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256" r:id="rId3"/>
    <p:sldId id="257" r:id="rId4"/>
    <p:sldId id="300" r:id="rId5"/>
    <p:sldId id="301" r:id="rId6"/>
    <p:sldId id="258" r:id="rId7"/>
    <p:sldId id="259" r:id="rId8"/>
    <p:sldId id="260" r:id="rId9"/>
    <p:sldId id="284" r:id="rId10"/>
    <p:sldId id="285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69" r:id="rId28"/>
    <p:sldId id="270" r:id="rId29"/>
    <p:sldId id="271" r:id="rId30"/>
    <p:sldId id="274" r:id="rId31"/>
    <p:sldId id="275" r:id="rId32"/>
    <p:sldId id="272" r:id="rId33"/>
    <p:sldId id="273" r:id="rId34"/>
    <p:sldId id="276" r:id="rId35"/>
    <p:sldId id="296" r:id="rId36"/>
    <p:sldId id="297" r:id="rId37"/>
    <p:sldId id="298" r:id="rId38"/>
    <p:sldId id="299" r:id="rId39"/>
    <p:sldId id="302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 varScale="1">
        <p:scale>
          <a:sx n="69" d="100"/>
          <a:sy n="69" d="100"/>
        </p:scale>
        <p:origin x="-1140" y="-90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11/25/2016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F1320C-0BAA-4277-8246-36A561CB2691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73259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F53FEB-3C44-44D8-A916-8345C521445A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98522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437841-E283-4099-A464-1EA63FB3209C}" type="slidenum">
              <a:rPr lang="en-US" altLang="zh-TW"/>
              <a:pPr eaLnBrk="1" hangingPunct="1"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06743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11/25/2016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zh-TW" altLang="en-US"/>
              <a:pPr/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11/25/2016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1371600" y="914400"/>
            <a:ext cx="7772400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763688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3131840" y="1981200"/>
            <a:ext cx="6248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APPLICATIONS OF</a:t>
            </a:r>
          </a:p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208053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Find where the function                                                           is increasing and where it is decreasing.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5167" y="1732235"/>
            <a:ext cx="37052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6652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use the I/D Test we have to know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&gt; 0 and where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&lt; 0.</a:t>
            </a: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depends on the signs of the three factors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namely, 12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– 2,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+ 1.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3661" b="8571"/>
          <a:stretch>
            <a:fillRect/>
          </a:stretch>
        </p:blipFill>
        <p:spPr bwMode="auto">
          <a:xfrm>
            <a:off x="2209800" y="25146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339"/>
          <a:stretch>
            <a:fillRect/>
          </a:stretch>
        </p:blipFill>
        <p:spPr bwMode="auto">
          <a:xfrm>
            <a:off x="2895600" y="2895600"/>
            <a:ext cx="265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8278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We divide the real line into intervals whose endpoints are the critical numbers –1, 0, and 2 and arrange our work in a chart.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 plus sign indicates that the given expression is positive, and a minus sign indicates that it is negative.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xmlns="" val="308242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last column of the chart gives the conclusion based on the I/D Test. For instance,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smtClean="0">
                <a:ea typeface="新細明體" panose="02020500000000000000" pitchFamily="18" charset="-120"/>
              </a:rPr>
              <a:t> 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&lt; 0 for 0 &lt;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&lt; 2, so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decreasing on (0, 2). (It would also be true to say that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 </a:t>
            </a:r>
            <a:r>
              <a:rPr lang="en-US" altLang="zh-TW" smtClean="0">
                <a:ea typeface="新細明體" panose="02020500000000000000" pitchFamily="18" charset="-120"/>
              </a:rPr>
              <a:t>is decreasing on the closed interval [0, 2].)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99" y="3886200"/>
            <a:ext cx="7907335" cy="182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765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1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shown in Figure 2 confirms the information in the chart.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64218"/>
            <a:ext cx="3367955" cy="2340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943584" y="538060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257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If</a:t>
            </a:r>
            <a:r>
              <a:rPr lang="en-US" altLang="zh-TW" i="1" dirty="0" smtClean="0">
                <a:ea typeface="新細明體" panose="02020500000000000000" pitchFamily="18" charset="-120"/>
              </a:rPr>
              <a:t> f </a:t>
            </a:r>
            <a:r>
              <a:rPr lang="en-US" altLang="zh-TW" dirty="0" smtClean="0">
                <a:ea typeface="新細明體" panose="02020500000000000000" pitchFamily="18" charset="-120"/>
              </a:rPr>
              <a:t>has a local maximum or minimum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must be a critical number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(by Fermat’s Theorem),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but not every critical number gives rise to a maximum or a minimum.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We therefore need a test that will tell us whether or not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has a local maximum or minimum at a critical number.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You can see from Figure 2 that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(0) = 5 is a local maximum value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increases on (–1, 0)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and decreases on (0, 2).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9600"/>
            <a:ext cx="2690813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6467821" y="640080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2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76953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Or, in terms of derivatives,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&gt; 0 for –1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2  and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&lt; 0 for 0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2.</a:t>
            </a: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other words, the sign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changes from positive to negative at 0. This observation is the basis of the following test.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4328" y="3886200"/>
            <a:ext cx="70135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98952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47800"/>
            <a:ext cx="7715200" cy="52562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The First Derivative Test is a consequence of the I/D Test.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It is easy to remember the First Derivative Test by visualizing diagrams such as those in Figure 3.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4389015" y="6272224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3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1434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1" y="4252738"/>
            <a:ext cx="784887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38949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FIRST DERIVATIVE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First Derivative Test is a consequence of the I/D Test.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For instance, in (a), since the sign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changes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from positive to negative at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increasing to the left of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and decreasing to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right of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follows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has a local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maximum at 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endParaRPr lang="zh-TW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97"/>
          <a:stretch>
            <a:fillRect/>
          </a:stretch>
        </p:blipFill>
        <p:spPr bwMode="auto">
          <a:xfrm>
            <a:off x="4897899" y="3152773"/>
            <a:ext cx="3173412" cy="320198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615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the local minimum and maximum values of the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in Example 1.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From the chart in the solution to Example 1, we see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changes from negative to positive at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1) = 0 is a local minimum value by the First Derivative Test.</a:t>
            </a:r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89" y="4653136"/>
            <a:ext cx="7993012" cy="18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18949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14600"/>
            <a:ext cx="7177112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Derivatives and the Shapes of Graphs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864146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>
                <a:solidFill>
                  <a:srgbClr val="00ADEE"/>
                </a:solidFill>
                <a:ea typeface="新細明體" panose="02020500000000000000" pitchFamily="18" charset="-12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xmlns="" val="13234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Similarly,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 changes from negative to positive at 2.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(2)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27 is also a local minimum value.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As previously noted,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(0) = 5 is a local maximum value because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changes from positive to negative at 0.</a:t>
            </a:r>
          </a:p>
          <a:p>
            <a:endParaRPr lang="zh-TW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89" y="4077072"/>
            <a:ext cx="7993012" cy="180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028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the local maximum and minimum values of the function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+ 2 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	   0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≤ </a:t>
            </a:r>
            <a:r>
              <a:rPr lang="en-US" altLang="zh-TW" i="1" dirty="0">
                <a:ea typeface="新細明體" panose="02020500000000000000" pitchFamily="18" charset="-120"/>
                <a:cs typeface="Arial" panose="020B0604020202020204" pitchFamily="34" charset="0"/>
              </a:rPr>
              <a:t>x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 ≤ 2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</a:p>
          <a:p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To find the critical numbers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we differentiate: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1 + 2 </a:t>
            </a:r>
            <a:r>
              <a:rPr lang="en-US" altLang="zh-TW" dirty="0" err="1">
                <a:ea typeface="新細明體" panose="02020500000000000000" pitchFamily="18" charset="-120"/>
              </a:rPr>
              <a:t>cos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0 when </a:t>
            </a:r>
            <a:r>
              <a:rPr lang="en-US" altLang="zh-TW" dirty="0" err="1">
                <a:ea typeface="新細明體" panose="02020500000000000000" pitchFamily="18" charset="-120"/>
              </a:rPr>
              <a:t>cos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½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solutions of this equation are 2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/3 and 4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/3.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8132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is differentiable everywhere,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only critical numbers are 2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/3 </a:t>
            </a:r>
            <a:r>
              <a:rPr lang="en-US" altLang="zh-TW" dirty="0">
                <a:ea typeface="新細明體" panose="02020500000000000000" pitchFamily="18" charset="-120"/>
              </a:rPr>
              <a:t>and 4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/3.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we analyze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in the following table.</a:t>
            </a:r>
          </a:p>
          <a:p>
            <a:endParaRPr lang="zh-TW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103" y="3501008"/>
            <a:ext cx="7993583" cy="1751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7505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changes from positive to negative at 2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/3</a:t>
            </a:r>
            <a:r>
              <a:rPr lang="en-US" altLang="zh-TW" dirty="0">
                <a:ea typeface="新細明體" panose="02020500000000000000" pitchFamily="18" charset="-120"/>
              </a:rPr>
              <a:t>, the First Derivative Test tells us that there is a local maximum at 2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/3.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local maximum value is: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4798518"/>
              </p:ext>
            </p:extLst>
          </p:nvPr>
        </p:nvGraphicFramePr>
        <p:xfrm>
          <a:off x="1646256" y="3717032"/>
          <a:ext cx="6437274" cy="912909"/>
        </p:xfrm>
        <a:graphic>
          <a:graphicData uri="http://schemas.openxmlformats.org/presentationml/2006/ole">
            <p:oleObj spid="_x0000_s1029" name="Equation" r:id="rId3" imgW="4762440" imgH="661320" progId="">
              <p:embed/>
            </p:oleObj>
          </a:graphicData>
        </a:graphic>
      </p:graphicFrame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4106" y="4869160"/>
            <a:ext cx="7921575" cy="173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7723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Likewise,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changes from negative to positive at 4</a:t>
            </a:r>
            <a:r>
              <a:rPr lang="en-US" altLang="zh-TW" i="1" dirty="0">
                <a:latin typeface="Symbol" panose="05050102010706020507" pitchFamily="18" charset="2"/>
                <a:ea typeface="新細明體" panose="02020500000000000000" pitchFamily="18" charset="-120"/>
                <a:cs typeface="Arial" panose="020B0604020202020204" pitchFamily="34" charset="0"/>
              </a:rPr>
              <a:t>p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/3.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So, a local minimum value is:</a:t>
            </a:r>
          </a:p>
          <a:p>
            <a:endParaRPr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6054107"/>
              </p:ext>
            </p:extLst>
          </p:nvPr>
        </p:nvGraphicFramePr>
        <p:xfrm>
          <a:off x="1547664" y="2847685"/>
          <a:ext cx="6223953" cy="855734"/>
        </p:xfrm>
        <a:graphic>
          <a:graphicData uri="http://schemas.openxmlformats.org/presentationml/2006/ole">
            <p:oleObj spid="_x0000_s2053" name="Equation" r:id="rId3" imgW="4915080" imgH="661320" progId="">
              <p:embed/>
            </p:oleObj>
          </a:graphicData>
        </a:graphic>
      </p:graphicFrame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575" y="4222566"/>
            <a:ext cx="7992888" cy="175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5068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3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graph of </a:t>
            </a:r>
            <a:r>
              <a:rPr lang="en-US" altLang="zh-TW" i="1" dirty="0">
                <a:ea typeface="新細明體" panose="02020500000000000000" pitchFamily="18" charset="-120"/>
              </a:rPr>
              <a:t>g</a:t>
            </a:r>
            <a:r>
              <a:rPr lang="en-US" altLang="zh-TW" dirty="0">
                <a:ea typeface="新細明體" panose="02020500000000000000" pitchFamily="18" charset="-120"/>
              </a:rPr>
              <a:t> in Figure 4 supports our conclusion.</a:t>
            </a:r>
          </a:p>
          <a:p>
            <a:endParaRPr lang="zh-TW" altLang="en-US" dirty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420938"/>
            <a:ext cx="3602037" cy="33861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6799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What Does </a:t>
            </a:r>
            <a:r>
              <a:rPr lang="en-US" altLang="zh-TW" sz="4000" b="1" i="1">
                <a:ea typeface="新細明體" panose="02020500000000000000" pitchFamily="18" charset="-120"/>
              </a:rPr>
              <a:t>f</a:t>
            </a:r>
            <a:r>
              <a:rPr lang="en-US" altLang="zh-TW" sz="400" b="1" i="1">
                <a:ea typeface="新細明體" panose="02020500000000000000" pitchFamily="18" charset="-120"/>
              </a:rPr>
              <a:t>    </a:t>
            </a:r>
            <a:r>
              <a:rPr lang="en-US" altLang="zh-TW" sz="400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sz="4000" b="1">
                <a:ea typeface="新細明體" panose="02020500000000000000" pitchFamily="18" charset="-120"/>
              </a:rPr>
              <a:t>Say About </a:t>
            </a:r>
            <a:r>
              <a:rPr lang="en-US" altLang="zh-TW" sz="4000" b="1" i="1">
                <a:ea typeface="新細明體" panose="02020500000000000000" pitchFamily="18" charset="-120"/>
              </a:rPr>
              <a:t>f</a:t>
            </a:r>
            <a:r>
              <a:rPr lang="en-US" altLang="zh-TW" sz="400" b="1" i="1">
                <a:ea typeface="新細明體" panose="02020500000000000000" pitchFamily="18" charset="-120"/>
              </a:rPr>
              <a:t> </a:t>
            </a:r>
            <a:r>
              <a:rPr lang="en-US" altLang="zh-TW" sz="4000" b="1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89258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Figure 5 shows the graphs of two increasing functions on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Both graphs join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 to point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 but they look different because they bend in different directions. How can we distinguish between these two types of behavior?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4220638" y="4777407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048000" y="4724400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(a)</a:t>
            </a: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52689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724400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xmlns="" val="82154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Figure 6 tangents to these curves have been drawn at several points.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In (a) the curve lies above the tangents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</a:t>
            </a:r>
            <a:r>
              <a:rPr lang="en-US" altLang="zh-TW" i="1" dirty="0" smtClean="0">
                <a:ea typeface="新細明體" panose="02020500000000000000" pitchFamily="18" charset="-120"/>
              </a:rPr>
              <a:t>concave upward </a:t>
            </a:r>
            <a:r>
              <a:rPr lang="en-US" altLang="zh-TW" dirty="0" smtClean="0">
                <a:ea typeface="新細明體" panose="02020500000000000000" pitchFamily="18" charset="-120"/>
              </a:rPr>
              <a:t>on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). In (b) the curve lies below the tangents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is called </a:t>
            </a:r>
            <a:r>
              <a:rPr lang="en-US" altLang="zh-TW" i="1" dirty="0" smtClean="0">
                <a:ea typeface="新細明體" panose="02020500000000000000" pitchFamily="18" charset="-120"/>
              </a:rPr>
              <a:t>concave downward </a:t>
            </a:r>
            <a:r>
              <a:rPr lang="en-US" altLang="zh-TW" dirty="0" smtClean="0">
                <a:ea typeface="新細明體" panose="02020500000000000000" pitchFamily="18" charset="-120"/>
              </a:rPr>
              <a:t>on 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i="1" dirty="0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4131815" y="4623662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438400" y="4343400"/>
            <a:ext cx="1828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(a) Concave upward</a:t>
            </a:r>
          </a:p>
        </p:txBody>
      </p:sp>
      <p:sp>
        <p:nvSpPr>
          <p:cNvPr id="17414" name="Rectangle 8"/>
          <p:cNvSpPr>
            <a:spLocks noChangeArrowheads="1"/>
          </p:cNvSpPr>
          <p:nvPr/>
        </p:nvSpPr>
        <p:spPr bwMode="auto">
          <a:xfrm>
            <a:off x="5105400" y="4343400"/>
            <a:ext cx="213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(b) Concave downward</a:t>
            </a:r>
          </a:p>
        </p:txBody>
      </p:sp>
      <p:pic>
        <p:nvPicPr>
          <p:cNvPr id="174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4892675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428665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Let’s see how the second derivative helps determine the intervals of concavity. Looking at Figure 6(a), you can see that, going from left to right, the slope of the tangent increases.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means that the derivative </a:t>
            </a:r>
            <a:r>
              <a:rPr lang="en-US" altLang="zh-TW" i="1" dirty="0" smtClean="0">
                <a:ea typeface="新細明體" panose="02020500000000000000" pitchFamily="18" charset="-120"/>
              </a:rPr>
              <a:t>f’ </a:t>
            </a:r>
            <a:r>
              <a:rPr lang="en-US" altLang="zh-TW" dirty="0" smtClean="0">
                <a:ea typeface="新細明體" panose="02020500000000000000" pitchFamily="18" charset="-120"/>
              </a:rPr>
              <a:t>is an increasing function and therefore its derivative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is positive.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28104"/>
            <a:ext cx="2430860" cy="272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385604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APPLICATIONS OF DIFFERENTIATION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Many applications of calculus depend on our ability to deduce facts about a function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from information concerning its derivatives. 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020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Likewise, in Figure 6(b) the slope of the tangent decreases from left to right,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f’ </a:t>
            </a:r>
            <a:r>
              <a:rPr lang="en-US" altLang="zh-TW" dirty="0" smtClean="0">
                <a:ea typeface="新細明體" panose="02020500000000000000" pitchFamily="18" charset="-120"/>
              </a:rPr>
              <a:t>decreases and therefore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is negative. 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reasoning can be reversed and </a:t>
            </a:r>
            <a:r>
              <a:rPr lang="en-US" altLang="zh-TW" dirty="0" smtClean="0">
                <a:ea typeface="新細明體" panose="02020500000000000000" pitchFamily="18" charset="-120"/>
              </a:rPr>
              <a:t>suggests </a:t>
            </a:r>
            <a:r>
              <a:rPr lang="en-US" altLang="zh-TW" dirty="0" smtClean="0">
                <a:ea typeface="新細明體" panose="02020500000000000000" pitchFamily="18" charset="-120"/>
              </a:rPr>
              <a:t>that the following theorem is true.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35" y="2481274"/>
            <a:ext cx="232568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03600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19400"/>
            <a:ext cx="73516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02518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Figure 7 shows the graph of a function that is concave upward (abbreviated CU) on the intervals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b,c</a:t>
            </a:r>
            <a:r>
              <a:rPr lang="en-US" altLang="zh-TW" dirty="0" smtClean="0">
                <a:ea typeface="新細明體" panose="02020500000000000000" pitchFamily="18" charset="-120"/>
              </a:rPr>
              <a:t>)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dirty="0" smtClean="0">
                <a:ea typeface="新細明體" panose="02020500000000000000" pitchFamily="18" charset="-120"/>
              </a:rPr>
              <a:t>), and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e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) and concave downward (CD) on the intervals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a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b</a:t>
            </a:r>
            <a:r>
              <a:rPr lang="en-US" altLang="zh-TW" dirty="0" smtClean="0">
                <a:ea typeface="新細明體" panose="02020500000000000000" pitchFamily="18" charset="-120"/>
              </a:rPr>
              <a:t>),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c</a:t>
            </a:r>
            <a:r>
              <a:rPr lang="en-US" altLang="zh-TW" dirty="0" err="1" smtClean="0">
                <a:ea typeface="新細明體" panose="02020500000000000000" pitchFamily="18" charset="-120"/>
              </a:rPr>
              <a:t>,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d</a:t>
            </a:r>
            <a:r>
              <a:rPr lang="en-US" altLang="zh-TW" dirty="0" smtClean="0">
                <a:ea typeface="新細明體" panose="02020500000000000000" pitchFamily="18" charset="-120"/>
              </a:rPr>
              <a:t>), and (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p,q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58293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05400"/>
            <a:ext cx="75628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70402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altLang="zh-TW" i="1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i="1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In view of the Concavity Test, there is a point of inflection at any point where the second derivative changes sign.</a:t>
            </a:r>
          </a:p>
          <a:p>
            <a:pPr marL="0" indent="0">
              <a:buFontTx/>
              <a:buNone/>
            </a:pPr>
            <a:endParaRPr lang="en-US" altLang="zh-TW" sz="2000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z="2000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8076" y="1981200"/>
            <a:ext cx="751363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263022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/>
            <a:r>
              <a:rPr lang="en-US" altLang="zh-TW" dirty="0">
                <a:ea typeface="新細明體" panose="02020500000000000000" pitchFamily="18" charset="-120"/>
              </a:rPr>
              <a:t>Sketch a possible graph of a function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that satisfies the following conditions:</a:t>
            </a:r>
          </a:p>
          <a:p>
            <a:pPr marL="1035050" lvl="1" indent="-577850">
              <a:buClr>
                <a:schemeClr val="tx2"/>
              </a:buClr>
              <a:buSzTx/>
              <a:buFont typeface="Wingdings" panose="05000000000000000000" pitchFamily="2" charset="2"/>
              <a:buAutoNum type="romanLcParenBoth"/>
            </a:pP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&gt; 0 on (–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, 1), </a:t>
            </a:r>
            <a:r>
              <a:rPr lang="en-US" altLang="zh-TW" i="1" dirty="0">
                <a:ea typeface="新細明體" panose="02020500000000000000" pitchFamily="18" charset="-120"/>
              </a:rPr>
              <a:t>f’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&lt; 0 on (1,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035050" lvl="1" indent="-577850">
              <a:buClr>
                <a:schemeClr val="tx2"/>
              </a:buClr>
              <a:buSzTx/>
              <a:buFont typeface="Wingdings" panose="05000000000000000000" pitchFamily="2" charset="2"/>
              <a:buAutoNum type="romanLcParenBoth"/>
            </a:pP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f”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&gt; 0 on (–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, </a:t>
            </a:r>
            <a:r>
              <a:rPr lang="en-US" altLang="zh-TW" dirty="0">
                <a:ea typeface="新細明體" panose="02020500000000000000" pitchFamily="18" charset="-120"/>
              </a:rPr>
              <a:t>– 2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and (2, ), </a:t>
            </a:r>
            <a:r>
              <a:rPr lang="en-US" altLang="zh-TW" i="1" dirty="0">
                <a:ea typeface="新細明體" panose="02020500000000000000" pitchFamily="18" charset="-120"/>
              </a:rPr>
              <a:t>f’’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&lt; 0 on (– 2, 2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035050" lvl="1" indent="-577850">
              <a:buClr>
                <a:schemeClr val="tx2"/>
              </a:buClr>
              <a:buSzTx/>
              <a:buFont typeface="Wingdings" panose="05000000000000000000" pitchFamily="2" charset="2"/>
              <a:buAutoNum type="romanLcParenBoth"/>
            </a:pP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endParaRPr lang="zh-TW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2494191"/>
              </p:ext>
            </p:extLst>
          </p:nvPr>
        </p:nvGraphicFramePr>
        <p:xfrm>
          <a:off x="2267744" y="3644900"/>
          <a:ext cx="3581400" cy="482600"/>
        </p:xfrm>
        <a:graphic>
          <a:graphicData uri="http://schemas.openxmlformats.org/presentationml/2006/ole">
            <p:oleObj spid="_x0000_s3076" name="Equation" r:id="rId3" imgW="4762440" imgH="63612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146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60400" indent="-66040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Condition (</a:t>
            </a:r>
            <a:r>
              <a:rPr lang="en-US" altLang="zh-TW" dirty="0" err="1"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) tells us</a:t>
            </a:r>
          </a:p>
          <a:p>
            <a:pPr marL="1204913" lvl="1" indent="-57785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increasing on (–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, 1) </a:t>
            </a:r>
            <a:r>
              <a:rPr lang="en-US" altLang="zh-TW" dirty="0">
                <a:ea typeface="新細明體" panose="02020500000000000000" pitchFamily="18" charset="-120"/>
              </a:rPr>
              <a:t>and decreasing on (1,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)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marL="660400" indent="-66040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Condition (ii) says </a:t>
            </a:r>
          </a:p>
          <a:p>
            <a:pPr marL="1204913" lvl="1" indent="-57785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concave upward on (–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, </a:t>
            </a:r>
            <a:r>
              <a:rPr lang="en-US" altLang="zh-TW" dirty="0">
                <a:ea typeface="新細明體" panose="02020500000000000000" pitchFamily="18" charset="-120"/>
              </a:rPr>
              <a:t>– 2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dirty="0">
                <a:ea typeface="新細明體" panose="02020500000000000000" pitchFamily="18" charset="-120"/>
              </a:rPr>
              <a:t>and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(2, )</a:t>
            </a:r>
            <a:r>
              <a:rPr lang="en-US" altLang="zh-TW" dirty="0">
                <a:ea typeface="新細明體" panose="02020500000000000000" pitchFamily="18" charset="-120"/>
              </a:rPr>
              <a:t>, and concave downward on (– 2, 2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marL="660400" indent="-66040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From condition (iii) </a:t>
            </a:r>
          </a:p>
          <a:p>
            <a:pPr marL="1204913" lvl="1" indent="-577850">
              <a:tabLst>
                <a:tab pos="447675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We know that the graph of has two horizontal asymptotes: </a:t>
            </a:r>
            <a:r>
              <a:rPr lang="en-US" altLang="zh-TW" i="1" dirty="0">
                <a:ea typeface="新細明體" panose="02020500000000000000" pitchFamily="18" charset="-120"/>
              </a:rPr>
              <a:t>y </a:t>
            </a:r>
            <a:r>
              <a:rPr lang="en-US" altLang="zh-TW" dirty="0">
                <a:ea typeface="新細明體" panose="02020500000000000000" pitchFamily="18" charset="-120"/>
              </a:rPr>
              <a:t>= – 2 and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0.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4371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first draw the horizontal asymptote as a dashed line (see Figure 8).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3817938" cy="2681288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552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4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then draw the graph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approaching this asymptote at the far left, increasing to its maximum point 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1 and decreasing toward the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-axis at the far right.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also make sure that the graph has inflection points when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– 2 and 2.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we made the curve bend upward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&lt; – 2 and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&gt; 2, and bend downward when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between 2 and 2.</a:t>
            </a:r>
            <a:endParaRPr lang="zh-TW" altLang="en-US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1186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SECOND DERIVATIVE TEST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Another application of the second derivative is the following test for maximum and minimum values.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It is a consequence of the Concavity Test.</a:t>
            </a:r>
          </a:p>
          <a:p>
            <a:endParaRPr lang="zh-TW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286124"/>
            <a:ext cx="739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4428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For instance, part (a) is true because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&gt; 0 near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and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concave upward near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This means that the graph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lies </a:t>
            </a:r>
            <a:r>
              <a:rPr lang="en-US" altLang="zh-TW" i="1" dirty="0" smtClean="0">
                <a:ea typeface="新細明體" panose="02020500000000000000" pitchFamily="18" charset="-120"/>
              </a:rPr>
              <a:t>above</a:t>
            </a:r>
            <a:r>
              <a:rPr lang="en-US" altLang="zh-TW" dirty="0" smtClean="0">
                <a:ea typeface="新細明體" panose="02020500000000000000" pitchFamily="18" charset="-120"/>
              </a:rPr>
              <a:t> its horizontal tangent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 and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has a local minimum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c</a:t>
            </a:r>
            <a:r>
              <a:rPr lang="en-US" altLang="zh-TW" dirty="0" smtClean="0">
                <a:ea typeface="新細明體" panose="02020500000000000000" pitchFamily="18" charset="-120"/>
              </a:rPr>
              <a:t>. (See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Figure 9.)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81437"/>
            <a:ext cx="276225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3152924" y="6167437"/>
            <a:ext cx="252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1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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c</a:t>
            </a:r>
            <a:r>
              <a:rPr lang="en-US" altLang="zh-TW" sz="1400">
                <a:ea typeface="新細明體" panose="02020500000000000000" pitchFamily="18" charset="-120"/>
              </a:rPr>
              <a:t>) &gt; 0, </a:t>
            </a:r>
            <a:r>
              <a:rPr lang="en-US" altLang="zh-TW" sz="1400" i="1">
                <a:ea typeface="新細明體" panose="02020500000000000000" pitchFamily="18" charset="-120"/>
              </a:rPr>
              <a:t>f </a:t>
            </a:r>
            <a:r>
              <a:rPr lang="en-US" altLang="zh-TW" sz="1400">
                <a:ea typeface="新細明體" panose="02020500000000000000" pitchFamily="18" charset="-120"/>
              </a:rPr>
              <a:t>is concave upward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973214" y="644928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9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 </a:t>
            </a:r>
            <a:r>
              <a:rPr lang="en-US" altLang="zh-TW" dirty="0" smtClean="0">
                <a:ea typeface="新細明體" panose="02020500000000000000" pitchFamily="18" charset="-120"/>
              </a:rPr>
              <a:t>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211205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DERIVATIVES AND GRAPH SHAPE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represents the slope of the curve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at the point 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)), it tells us the direction in which the curve proceeds at each point. </a:t>
            </a:r>
          </a:p>
          <a:p>
            <a:pPr lvl="1"/>
            <a:r>
              <a:rPr lang="en-US" altLang="zh-TW" sz="2600" dirty="0">
                <a:ea typeface="新細明體" panose="02020500000000000000" pitchFamily="18" charset="-120"/>
              </a:rPr>
              <a:t>Thus, it is reasonable to expect that information about </a:t>
            </a:r>
            <a:r>
              <a:rPr lang="en-US" altLang="zh-TW" sz="2600" i="1" dirty="0">
                <a:ea typeface="新細明體" panose="02020500000000000000" pitchFamily="18" charset="-120"/>
              </a:rPr>
              <a:t>f</a:t>
            </a:r>
            <a:r>
              <a:rPr lang="en-US" altLang="zh-TW" sz="2600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600" dirty="0">
                <a:ea typeface="新細明體" panose="02020500000000000000" pitchFamily="18" charset="-120"/>
              </a:rPr>
              <a:t>(</a:t>
            </a:r>
            <a:r>
              <a:rPr lang="en-US" altLang="zh-TW" sz="2600" i="1" dirty="0">
                <a:ea typeface="新細明體" panose="02020500000000000000" pitchFamily="18" charset="-120"/>
              </a:rPr>
              <a:t>x</a:t>
            </a:r>
            <a:r>
              <a:rPr lang="en-US" altLang="zh-TW" sz="2600" dirty="0">
                <a:ea typeface="新細明體" panose="02020500000000000000" pitchFamily="18" charset="-120"/>
              </a:rPr>
              <a:t>) will provide us with information about </a:t>
            </a:r>
            <a:r>
              <a:rPr lang="en-US" altLang="zh-TW" sz="2600" i="1" dirty="0">
                <a:ea typeface="新細明體" panose="02020500000000000000" pitchFamily="18" charset="-120"/>
              </a:rPr>
              <a:t>f</a:t>
            </a:r>
            <a:r>
              <a:rPr lang="en-US" altLang="zh-TW" sz="2600" dirty="0">
                <a:ea typeface="新細明體" panose="02020500000000000000" pitchFamily="18" charset="-120"/>
              </a:rPr>
              <a:t>(</a:t>
            </a:r>
            <a:r>
              <a:rPr lang="en-US" altLang="zh-TW" sz="2600" i="1" dirty="0">
                <a:ea typeface="新細明體" panose="02020500000000000000" pitchFamily="18" charset="-120"/>
              </a:rPr>
              <a:t>x</a:t>
            </a:r>
            <a:r>
              <a:rPr lang="en-US" altLang="zh-TW" sz="2600" dirty="0">
                <a:ea typeface="新細明體" panose="02020500000000000000" pitchFamily="18" charset="-120"/>
              </a:rPr>
              <a:t>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202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Discuss the curve                             with respect to concavity, points of inflection, and local maxima and minima. Use this information to sketch the curve.</a:t>
            </a:r>
          </a:p>
          <a:p>
            <a:pPr marL="0" indent="0">
              <a:buFontTx/>
              <a:buNone/>
            </a:pP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00808"/>
            <a:ext cx="1662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881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5-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If                                  , then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7460" y="2323307"/>
            <a:ext cx="20193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465" b="7246"/>
          <a:stretch>
            <a:fillRect/>
          </a:stretch>
        </p:blipFill>
        <p:spPr bwMode="auto">
          <a:xfrm>
            <a:off x="2971800" y="27432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535"/>
          <a:stretch>
            <a:fillRect/>
          </a:stretch>
        </p:blipFill>
        <p:spPr bwMode="auto">
          <a:xfrm>
            <a:off x="3633788" y="3352800"/>
            <a:ext cx="165735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0939" b="5882"/>
          <a:stretch>
            <a:fillRect/>
          </a:stretch>
        </p:blipFill>
        <p:spPr bwMode="auto">
          <a:xfrm>
            <a:off x="2895600" y="39624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061"/>
          <a:stretch>
            <a:fillRect/>
          </a:stretch>
        </p:blipFill>
        <p:spPr bwMode="auto">
          <a:xfrm>
            <a:off x="3590925" y="4648200"/>
            <a:ext cx="1743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4871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find the critical numbers we set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0 and obtain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3.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use the Second Derivative Test we evaluate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</a:t>
            </a:r>
            <a:r>
              <a:rPr lang="en-US" altLang="zh-TW" dirty="0" smtClean="0">
                <a:ea typeface="新細明體" panose="02020500000000000000" pitchFamily="18" charset="-120"/>
              </a:rPr>
              <a:t> at these critical numbers: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endParaRPr lang="en-US" altLang="zh-TW" sz="32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Since                          and                             ,                               is a local minimum.</a:t>
            </a:r>
          </a:p>
          <a:p>
            <a:pPr marL="0" indent="0">
              <a:buFontTx/>
              <a:buNone/>
            </a:pP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Since                              the Second Derivative Test gives no information about the critical number 0.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399" y="3529609"/>
            <a:ext cx="401002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2137" y="4413649"/>
            <a:ext cx="11525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45695" y="4413649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98782" y="4411267"/>
            <a:ext cx="1476375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2137" y="5365066"/>
            <a:ext cx="12763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21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But 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&lt; 0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0 and also for 0 &lt;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3, the First Derivative Test tells us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does not have a local maximum or minimum at 0. [In fact, the expression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shows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decreases to the left of 3 and increases to the right of 3.</a:t>
            </a:r>
          </a:p>
          <a:p>
            <a:pPr marL="0" indent="0">
              <a:buFontTx/>
              <a:buNone/>
            </a:pPr>
            <a:endParaRPr lang="en-US" altLang="zh-TW" sz="2000" dirty="0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0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 or 2, we divide the real line into intervals with these numbers as endpoints and complete the following chart.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13338"/>
            <a:ext cx="50292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8530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The point (0,0) is an inflection point since the curve changes from concave upward to concave downward there.</a:t>
            </a:r>
          </a:p>
          <a:p>
            <a:pPr marL="0" indent="0">
              <a:buFontTx/>
              <a:buNone/>
            </a:pPr>
            <a:endParaRPr lang="en-US" altLang="zh-TW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Also (2, –16) is an inflection point since the curve changes from concave downward to concave upward there.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xmlns="" val="47255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Using the local minimum, the intervals of concavity, and the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inflection points, we sketch the curve in Figure 10.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97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168650"/>
            <a:ext cx="2854325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925108" y="6354760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xmlns="" val="390847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Second Derivative Test is inconclusive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= 0. 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other words, at such a point, there might be a maximum, a minimum, or neither (as in example 5).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The test also fails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does not exist.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In such cases, the First Derivative Test must be used.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fact, even when both tests apply, the First Derivative Test is often the easier one to use.</a:t>
            </a:r>
            <a:endParaRPr lang="en-US" altLang="zh-TW" b="1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436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Sketch the graph of the function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2/3</a:t>
            </a:r>
            <a:r>
              <a:rPr lang="en-US" altLang="zh-TW" dirty="0">
                <a:ea typeface="新細明體" panose="02020500000000000000" pitchFamily="18" charset="-120"/>
              </a:rPr>
              <a:t>(6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baseline="30000" dirty="0">
                <a:ea typeface="新細明體" panose="02020500000000000000" pitchFamily="18" charset="-120"/>
              </a:rPr>
              <a:t>1/3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You can use the differentiation rules to check that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first two derivatives are: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0 when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4 and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does not exist when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0 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6, the critical numbers are 0, 4, and 6.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221088"/>
            <a:ext cx="5328592" cy="7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8898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6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find the local extreme values, we use the First Derivative Test.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 changes from negative to positive at 0,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(0) = 0 is a local minimum.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changes from positive to negative at 4,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(4) = 2</a:t>
            </a:r>
            <a:r>
              <a:rPr lang="en-US" altLang="zh-TW" baseline="30000" dirty="0">
                <a:ea typeface="新細明體" panose="02020500000000000000" pitchFamily="18" charset="-120"/>
              </a:rPr>
              <a:t>5/3</a:t>
            </a:r>
            <a:r>
              <a:rPr lang="en-US" altLang="zh-TW" dirty="0">
                <a:ea typeface="新細明體" panose="02020500000000000000" pitchFamily="18" charset="-120"/>
              </a:rPr>
              <a:t> is a local maximum.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sign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 does not change at 6, so there is no minimum or maximum there.</a:t>
            </a:r>
          </a:p>
          <a:p>
            <a:endParaRPr lang="zh-TW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6750174" cy="1537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460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6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Second Derivative Test could be used at 4, but not at 0 or 6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—</a:t>
            </a:r>
            <a:r>
              <a:rPr lang="en-US" altLang="zh-TW" dirty="0">
                <a:ea typeface="新細明體" panose="02020500000000000000" pitchFamily="18" charset="-120"/>
              </a:rPr>
              <a:t>since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 does not exist at either of these numbers.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Looking at the expression for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and noting that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4/3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≥ 0 </a:t>
            </a:r>
            <a:r>
              <a:rPr lang="en-US" altLang="zh-TW" dirty="0">
                <a:ea typeface="新細明體" panose="02020500000000000000" pitchFamily="18" charset="-120"/>
              </a:rPr>
              <a:t>for all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we have: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&lt; 0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&lt; 0 and for 0 &lt;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&lt; 6 </a:t>
            </a:r>
            <a:endParaRPr lang="en-US" altLang="zh-TW" i="1" dirty="0">
              <a:ea typeface="新細明體" panose="02020500000000000000" pitchFamily="18" charset="-120"/>
            </a:endParaRP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&gt; 0 for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&gt; 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72599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What Does </a:t>
            </a:r>
            <a:r>
              <a:rPr lang="en-US" altLang="zh-TW" sz="4000" b="1" i="1">
                <a:ea typeface="新細明體" panose="02020500000000000000" pitchFamily="18" charset="-120"/>
              </a:rPr>
              <a:t>f</a:t>
            </a:r>
            <a:r>
              <a:rPr lang="en-US" altLang="zh-TW" sz="1600" b="1" i="1">
                <a:ea typeface="新細明體" panose="02020500000000000000" pitchFamily="18" charset="-120"/>
              </a:rPr>
              <a:t> </a:t>
            </a:r>
            <a:r>
              <a:rPr lang="en-US" altLang="zh-TW" sz="400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sz="4000" b="1">
                <a:ea typeface="新細明體" panose="02020500000000000000" pitchFamily="18" charset="-120"/>
              </a:rPr>
              <a:t>Say About </a:t>
            </a:r>
            <a:r>
              <a:rPr lang="en-US" altLang="zh-TW" sz="4000" b="1" i="1">
                <a:ea typeface="新細明體" panose="02020500000000000000" pitchFamily="18" charset="-120"/>
              </a:rPr>
              <a:t>f</a:t>
            </a:r>
            <a:r>
              <a:rPr lang="en-US" altLang="zh-TW" sz="400" b="1" i="1">
                <a:ea typeface="新細明體" panose="02020500000000000000" pitchFamily="18" charset="-120"/>
              </a:rPr>
              <a:t> </a:t>
            </a:r>
            <a:r>
              <a:rPr lang="en-US" altLang="zh-TW" sz="4000" b="1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88864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6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concave downward on (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en-US" altLang="zh-TW" dirty="0">
                <a:ea typeface="新細明體" panose="02020500000000000000" pitchFamily="18" charset="-120"/>
              </a:rPr>
              <a:t>, 0) and (0, 6) and concave upward on (6,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en-US" altLang="zh-TW" dirty="0">
                <a:ea typeface="新細明體" panose="02020500000000000000" pitchFamily="18" charset="-120"/>
              </a:rPr>
              <a:t>), and the only inflection point is (6, 0).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Note that the curve has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vertical tangents at (0, 0)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and (6, 0) because |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)|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</a:t>
            </a:r>
            <a:r>
              <a:rPr lang="en-US" altLang="zh-TW" dirty="0">
                <a:ea typeface="新細明體" panose="02020500000000000000" pitchFamily="18" charset="-120"/>
              </a:rPr>
              <a:t> 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0 and as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6.</a:t>
            </a:r>
          </a:p>
          <a:p>
            <a:endParaRPr lang="zh-TW" altLang="en-US" dirty="0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7889" y="2852936"/>
            <a:ext cx="3846512" cy="387032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2000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dirty="0" smtClean="0">
                <a:ea typeface="新細明體" panose="02020500000000000000" pitchFamily="18" charset="-120"/>
              </a:rPr>
              <a:t>To see how the derivative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can tell us where a function is increasing or decreasing, look at Figure 1.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32112"/>
            <a:ext cx="3524075" cy="285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217452" y="5771800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7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Between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and between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D</a:t>
            </a:r>
            <a:r>
              <a:rPr lang="en-US" altLang="zh-TW" smtClean="0">
                <a:ea typeface="新細明體" panose="02020500000000000000" pitchFamily="18" charset="-120"/>
              </a:rPr>
              <a:t>, the tangent lines have positive slopes and so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&gt; 0. Between </a:t>
            </a:r>
            <a:r>
              <a:rPr lang="en-US" altLang="zh-TW" i="1" smtClean="0">
                <a:ea typeface="新細明體" panose="02020500000000000000" pitchFamily="18" charset="-120"/>
              </a:rPr>
              <a:t>B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C</a:t>
            </a:r>
            <a:r>
              <a:rPr lang="en-US" altLang="zh-TW" smtClean="0">
                <a:ea typeface="新細明體" panose="02020500000000000000" pitchFamily="18" charset="-120"/>
              </a:rPr>
              <a:t>, the tangent lines have negative slopes and so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&lt; 0.</a:t>
            </a:r>
          </a:p>
          <a:p>
            <a:pPr marL="0" indent="0">
              <a:buFontTx/>
              <a:buNone/>
            </a:pPr>
            <a:endParaRPr lang="en-US" altLang="zh-TW" i="1" smtClean="0">
              <a:ea typeface="新細明體" panose="02020500000000000000" pitchFamily="18" charset="-120"/>
            </a:endParaRPr>
          </a:p>
          <a:p>
            <a:pPr marL="0" indent="0">
              <a:buFontTx/>
              <a:buNone/>
            </a:pPr>
            <a:r>
              <a:rPr lang="en-US" altLang="zh-TW" smtClean="0">
                <a:ea typeface="新細明體" panose="02020500000000000000" pitchFamily="18" charset="-120"/>
              </a:rPr>
              <a:t>Thus it appears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increases when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is positive and decreases when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4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is negative.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599" y="5030787"/>
            <a:ext cx="7855695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What Does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 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Say About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 smtClean="0">
                <a:ea typeface="新細明體" panose="02020500000000000000" pitchFamily="18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1221090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I/D TEST PROOF 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Let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be any two numbers in the interval with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&lt;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According to the definition of an increasing function, we have to show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&lt;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Since we are given that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&gt; 0, we know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differentiable on [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]. 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by the Mean Value Theorem, there is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a number </a:t>
            </a:r>
            <a:r>
              <a:rPr lang="en-US" altLang="zh-TW" i="1" dirty="0">
                <a:ea typeface="新細明體" panose="02020500000000000000" pitchFamily="18" charset="-120"/>
              </a:rPr>
              <a:t>c </a:t>
            </a:r>
            <a:r>
              <a:rPr lang="en-US" altLang="zh-TW" dirty="0">
                <a:ea typeface="新細明體" panose="02020500000000000000" pitchFamily="18" charset="-120"/>
              </a:rPr>
              <a:t>between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such that: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08478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I/D PROOF (a)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Now,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 &gt; 0 by assumption and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i="1" dirty="0">
                <a:ea typeface="新細明體" panose="02020500000000000000" pitchFamily="18" charset="-120"/>
              </a:rPr>
              <a:t> 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&gt;</a:t>
            </a:r>
            <a:r>
              <a:rPr lang="en-US" altLang="zh-TW" i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0 because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 </a:t>
            </a:r>
            <a:r>
              <a:rPr lang="en-US" altLang="zh-TW" i="1" dirty="0">
                <a:ea typeface="新細明體" panose="02020500000000000000" pitchFamily="18" charset="-120"/>
              </a:rPr>
              <a:t>&lt;</a:t>
            </a:r>
            <a:r>
              <a:rPr lang="en-US" altLang="zh-TW" baseline="-25000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Thus, the right side of Equation 1 is positive.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&gt; 0     or    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) &lt;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-25000" dirty="0">
                <a:ea typeface="新細明體" panose="02020500000000000000" pitchFamily="18" charset="-120"/>
              </a:rPr>
              <a:t>2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shows that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is increasing.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Part (b) is proved similarly.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2062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2237</Words>
  <Application>Microsoft Office PowerPoint</Application>
  <PresentationFormat>如螢幕大小 (4:3)</PresentationFormat>
  <Paragraphs>254</Paragraphs>
  <Slides>50</Slides>
  <Notes>3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2" baseType="lpstr">
      <vt:lpstr>Math_16x9</vt:lpstr>
      <vt:lpstr>Equation</vt:lpstr>
      <vt:lpstr>投影片 1</vt:lpstr>
      <vt:lpstr>投影片 2</vt:lpstr>
      <vt:lpstr>APPLICATIONS OF DIFFERENTIATION</vt:lpstr>
      <vt:lpstr>DERIVATIVES AND GRAPH SHAPE </vt:lpstr>
      <vt:lpstr>投影片 5</vt:lpstr>
      <vt:lpstr>What Does f    Say About f    ?</vt:lpstr>
      <vt:lpstr>What Does f    Say About f    ?</vt:lpstr>
      <vt:lpstr>I/D TEST PROOF (a)</vt:lpstr>
      <vt:lpstr>I/D PROOF (a)</vt:lpstr>
      <vt:lpstr>Example 1</vt:lpstr>
      <vt:lpstr>Example 1 – Solution</vt:lpstr>
      <vt:lpstr>Example 1 – Solution</vt:lpstr>
      <vt:lpstr>Example 1 – Solution</vt:lpstr>
      <vt:lpstr>Example 1 – Solution</vt:lpstr>
      <vt:lpstr>What Does f    Say About f    ?</vt:lpstr>
      <vt:lpstr>What Does f    Say About f    ?</vt:lpstr>
      <vt:lpstr>What Does f    Say About f    ?</vt:lpstr>
      <vt:lpstr>THE FIRST DERIVATIVE TEST</vt:lpstr>
      <vt:lpstr>Example 2</vt:lpstr>
      <vt:lpstr>Example 2 SOLUTION</vt:lpstr>
      <vt:lpstr>Example 3</vt:lpstr>
      <vt:lpstr>Example 3 SOLUTION</vt:lpstr>
      <vt:lpstr>Example 3 SOLUTION</vt:lpstr>
      <vt:lpstr>Example 3 SOLUTION</vt:lpstr>
      <vt:lpstr>Example 3 SOLUTION</vt:lpstr>
      <vt:lpstr>投影片 26</vt:lpstr>
      <vt:lpstr>What Does f     Say About f ?</vt:lpstr>
      <vt:lpstr>What Does f     Say About f ?</vt:lpstr>
      <vt:lpstr>What Does f     Say About f ?</vt:lpstr>
      <vt:lpstr>What Does f     Say About f ?</vt:lpstr>
      <vt:lpstr>What Does f     Say About f ?</vt:lpstr>
      <vt:lpstr>What Does f     Say About f ?</vt:lpstr>
      <vt:lpstr>What Does f     Say About f ?</vt:lpstr>
      <vt:lpstr>Example 4</vt:lpstr>
      <vt:lpstr>Example 4 SOLUTION</vt:lpstr>
      <vt:lpstr>Example 4 SOLUTION</vt:lpstr>
      <vt:lpstr>Example 4 SOLUTION</vt:lpstr>
      <vt:lpstr>THE SECOND DERIVATIVE TEST</vt:lpstr>
      <vt:lpstr>What Does f     Say About f ?</vt:lpstr>
      <vt:lpstr>Example 5</vt:lpstr>
      <vt:lpstr>Example 5- Solution</vt:lpstr>
      <vt:lpstr>Example 5 – Solution</vt:lpstr>
      <vt:lpstr>Example 5 – Solution</vt:lpstr>
      <vt:lpstr>Example 5 – Solution</vt:lpstr>
      <vt:lpstr>Example 5 – Solution</vt:lpstr>
      <vt:lpstr>NOTE</vt:lpstr>
      <vt:lpstr>Example 6</vt:lpstr>
      <vt:lpstr>Example 6 SOLUTION</vt:lpstr>
      <vt:lpstr>Example 6 SOLUTION</vt:lpstr>
      <vt:lpstr>Example 6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2016-11-25T13:55:05Z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