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60"/>
  </p:notesMasterIdLst>
  <p:handoutMasterIdLst>
    <p:handoutMasterId r:id="rId61"/>
  </p:handoutMasterIdLst>
  <p:sldIdLst>
    <p:sldId id="256" r:id="rId3"/>
    <p:sldId id="257" r:id="rId4"/>
    <p:sldId id="311" r:id="rId5"/>
    <p:sldId id="258" r:id="rId6"/>
    <p:sldId id="259" r:id="rId7"/>
    <p:sldId id="260" r:id="rId8"/>
    <p:sldId id="261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94" r:id="rId34"/>
    <p:sldId id="295" r:id="rId35"/>
    <p:sldId id="296" r:id="rId36"/>
    <p:sldId id="297" r:id="rId37"/>
    <p:sldId id="303" r:id="rId38"/>
    <p:sldId id="298" r:id="rId39"/>
    <p:sldId id="299" r:id="rId40"/>
    <p:sldId id="300" r:id="rId41"/>
    <p:sldId id="301" r:id="rId42"/>
    <p:sldId id="302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277" r:id="rId51"/>
    <p:sldId id="278" r:id="rId52"/>
    <p:sldId id="279" r:id="rId53"/>
    <p:sldId id="280" r:id="rId54"/>
    <p:sldId id="312" r:id="rId55"/>
    <p:sldId id="281" r:id="rId56"/>
    <p:sldId id="282" r:id="rId57"/>
    <p:sldId id="283" r:id="rId58"/>
    <p:sldId id="284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1008" userDrawn="1">
          <p15:clr>
            <a:srgbClr val="A4A3A4"/>
          </p15:clr>
        </p15:guide>
        <p15:guide id="3" orient="horz" pos="3888" userDrawn="1">
          <p15:clr>
            <a:srgbClr val="A4A3A4"/>
          </p15:clr>
        </p15:guide>
        <p15:guide id="4" orient="horz" pos="321" userDrawn="1">
          <p15:clr>
            <a:srgbClr val="A4A3A4"/>
          </p15:clr>
        </p15:guide>
        <p15:guide id="5" pos="2880" userDrawn="1">
          <p15:clr>
            <a:srgbClr val="A4A3A4"/>
          </p15:clr>
        </p15:guide>
        <p15:guide id="6" pos="755" userDrawn="1">
          <p15:clr>
            <a:srgbClr val="A4A3A4"/>
          </p15:clr>
        </p15:guide>
        <p15:guide id="7" pos="53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 varScale="1">
        <p:scale>
          <a:sx n="116" d="100"/>
          <a:sy n="116" d="100"/>
        </p:scale>
        <p:origin x="1500" y="108"/>
      </p:cViewPr>
      <p:guideLst>
        <p:guide orient="horz" pos="2160"/>
        <p:guide orient="horz" pos="1008"/>
        <p:guide orient="horz" pos="3888"/>
        <p:guide orient="horz" pos="321"/>
        <p:guide pos="2880"/>
        <p:guide pos="755"/>
        <p:guide pos="538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image" Target="../media/image40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image" Target="../media/image4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image" Target="../media/image4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image" Target="../media/image52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image" Target="../media/image5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BDB7646E-8811-423A-9C42-2CBFADA00A96}" type="datetimeFigureOut">
              <a:rPr lang="en-US" altLang="zh-TW" smtClean="0"/>
              <a:t>11/11/2016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04360E59-1627-4404-ACC5-51C744AB0F27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>
                <a:solidFill>
                  <a:schemeClr val="tx1"/>
                </a:solidFill>
              </a:defRPr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pPr/>
              <a:t>2016/11/11</a:t>
            </a:fld>
            <a:endParaRPr lang="zh-TW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>
                <a:solidFill>
                  <a:schemeClr val="tx1"/>
                </a:solidFill>
              </a:defRPr>
            </a:lvl1pPr>
          </a:lstStyle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TW"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EA33F79-E380-40C4-A498-1EA43532B9F7}" type="slidenum">
              <a:rPr lang="en-US" altLang="zh-TW"/>
              <a:pPr eaLnBrk="1" hangingPunct="1"/>
              <a:t>1</a:t>
            </a:fld>
            <a:endParaRPr lang="en-US" altLang="zh-TW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N" altLang="zh-TW" smtClean="0"/>
          </a:p>
        </p:txBody>
      </p:sp>
    </p:spTree>
    <p:extLst>
      <p:ext uri="{BB962C8B-B14F-4D97-AF65-F5344CB8AC3E}">
        <p14:creationId xmlns:p14="http://schemas.microsoft.com/office/powerpoint/2010/main" val="8343907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F12408-6E53-446E-A1FA-A73F00F6D58B}" type="slidenum">
              <a:rPr lang="zh-TW" altLang="en-US"/>
              <a:pPr/>
              <a:t>39</a:t>
            </a:fld>
            <a:endParaRPr lang="en-US" altLang="zh-TW"/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34128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E1621A-98E4-4765-BC6C-721CB299F12C}" type="slidenum">
              <a:rPr lang="zh-TW" altLang="en-US"/>
              <a:pPr/>
              <a:t>40</a:t>
            </a:fld>
            <a:endParaRPr lang="en-US" altLang="zh-TW"/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25576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9124EF-E1DA-4035-BDA8-C638BB43DEC5}" type="slidenum">
              <a:rPr lang="zh-TW" altLang="en-US"/>
              <a:pPr/>
              <a:t>41</a:t>
            </a:fld>
            <a:endParaRPr lang="en-US" altLang="zh-TW"/>
          </a:p>
        </p:txBody>
      </p:sp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44679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39BD5D-564D-4074-8722-6264790BFC6F}" type="slidenum">
              <a:rPr lang="zh-TW" altLang="en-US"/>
              <a:pPr/>
              <a:t>42</a:t>
            </a:fld>
            <a:endParaRPr lang="en-US" altLang="zh-TW"/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90254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5C8404-1436-4F43-A74E-69B88D431F58}" type="slidenum">
              <a:rPr lang="zh-TW" altLang="en-US"/>
              <a:pPr/>
              <a:t>43</a:t>
            </a:fld>
            <a:endParaRPr lang="en-US" altLang="zh-TW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05388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9A9633-3474-498D-8298-6A6C7B93D972}" type="slidenum">
              <a:rPr lang="zh-TW" altLang="en-US"/>
              <a:pPr/>
              <a:t>44</a:t>
            </a:fld>
            <a:endParaRPr lang="en-US" altLang="zh-TW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95670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EBBC57-61BD-4EBA-B8BC-B178189B4356}" type="slidenum">
              <a:rPr lang="zh-TW" altLang="en-US"/>
              <a:pPr/>
              <a:t>45</a:t>
            </a:fld>
            <a:endParaRPr lang="en-US" altLang="zh-TW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38626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BA2AFF-294D-4791-8684-24EDA3BE4DE5}" type="slidenum">
              <a:rPr lang="zh-TW" altLang="en-US"/>
              <a:pPr/>
              <a:t>46</a:t>
            </a:fld>
            <a:endParaRPr lang="en-US" altLang="zh-TW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3876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153A52-8BF3-4501-A800-2C73DD3B85FE}" type="slidenum">
              <a:rPr lang="zh-TW" altLang="en-US"/>
              <a:pPr/>
              <a:t>47</a:t>
            </a:fld>
            <a:endParaRPr lang="en-US" altLang="zh-TW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53330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51CDDA-43B6-46FE-AED0-12B1A3F4505E}" type="slidenum">
              <a:rPr lang="zh-TW" altLang="en-US"/>
              <a:pPr/>
              <a:t>48</a:t>
            </a:fld>
            <a:endParaRPr lang="en-US" altLang="zh-TW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0813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BFDD4F6-7F71-4039-8E55-3D429B1D5262}" type="slidenum">
              <a:rPr lang="en-US" altLang="zh-TW"/>
              <a:pPr eaLnBrk="1" hangingPunct="1"/>
              <a:t>2</a:t>
            </a:fld>
            <a:endParaRPr lang="en-US" altLang="zh-TW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N" altLang="zh-TW" smtClean="0"/>
          </a:p>
        </p:txBody>
      </p:sp>
    </p:spTree>
    <p:extLst>
      <p:ext uri="{BB962C8B-B14F-4D97-AF65-F5344CB8AC3E}">
        <p14:creationId xmlns:p14="http://schemas.microsoft.com/office/powerpoint/2010/main" val="582264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E1FC0F-2861-4CFC-B8B4-BE235DEB85C4}" type="slidenum">
              <a:rPr lang="zh-TW" altLang="en-US"/>
              <a:pPr/>
              <a:t>16</a:t>
            </a:fld>
            <a:endParaRPr lang="en-US" altLang="zh-TW"/>
          </a:p>
        </p:txBody>
      </p:sp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8882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E32E41-3EA7-4837-A9F6-1865CBA337AE}" type="slidenum">
              <a:rPr lang="zh-TW" altLang="en-US"/>
              <a:pPr/>
              <a:t>32</a:t>
            </a:fld>
            <a:endParaRPr lang="en-US" altLang="zh-TW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9009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B22EE4-DAE7-4418-8957-68FAC25FB7B7}" type="slidenum">
              <a:rPr lang="zh-TW" altLang="en-US"/>
              <a:pPr/>
              <a:t>33</a:t>
            </a:fld>
            <a:endParaRPr lang="en-US" altLang="zh-TW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0466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5080C1-87C5-47D0-BC0E-929B886703DB}" type="slidenum">
              <a:rPr lang="zh-TW" altLang="en-US"/>
              <a:pPr/>
              <a:t>34</a:t>
            </a:fld>
            <a:endParaRPr lang="en-US" altLang="zh-TW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0089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A0A860-ACB1-4466-A84A-7903FF718793}" type="slidenum">
              <a:rPr lang="zh-TW" altLang="en-US"/>
              <a:pPr/>
              <a:t>35</a:t>
            </a:fld>
            <a:endParaRPr lang="en-US" altLang="zh-TW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57137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E012AC-8129-4302-8D64-72EF0F92B1AE}" type="slidenum">
              <a:rPr lang="zh-TW" altLang="en-US"/>
              <a:pPr/>
              <a:t>37</a:t>
            </a:fld>
            <a:endParaRPr lang="en-US" altLang="zh-TW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47915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3EB7AA-ADFB-4668-A53A-B7C375967DBA}" type="slidenum">
              <a:rPr lang="zh-TW" altLang="en-US"/>
              <a:pPr/>
              <a:t>38</a:t>
            </a:fld>
            <a:endParaRPr lang="en-US" altLang="zh-TW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5181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8686800" y="5638800"/>
            <a:ext cx="4572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9" name="矩形 8"/>
          <p:cNvSpPr/>
          <p:nvPr/>
        </p:nvSpPr>
        <p:spPr>
          <a:xfrm>
            <a:off x="8458200" y="5638800"/>
            <a:ext cx="2286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10" name="矩形 9"/>
          <p:cNvSpPr/>
          <p:nvPr/>
        </p:nvSpPr>
        <p:spPr>
          <a:xfrm>
            <a:off x="914401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11" name="矩形 10"/>
          <p:cNvSpPr/>
          <p:nvPr/>
        </p:nvSpPr>
        <p:spPr>
          <a:xfrm>
            <a:off x="1" y="0"/>
            <a:ext cx="9144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12" name="矩形 11"/>
          <p:cNvSpPr/>
          <p:nvPr/>
        </p:nvSpPr>
        <p:spPr>
          <a:xfrm>
            <a:off x="0" y="5638800"/>
            <a:ext cx="9144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cxnSp>
        <p:nvCxnSpPr>
          <p:cNvPr id="13" name="直線接點 12"/>
          <p:cNvCxnSpPr/>
          <p:nvPr/>
        </p:nvCxnSpPr>
        <p:spPr bwMode="white">
          <a:xfrm>
            <a:off x="8682231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" y="5643132"/>
            <a:ext cx="9123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cxnSp>
        <p:nvCxnSpPr>
          <p:cNvPr id="15" name="直線接點 14"/>
          <p:cNvCxnSpPr/>
          <p:nvPr/>
        </p:nvCxnSpPr>
        <p:spPr bwMode="white">
          <a:xfrm>
            <a:off x="914401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 bwMode="white">
          <a:xfrm>
            <a:off x="1" y="5631204"/>
            <a:ext cx="13716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07401" y="6032500"/>
            <a:ext cx="445008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91448" tIns="45724" rIns="91448" bIns="45724" numCol="1" anchor="t" anchorCtr="0" compatLnSpc="1">
            <a:prstTxWarp prst="textNoShape">
              <a:avLst/>
            </a:prstTxWarp>
          </a:bodyPr>
          <a:lstStyle/>
          <a:p>
            <a:endParaRPr lang="zh-TW" altLang="en-US" sz="135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821977" y="1600203"/>
            <a:ext cx="6248400" cy="2680127"/>
          </a:xfrm>
        </p:spPr>
        <p:txBody>
          <a:bodyPr>
            <a:noAutofit/>
          </a:bodyPr>
          <a:lstStyle>
            <a:lvl1pPr latinLnBrk="0">
              <a:defRPr lang="zh-TW" sz="4051"/>
            </a:lvl1pPr>
          </a:lstStyle>
          <a:p>
            <a:r>
              <a:rPr lang="zh-TW" altLang="en-US" noProof="0" smtClean="0"/>
              <a:t>按一下以編輯母片標題樣式</a:t>
            </a:r>
            <a:endParaRPr 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1976" y="4344918"/>
            <a:ext cx="5638800" cy="1116085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TW" sz="2401">
                <a:solidFill>
                  <a:schemeClr val="tx1"/>
                </a:solidFill>
              </a:defRPr>
            </a:lvl1pPr>
            <a:lvl2pPr marL="342991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zh-TW"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pPr/>
              <a:t>2016/11/11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lang="zh-TW">
                <a:solidFill>
                  <a:schemeClr val="bg1"/>
                </a:solidFill>
              </a:defRPr>
            </a:lvl1pPr>
          </a:lstStyle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zh-TW"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zh-TW"/>
            </a:lvl5pPr>
            <a:lvl6pPr latinLnBrk="0">
              <a:defRPr lang="zh-TW"/>
            </a:lvl6pPr>
            <a:lvl7pPr latinLnBrk="0">
              <a:defRPr lang="zh-TW"/>
            </a:lvl7pPr>
            <a:lvl8pPr latinLnBrk="0">
              <a:defRPr lang="zh-TW"/>
            </a:lvl8pPr>
            <a:lvl9pPr latinLnBrk="0">
              <a:defRPr lang="zh-TW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t>2016/11/11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8" name="矩形 7"/>
          <p:cNvSpPr/>
          <p:nvPr/>
        </p:nvSpPr>
        <p:spPr>
          <a:xfrm>
            <a:off x="462978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10" name="矩形 9"/>
          <p:cNvSpPr/>
          <p:nvPr/>
        </p:nvSpPr>
        <p:spPr>
          <a:xfrm>
            <a:off x="462978" y="736219"/>
            <a:ext cx="4572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cxnSp>
        <p:nvCxnSpPr>
          <p:cNvPr id="11" name="直線接點 10"/>
          <p:cNvCxnSpPr/>
          <p:nvPr/>
        </p:nvCxnSpPr>
        <p:spPr bwMode="white">
          <a:xfrm>
            <a:off x="462978" y="7362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 bwMode="white">
          <a:xfrm>
            <a:off x="462978" y="13458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525250" y="934837"/>
            <a:ext cx="336023" cy="220630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zh-TW" altLang="en-US" sz="1350"/>
          </a:p>
        </p:txBody>
      </p:sp>
      <p:cxnSp>
        <p:nvCxnSpPr>
          <p:cNvPr id="14" name="直線接點 13"/>
          <p:cNvCxnSpPr/>
          <p:nvPr/>
        </p:nvCxnSpPr>
        <p:spPr bwMode="white">
          <a:xfrm>
            <a:off x="462978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201584" y="685800"/>
            <a:ext cx="1340994" cy="54864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99272" y="685800"/>
            <a:ext cx="5887983" cy="54864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t>2016/11/11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 latinLnBrk="0">
              <a:lnSpc>
                <a:spcPct val="150000"/>
              </a:lnSpc>
              <a:defRPr lang="zh-TW"/>
            </a:lvl5pPr>
            <a:lvl6pPr latinLnBrk="0">
              <a:defRPr lang="zh-TW"/>
            </a:lvl6pPr>
            <a:lvl7pPr latinLnBrk="0">
              <a:defRPr lang="zh-TW"/>
            </a:lvl7pPr>
            <a:lvl8pPr latinLnBrk="0">
              <a:defRPr lang="zh-TW"/>
            </a:lvl8pPr>
            <a:lvl9pPr latinLnBrk="0">
              <a:defRPr lang="zh-TW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t>2016/11/11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8686800" y="5638800"/>
            <a:ext cx="4572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20" name="矩形 19"/>
          <p:cNvSpPr/>
          <p:nvPr/>
        </p:nvSpPr>
        <p:spPr>
          <a:xfrm>
            <a:off x="8458200" y="5638800"/>
            <a:ext cx="2286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24" name="矩形 23"/>
          <p:cNvSpPr/>
          <p:nvPr/>
        </p:nvSpPr>
        <p:spPr>
          <a:xfrm>
            <a:off x="912353" y="5638800"/>
            <a:ext cx="4572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21" name="矩形 20"/>
          <p:cNvSpPr/>
          <p:nvPr/>
        </p:nvSpPr>
        <p:spPr>
          <a:xfrm>
            <a:off x="0" y="5638800"/>
            <a:ext cx="9144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cxnSp>
        <p:nvCxnSpPr>
          <p:cNvPr id="22" name="直線接點 21"/>
          <p:cNvCxnSpPr/>
          <p:nvPr/>
        </p:nvCxnSpPr>
        <p:spPr bwMode="white">
          <a:xfrm>
            <a:off x="8682231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" y="5643132"/>
            <a:ext cx="9123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07401" y="6032500"/>
            <a:ext cx="445008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91448" tIns="45724" rIns="91448" bIns="45724" numCol="1" anchor="t" anchorCtr="0" compatLnSpc="1">
            <a:prstTxWarp prst="textNoShape">
              <a:avLst/>
            </a:prstTxWarp>
          </a:bodyPr>
          <a:lstStyle/>
          <a:p>
            <a:endParaRPr lang="zh-TW" altLang="en-US" sz="1350"/>
          </a:p>
        </p:txBody>
      </p:sp>
      <p:cxnSp>
        <p:nvCxnSpPr>
          <p:cNvPr id="23" name="直線接點 22"/>
          <p:cNvCxnSpPr/>
          <p:nvPr/>
        </p:nvCxnSpPr>
        <p:spPr bwMode="white">
          <a:xfrm>
            <a:off x="9123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8686800" y="0"/>
            <a:ext cx="4572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27" name="矩形 26"/>
          <p:cNvSpPr/>
          <p:nvPr/>
        </p:nvSpPr>
        <p:spPr>
          <a:xfrm>
            <a:off x="8458200" y="0"/>
            <a:ext cx="2286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28" name="矩形 27"/>
          <p:cNvSpPr/>
          <p:nvPr/>
        </p:nvSpPr>
        <p:spPr>
          <a:xfrm>
            <a:off x="914401" y="0"/>
            <a:ext cx="4572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29" name="矩形 28"/>
          <p:cNvSpPr/>
          <p:nvPr/>
        </p:nvSpPr>
        <p:spPr>
          <a:xfrm>
            <a:off x="-1" y="0"/>
            <a:ext cx="9144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30" name="矩形 29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cxnSp>
        <p:nvCxnSpPr>
          <p:cNvPr id="31" name="直線接點 30"/>
          <p:cNvCxnSpPr/>
          <p:nvPr/>
        </p:nvCxnSpPr>
        <p:spPr bwMode="white">
          <a:xfrm>
            <a:off x="8682231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" y="0"/>
            <a:ext cx="9123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cxnSp>
        <p:nvCxnSpPr>
          <p:cNvPr id="33" name="直線接點 32"/>
          <p:cNvCxnSpPr/>
          <p:nvPr/>
        </p:nvCxnSpPr>
        <p:spPr bwMode="white">
          <a:xfrm>
            <a:off x="914401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zh-TW"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pPr/>
              <a:t>2016/11/11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lang="zh-TW">
                <a:solidFill>
                  <a:schemeClr val="bg1"/>
                </a:solidFill>
              </a:defRPr>
            </a:lvl1pPr>
          </a:lstStyle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zh-TW"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pPr/>
              <a:t>‹#›</a:t>
            </a:fld>
            <a:endParaRPr lang="zh-TW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99272" y="1600201"/>
            <a:ext cx="6214072" cy="2654064"/>
          </a:xfrm>
        </p:spPr>
        <p:txBody>
          <a:bodyPr anchor="b">
            <a:normAutofit/>
          </a:bodyPr>
          <a:lstStyle>
            <a:lvl1pPr algn="l" latinLnBrk="0">
              <a:defRPr lang="zh-TW" sz="4051" b="0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99273" y="4259999"/>
            <a:ext cx="5449886" cy="1150203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2401">
                <a:solidFill>
                  <a:schemeClr val="tx1"/>
                </a:solidFill>
              </a:defRPr>
            </a:lvl1pPr>
            <a:lvl2pPr marL="342991" indent="0" latinLnBrk="0">
              <a:buNone/>
              <a:defRPr lang="zh-TW" sz="1350">
                <a:solidFill>
                  <a:schemeClr val="tx1">
                    <a:tint val="75000"/>
                  </a:schemeClr>
                </a:solidFill>
              </a:defRPr>
            </a:lvl2pPr>
            <a:lvl3pPr marL="685983" indent="0" latinLnBrk="0">
              <a:buNone/>
              <a:defRPr lang="zh-TW" sz="1200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95388" y="1600200"/>
            <a:ext cx="3611880" cy="4572000"/>
          </a:xfrm>
        </p:spPr>
        <p:txBody>
          <a:bodyPr/>
          <a:lstStyle>
            <a:lvl1pPr latinLnBrk="0">
              <a:lnSpc>
                <a:spcPct val="150000"/>
              </a:lnSpc>
              <a:defRPr lang="zh-TW" sz="2101"/>
            </a:lvl1pPr>
            <a:lvl2pPr latinLnBrk="0">
              <a:lnSpc>
                <a:spcPct val="150000"/>
              </a:lnSpc>
              <a:defRPr lang="zh-TW" sz="1800"/>
            </a:lvl2pPr>
            <a:lvl3pPr latinLnBrk="0">
              <a:lnSpc>
                <a:spcPct val="150000"/>
              </a:lnSpc>
              <a:defRPr lang="zh-TW" sz="1500"/>
            </a:lvl3pPr>
            <a:lvl4pPr latinLnBrk="0">
              <a:lnSpc>
                <a:spcPct val="150000"/>
              </a:lnSpc>
              <a:defRPr lang="zh-TW" sz="1350"/>
            </a:lvl4pPr>
            <a:lvl5pPr latinLnBrk="0">
              <a:lnSpc>
                <a:spcPct val="150000"/>
              </a:lnSpc>
              <a:defRPr lang="zh-TW" sz="1350"/>
            </a:lvl5pPr>
            <a:lvl6pPr latinLnBrk="0">
              <a:defRPr lang="zh-TW" sz="1350"/>
            </a:lvl6pPr>
            <a:lvl7pPr latinLnBrk="0">
              <a:defRPr lang="zh-TW" sz="1350"/>
            </a:lvl7pPr>
            <a:lvl8pPr latinLnBrk="0">
              <a:defRPr lang="zh-TW" sz="1350"/>
            </a:lvl8pPr>
            <a:lvl9pPr latinLnBrk="0">
              <a:defRPr lang="zh-TW" sz="13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22520" y="1600200"/>
            <a:ext cx="3611880" cy="4572000"/>
          </a:xfrm>
        </p:spPr>
        <p:txBody>
          <a:bodyPr/>
          <a:lstStyle>
            <a:lvl1pPr latinLnBrk="0">
              <a:lnSpc>
                <a:spcPct val="150000"/>
              </a:lnSpc>
              <a:defRPr lang="zh-TW" sz="2101"/>
            </a:lvl1pPr>
            <a:lvl2pPr latinLnBrk="0">
              <a:lnSpc>
                <a:spcPct val="150000"/>
              </a:lnSpc>
              <a:defRPr lang="zh-TW" sz="1800"/>
            </a:lvl2pPr>
            <a:lvl3pPr latinLnBrk="0">
              <a:lnSpc>
                <a:spcPct val="150000"/>
              </a:lnSpc>
              <a:defRPr lang="zh-TW" sz="1500"/>
            </a:lvl3pPr>
            <a:lvl4pPr latinLnBrk="0">
              <a:lnSpc>
                <a:spcPct val="150000"/>
              </a:lnSpc>
              <a:defRPr lang="zh-TW" sz="1350"/>
            </a:lvl4pPr>
            <a:lvl5pPr latinLnBrk="0">
              <a:lnSpc>
                <a:spcPct val="150000"/>
              </a:lnSpc>
              <a:defRPr lang="zh-TW" sz="1350"/>
            </a:lvl5pPr>
            <a:lvl6pPr latinLnBrk="0">
              <a:defRPr lang="zh-TW" sz="1350" baseline="0"/>
            </a:lvl6pPr>
            <a:lvl7pPr latinLnBrk="0">
              <a:defRPr lang="zh-TW" sz="1350" baseline="0"/>
            </a:lvl7pPr>
            <a:lvl8pPr latinLnBrk="0">
              <a:defRPr lang="zh-TW" sz="1350" baseline="0"/>
            </a:lvl8pPr>
            <a:lvl9pPr latinLnBrk="0">
              <a:defRPr lang="zh-TW" sz="135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fld id="{C2C6F8EA-316C-41DE-B9A4-EDCC3A85ED9A}" type="datetimeFigureOut">
              <a:rPr lang="en-US" altLang="zh-TW" smtClean="0"/>
              <a:pPr/>
              <a:t>11/11/2016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fld id="{7DC1BBB0-96F0-4077-A278-0F3FB5C104D3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95389" y="177803"/>
            <a:ext cx="7339012" cy="1239837"/>
          </a:xfrm>
        </p:spPr>
        <p:txBody>
          <a:bodyPr/>
          <a:lstStyle>
            <a:lvl1pPr latinLnBrk="0">
              <a:lnSpc>
                <a:spcPct val="150000"/>
              </a:lnSpc>
              <a:defRPr lang="zh-TW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95390" y="1499616"/>
            <a:ext cx="3615107" cy="938784"/>
          </a:xfrm>
        </p:spPr>
        <p:txBody>
          <a:bodyPr anchor="b">
            <a:noAutofit/>
          </a:bodyPr>
          <a:lstStyle>
            <a:lvl1pPr marL="0" indent="0" latinLnBrk="0">
              <a:lnSpc>
                <a:spcPct val="150000"/>
              </a:lnSpc>
              <a:spcBef>
                <a:spcPts val="0"/>
              </a:spcBef>
              <a:buNone/>
              <a:defRPr lang="zh-TW" sz="1800" b="0" cap="all" baseline="0"/>
            </a:lvl1pPr>
            <a:lvl2pPr marL="342991" indent="0" latinLnBrk="0">
              <a:buNone/>
              <a:defRPr lang="zh-TW" sz="1500" b="1"/>
            </a:lvl2pPr>
            <a:lvl3pPr marL="685983" indent="0" latinLnBrk="0">
              <a:buNone/>
              <a:defRPr lang="zh-TW" sz="1350" b="1"/>
            </a:lvl3pPr>
            <a:lvl4pPr marL="1028974" indent="0" latinLnBrk="0">
              <a:buNone/>
              <a:defRPr lang="zh-TW" sz="1200" b="1"/>
            </a:lvl4pPr>
            <a:lvl5pPr marL="1371966" indent="0" latinLnBrk="0">
              <a:buNone/>
              <a:defRPr lang="zh-TW" sz="1200" b="1"/>
            </a:lvl5pPr>
            <a:lvl6pPr marL="1714957" indent="0" latinLnBrk="0">
              <a:buNone/>
              <a:defRPr lang="zh-TW" sz="1200" b="1"/>
            </a:lvl6pPr>
            <a:lvl7pPr marL="2057949" indent="0" latinLnBrk="0">
              <a:buNone/>
              <a:defRPr lang="zh-TW" sz="1200" b="1"/>
            </a:lvl7pPr>
            <a:lvl8pPr marL="2400940" indent="0" latinLnBrk="0">
              <a:buNone/>
              <a:defRPr lang="zh-TW" sz="1200" b="1"/>
            </a:lvl8pPr>
            <a:lvl9pPr marL="2743932" indent="0" latinLnBrk="0">
              <a:buNone/>
              <a:defRPr lang="zh-TW"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195388" y="2514709"/>
            <a:ext cx="3611880" cy="3657493"/>
          </a:xfrm>
        </p:spPr>
        <p:txBody>
          <a:bodyPr>
            <a:normAutofit/>
          </a:bodyPr>
          <a:lstStyle>
            <a:lvl1pPr latinLnBrk="0">
              <a:lnSpc>
                <a:spcPct val="150000"/>
              </a:lnSpc>
              <a:defRPr lang="zh-TW" sz="1800"/>
            </a:lvl1pPr>
            <a:lvl2pPr latinLnBrk="0">
              <a:lnSpc>
                <a:spcPct val="150000"/>
              </a:lnSpc>
              <a:defRPr lang="zh-TW" sz="1500"/>
            </a:lvl2pPr>
            <a:lvl3pPr latinLnBrk="0">
              <a:lnSpc>
                <a:spcPct val="150000"/>
              </a:lnSpc>
              <a:defRPr lang="zh-TW" sz="1350"/>
            </a:lvl3pPr>
            <a:lvl4pPr latinLnBrk="0">
              <a:lnSpc>
                <a:spcPct val="150000"/>
              </a:lnSpc>
              <a:defRPr lang="zh-TW" sz="1200"/>
            </a:lvl4pPr>
            <a:lvl5pPr latinLnBrk="0">
              <a:lnSpc>
                <a:spcPct val="150000"/>
              </a:lnSpc>
              <a:defRPr lang="zh-TW" sz="1200"/>
            </a:lvl5pPr>
            <a:lvl6pPr latinLnBrk="0">
              <a:defRPr lang="zh-TW" sz="1200"/>
            </a:lvl6pPr>
            <a:lvl7pPr latinLnBrk="0">
              <a:defRPr lang="zh-TW" sz="1200"/>
            </a:lvl7pPr>
            <a:lvl8pPr latinLnBrk="0">
              <a:defRPr lang="zh-TW" sz="1200" baseline="0"/>
            </a:lvl8pPr>
            <a:lvl9pPr latinLnBrk="0">
              <a:defRPr lang="zh-TW"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919294" y="1499616"/>
            <a:ext cx="3615107" cy="938784"/>
          </a:xfrm>
        </p:spPr>
        <p:txBody>
          <a:bodyPr anchor="b">
            <a:noAutofit/>
          </a:bodyPr>
          <a:lstStyle>
            <a:lvl1pPr marL="0" indent="0" latinLnBrk="0">
              <a:lnSpc>
                <a:spcPct val="150000"/>
              </a:lnSpc>
              <a:spcBef>
                <a:spcPts val="0"/>
              </a:spcBef>
              <a:buNone/>
              <a:defRPr lang="zh-TW" sz="1800" b="0" cap="all" baseline="0"/>
            </a:lvl1pPr>
            <a:lvl2pPr marL="342991" indent="0" latinLnBrk="0">
              <a:buNone/>
              <a:defRPr lang="zh-TW" sz="1500" b="1"/>
            </a:lvl2pPr>
            <a:lvl3pPr marL="685983" indent="0" latinLnBrk="0">
              <a:buNone/>
              <a:defRPr lang="zh-TW" sz="1350" b="1"/>
            </a:lvl3pPr>
            <a:lvl4pPr marL="1028974" indent="0" latinLnBrk="0">
              <a:buNone/>
              <a:defRPr lang="zh-TW" sz="1200" b="1"/>
            </a:lvl4pPr>
            <a:lvl5pPr marL="1371966" indent="0" latinLnBrk="0">
              <a:buNone/>
              <a:defRPr lang="zh-TW" sz="1200" b="1"/>
            </a:lvl5pPr>
            <a:lvl6pPr marL="1714957" indent="0" latinLnBrk="0">
              <a:buNone/>
              <a:defRPr lang="zh-TW" sz="1200" b="1"/>
            </a:lvl6pPr>
            <a:lvl7pPr marL="2057949" indent="0" latinLnBrk="0">
              <a:buNone/>
              <a:defRPr lang="zh-TW" sz="1200" b="1"/>
            </a:lvl7pPr>
            <a:lvl8pPr marL="2400940" indent="0" latinLnBrk="0">
              <a:buNone/>
              <a:defRPr lang="zh-TW" sz="1200" b="1"/>
            </a:lvl8pPr>
            <a:lvl9pPr marL="2743932" indent="0" latinLnBrk="0">
              <a:buNone/>
              <a:defRPr lang="zh-TW"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919294" y="2514600"/>
            <a:ext cx="3615107" cy="3655568"/>
          </a:xfrm>
        </p:spPr>
        <p:txBody>
          <a:bodyPr>
            <a:normAutofit/>
          </a:bodyPr>
          <a:lstStyle>
            <a:lvl1pPr latinLnBrk="0">
              <a:lnSpc>
                <a:spcPct val="150000"/>
              </a:lnSpc>
              <a:defRPr lang="zh-TW" sz="1800"/>
            </a:lvl1pPr>
            <a:lvl2pPr latinLnBrk="0">
              <a:lnSpc>
                <a:spcPct val="150000"/>
              </a:lnSpc>
              <a:defRPr lang="zh-TW" sz="1500"/>
            </a:lvl2pPr>
            <a:lvl3pPr latinLnBrk="0">
              <a:lnSpc>
                <a:spcPct val="150000"/>
              </a:lnSpc>
              <a:defRPr lang="zh-TW" sz="1350"/>
            </a:lvl3pPr>
            <a:lvl4pPr latinLnBrk="0">
              <a:lnSpc>
                <a:spcPct val="150000"/>
              </a:lnSpc>
              <a:defRPr lang="zh-TW" sz="1200"/>
            </a:lvl4pPr>
            <a:lvl5pPr latinLnBrk="0">
              <a:lnSpc>
                <a:spcPct val="150000"/>
              </a:lnSpc>
              <a:defRPr lang="zh-TW" sz="1200"/>
            </a:lvl5pPr>
            <a:lvl6pPr latinLnBrk="0">
              <a:defRPr lang="zh-TW" sz="1200"/>
            </a:lvl6pPr>
            <a:lvl7pPr latinLnBrk="0">
              <a:defRPr lang="zh-TW" sz="1200"/>
            </a:lvl7pPr>
            <a:lvl8pPr latinLnBrk="0">
              <a:defRPr lang="zh-TW" sz="1200"/>
            </a:lvl8pPr>
            <a:lvl9pPr latinLnBrk="0">
              <a:defRPr lang="zh-TW"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fld id="{C2C6F8EA-316C-41DE-B9A4-EDCC3A85ED9A}" type="datetimeFigureOut">
              <a:rPr lang="en-US" altLang="zh-TW" smtClean="0"/>
              <a:pPr/>
              <a:t>11/11/2016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fld id="{7DC1BBB0-96F0-4077-A278-0F3FB5C104D3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t>2016/11/11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9802" y="0"/>
            <a:ext cx="228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cxnSp>
        <p:nvCxnSpPr>
          <p:cNvPr id="7" name="直線接點 6"/>
          <p:cNvCxnSpPr/>
          <p:nvPr/>
        </p:nvCxnSpPr>
        <p:spPr bwMode="white">
          <a:xfrm>
            <a:off x="462978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8229601" y="0"/>
            <a:ext cx="692146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9" name="矩形 8"/>
          <p:cNvSpPr/>
          <p:nvPr/>
        </p:nvSpPr>
        <p:spPr>
          <a:xfrm>
            <a:off x="8921746" y="0"/>
            <a:ext cx="2286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t>2016/11/11</a:t>
            </a:fld>
            <a:endParaRPr 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zh-TW"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66467" y="0"/>
            <a:ext cx="3111598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>
              <a:lnSpc>
                <a:spcPct val="150000"/>
              </a:lnSpc>
            </a:pPr>
            <a:endParaRPr lang="zh-TW" altLang="en-US" sz="1350"/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>
              <a:lnSpc>
                <a:spcPct val="150000"/>
              </a:lnSpc>
            </a:pPr>
            <a:endParaRPr lang="zh-TW" altLang="en-US" sz="1350"/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466465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>
              <a:lnSpc>
                <a:spcPct val="150000"/>
              </a:lnSpc>
            </a:pPr>
            <a:endParaRPr lang="zh-TW" altLang="en-US" sz="135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 bwMode="white">
          <a:xfrm>
            <a:off x="805890" y="381000"/>
            <a:ext cx="2470710" cy="1371600"/>
          </a:xfrm>
        </p:spPr>
        <p:txBody>
          <a:bodyPr anchor="b">
            <a:normAutofit/>
          </a:bodyPr>
          <a:lstStyle>
            <a:lvl1pPr algn="l" latinLnBrk="0">
              <a:lnSpc>
                <a:spcPct val="150000"/>
              </a:lnSpc>
              <a:defRPr lang="zh-TW" sz="2101" b="0" cap="all" baseline="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6200" y="482600"/>
            <a:ext cx="4648200" cy="5689600"/>
          </a:xfrm>
        </p:spPr>
        <p:txBody>
          <a:bodyPr>
            <a:normAutofit/>
          </a:bodyPr>
          <a:lstStyle>
            <a:lvl1pPr latinLnBrk="0">
              <a:lnSpc>
                <a:spcPct val="150000"/>
              </a:lnSpc>
              <a:defRPr lang="zh-TW" sz="2101"/>
            </a:lvl1pPr>
            <a:lvl2pPr latinLnBrk="0">
              <a:lnSpc>
                <a:spcPct val="150000"/>
              </a:lnSpc>
              <a:defRPr lang="zh-TW" sz="1800"/>
            </a:lvl2pPr>
            <a:lvl3pPr latinLnBrk="0">
              <a:lnSpc>
                <a:spcPct val="150000"/>
              </a:lnSpc>
              <a:defRPr lang="zh-TW" sz="1500"/>
            </a:lvl3pPr>
            <a:lvl4pPr latinLnBrk="0">
              <a:lnSpc>
                <a:spcPct val="150000"/>
              </a:lnSpc>
              <a:defRPr lang="zh-TW" sz="1350"/>
            </a:lvl4pPr>
            <a:lvl5pPr latinLnBrk="0">
              <a:lnSpc>
                <a:spcPct val="150000"/>
              </a:lnSpc>
              <a:defRPr lang="zh-TW" sz="1350"/>
            </a:lvl5pPr>
            <a:lvl6pPr latinLnBrk="0">
              <a:defRPr lang="zh-TW" sz="1350"/>
            </a:lvl6pPr>
            <a:lvl7pPr latinLnBrk="0">
              <a:defRPr lang="zh-TW" sz="1350"/>
            </a:lvl7pPr>
            <a:lvl8pPr latinLnBrk="0">
              <a:defRPr lang="zh-TW" sz="1350" baseline="0"/>
            </a:lvl8pPr>
            <a:lvl9pPr latinLnBrk="0">
              <a:defRPr lang="zh-TW" sz="135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 bwMode="white">
          <a:xfrm>
            <a:off x="805890" y="1828800"/>
            <a:ext cx="2470710" cy="4343400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TW" sz="1500">
                <a:solidFill>
                  <a:schemeClr val="bg1"/>
                </a:solidFill>
              </a:defRPr>
            </a:lvl1pPr>
            <a:lvl2pPr marL="342991" indent="0" latinLnBrk="0">
              <a:buNone/>
              <a:defRPr lang="zh-TW" sz="900"/>
            </a:lvl2pPr>
            <a:lvl3pPr marL="685983" indent="0" latinLnBrk="0">
              <a:buNone/>
              <a:defRPr lang="zh-TW" sz="750"/>
            </a:lvl3pPr>
            <a:lvl4pPr marL="1028974" indent="0" latinLnBrk="0">
              <a:buNone/>
              <a:defRPr lang="zh-TW" sz="675"/>
            </a:lvl4pPr>
            <a:lvl5pPr marL="1371966" indent="0" latinLnBrk="0">
              <a:buNone/>
              <a:defRPr lang="zh-TW" sz="675"/>
            </a:lvl5pPr>
            <a:lvl6pPr marL="1714957" indent="0" latinLnBrk="0">
              <a:buNone/>
              <a:defRPr lang="zh-TW" sz="675"/>
            </a:lvl6pPr>
            <a:lvl7pPr marL="2057949" indent="0" latinLnBrk="0">
              <a:buNone/>
              <a:defRPr lang="zh-TW" sz="675"/>
            </a:lvl7pPr>
            <a:lvl8pPr marL="2400940" indent="0" latinLnBrk="0">
              <a:buNone/>
              <a:defRPr lang="zh-TW" sz="675"/>
            </a:lvl8pPr>
            <a:lvl9pPr marL="2743932" indent="0" latinLnBrk="0">
              <a:buNone/>
              <a:defRPr lang="zh-TW" sz="675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fld id="{C2C6F8EA-316C-41DE-B9A4-EDCC3A85ED9A}" type="datetimeFigureOut">
              <a:rPr lang="en-US" altLang="zh-TW" smtClean="0"/>
              <a:pPr/>
              <a:t>11/11/2016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fld id="{7DC1BBB0-96F0-4077-A278-0F3FB5C104D3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8" name="矩形 7"/>
          <p:cNvSpPr/>
          <p:nvPr/>
        </p:nvSpPr>
        <p:spPr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9" name="矩形 8"/>
          <p:cNvSpPr/>
          <p:nvPr/>
        </p:nvSpPr>
        <p:spPr>
          <a:xfrm>
            <a:off x="3657600" y="0"/>
            <a:ext cx="5264146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05890" y="381000"/>
            <a:ext cx="2470710" cy="1371600"/>
          </a:xfrm>
        </p:spPr>
        <p:txBody>
          <a:bodyPr anchor="b">
            <a:normAutofit/>
          </a:bodyPr>
          <a:lstStyle>
            <a:lvl1pPr algn="l" latinLnBrk="0">
              <a:defRPr lang="zh-TW" sz="2101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 bwMode="auto">
          <a:xfrm>
            <a:off x="3886200" y="482600"/>
            <a:ext cx="4648200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latinLnBrk="0">
              <a:buNone/>
              <a:defRPr lang="zh-TW" sz="2101"/>
            </a:lvl1pPr>
            <a:lvl2pPr marL="342991" indent="0" latinLnBrk="0">
              <a:buNone/>
              <a:defRPr lang="zh-TW" sz="2101"/>
            </a:lvl2pPr>
            <a:lvl3pPr marL="685983" indent="0" latinLnBrk="0">
              <a:buNone/>
              <a:defRPr lang="zh-TW" sz="1800"/>
            </a:lvl3pPr>
            <a:lvl4pPr marL="1028974" indent="0" latinLnBrk="0">
              <a:buNone/>
              <a:defRPr lang="zh-TW" sz="1500"/>
            </a:lvl4pPr>
            <a:lvl5pPr marL="1371966" indent="0" latinLnBrk="0">
              <a:buNone/>
              <a:defRPr lang="zh-TW" sz="1500"/>
            </a:lvl5pPr>
            <a:lvl6pPr marL="1714957" indent="0" latinLnBrk="0">
              <a:buNone/>
              <a:defRPr lang="zh-TW" sz="1500"/>
            </a:lvl6pPr>
            <a:lvl7pPr marL="2057949" indent="0" latinLnBrk="0">
              <a:buNone/>
              <a:defRPr lang="zh-TW" sz="1500"/>
            </a:lvl7pPr>
            <a:lvl8pPr marL="2400940" indent="0" latinLnBrk="0">
              <a:buNone/>
              <a:defRPr lang="zh-TW" sz="1500"/>
            </a:lvl8pPr>
            <a:lvl9pPr marL="2743932" indent="0" latinLnBrk="0">
              <a:buNone/>
              <a:defRPr lang="zh-TW" sz="1500"/>
            </a:lvl9pPr>
          </a:lstStyle>
          <a:p>
            <a:r>
              <a:rPr lang="zh-TW" altLang="en-US" smtClean="0"/>
              <a:t>按一下圖示以新增圖片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05890" y="1828800"/>
            <a:ext cx="2470710" cy="4343400"/>
          </a:xfrm>
        </p:spPr>
        <p:txBody>
          <a:bodyPr>
            <a:normAutofit/>
          </a:bodyPr>
          <a:lstStyle>
            <a:lvl1pPr marL="0" indent="0" latinLnBrk="0">
              <a:buNone/>
              <a:defRPr lang="zh-TW" sz="1500">
                <a:solidFill>
                  <a:schemeClr val="tx1"/>
                </a:solidFill>
              </a:defRPr>
            </a:lvl1pPr>
            <a:lvl2pPr marL="342991" indent="0" latinLnBrk="0">
              <a:buNone/>
              <a:defRPr lang="zh-TW" sz="900"/>
            </a:lvl2pPr>
            <a:lvl3pPr marL="685983" indent="0" latinLnBrk="0">
              <a:buNone/>
              <a:defRPr lang="zh-TW" sz="750"/>
            </a:lvl3pPr>
            <a:lvl4pPr marL="1028974" indent="0" latinLnBrk="0">
              <a:buNone/>
              <a:defRPr lang="zh-TW" sz="675"/>
            </a:lvl4pPr>
            <a:lvl5pPr marL="1371966" indent="0" latinLnBrk="0">
              <a:buNone/>
              <a:defRPr lang="zh-TW" sz="675"/>
            </a:lvl5pPr>
            <a:lvl6pPr marL="1714957" indent="0" latinLnBrk="0">
              <a:buNone/>
              <a:defRPr lang="zh-TW" sz="675"/>
            </a:lvl6pPr>
            <a:lvl7pPr marL="2057949" indent="0" latinLnBrk="0">
              <a:buNone/>
              <a:defRPr lang="zh-TW" sz="675"/>
            </a:lvl7pPr>
            <a:lvl8pPr marL="2400940" indent="0" latinLnBrk="0">
              <a:buNone/>
              <a:defRPr lang="zh-TW" sz="675"/>
            </a:lvl8pPr>
            <a:lvl9pPr marL="2743932" indent="0" latinLnBrk="0">
              <a:buNone/>
              <a:defRPr lang="zh-TW" sz="675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t>2016/11/11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t>‹#›</a:t>
            </a:fld>
            <a:endParaRPr lang="zh-TW"/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8912221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 noProof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2978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 noProof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 noProof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62978" y="736219"/>
            <a:ext cx="4572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 noProof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直線接點 13"/>
          <p:cNvCxnSpPr/>
          <p:nvPr/>
        </p:nvCxnSpPr>
        <p:spPr bwMode="white">
          <a:xfrm>
            <a:off x="462978" y="7362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 bwMode="white">
          <a:xfrm>
            <a:off x="462978" y="13458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567220" y="898103"/>
            <a:ext cx="25208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zh-TW" altLang="en-US" sz="1350" noProof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6" name="直線接點 15"/>
          <p:cNvCxnSpPr/>
          <p:nvPr/>
        </p:nvCxnSpPr>
        <p:spPr bwMode="white">
          <a:xfrm>
            <a:off x="462978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195389" y="177803"/>
            <a:ext cx="7339012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95389" y="1600200"/>
            <a:ext cx="7339012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dirty="0"/>
              <a:t>按一下以編輯母片文字樣式</a:t>
            </a:r>
          </a:p>
          <a:p>
            <a:pPr lvl="1"/>
            <a:r>
              <a:rPr lang="zh-TW" altLang="en-US" noProof="0" dirty="0"/>
              <a:t>第二層</a:t>
            </a:r>
          </a:p>
          <a:p>
            <a:pPr lvl="2"/>
            <a:r>
              <a:rPr lang="zh-TW" altLang="en-US" noProof="0" dirty="0"/>
              <a:t>第三層</a:t>
            </a:r>
          </a:p>
          <a:p>
            <a:pPr lvl="3"/>
            <a:r>
              <a:rPr lang="zh-TW" altLang="en-US" noProof="0" dirty="0"/>
              <a:t>第四層</a:t>
            </a:r>
          </a:p>
          <a:p>
            <a:pPr lvl="4"/>
            <a:r>
              <a:rPr lang="zh-TW" altLang="en-US" noProof="0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3886200" y="6356354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TW" sz="900" cap="all" baseline="0">
                <a:solidFill>
                  <a:schemeClr val="tx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C2C6F8EA-316C-41DE-B9A4-EDCC3A85ED9A}" type="datetimeFigureOut">
              <a:rPr lang="en-US" altLang="zh-TW" noProof="0" smtClean="0"/>
              <a:pPr/>
              <a:t>11/11/2016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948240" y="6356354"/>
            <a:ext cx="2981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TW" sz="900" cap="all" baseline="0">
                <a:solidFill>
                  <a:schemeClr val="tx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077201" y="6356354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TW" sz="900" cap="all" baseline="0">
                <a:solidFill>
                  <a:schemeClr val="tx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7DC1BBB0-96F0-4077-A278-0F3FB5C104D3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685983" rtl="0" eaLnBrk="1" latinLnBrk="0" hangingPunct="1">
        <a:lnSpc>
          <a:spcPct val="90000"/>
        </a:lnSpc>
        <a:spcBef>
          <a:spcPct val="0"/>
        </a:spcBef>
        <a:buNone/>
        <a:defRPr lang="zh-TW" sz="2701" kern="1200">
          <a:solidFill>
            <a:schemeClr val="tx1">
              <a:lumMod val="7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0" indent="0" algn="l" defTabSz="685983" rtl="0" eaLnBrk="1" latinLnBrk="0" hangingPunct="1">
        <a:lnSpc>
          <a:spcPct val="90000"/>
        </a:lnSpc>
        <a:spcBef>
          <a:spcPts val="1050"/>
        </a:spcBef>
        <a:buFont typeface="Euphemia" pitchFamily="34" charset="0"/>
        <a:buNone/>
        <a:defRPr lang="zh-TW" sz="2101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274393" indent="0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None/>
        <a:defRPr lang="zh-TW"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548786" indent="0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None/>
        <a:defRPr lang="zh-TW" sz="15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823179" indent="0" algn="l" defTabSz="685983" rtl="0" eaLnBrk="1" latinLnBrk="0" hangingPunct="1">
        <a:lnSpc>
          <a:spcPct val="90000"/>
        </a:lnSpc>
        <a:spcBef>
          <a:spcPts val="450"/>
        </a:spcBef>
        <a:buFont typeface="Arial" pitchFamily="34" charset="0"/>
        <a:buNone/>
        <a:defRPr lang="zh-TW" sz="135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1097573" indent="0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None/>
        <a:defRPr lang="zh-TW" sz="135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1557181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–"/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1831574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›"/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105967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–"/>
        <a:defRPr lang="zh-TW" sz="135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380361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›"/>
        <a:defRPr lang="zh-TW" sz="13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4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0.emf"/><Relationship Id="rId4" Type="http://schemas.openxmlformats.org/officeDocument/2006/relationships/oleObject" Target="../embeddings/oleObject1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3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2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4.emf"/><Relationship Id="rId4" Type="http://schemas.openxmlformats.org/officeDocument/2006/relationships/oleObject" Target="../embeddings/oleObject5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4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45.emf"/><Relationship Id="rId4" Type="http://schemas.openxmlformats.org/officeDocument/2006/relationships/oleObject" Target="../embeddings/oleObject6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47.emf"/><Relationship Id="rId4" Type="http://schemas.openxmlformats.org/officeDocument/2006/relationships/oleObject" Target="../embeddings/oleObject8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9.png"/><Relationship Id="rId5" Type="http://schemas.openxmlformats.org/officeDocument/2006/relationships/image" Target="../media/image48.emf"/><Relationship Id="rId4" Type="http://schemas.openxmlformats.org/officeDocument/2006/relationships/oleObject" Target="../embeddings/oleObject9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9.wmf"/><Relationship Id="rId5" Type="http://schemas.openxmlformats.org/officeDocument/2006/relationships/image" Target="../media/image50.emf"/><Relationship Id="rId4" Type="http://schemas.openxmlformats.org/officeDocument/2006/relationships/oleObject" Target="../embeddings/oleObject10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5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52.emf"/><Relationship Id="rId4" Type="http://schemas.openxmlformats.org/officeDocument/2006/relationships/oleObject" Target="../embeddings/oleObject11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5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54.emf"/><Relationship Id="rId4" Type="http://schemas.openxmlformats.org/officeDocument/2006/relationships/oleObject" Target="../embeddings/oleObject13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56.emf"/><Relationship Id="rId4" Type="http://schemas.openxmlformats.org/officeDocument/2006/relationships/oleObject" Target="../embeddings/oleObject15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1" name="Group 11"/>
          <p:cNvGrpSpPr>
            <a:grpSpLocks/>
          </p:cNvGrpSpPr>
          <p:nvPr/>
        </p:nvGrpSpPr>
        <p:grpSpPr bwMode="auto">
          <a:xfrm>
            <a:off x="1371600" y="914400"/>
            <a:ext cx="7772400" cy="1981200"/>
            <a:chOff x="0" y="914400"/>
            <a:chExt cx="9144000" cy="1981200"/>
          </a:xfrm>
        </p:grpSpPr>
        <p:sp>
          <p:nvSpPr>
            <p:cNvPr id="4" name="Rectangle 3"/>
            <p:cNvSpPr/>
            <p:nvPr/>
          </p:nvSpPr>
          <p:spPr>
            <a:xfrm>
              <a:off x="0" y="914400"/>
              <a:ext cx="9144000" cy="457200"/>
            </a:xfrm>
            <a:prstGeom prst="rect">
              <a:avLst/>
            </a:prstGeom>
            <a:solidFill>
              <a:srgbClr val="C7EB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752600" y="1447800"/>
              <a:ext cx="0" cy="1447800"/>
            </a:xfrm>
            <a:prstGeom prst="line">
              <a:avLst/>
            </a:prstGeom>
            <a:ln w="57150">
              <a:solidFill>
                <a:srgbClr val="00AD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133600" y="1828800"/>
              <a:ext cx="6629400" cy="0"/>
            </a:xfrm>
            <a:prstGeom prst="line">
              <a:avLst/>
            </a:prstGeom>
            <a:ln w="57150">
              <a:solidFill>
                <a:srgbClr val="00AD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52" name="TextBox 8"/>
          <p:cNvSpPr txBox="1">
            <a:spLocks noChangeArrowheads="1"/>
          </p:cNvSpPr>
          <p:nvPr/>
        </p:nvSpPr>
        <p:spPr bwMode="auto">
          <a:xfrm>
            <a:off x="1730385" y="1447800"/>
            <a:ext cx="7620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9600" dirty="0">
                <a:solidFill>
                  <a:srgbClr val="00ADEE"/>
                </a:solidFill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2053" name="TextBox 10"/>
          <p:cNvSpPr txBox="1">
            <a:spLocks noChangeArrowheads="1"/>
          </p:cNvSpPr>
          <p:nvPr/>
        </p:nvSpPr>
        <p:spPr bwMode="auto">
          <a:xfrm>
            <a:off x="3148136" y="1981200"/>
            <a:ext cx="62484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4000" dirty="0">
                <a:ea typeface="新細明體" panose="02020500000000000000" pitchFamily="18" charset="-120"/>
              </a:rPr>
              <a:t>APPLICATIONS OF</a:t>
            </a:r>
          </a:p>
          <a:p>
            <a:pPr eaLnBrk="1" hangingPunct="1"/>
            <a:r>
              <a:rPr lang="en-US" altLang="zh-TW" sz="4000" dirty="0">
                <a:ea typeface="新細明體" panose="02020500000000000000" pitchFamily="18" charset="-120"/>
              </a:rPr>
              <a:t>DIFFERENTIATION</a:t>
            </a:r>
          </a:p>
        </p:txBody>
      </p:sp>
    </p:spTree>
    <p:extLst>
      <p:ext uri="{BB962C8B-B14F-4D97-AF65-F5344CB8AC3E}">
        <p14:creationId xmlns:p14="http://schemas.microsoft.com/office/powerpoint/2010/main" val="3070425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Example 1 SOLUTION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dirty="0">
                <a:ea typeface="新細明體" panose="02020500000000000000" pitchFamily="18" charset="-120"/>
              </a:rPr>
              <a:t>We see that when we try shallow, wide fields or deep, narrow fields, we get relatively small areas.</a:t>
            </a:r>
          </a:p>
          <a:p>
            <a:pPr marL="560143" lvl="1" indent="-285750">
              <a:buFont typeface="Wingdings" panose="05000000000000000000" pitchFamily="2" charset="2"/>
              <a:buChar char="ü"/>
            </a:pPr>
            <a:r>
              <a:rPr lang="en-US" altLang="zh-TW" dirty="0">
                <a:ea typeface="新細明體" panose="02020500000000000000" pitchFamily="18" charset="-120"/>
              </a:rPr>
              <a:t>It seems plausible that there is some intermediate configuration that produces the largest area.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4491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Example 1 SOLUTION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Figure 2 illustrates the general case. 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We wish to maximize the area </a:t>
            </a:r>
            <a:r>
              <a:rPr lang="en-US" altLang="zh-TW" i="1" dirty="0">
                <a:ea typeface="新細明體" panose="02020500000000000000" pitchFamily="18" charset="-120"/>
              </a:rPr>
              <a:t>A </a:t>
            </a:r>
            <a:r>
              <a:rPr lang="en-US" altLang="zh-TW" dirty="0">
                <a:ea typeface="新細明體" panose="02020500000000000000" pitchFamily="18" charset="-120"/>
              </a:rPr>
              <a:t>of the rectangle.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Let 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 and </a:t>
            </a:r>
            <a:r>
              <a:rPr lang="en-US" altLang="zh-TW" i="1" dirty="0">
                <a:ea typeface="新細明體" panose="02020500000000000000" pitchFamily="18" charset="-120"/>
              </a:rPr>
              <a:t>y</a:t>
            </a:r>
            <a:r>
              <a:rPr lang="en-US" altLang="zh-TW" dirty="0">
                <a:ea typeface="新細明體" panose="02020500000000000000" pitchFamily="18" charset="-120"/>
              </a:rPr>
              <a:t> be the depth and width of the rectangle (in feet). 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Then, we express </a:t>
            </a:r>
            <a:r>
              <a:rPr lang="en-US" altLang="zh-TW" i="1" dirty="0">
                <a:ea typeface="新細明體" panose="02020500000000000000" pitchFamily="18" charset="-120"/>
              </a:rPr>
              <a:t>A </a:t>
            </a:r>
            <a:r>
              <a:rPr lang="en-US" altLang="zh-TW" dirty="0">
                <a:ea typeface="新細明體" panose="02020500000000000000" pitchFamily="18" charset="-120"/>
              </a:rPr>
              <a:t>in terms of 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 and </a:t>
            </a:r>
            <a:r>
              <a:rPr lang="en-US" altLang="zh-TW" i="1" dirty="0">
                <a:ea typeface="新細明體" panose="02020500000000000000" pitchFamily="18" charset="-120"/>
              </a:rPr>
              <a:t>y</a:t>
            </a:r>
            <a:r>
              <a:rPr lang="en-US" altLang="zh-TW" dirty="0">
                <a:ea typeface="新細明體" panose="02020500000000000000" pitchFamily="18" charset="-120"/>
              </a:rPr>
              <a:t>: </a:t>
            </a:r>
            <a:r>
              <a:rPr lang="en-US" altLang="zh-TW" i="1" dirty="0">
                <a:ea typeface="新細明體" panose="02020500000000000000" pitchFamily="18" charset="-120"/>
              </a:rPr>
              <a:t>A = </a:t>
            </a:r>
            <a:r>
              <a:rPr lang="en-US" altLang="zh-TW" i="1" dirty="0" err="1">
                <a:ea typeface="新細明體" panose="02020500000000000000" pitchFamily="18" charset="-120"/>
              </a:rPr>
              <a:t>xy</a:t>
            </a:r>
            <a:endParaRPr lang="en-US" altLang="zh-TW" dirty="0">
              <a:ea typeface="新細明體" panose="02020500000000000000" pitchFamily="18" charset="-120"/>
            </a:endParaRPr>
          </a:p>
          <a:p>
            <a:endParaRPr lang="zh-TW" altLang="en-US" dirty="0"/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639" y="4149080"/>
            <a:ext cx="3846512" cy="2304256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476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Example 1 SOLUTION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dirty="0">
                <a:ea typeface="新細明體" panose="02020500000000000000" pitchFamily="18" charset="-120"/>
              </a:rPr>
              <a:t>We want to express </a:t>
            </a:r>
            <a:r>
              <a:rPr lang="en-US" altLang="zh-TW" i="1" dirty="0">
                <a:ea typeface="新細明體" panose="02020500000000000000" pitchFamily="18" charset="-120"/>
              </a:rPr>
              <a:t>A </a:t>
            </a:r>
            <a:r>
              <a:rPr lang="en-US" altLang="zh-TW" dirty="0">
                <a:ea typeface="新細明體" panose="02020500000000000000" pitchFamily="18" charset="-120"/>
              </a:rPr>
              <a:t>as a function of just one variable.</a:t>
            </a:r>
          </a:p>
          <a:p>
            <a:pPr marL="560143" lvl="1" indent="-285750">
              <a:buFont typeface="Wingdings" panose="05000000000000000000" pitchFamily="2" charset="2"/>
              <a:buChar char="u"/>
            </a:pPr>
            <a:r>
              <a:rPr lang="en-US" altLang="zh-TW" dirty="0">
                <a:ea typeface="新細明體" panose="02020500000000000000" pitchFamily="18" charset="-120"/>
              </a:rPr>
              <a:t>So, we eliminate</a:t>
            </a:r>
            <a:r>
              <a:rPr lang="en-US" altLang="zh-TW" i="1" dirty="0">
                <a:ea typeface="新細明體" panose="02020500000000000000" pitchFamily="18" charset="-120"/>
              </a:rPr>
              <a:t> y</a:t>
            </a:r>
            <a:r>
              <a:rPr lang="en-US" altLang="zh-TW" dirty="0">
                <a:ea typeface="新細明體" panose="02020500000000000000" pitchFamily="18" charset="-120"/>
              </a:rPr>
              <a:t> by expressing it in terms of 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  <a:p>
            <a:pPr marL="560143" lvl="1" indent="-285750">
              <a:buFont typeface="Wingdings" panose="05000000000000000000" pitchFamily="2" charset="2"/>
              <a:buChar char="u"/>
            </a:pPr>
            <a:r>
              <a:rPr lang="en-US" altLang="zh-TW" dirty="0">
                <a:ea typeface="新細明體" panose="02020500000000000000" pitchFamily="18" charset="-120"/>
              </a:rPr>
              <a:t>To do this, we use the given information that the total length of the fencing is </a:t>
            </a:r>
            <a:r>
              <a:rPr lang="en-US" altLang="zh-TW" dirty="0" smtClean="0">
                <a:ea typeface="新細明體" panose="02020500000000000000" pitchFamily="18" charset="-120"/>
              </a:rPr>
              <a:t>1200 m.</a:t>
            </a:r>
            <a:endParaRPr lang="en-US" altLang="zh-TW" dirty="0">
              <a:ea typeface="新細明體" panose="02020500000000000000" pitchFamily="18" charset="-120"/>
            </a:endParaRPr>
          </a:p>
          <a:p>
            <a:pPr marL="560143" lvl="1" indent="-285750">
              <a:buFont typeface="Wingdings" panose="05000000000000000000" pitchFamily="2" charset="2"/>
              <a:buChar char="u"/>
            </a:pPr>
            <a:r>
              <a:rPr lang="en-US" altLang="zh-TW" dirty="0">
                <a:ea typeface="新細明體" panose="02020500000000000000" pitchFamily="18" charset="-120"/>
              </a:rPr>
              <a:t>Thus, 		2</a:t>
            </a:r>
            <a:r>
              <a:rPr lang="en-US" altLang="zh-TW" i="1" dirty="0">
                <a:ea typeface="新細明體" panose="02020500000000000000" pitchFamily="18" charset="-120"/>
              </a:rPr>
              <a:t>x +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i="1" dirty="0">
                <a:ea typeface="新細明體" panose="02020500000000000000" pitchFamily="18" charset="-120"/>
              </a:rPr>
              <a:t>y =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1200</a:t>
            </a:r>
            <a:endParaRPr lang="en-US" altLang="zh-TW" dirty="0">
              <a:ea typeface="新細明體" panose="02020500000000000000" pitchFamily="18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910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Example 1 SOLUTION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TW" dirty="0">
                <a:ea typeface="新細明體" panose="02020500000000000000" pitchFamily="18" charset="-120"/>
              </a:rPr>
              <a:t>From that equation, we have: 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			</a:t>
            </a:r>
            <a:r>
              <a:rPr lang="en-US" altLang="zh-TW" i="1" dirty="0">
                <a:ea typeface="新細明體" panose="02020500000000000000" pitchFamily="18" charset="-120"/>
              </a:rPr>
              <a:t>y =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1200 </a:t>
            </a:r>
            <a:r>
              <a:rPr lang="en-US" altLang="zh-TW" dirty="0">
                <a:latin typeface="Arial" panose="020B060402020202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 dirty="0">
                <a:ea typeface="新細明體" panose="02020500000000000000" pitchFamily="18" charset="-120"/>
              </a:rPr>
              <a:t> 2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TW" dirty="0">
                <a:ea typeface="新細明體" panose="02020500000000000000" pitchFamily="18" charset="-120"/>
              </a:rPr>
              <a:t>This gives: 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		</a:t>
            </a:r>
            <a:r>
              <a:rPr lang="en-US" altLang="zh-TW" i="1" dirty="0">
                <a:ea typeface="新細明體" panose="02020500000000000000" pitchFamily="18" charset="-120"/>
              </a:rPr>
              <a:t>A </a:t>
            </a:r>
            <a:r>
              <a:rPr lang="en-US" altLang="zh-TW" dirty="0">
                <a:ea typeface="新細明體" panose="02020500000000000000" pitchFamily="18" charset="-120"/>
              </a:rPr>
              <a:t>=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(1200 </a:t>
            </a:r>
            <a:r>
              <a:rPr lang="en-US" altLang="zh-TW" dirty="0">
                <a:latin typeface="Arial" panose="020B060402020202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 dirty="0">
                <a:ea typeface="新細明體" panose="02020500000000000000" pitchFamily="18" charset="-120"/>
              </a:rPr>
              <a:t> 2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) = </a:t>
            </a:r>
            <a:r>
              <a:rPr lang="en-US" altLang="zh-TW" dirty="0" smtClean="0">
                <a:ea typeface="新細明體" panose="02020500000000000000" pitchFamily="18" charset="-120"/>
              </a:rPr>
              <a:t>1200</a:t>
            </a:r>
            <a:r>
              <a:rPr lang="en-US" altLang="zh-TW" i="1" dirty="0" smtClean="0">
                <a:ea typeface="新細明體" panose="02020500000000000000" pitchFamily="18" charset="-120"/>
              </a:rPr>
              <a:t>x </a:t>
            </a:r>
            <a:r>
              <a:rPr lang="en-US" altLang="zh-TW" dirty="0">
                <a:latin typeface="Arial" panose="020B060402020202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 dirty="0">
                <a:ea typeface="新細明體" panose="02020500000000000000" pitchFamily="18" charset="-120"/>
              </a:rPr>
              <a:t> 2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baseline="30000" dirty="0">
                <a:ea typeface="新細明體" panose="02020500000000000000" pitchFamily="18" charset="-120"/>
              </a:rPr>
              <a:t>2</a:t>
            </a:r>
          </a:p>
          <a:p>
            <a:pPr marL="560143" lvl="1" indent="-285750"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en-US" altLang="zh-TW" dirty="0">
                <a:ea typeface="新細明體" panose="02020500000000000000" pitchFamily="18" charset="-120"/>
              </a:rPr>
              <a:t>Note that </a:t>
            </a:r>
            <a:r>
              <a:rPr lang="en-US" altLang="zh-TW" i="1" dirty="0">
                <a:ea typeface="新細明體" panose="02020500000000000000" pitchFamily="18" charset="-120"/>
              </a:rPr>
              <a:t>x </a:t>
            </a:r>
            <a:r>
              <a:rPr lang="en-US" altLang="zh-TW" i="1" dirty="0">
                <a:ea typeface="新細明體" panose="02020500000000000000" pitchFamily="18" charset="-120"/>
                <a:cs typeface="Arial" panose="020B0604020202020204" pitchFamily="34" charset="0"/>
              </a:rPr>
              <a:t>≥ </a:t>
            </a:r>
            <a:r>
              <a:rPr lang="en-US" altLang="zh-TW" dirty="0">
                <a:ea typeface="新細明體" panose="02020500000000000000" pitchFamily="18" charset="-120"/>
              </a:rPr>
              <a:t>0 and </a:t>
            </a:r>
            <a:r>
              <a:rPr lang="en-US" altLang="zh-TW" i="1" dirty="0">
                <a:ea typeface="新細明體" panose="02020500000000000000" pitchFamily="18" charset="-120"/>
              </a:rPr>
              <a:t>x ≤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600 </a:t>
            </a:r>
            <a:r>
              <a:rPr lang="en-US" altLang="zh-TW" dirty="0">
                <a:ea typeface="新細明體" panose="02020500000000000000" pitchFamily="18" charset="-120"/>
              </a:rPr>
              <a:t>(otherwise </a:t>
            </a:r>
            <a:r>
              <a:rPr lang="en-US" altLang="zh-TW" i="1" dirty="0">
                <a:ea typeface="新細明體" panose="02020500000000000000" pitchFamily="18" charset="-120"/>
              </a:rPr>
              <a:t>A &lt; </a:t>
            </a:r>
            <a:r>
              <a:rPr lang="en-US" altLang="zh-TW" dirty="0">
                <a:ea typeface="新細明體" panose="02020500000000000000" pitchFamily="18" charset="-120"/>
              </a:rPr>
              <a:t>0).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TW" dirty="0">
                <a:ea typeface="新細明體" panose="02020500000000000000" pitchFamily="18" charset="-120"/>
              </a:rPr>
              <a:t>So, the function that we wish to maximize is:  </a:t>
            </a:r>
            <a:endParaRPr lang="en-US" altLang="zh-TW" dirty="0" smtClean="0">
              <a:ea typeface="新細明體" panose="02020500000000000000" pitchFamily="18" charset="-120"/>
            </a:endParaRPr>
          </a:p>
          <a:p>
            <a:pPr lvl="1">
              <a:lnSpc>
                <a:spcPct val="90000"/>
              </a:lnSpc>
            </a:pPr>
            <a:r>
              <a:rPr lang="en-US" altLang="zh-TW" i="1" dirty="0">
                <a:ea typeface="新細明體" panose="02020500000000000000" pitchFamily="18" charset="-120"/>
              </a:rPr>
              <a:t>	</a:t>
            </a:r>
            <a:r>
              <a:rPr lang="en-US" altLang="zh-TW" i="1" dirty="0" smtClean="0">
                <a:ea typeface="新細明體" panose="02020500000000000000" pitchFamily="18" charset="-120"/>
              </a:rPr>
              <a:t>A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) = </a:t>
            </a:r>
            <a:r>
              <a:rPr lang="en-US" altLang="zh-TW" dirty="0" smtClean="0">
                <a:ea typeface="新細明體" panose="02020500000000000000" pitchFamily="18" charset="-120"/>
              </a:rPr>
              <a:t>1200</a:t>
            </a:r>
            <a:r>
              <a:rPr lang="en-US" altLang="zh-TW" i="1" dirty="0" smtClean="0">
                <a:ea typeface="新細明體" panose="02020500000000000000" pitchFamily="18" charset="-120"/>
              </a:rPr>
              <a:t>x </a:t>
            </a:r>
            <a:r>
              <a:rPr lang="en-US" altLang="zh-TW" dirty="0">
                <a:latin typeface="Arial" panose="020B060402020202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 dirty="0">
                <a:ea typeface="新細明體" panose="02020500000000000000" pitchFamily="18" charset="-120"/>
              </a:rPr>
              <a:t> 2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baseline="30000" dirty="0">
                <a:ea typeface="新細明體" panose="02020500000000000000" pitchFamily="18" charset="-120"/>
              </a:rPr>
              <a:t>2		</a:t>
            </a:r>
            <a:r>
              <a:rPr lang="en-US" altLang="zh-TW" baseline="30000" dirty="0" smtClean="0">
                <a:ea typeface="新細明體" panose="02020500000000000000" pitchFamily="18" charset="-120"/>
              </a:rPr>
              <a:t>	</a:t>
            </a:r>
            <a:r>
              <a:rPr lang="en-US" altLang="zh-TW" dirty="0" smtClean="0">
                <a:ea typeface="新細明體" panose="02020500000000000000" pitchFamily="18" charset="-120"/>
              </a:rPr>
              <a:t>0 </a:t>
            </a:r>
            <a:r>
              <a:rPr lang="en-US" altLang="zh-TW" i="1" dirty="0">
                <a:ea typeface="新細明體" panose="02020500000000000000" pitchFamily="18" charset="-120"/>
              </a:rPr>
              <a:t>≤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i="1" dirty="0">
                <a:ea typeface="新細明體" panose="02020500000000000000" pitchFamily="18" charset="-120"/>
              </a:rPr>
              <a:t>x ≤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600</a:t>
            </a:r>
          </a:p>
          <a:p>
            <a:pPr lvl="1">
              <a:lnSpc>
                <a:spcPct val="90000"/>
              </a:lnSpc>
            </a:pPr>
            <a:endParaRPr lang="en-US" altLang="zh-TW" dirty="0">
              <a:ea typeface="新細明體" panose="02020500000000000000" pitchFamily="18" charset="-120"/>
            </a:endParaRPr>
          </a:p>
          <a:p>
            <a:pPr marL="560143" lvl="1" indent="-285750"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en-US" altLang="zh-TW" dirty="0">
                <a:ea typeface="新細明體" panose="02020500000000000000" pitchFamily="18" charset="-120"/>
              </a:rPr>
              <a:t>The derivative is: </a:t>
            </a:r>
            <a:r>
              <a:rPr lang="en-US" altLang="zh-TW" i="1" dirty="0">
                <a:ea typeface="新細明體" panose="02020500000000000000" pitchFamily="18" charset="-120"/>
              </a:rPr>
              <a:t>A</a:t>
            </a:r>
            <a:r>
              <a:rPr lang="en-US" altLang="zh-TW" i="1" dirty="0">
                <a:latin typeface="Arial" panose="020B060402020202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) = </a:t>
            </a:r>
            <a:r>
              <a:rPr lang="en-US" altLang="zh-TW" dirty="0" smtClean="0">
                <a:ea typeface="新細明體" panose="02020500000000000000" pitchFamily="18" charset="-120"/>
              </a:rPr>
              <a:t>1200 </a:t>
            </a:r>
            <a:r>
              <a:rPr lang="en-US" altLang="zh-TW" dirty="0">
                <a:latin typeface="Arial" panose="020B060402020202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 dirty="0">
                <a:ea typeface="新細明體" panose="02020500000000000000" pitchFamily="18" charset="-120"/>
              </a:rPr>
              <a:t> 4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endParaRPr lang="en-US" altLang="zh-TW" dirty="0">
              <a:ea typeface="新細明體" panose="02020500000000000000" pitchFamily="18" charset="-120"/>
            </a:endParaRPr>
          </a:p>
          <a:p>
            <a:pPr marL="560143" lvl="1" indent="-285750"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en-US" altLang="zh-TW" dirty="0">
                <a:ea typeface="新細明體" panose="02020500000000000000" pitchFamily="18" charset="-120"/>
              </a:rPr>
              <a:t>So,</a:t>
            </a:r>
            <a:r>
              <a:rPr lang="en-US" altLang="zh-TW" i="1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to find the critical numbers, we solve: </a:t>
            </a:r>
            <a:r>
              <a:rPr lang="en-US" altLang="zh-TW" dirty="0" smtClean="0">
                <a:ea typeface="新細明體" panose="02020500000000000000" pitchFamily="18" charset="-120"/>
              </a:rPr>
              <a:t>1200 </a:t>
            </a:r>
            <a:r>
              <a:rPr lang="en-US" altLang="zh-TW" dirty="0">
                <a:latin typeface="Arial" panose="020B060402020202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 dirty="0">
                <a:ea typeface="新細明體" panose="02020500000000000000" pitchFamily="18" charset="-120"/>
              </a:rPr>
              <a:t> 4</a:t>
            </a:r>
            <a:r>
              <a:rPr lang="en-US" altLang="zh-TW" i="1" dirty="0">
                <a:ea typeface="新細明體" panose="02020500000000000000" pitchFamily="18" charset="-120"/>
              </a:rPr>
              <a:t>x =</a:t>
            </a:r>
            <a:r>
              <a:rPr lang="en-US" altLang="zh-TW" dirty="0">
                <a:ea typeface="新細明體" panose="02020500000000000000" pitchFamily="18" charset="-120"/>
              </a:rPr>
              <a:t> 0</a:t>
            </a:r>
          </a:p>
          <a:p>
            <a:pPr marL="560143" lvl="1" indent="-285750"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en-US" altLang="zh-TW" dirty="0">
                <a:ea typeface="新細明體" panose="02020500000000000000" pitchFamily="18" charset="-120"/>
              </a:rPr>
              <a:t>This gives: </a:t>
            </a:r>
            <a:r>
              <a:rPr lang="en-US" altLang="zh-TW" i="1" dirty="0">
                <a:ea typeface="新細明體" panose="02020500000000000000" pitchFamily="18" charset="-120"/>
              </a:rPr>
              <a:t>x =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300</a:t>
            </a:r>
            <a:endParaRPr lang="zh-TW" altLang="en-US" dirty="0">
              <a:ea typeface="新細明體" panose="02020500000000000000" pitchFamily="18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75340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Example 1 SOLUTION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600" dirty="0">
                <a:ea typeface="新細明體" panose="02020500000000000000" pitchFamily="18" charset="-120"/>
              </a:rPr>
              <a:t>The maximum value of </a:t>
            </a:r>
            <a:r>
              <a:rPr lang="en-US" altLang="zh-TW" sz="2600" i="1" dirty="0">
                <a:ea typeface="新細明體" panose="02020500000000000000" pitchFamily="18" charset="-120"/>
              </a:rPr>
              <a:t>A </a:t>
            </a:r>
            <a:r>
              <a:rPr lang="en-US" altLang="zh-TW" sz="2600" dirty="0">
                <a:ea typeface="新細明體" panose="02020500000000000000" pitchFamily="18" charset="-120"/>
              </a:rPr>
              <a:t>must occur either at that critical number or at an endpoint of the interval. </a:t>
            </a:r>
          </a:p>
          <a:p>
            <a:pPr marL="560143" lvl="1" indent="-285750">
              <a:buFont typeface="Wingdings" panose="05000000000000000000" pitchFamily="2" charset="2"/>
              <a:buChar char="u"/>
            </a:pPr>
            <a:r>
              <a:rPr lang="en-US" altLang="zh-TW" sz="2600" i="1" dirty="0">
                <a:ea typeface="新細明體" panose="02020500000000000000" pitchFamily="18" charset="-120"/>
              </a:rPr>
              <a:t>A</a:t>
            </a:r>
            <a:r>
              <a:rPr lang="en-US" altLang="zh-TW" sz="2600" dirty="0">
                <a:ea typeface="新細明體" panose="02020500000000000000" pitchFamily="18" charset="-120"/>
              </a:rPr>
              <a:t>(0) = 0; </a:t>
            </a:r>
            <a:r>
              <a:rPr lang="en-US" altLang="zh-TW" sz="2600" i="1" dirty="0" smtClean="0">
                <a:ea typeface="新細明體" panose="02020500000000000000" pitchFamily="18" charset="-120"/>
              </a:rPr>
              <a:t>A</a:t>
            </a:r>
            <a:r>
              <a:rPr lang="en-US" altLang="zh-TW" sz="2600" dirty="0" smtClean="0">
                <a:ea typeface="新細明體" panose="02020500000000000000" pitchFamily="18" charset="-120"/>
              </a:rPr>
              <a:t>(300</a:t>
            </a:r>
            <a:r>
              <a:rPr lang="en-US" altLang="zh-TW" sz="2600" dirty="0">
                <a:ea typeface="新細明體" panose="02020500000000000000" pitchFamily="18" charset="-120"/>
              </a:rPr>
              <a:t>) = </a:t>
            </a:r>
            <a:r>
              <a:rPr lang="en-US" altLang="zh-TW" sz="2600" dirty="0" smtClean="0">
                <a:ea typeface="新細明體" panose="02020500000000000000" pitchFamily="18" charset="-120"/>
              </a:rPr>
              <a:t>180,000</a:t>
            </a:r>
            <a:r>
              <a:rPr lang="en-US" altLang="zh-TW" sz="2600" dirty="0">
                <a:ea typeface="新細明體" panose="02020500000000000000" pitchFamily="18" charset="-120"/>
              </a:rPr>
              <a:t>; and </a:t>
            </a:r>
            <a:r>
              <a:rPr lang="en-US" altLang="zh-TW" sz="2600" i="1" dirty="0" smtClean="0">
                <a:ea typeface="新細明體" panose="02020500000000000000" pitchFamily="18" charset="-120"/>
              </a:rPr>
              <a:t>A</a:t>
            </a:r>
            <a:r>
              <a:rPr lang="en-US" altLang="zh-TW" sz="2600" dirty="0" smtClean="0">
                <a:ea typeface="新細明體" panose="02020500000000000000" pitchFamily="18" charset="-120"/>
              </a:rPr>
              <a:t>(600</a:t>
            </a:r>
            <a:r>
              <a:rPr lang="en-US" altLang="zh-TW" sz="2600" dirty="0">
                <a:ea typeface="新細明體" panose="02020500000000000000" pitchFamily="18" charset="-120"/>
              </a:rPr>
              <a:t>) = 0</a:t>
            </a:r>
          </a:p>
          <a:p>
            <a:pPr marL="560143" lvl="1" indent="-285750">
              <a:buFont typeface="Wingdings" panose="05000000000000000000" pitchFamily="2" charset="2"/>
              <a:buChar char="u"/>
            </a:pPr>
            <a:r>
              <a:rPr lang="en-US" altLang="zh-TW" sz="2600" dirty="0">
                <a:ea typeface="新細明體" panose="02020500000000000000" pitchFamily="18" charset="-120"/>
              </a:rPr>
              <a:t>So, the Closed Interval Method gives the maximum value as:	</a:t>
            </a:r>
            <a:br>
              <a:rPr lang="en-US" altLang="zh-TW" sz="2600" dirty="0">
                <a:ea typeface="新細明體" panose="02020500000000000000" pitchFamily="18" charset="-120"/>
              </a:rPr>
            </a:br>
            <a:r>
              <a:rPr lang="en-US" altLang="zh-TW" sz="2600" dirty="0">
                <a:ea typeface="新細明體" panose="02020500000000000000" pitchFamily="18" charset="-120"/>
              </a:rPr>
              <a:t>			</a:t>
            </a:r>
            <a:r>
              <a:rPr lang="en-US" altLang="zh-TW" sz="2600" i="1" dirty="0" smtClean="0">
                <a:ea typeface="新細明體" panose="02020500000000000000" pitchFamily="18" charset="-120"/>
              </a:rPr>
              <a:t>A</a:t>
            </a:r>
            <a:r>
              <a:rPr lang="en-US" altLang="zh-TW" sz="2600" dirty="0" smtClean="0">
                <a:ea typeface="新細明體" panose="02020500000000000000" pitchFamily="18" charset="-120"/>
              </a:rPr>
              <a:t>(300</a:t>
            </a:r>
            <a:r>
              <a:rPr lang="en-US" altLang="zh-TW" sz="2600" dirty="0">
                <a:ea typeface="新細明體" panose="02020500000000000000" pitchFamily="18" charset="-120"/>
              </a:rPr>
              <a:t>) = </a:t>
            </a:r>
            <a:r>
              <a:rPr lang="en-US" altLang="zh-TW" sz="2600" dirty="0" smtClean="0">
                <a:ea typeface="新細明體" panose="02020500000000000000" pitchFamily="18" charset="-120"/>
              </a:rPr>
              <a:t>180,000</a:t>
            </a:r>
            <a:endParaRPr lang="en-US" altLang="zh-TW" sz="2600" dirty="0">
              <a:ea typeface="新細明體" panose="02020500000000000000" pitchFamily="18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1758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Example 1 SOLUTION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>
                <a:ea typeface="新細明體" panose="02020500000000000000" pitchFamily="18" charset="-120"/>
              </a:rPr>
              <a:t>Alternatively, we could have observed that </a:t>
            </a:r>
            <a:br>
              <a:rPr lang="en-US" altLang="zh-TW" sz="2400" dirty="0">
                <a:ea typeface="新細明體" panose="02020500000000000000" pitchFamily="18" charset="-120"/>
              </a:rPr>
            </a:br>
            <a:r>
              <a:rPr lang="en-US" altLang="zh-TW" sz="2400" dirty="0">
                <a:ea typeface="新細明體" panose="02020500000000000000" pitchFamily="18" charset="-120"/>
              </a:rPr>
              <a:t>		</a:t>
            </a:r>
            <a:r>
              <a:rPr lang="en-US" altLang="zh-TW" sz="2400" i="1" dirty="0">
                <a:ea typeface="新細明體" panose="02020500000000000000" pitchFamily="18" charset="-120"/>
              </a:rPr>
              <a:t>A</a:t>
            </a:r>
            <a:r>
              <a:rPr lang="en-US" altLang="zh-TW" sz="2400" i="1" dirty="0">
                <a:latin typeface="Arial" panose="020B0604020202020204" pitchFamily="34" charset="0"/>
                <a:ea typeface="新細明體" panose="02020500000000000000" pitchFamily="18" charset="-120"/>
              </a:rPr>
              <a:t>’’</a:t>
            </a:r>
            <a:r>
              <a:rPr lang="en-US" altLang="zh-TW" sz="2400" dirty="0">
                <a:ea typeface="新細明體" panose="02020500000000000000" pitchFamily="18" charset="-120"/>
              </a:rPr>
              <a:t>(</a:t>
            </a:r>
            <a:r>
              <a:rPr lang="en-US" altLang="zh-TW" sz="2400" i="1" dirty="0">
                <a:ea typeface="新細明體" panose="02020500000000000000" pitchFamily="18" charset="-120"/>
              </a:rPr>
              <a:t>x</a:t>
            </a:r>
            <a:r>
              <a:rPr lang="en-US" altLang="zh-TW" sz="2400" dirty="0">
                <a:ea typeface="新細明體" panose="02020500000000000000" pitchFamily="18" charset="-120"/>
              </a:rPr>
              <a:t>) = </a:t>
            </a:r>
            <a:r>
              <a:rPr lang="en-US" altLang="zh-TW" sz="2400" dirty="0">
                <a:latin typeface="Arial" panose="020B060402020202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 sz="2400" dirty="0">
                <a:ea typeface="新細明體" panose="02020500000000000000" pitchFamily="18" charset="-120"/>
              </a:rPr>
              <a:t> 4 &lt; 0    for all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x</a:t>
            </a:r>
            <a:endParaRPr lang="en-US" altLang="zh-TW" sz="2400" dirty="0" smtClean="0">
              <a:ea typeface="新細明體" panose="02020500000000000000" pitchFamily="18" charset="-12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 smtClean="0">
                <a:ea typeface="新細明體" panose="02020500000000000000" pitchFamily="18" charset="-120"/>
              </a:rPr>
              <a:t>So</a:t>
            </a:r>
            <a:r>
              <a:rPr lang="en-US" altLang="zh-TW" sz="2400" dirty="0">
                <a:ea typeface="新細明體" panose="02020500000000000000" pitchFamily="18" charset="-120"/>
              </a:rPr>
              <a:t>,</a:t>
            </a:r>
            <a:r>
              <a:rPr lang="en-US" altLang="zh-TW" sz="2400" i="1" dirty="0">
                <a:ea typeface="新細明體" panose="02020500000000000000" pitchFamily="18" charset="-120"/>
              </a:rPr>
              <a:t> A </a:t>
            </a:r>
            <a:r>
              <a:rPr lang="en-US" altLang="zh-TW" sz="2400" dirty="0">
                <a:ea typeface="新細明體" panose="02020500000000000000" pitchFamily="18" charset="-120"/>
              </a:rPr>
              <a:t>is always concave downward and the local maximum at </a:t>
            </a:r>
            <a:r>
              <a:rPr lang="en-US" altLang="zh-TW" sz="2400" i="1" dirty="0">
                <a:ea typeface="新細明體" panose="02020500000000000000" pitchFamily="18" charset="-120"/>
              </a:rPr>
              <a:t>x =</a:t>
            </a:r>
            <a:r>
              <a:rPr lang="en-US" altLang="zh-TW" sz="2400" dirty="0">
                <a:ea typeface="新細明體" panose="02020500000000000000" pitchFamily="18" charset="-120"/>
              </a:rPr>
              <a:t> 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300 </a:t>
            </a:r>
            <a:r>
              <a:rPr lang="en-US" altLang="zh-TW" sz="2400" dirty="0">
                <a:ea typeface="新細明體" panose="02020500000000000000" pitchFamily="18" charset="-120"/>
              </a:rPr>
              <a:t>must be an absolute maximum.</a:t>
            </a:r>
            <a:endParaRPr lang="en-US" altLang="zh-TW" dirty="0">
              <a:ea typeface="新細明體" panose="02020500000000000000" pitchFamily="18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7584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D8769222-847B-4C16-92D7-136CCA9B6B21}" type="slidenum">
              <a:rPr lang="en-US" altLang="ko-KR">
                <a:ea typeface="굴림" panose="020B0600000101010101" pitchFamily="34" charset="-127"/>
              </a:rPr>
              <a:pPr/>
              <a:t>16</a:t>
            </a:fld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3.5</a:t>
            </a:r>
            <a:endParaRPr lang="en-US" altLang="zh-TW"/>
          </a:p>
        </p:txBody>
      </p:sp>
      <p:sp>
        <p:nvSpPr>
          <p:cNvPr id="20480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 1 SOLUTION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Thus, the rectangular field should be</a:t>
            </a:r>
            <a:r>
              <a:rPr lang="en-US" altLang="zh-TW" sz="4000" dirty="0">
                <a:ea typeface="新細明體" panose="02020500000000000000" pitchFamily="18" charset="-120"/>
              </a:rPr>
              <a:t>:</a:t>
            </a:r>
          </a:p>
          <a:p>
            <a:pPr lvl="1"/>
            <a:r>
              <a:rPr lang="en-US" altLang="zh-TW" dirty="0" smtClean="0">
                <a:ea typeface="新細明體" panose="02020500000000000000" pitchFamily="18" charset="-120"/>
              </a:rPr>
              <a:t>300  m </a:t>
            </a:r>
            <a:r>
              <a:rPr lang="en-US" altLang="zh-TW" dirty="0">
                <a:ea typeface="新細明體" panose="02020500000000000000" pitchFamily="18" charset="-120"/>
              </a:rPr>
              <a:t>deep</a:t>
            </a:r>
          </a:p>
          <a:p>
            <a:pPr lvl="1"/>
            <a:r>
              <a:rPr lang="en-US" altLang="zh-TW" dirty="0" smtClean="0">
                <a:ea typeface="新細明體" panose="02020500000000000000" pitchFamily="18" charset="-120"/>
              </a:rPr>
              <a:t>600 m </a:t>
            </a:r>
            <a:r>
              <a:rPr lang="en-US" altLang="zh-TW" dirty="0">
                <a:ea typeface="新細明體" panose="02020500000000000000" pitchFamily="18" charset="-120"/>
              </a:rPr>
              <a:t>wide</a:t>
            </a:r>
          </a:p>
        </p:txBody>
      </p:sp>
      <p:pic>
        <p:nvPicPr>
          <p:cNvPr id="20480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3053" y="3546475"/>
            <a:ext cx="3846512" cy="2625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2502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2</a:t>
            </a:r>
            <a:endParaRPr lang="en-US" altLang="zh-TW" i="1" smtClean="0">
              <a:ea typeface="新細明體" panose="02020500000000000000" pitchFamily="18" charset="-12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zh-TW" smtClean="0">
                <a:ea typeface="新細明體" panose="02020500000000000000" pitchFamily="18" charset="-120"/>
              </a:rPr>
              <a:t>A cylindrical can is to be made to hold 1 L of oil. Find the dimensions that will minimize the cost of the metal to manufacture the can.</a:t>
            </a:r>
          </a:p>
          <a:p>
            <a:pPr marL="0" indent="0">
              <a:buFontTx/>
              <a:buNone/>
            </a:pPr>
            <a:endParaRPr lang="en-US" altLang="zh-TW" sz="800" smtClean="0">
              <a:solidFill>
                <a:srgbClr val="00ADEE"/>
              </a:solidFill>
              <a:ea typeface="新細明體" panose="02020500000000000000" pitchFamily="18" charset="-120"/>
            </a:endParaRPr>
          </a:p>
        </p:txBody>
      </p:sp>
      <p:sp>
        <p:nvSpPr>
          <p:cNvPr id="819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</p:spTree>
    <p:extLst>
      <p:ext uri="{BB962C8B-B14F-4D97-AF65-F5344CB8AC3E}">
        <p14:creationId xmlns:p14="http://schemas.microsoft.com/office/powerpoint/2010/main" val="360241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2- </a:t>
            </a:r>
            <a:r>
              <a:rPr lang="en-US" altLang="zh-TW" i="1" smtClean="0">
                <a:ea typeface="新細明體" panose="02020500000000000000" pitchFamily="18" charset="-120"/>
              </a:rPr>
              <a:t>Solution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zh-TW" sz="800" dirty="0" smtClean="0">
              <a:solidFill>
                <a:srgbClr val="00ADEE"/>
              </a:solidFill>
              <a:ea typeface="新細明體" panose="02020500000000000000" pitchFamily="18" charset="-120"/>
            </a:endParaRP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SOLUTION:</a:t>
            </a:r>
            <a:endParaRPr lang="en-US" altLang="zh-TW" dirty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r>
              <a:rPr lang="en-US" altLang="zh-TW" dirty="0" smtClean="0">
                <a:ea typeface="新細明體" panose="02020500000000000000" pitchFamily="18" charset="-120"/>
              </a:rPr>
              <a:t>Draw </a:t>
            </a:r>
            <a:r>
              <a:rPr lang="en-US" altLang="zh-TW" dirty="0" smtClean="0">
                <a:ea typeface="新細明體" panose="02020500000000000000" pitchFamily="18" charset="-120"/>
              </a:rPr>
              <a:t>the diagram as in Figure 3, where </a:t>
            </a:r>
            <a:r>
              <a:rPr lang="en-US" altLang="zh-TW" i="1" dirty="0" smtClean="0">
                <a:ea typeface="新細明體" panose="02020500000000000000" pitchFamily="18" charset="-120"/>
              </a:rPr>
              <a:t>r</a:t>
            </a:r>
            <a:r>
              <a:rPr lang="en-US" altLang="zh-TW" dirty="0" smtClean="0">
                <a:ea typeface="新細明體" panose="02020500000000000000" pitchFamily="18" charset="-120"/>
              </a:rPr>
              <a:t> is the radius and </a:t>
            </a:r>
            <a:r>
              <a:rPr lang="en-US" altLang="zh-TW" i="1" dirty="0" smtClean="0">
                <a:ea typeface="新細明體" panose="02020500000000000000" pitchFamily="18" charset="-120"/>
              </a:rPr>
              <a:t>h </a:t>
            </a:r>
            <a:r>
              <a:rPr lang="en-US" altLang="zh-TW" dirty="0" smtClean="0">
                <a:ea typeface="新細明體" panose="02020500000000000000" pitchFamily="18" charset="-120"/>
              </a:rPr>
              <a:t>the height (both in centimeters). </a:t>
            </a:r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814911"/>
            <a:ext cx="1893888" cy="225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691631" y="6204857"/>
            <a:ext cx="88036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 dirty="0">
                <a:ea typeface="新細明體" panose="02020500000000000000" pitchFamily="18" charset="-120"/>
              </a:rPr>
              <a:t>Figure 3</a:t>
            </a:r>
            <a:endParaRPr lang="en-US" altLang="zh-TW" sz="1400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6412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2 – </a:t>
            </a:r>
            <a:r>
              <a:rPr lang="en-US" altLang="zh-TW" i="1" smtClean="0">
                <a:ea typeface="新細明體" panose="02020500000000000000" pitchFamily="18" charset="-120"/>
              </a:rPr>
              <a:t>Solution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indent="0">
              <a:buFontTx/>
              <a:buNone/>
            </a:pPr>
            <a:r>
              <a:rPr lang="en-US" altLang="zh-TW" dirty="0" smtClean="0">
                <a:ea typeface="新細明體" panose="02020500000000000000" pitchFamily="18" charset="-120"/>
              </a:rPr>
              <a:t>In order to minimize the cost of the metal, we minimize the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dirty="0" smtClean="0">
                <a:ea typeface="新細明體" panose="02020500000000000000" pitchFamily="18" charset="-120"/>
              </a:rPr>
              <a:t>total surface area of the cylinder (top, bottom, and sides).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r>
              <a:rPr lang="en-US" altLang="zh-TW" dirty="0" smtClean="0">
                <a:ea typeface="新細明體" panose="02020500000000000000" pitchFamily="18" charset="-120"/>
              </a:rPr>
              <a:t>From Figure 4 we see that 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dirty="0" smtClean="0">
                <a:ea typeface="新細明體" panose="02020500000000000000" pitchFamily="18" charset="-120"/>
              </a:rPr>
              <a:t>the sides are made from a 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dirty="0" smtClean="0">
                <a:ea typeface="新細明體" panose="02020500000000000000" pitchFamily="18" charset="-120"/>
              </a:rPr>
              <a:t>rectangular sheet with 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dirty="0" smtClean="0">
                <a:ea typeface="新細明體" panose="02020500000000000000" pitchFamily="18" charset="-120"/>
              </a:rPr>
              <a:t>dimensions 2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</a:t>
            </a:r>
            <a:r>
              <a:rPr lang="en-US" altLang="zh-TW" sz="8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r </a:t>
            </a:r>
            <a:r>
              <a:rPr lang="en-US" altLang="zh-TW" dirty="0" smtClean="0">
                <a:ea typeface="新細明體" panose="02020500000000000000" pitchFamily="18" charset="-120"/>
              </a:rPr>
              <a:t>and </a:t>
            </a:r>
            <a:r>
              <a:rPr lang="en-US" altLang="zh-TW" i="1" dirty="0" smtClean="0">
                <a:ea typeface="新細明體" panose="02020500000000000000" pitchFamily="18" charset="-120"/>
              </a:rPr>
              <a:t>h</a:t>
            </a:r>
            <a:r>
              <a:rPr lang="en-US" altLang="zh-TW" dirty="0" smtClean="0">
                <a:ea typeface="新細明體" panose="02020500000000000000" pitchFamily="18" charset="-120"/>
              </a:rPr>
              <a:t>.</a:t>
            </a:r>
            <a:r>
              <a:rPr lang="en-US" altLang="zh-TW" i="1" dirty="0" smtClean="0">
                <a:ea typeface="新細明體" panose="02020500000000000000" pitchFamily="18" charset="-120"/>
              </a:rPr>
              <a:t> </a:t>
            </a:r>
          </a:p>
          <a:p>
            <a:pPr marL="0" indent="0">
              <a:buFontTx/>
              <a:buNone/>
            </a:pPr>
            <a:endParaRPr lang="en-US" altLang="zh-TW" i="1" dirty="0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r>
              <a:rPr lang="en-US" altLang="zh-TW" dirty="0" smtClean="0">
                <a:ea typeface="新細明體" panose="02020500000000000000" pitchFamily="18" charset="-120"/>
              </a:rPr>
              <a:t>So the surface area is</a:t>
            </a:r>
            <a:endParaRPr lang="en-US" altLang="zh-TW" baseline="30000" dirty="0" smtClean="0">
              <a:ea typeface="新細明體" panose="02020500000000000000" pitchFamily="18" charset="-120"/>
            </a:endParaRPr>
          </a:p>
        </p:txBody>
      </p:sp>
      <p:sp>
        <p:nvSpPr>
          <p:cNvPr id="1024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5991225"/>
            <a:ext cx="2295525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647950"/>
            <a:ext cx="3298825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6086027" y="5745160"/>
            <a:ext cx="88036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 dirty="0">
                <a:ea typeface="新細明體" panose="02020500000000000000" pitchFamily="18" charset="-120"/>
              </a:rPr>
              <a:t>Figure 4</a:t>
            </a:r>
            <a:endParaRPr lang="en-US" altLang="zh-TW" sz="1400" dirty="0">
              <a:ea typeface="新細明體" panose="02020500000000000000" pitchFamily="18" charset="-120"/>
            </a:endParaRPr>
          </a:p>
        </p:txBody>
      </p:sp>
      <p:sp>
        <p:nvSpPr>
          <p:cNvPr id="10248" name="Rectangle 7"/>
          <p:cNvSpPr>
            <a:spLocks noChangeArrowheads="1"/>
          </p:cNvSpPr>
          <p:nvPr/>
        </p:nvSpPr>
        <p:spPr bwMode="auto">
          <a:xfrm>
            <a:off x="8015288" y="885825"/>
            <a:ext cx="841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cont’d</a:t>
            </a:r>
          </a:p>
        </p:txBody>
      </p:sp>
    </p:spTree>
    <p:extLst>
      <p:ext uri="{BB962C8B-B14F-4D97-AF65-F5344CB8AC3E}">
        <p14:creationId xmlns:p14="http://schemas.microsoft.com/office/powerpoint/2010/main" val="176839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8" descr="sec-n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514600"/>
            <a:ext cx="6457032" cy="142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 Box 23"/>
          <p:cNvSpPr txBox="1">
            <a:spLocks noChangeArrowheads="1"/>
          </p:cNvSpPr>
          <p:nvPr/>
        </p:nvSpPr>
        <p:spPr bwMode="auto">
          <a:xfrm>
            <a:off x="1905000" y="2762250"/>
            <a:ext cx="6781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 sz="3600" b="1">
                <a:ea typeface="新細明體" panose="02020500000000000000" pitchFamily="18" charset="-120"/>
              </a:rPr>
              <a:t>Optimization Problems</a:t>
            </a:r>
          </a:p>
        </p:txBody>
      </p:sp>
      <p:sp>
        <p:nvSpPr>
          <p:cNvPr id="3077" name="Rectangle 18"/>
          <p:cNvSpPr>
            <a:spLocks noChangeArrowheads="1"/>
          </p:cNvSpPr>
          <p:nvPr/>
        </p:nvSpPr>
        <p:spPr bwMode="auto">
          <a:xfrm>
            <a:off x="1165225" y="2901156"/>
            <a:ext cx="9715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 sz="4400" b="1" dirty="0">
                <a:solidFill>
                  <a:srgbClr val="00ADEE"/>
                </a:solidFill>
                <a:ea typeface="新細明體" panose="02020500000000000000" pitchFamily="18" charset="-120"/>
              </a:rPr>
              <a:t>3.5</a:t>
            </a:r>
          </a:p>
        </p:txBody>
      </p:sp>
    </p:spTree>
    <p:extLst>
      <p:ext uri="{BB962C8B-B14F-4D97-AF65-F5344CB8AC3E}">
        <p14:creationId xmlns:p14="http://schemas.microsoft.com/office/powerpoint/2010/main" val="2599238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2 – </a:t>
            </a:r>
            <a:r>
              <a:rPr lang="en-US" altLang="zh-TW" i="1" smtClean="0">
                <a:ea typeface="新細明體" panose="02020500000000000000" pitchFamily="18" charset="-120"/>
              </a:rPr>
              <a:t>Solution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FontTx/>
              <a:buNone/>
            </a:pPr>
            <a:r>
              <a:rPr lang="en-US" altLang="zh-TW" dirty="0" smtClean="0">
                <a:ea typeface="新細明體" panose="02020500000000000000" pitchFamily="18" charset="-120"/>
              </a:rPr>
              <a:t>To eliminate </a:t>
            </a:r>
            <a:r>
              <a:rPr lang="en-US" altLang="zh-TW" i="1" dirty="0" smtClean="0">
                <a:ea typeface="新細明體" panose="02020500000000000000" pitchFamily="18" charset="-120"/>
              </a:rPr>
              <a:t>h</a:t>
            </a:r>
            <a:r>
              <a:rPr lang="en-US" altLang="zh-TW" dirty="0" smtClean="0">
                <a:ea typeface="新細明體" panose="02020500000000000000" pitchFamily="18" charset="-120"/>
              </a:rPr>
              <a:t> we use the fact that the volume is given as 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dirty="0" smtClean="0">
                <a:ea typeface="新細明體" panose="02020500000000000000" pitchFamily="18" charset="-120"/>
              </a:rPr>
              <a:t>1 L, which we take to be 1000 cm</a:t>
            </a:r>
            <a:r>
              <a:rPr lang="en-US" altLang="zh-TW" baseline="30000" dirty="0" smtClean="0">
                <a:ea typeface="新細明體" panose="02020500000000000000" pitchFamily="18" charset="-120"/>
              </a:rPr>
              <a:t>3</a:t>
            </a:r>
            <a:r>
              <a:rPr lang="en-US" altLang="zh-TW" dirty="0" smtClean="0">
                <a:ea typeface="新細明體" panose="02020500000000000000" pitchFamily="18" charset="-120"/>
              </a:rPr>
              <a:t>. </a:t>
            </a:r>
          </a:p>
          <a:p>
            <a:pPr marL="0" indent="0">
              <a:buFontTx/>
              <a:buNone/>
            </a:pPr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r>
              <a:rPr lang="en-US" altLang="zh-TW" dirty="0" smtClean="0">
                <a:ea typeface="新細明體" panose="02020500000000000000" pitchFamily="18" charset="-120"/>
              </a:rPr>
              <a:t>Thus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endParaRPr lang="en-US" altLang="zh-TW" sz="800" dirty="0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r>
              <a:rPr lang="en-US" altLang="zh-TW" dirty="0" smtClean="0">
                <a:ea typeface="新細明體" panose="02020500000000000000" pitchFamily="18" charset="-120"/>
              </a:rPr>
              <a:t>which gives</a:t>
            </a:r>
          </a:p>
          <a:p>
            <a:pPr marL="0" indent="0">
              <a:buFontTx/>
              <a:buNone/>
            </a:pPr>
            <a:r>
              <a:rPr lang="en-US" altLang="zh-TW" dirty="0" smtClean="0">
                <a:ea typeface="新細明體" panose="02020500000000000000" pitchFamily="18" charset="-120"/>
              </a:rPr>
              <a:t/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dirty="0" smtClean="0">
                <a:ea typeface="新細明體" panose="02020500000000000000" pitchFamily="18" charset="-120"/>
              </a:rPr>
              <a:t>Substitution of this into the expression for </a:t>
            </a:r>
            <a:r>
              <a:rPr lang="en-US" altLang="zh-TW" i="1" dirty="0" smtClean="0">
                <a:ea typeface="新細明體" panose="02020500000000000000" pitchFamily="18" charset="-120"/>
              </a:rPr>
              <a:t>A</a:t>
            </a:r>
            <a:r>
              <a:rPr lang="en-US" altLang="zh-TW" dirty="0" smtClean="0">
                <a:ea typeface="新細明體" panose="02020500000000000000" pitchFamily="18" charset="-120"/>
              </a:rPr>
              <a:t> gives</a:t>
            </a:r>
          </a:p>
          <a:p>
            <a:pPr marL="0" indent="0">
              <a:buFontTx/>
              <a:buNone/>
            </a:pPr>
            <a:endParaRPr lang="en-US" altLang="zh-TW" dirty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endParaRPr lang="en-US" altLang="zh-TW" baseline="30000" dirty="0" smtClean="0">
              <a:ea typeface="新細明體" panose="02020500000000000000" pitchFamily="18" charset="-120"/>
            </a:endParaRPr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sp>
        <p:nvSpPr>
          <p:cNvPr id="11269" name="Rectangle 7"/>
          <p:cNvSpPr>
            <a:spLocks noChangeArrowheads="1"/>
          </p:cNvSpPr>
          <p:nvPr/>
        </p:nvSpPr>
        <p:spPr bwMode="auto">
          <a:xfrm>
            <a:off x="8015288" y="885825"/>
            <a:ext cx="841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cont’d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244" y="2831295"/>
            <a:ext cx="162877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832616"/>
            <a:ext cx="2133600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516"/>
          <a:stretch>
            <a:fillRect/>
          </a:stretch>
        </p:blipFill>
        <p:spPr bwMode="auto">
          <a:xfrm>
            <a:off x="2051720" y="5085184"/>
            <a:ext cx="3276600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54"/>
          <a:stretch>
            <a:fillRect/>
          </a:stretch>
        </p:blipFill>
        <p:spPr bwMode="auto">
          <a:xfrm>
            <a:off x="2259683" y="5897984"/>
            <a:ext cx="2128837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846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2 – </a:t>
            </a:r>
            <a:r>
              <a:rPr lang="en-US" altLang="zh-TW" i="1" smtClean="0">
                <a:ea typeface="新細明體" panose="02020500000000000000" pitchFamily="18" charset="-120"/>
              </a:rPr>
              <a:t>Solution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altLang="zh-TW" dirty="0" smtClean="0">
                <a:ea typeface="新細明體" panose="02020500000000000000" pitchFamily="18" charset="-120"/>
              </a:rPr>
              <a:t>Therefore the function that we want to minimize is</a:t>
            </a:r>
          </a:p>
          <a:p>
            <a:pPr marL="0" indent="0">
              <a:buFontTx/>
              <a:buNone/>
            </a:pPr>
            <a:endParaRPr lang="en-US" altLang="zh-TW" baseline="30000" dirty="0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r>
              <a:rPr lang="en-US" altLang="zh-TW" dirty="0" smtClean="0">
                <a:ea typeface="新細明體" panose="02020500000000000000" pitchFamily="18" charset="-120"/>
              </a:rPr>
              <a:t>To find the critical numbers, we differentiate:</a:t>
            </a:r>
          </a:p>
          <a:p>
            <a:pPr marL="0" indent="0">
              <a:buFontTx/>
              <a:buNone/>
            </a:pPr>
            <a:endParaRPr lang="en-US" altLang="zh-TW" baseline="30000" dirty="0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endParaRPr lang="en-US" altLang="zh-TW" baseline="30000" dirty="0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r>
              <a:rPr lang="en-US" altLang="zh-TW" dirty="0" smtClean="0">
                <a:ea typeface="新細明體" panose="02020500000000000000" pitchFamily="18" charset="-120"/>
              </a:rPr>
              <a:t>Then                                                        , so the only critical number is</a:t>
            </a:r>
          </a:p>
          <a:p>
            <a:pPr marL="0" indent="0">
              <a:buFontTx/>
              <a:buNone/>
            </a:pPr>
            <a:endParaRPr lang="en-US" altLang="zh-TW" dirty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endParaRPr lang="en-US" altLang="zh-TW" baseline="30000" dirty="0" smtClean="0">
              <a:ea typeface="新細明體" panose="02020500000000000000" pitchFamily="18" charset="-120"/>
            </a:endParaRPr>
          </a:p>
        </p:txBody>
      </p:sp>
      <p:sp>
        <p:nvSpPr>
          <p:cNvPr id="1229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sp>
        <p:nvSpPr>
          <p:cNvPr id="12293" name="Rectangle 7"/>
          <p:cNvSpPr>
            <a:spLocks noChangeArrowheads="1"/>
          </p:cNvSpPr>
          <p:nvPr/>
        </p:nvSpPr>
        <p:spPr bwMode="auto">
          <a:xfrm>
            <a:off x="8015288" y="885825"/>
            <a:ext cx="841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cont’d</a:t>
            </a:r>
          </a:p>
        </p:txBody>
      </p:sp>
      <p:pic>
        <p:nvPicPr>
          <p:cNvPr id="122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434" y="2085975"/>
            <a:ext cx="40862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337721"/>
            <a:ext cx="4762500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434" y="4347371"/>
            <a:ext cx="32575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807" y="4797426"/>
            <a:ext cx="1681163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7077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2 – </a:t>
            </a:r>
            <a:r>
              <a:rPr lang="en-US" altLang="zh-TW" i="1" smtClean="0">
                <a:ea typeface="新細明體" panose="02020500000000000000" pitchFamily="18" charset="-120"/>
              </a:rPr>
              <a:t>Solution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indent="0">
              <a:buFontTx/>
              <a:buNone/>
            </a:pPr>
            <a:r>
              <a:rPr lang="en-US" altLang="zh-TW" dirty="0" smtClean="0">
                <a:ea typeface="新細明體" panose="02020500000000000000" pitchFamily="18" charset="-120"/>
              </a:rPr>
              <a:t>The domain of </a:t>
            </a:r>
            <a:r>
              <a:rPr lang="en-US" altLang="zh-TW" i="1" dirty="0" smtClean="0">
                <a:ea typeface="新細明體" panose="02020500000000000000" pitchFamily="18" charset="-120"/>
              </a:rPr>
              <a:t>A</a:t>
            </a:r>
            <a:r>
              <a:rPr lang="en-US" altLang="zh-TW" dirty="0" smtClean="0">
                <a:ea typeface="新細明體" panose="02020500000000000000" pitchFamily="18" charset="-120"/>
              </a:rPr>
              <a:t> is (0,         ).</a:t>
            </a:r>
          </a:p>
          <a:p>
            <a:pPr marL="0" indent="0">
              <a:buFontTx/>
              <a:buNone/>
            </a:pPr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r>
              <a:rPr lang="en-US" altLang="zh-TW" dirty="0" smtClean="0">
                <a:ea typeface="新細明體" panose="02020500000000000000" pitchFamily="18" charset="-120"/>
              </a:rPr>
              <a:t>We can observe that                                                      and                                                             , so </a:t>
            </a:r>
            <a:r>
              <a:rPr lang="en-US" altLang="zh-TW" i="1" dirty="0" smtClean="0">
                <a:ea typeface="新細明體" panose="02020500000000000000" pitchFamily="18" charset="-120"/>
              </a:rPr>
              <a:t>A</a:t>
            </a:r>
            <a:r>
              <a:rPr lang="en-US" altLang="zh-TW" dirty="0" smtClean="0">
                <a:ea typeface="新細明體" panose="02020500000000000000" pitchFamily="18" charset="-120"/>
              </a:rPr>
              <a:t> is decreasing for </a:t>
            </a:r>
            <a:r>
              <a:rPr lang="en-US" altLang="zh-TW" i="1" dirty="0" smtClean="0">
                <a:ea typeface="新細明體" panose="02020500000000000000" pitchFamily="18" charset="-120"/>
              </a:rPr>
              <a:t>all r </a:t>
            </a:r>
            <a:r>
              <a:rPr lang="en-US" altLang="zh-TW" dirty="0" smtClean="0">
                <a:ea typeface="新細明體" panose="02020500000000000000" pitchFamily="18" charset="-120"/>
              </a:rPr>
              <a:t>to the left of the critical number and increasing for </a:t>
            </a:r>
            <a:r>
              <a:rPr lang="en-US" altLang="zh-TW" i="1" dirty="0" smtClean="0">
                <a:ea typeface="新細明體" panose="02020500000000000000" pitchFamily="18" charset="-120"/>
              </a:rPr>
              <a:t>all r </a:t>
            </a:r>
            <a:r>
              <a:rPr lang="en-US" altLang="zh-TW" dirty="0" smtClean="0">
                <a:ea typeface="新細明體" panose="02020500000000000000" pitchFamily="18" charset="-120"/>
              </a:rPr>
              <a:t>to the right.</a:t>
            </a:r>
          </a:p>
          <a:p>
            <a:pPr marL="0" indent="0">
              <a:buFontTx/>
              <a:buNone/>
            </a:pPr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r>
              <a:rPr lang="en-US" altLang="zh-TW" dirty="0" smtClean="0">
                <a:ea typeface="新細明體" panose="02020500000000000000" pitchFamily="18" charset="-120"/>
              </a:rPr>
              <a:t>Thus                               must give rise to an </a:t>
            </a:r>
            <a:r>
              <a:rPr lang="en-US" altLang="zh-TW" i="1" dirty="0" smtClean="0">
                <a:ea typeface="新細明體" panose="02020500000000000000" pitchFamily="18" charset="-120"/>
              </a:rPr>
              <a:t>absolute </a:t>
            </a:r>
            <a:r>
              <a:rPr lang="en-US" altLang="zh-TW" dirty="0" smtClean="0">
                <a:ea typeface="新細明體" panose="02020500000000000000" pitchFamily="18" charset="-120"/>
              </a:rPr>
              <a:t>minimum.</a:t>
            </a:r>
            <a:endParaRPr lang="en-US" altLang="zh-TW" baseline="30000" dirty="0" smtClean="0">
              <a:ea typeface="新細明體" panose="02020500000000000000" pitchFamily="18" charset="-120"/>
            </a:endParaRPr>
          </a:p>
        </p:txBody>
      </p:sp>
      <p:sp>
        <p:nvSpPr>
          <p:cNvPr id="1331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sp>
        <p:nvSpPr>
          <p:cNvPr id="13317" name="Rectangle 7"/>
          <p:cNvSpPr>
            <a:spLocks noChangeArrowheads="1"/>
          </p:cNvSpPr>
          <p:nvPr/>
        </p:nvSpPr>
        <p:spPr bwMode="auto">
          <a:xfrm>
            <a:off x="8015288" y="885825"/>
            <a:ext cx="841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cont’d</a:t>
            </a:r>
          </a:p>
        </p:txBody>
      </p:sp>
      <p:sp>
        <p:nvSpPr>
          <p:cNvPr id="133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1331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35"/>
          <a:stretch>
            <a:fillRect/>
          </a:stretch>
        </p:blipFill>
        <p:spPr bwMode="auto">
          <a:xfrm>
            <a:off x="3801814" y="1772816"/>
            <a:ext cx="33813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855917"/>
            <a:ext cx="3271838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960" y="3282843"/>
            <a:ext cx="3319462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4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153" y="5261198"/>
            <a:ext cx="16335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6026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2 – </a:t>
            </a:r>
            <a:r>
              <a:rPr lang="en-US" altLang="zh-TW" i="1" smtClean="0">
                <a:ea typeface="新細明體" panose="02020500000000000000" pitchFamily="18" charset="-120"/>
              </a:rPr>
              <a:t>Solution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zh-TW" dirty="0" smtClean="0">
                <a:ea typeface="新細明體" panose="02020500000000000000" pitchFamily="18" charset="-120"/>
              </a:rPr>
              <a:t>Alternatively, we could argue that 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dirty="0" smtClean="0">
                <a:ea typeface="新細明體" panose="02020500000000000000" pitchFamily="18" charset="-120"/>
              </a:rPr>
              <a:t>and                                           so there must be a minimum value of </a:t>
            </a:r>
            <a:r>
              <a:rPr lang="en-US" altLang="zh-TW" i="1" dirty="0" smtClean="0">
                <a:ea typeface="新細明體" panose="02020500000000000000" pitchFamily="18" charset="-120"/>
              </a:rPr>
              <a:t>A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r</a:t>
            </a:r>
            <a:r>
              <a:rPr lang="en-US" altLang="zh-TW" dirty="0" smtClean="0">
                <a:ea typeface="新細明體" panose="02020500000000000000" pitchFamily="18" charset="-120"/>
              </a:rPr>
              <a:t>), which must occur at the critical number. 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dirty="0" smtClean="0">
                <a:ea typeface="新細明體" panose="02020500000000000000" pitchFamily="18" charset="-120"/>
              </a:rPr>
              <a:t>See Figure 5.</a:t>
            </a:r>
            <a:endParaRPr lang="en-US" altLang="zh-TW" baseline="30000" dirty="0" smtClean="0">
              <a:ea typeface="新細明體" panose="02020500000000000000" pitchFamily="18" charset="-120"/>
            </a:endParaRPr>
          </a:p>
        </p:txBody>
      </p:sp>
      <p:sp>
        <p:nvSpPr>
          <p:cNvPr id="1434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sp>
        <p:nvSpPr>
          <p:cNvPr id="14341" name="Rectangle 7"/>
          <p:cNvSpPr>
            <a:spLocks noChangeArrowheads="1"/>
          </p:cNvSpPr>
          <p:nvPr/>
        </p:nvSpPr>
        <p:spPr bwMode="auto">
          <a:xfrm>
            <a:off x="8015288" y="885825"/>
            <a:ext cx="841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cont’d</a:t>
            </a:r>
          </a:p>
        </p:txBody>
      </p:sp>
      <p:sp>
        <p:nvSpPr>
          <p:cNvPr id="143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143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761" r="49496"/>
          <a:stretch>
            <a:fillRect/>
          </a:stretch>
        </p:blipFill>
        <p:spPr bwMode="auto">
          <a:xfrm>
            <a:off x="5500688" y="1660216"/>
            <a:ext cx="125095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31"/>
          <a:stretch>
            <a:fillRect/>
          </a:stretch>
        </p:blipFill>
        <p:spPr bwMode="auto">
          <a:xfrm>
            <a:off x="6757988" y="1660216"/>
            <a:ext cx="12573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215357"/>
            <a:ext cx="24860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724" y="3333353"/>
            <a:ext cx="3065463" cy="297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7" name="Rectangle 15"/>
          <p:cNvSpPr>
            <a:spLocks noChangeArrowheads="1"/>
          </p:cNvSpPr>
          <p:nvPr/>
        </p:nvSpPr>
        <p:spPr bwMode="auto">
          <a:xfrm>
            <a:off x="4315270" y="6391572"/>
            <a:ext cx="88036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 dirty="0">
                <a:ea typeface="新細明體" panose="02020500000000000000" pitchFamily="18" charset="-120"/>
              </a:rPr>
              <a:t>Figure 5</a:t>
            </a:r>
            <a:endParaRPr lang="en-US" altLang="zh-TW" sz="1400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78411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2 – </a:t>
            </a:r>
            <a:r>
              <a:rPr lang="en-US" altLang="zh-TW" i="1" smtClean="0">
                <a:ea typeface="新細明體" panose="02020500000000000000" pitchFamily="18" charset="-120"/>
              </a:rPr>
              <a:t>Solution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indent="0">
              <a:buFontTx/>
              <a:buNone/>
            </a:pPr>
            <a:r>
              <a:rPr lang="en-US" altLang="zh-TW" dirty="0" smtClean="0">
                <a:ea typeface="新細明體" panose="02020500000000000000" pitchFamily="18" charset="-120"/>
              </a:rPr>
              <a:t>The value of </a:t>
            </a:r>
            <a:r>
              <a:rPr lang="en-US" altLang="zh-TW" i="1" dirty="0" smtClean="0">
                <a:ea typeface="新細明體" panose="02020500000000000000" pitchFamily="18" charset="-120"/>
              </a:rPr>
              <a:t>h</a:t>
            </a:r>
            <a:r>
              <a:rPr lang="en-US" altLang="zh-TW" dirty="0" smtClean="0">
                <a:ea typeface="新細明體" panose="02020500000000000000" pitchFamily="18" charset="-120"/>
              </a:rPr>
              <a:t> corresponding to                                 is </a:t>
            </a:r>
          </a:p>
          <a:p>
            <a:pPr marL="0" indent="0">
              <a:buFontTx/>
              <a:buNone/>
            </a:pPr>
            <a:endParaRPr lang="en-US" altLang="zh-TW" baseline="30000" dirty="0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endParaRPr lang="en-US" altLang="zh-TW" baseline="30000" dirty="0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endParaRPr lang="en-US" altLang="zh-TW" baseline="30000" dirty="0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endParaRPr lang="en-US" altLang="zh-TW" baseline="30000" dirty="0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endParaRPr lang="en-US" altLang="zh-TW" baseline="30000" dirty="0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endParaRPr lang="en-US" altLang="zh-TW" baseline="30000" dirty="0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r>
              <a:rPr lang="en-US" altLang="zh-TW" dirty="0" smtClean="0">
                <a:ea typeface="新細明體" panose="02020500000000000000" pitchFamily="18" charset="-120"/>
              </a:rPr>
              <a:t>Thus to minimize the cost of the can, the radius should be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dirty="0" smtClean="0">
                <a:ea typeface="新細明體" panose="02020500000000000000" pitchFamily="18" charset="-120"/>
              </a:rPr>
              <a:t>                                            and the height should be equal to twice the radius, namely, the diameter.</a:t>
            </a:r>
            <a:endParaRPr lang="en-US" altLang="zh-TW" baseline="30000" dirty="0" smtClean="0">
              <a:ea typeface="新細明體" panose="02020500000000000000" pitchFamily="18" charset="-120"/>
            </a:endParaRPr>
          </a:p>
        </p:txBody>
      </p:sp>
      <p:sp>
        <p:nvSpPr>
          <p:cNvPr id="1536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sp>
        <p:nvSpPr>
          <p:cNvPr id="15365" name="Rectangle 7"/>
          <p:cNvSpPr>
            <a:spLocks noChangeArrowheads="1"/>
          </p:cNvSpPr>
          <p:nvPr/>
        </p:nvSpPr>
        <p:spPr bwMode="auto">
          <a:xfrm>
            <a:off x="8015288" y="885825"/>
            <a:ext cx="841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cont’d</a:t>
            </a:r>
          </a:p>
        </p:txBody>
      </p:sp>
      <p:sp>
        <p:nvSpPr>
          <p:cNvPr id="153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153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761" y="1637508"/>
            <a:ext cx="1633538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322" b="5325"/>
          <a:stretch>
            <a:fillRect/>
          </a:stretch>
        </p:blipFill>
        <p:spPr bwMode="auto">
          <a:xfrm>
            <a:off x="2667000" y="2286000"/>
            <a:ext cx="1371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539" y="3152775"/>
            <a:ext cx="1428750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191" y="4148138"/>
            <a:ext cx="657225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209" y="5301208"/>
            <a:ext cx="2519363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38" b="5325"/>
          <a:stretch>
            <a:fillRect/>
          </a:stretch>
        </p:blipFill>
        <p:spPr bwMode="auto">
          <a:xfrm>
            <a:off x="4038600" y="2286000"/>
            <a:ext cx="19240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289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4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34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Optimization Problems</a:t>
            </a:r>
          </a:p>
        </p:txBody>
      </p:sp>
      <p:sp>
        <p:nvSpPr>
          <p:cNvPr id="1638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379788"/>
            <a:ext cx="7540575" cy="225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TextBox 5"/>
          <p:cNvSpPr txBox="1">
            <a:spLocks noChangeArrowheads="1"/>
          </p:cNvSpPr>
          <p:nvPr/>
        </p:nvSpPr>
        <p:spPr bwMode="auto">
          <a:xfrm>
            <a:off x="1195389" y="1371600"/>
            <a:ext cx="7481068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400" dirty="0">
                <a:ea typeface="新細明體" panose="02020500000000000000" pitchFamily="18" charset="-120"/>
              </a:rPr>
              <a:t>The argument used in Example 2 to justify the absolute minimum is a variant of the First Derivative Test (which applies only to </a:t>
            </a:r>
            <a:r>
              <a:rPr lang="en-US" altLang="zh-TW" sz="2400" i="1" dirty="0">
                <a:ea typeface="新細明體" panose="02020500000000000000" pitchFamily="18" charset="-120"/>
              </a:rPr>
              <a:t>local </a:t>
            </a:r>
            <a:r>
              <a:rPr lang="en-US" altLang="zh-TW" sz="2400" dirty="0">
                <a:ea typeface="新細明體" panose="02020500000000000000" pitchFamily="18" charset="-120"/>
              </a:rPr>
              <a:t>maximum or minimum values) and is stated here for future reference.</a:t>
            </a:r>
          </a:p>
        </p:txBody>
      </p:sp>
    </p:spTree>
    <p:extLst>
      <p:ext uri="{BB962C8B-B14F-4D97-AF65-F5344CB8AC3E}">
        <p14:creationId xmlns:p14="http://schemas.microsoft.com/office/powerpoint/2010/main" val="3123270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Optimization Problems</a:t>
            </a:r>
          </a:p>
        </p:txBody>
      </p:sp>
      <p:sp>
        <p:nvSpPr>
          <p:cNvPr id="1741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sp>
        <p:nvSpPr>
          <p:cNvPr id="17412" name="TextBox 5"/>
          <p:cNvSpPr txBox="1">
            <a:spLocks noChangeArrowheads="1"/>
          </p:cNvSpPr>
          <p:nvPr/>
        </p:nvSpPr>
        <p:spPr bwMode="auto">
          <a:xfrm>
            <a:off x="1195389" y="1689790"/>
            <a:ext cx="7795592" cy="441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 fontScale="92500" lnSpcReduction="20000"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400" dirty="0">
                <a:ea typeface="新細明體" panose="02020500000000000000" pitchFamily="18" charset="-120"/>
              </a:rPr>
              <a:t>An alternative method for solving optimization problems is to use implicit differentiation. Let’s look at Example 2 again to illustrate the method. We work with the same equations</a:t>
            </a:r>
          </a:p>
          <a:p>
            <a:pPr eaLnBrk="1" hangingPunct="1"/>
            <a:endParaRPr lang="en-US" altLang="zh-TW" sz="2400" dirty="0">
              <a:ea typeface="新細明體" panose="02020500000000000000" pitchFamily="18" charset="-120"/>
            </a:endParaRPr>
          </a:p>
          <a:p>
            <a:pPr eaLnBrk="1" hangingPunct="1"/>
            <a:endParaRPr lang="en-US" altLang="zh-TW" sz="2400" dirty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2400" dirty="0">
                <a:ea typeface="新細明體" panose="02020500000000000000" pitchFamily="18" charset="-120"/>
              </a:rPr>
              <a:t>but instead of eliminating </a:t>
            </a:r>
            <a:r>
              <a:rPr lang="en-US" altLang="zh-TW" sz="2400" i="1" dirty="0">
                <a:ea typeface="新細明體" panose="02020500000000000000" pitchFamily="18" charset="-120"/>
              </a:rPr>
              <a:t>h, </a:t>
            </a:r>
            <a:r>
              <a:rPr lang="en-US" altLang="zh-TW" sz="2400" dirty="0">
                <a:ea typeface="新細明體" panose="02020500000000000000" pitchFamily="18" charset="-120"/>
              </a:rPr>
              <a:t>we differentiate both equations implicitly with respect to </a:t>
            </a:r>
            <a:r>
              <a:rPr lang="en-US" altLang="zh-TW" sz="2400" i="1" dirty="0">
                <a:ea typeface="新細明體" panose="02020500000000000000" pitchFamily="18" charset="-120"/>
              </a:rPr>
              <a:t>r:</a:t>
            </a:r>
          </a:p>
          <a:p>
            <a:pPr eaLnBrk="1" hangingPunct="1"/>
            <a:endParaRPr lang="en-US" altLang="zh-TW" sz="2400" i="1" dirty="0">
              <a:ea typeface="新細明體" panose="02020500000000000000" pitchFamily="18" charset="-120"/>
            </a:endParaRPr>
          </a:p>
          <a:p>
            <a:pPr eaLnBrk="1" hangingPunct="1"/>
            <a:endParaRPr lang="en-US" altLang="zh-TW" sz="2400" i="1" dirty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2400" dirty="0">
                <a:ea typeface="新細明體" panose="02020500000000000000" pitchFamily="18" charset="-120"/>
              </a:rPr>
              <a:t>The minimum occurs at a critical number, so we set </a:t>
            </a:r>
          </a:p>
          <a:p>
            <a:pPr eaLnBrk="1" hangingPunct="1"/>
            <a:r>
              <a:rPr lang="en-US" altLang="zh-TW" sz="2400" dirty="0">
                <a:ea typeface="新細明體" panose="02020500000000000000" pitchFamily="18" charset="-120"/>
              </a:rPr>
              <a:t>simplify, and arrive at the equations</a:t>
            </a:r>
          </a:p>
          <a:p>
            <a:pPr eaLnBrk="1" hangingPunct="1"/>
            <a:endParaRPr lang="en-US" altLang="zh-TW" sz="2400" dirty="0">
              <a:ea typeface="新細明體" panose="02020500000000000000" pitchFamily="18" charset="-120"/>
            </a:endParaRPr>
          </a:p>
          <a:p>
            <a:pPr eaLnBrk="1" hangingPunct="1"/>
            <a:endParaRPr lang="en-US" altLang="zh-TW" sz="2400" dirty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2400" dirty="0">
                <a:ea typeface="新細明體" panose="02020500000000000000" pitchFamily="18" charset="-120"/>
              </a:rPr>
              <a:t>and subtraction gives </a:t>
            </a:r>
          </a:p>
          <a:p>
            <a:pPr eaLnBrk="1" hangingPunct="1"/>
            <a:r>
              <a:rPr lang="en-US" altLang="zh-TW" sz="2400" i="1" dirty="0">
                <a:ea typeface="新細明體" panose="02020500000000000000" pitchFamily="18" charset="-120"/>
              </a:rPr>
              <a:t>		</a:t>
            </a:r>
            <a:endParaRPr lang="en-US" altLang="zh-TW" sz="2400" dirty="0">
              <a:ea typeface="新細明體" panose="02020500000000000000" pitchFamily="18" charset="-120"/>
            </a:endParaRPr>
          </a:p>
        </p:txBody>
      </p:sp>
      <p:pic>
        <p:nvPicPr>
          <p:cNvPr id="174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532065"/>
            <a:ext cx="4656138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093" y="3706123"/>
            <a:ext cx="65309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1280" y="4039498"/>
            <a:ext cx="9175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885" y="4765881"/>
            <a:ext cx="48006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7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5193942"/>
            <a:ext cx="2646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8721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3</a:t>
            </a:r>
            <a:endParaRPr lang="en-US" altLang="zh-TW" i="1" smtClean="0">
              <a:ea typeface="新細明體" panose="02020500000000000000" pitchFamily="18" charset="-12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zh-TW" dirty="0" smtClean="0">
                <a:ea typeface="新細明體" panose="02020500000000000000" pitchFamily="18" charset="-120"/>
              </a:rPr>
              <a:t>Find the point on the parabola </a:t>
            </a:r>
            <a:r>
              <a:rPr lang="en-US" altLang="zh-TW" i="1" dirty="0" smtClean="0">
                <a:ea typeface="新細明體" panose="02020500000000000000" pitchFamily="18" charset="-120"/>
              </a:rPr>
              <a:t>y </a:t>
            </a:r>
            <a:r>
              <a:rPr lang="en-US" altLang="zh-TW" baseline="30000" dirty="0" smtClean="0">
                <a:ea typeface="新細明體" panose="02020500000000000000" pitchFamily="18" charset="-120"/>
              </a:rPr>
              <a:t>2</a:t>
            </a:r>
            <a:r>
              <a:rPr lang="en-US" altLang="zh-TW" dirty="0" smtClean="0">
                <a:ea typeface="新細明體" panose="02020500000000000000" pitchFamily="18" charset="-120"/>
              </a:rPr>
              <a:t> = 2</a:t>
            </a:r>
            <a:r>
              <a:rPr lang="en-US" altLang="zh-TW" i="1" dirty="0" smtClean="0">
                <a:ea typeface="新細明體" panose="02020500000000000000" pitchFamily="18" charset="-120"/>
              </a:rPr>
              <a:t>x </a:t>
            </a:r>
            <a:r>
              <a:rPr lang="en-US" altLang="zh-TW" dirty="0" smtClean="0">
                <a:ea typeface="新細明體" panose="02020500000000000000" pitchFamily="18" charset="-120"/>
              </a:rPr>
              <a:t>that is closest to </a:t>
            </a:r>
            <a:r>
              <a:rPr lang="en-US" altLang="zh-TW" dirty="0" smtClean="0">
                <a:ea typeface="新細明體" panose="02020500000000000000" pitchFamily="18" charset="-120"/>
              </a:rPr>
              <a:t>the point </a:t>
            </a:r>
            <a:r>
              <a:rPr lang="en-US" altLang="zh-TW" dirty="0" smtClean="0">
                <a:ea typeface="新細明體" panose="02020500000000000000" pitchFamily="18" charset="-120"/>
              </a:rPr>
              <a:t>(1, 4).</a:t>
            </a:r>
          </a:p>
          <a:p>
            <a:pPr marL="0" indent="0">
              <a:buFontTx/>
              <a:buNone/>
            </a:pPr>
            <a:endParaRPr lang="en-US" altLang="zh-TW" dirty="0" smtClean="0">
              <a:solidFill>
                <a:srgbClr val="00ADEE"/>
              </a:solidFill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endParaRPr lang="en-US" altLang="zh-TW" dirty="0" smtClean="0">
              <a:ea typeface="新細明體" panose="02020500000000000000" pitchFamily="18" charset="-120"/>
            </a:endParaRPr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</p:spTree>
    <p:extLst>
      <p:ext uri="{BB962C8B-B14F-4D97-AF65-F5344CB8AC3E}">
        <p14:creationId xmlns:p14="http://schemas.microsoft.com/office/powerpoint/2010/main" val="278098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3- </a:t>
            </a:r>
            <a:r>
              <a:rPr lang="en-US" altLang="zh-TW" i="1" smtClean="0">
                <a:ea typeface="新細明體" panose="02020500000000000000" pitchFamily="18" charset="-120"/>
              </a:rPr>
              <a:t>Solution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FontTx/>
              <a:buNone/>
            </a:pPr>
            <a:endParaRPr lang="en-US" altLang="zh-TW" dirty="0" smtClean="0">
              <a:solidFill>
                <a:srgbClr val="00ADEE"/>
              </a:solidFill>
              <a:ea typeface="新細明體" panose="02020500000000000000" pitchFamily="18" charset="-120"/>
            </a:endParaRP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SOLUTION:</a:t>
            </a:r>
            <a:r>
              <a:rPr lang="en-US" altLang="zh-TW" dirty="0" smtClean="0">
                <a:solidFill>
                  <a:srgbClr val="00ADEE"/>
                </a:solidFill>
                <a:ea typeface="新細明體" panose="02020500000000000000" pitchFamily="18" charset="-120"/>
              </a:rPr>
              <a:t/>
            </a:r>
            <a:br>
              <a:rPr lang="en-US" altLang="zh-TW" dirty="0" smtClean="0">
                <a:solidFill>
                  <a:srgbClr val="00ADEE"/>
                </a:solidFill>
                <a:ea typeface="新細明體" panose="02020500000000000000" pitchFamily="18" charset="-120"/>
              </a:rPr>
            </a:br>
            <a:r>
              <a:rPr lang="en-US" altLang="zh-TW" dirty="0" smtClean="0">
                <a:ea typeface="新細明體" panose="02020500000000000000" pitchFamily="18" charset="-120"/>
              </a:rPr>
              <a:t>The distance between the point (1, 4) and the point (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, </a:t>
            </a:r>
            <a:r>
              <a:rPr lang="en-US" altLang="zh-TW" i="1" dirty="0" smtClean="0">
                <a:ea typeface="新細明體" panose="02020500000000000000" pitchFamily="18" charset="-120"/>
              </a:rPr>
              <a:t>y</a:t>
            </a:r>
            <a:r>
              <a:rPr lang="en-US" altLang="zh-TW" dirty="0" smtClean="0">
                <a:ea typeface="新細明體" panose="02020500000000000000" pitchFamily="18" charset="-120"/>
              </a:rPr>
              <a:t>) is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endParaRPr lang="en-US" altLang="zh-TW" sz="800" dirty="0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endParaRPr lang="en-US" altLang="zh-TW" sz="800" dirty="0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endParaRPr lang="en-US" altLang="zh-TW" sz="800" dirty="0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endParaRPr lang="en-US" altLang="zh-TW" sz="800" dirty="0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endParaRPr lang="en-US" altLang="zh-TW" sz="800" dirty="0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endParaRPr lang="en-US" altLang="zh-TW" sz="800" dirty="0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endParaRPr lang="en-US" altLang="zh-TW" sz="800" dirty="0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r>
              <a:rPr lang="en-US" altLang="zh-TW" dirty="0" smtClean="0">
                <a:ea typeface="新細明體" panose="02020500000000000000" pitchFamily="18" charset="-120"/>
              </a:rPr>
              <a:t>(See Figure 6.) </a:t>
            </a:r>
          </a:p>
        </p:txBody>
      </p:sp>
      <p:sp>
        <p:nvSpPr>
          <p:cNvPr id="1946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490" y="3140968"/>
            <a:ext cx="3352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742" y="3140968"/>
            <a:ext cx="2906787" cy="3073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628952" y="6200871"/>
            <a:ext cx="88036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 dirty="0">
                <a:ea typeface="新細明體" panose="02020500000000000000" pitchFamily="18" charset="-120"/>
              </a:rPr>
              <a:t>Figure 6</a:t>
            </a:r>
            <a:endParaRPr lang="en-US" altLang="zh-TW" sz="1400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7671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3 – </a:t>
            </a:r>
            <a:r>
              <a:rPr lang="en-US" altLang="zh-TW" i="1" smtClean="0">
                <a:ea typeface="新細明體" panose="02020500000000000000" pitchFamily="18" charset="-120"/>
              </a:rPr>
              <a:t>Solution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FontTx/>
              <a:buNone/>
              <a:defRPr/>
            </a:pPr>
            <a:r>
              <a:rPr lang="en-US" dirty="0" smtClean="0"/>
              <a:t>But if (</a:t>
            </a:r>
            <a:r>
              <a:rPr lang="en-US" i="1" dirty="0" smtClean="0"/>
              <a:t>x</a:t>
            </a:r>
            <a:r>
              <a:rPr lang="en-US" dirty="0" smtClean="0"/>
              <a:t>, </a:t>
            </a:r>
            <a:r>
              <a:rPr lang="en-US" i="1" dirty="0" smtClean="0"/>
              <a:t>y</a:t>
            </a:r>
            <a:r>
              <a:rPr lang="en-US" dirty="0" smtClean="0"/>
              <a:t>) lies on the parabola, then </a:t>
            </a:r>
            <a:r>
              <a:rPr lang="en-US" i="1" dirty="0" smtClean="0"/>
              <a:t>x</a:t>
            </a:r>
            <a:r>
              <a:rPr lang="en-US" dirty="0" smtClean="0"/>
              <a:t> = </a:t>
            </a:r>
            <a:r>
              <a:rPr lang="en-US" i="1" dirty="0" smtClean="0"/>
              <a:t>y</a:t>
            </a:r>
            <a:r>
              <a:rPr lang="en-US" baseline="30000" dirty="0" smtClean="0"/>
              <a:t>2</a:t>
            </a:r>
            <a:r>
              <a:rPr lang="en-US" dirty="0" smtClean="0"/>
              <a:t>/2, so the expression for </a:t>
            </a:r>
            <a:r>
              <a:rPr lang="en-US" i="1" dirty="0" smtClean="0"/>
              <a:t>d</a:t>
            </a:r>
            <a:r>
              <a:rPr lang="en-US" dirty="0" smtClean="0"/>
              <a:t> becomes</a:t>
            </a:r>
          </a:p>
          <a:p>
            <a:pPr marL="0" indent="0">
              <a:buFontTx/>
              <a:buNone/>
              <a:defRPr/>
            </a:pPr>
            <a:endParaRPr lang="en-US" baseline="30000" dirty="0" smtClean="0"/>
          </a:p>
          <a:p>
            <a:pPr marL="0" indent="0">
              <a:buFontTx/>
              <a:buNone/>
              <a:defRPr/>
            </a:pPr>
            <a:r>
              <a:rPr lang="en-US" dirty="0" smtClean="0"/>
              <a:t>(Alternatively, we could have substituted                                  to get </a:t>
            </a:r>
            <a:r>
              <a:rPr lang="en-US" i="1" dirty="0" smtClean="0"/>
              <a:t>d</a:t>
            </a:r>
            <a:r>
              <a:rPr lang="en-US" dirty="0" smtClean="0"/>
              <a:t> in terms of </a:t>
            </a:r>
            <a:r>
              <a:rPr lang="en-US" i="1" dirty="0" smtClean="0"/>
              <a:t>x</a:t>
            </a:r>
            <a:r>
              <a:rPr lang="en-US" dirty="0" smtClean="0"/>
              <a:t> alone.)</a:t>
            </a:r>
          </a:p>
          <a:p>
            <a:pPr>
              <a:buFontTx/>
              <a:buNone/>
              <a:defRPr/>
            </a:pPr>
            <a:endParaRPr lang="en-US" sz="1500" dirty="0" smtClean="0"/>
          </a:p>
          <a:p>
            <a:pPr>
              <a:buFontTx/>
              <a:buNone/>
              <a:defRPr/>
            </a:pPr>
            <a:r>
              <a:rPr lang="en-US" dirty="0" smtClean="0"/>
              <a:t>Instead of minimizing </a:t>
            </a:r>
            <a:r>
              <a:rPr lang="en-US" i="1" dirty="0" smtClean="0"/>
              <a:t>d</a:t>
            </a:r>
            <a:r>
              <a:rPr lang="en-US" dirty="0" smtClean="0"/>
              <a:t>, we minimize its square:</a:t>
            </a:r>
          </a:p>
          <a:p>
            <a:pPr>
              <a:buFontTx/>
              <a:buNone/>
              <a:defRPr/>
            </a:pPr>
            <a:endParaRPr lang="en-US" baseline="30000" dirty="0" smtClean="0"/>
          </a:p>
          <a:p>
            <a:pPr>
              <a:buFontTx/>
              <a:buNone/>
              <a:defRPr/>
            </a:pPr>
            <a:endParaRPr lang="en-US" baseline="30000" dirty="0" smtClean="0"/>
          </a:p>
          <a:p>
            <a:pPr>
              <a:buFontTx/>
              <a:buNone/>
              <a:defRPr/>
            </a:pPr>
            <a:endParaRPr lang="en-US" sz="1200" baseline="30000" dirty="0" smtClean="0"/>
          </a:p>
          <a:p>
            <a:pPr marL="0" indent="0">
              <a:buFontTx/>
              <a:buNone/>
              <a:defRPr/>
            </a:pPr>
            <a:r>
              <a:rPr lang="en-US" dirty="0" smtClean="0"/>
              <a:t>(You should convince yourself that the minimum of </a:t>
            </a:r>
            <a:r>
              <a:rPr lang="en-US" i="1" dirty="0" smtClean="0"/>
              <a:t>d</a:t>
            </a:r>
            <a:r>
              <a:rPr lang="en-US" dirty="0" smtClean="0"/>
              <a:t> occurs at the same point as the minimum of </a:t>
            </a:r>
            <a:r>
              <a:rPr lang="en-US" i="1" dirty="0" smtClean="0"/>
              <a:t>d</a:t>
            </a:r>
            <a:r>
              <a:rPr lang="en-US" sz="400" i="1" dirty="0" smtClean="0"/>
              <a:t> </a:t>
            </a:r>
            <a:r>
              <a:rPr lang="en-US" baseline="30000" dirty="0" smtClean="0"/>
              <a:t>2</a:t>
            </a:r>
            <a:r>
              <a:rPr lang="en-US" dirty="0" smtClean="0"/>
              <a:t>, but </a:t>
            </a:r>
            <a:r>
              <a:rPr lang="en-US" i="1" dirty="0" smtClean="0"/>
              <a:t>d</a:t>
            </a:r>
            <a:r>
              <a:rPr lang="en-US" sz="400" i="1" dirty="0" smtClean="0"/>
              <a:t> </a:t>
            </a:r>
            <a:r>
              <a:rPr lang="en-US" baseline="30000" dirty="0" smtClean="0"/>
              <a:t>2 </a:t>
            </a:r>
            <a:r>
              <a:rPr lang="en-US" dirty="0" smtClean="0"/>
              <a:t>is easier to work with.)</a:t>
            </a:r>
            <a:endParaRPr lang="en-US" baseline="30000" dirty="0" smtClean="0"/>
          </a:p>
        </p:txBody>
      </p:sp>
      <p:sp>
        <p:nvSpPr>
          <p:cNvPr id="2048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sp>
        <p:nvSpPr>
          <p:cNvPr id="20485" name="Rectangle 7"/>
          <p:cNvSpPr>
            <a:spLocks noChangeArrowheads="1"/>
          </p:cNvSpPr>
          <p:nvPr/>
        </p:nvSpPr>
        <p:spPr bwMode="auto">
          <a:xfrm>
            <a:off x="8015288" y="885825"/>
            <a:ext cx="841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cont’d</a:t>
            </a:r>
          </a:p>
        </p:txBody>
      </p:sp>
      <p:pic>
        <p:nvPicPr>
          <p:cNvPr id="204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100" y="2171305"/>
            <a:ext cx="3733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702648"/>
            <a:ext cx="1190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653136"/>
            <a:ext cx="483552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877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APPLICATIONS OF DIFFERENTIATION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methods we have learned in this chapter for finding extreme values have practical applications in many areas of life. 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A businessperson wants to minimize costs and maximize profits. 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A traveler wants to minimize transportation time.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Fermat</a:t>
            </a:r>
            <a:r>
              <a:rPr lang="en-US" altLang="zh-TW" dirty="0">
                <a:latin typeface="Arial" panose="020B060402020202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 dirty="0">
                <a:ea typeface="新細明體" panose="02020500000000000000" pitchFamily="18" charset="-120"/>
              </a:rPr>
              <a:t>s Principle in optics states that light follows the path that takes the least time.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335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3 – </a:t>
            </a:r>
            <a:r>
              <a:rPr lang="en-US" altLang="zh-TW" i="1" smtClean="0">
                <a:ea typeface="新細明體" panose="02020500000000000000" pitchFamily="18" charset="-120"/>
              </a:rPr>
              <a:t>Solution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FontTx/>
              <a:buNone/>
            </a:pPr>
            <a:r>
              <a:rPr lang="en-US" altLang="zh-TW" dirty="0" smtClean="0">
                <a:ea typeface="新細明體" panose="02020500000000000000" pitchFamily="18" charset="-120"/>
              </a:rPr>
              <a:t>Differentiating, we obtain</a:t>
            </a:r>
          </a:p>
          <a:p>
            <a:pPr marL="0" indent="0">
              <a:buFontTx/>
              <a:buNone/>
            </a:pPr>
            <a:endParaRPr lang="en-US" altLang="zh-TW" baseline="30000" dirty="0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endParaRPr lang="en-US" altLang="zh-TW" baseline="30000" dirty="0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endParaRPr lang="en-US" altLang="zh-TW" baseline="30000" dirty="0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r>
              <a:rPr lang="en-US" altLang="zh-TW" dirty="0" smtClean="0">
                <a:ea typeface="新細明體" panose="02020500000000000000" pitchFamily="18" charset="-120"/>
              </a:rPr>
              <a:t>so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8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</a:t>
            </a:r>
            <a:r>
              <a:rPr lang="en-US" altLang="zh-TW" sz="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y</a:t>
            </a:r>
            <a:r>
              <a:rPr lang="en-US" altLang="zh-TW" dirty="0" smtClean="0">
                <a:ea typeface="新細明體" panose="02020500000000000000" pitchFamily="18" charset="-120"/>
              </a:rPr>
              <a:t>) = 0 when </a:t>
            </a:r>
            <a:r>
              <a:rPr lang="en-US" altLang="zh-TW" i="1" dirty="0" smtClean="0">
                <a:ea typeface="新細明體" panose="02020500000000000000" pitchFamily="18" charset="-120"/>
              </a:rPr>
              <a:t>y</a:t>
            </a:r>
            <a:r>
              <a:rPr lang="en-US" altLang="zh-TW" dirty="0" smtClean="0">
                <a:ea typeface="新細明體" panose="02020500000000000000" pitchFamily="18" charset="-120"/>
              </a:rPr>
              <a:t> = 2. </a:t>
            </a:r>
          </a:p>
          <a:p>
            <a:pPr marL="0" indent="0">
              <a:buFontTx/>
              <a:buNone/>
            </a:pPr>
            <a:r>
              <a:rPr lang="en-US" altLang="zh-TW" sz="1200" dirty="0" smtClean="0">
                <a:ea typeface="新細明體" panose="02020500000000000000" pitchFamily="18" charset="-120"/>
              </a:rPr>
              <a:t/>
            </a:r>
            <a:br>
              <a:rPr lang="en-US" altLang="zh-TW" sz="1200" dirty="0" smtClean="0">
                <a:ea typeface="新細明體" panose="02020500000000000000" pitchFamily="18" charset="-120"/>
              </a:rPr>
            </a:br>
            <a:endParaRPr lang="en-US" altLang="zh-TW" sz="1200" dirty="0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r>
              <a:rPr lang="en-US" altLang="zh-TW" dirty="0" smtClean="0">
                <a:ea typeface="新細明體" panose="02020500000000000000" pitchFamily="18" charset="-120"/>
              </a:rPr>
              <a:t>Observe that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12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</a:t>
            </a:r>
            <a:r>
              <a:rPr lang="en-US" altLang="zh-TW" sz="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y</a:t>
            </a:r>
            <a:r>
              <a:rPr lang="en-US" altLang="zh-TW" dirty="0" smtClean="0">
                <a:ea typeface="新細明體" panose="02020500000000000000" pitchFamily="18" charset="-120"/>
              </a:rPr>
              <a:t>) &lt; 0 when </a:t>
            </a:r>
            <a:r>
              <a:rPr lang="en-US" altLang="zh-TW" i="1" dirty="0" smtClean="0">
                <a:ea typeface="新細明體" panose="02020500000000000000" pitchFamily="18" charset="-120"/>
              </a:rPr>
              <a:t>y</a:t>
            </a:r>
            <a:r>
              <a:rPr lang="en-US" altLang="zh-TW" dirty="0" smtClean="0">
                <a:ea typeface="新細明體" panose="02020500000000000000" pitchFamily="18" charset="-120"/>
              </a:rPr>
              <a:t> &lt; 2 and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12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</a:t>
            </a:r>
            <a:r>
              <a:rPr lang="en-US" altLang="zh-TW" sz="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y</a:t>
            </a:r>
            <a:r>
              <a:rPr lang="en-US" altLang="zh-TW" dirty="0" smtClean="0">
                <a:ea typeface="新細明體" panose="02020500000000000000" pitchFamily="18" charset="-120"/>
              </a:rPr>
              <a:t>) &gt; 0 when </a:t>
            </a:r>
            <a:r>
              <a:rPr lang="en-US" altLang="zh-TW" i="1" dirty="0" smtClean="0">
                <a:ea typeface="新細明體" panose="02020500000000000000" pitchFamily="18" charset="-120"/>
              </a:rPr>
              <a:t>y</a:t>
            </a:r>
            <a:r>
              <a:rPr lang="en-US" altLang="zh-TW" dirty="0" smtClean="0">
                <a:ea typeface="新細明體" panose="02020500000000000000" pitchFamily="18" charset="-120"/>
              </a:rPr>
              <a:t> &gt; 2, so by the First Derivative Test for Absolute Extreme Values, the absolute minimum occurs when</a:t>
            </a:r>
            <a:r>
              <a:rPr lang="en-US" altLang="zh-TW" i="1" dirty="0" smtClean="0">
                <a:ea typeface="新細明體" panose="02020500000000000000" pitchFamily="18" charset="-120"/>
              </a:rPr>
              <a:t> y</a:t>
            </a:r>
            <a:r>
              <a:rPr lang="en-US" altLang="zh-TW" dirty="0" smtClean="0">
                <a:ea typeface="新細明體" panose="02020500000000000000" pitchFamily="18" charset="-120"/>
              </a:rPr>
              <a:t> = 2. (Or we could simply say that because of the geometric nature of the problem, it’s obvious that there is a closest point but not a farthest point.) </a:t>
            </a:r>
          </a:p>
        </p:txBody>
      </p:sp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sp>
        <p:nvSpPr>
          <p:cNvPr id="21509" name="Rectangle 7"/>
          <p:cNvSpPr>
            <a:spLocks noChangeArrowheads="1"/>
          </p:cNvSpPr>
          <p:nvPr/>
        </p:nvSpPr>
        <p:spPr bwMode="auto">
          <a:xfrm>
            <a:off x="8015288" y="885825"/>
            <a:ext cx="841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cont’d</a:t>
            </a:r>
          </a:p>
        </p:txBody>
      </p:sp>
      <p:pic>
        <p:nvPicPr>
          <p:cNvPr id="215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900" y="2044700"/>
            <a:ext cx="4022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800" y="2794000"/>
            <a:ext cx="1196975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683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3 – </a:t>
            </a:r>
            <a:r>
              <a:rPr lang="en-US" altLang="zh-TW" i="1" smtClean="0">
                <a:ea typeface="新細明體" panose="02020500000000000000" pitchFamily="18" charset="-120"/>
              </a:rPr>
              <a:t>Solution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zh-TW" dirty="0" smtClean="0">
                <a:ea typeface="新細明體" panose="02020500000000000000" pitchFamily="18" charset="-120"/>
              </a:rPr>
              <a:t>The corresponding value of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 is</a:t>
            </a:r>
            <a:r>
              <a:rPr lang="en-US" altLang="zh-TW" i="1" dirty="0" smtClean="0">
                <a:ea typeface="新細明體" panose="02020500000000000000" pitchFamily="18" charset="-120"/>
              </a:rPr>
              <a:t> x</a:t>
            </a:r>
            <a:r>
              <a:rPr lang="en-US" altLang="zh-TW" dirty="0" smtClean="0">
                <a:ea typeface="新細明體" panose="02020500000000000000" pitchFamily="18" charset="-120"/>
              </a:rPr>
              <a:t> = </a:t>
            </a:r>
            <a:r>
              <a:rPr lang="en-US" altLang="zh-TW" i="1" dirty="0" smtClean="0">
                <a:ea typeface="新細明體" panose="02020500000000000000" pitchFamily="18" charset="-120"/>
              </a:rPr>
              <a:t>y </a:t>
            </a:r>
            <a:r>
              <a:rPr lang="en-US" altLang="zh-TW" baseline="30000" dirty="0" smtClean="0">
                <a:ea typeface="新細明體" panose="02020500000000000000" pitchFamily="18" charset="-120"/>
              </a:rPr>
              <a:t>2</a:t>
            </a:r>
            <a:r>
              <a:rPr lang="en-US" altLang="zh-TW" dirty="0" smtClean="0">
                <a:ea typeface="新細明體" panose="02020500000000000000" pitchFamily="18" charset="-120"/>
              </a:rPr>
              <a:t>/2 = 2.</a:t>
            </a:r>
          </a:p>
          <a:p>
            <a:pPr marL="0" indent="0">
              <a:buFontTx/>
              <a:buNone/>
            </a:pPr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r>
              <a:rPr lang="en-US" altLang="zh-TW" dirty="0" smtClean="0">
                <a:ea typeface="新細明體" panose="02020500000000000000" pitchFamily="18" charset="-120"/>
              </a:rPr>
              <a:t>Thus the point on </a:t>
            </a:r>
            <a:r>
              <a:rPr lang="en-US" altLang="zh-TW" i="1" dirty="0" smtClean="0">
                <a:ea typeface="新細明體" panose="02020500000000000000" pitchFamily="18" charset="-120"/>
              </a:rPr>
              <a:t>y </a:t>
            </a:r>
            <a:r>
              <a:rPr lang="en-US" altLang="zh-TW" baseline="30000" dirty="0" smtClean="0">
                <a:ea typeface="新細明體" panose="02020500000000000000" pitchFamily="18" charset="-120"/>
              </a:rPr>
              <a:t>2</a:t>
            </a:r>
            <a:r>
              <a:rPr lang="en-US" altLang="zh-TW" dirty="0" smtClean="0">
                <a:ea typeface="新細明體" panose="02020500000000000000" pitchFamily="18" charset="-120"/>
              </a:rPr>
              <a:t> = 2</a:t>
            </a:r>
            <a:r>
              <a:rPr lang="en-US" altLang="zh-TW" i="1" dirty="0" smtClean="0">
                <a:ea typeface="新細明體" panose="02020500000000000000" pitchFamily="18" charset="-120"/>
              </a:rPr>
              <a:t>x </a:t>
            </a:r>
            <a:r>
              <a:rPr lang="en-US" altLang="zh-TW" dirty="0" smtClean="0">
                <a:ea typeface="新細明體" panose="02020500000000000000" pitchFamily="18" charset="-120"/>
              </a:rPr>
              <a:t>closest to (1, 4) is (2, 2).</a:t>
            </a:r>
            <a:endParaRPr lang="en-US" altLang="zh-TW" i="1" baseline="30000" dirty="0" smtClean="0">
              <a:ea typeface="新細明體" panose="02020500000000000000" pitchFamily="18" charset="-120"/>
            </a:endParaRPr>
          </a:p>
        </p:txBody>
      </p:sp>
      <p:sp>
        <p:nvSpPr>
          <p:cNvPr id="2253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sp>
        <p:nvSpPr>
          <p:cNvPr id="22533" name="Rectangle 7"/>
          <p:cNvSpPr>
            <a:spLocks noChangeArrowheads="1"/>
          </p:cNvSpPr>
          <p:nvPr/>
        </p:nvSpPr>
        <p:spPr bwMode="auto">
          <a:xfrm>
            <a:off x="8015288" y="885825"/>
            <a:ext cx="841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cont’d</a:t>
            </a:r>
          </a:p>
        </p:txBody>
      </p:sp>
    </p:spTree>
    <p:extLst>
      <p:ext uri="{BB962C8B-B14F-4D97-AF65-F5344CB8AC3E}">
        <p14:creationId xmlns:p14="http://schemas.microsoft.com/office/powerpoint/2010/main" val="362671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FF91E4C4-2981-41D7-B0FD-66D0DA8453B5}" type="slidenum">
              <a:rPr lang="en-US" altLang="ko-KR">
                <a:ea typeface="굴림" panose="020B0600000101010101" pitchFamily="34" charset="-127"/>
              </a:rPr>
              <a:pPr/>
              <a:t>32</a:t>
            </a:fld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3.5</a:t>
            </a:r>
            <a:endParaRPr lang="en-US" altLang="zh-TW"/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Example 4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7263" y="1524998"/>
            <a:ext cx="4838700" cy="5334000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A man launches his boat from point </a:t>
            </a:r>
            <a:r>
              <a:rPr lang="en-US" altLang="zh-TW" i="1" dirty="0">
                <a:ea typeface="新細明體" panose="02020500000000000000" pitchFamily="18" charset="-120"/>
              </a:rPr>
              <a:t>A </a:t>
            </a:r>
            <a:r>
              <a:rPr lang="en-US" altLang="zh-TW" dirty="0">
                <a:ea typeface="新細明體" panose="02020500000000000000" pitchFamily="18" charset="-120"/>
              </a:rPr>
              <a:t>on a bank of a straight river, 3 km wide, and wants to reach point </a:t>
            </a:r>
            <a:r>
              <a:rPr lang="en-US" altLang="zh-TW" i="1" dirty="0">
                <a:ea typeface="新細明體" panose="02020500000000000000" pitchFamily="18" charset="-120"/>
              </a:rPr>
              <a:t>B </a:t>
            </a:r>
            <a:r>
              <a:rPr lang="en-US" altLang="zh-TW" dirty="0">
                <a:ea typeface="新細明體" panose="02020500000000000000" pitchFamily="18" charset="-120"/>
              </a:rPr>
              <a:t>(8 km downstream on the opposite bank) as quickly as possible. (See Figure 7)</a:t>
            </a:r>
            <a:endParaRPr lang="zh-TW" altLang="en-US" dirty="0">
              <a:ea typeface="新細明體" panose="02020500000000000000" pitchFamily="18" charset="-120"/>
            </a:endParaRPr>
          </a:p>
        </p:txBody>
      </p:sp>
      <p:pic>
        <p:nvPicPr>
          <p:cNvPr id="120844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61" y="885332"/>
            <a:ext cx="2624137" cy="5840412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060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7ADA144D-0412-4828-98B3-654C0D45D9C7}" type="slidenum">
              <a:rPr lang="en-US" altLang="ko-KR">
                <a:ea typeface="굴림" panose="020B0600000101010101" pitchFamily="34" charset="-127"/>
              </a:rPr>
              <a:pPr/>
              <a:t>33</a:t>
            </a:fld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3.5</a:t>
            </a:r>
            <a:endParaRPr lang="en-US" altLang="zh-TW"/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Example 4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145" y="1524000"/>
            <a:ext cx="5199063" cy="5334000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He could proceed in any of three ways: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Row his boat directly across the river to point </a:t>
            </a:r>
            <a:r>
              <a:rPr lang="en-US" altLang="zh-TW" i="1" dirty="0">
                <a:ea typeface="新細明體" panose="02020500000000000000" pitchFamily="18" charset="-120"/>
              </a:rPr>
              <a:t>C </a:t>
            </a:r>
            <a:r>
              <a:rPr lang="en-US" altLang="zh-TW" dirty="0">
                <a:ea typeface="新細明體" panose="02020500000000000000" pitchFamily="18" charset="-120"/>
              </a:rPr>
              <a:t>and then run to </a:t>
            </a:r>
            <a:r>
              <a:rPr lang="en-US" altLang="zh-TW" i="1" dirty="0">
                <a:ea typeface="新細明體" panose="02020500000000000000" pitchFamily="18" charset="-120"/>
              </a:rPr>
              <a:t>B</a:t>
            </a:r>
            <a:endParaRPr lang="en-US" altLang="zh-TW" dirty="0">
              <a:ea typeface="新細明體" panose="02020500000000000000" pitchFamily="18" charset="-120"/>
            </a:endParaRP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Row directly to </a:t>
            </a:r>
            <a:r>
              <a:rPr lang="en-US" altLang="zh-TW" i="1" dirty="0">
                <a:ea typeface="新細明體" panose="02020500000000000000" pitchFamily="18" charset="-120"/>
              </a:rPr>
              <a:t>B</a:t>
            </a:r>
            <a:endParaRPr lang="en-US" altLang="zh-TW" dirty="0">
              <a:ea typeface="新細明體" panose="02020500000000000000" pitchFamily="18" charset="-120"/>
            </a:endParaRP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Row to some point </a:t>
            </a:r>
            <a:r>
              <a:rPr lang="en-US" altLang="zh-TW" i="1" dirty="0">
                <a:ea typeface="新細明體" panose="02020500000000000000" pitchFamily="18" charset="-120"/>
              </a:rPr>
              <a:t>D</a:t>
            </a:r>
            <a:r>
              <a:rPr lang="en-US" altLang="zh-TW" dirty="0">
                <a:ea typeface="新細明體" panose="02020500000000000000" pitchFamily="18" charset="-120"/>
              </a:rPr>
              <a:t> between </a:t>
            </a:r>
            <a:r>
              <a:rPr lang="en-US" altLang="zh-TW" i="1" dirty="0">
                <a:ea typeface="新細明體" panose="02020500000000000000" pitchFamily="18" charset="-120"/>
              </a:rPr>
              <a:t>C </a:t>
            </a:r>
            <a:r>
              <a:rPr lang="en-US" altLang="zh-TW" dirty="0">
                <a:ea typeface="新細明體" panose="02020500000000000000" pitchFamily="18" charset="-120"/>
              </a:rPr>
              <a:t>and </a:t>
            </a:r>
            <a:r>
              <a:rPr lang="en-US" altLang="zh-TW" i="1" dirty="0">
                <a:ea typeface="新細明體" panose="02020500000000000000" pitchFamily="18" charset="-120"/>
              </a:rPr>
              <a:t>B </a:t>
            </a:r>
            <a:r>
              <a:rPr lang="en-US" altLang="zh-TW" dirty="0">
                <a:ea typeface="新細明體" panose="02020500000000000000" pitchFamily="18" charset="-120"/>
              </a:rPr>
              <a:t>and then run to </a:t>
            </a:r>
            <a:r>
              <a:rPr lang="en-US" altLang="zh-TW" i="1" dirty="0">
                <a:ea typeface="新細明體" panose="02020500000000000000" pitchFamily="18" charset="-120"/>
              </a:rPr>
              <a:t>B</a:t>
            </a:r>
            <a:endParaRPr lang="en-US" altLang="zh-TW" dirty="0">
              <a:ea typeface="新細明體" panose="02020500000000000000" pitchFamily="18" charset="-120"/>
            </a:endParaRPr>
          </a:p>
        </p:txBody>
      </p:sp>
      <p:pic>
        <p:nvPicPr>
          <p:cNvPr id="153612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904" y="858546"/>
            <a:ext cx="2624137" cy="5840412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1837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17C21C6E-1683-4879-98F7-27C8273E998A}" type="slidenum">
              <a:rPr lang="en-US" altLang="ko-KR">
                <a:ea typeface="굴림" panose="020B0600000101010101" pitchFamily="34" charset="-127"/>
              </a:rPr>
              <a:pPr/>
              <a:t>34</a:t>
            </a:fld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3.5</a:t>
            </a:r>
            <a:endParaRPr lang="en-US" altLang="zh-TW"/>
          </a:p>
        </p:txBody>
      </p:sp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 4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9682" y="1524000"/>
            <a:ext cx="4911725" cy="5334000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If he can row 6 km/h and run 8 km/h, where should he land to reach </a:t>
            </a:r>
            <a:r>
              <a:rPr lang="en-US" altLang="zh-TW" i="1" dirty="0">
                <a:ea typeface="新細明體" panose="02020500000000000000" pitchFamily="18" charset="-120"/>
              </a:rPr>
              <a:t>B </a:t>
            </a:r>
            <a:r>
              <a:rPr lang="en-US" altLang="zh-TW" dirty="0">
                <a:ea typeface="新細明體" panose="02020500000000000000" pitchFamily="18" charset="-120"/>
              </a:rPr>
              <a:t>as soon as possible? 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We assume that the speed of the water is negligible compared with the speed at which he rows.</a:t>
            </a:r>
          </a:p>
        </p:txBody>
      </p:sp>
      <p:pic>
        <p:nvPicPr>
          <p:cNvPr id="155659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678" y="823835"/>
            <a:ext cx="2624137" cy="5840412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462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E3923B1A-9A70-407A-934A-BB9AA1716FE2}" type="slidenum">
              <a:rPr lang="en-US" altLang="ko-KR">
                <a:ea typeface="굴림" panose="020B0600000101010101" pitchFamily="34" charset="-127"/>
              </a:rPr>
              <a:pPr/>
              <a:t>35</a:t>
            </a:fld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9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3.5</a:t>
            </a:r>
            <a:endParaRPr lang="en-US" altLang="zh-TW"/>
          </a:p>
        </p:txBody>
      </p:sp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Example 4 SOLUTION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8734" y="1600997"/>
            <a:ext cx="7339012" cy="4572000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ea typeface="新細明體" panose="02020500000000000000" pitchFamily="18" charset="-120"/>
              </a:rPr>
              <a:t>If we let </a:t>
            </a:r>
            <a:r>
              <a:rPr lang="en-US" altLang="zh-TW" sz="2400" i="1" dirty="0">
                <a:ea typeface="新細明體" panose="02020500000000000000" pitchFamily="18" charset="-120"/>
              </a:rPr>
              <a:t>x</a:t>
            </a:r>
            <a:r>
              <a:rPr lang="en-US" altLang="zh-TW" sz="2400" dirty="0">
                <a:ea typeface="新細明體" panose="02020500000000000000" pitchFamily="18" charset="-120"/>
              </a:rPr>
              <a:t> be the distance from </a:t>
            </a:r>
            <a:r>
              <a:rPr lang="en-US" altLang="zh-TW" sz="2400" i="1" dirty="0">
                <a:ea typeface="新細明體" panose="02020500000000000000" pitchFamily="18" charset="-120"/>
              </a:rPr>
              <a:t>C </a:t>
            </a:r>
            <a:r>
              <a:rPr lang="en-US" altLang="zh-TW" sz="2400" dirty="0">
                <a:ea typeface="新細明體" panose="02020500000000000000" pitchFamily="18" charset="-120"/>
              </a:rPr>
              <a:t>to </a:t>
            </a:r>
            <a:r>
              <a:rPr lang="en-US" altLang="zh-TW" sz="2400" i="1" dirty="0">
                <a:ea typeface="新細明體" panose="02020500000000000000" pitchFamily="18" charset="-120"/>
              </a:rPr>
              <a:t>D</a:t>
            </a:r>
            <a:r>
              <a:rPr lang="en-US" altLang="zh-TW" sz="2400" dirty="0">
                <a:ea typeface="新細明體" panose="02020500000000000000" pitchFamily="18" charset="-120"/>
              </a:rPr>
              <a:t>, then:</a:t>
            </a:r>
          </a:p>
          <a:p>
            <a:pPr lvl="1"/>
            <a:r>
              <a:rPr lang="en-US" altLang="zh-TW" sz="2400" dirty="0">
                <a:ea typeface="新細明體" panose="02020500000000000000" pitchFamily="18" charset="-120"/>
              </a:rPr>
              <a:t>The running distance is: |</a:t>
            </a:r>
            <a:r>
              <a:rPr lang="en-US" altLang="zh-TW" sz="2400" i="1" dirty="0">
                <a:ea typeface="新細明體" panose="02020500000000000000" pitchFamily="18" charset="-120"/>
              </a:rPr>
              <a:t>DB</a:t>
            </a:r>
            <a:r>
              <a:rPr lang="en-US" altLang="zh-TW" sz="2400" dirty="0">
                <a:ea typeface="新細明體" panose="02020500000000000000" pitchFamily="18" charset="-120"/>
              </a:rPr>
              <a:t>| = 8 </a:t>
            </a:r>
            <a:r>
              <a:rPr lang="en-US" altLang="zh-TW" sz="2400" dirty="0">
                <a:latin typeface="Arial" panose="020B060402020202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 sz="2400" dirty="0">
                <a:ea typeface="新細明體" panose="02020500000000000000" pitchFamily="18" charset="-120"/>
              </a:rPr>
              <a:t> </a:t>
            </a:r>
            <a:r>
              <a:rPr lang="en-US" altLang="zh-TW" sz="2400" i="1" dirty="0">
                <a:ea typeface="新細明體" panose="02020500000000000000" pitchFamily="18" charset="-120"/>
              </a:rPr>
              <a:t>x</a:t>
            </a:r>
            <a:r>
              <a:rPr lang="en-US" altLang="zh-TW" sz="2400" dirty="0">
                <a:ea typeface="新細明體" panose="02020500000000000000" pitchFamily="18" charset="-120"/>
              </a:rPr>
              <a:t> </a:t>
            </a:r>
          </a:p>
          <a:p>
            <a:pPr lvl="1"/>
            <a:r>
              <a:rPr lang="en-US" altLang="zh-TW" sz="2400" dirty="0">
                <a:ea typeface="新細明體" panose="02020500000000000000" pitchFamily="18" charset="-120"/>
              </a:rPr>
              <a:t>The Pythagorean Theorem gives the rowing distance as: 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|</a:t>
            </a:r>
            <a:r>
              <a:rPr lang="en-US" altLang="zh-TW" sz="2400" i="1" dirty="0">
                <a:ea typeface="新細明體" panose="02020500000000000000" pitchFamily="18" charset="-120"/>
              </a:rPr>
              <a:t>AD</a:t>
            </a:r>
            <a:r>
              <a:rPr lang="en-US" altLang="zh-TW" sz="2400" dirty="0">
                <a:ea typeface="新細明體" panose="02020500000000000000" pitchFamily="18" charset="-120"/>
              </a:rPr>
              <a:t>| = </a:t>
            </a:r>
          </a:p>
          <a:p>
            <a:endParaRPr lang="en-US" altLang="zh-TW" dirty="0" smtClean="0">
              <a:ea typeface="新細明體" panose="02020500000000000000" pitchFamily="18" charset="-120"/>
            </a:endParaRPr>
          </a:p>
          <a:p>
            <a:r>
              <a:rPr lang="en-US" altLang="zh-TW" sz="2400" dirty="0" smtClean="0">
                <a:ea typeface="新細明體" panose="02020500000000000000" pitchFamily="18" charset="-120"/>
              </a:rPr>
              <a:t>We </a:t>
            </a:r>
            <a:r>
              <a:rPr lang="en-US" altLang="zh-TW" sz="2400" dirty="0">
                <a:ea typeface="新細明體" panose="02020500000000000000" pitchFamily="18" charset="-120"/>
              </a:rPr>
              <a:t>use the 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equation</a:t>
            </a:r>
            <a:endParaRPr lang="en-US" altLang="zh-TW" sz="2400" dirty="0">
              <a:ea typeface="新細明體" panose="02020500000000000000" pitchFamily="18" charset="-120"/>
            </a:endParaRPr>
          </a:p>
        </p:txBody>
      </p:sp>
      <p:graphicFrame>
        <p:nvGraphicFramePr>
          <p:cNvPr id="15770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1765760"/>
              </p:ext>
            </p:extLst>
          </p:nvPr>
        </p:nvGraphicFramePr>
        <p:xfrm>
          <a:off x="4376740" y="3413495"/>
          <a:ext cx="1143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4" imgW="507960" imgH="253800" progId="Equation.DSMT4">
                  <p:embed/>
                </p:oleObj>
              </mc:Choice>
              <mc:Fallback>
                <p:oleObj name="Equation" r:id="rId4" imgW="507960" imgH="253800" progId="Equation.DSMT4">
                  <p:embed/>
                  <p:pic>
                    <p:nvPicPr>
                      <p:cNvPr id="15770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6740" y="3413495"/>
                        <a:ext cx="1143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221165"/>
              </p:ext>
            </p:extLst>
          </p:nvPr>
        </p:nvGraphicFramePr>
        <p:xfrm>
          <a:off x="4475624" y="4597604"/>
          <a:ext cx="2088232" cy="8628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6" imgW="952200" imgH="393480" progId="Equation.DSMT4">
                  <p:embed/>
                </p:oleObj>
              </mc:Choice>
              <mc:Fallback>
                <p:oleObj name="Equation" r:id="rId6" imgW="952200" imgH="393480" progId="Equation.DSMT4">
                  <p:embed/>
                  <p:pic>
                    <p:nvPicPr>
                      <p:cNvPr id="15770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5624" y="4597604"/>
                        <a:ext cx="2088232" cy="8628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8721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Example 4 SOLUTION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TW" sz="2400" dirty="0">
                <a:ea typeface="新細明體" panose="02020500000000000000" pitchFamily="18" charset="-120"/>
              </a:rPr>
              <a:t>Then, the rowing time is: </a:t>
            </a:r>
          </a:p>
          <a:p>
            <a:pPr lvl="1"/>
            <a:r>
              <a:rPr lang="en-US" altLang="zh-TW" sz="2400" dirty="0">
                <a:ea typeface="新細明體" panose="02020500000000000000" pitchFamily="18" charset="-120"/>
              </a:rPr>
              <a:t>The running time is: (8 </a:t>
            </a:r>
            <a:r>
              <a:rPr lang="en-US" altLang="zh-TW" sz="2400" dirty="0">
                <a:latin typeface="Arial" panose="020B060402020202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 sz="2400" dirty="0">
                <a:ea typeface="新細明體" panose="02020500000000000000" pitchFamily="18" charset="-120"/>
              </a:rPr>
              <a:t> </a:t>
            </a:r>
            <a:r>
              <a:rPr lang="en-US" altLang="zh-TW" sz="2400" i="1" dirty="0">
                <a:ea typeface="新細明體" panose="02020500000000000000" pitchFamily="18" charset="-120"/>
              </a:rPr>
              <a:t>x</a:t>
            </a:r>
            <a:r>
              <a:rPr lang="en-US" altLang="zh-TW" sz="2400" dirty="0">
                <a:ea typeface="新細明體" panose="02020500000000000000" pitchFamily="18" charset="-120"/>
              </a:rPr>
              <a:t>)/8 </a:t>
            </a:r>
          </a:p>
          <a:p>
            <a:pPr lvl="1"/>
            <a:r>
              <a:rPr lang="en-US" altLang="zh-TW" sz="2400" dirty="0">
                <a:ea typeface="新細明體" panose="02020500000000000000" pitchFamily="18" charset="-120"/>
              </a:rPr>
              <a:t>So, the total time </a:t>
            </a:r>
            <a:r>
              <a:rPr lang="en-US" altLang="zh-TW" sz="2400" i="1" dirty="0">
                <a:ea typeface="新細明體" panose="02020500000000000000" pitchFamily="18" charset="-120"/>
              </a:rPr>
              <a:t>T </a:t>
            </a:r>
            <a:r>
              <a:rPr lang="en-US" altLang="zh-TW" sz="2400" dirty="0">
                <a:ea typeface="新細明體" panose="02020500000000000000" pitchFamily="18" charset="-120"/>
              </a:rPr>
              <a:t>as a function of </a:t>
            </a:r>
            <a:r>
              <a:rPr lang="en-US" altLang="zh-TW" sz="2400" i="1" dirty="0">
                <a:ea typeface="新細明體" panose="02020500000000000000" pitchFamily="18" charset="-120"/>
              </a:rPr>
              <a:t>x</a:t>
            </a:r>
            <a:r>
              <a:rPr lang="en-US" altLang="zh-TW" sz="2400" dirty="0">
                <a:ea typeface="新細明體" panose="02020500000000000000" pitchFamily="18" charset="-120"/>
              </a:rPr>
              <a:t> is:</a:t>
            </a:r>
          </a:p>
          <a:p>
            <a:endParaRPr lang="zh-TW" altLang="en-US" sz="2400" dirty="0"/>
          </a:p>
        </p:txBody>
      </p:sp>
      <p:graphicFrame>
        <p:nvGraphicFramePr>
          <p:cNvPr id="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8925084"/>
              </p:ext>
            </p:extLst>
          </p:nvPr>
        </p:nvGraphicFramePr>
        <p:xfrm>
          <a:off x="5220072" y="1607840"/>
          <a:ext cx="1372512" cy="517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3" imgW="672840" imgH="253800" progId="Equation.DSMT4">
                  <p:embed/>
                </p:oleObj>
              </mc:Choice>
              <mc:Fallback>
                <p:oleObj name="Equation" r:id="rId3" imgW="672840" imgH="253800" progId="Equation.DSMT4">
                  <p:embed/>
                  <p:pic>
                    <p:nvPicPr>
                      <p:cNvPr id="15770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1607840"/>
                        <a:ext cx="1372512" cy="5177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7173198"/>
              </p:ext>
            </p:extLst>
          </p:nvPr>
        </p:nvGraphicFramePr>
        <p:xfrm>
          <a:off x="2915816" y="3573016"/>
          <a:ext cx="2934444" cy="925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Equation" r:id="rId5" imgW="1409400" imgH="444240" progId="Equation.DSMT4">
                  <p:embed/>
                </p:oleObj>
              </mc:Choice>
              <mc:Fallback>
                <p:oleObj name="Equation" r:id="rId5" imgW="1409400" imgH="444240" progId="Equation.DSMT4">
                  <p:embed/>
                  <p:pic>
                    <p:nvPicPr>
                      <p:cNvPr id="15770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3573016"/>
                        <a:ext cx="2934444" cy="9255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755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D0B4F876-99C6-4B01-A116-643DB6E80609}" type="slidenum">
              <a:rPr lang="en-US" altLang="ko-KR">
                <a:ea typeface="굴림" panose="020B0600000101010101" pitchFamily="34" charset="-127"/>
              </a:rPr>
              <a:pPr/>
              <a:t>37</a:t>
            </a:fld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3.5</a:t>
            </a:r>
            <a:endParaRPr lang="en-US" altLang="zh-TW"/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 4 SOLUTION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ea typeface="新細明體" panose="02020500000000000000" pitchFamily="18" charset="-120"/>
              </a:rPr>
              <a:t>The domain of this function </a:t>
            </a:r>
            <a:r>
              <a:rPr lang="en-US" altLang="zh-TW" sz="2400" i="1" dirty="0">
                <a:ea typeface="新細明體" panose="02020500000000000000" pitchFamily="18" charset="-120"/>
              </a:rPr>
              <a:t>T</a:t>
            </a:r>
            <a:r>
              <a:rPr lang="en-US" altLang="zh-TW" sz="2400" dirty="0">
                <a:ea typeface="新細明體" panose="02020500000000000000" pitchFamily="18" charset="-120"/>
              </a:rPr>
              <a:t> is [0, 8].</a:t>
            </a:r>
          </a:p>
          <a:p>
            <a:pPr lvl="1"/>
            <a:r>
              <a:rPr lang="en-US" altLang="zh-TW" sz="2400" dirty="0">
                <a:ea typeface="新細明體" panose="02020500000000000000" pitchFamily="18" charset="-120"/>
              </a:rPr>
              <a:t>Notice that if </a:t>
            </a:r>
            <a:r>
              <a:rPr lang="en-US" altLang="zh-TW" sz="2400" i="1" dirty="0">
                <a:ea typeface="新細明體" panose="02020500000000000000" pitchFamily="18" charset="-120"/>
              </a:rPr>
              <a:t>x = </a:t>
            </a:r>
            <a:r>
              <a:rPr lang="en-US" altLang="zh-TW" sz="2400" dirty="0">
                <a:ea typeface="新細明體" panose="02020500000000000000" pitchFamily="18" charset="-120"/>
              </a:rPr>
              <a:t>0, he rows to </a:t>
            </a:r>
            <a:r>
              <a:rPr lang="en-US" altLang="zh-TW" sz="2400" i="1" dirty="0">
                <a:ea typeface="新細明體" panose="02020500000000000000" pitchFamily="18" charset="-120"/>
              </a:rPr>
              <a:t>C</a:t>
            </a:r>
            <a:r>
              <a:rPr lang="en-US" altLang="zh-TW" sz="2400" dirty="0">
                <a:ea typeface="新細明體" panose="02020500000000000000" pitchFamily="18" charset="-120"/>
              </a:rPr>
              <a:t>, and if </a:t>
            </a:r>
            <a:r>
              <a:rPr lang="en-US" altLang="zh-TW" sz="2400" i="1" dirty="0">
                <a:ea typeface="新細明體" panose="02020500000000000000" pitchFamily="18" charset="-120"/>
              </a:rPr>
              <a:t>x</a:t>
            </a:r>
            <a:r>
              <a:rPr lang="en-US" altLang="zh-TW" sz="2400" dirty="0">
                <a:ea typeface="新細明體" panose="02020500000000000000" pitchFamily="18" charset="-120"/>
              </a:rPr>
              <a:t> = 8, he rows directly to </a:t>
            </a:r>
            <a:r>
              <a:rPr lang="en-US" altLang="zh-TW" sz="2400" i="1" dirty="0">
                <a:ea typeface="新細明體" panose="02020500000000000000" pitchFamily="18" charset="-120"/>
              </a:rPr>
              <a:t>B</a:t>
            </a:r>
            <a:r>
              <a:rPr lang="en-US" altLang="zh-TW" sz="2400" dirty="0">
                <a:ea typeface="新細明體" panose="02020500000000000000" pitchFamily="18" charset="-120"/>
              </a:rPr>
              <a:t>. </a:t>
            </a:r>
          </a:p>
          <a:p>
            <a:pPr lvl="1"/>
            <a:r>
              <a:rPr lang="en-US" altLang="zh-TW" sz="2400" dirty="0">
                <a:ea typeface="新細明體" panose="02020500000000000000" pitchFamily="18" charset="-120"/>
              </a:rPr>
              <a:t>The derivative of </a:t>
            </a:r>
            <a:r>
              <a:rPr lang="en-US" altLang="zh-TW" sz="2400" i="1" dirty="0">
                <a:ea typeface="新細明體" panose="02020500000000000000" pitchFamily="18" charset="-120"/>
              </a:rPr>
              <a:t>T </a:t>
            </a:r>
            <a:r>
              <a:rPr lang="en-US" altLang="zh-TW" sz="2400" dirty="0">
                <a:ea typeface="新細明體" panose="02020500000000000000" pitchFamily="18" charset="-120"/>
              </a:rPr>
              <a:t>is:</a:t>
            </a:r>
          </a:p>
        </p:txBody>
      </p:sp>
      <p:graphicFrame>
        <p:nvGraphicFramePr>
          <p:cNvPr id="16179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9081698"/>
              </p:ext>
            </p:extLst>
          </p:nvPr>
        </p:nvGraphicFramePr>
        <p:xfrm>
          <a:off x="3059832" y="4077072"/>
          <a:ext cx="2664296" cy="878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4" imgW="1307880" imgH="431640" progId="Equation.DSMT4">
                  <p:embed/>
                </p:oleObj>
              </mc:Choice>
              <mc:Fallback>
                <p:oleObj name="Equation" r:id="rId4" imgW="1307880" imgH="431640" progId="Equation.DSMT4">
                  <p:embed/>
                  <p:pic>
                    <p:nvPicPr>
                      <p:cNvPr id="16179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4077072"/>
                        <a:ext cx="2664296" cy="8780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8471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B5CFD0CE-E900-4522-B90A-9711101D4F21}" type="slidenum">
              <a:rPr lang="en-US" altLang="ko-KR">
                <a:ea typeface="굴림" panose="020B0600000101010101" pitchFamily="34" charset="-127"/>
              </a:rPr>
              <a:pPr/>
              <a:t>38</a:t>
            </a:fld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3.5</a:t>
            </a:r>
            <a:endParaRPr lang="en-US" altLang="zh-TW"/>
          </a:p>
        </p:txBody>
      </p:sp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 4 SOLUTION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Thus, using the fact that </a:t>
            </a:r>
            <a:r>
              <a:rPr lang="en-US" altLang="zh-TW" i="1" dirty="0">
                <a:ea typeface="新細明體" panose="02020500000000000000" pitchFamily="18" charset="-120"/>
              </a:rPr>
              <a:t>x </a:t>
            </a:r>
            <a:r>
              <a:rPr lang="en-US" altLang="zh-TW" i="1" dirty="0">
                <a:ea typeface="新細明體" panose="02020500000000000000" pitchFamily="18" charset="-120"/>
                <a:cs typeface="Arial" panose="020B0604020202020204" pitchFamily="34" charset="0"/>
              </a:rPr>
              <a:t>≥ </a:t>
            </a:r>
            <a:r>
              <a:rPr lang="en-US" altLang="zh-TW" dirty="0">
                <a:ea typeface="新細明體" panose="02020500000000000000" pitchFamily="18" charset="-120"/>
              </a:rPr>
              <a:t>0, we have: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  <a:p>
            <a:endParaRPr lang="en-US" altLang="zh-TW" dirty="0">
              <a:ea typeface="新細明體" panose="02020500000000000000" pitchFamily="18" charset="-120"/>
            </a:endParaRPr>
          </a:p>
          <a:p>
            <a:endParaRPr lang="en-US" altLang="zh-TW" dirty="0">
              <a:ea typeface="新細明體" panose="02020500000000000000" pitchFamily="18" charset="-120"/>
            </a:endParaRPr>
          </a:p>
          <a:p>
            <a:endParaRPr lang="en-US" altLang="zh-TW" dirty="0">
              <a:ea typeface="新細明體" panose="02020500000000000000" pitchFamily="18" charset="-120"/>
            </a:endParaRPr>
          </a:p>
          <a:p>
            <a:endParaRPr lang="en-US" altLang="zh-TW" dirty="0">
              <a:ea typeface="新細明體" panose="02020500000000000000" pitchFamily="18" charset="-120"/>
            </a:endParaRPr>
          </a:p>
          <a:p>
            <a:pPr lvl="1"/>
            <a:endParaRPr lang="en-US" altLang="zh-TW" sz="2600" dirty="0">
              <a:ea typeface="新細明體" panose="02020500000000000000" pitchFamily="18" charset="-120"/>
            </a:endParaRPr>
          </a:p>
          <a:p>
            <a:pPr lvl="1"/>
            <a:r>
              <a:rPr lang="en-US" altLang="zh-TW" sz="2600" dirty="0">
                <a:ea typeface="新細明體" panose="02020500000000000000" pitchFamily="18" charset="-120"/>
              </a:rPr>
              <a:t>The only critical number is:</a:t>
            </a:r>
          </a:p>
        </p:txBody>
      </p:sp>
      <p:graphicFrame>
        <p:nvGraphicFramePr>
          <p:cNvPr id="12288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8761713"/>
              </p:ext>
            </p:extLst>
          </p:nvPr>
        </p:nvGraphicFramePr>
        <p:xfrm>
          <a:off x="1763688" y="2204864"/>
          <a:ext cx="4104456" cy="2853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Equation" r:id="rId4" imgW="2006280" imgH="1396800" progId="Equation.DSMT4">
                  <p:embed/>
                </p:oleObj>
              </mc:Choice>
              <mc:Fallback>
                <p:oleObj name="Equation" r:id="rId4" imgW="2006280" imgH="1396800" progId="Equation.DSMT4">
                  <p:embed/>
                  <p:pic>
                    <p:nvPicPr>
                      <p:cNvPr id="12288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2204864"/>
                        <a:ext cx="4104456" cy="28531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869308"/>
              </p:ext>
            </p:extLst>
          </p:nvPr>
        </p:nvGraphicFramePr>
        <p:xfrm>
          <a:off x="5524502" y="5445509"/>
          <a:ext cx="775690" cy="436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Equation" r:id="rId6" imgW="406080" imgH="228600" progId="Equation.DSMT4">
                  <p:embed/>
                </p:oleObj>
              </mc:Choice>
              <mc:Fallback>
                <p:oleObj name="Equation" r:id="rId6" imgW="406080" imgH="228600" progId="Equation.DSMT4">
                  <p:embed/>
                  <p:pic>
                    <p:nvPicPr>
                      <p:cNvPr id="12288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2" y="5445509"/>
                        <a:ext cx="775690" cy="4363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08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673DF97F-DCB1-4F4C-921D-473955B23E8F}" type="slidenum">
              <a:rPr lang="en-US" altLang="ko-KR">
                <a:ea typeface="굴림" panose="020B0600000101010101" pitchFamily="34" charset="-127"/>
              </a:rPr>
              <a:pPr/>
              <a:t>39</a:t>
            </a:fld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3.5</a:t>
            </a:r>
            <a:endParaRPr lang="en-US" altLang="zh-TW"/>
          </a:p>
        </p:txBody>
      </p:sp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 4 SOLUTION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ea typeface="新細明體" panose="02020500000000000000" pitchFamily="18" charset="-120"/>
              </a:rPr>
              <a:t>To see whether the minimum occurs at this critical number or at an endpoint of the domain [0, 8], we evaluate </a:t>
            </a:r>
            <a:r>
              <a:rPr lang="en-US" altLang="zh-TW" sz="2400" i="1" dirty="0">
                <a:ea typeface="新細明體" panose="02020500000000000000" pitchFamily="18" charset="-120"/>
              </a:rPr>
              <a:t>T </a:t>
            </a:r>
            <a:r>
              <a:rPr lang="en-US" altLang="zh-TW" sz="2400" dirty="0">
                <a:ea typeface="新細明體" panose="02020500000000000000" pitchFamily="18" charset="-120"/>
              </a:rPr>
              <a:t>at all three points: </a:t>
            </a:r>
          </a:p>
        </p:txBody>
      </p:sp>
      <p:graphicFrame>
        <p:nvGraphicFramePr>
          <p:cNvPr id="1699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4694056"/>
              </p:ext>
            </p:extLst>
          </p:nvPr>
        </p:nvGraphicFramePr>
        <p:xfrm>
          <a:off x="2195736" y="3501008"/>
          <a:ext cx="3024336" cy="23213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tion" r:id="rId4" imgW="1473120" imgH="1130040" progId="Equation.DSMT4">
                  <p:embed/>
                </p:oleObj>
              </mc:Choice>
              <mc:Fallback>
                <p:oleObj name="Equation" r:id="rId4" imgW="1473120" imgH="1130040" progId="Equation.DSMT4">
                  <p:embed/>
                  <p:pic>
                    <p:nvPicPr>
                      <p:cNvPr id="16998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3501008"/>
                        <a:ext cx="3024336" cy="23213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9899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Optimization Problems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In this section (and the next), we solve such problems as:</a:t>
            </a:r>
            <a:endParaRPr lang="en-US" altLang="zh-TW" sz="3000" dirty="0">
              <a:ea typeface="新細明體" panose="02020500000000000000" pitchFamily="18" charset="-120"/>
            </a:endParaRP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Maximizing areas, volumes, and profits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Minimizing distances, times, and </a:t>
            </a:r>
            <a:r>
              <a:rPr lang="en-US" altLang="zh-TW" dirty="0" smtClean="0">
                <a:ea typeface="新細明體" panose="02020500000000000000" pitchFamily="18" charset="-120"/>
              </a:rPr>
              <a:t>costs</a:t>
            </a:r>
            <a:endParaRPr lang="en-US" altLang="zh-TW" dirty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r>
              <a:rPr lang="en-US" altLang="zh-TW" dirty="0" smtClean="0">
                <a:ea typeface="新細明體" panose="02020500000000000000" pitchFamily="18" charset="-120"/>
              </a:rPr>
              <a:t>In </a:t>
            </a:r>
            <a:r>
              <a:rPr lang="en-US" altLang="zh-TW" dirty="0" smtClean="0">
                <a:ea typeface="新細明體" panose="02020500000000000000" pitchFamily="18" charset="-120"/>
              </a:rPr>
              <a:t>solving problems such as maximizing areas, volumes, and profits and minimizing distances, times, and costs, the greatest challenge is often to convert the word problem into a mathematical optimization problem by setting up the function that is to be maximized or minimized.</a:t>
            </a:r>
          </a:p>
          <a:p>
            <a:pPr marL="0" indent="0">
              <a:buFontTx/>
              <a:buNone/>
            </a:pPr>
            <a:endParaRPr lang="en-US" altLang="zh-TW" baseline="30000" dirty="0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r>
              <a:rPr lang="en-US" altLang="zh-TW" dirty="0" smtClean="0">
                <a:ea typeface="新細明體" panose="02020500000000000000" pitchFamily="18" charset="-120"/>
              </a:rPr>
              <a:t>We need to follow some steps.</a:t>
            </a:r>
            <a:endParaRPr lang="en-US" altLang="zh-TW" baseline="30000" dirty="0" smtClean="0">
              <a:ea typeface="新細明體" panose="02020500000000000000" pitchFamily="18" charset="-120"/>
            </a:endParaRPr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</p:spTree>
    <p:extLst>
      <p:ext uri="{BB962C8B-B14F-4D97-AF65-F5344CB8AC3E}">
        <p14:creationId xmlns:p14="http://schemas.microsoft.com/office/powerpoint/2010/main" val="146202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73C848C4-72B7-4FC1-A870-9359DA66A026}" type="slidenum">
              <a:rPr lang="en-US" altLang="ko-KR">
                <a:ea typeface="굴림" panose="020B0600000101010101" pitchFamily="34" charset="-127"/>
              </a:rPr>
              <a:pPr/>
              <a:t>40</a:t>
            </a:fld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5868144" y="6354760"/>
            <a:ext cx="2981325" cy="365125"/>
          </a:xfrm>
        </p:spPr>
        <p:txBody>
          <a:bodyPr/>
          <a:lstStyle/>
          <a:p>
            <a:r>
              <a:rPr lang="zh-TW" altLang="en-US"/>
              <a:t>3.5</a:t>
            </a:r>
            <a:endParaRPr lang="en-US" altLang="zh-TW"/>
          </a:p>
        </p:txBody>
      </p:sp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 4 SOLUTION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2100" dirty="0">
                <a:ea typeface="新細明體" panose="02020500000000000000" pitchFamily="18" charset="-120"/>
              </a:rPr>
              <a:t>Since the smallest of these values of </a:t>
            </a:r>
            <a:r>
              <a:rPr lang="en-US" altLang="zh-TW" sz="2100" i="1" dirty="0">
                <a:ea typeface="新細明體" panose="02020500000000000000" pitchFamily="18" charset="-120"/>
              </a:rPr>
              <a:t>T </a:t>
            </a:r>
            <a:r>
              <a:rPr lang="en-US" altLang="zh-TW" sz="2100" dirty="0">
                <a:ea typeface="新細明體" panose="02020500000000000000" pitchFamily="18" charset="-120"/>
              </a:rPr>
              <a:t>occurs when </a:t>
            </a:r>
            <a:r>
              <a:rPr lang="en-US" altLang="zh-TW" sz="2100" i="1" dirty="0">
                <a:ea typeface="新細明體" panose="02020500000000000000" pitchFamily="18" charset="-120"/>
              </a:rPr>
              <a:t>x </a:t>
            </a:r>
            <a:r>
              <a:rPr lang="en-US" altLang="zh-TW" sz="2100" i="1" dirty="0" smtClean="0">
                <a:ea typeface="新細明體" panose="02020500000000000000" pitchFamily="18" charset="-120"/>
              </a:rPr>
              <a:t>=  </a:t>
            </a:r>
            <a:r>
              <a:rPr lang="en-US" altLang="zh-TW" sz="2100" dirty="0" smtClean="0">
                <a:ea typeface="新細明體" panose="02020500000000000000" pitchFamily="18" charset="-120"/>
              </a:rPr>
              <a:t>         </a:t>
            </a:r>
            <a:r>
              <a:rPr lang="en-US" altLang="zh-TW" sz="2100" dirty="0">
                <a:ea typeface="新細明體" panose="02020500000000000000" pitchFamily="18" charset="-120"/>
              </a:rPr>
              <a:t>, the absolute minimum value of </a:t>
            </a:r>
            <a:r>
              <a:rPr lang="en-US" altLang="zh-TW" sz="2100" i="1" dirty="0">
                <a:ea typeface="新細明體" panose="02020500000000000000" pitchFamily="18" charset="-120"/>
              </a:rPr>
              <a:t>T</a:t>
            </a:r>
            <a:r>
              <a:rPr lang="en-US" altLang="zh-TW" sz="2100" dirty="0">
                <a:ea typeface="新細明體" panose="02020500000000000000" pitchFamily="18" charset="-120"/>
              </a:rPr>
              <a:t> must occur there. </a:t>
            </a:r>
            <a:endParaRPr lang="en-US" altLang="zh-TW" sz="2100" dirty="0" smtClean="0">
              <a:ea typeface="新細明體" panose="02020500000000000000" pitchFamily="18" charset="-120"/>
            </a:endParaRPr>
          </a:p>
          <a:p>
            <a:r>
              <a:rPr lang="en-US" altLang="zh-TW" sz="2100" dirty="0" smtClean="0">
                <a:ea typeface="新細明體" panose="02020500000000000000" pitchFamily="18" charset="-120"/>
              </a:rPr>
              <a:t>Figure </a:t>
            </a:r>
            <a:r>
              <a:rPr lang="en-US" altLang="zh-TW" sz="2100" dirty="0">
                <a:ea typeface="新細明體" panose="02020500000000000000" pitchFamily="18" charset="-120"/>
              </a:rPr>
              <a:t>8 illustrates this calculation by showing the graph of </a:t>
            </a:r>
            <a:r>
              <a:rPr lang="en-US" altLang="zh-TW" sz="2100" i="1" dirty="0">
                <a:ea typeface="新細明體" panose="02020500000000000000" pitchFamily="18" charset="-120"/>
              </a:rPr>
              <a:t>T</a:t>
            </a:r>
            <a:r>
              <a:rPr lang="en-US" altLang="zh-TW" sz="2100" dirty="0">
                <a:ea typeface="新細明體" panose="02020500000000000000" pitchFamily="18" charset="-120"/>
              </a:rPr>
              <a:t>.</a:t>
            </a:r>
          </a:p>
        </p:txBody>
      </p:sp>
      <p:graphicFrame>
        <p:nvGraphicFramePr>
          <p:cNvPr id="17204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8610249"/>
              </p:ext>
            </p:extLst>
          </p:nvPr>
        </p:nvGraphicFramePr>
        <p:xfrm>
          <a:off x="1547664" y="2132856"/>
          <a:ext cx="757808" cy="426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Equation" r:id="rId4" imgW="406080" imgH="228600" progId="Equation.DSMT4">
                  <p:embed/>
                </p:oleObj>
              </mc:Choice>
              <mc:Fallback>
                <p:oleObj name="Equation" r:id="rId4" imgW="406080" imgH="228600" progId="Equation.DSMT4">
                  <p:embed/>
                  <p:pic>
                    <p:nvPicPr>
                      <p:cNvPr id="17204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2132856"/>
                        <a:ext cx="757808" cy="4261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2045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886200"/>
            <a:ext cx="3773413" cy="2755221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448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7B891D4C-051C-424E-8107-90F252AEC2B6}" type="slidenum">
              <a:rPr lang="en-US" altLang="ko-KR">
                <a:ea typeface="굴림" panose="020B0600000101010101" pitchFamily="34" charset="-127"/>
              </a:rPr>
              <a:pPr/>
              <a:t>41</a:t>
            </a:fld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3.5</a:t>
            </a:r>
            <a:endParaRPr lang="en-US" altLang="zh-TW"/>
          </a:p>
        </p:txBody>
      </p:sp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 4 SOLUTION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5389" y="1470820"/>
            <a:ext cx="4262438" cy="5334000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ea typeface="新細明體" panose="02020500000000000000" pitchFamily="18" charset="-120"/>
              </a:rPr>
              <a:t>Thus, the man should land the boat at a point</a:t>
            </a:r>
            <a:br>
              <a:rPr lang="en-US" altLang="zh-TW" sz="2400" dirty="0">
                <a:ea typeface="新細明體" panose="02020500000000000000" pitchFamily="18" charset="-120"/>
              </a:rPr>
            </a:br>
            <a:r>
              <a:rPr lang="en-US" altLang="zh-TW" sz="2400" dirty="0">
                <a:ea typeface="新細明體" panose="02020500000000000000" pitchFamily="18" charset="-120"/>
              </a:rPr>
              <a:t>           (</a:t>
            </a:r>
            <a:r>
              <a:rPr lang="en-US" altLang="zh-TW" sz="2400" dirty="0">
                <a:ea typeface="新細明體" panose="02020500000000000000" pitchFamily="18" charset="-120"/>
                <a:cs typeface="Arial" panose="020B0604020202020204" pitchFamily="34" charset="0"/>
              </a:rPr>
              <a:t>≈ 3.4 </a:t>
            </a:r>
            <a:r>
              <a:rPr lang="en-US" altLang="zh-TW" sz="2400" dirty="0">
                <a:ea typeface="新細明體" panose="02020500000000000000" pitchFamily="18" charset="-120"/>
              </a:rPr>
              <a:t>km) downstream from his starting point.</a:t>
            </a:r>
          </a:p>
        </p:txBody>
      </p:sp>
      <p:graphicFrame>
        <p:nvGraphicFramePr>
          <p:cNvPr id="17408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1191400"/>
              </p:ext>
            </p:extLst>
          </p:nvPr>
        </p:nvGraphicFramePr>
        <p:xfrm>
          <a:off x="1200615" y="2564904"/>
          <a:ext cx="1019175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Equation" r:id="rId4" imgW="406080" imgH="228600" progId="Equation.DSMT4">
                  <p:embed/>
                </p:oleObj>
              </mc:Choice>
              <mc:Fallback>
                <p:oleObj name="Equation" r:id="rId4" imgW="406080" imgH="228600" progId="Equation.DSMT4">
                  <p:embed/>
                  <p:pic>
                    <p:nvPicPr>
                      <p:cNvPr id="17408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0615" y="2564904"/>
                        <a:ext cx="1019175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4093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836712"/>
            <a:ext cx="2624137" cy="5840412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828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4377681A-27BD-47D5-A6DF-EF37D225D8EF}" type="slidenum">
              <a:rPr lang="en-US" altLang="ko-KR">
                <a:ea typeface="굴림" panose="020B0600000101010101" pitchFamily="34" charset="-127"/>
              </a:rPr>
              <a:pPr/>
              <a:t>42</a:t>
            </a:fld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3.5</a:t>
            </a:r>
            <a:endParaRPr lang="en-US" altLang="zh-TW"/>
          </a:p>
        </p:txBody>
      </p:sp>
      <p:sp>
        <p:nvSpPr>
          <p:cNvPr id="21504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 5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>
                <a:ea typeface="新細明體" panose="02020500000000000000" pitchFamily="18" charset="-120"/>
              </a:rPr>
              <a:t>Find the area of the largest rectangle that can be inscribed in a semicircle of radius </a:t>
            </a:r>
            <a:r>
              <a:rPr lang="en-US" altLang="zh-TW" i="1">
                <a:ea typeface="新細明體" panose="02020500000000000000" pitchFamily="18" charset="-120"/>
              </a:rPr>
              <a:t>r</a:t>
            </a:r>
            <a:r>
              <a:rPr lang="en-US" altLang="zh-TW">
                <a:ea typeface="新細明體" panose="02020500000000000000" pitchFamily="18" charset="-120"/>
              </a:rPr>
              <a:t>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SOLUTION 1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Let</a:t>
            </a:r>
            <a:r>
              <a:rPr lang="en-US" altLang="zh-TW">
                <a:latin typeface="Arial" panose="020B060402020202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>
                <a:ea typeface="新細明體" panose="02020500000000000000" pitchFamily="18" charset="-120"/>
              </a:rPr>
              <a:t>s take the semicircle to be the upper half of the circle </a:t>
            </a:r>
            <a:r>
              <a:rPr lang="en-US" altLang="zh-TW" i="1">
                <a:ea typeface="新細明體" panose="02020500000000000000" pitchFamily="18" charset="-120"/>
              </a:rPr>
              <a:t>x</a:t>
            </a:r>
            <a:r>
              <a:rPr lang="en-US" altLang="zh-TW" baseline="30000">
                <a:ea typeface="新細明體" panose="02020500000000000000" pitchFamily="18" charset="-120"/>
              </a:rPr>
              <a:t>2</a:t>
            </a:r>
            <a:r>
              <a:rPr lang="en-US" altLang="zh-TW">
                <a:ea typeface="新細明體" panose="02020500000000000000" pitchFamily="18" charset="-120"/>
              </a:rPr>
              <a:t> + </a:t>
            </a:r>
            <a:r>
              <a:rPr lang="en-US" altLang="zh-TW" i="1">
                <a:ea typeface="新細明體" panose="02020500000000000000" pitchFamily="18" charset="-120"/>
              </a:rPr>
              <a:t>y</a:t>
            </a:r>
            <a:r>
              <a:rPr lang="en-US" altLang="zh-TW" baseline="30000">
                <a:ea typeface="新細明體" panose="02020500000000000000" pitchFamily="18" charset="-120"/>
              </a:rPr>
              <a:t>2</a:t>
            </a:r>
            <a:r>
              <a:rPr lang="en-US" altLang="zh-TW">
                <a:ea typeface="新細明體" panose="02020500000000000000" pitchFamily="18" charset="-120"/>
              </a:rPr>
              <a:t> = </a:t>
            </a:r>
            <a:r>
              <a:rPr lang="en-US" altLang="zh-TW" i="1">
                <a:ea typeface="新細明體" panose="02020500000000000000" pitchFamily="18" charset="-120"/>
              </a:rPr>
              <a:t>r</a:t>
            </a:r>
            <a:r>
              <a:rPr lang="en-US" altLang="zh-TW" baseline="30000">
                <a:ea typeface="新細明體" panose="02020500000000000000" pitchFamily="18" charset="-120"/>
              </a:rPr>
              <a:t>2 </a:t>
            </a:r>
            <a:r>
              <a:rPr lang="en-US" altLang="zh-TW">
                <a:ea typeface="新細明體" panose="02020500000000000000" pitchFamily="18" charset="-120"/>
              </a:rPr>
              <a:t>with center the origin.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Then, the word inscribed </a:t>
            </a:r>
            <a:br>
              <a:rPr lang="en-US" altLang="zh-TW">
                <a:ea typeface="新細明體" panose="02020500000000000000" pitchFamily="18" charset="-120"/>
              </a:rPr>
            </a:br>
            <a:r>
              <a:rPr lang="en-US" altLang="zh-TW">
                <a:ea typeface="新細明體" panose="02020500000000000000" pitchFamily="18" charset="-120"/>
              </a:rPr>
              <a:t>means that the rectangle </a:t>
            </a:r>
            <a:br>
              <a:rPr lang="en-US" altLang="zh-TW">
                <a:ea typeface="新細明體" panose="02020500000000000000" pitchFamily="18" charset="-120"/>
              </a:rPr>
            </a:br>
            <a:r>
              <a:rPr lang="en-US" altLang="zh-TW">
                <a:ea typeface="新細明體" panose="02020500000000000000" pitchFamily="18" charset="-120"/>
              </a:rPr>
              <a:t>has two vertices on the </a:t>
            </a:r>
            <a:br>
              <a:rPr lang="en-US" altLang="zh-TW">
                <a:ea typeface="新細明體" panose="02020500000000000000" pitchFamily="18" charset="-120"/>
              </a:rPr>
            </a:br>
            <a:r>
              <a:rPr lang="en-US" altLang="zh-TW">
                <a:ea typeface="新細明體" panose="02020500000000000000" pitchFamily="18" charset="-120"/>
              </a:rPr>
              <a:t>semicircle and two vertices </a:t>
            </a:r>
            <a:br>
              <a:rPr lang="en-US" altLang="zh-TW">
                <a:ea typeface="新細明體" panose="02020500000000000000" pitchFamily="18" charset="-120"/>
              </a:rPr>
            </a:br>
            <a:r>
              <a:rPr lang="en-US" altLang="zh-TW">
                <a:ea typeface="新細明體" panose="02020500000000000000" pitchFamily="18" charset="-120"/>
              </a:rPr>
              <a:t>on the </a:t>
            </a:r>
            <a:r>
              <a:rPr lang="en-US" altLang="zh-TW" i="1">
                <a:ea typeface="新細明體" panose="02020500000000000000" pitchFamily="18" charset="-120"/>
              </a:rPr>
              <a:t>x</a:t>
            </a:r>
            <a:r>
              <a:rPr lang="en-US" altLang="zh-TW">
                <a:ea typeface="新細明體" panose="02020500000000000000" pitchFamily="18" charset="-120"/>
              </a:rPr>
              <a:t>-axis as shown in </a:t>
            </a:r>
            <a:br>
              <a:rPr lang="en-US" altLang="zh-TW">
                <a:ea typeface="新細明體" panose="02020500000000000000" pitchFamily="18" charset="-120"/>
              </a:rPr>
            </a:br>
            <a:r>
              <a:rPr lang="en-US" altLang="zh-TW">
                <a:ea typeface="新細明體" panose="02020500000000000000" pitchFamily="18" charset="-120"/>
              </a:rPr>
              <a:t>Figure 9.</a:t>
            </a:r>
          </a:p>
        </p:txBody>
      </p:sp>
      <p:pic>
        <p:nvPicPr>
          <p:cNvPr id="21504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895" y="3563935"/>
            <a:ext cx="3508375" cy="2790825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960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5775AB02-85C0-4AD1-A6C6-2D2149D0E3F4}" type="slidenum">
              <a:rPr lang="en-US" altLang="ko-KR">
                <a:ea typeface="굴림" panose="020B0600000101010101" pitchFamily="34" charset="-127"/>
              </a:rPr>
              <a:pPr/>
              <a:t>43</a:t>
            </a:fld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3.5</a:t>
            </a:r>
            <a:endParaRPr lang="en-US" altLang="zh-TW"/>
          </a:p>
        </p:txBody>
      </p:sp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 5 SOLUTION 1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Let (</a:t>
            </a:r>
            <a:r>
              <a:rPr lang="en-US" altLang="zh-TW" i="1">
                <a:ea typeface="新細明體" panose="02020500000000000000" pitchFamily="18" charset="-120"/>
              </a:rPr>
              <a:t>x, y</a:t>
            </a:r>
            <a:r>
              <a:rPr lang="en-US" altLang="zh-TW">
                <a:ea typeface="新細明體" panose="02020500000000000000" pitchFamily="18" charset="-120"/>
              </a:rPr>
              <a:t>) be the vertex that lies in the first quadrant. 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Then, the rectangle has sides of lengths 2</a:t>
            </a:r>
            <a:r>
              <a:rPr lang="en-US" altLang="zh-TW" i="1">
                <a:ea typeface="新細明體" panose="02020500000000000000" pitchFamily="18" charset="-120"/>
              </a:rPr>
              <a:t>x </a:t>
            </a:r>
            <a:r>
              <a:rPr lang="en-US" altLang="zh-TW">
                <a:ea typeface="新細明體" panose="02020500000000000000" pitchFamily="18" charset="-120"/>
              </a:rPr>
              <a:t>and </a:t>
            </a:r>
            <a:r>
              <a:rPr lang="en-US" altLang="zh-TW" i="1">
                <a:ea typeface="新細明體" panose="02020500000000000000" pitchFamily="18" charset="-120"/>
              </a:rPr>
              <a:t>y.</a:t>
            </a:r>
            <a:endParaRPr lang="en-US" altLang="zh-TW">
              <a:ea typeface="新細明體" panose="02020500000000000000" pitchFamily="18" charset="-120"/>
            </a:endParaRP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So,</a:t>
            </a:r>
            <a:r>
              <a:rPr lang="en-US" altLang="zh-TW" i="1">
                <a:ea typeface="新細明體" panose="02020500000000000000" pitchFamily="18" charset="-120"/>
              </a:rPr>
              <a:t> </a:t>
            </a:r>
            <a:r>
              <a:rPr lang="en-US" altLang="zh-TW">
                <a:ea typeface="新細明體" panose="02020500000000000000" pitchFamily="18" charset="-120"/>
              </a:rPr>
              <a:t>its area is:</a:t>
            </a:r>
            <a:br>
              <a:rPr lang="en-US" altLang="zh-TW">
                <a:ea typeface="新細明體" panose="02020500000000000000" pitchFamily="18" charset="-120"/>
              </a:rPr>
            </a:br>
            <a:r>
              <a:rPr lang="en-US" altLang="zh-TW">
                <a:ea typeface="新細明體" panose="02020500000000000000" pitchFamily="18" charset="-120"/>
              </a:rPr>
              <a:t> 		</a:t>
            </a:r>
            <a:r>
              <a:rPr lang="en-US" altLang="zh-TW" i="1">
                <a:ea typeface="新細明體" panose="02020500000000000000" pitchFamily="18" charset="-120"/>
              </a:rPr>
              <a:t>A = </a:t>
            </a:r>
            <a:r>
              <a:rPr lang="en-US" altLang="zh-TW">
                <a:ea typeface="新細明體" panose="02020500000000000000" pitchFamily="18" charset="-120"/>
              </a:rPr>
              <a:t>2</a:t>
            </a:r>
            <a:r>
              <a:rPr lang="en-US" altLang="zh-TW" i="1">
                <a:ea typeface="新細明體" panose="02020500000000000000" pitchFamily="18" charset="-120"/>
              </a:rPr>
              <a:t>xy</a:t>
            </a:r>
          </a:p>
        </p:txBody>
      </p:sp>
      <p:sp>
        <p:nvSpPr>
          <p:cNvPr id="129041" name="Text Box 17"/>
          <p:cNvSpPr txBox="1">
            <a:spLocks noChangeArrowheads="1"/>
          </p:cNvSpPr>
          <p:nvPr/>
        </p:nvSpPr>
        <p:spPr bwMode="auto">
          <a:xfrm>
            <a:off x="1050925" y="5751513"/>
            <a:ext cx="1387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zh-TW" altLang="en-US">
              <a:ea typeface="新細明體" panose="02020500000000000000" pitchFamily="18" charset="-120"/>
            </a:endParaRPr>
          </a:p>
        </p:txBody>
      </p:sp>
      <p:pic>
        <p:nvPicPr>
          <p:cNvPr id="129043" name="Picture 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3141663"/>
            <a:ext cx="3508375" cy="2790825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500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723105D1-818E-4C8D-90E1-4B5D11E6CA5E}" type="slidenum">
              <a:rPr lang="en-US" altLang="ko-KR">
                <a:ea typeface="굴림" panose="020B0600000101010101" pitchFamily="34" charset="-127"/>
              </a:rPr>
              <a:pPr/>
              <a:t>44</a:t>
            </a:fld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3.5</a:t>
            </a:r>
            <a:endParaRPr lang="en-US" altLang="zh-TW"/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 5 SOLUTION 1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5388" y="1556791"/>
            <a:ext cx="7643811" cy="4924971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To eliminate </a:t>
            </a:r>
            <a:r>
              <a:rPr lang="en-US" altLang="zh-TW" i="1" dirty="0">
                <a:ea typeface="新細明體" panose="02020500000000000000" pitchFamily="18" charset="-120"/>
              </a:rPr>
              <a:t>y</a:t>
            </a:r>
            <a:r>
              <a:rPr lang="en-US" altLang="zh-TW" dirty="0">
                <a:ea typeface="新細明體" panose="02020500000000000000" pitchFamily="18" charset="-120"/>
              </a:rPr>
              <a:t>,</a:t>
            </a:r>
            <a:r>
              <a:rPr lang="en-US" altLang="zh-TW" i="1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we use the fact that (</a:t>
            </a:r>
            <a:r>
              <a:rPr lang="en-US" altLang="zh-TW" i="1" dirty="0">
                <a:ea typeface="新細明體" panose="02020500000000000000" pitchFamily="18" charset="-120"/>
              </a:rPr>
              <a:t>x, y</a:t>
            </a:r>
            <a:r>
              <a:rPr lang="en-US" altLang="zh-TW" dirty="0">
                <a:ea typeface="新細明體" panose="02020500000000000000" pitchFamily="18" charset="-120"/>
              </a:rPr>
              <a:t>) lies on the circle 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baseline="30000" dirty="0">
                <a:ea typeface="新細明體" panose="02020500000000000000" pitchFamily="18" charset="-120"/>
              </a:rPr>
              <a:t>2</a:t>
            </a:r>
            <a:r>
              <a:rPr lang="en-US" altLang="zh-TW" dirty="0">
                <a:ea typeface="新細明體" panose="02020500000000000000" pitchFamily="18" charset="-120"/>
              </a:rPr>
              <a:t> + </a:t>
            </a:r>
            <a:r>
              <a:rPr lang="en-US" altLang="zh-TW" i="1" dirty="0">
                <a:ea typeface="新細明體" panose="02020500000000000000" pitchFamily="18" charset="-120"/>
              </a:rPr>
              <a:t>y</a:t>
            </a:r>
            <a:r>
              <a:rPr lang="en-US" altLang="zh-TW" baseline="30000" dirty="0">
                <a:ea typeface="新細明體" panose="02020500000000000000" pitchFamily="18" charset="-120"/>
              </a:rPr>
              <a:t>2</a:t>
            </a:r>
            <a:r>
              <a:rPr lang="en-US" altLang="zh-TW" dirty="0">
                <a:ea typeface="新細明體" panose="02020500000000000000" pitchFamily="18" charset="-120"/>
              </a:rPr>
              <a:t> = </a:t>
            </a:r>
            <a:r>
              <a:rPr lang="en-US" altLang="zh-TW" i="1" dirty="0">
                <a:ea typeface="新細明體" panose="02020500000000000000" pitchFamily="18" charset="-120"/>
              </a:rPr>
              <a:t>r</a:t>
            </a:r>
            <a:r>
              <a:rPr lang="en-US" altLang="zh-TW" baseline="30000" dirty="0">
                <a:ea typeface="新細明體" panose="02020500000000000000" pitchFamily="18" charset="-120"/>
              </a:rPr>
              <a:t>2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  <a:r>
              <a:rPr lang="en-US" altLang="zh-TW" baseline="30000" dirty="0">
                <a:ea typeface="新細明體" panose="02020500000000000000" pitchFamily="18" charset="-120"/>
              </a:rPr>
              <a:t> 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So,  </a:t>
            </a:r>
          </a:p>
          <a:p>
            <a:pPr lvl="1"/>
            <a:endParaRPr lang="en-US" altLang="zh-TW" dirty="0">
              <a:ea typeface="新細明體" panose="02020500000000000000" pitchFamily="18" charset="-120"/>
            </a:endParaRP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Thus,</a:t>
            </a:r>
          </a:p>
        </p:txBody>
      </p:sp>
      <p:graphicFrame>
        <p:nvGraphicFramePr>
          <p:cNvPr id="1310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1246728"/>
              </p:ext>
            </p:extLst>
          </p:nvPr>
        </p:nvGraphicFramePr>
        <p:xfrm>
          <a:off x="1850231" y="4037506"/>
          <a:ext cx="2235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Equation" r:id="rId4" imgW="990360" imgH="253800" progId="Equation.DSMT4">
                  <p:embed/>
                </p:oleObj>
              </mc:Choice>
              <mc:Fallback>
                <p:oleObj name="Equation" r:id="rId4" imgW="990360" imgH="253800" progId="Equation.DSMT4">
                  <p:embed/>
                  <p:pic>
                    <p:nvPicPr>
                      <p:cNvPr id="1310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0231" y="4037506"/>
                        <a:ext cx="22352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0598278"/>
              </p:ext>
            </p:extLst>
          </p:nvPr>
        </p:nvGraphicFramePr>
        <p:xfrm>
          <a:off x="2259505" y="2469428"/>
          <a:ext cx="1817687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Equation" r:id="rId6" imgW="812520" imgH="266400" progId="Equation.DSMT4">
                  <p:embed/>
                </p:oleObj>
              </mc:Choice>
              <mc:Fallback>
                <p:oleObj name="Equation" r:id="rId6" imgW="812520" imgH="266400" progId="Equation.DSMT4">
                  <p:embed/>
                  <p:pic>
                    <p:nvPicPr>
                      <p:cNvPr id="13107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9505" y="2469428"/>
                        <a:ext cx="1817687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1082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3141663"/>
            <a:ext cx="3508375" cy="2790825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1212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826DB099-955B-48FC-8B3D-E4E82AE4593C}" type="slidenum">
              <a:rPr lang="en-US" altLang="ko-KR">
                <a:ea typeface="굴림" panose="020B0600000101010101" pitchFamily="34" charset="-127"/>
              </a:rPr>
              <a:pPr/>
              <a:t>45</a:t>
            </a:fld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3.5</a:t>
            </a:r>
            <a:endParaRPr lang="en-US" altLang="zh-TW"/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 5 SOLUTION 1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domain of this function is 0 </a:t>
            </a:r>
            <a:r>
              <a:rPr lang="en-US" altLang="zh-TW" dirty="0">
                <a:ea typeface="新細明體" panose="02020500000000000000" pitchFamily="18" charset="-120"/>
                <a:cs typeface="Arial" panose="020B0604020202020204" pitchFamily="34" charset="0"/>
              </a:rPr>
              <a:t>≤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i="1" dirty="0">
                <a:ea typeface="新細明體" panose="02020500000000000000" pitchFamily="18" charset="-120"/>
              </a:rPr>
              <a:t>x </a:t>
            </a:r>
            <a:r>
              <a:rPr lang="en-US" altLang="zh-TW" dirty="0">
                <a:ea typeface="新細明體" panose="02020500000000000000" pitchFamily="18" charset="-120"/>
              </a:rPr>
              <a:t>≤ </a:t>
            </a:r>
            <a:r>
              <a:rPr lang="en-US" altLang="zh-TW" i="1" dirty="0">
                <a:ea typeface="新細明體" panose="02020500000000000000" pitchFamily="18" charset="-120"/>
              </a:rPr>
              <a:t>r</a:t>
            </a:r>
            <a:r>
              <a:rPr lang="en-US" altLang="zh-TW" dirty="0">
                <a:ea typeface="新細明體" panose="02020500000000000000" pitchFamily="18" charset="-120"/>
              </a:rPr>
              <a:t>. 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Its derivative is: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  <a:p>
            <a:endParaRPr lang="en-US" altLang="zh-TW" dirty="0">
              <a:ea typeface="新細明體" panose="02020500000000000000" pitchFamily="18" charset="-120"/>
            </a:endParaRPr>
          </a:p>
          <a:p>
            <a:pPr lvl="1"/>
            <a:r>
              <a:rPr lang="en-US" altLang="zh-TW" sz="2400" dirty="0">
                <a:ea typeface="新細明體" panose="02020500000000000000" pitchFamily="18" charset="-120"/>
              </a:rPr>
              <a:t>This is 0 when 2</a:t>
            </a:r>
            <a:r>
              <a:rPr lang="en-US" altLang="zh-TW" sz="2400" i="1" dirty="0">
                <a:ea typeface="新細明體" panose="02020500000000000000" pitchFamily="18" charset="-120"/>
              </a:rPr>
              <a:t>x</a:t>
            </a:r>
            <a:r>
              <a:rPr lang="en-US" altLang="zh-TW" sz="2400" baseline="30000" dirty="0">
                <a:ea typeface="新細明體" panose="02020500000000000000" pitchFamily="18" charset="-120"/>
              </a:rPr>
              <a:t>2</a:t>
            </a:r>
            <a:r>
              <a:rPr lang="en-US" altLang="zh-TW" sz="2400" dirty="0">
                <a:ea typeface="新細明體" panose="02020500000000000000" pitchFamily="18" charset="-120"/>
              </a:rPr>
              <a:t> = </a:t>
            </a:r>
            <a:r>
              <a:rPr lang="en-US" altLang="zh-TW" sz="2400" i="1" dirty="0">
                <a:ea typeface="新細明體" panose="02020500000000000000" pitchFamily="18" charset="-120"/>
              </a:rPr>
              <a:t>r</a:t>
            </a:r>
            <a:r>
              <a:rPr lang="en-US" altLang="zh-TW" sz="2400" baseline="30000" dirty="0">
                <a:ea typeface="新細明體" panose="02020500000000000000" pitchFamily="18" charset="-120"/>
              </a:rPr>
              <a:t>2</a:t>
            </a:r>
            <a:r>
              <a:rPr lang="en-US" altLang="zh-TW" sz="2400" dirty="0">
                <a:ea typeface="新細明體" panose="02020500000000000000" pitchFamily="18" charset="-120"/>
              </a:rPr>
              <a:t>, that is </a:t>
            </a:r>
            <a:r>
              <a:rPr lang="en-US" altLang="zh-TW" sz="2400" i="1" dirty="0">
                <a:ea typeface="新細明體" panose="02020500000000000000" pitchFamily="18" charset="-120"/>
              </a:rPr>
              <a:t>x =</a:t>
            </a:r>
            <a:r>
              <a:rPr lang="en-US" altLang="zh-TW" sz="2400" dirty="0">
                <a:ea typeface="新細明體" panose="02020500000000000000" pitchFamily="18" charset="-120"/>
              </a:rPr>
              <a:t> </a:t>
            </a:r>
            <a:r>
              <a:rPr lang="en-US" altLang="zh-TW" sz="2400" i="1" dirty="0">
                <a:ea typeface="新細明體" panose="02020500000000000000" pitchFamily="18" charset="-120"/>
              </a:rPr>
              <a:t>          </a:t>
            </a:r>
            <a:r>
              <a:rPr lang="en-US" altLang="zh-TW" sz="2400" dirty="0">
                <a:ea typeface="新細明體" panose="02020500000000000000" pitchFamily="18" charset="-120"/>
              </a:rPr>
              <a:t>, </a:t>
            </a:r>
            <a:br>
              <a:rPr lang="en-US" altLang="zh-TW" sz="2400" dirty="0">
                <a:ea typeface="新細明體" panose="02020500000000000000" pitchFamily="18" charset="-120"/>
              </a:rPr>
            </a:br>
            <a:r>
              <a:rPr lang="en-US" altLang="zh-TW" sz="2400" dirty="0">
                <a:ea typeface="新細明體" panose="02020500000000000000" pitchFamily="18" charset="-120"/>
              </a:rPr>
              <a:t>(since </a:t>
            </a:r>
            <a:r>
              <a:rPr lang="en-US" altLang="zh-TW" sz="2400" i="1" dirty="0">
                <a:ea typeface="新細明體" panose="02020500000000000000" pitchFamily="18" charset="-120"/>
              </a:rPr>
              <a:t>x ≥</a:t>
            </a:r>
            <a:r>
              <a:rPr lang="en-US" altLang="zh-TW" sz="2400" dirty="0">
                <a:ea typeface="新細明體" panose="02020500000000000000" pitchFamily="18" charset="-120"/>
              </a:rPr>
              <a:t> 0).</a:t>
            </a:r>
          </a:p>
        </p:txBody>
      </p:sp>
      <p:graphicFrame>
        <p:nvGraphicFramePr>
          <p:cNvPr id="1331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5402332"/>
              </p:ext>
            </p:extLst>
          </p:nvPr>
        </p:nvGraphicFramePr>
        <p:xfrm>
          <a:off x="2123728" y="2852936"/>
          <a:ext cx="4762384" cy="895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Equation" r:id="rId4" imgW="2476440" imgH="457200" progId="Equation.DSMT4">
                  <p:embed/>
                </p:oleObj>
              </mc:Choice>
              <mc:Fallback>
                <p:oleObj name="Equation" r:id="rId4" imgW="2476440" imgH="457200" progId="Equation.DSMT4">
                  <p:embed/>
                  <p:pic>
                    <p:nvPicPr>
                      <p:cNvPr id="13312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2852936"/>
                        <a:ext cx="4762384" cy="8952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0227043"/>
              </p:ext>
            </p:extLst>
          </p:nvPr>
        </p:nvGraphicFramePr>
        <p:xfrm>
          <a:off x="6228184" y="4077072"/>
          <a:ext cx="885825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Equation" r:id="rId6" imgW="393480" imgH="215640" progId="Equation.DSMT4">
                  <p:embed/>
                </p:oleObj>
              </mc:Choice>
              <mc:Fallback>
                <p:oleObj name="Equation" r:id="rId6" imgW="393480" imgH="215640" progId="Equation.DSMT4">
                  <p:embed/>
                  <p:pic>
                    <p:nvPicPr>
                      <p:cNvPr id="13312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8184" y="4077072"/>
                        <a:ext cx="885825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9476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961E29B8-89ED-4CF7-8144-F987E62CC801}" type="slidenum">
              <a:rPr lang="en-US" altLang="ko-KR">
                <a:ea typeface="굴림" panose="020B0600000101010101" pitchFamily="34" charset="-127"/>
              </a:rPr>
              <a:pPr/>
              <a:t>46</a:t>
            </a:fld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3.5</a:t>
            </a:r>
            <a:endParaRPr lang="en-US" altLang="zh-TW"/>
          </a:p>
        </p:txBody>
      </p:sp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 5 SOLUTION 1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This value of </a:t>
            </a:r>
            <a:r>
              <a:rPr lang="en-US" altLang="zh-TW" i="1">
                <a:ea typeface="新細明體" panose="02020500000000000000" pitchFamily="18" charset="-120"/>
              </a:rPr>
              <a:t>x </a:t>
            </a:r>
            <a:r>
              <a:rPr lang="en-US" altLang="zh-TW">
                <a:ea typeface="新細明體" panose="02020500000000000000" pitchFamily="18" charset="-120"/>
              </a:rPr>
              <a:t>gives a maximum value of </a:t>
            </a:r>
            <a:r>
              <a:rPr lang="en-US" altLang="zh-TW" i="1">
                <a:ea typeface="新細明體" panose="02020500000000000000" pitchFamily="18" charset="-120"/>
              </a:rPr>
              <a:t>A</a:t>
            </a:r>
            <a:r>
              <a:rPr lang="en-US" altLang="zh-TW">
                <a:ea typeface="新細明體" panose="02020500000000000000" pitchFamily="18" charset="-120"/>
              </a:rPr>
              <a:t>,</a:t>
            </a:r>
            <a:r>
              <a:rPr lang="en-US" altLang="zh-TW" i="1">
                <a:ea typeface="新細明體" panose="02020500000000000000" pitchFamily="18" charset="-120"/>
              </a:rPr>
              <a:t> </a:t>
            </a:r>
            <a:r>
              <a:rPr lang="en-US" altLang="zh-TW">
                <a:ea typeface="新細明體" panose="02020500000000000000" pitchFamily="18" charset="-120"/>
              </a:rPr>
              <a:t>since </a:t>
            </a:r>
            <a:r>
              <a:rPr lang="en-US" altLang="zh-TW" i="1">
                <a:ea typeface="新細明體" panose="02020500000000000000" pitchFamily="18" charset="-120"/>
              </a:rPr>
              <a:t>A</a:t>
            </a:r>
            <a:r>
              <a:rPr lang="en-US" altLang="zh-TW">
                <a:ea typeface="新細明體" panose="02020500000000000000" pitchFamily="18" charset="-120"/>
              </a:rPr>
              <a:t>(0) = 0 and </a:t>
            </a:r>
            <a:r>
              <a:rPr lang="en-US" altLang="zh-TW" i="1">
                <a:ea typeface="新細明體" panose="02020500000000000000" pitchFamily="18" charset="-120"/>
              </a:rPr>
              <a:t>A</a:t>
            </a:r>
            <a:r>
              <a:rPr lang="en-US" altLang="zh-TW">
                <a:ea typeface="新細明體" panose="02020500000000000000" pitchFamily="18" charset="-120"/>
              </a:rPr>
              <a:t>(</a:t>
            </a:r>
            <a:r>
              <a:rPr lang="en-US" altLang="zh-TW" i="1">
                <a:ea typeface="新細明體" panose="02020500000000000000" pitchFamily="18" charset="-120"/>
              </a:rPr>
              <a:t>r</a:t>
            </a:r>
            <a:r>
              <a:rPr lang="en-US" altLang="zh-TW">
                <a:ea typeface="新細明體" panose="02020500000000000000" pitchFamily="18" charset="-120"/>
              </a:rPr>
              <a:t>) = 0 . 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Thus, the area of the largest inscribed rectangle is: </a:t>
            </a:r>
          </a:p>
          <a:p>
            <a:endParaRPr lang="en-US" altLang="zh-TW">
              <a:ea typeface="新細明體" panose="02020500000000000000" pitchFamily="18" charset="-120"/>
            </a:endParaRPr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  <p:graphicFrame>
        <p:nvGraphicFramePr>
          <p:cNvPr id="13517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0031637"/>
              </p:ext>
            </p:extLst>
          </p:nvPr>
        </p:nvGraphicFramePr>
        <p:xfrm>
          <a:off x="2915816" y="3356992"/>
          <a:ext cx="3457054" cy="912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Equation" r:id="rId4" imgW="1828800" imgH="482400" progId="Equation.DSMT4">
                  <p:embed/>
                </p:oleObj>
              </mc:Choice>
              <mc:Fallback>
                <p:oleObj name="Equation" r:id="rId4" imgW="1828800" imgH="482400" progId="Equation.DSMT4">
                  <p:embed/>
                  <p:pic>
                    <p:nvPicPr>
                      <p:cNvPr id="13517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3356992"/>
                        <a:ext cx="3457054" cy="9121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4405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304CDDA4-822B-41B3-ABE0-D5E8FC5A8582}" type="slidenum">
              <a:rPr lang="en-US" altLang="ko-KR">
                <a:ea typeface="굴림" panose="020B0600000101010101" pitchFamily="34" charset="-127"/>
              </a:rPr>
              <a:pPr/>
              <a:t>47</a:t>
            </a:fld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3.5</a:t>
            </a:r>
            <a:endParaRPr lang="en-US" altLang="zh-TW"/>
          </a:p>
        </p:txBody>
      </p:sp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 5 SOLUTION 2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A simpler solution is possible if we think of using an angle as a variable.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Let </a:t>
            </a:r>
            <a:r>
              <a:rPr lang="el-GR" altLang="zh-TW">
                <a:ea typeface="新細明體" panose="02020500000000000000" pitchFamily="18" charset="-120"/>
                <a:cs typeface="Arial" panose="020B0604020202020204" pitchFamily="34" charset="0"/>
              </a:rPr>
              <a:t>θ</a:t>
            </a:r>
            <a:r>
              <a:rPr lang="en-US" altLang="zh-TW" i="1"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lang="en-US" altLang="zh-TW">
                <a:ea typeface="新細明體" panose="02020500000000000000" pitchFamily="18" charset="-120"/>
              </a:rPr>
              <a:t>be the angle shown here.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Then, the area of the rectangle is: </a:t>
            </a:r>
            <a:br>
              <a:rPr lang="en-US" altLang="zh-TW">
                <a:ea typeface="新細明體" panose="02020500000000000000" pitchFamily="18" charset="-120"/>
              </a:rPr>
            </a:br>
            <a:r>
              <a:rPr lang="en-US" altLang="zh-TW" i="1">
                <a:ea typeface="新細明體" panose="02020500000000000000" pitchFamily="18" charset="-120"/>
              </a:rPr>
              <a:t>A</a:t>
            </a:r>
            <a:r>
              <a:rPr lang="en-US" altLang="zh-TW">
                <a:ea typeface="新細明體" panose="02020500000000000000" pitchFamily="18" charset="-120"/>
              </a:rPr>
              <a:t>(</a:t>
            </a:r>
            <a:r>
              <a:rPr lang="el-GR" altLang="zh-TW">
                <a:ea typeface="新細明體" panose="02020500000000000000" pitchFamily="18" charset="-120"/>
              </a:rPr>
              <a:t>θ</a:t>
            </a:r>
            <a:r>
              <a:rPr lang="en-US" altLang="zh-TW">
                <a:ea typeface="新細明體" panose="02020500000000000000" pitchFamily="18" charset="-120"/>
              </a:rPr>
              <a:t>) = (2</a:t>
            </a:r>
            <a:r>
              <a:rPr lang="en-US" altLang="zh-TW" i="1">
                <a:ea typeface="新細明體" panose="02020500000000000000" pitchFamily="18" charset="-120"/>
              </a:rPr>
              <a:t>r </a:t>
            </a:r>
            <a:r>
              <a:rPr lang="en-US" altLang="zh-TW">
                <a:ea typeface="新細明體" panose="02020500000000000000" pitchFamily="18" charset="-120"/>
              </a:rPr>
              <a:t>cos</a:t>
            </a:r>
            <a:r>
              <a:rPr lang="el-GR" altLang="zh-TW">
                <a:ea typeface="新細明體" panose="02020500000000000000" pitchFamily="18" charset="-120"/>
              </a:rPr>
              <a:t>θ</a:t>
            </a:r>
            <a:r>
              <a:rPr lang="en-US" altLang="zh-TW">
                <a:ea typeface="新細明體" panose="02020500000000000000" pitchFamily="18" charset="-120"/>
              </a:rPr>
              <a:t>)(</a:t>
            </a:r>
            <a:r>
              <a:rPr lang="en-US" altLang="zh-TW" i="1">
                <a:ea typeface="新細明體" panose="02020500000000000000" pitchFamily="18" charset="-120"/>
              </a:rPr>
              <a:t>r</a:t>
            </a:r>
            <a:r>
              <a:rPr lang="en-US" altLang="zh-TW">
                <a:ea typeface="新細明體" panose="02020500000000000000" pitchFamily="18" charset="-120"/>
              </a:rPr>
              <a:t> sin</a:t>
            </a:r>
            <a:r>
              <a:rPr lang="el-GR" altLang="zh-TW">
                <a:ea typeface="新細明體" panose="02020500000000000000" pitchFamily="18" charset="-120"/>
              </a:rPr>
              <a:t>θ</a:t>
            </a:r>
            <a:r>
              <a:rPr lang="en-US" altLang="zh-TW">
                <a:ea typeface="新細明體" panose="02020500000000000000" pitchFamily="18" charset="-120"/>
              </a:rPr>
              <a:t>) </a:t>
            </a:r>
            <a:br>
              <a:rPr lang="en-US" altLang="zh-TW">
                <a:ea typeface="新細明體" panose="02020500000000000000" pitchFamily="18" charset="-120"/>
              </a:rPr>
            </a:br>
            <a:r>
              <a:rPr lang="en-US" altLang="zh-TW">
                <a:ea typeface="新細明體" panose="02020500000000000000" pitchFamily="18" charset="-120"/>
              </a:rPr>
              <a:t>	     = </a:t>
            </a:r>
            <a:r>
              <a:rPr lang="en-US" altLang="zh-TW" i="1">
                <a:ea typeface="新細明體" panose="02020500000000000000" pitchFamily="18" charset="-120"/>
              </a:rPr>
              <a:t>r</a:t>
            </a:r>
            <a:r>
              <a:rPr lang="en-US" altLang="zh-TW" baseline="30000">
                <a:ea typeface="新細明體" panose="02020500000000000000" pitchFamily="18" charset="-120"/>
              </a:rPr>
              <a:t>2</a:t>
            </a:r>
            <a:r>
              <a:rPr lang="en-US" altLang="zh-TW">
                <a:ea typeface="新細明體" panose="02020500000000000000" pitchFamily="18" charset="-120"/>
              </a:rPr>
              <a:t>(2 sin</a:t>
            </a:r>
            <a:r>
              <a:rPr lang="el-GR" altLang="zh-TW">
                <a:ea typeface="新細明體" panose="02020500000000000000" pitchFamily="18" charset="-120"/>
              </a:rPr>
              <a:t>θ</a:t>
            </a:r>
            <a:r>
              <a:rPr lang="en-US" altLang="zh-TW" i="1">
                <a:ea typeface="新細明體" panose="02020500000000000000" pitchFamily="18" charset="-120"/>
              </a:rPr>
              <a:t> </a:t>
            </a:r>
            <a:r>
              <a:rPr lang="en-US" altLang="zh-TW">
                <a:ea typeface="新細明體" panose="02020500000000000000" pitchFamily="18" charset="-120"/>
              </a:rPr>
              <a:t>cos</a:t>
            </a:r>
            <a:r>
              <a:rPr lang="el-GR" altLang="zh-TW">
                <a:ea typeface="新細明體" panose="02020500000000000000" pitchFamily="18" charset="-120"/>
              </a:rPr>
              <a:t>θ</a:t>
            </a:r>
            <a:r>
              <a:rPr lang="en-US" altLang="zh-TW">
                <a:ea typeface="新細明體" panose="02020500000000000000" pitchFamily="18" charset="-120"/>
              </a:rPr>
              <a:t>) </a:t>
            </a:r>
            <a:br>
              <a:rPr lang="en-US" altLang="zh-TW">
                <a:ea typeface="新細明體" panose="02020500000000000000" pitchFamily="18" charset="-120"/>
              </a:rPr>
            </a:br>
            <a:r>
              <a:rPr lang="en-US" altLang="zh-TW">
                <a:ea typeface="新細明體" panose="02020500000000000000" pitchFamily="18" charset="-120"/>
              </a:rPr>
              <a:t>       = </a:t>
            </a:r>
            <a:r>
              <a:rPr lang="en-US" altLang="zh-TW" i="1">
                <a:ea typeface="新細明體" panose="02020500000000000000" pitchFamily="18" charset="-120"/>
              </a:rPr>
              <a:t>r</a:t>
            </a:r>
            <a:r>
              <a:rPr lang="en-US" altLang="zh-TW" baseline="30000">
                <a:ea typeface="新細明體" panose="02020500000000000000" pitchFamily="18" charset="-120"/>
              </a:rPr>
              <a:t>2 </a:t>
            </a:r>
            <a:r>
              <a:rPr lang="en-US" altLang="zh-TW">
                <a:ea typeface="新細明體" panose="02020500000000000000" pitchFamily="18" charset="-120"/>
              </a:rPr>
              <a:t>sin 2</a:t>
            </a:r>
            <a:r>
              <a:rPr lang="el-GR" altLang="zh-TW">
                <a:ea typeface="新細明體" panose="02020500000000000000" pitchFamily="18" charset="-120"/>
              </a:rPr>
              <a:t>θ</a:t>
            </a:r>
            <a:endParaRPr lang="en-US" altLang="zh-TW">
              <a:ea typeface="新細明體" panose="02020500000000000000" pitchFamily="18" charset="-120"/>
            </a:endParaRPr>
          </a:p>
        </p:txBody>
      </p:sp>
      <p:pic>
        <p:nvPicPr>
          <p:cNvPr id="137232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807897"/>
            <a:ext cx="3667125" cy="2524125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8890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6020995B-2936-4756-8326-12778CD6D65B}" type="slidenum">
              <a:rPr lang="en-US" altLang="ko-KR">
                <a:ea typeface="굴림" panose="020B0600000101010101" pitchFamily="34" charset="-127"/>
              </a:rPr>
              <a:pPr/>
              <a:t>48</a:t>
            </a:fld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3.5</a:t>
            </a:r>
            <a:endParaRPr lang="en-US" altLang="zh-TW"/>
          </a:p>
        </p:txBody>
      </p:sp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 5 SOLUTION 2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altLang="zh-TW"/>
              <a:t>We know that </a:t>
            </a:r>
            <a:r>
              <a:rPr lang="en-US" altLang="zh-TW">
                <a:ea typeface="新細明體" panose="02020500000000000000" pitchFamily="18" charset="-120"/>
                <a:cs typeface="Arial" panose="020B0604020202020204" pitchFamily="34" charset="0"/>
              </a:rPr>
              <a:t>sin 2</a:t>
            </a:r>
            <a:r>
              <a:rPr lang="el-GR" altLang="zh-TW">
                <a:ea typeface="新細明體" panose="02020500000000000000" pitchFamily="18" charset="-120"/>
                <a:cs typeface="Arial" panose="020B0604020202020204" pitchFamily="34" charset="0"/>
              </a:rPr>
              <a:t>θ</a:t>
            </a:r>
            <a:r>
              <a:rPr lang="en-US" altLang="zh-TW" i="1">
                <a:ea typeface="新細明體" panose="02020500000000000000" pitchFamily="18" charset="-120"/>
              </a:rPr>
              <a:t> </a:t>
            </a:r>
            <a:r>
              <a:rPr lang="el-GR" altLang="zh-TW"/>
              <a:t>has a maximum value of 1 and it occurs when </a:t>
            </a:r>
            <a:r>
              <a:rPr lang="en-US" altLang="zh-TW">
                <a:ea typeface="新細明體" panose="02020500000000000000" pitchFamily="18" charset="-120"/>
              </a:rPr>
              <a:t>2</a:t>
            </a:r>
            <a:r>
              <a:rPr lang="el-GR" altLang="zh-TW">
                <a:ea typeface="新細明體" panose="02020500000000000000" pitchFamily="18" charset="-120"/>
              </a:rPr>
              <a:t>θ</a:t>
            </a:r>
            <a:r>
              <a:rPr lang="en-US" altLang="zh-TW" i="1">
                <a:ea typeface="新細明體" panose="02020500000000000000" pitchFamily="18" charset="-120"/>
              </a:rPr>
              <a:t> = </a:t>
            </a:r>
            <a:r>
              <a:rPr lang="el-GR" altLang="zh-TW" i="1">
                <a:latin typeface="Symbol" panose="05050102010706020507" pitchFamily="18" charset="2"/>
                <a:ea typeface="新細明體" panose="02020500000000000000" pitchFamily="18" charset="-120"/>
              </a:rPr>
              <a:t>p</a:t>
            </a:r>
            <a:r>
              <a:rPr lang="en-US" altLang="zh-TW">
                <a:ea typeface="新細明體" panose="02020500000000000000" pitchFamily="18" charset="-120"/>
              </a:rPr>
              <a:t>/2</a:t>
            </a:r>
            <a:r>
              <a:rPr lang="el-GR" altLang="zh-TW"/>
              <a:t>.</a:t>
            </a:r>
            <a:endParaRPr lang="en-US" altLang="zh-TW">
              <a:ea typeface="新細明體" panose="02020500000000000000" pitchFamily="18" charset="-120"/>
            </a:endParaRPr>
          </a:p>
          <a:p>
            <a:pPr lvl="1"/>
            <a:r>
              <a:rPr lang="el-GR" altLang="zh-TW"/>
              <a:t>So</a:t>
            </a:r>
            <a:r>
              <a:rPr lang="en-US" altLang="zh-TW">
                <a:ea typeface="新細明體" panose="02020500000000000000" pitchFamily="18" charset="-120"/>
              </a:rPr>
              <a:t>, </a:t>
            </a:r>
            <a:r>
              <a:rPr lang="en-US" altLang="zh-TW" i="1">
                <a:ea typeface="新細明體" panose="02020500000000000000" pitchFamily="18" charset="-120"/>
              </a:rPr>
              <a:t>A</a:t>
            </a:r>
            <a:r>
              <a:rPr lang="en-US" altLang="zh-TW">
                <a:ea typeface="新細明體" panose="02020500000000000000" pitchFamily="18" charset="-120"/>
              </a:rPr>
              <a:t>(</a:t>
            </a:r>
            <a:r>
              <a:rPr lang="el-GR" altLang="zh-TW">
                <a:ea typeface="新細明體" panose="02020500000000000000" pitchFamily="18" charset="-120"/>
              </a:rPr>
              <a:t>θ</a:t>
            </a:r>
            <a:r>
              <a:rPr lang="en-US" altLang="zh-TW">
                <a:ea typeface="新細明體" panose="02020500000000000000" pitchFamily="18" charset="-120"/>
              </a:rPr>
              <a:t>) </a:t>
            </a:r>
            <a:r>
              <a:rPr lang="el-GR" altLang="zh-TW"/>
              <a:t>has a maximum value of </a:t>
            </a:r>
            <a:r>
              <a:rPr lang="en-US" altLang="zh-TW" i="1">
                <a:ea typeface="新細明體" panose="02020500000000000000" pitchFamily="18" charset="-120"/>
              </a:rPr>
              <a:t>r</a:t>
            </a:r>
            <a:r>
              <a:rPr lang="en-US" altLang="zh-TW" baseline="30000">
                <a:ea typeface="新細明體" panose="02020500000000000000" pitchFamily="18" charset="-120"/>
              </a:rPr>
              <a:t>2</a:t>
            </a:r>
            <a:r>
              <a:rPr lang="en-US" altLang="zh-TW">
                <a:ea typeface="新細明體" panose="02020500000000000000" pitchFamily="18" charset="-120"/>
              </a:rPr>
              <a:t> and it </a:t>
            </a:r>
            <a:r>
              <a:rPr lang="el-GR" altLang="zh-TW"/>
              <a:t>occurs when </a:t>
            </a:r>
            <a:r>
              <a:rPr lang="el-GR" altLang="zh-TW">
                <a:ea typeface="新細明體" panose="02020500000000000000" pitchFamily="18" charset="-120"/>
              </a:rPr>
              <a:t>θ</a:t>
            </a:r>
            <a:r>
              <a:rPr lang="en-US" altLang="zh-TW" i="1">
                <a:ea typeface="新細明體" panose="02020500000000000000" pitchFamily="18" charset="-120"/>
              </a:rPr>
              <a:t> </a:t>
            </a:r>
            <a:r>
              <a:rPr lang="en-US" altLang="zh-TW">
                <a:ea typeface="新細明體" panose="02020500000000000000" pitchFamily="18" charset="-120"/>
              </a:rPr>
              <a:t>= </a:t>
            </a:r>
            <a:r>
              <a:rPr lang="el-GR" altLang="zh-TW" i="1">
                <a:latin typeface="Symbol" panose="05050102010706020507" pitchFamily="18" charset="2"/>
                <a:ea typeface="新細明體" panose="02020500000000000000" pitchFamily="18" charset="-120"/>
              </a:rPr>
              <a:t>p</a:t>
            </a:r>
            <a:r>
              <a:rPr lang="el-GR" altLang="zh-TW" i="1">
                <a:cs typeface="Arial" panose="020B0604020202020204" pitchFamily="34" charset="0"/>
              </a:rPr>
              <a:t> </a:t>
            </a:r>
            <a:r>
              <a:rPr lang="en-US" altLang="zh-TW">
                <a:ea typeface="新細明體" panose="02020500000000000000" pitchFamily="18" charset="-120"/>
              </a:rPr>
              <a:t>/4</a:t>
            </a:r>
            <a:r>
              <a:rPr lang="el-GR" altLang="zh-TW"/>
              <a:t>.</a:t>
            </a:r>
            <a:endParaRPr lang="en-US" altLang="zh-TW">
              <a:ea typeface="新細明體" panose="02020500000000000000" pitchFamily="18" charset="-120"/>
            </a:endParaRPr>
          </a:p>
          <a:p>
            <a:r>
              <a:rPr lang="en-US" altLang="zh-TW">
                <a:ea typeface="新細明體" panose="02020500000000000000" pitchFamily="18" charset="-120"/>
              </a:rPr>
              <a:t>Notice that this trigonometric solution doesn</a:t>
            </a:r>
            <a:r>
              <a:rPr lang="en-US" altLang="zh-TW">
                <a:latin typeface="Arial" panose="020B060402020202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>
                <a:ea typeface="新細明體" panose="02020500000000000000" pitchFamily="18" charset="-120"/>
              </a:rPr>
              <a:t>t involve differentiation. </a:t>
            </a:r>
            <a:endParaRPr lang="el-GR" altLang="zh-TW" i="1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85246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8"/>
          <p:cNvSpPr>
            <a:spLocks noChangeArrowheads="1"/>
          </p:cNvSpPr>
          <p:nvPr/>
        </p:nvSpPr>
        <p:spPr bwMode="auto">
          <a:xfrm>
            <a:off x="827584" y="2708920"/>
            <a:ext cx="7772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 sz="3600" b="1" dirty="0">
                <a:ea typeface="新細明體" panose="02020500000000000000" pitchFamily="18" charset="-120"/>
              </a:rPr>
              <a:t>Applications to Business </a:t>
            </a:r>
            <a:br>
              <a:rPr lang="en-US" altLang="zh-TW" sz="3600" b="1" dirty="0">
                <a:ea typeface="新細明體" panose="02020500000000000000" pitchFamily="18" charset="-120"/>
              </a:rPr>
            </a:br>
            <a:r>
              <a:rPr lang="en-US" altLang="zh-TW" sz="3600" b="1" dirty="0">
                <a:ea typeface="新細明體" panose="02020500000000000000" pitchFamily="18" charset="-120"/>
              </a:rPr>
              <a:t>and Economics</a:t>
            </a:r>
          </a:p>
        </p:txBody>
      </p:sp>
    </p:spTree>
    <p:extLst>
      <p:ext uri="{BB962C8B-B14F-4D97-AF65-F5344CB8AC3E}">
        <p14:creationId xmlns:p14="http://schemas.microsoft.com/office/powerpoint/2010/main" val="86396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Optimization Problems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Tx/>
              <a:buNone/>
            </a:pPr>
            <a:r>
              <a:rPr lang="en-US" altLang="zh-TW" b="1" dirty="0" smtClean="0">
                <a:ea typeface="新細明體" panose="02020500000000000000" pitchFamily="18" charset="-120"/>
              </a:rPr>
              <a:t>Steps in solving optimization problems:</a:t>
            </a:r>
          </a:p>
          <a:p>
            <a:pPr>
              <a:buFontTx/>
              <a:buNone/>
            </a:pPr>
            <a:endParaRPr lang="en-US" altLang="zh-TW" b="1" i="1" baseline="30000" dirty="0" smtClean="0">
              <a:ea typeface="新細明體" panose="02020500000000000000" pitchFamily="18" charset="-120"/>
            </a:endParaRPr>
          </a:p>
          <a:p>
            <a:pPr>
              <a:buFontTx/>
              <a:buNone/>
            </a:pPr>
            <a:r>
              <a:rPr lang="en-US" altLang="zh-TW" b="1" dirty="0" smtClean="0">
                <a:ea typeface="新細明體" panose="02020500000000000000" pitchFamily="18" charset="-120"/>
              </a:rPr>
              <a:t>1. Understand the Problem  </a:t>
            </a:r>
            <a:r>
              <a:rPr lang="en-US" altLang="zh-TW" dirty="0" smtClean="0">
                <a:ea typeface="新細明體" panose="02020500000000000000" pitchFamily="18" charset="-120"/>
              </a:rPr>
              <a:t>The first step is to read the problem carefully until it is clearly understood. Ask yourself: What is the unknown? What are the given </a:t>
            </a:r>
            <a:r>
              <a:rPr lang="en-US" altLang="zh-TW" dirty="0" smtClean="0">
                <a:ea typeface="新細明體" panose="02020500000000000000" pitchFamily="18" charset="-120"/>
              </a:rPr>
              <a:t>quantities</a:t>
            </a:r>
            <a:r>
              <a:rPr lang="en-US" altLang="zh-TW" dirty="0" smtClean="0">
                <a:ea typeface="新細明體" panose="02020500000000000000" pitchFamily="18" charset="-120"/>
              </a:rPr>
              <a:t>? What are the given conditions?</a:t>
            </a:r>
          </a:p>
          <a:p>
            <a:pPr>
              <a:buFontTx/>
              <a:buNone/>
            </a:pPr>
            <a:endParaRPr lang="en-US" altLang="zh-TW" i="1" baseline="30000" dirty="0" smtClean="0">
              <a:ea typeface="新細明體" panose="02020500000000000000" pitchFamily="18" charset="-120"/>
            </a:endParaRPr>
          </a:p>
          <a:p>
            <a:pPr>
              <a:buFontTx/>
              <a:buNone/>
            </a:pPr>
            <a:r>
              <a:rPr lang="en-US" altLang="zh-TW" b="1" dirty="0" smtClean="0">
                <a:ea typeface="新細明體" panose="02020500000000000000" pitchFamily="18" charset="-120"/>
              </a:rPr>
              <a:t>2. Draw a Diagram </a:t>
            </a:r>
            <a:r>
              <a:rPr lang="en-US" altLang="zh-TW" dirty="0" smtClean="0">
                <a:ea typeface="新細明體" panose="02020500000000000000" pitchFamily="18" charset="-120"/>
              </a:rPr>
              <a:t> In most problems it is useful to draw a diagram and identify the given and required quantities on the diagram.</a:t>
            </a:r>
          </a:p>
          <a:p>
            <a:pPr>
              <a:buFontTx/>
              <a:buNone/>
            </a:pPr>
            <a:endParaRPr lang="en-US" altLang="zh-TW" i="1" baseline="30000" dirty="0" smtClean="0">
              <a:ea typeface="新細明體" panose="02020500000000000000" pitchFamily="18" charset="-120"/>
            </a:endParaRPr>
          </a:p>
          <a:p>
            <a:pPr>
              <a:buFontTx/>
              <a:buNone/>
            </a:pPr>
            <a:r>
              <a:rPr lang="en-US" altLang="zh-TW" b="1" dirty="0" smtClean="0">
                <a:ea typeface="新細明體" panose="02020500000000000000" pitchFamily="18" charset="-120"/>
              </a:rPr>
              <a:t>3. Introduce Notation  </a:t>
            </a:r>
            <a:r>
              <a:rPr lang="en-US" altLang="zh-TW" dirty="0" smtClean="0">
                <a:ea typeface="新細明體" panose="02020500000000000000" pitchFamily="18" charset="-120"/>
              </a:rPr>
              <a:t>Assign a symbol to the quantity  that is to be maximized or minimized (let’s call it </a:t>
            </a:r>
            <a:r>
              <a:rPr lang="en-US" altLang="zh-TW" i="1" dirty="0" smtClean="0">
                <a:ea typeface="新細明體" panose="02020500000000000000" pitchFamily="18" charset="-120"/>
              </a:rPr>
              <a:t>Q</a:t>
            </a:r>
            <a:r>
              <a:rPr lang="en-US" altLang="zh-TW" dirty="0" smtClean="0">
                <a:ea typeface="新細明體" panose="02020500000000000000" pitchFamily="18" charset="-120"/>
              </a:rPr>
              <a:t> for  now).</a:t>
            </a:r>
            <a:endParaRPr lang="en-US" altLang="zh-TW" i="1" baseline="30000" dirty="0" smtClean="0">
              <a:ea typeface="新細明體" panose="02020500000000000000" pitchFamily="18" charset="-120"/>
            </a:endParaRPr>
          </a:p>
        </p:txBody>
      </p:sp>
      <p:sp>
        <p:nvSpPr>
          <p:cNvPr id="512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</p:spTree>
    <p:extLst>
      <p:ext uri="{BB962C8B-B14F-4D97-AF65-F5344CB8AC3E}">
        <p14:creationId xmlns:p14="http://schemas.microsoft.com/office/powerpoint/2010/main" val="22352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FontTx/>
              <a:buNone/>
            </a:pPr>
            <a:r>
              <a:rPr lang="en-US" altLang="zh-TW" dirty="0" smtClean="0">
                <a:ea typeface="新細明體" panose="02020500000000000000" pitchFamily="18" charset="-120"/>
              </a:rPr>
              <a:t>Recall that if </a:t>
            </a:r>
            <a:r>
              <a:rPr lang="en-US" altLang="zh-TW" i="1" dirty="0" smtClean="0">
                <a:ea typeface="新細明體" panose="02020500000000000000" pitchFamily="18" charset="-120"/>
              </a:rPr>
              <a:t>C</a:t>
            </a:r>
            <a:r>
              <a:rPr lang="en-US" altLang="zh-TW" sz="400" i="1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x </a:t>
            </a:r>
            <a:r>
              <a:rPr lang="en-US" altLang="zh-TW" dirty="0" smtClean="0">
                <a:ea typeface="新細明體" panose="02020500000000000000" pitchFamily="18" charset="-120"/>
              </a:rPr>
              <a:t>), the </a:t>
            </a:r>
            <a:r>
              <a:rPr lang="en-US" altLang="zh-TW" b="1" dirty="0" smtClean="0">
                <a:ea typeface="新細明體" panose="02020500000000000000" pitchFamily="18" charset="-120"/>
              </a:rPr>
              <a:t>cost function</a:t>
            </a:r>
            <a:r>
              <a:rPr lang="en-US" altLang="zh-TW" dirty="0" smtClean="0">
                <a:ea typeface="新細明體" panose="02020500000000000000" pitchFamily="18" charset="-120"/>
              </a:rPr>
              <a:t>, is the cost of producing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 units of a certain product, then the </a:t>
            </a:r>
            <a:r>
              <a:rPr lang="en-US" altLang="zh-TW" b="1" dirty="0" smtClean="0">
                <a:ea typeface="新細明體" panose="02020500000000000000" pitchFamily="18" charset="-120"/>
              </a:rPr>
              <a:t>marginal cost</a:t>
            </a:r>
            <a:r>
              <a:rPr lang="en-US" altLang="zh-TW" dirty="0" smtClean="0">
                <a:ea typeface="新細明體" panose="02020500000000000000" pitchFamily="18" charset="-120"/>
              </a:rPr>
              <a:t> is the rate of change of </a:t>
            </a:r>
            <a:r>
              <a:rPr lang="en-US" altLang="zh-TW" i="1" dirty="0" smtClean="0">
                <a:ea typeface="新細明體" panose="02020500000000000000" pitchFamily="18" charset="-120"/>
              </a:rPr>
              <a:t>C</a:t>
            </a:r>
            <a:r>
              <a:rPr lang="en-US" altLang="zh-TW" dirty="0" smtClean="0">
                <a:ea typeface="新細明體" panose="02020500000000000000" pitchFamily="18" charset="-120"/>
              </a:rPr>
              <a:t> with respect to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.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r>
              <a:rPr lang="en-US" altLang="zh-TW" dirty="0" smtClean="0">
                <a:ea typeface="新細明體" panose="02020500000000000000" pitchFamily="18" charset="-120"/>
              </a:rPr>
              <a:t>In other words, the marginal cost function is the derivative, </a:t>
            </a:r>
            <a:r>
              <a:rPr lang="en-US" altLang="zh-TW" i="1" dirty="0" smtClean="0">
                <a:ea typeface="新細明體" panose="02020500000000000000" pitchFamily="18" charset="-120"/>
              </a:rPr>
              <a:t>C</a:t>
            </a:r>
            <a:r>
              <a:rPr lang="en-US" altLang="zh-TW" sz="800" i="1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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), of the cost function.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r>
              <a:rPr lang="en-US" altLang="zh-TW" dirty="0" smtClean="0">
                <a:ea typeface="新細明體" panose="02020500000000000000" pitchFamily="18" charset="-120"/>
              </a:rPr>
              <a:t>Now let’s consider marketing. Let </a:t>
            </a:r>
            <a:r>
              <a:rPr lang="en-US" altLang="zh-TW" i="1" dirty="0" smtClean="0">
                <a:ea typeface="新細明體" panose="02020500000000000000" pitchFamily="18" charset="-120"/>
              </a:rPr>
              <a:t>p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) be the price per unit that the company can charge if it sells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 units. Then </a:t>
            </a:r>
            <a:r>
              <a:rPr lang="en-US" altLang="zh-TW" i="1" dirty="0" smtClean="0">
                <a:ea typeface="新細明體" panose="02020500000000000000" pitchFamily="18" charset="-120"/>
              </a:rPr>
              <a:t>p </a:t>
            </a:r>
            <a:r>
              <a:rPr lang="en-US" altLang="zh-TW" dirty="0" smtClean="0">
                <a:ea typeface="新細明體" panose="02020500000000000000" pitchFamily="18" charset="-120"/>
              </a:rPr>
              <a:t>is called the </a:t>
            </a:r>
            <a:r>
              <a:rPr lang="en-US" altLang="zh-TW" b="1" dirty="0" smtClean="0">
                <a:ea typeface="新細明體" panose="02020500000000000000" pitchFamily="18" charset="-120"/>
              </a:rPr>
              <a:t>demand function</a:t>
            </a:r>
            <a:r>
              <a:rPr lang="en-US" altLang="zh-TW" dirty="0" smtClean="0">
                <a:ea typeface="新細明體" panose="02020500000000000000" pitchFamily="18" charset="-120"/>
              </a:rPr>
              <a:t> (or </a:t>
            </a:r>
            <a:r>
              <a:rPr lang="en-US" altLang="zh-TW" b="1" dirty="0" smtClean="0">
                <a:ea typeface="新細明體" panose="02020500000000000000" pitchFamily="18" charset="-120"/>
              </a:rPr>
              <a:t>price function</a:t>
            </a:r>
            <a:r>
              <a:rPr lang="en-US" altLang="zh-TW" dirty="0" smtClean="0">
                <a:ea typeface="新細明體" panose="02020500000000000000" pitchFamily="18" charset="-120"/>
              </a:rPr>
              <a:t>) and we would expect it to be a decreasing function of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.</a:t>
            </a:r>
            <a:endParaRPr lang="en-US" altLang="zh-TW" baseline="30000" dirty="0" smtClean="0">
              <a:ea typeface="新細明體" panose="02020500000000000000" pitchFamily="18" charset="-120"/>
            </a:endParaRPr>
          </a:p>
        </p:txBody>
      </p:sp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1195389" y="177803"/>
            <a:ext cx="7339012" cy="1239837"/>
          </a:xfrm>
        </p:spPr>
        <p:txBody>
          <a:bodyPr/>
          <a:lstStyle/>
          <a:p>
            <a:r>
              <a:rPr lang="en-US" altLang="zh-TW" sz="2800" dirty="0">
                <a:ea typeface="新細明體" panose="02020500000000000000" pitchFamily="18" charset="-120"/>
              </a:rPr>
              <a:t>Applications to Business and Economics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628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FontTx/>
              <a:buNone/>
            </a:pPr>
            <a:r>
              <a:rPr lang="en-US" altLang="zh-TW" smtClean="0">
                <a:ea typeface="新細明體" panose="02020500000000000000" pitchFamily="18" charset="-120"/>
              </a:rPr>
              <a:t>If </a:t>
            </a:r>
            <a:r>
              <a:rPr lang="en-US" altLang="zh-TW" i="1" smtClean="0">
                <a:ea typeface="新細明體" panose="02020500000000000000" pitchFamily="18" charset="-120"/>
              </a:rPr>
              <a:t>x </a:t>
            </a:r>
            <a:r>
              <a:rPr lang="en-US" altLang="zh-TW" smtClean="0">
                <a:ea typeface="新細明體" panose="02020500000000000000" pitchFamily="18" charset="-120"/>
              </a:rPr>
              <a:t>units are sold and the price per unit is </a:t>
            </a:r>
            <a:r>
              <a:rPr lang="en-US" altLang="zh-TW" i="1" smtClean="0">
                <a:ea typeface="新細明體" panose="02020500000000000000" pitchFamily="18" charset="-120"/>
              </a:rPr>
              <a:t>p</a:t>
            </a:r>
            <a:r>
              <a:rPr lang="en-US" altLang="zh-TW" smtClean="0">
                <a:ea typeface="新細明體" panose="02020500000000000000" pitchFamily="18" charset="-120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</a:rPr>
              <a:t>x</a:t>
            </a:r>
            <a:r>
              <a:rPr lang="en-US" altLang="zh-TW" smtClean="0">
                <a:ea typeface="新細明體" panose="02020500000000000000" pitchFamily="18" charset="-120"/>
              </a:rPr>
              <a:t>), then the total revenue is</a:t>
            </a:r>
          </a:p>
          <a:p>
            <a:pPr marL="0" indent="0">
              <a:buFontTx/>
              <a:buNone/>
            </a:pPr>
            <a:endParaRPr lang="en-US" altLang="zh-TW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endParaRPr lang="en-US" altLang="zh-TW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r>
              <a:rPr lang="en-US" altLang="zh-TW" smtClean="0">
                <a:ea typeface="新細明體" panose="02020500000000000000" pitchFamily="18" charset="-120"/>
              </a:rPr>
              <a:t>and </a:t>
            </a:r>
            <a:r>
              <a:rPr lang="en-US" altLang="zh-TW" i="1" smtClean="0">
                <a:ea typeface="新細明體" panose="02020500000000000000" pitchFamily="18" charset="-120"/>
              </a:rPr>
              <a:t>R</a:t>
            </a:r>
            <a:r>
              <a:rPr lang="en-US" altLang="zh-TW" smtClean="0">
                <a:ea typeface="新細明體" panose="02020500000000000000" pitchFamily="18" charset="-120"/>
              </a:rPr>
              <a:t> is called the </a:t>
            </a:r>
            <a:r>
              <a:rPr lang="en-US" altLang="zh-TW" b="1" smtClean="0">
                <a:ea typeface="新細明體" panose="02020500000000000000" pitchFamily="18" charset="-120"/>
              </a:rPr>
              <a:t>revenue function</a:t>
            </a:r>
            <a:r>
              <a:rPr lang="en-US" altLang="zh-TW" smtClean="0">
                <a:ea typeface="新細明體" panose="02020500000000000000" pitchFamily="18" charset="-120"/>
              </a:rPr>
              <a:t>. </a:t>
            </a:r>
          </a:p>
          <a:p>
            <a:pPr marL="0" indent="0">
              <a:buFontTx/>
              <a:buNone/>
            </a:pPr>
            <a:endParaRPr lang="en-US" altLang="zh-TW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r>
              <a:rPr lang="en-US" altLang="zh-TW" smtClean="0">
                <a:ea typeface="新細明體" panose="02020500000000000000" pitchFamily="18" charset="-120"/>
              </a:rPr>
              <a:t>The derivative </a:t>
            </a:r>
            <a:r>
              <a:rPr lang="en-US" altLang="zh-TW" i="1" smtClean="0">
                <a:ea typeface="新細明體" panose="02020500000000000000" pitchFamily="18" charset="-120"/>
              </a:rPr>
              <a:t>R</a:t>
            </a:r>
            <a:r>
              <a:rPr lang="en-US" altLang="zh-TW" sz="80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 </a:t>
            </a:r>
            <a:r>
              <a:rPr lang="en-US" altLang="zh-TW" smtClean="0">
                <a:ea typeface="新細明體" panose="02020500000000000000" pitchFamily="18" charset="-120"/>
              </a:rPr>
              <a:t>of the revenue function is called the </a:t>
            </a:r>
            <a:r>
              <a:rPr lang="en-US" altLang="zh-TW" b="1" smtClean="0">
                <a:ea typeface="新細明體" panose="02020500000000000000" pitchFamily="18" charset="-120"/>
              </a:rPr>
              <a:t>marginal revenue function</a:t>
            </a:r>
            <a:r>
              <a:rPr lang="en-US" altLang="zh-TW" smtClean="0">
                <a:ea typeface="新細明體" panose="02020500000000000000" pitchFamily="18" charset="-120"/>
              </a:rPr>
              <a:t> and is the rate of change of revenue with respect to the number of units sold.</a:t>
            </a:r>
          </a:p>
          <a:p>
            <a:pPr marL="0" indent="0">
              <a:buFontTx/>
              <a:buNone/>
            </a:pPr>
            <a:endParaRPr lang="en-US" altLang="zh-TW" baseline="30000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endParaRPr lang="en-US" altLang="zh-TW" baseline="30000" smtClean="0">
              <a:ea typeface="新細明體" panose="02020500000000000000" pitchFamily="18" charset="-120"/>
            </a:endParaRPr>
          </a:p>
        </p:txBody>
      </p:sp>
      <p:sp>
        <p:nvSpPr>
          <p:cNvPr id="2560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2560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362200"/>
            <a:ext cx="1897063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1195389" y="177803"/>
            <a:ext cx="7339012" cy="1239837"/>
          </a:xfrm>
        </p:spPr>
        <p:txBody>
          <a:bodyPr/>
          <a:lstStyle/>
          <a:p>
            <a:r>
              <a:rPr lang="en-US" altLang="zh-TW" sz="2800" dirty="0">
                <a:ea typeface="新細明體" panose="02020500000000000000" pitchFamily="18" charset="-120"/>
              </a:rPr>
              <a:t>Applications to Business and Economics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4769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FontTx/>
              <a:buNone/>
            </a:pPr>
            <a:r>
              <a:rPr lang="en-US" altLang="zh-TW" smtClean="0">
                <a:ea typeface="新細明體" panose="02020500000000000000" pitchFamily="18" charset="-120"/>
              </a:rPr>
              <a:t>If </a:t>
            </a:r>
            <a:r>
              <a:rPr lang="en-US" altLang="zh-TW" i="1" smtClean="0">
                <a:ea typeface="新細明體" panose="02020500000000000000" pitchFamily="18" charset="-120"/>
              </a:rPr>
              <a:t>x</a:t>
            </a:r>
            <a:r>
              <a:rPr lang="en-US" altLang="zh-TW" smtClean="0">
                <a:ea typeface="新細明體" panose="02020500000000000000" pitchFamily="18" charset="-120"/>
              </a:rPr>
              <a:t> units are sold, then the total profit is</a:t>
            </a:r>
          </a:p>
          <a:p>
            <a:pPr marL="0" indent="0">
              <a:buFontTx/>
              <a:buNone/>
            </a:pPr>
            <a:endParaRPr lang="en-US" altLang="zh-TW" baseline="30000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endParaRPr lang="en-US" altLang="zh-TW" baseline="30000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endParaRPr lang="en-US" altLang="zh-TW" baseline="30000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endParaRPr lang="en-US" altLang="zh-TW" baseline="30000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r>
              <a:rPr lang="en-US" altLang="zh-TW" smtClean="0">
                <a:ea typeface="新細明體" panose="02020500000000000000" pitchFamily="18" charset="-120"/>
              </a:rPr>
              <a:t>and </a:t>
            </a:r>
            <a:r>
              <a:rPr lang="en-US" altLang="zh-TW" i="1" smtClean="0">
                <a:ea typeface="新細明體" panose="02020500000000000000" pitchFamily="18" charset="-120"/>
              </a:rPr>
              <a:t>P</a:t>
            </a:r>
            <a:r>
              <a:rPr lang="en-US" altLang="zh-TW" smtClean="0">
                <a:ea typeface="新細明體" panose="02020500000000000000" pitchFamily="18" charset="-120"/>
              </a:rPr>
              <a:t> is called the </a:t>
            </a:r>
            <a:r>
              <a:rPr lang="en-US" altLang="zh-TW" b="1" smtClean="0">
                <a:ea typeface="新細明體" panose="02020500000000000000" pitchFamily="18" charset="-120"/>
              </a:rPr>
              <a:t>profit function</a:t>
            </a:r>
            <a:r>
              <a:rPr lang="en-US" altLang="zh-TW" smtClean="0">
                <a:ea typeface="新細明體" panose="02020500000000000000" pitchFamily="18" charset="-120"/>
              </a:rPr>
              <a:t>. </a:t>
            </a:r>
          </a:p>
          <a:p>
            <a:pPr marL="0" indent="0">
              <a:buFontTx/>
              <a:buNone/>
            </a:pPr>
            <a:endParaRPr lang="en-US" altLang="zh-TW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r>
              <a:rPr lang="en-US" altLang="zh-TW" smtClean="0">
                <a:ea typeface="新細明體" panose="02020500000000000000" pitchFamily="18" charset="-120"/>
              </a:rPr>
              <a:t>The </a:t>
            </a:r>
            <a:r>
              <a:rPr lang="en-US" altLang="zh-TW" b="1" smtClean="0">
                <a:ea typeface="新細明體" panose="02020500000000000000" pitchFamily="18" charset="-120"/>
              </a:rPr>
              <a:t>marginal profit function</a:t>
            </a:r>
            <a:r>
              <a:rPr lang="en-US" altLang="zh-TW" smtClean="0">
                <a:ea typeface="新細明體" panose="02020500000000000000" pitchFamily="18" charset="-120"/>
              </a:rPr>
              <a:t> is </a:t>
            </a:r>
            <a:r>
              <a:rPr lang="en-US" altLang="zh-TW" i="1" smtClean="0">
                <a:ea typeface="新細明體" panose="02020500000000000000" pitchFamily="18" charset="-120"/>
              </a:rPr>
              <a:t>P</a:t>
            </a:r>
            <a:r>
              <a:rPr lang="en-US" altLang="zh-TW" sz="80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</a:t>
            </a:r>
            <a:r>
              <a:rPr lang="en-US" altLang="zh-TW" smtClean="0">
                <a:ea typeface="新細明體" panose="02020500000000000000" pitchFamily="18" charset="-120"/>
              </a:rPr>
              <a:t>, the derivative of the profit function.</a:t>
            </a:r>
            <a:endParaRPr lang="en-US" altLang="zh-TW" baseline="30000" smtClean="0">
              <a:ea typeface="新細明體" panose="02020500000000000000" pitchFamily="18" charset="-120"/>
            </a:endParaRPr>
          </a:p>
        </p:txBody>
      </p:sp>
      <p:sp>
        <p:nvSpPr>
          <p:cNvPr id="2662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266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286000"/>
            <a:ext cx="2682875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標題 1"/>
          <p:cNvSpPr txBox="1">
            <a:spLocks/>
          </p:cNvSpPr>
          <p:nvPr/>
        </p:nvSpPr>
        <p:spPr>
          <a:xfrm>
            <a:off x="1347789" y="330203"/>
            <a:ext cx="7339012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983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lang="zh-TW" sz="2701" kern="120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en-US" altLang="zh-TW" sz="2800" smtClean="0">
                <a:ea typeface="新細明體" panose="02020500000000000000" pitchFamily="18" charset="-120"/>
              </a:rPr>
              <a:t>Applications to Business and Economics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52430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 dirty="0">
                <a:ea typeface="新細明體" panose="02020500000000000000" pitchFamily="18" charset="-120"/>
              </a:rPr>
              <a:t>Applications to Business and Economics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In Exercises 35</a:t>
            </a:r>
            <a:r>
              <a:rPr lang="en-US" altLang="zh-TW" dirty="0">
                <a:latin typeface="Arial" panose="020B060402020202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 dirty="0">
                <a:ea typeface="新細明體" panose="02020500000000000000" pitchFamily="18" charset="-120"/>
              </a:rPr>
              <a:t>40, you are asked to use the marginal cost, revenue, and profit functions to minimize costs and maximize revenues and profits.</a:t>
            </a:r>
            <a:endParaRPr lang="en-US" altLang="zh-TW" b="1" dirty="0">
              <a:ea typeface="新細明體" panose="02020500000000000000" pitchFamily="18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426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6</a:t>
            </a:r>
            <a:endParaRPr lang="en-US" altLang="zh-TW" i="1" smtClean="0">
              <a:ea typeface="新細明體" panose="02020500000000000000" pitchFamily="18" charset="-120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zh-TW" smtClean="0">
                <a:ea typeface="新細明體" panose="02020500000000000000" pitchFamily="18" charset="-120"/>
              </a:rPr>
              <a:t>A store has been selling 200 DVD burners a week at $350 each. A market survey indicates that for each $10 rebate offered to buyers, the number of units sold will increase by 20 a week. Find the demand function and the revenue function. How large a rebate should the store offer to maximize its revenue?</a:t>
            </a:r>
          </a:p>
          <a:p>
            <a:pPr marL="0" indent="0">
              <a:buFontTx/>
              <a:buNone/>
            </a:pPr>
            <a:endParaRPr lang="en-US" altLang="zh-TW" smtClean="0">
              <a:solidFill>
                <a:srgbClr val="00ADEE"/>
              </a:solidFill>
              <a:ea typeface="新細明體" panose="02020500000000000000" pitchFamily="18" charset="-120"/>
            </a:endParaRPr>
          </a:p>
        </p:txBody>
      </p:sp>
      <p:sp>
        <p:nvSpPr>
          <p:cNvPr id="2765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</p:spTree>
    <p:extLst>
      <p:ext uri="{BB962C8B-B14F-4D97-AF65-F5344CB8AC3E}">
        <p14:creationId xmlns:p14="http://schemas.microsoft.com/office/powerpoint/2010/main" val="3368359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6 – </a:t>
            </a:r>
            <a:r>
              <a:rPr lang="en-US" altLang="zh-TW" i="1" smtClean="0">
                <a:ea typeface="新細明體" panose="02020500000000000000" pitchFamily="18" charset="-120"/>
              </a:rPr>
              <a:t>Solution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FontTx/>
              <a:buNone/>
            </a:pPr>
            <a:endParaRPr lang="en-US" altLang="zh-TW" dirty="0" smtClean="0">
              <a:solidFill>
                <a:srgbClr val="00ADEE"/>
              </a:solidFill>
              <a:ea typeface="新細明體" panose="02020500000000000000" pitchFamily="18" charset="-120"/>
            </a:endParaRP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SOLUTION:</a:t>
            </a: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If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 is the number of DVD burners sold per week, then the weekly increase in sales is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 – 200. For each increase of 20 units sold, the price is decreased by $10.</a:t>
            </a:r>
          </a:p>
          <a:p>
            <a:pPr marL="0" indent="0">
              <a:buFontTx/>
              <a:buNone/>
            </a:pPr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r>
              <a:rPr lang="en-US" altLang="zh-TW" dirty="0" smtClean="0">
                <a:ea typeface="新細明體" panose="02020500000000000000" pitchFamily="18" charset="-120"/>
              </a:rPr>
              <a:t>So for each additional unit sold, the decrease in price will be                and the demand function is</a:t>
            </a:r>
          </a:p>
          <a:p>
            <a:pPr marL="0" indent="0">
              <a:buFontTx/>
              <a:buNone/>
            </a:pPr>
            <a:endParaRPr lang="en-US" altLang="zh-TW" dirty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</a:p>
          <a:p>
            <a:pPr marL="0" indent="0">
              <a:buFontTx/>
              <a:buNone/>
            </a:pPr>
            <a:endParaRPr lang="en-US" altLang="zh-TW" dirty="0" smtClean="0">
              <a:ea typeface="新細明體" panose="02020500000000000000" pitchFamily="18" charset="-120"/>
            </a:endParaRPr>
          </a:p>
        </p:txBody>
      </p:sp>
      <p:sp>
        <p:nvSpPr>
          <p:cNvPr id="2867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2867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4293096"/>
            <a:ext cx="1052513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5350668"/>
            <a:ext cx="3262313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5940422"/>
            <a:ext cx="1481137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686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6 – </a:t>
            </a:r>
            <a:r>
              <a:rPr lang="en-US" altLang="zh-TW" i="1" smtClean="0">
                <a:ea typeface="新細明體" panose="02020500000000000000" pitchFamily="18" charset="-120"/>
              </a:rPr>
              <a:t>Solution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FontTx/>
              <a:buNone/>
            </a:pPr>
            <a:endParaRPr lang="en-US" altLang="zh-TW" baseline="30000" dirty="0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r>
              <a:rPr lang="en-US" altLang="zh-TW" dirty="0" smtClean="0">
                <a:ea typeface="新細明體" panose="02020500000000000000" pitchFamily="18" charset="-120"/>
              </a:rPr>
              <a:t>The revenue function is</a:t>
            </a:r>
          </a:p>
          <a:p>
            <a:pPr marL="0" indent="0">
              <a:buFontTx/>
              <a:buNone/>
            </a:pPr>
            <a:endParaRPr lang="en-US" altLang="zh-TW" baseline="30000" dirty="0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endParaRPr lang="en-US" altLang="zh-TW" baseline="30000" dirty="0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endParaRPr lang="en-US" altLang="zh-TW" baseline="30000" dirty="0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endParaRPr lang="en-US" altLang="zh-TW" sz="1500" baseline="30000" dirty="0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r>
              <a:rPr lang="en-US" altLang="zh-TW" dirty="0" smtClean="0">
                <a:ea typeface="新細明體" panose="02020500000000000000" pitchFamily="18" charset="-120"/>
              </a:rPr>
              <a:t>Since                                                 we see that </a:t>
            </a:r>
            <a:r>
              <a:rPr lang="en-US" altLang="zh-TW" i="1" dirty="0" smtClean="0">
                <a:ea typeface="新細明體" panose="02020500000000000000" pitchFamily="18" charset="-120"/>
              </a:rPr>
              <a:t>R</a:t>
            </a:r>
            <a:r>
              <a:rPr lang="en-US" altLang="zh-TW" sz="8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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) = 0 when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 = 450. </a:t>
            </a:r>
          </a:p>
          <a:p>
            <a:pPr marL="0" indent="0">
              <a:buFontTx/>
              <a:buNone/>
            </a:pPr>
            <a:endParaRPr lang="en-US" altLang="zh-TW" baseline="30000" dirty="0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r>
              <a:rPr lang="en-US" altLang="zh-TW" dirty="0" smtClean="0">
                <a:ea typeface="新細明體" panose="02020500000000000000" pitchFamily="18" charset="-120"/>
              </a:rPr>
              <a:t>This value of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 gives an absolute maximum by the First Derivative Test (or simply by observing that the graph of </a:t>
            </a:r>
            <a:r>
              <a:rPr lang="en-US" altLang="zh-TW" i="1" dirty="0" smtClean="0">
                <a:ea typeface="新細明體" panose="02020500000000000000" pitchFamily="18" charset="-120"/>
              </a:rPr>
              <a:t>R </a:t>
            </a:r>
            <a:r>
              <a:rPr lang="en-US" altLang="zh-TW" dirty="0" smtClean="0">
                <a:ea typeface="新細明體" panose="02020500000000000000" pitchFamily="18" charset="-120"/>
              </a:rPr>
              <a:t>is a parabola that opens downward). </a:t>
            </a:r>
          </a:p>
          <a:p>
            <a:pPr marL="0" indent="0">
              <a:buFontTx/>
              <a:buNone/>
            </a:pPr>
            <a:endParaRPr lang="en-US" altLang="zh-TW" baseline="30000" dirty="0" smtClean="0">
              <a:ea typeface="新細明體" panose="02020500000000000000" pitchFamily="18" charset="-120"/>
            </a:endParaRPr>
          </a:p>
        </p:txBody>
      </p:sp>
      <p:sp>
        <p:nvSpPr>
          <p:cNvPr id="2970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sp>
        <p:nvSpPr>
          <p:cNvPr id="29701" name="Rectangle 7"/>
          <p:cNvSpPr>
            <a:spLocks noChangeArrowheads="1"/>
          </p:cNvSpPr>
          <p:nvPr/>
        </p:nvSpPr>
        <p:spPr bwMode="auto">
          <a:xfrm>
            <a:off x="8015288" y="885825"/>
            <a:ext cx="841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cont’d</a:t>
            </a:r>
          </a:p>
        </p:txBody>
      </p:sp>
      <p:pic>
        <p:nvPicPr>
          <p:cNvPr id="1434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687" y="2636912"/>
            <a:ext cx="3476625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6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789040"/>
            <a:ext cx="21145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7780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6 – </a:t>
            </a:r>
            <a:r>
              <a:rPr lang="en-US" altLang="zh-TW" i="1" smtClean="0">
                <a:ea typeface="新細明體" panose="02020500000000000000" pitchFamily="18" charset="-120"/>
              </a:rPr>
              <a:t>Solution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indent="0">
              <a:buFontTx/>
              <a:buNone/>
            </a:pPr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r>
              <a:rPr lang="en-US" altLang="zh-TW" dirty="0" smtClean="0">
                <a:ea typeface="新細明體" panose="02020500000000000000" pitchFamily="18" charset="-120"/>
              </a:rPr>
              <a:t>The corresponding price is</a:t>
            </a:r>
          </a:p>
          <a:p>
            <a:pPr marL="0" indent="0">
              <a:buFontTx/>
              <a:buNone/>
            </a:pPr>
            <a:endParaRPr lang="en-US" altLang="zh-TW" baseline="30000" dirty="0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endParaRPr lang="en-US" altLang="zh-TW" baseline="30000" dirty="0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endParaRPr lang="en-US" altLang="zh-TW" baseline="30000" dirty="0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r>
              <a:rPr lang="en-US" altLang="zh-TW" dirty="0" smtClean="0">
                <a:ea typeface="新細明體" panose="02020500000000000000" pitchFamily="18" charset="-120"/>
              </a:rPr>
              <a:t>and the rebate is 350 – 225 = 125. </a:t>
            </a:r>
          </a:p>
          <a:p>
            <a:pPr marL="0" indent="0">
              <a:buFontTx/>
              <a:buNone/>
            </a:pPr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r>
              <a:rPr lang="en-US" altLang="zh-TW" dirty="0" smtClean="0">
                <a:ea typeface="新細明體" panose="02020500000000000000" pitchFamily="18" charset="-120"/>
              </a:rPr>
              <a:t>So to maximize revenue, the store should offer a rebate of $125.</a:t>
            </a:r>
            <a:endParaRPr lang="en-US" altLang="zh-TW" baseline="30000" dirty="0" smtClean="0">
              <a:ea typeface="新細明體" panose="02020500000000000000" pitchFamily="18" charset="-120"/>
            </a:endParaRPr>
          </a:p>
        </p:txBody>
      </p:sp>
      <p:sp>
        <p:nvSpPr>
          <p:cNvPr id="3072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sp>
        <p:nvSpPr>
          <p:cNvPr id="30725" name="Rectangle 7"/>
          <p:cNvSpPr>
            <a:spLocks noChangeArrowheads="1"/>
          </p:cNvSpPr>
          <p:nvPr/>
        </p:nvSpPr>
        <p:spPr bwMode="auto">
          <a:xfrm>
            <a:off x="8015288" y="885825"/>
            <a:ext cx="841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cont’d</a:t>
            </a: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852936"/>
            <a:ext cx="317500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368" y="3462536"/>
            <a:ext cx="8858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584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0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40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Optimization Problems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Tx/>
              <a:buNone/>
            </a:pPr>
            <a:r>
              <a:rPr lang="en-US" altLang="zh-TW" b="1" smtClean="0">
                <a:ea typeface="新細明體" panose="02020500000000000000" pitchFamily="18" charset="-120"/>
              </a:rPr>
              <a:t>    </a:t>
            </a:r>
            <a:r>
              <a:rPr lang="en-US" altLang="zh-TW" smtClean="0">
                <a:ea typeface="新細明體" panose="02020500000000000000" pitchFamily="18" charset="-120"/>
              </a:rPr>
              <a:t>Also select symbols (</a:t>
            </a:r>
            <a:r>
              <a:rPr lang="en-US" altLang="zh-TW" i="1" smtClean="0">
                <a:ea typeface="新細明體" panose="02020500000000000000" pitchFamily="18" charset="-120"/>
              </a:rPr>
              <a:t>a</a:t>
            </a:r>
            <a:r>
              <a:rPr lang="en-US" altLang="zh-TW" smtClean="0">
                <a:ea typeface="新細明體" panose="02020500000000000000" pitchFamily="18" charset="-120"/>
              </a:rPr>
              <a:t>, </a:t>
            </a:r>
            <a:r>
              <a:rPr lang="en-US" altLang="zh-TW" i="1" smtClean="0">
                <a:ea typeface="新細明體" panose="02020500000000000000" pitchFamily="18" charset="-120"/>
              </a:rPr>
              <a:t>b</a:t>
            </a:r>
            <a:r>
              <a:rPr lang="en-US" altLang="zh-TW" smtClean="0">
                <a:ea typeface="新細明體" panose="02020500000000000000" pitchFamily="18" charset="-120"/>
              </a:rPr>
              <a:t>, </a:t>
            </a:r>
            <a:r>
              <a:rPr lang="en-US" altLang="zh-TW" i="1" smtClean="0">
                <a:ea typeface="新細明體" panose="02020500000000000000" pitchFamily="18" charset="-120"/>
              </a:rPr>
              <a:t>c</a:t>
            </a:r>
            <a:r>
              <a:rPr lang="en-US" altLang="zh-TW" smtClean="0">
                <a:ea typeface="新細明體" panose="02020500000000000000" pitchFamily="18" charset="-120"/>
              </a:rPr>
              <a:t>,…, </a:t>
            </a:r>
            <a:r>
              <a:rPr lang="en-US" altLang="zh-TW" i="1" smtClean="0">
                <a:ea typeface="新細明體" panose="02020500000000000000" pitchFamily="18" charset="-120"/>
              </a:rPr>
              <a:t>x</a:t>
            </a:r>
            <a:r>
              <a:rPr lang="en-US" altLang="zh-TW" smtClean="0">
                <a:ea typeface="新細明體" panose="02020500000000000000" pitchFamily="18" charset="-120"/>
              </a:rPr>
              <a:t>, </a:t>
            </a:r>
            <a:r>
              <a:rPr lang="en-US" altLang="zh-TW" i="1" smtClean="0">
                <a:ea typeface="新細明體" panose="02020500000000000000" pitchFamily="18" charset="-120"/>
              </a:rPr>
              <a:t>y</a:t>
            </a:r>
            <a:r>
              <a:rPr lang="en-US" altLang="zh-TW" smtClean="0">
                <a:ea typeface="新細明體" panose="02020500000000000000" pitchFamily="18" charset="-120"/>
              </a:rPr>
              <a:t>) for other unknown  quantities and label the diagram with these symbols. It may help to use initials as suggestive symbols—for example, </a:t>
            </a:r>
            <a:r>
              <a:rPr lang="en-US" altLang="zh-TW" i="1" smtClean="0">
                <a:ea typeface="新細明體" panose="02020500000000000000" pitchFamily="18" charset="-120"/>
              </a:rPr>
              <a:t>A</a:t>
            </a:r>
            <a:r>
              <a:rPr lang="en-US" altLang="zh-TW" smtClean="0">
                <a:ea typeface="新細明體" panose="02020500000000000000" pitchFamily="18" charset="-120"/>
              </a:rPr>
              <a:t> for area, </a:t>
            </a:r>
            <a:r>
              <a:rPr lang="en-US" altLang="zh-TW" i="1" smtClean="0">
                <a:ea typeface="新細明體" panose="02020500000000000000" pitchFamily="18" charset="-120"/>
              </a:rPr>
              <a:t>h</a:t>
            </a:r>
            <a:r>
              <a:rPr lang="en-US" altLang="zh-TW" smtClean="0">
                <a:ea typeface="新細明體" panose="02020500000000000000" pitchFamily="18" charset="-120"/>
              </a:rPr>
              <a:t> for height, </a:t>
            </a:r>
            <a:r>
              <a:rPr lang="en-US" altLang="zh-TW" i="1" smtClean="0">
                <a:ea typeface="新細明體" panose="02020500000000000000" pitchFamily="18" charset="-120"/>
              </a:rPr>
              <a:t>t</a:t>
            </a:r>
            <a:r>
              <a:rPr lang="en-US" altLang="zh-TW" smtClean="0">
                <a:ea typeface="新細明體" panose="02020500000000000000" pitchFamily="18" charset="-120"/>
              </a:rPr>
              <a:t> for time.</a:t>
            </a:r>
          </a:p>
          <a:p>
            <a:pPr>
              <a:buFontTx/>
              <a:buNone/>
            </a:pPr>
            <a:endParaRPr lang="en-US" altLang="zh-TW" i="1" baseline="30000" smtClean="0">
              <a:ea typeface="新細明體" panose="02020500000000000000" pitchFamily="18" charset="-120"/>
            </a:endParaRPr>
          </a:p>
          <a:p>
            <a:pPr>
              <a:buFontTx/>
              <a:buNone/>
            </a:pPr>
            <a:r>
              <a:rPr lang="en-US" altLang="zh-TW" b="1" smtClean="0">
                <a:ea typeface="新細明體" panose="02020500000000000000" pitchFamily="18" charset="-120"/>
              </a:rPr>
              <a:t>4. </a:t>
            </a:r>
            <a:r>
              <a:rPr lang="en-US" altLang="zh-TW" smtClean="0">
                <a:ea typeface="新細明體" panose="02020500000000000000" pitchFamily="18" charset="-120"/>
              </a:rPr>
              <a:t>Express </a:t>
            </a:r>
            <a:r>
              <a:rPr lang="en-US" altLang="zh-TW" i="1" smtClean="0">
                <a:ea typeface="新細明體" panose="02020500000000000000" pitchFamily="18" charset="-120"/>
              </a:rPr>
              <a:t>Q</a:t>
            </a:r>
            <a:r>
              <a:rPr lang="en-US" altLang="zh-TW" smtClean="0">
                <a:ea typeface="新細明體" panose="02020500000000000000" pitchFamily="18" charset="-120"/>
              </a:rPr>
              <a:t> in terms of some of the other symbols from    </a:t>
            </a:r>
            <a:br>
              <a:rPr lang="en-US" altLang="zh-TW" smtClean="0">
                <a:ea typeface="新細明體" panose="02020500000000000000" pitchFamily="18" charset="-120"/>
              </a:rPr>
            </a:br>
            <a:r>
              <a:rPr lang="en-US" altLang="zh-TW" smtClean="0">
                <a:ea typeface="新細明體" panose="02020500000000000000" pitchFamily="18" charset="-120"/>
              </a:rPr>
              <a:t>Step 3.</a:t>
            </a:r>
            <a:endParaRPr lang="en-US" altLang="zh-TW" baseline="30000" smtClean="0">
              <a:ea typeface="新細明體" panose="02020500000000000000" pitchFamily="18" charset="-120"/>
            </a:endParaRPr>
          </a:p>
          <a:p>
            <a:pPr>
              <a:buFontTx/>
              <a:buNone/>
            </a:pPr>
            <a:endParaRPr lang="en-US" altLang="zh-TW" baseline="30000" smtClean="0">
              <a:ea typeface="新細明體" panose="02020500000000000000" pitchFamily="18" charset="-120"/>
            </a:endParaRPr>
          </a:p>
          <a:p>
            <a:pPr>
              <a:buFontTx/>
              <a:buNone/>
            </a:pPr>
            <a:r>
              <a:rPr lang="en-US" altLang="zh-TW" b="1" smtClean="0">
                <a:ea typeface="新細明體" panose="02020500000000000000" pitchFamily="18" charset="-120"/>
              </a:rPr>
              <a:t>5. </a:t>
            </a:r>
            <a:r>
              <a:rPr lang="en-US" altLang="zh-TW" smtClean="0">
                <a:ea typeface="新細明體" panose="02020500000000000000" pitchFamily="18" charset="-120"/>
              </a:rPr>
              <a:t>If </a:t>
            </a:r>
            <a:r>
              <a:rPr lang="en-US" altLang="zh-TW" i="1" smtClean="0">
                <a:ea typeface="新細明體" panose="02020500000000000000" pitchFamily="18" charset="-120"/>
              </a:rPr>
              <a:t>Q </a:t>
            </a:r>
            <a:r>
              <a:rPr lang="en-US" altLang="zh-TW" smtClean="0">
                <a:ea typeface="新細明體" panose="02020500000000000000" pitchFamily="18" charset="-120"/>
              </a:rPr>
              <a:t>has been expressed as a function of more than one  </a:t>
            </a:r>
            <a:br>
              <a:rPr lang="en-US" altLang="zh-TW" smtClean="0">
                <a:ea typeface="新細明體" panose="02020500000000000000" pitchFamily="18" charset="-120"/>
              </a:rPr>
            </a:br>
            <a:r>
              <a:rPr lang="en-US" altLang="zh-TW" smtClean="0">
                <a:ea typeface="新細明體" panose="02020500000000000000" pitchFamily="18" charset="-120"/>
              </a:rPr>
              <a:t>variable in Step 4, use the given information to find </a:t>
            </a:r>
            <a:br>
              <a:rPr lang="en-US" altLang="zh-TW" smtClean="0">
                <a:ea typeface="新細明體" panose="02020500000000000000" pitchFamily="18" charset="-120"/>
              </a:rPr>
            </a:br>
            <a:r>
              <a:rPr lang="en-US" altLang="zh-TW" smtClean="0">
                <a:ea typeface="新細明體" panose="02020500000000000000" pitchFamily="18" charset="-120"/>
              </a:rPr>
              <a:t>relationships (in the form of equations) among these </a:t>
            </a:r>
            <a:br>
              <a:rPr lang="en-US" altLang="zh-TW" smtClean="0">
                <a:ea typeface="新細明體" panose="02020500000000000000" pitchFamily="18" charset="-120"/>
              </a:rPr>
            </a:br>
            <a:r>
              <a:rPr lang="en-US" altLang="zh-TW" smtClean="0">
                <a:ea typeface="新細明體" panose="02020500000000000000" pitchFamily="18" charset="-120"/>
              </a:rPr>
              <a:t>variables. Then use these equations to eliminate all but    </a:t>
            </a:r>
            <a:br>
              <a:rPr lang="en-US" altLang="zh-TW" smtClean="0">
                <a:ea typeface="新細明體" panose="02020500000000000000" pitchFamily="18" charset="-120"/>
              </a:rPr>
            </a:br>
            <a:r>
              <a:rPr lang="en-US" altLang="zh-TW" smtClean="0">
                <a:ea typeface="新細明體" panose="02020500000000000000" pitchFamily="18" charset="-120"/>
              </a:rPr>
              <a:t>one of the variables in the expression for</a:t>
            </a:r>
            <a:r>
              <a:rPr lang="en-US" altLang="zh-TW" i="1" smtClean="0">
                <a:ea typeface="新細明體" panose="02020500000000000000" pitchFamily="18" charset="-120"/>
              </a:rPr>
              <a:t> Q</a:t>
            </a:r>
            <a:r>
              <a:rPr lang="en-US" altLang="zh-TW" smtClean="0">
                <a:ea typeface="新細明體" panose="02020500000000000000" pitchFamily="18" charset="-120"/>
              </a:rPr>
              <a:t>.</a:t>
            </a:r>
            <a:r>
              <a:rPr lang="en-US" altLang="zh-TW" i="1" smtClean="0">
                <a:ea typeface="新細明體" panose="02020500000000000000" pitchFamily="18" charset="-120"/>
              </a:rPr>
              <a:t> </a:t>
            </a:r>
            <a:endParaRPr lang="en-US" altLang="zh-TW" smtClean="0">
              <a:ea typeface="新細明體" panose="02020500000000000000" pitchFamily="18" charset="-120"/>
            </a:endParaRPr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</p:spTree>
    <p:extLst>
      <p:ext uri="{BB962C8B-B14F-4D97-AF65-F5344CB8AC3E}">
        <p14:creationId xmlns:p14="http://schemas.microsoft.com/office/powerpoint/2010/main" val="3544338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Optimization Problems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TW" dirty="0" smtClean="0">
                <a:ea typeface="新細明體" panose="02020500000000000000" pitchFamily="18" charset="-120"/>
              </a:rPr>
              <a:t>    Thus </a:t>
            </a:r>
            <a:r>
              <a:rPr lang="en-US" altLang="zh-TW" i="1" dirty="0" smtClean="0">
                <a:ea typeface="新細明體" panose="02020500000000000000" pitchFamily="18" charset="-120"/>
              </a:rPr>
              <a:t>Q</a:t>
            </a:r>
            <a:r>
              <a:rPr lang="en-US" altLang="zh-TW" dirty="0" smtClean="0">
                <a:ea typeface="新細明體" panose="02020500000000000000" pitchFamily="18" charset="-120"/>
              </a:rPr>
              <a:t> will be expressed as a function of </a:t>
            </a:r>
            <a:r>
              <a:rPr lang="en-US" altLang="zh-TW" i="1" dirty="0" smtClean="0">
                <a:ea typeface="新細明體" panose="02020500000000000000" pitchFamily="18" charset="-120"/>
              </a:rPr>
              <a:t>one </a:t>
            </a:r>
            <a:r>
              <a:rPr lang="en-US" altLang="zh-TW" dirty="0" smtClean="0">
                <a:ea typeface="新細明體" panose="02020500000000000000" pitchFamily="18" charset="-120"/>
              </a:rPr>
              <a:t>variable  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, say, </a:t>
            </a:r>
            <a:r>
              <a:rPr lang="en-US" altLang="zh-TW" i="1" dirty="0" smtClean="0">
                <a:ea typeface="新細明體" panose="02020500000000000000" pitchFamily="18" charset="-120"/>
              </a:rPr>
              <a:t>Q</a:t>
            </a:r>
            <a:r>
              <a:rPr lang="en-US" altLang="zh-TW" dirty="0" smtClean="0">
                <a:ea typeface="新細明體" panose="02020500000000000000" pitchFamily="18" charset="-120"/>
              </a:rPr>
              <a:t> =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400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). Write the domain of this function</a:t>
            </a:r>
            <a:r>
              <a:rPr lang="en-US" altLang="zh-TW" dirty="0" smtClean="0">
                <a:ea typeface="新細明體" panose="02020500000000000000" pitchFamily="18" charset="-120"/>
              </a:rPr>
              <a:t>.</a:t>
            </a:r>
          </a:p>
          <a:p>
            <a:pPr>
              <a:buFontTx/>
              <a:buNone/>
            </a:pPr>
            <a:endParaRPr lang="en-US" altLang="zh-TW" dirty="0" smtClean="0">
              <a:ea typeface="新細明體" panose="02020500000000000000" pitchFamily="18" charset="-120"/>
            </a:endParaRPr>
          </a:p>
          <a:p>
            <a:pPr>
              <a:buFontTx/>
              <a:buNone/>
            </a:pPr>
            <a:endParaRPr lang="en-US" altLang="zh-TW" dirty="0" smtClean="0">
              <a:ea typeface="新細明體" panose="02020500000000000000" pitchFamily="18" charset="-120"/>
            </a:endParaRPr>
          </a:p>
          <a:p>
            <a:pPr>
              <a:buFontTx/>
              <a:buNone/>
            </a:pPr>
            <a:r>
              <a:rPr lang="en-US" altLang="zh-TW" b="1" dirty="0" smtClean="0">
                <a:ea typeface="新細明體" panose="02020500000000000000" pitchFamily="18" charset="-120"/>
              </a:rPr>
              <a:t>6</a:t>
            </a:r>
            <a:r>
              <a:rPr lang="en-US" altLang="zh-TW" b="1" dirty="0" smtClean="0">
                <a:ea typeface="新細明體" panose="02020500000000000000" pitchFamily="18" charset="-120"/>
              </a:rPr>
              <a:t>. </a:t>
            </a:r>
            <a:r>
              <a:rPr lang="en-US" altLang="zh-TW" dirty="0" smtClean="0">
                <a:ea typeface="新細明體" panose="02020500000000000000" pitchFamily="18" charset="-120"/>
              </a:rPr>
              <a:t>Find the </a:t>
            </a:r>
            <a:r>
              <a:rPr lang="en-US" altLang="zh-TW" i="1" dirty="0" smtClean="0">
                <a:ea typeface="新細明體" panose="02020500000000000000" pitchFamily="18" charset="-120"/>
              </a:rPr>
              <a:t>absolute </a:t>
            </a:r>
            <a:r>
              <a:rPr lang="en-US" altLang="zh-TW" dirty="0" smtClean="0">
                <a:ea typeface="新細明體" panose="02020500000000000000" pitchFamily="18" charset="-120"/>
              </a:rPr>
              <a:t>maximum or minimum value of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</a:rPr>
              <a:t>. In 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dirty="0" smtClean="0">
                <a:ea typeface="新細明體" panose="02020500000000000000" pitchFamily="18" charset="-120"/>
              </a:rPr>
              <a:t>particular, if the domain of </a:t>
            </a:r>
            <a:r>
              <a:rPr lang="en-US" altLang="zh-TW" i="1" dirty="0" smtClean="0">
                <a:ea typeface="新細明體" panose="02020500000000000000" pitchFamily="18" charset="-120"/>
              </a:rPr>
              <a:t>f </a:t>
            </a:r>
            <a:r>
              <a:rPr lang="en-US" altLang="zh-TW" dirty="0" smtClean="0">
                <a:ea typeface="新細明體" panose="02020500000000000000" pitchFamily="18" charset="-120"/>
              </a:rPr>
              <a:t>is a closed interval, then the 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dirty="0" smtClean="0">
                <a:ea typeface="新細明體" panose="02020500000000000000" pitchFamily="18" charset="-120"/>
              </a:rPr>
              <a:t>Closed Interval Method can be used.</a:t>
            </a:r>
          </a:p>
        </p:txBody>
      </p:sp>
      <p:sp>
        <p:nvSpPr>
          <p:cNvPr id="717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</p:spTree>
    <p:extLst>
      <p:ext uri="{BB962C8B-B14F-4D97-AF65-F5344CB8AC3E}">
        <p14:creationId xmlns:p14="http://schemas.microsoft.com/office/powerpoint/2010/main" val="1051150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Example 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dirty="0">
                <a:ea typeface="新細明體" panose="02020500000000000000" pitchFamily="18" charset="-120"/>
              </a:rPr>
              <a:t>A farmer has </a:t>
            </a:r>
            <a:r>
              <a:rPr lang="en-US" altLang="zh-TW" dirty="0" smtClean="0">
                <a:ea typeface="新細明體" panose="02020500000000000000" pitchFamily="18" charset="-120"/>
              </a:rPr>
              <a:t>1200 m </a:t>
            </a:r>
            <a:r>
              <a:rPr lang="en-US" altLang="zh-TW" dirty="0">
                <a:ea typeface="新細明體" panose="02020500000000000000" pitchFamily="18" charset="-120"/>
              </a:rPr>
              <a:t>of fencing and wants to fence off a rectangular field that borders a straight river. He needs no fence along the river. 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What are the dimensions of the field that has the largest area?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dirty="0">
                <a:ea typeface="新細明體" panose="02020500000000000000" pitchFamily="18" charset="-120"/>
              </a:rPr>
              <a:t>SOLUTION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In order to get a feeling for what is happening in the problem, let</a:t>
            </a:r>
            <a:r>
              <a:rPr lang="en-US" altLang="zh-TW" dirty="0">
                <a:latin typeface="Arial" panose="020B060402020202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 dirty="0">
                <a:ea typeface="新細明體" panose="02020500000000000000" pitchFamily="18" charset="-120"/>
              </a:rPr>
              <a:t>s experiment with some special cases.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7442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Example 1 SOLUTION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dirty="0">
                <a:ea typeface="新細明體" panose="02020500000000000000" pitchFamily="18" charset="-120"/>
              </a:rPr>
              <a:t>Figure 1 shows three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possible ways of laying out the </a:t>
            </a:r>
            <a:r>
              <a:rPr lang="en-US" altLang="zh-TW" dirty="0" smtClean="0">
                <a:ea typeface="新細明體" panose="02020500000000000000" pitchFamily="18" charset="-120"/>
              </a:rPr>
              <a:t>1200 m of </a:t>
            </a:r>
            <a:r>
              <a:rPr lang="en-US" altLang="zh-TW" dirty="0">
                <a:ea typeface="新細明體" panose="02020500000000000000" pitchFamily="18" charset="-120"/>
              </a:rPr>
              <a:t>fencing.</a:t>
            </a:r>
          </a:p>
          <a:p>
            <a:endParaRPr lang="zh-TW" altLang="en-US" dirty="0"/>
          </a:p>
        </p:txBody>
      </p:sp>
      <p:pic>
        <p:nvPicPr>
          <p:cNvPr id="4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389" y="3717032"/>
            <a:ext cx="6977012" cy="22606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5753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h_16x9">
  <a:themeElements>
    <a:clrScheme name="觀點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自訂 2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>
              <a:lumMod val="50000"/>
            </a:schemeClr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範本01" id="{4ED460EB-6C90-4A87-8F38-D261F1823A05}" vid="{E156CA9E-7271-4D9B-B440-7640C24B573B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Math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Math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E5292F0-C5C9-4F7B-BB09-E7C460630D5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範本01</Template>
  <TotalTime>0</TotalTime>
  <Words>2282</Words>
  <Application>Microsoft Office PowerPoint</Application>
  <PresentationFormat>如螢幕大小 (4:3)</PresentationFormat>
  <Paragraphs>363</Paragraphs>
  <Slides>57</Slides>
  <Notes>19</Notes>
  <HiddenSlides>0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57</vt:i4>
      </vt:variant>
    </vt:vector>
  </HeadingPairs>
  <TitlesOfParts>
    <vt:vector size="67" baseType="lpstr">
      <vt:lpstr>Arial Unicode MS</vt:lpstr>
      <vt:lpstr>굴림</vt:lpstr>
      <vt:lpstr>微軟正黑體</vt:lpstr>
      <vt:lpstr>新細明體</vt:lpstr>
      <vt:lpstr>Arial</vt:lpstr>
      <vt:lpstr>Euphemia</vt:lpstr>
      <vt:lpstr>Symbol</vt:lpstr>
      <vt:lpstr>Wingdings</vt:lpstr>
      <vt:lpstr>Math_16x9</vt:lpstr>
      <vt:lpstr>Equation</vt:lpstr>
      <vt:lpstr>PowerPoint 簡報</vt:lpstr>
      <vt:lpstr>PowerPoint 簡報</vt:lpstr>
      <vt:lpstr>APPLICATIONS OF DIFFERENTIATION</vt:lpstr>
      <vt:lpstr>Optimization Problems</vt:lpstr>
      <vt:lpstr>Optimization Problems</vt:lpstr>
      <vt:lpstr>Optimization Problems</vt:lpstr>
      <vt:lpstr>Optimization Problems</vt:lpstr>
      <vt:lpstr>Example 1</vt:lpstr>
      <vt:lpstr>Example 1 SOLUTION</vt:lpstr>
      <vt:lpstr>Example 1 SOLUTION</vt:lpstr>
      <vt:lpstr>Example 1 SOLUTION</vt:lpstr>
      <vt:lpstr>Example 1 SOLUTION</vt:lpstr>
      <vt:lpstr>Example 1 SOLUTION</vt:lpstr>
      <vt:lpstr>Example 1 SOLUTION</vt:lpstr>
      <vt:lpstr>Example 1 SOLUTION</vt:lpstr>
      <vt:lpstr>Example 1 SOLUTION</vt:lpstr>
      <vt:lpstr>Example 2</vt:lpstr>
      <vt:lpstr>Example 2- Solution</vt:lpstr>
      <vt:lpstr>Example 2 – Solution</vt:lpstr>
      <vt:lpstr>Example 2 – Solution</vt:lpstr>
      <vt:lpstr>Example 2 – Solution</vt:lpstr>
      <vt:lpstr>Example 2 – Solution</vt:lpstr>
      <vt:lpstr>Example 2 – Solution</vt:lpstr>
      <vt:lpstr>Example 2 – Solution</vt:lpstr>
      <vt:lpstr>Optimization Problems</vt:lpstr>
      <vt:lpstr>Optimization Problems</vt:lpstr>
      <vt:lpstr>Example 3</vt:lpstr>
      <vt:lpstr>Example 3- Solution</vt:lpstr>
      <vt:lpstr>Example 3 – Solution</vt:lpstr>
      <vt:lpstr>Example 3 – Solution</vt:lpstr>
      <vt:lpstr>Example 3 – Solution</vt:lpstr>
      <vt:lpstr>Example 4</vt:lpstr>
      <vt:lpstr>Example 4</vt:lpstr>
      <vt:lpstr>Example 4</vt:lpstr>
      <vt:lpstr>Example 4 SOLUTION</vt:lpstr>
      <vt:lpstr>Example 4 SOLUTION</vt:lpstr>
      <vt:lpstr>Example 4 SOLUTION</vt:lpstr>
      <vt:lpstr>Example 4 SOLUTION</vt:lpstr>
      <vt:lpstr>Example 4 SOLUTION</vt:lpstr>
      <vt:lpstr>Example 4 SOLUTION</vt:lpstr>
      <vt:lpstr>Example 4 SOLUTION</vt:lpstr>
      <vt:lpstr>Example 5</vt:lpstr>
      <vt:lpstr>Example 5 SOLUTION 1</vt:lpstr>
      <vt:lpstr>Example 5 SOLUTION 1</vt:lpstr>
      <vt:lpstr>Example 5 SOLUTION 1</vt:lpstr>
      <vt:lpstr>Example 5 SOLUTION 1</vt:lpstr>
      <vt:lpstr>Example 5 SOLUTION 2</vt:lpstr>
      <vt:lpstr>Example 5 SOLUTION 2</vt:lpstr>
      <vt:lpstr>PowerPoint 簡報</vt:lpstr>
      <vt:lpstr>Applications to Business and Economics</vt:lpstr>
      <vt:lpstr>Applications to Business and Economics</vt:lpstr>
      <vt:lpstr>PowerPoint 簡報</vt:lpstr>
      <vt:lpstr>Applications to Business and Economics</vt:lpstr>
      <vt:lpstr>Example 6</vt:lpstr>
      <vt:lpstr>Example 6 – Solution</vt:lpstr>
      <vt:lpstr>Example 6 – Solution</vt:lpstr>
      <vt:lpstr>Example 6 – Solution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2015-08-30T15:26:15Z</dcterms:created>
  <dcterms:modified xsi:type="dcterms:W3CDTF">2016-11-11T08:58:56Z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TC027879479991</vt:lpwstr>
  </property>
</Properties>
</file>