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0"/>
  </p:notesMasterIdLst>
  <p:handoutMasterIdLst>
    <p:handoutMasterId r:id="rId41"/>
  </p:handoutMasterIdLst>
  <p:sldIdLst>
    <p:sldId id="256" r:id="rId3"/>
    <p:sldId id="257" r:id="rId4"/>
    <p:sldId id="292" r:id="rId5"/>
    <p:sldId id="258" r:id="rId6"/>
    <p:sldId id="259" r:id="rId7"/>
    <p:sldId id="260" r:id="rId8"/>
    <p:sldId id="261" r:id="rId9"/>
    <p:sldId id="262" r:id="rId10"/>
    <p:sldId id="293" r:id="rId11"/>
    <p:sldId id="294" r:id="rId12"/>
    <p:sldId id="295" r:id="rId13"/>
    <p:sldId id="296" r:id="rId14"/>
    <p:sldId id="297" r:id="rId15"/>
    <p:sldId id="263" r:id="rId16"/>
    <p:sldId id="264" r:id="rId17"/>
    <p:sldId id="265" r:id="rId18"/>
    <p:sldId id="266" r:id="rId19"/>
    <p:sldId id="267" r:id="rId20"/>
    <p:sldId id="268" r:id="rId21"/>
    <p:sldId id="286" r:id="rId22"/>
    <p:sldId id="287" r:id="rId23"/>
    <p:sldId id="269" r:id="rId24"/>
    <p:sldId id="270" r:id="rId25"/>
    <p:sldId id="271" r:id="rId26"/>
    <p:sldId id="272" r:id="rId27"/>
    <p:sldId id="273" r:id="rId28"/>
    <p:sldId id="274" r:id="rId29"/>
    <p:sldId id="275" r:id="rId30"/>
    <p:sldId id="288" r:id="rId31"/>
    <p:sldId id="289" r:id="rId32"/>
    <p:sldId id="290" r:id="rId33"/>
    <p:sldId id="291" r:id="rId34"/>
    <p:sldId id="276" r:id="rId35"/>
    <p:sldId id="277" r:id="rId36"/>
    <p:sldId id="278" r:id="rId37"/>
    <p:sldId id="279" r:id="rId38"/>
    <p:sldId id="28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orient="horz" pos="1008" userDrawn="1">
          <p15:clr>
            <a:srgbClr val="A4A3A4"/>
          </p15:clr>
        </p15:guide>
        <p15:guide id="3" orient="horz" pos="3888" userDrawn="1">
          <p15:clr>
            <a:srgbClr val="A4A3A4"/>
          </p15:clr>
        </p15:guide>
        <p15:guide id="4" orient="horz" pos="321" userDrawn="1">
          <p15:clr>
            <a:srgbClr val="A4A3A4"/>
          </p15:clr>
        </p15:guide>
        <p15:guide id="5" pos="2880" userDrawn="1">
          <p15:clr>
            <a:srgbClr val="A4A3A4"/>
          </p15:clr>
        </p15:guide>
        <p15:guide id="6" pos="755" userDrawn="1">
          <p15:clr>
            <a:srgbClr val="A4A3A4"/>
          </p15:clr>
        </p15:guide>
        <p15:guide id="7" pos="5381"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howGuides="1">
      <p:cViewPr varScale="1">
        <p:scale>
          <a:sx n="69" d="100"/>
          <a:sy n="69" d="100"/>
        </p:scale>
        <p:origin x="-1140" y="-90"/>
      </p:cViewPr>
      <p:guideLst>
        <p:guide orient="horz" pos="2160"/>
        <p:guide orient="horz" pos="1008"/>
        <p:guide orient="horz" pos="3888"/>
        <p:guide orient="horz" pos="321"/>
        <p:guide pos="2880"/>
        <p:guide pos="755"/>
        <p:guide pos="538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BDB7646E-8811-423A-9C42-2CBFADA00A96}" type="datetimeFigureOut">
              <a:rPr lang="en-US" altLang="zh-TW" smtClean="0"/>
              <a:pPr/>
              <a:t>11/30/2016</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04360E59-1627-4404-ACC5-51C744AB0F27}" type="slidenum">
              <a:rPr lang="zh-TW" smtClean="0"/>
              <a:pPr/>
              <a:t>‹#›</a:t>
            </a:fld>
            <a:endParaRPr lang="zh-TW"/>
          </a:p>
        </p:txBody>
      </p:sp>
    </p:spTree>
    <p:extLst>
      <p:ext uri="{BB962C8B-B14F-4D97-AF65-F5344CB8AC3E}">
        <p14:creationId xmlns:p14="http://schemas.microsoft.com/office/powerpoint/2010/main" xmlns=""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solidFill>
                  <a:schemeClr val="tx1"/>
                </a:solidFill>
              </a:defRPr>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solidFill>
                  <a:schemeClr val="tx1"/>
                </a:solidFill>
              </a:defRPr>
            </a:lvl1pPr>
          </a:lstStyle>
          <a:p>
            <a:fld id="{D677E230-58DD-43ED-96A1-552DDAB53532}" type="datetimeFigureOut">
              <a:rPr/>
              <a:pPr/>
              <a:t>2016/11/11</a:t>
            </a:fld>
            <a:endParaRPr lang="zh-TW"/>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solidFill>
                  <a:schemeClr val="tx1"/>
                </a:solidFill>
              </a:defRPr>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solidFill>
                  <a:schemeClr val="tx1"/>
                </a:solidFill>
              </a:defRPr>
            </a:lvl1pPr>
          </a:lstStyle>
          <a:p>
            <a:fld id="{841221E5-7225-48EB-A4EE-420E7BFCF705}" type="slidenum">
              <a:rPr/>
              <a:pPr/>
              <a:t>‹#›</a:t>
            </a:fld>
            <a:endParaRPr lang="zh-TW"/>
          </a:p>
        </p:txBody>
      </p:sp>
    </p:spTree>
    <p:extLst>
      <p:ext uri="{BB962C8B-B14F-4D97-AF65-F5344CB8AC3E}">
        <p14:creationId xmlns:p14="http://schemas.microsoft.com/office/powerpoint/2010/main" xmlns=""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2"/>
        </a:solidFill>
        <a:latin typeface="+mn-lt"/>
        <a:ea typeface="+mn-ea"/>
        <a:cs typeface="+mn-cs"/>
      </a:defRPr>
    </a:lvl1pPr>
    <a:lvl2pPr marL="457200" algn="l" defTabSz="914400" rtl="0" eaLnBrk="1" latinLnBrk="0" hangingPunct="1">
      <a:defRPr lang="zh-TW" sz="1200" kern="1200">
        <a:solidFill>
          <a:schemeClr val="tx2"/>
        </a:solidFill>
        <a:latin typeface="+mn-lt"/>
        <a:ea typeface="+mn-ea"/>
        <a:cs typeface="+mn-cs"/>
      </a:defRPr>
    </a:lvl2pPr>
    <a:lvl3pPr marL="914400" algn="l" defTabSz="914400" rtl="0" eaLnBrk="1" latinLnBrk="0" hangingPunct="1">
      <a:defRPr lang="zh-TW" sz="1200" kern="1200">
        <a:solidFill>
          <a:schemeClr val="tx2"/>
        </a:solidFill>
        <a:latin typeface="+mn-lt"/>
        <a:ea typeface="+mn-ea"/>
        <a:cs typeface="+mn-cs"/>
      </a:defRPr>
    </a:lvl3pPr>
    <a:lvl4pPr marL="1371600" algn="l" defTabSz="914400" rtl="0" eaLnBrk="1" latinLnBrk="0" hangingPunct="1">
      <a:defRPr lang="zh-TW" sz="1200" kern="1200">
        <a:solidFill>
          <a:schemeClr val="tx2"/>
        </a:solidFill>
        <a:latin typeface="+mn-lt"/>
        <a:ea typeface="+mn-ea"/>
        <a:cs typeface="+mn-cs"/>
      </a:defRPr>
    </a:lvl4pPr>
    <a:lvl5pPr marL="1828800" algn="l" defTabSz="914400" rtl="0" eaLnBrk="1" latinLnBrk="0" hangingPunct="1">
      <a:defRPr lang="zh-TW" sz="1200" kern="1200">
        <a:solidFill>
          <a:schemeClr val="tx2"/>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38671F-1FE3-4D32-B309-8060974AF487}" type="slidenum">
              <a:rPr lang="en-US" altLang="zh-TW"/>
              <a:pPr eaLnBrk="1" hangingPunct="1"/>
              <a:t>1</a:t>
            </a:fld>
            <a:endParaRPr lang="en-US" altLang="zh-TW"/>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xmlns="" val="410427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E522E7E-5866-4C78-B113-71A9479C7852}" type="slidenum">
              <a:rPr lang="en-US" altLang="zh-TW"/>
              <a:pPr eaLnBrk="1" hangingPunct="1"/>
              <a:t>2</a:t>
            </a:fld>
            <a:endParaRPr lang="en-US" altLang="zh-TW"/>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xmlns="" val="301299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5FC219-E0A1-42B5-99E1-4E69E9D4B89B}" type="slidenum">
              <a:rPr lang="zh-TW" altLang="en-US"/>
              <a:pPr/>
              <a:t>20</a:t>
            </a:fld>
            <a:endParaRPr lang="en-US" altLang="zh-TW"/>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xmlns="" val="103102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B9B48C-538B-4A4E-8F62-224ADFC3195F}" type="slidenum">
              <a:rPr lang="zh-TW" altLang="en-US"/>
              <a:pPr/>
              <a:t>21</a:t>
            </a:fld>
            <a:endParaRPr lang="en-US" altLang="zh-TW"/>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xmlns="" val="3679727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EF4759-66C0-4D1D-8A46-1BFF85A735C7}" type="slidenum">
              <a:rPr lang="zh-TW" altLang="en-US"/>
              <a:pPr/>
              <a:t>29</a:t>
            </a:fld>
            <a:endParaRPr lang="en-US" altLang="zh-TW"/>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xmlns="" val="165325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A8B7E4-8C12-4580-8D08-E95070FCD833}" type="slidenum">
              <a:rPr lang="zh-TW" altLang="en-US"/>
              <a:pPr/>
              <a:t>30</a:t>
            </a:fld>
            <a:endParaRPr lang="en-US" altLang="zh-TW"/>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xmlns="" val="3894719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5CB555-A6D1-414C-8D67-1027DA64B31B}" type="slidenum">
              <a:rPr lang="zh-TW" altLang="en-US"/>
              <a:pPr/>
              <a:t>31</a:t>
            </a:fld>
            <a:endParaRPr lang="en-US" altLang="zh-TW"/>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xmlns="" val="268726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9840D-23EF-44E4-822D-BBB94EF7AF42}" type="slidenum">
              <a:rPr lang="zh-TW" altLang="en-US"/>
              <a:pPr/>
              <a:t>32</a:t>
            </a:fld>
            <a:endParaRPr lang="en-US" altLang="zh-TW"/>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xmlns="" val="2435960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1" name="矩形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2" name="矩形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3" name="直線接點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5" name="直線接點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sp>
        <p:nvSpPr>
          <p:cNvPr id="2" name="標題 1"/>
          <p:cNvSpPr>
            <a:spLocks noGrp="1"/>
          </p:cNvSpPr>
          <p:nvPr>
            <p:ph type="ctrTitle"/>
          </p:nvPr>
        </p:nvSpPr>
        <p:spPr>
          <a:xfrm>
            <a:off x="1821977" y="1600203"/>
            <a:ext cx="6248400" cy="2680127"/>
          </a:xfrm>
        </p:spPr>
        <p:txBody>
          <a:bodyPr>
            <a:noAutofit/>
          </a:bodyPr>
          <a:lstStyle>
            <a:lvl1pPr latinLnBrk="0">
              <a:defRPr lang="zh-TW" sz="4051"/>
            </a:lvl1pPr>
          </a:lstStyle>
          <a:p>
            <a:r>
              <a:rPr lang="zh-TW" altLang="en-US" noProof="0" smtClean="0"/>
              <a:t>按一下以編輯母片標題樣式</a:t>
            </a:r>
            <a:endParaRPr lang="zh-TW" dirty="0"/>
          </a:p>
        </p:txBody>
      </p:sp>
      <p:sp>
        <p:nvSpPr>
          <p:cNvPr id="3" name="副標題 2"/>
          <p:cNvSpPr>
            <a:spLocks noGrp="1"/>
          </p:cNvSpPr>
          <p:nvPr>
            <p:ph type="subTitle" idx="1"/>
          </p:nvPr>
        </p:nvSpPr>
        <p:spPr>
          <a:xfrm>
            <a:off x="1821976" y="4344918"/>
            <a:ext cx="5638800" cy="1116085"/>
          </a:xfrm>
        </p:spPr>
        <p:txBody>
          <a:bodyPr>
            <a:normAutofit/>
          </a:bodyPr>
          <a:lstStyle>
            <a:lvl1pPr marL="0" indent="0" algn="l" latinLnBrk="0">
              <a:spcBef>
                <a:spcPts val="0"/>
              </a:spcBef>
              <a:buNone/>
              <a:defRPr lang="zh-TW" sz="2401">
                <a:solidFill>
                  <a:schemeClr val="tx1"/>
                </a:solidFill>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dirty="0"/>
          </a:p>
        </p:txBody>
      </p: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rPr/>
              <a:pPr/>
              <a:t>2016/11/11</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Tree>
    <p:extLst>
      <p:ext uri="{BB962C8B-B14F-4D97-AF65-F5344CB8AC3E}">
        <p14:creationId xmlns:p14="http://schemas.microsoft.com/office/powerpoint/2010/main" xmlns="" val="3817955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rPr/>
              <a:pPr/>
              <a:t>2016/11/11</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p14="http://schemas.microsoft.com/office/powerpoint/2010/main" xmlns="" val="20408808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cxnSp>
        <p:nvCxnSpPr>
          <p:cNvPr id="11" name="直線接點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50" y="934837"/>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a:p>
        </p:txBody>
      </p:sp>
      <p:cxnSp>
        <p:nvCxnSpPr>
          <p:cNvPr id="14" name="直線接點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p:nvPr>
        </p:nvSpPr>
        <p:spPr>
          <a:xfrm>
            <a:off x="7201584" y="685800"/>
            <a:ext cx="1340994"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1199272" y="685800"/>
            <a:ext cx="5887983"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rPr/>
              <a:pPr/>
              <a:t>2016/11/11</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p14="http://schemas.microsoft.com/office/powerpoint/2010/main" xmlns="" val="6128176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latinLnBrk="0">
              <a:lnSpc>
                <a:spcPct val="150000"/>
              </a:lnSpc>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C2C6F8EA-316C-41DE-B9A4-EDCC3A85ED9A}" type="datetimeFigureOut">
              <a:rPr/>
              <a:pPr/>
              <a:t>2016/11/11</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p14="http://schemas.microsoft.com/office/powerpoint/2010/main" xmlns="" val="21855328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0" name="矩形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4" name="矩形 23"/>
          <p:cNvSpPr/>
          <p:nvPr/>
        </p:nvSpPr>
        <p:spPr>
          <a:xfrm>
            <a:off x="912353"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1" name="矩形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22" name="直線接點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cxnSp>
        <p:nvCxnSpPr>
          <p:cNvPr id="23" name="直線接點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7" name="矩形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8" name="矩形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9" name="矩形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30" name="矩形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1" name="直線接點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3" name="直線接點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rPr/>
              <a:pPr/>
              <a:t>2016/11/11</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
        <p:nvSpPr>
          <p:cNvPr id="2" name="標題 1"/>
          <p:cNvSpPr>
            <a:spLocks noGrp="1"/>
          </p:cNvSpPr>
          <p:nvPr>
            <p:ph type="title"/>
          </p:nvPr>
        </p:nvSpPr>
        <p:spPr>
          <a:xfrm>
            <a:off x="1199272" y="1600201"/>
            <a:ext cx="6214072" cy="2654064"/>
          </a:xfrm>
        </p:spPr>
        <p:txBody>
          <a:bodyPr anchor="b">
            <a:normAutofit/>
          </a:bodyPr>
          <a:lstStyle>
            <a:lvl1pPr algn="l" latinLnBrk="0">
              <a:defRPr lang="zh-TW" sz="4051" b="0" cap="none" baseline="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199273" y="4259999"/>
            <a:ext cx="5449886" cy="1150203"/>
          </a:xfrm>
        </p:spPr>
        <p:txBody>
          <a:bodyPr anchor="t">
            <a:normAutofit/>
          </a:bodyPr>
          <a:lstStyle>
            <a:lvl1pPr marL="0" indent="0" latinLnBrk="0">
              <a:spcBef>
                <a:spcPts val="0"/>
              </a:spcBef>
              <a:buNone/>
              <a:defRPr lang="zh-TW" sz="2401">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xmlns="" val="32344675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195388"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a:lvl8pPr>
            <a:lvl9pPr latinLnBrk="0">
              <a:defRPr lang="zh-TW" sz="13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4922520"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baseline="0"/>
            </a:lvl6pPr>
            <a:lvl7pPr latinLnBrk="0">
              <a:defRPr lang="zh-TW" sz="1350" baseline="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11/30/2016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xmlns="" val="12391137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195389" y="177803"/>
            <a:ext cx="7339012" cy="1239837"/>
          </a:xfrm>
        </p:spPr>
        <p:txBody>
          <a:bodyPr/>
          <a:lstStyle>
            <a:lvl1pPr latinLnBrk="0">
              <a:lnSpc>
                <a:spcPct val="150000"/>
              </a:lnSpc>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195390"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1195388" y="2514709"/>
            <a:ext cx="3611880" cy="3657493"/>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文字版面配置區 4"/>
          <p:cNvSpPr>
            <a:spLocks noGrp="1"/>
          </p:cNvSpPr>
          <p:nvPr>
            <p:ph type="body" sz="quarter" idx="3"/>
          </p:nvPr>
        </p:nvSpPr>
        <p:spPr>
          <a:xfrm>
            <a:off x="4919294"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919294" y="2514600"/>
            <a:ext cx="3615107" cy="3655568"/>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11/30/2016</a:t>
            </a:fld>
            <a:endParaRPr lang="zh-TW" altLang="en-US"/>
          </a:p>
        </p:txBody>
      </p:sp>
      <p:sp>
        <p:nvSpPr>
          <p:cNvPr id="8" name="頁尾版面配置區 7"/>
          <p:cNvSpPr>
            <a:spLocks noGrp="1"/>
          </p:cNvSpPr>
          <p:nvPr>
            <p:ph type="ftr" sz="quarter" idx="11"/>
          </p:nvPr>
        </p:nvSpPr>
        <p:spPr/>
        <p:txBody>
          <a:bodyPr/>
          <a:lstStyle>
            <a:lvl1pPr>
              <a:lnSpc>
                <a:spcPct val="150000"/>
              </a:lnSpc>
              <a:defRPr/>
            </a:lvl1pPr>
          </a:lstStyle>
          <a:p>
            <a:endParaRPr lang="zh-TW" altLang="en-US"/>
          </a:p>
        </p:txBody>
      </p:sp>
      <p:sp>
        <p:nvSpPr>
          <p:cNvPr id="9" name="投影片編號版面配置區 8"/>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xmlns="" val="21383580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日期版面配置區 2"/>
          <p:cNvSpPr>
            <a:spLocks noGrp="1"/>
          </p:cNvSpPr>
          <p:nvPr>
            <p:ph type="dt" sz="half" idx="10"/>
          </p:nvPr>
        </p:nvSpPr>
        <p:spPr/>
        <p:txBody>
          <a:bodyPr/>
          <a:lstStyle/>
          <a:p>
            <a:fld id="{C2C6F8EA-316C-41DE-B9A4-EDCC3A85ED9A}" type="datetimeFigureOut">
              <a:rPr/>
              <a:pPr/>
              <a:t>2016/11/11</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p14="http://schemas.microsoft.com/office/powerpoint/2010/main" xmlns="" val="31635788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6" name="矩形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cxnSp>
        <p:nvCxnSpPr>
          <p:cNvPr id="7" name="直線接點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日期版面配置區 1"/>
          <p:cNvSpPr>
            <a:spLocks noGrp="1"/>
          </p:cNvSpPr>
          <p:nvPr>
            <p:ph type="dt" sz="half" idx="10"/>
          </p:nvPr>
        </p:nvSpPr>
        <p:spPr/>
        <p:txBody>
          <a:bodyPr/>
          <a:lstStyle/>
          <a:p>
            <a:fld id="{C2C6F8EA-316C-41DE-B9A4-EDCC3A85ED9A}" type="datetimeFigureOut">
              <a:rPr/>
              <a:pPr/>
              <a:t>2016/11/11</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Tree>
    <p:extLst>
      <p:ext uri="{BB962C8B-B14F-4D97-AF65-F5344CB8AC3E}">
        <p14:creationId xmlns:p14="http://schemas.microsoft.com/office/powerpoint/2010/main" xmlns="" val="178381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466467"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9" name="矩形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cxnSp>
        <p:nvCxnSpPr>
          <p:cNvPr id="10" name="直線接點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2" name="標題 1"/>
          <p:cNvSpPr>
            <a:spLocks noGrp="1"/>
          </p:cNvSpPr>
          <p:nvPr>
            <p:ph type="title"/>
          </p:nvPr>
        </p:nvSpPr>
        <p:spPr bwMode="white">
          <a:xfrm>
            <a:off x="805890" y="381000"/>
            <a:ext cx="2470710" cy="1371600"/>
          </a:xfrm>
        </p:spPr>
        <p:txBody>
          <a:bodyPr anchor="b">
            <a:normAutofit/>
          </a:bodyPr>
          <a:lstStyle>
            <a:lvl1pPr algn="l" latinLnBrk="0">
              <a:lnSpc>
                <a:spcPct val="150000"/>
              </a:lnSpc>
              <a:defRPr lang="zh-TW" sz="2101" b="0" cap="all" baseline="0">
                <a:solidFill>
                  <a:schemeClr val="bg1"/>
                </a:solidFill>
              </a:defRPr>
            </a:lvl1pPr>
          </a:lstStyle>
          <a:p>
            <a:r>
              <a:rPr lang="zh-TW" altLang="en-US" smtClean="0"/>
              <a:t>按一下以編輯母片標題樣式</a:t>
            </a:r>
            <a:endParaRPr lang="zh-TW"/>
          </a:p>
        </p:txBody>
      </p:sp>
      <p:sp>
        <p:nvSpPr>
          <p:cNvPr id="3" name="內容版面配置區 2"/>
          <p:cNvSpPr>
            <a:spLocks noGrp="1"/>
          </p:cNvSpPr>
          <p:nvPr>
            <p:ph idx="1"/>
          </p:nvPr>
        </p:nvSpPr>
        <p:spPr>
          <a:xfrm>
            <a:off x="3886200" y="482600"/>
            <a:ext cx="4648200" cy="5689600"/>
          </a:xfrm>
        </p:spPr>
        <p:txBody>
          <a:bodyPr>
            <a:normAutofit/>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bwMode="white">
          <a:xfrm>
            <a:off x="805890" y="1828800"/>
            <a:ext cx="2470710" cy="4343400"/>
          </a:xfrm>
        </p:spPr>
        <p:txBody>
          <a:bodyPr>
            <a:normAutofit/>
          </a:bodyPr>
          <a:lstStyle>
            <a:lvl1pPr marL="0" indent="0" latinLnBrk="0">
              <a:lnSpc>
                <a:spcPct val="150000"/>
              </a:lnSpc>
              <a:buNone/>
              <a:defRPr lang="zh-TW" sz="1500">
                <a:solidFill>
                  <a:schemeClr val="bg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11/30/2016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xmlns="" val="3518043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標題 1"/>
          <p:cNvSpPr>
            <a:spLocks noGrp="1"/>
          </p:cNvSpPr>
          <p:nvPr>
            <p:ph type="title"/>
          </p:nvPr>
        </p:nvSpPr>
        <p:spPr>
          <a:xfrm>
            <a:off x="805890" y="381000"/>
            <a:ext cx="2470710" cy="1371600"/>
          </a:xfrm>
        </p:spPr>
        <p:txBody>
          <a:bodyPr anchor="b">
            <a:normAutofit/>
          </a:bodyPr>
          <a:lstStyle>
            <a:lvl1pPr algn="l" latinLnBrk="0">
              <a:defRPr lang="zh-TW" sz="2101" b="0" cap="all" baseline="0">
                <a:solidFill>
                  <a:schemeClr val="tx1">
                    <a:lumMod val="75000"/>
                  </a:schemeClr>
                </a:solidFill>
              </a:defRPr>
            </a:lvl1pPr>
          </a:lstStyle>
          <a:p>
            <a:r>
              <a:rPr lang="zh-TW" altLang="en-US" smtClean="0"/>
              <a:t>按一下以編輯母片標題樣式</a:t>
            </a:r>
            <a:endParaRPr lang="zh-TW"/>
          </a:p>
        </p:txBody>
      </p:sp>
      <p:sp>
        <p:nvSpPr>
          <p:cNvPr id="3" name="圖片版面配置區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latinLnBrk="0">
              <a:buNone/>
              <a:defRPr lang="zh-TW" sz="2101"/>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805890" y="1828800"/>
            <a:ext cx="2470710" cy="4343400"/>
          </a:xfrm>
        </p:spPr>
        <p:txBody>
          <a:bodyPr>
            <a:normAutofit/>
          </a:bodyPr>
          <a:lstStyle>
            <a:lvl1pPr marL="0" indent="0" latinLnBrk="0">
              <a:buNone/>
              <a:defRPr lang="zh-TW" sz="1500">
                <a:solidFill>
                  <a:schemeClr val="tx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2C6F8EA-316C-41DE-B9A4-EDCC3A85ED9A}" type="datetimeFigureOut">
              <a:rPr/>
              <a:pPr/>
              <a:t>2016/11/11</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7DC1BBB0-96F0-4077-A278-0F3FB5C104D3}" type="slidenum">
              <a:rPr/>
              <a:pPr/>
              <a:t>‹#›</a:t>
            </a:fld>
            <a:endParaRPr lang="zh-TW"/>
          </a:p>
        </p:txBody>
      </p:sp>
      <p:cxnSp>
        <p:nvCxnSpPr>
          <p:cNvPr id="10" name="直線接點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739002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noProof="0" dirty="0">
              <a:latin typeface="微軟正黑體" panose="020B0604030504040204" pitchFamily="34" charset="-120"/>
              <a:ea typeface="微軟正黑體" panose="020B0604030504040204" pitchFamily="34" charset="-120"/>
            </a:endParaRPr>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13" name="矩形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cxnSp>
        <p:nvCxnSpPr>
          <p:cNvPr id="14" name="直線接點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20"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noProof="0" dirty="0">
              <a:latin typeface="微軟正黑體" panose="020B0604030504040204" pitchFamily="34" charset="-120"/>
              <a:ea typeface="微軟正黑體" panose="020B0604030504040204" pitchFamily="34" charset="-120"/>
            </a:endParaRPr>
          </a:p>
        </p:txBody>
      </p:sp>
      <p:cxnSp>
        <p:nvCxnSpPr>
          <p:cNvPr id="16" name="直線接點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版面配置區 1"/>
          <p:cNvSpPr>
            <a:spLocks noGrp="1"/>
          </p:cNvSpPr>
          <p:nvPr>
            <p:ph type="title"/>
          </p:nvPr>
        </p:nvSpPr>
        <p:spPr>
          <a:xfrm>
            <a:off x="1195389" y="177803"/>
            <a:ext cx="7339012" cy="1239837"/>
          </a:xfrm>
          <a:prstGeom prst="rect">
            <a:avLst/>
          </a:prstGeom>
        </p:spPr>
        <p:txBody>
          <a:bodyPr vert="horz" lIns="91440" tIns="45720" rIns="91440" bIns="45720" rtlCol="0" anchor="b">
            <a:normAutofit/>
          </a:bodyPr>
          <a:lstStyle/>
          <a:p>
            <a:r>
              <a:rPr lang="zh-TW" altLang="en-US" noProof="0" dirty="0"/>
              <a:t>按一下以編輯母片標題樣式</a:t>
            </a:r>
          </a:p>
        </p:txBody>
      </p:sp>
      <p:sp>
        <p:nvSpPr>
          <p:cNvPr id="3" name="文字版面配置區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zh-TW" altLang="en-US" noProof="0" dirty="0"/>
              <a:t>按一下以編輯母片文字樣式</a:t>
            </a:r>
          </a:p>
          <a:p>
            <a:pPr lvl="1"/>
            <a:r>
              <a:rPr lang="zh-TW" altLang="en-US" noProof="0" dirty="0"/>
              <a:t>第二層</a:t>
            </a:r>
          </a:p>
          <a:p>
            <a:pPr lvl="2"/>
            <a:r>
              <a:rPr lang="zh-TW" altLang="en-US" noProof="0" dirty="0"/>
              <a:t>第三層</a:t>
            </a:r>
          </a:p>
          <a:p>
            <a:pPr lvl="3"/>
            <a:r>
              <a:rPr lang="zh-TW" altLang="en-US" noProof="0" dirty="0"/>
              <a:t>第四層</a:t>
            </a:r>
          </a:p>
          <a:p>
            <a:pPr lvl="4"/>
            <a:r>
              <a:rPr lang="zh-TW" altLang="en-US" noProof="0" dirty="0"/>
              <a:t>第五層</a:t>
            </a:r>
          </a:p>
        </p:txBody>
      </p:sp>
      <p:sp>
        <p:nvSpPr>
          <p:cNvPr id="4" name="日期版面配置區 3"/>
          <p:cNvSpPr>
            <a:spLocks noGrp="1"/>
          </p:cNvSpPr>
          <p:nvPr>
            <p:ph type="dt" sz="half" idx="2"/>
          </p:nvPr>
        </p:nvSpPr>
        <p:spPr>
          <a:xfrm>
            <a:off x="3886200" y="6356354"/>
            <a:ext cx="914400" cy="365125"/>
          </a:xfrm>
          <a:prstGeom prst="rect">
            <a:avLst/>
          </a:prstGeom>
        </p:spPr>
        <p:txBody>
          <a:bodyPr vert="horz" lIns="91440" tIns="45720" rIns="91440" bIns="45720" rtlCol="0" anchor="ctr"/>
          <a:lstStyle>
            <a:lvl1pPr algn="l"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C2C6F8EA-316C-41DE-B9A4-EDCC3A85ED9A}" type="datetimeFigureOut">
              <a:rPr lang="en-US" altLang="zh-TW" noProof="0" smtClean="0"/>
              <a:pPr/>
              <a:t>11/30/2016</a:t>
            </a:fld>
            <a:endParaRPr lang="zh-TW" altLang="en-US" noProof="0" dirty="0"/>
          </a:p>
        </p:txBody>
      </p:sp>
      <p:sp>
        <p:nvSpPr>
          <p:cNvPr id="5" name="頁尾版面配置區 4"/>
          <p:cNvSpPr>
            <a:spLocks noGrp="1"/>
          </p:cNvSpPr>
          <p:nvPr>
            <p:ph type="ftr" sz="quarter" idx="3"/>
          </p:nvPr>
        </p:nvSpPr>
        <p:spPr>
          <a:xfrm>
            <a:off x="4948240" y="6356354"/>
            <a:ext cx="2981325" cy="365125"/>
          </a:xfrm>
          <a:prstGeom prst="rect">
            <a:avLst/>
          </a:prstGeom>
        </p:spPr>
        <p:txBody>
          <a:bodyPr vert="horz" lIns="91440" tIns="45720" rIns="91440" bIns="45720" rtlCol="0" anchor="ctr"/>
          <a:lstStyle>
            <a:lvl1pPr algn="ct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8077201" y="6356354"/>
            <a:ext cx="457200" cy="365125"/>
          </a:xfrm>
          <a:prstGeom prst="rect">
            <a:avLst/>
          </a:prstGeom>
        </p:spPr>
        <p:txBody>
          <a:bodyPr vert="horz" lIns="91440" tIns="45720" rIns="91440" bIns="45720" rtlCol="0" anchor="ctr"/>
          <a:lstStyle>
            <a:lvl1pPr algn="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7DC1BBB0-96F0-4077-A278-0F3FB5C104D3}" type="slidenum">
              <a:rPr lang="en-US" altLang="zh-TW" noProof="0" smtClean="0"/>
              <a:pPr/>
              <a:t>‹#›</a:t>
            </a:fld>
            <a:endParaRPr lang="zh-TW" altLang="en-US" noProof="0" dirty="0"/>
          </a:p>
        </p:txBody>
      </p:sp>
    </p:spTree>
    <p:extLst>
      <p:ext uri="{BB962C8B-B14F-4D97-AF65-F5344CB8AC3E}">
        <p14:creationId xmlns:p14="http://schemas.microsoft.com/office/powerpoint/2010/main" xmlns=""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685983" rtl="0" eaLnBrk="1" latinLnBrk="0" hangingPunct="1">
        <a:lnSpc>
          <a:spcPct val="90000"/>
        </a:lnSpc>
        <a:spcBef>
          <a:spcPct val="0"/>
        </a:spcBef>
        <a:buNone/>
        <a:defRPr lang="zh-TW" sz="2701" kern="1200">
          <a:solidFill>
            <a:schemeClr val="tx1">
              <a:lumMod val="75000"/>
            </a:schemeClr>
          </a:solidFill>
          <a:latin typeface="微軟正黑體" panose="020B0604030504040204" pitchFamily="34" charset="-120"/>
          <a:ea typeface="微軟正黑體" panose="020B0604030504040204" pitchFamily="34" charset="-120"/>
          <a:cs typeface="+mj-cs"/>
        </a:defRPr>
      </a:lvl1pPr>
    </p:titleStyle>
    <p:bodyStyle>
      <a:lvl1pPr marL="0" indent="0" algn="l" defTabSz="685983" rtl="0" eaLnBrk="1" latinLnBrk="0" hangingPunct="1">
        <a:lnSpc>
          <a:spcPct val="9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9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9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9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9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11"/>
          <p:cNvGrpSpPr>
            <a:grpSpLocks/>
          </p:cNvGrpSpPr>
          <p:nvPr/>
        </p:nvGrpSpPr>
        <p:grpSpPr bwMode="auto">
          <a:xfrm>
            <a:off x="683568" y="914400"/>
            <a:ext cx="8460432" cy="2446337"/>
            <a:chOff x="0" y="914400"/>
            <a:chExt cx="9144000" cy="2446337"/>
          </a:xfrm>
        </p:grpSpPr>
        <p:sp>
          <p:nvSpPr>
            <p:cNvPr id="4" name="Rectangle 3"/>
            <p:cNvSpPr/>
            <p:nvPr/>
          </p:nvSpPr>
          <p:spPr>
            <a:xfrm>
              <a:off x="0" y="914400"/>
              <a:ext cx="9144000" cy="457200"/>
            </a:xfrm>
            <a:prstGeom prst="rect">
              <a:avLst/>
            </a:prstGeom>
            <a:solidFill>
              <a:srgbClr val="C7EB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p:cNvCxnSpPr/>
            <p:nvPr/>
          </p:nvCxnSpPr>
          <p:spPr>
            <a:xfrm>
              <a:off x="1945649" y="1912937"/>
              <a:ext cx="0" cy="144780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33600" y="1828800"/>
              <a:ext cx="6629400" cy="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grpSp>
      <p:sp>
        <p:nvSpPr>
          <p:cNvPr id="2052" name="TextBox 8"/>
          <p:cNvSpPr txBox="1">
            <a:spLocks noChangeArrowheads="1"/>
          </p:cNvSpPr>
          <p:nvPr/>
        </p:nvSpPr>
        <p:spPr bwMode="auto">
          <a:xfrm>
            <a:off x="1043608" y="1748195"/>
            <a:ext cx="762000"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solidFill>
                  <a:srgbClr val="00ADEE"/>
                </a:solidFill>
                <a:ea typeface="新細明體" panose="02020500000000000000" pitchFamily="18" charset="-120"/>
              </a:rPr>
              <a:t>3</a:t>
            </a:r>
          </a:p>
        </p:txBody>
      </p:sp>
      <p:sp>
        <p:nvSpPr>
          <p:cNvPr id="2053" name="TextBox 10"/>
          <p:cNvSpPr txBox="1">
            <a:spLocks noChangeArrowheads="1"/>
          </p:cNvSpPr>
          <p:nvPr/>
        </p:nvSpPr>
        <p:spPr bwMode="auto">
          <a:xfrm>
            <a:off x="2644080" y="1981200"/>
            <a:ext cx="62484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4000" dirty="0">
                <a:ea typeface="新細明體" panose="02020500000000000000" pitchFamily="18" charset="-120"/>
              </a:rPr>
              <a:t>APPLICATIONS OF</a:t>
            </a:r>
          </a:p>
          <a:p>
            <a:pPr eaLnBrk="1" hangingPunct="1"/>
            <a:r>
              <a:rPr lang="en-US" altLang="zh-TW" sz="4000" dirty="0">
                <a:ea typeface="新細明體" panose="02020500000000000000" pitchFamily="18" charset="-120"/>
              </a:rPr>
              <a:t>DIFFERENTIATION</a:t>
            </a:r>
          </a:p>
        </p:txBody>
      </p:sp>
    </p:spTree>
    <p:extLst>
      <p:ext uri="{BB962C8B-B14F-4D97-AF65-F5344CB8AC3E}">
        <p14:creationId xmlns:p14="http://schemas.microsoft.com/office/powerpoint/2010/main" xmlns="" val="22785287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1(a) SOLUTION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If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cos </a:t>
            </a:r>
            <a:r>
              <a:rPr lang="en-US" altLang="zh-TW" i="1" dirty="0">
                <a:ea typeface="新細明體" panose="02020500000000000000" pitchFamily="18" charset="-120"/>
              </a:rPr>
              <a:t>x</a:t>
            </a:r>
            <a:r>
              <a:rPr lang="en-US" altLang="zh-TW" dirty="0">
                <a:ea typeface="新細明體" panose="02020500000000000000" pitchFamily="18" charset="-120"/>
              </a:rPr>
              <a:t>, then </a:t>
            </a:r>
            <a:r>
              <a:rPr lang="en-US" altLang="zh-TW" i="1" dirty="0">
                <a:ea typeface="新細明體" panose="02020500000000000000" pitchFamily="18" charset="-120"/>
              </a:rPr>
              <a:t>F</a:t>
            </a:r>
            <a:r>
              <a:rPr lang="en-US" altLang="zh-TW" i="1"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sin </a:t>
            </a:r>
            <a:r>
              <a:rPr lang="en-US" altLang="zh-TW" i="1" dirty="0">
                <a:ea typeface="新細明體" panose="02020500000000000000" pitchFamily="18" charset="-120"/>
              </a:rPr>
              <a:t>x</a:t>
            </a:r>
            <a:r>
              <a:rPr lang="en-US" altLang="zh-TW" dirty="0">
                <a:ea typeface="新細明體" panose="02020500000000000000" pitchFamily="18" charset="-120"/>
              </a:rPr>
              <a:t>.</a:t>
            </a:r>
          </a:p>
          <a:p>
            <a:pPr lvl="1"/>
            <a:r>
              <a:rPr lang="en-US" altLang="zh-TW" dirty="0">
                <a:ea typeface="新細明體" panose="02020500000000000000" pitchFamily="18" charset="-120"/>
              </a:rPr>
              <a:t>So, an antiderivative of sin</a:t>
            </a:r>
            <a:r>
              <a:rPr lang="en-US" altLang="zh-TW" i="1" dirty="0">
                <a:ea typeface="新細明體" panose="02020500000000000000" pitchFamily="18" charset="-120"/>
              </a:rPr>
              <a:t> x </a:t>
            </a:r>
            <a:r>
              <a:rPr lang="en-US" altLang="zh-TW" dirty="0">
                <a:ea typeface="新細明體" panose="02020500000000000000" pitchFamily="18" charset="-120"/>
              </a:rPr>
              <a:t>is</a:t>
            </a:r>
            <a:r>
              <a:rPr lang="en-US" altLang="zh-TW" i="1"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i="1" dirty="0">
                <a:ea typeface="新細明體" panose="02020500000000000000" pitchFamily="18" charset="-120"/>
              </a:rPr>
              <a:t> </a:t>
            </a:r>
            <a:r>
              <a:rPr lang="en-US" altLang="zh-TW" dirty="0">
                <a:ea typeface="新細明體" panose="02020500000000000000" pitchFamily="18" charset="-120"/>
              </a:rPr>
              <a:t>cos</a:t>
            </a:r>
            <a:r>
              <a:rPr lang="en-US" altLang="zh-TW" i="1" dirty="0">
                <a:ea typeface="新細明體" panose="02020500000000000000" pitchFamily="18" charset="-120"/>
              </a:rPr>
              <a:t> x.</a:t>
            </a:r>
          </a:p>
          <a:p>
            <a:pPr lvl="1"/>
            <a:r>
              <a:rPr lang="en-US" altLang="zh-TW" dirty="0">
                <a:ea typeface="新細明體" panose="02020500000000000000" pitchFamily="18" charset="-120"/>
              </a:rPr>
              <a:t>By Theorem 1, the most general antiderivative is: </a:t>
            </a:r>
            <a:r>
              <a:rPr lang="en-US" altLang="zh-TW" i="1" dirty="0">
                <a:ea typeface="新細明體" panose="02020500000000000000" pitchFamily="18" charset="-120"/>
              </a:rPr>
              <a:t>G</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cos </a:t>
            </a:r>
            <a:r>
              <a:rPr lang="en-US" altLang="zh-TW" i="1" dirty="0">
                <a:ea typeface="新細明體" panose="02020500000000000000" pitchFamily="18" charset="-120"/>
              </a:rPr>
              <a:t>x +</a:t>
            </a:r>
            <a:r>
              <a:rPr lang="en-US" altLang="zh-TW" dirty="0">
                <a:ea typeface="新細明體" panose="02020500000000000000" pitchFamily="18" charset="-120"/>
              </a:rPr>
              <a:t> </a:t>
            </a:r>
            <a:r>
              <a:rPr lang="en-US" altLang="zh-TW" i="1" dirty="0">
                <a:ea typeface="新細明體" panose="02020500000000000000" pitchFamily="18" charset="-120"/>
              </a:rPr>
              <a:t>C</a:t>
            </a:r>
          </a:p>
          <a:p>
            <a:endParaRPr lang="zh-TW" altLang="en-US" dirty="0"/>
          </a:p>
        </p:txBody>
      </p:sp>
    </p:spTree>
    <p:extLst>
      <p:ext uri="{BB962C8B-B14F-4D97-AF65-F5344CB8AC3E}">
        <p14:creationId xmlns:p14="http://schemas.microsoft.com/office/powerpoint/2010/main" xmlns="" val="8460785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1(b) SOLUTION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We use the Power Rule to discover an antiderivative of </a:t>
            </a:r>
            <a:r>
              <a:rPr lang="en-US" altLang="zh-TW" i="1" dirty="0" err="1">
                <a:ea typeface="新細明體" panose="02020500000000000000" pitchFamily="18" charset="-120"/>
              </a:rPr>
              <a:t>x</a:t>
            </a:r>
            <a:r>
              <a:rPr lang="en-US" altLang="zh-TW" i="1" baseline="30000" dirty="0" err="1">
                <a:ea typeface="新細明體" panose="02020500000000000000" pitchFamily="18" charset="-120"/>
              </a:rPr>
              <a:t>n</a:t>
            </a:r>
            <a:r>
              <a:rPr lang="en-US" altLang="zh-TW" dirty="0">
                <a:ea typeface="新細明體" panose="02020500000000000000" pitchFamily="18" charset="-120"/>
              </a:rPr>
              <a:t>:</a:t>
            </a:r>
          </a:p>
          <a:p>
            <a:endParaRPr lang="en-US" altLang="zh-TW" dirty="0">
              <a:ea typeface="新細明體" panose="02020500000000000000" pitchFamily="18" charset="-120"/>
            </a:endParaRPr>
          </a:p>
          <a:p>
            <a:endParaRPr lang="en-US" altLang="zh-TW" dirty="0">
              <a:ea typeface="新細明體" panose="02020500000000000000" pitchFamily="18" charset="-120"/>
            </a:endParaRPr>
          </a:p>
          <a:p>
            <a:r>
              <a:rPr lang="en-US" altLang="zh-TW" dirty="0">
                <a:ea typeface="新細明體" panose="02020500000000000000" pitchFamily="18" charset="-120"/>
              </a:rPr>
              <a:t>Thus, the general antiderivative of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err="1">
                <a:ea typeface="新細明體" panose="02020500000000000000" pitchFamily="18" charset="-120"/>
              </a:rPr>
              <a:t>x</a:t>
            </a:r>
            <a:r>
              <a:rPr lang="en-US" altLang="zh-TW" i="1" baseline="30000" dirty="0" err="1">
                <a:ea typeface="新細明體" panose="02020500000000000000" pitchFamily="18" charset="-120"/>
              </a:rPr>
              <a:t>n</a:t>
            </a:r>
            <a:r>
              <a:rPr lang="en-US" altLang="zh-TW" i="1" dirty="0">
                <a:ea typeface="新細明體" panose="02020500000000000000" pitchFamily="18" charset="-120"/>
              </a:rPr>
              <a:t> </a:t>
            </a:r>
            <a:r>
              <a:rPr lang="en-US" altLang="zh-TW" dirty="0">
                <a:ea typeface="新細明體" panose="02020500000000000000" pitchFamily="18" charset="-120"/>
              </a:rPr>
              <a:t>is:</a:t>
            </a:r>
          </a:p>
          <a:p>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pPr lvl="1"/>
            <a:r>
              <a:rPr lang="en-US" altLang="zh-TW" dirty="0">
                <a:ea typeface="新細明體" panose="02020500000000000000" pitchFamily="18" charset="-120"/>
              </a:rPr>
              <a:t>This is valid for </a:t>
            </a:r>
            <a:r>
              <a:rPr lang="en-US" altLang="zh-TW" i="1" dirty="0">
                <a:ea typeface="新細明體" panose="02020500000000000000" pitchFamily="18" charset="-120"/>
              </a:rPr>
              <a:t>n</a:t>
            </a:r>
            <a:r>
              <a:rPr lang="en-US" altLang="zh-TW" dirty="0">
                <a:ea typeface="新細明體" panose="02020500000000000000" pitchFamily="18" charset="-120"/>
              </a:rPr>
              <a:t> </a:t>
            </a:r>
            <a:r>
              <a:rPr lang="en-US" altLang="zh-TW" dirty="0">
                <a:ea typeface="新細明體" panose="02020500000000000000" pitchFamily="18" charset="-120"/>
                <a:cs typeface="Arial" panose="020B0604020202020204" pitchFamily="34" charset="0"/>
              </a:rPr>
              <a:t>≥ 0 </a:t>
            </a:r>
            <a:r>
              <a:rPr lang="en-US" altLang="zh-TW" dirty="0">
                <a:ea typeface="新細明體" panose="02020500000000000000" pitchFamily="18" charset="-120"/>
              </a:rPr>
              <a:t>because then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err="1">
                <a:ea typeface="新細明體" panose="02020500000000000000" pitchFamily="18" charset="-120"/>
              </a:rPr>
              <a:t>x</a:t>
            </a:r>
            <a:r>
              <a:rPr lang="en-US" altLang="zh-TW" i="1" baseline="30000" dirty="0" err="1">
                <a:ea typeface="新細明體" panose="02020500000000000000" pitchFamily="18" charset="-120"/>
              </a:rPr>
              <a:t>n</a:t>
            </a:r>
            <a:r>
              <a:rPr lang="en-US" altLang="zh-TW" i="1" dirty="0">
                <a:ea typeface="新細明體" panose="02020500000000000000" pitchFamily="18" charset="-120"/>
              </a:rPr>
              <a:t> </a:t>
            </a:r>
            <a:r>
              <a:rPr lang="en-US" altLang="zh-TW" dirty="0">
                <a:ea typeface="新細明體" panose="02020500000000000000" pitchFamily="18" charset="-120"/>
              </a:rPr>
              <a:t>is defined on an interval.</a:t>
            </a:r>
          </a:p>
          <a:p>
            <a:endParaRPr lang="zh-TW" altLang="en-US" dirty="0"/>
          </a:p>
        </p:txBody>
      </p:sp>
      <p:pic>
        <p:nvPicPr>
          <p:cNvPr id="4" name="圖片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39455" y="2493317"/>
            <a:ext cx="2859078" cy="8236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5" name="圖片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491880" y="4149080"/>
            <a:ext cx="1800200" cy="715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2739831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1(c) SOLUTION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If we put </a:t>
            </a:r>
            <a:r>
              <a:rPr lang="en-US" altLang="zh-TW" i="1" dirty="0">
                <a:ea typeface="新細明體" panose="02020500000000000000" pitchFamily="18" charset="-120"/>
              </a:rPr>
              <a:t>n</a:t>
            </a:r>
            <a:r>
              <a:rPr lang="en-US" altLang="zh-TW" dirty="0">
                <a:ea typeface="新細明體" panose="02020500000000000000" pitchFamily="18" charset="-120"/>
              </a:rPr>
              <a:t> =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3 in (b), we get the particular antiderivative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a:ea typeface="新細明體" panose="02020500000000000000" pitchFamily="18" charset="-120"/>
              </a:rPr>
              <a:t>x </a:t>
            </a:r>
            <a:r>
              <a:rPr lang="en-US" altLang="zh-TW" baseline="30000" dirty="0">
                <a:latin typeface="Arial" panose="020B0604020202020204" pitchFamily="34" charset="0"/>
                <a:ea typeface="新細明體" panose="02020500000000000000" pitchFamily="18" charset="-120"/>
              </a:rPr>
              <a:t>–</a:t>
            </a:r>
            <a:r>
              <a:rPr lang="en-US" altLang="zh-TW" baseline="30000" dirty="0">
                <a:ea typeface="新細明體" panose="02020500000000000000" pitchFamily="18" charset="-120"/>
              </a:rPr>
              <a:t>2</a:t>
            </a:r>
            <a:r>
              <a:rPr lang="en-US" altLang="zh-TW" dirty="0">
                <a:ea typeface="新細明體" panose="02020500000000000000" pitchFamily="18" charset="-120"/>
              </a:rPr>
              <a:t>/(</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2) by the same calculation.</a:t>
            </a:r>
          </a:p>
          <a:p>
            <a:pPr lvl="1"/>
            <a:r>
              <a:rPr lang="en-US" altLang="zh-TW" sz="2101" dirty="0">
                <a:ea typeface="新細明體" panose="02020500000000000000" pitchFamily="18" charset="-120"/>
              </a:rPr>
              <a:t>However, notice that f(x) = x –3 is not defined at x = 0.</a:t>
            </a:r>
          </a:p>
          <a:p>
            <a:endParaRPr lang="zh-TW" altLang="en-US" dirty="0">
              <a:ea typeface="新細明體" panose="02020500000000000000" pitchFamily="18" charset="-120"/>
            </a:endParaRPr>
          </a:p>
        </p:txBody>
      </p:sp>
    </p:spTree>
    <p:extLst>
      <p:ext uri="{BB962C8B-B14F-4D97-AF65-F5344CB8AC3E}">
        <p14:creationId xmlns:p14="http://schemas.microsoft.com/office/powerpoint/2010/main" xmlns="" val="28367731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1(c) SOLUTION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Thus, Theorem 1 tells us only that the general antiderivative of </a:t>
            </a:r>
            <a:r>
              <a:rPr lang="en-US" altLang="zh-TW" i="1" dirty="0">
                <a:ea typeface="新細明體" panose="02020500000000000000" pitchFamily="18" charset="-120"/>
              </a:rPr>
              <a:t>f</a:t>
            </a:r>
            <a:r>
              <a:rPr lang="en-US" altLang="zh-TW" dirty="0">
                <a:ea typeface="新細明體" panose="02020500000000000000" pitchFamily="18" charset="-120"/>
              </a:rPr>
              <a:t> is </a:t>
            </a:r>
            <a:r>
              <a:rPr lang="en-US" altLang="zh-TW" i="1" dirty="0">
                <a:ea typeface="新細明體" panose="02020500000000000000" pitchFamily="18" charset="-120"/>
              </a:rPr>
              <a:t>x</a:t>
            </a:r>
            <a:r>
              <a:rPr lang="en-US" altLang="zh-TW" i="1" baseline="30000" dirty="0">
                <a:ea typeface="新細明體" panose="02020500000000000000" pitchFamily="18" charset="-120"/>
              </a:rPr>
              <a:t>-</a:t>
            </a:r>
            <a:r>
              <a:rPr lang="en-US" altLang="zh-TW" baseline="30000" dirty="0">
                <a:ea typeface="新細明體" panose="02020500000000000000" pitchFamily="18" charset="-120"/>
              </a:rPr>
              <a:t>2</a:t>
            </a:r>
            <a:r>
              <a:rPr lang="en-US" altLang="zh-TW" dirty="0">
                <a:ea typeface="新細明體" panose="02020500000000000000" pitchFamily="18" charset="-120"/>
              </a:rPr>
              <a:t>/(</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2) + </a:t>
            </a:r>
            <a:r>
              <a:rPr lang="en-US" altLang="zh-TW" i="1" dirty="0">
                <a:ea typeface="新細明體" panose="02020500000000000000" pitchFamily="18" charset="-120"/>
              </a:rPr>
              <a:t>C</a:t>
            </a:r>
            <a:r>
              <a:rPr lang="en-US" altLang="zh-TW" dirty="0">
                <a:ea typeface="新細明體" panose="02020500000000000000" pitchFamily="18" charset="-120"/>
              </a:rPr>
              <a:t> on any interval that does not contain 0.</a:t>
            </a:r>
          </a:p>
          <a:p>
            <a:pPr lvl="1"/>
            <a:r>
              <a:rPr lang="en-US" altLang="zh-TW" sz="2101" dirty="0">
                <a:ea typeface="新細明體" panose="02020500000000000000" pitchFamily="18" charset="-120"/>
              </a:rPr>
              <a:t>So, the general antiderivative of f(x) = 1/x3 is:</a:t>
            </a:r>
          </a:p>
          <a:p>
            <a:endParaRPr lang="zh-TW" altLang="en-US" dirty="0">
              <a:ea typeface="新細明體" panose="02020500000000000000" pitchFamily="18" charset="-120"/>
            </a:endParaRPr>
          </a:p>
          <a:p>
            <a:endParaRPr lang="zh-TW" altLang="en-US" dirty="0"/>
          </a:p>
        </p:txBody>
      </p:sp>
      <p:pic>
        <p:nvPicPr>
          <p:cNvPr id="4" name="圖片 3"/>
          <p:cNvPicPr>
            <a:picLocks noChangeAspect="1"/>
          </p:cNvPicPr>
          <p:nvPr/>
        </p:nvPicPr>
        <p:blipFill>
          <a:blip r:embed="rId2"/>
          <a:stretch>
            <a:fillRect/>
          </a:stretch>
        </p:blipFill>
        <p:spPr>
          <a:xfrm>
            <a:off x="2915816" y="3861048"/>
            <a:ext cx="3384376" cy="1534179"/>
          </a:xfrm>
          <a:prstGeom prst="rect">
            <a:avLst/>
          </a:prstGeom>
        </p:spPr>
      </p:pic>
    </p:spTree>
    <p:extLst>
      <p:ext uri="{BB962C8B-B14F-4D97-AF65-F5344CB8AC3E}">
        <p14:creationId xmlns:p14="http://schemas.microsoft.com/office/powerpoint/2010/main" xmlns="" val="2315414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Antiderivatives</a:t>
            </a:r>
          </a:p>
        </p:txBody>
      </p:sp>
      <p:sp>
        <p:nvSpPr>
          <p:cNvPr id="9219" name="Rectangle 3"/>
          <p:cNvSpPr>
            <a:spLocks noGrp="1" noChangeArrowheads="1"/>
          </p:cNvSpPr>
          <p:nvPr>
            <p:ph type="body" idx="1"/>
          </p:nvPr>
        </p:nvSpPr>
        <p:spPr/>
        <p:txBody>
          <a:bodyPr/>
          <a:lstStyle/>
          <a:p>
            <a:pPr marL="0" indent="0">
              <a:buFontTx/>
              <a:buNone/>
            </a:pPr>
            <a:r>
              <a:rPr lang="en-US" altLang="zh-TW" smtClean="0">
                <a:ea typeface="新細明體" panose="02020500000000000000" pitchFamily="18" charset="-120"/>
              </a:rPr>
              <a:t>In Table 2 we list some particular antiderivatives.</a:t>
            </a:r>
          </a:p>
          <a:p>
            <a:pPr marL="0" indent="0">
              <a:buFontTx/>
              <a:buNone/>
            </a:pPr>
            <a:endParaRPr lang="en-US" altLang="zh-TW" baseline="30000" smtClean="0">
              <a:ea typeface="新細明體" panose="02020500000000000000" pitchFamily="18" charset="-120"/>
            </a:endParaRPr>
          </a:p>
        </p:txBody>
      </p:sp>
      <p:sp>
        <p:nvSpPr>
          <p:cNvPr id="922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9221"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8798" y="2492896"/>
            <a:ext cx="7566992" cy="402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017426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noFill/>
        </p:spPr>
        <p:txBody>
          <a:bodyPr/>
          <a:lstStyle/>
          <a:p>
            <a:pPr eaLnBrk="1" hangingPunct="1"/>
            <a:r>
              <a:rPr lang="en-US" altLang="zh-TW" smtClean="0">
                <a:ea typeface="新細明體" panose="02020500000000000000" pitchFamily="18" charset="-120"/>
              </a:rPr>
              <a:t>Antiderivatives</a:t>
            </a:r>
          </a:p>
        </p:txBody>
      </p:sp>
      <p:sp>
        <p:nvSpPr>
          <p:cNvPr id="10243" name="Rectangle 3"/>
          <p:cNvSpPr>
            <a:spLocks noGrp="1" noChangeArrowheads="1"/>
          </p:cNvSpPr>
          <p:nvPr>
            <p:ph type="body" idx="4294967295"/>
          </p:nvPr>
        </p:nvSpPr>
        <p:spPr>
          <a:xfrm>
            <a:off x="1195389" y="1600200"/>
            <a:ext cx="6905003" cy="4572000"/>
          </a:xfrm>
        </p:spPr>
        <p:txBody>
          <a:bodyPr/>
          <a:lstStyle/>
          <a:p>
            <a:pPr marL="0" indent="0">
              <a:buFontTx/>
              <a:buNone/>
            </a:pPr>
            <a:r>
              <a:rPr lang="en-US" altLang="zh-TW" dirty="0" smtClean="0">
                <a:ea typeface="新細明體" panose="02020500000000000000" pitchFamily="18" charset="-120"/>
              </a:rPr>
              <a:t>Each formula in the table is true because the derivative of the function in the right column appears in the left column.</a:t>
            </a: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In particular, the first formula says that the antiderivative of a constant times a function is the constant times the antiderivative of the function. </a:t>
            </a: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The second formula says that the antiderivative of a sum is the sum of the antiderivatives. (We use the notation                              ) </a:t>
            </a:r>
          </a:p>
          <a:p>
            <a:pPr marL="0" indent="0">
              <a:buFontTx/>
              <a:buNone/>
            </a:pPr>
            <a:endParaRPr lang="en-US" altLang="zh-TW" dirty="0" smtClean="0">
              <a:ea typeface="新細明體" panose="02020500000000000000" pitchFamily="18" charset="-120"/>
            </a:endParaRPr>
          </a:p>
        </p:txBody>
      </p:sp>
      <p:sp>
        <p:nvSpPr>
          <p:cNvPr id="1024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0245"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55776" y="5085184"/>
            <a:ext cx="16827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186158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a:t>
            </a:r>
            <a:endParaRPr lang="en-US" altLang="zh-TW" i="1" smtClean="0">
              <a:ea typeface="新細明體" panose="02020500000000000000" pitchFamily="18" charset="-120"/>
            </a:endParaRPr>
          </a:p>
        </p:txBody>
      </p:sp>
      <p:sp>
        <p:nvSpPr>
          <p:cNvPr id="11267" name="Rectangle 3"/>
          <p:cNvSpPr>
            <a:spLocks noGrp="1" noChangeArrowheads="1"/>
          </p:cNvSpPr>
          <p:nvPr>
            <p:ph type="body" idx="1"/>
          </p:nvPr>
        </p:nvSpPr>
        <p:spPr/>
        <p:txBody>
          <a:bodyPr/>
          <a:lstStyle/>
          <a:p>
            <a:pPr marL="0" indent="0">
              <a:buFontTx/>
              <a:buNone/>
            </a:pPr>
            <a:r>
              <a:rPr lang="en-US" altLang="zh-TW" smtClean="0">
                <a:ea typeface="新細明體" panose="02020500000000000000" pitchFamily="18" charset="-120"/>
              </a:rPr>
              <a:t>Find all functions </a:t>
            </a:r>
            <a:r>
              <a:rPr lang="en-US" altLang="zh-TW" i="1" smtClean="0">
                <a:ea typeface="新細明體" panose="02020500000000000000" pitchFamily="18" charset="-120"/>
              </a:rPr>
              <a:t>g</a:t>
            </a:r>
            <a:r>
              <a:rPr lang="en-US" altLang="zh-TW" smtClean="0">
                <a:ea typeface="新細明體" panose="02020500000000000000" pitchFamily="18" charset="-120"/>
              </a:rPr>
              <a:t> such that</a:t>
            </a:r>
          </a:p>
          <a:p>
            <a:pPr marL="0" indent="0">
              <a:buFontTx/>
              <a:buNone/>
            </a:pPr>
            <a:endParaRPr lang="en-US" altLang="zh-TW" smtClean="0">
              <a:ea typeface="新細明體" panose="02020500000000000000" pitchFamily="18" charset="-120"/>
            </a:endParaRPr>
          </a:p>
          <a:p>
            <a:pPr marL="0" indent="0">
              <a:buFontTx/>
              <a:buNone/>
            </a:pPr>
            <a:endParaRPr lang="en-US" altLang="zh-TW" sz="3600" smtClean="0">
              <a:ea typeface="新細明體" panose="02020500000000000000" pitchFamily="18" charset="-120"/>
            </a:endParaRPr>
          </a:p>
          <a:p>
            <a:pPr marL="0" indent="0">
              <a:buFontTx/>
              <a:buNone/>
            </a:pPr>
            <a:endParaRPr lang="en-US" altLang="zh-TW" smtClean="0">
              <a:solidFill>
                <a:srgbClr val="00ADEE"/>
              </a:solidFill>
              <a:ea typeface="新細明體" panose="02020500000000000000" pitchFamily="18" charset="-120"/>
            </a:endParaRPr>
          </a:p>
          <a:p>
            <a:pPr marL="0" indent="0">
              <a:buFontTx/>
              <a:buNone/>
            </a:pPr>
            <a:endParaRPr lang="en-US" altLang="zh-TW" smtClean="0">
              <a:ea typeface="新細明體" panose="02020500000000000000" pitchFamily="18" charset="-120"/>
            </a:endParaRPr>
          </a:p>
          <a:p>
            <a:pPr marL="0" indent="0">
              <a:buFontTx/>
              <a:buNone/>
            </a:pPr>
            <a:endParaRPr lang="en-US" altLang="zh-TW" smtClean="0">
              <a:ea typeface="新細明體" panose="02020500000000000000" pitchFamily="18" charset="-120"/>
            </a:endParaRPr>
          </a:p>
        </p:txBody>
      </p:sp>
      <p:sp>
        <p:nvSpPr>
          <p:cNvPr id="1126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126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5696" y="2348880"/>
            <a:ext cx="3719513" cy="795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531250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 – </a:t>
            </a:r>
            <a:r>
              <a:rPr lang="en-US" altLang="zh-TW" i="1" smtClean="0">
                <a:ea typeface="新細明體" panose="02020500000000000000" pitchFamily="18" charset="-120"/>
              </a:rPr>
              <a:t>Solution</a:t>
            </a:r>
          </a:p>
        </p:txBody>
      </p:sp>
      <p:sp>
        <p:nvSpPr>
          <p:cNvPr id="10243" name="Rectangle 3"/>
          <p:cNvSpPr>
            <a:spLocks noGrp="1" noChangeArrowheads="1"/>
          </p:cNvSpPr>
          <p:nvPr>
            <p:ph type="body" idx="1"/>
          </p:nvPr>
        </p:nvSpPr>
        <p:spPr/>
        <p:txBody>
          <a:bodyPr/>
          <a:lstStyle/>
          <a:p>
            <a:pPr marL="0" indent="0">
              <a:buFontTx/>
              <a:buNone/>
            </a:pPr>
            <a:endParaRPr lang="en-US" altLang="zh-TW" dirty="0" smtClean="0">
              <a:ea typeface="新細明體" panose="02020500000000000000" pitchFamily="18" charset="-120"/>
            </a:endParaRPr>
          </a:p>
          <a:p>
            <a:r>
              <a:rPr lang="en-US" altLang="zh-TW" dirty="0" smtClean="0">
                <a:ea typeface="新細明體" panose="02020500000000000000" pitchFamily="18" charset="-120"/>
              </a:rPr>
              <a:t>SOLUTION:</a:t>
            </a:r>
            <a:endParaRPr lang="en-US" altLang="zh-TW" dirty="0">
              <a:ea typeface="新細明體" panose="02020500000000000000" pitchFamily="18" charset="-120"/>
            </a:endParaRPr>
          </a:p>
          <a:p>
            <a:pPr marL="0" indent="0">
              <a:buFontTx/>
              <a:buNone/>
            </a:pPr>
            <a:r>
              <a:rPr lang="en-US" altLang="zh-TW" dirty="0" smtClean="0">
                <a:ea typeface="新細明體" panose="02020500000000000000" pitchFamily="18" charset="-120"/>
              </a:rPr>
              <a:t>We first rewrite the given function as follows:</a:t>
            </a: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solidFill>
                <a:srgbClr val="00ADEE"/>
              </a:solidFill>
              <a:ea typeface="新細明體" panose="02020500000000000000" pitchFamily="18" charset="-120"/>
            </a:endParaRPr>
          </a:p>
          <a:p>
            <a:pPr marL="0" indent="0">
              <a:buFontTx/>
              <a:buNone/>
            </a:pPr>
            <a:endParaRPr lang="en-US" altLang="zh-TW" dirty="0" smtClean="0">
              <a:solidFill>
                <a:srgbClr val="00ADEE"/>
              </a:solidFill>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p:txBody>
      </p:sp>
      <p:sp>
        <p:nvSpPr>
          <p:cNvPr id="1229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198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79712" y="3789040"/>
            <a:ext cx="3609975"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98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65512" y="4703440"/>
            <a:ext cx="289560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959271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with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fade">
                                      <p:cBhvr>
                                        <p:cTn id="7" dur="1000"/>
                                        <p:tgtEl>
                                          <p:spTgt spid="10243">
                                            <p:txEl>
                                              <p:pRg st="2" end="2"/>
                                            </p:txEl>
                                          </p:spTgt>
                                        </p:tgtEl>
                                      </p:cBhvr>
                                    </p:animEffect>
                                    <p:anim calcmode="lin" valueType="num">
                                      <p:cBhvr>
                                        <p:cTn id="8"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024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243">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Effect transition="in" filter="fade">
                                      <p:cBhvr>
                                        <p:cTn id="13" dur="1000"/>
                                        <p:tgtEl>
                                          <p:spTgt spid="10243">
                                            <p:txEl>
                                              <p:pRg st="1" end="1"/>
                                            </p:txEl>
                                          </p:spTgt>
                                        </p:tgtEl>
                                      </p:cBhvr>
                                    </p:animEffect>
                                    <p:anim calcmode="lin" valueType="num">
                                      <p:cBhvr>
                                        <p:cTn id="14"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0243">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243">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41987"/>
                                        </p:tgtEl>
                                        <p:attrNameLst>
                                          <p:attrName>style.visibility</p:attrName>
                                        </p:attrNameLst>
                                      </p:cBhvr>
                                      <p:to>
                                        <p:strVal val="visible"/>
                                      </p:to>
                                    </p:set>
                                    <p:animEffect transition="in" filter="fade">
                                      <p:cBhvr>
                                        <p:cTn id="19" dur="1000"/>
                                        <p:tgtEl>
                                          <p:spTgt spid="41987"/>
                                        </p:tgtEl>
                                      </p:cBhvr>
                                    </p:animEffect>
                                    <p:anim calcmode="lin" valueType="num">
                                      <p:cBhvr>
                                        <p:cTn id="20" dur="1000" fill="hold"/>
                                        <p:tgtEl>
                                          <p:spTgt spid="41987"/>
                                        </p:tgtEl>
                                        <p:attrNameLst>
                                          <p:attrName>ppt_x</p:attrName>
                                        </p:attrNameLst>
                                      </p:cBhvr>
                                      <p:tavLst>
                                        <p:tav tm="0">
                                          <p:val>
                                            <p:strVal val="#ppt_x"/>
                                          </p:val>
                                        </p:tav>
                                        <p:tav tm="100000">
                                          <p:val>
                                            <p:strVal val="#ppt_x"/>
                                          </p:val>
                                        </p:tav>
                                      </p:tavLst>
                                    </p:anim>
                                    <p:anim calcmode="lin" valueType="num">
                                      <p:cBhvr>
                                        <p:cTn id="21" dur="900" decel="100000" fill="hold"/>
                                        <p:tgtEl>
                                          <p:spTgt spid="4198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1987"/>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41988"/>
                                        </p:tgtEl>
                                        <p:attrNameLst>
                                          <p:attrName>style.visibility</p:attrName>
                                        </p:attrNameLst>
                                      </p:cBhvr>
                                      <p:to>
                                        <p:strVal val="visible"/>
                                      </p:to>
                                    </p:set>
                                    <p:animEffect transition="in" filter="fade">
                                      <p:cBhvr>
                                        <p:cTn id="27" dur="1000"/>
                                        <p:tgtEl>
                                          <p:spTgt spid="41988"/>
                                        </p:tgtEl>
                                      </p:cBhvr>
                                    </p:animEffect>
                                    <p:anim calcmode="lin" valueType="num">
                                      <p:cBhvr>
                                        <p:cTn id="28" dur="1000" fill="hold"/>
                                        <p:tgtEl>
                                          <p:spTgt spid="41988"/>
                                        </p:tgtEl>
                                        <p:attrNameLst>
                                          <p:attrName>ppt_x</p:attrName>
                                        </p:attrNameLst>
                                      </p:cBhvr>
                                      <p:tavLst>
                                        <p:tav tm="0">
                                          <p:val>
                                            <p:strVal val="#ppt_x"/>
                                          </p:val>
                                        </p:tav>
                                        <p:tav tm="100000">
                                          <p:val>
                                            <p:strVal val="#ppt_x"/>
                                          </p:val>
                                        </p:tav>
                                      </p:tavLst>
                                    </p:anim>
                                    <p:anim calcmode="lin" valueType="num">
                                      <p:cBhvr>
                                        <p:cTn id="29" dur="900" decel="100000" fill="hold"/>
                                        <p:tgtEl>
                                          <p:spTgt spid="41988"/>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4198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 – </a:t>
            </a:r>
            <a:r>
              <a:rPr lang="en-US" altLang="zh-TW" i="1" smtClean="0">
                <a:ea typeface="新細明體" panose="02020500000000000000" pitchFamily="18" charset="-120"/>
              </a:rPr>
              <a:t>Solution</a:t>
            </a:r>
          </a:p>
        </p:txBody>
      </p:sp>
      <p:sp>
        <p:nvSpPr>
          <p:cNvPr id="8195" name="Rectangle 3"/>
          <p:cNvSpPr>
            <a:spLocks noGrp="1" noChangeArrowheads="1"/>
          </p:cNvSpPr>
          <p:nvPr>
            <p:ph type="body" idx="1"/>
          </p:nvPr>
        </p:nvSpPr>
        <p:spPr/>
        <p:txBody>
          <a:bodyPr/>
          <a:lstStyle/>
          <a:p>
            <a:pPr marL="0" indent="0">
              <a:buFontTx/>
              <a:buNone/>
            </a:pPr>
            <a:r>
              <a:rPr lang="en-US" altLang="zh-TW" dirty="0" smtClean="0">
                <a:ea typeface="新細明體" panose="02020500000000000000" pitchFamily="18" charset="-120"/>
              </a:rPr>
              <a:t>Thus we want to find an antiderivative of</a:t>
            </a:r>
            <a:endParaRPr lang="en-US" altLang="zh-TW" dirty="0" smtClean="0">
              <a:solidFill>
                <a:srgbClr val="00ADEE"/>
              </a:solidFill>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Using the formulas in Table 2 together with Theorem 1, we obtain</a:t>
            </a:r>
            <a:endParaRPr lang="en-US" altLang="zh-TW" baseline="30000" dirty="0" smtClean="0">
              <a:ea typeface="新細明體" panose="02020500000000000000" pitchFamily="18" charset="-120"/>
            </a:endParaRPr>
          </a:p>
        </p:txBody>
      </p:sp>
      <p:sp>
        <p:nvSpPr>
          <p:cNvPr id="1331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13317"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81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28800" y="4191000"/>
            <a:ext cx="4772025" cy="795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01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09825" y="5438775"/>
            <a:ext cx="3990975"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20"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828800" y="2286000"/>
            <a:ext cx="3657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324543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1000"/>
                                        <p:tgtEl>
                                          <p:spTgt spid="8195">
                                            <p:txEl>
                                              <p:pRg st="2" end="2"/>
                                            </p:txEl>
                                          </p:spTgt>
                                        </p:tgtEl>
                                      </p:cBhvr>
                                    </p:animEffect>
                                    <p:anim calcmode="lin" valueType="num">
                                      <p:cBhvr>
                                        <p:cTn id="8"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8195">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195">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8198"/>
                                        </p:tgtEl>
                                        <p:attrNameLst>
                                          <p:attrName>style.visibility</p:attrName>
                                        </p:attrNameLst>
                                      </p:cBhvr>
                                      <p:to>
                                        <p:strVal val="visible"/>
                                      </p:to>
                                    </p:set>
                                    <p:animEffect transition="in" filter="fade">
                                      <p:cBhvr>
                                        <p:cTn id="13" dur="1000"/>
                                        <p:tgtEl>
                                          <p:spTgt spid="8198"/>
                                        </p:tgtEl>
                                      </p:cBhvr>
                                    </p:animEffect>
                                    <p:anim calcmode="lin" valueType="num">
                                      <p:cBhvr>
                                        <p:cTn id="14" dur="1000" fill="hold"/>
                                        <p:tgtEl>
                                          <p:spTgt spid="8198"/>
                                        </p:tgtEl>
                                        <p:attrNameLst>
                                          <p:attrName>ppt_x</p:attrName>
                                        </p:attrNameLst>
                                      </p:cBhvr>
                                      <p:tavLst>
                                        <p:tav tm="0">
                                          <p:val>
                                            <p:strVal val="#ppt_x"/>
                                          </p:val>
                                        </p:tav>
                                        <p:tav tm="100000">
                                          <p:val>
                                            <p:strVal val="#ppt_x"/>
                                          </p:val>
                                        </p:tav>
                                      </p:tavLst>
                                    </p:anim>
                                    <p:anim calcmode="lin" valueType="num">
                                      <p:cBhvr>
                                        <p:cTn id="15" dur="900" decel="100000" fill="hold"/>
                                        <p:tgtEl>
                                          <p:spTgt spid="819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198"/>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43011"/>
                                        </p:tgtEl>
                                        <p:attrNameLst>
                                          <p:attrName>style.visibility</p:attrName>
                                        </p:attrNameLst>
                                      </p:cBhvr>
                                      <p:to>
                                        <p:strVal val="visible"/>
                                      </p:to>
                                    </p:set>
                                    <p:animEffect transition="in" filter="fade">
                                      <p:cBhvr>
                                        <p:cTn id="21" dur="1000"/>
                                        <p:tgtEl>
                                          <p:spTgt spid="43011"/>
                                        </p:tgtEl>
                                      </p:cBhvr>
                                    </p:animEffect>
                                    <p:anim calcmode="lin" valueType="num">
                                      <p:cBhvr>
                                        <p:cTn id="22" dur="1000" fill="hold"/>
                                        <p:tgtEl>
                                          <p:spTgt spid="43011"/>
                                        </p:tgtEl>
                                        <p:attrNameLst>
                                          <p:attrName>ppt_x</p:attrName>
                                        </p:attrNameLst>
                                      </p:cBhvr>
                                      <p:tavLst>
                                        <p:tav tm="0">
                                          <p:val>
                                            <p:strVal val="#ppt_x"/>
                                          </p:val>
                                        </p:tav>
                                        <p:tav tm="100000">
                                          <p:val>
                                            <p:strVal val="#ppt_x"/>
                                          </p:val>
                                        </p:tav>
                                      </p:tavLst>
                                    </p:anim>
                                    <p:anim calcmode="lin" valueType="num">
                                      <p:cBhvr>
                                        <p:cTn id="23" dur="900" decel="100000" fill="hold"/>
                                        <p:tgtEl>
                                          <p:spTgt spid="43011"/>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30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Antiderivatives</a:t>
            </a:r>
          </a:p>
        </p:txBody>
      </p:sp>
      <p:sp>
        <p:nvSpPr>
          <p:cNvPr id="14339" name="Rectangle 3"/>
          <p:cNvSpPr>
            <a:spLocks noGrp="1" noChangeArrowheads="1"/>
          </p:cNvSpPr>
          <p:nvPr>
            <p:ph type="body" idx="1"/>
          </p:nvPr>
        </p:nvSpPr>
        <p:spPr/>
        <p:txBody>
          <a:bodyPr>
            <a:normAutofit fontScale="77500" lnSpcReduction="20000"/>
          </a:bodyPr>
          <a:lstStyle/>
          <a:p>
            <a:pPr marL="0" indent="0">
              <a:buFontTx/>
              <a:buNone/>
            </a:pPr>
            <a:r>
              <a:rPr lang="en-US" altLang="zh-TW" smtClean="0">
                <a:ea typeface="新細明體" panose="02020500000000000000" pitchFamily="18" charset="-120"/>
              </a:rPr>
              <a:t>In applications of calculus it is very common to have a situation as in Example 2, where it is required to find a function, given knowledge about its derivatives.</a:t>
            </a:r>
          </a:p>
          <a:p>
            <a:pPr marL="0" indent="0">
              <a:buFontTx/>
              <a:buNone/>
            </a:pPr>
            <a:endParaRPr lang="en-US" altLang="zh-TW" smtClean="0">
              <a:ea typeface="新細明體" panose="02020500000000000000" pitchFamily="18" charset="-120"/>
            </a:endParaRPr>
          </a:p>
          <a:p>
            <a:pPr marL="0" indent="0">
              <a:buFontTx/>
              <a:buNone/>
            </a:pPr>
            <a:r>
              <a:rPr lang="en-US" altLang="zh-TW" smtClean="0">
                <a:ea typeface="新細明體" panose="02020500000000000000" pitchFamily="18" charset="-120"/>
              </a:rPr>
              <a:t>An equation that involves the derivatives of a function is called a </a:t>
            </a:r>
            <a:r>
              <a:rPr lang="en-US" altLang="zh-TW" b="1" smtClean="0">
                <a:ea typeface="新細明體" panose="02020500000000000000" pitchFamily="18" charset="-120"/>
              </a:rPr>
              <a:t>differential equation.</a:t>
            </a:r>
          </a:p>
          <a:p>
            <a:pPr marL="0" indent="0">
              <a:buFontTx/>
              <a:buNone/>
            </a:pPr>
            <a:endParaRPr lang="en-US" altLang="zh-TW" b="1" smtClean="0">
              <a:ea typeface="新細明體" panose="02020500000000000000" pitchFamily="18" charset="-120"/>
            </a:endParaRPr>
          </a:p>
          <a:p>
            <a:pPr marL="0" indent="0">
              <a:buFontTx/>
              <a:buNone/>
            </a:pPr>
            <a:r>
              <a:rPr lang="en-US" altLang="zh-TW" smtClean="0">
                <a:ea typeface="新細明體" panose="02020500000000000000" pitchFamily="18" charset="-120"/>
              </a:rPr>
              <a:t>The general solution of a differential equation involves an arbitrary constant (or constants) as in Example 2. However,</a:t>
            </a:r>
          </a:p>
          <a:p>
            <a:pPr marL="0" indent="0">
              <a:buFontTx/>
              <a:buNone/>
            </a:pPr>
            <a:r>
              <a:rPr lang="en-US" altLang="zh-TW" smtClean="0">
                <a:ea typeface="新細明體" panose="02020500000000000000" pitchFamily="18" charset="-120"/>
              </a:rPr>
              <a:t>there may be some extra conditions given that will determine the constants and therefore uniquely specific the solution.</a:t>
            </a:r>
          </a:p>
        </p:txBody>
      </p:sp>
      <p:sp>
        <p:nvSpPr>
          <p:cNvPr id="1434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Tree>
    <p:extLst>
      <p:ext uri="{BB962C8B-B14F-4D97-AF65-F5344CB8AC3E}">
        <p14:creationId xmlns:p14="http://schemas.microsoft.com/office/powerpoint/2010/main" xmlns="" val="30411263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sec-no.jpg"/>
          <p:cNvPicPr>
            <a:picLocks noChangeAspect="1"/>
          </p:cNvPicPr>
          <p:nvPr/>
        </p:nvPicPr>
        <p:blipFill>
          <a:blip r:embed="rId3">
            <a:extLst>
              <a:ext uri="{28A0092B-C50C-407E-A947-70E740481C1C}">
                <a14:useLocalDpi xmlns:a14="http://schemas.microsoft.com/office/drawing/2010/main" xmlns="" val="0"/>
              </a:ext>
            </a:extLst>
          </a:blip>
          <a:srcRect r="13333"/>
          <a:stretch>
            <a:fillRect/>
          </a:stretch>
        </p:blipFill>
        <p:spPr bwMode="auto">
          <a:xfrm>
            <a:off x="2627784" y="2514600"/>
            <a:ext cx="6313016" cy="142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Text Box 23"/>
          <p:cNvSpPr txBox="1">
            <a:spLocks noChangeArrowheads="1"/>
          </p:cNvSpPr>
          <p:nvPr/>
        </p:nvSpPr>
        <p:spPr bwMode="auto">
          <a:xfrm>
            <a:off x="1371600" y="2797175"/>
            <a:ext cx="6781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3600" b="1">
                <a:ea typeface="新細明體" panose="02020500000000000000" pitchFamily="18" charset="-120"/>
              </a:rPr>
              <a:t>Antiderivatives</a:t>
            </a:r>
          </a:p>
        </p:txBody>
      </p:sp>
      <p:sp>
        <p:nvSpPr>
          <p:cNvPr id="3077" name="Rectangle 18"/>
          <p:cNvSpPr>
            <a:spLocks noChangeArrowheads="1"/>
          </p:cNvSpPr>
          <p:nvPr/>
        </p:nvSpPr>
        <p:spPr bwMode="auto">
          <a:xfrm>
            <a:off x="1354609" y="2841625"/>
            <a:ext cx="971550" cy="769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400" b="1" dirty="0">
                <a:solidFill>
                  <a:srgbClr val="00ADEE"/>
                </a:solidFill>
                <a:ea typeface="新細明體" panose="02020500000000000000" pitchFamily="18" charset="-120"/>
              </a:rPr>
              <a:t>3.7</a:t>
            </a:r>
          </a:p>
        </p:txBody>
      </p:sp>
    </p:spTree>
    <p:extLst>
      <p:ext uri="{BB962C8B-B14F-4D97-AF65-F5344CB8AC3E}">
        <p14:creationId xmlns:p14="http://schemas.microsoft.com/office/powerpoint/2010/main" xmlns="" val="18020896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10"/>
          </p:nvPr>
        </p:nvSpPr>
        <p:spPr/>
        <p:txBody>
          <a:bodyPr/>
          <a:lstStyle/>
          <a:p>
            <a:r>
              <a:rPr lang="en-US" altLang="zh-TW"/>
              <a:t>P</a:t>
            </a:r>
            <a:fld id="{4C6AF25F-4743-4566-BF7E-A826624F8DD4}" type="slidenum">
              <a:rPr lang="en-US" altLang="ko-KR">
                <a:ea typeface="굴림" panose="020B0600000101010101" pitchFamily="34" charset="-127"/>
              </a:rPr>
              <a:pPr/>
              <a:t>20</a:t>
            </a:fld>
            <a:endParaRPr lang="en-US" altLang="ko-KR">
              <a:ea typeface="굴림" panose="020B0600000101010101" pitchFamily="34" charset="-127"/>
            </a:endParaRPr>
          </a:p>
        </p:txBody>
      </p:sp>
      <p:sp>
        <p:nvSpPr>
          <p:cNvPr id="7" name="頁尾版面配置區 4"/>
          <p:cNvSpPr>
            <a:spLocks noGrp="1"/>
          </p:cNvSpPr>
          <p:nvPr>
            <p:ph type="ftr" sz="quarter" idx="11"/>
          </p:nvPr>
        </p:nvSpPr>
        <p:spPr/>
        <p:txBody>
          <a:bodyPr/>
          <a:lstStyle/>
          <a:p>
            <a:r>
              <a:rPr lang="zh-TW" altLang="en-US"/>
              <a:t>3.7</a:t>
            </a:r>
            <a:endParaRPr lang="en-US" altLang="zh-TW"/>
          </a:p>
        </p:txBody>
      </p:sp>
      <p:sp>
        <p:nvSpPr>
          <p:cNvPr id="96263" name="Rectangle 7"/>
          <p:cNvSpPr>
            <a:spLocks noGrp="1" noChangeArrowheads="1"/>
          </p:cNvSpPr>
          <p:nvPr>
            <p:ph type="title"/>
          </p:nvPr>
        </p:nvSpPr>
        <p:spPr>
          <a:noFill/>
          <a:ln/>
        </p:spPr>
        <p:txBody>
          <a:bodyPr/>
          <a:lstStyle/>
          <a:p>
            <a:r>
              <a:rPr lang="en-US" altLang="zh-TW">
                <a:ea typeface="新細明體" panose="02020500000000000000" pitchFamily="18" charset="-120"/>
              </a:rPr>
              <a:t>Example 3</a:t>
            </a:r>
          </a:p>
        </p:txBody>
      </p:sp>
      <p:sp>
        <p:nvSpPr>
          <p:cNvPr id="96259" name="Rectangle 3"/>
          <p:cNvSpPr>
            <a:spLocks noGrp="1" noChangeArrowheads="1"/>
          </p:cNvSpPr>
          <p:nvPr>
            <p:ph type="body" idx="1"/>
          </p:nvPr>
        </p:nvSpPr>
        <p:spPr/>
        <p:txBody>
          <a:bodyPr/>
          <a:lstStyle/>
          <a:p>
            <a:r>
              <a:rPr lang="en-US" altLang="zh-TW" sz="2600" dirty="0">
                <a:ea typeface="新細明體" panose="02020500000000000000" pitchFamily="18" charset="-120"/>
              </a:rPr>
              <a:t>Find </a:t>
            </a:r>
            <a:r>
              <a:rPr lang="en-US" altLang="zh-TW" sz="2600" i="1" dirty="0">
                <a:ea typeface="新細明體" panose="02020500000000000000" pitchFamily="18" charset="-120"/>
              </a:rPr>
              <a:t>f </a:t>
            </a:r>
            <a:r>
              <a:rPr lang="en-US" altLang="zh-TW" sz="2600" dirty="0">
                <a:ea typeface="新細明體" panose="02020500000000000000" pitchFamily="18" charset="-120"/>
              </a:rPr>
              <a:t>if </a:t>
            </a:r>
            <a:r>
              <a:rPr lang="en-US" altLang="zh-TW" sz="2600" i="1" dirty="0">
                <a:ea typeface="新細明體" panose="02020500000000000000" pitchFamily="18" charset="-120"/>
              </a:rPr>
              <a:t>f </a:t>
            </a:r>
            <a:r>
              <a:rPr lang="en-US" altLang="zh-TW" sz="2600" i="1" dirty="0">
                <a:latin typeface="Arial" panose="020B0604020202020204" pitchFamily="34" charset="0"/>
                <a:ea typeface="新細明體" panose="02020500000000000000" pitchFamily="18" charset="-120"/>
              </a:rPr>
              <a:t>’</a:t>
            </a:r>
            <a:r>
              <a:rPr lang="en-US" altLang="zh-TW" sz="2600" dirty="0">
                <a:ea typeface="新細明體" panose="02020500000000000000" pitchFamily="18" charset="-120"/>
              </a:rPr>
              <a:t>(</a:t>
            </a:r>
            <a:r>
              <a:rPr lang="en-US" altLang="zh-TW" sz="2600" i="1" dirty="0">
                <a:ea typeface="新細明體" panose="02020500000000000000" pitchFamily="18" charset="-120"/>
              </a:rPr>
              <a:t>x</a:t>
            </a:r>
            <a:r>
              <a:rPr lang="en-US" altLang="zh-TW" sz="2600" dirty="0">
                <a:ea typeface="新細明體" panose="02020500000000000000" pitchFamily="18" charset="-120"/>
              </a:rPr>
              <a:t>) = </a:t>
            </a:r>
            <a:r>
              <a:rPr lang="en-US" altLang="zh-TW" sz="2600" i="1" dirty="0">
                <a:ea typeface="新細明體" panose="02020500000000000000" pitchFamily="18" charset="-120"/>
              </a:rPr>
              <a:t>    </a:t>
            </a:r>
            <a:r>
              <a:rPr lang="en-US" altLang="zh-TW" sz="2600" baseline="30000" dirty="0">
                <a:ea typeface="新細明體" panose="02020500000000000000" pitchFamily="18" charset="-120"/>
              </a:rPr>
              <a:t>       </a:t>
            </a:r>
            <a:r>
              <a:rPr lang="en-US" altLang="zh-TW" sz="2600" baseline="30000" dirty="0" smtClean="0">
                <a:ea typeface="新細明體" panose="02020500000000000000" pitchFamily="18" charset="-120"/>
              </a:rPr>
              <a:t> </a:t>
            </a:r>
            <a:r>
              <a:rPr lang="en-US" altLang="zh-TW" sz="2600" dirty="0" smtClean="0">
                <a:ea typeface="新細明體" panose="02020500000000000000" pitchFamily="18" charset="-120"/>
              </a:rPr>
              <a:t>and </a:t>
            </a:r>
            <a:r>
              <a:rPr lang="en-US" altLang="zh-TW" sz="2600" i="1" dirty="0">
                <a:ea typeface="新細明體" panose="02020500000000000000" pitchFamily="18" charset="-120"/>
              </a:rPr>
              <a:t>f</a:t>
            </a:r>
            <a:r>
              <a:rPr lang="en-US" altLang="zh-TW" sz="2600" dirty="0">
                <a:ea typeface="新細明體" panose="02020500000000000000" pitchFamily="18" charset="-120"/>
              </a:rPr>
              <a:t>(1) = 2.</a:t>
            </a:r>
          </a:p>
          <a:p>
            <a:r>
              <a:rPr lang="en-US" altLang="zh-TW" sz="2400" dirty="0" smtClean="0">
                <a:ea typeface="新細明體" panose="02020500000000000000" pitchFamily="18" charset="-120"/>
              </a:rPr>
              <a:t>SOLUTION</a:t>
            </a:r>
            <a:endParaRPr lang="en-US" altLang="zh-TW" sz="2400" dirty="0">
              <a:ea typeface="新細明體" panose="02020500000000000000" pitchFamily="18" charset="-120"/>
            </a:endParaRPr>
          </a:p>
          <a:p>
            <a:pPr marL="990600" lvl="1" indent="-533400"/>
            <a:r>
              <a:rPr lang="en-US" altLang="zh-TW" sz="2400" dirty="0">
                <a:ea typeface="新細明體" panose="02020500000000000000" pitchFamily="18" charset="-120"/>
              </a:rPr>
              <a:t>The general antiderivative of</a:t>
            </a:r>
          </a:p>
        </p:txBody>
      </p:sp>
      <p:graphicFrame>
        <p:nvGraphicFramePr>
          <p:cNvPr id="96261" name="Object 5"/>
          <p:cNvGraphicFramePr>
            <a:graphicFrameLocks noChangeAspect="1"/>
          </p:cNvGraphicFramePr>
          <p:nvPr>
            <p:extLst>
              <p:ext uri="{D42A27DB-BD31-4B8C-83A1-F6EECF244321}">
                <p14:modId xmlns:p14="http://schemas.microsoft.com/office/powerpoint/2010/main" xmlns="" val="1670345805"/>
              </p:ext>
            </p:extLst>
          </p:nvPr>
        </p:nvGraphicFramePr>
        <p:xfrm>
          <a:off x="1907704" y="3717032"/>
          <a:ext cx="4608512" cy="1448168"/>
        </p:xfrm>
        <a:graphic>
          <a:graphicData uri="http://schemas.openxmlformats.org/presentationml/2006/ole">
            <p:oleObj spid="_x0000_s3084" name="Equation" r:id="rId4" imgW="1831680" imgH="591840" progId="">
              <p:embed/>
            </p:oleObj>
          </a:graphicData>
        </a:graphic>
      </p:graphicFrame>
      <p:graphicFrame>
        <p:nvGraphicFramePr>
          <p:cNvPr id="96264" name="Object 8"/>
          <p:cNvGraphicFramePr>
            <a:graphicFrameLocks noChangeAspect="1"/>
          </p:cNvGraphicFramePr>
          <p:nvPr>
            <p:extLst>
              <p:ext uri="{D42A27DB-BD31-4B8C-83A1-F6EECF244321}">
                <p14:modId xmlns:p14="http://schemas.microsoft.com/office/powerpoint/2010/main" xmlns="" val="994688270"/>
              </p:ext>
            </p:extLst>
          </p:nvPr>
        </p:nvGraphicFramePr>
        <p:xfrm>
          <a:off x="3408363" y="1596117"/>
          <a:ext cx="935037" cy="673100"/>
        </p:xfrm>
        <a:graphic>
          <a:graphicData uri="http://schemas.openxmlformats.org/presentationml/2006/ole">
            <p:oleObj spid="_x0000_s3085" name="Equation" r:id="rId5" imgW="264600" imgH="186480" progId="">
              <p:embed/>
            </p:oleObj>
          </a:graphicData>
        </a:graphic>
      </p:graphicFrame>
    </p:spTree>
    <p:extLst>
      <p:ext uri="{BB962C8B-B14F-4D97-AF65-F5344CB8AC3E}">
        <p14:creationId xmlns:p14="http://schemas.microsoft.com/office/powerpoint/2010/main" xmlns="" val="38101144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4682DCE8-DA84-4FA4-8B15-9984235383C2}" type="slidenum">
              <a:rPr lang="en-US" altLang="ko-KR">
                <a:ea typeface="굴림" panose="020B0600000101010101" pitchFamily="34" charset="-127"/>
              </a:rPr>
              <a:pPr/>
              <a:t>21</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3.7</a:t>
            </a:r>
            <a:endParaRPr lang="en-US" altLang="zh-TW"/>
          </a:p>
        </p:txBody>
      </p:sp>
      <p:sp>
        <p:nvSpPr>
          <p:cNvPr id="98310" name="Rectangle 6"/>
          <p:cNvSpPr>
            <a:spLocks noGrp="1" noChangeArrowheads="1"/>
          </p:cNvSpPr>
          <p:nvPr>
            <p:ph type="title"/>
          </p:nvPr>
        </p:nvSpPr>
        <p:spPr>
          <a:noFill/>
          <a:ln/>
        </p:spPr>
        <p:txBody>
          <a:bodyPr/>
          <a:lstStyle/>
          <a:p>
            <a:r>
              <a:rPr lang="en-US" altLang="zh-TW">
                <a:ea typeface="新細明體" panose="02020500000000000000" pitchFamily="18" charset="-120"/>
              </a:rPr>
              <a:t>Example 3 SOLUTION</a:t>
            </a:r>
          </a:p>
        </p:txBody>
      </p:sp>
      <p:sp>
        <p:nvSpPr>
          <p:cNvPr id="98307" name="Rectangle 3"/>
          <p:cNvSpPr>
            <a:spLocks noGrp="1" noChangeArrowheads="1"/>
          </p:cNvSpPr>
          <p:nvPr>
            <p:ph type="body" idx="1"/>
          </p:nvPr>
        </p:nvSpPr>
        <p:spPr/>
        <p:txBody>
          <a:bodyPr/>
          <a:lstStyle/>
          <a:p>
            <a:r>
              <a:rPr lang="en-US" altLang="zh-TW" sz="2400" dirty="0">
                <a:ea typeface="新細明體" panose="02020500000000000000" pitchFamily="18" charset="-120"/>
              </a:rPr>
              <a:t>To determine </a:t>
            </a:r>
            <a:r>
              <a:rPr lang="en-US" altLang="zh-TW" sz="2400" i="1" dirty="0">
                <a:ea typeface="新細明體" panose="02020500000000000000" pitchFamily="18" charset="-120"/>
              </a:rPr>
              <a:t>C</a:t>
            </a:r>
            <a:r>
              <a:rPr lang="en-US" altLang="zh-TW" sz="2400" dirty="0">
                <a:ea typeface="新細明體" panose="02020500000000000000" pitchFamily="18" charset="-120"/>
              </a:rPr>
              <a:t>,</a:t>
            </a:r>
            <a:r>
              <a:rPr lang="en-US" altLang="zh-TW" sz="2400" i="1" dirty="0">
                <a:ea typeface="新細明體" panose="02020500000000000000" pitchFamily="18" charset="-120"/>
              </a:rPr>
              <a:t> </a:t>
            </a:r>
            <a:r>
              <a:rPr lang="en-US" altLang="zh-TW" sz="2400" dirty="0">
                <a:ea typeface="新細明體" panose="02020500000000000000" pitchFamily="18" charset="-120"/>
              </a:rPr>
              <a:t>we use the fact that </a:t>
            </a:r>
            <a:r>
              <a:rPr lang="en-US" altLang="zh-TW" sz="2400" i="1" dirty="0">
                <a:ea typeface="新細明體" panose="02020500000000000000" pitchFamily="18" charset="-120"/>
              </a:rPr>
              <a:t>f</a:t>
            </a:r>
            <a:r>
              <a:rPr lang="en-US" altLang="zh-TW" sz="2400" dirty="0">
                <a:ea typeface="新細明體" panose="02020500000000000000" pitchFamily="18" charset="-120"/>
              </a:rPr>
              <a:t>(1) = 2: </a:t>
            </a:r>
            <a:br>
              <a:rPr lang="en-US" altLang="zh-TW" sz="2400" dirty="0">
                <a:ea typeface="新細明體" panose="02020500000000000000" pitchFamily="18" charset="-120"/>
              </a:rPr>
            </a:br>
            <a:r>
              <a:rPr lang="en-US" altLang="zh-TW" sz="2400" dirty="0">
                <a:ea typeface="新細明體" panose="02020500000000000000" pitchFamily="18" charset="-120"/>
              </a:rPr>
              <a:t>		</a:t>
            </a:r>
            <a:r>
              <a:rPr lang="en-US" altLang="zh-TW" sz="2400" i="1" dirty="0">
                <a:ea typeface="新細明體" panose="02020500000000000000" pitchFamily="18" charset="-120"/>
              </a:rPr>
              <a:t>f</a:t>
            </a:r>
            <a:r>
              <a:rPr lang="en-US" altLang="zh-TW" sz="2400" dirty="0">
                <a:ea typeface="新細明體" panose="02020500000000000000" pitchFamily="18" charset="-120"/>
              </a:rPr>
              <a:t>(1) = 2/5 + </a:t>
            </a:r>
            <a:r>
              <a:rPr lang="en-US" altLang="zh-TW" sz="2400" i="1" dirty="0">
                <a:ea typeface="新細明體" panose="02020500000000000000" pitchFamily="18" charset="-120"/>
              </a:rPr>
              <a:t>C = </a:t>
            </a:r>
            <a:r>
              <a:rPr lang="en-US" altLang="zh-TW" sz="2400" dirty="0">
                <a:ea typeface="新細明體" panose="02020500000000000000" pitchFamily="18" charset="-120"/>
              </a:rPr>
              <a:t>2</a:t>
            </a:r>
          </a:p>
          <a:p>
            <a:pPr lvl="1"/>
            <a:r>
              <a:rPr lang="en-US" altLang="zh-TW" sz="2600" dirty="0">
                <a:ea typeface="新細明體" panose="02020500000000000000" pitchFamily="18" charset="-120"/>
              </a:rPr>
              <a:t>Thus, we have: </a:t>
            </a:r>
            <a:r>
              <a:rPr lang="en-US" altLang="zh-TW" sz="2600" i="1" dirty="0">
                <a:ea typeface="新細明體" panose="02020500000000000000" pitchFamily="18" charset="-120"/>
              </a:rPr>
              <a:t>C =</a:t>
            </a:r>
            <a:r>
              <a:rPr lang="en-US" altLang="zh-TW" sz="2600" dirty="0">
                <a:ea typeface="新細明體" panose="02020500000000000000" pitchFamily="18" charset="-120"/>
              </a:rPr>
              <a:t> 2 </a:t>
            </a:r>
            <a:r>
              <a:rPr lang="en-US" altLang="zh-TW" sz="2600" dirty="0">
                <a:latin typeface="Arial" panose="020B0604020202020204" pitchFamily="34" charset="0"/>
                <a:ea typeface="新細明體" panose="02020500000000000000" pitchFamily="18" charset="-120"/>
              </a:rPr>
              <a:t>–</a:t>
            </a:r>
            <a:r>
              <a:rPr lang="en-US" altLang="zh-TW" sz="2600" dirty="0">
                <a:ea typeface="新細明體" panose="02020500000000000000" pitchFamily="18" charset="-120"/>
              </a:rPr>
              <a:t> 2/5 = 8/5</a:t>
            </a:r>
          </a:p>
          <a:p>
            <a:pPr lvl="1"/>
            <a:r>
              <a:rPr lang="en-US" altLang="zh-TW" sz="2600" dirty="0">
                <a:ea typeface="新細明體" panose="02020500000000000000" pitchFamily="18" charset="-120"/>
              </a:rPr>
              <a:t>So, the particular solution is:</a:t>
            </a:r>
          </a:p>
        </p:txBody>
      </p:sp>
      <p:graphicFrame>
        <p:nvGraphicFramePr>
          <p:cNvPr id="98311" name="Object 7"/>
          <p:cNvGraphicFramePr>
            <a:graphicFrameLocks noChangeAspect="1"/>
          </p:cNvGraphicFramePr>
          <p:nvPr>
            <p:extLst>
              <p:ext uri="{D42A27DB-BD31-4B8C-83A1-F6EECF244321}">
                <p14:modId xmlns:p14="http://schemas.microsoft.com/office/powerpoint/2010/main" xmlns="" val="2282911346"/>
              </p:ext>
            </p:extLst>
          </p:nvPr>
        </p:nvGraphicFramePr>
        <p:xfrm>
          <a:off x="3137694" y="4149080"/>
          <a:ext cx="2411412" cy="942975"/>
        </p:xfrm>
        <a:graphic>
          <a:graphicData uri="http://schemas.openxmlformats.org/presentationml/2006/ole">
            <p:oleObj spid="_x0000_s4103" name="Equation" r:id="rId4" imgW="864360" imgH="347400" progId="">
              <p:embed/>
            </p:oleObj>
          </a:graphicData>
        </a:graphic>
      </p:graphicFrame>
    </p:spTree>
    <p:extLst>
      <p:ext uri="{BB962C8B-B14F-4D97-AF65-F5344CB8AC3E}">
        <p14:creationId xmlns:p14="http://schemas.microsoft.com/office/powerpoint/2010/main" xmlns="" val="8859781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4</a:t>
            </a:r>
            <a:endParaRPr lang="en-US" altLang="zh-TW" i="1" smtClean="0">
              <a:ea typeface="新細明體" panose="02020500000000000000" pitchFamily="18" charset="-120"/>
            </a:endParaRPr>
          </a:p>
        </p:txBody>
      </p:sp>
      <p:sp>
        <p:nvSpPr>
          <p:cNvPr id="15363" name="Rectangle 3"/>
          <p:cNvSpPr>
            <a:spLocks noGrp="1" noChangeArrowheads="1"/>
          </p:cNvSpPr>
          <p:nvPr>
            <p:ph type="body" idx="1"/>
          </p:nvPr>
        </p:nvSpPr>
        <p:spPr/>
        <p:txBody>
          <a:bodyPr/>
          <a:lstStyle/>
          <a:p>
            <a:pPr marL="0" indent="0">
              <a:buFontTx/>
              <a:buNone/>
            </a:pPr>
            <a:r>
              <a:rPr lang="en-US" altLang="zh-TW" dirty="0" smtClean="0">
                <a:ea typeface="新細明體" panose="02020500000000000000" pitchFamily="18" charset="-120"/>
              </a:rPr>
              <a:t>Find </a:t>
            </a:r>
            <a:r>
              <a:rPr lang="en-US" altLang="zh-TW" i="1" dirty="0" smtClean="0">
                <a:ea typeface="新細明體" panose="02020500000000000000" pitchFamily="18" charset="-120"/>
              </a:rPr>
              <a:t>f </a:t>
            </a:r>
            <a:r>
              <a:rPr lang="en-US" altLang="zh-TW" dirty="0" smtClean="0">
                <a:ea typeface="新細明體" panose="02020500000000000000" pitchFamily="18" charset="-120"/>
              </a:rPr>
              <a:t> if                                               , </a:t>
            </a:r>
            <a:r>
              <a:rPr lang="en-US" altLang="zh-TW" i="1" dirty="0" smtClean="0">
                <a:ea typeface="新細明體" panose="02020500000000000000" pitchFamily="18" charset="-120"/>
              </a:rPr>
              <a:t>f</a:t>
            </a:r>
            <a:r>
              <a:rPr lang="en-US" altLang="zh-TW" sz="400" i="1" dirty="0" smtClean="0">
                <a:ea typeface="新細明體" panose="02020500000000000000" pitchFamily="18" charset="-120"/>
              </a:rPr>
              <a:t> </a:t>
            </a:r>
            <a:r>
              <a:rPr lang="en-US" altLang="zh-TW" dirty="0" smtClean="0">
                <a:ea typeface="新細明體" panose="02020500000000000000" pitchFamily="18" charset="-120"/>
              </a:rPr>
              <a:t>(0) = 4, and </a:t>
            </a:r>
            <a:r>
              <a:rPr lang="en-US" altLang="zh-TW" i="1" dirty="0" smtClean="0">
                <a:ea typeface="新細明體" panose="02020500000000000000" pitchFamily="18" charset="-120"/>
              </a:rPr>
              <a:t>f</a:t>
            </a:r>
            <a:r>
              <a:rPr lang="en-US" altLang="zh-TW" dirty="0" smtClean="0">
                <a:ea typeface="新細明體" panose="02020500000000000000" pitchFamily="18" charset="-120"/>
              </a:rPr>
              <a:t>(1) = 1.</a:t>
            </a: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solidFill>
                <a:srgbClr val="00ADEE"/>
              </a:solidFill>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p:txBody>
      </p:sp>
      <p:sp>
        <p:nvSpPr>
          <p:cNvPr id="1536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536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11760" y="1700808"/>
            <a:ext cx="2871788" cy="41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711629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4 – </a:t>
            </a:r>
            <a:r>
              <a:rPr lang="en-US" altLang="zh-TW" i="1" smtClean="0">
                <a:ea typeface="新細明體" panose="02020500000000000000" pitchFamily="18" charset="-120"/>
              </a:rPr>
              <a:t>Solution</a:t>
            </a:r>
          </a:p>
        </p:txBody>
      </p:sp>
      <p:sp>
        <p:nvSpPr>
          <p:cNvPr id="10243" name="Rectangle 3"/>
          <p:cNvSpPr>
            <a:spLocks noGrp="1" noChangeArrowheads="1"/>
          </p:cNvSpPr>
          <p:nvPr>
            <p:ph type="body" idx="1"/>
          </p:nvPr>
        </p:nvSpPr>
        <p:spPr/>
        <p:txBody>
          <a:bodyPr/>
          <a:lstStyle/>
          <a:p>
            <a:pPr marL="0" indent="0">
              <a:buFontTx/>
              <a:buNone/>
            </a:pPr>
            <a:endParaRPr lang="en-US" altLang="zh-TW" dirty="0" smtClean="0">
              <a:ea typeface="新細明體" panose="02020500000000000000" pitchFamily="18" charset="-120"/>
            </a:endParaRPr>
          </a:p>
          <a:p>
            <a:r>
              <a:rPr lang="en-US" altLang="zh-TW" dirty="0" smtClean="0">
                <a:ea typeface="新細明體" panose="02020500000000000000" pitchFamily="18" charset="-120"/>
              </a:rPr>
              <a:t>SOLUTION:</a:t>
            </a:r>
            <a:endParaRPr lang="en-US" altLang="zh-TW" dirty="0">
              <a:ea typeface="新細明體" panose="02020500000000000000" pitchFamily="18" charset="-120"/>
            </a:endParaRPr>
          </a:p>
          <a:p>
            <a:pPr marL="0" indent="0">
              <a:buFontTx/>
              <a:buNone/>
            </a:pPr>
            <a:r>
              <a:rPr lang="en-US" altLang="zh-TW" dirty="0" smtClean="0">
                <a:ea typeface="新細明體" panose="02020500000000000000" pitchFamily="18" charset="-120"/>
              </a:rPr>
              <a:t>The general antiderivative of                                                is</a:t>
            </a: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solidFill>
                <a:srgbClr val="00ADEE"/>
              </a:solidFill>
              <a:ea typeface="新細明體" panose="02020500000000000000" pitchFamily="18" charset="-120"/>
            </a:endParaRPr>
          </a:p>
          <a:p>
            <a:pPr marL="0" indent="0">
              <a:buFontTx/>
              <a:buNone/>
            </a:pPr>
            <a:endParaRPr lang="en-US" altLang="zh-TW" dirty="0" smtClean="0">
              <a:solidFill>
                <a:srgbClr val="00ADEE"/>
              </a:solidFill>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p:txBody>
      </p:sp>
      <p:sp>
        <p:nvSpPr>
          <p:cNvPr id="163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76056" y="2929537"/>
            <a:ext cx="2895600" cy="36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403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r="42407"/>
          <a:stretch>
            <a:fillRect/>
          </a:stretch>
        </p:blipFill>
        <p:spPr bwMode="auto">
          <a:xfrm>
            <a:off x="2267744" y="3933056"/>
            <a:ext cx="4046538" cy="8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l="58575"/>
          <a:stretch>
            <a:fillRect/>
          </a:stretch>
        </p:blipFill>
        <p:spPr bwMode="auto">
          <a:xfrm>
            <a:off x="2939257" y="4999856"/>
            <a:ext cx="2909887" cy="8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297202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with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fade">
                                      <p:cBhvr>
                                        <p:cTn id="7" dur="1000"/>
                                        <p:tgtEl>
                                          <p:spTgt spid="10243">
                                            <p:txEl>
                                              <p:pRg st="2" end="2"/>
                                            </p:txEl>
                                          </p:spTgt>
                                        </p:tgtEl>
                                      </p:cBhvr>
                                    </p:animEffect>
                                    <p:anim calcmode="lin" valueType="num">
                                      <p:cBhvr>
                                        <p:cTn id="8"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024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243">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Effect transition="in" filter="fade">
                                      <p:cBhvr>
                                        <p:cTn id="13" dur="1000"/>
                                        <p:tgtEl>
                                          <p:spTgt spid="10243">
                                            <p:txEl>
                                              <p:pRg st="1" end="1"/>
                                            </p:txEl>
                                          </p:spTgt>
                                        </p:tgtEl>
                                      </p:cBhvr>
                                    </p:animEffect>
                                    <p:anim calcmode="lin" valueType="num">
                                      <p:cBhvr>
                                        <p:cTn id="14"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0243">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243">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44035"/>
                                        </p:tgtEl>
                                        <p:attrNameLst>
                                          <p:attrName>style.visibility</p:attrName>
                                        </p:attrNameLst>
                                      </p:cBhvr>
                                      <p:to>
                                        <p:strVal val="visible"/>
                                      </p:to>
                                    </p:set>
                                    <p:animEffect transition="in" filter="fade">
                                      <p:cBhvr>
                                        <p:cTn id="19" dur="1000"/>
                                        <p:tgtEl>
                                          <p:spTgt spid="44035"/>
                                        </p:tgtEl>
                                      </p:cBhvr>
                                    </p:animEffect>
                                    <p:anim calcmode="lin" valueType="num">
                                      <p:cBhvr>
                                        <p:cTn id="20" dur="1000" fill="hold"/>
                                        <p:tgtEl>
                                          <p:spTgt spid="44035"/>
                                        </p:tgtEl>
                                        <p:attrNameLst>
                                          <p:attrName>ppt_x</p:attrName>
                                        </p:attrNameLst>
                                      </p:cBhvr>
                                      <p:tavLst>
                                        <p:tav tm="0">
                                          <p:val>
                                            <p:strVal val="#ppt_x"/>
                                          </p:val>
                                        </p:tav>
                                        <p:tav tm="100000">
                                          <p:val>
                                            <p:strVal val="#ppt_x"/>
                                          </p:val>
                                        </p:tav>
                                      </p:tavLst>
                                    </p:anim>
                                    <p:anim calcmode="lin" valueType="num">
                                      <p:cBhvr>
                                        <p:cTn id="21" dur="900" decel="100000" fill="hold"/>
                                        <p:tgtEl>
                                          <p:spTgt spid="4403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4035"/>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44036"/>
                                        </p:tgtEl>
                                        <p:attrNameLst>
                                          <p:attrName>style.visibility</p:attrName>
                                        </p:attrNameLst>
                                      </p:cBhvr>
                                      <p:to>
                                        <p:strVal val="visible"/>
                                      </p:to>
                                    </p:set>
                                    <p:animEffect transition="in" filter="fade">
                                      <p:cBhvr>
                                        <p:cTn id="25" dur="1000"/>
                                        <p:tgtEl>
                                          <p:spTgt spid="44036"/>
                                        </p:tgtEl>
                                      </p:cBhvr>
                                    </p:animEffect>
                                    <p:anim calcmode="lin" valueType="num">
                                      <p:cBhvr>
                                        <p:cTn id="26" dur="1000" fill="hold"/>
                                        <p:tgtEl>
                                          <p:spTgt spid="44036"/>
                                        </p:tgtEl>
                                        <p:attrNameLst>
                                          <p:attrName>ppt_x</p:attrName>
                                        </p:attrNameLst>
                                      </p:cBhvr>
                                      <p:tavLst>
                                        <p:tav tm="0">
                                          <p:val>
                                            <p:strVal val="#ppt_x"/>
                                          </p:val>
                                        </p:tav>
                                        <p:tav tm="100000">
                                          <p:val>
                                            <p:strVal val="#ppt_x"/>
                                          </p:val>
                                        </p:tav>
                                      </p:tavLst>
                                    </p:anim>
                                    <p:anim calcmode="lin" valueType="num">
                                      <p:cBhvr>
                                        <p:cTn id="27" dur="900" decel="100000" fill="hold"/>
                                        <p:tgtEl>
                                          <p:spTgt spid="4403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44036"/>
                                        </p:tgtEl>
                                        <p:attrNameLst>
                                          <p:attrName>ppt_y</p:attrName>
                                        </p:attrNameLst>
                                      </p:cBhvr>
                                      <p:tavLst>
                                        <p:tav tm="0">
                                          <p:val>
                                            <p:strVal val="#ppt_y-.03"/>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7"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900" decel="100000" fill="hold"/>
                                        <p:tgtEl>
                                          <p:spTgt spid="14"/>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4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70000" lnSpcReduction="20000"/>
          </a:bodyPr>
          <a:lstStyle/>
          <a:p>
            <a:pPr marL="0" indent="0">
              <a:buFontTx/>
              <a:buNone/>
            </a:pPr>
            <a:r>
              <a:rPr lang="en-US" altLang="zh-TW" smtClean="0">
                <a:ea typeface="新細明體" panose="02020500000000000000" pitchFamily="18" charset="-120"/>
              </a:rPr>
              <a:t>Using the antidifferentiation rules once more, we find that</a:t>
            </a:r>
          </a:p>
          <a:p>
            <a:pPr marL="0" indent="0">
              <a:buFontTx/>
              <a:buNone/>
            </a:pPr>
            <a:endParaRPr lang="en-US" altLang="zh-TW" smtClean="0">
              <a:ea typeface="新細明體" panose="02020500000000000000" pitchFamily="18" charset="-120"/>
            </a:endParaRPr>
          </a:p>
          <a:p>
            <a:pPr marL="0" indent="0">
              <a:buFontTx/>
              <a:buNone/>
            </a:pPr>
            <a:endParaRPr lang="en-US" altLang="zh-TW" smtClean="0">
              <a:ea typeface="新細明體" panose="02020500000000000000" pitchFamily="18" charset="-120"/>
            </a:endParaRPr>
          </a:p>
          <a:p>
            <a:pPr marL="0" indent="0">
              <a:buFontTx/>
              <a:buNone/>
            </a:pPr>
            <a:endParaRPr lang="en-US" altLang="zh-TW" smtClean="0">
              <a:ea typeface="新細明體" panose="02020500000000000000" pitchFamily="18" charset="-120"/>
            </a:endParaRPr>
          </a:p>
          <a:p>
            <a:pPr marL="0" indent="0">
              <a:buFontTx/>
              <a:buNone/>
            </a:pPr>
            <a:endParaRPr lang="en-US" altLang="zh-TW" smtClean="0">
              <a:ea typeface="新細明體" panose="02020500000000000000" pitchFamily="18" charset="-120"/>
            </a:endParaRPr>
          </a:p>
          <a:p>
            <a:pPr marL="0" indent="0">
              <a:buFontTx/>
              <a:buNone/>
            </a:pPr>
            <a:endParaRPr lang="en-US" altLang="zh-TW" smtClean="0">
              <a:ea typeface="新細明體" panose="02020500000000000000" pitchFamily="18" charset="-120"/>
            </a:endParaRPr>
          </a:p>
          <a:p>
            <a:pPr marL="0" indent="0">
              <a:buFontTx/>
              <a:buNone/>
            </a:pPr>
            <a:endParaRPr lang="en-US" altLang="zh-TW" smtClean="0">
              <a:ea typeface="新細明體" panose="02020500000000000000" pitchFamily="18" charset="-120"/>
            </a:endParaRPr>
          </a:p>
          <a:p>
            <a:pPr marL="0" indent="0">
              <a:buFontTx/>
              <a:buNone/>
            </a:pPr>
            <a:r>
              <a:rPr lang="en-US" altLang="zh-TW" smtClean="0">
                <a:ea typeface="新細明體" panose="02020500000000000000" pitchFamily="18" charset="-120"/>
              </a:rPr>
              <a:t>To determine </a:t>
            </a:r>
            <a:r>
              <a:rPr lang="en-US" altLang="zh-TW" i="1" smtClean="0">
                <a:ea typeface="新細明體" panose="02020500000000000000" pitchFamily="18" charset="-120"/>
              </a:rPr>
              <a:t>C</a:t>
            </a:r>
            <a:r>
              <a:rPr lang="en-US" altLang="zh-TW" smtClean="0">
                <a:ea typeface="新細明體" panose="02020500000000000000" pitchFamily="18" charset="-120"/>
              </a:rPr>
              <a:t> and </a:t>
            </a:r>
            <a:r>
              <a:rPr lang="en-US" altLang="zh-TW" i="1" smtClean="0">
                <a:ea typeface="新細明體" panose="02020500000000000000" pitchFamily="18" charset="-120"/>
              </a:rPr>
              <a:t>D</a:t>
            </a:r>
            <a:r>
              <a:rPr lang="en-US" altLang="zh-TW" smtClean="0">
                <a:ea typeface="新細明體" panose="02020500000000000000" pitchFamily="18" charset="-120"/>
              </a:rPr>
              <a:t> we use the given conditions that   </a:t>
            </a:r>
            <a:r>
              <a:rPr lang="en-US" altLang="zh-TW" i="1" smtClean="0">
                <a:ea typeface="新細明體" panose="02020500000000000000" pitchFamily="18" charset="-120"/>
              </a:rPr>
              <a:t>f</a:t>
            </a:r>
            <a:r>
              <a:rPr lang="en-US" altLang="zh-TW" smtClean="0">
                <a:ea typeface="新細明體" panose="02020500000000000000" pitchFamily="18" charset="-120"/>
              </a:rPr>
              <a:t>(0) = 4 and </a:t>
            </a:r>
            <a:r>
              <a:rPr lang="en-US" altLang="zh-TW" i="1" smtClean="0">
                <a:ea typeface="新細明體" panose="02020500000000000000" pitchFamily="18" charset="-120"/>
              </a:rPr>
              <a:t>f</a:t>
            </a:r>
            <a:r>
              <a:rPr lang="en-US" altLang="zh-TW" smtClean="0">
                <a:ea typeface="新細明體" panose="02020500000000000000" pitchFamily="18" charset="-120"/>
              </a:rPr>
              <a:t>(1) = 1.</a:t>
            </a:r>
          </a:p>
          <a:p>
            <a:pPr marL="0" indent="0">
              <a:buFontTx/>
              <a:buNone/>
            </a:pPr>
            <a:endParaRPr lang="en-US" altLang="zh-TW" smtClean="0">
              <a:ea typeface="新細明體" panose="02020500000000000000" pitchFamily="18" charset="-120"/>
            </a:endParaRPr>
          </a:p>
          <a:p>
            <a:pPr marL="0" indent="0">
              <a:buFontTx/>
              <a:buNone/>
            </a:pPr>
            <a:r>
              <a:rPr lang="en-US" altLang="zh-TW" smtClean="0">
                <a:ea typeface="新細明體" panose="02020500000000000000" pitchFamily="18" charset="-120"/>
              </a:rPr>
              <a:t>Since </a:t>
            </a:r>
            <a:r>
              <a:rPr lang="en-US" altLang="zh-TW" i="1" smtClean="0">
                <a:ea typeface="新細明體" panose="02020500000000000000" pitchFamily="18" charset="-120"/>
              </a:rPr>
              <a:t>f</a:t>
            </a:r>
            <a:r>
              <a:rPr lang="en-US" altLang="zh-TW" smtClean="0">
                <a:ea typeface="新細明體" panose="02020500000000000000" pitchFamily="18" charset="-120"/>
              </a:rPr>
              <a:t>(0) = 0 + </a:t>
            </a:r>
            <a:r>
              <a:rPr lang="en-US" altLang="zh-TW" i="1" smtClean="0">
                <a:ea typeface="新細明體" panose="02020500000000000000" pitchFamily="18" charset="-120"/>
              </a:rPr>
              <a:t>D</a:t>
            </a:r>
            <a:r>
              <a:rPr lang="en-US" altLang="zh-TW" smtClean="0">
                <a:ea typeface="新細明體" panose="02020500000000000000" pitchFamily="18" charset="-120"/>
              </a:rPr>
              <a:t> = 4, we have </a:t>
            </a:r>
            <a:r>
              <a:rPr lang="en-US" altLang="zh-TW" i="1" smtClean="0">
                <a:ea typeface="新細明體" panose="02020500000000000000" pitchFamily="18" charset="-120"/>
              </a:rPr>
              <a:t>D</a:t>
            </a:r>
            <a:r>
              <a:rPr lang="en-US" altLang="zh-TW" smtClean="0">
                <a:ea typeface="新細明體" panose="02020500000000000000" pitchFamily="18" charset="-120"/>
              </a:rPr>
              <a:t> = 4.</a:t>
            </a:r>
          </a:p>
          <a:p>
            <a:pPr marL="0" indent="0">
              <a:buFontTx/>
              <a:buNone/>
            </a:pPr>
            <a:endParaRPr lang="en-US" altLang="zh-TW" baseline="30000" smtClean="0">
              <a:ea typeface="新細明體" panose="02020500000000000000" pitchFamily="18" charset="-120"/>
            </a:endParaRPr>
          </a:p>
          <a:p>
            <a:pPr marL="0" indent="0">
              <a:buFontTx/>
              <a:buNone/>
            </a:pPr>
            <a:endParaRPr lang="en-US" altLang="zh-TW" baseline="30000" smtClean="0">
              <a:ea typeface="新細明體" panose="02020500000000000000" pitchFamily="18" charset="-120"/>
            </a:endParaRPr>
          </a:p>
        </p:txBody>
      </p:sp>
      <p:sp>
        <p:nvSpPr>
          <p:cNvPr id="174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17413"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7414"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5000" y="2286000"/>
            <a:ext cx="4938713"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01900" y="3505200"/>
            <a:ext cx="34671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249682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7" end="7"/>
                                            </p:txEl>
                                          </p:spTgt>
                                        </p:tgtEl>
                                        <p:attrNameLst>
                                          <p:attrName>style.visibility</p:attrName>
                                        </p:attrNameLst>
                                      </p:cBhvr>
                                      <p:to>
                                        <p:strVal val="visible"/>
                                      </p:to>
                                    </p:set>
                                    <p:animEffect transition="in" filter="fade">
                                      <p:cBhvr>
                                        <p:cTn id="15" dur="1000"/>
                                        <p:tgtEl>
                                          <p:spTgt spid="30723">
                                            <p:txEl>
                                              <p:pRg st="7" end="7"/>
                                            </p:txEl>
                                          </p:spTgt>
                                        </p:tgtEl>
                                      </p:cBhvr>
                                    </p:animEffect>
                                    <p:anim calcmode="lin" valueType="num">
                                      <p:cBhvr>
                                        <p:cTn id="16" dur="10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7" end="7"/>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30723">
                                            <p:txEl>
                                              <p:pRg st="9" end="9"/>
                                            </p:txEl>
                                          </p:spTgt>
                                        </p:tgtEl>
                                        <p:attrNameLst>
                                          <p:attrName>style.visibility</p:attrName>
                                        </p:attrNameLst>
                                      </p:cBhvr>
                                      <p:to>
                                        <p:strVal val="visible"/>
                                      </p:to>
                                    </p:set>
                                    <p:animEffect transition="in" filter="fade">
                                      <p:cBhvr>
                                        <p:cTn id="23" dur="1000"/>
                                        <p:tgtEl>
                                          <p:spTgt spid="30723">
                                            <p:txEl>
                                              <p:pRg st="9" end="9"/>
                                            </p:txEl>
                                          </p:spTgt>
                                        </p:tgtEl>
                                      </p:cBhvr>
                                    </p:animEffect>
                                    <p:anim calcmode="lin" valueType="num">
                                      <p:cBhvr>
                                        <p:cTn id="24" dur="1000" fill="hold"/>
                                        <p:tgtEl>
                                          <p:spTgt spid="30723">
                                            <p:txEl>
                                              <p:pRg st="9" end="9"/>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0723">
                                            <p:txEl>
                                              <p:pRg st="9" end="9"/>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0723">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4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lstStyle/>
          <a:p>
            <a:pPr>
              <a:buFontTx/>
              <a:buNone/>
            </a:pPr>
            <a:r>
              <a:rPr lang="en-US" altLang="zh-TW" dirty="0" smtClean="0">
                <a:ea typeface="新細明體" panose="02020500000000000000" pitchFamily="18" charset="-120"/>
              </a:rPr>
              <a:t>Since</a:t>
            </a:r>
          </a:p>
          <a:p>
            <a:pPr>
              <a:buFontTx/>
              <a:buNone/>
            </a:pPr>
            <a:endParaRPr lang="en-US" altLang="zh-TW" baseline="30000" dirty="0" smtClean="0">
              <a:ea typeface="新細明體" panose="02020500000000000000" pitchFamily="18" charset="-120"/>
            </a:endParaRPr>
          </a:p>
          <a:p>
            <a:pPr>
              <a:buFontTx/>
              <a:buNone/>
            </a:pPr>
            <a:r>
              <a:rPr lang="en-US" altLang="zh-TW" dirty="0" smtClean="0">
                <a:ea typeface="新細明體" panose="02020500000000000000" pitchFamily="18" charset="-120"/>
              </a:rPr>
              <a:t>we have </a:t>
            </a:r>
            <a:r>
              <a:rPr lang="en-US" altLang="zh-TW" i="1" dirty="0" smtClean="0">
                <a:ea typeface="新細明體" panose="02020500000000000000" pitchFamily="18" charset="-120"/>
              </a:rPr>
              <a:t>C</a:t>
            </a:r>
            <a:r>
              <a:rPr lang="en-US" altLang="zh-TW" dirty="0" smtClean="0">
                <a:ea typeface="新細明體" panose="02020500000000000000" pitchFamily="18" charset="-120"/>
              </a:rPr>
              <a:t> = –3 . </a:t>
            </a:r>
          </a:p>
          <a:p>
            <a:pPr>
              <a:buFontTx/>
              <a:buNone/>
            </a:pPr>
            <a:endParaRPr lang="en-US" altLang="zh-TW" dirty="0" smtClean="0">
              <a:ea typeface="新細明體" panose="02020500000000000000" pitchFamily="18" charset="-120"/>
            </a:endParaRPr>
          </a:p>
          <a:p>
            <a:pPr>
              <a:buFontTx/>
              <a:buNone/>
            </a:pPr>
            <a:r>
              <a:rPr lang="en-US" altLang="zh-TW" dirty="0" smtClean="0">
                <a:ea typeface="新細明體" panose="02020500000000000000" pitchFamily="18" charset="-120"/>
              </a:rPr>
              <a:t>Therefore the required function is</a:t>
            </a:r>
            <a:endParaRPr lang="en-US" altLang="zh-TW" baseline="30000" dirty="0" smtClean="0">
              <a:ea typeface="新細明體" panose="02020500000000000000" pitchFamily="18" charset="-120"/>
            </a:endParaRPr>
          </a:p>
        </p:txBody>
      </p:sp>
      <p:sp>
        <p:nvSpPr>
          <p:cNvPr id="1843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18437"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84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79712" y="2132856"/>
            <a:ext cx="4073525"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05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39752" y="4725144"/>
            <a:ext cx="4062412"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39761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animEffect transition="in" filter="fade">
                                      <p:cBhvr>
                                        <p:cTn id="7" dur="1000"/>
                                        <p:tgtEl>
                                          <p:spTgt spid="30723">
                                            <p:txEl>
                                              <p:pRg st="4" end="4"/>
                                            </p:txEl>
                                          </p:spTgt>
                                        </p:tgtEl>
                                      </p:cBhvr>
                                    </p:animEffect>
                                    <p:anim calcmode="lin" valueType="num">
                                      <p:cBhvr>
                                        <p:cTn id="8"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45059"/>
                                        </p:tgtEl>
                                        <p:attrNameLst>
                                          <p:attrName>style.visibility</p:attrName>
                                        </p:attrNameLst>
                                      </p:cBhvr>
                                      <p:to>
                                        <p:strVal val="visible"/>
                                      </p:to>
                                    </p:set>
                                    <p:animEffect transition="in" filter="fade">
                                      <p:cBhvr>
                                        <p:cTn id="13" dur="1000"/>
                                        <p:tgtEl>
                                          <p:spTgt spid="45059"/>
                                        </p:tgtEl>
                                      </p:cBhvr>
                                    </p:animEffect>
                                    <p:anim calcmode="lin" valueType="num">
                                      <p:cBhvr>
                                        <p:cTn id="14" dur="1000" fill="hold"/>
                                        <p:tgtEl>
                                          <p:spTgt spid="45059"/>
                                        </p:tgtEl>
                                        <p:attrNameLst>
                                          <p:attrName>ppt_x</p:attrName>
                                        </p:attrNameLst>
                                      </p:cBhvr>
                                      <p:tavLst>
                                        <p:tav tm="0">
                                          <p:val>
                                            <p:strVal val="#ppt_x"/>
                                          </p:val>
                                        </p:tav>
                                        <p:tav tm="100000">
                                          <p:val>
                                            <p:strVal val="#ppt_x"/>
                                          </p:val>
                                        </p:tav>
                                      </p:tavLst>
                                    </p:anim>
                                    <p:anim calcmode="lin" valueType="num">
                                      <p:cBhvr>
                                        <p:cTn id="15" dur="900" decel="100000" fill="hold"/>
                                        <p:tgtEl>
                                          <p:spTgt spid="4505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505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p:cNvSpPr>
            <a:spLocks noChangeArrowheads="1"/>
          </p:cNvSpPr>
          <p:nvPr/>
        </p:nvSpPr>
        <p:spPr bwMode="auto">
          <a:xfrm>
            <a:off x="800100" y="3276600"/>
            <a:ext cx="7772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Rectilinear Motion</a:t>
            </a:r>
          </a:p>
        </p:txBody>
      </p:sp>
    </p:spTree>
    <p:extLst>
      <p:ext uri="{BB962C8B-B14F-4D97-AF65-F5344CB8AC3E}">
        <p14:creationId xmlns:p14="http://schemas.microsoft.com/office/powerpoint/2010/main" xmlns="" val="39218647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Rectilinear Motion</a:t>
            </a:r>
          </a:p>
        </p:txBody>
      </p:sp>
      <p:sp>
        <p:nvSpPr>
          <p:cNvPr id="5123" name="Rectangle 3"/>
          <p:cNvSpPr>
            <a:spLocks noGrp="1" noChangeArrowheads="1"/>
          </p:cNvSpPr>
          <p:nvPr>
            <p:ph type="body" idx="1"/>
          </p:nvPr>
        </p:nvSpPr>
        <p:spPr/>
        <p:txBody>
          <a:bodyPr>
            <a:normAutofit fontScale="85000" lnSpcReduction="20000"/>
          </a:bodyPr>
          <a:lstStyle/>
          <a:p>
            <a:pPr marL="0" indent="0">
              <a:buFontTx/>
              <a:buNone/>
              <a:defRPr/>
            </a:pPr>
            <a:r>
              <a:rPr lang="en-US" dirty="0" smtClean="0"/>
              <a:t>Antidifferentiation is particularly useful in analyzing the motion of an object moving in a straight line.</a:t>
            </a:r>
          </a:p>
          <a:p>
            <a:pPr marL="0" indent="0">
              <a:buFontTx/>
              <a:buNone/>
              <a:defRPr/>
            </a:pPr>
            <a:endParaRPr lang="en-US" i="1" baseline="30000" dirty="0" smtClean="0"/>
          </a:p>
          <a:p>
            <a:pPr marL="0" indent="0">
              <a:buFontTx/>
              <a:buNone/>
              <a:defRPr/>
            </a:pPr>
            <a:r>
              <a:rPr lang="en-US" dirty="0" smtClean="0"/>
              <a:t>Recall that if the object has position function </a:t>
            </a:r>
            <a:r>
              <a:rPr lang="en-US" i="1" dirty="0" smtClean="0"/>
              <a:t>s</a:t>
            </a:r>
            <a:r>
              <a:rPr lang="en-US" dirty="0" smtClean="0"/>
              <a:t> = </a:t>
            </a:r>
            <a:r>
              <a:rPr lang="en-US" i="1" dirty="0" smtClean="0"/>
              <a:t>f</a:t>
            </a:r>
            <a:r>
              <a:rPr lang="en-US" dirty="0" smtClean="0"/>
              <a:t>(</a:t>
            </a:r>
            <a:r>
              <a:rPr lang="en-US" i="1" dirty="0" smtClean="0"/>
              <a:t>t</a:t>
            </a:r>
            <a:r>
              <a:rPr lang="en-US" dirty="0" smtClean="0"/>
              <a:t>), then the velocity function is </a:t>
            </a:r>
            <a:r>
              <a:rPr lang="en-US" i="1" dirty="0" smtClean="0"/>
              <a:t>v</a:t>
            </a:r>
            <a:r>
              <a:rPr lang="en-US" dirty="0" smtClean="0"/>
              <a:t>(</a:t>
            </a:r>
            <a:r>
              <a:rPr lang="en-US" i="1" dirty="0" smtClean="0"/>
              <a:t>t</a:t>
            </a:r>
            <a:r>
              <a:rPr lang="en-US" dirty="0" smtClean="0"/>
              <a:t>) = </a:t>
            </a:r>
            <a:r>
              <a:rPr lang="en-US" i="1" dirty="0" smtClean="0"/>
              <a:t>s</a:t>
            </a:r>
            <a:r>
              <a:rPr lang="en-US" sz="800" i="1" dirty="0" smtClean="0"/>
              <a:t> </a:t>
            </a:r>
            <a:r>
              <a:rPr lang="en-US" dirty="0" smtClean="0">
                <a:sym typeface="Symbol"/>
              </a:rPr>
              <a:t></a:t>
            </a:r>
            <a:r>
              <a:rPr lang="en-US" dirty="0" smtClean="0"/>
              <a:t>(</a:t>
            </a:r>
            <a:r>
              <a:rPr lang="en-US" i="1" dirty="0" smtClean="0"/>
              <a:t>t</a:t>
            </a:r>
            <a:r>
              <a:rPr lang="en-US" dirty="0" smtClean="0"/>
              <a:t>).</a:t>
            </a:r>
          </a:p>
          <a:p>
            <a:pPr marL="0" indent="0">
              <a:buFontTx/>
              <a:buNone/>
              <a:defRPr/>
            </a:pPr>
            <a:endParaRPr lang="en-US" i="1" baseline="30000" dirty="0" smtClean="0"/>
          </a:p>
          <a:p>
            <a:pPr marL="0" indent="0">
              <a:buFontTx/>
              <a:buNone/>
              <a:defRPr/>
            </a:pPr>
            <a:r>
              <a:rPr lang="en-US" dirty="0" smtClean="0"/>
              <a:t>This means that the position function is an antiderivative of the velocity function.</a:t>
            </a:r>
          </a:p>
          <a:p>
            <a:pPr>
              <a:buFontTx/>
              <a:buNone/>
              <a:defRPr/>
            </a:pPr>
            <a:endParaRPr lang="en-US" i="1" baseline="30000" dirty="0" smtClean="0"/>
          </a:p>
          <a:p>
            <a:pPr marL="0" indent="0">
              <a:buFontTx/>
              <a:buNone/>
              <a:defRPr/>
            </a:pPr>
            <a:r>
              <a:rPr lang="en-US" dirty="0" smtClean="0"/>
              <a:t>Likewise, the acceleration function is </a:t>
            </a:r>
            <a:r>
              <a:rPr lang="en-US" i="1" dirty="0" smtClean="0"/>
              <a:t>a</a:t>
            </a:r>
            <a:r>
              <a:rPr lang="en-US" dirty="0" smtClean="0"/>
              <a:t>(</a:t>
            </a:r>
            <a:r>
              <a:rPr lang="en-US" i="1" dirty="0" smtClean="0"/>
              <a:t>t</a:t>
            </a:r>
            <a:r>
              <a:rPr lang="en-US" dirty="0" smtClean="0"/>
              <a:t>) = </a:t>
            </a:r>
            <a:r>
              <a:rPr lang="en-US" i="1" dirty="0" smtClean="0"/>
              <a:t>v</a:t>
            </a:r>
            <a:r>
              <a:rPr lang="en-US" sz="800" i="1" dirty="0" smtClean="0"/>
              <a:t> </a:t>
            </a:r>
            <a:r>
              <a:rPr lang="en-US" dirty="0" smtClean="0">
                <a:sym typeface="Symbol"/>
              </a:rPr>
              <a:t></a:t>
            </a:r>
            <a:r>
              <a:rPr lang="en-US" dirty="0" smtClean="0"/>
              <a:t>(</a:t>
            </a:r>
            <a:r>
              <a:rPr lang="en-US" i="1" dirty="0" smtClean="0"/>
              <a:t>t</a:t>
            </a:r>
            <a:r>
              <a:rPr lang="en-US" dirty="0" smtClean="0"/>
              <a:t>), so the velocity function is an antiderivative of the acceleration.</a:t>
            </a:r>
            <a:endParaRPr lang="en-US" i="1" baseline="30000" dirty="0" smtClean="0"/>
          </a:p>
        </p:txBody>
      </p:sp>
      <p:sp>
        <p:nvSpPr>
          <p:cNvPr id="2048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Tree>
    <p:extLst>
      <p:ext uri="{BB962C8B-B14F-4D97-AF65-F5344CB8AC3E}">
        <p14:creationId xmlns:p14="http://schemas.microsoft.com/office/powerpoint/2010/main" xmlns="" val="18821172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Rectilinear Motion</a:t>
            </a:r>
          </a:p>
        </p:txBody>
      </p:sp>
      <p:sp>
        <p:nvSpPr>
          <p:cNvPr id="21507" name="Rectangle 3"/>
          <p:cNvSpPr>
            <a:spLocks noGrp="1" noChangeArrowheads="1"/>
          </p:cNvSpPr>
          <p:nvPr>
            <p:ph type="body" idx="1"/>
          </p:nvPr>
        </p:nvSpPr>
        <p:spPr/>
        <p:txBody>
          <a:bodyPr>
            <a:normAutofit fontScale="85000" lnSpcReduction="20000"/>
          </a:bodyPr>
          <a:lstStyle/>
          <a:p>
            <a:pPr marL="0" indent="0">
              <a:buFontTx/>
              <a:buNone/>
            </a:pPr>
            <a:r>
              <a:rPr lang="en-US" altLang="zh-TW" smtClean="0">
                <a:ea typeface="新細明體" panose="02020500000000000000" pitchFamily="18" charset="-120"/>
              </a:rPr>
              <a:t>If the acceleration and the initial values </a:t>
            </a:r>
            <a:r>
              <a:rPr lang="en-US" altLang="zh-TW" i="1" smtClean="0">
                <a:ea typeface="新細明體" panose="02020500000000000000" pitchFamily="18" charset="-120"/>
              </a:rPr>
              <a:t>s</a:t>
            </a:r>
            <a:r>
              <a:rPr lang="en-US" altLang="zh-TW" smtClean="0">
                <a:ea typeface="新細明體" panose="02020500000000000000" pitchFamily="18" charset="-120"/>
              </a:rPr>
              <a:t>(0) and </a:t>
            </a:r>
            <a:r>
              <a:rPr lang="en-US" altLang="zh-TW" i="1" smtClean="0">
                <a:ea typeface="新細明體" panose="02020500000000000000" pitchFamily="18" charset="-120"/>
              </a:rPr>
              <a:t>v</a:t>
            </a:r>
            <a:r>
              <a:rPr lang="en-US" altLang="zh-TW" smtClean="0">
                <a:ea typeface="新細明體" panose="02020500000000000000" pitchFamily="18" charset="-120"/>
              </a:rPr>
              <a:t>(0) are known, then the position function can be found by antidifferentiating twice.</a:t>
            </a:r>
          </a:p>
          <a:p>
            <a:pPr marL="0" indent="0">
              <a:buFontTx/>
              <a:buNone/>
            </a:pPr>
            <a:endParaRPr lang="en-US" altLang="zh-TW" i="1" baseline="30000" smtClean="0">
              <a:ea typeface="新細明體" panose="02020500000000000000" pitchFamily="18" charset="-120"/>
            </a:endParaRPr>
          </a:p>
          <a:p>
            <a:pPr marL="0" indent="0">
              <a:buFontTx/>
              <a:buNone/>
            </a:pPr>
            <a:endParaRPr lang="en-US" altLang="zh-TW" i="1" baseline="30000" smtClean="0">
              <a:ea typeface="新細明體" panose="02020500000000000000" pitchFamily="18" charset="-120"/>
            </a:endParaRPr>
          </a:p>
          <a:p>
            <a:pPr marL="0" indent="0">
              <a:buFontTx/>
              <a:buNone/>
            </a:pPr>
            <a:r>
              <a:rPr lang="en-US" altLang="zh-TW" smtClean="0">
                <a:ea typeface="新細明體" panose="02020500000000000000" pitchFamily="18" charset="-120"/>
              </a:rPr>
              <a:t>An object near the surface of the earth is subject to a gravitational force that produces a downward acceleration denoted by </a:t>
            </a:r>
            <a:r>
              <a:rPr lang="en-US" altLang="zh-TW" i="1" smtClean="0">
                <a:ea typeface="新細明體" panose="02020500000000000000" pitchFamily="18" charset="-120"/>
              </a:rPr>
              <a:t>g</a:t>
            </a:r>
            <a:r>
              <a:rPr lang="en-US" altLang="zh-TW" smtClean="0">
                <a:ea typeface="新細明體" panose="02020500000000000000" pitchFamily="18" charset="-120"/>
              </a:rPr>
              <a:t>.</a:t>
            </a:r>
          </a:p>
          <a:p>
            <a:pPr marL="0" indent="0">
              <a:buFontTx/>
              <a:buNone/>
            </a:pPr>
            <a:endParaRPr lang="en-US" altLang="zh-TW" i="1" baseline="30000" smtClean="0">
              <a:ea typeface="新細明體" panose="02020500000000000000" pitchFamily="18" charset="-120"/>
            </a:endParaRPr>
          </a:p>
          <a:p>
            <a:pPr marL="0" indent="0">
              <a:buFontTx/>
              <a:buNone/>
            </a:pPr>
            <a:endParaRPr lang="en-US" altLang="zh-TW" i="1" baseline="30000" smtClean="0">
              <a:ea typeface="新細明體" panose="02020500000000000000" pitchFamily="18" charset="-120"/>
            </a:endParaRPr>
          </a:p>
          <a:p>
            <a:pPr marL="0" indent="0">
              <a:buFontTx/>
              <a:buNone/>
            </a:pPr>
            <a:r>
              <a:rPr lang="en-US" altLang="zh-TW" smtClean="0">
                <a:ea typeface="新細明體" panose="02020500000000000000" pitchFamily="18" charset="-120"/>
              </a:rPr>
              <a:t>For motion close to the ground we may assume that </a:t>
            </a:r>
            <a:r>
              <a:rPr lang="en-US" altLang="zh-TW" i="1" smtClean="0">
                <a:ea typeface="新細明體" panose="02020500000000000000" pitchFamily="18" charset="-120"/>
              </a:rPr>
              <a:t>g</a:t>
            </a:r>
            <a:r>
              <a:rPr lang="en-US" altLang="zh-TW" smtClean="0">
                <a:ea typeface="新細明體" panose="02020500000000000000" pitchFamily="18" charset="-120"/>
              </a:rPr>
              <a:t> is constant, its value being about 9.8 m/s</a:t>
            </a:r>
            <a:r>
              <a:rPr lang="en-US" altLang="zh-TW" baseline="30000" smtClean="0">
                <a:ea typeface="新細明體" panose="02020500000000000000" pitchFamily="18" charset="-120"/>
              </a:rPr>
              <a:t>2</a:t>
            </a:r>
            <a:r>
              <a:rPr lang="en-US" altLang="zh-TW" smtClean="0">
                <a:ea typeface="新細明體" panose="02020500000000000000" pitchFamily="18" charset="-120"/>
              </a:rPr>
              <a:t> (or 32 ft/s</a:t>
            </a:r>
            <a:r>
              <a:rPr lang="en-US" altLang="zh-TW" baseline="30000" smtClean="0">
                <a:ea typeface="新細明體" panose="02020500000000000000" pitchFamily="18" charset="-120"/>
              </a:rPr>
              <a:t>2</a:t>
            </a:r>
            <a:r>
              <a:rPr lang="en-US" altLang="zh-TW" smtClean="0">
                <a:ea typeface="新細明體" panose="02020500000000000000" pitchFamily="18" charset="-120"/>
              </a:rPr>
              <a:t>).</a:t>
            </a:r>
            <a:endParaRPr lang="en-US" altLang="zh-TW" i="1" baseline="30000" smtClean="0">
              <a:ea typeface="新細明體" panose="02020500000000000000" pitchFamily="18" charset="-120"/>
            </a:endParaRPr>
          </a:p>
        </p:txBody>
      </p:sp>
      <p:sp>
        <p:nvSpPr>
          <p:cNvPr id="2150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Tree>
    <p:extLst>
      <p:ext uri="{BB962C8B-B14F-4D97-AF65-F5344CB8AC3E}">
        <p14:creationId xmlns:p14="http://schemas.microsoft.com/office/powerpoint/2010/main" xmlns="" val="28099738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11AB3C2A-FB4C-4C43-B90A-C4BB2F89D4FC}" type="slidenum">
              <a:rPr lang="en-US" altLang="ko-KR">
                <a:ea typeface="굴림" panose="020B0600000101010101" pitchFamily="34" charset="-127"/>
              </a:rPr>
              <a:pPr/>
              <a:t>29</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3.7</a:t>
            </a:r>
            <a:endParaRPr lang="en-US" altLang="zh-TW"/>
          </a:p>
        </p:txBody>
      </p:sp>
      <p:sp>
        <p:nvSpPr>
          <p:cNvPr id="139266" name="Rectangle 2"/>
          <p:cNvSpPr>
            <a:spLocks noGrp="1" noChangeArrowheads="1"/>
          </p:cNvSpPr>
          <p:nvPr>
            <p:ph type="title"/>
          </p:nvPr>
        </p:nvSpPr>
        <p:spPr/>
        <p:txBody>
          <a:bodyPr/>
          <a:lstStyle/>
          <a:p>
            <a:r>
              <a:rPr lang="en-US" altLang="zh-TW">
                <a:ea typeface="新細明體" panose="02020500000000000000" pitchFamily="18" charset="-120"/>
              </a:rPr>
              <a:t>Example 5</a:t>
            </a:r>
          </a:p>
        </p:txBody>
      </p:sp>
      <p:sp>
        <p:nvSpPr>
          <p:cNvPr id="139267" name="Rectangle 3"/>
          <p:cNvSpPr>
            <a:spLocks noGrp="1" noChangeArrowheads="1"/>
          </p:cNvSpPr>
          <p:nvPr>
            <p:ph type="body" idx="1"/>
          </p:nvPr>
        </p:nvSpPr>
        <p:spPr/>
        <p:txBody>
          <a:bodyPr/>
          <a:lstStyle/>
          <a:p>
            <a:r>
              <a:rPr lang="en-US" altLang="zh-TW" dirty="0">
                <a:ea typeface="新細明體" panose="02020500000000000000" pitchFamily="18" charset="-120"/>
              </a:rPr>
              <a:t>A particle moves in a straight line and has acceleration given by </a:t>
            </a:r>
            <a:r>
              <a:rPr lang="en-US" altLang="zh-TW" i="1" dirty="0">
                <a:ea typeface="新細明體" panose="02020500000000000000" pitchFamily="18" charset="-120"/>
              </a:rPr>
              <a:t>a</a:t>
            </a:r>
            <a:r>
              <a:rPr lang="en-US" altLang="zh-TW" dirty="0">
                <a:ea typeface="新細明體" panose="02020500000000000000" pitchFamily="18" charset="-120"/>
              </a:rPr>
              <a:t>(</a:t>
            </a:r>
            <a:r>
              <a:rPr lang="en-US" altLang="zh-TW" i="1" dirty="0">
                <a:ea typeface="新細明體" panose="02020500000000000000" pitchFamily="18" charset="-120"/>
              </a:rPr>
              <a:t>t</a:t>
            </a:r>
            <a:r>
              <a:rPr lang="en-US" altLang="zh-TW" dirty="0">
                <a:ea typeface="新細明體" panose="02020500000000000000" pitchFamily="18" charset="-120"/>
              </a:rPr>
              <a:t>) = 6</a:t>
            </a:r>
            <a:r>
              <a:rPr lang="en-US" altLang="zh-TW" i="1" dirty="0">
                <a:ea typeface="新細明體" panose="02020500000000000000" pitchFamily="18" charset="-120"/>
              </a:rPr>
              <a:t>t +</a:t>
            </a:r>
            <a:r>
              <a:rPr lang="en-US" altLang="zh-TW" dirty="0">
                <a:ea typeface="新細明體" panose="02020500000000000000" pitchFamily="18" charset="-120"/>
              </a:rPr>
              <a:t> 4.  </a:t>
            </a:r>
          </a:p>
          <a:p>
            <a:r>
              <a:rPr lang="en-US" altLang="zh-TW" dirty="0">
                <a:ea typeface="新細明體" panose="02020500000000000000" pitchFamily="18" charset="-120"/>
              </a:rPr>
              <a:t>Its initial velocity is </a:t>
            </a:r>
            <a:r>
              <a:rPr lang="en-US" altLang="zh-TW" i="1" dirty="0">
                <a:ea typeface="新細明體" panose="02020500000000000000" pitchFamily="18" charset="-120"/>
              </a:rPr>
              <a:t>v</a:t>
            </a:r>
            <a:r>
              <a:rPr lang="en-US" altLang="zh-TW" dirty="0">
                <a:ea typeface="新細明體" panose="02020500000000000000" pitchFamily="18" charset="-120"/>
              </a:rPr>
              <a:t>(0) =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6 cm/s and its initial displacement is </a:t>
            </a:r>
            <a:r>
              <a:rPr lang="en-US" altLang="zh-TW" i="1" dirty="0">
                <a:ea typeface="新細明體" panose="02020500000000000000" pitchFamily="18" charset="-120"/>
              </a:rPr>
              <a:t>s</a:t>
            </a:r>
            <a:r>
              <a:rPr lang="en-US" altLang="zh-TW" dirty="0">
                <a:ea typeface="新細明體" panose="02020500000000000000" pitchFamily="18" charset="-120"/>
              </a:rPr>
              <a:t>(0) = 9 cm. </a:t>
            </a:r>
            <a:endParaRPr lang="en-US" altLang="zh-TW" sz="2000" dirty="0">
              <a:ea typeface="新細明體" panose="02020500000000000000" pitchFamily="18" charset="-120"/>
            </a:endParaRPr>
          </a:p>
          <a:p>
            <a:pPr lvl="1"/>
            <a:r>
              <a:rPr lang="en-US" altLang="zh-TW" dirty="0">
                <a:ea typeface="新細明體" panose="02020500000000000000" pitchFamily="18" charset="-120"/>
              </a:rPr>
              <a:t>Find its position function </a:t>
            </a:r>
            <a:r>
              <a:rPr lang="en-US" altLang="zh-TW" i="1" dirty="0">
                <a:ea typeface="新細明體" panose="02020500000000000000" pitchFamily="18" charset="-120"/>
              </a:rPr>
              <a:t>s</a:t>
            </a:r>
            <a:r>
              <a:rPr lang="en-US" altLang="zh-TW" dirty="0">
                <a:ea typeface="新細明體" panose="02020500000000000000" pitchFamily="18" charset="-120"/>
              </a:rPr>
              <a:t>(</a:t>
            </a:r>
            <a:r>
              <a:rPr lang="en-US" altLang="zh-TW" i="1" dirty="0">
                <a:ea typeface="新細明體" panose="02020500000000000000" pitchFamily="18" charset="-120"/>
              </a:rPr>
              <a:t>t</a:t>
            </a:r>
            <a:r>
              <a:rPr lang="en-US" altLang="zh-TW" dirty="0">
                <a:ea typeface="新細明體" panose="02020500000000000000" pitchFamily="18" charset="-120"/>
              </a:rPr>
              <a:t>).</a:t>
            </a:r>
          </a:p>
        </p:txBody>
      </p:sp>
      <p:sp>
        <p:nvSpPr>
          <p:cNvPr id="139268" name="Text Box 4"/>
          <p:cNvSpPr txBox="1">
            <a:spLocks noChangeArrowheads="1"/>
          </p:cNvSpPr>
          <p:nvPr/>
        </p:nvSpPr>
        <p:spPr bwMode="auto">
          <a:xfrm>
            <a:off x="5867400" y="419100"/>
            <a:ext cx="2590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endParaRPr lang="en-US" altLang="zh-TW" sz="2400" b="1">
              <a:solidFill>
                <a:srgbClr val="800000"/>
              </a:solidFill>
              <a:ea typeface="新細明體" panose="02020500000000000000" pitchFamily="18" charset="-120"/>
            </a:endParaRPr>
          </a:p>
        </p:txBody>
      </p:sp>
    </p:spTree>
    <p:extLst>
      <p:ext uri="{BB962C8B-B14F-4D97-AF65-F5344CB8AC3E}">
        <p14:creationId xmlns:p14="http://schemas.microsoft.com/office/powerpoint/2010/main" xmlns="" val="1402808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ea typeface="新細明體" panose="02020500000000000000" pitchFamily="18" charset="-120"/>
              </a:rPr>
              <a:t>INTRODUCTION</a:t>
            </a:r>
            <a:endParaRPr lang="zh-TW" altLang="en-US" dirty="0"/>
          </a:p>
        </p:txBody>
      </p:sp>
      <p:sp>
        <p:nvSpPr>
          <p:cNvPr id="5" name="內容版面配置區 4"/>
          <p:cNvSpPr>
            <a:spLocks noGrp="1"/>
          </p:cNvSpPr>
          <p:nvPr>
            <p:ph idx="1"/>
          </p:nvPr>
        </p:nvSpPr>
        <p:spPr/>
        <p:txBody>
          <a:bodyPr/>
          <a:lstStyle/>
          <a:p>
            <a:r>
              <a:rPr lang="en-US" altLang="zh-TW" dirty="0">
                <a:ea typeface="新細明體" panose="02020500000000000000" pitchFamily="18" charset="-120"/>
              </a:rPr>
              <a:t>A physicist who knows the velocity of a particle might wish to know its position at a given time.</a:t>
            </a:r>
          </a:p>
          <a:p>
            <a:r>
              <a:rPr lang="en-US" altLang="zh-TW" dirty="0">
                <a:ea typeface="新細明體" panose="02020500000000000000" pitchFamily="18" charset="-120"/>
              </a:rPr>
              <a:t>An engineer who can measure the variable rate at which water is leaking from a tank wants to know the amount leaked over a certain time period. </a:t>
            </a:r>
          </a:p>
          <a:p>
            <a:r>
              <a:rPr lang="en-US" altLang="zh-TW" dirty="0">
                <a:ea typeface="新細明體" panose="02020500000000000000" pitchFamily="18" charset="-120"/>
              </a:rPr>
              <a:t>A biologist who knows the rate at which a bacteria population is increasing might want to deduce what the size of the population will be at some future time.</a:t>
            </a:r>
          </a:p>
          <a:p>
            <a:endParaRPr lang="zh-TW" altLang="en-US" dirty="0"/>
          </a:p>
        </p:txBody>
      </p:sp>
    </p:spTree>
    <p:extLst>
      <p:ext uri="{BB962C8B-B14F-4D97-AF65-F5344CB8AC3E}">
        <p14:creationId xmlns:p14="http://schemas.microsoft.com/office/powerpoint/2010/main" xmlns="" val="1469466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B21511CA-42FB-4DCD-8E13-B7DF386E5C33}" type="slidenum">
              <a:rPr lang="en-US" altLang="ko-KR">
                <a:ea typeface="굴림" panose="020B0600000101010101" pitchFamily="34" charset="-127"/>
              </a:rPr>
              <a:pPr/>
              <a:t>30</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3.7</a:t>
            </a:r>
            <a:endParaRPr lang="en-US" altLang="zh-TW"/>
          </a:p>
        </p:txBody>
      </p:sp>
      <p:sp>
        <p:nvSpPr>
          <p:cNvPr id="141314" name="Rectangle 2"/>
          <p:cNvSpPr>
            <a:spLocks noGrp="1" noChangeArrowheads="1"/>
          </p:cNvSpPr>
          <p:nvPr>
            <p:ph type="title"/>
          </p:nvPr>
        </p:nvSpPr>
        <p:spPr/>
        <p:txBody>
          <a:bodyPr/>
          <a:lstStyle/>
          <a:p>
            <a:r>
              <a:rPr lang="en-US" altLang="zh-TW">
                <a:ea typeface="新細明體" panose="02020500000000000000" pitchFamily="18" charset="-120"/>
              </a:rPr>
              <a:t>Example 5 SOLUTION</a:t>
            </a:r>
          </a:p>
        </p:txBody>
      </p:sp>
      <p:sp>
        <p:nvSpPr>
          <p:cNvPr id="141315" name="Rectangle 3"/>
          <p:cNvSpPr>
            <a:spLocks noGrp="1" noChangeArrowheads="1"/>
          </p:cNvSpPr>
          <p:nvPr>
            <p:ph type="body" idx="1"/>
          </p:nvPr>
        </p:nvSpPr>
        <p:spPr/>
        <p:txBody>
          <a:bodyPr>
            <a:normAutofit/>
          </a:bodyPr>
          <a:lstStyle/>
          <a:p>
            <a:r>
              <a:rPr lang="en-US" altLang="zh-TW" dirty="0">
                <a:ea typeface="新細明體" panose="02020500000000000000" pitchFamily="18" charset="-120"/>
              </a:rPr>
              <a:t>As v’(t) = a(t) = 6t + 4, </a:t>
            </a:r>
            <a:r>
              <a:rPr lang="en-US" altLang="zh-TW" dirty="0" err="1">
                <a:ea typeface="新細明體" panose="02020500000000000000" pitchFamily="18" charset="-120"/>
              </a:rPr>
              <a:t>antidifferentiation</a:t>
            </a:r>
            <a:r>
              <a:rPr lang="en-US" altLang="zh-TW" dirty="0">
                <a:ea typeface="新細明體" panose="02020500000000000000" pitchFamily="18" charset="-120"/>
              </a:rPr>
              <a:t> gives:</a:t>
            </a:r>
          </a:p>
          <a:p>
            <a:endParaRPr lang="en-US" altLang="zh-TW" dirty="0">
              <a:ea typeface="新細明體" panose="02020500000000000000" pitchFamily="18" charset="-120"/>
            </a:endParaRPr>
          </a:p>
          <a:p>
            <a:endParaRPr lang="en-US" altLang="zh-TW" dirty="0">
              <a:ea typeface="新細明體" panose="02020500000000000000" pitchFamily="18" charset="-120"/>
            </a:endParaRPr>
          </a:p>
          <a:p>
            <a:r>
              <a:rPr lang="en-US" altLang="zh-TW" dirty="0">
                <a:ea typeface="新細明體" panose="02020500000000000000" pitchFamily="18" charset="-120"/>
              </a:rPr>
              <a:t>Note that v(0) = C. </a:t>
            </a:r>
          </a:p>
          <a:p>
            <a:r>
              <a:rPr lang="en-US" altLang="zh-TW" dirty="0">
                <a:ea typeface="新細明體" panose="02020500000000000000" pitchFamily="18" charset="-120"/>
              </a:rPr>
              <a:t>However, we are given that v(0) = – 6, so C = </a:t>
            </a:r>
            <a:r>
              <a:rPr lang="en-US" altLang="zh-TW" dirty="0" smtClean="0">
                <a:ea typeface="新細明體" panose="02020500000000000000" pitchFamily="18" charset="-120"/>
              </a:rPr>
              <a:t>– </a:t>
            </a:r>
            <a:r>
              <a:rPr lang="en-US" altLang="zh-TW" dirty="0">
                <a:ea typeface="新細明體" panose="02020500000000000000" pitchFamily="18" charset="-120"/>
              </a:rPr>
              <a:t>6.</a:t>
            </a:r>
          </a:p>
          <a:p>
            <a:pPr lvl="1"/>
            <a:r>
              <a:rPr lang="en-US" altLang="zh-TW" sz="2101" dirty="0">
                <a:ea typeface="新細明體" panose="02020500000000000000" pitchFamily="18" charset="-120"/>
              </a:rPr>
              <a:t>Therefore, we have: v(t) = 3t2 + 4t – 6</a:t>
            </a:r>
          </a:p>
        </p:txBody>
      </p:sp>
      <p:graphicFrame>
        <p:nvGraphicFramePr>
          <p:cNvPr id="141317" name="Object 5"/>
          <p:cNvGraphicFramePr>
            <a:graphicFrameLocks noChangeAspect="1"/>
          </p:cNvGraphicFramePr>
          <p:nvPr>
            <p:extLst>
              <p:ext uri="{D42A27DB-BD31-4B8C-83A1-F6EECF244321}">
                <p14:modId xmlns:p14="http://schemas.microsoft.com/office/powerpoint/2010/main" xmlns="" val="572934999"/>
              </p:ext>
            </p:extLst>
          </p:nvPr>
        </p:nvGraphicFramePr>
        <p:xfrm>
          <a:off x="2339752" y="2276872"/>
          <a:ext cx="3960440" cy="831982"/>
        </p:xfrm>
        <a:graphic>
          <a:graphicData uri="http://schemas.openxmlformats.org/presentationml/2006/ole">
            <p:oleObj spid="_x0000_s5126" name="Equation" r:id="rId4" imgW="1683360" imgH="347400" progId="">
              <p:embed/>
            </p:oleObj>
          </a:graphicData>
        </a:graphic>
      </p:graphicFrame>
    </p:spTree>
    <p:extLst>
      <p:ext uri="{BB962C8B-B14F-4D97-AF65-F5344CB8AC3E}">
        <p14:creationId xmlns:p14="http://schemas.microsoft.com/office/powerpoint/2010/main" xmlns="" val="108989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0E7A7D56-F193-450C-9EF5-A74A98229BB4}" type="slidenum">
              <a:rPr lang="en-US" altLang="ko-KR">
                <a:ea typeface="굴림" panose="020B0600000101010101" pitchFamily="34" charset="-127"/>
              </a:rPr>
              <a:pPr/>
              <a:t>31</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3.7</a:t>
            </a:r>
            <a:endParaRPr lang="en-US" altLang="zh-TW"/>
          </a:p>
        </p:txBody>
      </p:sp>
      <p:sp>
        <p:nvSpPr>
          <p:cNvPr id="143362" name="Rectangle 2"/>
          <p:cNvSpPr>
            <a:spLocks noGrp="1" noChangeArrowheads="1"/>
          </p:cNvSpPr>
          <p:nvPr>
            <p:ph type="title"/>
          </p:nvPr>
        </p:nvSpPr>
        <p:spPr/>
        <p:txBody>
          <a:bodyPr/>
          <a:lstStyle/>
          <a:p>
            <a:r>
              <a:rPr lang="en-US" altLang="zh-TW">
                <a:ea typeface="新細明體" panose="02020500000000000000" pitchFamily="18" charset="-120"/>
              </a:rPr>
              <a:t>Example 5 SOLUTION</a:t>
            </a:r>
          </a:p>
        </p:txBody>
      </p:sp>
      <p:sp>
        <p:nvSpPr>
          <p:cNvPr id="143363" name="Rectangle 3"/>
          <p:cNvSpPr>
            <a:spLocks noGrp="1" noChangeArrowheads="1"/>
          </p:cNvSpPr>
          <p:nvPr>
            <p:ph type="body" idx="1"/>
          </p:nvPr>
        </p:nvSpPr>
        <p:spPr/>
        <p:txBody>
          <a:bodyPr>
            <a:normAutofit/>
          </a:bodyPr>
          <a:lstStyle/>
          <a:p>
            <a:r>
              <a:rPr lang="en-US" altLang="zh-TW" sz="2100" dirty="0">
                <a:ea typeface="新細明體" panose="02020500000000000000" pitchFamily="18" charset="-120"/>
              </a:rPr>
              <a:t>As </a:t>
            </a:r>
            <a:r>
              <a:rPr lang="en-US" altLang="zh-TW" sz="2100" i="1" dirty="0">
                <a:ea typeface="新細明體" panose="02020500000000000000" pitchFamily="18" charset="-120"/>
              </a:rPr>
              <a:t>v</a:t>
            </a:r>
            <a:r>
              <a:rPr lang="en-US" altLang="zh-TW" sz="2100" dirty="0">
                <a:ea typeface="新細明體" panose="02020500000000000000" pitchFamily="18" charset="-120"/>
              </a:rPr>
              <a:t>(</a:t>
            </a:r>
            <a:r>
              <a:rPr lang="en-US" altLang="zh-TW" sz="2100" i="1" dirty="0">
                <a:ea typeface="新細明體" panose="02020500000000000000" pitchFamily="18" charset="-120"/>
              </a:rPr>
              <a:t>t</a:t>
            </a:r>
            <a:r>
              <a:rPr lang="en-US" altLang="zh-TW" sz="2100" dirty="0">
                <a:ea typeface="新細明體" panose="02020500000000000000" pitchFamily="18" charset="-120"/>
              </a:rPr>
              <a:t>) = </a:t>
            </a:r>
            <a:r>
              <a:rPr lang="en-US" altLang="zh-TW" sz="2100" i="1" dirty="0">
                <a:ea typeface="新細明體" panose="02020500000000000000" pitchFamily="18" charset="-120"/>
              </a:rPr>
              <a:t>s</a:t>
            </a:r>
            <a:r>
              <a:rPr lang="en-US" altLang="zh-TW" sz="2100" i="1" dirty="0">
                <a:latin typeface="Arial" panose="020B0604020202020204" pitchFamily="34" charset="0"/>
                <a:ea typeface="新細明體" panose="02020500000000000000" pitchFamily="18" charset="-120"/>
              </a:rPr>
              <a:t>’</a:t>
            </a:r>
            <a:r>
              <a:rPr lang="en-US" altLang="zh-TW" sz="2100" dirty="0">
                <a:ea typeface="新細明體" panose="02020500000000000000" pitchFamily="18" charset="-120"/>
              </a:rPr>
              <a:t>(</a:t>
            </a:r>
            <a:r>
              <a:rPr lang="en-US" altLang="zh-TW" sz="2100" i="1" dirty="0">
                <a:ea typeface="新細明體" panose="02020500000000000000" pitchFamily="18" charset="-120"/>
              </a:rPr>
              <a:t>t</a:t>
            </a:r>
            <a:r>
              <a:rPr lang="en-US" altLang="zh-TW" sz="2100" dirty="0">
                <a:ea typeface="新細明體" panose="02020500000000000000" pitchFamily="18" charset="-120"/>
              </a:rPr>
              <a:t>), </a:t>
            </a:r>
            <a:r>
              <a:rPr lang="en-US" altLang="zh-TW" sz="2100" i="1" dirty="0">
                <a:ea typeface="新細明體" panose="02020500000000000000" pitchFamily="18" charset="-120"/>
              </a:rPr>
              <a:t>s </a:t>
            </a:r>
            <a:r>
              <a:rPr lang="en-US" altLang="zh-TW" sz="2100" dirty="0">
                <a:ea typeface="新細明體" panose="02020500000000000000" pitchFamily="18" charset="-120"/>
              </a:rPr>
              <a:t>is the antiderivative of </a:t>
            </a:r>
            <a:r>
              <a:rPr lang="en-US" altLang="zh-TW" sz="2100" i="1" dirty="0">
                <a:ea typeface="新細明體" panose="02020500000000000000" pitchFamily="18" charset="-120"/>
              </a:rPr>
              <a:t>v</a:t>
            </a:r>
            <a:r>
              <a:rPr lang="en-US" altLang="zh-TW" sz="2100" dirty="0">
                <a:ea typeface="新細明體" panose="02020500000000000000" pitchFamily="18" charset="-120"/>
              </a:rPr>
              <a:t>:</a:t>
            </a:r>
          </a:p>
          <a:p>
            <a:endParaRPr lang="en-US" altLang="zh-TW" sz="2100" dirty="0">
              <a:ea typeface="新細明體" panose="02020500000000000000" pitchFamily="18" charset="-120"/>
            </a:endParaRPr>
          </a:p>
          <a:p>
            <a:pPr lvl="1"/>
            <a:endParaRPr lang="en-US" altLang="zh-TW" sz="2100" dirty="0" smtClean="0">
              <a:ea typeface="新細明體" panose="02020500000000000000" pitchFamily="18" charset="-120"/>
            </a:endParaRPr>
          </a:p>
          <a:p>
            <a:pPr lvl="1"/>
            <a:r>
              <a:rPr lang="en-US" altLang="zh-TW" sz="2100" dirty="0" smtClean="0">
                <a:ea typeface="新細明體" panose="02020500000000000000" pitchFamily="18" charset="-120"/>
              </a:rPr>
              <a:t>This </a:t>
            </a:r>
            <a:r>
              <a:rPr lang="en-US" altLang="zh-TW" sz="2100" dirty="0">
                <a:ea typeface="新細明體" panose="02020500000000000000" pitchFamily="18" charset="-120"/>
              </a:rPr>
              <a:t>gives </a:t>
            </a:r>
            <a:r>
              <a:rPr lang="en-US" altLang="zh-TW" sz="2100" i="1" dirty="0">
                <a:ea typeface="新細明體" panose="02020500000000000000" pitchFamily="18" charset="-120"/>
              </a:rPr>
              <a:t>s</a:t>
            </a:r>
            <a:r>
              <a:rPr lang="en-US" altLang="zh-TW" sz="2100" dirty="0">
                <a:ea typeface="新細明體" panose="02020500000000000000" pitchFamily="18" charset="-120"/>
              </a:rPr>
              <a:t>(0) = </a:t>
            </a:r>
            <a:r>
              <a:rPr lang="en-US" altLang="zh-TW" sz="2100" i="1" dirty="0">
                <a:ea typeface="新細明體" panose="02020500000000000000" pitchFamily="18" charset="-120"/>
              </a:rPr>
              <a:t>D</a:t>
            </a:r>
            <a:r>
              <a:rPr lang="en-US" altLang="zh-TW" sz="2100" dirty="0">
                <a:ea typeface="新細明體" panose="02020500000000000000" pitchFamily="18" charset="-120"/>
              </a:rPr>
              <a:t>. </a:t>
            </a:r>
          </a:p>
          <a:p>
            <a:pPr lvl="1"/>
            <a:r>
              <a:rPr lang="en-US" altLang="zh-TW" sz="2100" dirty="0">
                <a:ea typeface="新細明體" panose="02020500000000000000" pitchFamily="18" charset="-120"/>
              </a:rPr>
              <a:t>We are given that </a:t>
            </a:r>
            <a:r>
              <a:rPr lang="en-US" altLang="zh-TW" sz="2100" i="1" dirty="0">
                <a:ea typeface="新細明體" panose="02020500000000000000" pitchFamily="18" charset="-120"/>
              </a:rPr>
              <a:t>s</a:t>
            </a:r>
            <a:r>
              <a:rPr lang="en-US" altLang="zh-TW" sz="2100" dirty="0">
                <a:ea typeface="新細明體" panose="02020500000000000000" pitchFamily="18" charset="-120"/>
              </a:rPr>
              <a:t>(0) = 9, so </a:t>
            </a:r>
            <a:r>
              <a:rPr lang="en-US" altLang="zh-TW" sz="2100" i="1" dirty="0">
                <a:ea typeface="新細明體" panose="02020500000000000000" pitchFamily="18" charset="-120"/>
              </a:rPr>
              <a:t>D = </a:t>
            </a:r>
            <a:r>
              <a:rPr lang="en-US" altLang="zh-TW" sz="2100" dirty="0">
                <a:ea typeface="新細明體" panose="02020500000000000000" pitchFamily="18" charset="-120"/>
              </a:rPr>
              <a:t>9.</a:t>
            </a:r>
          </a:p>
          <a:p>
            <a:r>
              <a:rPr lang="en-US" altLang="zh-TW" sz="2100" dirty="0">
                <a:ea typeface="新細明體" panose="02020500000000000000" pitchFamily="18" charset="-120"/>
              </a:rPr>
              <a:t>The required position function is: </a:t>
            </a:r>
            <a:br>
              <a:rPr lang="en-US" altLang="zh-TW" sz="2100" dirty="0">
                <a:ea typeface="新細明體" panose="02020500000000000000" pitchFamily="18" charset="-120"/>
              </a:rPr>
            </a:br>
            <a:r>
              <a:rPr lang="en-US" altLang="zh-TW" sz="2100" dirty="0">
                <a:ea typeface="新細明體" panose="02020500000000000000" pitchFamily="18" charset="-120"/>
              </a:rPr>
              <a:t>		</a:t>
            </a:r>
            <a:r>
              <a:rPr lang="en-US" altLang="zh-TW" sz="2100" i="1" dirty="0">
                <a:ea typeface="新細明體" panose="02020500000000000000" pitchFamily="18" charset="-120"/>
              </a:rPr>
              <a:t>s</a:t>
            </a:r>
            <a:r>
              <a:rPr lang="en-US" altLang="zh-TW" sz="2100" dirty="0">
                <a:ea typeface="新細明體" panose="02020500000000000000" pitchFamily="18" charset="-120"/>
              </a:rPr>
              <a:t>(</a:t>
            </a:r>
            <a:r>
              <a:rPr lang="en-US" altLang="zh-TW" sz="2100" i="1" dirty="0">
                <a:ea typeface="新細明體" panose="02020500000000000000" pitchFamily="18" charset="-120"/>
              </a:rPr>
              <a:t>t</a:t>
            </a:r>
            <a:r>
              <a:rPr lang="en-US" altLang="zh-TW" sz="2100" dirty="0">
                <a:ea typeface="新細明體" panose="02020500000000000000" pitchFamily="18" charset="-120"/>
              </a:rPr>
              <a:t>) = </a:t>
            </a:r>
            <a:r>
              <a:rPr lang="en-US" altLang="zh-TW" sz="2100" i="1" dirty="0">
                <a:ea typeface="新細明體" panose="02020500000000000000" pitchFamily="18" charset="-120"/>
              </a:rPr>
              <a:t>t</a:t>
            </a:r>
            <a:r>
              <a:rPr lang="en-US" altLang="zh-TW" sz="2100" baseline="30000" dirty="0">
                <a:ea typeface="新細明體" panose="02020500000000000000" pitchFamily="18" charset="-120"/>
              </a:rPr>
              <a:t>3</a:t>
            </a:r>
            <a:r>
              <a:rPr lang="en-US" altLang="zh-TW" sz="2100" dirty="0">
                <a:ea typeface="新細明體" panose="02020500000000000000" pitchFamily="18" charset="-120"/>
              </a:rPr>
              <a:t> + 2</a:t>
            </a:r>
            <a:r>
              <a:rPr lang="en-US" altLang="zh-TW" sz="2100" i="1" dirty="0">
                <a:ea typeface="新細明體" panose="02020500000000000000" pitchFamily="18" charset="-120"/>
              </a:rPr>
              <a:t>t </a:t>
            </a:r>
            <a:r>
              <a:rPr lang="en-US" altLang="zh-TW" sz="2100" baseline="30000" dirty="0">
                <a:ea typeface="新細明體" panose="02020500000000000000" pitchFamily="18" charset="-120"/>
              </a:rPr>
              <a:t>2</a:t>
            </a:r>
            <a:r>
              <a:rPr lang="en-US" altLang="zh-TW" sz="2100" dirty="0">
                <a:ea typeface="新細明體" panose="02020500000000000000" pitchFamily="18" charset="-120"/>
              </a:rPr>
              <a:t> </a:t>
            </a:r>
            <a:r>
              <a:rPr lang="en-US" altLang="zh-TW" sz="2100" dirty="0">
                <a:latin typeface="Arial" panose="020B0604020202020204" pitchFamily="34" charset="0"/>
                <a:ea typeface="新細明體" panose="02020500000000000000" pitchFamily="18" charset="-120"/>
              </a:rPr>
              <a:t>–</a:t>
            </a:r>
            <a:r>
              <a:rPr lang="en-US" altLang="zh-TW" sz="2100" dirty="0">
                <a:ea typeface="新細明體" panose="02020500000000000000" pitchFamily="18" charset="-120"/>
              </a:rPr>
              <a:t> 6</a:t>
            </a:r>
            <a:r>
              <a:rPr lang="en-US" altLang="zh-TW" sz="2100" i="1" dirty="0">
                <a:ea typeface="新細明體" panose="02020500000000000000" pitchFamily="18" charset="-120"/>
              </a:rPr>
              <a:t>t +</a:t>
            </a:r>
            <a:r>
              <a:rPr lang="en-US" altLang="zh-TW" sz="2100" dirty="0">
                <a:ea typeface="新細明體" panose="02020500000000000000" pitchFamily="18" charset="-120"/>
              </a:rPr>
              <a:t> 9</a:t>
            </a:r>
          </a:p>
        </p:txBody>
      </p:sp>
      <p:graphicFrame>
        <p:nvGraphicFramePr>
          <p:cNvPr id="143364" name="Object 4"/>
          <p:cNvGraphicFramePr>
            <a:graphicFrameLocks noChangeAspect="1"/>
          </p:cNvGraphicFramePr>
          <p:nvPr>
            <p:extLst>
              <p:ext uri="{D42A27DB-BD31-4B8C-83A1-F6EECF244321}">
                <p14:modId xmlns:p14="http://schemas.microsoft.com/office/powerpoint/2010/main" xmlns="" val="2164335283"/>
              </p:ext>
            </p:extLst>
          </p:nvPr>
        </p:nvGraphicFramePr>
        <p:xfrm>
          <a:off x="1691680" y="2276872"/>
          <a:ext cx="5133829" cy="822410"/>
        </p:xfrm>
        <a:graphic>
          <a:graphicData uri="http://schemas.openxmlformats.org/presentationml/2006/ole">
            <p:oleObj spid="_x0000_s6150" name="Equation" r:id="rId4" imgW="2206080" imgH="347400" progId="">
              <p:embed/>
            </p:oleObj>
          </a:graphicData>
        </a:graphic>
      </p:graphicFrame>
    </p:spTree>
    <p:extLst>
      <p:ext uri="{BB962C8B-B14F-4D97-AF65-F5344CB8AC3E}">
        <p14:creationId xmlns:p14="http://schemas.microsoft.com/office/powerpoint/2010/main" xmlns="" val="19154288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r>
              <a:rPr lang="en-US" altLang="zh-TW"/>
              <a:t>P</a:t>
            </a:r>
            <a:fld id="{5DEC0DE4-293B-4125-A576-898A8F3B3E40}" type="slidenum">
              <a:rPr lang="en-US" altLang="ko-KR">
                <a:ea typeface="굴림" panose="020B0600000101010101" pitchFamily="34" charset="-127"/>
              </a:rPr>
              <a:pPr/>
              <a:t>32</a:t>
            </a:fld>
            <a:endParaRPr lang="en-US" altLang="ko-KR">
              <a:ea typeface="굴림" panose="020B0600000101010101" pitchFamily="34" charset="-127"/>
            </a:endParaRPr>
          </a:p>
        </p:txBody>
      </p:sp>
      <p:sp>
        <p:nvSpPr>
          <p:cNvPr id="5" name="頁尾版面配置區 4"/>
          <p:cNvSpPr>
            <a:spLocks noGrp="1"/>
          </p:cNvSpPr>
          <p:nvPr>
            <p:ph type="ftr" sz="quarter" idx="11"/>
          </p:nvPr>
        </p:nvSpPr>
        <p:spPr/>
        <p:txBody>
          <a:bodyPr/>
          <a:lstStyle/>
          <a:p>
            <a:r>
              <a:rPr lang="zh-TW" altLang="en-US"/>
              <a:t>3.7</a:t>
            </a:r>
            <a:endParaRPr lang="en-US" altLang="zh-TW"/>
          </a:p>
        </p:txBody>
      </p:sp>
      <p:sp>
        <p:nvSpPr>
          <p:cNvPr id="145410" name="Rectangle 2"/>
          <p:cNvSpPr>
            <a:spLocks noGrp="1" noChangeArrowheads="1"/>
          </p:cNvSpPr>
          <p:nvPr>
            <p:ph type="title"/>
          </p:nvPr>
        </p:nvSpPr>
        <p:spPr/>
        <p:txBody>
          <a:bodyPr/>
          <a:lstStyle/>
          <a:p>
            <a:r>
              <a:rPr lang="en-US" altLang="zh-TW">
                <a:ea typeface="新細明體" panose="02020500000000000000" pitchFamily="18" charset="-120"/>
              </a:rPr>
              <a:t>Example 5 SOLUTION</a:t>
            </a:r>
          </a:p>
        </p:txBody>
      </p:sp>
      <p:sp>
        <p:nvSpPr>
          <p:cNvPr id="145411" name="Rectangle 3"/>
          <p:cNvSpPr>
            <a:spLocks noGrp="1" noChangeArrowheads="1"/>
          </p:cNvSpPr>
          <p:nvPr>
            <p:ph type="body" idx="1"/>
          </p:nvPr>
        </p:nvSpPr>
        <p:spPr/>
        <p:txBody>
          <a:bodyPr>
            <a:normAutofit/>
          </a:bodyPr>
          <a:lstStyle/>
          <a:p>
            <a:r>
              <a:rPr lang="en-US" altLang="zh-TW" sz="2100" dirty="0">
                <a:ea typeface="新細明體" panose="02020500000000000000" pitchFamily="18" charset="-120"/>
              </a:rPr>
              <a:t>An object near the surface of the earth is subject to a gravitational force that produces a downward acceleration denoted by </a:t>
            </a:r>
            <a:r>
              <a:rPr lang="en-US" altLang="zh-TW" sz="2100" i="1" dirty="0">
                <a:ea typeface="新細明體" panose="02020500000000000000" pitchFamily="18" charset="-120"/>
              </a:rPr>
              <a:t>g.</a:t>
            </a:r>
          </a:p>
          <a:p>
            <a:r>
              <a:rPr lang="en-US" altLang="zh-TW" sz="2100" dirty="0">
                <a:ea typeface="新細明體" panose="02020500000000000000" pitchFamily="18" charset="-120"/>
              </a:rPr>
              <a:t>For motion close to the ground, we may assume that </a:t>
            </a:r>
            <a:r>
              <a:rPr lang="en-US" altLang="zh-TW" sz="2100" i="1" dirty="0">
                <a:ea typeface="新細明體" panose="02020500000000000000" pitchFamily="18" charset="-120"/>
              </a:rPr>
              <a:t>g</a:t>
            </a:r>
            <a:r>
              <a:rPr lang="en-US" altLang="zh-TW" sz="2100" dirty="0">
                <a:ea typeface="新細明體" panose="02020500000000000000" pitchFamily="18" charset="-120"/>
              </a:rPr>
              <a:t> is constant.</a:t>
            </a:r>
          </a:p>
          <a:p>
            <a:pPr lvl="1"/>
            <a:r>
              <a:rPr lang="en-US" altLang="zh-TW" sz="2100" dirty="0">
                <a:ea typeface="新細明體" panose="02020500000000000000" pitchFamily="18" charset="-120"/>
              </a:rPr>
              <a:t>Its value is about 9.8 m/s</a:t>
            </a:r>
            <a:r>
              <a:rPr lang="en-US" altLang="zh-TW" sz="2100" baseline="30000" dirty="0">
                <a:ea typeface="新細明體" panose="02020500000000000000" pitchFamily="18" charset="-120"/>
              </a:rPr>
              <a:t>2 </a:t>
            </a:r>
            <a:r>
              <a:rPr lang="en-US" altLang="zh-TW" sz="2100" dirty="0">
                <a:ea typeface="新細明體" panose="02020500000000000000" pitchFamily="18" charset="-120"/>
              </a:rPr>
              <a:t>(or 32 </a:t>
            </a:r>
            <a:r>
              <a:rPr lang="en-US" altLang="zh-TW" sz="2100" dirty="0" err="1">
                <a:ea typeface="新細明體" panose="02020500000000000000" pitchFamily="18" charset="-120"/>
              </a:rPr>
              <a:t>ft</a:t>
            </a:r>
            <a:r>
              <a:rPr lang="en-US" altLang="zh-TW" sz="2100" dirty="0">
                <a:ea typeface="新細明體" panose="02020500000000000000" pitchFamily="18" charset="-120"/>
              </a:rPr>
              <a:t>/s</a:t>
            </a:r>
            <a:r>
              <a:rPr lang="en-US" altLang="zh-TW" sz="2100" baseline="30000" dirty="0">
                <a:ea typeface="新細明體" panose="02020500000000000000" pitchFamily="18" charset="-120"/>
              </a:rPr>
              <a:t>2</a:t>
            </a:r>
            <a:r>
              <a:rPr lang="en-US" altLang="zh-TW" sz="2100" dirty="0">
                <a:ea typeface="新細明體" panose="02020500000000000000" pitchFamily="18" charset="-120"/>
              </a:rPr>
              <a:t>).  </a:t>
            </a:r>
          </a:p>
        </p:txBody>
      </p:sp>
    </p:spTree>
    <p:extLst>
      <p:ext uri="{BB962C8B-B14F-4D97-AF65-F5344CB8AC3E}">
        <p14:creationId xmlns:p14="http://schemas.microsoft.com/office/powerpoint/2010/main" xmlns="" val="10196714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6</a:t>
            </a:r>
            <a:endParaRPr lang="en-US" altLang="zh-TW" i="1" smtClean="0">
              <a:ea typeface="新細明體" panose="02020500000000000000" pitchFamily="18" charset="-120"/>
            </a:endParaRPr>
          </a:p>
        </p:txBody>
      </p:sp>
      <p:sp>
        <p:nvSpPr>
          <p:cNvPr id="22531" name="Rectangle 3"/>
          <p:cNvSpPr>
            <a:spLocks noGrp="1" noChangeArrowheads="1"/>
          </p:cNvSpPr>
          <p:nvPr>
            <p:ph type="body" idx="1"/>
          </p:nvPr>
        </p:nvSpPr>
        <p:spPr/>
        <p:txBody>
          <a:bodyPr/>
          <a:lstStyle/>
          <a:p>
            <a:pPr marL="0" indent="0">
              <a:buFontTx/>
              <a:buNone/>
            </a:pPr>
            <a:r>
              <a:rPr lang="en-US" altLang="zh-TW" smtClean="0">
                <a:ea typeface="新細明體" panose="02020500000000000000" pitchFamily="18" charset="-120"/>
              </a:rPr>
              <a:t>A ball is thrown upward with a speed of 48 ft/s from the edge of a cliff 432 ft above the ground. </a:t>
            </a:r>
          </a:p>
          <a:p>
            <a:pPr marL="0" indent="0">
              <a:buFontTx/>
              <a:buNone/>
            </a:pPr>
            <a:endParaRPr lang="en-US" altLang="zh-TW" sz="1200" smtClean="0">
              <a:ea typeface="新細明體" panose="02020500000000000000" pitchFamily="18" charset="-120"/>
            </a:endParaRPr>
          </a:p>
          <a:p>
            <a:pPr marL="0" indent="0">
              <a:buFontTx/>
              <a:buNone/>
            </a:pPr>
            <a:r>
              <a:rPr lang="en-US" altLang="zh-TW" smtClean="0">
                <a:ea typeface="新細明體" panose="02020500000000000000" pitchFamily="18" charset="-120"/>
              </a:rPr>
              <a:t>Find its height above the ground </a:t>
            </a:r>
            <a:r>
              <a:rPr lang="en-US" altLang="zh-TW" i="1" smtClean="0">
                <a:ea typeface="新細明體" panose="02020500000000000000" pitchFamily="18" charset="-120"/>
              </a:rPr>
              <a:t>t</a:t>
            </a:r>
            <a:r>
              <a:rPr lang="en-US" altLang="zh-TW" smtClean="0">
                <a:ea typeface="新細明體" panose="02020500000000000000" pitchFamily="18" charset="-120"/>
              </a:rPr>
              <a:t> seconds later. </a:t>
            </a:r>
          </a:p>
          <a:p>
            <a:pPr marL="0" indent="0">
              <a:buFontTx/>
              <a:buNone/>
            </a:pPr>
            <a:endParaRPr lang="en-US" altLang="zh-TW" sz="1200" smtClean="0">
              <a:ea typeface="新細明體" panose="02020500000000000000" pitchFamily="18" charset="-120"/>
            </a:endParaRPr>
          </a:p>
          <a:p>
            <a:pPr marL="0" indent="0">
              <a:buFontTx/>
              <a:buNone/>
            </a:pPr>
            <a:r>
              <a:rPr lang="en-US" altLang="zh-TW" smtClean="0">
                <a:ea typeface="新細明體" panose="02020500000000000000" pitchFamily="18" charset="-120"/>
              </a:rPr>
              <a:t>When does it reach its maximum height?</a:t>
            </a:r>
          </a:p>
          <a:p>
            <a:pPr marL="0" indent="0">
              <a:buFontTx/>
              <a:buNone/>
            </a:pPr>
            <a:endParaRPr lang="en-US" altLang="zh-TW" sz="1200" smtClean="0">
              <a:ea typeface="新細明體" panose="02020500000000000000" pitchFamily="18" charset="-120"/>
            </a:endParaRPr>
          </a:p>
          <a:p>
            <a:pPr marL="0" indent="0">
              <a:buFontTx/>
              <a:buNone/>
            </a:pPr>
            <a:r>
              <a:rPr lang="en-US" altLang="zh-TW" smtClean="0">
                <a:ea typeface="新細明體" panose="02020500000000000000" pitchFamily="18" charset="-120"/>
              </a:rPr>
              <a:t>When does it hit the ground?</a:t>
            </a:r>
          </a:p>
          <a:p>
            <a:pPr marL="0" indent="0">
              <a:buFontTx/>
              <a:buNone/>
            </a:pPr>
            <a:endParaRPr lang="en-US" altLang="zh-TW" smtClean="0">
              <a:ea typeface="新細明體" panose="02020500000000000000" pitchFamily="18" charset="-120"/>
            </a:endParaRPr>
          </a:p>
        </p:txBody>
      </p:sp>
      <p:sp>
        <p:nvSpPr>
          <p:cNvPr id="2253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Tree>
    <p:extLst>
      <p:ext uri="{BB962C8B-B14F-4D97-AF65-F5344CB8AC3E}">
        <p14:creationId xmlns:p14="http://schemas.microsoft.com/office/powerpoint/2010/main" xmlns="" val="42166477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6 – </a:t>
            </a:r>
            <a:r>
              <a:rPr lang="en-US" altLang="zh-TW" i="1" smtClean="0">
                <a:ea typeface="新細明體" panose="02020500000000000000" pitchFamily="18" charset="-120"/>
              </a:rPr>
              <a:t>Solution</a:t>
            </a:r>
          </a:p>
        </p:txBody>
      </p:sp>
      <p:sp>
        <p:nvSpPr>
          <p:cNvPr id="10243" name="Rectangle 3"/>
          <p:cNvSpPr>
            <a:spLocks noGrp="1" noChangeArrowheads="1"/>
          </p:cNvSpPr>
          <p:nvPr>
            <p:ph type="body" idx="1"/>
          </p:nvPr>
        </p:nvSpPr>
        <p:spPr/>
        <p:txBody>
          <a:bodyPr>
            <a:normAutofit fontScale="85000" lnSpcReduction="20000"/>
          </a:bodyPr>
          <a:lstStyle/>
          <a:p>
            <a:r>
              <a:rPr lang="en-US" altLang="zh-TW" dirty="0" smtClean="0">
                <a:ea typeface="新細明體" panose="02020500000000000000" pitchFamily="18" charset="-120"/>
              </a:rPr>
              <a:t>SOLUTION:</a:t>
            </a:r>
          </a:p>
          <a:p>
            <a:r>
              <a:rPr lang="en-US" altLang="zh-TW" dirty="0" smtClean="0">
                <a:ea typeface="新細明體" panose="02020500000000000000" pitchFamily="18" charset="-120"/>
              </a:rPr>
              <a:t>The motion is vertical and we choose the positive direction to be upward. At time </a:t>
            </a:r>
            <a:r>
              <a:rPr lang="en-US" altLang="zh-TW" i="1" dirty="0" smtClean="0">
                <a:ea typeface="新細明體" panose="02020500000000000000" pitchFamily="18" charset="-120"/>
              </a:rPr>
              <a:t>t</a:t>
            </a:r>
            <a:r>
              <a:rPr lang="en-US" altLang="zh-TW" dirty="0" smtClean="0">
                <a:ea typeface="新細明體" panose="02020500000000000000" pitchFamily="18" charset="-120"/>
              </a:rPr>
              <a:t> the distance above the ground is </a:t>
            </a:r>
            <a:r>
              <a:rPr lang="en-US" altLang="zh-TW" i="1" dirty="0" smtClean="0">
                <a:ea typeface="新細明體" panose="02020500000000000000" pitchFamily="18" charset="-120"/>
              </a:rPr>
              <a:t>s</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and the velocity is </a:t>
            </a:r>
            <a:r>
              <a:rPr lang="en-US" altLang="zh-TW" i="1" dirty="0" smtClean="0">
                <a:ea typeface="新細明體" panose="02020500000000000000" pitchFamily="18" charset="-120"/>
              </a:rPr>
              <a:t>v</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decreasing. Therefore the acceleration must be negative and we have</a:t>
            </a: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Taking antiderivatives, we have</a:t>
            </a:r>
          </a:p>
          <a:p>
            <a:pPr marL="0" indent="0">
              <a:buFontTx/>
              <a:buNone/>
            </a:pPr>
            <a:endParaRPr lang="en-US" altLang="zh-TW" dirty="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 </a:t>
            </a:r>
          </a:p>
        </p:txBody>
      </p:sp>
      <p:sp>
        <p:nvSpPr>
          <p:cNvPr id="235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00500" y="3356992"/>
            <a:ext cx="2362200" cy="78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31840" y="4909348"/>
            <a:ext cx="2286000" cy="442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157535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024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24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Effect transition="in" filter="fade">
                                      <p:cBhvr>
                                        <p:cTn id="13" dur="1000"/>
                                        <p:tgtEl>
                                          <p:spTgt spid="10243">
                                            <p:txEl>
                                              <p:pRg st="1" end="1"/>
                                            </p:txEl>
                                          </p:spTgt>
                                        </p:tgtEl>
                                      </p:cBhvr>
                                    </p:animEffect>
                                    <p:anim calcmode="lin" valueType="num">
                                      <p:cBhvr>
                                        <p:cTn id="14"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0243">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243">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Effect transition="in" filter="fade">
                                      <p:cBhvr>
                                        <p:cTn id="19" dur="1000"/>
                                        <p:tgtEl>
                                          <p:spTgt spid="10243">
                                            <p:txEl>
                                              <p:pRg st="3" end="3"/>
                                            </p:txEl>
                                          </p:spTgt>
                                        </p:tgtEl>
                                      </p:cBhvr>
                                    </p:animEffect>
                                    <p:anim calcmode="lin" valueType="num">
                                      <p:cBhvr>
                                        <p:cTn id="20"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0243">
                                            <p:txEl>
                                              <p:pRg st="3" end="3"/>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0243">
                                            <p:txEl>
                                              <p:pRg st="3" end="3"/>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0243">
                                            <p:txEl>
                                              <p:pRg st="6" end="6"/>
                                            </p:txEl>
                                          </p:spTgt>
                                        </p:tgtEl>
                                        <p:attrNameLst>
                                          <p:attrName>style.visibility</p:attrName>
                                        </p:attrNameLst>
                                      </p:cBhvr>
                                      <p:to>
                                        <p:strVal val="visible"/>
                                      </p:to>
                                    </p:set>
                                    <p:animEffect transition="in" filter="fade">
                                      <p:cBhvr>
                                        <p:cTn id="25" dur="1000"/>
                                        <p:tgtEl>
                                          <p:spTgt spid="10243">
                                            <p:txEl>
                                              <p:pRg st="6" end="6"/>
                                            </p:txEl>
                                          </p:spTgt>
                                        </p:tgtEl>
                                      </p:cBhvr>
                                    </p:animEffect>
                                    <p:anim calcmode="lin" valueType="num">
                                      <p:cBhvr>
                                        <p:cTn id="26"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10243">
                                            <p:txEl>
                                              <p:pRg st="6" end="6"/>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0243">
                                            <p:txEl>
                                              <p:pRg st="6" end="6"/>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900" decel="100000" fill="hold"/>
                                        <p:tgtEl>
                                          <p:spTgt spid="5"/>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900" decel="100000" fill="hold"/>
                                        <p:tgtEl>
                                          <p:spTgt spid="6"/>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6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92500"/>
          </a:bodyPr>
          <a:lstStyle/>
          <a:p>
            <a:pPr marL="0" indent="0">
              <a:buFontTx/>
              <a:buNone/>
            </a:pPr>
            <a:r>
              <a:rPr lang="en-US" altLang="zh-TW" dirty="0" smtClean="0">
                <a:ea typeface="新細明體" panose="02020500000000000000" pitchFamily="18" charset="-120"/>
              </a:rPr>
              <a:t>To determine </a:t>
            </a:r>
            <a:r>
              <a:rPr lang="en-US" altLang="zh-TW" i="1" dirty="0" smtClean="0">
                <a:ea typeface="新細明體" panose="02020500000000000000" pitchFamily="18" charset="-120"/>
              </a:rPr>
              <a:t>C</a:t>
            </a:r>
            <a:r>
              <a:rPr lang="en-US" altLang="zh-TW" dirty="0" smtClean="0">
                <a:ea typeface="新細明體" panose="02020500000000000000" pitchFamily="18" charset="-120"/>
              </a:rPr>
              <a:t> we use the given information that </a:t>
            </a:r>
            <a:r>
              <a:rPr lang="en-US" altLang="zh-TW" i="1" dirty="0" smtClean="0">
                <a:ea typeface="新細明體" panose="02020500000000000000" pitchFamily="18" charset="-120"/>
              </a:rPr>
              <a:t>v</a:t>
            </a:r>
            <a:r>
              <a:rPr lang="en-US" altLang="zh-TW" dirty="0" smtClean="0">
                <a:ea typeface="新細明體" panose="02020500000000000000" pitchFamily="18" charset="-120"/>
              </a:rPr>
              <a:t>(0) = 48. </a:t>
            </a: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This gives 48 = 0 + </a:t>
            </a:r>
            <a:r>
              <a:rPr lang="en-US" altLang="zh-TW" i="1" dirty="0" smtClean="0">
                <a:ea typeface="新細明體" panose="02020500000000000000" pitchFamily="18" charset="-120"/>
              </a:rPr>
              <a:t>C</a:t>
            </a:r>
            <a:r>
              <a:rPr lang="en-US" altLang="zh-TW" dirty="0" smtClean="0">
                <a:ea typeface="新細明體" panose="02020500000000000000" pitchFamily="18" charset="-120"/>
              </a:rPr>
              <a:t>, so</a:t>
            </a:r>
          </a:p>
          <a:p>
            <a:pPr marL="0" indent="0">
              <a:buFontTx/>
              <a:buNone/>
            </a:pPr>
            <a:r>
              <a:rPr lang="en-US" altLang="zh-TW" sz="1900" dirty="0" smtClean="0">
                <a:ea typeface="新細明體" panose="02020500000000000000" pitchFamily="18" charset="-120"/>
              </a:rPr>
              <a:t>The maximum height is reached when </a:t>
            </a:r>
            <a:r>
              <a:rPr lang="en-US" altLang="zh-TW" sz="1900" i="1" dirty="0" smtClean="0">
                <a:ea typeface="新細明體" panose="02020500000000000000" pitchFamily="18" charset="-120"/>
              </a:rPr>
              <a:t>v</a:t>
            </a:r>
            <a:r>
              <a:rPr lang="en-US" altLang="zh-TW" sz="1900" dirty="0" smtClean="0">
                <a:ea typeface="新細明體" panose="02020500000000000000" pitchFamily="18" charset="-120"/>
              </a:rPr>
              <a:t>(</a:t>
            </a:r>
            <a:r>
              <a:rPr lang="en-US" altLang="zh-TW" sz="1900" i="1" dirty="0" smtClean="0">
                <a:ea typeface="新細明體" panose="02020500000000000000" pitchFamily="18" charset="-120"/>
              </a:rPr>
              <a:t>t</a:t>
            </a:r>
            <a:r>
              <a:rPr lang="en-US" altLang="zh-TW" sz="1900" dirty="0" smtClean="0">
                <a:ea typeface="新細明體" panose="02020500000000000000" pitchFamily="18" charset="-120"/>
              </a:rPr>
              <a:t>) = 0, that is, after 1.5 s. </a:t>
            </a: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Since </a:t>
            </a:r>
            <a:r>
              <a:rPr lang="en-US" altLang="zh-TW" i="1" dirty="0" smtClean="0">
                <a:ea typeface="新細明體" panose="02020500000000000000" pitchFamily="18" charset="-120"/>
              </a:rPr>
              <a:t>s</a:t>
            </a:r>
            <a:r>
              <a:rPr lang="en-US" altLang="zh-TW" sz="800" i="1"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 </a:t>
            </a:r>
            <a:r>
              <a:rPr lang="en-US" altLang="zh-TW" i="1" dirty="0" smtClean="0">
                <a:ea typeface="新細明體" panose="02020500000000000000" pitchFamily="18" charset="-120"/>
              </a:rPr>
              <a:t>v</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we </a:t>
            </a:r>
            <a:r>
              <a:rPr lang="en-US" altLang="zh-TW" dirty="0" err="1" smtClean="0">
                <a:ea typeface="新細明體" panose="02020500000000000000" pitchFamily="18" charset="-120"/>
              </a:rPr>
              <a:t>antidifferentiate</a:t>
            </a:r>
            <a:r>
              <a:rPr lang="en-US" altLang="zh-TW" dirty="0" smtClean="0">
                <a:ea typeface="新細明體" panose="02020500000000000000" pitchFamily="18" charset="-120"/>
              </a:rPr>
              <a:t> again and obtain</a:t>
            </a:r>
          </a:p>
          <a:p>
            <a:pPr marL="0" indent="0">
              <a:buFontTx/>
              <a:buNone/>
            </a:pPr>
            <a:endParaRPr lang="en-US" altLang="zh-TW" dirty="0">
              <a:ea typeface="新細明體" panose="02020500000000000000" pitchFamily="18" charset="-120"/>
            </a:endParaRPr>
          </a:p>
          <a:p>
            <a:pPr marL="0" indent="0">
              <a:buFontTx/>
              <a:buNone/>
            </a:pPr>
            <a:r>
              <a:rPr lang="en-US" altLang="zh-TW" dirty="0" smtClean="0">
                <a:ea typeface="新細明體" panose="02020500000000000000" pitchFamily="18" charset="-120"/>
              </a:rPr>
              <a:t> </a:t>
            </a:r>
          </a:p>
        </p:txBody>
      </p:sp>
      <p:sp>
        <p:nvSpPr>
          <p:cNvPr id="245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24581"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139952" y="2564904"/>
            <a:ext cx="245745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08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95600" y="5543550"/>
            <a:ext cx="33528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711557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46082"/>
                                        </p:tgtEl>
                                        <p:attrNameLst>
                                          <p:attrName>style.visibility</p:attrName>
                                        </p:attrNameLst>
                                      </p:cBhvr>
                                      <p:to>
                                        <p:strVal val="visible"/>
                                      </p:to>
                                    </p:set>
                                    <p:animEffect transition="in" filter="fade">
                                      <p:cBhvr>
                                        <p:cTn id="13" dur="1000"/>
                                        <p:tgtEl>
                                          <p:spTgt spid="46082"/>
                                        </p:tgtEl>
                                      </p:cBhvr>
                                    </p:animEffect>
                                    <p:anim calcmode="lin" valueType="num">
                                      <p:cBhvr>
                                        <p:cTn id="14" dur="1000" fill="hold"/>
                                        <p:tgtEl>
                                          <p:spTgt spid="46082"/>
                                        </p:tgtEl>
                                        <p:attrNameLst>
                                          <p:attrName>ppt_x</p:attrName>
                                        </p:attrNameLst>
                                      </p:cBhvr>
                                      <p:tavLst>
                                        <p:tav tm="0">
                                          <p:val>
                                            <p:strVal val="#ppt_x"/>
                                          </p:val>
                                        </p:tav>
                                        <p:tav tm="100000">
                                          <p:val>
                                            <p:strVal val="#ppt_x"/>
                                          </p:val>
                                        </p:tav>
                                      </p:tavLst>
                                    </p:anim>
                                    <p:anim calcmode="lin" valueType="num">
                                      <p:cBhvr>
                                        <p:cTn id="15" dur="900" decel="100000" fill="hold"/>
                                        <p:tgtEl>
                                          <p:spTgt spid="4608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6082"/>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30723">
                                            <p:txEl>
                                              <p:pRg st="3" end="3"/>
                                            </p:txEl>
                                          </p:spTgt>
                                        </p:tgtEl>
                                        <p:attrNameLst>
                                          <p:attrName>style.visibility</p:attrName>
                                        </p:attrNameLst>
                                      </p:cBhvr>
                                      <p:to>
                                        <p:strVal val="visible"/>
                                      </p:to>
                                    </p:set>
                                    <p:animEffect transition="in" filter="fade">
                                      <p:cBhvr>
                                        <p:cTn id="21" dur="1000"/>
                                        <p:tgtEl>
                                          <p:spTgt spid="30723">
                                            <p:txEl>
                                              <p:pRg st="3" end="3"/>
                                            </p:txEl>
                                          </p:spTgt>
                                        </p:tgtEl>
                                      </p:cBhvr>
                                    </p:animEffect>
                                    <p:anim calcmode="lin" valueType="num">
                                      <p:cBhvr>
                                        <p:cTn id="22"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30723">
                                            <p:txEl>
                                              <p:pRg st="5" end="5"/>
                                            </p:txEl>
                                          </p:spTgt>
                                        </p:tgtEl>
                                        <p:attrNameLst>
                                          <p:attrName>style.visibility</p:attrName>
                                        </p:attrNameLst>
                                      </p:cBhvr>
                                      <p:to>
                                        <p:strVal val="visible"/>
                                      </p:to>
                                    </p:set>
                                    <p:animEffect transition="in" filter="fade">
                                      <p:cBhvr>
                                        <p:cTn id="29" dur="1000"/>
                                        <p:tgtEl>
                                          <p:spTgt spid="30723">
                                            <p:txEl>
                                              <p:pRg st="5" end="5"/>
                                            </p:txEl>
                                          </p:spTgt>
                                        </p:tgtEl>
                                      </p:cBhvr>
                                    </p:animEffect>
                                    <p:anim calcmode="lin" valueType="num">
                                      <p:cBhvr>
                                        <p:cTn id="30"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30723">
                                            <p:txEl>
                                              <p:pRg st="5" end="5"/>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072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nodeType="clickEffect">
                                  <p:stCondLst>
                                    <p:cond delay="0"/>
                                  </p:stCondLst>
                                  <p:childTnLst>
                                    <p:set>
                                      <p:cBhvr>
                                        <p:cTn id="36" dur="1" fill="hold">
                                          <p:stCondLst>
                                            <p:cond delay="0"/>
                                          </p:stCondLst>
                                        </p:cTn>
                                        <p:tgtEl>
                                          <p:spTgt spid="30723">
                                            <p:txEl>
                                              <p:pRg st="7" end="7"/>
                                            </p:txEl>
                                          </p:spTgt>
                                        </p:tgtEl>
                                        <p:attrNameLst>
                                          <p:attrName>style.visibility</p:attrName>
                                        </p:attrNameLst>
                                      </p:cBhvr>
                                      <p:to>
                                        <p:strVal val="visible"/>
                                      </p:to>
                                    </p:set>
                                    <p:animEffect transition="in" filter="fade">
                                      <p:cBhvr>
                                        <p:cTn id="37" dur="1000"/>
                                        <p:tgtEl>
                                          <p:spTgt spid="30723">
                                            <p:txEl>
                                              <p:pRg st="7" end="7"/>
                                            </p:txEl>
                                          </p:spTgt>
                                        </p:tgtEl>
                                      </p:cBhvr>
                                    </p:animEffect>
                                    <p:anim calcmode="lin" valueType="num">
                                      <p:cBhvr>
                                        <p:cTn id="38" dur="10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30723">
                                            <p:txEl>
                                              <p:pRg st="7" end="7"/>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0723">
                                            <p:txEl>
                                              <p:pRg st="7" end="7"/>
                                            </p:txEl>
                                          </p:spTgt>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46083"/>
                                        </p:tgtEl>
                                        <p:attrNameLst>
                                          <p:attrName>style.visibility</p:attrName>
                                        </p:attrNameLst>
                                      </p:cBhvr>
                                      <p:to>
                                        <p:strVal val="visible"/>
                                      </p:to>
                                    </p:set>
                                    <p:animEffect transition="in" filter="fade">
                                      <p:cBhvr>
                                        <p:cTn id="43" dur="1000"/>
                                        <p:tgtEl>
                                          <p:spTgt spid="46083"/>
                                        </p:tgtEl>
                                      </p:cBhvr>
                                    </p:animEffect>
                                    <p:anim calcmode="lin" valueType="num">
                                      <p:cBhvr>
                                        <p:cTn id="44" dur="1000" fill="hold"/>
                                        <p:tgtEl>
                                          <p:spTgt spid="46083"/>
                                        </p:tgtEl>
                                        <p:attrNameLst>
                                          <p:attrName>ppt_x</p:attrName>
                                        </p:attrNameLst>
                                      </p:cBhvr>
                                      <p:tavLst>
                                        <p:tav tm="0">
                                          <p:val>
                                            <p:strVal val="#ppt_x"/>
                                          </p:val>
                                        </p:tav>
                                        <p:tav tm="100000">
                                          <p:val>
                                            <p:strVal val="#ppt_x"/>
                                          </p:val>
                                        </p:tav>
                                      </p:tavLst>
                                    </p:anim>
                                    <p:anim calcmode="lin" valueType="num">
                                      <p:cBhvr>
                                        <p:cTn id="45" dur="900" decel="100000" fill="hold"/>
                                        <p:tgtEl>
                                          <p:spTgt spid="46083"/>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4608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6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92500" lnSpcReduction="20000"/>
          </a:bodyPr>
          <a:lstStyle/>
          <a:p>
            <a:pPr marL="0" indent="0">
              <a:buFontTx/>
              <a:buNone/>
            </a:pPr>
            <a:r>
              <a:rPr lang="en-US" altLang="zh-TW" dirty="0" smtClean="0">
                <a:ea typeface="新細明體" panose="02020500000000000000" pitchFamily="18" charset="-120"/>
              </a:rPr>
              <a:t>Using the fact that </a:t>
            </a:r>
            <a:r>
              <a:rPr lang="en-US" altLang="zh-TW" i="1" dirty="0" smtClean="0">
                <a:ea typeface="新細明體" panose="02020500000000000000" pitchFamily="18" charset="-120"/>
              </a:rPr>
              <a:t>s</a:t>
            </a:r>
            <a:r>
              <a:rPr lang="en-US" altLang="zh-TW" dirty="0" smtClean="0">
                <a:ea typeface="新細明體" panose="02020500000000000000" pitchFamily="18" charset="-120"/>
              </a:rPr>
              <a:t>(0) = 432, we have 432 = 0 + </a:t>
            </a:r>
            <a:r>
              <a:rPr lang="en-US" altLang="zh-TW" i="1" dirty="0" smtClean="0">
                <a:ea typeface="新細明體" panose="02020500000000000000" pitchFamily="18" charset="-120"/>
              </a:rPr>
              <a:t>D</a:t>
            </a:r>
            <a:r>
              <a:rPr lang="en-US" altLang="zh-TW" dirty="0" smtClean="0">
                <a:ea typeface="新細明體" panose="02020500000000000000" pitchFamily="18" charset="-120"/>
              </a:rPr>
              <a:t> and so</a:t>
            </a: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The expression for </a:t>
            </a:r>
            <a:r>
              <a:rPr lang="en-US" altLang="zh-TW" i="1" dirty="0" smtClean="0">
                <a:ea typeface="新細明體" panose="02020500000000000000" pitchFamily="18" charset="-120"/>
              </a:rPr>
              <a:t>s</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is valid until the ball hits the ground. This happens when </a:t>
            </a:r>
            <a:r>
              <a:rPr lang="en-US" altLang="zh-TW" i="1" dirty="0" smtClean="0">
                <a:ea typeface="新細明體" panose="02020500000000000000" pitchFamily="18" charset="-120"/>
              </a:rPr>
              <a:t>s</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 0, that is, when</a:t>
            </a: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or, equivalently,</a:t>
            </a:r>
          </a:p>
        </p:txBody>
      </p:sp>
      <p:sp>
        <p:nvSpPr>
          <p:cNvPr id="2560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25605"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2560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49624" y="2307705"/>
            <a:ext cx="34671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10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49624" y="4546129"/>
            <a:ext cx="3082925" cy="490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108"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131840" y="5373216"/>
            <a:ext cx="2376487"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259531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animEffect transition="in" filter="fade">
                                      <p:cBhvr>
                                        <p:cTn id="7" dur="1000"/>
                                        <p:tgtEl>
                                          <p:spTgt spid="30723">
                                            <p:txEl>
                                              <p:pRg st="3" end="3"/>
                                            </p:txEl>
                                          </p:spTgt>
                                        </p:tgtEl>
                                      </p:cBhvr>
                                    </p:animEffect>
                                    <p:anim calcmode="lin" valueType="num">
                                      <p:cBhvr>
                                        <p:cTn id="8"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47107"/>
                                        </p:tgtEl>
                                        <p:attrNameLst>
                                          <p:attrName>style.visibility</p:attrName>
                                        </p:attrNameLst>
                                      </p:cBhvr>
                                      <p:to>
                                        <p:strVal val="visible"/>
                                      </p:to>
                                    </p:set>
                                    <p:animEffect transition="in" filter="fade">
                                      <p:cBhvr>
                                        <p:cTn id="13" dur="1000"/>
                                        <p:tgtEl>
                                          <p:spTgt spid="47107"/>
                                        </p:tgtEl>
                                      </p:cBhvr>
                                    </p:animEffect>
                                    <p:anim calcmode="lin" valueType="num">
                                      <p:cBhvr>
                                        <p:cTn id="14" dur="1000" fill="hold"/>
                                        <p:tgtEl>
                                          <p:spTgt spid="47107"/>
                                        </p:tgtEl>
                                        <p:attrNameLst>
                                          <p:attrName>ppt_x</p:attrName>
                                        </p:attrNameLst>
                                      </p:cBhvr>
                                      <p:tavLst>
                                        <p:tav tm="0">
                                          <p:val>
                                            <p:strVal val="#ppt_x"/>
                                          </p:val>
                                        </p:tav>
                                        <p:tav tm="100000">
                                          <p:val>
                                            <p:strVal val="#ppt_x"/>
                                          </p:val>
                                        </p:tav>
                                      </p:tavLst>
                                    </p:anim>
                                    <p:anim calcmode="lin" valueType="num">
                                      <p:cBhvr>
                                        <p:cTn id="15" dur="900" decel="100000" fill="hold"/>
                                        <p:tgtEl>
                                          <p:spTgt spid="4710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7107"/>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animEffect transition="in" filter="fade">
                                      <p:cBhvr>
                                        <p:cTn id="21" dur="1000"/>
                                        <p:tgtEl>
                                          <p:spTgt spid="30723">
                                            <p:txEl>
                                              <p:pRg st="6" end="6"/>
                                            </p:txEl>
                                          </p:spTgt>
                                        </p:tgtEl>
                                      </p:cBhvr>
                                    </p:animEffect>
                                    <p:anim calcmode="lin" valueType="num">
                                      <p:cBhvr>
                                        <p:cTn id="22"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0723">
                                            <p:txEl>
                                              <p:pRg st="6" end="6"/>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0723">
                                            <p:txEl>
                                              <p:pRg st="6" end="6"/>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47108"/>
                                        </p:tgtEl>
                                        <p:attrNameLst>
                                          <p:attrName>style.visibility</p:attrName>
                                        </p:attrNameLst>
                                      </p:cBhvr>
                                      <p:to>
                                        <p:strVal val="visible"/>
                                      </p:to>
                                    </p:set>
                                    <p:animEffect transition="in" filter="fade">
                                      <p:cBhvr>
                                        <p:cTn id="27" dur="1000"/>
                                        <p:tgtEl>
                                          <p:spTgt spid="47108"/>
                                        </p:tgtEl>
                                      </p:cBhvr>
                                    </p:animEffect>
                                    <p:anim calcmode="lin" valueType="num">
                                      <p:cBhvr>
                                        <p:cTn id="28" dur="1000" fill="hold"/>
                                        <p:tgtEl>
                                          <p:spTgt spid="47108"/>
                                        </p:tgtEl>
                                        <p:attrNameLst>
                                          <p:attrName>ppt_x</p:attrName>
                                        </p:attrNameLst>
                                      </p:cBhvr>
                                      <p:tavLst>
                                        <p:tav tm="0">
                                          <p:val>
                                            <p:strVal val="#ppt_x"/>
                                          </p:val>
                                        </p:tav>
                                        <p:tav tm="100000">
                                          <p:val>
                                            <p:strVal val="#ppt_x"/>
                                          </p:val>
                                        </p:tav>
                                      </p:tavLst>
                                    </p:anim>
                                    <p:anim calcmode="lin" valueType="num">
                                      <p:cBhvr>
                                        <p:cTn id="29" dur="900" decel="100000" fill="hold"/>
                                        <p:tgtEl>
                                          <p:spTgt spid="47108"/>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4710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6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92500"/>
          </a:bodyPr>
          <a:lstStyle/>
          <a:p>
            <a:pPr marL="0" indent="0">
              <a:buFontTx/>
              <a:buNone/>
            </a:pPr>
            <a:r>
              <a:rPr lang="en-US" altLang="zh-TW" dirty="0" smtClean="0">
                <a:ea typeface="新細明體" panose="02020500000000000000" pitchFamily="18" charset="-120"/>
              </a:rPr>
              <a:t>Using the quadratic formula to solve this equation, we get</a:t>
            </a: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We reject the solution with the minus </a:t>
            </a:r>
          </a:p>
          <a:p>
            <a:pPr marL="0" indent="0">
              <a:buFontTx/>
              <a:buNone/>
            </a:pPr>
            <a:r>
              <a:rPr lang="en-US" altLang="zh-TW" dirty="0" smtClean="0">
                <a:ea typeface="新細明體" panose="02020500000000000000" pitchFamily="18" charset="-120"/>
              </a:rPr>
              <a:t>sign since it gives a negative value for</a:t>
            </a:r>
          </a:p>
          <a:p>
            <a:pPr marL="0" indent="0">
              <a:buFontTx/>
              <a:buNone/>
            </a:pPr>
            <a:r>
              <a:rPr lang="en-US" altLang="zh-TW" dirty="0" smtClean="0">
                <a:ea typeface="新細明體" panose="02020500000000000000" pitchFamily="18" charset="-120"/>
              </a:rPr>
              <a:t> </a:t>
            </a:r>
            <a:r>
              <a:rPr lang="en-US" altLang="zh-TW" i="1" dirty="0" smtClean="0">
                <a:ea typeface="新細明體" panose="02020500000000000000" pitchFamily="18" charset="-120"/>
              </a:rPr>
              <a:t>t</a:t>
            </a:r>
            <a:r>
              <a:rPr lang="en-US" altLang="zh-TW" dirty="0" smtClean="0">
                <a:ea typeface="新細明體" panose="02020500000000000000" pitchFamily="18" charset="-120"/>
              </a:rPr>
              <a:t>. Therefore the ball hits the ground </a:t>
            </a:r>
          </a:p>
          <a:p>
            <a:pPr marL="0" indent="0">
              <a:buFontTx/>
              <a:buNone/>
            </a:pPr>
            <a:r>
              <a:rPr lang="en-US" altLang="zh-TW" dirty="0" smtClean="0">
                <a:ea typeface="新細明體" panose="02020500000000000000" pitchFamily="18" charset="-120"/>
              </a:rPr>
              <a:t>after</a:t>
            </a:r>
          </a:p>
        </p:txBody>
      </p:sp>
      <p:sp>
        <p:nvSpPr>
          <p:cNvPr id="266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26629"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47864" y="2204864"/>
            <a:ext cx="2195512" cy="852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1" name="Picture 1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22692" y="5730876"/>
            <a:ext cx="283686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2" name="Picture 1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867400" y="2743200"/>
            <a:ext cx="2819400" cy="3325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077440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animEffect transition="in" filter="fade">
                                      <p:cBhvr>
                                        <p:cTn id="7" dur="1000"/>
                                        <p:tgtEl>
                                          <p:spTgt spid="30723">
                                            <p:txEl>
                                              <p:pRg st="4" end="4"/>
                                            </p:txEl>
                                          </p:spTgt>
                                        </p:tgtEl>
                                      </p:cBhvr>
                                    </p:animEffect>
                                    <p:anim calcmode="lin" valueType="num">
                                      <p:cBhvr>
                                        <p:cTn id="8"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animEffect transition="in" filter="fade">
                                      <p:cBhvr>
                                        <p:cTn id="15" dur="1000"/>
                                        <p:tgtEl>
                                          <p:spTgt spid="30723">
                                            <p:txEl>
                                              <p:pRg st="5" end="5"/>
                                            </p:txEl>
                                          </p:spTgt>
                                        </p:tgtEl>
                                      </p:cBhvr>
                                    </p:animEffect>
                                    <p:anim calcmode="lin" valueType="num">
                                      <p:cBhvr>
                                        <p:cTn id="16"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5" end="5"/>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30723">
                                            <p:txEl>
                                              <p:pRg st="6" end="6"/>
                                            </p:txEl>
                                          </p:spTgt>
                                        </p:tgtEl>
                                        <p:attrNameLst>
                                          <p:attrName>style.visibility</p:attrName>
                                        </p:attrNameLst>
                                      </p:cBhvr>
                                      <p:to>
                                        <p:strVal val="visible"/>
                                      </p:to>
                                    </p:set>
                                    <p:animEffect transition="in" filter="fade">
                                      <p:cBhvr>
                                        <p:cTn id="23" dur="1000"/>
                                        <p:tgtEl>
                                          <p:spTgt spid="30723">
                                            <p:txEl>
                                              <p:pRg st="6" end="6"/>
                                            </p:txEl>
                                          </p:spTgt>
                                        </p:tgtEl>
                                      </p:cBhvr>
                                    </p:animEffect>
                                    <p:anim calcmode="lin" valueType="num">
                                      <p:cBhvr>
                                        <p:cTn id="24"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0723">
                                            <p:txEl>
                                              <p:pRg st="6" end="6"/>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0723">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nodeType="clickEffect">
                                  <p:stCondLst>
                                    <p:cond delay="0"/>
                                  </p:stCondLst>
                                  <p:childTnLst>
                                    <p:set>
                                      <p:cBhvr>
                                        <p:cTn id="30" dur="1" fill="hold">
                                          <p:stCondLst>
                                            <p:cond delay="0"/>
                                          </p:stCondLst>
                                        </p:cTn>
                                        <p:tgtEl>
                                          <p:spTgt spid="30723">
                                            <p:txEl>
                                              <p:pRg st="7" end="7"/>
                                            </p:txEl>
                                          </p:spTgt>
                                        </p:tgtEl>
                                        <p:attrNameLst>
                                          <p:attrName>style.visibility</p:attrName>
                                        </p:attrNameLst>
                                      </p:cBhvr>
                                      <p:to>
                                        <p:strVal val="visible"/>
                                      </p:to>
                                    </p:set>
                                    <p:animEffect transition="in" filter="fade">
                                      <p:cBhvr>
                                        <p:cTn id="31" dur="1000"/>
                                        <p:tgtEl>
                                          <p:spTgt spid="30723">
                                            <p:txEl>
                                              <p:pRg st="7" end="7"/>
                                            </p:txEl>
                                          </p:spTgt>
                                        </p:tgtEl>
                                      </p:cBhvr>
                                    </p:animEffect>
                                    <p:anim calcmode="lin" valueType="num">
                                      <p:cBhvr>
                                        <p:cTn id="32" dur="10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0723">
                                            <p:txEl>
                                              <p:pRg st="7" end="7"/>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0723">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Antiderivatives</a:t>
            </a:r>
          </a:p>
        </p:txBody>
      </p:sp>
      <p:sp>
        <p:nvSpPr>
          <p:cNvPr id="4099" name="Rectangle 3"/>
          <p:cNvSpPr>
            <a:spLocks noGrp="1" noChangeArrowheads="1"/>
          </p:cNvSpPr>
          <p:nvPr>
            <p:ph type="body" idx="1"/>
          </p:nvPr>
        </p:nvSpPr>
        <p:spPr/>
        <p:txBody>
          <a:bodyPr/>
          <a:lstStyle/>
          <a:p>
            <a:pPr marL="0" indent="0">
              <a:buFontTx/>
              <a:buNone/>
            </a:pPr>
            <a:r>
              <a:rPr lang="en-US" altLang="zh-TW" smtClean="0">
                <a:ea typeface="新細明體" panose="02020500000000000000" pitchFamily="18" charset="-120"/>
              </a:rPr>
              <a:t>The problem is to find a function </a:t>
            </a:r>
            <a:r>
              <a:rPr lang="en-US" altLang="zh-TW" i="1" smtClean="0">
                <a:ea typeface="新細明體" panose="02020500000000000000" pitchFamily="18" charset="-120"/>
              </a:rPr>
              <a:t>F </a:t>
            </a:r>
            <a:r>
              <a:rPr lang="en-US" altLang="zh-TW" smtClean="0">
                <a:ea typeface="新細明體" panose="02020500000000000000" pitchFamily="18" charset="-120"/>
              </a:rPr>
              <a:t>whose derivative is a known function </a:t>
            </a:r>
            <a:r>
              <a:rPr lang="en-US" altLang="zh-TW" i="1" smtClean="0">
                <a:ea typeface="新細明體" panose="02020500000000000000" pitchFamily="18" charset="-120"/>
              </a:rPr>
              <a:t>f. </a:t>
            </a:r>
            <a:r>
              <a:rPr lang="en-US" altLang="zh-TW" smtClean="0">
                <a:ea typeface="新細明體" panose="02020500000000000000" pitchFamily="18" charset="-120"/>
              </a:rPr>
              <a:t>The following is the formal definition of </a:t>
            </a:r>
            <a:r>
              <a:rPr lang="en-US" altLang="zh-TW" b="1" smtClean="0">
                <a:ea typeface="新細明體" panose="02020500000000000000" pitchFamily="18" charset="-120"/>
              </a:rPr>
              <a:t>antiderivative </a:t>
            </a:r>
            <a:r>
              <a:rPr lang="en-US" altLang="zh-TW" smtClean="0">
                <a:ea typeface="新細明體" panose="02020500000000000000" pitchFamily="18" charset="-120"/>
              </a:rPr>
              <a:t>of </a:t>
            </a:r>
            <a:r>
              <a:rPr lang="en-US" altLang="zh-TW" i="1" smtClean="0">
                <a:ea typeface="新細明體" panose="02020500000000000000" pitchFamily="18" charset="-120"/>
              </a:rPr>
              <a:t>f</a:t>
            </a:r>
            <a:r>
              <a:rPr lang="en-US" altLang="zh-TW" smtClean="0">
                <a:ea typeface="新細明體" panose="02020500000000000000" pitchFamily="18" charset="-120"/>
              </a:rPr>
              <a:t>. If such a function </a:t>
            </a:r>
            <a:r>
              <a:rPr lang="en-US" altLang="zh-TW" i="1" smtClean="0">
                <a:ea typeface="新細明體" panose="02020500000000000000" pitchFamily="18" charset="-120"/>
              </a:rPr>
              <a:t>F </a:t>
            </a:r>
            <a:r>
              <a:rPr lang="en-US" altLang="zh-TW" smtClean="0">
                <a:ea typeface="新細明體" panose="02020500000000000000" pitchFamily="18" charset="-120"/>
              </a:rPr>
              <a:t>exists, it is called an </a:t>
            </a:r>
            <a:r>
              <a:rPr lang="en-US" altLang="zh-TW" i="1" smtClean="0">
                <a:ea typeface="新細明體" panose="02020500000000000000" pitchFamily="18" charset="-120"/>
              </a:rPr>
              <a:t>antiderivative of f.</a:t>
            </a:r>
            <a:endParaRPr lang="en-US" altLang="zh-TW" smtClean="0">
              <a:ea typeface="新細明體" panose="02020500000000000000" pitchFamily="18" charset="-120"/>
            </a:endParaRPr>
          </a:p>
          <a:p>
            <a:pPr marL="0" indent="0">
              <a:buFontTx/>
              <a:buNone/>
            </a:pPr>
            <a:endParaRPr lang="en-US" altLang="zh-TW" baseline="30000" smtClean="0">
              <a:ea typeface="新細明體" panose="02020500000000000000" pitchFamily="18" charset="-120"/>
            </a:endParaRPr>
          </a:p>
          <a:p>
            <a:pPr marL="0" indent="0">
              <a:buFontTx/>
              <a:buNone/>
            </a:pPr>
            <a:endParaRPr lang="en-US" altLang="zh-TW" baseline="30000" smtClean="0">
              <a:ea typeface="新細明體" panose="02020500000000000000" pitchFamily="18" charset="-120"/>
            </a:endParaRPr>
          </a:p>
          <a:p>
            <a:pPr marL="0" indent="0">
              <a:buFontTx/>
              <a:buNone/>
            </a:pPr>
            <a:endParaRPr lang="en-US" altLang="zh-TW" baseline="30000" smtClean="0">
              <a:ea typeface="新細明體" panose="02020500000000000000" pitchFamily="18" charset="-120"/>
            </a:endParaRPr>
          </a:p>
          <a:p>
            <a:pPr marL="0" indent="0">
              <a:buFontTx/>
              <a:buNone/>
            </a:pPr>
            <a:endParaRPr lang="en-US" altLang="zh-TW" baseline="30000" smtClean="0">
              <a:ea typeface="新細明體" panose="02020500000000000000" pitchFamily="18" charset="-120"/>
            </a:endParaRPr>
          </a:p>
          <a:p>
            <a:pPr marL="0" indent="0">
              <a:buFontTx/>
              <a:buNone/>
            </a:pPr>
            <a:endParaRPr lang="en-US" altLang="zh-TW" baseline="30000" smtClean="0">
              <a:ea typeface="新細明體" panose="02020500000000000000" pitchFamily="18" charset="-120"/>
            </a:endParaRPr>
          </a:p>
          <a:p>
            <a:pPr marL="0" indent="0">
              <a:buFontTx/>
              <a:buNone/>
            </a:pPr>
            <a:endParaRPr lang="en-US" altLang="zh-TW" baseline="30000" smtClean="0">
              <a:ea typeface="新細明體" panose="02020500000000000000" pitchFamily="18" charset="-120"/>
            </a:endParaRPr>
          </a:p>
          <a:p>
            <a:pPr marL="0" indent="0">
              <a:buFontTx/>
              <a:buNone/>
            </a:pPr>
            <a:endParaRPr lang="en-US" altLang="zh-TW" baseline="30000" smtClean="0">
              <a:ea typeface="新細明體" panose="02020500000000000000" pitchFamily="18" charset="-120"/>
            </a:endParaRPr>
          </a:p>
          <a:p>
            <a:pPr marL="0" indent="0">
              <a:buFontTx/>
              <a:buNone/>
            </a:pPr>
            <a:endParaRPr lang="en-US" altLang="zh-TW" baseline="30000" smtClean="0">
              <a:ea typeface="新細明體" panose="02020500000000000000" pitchFamily="18" charset="-120"/>
            </a:endParaRPr>
          </a:p>
          <a:p>
            <a:pPr marL="0" indent="0">
              <a:buFontTx/>
              <a:buNone/>
            </a:pPr>
            <a:endParaRPr lang="en-US" altLang="zh-TW" baseline="30000" smtClean="0">
              <a:ea typeface="新細明體" panose="02020500000000000000" pitchFamily="18" charset="-120"/>
            </a:endParaRPr>
          </a:p>
          <a:p>
            <a:pPr marL="0" indent="0">
              <a:buFontTx/>
              <a:buNone/>
            </a:pPr>
            <a:endParaRPr lang="en-US" altLang="zh-TW" baseline="30000" smtClean="0">
              <a:ea typeface="新細明體" panose="02020500000000000000" pitchFamily="18" charset="-120"/>
            </a:endParaRPr>
          </a:p>
        </p:txBody>
      </p:sp>
      <p:sp>
        <p:nvSpPr>
          <p:cNvPr id="41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101"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95388" y="3886200"/>
            <a:ext cx="7472361" cy="101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456933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Antiderivatives</a:t>
            </a:r>
          </a:p>
        </p:txBody>
      </p:sp>
      <p:sp>
        <p:nvSpPr>
          <p:cNvPr id="5123" name="Rectangle 3"/>
          <p:cNvSpPr>
            <a:spLocks noGrp="1" noChangeArrowheads="1"/>
          </p:cNvSpPr>
          <p:nvPr>
            <p:ph type="body" idx="1"/>
          </p:nvPr>
        </p:nvSpPr>
        <p:spPr/>
        <p:txBody>
          <a:bodyPr>
            <a:normAutofit fontScale="62500" lnSpcReduction="20000"/>
          </a:bodyPr>
          <a:lstStyle/>
          <a:p>
            <a:pPr marL="0" indent="0">
              <a:buFontTx/>
              <a:buNone/>
            </a:pPr>
            <a:r>
              <a:rPr lang="en-US" altLang="zh-TW" sz="2600" dirty="0" smtClean="0">
                <a:ea typeface="新細明體" panose="02020500000000000000" pitchFamily="18" charset="-120"/>
              </a:rPr>
              <a:t>For instance, let </a:t>
            </a:r>
            <a:r>
              <a:rPr lang="en-US" altLang="zh-TW" sz="2600" i="1" dirty="0" smtClean="0">
                <a:ea typeface="新細明體" panose="02020500000000000000" pitchFamily="18" charset="-120"/>
              </a:rPr>
              <a:t>f</a:t>
            </a:r>
            <a:r>
              <a:rPr lang="en-US" altLang="zh-TW" sz="2600" dirty="0" smtClean="0">
                <a:ea typeface="新細明體" panose="02020500000000000000" pitchFamily="18" charset="-120"/>
              </a:rPr>
              <a:t>(x)= x</a:t>
            </a:r>
            <a:r>
              <a:rPr lang="en-US" altLang="zh-TW" sz="2600" baseline="30000" dirty="0" smtClean="0">
                <a:ea typeface="新細明體" panose="02020500000000000000" pitchFamily="18" charset="-120"/>
              </a:rPr>
              <a:t>2</a:t>
            </a:r>
            <a:r>
              <a:rPr lang="en-US" altLang="zh-TW" sz="2600" dirty="0" smtClean="0">
                <a:ea typeface="新細明體" panose="02020500000000000000" pitchFamily="18" charset="-120"/>
              </a:rPr>
              <a:t>. </a:t>
            </a:r>
            <a:r>
              <a:rPr lang="en-US" altLang="zh-TW" sz="2800" dirty="0" smtClean="0">
                <a:ea typeface="新細明體" panose="02020500000000000000" pitchFamily="18" charset="-120"/>
              </a:rPr>
              <a:t>It isn’t difficult to discover an antiderivative of </a:t>
            </a:r>
            <a:r>
              <a:rPr lang="en-US" altLang="zh-TW" sz="2800" i="1" dirty="0" smtClean="0">
                <a:ea typeface="新細明體" panose="02020500000000000000" pitchFamily="18" charset="-120"/>
              </a:rPr>
              <a:t>f </a:t>
            </a:r>
            <a:r>
              <a:rPr lang="en-US" altLang="zh-TW" sz="2800" dirty="0" smtClean="0">
                <a:ea typeface="新細明體" panose="02020500000000000000" pitchFamily="18" charset="-120"/>
              </a:rPr>
              <a:t>if we keep the Power Rule in mind. In fact, if                          then</a:t>
            </a:r>
          </a:p>
          <a:p>
            <a:pPr marL="0" indent="0">
              <a:buFontTx/>
              <a:buNone/>
            </a:pPr>
            <a:r>
              <a:rPr lang="en-US" altLang="zh-TW" sz="2800" dirty="0" smtClean="0">
                <a:ea typeface="新細明體" panose="02020500000000000000" pitchFamily="18" charset="-120"/>
              </a:rPr>
              <a:t>                                      But the function                                       also satisfies                          Therefore both </a:t>
            </a:r>
            <a:r>
              <a:rPr lang="en-US" altLang="zh-TW" sz="2800" i="1" dirty="0" smtClean="0">
                <a:ea typeface="新細明體" panose="02020500000000000000" pitchFamily="18" charset="-120"/>
              </a:rPr>
              <a:t>F </a:t>
            </a:r>
            <a:r>
              <a:rPr lang="en-US" altLang="zh-TW" sz="2800" dirty="0" smtClean="0">
                <a:ea typeface="新細明體" panose="02020500000000000000" pitchFamily="18" charset="-120"/>
              </a:rPr>
              <a:t>and </a:t>
            </a:r>
            <a:r>
              <a:rPr lang="en-US" altLang="zh-TW" sz="2800" i="1" dirty="0" smtClean="0">
                <a:ea typeface="新細明體" panose="02020500000000000000" pitchFamily="18" charset="-120"/>
              </a:rPr>
              <a:t>G </a:t>
            </a:r>
            <a:r>
              <a:rPr lang="en-US" altLang="zh-TW" sz="2800" dirty="0" smtClean="0">
                <a:ea typeface="新細明體" panose="02020500000000000000" pitchFamily="18" charset="-120"/>
              </a:rPr>
              <a:t>are antiderivatives of </a:t>
            </a:r>
            <a:r>
              <a:rPr lang="en-US" altLang="zh-TW" sz="2800" i="1" dirty="0" smtClean="0">
                <a:ea typeface="新細明體" panose="02020500000000000000" pitchFamily="18" charset="-120"/>
              </a:rPr>
              <a:t>f. </a:t>
            </a:r>
            <a:r>
              <a:rPr lang="en-US" altLang="zh-TW" sz="2800" dirty="0" smtClean="0">
                <a:ea typeface="新細明體" panose="02020500000000000000" pitchFamily="18" charset="-120"/>
              </a:rPr>
              <a:t>Indeed, any function in the form                                        where </a:t>
            </a:r>
            <a:r>
              <a:rPr lang="en-US" altLang="zh-TW" sz="2800" i="1" dirty="0" smtClean="0">
                <a:ea typeface="新細明體" panose="02020500000000000000" pitchFamily="18" charset="-120"/>
              </a:rPr>
              <a:t>C </a:t>
            </a:r>
            <a:r>
              <a:rPr lang="en-US" altLang="zh-TW" sz="2800" dirty="0" smtClean="0">
                <a:ea typeface="新細明體" panose="02020500000000000000" pitchFamily="18" charset="-120"/>
              </a:rPr>
              <a:t>is a constant, is an antiderivative of </a:t>
            </a:r>
            <a:r>
              <a:rPr lang="en-US" altLang="zh-TW" sz="2800" i="1" dirty="0" smtClean="0">
                <a:ea typeface="新細明體" panose="02020500000000000000" pitchFamily="18" charset="-120"/>
              </a:rPr>
              <a:t>f. </a:t>
            </a:r>
          </a:p>
          <a:p>
            <a:pPr marL="0" indent="0">
              <a:buFontTx/>
              <a:buNone/>
            </a:pPr>
            <a:endParaRPr lang="en-US" altLang="zh-TW" sz="2800" i="1" dirty="0" smtClean="0">
              <a:ea typeface="新細明體" panose="02020500000000000000" pitchFamily="18" charset="-120"/>
            </a:endParaRPr>
          </a:p>
          <a:p>
            <a:pPr marL="0" indent="0">
              <a:buFontTx/>
              <a:buNone/>
            </a:pPr>
            <a:r>
              <a:rPr lang="en-US" altLang="zh-TW" sz="2800" dirty="0" smtClean="0">
                <a:ea typeface="新細明體" panose="02020500000000000000" pitchFamily="18" charset="-120"/>
              </a:rPr>
              <a:t>The question arises: Are there any others?</a:t>
            </a:r>
          </a:p>
          <a:p>
            <a:pPr marL="0" indent="0">
              <a:buFontTx/>
              <a:buNone/>
            </a:pPr>
            <a:r>
              <a:rPr lang="en-US" altLang="zh-TW" sz="2800" dirty="0" smtClean="0">
                <a:ea typeface="新細明體" panose="02020500000000000000" pitchFamily="18" charset="-120"/>
              </a:rPr>
              <a:t>                   </a:t>
            </a:r>
            <a:endParaRPr lang="en-US" altLang="zh-TW" dirty="0" smtClean="0">
              <a:ea typeface="新細明體" panose="02020500000000000000" pitchFamily="18" charset="-120"/>
            </a:endParaRPr>
          </a:p>
          <a:p>
            <a:pPr marL="0" indent="0">
              <a:buFontTx/>
              <a:buNone/>
            </a:pPr>
            <a:endParaRPr lang="en-US" altLang="zh-TW" baseline="30000" dirty="0" smtClean="0">
              <a:ea typeface="新細明體" panose="02020500000000000000" pitchFamily="18" charset="-120"/>
            </a:endParaRPr>
          </a:p>
          <a:p>
            <a:pPr marL="0" indent="0">
              <a:buFontTx/>
              <a:buNone/>
            </a:pPr>
            <a:endParaRPr lang="en-US" altLang="zh-TW" baseline="30000" dirty="0" smtClean="0">
              <a:ea typeface="新細明體" panose="02020500000000000000" pitchFamily="18" charset="-120"/>
            </a:endParaRPr>
          </a:p>
          <a:p>
            <a:pPr marL="0" indent="0">
              <a:buFontTx/>
              <a:buNone/>
            </a:pPr>
            <a:endParaRPr lang="en-US" altLang="zh-TW" baseline="30000" dirty="0" smtClean="0">
              <a:ea typeface="新細明體" panose="02020500000000000000" pitchFamily="18" charset="-120"/>
            </a:endParaRPr>
          </a:p>
          <a:p>
            <a:pPr marL="0" indent="0">
              <a:buFontTx/>
              <a:buNone/>
            </a:pPr>
            <a:endParaRPr lang="en-US" altLang="zh-TW" baseline="30000" dirty="0" smtClean="0">
              <a:ea typeface="新細明體" panose="02020500000000000000" pitchFamily="18" charset="-120"/>
            </a:endParaRPr>
          </a:p>
          <a:p>
            <a:pPr marL="0" indent="0">
              <a:buFontTx/>
              <a:buNone/>
            </a:pPr>
            <a:endParaRPr lang="en-US" altLang="zh-TW" baseline="30000" dirty="0" smtClean="0">
              <a:ea typeface="新細明體" panose="02020500000000000000" pitchFamily="18" charset="-120"/>
            </a:endParaRPr>
          </a:p>
          <a:p>
            <a:pPr marL="0" indent="0">
              <a:buFontTx/>
              <a:buNone/>
            </a:pPr>
            <a:endParaRPr lang="en-US" altLang="zh-TW" baseline="30000" dirty="0" smtClean="0">
              <a:ea typeface="新細明體" panose="02020500000000000000" pitchFamily="18" charset="-120"/>
            </a:endParaRPr>
          </a:p>
          <a:p>
            <a:pPr marL="0" indent="0">
              <a:buFontTx/>
              <a:buNone/>
            </a:pPr>
            <a:endParaRPr lang="en-US" altLang="zh-TW" baseline="30000" dirty="0" smtClean="0">
              <a:ea typeface="新細明體" panose="02020500000000000000" pitchFamily="18" charset="-120"/>
            </a:endParaRPr>
          </a:p>
          <a:p>
            <a:pPr marL="0" indent="0">
              <a:buFontTx/>
              <a:buNone/>
            </a:pPr>
            <a:endParaRPr lang="en-US" altLang="zh-TW" baseline="30000" dirty="0" smtClean="0">
              <a:ea typeface="新細明體" panose="02020500000000000000" pitchFamily="18" charset="-120"/>
            </a:endParaRPr>
          </a:p>
          <a:p>
            <a:pPr marL="0" indent="0">
              <a:buFontTx/>
              <a:buNone/>
            </a:pPr>
            <a:endParaRPr lang="en-US" altLang="zh-TW" baseline="30000" dirty="0" smtClean="0">
              <a:ea typeface="新細明體" panose="02020500000000000000" pitchFamily="18" charset="-120"/>
            </a:endParaRPr>
          </a:p>
          <a:p>
            <a:pPr marL="0" indent="0">
              <a:buFontTx/>
              <a:buNone/>
            </a:pPr>
            <a:endParaRPr lang="en-US" altLang="zh-TW" baseline="30000" dirty="0" smtClean="0">
              <a:ea typeface="新細明體" panose="02020500000000000000" pitchFamily="18" charset="-120"/>
            </a:endParaRPr>
          </a:p>
        </p:txBody>
      </p:sp>
      <p:sp>
        <p:nvSpPr>
          <p:cNvPr id="51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512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44208" y="2023715"/>
            <a:ext cx="1246466" cy="325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6"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57300" y="2507976"/>
            <a:ext cx="2053350" cy="311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7"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292080" y="2495888"/>
            <a:ext cx="1951856" cy="32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8"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195736" y="2865440"/>
            <a:ext cx="1371103" cy="32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9" name="Picture 6"/>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943648" y="3159547"/>
            <a:ext cx="2076624" cy="4127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395925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Antiderivatives</a:t>
            </a:r>
          </a:p>
        </p:txBody>
      </p:sp>
      <p:sp>
        <p:nvSpPr>
          <p:cNvPr id="6147" name="Rectangle 3"/>
          <p:cNvSpPr>
            <a:spLocks noGrp="1" noChangeArrowheads="1"/>
          </p:cNvSpPr>
          <p:nvPr>
            <p:ph type="body" idx="1"/>
          </p:nvPr>
        </p:nvSpPr>
        <p:spPr/>
        <p:txBody>
          <a:bodyPr>
            <a:normAutofit fontScale="92500" lnSpcReduction="20000"/>
          </a:bodyPr>
          <a:lstStyle/>
          <a:p>
            <a:pPr marL="0" indent="0">
              <a:buFontTx/>
              <a:buNone/>
            </a:pPr>
            <a:r>
              <a:rPr lang="en-US" altLang="zh-TW" smtClean="0">
                <a:ea typeface="新細明體" panose="02020500000000000000" pitchFamily="18" charset="-120"/>
              </a:rPr>
              <a:t>To answer this question, recall that in Section 3.2 we used the Mean Value Theorem to prove that if two functions have identical derivatives on an interval, then they must differ by a constant (Corollary 3.2.7). Thus if </a:t>
            </a:r>
            <a:r>
              <a:rPr lang="en-US" altLang="zh-TW" i="1" smtClean="0">
                <a:ea typeface="新細明體" panose="02020500000000000000" pitchFamily="18" charset="-120"/>
              </a:rPr>
              <a:t>F </a:t>
            </a:r>
            <a:r>
              <a:rPr lang="en-US" altLang="zh-TW" smtClean="0">
                <a:ea typeface="新細明體" panose="02020500000000000000" pitchFamily="18" charset="-120"/>
              </a:rPr>
              <a:t>and </a:t>
            </a:r>
            <a:r>
              <a:rPr lang="en-US" altLang="zh-TW" i="1" smtClean="0">
                <a:ea typeface="新細明體" panose="02020500000000000000" pitchFamily="18" charset="-120"/>
              </a:rPr>
              <a:t>G </a:t>
            </a:r>
            <a:r>
              <a:rPr lang="en-US" altLang="zh-TW" smtClean="0">
                <a:ea typeface="新細明體" panose="02020500000000000000" pitchFamily="18" charset="-120"/>
              </a:rPr>
              <a:t>are any two antiderivatives of </a:t>
            </a:r>
            <a:r>
              <a:rPr lang="en-US" altLang="zh-TW" i="1" smtClean="0">
                <a:ea typeface="新細明體" panose="02020500000000000000" pitchFamily="18" charset="-120"/>
              </a:rPr>
              <a:t>f, </a:t>
            </a:r>
            <a:r>
              <a:rPr lang="en-US" altLang="zh-TW" smtClean="0">
                <a:ea typeface="新細明體" panose="02020500000000000000" pitchFamily="18" charset="-120"/>
              </a:rPr>
              <a:t>then </a:t>
            </a:r>
          </a:p>
          <a:p>
            <a:pPr marL="0" indent="0">
              <a:buFontTx/>
              <a:buNone/>
            </a:pPr>
            <a:endParaRPr lang="en-US" altLang="zh-TW" smtClean="0">
              <a:ea typeface="新細明體" panose="02020500000000000000" pitchFamily="18" charset="-120"/>
            </a:endParaRPr>
          </a:p>
          <a:p>
            <a:pPr marL="0" indent="0">
              <a:buFontTx/>
              <a:buNone/>
            </a:pPr>
            <a:endParaRPr lang="en-US" altLang="zh-TW" smtClean="0">
              <a:ea typeface="新細明體" panose="02020500000000000000" pitchFamily="18" charset="-120"/>
            </a:endParaRPr>
          </a:p>
          <a:p>
            <a:pPr marL="0" indent="0">
              <a:buFontTx/>
              <a:buNone/>
            </a:pPr>
            <a:endParaRPr lang="en-US" altLang="zh-TW" smtClean="0">
              <a:ea typeface="新細明體" panose="02020500000000000000" pitchFamily="18" charset="-120"/>
            </a:endParaRPr>
          </a:p>
          <a:p>
            <a:pPr marL="0" indent="0">
              <a:buFontTx/>
              <a:buNone/>
            </a:pPr>
            <a:endParaRPr lang="en-US" altLang="zh-TW" smtClean="0">
              <a:ea typeface="新細明體" panose="02020500000000000000" pitchFamily="18" charset="-120"/>
            </a:endParaRPr>
          </a:p>
          <a:p>
            <a:pPr marL="0" indent="0">
              <a:buFontTx/>
              <a:buNone/>
            </a:pPr>
            <a:r>
              <a:rPr lang="en-US" altLang="zh-TW" smtClean="0">
                <a:ea typeface="新細明體" panose="02020500000000000000" pitchFamily="18" charset="-120"/>
              </a:rPr>
              <a:t>so </a:t>
            </a:r>
            <a:r>
              <a:rPr lang="en-US" altLang="zh-TW" i="1" smtClean="0">
                <a:ea typeface="新細明體" panose="02020500000000000000" pitchFamily="18" charset="-120"/>
              </a:rPr>
              <a:t>G</a:t>
            </a:r>
            <a:r>
              <a:rPr lang="en-US" altLang="zh-TW" smtClean="0">
                <a:ea typeface="新細明體" panose="02020500000000000000" pitchFamily="18" charset="-120"/>
              </a:rPr>
              <a:t>(</a:t>
            </a:r>
            <a:r>
              <a:rPr lang="en-US" altLang="zh-TW" i="1" smtClean="0">
                <a:ea typeface="新細明體" panose="02020500000000000000" pitchFamily="18" charset="-120"/>
              </a:rPr>
              <a:t>x</a:t>
            </a:r>
            <a:r>
              <a:rPr lang="en-US" altLang="zh-TW" smtClean="0">
                <a:ea typeface="新細明體" panose="02020500000000000000" pitchFamily="18" charset="-120"/>
              </a:rPr>
              <a:t>) – </a:t>
            </a:r>
            <a:r>
              <a:rPr lang="en-US" altLang="zh-TW" i="1" smtClean="0">
                <a:ea typeface="新細明體" panose="02020500000000000000" pitchFamily="18" charset="-120"/>
              </a:rPr>
              <a:t>F</a:t>
            </a:r>
            <a:r>
              <a:rPr lang="en-US" altLang="zh-TW" smtClean="0">
                <a:ea typeface="新細明體" panose="02020500000000000000" pitchFamily="18" charset="-120"/>
              </a:rPr>
              <a:t>(</a:t>
            </a:r>
            <a:r>
              <a:rPr lang="en-US" altLang="zh-TW" i="1" smtClean="0">
                <a:ea typeface="新細明體" panose="02020500000000000000" pitchFamily="18" charset="-120"/>
              </a:rPr>
              <a:t>x</a:t>
            </a:r>
            <a:r>
              <a:rPr lang="en-US" altLang="zh-TW" smtClean="0">
                <a:ea typeface="新細明體" panose="02020500000000000000" pitchFamily="18" charset="-120"/>
              </a:rPr>
              <a:t>) = </a:t>
            </a:r>
            <a:r>
              <a:rPr lang="en-US" altLang="zh-TW" i="1" smtClean="0">
                <a:ea typeface="新細明體" panose="02020500000000000000" pitchFamily="18" charset="-120"/>
              </a:rPr>
              <a:t>C</a:t>
            </a:r>
            <a:r>
              <a:rPr lang="en-US" altLang="zh-TW" smtClean="0">
                <a:ea typeface="新細明體" panose="02020500000000000000" pitchFamily="18" charset="-120"/>
              </a:rPr>
              <a:t>, where </a:t>
            </a:r>
            <a:r>
              <a:rPr lang="en-US" altLang="zh-TW" i="1" smtClean="0">
                <a:ea typeface="新細明體" panose="02020500000000000000" pitchFamily="18" charset="-120"/>
              </a:rPr>
              <a:t>C </a:t>
            </a:r>
            <a:r>
              <a:rPr lang="en-US" altLang="zh-TW" smtClean="0">
                <a:ea typeface="新細明體" panose="02020500000000000000" pitchFamily="18" charset="-120"/>
              </a:rPr>
              <a:t>is a constant.</a:t>
            </a:r>
          </a:p>
          <a:p>
            <a:pPr marL="0" indent="0">
              <a:buFontTx/>
              <a:buNone/>
            </a:pPr>
            <a:endParaRPr lang="en-US" altLang="zh-TW" baseline="30000" smtClean="0">
              <a:ea typeface="新細明體" panose="02020500000000000000" pitchFamily="18" charset="-120"/>
            </a:endParaRPr>
          </a:p>
          <a:p>
            <a:pPr marL="0" indent="0">
              <a:buFontTx/>
              <a:buNone/>
            </a:pPr>
            <a:endParaRPr lang="en-US" altLang="zh-TW" baseline="30000" smtClean="0">
              <a:ea typeface="新細明體" panose="02020500000000000000" pitchFamily="18" charset="-120"/>
            </a:endParaRPr>
          </a:p>
          <a:p>
            <a:pPr marL="0" indent="0">
              <a:buFontTx/>
              <a:buNone/>
            </a:pPr>
            <a:endParaRPr lang="en-US" altLang="zh-TW" baseline="30000" smtClean="0">
              <a:ea typeface="新細明體" panose="02020500000000000000" pitchFamily="18" charset="-120"/>
            </a:endParaRPr>
          </a:p>
          <a:p>
            <a:pPr marL="0" indent="0">
              <a:buFontTx/>
              <a:buNone/>
            </a:pPr>
            <a:endParaRPr lang="en-US" altLang="zh-TW" baseline="30000" smtClean="0">
              <a:ea typeface="新細明體" panose="02020500000000000000" pitchFamily="18" charset="-120"/>
            </a:endParaRPr>
          </a:p>
          <a:p>
            <a:pPr marL="0" indent="0">
              <a:buFontTx/>
              <a:buNone/>
            </a:pPr>
            <a:endParaRPr lang="en-US" altLang="zh-TW" baseline="30000" smtClean="0">
              <a:ea typeface="新細明體" panose="02020500000000000000" pitchFamily="18" charset="-120"/>
            </a:endParaRPr>
          </a:p>
        </p:txBody>
      </p:sp>
      <p:sp>
        <p:nvSpPr>
          <p:cNvPr id="61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614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43200" y="3962400"/>
            <a:ext cx="2889250" cy="452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487574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Antiderivatives</a:t>
            </a:r>
          </a:p>
        </p:txBody>
      </p:sp>
      <p:sp>
        <p:nvSpPr>
          <p:cNvPr id="7171" name="Rectangle 3"/>
          <p:cNvSpPr>
            <a:spLocks noGrp="1" noChangeArrowheads="1"/>
          </p:cNvSpPr>
          <p:nvPr>
            <p:ph type="body" idx="1"/>
          </p:nvPr>
        </p:nvSpPr>
        <p:spPr/>
        <p:txBody>
          <a:bodyPr/>
          <a:lstStyle/>
          <a:p>
            <a:pPr marL="0" indent="0">
              <a:buFontTx/>
              <a:buNone/>
            </a:pPr>
            <a:r>
              <a:rPr lang="en-US" altLang="zh-TW" dirty="0" smtClean="0">
                <a:ea typeface="新細明體" panose="02020500000000000000" pitchFamily="18" charset="-120"/>
              </a:rPr>
              <a:t>We can write this as                                  , so we have the following result.</a:t>
            </a:r>
            <a:endParaRPr lang="en-US" altLang="zh-TW" baseline="30000" dirty="0" smtClean="0">
              <a:ea typeface="新細明體" panose="02020500000000000000" pitchFamily="18" charset="-120"/>
            </a:endParaRPr>
          </a:p>
        </p:txBody>
      </p:sp>
      <p:sp>
        <p:nvSpPr>
          <p:cNvPr id="71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7173" name="Picture 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07620" y="1718764"/>
            <a:ext cx="211455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71600" y="3140968"/>
            <a:ext cx="7939832" cy="179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683130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Antiderivatives</a:t>
            </a:r>
          </a:p>
        </p:txBody>
      </p:sp>
      <p:sp>
        <p:nvSpPr>
          <p:cNvPr id="8195" name="Rectangle 3"/>
          <p:cNvSpPr>
            <a:spLocks noGrp="1" noChangeArrowheads="1"/>
          </p:cNvSpPr>
          <p:nvPr>
            <p:ph type="body" idx="1"/>
          </p:nvPr>
        </p:nvSpPr>
        <p:spPr>
          <a:xfrm>
            <a:off x="1195389" y="1449288"/>
            <a:ext cx="7339012" cy="4572000"/>
          </a:xfrm>
        </p:spPr>
        <p:txBody>
          <a:bodyPr>
            <a:noAutofit/>
          </a:bodyPr>
          <a:lstStyle/>
          <a:p>
            <a:pPr marL="0" indent="0">
              <a:buFontTx/>
              <a:buNone/>
            </a:pPr>
            <a:r>
              <a:rPr lang="en-US" altLang="zh-TW" sz="1500" dirty="0" smtClean="0">
                <a:ea typeface="新細明體" panose="02020500000000000000" pitchFamily="18" charset="-120"/>
              </a:rPr>
              <a:t>Going back to the function                  </a:t>
            </a:r>
          </a:p>
          <a:p>
            <a:pPr marL="0" indent="0">
              <a:buFontTx/>
              <a:buNone/>
            </a:pPr>
            <a:r>
              <a:rPr lang="en-US" altLang="zh-TW" sz="1500" dirty="0" smtClean="0">
                <a:ea typeface="新細明體" panose="02020500000000000000" pitchFamily="18" charset="-120"/>
              </a:rPr>
              <a:t>we see that the general antiderivative </a:t>
            </a:r>
          </a:p>
          <a:p>
            <a:pPr marL="0" indent="0">
              <a:buFontTx/>
              <a:buNone/>
            </a:pPr>
            <a:r>
              <a:rPr lang="en-US" altLang="zh-TW" sz="1500" dirty="0" smtClean="0">
                <a:ea typeface="新細明體" panose="02020500000000000000" pitchFamily="18" charset="-120"/>
              </a:rPr>
              <a:t>of </a:t>
            </a:r>
            <a:r>
              <a:rPr lang="en-US" altLang="zh-TW" sz="1500" i="1" dirty="0" smtClean="0">
                <a:ea typeface="新細明體" panose="02020500000000000000" pitchFamily="18" charset="-120"/>
              </a:rPr>
              <a:t>f </a:t>
            </a:r>
            <a:r>
              <a:rPr lang="en-US" altLang="zh-TW" sz="1500" dirty="0" smtClean="0">
                <a:ea typeface="新細明體" panose="02020500000000000000" pitchFamily="18" charset="-120"/>
              </a:rPr>
              <a:t>is                            By assigning specific </a:t>
            </a:r>
          </a:p>
          <a:p>
            <a:pPr marL="0" indent="0">
              <a:buFontTx/>
              <a:buNone/>
            </a:pPr>
            <a:r>
              <a:rPr lang="en-US" altLang="zh-TW" sz="1500" dirty="0" smtClean="0">
                <a:ea typeface="新細明體" panose="02020500000000000000" pitchFamily="18" charset="-120"/>
              </a:rPr>
              <a:t>values to the constant </a:t>
            </a:r>
            <a:r>
              <a:rPr lang="en-US" altLang="zh-TW" sz="1500" i="1" dirty="0" smtClean="0">
                <a:ea typeface="新細明體" panose="02020500000000000000" pitchFamily="18" charset="-120"/>
              </a:rPr>
              <a:t>C</a:t>
            </a:r>
            <a:r>
              <a:rPr lang="en-US" altLang="zh-TW" sz="1500" dirty="0" smtClean="0">
                <a:ea typeface="新細明體" panose="02020500000000000000" pitchFamily="18" charset="-120"/>
              </a:rPr>
              <a:t>, we obtain a</a:t>
            </a:r>
          </a:p>
          <a:p>
            <a:pPr marL="0" indent="0">
              <a:buFontTx/>
              <a:buNone/>
            </a:pPr>
            <a:r>
              <a:rPr lang="en-US" altLang="zh-TW" sz="1500" dirty="0" smtClean="0">
                <a:ea typeface="新細明體" panose="02020500000000000000" pitchFamily="18" charset="-120"/>
              </a:rPr>
              <a:t> family of functions whose graphs are</a:t>
            </a:r>
          </a:p>
          <a:p>
            <a:pPr marL="0" indent="0">
              <a:buFontTx/>
              <a:buNone/>
            </a:pPr>
            <a:r>
              <a:rPr lang="en-US" altLang="zh-TW" sz="1500" dirty="0" smtClean="0">
                <a:ea typeface="新細明體" panose="02020500000000000000" pitchFamily="18" charset="-120"/>
              </a:rPr>
              <a:t> vertical translates of one another</a:t>
            </a:r>
          </a:p>
          <a:p>
            <a:pPr marL="0" indent="0">
              <a:buFontTx/>
              <a:buNone/>
            </a:pPr>
            <a:r>
              <a:rPr lang="en-US" altLang="zh-TW" sz="1500" dirty="0" smtClean="0">
                <a:ea typeface="新細明體" panose="02020500000000000000" pitchFamily="18" charset="-120"/>
              </a:rPr>
              <a:t> (see Figure 1). </a:t>
            </a:r>
          </a:p>
          <a:p>
            <a:pPr marL="0" indent="0">
              <a:buFontTx/>
              <a:buNone/>
            </a:pPr>
            <a:endParaRPr lang="en-US" altLang="zh-TW" sz="1500" dirty="0" smtClean="0">
              <a:ea typeface="新細明體" panose="02020500000000000000" pitchFamily="18" charset="-120"/>
            </a:endParaRPr>
          </a:p>
          <a:p>
            <a:pPr marL="0" indent="0">
              <a:buFontTx/>
              <a:buNone/>
            </a:pPr>
            <a:r>
              <a:rPr lang="en-US" altLang="zh-TW" sz="1500" dirty="0" smtClean="0">
                <a:ea typeface="新細明體" panose="02020500000000000000" pitchFamily="18" charset="-120"/>
              </a:rPr>
              <a:t>This make sense because each curve</a:t>
            </a:r>
          </a:p>
          <a:p>
            <a:pPr marL="0" indent="0">
              <a:buFontTx/>
              <a:buNone/>
            </a:pPr>
            <a:r>
              <a:rPr lang="en-US" altLang="zh-TW" sz="1500" dirty="0" smtClean="0">
                <a:ea typeface="新細明體" panose="02020500000000000000" pitchFamily="18" charset="-120"/>
              </a:rPr>
              <a:t>must have the same slope at any given</a:t>
            </a:r>
          </a:p>
          <a:p>
            <a:pPr marL="0" indent="0">
              <a:buFontTx/>
              <a:buNone/>
            </a:pPr>
            <a:r>
              <a:rPr lang="en-US" altLang="zh-TW" sz="1500" dirty="0" smtClean="0">
                <a:ea typeface="新細明體" panose="02020500000000000000" pitchFamily="18" charset="-120"/>
              </a:rPr>
              <a:t> value of </a:t>
            </a:r>
            <a:r>
              <a:rPr lang="en-US" altLang="zh-TW" sz="1500" i="1" dirty="0" smtClean="0">
                <a:ea typeface="新細明體" panose="02020500000000000000" pitchFamily="18" charset="-120"/>
              </a:rPr>
              <a:t>x.</a:t>
            </a:r>
            <a:endParaRPr lang="en-US" altLang="zh-TW" sz="1500" dirty="0" smtClean="0">
              <a:ea typeface="新細明體" panose="02020500000000000000" pitchFamily="18" charset="-120"/>
            </a:endParaRPr>
          </a:p>
        </p:txBody>
      </p:sp>
      <p:sp>
        <p:nvSpPr>
          <p:cNvPr id="81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819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07904" y="1468059"/>
            <a:ext cx="1228787" cy="3978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8"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79712" y="2492896"/>
            <a:ext cx="990625" cy="326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9"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436096" y="1371600"/>
            <a:ext cx="3152775" cy="335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200"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817096" y="4800600"/>
            <a:ext cx="22479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519849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1</a:t>
            </a:r>
            <a:endParaRPr lang="zh-TW" altLang="en-US" dirty="0"/>
          </a:p>
        </p:txBody>
      </p:sp>
      <p:sp>
        <p:nvSpPr>
          <p:cNvPr id="3" name="內容版面配置區 2"/>
          <p:cNvSpPr>
            <a:spLocks noGrp="1"/>
          </p:cNvSpPr>
          <p:nvPr>
            <p:ph idx="1"/>
          </p:nvPr>
        </p:nvSpPr>
        <p:spPr/>
        <p:txBody>
          <a:bodyPr/>
          <a:lstStyle/>
          <a:p>
            <a:pPr marL="609600" indent="-609600"/>
            <a:r>
              <a:rPr lang="en-US" altLang="zh-TW" dirty="0">
                <a:ea typeface="新細明體" panose="02020500000000000000" pitchFamily="18" charset="-120"/>
              </a:rPr>
              <a:t>Find the most general antiderivative of </a:t>
            </a:r>
            <a:br>
              <a:rPr lang="en-US" altLang="zh-TW" dirty="0">
                <a:ea typeface="新細明體" panose="02020500000000000000" pitchFamily="18" charset="-120"/>
              </a:rPr>
            </a:br>
            <a:r>
              <a:rPr lang="en-US" altLang="zh-TW" dirty="0">
                <a:ea typeface="新細明體" panose="02020500000000000000" pitchFamily="18" charset="-120"/>
              </a:rPr>
              <a:t>each function.</a:t>
            </a:r>
          </a:p>
          <a:p>
            <a:pPr marL="609600" indent="-609600">
              <a:buFontTx/>
              <a:buAutoNum type="alphaLcParenBoth"/>
            </a:pPr>
            <a:r>
              <a:rPr lang="en-US" altLang="zh-TW" dirty="0">
                <a:ea typeface="新細明體" panose="02020500000000000000" pitchFamily="18" charset="-120"/>
              </a:rPr>
              <a: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sin </a:t>
            </a:r>
            <a:r>
              <a:rPr lang="en-US" altLang="zh-TW" i="1" dirty="0">
                <a:ea typeface="新細明體" panose="02020500000000000000" pitchFamily="18" charset="-120"/>
              </a:rPr>
              <a:t>x</a:t>
            </a:r>
          </a:p>
          <a:p>
            <a:pPr marL="609600" indent="-609600">
              <a:buFontTx/>
              <a:buAutoNum type="alphaLcParenBoth"/>
            </a:pPr>
            <a:r>
              <a:rPr lang="en-US" altLang="zh-TW" dirty="0">
                <a:ea typeface="新細明體" panose="02020500000000000000" pitchFamily="18" charset="-120"/>
              </a:rPr>
              <a:t> </a:t>
            </a:r>
            <a:r>
              <a:rPr lang="en-US" altLang="zh-TW" i="1" dirty="0">
                <a:ea typeface="新細明體" panose="02020500000000000000" pitchFamily="18" charset="-120"/>
              </a:rPr>
              <a:t>f(x</a:t>
            </a:r>
            <a:r>
              <a:rPr lang="en-US" altLang="zh-TW" dirty="0">
                <a:ea typeface="新細明體" panose="02020500000000000000" pitchFamily="18" charset="-120"/>
              </a:rPr>
              <a:t>) = </a:t>
            </a:r>
            <a:r>
              <a:rPr lang="en-US" altLang="zh-TW" i="1" dirty="0" err="1">
                <a:ea typeface="新細明體" panose="02020500000000000000" pitchFamily="18" charset="-120"/>
              </a:rPr>
              <a:t>x</a:t>
            </a:r>
            <a:r>
              <a:rPr lang="en-US" altLang="zh-TW" i="1" baseline="30000" dirty="0" err="1">
                <a:ea typeface="新細明體" panose="02020500000000000000" pitchFamily="18" charset="-120"/>
              </a:rPr>
              <a:t>n</a:t>
            </a:r>
            <a:r>
              <a:rPr lang="en-US" altLang="zh-TW" i="1" dirty="0">
                <a:ea typeface="新細明體" panose="02020500000000000000" pitchFamily="18" charset="-120"/>
              </a:rPr>
              <a:t>, n </a:t>
            </a:r>
            <a:r>
              <a:rPr lang="en-US" altLang="zh-TW" dirty="0">
                <a:ea typeface="新細明體" panose="02020500000000000000" pitchFamily="18" charset="-120"/>
                <a:cs typeface="Arial" panose="020B0604020202020204" pitchFamily="34" charset="0"/>
              </a:rPr>
              <a:t>≥ 0</a:t>
            </a:r>
          </a:p>
          <a:p>
            <a:pPr marL="609600" indent="-609600">
              <a:buFontTx/>
              <a:buAutoNum type="alphaLcParenBoth"/>
            </a:pPr>
            <a:r>
              <a:rPr lang="en-US" altLang="zh-TW" dirty="0">
                <a:ea typeface="新細明體" panose="02020500000000000000" pitchFamily="18" charset="-120"/>
              </a:rPr>
              <a: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a:ea typeface="新細明體" panose="02020500000000000000" pitchFamily="18" charset="-120"/>
              </a:rPr>
              <a:t>x</a:t>
            </a:r>
            <a:r>
              <a:rPr lang="en-US" altLang="zh-TW" baseline="30000" dirty="0">
                <a:latin typeface="Arial" panose="020B0604020202020204" pitchFamily="34" charset="0"/>
                <a:ea typeface="新細明體" panose="02020500000000000000" pitchFamily="18" charset="-120"/>
              </a:rPr>
              <a:t>–</a:t>
            </a:r>
            <a:r>
              <a:rPr lang="en-US" altLang="zh-TW" baseline="30000" dirty="0">
                <a:ea typeface="新細明體" panose="02020500000000000000" pitchFamily="18" charset="-120"/>
              </a:rPr>
              <a:t>3</a:t>
            </a:r>
          </a:p>
          <a:p>
            <a:endParaRPr lang="zh-TW" altLang="en-US" dirty="0"/>
          </a:p>
        </p:txBody>
      </p:sp>
    </p:spTree>
    <p:extLst>
      <p:ext uri="{BB962C8B-B14F-4D97-AF65-F5344CB8AC3E}">
        <p14:creationId xmlns:p14="http://schemas.microsoft.com/office/powerpoint/2010/main" xmlns="" val="10924265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Math_16x9">
  <a:themeElements>
    <a:clrScheme name="觀點">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自訂 2">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xmlns="" name="範本01" id="{4ED460EB-6C90-4A87-8F38-D261F1823A05}" vid="{E156CA9E-7271-4D9B-B440-7640C24B573B}"/>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5292F0-C5C9-4F7B-BB09-E7C460630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範本01</Template>
  <TotalTime>0</TotalTime>
  <Words>1539</Words>
  <Application>Microsoft Office PowerPoint</Application>
  <PresentationFormat>如螢幕大小 (4:3)</PresentationFormat>
  <Paragraphs>256</Paragraphs>
  <Slides>37</Slides>
  <Notes>8</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37</vt:i4>
      </vt:variant>
    </vt:vector>
  </HeadingPairs>
  <TitlesOfParts>
    <vt:vector size="39" baseType="lpstr">
      <vt:lpstr>Math_16x9</vt:lpstr>
      <vt:lpstr>Equation</vt:lpstr>
      <vt:lpstr>投影片 1</vt:lpstr>
      <vt:lpstr>投影片 2</vt:lpstr>
      <vt:lpstr>INTRODUCTION</vt:lpstr>
      <vt:lpstr>Antiderivatives</vt:lpstr>
      <vt:lpstr>Antiderivatives</vt:lpstr>
      <vt:lpstr>Antiderivatives</vt:lpstr>
      <vt:lpstr>Antiderivatives</vt:lpstr>
      <vt:lpstr>Antiderivatives</vt:lpstr>
      <vt:lpstr>Example 1</vt:lpstr>
      <vt:lpstr>Example 1(a) SOLUTION</vt:lpstr>
      <vt:lpstr>Example 1(b) SOLUTION</vt:lpstr>
      <vt:lpstr>Example 1(c) SOLUTION</vt:lpstr>
      <vt:lpstr>Example 1(c) SOLUTION</vt:lpstr>
      <vt:lpstr>Antiderivatives</vt:lpstr>
      <vt:lpstr>Antiderivatives</vt:lpstr>
      <vt:lpstr>Example 2</vt:lpstr>
      <vt:lpstr>Example 2 – Solution</vt:lpstr>
      <vt:lpstr>Example 2 – Solution</vt:lpstr>
      <vt:lpstr>Antiderivatives</vt:lpstr>
      <vt:lpstr>Example 3</vt:lpstr>
      <vt:lpstr>Example 3 SOLUTION</vt:lpstr>
      <vt:lpstr>Example 4</vt:lpstr>
      <vt:lpstr>Example 4 – Solution</vt:lpstr>
      <vt:lpstr>Example 4 – Solution</vt:lpstr>
      <vt:lpstr>Example 4 – Solution</vt:lpstr>
      <vt:lpstr>投影片 26</vt:lpstr>
      <vt:lpstr>Rectilinear Motion</vt:lpstr>
      <vt:lpstr>Rectilinear Motion</vt:lpstr>
      <vt:lpstr>Example 5</vt:lpstr>
      <vt:lpstr>Example 5 SOLUTION</vt:lpstr>
      <vt:lpstr>Example 5 SOLUTION</vt:lpstr>
      <vt:lpstr>Example 5 SOLUTION</vt:lpstr>
      <vt:lpstr>Example 6</vt:lpstr>
      <vt:lpstr>Example 6 – Solution</vt:lpstr>
      <vt:lpstr>Example 6 – Solution</vt:lpstr>
      <vt:lpstr>Example 6 – Solution</vt:lpstr>
      <vt:lpstr>Example 6 – Solution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2015-08-30T15:26:15Z</dcterms:created>
  <dcterms:modified xsi:type="dcterms:W3CDTF">2016-11-30T09:37:30Z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