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6"/>
  </p:notesMasterIdLst>
  <p:handoutMasterIdLst>
    <p:handoutMasterId r:id="rId67"/>
  </p:handoutMasterIdLst>
  <p:sldIdLst>
    <p:sldId id="256" r:id="rId3"/>
    <p:sldId id="257" r:id="rId4"/>
    <p:sldId id="306" r:id="rId5"/>
    <p:sldId id="307" r:id="rId6"/>
    <p:sldId id="308" r:id="rId7"/>
    <p:sldId id="258" r:id="rId8"/>
    <p:sldId id="259" r:id="rId9"/>
    <p:sldId id="309" r:id="rId10"/>
    <p:sldId id="310" r:id="rId11"/>
    <p:sldId id="311" r:id="rId12"/>
    <p:sldId id="31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94" r:id="rId26"/>
    <p:sldId id="295" r:id="rId27"/>
    <p:sldId id="296" r:id="rId28"/>
    <p:sldId id="297" r:id="rId29"/>
    <p:sldId id="298" r:id="rId30"/>
    <p:sldId id="313" r:id="rId31"/>
    <p:sldId id="314" r:id="rId32"/>
    <p:sldId id="315" r:id="rId33"/>
    <p:sldId id="316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317" r:id="rId64"/>
    <p:sldId id="31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1" autoAdjust="0"/>
    <p:restoredTop sz="95000"/>
  </p:normalViewPr>
  <p:slideViewPr>
    <p:cSldViewPr showGuides="1">
      <p:cViewPr varScale="1">
        <p:scale>
          <a:sx n="91" d="100"/>
          <a:sy n="91" d="100"/>
        </p:scale>
        <p:origin x="192" y="2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11/18/16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2016/11/18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D09D78-5034-4231-B5D8-F279EFAECE3F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63562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B4FAE-B88D-447A-BD8F-2CEB98AC7D60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21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91357-C0B9-4045-81C0-86123A15DD0D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23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FFB18-E9D3-44A7-8955-8F3D6549D929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97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EAD8B-3B31-47B2-8ECE-9B97C5E633D4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97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3E887-9820-4835-8E58-B035FBDF68C4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69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3E9A42-B578-407F-9BCD-75E32A14376E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800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9778B-715A-4658-88DA-13591DF063FB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7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555A-0127-4EC9-9E28-CEF5596D6392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69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2CB28-9BAF-4947-907D-7FA99D48820E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2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17DC6-C90D-45DE-8817-7407C96C5BDD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5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D400A-E6A6-4E98-9590-C3B1613682DB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68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73219-EC66-4865-B116-A2976EF99C69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290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89C8E-5CC1-4D24-A4A5-7259BBC6F74D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2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11/18/16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11/18/16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2016/11/18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2016/11/18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11/18/16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11/18/16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0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6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6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65.emf"/><Relationship Id="rId6" Type="http://schemas.openxmlformats.org/officeDocument/2006/relationships/image" Target="../media/image6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371600" y="914400"/>
            <a:ext cx="77724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721768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131840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INTEGRALS</a:t>
            </a:r>
          </a:p>
        </p:txBody>
      </p:sp>
    </p:spTree>
    <p:extLst>
      <p:ext uri="{BB962C8B-B14F-4D97-AF65-F5344CB8AC3E}">
        <p14:creationId xmlns:p14="http://schemas.microsoft.com/office/powerpoint/2010/main" val="21069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TRIANGLES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The area of a triangle is:</a:t>
            </a:r>
          </a:p>
          <a:p>
            <a:pPr lvl="1"/>
            <a:endParaRPr lang="en-US" altLang="zh-TW" sz="3200" dirty="0">
              <a:ea typeface="新細明體" charset="0"/>
            </a:endParaRPr>
          </a:p>
          <a:p>
            <a:pPr lvl="1"/>
            <a:r>
              <a:rPr lang="en-US" altLang="zh-TW" dirty="0">
                <a:ea typeface="新細明體" charset="0"/>
              </a:rPr>
              <a:t>Half the base times the height.</a:t>
            </a:r>
          </a:p>
          <a:p>
            <a:endParaRPr kumimoji="1" lang="zh-TW" alt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772049"/>
            <a:ext cx="2868613" cy="20875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6004074"/>
            <a:ext cx="13430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75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POLYGONS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The area of a polygon is found by:</a:t>
            </a:r>
          </a:p>
          <a:p>
            <a:pPr lvl="1"/>
            <a:endParaRPr lang="en-US" altLang="zh-TW" sz="3200" dirty="0">
              <a:ea typeface="新細明體" charset="0"/>
            </a:endParaRPr>
          </a:p>
          <a:p>
            <a:pPr lvl="1"/>
            <a:r>
              <a:rPr lang="en-US" altLang="zh-TW" dirty="0">
                <a:ea typeface="新細明體" charset="0"/>
              </a:rPr>
              <a:t>Dividing it into triangles and adding the areas of the triangles.</a:t>
            </a:r>
          </a:p>
          <a:p>
            <a:endParaRPr kumimoji="1" lang="zh-TW" alt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573016"/>
            <a:ext cx="2652713" cy="24431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6092378"/>
            <a:ext cx="13430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71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However, it isn’t so easy to find the area of a region with curved sides.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all have an intuitive idea of what the area of a region is. But part of the area problem is to make this intuitive idea precise by giving an exact definition of area.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first approximate the region </a:t>
            </a:r>
            <a:r>
              <a:rPr lang="en-US" altLang="zh-TW" i="1" smtClean="0">
                <a:ea typeface="新細明體" panose="02020500000000000000" pitchFamily="18" charset="-120"/>
              </a:rPr>
              <a:t>S </a:t>
            </a:r>
            <a:r>
              <a:rPr lang="en-US" altLang="zh-TW" smtClean="0">
                <a:ea typeface="新細明體" panose="02020500000000000000" pitchFamily="18" charset="-120"/>
              </a:rPr>
              <a:t>by rectangles and then we take the limit of the areas of these rectangles as we increase the number of rectangles.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next example illustrates the procedure.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811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Use rectangles to estimate the area under the parabola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from 0 to 1 (the parabolic region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illustrated in Figure 3).</a:t>
            </a:r>
          </a:p>
          <a:p>
            <a:pPr marL="0" indent="0"/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07826"/>
            <a:ext cx="281305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170188" y="600756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8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first notice that the area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must be somewhere between 0 and 1 because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is contained in a square with side length 1, but we can certainly do better than that.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Suppose we divide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into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four strips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,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4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by drawing the vertical lines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  ,          , and           as in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Figure 4(a).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49" y="5005343"/>
            <a:ext cx="531951" cy="2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0" y="4998056"/>
            <a:ext cx="502803" cy="2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98" y="5009728"/>
            <a:ext cx="510090" cy="29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2"/>
          <a:stretch>
            <a:fillRect/>
          </a:stretch>
        </p:blipFill>
        <p:spPr bwMode="auto">
          <a:xfrm>
            <a:off x="4864895" y="3429000"/>
            <a:ext cx="35766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6041109" y="6347909"/>
            <a:ext cx="12242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4(a)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1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can approximate each strip by a rectangle whose base is the same as the strip and whose height is the same as the right edge of the strip [see Figure 4(b)].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4018002" y="6478057"/>
            <a:ext cx="1107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4(b)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3097"/>
            <a:ext cx="3463925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9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other words, the heights of these rectangles are the values of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at the right endpoints of the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subintervals             ,             ,            , and             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Each rectangle has width      and the heights are                            and 1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we 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4</a:t>
            </a:r>
            <a:r>
              <a:rPr lang="en-US" altLang="zh-TW" dirty="0" smtClean="0">
                <a:ea typeface="新細明體" panose="02020500000000000000" pitchFamily="18" charset="-120"/>
              </a:rPr>
              <a:t> be the sum of the areas of these approximating rectangles, we get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69" y="2674273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68" y="2640935"/>
            <a:ext cx="6048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2674139"/>
            <a:ext cx="59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48" y="2678902"/>
            <a:ext cx="6286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85"/>
          <a:stretch>
            <a:fillRect/>
          </a:stretch>
        </p:blipFill>
        <p:spPr bwMode="auto">
          <a:xfrm>
            <a:off x="1217168" y="5802310"/>
            <a:ext cx="51355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86393"/>
            <a:ext cx="1762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3309938"/>
            <a:ext cx="16906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07" b="3448"/>
          <a:stretch>
            <a:fillRect/>
          </a:stretch>
        </p:blipFill>
        <p:spPr bwMode="auto">
          <a:xfrm>
            <a:off x="6962330" y="5821360"/>
            <a:ext cx="13573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9" r="19193" b="17241"/>
          <a:stretch>
            <a:fillRect/>
          </a:stretch>
        </p:blipFill>
        <p:spPr bwMode="auto">
          <a:xfrm>
            <a:off x="6352730" y="582136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7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From Figure 4(b) we see that the area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S </a:t>
            </a:r>
            <a:r>
              <a:rPr lang="en-US" altLang="zh-TW" dirty="0" smtClean="0">
                <a:ea typeface="新細明體" panose="02020500000000000000" pitchFamily="18" charset="-120"/>
              </a:rPr>
              <a:t>is less than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4</a:t>
            </a:r>
            <a:r>
              <a:rPr lang="en-US" altLang="zh-TW" dirty="0" smtClean="0">
                <a:ea typeface="新細明體" panose="02020500000000000000" pitchFamily="18" charset="-120"/>
              </a:rPr>
              <a:t>, so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286000"/>
            <a:ext cx="17526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3772771" y="5993804"/>
            <a:ext cx="1099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4(b)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71775"/>
            <a:ext cx="3463925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6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Instead of using the rectangles in Figure 4(b) we could use the smaller rectangles in Figure 5 whose heights are 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at the left endpoints of the subintervals.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(The leftmost rectangle has collapsed because its height is 0.) 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3649663"/>
            <a:ext cx="311150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31815" y="6548046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7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The sum of the areas of these approximating rectangles is</a:t>
            </a:r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endParaRPr lang="en-US" baseline="30000" dirty="0" smtClean="0"/>
          </a:p>
          <a:p>
            <a:pPr marL="0" indent="0">
              <a:defRPr/>
            </a:pPr>
            <a:r>
              <a:rPr lang="en-US" dirty="0" smtClean="0"/>
              <a:t>We see that the area of </a:t>
            </a:r>
            <a:r>
              <a:rPr lang="en-US" i="1" dirty="0" smtClean="0"/>
              <a:t>S </a:t>
            </a:r>
            <a:r>
              <a:rPr lang="en-US" dirty="0" smtClean="0"/>
              <a:t>is larger than </a:t>
            </a:r>
            <a:r>
              <a:rPr lang="en-US" i="1" dirty="0" smtClean="0"/>
              <a:t>L</a:t>
            </a:r>
            <a:r>
              <a:rPr lang="en-US" baseline="-25000" dirty="0" smtClean="0"/>
              <a:t>4</a:t>
            </a:r>
            <a:r>
              <a:rPr lang="en-US" dirty="0" smtClean="0"/>
              <a:t>, so we have lower and upper estimates for </a:t>
            </a:r>
            <a:r>
              <a:rPr lang="en-US" i="1" dirty="0" smtClean="0"/>
              <a:t>A</a:t>
            </a:r>
            <a:r>
              <a:rPr lang="en-US" dirty="0" smtClean="0"/>
              <a:t>:</a:t>
            </a:r>
          </a:p>
          <a:p>
            <a:pPr marL="0" indent="0">
              <a:defRPr/>
            </a:pPr>
            <a:endParaRPr lang="en-US" i="1" baseline="30000" dirty="0" smtClean="0"/>
          </a:p>
          <a:p>
            <a:pPr marL="0" indent="0">
              <a:defRPr/>
            </a:pPr>
            <a:endParaRPr lang="en-US" i="1" baseline="30000" dirty="0" smtClean="0"/>
          </a:p>
          <a:p>
            <a:pPr marL="0" indent="0">
              <a:defRPr/>
            </a:pPr>
            <a:endParaRPr lang="en-US" i="1" baseline="30000" dirty="0" smtClean="0"/>
          </a:p>
          <a:p>
            <a:pPr marL="0" indent="0">
              <a:defRPr/>
            </a:pPr>
            <a:r>
              <a:rPr lang="en-US" dirty="0" smtClean="0"/>
              <a:t>We can repeat this procedure with a larger number of strips.</a:t>
            </a:r>
            <a:endParaRPr lang="en-US" baseline="30000" dirty="0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7" b="-14285"/>
          <a:stretch>
            <a:fillRect/>
          </a:stretch>
        </p:blipFill>
        <p:spPr bwMode="auto">
          <a:xfrm>
            <a:off x="1000125" y="2133600"/>
            <a:ext cx="5095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4167188"/>
            <a:ext cx="31146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8" r="20000" b="-2856"/>
          <a:stretch>
            <a:fillRect/>
          </a:stretch>
        </p:blipFill>
        <p:spPr bwMode="auto">
          <a:xfrm>
            <a:off x="6172200" y="21336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 b="8571"/>
          <a:stretch>
            <a:fillRect/>
          </a:stretch>
        </p:blipFill>
        <p:spPr bwMode="auto">
          <a:xfrm>
            <a:off x="6781800" y="2133600"/>
            <a:ext cx="1428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4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>
            <a:fillRect/>
          </a:stretch>
        </p:blipFill>
        <p:spPr bwMode="auto">
          <a:xfrm>
            <a:off x="2627784" y="2514600"/>
            <a:ext cx="6313016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Areas and Distances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259632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4.1</a:t>
            </a:r>
          </a:p>
        </p:txBody>
      </p:sp>
    </p:spTree>
    <p:extLst>
      <p:ext uri="{BB962C8B-B14F-4D97-AF65-F5344CB8AC3E}">
        <p14:creationId xmlns:p14="http://schemas.microsoft.com/office/powerpoint/2010/main" val="322075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Figure 6 shows what happens when we divide the region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into eight strips of equal width.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959943"/>
            <a:ext cx="673735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1828800" y="5703143"/>
            <a:ext cx="2025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(a) Using left endpoints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562600" y="5699968"/>
            <a:ext cx="213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(b) Using right endpoints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3200400" y="6160343"/>
            <a:ext cx="3230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Approximating </a:t>
            </a:r>
            <a:r>
              <a:rPr lang="en-US" altLang="zh-TW" sz="1400" i="1">
                <a:ea typeface="新細明體" panose="02020500000000000000" pitchFamily="18" charset="-120"/>
              </a:rPr>
              <a:t>S  </a:t>
            </a:r>
            <a:r>
              <a:rPr lang="en-US" altLang="zh-TW" sz="1400">
                <a:ea typeface="新細明體" panose="02020500000000000000" pitchFamily="18" charset="-120"/>
              </a:rPr>
              <a:t>with eight rectangles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4283968" y="6468318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0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By computing the sum of the areas of the smaller rectangles (</a:t>
            </a:r>
            <a:r>
              <a:rPr lang="en-US" altLang="zh-TW" i="1" dirty="0" smtClean="0">
                <a:ea typeface="新細明體" panose="02020500000000000000" pitchFamily="18" charset="-120"/>
              </a:rPr>
              <a:t>L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8</a:t>
            </a:r>
            <a:r>
              <a:rPr lang="en-US" altLang="zh-TW" dirty="0" smtClean="0">
                <a:ea typeface="新細明體" panose="02020500000000000000" pitchFamily="18" charset="-120"/>
              </a:rPr>
              <a:t>) and the sum of the areas of the larger rectangles (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8</a:t>
            </a:r>
            <a:r>
              <a:rPr lang="en-US" altLang="zh-TW" dirty="0" smtClean="0">
                <a:ea typeface="新細明體" panose="02020500000000000000" pitchFamily="18" charset="-120"/>
              </a:rPr>
              <a:t>), we obtain better lower and upper estimates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 one possible answer to the question is to say that the true area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lies somewhere between 0.2734375 and 0.3984375.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could obtain better estimates by increasing the number of strips.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209925"/>
            <a:ext cx="371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1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following table shows the results of similar calculations (with a computer) using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rectangles whose heights are found with left endpoints (</a:t>
            </a:r>
            <a:r>
              <a:rPr lang="en-US" altLang="zh-TW" i="1" smtClean="0">
                <a:ea typeface="新細明體" panose="02020500000000000000" pitchFamily="18" charset="-120"/>
              </a:rPr>
              <a:t>L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) or right endpoints (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).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717032"/>
            <a:ext cx="42291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defRPr/>
            </a:pPr>
            <a:r>
              <a:rPr lang="en-US" dirty="0" smtClean="0"/>
              <a:t>In particular, we see by using 50 strips that the area lies between 0.3234 and 0.3434. 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r>
              <a:rPr lang="en-US" dirty="0" smtClean="0"/>
              <a:t>With 1000 strips we narrow it down even more:                  </a:t>
            </a:r>
          </a:p>
          <a:p>
            <a:pPr marL="0" indent="0">
              <a:defRPr/>
            </a:pPr>
            <a:r>
              <a:rPr lang="en-US" i="1" dirty="0" smtClean="0"/>
              <a:t>A </a:t>
            </a:r>
            <a:r>
              <a:rPr lang="en-US" dirty="0" smtClean="0"/>
              <a:t>lies between 0.3328335 and 0.3338335. 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r>
              <a:rPr lang="en-US" dirty="0" smtClean="0"/>
              <a:t>A good estimate is obtained by averaging these numbers:</a:t>
            </a:r>
          </a:p>
          <a:p>
            <a:pPr>
              <a:defRPr/>
            </a:pP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b="1" dirty="0" smtClean="0">
                <a:sym typeface="Symbol"/>
              </a:rPr>
              <a:t></a:t>
            </a:r>
            <a:r>
              <a:rPr lang="en-US" dirty="0" smtClean="0"/>
              <a:t> 0.3333335.</a:t>
            </a:r>
            <a:endParaRPr lang="en-US" baseline="30000" dirty="0" smtClean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21805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565BDDD-7A24-469C-9CF6-58D2CEF648BE}" type="slidenum">
              <a:rPr lang="en-US" altLang="ko-KR">
                <a:ea typeface="굴림" panose="020B0600000101010101" pitchFamily="34" charset="-127"/>
              </a:rPr>
              <a:pPr/>
              <a:t>24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For the region </a:t>
            </a:r>
            <a:r>
              <a:rPr lang="en-US" altLang="zh-TW" i="1">
                <a:ea typeface="新細明體" panose="02020500000000000000" pitchFamily="18" charset="-120"/>
              </a:rPr>
              <a:t>S </a:t>
            </a:r>
            <a:r>
              <a:rPr lang="en-US" altLang="zh-TW">
                <a:ea typeface="新細明體" panose="02020500000000000000" pitchFamily="18" charset="-120"/>
              </a:rPr>
              <a:t>in Example 1, show that the sum of the areas of the upper approximating rectangles approaches 1/3, that is,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3492500" y="2997200"/>
          <a:ext cx="18573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647640" imgH="279360" progId="Equation.DSMT4">
                  <p:embed/>
                </p:oleObj>
              </mc:Choice>
              <mc:Fallback>
                <p:oleObj name="Equation" r:id="rId4" imgW="647640" imgH="279360" progId="Equation.DSMT4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97200"/>
                        <a:ext cx="18573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1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C23B329D-BEBB-469A-B55F-BA1D6BFCB504}" type="slidenum">
              <a:rPr lang="en-US" altLang="ko-KR">
                <a:ea typeface="굴림" panose="020B0600000101010101" pitchFamily="34" charset="-127"/>
              </a:rPr>
              <a:pPr/>
              <a:t>25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 SOLUTION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200" i="1" dirty="0">
                <a:ea typeface="新細明體" panose="02020500000000000000" pitchFamily="18" charset="-120"/>
              </a:rPr>
              <a:t>R</a:t>
            </a:r>
            <a:r>
              <a:rPr lang="en-US" altLang="zh-TW" sz="22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 is the sum of the areas of the 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 rectangles.</a:t>
            </a:r>
          </a:p>
          <a:p>
            <a:pPr lvl="1"/>
            <a:r>
              <a:rPr lang="en-US" altLang="zh-TW" sz="2200" dirty="0">
                <a:ea typeface="新細明體" panose="02020500000000000000" pitchFamily="18" charset="-120"/>
              </a:rPr>
              <a:t>Each rectangle has width 1/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 and the heights are the values of the function </a:t>
            </a:r>
            <a:r>
              <a:rPr lang="en-US" altLang="zh-TW" sz="2200" i="1" dirty="0">
                <a:ea typeface="新細明體" panose="02020500000000000000" pitchFamily="18" charset="-120"/>
              </a:rPr>
              <a:t>f</a:t>
            </a:r>
            <a:r>
              <a:rPr lang="en-US" altLang="zh-TW" sz="2200" dirty="0">
                <a:ea typeface="新細明體" panose="02020500000000000000" pitchFamily="18" charset="-120"/>
              </a:rPr>
              <a:t>(</a:t>
            </a:r>
            <a:r>
              <a:rPr lang="en-US" altLang="zh-TW" sz="2200" i="1" dirty="0">
                <a:ea typeface="新細明體" panose="02020500000000000000" pitchFamily="18" charset="-120"/>
              </a:rPr>
              <a:t>x</a:t>
            </a:r>
            <a:r>
              <a:rPr lang="en-US" altLang="zh-TW" sz="2200" dirty="0">
                <a:ea typeface="新細明體" panose="02020500000000000000" pitchFamily="18" charset="-120"/>
              </a:rPr>
              <a:t>) 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dirty="0">
                <a:ea typeface="新細明體" panose="02020500000000000000" pitchFamily="18" charset="-120"/>
              </a:rPr>
              <a:t>= </a:t>
            </a:r>
            <a:r>
              <a:rPr lang="en-US" altLang="zh-TW" sz="2200" i="1" dirty="0">
                <a:ea typeface="新細明體" panose="02020500000000000000" pitchFamily="18" charset="-120"/>
              </a:rPr>
              <a:t>x</a:t>
            </a:r>
            <a:r>
              <a:rPr lang="en-US" altLang="zh-TW" sz="22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 at the points 1/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, 2/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dirty="0">
                <a:ea typeface="新細明體" panose="02020500000000000000" pitchFamily="18" charset="-120"/>
              </a:rPr>
              <a:t>3/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/</a:t>
            </a:r>
            <a:r>
              <a:rPr lang="en-US" altLang="zh-TW" sz="2200" i="1" dirty="0">
                <a:ea typeface="新細明體" panose="02020500000000000000" pitchFamily="18" charset="-120"/>
              </a:rPr>
              <a:t>n.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200" dirty="0">
                <a:ea typeface="新細明體" panose="02020500000000000000" pitchFamily="18" charset="-120"/>
              </a:rPr>
              <a:t>That</a:t>
            </a:r>
            <a:r>
              <a:rPr lang="en-US" altLang="zh-TW" sz="2200" i="1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is,</a:t>
            </a:r>
            <a:r>
              <a:rPr lang="en-US" altLang="zh-TW" sz="2200" i="1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the heights are 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dirty="0">
                <a:ea typeface="新細明體" panose="02020500000000000000" pitchFamily="18" charset="-120"/>
              </a:rPr>
              <a:t>(1/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  <a:r>
              <a:rPr lang="en-US" altLang="zh-TW" sz="22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, (2/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  <a:r>
              <a:rPr lang="en-US" altLang="zh-TW" sz="22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, (3/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  <a:r>
              <a:rPr lang="en-US" altLang="zh-TW" sz="22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dirty="0">
                <a:ea typeface="新細明體" panose="02020500000000000000" pitchFamily="18" charset="-120"/>
              </a:rPr>
              <a:t>(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  <a:r>
              <a:rPr lang="en-US" altLang="zh-TW" sz="22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5838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3570287" cy="30820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482A628-44F0-40CC-B695-0671DE0DEC2E}" type="slidenum">
              <a:rPr lang="en-US" altLang="ko-KR">
                <a:ea typeface="굴림" panose="020B0600000101010101" pitchFamily="34" charset="-127"/>
              </a:rPr>
              <a:pPr/>
              <a:t>26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 SOLUTION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Thus,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4769"/>
              </p:ext>
            </p:extLst>
          </p:nvPr>
        </p:nvGraphicFramePr>
        <p:xfrm>
          <a:off x="1619672" y="2276872"/>
          <a:ext cx="5978448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2730240" imgH="1282680" progId="Equation.DSMT4">
                  <p:embed/>
                </p:oleObj>
              </mc:Choice>
              <mc:Fallback>
                <p:oleObj name="Equation" r:id="rId4" imgW="2730240" imgH="1282680" progId="Equation.DSMT4">
                  <p:embed/>
                  <p:pic>
                    <p:nvPicPr>
                      <p:cNvPr id="6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76872"/>
                        <a:ext cx="5978448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2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2C885611-3EDC-463A-AAD5-3742A0394EE5}" type="slidenum">
              <a:rPr lang="en-US" altLang="ko-KR">
                <a:ea typeface="굴림" panose="020B0600000101010101" pitchFamily="34" charset="-127"/>
              </a:rPr>
              <a:pPr/>
              <a:t>27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 SOLUTION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Here, we need the formula for the sum of the squares of the first </a:t>
            </a:r>
            <a:r>
              <a:rPr lang="en-US" altLang="zh-TW" sz="2400" i="1" dirty="0">
                <a:ea typeface="新細明體" panose="02020500000000000000" pitchFamily="18" charset="-120"/>
              </a:rPr>
              <a:t>n </a:t>
            </a:r>
            <a:r>
              <a:rPr lang="en-US" altLang="zh-TW" sz="2400" dirty="0">
                <a:ea typeface="新細明體" panose="02020500000000000000" pitchFamily="18" charset="-120"/>
              </a:rPr>
              <a:t>positive integers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</a:t>
            </a:r>
          </a:p>
          <a:p>
            <a:endParaRPr lang="en-US" altLang="zh-TW" sz="1500" dirty="0">
              <a:ea typeface="新細明體" panose="02020500000000000000" pitchFamily="18" charset="-120"/>
            </a:endParaRPr>
          </a:p>
          <a:p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endParaRPr lang="en-US" altLang="zh-TW" sz="8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200" dirty="0" smtClean="0">
                <a:ea typeface="新細明體" panose="02020500000000000000" pitchFamily="18" charset="-120"/>
              </a:rPr>
              <a:t>Perhaps </a:t>
            </a:r>
            <a:r>
              <a:rPr lang="en-US" altLang="zh-TW" sz="2200" dirty="0">
                <a:ea typeface="新細明體" panose="02020500000000000000" pitchFamily="18" charset="-120"/>
              </a:rPr>
              <a:t>you have seen this formula before. </a:t>
            </a:r>
          </a:p>
          <a:p>
            <a:pPr lvl="1"/>
            <a:r>
              <a:rPr lang="en-US" altLang="zh-TW" sz="2200" dirty="0">
                <a:ea typeface="新細明體" panose="02020500000000000000" pitchFamily="18" charset="-120"/>
              </a:rPr>
              <a:t>It is proved in Example 5 in Appendix E.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Putting Formula 1 into our expression for </a:t>
            </a:r>
            <a:r>
              <a:rPr lang="en-US" altLang="zh-TW" sz="2200" i="1" dirty="0">
                <a:ea typeface="新細明體" panose="02020500000000000000" pitchFamily="18" charset="-120"/>
              </a:rPr>
              <a:t>R</a:t>
            </a:r>
            <a:r>
              <a:rPr lang="en-US" altLang="zh-TW" sz="22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, we get: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045918"/>
              </p:ext>
            </p:extLst>
          </p:nvPr>
        </p:nvGraphicFramePr>
        <p:xfrm>
          <a:off x="2441366" y="2852936"/>
          <a:ext cx="5013748" cy="86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2286000" imgH="393480" progId="Equation.DSMT4">
                  <p:embed/>
                </p:oleObj>
              </mc:Choice>
              <mc:Fallback>
                <p:oleObj name="Equation" r:id="rId4" imgW="2286000" imgH="393480" progId="Equation.DSMT4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366" y="2852936"/>
                        <a:ext cx="5013748" cy="862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0953"/>
              </p:ext>
            </p:extLst>
          </p:nvPr>
        </p:nvGraphicFramePr>
        <p:xfrm>
          <a:off x="2244316" y="5459629"/>
          <a:ext cx="5112568" cy="80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6" imgW="2501640" imgH="393480" progId="Equation.DSMT4">
                  <p:embed/>
                </p:oleObj>
              </mc:Choice>
              <mc:Fallback>
                <p:oleObj name="Equation" r:id="rId6" imgW="2501640" imgH="393480" progId="Equation.DSMT4">
                  <p:embed/>
                  <p:pic>
                    <p:nvPicPr>
                      <p:cNvPr id="614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316" y="5459629"/>
                        <a:ext cx="5112568" cy="804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4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C943BEDF-48E0-4C74-8F73-AEFABA07476E}" type="slidenum">
              <a:rPr lang="en-US" altLang="ko-KR">
                <a:ea typeface="굴림" panose="020B0600000101010101" pitchFamily="34" charset="-127"/>
              </a:rPr>
              <a:pPr/>
              <a:t>28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 SOLUTION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So, we have: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0104"/>
              </p:ext>
            </p:extLst>
          </p:nvPr>
        </p:nvGraphicFramePr>
        <p:xfrm>
          <a:off x="3059832" y="1574514"/>
          <a:ext cx="4392488" cy="454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1879560" imgH="2120760" progId="Equation.DSMT4">
                  <p:embed/>
                </p:oleObj>
              </mc:Choice>
              <mc:Fallback>
                <p:oleObj name="Equation" r:id="rId4" imgW="1879560" imgH="2120760" progId="Equation.DSMT4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574514"/>
                        <a:ext cx="4392488" cy="4548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53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AREA 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It can be shown that the lower approximating sums also approach 1/3, that is,</a:t>
            </a:r>
          </a:p>
          <a:p>
            <a:endParaRPr kumimoji="1"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792142"/>
              </p:ext>
            </p:extLst>
          </p:nvPr>
        </p:nvGraphicFramePr>
        <p:xfrm>
          <a:off x="3779912" y="2636912"/>
          <a:ext cx="16986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634680" imgH="279360" progId="Equation.DSMT4">
                  <p:embed/>
                </p:oleObj>
              </mc:Choice>
              <mc:Fallback>
                <p:oleObj name="Equation" r:id="rId3" imgW="634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636912"/>
                        <a:ext cx="16986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25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INTEGRALS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In Chapter 2, we used the tangent and velocity problems to introduce the derivative</a:t>
            </a:r>
            <a:r>
              <a:rPr lang="en-US" altLang="zh-TW" dirty="0">
                <a:latin typeface="Arial" charset="0"/>
                <a:ea typeface="新細明體" charset="0"/>
              </a:rPr>
              <a:t>—</a:t>
            </a:r>
            <a:r>
              <a:rPr lang="en-US" altLang="zh-TW" dirty="0">
                <a:ea typeface="新細明體" charset="0"/>
              </a:rPr>
              <a:t>the central idea in differential calculus.</a:t>
            </a:r>
          </a:p>
          <a:p>
            <a:r>
              <a:rPr lang="en-US" altLang="zh-TW" dirty="0">
                <a:ea typeface="新細明體" charset="0"/>
              </a:rPr>
              <a:t>In much the same way, this chapter starts with the area and distance problems and uses them to formulate the idea of a definite integral</a:t>
            </a:r>
            <a:r>
              <a:rPr lang="en-US" altLang="zh-TW" dirty="0">
                <a:latin typeface="Arial" charset="0"/>
                <a:ea typeface="新細明體" charset="0"/>
              </a:rPr>
              <a:t>—</a:t>
            </a:r>
            <a:r>
              <a:rPr lang="en-US" altLang="zh-TW" dirty="0">
                <a:ea typeface="新細明體" charset="0"/>
              </a:rPr>
              <a:t>the basic concept of integral calculus.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20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AREA 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From Figure 8 , it appears that, as </a:t>
            </a:r>
            <a:r>
              <a:rPr lang="en-US" altLang="zh-TW" i="1" dirty="0">
                <a:ea typeface="新細明體" charset="0"/>
              </a:rPr>
              <a:t>n </a:t>
            </a:r>
            <a:r>
              <a:rPr lang="en-US" altLang="zh-TW" dirty="0">
                <a:ea typeface="新細明體" charset="0"/>
              </a:rPr>
              <a:t>increases, </a:t>
            </a:r>
            <a:r>
              <a:rPr lang="en-US" altLang="zh-TW" i="1" dirty="0">
                <a:ea typeface="新細明體" charset="0"/>
              </a:rPr>
              <a:t>R</a:t>
            </a:r>
            <a:r>
              <a:rPr lang="en-US" altLang="zh-TW" i="1" baseline="-25000" dirty="0">
                <a:ea typeface="新細明體" charset="0"/>
              </a:rPr>
              <a:t>n</a:t>
            </a:r>
            <a:r>
              <a:rPr lang="en-US" altLang="zh-TW" dirty="0">
                <a:ea typeface="新細明體" charset="0"/>
              </a:rPr>
              <a:t> becomes a better and better approximation to the area of </a:t>
            </a:r>
            <a:r>
              <a:rPr lang="en-US" altLang="zh-TW" i="1" dirty="0">
                <a:ea typeface="新細明體" charset="0"/>
              </a:rPr>
              <a:t>S</a:t>
            </a:r>
            <a:r>
              <a:rPr lang="en-US" altLang="zh-TW" dirty="0">
                <a:ea typeface="新細明體" charset="0"/>
              </a:rPr>
              <a:t>.</a:t>
            </a:r>
          </a:p>
          <a:p>
            <a:endParaRPr kumimoji="1" lang="zh-TW" alt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38" y="3284984"/>
            <a:ext cx="7524328" cy="247153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66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AREA 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From Figure 9, it appears that, as </a:t>
            </a:r>
            <a:r>
              <a:rPr lang="en-US" altLang="zh-TW" i="1" dirty="0">
                <a:ea typeface="新細明體" charset="0"/>
              </a:rPr>
              <a:t>n </a:t>
            </a:r>
            <a:r>
              <a:rPr lang="en-US" altLang="zh-TW" dirty="0">
                <a:ea typeface="新細明體" charset="0"/>
              </a:rPr>
              <a:t>increases, </a:t>
            </a:r>
            <a:r>
              <a:rPr lang="en-US" altLang="zh-TW" i="1" dirty="0">
                <a:ea typeface="新細明體" charset="0"/>
              </a:rPr>
              <a:t>L</a:t>
            </a:r>
            <a:r>
              <a:rPr lang="en-US" altLang="zh-TW" i="1" baseline="-25000" dirty="0">
                <a:ea typeface="新細明體" charset="0"/>
              </a:rPr>
              <a:t>n</a:t>
            </a:r>
            <a:r>
              <a:rPr lang="en-US" altLang="zh-TW" dirty="0">
                <a:ea typeface="新細明體" charset="0"/>
              </a:rPr>
              <a:t> becomes a better and better approximations to the area of </a:t>
            </a:r>
            <a:r>
              <a:rPr lang="en-US" altLang="zh-TW" i="1" dirty="0">
                <a:ea typeface="新細明體" charset="0"/>
              </a:rPr>
              <a:t>S</a:t>
            </a:r>
            <a:r>
              <a:rPr lang="en-US" altLang="zh-TW" dirty="0">
                <a:ea typeface="新細明體" charset="0"/>
              </a:rPr>
              <a:t>.</a:t>
            </a:r>
          </a:p>
          <a:p>
            <a:endParaRPr kumimoji="1" lang="zh-TW" altLang="en-US" dirty="0"/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8036640" cy="262865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01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AREA 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Thus, we </a:t>
            </a:r>
            <a:r>
              <a:rPr lang="en-US" altLang="zh-TW" i="1" dirty="0">
                <a:ea typeface="新細明體" charset="0"/>
              </a:rPr>
              <a:t>define</a:t>
            </a:r>
            <a:r>
              <a:rPr lang="en-US" altLang="zh-TW" dirty="0">
                <a:ea typeface="新細明體" charset="0"/>
              </a:rPr>
              <a:t> the area </a:t>
            </a:r>
            <a:r>
              <a:rPr lang="en-US" altLang="zh-TW" i="1" dirty="0">
                <a:ea typeface="新細明體" charset="0"/>
              </a:rPr>
              <a:t>A</a:t>
            </a:r>
            <a:r>
              <a:rPr lang="en-US" altLang="zh-TW" dirty="0">
                <a:ea typeface="新細明體" charset="0"/>
              </a:rPr>
              <a:t> to be the limit of the sums of the areas of the approximating rectangles, that is,</a:t>
            </a:r>
          </a:p>
          <a:p>
            <a:endParaRPr kumimoji="1"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881174"/>
              </p:ext>
            </p:extLst>
          </p:nvPr>
        </p:nvGraphicFramePr>
        <p:xfrm>
          <a:off x="2843808" y="2996952"/>
          <a:ext cx="3556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1422360" imgH="279360" progId="Equation.DSMT4">
                  <p:embed/>
                </p:oleObj>
              </mc:Choice>
              <mc:Fallback>
                <p:oleObj name="Equation" r:id="rId3" imgW="1422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996952"/>
                        <a:ext cx="3556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10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can find the more general region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S </a:t>
            </a:r>
            <a:r>
              <a:rPr lang="en-US" altLang="zh-TW" dirty="0" smtClean="0">
                <a:ea typeface="新細明體" panose="02020500000000000000" pitchFamily="18" charset="-120"/>
              </a:rPr>
              <a:t>of Figure 1.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8"/>
          <a:stretch>
            <a:fillRect/>
          </a:stretch>
        </p:blipFill>
        <p:spPr bwMode="auto">
          <a:xfrm>
            <a:off x="2757220" y="2360389"/>
            <a:ext cx="3841017" cy="227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35" y="4967073"/>
            <a:ext cx="2637185" cy="24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4237542" y="524914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1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start by subdividing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S </a:t>
            </a:r>
            <a:r>
              <a:rPr lang="en-US" altLang="zh-TW" dirty="0" smtClean="0">
                <a:ea typeface="新細明體" panose="02020500000000000000" pitchFamily="18" charset="-120"/>
              </a:rPr>
              <a:t>into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strips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…,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of equal width as in Figure 10. 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" b="4491"/>
          <a:stretch>
            <a:fillRect/>
          </a:stretch>
        </p:blipFill>
        <p:spPr bwMode="auto">
          <a:xfrm>
            <a:off x="1691680" y="2996952"/>
            <a:ext cx="57753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4082122" y="5806844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10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8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width of the interval [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] is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 –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, so the width of each of the </a:t>
            </a:r>
            <a:r>
              <a:rPr lang="en-US" altLang="zh-TW" i="1" smtClean="0">
                <a:ea typeface="新細明體" panose="02020500000000000000" pitchFamily="18" charset="-120"/>
              </a:rPr>
              <a:t>n </a:t>
            </a:r>
            <a:r>
              <a:rPr lang="en-US" altLang="zh-TW" smtClean="0">
                <a:ea typeface="新細明體" panose="02020500000000000000" pitchFamily="18" charset="-120"/>
              </a:rPr>
              <a:t>strips is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These strips divide the interval [</a:t>
            </a:r>
            <a:r>
              <a:rPr lang="en-US" altLang="zh-TW" i="1" smtClean="0">
                <a:ea typeface="新細明體" panose="02020500000000000000" pitchFamily="18" charset="-120"/>
              </a:rPr>
              <a:t>a, b</a:t>
            </a:r>
            <a:r>
              <a:rPr lang="en-US" altLang="zh-TW" smtClean="0">
                <a:ea typeface="新細明體" panose="02020500000000000000" pitchFamily="18" charset="-120"/>
              </a:rPr>
              <a:t>]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into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subintervals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where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smtClean="0">
                <a:ea typeface="新細明體" panose="02020500000000000000" pitchFamily="18" charset="-120"/>
              </a:rPr>
              <a:t>0</a:t>
            </a:r>
            <a:r>
              <a:rPr lang="en-US" altLang="zh-TW" smtClean="0">
                <a:ea typeface="新細明體" panose="02020500000000000000" pitchFamily="18" charset="-120"/>
              </a:rPr>
              <a:t> =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=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286000"/>
            <a:ext cx="1800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176713"/>
            <a:ext cx="57721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4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defRPr/>
            </a:pPr>
            <a:r>
              <a:rPr lang="en-US" dirty="0" smtClean="0"/>
              <a:t>The right endpoints of the subintervals are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>
              <a:defRPr/>
            </a:pPr>
            <a:endParaRPr lang="en-US" sz="1400" dirty="0" smtClean="0"/>
          </a:p>
          <a:p>
            <a:pPr marL="0" indent="0">
              <a:defRPr/>
            </a:pPr>
            <a:r>
              <a:rPr lang="en-US" dirty="0" smtClean="0"/>
              <a:t>Let’s approximate the </a:t>
            </a:r>
            <a:r>
              <a:rPr lang="en-US" i="1" dirty="0" err="1" smtClean="0"/>
              <a:t>i</a:t>
            </a:r>
            <a:r>
              <a:rPr lang="en-US" sz="800" i="1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strip</a:t>
            </a:r>
            <a:br>
              <a:rPr lang="en-US" dirty="0" smtClean="0"/>
            </a:br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r>
              <a:rPr lang="en-US" dirty="0" smtClean="0"/>
              <a:t> by a rectangle with width </a:t>
            </a:r>
            <a:r>
              <a:rPr lang="en-US" dirty="0" smtClean="0">
                <a:sym typeface="Symbol"/>
              </a:rPr>
              <a:t></a:t>
            </a:r>
            <a:r>
              <a:rPr lang="en-US" i="1" dirty="0" smtClean="0">
                <a:sym typeface="Symbol"/>
              </a:rPr>
              <a:t>x</a:t>
            </a:r>
            <a:br>
              <a:rPr lang="en-US" i="1" dirty="0" smtClean="0">
                <a:sym typeface="Symbol"/>
              </a:rPr>
            </a:br>
            <a:r>
              <a:rPr lang="en-US" dirty="0" smtClean="0"/>
              <a:t>and height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), which is the</a:t>
            </a:r>
            <a:br>
              <a:rPr lang="en-US" dirty="0" smtClean="0"/>
            </a:br>
            <a:r>
              <a:rPr lang="en-US" dirty="0" smtClean="0"/>
              <a:t>value of </a:t>
            </a:r>
            <a:r>
              <a:rPr lang="en-US" i="1" dirty="0" smtClean="0"/>
              <a:t>f</a:t>
            </a:r>
            <a:r>
              <a:rPr lang="en-US" dirty="0" smtClean="0"/>
              <a:t> at the right endpoint</a:t>
            </a:r>
            <a:br>
              <a:rPr lang="en-US" dirty="0" smtClean="0"/>
            </a:br>
            <a:r>
              <a:rPr lang="en-US" dirty="0" smtClean="0"/>
              <a:t>(see Figure 11).</a:t>
            </a:r>
            <a:endParaRPr lang="en-US" baseline="30000" dirty="0" smtClean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1905000"/>
            <a:ext cx="21875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04589"/>
            <a:ext cx="4206875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6372200" y="6505599"/>
            <a:ext cx="969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1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Then the area of the </a:t>
            </a:r>
            <a:r>
              <a:rPr lang="en-US" altLang="zh-TW" i="1" smtClean="0">
                <a:ea typeface="新細明體" panose="02020500000000000000" pitchFamily="18" charset="-120"/>
              </a:rPr>
              <a:t>i</a:t>
            </a:r>
            <a:r>
              <a:rPr lang="en-US" altLang="zh-TW" sz="8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th rectangle is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)   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. What we think of intuitively as the area of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is approximated by the sum of the areas of these rectangles, which is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97952"/>
            <a:ext cx="2047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17390"/>
          <a:stretch>
            <a:fillRect/>
          </a:stretch>
        </p:blipFill>
        <p:spPr bwMode="auto">
          <a:xfrm>
            <a:off x="1828800" y="3829050"/>
            <a:ext cx="5410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06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Figure 12 shows this approximation for </a:t>
            </a:r>
            <a:r>
              <a:rPr lang="en-US" altLang="zh-TW" i="1" smtClean="0">
                <a:ea typeface="新細明體" panose="02020500000000000000" pitchFamily="18" charset="-120"/>
              </a:rPr>
              <a:t>n = </a:t>
            </a:r>
            <a:r>
              <a:rPr lang="en-US" altLang="zh-TW" smtClean="0">
                <a:ea typeface="新細明體" panose="02020500000000000000" pitchFamily="18" charset="-120"/>
              </a:rPr>
              <a:t>2,4,6,8</a:t>
            </a:r>
            <a:r>
              <a:rPr lang="en-US" altLang="zh-TW" i="1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ea typeface="新細明體" panose="02020500000000000000" pitchFamily="18" charset="-120"/>
              </a:rPr>
              <a:t>and 12. Notice that this approximation appears to become better and better as the number of strips increases, that is as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476" y="3160018"/>
            <a:ext cx="23241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2209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2540825" y="6478057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03" y="3160018"/>
            <a:ext cx="1066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6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 we define the area 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of the region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in the following way.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It can be proved that the limit in Definition 2 always exists, since we are assuming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is continuous. It can also be shown that we get the same value if we use left endpoints: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571746"/>
            <a:ext cx="7920881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6049960"/>
            <a:ext cx="792477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20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INTEGRALS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0"/>
              </a:rPr>
              <a:t>In Chapters 7, we will see how to use the integral to solve problems concerning:</a:t>
            </a:r>
            <a:endParaRPr lang="en-US" altLang="zh-TW" sz="2800" dirty="0">
              <a:ea typeface="新細明體" charset="0"/>
            </a:endParaRPr>
          </a:p>
          <a:p>
            <a:pPr lvl="1"/>
            <a:r>
              <a:rPr lang="en-US" altLang="zh-TW" dirty="0">
                <a:ea typeface="新細明體" charset="0"/>
              </a:rPr>
              <a:t>Volumes </a:t>
            </a:r>
          </a:p>
          <a:p>
            <a:pPr lvl="1"/>
            <a:r>
              <a:rPr lang="en-US" altLang="zh-TW" dirty="0">
                <a:ea typeface="新細明體" charset="0"/>
              </a:rPr>
              <a:t>Lengths of curves </a:t>
            </a:r>
          </a:p>
          <a:p>
            <a:pPr lvl="1"/>
            <a:r>
              <a:rPr lang="en-US" altLang="zh-TW" dirty="0">
                <a:ea typeface="新細明體" charset="0"/>
              </a:rPr>
              <a:t>Population predictions </a:t>
            </a:r>
          </a:p>
          <a:p>
            <a:pPr lvl="1"/>
            <a:r>
              <a:rPr lang="en-US" altLang="zh-TW" dirty="0">
                <a:ea typeface="新細明體" charset="0"/>
              </a:rPr>
              <a:t>Cardiac output </a:t>
            </a:r>
          </a:p>
          <a:p>
            <a:pPr lvl="1"/>
            <a:r>
              <a:rPr lang="en-US" altLang="zh-TW" dirty="0">
                <a:ea typeface="新細明體" charset="0"/>
              </a:rPr>
              <a:t>Forces on a dam </a:t>
            </a:r>
          </a:p>
          <a:p>
            <a:pPr lvl="1"/>
            <a:r>
              <a:rPr lang="en-US" altLang="zh-TW" dirty="0">
                <a:ea typeface="新細明體" charset="0"/>
              </a:rPr>
              <a:t>Work </a:t>
            </a:r>
          </a:p>
          <a:p>
            <a:pPr lvl="1"/>
            <a:r>
              <a:rPr lang="en-US" altLang="zh-TW" dirty="0">
                <a:ea typeface="新細明體" charset="0"/>
              </a:rPr>
              <a:t>Consumer surplus </a:t>
            </a:r>
          </a:p>
          <a:p>
            <a:pPr lvl="1"/>
            <a:r>
              <a:rPr lang="en-US" altLang="zh-TW" dirty="0">
                <a:ea typeface="新細明體" charset="0"/>
              </a:rPr>
              <a:t>Baseball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5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fact, instead of using left endpoints or right endpoints,  we could take the height of the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err="1" smtClean="0">
                <a:ea typeface="新細明體" panose="02020500000000000000" pitchFamily="18" charset="-120"/>
              </a:rPr>
              <a:t>th</a:t>
            </a:r>
            <a:r>
              <a:rPr lang="en-US" altLang="zh-TW" dirty="0" smtClean="0">
                <a:ea typeface="新細明體" panose="02020500000000000000" pitchFamily="18" charset="-120"/>
              </a:rPr>
              <a:t> rectangle to be the 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any</a:t>
            </a:r>
            <a:r>
              <a:rPr lang="en-US" altLang="zh-TW" dirty="0" smtClean="0">
                <a:ea typeface="新細明體" panose="02020500000000000000" pitchFamily="18" charset="-120"/>
              </a:rPr>
              <a:t> number            in the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err="1" smtClean="0">
                <a:ea typeface="新細明體" panose="02020500000000000000" pitchFamily="18" charset="-120"/>
              </a:rPr>
              <a:t>th</a:t>
            </a:r>
            <a:r>
              <a:rPr lang="en-US" altLang="zh-TW" dirty="0" smtClean="0">
                <a:ea typeface="新細明體" panose="02020500000000000000" pitchFamily="18" charset="-120"/>
              </a:rPr>
              <a:t> subinterval                      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call the numbers                                    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sample points.</a:t>
            </a:r>
          </a:p>
          <a:p>
            <a:pPr marL="0" indent="0"/>
            <a:endParaRPr lang="en-US" altLang="zh-TW" b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Figure 13 shows approximating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rectangles when the sample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points are not chosen to be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endpoints.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09450"/>
            <a:ext cx="3524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65" y="2384470"/>
            <a:ext cx="1047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88419"/>
            <a:ext cx="18669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/>
          <a:stretch>
            <a:fillRect/>
          </a:stretch>
        </p:blipFill>
        <p:spPr bwMode="auto">
          <a:xfrm>
            <a:off x="4811713" y="4248150"/>
            <a:ext cx="4038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341135" y="6346051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70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So a more general expression for the area of </a:t>
            </a:r>
            <a:r>
              <a:rPr lang="en-US" i="1" dirty="0" smtClean="0"/>
              <a:t>S </a:t>
            </a:r>
            <a:r>
              <a:rPr lang="en-US" dirty="0" smtClean="0"/>
              <a:t>is</a:t>
            </a:r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endParaRPr lang="en-US" baseline="30000" dirty="0" smtClean="0"/>
          </a:p>
          <a:p>
            <a:pPr marL="0" indent="0">
              <a:defRPr/>
            </a:pPr>
            <a:r>
              <a:rPr lang="en-US" dirty="0" smtClean="0"/>
              <a:t>In general, we form </a:t>
            </a:r>
            <a:r>
              <a:rPr lang="en-US" b="1" dirty="0" smtClean="0"/>
              <a:t>lower</a:t>
            </a:r>
            <a:r>
              <a:rPr lang="en-US" dirty="0" smtClean="0"/>
              <a:t> (and </a:t>
            </a:r>
            <a:r>
              <a:rPr lang="en-US" b="1" dirty="0" smtClean="0"/>
              <a:t>upper</a:t>
            </a:r>
            <a:r>
              <a:rPr lang="en-US" dirty="0" smtClean="0"/>
              <a:t>) </a:t>
            </a:r>
            <a:r>
              <a:rPr lang="en-US" b="1" dirty="0" smtClean="0"/>
              <a:t>sums </a:t>
            </a:r>
            <a:r>
              <a:rPr lang="en-US" dirty="0" smtClean="0"/>
              <a:t>by choosing the sample points            so that                 is the minimum (and maximum) value of </a:t>
            </a:r>
            <a:r>
              <a:rPr lang="en-US" i="1" dirty="0" smtClean="0"/>
              <a:t>f</a:t>
            </a:r>
            <a:r>
              <a:rPr lang="en-US" dirty="0" smtClean="0"/>
              <a:t> on the </a:t>
            </a:r>
            <a:r>
              <a:rPr lang="en-US" i="1" dirty="0" err="1" smtClean="0"/>
              <a:t>i</a:t>
            </a:r>
            <a:r>
              <a:rPr lang="en-US" sz="800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subinterval. (See Figure 14)</a:t>
            </a:r>
          </a:p>
          <a:p>
            <a:pPr marL="0" indent="0">
              <a:defRPr/>
            </a:pPr>
            <a:endParaRPr lang="en-US" dirty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/>
          </a:p>
          <a:p>
            <a:pPr marL="0" indent="0">
              <a:defRPr/>
            </a:pPr>
            <a:r>
              <a:rPr lang="en-US" dirty="0" smtClean="0"/>
              <a:t> </a:t>
            </a: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  <a:p>
            <a:pPr marL="0" indent="0">
              <a:defRPr/>
            </a:pPr>
            <a:endParaRPr lang="en-US" baseline="30000" dirty="0" smtClean="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4" y="2144713"/>
            <a:ext cx="78152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92093"/>
            <a:ext cx="3524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30" y="3294250"/>
            <a:ext cx="6715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4264025"/>
            <a:ext cx="32639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1981200" y="6245225"/>
            <a:ext cx="518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Lower sums (short rectangles) and upper sums (tall rectangles)</a:t>
            </a:r>
          </a:p>
        </p:txBody>
      </p: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3885140" y="6488250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9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often use </a:t>
            </a:r>
            <a:r>
              <a:rPr lang="en-US" altLang="zh-TW" b="1" smtClean="0">
                <a:ea typeface="新細明體" panose="02020500000000000000" pitchFamily="18" charset="-120"/>
              </a:rPr>
              <a:t>sigma notation </a:t>
            </a:r>
            <a:r>
              <a:rPr lang="en-US" altLang="zh-TW" smtClean="0">
                <a:ea typeface="新細明體" panose="02020500000000000000" pitchFamily="18" charset="-120"/>
              </a:rPr>
              <a:t>to write sums with many terms more compactly.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 For instance,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724275"/>
            <a:ext cx="6572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32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 the expressions for area in Equations 2, 3, and 4 can be written as follows: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can also rewrite Formula 1 in the following way: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55" y="2755106"/>
            <a:ext cx="2919413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55" y="5589240"/>
            <a:ext cx="32273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34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41F2030F-129C-4E1F-882F-D2E7BAD3B9F6}" type="slidenum">
              <a:rPr lang="en-US" altLang="ko-KR">
                <a:ea typeface="굴림" panose="020B0600000101010101" pitchFamily="34" charset="-127"/>
              </a:rPr>
              <a:pPr/>
              <a:t>44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Let </a:t>
            </a:r>
            <a:r>
              <a:rPr lang="en-US" altLang="zh-TW" i="1">
                <a:ea typeface="新細明體" panose="02020500000000000000" pitchFamily="18" charset="-120"/>
              </a:rPr>
              <a:t>A </a:t>
            </a:r>
            <a:r>
              <a:rPr lang="en-US" altLang="zh-TW">
                <a:ea typeface="新細明體" panose="02020500000000000000" pitchFamily="18" charset="-120"/>
              </a:rPr>
              <a:t>be the area of the region that lies under the graph of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cos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between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0 and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b,</a:t>
            </a:r>
            <a:r>
              <a:rPr lang="en-US" altLang="zh-TW">
                <a:ea typeface="新細明體" panose="02020500000000000000" pitchFamily="18" charset="-120"/>
              </a:rPr>
              <a:t> where 0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≤ 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b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 ≤ </a:t>
            </a:r>
            <a:r>
              <a:rPr lang="el-GR" altLang="zh-TW" i="1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/2.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(a)Using right endpoints, find an expression for </a:t>
            </a:r>
            <a:r>
              <a:rPr lang="en-US" altLang="zh-TW" i="1">
                <a:ea typeface="新細明體" panose="02020500000000000000" pitchFamily="18" charset="-120"/>
              </a:rPr>
              <a:t>A </a:t>
            </a:r>
            <a:r>
              <a:rPr lang="en-US" altLang="zh-TW">
                <a:ea typeface="新細明體" panose="02020500000000000000" pitchFamily="18" charset="-120"/>
              </a:rPr>
              <a:t>as a limit. Do not evaluate the limit.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(b)Estimate the area for the case </a:t>
            </a:r>
            <a:r>
              <a:rPr lang="en-US" altLang="zh-TW" i="1"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l-GR" altLang="zh-TW" i="1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>
                <a:cs typeface="Arial" panose="020B0604020202020204" pitchFamily="34" charset="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/2 by taking the sample points to be midpoints and using four subintervals.</a:t>
            </a:r>
          </a:p>
        </p:txBody>
      </p:sp>
    </p:spTree>
    <p:extLst>
      <p:ext uri="{BB962C8B-B14F-4D97-AF65-F5344CB8AC3E}">
        <p14:creationId xmlns:p14="http://schemas.microsoft.com/office/powerpoint/2010/main" val="2979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825BFD73-F392-4D8B-9386-D235BAD0122A}" type="slidenum">
              <a:rPr lang="en-US" altLang="ko-KR">
                <a:ea typeface="굴림" panose="020B0600000101010101" pitchFamily="34" charset="-127"/>
              </a:rPr>
              <a:pPr/>
              <a:t>45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3(a) SOLUTION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Since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= 0, the width of a subinterval is: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200" dirty="0">
                <a:ea typeface="新細明體" panose="02020500000000000000" pitchFamily="18" charset="-120"/>
              </a:rPr>
              <a:t>So, </a:t>
            </a:r>
            <a:r>
              <a:rPr lang="en-US" altLang="zh-TW" sz="2200" i="1" dirty="0">
                <a:ea typeface="新細明體" panose="02020500000000000000" pitchFamily="18" charset="-120"/>
              </a:rPr>
              <a:t>x</a:t>
            </a:r>
            <a:r>
              <a:rPr lang="en-US" altLang="zh-TW" sz="22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200" dirty="0">
                <a:ea typeface="新細明體" panose="02020500000000000000" pitchFamily="18" charset="-120"/>
              </a:rPr>
              <a:t> = </a:t>
            </a:r>
            <a:r>
              <a:rPr lang="en-US" altLang="zh-TW" sz="2200" i="1" dirty="0">
                <a:ea typeface="新細明體" panose="02020500000000000000" pitchFamily="18" charset="-120"/>
              </a:rPr>
              <a:t>b</a:t>
            </a:r>
            <a:r>
              <a:rPr lang="en-US" altLang="zh-TW" sz="2200" dirty="0">
                <a:ea typeface="新細明體" panose="02020500000000000000" pitchFamily="18" charset="-120"/>
              </a:rPr>
              <a:t>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i="1" dirty="0">
                <a:ea typeface="新細明體" panose="02020500000000000000" pitchFamily="18" charset="-120"/>
              </a:rPr>
              <a:t>x</a:t>
            </a:r>
            <a:r>
              <a:rPr lang="en-US" altLang="zh-TW" sz="22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 = 2</a:t>
            </a:r>
            <a:r>
              <a:rPr lang="en-US" altLang="zh-TW" sz="2200" i="1" dirty="0">
                <a:ea typeface="新細明體" panose="02020500000000000000" pitchFamily="18" charset="-120"/>
              </a:rPr>
              <a:t>b</a:t>
            </a:r>
            <a:r>
              <a:rPr lang="en-US" altLang="zh-TW" sz="2200" dirty="0">
                <a:ea typeface="新細明體" panose="02020500000000000000" pitchFamily="18" charset="-120"/>
              </a:rPr>
              <a:t>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i="1" dirty="0">
                <a:ea typeface="新細明體" panose="02020500000000000000" pitchFamily="18" charset="-120"/>
              </a:rPr>
              <a:t>x</a:t>
            </a:r>
            <a:r>
              <a:rPr lang="en-US" altLang="zh-TW" sz="2200" baseline="-25000" dirty="0">
                <a:ea typeface="新細明體" panose="02020500000000000000" pitchFamily="18" charset="-120"/>
              </a:rPr>
              <a:t>3</a:t>
            </a:r>
            <a:r>
              <a:rPr lang="en-US" altLang="zh-TW" sz="2200" dirty="0">
                <a:ea typeface="新細明體" panose="02020500000000000000" pitchFamily="18" charset="-120"/>
              </a:rPr>
              <a:t> = 3</a:t>
            </a:r>
            <a:r>
              <a:rPr lang="en-US" altLang="zh-TW" sz="2200" i="1" dirty="0">
                <a:ea typeface="新細明體" panose="02020500000000000000" pitchFamily="18" charset="-120"/>
              </a:rPr>
              <a:t>b</a:t>
            </a:r>
            <a:r>
              <a:rPr lang="en-US" altLang="zh-TW" sz="2200" dirty="0">
                <a:ea typeface="新細明體" panose="02020500000000000000" pitchFamily="18" charset="-120"/>
              </a:rPr>
              <a:t>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i="1" dirty="0">
                <a:ea typeface="新細明體" panose="02020500000000000000" pitchFamily="18" charset="-120"/>
              </a:rPr>
              <a:t>x</a:t>
            </a:r>
            <a:r>
              <a:rPr lang="en-US" altLang="zh-TW" sz="22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200" dirty="0">
                <a:ea typeface="新細明體" panose="02020500000000000000" pitchFamily="18" charset="-120"/>
              </a:rPr>
              <a:t> =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ib</a:t>
            </a:r>
            <a:r>
              <a:rPr lang="en-US" altLang="zh-TW" sz="2200" dirty="0">
                <a:ea typeface="新細明體" panose="02020500000000000000" pitchFamily="18" charset="-120"/>
              </a:rPr>
              <a:t>/</a:t>
            </a:r>
            <a:r>
              <a:rPr lang="en-US" altLang="zh-TW" sz="2200" i="1" dirty="0">
                <a:ea typeface="新細明體" panose="02020500000000000000" pitchFamily="18" charset="-120"/>
              </a:rPr>
              <a:t>n,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200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 =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nb</a:t>
            </a:r>
            <a:r>
              <a:rPr lang="en-US" altLang="zh-TW" sz="2200" dirty="0">
                <a:ea typeface="新細明體" panose="02020500000000000000" pitchFamily="18" charset="-120"/>
              </a:rPr>
              <a:t>/</a:t>
            </a: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sum of the areas of the approximating rectangles is: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536700" y="203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82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0320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32983"/>
              </p:ext>
            </p:extLst>
          </p:nvPr>
        </p:nvGraphicFramePr>
        <p:xfrm>
          <a:off x="3635896" y="2214752"/>
          <a:ext cx="2012013" cy="85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6" imgW="927000" imgH="393480" progId="Equation.DSMT4">
                  <p:embed/>
                </p:oleObj>
              </mc:Choice>
              <mc:Fallback>
                <p:oleObj name="Equation" r:id="rId6" imgW="927000" imgH="393480" progId="Equation.DSMT4">
                  <p:embed/>
                  <p:pic>
                    <p:nvPicPr>
                      <p:cNvPr id="82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214752"/>
                        <a:ext cx="2012013" cy="85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48024"/>
              </p:ext>
            </p:extLst>
          </p:nvPr>
        </p:nvGraphicFramePr>
        <p:xfrm>
          <a:off x="1536700" y="4270712"/>
          <a:ext cx="6192688" cy="193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8" imgW="3251160" imgH="927000" progId="Equation.DSMT4">
                  <p:embed/>
                </p:oleObj>
              </mc:Choice>
              <mc:Fallback>
                <p:oleObj name="Equation" r:id="rId8" imgW="3251160" imgH="927000" progId="Equation.DSMT4">
                  <p:embed/>
                  <p:pic>
                    <p:nvPicPr>
                      <p:cNvPr id="829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270712"/>
                        <a:ext cx="6192688" cy="193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65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53DF4B7-02CA-4098-9799-464B4158C9F6}" type="slidenum">
              <a:rPr lang="en-US" altLang="ko-KR">
                <a:ea typeface="굴림" panose="020B0600000101010101" pitchFamily="34" charset="-127"/>
              </a:rPr>
              <a:pPr/>
              <a:t>46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3(a) SOLUTION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484784"/>
            <a:ext cx="7642224" cy="4993804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According to Definition 2, the area is: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Using sigma notation, we could write: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03991"/>
              </p:ext>
            </p:extLst>
          </p:nvPr>
        </p:nvGraphicFramePr>
        <p:xfrm>
          <a:off x="1394619" y="2255974"/>
          <a:ext cx="6800329" cy="160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4" imgW="2908080" imgH="685800" progId="Equation.DSMT4">
                  <p:embed/>
                </p:oleObj>
              </mc:Choice>
              <mc:Fallback>
                <p:oleObj name="Equation" r:id="rId4" imgW="2908080" imgH="685800" progId="Equation.DSMT4">
                  <p:embed/>
                  <p:pic>
                    <p:nvPicPr>
                      <p:cNvPr id="84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619" y="2255974"/>
                        <a:ext cx="6800329" cy="1605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80976"/>
              </p:ext>
            </p:extLst>
          </p:nvPr>
        </p:nvGraphicFramePr>
        <p:xfrm>
          <a:off x="3131840" y="4870220"/>
          <a:ext cx="26781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6" imgW="1193760" imgH="431640" progId="Equation.DSMT4">
                  <p:embed/>
                </p:oleObj>
              </mc:Choice>
              <mc:Fallback>
                <p:oleObj name="Equation" r:id="rId6" imgW="1193760" imgH="431640" progId="Equation.DSMT4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870220"/>
                        <a:ext cx="26781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85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F9E75BF6-FCD7-433B-96D5-1533F2A684D0}" type="slidenum">
              <a:rPr lang="en-US" altLang="ko-KR">
                <a:ea typeface="굴림" panose="020B0600000101010101" pitchFamily="34" charset="-127"/>
              </a:rPr>
              <a:pPr/>
              <a:t>47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3(a) SOLUTION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It is difficult to evaluate this limit directly by hand.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with the aid of a computer algebra system (CAS), it isn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t hard.</a:t>
            </a:r>
            <a:endParaRPr lang="en-US" altLang="zh-TW" sz="3600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In Section 5.3, we will be able to find </a:t>
            </a:r>
            <a:r>
              <a:rPr lang="en-US" altLang="zh-TW" i="1">
                <a:ea typeface="新細明體" panose="02020500000000000000" pitchFamily="18" charset="-120"/>
              </a:rPr>
              <a:t>A </a:t>
            </a:r>
            <a:r>
              <a:rPr lang="en-US" altLang="zh-TW">
                <a:ea typeface="新細明體" panose="02020500000000000000" pitchFamily="18" charset="-120"/>
              </a:rPr>
              <a:t>more easily using a different method.</a:t>
            </a:r>
          </a:p>
        </p:txBody>
      </p:sp>
    </p:spTree>
    <p:extLst>
      <p:ext uri="{BB962C8B-B14F-4D97-AF65-F5344CB8AC3E}">
        <p14:creationId xmlns:p14="http://schemas.microsoft.com/office/powerpoint/2010/main" val="29677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8981C42D-AF34-4367-812D-AA50C658D8DA}" type="slidenum">
              <a:rPr lang="en-US" altLang="ko-KR">
                <a:ea typeface="굴림" panose="020B0600000101010101" pitchFamily="34" charset="-127"/>
              </a:rPr>
              <a:pPr/>
              <a:t>48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3(b) SOLUTION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With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4 and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/2, we have: 					</a:t>
            </a:r>
            <a:r>
              <a:rPr lang="en-US" altLang="zh-TW" dirty="0">
                <a:ea typeface="新細明體" panose="02020500000000000000" pitchFamily="18" charset="-120"/>
              </a:rPr>
              <a:t>∆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/2)/4 = </a:t>
            </a:r>
            <a:r>
              <a:rPr lang="el-GR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π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/8</a:t>
            </a:r>
          </a:p>
          <a:p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So, the subintervals are:</a:t>
            </a:r>
            <a:b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  [0, 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 dirty="0"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/8], [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 dirty="0"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/8, 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 dirty="0"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/4], [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 dirty="0"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/4, 3 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/8], [3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 dirty="0"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/8, 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 dirty="0"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/2] 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The midpoints of these subintervals are: </a:t>
            </a: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  		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* = </a:t>
            </a:r>
            <a:r>
              <a:rPr lang="el-GR" altLang="zh-TW" sz="2400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sz="2400" i="1" dirty="0">
                <a:cs typeface="Arial" panose="020B0604020202020204" pitchFamily="34" charset="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/16 	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* = 3</a:t>
            </a:r>
            <a:r>
              <a:rPr lang="el-GR" altLang="zh-TW" sz="2400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sz="2400" i="1" dirty="0">
                <a:cs typeface="Arial" panose="020B0604020202020204" pitchFamily="34" charset="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/16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		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</a:t>
            </a:r>
            <a:r>
              <a:rPr lang="en-US" altLang="zh-TW" sz="2400" dirty="0">
                <a:ea typeface="新細明體" panose="02020500000000000000" pitchFamily="18" charset="-120"/>
              </a:rPr>
              <a:t>* = 5</a:t>
            </a:r>
            <a:r>
              <a:rPr lang="el-GR" altLang="zh-TW" sz="2400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sz="2400" i="1" dirty="0">
                <a:cs typeface="Arial" panose="020B0604020202020204" pitchFamily="34" charset="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/16 	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4</a:t>
            </a:r>
            <a:r>
              <a:rPr lang="en-US" altLang="zh-TW" sz="2400" dirty="0">
                <a:ea typeface="新細明體" panose="02020500000000000000" pitchFamily="18" charset="-120"/>
              </a:rPr>
              <a:t>* = 7</a:t>
            </a:r>
            <a:r>
              <a:rPr lang="el-GR" altLang="zh-TW" sz="2400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sz="2400" i="1" dirty="0">
                <a:cs typeface="Arial" panose="020B0604020202020204" pitchFamily="34" charset="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6270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224F41AD-B20F-4741-9625-9B97658BE224}" type="slidenum">
              <a:rPr lang="en-US" altLang="ko-KR">
                <a:ea typeface="굴림" panose="020B0600000101010101" pitchFamily="34" charset="-127"/>
              </a:rPr>
              <a:pPr/>
              <a:t>49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3(b) SOLUTION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sum of the areas of the four rectangles is: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63576"/>
              </p:ext>
            </p:extLst>
          </p:nvPr>
        </p:nvGraphicFramePr>
        <p:xfrm>
          <a:off x="1212193" y="2185610"/>
          <a:ext cx="5760640" cy="388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3225600" imgH="2234880" progId="Equation.DSMT4">
                  <p:embed/>
                </p:oleObj>
              </mc:Choice>
              <mc:Fallback>
                <p:oleObj name="Equation" r:id="rId4" imgW="3225600" imgH="2234880" progId="Equation.DSMT4">
                  <p:embed/>
                  <p:pic>
                    <p:nvPicPr>
                      <p:cNvPr id="88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193" y="2185610"/>
                        <a:ext cx="5760640" cy="3886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8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3254326" cy="2602086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61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INTEGRALS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There is a connection between integral calculus and differential calculus. </a:t>
            </a:r>
          </a:p>
          <a:p>
            <a:pPr lvl="1"/>
            <a:r>
              <a:rPr lang="en-US" altLang="zh-TW" dirty="0">
                <a:ea typeface="新細明體" charset="0"/>
              </a:rPr>
              <a:t>The Fundamental Theorem of Calculus (FTC) relates the integral to the derivative.</a:t>
            </a:r>
          </a:p>
          <a:p>
            <a:pPr lvl="1"/>
            <a:r>
              <a:rPr lang="en-US" altLang="zh-TW" dirty="0">
                <a:ea typeface="新細明體" charset="0"/>
              </a:rPr>
              <a:t>We will see in this chapter that it greatly simplifies </a:t>
            </a:r>
            <a:br>
              <a:rPr lang="en-US" altLang="zh-TW" dirty="0">
                <a:ea typeface="新細明體" charset="0"/>
              </a:rPr>
            </a:br>
            <a:r>
              <a:rPr lang="en-US" altLang="zh-TW" dirty="0">
                <a:ea typeface="新細明體" charset="0"/>
              </a:rPr>
              <a:t>the solution of many problems.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12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B623300-6002-4E69-A2EE-380C28F2C249}" type="slidenum">
              <a:rPr lang="en-US" altLang="ko-KR">
                <a:ea typeface="굴림" panose="020B0600000101010101" pitchFamily="34" charset="-127"/>
              </a:rPr>
              <a:pPr/>
              <a:t>50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4.1</a:t>
            </a:r>
            <a:endParaRPr lang="en-US" altLang="zh-TW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3(b) SOLUTION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So, an estimate for the area is: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/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≈ 1.006</a:t>
            </a:r>
          </a:p>
        </p:txBody>
      </p:sp>
      <p:pic>
        <p:nvPicPr>
          <p:cNvPr id="921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9500"/>
            <a:ext cx="3541713" cy="310673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4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The Distance Problem</a:t>
            </a:r>
          </a:p>
        </p:txBody>
      </p:sp>
    </p:spTree>
    <p:extLst>
      <p:ext uri="{BB962C8B-B14F-4D97-AF65-F5344CB8AC3E}">
        <p14:creationId xmlns:p14="http://schemas.microsoft.com/office/powerpoint/2010/main" val="16311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Distance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altLang="zh-TW" sz="1800" dirty="0" smtClean="0">
                <a:ea typeface="新細明體" panose="02020500000000000000" pitchFamily="18" charset="-120"/>
              </a:rPr>
              <a:t>Now let’s consider the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distance problem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: Find the distance traveled by an object during a certain time period if the velocity of the object is known at all times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.</a:t>
            </a:r>
            <a:endParaRPr lang="en-US" altLang="zh-TW" sz="1800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 smtClean="0">
                <a:ea typeface="新細明體" panose="02020500000000000000" pitchFamily="18" charset="-120"/>
              </a:rPr>
              <a:t>If the velocity remains constant, then the distance problem is easy to solve by means of the formula</a:t>
            </a:r>
          </a:p>
          <a:p>
            <a:pPr marL="0" indent="0"/>
            <a:endParaRPr lang="en-US" altLang="zh-TW" sz="1800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 smtClean="0">
                <a:ea typeface="新細明體" panose="02020500000000000000" pitchFamily="18" charset="-120"/>
              </a:rPr>
              <a:t>But if the velocity varies, it’s not so easy to find the distance traveled. </a:t>
            </a:r>
          </a:p>
          <a:p>
            <a:pPr marL="0" indent="0"/>
            <a:r>
              <a:rPr lang="en-US" altLang="zh-TW" sz="1800" dirty="0" smtClean="0">
                <a:ea typeface="新細明體" panose="02020500000000000000" pitchFamily="18" charset="-120"/>
              </a:rPr>
              <a:t>We investigate the problem in the next example.</a:t>
            </a:r>
            <a:endParaRPr lang="en-US" altLang="zh-TW" sz="1800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26954"/>
            <a:ext cx="3695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4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Suppose the odometer on our car is broken and we want to estimate the distance driven over a 30-second time interval.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take speedometer readings every five seconds and record them in the following table:</a:t>
            </a:r>
            <a:endParaRPr lang="en-US" altLang="zh-TW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49260"/>
            <a:ext cx="7789168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0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order to have the time and the velocity in consistent units, let’s convert the velocity readings to feet per second (1 mi/h = 5280/3600 ft/s):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During the first five seconds the velocity doesn’t change very much, so we can estimate the distance traveled during that time by assuming that the velocity is constant.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876550"/>
            <a:ext cx="7519367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we take the velocity during that time interval to be the initial velocity (25 ft/s), then we obtain the approximate distance traveled during the first five seconds: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Similarly, during the second time interval the velocity is approximately constant and we take it to be the velocity when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= 5 s</a:t>
            </a:r>
            <a:r>
              <a:rPr lang="en-US" altLang="zh-TW" i="1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So our estimate for the distance traveled from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= 5 s to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= 10 s is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47975"/>
            <a:ext cx="3048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6019800"/>
            <a:ext cx="2847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0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we add similar estimates for the other time intervals, we obtain an estimate for the total distance traveled: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4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could just as well have used the velocity at the </a:t>
            </a:r>
            <a:r>
              <a:rPr lang="en-US" altLang="zh-TW" i="1" smtClean="0">
                <a:ea typeface="新細明體" panose="02020500000000000000" pitchFamily="18" charset="-120"/>
              </a:rPr>
              <a:t>end</a:t>
            </a:r>
            <a:r>
              <a:rPr lang="en-US" altLang="zh-TW" smtClean="0">
                <a:ea typeface="新細明體" panose="02020500000000000000" pitchFamily="18" charset="-120"/>
              </a:rPr>
              <a:t> of each time period instead of the velocity at the beginning as our assumed constant velocity. Then our estimate becomes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4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4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we had wanted a more accurate estimate, we could have taken velocity readings every two seconds, or even every second.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362200"/>
            <a:ext cx="79089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4784725"/>
            <a:ext cx="784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1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Distance Problem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Perhaps the calculations in Example 4 remind you of the sums used earlier to estimate areas. The similarity is explained when we sketch a graph of the velocity function of the car in Figure 16 and draw rectangles whose heights are the initial velocities for each time interval.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77072"/>
            <a:ext cx="28479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4137957" y="6550223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6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Distance Problem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area of the first rectangle is 25 x 5 = 125, which is also our estimate for the distance traveled in the first five seconds.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fact, the area of each rectangle can be interpreted as a distance because the height represents velocity and the width represents time. The sum of the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areas of the rectangles in Figure 16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is </a:t>
            </a:r>
            <a:r>
              <a:rPr lang="en-US" altLang="zh-TW" i="1" smtClean="0">
                <a:ea typeface="新細明體" panose="02020500000000000000" pitchFamily="18" charset="-120"/>
              </a:rPr>
              <a:t>L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6</a:t>
            </a:r>
            <a:r>
              <a:rPr lang="en-US" altLang="zh-TW" i="1" smtClean="0">
                <a:ea typeface="新細明體" panose="02020500000000000000" pitchFamily="18" charset="-120"/>
              </a:rPr>
              <a:t>= </a:t>
            </a:r>
            <a:r>
              <a:rPr lang="en-US" altLang="zh-TW" smtClean="0">
                <a:ea typeface="新細明體" panose="02020500000000000000" pitchFamily="18" charset="-120"/>
              </a:rPr>
              <a:t>1135, which is our initial estimate 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for the total distance traveled.  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38600"/>
            <a:ext cx="23622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804248" y="6172200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0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Distance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general, suppose an object moves with velocity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),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dirty="0" smtClean="0">
                <a:ea typeface="新細明體" panose="02020500000000000000" pitchFamily="18" charset="-120"/>
              </a:rPr>
              <a:t> 0 (so the object always moves in the positive direction).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take velocity readings at times                                                    so that the velocity is approximately constant on each subinterval.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these times are equally spaced, then the time between consecutive readings is                        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29000"/>
            <a:ext cx="31908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625430"/>
            <a:ext cx="18907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9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The Area Problem</a:t>
            </a:r>
          </a:p>
        </p:txBody>
      </p:sp>
    </p:spTree>
    <p:extLst>
      <p:ext uri="{BB962C8B-B14F-4D97-AF65-F5344CB8AC3E}">
        <p14:creationId xmlns:p14="http://schemas.microsoft.com/office/powerpoint/2010/main" val="37411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Distance Problem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During the first time interval the velocity is approximately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baseline="-25000" smtClean="0">
                <a:ea typeface="新細明體" panose="02020500000000000000" pitchFamily="18" charset="-120"/>
              </a:rPr>
              <a:t>0</a:t>
            </a:r>
            <a:r>
              <a:rPr lang="en-US" altLang="zh-TW" smtClean="0">
                <a:ea typeface="新細明體" panose="02020500000000000000" pitchFamily="18" charset="-120"/>
              </a:rPr>
              <a:t>) and so the distance traveled is approximately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baseline="-25000" smtClean="0">
                <a:ea typeface="新細明體" panose="02020500000000000000" pitchFamily="18" charset="-120"/>
              </a:rPr>
              <a:t>0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Similarly, the distance traveled during the second time interval is about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</a:rPr>
              <a:t>t </a:t>
            </a:r>
            <a:r>
              <a:rPr lang="en-US" altLang="zh-TW" smtClean="0">
                <a:ea typeface="新細明體" panose="02020500000000000000" pitchFamily="18" charset="-120"/>
              </a:rPr>
              <a:t>and the total distance traveled during the time interval [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] is approximately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7" y="5395913"/>
            <a:ext cx="651192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0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Distance Problem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we use the velocity at right endpoints instead of left endpoints, our estimate for the total distance becomes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more frequently we measure the velocity, the more accurate our estimates become, so it seems plausible that the </a:t>
            </a:r>
            <a:r>
              <a:rPr lang="en-US" altLang="zh-TW" i="1" smtClean="0">
                <a:ea typeface="新細明體" panose="02020500000000000000" pitchFamily="18" charset="-120"/>
              </a:rPr>
              <a:t>exact</a:t>
            </a:r>
            <a:r>
              <a:rPr lang="en-US" altLang="zh-TW" smtClean="0">
                <a:ea typeface="新細明體" panose="02020500000000000000" pitchFamily="18" charset="-120"/>
              </a:rPr>
              <a:t> distance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</a:rPr>
              <a:t> traveled is the </a:t>
            </a:r>
            <a:r>
              <a:rPr lang="en-US" altLang="zh-TW" i="1" smtClean="0">
                <a:ea typeface="新細明體" panose="02020500000000000000" pitchFamily="18" charset="-120"/>
              </a:rPr>
              <a:t>limit</a:t>
            </a:r>
            <a:r>
              <a:rPr lang="en-US" altLang="zh-TW" smtClean="0">
                <a:ea typeface="新細明體" panose="02020500000000000000" pitchFamily="18" charset="-120"/>
              </a:rPr>
              <a:t> of such  expressions: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868935"/>
            <a:ext cx="6305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87" y="5954710"/>
            <a:ext cx="73723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SUMMARY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Equation 5 has the same form as our expressions for area in Equations 2 and 3.</a:t>
            </a:r>
          </a:p>
          <a:p>
            <a:endParaRPr lang="en-US" altLang="zh-TW" dirty="0">
              <a:ea typeface="新細明體" charset="0"/>
            </a:endParaRPr>
          </a:p>
          <a:p>
            <a:r>
              <a:rPr lang="en-US" altLang="zh-TW" dirty="0">
                <a:ea typeface="新細明體" charset="0"/>
              </a:rPr>
              <a:t>So, it follows that the distance traveled is equal to the area under the graph of the velocity function.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32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SUMMARY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In Chapters 7, we will see that other quantities of interest in the natural and social sciences can also be interpreted as the area under a curve.</a:t>
            </a:r>
          </a:p>
          <a:p>
            <a:r>
              <a:rPr lang="en-US" altLang="zh-TW" dirty="0">
                <a:ea typeface="新細明體" charset="0"/>
              </a:rPr>
              <a:t>Examples include:</a:t>
            </a:r>
          </a:p>
          <a:p>
            <a:pPr lvl="1"/>
            <a:r>
              <a:rPr lang="en-US" altLang="zh-TW" dirty="0">
                <a:ea typeface="新細明體" charset="0"/>
              </a:rPr>
              <a:t>Work done by a variable force</a:t>
            </a:r>
          </a:p>
          <a:p>
            <a:pPr lvl="1"/>
            <a:r>
              <a:rPr lang="en-US" altLang="zh-TW" dirty="0">
                <a:ea typeface="新細明體" charset="0"/>
              </a:rPr>
              <a:t>Cardiac output of the heart </a:t>
            </a:r>
          </a:p>
          <a:p>
            <a:r>
              <a:rPr lang="en-US" altLang="zh-TW" dirty="0">
                <a:ea typeface="新細明體" charset="0"/>
              </a:rPr>
              <a:t>So, when we compute areas in this chapter, bear in mind that they can be interpreted in a variety of practical ways.</a:t>
            </a:r>
            <a:endParaRPr lang="en-US" altLang="zh-TW" sz="3600" dirty="0">
              <a:ea typeface="新細明體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29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Area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begin by attempting to solve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area problem</a:t>
            </a:r>
            <a:r>
              <a:rPr lang="en-US" altLang="zh-TW" dirty="0" smtClean="0">
                <a:ea typeface="新細明體" panose="02020500000000000000" pitchFamily="18" charset="-120"/>
              </a:rPr>
              <a:t>: Find the area of the region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that lies under the curve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from 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means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, illustrated in Figure 1, is bounded by the graph of a continuous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[where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dirty="0" smtClean="0">
                <a:ea typeface="新細明體" panose="02020500000000000000" pitchFamily="18" charset="-120"/>
              </a:rPr>
              <a:t>0], the vertical lines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, and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-axis.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b="5095"/>
          <a:stretch>
            <a:fillRect/>
          </a:stretch>
        </p:blipFill>
        <p:spPr bwMode="auto">
          <a:xfrm>
            <a:off x="3044825" y="4267200"/>
            <a:ext cx="31273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6269038"/>
            <a:ext cx="224948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4299296" y="6550223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53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AREA 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In trying to solve the area problem, we have to ask ourselves:</a:t>
            </a:r>
            <a:endParaRPr lang="en-US" altLang="zh-TW" sz="3600" dirty="0">
              <a:ea typeface="新細明體" charset="0"/>
            </a:endParaRPr>
          </a:p>
          <a:p>
            <a:pPr lvl="1"/>
            <a:r>
              <a:rPr lang="en-US" altLang="zh-TW" dirty="0">
                <a:ea typeface="新細明體" charset="0"/>
              </a:rPr>
              <a:t>What is the meaning of the word area?</a:t>
            </a:r>
          </a:p>
          <a:p>
            <a:pPr lvl="1"/>
            <a:endParaRPr lang="en-US" altLang="zh-TW" dirty="0">
              <a:ea typeface="新細明體" charset="0"/>
            </a:endParaRPr>
          </a:p>
          <a:p>
            <a:r>
              <a:rPr lang="en-US" altLang="zh-TW" dirty="0">
                <a:ea typeface="新細明體" charset="0"/>
              </a:rPr>
              <a:t>The question is easy to answer for regions with straight sides.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26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RECTANGLES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For a rectangle, the area is defined as:</a:t>
            </a:r>
          </a:p>
          <a:p>
            <a:pPr lvl="1"/>
            <a:endParaRPr lang="en-US" altLang="zh-TW" dirty="0">
              <a:ea typeface="新細明體" charset="0"/>
            </a:endParaRPr>
          </a:p>
          <a:p>
            <a:pPr lvl="1"/>
            <a:r>
              <a:rPr lang="en-US" altLang="zh-TW" dirty="0">
                <a:ea typeface="新細明體" charset="0"/>
              </a:rPr>
              <a:t>The product of the length and the width.</a:t>
            </a:r>
          </a:p>
          <a:p>
            <a:endParaRPr kumimoji="1" lang="zh-TW" alt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357563"/>
            <a:ext cx="2811462" cy="19018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300663"/>
            <a:ext cx="13430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03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2554</Words>
  <Application>Microsoft Macintosh PowerPoint</Application>
  <PresentationFormat>如螢幕大小 (4:3)</PresentationFormat>
  <Paragraphs>486</Paragraphs>
  <Slides>63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3" baseType="lpstr">
      <vt:lpstr>Arial Unicode MS</vt:lpstr>
      <vt:lpstr>Euphemia</vt:lpstr>
      <vt:lpstr>굴림</vt:lpstr>
      <vt:lpstr>微軟正黑體</vt:lpstr>
      <vt:lpstr>新細明體</vt:lpstr>
      <vt:lpstr>Arial</vt:lpstr>
      <vt:lpstr>Symbol</vt:lpstr>
      <vt:lpstr>Math_16x9</vt:lpstr>
      <vt:lpstr>Equation</vt:lpstr>
      <vt:lpstr>MathType 5.0 Equation</vt:lpstr>
      <vt:lpstr>PowerPoint 簡報</vt:lpstr>
      <vt:lpstr>PowerPoint 簡報</vt:lpstr>
      <vt:lpstr>INTEGRALS</vt:lpstr>
      <vt:lpstr>INTEGRALS</vt:lpstr>
      <vt:lpstr>INTEGRALS</vt:lpstr>
      <vt:lpstr>PowerPoint 簡報</vt:lpstr>
      <vt:lpstr>The Area Problem</vt:lpstr>
      <vt:lpstr>AREA PROBLEM</vt:lpstr>
      <vt:lpstr>RECTANGLES</vt:lpstr>
      <vt:lpstr>TRIANGLES</vt:lpstr>
      <vt:lpstr>POLYGONS</vt:lpstr>
      <vt:lpstr>The Area Problem</vt:lpstr>
      <vt:lpstr>Example 1</vt:lpstr>
      <vt:lpstr>Example 1- Solution</vt:lpstr>
      <vt:lpstr>Example 1 – Solution</vt:lpstr>
      <vt:lpstr>Example 1 – Solution</vt:lpstr>
      <vt:lpstr>Example 1 – Solution</vt:lpstr>
      <vt:lpstr>Example 1 – Solution</vt:lpstr>
      <vt:lpstr>Example 1 – Solution</vt:lpstr>
      <vt:lpstr>Example 1 – Solution</vt:lpstr>
      <vt:lpstr>Example 1 – Solution</vt:lpstr>
      <vt:lpstr>Example 1 – Solution</vt:lpstr>
      <vt:lpstr>Example 1 – Solution</vt:lpstr>
      <vt:lpstr>Example 2</vt:lpstr>
      <vt:lpstr>Example 2 SOLUTION</vt:lpstr>
      <vt:lpstr>Example 2 SOLUTION</vt:lpstr>
      <vt:lpstr>Example 2 SOLUTION</vt:lpstr>
      <vt:lpstr>Example 2 SOLUTION</vt:lpstr>
      <vt:lpstr>AREA PROBLEM</vt:lpstr>
      <vt:lpstr>AREA PROBLEM</vt:lpstr>
      <vt:lpstr>AREA PROBLEM</vt:lpstr>
      <vt:lpstr>AREA PROBLEM</vt:lpstr>
      <vt:lpstr>The Area Problem</vt:lpstr>
      <vt:lpstr>The Area Problem</vt:lpstr>
      <vt:lpstr>The Area Problem</vt:lpstr>
      <vt:lpstr>The Area Problem</vt:lpstr>
      <vt:lpstr>The Area Problem</vt:lpstr>
      <vt:lpstr>The Area Problem</vt:lpstr>
      <vt:lpstr>The Area Problem</vt:lpstr>
      <vt:lpstr>The Area Problem</vt:lpstr>
      <vt:lpstr>The Area Problem</vt:lpstr>
      <vt:lpstr>The Area Problem</vt:lpstr>
      <vt:lpstr>The Area Problem</vt:lpstr>
      <vt:lpstr>Example 3</vt:lpstr>
      <vt:lpstr>Example 3(a) SOLUTION</vt:lpstr>
      <vt:lpstr>Example 3(a) SOLUTION</vt:lpstr>
      <vt:lpstr>Example 3(a) SOLUTION</vt:lpstr>
      <vt:lpstr>Example 3(b) SOLUTION</vt:lpstr>
      <vt:lpstr>Example 3(b) SOLUTION</vt:lpstr>
      <vt:lpstr>Example 3(b) SOLUTION</vt:lpstr>
      <vt:lpstr>PowerPoint 簡報</vt:lpstr>
      <vt:lpstr>The Distance Problem</vt:lpstr>
      <vt:lpstr>Example 4</vt:lpstr>
      <vt:lpstr>Example 4</vt:lpstr>
      <vt:lpstr>Example 4</vt:lpstr>
      <vt:lpstr>Example 4</vt:lpstr>
      <vt:lpstr>The Distance Problem</vt:lpstr>
      <vt:lpstr>The Distance Problem</vt:lpstr>
      <vt:lpstr>The Distance Problem</vt:lpstr>
      <vt:lpstr>The Distance Problem</vt:lpstr>
      <vt:lpstr>The Distance Problem</vt:lpstr>
      <vt:lpstr>SUMMARY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2016-11-18T07:29:46Z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