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2"/>
  </p:notesMasterIdLst>
  <p:handoutMasterIdLst>
    <p:handoutMasterId r:id="rId83"/>
  </p:handoutMasterIdLst>
  <p:sldIdLst>
    <p:sldId id="256" r:id="rId3"/>
    <p:sldId id="257" r:id="rId4"/>
    <p:sldId id="258" r:id="rId5"/>
    <p:sldId id="259" r:id="rId6"/>
    <p:sldId id="260" r:id="rId7"/>
    <p:sldId id="261" r:id="rId8"/>
    <p:sldId id="262" r:id="rId9"/>
    <p:sldId id="263" r:id="rId10"/>
    <p:sldId id="264" r:id="rId11"/>
    <p:sldId id="265" r:id="rId12"/>
    <p:sldId id="317" r:id="rId13"/>
    <p:sldId id="318"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07" r:id="rId32"/>
    <p:sldId id="308" r:id="rId33"/>
    <p:sldId id="309" r:id="rId34"/>
    <p:sldId id="310" r:id="rId35"/>
    <p:sldId id="311" r:id="rId36"/>
    <p:sldId id="312" r:id="rId37"/>
    <p:sldId id="313" r:id="rId38"/>
    <p:sldId id="314" r:id="rId39"/>
    <p:sldId id="315" r:id="rId40"/>
    <p:sldId id="316" r:id="rId41"/>
    <p:sldId id="283" r:id="rId42"/>
    <p:sldId id="284" r:id="rId43"/>
    <p:sldId id="285" r:id="rId44"/>
    <p:sldId id="286" r:id="rId45"/>
    <p:sldId id="287" r:id="rId46"/>
    <p:sldId id="288" r:id="rId47"/>
    <p:sldId id="289" r:id="rId48"/>
    <p:sldId id="290" r:id="rId49"/>
    <p:sldId id="291" r:id="rId50"/>
    <p:sldId id="319" r:id="rId51"/>
    <p:sldId id="320" r:id="rId52"/>
    <p:sldId id="321" r:id="rId53"/>
    <p:sldId id="292" r:id="rId54"/>
    <p:sldId id="293" r:id="rId55"/>
    <p:sldId id="294" r:id="rId56"/>
    <p:sldId id="295" r:id="rId57"/>
    <p:sldId id="296" r:id="rId58"/>
    <p:sldId id="322" r:id="rId59"/>
    <p:sldId id="323" r:id="rId60"/>
    <p:sldId id="324" r:id="rId61"/>
    <p:sldId id="325" r:id="rId62"/>
    <p:sldId id="326" r:id="rId63"/>
    <p:sldId id="327" r:id="rId64"/>
    <p:sldId id="297" r:id="rId65"/>
    <p:sldId id="298" r:id="rId66"/>
    <p:sldId id="299" r:id="rId67"/>
    <p:sldId id="300" r:id="rId68"/>
    <p:sldId id="301" r:id="rId69"/>
    <p:sldId id="302" r:id="rId70"/>
    <p:sldId id="328" r:id="rId71"/>
    <p:sldId id="303" r:id="rId72"/>
    <p:sldId id="329" r:id="rId73"/>
    <p:sldId id="330" r:id="rId74"/>
    <p:sldId id="331" r:id="rId75"/>
    <p:sldId id="332" r:id="rId76"/>
    <p:sldId id="333" r:id="rId77"/>
    <p:sldId id="334" r:id="rId78"/>
    <p:sldId id="304" r:id="rId79"/>
    <p:sldId id="305" r:id="rId80"/>
    <p:sldId id="30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15" autoAdjust="0"/>
    <p:restoredTop sz="94981"/>
  </p:normalViewPr>
  <p:slideViewPr>
    <p:cSldViewPr showGuides="1">
      <p:cViewPr varScale="1">
        <p:scale>
          <a:sx n="63" d="100"/>
          <a:sy n="63" d="100"/>
        </p:scale>
        <p:origin x="-1320" y="-114"/>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pPr/>
              <a:t>12/20/2016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pPr/>
              <a:t>‹#›</a:t>
            </a:fld>
            <a:endParaRPr lang="zh-TW"/>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rPr lang="zh-TW" altLang="en-US"/>
              <a:pPr/>
              <a:t>2016/12/20</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rPr/>
              <a:pPr/>
              <a:t>‹#›</a:t>
            </a:fld>
            <a:endParaRPr lang="zh-TW"/>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8716EE-D84B-4D8B-945D-2C34BD09ECAC}" type="slidenum">
              <a:rPr lang="en-US" altLang="zh-TW"/>
              <a:pPr eaLnBrk="1" hangingPunct="1"/>
              <a:t>1</a:t>
            </a:fld>
            <a:endParaRPr lang="en-US" altLang="zh-TW"/>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xmlns="" val="3307048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4D9CF64C-C2BE-49C0-98F2-2C11C8D9EF6F}" type="slidenum">
              <a:rPr lang="zh-TW" altLang="en-US" sz="1200">
                <a:latin typeface="Arial" panose="020B0604020202020204" pitchFamily="34" charset="0"/>
              </a:rPr>
              <a:pPr eaLnBrk="1" hangingPunct="1"/>
              <a:t>38</a:t>
            </a:fld>
            <a:endParaRPr lang="en-US" altLang="zh-TW"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280702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0EA1491A-3E9D-40B7-A264-9D0BBA294A33}" type="slidenum">
              <a:rPr lang="zh-TW" altLang="en-US" sz="1200">
                <a:latin typeface="Arial" panose="020B0604020202020204" pitchFamily="34" charset="0"/>
              </a:rPr>
              <a:pPr eaLnBrk="1" hangingPunct="1"/>
              <a:t>39</a:t>
            </a:fld>
            <a:endParaRPr lang="en-US" altLang="zh-TW" sz="1200">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379453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1D338D-EE8C-40D0-8E5C-262925F4A51A}" type="slidenum">
              <a:rPr lang="en-US" altLang="zh-TW"/>
              <a:pPr eaLnBrk="1" hangingPunct="1"/>
              <a:t>2</a:t>
            </a:fld>
            <a:endParaRPr lang="en-US" altLang="zh-TW"/>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xmlns="" val="255070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AF705C5C-7B3F-422D-8DB0-7328469DA1A6}" type="slidenum">
              <a:rPr lang="zh-TW" altLang="en-US" sz="1200">
                <a:latin typeface="Arial" panose="020B0604020202020204" pitchFamily="34" charset="0"/>
              </a:rPr>
              <a:pPr eaLnBrk="1" hangingPunct="1"/>
              <a:t>31</a:t>
            </a:fld>
            <a:endParaRPr lang="en-US" altLang="zh-TW"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420741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70D7B9BA-37AA-43B7-8689-9D58530D602E}" type="slidenum">
              <a:rPr lang="zh-TW" altLang="en-US" sz="1200">
                <a:latin typeface="Arial" panose="020B0604020202020204" pitchFamily="34" charset="0"/>
              </a:rPr>
              <a:pPr eaLnBrk="1" hangingPunct="1"/>
              <a:t>32</a:t>
            </a:fld>
            <a:endParaRPr lang="en-US" altLang="zh-TW"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1383031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45C1805A-5AC9-4325-925E-8BE081CABAE4}" type="slidenum">
              <a:rPr lang="zh-TW" altLang="en-US" sz="1200">
                <a:latin typeface="Arial" panose="020B0604020202020204" pitchFamily="34" charset="0"/>
              </a:rPr>
              <a:pPr eaLnBrk="1" hangingPunct="1"/>
              <a:t>33</a:t>
            </a:fld>
            <a:endParaRPr lang="en-US" altLang="zh-TW"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204120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B71C2064-38D2-4CAE-862C-420DC5EA6B97}" type="slidenum">
              <a:rPr lang="zh-TW" altLang="en-US" sz="1200">
                <a:latin typeface="Arial" panose="020B0604020202020204" pitchFamily="34" charset="0"/>
              </a:rPr>
              <a:pPr eaLnBrk="1" hangingPunct="1"/>
              <a:t>34</a:t>
            </a:fld>
            <a:endParaRPr lang="en-US" altLang="zh-TW" sz="120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295335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8FE23138-DC06-4590-A5C7-9ADA38F7DD58}" type="slidenum">
              <a:rPr lang="zh-TW" altLang="en-US" sz="1200">
                <a:latin typeface="Arial" panose="020B0604020202020204" pitchFamily="34" charset="0"/>
              </a:rPr>
              <a:pPr eaLnBrk="1" hangingPunct="1"/>
              <a:t>35</a:t>
            </a:fld>
            <a:endParaRPr lang="en-US" altLang="zh-TW" sz="1200">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104322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E82953A4-EB61-493D-9EAD-F636B40207A4}" type="slidenum">
              <a:rPr lang="zh-TW" altLang="en-US" sz="1200">
                <a:latin typeface="Arial" panose="020B0604020202020204" pitchFamily="34" charset="0"/>
              </a:rPr>
              <a:pPr eaLnBrk="1" hangingPunct="1"/>
              <a:t>36</a:t>
            </a:fld>
            <a:endParaRPr lang="en-US" altLang="zh-TW"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427488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fld id="{0A8BC19A-038A-444C-9600-2086DF0C09A6}" type="slidenum">
              <a:rPr lang="zh-TW" altLang="en-US" sz="1200">
                <a:latin typeface="Arial" panose="020B0604020202020204" pitchFamily="34" charset="0"/>
              </a:rPr>
              <a:pPr eaLnBrk="1" hangingPunct="1"/>
              <a:t>37</a:t>
            </a:fld>
            <a:endParaRPr lang="en-US" altLang="zh-TW" sz="1200">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xmlns="" val="23632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lang="zh-TW" altLang="en-US"/>
              <a:pPr/>
              <a:t>2016/12/20</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lang="zh-TW" altLang="en-US"/>
              <a:pPr/>
              <a:t>2016/12/20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lang="zh-TW" altLang="en-US"/>
              <a:pPr/>
              <a:t>2016/12/20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rPr lang="zh-TW" altLang="en-US"/>
              <a:pPr/>
              <a:t>2016/12/20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lang="zh-TW" altLang="en-US"/>
              <a:pPr/>
              <a:t>2016/12/20</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12/20/2016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12/20/2016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rPr lang="zh-TW" altLang="en-US"/>
              <a:pPr/>
              <a:t>2016/12/20</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rPr lang="zh-TW" altLang="en-US"/>
              <a:pPr/>
              <a:t>2016/12/20</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12/20/2016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rPr lang="zh-TW" altLang="en-US"/>
              <a:pPr/>
              <a:t>2016/12/20</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rPr/>
              <a:pPr/>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12/20/2016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6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6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6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4.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16.wmf"/></Relationships>
</file>

<file path=ppt/slides/_rels/slide74.x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8.bin"/></Relationships>
</file>

<file path=ppt/slides/_rels/slide7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122.png"/></Relationships>
</file>

<file path=ppt/slides/_rels/slide7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649760" y="1447800"/>
            <a:ext cx="7620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4</a:t>
            </a:r>
          </a:p>
        </p:txBody>
      </p:sp>
      <p:sp>
        <p:nvSpPr>
          <p:cNvPr id="2053" name="TextBox 10"/>
          <p:cNvSpPr txBox="1">
            <a:spLocks noChangeArrowheads="1"/>
          </p:cNvSpPr>
          <p:nvPr/>
        </p:nvSpPr>
        <p:spPr bwMode="auto">
          <a:xfrm>
            <a:off x="3148136" y="1981200"/>
            <a:ext cx="62484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INTEGRALS</a:t>
            </a:r>
          </a:p>
        </p:txBody>
      </p:sp>
    </p:spTree>
    <p:extLst>
      <p:ext uri="{BB962C8B-B14F-4D97-AF65-F5344CB8AC3E}">
        <p14:creationId xmlns:p14="http://schemas.microsoft.com/office/powerpoint/2010/main" xmlns="" val="1168904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126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We can do that by insisting that the </a:t>
            </a:r>
            <a:r>
              <a:rPr lang="en-US" altLang="zh-TW" i="1" smtClean="0">
                <a:ea typeface="新細明體" panose="02020500000000000000" pitchFamily="18" charset="-120"/>
              </a:rPr>
              <a:t>largest </a:t>
            </a:r>
            <a:r>
              <a:rPr lang="en-US" altLang="zh-TW" smtClean="0">
                <a:ea typeface="新細明體" panose="02020500000000000000" pitchFamily="18" charset="-120"/>
              </a:rPr>
              <a:t>of these lengths, which we denote by max </a:t>
            </a:r>
            <a:r>
              <a:rPr lang="en-US" altLang="zh-TW" smtClean="0">
                <a:ea typeface="新細明體" panose="02020500000000000000" pitchFamily="18" charset="-120"/>
                <a:sym typeface="Symbol" panose="05050102010706020507" pitchFamily="18" charset="2"/>
              </a:rPr>
              <a:t></a:t>
            </a:r>
            <a:r>
              <a:rPr lang="en-US" altLang="zh-TW" i="1" smtClean="0">
                <a:ea typeface="新細明體" panose="02020500000000000000" pitchFamily="18" charset="-120"/>
              </a:rPr>
              <a:t>x</a:t>
            </a:r>
            <a:r>
              <a:rPr lang="en-US" altLang="zh-TW" i="1" baseline="-25000" smtClean="0">
                <a:ea typeface="新細明體" panose="02020500000000000000" pitchFamily="18" charset="-120"/>
              </a:rPr>
              <a:t>i</a:t>
            </a:r>
            <a:r>
              <a:rPr lang="en-US" altLang="zh-TW" smtClean="0">
                <a:ea typeface="新細明體" panose="02020500000000000000" pitchFamily="18" charset="-120"/>
              </a:rPr>
              <a:t>, approaches 0.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 result is called the </a:t>
            </a:r>
            <a:r>
              <a:rPr lang="en-US" altLang="zh-TW" i="1" smtClean="0">
                <a:ea typeface="新細明體" panose="02020500000000000000" pitchFamily="18" charset="-120"/>
              </a:rPr>
              <a:t>definite integral </a:t>
            </a:r>
            <a:r>
              <a:rPr lang="en-US" altLang="zh-TW" smtClean="0">
                <a:ea typeface="新細明體" panose="02020500000000000000" pitchFamily="18" charset="-120"/>
              </a:rPr>
              <a:t>of </a:t>
            </a:r>
            <a:r>
              <a:rPr lang="en-US" altLang="zh-TW" i="1" smtClean="0">
                <a:ea typeface="新細明體" panose="02020500000000000000" pitchFamily="18" charset="-120"/>
              </a:rPr>
              <a:t>f </a:t>
            </a:r>
            <a:r>
              <a:rPr lang="en-US" altLang="zh-TW" smtClean="0">
                <a:ea typeface="新細明體" panose="02020500000000000000" pitchFamily="18" charset="-120"/>
              </a:rPr>
              <a:t> from </a:t>
            </a:r>
            <a:r>
              <a:rPr lang="en-US" altLang="zh-TW" i="1" smtClean="0">
                <a:ea typeface="新細明體" panose="02020500000000000000" pitchFamily="18" charset="-120"/>
              </a:rPr>
              <a:t>a</a:t>
            </a:r>
            <a:r>
              <a:rPr lang="en-US" altLang="zh-TW" smtClean="0">
                <a:ea typeface="新細明體" panose="02020500000000000000" pitchFamily="18" charset="-120"/>
              </a:rPr>
              <a:t> to </a:t>
            </a:r>
            <a:r>
              <a:rPr lang="en-US" altLang="zh-TW" i="1" smtClean="0">
                <a:ea typeface="新細明體" panose="02020500000000000000" pitchFamily="18" charset="-120"/>
              </a:rPr>
              <a:t>b</a:t>
            </a:r>
            <a:r>
              <a:rPr lang="en-US" altLang="zh-TW" smtClean="0">
                <a:ea typeface="新細明體" panose="02020500000000000000" pitchFamily="18" charset="-120"/>
              </a:rPr>
              <a:t>.</a:t>
            </a:r>
            <a:endParaRPr lang="en-US" altLang="zh-TW" baseline="30000" smtClean="0">
              <a:ea typeface="新細明體" panose="02020500000000000000" pitchFamily="18" charset="-120"/>
            </a:endParaRP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126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924" y="3887146"/>
            <a:ext cx="7547942" cy="2579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5277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DEFINITE INTEGRAL</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The precise meaning of the limit that defines the integral in Definition 2 is as follows:</a:t>
            </a:r>
          </a:p>
          <a:p>
            <a:pPr lvl="1"/>
            <a:r>
              <a:rPr lang="en-US" altLang="zh-TW" sz="2000" dirty="0">
                <a:ea typeface="新細明體" charset="0"/>
              </a:rPr>
              <a:t>         </a:t>
            </a:r>
            <a:r>
              <a:rPr lang="en-US" altLang="zh-TW" sz="2000" dirty="0" smtClean="0">
                <a:ea typeface="新細明體" charset="0"/>
              </a:rPr>
              <a:t>It means </a:t>
            </a:r>
            <a:r>
              <a:rPr lang="en-US" altLang="zh-TW" sz="2000" dirty="0">
                <a:ea typeface="新細明體" charset="0"/>
              </a:rPr>
              <a:t>that for every number </a:t>
            </a:r>
            <a:r>
              <a:rPr lang="en-US" altLang="zh-TW" sz="2000" i="1" dirty="0">
                <a:latin typeface="Symbol" charset="2"/>
                <a:ea typeface="新細明體" charset="0"/>
              </a:rPr>
              <a:t>e</a:t>
            </a:r>
            <a:r>
              <a:rPr lang="zh-TW" altLang="en-US" sz="2000" dirty="0">
                <a:ea typeface="新細明體" charset="0"/>
                <a:cs typeface="Arial" charset="0"/>
              </a:rPr>
              <a:t> </a:t>
            </a:r>
            <a:r>
              <a:rPr lang="en-US" altLang="zh-TW" sz="2000" dirty="0">
                <a:ea typeface="新細明體" charset="0"/>
                <a:cs typeface="Arial" charset="0"/>
              </a:rPr>
              <a:t>&gt; 0 </a:t>
            </a:r>
            <a:r>
              <a:rPr lang="en-US" altLang="zh-TW" sz="2000" dirty="0">
                <a:ea typeface="新細明體" charset="0"/>
              </a:rPr>
              <a:t>there is a corresponding number </a:t>
            </a:r>
            <a:r>
              <a:rPr lang="en-US" altLang="zh-TW" sz="2000" i="1" dirty="0">
                <a:latin typeface="Symbol" charset="2"/>
                <a:ea typeface="新細明體" charset="0"/>
              </a:rPr>
              <a:t>d</a:t>
            </a:r>
            <a:r>
              <a:rPr lang="en-US" altLang="zh-TW" sz="2000" dirty="0">
                <a:ea typeface="新細明體" charset="0"/>
              </a:rPr>
              <a:t> &gt; 0 such that </a:t>
            </a:r>
            <a:r>
              <a:rPr lang="en-US" altLang="zh-TW" dirty="0">
                <a:ea typeface="新細明體" charset="0"/>
              </a:rPr>
              <a:t/>
            </a:r>
            <a:br>
              <a:rPr lang="en-US" altLang="zh-TW" dirty="0">
                <a:ea typeface="新細明體" charset="0"/>
              </a:rPr>
            </a:br>
            <a:r>
              <a:rPr lang="en-US" altLang="zh-TW" dirty="0">
                <a:ea typeface="新細明體" charset="0"/>
              </a:rPr>
              <a:t/>
            </a:r>
            <a:br>
              <a:rPr lang="en-US" altLang="zh-TW" dirty="0">
                <a:ea typeface="新細明體" charset="0"/>
              </a:rPr>
            </a:br>
            <a:r>
              <a:rPr lang="en-US" altLang="zh-TW" dirty="0">
                <a:ea typeface="新細明體" charset="0"/>
              </a:rPr>
              <a:t/>
            </a:r>
            <a:br>
              <a:rPr lang="en-US" altLang="zh-TW" dirty="0">
                <a:ea typeface="新細明體" charset="0"/>
              </a:rPr>
            </a:br>
            <a:r>
              <a:rPr lang="en-US" altLang="zh-TW" dirty="0">
                <a:ea typeface="新細明體" charset="0"/>
              </a:rPr>
              <a:t/>
            </a:r>
            <a:br>
              <a:rPr lang="en-US" altLang="zh-TW" dirty="0">
                <a:ea typeface="新細明體" charset="0"/>
              </a:rPr>
            </a:br>
            <a:r>
              <a:rPr lang="en-US" altLang="zh-TW" sz="2000" dirty="0">
                <a:ea typeface="新細明體" charset="0"/>
              </a:rPr>
              <a:t>for all partitions </a:t>
            </a:r>
            <a:r>
              <a:rPr lang="en-US" altLang="zh-TW" sz="2000" i="1" dirty="0">
                <a:ea typeface="新細明體" charset="0"/>
              </a:rPr>
              <a:t>P</a:t>
            </a:r>
            <a:r>
              <a:rPr lang="en-US" altLang="zh-TW" sz="2000" dirty="0">
                <a:ea typeface="新細明體" charset="0"/>
              </a:rPr>
              <a:t> of [</a:t>
            </a:r>
            <a:r>
              <a:rPr lang="en-US" altLang="zh-TW" sz="2000" i="1" dirty="0">
                <a:ea typeface="新細明體" charset="0"/>
              </a:rPr>
              <a:t>a</a:t>
            </a:r>
            <a:r>
              <a:rPr lang="en-US" altLang="zh-TW" sz="2000" dirty="0">
                <a:ea typeface="新細明體" charset="0"/>
              </a:rPr>
              <a:t>, </a:t>
            </a:r>
            <a:r>
              <a:rPr lang="en-US" altLang="zh-TW" sz="2000" i="1" dirty="0">
                <a:ea typeface="新細明體" charset="0"/>
              </a:rPr>
              <a:t>b</a:t>
            </a:r>
            <a:r>
              <a:rPr lang="en-US" altLang="zh-TW" sz="2000" dirty="0">
                <a:ea typeface="新細明體" charset="0"/>
              </a:rPr>
              <a:t>] with max </a:t>
            </a:r>
            <a:r>
              <a:rPr lang="en-US" altLang="zh-TW" sz="2000" dirty="0" err="1">
                <a:latin typeface="Symbol" charset="2"/>
                <a:ea typeface="新細明體" charset="0"/>
              </a:rPr>
              <a:t>D</a:t>
            </a:r>
            <a:r>
              <a:rPr lang="en-US" altLang="zh-TW" sz="2000" i="1" dirty="0" err="1">
                <a:ea typeface="新細明體" charset="0"/>
              </a:rPr>
              <a:t>x</a:t>
            </a:r>
            <a:r>
              <a:rPr lang="en-US" altLang="zh-TW" sz="2000" i="1" baseline="-25000" dirty="0" err="1">
                <a:ea typeface="新細明體" charset="0"/>
              </a:rPr>
              <a:t>i</a:t>
            </a:r>
            <a:r>
              <a:rPr lang="en-US" altLang="zh-TW" sz="2000" dirty="0">
                <a:ea typeface="新細明體" charset="0"/>
              </a:rPr>
              <a:t> &lt; </a:t>
            </a:r>
            <a:r>
              <a:rPr lang="en-US" altLang="zh-TW" sz="2000" i="1" dirty="0">
                <a:latin typeface="Symbol" charset="2"/>
                <a:ea typeface="新細明體" charset="0"/>
              </a:rPr>
              <a:t>d</a:t>
            </a:r>
            <a:r>
              <a:rPr lang="en-US" altLang="zh-TW" sz="2000" dirty="0">
                <a:ea typeface="新細明體" charset="0"/>
              </a:rPr>
              <a:t>  and for all possible choices of </a:t>
            </a:r>
            <a:r>
              <a:rPr lang="en-US" altLang="zh-TW" sz="2000" i="1" dirty="0">
                <a:ea typeface="新細明體" charset="0"/>
              </a:rPr>
              <a:t>x</a:t>
            </a:r>
            <a:r>
              <a:rPr lang="en-US" altLang="zh-TW" sz="2000" i="1" baseline="-25000" dirty="0">
                <a:ea typeface="新細明體" charset="0"/>
              </a:rPr>
              <a:t>i</a:t>
            </a:r>
            <a:r>
              <a:rPr lang="en-US" altLang="zh-TW" sz="2000" dirty="0">
                <a:ea typeface="新細明體" charset="0"/>
              </a:rPr>
              <a:t>* in [</a:t>
            </a:r>
            <a:r>
              <a:rPr lang="en-US" altLang="zh-TW" sz="2000" i="1" dirty="0">
                <a:ea typeface="新細明體" charset="0"/>
              </a:rPr>
              <a:t>x</a:t>
            </a:r>
            <a:r>
              <a:rPr lang="en-US" altLang="zh-TW" sz="2000" i="1" baseline="-25000" dirty="0">
                <a:ea typeface="新細明體" charset="0"/>
              </a:rPr>
              <a:t>i </a:t>
            </a:r>
            <a:r>
              <a:rPr lang="en-US" altLang="zh-TW" sz="2000" baseline="-25000" dirty="0">
                <a:latin typeface="Arial" charset="0"/>
                <a:ea typeface="新細明體" charset="0"/>
              </a:rPr>
              <a:t>–</a:t>
            </a:r>
            <a:r>
              <a:rPr lang="en-US" altLang="zh-TW" sz="2000" baseline="-25000" dirty="0">
                <a:ea typeface="新細明體" charset="0"/>
              </a:rPr>
              <a:t> 1</a:t>
            </a:r>
            <a:r>
              <a:rPr lang="en-US" altLang="zh-TW" sz="2000" dirty="0">
                <a:ea typeface="新細明體" charset="0"/>
              </a:rPr>
              <a:t>, </a:t>
            </a:r>
            <a:r>
              <a:rPr lang="en-US" altLang="zh-TW" sz="2000" i="1" dirty="0">
                <a:ea typeface="新細明體" charset="0"/>
              </a:rPr>
              <a:t>x</a:t>
            </a:r>
            <a:r>
              <a:rPr lang="en-US" altLang="zh-TW" sz="2000" i="1" baseline="-25000" dirty="0">
                <a:ea typeface="新細明體" charset="0"/>
              </a:rPr>
              <a:t>i</a:t>
            </a:r>
            <a:r>
              <a:rPr lang="en-US" altLang="zh-TW" sz="2000" dirty="0">
                <a:ea typeface="新細明體" charset="0"/>
              </a:rPr>
              <a:t>].</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1695107920"/>
              </p:ext>
            </p:extLst>
          </p:nvPr>
        </p:nvGraphicFramePr>
        <p:xfrm>
          <a:off x="3275856" y="3573016"/>
          <a:ext cx="2973388" cy="1030287"/>
        </p:xfrm>
        <a:graphic>
          <a:graphicData uri="http://schemas.openxmlformats.org/presentationml/2006/ole">
            <p:oleObj spid="_x0000_s7170" name="Equation" r:id="rId3" imgW="1320800" imgH="457200" progId="">
              <p:embed/>
            </p:oleObj>
          </a:graphicData>
        </a:graphic>
      </p:graphicFrame>
    </p:spTree>
    <p:extLst>
      <p:ext uri="{BB962C8B-B14F-4D97-AF65-F5344CB8AC3E}">
        <p14:creationId xmlns:p14="http://schemas.microsoft.com/office/powerpoint/2010/main" xmlns="" val="1727515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DEFINITE INTEGRAL</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This means that a definite integral can be approximated to within any desired degree of accuracy by a Riemann sum.</a:t>
            </a:r>
          </a:p>
          <a:p>
            <a:endParaRPr lang="zh-TW" altLang="en-US" dirty="0">
              <a:ea typeface="新細明體" charset="0"/>
            </a:endParaRPr>
          </a:p>
          <a:p>
            <a:endParaRPr kumimoji="1" lang="zh-TW" altLang="en-US" dirty="0"/>
          </a:p>
        </p:txBody>
      </p:sp>
    </p:spTree>
    <p:extLst>
      <p:ext uri="{BB962C8B-B14F-4D97-AF65-F5344CB8AC3E}">
        <p14:creationId xmlns:p14="http://schemas.microsoft.com/office/powerpoint/2010/main" xmlns="" val="9894814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2291"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NOTE 1: The symbol </a:t>
            </a:r>
            <a:r>
              <a:rPr lang="en-US" altLang="zh-TW" i="1" dirty="0" smtClean="0">
                <a:ea typeface="新細明體" panose="02020500000000000000" pitchFamily="18" charset="-120"/>
              </a:rPr>
              <a:t>∫ </a:t>
            </a:r>
            <a:r>
              <a:rPr lang="en-US" altLang="zh-TW" dirty="0" smtClean="0">
                <a:ea typeface="新細明體" panose="02020500000000000000" pitchFamily="18" charset="-120"/>
              </a:rPr>
              <a:t>was introduced by Leibniz and is called an </a:t>
            </a:r>
            <a:r>
              <a:rPr lang="en-US" altLang="zh-TW" b="1" dirty="0" smtClean="0">
                <a:ea typeface="新細明體" panose="02020500000000000000" pitchFamily="18" charset="-120"/>
              </a:rPr>
              <a:t>integral sign</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It is an elongated </a:t>
            </a:r>
            <a:r>
              <a:rPr lang="en-US" altLang="zh-TW" i="1" dirty="0" smtClean="0">
                <a:ea typeface="新細明體" panose="02020500000000000000" pitchFamily="18" charset="-120"/>
              </a:rPr>
              <a:t>S</a:t>
            </a:r>
            <a:r>
              <a:rPr lang="en-US" altLang="zh-TW" dirty="0" smtClean="0">
                <a:ea typeface="新細明體" panose="02020500000000000000" pitchFamily="18" charset="-120"/>
              </a:rPr>
              <a:t> and was chosen because an integral is a limit of sums.</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In the notation                                   is called the </a:t>
            </a:r>
            <a:r>
              <a:rPr lang="en-US" altLang="zh-TW" b="1" dirty="0" smtClean="0">
                <a:ea typeface="新細明體" panose="02020500000000000000" pitchFamily="18" charset="-120"/>
              </a:rPr>
              <a:t>integrand </a:t>
            </a:r>
            <a:r>
              <a:rPr lang="en-US" altLang="zh-TW" dirty="0" smtClean="0">
                <a:ea typeface="新細明體" panose="02020500000000000000" pitchFamily="18" charset="-120"/>
              </a:rPr>
              <a:t>and </a:t>
            </a:r>
            <a:r>
              <a:rPr lang="en-US" altLang="zh-TW" i="1" dirty="0" smtClean="0">
                <a:ea typeface="新細明體" panose="02020500000000000000" pitchFamily="18" charset="-120"/>
              </a:rPr>
              <a:t>a</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 are called the </a:t>
            </a:r>
            <a:r>
              <a:rPr lang="en-US" altLang="zh-TW" b="1" dirty="0" smtClean="0">
                <a:ea typeface="新細明體" panose="02020500000000000000" pitchFamily="18" charset="-120"/>
              </a:rPr>
              <a:t>limits of integration</a:t>
            </a:r>
            <a:r>
              <a:rPr lang="en-US" altLang="zh-TW" dirty="0" smtClean="0">
                <a:ea typeface="新細明體" panose="02020500000000000000" pitchFamily="18" charset="-120"/>
              </a:rPr>
              <a:t>; </a:t>
            </a:r>
            <a:r>
              <a:rPr lang="en-US" altLang="zh-TW" i="1" dirty="0" smtClean="0">
                <a:ea typeface="新細明體" panose="02020500000000000000" pitchFamily="18" charset="-120"/>
              </a:rPr>
              <a:t>a</a:t>
            </a:r>
            <a:r>
              <a:rPr lang="en-US" altLang="zh-TW" dirty="0" smtClean="0">
                <a:ea typeface="新細明體" panose="02020500000000000000" pitchFamily="18" charset="-120"/>
              </a:rPr>
              <a:t> is the </a:t>
            </a:r>
            <a:r>
              <a:rPr lang="en-US" altLang="zh-TW" b="1" dirty="0" smtClean="0">
                <a:ea typeface="新細明體" panose="02020500000000000000" pitchFamily="18" charset="-120"/>
              </a:rPr>
              <a:t>lower limit </a:t>
            </a:r>
            <a:r>
              <a:rPr lang="en-US" altLang="zh-TW" dirty="0" smtClean="0">
                <a:ea typeface="新細明體" panose="02020500000000000000" pitchFamily="18" charset="-120"/>
              </a:rPr>
              <a:t>and</a:t>
            </a:r>
            <a:r>
              <a:rPr lang="en-US" altLang="zh-TW" i="1" dirty="0" smtClean="0">
                <a:ea typeface="新細明體" panose="02020500000000000000" pitchFamily="18" charset="-120"/>
              </a:rPr>
              <a:t> b </a:t>
            </a:r>
            <a:r>
              <a:rPr lang="en-US" altLang="zh-TW" dirty="0" smtClean="0">
                <a:ea typeface="新細明體" panose="02020500000000000000" pitchFamily="18" charset="-120"/>
              </a:rPr>
              <a:t>is the </a:t>
            </a:r>
            <a:r>
              <a:rPr lang="en-US" altLang="zh-TW" b="1" dirty="0" smtClean="0">
                <a:ea typeface="新細明體" panose="02020500000000000000" pitchFamily="18" charset="-120"/>
              </a:rPr>
              <a:t>upper limit</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02770" y="4869160"/>
            <a:ext cx="17621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84739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3315"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For now, the symbol </a:t>
            </a:r>
            <a:r>
              <a:rPr lang="en-US" altLang="zh-TW" i="1" dirty="0" smtClean="0">
                <a:ea typeface="新細明體" panose="02020500000000000000" pitchFamily="18" charset="-120"/>
              </a:rPr>
              <a:t>dx</a:t>
            </a:r>
            <a:r>
              <a:rPr lang="en-US" altLang="zh-TW" dirty="0" smtClean="0">
                <a:ea typeface="新細明體" panose="02020500000000000000" pitchFamily="18" charset="-120"/>
              </a:rPr>
              <a:t> has no official meaning by itself;      </a:t>
            </a:r>
            <a:br>
              <a:rPr lang="en-US" altLang="zh-TW" dirty="0" smtClean="0">
                <a:ea typeface="新細明體" panose="02020500000000000000" pitchFamily="18" charset="-120"/>
              </a:rPr>
            </a:br>
            <a:r>
              <a:rPr lang="en-US" altLang="zh-TW" dirty="0" smtClean="0">
                <a:ea typeface="新細明體" panose="02020500000000000000" pitchFamily="18" charset="-120"/>
              </a:rPr>
              <a:t>                      is all one symbol.</a:t>
            </a:r>
          </a:p>
          <a:p>
            <a:pPr marL="0" indent="0"/>
            <a:endParaRPr lang="en-US" altLang="zh-TW" sz="1600" dirty="0" smtClean="0">
              <a:ea typeface="新細明體" panose="02020500000000000000" pitchFamily="18" charset="-120"/>
            </a:endParaRPr>
          </a:p>
          <a:p>
            <a:pPr marL="0" indent="0"/>
            <a:r>
              <a:rPr lang="en-US" altLang="zh-TW" dirty="0" smtClean="0">
                <a:ea typeface="新細明體" panose="02020500000000000000" pitchFamily="18" charset="-120"/>
              </a:rPr>
              <a:t>The </a:t>
            </a:r>
            <a:r>
              <a:rPr lang="en-US" altLang="zh-TW" i="1" dirty="0" smtClean="0">
                <a:ea typeface="新細明體" panose="02020500000000000000" pitchFamily="18" charset="-120"/>
              </a:rPr>
              <a:t>dx</a:t>
            </a:r>
            <a:r>
              <a:rPr lang="en-US" altLang="zh-TW" dirty="0" smtClean="0">
                <a:ea typeface="新細明體" panose="02020500000000000000" pitchFamily="18" charset="-120"/>
              </a:rPr>
              <a:t> simply indicates that the independent variable is </a:t>
            </a:r>
            <a:r>
              <a:rPr lang="en-US" altLang="zh-TW" i="1" dirty="0" smtClean="0">
                <a:ea typeface="新細明體" panose="02020500000000000000" pitchFamily="18" charset="-120"/>
              </a:rPr>
              <a:t>x</a:t>
            </a:r>
            <a:r>
              <a:rPr lang="en-US" altLang="zh-TW" dirty="0" smtClean="0">
                <a:ea typeface="新細明體" panose="02020500000000000000" pitchFamily="18" charset="-120"/>
              </a:rPr>
              <a:t>. The procedure of calculating an integral is called </a:t>
            </a:r>
            <a:r>
              <a:rPr lang="en-US" altLang="zh-TW" b="1" dirty="0" smtClean="0">
                <a:ea typeface="新細明體" panose="02020500000000000000" pitchFamily="18" charset="-120"/>
              </a:rPr>
              <a:t>integration.</a:t>
            </a:r>
          </a:p>
          <a:p>
            <a:pPr marL="0" indent="0"/>
            <a:endParaRPr lang="en-US" altLang="zh-TW" sz="2000" b="1" dirty="0" smtClean="0">
              <a:ea typeface="新細明體" panose="02020500000000000000" pitchFamily="18" charset="-120"/>
            </a:endParaRPr>
          </a:p>
          <a:p>
            <a:pPr marL="0" indent="0"/>
            <a:r>
              <a:rPr lang="en-US" altLang="zh-TW" dirty="0" smtClean="0">
                <a:ea typeface="新細明體" panose="02020500000000000000" pitchFamily="18" charset="-120"/>
              </a:rPr>
              <a:t>NOTE 2: The definite integral                        is a number; it does not depend on </a:t>
            </a:r>
            <a:r>
              <a:rPr lang="en-US" altLang="zh-TW" i="1" dirty="0" smtClean="0">
                <a:ea typeface="新細明體" panose="02020500000000000000" pitchFamily="18" charset="-120"/>
              </a:rPr>
              <a:t>x. </a:t>
            </a:r>
            <a:r>
              <a:rPr lang="en-US" altLang="zh-TW" dirty="0" smtClean="0">
                <a:ea typeface="新細明體" panose="02020500000000000000" pitchFamily="18" charset="-120"/>
              </a:rPr>
              <a:t>In fact, we can use any letter in place of </a:t>
            </a:r>
            <a:r>
              <a:rPr lang="en-US" altLang="zh-TW" i="1" dirty="0" smtClean="0">
                <a:ea typeface="新細明體" panose="02020500000000000000" pitchFamily="18" charset="-120"/>
              </a:rPr>
              <a:t>x </a:t>
            </a:r>
            <a:r>
              <a:rPr lang="en-US" altLang="zh-TW" dirty="0" smtClean="0">
                <a:ea typeface="新細明體" panose="02020500000000000000" pitchFamily="18" charset="-120"/>
              </a:rPr>
              <a:t>without changing the value of the integral:</a:t>
            </a: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2132856"/>
            <a:ext cx="11811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8"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4008" y="4691806"/>
            <a:ext cx="120015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9"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28862" y="6011860"/>
            <a:ext cx="43338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080173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4339" name="Rectangle 3"/>
          <p:cNvSpPr>
            <a:spLocks noGrp="1" noChangeArrowheads="1"/>
          </p:cNvSpPr>
          <p:nvPr>
            <p:ph type="body" idx="1"/>
          </p:nvPr>
        </p:nvSpPr>
        <p:spPr/>
        <p:txBody>
          <a:bodyPr/>
          <a:lstStyle/>
          <a:p>
            <a:pPr marL="0" indent="0"/>
            <a:endParaRPr lang="en-US" altLang="zh-TW" sz="1600" b="1" smtClean="0">
              <a:ea typeface="新細明體" panose="02020500000000000000" pitchFamily="18" charset="-120"/>
            </a:endParaRPr>
          </a:p>
          <a:p>
            <a:pPr marL="0" indent="0"/>
            <a:r>
              <a:rPr lang="en-US" altLang="zh-TW" smtClean="0">
                <a:ea typeface="新細明體" panose="02020500000000000000" pitchFamily="18" charset="-120"/>
              </a:rPr>
              <a:t>We have defined the definite integral for an integrable function, but not all functions are integrable. The following theorem shows that the most commonly occurring functions are in fact integrable.</a:t>
            </a:r>
            <a:endParaRPr lang="en-US" altLang="zh-TW" baseline="30000" smtClean="0">
              <a:ea typeface="新細明體" panose="02020500000000000000" pitchFamily="18" charset="-120"/>
            </a:endParaRP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434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4365104"/>
            <a:ext cx="7787010" cy="1303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524042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536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a:t>
            </a:r>
            <a:r>
              <a:rPr lang="en-US" altLang="zh-TW" dirty="0" err="1" smtClean="0">
                <a:ea typeface="新細明體" panose="02020500000000000000" pitchFamily="18" charset="-120"/>
              </a:rPr>
              <a:t>integrable</a:t>
            </a:r>
            <a:r>
              <a:rPr lang="en-US" altLang="zh-TW" dirty="0" smtClean="0">
                <a:ea typeface="新細明體" panose="02020500000000000000" pitchFamily="18" charset="-120"/>
              </a:rPr>
              <a:t> on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then the Riemann sums in Definition 2 must approach                          as max                      no matter how the partitions and sample points are chosen.</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So in calculating the value of an integral we are free to </a:t>
            </a:r>
            <a:br>
              <a:rPr lang="en-US" altLang="zh-TW" dirty="0" smtClean="0">
                <a:ea typeface="新細明體" panose="02020500000000000000" pitchFamily="18" charset="-120"/>
              </a:rPr>
            </a:br>
            <a:r>
              <a:rPr lang="en-US" altLang="zh-TW" dirty="0" smtClean="0">
                <a:ea typeface="新細明體" panose="02020500000000000000" pitchFamily="18" charset="-120"/>
              </a:rPr>
              <a:t>choose partitions </a:t>
            </a:r>
            <a:r>
              <a:rPr lang="en-US" altLang="zh-TW" i="1" dirty="0" smtClean="0">
                <a:ea typeface="新細明體" panose="02020500000000000000" pitchFamily="18" charset="-120"/>
              </a:rPr>
              <a:t>P</a:t>
            </a:r>
            <a:r>
              <a:rPr lang="en-US" altLang="zh-TW" dirty="0" smtClean="0">
                <a:ea typeface="新細明體" panose="02020500000000000000" pitchFamily="18" charset="-120"/>
              </a:rPr>
              <a:t> and sample points         to simplify the calculation.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It’s often convenient to take </a:t>
            </a:r>
            <a:r>
              <a:rPr lang="en-US" altLang="zh-TW" i="1" dirty="0" smtClean="0">
                <a:ea typeface="新細明體" panose="02020500000000000000" pitchFamily="18" charset="-120"/>
              </a:rPr>
              <a:t>P</a:t>
            </a:r>
            <a:r>
              <a:rPr lang="en-US" altLang="zh-TW" dirty="0" smtClean="0">
                <a:ea typeface="新細明體" panose="02020500000000000000" pitchFamily="18" charset="-120"/>
              </a:rPr>
              <a:t> to be a </a:t>
            </a:r>
            <a:r>
              <a:rPr lang="en-US" altLang="zh-TW" b="1" dirty="0" smtClean="0">
                <a:ea typeface="新細明體" panose="02020500000000000000" pitchFamily="18" charset="-120"/>
              </a:rPr>
              <a:t>regular partition</a:t>
            </a:r>
            <a:r>
              <a:rPr lang="en-US" altLang="zh-TW" dirty="0" smtClean="0">
                <a:ea typeface="新細明體" panose="02020500000000000000" pitchFamily="18" charset="-120"/>
              </a:rPr>
              <a:t>; that is, all the subintervals have the same length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31840" y="2032794"/>
            <a:ext cx="1238250" cy="395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23545" y="2102856"/>
            <a:ext cx="1028700"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7"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52120" y="3839517"/>
            <a:ext cx="381000" cy="30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910953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6387"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Then</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and</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If we choose         to be the right endpoint of the </a:t>
            </a:r>
            <a:r>
              <a:rPr lang="en-US" altLang="zh-TW" i="1" dirty="0" err="1" smtClean="0">
                <a:ea typeface="新細明體" panose="02020500000000000000" pitchFamily="18" charset="-120"/>
              </a:rPr>
              <a:t>i</a:t>
            </a:r>
            <a:r>
              <a:rPr lang="en-US" altLang="zh-TW" sz="400" i="1" dirty="0" smtClean="0">
                <a:ea typeface="新細明體" panose="02020500000000000000" pitchFamily="18" charset="-120"/>
              </a:rPr>
              <a:t> </a:t>
            </a:r>
            <a:r>
              <a:rPr lang="en-US" altLang="zh-TW" dirty="0" err="1" smtClean="0">
                <a:ea typeface="新細明體" panose="02020500000000000000" pitchFamily="18" charset="-120"/>
              </a:rPr>
              <a:t>th</a:t>
            </a:r>
            <a:r>
              <a:rPr lang="en-US" altLang="zh-TW" dirty="0" smtClean="0">
                <a:ea typeface="新細明體" panose="02020500000000000000" pitchFamily="18" charset="-120"/>
              </a:rPr>
              <a:t> subinterval, then</a:t>
            </a:r>
            <a:endParaRPr lang="en-US" altLang="zh-TW" baseline="30000" dirty="0" smtClean="0">
              <a:ea typeface="新細明體" panose="02020500000000000000" pitchFamily="18" charset="-120"/>
            </a:endParaRP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45520" y="1979412"/>
            <a:ext cx="523875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90942" y="3229769"/>
            <a:ext cx="6829530"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66864" y="4797152"/>
            <a:ext cx="381000" cy="30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484880" y="5793369"/>
            <a:ext cx="4419600"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7923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7411"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In this case, max                                                             as                 , so Definition 2 gives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In computing the value of an integral, Theorem 4 is much easier to use than Definition 2.</a:t>
            </a:r>
            <a:endParaRPr lang="en-US" altLang="zh-TW" baseline="30000" dirty="0" smtClean="0">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86126" y="1658940"/>
            <a:ext cx="3343275" cy="3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32463" y="1687513"/>
            <a:ext cx="823913" cy="27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50245" y="2383376"/>
            <a:ext cx="58293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75656" y="3133609"/>
            <a:ext cx="6639948" cy="21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83767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1843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Express</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as an integral on the interval [0, </a:t>
            </a:r>
            <a:r>
              <a:rPr lang="en-US" altLang="zh-TW" i="1" smtClean="0">
                <a:ea typeface="新細明體" panose="02020500000000000000" pitchFamily="18" charset="-120"/>
                <a:sym typeface="Symbol" panose="05050102010706020507" pitchFamily="18" charset="2"/>
              </a:rPr>
              <a:t></a:t>
            </a:r>
            <a:r>
              <a:rPr lang="en-US" altLang="zh-TW" sz="1600" i="1"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rPr>
              <a:t>].</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843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97188" y="1752600"/>
            <a:ext cx="334962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59769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483768" y="2514600"/>
            <a:ext cx="6457032"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Text Box 23"/>
          <p:cNvSpPr txBox="1">
            <a:spLocks noChangeArrowheads="1"/>
          </p:cNvSpPr>
          <p:nvPr/>
        </p:nvSpPr>
        <p:spPr bwMode="auto">
          <a:xfrm>
            <a:off x="1905000" y="2895600"/>
            <a:ext cx="67818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The Definite Integral</a:t>
            </a:r>
          </a:p>
        </p:txBody>
      </p:sp>
      <p:sp>
        <p:nvSpPr>
          <p:cNvPr id="3077" name="Rectangle 18"/>
          <p:cNvSpPr>
            <a:spLocks noChangeArrowheads="1"/>
          </p:cNvSpPr>
          <p:nvPr/>
        </p:nvSpPr>
        <p:spPr bwMode="auto">
          <a:xfrm>
            <a:off x="1222834" y="2833687"/>
            <a:ext cx="971550"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4.2</a:t>
            </a:r>
          </a:p>
        </p:txBody>
      </p:sp>
    </p:spTree>
    <p:extLst>
      <p:ext uri="{BB962C8B-B14F-4D97-AF65-F5344CB8AC3E}">
        <p14:creationId xmlns:p14="http://schemas.microsoft.com/office/powerpoint/2010/main" xmlns="" val="24577595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SOLUTION:</a:t>
            </a:r>
          </a:p>
          <a:p>
            <a:pPr marL="0" indent="0"/>
            <a:endParaRPr lang="en-US" altLang="zh-TW" dirty="0" smtClean="0">
              <a:solidFill>
                <a:srgbClr val="00ADEE"/>
              </a:solidFill>
              <a:ea typeface="新細明體" panose="02020500000000000000" pitchFamily="18" charset="-120"/>
            </a:endParaRPr>
          </a:p>
          <a:p>
            <a:pPr marL="0" indent="0"/>
            <a:r>
              <a:rPr lang="en-US" altLang="zh-TW" dirty="0" smtClean="0">
                <a:ea typeface="新細明體" panose="02020500000000000000" pitchFamily="18" charset="-120"/>
              </a:rPr>
              <a:t>Comparing the given limit with the limit in Theorem 4, we see that they will be identical if we choose    </a:t>
            </a:r>
            <a:br>
              <a:rPr lang="en-US" altLang="zh-TW" dirty="0" smtClean="0">
                <a:ea typeface="新細明體" panose="02020500000000000000" pitchFamily="18" charset="-120"/>
              </a:rPr>
            </a:b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are given that </a:t>
            </a:r>
            <a:r>
              <a:rPr lang="en-US" altLang="zh-TW" i="1" dirty="0" smtClean="0">
                <a:ea typeface="新細明體" panose="02020500000000000000" pitchFamily="18" charset="-120"/>
              </a:rPr>
              <a:t>a</a:t>
            </a:r>
            <a:r>
              <a:rPr lang="en-US" altLang="zh-TW" dirty="0" smtClean="0">
                <a:ea typeface="新細明體" panose="02020500000000000000" pitchFamily="18" charset="-120"/>
              </a:rPr>
              <a:t> = 0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 =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Therefore, by Theorem 4, we have</a:t>
            </a:r>
          </a:p>
          <a:p>
            <a:pPr marL="0" indent="0"/>
            <a:endParaRPr lang="en-US" altLang="zh-TW" baseline="30000"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95389" y="3542763"/>
            <a:ext cx="2419350" cy="3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95389" y="5978522"/>
            <a:ext cx="6005513"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06870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1000"/>
                                        <p:tgtEl>
                                          <p:spTgt spid="30723">
                                            <p:txEl>
                                              <p:pRg st="2" end="2"/>
                                            </p:txEl>
                                          </p:spTgt>
                                        </p:tgtEl>
                                      </p:cBhvr>
                                    </p:animEffect>
                                    <p:anim calcmode="lin" valueType="num">
                                      <p:cBhvr>
                                        <p:cTn id="14"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1000"/>
                                        <p:tgtEl>
                                          <p:spTgt spid="30723">
                                            <p:txEl>
                                              <p:pRg st="4" end="4"/>
                                            </p:txEl>
                                          </p:spTgt>
                                        </p:tgtEl>
                                      </p:cBhvr>
                                    </p:animEffect>
                                    <p:anim calcmode="lin" valueType="num">
                                      <p:cBhvr>
                                        <p:cTn id="20"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Effect transition="in" filter="fade">
                                      <p:cBhvr>
                                        <p:cTn id="25" dur="1000"/>
                                        <p:tgtEl>
                                          <p:spTgt spid="30723">
                                            <p:txEl>
                                              <p:pRg st="6" end="6"/>
                                            </p:txEl>
                                          </p:spTgt>
                                        </p:tgtEl>
                                      </p:cBhvr>
                                    </p:animEffect>
                                    <p:anim calcmode="lin" valueType="num">
                                      <p:cBhvr>
                                        <p:cTn id="2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9224"/>
                                        </p:tgtEl>
                                        <p:attrNameLst>
                                          <p:attrName>style.visibility</p:attrName>
                                        </p:attrNameLst>
                                      </p:cBhvr>
                                      <p:to>
                                        <p:strVal val="visible"/>
                                      </p:to>
                                    </p:set>
                                    <p:animEffect transition="in" filter="fade">
                                      <p:cBhvr>
                                        <p:cTn id="31" dur="1000"/>
                                        <p:tgtEl>
                                          <p:spTgt spid="9224"/>
                                        </p:tgtEl>
                                      </p:cBhvr>
                                    </p:animEffect>
                                    <p:anim calcmode="lin" valueType="num">
                                      <p:cBhvr>
                                        <p:cTn id="32" dur="1000" fill="hold"/>
                                        <p:tgtEl>
                                          <p:spTgt spid="9224"/>
                                        </p:tgtEl>
                                        <p:attrNameLst>
                                          <p:attrName>ppt_x</p:attrName>
                                        </p:attrNameLst>
                                      </p:cBhvr>
                                      <p:tavLst>
                                        <p:tav tm="0">
                                          <p:val>
                                            <p:strVal val="#ppt_x"/>
                                          </p:val>
                                        </p:tav>
                                        <p:tav tm="100000">
                                          <p:val>
                                            <p:strVal val="#ppt_x"/>
                                          </p:val>
                                        </p:tav>
                                      </p:tavLst>
                                    </p:anim>
                                    <p:anim calcmode="lin" valueType="num">
                                      <p:cBhvr>
                                        <p:cTn id="33" dur="900" decel="100000" fill="hold"/>
                                        <p:tgtEl>
                                          <p:spTgt spid="922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224"/>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900" decel="100000" fill="hold"/>
                                        <p:tgtEl>
                                          <p:spTgt spid="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2048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In general, when we write</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we replace </a:t>
            </a:r>
            <a:r>
              <a:rPr lang="en-US" altLang="zh-TW" dirty="0" err="1" smtClean="0">
                <a:ea typeface="新細明體" panose="02020500000000000000" pitchFamily="18" charset="-120"/>
              </a:rPr>
              <a:t>lim</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by </a:t>
            </a:r>
            <a:r>
              <a:rPr lang="en-US" altLang="zh-TW" i="1" dirty="0" smtClean="0">
                <a:ea typeface="新細明體" panose="02020500000000000000" pitchFamily="18" charset="-120"/>
              </a:rPr>
              <a:t>∫</a:t>
            </a:r>
            <a:r>
              <a:rPr lang="en-US" altLang="zh-TW" dirty="0" smtClean="0">
                <a:ea typeface="新細明體" panose="02020500000000000000" pitchFamily="18" charset="-120"/>
              </a:rPr>
              <a:t>,        by </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and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by </a:t>
            </a:r>
            <a:r>
              <a:rPr lang="en-US" altLang="zh-TW" i="1" dirty="0" smtClean="0">
                <a:ea typeface="新細明體" panose="02020500000000000000" pitchFamily="18" charset="-120"/>
              </a:rPr>
              <a:t>dx</a:t>
            </a:r>
            <a:r>
              <a:rPr lang="en-US" altLang="zh-TW" dirty="0" smtClean="0">
                <a:ea typeface="新細明體" panose="02020500000000000000" pitchFamily="18" charset="-120"/>
              </a:rPr>
              <a:t>.</a:t>
            </a: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0485" name="Picture 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90813" y="2133600"/>
            <a:ext cx="3762375" cy="747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46984" y="4217194"/>
            <a:ext cx="381000" cy="30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29948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21507" name="Rectangle 3"/>
          <p:cNvSpPr>
            <a:spLocks noGrp="1" noChangeArrowheads="1"/>
          </p:cNvSpPr>
          <p:nvPr>
            <p:ph type="body" idx="1"/>
          </p:nvPr>
        </p:nvSpPr>
        <p:spPr>
          <a:xfrm>
            <a:off x="1195388" y="1295400"/>
            <a:ext cx="7491411" cy="5256213"/>
          </a:xfrm>
        </p:spPr>
        <p:txBody>
          <a:bodyPr/>
          <a:lstStyle/>
          <a:p>
            <a:pPr marL="0" indent="0"/>
            <a:r>
              <a:rPr lang="en-US" altLang="zh-TW" dirty="0" smtClean="0">
                <a:ea typeface="新細明體" panose="02020500000000000000" pitchFamily="18" charset="-120"/>
              </a:rPr>
              <a:t>NOTE 3: If </a:t>
            </a:r>
            <a:r>
              <a:rPr lang="en-US" altLang="zh-TW" i="1" dirty="0" smtClean="0">
                <a:ea typeface="新細明體" panose="02020500000000000000" pitchFamily="18" charset="-120"/>
              </a:rPr>
              <a:t>f  </a:t>
            </a:r>
            <a:r>
              <a:rPr lang="en-US" altLang="zh-TW" dirty="0" smtClean="0">
                <a:ea typeface="新細明體" panose="02020500000000000000" pitchFamily="18" charset="-120"/>
              </a:rPr>
              <a:t>happens to be positive, then the Riemann sum can be interpreted as a sum of areas of approximating rectangles (see Figure 3).</a:t>
            </a: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35350" y="3173413"/>
            <a:ext cx="381000" cy="30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4600" y="2819400"/>
            <a:ext cx="3505200"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71750" y="5051425"/>
            <a:ext cx="3448050"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2" name="Rectangle 10"/>
          <p:cNvSpPr>
            <a:spLocks noChangeArrowheads="1"/>
          </p:cNvSpPr>
          <p:nvPr/>
        </p:nvSpPr>
        <p:spPr bwMode="auto">
          <a:xfrm>
            <a:off x="3827015" y="5749329"/>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26790133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22531" name="Rectangle 3"/>
          <p:cNvSpPr>
            <a:spLocks noGrp="1" noChangeArrowheads="1"/>
          </p:cNvSpPr>
          <p:nvPr>
            <p:ph type="body" idx="1"/>
          </p:nvPr>
        </p:nvSpPr>
        <p:spPr>
          <a:xfrm>
            <a:off x="1195388" y="1295400"/>
            <a:ext cx="7491411" cy="5256213"/>
          </a:xfrm>
        </p:spPr>
        <p:txBody>
          <a:bodyPr/>
          <a:lstStyle/>
          <a:p>
            <a:pPr marL="0" indent="0"/>
            <a:r>
              <a:rPr lang="en-US" altLang="zh-TW" dirty="0" smtClean="0">
                <a:ea typeface="新細明體" panose="02020500000000000000" pitchFamily="18" charset="-120"/>
              </a:rPr>
              <a:t>By comparing Theorem 4 with the definition of area in Section 4.1, we see that the definite integral</a:t>
            </a:r>
          </a:p>
          <a:p>
            <a:pPr marL="0" indent="0"/>
            <a:r>
              <a:rPr lang="en-US" altLang="zh-TW" dirty="0" smtClean="0">
                <a:ea typeface="新細明體" panose="02020500000000000000" pitchFamily="18" charset="-120"/>
              </a:rPr>
              <a:t>can be interpreted as the area under the curve y= </a:t>
            </a:r>
            <a:r>
              <a:rPr lang="en-US" altLang="zh-TW" i="1" dirty="0" smtClean="0">
                <a:ea typeface="新細明體" panose="02020500000000000000" pitchFamily="18" charset="-120"/>
              </a:rPr>
              <a:t>f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from </a:t>
            </a:r>
            <a:r>
              <a:rPr lang="en-US" altLang="zh-TW" i="1" dirty="0" smtClean="0">
                <a:ea typeface="新細明體" panose="02020500000000000000" pitchFamily="18" charset="-120"/>
              </a:rPr>
              <a:t>a </a:t>
            </a:r>
            <a:r>
              <a:rPr lang="en-US" altLang="zh-TW" dirty="0" smtClean="0">
                <a:ea typeface="新細明體" panose="02020500000000000000" pitchFamily="18" charset="-120"/>
              </a:rPr>
              <a:t>to </a:t>
            </a:r>
            <a:r>
              <a:rPr lang="en-US" altLang="zh-TW" i="1" dirty="0" smtClean="0">
                <a:ea typeface="新細明體" panose="02020500000000000000" pitchFamily="18" charset="-120"/>
              </a:rPr>
              <a:t>b</a:t>
            </a:r>
            <a:r>
              <a:rPr lang="en-US" altLang="zh-TW" dirty="0" smtClean="0">
                <a:ea typeface="新細明體" panose="02020500000000000000" pitchFamily="18" charset="-120"/>
              </a:rPr>
              <a:t>. (See Figure 4.)</a:t>
            </a: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2533" name="Rectangle 10"/>
          <p:cNvSpPr>
            <a:spLocks noChangeArrowheads="1"/>
          </p:cNvSpPr>
          <p:nvPr/>
        </p:nvSpPr>
        <p:spPr bwMode="auto">
          <a:xfrm>
            <a:off x="3993107" y="6446084"/>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4</a:t>
            </a:r>
            <a:endParaRPr lang="en-US" altLang="zh-TW" sz="1400" dirty="0">
              <a:ea typeface="新細明體" panose="02020500000000000000" pitchFamily="18" charset="-120"/>
            </a:endParaRPr>
          </a:p>
        </p:txBody>
      </p:sp>
      <p:pic>
        <p:nvPicPr>
          <p:cNvPr id="225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66334" y="1844824"/>
            <a:ext cx="1162050"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94992" y="3569543"/>
            <a:ext cx="3276600" cy="199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6"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66392" y="5703143"/>
            <a:ext cx="3733800" cy="636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58427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23555"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f</a:t>
            </a:r>
            <a:r>
              <a:rPr lang="en-US" altLang="zh-TW" dirty="0" smtClean="0">
                <a:ea typeface="新細明體" panose="02020500000000000000" pitchFamily="18" charset="-120"/>
              </a:rPr>
              <a:t> takes on both positive and negative values, as in    Figure 5, then the Riemann sum is the sum of the areas of the rectangles that lie above the </a:t>
            </a:r>
            <a:r>
              <a:rPr lang="en-US" altLang="zh-TW" i="1" dirty="0" smtClean="0">
                <a:ea typeface="新細明體" panose="02020500000000000000" pitchFamily="18" charset="-120"/>
              </a:rPr>
              <a:t>x</a:t>
            </a:r>
            <a:r>
              <a:rPr lang="en-US" altLang="zh-TW" dirty="0" smtClean="0">
                <a:ea typeface="新細明體" panose="02020500000000000000" pitchFamily="18" charset="-120"/>
              </a:rPr>
              <a:t>-axis and the </a:t>
            </a:r>
            <a:r>
              <a:rPr lang="en-US" altLang="zh-TW" i="1" dirty="0" smtClean="0">
                <a:ea typeface="新細明體" panose="02020500000000000000" pitchFamily="18" charset="-120"/>
              </a:rPr>
              <a:t>negatives </a:t>
            </a:r>
            <a:r>
              <a:rPr lang="en-US" altLang="zh-TW" dirty="0" smtClean="0">
                <a:ea typeface="新細明體" panose="02020500000000000000" pitchFamily="18" charset="-120"/>
              </a:rPr>
              <a:t>of the areas of the rectangles that lie below the </a:t>
            </a:r>
            <a:r>
              <a:rPr lang="en-US" altLang="zh-TW" i="1" dirty="0" smtClean="0">
                <a:ea typeface="新細明體" panose="02020500000000000000" pitchFamily="18" charset="-120"/>
              </a:rPr>
              <a:t>x</a:t>
            </a:r>
            <a:r>
              <a:rPr lang="en-US" altLang="zh-TW" dirty="0" smtClean="0">
                <a:ea typeface="新細明體" panose="02020500000000000000" pitchFamily="18" charset="-120"/>
              </a:rPr>
              <a:t>-axis (the areas of the dark blue rectangles </a:t>
            </a:r>
            <a:r>
              <a:rPr lang="en-US" altLang="zh-TW" i="1" dirty="0" smtClean="0">
                <a:ea typeface="新細明體" panose="02020500000000000000" pitchFamily="18" charset="-120"/>
              </a:rPr>
              <a:t>minus </a:t>
            </a:r>
            <a:r>
              <a:rPr lang="en-US" altLang="zh-TW" dirty="0" smtClean="0">
                <a:ea typeface="新細明體" panose="02020500000000000000" pitchFamily="18" charset="-120"/>
              </a:rPr>
              <a:t>the areas of the light blue rectangles).</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3557"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4078560"/>
            <a:ext cx="3621088" cy="186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8" name="Rectangle 6"/>
          <p:cNvSpPr>
            <a:spLocks noChangeArrowheads="1"/>
          </p:cNvSpPr>
          <p:nvPr/>
        </p:nvSpPr>
        <p:spPr bwMode="auto">
          <a:xfrm>
            <a:off x="2667000" y="6012135"/>
            <a:ext cx="4572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                     is an approximation to the net area.</a:t>
            </a:r>
          </a:p>
        </p:txBody>
      </p:sp>
      <p:pic>
        <p:nvPicPr>
          <p:cNvPr id="23559"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9400" y="6064523"/>
            <a:ext cx="903288"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60" name="Rectangle 8"/>
          <p:cNvSpPr>
            <a:spLocks noChangeArrowheads="1"/>
          </p:cNvSpPr>
          <p:nvPr/>
        </p:nvSpPr>
        <p:spPr bwMode="auto">
          <a:xfrm>
            <a:off x="3991544" y="6333808"/>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5</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10613949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2457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When we take the limit of such Riemann sums, we get the situation illustrated in Figure 6.</a:t>
            </a: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2846388"/>
            <a:ext cx="3908425" cy="183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2" name="Rectangle 9"/>
          <p:cNvSpPr>
            <a:spLocks noChangeArrowheads="1"/>
          </p:cNvSpPr>
          <p:nvPr/>
        </p:nvSpPr>
        <p:spPr bwMode="auto">
          <a:xfrm>
            <a:off x="3605213" y="4824413"/>
            <a:ext cx="22621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                  is the net area.</a:t>
            </a:r>
          </a:p>
        </p:txBody>
      </p:sp>
      <p:pic>
        <p:nvPicPr>
          <p:cNvPr id="2458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81413" y="4778375"/>
            <a:ext cx="830262"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4" name="Rectangle 8"/>
          <p:cNvSpPr>
            <a:spLocks noChangeArrowheads="1"/>
          </p:cNvSpPr>
          <p:nvPr/>
        </p:nvSpPr>
        <p:spPr bwMode="auto">
          <a:xfrm>
            <a:off x="4131815" y="5326063"/>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29825043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25603" name="Rectangle 3"/>
          <p:cNvSpPr>
            <a:spLocks noGrp="1" noChangeArrowheads="1"/>
          </p:cNvSpPr>
          <p:nvPr>
            <p:ph type="body" idx="1"/>
          </p:nvPr>
        </p:nvSpPr>
        <p:spPr/>
        <p:txBody>
          <a:bodyPr>
            <a:normAutofit fontScale="92500" lnSpcReduction="10000"/>
          </a:bodyPr>
          <a:lstStyle/>
          <a:p>
            <a:pPr marL="0" indent="0"/>
            <a:r>
              <a:rPr lang="en-US" altLang="zh-TW" smtClean="0">
                <a:ea typeface="新細明體" panose="02020500000000000000" pitchFamily="18" charset="-120"/>
              </a:rPr>
              <a:t>A definite integral can be interpreted as a </a:t>
            </a:r>
            <a:r>
              <a:rPr lang="en-US" altLang="zh-TW" b="1" smtClean="0">
                <a:ea typeface="新細明體" panose="02020500000000000000" pitchFamily="18" charset="-120"/>
              </a:rPr>
              <a:t>net area</a:t>
            </a:r>
            <a:r>
              <a:rPr lang="en-US" altLang="zh-TW" smtClean="0">
                <a:ea typeface="新細明體" panose="02020500000000000000" pitchFamily="18" charset="-120"/>
              </a:rPr>
              <a:t>, that is, a difference of areas:</a:t>
            </a:r>
            <a:endParaRPr lang="en-US" altLang="zh-TW" baseline="30000"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where </a:t>
            </a:r>
            <a:r>
              <a:rPr lang="en-US" altLang="zh-TW" i="1" smtClean="0">
                <a:ea typeface="新細明體" panose="02020500000000000000" pitchFamily="18" charset="-120"/>
              </a:rPr>
              <a:t>A</a:t>
            </a:r>
            <a:r>
              <a:rPr lang="en-US" altLang="zh-TW" baseline="-25000" smtClean="0">
                <a:ea typeface="新細明體" panose="02020500000000000000" pitchFamily="18" charset="-120"/>
              </a:rPr>
              <a:t>1</a:t>
            </a:r>
            <a:r>
              <a:rPr lang="en-US" altLang="zh-TW" smtClean="0">
                <a:ea typeface="新細明體" panose="02020500000000000000" pitchFamily="18" charset="-120"/>
              </a:rPr>
              <a:t> is the area of the region above the </a:t>
            </a:r>
            <a:r>
              <a:rPr lang="en-US" altLang="zh-TW" i="1" smtClean="0">
                <a:ea typeface="新細明體" panose="02020500000000000000" pitchFamily="18" charset="-120"/>
              </a:rPr>
              <a:t>x</a:t>
            </a:r>
            <a:r>
              <a:rPr lang="en-US" altLang="zh-TW" smtClean="0">
                <a:ea typeface="新細明體" panose="02020500000000000000" pitchFamily="18" charset="-120"/>
              </a:rPr>
              <a:t>-axis and below the graph of </a:t>
            </a:r>
            <a:r>
              <a:rPr lang="en-US" altLang="zh-TW" i="1" smtClean="0">
                <a:ea typeface="新細明體" panose="02020500000000000000" pitchFamily="18" charset="-120"/>
              </a:rPr>
              <a:t>f</a:t>
            </a:r>
            <a:r>
              <a:rPr lang="en-US" altLang="zh-TW" smtClean="0">
                <a:ea typeface="新細明體" panose="02020500000000000000" pitchFamily="18" charset="-120"/>
              </a:rPr>
              <a:t>, and </a:t>
            </a:r>
            <a:r>
              <a:rPr lang="en-US" altLang="zh-TW" i="1" smtClean="0">
                <a:ea typeface="新細明體" panose="02020500000000000000" pitchFamily="18" charset="-120"/>
              </a:rPr>
              <a:t>A</a:t>
            </a:r>
            <a:r>
              <a:rPr lang="en-US" altLang="zh-TW" baseline="-25000" smtClean="0">
                <a:ea typeface="新細明體" panose="02020500000000000000" pitchFamily="18" charset="-120"/>
              </a:rPr>
              <a:t>2</a:t>
            </a:r>
            <a:r>
              <a:rPr lang="en-US" altLang="zh-TW" smtClean="0">
                <a:ea typeface="新細明體" panose="02020500000000000000" pitchFamily="18" charset="-120"/>
              </a:rPr>
              <a:t> is the area of the region below the </a:t>
            </a:r>
            <a:r>
              <a:rPr lang="en-US" altLang="zh-TW" i="1" smtClean="0">
                <a:ea typeface="新細明體" panose="02020500000000000000" pitchFamily="18" charset="-120"/>
              </a:rPr>
              <a:t>x</a:t>
            </a:r>
            <a:r>
              <a:rPr lang="en-US" altLang="zh-TW" smtClean="0">
                <a:ea typeface="新細明體" panose="02020500000000000000" pitchFamily="18" charset="-120"/>
              </a:rPr>
              <a:t>–axis and above the graph of </a:t>
            </a:r>
            <a:r>
              <a:rPr lang="en-US" altLang="zh-TW" i="1" smtClean="0">
                <a:ea typeface="新細明體" panose="02020500000000000000" pitchFamily="18" charset="-120"/>
              </a:rPr>
              <a:t>f</a:t>
            </a:r>
            <a:r>
              <a:rPr lang="en-US" altLang="zh-TW" smtClean="0">
                <a:ea typeface="新細明體" panose="02020500000000000000" pitchFamily="18" charset="-120"/>
              </a:rPr>
              <a:t>.</a:t>
            </a:r>
            <a:endParaRPr lang="en-US" altLang="zh-TW" baseline="30000" smtClean="0">
              <a:ea typeface="新細明體" panose="02020500000000000000" pitchFamily="18" charset="-120"/>
            </a:endParaRP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2590800"/>
            <a:ext cx="438150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51631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ChangeArrowheads="1"/>
          </p:cNvSpPr>
          <p:nvPr/>
        </p:nvSpPr>
        <p:spPr bwMode="auto">
          <a:xfrm>
            <a:off x="744538" y="3290888"/>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Evaluating Integrals</a:t>
            </a:r>
          </a:p>
        </p:txBody>
      </p:sp>
    </p:spTree>
    <p:extLst>
      <p:ext uri="{BB962C8B-B14F-4D97-AF65-F5344CB8AC3E}">
        <p14:creationId xmlns:p14="http://schemas.microsoft.com/office/powerpoint/2010/main" xmlns="" val="27685437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Evaluating Integrals</a:t>
            </a:r>
          </a:p>
        </p:txBody>
      </p:sp>
      <p:sp>
        <p:nvSpPr>
          <p:cNvPr id="27651"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following three equations give formulas for sums of powers of positive integers.</a:t>
            </a:r>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2764838"/>
            <a:ext cx="5867400"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23703" y="4198351"/>
            <a:ext cx="6429375" cy="7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5"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31640" y="5379451"/>
            <a:ext cx="5843588" cy="966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488904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Evaluating Integrals</a:t>
            </a:r>
          </a:p>
        </p:txBody>
      </p:sp>
      <p:sp>
        <p:nvSpPr>
          <p:cNvPr id="2867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remaining formulas are simple rules for working with sigma notation:</a:t>
            </a:r>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61027" y="2735560"/>
            <a:ext cx="53435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41977" y="3802360"/>
            <a:ext cx="572928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9"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41977" y="4869160"/>
            <a:ext cx="65055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80"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222927" y="5916910"/>
            <a:ext cx="657225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617603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4099"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We saw that a limit of the form</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r>
              <a:rPr lang="en-US" altLang="zh-TW" smtClean="0">
                <a:ea typeface="新細明體" panose="02020500000000000000" pitchFamily="18" charset="-120"/>
              </a:rPr>
              <a:t>arises when we compute an area. We also saw that it arises when we try to find the distance traveled by an object. It turns out that this same type of limit occurs in a wide variety of situations even when </a:t>
            </a:r>
            <a:r>
              <a:rPr lang="en-US" altLang="zh-TW" i="1" smtClean="0">
                <a:ea typeface="新細明體" panose="02020500000000000000" pitchFamily="18" charset="-120"/>
              </a:rPr>
              <a:t>f </a:t>
            </a:r>
            <a:r>
              <a:rPr lang="en-US" altLang="zh-TW" smtClean="0">
                <a:ea typeface="新細明體" panose="02020500000000000000" pitchFamily="18" charset="-120"/>
              </a:rPr>
              <a:t>is not necessarily a positive function.</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Here we consider limits similar to [1] but in which </a:t>
            </a:r>
            <a:r>
              <a:rPr lang="en-US" altLang="zh-TW" i="1" smtClean="0">
                <a:ea typeface="新細明體" panose="02020500000000000000" pitchFamily="18" charset="-120"/>
              </a:rPr>
              <a:t>f </a:t>
            </a:r>
            <a:r>
              <a:rPr lang="en-US" altLang="zh-TW" smtClean="0">
                <a:ea typeface="新細明體" panose="02020500000000000000" pitchFamily="18" charset="-120"/>
              </a:rPr>
              <a:t>need not be positive or continuous and subintervals don’t necessarily have the same length.</a:t>
            </a:r>
          </a:p>
          <a:p>
            <a:pPr marL="0" indent="0"/>
            <a:endParaRPr lang="en-US" altLang="zh-TW" i="1" baseline="30000" smtClean="0">
              <a:ea typeface="新細明體" panose="02020500000000000000" pitchFamily="18" charset="-120"/>
            </a:endParaRP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0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2057400"/>
            <a:ext cx="68580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187592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24DC98E9-D384-4894-A626-47692BEFDAB7}" type="slidenum">
              <a:rPr lang="en-US" altLang="ko-KR" sz="1200">
                <a:solidFill>
                  <a:schemeClr val="hlink"/>
                </a:solidFill>
                <a:latin typeface="Verdana" panose="020B0604030504040204" pitchFamily="34" charset="0"/>
                <a:ea typeface="굴림" panose="020B0600000101010101" pitchFamily="34" charset="-127"/>
              </a:rPr>
              <a:pPr eaLnBrk="1" hangingPunct="1"/>
              <a:t>30</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18437"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a:t>
            </a:r>
            <a:endParaRPr lang="zh-TW" altLang="en-US" smtClean="0">
              <a:ea typeface="新細明體" panose="02020500000000000000" pitchFamily="18" charset="-120"/>
            </a:endParaRPr>
          </a:p>
        </p:txBody>
      </p:sp>
      <p:sp>
        <p:nvSpPr>
          <p:cNvPr id="18438" name="Rectangle 5"/>
          <p:cNvSpPr>
            <a:spLocks noGrp="1" noChangeArrowheads="1"/>
          </p:cNvSpPr>
          <p:nvPr>
            <p:ph type="body" idx="1"/>
          </p:nvPr>
        </p:nvSpPr>
        <p:spPr/>
        <p:txBody>
          <a:bodyPr/>
          <a:lstStyle/>
          <a:p>
            <a:pPr eaLnBrk="1" hangingPunct="1"/>
            <a:r>
              <a:rPr lang="en-US" altLang="zh-TW" smtClean="0">
                <a:ea typeface="新細明體" panose="02020500000000000000" pitchFamily="18" charset="-120"/>
              </a:rPr>
              <a:t>(a)Evaluate the Riemann sum for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 </a:t>
            </a:r>
            <a:r>
              <a:rPr lang="en-US" altLang="zh-TW" i="1" smtClean="0">
                <a:ea typeface="新細明體" panose="02020500000000000000" pitchFamily="18" charset="-120"/>
              </a:rPr>
              <a:t>x</a:t>
            </a:r>
            <a:r>
              <a:rPr lang="en-US" altLang="zh-TW" baseline="30000" smtClean="0">
                <a:ea typeface="新細明體" panose="02020500000000000000" pitchFamily="18" charset="-120"/>
              </a:rPr>
              <a:t>3</a:t>
            </a:r>
            <a:r>
              <a:rPr lang="en-US" altLang="zh-TW" smtClean="0">
                <a:ea typeface="新細明體" panose="02020500000000000000" pitchFamily="18" charset="-120"/>
              </a:rPr>
              <a:t> </a:t>
            </a:r>
            <a:r>
              <a:rPr lang="en-US" altLang="zh-TW" smtClean="0">
                <a:latin typeface="Arial" panose="020B0604020202020204" pitchFamily="34" charset="0"/>
                <a:ea typeface="新細明體" panose="02020500000000000000" pitchFamily="18" charset="-120"/>
              </a:rPr>
              <a:t>–</a:t>
            </a:r>
            <a:r>
              <a:rPr lang="en-US" altLang="zh-TW" smtClean="0">
                <a:ea typeface="新細明體" panose="02020500000000000000" pitchFamily="18" charset="-120"/>
              </a:rPr>
              <a:t> 6</a:t>
            </a:r>
            <a:r>
              <a:rPr lang="en-US" altLang="zh-TW" i="1" smtClean="0">
                <a:ea typeface="新細明體" panose="02020500000000000000" pitchFamily="18" charset="-120"/>
              </a:rPr>
              <a:t>x</a:t>
            </a:r>
            <a:r>
              <a:rPr lang="en-US" altLang="zh-TW" smtClean="0">
                <a:ea typeface="新細明體" panose="02020500000000000000" pitchFamily="18" charset="-120"/>
              </a:rPr>
              <a:t> taking the sample points to be right  endpoints and </a:t>
            </a:r>
            <a:r>
              <a:rPr lang="en-US" altLang="zh-TW" i="1" smtClean="0">
                <a:ea typeface="新細明體" panose="02020500000000000000" pitchFamily="18" charset="-120"/>
              </a:rPr>
              <a:t>a</a:t>
            </a:r>
            <a:r>
              <a:rPr lang="en-US" altLang="zh-TW" smtClean="0">
                <a:ea typeface="新細明體" panose="02020500000000000000" pitchFamily="18" charset="-120"/>
              </a:rPr>
              <a:t> = 0, </a:t>
            </a:r>
            <a:r>
              <a:rPr lang="en-US" altLang="zh-TW" i="1" smtClean="0">
                <a:ea typeface="新細明體" panose="02020500000000000000" pitchFamily="18" charset="-120"/>
              </a:rPr>
              <a:t>b</a:t>
            </a:r>
            <a:r>
              <a:rPr lang="en-US" altLang="zh-TW" smtClean="0">
                <a:ea typeface="新細明體" panose="02020500000000000000" pitchFamily="18" charset="-120"/>
              </a:rPr>
              <a:t> = 3, and </a:t>
            </a:r>
            <a:r>
              <a:rPr lang="en-US" altLang="zh-TW" i="1" smtClean="0">
                <a:ea typeface="新細明體" panose="02020500000000000000" pitchFamily="18" charset="-120"/>
              </a:rPr>
              <a:t>n</a:t>
            </a:r>
            <a:r>
              <a:rPr lang="en-US" altLang="zh-TW" smtClean="0">
                <a:ea typeface="新細明體" panose="02020500000000000000" pitchFamily="18" charset="-120"/>
              </a:rPr>
              <a:t> = 6.</a:t>
            </a:r>
          </a:p>
          <a:p>
            <a:pPr eaLnBrk="1" hangingPunct="1"/>
            <a:r>
              <a:rPr lang="en-US" altLang="zh-TW" smtClean="0">
                <a:ea typeface="新細明體" panose="02020500000000000000" pitchFamily="18" charset="-120"/>
              </a:rPr>
              <a:t>(b)Evaluate</a:t>
            </a:r>
          </a:p>
          <a:p>
            <a:pPr eaLnBrk="1" hangingPunct="1"/>
            <a:endParaRPr lang="zh-TW" altLang="en-US" smtClean="0">
              <a:ea typeface="新細明體" panose="02020500000000000000" pitchFamily="18" charset="-120"/>
            </a:endParaRPr>
          </a:p>
        </p:txBody>
      </p:sp>
      <p:graphicFrame>
        <p:nvGraphicFramePr>
          <p:cNvPr id="18434" name="Object 4"/>
          <p:cNvGraphicFramePr>
            <a:graphicFrameLocks noChangeAspect="1"/>
          </p:cNvGraphicFramePr>
          <p:nvPr/>
        </p:nvGraphicFramePr>
        <p:xfrm>
          <a:off x="2779713" y="2636838"/>
          <a:ext cx="2224087" cy="823912"/>
        </p:xfrm>
        <a:graphic>
          <a:graphicData uri="http://schemas.openxmlformats.org/presentationml/2006/ole">
            <p:oleObj spid="_x0000_s1030" name="Equation" r:id="rId3" imgW="748080" imgH="270360" progId="">
              <p:embed/>
            </p:oleObj>
          </a:graphicData>
        </a:graphic>
      </p:graphicFrame>
    </p:spTree>
    <p:extLst>
      <p:ext uri="{BB962C8B-B14F-4D97-AF65-F5344CB8AC3E}">
        <p14:creationId xmlns:p14="http://schemas.microsoft.com/office/powerpoint/2010/main" xmlns="" val="1343875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BD852909-7A31-4861-A544-098930A12A88}" type="slidenum">
              <a:rPr lang="en-US" altLang="ko-KR" sz="1200">
                <a:solidFill>
                  <a:schemeClr val="hlink"/>
                </a:solidFill>
                <a:latin typeface="Verdana" panose="020B0604030504040204" pitchFamily="34" charset="0"/>
                <a:ea typeface="굴림" panose="020B0600000101010101" pitchFamily="34" charset="-127"/>
              </a:rPr>
              <a:pPr eaLnBrk="1" hangingPunct="1"/>
              <a:t>31</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19461"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2(a) SOLUTION</a:t>
            </a:r>
          </a:p>
        </p:txBody>
      </p:sp>
      <p:sp>
        <p:nvSpPr>
          <p:cNvPr id="19462"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With </a:t>
            </a:r>
            <a:r>
              <a:rPr lang="en-US" altLang="zh-TW" i="1" smtClean="0">
                <a:ea typeface="新細明體" panose="02020500000000000000" pitchFamily="18" charset="-120"/>
              </a:rPr>
              <a:t>n </a:t>
            </a:r>
            <a:r>
              <a:rPr lang="en-US" altLang="zh-TW" smtClean="0">
                <a:ea typeface="新細明體" panose="02020500000000000000" pitchFamily="18" charset="-120"/>
              </a:rPr>
              <a:t>= 6, </a:t>
            </a:r>
            <a:endParaRPr lang="en-US" altLang="zh-TW" sz="3600" smtClean="0">
              <a:ea typeface="新細明體" panose="02020500000000000000" pitchFamily="18" charset="-120"/>
            </a:endParaRPr>
          </a:p>
          <a:p>
            <a:pPr lvl="1" eaLnBrk="1" hangingPunct="1"/>
            <a:r>
              <a:rPr lang="en-US" altLang="zh-TW" smtClean="0">
                <a:ea typeface="新細明體" panose="02020500000000000000" pitchFamily="18" charset="-120"/>
              </a:rPr>
              <a:t>The interval width is:</a:t>
            </a:r>
          </a:p>
          <a:p>
            <a:pPr lvl="1" eaLnBrk="1" hangingPunct="1"/>
            <a:endParaRPr lang="en-US" altLang="zh-TW" smtClean="0">
              <a:ea typeface="新細明體" panose="02020500000000000000" pitchFamily="18" charset="-120"/>
            </a:endParaRPr>
          </a:p>
          <a:p>
            <a:pPr lvl="1" eaLnBrk="1" hangingPunct="1"/>
            <a:endParaRPr lang="en-US" altLang="zh-TW" smtClean="0">
              <a:ea typeface="新細明體" panose="02020500000000000000" pitchFamily="18" charset="-120"/>
            </a:endParaRPr>
          </a:p>
          <a:p>
            <a:pPr lvl="1" eaLnBrk="1" hangingPunct="1"/>
            <a:r>
              <a:rPr lang="en-US" altLang="zh-TW" smtClean="0">
                <a:ea typeface="新細明體" panose="02020500000000000000" pitchFamily="18" charset="-120"/>
              </a:rPr>
              <a:t>The right endpoints are: </a:t>
            </a:r>
            <a:br>
              <a:rPr lang="en-US" altLang="zh-TW" smtClean="0">
                <a:ea typeface="新細明體" panose="02020500000000000000" pitchFamily="18" charset="-120"/>
              </a:rPr>
            </a:br>
            <a:r>
              <a:rPr lang="en-US" altLang="zh-TW" smtClean="0">
                <a:ea typeface="新細明體" panose="02020500000000000000" pitchFamily="18" charset="-120"/>
              </a:rPr>
              <a:t>		</a:t>
            </a:r>
            <a:r>
              <a:rPr lang="en-US" altLang="zh-TW" i="1" smtClean="0">
                <a:ea typeface="新細明體" panose="02020500000000000000" pitchFamily="18" charset="-120"/>
              </a:rPr>
              <a:t>x</a:t>
            </a:r>
            <a:r>
              <a:rPr lang="en-US" altLang="zh-TW" baseline="-25000" smtClean="0">
                <a:ea typeface="新細明體" panose="02020500000000000000" pitchFamily="18" charset="-120"/>
              </a:rPr>
              <a:t>1</a:t>
            </a:r>
            <a:r>
              <a:rPr lang="en-US" altLang="zh-TW" smtClean="0">
                <a:ea typeface="新細明體" panose="02020500000000000000" pitchFamily="18" charset="-120"/>
              </a:rPr>
              <a:t> = 0.5, </a:t>
            </a:r>
            <a:r>
              <a:rPr lang="en-US" altLang="zh-TW" i="1" smtClean="0">
                <a:ea typeface="新細明體" panose="02020500000000000000" pitchFamily="18" charset="-120"/>
              </a:rPr>
              <a:t>x</a:t>
            </a:r>
            <a:r>
              <a:rPr lang="en-US" altLang="zh-TW" baseline="-25000" smtClean="0">
                <a:ea typeface="新細明體" panose="02020500000000000000" pitchFamily="18" charset="-120"/>
              </a:rPr>
              <a:t>2</a:t>
            </a:r>
            <a:r>
              <a:rPr lang="en-US" altLang="zh-TW" smtClean="0">
                <a:ea typeface="新細明體" panose="02020500000000000000" pitchFamily="18" charset="-120"/>
              </a:rPr>
              <a:t> = 1.0, </a:t>
            </a:r>
            <a:r>
              <a:rPr lang="en-US" altLang="zh-TW" i="1" smtClean="0">
                <a:ea typeface="新細明體" panose="02020500000000000000" pitchFamily="18" charset="-120"/>
              </a:rPr>
              <a:t>x</a:t>
            </a:r>
            <a:r>
              <a:rPr lang="en-US" altLang="zh-TW" baseline="-25000" smtClean="0">
                <a:ea typeface="新細明體" panose="02020500000000000000" pitchFamily="18" charset="-120"/>
              </a:rPr>
              <a:t>3</a:t>
            </a:r>
            <a:r>
              <a:rPr lang="en-US" altLang="zh-TW" smtClean="0">
                <a:ea typeface="新細明體" panose="02020500000000000000" pitchFamily="18" charset="-120"/>
              </a:rPr>
              <a:t> = 1.5, </a:t>
            </a:r>
            <a:br>
              <a:rPr lang="en-US" altLang="zh-TW" smtClean="0">
                <a:ea typeface="新細明體" panose="02020500000000000000" pitchFamily="18" charset="-120"/>
              </a:rPr>
            </a:br>
            <a:r>
              <a:rPr lang="en-US" altLang="zh-TW" smtClean="0">
                <a:ea typeface="新細明體" panose="02020500000000000000" pitchFamily="18" charset="-120"/>
              </a:rPr>
              <a:t>		</a:t>
            </a:r>
            <a:r>
              <a:rPr lang="en-US" altLang="zh-TW" i="1" smtClean="0">
                <a:ea typeface="新細明體" panose="02020500000000000000" pitchFamily="18" charset="-120"/>
              </a:rPr>
              <a:t>x</a:t>
            </a:r>
            <a:r>
              <a:rPr lang="en-US" altLang="zh-TW" baseline="-25000" smtClean="0">
                <a:ea typeface="新細明體" panose="02020500000000000000" pitchFamily="18" charset="-120"/>
              </a:rPr>
              <a:t>4</a:t>
            </a:r>
            <a:r>
              <a:rPr lang="en-US" altLang="zh-TW" smtClean="0">
                <a:ea typeface="新細明體" panose="02020500000000000000" pitchFamily="18" charset="-120"/>
              </a:rPr>
              <a:t> = 2.0, </a:t>
            </a:r>
            <a:r>
              <a:rPr lang="en-US" altLang="zh-TW" i="1" smtClean="0">
                <a:ea typeface="新細明體" panose="02020500000000000000" pitchFamily="18" charset="-120"/>
              </a:rPr>
              <a:t>x</a:t>
            </a:r>
            <a:r>
              <a:rPr lang="en-US" altLang="zh-TW" baseline="-25000" smtClean="0">
                <a:ea typeface="新細明體" panose="02020500000000000000" pitchFamily="18" charset="-120"/>
              </a:rPr>
              <a:t>5</a:t>
            </a:r>
            <a:r>
              <a:rPr lang="en-US" altLang="zh-TW" smtClean="0">
                <a:ea typeface="新細明體" panose="02020500000000000000" pitchFamily="18" charset="-120"/>
              </a:rPr>
              <a:t> = 2.5, </a:t>
            </a:r>
            <a:r>
              <a:rPr lang="en-US" altLang="zh-TW" i="1" smtClean="0">
                <a:ea typeface="新細明體" panose="02020500000000000000" pitchFamily="18" charset="-120"/>
              </a:rPr>
              <a:t>x</a:t>
            </a:r>
            <a:r>
              <a:rPr lang="en-US" altLang="zh-TW" baseline="-25000" smtClean="0">
                <a:ea typeface="新細明體" panose="02020500000000000000" pitchFamily="18" charset="-120"/>
              </a:rPr>
              <a:t>6</a:t>
            </a:r>
            <a:r>
              <a:rPr lang="en-US" altLang="zh-TW" smtClean="0">
                <a:ea typeface="新細明體" panose="02020500000000000000" pitchFamily="18" charset="-120"/>
              </a:rPr>
              <a:t> = 3.0</a:t>
            </a:r>
          </a:p>
        </p:txBody>
      </p:sp>
      <p:graphicFrame>
        <p:nvGraphicFramePr>
          <p:cNvPr id="19458" name="Object 5"/>
          <p:cNvGraphicFramePr>
            <a:graphicFrameLocks noChangeAspect="1"/>
          </p:cNvGraphicFramePr>
          <p:nvPr>
            <p:extLst>
              <p:ext uri="{D42A27DB-BD31-4B8C-83A1-F6EECF244321}">
                <p14:modId xmlns:p14="http://schemas.microsoft.com/office/powerpoint/2010/main" xmlns="" val="992233715"/>
              </p:ext>
            </p:extLst>
          </p:nvPr>
        </p:nvGraphicFramePr>
        <p:xfrm>
          <a:off x="2788444" y="2564904"/>
          <a:ext cx="3109912" cy="885825"/>
        </p:xfrm>
        <a:graphic>
          <a:graphicData uri="http://schemas.openxmlformats.org/presentationml/2006/ole">
            <p:oleObj spid="_x0000_s2054" name="Equation" r:id="rId4" imgW="1167480" imgH="327960" progId="">
              <p:embed/>
            </p:oleObj>
          </a:graphicData>
        </a:graphic>
      </p:graphicFrame>
    </p:spTree>
    <p:extLst>
      <p:ext uri="{BB962C8B-B14F-4D97-AF65-F5344CB8AC3E}">
        <p14:creationId xmlns:p14="http://schemas.microsoft.com/office/powerpoint/2010/main" xmlns="" val="42044299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CABA4A2D-B8F7-4CCB-8A7A-EABFC7DF7801}" type="slidenum">
              <a:rPr lang="en-US" altLang="ko-KR" sz="1200">
                <a:solidFill>
                  <a:schemeClr val="hlink"/>
                </a:solidFill>
                <a:latin typeface="Verdana" panose="020B0604030504040204" pitchFamily="34" charset="0"/>
                <a:ea typeface="굴림" panose="020B0600000101010101" pitchFamily="34" charset="-127"/>
              </a:rPr>
              <a:pPr eaLnBrk="1" hangingPunct="1"/>
              <a:t>32</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20485"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2(a) SOLUTION</a:t>
            </a:r>
          </a:p>
        </p:txBody>
      </p:sp>
      <p:sp>
        <p:nvSpPr>
          <p:cNvPr id="20486"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So, the Riemann sum is:</a:t>
            </a:r>
          </a:p>
        </p:txBody>
      </p:sp>
      <p:graphicFrame>
        <p:nvGraphicFramePr>
          <p:cNvPr id="20482" name="Object 4"/>
          <p:cNvGraphicFramePr>
            <a:graphicFrameLocks noChangeAspect="1"/>
          </p:cNvGraphicFramePr>
          <p:nvPr>
            <p:extLst>
              <p:ext uri="{D42A27DB-BD31-4B8C-83A1-F6EECF244321}">
                <p14:modId xmlns:p14="http://schemas.microsoft.com/office/powerpoint/2010/main" xmlns="" val="1458810269"/>
              </p:ext>
            </p:extLst>
          </p:nvPr>
        </p:nvGraphicFramePr>
        <p:xfrm>
          <a:off x="1763688" y="2204864"/>
          <a:ext cx="5688632" cy="3024785"/>
        </p:xfrm>
        <a:graphic>
          <a:graphicData uri="http://schemas.openxmlformats.org/presentationml/2006/ole">
            <p:oleObj spid="_x0000_s3079" name="Equation" r:id="rId4" imgW="2154240" imgH="1138680" progId="">
              <p:embed/>
            </p:oleObj>
          </a:graphicData>
        </a:graphic>
      </p:graphicFrame>
    </p:spTree>
    <p:extLst>
      <p:ext uri="{BB962C8B-B14F-4D97-AF65-F5344CB8AC3E}">
        <p14:creationId xmlns:p14="http://schemas.microsoft.com/office/powerpoint/2010/main" xmlns="" val="16336813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B2C3FD21-0D74-4BA8-892E-9BF1E7E20444}" type="slidenum">
              <a:rPr lang="en-US" altLang="ko-KR" sz="1200">
                <a:solidFill>
                  <a:schemeClr val="hlink"/>
                </a:solidFill>
                <a:latin typeface="Verdana" panose="020B0604030504040204" pitchFamily="34" charset="0"/>
                <a:ea typeface="굴림" panose="020B0600000101010101" pitchFamily="34" charset="-127"/>
              </a:rPr>
              <a:pPr eaLnBrk="1" hangingPunct="1"/>
              <a:t>33</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70660"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2(a) SOLUTION</a:t>
            </a:r>
          </a:p>
        </p:txBody>
      </p:sp>
      <p:sp>
        <p:nvSpPr>
          <p:cNvPr id="70661" name="Rectangle 3"/>
          <p:cNvSpPr>
            <a:spLocks noGrp="1" noChangeArrowheads="1"/>
          </p:cNvSpPr>
          <p:nvPr>
            <p:ph type="body" idx="1"/>
          </p:nvPr>
        </p:nvSpPr>
        <p:spPr/>
        <p:txBody>
          <a:bodyPr>
            <a:normAutofit lnSpcReduction="10000"/>
          </a:bodyPr>
          <a:lstStyle/>
          <a:p>
            <a:pPr eaLnBrk="1" hangingPunct="1"/>
            <a:r>
              <a:rPr lang="en-US" altLang="zh-TW" smtClean="0">
                <a:ea typeface="新細明體" panose="02020500000000000000" pitchFamily="18" charset="-120"/>
              </a:rPr>
              <a:t>Notice that </a:t>
            </a:r>
            <a:r>
              <a:rPr lang="en-US" altLang="zh-TW" i="1" smtClean="0">
                <a:ea typeface="新細明體" panose="02020500000000000000" pitchFamily="18" charset="-120"/>
              </a:rPr>
              <a:t>f </a:t>
            </a:r>
            <a:r>
              <a:rPr lang="en-US" altLang="zh-TW" smtClean="0">
                <a:ea typeface="新細明體" panose="02020500000000000000" pitchFamily="18" charset="-120"/>
              </a:rPr>
              <a:t>is not a positive function.</a:t>
            </a:r>
          </a:p>
          <a:p>
            <a:pPr eaLnBrk="1" hangingPunct="1"/>
            <a:r>
              <a:rPr lang="en-US" altLang="zh-TW" smtClean="0">
                <a:ea typeface="新細明體" panose="02020500000000000000" pitchFamily="18" charset="-120"/>
              </a:rPr>
              <a:t>So, the Riemann sum does not represent a sum of areas of rectangles. </a:t>
            </a:r>
          </a:p>
          <a:p>
            <a:pPr lvl="1" eaLnBrk="1" hangingPunct="1"/>
            <a:r>
              <a:rPr lang="en-US" altLang="zh-TW" smtClean="0">
                <a:ea typeface="新細明體" panose="02020500000000000000" pitchFamily="18" charset="-120"/>
              </a:rPr>
              <a:t>However, it does represent </a:t>
            </a:r>
            <a:br>
              <a:rPr lang="en-US" altLang="zh-TW" smtClean="0">
                <a:ea typeface="新細明體" panose="02020500000000000000" pitchFamily="18" charset="-120"/>
              </a:rPr>
            </a:br>
            <a:r>
              <a:rPr lang="en-US" altLang="zh-TW" smtClean="0">
                <a:ea typeface="新細明體" panose="02020500000000000000" pitchFamily="18" charset="-120"/>
              </a:rPr>
              <a:t>the sum of the areas of the </a:t>
            </a:r>
            <a:br>
              <a:rPr lang="en-US" altLang="zh-TW" smtClean="0">
                <a:ea typeface="新細明體" panose="02020500000000000000" pitchFamily="18" charset="-120"/>
              </a:rPr>
            </a:br>
            <a:r>
              <a:rPr lang="en-US" altLang="zh-TW" smtClean="0">
                <a:ea typeface="新細明體" panose="02020500000000000000" pitchFamily="18" charset="-120"/>
              </a:rPr>
              <a:t>gold rectangles (above the </a:t>
            </a:r>
            <a:br>
              <a:rPr lang="en-US" altLang="zh-TW" smtClean="0">
                <a:ea typeface="新細明體" panose="02020500000000000000" pitchFamily="18" charset="-120"/>
              </a:rPr>
            </a:br>
            <a:r>
              <a:rPr lang="en-US" altLang="zh-TW" i="1" smtClean="0">
                <a:ea typeface="新細明體" panose="02020500000000000000" pitchFamily="18" charset="-120"/>
              </a:rPr>
              <a:t>x</a:t>
            </a:r>
            <a:r>
              <a:rPr lang="en-US" altLang="zh-TW" smtClean="0">
                <a:ea typeface="新細明體" panose="02020500000000000000" pitchFamily="18" charset="-120"/>
              </a:rPr>
              <a:t>-axis) minus the sum of </a:t>
            </a:r>
            <a:br>
              <a:rPr lang="en-US" altLang="zh-TW" smtClean="0">
                <a:ea typeface="新細明體" panose="02020500000000000000" pitchFamily="18" charset="-120"/>
              </a:rPr>
            </a:br>
            <a:r>
              <a:rPr lang="en-US" altLang="zh-TW" smtClean="0">
                <a:ea typeface="新細明體" panose="02020500000000000000" pitchFamily="18" charset="-120"/>
              </a:rPr>
              <a:t>the areas of the blue </a:t>
            </a:r>
            <a:br>
              <a:rPr lang="en-US" altLang="zh-TW" smtClean="0">
                <a:ea typeface="新細明體" panose="02020500000000000000" pitchFamily="18" charset="-120"/>
              </a:rPr>
            </a:br>
            <a:r>
              <a:rPr lang="en-US" altLang="zh-TW" smtClean="0">
                <a:ea typeface="新細明體" panose="02020500000000000000" pitchFamily="18" charset="-120"/>
              </a:rPr>
              <a:t>rectangles (below the </a:t>
            </a:r>
            <a:br>
              <a:rPr lang="en-US" altLang="zh-TW" smtClean="0">
                <a:ea typeface="新細明體" panose="02020500000000000000" pitchFamily="18" charset="-120"/>
              </a:rPr>
            </a:br>
            <a:r>
              <a:rPr lang="en-US" altLang="zh-TW" i="1" smtClean="0">
                <a:ea typeface="新細明體" panose="02020500000000000000" pitchFamily="18" charset="-120"/>
              </a:rPr>
              <a:t>x</a:t>
            </a:r>
            <a:r>
              <a:rPr lang="en-US" altLang="zh-TW" smtClean="0">
                <a:ea typeface="新細明體" panose="02020500000000000000" pitchFamily="18" charset="-120"/>
              </a:rPr>
              <a:t>-axis) in Figure 7.</a:t>
            </a:r>
          </a:p>
        </p:txBody>
      </p:sp>
      <p:pic>
        <p:nvPicPr>
          <p:cNvPr id="70662"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29225" y="2852738"/>
            <a:ext cx="3591247" cy="3357562"/>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83719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A4FF7A93-2CB8-4730-9A30-4318EBA21765}" type="slidenum">
              <a:rPr lang="en-US" altLang="ko-KR" sz="1200">
                <a:solidFill>
                  <a:schemeClr val="hlink"/>
                </a:solidFill>
                <a:latin typeface="Verdana" panose="020B0604030504040204" pitchFamily="34" charset="0"/>
                <a:ea typeface="굴림" panose="020B0600000101010101" pitchFamily="34" charset="-127"/>
              </a:rPr>
              <a:pPr eaLnBrk="1" hangingPunct="1"/>
              <a:t>34</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21509"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2(b) SOLUTION</a:t>
            </a:r>
          </a:p>
        </p:txBody>
      </p:sp>
      <p:sp>
        <p:nvSpPr>
          <p:cNvPr id="21510" name="Rectangle 3"/>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With </a:t>
            </a:r>
            <a:r>
              <a:rPr lang="en-US" altLang="zh-TW" i="1" dirty="0" smtClean="0">
                <a:ea typeface="新細明體" panose="02020500000000000000" pitchFamily="18" charset="-120"/>
              </a:rPr>
              <a:t>n</a:t>
            </a:r>
            <a:r>
              <a:rPr lang="en-US" altLang="zh-TW" dirty="0" smtClean="0">
                <a:ea typeface="新細明體" panose="02020500000000000000" pitchFamily="18" charset="-120"/>
              </a:rPr>
              <a:t> subintervals, we have:</a:t>
            </a: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r>
              <a:rPr lang="en-US" altLang="zh-TW" dirty="0" smtClean="0">
                <a:ea typeface="新細明體" panose="02020500000000000000" pitchFamily="18" charset="-120"/>
              </a:rPr>
              <a:t>Thus,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0</a:t>
            </a:r>
            <a:r>
              <a:rPr lang="en-US" altLang="zh-TW" dirty="0" smtClean="0">
                <a:ea typeface="新細明體" panose="02020500000000000000" pitchFamily="18" charset="-120"/>
              </a:rPr>
              <a:t> = 0,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 3/</a:t>
            </a:r>
            <a:r>
              <a:rPr lang="en-US" altLang="zh-TW" i="1" dirty="0" smtClean="0">
                <a:ea typeface="新細明體" panose="02020500000000000000" pitchFamily="18" charset="-120"/>
              </a:rPr>
              <a:t>n</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 6/</a:t>
            </a:r>
            <a:r>
              <a:rPr lang="en-US" altLang="zh-TW" i="1" dirty="0" smtClean="0">
                <a:ea typeface="新細明體" panose="02020500000000000000" pitchFamily="18" charset="-120"/>
              </a:rPr>
              <a:t>n</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3</a:t>
            </a:r>
            <a:r>
              <a:rPr lang="en-US" altLang="zh-TW" dirty="0" smtClean="0">
                <a:ea typeface="新細明體" panose="02020500000000000000" pitchFamily="18" charset="-120"/>
              </a:rPr>
              <a:t> = 9/</a:t>
            </a:r>
            <a:r>
              <a:rPr lang="en-US" altLang="zh-TW" i="1" dirty="0" smtClean="0">
                <a:ea typeface="新細明體" panose="02020500000000000000" pitchFamily="18" charset="-120"/>
              </a:rPr>
              <a:t>n.</a:t>
            </a:r>
          </a:p>
          <a:p>
            <a:pPr eaLnBrk="1" hangingPunct="1"/>
            <a:r>
              <a:rPr lang="en-US" altLang="zh-TW" dirty="0" smtClean="0">
                <a:ea typeface="新細明體" panose="02020500000000000000" pitchFamily="18" charset="-120"/>
              </a:rPr>
              <a:t>In</a:t>
            </a:r>
            <a:r>
              <a:rPr lang="en-US" altLang="zh-TW" i="1" dirty="0" smtClean="0">
                <a:ea typeface="新細明體" panose="02020500000000000000" pitchFamily="18" charset="-120"/>
              </a:rPr>
              <a:t> </a:t>
            </a:r>
            <a:r>
              <a:rPr lang="en-US" altLang="zh-TW" dirty="0" smtClean="0">
                <a:ea typeface="新細明體" panose="02020500000000000000" pitchFamily="18" charset="-120"/>
              </a:rPr>
              <a:t>general, </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dirty="0" smtClean="0">
                <a:ea typeface="新細明體" panose="02020500000000000000" pitchFamily="18" charset="-120"/>
              </a:rPr>
              <a:t> = 3</a:t>
            </a:r>
            <a:r>
              <a:rPr lang="en-US" altLang="zh-TW" i="1" dirty="0" smtClean="0">
                <a:ea typeface="新細明體" panose="02020500000000000000" pitchFamily="18" charset="-120"/>
              </a:rPr>
              <a:t>i</a:t>
            </a:r>
            <a:r>
              <a:rPr lang="en-US" altLang="zh-TW" dirty="0" smtClean="0">
                <a:ea typeface="新細明體" panose="02020500000000000000" pitchFamily="18" charset="-120"/>
              </a:rPr>
              <a:t>/</a:t>
            </a:r>
            <a:r>
              <a:rPr lang="en-US" altLang="zh-TW" i="1" dirty="0" smtClean="0">
                <a:ea typeface="新細明體" panose="02020500000000000000" pitchFamily="18" charset="-120"/>
              </a:rPr>
              <a:t>n</a:t>
            </a:r>
            <a:r>
              <a:rPr lang="en-US" altLang="zh-TW" dirty="0" smtClean="0">
                <a:ea typeface="新細明體" panose="02020500000000000000" pitchFamily="18" charset="-120"/>
              </a:rPr>
              <a:t>.</a:t>
            </a:r>
          </a:p>
          <a:p>
            <a:pPr eaLnBrk="1" hangingPunct="1"/>
            <a:r>
              <a:rPr lang="en-US" altLang="zh-TW" dirty="0" smtClean="0">
                <a:ea typeface="新細明體" panose="02020500000000000000" pitchFamily="18" charset="-120"/>
              </a:rPr>
              <a:t>Since we are using right endpoints, we can use Theorem 4, as follows.</a:t>
            </a:r>
          </a:p>
        </p:txBody>
      </p:sp>
      <p:graphicFrame>
        <p:nvGraphicFramePr>
          <p:cNvPr id="21506" name="Object 5"/>
          <p:cNvGraphicFramePr>
            <a:graphicFrameLocks noChangeAspect="1"/>
          </p:cNvGraphicFramePr>
          <p:nvPr>
            <p:extLst>
              <p:ext uri="{D42A27DB-BD31-4B8C-83A1-F6EECF244321}">
                <p14:modId xmlns:p14="http://schemas.microsoft.com/office/powerpoint/2010/main" xmlns="" val="704659268"/>
              </p:ext>
            </p:extLst>
          </p:nvPr>
        </p:nvGraphicFramePr>
        <p:xfrm>
          <a:off x="3203848" y="2276872"/>
          <a:ext cx="2088232" cy="886998"/>
        </p:xfrm>
        <a:graphic>
          <a:graphicData uri="http://schemas.openxmlformats.org/presentationml/2006/ole">
            <p:oleObj spid="_x0000_s4103" name="Equation" r:id="rId4" imgW="780480" imgH="327960" progId="">
              <p:embed/>
            </p:oleObj>
          </a:graphicData>
        </a:graphic>
      </p:graphicFrame>
    </p:spTree>
    <p:extLst>
      <p:ext uri="{BB962C8B-B14F-4D97-AF65-F5344CB8AC3E}">
        <p14:creationId xmlns:p14="http://schemas.microsoft.com/office/powerpoint/2010/main" xmlns="" val="207114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6FC286B8-9114-4ACE-BA9C-8E150CD2DA95}" type="slidenum">
              <a:rPr lang="en-US" altLang="ko-KR" sz="1200">
                <a:solidFill>
                  <a:schemeClr val="hlink"/>
                </a:solidFill>
                <a:latin typeface="Verdana" panose="020B0604030504040204" pitchFamily="34" charset="0"/>
                <a:ea typeface="굴림" panose="020B0600000101010101" pitchFamily="34" charset="-127"/>
              </a:rPr>
              <a:pPr eaLnBrk="1" hangingPunct="1"/>
              <a:t>35</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5" name="頁尾版面配置區 4"/>
          <p:cNvSpPr>
            <a:spLocks noGrp="1"/>
          </p:cNvSpPr>
          <p:nvPr>
            <p:ph type="ftr" sz="quarter" idx="11"/>
          </p:nvPr>
        </p:nvSpPr>
        <p:spPr/>
        <p:txBody>
          <a:bodyPr/>
          <a:lstStyle/>
          <a:p>
            <a:pPr>
              <a:defRPr/>
            </a:pPr>
            <a:r>
              <a:rPr lang="zh-TW" altLang="en-US"/>
              <a:t>4.2</a:t>
            </a:r>
            <a:endParaRPr lang="en-US" altLang="zh-TW"/>
          </a:p>
        </p:txBody>
      </p:sp>
      <p:sp>
        <p:nvSpPr>
          <p:cNvPr id="22533"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2(b) SOLUTION</a:t>
            </a:r>
          </a:p>
        </p:txBody>
      </p:sp>
      <p:graphicFrame>
        <p:nvGraphicFramePr>
          <p:cNvPr id="22530" name="Object 4"/>
          <p:cNvGraphicFramePr>
            <a:graphicFrameLocks noChangeAspect="1"/>
          </p:cNvGraphicFramePr>
          <p:nvPr>
            <p:extLst>
              <p:ext uri="{D42A27DB-BD31-4B8C-83A1-F6EECF244321}">
                <p14:modId xmlns:p14="http://schemas.microsoft.com/office/powerpoint/2010/main" xmlns="" val="492377642"/>
              </p:ext>
            </p:extLst>
          </p:nvPr>
        </p:nvGraphicFramePr>
        <p:xfrm>
          <a:off x="1524236" y="1628800"/>
          <a:ext cx="6552728" cy="4299904"/>
        </p:xfrm>
        <a:graphic>
          <a:graphicData uri="http://schemas.openxmlformats.org/presentationml/2006/ole">
            <p:oleObj spid="_x0000_s5127" name="Equation" r:id="rId4" imgW="2734920" imgH="1859400" progId="">
              <p:embed/>
            </p:oleObj>
          </a:graphicData>
        </a:graphic>
      </p:graphicFrame>
    </p:spTree>
    <p:extLst>
      <p:ext uri="{BB962C8B-B14F-4D97-AF65-F5344CB8AC3E}">
        <p14:creationId xmlns:p14="http://schemas.microsoft.com/office/powerpoint/2010/main" xmlns="" val="2362632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5FBA29B5-4EDE-42B4-85B4-64D2462981A8}" type="slidenum">
              <a:rPr lang="en-US" altLang="ko-KR" sz="1200">
                <a:solidFill>
                  <a:schemeClr val="hlink"/>
                </a:solidFill>
                <a:latin typeface="Verdana" panose="020B0604030504040204" pitchFamily="34" charset="0"/>
                <a:ea typeface="굴림" panose="020B0600000101010101" pitchFamily="34" charset="-127"/>
              </a:rPr>
              <a:pPr eaLnBrk="1" hangingPunct="1"/>
              <a:t>36</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5" name="頁尾版面配置區 4"/>
          <p:cNvSpPr>
            <a:spLocks noGrp="1"/>
          </p:cNvSpPr>
          <p:nvPr>
            <p:ph type="ftr" sz="quarter" idx="11"/>
          </p:nvPr>
        </p:nvSpPr>
        <p:spPr/>
        <p:txBody>
          <a:bodyPr/>
          <a:lstStyle/>
          <a:p>
            <a:pPr>
              <a:defRPr/>
            </a:pPr>
            <a:r>
              <a:rPr lang="zh-TW" altLang="en-US"/>
              <a:t>4.2</a:t>
            </a:r>
            <a:endParaRPr lang="en-US" altLang="zh-TW"/>
          </a:p>
        </p:txBody>
      </p:sp>
      <p:sp>
        <p:nvSpPr>
          <p:cNvPr id="23557"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2(b) SOLUTION</a:t>
            </a:r>
          </a:p>
        </p:txBody>
      </p:sp>
      <p:graphicFrame>
        <p:nvGraphicFramePr>
          <p:cNvPr id="23554" name="Object 7"/>
          <p:cNvGraphicFramePr>
            <a:graphicFrameLocks noChangeAspect="1"/>
          </p:cNvGraphicFramePr>
          <p:nvPr>
            <p:extLst>
              <p:ext uri="{D42A27DB-BD31-4B8C-83A1-F6EECF244321}">
                <p14:modId xmlns:p14="http://schemas.microsoft.com/office/powerpoint/2010/main" xmlns="" val="1843536895"/>
              </p:ext>
            </p:extLst>
          </p:nvPr>
        </p:nvGraphicFramePr>
        <p:xfrm>
          <a:off x="1178946" y="1628800"/>
          <a:ext cx="7509935" cy="4377668"/>
        </p:xfrm>
        <a:graphic>
          <a:graphicData uri="http://schemas.openxmlformats.org/presentationml/2006/ole">
            <p:oleObj spid="_x0000_s6151" name="Equation" r:id="rId4" imgW="2850840" imgH="1621080" progId="">
              <p:embed/>
            </p:oleObj>
          </a:graphicData>
        </a:graphic>
      </p:graphicFrame>
    </p:spTree>
    <p:extLst>
      <p:ext uri="{BB962C8B-B14F-4D97-AF65-F5344CB8AC3E}">
        <p14:creationId xmlns:p14="http://schemas.microsoft.com/office/powerpoint/2010/main" xmlns="" val="23523720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D327B1FC-C167-434D-B1EF-AEBFE152D5A9}" type="slidenum">
              <a:rPr lang="en-US" altLang="ko-KR" sz="1200">
                <a:solidFill>
                  <a:schemeClr val="hlink"/>
                </a:solidFill>
                <a:latin typeface="Verdana" panose="020B0604030504040204" pitchFamily="34" charset="0"/>
                <a:ea typeface="굴림" panose="020B0600000101010101" pitchFamily="34" charset="-127"/>
              </a:rPr>
              <a:pPr eaLnBrk="1" hangingPunct="1"/>
              <a:t>37</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71684"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2(b) SOLUTION</a:t>
            </a:r>
          </a:p>
        </p:txBody>
      </p:sp>
      <p:sp>
        <p:nvSpPr>
          <p:cNvPr id="71685" name="Rectangle 3"/>
          <p:cNvSpPr>
            <a:spLocks noGrp="1" noChangeArrowheads="1"/>
          </p:cNvSpPr>
          <p:nvPr>
            <p:ph type="body" idx="1"/>
          </p:nvPr>
        </p:nvSpPr>
        <p:spPr/>
        <p:txBody>
          <a:bodyPr>
            <a:noAutofit/>
          </a:bodyPr>
          <a:lstStyle/>
          <a:p>
            <a:pPr eaLnBrk="1" hangingPunct="1"/>
            <a:r>
              <a:rPr lang="en-US" altLang="zh-TW" sz="2400" dirty="0" smtClean="0">
                <a:ea typeface="新細明體" panose="02020500000000000000" pitchFamily="18" charset="-120"/>
              </a:rPr>
              <a:t>This integral can</a:t>
            </a:r>
            <a:r>
              <a:rPr lang="en-US" altLang="zh-TW" sz="2400" dirty="0" smtClean="0">
                <a:latin typeface="Arial" panose="020B0604020202020204" pitchFamily="34" charset="0"/>
                <a:ea typeface="新細明體" panose="02020500000000000000" pitchFamily="18" charset="-120"/>
              </a:rPr>
              <a:t>’</a:t>
            </a:r>
            <a:r>
              <a:rPr lang="en-US" altLang="zh-TW" sz="2400" dirty="0" smtClean="0">
                <a:ea typeface="新細明體" panose="02020500000000000000" pitchFamily="18" charset="-120"/>
              </a:rPr>
              <a:t>t be interpreted as an area because </a:t>
            </a:r>
            <a:r>
              <a:rPr lang="en-US" altLang="zh-TW" sz="2400" i="1" dirty="0" smtClean="0">
                <a:ea typeface="新細明體" panose="02020500000000000000" pitchFamily="18" charset="-120"/>
              </a:rPr>
              <a:t>f</a:t>
            </a:r>
            <a:r>
              <a:rPr lang="en-US" altLang="zh-TW" sz="2400" dirty="0" smtClean="0">
                <a:ea typeface="新細明體" panose="02020500000000000000" pitchFamily="18" charset="-120"/>
              </a:rPr>
              <a:t> takes on both positive and negative values.</a:t>
            </a:r>
          </a:p>
          <a:p>
            <a:pPr eaLnBrk="1" hangingPunct="1"/>
            <a:r>
              <a:rPr lang="en-US" altLang="zh-TW" sz="2400" dirty="0" smtClean="0">
                <a:ea typeface="新細明體" panose="02020500000000000000" pitchFamily="18" charset="-120"/>
              </a:rPr>
              <a:t>However, it can be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interpreted as the difference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of areas </a:t>
            </a:r>
            <a:r>
              <a:rPr lang="en-US" altLang="zh-TW" sz="2400" i="1" dirty="0" smtClean="0">
                <a:ea typeface="新細明體" panose="02020500000000000000" pitchFamily="18" charset="-120"/>
              </a:rPr>
              <a:t>A</a:t>
            </a:r>
            <a:r>
              <a:rPr lang="en-US" altLang="zh-TW" sz="2400" baseline="-25000" dirty="0" smtClean="0">
                <a:ea typeface="新細明體" panose="02020500000000000000" pitchFamily="18" charset="-120"/>
              </a:rPr>
              <a:t>1</a:t>
            </a:r>
            <a:r>
              <a:rPr lang="en-US" altLang="zh-TW" sz="2400" dirty="0" smtClean="0">
                <a:ea typeface="新細明體" panose="02020500000000000000" pitchFamily="18" charset="-120"/>
              </a:rPr>
              <a:t> </a:t>
            </a:r>
            <a:r>
              <a:rPr lang="en-US" altLang="zh-TW" sz="2400" dirty="0" smtClean="0">
                <a:latin typeface="Arial" panose="020B0604020202020204" pitchFamily="34" charset="0"/>
                <a:ea typeface="新細明體" panose="02020500000000000000" pitchFamily="18" charset="-120"/>
              </a:rPr>
              <a:t>–</a:t>
            </a:r>
            <a:r>
              <a:rPr lang="en-US" altLang="zh-TW" sz="2400" dirty="0" smtClean="0">
                <a:ea typeface="新細明體" panose="02020500000000000000" pitchFamily="18" charset="-120"/>
              </a:rPr>
              <a:t> </a:t>
            </a:r>
            <a:r>
              <a:rPr lang="en-US" altLang="zh-TW" sz="2400" i="1" dirty="0" smtClean="0">
                <a:ea typeface="新細明體" panose="02020500000000000000" pitchFamily="18" charset="-120"/>
              </a:rPr>
              <a:t>A</a:t>
            </a:r>
            <a:r>
              <a:rPr lang="en-US" altLang="zh-TW" sz="2400" baseline="-25000" dirty="0" smtClean="0">
                <a:ea typeface="新細明體" panose="02020500000000000000" pitchFamily="18" charset="-120"/>
              </a:rPr>
              <a:t>2</a:t>
            </a:r>
            <a:r>
              <a:rPr lang="en-US" altLang="zh-TW" sz="2400" dirty="0" smtClean="0">
                <a:ea typeface="新細明體" panose="02020500000000000000" pitchFamily="18" charset="-120"/>
              </a:rPr>
              <a:t>, where </a:t>
            </a:r>
            <a:r>
              <a:rPr lang="en-US" altLang="zh-TW" sz="2400" i="1" dirty="0" smtClean="0">
                <a:ea typeface="新細明體" panose="02020500000000000000" pitchFamily="18" charset="-120"/>
              </a:rPr>
              <a:t>A</a:t>
            </a:r>
            <a:r>
              <a:rPr lang="en-US" altLang="zh-TW" sz="2400" baseline="-25000" dirty="0" smtClean="0">
                <a:ea typeface="新細明體" panose="02020500000000000000" pitchFamily="18" charset="-120"/>
              </a:rPr>
              <a:t>1</a:t>
            </a:r>
            <a:r>
              <a:rPr lang="en-US" altLang="zh-TW" sz="2400" dirty="0" smtClean="0">
                <a:ea typeface="新細明體" panose="02020500000000000000" pitchFamily="18" charset="-120"/>
              </a:rPr>
              <a:t>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and </a:t>
            </a:r>
            <a:r>
              <a:rPr lang="en-US" altLang="zh-TW" sz="2400" i="1" dirty="0" smtClean="0">
                <a:ea typeface="新細明體" panose="02020500000000000000" pitchFamily="18" charset="-120"/>
              </a:rPr>
              <a:t>A</a:t>
            </a:r>
            <a:r>
              <a:rPr lang="en-US" altLang="zh-TW" sz="2400" baseline="-25000" dirty="0" smtClean="0">
                <a:ea typeface="新細明體" panose="02020500000000000000" pitchFamily="18" charset="-120"/>
              </a:rPr>
              <a:t>2</a:t>
            </a:r>
            <a:r>
              <a:rPr lang="en-US" altLang="zh-TW" sz="2400" dirty="0" smtClean="0">
                <a:ea typeface="新細明體" panose="02020500000000000000" pitchFamily="18" charset="-120"/>
              </a:rPr>
              <a:t> are as shown in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Figure 8.</a:t>
            </a:r>
          </a:p>
        </p:txBody>
      </p:sp>
      <p:pic>
        <p:nvPicPr>
          <p:cNvPr id="7168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52120" y="2996952"/>
            <a:ext cx="3205166" cy="3335142"/>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2789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A4A498BF-4EC5-43C3-BDB2-0B881BA0EF6D}" type="slidenum">
              <a:rPr lang="en-US" altLang="ko-KR" sz="1200">
                <a:solidFill>
                  <a:schemeClr val="hlink"/>
                </a:solidFill>
                <a:latin typeface="Verdana" panose="020B0604030504040204" pitchFamily="34" charset="0"/>
                <a:ea typeface="굴림" panose="020B0600000101010101" pitchFamily="34" charset="-127"/>
              </a:rPr>
              <a:pPr eaLnBrk="1" hangingPunct="1"/>
              <a:t>38</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72708"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2(b) SOLUTION</a:t>
            </a:r>
          </a:p>
        </p:txBody>
      </p:sp>
      <p:sp>
        <p:nvSpPr>
          <p:cNvPr id="72709" name="Rectangle 3"/>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Figure 9 illustrates the calculation by showing the positive and negative terms in the right Riemann sum </a:t>
            </a:r>
            <a:r>
              <a:rPr lang="en-US" altLang="zh-TW" i="1" dirty="0" smtClean="0">
                <a:ea typeface="新細明體" panose="02020500000000000000" pitchFamily="18" charset="-120"/>
              </a:rPr>
              <a:t>R</a:t>
            </a:r>
            <a:r>
              <a:rPr lang="en-US" altLang="zh-TW" i="1" baseline="-25000" dirty="0" smtClean="0">
                <a:ea typeface="新細明體" panose="02020500000000000000" pitchFamily="18" charset="-120"/>
              </a:rPr>
              <a:t>n</a:t>
            </a:r>
            <a:r>
              <a:rPr lang="en-US" altLang="zh-TW" dirty="0" smtClean="0">
                <a:ea typeface="新細明體" panose="02020500000000000000" pitchFamily="18" charset="-120"/>
              </a:rPr>
              <a:t> for </a:t>
            </a:r>
            <a:r>
              <a:rPr lang="en-US" altLang="zh-TW" i="1" dirty="0" smtClean="0">
                <a:ea typeface="新細明體" panose="02020500000000000000" pitchFamily="18" charset="-120"/>
              </a:rPr>
              <a:t>n</a:t>
            </a:r>
            <a:r>
              <a:rPr lang="en-US" altLang="zh-TW" dirty="0" smtClean="0">
                <a:ea typeface="新細明體" panose="02020500000000000000" pitchFamily="18" charset="-120"/>
              </a:rPr>
              <a:t> = 40.</a:t>
            </a:r>
          </a:p>
        </p:txBody>
      </p:sp>
      <p:pic>
        <p:nvPicPr>
          <p:cNvPr id="72710" name="Picture 1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1050" y="3140968"/>
            <a:ext cx="5837238" cy="3037582"/>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10222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lvl1pPr eaLnBrk="0" hangingPunct="0">
              <a:defRPr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sz="32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sz="32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sz="32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sz="3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tx2"/>
              </a:buClr>
              <a:buFont typeface="Wingdings" panose="05000000000000000000" pitchFamily="2" charset="2"/>
              <a:defRPr sz="32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200">
                <a:solidFill>
                  <a:schemeClr val="hlink"/>
                </a:solidFill>
                <a:latin typeface="Verdana" panose="020B0604030504040204" pitchFamily="34" charset="0"/>
              </a:rPr>
              <a:t>P</a:t>
            </a:r>
            <a:fld id="{9E76E75A-8A7E-4E0C-9642-D357A4D34FCB}" type="slidenum">
              <a:rPr lang="en-US" altLang="ko-KR" sz="1200">
                <a:solidFill>
                  <a:schemeClr val="hlink"/>
                </a:solidFill>
                <a:latin typeface="Verdana" panose="020B0604030504040204" pitchFamily="34" charset="0"/>
                <a:ea typeface="굴림" panose="020B0600000101010101" pitchFamily="34" charset="-127"/>
              </a:rPr>
              <a:pPr eaLnBrk="1" hangingPunct="1"/>
              <a:t>39</a:t>
            </a:fld>
            <a:endParaRPr lang="en-US" altLang="ko-KR" sz="1200">
              <a:solidFill>
                <a:schemeClr val="hlink"/>
              </a:solidFill>
              <a:latin typeface="Verdana" panose="020B0604030504040204" pitchFamily="34" charset="0"/>
              <a:ea typeface="굴림" panose="020B0600000101010101" pitchFamily="34" charset="-127"/>
            </a:endParaRPr>
          </a:p>
        </p:txBody>
      </p:sp>
      <p:sp>
        <p:nvSpPr>
          <p:cNvPr id="6" name="頁尾版面配置區 4"/>
          <p:cNvSpPr>
            <a:spLocks noGrp="1"/>
          </p:cNvSpPr>
          <p:nvPr>
            <p:ph type="ftr" sz="quarter" idx="11"/>
          </p:nvPr>
        </p:nvSpPr>
        <p:spPr/>
        <p:txBody>
          <a:bodyPr/>
          <a:lstStyle/>
          <a:p>
            <a:pPr>
              <a:defRPr/>
            </a:pPr>
            <a:r>
              <a:rPr lang="zh-TW" altLang="en-US"/>
              <a:t>4.2</a:t>
            </a:r>
            <a:endParaRPr lang="en-US" altLang="zh-TW"/>
          </a:p>
        </p:txBody>
      </p:sp>
      <p:sp>
        <p:nvSpPr>
          <p:cNvPr id="73732"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2(b) SOLUTION</a:t>
            </a:r>
          </a:p>
        </p:txBody>
      </p:sp>
      <p:sp>
        <p:nvSpPr>
          <p:cNvPr id="73733"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The values in the table show the Riemann sums approaching the exact value of the integral, </a:t>
            </a:r>
            <a:br>
              <a:rPr lang="en-US" altLang="zh-TW" smtClean="0">
                <a:ea typeface="新細明體" panose="02020500000000000000" pitchFamily="18" charset="-120"/>
              </a:rPr>
            </a:br>
            <a:r>
              <a:rPr lang="en-US" altLang="zh-TW" smtClean="0">
                <a:latin typeface="Arial" panose="020B0604020202020204" pitchFamily="34" charset="0"/>
                <a:ea typeface="新細明體" panose="02020500000000000000" pitchFamily="18" charset="-120"/>
              </a:rPr>
              <a:t>–</a:t>
            </a:r>
            <a:r>
              <a:rPr lang="en-US" altLang="zh-TW" smtClean="0">
                <a:ea typeface="新細明體" panose="02020500000000000000" pitchFamily="18" charset="-120"/>
              </a:rPr>
              <a:t> 6.75, as </a:t>
            </a:r>
            <a:r>
              <a:rPr lang="en-US" altLang="zh-TW" i="1" smtClean="0">
                <a:ea typeface="新細明體" panose="02020500000000000000" pitchFamily="18" charset="-120"/>
              </a:rPr>
              <a:t>n </a:t>
            </a:r>
            <a:r>
              <a:rPr lang="en-US" altLang="zh-TW" smtClean="0">
                <a:ea typeface="新細明體" panose="02020500000000000000" pitchFamily="18" charset="-120"/>
                <a:cs typeface="Arial" panose="020B0604020202020204" pitchFamily="34" charset="0"/>
              </a:rPr>
              <a:t>→ </a:t>
            </a:r>
            <a:r>
              <a:rPr lang="en-US" altLang="zh-TW" smtClean="0">
                <a:ea typeface="新細明體" panose="02020500000000000000" pitchFamily="18" charset="-120"/>
                <a:cs typeface="Times New Roman" panose="02020603050405020304" pitchFamily="18" charset="0"/>
                <a:sym typeface="Symbol" panose="05050102010706020507" pitchFamily="18" charset="2"/>
              </a:rPr>
              <a:t></a:t>
            </a:r>
            <a:r>
              <a:rPr lang="en-US" altLang="zh-TW" smtClean="0">
                <a:ea typeface="新細明體" panose="02020500000000000000" pitchFamily="18" charset="-120"/>
              </a:rPr>
              <a:t>.</a:t>
            </a:r>
          </a:p>
        </p:txBody>
      </p:sp>
      <p:pic>
        <p:nvPicPr>
          <p:cNvPr id="73734" name="Picture 1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31840" y="3284984"/>
            <a:ext cx="2746375"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Tree>
    <p:extLst>
      <p:ext uri="{BB962C8B-B14F-4D97-AF65-F5344CB8AC3E}">
        <p14:creationId xmlns:p14="http://schemas.microsoft.com/office/powerpoint/2010/main" xmlns="" val="2366184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5123" name="Rectangle 3"/>
          <p:cNvSpPr>
            <a:spLocks noGrp="1" noChangeArrowheads="1"/>
          </p:cNvSpPr>
          <p:nvPr>
            <p:ph type="body" idx="1"/>
          </p:nvPr>
        </p:nvSpPr>
        <p:spPr/>
        <p:txBody>
          <a:bodyPr>
            <a:normAutofit fontScale="70000" lnSpcReduction="20000"/>
          </a:bodyPr>
          <a:lstStyle/>
          <a:p>
            <a:pPr marL="0" indent="0"/>
            <a:r>
              <a:rPr lang="en-US" altLang="zh-TW" smtClean="0">
                <a:ea typeface="新細明體" panose="02020500000000000000" pitchFamily="18" charset="-120"/>
              </a:rPr>
              <a:t>In general, we start with any function </a:t>
            </a:r>
            <a:r>
              <a:rPr lang="en-US" altLang="zh-TW" i="1" smtClean="0">
                <a:ea typeface="新細明體" panose="02020500000000000000" pitchFamily="18" charset="-120"/>
              </a:rPr>
              <a:t>f</a:t>
            </a:r>
            <a:r>
              <a:rPr lang="en-US" altLang="zh-TW" smtClean="0">
                <a:ea typeface="新細明體" panose="02020500000000000000" pitchFamily="18" charset="-120"/>
              </a:rPr>
              <a:t> defined on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i="1" smtClean="0">
                <a:ea typeface="新細明體" panose="02020500000000000000" pitchFamily="18" charset="-120"/>
              </a:rPr>
              <a:t>b</a:t>
            </a:r>
            <a:r>
              <a:rPr lang="en-US" altLang="zh-TW" smtClean="0">
                <a:ea typeface="新細明體" panose="02020500000000000000" pitchFamily="18" charset="-120"/>
              </a:rPr>
              <a:t>] and we divide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i="1" smtClean="0">
                <a:ea typeface="新細明體" panose="02020500000000000000" pitchFamily="18" charset="-120"/>
              </a:rPr>
              <a:t>b</a:t>
            </a:r>
            <a:r>
              <a:rPr lang="en-US" altLang="zh-TW" smtClean="0">
                <a:ea typeface="新細明體" panose="02020500000000000000" pitchFamily="18" charset="-120"/>
              </a:rPr>
              <a:t>] into </a:t>
            </a:r>
            <a:r>
              <a:rPr lang="en-US" altLang="zh-TW" i="1" smtClean="0">
                <a:ea typeface="新細明體" panose="02020500000000000000" pitchFamily="18" charset="-120"/>
              </a:rPr>
              <a:t>n</a:t>
            </a:r>
            <a:r>
              <a:rPr lang="en-US" altLang="zh-TW" smtClean="0">
                <a:ea typeface="新細明體" panose="02020500000000000000" pitchFamily="18" charset="-120"/>
              </a:rPr>
              <a:t> smaller subintervals by choosing partition points </a:t>
            </a:r>
            <a:r>
              <a:rPr lang="en-US" altLang="zh-TW" i="1" smtClean="0">
                <a:ea typeface="新細明體" panose="02020500000000000000" pitchFamily="18" charset="-120"/>
              </a:rPr>
              <a:t>x</a:t>
            </a:r>
            <a:r>
              <a:rPr lang="en-US" altLang="zh-TW" baseline="-25000" smtClean="0">
                <a:ea typeface="新細明體" panose="02020500000000000000" pitchFamily="18" charset="-120"/>
              </a:rPr>
              <a:t>0</a:t>
            </a:r>
            <a:r>
              <a:rPr lang="en-US" altLang="zh-TW" smtClean="0">
                <a:ea typeface="新細明體" panose="02020500000000000000" pitchFamily="18" charset="-120"/>
              </a:rPr>
              <a:t>, </a:t>
            </a:r>
            <a:r>
              <a:rPr lang="en-US" altLang="zh-TW" i="1" smtClean="0">
                <a:ea typeface="新細明體" panose="02020500000000000000" pitchFamily="18" charset="-120"/>
              </a:rPr>
              <a:t>x</a:t>
            </a:r>
            <a:r>
              <a:rPr lang="en-US" altLang="zh-TW" baseline="-25000" smtClean="0">
                <a:ea typeface="新細明體" panose="02020500000000000000" pitchFamily="18" charset="-120"/>
              </a:rPr>
              <a:t>1</a:t>
            </a:r>
            <a:r>
              <a:rPr lang="en-US" altLang="zh-TW" smtClean="0">
                <a:ea typeface="新細明體" panose="02020500000000000000" pitchFamily="18" charset="-120"/>
              </a:rPr>
              <a:t>, </a:t>
            </a:r>
            <a:r>
              <a:rPr lang="en-US" altLang="zh-TW" i="1" smtClean="0">
                <a:ea typeface="新細明體" panose="02020500000000000000" pitchFamily="18" charset="-120"/>
              </a:rPr>
              <a:t>x</a:t>
            </a:r>
            <a:r>
              <a:rPr lang="en-US" altLang="zh-TW" baseline="-25000" smtClean="0">
                <a:ea typeface="新細明體" panose="02020500000000000000" pitchFamily="18" charset="-120"/>
              </a:rPr>
              <a:t>2 </a:t>
            </a:r>
            <a:r>
              <a:rPr lang="en-US" altLang="zh-TW" smtClean="0">
                <a:ea typeface="新細明體" panose="02020500000000000000" pitchFamily="18" charset="-120"/>
              </a:rPr>
              <a:t>,…, </a:t>
            </a:r>
            <a:r>
              <a:rPr lang="en-US" altLang="zh-TW" i="1" smtClean="0">
                <a:ea typeface="新細明體" panose="02020500000000000000" pitchFamily="18" charset="-120"/>
              </a:rPr>
              <a:t>x</a:t>
            </a:r>
            <a:r>
              <a:rPr lang="en-US" altLang="zh-TW" i="1" baseline="-25000" smtClean="0">
                <a:ea typeface="新細明體" panose="02020500000000000000" pitchFamily="18" charset="-120"/>
              </a:rPr>
              <a:t>n</a:t>
            </a:r>
            <a:r>
              <a:rPr lang="en-US" altLang="zh-TW" smtClean="0">
                <a:ea typeface="新細明體" panose="02020500000000000000" pitchFamily="18" charset="-120"/>
              </a:rPr>
              <a:t> so that</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r>
              <a:rPr lang="en-US" altLang="zh-TW" smtClean="0">
                <a:ea typeface="新細明體" panose="02020500000000000000" pitchFamily="18" charset="-120"/>
              </a:rPr>
              <a:t>The resulting collection of subintervals</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r>
              <a:rPr lang="en-US" altLang="zh-TW" smtClean="0">
                <a:ea typeface="新細明體" panose="02020500000000000000" pitchFamily="18" charset="-120"/>
              </a:rPr>
              <a:t>is called a </a:t>
            </a:r>
            <a:r>
              <a:rPr lang="en-US" altLang="zh-TW" b="1" smtClean="0">
                <a:ea typeface="新細明體" panose="02020500000000000000" pitchFamily="18" charset="-120"/>
              </a:rPr>
              <a:t>partition </a:t>
            </a:r>
            <a:r>
              <a:rPr lang="en-US" altLang="zh-TW" i="1" smtClean="0">
                <a:ea typeface="新細明體" panose="02020500000000000000" pitchFamily="18" charset="-120"/>
              </a:rPr>
              <a:t>P</a:t>
            </a:r>
            <a:r>
              <a:rPr lang="en-US" altLang="zh-TW" smtClean="0">
                <a:ea typeface="新細明體" panose="02020500000000000000" pitchFamily="18" charset="-120"/>
              </a:rPr>
              <a:t> of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i="1" smtClean="0">
                <a:ea typeface="新細明體" panose="02020500000000000000" pitchFamily="18" charset="-120"/>
              </a:rPr>
              <a:t>b</a:t>
            </a:r>
            <a:r>
              <a:rPr lang="en-US" altLang="zh-TW" smtClean="0">
                <a:ea typeface="新細明體" panose="02020500000000000000" pitchFamily="18" charset="-120"/>
              </a:rPr>
              <a:t>].</a:t>
            </a:r>
            <a:endParaRPr lang="en-US" altLang="zh-TW" i="1" baseline="3000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6263" y="2838450"/>
            <a:ext cx="5453062"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66900" y="4462463"/>
            <a:ext cx="5410200" cy="64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027326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a:t>
            </a:r>
            <a:endParaRPr lang="en-US" altLang="zh-TW" i="1" smtClean="0">
              <a:ea typeface="新細明體" panose="02020500000000000000" pitchFamily="18" charset="-120"/>
            </a:endParaRPr>
          </a:p>
        </p:txBody>
      </p:sp>
      <p:sp>
        <p:nvSpPr>
          <p:cNvPr id="2969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Evaluate the following integrals by interpreting each in terms of areas.</a:t>
            </a:r>
          </a:p>
          <a:p>
            <a:pPr marL="0" indent="0"/>
            <a:r>
              <a:rPr lang="en-US" altLang="zh-TW" b="1" smtClean="0">
                <a:ea typeface="新細明體" panose="02020500000000000000" pitchFamily="18" charset="-120"/>
              </a:rPr>
              <a:t>(a)</a:t>
            </a:r>
            <a:r>
              <a:rPr lang="en-US" altLang="zh-TW" smtClean="0">
                <a:ea typeface="新細明體" panose="02020500000000000000" pitchFamily="18" charset="-120"/>
              </a:rPr>
              <a:t>                                  </a:t>
            </a:r>
            <a:r>
              <a:rPr lang="en-US" altLang="zh-TW" b="1" smtClean="0">
                <a:ea typeface="新細明體" panose="02020500000000000000" pitchFamily="18" charset="-120"/>
              </a:rPr>
              <a:t>(b)</a:t>
            </a:r>
            <a:r>
              <a:rPr lang="en-US" altLang="zh-TW" smtClean="0">
                <a:ea typeface="新細明體" panose="02020500000000000000" pitchFamily="18" charset="-120"/>
              </a:rPr>
              <a:t>  </a:t>
            </a:r>
          </a:p>
          <a:p>
            <a:pPr marL="0" indent="0"/>
            <a:endParaRPr lang="en-US" altLang="zh-TW" smtClean="0">
              <a:solidFill>
                <a:srgbClr val="00ADEE"/>
              </a:solidFill>
              <a:ea typeface="新細明體" panose="02020500000000000000" pitchFamily="18" charset="-120"/>
            </a:endParaRPr>
          </a:p>
          <a:p>
            <a:pPr marL="0" indent="0"/>
            <a:endParaRPr lang="en-US" altLang="zh-TW" smtClean="0">
              <a:solidFill>
                <a:srgbClr val="00ADEE"/>
              </a:solidFill>
              <a:ea typeface="新細明體" panose="02020500000000000000" pitchFamily="18" charset="-120"/>
            </a:endParaRPr>
          </a:p>
          <a:p>
            <a:pPr marL="0" indent="0"/>
            <a:endParaRPr lang="en-US" altLang="zh-TW" smtClean="0">
              <a:ea typeface="新細明體" panose="02020500000000000000" pitchFamily="18" charset="-120"/>
            </a:endParaRP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5776" y="2708920"/>
            <a:ext cx="1847850"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2"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64051" y="2708920"/>
            <a:ext cx="1604962"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8215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defRPr/>
            </a:pPr>
            <a:r>
              <a:rPr lang="en-US" dirty="0" smtClean="0"/>
              <a:t>SOLUTION:</a:t>
            </a:r>
          </a:p>
          <a:p>
            <a:pPr marL="465138" indent="-465138">
              <a:buFontTx/>
              <a:buAutoNum type="alphaLcParenBoth"/>
              <a:defRPr/>
            </a:pPr>
            <a:r>
              <a:rPr lang="en-US" dirty="0" smtClean="0"/>
              <a:t>Since                                           , we can interpret this integral as the area under the curve                                 from 0 to 1.</a:t>
            </a:r>
          </a:p>
          <a:p>
            <a:pPr marL="465138" indent="-465138">
              <a:defRPr/>
            </a:pPr>
            <a:r>
              <a:rPr lang="en-US" dirty="0" smtClean="0"/>
              <a:t>     But, since                           , we get                          , which shows </a:t>
            </a:r>
          </a:p>
          <a:p>
            <a:pPr marL="465138" indent="-465138">
              <a:defRPr/>
            </a:pPr>
            <a:r>
              <a:rPr lang="en-US" dirty="0" smtClean="0"/>
              <a:t>     that the graph of </a:t>
            </a:r>
            <a:r>
              <a:rPr lang="en-US" i="1" dirty="0" smtClean="0"/>
              <a:t>f</a:t>
            </a:r>
            <a:r>
              <a:rPr lang="en-US" dirty="0" smtClean="0"/>
              <a:t> is the quarter-circle with radius 1 in </a:t>
            </a:r>
          </a:p>
          <a:p>
            <a:pPr marL="465138" indent="-465138">
              <a:defRPr/>
            </a:pPr>
            <a:r>
              <a:rPr lang="en-US" dirty="0" smtClean="0"/>
              <a:t>     Figure 10. </a:t>
            </a:r>
          </a:p>
          <a:p>
            <a:pPr marL="465138" indent="-465138">
              <a:defRPr/>
            </a:pPr>
            <a:r>
              <a:rPr lang="en-US" dirty="0" smtClean="0"/>
              <a:t>	  				Therefore, </a:t>
            </a:r>
          </a:p>
          <a:p>
            <a:pPr marL="465138" indent="-465138">
              <a:defRPr/>
            </a:pPr>
            <a:endParaRPr lang="en-US" dirty="0"/>
          </a:p>
          <a:p>
            <a:pPr marL="465138" indent="-465138">
              <a:defRPr/>
            </a:pPr>
            <a:endParaRPr lang="en-US" dirty="0" smtClean="0"/>
          </a:p>
          <a:p>
            <a:pPr marL="465138" indent="-465138">
              <a:defRPr/>
            </a:pPr>
            <a:r>
              <a:rPr lang="en-US" dirty="0" smtClean="0"/>
              <a:t> </a:t>
            </a:r>
          </a:p>
          <a:p>
            <a:pPr marL="0" indent="0">
              <a:defRPr/>
            </a:pPr>
            <a:endParaRPr lang="en-US" dirty="0" smtClean="0"/>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891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07096" y="2108134"/>
            <a:ext cx="2048880" cy="26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917"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50966" y="2424517"/>
            <a:ext cx="1471679" cy="359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32798" y="2907720"/>
            <a:ext cx="1189550" cy="2936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8"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42474" y="2907720"/>
            <a:ext cx="1174492" cy="2936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9"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77280" y="4293096"/>
            <a:ext cx="25146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0" name="Rectangle 11"/>
          <p:cNvSpPr>
            <a:spLocks noChangeArrowheads="1"/>
          </p:cNvSpPr>
          <p:nvPr/>
        </p:nvSpPr>
        <p:spPr bwMode="auto">
          <a:xfrm>
            <a:off x="1744702" y="6516232"/>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10</a:t>
            </a:r>
            <a:endParaRPr lang="en-US" altLang="zh-TW" sz="1400" dirty="0">
              <a:ea typeface="新細明體" panose="02020500000000000000" pitchFamily="18" charset="-120"/>
            </a:endParaRPr>
          </a:p>
        </p:txBody>
      </p:sp>
      <p:pic>
        <p:nvPicPr>
          <p:cNvPr id="13" name="Picture 5"/>
          <p:cNvPicPr>
            <a:picLocks noChangeAspect="1" noChangeArrowheads="1"/>
          </p:cNvPicPr>
          <p:nvPr/>
        </p:nvPicPr>
        <p:blipFill>
          <a:blip r:embed="rId7">
            <a:extLst>
              <a:ext uri="{28A0092B-C50C-407E-A947-70E740481C1C}">
                <a14:useLocalDpi xmlns:a14="http://schemas.microsoft.com/office/drawing/2010/main" xmlns="" val="0"/>
              </a:ext>
            </a:extLst>
          </a:blip>
          <a:srcRect t="9435" b="15094"/>
          <a:stretch>
            <a:fillRect/>
          </a:stretch>
        </p:blipFill>
        <p:spPr bwMode="auto">
          <a:xfrm>
            <a:off x="3962400" y="4572000"/>
            <a:ext cx="3733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916600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Effect transition="in" filter="fade">
                                      <p:cBhvr>
                                        <p:cTn id="19" dur="1000"/>
                                        <p:tgtEl>
                                          <p:spTgt spid="30723">
                                            <p:txEl>
                                              <p:pRg st="2" end="2"/>
                                            </p:txEl>
                                          </p:spTgt>
                                        </p:tgtEl>
                                      </p:cBhvr>
                                    </p:animEffect>
                                    <p:anim calcmode="lin" valueType="num">
                                      <p:cBhvr>
                                        <p:cTn id="20"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Effect transition="in" filter="fade">
                                      <p:cBhvr>
                                        <p:cTn id="25" dur="1000"/>
                                        <p:tgtEl>
                                          <p:spTgt spid="30723">
                                            <p:txEl>
                                              <p:pRg st="3" end="3"/>
                                            </p:txEl>
                                          </p:spTgt>
                                        </p:tgtEl>
                                      </p:cBhvr>
                                    </p:animEffect>
                                    <p:anim calcmode="lin" valueType="num">
                                      <p:cBhvr>
                                        <p:cTn id="26"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Effect transition="in" filter="fade">
                                      <p:cBhvr>
                                        <p:cTn id="31" dur="1000"/>
                                        <p:tgtEl>
                                          <p:spTgt spid="30723">
                                            <p:txEl>
                                              <p:pRg st="4" end="4"/>
                                            </p:txEl>
                                          </p:spTgt>
                                        </p:tgtEl>
                                      </p:cBhvr>
                                    </p:animEffect>
                                    <p:anim calcmode="lin" valueType="num">
                                      <p:cBhvr>
                                        <p:cTn id="32"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Effect transition="in" filter="fade">
                                      <p:cBhvr>
                                        <p:cTn id="37" dur="1000"/>
                                        <p:tgtEl>
                                          <p:spTgt spid="30723">
                                            <p:txEl>
                                              <p:pRg st="5" end="5"/>
                                            </p:txEl>
                                          </p:spTgt>
                                        </p:tgtEl>
                                      </p:cBhvr>
                                    </p:animEffect>
                                    <p:anim calcmode="lin" valueType="num">
                                      <p:cBhvr>
                                        <p:cTn id="38"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30723">
                                            <p:txEl>
                                              <p:pRg st="8" end="8"/>
                                            </p:txEl>
                                          </p:spTgt>
                                        </p:tgtEl>
                                        <p:attrNameLst>
                                          <p:attrName>style.visibility</p:attrName>
                                        </p:attrNameLst>
                                      </p:cBhvr>
                                      <p:to>
                                        <p:strVal val="visible"/>
                                      </p:to>
                                    </p:set>
                                    <p:animEffect transition="in" filter="fade">
                                      <p:cBhvr>
                                        <p:cTn id="43" dur="1000"/>
                                        <p:tgtEl>
                                          <p:spTgt spid="30723">
                                            <p:txEl>
                                              <p:pRg st="8" end="8"/>
                                            </p:txEl>
                                          </p:spTgt>
                                        </p:tgtEl>
                                      </p:cBhvr>
                                    </p:animEffect>
                                    <p:anim calcmode="lin" valueType="num">
                                      <p:cBhvr>
                                        <p:cTn id="44"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38917"/>
                                        </p:tgtEl>
                                        <p:attrNameLst>
                                          <p:attrName>style.visibility</p:attrName>
                                        </p:attrNameLst>
                                      </p:cBhvr>
                                      <p:to>
                                        <p:strVal val="visible"/>
                                      </p:to>
                                    </p:set>
                                    <p:animEffect transition="in" filter="fade">
                                      <p:cBhvr>
                                        <p:cTn id="49" dur="1000"/>
                                        <p:tgtEl>
                                          <p:spTgt spid="38917"/>
                                        </p:tgtEl>
                                      </p:cBhvr>
                                    </p:animEffect>
                                    <p:anim calcmode="lin" valueType="num">
                                      <p:cBhvr>
                                        <p:cTn id="50" dur="1000" fill="hold"/>
                                        <p:tgtEl>
                                          <p:spTgt spid="38917"/>
                                        </p:tgtEl>
                                        <p:attrNameLst>
                                          <p:attrName>ppt_x</p:attrName>
                                        </p:attrNameLst>
                                      </p:cBhvr>
                                      <p:tavLst>
                                        <p:tav tm="0">
                                          <p:val>
                                            <p:strVal val="#ppt_x"/>
                                          </p:val>
                                        </p:tav>
                                        <p:tav tm="100000">
                                          <p:val>
                                            <p:strVal val="#ppt_x"/>
                                          </p:val>
                                        </p:tav>
                                      </p:tavLst>
                                    </p:anim>
                                    <p:anim calcmode="lin" valueType="num">
                                      <p:cBhvr>
                                        <p:cTn id="51" dur="900" decel="100000" fill="hold"/>
                                        <p:tgtEl>
                                          <p:spTgt spid="3891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8917"/>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8916"/>
                                        </p:tgtEl>
                                        <p:attrNameLst>
                                          <p:attrName>style.visibility</p:attrName>
                                        </p:attrNameLst>
                                      </p:cBhvr>
                                      <p:to>
                                        <p:strVal val="visible"/>
                                      </p:to>
                                    </p:set>
                                    <p:animEffect transition="in" filter="fade">
                                      <p:cBhvr>
                                        <p:cTn id="55" dur="1000"/>
                                        <p:tgtEl>
                                          <p:spTgt spid="38916"/>
                                        </p:tgtEl>
                                      </p:cBhvr>
                                    </p:animEffect>
                                    <p:anim calcmode="lin" valueType="num">
                                      <p:cBhvr>
                                        <p:cTn id="56" dur="1000" fill="hold"/>
                                        <p:tgtEl>
                                          <p:spTgt spid="38916"/>
                                        </p:tgtEl>
                                        <p:attrNameLst>
                                          <p:attrName>ppt_x</p:attrName>
                                        </p:attrNameLst>
                                      </p:cBhvr>
                                      <p:tavLst>
                                        <p:tav tm="0">
                                          <p:val>
                                            <p:strVal val="#ppt_x"/>
                                          </p:val>
                                        </p:tav>
                                        <p:tav tm="100000">
                                          <p:val>
                                            <p:strVal val="#ppt_x"/>
                                          </p:val>
                                        </p:tav>
                                      </p:tavLst>
                                    </p:anim>
                                    <p:anim calcmode="lin" valueType="num">
                                      <p:cBhvr>
                                        <p:cTn id="57" dur="900" decel="100000" fill="hold"/>
                                        <p:tgtEl>
                                          <p:spTgt spid="3891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8916"/>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900" decel="100000" fill="hold"/>
                                        <p:tgtEl>
                                          <p:spTgt spid="13"/>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406400" indent="-406400">
              <a:defRPr/>
            </a:pPr>
            <a:r>
              <a:rPr lang="en-US" b="1" dirty="0" smtClean="0"/>
              <a:t>(b)</a:t>
            </a:r>
            <a:r>
              <a:rPr lang="en-US" dirty="0" smtClean="0"/>
              <a:t> The graph of </a:t>
            </a:r>
            <a:r>
              <a:rPr lang="en-US" i="1" dirty="0" smtClean="0"/>
              <a:t>y</a:t>
            </a:r>
            <a:r>
              <a:rPr lang="en-US" dirty="0" smtClean="0"/>
              <a:t> = </a:t>
            </a:r>
            <a:r>
              <a:rPr lang="en-US" i="1" dirty="0" smtClean="0"/>
              <a:t>x</a:t>
            </a:r>
            <a:r>
              <a:rPr lang="en-US" dirty="0" smtClean="0"/>
              <a:t> – 1 is the line with slope 1 shown in </a:t>
            </a:r>
            <a:br>
              <a:rPr lang="en-US" dirty="0" smtClean="0"/>
            </a:br>
            <a:r>
              <a:rPr lang="en-US" dirty="0" smtClean="0"/>
              <a:t> Figure 11. </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sz="2800" dirty="0" smtClean="0"/>
              <a:t>	</a:t>
            </a:r>
          </a:p>
          <a:p>
            <a:pPr marL="465138" indent="-465138">
              <a:defRPr/>
            </a:pPr>
            <a:r>
              <a:rPr lang="en-US" dirty="0" smtClean="0"/>
              <a:t>	 We compute the integral as the difference of the areas </a:t>
            </a:r>
            <a:br>
              <a:rPr lang="en-US" dirty="0" smtClean="0"/>
            </a:br>
            <a:r>
              <a:rPr lang="en-US" dirty="0" smtClean="0"/>
              <a:t> of the two triangles:</a:t>
            </a:r>
            <a:endParaRPr lang="en-US" baseline="30000" dirty="0" smtClean="0"/>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174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17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59832" y="2109152"/>
            <a:ext cx="3089275"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51" name="Rectangle 11"/>
          <p:cNvSpPr>
            <a:spLocks noChangeArrowheads="1"/>
          </p:cNvSpPr>
          <p:nvPr/>
        </p:nvSpPr>
        <p:spPr bwMode="auto">
          <a:xfrm>
            <a:off x="4087059" y="4746185"/>
            <a:ext cx="96988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11</a:t>
            </a:r>
            <a:endParaRPr lang="en-US" altLang="zh-TW" sz="1400" dirty="0">
              <a:ea typeface="新細明體" panose="02020500000000000000" pitchFamily="18" charset="-120"/>
            </a:endParaRP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03648" y="5949947"/>
            <a:ext cx="6448425"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470933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7" end="7"/>
                                            </p:txEl>
                                          </p:spTgt>
                                        </p:tgtEl>
                                        <p:attrNameLst>
                                          <p:attrName>style.visibility</p:attrName>
                                        </p:attrNameLst>
                                      </p:cBhvr>
                                      <p:to>
                                        <p:strVal val="visible"/>
                                      </p:to>
                                    </p:set>
                                    <p:animEffect transition="in" filter="fade">
                                      <p:cBhvr>
                                        <p:cTn id="7" dur="1000"/>
                                        <p:tgtEl>
                                          <p:spTgt spid="30723">
                                            <p:txEl>
                                              <p:pRg st="7" end="7"/>
                                            </p:txEl>
                                          </p:spTgt>
                                        </p:tgtEl>
                                      </p:cBhvr>
                                    </p:animEffect>
                                    <p:anim calcmode="lin" valueType="num">
                                      <p:cBhvr>
                                        <p:cTn id="8"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0963"/>
                                        </p:tgtEl>
                                        <p:attrNameLst>
                                          <p:attrName>style.visibility</p:attrName>
                                        </p:attrNameLst>
                                      </p:cBhvr>
                                      <p:to>
                                        <p:strVal val="visible"/>
                                      </p:to>
                                    </p:set>
                                    <p:animEffect transition="in" filter="fade">
                                      <p:cBhvr>
                                        <p:cTn id="13" dur="1000"/>
                                        <p:tgtEl>
                                          <p:spTgt spid="40963"/>
                                        </p:tgtEl>
                                      </p:cBhvr>
                                    </p:animEffect>
                                    <p:anim calcmode="lin" valueType="num">
                                      <p:cBhvr>
                                        <p:cTn id="14" dur="1000" fill="hold"/>
                                        <p:tgtEl>
                                          <p:spTgt spid="40963"/>
                                        </p:tgtEl>
                                        <p:attrNameLst>
                                          <p:attrName>ppt_x</p:attrName>
                                        </p:attrNameLst>
                                      </p:cBhvr>
                                      <p:tavLst>
                                        <p:tav tm="0">
                                          <p:val>
                                            <p:strVal val="#ppt_x"/>
                                          </p:val>
                                        </p:tav>
                                        <p:tav tm="100000">
                                          <p:val>
                                            <p:strVal val="#ppt_x"/>
                                          </p:val>
                                        </p:tav>
                                      </p:tavLst>
                                    </p:anim>
                                    <p:anim calcmode="lin" valueType="num">
                                      <p:cBhvr>
                                        <p:cTn id="15" dur="900" decel="100000" fill="hold"/>
                                        <p:tgtEl>
                                          <p:spTgt spid="4096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9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The Midpoint Rule</a:t>
            </a:r>
          </a:p>
        </p:txBody>
      </p:sp>
    </p:spTree>
    <p:extLst>
      <p:ext uri="{BB962C8B-B14F-4D97-AF65-F5344CB8AC3E}">
        <p14:creationId xmlns:p14="http://schemas.microsoft.com/office/powerpoint/2010/main" xmlns="" val="20773727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Midpoint Rule</a:t>
            </a:r>
          </a:p>
        </p:txBody>
      </p:sp>
      <p:sp>
        <p:nvSpPr>
          <p:cNvPr id="33795"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We often choose the sample point          to be the right endpoint of the </a:t>
            </a:r>
            <a:r>
              <a:rPr lang="en-US" altLang="zh-TW" i="1" dirty="0" err="1" smtClean="0">
                <a:ea typeface="新細明體" panose="02020500000000000000" pitchFamily="18" charset="-120"/>
              </a:rPr>
              <a:t>i</a:t>
            </a:r>
            <a:r>
              <a:rPr lang="en-US" altLang="zh-TW" sz="400" dirty="0" smtClean="0">
                <a:ea typeface="新細明體" panose="02020500000000000000" pitchFamily="18" charset="-120"/>
              </a:rPr>
              <a:t> </a:t>
            </a:r>
            <a:r>
              <a:rPr lang="en-US" altLang="zh-TW" dirty="0" err="1" smtClean="0">
                <a:ea typeface="新細明體" panose="02020500000000000000" pitchFamily="18" charset="-120"/>
              </a:rPr>
              <a:t>th</a:t>
            </a:r>
            <a:r>
              <a:rPr lang="en-US" altLang="zh-TW" dirty="0" smtClean="0">
                <a:ea typeface="新細明體" panose="02020500000000000000" pitchFamily="18" charset="-120"/>
              </a:rPr>
              <a:t> subinterval because it is convenient for computing the limit.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But if the purpose is to find an </a:t>
            </a:r>
            <a:r>
              <a:rPr lang="en-US" altLang="zh-TW" i="1" dirty="0" smtClean="0">
                <a:ea typeface="新細明體" panose="02020500000000000000" pitchFamily="18" charset="-120"/>
              </a:rPr>
              <a:t>approximation</a:t>
            </a:r>
            <a:r>
              <a:rPr lang="en-US" altLang="zh-TW" dirty="0" smtClean="0">
                <a:ea typeface="新細明體" panose="02020500000000000000" pitchFamily="18" charset="-120"/>
              </a:rPr>
              <a:t> to an integral, it is usually better to choose          to be the midpoint of the interval, which we denote by      . </a:t>
            </a:r>
          </a:p>
          <a:p>
            <a:pPr marL="0" indent="0"/>
            <a:endParaRPr lang="en-US" altLang="zh-TW"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24128" y="1772816"/>
            <a:ext cx="371475" cy="27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00725" y="4437112"/>
            <a:ext cx="371475" cy="27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48264" y="4938688"/>
            <a:ext cx="247650"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1374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Midpoint Rule</a:t>
            </a:r>
          </a:p>
        </p:txBody>
      </p:sp>
      <p:sp>
        <p:nvSpPr>
          <p:cNvPr id="3481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Any Riemann sum is an approximation to an integral, but if we use midpoints and a regular partition we get the following approximation.</a:t>
            </a:r>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p:txBody>
      </p:sp>
      <p:sp>
        <p:nvSpPr>
          <p:cNvPr id="348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482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3148" y="3284984"/>
            <a:ext cx="7664284" cy="2637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672733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584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Use the Midpoint Rule with </a:t>
            </a:r>
            <a:r>
              <a:rPr lang="en-US" altLang="zh-TW" i="1" dirty="0" smtClean="0">
                <a:ea typeface="新細明體" panose="02020500000000000000" pitchFamily="18" charset="-120"/>
              </a:rPr>
              <a:t>n</a:t>
            </a:r>
            <a:r>
              <a:rPr lang="en-US" altLang="zh-TW" dirty="0" smtClean="0">
                <a:ea typeface="新細明體" panose="02020500000000000000" pitchFamily="18" charset="-120"/>
              </a:rPr>
              <a:t> = 5 to approximate            .</a:t>
            </a:r>
          </a:p>
          <a:p>
            <a:pPr marL="0" indent="0"/>
            <a:endParaRPr lang="en-US" altLang="zh-TW" dirty="0" smtClean="0">
              <a:solidFill>
                <a:srgbClr val="00ADEE"/>
              </a:solidFill>
              <a:ea typeface="新細明體" panose="02020500000000000000" pitchFamily="18" charset="-120"/>
            </a:endParaRP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52320" y="1595442"/>
            <a:ext cx="957262"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94530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p>
          <a:p>
            <a:pPr marL="0" indent="0"/>
            <a:r>
              <a:rPr lang="en-US" altLang="zh-TW" dirty="0" smtClean="0">
                <a:ea typeface="新細明體" panose="02020500000000000000" pitchFamily="18" charset="-120"/>
              </a:rPr>
              <a:t>The endpoints of the five subintervals are 1, 1.2, 1.4, 1.6, 1.8, and 2.0, so the midpoints are 1.1, 1.3, 1.5, 1.7, and 1.9.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width of the subintervals is</a:t>
            </a:r>
          </a:p>
          <a:p>
            <a:pPr marL="0" indent="0"/>
            <a:r>
              <a:rPr lang="en-US" altLang="zh-TW" dirty="0" smtClean="0">
                <a:ea typeface="新細明體" panose="02020500000000000000" pitchFamily="18" charset="-120"/>
              </a:rPr>
              <a:t>so the Midpoint Rule gives</a:t>
            </a:r>
          </a:p>
        </p:txBody>
      </p:sp>
      <p:sp>
        <p:nvSpPr>
          <p:cNvPr id="368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3191" y="5229200"/>
            <a:ext cx="7254875" cy="776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92080" y="4027614"/>
            <a:ext cx="2619375"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905340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Effect transition="in" filter="fade">
                                      <p:cBhvr>
                                        <p:cTn id="21" dur="1000"/>
                                        <p:tgtEl>
                                          <p:spTgt spid="30723">
                                            <p:txEl>
                                              <p:pRg st="3" end="3"/>
                                            </p:txEl>
                                          </p:spTgt>
                                        </p:tgtEl>
                                      </p:cBhvr>
                                    </p:animEffect>
                                    <p:anim calcmode="lin" valueType="num">
                                      <p:cBhvr>
                                        <p:cTn id="22"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1000"/>
                                        <p:tgtEl>
                                          <p:spTgt spid="30723">
                                            <p:txEl>
                                              <p:pRg st="4" end="4"/>
                                            </p:txEl>
                                          </p:spTgt>
                                        </p:tgtEl>
                                      </p:cBhvr>
                                    </p:animEffect>
                                    <p:anim calcmode="lin" valueType="num">
                                      <p:cBhvr>
                                        <p:cTn id="2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30727"/>
                                        </p:tgtEl>
                                        <p:attrNameLst>
                                          <p:attrName>style.visibility</p:attrName>
                                        </p:attrNameLst>
                                      </p:cBhvr>
                                      <p:to>
                                        <p:strVal val="visible"/>
                                      </p:to>
                                    </p:set>
                                    <p:animEffect transition="in" filter="fade">
                                      <p:cBhvr>
                                        <p:cTn id="33" dur="1000"/>
                                        <p:tgtEl>
                                          <p:spTgt spid="30727"/>
                                        </p:tgtEl>
                                      </p:cBhvr>
                                    </p:animEffect>
                                    <p:anim calcmode="lin" valueType="num">
                                      <p:cBhvr>
                                        <p:cTn id="34" dur="1000" fill="hold"/>
                                        <p:tgtEl>
                                          <p:spTgt spid="30727"/>
                                        </p:tgtEl>
                                        <p:attrNameLst>
                                          <p:attrName>ppt_x</p:attrName>
                                        </p:attrNameLst>
                                      </p:cBhvr>
                                      <p:tavLst>
                                        <p:tav tm="0">
                                          <p:val>
                                            <p:strVal val="#ppt_x"/>
                                          </p:val>
                                        </p:tav>
                                        <p:tav tm="100000">
                                          <p:val>
                                            <p:strVal val="#ppt_x"/>
                                          </p:val>
                                        </p:tav>
                                      </p:tavLst>
                                    </p:anim>
                                    <p:anim calcmode="lin" valueType="num">
                                      <p:cBhvr>
                                        <p:cTn id="35" dur="900" decel="100000" fill="hold"/>
                                        <p:tgtEl>
                                          <p:spTgt spid="30727"/>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0727"/>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44035"/>
                                        </p:tgtEl>
                                        <p:attrNameLst>
                                          <p:attrName>style.visibility</p:attrName>
                                        </p:attrNameLst>
                                      </p:cBhvr>
                                      <p:to>
                                        <p:strVal val="visible"/>
                                      </p:to>
                                    </p:set>
                                    <p:animEffect transition="in" filter="fade">
                                      <p:cBhvr>
                                        <p:cTn id="39" dur="1000"/>
                                        <p:tgtEl>
                                          <p:spTgt spid="44035"/>
                                        </p:tgtEl>
                                      </p:cBhvr>
                                    </p:animEffect>
                                    <p:anim calcmode="lin" valueType="num">
                                      <p:cBhvr>
                                        <p:cTn id="40" dur="1000" fill="hold"/>
                                        <p:tgtEl>
                                          <p:spTgt spid="44035"/>
                                        </p:tgtEl>
                                        <p:attrNameLst>
                                          <p:attrName>ppt_x</p:attrName>
                                        </p:attrNameLst>
                                      </p:cBhvr>
                                      <p:tavLst>
                                        <p:tav tm="0">
                                          <p:val>
                                            <p:strVal val="#ppt_x"/>
                                          </p:val>
                                        </p:tav>
                                        <p:tav tm="100000">
                                          <p:val>
                                            <p:strVal val="#ppt_x"/>
                                          </p:val>
                                        </p:tav>
                                      </p:tavLst>
                                    </p:anim>
                                    <p:anim calcmode="lin" valueType="num">
                                      <p:cBhvr>
                                        <p:cTn id="41" dur="900" decel="100000" fill="hold"/>
                                        <p:tgtEl>
                                          <p:spTgt spid="4403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40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marL="0" indent="0">
              <a:defRPr/>
            </a:pPr>
            <a:r>
              <a:rPr lang="en-US" dirty="0" smtClean="0"/>
              <a:t>Since </a:t>
            </a:r>
            <a:r>
              <a:rPr lang="en-US" i="1" dirty="0" smtClean="0"/>
              <a:t>f</a:t>
            </a:r>
            <a:r>
              <a:rPr lang="en-US" sz="400" i="1" dirty="0" smtClean="0"/>
              <a:t> </a:t>
            </a:r>
            <a:r>
              <a:rPr lang="en-US" dirty="0" smtClean="0"/>
              <a:t>(</a:t>
            </a:r>
            <a:r>
              <a:rPr lang="en-US" i="1" dirty="0" smtClean="0"/>
              <a:t>x</a:t>
            </a:r>
            <a:r>
              <a:rPr lang="en-US" dirty="0" smtClean="0"/>
              <a:t>) = 1/</a:t>
            </a:r>
            <a:r>
              <a:rPr lang="en-US" i="1" dirty="0" smtClean="0"/>
              <a:t>x</a:t>
            </a:r>
            <a:r>
              <a:rPr lang="en-US" dirty="0" smtClean="0"/>
              <a:t> &gt; 0 for 1 </a:t>
            </a:r>
            <a:r>
              <a:rPr lang="en-US" b="1" dirty="0" smtClean="0">
                <a:sym typeface="Symbol"/>
              </a:rPr>
              <a:t></a:t>
            </a:r>
            <a:r>
              <a:rPr lang="en-US" dirty="0" smtClean="0"/>
              <a:t> </a:t>
            </a:r>
            <a:r>
              <a:rPr lang="en-US" i="1" dirty="0" smtClean="0"/>
              <a:t>x</a:t>
            </a:r>
            <a:r>
              <a:rPr lang="en-US" dirty="0" smtClean="0"/>
              <a:t> </a:t>
            </a:r>
            <a:r>
              <a:rPr lang="en-US" b="1" dirty="0" smtClean="0">
                <a:sym typeface="Symbol"/>
              </a:rPr>
              <a:t> </a:t>
            </a:r>
            <a:r>
              <a:rPr lang="en-US" dirty="0" smtClean="0"/>
              <a:t>2,</a:t>
            </a:r>
            <a:br>
              <a:rPr lang="en-US" dirty="0" smtClean="0"/>
            </a:br>
            <a:r>
              <a:rPr lang="en-US" dirty="0" smtClean="0"/>
              <a:t>the integral represents an area, </a:t>
            </a:r>
            <a:br>
              <a:rPr lang="en-US" dirty="0" smtClean="0"/>
            </a:br>
            <a:r>
              <a:rPr lang="en-US" dirty="0" smtClean="0"/>
              <a:t>and the approximation given by </a:t>
            </a:r>
            <a:br>
              <a:rPr lang="en-US" dirty="0" smtClean="0"/>
            </a:br>
            <a:r>
              <a:rPr lang="en-US" dirty="0" smtClean="0"/>
              <a:t>the Midpoint Rule is the sum of </a:t>
            </a:r>
            <a:br>
              <a:rPr lang="en-US" dirty="0" smtClean="0"/>
            </a:br>
            <a:r>
              <a:rPr lang="en-US" dirty="0" smtClean="0"/>
              <a:t>the areas of the rectangles shown </a:t>
            </a:r>
            <a:br>
              <a:rPr lang="en-US" dirty="0" smtClean="0"/>
            </a:br>
            <a:r>
              <a:rPr lang="en-US" dirty="0" smtClean="0"/>
              <a:t>in Figure 12.</a:t>
            </a:r>
            <a:endParaRPr lang="en-US" baseline="30000" dirty="0" smtClean="0"/>
          </a:p>
        </p:txBody>
      </p:sp>
      <p:sp>
        <p:nvSpPr>
          <p:cNvPr id="378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78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78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1600200"/>
            <a:ext cx="504825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0800" y="2724150"/>
            <a:ext cx="1457325"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6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57800" y="3505200"/>
            <a:ext cx="2987675"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p:cNvSpPr>
            <a:spLocks noChangeArrowheads="1"/>
          </p:cNvSpPr>
          <p:nvPr/>
        </p:nvSpPr>
        <p:spPr bwMode="auto">
          <a:xfrm>
            <a:off x="6261759" y="6235679"/>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12</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10497829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fade">
                                      <p:cBhvr>
                                        <p:cTn id="7" dur="1000"/>
                                        <p:tgtEl>
                                          <p:spTgt spid="45059"/>
                                        </p:tgtEl>
                                      </p:cBhvr>
                                    </p:animEffect>
                                    <p:anim calcmode="lin" valueType="num">
                                      <p:cBhvr>
                                        <p:cTn id="8" dur="1000" fill="hold"/>
                                        <p:tgtEl>
                                          <p:spTgt spid="45059"/>
                                        </p:tgtEl>
                                        <p:attrNameLst>
                                          <p:attrName>ppt_x</p:attrName>
                                        </p:attrNameLst>
                                      </p:cBhvr>
                                      <p:tavLst>
                                        <p:tav tm="0">
                                          <p:val>
                                            <p:strVal val="#ppt_x"/>
                                          </p:val>
                                        </p:tav>
                                        <p:tav tm="100000">
                                          <p:val>
                                            <p:strVal val="#ppt_x"/>
                                          </p:val>
                                        </p:tav>
                                      </p:tavLst>
                                    </p:anim>
                                    <p:anim calcmode="lin" valueType="num">
                                      <p:cBhvr>
                                        <p:cTn id="9" dur="900" decel="100000" fill="hold"/>
                                        <p:tgtEl>
                                          <p:spTgt spid="4505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505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45060"/>
                                        </p:tgtEl>
                                        <p:attrNameLst>
                                          <p:attrName>style.visibility</p:attrName>
                                        </p:attrNameLst>
                                      </p:cBhvr>
                                      <p:to>
                                        <p:strVal val="visible"/>
                                      </p:to>
                                    </p:set>
                                    <p:animEffect transition="in" filter="fade">
                                      <p:cBhvr>
                                        <p:cTn id="21" dur="1000"/>
                                        <p:tgtEl>
                                          <p:spTgt spid="45060"/>
                                        </p:tgtEl>
                                      </p:cBhvr>
                                    </p:animEffect>
                                    <p:anim calcmode="lin" valueType="num">
                                      <p:cBhvr>
                                        <p:cTn id="22" dur="1000" fill="hold"/>
                                        <p:tgtEl>
                                          <p:spTgt spid="45060"/>
                                        </p:tgtEl>
                                        <p:attrNameLst>
                                          <p:attrName>ppt_x</p:attrName>
                                        </p:attrNameLst>
                                      </p:cBhvr>
                                      <p:tavLst>
                                        <p:tav tm="0">
                                          <p:val>
                                            <p:strVal val="#ppt_x"/>
                                          </p:val>
                                        </p:tav>
                                        <p:tav tm="100000">
                                          <p:val>
                                            <p:strVal val="#ppt_x"/>
                                          </p:val>
                                        </p:tav>
                                      </p:tavLst>
                                    </p:anim>
                                    <p:anim calcmode="lin" valueType="num">
                                      <p:cBhvr>
                                        <p:cTn id="23" dur="900" decel="100000" fill="hold"/>
                                        <p:tgtEl>
                                          <p:spTgt spid="4506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5060"/>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900" decel="100000" fill="hold"/>
                                        <p:tgtEl>
                                          <p:spTgt spid="1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MIDPOINT RULE</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At the moment, we don</a:t>
            </a:r>
            <a:r>
              <a:rPr lang="en-US" altLang="zh-TW" dirty="0">
                <a:latin typeface="Arial" charset="0"/>
                <a:ea typeface="新細明體" charset="0"/>
              </a:rPr>
              <a:t>’</a:t>
            </a:r>
            <a:r>
              <a:rPr lang="en-US" altLang="zh-TW" dirty="0">
                <a:ea typeface="新細明體" charset="0"/>
              </a:rPr>
              <a:t>t know how accurate the approximation in Example 4 is.</a:t>
            </a:r>
            <a:endParaRPr lang="en-US" altLang="zh-TW" sz="3600" dirty="0">
              <a:ea typeface="新細明體" charset="0"/>
            </a:endParaRPr>
          </a:p>
          <a:p>
            <a:pPr lvl="1"/>
            <a:r>
              <a:rPr lang="en-US" altLang="zh-TW" dirty="0">
                <a:ea typeface="新細明體" charset="0"/>
              </a:rPr>
              <a:t>However, in Section 6.7, we will learn a method for estimating the error involved in using the rule.</a:t>
            </a:r>
          </a:p>
          <a:p>
            <a:pPr lvl="1"/>
            <a:r>
              <a:rPr lang="en-US" altLang="zh-TW" dirty="0">
                <a:ea typeface="新細明體" charset="0"/>
              </a:rPr>
              <a:t>At that time, we will discuss other methods for approximating definite integrals.</a:t>
            </a:r>
          </a:p>
          <a:p>
            <a:pPr lvl="1"/>
            <a:endParaRPr lang="en-US" altLang="zh-TW" dirty="0">
              <a:ea typeface="新細明體" charset="0"/>
            </a:endParaRPr>
          </a:p>
          <a:p>
            <a:endParaRPr kumimoji="1" lang="zh-TW" altLang="en-US" dirty="0"/>
          </a:p>
        </p:txBody>
      </p:sp>
    </p:spTree>
    <p:extLst>
      <p:ext uri="{BB962C8B-B14F-4D97-AF65-F5344CB8AC3E}">
        <p14:creationId xmlns:p14="http://schemas.microsoft.com/office/powerpoint/2010/main" xmlns="" val="61334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6147"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We use the notation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dirty="0" smtClean="0">
                <a:ea typeface="新細明體" panose="02020500000000000000" pitchFamily="18" charset="-120"/>
              </a:rPr>
              <a:t> for the length of the </a:t>
            </a:r>
            <a:r>
              <a:rPr lang="en-US" altLang="zh-TW" i="1" dirty="0" err="1" smtClean="0">
                <a:ea typeface="新細明體" panose="02020500000000000000" pitchFamily="18" charset="-120"/>
              </a:rPr>
              <a:t>i</a:t>
            </a:r>
            <a:r>
              <a:rPr lang="en-US" altLang="zh-TW" sz="400" i="1" dirty="0" smtClean="0">
                <a:ea typeface="新細明體" panose="02020500000000000000" pitchFamily="18" charset="-120"/>
              </a:rPr>
              <a:t> </a:t>
            </a:r>
            <a:r>
              <a:rPr lang="en-US" altLang="zh-TW" dirty="0" err="1" smtClean="0">
                <a:ea typeface="新細明體" panose="02020500000000000000" pitchFamily="18" charset="-120"/>
              </a:rPr>
              <a:t>th</a:t>
            </a:r>
            <a:r>
              <a:rPr lang="en-US" altLang="zh-TW" dirty="0" smtClean="0">
                <a:ea typeface="新細明體" panose="02020500000000000000" pitchFamily="18" charset="-120"/>
              </a:rPr>
              <a:t> subinterval [</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baseline="-25000" dirty="0" smtClean="0">
                <a:ea typeface="新細明體" panose="02020500000000000000" pitchFamily="18" charset="-120"/>
              </a:rPr>
              <a:t> –1</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Thus</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Then we choose </a:t>
            </a:r>
            <a:r>
              <a:rPr lang="en-US" altLang="zh-TW" b="1" dirty="0" smtClean="0">
                <a:ea typeface="新細明體" panose="02020500000000000000" pitchFamily="18" charset="-120"/>
              </a:rPr>
              <a:t>sample points                                         </a:t>
            </a:r>
            <a:r>
              <a:rPr lang="en-US" altLang="zh-TW" dirty="0" smtClean="0">
                <a:ea typeface="新細明體" panose="02020500000000000000" pitchFamily="18" charset="-120"/>
              </a:rPr>
              <a:t>in the subintervals with             in the </a:t>
            </a:r>
            <a:r>
              <a:rPr lang="en-US" altLang="zh-TW" i="1" dirty="0" err="1">
                <a:ea typeface="新細明體" panose="02020500000000000000" pitchFamily="18" charset="-120"/>
              </a:rPr>
              <a:t>i</a:t>
            </a:r>
            <a:r>
              <a:rPr lang="en-US" altLang="zh-TW" dirty="0" err="1" smtClean="0">
                <a:ea typeface="新細明體" panose="02020500000000000000" pitchFamily="18" charset="-120"/>
              </a:rPr>
              <a:t>th</a:t>
            </a:r>
            <a:r>
              <a:rPr lang="en-US" altLang="zh-TW" dirty="0" smtClean="0">
                <a:ea typeface="新細明體" panose="02020500000000000000" pitchFamily="18" charset="-120"/>
              </a:rPr>
              <a:t> subinterval [</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baseline="-25000" dirty="0" smtClean="0">
                <a:ea typeface="新細明體" panose="02020500000000000000" pitchFamily="18" charset="-120"/>
              </a:rPr>
              <a:t> –1</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These sample points could be left endpoints or right endpoints or any numbers between the endpoints.</a:t>
            </a:r>
            <a:endParaRPr lang="en-US" altLang="zh-TW" i="1" baseline="30000" dirty="0" smtClean="0">
              <a:ea typeface="新細明體" panose="02020500000000000000" pitchFamily="18" charset="-120"/>
            </a:endParaRP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0407" y="2895600"/>
            <a:ext cx="200977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27984" y="4149080"/>
            <a:ext cx="1757363" cy="30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81050" y="4458642"/>
            <a:ext cx="357187"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01155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MIDPOINT RULE</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If we apply the rule to the integral in Example 2, we get in Figure 13.</a:t>
            </a:r>
          </a:p>
          <a:p>
            <a:endParaRPr lang="zh-TW" altLang="en-US" dirty="0">
              <a:ea typeface="新細明體" charset="0"/>
            </a:endParaRPr>
          </a:p>
          <a:p>
            <a:endParaRPr kumimoji="1" lang="zh-TW" altLang="en-US" dirty="0"/>
          </a:p>
        </p:txBody>
      </p:sp>
      <p:grpSp>
        <p:nvGrpSpPr>
          <p:cNvPr id="4" name="Group 6"/>
          <p:cNvGrpSpPr>
            <a:grpSpLocks/>
          </p:cNvGrpSpPr>
          <p:nvPr/>
        </p:nvGrpSpPr>
        <p:grpSpPr bwMode="auto">
          <a:xfrm>
            <a:off x="2682082" y="2780928"/>
            <a:ext cx="4365625" cy="3675062"/>
            <a:chOff x="1519" y="1525"/>
            <a:chExt cx="2750" cy="2315"/>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19" y="1525"/>
              <a:ext cx="2750" cy="1874"/>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19" y="3430"/>
              <a:ext cx="977" cy="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4795294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MIDPOINT RULE</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The approximation 	</a:t>
            </a:r>
            <a:r>
              <a:rPr lang="en-US" altLang="zh-TW" i="1" dirty="0">
                <a:ea typeface="新細明體" charset="0"/>
              </a:rPr>
              <a:t>M</a:t>
            </a:r>
            <a:r>
              <a:rPr lang="en-US" altLang="zh-TW" baseline="-25000" dirty="0">
                <a:ea typeface="新細明體" charset="0"/>
              </a:rPr>
              <a:t>40 </a:t>
            </a:r>
            <a:r>
              <a:rPr lang="en-US" altLang="zh-TW" dirty="0">
                <a:ea typeface="新細明體" charset="0"/>
                <a:cs typeface="Arial" charset="0"/>
              </a:rPr>
              <a:t>≈</a:t>
            </a:r>
            <a:r>
              <a:rPr lang="en-US" altLang="zh-TW" dirty="0">
                <a:ea typeface="新細明體" charset="0"/>
              </a:rPr>
              <a:t> </a:t>
            </a:r>
            <a:r>
              <a:rPr lang="en-US" altLang="zh-TW" dirty="0">
                <a:latin typeface="Arial" charset="0"/>
                <a:ea typeface="新細明體" charset="0"/>
              </a:rPr>
              <a:t>–</a:t>
            </a:r>
            <a:r>
              <a:rPr lang="en-US" altLang="zh-TW" dirty="0">
                <a:ea typeface="新細明體" charset="0"/>
              </a:rPr>
              <a:t> 6.7563 is much closer to the true value </a:t>
            </a:r>
            <a:r>
              <a:rPr lang="en-US" altLang="zh-TW" dirty="0">
                <a:latin typeface="Arial" charset="0"/>
                <a:ea typeface="新細明體" charset="0"/>
              </a:rPr>
              <a:t>–</a:t>
            </a:r>
            <a:r>
              <a:rPr lang="en-US" altLang="zh-TW" dirty="0">
                <a:ea typeface="新細明體" charset="0"/>
              </a:rPr>
              <a:t> 6.75 than the right endpoint approximation, </a:t>
            </a:r>
            <a:r>
              <a:rPr lang="en-US" altLang="zh-TW" i="1" dirty="0">
                <a:ea typeface="新細明體" charset="0"/>
              </a:rPr>
              <a:t>R</a:t>
            </a:r>
            <a:r>
              <a:rPr lang="en-US" altLang="zh-TW" baseline="-25000" dirty="0">
                <a:ea typeface="新細明體" charset="0"/>
              </a:rPr>
              <a:t>40 </a:t>
            </a:r>
            <a:r>
              <a:rPr lang="en-US" altLang="zh-TW" dirty="0">
                <a:ea typeface="新細明體" charset="0"/>
              </a:rPr>
              <a:t>≈ </a:t>
            </a:r>
            <a:r>
              <a:rPr lang="en-US" altLang="zh-TW" dirty="0">
                <a:latin typeface="Arial" charset="0"/>
                <a:ea typeface="新細明體" charset="0"/>
              </a:rPr>
              <a:t>–</a:t>
            </a:r>
            <a:r>
              <a:rPr lang="en-US" altLang="zh-TW" dirty="0">
                <a:ea typeface="新細明體" charset="0"/>
              </a:rPr>
              <a:t> 6.3998, in Figure 9.</a:t>
            </a:r>
          </a:p>
          <a:p>
            <a:endParaRPr kumimoji="1" lang="zh-TW" altLang="en-US"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1050" y="3200400"/>
            <a:ext cx="5837238" cy="3181350"/>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73129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ChangeArrowheads="1"/>
          </p:cNvSpPr>
          <p:nvPr/>
        </p:nvSpPr>
        <p:spPr bwMode="auto">
          <a:xfrm>
            <a:off x="512763" y="3332163"/>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Properties of the Definite Integral</a:t>
            </a:r>
          </a:p>
        </p:txBody>
      </p:sp>
    </p:spTree>
    <p:extLst>
      <p:ext uri="{BB962C8B-B14F-4D97-AF65-F5344CB8AC3E}">
        <p14:creationId xmlns:p14="http://schemas.microsoft.com/office/powerpoint/2010/main" xmlns="" val="482649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Properties of the Definite Integral</a:t>
            </a:r>
          </a:p>
        </p:txBody>
      </p:sp>
      <p:sp>
        <p:nvSpPr>
          <p:cNvPr id="39939"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We now develop some basic properties of integrals that will help us to evaluate integrals in a simple manner. We assume that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g</a:t>
            </a:r>
            <a:r>
              <a:rPr lang="en-US" altLang="zh-TW" dirty="0" smtClean="0">
                <a:ea typeface="新細明體" panose="02020500000000000000" pitchFamily="18" charset="-120"/>
              </a:rPr>
              <a:t> are </a:t>
            </a:r>
            <a:r>
              <a:rPr lang="en-US" altLang="zh-TW" dirty="0" err="1" smtClean="0">
                <a:ea typeface="新細明體" panose="02020500000000000000" pitchFamily="18" charset="-120"/>
              </a:rPr>
              <a:t>integrable</a:t>
            </a:r>
            <a:r>
              <a:rPr lang="en-US" altLang="zh-TW" dirty="0" smtClean="0">
                <a:ea typeface="新細明體" panose="02020500000000000000" pitchFamily="18" charset="-120"/>
              </a:rPr>
              <a:t> functions.</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When we defined the definite integral                         , we implicitly assumed that </a:t>
            </a:r>
            <a:r>
              <a:rPr lang="en-US" altLang="zh-TW" i="1" dirty="0" smtClean="0">
                <a:ea typeface="新細明體" panose="02020500000000000000" pitchFamily="18" charset="-120"/>
              </a:rPr>
              <a:t>a</a:t>
            </a:r>
            <a:r>
              <a:rPr lang="en-US" altLang="zh-TW" dirty="0" smtClean="0">
                <a:ea typeface="新細明體" panose="02020500000000000000" pitchFamily="18" charset="-120"/>
              </a:rPr>
              <a:t> &lt;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But the definition as a limit of Riemann sums makes sense even if </a:t>
            </a:r>
            <a:r>
              <a:rPr lang="en-US" altLang="zh-TW" i="1" dirty="0" smtClean="0">
                <a:ea typeface="新細明體" panose="02020500000000000000" pitchFamily="18" charset="-120"/>
              </a:rPr>
              <a:t>a</a:t>
            </a:r>
            <a:r>
              <a:rPr lang="en-US" altLang="zh-TW" dirty="0" smtClean="0">
                <a:ea typeface="新細明體" panose="02020500000000000000" pitchFamily="18" charset="-120"/>
              </a:rPr>
              <a:t> &gt;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399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24128" y="3707606"/>
            <a:ext cx="1119187" cy="3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324656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Properties of the Definite Integral</a:t>
            </a:r>
          </a:p>
        </p:txBody>
      </p:sp>
      <p:sp>
        <p:nvSpPr>
          <p:cNvPr id="4096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Notice that if we reverse </a:t>
            </a:r>
            <a:r>
              <a:rPr lang="en-US" altLang="zh-TW" i="1" smtClean="0">
                <a:ea typeface="新細明體" panose="02020500000000000000" pitchFamily="18" charset="-120"/>
              </a:rPr>
              <a:t>a</a:t>
            </a:r>
            <a:r>
              <a:rPr lang="en-US" altLang="zh-TW" smtClean="0">
                <a:ea typeface="新細明體" panose="02020500000000000000" pitchFamily="18" charset="-120"/>
              </a:rPr>
              <a:t> and </a:t>
            </a:r>
            <a:r>
              <a:rPr lang="en-US" altLang="zh-TW" i="1" smtClean="0">
                <a:ea typeface="新細明體" panose="02020500000000000000" pitchFamily="18" charset="-120"/>
              </a:rPr>
              <a:t>b</a:t>
            </a:r>
            <a:r>
              <a:rPr lang="en-US" altLang="zh-TW" smtClean="0">
                <a:ea typeface="新細明體" panose="02020500000000000000" pitchFamily="18" charset="-120"/>
              </a:rPr>
              <a:t> in Theorem 4, then </a:t>
            </a:r>
            <a:r>
              <a:rPr lang="en-US" altLang="zh-TW" smtClean="0">
                <a:ea typeface="新細明體" panose="02020500000000000000" pitchFamily="18" charset="-120"/>
                <a:sym typeface="Symbol" panose="05050102010706020507" pitchFamily="18" charset="2"/>
              </a:rPr>
              <a:t></a:t>
            </a:r>
            <a:r>
              <a:rPr lang="en-US" altLang="zh-TW" i="1" smtClean="0">
                <a:ea typeface="新細明體" panose="02020500000000000000" pitchFamily="18" charset="-120"/>
              </a:rPr>
              <a:t>x</a:t>
            </a:r>
            <a:r>
              <a:rPr lang="en-US" altLang="zh-TW" smtClean="0">
                <a:ea typeface="新細明體" panose="02020500000000000000" pitchFamily="18" charset="-120"/>
              </a:rPr>
              <a:t> changes from (</a:t>
            </a:r>
            <a:r>
              <a:rPr lang="en-US" altLang="zh-TW" i="1" smtClean="0">
                <a:ea typeface="新細明體" panose="02020500000000000000" pitchFamily="18" charset="-120"/>
              </a:rPr>
              <a:t>b</a:t>
            </a:r>
            <a:r>
              <a:rPr lang="en-US" altLang="zh-TW" smtClean="0">
                <a:ea typeface="新細明體" panose="02020500000000000000" pitchFamily="18" charset="-120"/>
              </a:rPr>
              <a:t> – </a:t>
            </a:r>
            <a:r>
              <a:rPr lang="en-US" altLang="zh-TW" i="1" smtClean="0">
                <a:ea typeface="新細明體" panose="02020500000000000000" pitchFamily="18" charset="-120"/>
              </a:rPr>
              <a:t>a</a:t>
            </a:r>
            <a:r>
              <a:rPr lang="en-US" altLang="zh-TW" smtClean="0">
                <a:ea typeface="新細明體" panose="02020500000000000000" pitchFamily="18" charset="-120"/>
              </a:rPr>
              <a:t>)/</a:t>
            </a:r>
            <a:r>
              <a:rPr lang="en-US" altLang="zh-TW" i="1" smtClean="0">
                <a:ea typeface="新細明體" panose="02020500000000000000" pitchFamily="18" charset="-120"/>
              </a:rPr>
              <a:t>n</a:t>
            </a:r>
            <a:r>
              <a:rPr lang="en-US" altLang="zh-TW" smtClean="0">
                <a:ea typeface="新細明體" panose="02020500000000000000" pitchFamily="18" charset="-120"/>
              </a:rPr>
              <a:t> to (</a:t>
            </a:r>
            <a:r>
              <a:rPr lang="en-US" altLang="zh-TW" i="1" smtClean="0">
                <a:ea typeface="新細明體" panose="02020500000000000000" pitchFamily="18" charset="-120"/>
              </a:rPr>
              <a:t>a</a:t>
            </a:r>
            <a:r>
              <a:rPr lang="en-US" altLang="zh-TW" smtClean="0">
                <a:ea typeface="新細明體" panose="02020500000000000000" pitchFamily="18" charset="-120"/>
              </a:rPr>
              <a:t> – </a:t>
            </a:r>
            <a:r>
              <a:rPr lang="en-US" altLang="zh-TW" i="1" smtClean="0">
                <a:ea typeface="新細明體" panose="02020500000000000000" pitchFamily="18" charset="-120"/>
              </a:rPr>
              <a:t>b</a:t>
            </a:r>
            <a:r>
              <a:rPr lang="en-US" altLang="zh-TW" smtClean="0">
                <a:ea typeface="新細明體" panose="02020500000000000000" pitchFamily="18" charset="-120"/>
              </a:rPr>
              <a:t>)/</a:t>
            </a:r>
            <a:r>
              <a:rPr lang="en-US" altLang="zh-TW" i="1" smtClean="0">
                <a:ea typeface="新細明體" panose="02020500000000000000" pitchFamily="18" charset="-120"/>
              </a:rPr>
              <a:t>n</a:t>
            </a:r>
            <a:r>
              <a:rPr lang="en-US" altLang="zh-TW" smtClean="0">
                <a:ea typeface="新細明體" panose="02020500000000000000" pitchFamily="18" charset="-120"/>
              </a:rPr>
              <a:t>. </a:t>
            </a:r>
          </a:p>
          <a:p>
            <a:pPr marL="0" indent="0"/>
            <a:endParaRPr lang="en-US" altLang="zh-TW" baseline="30000" smtClean="0">
              <a:ea typeface="新細明體" panose="02020500000000000000" pitchFamily="18" charset="-120"/>
            </a:endParaRPr>
          </a:p>
        </p:txBody>
      </p:sp>
      <p:sp>
        <p:nvSpPr>
          <p:cNvPr id="409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096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1232" y="2852937"/>
            <a:ext cx="7573877" cy="2448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012356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Properties of the Definite Integral</a:t>
            </a:r>
          </a:p>
        </p:txBody>
      </p:sp>
      <p:sp>
        <p:nvSpPr>
          <p:cNvPr id="4198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Therefore</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a</a:t>
            </a:r>
            <a:r>
              <a:rPr lang="en-US" altLang="zh-TW" dirty="0" smtClean="0">
                <a:ea typeface="新細明體" panose="02020500000000000000" pitchFamily="18" charset="-120"/>
              </a:rPr>
              <a:t> = </a:t>
            </a:r>
            <a:r>
              <a:rPr lang="en-US" altLang="zh-TW" i="1" dirty="0" smtClean="0">
                <a:ea typeface="新細明體" panose="02020500000000000000" pitchFamily="18" charset="-120"/>
              </a:rPr>
              <a:t>b</a:t>
            </a:r>
            <a:r>
              <a:rPr lang="en-US" altLang="zh-TW" dirty="0" smtClean="0">
                <a:ea typeface="新細明體" panose="02020500000000000000" pitchFamily="18" charset="-120"/>
              </a:rPr>
              <a:t>, then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 0 and so</a:t>
            </a:r>
            <a:endParaRPr lang="en-US" altLang="zh-TW" baseline="30000" dirty="0" smtClean="0">
              <a:ea typeface="新細明體" panose="02020500000000000000" pitchFamily="18" charset="-120"/>
            </a:endParaRPr>
          </a:p>
        </p:txBody>
      </p:sp>
      <p:sp>
        <p:nvSpPr>
          <p:cNvPr id="419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3125" y="2362200"/>
            <a:ext cx="4843462" cy="128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9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43125" y="4405313"/>
            <a:ext cx="4857750" cy="126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344207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Properties of the Definite Integral</a:t>
            </a:r>
          </a:p>
        </p:txBody>
      </p:sp>
      <p:sp>
        <p:nvSpPr>
          <p:cNvPr id="4301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301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1506" y="1546225"/>
            <a:ext cx="7498457" cy="3178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613274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1</a:t>
            </a:r>
            <a:endParaRPr kumimoji="1" lang="zh-TW" altLang="en-US" dirty="0"/>
          </a:p>
        </p:txBody>
      </p:sp>
      <p:sp>
        <p:nvSpPr>
          <p:cNvPr id="3" name="內容版面配置區 2"/>
          <p:cNvSpPr>
            <a:spLocks noGrp="1"/>
          </p:cNvSpPr>
          <p:nvPr>
            <p:ph idx="1"/>
          </p:nvPr>
        </p:nvSpPr>
        <p:spPr>
          <a:xfrm>
            <a:off x="1161528" y="2564904"/>
            <a:ext cx="7339012" cy="4572000"/>
          </a:xfrm>
        </p:spPr>
        <p:txBody>
          <a:bodyPr/>
          <a:lstStyle/>
          <a:p>
            <a:r>
              <a:rPr lang="en-US" altLang="zh-TW" dirty="0">
                <a:ea typeface="新細明體" charset="0"/>
              </a:rPr>
              <a:t>Property 1 says that the integral of a constant function </a:t>
            </a:r>
            <a:r>
              <a:rPr lang="en-US" altLang="zh-TW" i="1" dirty="0">
                <a:ea typeface="新細明體" charset="0"/>
              </a:rPr>
              <a:t>f</a:t>
            </a:r>
            <a:r>
              <a:rPr lang="en-US" altLang="zh-TW" dirty="0">
                <a:ea typeface="新細明體" charset="0"/>
              </a:rPr>
              <a:t>(</a:t>
            </a:r>
            <a:r>
              <a:rPr lang="en-US" altLang="zh-TW" i="1" dirty="0">
                <a:ea typeface="新細明體" charset="0"/>
              </a:rPr>
              <a:t>x</a:t>
            </a:r>
            <a:r>
              <a:rPr lang="en-US" altLang="zh-TW" dirty="0">
                <a:ea typeface="新細明體" charset="0"/>
              </a:rPr>
              <a:t>) = </a:t>
            </a:r>
            <a:r>
              <a:rPr lang="en-US" altLang="zh-TW" i="1" dirty="0">
                <a:ea typeface="新細明體" charset="0"/>
              </a:rPr>
              <a:t>c</a:t>
            </a:r>
            <a:r>
              <a:rPr lang="en-US" altLang="zh-TW" dirty="0">
                <a:ea typeface="新細明體" charset="0"/>
              </a:rPr>
              <a:t> is the constant times the length of the interval.</a:t>
            </a:r>
          </a:p>
          <a:p>
            <a:r>
              <a:rPr lang="en-US" altLang="zh-TW" dirty="0">
                <a:ea typeface="新細明體" charset="0"/>
              </a:rPr>
              <a:t>If </a:t>
            </a:r>
            <a:r>
              <a:rPr lang="en-US" altLang="zh-TW" i="1" dirty="0">
                <a:ea typeface="新細明體" charset="0"/>
              </a:rPr>
              <a:t>c</a:t>
            </a:r>
            <a:r>
              <a:rPr lang="en-US" altLang="zh-TW" dirty="0">
                <a:ea typeface="新細明體" charset="0"/>
              </a:rPr>
              <a:t> &gt; 0 and </a:t>
            </a:r>
            <a:r>
              <a:rPr lang="en-US" altLang="zh-TW" i="1" dirty="0">
                <a:ea typeface="新細明體" charset="0"/>
              </a:rPr>
              <a:t>a</a:t>
            </a:r>
            <a:r>
              <a:rPr lang="en-US" altLang="zh-TW" dirty="0">
                <a:ea typeface="新細明體" charset="0"/>
              </a:rPr>
              <a:t> &lt; </a:t>
            </a:r>
            <a:r>
              <a:rPr lang="en-US" altLang="zh-TW" i="1" dirty="0">
                <a:ea typeface="新細明體" charset="0"/>
              </a:rPr>
              <a:t>b</a:t>
            </a:r>
            <a:r>
              <a:rPr lang="en-US" altLang="zh-TW" dirty="0">
                <a:ea typeface="新細明體" charset="0"/>
              </a:rPr>
              <a:t>, this is </a:t>
            </a:r>
            <a:br>
              <a:rPr lang="en-US" altLang="zh-TW" dirty="0">
                <a:ea typeface="新細明體" charset="0"/>
              </a:rPr>
            </a:br>
            <a:r>
              <a:rPr lang="en-US" altLang="zh-TW" dirty="0">
                <a:ea typeface="新細明體" charset="0"/>
              </a:rPr>
              <a:t>to be expected, because </a:t>
            </a:r>
            <a:br>
              <a:rPr lang="en-US" altLang="zh-TW" dirty="0">
                <a:ea typeface="新細明體" charset="0"/>
              </a:rPr>
            </a:br>
            <a:r>
              <a:rPr lang="en-US" altLang="zh-TW" i="1" dirty="0">
                <a:ea typeface="新細明體" charset="0"/>
              </a:rPr>
              <a:t>c</a:t>
            </a:r>
            <a:r>
              <a:rPr lang="en-US" altLang="zh-TW" dirty="0">
                <a:ea typeface="新細明體" charset="0"/>
              </a:rPr>
              <a:t>(</a:t>
            </a:r>
            <a:r>
              <a:rPr lang="en-US" altLang="zh-TW" i="1" dirty="0">
                <a:ea typeface="新細明體" charset="0"/>
              </a:rPr>
              <a:t>b</a:t>
            </a:r>
            <a:r>
              <a:rPr lang="en-US" altLang="zh-TW" dirty="0">
                <a:ea typeface="新細明體" charset="0"/>
              </a:rPr>
              <a:t> </a:t>
            </a:r>
            <a:r>
              <a:rPr lang="en-US" altLang="zh-TW" dirty="0">
                <a:latin typeface="Arial" charset="0"/>
                <a:ea typeface="新細明體" charset="0"/>
              </a:rPr>
              <a:t>–</a:t>
            </a:r>
            <a:r>
              <a:rPr lang="en-US" altLang="zh-TW" dirty="0">
                <a:ea typeface="新細明體" charset="0"/>
              </a:rPr>
              <a:t> </a:t>
            </a:r>
            <a:r>
              <a:rPr lang="en-US" altLang="zh-TW" i="1" dirty="0">
                <a:ea typeface="新細明體" charset="0"/>
              </a:rPr>
              <a:t>a</a:t>
            </a:r>
            <a:r>
              <a:rPr lang="en-US" altLang="zh-TW" dirty="0">
                <a:ea typeface="新細明體" charset="0"/>
              </a:rPr>
              <a:t>) is the area of the </a:t>
            </a:r>
            <a:br>
              <a:rPr lang="en-US" altLang="zh-TW" dirty="0">
                <a:ea typeface="新細明體" charset="0"/>
              </a:rPr>
            </a:br>
            <a:r>
              <a:rPr lang="en-US" altLang="zh-TW" dirty="0">
                <a:ea typeface="新細明體" charset="0"/>
              </a:rPr>
              <a:t>shaded rectangle here.</a:t>
            </a:r>
          </a:p>
          <a:p>
            <a:endParaRPr kumimoji="1" lang="zh-TW"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xmlns="" val="1378453965"/>
              </p:ext>
            </p:extLst>
          </p:nvPr>
        </p:nvGraphicFramePr>
        <p:xfrm>
          <a:off x="1403648" y="1649736"/>
          <a:ext cx="6527800" cy="827088"/>
        </p:xfrm>
        <a:graphic>
          <a:graphicData uri="http://schemas.openxmlformats.org/presentationml/2006/ole">
            <p:oleObj spid="_x0000_s10242" name="Equation" r:id="rId3" imgW="2603500" imgH="330200" progId="">
              <p:embed/>
            </p:oleObj>
          </a:graphicData>
        </a:graphic>
      </p:graphicFrame>
      <p:pic>
        <p:nvPicPr>
          <p:cNvPr id="5"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31034" y="3646954"/>
            <a:ext cx="3547941" cy="3223642"/>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388795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2</a:t>
            </a:r>
            <a:endParaRPr kumimoji="1" lang="zh-TW" altLang="en-US" dirty="0"/>
          </a:p>
        </p:txBody>
      </p:sp>
      <p:sp>
        <p:nvSpPr>
          <p:cNvPr id="3" name="內容版面配置區 2"/>
          <p:cNvSpPr>
            <a:spLocks noGrp="1"/>
          </p:cNvSpPr>
          <p:nvPr>
            <p:ph idx="1"/>
          </p:nvPr>
        </p:nvSpPr>
        <p:spPr/>
        <p:txBody>
          <a:bodyPr/>
          <a:lstStyle/>
          <a:p>
            <a:endParaRPr lang="en-US" altLang="zh-TW" dirty="0" smtClean="0">
              <a:ea typeface="新細明體" charset="0"/>
            </a:endParaRPr>
          </a:p>
          <a:p>
            <a:endParaRPr lang="en-US" altLang="zh-TW" dirty="0">
              <a:ea typeface="新細明體" charset="0"/>
            </a:endParaRPr>
          </a:p>
          <a:p>
            <a:r>
              <a:rPr lang="en-US" altLang="zh-TW" dirty="0" smtClean="0">
                <a:ea typeface="新細明體" charset="0"/>
              </a:rPr>
              <a:t>Property </a:t>
            </a:r>
            <a:r>
              <a:rPr lang="en-US" altLang="zh-TW" dirty="0">
                <a:ea typeface="新細明體" charset="0"/>
              </a:rPr>
              <a:t>2 says that the integral of a sum </a:t>
            </a:r>
            <a:br>
              <a:rPr lang="en-US" altLang="zh-TW" dirty="0">
                <a:ea typeface="新細明體" charset="0"/>
              </a:rPr>
            </a:br>
            <a:r>
              <a:rPr lang="en-US" altLang="zh-TW" dirty="0">
                <a:ea typeface="新細明體" charset="0"/>
              </a:rPr>
              <a:t>is the sum of the integrals. </a:t>
            </a:r>
          </a:p>
          <a:p>
            <a:r>
              <a:rPr lang="en-US" altLang="zh-TW" dirty="0">
                <a:ea typeface="新細明體" charset="0"/>
              </a:rPr>
              <a:t>For positive functions, it says that the area under </a:t>
            </a:r>
            <a:r>
              <a:rPr lang="en-US" altLang="zh-TW" i="1" dirty="0">
                <a:ea typeface="新細明體" charset="0"/>
              </a:rPr>
              <a:t>f</a:t>
            </a:r>
            <a:r>
              <a:rPr lang="en-US" altLang="zh-TW" dirty="0">
                <a:ea typeface="新細明體" charset="0"/>
              </a:rPr>
              <a:t> + </a:t>
            </a:r>
            <a:r>
              <a:rPr lang="en-US" altLang="zh-TW" i="1" dirty="0">
                <a:ea typeface="新細明體" charset="0"/>
              </a:rPr>
              <a:t>g</a:t>
            </a:r>
            <a:r>
              <a:rPr lang="en-US" altLang="zh-TW" dirty="0">
                <a:ea typeface="新細明體" charset="0"/>
              </a:rPr>
              <a:t> is the area under </a:t>
            </a:r>
            <a:r>
              <a:rPr lang="en-US" altLang="zh-TW" i="1" dirty="0">
                <a:ea typeface="新細明體" charset="0"/>
              </a:rPr>
              <a:t>f</a:t>
            </a:r>
            <a:r>
              <a:rPr lang="en-US" altLang="zh-TW" dirty="0">
                <a:ea typeface="新細明體" charset="0"/>
              </a:rPr>
              <a:t> plus the area under </a:t>
            </a:r>
            <a:r>
              <a:rPr lang="en-US" altLang="zh-TW" i="1" dirty="0">
                <a:ea typeface="新細明體" charset="0"/>
              </a:rPr>
              <a:t>g</a:t>
            </a:r>
            <a:r>
              <a:rPr lang="en-US" altLang="zh-TW" dirty="0">
                <a:ea typeface="新細明體" charset="0"/>
              </a:rPr>
              <a:t>.</a:t>
            </a:r>
          </a:p>
          <a:p>
            <a:endParaRPr kumimoji="1" lang="zh-TW"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xmlns="" val="586828465"/>
              </p:ext>
            </p:extLst>
          </p:nvPr>
        </p:nvGraphicFramePr>
        <p:xfrm>
          <a:off x="1331640" y="1844824"/>
          <a:ext cx="6643687" cy="827087"/>
        </p:xfrm>
        <a:graphic>
          <a:graphicData uri="http://schemas.openxmlformats.org/presentationml/2006/ole">
            <p:oleObj spid="_x0000_s11266" name="Equation" r:id="rId3" imgW="2654300" imgH="330200" progId="">
              <p:embed/>
            </p:oleObj>
          </a:graphicData>
        </a:graphic>
      </p:graphicFrame>
    </p:spTree>
    <p:extLst>
      <p:ext uri="{BB962C8B-B14F-4D97-AF65-F5344CB8AC3E}">
        <p14:creationId xmlns:p14="http://schemas.microsoft.com/office/powerpoint/2010/main" xmlns="" val="12090058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2</a:t>
            </a:r>
            <a:endParaRPr kumimoji="1" lang="zh-TW" altLang="en-US" dirty="0"/>
          </a:p>
        </p:txBody>
      </p:sp>
      <p:sp>
        <p:nvSpPr>
          <p:cNvPr id="3" name="內容版面配置區 2"/>
          <p:cNvSpPr>
            <a:spLocks noGrp="1"/>
          </p:cNvSpPr>
          <p:nvPr>
            <p:ph idx="1"/>
          </p:nvPr>
        </p:nvSpPr>
        <p:spPr>
          <a:xfrm>
            <a:off x="1195389" y="1600200"/>
            <a:ext cx="3376611" cy="4572000"/>
          </a:xfrm>
        </p:spPr>
        <p:txBody>
          <a:bodyPr/>
          <a:lstStyle/>
          <a:p>
            <a:r>
              <a:rPr lang="en-US" altLang="zh-TW" dirty="0">
                <a:ea typeface="新細明體" charset="0"/>
              </a:rPr>
              <a:t>Figure 15 helps us understand why this is true.</a:t>
            </a:r>
          </a:p>
          <a:p>
            <a:pPr lvl="1"/>
            <a:r>
              <a:rPr lang="en-US" altLang="zh-TW" dirty="0">
                <a:ea typeface="新細明體" charset="0"/>
              </a:rPr>
              <a:t>In view of how graphical addition works, the corresponding vertical line segments have equal height. </a:t>
            </a:r>
          </a:p>
          <a:p>
            <a:endParaRPr kumimoji="1" lang="zh-TW" alt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59338" y="1412875"/>
            <a:ext cx="3908425" cy="489743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3584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7171"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Figure 1 shows an example of a partition and sample points.</a:t>
            </a:r>
            <a:endParaRPr lang="en-US" altLang="zh-TW" i="1" baseline="30000"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3140968"/>
            <a:ext cx="7852098" cy="145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4" name="Rectangle 8"/>
          <p:cNvSpPr>
            <a:spLocks noChangeArrowheads="1"/>
          </p:cNvSpPr>
          <p:nvPr/>
        </p:nvSpPr>
        <p:spPr bwMode="auto">
          <a:xfrm>
            <a:off x="2895496" y="4674493"/>
            <a:ext cx="3278664"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A partition of [</a:t>
            </a:r>
            <a:r>
              <a:rPr lang="en-US" altLang="zh-TW" sz="1400" i="1">
                <a:ea typeface="新細明體" panose="02020500000000000000" pitchFamily="18" charset="-120"/>
              </a:rPr>
              <a:t>a</a:t>
            </a:r>
            <a:r>
              <a:rPr lang="en-US" altLang="zh-TW" sz="1400">
                <a:ea typeface="新細明體" panose="02020500000000000000" pitchFamily="18" charset="-120"/>
              </a:rPr>
              <a:t>, </a:t>
            </a:r>
            <a:r>
              <a:rPr lang="en-US" altLang="zh-TW" sz="1400" i="1">
                <a:ea typeface="新細明體" panose="02020500000000000000" pitchFamily="18" charset="-120"/>
              </a:rPr>
              <a:t>b</a:t>
            </a:r>
            <a:r>
              <a:rPr lang="en-US" altLang="zh-TW" sz="1400">
                <a:ea typeface="新細明體" panose="02020500000000000000" pitchFamily="18" charset="-120"/>
              </a:rPr>
              <a:t>] with sample points </a:t>
            </a:r>
          </a:p>
        </p:txBody>
      </p:sp>
      <p:pic>
        <p:nvPicPr>
          <p:cNvPr id="717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5000" y="4038600"/>
            <a:ext cx="266700"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0"/>
          <p:cNvSpPr>
            <a:spLocks noChangeArrowheads="1"/>
          </p:cNvSpPr>
          <p:nvPr/>
        </p:nvSpPr>
        <p:spPr bwMode="auto">
          <a:xfrm>
            <a:off x="4211960" y="5042597"/>
            <a:ext cx="8966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3211434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2</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In general, Property 2 follows from Theorem 4 and the fact that the limit of a sum is the sum of the limits:</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1811925441"/>
              </p:ext>
            </p:extLst>
          </p:nvPr>
        </p:nvGraphicFramePr>
        <p:xfrm>
          <a:off x="1109664" y="2708920"/>
          <a:ext cx="7424737" cy="3767138"/>
        </p:xfrm>
        <a:graphic>
          <a:graphicData uri="http://schemas.openxmlformats.org/presentationml/2006/ole">
            <p:oleObj spid="_x0000_s13314" name="Equation" r:id="rId3" imgW="3302000" imgH="1676400" progId="">
              <p:embed/>
            </p:oleObj>
          </a:graphicData>
        </a:graphic>
      </p:graphicFrame>
    </p:spTree>
    <p:extLst>
      <p:ext uri="{BB962C8B-B14F-4D97-AF65-F5344CB8AC3E}">
        <p14:creationId xmlns:p14="http://schemas.microsoft.com/office/powerpoint/2010/main" xmlns="" val="982871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3</a:t>
            </a:r>
            <a:endParaRPr kumimoji="1" lang="zh-TW" altLang="en-US" dirty="0"/>
          </a:p>
        </p:txBody>
      </p:sp>
      <p:sp>
        <p:nvSpPr>
          <p:cNvPr id="3" name="內容版面配置區 2"/>
          <p:cNvSpPr>
            <a:spLocks noGrp="1"/>
          </p:cNvSpPr>
          <p:nvPr>
            <p:ph idx="1"/>
          </p:nvPr>
        </p:nvSpPr>
        <p:spPr/>
        <p:txBody>
          <a:bodyPr/>
          <a:lstStyle/>
          <a:p>
            <a:endParaRPr lang="en-US" altLang="zh-TW" dirty="0" smtClean="0">
              <a:ea typeface="新細明體" charset="0"/>
            </a:endParaRPr>
          </a:p>
          <a:p>
            <a:endParaRPr lang="en-US" altLang="zh-TW" dirty="0">
              <a:ea typeface="新細明體" charset="0"/>
            </a:endParaRPr>
          </a:p>
          <a:p>
            <a:r>
              <a:rPr lang="en-US" altLang="zh-TW" dirty="0" smtClean="0">
                <a:ea typeface="新細明體" charset="0"/>
              </a:rPr>
              <a:t>Property </a:t>
            </a:r>
            <a:r>
              <a:rPr lang="en-US" altLang="zh-TW" dirty="0">
                <a:ea typeface="新細明體" charset="0"/>
              </a:rPr>
              <a:t>3 can be proved in a similar manner and says that the integral of a constant times </a:t>
            </a:r>
            <a:br>
              <a:rPr lang="en-US" altLang="zh-TW" dirty="0">
                <a:ea typeface="新細明體" charset="0"/>
              </a:rPr>
            </a:br>
            <a:r>
              <a:rPr lang="en-US" altLang="zh-TW" dirty="0">
                <a:ea typeface="新細明體" charset="0"/>
              </a:rPr>
              <a:t>a function is the constant times the integral of the function.</a:t>
            </a:r>
          </a:p>
          <a:p>
            <a:pPr lvl="1"/>
            <a:r>
              <a:rPr lang="en-US" altLang="zh-TW" dirty="0">
                <a:ea typeface="新細明體" charset="0"/>
              </a:rPr>
              <a:t>That is, a constant (but only a constant) can be taken </a:t>
            </a:r>
            <a:br>
              <a:rPr lang="en-US" altLang="zh-TW" dirty="0">
                <a:ea typeface="新細明體" charset="0"/>
              </a:rPr>
            </a:br>
            <a:r>
              <a:rPr lang="en-US" altLang="zh-TW" dirty="0">
                <a:ea typeface="新細明體" charset="0"/>
              </a:rPr>
              <a:t>in front of an integral sign.</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451756575"/>
              </p:ext>
            </p:extLst>
          </p:nvPr>
        </p:nvGraphicFramePr>
        <p:xfrm>
          <a:off x="981870" y="1772816"/>
          <a:ext cx="7766050" cy="827088"/>
        </p:xfrm>
        <a:graphic>
          <a:graphicData uri="http://schemas.openxmlformats.org/presentationml/2006/ole">
            <p:oleObj spid="_x0000_s14337" name="Equation" r:id="rId3" imgW="3098800" imgH="330200" progId="">
              <p:embed/>
            </p:oleObj>
          </a:graphicData>
        </a:graphic>
      </p:graphicFrame>
    </p:spTree>
    <p:extLst>
      <p:ext uri="{BB962C8B-B14F-4D97-AF65-F5344CB8AC3E}">
        <p14:creationId xmlns:p14="http://schemas.microsoft.com/office/powerpoint/2010/main" xmlns="" val="13747818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4</a:t>
            </a:r>
            <a:endParaRPr kumimoji="1" lang="zh-TW" altLang="en-US" dirty="0"/>
          </a:p>
        </p:txBody>
      </p:sp>
      <p:sp>
        <p:nvSpPr>
          <p:cNvPr id="3" name="內容版面配置區 2"/>
          <p:cNvSpPr>
            <a:spLocks noGrp="1"/>
          </p:cNvSpPr>
          <p:nvPr>
            <p:ph idx="1"/>
          </p:nvPr>
        </p:nvSpPr>
        <p:spPr/>
        <p:txBody>
          <a:bodyPr/>
          <a:lstStyle/>
          <a:p>
            <a:endParaRPr lang="en-US" altLang="zh-TW" dirty="0" smtClean="0">
              <a:ea typeface="新細明體" charset="0"/>
            </a:endParaRPr>
          </a:p>
          <a:p>
            <a:endParaRPr lang="en-US" altLang="zh-TW" dirty="0">
              <a:ea typeface="新細明體" charset="0"/>
            </a:endParaRPr>
          </a:p>
          <a:p>
            <a:r>
              <a:rPr lang="en-US" altLang="zh-TW" dirty="0" smtClean="0">
                <a:ea typeface="新細明體" charset="0"/>
              </a:rPr>
              <a:t>Property </a:t>
            </a:r>
            <a:r>
              <a:rPr lang="en-US" altLang="zh-TW" dirty="0">
                <a:ea typeface="新細明體" charset="0"/>
              </a:rPr>
              <a:t>4 is proved by writing </a:t>
            </a:r>
            <a:r>
              <a:rPr lang="en-US" altLang="zh-TW" i="1" dirty="0">
                <a:ea typeface="新細明體" charset="0"/>
              </a:rPr>
              <a:t>f</a:t>
            </a:r>
            <a:r>
              <a:rPr lang="en-US" altLang="zh-TW" dirty="0">
                <a:ea typeface="新細明體" charset="0"/>
              </a:rPr>
              <a:t> </a:t>
            </a:r>
            <a:r>
              <a:rPr lang="en-US" altLang="zh-TW" dirty="0">
                <a:latin typeface="Arial" charset="0"/>
                <a:ea typeface="新細明體" charset="0"/>
              </a:rPr>
              <a:t>–</a:t>
            </a:r>
            <a:r>
              <a:rPr lang="en-US" altLang="zh-TW" dirty="0">
                <a:ea typeface="新細明體" charset="0"/>
              </a:rPr>
              <a:t> </a:t>
            </a:r>
            <a:r>
              <a:rPr lang="en-US" altLang="zh-TW" i="1" dirty="0">
                <a:ea typeface="新細明體" charset="0"/>
              </a:rPr>
              <a:t>g</a:t>
            </a:r>
            <a:r>
              <a:rPr lang="en-US" altLang="zh-TW" dirty="0">
                <a:ea typeface="新細明體" charset="0"/>
              </a:rPr>
              <a:t> = </a:t>
            </a:r>
            <a:r>
              <a:rPr lang="en-US" altLang="zh-TW" i="1" dirty="0">
                <a:ea typeface="新細明體" charset="0"/>
              </a:rPr>
              <a:t>f</a:t>
            </a:r>
            <a:r>
              <a:rPr lang="en-US" altLang="zh-TW" dirty="0">
                <a:ea typeface="新細明體" charset="0"/>
              </a:rPr>
              <a:t> + (</a:t>
            </a:r>
            <a:r>
              <a:rPr lang="en-US" altLang="zh-TW" dirty="0">
                <a:latin typeface="Arial" charset="0"/>
                <a:ea typeface="新細明體" charset="0"/>
              </a:rPr>
              <a:t>–</a:t>
            </a:r>
            <a:r>
              <a:rPr lang="en-US" altLang="zh-TW" dirty="0">
                <a:ea typeface="新細明體" charset="0"/>
              </a:rPr>
              <a:t> </a:t>
            </a:r>
            <a:r>
              <a:rPr lang="en-US" altLang="zh-TW" i="1" dirty="0">
                <a:ea typeface="新細明體" charset="0"/>
              </a:rPr>
              <a:t>g</a:t>
            </a:r>
            <a:r>
              <a:rPr lang="en-US" altLang="zh-TW" dirty="0">
                <a:ea typeface="新細明體" charset="0"/>
              </a:rPr>
              <a:t>) and using Properties 2 and 3 with </a:t>
            </a:r>
            <a:r>
              <a:rPr lang="en-US" altLang="zh-TW" i="1" dirty="0">
                <a:ea typeface="新細明體" charset="0"/>
              </a:rPr>
              <a:t>c</a:t>
            </a:r>
            <a:r>
              <a:rPr lang="en-US" altLang="zh-TW" dirty="0">
                <a:ea typeface="新細明體" charset="0"/>
              </a:rPr>
              <a:t> = </a:t>
            </a:r>
            <a:r>
              <a:rPr lang="en-US" altLang="zh-TW" dirty="0">
                <a:latin typeface="Arial" charset="0"/>
                <a:ea typeface="新細明體" charset="0"/>
              </a:rPr>
              <a:t>–</a:t>
            </a:r>
            <a:r>
              <a:rPr lang="en-US" altLang="zh-TW" dirty="0">
                <a:ea typeface="新細明體" charset="0"/>
              </a:rPr>
              <a:t> 1. </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520565984"/>
              </p:ext>
            </p:extLst>
          </p:nvPr>
        </p:nvGraphicFramePr>
        <p:xfrm>
          <a:off x="1403648" y="1772816"/>
          <a:ext cx="6626225" cy="823912"/>
        </p:xfrm>
        <a:graphic>
          <a:graphicData uri="http://schemas.openxmlformats.org/presentationml/2006/ole">
            <p:oleObj spid="_x0000_s15361" name="Equation" r:id="rId3" imgW="2654300" imgH="330200" progId="">
              <p:embed/>
            </p:oleObj>
          </a:graphicData>
        </a:graphic>
      </p:graphicFrame>
    </p:spTree>
    <p:extLst>
      <p:ext uri="{BB962C8B-B14F-4D97-AF65-F5344CB8AC3E}">
        <p14:creationId xmlns:p14="http://schemas.microsoft.com/office/powerpoint/2010/main" xmlns="" val="8731661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4403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Use the properties of integrals to evaluate                        .</a:t>
            </a:r>
          </a:p>
          <a:p>
            <a:pPr marL="0" indent="0"/>
            <a:endParaRPr lang="en-US" altLang="zh-TW" smtClean="0">
              <a:solidFill>
                <a:srgbClr val="00ADEE"/>
              </a:solidFill>
              <a:ea typeface="新細明體" panose="02020500000000000000" pitchFamily="18" charset="-120"/>
            </a:endParaRPr>
          </a:p>
        </p:txBody>
      </p:sp>
      <p:sp>
        <p:nvSpPr>
          <p:cNvPr id="440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4037"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27836" y="1598587"/>
            <a:ext cx="1900237"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176478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p>
          <a:p>
            <a:pPr marL="0" indent="0"/>
            <a:r>
              <a:rPr lang="en-US" altLang="zh-TW" dirty="0" smtClean="0">
                <a:ea typeface="新細明體" panose="02020500000000000000" pitchFamily="18" charset="-120"/>
              </a:rPr>
              <a:t>Using Properties 2 and 3 of integrals, we have</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know from Property 1 that</a:t>
            </a:r>
          </a:p>
        </p:txBody>
      </p:sp>
      <p:sp>
        <p:nvSpPr>
          <p:cNvPr id="450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915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r="36694" b="8861"/>
          <a:stretch>
            <a:fillRect/>
          </a:stretch>
        </p:blipFill>
        <p:spPr bwMode="auto">
          <a:xfrm>
            <a:off x="1015033" y="3033713"/>
            <a:ext cx="4713287"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1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43808" y="5335586"/>
            <a:ext cx="2995612"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xmlns="" val="0"/>
              </a:ext>
            </a:extLst>
          </a:blip>
          <a:srcRect l="62431" b="8861"/>
          <a:stretch>
            <a:fillRect/>
          </a:stretch>
        </p:blipFill>
        <p:spPr bwMode="auto">
          <a:xfrm>
            <a:off x="5652120" y="3033713"/>
            <a:ext cx="27971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09746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9155"/>
                                        </p:tgtEl>
                                        <p:attrNameLst>
                                          <p:attrName>style.visibility</p:attrName>
                                        </p:attrNameLst>
                                      </p:cBhvr>
                                      <p:to>
                                        <p:strVal val="visible"/>
                                      </p:to>
                                    </p:set>
                                    <p:animEffect transition="in" filter="fade">
                                      <p:cBhvr>
                                        <p:cTn id="19" dur="1000"/>
                                        <p:tgtEl>
                                          <p:spTgt spid="49155"/>
                                        </p:tgtEl>
                                      </p:cBhvr>
                                    </p:animEffect>
                                    <p:anim calcmode="lin" valueType="num">
                                      <p:cBhvr>
                                        <p:cTn id="20" dur="1000" fill="hold"/>
                                        <p:tgtEl>
                                          <p:spTgt spid="49155"/>
                                        </p:tgtEl>
                                        <p:attrNameLst>
                                          <p:attrName>ppt_x</p:attrName>
                                        </p:attrNameLst>
                                      </p:cBhvr>
                                      <p:tavLst>
                                        <p:tav tm="0">
                                          <p:val>
                                            <p:strVal val="#ppt_x"/>
                                          </p:val>
                                        </p:tav>
                                        <p:tav tm="100000">
                                          <p:val>
                                            <p:strVal val="#ppt_x"/>
                                          </p:val>
                                        </p:tav>
                                      </p:tavLst>
                                    </p:anim>
                                    <p:anim calcmode="lin" valueType="num">
                                      <p:cBhvr>
                                        <p:cTn id="21" dur="900" decel="100000" fill="hold"/>
                                        <p:tgtEl>
                                          <p:spTgt spid="4915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9155"/>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900" decel="100000" fill="hold"/>
                                        <p:tgtEl>
                                          <p:spTgt spid="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30723">
                                            <p:txEl>
                                              <p:pRg st="5" end="5"/>
                                            </p:txEl>
                                          </p:spTgt>
                                        </p:tgtEl>
                                        <p:attrNameLst>
                                          <p:attrName>style.visibility</p:attrName>
                                        </p:attrNameLst>
                                      </p:cBhvr>
                                      <p:to>
                                        <p:strVal val="visible"/>
                                      </p:to>
                                    </p:set>
                                    <p:animEffect transition="in" filter="fade">
                                      <p:cBhvr>
                                        <p:cTn id="35" dur="1000"/>
                                        <p:tgtEl>
                                          <p:spTgt spid="30723">
                                            <p:txEl>
                                              <p:pRg st="5" end="5"/>
                                            </p:txEl>
                                          </p:spTgt>
                                        </p:tgtEl>
                                      </p:cBhvr>
                                    </p:animEffect>
                                    <p:anim calcmode="lin" valueType="num">
                                      <p:cBhvr>
                                        <p:cTn id="3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49156"/>
                                        </p:tgtEl>
                                        <p:attrNameLst>
                                          <p:attrName>style.visibility</p:attrName>
                                        </p:attrNameLst>
                                      </p:cBhvr>
                                      <p:to>
                                        <p:strVal val="visible"/>
                                      </p:to>
                                    </p:set>
                                    <p:animEffect transition="in" filter="fade">
                                      <p:cBhvr>
                                        <p:cTn id="41" dur="1000"/>
                                        <p:tgtEl>
                                          <p:spTgt spid="49156"/>
                                        </p:tgtEl>
                                      </p:cBhvr>
                                    </p:animEffect>
                                    <p:anim calcmode="lin" valueType="num">
                                      <p:cBhvr>
                                        <p:cTn id="42" dur="1000" fill="hold"/>
                                        <p:tgtEl>
                                          <p:spTgt spid="49156"/>
                                        </p:tgtEl>
                                        <p:attrNameLst>
                                          <p:attrName>ppt_x</p:attrName>
                                        </p:attrNameLst>
                                      </p:cBhvr>
                                      <p:tavLst>
                                        <p:tav tm="0">
                                          <p:val>
                                            <p:strVal val="#ppt_x"/>
                                          </p:val>
                                        </p:tav>
                                        <p:tav tm="100000">
                                          <p:val>
                                            <p:strVal val="#ppt_x"/>
                                          </p:val>
                                        </p:tav>
                                      </p:tavLst>
                                    </p:anim>
                                    <p:anim calcmode="lin" valueType="num">
                                      <p:cBhvr>
                                        <p:cTn id="43" dur="900" decel="100000" fill="hold"/>
                                        <p:tgtEl>
                                          <p:spTgt spid="49156"/>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4915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r>
              <a:rPr lang="en-US" altLang="zh-TW" dirty="0" smtClean="0">
                <a:ea typeface="新細明體" panose="02020500000000000000" pitchFamily="18" charset="-120"/>
              </a:rPr>
              <a:t>and we found  in Section 4.1 that                   .</a:t>
            </a:r>
          </a:p>
          <a:p>
            <a:endParaRPr lang="en-US" altLang="zh-TW" baseline="30000" dirty="0" smtClean="0">
              <a:ea typeface="新細明體" panose="02020500000000000000" pitchFamily="18" charset="-120"/>
            </a:endParaRPr>
          </a:p>
          <a:p>
            <a:endParaRPr lang="en-US" altLang="zh-TW" baseline="30000" dirty="0" smtClean="0">
              <a:ea typeface="新細明體" panose="02020500000000000000" pitchFamily="18" charset="-120"/>
            </a:endParaRPr>
          </a:p>
          <a:p>
            <a:r>
              <a:rPr lang="en-US" altLang="zh-TW" dirty="0" smtClean="0">
                <a:ea typeface="新細明體" panose="02020500000000000000" pitchFamily="18" charset="-120"/>
              </a:rPr>
              <a:t>So </a:t>
            </a:r>
            <a:endParaRPr lang="en-US" altLang="zh-TW" baseline="30000" dirty="0" smtClean="0">
              <a:ea typeface="新細明體" panose="02020500000000000000" pitchFamily="18" charset="-120"/>
            </a:endParaRPr>
          </a:p>
        </p:txBody>
      </p:sp>
      <p:sp>
        <p:nvSpPr>
          <p:cNvPr id="460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4608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60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9588" y="1576387"/>
            <a:ext cx="1433512" cy="69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47888" y="4033862"/>
            <a:ext cx="4848225"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8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89388" y="4976837"/>
            <a:ext cx="1600200"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81"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121150" y="5942037"/>
            <a:ext cx="481013"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963571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0179"/>
                                        </p:tgtEl>
                                        <p:attrNameLst>
                                          <p:attrName>style.visibility</p:attrName>
                                        </p:attrNameLst>
                                      </p:cBhvr>
                                      <p:to>
                                        <p:strVal val="visible"/>
                                      </p:to>
                                    </p:set>
                                    <p:animEffect transition="in" filter="fade">
                                      <p:cBhvr>
                                        <p:cTn id="13" dur="1000"/>
                                        <p:tgtEl>
                                          <p:spTgt spid="50179"/>
                                        </p:tgtEl>
                                      </p:cBhvr>
                                    </p:animEffect>
                                    <p:anim calcmode="lin" valueType="num">
                                      <p:cBhvr>
                                        <p:cTn id="14" dur="1000" fill="hold"/>
                                        <p:tgtEl>
                                          <p:spTgt spid="50179"/>
                                        </p:tgtEl>
                                        <p:attrNameLst>
                                          <p:attrName>ppt_x</p:attrName>
                                        </p:attrNameLst>
                                      </p:cBhvr>
                                      <p:tavLst>
                                        <p:tav tm="0">
                                          <p:val>
                                            <p:strVal val="#ppt_x"/>
                                          </p:val>
                                        </p:tav>
                                        <p:tav tm="100000">
                                          <p:val>
                                            <p:strVal val="#ppt_x"/>
                                          </p:val>
                                        </p:tav>
                                      </p:tavLst>
                                    </p:anim>
                                    <p:anim calcmode="lin" valueType="num">
                                      <p:cBhvr>
                                        <p:cTn id="15" dur="900" decel="100000" fill="hold"/>
                                        <p:tgtEl>
                                          <p:spTgt spid="5017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0179"/>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50180"/>
                                        </p:tgtEl>
                                        <p:attrNameLst>
                                          <p:attrName>style.visibility</p:attrName>
                                        </p:attrNameLst>
                                      </p:cBhvr>
                                      <p:to>
                                        <p:strVal val="visible"/>
                                      </p:to>
                                    </p:set>
                                    <p:animEffect transition="in" filter="fade">
                                      <p:cBhvr>
                                        <p:cTn id="21" dur="1000"/>
                                        <p:tgtEl>
                                          <p:spTgt spid="50180"/>
                                        </p:tgtEl>
                                      </p:cBhvr>
                                    </p:animEffect>
                                    <p:anim calcmode="lin" valueType="num">
                                      <p:cBhvr>
                                        <p:cTn id="22" dur="1000" fill="hold"/>
                                        <p:tgtEl>
                                          <p:spTgt spid="50180"/>
                                        </p:tgtEl>
                                        <p:attrNameLst>
                                          <p:attrName>ppt_x</p:attrName>
                                        </p:attrNameLst>
                                      </p:cBhvr>
                                      <p:tavLst>
                                        <p:tav tm="0">
                                          <p:val>
                                            <p:strVal val="#ppt_x"/>
                                          </p:val>
                                        </p:tav>
                                        <p:tav tm="100000">
                                          <p:val>
                                            <p:strVal val="#ppt_x"/>
                                          </p:val>
                                        </p:tav>
                                      </p:tavLst>
                                    </p:anim>
                                    <p:anim calcmode="lin" valueType="num">
                                      <p:cBhvr>
                                        <p:cTn id="23" dur="900" decel="100000" fill="hold"/>
                                        <p:tgtEl>
                                          <p:spTgt spid="5018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50180"/>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50181"/>
                                        </p:tgtEl>
                                        <p:attrNameLst>
                                          <p:attrName>style.visibility</p:attrName>
                                        </p:attrNameLst>
                                      </p:cBhvr>
                                      <p:to>
                                        <p:strVal val="visible"/>
                                      </p:to>
                                    </p:set>
                                    <p:animEffect transition="in" filter="fade">
                                      <p:cBhvr>
                                        <p:cTn id="29" dur="1000"/>
                                        <p:tgtEl>
                                          <p:spTgt spid="50181"/>
                                        </p:tgtEl>
                                      </p:cBhvr>
                                    </p:animEffect>
                                    <p:anim calcmode="lin" valueType="num">
                                      <p:cBhvr>
                                        <p:cTn id="30" dur="1000" fill="hold"/>
                                        <p:tgtEl>
                                          <p:spTgt spid="50181"/>
                                        </p:tgtEl>
                                        <p:attrNameLst>
                                          <p:attrName>ppt_x</p:attrName>
                                        </p:attrNameLst>
                                      </p:cBhvr>
                                      <p:tavLst>
                                        <p:tav tm="0">
                                          <p:val>
                                            <p:strVal val="#ppt_x"/>
                                          </p:val>
                                        </p:tav>
                                        <p:tav tm="100000">
                                          <p:val>
                                            <p:strVal val="#ppt_x"/>
                                          </p:val>
                                        </p:tav>
                                      </p:tavLst>
                                    </p:anim>
                                    <p:anim calcmode="lin" valueType="num">
                                      <p:cBhvr>
                                        <p:cTn id="31" dur="900" decel="100000" fill="hold"/>
                                        <p:tgtEl>
                                          <p:spTgt spid="50181"/>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5018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Properties of the Definite Integral</a:t>
            </a:r>
          </a:p>
        </p:txBody>
      </p:sp>
      <p:sp>
        <p:nvSpPr>
          <p:cNvPr id="47107"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The next property tells us how to combine integrals of the same function over adjacent intervals: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For the case where </a:t>
            </a:r>
            <a:r>
              <a:rPr lang="en-US" altLang="zh-TW" i="1" dirty="0" smtClean="0">
                <a:ea typeface="新細明體" panose="02020500000000000000" pitchFamily="18" charset="-120"/>
              </a:rPr>
              <a:t>f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 0 and </a:t>
            </a:r>
            <a:r>
              <a:rPr lang="en-US" altLang="zh-TW" i="1" dirty="0" smtClean="0">
                <a:ea typeface="新細明體" panose="02020500000000000000" pitchFamily="18" charset="-120"/>
              </a:rPr>
              <a:t>a </a:t>
            </a:r>
            <a:r>
              <a:rPr lang="en-US" altLang="zh-TW" dirty="0" smtClean="0">
                <a:ea typeface="新細明體" panose="02020500000000000000" pitchFamily="18" charset="-120"/>
              </a:rPr>
              <a:t>&lt; </a:t>
            </a:r>
            <a:r>
              <a:rPr lang="en-US" altLang="zh-TW" i="1" dirty="0" smtClean="0">
                <a:ea typeface="新細明體" panose="02020500000000000000" pitchFamily="18" charset="-120"/>
              </a:rPr>
              <a:t>c </a:t>
            </a:r>
            <a:r>
              <a:rPr lang="en-US" altLang="zh-TW" dirty="0" smtClean="0">
                <a:ea typeface="新細明體" panose="02020500000000000000" pitchFamily="18" charset="-120"/>
              </a:rPr>
              <a:t>&lt; </a:t>
            </a:r>
            <a:r>
              <a:rPr lang="en-US" altLang="zh-TW" i="1" dirty="0" smtClean="0">
                <a:ea typeface="新細明體" panose="02020500000000000000" pitchFamily="18" charset="-120"/>
              </a:rPr>
              <a:t>b </a:t>
            </a:r>
            <a:r>
              <a:rPr lang="en-US" altLang="zh-TW" dirty="0" smtClean="0">
                <a:ea typeface="新細明體" panose="02020500000000000000" pitchFamily="18" charset="-120"/>
              </a:rPr>
              <a:t>it can be seen from the geometric interpretation </a:t>
            </a:r>
          </a:p>
          <a:p>
            <a:pPr marL="0" indent="0"/>
            <a:r>
              <a:rPr lang="en-US" altLang="zh-TW" dirty="0" smtClean="0">
                <a:ea typeface="新細明體" panose="02020500000000000000" pitchFamily="18" charset="-120"/>
              </a:rPr>
              <a:t>in Figure 16: The area under </a:t>
            </a:r>
          </a:p>
          <a:p>
            <a:pPr marL="0" indent="0"/>
            <a:r>
              <a:rPr lang="en-US" altLang="zh-TW" i="1" dirty="0" smtClean="0">
                <a:ea typeface="新細明體" panose="02020500000000000000" pitchFamily="18" charset="-120"/>
              </a:rPr>
              <a:t>y </a:t>
            </a:r>
            <a:r>
              <a:rPr lang="en-US" altLang="zh-TW" dirty="0" smtClean="0">
                <a:ea typeface="新細明體" panose="02020500000000000000" pitchFamily="18" charset="-120"/>
              </a:rPr>
              <a:t>= </a:t>
            </a:r>
            <a:r>
              <a:rPr lang="en-US" altLang="zh-TW" i="1" dirty="0" smtClean="0">
                <a:ea typeface="新細明體" panose="02020500000000000000" pitchFamily="18" charset="-120"/>
              </a:rPr>
              <a:t>f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from </a:t>
            </a:r>
            <a:r>
              <a:rPr lang="en-US" altLang="zh-TW" i="1" dirty="0" smtClean="0">
                <a:ea typeface="新細明體" panose="02020500000000000000" pitchFamily="18" charset="-120"/>
              </a:rPr>
              <a:t>a </a:t>
            </a:r>
            <a:r>
              <a:rPr lang="en-US" altLang="zh-TW" dirty="0" smtClean="0">
                <a:ea typeface="新細明體" panose="02020500000000000000" pitchFamily="18" charset="-120"/>
              </a:rPr>
              <a:t>to </a:t>
            </a:r>
            <a:r>
              <a:rPr lang="en-US" altLang="zh-TW" i="1" dirty="0" smtClean="0">
                <a:ea typeface="新細明體" panose="02020500000000000000" pitchFamily="18" charset="-120"/>
              </a:rPr>
              <a:t>c </a:t>
            </a:r>
            <a:r>
              <a:rPr lang="en-US" altLang="zh-TW" dirty="0" smtClean="0">
                <a:ea typeface="新細明體" panose="02020500000000000000" pitchFamily="18" charset="-120"/>
              </a:rPr>
              <a:t>plus </a:t>
            </a:r>
          </a:p>
          <a:p>
            <a:pPr marL="0" indent="0"/>
            <a:r>
              <a:rPr lang="en-US" altLang="zh-TW" dirty="0" smtClean="0">
                <a:ea typeface="新細明體" panose="02020500000000000000" pitchFamily="18" charset="-120"/>
              </a:rPr>
              <a:t>the area from </a:t>
            </a:r>
            <a:r>
              <a:rPr lang="en-US" altLang="zh-TW" i="1" dirty="0" smtClean="0">
                <a:ea typeface="新細明體" panose="02020500000000000000" pitchFamily="18" charset="-120"/>
              </a:rPr>
              <a:t>c </a:t>
            </a:r>
            <a:r>
              <a:rPr lang="en-US" altLang="zh-TW" dirty="0" smtClean="0">
                <a:ea typeface="新細明體" panose="02020500000000000000" pitchFamily="18" charset="-120"/>
              </a:rPr>
              <a:t>to </a:t>
            </a:r>
            <a:r>
              <a:rPr lang="en-US" altLang="zh-TW" i="1" dirty="0" smtClean="0">
                <a:ea typeface="新細明體" panose="02020500000000000000" pitchFamily="18" charset="-120"/>
              </a:rPr>
              <a:t>b </a:t>
            </a:r>
            <a:r>
              <a:rPr lang="en-US" altLang="zh-TW" dirty="0" smtClean="0">
                <a:ea typeface="新細明體" panose="02020500000000000000" pitchFamily="18" charset="-120"/>
              </a:rPr>
              <a:t>is </a:t>
            </a:r>
          </a:p>
          <a:p>
            <a:pPr marL="0" indent="0"/>
            <a:r>
              <a:rPr lang="en-US" altLang="zh-TW" dirty="0" smtClean="0">
                <a:ea typeface="新細明體" panose="02020500000000000000" pitchFamily="18" charset="-120"/>
              </a:rPr>
              <a:t>equal to the total area from </a:t>
            </a:r>
            <a:r>
              <a:rPr lang="en-US" altLang="zh-TW" i="1" dirty="0" smtClean="0">
                <a:ea typeface="新細明體" panose="02020500000000000000" pitchFamily="18" charset="-120"/>
              </a:rPr>
              <a:t>a </a:t>
            </a:r>
            <a:r>
              <a:rPr lang="en-US" altLang="zh-TW" dirty="0" smtClean="0">
                <a:ea typeface="新細明體" panose="02020500000000000000" pitchFamily="18" charset="-120"/>
              </a:rPr>
              <a:t>to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471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710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64966" y="2420888"/>
            <a:ext cx="7577980" cy="7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10"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20072" y="3789061"/>
            <a:ext cx="2828925"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11" name="Rectangle 6"/>
          <p:cNvSpPr>
            <a:spLocks noChangeArrowheads="1"/>
          </p:cNvSpPr>
          <p:nvPr/>
        </p:nvSpPr>
        <p:spPr bwMode="auto">
          <a:xfrm>
            <a:off x="6144656" y="6006889"/>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16</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17539381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48131"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If it is known that                                  and                               ,</a:t>
            </a:r>
          </a:p>
          <a:p>
            <a:pPr marL="0" indent="0"/>
            <a:r>
              <a:rPr lang="en-US" altLang="zh-TW" dirty="0" smtClean="0">
                <a:ea typeface="新細明體" panose="02020500000000000000" pitchFamily="18" charset="-120"/>
              </a:rPr>
              <a:t>find                      .</a:t>
            </a:r>
          </a:p>
          <a:p>
            <a:pPr marL="0" indent="0"/>
            <a:endParaRPr lang="en-US" altLang="zh-TW" dirty="0" smtClean="0">
              <a:solidFill>
                <a:srgbClr val="00ADEE"/>
              </a:solidFill>
              <a:ea typeface="新細明體" panose="02020500000000000000" pitchFamily="18" charset="-120"/>
            </a:endParaRPr>
          </a:p>
        </p:txBody>
      </p:sp>
      <p:sp>
        <p:nvSpPr>
          <p:cNvPr id="481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93579" y="1700808"/>
            <a:ext cx="1914525"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13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28184" y="1700808"/>
            <a:ext cx="1852613"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135"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35696" y="2276872"/>
            <a:ext cx="1223962" cy="423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558937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p>
          <a:p>
            <a:pPr marL="0" indent="0"/>
            <a:r>
              <a:rPr lang="en-US" altLang="zh-TW" dirty="0" smtClean="0">
                <a:ea typeface="新細明體" panose="02020500000000000000" pitchFamily="18" charset="-120"/>
              </a:rPr>
              <a:t>By Property 5, we have</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so</a:t>
            </a:r>
          </a:p>
        </p:txBody>
      </p:sp>
      <p:sp>
        <p:nvSpPr>
          <p:cNvPr id="491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95525" y="2924944"/>
            <a:ext cx="455295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0"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14575" y="4144144"/>
            <a:ext cx="4543425"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1"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748088" y="4982344"/>
            <a:ext cx="1357312"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2" name="Picture 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748088" y="5668144"/>
            <a:ext cx="519112"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55053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Effect transition="in" filter="fade">
                                      <p:cBhvr>
                                        <p:cTn id="13" dur="1000"/>
                                        <p:tgtEl>
                                          <p:spTgt spid="30723">
                                            <p:txEl>
                                              <p:pRg st="0" end="0"/>
                                            </p:txEl>
                                          </p:spTgt>
                                        </p:tgtEl>
                                      </p:cBhvr>
                                    </p:animEffect>
                                    <p:anim calcmode="lin" valueType="num">
                                      <p:cBhvr>
                                        <p:cTn id="14"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52229"/>
                                        </p:tgtEl>
                                        <p:attrNameLst>
                                          <p:attrName>style.visibility</p:attrName>
                                        </p:attrNameLst>
                                      </p:cBhvr>
                                      <p:to>
                                        <p:strVal val="visible"/>
                                      </p:to>
                                    </p:set>
                                    <p:animEffect transition="in" filter="fade">
                                      <p:cBhvr>
                                        <p:cTn id="19" dur="1000"/>
                                        <p:tgtEl>
                                          <p:spTgt spid="52229"/>
                                        </p:tgtEl>
                                      </p:cBhvr>
                                    </p:animEffect>
                                    <p:anim calcmode="lin" valueType="num">
                                      <p:cBhvr>
                                        <p:cTn id="20" dur="1000" fill="hold"/>
                                        <p:tgtEl>
                                          <p:spTgt spid="52229"/>
                                        </p:tgtEl>
                                        <p:attrNameLst>
                                          <p:attrName>ppt_x</p:attrName>
                                        </p:attrNameLst>
                                      </p:cBhvr>
                                      <p:tavLst>
                                        <p:tav tm="0">
                                          <p:val>
                                            <p:strVal val="#ppt_x"/>
                                          </p:val>
                                        </p:tav>
                                        <p:tav tm="100000">
                                          <p:val>
                                            <p:strVal val="#ppt_x"/>
                                          </p:val>
                                        </p:tav>
                                      </p:tavLst>
                                    </p:anim>
                                    <p:anim calcmode="lin" valueType="num">
                                      <p:cBhvr>
                                        <p:cTn id="21" dur="900" decel="100000" fill="hold"/>
                                        <p:tgtEl>
                                          <p:spTgt spid="5222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2229"/>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30723">
                                            <p:txEl>
                                              <p:pRg st="3" end="3"/>
                                            </p:txEl>
                                          </p:spTgt>
                                        </p:tgtEl>
                                        <p:attrNameLst>
                                          <p:attrName>style.visibility</p:attrName>
                                        </p:attrNameLst>
                                      </p:cBhvr>
                                      <p:to>
                                        <p:strVal val="visible"/>
                                      </p:to>
                                    </p:set>
                                    <p:animEffect transition="in" filter="fade">
                                      <p:cBhvr>
                                        <p:cTn id="27" dur="1000"/>
                                        <p:tgtEl>
                                          <p:spTgt spid="30723">
                                            <p:txEl>
                                              <p:pRg st="3" end="3"/>
                                            </p:txEl>
                                          </p:spTgt>
                                        </p:tgtEl>
                                      </p:cBhvr>
                                    </p:animEffect>
                                    <p:anim calcmode="lin" valueType="num">
                                      <p:cBhvr>
                                        <p:cTn id="2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52230"/>
                                        </p:tgtEl>
                                        <p:attrNameLst>
                                          <p:attrName>style.visibility</p:attrName>
                                        </p:attrNameLst>
                                      </p:cBhvr>
                                      <p:to>
                                        <p:strVal val="visible"/>
                                      </p:to>
                                    </p:set>
                                    <p:animEffect transition="in" filter="fade">
                                      <p:cBhvr>
                                        <p:cTn id="33" dur="1000"/>
                                        <p:tgtEl>
                                          <p:spTgt spid="52230"/>
                                        </p:tgtEl>
                                      </p:cBhvr>
                                    </p:animEffect>
                                    <p:anim calcmode="lin" valueType="num">
                                      <p:cBhvr>
                                        <p:cTn id="34" dur="1000" fill="hold"/>
                                        <p:tgtEl>
                                          <p:spTgt spid="52230"/>
                                        </p:tgtEl>
                                        <p:attrNameLst>
                                          <p:attrName>ppt_x</p:attrName>
                                        </p:attrNameLst>
                                      </p:cBhvr>
                                      <p:tavLst>
                                        <p:tav tm="0">
                                          <p:val>
                                            <p:strVal val="#ppt_x"/>
                                          </p:val>
                                        </p:tav>
                                        <p:tav tm="100000">
                                          <p:val>
                                            <p:strVal val="#ppt_x"/>
                                          </p:val>
                                        </p:tav>
                                      </p:tavLst>
                                    </p:anim>
                                    <p:anim calcmode="lin" valueType="num">
                                      <p:cBhvr>
                                        <p:cTn id="35" dur="900" decel="100000" fill="hold"/>
                                        <p:tgtEl>
                                          <p:spTgt spid="5223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52230"/>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52231"/>
                                        </p:tgtEl>
                                        <p:attrNameLst>
                                          <p:attrName>style.visibility</p:attrName>
                                        </p:attrNameLst>
                                      </p:cBhvr>
                                      <p:to>
                                        <p:strVal val="visible"/>
                                      </p:to>
                                    </p:set>
                                    <p:animEffect transition="in" filter="fade">
                                      <p:cBhvr>
                                        <p:cTn id="41" dur="1000"/>
                                        <p:tgtEl>
                                          <p:spTgt spid="52231"/>
                                        </p:tgtEl>
                                      </p:cBhvr>
                                    </p:animEffect>
                                    <p:anim calcmode="lin" valueType="num">
                                      <p:cBhvr>
                                        <p:cTn id="42" dur="1000" fill="hold"/>
                                        <p:tgtEl>
                                          <p:spTgt spid="52231"/>
                                        </p:tgtEl>
                                        <p:attrNameLst>
                                          <p:attrName>ppt_x</p:attrName>
                                        </p:attrNameLst>
                                      </p:cBhvr>
                                      <p:tavLst>
                                        <p:tav tm="0">
                                          <p:val>
                                            <p:strVal val="#ppt_x"/>
                                          </p:val>
                                        </p:tav>
                                        <p:tav tm="100000">
                                          <p:val>
                                            <p:strVal val="#ppt_x"/>
                                          </p:val>
                                        </p:tav>
                                      </p:tavLst>
                                    </p:anim>
                                    <p:anim calcmode="lin" valueType="num">
                                      <p:cBhvr>
                                        <p:cTn id="43" dur="900" decel="100000" fill="hold"/>
                                        <p:tgtEl>
                                          <p:spTgt spid="52231"/>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2231"/>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7" presetClass="entr" presetSubtype="0" fill="hold" nodeType="clickEffect">
                                  <p:stCondLst>
                                    <p:cond delay="0"/>
                                  </p:stCondLst>
                                  <p:childTnLst>
                                    <p:set>
                                      <p:cBhvr>
                                        <p:cTn id="48" dur="1" fill="hold">
                                          <p:stCondLst>
                                            <p:cond delay="0"/>
                                          </p:stCondLst>
                                        </p:cTn>
                                        <p:tgtEl>
                                          <p:spTgt spid="52232"/>
                                        </p:tgtEl>
                                        <p:attrNameLst>
                                          <p:attrName>style.visibility</p:attrName>
                                        </p:attrNameLst>
                                      </p:cBhvr>
                                      <p:to>
                                        <p:strVal val="visible"/>
                                      </p:to>
                                    </p:set>
                                    <p:animEffect transition="in" filter="fade">
                                      <p:cBhvr>
                                        <p:cTn id="49" dur="1000"/>
                                        <p:tgtEl>
                                          <p:spTgt spid="52232"/>
                                        </p:tgtEl>
                                      </p:cBhvr>
                                    </p:animEffect>
                                    <p:anim calcmode="lin" valueType="num">
                                      <p:cBhvr>
                                        <p:cTn id="50" dur="1000" fill="hold"/>
                                        <p:tgtEl>
                                          <p:spTgt spid="52232"/>
                                        </p:tgtEl>
                                        <p:attrNameLst>
                                          <p:attrName>ppt_x</p:attrName>
                                        </p:attrNameLst>
                                      </p:cBhvr>
                                      <p:tavLst>
                                        <p:tav tm="0">
                                          <p:val>
                                            <p:strVal val="#ppt_x"/>
                                          </p:val>
                                        </p:tav>
                                        <p:tav tm="100000">
                                          <p:val>
                                            <p:strVal val="#ppt_x"/>
                                          </p:val>
                                        </p:tav>
                                      </p:tavLst>
                                    </p:anim>
                                    <p:anim calcmode="lin" valueType="num">
                                      <p:cBhvr>
                                        <p:cTn id="51" dur="900" decel="100000" fill="hold"/>
                                        <p:tgtEl>
                                          <p:spTgt spid="52232"/>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22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Properties of the Definite Integral</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Properties 1 </a:t>
            </a:r>
            <a:r>
              <a:rPr lang="en-US" altLang="zh-TW" dirty="0">
                <a:latin typeface="Arial" charset="0"/>
                <a:ea typeface="新細明體" charset="0"/>
              </a:rPr>
              <a:t>–</a:t>
            </a:r>
            <a:r>
              <a:rPr lang="en-US" altLang="zh-TW" dirty="0">
                <a:ea typeface="新細明體" charset="0"/>
              </a:rPr>
              <a:t> 5 are true whether:</a:t>
            </a:r>
          </a:p>
          <a:p>
            <a:pPr lvl="1"/>
            <a:r>
              <a:rPr lang="en-US" altLang="zh-TW" sz="3200" i="1" dirty="0">
                <a:ea typeface="新細明體" charset="0"/>
              </a:rPr>
              <a:t>a</a:t>
            </a:r>
            <a:r>
              <a:rPr lang="en-US" altLang="zh-TW" sz="3200" dirty="0">
                <a:ea typeface="新細明體" charset="0"/>
              </a:rPr>
              <a:t> &lt; </a:t>
            </a:r>
            <a:r>
              <a:rPr lang="en-US" altLang="zh-TW" sz="3200" i="1" dirty="0">
                <a:ea typeface="新細明體" charset="0"/>
              </a:rPr>
              <a:t>b</a:t>
            </a:r>
          </a:p>
          <a:p>
            <a:pPr lvl="1"/>
            <a:r>
              <a:rPr lang="en-US" altLang="zh-TW" sz="3200" i="1" dirty="0">
                <a:ea typeface="新細明體" charset="0"/>
              </a:rPr>
              <a:t>a</a:t>
            </a:r>
            <a:r>
              <a:rPr lang="en-US" altLang="zh-TW" sz="3200" dirty="0">
                <a:ea typeface="新細明體" charset="0"/>
              </a:rPr>
              <a:t> = </a:t>
            </a:r>
            <a:r>
              <a:rPr lang="en-US" altLang="zh-TW" sz="3200" i="1" dirty="0">
                <a:ea typeface="新細明體" charset="0"/>
              </a:rPr>
              <a:t>b</a:t>
            </a:r>
          </a:p>
          <a:p>
            <a:pPr lvl="1"/>
            <a:r>
              <a:rPr lang="en-US" altLang="zh-TW" sz="3200" i="1" dirty="0">
                <a:ea typeface="新細明體" charset="0"/>
              </a:rPr>
              <a:t>a</a:t>
            </a:r>
            <a:r>
              <a:rPr lang="en-US" altLang="zh-TW" sz="3200" dirty="0">
                <a:ea typeface="新細明體" charset="0"/>
              </a:rPr>
              <a:t> &gt; </a:t>
            </a:r>
            <a:r>
              <a:rPr lang="en-US" altLang="zh-TW" sz="3200" i="1" dirty="0">
                <a:ea typeface="新細明體" charset="0"/>
              </a:rPr>
              <a:t>b</a:t>
            </a:r>
            <a:endParaRPr lang="en-US" altLang="zh-TW" sz="3200" dirty="0">
              <a:ea typeface="新細明體" charset="0"/>
            </a:endParaRPr>
          </a:p>
          <a:p>
            <a:endParaRPr kumimoji="1" lang="zh-TW" altLang="en-US" dirty="0"/>
          </a:p>
        </p:txBody>
      </p:sp>
    </p:spTree>
    <p:extLst>
      <p:ext uri="{BB962C8B-B14F-4D97-AF65-F5344CB8AC3E}">
        <p14:creationId xmlns:p14="http://schemas.microsoft.com/office/powerpoint/2010/main" xmlns="" val="140364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819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A </a:t>
            </a:r>
            <a:r>
              <a:rPr lang="en-US" altLang="zh-TW" b="1" smtClean="0">
                <a:ea typeface="新細明體" panose="02020500000000000000" pitchFamily="18" charset="-120"/>
              </a:rPr>
              <a:t>Riemann sum </a:t>
            </a:r>
            <a:r>
              <a:rPr lang="en-US" altLang="zh-TW" smtClean="0">
                <a:ea typeface="新細明體" panose="02020500000000000000" pitchFamily="18" charset="-120"/>
              </a:rPr>
              <a:t>associated with a partition </a:t>
            </a:r>
            <a:r>
              <a:rPr lang="en-US" altLang="zh-TW" i="1" smtClean="0">
                <a:ea typeface="新細明體" panose="02020500000000000000" pitchFamily="18" charset="-120"/>
              </a:rPr>
              <a:t>P</a:t>
            </a:r>
            <a:r>
              <a:rPr lang="en-US" altLang="zh-TW" smtClean="0">
                <a:ea typeface="新細明體" panose="02020500000000000000" pitchFamily="18" charset="-120"/>
              </a:rPr>
              <a:t> and              a function </a:t>
            </a:r>
            <a:r>
              <a:rPr lang="en-US" altLang="zh-TW" i="1" smtClean="0">
                <a:ea typeface="新細明體" panose="02020500000000000000" pitchFamily="18" charset="-120"/>
              </a:rPr>
              <a:t>f</a:t>
            </a:r>
            <a:r>
              <a:rPr lang="en-US" altLang="zh-TW" smtClean="0">
                <a:ea typeface="新細明體" panose="02020500000000000000" pitchFamily="18" charset="-120"/>
              </a:rPr>
              <a:t> is constructed by evaluating </a:t>
            </a:r>
            <a:r>
              <a:rPr lang="en-US" altLang="zh-TW" i="1" smtClean="0">
                <a:ea typeface="新細明體" panose="02020500000000000000" pitchFamily="18" charset="-120"/>
              </a:rPr>
              <a:t>f</a:t>
            </a:r>
            <a:r>
              <a:rPr lang="en-US" altLang="zh-TW" smtClean="0">
                <a:ea typeface="新細明體" panose="02020500000000000000" pitchFamily="18" charset="-120"/>
              </a:rPr>
              <a:t> at the sample points, multiplying by the lengths of the corresponding subintervals, and adding:</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3789040"/>
            <a:ext cx="73152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165038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Properties of the Definite Integral</a:t>
            </a:r>
          </a:p>
        </p:txBody>
      </p:sp>
      <p:sp>
        <p:nvSpPr>
          <p:cNvPr id="5017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following properties, in which we compare sizes of functions and sizes of integrals, are true only if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b="1" smtClean="0">
                <a:ea typeface="新細明體" panose="02020500000000000000" pitchFamily="18" charset="-120"/>
                <a:sym typeface="Symbol" panose="05050102010706020507" pitchFamily="18" charset="2"/>
              </a:rPr>
              <a:t> </a:t>
            </a:r>
            <a:r>
              <a:rPr lang="en-US" altLang="zh-TW" i="1" smtClean="0">
                <a:ea typeface="新細明體" panose="02020500000000000000" pitchFamily="18" charset="-120"/>
              </a:rPr>
              <a:t>b</a:t>
            </a:r>
            <a:r>
              <a:rPr lang="en-US" altLang="zh-TW" smtClean="0">
                <a:ea typeface="新細明體" panose="02020500000000000000" pitchFamily="18" charset="-120"/>
              </a:rPr>
              <a:t>.</a:t>
            </a:r>
          </a:p>
          <a:p>
            <a:pPr marL="0" indent="0"/>
            <a:endParaRPr lang="en-US" altLang="zh-TW" baseline="30000" smtClean="0">
              <a:ea typeface="新細明體" panose="02020500000000000000" pitchFamily="18" charset="-120"/>
            </a:endParaRPr>
          </a:p>
        </p:txBody>
      </p:sp>
      <p:sp>
        <p:nvSpPr>
          <p:cNvPr id="501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018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9266" y="2841625"/>
            <a:ext cx="7705151" cy="317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31360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6</a:t>
            </a:r>
            <a:endParaRPr kumimoji="1" lang="zh-TW" altLang="en-US" dirty="0"/>
          </a:p>
        </p:txBody>
      </p:sp>
      <p:sp>
        <p:nvSpPr>
          <p:cNvPr id="3" name="內容版面配置區 2"/>
          <p:cNvSpPr>
            <a:spLocks noGrp="1"/>
          </p:cNvSpPr>
          <p:nvPr>
            <p:ph idx="1"/>
          </p:nvPr>
        </p:nvSpPr>
        <p:spPr/>
        <p:txBody>
          <a:bodyPr/>
          <a:lstStyle/>
          <a:p>
            <a:endParaRPr lang="en-US" altLang="zh-TW" dirty="0" smtClean="0">
              <a:ea typeface="新細明體" charset="0"/>
            </a:endParaRPr>
          </a:p>
          <a:p>
            <a:endParaRPr lang="en-US" altLang="zh-TW" dirty="0">
              <a:ea typeface="新細明體" charset="0"/>
            </a:endParaRPr>
          </a:p>
          <a:p>
            <a:r>
              <a:rPr lang="en-US" altLang="zh-TW" dirty="0" smtClean="0">
                <a:ea typeface="新細明體" charset="0"/>
              </a:rPr>
              <a:t>If </a:t>
            </a:r>
            <a:r>
              <a:rPr lang="en-US" altLang="zh-TW" i="1" dirty="0">
                <a:ea typeface="新細明體" charset="0"/>
              </a:rPr>
              <a:t>f</a:t>
            </a:r>
            <a:r>
              <a:rPr lang="en-US" altLang="zh-TW" dirty="0">
                <a:ea typeface="新細明體" charset="0"/>
              </a:rPr>
              <a:t>(</a:t>
            </a:r>
            <a:r>
              <a:rPr lang="en-US" altLang="zh-TW" i="1" dirty="0">
                <a:ea typeface="新細明體" charset="0"/>
              </a:rPr>
              <a:t>x</a:t>
            </a:r>
            <a:r>
              <a:rPr lang="en-US" altLang="zh-TW" dirty="0">
                <a:ea typeface="新細明體" charset="0"/>
              </a:rPr>
              <a:t>) </a:t>
            </a:r>
            <a:r>
              <a:rPr lang="en-US" altLang="zh-TW" dirty="0">
                <a:ea typeface="新細明體" charset="0"/>
                <a:cs typeface="Arial" charset="0"/>
              </a:rPr>
              <a:t>≥ 0</a:t>
            </a:r>
            <a:r>
              <a:rPr lang="en-US" altLang="zh-TW" dirty="0">
                <a:ea typeface="新細明體" charset="0"/>
              </a:rPr>
              <a:t>, then 		    represents the area under the graph of </a:t>
            </a:r>
            <a:r>
              <a:rPr lang="en-US" altLang="zh-TW" i="1" dirty="0">
                <a:ea typeface="新細明體" charset="0"/>
              </a:rPr>
              <a:t>f.</a:t>
            </a:r>
          </a:p>
          <a:p>
            <a:r>
              <a:rPr lang="en-US" altLang="zh-TW" dirty="0">
                <a:ea typeface="新細明體" charset="0"/>
              </a:rPr>
              <a:t>Thus</a:t>
            </a:r>
            <a:r>
              <a:rPr lang="en-US" altLang="zh-TW" i="1" dirty="0">
                <a:ea typeface="新細明體" charset="0"/>
              </a:rPr>
              <a:t>, </a:t>
            </a:r>
            <a:r>
              <a:rPr lang="en-US" altLang="zh-TW" dirty="0">
                <a:ea typeface="新細明體" charset="0"/>
              </a:rPr>
              <a:t>the geometric interpretation of the property is simply that areas are positive. </a:t>
            </a:r>
          </a:p>
          <a:p>
            <a:pPr lvl="1"/>
            <a:r>
              <a:rPr lang="en-US" altLang="zh-TW" dirty="0">
                <a:ea typeface="新細明體" charset="0"/>
              </a:rPr>
              <a:t>However, the property can be proved from the definition of an integral.</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2028258304"/>
              </p:ext>
            </p:extLst>
          </p:nvPr>
        </p:nvGraphicFramePr>
        <p:xfrm>
          <a:off x="3002572" y="2826055"/>
          <a:ext cx="1151508" cy="588197"/>
        </p:xfrm>
        <a:graphic>
          <a:graphicData uri="http://schemas.openxmlformats.org/presentationml/2006/ole">
            <p:oleObj spid="_x0000_s16385" name="Equation" r:id="rId3" imgW="647700" imgH="330200" progId="">
              <p:embed/>
            </p:oleObj>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xmlns="" val="1643059536"/>
              </p:ext>
            </p:extLst>
          </p:nvPr>
        </p:nvGraphicFramePr>
        <p:xfrm>
          <a:off x="1195389" y="1600200"/>
          <a:ext cx="6726238" cy="823913"/>
        </p:xfrm>
        <a:graphic>
          <a:graphicData uri="http://schemas.openxmlformats.org/presentationml/2006/ole">
            <p:oleObj spid="_x0000_s16386" name="Equation" r:id="rId4" imgW="2692400" imgH="330200" progId="">
              <p:embed/>
            </p:oleObj>
          </a:graphicData>
        </a:graphic>
      </p:graphicFrame>
    </p:spTree>
    <p:extLst>
      <p:ext uri="{BB962C8B-B14F-4D97-AF65-F5344CB8AC3E}">
        <p14:creationId xmlns:p14="http://schemas.microsoft.com/office/powerpoint/2010/main" xmlns="" val="1141896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7</a:t>
            </a:r>
            <a:endParaRPr kumimoji="1" lang="zh-TW" altLang="en-US" dirty="0"/>
          </a:p>
        </p:txBody>
      </p:sp>
      <p:sp>
        <p:nvSpPr>
          <p:cNvPr id="3" name="內容版面配置區 2"/>
          <p:cNvSpPr>
            <a:spLocks noGrp="1"/>
          </p:cNvSpPr>
          <p:nvPr>
            <p:ph idx="1"/>
          </p:nvPr>
        </p:nvSpPr>
        <p:spPr/>
        <p:txBody>
          <a:bodyPr/>
          <a:lstStyle/>
          <a:p>
            <a:endParaRPr lang="en-US" altLang="zh-TW" dirty="0" smtClean="0">
              <a:ea typeface="新細明體" charset="0"/>
            </a:endParaRPr>
          </a:p>
          <a:p>
            <a:endParaRPr lang="en-US" altLang="zh-TW" dirty="0">
              <a:ea typeface="新細明體" charset="0"/>
            </a:endParaRPr>
          </a:p>
          <a:p>
            <a:endParaRPr lang="en-US" altLang="zh-TW" dirty="0" smtClean="0">
              <a:ea typeface="新細明體" charset="0"/>
            </a:endParaRPr>
          </a:p>
          <a:p>
            <a:r>
              <a:rPr lang="en-US" altLang="zh-TW" dirty="0" smtClean="0">
                <a:ea typeface="新細明體" charset="0"/>
              </a:rPr>
              <a:t>Property </a:t>
            </a:r>
            <a:r>
              <a:rPr lang="en-US" altLang="zh-TW" dirty="0">
                <a:ea typeface="新細明體" charset="0"/>
              </a:rPr>
              <a:t>7 says that a bigger function has a bigger integral.</a:t>
            </a:r>
          </a:p>
          <a:p>
            <a:pPr lvl="1"/>
            <a:endParaRPr lang="en-US" altLang="zh-TW" sz="2400" dirty="0">
              <a:ea typeface="新細明體" charset="0"/>
            </a:endParaRPr>
          </a:p>
          <a:p>
            <a:pPr lvl="1"/>
            <a:r>
              <a:rPr lang="en-US" altLang="zh-TW" dirty="0">
                <a:ea typeface="新細明體" charset="0"/>
              </a:rPr>
              <a:t>It follows from Properties 6 and 4 because </a:t>
            </a:r>
            <a:r>
              <a:rPr lang="en-US" altLang="zh-TW" i="1" dirty="0">
                <a:ea typeface="新細明體" charset="0"/>
              </a:rPr>
              <a:t>f</a:t>
            </a:r>
            <a:r>
              <a:rPr lang="en-US" altLang="zh-TW" dirty="0">
                <a:ea typeface="新細明體" charset="0"/>
              </a:rPr>
              <a:t> </a:t>
            </a:r>
            <a:r>
              <a:rPr lang="en-US" altLang="zh-TW" dirty="0">
                <a:latin typeface="Arial" charset="0"/>
                <a:ea typeface="新細明體" charset="0"/>
              </a:rPr>
              <a:t>–</a:t>
            </a:r>
            <a:r>
              <a:rPr lang="en-US" altLang="zh-TW" dirty="0">
                <a:ea typeface="新細明體" charset="0"/>
              </a:rPr>
              <a:t> </a:t>
            </a:r>
            <a:r>
              <a:rPr lang="en-US" altLang="zh-TW" i="1" dirty="0">
                <a:ea typeface="新細明體" charset="0"/>
              </a:rPr>
              <a:t>g</a:t>
            </a:r>
            <a:r>
              <a:rPr lang="en-US" altLang="zh-TW" dirty="0">
                <a:ea typeface="新細明體" charset="0"/>
              </a:rPr>
              <a:t> </a:t>
            </a:r>
            <a:r>
              <a:rPr lang="en-US" altLang="zh-TW" dirty="0">
                <a:ea typeface="新細明體" charset="0"/>
                <a:cs typeface="Arial" charset="0"/>
              </a:rPr>
              <a:t>≥ 0.</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1729377714"/>
              </p:ext>
            </p:extLst>
          </p:nvPr>
        </p:nvGraphicFramePr>
        <p:xfrm>
          <a:off x="1240556" y="1812801"/>
          <a:ext cx="6427788" cy="1400175"/>
        </p:xfrm>
        <a:graphic>
          <a:graphicData uri="http://schemas.openxmlformats.org/presentationml/2006/ole">
            <p:oleObj spid="_x0000_s17409" name="Equation" r:id="rId3" imgW="2565400" imgH="558800" progId="">
              <p:embed/>
            </p:oleObj>
          </a:graphicData>
        </a:graphic>
      </p:graphicFrame>
    </p:spTree>
    <p:extLst>
      <p:ext uri="{BB962C8B-B14F-4D97-AF65-F5344CB8AC3E}">
        <p14:creationId xmlns:p14="http://schemas.microsoft.com/office/powerpoint/2010/main" xmlns="" val="61991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8</a:t>
            </a:r>
            <a:endParaRPr kumimoji="1" lang="zh-TW" altLang="en-US" dirty="0"/>
          </a:p>
        </p:txBody>
      </p:sp>
      <p:sp>
        <p:nvSpPr>
          <p:cNvPr id="3" name="內容版面配置區 2"/>
          <p:cNvSpPr>
            <a:spLocks noGrp="1"/>
          </p:cNvSpPr>
          <p:nvPr>
            <p:ph idx="1"/>
          </p:nvPr>
        </p:nvSpPr>
        <p:spPr/>
        <p:txBody>
          <a:bodyPr/>
          <a:lstStyle/>
          <a:p>
            <a:endParaRPr lang="en-US" altLang="zh-TW" dirty="0" smtClean="0">
              <a:ea typeface="新細明體" charset="0"/>
            </a:endParaRPr>
          </a:p>
          <a:p>
            <a:endParaRPr lang="en-US" altLang="zh-TW" dirty="0">
              <a:ea typeface="新細明體" charset="0"/>
            </a:endParaRPr>
          </a:p>
          <a:p>
            <a:r>
              <a:rPr lang="en-US" altLang="zh-TW" dirty="0" smtClean="0">
                <a:ea typeface="新細明體" charset="0"/>
              </a:rPr>
              <a:t>Property </a:t>
            </a:r>
            <a:r>
              <a:rPr lang="en-US" altLang="zh-TW" dirty="0">
                <a:ea typeface="新細明體" charset="0"/>
              </a:rPr>
              <a:t>8 is illustrated by Figure 17 for the case where </a:t>
            </a:r>
            <a:r>
              <a:rPr lang="en-US" altLang="zh-TW" i="1" dirty="0">
                <a:ea typeface="新細明體" charset="0"/>
              </a:rPr>
              <a:t>f</a:t>
            </a:r>
            <a:r>
              <a:rPr lang="en-US" altLang="zh-TW" dirty="0">
                <a:ea typeface="新細明體" charset="0"/>
              </a:rPr>
              <a:t>(</a:t>
            </a:r>
            <a:r>
              <a:rPr lang="en-US" altLang="zh-TW" i="1" dirty="0">
                <a:ea typeface="新細明體" charset="0"/>
              </a:rPr>
              <a:t>x</a:t>
            </a:r>
            <a:r>
              <a:rPr lang="en-US" altLang="zh-TW" dirty="0">
                <a:ea typeface="新細明體" charset="0"/>
              </a:rPr>
              <a:t>) </a:t>
            </a:r>
            <a:r>
              <a:rPr lang="en-US" altLang="zh-TW" dirty="0">
                <a:ea typeface="新細明體" charset="0"/>
                <a:cs typeface="Arial" charset="0"/>
              </a:rPr>
              <a:t>≥ 0</a:t>
            </a:r>
            <a:r>
              <a:rPr lang="en-US" altLang="zh-TW" dirty="0">
                <a:ea typeface="新細明體" charset="0"/>
              </a:rPr>
              <a:t>.</a:t>
            </a:r>
          </a:p>
          <a:p>
            <a:endParaRPr kumimoji="1" lang="zh-TW" altLang="en-US" dirty="0"/>
          </a:p>
        </p:txBody>
      </p:sp>
      <p:graphicFrame>
        <p:nvGraphicFramePr>
          <p:cNvPr id="4" name="Object 10"/>
          <p:cNvGraphicFramePr>
            <a:graphicFrameLocks noChangeAspect="1"/>
          </p:cNvGraphicFramePr>
          <p:nvPr>
            <p:extLst>
              <p:ext uri="{D42A27DB-BD31-4B8C-83A1-F6EECF244321}">
                <p14:modId xmlns:p14="http://schemas.microsoft.com/office/powerpoint/2010/main" xmlns="" val="729229985"/>
              </p:ext>
            </p:extLst>
          </p:nvPr>
        </p:nvGraphicFramePr>
        <p:xfrm>
          <a:off x="1907704" y="1600200"/>
          <a:ext cx="5328592" cy="1288327"/>
        </p:xfrm>
        <a:graphic>
          <a:graphicData uri="http://schemas.openxmlformats.org/presentationml/2006/ole">
            <p:oleObj spid="_x0000_s18433" name="Equation" r:id="rId3" imgW="2311400" imgH="558800" progId="">
              <p:embed/>
            </p:oleObj>
          </a:graphicData>
        </a:graphic>
      </p:graphicFrame>
      <p:pic>
        <p:nvPicPr>
          <p:cNvPr id="5" name="Picture 1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27984" y="3573016"/>
            <a:ext cx="3814763" cy="2921000"/>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3369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8</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If </a:t>
            </a:r>
            <a:r>
              <a:rPr lang="en-US" altLang="zh-TW" i="1" dirty="0">
                <a:ea typeface="新細明體" charset="0"/>
              </a:rPr>
              <a:t>f</a:t>
            </a:r>
            <a:r>
              <a:rPr lang="en-US" altLang="zh-TW" dirty="0">
                <a:ea typeface="新細明體" charset="0"/>
              </a:rPr>
              <a:t> is continuous, we could take </a:t>
            </a:r>
            <a:r>
              <a:rPr lang="en-US" altLang="zh-TW" i="1" dirty="0">
                <a:ea typeface="新細明體" charset="0"/>
              </a:rPr>
              <a:t>m</a:t>
            </a:r>
            <a:r>
              <a:rPr lang="en-US" altLang="zh-TW" dirty="0">
                <a:ea typeface="新細明體" charset="0"/>
              </a:rPr>
              <a:t> and </a:t>
            </a:r>
            <a:r>
              <a:rPr lang="en-US" altLang="zh-TW" i="1" dirty="0">
                <a:ea typeface="新細明體" charset="0"/>
              </a:rPr>
              <a:t>M</a:t>
            </a:r>
            <a:r>
              <a:rPr lang="en-US" altLang="zh-TW" dirty="0">
                <a:ea typeface="新細明體" charset="0"/>
              </a:rPr>
              <a:t> to be the absolute minimum and maximum values of </a:t>
            </a:r>
            <a:r>
              <a:rPr lang="en-US" altLang="zh-TW" i="1" dirty="0">
                <a:ea typeface="新細明體" charset="0"/>
              </a:rPr>
              <a:t>f </a:t>
            </a:r>
            <a:r>
              <a:rPr lang="en-US" altLang="zh-TW" dirty="0">
                <a:ea typeface="新細明體" charset="0"/>
              </a:rPr>
              <a:t>on the interval [</a:t>
            </a:r>
            <a:r>
              <a:rPr lang="en-US" altLang="zh-TW" i="1" dirty="0">
                <a:ea typeface="新細明體" charset="0"/>
              </a:rPr>
              <a:t>a</a:t>
            </a:r>
            <a:r>
              <a:rPr lang="en-US" altLang="zh-TW" dirty="0">
                <a:ea typeface="新細明體" charset="0"/>
              </a:rPr>
              <a:t>, </a:t>
            </a:r>
            <a:r>
              <a:rPr lang="en-US" altLang="zh-TW" i="1" dirty="0">
                <a:ea typeface="新細明體" charset="0"/>
              </a:rPr>
              <a:t>b</a:t>
            </a:r>
            <a:r>
              <a:rPr lang="en-US" altLang="zh-TW" dirty="0">
                <a:ea typeface="新細明體" charset="0"/>
              </a:rPr>
              <a:t>].</a:t>
            </a:r>
          </a:p>
          <a:p>
            <a:endParaRPr kumimoji="1" lang="zh-TW" altLang="en-US" dirty="0"/>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6100" y="3357563"/>
            <a:ext cx="3814763" cy="2921000"/>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96438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8</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In this case, Property 8 says that:</a:t>
            </a:r>
          </a:p>
          <a:p>
            <a:pPr lvl="1"/>
            <a:r>
              <a:rPr lang="en-US" altLang="zh-TW" dirty="0">
                <a:ea typeface="新細明體" charset="0"/>
              </a:rPr>
              <a:t>The area under the graph of </a:t>
            </a:r>
            <a:r>
              <a:rPr lang="en-US" altLang="zh-TW" i="1" dirty="0">
                <a:ea typeface="新細明體" charset="0"/>
              </a:rPr>
              <a:t>f</a:t>
            </a:r>
            <a:r>
              <a:rPr lang="en-US" altLang="zh-TW" dirty="0">
                <a:ea typeface="新細明體" charset="0"/>
              </a:rPr>
              <a:t> is greater than the area of the rectangle with height </a:t>
            </a:r>
            <a:r>
              <a:rPr lang="en-US" altLang="zh-TW" i="1" dirty="0">
                <a:ea typeface="新細明體" charset="0"/>
              </a:rPr>
              <a:t>m</a:t>
            </a:r>
            <a:r>
              <a:rPr lang="en-US" altLang="zh-TW" dirty="0">
                <a:ea typeface="新細明體" charset="0"/>
              </a:rPr>
              <a:t> and </a:t>
            </a:r>
            <a:r>
              <a:rPr lang="en-US" altLang="zh-TW" dirty="0" err="1">
                <a:ea typeface="新細明體" charset="0"/>
              </a:rPr>
              <a:t>lessthan</a:t>
            </a:r>
            <a:r>
              <a:rPr lang="en-US" altLang="zh-TW" dirty="0">
                <a:ea typeface="新細明體" charset="0"/>
              </a:rPr>
              <a:t> the area of the rectangle with height </a:t>
            </a:r>
            <a:r>
              <a:rPr lang="en-US" altLang="zh-TW" i="1" dirty="0">
                <a:ea typeface="新細明體" charset="0"/>
              </a:rPr>
              <a:t>M</a:t>
            </a:r>
            <a:r>
              <a:rPr lang="en-US" altLang="zh-TW" dirty="0">
                <a:ea typeface="新細明體" charset="0"/>
              </a:rPr>
              <a:t>.</a:t>
            </a:r>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6100" y="3357563"/>
            <a:ext cx="3814763" cy="2921000"/>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12805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PROPERTY 8</a:t>
            </a:r>
            <a:r>
              <a:rPr lang="en-US" altLang="zh-TW" dirty="0">
                <a:latin typeface="Arial" charset="0"/>
                <a:ea typeface="新細明體" charset="0"/>
              </a:rPr>
              <a:t>—</a:t>
            </a:r>
            <a:r>
              <a:rPr lang="en-US" altLang="zh-TW" dirty="0">
                <a:ea typeface="新細明體" charset="0"/>
              </a:rPr>
              <a:t>PROOF</a:t>
            </a:r>
            <a:endParaRPr kumimoji="1"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ea typeface="新細明體" charset="0"/>
              </a:rPr>
              <a:t>Since </a:t>
            </a:r>
            <a:r>
              <a:rPr lang="en-US" altLang="zh-TW" i="1" dirty="0">
                <a:ea typeface="新細明體" charset="0"/>
              </a:rPr>
              <a:t>m </a:t>
            </a:r>
            <a:r>
              <a:rPr lang="en-US" altLang="zh-TW" dirty="0">
                <a:ea typeface="新細明體" charset="0"/>
                <a:cs typeface="Arial" charset="0"/>
              </a:rPr>
              <a:t>≤ </a:t>
            </a:r>
            <a:r>
              <a:rPr lang="en-US" altLang="zh-TW" i="1" dirty="0">
                <a:ea typeface="新細明體" charset="0"/>
                <a:cs typeface="Arial" charset="0"/>
              </a:rPr>
              <a:t>f</a:t>
            </a:r>
            <a:r>
              <a:rPr lang="en-US" altLang="zh-TW" dirty="0">
                <a:ea typeface="新細明體" charset="0"/>
                <a:cs typeface="Arial" charset="0"/>
              </a:rPr>
              <a:t>(</a:t>
            </a:r>
            <a:r>
              <a:rPr lang="en-US" altLang="zh-TW" i="1" dirty="0">
                <a:ea typeface="新細明體" charset="0"/>
                <a:cs typeface="Arial" charset="0"/>
              </a:rPr>
              <a:t>x</a:t>
            </a:r>
            <a:r>
              <a:rPr lang="en-US" altLang="zh-TW" dirty="0">
                <a:ea typeface="新細明體" charset="0"/>
                <a:cs typeface="Arial" charset="0"/>
              </a:rPr>
              <a:t>) ≤ </a:t>
            </a:r>
            <a:r>
              <a:rPr lang="en-US" altLang="zh-TW" i="1" dirty="0">
                <a:ea typeface="新細明體" charset="0"/>
                <a:cs typeface="Arial" charset="0"/>
              </a:rPr>
              <a:t>M</a:t>
            </a:r>
            <a:r>
              <a:rPr lang="en-US" altLang="zh-TW" dirty="0">
                <a:ea typeface="新細明體" charset="0"/>
                <a:cs typeface="Arial" charset="0"/>
              </a:rPr>
              <a:t>, Property 7 gives:</a:t>
            </a:r>
          </a:p>
          <a:p>
            <a:endParaRPr lang="en-US" altLang="zh-TW" dirty="0">
              <a:ea typeface="新細明體" charset="0"/>
              <a:cs typeface="Arial" charset="0"/>
            </a:endParaRPr>
          </a:p>
          <a:p>
            <a:endParaRPr lang="en-US" altLang="zh-TW" dirty="0">
              <a:ea typeface="新細明體" charset="0"/>
            </a:endParaRPr>
          </a:p>
          <a:p>
            <a:r>
              <a:rPr lang="en-US" altLang="zh-TW" dirty="0">
                <a:ea typeface="新細明體" charset="0"/>
              </a:rPr>
              <a:t>Using Property 1 to evaluate the integrals on the left and right sides, we obtain:</a:t>
            </a:r>
          </a:p>
          <a:p>
            <a:endParaRPr lang="en-US" altLang="zh-TW" dirty="0">
              <a:ea typeface="新細明體" charset="0"/>
            </a:endParaRPr>
          </a:p>
          <a:p>
            <a:r>
              <a:rPr lang="en-US" altLang="zh-TW" dirty="0">
                <a:ea typeface="新細明體" charset="0"/>
              </a:rPr>
              <a:t>Property 8 is useful when all we want is a rough estimate of the size of an integral without going to the bother of using the Midpoint Rule.</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2032429146"/>
              </p:ext>
            </p:extLst>
          </p:nvPr>
        </p:nvGraphicFramePr>
        <p:xfrm>
          <a:off x="2267744" y="2276872"/>
          <a:ext cx="3672631" cy="658865"/>
        </p:xfrm>
        <a:graphic>
          <a:graphicData uri="http://schemas.openxmlformats.org/presentationml/2006/ole">
            <p:oleObj spid="_x0000_s21505" name="Equation" r:id="rId3" imgW="1841500" imgH="330200" progId="">
              <p:embed/>
            </p:oleObj>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xmlns="" val="1395466010"/>
              </p:ext>
            </p:extLst>
          </p:nvPr>
        </p:nvGraphicFramePr>
        <p:xfrm>
          <a:off x="2195736" y="4077072"/>
          <a:ext cx="3997620" cy="658865"/>
        </p:xfrm>
        <a:graphic>
          <a:graphicData uri="http://schemas.openxmlformats.org/presentationml/2006/ole">
            <p:oleObj spid="_x0000_s21506" name="Equation" r:id="rId4" imgW="2006600" imgH="330200" progId="">
              <p:embed/>
            </p:oleObj>
          </a:graphicData>
        </a:graphic>
      </p:graphicFrame>
    </p:spTree>
    <p:extLst>
      <p:ext uri="{BB962C8B-B14F-4D97-AF65-F5344CB8AC3E}">
        <p14:creationId xmlns:p14="http://schemas.microsoft.com/office/powerpoint/2010/main" xmlns="" val="640780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endParaRPr lang="en-US" altLang="zh-TW" i="1" smtClean="0">
              <a:ea typeface="新細明體" panose="02020500000000000000" pitchFamily="18" charset="-120"/>
            </a:endParaRPr>
          </a:p>
        </p:txBody>
      </p:sp>
      <p:sp>
        <p:nvSpPr>
          <p:cNvPr id="5120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Use Property 8 to estimate</a:t>
            </a:r>
          </a:p>
          <a:p>
            <a:pPr marL="0" indent="0"/>
            <a:r>
              <a:rPr lang="en-US" altLang="zh-TW" smtClean="0">
                <a:ea typeface="新細明體" panose="02020500000000000000" pitchFamily="18" charset="-120"/>
              </a:rPr>
              <a:t>               </a:t>
            </a:r>
          </a:p>
          <a:p>
            <a:pPr marL="0" indent="0"/>
            <a:endParaRPr lang="en-US" altLang="zh-TW" smtClean="0">
              <a:solidFill>
                <a:srgbClr val="00ADEE"/>
              </a:solidFill>
              <a:ea typeface="新細明體" panose="02020500000000000000" pitchFamily="18" charset="-120"/>
            </a:endParaRPr>
          </a:p>
        </p:txBody>
      </p:sp>
      <p:sp>
        <p:nvSpPr>
          <p:cNvPr id="512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05"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80260" y="1671464"/>
            <a:ext cx="12319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15518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SOLUTION:</a:t>
            </a:r>
          </a:p>
          <a:p>
            <a:pPr marL="0" indent="0"/>
            <a:r>
              <a:rPr lang="en-US" altLang="zh-TW" dirty="0" smtClean="0">
                <a:ea typeface="新細明體" panose="02020500000000000000" pitchFamily="18" charset="-120"/>
              </a:rPr>
              <a:t>Since                          is an increasing function, its absolute minimum on [1,4] is </a:t>
            </a:r>
            <a:r>
              <a:rPr lang="en-US" altLang="zh-TW" i="1" dirty="0" smtClean="0">
                <a:ea typeface="新細明體" panose="02020500000000000000" pitchFamily="18" charset="-120"/>
              </a:rPr>
              <a:t>m = f </a:t>
            </a:r>
            <a:r>
              <a:rPr lang="en-US" altLang="zh-TW" dirty="0" smtClean="0">
                <a:ea typeface="新細明體" panose="02020500000000000000" pitchFamily="18" charset="-120"/>
              </a:rPr>
              <a:t>(1) = 1 and its absolute maximum on [1, 4]  is </a:t>
            </a:r>
            <a:r>
              <a:rPr lang="en-US" altLang="zh-TW" i="1" dirty="0" smtClean="0">
                <a:ea typeface="新細明體" panose="02020500000000000000" pitchFamily="18" charset="-120"/>
              </a:rPr>
              <a:t>M = f </a:t>
            </a:r>
            <a:r>
              <a:rPr lang="en-US" altLang="zh-TW" dirty="0" smtClean="0">
                <a:ea typeface="新細明體" panose="02020500000000000000" pitchFamily="18" charset="-120"/>
              </a:rPr>
              <a:t>(4) =            = 2. Thus Property 8 gives </a:t>
            </a:r>
            <a:endParaRPr lang="en-US" altLang="zh-TW" i="1" dirty="0" smtClean="0">
              <a:ea typeface="新細明體" panose="02020500000000000000" pitchFamily="18" charset="-120"/>
            </a:endParaRPr>
          </a:p>
          <a:p>
            <a:pPr marL="0" indent="0"/>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or</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522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3107" y="2285992"/>
            <a:ext cx="1390065" cy="357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72132" y="3286124"/>
            <a:ext cx="457786" cy="390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71736" y="4071942"/>
            <a:ext cx="4447016" cy="6429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286115" y="5143512"/>
            <a:ext cx="2688445" cy="706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388113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Effect transition="in" filter="fade">
                                      <p:cBhvr>
                                        <p:cTn id="19" dur="1000"/>
                                        <p:tgtEl>
                                          <p:spTgt spid="30723">
                                            <p:txEl>
                                              <p:pRg st="3" end="3"/>
                                            </p:txEl>
                                          </p:spTgt>
                                        </p:tgtEl>
                                      </p:cBhvr>
                                    </p:animEffect>
                                    <p:anim calcmode="lin" valueType="num">
                                      <p:cBhvr>
                                        <p:cTn id="20"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US" altLang="zh-TW" dirty="0">
                <a:ea typeface="新細明體" charset="0"/>
              </a:rPr>
              <a:t>Example 7 SOLUTION</a:t>
            </a:r>
            <a:endParaRPr lang="en-US" altLang="zh-TW" dirty="0" smtClean="0">
              <a:ea typeface="新細明體" panose="02020500000000000000" pitchFamily="18" charset="-120"/>
            </a:endParaRPr>
          </a:p>
        </p:txBody>
      </p:sp>
      <p:sp>
        <p:nvSpPr>
          <p:cNvPr id="53251"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The result of Example 7 is illustrated in Figure 18. </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area under                              from 1 to 4 is greater than the area of the lower rectangle and less than the area of the large rectangle. </a:t>
            </a:r>
            <a:endParaRPr lang="en-US" altLang="zh-TW" baseline="30000" dirty="0" smtClean="0">
              <a:ea typeface="新細明體" panose="02020500000000000000" pitchFamily="18" charset="-120"/>
            </a:endParaRPr>
          </a:p>
        </p:txBody>
      </p:sp>
      <p:sp>
        <p:nvSpPr>
          <p:cNvPr id="532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53253" name="Rectangle 6"/>
          <p:cNvSpPr>
            <a:spLocks noChangeArrowheads="1"/>
          </p:cNvSpPr>
          <p:nvPr/>
        </p:nvSpPr>
        <p:spPr bwMode="auto">
          <a:xfrm>
            <a:off x="4082122" y="4717240"/>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18</a:t>
            </a:r>
            <a:endParaRPr lang="en-US" altLang="zh-TW" sz="1400" dirty="0">
              <a:ea typeface="新細明體" panose="02020500000000000000" pitchFamily="18" charset="-120"/>
            </a:endParaRPr>
          </a:p>
        </p:txBody>
      </p:sp>
      <p:pic>
        <p:nvPicPr>
          <p:cNvPr id="53254"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05125" y="2290763"/>
            <a:ext cx="3333750"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5"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05125" y="5216120"/>
            <a:ext cx="1214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45301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9219"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geometric interpretation of a Riemann sum is shown in Figure 2.</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sz="14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922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664" y="2852936"/>
            <a:ext cx="6267450" cy="2560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Rectangle 8"/>
          <p:cNvSpPr>
            <a:spLocks noChangeArrowheads="1"/>
          </p:cNvSpPr>
          <p:nvPr/>
        </p:nvSpPr>
        <p:spPr bwMode="auto">
          <a:xfrm>
            <a:off x="1785789" y="5592961"/>
            <a:ext cx="6019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1400">
                <a:ea typeface="新細明體" panose="02020500000000000000" pitchFamily="18" charset="-120"/>
              </a:rPr>
              <a:t>A Riemann sum is the sum of the areas of the rectangles above the </a:t>
            </a:r>
            <a:r>
              <a:rPr lang="en-US" altLang="zh-TW" sz="1400" i="1">
                <a:ea typeface="新細明體" panose="02020500000000000000" pitchFamily="18" charset="-120"/>
              </a:rPr>
              <a:t>x</a:t>
            </a:r>
            <a:r>
              <a:rPr lang="en-US" altLang="zh-TW" sz="1400">
                <a:ea typeface="新細明體" panose="02020500000000000000" pitchFamily="18" charset="-120"/>
              </a:rPr>
              <a:t>-axis and the negatives of the areas of the rectangles below the </a:t>
            </a:r>
            <a:r>
              <a:rPr lang="en-US" altLang="zh-TW" sz="1400" i="1">
                <a:ea typeface="新細明體" panose="02020500000000000000" pitchFamily="18" charset="-120"/>
              </a:rPr>
              <a:t>x-</a:t>
            </a:r>
            <a:r>
              <a:rPr lang="en-US" altLang="zh-TW" sz="1400">
                <a:ea typeface="新細明體" panose="02020500000000000000" pitchFamily="18" charset="-120"/>
              </a:rPr>
              <a:t>axis.</a:t>
            </a:r>
          </a:p>
        </p:txBody>
      </p:sp>
      <p:sp>
        <p:nvSpPr>
          <p:cNvPr id="9223" name="Rectangle 9"/>
          <p:cNvSpPr>
            <a:spLocks noChangeArrowheads="1"/>
          </p:cNvSpPr>
          <p:nvPr/>
        </p:nvSpPr>
        <p:spPr bwMode="auto">
          <a:xfrm>
            <a:off x="4131815" y="6172200"/>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34648664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Definite Integral</a:t>
            </a:r>
          </a:p>
        </p:txBody>
      </p:sp>
      <p:sp>
        <p:nvSpPr>
          <p:cNvPr id="10243" name="Rectangle 3"/>
          <p:cNvSpPr>
            <a:spLocks noGrp="1" noChangeArrowheads="1"/>
          </p:cNvSpPr>
          <p:nvPr>
            <p:ph type="body" idx="1"/>
          </p:nvPr>
        </p:nvSpPr>
        <p:spPr/>
        <p:txBody>
          <a:bodyPr>
            <a:normAutofit fontScale="85000" lnSpcReduction="10000"/>
          </a:bodyPr>
          <a:lstStyle/>
          <a:p>
            <a:pPr marL="0" indent="0"/>
            <a:r>
              <a:rPr lang="en-US" altLang="zh-TW" dirty="0" smtClean="0">
                <a:ea typeface="新細明體" panose="02020500000000000000" pitchFamily="18" charset="-120"/>
              </a:rPr>
              <a:t>Notice that if                is negative, then                         is negative and so we have to </a:t>
            </a:r>
            <a:r>
              <a:rPr lang="en-US" altLang="zh-TW" i="1" dirty="0" smtClean="0">
                <a:ea typeface="新細明體" panose="02020500000000000000" pitchFamily="18" charset="-120"/>
              </a:rPr>
              <a:t>subtract</a:t>
            </a:r>
            <a:r>
              <a:rPr lang="en-US" altLang="zh-TW" dirty="0" smtClean="0">
                <a:ea typeface="新細明體" panose="02020500000000000000" pitchFamily="18" charset="-120"/>
              </a:rPr>
              <a:t> the area of the corresponding rectangle.</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we imagine all possible partitions of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and all possible choices of sample points, we can think of taking the limit of all possible Riemann sums as </a:t>
            </a:r>
            <a:r>
              <a:rPr lang="en-US" altLang="zh-TW" i="1" dirty="0" smtClean="0">
                <a:ea typeface="新細明體" panose="02020500000000000000" pitchFamily="18" charset="-120"/>
              </a:rPr>
              <a:t>n</a:t>
            </a:r>
            <a:r>
              <a:rPr lang="en-US" altLang="zh-TW" dirty="0" smtClean="0">
                <a:ea typeface="新細明體" panose="02020500000000000000" pitchFamily="18" charset="-120"/>
              </a:rPr>
              <a:t> becomes large by analogy with the definition of area.</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But because we are now allowing subintervals with different lengths, we need to ensure that all of these lengths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x</a:t>
            </a:r>
            <a:r>
              <a:rPr lang="en-US" altLang="zh-TW" i="1" baseline="-25000" dirty="0" smtClean="0">
                <a:ea typeface="新細明體" panose="02020500000000000000" pitchFamily="18" charset="-120"/>
              </a:rPr>
              <a:t>i</a:t>
            </a:r>
            <a:r>
              <a:rPr lang="en-US" altLang="zh-TW" dirty="0" smtClean="0">
                <a:ea typeface="新細明體" panose="02020500000000000000" pitchFamily="18" charset="-120"/>
              </a:rPr>
              <a:t> approach 0.</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024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24547" y="1609118"/>
            <a:ext cx="695325"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18623" y="1609118"/>
            <a:ext cx="1138237" cy="328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713812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2505</Words>
  <Application>Microsoft Macintosh PowerPoint</Application>
  <PresentationFormat>如螢幕大小 (4:3)</PresentationFormat>
  <Paragraphs>433</Paragraphs>
  <Slides>79</Slides>
  <Notes>11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79</vt:i4>
      </vt:variant>
    </vt:vector>
  </HeadingPairs>
  <TitlesOfParts>
    <vt:vector size="81" baseType="lpstr">
      <vt:lpstr>Math_16x9</vt:lpstr>
      <vt:lpstr>Equation</vt:lpstr>
      <vt:lpstr>投影片 1</vt:lpstr>
      <vt:lpstr>投影片 2</vt:lpstr>
      <vt:lpstr>The Definite Integral</vt:lpstr>
      <vt:lpstr>The Definite Integral</vt:lpstr>
      <vt:lpstr>The Definite Integral</vt:lpstr>
      <vt:lpstr>The Definite Integral</vt:lpstr>
      <vt:lpstr>The Definite Integral</vt:lpstr>
      <vt:lpstr>The Definite Integral</vt:lpstr>
      <vt:lpstr>The Definite Integral</vt:lpstr>
      <vt:lpstr>The Definite Integral</vt:lpstr>
      <vt:lpstr>DEFINITE INTEGRAL</vt:lpstr>
      <vt:lpstr>DEFINITE INTEGRAL</vt:lpstr>
      <vt:lpstr>The Definite Integral</vt:lpstr>
      <vt:lpstr>The Definite Integral</vt:lpstr>
      <vt:lpstr>The Definite Integral</vt:lpstr>
      <vt:lpstr>The Definite Integral</vt:lpstr>
      <vt:lpstr>The Definite Integral</vt:lpstr>
      <vt:lpstr>The Definite Integral</vt:lpstr>
      <vt:lpstr>Example 1</vt:lpstr>
      <vt:lpstr>Example 1- Solution</vt:lpstr>
      <vt:lpstr>The Definite Integral</vt:lpstr>
      <vt:lpstr>The Definite Integral</vt:lpstr>
      <vt:lpstr>The Definite Integral</vt:lpstr>
      <vt:lpstr>The Definite Integral</vt:lpstr>
      <vt:lpstr>The Definite Integral</vt:lpstr>
      <vt:lpstr>The Definite Integral</vt:lpstr>
      <vt:lpstr>投影片 27</vt:lpstr>
      <vt:lpstr>Evaluating Integrals</vt:lpstr>
      <vt:lpstr>Evaluating Integrals</vt:lpstr>
      <vt:lpstr>Example 2</vt:lpstr>
      <vt:lpstr>Example 2(a) SOLUTION</vt:lpstr>
      <vt:lpstr>Example 2(a) SOLUTION</vt:lpstr>
      <vt:lpstr>Example 2(a) SOLUTION</vt:lpstr>
      <vt:lpstr>Example 2(b) SOLUTION</vt:lpstr>
      <vt:lpstr>Example 2(b) SOLUTION</vt:lpstr>
      <vt:lpstr>Example 2(b) SOLUTION</vt:lpstr>
      <vt:lpstr>Example 2(b) SOLUTION</vt:lpstr>
      <vt:lpstr>Example 2(b) SOLUTION</vt:lpstr>
      <vt:lpstr>Example 2(b) SOLUTION</vt:lpstr>
      <vt:lpstr>Example 3</vt:lpstr>
      <vt:lpstr>Example 3 - Solution</vt:lpstr>
      <vt:lpstr>Example 3 – Solution</vt:lpstr>
      <vt:lpstr>投影片 43</vt:lpstr>
      <vt:lpstr>The Midpoint Rule</vt:lpstr>
      <vt:lpstr>The Midpoint Rule</vt:lpstr>
      <vt:lpstr>Example 4</vt:lpstr>
      <vt:lpstr>Example 4</vt:lpstr>
      <vt:lpstr>Example 4 – Solution</vt:lpstr>
      <vt:lpstr>MIDPOINT RULE</vt:lpstr>
      <vt:lpstr>MIDPOINT RULE</vt:lpstr>
      <vt:lpstr>MIDPOINT RULE</vt:lpstr>
      <vt:lpstr>投影片 52</vt:lpstr>
      <vt:lpstr>Properties of the Definite Integral</vt:lpstr>
      <vt:lpstr>Properties of the Definite Integral</vt:lpstr>
      <vt:lpstr>Properties of the Definite Integral</vt:lpstr>
      <vt:lpstr>Properties of the Definite Integral</vt:lpstr>
      <vt:lpstr>PROPERTY 1</vt:lpstr>
      <vt:lpstr>PROPERTY 2</vt:lpstr>
      <vt:lpstr>PROPERTY 2</vt:lpstr>
      <vt:lpstr>PROPERTY 2</vt:lpstr>
      <vt:lpstr>PROPERTY 3</vt:lpstr>
      <vt:lpstr>PROPERTY 4</vt:lpstr>
      <vt:lpstr>Example 5</vt:lpstr>
      <vt:lpstr>Example 5</vt:lpstr>
      <vt:lpstr>Example 5 – Solution</vt:lpstr>
      <vt:lpstr>Properties of the Definite Integral</vt:lpstr>
      <vt:lpstr>Example 6</vt:lpstr>
      <vt:lpstr>Example 6</vt:lpstr>
      <vt:lpstr>Properties of the Definite Integral</vt:lpstr>
      <vt:lpstr>Properties of the Definite Integral</vt:lpstr>
      <vt:lpstr>PROPERTY 6</vt:lpstr>
      <vt:lpstr>PROPERTY 7</vt:lpstr>
      <vt:lpstr>PROPERTY 8</vt:lpstr>
      <vt:lpstr>PROPERTY 8</vt:lpstr>
      <vt:lpstr>PROPERTY 8</vt:lpstr>
      <vt:lpstr>PROPERTY 8—PROOF</vt:lpstr>
      <vt:lpstr>Example 7</vt:lpstr>
      <vt:lpstr>Example 7</vt:lpstr>
      <vt:lpstr>Example 7 SOLUTION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2016-12-20T15:55:41Z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