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4"/>
  </p:notesMasterIdLst>
  <p:handoutMasterIdLst>
    <p:handoutMasterId r:id="rId65"/>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96" r:id="rId16"/>
    <p:sldId id="269" r:id="rId17"/>
    <p:sldId id="270" r:id="rId18"/>
    <p:sldId id="271" r:id="rId19"/>
    <p:sldId id="272" r:id="rId20"/>
    <p:sldId id="305" r:id="rId21"/>
    <p:sldId id="306" r:id="rId22"/>
    <p:sldId id="307" r:id="rId23"/>
    <p:sldId id="308" r:id="rId24"/>
    <p:sldId id="309" r:id="rId25"/>
    <p:sldId id="310" r:id="rId26"/>
    <p:sldId id="311" r:id="rId27"/>
    <p:sldId id="273" r:id="rId28"/>
    <p:sldId id="274" r:id="rId29"/>
    <p:sldId id="297" r:id="rId30"/>
    <p:sldId id="298" r:id="rId31"/>
    <p:sldId id="299" r:id="rId32"/>
    <p:sldId id="300" r:id="rId33"/>
    <p:sldId id="301" r:id="rId34"/>
    <p:sldId id="302" r:id="rId35"/>
    <p:sldId id="303" r:id="rId36"/>
    <p:sldId id="304" r:id="rId37"/>
    <p:sldId id="275" r:id="rId38"/>
    <p:sldId id="276" r:id="rId39"/>
    <p:sldId id="277" r:id="rId40"/>
    <p:sldId id="278" r:id="rId41"/>
    <p:sldId id="279" r:id="rId42"/>
    <p:sldId id="280" r:id="rId43"/>
    <p:sldId id="281" r:id="rId44"/>
    <p:sldId id="312" r:id="rId45"/>
    <p:sldId id="313" r:id="rId46"/>
    <p:sldId id="282" r:id="rId47"/>
    <p:sldId id="283" r:id="rId48"/>
    <p:sldId id="284" r:id="rId49"/>
    <p:sldId id="285" r:id="rId50"/>
    <p:sldId id="286" r:id="rId51"/>
    <p:sldId id="287" r:id="rId52"/>
    <p:sldId id="288" r:id="rId53"/>
    <p:sldId id="289" r:id="rId54"/>
    <p:sldId id="290" r:id="rId55"/>
    <p:sldId id="291" r:id="rId56"/>
    <p:sldId id="292" r:id="rId57"/>
    <p:sldId id="314" r:id="rId58"/>
    <p:sldId id="315" r:id="rId59"/>
    <p:sldId id="316" r:id="rId60"/>
    <p:sldId id="293" r:id="rId61"/>
    <p:sldId id="294" r:id="rId62"/>
    <p:sldId id="29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howGuides="1">
      <p:cViewPr>
        <p:scale>
          <a:sx n="100" d="100"/>
          <a:sy n="100" d="100"/>
        </p:scale>
        <p:origin x="-240" y="786"/>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pPr/>
              <a:t>12/21/2016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pPr/>
              <a:t>‹#›</a:t>
            </a:fld>
            <a:endParaRPr lang="zh-TW"/>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rPr/>
              <a:pPr/>
              <a:t>2016/11/18</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rPr/>
              <a:pPr/>
              <a:t>‹#›</a:t>
            </a:fld>
            <a:endParaRPr lang="zh-TW"/>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420567-6E1F-409E-9DBE-7F21C010B265}" type="slidenum">
              <a:rPr lang="en-US" altLang="zh-TW"/>
              <a:pPr eaLnBrk="1" hangingPunct="1"/>
              <a:t>1</a:t>
            </a:fld>
            <a:endParaRPr lang="en-US" altLang="zh-TW"/>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xmlns="" val="2651483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E83D67-CF03-46EB-8ADB-78FA52375D75}" type="slidenum">
              <a:rPr lang="en-US" altLang="zh-TW"/>
              <a:pPr eaLnBrk="1" hangingPunct="1"/>
              <a:t>2</a:t>
            </a:fld>
            <a:endParaRPr lang="en-US" altLang="zh-TW"/>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xmlns="" val="350821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a:pPr/>
              <a:t>2016/11/18</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p14="http://schemas.microsoft.com/office/powerpoint/2010/main" xmlns="" val="3817955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a:pPr/>
              <a:t>2016/11/18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204088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a:pPr/>
              <a:t>2016/11/18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612817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rPr/>
              <a:pPr/>
              <a:t>2016/11/18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218553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a:pPr/>
              <a:t>2016/11/18</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xmlns="" val="323446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12/21/2016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1239113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12/21/2016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2138358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rPr/>
              <a:pPr/>
              <a:t>2016/11/18</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3163578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rPr/>
              <a:pPr/>
              <a:t>2016/11/18</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p14="http://schemas.microsoft.com/office/powerpoint/2010/main" xmlns="" val="178381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12/21/2016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3518043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rPr/>
              <a:pPr/>
              <a:t>2016/11/18</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rPr/>
              <a:pPr/>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900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12/21/2016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xmlns=""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slideLayout" Target="../slideLayouts/slideLayout2.xml"/><Relationship Id="rId5" Type="http://schemas.openxmlformats.org/officeDocument/2006/relationships/image" Target="../media/image72.emf"/><Relationship Id="rId4" Type="http://schemas.openxmlformats.org/officeDocument/2006/relationships/image" Target="../media/image7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1371600" y="914400"/>
            <a:ext cx="77724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721768" y="1447800"/>
            <a:ext cx="7620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4</a:t>
            </a:r>
          </a:p>
        </p:txBody>
      </p:sp>
      <p:sp>
        <p:nvSpPr>
          <p:cNvPr id="2053" name="TextBox 10"/>
          <p:cNvSpPr txBox="1">
            <a:spLocks noChangeArrowheads="1"/>
          </p:cNvSpPr>
          <p:nvPr/>
        </p:nvSpPr>
        <p:spPr bwMode="auto">
          <a:xfrm>
            <a:off x="3131840" y="1981200"/>
            <a:ext cx="62484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dirty="0">
                <a:ea typeface="新細明體" panose="02020500000000000000" pitchFamily="18" charset="-120"/>
              </a:rPr>
              <a:t>INTEGRALS</a:t>
            </a:r>
          </a:p>
        </p:txBody>
      </p:sp>
    </p:spTree>
    <p:extLst>
      <p:ext uri="{BB962C8B-B14F-4D97-AF65-F5344CB8AC3E}">
        <p14:creationId xmlns:p14="http://schemas.microsoft.com/office/powerpoint/2010/main" xmlns="" val="5533137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7"/>
          <p:cNvSpPr>
            <a:spLocks noGrp="1"/>
          </p:cNvSpPr>
          <p:nvPr>
            <p:ph idx="1"/>
          </p:nvPr>
        </p:nvSpPr>
        <p:spPr/>
        <p:txBody>
          <a:bodyPr/>
          <a:lstStyle/>
          <a:p>
            <a:pPr marL="0" indent="0"/>
            <a:r>
              <a:rPr lang="en-US" altLang="zh-TW" smtClean="0">
                <a:ea typeface="新細明體" panose="02020500000000000000" pitchFamily="18" charset="-120"/>
              </a:rPr>
              <a:t>For </a:t>
            </a:r>
            <a:r>
              <a:rPr lang="en-US" altLang="zh-TW" i="1" smtClean="0">
                <a:ea typeface="新細明體" panose="02020500000000000000" pitchFamily="18" charset="-120"/>
              </a:rPr>
              <a:t>t</a:t>
            </a:r>
            <a:r>
              <a:rPr lang="en-US" altLang="zh-TW" smtClean="0">
                <a:ea typeface="新細明體" panose="02020500000000000000" pitchFamily="18" charset="-120"/>
              </a:rPr>
              <a:t> &gt; 3, </a:t>
            </a:r>
            <a:r>
              <a:rPr lang="en-US" altLang="zh-TW" i="1" smtClean="0">
                <a:ea typeface="新細明體" panose="02020500000000000000" pitchFamily="18" charset="-120"/>
              </a:rPr>
              <a:t>f</a:t>
            </a:r>
            <a:r>
              <a:rPr lang="en-US" altLang="zh-TW" sz="400" i="1" smtClean="0">
                <a:ea typeface="新細明體" panose="02020500000000000000" pitchFamily="18" charset="-120"/>
              </a:rPr>
              <a:t> </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is negative and so we start subtracting areas:</a:t>
            </a:r>
          </a:p>
        </p:txBody>
      </p:sp>
      <p:sp>
        <p:nvSpPr>
          <p:cNvPr id="11267"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126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229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l="52525" r="13805"/>
          <a:stretch>
            <a:fillRect/>
          </a:stretch>
        </p:blipFill>
        <p:spPr bwMode="auto">
          <a:xfrm>
            <a:off x="2514600" y="3352800"/>
            <a:ext cx="190500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l="87543"/>
          <a:stretch>
            <a:fillRect/>
          </a:stretch>
        </p:blipFill>
        <p:spPr bwMode="auto">
          <a:xfrm>
            <a:off x="2514600" y="4419600"/>
            <a:ext cx="70485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72" name="Picture 3"/>
          <p:cNvPicPr>
            <a:picLocks noChangeAspect="1" noChangeArrowheads="1"/>
          </p:cNvPicPr>
          <p:nvPr/>
        </p:nvPicPr>
        <p:blipFill>
          <a:blip r:embed="rId2">
            <a:extLst>
              <a:ext uri="{28A0092B-C50C-407E-A947-70E740481C1C}">
                <a14:useLocalDpi xmlns:a14="http://schemas.microsoft.com/office/drawing/2010/main" xmlns="" val="0"/>
              </a:ext>
            </a:extLst>
          </a:blip>
          <a:srcRect r="47475"/>
          <a:stretch>
            <a:fillRect/>
          </a:stretch>
        </p:blipFill>
        <p:spPr bwMode="auto">
          <a:xfrm>
            <a:off x="1828800" y="2286000"/>
            <a:ext cx="297180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7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r="50932" b="-1328"/>
          <a:stretch>
            <a:fillRect/>
          </a:stretch>
        </p:blipFill>
        <p:spPr bwMode="auto">
          <a:xfrm>
            <a:off x="5791200" y="2362200"/>
            <a:ext cx="2716213"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74" name="Rectangle 13"/>
          <p:cNvSpPr>
            <a:spLocks noChangeArrowheads="1"/>
          </p:cNvSpPr>
          <p:nvPr/>
        </p:nvSpPr>
        <p:spPr bwMode="auto">
          <a:xfrm>
            <a:off x="6709121" y="5103578"/>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p>
        </p:txBody>
      </p:sp>
    </p:spTree>
    <p:extLst>
      <p:ext uri="{BB962C8B-B14F-4D97-AF65-F5344CB8AC3E}">
        <p14:creationId xmlns:p14="http://schemas.microsoft.com/office/powerpoint/2010/main" xmlns="" val="6042362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1000"/>
                                        <p:tgtEl>
                                          <p:spTgt spid="12294"/>
                                        </p:tgtEl>
                                      </p:cBhvr>
                                    </p:animEffect>
                                    <p:anim calcmode="lin" valueType="num">
                                      <p:cBhvr>
                                        <p:cTn id="8" dur="1000" fill="hold"/>
                                        <p:tgtEl>
                                          <p:spTgt spid="12294"/>
                                        </p:tgtEl>
                                        <p:attrNameLst>
                                          <p:attrName>ppt_x</p:attrName>
                                        </p:attrNameLst>
                                      </p:cBhvr>
                                      <p:tavLst>
                                        <p:tav tm="0">
                                          <p:val>
                                            <p:strVal val="#ppt_x"/>
                                          </p:val>
                                        </p:tav>
                                        <p:tav tm="100000">
                                          <p:val>
                                            <p:strVal val="#ppt_x"/>
                                          </p:val>
                                        </p:tav>
                                      </p:tavLst>
                                    </p:anim>
                                    <p:anim calcmode="lin" valueType="num">
                                      <p:cBhvr>
                                        <p:cTn id="9" dur="900" decel="100000" fill="hold"/>
                                        <p:tgtEl>
                                          <p:spTgt spid="1229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900" decel="100000" fill="hold"/>
                                        <p:tgtEl>
                                          <p:spTgt spid="11"/>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7"/>
          <p:cNvSpPr>
            <a:spLocks noGrp="1"/>
          </p:cNvSpPr>
          <p:nvPr>
            <p:ph idx="1"/>
          </p:nvPr>
        </p:nvSpPr>
        <p:spPr/>
        <p:txBody>
          <a:bodyPr/>
          <a:lstStyle/>
          <a:p>
            <a:r>
              <a:rPr lang="en-US" altLang="zh-TW" smtClean="0">
                <a:ea typeface="新細明體" panose="02020500000000000000" pitchFamily="18" charset="-120"/>
              </a:rPr>
              <a:t>  </a:t>
            </a:r>
          </a:p>
        </p:txBody>
      </p:sp>
      <p:sp>
        <p:nvSpPr>
          <p:cNvPr id="12291"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229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r="46573"/>
          <a:stretch>
            <a:fillRect/>
          </a:stretch>
        </p:blipFill>
        <p:spPr bwMode="auto">
          <a:xfrm>
            <a:off x="1933575" y="1828800"/>
            <a:ext cx="289560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53427" r="14236"/>
          <a:stretch>
            <a:fillRect/>
          </a:stretch>
        </p:blipFill>
        <p:spPr bwMode="auto">
          <a:xfrm>
            <a:off x="2514600" y="3048000"/>
            <a:ext cx="175260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85764"/>
          <a:stretch>
            <a:fillRect/>
          </a:stretch>
        </p:blipFill>
        <p:spPr bwMode="auto">
          <a:xfrm>
            <a:off x="2481263" y="4081463"/>
            <a:ext cx="771525"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l="49068" b="1569"/>
          <a:stretch>
            <a:fillRect/>
          </a:stretch>
        </p:blipFill>
        <p:spPr bwMode="auto">
          <a:xfrm>
            <a:off x="5715000" y="2133600"/>
            <a:ext cx="28194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8" name="Rectangle 12"/>
          <p:cNvSpPr>
            <a:spLocks noChangeArrowheads="1"/>
          </p:cNvSpPr>
          <p:nvPr/>
        </p:nvSpPr>
        <p:spPr bwMode="auto">
          <a:xfrm>
            <a:off x="6804248" y="4884242"/>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p>
        </p:txBody>
      </p:sp>
    </p:spTree>
    <p:extLst>
      <p:ext uri="{BB962C8B-B14F-4D97-AF65-F5344CB8AC3E}">
        <p14:creationId xmlns:p14="http://schemas.microsoft.com/office/powerpoint/2010/main" xmlns="" val="4282230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900" decel="100000" fill="hold"/>
                                        <p:tgtEl>
                                          <p:spTgt spid="1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133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3316"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
        <p:nvSpPr>
          <p:cNvPr id="13317" name="Content Placeholder 11"/>
          <p:cNvSpPr>
            <a:spLocks noGrp="1"/>
          </p:cNvSpPr>
          <p:nvPr>
            <p:ph idx="1"/>
          </p:nvPr>
        </p:nvSpPr>
        <p:spPr/>
        <p:txBody>
          <a:bodyPr/>
          <a:lstStyle/>
          <a:p>
            <a:r>
              <a:rPr lang="en-US" altLang="zh-TW" smtClean="0">
                <a:ea typeface="新細明體" panose="02020500000000000000" pitchFamily="18" charset="-120"/>
              </a:rPr>
              <a:t>We use these values to sketch the graph of </a:t>
            </a:r>
            <a:r>
              <a:rPr lang="en-US" altLang="zh-TW" i="1" smtClean="0">
                <a:ea typeface="新細明體" panose="02020500000000000000" pitchFamily="18" charset="-120"/>
              </a:rPr>
              <a:t>g</a:t>
            </a:r>
            <a:r>
              <a:rPr lang="en-US" altLang="zh-TW" smtClean="0">
                <a:ea typeface="新細明體" panose="02020500000000000000" pitchFamily="18" charset="-120"/>
              </a:rPr>
              <a:t> in Figure 4.</a:t>
            </a:r>
          </a:p>
        </p:txBody>
      </p:sp>
      <p:pic>
        <p:nvPicPr>
          <p:cNvPr id="133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28950" y="2209799"/>
            <a:ext cx="2911202" cy="26100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07904" y="4920217"/>
            <a:ext cx="1697582" cy="50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20" name="Rectangle 13"/>
          <p:cNvSpPr>
            <a:spLocks noChangeArrowheads="1"/>
          </p:cNvSpPr>
          <p:nvPr/>
        </p:nvSpPr>
        <p:spPr bwMode="auto">
          <a:xfrm>
            <a:off x="4116510" y="5527179"/>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4</a:t>
            </a:r>
          </a:p>
        </p:txBody>
      </p:sp>
    </p:spTree>
    <p:extLst>
      <p:ext uri="{BB962C8B-B14F-4D97-AF65-F5344CB8AC3E}">
        <p14:creationId xmlns:p14="http://schemas.microsoft.com/office/powerpoint/2010/main" xmlns="" val="21773241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1433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4340"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
        <p:nvSpPr>
          <p:cNvPr id="13317" name="Content Placeholder 11"/>
          <p:cNvSpPr>
            <a:spLocks noGrp="1"/>
          </p:cNvSpPr>
          <p:nvPr>
            <p:ph idx="1"/>
          </p:nvPr>
        </p:nvSpPr>
        <p:spPr/>
        <p:txBody>
          <a:bodyPr/>
          <a:lstStyle/>
          <a:p>
            <a:pPr marL="0" indent="0">
              <a:defRPr/>
            </a:pPr>
            <a:r>
              <a:rPr lang="en-US" dirty="0" smtClean="0"/>
              <a:t>Notice that, because </a:t>
            </a:r>
            <a:r>
              <a:rPr lang="en-US" i="1" dirty="0" smtClean="0"/>
              <a:t>f</a:t>
            </a:r>
            <a:r>
              <a:rPr lang="en-US" sz="400" i="1" dirty="0" smtClean="0"/>
              <a:t> </a:t>
            </a:r>
            <a:r>
              <a:rPr lang="en-US" dirty="0" smtClean="0"/>
              <a:t>(</a:t>
            </a:r>
            <a:r>
              <a:rPr lang="en-US" i="1" dirty="0" smtClean="0"/>
              <a:t>t</a:t>
            </a:r>
            <a:r>
              <a:rPr lang="en-US" dirty="0" smtClean="0"/>
              <a:t>) is positive for </a:t>
            </a:r>
            <a:r>
              <a:rPr lang="en-US" i="1" dirty="0" smtClean="0"/>
              <a:t>t</a:t>
            </a:r>
            <a:r>
              <a:rPr lang="en-US" dirty="0" smtClean="0"/>
              <a:t> &lt; 3, we keep adding area for </a:t>
            </a:r>
            <a:r>
              <a:rPr lang="en-US" i="1" dirty="0" smtClean="0"/>
              <a:t>t</a:t>
            </a:r>
            <a:r>
              <a:rPr lang="en-US" dirty="0" smtClean="0"/>
              <a:t> &lt; 3 and so </a:t>
            </a:r>
            <a:r>
              <a:rPr lang="en-US" i="1" dirty="0" smtClean="0"/>
              <a:t>g</a:t>
            </a:r>
            <a:r>
              <a:rPr lang="en-US" dirty="0" smtClean="0"/>
              <a:t> is increasing up to </a:t>
            </a:r>
            <a:r>
              <a:rPr lang="en-US" i="1" dirty="0" smtClean="0"/>
              <a:t>x</a:t>
            </a:r>
            <a:r>
              <a:rPr lang="en-US" dirty="0" smtClean="0"/>
              <a:t> = 3, where it attains a maximum value.</a:t>
            </a:r>
          </a:p>
          <a:p>
            <a:pPr marL="0" indent="0">
              <a:defRPr/>
            </a:pPr>
            <a:endParaRPr lang="en-US" dirty="0" smtClean="0"/>
          </a:p>
          <a:p>
            <a:pPr>
              <a:defRPr/>
            </a:pPr>
            <a:r>
              <a:rPr lang="en-US" dirty="0" smtClean="0"/>
              <a:t>For </a:t>
            </a:r>
            <a:r>
              <a:rPr lang="en-US" i="1" dirty="0" smtClean="0"/>
              <a:t>x</a:t>
            </a:r>
            <a:r>
              <a:rPr lang="en-US" dirty="0" smtClean="0"/>
              <a:t> &gt; 3, </a:t>
            </a:r>
            <a:r>
              <a:rPr lang="en-US" i="1" dirty="0" smtClean="0"/>
              <a:t>g</a:t>
            </a:r>
            <a:r>
              <a:rPr lang="en-US" dirty="0" smtClean="0"/>
              <a:t> decreases because </a:t>
            </a:r>
            <a:r>
              <a:rPr lang="en-US" i="1" dirty="0" smtClean="0"/>
              <a:t>f</a:t>
            </a:r>
            <a:r>
              <a:rPr lang="en-US" sz="400" i="1" dirty="0" smtClean="0"/>
              <a:t> </a:t>
            </a:r>
            <a:r>
              <a:rPr lang="en-US" dirty="0" smtClean="0"/>
              <a:t>(</a:t>
            </a:r>
            <a:r>
              <a:rPr lang="en-US" i="1" dirty="0" smtClean="0"/>
              <a:t>t</a:t>
            </a:r>
            <a:r>
              <a:rPr lang="en-US" dirty="0" smtClean="0"/>
              <a:t>) is negative.</a:t>
            </a:r>
          </a:p>
        </p:txBody>
      </p:sp>
    </p:spTree>
    <p:extLst>
      <p:ext uri="{BB962C8B-B14F-4D97-AF65-F5344CB8AC3E}">
        <p14:creationId xmlns:p14="http://schemas.microsoft.com/office/powerpoint/2010/main" xmlns="" val="2435008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317">
                                            <p:txEl>
                                              <p:pRg st="2" end="2"/>
                                            </p:txEl>
                                          </p:spTgt>
                                        </p:tgtEl>
                                        <p:attrNameLst>
                                          <p:attrName>style.visibility</p:attrName>
                                        </p:attrNameLst>
                                      </p:cBhvr>
                                      <p:to>
                                        <p:strVal val="visible"/>
                                      </p:to>
                                    </p:set>
                                    <p:animEffect transition="in" filter="fade">
                                      <p:cBhvr>
                                        <p:cTn id="7" dur="1000"/>
                                        <p:tgtEl>
                                          <p:spTgt spid="13317">
                                            <p:txEl>
                                              <p:pRg st="2" end="2"/>
                                            </p:txEl>
                                          </p:spTgt>
                                        </p:tgtEl>
                                      </p:cBhvr>
                                    </p:animEffect>
                                    <p:anim calcmode="lin" valueType="num">
                                      <p:cBhvr>
                                        <p:cTn id="8" dur="1000" fill="hold"/>
                                        <p:tgtEl>
                                          <p:spTgt spid="1331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31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a:t>P</a:t>
            </a:r>
            <a:fld id="{516789B0-E2DC-4E03-8530-A049DAB0AED0}" type="slidenum">
              <a:rPr lang="en-US" altLang="ko-KR">
                <a:ea typeface="굴림" panose="020B0600000101010101" pitchFamily="34" charset="-127"/>
              </a:rPr>
              <a:pPr/>
              <a:t>14</a:t>
            </a:fld>
            <a:endParaRPr lang="en-US" altLang="ko-KR">
              <a:ea typeface="굴림" panose="020B0600000101010101" pitchFamily="34" charset="-127"/>
            </a:endParaRPr>
          </a:p>
        </p:txBody>
      </p:sp>
      <p:sp>
        <p:nvSpPr>
          <p:cNvPr id="8" name="頁尾版面配置區 4"/>
          <p:cNvSpPr>
            <a:spLocks noGrp="1"/>
          </p:cNvSpPr>
          <p:nvPr>
            <p:ph type="ftr" sz="quarter" idx="11"/>
          </p:nvPr>
        </p:nvSpPr>
        <p:spPr/>
        <p:txBody>
          <a:bodyPr/>
          <a:lstStyle/>
          <a:p>
            <a:r>
              <a:rPr lang="zh-TW" altLang="en-US"/>
              <a:t>4.4</a:t>
            </a:r>
            <a:endParaRPr lang="en-US" altLang="zh-TW"/>
          </a:p>
        </p:txBody>
      </p:sp>
      <p:sp>
        <p:nvSpPr>
          <p:cNvPr id="217090" name="Rectangle 2"/>
          <p:cNvSpPr>
            <a:spLocks noGrp="1" noChangeArrowheads="1"/>
          </p:cNvSpPr>
          <p:nvPr>
            <p:ph type="title"/>
          </p:nvPr>
        </p:nvSpPr>
        <p:spPr/>
        <p:txBody>
          <a:bodyPr/>
          <a:lstStyle/>
          <a:p>
            <a:r>
              <a:rPr lang="en-US" altLang="zh-TW" dirty="0">
                <a:ea typeface="新細明體" panose="02020500000000000000" pitchFamily="18" charset="-120"/>
              </a:rPr>
              <a:t>Example 2</a:t>
            </a:r>
          </a:p>
        </p:txBody>
      </p:sp>
      <p:sp>
        <p:nvSpPr>
          <p:cNvPr id="217091" name="Rectangle 3"/>
          <p:cNvSpPr>
            <a:spLocks noGrp="1" noChangeArrowheads="1"/>
          </p:cNvSpPr>
          <p:nvPr>
            <p:ph type="body" idx="1"/>
          </p:nvPr>
        </p:nvSpPr>
        <p:spPr/>
        <p:txBody>
          <a:bodyPr/>
          <a:lstStyle/>
          <a:p>
            <a:r>
              <a:rPr lang="en-US" altLang="zh-TW" sz="2400" dirty="0">
                <a:ea typeface="新細明體" panose="02020500000000000000" pitchFamily="18" charset="-120"/>
              </a:rPr>
              <a:t>If                          , where </a:t>
            </a:r>
            <a:r>
              <a:rPr lang="en-US" altLang="zh-TW" sz="2400" i="1" dirty="0">
                <a:ea typeface="新細明體" panose="02020500000000000000" pitchFamily="18" charset="-120"/>
              </a:rPr>
              <a:t>a</a:t>
            </a:r>
            <a:r>
              <a:rPr lang="en-US" altLang="zh-TW" sz="2400" dirty="0">
                <a:ea typeface="新細明體" panose="02020500000000000000" pitchFamily="18" charset="-120"/>
              </a:rPr>
              <a:t> = 1 and </a:t>
            </a:r>
            <a:r>
              <a:rPr lang="en-US" altLang="zh-TW" sz="2400" i="1" dirty="0">
                <a:ea typeface="新細明體" panose="02020500000000000000" pitchFamily="18" charset="-120"/>
              </a:rPr>
              <a:t>f</a:t>
            </a:r>
            <a:r>
              <a:rPr lang="en-US" altLang="zh-TW" sz="2400" dirty="0">
                <a:ea typeface="新細明體" panose="02020500000000000000" pitchFamily="18" charset="-120"/>
              </a:rPr>
              <a:t>(</a:t>
            </a:r>
            <a:r>
              <a:rPr lang="en-US" altLang="zh-TW" sz="2400" i="1" dirty="0">
                <a:ea typeface="新細明體" panose="02020500000000000000" pitchFamily="18" charset="-120"/>
              </a:rPr>
              <a:t>t</a:t>
            </a:r>
            <a:r>
              <a:rPr lang="en-US" altLang="zh-TW" sz="2400" dirty="0">
                <a:ea typeface="新細明體" panose="02020500000000000000" pitchFamily="18" charset="-120"/>
              </a:rPr>
              <a:t>) = </a:t>
            </a:r>
            <a:r>
              <a:rPr lang="en-US" altLang="zh-TW" sz="2400" i="1" dirty="0">
                <a:ea typeface="新細明體" panose="02020500000000000000" pitchFamily="18" charset="-120"/>
              </a:rPr>
              <a:t>t</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find a formula for and calculate </a:t>
            </a:r>
            <a:r>
              <a:rPr lang="en-US" altLang="zh-TW" sz="2400" i="1" dirty="0">
                <a:ea typeface="新細明體" panose="02020500000000000000" pitchFamily="18" charset="-120"/>
              </a:rPr>
              <a:t>g</a:t>
            </a:r>
            <a:r>
              <a:rPr lang="en-US" altLang="zh-TW" sz="2400" dirty="0">
                <a:latin typeface="Arial" panose="020B0604020202020204" pitchFamily="34" charset="0"/>
                <a:ea typeface="新細明體" panose="02020500000000000000" pitchFamily="18" charset="-120"/>
              </a:rPr>
              <a:t>’</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a:t>
            </a:r>
          </a:p>
          <a:p>
            <a:r>
              <a:rPr lang="en-US" altLang="zh-TW" sz="2400" b="1" dirty="0">
                <a:ea typeface="新細明體" panose="02020500000000000000" pitchFamily="18" charset="-120"/>
              </a:rPr>
              <a:t>SOLUTION</a:t>
            </a:r>
          </a:p>
          <a:p>
            <a:pPr lvl="1"/>
            <a:r>
              <a:rPr lang="en-US" altLang="zh-TW" dirty="0">
                <a:ea typeface="新細明體" panose="02020500000000000000" pitchFamily="18" charset="-120"/>
              </a:rPr>
              <a:t>In this </a:t>
            </a:r>
            <a:r>
              <a:rPr lang="en-US" altLang="zh-TW" dirty="0" smtClean="0">
                <a:ea typeface="新細明體" panose="02020500000000000000" pitchFamily="18" charset="-120"/>
              </a:rPr>
              <a:t>case, </a:t>
            </a:r>
            <a:r>
              <a:rPr lang="en-US" altLang="zh-TW" dirty="0">
                <a:ea typeface="新細明體" panose="02020500000000000000" pitchFamily="18" charset="-120"/>
              </a:rPr>
              <a:t>we can compute </a:t>
            </a:r>
            <a:r>
              <a:rPr lang="en-US" altLang="zh-TW" i="1" dirty="0">
                <a:ea typeface="新細明體" panose="02020500000000000000" pitchFamily="18" charset="-120"/>
              </a:rPr>
              <a:t>g</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explicitly using the Evaluation Theorem:</a:t>
            </a: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Then</a:t>
            </a:r>
          </a:p>
        </p:txBody>
      </p:sp>
      <p:graphicFrame>
        <p:nvGraphicFramePr>
          <p:cNvPr id="217092" name="Object 4"/>
          <p:cNvGraphicFramePr>
            <a:graphicFrameLocks noChangeAspect="1"/>
          </p:cNvGraphicFramePr>
          <p:nvPr>
            <p:extLst>
              <p:ext uri="{D42A27DB-BD31-4B8C-83A1-F6EECF244321}">
                <p14:modId xmlns:p14="http://schemas.microsoft.com/office/powerpoint/2010/main" xmlns="" val="4290199230"/>
              </p:ext>
            </p:extLst>
          </p:nvPr>
        </p:nvGraphicFramePr>
        <p:xfrm>
          <a:off x="1547664" y="1600201"/>
          <a:ext cx="1872208" cy="604663"/>
        </p:xfrm>
        <a:graphic>
          <a:graphicData uri="http://schemas.openxmlformats.org/presentationml/2006/ole">
            <p:oleObj spid="_x0000_s1038" name="Equation" r:id="rId3" imgW="1981200" imgH="596900" progId="">
              <p:embed/>
            </p:oleObj>
          </a:graphicData>
        </a:graphic>
      </p:graphicFrame>
      <p:graphicFrame>
        <p:nvGraphicFramePr>
          <p:cNvPr id="217094" name="Object 6"/>
          <p:cNvGraphicFramePr>
            <a:graphicFrameLocks noChangeAspect="1"/>
          </p:cNvGraphicFramePr>
          <p:nvPr>
            <p:extLst>
              <p:ext uri="{D42A27DB-BD31-4B8C-83A1-F6EECF244321}">
                <p14:modId xmlns:p14="http://schemas.microsoft.com/office/powerpoint/2010/main" xmlns="" val="1818273359"/>
              </p:ext>
            </p:extLst>
          </p:nvPr>
        </p:nvGraphicFramePr>
        <p:xfrm>
          <a:off x="2890336" y="4147968"/>
          <a:ext cx="3385029" cy="921037"/>
        </p:xfrm>
        <a:graphic>
          <a:graphicData uri="http://schemas.openxmlformats.org/presentationml/2006/ole">
            <p:oleObj spid="_x0000_s1039" name="Equation" r:id="rId4" imgW="2915280" imgH="784800" progId="">
              <p:embed/>
            </p:oleObj>
          </a:graphicData>
        </a:graphic>
      </p:graphicFrame>
      <p:graphicFrame>
        <p:nvGraphicFramePr>
          <p:cNvPr id="217095" name="Object 7"/>
          <p:cNvGraphicFramePr>
            <a:graphicFrameLocks noChangeAspect="1"/>
          </p:cNvGraphicFramePr>
          <p:nvPr>
            <p:extLst>
              <p:ext uri="{D42A27DB-BD31-4B8C-83A1-F6EECF244321}">
                <p14:modId xmlns:p14="http://schemas.microsoft.com/office/powerpoint/2010/main" xmlns="" val="2366682559"/>
              </p:ext>
            </p:extLst>
          </p:nvPr>
        </p:nvGraphicFramePr>
        <p:xfrm>
          <a:off x="2921228" y="5369832"/>
          <a:ext cx="3133921" cy="783481"/>
        </p:xfrm>
        <a:graphic>
          <a:graphicData uri="http://schemas.openxmlformats.org/presentationml/2006/ole">
            <p:oleObj spid="_x0000_s1040" name="Equation" r:id="rId5" imgW="2444400" imgH="604800" progId="">
              <p:embed/>
            </p:oleObj>
          </a:graphicData>
        </a:graphic>
      </p:graphicFrame>
    </p:spTree>
    <p:extLst>
      <p:ext uri="{BB962C8B-B14F-4D97-AF65-F5344CB8AC3E}">
        <p14:creationId xmlns:p14="http://schemas.microsoft.com/office/powerpoint/2010/main" xmlns="" val="35520557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normAutofit fontScale="90000"/>
          </a:bodyPr>
          <a:lstStyle/>
          <a:p>
            <a:pPr eaLnBrk="1" hangingPunct="1"/>
            <a:r>
              <a:rPr lang="en-US" altLang="zh-TW" sz="3600" smtClean="0">
                <a:ea typeface="新細明體" panose="02020500000000000000" pitchFamily="18" charset="-120"/>
              </a:rPr>
              <a:t>The Fundamental Theorem of Calculus</a:t>
            </a:r>
          </a:p>
        </p:txBody>
      </p:sp>
      <p:sp>
        <p:nvSpPr>
          <p:cNvPr id="15363"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If </a:t>
            </a:r>
            <a:r>
              <a:rPr lang="en-US" altLang="zh-TW" i="1" dirty="0" smtClean="0">
                <a:ea typeface="新細明體" panose="02020500000000000000" pitchFamily="18" charset="-120"/>
              </a:rPr>
              <a:t>g</a:t>
            </a:r>
            <a:r>
              <a:rPr lang="en-US" altLang="zh-TW" dirty="0" smtClean="0">
                <a:ea typeface="新細明體" panose="02020500000000000000" pitchFamily="18" charset="-120"/>
              </a:rPr>
              <a:t> is defined as the integral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by Equation 1, then </a:t>
            </a:r>
            <a:r>
              <a:rPr lang="en-US" altLang="zh-TW" i="1" dirty="0" smtClean="0">
                <a:ea typeface="新細明體" panose="02020500000000000000" pitchFamily="18" charset="-120"/>
              </a:rPr>
              <a:t>g</a:t>
            </a:r>
            <a:r>
              <a:rPr lang="en-US" altLang="zh-TW" dirty="0" smtClean="0">
                <a:ea typeface="新細明體" panose="02020500000000000000" pitchFamily="18" charset="-120"/>
              </a:rPr>
              <a:t> turns out to be an antiderivative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Hence </a:t>
            </a:r>
            <a:r>
              <a:rPr lang="en-US" altLang="zh-TW" i="1" dirty="0" smtClean="0">
                <a:ea typeface="新細明體" panose="02020500000000000000" pitchFamily="18" charset="-120"/>
              </a:rPr>
              <a:t>g</a:t>
            </a:r>
            <a:r>
              <a:rPr lang="en-US" altLang="zh-TW" dirty="0" smtClean="0">
                <a:ea typeface="新細明體" panose="02020500000000000000" pitchFamily="18" charset="-120"/>
              </a:rPr>
              <a:t>’ =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sz="1200" dirty="0" smtClean="0">
              <a:ea typeface="新細明體" panose="02020500000000000000" pitchFamily="18" charset="-120"/>
            </a:endParaRPr>
          </a:p>
          <a:p>
            <a:pPr marL="0" indent="0"/>
            <a:r>
              <a:rPr lang="en-US" altLang="zh-TW" dirty="0" smtClean="0">
                <a:ea typeface="新細明體" panose="02020500000000000000" pitchFamily="18" charset="-120"/>
              </a:rPr>
              <a:t>To see why this might be generally </a:t>
            </a:r>
            <a:r>
              <a:rPr lang="en-US" altLang="zh-TW" dirty="0" smtClean="0">
                <a:ea typeface="新細明體" panose="02020500000000000000" pitchFamily="18" charset="-120"/>
              </a:rPr>
              <a:t>true, </a:t>
            </a:r>
            <a:r>
              <a:rPr lang="en-US" altLang="zh-TW" dirty="0" smtClean="0">
                <a:ea typeface="新細明體" panose="02020500000000000000" pitchFamily="18" charset="-120"/>
              </a:rPr>
              <a:t>we consider </a:t>
            </a:r>
            <a:br>
              <a:rPr lang="en-US" altLang="zh-TW" dirty="0" smtClean="0">
                <a:ea typeface="新細明體" panose="02020500000000000000" pitchFamily="18" charset="-120"/>
              </a:rPr>
            </a:br>
            <a:r>
              <a:rPr lang="en-US" altLang="zh-TW" dirty="0" smtClean="0">
                <a:ea typeface="新細明體" panose="02020500000000000000" pitchFamily="18" charset="-120"/>
              </a:rPr>
              <a:t>any continuous function </a:t>
            </a:r>
            <a:r>
              <a:rPr lang="en-US" altLang="zh-TW" i="1" dirty="0" smtClean="0">
                <a:solidFill>
                  <a:srgbClr val="FF0000"/>
                </a:solidFill>
                <a:ea typeface="新細明體" panose="02020500000000000000" pitchFamily="18" charset="-120"/>
              </a:rPr>
              <a:t>f</a:t>
            </a:r>
            <a:r>
              <a:rPr lang="en-US" altLang="zh-TW" dirty="0" smtClean="0">
                <a:solidFill>
                  <a:srgbClr val="FF0000"/>
                </a:solidFill>
                <a:ea typeface="新細明體" panose="02020500000000000000" pitchFamily="18" charset="-120"/>
              </a:rPr>
              <a:t>  </a:t>
            </a:r>
            <a:r>
              <a:rPr lang="en-US" altLang="zh-TW" dirty="0" smtClean="0">
                <a:ea typeface="新細明體" panose="02020500000000000000" pitchFamily="18" charset="-120"/>
              </a:rPr>
              <a:t>with</a:t>
            </a:r>
            <a:r>
              <a:rPr lang="en-US" altLang="zh-TW" dirty="0" smtClean="0">
                <a:solidFill>
                  <a:srgbClr val="FF0000"/>
                </a:solidFill>
                <a:ea typeface="新細明體" panose="02020500000000000000" pitchFamily="18" charset="-120"/>
              </a:rPr>
              <a:t> 		</a:t>
            </a:r>
          </a:p>
          <a:p>
            <a:pPr marL="0" indent="0"/>
            <a:endParaRPr lang="en-US" altLang="zh-TW" sz="1200" dirty="0" smtClean="0">
              <a:ea typeface="新細明體" panose="02020500000000000000" pitchFamily="18" charset="-120"/>
            </a:endParaRPr>
          </a:p>
          <a:p>
            <a:pPr marL="0" indent="0"/>
            <a:r>
              <a:rPr lang="en-US" altLang="zh-TW" dirty="0" smtClean="0">
                <a:ea typeface="新細明體" panose="02020500000000000000" pitchFamily="18" charset="-120"/>
              </a:rPr>
              <a:t>Then                                         can be</a:t>
            </a:r>
            <a:br>
              <a:rPr lang="en-US" altLang="zh-TW" dirty="0" smtClean="0">
                <a:ea typeface="新細明體" panose="02020500000000000000" pitchFamily="18" charset="-120"/>
              </a:rPr>
            </a:br>
            <a:r>
              <a:rPr lang="en-US" altLang="zh-TW" dirty="0" smtClean="0">
                <a:ea typeface="新細明體" panose="02020500000000000000" pitchFamily="18" charset="-120"/>
              </a:rPr>
              <a:t>interpreted as the area under </a:t>
            </a:r>
            <a:br>
              <a:rPr lang="en-US" altLang="zh-TW" dirty="0" smtClean="0">
                <a:ea typeface="新細明體" panose="02020500000000000000" pitchFamily="18" charset="-120"/>
              </a:rPr>
            </a:br>
            <a:r>
              <a:rPr lang="en-US" altLang="zh-TW" dirty="0" smtClean="0">
                <a:ea typeface="新細明體" panose="02020500000000000000" pitchFamily="18" charset="-120"/>
              </a:rPr>
              <a:t>the graph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dirty="0" smtClean="0">
                <a:ea typeface="新細明體" panose="02020500000000000000" pitchFamily="18" charset="-120"/>
              </a:rPr>
              <a:t> from </a:t>
            </a:r>
            <a:r>
              <a:rPr lang="en-US" altLang="zh-TW" i="1" dirty="0" smtClean="0">
                <a:ea typeface="新細明體" panose="02020500000000000000" pitchFamily="18" charset="-120"/>
              </a:rPr>
              <a:t>a</a:t>
            </a:r>
            <a:r>
              <a:rPr lang="en-US" altLang="zh-TW" dirty="0" smtClean="0">
                <a:ea typeface="新細明體" panose="02020500000000000000" pitchFamily="18" charset="-120"/>
              </a:rPr>
              <a:t> to </a:t>
            </a:r>
            <a:r>
              <a:rPr lang="en-US" altLang="zh-TW" i="1" dirty="0" smtClean="0">
                <a:ea typeface="新細明體" panose="02020500000000000000" pitchFamily="18" charset="-120"/>
              </a:rPr>
              <a:t>x</a:t>
            </a:r>
            <a:r>
              <a:rPr lang="en-US" altLang="zh-TW" dirty="0" smtClean="0">
                <a:ea typeface="新細明體" panose="02020500000000000000" pitchFamily="18" charset="-120"/>
              </a:rPr>
              <a:t>, as in</a:t>
            </a:r>
            <a:br>
              <a:rPr lang="en-US" altLang="zh-TW" dirty="0" smtClean="0">
                <a:ea typeface="新細明體" panose="02020500000000000000" pitchFamily="18" charset="-120"/>
              </a:rPr>
            </a:br>
            <a:r>
              <a:rPr lang="en-US" altLang="zh-TW" dirty="0" smtClean="0">
                <a:ea typeface="新細明體" panose="02020500000000000000" pitchFamily="18" charset="-120"/>
              </a:rPr>
              <a:t>Figure 1.</a:t>
            </a: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05300" y="3960018"/>
            <a:ext cx="1143000" cy="30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10200" y="4327525"/>
            <a:ext cx="3208338" cy="192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7" name="Rectangle 9"/>
          <p:cNvSpPr>
            <a:spLocks noChangeArrowheads="1"/>
          </p:cNvSpPr>
          <p:nvPr/>
        </p:nvSpPr>
        <p:spPr bwMode="auto">
          <a:xfrm>
            <a:off x="6660232" y="6354760"/>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a:t>
            </a:r>
          </a:p>
        </p:txBody>
      </p:sp>
      <p:pic>
        <p:nvPicPr>
          <p:cNvPr id="15368"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895600" y="2590800"/>
            <a:ext cx="1981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9"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835696" y="4718471"/>
            <a:ext cx="19097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441939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normAutofit fontScale="90000"/>
          </a:bodyPr>
          <a:lstStyle/>
          <a:p>
            <a:pPr eaLnBrk="1" hangingPunct="1"/>
            <a:r>
              <a:rPr lang="en-US" altLang="zh-TW" sz="3600" smtClean="0">
                <a:ea typeface="新細明體" panose="02020500000000000000" pitchFamily="18" charset="-120"/>
              </a:rPr>
              <a:t>The Fundamental Theorem of Calculus</a:t>
            </a:r>
          </a:p>
        </p:txBody>
      </p:sp>
      <p:sp>
        <p:nvSpPr>
          <p:cNvPr id="1638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In order to compute </a:t>
            </a:r>
            <a:r>
              <a:rPr lang="en-US" altLang="zh-TW" i="1" dirty="0" smtClean="0">
                <a:ea typeface="新細明體" panose="02020500000000000000" pitchFamily="18" charset="-120"/>
              </a:rPr>
              <a:t>g</a:t>
            </a:r>
            <a:r>
              <a:rPr lang="en-US" altLang="zh-TW" sz="400"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from the definition of derivative we first observe that, for </a:t>
            </a:r>
            <a:r>
              <a:rPr lang="en-US" altLang="zh-TW" i="1" dirty="0" smtClean="0">
                <a:ea typeface="新細明體" panose="02020500000000000000" pitchFamily="18" charset="-120"/>
              </a:rPr>
              <a:t>h</a:t>
            </a:r>
            <a:r>
              <a:rPr lang="en-US" altLang="zh-TW" dirty="0" smtClean="0">
                <a:ea typeface="新細明體" panose="02020500000000000000" pitchFamily="18" charset="-120"/>
              </a:rPr>
              <a:t> &gt; 0, </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i="1" dirty="0" smtClean="0">
                <a:ea typeface="新細明體" panose="02020500000000000000" pitchFamily="18" charset="-120"/>
              </a:rPr>
              <a:t>x </a:t>
            </a:r>
            <a:r>
              <a:rPr lang="en-US" altLang="zh-TW" dirty="0" smtClean="0">
                <a:ea typeface="新細明體" panose="02020500000000000000" pitchFamily="18" charset="-120"/>
              </a:rPr>
              <a:t>+</a:t>
            </a:r>
            <a:r>
              <a:rPr lang="en-US" altLang="zh-TW" i="1" dirty="0" smtClean="0">
                <a:ea typeface="新細明體" panose="02020500000000000000" pitchFamily="18" charset="-120"/>
              </a:rPr>
              <a:t> h</a:t>
            </a:r>
            <a:r>
              <a:rPr lang="en-US" altLang="zh-TW" dirty="0" smtClean="0">
                <a:ea typeface="新細明體" panose="02020500000000000000" pitchFamily="18" charset="-120"/>
              </a:rPr>
              <a:t>) – </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is obtained by subtracting areas, so it is the area under the graph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from </a:t>
            </a:r>
            <a:r>
              <a:rPr lang="en-US" altLang="zh-TW" i="1" dirty="0" smtClean="0">
                <a:ea typeface="新細明體" panose="02020500000000000000" pitchFamily="18" charset="-120"/>
              </a:rPr>
              <a:t>x</a:t>
            </a:r>
            <a:r>
              <a:rPr lang="en-US" altLang="zh-TW" dirty="0" smtClean="0">
                <a:ea typeface="新細明體" panose="02020500000000000000" pitchFamily="18" charset="-120"/>
              </a:rPr>
              <a:t> to </a:t>
            </a:r>
            <a:r>
              <a:rPr lang="en-US" altLang="zh-TW" i="1" dirty="0" smtClean="0">
                <a:ea typeface="新細明體" panose="02020500000000000000" pitchFamily="18" charset="-120"/>
              </a:rPr>
              <a:t>x </a:t>
            </a:r>
            <a:r>
              <a:rPr lang="en-US" altLang="zh-TW" dirty="0" smtClean="0">
                <a:ea typeface="新細明體" panose="02020500000000000000" pitchFamily="18" charset="-120"/>
              </a:rPr>
              <a:t>+</a:t>
            </a:r>
            <a:r>
              <a:rPr lang="en-US" altLang="zh-TW" i="1" dirty="0" smtClean="0">
                <a:ea typeface="新細明體" panose="02020500000000000000" pitchFamily="18" charset="-120"/>
              </a:rPr>
              <a:t> h </a:t>
            </a:r>
            <a:r>
              <a:rPr lang="en-US" altLang="zh-TW" dirty="0" smtClean="0">
                <a:ea typeface="新細明體" panose="02020500000000000000" pitchFamily="18" charset="-120"/>
              </a:rPr>
              <a:t>(the shaded area in Figure 5).</a:t>
            </a:r>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6389" name="Rectangle 9"/>
          <p:cNvSpPr>
            <a:spLocks noChangeArrowheads="1"/>
          </p:cNvSpPr>
          <p:nvPr/>
        </p:nvSpPr>
        <p:spPr bwMode="auto">
          <a:xfrm>
            <a:off x="3874640" y="6172200"/>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5</a:t>
            </a:r>
          </a:p>
        </p:txBody>
      </p:sp>
      <p:pic>
        <p:nvPicPr>
          <p:cNvPr id="163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4600" y="3711724"/>
            <a:ext cx="3600450" cy="2352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900547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normAutofit fontScale="90000"/>
          </a:bodyPr>
          <a:lstStyle/>
          <a:p>
            <a:pPr eaLnBrk="1" hangingPunct="1"/>
            <a:r>
              <a:rPr lang="en-US" altLang="zh-TW" sz="3600" smtClean="0">
                <a:ea typeface="新細明體" panose="02020500000000000000" pitchFamily="18" charset="-120"/>
              </a:rPr>
              <a:t>The Fundamental Theorem of Calculus</a:t>
            </a:r>
          </a:p>
        </p:txBody>
      </p:sp>
      <p:sp>
        <p:nvSpPr>
          <p:cNvPr id="17411"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For small </a:t>
            </a:r>
            <a:r>
              <a:rPr lang="en-US" altLang="zh-TW" i="1" dirty="0" smtClean="0">
                <a:ea typeface="新細明體" panose="02020500000000000000" pitchFamily="18" charset="-120"/>
              </a:rPr>
              <a:t>h</a:t>
            </a:r>
            <a:r>
              <a:rPr lang="en-US" altLang="zh-TW" dirty="0" smtClean="0">
                <a:ea typeface="新細明體" panose="02020500000000000000" pitchFamily="18" charset="-120"/>
              </a:rPr>
              <a:t> you can see from the figure that this area is approximately equal to the area of the rectangle with height </a:t>
            </a:r>
            <a:r>
              <a:rPr lang="en-US" altLang="zh-TW" i="1" dirty="0" smtClean="0">
                <a:ea typeface="新細明體" panose="02020500000000000000" pitchFamily="18" charset="-120"/>
              </a:rPr>
              <a:t>f</a:t>
            </a:r>
            <a:r>
              <a:rPr lang="en-US" altLang="zh-TW" sz="400"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and width </a:t>
            </a:r>
            <a:r>
              <a:rPr lang="en-US" altLang="zh-TW" i="1" dirty="0" smtClean="0">
                <a:ea typeface="新細明體" panose="02020500000000000000" pitchFamily="18" charset="-120"/>
              </a:rPr>
              <a:t>h</a:t>
            </a:r>
            <a:r>
              <a:rPr lang="en-US" altLang="zh-TW" dirty="0" smtClean="0">
                <a:ea typeface="新細明體" panose="02020500000000000000" pitchFamily="18" charset="-120"/>
              </a:rPr>
              <a:t>:</a:t>
            </a:r>
          </a:p>
          <a:p>
            <a:pPr marL="0" indent="0"/>
            <a:endParaRPr lang="en-US" altLang="zh-TW" sz="2000" dirty="0" smtClean="0">
              <a:ea typeface="新細明體" panose="02020500000000000000" pitchFamily="18" charset="-120"/>
            </a:endParaRPr>
          </a:p>
          <a:p>
            <a:pPr marL="0" indent="0"/>
            <a:r>
              <a:rPr lang="en-US" altLang="zh-TW" dirty="0" smtClean="0">
                <a:ea typeface="新細明體" panose="02020500000000000000" pitchFamily="18" charset="-120"/>
              </a:rPr>
              <a:t>so</a:t>
            </a:r>
          </a:p>
          <a:p>
            <a:pPr marL="0" indent="0"/>
            <a:endParaRPr lang="en-US" altLang="zh-TW" dirty="0" smtClean="0">
              <a:ea typeface="新細明體" panose="02020500000000000000" pitchFamily="18" charset="-120"/>
            </a:endParaRPr>
          </a:p>
          <a:p>
            <a:pPr marL="0" indent="0"/>
            <a:endParaRPr lang="en-US" altLang="zh-TW" sz="3200" dirty="0" smtClean="0">
              <a:ea typeface="新細明體" panose="02020500000000000000" pitchFamily="18" charset="-120"/>
            </a:endParaRPr>
          </a:p>
          <a:p>
            <a:pPr marL="0" indent="0"/>
            <a:r>
              <a:rPr lang="en-US" altLang="zh-TW" dirty="0" smtClean="0">
                <a:ea typeface="新細明體" panose="02020500000000000000" pitchFamily="18" charset="-120"/>
              </a:rPr>
              <a:t>Intuitively, we therefore expect that</a:t>
            </a:r>
          </a:p>
          <a:p>
            <a:pPr marL="0" indent="0"/>
            <a:r>
              <a:rPr lang="en-US" altLang="zh-TW" dirty="0" smtClean="0">
                <a:ea typeface="新細明體" panose="02020500000000000000" pitchFamily="18" charset="-120"/>
              </a:rPr>
              <a:t> </a:t>
            </a: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b="72475"/>
          <a:stretch>
            <a:fillRect/>
          </a:stretch>
        </p:blipFill>
        <p:spPr bwMode="auto">
          <a:xfrm>
            <a:off x="2438400" y="3011210"/>
            <a:ext cx="3081338"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t="50174"/>
          <a:stretch>
            <a:fillRect/>
          </a:stretch>
        </p:blipFill>
        <p:spPr bwMode="auto">
          <a:xfrm>
            <a:off x="2438400" y="3900090"/>
            <a:ext cx="3081338" cy="68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r="19563"/>
          <a:stretch>
            <a:fillRect/>
          </a:stretch>
        </p:blipFill>
        <p:spPr bwMode="auto">
          <a:xfrm>
            <a:off x="2057400" y="5662613"/>
            <a:ext cx="3505200" cy="661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l="82185"/>
          <a:stretch>
            <a:fillRect/>
          </a:stretch>
        </p:blipFill>
        <p:spPr bwMode="auto">
          <a:xfrm>
            <a:off x="5791200" y="5638800"/>
            <a:ext cx="776288" cy="661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782747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normAutofit fontScale="90000"/>
          </a:bodyPr>
          <a:lstStyle/>
          <a:p>
            <a:pPr eaLnBrk="1" hangingPunct="1"/>
            <a:r>
              <a:rPr lang="en-US" altLang="zh-TW" sz="3600" smtClean="0">
                <a:ea typeface="新細明體" panose="02020500000000000000" pitchFamily="18" charset="-120"/>
              </a:rPr>
              <a:t>The Fundamental Theorem of Calculus</a:t>
            </a:r>
          </a:p>
        </p:txBody>
      </p:sp>
      <p:sp>
        <p:nvSpPr>
          <p:cNvPr id="18435"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fact that this is true, even when</a:t>
            </a:r>
            <a:r>
              <a:rPr lang="en-US" altLang="zh-TW" i="1" smtClean="0">
                <a:ea typeface="新細明體" panose="02020500000000000000" pitchFamily="18" charset="-120"/>
              </a:rPr>
              <a:t> f </a:t>
            </a:r>
            <a:r>
              <a:rPr lang="en-US" altLang="zh-TW" smtClean="0">
                <a:ea typeface="新細明體" panose="02020500000000000000" pitchFamily="18" charset="-120"/>
              </a:rPr>
              <a:t>is not necessarily positive, is the first part of the Fundamental Theorem of Calculus.</a:t>
            </a: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843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1" y="3429000"/>
            <a:ext cx="7848872" cy="202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376830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FTC1</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In words, the FTC1 says that the derivative </a:t>
            </a:r>
            <a:br>
              <a:rPr lang="en-US" altLang="zh-TW" dirty="0">
                <a:ea typeface="新細明體" panose="02020500000000000000" pitchFamily="18" charset="-120"/>
              </a:rPr>
            </a:br>
            <a:r>
              <a:rPr lang="en-US" altLang="zh-TW" dirty="0">
                <a:ea typeface="新細明體" panose="02020500000000000000" pitchFamily="18" charset="-120"/>
              </a:rPr>
              <a:t>of a definite integral with respect to its upper limit is the integrand evaluated at the upper limit.</a:t>
            </a:r>
          </a:p>
          <a:p>
            <a:endParaRPr lang="zh-TW" altLang="en-US" dirty="0"/>
          </a:p>
        </p:txBody>
      </p:sp>
    </p:spTree>
    <p:extLst>
      <p:ext uri="{BB962C8B-B14F-4D97-AF65-F5344CB8AC3E}">
        <p14:creationId xmlns:p14="http://schemas.microsoft.com/office/powerpoint/2010/main" xmlns="" val="12742856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xmlns="" val="0"/>
              </a:ext>
            </a:extLst>
          </a:blip>
          <a:srcRect r="13333"/>
          <a:stretch>
            <a:fillRect/>
          </a:stretch>
        </p:blipFill>
        <p:spPr bwMode="auto">
          <a:xfrm>
            <a:off x="1905000" y="2514600"/>
            <a:ext cx="7035800" cy="142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Text Box 23"/>
          <p:cNvSpPr txBox="1">
            <a:spLocks noChangeArrowheads="1"/>
          </p:cNvSpPr>
          <p:nvPr/>
        </p:nvSpPr>
        <p:spPr bwMode="auto">
          <a:xfrm>
            <a:off x="1905000" y="2762250"/>
            <a:ext cx="67818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a:ea typeface="新細明體" panose="02020500000000000000" pitchFamily="18" charset="-120"/>
              </a:rPr>
              <a:t>The Fundamental Theorem of Calculus</a:t>
            </a:r>
          </a:p>
        </p:txBody>
      </p:sp>
      <p:sp>
        <p:nvSpPr>
          <p:cNvPr id="3077" name="Rectangle 18"/>
          <p:cNvSpPr>
            <a:spLocks noChangeArrowheads="1"/>
          </p:cNvSpPr>
          <p:nvPr/>
        </p:nvSpPr>
        <p:spPr bwMode="auto">
          <a:xfrm>
            <a:off x="936154" y="2819400"/>
            <a:ext cx="971550"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4.4</a:t>
            </a:r>
          </a:p>
        </p:txBody>
      </p:sp>
    </p:spTree>
    <p:extLst>
      <p:ext uri="{BB962C8B-B14F-4D97-AF65-F5344CB8AC3E}">
        <p14:creationId xmlns:p14="http://schemas.microsoft.com/office/powerpoint/2010/main" xmlns="" val="23204805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FTC1 PROOF</a:t>
            </a:r>
            <a:endParaRPr lang="zh-TW" altLang="en-US" dirty="0"/>
          </a:p>
        </p:txBody>
      </p:sp>
      <p:sp>
        <p:nvSpPr>
          <p:cNvPr id="3" name="內容版面配置區 2"/>
          <p:cNvSpPr>
            <a:spLocks noGrp="1"/>
          </p:cNvSpPr>
          <p:nvPr>
            <p:ph idx="1"/>
          </p:nvPr>
        </p:nvSpPr>
        <p:spPr>
          <a:xfrm>
            <a:off x="1195389" y="1665312"/>
            <a:ext cx="7339012" cy="4572000"/>
          </a:xfrm>
        </p:spPr>
        <p:txBody>
          <a:bodyPr/>
          <a:lstStyle/>
          <a:p>
            <a:r>
              <a:rPr lang="en-US" altLang="zh-TW" dirty="0">
                <a:ea typeface="新細明體" panose="02020500000000000000" pitchFamily="18" charset="-120"/>
              </a:rPr>
              <a:t>If </a:t>
            </a:r>
            <a:r>
              <a:rPr lang="en-US" altLang="zh-TW" i="1" dirty="0">
                <a:ea typeface="新細明體" panose="02020500000000000000" pitchFamily="18" charset="-120"/>
              </a:rPr>
              <a:t>x</a:t>
            </a:r>
            <a:r>
              <a:rPr lang="en-US" altLang="zh-TW" dirty="0">
                <a:ea typeface="新細明體" panose="02020500000000000000" pitchFamily="18" charset="-120"/>
              </a:rPr>
              <a:t> and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h</a:t>
            </a:r>
            <a:r>
              <a:rPr lang="en-US" altLang="zh-TW" dirty="0">
                <a:ea typeface="新細明體" panose="02020500000000000000" pitchFamily="18" charset="-120"/>
              </a:rPr>
              <a:t> are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 then</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So, for </a:t>
            </a:r>
            <a:r>
              <a:rPr lang="en-US" altLang="zh-TW" i="1" dirty="0">
                <a:ea typeface="新細明體" panose="02020500000000000000" pitchFamily="18" charset="-120"/>
              </a:rPr>
              <a:t>h</a:t>
            </a:r>
            <a:r>
              <a:rPr lang="en-US" altLang="zh-TW" dirty="0">
                <a:ea typeface="新細明體" panose="02020500000000000000" pitchFamily="18" charset="-120"/>
              </a:rPr>
              <a:t> </a:t>
            </a:r>
            <a:r>
              <a:rPr lang="en-US" altLang="zh-TW" dirty="0">
                <a:ea typeface="新細明體" panose="02020500000000000000" pitchFamily="18" charset="-120"/>
                <a:cs typeface="Arial" panose="020B0604020202020204" pitchFamily="34" charset="0"/>
              </a:rPr>
              <a:t>≠ 0, </a:t>
            </a:r>
            <a:endParaRPr lang="en-US" altLang="zh-TW" dirty="0">
              <a:ea typeface="新細明體" panose="02020500000000000000" pitchFamily="18" charset="-120"/>
            </a:endParaRPr>
          </a:p>
          <a:p>
            <a:endParaRPr lang="zh-TW" altLang="en-US" dirty="0"/>
          </a:p>
        </p:txBody>
      </p:sp>
      <p:pic>
        <p:nvPicPr>
          <p:cNvPr id="4" name="圖片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75656" y="2204864"/>
            <a:ext cx="6040090" cy="24738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36106" y="5445224"/>
            <a:ext cx="3714507" cy="7673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30581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FTC1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For now, let us assume that </a:t>
            </a:r>
            <a:r>
              <a:rPr lang="en-US" altLang="zh-TW" i="1" dirty="0">
                <a:ea typeface="新細明體" panose="02020500000000000000" pitchFamily="18" charset="-120"/>
              </a:rPr>
              <a:t>h</a:t>
            </a:r>
            <a:r>
              <a:rPr lang="en-US" altLang="zh-TW" dirty="0">
                <a:ea typeface="新細明體" panose="02020500000000000000" pitchFamily="18" charset="-120"/>
              </a:rPr>
              <a:t> &gt; 0. </a:t>
            </a:r>
            <a:endParaRPr lang="en-US" altLang="zh-TW" sz="3600" dirty="0">
              <a:ea typeface="新細明體" panose="02020500000000000000" pitchFamily="18" charset="-120"/>
            </a:endParaRPr>
          </a:p>
          <a:p>
            <a:pPr lvl="1"/>
            <a:r>
              <a:rPr lang="en-US" altLang="zh-TW" dirty="0">
                <a:ea typeface="新細明體" panose="02020500000000000000" pitchFamily="18" charset="-120"/>
              </a:rPr>
              <a:t>Since</a:t>
            </a:r>
            <a:r>
              <a:rPr lang="en-US" altLang="zh-TW" i="1" dirty="0">
                <a:ea typeface="新細明體" panose="02020500000000000000" pitchFamily="18" charset="-120"/>
              </a:rPr>
              <a:t> f</a:t>
            </a:r>
            <a:r>
              <a:rPr lang="en-US" altLang="zh-TW" dirty="0">
                <a:ea typeface="新細明體" panose="02020500000000000000" pitchFamily="18" charset="-120"/>
              </a:rPr>
              <a:t> is continuous on [</a:t>
            </a:r>
            <a:r>
              <a:rPr lang="en-US" altLang="zh-TW" i="1" dirty="0">
                <a:ea typeface="新細明體" panose="02020500000000000000" pitchFamily="18" charset="-120"/>
              </a:rPr>
              <a:t>x</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h</a:t>
            </a:r>
            <a:r>
              <a:rPr lang="en-US" altLang="zh-TW" dirty="0">
                <a:ea typeface="新細明體" panose="02020500000000000000" pitchFamily="18" charset="-120"/>
              </a:rPr>
              <a:t>], the Extreme Value Theorem says that </a:t>
            </a:r>
            <a:br>
              <a:rPr lang="en-US" altLang="zh-TW" dirty="0">
                <a:ea typeface="新細明體" panose="02020500000000000000" pitchFamily="18" charset="-120"/>
              </a:rPr>
            </a:br>
            <a:r>
              <a:rPr lang="en-US" altLang="zh-TW" dirty="0">
                <a:ea typeface="新細明體" panose="02020500000000000000" pitchFamily="18" charset="-120"/>
              </a:rPr>
              <a:t>there are numbers </a:t>
            </a:r>
            <a:r>
              <a:rPr lang="en-US" altLang="zh-TW" i="1" dirty="0">
                <a:ea typeface="新細明體" panose="02020500000000000000" pitchFamily="18" charset="-120"/>
              </a:rPr>
              <a:t>u </a:t>
            </a:r>
            <a:r>
              <a:rPr lang="en-US" altLang="zh-TW" dirty="0">
                <a:ea typeface="新細明體" panose="02020500000000000000" pitchFamily="18" charset="-120"/>
              </a:rPr>
              <a:t>and </a:t>
            </a:r>
            <a:r>
              <a:rPr lang="en-US" altLang="zh-TW" i="1" dirty="0">
                <a:ea typeface="新細明體" panose="02020500000000000000" pitchFamily="18" charset="-120"/>
              </a:rPr>
              <a:t>v</a:t>
            </a:r>
            <a:r>
              <a:rPr lang="en-US" altLang="zh-TW" dirty="0">
                <a:ea typeface="新細明體" panose="02020500000000000000" pitchFamily="18" charset="-120"/>
              </a:rPr>
              <a:t> </a:t>
            </a:r>
            <a:br>
              <a:rPr lang="en-US" altLang="zh-TW" dirty="0">
                <a:ea typeface="新細明體" panose="02020500000000000000" pitchFamily="18" charset="-120"/>
              </a:rPr>
            </a:br>
            <a:r>
              <a:rPr lang="en-US" altLang="zh-TW" dirty="0">
                <a:ea typeface="新細明體" panose="02020500000000000000" pitchFamily="18" charset="-120"/>
              </a:rPr>
              <a:t>in [</a:t>
            </a:r>
            <a:r>
              <a:rPr lang="en-US" altLang="zh-TW" i="1" dirty="0">
                <a:ea typeface="新細明體" panose="02020500000000000000" pitchFamily="18" charset="-120"/>
              </a:rPr>
              <a:t>x</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h</a:t>
            </a:r>
            <a:r>
              <a:rPr lang="en-US" altLang="zh-TW" dirty="0">
                <a:ea typeface="新細明體" panose="02020500000000000000" pitchFamily="18" charset="-120"/>
              </a:rPr>
              <a:t>] such that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u</a:t>
            </a:r>
            <a:r>
              <a:rPr lang="en-US" altLang="zh-TW" dirty="0">
                <a:ea typeface="新細明體" panose="02020500000000000000" pitchFamily="18" charset="-120"/>
              </a:rPr>
              <a:t>) </a:t>
            </a:r>
            <a:br>
              <a:rPr lang="en-US" altLang="zh-TW" dirty="0">
                <a:ea typeface="新細明體" panose="02020500000000000000" pitchFamily="18" charset="-120"/>
              </a:rPr>
            </a:br>
            <a:r>
              <a:rPr lang="en-US" altLang="zh-TW" dirty="0">
                <a:ea typeface="新細明體" panose="02020500000000000000" pitchFamily="18" charset="-120"/>
              </a:rPr>
              <a:t>= </a:t>
            </a:r>
            <a:r>
              <a:rPr lang="en-US" altLang="zh-TW" i="1" dirty="0">
                <a:ea typeface="新細明體" panose="02020500000000000000" pitchFamily="18" charset="-120"/>
              </a:rPr>
              <a:t>m</a:t>
            </a:r>
            <a:r>
              <a:rPr lang="en-US" altLang="zh-TW" dirty="0">
                <a:ea typeface="新細明體" panose="02020500000000000000" pitchFamily="18" charset="-120"/>
              </a:rPr>
              <a:t> and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v</a:t>
            </a:r>
            <a:r>
              <a:rPr lang="en-US" altLang="zh-TW" dirty="0">
                <a:ea typeface="新細明體" panose="02020500000000000000" pitchFamily="18" charset="-120"/>
              </a:rPr>
              <a:t>) = </a:t>
            </a:r>
            <a:r>
              <a:rPr lang="en-US" altLang="zh-TW" i="1" dirty="0">
                <a:ea typeface="新細明體" panose="02020500000000000000" pitchFamily="18" charset="-120"/>
              </a:rPr>
              <a:t>M</a:t>
            </a:r>
            <a:r>
              <a:rPr lang="en-US" altLang="zh-TW" dirty="0">
                <a:ea typeface="新細明體" panose="02020500000000000000" pitchFamily="18" charset="-120"/>
              </a:rPr>
              <a:t>.</a:t>
            </a:r>
            <a:endParaRPr lang="en-US" altLang="zh-TW" i="1" dirty="0">
              <a:ea typeface="新細明體" panose="02020500000000000000" pitchFamily="18" charset="-120"/>
            </a:endParaRPr>
          </a:p>
          <a:p>
            <a:pPr lvl="1"/>
            <a:r>
              <a:rPr lang="en-US" altLang="zh-TW" i="1" dirty="0">
                <a:ea typeface="新細明體" panose="02020500000000000000" pitchFamily="18" charset="-120"/>
              </a:rPr>
              <a:t>m</a:t>
            </a:r>
            <a:r>
              <a:rPr lang="en-US" altLang="zh-TW" dirty="0">
                <a:ea typeface="新細明體" panose="02020500000000000000" pitchFamily="18" charset="-120"/>
              </a:rPr>
              <a:t> and </a:t>
            </a:r>
            <a:r>
              <a:rPr lang="en-US" altLang="zh-TW" i="1" dirty="0">
                <a:ea typeface="新細明體" panose="02020500000000000000" pitchFamily="18" charset="-120"/>
              </a:rPr>
              <a:t>M</a:t>
            </a:r>
            <a:r>
              <a:rPr lang="en-US" altLang="zh-TW" dirty="0">
                <a:ea typeface="新細明體" panose="02020500000000000000" pitchFamily="18" charset="-120"/>
              </a:rPr>
              <a:t> are the absolute </a:t>
            </a:r>
            <a:br>
              <a:rPr lang="en-US" altLang="zh-TW" dirty="0">
                <a:ea typeface="新細明體" panose="02020500000000000000" pitchFamily="18" charset="-120"/>
              </a:rPr>
            </a:br>
            <a:r>
              <a:rPr lang="en-US" altLang="zh-TW" dirty="0">
                <a:ea typeface="新細明體" panose="02020500000000000000" pitchFamily="18" charset="-120"/>
              </a:rPr>
              <a:t>minimum and maximum </a:t>
            </a:r>
            <a:br>
              <a:rPr lang="en-US" altLang="zh-TW" dirty="0">
                <a:ea typeface="新細明體" panose="02020500000000000000" pitchFamily="18" charset="-120"/>
              </a:rPr>
            </a:br>
            <a:r>
              <a:rPr lang="en-US" altLang="zh-TW" dirty="0">
                <a:ea typeface="新細明體" panose="02020500000000000000" pitchFamily="18" charset="-120"/>
              </a:rPr>
              <a:t>values of </a:t>
            </a:r>
            <a:r>
              <a:rPr lang="en-US" altLang="zh-TW" i="1" dirty="0">
                <a:ea typeface="新細明體" panose="02020500000000000000" pitchFamily="18" charset="-120"/>
              </a:rPr>
              <a:t>f </a:t>
            </a:r>
            <a:r>
              <a:rPr lang="en-US" altLang="zh-TW" dirty="0">
                <a:ea typeface="新細明體" panose="02020500000000000000" pitchFamily="18" charset="-120"/>
              </a:rPr>
              <a:t>on [</a:t>
            </a:r>
            <a:r>
              <a:rPr lang="en-US" altLang="zh-TW" i="1" dirty="0">
                <a:ea typeface="新細明體" panose="02020500000000000000" pitchFamily="18" charset="-120"/>
              </a:rPr>
              <a:t>x</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h</a:t>
            </a:r>
            <a:r>
              <a:rPr lang="en-US" altLang="zh-TW" dirty="0">
                <a:ea typeface="新細明體" panose="02020500000000000000" pitchFamily="18" charset="-120"/>
              </a:rPr>
              <a:t>].</a:t>
            </a:r>
          </a:p>
          <a:p>
            <a:endParaRPr lang="zh-TW" altLang="en-US" dirty="0"/>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4008" y="2708920"/>
            <a:ext cx="3817937" cy="3910013"/>
          </a:xfrm>
          <a:prstGeom prst="rect">
            <a:avLst/>
          </a:prstGeom>
          <a:noFill/>
          <a:ln w="9525" algn="ctr">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124448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FTC1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By Property 8 of integrals, we have:</a:t>
            </a:r>
          </a:p>
          <a:p>
            <a:endParaRPr lang="en-US" altLang="zh-TW" dirty="0">
              <a:ea typeface="新細明體" panose="02020500000000000000" pitchFamily="18" charset="-120"/>
            </a:endParaRPr>
          </a:p>
          <a:p>
            <a:r>
              <a:rPr lang="en-US" altLang="zh-TW" dirty="0">
                <a:ea typeface="新細明體" panose="02020500000000000000" pitchFamily="18" charset="-120"/>
              </a:rPr>
              <a:t>That is,</a:t>
            </a:r>
          </a:p>
          <a:p>
            <a:endParaRPr lang="en-US" altLang="zh-TW" dirty="0">
              <a:ea typeface="新細明體" panose="02020500000000000000" pitchFamily="18" charset="-120"/>
            </a:endParaRPr>
          </a:p>
          <a:p>
            <a:r>
              <a:rPr lang="en-US" altLang="zh-TW" dirty="0">
                <a:ea typeface="新細明體" panose="02020500000000000000" pitchFamily="18" charset="-120"/>
              </a:rPr>
              <a:t>Since </a:t>
            </a:r>
            <a:r>
              <a:rPr lang="en-US" altLang="zh-TW" i="1" dirty="0">
                <a:ea typeface="新細明體" panose="02020500000000000000" pitchFamily="18" charset="-120"/>
              </a:rPr>
              <a:t>h</a:t>
            </a:r>
            <a:r>
              <a:rPr lang="en-US" altLang="zh-TW" dirty="0">
                <a:ea typeface="新細明體" panose="02020500000000000000" pitchFamily="18" charset="-120"/>
              </a:rPr>
              <a:t> &gt; 0, we can divide this inequality by </a:t>
            </a:r>
            <a:r>
              <a:rPr lang="en-US" altLang="zh-TW" i="1" dirty="0">
                <a:ea typeface="新細明體" panose="02020500000000000000" pitchFamily="18" charset="-120"/>
              </a:rPr>
              <a:t>h</a:t>
            </a:r>
            <a:r>
              <a:rPr lang="en-US" altLang="zh-TW" dirty="0">
                <a:ea typeface="新細明體" panose="02020500000000000000" pitchFamily="18" charset="-120"/>
              </a:rPr>
              <a:t>:</a:t>
            </a:r>
          </a:p>
          <a:p>
            <a:endParaRPr lang="en-US" altLang="zh-TW" dirty="0">
              <a:ea typeface="新細明體" panose="02020500000000000000" pitchFamily="18" charset="-120"/>
            </a:endParaRPr>
          </a:p>
          <a:p>
            <a:endParaRPr lang="zh-TW" altLang="en-US" dirty="0"/>
          </a:p>
        </p:txBody>
      </p:sp>
      <p:pic>
        <p:nvPicPr>
          <p:cNvPr id="4" name="圖片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11934" y="2060178"/>
            <a:ext cx="2911884" cy="682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54759" y="3139678"/>
            <a:ext cx="3620465" cy="682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6" name="圖片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627784" y="4581128"/>
            <a:ext cx="3481115" cy="813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24448217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FTC1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Now, we use Equation 2 to replace the middle part of this inequality:</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pPr marL="0" lvl="1">
              <a:spcBef>
                <a:spcPts val="1050"/>
              </a:spcBef>
            </a:pPr>
            <a:r>
              <a:rPr lang="en-US" altLang="zh-TW" sz="2101" dirty="0">
                <a:ea typeface="新細明體" panose="02020500000000000000" pitchFamily="18" charset="-120"/>
              </a:rPr>
              <a:t>Inequality 3 can be proved in a similar manner for the case h &lt; 0.</a:t>
            </a:r>
          </a:p>
          <a:p>
            <a:endParaRPr lang="zh-TW" altLang="en-US" dirty="0">
              <a:ea typeface="新細明體" panose="02020500000000000000" pitchFamily="18" charset="-120"/>
            </a:endParaRPr>
          </a:p>
        </p:txBody>
      </p:sp>
      <p:pic>
        <p:nvPicPr>
          <p:cNvPr id="4" name="圖片 3"/>
          <p:cNvPicPr>
            <a:picLocks noChangeAspect="1"/>
          </p:cNvPicPr>
          <p:nvPr/>
        </p:nvPicPr>
        <p:blipFill>
          <a:blip r:embed="rId2"/>
          <a:stretch>
            <a:fillRect/>
          </a:stretch>
        </p:blipFill>
        <p:spPr>
          <a:xfrm>
            <a:off x="2555776" y="2852936"/>
            <a:ext cx="4164702" cy="883077"/>
          </a:xfrm>
          <a:prstGeom prst="rect">
            <a:avLst/>
          </a:prstGeom>
        </p:spPr>
      </p:pic>
    </p:spTree>
    <p:extLst>
      <p:ext uri="{BB962C8B-B14F-4D97-AF65-F5344CB8AC3E}">
        <p14:creationId xmlns:p14="http://schemas.microsoft.com/office/powerpoint/2010/main" xmlns="" val="14314107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FTC1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Now, we let </a:t>
            </a:r>
            <a:r>
              <a:rPr lang="en-US" altLang="zh-TW" i="1" dirty="0">
                <a:ea typeface="新細明體" panose="02020500000000000000" pitchFamily="18" charset="-120"/>
              </a:rPr>
              <a:t>h </a:t>
            </a:r>
            <a:r>
              <a:rPr lang="en-US" altLang="zh-TW" dirty="0">
                <a:ea typeface="新細明體" panose="02020500000000000000" pitchFamily="18" charset="-120"/>
                <a:cs typeface="Arial" panose="020B0604020202020204" pitchFamily="34" charset="0"/>
              </a:rPr>
              <a:t>→ 0</a:t>
            </a:r>
            <a:r>
              <a:rPr lang="en-US" altLang="zh-TW" dirty="0">
                <a:ea typeface="新細明體" panose="02020500000000000000" pitchFamily="18" charset="-120"/>
              </a:rPr>
              <a:t>. </a:t>
            </a:r>
          </a:p>
          <a:p>
            <a:r>
              <a:rPr lang="en-US" altLang="zh-TW" dirty="0">
                <a:ea typeface="新細明體" panose="02020500000000000000" pitchFamily="18" charset="-120"/>
              </a:rPr>
              <a:t>Then, </a:t>
            </a:r>
            <a:r>
              <a:rPr lang="en-US" altLang="zh-TW" i="1" dirty="0">
                <a:ea typeface="新細明體" panose="02020500000000000000" pitchFamily="18" charset="-120"/>
              </a:rPr>
              <a:t>u </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dirty="0">
                <a:ea typeface="新細明體" panose="02020500000000000000" pitchFamily="18" charset="-120"/>
              </a:rPr>
              <a:t> and </a:t>
            </a:r>
            <a:r>
              <a:rPr lang="en-US" altLang="zh-TW" i="1" dirty="0">
                <a:ea typeface="新細明體" panose="02020500000000000000" pitchFamily="18" charset="-120"/>
              </a:rPr>
              <a:t>v</a:t>
            </a:r>
            <a:r>
              <a:rPr lang="en-US" altLang="zh-TW" dirty="0">
                <a:ea typeface="新細明體" panose="02020500000000000000" pitchFamily="18" charset="-120"/>
              </a:rPr>
              <a:t> → </a:t>
            </a:r>
            <a:r>
              <a:rPr lang="en-US" altLang="zh-TW" i="1" dirty="0">
                <a:ea typeface="新細明體" panose="02020500000000000000" pitchFamily="18" charset="-120"/>
              </a:rPr>
              <a:t>x</a:t>
            </a:r>
            <a:r>
              <a:rPr lang="en-US" altLang="zh-TW" dirty="0">
                <a:ea typeface="新細明體" panose="02020500000000000000" pitchFamily="18" charset="-120"/>
              </a:rPr>
              <a:t>, since </a:t>
            </a:r>
            <a:r>
              <a:rPr lang="en-US" altLang="zh-TW" i="1" dirty="0">
                <a:ea typeface="新細明體" panose="02020500000000000000" pitchFamily="18" charset="-120"/>
              </a:rPr>
              <a:t>u</a:t>
            </a:r>
            <a:r>
              <a:rPr lang="en-US" altLang="zh-TW" dirty="0">
                <a:ea typeface="新細明體" panose="02020500000000000000" pitchFamily="18" charset="-120"/>
              </a:rPr>
              <a:t> and </a:t>
            </a:r>
            <a:r>
              <a:rPr lang="en-US" altLang="zh-TW" i="1" dirty="0">
                <a:ea typeface="新細明體" panose="02020500000000000000" pitchFamily="18" charset="-120"/>
              </a:rPr>
              <a:t>v</a:t>
            </a:r>
            <a:r>
              <a:rPr lang="en-US" altLang="zh-TW" dirty="0">
                <a:ea typeface="新細明體" panose="02020500000000000000" pitchFamily="18" charset="-120"/>
              </a:rPr>
              <a:t> lie between </a:t>
            </a:r>
            <a:r>
              <a:rPr lang="en-US" altLang="zh-TW" i="1" dirty="0">
                <a:ea typeface="新細明體" panose="02020500000000000000" pitchFamily="18" charset="-120"/>
              </a:rPr>
              <a:t>x</a:t>
            </a:r>
            <a:r>
              <a:rPr lang="en-US" altLang="zh-TW" dirty="0">
                <a:ea typeface="新細明體" panose="02020500000000000000" pitchFamily="18" charset="-120"/>
              </a:rPr>
              <a:t> and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h</a:t>
            </a:r>
            <a:r>
              <a:rPr lang="en-US" altLang="zh-TW" dirty="0">
                <a:ea typeface="新細明體" panose="02020500000000000000" pitchFamily="18" charset="-120"/>
              </a:rPr>
              <a:t>.</a:t>
            </a:r>
          </a:p>
          <a:p>
            <a:pPr lvl="1"/>
            <a:r>
              <a:rPr lang="en-US" altLang="zh-TW" dirty="0">
                <a:ea typeface="新細明體" panose="02020500000000000000" pitchFamily="18" charset="-120"/>
              </a:rPr>
              <a:t>Therefore, </a:t>
            </a:r>
            <a:br>
              <a:rPr lang="en-US" altLang="zh-TW" dirty="0">
                <a:ea typeface="新細明體" panose="02020500000000000000" pitchFamily="18" charset="-120"/>
              </a:rPr>
            </a:b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and </a:t>
            </a:r>
            <a:br>
              <a:rPr lang="en-US" altLang="zh-TW" dirty="0">
                <a:ea typeface="新細明體" panose="02020500000000000000" pitchFamily="18" charset="-120"/>
              </a:rPr>
            </a:b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because </a:t>
            </a:r>
            <a:r>
              <a:rPr lang="en-US" altLang="zh-TW" i="1" dirty="0">
                <a:ea typeface="新細明體" panose="02020500000000000000" pitchFamily="18" charset="-120"/>
              </a:rPr>
              <a:t>f </a:t>
            </a:r>
            <a:r>
              <a:rPr lang="en-US" altLang="zh-TW" dirty="0">
                <a:ea typeface="新細明體" panose="02020500000000000000" pitchFamily="18" charset="-120"/>
              </a:rPr>
              <a:t>is continuous at </a:t>
            </a:r>
            <a:r>
              <a:rPr lang="en-US" altLang="zh-TW" i="1" dirty="0">
                <a:ea typeface="新細明體" panose="02020500000000000000" pitchFamily="18" charset="-120"/>
              </a:rPr>
              <a:t>x</a:t>
            </a:r>
            <a:r>
              <a:rPr lang="en-US" altLang="zh-TW" dirty="0">
                <a:ea typeface="新細明體" panose="02020500000000000000" pitchFamily="18" charset="-120"/>
              </a:rPr>
              <a:t>.</a:t>
            </a:r>
          </a:p>
          <a:p>
            <a:endParaRPr lang="zh-TW" altLang="en-US" dirty="0"/>
          </a:p>
        </p:txBody>
      </p:sp>
      <p:pic>
        <p:nvPicPr>
          <p:cNvPr id="4" name="圖片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43808" y="3140968"/>
            <a:ext cx="3770312" cy="628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43808" y="3963293"/>
            <a:ext cx="3713162" cy="628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6597458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FTC1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From Equation 3 and the Squeeze Theorem, we conclude that:</a:t>
            </a:r>
          </a:p>
          <a:p>
            <a:endParaRPr lang="en-US" altLang="zh-TW" dirty="0">
              <a:ea typeface="新細明體" panose="02020500000000000000" pitchFamily="18" charset="-120"/>
            </a:endParaRPr>
          </a:p>
          <a:p>
            <a:r>
              <a:rPr lang="en-US" altLang="zh-TW" dirty="0">
                <a:ea typeface="新細明體" panose="02020500000000000000" pitchFamily="18" charset="-120"/>
              </a:rPr>
              <a:t>If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a</a:t>
            </a:r>
            <a:r>
              <a:rPr lang="en-US" altLang="zh-TW" dirty="0">
                <a:ea typeface="新細明體" panose="02020500000000000000" pitchFamily="18" charset="-120"/>
              </a:rPr>
              <a:t> or </a:t>
            </a:r>
            <a:r>
              <a:rPr lang="en-US" altLang="zh-TW" i="1" dirty="0">
                <a:ea typeface="新細明體" panose="02020500000000000000" pitchFamily="18" charset="-120"/>
              </a:rPr>
              <a:t>b</a:t>
            </a:r>
            <a:r>
              <a:rPr lang="en-US" altLang="zh-TW" dirty="0">
                <a:ea typeface="新細明體" panose="02020500000000000000" pitchFamily="18" charset="-120"/>
              </a:rPr>
              <a:t>, then Equation 4 can be interpreted as a one-sided limit. </a:t>
            </a:r>
          </a:p>
          <a:p>
            <a:pPr lvl="1"/>
            <a:r>
              <a:rPr lang="en-US" altLang="zh-TW" dirty="0">
                <a:ea typeface="新細明體" panose="02020500000000000000" pitchFamily="18" charset="-120"/>
              </a:rPr>
              <a:t>Then, Theorem 4 in Section 2.8 (modified for one-sided limits) shows that </a:t>
            </a:r>
            <a:r>
              <a:rPr lang="en-US" altLang="zh-TW" i="1" dirty="0">
                <a:ea typeface="新細明體" panose="02020500000000000000" pitchFamily="18" charset="-120"/>
              </a:rPr>
              <a:t>g</a:t>
            </a:r>
            <a:r>
              <a:rPr lang="en-US" altLang="zh-TW" dirty="0">
                <a:ea typeface="新細明體" panose="02020500000000000000" pitchFamily="18" charset="-120"/>
              </a:rPr>
              <a:t> is continuous on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endParaRPr lang="en-US" altLang="zh-TW" sz="2400" dirty="0">
              <a:ea typeface="新細明體" panose="02020500000000000000" pitchFamily="18" charset="-120"/>
            </a:endParaRPr>
          </a:p>
          <a:p>
            <a:endParaRPr lang="zh-TW" altLang="en-US" dirty="0"/>
          </a:p>
        </p:txBody>
      </p:sp>
      <p:pic>
        <p:nvPicPr>
          <p:cNvPr id="4" name="圖片 3"/>
          <p:cNvPicPr>
            <a:picLocks noChangeAspect="1"/>
          </p:cNvPicPr>
          <p:nvPr/>
        </p:nvPicPr>
        <p:blipFill>
          <a:blip r:embed="rId2"/>
          <a:stretch>
            <a:fillRect/>
          </a:stretch>
        </p:blipFill>
        <p:spPr>
          <a:xfrm>
            <a:off x="2555776" y="2492896"/>
            <a:ext cx="3956048" cy="733226"/>
          </a:xfrm>
          <a:prstGeom prst="rect">
            <a:avLst/>
          </a:prstGeom>
        </p:spPr>
      </p:pic>
    </p:spTree>
    <p:extLst>
      <p:ext uri="{BB962C8B-B14F-4D97-AF65-F5344CB8AC3E}">
        <p14:creationId xmlns:p14="http://schemas.microsoft.com/office/powerpoint/2010/main" xmlns="" val="2313076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normAutofit fontScale="90000"/>
          </a:bodyPr>
          <a:lstStyle/>
          <a:p>
            <a:pPr eaLnBrk="1" hangingPunct="1"/>
            <a:r>
              <a:rPr lang="en-US" altLang="zh-TW" sz="3600" smtClean="0">
                <a:ea typeface="新細明體" panose="02020500000000000000" pitchFamily="18" charset="-120"/>
              </a:rPr>
              <a:t>The Fundamental Theorem of Calculus</a:t>
            </a:r>
          </a:p>
        </p:txBody>
      </p:sp>
      <p:sp>
        <p:nvSpPr>
          <p:cNvPr id="19459"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Using Leibniz notation for derivatives, we can write FTC1 as</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when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continuous.</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Roughly speaking, this equation says that if we first integrate </a:t>
            </a:r>
            <a:r>
              <a:rPr lang="en-US" altLang="zh-TW" i="1" dirty="0" smtClean="0">
                <a:ea typeface="新細明體" panose="02020500000000000000" pitchFamily="18" charset="-120"/>
              </a:rPr>
              <a:t>f </a:t>
            </a:r>
            <a:r>
              <a:rPr lang="en-US" altLang="zh-TW" dirty="0" smtClean="0">
                <a:ea typeface="新細明體" panose="02020500000000000000" pitchFamily="18" charset="-120"/>
              </a:rPr>
              <a:t>and then differentiate the result, we get back to the original function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p>
        </p:txBody>
      </p:sp>
      <p:sp>
        <p:nvSpPr>
          <p:cNvPr id="1946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81313" y="2395538"/>
            <a:ext cx="2452687" cy="652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755859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normAutofit fontScale="90000"/>
          </a:bodyPr>
          <a:lstStyle/>
          <a:p>
            <a:pPr eaLnBrk="1" hangingPunct="1"/>
            <a:r>
              <a:rPr lang="en-US" altLang="zh-TW" sz="3600" smtClean="0">
                <a:ea typeface="新細明體" panose="02020500000000000000" pitchFamily="18" charset="-120"/>
              </a:rPr>
              <a:t>The Fundamental Theorem of Calculus</a:t>
            </a:r>
          </a:p>
        </p:txBody>
      </p:sp>
      <p:sp>
        <p:nvSpPr>
          <p:cNvPr id="20483"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Although a formula of the form                                 may seem like a strange way of defining a function, books on physics, chemistry, and statistics are full of such functions. For instance, the  </a:t>
            </a:r>
            <a:r>
              <a:rPr lang="en-US" altLang="zh-TW" b="1" dirty="0" smtClean="0">
                <a:ea typeface="新細明體" panose="02020500000000000000" pitchFamily="18" charset="-120"/>
              </a:rPr>
              <a:t>Fresnel function</a:t>
            </a:r>
          </a:p>
          <a:p>
            <a:pPr marL="0" indent="0"/>
            <a:endParaRPr lang="en-US" altLang="zh-TW" b="1" dirty="0" smtClean="0">
              <a:ea typeface="新細明體" panose="02020500000000000000" pitchFamily="18" charset="-120"/>
            </a:endParaRPr>
          </a:p>
          <a:p>
            <a:pPr marL="0" indent="0"/>
            <a:endParaRPr lang="en-US" altLang="zh-TW" b="1" dirty="0" smtClean="0">
              <a:ea typeface="新細明體" panose="02020500000000000000" pitchFamily="18" charset="-120"/>
            </a:endParaRPr>
          </a:p>
          <a:p>
            <a:pPr marL="0" indent="0"/>
            <a:endParaRPr lang="en-US" altLang="zh-TW" b="1" dirty="0" smtClean="0">
              <a:ea typeface="新細明體" panose="02020500000000000000" pitchFamily="18" charset="-120"/>
            </a:endParaRPr>
          </a:p>
          <a:p>
            <a:pPr marL="0" indent="0"/>
            <a:r>
              <a:rPr lang="en-US" altLang="zh-TW" dirty="0" smtClean="0">
                <a:ea typeface="新細明體" panose="02020500000000000000" pitchFamily="18" charset="-120"/>
              </a:rPr>
              <a:t>Is named after the French physicist Augustin Fresnel, who is famous for his work in optics. This function first appeared in Fresnel’s theory of the diffraction of light waves, but more recently it has been applied to the design of highways.</a:t>
            </a:r>
          </a:p>
        </p:txBody>
      </p:sp>
      <p:sp>
        <p:nvSpPr>
          <p:cNvPr id="204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43808" y="2996952"/>
            <a:ext cx="2771775" cy="547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6"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55976" y="1595442"/>
            <a:ext cx="1480752" cy="386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537633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a:t>P</a:t>
            </a:r>
            <a:fld id="{D45C6189-25A1-4A26-9B86-B382D0CFED95}" type="slidenum">
              <a:rPr lang="en-US" altLang="ko-KR">
                <a:ea typeface="굴림" panose="020B0600000101010101" pitchFamily="34" charset="-127"/>
              </a:rPr>
              <a:pPr/>
              <a:t>28</a:t>
            </a:fld>
            <a:endParaRPr lang="en-US" altLang="ko-KR">
              <a:ea typeface="굴림" panose="020B0600000101010101" pitchFamily="34" charset="-127"/>
            </a:endParaRPr>
          </a:p>
        </p:txBody>
      </p:sp>
      <p:sp>
        <p:nvSpPr>
          <p:cNvPr id="8" name="頁尾版面配置區 4"/>
          <p:cNvSpPr>
            <a:spLocks noGrp="1"/>
          </p:cNvSpPr>
          <p:nvPr>
            <p:ph type="ftr" sz="quarter" idx="11"/>
          </p:nvPr>
        </p:nvSpPr>
        <p:spPr/>
        <p:txBody>
          <a:bodyPr/>
          <a:lstStyle/>
          <a:p>
            <a:r>
              <a:rPr lang="zh-TW" altLang="en-US"/>
              <a:t>4.4</a:t>
            </a:r>
            <a:endParaRPr lang="en-US" altLang="zh-TW"/>
          </a:p>
        </p:txBody>
      </p:sp>
      <p:sp>
        <p:nvSpPr>
          <p:cNvPr id="102409" name="Rectangle 9"/>
          <p:cNvSpPr>
            <a:spLocks noGrp="1" noChangeArrowheads="1"/>
          </p:cNvSpPr>
          <p:nvPr>
            <p:ph type="title"/>
          </p:nvPr>
        </p:nvSpPr>
        <p:spPr>
          <a:noFill/>
          <a:ln/>
        </p:spPr>
        <p:txBody>
          <a:bodyPr/>
          <a:lstStyle/>
          <a:p>
            <a:r>
              <a:rPr lang="en-US" altLang="zh-TW">
                <a:ea typeface="新細明體" panose="02020500000000000000" pitchFamily="18" charset="-120"/>
              </a:rPr>
              <a:t>Example 3</a:t>
            </a:r>
          </a:p>
        </p:txBody>
      </p:sp>
      <p:sp>
        <p:nvSpPr>
          <p:cNvPr id="102403" name="Rectangle 3"/>
          <p:cNvSpPr>
            <a:spLocks noGrp="1" noChangeArrowheads="1"/>
          </p:cNvSpPr>
          <p:nvPr>
            <p:ph type="body" idx="1"/>
          </p:nvPr>
        </p:nvSpPr>
        <p:spPr/>
        <p:txBody>
          <a:bodyPr/>
          <a:lstStyle/>
          <a:p>
            <a:r>
              <a:rPr lang="en-US" altLang="zh-TW" dirty="0">
                <a:ea typeface="新細明體" panose="02020500000000000000" pitchFamily="18" charset="-120"/>
              </a:rPr>
              <a:t>Find the derivative of the function</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SOLUTION</a:t>
            </a:r>
          </a:p>
          <a:p>
            <a:pPr lvl="1"/>
            <a:r>
              <a:rPr lang="en-US" altLang="zh-TW" sz="2400" dirty="0">
                <a:ea typeface="新細明體" panose="02020500000000000000" pitchFamily="18" charset="-120"/>
              </a:rPr>
              <a:t>As		      </a:t>
            </a:r>
            <a:r>
              <a:rPr lang="en-US" altLang="zh-TW" sz="2400" dirty="0" smtClean="0">
                <a:ea typeface="新細明體" panose="02020500000000000000" pitchFamily="18" charset="-120"/>
              </a:rPr>
              <a:t>    is </a:t>
            </a:r>
            <a:r>
              <a:rPr lang="en-US" altLang="zh-TW" sz="2400" dirty="0">
                <a:ea typeface="新細明體" panose="02020500000000000000" pitchFamily="18" charset="-120"/>
              </a:rPr>
              <a:t>continuous, the FTC1 gives:</a:t>
            </a:r>
          </a:p>
        </p:txBody>
      </p:sp>
      <p:graphicFrame>
        <p:nvGraphicFramePr>
          <p:cNvPr id="102405" name="Object 5"/>
          <p:cNvGraphicFramePr>
            <a:graphicFrameLocks noChangeAspect="1"/>
          </p:cNvGraphicFramePr>
          <p:nvPr>
            <p:extLst>
              <p:ext uri="{D42A27DB-BD31-4B8C-83A1-F6EECF244321}">
                <p14:modId xmlns:p14="http://schemas.microsoft.com/office/powerpoint/2010/main" xmlns="" val="2844594676"/>
              </p:ext>
            </p:extLst>
          </p:nvPr>
        </p:nvGraphicFramePr>
        <p:xfrm>
          <a:off x="2338388" y="2134282"/>
          <a:ext cx="2882900" cy="823912"/>
        </p:xfrm>
        <a:graphic>
          <a:graphicData uri="http://schemas.openxmlformats.org/presentationml/2006/ole">
            <p:oleObj spid="_x0000_s2062" name="Equation" r:id="rId3" imgW="973800" imgH="270360" progId="">
              <p:embed/>
            </p:oleObj>
          </a:graphicData>
        </a:graphic>
      </p:graphicFrame>
      <p:graphicFrame>
        <p:nvGraphicFramePr>
          <p:cNvPr id="102406" name="Object 6"/>
          <p:cNvGraphicFramePr>
            <a:graphicFrameLocks noChangeAspect="1"/>
          </p:cNvGraphicFramePr>
          <p:nvPr>
            <p:extLst>
              <p:ext uri="{D42A27DB-BD31-4B8C-83A1-F6EECF244321}">
                <p14:modId xmlns:p14="http://schemas.microsoft.com/office/powerpoint/2010/main" xmlns="" val="389389157"/>
              </p:ext>
            </p:extLst>
          </p:nvPr>
        </p:nvGraphicFramePr>
        <p:xfrm>
          <a:off x="1907704" y="3966709"/>
          <a:ext cx="1512168" cy="598488"/>
        </p:xfrm>
        <a:graphic>
          <a:graphicData uri="http://schemas.openxmlformats.org/presentationml/2006/ole">
            <p:oleObj spid="_x0000_s2063" name="Equation" r:id="rId4" imgW="735480" imgH="218880" progId="">
              <p:embed/>
            </p:oleObj>
          </a:graphicData>
        </a:graphic>
      </p:graphicFrame>
      <p:graphicFrame>
        <p:nvGraphicFramePr>
          <p:cNvPr id="102407" name="Object 7"/>
          <p:cNvGraphicFramePr>
            <a:graphicFrameLocks noChangeAspect="1"/>
          </p:cNvGraphicFramePr>
          <p:nvPr>
            <p:extLst>
              <p:ext uri="{D42A27DB-BD31-4B8C-83A1-F6EECF244321}">
                <p14:modId xmlns:p14="http://schemas.microsoft.com/office/powerpoint/2010/main" xmlns="" val="793222740"/>
              </p:ext>
            </p:extLst>
          </p:nvPr>
        </p:nvGraphicFramePr>
        <p:xfrm>
          <a:off x="3262312" y="4727803"/>
          <a:ext cx="2162175" cy="596900"/>
        </p:xfrm>
        <a:graphic>
          <a:graphicData uri="http://schemas.openxmlformats.org/presentationml/2006/ole">
            <p:oleObj spid="_x0000_s2064" name="Equation" r:id="rId5" imgW="812880" imgH="218880" progId="">
              <p:embed/>
            </p:oleObj>
          </a:graphicData>
        </a:graphic>
      </p:graphicFrame>
    </p:spTree>
    <p:extLst>
      <p:ext uri="{BB962C8B-B14F-4D97-AF65-F5344CB8AC3E}">
        <p14:creationId xmlns:p14="http://schemas.microsoft.com/office/powerpoint/2010/main" xmlns="" val="6761474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BD0BA577-5105-4580-A4B2-C48EC98F6575}" type="slidenum">
              <a:rPr lang="en-US" altLang="ko-KR">
                <a:ea typeface="굴림" panose="020B0600000101010101" pitchFamily="34" charset="-127"/>
              </a:rPr>
              <a:pPr/>
              <a:t>29</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4.4</a:t>
            </a:r>
            <a:endParaRPr lang="en-US" altLang="zh-TW"/>
          </a:p>
        </p:txBody>
      </p:sp>
      <p:sp>
        <p:nvSpPr>
          <p:cNvPr id="103433" name="Rectangle 9"/>
          <p:cNvSpPr>
            <a:spLocks noGrp="1" noChangeArrowheads="1"/>
          </p:cNvSpPr>
          <p:nvPr>
            <p:ph type="title"/>
          </p:nvPr>
        </p:nvSpPr>
        <p:spPr>
          <a:noFill/>
          <a:ln/>
        </p:spPr>
        <p:txBody>
          <a:bodyPr/>
          <a:lstStyle/>
          <a:p>
            <a:r>
              <a:rPr lang="en-US" altLang="zh-TW">
                <a:ea typeface="新細明體" panose="02020500000000000000" pitchFamily="18" charset="-120"/>
              </a:rPr>
              <a:t>Example 4</a:t>
            </a:r>
          </a:p>
        </p:txBody>
      </p:sp>
      <p:sp>
        <p:nvSpPr>
          <p:cNvPr id="103427" name="Rectangle 3"/>
          <p:cNvSpPr>
            <a:spLocks noGrp="1" noChangeArrowheads="1"/>
          </p:cNvSpPr>
          <p:nvPr>
            <p:ph type="body" idx="1"/>
          </p:nvPr>
        </p:nvSpPr>
        <p:spPr/>
        <p:txBody>
          <a:bodyPr/>
          <a:lstStyle/>
          <a:p>
            <a:r>
              <a:rPr lang="en-US" altLang="zh-TW" dirty="0">
                <a:ea typeface="新細明體" panose="02020500000000000000" pitchFamily="18" charset="-120"/>
              </a:rPr>
              <a:t>A formula of the form 		   </a:t>
            </a:r>
            <a:br>
              <a:rPr lang="en-US" altLang="zh-TW" dirty="0">
                <a:ea typeface="新細明體" panose="02020500000000000000" pitchFamily="18" charset="-120"/>
              </a:rPr>
            </a:b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may seem like a strange way of defining a function.</a:t>
            </a:r>
            <a:endParaRPr lang="en-US" altLang="zh-TW" sz="2800" dirty="0">
              <a:ea typeface="新細明體" panose="02020500000000000000" pitchFamily="18" charset="-120"/>
            </a:endParaRPr>
          </a:p>
          <a:p>
            <a:pPr lvl="1"/>
            <a:r>
              <a:rPr lang="en-US" altLang="zh-TW" dirty="0">
                <a:ea typeface="新細明體" panose="02020500000000000000" pitchFamily="18" charset="-120"/>
              </a:rPr>
              <a:t>However, books on physics, chemistry, and statistics are full of such functions. </a:t>
            </a:r>
          </a:p>
        </p:txBody>
      </p:sp>
      <p:graphicFrame>
        <p:nvGraphicFramePr>
          <p:cNvPr id="103429" name="Object 5"/>
          <p:cNvGraphicFramePr>
            <a:graphicFrameLocks noChangeAspect="1"/>
          </p:cNvGraphicFramePr>
          <p:nvPr>
            <p:extLst>
              <p:ext uri="{D42A27DB-BD31-4B8C-83A1-F6EECF244321}">
                <p14:modId xmlns:p14="http://schemas.microsoft.com/office/powerpoint/2010/main" xmlns="" val="953254555"/>
              </p:ext>
            </p:extLst>
          </p:nvPr>
        </p:nvGraphicFramePr>
        <p:xfrm>
          <a:off x="4139952" y="1422016"/>
          <a:ext cx="2541587" cy="825500"/>
        </p:xfrm>
        <a:graphic>
          <a:graphicData uri="http://schemas.openxmlformats.org/presentationml/2006/ole">
            <p:oleObj spid="_x0000_s3078" name="Equation" r:id="rId3" imgW="851400" imgH="270360" progId="">
              <p:embed/>
            </p:oleObj>
          </a:graphicData>
        </a:graphic>
      </p:graphicFrame>
    </p:spTree>
    <p:extLst>
      <p:ext uri="{BB962C8B-B14F-4D97-AF65-F5344CB8AC3E}">
        <p14:creationId xmlns:p14="http://schemas.microsoft.com/office/powerpoint/2010/main" xmlns="" val="33891373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normAutofit fontScale="90000"/>
          </a:bodyPr>
          <a:lstStyle/>
          <a:p>
            <a:pPr eaLnBrk="1" hangingPunct="1"/>
            <a:r>
              <a:rPr lang="en-US" altLang="zh-TW" sz="3600" smtClean="0">
                <a:ea typeface="新細明體" panose="02020500000000000000" pitchFamily="18" charset="-120"/>
              </a:rPr>
              <a:t>The Fundamental Theorem of Calculus</a:t>
            </a:r>
          </a:p>
        </p:txBody>
      </p:sp>
      <p:sp>
        <p:nvSpPr>
          <p:cNvPr id="4099" name="Rectangle 3"/>
          <p:cNvSpPr>
            <a:spLocks noGrp="1" noChangeArrowheads="1"/>
          </p:cNvSpPr>
          <p:nvPr>
            <p:ph type="body" idx="1"/>
          </p:nvPr>
        </p:nvSpPr>
        <p:spPr/>
        <p:txBody>
          <a:bodyPr>
            <a:normAutofit fontScale="77500" lnSpcReduction="20000"/>
          </a:bodyPr>
          <a:lstStyle/>
          <a:p>
            <a:pPr marL="0" indent="0"/>
            <a:r>
              <a:rPr lang="en-US" altLang="zh-TW" smtClean="0">
                <a:ea typeface="新細明體" panose="02020500000000000000" pitchFamily="18" charset="-120"/>
              </a:rPr>
              <a:t>The Fundamental Theorem of Calculus gives the precise inverse relationship between the derivative and the integral.</a:t>
            </a:r>
          </a:p>
          <a:p>
            <a:pPr marL="0" indent="0"/>
            <a:endParaRPr lang="en-US" altLang="zh-TW" i="1" smtClean="0">
              <a:ea typeface="新細明體" panose="02020500000000000000" pitchFamily="18" charset="-120"/>
            </a:endParaRPr>
          </a:p>
          <a:p>
            <a:pPr marL="0" indent="0"/>
            <a:r>
              <a:rPr lang="en-US" altLang="zh-TW" smtClean="0">
                <a:ea typeface="新細明體" panose="02020500000000000000" pitchFamily="18" charset="-120"/>
              </a:rPr>
              <a:t>The first part of the Fundamental Theorem deals with functions defined by an equation of the form</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z="2800" smtClean="0">
              <a:ea typeface="新細明體" panose="02020500000000000000" pitchFamily="18" charset="-120"/>
            </a:endParaRPr>
          </a:p>
          <a:p>
            <a:pPr marL="0" indent="0"/>
            <a:r>
              <a:rPr lang="en-US" altLang="zh-TW" smtClean="0">
                <a:ea typeface="新細明體" panose="02020500000000000000" pitchFamily="18" charset="-120"/>
              </a:rPr>
              <a:t>where </a:t>
            </a:r>
            <a:r>
              <a:rPr lang="en-US" altLang="zh-TW" i="1" smtClean="0">
                <a:ea typeface="新細明體" panose="02020500000000000000" pitchFamily="18" charset="-120"/>
              </a:rPr>
              <a:t>f</a:t>
            </a:r>
            <a:r>
              <a:rPr lang="en-US" altLang="zh-TW" smtClean="0">
                <a:ea typeface="新細明體" panose="02020500000000000000" pitchFamily="18" charset="-120"/>
              </a:rPr>
              <a:t> is a continuous function on [</a:t>
            </a:r>
            <a:r>
              <a:rPr lang="en-US" altLang="zh-TW" i="1" smtClean="0">
                <a:ea typeface="新細明體" panose="02020500000000000000" pitchFamily="18" charset="-120"/>
              </a:rPr>
              <a:t>a</a:t>
            </a:r>
            <a:r>
              <a:rPr lang="en-US" altLang="zh-TW" smtClean="0">
                <a:ea typeface="新細明體" panose="02020500000000000000" pitchFamily="18" charset="-120"/>
              </a:rPr>
              <a:t>, </a:t>
            </a:r>
            <a:r>
              <a:rPr lang="en-US" altLang="zh-TW" i="1" smtClean="0">
                <a:ea typeface="新細明體" panose="02020500000000000000" pitchFamily="18" charset="-120"/>
              </a:rPr>
              <a:t>b</a:t>
            </a:r>
            <a:r>
              <a:rPr lang="en-US" altLang="zh-TW" smtClean="0">
                <a:ea typeface="新細明體" panose="02020500000000000000" pitchFamily="18" charset="-120"/>
              </a:rPr>
              <a:t>] and </a:t>
            </a:r>
            <a:r>
              <a:rPr lang="en-US" altLang="zh-TW" i="1" smtClean="0">
                <a:ea typeface="新細明體" panose="02020500000000000000" pitchFamily="18" charset="-120"/>
              </a:rPr>
              <a:t>x</a:t>
            </a:r>
            <a:r>
              <a:rPr lang="en-US" altLang="zh-TW" smtClean="0">
                <a:ea typeface="新細明體" panose="02020500000000000000" pitchFamily="18" charset="-120"/>
              </a:rPr>
              <a:t> varies between </a:t>
            </a:r>
            <a:r>
              <a:rPr lang="en-US" altLang="zh-TW" i="1" smtClean="0">
                <a:ea typeface="新細明體" panose="02020500000000000000" pitchFamily="18" charset="-120"/>
              </a:rPr>
              <a:t>a</a:t>
            </a:r>
            <a:r>
              <a:rPr lang="en-US" altLang="zh-TW" smtClean="0">
                <a:ea typeface="新細明體" panose="02020500000000000000" pitchFamily="18" charset="-120"/>
              </a:rPr>
              <a:t> and </a:t>
            </a:r>
            <a:r>
              <a:rPr lang="en-US" altLang="zh-TW" i="1" smtClean="0">
                <a:ea typeface="新細明體" panose="02020500000000000000" pitchFamily="18" charset="-120"/>
              </a:rPr>
              <a:t>b</a:t>
            </a:r>
            <a:r>
              <a:rPr lang="en-US" altLang="zh-TW" smtClean="0">
                <a:ea typeface="新細明體" panose="02020500000000000000" pitchFamily="18" charset="-120"/>
              </a:rPr>
              <a:t>.</a:t>
            </a: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0" y="3997985"/>
            <a:ext cx="1981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03648" y="4109904"/>
            <a:ext cx="309563" cy="30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788739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CB9F357F-8147-4CC6-BBC0-D1260619BE5A}" type="slidenum">
              <a:rPr lang="en-US" altLang="ko-KR">
                <a:ea typeface="굴림" panose="020B0600000101010101" pitchFamily="34" charset="-127"/>
              </a:rPr>
              <a:pPr/>
              <a:t>30</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4.4</a:t>
            </a:r>
            <a:endParaRPr lang="en-US" altLang="zh-TW"/>
          </a:p>
        </p:txBody>
      </p:sp>
      <p:sp>
        <p:nvSpPr>
          <p:cNvPr id="156674" name="Rectangle 2"/>
          <p:cNvSpPr>
            <a:spLocks noGrp="1" noChangeArrowheads="1"/>
          </p:cNvSpPr>
          <p:nvPr>
            <p:ph type="title"/>
          </p:nvPr>
        </p:nvSpPr>
        <p:spPr/>
        <p:txBody>
          <a:bodyPr/>
          <a:lstStyle/>
          <a:p>
            <a:r>
              <a:rPr lang="en-US" altLang="zh-TW">
                <a:ea typeface="新細明體" panose="02020500000000000000" pitchFamily="18" charset="-120"/>
              </a:rPr>
              <a:t>Example 4</a:t>
            </a:r>
          </a:p>
        </p:txBody>
      </p:sp>
      <p:sp>
        <p:nvSpPr>
          <p:cNvPr id="156675" name="Rectangle 3"/>
          <p:cNvSpPr>
            <a:spLocks noGrp="1" noChangeArrowheads="1"/>
          </p:cNvSpPr>
          <p:nvPr>
            <p:ph type="body" idx="1"/>
          </p:nvPr>
        </p:nvSpPr>
        <p:spPr/>
        <p:txBody>
          <a:bodyPr/>
          <a:lstStyle/>
          <a:p>
            <a:r>
              <a:rPr lang="en-US" altLang="zh-TW">
                <a:ea typeface="新細明體" panose="02020500000000000000" pitchFamily="18" charset="-120"/>
              </a:rPr>
              <a:t>For instance, the </a:t>
            </a:r>
            <a:r>
              <a:rPr lang="en-US" altLang="zh-TW" b="1">
                <a:ea typeface="新細明體" panose="02020500000000000000" pitchFamily="18" charset="-120"/>
              </a:rPr>
              <a:t>Fresnel function</a:t>
            </a:r>
          </a:p>
          <a:p>
            <a:pPr lvl="1"/>
            <a:endParaRPr lang="en-US" altLang="zh-TW" sz="3200" b="1">
              <a:ea typeface="新細明體" panose="02020500000000000000" pitchFamily="18" charset="-120"/>
            </a:endParaRPr>
          </a:p>
          <a:p>
            <a:pPr lvl="1"/>
            <a:endParaRPr lang="en-US" altLang="zh-TW" sz="2400">
              <a:ea typeface="新細明體" panose="02020500000000000000" pitchFamily="18" charset="-120"/>
            </a:endParaRPr>
          </a:p>
          <a:p>
            <a:pPr lvl="1"/>
            <a:r>
              <a:rPr lang="en-US" altLang="zh-TW">
                <a:ea typeface="新細明體" panose="02020500000000000000" pitchFamily="18" charset="-120"/>
              </a:rPr>
              <a:t>It is named after the French physicist Augustin Fresnel (1788</a:t>
            </a:r>
            <a:r>
              <a:rPr lang="en-US" altLang="zh-TW">
                <a:latin typeface="Arial" panose="020B0604020202020204" pitchFamily="34" charset="0"/>
                <a:ea typeface="新細明體" panose="02020500000000000000" pitchFamily="18" charset="-120"/>
              </a:rPr>
              <a:t>–</a:t>
            </a:r>
            <a:r>
              <a:rPr lang="en-US" altLang="zh-TW">
                <a:ea typeface="新細明體" panose="02020500000000000000" pitchFamily="18" charset="-120"/>
              </a:rPr>
              <a:t>1827), famous for his works in optics. </a:t>
            </a:r>
          </a:p>
          <a:p>
            <a:pPr lvl="1"/>
            <a:r>
              <a:rPr lang="en-US" altLang="zh-TW">
                <a:ea typeface="新細明體" panose="02020500000000000000" pitchFamily="18" charset="-120"/>
              </a:rPr>
              <a:t>It first appeared in Fresnel</a:t>
            </a:r>
            <a:r>
              <a:rPr lang="en-US" altLang="zh-TW">
                <a:latin typeface="Arial" panose="020B0604020202020204" pitchFamily="34" charset="0"/>
                <a:ea typeface="新細明體" panose="02020500000000000000" pitchFamily="18" charset="-120"/>
              </a:rPr>
              <a:t>’</a:t>
            </a:r>
            <a:r>
              <a:rPr lang="en-US" altLang="zh-TW">
                <a:ea typeface="新細明體" panose="02020500000000000000" pitchFamily="18" charset="-120"/>
              </a:rPr>
              <a:t>s theory of the diffraction of light waves.</a:t>
            </a:r>
          </a:p>
          <a:p>
            <a:pPr lvl="1"/>
            <a:r>
              <a:rPr lang="en-US" altLang="zh-TW">
                <a:ea typeface="新細明體" panose="02020500000000000000" pitchFamily="18" charset="-120"/>
              </a:rPr>
              <a:t>More recently, it has been applied to the design of highways.</a:t>
            </a:r>
          </a:p>
        </p:txBody>
      </p:sp>
      <p:graphicFrame>
        <p:nvGraphicFramePr>
          <p:cNvPr id="156676" name="Object 4"/>
          <p:cNvGraphicFramePr>
            <a:graphicFrameLocks noChangeAspect="1"/>
          </p:cNvGraphicFramePr>
          <p:nvPr>
            <p:extLst>
              <p:ext uri="{D42A27DB-BD31-4B8C-83A1-F6EECF244321}">
                <p14:modId xmlns:p14="http://schemas.microsoft.com/office/powerpoint/2010/main" xmlns="" val="2183680345"/>
              </p:ext>
            </p:extLst>
          </p:nvPr>
        </p:nvGraphicFramePr>
        <p:xfrm>
          <a:off x="2483768" y="2276872"/>
          <a:ext cx="3168352" cy="728243"/>
        </p:xfrm>
        <a:graphic>
          <a:graphicData uri="http://schemas.openxmlformats.org/presentationml/2006/ole">
            <p:oleObj spid="_x0000_s4102" name="Equation" r:id="rId3" imgW="1206000" imgH="270360" progId="">
              <p:embed/>
            </p:oleObj>
          </a:graphicData>
        </a:graphic>
      </p:graphicFrame>
    </p:spTree>
    <p:extLst>
      <p:ext uri="{BB962C8B-B14F-4D97-AF65-F5344CB8AC3E}">
        <p14:creationId xmlns:p14="http://schemas.microsoft.com/office/powerpoint/2010/main" xmlns="" val="4256165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r>
              <a:rPr lang="en-US" altLang="zh-TW"/>
              <a:t>P</a:t>
            </a:r>
            <a:fld id="{14A594E0-9EF3-44EF-8F66-9E55BD415956}" type="slidenum">
              <a:rPr lang="en-US" altLang="ko-KR">
                <a:ea typeface="굴림" panose="020B0600000101010101" pitchFamily="34" charset="-127"/>
              </a:rPr>
              <a:pPr/>
              <a:t>31</a:t>
            </a:fld>
            <a:endParaRPr lang="en-US" altLang="ko-KR">
              <a:ea typeface="굴림" panose="020B0600000101010101" pitchFamily="34" charset="-127"/>
            </a:endParaRPr>
          </a:p>
        </p:txBody>
      </p:sp>
      <p:sp>
        <p:nvSpPr>
          <p:cNvPr id="5" name="頁尾版面配置區 4"/>
          <p:cNvSpPr>
            <a:spLocks noGrp="1"/>
          </p:cNvSpPr>
          <p:nvPr>
            <p:ph type="ftr" sz="quarter" idx="11"/>
          </p:nvPr>
        </p:nvSpPr>
        <p:spPr/>
        <p:txBody>
          <a:bodyPr/>
          <a:lstStyle/>
          <a:p>
            <a:r>
              <a:rPr lang="zh-TW" altLang="en-US"/>
              <a:t>4.4</a:t>
            </a:r>
            <a:endParaRPr lang="en-US" altLang="zh-TW"/>
          </a:p>
        </p:txBody>
      </p:sp>
      <p:sp>
        <p:nvSpPr>
          <p:cNvPr id="157698" name="Rectangle 2"/>
          <p:cNvSpPr>
            <a:spLocks noGrp="1" noChangeArrowheads="1"/>
          </p:cNvSpPr>
          <p:nvPr>
            <p:ph type="title"/>
          </p:nvPr>
        </p:nvSpPr>
        <p:spPr/>
        <p:txBody>
          <a:bodyPr/>
          <a:lstStyle/>
          <a:p>
            <a:r>
              <a:rPr lang="en-US" altLang="zh-TW">
                <a:ea typeface="新細明體" panose="02020500000000000000" pitchFamily="18" charset="-120"/>
              </a:rPr>
              <a:t>Example 4</a:t>
            </a:r>
          </a:p>
        </p:txBody>
      </p:sp>
      <p:sp>
        <p:nvSpPr>
          <p:cNvPr id="157699" name="Rectangle 3"/>
          <p:cNvSpPr>
            <a:spLocks noGrp="1" noChangeArrowheads="1"/>
          </p:cNvSpPr>
          <p:nvPr>
            <p:ph type="body" idx="1"/>
          </p:nvPr>
        </p:nvSpPr>
        <p:spPr/>
        <p:txBody>
          <a:bodyPr/>
          <a:lstStyle/>
          <a:p>
            <a:r>
              <a:rPr lang="en-US" altLang="zh-TW">
                <a:ea typeface="新細明體" panose="02020500000000000000" pitchFamily="18" charset="-120"/>
              </a:rPr>
              <a:t>The FTC1 tells us how to differentiate </a:t>
            </a:r>
            <a:br>
              <a:rPr lang="en-US" altLang="zh-TW">
                <a:ea typeface="新細明體" panose="02020500000000000000" pitchFamily="18" charset="-120"/>
              </a:rPr>
            </a:br>
            <a:r>
              <a:rPr lang="en-US" altLang="zh-TW">
                <a:ea typeface="新細明體" panose="02020500000000000000" pitchFamily="18" charset="-120"/>
              </a:rPr>
              <a:t>the Fresnel function: </a:t>
            </a:r>
            <a:br>
              <a:rPr lang="en-US" altLang="zh-TW">
                <a:ea typeface="新細明體" panose="02020500000000000000" pitchFamily="18" charset="-120"/>
              </a:rPr>
            </a:br>
            <a:r>
              <a:rPr lang="en-US" altLang="zh-TW">
                <a:ea typeface="新細明體" panose="02020500000000000000" pitchFamily="18" charset="-120"/>
              </a:rPr>
              <a:t>			</a:t>
            </a:r>
            <a:r>
              <a:rPr lang="en-US" altLang="zh-TW" i="1">
                <a:ea typeface="新細明體" panose="02020500000000000000" pitchFamily="18" charset="-120"/>
              </a:rPr>
              <a:t>S</a:t>
            </a:r>
            <a:r>
              <a:rPr lang="en-US" altLang="zh-TW" i="1">
                <a:latin typeface="Arial" panose="020B0604020202020204" pitchFamily="34" charset="0"/>
                <a:ea typeface="新細明體" panose="02020500000000000000" pitchFamily="18" charset="-120"/>
              </a:rPr>
              <a:t>’</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 = sin(</a:t>
            </a:r>
            <a:r>
              <a:rPr lang="el-GR" altLang="zh-TW" i="1">
                <a:latin typeface="Symbol" panose="05050102010706020507" pitchFamily="18" charset="2"/>
                <a:ea typeface="新細明體" panose="02020500000000000000" pitchFamily="18" charset="-120"/>
                <a:cs typeface="Arial" panose="020B0604020202020204" pitchFamily="34" charset="0"/>
              </a:rPr>
              <a:t>p</a:t>
            </a:r>
            <a:r>
              <a:rPr lang="en-US" altLang="zh-TW" i="1">
                <a:ea typeface="新細明體" panose="02020500000000000000" pitchFamily="18" charset="-120"/>
                <a:cs typeface="Arial" panose="020B0604020202020204" pitchFamily="34" charset="0"/>
              </a:rPr>
              <a:t>x</a:t>
            </a:r>
            <a:r>
              <a:rPr lang="en-US" altLang="zh-TW" baseline="30000">
                <a:ea typeface="新細明體" panose="02020500000000000000" pitchFamily="18" charset="-120"/>
                <a:cs typeface="Arial" panose="020B0604020202020204" pitchFamily="34" charset="0"/>
              </a:rPr>
              <a:t>2</a:t>
            </a:r>
            <a:r>
              <a:rPr lang="en-US" altLang="zh-TW">
                <a:ea typeface="新細明體" panose="02020500000000000000" pitchFamily="18" charset="-120"/>
                <a:cs typeface="Arial" panose="020B0604020202020204" pitchFamily="34" charset="0"/>
              </a:rPr>
              <a:t>/2)</a:t>
            </a:r>
            <a:endParaRPr lang="el-GR" altLang="zh-TW">
              <a:cs typeface="Arial" panose="020B0604020202020204" pitchFamily="34" charset="0"/>
            </a:endParaRPr>
          </a:p>
          <a:p>
            <a:pPr lvl="1"/>
            <a:r>
              <a:rPr lang="en-US" altLang="zh-TW">
                <a:ea typeface="新細明體" panose="02020500000000000000" pitchFamily="18" charset="-120"/>
              </a:rPr>
              <a:t>This means that we can apply all the methods of differential calculus to analyze </a:t>
            </a:r>
            <a:r>
              <a:rPr lang="en-US" altLang="zh-TW" i="1">
                <a:ea typeface="新細明體" panose="02020500000000000000" pitchFamily="18" charset="-120"/>
              </a:rPr>
              <a:t>S</a:t>
            </a:r>
            <a:r>
              <a:rPr lang="en-US" altLang="zh-TW">
                <a:ea typeface="新細明體" panose="02020500000000000000" pitchFamily="18" charset="-120"/>
              </a:rPr>
              <a:t>.</a:t>
            </a:r>
          </a:p>
        </p:txBody>
      </p:sp>
    </p:spTree>
    <p:extLst>
      <p:ext uri="{BB962C8B-B14F-4D97-AF65-F5344CB8AC3E}">
        <p14:creationId xmlns:p14="http://schemas.microsoft.com/office/powerpoint/2010/main" xmlns="" val="2230203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67900F05-27D4-44BD-BE5B-E5ABA3BA801D}" type="slidenum">
              <a:rPr lang="en-US" altLang="ko-KR">
                <a:ea typeface="굴림" panose="020B0600000101010101" pitchFamily="34" charset="-127"/>
              </a:rPr>
              <a:pPr/>
              <a:t>32</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4.4</a:t>
            </a:r>
            <a:endParaRPr lang="en-US" altLang="zh-TW"/>
          </a:p>
        </p:txBody>
      </p:sp>
      <p:sp>
        <p:nvSpPr>
          <p:cNvPr id="104460" name="Rectangle 12"/>
          <p:cNvSpPr>
            <a:spLocks noGrp="1" noChangeArrowheads="1"/>
          </p:cNvSpPr>
          <p:nvPr>
            <p:ph type="title"/>
          </p:nvPr>
        </p:nvSpPr>
        <p:spPr>
          <a:noFill/>
          <a:ln/>
        </p:spPr>
        <p:txBody>
          <a:bodyPr/>
          <a:lstStyle/>
          <a:p>
            <a:r>
              <a:rPr lang="en-US" altLang="zh-TW">
                <a:ea typeface="新細明體" panose="02020500000000000000" pitchFamily="18" charset="-120"/>
              </a:rPr>
              <a:t>Example 4</a:t>
            </a:r>
          </a:p>
        </p:txBody>
      </p:sp>
      <p:sp>
        <p:nvSpPr>
          <p:cNvPr id="104451" name="Rectangle 3"/>
          <p:cNvSpPr>
            <a:spLocks noGrp="1" noChangeArrowheads="1"/>
          </p:cNvSpPr>
          <p:nvPr>
            <p:ph type="body" idx="1"/>
          </p:nvPr>
        </p:nvSpPr>
        <p:spPr/>
        <p:txBody>
          <a:bodyPr/>
          <a:lstStyle/>
          <a:p>
            <a:r>
              <a:rPr lang="en-US" altLang="zh-TW">
                <a:ea typeface="新細明體" panose="02020500000000000000" pitchFamily="18" charset="-120"/>
              </a:rPr>
              <a:t>Figure 7 shows the graphs of </a:t>
            </a:r>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 = sin(</a:t>
            </a:r>
            <a:r>
              <a:rPr lang="el-GR" altLang="zh-TW" i="1">
                <a:latin typeface="Symbol" panose="05050102010706020507" pitchFamily="18" charset="2"/>
                <a:ea typeface="新細明體" panose="02020500000000000000" pitchFamily="18" charset="-120"/>
                <a:cs typeface="Arial" panose="020B0604020202020204" pitchFamily="34" charset="0"/>
              </a:rPr>
              <a:t>p</a:t>
            </a:r>
            <a:r>
              <a:rPr lang="en-US" altLang="zh-TW" i="1">
                <a:ea typeface="新細明體" panose="02020500000000000000" pitchFamily="18" charset="-120"/>
                <a:cs typeface="Arial" panose="020B0604020202020204" pitchFamily="34" charset="0"/>
              </a:rPr>
              <a:t>x</a:t>
            </a:r>
            <a:r>
              <a:rPr lang="en-US" altLang="zh-TW" baseline="30000">
                <a:ea typeface="新細明體" panose="02020500000000000000" pitchFamily="18" charset="-120"/>
                <a:cs typeface="Arial" panose="020B0604020202020204" pitchFamily="34" charset="0"/>
              </a:rPr>
              <a:t>2</a:t>
            </a:r>
            <a:r>
              <a:rPr lang="en-US" altLang="zh-TW">
                <a:ea typeface="新細明體" panose="02020500000000000000" pitchFamily="18" charset="-120"/>
                <a:cs typeface="Arial" panose="020B0604020202020204" pitchFamily="34" charset="0"/>
              </a:rPr>
              <a:t>/2) </a:t>
            </a:r>
            <a:r>
              <a:rPr lang="en-US" altLang="zh-TW">
                <a:ea typeface="新細明體" panose="02020500000000000000" pitchFamily="18" charset="-120"/>
              </a:rPr>
              <a:t>and the Fresnel function</a:t>
            </a:r>
            <a:r>
              <a:rPr lang="en-US" altLang="zh-TW" sz="3400">
                <a:ea typeface="新細明體" panose="02020500000000000000" pitchFamily="18" charset="-120"/>
              </a:rPr>
              <a:t>            </a:t>
            </a:r>
          </a:p>
          <a:p>
            <a:pPr lvl="1"/>
            <a:endParaRPr lang="en-US" altLang="zh-TW" sz="3400">
              <a:ea typeface="新細明體" panose="02020500000000000000" pitchFamily="18" charset="-120"/>
            </a:endParaRPr>
          </a:p>
          <a:p>
            <a:pPr lvl="1"/>
            <a:r>
              <a:rPr lang="en-US" altLang="zh-TW">
                <a:ea typeface="新細明體" panose="02020500000000000000" pitchFamily="18" charset="-120"/>
              </a:rPr>
              <a:t>A computer was used </a:t>
            </a:r>
            <a:br>
              <a:rPr lang="en-US" altLang="zh-TW">
                <a:ea typeface="新細明體" panose="02020500000000000000" pitchFamily="18" charset="-120"/>
              </a:rPr>
            </a:br>
            <a:r>
              <a:rPr lang="en-US" altLang="zh-TW">
                <a:ea typeface="新細明體" panose="02020500000000000000" pitchFamily="18" charset="-120"/>
              </a:rPr>
              <a:t>to graph </a:t>
            </a:r>
            <a:r>
              <a:rPr lang="en-US" altLang="zh-TW" i="1">
                <a:ea typeface="新細明體" panose="02020500000000000000" pitchFamily="18" charset="-120"/>
              </a:rPr>
              <a:t>S</a:t>
            </a:r>
            <a:r>
              <a:rPr lang="en-US" altLang="zh-TW">
                <a:ea typeface="新細明體" panose="02020500000000000000" pitchFamily="18" charset="-120"/>
              </a:rPr>
              <a:t> by computing </a:t>
            </a:r>
            <a:br>
              <a:rPr lang="en-US" altLang="zh-TW">
                <a:ea typeface="新細明體" panose="02020500000000000000" pitchFamily="18" charset="-120"/>
              </a:rPr>
            </a:br>
            <a:r>
              <a:rPr lang="en-US" altLang="zh-TW">
                <a:ea typeface="新細明體" panose="02020500000000000000" pitchFamily="18" charset="-120"/>
              </a:rPr>
              <a:t>the value of this integral </a:t>
            </a:r>
            <a:br>
              <a:rPr lang="en-US" altLang="zh-TW">
                <a:ea typeface="新細明體" panose="02020500000000000000" pitchFamily="18" charset="-120"/>
              </a:rPr>
            </a:br>
            <a:r>
              <a:rPr lang="en-US" altLang="zh-TW">
                <a:ea typeface="新細明體" panose="02020500000000000000" pitchFamily="18" charset="-120"/>
              </a:rPr>
              <a:t>for many values of </a:t>
            </a:r>
            <a:r>
              <a:rPr lang="en-US" altLang="zh-TW" i="1">
                <a:ea typeface="新細明體" panose="02020500000000000000" pitchFamily="18" charset="-120"/>
              </a:rPr>
              <a:t>x</a:t>
            </a:r>
            <a:r>
              <a:rPr lang="en-US" altLang="zh-TW">
                <a:ea typeface="新細明體" panose="02020500000000000000" pitchFamily="18" charset="-120"/>
              </a:rPr>
              <a:t>.</a:t>
            </a:r>
          </a:p>
        </p:txBody>
      </p:sp>
      <p:graphicFrame>
        <p:nvGraphicFramePr>
          <p:cNvPr id="104452" name="Object 4"/>
          <p:cNvGraphicFramePr>
            <a:graphicFrameLocks noChangeAspect="1"/>
          </p:cNvGraphicFramePr>
          <p:nvPr>
            <p:extLst>
              <p:ext uri="{D42A27DB-BD31-4B8C-83A1-F6EECF244321}">
                <p14:modId xmlns:p14="http://schemas.microsoft.com/office/powerpoint/2010/main" xmlns="" val="1674198579"/>
              </p:ext>
            </p:extLst>
          </p:nvPr>
        </p:nvGraphicFramePr>
        <p:xfrm>
          <a:off x="2123728" y="2780928"/>
          <a:ext cx="2088232" cy="678218"/>
        </p:xfrm>
        <a:graphic>
          <a:graphicData uri="http://schemas.openxmlformats.org/presentationml/2006/ole">
            <p:oleObj spid="_x0000_s5126" name="Equation" r:id="rId3" imgW="851400" imgH="270360" progId="">
              <p:embed/>
            </p:oleObj>
          </a:graphicData>
        </a:graphic>
      </p:graphicFrame>
      <p:pic>
        <p:nvPicPr>
          <p:cNvPr id="104466" name="Picture 1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51500" y="2349500"/>
            <a:ext cx="3235325" cy="3962400"/>
          </a:xfrm>
          <a:prstGeom prst="rect">
            <a:avLst/>
          </a:prstGeom>
          <a:noFill/>
          <a:ln w="9525" algn="ctr">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299712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52B3026B-59C9-486A-8019-756B50508A63}" type="slidenum">
              <a:rPr lang="en-US" altLang="ko-KR">
                <a:ea typeface="굴림" panose="020B0600000101010101" pitchFamily="34" charset="-127"/>
              </a:rPr>
              <a:pPr/>
              <a:t>33</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4.4</a:t>
            </a:r>
            <a:endParaRPr lang="en-US" altLang="zh-TW"/>
          </a:p>
        </p:txBody>
      </p:sp>
      <p:sp>
        <p:nvSpPr>
          <p:cNvPr id="105481" name="Rectangle 9"/>
          <p:cNvSpPr>
            <a:spLocks noGrp="1" noChangeArrowheads="1"/>
          </p:cNvSpPr>
          <p:nvPr>
            <p:ph type="title"/>
          </p:nvPr>
        </p:nvSpPr>
        <p:spPr>
          <a:noFill/>
          <a:ln/>
        </p:spPr>
        <p:txBody>
          <a:bodyPr/>
          <a:lstStyle/>
          <a:p>
            <a:r>
              <a:rPr lang="en-US" altLang="zh-TW">
                <a:ea typeface="新細明體" panose="02020500000000000000" pitchFamily="18" charset="-120"/>
              </a:rPr>
              <a:t>Example 4</a:t>
            </a:r>
          </a:p>
        </p:txBody>
      </p:sp>
      <p:sp>
        <p:nvSpPr>
          <p:cNvPr id="105475" name="Rectangle 3"/>
          <p:cNvSpPr>
            <a:spLocks noGrp="1" noChangeArrowheads="1"/>
          </p:cNvSpPr>
          <p:nvPr>
            <p:ph type="body" idx="1"/>
          </p:nvPr>
        </p:nvSpPr>
        <p:spPr>
          <a:xfrm>
            <a:off x="1195388" y="1417640"/>
            <a:ext cx="3808411" cy="5059360"/>
          </a:xfrm>
        </p:spPr>
        <p:txBody>
          <a:bodyPr/>
          <a:lstStyle/>
          <a:p>
            <a:r>
              <a:rPr lang="en-US" altLang="zh-TW" dirty="0">
                <a:ea typeface="新細明體" panose="02020500000000000000" pitchFamily="18" charset="-120"/>
              </a:rPr>
              <a:t>It does indeed look as if </a:t>
            </a:r>
            <a:r>
              <a:rPr lang="en-US" altLang="zh-TW" i="1" dirty="0">
                <a:ea typeface="新細明體" panose="02020500000000000000" pitchFamily="18" charset="-120"/>
              </a:rPr>
              <a:t>S</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is the area under the graph of </a:t>
            </a:r>
            <a:r>
              <a:rPr lang="en-US" altLang="zh-TW" i="1" dirty="0">
                <a:ea typeface="新細明體" panose="02020500000000000000" pitchFamily="18" charset="-120"/>
              </a:rPr>
              <a:t>f</a:t>
            </a:r>
            <a:r>
              <a:rPr lang="en-US" altLang="zh-TW" dirty="0">
                <a:ea typeface="新細明體" panose="02020500000000000000" pitchFamily="18" charset="-120"/>
              </a:rPr>
              <a:t> from 0 to </a:t>
            </a:r>
            <a:r>
              <a:rPr lang="en-US" altLang="zh-TW" i="1" dirty="0">
                <a:ea typeface="新細明體" panose="02020500000000000000" pitchFamily="18" charset="-120"/>
              </a:rPr>
              <a:t>x</a:t>
            </a:r>
            <a:r>
              <a:rPr lang="en-US" altLang="zh-TW" dirty="0">
                <a:ea typeface="新細明體" panose="02020500000000000000" pitchFamily="18" charset="-120"/>
              </a:rPr>
              <a:t> (until </a:t>
            </a:r>
            <a:r>
              <a:rPr lang="en-US" altLang="zh-TW" i="1" dirty="0">
                <a:ea typeface="新細明體" panose="02020500000000000000" pitchFamily="18" charset="-120"/>
              </a:rPr>
              <a:t>x </a:t>
            </a:r>
            <a:r>
              <a:rPr lang="en-US" altLang="zh-TW" dirty="0">
                <a:ea typeface="新細明體" panose="02020500000000000000" pitchFamily="18" charset="-120"/>
                <a:cs typeface="Arial" panose="020B0604020202020204" pitchFamily="34" charset="0"/>
              </a:rPr>
              <a:t>≈ 1.4</a:t>
            </a:r>
            <a:r>
              <a:rPr lang="en-US" altLang="zh-TW" dirty="0">
                <a:ea typeface="新細明體" panose="02020500000000000000" pitchFamily="18" charset="-120"/>
              </a:rPr>
              <a:t>, when </a:t>
            </a:r>
            <a:r>
              <a:rPr lang="en-US" altLang="zh-TW" i="1" dirty="0">
                <a:ea typeface="新細明體" panose="02020500000000000000" pitchFamily="18" charset="-120"/>
              </a:rPr>
              <a:t>S</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becomes a difference of areas).</a:t>
            </a:r>
          </a:p>
        </p:txBody>
      </p:sp>
      <p:pic>
        <p:nvPicPr>
          <p:cNvPr id="105489" name="Picture 1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19700" y="1628775"/>
            <a:ext cx="3235325" cy="3962400"/>
          </a:xfrm>
          <a:prstGeom prst="rect">
            <a:avLst/>
          </a:prstGeom>
          <a:noFill/>
          <a:ln w="9525" algn="ctr">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187540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3264F04C-67F1-438B-9514-A1C4E57E5707}" type="slidenum">
              <a:rPr lang="en-US" altLang="ko-KR">
                <a:ea typeface="굴림" panose="020B0600000101010101" pitchFamily="34" charset="-127"/>
              </a:rPr>
              <a:pPr/>
              <a:t>34</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4.4</a:t>
            </a:r>
            <a:endParaRPr lang="en-US" altLang="zh-TW"/>
          </a:p>
        </p:txBody>
      </p:sp>
      <p:sp>
        <p:nvSpPr>
          <p:cNvPr id="106505" name="Rectangle 9"/>
          <p:cNvSpPr>
            <a:spLocks noGrp="1" noChangeArrowheads="1"/>
          </p:cNvSpPr>
          <p:nvPr>
            <p:ph type="title"/>
          </p:nvPr>
        </p:nvSpPr>
        <p:spPr>
          <a:noFill/>
          <a:ln/>
        </p:spPr>
        <p:txBody>
          <a:bodyPr/>
          <a:lstStyle/>
          <a:p>
            <a:r>
              <a:rPr lang="en-US" altLang="zh-TW">
                <a:ea typeface="新細明體" panose="02020500000000000000" pitchFamily="18" charset="-120"/>
              </a:rPr>
              <a:t>Example 4</a:t>
            </a:r>
          </a:p>
        </p:txBody>
      </p:sp>
      <p:sp>
        <p:nvSpPr>
          <p:cNvPr id="106499" name="Rectangle 3"/>
          <p:cNvSpPr>
            <a:spLocks noGrp="1" noChangeArrowheads="1"/>
          </p:cNvSpPr>
          <p:nvPr>
            <p:ph type="body" idx="1"/>
          </p:nvPr>
        </p:nvSpPr>
        <p:spPr/>
        <p:txBody>
          <a:bodyPr/>
          <a:lstStyle/>
          <a:p>
            <a:r>
              <a:rPr lang="en-US" altLang="zh-TW">
                <a:ea typeface="新細明體" panose="02020500000000000000" pitchFamily="18" charset="-120"/>
              </a:rPr>
              <a:t>Figure 8 shows a larger part of the graph of </a:t>
            </a:r>
            <a:r>
              <a:rPr lang="en-US" altLang="zh-TW" i="1">
                <a:ea typeface="新細明體" panose="02020500000000000000" pitchFamily="18" charset="-120"/>
              </a:rPr>
              <a:t>S</a:t>
            </a:r>
            <a:r>
              <a:rPr lang="en-US" altLang="zh-TW">
                <a:ea typeface="新細明體" panose="02020500000000000000" pitchFamily="18" charset="-120"/>
              </a:rPr>
              <a:t>.</a:t>
            </a:r>
          </a:p>
        </p:txBody>
      </p:sp>
      <p:pic>
        <p:nvPicPr>
          <p:cNvPr id="106519" name="Picture 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00338" y="2276872"/>
            <a:ext cx="3451225" cy="3958828"/>
          </a:xfrm>
          <a:prstGeom prst="rect">
            <a:avLst/>
          </a:prstGeom>
          <a:noFill/>
          <a:ln w="9525" algn="ctr">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417077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FB4B8D41-D33D-4926-9593-ECE544DDD4DC}" type="slidenum">
              <a:rPr lang="en-US" altLang="ko-KR">
                <a:ea typeface="굴림" panose="020B0600000101010101" pitchFamily="34" charset="-127"/>
              </a:rPr>
              <a:pPr/>
              <a:t>35</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4.4</a:t>
            </a:r>
            <a:endParaRPr lang="en-US" altLang="zh-TW"/>
          </a:p>
        </p:txBody>
      </p:sp>
      <p:sp>
        <p:nvSpPr>
          <p:cNvPr id="107529" name="Rectangle 9"/>
          <p:cNvSpPr>
            <a:spLocks noGrp="1" noChangeArrowheads="1"/>
          </p:cNvSpPr>
          <p:nvPr>
            <p:ph type="title"/>
          </p:nvPr>
        </p:nvSpPr>
        <p:spPr>
          <a:noFill/>
          <a:ln/>
        </p:spPr>
        <p:txBody>
          <a:bodyPr/>
          <a:lstStyle/>
          <a:p>
            <a:r>
              <a:rPr lang="en-US" altLang="zh-TW">
                <a:ea typeface="新細明體" panose="02020500000000000000" pitchFamily="18" charset="-120"/>
              </a:rPr>
              <a:t>Example 4</a:t>
            </a:r>
          </a:p>
        </p:txBody>
      </p:sp>
      <p:sp>
        <p:nvSpPr>
          <p:cNvPr id="107523" name="Rectangle 3"/>
          <p:cNvSpPr>
            <a:spLocks noGrp="1" noChangeArrowheads="1"/>
          </p:cNvSpPr>
          <p:nvPr>
            <p:ph type="body" idx="1"/>
          </p:nvPr>
        </p:nvSpPr>
        <p:spPr/>
        <p:txBody>
          <a:bodyPr/>
          <a:lstStyle/>
          <a:p>
            <a:r>
              <a:rPr lang="en-US" altLang="zh-TW">
                <a:ea typeface="新細明體" panose="02020500000000000000" pitchFamily="18" charset="-120"/>
              </a:rPr>
              <a:t>If we now start with the graph of </a:t>
            </a:r>
            <a:r>
              <a:rPr lang="en-US" altLang="zh-TW" i="1">
                <a:ea typeface="新細明體" panose="02020500000000000000" pitchFamily="18" charset="-120"/>
              </a:rPr>
              <a:t>S</a:t>
            </a:r>
            <a:r>
              <a:rPr lang="en-US" altLang="zh-TW">
                <a:ea typeface="新細明體" panose="02020500000000000000" pitchFamily="18" charset="-120"/>
              </a:rPr>
              <a:t> here and think about what its derivative should look like, it seems reasonable that </a:t>
            </a:r>
            <a:r>
              <a:rPr lang="en-US" altLang="zh-TW" i="1">
                <a:ea typeface="新細明體" panose="02020500000000000000" pitchFamily="18" charset="-120"/>
              </a:rPr>
              <a:t>S</a:t>
            </a:r>
            <a:r>
              <a:rPr lang="en-US" altLang="zh-TW">
                <a:latin typeface="Arial" panose="020B0604020202020204" pitchFamily="34" charset="0"/>
                <a:ea typeface="新細明體" panose="02020500000000000000" pitchFamily="18" charset="-120"/>
              </a:rPr>
              <a:t>’</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 = </a:t>
            </a:r>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a:t>
            </a:r>
          </a:p>
          <a:p>
            <a:pPr lvl="1"/>
            <a:r>
              <a:rPr lang="en-US" altLang="zh-TW">
                <a:ea typeface="新細明體" panose="02020500000000000000" pitchFamily="18" charset="-120"/>
              </a:rPr>
              <a:t>For instance, </a:t>
            </a:r>
            <a:r>
              <a:rPr lang="en-US" altLang="zh-TW" i="1">
                <a:ea typeface="新細明體" panose="02020500000000000000" pitchFamily="18" charset="-120"/>
              </a:rPr>
              <a:t>S</a:t>
            </a:r>
            <a:r>
              <a:rPr lang="en-US" altLang="zh-TW">
                <a:ea typeface="新細明體" panose="02020500000000000000" pitchFamily="18" charset="-120"/>
              </a:rPr>
              <a:t> is increasing </a:t>
            </a:r>
            <a:br>
              <a:rPr lang="en-US" altLang="zh-TW">
                <a:ea typeface="新細明體" panose="02020500000000000000" pitchFamily="18" charset="-120"/>
              </a:rPr>
            </a:br>
            <a:r>
              <a:rPr lang="en-US" altLang="zh-TW">
                <a:ea typeface="新細明體" panose="02020500000000000000" pitchFamily="18" charset="-120"/>
              </a:rPr>
              <a:t>when </a:t>
            </a:r>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 &gt; 0 and decreasing </a:t>
            </a:r>
            <a:br>
              <a:rPr lang="en-US" altLang="zh-TW">
                <a:ea typeface="新細明體" panose="02020500000000000000" pitchFamily="18" charset="-120"/>
              </a:rPr>
            </a:br>
            <a:r>
              <a:rPr lang="en-US" altLang="zh-TW">
                <a:ea typeface="新細明體" panose="02020500000000000000" pitchFamily="18" charset="-120"/>
              </a:rPr>
              <a:t>when </a:t>
            </a:r>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 &lt; 0.</a:t>
            </a:r>
          </a:p>
          <a:p>
            <a:r>
              <a:rPr lang="en-US" altLang="zh-TW">
                <a:ea typeface="新細明體" panose="02020500000000000000" pitchFamily="18" charset="-120"/>
              </a:rPr>
              <a:t>So, this gives a visual </a:t>
            </a:r>
            <a:br>
              <a:rPr lang="en-US" altLang="zh-TW">
                <a:ea typeface="新細明體" panose="02020500000000000000" pitchFamily="18" charset="-120"/>
              </a:rPr>
            </a:br>
            <a:r>
              <a:rPr lang="en-US" altLang="zh-TW">
                <a:ea typeface="新細明體" panose="02020500000000000000" pitchFamily="18" charset="-120"/>
              </a:rPr>
              <a:t>confirmation of the FTC1.</a:t>
            </a:r>
          </a:p>
        </p:txBody>
      </p:sp>
      <p:pic>
        <p:nvPicPr>
          <p:cNvPr id="107538" name="Picture 1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08104" y="2743091"/>
            <a:ext cx="3235325" cy="3962400"/>
          </a:xfrm>
          <a:prstGeom prst="rect">
            <a:avLst/>
          </a:prstGeom>
          <a:noFill/>
          <a:ln w="9525" algn="ctr">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787720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21507" name="Rectangle 3"/>
          <p:cNvSpPr>
            <a:spLocks noGrp="1" noChangeArrowheads="1"/>
          </p:cNvSpPr>
          <p:nvPr>
            <p:ph type="body" idx="1"/>
          </p:nvPr>
        </p:nvSpPr>
        <p:spPr/>
        <p:txBody>
          <a:bodyPr/>
          <a:lstStyle/>
          <a:p>
            <a:pPr marL="0" indent="0"/>
            <a:r>
              <a:rPr lang="en-US" altLang="zh-TW" sz="1400" smtClean="0">
                <a:ea typeface="新細明體" panose="02020500000000000000" pitchFamily="18" charset="-120"/>
              </a:rPr>
              <a:t/>
            </a:r>
            <a:br>
              <a:rPr lang="en-US" altLang="zh-TW" sz="1400" smtClean="0">
                <a:ea typeface="新細明體" panose="02020500000000000000" pitchFamily="18" charset="-120"/>
              </a:rPr>
            </a:br>
            <a:r>
              <a:rPr lang="en-US" altLang="zh-TW" smtClean="0">
                <a:ea typeface="新細明體" panose="02020500000000000000" pitchFamily="18" charset="-120"/>
              </a:rPr>
              <a:t>Find                       </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1720" y="1916832"/>
            <a:ext cx="1776412"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647631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SOLUTION:</a:t>
            </a:r>
          </a:p>
          <a:p>
            <a:pPr marL="0" indent="0"/>
            <a:r>
              <a:rPr lang="en-US" altLang="zh-TW" dirty="0" smtClean="0">
                <a:ea typeface="新細明體" panose="02020500000000000000" pitchFamily="18" charset="-120"/>
              </a:rPr>
              <a:t>Here we have to be careful to use the Chain Rule in conjunction with Part 1 of the Fundamental Theorem.</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Let                 Then</a:t>
            </a: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5696" y="4105274"/>
            <a:ext cx="890588"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940"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23728" y="5085184"/>
            <a:ext cx="3895725"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823189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1000"/>
                                        <p:tgtEl>
                                          <p:spTgt spid="30723">
                                            <p:txEl>
                                              <p:pRg st="1" end="1"/>
                                            </p:txEl>
                                          </p:spTgt>
                                        </p:tgtEl>
                                      </p:cBhvr>
                                    </p:animEffect>
                                    <p:anim calcmode="lin" valueType="num">
                                      <p:cBhvr>
                                        <p:cTn id="8"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Effect transition="in" filter="fade">
                                      <p:cBhvr>
                                        <p:cTn id="15" dur="1000"/>
                                        <p:tgtEl>
                                          <p:spTgt spid="30723">
                                            <p:txEl>
                                              <p:pRg st="3" end="3"/>
                                            </p:txEl>
                                          </p:spTgt>
                                        </p:tgtEl>
                                      </p:cBhvr>
                                    </p:animEffect>
                                    <p:anim calcmode="lin" valueType="num">
                                      <p:cBhvr>
                                        <p:cTn id="16"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9939"/>
                                        </p:tgtEl>
                                        <p:attrNameLst>
                                          <p:attrName>style.visibility</p:attrName>
                                        </p:attrNameLst>
                                      </p:cBhvr>
                                      <p:to>
                                        <p:strVal val="visible"/>
                                      </p:to>
                                    </p:set>
                                    <p:animEffect transition="in" filter="fade">
                                      <p:cBhvr>
                                        <p:cTn id="21" dur="1000"/>
                                        <p:tgtEl>
                                          <p:spTgt spid="39939"/>
                                        </p:tgtEl>
                                      </p:cBhvr>
                                    </p:animEffect>
                                    <p:anim calcmode="lin" valueType="num">
                                      <p:cBhvr>
                                        <p:cTn id="22" dur="1000" fill="hold"/>
                                        <p:tgtEl>
                                          <p:spTgt spid="39939"/>
                                        </p:tgtEl>
                                        <p:attrNameLst>
                                          <p:attrName>ppt_x</p:attrName>
                                        </p:attrNameLst>
                                      </p:cBhvr>
                                      <p:tavLst>
                                        <p:tav tm="0">
                                          <p:val>
                                            <p:strVal val="#ppt_x"/>
                                          </p:val>
                                        </p:tav>
                                        <p:tav tm="100000">
                                          <p:val>
                                            <p:strVal val="#ppt_x"/>
                                          </p:val>
                                        </p:tav>
                                      </p:tavLst>
                                    </p:anim>
                                    <p:anim calcmode="lin" valueType="num">
                                      <p:cBhvr>
                                        <p:cTn id="23" dur="900" decel="100000" fill="hold"/>
                                        <p:tgtEl>
                                          <p:spTgt spid="3993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9939"/>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9940"/>
                                        </p:tgtEl>
                                        <p:attrNameLst>
                                          <p:attrName>style.visibility</p:attrName>
                                        </p:attrNameLst>
                                      </p:cBhvr>
                                      <p:to>
                                        <p:strVal val="visible"/>
                                      </p:to>
                                    </p:set>
                                    <p:animEffect transition="in" filter="fade">
                                      <p:cBhvr>
                                        <p:cTn id="27" dur="1000"/>
                                        <p:tgtEl>
                                          <p:spTgt spid="39940"/>
                                        </p:tgtEl>
                                      </p:cBhvr>
                                    </p:animEffect>
                                    <p:anim calcmode="lin" valueType="num">
                                      <p:cBhvr>
                                        <p:cTn id="28" dur="1000" fill="hold"/>
                                        <p:tgtEl>
                                          <p:spTgt spid="39940"/>
                                        </p:tgtEl>
                                        <p:attrNameLst>
                                          <p:attrName>ppt_x</p:attrName>
                                        </p:attrNameLst>
                                      </p:cBhvr>
                                      <p:tavLst>
                                        <p:tav tm="0">
                                          <p:val>
                                            <p:strVal val="#ppt_x"/>
                                          </p:val>
                                        </p:tav>
                                        <p:tav tm="100000">
                                          <p:val>
                                            <p:strVal val="#ppt_x"/>
                                          </p:val>
                                        </p:tav>
                                      </p:tavLst>
                                    </p:anim>
                                    <p:anim calcmode="lin" valueType="num">
                                      <p:cBhvr>
                                        <p:cTn id="29" dur="900" decel="100000" fill="hold"/>
                                        <p:tgtEl>
                                          <p:spTgt spid="39940"/>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994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23555" name="Rectangle 3"/>
          <p:cNvSpPr>
            <a:spLocks noGrp="1" noChangeArrowheads="1"/>
          </p:cNvSpPr>
          <p:nvPr>
            <p:ph type="body" idx="1"/>
          </p:nvPr>
        </p:nvSpPr>
        <p:spPr/>
        <p:txBody>
          <a:bodyPr/>
          <a:lstStyle/>
          <a:p>
            <a:pPr marL="0" indent="0">
              <a:tabLst>
                <a:tab pos="6235700" algn="l"/>
              </a:tabLst>
            </a:pPr>
            <a:r>
              <a:rPr lang="en-US" altLang="zh-TW" smtClean="0">
                <a:ea typeface="新細明體" panose="02020500000000000000" pitchFamily="18" charset="-120"/>
              </a:rPr>
              <a:t>  </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2355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35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b="64990"/>
          <a:stretch>
            <a:fillRect/>
          </a:stretch>
        </p:blipFill>
        <p:spPr bwMode="auto">
          <a:xfrm>
            <a:off x="2705100" y="1676400"/>
            <a:ext cx="2857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t="43327" r="30667" b="25725"/>
          <a:stretch>
            <a:fillRect/>
          </a:stretch>
        </p:blipFill>
        <p:spPr bwMode="auto">
          <a:xfrm>
            <a:off x="2697163" y="2971800"/>
            <a:ext cx="19812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t="83559" r="30667"/>
          <a:stretch>
            <a:fillRect/>
          </a:stretch>
        </p:blipFill>
        <p:spPr bwMode="auto">
          <a:xfrm>
            <a:off x="2667000" y="4395788"/>
            <a:ext cx="1981200"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81800" y="1981200"/>
            <a:ext cx="1501775" cy="19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81800" y="3306763"/>
            <a:ext cx="803275"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7341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fade">
                                      <p:cBhvr>
                                        <p:cTn id="13" dur="1000"/>
                                        <p:tgtEl>
                                          <p:spTgt spid="40964"/>
                                        </p:tgtEl>
                                      </p:cBhvr>
                                    </p:animEffect>
                                    <p:anim calcmode="lin" valueType="num">
                                      <p:cBhvr>
                                        <p:cTn id="14" dur="1000" fill="hold"/>
                                        <p:tgtEl>
                                          <p:spTgt spid="40964"/>
                                        </p:tgtEl>
                                        <p:attrNameLst>
                                          <p:attrName>ppt_x</p:attrName>
                                        </p:attrNameLst>
                                      </p:cBhvr>
                                      <p:tavLst>
                                        <p:tav tm="0">
                                          <p:val>
                                            <p:strVal val="#ppt_x"/>
                                          </p:val>
                                        </p:tav>
                                        <p:tav tm="100000">
                                          <p:val>
                                            <p:strVal val="#ppt_x"/>
                                          </p:val>
                                        </p:tav>
                                      </p:tavLst>
                                    </p:anim>
                                    <p:anim calcmode="lin" valueType="num">
                                      <p:cBhvr>
                                        <p:cTn id="15" dur="900" decel="100000" fill="hold"/>
                                        <p:tgtEl>
                                          <p:spTgt spid="4096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0964"/>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900" decel="100000" fill="hold"/>
                                        <p:tgtEl>
                                          <p:spTgt spid="1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ChangeArrowheads="1"/>
          </p:cNvSpPr>
          <p:nvPr/>
        </p:nvSpPr>
        <p:spPr bwMode="auto">
          <a:xfrm>
            <a:off x="800100" y="2708920"/>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dirty="0">
                <a:ea typeface="新細明體" panose="02020500000000000000" pitchFamily="18" charset="-120"/>
              </a:rPr>
              <a:t>Differentiation and Integration as Inverse Processes</a:t>
            </a:r>
          </a:p>
        </p:txBody>
      </p:sp>
    </p:spTree>
    <p:extLst>
      <p:ext uri="{BB962C8B-B14F-4D97-AF65-F5344CB8AC3E}">
        <p14:creationId xmlns:p14="http://schemas.microsoft.com/office/powerpoint/2010/main" xmlns="" val="58682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normAutofit fontScale="90000"/>
          </a:bodyPr>
          <a:lstStyle/>
          <a:p>
            <a:pPr eaLnBrk="1" hangingPunct="1"/>
            <a:r>
              <a:rPr lang="en-US" altLang="zh-TW" sz="3600" smtClean="0">
                <a:ea typeface="新細明體" panose="02020500000000000000" pitchFamily="18" charset="-120"/>
              </a:rPr>
              <a:t>The Fundamental Theorem of Calculus</a:t>
            </a:r>
          </a:p>
        </p:txBody>
      </p:sp>
      <p:sp>
        <p:nvSpPr>
          <p:cNvPr id="51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Observe that </a:t>
            </a:r>
            <a:r>
              <a:rPr lang="en-US" altLang="zh-TW" i="1" dirty="0" smtClean="0">
                <a:ea typeface="新細明體" panose="02020500000000000000" pitchFamily="18" charset="-120"/>
              </a:rPr>
              <a:t>g</a:t>
            </a:r>
            <a:r>
              <a:rPr lang="en-US" altLang="zh-TW" dirty="0" smtClean="0">
                <a:ea typeface="新細明體" panose="02020500000000000000" pitchFamily="18" charset="-120"/>
              </a:rPr>
              <a:t> depends only on </a:t>
            </a:r>
            <a:r>
              <a:rPr lang="en-US" altLang="zh-TW" i="1" dirty="0" smtClean="0">
                <a:ea typeface="新細明體" panose="02020500000000000000" pitchFamily="18" charset="-120"/>
              </a:rPr>
              <a:t>x</a:t>
            </a:r>
            <a:r>
              <a:rPr lang="en-US" altLang="zh-TW" dirty="0" smtClean="0">
                <a:ea typeface="新細明體" panose="02020500000000000000" pitchFamily="18" charset="-120"/>
              </a:rPr>
              <a:t>, which appears as the variable upper limit in the integral.</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If </a:t>
            </a:r>
            <a:r>
              <a:rPr lang="en-US" altLang="zh-TW" i="1" dirty="0" smtClean="0">
                <a:ea typeface="新細明體" panose="02020500000000000000" pitchFamily="18" charset="-120"/>
              </a:rPr>
              <a:t>x </a:t>
            </a:r>
            <a:r>
              <a:rPr lang="en-US" altLang="zh-TW" dirty="0" smtClean="0">
                <a:ea typeface="新細明體" panose="02020500000000000000" pitchFamily="18" charset="-120"/>
              </a:rPr>
              <a:t>is a fixed number, then the integral                          is a definite number.</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If we then let </a:t>
            </a:r>
            <a:r>
              <a:rPr lang="en-US" altLang="zh-TW" i="1" dirty="0" smtClean="0">
                <a:ea typeface="新細明體" panose="02020500000000000000" pitchFamily="18" charset="-120"/>
              </a:rPr>
              <a:t>x</a:t>
            </a:r>
            <a:r>
              <a:rPr lang="en-US" altLang="zh-TW" dirty="0" smtClean="0">
                <a:ea typeface="新細明體" panose="02020500000000000000" pitchFamily="18" charset="-120"/>
              </a:rPr>
              <a:t> vary, the number                   also varies and defines a function of </a:t>
            </a:r>
            <a:r>
              <a:rPr lang="en-US" altLang="zh-TW" i="1" dirty="0" smtClean="0">
                <a:ea typeface="新細明體" panose="02020500000000000000" pitchFamily="18" charset="-120"/>
              </a:rPr>
              <a:t>x</a:t>
            </a:r>
            <a:r>
              <a:rPr lang="en-US" altLang="zh-TW" dirty="0" smtClean="0">
                <a:ea typeface="新細明體" panose="02020500000000000000" pitchFamily="18" charset="-120"/>
              </a:rPr>
              <a:t> denoted by </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a:t>
            </a: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xmlns="" val="0"/>
              </a:ext>
            </a:extLst>
          </a:blip>
          <a:srcRect l="46153"/>
          <a:stretch>
            <a:fillRect/>
          </a:stretch>
        </p:blipFill>
        <p:spPr bwMode="auto">
          <a:xfrm>
            <a:off x="6300192" y="3348975"/>
            <a:ext cx="1066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l="46153"/>
          <a:stretch>
            <a:fillRect/>
          </a:stretch>
        </p:blipFill>
        <p:spPr bwMode="auto">
          <a:xfrm>
            <a:off x="5377408" y="5013176"/>
            <a:ext cx="1066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090277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normAutofit fontScale="90000"/>
          </a:bodyPr>
          <a:lstStyle/>
          <a:p>
            <a:pPr eaLnBrk="1" hangingPunct="1"/>
            <a:r>
              <a:rPr lang="en-US" altLang="zh-TW" sz="2700" smtClean="0">
                <a:ea typeface="新細明體" panose="02020500000000000000" pitchFamily="18" charset="-120"/>
              </a:rPr>
              <a:t>Differentiation and Integration as Inverse Processes</a:t>
            </a:r>
          </a:p>
        </p:txBody>
      </p:sp>
      <p:sp>
        <p:nvSpPr>
          <p:cNvPr id="25603"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We now bring together the two parts of the Fundamental Theorem. We regard Part 1 as fundamental because it relates integration and differentiation.</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But the Evaluation Theorem also relates integrals and derivatives, so we rename it as Part 2 of the Fundamental Theorem.</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2560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1891" y="4453086"/>
            <a:ext cx="7698581" cy="200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45523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normAutofit fontScale="90000"/>
          </a:bodyPr>
          <a:lstStyle/>
          <a:p>
            <a:pPr eaLnBrk="1" hangingPunct="1"/>
            <a:r>
              <a:rPr lang="en-US" altLang="zh-TW" sz="2700" smtClean="0">
                <a:ea typeface="新細明體" panose="02020500000000000000" pitchFamily="18" charset="-120"/>
              </a:rPr>
              <a:t>Differentiation and Integration as Inverse Processes</a:t>
            </a:r>
          </a:p>
        </p:txBody>
      </p:sp>
      <p:sp>
        <p:nvSpPr>
          <p:cNvPr id="26627" name="Rectangle 3"/>
          <p:cNvSpPr>
            <a:spLocks noGrp="1" noChangeArrowheads="1"/>
          </p:cNvSpPr>
          <p:nvPr>
            <p:ph type="body" idx="1"/>
          </p:nvPr>
        </p:nvSpPr>
        <p:spPr/>
        <p:txBody>
          <a:bodyPr>
            <a:normAutofit fontScale="92500"/>
          </a:bodyPr>
          <a:lstStyle/>
          <a:p>
            <a:pPr marL="0" indent="0"/>
            <a:r>
              <a:rPr lang="en-US" altLang="zh-TW" smtClean="0">
                <a:ea typeface="新細明體" panose="02020500000000000000" pitchFamily="18" charset="-120"/>
              </a:rPr>
              <a:t>We noted that Part 1 can be written as</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which says that if </a:t>
            </a:r>
            <a:r>
              <a:rPr lang="en-US" altLang="zh-TW" i="1" smtClean="0">
                <a:ea typeface="新細明體" panose="02020500000000000000" pitchFamily="18" charset="-120"/>
              </a:rPr>
              <a:t>f </a:t>
            </a:r>
            <a:r>
              <a:rPr lang="en-US" altLang="zh-TW" smtClean="0">
                <a:ea typeface="新細明體" panose="02020500000000000000" pitchFamily="18" charset="-120"/>
              </a:rPr>
              <a:t>is integrated and the result is differentiated, we arrive back at the original function </a:t>
            </a:r>
            <a:r>
              <a:rPr lang="en-US" altLang="zh-TW" i="1" smtClean="0">
                <a:ea typeface="新細明體" panose="02020500000000000000" pitchFamily="18" charset="-120"/>
              </a:rPr>
              <a:t>f.</a:t>
            </a:r>
            <a:r>
              <a:rPr lang="en-US" altLang="zh-TW" smtClean="0">
                <a:ea typeface="新細明體" panose="02020500000000000000" pitchFamily="18" charset="-120"/>
              </a:rPr>
              <a:t> In Section 4.3 we reformulated Part 2 as the Net Change Theorem:</a:t>
            </a:r>
          </a:p>
          <a:p>
            <a:pPr marL="0" indent="0"/>
            <a:r>
              <a:rPr lang="en-US" altLang="zh-TW" smtClean="0">
                <a:ea typeface="新細明體" panose="02020500000000000000" pitchFamily="18" charset="-120"/>
              </a:rPr>
              <a:t> </a:t>
            </a: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2800" y="2162175"/>
            <a:ext cx="2590800" cy="811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09900" y="5521020"/>
            <a:ext cx="3276600" cy="633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9583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normAutofit fontScale="90000"/>
          </a:bodyPr>
          <a:lstStyle/>
          <a:p>
            <a:pPr eaLnBrk="1" hangingPunct="1"/>
            <a:r>
              <a:rPr lang="en-US" altLang="zh-TW" sz="2700" smtClean="0">
                <a:ea typeface="新細明體" panose="02020500000000000000" pitchFamily="18" charset="-120"/>
              </a:rPr>
              <a:t>Differentiation and Integration as Inverse Processes</a:t>
            </a:r>
          </a:p>
        </p:txBody>
      </p:sp>
      <p:sp>
        <p:nvSpPr>
          <p:cNvPr id="27651"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This version says that if we take a function </a:t>
            </a:r>
            <a:r>
              <a:rPr lang="en-US" altLang="zh-TW" i="1" smtClean="0">
                <a:ea typeface="新細明體" panose="02020500000000000000" pitchFamily="18" charset="-120"/>
              </a:rPr>
              <a:t>F, </a:t>
            </a:r>
            <a:r>
              <a:rPr lang="en-US" altLang="zh-TW" smtClean="0">
                <a:ea typeface="新細明體" panose="02020500000000000000" pitchFamily="18" charset="-120"/>
              </a:rPr>
              <a:t>first differentiate it, and then integrate the result, we arrive back at the original function </a:t>
            </a:r>
            <a:r>
              <a:rPr lang="en-US" altLang="zh-TW" i="1" smtClean="0">
                <a:ea typeface="新細明體" panose="02020500000000000000" pitchFamily="18" charset="-120"/>
              </a:rPr>
              <a:t>F</a:t>
            </a:r>
            <a:r>
              <a:rPr lang="en-US" altLang="zh-TW" smtClean="0">
                <a:ea typeface="新細明體" panose="02020500000000000000" pitchFamily="18" charset="-120"/>
              </a:rPr>
              <a:t>, but in the form </a:t>
            </a:r>
            <a:r>
              <a:rPr lang="en-US" altLang="zh-TW" i="1" smtClean="0">
                <a:ea typeface="新細明體" panose="02020500000000000000" pitchFamily="18" charset="-120"/>
              </a:rPr>
              <a:t>F</a:t>
            </a:r>
            <a:r>
              <a:rPr lang="en-US" altLang="zh-TW" smtClean="0">
                <a:ea typeface="新細明體" panose="02020500000000000000" pitchFamily="18" charset="-120"/>
              </a:rPr>
              <a:t>(</a:t>
            </a:r>
            <a:r>
              <a:rPr lang="en-US" altLang="zh-TW" i="1" smtClean="0">
                <a:ea typeface="新細明體" panose="02020500000000000000" pitchFamily="18" charset="-120"/>
              </a:rPr>
              <a:t>b</a:t>
            </a:r>
            <a:r>
              <a:rPr lang="en-US" altLang="zh-TW" smtClean="0">
                <a:ea typeface="新細明體" panose="02020500000000000000" pitchFamily="18" charset="-120"/>
              </a:rPr>
              <a:t>) – </a:t>
            </a:r>
            <a:r>
              <a:rPr lang="en-US" altLang="zh-TW" i="1" smtClean="0">
                <a:ea typeface="新細明體" panose="02020500000000000000" pitchFamily="18" charset="-120"/>
              </a:rPr>
              <a:t>F</a:t>
            </a:r>
            <a:r>
              <a:rPr lang="en-US" altLang="zh-TW" smtClean="0">
                <a:ea typeface="新細明體" panose="02020500000000000000" pitchFamily="18" charset="-120"/>
              </a:rPr>
              <a:t>(</a:t>
            </a:r>
            <a:r>
              <a:rPr lang="en-US" altLang="zh-TW" i="1" smtClean="0">
                <a:ea typeface="新細明體" panose="02020500000000000000" pitchFamily="18" charset="-120"/>
              </a:rPr>
              <a:t>a</a:t>
            </a:r>
            <a:r>
              <a:rPr lang="en-US" altLang="zh-TW" smtClean="0">
                <a:ea typeface="新細明體" panose="02020500000000000000" pitchFamily="18" charset="-120"/>
              </a:rPr>
              <a:t>).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Taken together, the two parts of the Fundamental Theorem of Calculus say that differentiation and integration are inverse processes. Each undoes what the other does.</a:t>
            </a:r>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xmlns="" val="33895618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SUMMARY</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FTC is unquestionably the most important theorem in calculus.</a:t>
            </a:r>
          </a:p>
          <a:p>
            <a:pPr lvl="1"/>
            <a:r>
              <a:rPr lang="en-US" altLang="zh-TW" dirty="0">
                <a:ea typeface="新細明體" panose="02020500000000000000" pitchFamily="18" charset="-120"/>
              </a:rPr>
              <a:t>Indeed, it ranks as one of the great accomplishments of the human mind.  </a:t>
            </a:r>
          </a:p>
          <a:p>
            <a:r>
              <a:rPr lang="en-US" altLang="zh-TW" dirty="0">
                <a:ea typeface="新細明體" panose="02020500000000000000" pitchFamily="18" charset="-120"/>
              </a:rPr>
              <a:t>Before it was discovered</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from the time of </a:t>
            </a:r>
            <a:r>
              <a:rPr lang="en-US" altLang="zh-TW" dirty="0" err="1">
                <a:ea typeface="新細明體" panose="02020500000000000000" pitchFamily="18" charset="-120"/>
              </a:rPr>
              <a:t>Eudoxus</a:t>
            </a:r>
            <a:r>
              <a:rPr lang="en-US" altLang="zh-TW" dirty="0">
                <a:ea typeface="新細明體" panose="02020500000000000000" pitchFamily="18" charset="-120"/>
              </a:rPr>
              <a:t> and Archimedes to that of Galileo and Fermat</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problems of finding areas, volumes, and lengths of curves were so difficult that only a genius could meet the challenge. </a:t>
            </a:r>
          </a:p>
          <a:p>
            <a:endParaRPr lang="zh-TW" altLang="en-US" dirty="0"/>
          </a:p>
        </p:txBody>
      </p:sp>
    </p:spTree>
    <p:extLst>
      <p:ext uri="{BB962C8B-B14F-4D97-AF65-F5344CB8AC3E}">
        <p14:creationId xmlns:p14="http://schemas.microsoft.com/office/powerpoint/2010/main" xmlns="" val="3507471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SUMMARY</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Now, armed with the systematic method that Newton and Leibniz fashioned out of the theorem, we will see in the chapters to come that these challenging  problems are accessible to all of us. </a:t>
            </a:r>
          </a:p>
          <a:p>
            <a:endParaRPr lang="zh-TW" altLang="en-US" dirty="0"/>
          </a:p>
        </p:txBody>
      </p:sp>
    </p:spTree>
    <p:extLst>
      <p:ext uri="{BB962C8B-B14F-4D97-AF65-F5344CB8AC3E}">
        <p14:creationId xmlns:p14="http://schemas.microsoft.com/office/powerpoint/2010/main" xmlns="" val="35362719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Average Value of a Function</a:t>
            </a:r>
          </a:p>
        </p:txBody>
      </p:sp>
    </p:spTree>
    <p:extLst>
      <p:ext uri="{BB962C8B-B14F-4D97-AF65-F5344CB8AC3E}">
        <p14:creationId xmlns:p14="http://schemas.microsoft.com/office/powerpoint/2010/main" xmlns="" val="7879986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Average Value of a Function</a:t>
            </a:r>
          </a:p>
        </p:txBody>
      </p:sp>
      <p:sp>
        <p:nvSpPr>
          <p:cNvPr id="29699" name="Rectangle 3"/>
          <p:cNvSpPr>
            <a:spLocks noGrp="1" noChangeArrowheads="1"/>
          </p:cNvSpPr>
          <p:nvPr>
            <p:ph type="body" idx="1"/>
          </p:nvPr>
        </p:nvSpPr>
        <p:spPr/>
        <p:txBody>
          <a:bodyPr>
            <a:normAutofit fontScale="92500" lnSpcReduction="20000"/>
          </a:bodyPr>
          <a:lstStyle/>
          <a:p>
            <a:pPr marL="0" indent="0"/>
            <a:r>
              <a:rPr lang="en-US" altLang="zh-TW" smtClean="0">
                <a:ea typeface="新細明體" panose="02020500000000000000" pitchFamily="18" charset="-120"/>
              </a:rPr>
              <a:t>It’s easy to calculate the average value of finitely many numbers </a:t>
            </a:r>
            <a:r>
              <a:rPr lang="en-US" altLang="zh-TW" i="1" smtClean="0">
                <a:ea typeface="新細明體" panose="02020500000000000000" pitchFamily="18" charset="-120"/>
              </a:rPr>
              <a:t>y</a:t>
            </a:r>
            <a:r>
              <a:rPr lang="en-US" altLang="zh-TW" baseline="-25000" smtClean="0">
                <a:ea typeface="新細明體" panose="02020500000000000000" pitchFamily="18" charset="-120"/>
              </a:rPr>
              <a:t>1</a:t>
            </a:r>
            <a:r>
              <a:rPr lang="en-US" altLang="zh-TW" smtClean="0">
                <a:ea typeface="新細明體" panose="02020500000000000000" pitchFamily="18" charset="-120"/>
              </a:rPr>
              <a:t>, </a:t>
            </a:r>
            <a:r>
              <a:rPr lang="en-US" altLang="zh-TW" i="1" smtClean="0">
                <a:ea typeface="新細明體" panose="02020500000000000000" pitchFamily="18" charset="-120"/>
              </a:rPr>
              <a:t>y</a:t>
            </a:r>
            <a:r>
              <a:rPr lang="en-US" altLang="zh-TW" baseline="-25000" smtClean="0">
                <a:ea typeface="新細明體" panose="02020500000000000000" pitchFamily="18" charset="-120"/>
              </a:rPr>
              <a:t>2</a:t>
            </a:r>
            <a:r>
              <a:rPr lang="en-US" altLang="zh-TW" smtClean="0">
                <a:ea typeface="新細明體" panose="02020500000000000000" pitchFamily="18" charset="-120"/>
              </a:rPr>
              <a:t>, . . . , </a:t>
            </a:r>
            <a:r>
              <a:rPr lang="en-US" altLang="zh-TW" i="1" smtClean="0">
                <a:ea typeface="新細明體" panose="02020500000000000000" pitchFamily="18" charset="-120"/>
              </a:rPr>
              <a:t>y</a:t>
            </a:r>
            <a:r>
              <a:rPr lang="en-US" altLang="zh-TW" i="1" baseline="-25000" smtClean="0">
                <a:ea typeface="新細明體" panose="02020500000000000000" pitchFamily="18" charset="-120"/>
              </a:rPr>
              <a:t>n</a:t>
            </a:r>
            <a:r>
              <a:rPr lang="en-US" altLang="zh-TW" smtClean="0">
                <a:ea typeface="新細明體" panose="02020500000000000000" pitchFamily="18" charset="-120"/>
              </a:rPr>
              <a:t>:</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But how do we compute the average temperature during a day if infinitely many temperature readings are possible? </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95600" y="2971800"/>
            <a:ext cx="3367088"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090464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Average Value of a Function</a:t>
            </a: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Figure 9 shows the graph of a temperature function </a:t>
            </a:r>
            <a:r>
              <a:rPr lang="en-US" altLang="zh-TW" i="1" dirty="0" smtClean="0">
                <a:ea typeface="新細明體" panose="02020500000000000000" pitchFamily="18" charset="-120"/>
              </a:rPr>
              <a:t>T</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where </a:t>
            </a:r>
            <a:r>
              <a:rPr lang="en-US" altLang="zh-TW" i="1" dirty="0" smtClean="0">
                <a:ea typeface="新細明體" panose="02020500000000000000" pitchFamily="18" charset="-120"/>
              </a:rPr>
              <a:t>t </a:t>
            </a:r>
            <a:r>
              <a:rPr lang="en-US" altLang="zh-TW" dirty="0" smtClean="0">
                <a:ea typeface="新細明體" panose="02020500000000000000" pitchFamily="18" charset="-120"/>
              </a:rPr>
              <a:t>is measured in hours and </a:t>
            </a:r>
            <a:r>
              <a:rPr lang="en-US" altLang="zh-TW" i="1" dirty="0" smtClean="0">
                <a:ea typeface="新細明體" panose="02020500000000000000" pitchFamily="18" charset="-120"/>
              </a:rPr>
              <a:t>T </a:t>
            </a:r>
            <a:r>
              <a:rPr lang="en-US" altLang="zh-TW" dirty="0" smtClean="0">
                <a:ea typeface="新細明體" panose="02020500000000000000" pitchFamily="18" charset="-120"/>
              </a:rPr>
              <a:t>in °C, and a guess at the average temperature, </a:t>
            </a:r>
            <a:r>
              <a:rPr lang="en-US" altLang="zh-TW" i="1" dirty="0" err="1" smtClean="0">
                <a:ea typeface="新細明體" panose="02020500000000000000" pitchFamily="18" charset="-120"/>
              </a:rPr>
              <a:t>T</a:t>
            </a:r>
            <a:r>
              <a:rPr lang="en-US" altLang="zh-TW" baseline="-25000" dirty="0" err="1" smtClean="0">
                <a:ea typeface="新細明體" panose="02020500000000000000" pitchFamily="18" charset="-120"/>
              </a:rPr>
              <a:t>ave</a:t>
            </a:r>
            <a:r>
              <a:rPr lang="en-US" altLang="zh-TW" dirty="0" smtClean="0">
                <a:ea typeface="新細明體" panose="02020500000000000000" pitchFamily="18" charset="-120"/>
              </a:rPr>
              <a:t>.</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307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4600" y="3534943"/>
            <a:ext cx="3581400" cy="2525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6" name="Rectangle 6"/>
          <p:cNvSpPr>
            <a:spLocks noChangeArrowheads="1"/>
          </p:cNvSpPr>
          <p:nvPr/>
        </p:nvSpPr>
        <p:spPr bwMode="auto">
          <a:xfrm>
            <a:off x="3865115" y="6172200"/>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9</a:t>
            </a:r>
          </a:p>
        </p:txBody>
      </p:sp>
    </p:spTree>
    <p:extLst>
      <p:ext uri="{BB962C8B-B14F-4D97-AF65-F5344CB8AC3E}">
        <p14:creationId xmlns:p14="http://schemas.microsoft.com/office/powerpoint/2010/main" xmlns="" val="3391662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Average Value of a Function</a:t>
            </a:r>
          </a:p>
        </p:txBody>
      </p:sp>
      <p:sp>
        <p:nvSpPr>
          <p:cNvPr id="31747"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In general, let’s try to compute the average value of a function </a:t>
            </a:r>
            <a:r>
              <a:rPr lang="en-US" altLang="zh-TW" i="1" dirty="0" smtClean="0">
                <a:ea typeface="新細明體" panose="02020500000000000000" pitchFamily="18" charset="-120"/>
              </a:rPr>
              <a:t>y= f</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i="1" dirty="0" smtClean="0">
                <a:ea typeface="新細明體" panose="02020500000000000000" pitchFamily="18" charset="-120"/>
              </a:rPr>
              <a:t>a </a:t>
            </a:r>
            <a:r>
              <a:rPr lang="en-US" altLang="zh-TW" dirty="0" smtClean="0">
                <a:ea typeface="新細明體" panose="02020500000000000000" pitchFamily="18" charset="-120"/>
              </a:rPr>
              <a:t>≤ </a:t>
            </a:r>
            <a:r>
              <a:rPr lang="en-US" altLang="zh-TW" i="1" dirty="0" smtClean="0">
                <a:ea typeface="新細明體" panose="02020500000000000000" pitchFamily="18" charset="-120"/>
              </a:rPr>
              <a:t>x </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start by dividing the interval [</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 into </a:t>
            </a:r>
            <a:r>
              <a:rPr lang="en-US" altLang="zh-TW" i="1" dirty="0" smtClean="0">
                <a:ea typeface="新細明體" panose="02020500000000000000" pitchFamily="18" charset="-120"/>
              </a:rPr>
              <a:t>n </a:t>
            </a:r>
            <a:r>
              <a:rPr lang="en-US" altLang="zh-TW" dirty="0" smtClean="0">
                <a:ea typeface="新細明體" panose="02020500000000000000" pitchFamily="18" charset="-120"/>
              </a:rPr>
              <a:t>equal subintervals, each with length ∆</a:t>
            </a:r>
            <a:r>
              <a:rPr lang="en-US" altLang="zh-TW" i="1" dirty="0" smtClean="0">
                <a:ea typeface="新細明體" panose="02020500000000000000" pitchFamily="18" charset="-120"/>
              </a:rPr>
              <a:t>x </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 – </a:t>
            </a:r>
            <a:r>
              <a:rPr lang="en-US" altLang="zh-TW" i="1" dirty="0" smtClean="0">
                <a:ea typeface="新細明體" panose="02020500000000000000" pitchFamily="18" charset="-120"/>
              </a:rPr>
              <a:t>a</a:t>
            </a:r>
            <a:r>
              <a:rPr lang="en-US" altLang="zh-TW" dirty="0" smtClean="0">
                <a:ea typeface="新細明體" panose="02020500000000000000" pitchFamily="18" charset="-120"/>
              </a:rPr>
              <a:t>) / </a:t>
            </a:r>
            <a:r>
              <a:rPr lang="en-US" altLang="zh-TW" i="1" dirty="0" smtClean="0">
                <a:ea typeface="新細明體" panose="02020500000000000000" pitchFamily="18" charset="-120"/>
              </a:rPr>
              <a:t>n.</a:t>
            </a:r>
          </a:p>
          <a:p>
            <a:pPr marL="0" indent="0"/>
            <a:endParaRPr lang="en-US" altLang="zh-TW" i="1" dirty="0" smtClean="0">
              <a:ea typeface="新細明體" panose="02020500000000000000" pitchFamily="18" charset="-120"/>
            </a:endParaRPr>
          </a:p>
          <a:p>
            <a:pPr marL="0" indent="0"/>
            <a:r>
              <a:rPr lang="en-US" altLang="zh-TW" dirty="0" smtClean="0">
                <a:ea typeface="新細明體" panose="02020500000000000000" pitchFamily="18" charset="-120"/>
              </a:rPr>
              <a:t>Then we choose points                             in successive subintervals and calculate the average of the numbers </a:t>
            </a:r>
          </a:p>
          <a:p>
            <a:pPr marL="0" indent="0"/>
            <a:r>
              <a:rPr lang="en-US" altLang="zh-TW" dirty="0" smtClean="0">
                <a:ea typeface="新細明體" panose="02020500000000000000" pitchFamily="18" charset="-120"/>
              </a:rPr>
              <a:t> </a:t>
            </a:r>
            <a:br>
              <a:rPr lang="en-US" altLang="zh-TW" dirty="0" smtClean="0">
                <a:ea typeface="新細明體" panose="02020500000000000000" pitchFamily="18" charset="-120"/>
              </a:rPr>
            </a:br>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18612" y="4494529"/>
            <a:ext cx="1395413"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1640" y="5291229"/>
            <a:ext cx="20193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059832" y="5848350"/>
            <a:ext cx="2662238"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1484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Average Value of a Function</a:t>
            </a:r>
          </a:p>
        </p:txBody>
      </p:sp>
      <p:sp>
        <p:nvSpPr>
          <p:cNvPr id="32771"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Since			           we can write        	            	    and the average value becomes</a:t>
            </a:r>
          </a:p>
        </p:txBody>
      </p:sp>
      <p:sp>
        <p:nvSpPr>
          <p:cNvPr id="327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2773"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24491" y="1766745"/>
            <a:ext cx="1905000" cy="28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4"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24128" y="1766745"/>
            <a:ext cx="1966913" cy="2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5" name="Picture 7"/>
          <p:cNvPicPr>
            <a:picLocks noChangeAspect="1" noChangeArrowheads="1"/>
          </p:cNvPicPr>
          <p:nvPr/>
        </p:nvPicPr>
        <p:blipFill>
          <a:blip r:embed="rId4">
            <a:extLst>
              <a:ext uri="{28A0092B-C50C-407E-A947-70E740481C1C}">
                <a14:useLocalDpi xmlns:a14="http://schemas.microsoft.com/office/drawing/2010/main" xmlns="" val="0"/>
              </a:ext>
            </a:extLst>
          </a:blip>
          <a:srcRect b="42308"/>
          <a:stretch>
            <a:fillRect/>
          </a:stretch>
        </p:blipFill>
        <p:spPr bwMode="auto">
          <a:xfrm>
            <a:off x="1195389" y="2896300"/>
            <a:ext cx="75819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6" name="Picture 7"/>
          <p:cNvPicPr>
            <a:picLocks noChangeAspect="1" noChangeArrowheads="1"/>
          </p:cNvPicPr>
          <p:nvPr/>
        </p:nvPicPr>
        <p:blipFill>
          <a:blip r:embed="rId4">
            <a:extLst>
              <a:ext uri="{28A0092B-C50C-407E-A947-70E740481C1C}">
                <a14:useLocalDpi xmlns:a14="http://schemas.microsoft.com/office/drawing/2010/main" xmlns="" val="0"/>
              </a:ext>
            </a:extLst>
          </a:blip>
          <a:srcRect t="61539" r="24623"/>
          <a:stretch>
            <a:fillRect/>
          </a:stretch>
        </p:blipFill>
        <p:spPr bwMode="auto">
          <a:xfrm>
            <a:off x="1195389" y="4215761"/>
            <a:ext cx="57150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841534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95389" y="244947"/>
            <a:ext cx="7339012" cy="1239837"/>
          </a:xfrm>
          <a:noFill/>
        </p:spPr>
        <p:txBody>
          <a:bodyPr>
            <a:normAutofit fontScale="90000"/>
          </a:bodyPr>
          <a:lstStyle/>
          <a:p>
            <a:pPr eaLnBrk="1" hangingPunct="1"/>
            <a:r>
              <a:rPr lang="en-US" altLang="zh-TW" sz="3600" dirty="0" smtClean="0">
                <a:ea typeface="新細明體" panose="02020500000000000000" pitchFamily="18" charset="-120"/>
              </a:rPr>
              <a:t>The Fundamental Theorem of Calculus</a:t>
            </a:r>
          </a:p>
        </p:txBody>
      </p:sp>
      <p:sp>
        <p:nvSpPr>
          <p:cNvPr id="5123" name="Rectangle 3"/>
          <p:cNvSpPr>
            <a:spLocks noGrp="1" noChangeArrowheads="1"/>
          </p:cNvSpPr>
          <p:nvPr>
            <p:ph type="body" idx="1"/>
          </p:nvPr>
        </p:nvSpPr>
        <p:spPr/>
        <p:txBody>
          <a:bodyPr>
            <a:normAutofit fontScale="92500" lnSpcReduction="20000"/>
          </a:bodyPr>
          <a:lstStyle/>
          <a:p>
            <a:pPr marL="0" indent="0">
              <a:defRPr/>
            </a:pPr>
            <a:r>
              <a:rPr lang="en-US" dirty="0" smtClean="0"/>
              <a:t>If </a:t>
            </a:r>
            <a:r>
              <a:rPr lang="en-US" i="1" dirty="0" smtClean="0"/>
              <a:t>f</a:t>
            </a:r>
            <a:r>
              <a:rPr lang="en-US" dirty="0" smtClean="0"/>
              <a:t> happens to be a positive function, then </a:t>
            </a:r>
            <a:r>
              <a:rPr lang="en-US" i="1" dirty="0" smtClean="0"/>
              <a:t>g</a:t>
            </a:r>
            <a:r>
              <a:rPr lang="en-US" dirty="0" smtClean="0"/>
              <a:t>(</a:t>
            </a:r>
            <a:r>
              <a:rPr lang="en-US" i="1" dirty="0" smtClean="0"/>
              <a:t>x </a:t>
            </a:r>
            <a:r>
              <a:rPr lang="en-US" dirty="0" smtClean="0"/>
              <a:t>) can be interpreted as the area under the graph </a:t>
            </a:r>
            <a:r>
              <a:rPr lang="en-US" i="1" dirty="0" smtClean="0"/>
              <a:t>f</a:t>
            </a:r>
            <a:r>
              <a:rPr lang="en-US" dirty="0" smtClean="0"/>
              <a:t> of from </a:t>
            </a:r>
            <a:r>
              <a:rPr lang="en-US" i="1" dirty="0" smtClean="0"/>
              <a:t>a</a:t>
            </a:r>
            <a:r>
              <a:rPr lang="en-US" dirty="0" smtClean="0"/>
              <a:t> to </a:t>
            </a:r>
            <a:r>
              <a:rPr lang="en-US" i="1" dirty="0" smtClean="0"/>
              <a:t>x</a:t>
            </a:r>
            <a:r>
              <a:rPr lang="en-US" dirty="0" smtClean="0"/>
              <a:t>, where </a:t>
            </a:r>
            <a:r>
              <a:rPr lang="en-US" i="1" dirty="0" smtClean="0"/>
              <a:t>x</a:t>
            </a:r>
            <a:r>
              <a:rPr lang="en-US" dirty="0" smtClean="0"/>
              <a:t> can vary from </a:t>
            </a:r>
            <a:r>
              <a:rPr lang="en-US" i="1" dirty="0" smtClean="0"/>
              <a:t>a</a:t>
            </a:r>
            <a:r>
              <a:rPr lang="en-US" dirty="0" smtClean="0"/>
              <a:t> to </a:t>
            </a:r>
            <a:r>
              <a:rPr lang="en-US" i="1" dirty="0" smtClean="0"/>
              <a:t>b</a:t>
            </a:r>
            <a:r>
              <a:rPr lang="en-US" dirty="0" smtClean="0"/>
              <a:t>.</a:t>
            </a:r>
          </a:p>
          <a:p>
            <a:pPr>
              <a:defRPr/>
            </a:pPr>
            <a:endParaRPr lang="en-US" dirty="0" smtClean="0"/>
          </a:p>
          <a:p>
            <a:pPr>
              <a:defRPr/>
            </a:pPr>
            <a:r>
              <a:rPr lang="en-US" dirty="0" smtClean="0"/>
              <a:t>(Think of </a:t>
            </a:r>
            <a:r>
              <a:rPr lang="en-US" i="1" dirty="0" smtClean="0"/>
              <a:t>g</a:t>
            </a:r>
            <a:r>
              <a:rPr lang="en-US" dirty="0" smtClean="0"/>
              <a:t> as the “area so far” function; see Figure 1.)</a:t>
            </a:r>
          </a:p>
          <a:p>
            <a:pPr>
              <a:defRPr/>
            </a:pPr>
            <a:endParaRPr lang="en-US" dirty="0"/>
          </a:p>
          <a:p>
            <a:pPr>
              <a:defRPr/>
            </a:pPr>
            <a:endParaRPr lang="en-US" dirty="0" smtClean="0"/>
          </a:p>
          <a:p>
            <a:pPr>
              <a:defRPr/>
            </a:pPr>
            <a:endParaRPr lang="en-US" dirty="0"/>
          </a:p>
          <a:p>
            <a:pPr>
              <a:defRPr/>
            </a:pPr>
            <a:r>
              <a:rPr lang="en-US" dirty="0" smtClean="0"/>
              <a:t> </a:t>
            </a: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614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95600" y="4293096"/>
            <a:ext cx="3208338" cy="192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0" name="Rectangle 7"/>
          <p:cNvSpPr>
            <a:spLocks noChangeArrowheads="1"/>
          </p:cNvSpPr>
          <p:nvPr/>
        </p:nvSpPr>
        <p:spPr bwMode="auto">
          <a:xfrm>
            <a:off x="4059584" y="6453336"/>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a:t>
            </a:r>
          </a:p>
        </p:txBody>
      </p:sp>
    </p:spTree>
    <p:extLst>
      <p:ext uri="{BB962C8B-B14F-4D97-AF65-F5344CB8AC3E}">
        <p14:creationId xmlns:p14="http://schemas.microsoft.com/office/powerpoint/2010/main" xmlns="" val="33650146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Average Value of a Function</a:t>
            </a:r>
          </a:p>
        </p:txBody>
      </p:sp>
      <p:sp>
        <p:nvSpPr>
          <p:cNvPr id="33795" name="Rectangle 3"/>
          <p:cNvSpPr>
            <a:spLocks noGrp="1" noChangeArrowheads="1"/>
          </p:cNvSpPr>
          <p:nvPr>
            <p:ph type="body" idx="1"/>
          </p:nvPr>
        </p:nvSpPr>
        <p:spPr/>
        <p:txBody>
          <a:bodyPr>
            <a:normAutofit fontScale="92500" lnSpcReduction="20000"/>
          </a:bodyPr>
          <a:lstStyle/>
          <a:p>
            <a:pPr marL="0" indent="0"/>
            <a:r>
              <a:rPr lang="en-US" altLang="zh-TW" smtClean="0">
                <a:ea typeface="新細明體" panose="02020500000000000000" pitchFamily="18" charset="-120"/>
              </a:rPr>
              <a:t>If we let </a:t>
            </a:r>
            <a:r>
              <a:rPr lang="en-US" altLang="zh-TW" i="1" smtClean="0">
                <a:ea typeface="新細明體" panose="02020500000000000000" pitchFamily="18" charset="-120"/>
              </a:rPr>
              <a:t>n</a:t>
            </a:r>
            <a:r>
              <a:rPr lang="en-US" altLang="zh-TW" smtClean="0">
                <a:ea typeface="新細明體" panose="02020500000000000000" pitchFamily="18" charset="-120"/>
              </a:rPr>
              <a:t> increase, we would be computing the average value of a large number of closely spaced values.</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The limiting value is</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z="1800" smtClean="0">
              <a:ea typeface="新細明體" panose="02020500000000000000" pitchFamily="18" charset="-120"/>
            </a:endParaRPr>
          </a:p>
          <a:p>
            <a:pPr marL="0" indent="0"/>
            <a:r>
              <a:rPr lang="en-US" altLang="zh-TW" smtClean="0">
                <a:ea typeface="新細明體" panose="02020500000000000000" pitchFamily="18" charset="-120"/>
              </a:rPr>
              <a:t>by the definition of a definite integral.</a:t>
            </a:r>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47664" y="3886200"/>
            <a:ext cx="5324475"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029466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Average Value of a Function</a:t>
            </a:r>
          </a:p>
        </p:txBody>
      </p:sp>
      <p:sp>
        <p:nvSpPr>
          <p:cNvPr id="3481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Therefore, we define the </a:t>
            </a:r>
            <a:r>
              <a:rPr lang="en-US" altLang="zh-TW" b="1" smtClean="0">
                <a:ea typeface="新細明體" panose="02020500000000000000" pitchFamily="18" charset="-120"/>
              </a:rPr>
              <a:t>average value of </a:t>
            </a:r>
            <a:r>
              <a:rPr lang="en-US" altLang="zh-TW" b="1" i="1" smtClean="0">
                <a:ea typeface="新細明體" panose="02020500000000000000" pitchFamily="18" charset="-120"/>
              </a:rPr>
              <a:t>f</a:t>
            </a:r>
            <a:r>
              <a:rPr lang="en-US" altLang="zh-TW" b="1" smtClean="0">
                <a:ea typeface="新細明體" panose="02020500000000000000" pitchFamily="18" charset="-120"/>
              </a:rPr>
              <a:t> </a:t>
            </a:r>
            <a:r>
              <a:rPr lang="en-US" altLang="zh-TW" smtClean="0">
                <a:ea typeface="新細明體" panose="02020500000000000000" pitchFamily="18" charset="-120"/>
              </a:rPr>
              <a:t>on the interval [</a:t>
            </a:r>
            <a:r>
              <a:rPr lang="en-US" altLang="zh-TW" i="1" smtClean="0">
                <a:ea typeface="新細明體" panose="02020500000000000000" pitchFamily="18" charset="-120"/>
              </a:rPr>
              <a:t>a</a:t>
            </a:r>
            <a:r>
              <a:rPr lang="en-US" altLang="zh-TW" smtClean="0">
                <a:ea typeface="新細明體" panose="02020500000000000000" pitchFamily="18" charset="-120"/>
              </a:rPr>
              <a:t>, </a:t>
            </a:r>
            <a:r>
              <a:rPr lang="en-US" altLang="zh-TW" i="1" smtClean="0">
                <a:ea typeface="新細明體" panose="02020500000000000000" pitchFamily="18" charset="-120"/>
              </a:rPr>
              <a:t>b</a:t>
            </a:r>
            <a:r>
              <a:rPr lang="en-US" altLang="zh-TW" smtClean="0">
                <a:ea typeface="新細明體" panose="02020500000000000000" pitchFamily="18" charset="-120"/>
              </a:rPr>
              <a:t>] as</a:t>
            </a:r>
          </a:p>
        </p:txBody>
      </p:sp>
      <p:sp>
        <p:nvSpPr>
          <p:cNvPr id="348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95550" y="2996952"/>
            <a:ext cx="4152900" cy="1122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768952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a:t>
            </a:r>
            <a:endParaRPr lang="en-US" altLang="zh-TW" i="1" smtClean="0">
              <a:ea typeface="新細明體" panose="02020500000000000000" pitchFamily="18" charset="-120"/>
            </a:endParaRPr>
          </a:p>
        </p:txBody>
      </p:sp>
      <p:sp>
        <p:nvSpPr>
          <p:cNvPr id="3584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Find the average value of the function  	                          on the interval [–1, 2].</a:t>
            </a:r>
          </a:p>
          <a:p>
            <a:pPr marL="0" indent="0"/>
            <a:endParaRPr lang="en-US" altLang="zh-TW" dirty="0" smtClean="0">
              <a:ea typeface="新細明體" panose="02020500000000000000" pitchFamily="18" charset="-120"/>
            </a:endParaRPr>
          </a:p>
        </p:txBody>
      </p:sp>
      <p:sp>
        <p:nvSpPr>
          <p:cNvPr id="358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84168" y="1700808"/>
            <a:ext cx="1757363" cy="32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8727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SOLUTION:</a:t>
            </a:r>
          </a:p>
          <a:p>
            <a:pPr marL="0" indent="0"/>
            <a:r>
              <a:rPr lang="en-US" altLang="zh-TW" dirty="0" smtClean="0">
                <a:ea typeface="新細明體" panose="02020500000000000000" pitchFamily="18" charset="-120"/>
              </a:rPr>
              <a:t>With </a:t>
            </a:r>
            <a:r>
              <a:rPr lang="en-US" altLang="zh-TW" i="1" dirty="0" smtClean="0">
                <a:ea typeface="新細明體" panose="02020500000000000000" pitchFamily="18" charset="-120"/>
              </a:rPr>
              <a:t>a</a:t>
            </a:r>
            <a:r>
              <a:rPr lang="en-US" altLang="zh-TW" dirty="0" smtClean="0">
                <a:ea typeface="新細明體" panose="02020500000000000000" pitchFamily="18" charset="-120"/>
              </a:rPr>
              <a:t> = –1 and </a:t>
            </a:r>
            <a:r>
              <a:rPr lang="en-US" altLang="zh-TW" i="1" dirty="0" smtClean="0">
                <a:ea typeface="新細明體" panose="02020500000000000000" pitchFamily="18" charset="-120"/>
              </a:rPr>
              <a:t>b</a:t>
            </a:r>
            <a:r>
              <a:rPr lang="en-US" altLang="zh-TW" dirty="0" smtClean="0">
                <a:ea typeface="新細明體" panose="02020500000000000000" pitchFamily="18" charset="-120"/>
              </a:rPr>
              <a:t> = 2 we have</a:t>
            </a:r>
          </a:p>
        </p:txBody>
      </p:sp>
      <p:sp>
        <p:nvSpPr>
          <p:cNvPr id="368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t="8205" r="29897"/>
          <a:stretch>
            <a:fillRect/>
          </a:stretch>
        </p:blipFill>
        <p:spPr bwMode="auto">
          <a:xfrm>
            <a:off x="1263352" y="3140968"/>
            <a:ext cx="6477000" cy="852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p:cNvPicPr>
            <a:picLocks noChangeAspect="1" noChangeArrowheads="1"/>
          </p:cNvPicPr>
          <p:nvPr/>
        </p:nvPicPr>
        <p:blipFill>
          <a:blip r:embed="rId2">
            <a:extLst>
              <a:ext uri="{28A0092B-C50C-407E-A947-70E740481C1C}">
                <a14:useLocalDpi xmlns:a14="http://schemas.microsoft.com/office/drawing/2010/main" xmlns="" val="0"/>
              </a:ext>
            </a:extLst>
          </a:blip>
          <a:srcRect l="69278" r="5980"/>
          <a:stretch>
            <a:fillRect/>
          </a:stretch>
        </p:blipFill>
        <p:spPr bwMode="auto">
          <a:xfrm>
            <a:off x="4158952" y="4269681"/>
            <a:ext cx="2286000" cy="928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l="94022" t="24615" b="26154"/>
          <a:stretch>
            <a:fillRect/>
          </a:stretch>
        </p:blipFill>
        <p:spPr bwMode="auto">
          <a:xfrm>
            <a:off x="4158952" y="5503168"/>
            <a:ext cx="552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818417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fade">
                                      <p:cBhvr>
                                        <p:cTn id="13" dur="1000"/>
                                        <p:tgtEl>
                                          <p:spTgt spid="30723">
                                            <p:txEl>
                                              <p:pRg st="1" end="1"/>
                                            </p:txEl>
                                          </p:spTgt>
                                        </p:tgtEl>
                                      </p:cBhvr>
                                    </p:animEffect>
                                    <p:anim calcmode="lin" valueType="num">
                                      <p:cBhvr>
                                        <p:cTn id="14"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47107"/>
                                        </p:tgtEl>
                                        <p:attrNameLst>
                                          <p:attrName>style.visibility</p:attrName>
                                        </p:attrNameLst>
                                      </p:cBhvr>
                                      <p:to>
                                        <p:strVal val="visible"/>
                                      </p:to>
                                    </p:set>
                                    <p:animEffect transition="in" filter="fade">
                                      <p:cBhvr>
                                        <p:cTn id="19" dur="1000"/>
                                        <p:tgtEl>
                                          <p:spTgt spid="47107"/>
                                        </p:tgtEl>
                                      </p:cBhvr>
                                    </p:animEffect>
                                    <p:anim calcmode="lin" valueType="num">
                                      <p:cBhvr>
                                        <p:cTn id="20" dur="1000" fill="hold"/>
                                        <p:tgtEl>
                                          <p:spTgt spid="47107"/>
                                        </p:tgtEl>
                                        <p:attrNameLst>
                                          <p:attrName>ppt_x</p:attrName>
                                        </p:attrNameLst>
                                      </p:cBhvr>
                                      <p:tavLst>
                                        <p:tav tm="0">
                                          <p:val>
                                            <p:strVal val="#ppt_x"/>
                                          </p:val>
                                        </p:tav>
                                        <p:tav tm="100000">
                                          <p:val>
                                            <p:strVal val="#ppt_x"/>
                                          </p:val>
                                        </p:tav>
                                      </p:tavLst>
                                    </p:anim>
                                    <p:anim calcmode="lin" valueType="num">
                                      <p:cBhvr>
                                        <p:cTn id="21" dur="900" decel="100000" fill="hold"/>
                                        <p:tgtEl>
                                          <p:spTgt spid="4710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7107"/>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900" decel="100000" fill="hold"/>
                                        <p:tgtEl>
                                          <p:spTgt spid="10"/>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900" decel="100000" fill="hold"/>
                                        <p:tgtEl>
                                          <p:spTgt spid="11"/>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Average Value of a Function</a:t>
            </a:r>
          </a:p>
        </p:txBody>
      </p:sp>
      <p:sp>
        <p:nvSpPr>
          <p:cNvPr id="37891"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If </a:t>
            </a:r>
            <a:r>
              <a:rPr lang="en-US" altLang="zh-TW" i="1" dirty="0" smtClean="0">
                <a:ea typeface="新細明體" panose="02020500000000000000" pitchFamily="18" charset="-120"/>
              </a:rPr>
              <a:t>T</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is the temperature at time </a:t>
            </a:r>
            <a:r>
              <a:rPr lang="en-US" altLang="zh-TW" i="1" dirty="0" smtClean="0">
                <a:ea typeface="新細明體" panose="02020500000000000000" pitchFamily="18" charset="-120"/>
              </a:rPr>
              <a:t>t</a:t>
            </a:r>
            <a:r>
              <a:rPr lang="en-US" altLang="zh-TW" dirty="0" smtClean="0">
                <a:ea typeface="新細明體" panose="02020500000000000000" pitchFamily="18" charset="-120"/>
              </a:rPr>
              <a:t>, we might wonder if there is a specific time when the temperature is the same as the average temperature. For the temperature function graphed in Figure 9, we see that there are two such times—just before noon and just before midnight.</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378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3789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2200" y="3581400"/>
            <a:ext cx="3581400" cy="2525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4" name="Rectangle 7"/>
          <p:cNvSpPr>
            <a:spLocks noChangeArrowheads="1"/>
          </p:cNvSpPr>
          <p:nvPr/>
        </p:nvSpPr>
        <p:spPr bwMode="auto">
          <a:xfrm>
            <a:off x="3712715" y="6200871"/>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9</a:t>
            </a:r>
          </a:p>
        </p:txBody>
      </p:sp>
    </p:spTree>
    <p:extLst>
      <p:ext uri="{BB962C8B-B14F-4D97-AF65-F5344CB8AC3E}">
        <p14:creationId xmlns:p14="http://schemas.microsoft.com/office/powerpoint/2010/main" xmlns="" val="28528512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Average Value of a Function</a:t>
            </a:r>
          </a:p>
        </p:txBody>
      </p:sp>
      <p:sp>
        <p:nvSpPr>
          <p:cNvPr id="38915"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In general, is there a number </a:t>
            </a:r>
            <a:r>
              <a:rPr lang="en-US" altLang="zh-TW" i="1" dirty="0" smtClean="0">
                <a:ea typeface="新細明體" panose="02020500000000000000" pitchFamily="18" charset="-120"/>
              </a:rPr>
              <a:t>c</a:t>
            </a:r>
            <a:r>
              <a:rPr lang="en-US" altLang="zh-TW" dirty="0" smtClean="0">
                <a:ea typeface="新細明體" panose="02020500000000000000" pitchFamily="18" charset="-120"/>
              </a:rPr>
              <a:t> at which the value of a function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exactly equal to the average value of the function, that is,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c</a:t>
            </a:r>
            <a:r>
              <a:rPr lang="en-US" altLang="zh-TW" dirty="0" smtClean="0">
                <a:ea typeface="新細明體" panose="02020500000000000000" pitchFamily="18" charset="-120"/>
              </a:rPr>
              <a:t>) = </a:t>
            </a:r>
            <a:r>
              <a:rPr lang="en-US" altLang="zh-TW" i="1" dirty="0" err="1" smtClean="0">
                <a:ea typeface="新細明體" panose="02020500000000000000" pitchFamily="18" charset="-120"/>
              </a:rPr>
              <a:t>f</a:t>
            </a:r>
            <a:r>
              <a:rPr lang="en-US" altLang="zh-TW" i="1" baseline="-25000" dirty="0" err="1" smtClean="0">
                <a:ea typeface="新細明體" panose="02020500000000000000" pitchFamily="18" charset="-120"/>
              </a:rPr>
              <a:t>ave</a:t>
            </a:r>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following theorem says that this is true for continuous functions.</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389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3891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5389" y="4221088"/>
            <a:ext cx="7481067" cy="2338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691203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400" dirty="0">
                <a:ea typeface="新細明體" panose="02020500000000000000" pitchFamily="18" charset="-120"/>
              </a:rPr>
              <a:t>THE MEAN VALUE THEOREM FOR INTEGRALS PROOF</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panose="02020500000000000000" pitchFamily="18" charset="-120"/>
              </a:rPr>
              <a:t>Let                                 </a:t>
            </a:r>
            <a:r>
              <a:rPr lang="en-US" altLang="zh-TW" dirty="0">
                <a:ea typeface="新細明體" panose="02020500000000000000" pitchFamily="18" charset="-120"/>
              </a:rPr>
              <a:t>for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dirty="0">
                <a:ea typeface="新細明體" panose="02020500000000000000" pitchFamily="18" charset="-120"/>
                <a:cs typeface="Arial" panose="020B0604020202020204" pitchFamily="34" charset="0"/>
              </a:rPr>
              <a:t>≤</a:t>
            </a:r>
            <a:r>
              <a:rPr lang="en-US" altLang="zh-TW" i="1" dirty="0">
                <a:ea typeface="新細明體" panose="02020500000000000000" pitchFamily="18" charset="-120"/>
                <a:cs typeface="Arial" panose="020B0604020202020204" pitchFamily="34" charset="0"/>
              </a:rPr>
              <a:t> x</a:t>
            </a:r>
            <a:r>
              <a:rPr lang="en-US" altLang="zh-TW" dirty="0">
                <a:ea typeface="新細明體" panose="02020500000000000000" pitchFamily="18" charset="-120"/>
                <a:cs typeface="Arial" panose="020B0604020202020204" pitchFamily="34" charset="0"/>
              </a:rPr>
              <a:t> ≤ </a:t>
            </a:r>
            <a:r>
              <a:rPr lang="en-US" altLang="zh-TW" i="1" dirty="0">
                <a:ea typeface="新細明體" panose="02020500000000000000" pitchFamily="18" charset="-120"/>
                <a:cs typeface="Arial" panose="020B0604020202020204" pitchFamily="34" charset="0"/>
              </a:rPr>
              <a:t>b</a:t>
            </a:r>
            <a:r>
              <a:rPr lang="en-US" altLang="zh-TW" dirty="0">
                <a:ea typeface="新細明體" panose="02020500000000000000" pitchFamily="18" charset="-120"/>
              </a:rPr>
              <a:t>. </a:t>
            </a:r>
          </a:p>
          <a:p>
            <a:r>
              <a:rPr lang="en-US" altLang="zh-TW" dirty="0">
                <a:ea typeface="新細明體" panose="02020500000000000000" pitchFamily="18" charset="-120"/>
              </a:rPr>
              <a:t>By the Mean Value Theorem for derivatives, there is a number </a:t>
            </a:r>
            <a:r>
              <a:rPr lang="en-US" altLang="zh-TW" i="1" dirty="0">
                <a:ea typeface="新細明體" panose="02020500000000000000" pitchFamily="18" charset="-120"/>
              </a:rPr>
              <a:t>c</a:t>
            </a:r>
            <a:r>
              <a:rPr lang="en-US" altLang="zh-TW" dirty="0">
                <a:ea typeface="新細明體" panose="02020500000000000000" pitchFamily="18" charset="-120"/>
              </a:rPr>
              <a:t> between </a:t>
            </a:r>
            <a:r>
              <a:rPr lang="en-US" altLang="zh-TW" i="1" dirty="0">
                <a:ea typeface="新細明體" panose="02020500000000000000" pitchFamily="18" charset="-120"/>
              </a:rPr>
              <a:t>a</a:t>
            </a:r>
            <a:r>
              <a:rPr lang="en-US" altLang="zh-TW" dirty="0">
                <a:ea typeface="新細明體" panose="02020500000000000000" pitchFamily="18" charset="-120"/>
              </a:rPr>
              <a:t> and </a:t>
            </a:r>
            <a:r>
              <a:rPr lang="en-US" altLang="zh-TW" i="1" dirty="0">
                <a:ea typeface="新細明體" panose="02020500000000000000" pitchFamily="18" charset="-120"/>
              </a:rPr>
              <a:t>b</a:t>
            </a:r>
            <a:r>
              <a:rPr lang="en-US" altLang="zh-TW" dirty="0">
                <a:ea typeface="新細明體" panose="02020500000000000000" pitchFamily="18" charset="-120"/>
              </a:rPr>
              <a:t> such that</a:t>
            </a:r>
          </a:p>
          <a:p>
            <a:endParaRPr lang="en-US" altLang="zh-TW" dirty="0">
              <a:ea typeface="新細明體" panose="02020500000000000000" pitchFamily="18" charset="-120"/>
            </a:endParaRPr>
          </a:p>
          <a:p>
            <a:r>
              <a:rPr lang="en-US" altLang="zh-TW" dirty="0" smtClean="0">
                <a:ea typeface="新細明體" panose="02020500000000000000" pitchFamily="18" charset="-120"/>
              </a:rPr>
              <a:t>But                           </a:t>
            </a:r>
            <a:r>
              <a:rPr lang="en-US" altLang="zh-TW" dirty="0">
                <a:ea typeface="新細明體" panose="02020500000000000000" pitchFamily="18" charset="-120"/>
              </a:rPr>
              <a:t>by FTC1. Therefore</a:t>
            </a:r>
            <a:endParaRPr lang="zh-TW" altLang="en-US" dirty="0">
              <a:ea typeface="新細明體" panose="02020500000000000000" pitchFamily="18" charset="-120"/>
            </a:endParaRPr>
          </a:p>
          <a:p>
            <a:endParaRPr lang="zh-TW" altLang="en-US" dirty="0"/>
          </a:p>
        </p:txBody>
      </p:sp>
      <p:pic>
        <p:nvPicPr>
          <p:cNvPr id="4" name="圖片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5696" y="1633653"/>
            <a:ext cx="1890606" cy="5587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55925" y="3472030"/>
            <a:ext cx="3048558" cy="3347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6" name="圖片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55925" y="4581524"/>
            <a:ext cx="2984227" cy="5587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 name="圖片 6"/>
          <p:cNvPicPr>
            <a:picLocks noChangeAspect="1"/>
          </p:cNvPicPr>
          <p:nvPr/>
        </p:nvPicPr>
        <p:blipFill>
          <a:blip r:embed="rId5"/>
          <a:stretch>
            <a:fillRect/>
          </a:stretch>
        </p:blipFill>
        <p:spPr>
          <a:xfrm>
            <a:off x="1798996" y="4074166"/>
            <a:ext cx="1620876" cy="362946"/>
          </a:xfrm>
          <a:prstGeom prst="rect">
            <a:avLst/>
          </a:prstGeom>
        </p:spPr>
      </p:pic>
    </p:spTree>
    <p:extLst>
      <p:ext uri="{BB962C8B-B14F-4D97-AF65-F5344CB8AC3E}">
        <p14:creationId xmlns:p14="http://schemas.microsoft.com/office/powerpoint/2010/main" xmlns="" val="30045000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400" dirty="0">
                <a:ea typeface="新細明體" panose="02020500000000000000" pitchFamily="18" charset="-120"/>
              </a:rPr>
              <a:t>THE MEAN VALUE THEOREM FOR INTEGRALS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geometric interpretation of the Mean Value Theorem for Integrals is that, for </a:t>
            </a:r>
            <a:r>
              <a:rPr lang="en-US" altLang="zh-TW" i="1" dirty="0">
                <a:ea typeface="新細明體" panose="02020500000000000000" pitchFamily="18" charset="-120"/>
              </a:rPr>
              <a:t>positive</a:t>
            </a:r>
            <a:r>
              <a:rPr lang="en-US" altLang="zh-TW" dirty="0">
                <a:ea typeface="新細明體" panose="02020500000000000000" pitchFamily="18" charset="-120"/>
              </a:rPr>
              <a:t> functions </a:t>
            </a:r>
            <a:r>
              <a:rPr lang="en-US" altLang="zh-TW" i="1" dirty="0">
                <a:ea typeface="新細明體" panose="02020500000000000000" pitchFamily="18" charset="-120"/>
              </a:rPr>
              <a:t>f</a:t>
            </a:r>
            <a:r>
              <a:rPr lang="en-US" altLang="zh-TW" dirty="0">
                <a:ea typeface="新細明體" panose="02020500000000000000" pitchFamily="18" charset="-120"/>
              </a:rPr>
              <a:t>, there is a number such that the rectangle with base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 and height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has the same area as the region under the graph </a:t>
            </a:r>
            <a:r>
              <a:rPr lang="en-US" altLang="zh-TW" i="1" dirty="0">
                <a:ea typeface="新細明體" panose="02020500000000000000" pitchFamily="18" charset="-120"/>
              </a:rPr>
              <a:t>f </a:t>
            </a:r>
            <a:r>
              <a:rPr lang="en-US" altLang="zh-TW" dirty="0">
                <a:ea typeface="新細明體" panose="02020500000000000000" pitchFamily="18" charset="-120"/>
              </a:rPr>
              <a:t>of from </a:t>
            </a:r>
            <a:r>
              <a:rPr lang="en-US" altLang="zh-TW" i="1" dirty="0">
                <a:ea typeface="新細明體" panose="02020500000000000000" pitchFamily="18" charset="-120"/>
              </a:rPr>
              <a:t>a</a:t>
            </a:r>
            <a:r>
              <a:rPr lang="en-US" altLang="zh-TW" dirty="0">
                <a:ea typeface="新細明體" panose="02020500000000000000" pitchFamily="18" charset="-120"/>
              </a:rPr>
              <a:t> to </a:t>
            </a:r>
            <a:r>
              <a:rPr lang="en-US" altLang="zh-TW" i="1" dirty="0">
                <a:ea typeface="新細明體" panose="02020500000000000000" pitchFamily="18" charset="-120"/>
              </a:rPr>
              <a:t>b</a:t>
            </a:r>
            <a:r>
              <a:rPr lang="en-US" altLang="zh-TW" dirty="0">
                <a:ea typeface="新細明體" panose="02020500000000000000" pitchFamily="18" charset="-120"/>
              </a:rPr>
              <a:t>. </a:t>
            </a:r>
          </a:p>
          <a:p>
            <a:endParaRPr lang="zh-TW" altLang="en-US" dirty="0"/>
          </a:p>
        </p:txBody>
      </p:sp>
    </p:spTree>
    <p:extLst>
      <p:ext uri="{BB962C8B-B14F-4D97-AF65-F5344CB8AC3E}">
        <p14:creationId xmlns:p14="http://schemas.microsoft.com/office/powerpoint/2010/main" xmlns="" val="7478605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See Figure 10 and the more picturesque interpretation in the margin note.</a:t>
            </a:r>
            <a:endParaRPr lang="zh-TW" altLang="en-US" dirty="0">
              <a:ea typeface="新細明體" panose="02020500000000000000" pitchFamily="18" charset="-120"/>
            </a:endParaRPr>
          </a:p>
          <a:p>
            <a:endParaRPr lang="zh-TW" altLang="en-US" dirty="0">
              <a:ea typeface="新細明體" panose="02020500000000000000" pitchFamily="18" charset="-120"/>
            </a:endParaRP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79726" y="2852936"/>
            <a:ext cx="3970338" cy="3030537"/>
          </a:xfrm>
          <a:prstGeom prst="rect">
            <a:avLst/>
          </a:prstGeom>
          <a:noFill/>
          <a:ln w="9525" algn="ctr">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7078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85000" lnSpcReduction="10000"/>
          </a:bodyPr>
          <a:lstStyle/>
          <a:p>
            <a:pPr marL="0" indent="0"/>
            <a:r>
              <a:rPr lang="en-US" altLang="zh-TW" dirty="0" smtClean="0">
                <a:ea typeface="新細明體" panose="02020500000000000000" pitchFamily="18" charset="-120"/>
              </a:rPr>
              <a:t>Since                                 is continuous on the interval [–1, 2], the Mean Value Theorem for Integrals says there is a number </a:t>
            </a:r>
            <a:r>
              <a:rPr lang="en-US" altLang="zh-TW" i="1" dirty="0" smtClean="0">
                <a:ea typeface="新細明體" panose="02020500000000000000" pitchFamily="18" charset="-120"/>
              </a:rPr>
              <a:t>c</a:t>
            </a:r>
            <a:r>
              <a:rPr lang="en-US" altLang="zh-TW" dirty="0" smtClean="0">
                <a:ea typeface="新細明體" panose="02020500000000000000" pitchFamily="18" charset="-120"/>
              </a:rPr>
              <a:t> in [–1, 2] such that</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In this particular case we can find </a:t>
            </a:r>
            <a:r>
              <a:rPr lang="en-US" altLang="zh-TW" i="1" dirty="0" smtClean="0">
                <a:ea typeface="新細明體" panose="02020500000000000000" pitchFamily="18" charset="-120"/>
              </a:rPr>
              <a:t>c</a:t>
            </a:r>
            <a:r>
              <a:rPr lang="en-US" altLang="zh-TW" dirty="0" smtClean="0">
                <a:ea typeface="新細明體" panose="02020500000000000000" pitchFamily="18" charset="-120"/>
              </a:rPr>
              <a:t> explicitly.</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From Example 6 we know that 	                   so the value of </a:t>
            </a:r>
            <a:r>
              <a:rPr lang="en-US" altLang="zh-TW" i="1" dirty="0" smtClean="0">
                <a:ea typeface="新細明體" panose="02020500000000000000" pitchFamily="18" charset="-120"/>
              </a:rPr>
              <a:t>c</a:t>
            </a:r>
            <a:r>
              <a:rPr lang="en-US" altLang="zh-TW" dirty="0" smtClean="0">
                <a:ea typeface="新細明體" panose="02020500000000000000" pitchFamily="18" charset="-120"/>
              </a:rPr>
              <a:t> satisfies</a:t>
            </a: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399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4531" y="1655153"/>
            <a:ext cx="1757362" cy="32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94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62200" y="2895600"/>
            <a:ext cx="4129088"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9155"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13895" y="4581128"/>
            <a:ext cx="10382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9156" name="Picture 4"/>
          <p:cNvPicPr>
            <a:picLocks noChangeAspect="1" noChangeArrowheads="1"/>
          </p:cNvPicPr>
          <p:nvPr/>
        </p:nvPicPr>
        <p:blipFill>
          <a:blip r:embed="rId5">
            <a:extLst>
              <a:ext uri="{28A0092B-C50C-407E-A947-70E740481C1C}">
                <a14:useLocalDpi xmlns:a14="http://schemas.microsoft.com/office/drawing/2010/main" xmlns="" val="0"/>
              </a:ext>
            </a:extLst>
          </a:blip>
          <a:srcRect r="29350" b="4478"/>
          <a:stretch>
            <a:fillRect/>
          </a:stretch>
        </p:blipFill>
        <p:spPr bwMode="auto">
          <a:xfrm>
            <a:off x="3733800" y="5157192"/>
            <a:ext cx="1295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xmlns="" val="0"/>
              </a:ext>
            </a:extLst>
          </a:blip>
          <a:srcRect l="70650"/>
          <a:stretch>
            <a:fillRect/>
          </a:stretch>
        </p:blipFill>
        <p:spPr bwMode="auto">
          <a:xfrm>
            <a:off x="4267200" y="5752505"/>
            <a:ext cx="538163" cy="31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284244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Effect transition="in" filter="fade">
                                      <p:cBhvr>
                                        <p:cTn id="15" dur="1000"/>
                                        <p:tgtEl>
                                          <p:spTgt spid="30723">
                                            <p:txEl>
                                              <p:pRg st="4" end="4"/>
                                            </p:txEl>
                                          </p:spTgt>
                                        </p:tgtEl>
                                      </p:cBhvr>
                                    </p:animEffect>
                                    <p:anim calcmode="lin" valueType="num">
                                      <p:cBhvr>
                                        <p:cTn id="16"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animEffect transition="in" filter="fade">
                                      <p:cBhvr>
                                        <p:cTn id="23" dur="1000"/>
                                        <p:tgtEl>
                                          <p:spTgt spid="30723">
                                            <p:txEl>
                                              <p:pRg st="6" end="6"/>
                                            </p:txEl>
                                          </p:spTgt>
                                        </p:tgtEl>
                                      </p:cBhvr>
                                    </p:animEffect>
                                    <p:anim calcmode="lin" valueType="num">
                                      <p:cBhvr>
                                        <p:cTn id="24"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49155"/>
                                        </p:tgtEl>
                                        <p:attrNameLst>
                                          <p:attrName>style.visibility</p:attrName>
                                        </p:attrNameLst>
                                      </p:cBhvr>
                                      <p:to>
                                        <p:strVal val="visible"/>
                                      </p:to>
                                    </p:set>
                                    <p:animEffect transition="in" filter="fade">
                                      <p:cBhvr>
                                        <p:cTn id="29" dur="1000"/>
                                        <p:tgtEl>
                                          <p:spTgt spid="49155"/>
                                        </p:tgtEl>
                                      </p:cBhvr>
                                    </p:animEffect>
                                    <p:anim calcmode="lin" valueType="num">
                                      <p:cBhvr>
                                        <p:cTn id="30" dur="1000" fill="hold"/>
                                        <p:tgtEl>
                                          <p:spTgt spid="49155"/>
                                        </p:tgtEl>
                                        <p:attrNameLst>
                                          <p:attrName>ppt_x</p:attrName>
                                        </p:attrNameLst>
                                      </p:cBhvr>
                                      <p:tavLst>
                                        <p:tav tm="0">
                                          <p:val>
                                            <p:strVal val="#ppt_x"/>
                                          </p:val>
                                        </p:tav>
                                        <p:tav tm="100000">
                                          <p:val>
                                            <p:strVal val="#ppt_x"/>
                                          </p:val>
                                        </p:tav>
                                      </p:tavLst>
                                    </p:anim>
                                    <p:anim calcmode="lin" valueType="num">
                                      <p:cBhvr>
                                        <p:cTn id="31" dur="900" decel="100000" fill="hold"/>
                                        <p:tgtEl>
                                          <p:spTgt spid="49155"/>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49155"/>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49156"/>
                                        </p:tgtEl>
                                        <p:attrNameLst>
                                          <p:attrName>style.visibility</p:attrName>
                                        </p:attrNameLst>
                                      </p:cBhvr>
                                      <p:to>
                                        <p:strVal val="visible"/>
                                      </p:to>
                                    </p:set>
                                    <p:animEffect transition="in" filter="fade">
                                      <p:cBhvr>
                                        <p:cTn id="35" dur="1000"/>
                                        <p:tgtEl>
                                          <p:spTgt spid="49156"/>
                                        </p:tgtEl>
                                      </p:cBhvr>
                                    </p:animEffect>
                                    <p:anim calcmode="lin" valueType="num">
                                      <p:cBhvr>
                                        <p:cTn id="36" dur="1000" fill="hold"/>
                                        <p:tgtEl>
                                          <p:spTgt spid="49156"/>
                                        </p:tgtEl>
                                        <p:attrNameLst>
                                          <p:attrName>ppt_x</p:attrName>
                                        </p:attrNameLst>
                                      </p:cBhvr>
                                      <p:tavLst>
                                        <p:tav tm="0">
                                          <p:val>
                                            <p:strVal val="#ppt_x"/>
                                          </p:val>
                                        </p:tav>
                                        <p:tav tm="100000">
                                          <p:val>
                                            <p:strVal val="#ppt_x"/>
                                          </p:val>
                                        </p:tav>
                                      </p:tavLst>
                                    </p:anim>
                                    <p:anim calcmode="lin" valueType="num">
                                      <p:cBhvr>
                                        <p:cTn id="37" dur="900" decel="100000" fill="hold"/>
                                        <p:tgtEl>
                                          <p:spTgt spid="4915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49156"/>
                                        </p:tgtEl>
                                        <p:attrNameLst>
                                          <p:attrName>ppt_y</p:attrName>
                                        </p:attrNameLst>
                                      </p:cBhvr>
                                      <p:tavLst>
                                        <p:tav tm="0">
                                          <p:val>
                                            <p:strVal val="#ppt_y-.03"/>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7"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900" decel="100000" fill="hold"/>
                                        <p:tgtEl>
                                          <p:spTgt spid="12"/>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62500" lnSpcReduction="20000"/>
          </a:bodyPr>
          <a:lstStyle/>
          <a:p>
            <a:pPr marL="0" indent="0">
              <a:defRPr/>
            </a:pPr>
            <a:r>
              <a:rPr lang="en-US" dirty="0" smtClean="0"/>
              <a:t>If </a:t>
            </a:r>
            <a:r>
              <a:rPr lang="en-US" i="1" dirty="0" smtClean="0"/>
              <a:t>f</a:t>
            </a:r>
            <a:r>
              <a:rPr lang="en-US" dirty="0" smtClean="0"/>
              <a:t> is the function whose graph is shown in Figure 2 and</a:t>
            </a:r>
          </a:p>
          <a:p>
            <a:pPr marL="0" indent="0">
              <a:defRPr/>
            </a:pPr>
            <a:r>
              <a:rPr lang="en-US" dirty="0" smtClean="0"/>
              <a:t>, find the values of </a:t>
            </a:r>
            <a:r>
              <a:rPr lang="en-US" i="1" dirty="0" smtClean="0"/>
              <a:t>g</a:t>
            </a:r>
            <a:r>
              <a:rPr lang="en-US" dirty="0" smtClean="0"/>
              <a:t>(0), </a:t>
            </a:r>
            <a:r>
              <a:rPr lang="en-US" i="1" dirty="0" smtClean="0"/>
              <a:t>g</a:t>
            </a:r>
            <a:r>
              <a:rPr lang="en-US" dirty="0" smtClean="0"/>
              <a:t>(1), </a:t>
            </a:r>
            <a:r>
              <a:rPr lang="en-US" i="1" dirty="0" smtClean="0"/>
              <a:t>g</a:t>
            </a:r>
            <a:r>
              <a:rPr lang="en-US" dirty="0" smtClean="0"/>
              <a:t>(2), </a:t>
            </a:r>
            <a:r>
              <a:rPr lang="en-US" i="1" dirty="0" smtClean="0"/>
              <a:t>g</a:t>
            </a:r>
            <a:r>
              <a:rPr lang="en-US" dirty="0" smtClean="0"/>
              <a:t>(3), </a:t>
            </a:r>
            <a:r>
              <a:rPr lang="en-US" i="1" dirty="0" smtClean="0"/>
              <a:t>g</a:t>
            </a:r>
            <a:r>
              <a:rPr lang="en-US" dirty="0" smtClean="0"/>
              <a:t>(4), and </a:t>
            </a:r>
            <a:r>
              <a:rPr lang="en-US" i="1" dirty="0" smtClean="0"/>
              <a:t>g</a:t>
            </a:r>
            <a:r>
              <a:rPr lang="en-US" dirty="0" smtClean="0"/>
              <a:t>(5).</a:t>
            </a:r>
          </a:p>
          <a:p>
            <a:pPr marL="0" indent="0">
              <a:defRPr/>
            </a:pPr>
            <a:endParaRPr lang="en-US" dirty="0" smtClean="0"/>
          </a:p>
          <a:p>
            <a:pPr marL="0" indent="0">
              <a:defRPr/>
            </a:pPr>
            <a:endParaRPr lang="en-US" dirty="0" smtClean="0"/>
          </a:p>
          <a:p>
            <a:pPr marL="0" indent="0">
              <a:defRPr/>
            </a:pPr>
            <a:endParaRPr lang="en-US" dirty="0" smtClean="0"/>
          </a:p>
          <a:p>
            <a:pPr marL="0" indent="0">
              <a:defRPr/>
            </a:pPr>
            <a:endParaRPr lang="en-US" dirty="0" smtClean="0"/>
          </a:p>
          <a:p>
            <a:pPr marL="0" indent="0">
              <a:defRPr/>
            </a:pPr>
            <a:endParaRPr lang="en-US" dirty="0" smtClean="0"/>
          </a:p>
          <a:p>
            <a:pPr marL="0" indent="0">
              <a:defRPr/>
            </a:pPr>
            <a:endParaRPr lang="en-US" dirty="0" smtClean="0"/>
          </a:p>
          <a:p>
            <a:pPr marL="0" indent="0">
              <a:defRPr/>
            </a:pPr>
            <a:endParaRPr lang="en-US" dirty="0" smtClean="0"/>
          </a:p>
          <a:p>
            <a:pPr marL="0" indent="0">
              <a:defRPr/>
            </a:pPr>
            <a:endParaRPr lang="en-US" sz="1600" dirty="0" smtClean="0"/>
          </a:p>
          <a:p>
            <a:pPr>
              <a:defRPr/>
            </a:pPr>
            <a:r>
              <a:rPr lang="en-US" dirty="0" smtClean="0"/>
              <a:t>Then sketch a rough graph of </a:t>
            </a:r>
            <a:r>
              <a:rPr lang="en-US" i="1" dirty="0" smtClean="0"/>
              <a:t>g</a:t>
            </a:r>
            <a:r>
              <a:rPr lang="en-US" dirty="0" smtClean="0"/>
              <a:t>.</a:t>
            </a: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717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59832" y="2619376"/>
            <a:ext cx="2701925"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4" name="Rectangle 7"/>
          <p:cNvSpPr>
            <a:spLocks noChangeArrowheads="1"/>
          </p:cNvSpPr>
          <p:nvPr/>
        </p:nvSpPr>
        <p:spPr bwMode="auto">
          <a:xfrm>
            <a:off x="3970609" y="5077122"/>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2</a:t>
            </a:r>
          </a:p>
        </p:txBody>
      </p:sp>
      <p:pic>
        <p:nvPicPr>
          <p:cNvPr id="7175"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52120" y="1603284"/>
            <a:ext cx="1548387" cy="313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274359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pPr marL="0" indent="0"/>
            <a:r>
              <a:rPr lang="en-US" altLang="zh-TW" dirty="0" smtClean="0">
                <a:ea typeface="新細明體" panose="02020500000000000000" pitchFamily="18" charset="-120"/>
              </a:rPr>
              <a:t>Therefore			</a:t>
            </a:r>
            <a:br>
              <a:rPr lang="en-US" altLang="zh-TW" dirty="0" smtClean="0">
                <a:ea typeface="新細明體" panose="02020500000000000000" pitchFamily="18" charset="-120"/>
              </a:rPr>
            </a:br>
            <a:r>
              <a:rPr lang="en-US" altLang="zh-TW" dirty="0" smtClean="0">
                <a:ea typeface="新細明體" panose="02020500000000000000" pitchFamily="18" charset="-120"/>
              </a:rPr>
              <a:t>				so</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Thus in this case there happen to be two numbers </a:t>
            </a:r>
            <a:r>
              <a:rPr lang="en-US" altLang="zh-TW" i="1" dirty="0" smtClean="0">
                <a:ea typeface="新細明體" panose="02020500000000000000" pitchFamily="18" charset="-120"/>
              </a:rPr>
              <a:t>c</a:t>
            </a:r>
            <a:r>
              <a:rPr lang="en-US" altLang="zh-TW" dirty="0" smtClean="0">
                <a:ea typeface="新細明體" panose="02020500000000000000" pitchFamily="18" charset="-120"/>
              </a:rPr>
              <a:t> =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1 in the interval [–1, 2] that work in the Mean Value Theorem for Integrals.</a:t>
            </a:r>
          </a:p>
        </p:txBody>
      </p:sp>
      <p:sp>
        <p:nvSpPr>
          <p:cNvPr id="40963"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t>
            </a:r>
          </a:p>
        </p:txBody>
      </p:sp>
      <p:sp>
        <p:nvSpPr>
          <p:cNvPr id="409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4096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09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39752" y="2285776"/>
            <a:ext cx="1385887"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37013" y="2247676"/>
            <a:ext cx="795338"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090466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2"/>
          <p:cNvSpPr>
            <a:spLocks noGrp="1"/>
          </p:cNvSpPr>
          <p:nvPr>
            <p:ph idx="1"/>
          </p:nvPr>
        </p:nvSpPr>
        <p:spPr/>
        <p:txBody>
          <a:bodyPr/>
          <a:lstStyle/>
          <a:p>
            <a:pPr marL="0" indent="0"/>
            <a:r>
              <a:rPr lang="en-US" altLang="zh-TW" smtClean="0">
                <a:ea typeface="新細明體" panose="02020500000000000000" pitchFamily="18" charset="-120"/>
              </a:rPr>
              <a:t>Examples 6 and 7 are illustrated by Figure 11.</a:t>
            </a:r>
          </a:p>
        </p:txBody>
      </p:sp>
      <p:sp>
        <p:nvSpPr>
          <p:cNvPr id="41987"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t>
            </a:r>
          </a:p>
        </p:txBody>
      </p:sp>
      <p:sp>
        <p:nvSpPr>
          <p:cNvPr id="419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4198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19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0" y="2532087"/>
            <a:ext cx="3314700" cy="3457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91" name="Rectangle 8"/>
          <p:cNvSpPr>
            <a:spLocks noChangeArrowheads="1"/>
          </p:cNvSpPr>
          <p:nvPr/>
        </p:nvSpPr>
        <p:spPr bwMode="auto">
          <a:xfrm>
            <a:off x="3763209" y="6093045"/>
            <a:ext cx="96988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11</a:t>
            </a:r>
          </a:p>
        </p:txBody>
      </p:sp>
    </p:spTree>
    <p:extLst>
      <p:ext uri="{BB962C8B-B14F-4D97-AF65-F5344CB8AC3E}">
        <p14:creationId xmlns:p14="http://schemas.microsoft.com/office/powerpoint/2010/main" xmlns="" val="3486003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lstStyle/>
          <a:p>
            <a:pPr marL="0" indent="0">
              <a:defRPr/>
            </a:pPr>
            <a:r>
              <a:rPr lang="en-US" dirty="0" smtClean="0"/>
              <a:t>First we notice that </a:t>
            </a:r>
          </a:p>
          <a:p>
            <a:pPr marL="0" indent="0">
              <a:defRPr/>
            </a:pPr>
            <a:endParaRPr lang="en-US" dirty="0" smtClean="0"/>
          </a:p>
          <a:p>
            <a:pPr>
              <a:defRPr/>
            </a:pPr>
            <a:r>
              <a:rPr lang="en-US" dirty="0" smtClean="0"/>
              <a:t>From Figure 3 we see that </a:t>
            </a:r>
            <a:r>
              <a:rPr lang="en-US" i="1" dirty="0" smtClean="0"/>
              <a:t>g</a:t>
            </a:r>
            <a:r>
              <a:rPr lang="en-US" dirty="0" smtClean="0"/>
              <a:t>(1) is the area of a triangle: </a:t>
            </a:r>
            <a:endParaRPr lang="en-US" baseline="30000" dirty="0" smtClean="0"/>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69564" y="1700773"/>
            <a:ext cx="2528888"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r="74461" b="586"/>
          <a:stretch>
            <a:fillRect/>
          </a:stretch>
        </p:blipFill>
        <p:spPr bwMode="auto">
          <a:xfrm>
            <a:off x="6400800" y="3552279"/>
            <a:ext cx="1597025" cy="215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r="47762"/>
          <a:stretch>
            <a:fillRect/>
          </a:stretch>
        </p:blipFill>
        <p:spPr bwMode="auto">
          <a:xfrm>
            <a:off x="2119313" y="3587080"/>
            <a:ext cx="2000250" cy="557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l="53731" r="14429"/>
          <a:stretch>
            <a:fillRect/>
          </a:stretch>
        </p:blipFill>
        <p:spPr bwMode="auto">
          <a:xfrm>
            <a:off x="2695575" y="4501480"/>
            <a:ext cx="1219200" cy="557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l="87563"/>
          <a:stretch>
            <a:fillRect/>
          </a:stretch>
        </p:blipFill>
        <p:spPr bwMode="auto">
          <a:xfrm>
            <a:off x="2681288" y="5392068"/>
            <a:ext cx="476250" cy="557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a:spLocks noChangeArrowheads="1"/>
          </p:cNvSpPr>
          <p:nvPr/>
        </p:nvSpPr>
        <p:spPr bwMode="auto">
          <a:xfrm>
            <a:off x="6759127" y="5864423"/>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p>
        </p:txBody>
      </p:sp>
    </p:spTree>
    <p:extLst>
      <p:ext uri="{BB962C8B-B14F-4D97-AF65-F5344CB8AC3E}">
        <p14:creationId xmlns:p14="http://schemas.microsoft.com/office/powerpoint/2010/main" xmlns="" val="25709887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900" decel="100000" fill="hold"/>
                                        <p:tgtEl>
                                          <p:spTgt spid="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900" decel="100000" fill="hold"/>
                                        <p:tgtEl>
                                          <p:spTgt spid="1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900" decel="100000" fill="hold"/>
                                        <p:tgtEl>
                                          <p:spTgt spid="1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7"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900" decel="100000" fill="hold"/>
                                        <p:tgtEl>
                                          <p:spTgt spid="12"/>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921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To find </a:t>
            </a:r>
            <a:r>
              <a:rPr lang="en-US" altLang="zh-TW" i="1" smtClean="0">
                <a:ea typeface="新細明體" panose="02020500000000000000" pitchFamily="18" charset="-120"/>
              </a:rPr>
              <a:t>g</a:t>
            </a:r>
            <a:r>
              <a:rPr lang="en-US" altLang="zh-TW" smtClean="0">
                <a:ea typeface="新細明體" panose="02020500000000000000" pitchFamily="18" charset="-120"/>
              </a:rPr>
              <a:t>(2) we add to </a:t>
            </a:r>
            <a:r>
              <a:rPr lang="en-US" altLang="zh-TW" i="1" smtClean="0">
                <a:ea typeface="新細明體" panose="02020500000000000000" pitchFamily="18" charset="-120"/>
              </a:rPr>
              <a:t>g</a:t>
            </a:r>
            <a:r>
              <a:rPr lang="en-US" altLang="zh-TW" smtClean="0">
                <a:ea typeface="新細明體" panose="02020500000000000000" pitchFamily="18" charset="-120"/>
              </a:rPr>
              <a:t>(1) the area of a rectangle:</a:t>
            </a:r>
            <a:endParaRPr lang="en-US" altLang="zh-TW" baseline="30000" smtClean="0">
              <a:ea typeface="新細明體" panose="02020500000000000000" pitchFamily="18" charset="-120"/>
            </a:endParaRP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922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92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r="71654"/>
          <a:stretch>
            <a:fillRect/>
          </a:stretch>
        </p:blipFill>
        <p:spPr bwMode="auto">
          <a:xfrm>
            <a:off x="1981200" y="2209800"/>
            <a:ext cx="2057400"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28346" r="30708"/>
          <a:stretch>
            <a:fillRect/>
          </a:stretch>
        </p:blipFill>
        <p:spPr bwMode="auto">
          <a:xfrm>
            <a:off x="2514600" y="3286125"/>
            <a:ext cx="2971800"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69292" r="7613"/>
          <a:stretch>
            <a:fillRect/>
          </a:stretch>
        </p:blipFill>
        <p:spPr bwMode="auto">
          <a:xfrm>
            <a:off x="2514600" y="4419600"/>
            <a:ext cx="1676400"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93439"/>
          <a:stretch>
            <a:fillRect/>
          </a:stretch>
        </p:blipFill>
        <p:spPr bwMode="auto">
          <a:xfrm>
            <a:off x="2514600" y="5343525"/>
            <a:ext cx="476250"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l="27977" r="40340" b="586"/>
          <a:stretch>
            <a:fillRect/>
          </a:stretch>
        </p:blipFill>
        <p:spPr bwMode="auto">
          <a:xfrm>
            <a:off x="6400800" y="2416175"/>
            <a:ext cx="1981200" cy="215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7" name="Rectangle 13"/>
          <p:cNvSpPr>
            <a:spLocks noChangeArrowheads="1"/>
          </p:cNvSpPr>
          <p:nvPr/>
        </p:nvSpPr>
        <p:spPr bwMode="auto">
          <a:xfrm>
            <a:off x="6951215" y="4754560"/>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p>
        </p:txBody>
      </p:sp>
    </p:spTree>
    <p:extLst>
      <p:ext uri="{BB962C8B-B14F-4D97-AF65-F5344CB8AC3E}">
        <p14:creationId xmlns:p14="http://schemas.microsoft.com/office/powerpoint/2010/main" xmlns="" val="38562136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900" decel="100000" fill="hold"/>
                                        <p:tgtEl>
                                          <p:spTgt spid="11"/>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900" decel="100000" fill="hold"/>
                                        <p:tgtEl>
                                          <p:spTgt spid="1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1024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We estimate that the area under </a:t>
            </a:r>
            <a:r>
              <a:rPr lang="en-US" altLang="zh-TW" i="1" dirty="0" smtClean="0">
                <a:ea typeface="新細明體" panose="02020500000000000000" pitchFamily="18" charset="-120"/>
              </a:rPr>
              <a:t>f</a:t>
            </a:r>
            <a:r>
              <a:rPr lang="en-US" altLang="zh-TW" dirty="0" smtClean="0">
                <a:ea typeface="新細明體" panose="02020500000000000000" pitchFamily="18" charset="-120"/>
              </a:rPr>
              <a:t> from 2 to 3 is about 1.3, so</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024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02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r="42094"/>
          <a:stretch>
            <a:fillRect/>
          </a:stretch>
        </p:blipFill>
        <p:spPr bwMode="auto">
          <a:xfrm>
            <a:off x="2133600" y="2133600"/>
            <a:ext cx="2895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85333"/>
          <a:stretch>
            <a:fillRect/>
          </a:stretch>
        </p:blipFill>
        <p:spPr bwMode="auto">
          <a:xfrm>
            <a:off x="2695575" y="3962400"/>
            <a:ext cx="733425"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59428" r="14667"/>
          <a:stretch>
            <a:fillRect/>
          </a:stretch>
        </p:blipFill>
        <p:spPr bwMode="auto">
          <a:xfrm>
            <a:off x="2743200" y="3062288"/>
            <a:ext cx="1295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l="62097" b="586"/>
          <a:stretch>
            <a:fillRect/>
          </a:stretch>
        </p:blipFill>
        <p:spPr bwMode="auto">
          <a:xfrm>
            <a:off x="6096000" y="2133600"/>
            <a:ext cx="2370138" cy="215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50" name="Rectangle 10"/>
          <p:cNvSpPr>
            <a:spLocks noChangeArrowheads="1"/>
          </p:cNvSpPr>
          <p:nvPr/>
        </p:nvSpPr>
        <p:spPr bwMode="auto">
          <a:xfrm>
            <a:off x="6948264" y="4471985"/>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p>
        </p:txBody>
      </p:sp>
    </p:spTree>
    <p:extLst>
      <p:ext uri="{BB962C8B-B14F-4D97-AF65-F5344CB8AC3E}">
        <p14:creationId xmlns:p14="http://schemas.microsoft.com/office/powerpoint/2010/main" xmlns="" val="11343824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900" decel="100000" fill="hold"/>
                                        <p:tgtEl>
                                          <p:spTgt spid="13"/>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xmlns=""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2086</Words>
  <Application>Microsoft Office PowerPoint</Application>
  <PresentationFormat>如螢幕大小 (4:3)</PresentationFormat>
  <Paragraphs>320</Paragraphs>
  <Slides>61</Slides>
  <Notes>2</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61</vt:i4>
      </vt:variant>
    </vt:vector>
  </HeadingPairs>
  <TitlesOfParts>
    <vt:vector size="63" baseType="lpstr">
      <vt:lpstr>Math_16x9</vt:lpstr>
      <vt:lpstr>Equation</vt:lpstr>
      <vt:lpstr>投影片 1</vt:lpstr>
      <vt:lpstr>投影片 2</vt:lpstr>
      <vt:lpstr>The Fundamental Theorem of Calculus</vt:lpstr>
      <vt:lpstr>The Fundamental Theorem of Calculus</vt:lpstr>
      <vt:lpstr>The Fundamental Theorem of Calculus</vt:lpstr>
      <vt:lpstr>Example 1</vt:lpstr>
      <vt:lpstr>Example 1 – Solution</vt:lpstr>
      <vt:lpstr>Example 1 – Solution</vt:lpstr>
      <vt:lpstr>Example 1 – Solution</vt:lpstr>
      <vt:lpstr>Example 1 – Solution</vt:lpstr>
      <vt:lpstr>Example 1 – Solution</vt:lpstr>
      <vt:lpstr>Example 1 – Solution</vt:lpstr>
      <vt:lpstr>Example 1 – Solution</vt:lpstr>
      <vt:lpstr>Example 2</vt:lpstr>
      <vt:lpstr>The Fundamental Theorem of Calculus</vt:lpstr>
      <vt:lpstr>The Fundamental Theorem of Calculus</vt:lpstr>
      <vt:lpstr>The Fundamental Theorem of Calculus</vt:lpstr>
      <vt:lpstr>The Fundamental Theorem of Calculus</vt:lpstr>
      <vt:lpstr>FTC1</vt:lpstr>
      <vt:lpstr>FTC1 PROOF</vt:lpstr>
      <vt:lpstr>FTC1 PROOF</vt:lpstr>
      <vt:lpstr>FTC1 PROOF</vt:lpstr>
      <vt:lpstr>FTC1 PROOF</vt:lpstr>
      <vt:lpstr>FTC1 PROOF</vt:lpstr>
      <vt:lpstr>FTC1 PROOF</vt:lpstr>
      <vt:lpstr>The Fundamental Theorem of Calculus</vt:lpstr>
      <vt:lpstr>The Fundamental Theorem of Calculus</vt:lpstr>
      <vt:lpstr>Example 3</vt:lpstr>
      <vt:lpstr>Example 4</vt:lpstr>
      <vt:lpstr>Example 4</vt:lpstr>
      <vt:lpstr>Example 4</vt:lpstr>
      <vt:lpstr>Example 4</vt:lpstr>
      <vt:lpstr>Example 4</vt:lpstr>
      <vt:lpstr>Example 4</vt:lpstr>
      <vt:lpstr>Example 4</vt:lpstr>
      <vt:lpstr>Example 5</vt:lpstr>
      <vt:lpstr>Example 5</vt:lpstr>
      <vt:lpstr>Example 5 – Solution</vt:lpstr>
      <vt:lpstr>投影片 39</vt:lpstr>
      <vt:lpstr>Differentiation and Integration as Inverse Processes</vt:lpstr>
      <vt:lpstr>Differentiation and Integration as Inverse Processes</vt:lpstr>
      <vt:lpstr>Differentiation and Integration as Inverse Processes</vt:lpstr>
      <vt:lpstr>SUMMARY</vt:lpstr>
      <vt:lpstr>SUMMARY</vt:lpstr>
      <vt:lpstr>投影片 45</vt:lpstr>
      <vt:lpstr>Average Value of a Function</vt:lpstr>
      <vt:lpstr>Average Value of a Function</vt:lpstr>
      <vt:lpstr>Average Value of a Function</vt:lpstr>
      <vt:lpstr>Average Value of a Function</vt:lpstr>
      <vt:lpstr>Average Value of a Function</vt:lpstr>
      <vt:lpstr>Average Value of a Function</vt:lpstr>
      <vt:lpstr>Example 6</vt:lpstr>
      <vt:lpstr>Example 6</vt:lpstr>
      <vt:lpstr>Average Value of a Function</vt:lpstr>
      <vt:lpstr>Average Value of a Function</vt:lpstr>
      <vt:lpstr>THE MEAN VALUE THEOREM FOR INTEGRALS PROOF</vt:lpstr>
      <vt:lpstr>THE MEAN VALUE THEOREM FOR INTEGRALS</vt:lpstr>
      <vt:lpstr>投影片 58</vt:lpstr>
      <vt:lpstr>Example 7</vt:lpstr>
      <vt:lpstr>Example 7</vt:lpstr>
      <vt:lpstr>Example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2016-12-22T13:47:40Z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