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52"/>
  </p:notesMasterIdLst>
  <p:handoutMasterIdLst>
    <p:handoutMasterId r:id="rId53"/>
  </p:handoutMasterIdLst>
  <p:sldIdLst>
    <p:sldId id="256" r:id="rId3"/>
    <p:sldId id="257" r:id="rId4"/>
    <p:sldId id="298" r:id="rId5"/>
    <p:sldId id="299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300" r:id="rId17"/>
    <p:sldId id="301" r:id="rId18"/>
    <p:sldId id="268" r:id="rId19"/>
    <p:sldId id="269" r:id="rId20"/>
    <p:sldId id="270" r:id="rId21"/>
    <p:sldId id="295" r:id="rId22"/>
    <p:sldId id="296" r:id="rId23"/>
    <p:sldId id="297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302" r:id="rId45"/>
    <p:sldId id="303" r:id="rId46"/>
    <p:sldId id="304" r:id="rId47"/>
    <p:sldId id="291" r:id="rId48"/>
    <p:sldId id="292" r:id="rId49"/>
    <p:sldId id="293" r:id="rId50"/>
    <p:sldId id="294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1008" userDrawn="1">
          <p15:clr>
            <a:srgbClr val="A4A3A4"/>
          </p15:clr>
        </p15:guide>
        <p15:guide id="3" orient="horz" pos="3888" userDrawn="1">
          <p15:clr>
            <a:srgbClr val="A4A3A4"/>
          </p15:clr>
        </p15:guide>
        <p15:guide id="4" orient="horz" pos="321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pos="755" userDrawn="1">
          <p15:clr>
            <a:srgbClr val="A4A3A4"/>
          </p15:clr>
        </p15:guide>
        <p15:guide id="7" pos="53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116" d="100"/>
          <a:sy n="116" d="100"/>
        </p:scale>
        <p:origin x="1500" y="108"/>
      </p:cViewPr>
      <p:guideLst>
        <p:guide orient="horz" pos="2160"/>
        <p:guide orient="horz" pos="1008"/>
        <p:guide orient="horz" pos="3888"/>
        <p:guide orient="horz" pos="321"/>
        <p:guide pos="2880"/>
        <p:guide pos="755"/>
        <p:guide pos="538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BDB7646E-8811-423A-9C42-2CBFADA00A96}" type="datetimeFigureOut">
              <a:rPr lang="en-US" altLang="zh-TW" smtClean="0"/>
              <a:pPr/>
              <a:t>11/25/2016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04360E59-1627-4404-ACC5-51C744AB0F27}" type="slidenum">
              <a:rPr lang="zh-TW" smtClean="0"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>
                <a:solidFill>
                  <a:schemeClr val="tx1"/>
                </a:solidFill>
              </a:defRPr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zh-TW" altLang="en-US"/>
              <a:pPr/>
              <a:t>2016/11/25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>
                <a:solidFill>
                  <a:schemeClr val="tx1"/>
                </a:solidFill>
              </a:defRPr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8EE8000-05F6-4AC5-9A3E-56D1E13B31DE}" type="slidenum">
              <a:rPr lang="en-US" altLang="zh-TW"/>
              <a:pPr eaLnBrk="1" hangingPunct="1"/>
              <a:t>1</a:t>
            </a:fld>
            <a:endParaRPr lang="en-US" altLang="zh-TW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altLang="zh-TW" smtClean="0"/>
          </a:p>
        </p:txBody>
      </p:sp>
    </p:spTree>
    <p:extLst>
      <p:ext uri="{BB962C8B-B14F-4D97-AF65-F5344CB8AC3E}">
        <p14:creationId xmlns:p14="http://schemas.microsoft.com/office/powerpoint/2010/main" val="1939683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FBA558D-5A1A-4194-93D0-17C3A5D9FF0B}" type="slidenum">
              <a:rPr lang="en-US" altLang="zh-TW"/>
              <a:pPr eaLnBrk="1" hangingPunct="1"/>
              <a:t>2</a:t>
            </a:fld>
            <a:endParaRPr lang="en-US" altLang="zh-TW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altLang="zh-TW" smtClean="0"/>
          </a:p>
        </p:txBody>
      </p:sp>
    </p:spTree>
    <p:extLst>
      <p:ext uri="{BB962C8B-B14F-4D97-AF65-F5344CB8AC3E}">
        <p14:creationId xmlns:p14="http://schemas.microsoft.com/office/powerpoint/2010/main" val="822252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8686800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8458200" y="5638800"/>
            <a:ext cx="2286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10" name="矩形 9"/>
          <p:cNvSpPr/>
          <p:nvPr/>
        </p:nvSpPr>
        <p:spPr>
          <a:xfrm>
            <a:off x="914401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11" name="矩形 10"/>
          <p:cNvSpPr/>
          <p:nvPr/>
        </p:nvSpPr>
        <p:spPr>
          <a:xfrm>
            <a:off x="1" y="0"/>
            <a:ext cx="9144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12" name="矩形 11"/>
          <p:cNvSpPr/>
          <p:nvPr/>
        </p:nvSpPr>
        <p:spPr>
          <a:xfrm>
            <a:off x="0" y="5638800"/>
            <a:ext cx="9144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cxnSp>
        <p:nvCxnSpPr>
          <p:cNvPr id="13" name="直線接點 12"/>
          <p:cNvCxnSpPr/>
          <p:nvPr/>
        </p:nvCxnSpPr>
        <p:spPr bwMode="white">
          <a:xfrm>
            <a:off x="8682231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" y="5643132"/>
            <a:ext cx="9123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cxnSp>
        <p:nvCxnSpPr>
          <p:cNvPr id="15" name="直線接點 14"/>
          <p:cNvCxnSpPr/>
          <p:nvPr/>
        </p:nvCxnSpPr>
        <p:spPr bwMode="white">
          <a:xfrm>
            <a:off x="914401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1" y="5631204"/>
            <a:ext cx="13716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07401" y="6032500"/>
            <a:ext cx="445008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91448" tIns="45724" rIns="91448" bIns="45724" numCol="1" anchor="t" anchorCtr="0" compatLnSpc="1">
            <a:prstTxWarp prst="textNoShape">
              <a:avLst/>
            </a:prstTxWarp>
          </a:bodyPr>
          <a:lstStyle/>
          <a:p>
            <a:endParaRPr lang="zh-TW" altLang="en-US" sz="135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821977" y="1600203"/>
            <a:ext cx="6248400" cy="2680127"/>
          </a:xfrm>
        </p:spPr>
        <p:txBody>
          <a:bodyPr>
            <a:noAutofit/>
          </a:bodyPr>
          <a:lstStyle>
            <a:lvl1pPr latinLnBrk="0">
              <a:defRPr lang="zh-TW" sz="4051"/>
            </a:lvl1pPr>
          </a:lstStyle>
          <a:p>
            <a:r>
              <a:rPr lang="zh-TW" altLang="en-US" noProof="0" smtClean="0"/>
              <a:t>按一下以編輯母片標題樣式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1976" y="4344918"/>
            <a:ext cx="5638800" cy="1116085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TW" sz="2401">
                <a:solidFill>
                  <a:schemeClr val="tx1"/>
                </a:solidFill>
              </a:defRPr>
            </a:lvl1pPr>
            <a:lvl2pPr marL="342991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zh-TW" altLang="en-US"/>
              <a:pPr/>
              <a:t>2016/11/25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TW"/>
            </a:lvl5pPr>
            <a:lvl6pPr latinLnBrk="0">
              <a:defRPr lang="zh-TW"/>
            </a:lvl6pPr>
            <a:lvl7pPr latinLnBrk="0">
              <a:defRPr lang="zh-TW"/>
            </a:lvl7pPr>
            <a:lvl8pPr latinLnBrk="0">
              <a:defRPr lang="zh-TW"/>
            </a:lvl8pPr>
            <a:lvl9pPr latinLnBrk="0">
              <a:defRPr lang="zh-TW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zh-TW" altLang="en-US"/>
              <a:pPr/>
              <a:t>2016/11/25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8" name="矩形 7"/>
          <p:cNvSpPr/>
          <p:nvPr/>
        </p:nvSpPr>
        <p:spPr>
          <a:xfrm>
            <a:off x="462978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10" name="矩形 9"/>
          <p:cNvSpPr/>
          <p:nvPr/>
        </p:nvSpPr>
        <p:spPr>
          <a:xfrm>
            <a:off x="462978" y="736219"/>
            <a:ext cx="4572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cxnSp>
        <p:nvCxnSpPr>
          <p:cNvPr id="11" name="直線接點 10"/>
          <p:cNvCxnSpPr/>
          <p:nvPr/>
        </p:nvCxnSpPr>
        <p:spPr bwMode="white">
          <a:xfrm>
            <a:off x="462978" y="7362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 bwMode="white">
          <a:xfrm>
            <a:off x="462978" y="13458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525250" y="934837"/>
            <a:ext cx="336023" cy="220630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zh-TW" altLang="en-US" sz="1350"/>
          </a:p>
        </p:txBody>
      </p:sp>
      <p:cxnSp>
        <p:nvCxnSpPr>
          <p:cNvPr id="14" name="直線接點 13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201584" y="685800"/>
            <a:ext cx="1340994" cy="54864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99272" y="685800"/>
            <a:ext cx="5887983" cy="54864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zh-TW" altLang="en-US"/>
              <a:pPr/>
              <a:t>2016/11/25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 latinLnBrk="0">
              <a:lnSpc>
                <a:spcPct val="150000"/>
              </a:lnSpc>
              <a:defRPr lang="zh-TW"/>
            </a:lvl5pPr>
            <a:lvl6pPr latinLnBrk="0">
              <a:defRPr lang="zh-TW"/>
            </a:lvl6pPr>
            <a:lvl7pPr latinLnBrk="0">
              <a:defRPr lang="zh-TW"/>
            </a:lvl7pPr>
            <a:lvl8pPr latinLnBrk="0">
              <a:defRPr lang="zh-TW"/>
            </a:lvl8pPr>
            <a:lvl9pPr latinLnBrk="0">
              <a:defRPr lang="zh-TW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zh-TW" altLang="en-US"/>
              <a:pPr/>
              <a:t>2016/11/25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8686800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0" name="矩形 19"/>
          <p:cNvSpPr/>
          <p:nvPr/>
        </p:nvSpPr>
        <p:spPr>
          <a:xfrm>
            <a:off x="8458200" y="5638800"/>
            <a:ext cx="2286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4" name="矩形 23"/>
          <p:cNvSpPr/>
          <p:nvPr/>
        </p:nvSpPr>
        <p:spPr>
          <a:xfrm>
            <a:off x="912353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1" name="矩形 20"/>
          <p:cNvSpPr/>
          <p:nvPr/>
        </p:nvSpPr>
        <p:spPr>
          <a:xfrm>
            <a:off x="0" y="5638800"/>
            <a:ext cx="9144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cxnSp>
        <p:nvCxnSpPr>
          <p:cNvPr id="22" name="直線接點 21"/>
          <p:cNvCxnSpPr/>
          <p:nvPr/>
        </p:nvCxnSpPr>
        <p:spPr bwMode="white">
          <a:xfrm>
            <a:off x="8682231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" y="5643132"/>
            <a:ext cx="9123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07401" y="6032500"/>
            <a:ext cx="445008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91448" tIns="45724" rIns="91448" bIns="45724" numCol="1" anchor="t" anchorCtr="0" compatLnSpc="1">
            <a:prstTxWarp prst="textNoShape">
              <a:avLst/>
            </a:prstTxWarp>
          </a:bodyPr>
          <a:lstStyle/>
          <a:p>
            <a:endParaRPr lang="zh-TW" altLang="en-US" sz="1350"/>
          </a:p>
        </p:txBody>
      </p:sp>
      <p:cxnSp>
        <p:nvCxnSpPr>
          <p:cNvPr id="23" name="直線接點 22"/>
          <p:cNvCxnSpPr/>
          <p:nvPr/>
        </p:nvCxnSpPr>
        <p:spPr bwMode="white">
          <a:xfrm>
            <a:off x="9123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8686800" y="0"/>
            <a:ext cx="457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7" name="矩形 26"/>
          <p:cNvSpPr/>
          <p:nvPr/>
        </p:nvSpPr>
        <p:spPr>
          <a:xfrm>
            <a:off x="8458200" y="0"/>
            <a:ext cx="2286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8" name="矩形 27"/>
          <p:cNvSpPr/>
          <p:nvPr/>
        </p:nvSpPr>
        <p:spPr>
          <a:xfrm>
            <a:off x="914401" y="0"/>
            <a:ext cx="457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9" name="矩形 28"/>
          <p:cNvSpPr/>
          <p:nvPr/>
        </p:nvSpPr>
        <p:spPr>
          <a:xfrm>
            <a:off x="-1" y="0"/>
            <a:ext cx="9144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30" name="矩形 29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cxnSp>
        <p:nvCxnSpPr>
          <p:cNvPr id="31" name="直線接點 30"/>
          <p:cNvCxnSpPr/>
          <p:nvPr/>
        </p:nvCxnSpPr>
        <p:spPr bwMode="white">
          <a:xfrm>
            <a:off x="8682231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0"/>
            <a:ext cx="9123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cxnSp>
        <p:nvCxnSpPr>
          <p:cNvPr id="33" name="直線接點 32"/>
          <p:cNvCxnSpPr/>
          <p:nvPr/>
        </p:nvCxnSpPr>
        <p:spPr bwMode="white">
          <a:xfrm>
            <a:off x="914401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zh-TW" altLang="en-US"/>
              <a:pPr/>
              <a:t>2016/11/25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 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99272" y="1600201"/>
            <a:ext cx="6214072" cy="2654064"/>
          </a:xfrm>
        </p:spPr>
        <p:txBody>
          <a:bodyPr anchor="b">
            <a:normAutofit/>
          </a:bodyPr>
          <a:lstStyle>
            <a:lvl1pPr algn="l" latinLnBrk="0">
              <a:defRPr lang="zh-TW" sz="4051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99273" y="4259999"/>
            <a:ext cx="5449886" cy="1150203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401">
                <a:solidFill>
                  <a:schemeClr val="tx1"/>
                </a:solidFill>
              </a:defRPr>
            </a:lvl1pPr>
            <a:lvl2pPr marL="342991" indent="0" latinLnBrk="0">
              <a:buNone/>
              <a:defRPr lang="zh-TW"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 latinLnBrk="0">
              <a:buNone/>
              <a:defRPr lang="zh-TW"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95388" y="1600200"/>
            <a:ext cx="3611880" cy="4572000"/>
          </a:xfrm>
        </p:spPr>
        <p:txBody>
          <a:bodyPr/>
          <a:lstStyle>
            <a:lvl1pPr latinLnBrk="0">
              <a:lnSpc>
                <a:spcPct val="150000"/>
              </a:lnSpc>
              <a:defRPr lang="zh-TW" sz="2101"/>
            </a:lvl1pPr>
            <a:lvl2pPr latinLnBrk="0">
              <a:lnSpc>
                <a:spcPct val="150000"/>
              </a:lnSpc>
              <a:defRPr lang="zh-TW" sz="1800"/>
            </a:lvl2pPr>
            <a:lvl3pPr latinLnBrk="0">
              <a:lnSpc>
                <a:spcPct val="150000"/>
              </a:lnSpc>
              <a:defRPr lang="zh-TW" sz="1500"/>
            </a:lvl3pPr>
            <a:lvl4pPr latinLnBrk="0">
              <a:lnSpc>
                <a:spcPct val="150000"/>
              </a:lnSpc>
              <a:defRPr lang="zh-TW" sz="1350"/>
            </a:lvl4pPr>
            <a:lvl5pPr latinLnBrk="0">
              <a:lnSpc>
                <a:spcPct val="150000"/>
              </a:lnSpc>
              <a:defRPr lang="zh-TW" sz="1350"/>
            </a:lvl5pPr>
            <a:lvl6pPr latinLnBrk="0">
              <a:defRPr lang="zh-TW" sz="1350"/>
            </a:lvl6pPr>
            <a:lvl7pPr latinLnBrk="0">
              <a:defRPr lang="zh-TW" sz="1350"/>
            </a:lvl7pPr>
            <a:lvl8pPr latinLnBrk="0">
              <a:defRPr lang="zh-TW" sz="1350"/>
            </a:lvl8pPr>
            <a:lvl9pPr latinLnBrk="0">
              <a:defRPr lang="zh-TW" sz="13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22520" y="1600200"/>
            <a:ext cx="3611880" cy="4572000"/>
          </a:xfrm>
        </p:spPr>
        <p:txBody>
          <a:bodyPr/>
          <a:lstStyle>
            <a:lvl1pPr latinLnBrk="0">
              <a:lnSpc>
                <a:spcPct val="150000"/>
              </a:lnSpc>
              <a:defRPr lang="zh-TW" sz="2101"/>
            </a:lvl1pPr>
            <a:lvl2pPr latinLnBrk="0">
              <a:lnSpc>
                <a:spcPct val="150000"/>
              </a:lnSpc>
              <a:defRPr lang="zh-TW" sz="1800"/>
            </a:lvl2pPr>
            <a:lvl3pPr latinLnBrk="0">
              <a:lnSpc>
                <a:spcPct val="150000"/>
              </a:lnSpc>
              <a:defRPr lang="zh-TW" sz="1500"/>
            </a:lvl3pPr>
            <a:lvl4pPr latinLnBrk="0">
              <a:lnSpc>
                <a:spcPct val="150000"/>
              </a:lnSpc>
              <a:defRPr lang="zh-TW" sz="1350"/>
            </a:lvl4pPr>
            <a:lvl5pPr latinLnBrk="0">
              <a:lnSpc>
                <a:spcPct val="150000"/>
              </a:lnSpc>
              <a:defRPr lang="zh-TW" sz="1350"/>
            </a:lvl5pPr>
            <a:lvl6pPr latinLnBrk="0">
              <a:defRPr lang="zh-TW" sz="1350" baseline="0"/>
            </a:lvl6pPr>
            <a:lvl7pPr latinLnBrk="0">
              <a:defRPr lang="zh-TW" sz="1350" baseline="0"/>
            </a:lvl7pPr>
            <a:lvl8pPr latinLnBrk="0">
              <a:defRPr lang="zh-TW" sz="1350" baseline="0"/>
            </a:lvl8pPr>
            <a:lvl9pPr latinLnBrk="0">
              <a:defRPr lang="zh-TW" sz="135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C2C6F8EA-316C-41DE-B9A4-EDCC3A85ED9A}" type="datetimeFigureOut">
              <a:rPr lang="en-US" altLang="zh-TW" smtClean="0"/>
              <a:pPr/>
              <a:t>11/25/2016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7DC1BBB0-96F0-4077-A278-0F3FB5C104D3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95389" y="177803"/>
            <a:ext cx="7339012" cy="1239837"/>
          </a:xfrm>
        </p:spPr>
        <p:txBody>
          <a:bodyPr/>
          <a:lstStyle>
            <a:lvl1pPr latinLnBrk="0">
              <a:lnSpc>
                <a:spcPct val="150000"/>
              </a:lnSpc>
              <a:defRPr lang="zh-TW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95390" y="1499616"/>
            <a:ext cx="3615107" cy="938784"/>
          </a:xfrm>
        </p:spPr>
        <p:txBody>
          <a:bodyPr anchor="b">
            <a:noAutofit/>
          </a:bodyPr>
          <a:lstStyle>
            <a:lvl1pPr marL="0" indent="0" latinLnBrk="0">
              <a:lnSpc>
                <a:spcPct val="150000"/>
              </a:lnSpc>
              <a:spcBef>
                <a:spcPts val="0"/>
              </a:spcBef>
              <a:buNone/>
              <a:defRPr lang="zh-TW" sz="1800" b="0" cap="all" baseline="0"/>
            </a:lvl1pPr>
            <a:lvl2pPr marL="342991" indent="0" latinLnBrk="0">
              <a:buNone/>
              <a:defRPr lang="zh-TW" sz="1500" b="1"/>
            </a:lvl2pPr>
            <a:lvl3pPr marL="685983" indent="0" latinLnBrk="0">
              <a:buNone/>
              <a:defRPr lang="zh-TW" sz="1350" b="1"/>
            </a:lvl3pPr>
            <a:lvl4pPr marL="1028974" indent="0" latinLnBrk="0">
              <a:buNone/>
              <a:defRPr lang="zh-TW" sz="1200" b="1"/>
            </a:lvl4pPr>
            <a:lvl5pPr marL="1371966" indent="0" latinLnBrk="0">
              <a:buNone/>
              <a:defRPr lang="zh-TW" sz="1200" b="1"/>
            </a:lvl5pPr>
            <a:lvl6pPr marL="1714957" indent="0" latinLnBrk="0">
              <a:buNone/>
              <a:defRPr lang="zh-TW" sz="1200" b="1"/>
            </a:lvl6pPr>
            <a:lvl7pPr marL="2057949" indent="0" latinLnBrk="0">
              <a:buNone/>
              <a:defRPr lang="zh-TW" sz="1200" b="1"/>
            </a:lvl7pPr>
            <a:lvl8pPr marL="2400940" indent="0" latinLnBrk="0">
              <a:buNone/>
              <a:defRPr lang="zh-TW" sz="1200" b="1"/>
            </a:lvl8pPr>
            <a:lvl9pPr marL="2743932" indent="0" latinLnBrk="0">
              <a:buNone/>
              <a:defRPr lang="zh-TW"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195388" y="2514709"/>
            <a:ext cx="3611880" cy="3657493"/>
          </a:xfrm>
        </p:spPr>
        <p:txBody>
          <a:bodyPr>
            <a:normAutofit/>
          </a:bodyPr>
          <a:lstStyle>
            <a:lvl1pPr latinLnBrk="0">
              <a:lnSpc>
                <a:spcPct val="150000"/>
              </a:lnSpc>
              <a:defRPr lang="zh-TW" sz="1800"/>
            </a:lvl1pPr>
            <a:lvl2pPr latinLnBrk="0">
              <a:lnSpc>
                <a:spcPct val="150000"/>
              </a:lnSpc>
              <a:defRPr lang="zh-TW" sz="1500"/>
            </a:lvl2pPr>
            <a:lvl3pPr latinLnBrk="0">
              <a:lnSpc>
                <a:spcPct val="150000"/>
              </a:lnSpc>
              <a:defRPr lang="zh-TW" sz="1350"/>
            </a:lvl3pPr>
            <a:lvl4pPr latinLnBrk="0">
              <a:lnSpc>
                <a:spcPct val="150000"/>
              </a:lnSpc>
              <a:defRPr lang="zh-TW" sz="1200"/>
            </a:lvl4pPr>
            <a:lvl5pPr latinLnBrk="0">
              <a:lnSpc>
                <a:spcPct val="150000"/>
              </a:lnSpc>
              <a:defRPr lang="zh-TW" sz="1200"/>
            </a:lvl5pPr>
            <a:lvl6pPr latinLnBrk="0">
              <a:defRPr lang="zh-TW" sz="1200"/>
            </a:lvl6pPr>
            <a:lvl7pPr latinLnBrk="0">
              <a:defRPr lang="zh-TW" sz="1200"/>
            </a:lvl7pPr>
            <a:lvl8pPr latinLnBrk="0">
              <a:defRPr lang="zh-TW" sz="1200" baseline="0"/>
            </a:lvl8pPr>
            <a:lvl9pPr latinLnBrk="0">
              <a:defRPr lang="zh-TW"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919294" y="1499616"/>
            <a:ext cx="3615107" cy="938784"/>
          </a:xfrm>
        </p:spPr>
        <p:txBody>
          <a:bodyPr anchor="b">
            <a:noAutofit/>
          </a:bodyPr>
          <a:lstStyle>
            <a:lvl1pPr marL="0" indent="0" latinLnBrk="0">
              <a:lnSpc>
                <a:spcPct val="150000"/>
              </a:lnSpc>
              <a:spcBef>
                <a:spcPts val="0"/>
              </a:spcBef>
              <a:buNone/>
              <a:defRPr lang="zh-TW" sz="1800" b="0" cap="all" baseline="0"/>
            </a:lvl1pPr>
            <a:lvl2pPr marL="342991" indent="0" latinLnBrk="0">
              <a:buNone/>
              <a:defRPr lang="zh-TW" sz="1500" b="1"/>
            </a:lvl2pPr>
            <a:lvl3pPr marL="685983" indent="0" latinLnBrk="0">
              <a:buNone/>
              <a:defRPr lang="zh-TW" sz="1350" b="1"/>
            </a:lvl3pPr>
            <a:lvl4pPr marL="1028974" indent="0" latinLnBrk="0">
              <a:buNone/>
              <a:defRPr lang="zh-TW" sz="1200" b="1"/>
            </a:lvl4pPr>
            <a:lvl5pPr marL="1371966" indent="0" latinLnBrk="0">
              <a:buNone/>
              <a:defRPr lang="zh-TW" sz="1200" b="1"/>
            </a:lvl5pPr>
            <a:lvl6pPr marL="1714957" indent="0" latinLnBrk="0">
              <a:buNone/>
              <a:defRPr lang="zh-TW" sz="1200" b="1"/>
            </a:lvl6pPr>
            <a:lvl7pPr marL="2057949" indent="0" latinLnBrk="0">
              <a:buNone/>
              <a:defRPr lang="zh-TW" sz="1200" b="1"/>
            </a:lvl7pPr>
            <a:lvl8pPr marL="2400940" indent="0" latinLnBrk="0">
              <a:buNone/>
              <a:defRPr lang="zh-TW" sz="1200" b="1"/>
            </a:lvl8pPr>
            <a:lvl9pPr marL="2743932" indent="0" latinLnBrk="0">
              <a:buNone/>
              <a:defRPr lang="zh-TW"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919294" y="2514600"/>
            <a:ext cx="3615107" cy="3655568"/>
          </a:xfrm>
        </p:spPr>
        <p:txBody>
          <a:bodyPr>
            <a:normAutofit/>
          </a:bodyPr>
          <a:lstStyle>
            <a:lvl1pPr latinLnBrk="0">
              <a:lnSpc>
                <a:spcPct val="150000"/>
              </a:lnSpc>
              <a:defRPr lang="zh-TW" sz="1800"/>
            </a:lvl1pPr>
            <a:lvl2pPr latinLnBrk="0">
              <a:lnSpc>
                <a:spcPct val="150000"/>
              </a:lnSpc>
              <a:defRPr lang="zh-TW" sz="1500"/>
            </a:lvl2pPr>
            <a:lvl3pPr latinLnBrk="0">
              <a:lnSpc>
                <a:spcPct val="150000"/>
              </a:lnSpc>
              <a:defRPr lang="zh-TW" sz="1350"/>
            </a:lvl3pPr>
            <a:lvl4pPr latinLnBrk="0">
              <a:lnSpc>
                <a:spcPct val="150000"/>
              </a:lnSpc>
              <a:defRPr lang="zh-TW" sz="1200"/>
            </a:lvl4pPr>
            <a:lvl5pPr latinLnBrk="0">
              <a:lnSpc>
                <a:spcPct val="150000"/>
              </a:lnSpc>
              <a:defRPr lang="zh-TW" sz="1200"/>
            </a:lvl5pPr>
            <a:lvl6pPr latinLnBrk="0">
              <a:defRPr lang="zh-TW" sz="1200"/>
            </a:lvl6pPr>
            <a:lvl7pPr latinLnBrk="0">
              <a:defRPr lang="zh-TW" sz="1200"/>
            </a:lvl7pPr>
            <a:lvl8pPr latinLnBrk="0">
              <a:defRPr lang="zh-TW" sz="1200"/>
            </a:lvl8pPr>
            <a:lvl9pPr latinLnBrk="0">
              <a:defRPr lang="zh-TW"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C2C6F8EA-316C-41DE-B9A4-EDCC3A85ED9A}" type="datetimeFigureOut">
              <a:rPr lang="en-US" altLang="zh-TW" smtClean="0"/>
              <a:pPr/>
              <a:t>11/25/2016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7DC1BBB0-96F0-4077-A278-0F3FB5C104D3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zh-TW" altLang="en-US"/>
              <a:pPr/>
              <a:t>2016/11/25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9802" y="0"/>
            <a:ext cx="228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cxnSp>
        <p:nvCxnSpPr>
          <p:cNvPr id="7" name="直線接點 6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229601" y="0"/>
            <a:ext cx="692146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8921746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zh-TW" altLang="en-US"/>
              <a:pPr/>
              <a:t>2016/11/25</a:t>
            </a:fld>
            <a:endParaRPr 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66467" y="0"/>
            <a:ext cx="3111598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>
              <a:lnSpc>
                <a:spcPct val="150000"/>
              </a:lnSpc>
            </a:pPr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>
              <a:lnSpc>
                <a:spcPct val="150000"/>
              </a:lnSpc>
            </a:pPr>
            <a:endParaRPr lang="zh-TW" altLang="en-US" sz="1350"/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466465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>
              <a:lnSpc>
                <a:spcPct val="150000"/>
              </a:lnSpc>
            </a:pPr>
            <a:endParaRPr lang="zh-TW" altLang="en-US" sz="135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 bwMode="white">
          <a:xfrm>
            <a:off x="805890" y="381000"/>
            <a:ext cx="2470710" cy="1371600"/>
          </a:xfrm>
        </p:spPr>
        <p:txBody>
          <a:bodyPr anchor="b">
            <a:normAutofit/>
          </a:bodyPr>
          <a:lstStyle>
            <a:lvl1pPr algn="l" latinLnBrk="0">
              <a:lnSpc>
                <a:spcPct val="150000"/>
              </a:lnSpc>
              <a:defRPr lang="zh-TW" sz="2101" b="0" cap="all" baseline="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6200" y="482600"/>
            <a:ext cx="4648200" cy="5689600"/>
          </a:xfrm>
        </p:spPr>
        <p:txBody>
          <a:bodyPr>
            <a:normAutofit/>
          </a:bodyPr>
          <a:lstStyle>
            <a:lvl1pPr latinLnBrk="0">
              <a:lnSpc>
                <a:spcPct val="150000"/>
              </a:lnSpc>
              <a:defRPr lang="zh-TW" sz="2101"/>
            </a:lvl1pPr>
            <a:lvl2pPr latinLnBrk="0">
              <a:lnSpc>
                <a:spcPct val="150000"/>
              </a:lnSpc>
              <a:defRPr lang="zh-TW" sz="1800"/>
            </a:lvl2pPr>
            <a:lvl3pPr latinLnBrk="0">
              <a:lnSpc>
                <a:spcPct val="150000"/>
              </a:lnSpc>
              <a:defRPr lang="zh-TW" sz="1500"/>
            </a:lvl3pPr>
            <a:lvl4pPr latinLnBrk="0">
              <a:lnSpc>
                <a:spcPct val="150000"/>
              </a:lnSpc>
              <a:defRPr lang="zh-TW" sz="1350"/>
            </a:lvl4pPr>
            <a:lvl5pPr latinLnBrk="0">
              <a:lnSpc>
                <a:spcPct val="150000"/>
              </a:lnSpc>
              <a:defRPr lang="zh-TW" sz="1350"/>
            </a:lvl5pPr>
            <a:lvl6pPr latinLnBrk="0">
              <a:defRPr lang="zh-TW" sz="1350"/>
            </a:lvl6pPr>
            <a:lvl7pPr latinLnBrk="0">
              <a:defRPr lang="zh-TW" sz="1350"/>
            </a:lvl7pPr>
            <a:lvl8pPr latinLnBrk="0">
              <a:defRPr lang="zh-TW" sz="1350" baseline="0"/>
            </a:lvl8pPr>
            <a:lvl9pPr latinLnBrk="0">
              <a:defRPr lang="zh-TW" sz="135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 bwMode="white">
          <a:xfrm>
            <a:off x="805890" y="1828800"/>
            <a:ext cx="2470710" cy="4343400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TW" sz="1500">
                <a:solidFill>
                  <a:schemeClr val="bg1"/>
                </a:solidFill>
              </a:defRPr>
            </a:lvl1pPr>
            <a:lvl2pPr marL="342991" indent="0" latinLnBrk="0">
              <a:buNone/>
              <a:defRPr lang="zh-TW" sz="900"/>
            </a:lvl2pPr>
            <a:lvl3pPr marL="685983" indent="0" latinLnBrk="0">
              <a:buNone/>
              <a:defRPr lang="zh-TW" sz="750"/>
            </a:lvl3pPr>
            <a:lvl4pPr marL="1028974" indent="0" latinLnBrk="0">
              <a:buNone/>
              <a:defRPr lang="zh-TW" sz="675"/>
            </a:lvl4pPr>
            <a:lvl5pPr marL="1371966" indent="0" latinLnBrk="0">
              <a:buNone/>
              <a:defRPr lang="zh-TW" sz="675"/>
            </a:lvl5pPr>
            <a:lvl6pPr marL="1714957" indent="0" latinLnBrk="0">
              <a:buNone/>
              <a:defRPr lang="zh-TW" sz="675"/>
            </a:lvl6pPr>
            <a:lvl7pPr marL="2057949" indent="0" latinLnBrk="0">
              <a:buNone/>
              <a:defRPr lang="zh-TW" sz="675"/>
            </a:lvl7pPr>
            <a:lvl8pPr marL="2400940" indent="0" latinLnBrk="0">
              <a:buNone/>
              <a:defRPr lang="zh-TW" sz="675"/>
            </a:lvl8pPr>
            <a:lvl9pPr marL="2743932" indent="0" latinLnBrk="0">
              <a:buNone/>
              <a:defRPr lang="zh-TW" sz="6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C2C6F8EA-316C-41DE-B9A4-EDCC3A85ED9A}" type="datetimeFigureOut">
              <a:rPr lang="en-US" altLang="zh-TW" smtClean="0"/>
              <a:pPr/>
              <a:t>11/25/2016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7DC1BBB0-96F0-4077-A278-0F3FB5C104D3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8" name="矩形 7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3657600" y="0"/>
            <a:ext cx="5264146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5890" y="381000"/>
            <a:ext cx="2470710" cy="1371600"/>
          </a:xfrm>
        </p:spPr>
        <p:txBody>
          <a:bodyPr anchor="b">
            <a:normAutofit/>
          </a:bodyPr>
          <a:lstStyle>
            <a:lvl1pPr algn="l" latinLnBrk="0">
              <a:defRPr lang="zh-TW" sz="2101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 bwMode="auto">
          <a:xfrm>
            <a:off x="3886200" y="482600"/>
            <a:ext cx="4648200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latinLnBrk="0">
              <a:buNone/>
              <a:defRPr lang="zh-TW" sz="2101"/>
            </a:lvl1pPr>
            <a:lvl2pPr marL="342991" indent="0" latinLnBrk="0">
              <a:buNone/>
              <a:defRPr lang="zh-TW" sz="2101"/>
            </a:lvl2pPr>
            <a:lvl3pPr marL="685983" indent="0" latinLnBrk="0">
              <a:buNone/>
              <a:defRPr lang="zh-TW" sz="1800"/>
            </a:lvl3pPr>
            <a:lvl4pPr marL="1028974" indent="0" latinLnBrk="0">
              <a:buNone/>
              <a:defRPr lang="zh-TW" sz="1500"/>
            </a:lvl4pPr>
            <a:lvl5pPr marL="1371966" indent="0" latinLnBrk="0">
              <a:buNone/>
              <a:defRPr lang="zh-TW" sz="1500"/>
            </a:lvl5pPr>
            <a:lvl6pPr marL="1714957" indent="0" latinLnBrk="0">
              <a:buNone/>
              <a:defRPr lang="zh-TW" sz="1500"/>
            </a:lvl6pPr>
            <a:lvl7pPr marL="2057949" indent="0" latinLnBrk="0">
              <a:buNone/>
              <a:defRPr lang="zh-TW" sz="1500"/>
            </a:lvl7pPr>
            <a:lvl8pPr marL="2400940" indent="0" latinLnBrk="0">
              <a:buNone/>
              <a:defRPr lang="zh-TW" sz="1500"/>
            </a:lvl8pPr>
            <a:lvl9pPr marL="2743932" indent="0" latinLnBrk="0">
              <a:buNone/>
              <a:defRPr lang="zh-TW" sz="1500"/>
            </a:lvl9pPr>
          </a:lstStyle>
          <a:p>
            <a:r>
              <a:rPr lang="zh-TW" altLang="en-US" smtClean="0"/>
              <a:t>按一下圖示以新增圖片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05890" y="1828800"/>
            <a:ext cx="2470710" cy="4343400"/>
          </a:xfrm>
        </p:spPr>
        <p:txBody>
          <a:bodyPr>
            <a:normAutofit/>
          </a:bodyPr>
          <a:lstStyle>
            <a:lvl1pPr marL="0" indent="0" latinLnBrk="0">
              <a:buNone/>
              <a:defRPr lang="zh-TW" sz="1500">
                <a:solidFill>
                  <a:schemeClr val="tx1"/>
                </a:solidFill>
              </a:defRPr>
            </a:lvl1pPr>
            <a:lvl2pPr marL="342991" indent="0" latinLnBrk="0">
              <a:buNone/>
              <a:defRPr lang="zh-TW" sz="900"/>
            </a:lvl2pPr>
            <a:lvl3pPr marL="685983" indent="0" latinLnBrk="0">
              <a:buNone/>
              <a:defRPr lang="zh-TW" sz="750"/>
            </a:lvl3pPr>
            <a:lvl4pPr marL="1028974" indent="0" latinLnBrk="0">
              <a:buNone/>
              <a:defRPr lang="zh-TW" sz="675"/>
            </a:lvl4pPr>
            <a:lvl5pPr marL="1371966" indent="0" latinLnBrk="0">
              <a:buNone/>
              <a:defRPr lang="zh-TW" sz="675"/>
            </a:lvl5pPr>
            <a:lvl6pPr marL="1714957" indent="0" latinLnBrk="0">
              <a:buNone/>
              <a:defRPr lang="zh-TW" sz="675"/>
            </a:lvl6pPr>
            <a:lvl7pPr marL="2057949" indent="0" latinLnBrk="0">
              <a:buNone/>
              <a:defRPr lang="zh-TW" sz="675"/>
            </a:lvl7pPr>
            <a:lvl8pPr marL="2400940" indent="0" latinLnBrk="0">
              <a:buNone/>
              <a:defRPr lang="zh-TW" sz="675"/>
            </a:lvl8pPr>
            <a:lvl9pPr marL="2743932" indent="0" latinLnBrk="0">
              <a:buNone/>
              <a:defRPr lang="zh-TW" sz="6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zh-TW" altLang="en-US"/>
              <a:pPr/>
              <a:t>2016/11/25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 lang="zh-TW"/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8912221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2978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2978" y="736219"/>
            <a:ext cx="4572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接點 13"/>
          <p:cNvCxnSpPr/>
          <p:nvPr/>
        </p:nvCxnSpPr>
        <p:spPr bwMode="white">
          <a:xfrm>
            <a:off x="462978" y="7362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 bwMode="white">
          <a:xfrm>
            <a:off x="462978" y="13458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567220" y="898103"/>
            <a:ext cx="25208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zh-TW" altLang="en-US" sz="1350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6" name="直線接點 15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195389" y="177803"/>
            <a:ext cx="7339012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95389" y="1600200"/>
            <a:ext cx="7339012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dirty="0"/>
              <a:t>按一下以編輯母片文字樣式</a:t>
            </a:r>
          </a:p>
          <a:p>
            <a:pPr lvl="1"/>
            <a:r>
              <a:rPr lang="zh-TW" altLang="en-US" noProof="0" dirty="0"/>
              <a:t>第二層</a:t>
            </a:r>
          </a:p>
          <a:p>
            <a:pPr lvl="2"/>
            <a:r>
              <a:rPr lang="zh-TW" altLang="en-US" noProof="0" dirty="0"/>
              <a:t>第三層</a:t>
            </a:r>
          </a:p>
          <a:p>
            <a:pPr lvl="3"/>
            <a:r>
              <a:rPr lang="zh-TW" altLang="en-US" noProof="0" dirty="0"/>
              <a:t>第四層</a:t>
            </a:r>
          </a:p>
          <a:p>
            <a:pPr lvl="4"/>
            <a:r>
              <a:rPr lang="zh-TW" altLang="en-US" noProof="0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3886200" y="6356354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TW" sz="900" cap="all" baseline="0">
                <a:solidFill>
                  <a:schemeClr val="tx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C2C6F8EA-316C-41DE-B9A4-EDCC3A85ED9A}" type="datetimeFigureOut">
              <a:rPr lang="en-US" altLang="zh-TW" noProof="0" smtClean="0"/>
              <a:pPr/>
              <a:t>11/25/2016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948240" y="6356354"/>
            <a:ext cx="2981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TW" sz="900" cap="all" baseline="0">
                <a:solidFill>
                  <a:schemeClr val="tx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077201" y="6356354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900" cap="all" baseline="0">
                <a:solidFill>
                  <a:schemeClr val="tx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7DC1BBB0-96F0-4077-A278-0F3FB5C104D3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685983" rtl="0" eaLnBrk="1" latinLnBrk="0" hangingPunct="1">
        <a:lnSpc>
          <a:spcPct val="90000"/>
        </a:lnSpc>
        <a:spcBef>
          <a:spcPct val="0"/>
        </a:spcBef>
        <a:buNone/>
        <a:defRPr lang="zh-TW" sz="2701" kern="1200">
          <a:solidFill>
            <a:schemeClr val="tx1">
              <a:lumMod val="7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0" indent="0" algn="l" defTabSz="685983" rtl="0" eaLnBrk="1" latinLnBrk="0" hangingPunct="1">
        <a:lnSpc>
          <a:spcPct val="90000"/>
        </a:lnSpc>
        <a:spcBef>
          <a:spcPts val="1050"/>
        </a:spcBef>
        <a:buFont typeface="Euphemia" pitchFamily="34" charset="0"/>
        <a:buNone/>
        <a:defRPr lang="zh-TW" sz="2101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274393" indent="0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None/>
        <a:defRPr lang="zh-TW"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548786" indent="0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None/>
        <a:defRPr lang="zh-TW" sz="15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823179" indent="0" algn="l" defTabSz="685983" rtl="0" eaLnBrk="1" latinLnBrk="0" hangingPunct="1">
        <a:lnSpc>
          <a:spcPct val="90000"/>
        </a:lnSpc>
        <a:spcBef>
          <a:spcPts val="450"/>
        </a:spcBef>
        <a:buFont typeface="Arial" pitchFamily="34" charset="0"/>
        <a:buNone/>
        <a:defRPr lang="zh-TW" sz="135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1097573" indent="0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None/>
        <a:defRPr lang="zh-TW" sz="135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1557181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–"/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831574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105967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–"/>
        <a:defRPr lang="zh-TW" sz="13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380361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lang="zh-TW" sz="13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6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1" name="Group 11"/>
          <p:cNvGrpSpPr>
            <a:grpSpLocks/>
          </p:cNvGrpSpPr>
          <p:nvPr/>
        </p:nvGrpSpPr>
        <p:grpSpPr bwMode="auto">
          <a:xfrm>
            <a:off x="1403648" y="914400"/>
            <a:ext cx="7740352" cy="1981200"/>
            <a:chOff x="0" y="914400"/>
            <a:chExt cx="9144000" cy="1981200"/>
          </a:xfrm>
        </p:grpSpPr>
        <p:sp>
          <p:nvSpPr>
            <p:cNvPr id="4" name="Rectangle 3"/>
            <p:cNvSpPr/>
            <p:nvPr/>
          </p:nvSpPr>
          <p:spPr>
            <a:xfrm>
              <a:off x="0" y="914400"/>
              <a:ext cx="9144000" cy="457200"/>
            </a:xfrm>
            <a:prstGeom prst="rect">
              <a:avLst/>
            </a:prstGeom>
            <a:solidFill>
              <a:srgbClr val="C7EB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752600" y="1447800"/>
              <a:ext cx="0" cy="1447800"/>
            </a:xfrm>
            <a:prstGeom prst="line">
              <a:avLst/>
            </a:prstGeom>
            <a:ln w="57150">
              <a:solidFill>
                <a:srgbClr val="00AD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133600" y="1828800"/>
              <a:ext cx="6629400" cy="0"/>
            </a:xfrm>
            <a:prstGeom prst="line">
              <a:avLst/>
            </a:prstGeom>
            <a:ln w="57150">
              <a:solidFill>
                <a:srgbClr val="00AD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2" name="TextBox 8"/>
          <p:cNvSpPr txBox="1">
            <a:spLocks noChangeArrowheads="1"/>
          </p:cNvSpPr>
          <p:nvPr/>
        </p:nvSpPr>
        <p:spPr bwMode="auto">
          <a:xfrm>
            <a:off x="1721768" y="1447800"/>
            <a:ext cx="762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9600" dirty="0">
                <a:solidFill>
                  <a:srgbClr val="00ADEE"/>
                </a:solidFill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2053" name="TextBox 10"/>
          <p:cNvSpPr txBox="1">
            <a:spLocks noChangeArrowheads="1"/>
          </p:cNvSpPr>
          <p:nvPr/>
        </p:nvSpPr>
        <p:spPr bwMode="auto">
          <a:xfrm>
            <a:off x="3131840" y="1981200"/>
            <a:ext cx="6248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4000" dirty="0">
                <a:ea typeface="新細明體" panose="02020500000000000000" pitchFamily="18" charset="-120"/>
              </a:rPr>
              <a:t>INVERSE FUNCTIONS</a:t>
            </a:r>
          </a:p>
        </p:txBody>
      </p:sp>
    </p:spTree>
    <p:extLst>
      <p:ext uri="{BB962C8B-B14F-4D97-AF65-F5344CB8AC3E}">
        <p14:creationId xmlns:p14="http://schemas.microsoft.com/office/powerpoint/2010/main" val="205025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Inverse Functions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If a horizontal line intersects</a:t>
            </a:r>
            <a:br>
              <a:rPr lang="en-US" altLang="zh-TW" smtClean="0">
                <a:ea typeface="新細明體" panose="02020500000000000000" pitchFamily="18" charset="-120"/>
              </a:rPr>
            </a:br>
            <a:r>
              <a:rPr lang="en-US" altLang="zh-TW" smtClean="0">
                <a:ea typeface="新細明體" panose="02020500000000000000" pitchFamily="18" charset="-120"/>
              </a:rPr>
              <a:t>the graph of </a:t>
            </a:r>
            <a:r>
              <a:rPr lang="en-US" altLang="zh-TW" i="1" smtClean="0">
                <a:ea typeface="新細明體" panose="02020500000000000000" pitchFamily="18" charset="-120"/>
              </a:rPr>
              <a:t>f</a:t>
            </a:r>
            <a:r>
              <a:rPr lang="en-US" altLang="zh-TW" smtClean="0">
                <a:ea typeface="新細明體" panose="02020500000000000000" pitchFamily="18" charset="-120"/>
              </a:rPr>
              <a:t> in more than </a:t>
            </a:r>
            <a:br>
              <a:rPr lang="en-US" altLang="zh-TW" smtClean="0">
                <a:ea typeface="新細明體" panose="02020500000000000000" pitchFamily="18" charset="-120"/>
              </a:rPr>
            </a:br>
            <a:r>
              <a:rPr lang="en-US" altLang="zh-TW" smtClean="0">
                <a:ea typeface="新細明體" panose="02020500000000000000" pitchFamily="18" charset="-120"/>
              </a:rPr>
              <a:t>one point, then we see from </a:t>
            </a:r>
            <a:br>
              <a:rPr lang="en-US" altLang="zh-TW" smtClean="0">
                <a:ea typeface="新細明體" panose="02020500000000000000" pitchFamily="18" charset="-120"/>
              </a:rPr>
            </a:br>
            <a:r>
              <a:rPr lang="en-US" altLang="zh-TW" smtClean="0">
                <a:ea typeface="新細明體" panose="02020500000000000000" pitchFamily="18" charset="-120"/>
              </a:rPr>
              <a:t>Figure 2 that there are </a:t>
            </a:r>
            <a:br>
              <a:rPr lang="en-US" altLang="zh-TW" smtClean="0">
                <a:ea typeface="新細明體" panose="02020500000000000000" pitchFamily="18" charset="-120"/>
              </a:rPr>
            </a:br>
            <a:r>
              <a:rPr lang="en-US" altLang="zh-TW" smtClean="0">
                <a:ea typeface="新細明體" panose="02020500000000000000" pitchFamily="18" charset="-120"/>
              </a:rPr>
              <a:t>numbers </a:t>
            </a:r>
            <a:r>
              <a:rPr lang="en-US" altLang="zh-TW" i="1" smtClean="0">
                <a:ea typeface="新細明體" panose="02020500000000000000" pitchFamily="18" charset="-120"/>
              </a:rPr>
              <a:t>x</a:t>
            </a:r>
            <a:r>
              <a:rPr lang="en-US" altLang="zh-TW" baseline="-25000" smtClean="0">
                <a:ea typeface="新細明體" panose="02020500000000000000" pitchFamily="18" charset="-120"/>
              </a:rPr>
              <a:t>1</a:t>
            </a:r>
            <a:r>
              <a:rPr lang="en-US" altLang="zh-TW" smtClean="0">
                <a:ea typeface="新細明體" panose="02020500000000000000" pitchFamily="18" charset="-120"/>
              </a:rPr>
              <a:t> and </a:t>
            </a:r>
            <a:r>
              <a:rPr lang="en-US" altLang="zh-TW" i="1" smtClean="0">
                <a:ea typeface="新細明體" panose="02020500000000000000" pitchFamily="18" charset="-120"/>
              </a:rPr>
              <a:t>x</a:t>
            </a:r>
            <a:r>
              <a:rPr lang="en-US" altLang="zh-TW" baseline="-25000" smtClean="0">
                <a:ea typeface="新細明體" panose="02020500000000000000" pitchFamily="18" charset="-120"/>
              </a:rPr>
              <a:t>2 </a:t>
            </a:r>
            <a:br>
              <a:rPr lang="en-US" altLang="zh-TW" baseline="-25000" smtClean="0">
                <a:ea typeface="新細明體" panose="02020500000000000000" pitchFamily="18" charset="-120"/>
              </a:rPr>
            </a:br>
            <a:r>
              <a:rPr lang="en-US" altLang="zh-TW" smtClean="0">
                <a:ea typeface="新細明體" panose="02020500000000000000" pitchFamily="18" charset="-120"/>
              </a:rPr>
              <a:t>such that </a:t>
            </a:r>
            <a:r>
              <a:rPr lang="en-US" altLang="zh-TW" i="1" smtClean="0">
                <a:ea typeface="新細明體" panose="02020500000000000000" pitchFamily="18" charset="-120"/>
              </a:rPr>
              <a:t>f</a:t>
            </a:r>
            <a:r>
              <a:rPr lang="en-US" altLang="zh-TW" sz="400" i="1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x</a:t>
            </a:r>
            <a:r>
              <a:rPr lang="en-US" altLang="zh-TW" baseline="-25000" smtClean="0">
                <a:ea typeface="新細明體" panose="02020500000000000000" pitchFamily="18" charset="-120"/>
              </a:rPr>
              <a:t>1</a:t>
            </a:r>
            <a:r>
              <a:rPr lang="en-US" altLang="zh-TW" smtClean="0">
                <a:ea typeface="新細明體" panose="02020500000000000000" pitchFamily="18" charset="-120"/>
              </a:rPr>
              <a:t>) = </a:t>
            </a:r>
            <a:r>
              <a:rPr lang="en-US" altLang="zh-TW" i="1" smtClean="0">
                <a:ea typeface="新細明體" panose="02020500000000000000" pitchFamily="18" charset="-120"/>
              </a:rPr>
              <a:t>f</a:t>
            </a:r>
            <a:r>
              <a:rPr lang="en-US" altLang="zh-TW" sz="400" i="1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x</a:t>
            </a:r>
            <a:r>
              <a:rPr lang="en-US" altLang="zh-TW" baseline="-25000" smtClean="0">
                <a:ea typeface="新細明體" panose="02020500000000000000" pitchFamily="18" charset="-120"/>
              </a:rPr>
              <a:t>2</a:t>
            </a:r>
            <a:r>
              <a:rPr lang="en-US" altLang="zh-TW" smtClean="0">
                <a:ea typeface="新細明體" panose="02020500000000000000" pitchFamily="18" charset="-120"/>
              </a:rPr>
              <a:t>). </a:t>
            </a:r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922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79875"/>
            <a:ext cx="7785993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348038"/>
            <a:ext cx="3154363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3" name="Rectangle 6"/>
          <p:cNvSpPr>
            <a:spLocks noChangeArrowheads="1"/>
          </p:cNvSpPr>
          <p:nvPr/>
        </p:nvSpPr>
        <p:spPr bwMode="auto">
          <a:xfrm>
            <a:off x="5486400" y="5638800"/>
            <a:ext cx="2667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>
                <a:ea typeface="新細明體" panose="02020500000000000000" pitchFamily="18" charset="-120"/>
              </a:rPr>
              <a:t>This function is not one-to-one</a:t>
            </a:r>
          </a:p>
          <a:p>
            <a:pPr eaLnBrk="1" hangingPunct="1"/>
            <a:r>
              <a:rPr lang="en-US" altLang="zh-TW" sz="1400">
                <a:ea typeface="新細明體" panose="02020500000000000000" pitchFamily="18" charset="-120"/>
              </a:rPr>
              <a:t>because </a:t>
            </a:r>
            <a:r>
              <a:rPr lang="en-US" altLang="zh-TW" sz="1400" i="1">
                <a:ea typeface="新細明體" panose="02020500000000000000" pitchFamily="18" charset="-120"/>
              </a:rPr>
              <a:t>f</a:t>
            </a:r>
            <a:r>
              <a:rPr lang="en-US" altLang="zh-TW" sz="400" i="1">
                <a:ea typeface="新細明體" panose="02020500000000000000" pitchFamily="18" charset="-120"/>
              </a:rPr>
              <a:t> </a:t>
            </a:r>
            <a:r>
              <a:rPr lang="en-US" altLang="zh-TW" sz="1400">
                <a:ea typeface="新細明體" panose="02020500000000000000" pitchFamily="18" charset="-120"/>
              </a:rPr>
              <a:t>(</a:t>
            </a:r>
            <a:r>
              <a:rPr lang="en-US" altLang="zh-TW" sz="1400" i="1">
                <a:ea typeface="新細明體" panose="02020500000000000000" pitchFamily="18" charset="-120"/>
              </a:rPr>
              <a:t>x</a:t>
            </a:r>
            <a:r>
              <a:rPr lang="en-US" altLang="zh-TW" sz="1400" baseline="-25000">
                <a:ea typeface="新細明體" panose="02020500000000000000" pitchFamily="18" charset="-120"/>
              </a:rPr>
              <a:t>1</a:t>
            </a:r>
            <a:r>
              <a:rPr lang="en-US" altLang="zh-TW" sz="1400">
                <a:ea typeface="新細明體" panose="02020500000000000000" pitchFamily="18" charset="-120"/>
              </a:rPr>
              <a:t>) = </a:t>
            </a:r>
            <a:r>
              <a:rPr lang="en-US" altLang="zh-TW" sz="1400" i="1">
                <a:ea typeface="新細明體" panose="02020500000000000000" pitchFamily="18" charset="-120"/>
              </a:rPr>
              <a:t>f</a:t>
            </a:r>
            <a:r>
              <a:rPr lang="en-US" altLang="zh-TW" sz="400" i="1">
                <a:ea typeface="新細明體" panose="02020500000000000000" pitchFamily="18" charset="-120"/>
              </a:rPr>
              <a:t> </a:t>
            </a:r>
            <a:r>
              <a:rPr lang="en-US" altLang="zh-TW" sz="1400">
                <a:ea typeface="新細明體" panose="02020500000000000000" pitchFamily="18" charset="-120"/>
              </a:rPr>
              <a:t>(</a:t>
            </a:r>
            <a:r>
              <a:rPr lang="en-US" altLang="zh-TW" sz="1400" i="1">
                <a:ea typeface="新細明體" panose="02020500000000000000" pitchFamily="18" charset="-120"/>
              </a:rPr>
              <a:t>x</a:t>
            </a:r>
            <a:r>
              <a:rPr lang="en-US" altLang="zh-TW" sz="1400" baseline="-25000">
                <a:ea typeface="新細明體" panose="02020500000000000000" pitchFamily="18" charset="-120"/>
              </a:rPr>
              <a:t>2</a:t>
            </a:r>
            <a:r>
              <a:rPr lang="en-US" altLang="zh-TW" sz="1400">
                <a:ea typeface="新細明體" panose="02020500000000000000" pitchFamily="18" charset="-120"/>
              </a:rPr>
              <a:t>).</a:t>
            </a:r>
          </a:p>
        </p:txBody>
      </p:sp>
      <p:sp>
        <p:nvSpPr>
          <p:cNvPr id="9224" name="Rectangle 7"/>
          <p:cNvSpPr>
            <a:spLocks noChangeArrowheads="1"/>
          </p:cNvSpPr>
          <p:nvPr/>
        </p:nvSpPr>
        <p:spPr bwMode="auto">
          <a:xfrm>
            <a:off x="6242396" y="6215062"/>
            <a:ext cx="8803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ea typeface="新細明體" panose="02020500000000000000" pitchFamily="18" charset="-120"/>
              </a:rPr>
              <a:t>Figure 2</a:t>
            </a:r>
            <a:endParaRPr lang="en-US" altLang="zh-TW" sz="14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4252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Inverse Functions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This means that </a:t>
            </a:r>
            <a:r>
              <a:rPr lang="en-US" altLang="zh-TW" i="1" smtClean="0">
                <a:ea typeface="新細明體" panose="02020500000000000000" pitchFamily="18" charset="-120"/>
              </a:rPr>
              <a:t>f</a:t>
            </a:r>
            <a:r>
              <a:rPr lang="en-US" altLang="zh-TW" smtClean="0">
                <a:ea typeface="新細明體" panose="02020500000000000000" pitchFamily="18" charset="-120"/>
              </a:rPr>
              <a:t> is not one-to-one. Therefore we have the following geometric method for determining whether a function is one-to-one.</a:t>
            </a:r>
          </a:p>
        </p:txBody>
      </p:sp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1024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212976"/>
            <a:ext cx="784631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351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1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Is the function </a:t>
            </a:r>
            <a:r>
              <a:rPr lang="en-US" altLang="zh-TW" i="1" smtClean="0">
                <a:ea typeface="新細明體" panose="02020500000000000000" pitchFamily="18" charset="-120"/>
              </a:rPr>
              <a:t>f</a:t>
            </a:r>
            <a:r>
              <a:rPr lang="en-US" altLang="zh-TW" sz="400" i="1" smtClean="0">
                <a:ea typeface="新細明體" panose="02020500000000000000" pitchFamily="18" charset="-120"/>
              </a:rPr>
              <a:t> </a:t>
            </a:r>
            <a:r>
              <a:rPr lang="en-US" altLang="zh-TW" sz="400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x</a:t>
            </a:r>
            <a:r>
              <a:rPr lang="en-US" altLang="zh-TW" smtClean="0">
                <a:ea typeface="新細明體" panose="02020500000000000000" pitchFamily="18" charset="-120"/>
              </a:rPr>
              <a:t>) = </a:t>
            </a:r>
            <a:r>
              <a:rPr lang="en-US" altLang="zh-TW" i="1" smtClean="0">
                <a:ea typeface="新細明體" panose="02020500000000000000" pitchFamily="18" charset="-120"/>
              </a:rPr>
              <a:t>x</a:t>
            </a:r>
            <a:r>
              <a:rPr lang="en-US" altLang="zh-TW" baseline="30000" smtClean="0">
                <a:ea typeface="新細明體" panose="02020500000000000000" pitchFamily="18" charset="-120"/>
              </a:rPr>
              <a:t>3</a:t>
            </a:r>
            <a:r>
              <a:rPr lang="en-US" altLang="zh-TW" smtClean="0">
                <a:ea typeface="新細明體" panose="02020500000000000000" pitchFamily="18" charset="-120"/>
              </a:rPr>
              <a:t> one-to-one? </a:t>
            </a: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</p:spTree>
    <p:extLst>
      <p:ext uri="{BB962C8B-B14F-4D97-AF65-F5344CB8AC3E}">
        <p14:creationId xmlns:p14="http://schemas.microsoft.com/office/powerpoint/2010/main" val="506952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Example 1 - </a:t>
            </a:r>
            <a:r>
              <a:rPr lang="en-US" altLang="zh-TW" i="1" dirty="0" smtClean="0">
                <a:ea typeface="新細明體" panose="02020500000000000000" pitchFamily="18" charset="-120"/>
              </a:rPr>
              <a:t>Solution</a:t>
            </a:r>
            <a:r>
              <a:rPr lang="en-US" altLang="zh-TW" dirty="0" smtClean="0">
                <a:ea typeface="新細明體" panose="02020500000000000000" pitchFamily="18" charset="-120"/>
              </a:rPr>
              <a:t> 1</a:t>
            </a:r>
            <a:endParaRPr lang="en-US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SOLUTION 1: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If 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baseline="-25000" dirty="0" smtClean="0">
                <a:ea typeface="新細明體" panose="02020500000000000000" pitchFamily="18" charset="-120"/>
              </a:rPr>
              <a:t>1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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baseline="-25000" dirty="0" smtClean="0">
                <a:ea typeface="新細明體" panose="02020500000000000000" pitchFamily="18" charset="-120"/>
              </a:rPr>
              <a:t>2</a:t>
            </a:r>
            <a:r>
              <a:rPr lang="en-US" altLang="zh-TW" dirty="0" smtClean="0">
                <a:ea typeface="新細明體" panose="02020500000000000000" pitchFamily="18" charset="-120"/>
              </a:rPr>
              <a:t>, then                     (two different numbers can’t have the same cube). Therefore, by Definition 1,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400" i="1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) =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3</a:t>
            </a:r>
            <a:r>
              <a:rPr lang="en-US" altLang="zh-TW" dirty="0" smtClean="0">
                <a:ea typeface="新細明體" panose="02020500000000000000" pitchFamily="18" charset="-120"/>
              </a:rPr>
              <a:t> is </a:t>
            </a:r>
            <a:r>
              <a:rPr lang="en-US" altLang="zh-TW" dirty="0" smtClean="0">
                <a:ea typeface="新細明體" panose="02020500000000000000" pitchFamily="18" charset="-120"/>
              </a:rPr>
              <a:t>one-to-one</a:t>
            </a:r>
            <a:r>
              <a:rPr lang="en-US" altLang="zh-TW" dirty="0" smtClean="0">
                <a:ea typeface="新細明體" panose="02020500000000000000" pitchFamily="18" charset="-120"/>
              </a:rPr>
              <a:t>.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1229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820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348880"/>
            <a:ext cx="97631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472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Example 1 – </a:t>
            </a:r>
            <a:r>
              <a:rPr lang="en-US" altLang="zh-TW" i="1" dirty="0" smtClean="0">
                <a:ea typeface="新細明體" panose="02020500000000000000" pitchFamily="18" charset="-120"/>
              </a:rPr>
              <a:t>Solution 2</a:t>
            </a:r>
            <a:endParaRPr lang="en-US" altLang="zh-TW" i="1" dirty="0" smtClean="0">
              <a:ea typeface="新細明體" panose="02020500000000000000" pitchFamily="18" charset="-12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SOLUTION 2: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From </a:t>
            </a:r>
            <a:r>
              <a:rPr lang="en-US" altLang="zh-TW" dirty="0" smtClean="0">
                <a:ea typeface="新細明體" panose="02020500000000000000" pitchFamily="18" charset="-120"/>
              </a:rPr>
              <a:t>Figure 3 we see that no horizontal line intersects the graph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400" i="1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) =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3 </a:t>
            </a:r>
            <a:r>
              <a:rPr lang="en-US" altLang="zh-TW" dirty="0" smtClean="0">
                <a:ea typeface="新細明體" panose="02020500000000000000" pitchFamily="18" charset="-120"/>
              </a:rPr>
              <a:t>more than once. Therefore, by the 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Horizontal Line Test,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 is one-to-one.</a:t>
            </a:r>
          </a:p>
        </p:txBody>
      </p:sp>
      <p:sp>
        <p:nvSpPr>
          <p:cNvPr id="1331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133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352800"/>
            <a:ext cx="2971800" cy="235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Rectangle 9"/>
          <p:cNvSpPr>
            <a:spLocks noChangeArrowheads="1"/>
          </p:cNvSpPr>
          <p:nvPr/>
        </p:nvSpPr>
        <p:spPr bwMode="auto">
          <a:xfrm>
            <a:off x="3124200" y="5943600"/>
            <a:ext cx="19399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i="1">
                <a:ea typeface="新細明體" panose="02020500000000000000" pitchFamily="18" charset="-120"/>
              </a:rPr>
              <a:t>f</a:t>
            </a:r>
            <a:r>
              <a:rPr lang="en-US" altLang="zh-TW" sz="400" i="1">
                <a:ea typeface="新細明體" panose="02020500000000000000" pitchFamily="18" charset="-120"/>
              </a:rPr>
              <a:t> </a:t>
            </a:r>
            <a:r>
              <a:rPr lang="en-US" altLang="zh-TW" sz="1400">
                <a:ea typeface="新細明體" panose="02020500000000000000" pitchFamily="18" charset="-120"/>
              </a:rPr>
              <a:t>(</a:t>
            </a:r>
            <a:r>
              <a:rPr lang="en-US" altLang="zh-TW" sz="1400" i="1">
                <a:ea typeface="新細明體" panose="02020500000000000000" pitchFamily="18" charset="-120"/>
              </a:rPr>
              <a:t>x</a:t>
            </a:r>
            <a:r>
              <a:rPr lang="en-US" altLang="zh-TW" sz="1400">
                <a:ea typeface="新細明體" panose="02020500000000000000" pitchFamily="18" charset="-120"/>
              </a:rPr>
              <a:t>)</a:t>
            </a:r>
            <a:r>
              <a:rPr lang="en-US" altLang="zh-TW" sz="1400" i="1">
                <a:ea typeface="新細明體" panose="02020500000000000000" pitchFamily="18" charset="-120"/>
              </a:rPr>
              <a:t> </a:t>
            </a:r>
            <a:r>
              <a:rPr lang="en-US" altLang="zh-TW" sz="1400">
                <a:ea typeface="新細明體" panose="02020500000000000000" pitchFamily="18" charset="-120"/>
              </a:rPr>
              <a:t>=</a:t>
            </a:r>
            <a:r>
              <a:rPr lang="en-US" altLang="zh-TW" sz="1400" i="1">
                <a:ea typeface="新細明體" panose="02020500000000000000" pitchFamily="18" charset="-120"/>
              </a:rPr>
              <a:t> x</a:t>
            </a:r>
            <a:r>
              <a:rPr lang="en-US" altLang="zh-TW" sz="1400" baseline="30000">
                <a:ea typeface="新細明體" panose="02020500000000000000" pitchFamily="18" charset="-120"/>
              </a:rPr>
              <a:t>3</a:t>
            </a:r>
            <a:r>
              <a:rPr lang="en-US" altLang="zh-TW" sz="1400" i="1">
                <a:ea typeface="新細明體" panose="02020500000000000000" pitchFamily="18" charset="-120"/>
              </a:rPr>
              <a:t> </a:t>
            </a:r>
            <a:r>
              <a:rPr lang="en-US" altLang="zh-TW" sz="1400">
                <a:ea typeface="新細明體" panose="02020500000000000000" pitchFamily="18" charset="-120"/>
              </a:rPr>
              <a:t>is one-to-one.</a:t>
            </a: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3691631" y="6200871"/>
            <a:ext cx="8803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ea typeface="新細明體" panose="02020500000000000000" pitchFamily="18" charset="-120"/>
              </a:rPr>
              <a:t>Figure 3</a:t>
            </a:r>
            <a:endParaRPr lang="en-US" altLang="zh-TW" sz="1400" dirty="0">
              <a:ea typeface="新細明體" panose="02020500000000000000" pitchFamily="18" charset="-120"/>
            </a:endParaRPr>
          </a:p>
        </p:txBody>
      </p:sp>
      <p:sp>
        <p:nvSpPr>
          <p:cNvPr id="13320" name="Rectangle 7"/>
          <p:cNvSpPr>
            <a:spLocks noChangeArrowheads="1"/>
          </p:cNvSpPr>
          <p:nvPr/>
        </p:nvSpPr>
        <p:spPr bwMode="auto">
          <a:xfrm>
            <a:off x="8015288" y="885825"/>
            <a:ext cx="841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cont’d</a:t>
            </a:r>
          </a:p>
        </p:txBody>
      </p:sp>
    </p:spTree>
    <p:extLst>
      <p:ext uri="{BB962C8B-B14F-4D97-AF65-F5344CB8AC3E}">
        <p14:creationId xmlns:p14="http://schemas.microsoft.com/office/powerpoint/2010/main" val="371471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Example 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Is the function </a:t>
            </a: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) = 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baseline="30000" dirty="0">
                <a:ea typeface="新細明體" panose="02020500000000000000" pitchFamily="18" charset="-120"/>
              </a:rPr>
              <a:t>2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one-to-one</a:t>
            </a:r>
            <a:r>
              <a:rPr lang="en-US" altLang="zh-TW" dirty="0">
                <a:ea typeface="新細明體" panose="02020500000000000000" pitchFamily="18" charset="-120"/>
              </a:rPr>
              <a:t>?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r>
              <a:rPr lang="en-US" altLang="zh-TW" dirty="0">
                <a:ea typeface="新細明體" panose="02020500000000000000" pitchFamily="18" charset="-120"/>
              </a:rPr>
              <a:t>SOLUTION </a:t>
            </a:r>
            <a:r>
              <a:rPr lang="en-US" altLang="zh-TW" dirty="0" smtClean="0">
                <a:ea typeface="新細明體" panose="02020500000000000000" pitchFamily="18" charset="-120"/>
              </a:rPr>
              <a:t>1: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The function is not one-to-one.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This is because, for instance, 	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			</a:t>
            </a:r>
            <a:r>
              <a:rPr lang="en-US" altLang="zh-TW" i="1" dirty="0">
                <a:ea typeface="新細明體" panose="02020500000000000000" pitchFamily="18" charset="-120"/>
              </a:rPr>
              <a:t>g</a:t>
            </a:r>
            <a:r>
              <a:rPr lang="en-US" altLang="zh-TW" dirty="0">
                <a:ea typeface="新細明體" panose="02020500000000000000" pitchFamily="18" charset="-120"/>
              </a:rPr>
              <a:t>(1) = 1 = </a:t>
            </a:r>
            <a:r>
              <a:rPr lang="en-US" altLang="zh-TW" i="1" dirty="0">
                <a:ea typeface="新細明體" panose="02020500000000000000" pitchFamily="18" charset="-120"/>
              </a:rPr>
              <a:t>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dirty="0">
                <a:ea typeface="新細明體" panose="02020500000000000000" pitchFamily="18" charset="-120"/>
              </a:rPr>
              <a:t> 1)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and so 1 and 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dirty="0">
                <a:ea typeface="新細明體" panose="02020500000000000000" pitchFamily="18" charset="-120"/>
              </a:rPr>
              <a:t> 1 have the same output.</a:t>
            </a:r>
            <a:endParaRPr lang="zh-TW" altLang="en-US" dirty="0">
              <a:ea typeface="新細明體" panose="02020500000000000000" pitchFamily="18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844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Example 2 SOLUTION 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From Figure 4, we see that there are horizontal lines that intersect the graph of </a:t>
            </a:r>
            <a:r>
              <a:rPr lang="en-US" altLang="zh-TW" i="1" dirty="0">
                <a:ea typeface="新細明體" panose="02020500000000000000" pitchFamily="18" charset="-120"/>
              </a:rPr>
              <a:t>g</a:t>
            </a:r>
            <a:r>
              <a:rPr lang="en-US" altLang="zh-TW" dirty="0">
                <a:ea typeface="新細明體" panose="02020500000000000000" pitchFamily="18" charset="-120"/>
              </a:rPr>
              <a:t> more than once. 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So, by the Horizontal Line Test, g is not one-to-one.</a:t>
            </a:r>
            <a:endParaRPr lang="zh-TW" altLang="en-US" dirty="0">
              <a:ea typeface="新細明體" panose="02020500000000000000" pitchFamily="18" charset="-120"/>
            </a:endParaRPr>
          </a:p>
          <a:p>
            <a:endParaRPr lang="zh-TW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356992"/>
            <a:ext cx="2900362" cy="2940050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0924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Inverse Functions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One-to-one functions are important because they are precisely the functions that possess inverse functions according to the following definition. </a:t>
            </a:r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1434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140968"/>
            <a:ext cx="7781230" cy="209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529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Inverse Functions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This definition says that if </a:t>
            </a:r>
            <a:r>
              <a:rPr lang="en-US" altLang="zh-TW" i="1" smtClean="0">
                <a:ea typeface="新細明體" panose="02020500000000000000" pitchFamily="18" charset="-120"/>
              </a:rPr>
              <a:t>f</a:t>
            </a:r>
            <a:r>
              <a:rPr lang="en-US" altLang="zh-TW" smtClean="0">
                <a:ea typeface="新細明體" panose="02020500000000000000" pitchFamily="18" charset="-120"/>
              </a:rPr>
              <a:t> maps </a:t>
            </a:r>
            <a:r>
              <a:rPr lang="en-US" altLang="zh-TW" i="1" smtClean="0">
                <a:ea typeface="新細明體" panose="02020500000000000000" pitchFamily="18" charset="-120"/>
              </a:rPr>
              <a:t>x</a:t>
            </a:r>
            <a:r>
              <a:rPr lang="en-US" altLang="zh-TW" smtClean="0">
                <a:ea typeface="新細明體" panose="02020500000000000000" pitchFamily="18" charset="-120"/>
              </a:rPr>
              <a:t> into </a:t>
            </a:r>
            <a:r>
              <a:rPr lang="en-US" altLang="zh-TW" i="1" smtClean="0">
                <a:ea typeface="新細明體" panose="02020500000000000000" pitchFamily="18" charset="-120"/>
              </a:rPr>
              <a:t>y</a:t>
            </a:r>
            <a:r>
              <a:rPr lang="en-US" altLang="zh-TW" smtClean="0">
                <a:ea typeface="新細明體" panose="02020500000000000000" pitchFamily="18" charset="-120"/>
              </a:rPr>
              <a:t>, then </a:t>
            </a:r>
            <a:r>
              <a:rPr lang="en-US" altLang="zh-TW" i="1" smtClean="0">
                <a:ea typeface="新細明體" panose="02020500000000000000" pitchFamily="18" charset="-120"/>
              </a:rPr>
              <a:t>f</a:t>
            </a:r>
            <a:r>
              <a:rPr lang="en-US" altLang="zh-TW" sz="800" smtClean="0">
                <a:ea typeface="新細明體" panose="02020500000000000000" pitchFamily="18" charset="-120"/>
              </a:rPr>
              <a:t> </a:t>
            </a:r>
            <a:r>
              <a:rPr lang="en-US" altLang="zh-TW" baseline="30000" smtClean="0">
                <a:ea typeface="新細明體" panose="02020500000000000000" pitchFamily="18" charset="-120"/>
              </a:rPr>
              <a:t>–1</a:t>
            </a:r>
            <a:r>
              <a:rPr lang="en-US" altLang="zh-TW" smtClean="0">
                <a:ea typeface="新細明體" panose="02020500000000000000" pitchFamily="18" charset="-120"/>
              </a:rPr>
              <a:t> maps </a:t>
            </a:r>
            <a:r>
              <a:rPr lang="en-US" altLang="zh-TW" i="1" smtClean="0">
                <a:ea typeface="新細明體" panose="02020500000000000000" pitchFamily="18" charset="-120"/>
              </a:rPr>
              <a:t>y</a:t>
            </a:r>
            <a:r>
              <a:rPr lang="en-US" altLang="zh-TW" smtClean="0">
                <a:ea typeface="新細明體" panose="02020500000000000000" pitchFamily="18" charset="-120"/>
              </a:rPr>
              <a:t> back into </a:t>
            </a:r>
            <a:r>
              <a:rPr lang="en-US" altLang="zh-TW" i="1" smtClean="0">
                <a:ea typeface="新細明體" panose="02020500000000000000" pitchFamily="18" charset="-120"/>
              </a:rPr>
              <a:t>x</a:t>
            </a:r>
            <a:r>
              <a:rPr lang="en-US" altLang="zh-TW" smtClean="0">
                <a:ea typeface="新細明體" panose="02020500000000000000" pitchFamily="18" charset="-120"/>
              </a:rPr>
              <a:t>. (If </a:t>
            </a:r>
            <a:r>
              <a:rPr lang="en-US" altLang="zh-TW" i="1" smtClean="0">
                <a:ea typeface="新細明體" panose="02020500000000000000" pitchFamily="18" charset="-120"/>
              </a:rPr>
              <a:t>f </a:t>
            </a:r>
            <a:r>
              <a:rPr lang="en-US" altLang="zh-TW" smtClean="0">
                <a:ea typeface="新細明體" panose="02020500000000000000" pitchFamily="18" charset="-120"/>
              </a:rPr>
              <a:t>were not one-to-one, then </a:t>
            </a:r>
            <a:r>
              <a:rPr lang="en-US" altLang="zh-TW" i="1" smtClean="0">
                <a:ea typeface="新細明體" panose="02020500000000000000" pitchFamily="18" charset="-120"/>
              </a:rPr>
              <a:t>f</a:t>
            </a:r>
            <a:r>
              <a:rPr lang="en-US" altLang="zh-TW" sz="800" smtClean="0">
                <a:ea typeface="新細明體" panose="02020500000000000000" pitchFamily="18" charset="-120"/>
              </a:rPr>
              <a:t> </a:t>
            </a:r>
            <a:r>
              <a:rPr lang="en-US" altLang="zh-TW" baseline="30000" smtClean="0">
                <a:ea typeface="新細明體" panose="02020500000000000000" pitchFamily="18" charset="-120"/>
              </a:rPr>
              <a:t>–1</a:t>
            </a:r>
            <a:r>
              <a:rPr lang="en-US" altLang="zh-TW" smtClean="0">
                <a:ea typeface="新細明體" panose="02020500000000000000" pitchFamily="18" charset="-120"/>
              </a:rPr>
              <a:t> would not be uniquely defined.) The arrow diagram in Figure 5 indicates that </a:t>
            </a:r>
            <a:r>
              <a:rPr lang="en-US" altLang="zh-TW" i="1" smtClean="0">
                <a:ea typeface="新細明體" panose="02020500000000000000" pitchFamily="18" charset="-120"/>
              </a:rPr>
              <a:t>f</a:t>
            </a:r>
            <a:r>
              <a:rPr lang="en-US" altLang="zh-TW" sz="800" smtClean="0">
                <a:ea typeface="新細明體" panose="02020500000000000000" pitchFamily="18" charset="-120"/>
              </a:rPr>
              <a:t> </a:t>
            </a:r>
            <a:r>
              <a:rPr lang="en-US" altLang="zh-TW" baseline="30000" smtClean="0">
                <a:ea typeface="新細明體" panose="02020500000000000000" pitchFamily="18" charset="-120"/>
              </a:rPr>
              <a:t>–1</a:t>
            </a:r>
            <a:r>
              <a:rPr lang="en-US" altLang="zh-TW" smtClean="0">
                <a:ea typeface="新細明體" panose="02020500000000000000" pitchFamily="18" charset="-120"/>
              </a:rPr>
              <a:t> reverses the effect of </a:t>
            </a:r>
            <a:r>
              <a:rPr lang="en-US" altLang="zh-TW" i="1" smtClean="0">
                <a:ea typeface="新細明體" panose="02020500000000000000" pitchFamily="18" charset="-120"/>
              </a:rPr>
              <a:t>f</a:t>
            </a:r>
            <a:r>
              <a:rPr lang="en-US" altLang="zh-TW" smtClean="0">
                <a:ea typeface="新細明體" panose="02020500000000000000" pitchFamily="18" charset="-120"/>
              </a:rPr>
              <a:t>. </a:t>
            </a:r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1536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688" y="3581400"/>
            <a:ext cx="349091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Rectangle 8"/>
          <p:cNvSpPr>
            <a:spLocks noChangeArrowheads="1"/>
          </p:cNvSpPr>
          <p:nvPr/>
        </p:nvSpPr>
        <p:spPr bwMode="auto">
          <a:xfrm>
            <a:off x="4131815" y="5445322"/>
            <a:ext cx="8803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ea typeface="新細明體" panose="02020500000000000000" pitchFamily="18" charset="-120"/>
              </a:rPr>
              <a:t>Figure 5</a:t>
            </a:r>
            <a:endParaRPr lang="en-US" altLang="zh-TW" sz="14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0697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Inverse Functions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Note that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For example, the inverse function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f 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) = x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3</a:t>
            </a:r>
            <a:r>
              <a:rPr lang="en-US" altLang="zh-TW" dirty="0" smtClean="0">
                <a:ea typeface="新細明體" panose="02020500000000000000" pitchFamily="18" charset="-120"/>
              </a:rPr>
              <a:t> is </a:t>
            </a:r>
          </a:p>
          <a:p>
            <a:pPr marL="0" indent="0"/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800" i="1" dirty="0" smtClean="0">
                <a:ea typeface="新細明體" panose="02020500000000000000" pitchFamily="18" charset="-120"/>
              </a:rPr>
              <a:t> 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–1</a:t>
            </a:r>
            <a:r>
              <a:rPr lang="en-US" altLang="zh-TW" dirty="0" smtClean="0">
                <a:ea typeface="新細明體" panose="02020500000000000000" pitchFamily="18" charset="-120"/>
              </a:rPr>
              <a:t> (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) =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1/3</a:t>
            </a:r>
            <a:r>
              <a:rPr lang="en-US" altLang="zh-TW" dirty="0" smtClean="0">
                <a:ea typeface="新細明體" panose="02020500000000000000" pitchFamily="18" charset="-120"/>
              </a:rPr>
              <a:t> because if </a:t>
            </a:r>
            <a:r>
              <a:rPr lang="en-US" altLang="zh-TW" i="1" dirty="0" smtClean="0">
                <a:ea typeface="新細明體" panose="02020500000000000000" pitchFamily="18" charset="-120"/>
              </a:rPr>
              <a:t>y</a:t>
            </a:r>
            <a:r>
              <a:rPr lang="en-US" altLang="zh-TW" dirty="0" smtClean="0">
                <a:ea typeface="新細明體" panose="02020500000000000000" pitchFamily="18" charset="-120"/>
              </a:rPr>
              <a:t> = x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3</a:t>
            </a:r>
            <a:r>
              <a:rPr lang="en-US" altLang="zh-TW" dirty="0" smtClean="0">
                <a:ea typeface="新細明體" panose="02020500000000000000" pitchFamily="18" charset="-120"/>
              </a:rPr>
              <a:t> , then </a:t>
            </a: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	</a:t>
            </a:r>
          </a:p>
          <a:p>
            <a:pPr marL="0" indent="0"/>
            <a:r>
              <a:rPr lang="en-US" altLang="zh-TW" i="1" dirty="0" smtClean="0">
                <a:ea typeface="新細明體" panose="02020500000000000000" pitchFamily="18" charset="-120"/>
              </a:rPr>
              <a:t>	 f</a:t>
            </a:r>
            <a:r>
              <a:rPr lang="en-US" altLang="zh-TW" sz="800" i="1" dirty="0" smtClean="0">
                <a:ea typeface="新細明體" panose="02020500000000000000" pitchFamily="18" charset="-120"/>
              </a:rPr>
              <a:t> 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–1</a:t>
            </a:r>
            <a:r>
              <a:rPr lang="en-US" altLang="zh-TW" dirty="0" smtClean="0">
                <a:ea typeface="新細明體" panose="02020500000000000000" pitchFamily="18" charset="-120"/>
              </a:rPr>
              <a:t> (</a:t>
            </a:r>
            <a:r>
              <a:rPr lang="en-US" altLang="zh-TW" i="1" dirty="0" smtClean="0">
                <a:ea typeface="新細明體" panose="02020500000000000000" pitchFamily="18" charset="-120"/>
              </a:rPr>
              <a:t>y</a:t>
            </a:r>
            <a:r>
              <a:rPr lang="en-US" altLang="zh-TW" dirty="0" smtClean="0">
                <a:ea typeface="新細明體" panose="02020500000000000000" pitchFamily="18" charset="-120"/>
              </a:rPr>
              <a:t>) =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800" i="1" dirty="0" smtClean="0">
                <a:ea typeface="新細明體" panose="02020500000000000000" pitchFamily="18" charset="-120"/>
              </a:rPr>
              <a:t> 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–1 </a:t>
            </a:r>
            <a:r>
              <a:rPr lang="en-US" altLang="zh-TW" dirty="0" smtClean="0">
                <a:ea typeface="新細明體" panose="02020500000000000000" pitchFamily="18" charset="-120"/>
              </a:rPr>
              <a:t>(x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3</a:t>
            </a:r>
            <a:r>
              <a:rPr lang="en-US" altLang="zh-TW" dirty="0" smtClean="0">
                <a:ea typeface="新細明體" panose="02020500000000000000" pitchFamily="18" charset="-120"/>
              </a:rPr>
              <a:t>) = (x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3</a:t>
            </a:r>
            <a:r>
              <a:rPr lang="en-US" altLang="zh-TW" dirty="0" smtClean="0">
                <a:ea typeface="新細明體" panose="02020500000000000000" pitchFamily="18" charset="-120"/>
              </a:rPr>
              <a:t>)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1/3</a:t>
            </a:r>
            <a:r>
              <a:rPr lang="en-US" altLang="zh-TW" dirty="0" smtClean="0">
                <a:ea typeface="新細明體" panose="02020500000000000000" pitchFamily="18" charset="-120"/>
              </a:rPr>
              <a:t> =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</a:p>
          <a:p>
            <a:pPr marL="0" indent="0"/>
            <a:endParaRPr lang="en-US" altLang="zh-TW" i="1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i="1" dirty="0" smtClean="0">
              <a:ea typeface="新細明體" panose="02020500000000000000" pitchFamily="18" charset="-120"/>
            </a:endParaRP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1638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133600"/>
            <a:ext cx="603885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228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8" descr="sec-n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514600"/>
            <a:ext cx="6457032" cy="142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 Box 23"/>
          <p:cNvSpPr txBox="1">
            <a:spLocks noChangeArrowheads="1"/>
          </p:cNvSpPr>
          <p:nvPr/>
        </p:nvSpPr>
        <p:spPr bwMode="auto">
          <a:xfrm>
            <a:off x="1905000" y="2762250"/>
            <a:ext cx="6781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3600" b="1">
                <a:ea typeface="新細明體" panose="02020500000000000000" pitchFamily="18" charset="-120"/>
              </a:rPr>
              <a:t>Inverse Functions</a:t>
            </a:r>
          </a:p>
        </p:txBody>
      </p:sp>
      <p:sp>
        <p:nvSpPr>
          <p:cNvPr id="3077" name="Rectangle 18"/>
          <p:cNvSpPr>
            <a:spLocks noChangeArrowheads="1"/>
          </p:cNvSpPr>
          <p:nvPr/>
        </p:nvSpPr>
        <p:spPr bwMode="auto">
          <a:xfrm>
            <a:off x="1224186" y="2819400"/>
            <a:ext cx="9715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4400" b="1" dirty="0">
                <a:solidFill>
                  <a:srgbClr val="00ADEE"/>
                </a:solidFill>
                <a:ea typeface="新細明體" panose="02020500000000000000" pitchFamily="18" charset="-120"/>
              </a:rPr>
              <a:t>5.1</a:t>
            </a:r>
          </a:p>
        </p:txBody>
      </p:sp>
    </p:spTree>
    <p:extLst>
      <p:ext uri="{BB962C8B-B14F-4D97-AF65-F5344CB8AC3E}">
        <p14:creationId xmlns:p14="http://schemas.microsoft.com/office/powerpoint/2010/main" val="396669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0FE03C51-F1C2-49E5-89FD-67DD68410C37}" type="slidenum">
              <a:rPr lang="en-US" altLang="ko-KR">
                <a:ea typeface="Gulim" panose="020B0600000101010101" pitchFamily="34" charset="-127"/>
              </a:rPr>
              <a:pPr/>
              <a:t>20</a:t>
            </a:fld>
            <a:endParaRPr lang="en-US" altLang="ko-KR">
              <a:ea typeface="Gulim" panose="020B0600000101010101" pitchFamily="34" charset="-127"/>
            </a:endParaRPr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5.1</a:t>
            </a:r>
            <a:endParaRPr lang="en-US" altLang="zh-TW"/>
          </a:p>
        </p:txBody>
      </p:sp>
      <p:sp>
        <p:nvSpPr>
          <p:cNvPr id="50188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Caution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Do not mistake the 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dirty="0">
                <a:ea typeface="新細明體" panose="02020500000000000000" pitchFamily="18" charset="-120"/>
              </a:rPr>
              <a:t>1 in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baseline="30000" dirty="0"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baseline="30000" dirty="0">
                <a:ea typeface="新細明體" panose="02020500000000000000" pitchFamily="18" charset="-120"/>
              </a:rPr>
              <a:t>1 </a:t>
            </a:r>
            <a:r>
              <a:rPr lang="en-US" altLang="zh-TW" dirty="0">
                <a:ea typeface="新細明體" panose="02020500000000000000" pitchFamily="18" charset="-120"/>
              </a:rPr>
              <a:t>for an exponent. </a:t>
            </a:r>
          </a:p>
          <a:p>
            <a:pPr marL="744538" lvl="1" indent="-233363"/>
            <a:endParaRPr lang="en-US" altLang="zh-TW" sz="3200" dirty="0">
              <a:ea typeface="新細明體" panose="02020500000000000000" pitchFamily="18" charset="-120"/>
            </a:endParaRPr>
          </a:p>
          <a:p>
            <a:pPr marL="744538" lvl="1" indent="-233363"/>
            <a:r>
              <a:rPr lang="en-US" altLang="zh-TW" dirty="0">
                <a:ea typeface="新細明體" panose="02020500000000000000" pitchFamily="18" charset="-120"/>
              </a:rPr>
              <a:t>Thus,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baseline="30000" dirty="0"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baseline="30000" dirty="0">
                <a:ea typeface="新細明體" panose="02020500000000000000" pitchFamily="18" charset="-120"/>
              </a:rPr>
              <a:t>1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) does not mean        </a:t>
            </a:r>
            <a:r>
              <a:rPr lang="en-US" altLang="zh-TW" dirty="0" smtClean="0">
                <a:ea typeface="新細明體" panose="02020500000000000000" pitchFamily="18" charset="-120"/>
              </a:rPr>
              <a:t>      </a:t>
            </a:r>
            <a:r>
              <a:rPr lang="en-US" altLang="zh-TW" dirty="0">
                <a:ea typeface="新細明體" panose="02020500000000000000" pitchFamily="18" charset="-120"/>
              </a:rPr>
              <a:t>. </a:t>
            </a:r>
          </a:p>
          <a:p>
            <a:pPr marL="744538" lvl="1" indent="-233363"/>
            <a:endParaRPr lang="en-US" altLang="zh-TW" dirty="0">
              <a:ea typeface="新細明體" panose="02020500000000000000" pitchFamily="18" charset="-120"/>
            </a:endParaRPr>
          </a:p>
          <a:p>
            <a:pPr marL="744538" lvl="1" indent="-233363"/>
            <a:endParaRPr lang="en-US" altLang="zh-TW" dirty="0">
              <a:ea typeface="新細明體" panose="02020500000000000000" pitchFamily="18" charset="-120"/>
            </a:endParaRPr>
          </a:p>
          <a:p>
            <a:pPr marL="744538" lvl="1" indent="-233363"/>
            <a:r>
              <a:rPr lang="en-US" altLang="zh-TW" dirty="0">
                <a:ea typeface="新細明體" panose="02020500000000000000" pitchFamily="18" charset="-120"/>
              </a:rPr>
              <a:t>However, the reciprocal            </a:t>
            </a:r>
            <a:r>
              <a:rPr lang="en-US" altLang="zh-TW" dirty="0" smtClean="0">
                <a:ea typeface="新細明體" panose="02020500000000000000" pitchFamily="18" charset="-120"/>
              </a:rPr>
              <a:t>   could </a:t>
            </a:r>
            <a:r>
              <a:rPr lang="en-US" altLang="zh-TW" dirty="0">
                <a:ea typeface="新細明體" panose="02020500000000000000" pitchFamily="18" charset="-120"/>
              </a:rPr>
              <a:t>be written 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as [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)]</a:t>
            </a:r>
            <a:r>
              <a:rPr lang="en-US" altLang="zh-TW" baseline="30000" dirty="0"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baseline="30000" dirty="0">
                <a:ea typeface="新細明體" panose="02020500000000000000" pitchFamily="18" charset="-120"/>
              </a:rPr>
              <a:t>1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</p:txBody>
      </p:sp>
      <p:graphicFrame>
        <p:nvGraphicFramePr>
          <p:cNvPr id="501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2248684"/>
              </p:ext>
            </p:extLst>
          </p:nvPr>
        </p:nvGraphicFramePr>
        <p:xfrm>
          <a:off x="4703440" y="2711371"/>
          <a:ext cx="660648" cy="751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3" imgW="482400" imgH="546120" progId="">
                  <p:embed/>
                </p:oleObj>
              </mc:Choice>
              <mc:Fallback>
                <p:oleObj name="Equation" r:id="rId3" imgW="482400" imgH="54612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3440" y="2711371"/>
                        <a:ext cx="660648" cy="7519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3744521"/>
              </p:ext>
            </p:extLst>
          </p:nvPr>
        </p:nvGraphicFramePr>
        <p:xfrm>
          <a:off x="4402832" y="4149080"/>
          <a:ext cx="660648" cy="751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5" imgW="482400" imgH="546120" progId="">
                  <p:embed/>
                </p:oleObj>
              </mc:Choice>
              <mc:Fallback>
                <p:oleObj name="Equation" r:id="rId5" imgW="482400" imgH="54612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2832" y="4149080"/>
                        <a:ext cx="660648" cy="7519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347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626CD21F-6A0A-4DA0-86DD-6B89760BBD3A}" type="slidenum">
              <a:rPr lang="en-US" altLang="ko-KR">
                <a:ea typeface="Gulim" panose="020B0600000101010101" pitchFamily="34" charset="-127"/>
              </a:rPr>
              <a:pPr/>
              <a:t>21</a:t>
            </a:fld>
            <a:endParaRPr lang="en-US" altLang="ko-KR">
              <a:ea typeface="Gulim" panose="020B0600000101010101" pitchFamily="34" charset="-127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5.1</a:t>
            </a:r>
            <a:endParaRPr lang="en-US" altLang="zh-TW"/>
          </a:p>
        </p:txBody>
      </p:sp>
      <p:sp>
        <p:nvSpPr>
          <p:cNvPr id="51219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 3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 fontScale="92500"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If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(1) = 5,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(3) = 7, and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(8) = -10, find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baseline="30000" dirty="0"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baseline="30000" dirty="0">
                <a:ea typeface="新細明體" panose="02020500000000000000" pitchFamily="18" charset="-120"/>
              </a:rPr>
              <a:t>1</a:t>
            </a:r>
            <a:r>
              <a:rPr lang="en-US" altLang="zh-TW" dirty="0">
                <a:ea typeface="新細明體" panose="02020500000000000000" pitchFamily="18" charset="-120"/>
              </a:rPr>
              <a:t>(7),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baseline="30000" dirty="0"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baseline="30000" dirty="0">
                <a:ea typeface="新細明體" panose="02020500000000000000" pitchFamily="18" charset="-120"/>
              </a:rPr>
              <a:t>1</a:t>
            </a:r>
            <a:r>
              <a:rPr lang="en-US" altLang="zh-TW" dirty="0">
                <a:ea typeface="新細明體" panose="02020500000000000000" pitchFamily="18" charset="-120"/>
              </a:rPr>
              <a:t>(5), and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baseline="30000" dirty="0"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baseline="30000" dirty="0">
                <a:ea typeface="新細明體" panose="02020500000000000000" pitchFamily="18" charset="-120"/>
              </a:rPr>
              <a:t>1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dirty="0">
                <a:ea typeface="新細明體" panose="02020500000000000000" pitchFamily="18" charset="-120"/>
              </a:rPr>
              <a:t>10).</a:t>
            </a:r>
            <a:r>
              <a:rPr lang="en-US" altLang="zh-TW" sz="4000" dirty="0">
                <a:ea typeface="新細明體" panose="02020500000000000000" pitchFamily="18" charset="-120"/>
              </a:rPr>
              <a:t> </a:t>
            </a:r>
          </a:p>
          <a:p>
            <a:endParaRPr lang="en-US" altLang="zh-TW" sz="4000" dirty="0">
              <a:ea typeface="新細明體" panose="02020500000000000000" pitchFamily="18" charset="-120"/>
            </a:endParaRPr>
          </a:p>
          <a:p>
            <a:r>
              <a:rPr lang="en-US" altLang="zh-TW" dirty="0">
                <a:ea typeface="新細明體" panose="02020500000000000000" pitchFamily="18" charset="-120"/>
              </a:rPr>
              <a:t>SOLUTION</a:t>
            </a:r>
          </a:p>
          <a:p>
            <a:pPr marL="744538" lvl="1" indent="-171450"/>
            <a:r>
              <a:rPr lang="en-US" altLang="zh-TW" dirty="0">
                <a:ea typeface="新細明體" panose="02020500000000000000" pitchFamily="18" charset="-120"/>
              </a:rPr>
              <a:t>From the definition of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baseline="30000" dirty="0">
                <a:ea typeface="新細明體" panose="02020500000000000000" pitchFamily="18" charset="-120"/>
              </a:rPr>
              <a:t>-1</a:t>
            </a:r>
            <a:r>
              <a:rPr lang="en-US" altLang="zh-TW" dirty="0">
                <a:ea typeface="新細明體" panose="02020500000000000000" pitchFamily="18" charset="-120"/>
              </a:rPr>
              <a:t>, we have:		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	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baseline="30000" dirty="0"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baseline="30000" dirty="0">
                <a:ea typeface="新細明體" panose="02020500000000000000" pitchFamily="18" charset="-120"/>
              </a:rPr>
              <a:t>1</a:t>
            </a:r>
            <a:r>
              <a:rPr lang="en-US" altLang="zh-TW" dirty="0">
                <a:ea typeface="新細明體" panose="02020500000000000000" pitchFamily="18" charset="-120"/>
              </a:rPr>
              <a:t>(7) = 3 		because 	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(3) = 7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	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baseline="30000" dirty="0"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baseline="30000" dirty="0">
                <a:ea typeface="新細明體" panose="02020500000000000000" pitchFamily="18" charset="-120"/>
              </a:rPr>
              <a:t>1</a:t>
            </a:r>
            <a:r>
              <a:rPr lang="en-US" altLang="zh-TW" dirty="0">
                <a:ea typeface="新細明體" panose="02020500000000000000" pitchFamily="18" charset="-120"/>
              </a:rPr>
              <a:t>(5) = 1 		because 	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(1) = 5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	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baseline="30000" dirty="0"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baseline="30000" dirty="0">
                <a:ea typeface="新細明體" panose="02020500000000000000" pitchFamily="18" charset="-120"/>
              </a:rPr>
              <a:t>1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dirty="0">
                <a:ea typeface="新細明體" panose="02020500000000000000" pitchFamily="18" charset="-120"/>
              </a:rPr>
              <a:t>10) = 8 	because 	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(8) = 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dirty="0">
                <a:ea typeface="新細明體" panose="02020500000000000000" pitchFamily="18" charset="-12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75334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FF02A42C-1D2C-4093-B41B-896938EFC2B4}" type="slidenum">
              <a:rPr lang="en-US" altLang="ko-KR">
                <a:ea typeface="Gulim" panose="020B0600000101010101" pitchFamily="34" charset="-127"/>
              </a:rPr>
              <a:pPr/>
              <a:t>22</a:t>
            </a:fld>
            <a:endParaRPr lang="en-US" altLang="ko-KR">
              <a:ea typeface="Gulim" panose="020B0600000101010101" pitchFamily="34" charset="-127"/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5.1</a:t>
            </a:r>
            <a:endParaRPr lang="en-US" altLang="zh-TW"/>
          </a:p>
        </p:txBody>
      </p:sp>
      <p:sp>
        <p:nvSpPr>
          <p:cNvPr id="131086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 3 SOLUTION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1417640"/>
            <a:ext cx="3888184" cy="5059360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This diagram makes it clear how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baseline="30000" dirty="0"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baseline="30000" dirty="0">
                <a:ea typeface="新細明體" panose="02020500000000000000" pitchFamily="18" charset="-120"/>
              </a:rPr>
              <a:t>1 </a:t>
            </a:r>
            <a:r>
              <a:rPr lang="en-US" altLang="zh-TW" dirty="0">
                <a:ea typeface="新細明體" panose="02020500000000000000" pitchFamily="18" charset="-120"/>
              </a:rPr>
              <a:t>reverses the effect of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 in this case.</a:t>
            </a:r>
          </a:p>
        </p:txBody>
      </p:sp>
      <p:pic>
        <p:nvPicPr>
          <p:cNvPr id="131088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849" y="906815"/>
            <a:ext cx="3390900" cy="5640412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547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Inverse Functions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The letter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is traditionally used as the independent variable, so when we concentrate on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800" i="1" dirty="0" smtClean="0">
                <a:ea typeface="新細明體" panose="02020500000000000000" pitchFamily="18" charset="-120"/>
              </a:rPr>
              <a:t> 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–1</a:t>
            </a:r>
            <a:r>
              <a:rPr lang="en-US" altLang="zh-TW" dirty="0" smtClean="0">
                <a:ea typeface="新細明體" panose="02020500000000000000" pitchFamily="18" charset="-120"/>
              </a:rPr>
              <a:t> rather than on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, we usually reverse the roles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and </a:t>
            </a:r>
            <a:r>
              <a:rPr lang="en-US" altLang="zh-TW" i="1" dirty="0" smtClean="0">
                <a:ea typeface="新細明體" panose="02020500000000000000" pitchFamily="18" charset="-120"/>
              </a:rPr>
              <a:t>y</a:t>
            </a:r>
            <a:r>
              <a:rPr lang="en-US" altLang="zh-TW" dirty="0" smtClean="0">
                <a:ea typeface="新細明體" panose="02020500000000000000" pitchFamily="18" charset="-120"/>
              </a:rPr>
              <a:t> in Definition 2 and </a:t>
            </a:r>
            <a:r>
              <a:rPr lang="en-US" altLang="zh-TW" dirty="0" smtClean="0">
                <a:ea typeface="新細明體" panose="02020500000000000000" pitchFamily="18" charset="-120"/>
              </a:rPr>
              <a:t>write:</a:t>
            </a:r>
            <a:endParaRPr lang="en-US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174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688953"/>
            <a:ext cx="510540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993753"/>
            <a:ext cx="35242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202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Inverse Functions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By substituting for </a:t>
            </a:r>
            <a:r>
              <a:rPr lang="en-US" altLang="zh-TW" i="1" dirty="0" smtClean="0">
                <a:ea typeface="新細明體" panose="02020500000000000000" pitchFamily="18" charset="-120"/>
              </a:rPr>
              <a:t>y</a:t>
            </a:r>
            <a:r>
              <a:rPr lang="en-US" altLang="zh-TW" dirty="0" smtClean="0">
                <a:ea typeface="新細明體" panose="02020500000000000000" pitchFamily="18" charset="-120"/>
              </a:rPr>
              <a:t> in Definition 2 and substituting for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in           we get the following </a:t>
            </a:r>
            <a:r>
              <a:rPr lang="en-US" altLang="zh-TW" b="1" dirty="0" smtClean="0">
                <a:ea typeface="新細明體" panose="02020500000000000000" pitchFamily="18" charset="-120"/>
              </a:rPr>
              <a:t>cancellation equations</a:t>
            </a:r>
            <a:r>
              <a:rPr lang="en-US" altLang="zh-TW" dirty="0" smtClean="0">
                <a:ea typeface="新細明體" panose="02020500000000000000" pitchFamily="18" charset="-120"/>
              </a:rPr>
              <a:t>:</a:t>
            </a:r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1843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204864"/>
            <a:ext cx="4286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819400"/>
            <a:ext cx="56864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352800"/>
            <a:ext cx="3429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276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Inverse Functions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The first cancellation equation says that if we start with </a:t>
            </a:r>
            <a:r>
              <a:rPr lang="en-US" altLang="zh-TW" i="1" dirty="0" smtClean="0">
                <a:ea typeface="新細明體" panose="02020500000000000000" pitchFamily="18" charset="-120"/>
              </a:rPr>
              <a:t>x </a:t>
            </a:r>
            <a:r>
              <a:rPr lang="en-US" altLang="zh-TW" dirty="0" smtClean="0">
                <a:ea typeface="新細明體" panose="02020500000000000000" pitchFamily="18" charset="-120"/>
              </a:rPr>
              <a:t>, apply </a:t>
            </a:r>
            <a:r>
              <a:rPr lang="en-US" altLang="zh-TW" i="1" dirty="0" smtClean="0">
                <a:ea typeface="新細明體" panose="02020500000000000000" pitchFamily="18" charset="-120"/>
              </a:rPr>
              <a:t>f </a:t>
            </a:r>
            <a:r>
              <a:rPr lang="en-US" altLang="zh-TW" dirty="0" smtClean="0">
                <a:ea typeface="新細明體" panose="02020500000000000000" pitchFamily="18" charset="-120"/>
              </a:rPr>
              <a:t>, and then apply</a:t>
            </a:r>
            <a:r>
              <a:rPr lang="en-US" altLang="zh-TW" i="1" dirty="0" smtClean="0">
                <a:ea typeface="新細明體" panose="02020500000000000000" pitchFamily="18" charset="-120"/>
              </a:rPr>
              <a:t>  f</a:t>
            </a:r>
            <a:r>
              <a:rPr lang="en-US" altLang="zh-TW" sz="800" i="1" dirty="0" smtClean="0">
                <a:ea typeface="新細明體" panose="02020500000000000000" pitchFamily="18" charset="-120"/>
              </a:rPr>
              <a:t> 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–1</a:t>
            </a:r>
            <a:r>
              <a:rPr lang="en-US" altLang="zh-TW" dirty="0" smtClean="0">
                <a:ea typeface="新細明體" panose="02020500000000000000" pitchFamily="18" charset="-120"/>
              </a:rPr>
              <a:t> , we arrive back at </a:t>
            </a:r>
            <a:r>
              <a:rPr lang="en-US" altLang="zh-TW" i="1" dirty="0" smtClean="0">
                <a:ea typeface="新細明體" panose="02020500000000000000" pitchFamily="18" charset="-120"/>
              </a:rPr>
              <a:t>x </a:t>
            </a:r>
            <a:r>
              <a:rPr lang="en-US" altLang="zh-TW" dirty="0" smtClean="0">
                <a:ea typeface="新細明體" panose="02020500000000000000" pitchFamily="18" charset="-120"/>
              </a:rPr>
              <a:t>, where we started (see the machine </a:t>
            </a:r>
            <a:r>
              <a:rPr lang="en-US" altLang="zh-TW" dirty="0" smtClean="0">
                <a:ea typeface="新細明體" panose="02020500000000000000" pitchFamily="18" charset="-120"/>
              </a:rPr>
              <a:t>diagram below).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z="8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z="8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z="8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z="8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z="8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z="8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z="8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z="8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z="8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z="8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z="800" dirty="0" smtClean="0">
              <a:ea typeface="新細明體" panose="02020500000000000000" pitchFamily="18" charset="-120"/>
            </a:endParaRPr>
          </a:p>
        </p:txBody>
      </p:sp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1946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657600"/>
            <a:ext cx="6518275" cy="136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5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Inverse Functions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For example, if </a:t>
            </a:r>
            <a:r>
              <a:rPr lang="en-US" altLang="zh-TW" i="1" smtClean="0">
                <a:ea typeface="新細明體" panose="02020500000000000000" pitchFamily="18" charset="-120"/>
              </a:rPr>
              <a:t>f 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x</a:t>
            </a:r>
            <a:r>
              <a:rPr lang="en-US" altLang="zh-TW" smtClean="0">
                <a:ea typeface="新細明體" panose="02020500000000000000" pitchFamily="18" charset="-120"/>
              </a:rPr>
              <a:t>) = </a:t>
            </a:r>
            <a:r>
              <a:rPr lang="en-US" altLang="zh-TW" i="1" smtClean="0">
                <a:ea typeface="新細明體" panose="02020500000000000000" pitchFamily="18" charset="-120"/>
              </a:rPr>
              <a:t>x</a:t>
            </a:r>
            <a:r>
              <a:rPr lang="en-US" altLang="zh-TW" baseline="30000" smtClean="0">
                <a:ea typeface="新細明體" panose="02020500000000000000" pitchFamily="18" charset="-120"/>
              </a:rPr>
              <a:t>3</a:t>
            </a:r>
            <a:r>
              <a:rPr lang="en-US" altLang="zh-TW" smtClean="0">
                <a:ea typeface="新細明體" panose="02020500000000000000" pitchFamily="18" charset="-120"/>
              </a:rPr>
              <a:t> , then </a:t>
            </a:r>
            <a:r>
              <a:rPr lang="en-US" altLang="zh-TW" i="1" smtClean="0">
                <a:ea typeface="新細明體" panose="02020500000000000000" pitchFamily="18" charset="-120"/>
              </a:rPr>
              <a:t>f</a:t>
            </a:r>
            <a:r>
              <a:rPr lang="en-US" altLang="zh-TW" sz="800" smtClean="0">
                <a:ea typeface="新細明體" panose="02020500000000000000" pitchFamily="18" charset="-120"/>
              </a:rPr>
              <a:t> </a:t>
            </a:r>
            <a:r>
              <a:rPr lang="en-US" altLang="zh-TW" baseline="30000" smtClean="0">
                <a:ea typeface="新細明體" panose="02020500000000000000" pitchFamily="18" charset="-120"/>
              </a:rPr>
              <a:t>–1 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x</a:t>
            </a:r>
            <a:r>
              <a:rPr lang="en-US" altLang="zh-TW" smtClean="0">
                <a:ea typeface="新細明體" panose="02020500000000000000" pitchFamily="18" charset="-120"/>
              </a:rPr>
              <a:t>) = </a:t>
            </a:r>
            <a:r>
              <a:rPr lang="en-US" altLang="zh-TW" i="1" smtClean="0">
                <a:ea typeface="新細明體" panose="02020500000000000000" pitchFamily="18" charset="-120"/>
              </a:rPr>
              <a:t>x</a:t>
            </a:r>
            <a:r>
              <a:rPr lang="en-US" altLang="zh-TW" baseline="30000" smtClean="0">
                <a:ea typeface="新細明體" panose="02020500000000000000" pitchFamily="18" charset="-120"/>
              </a:rPr>
              <a:t>1/3</a:t>
            </a:r>
            <a:r>
              <a:rPr lang="en-US" altLang="zh-TW" smtClean="0">
                <a:ea typeface="新細明體" panose="02020500000000000000" pitchFamily="18" charset="-120"/>
              </a:rPr>
              <a:t> and so the cancellation equations become </a:t>
            </a: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	 </a:t>
            </a:r>
            <a:r>
              <a:rPr lang="en-US" altLang="zh-TW" i="1" smtClean="0">
                <a:ea typeface="新細明體" panose="02020500000000000000" pitchFamily="18" charset="-120"/>
              </a:rPr>
              <a:t>f</a:t>
            </a:r>
            <a:r>
              <a:rPr lang="en-US" altLang="zh-TW" sz="800" smtClean="0">
                <a:ea typeface="新細明體" panose="02020500000000000000" pitchFamily="18" charset="-120"/>
              </a:rPr>
              <a:t> </a:t>
            </a:r>
            <a:r>
              <a:rPr lang="en-US" altLang="zh-TW" baseline="30000" smtClean="0">
                <a:ea typeface="新細明體" panose="02020500000000000000" pitchFamily="18" charset="-120"/>
              </a:rPr>
              <a:t>–1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f 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x</a:t>
            </a:r>
            <a:r>
              <a:rPr lang="en-US" altLang="zh-TW" smtClean="0">
                <a:ea typeface="新細明體" panose="02020500000000000000" pitchFamily="18" charset="-120"/>
              </a:rPr>
              <a:t>)) = (</a:t>
            </a:r>
            <a:r>
              <a:rPr lang="en-US" altLang="zh-TW" i="1" smtClean="0">
                <a:ea typeface="新細明體" panose="02020500000000000000" pitchFamily="18" charset="-120"/>
              </a:rPr>
              <a:t>x</a:t>
            </a:r>
            <a:r>
              <a:rPr lang="en-US" altLang="zh-TW" baseline="30000" smtClean="0">
                <a:ea typeface="新細明體" panose="02020500000000000000" pitchFamily="18" charset="-120"/>
              </a:rPr>
              <a:t>3</a:t>
            </a:r>
            <a:r>
              <a:rPr lang="en-US" altLang="zh-TW" smtClean="0">
                <a:ea typeface="新細明體" panose="02020500000000000000" pitchFamily="18" charset="-120"/>
              </a:rPr>
              <a:t>)</a:t>
            </a:r>
            <a:r>
              <a:rPr lang="en-US" altLang="zh-TW" baseline="30000" smtClean="0">
                <a:ea typeface="新細明體" panose="02020500000000000000" pitchFamily="18" charset="-120"/>
              </a:rPr>
              <a:t> 1/3 </a:t>
            </a:r>
            <a:r>
              <a:rPr lang="en-US" altLang="zh-TW" smtClean="0">
                <a:ea typeface="新細明體" panose="02020500000000000000" pitchFamily="18" charset="-120"/>
              </a:rPr>
              <a:t>= </a:t>
            </a:r>
            <a:r>
              <a:rPr lang="en-US" altLang="zh-TW" i="1" smtClean="0">
                <a:ea typeface="新細明體" panose="02020500000000000000" pitchFamily="18" charset="-120"/>
              </a:rPr>
              <a:t>x</a:t>
            </a:r>
          </a:p>
          <a:p>
            <a:pPr marL="0" indent="0"/>
            <a:r>
              <a:rPr lang="en-US" altLang="zh-TW" i="1" smtClean="0">
                <a:ea typeface="新細明體" panose="02020500000000000000" pitchFamily="18" charset="-120"/>
              </a:rPr>
              <a:t>	f ( f</a:t>
            </a:r>
            <a:r>
              <a:rPr lang="en-US" altLang="zh-TW" sz="800" smtClean="0">
                <a:ea typeface="新細明體" panose="02020500000000000000" pitchFamily="18" charset="-120"/>
              </a:rPr>
              <a:t> </a:t>
            </a:r>
            <a:r>
              <a:rPr lang="en-US" altLang="zh-TW" baseline="30000" smtClean="0">
                <a:ea typeface="新細明體" panose="02020500000000000000" pitchFamily="18" charset="-120"/>
              </a:rPr>
              <a:t>–1</a:t>
            </a:r>
            <a:r>
              <a:rPr lang="en-US" altLang="zh-TW" smtClean="0">
                <a:ea typeface="新細明體" panose="02020500000000000000" pitchFamily="18" charset="-120"/>
              </a:rPr>
              <a:t> (</a:t>
            </a:r>
            <a:r>
              <a:rPr lang="en-US" altLang="zh-TW" i="1" smtClean="0">
                <a:ea typeface="新細明體" panose="02020500000000000000" pitchFamily="18" charset="-120"/>
              </a:rPr>
              <a:t>x</a:t>
            </a:r>
            <a:r>
              <a:rPr lang="en-US" altLang="zh-TW" smtClean="0">
                <a:ea typeface="新細明體" panose="02020500000000000000" pitchFamily="18" charset="-120"/>
              </a:rPr>
              <a:t>)) = (</a:t>
            </a:r>
            <a:r>
              <a:rPr lang="en-US" altLang="zh-TW" i="1" smtClean="0">
                <a:ea typeface="新細明體" panose="02020500000000000000" pitchFamily="18" charset="-120"/>
              </a:rPr>
              <a:t>x</a:t>
            </a:r>
            <a:r>
              <a:rPr lang="en-US" altLang="zh-TW" baseline="30000" smtClean="0">
                <a:ea typeface="新細明體" panose="02020500000000000000" pitchFamily="18" charset="-120"/>
              </a:rPr>
              <a:t> 1/3</a:t>
            </a:r>
            <a:r>
              <a:rPr lang="en-US" altLang="zh-TW" smtClean="0">
                <a:ea typeface="新細明體" panose="02020500000000000000" pitchFamily="18" charset="-120"/>
              </a:rPr>
              <a:t>)</a:t>
            </a:r>
            <a:r>
              <a:rPr lang="en-US" altLang="zh-TW" baseline="30000" smtClean="0">
                <a:ea typeface="新細明體" panose="02020500000000000000" pitchFamily="18" charset="-120"/>
              </a:rPr>
              <a:t>3</a:t>
            </a:r>
            <a:r>
              <a:rPr lang="en-US" altLang="zh-TW" smtClean="0">
                <a:ea typeface="新細明體" panose="02020500000000000000" pitchFamily="18" charset="-120"/>
              </a:rPr>
              <a:t> = </a:t>
            </a:r>
            <a:r>
              <a:rPr lang="en-US" altLang="zh-TW" i="1" smtClean="0">
                <a:ea typeface="新細明體" panose="02020500000000000000" pitchFamily="18" charset="-120"/>
              </a:rPr>
              <a:t>x</a:t>
            </a:r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Those equations simply say that the cube function and the cube root function cancel each other when applied in succession.</a:t>
            </a: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z="80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z="80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z="80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z="80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z="80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z="80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z="80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z="80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z="80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z="80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z="800" smtClean="0">
              <a:ea typeface="新細明體" panose="02020500000000000000" pitchFamily="18" charset="-120"/>
            </a:endParaRPr>
          </a:p>
        </p:txBody>
      </p:sp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</p:spTree>
    <p:extLst>
      <p:ext uri="{BB962C8B-B14F-4D97-AF65-F5344CB8AC3E}">
        <p14:creationId xmlns:p14="http://schemas.microsoft.com/office/powerpoint/2010/main" val="138355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Inverse Functions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Now let’s see how to compute inverse functions. If we have a function </a:t>
            </a:r>
            <a:r>
              <a:rPr lang="en-US" altLang="zh-TW" i="1" dirty="0" smtClean="0">
                <a:ea typeface="新細明體" panose="02020500000000000000" pitchFamily="18" charset="-120"/>
              </a:rPr>
              <a:t>f 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) and are able to solve this equation for </a:t>
            </a:r>
            <a:r>
              <a:rPr lang="en-US" altLang="zh-TW" i="1" dirty="0" smtClean="0">
                <a:ea typeface="新細明體" panose="02020500000000000000" pitchFamily="18" charset="-120"/>
              </a:rPr>
              <a:t>x </a:t>
            </a:r>
            <a:r>
              <a:rPr lang="en-US" altLang="zh-TW" dirty="0" smtClean="0">
                <a:ea typeface="新細明體" panose="02020500000000000000" pitchFamily="18" charset="-120"/>
              </a:rPr>
              <a:t>in terms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y </a:t>
            </a:r>
            <a:r>
              <a:rPr lang="en-US" altLang="zh-TW" dirty="0" smtClean="0">
                <a:ea typeface="新細明體" panose="02020500000000000000" pitchFamily="18" charset="-120"/>
              </a:rPr>
              <a:t>, then according to Definition 2 we must have </a:t>
            </a:r>
          </a:p>
          <a:p>
            <a:pPr marL="0" indent="0"/>
            <a:r>
              <a:rPr lang="en-US" altLang="zh-TW" i="1" dirty="0" smtClean="0">
                <a:ea typeface="新細明體" panose="02020500000000000000" pitchFamily="18" charset="-120"/>
              </a:rPr>
              <a:t>x = f</a:t>
            </a:r>
            <a:r>
              <a:rPr lang="en-US" altLang="zh-TW" sz="800" dirty="0" smtClean="0">
                <a:ea typeface="新細明體" panose="02020500000000000000" pitchFamily="18" charset="-120"/>
              </a:rPr>
              <a:t> 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–1 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y</a:t>
            </a:r>
            <a:r>
              <a:rPr lang="en-US" altLang="zh-TW" dirty="0" smtClean="0">
                <a:ea typeface="新細明體" panose="02020500000000000000" pitchFamily="18" charset="-120"/>
              </a:rPr>
              <a:t>). If we want to call the independent variable </a:t>
            </a:r>
            <a:r>
              <a:rPr lang="en-US" altLang="zh-TW" i="1" dirty="0" smtClean="0">
                <a:ea typeface="新細明體" panose="02020500000000000000" pitchFamily="18" charset="-120"/>
              </a:rPr>
              <a:t>x, </a:t>
            </a:r>
            <a:r>
              <a:rPr lang="en-US" altLang="zh-TW" dirty="0" smtClean="0">
                <a:ea typeface="新細明體" panose="02020500000000000000" pitchFamily="18" charset="-120"/>
              </a:rPr>
              <a:t>we then interchange </a:t>
            </a:r>
            <a:r>
              <a:rPr lang="en-US" altLang="zh-TW" i="1" dirty="0" smtClean="0">
                <a:ea typeface="新細明體" panose="02020500000000000000" pitchFamily="18" charset="-120"/>
              </a:rPr>
              <a:t>x </a:t>
            </a:r>
            <a:r>
              <a:rPr lang="en-US" altLang="zh-TW" dirty="0" smtClean="0">
                <a:ea typeface="新細明體" panose="02020500000000000000" pitchFamily="18" charset="-120"/>
              </a:rPr>
              <a:t>and </a:t>
            </a:r>
            <a:r>
              <a:rPr lang="en-US" altLang="zh-TW" i="1" dirty="0" smtClean="0">
                <a:ea typeface="新細明體" panose="02020500000000000000" pitchFamily="18" charset="-120"/>
              </a:rPr>
              <a:t>y </a:t>
            </a:r>
            <a:r>
              <a:rPr lang="en-US" altLang="zh-TW" dirty="0" smtClean="0">
                <a:ea typeface="新細明體" panose="02020500000000000000" pitchFamily="18" charset="-120"/>
              </a:rPr>
              <a:t>and arrive at the equation </a:t>
            </a:r>
          </a:p>
          <a:p>
            <a:pPr marL="0" indent="0"/>
            <a:r>
              <a:rPr lang="en-US" altLang="zh-TW" i="1" dirty="0" smtClean="0">
                <a:ea typeface="新細明體" panose="02020500000000000000" pitchFamily="18" charset="-120"/>
              </a:rPr>
              <a:t>y = f</a:t>
            </a:r>
            <a:r>
              <a:rPr lang="en-US" altLang="zh-TW" sz="800" dirty="0" smtClean="0">
                <a:ea typeface="新細明體" panose="02020500000000000000" pitchFamily="18" charset="-120"/>
              </a:rPr>
              <a:t> 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–1 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).</a:t>
            </a:r>
          </a:p>
          <a:p>
            <a:pPr marL="0" indent="0"/>
            <a:endParaRPr lang="en-US" altLang="zh-TW" dirty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endParaRPr lang="en-US" altLang="zh-TW" i="1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z="8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z="8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z="8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z="8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z="8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z="8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z="8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z="8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z="8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z="8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z="800" dirty="0" smtClean="0">
              <a:ea typeface="新細明體" panose="02020500000000000000" pitchFamily="18" charset="-120"/>
            </a:endParaRPr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2150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149080"/>
            <a:ext cx="7490793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734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4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Find the inverse function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f 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) = </a:t>
            </a:r>
            <a:r>
              <a:rPr lang="en-US" altLang="zh-TW" i="1" dirty="0" smtClean="0">
                <a:ea typeface="新細明體" panose="02020500000000000000" pitchFamily="18" charset="-120"/>
              </a:rPr>
              <a:t>x </a:t>
            </a:r>
            <a:r>
              <a:rPr lang="en-US" altLang="zh-TW" i="1" baseline="30000" dirty="0" smtClean="0">
                <a:ea typeface="新細明體" panose="02020500000000000000" pitchFamily="18" charset="-120"/>
              </a:rPr>
              <a:t>3</a:t>
            </a:r>
            <a:r>
              <a:rPr lang="en-US" altLang="zh-TW" i="1" dirty="0" smtClean="0">
                <a:ea typeface="新細明體" panose="02020500000000000000" pitchFamily="18" charset="-120"/>
              </a:rPr>
              <a:t> + </a:t>
            </a:r>
            <a:r>
              <a:rPr lang="en-US" altLang="zh-TW" dirty="0" smtClean="0">
                <a:ea typeface="新細明體" panose="02020500000000000000" pitchFamily="18" charset="-120"/>
              </a:rPr>
              <a:t>2.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z="8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z="8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z="8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z="8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z="8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z="8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z="8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z="8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z="8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z="8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z="800" dirty="0" smtClean="0">
              <a:ea typeface="新細明體" panose="02020500000000000000" pitchFamily="18" charset="-120"/>
            </a:endParaRPr>
          </a:p>
        </p:txBody>
      </p:sp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</p:spTree>
    <p:extLst>
      <p:ext uri="{BB962C8B-B14F-4D97-AF65-F5344CB8AC3E}">
        <p14:creationId xmlns:p14="http://schemas.microsoft.com/office/powerpoint/2010/main" val="149967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4 - </a:t>
            </a:r>
            <a:r>
              <a:rPr lang="en-US" altLang="zh-TW" i="1" smtClean="0">
                <a:ea typeface="新細明體" panose="02020500000000000000" pitchFamily="18" charset="-120"/>
              </a:rPr>
              <a:t>Solution</a:t>
            </a:r>
            <a:endParaRPr lang="en-US" altLang="zh-TW" smtClean="0">
              <a:ea typeface="新細明體" panose="02020500000000000000" pitchFamily="18" charset="-12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SOLUTION: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According to         we first write,</a:t>
            </a: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		</a:t>
            </a: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Then we solve this equation for </a:t>
            </a:r>
            <a:r>
              <a:rPr lang="en-US" altLang="zh-TW" i="1" dirty="0" smtClean="0">
                <a:ea typeface="新細明體" panose="02020500000000000000" pitchFamily="18" charset="-120"/>
              </a:rPr>
              <a:t>x:</a:t>
            </a: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	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	</a:t>
            </a: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	 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z="8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z="8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z="8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z="8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z="8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z="8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z="8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z="8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z="8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z="8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z="800" dirty="0" smtClean="0">
              <a:ea typeface="新細明體" panose="02020500000000000000" pitchFamily="18" charset="-120"/>
            </a:endParaRPr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2355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237582"/>
            <a:ext cx="3524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5181600"/>
            <a:ext cx="20812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343400"/>
            <a:ext cx="20574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667000"/>
            <a:ext cx="19494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76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INVERSE FUNCTIONS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indent="-354013"/>
            <a:r>
              <a:rPr lang="en-US" altLang="zh-TW" dirty="0">
                <a:ea typeface="新細明體" panose="02020500000000000000" pitchFamily="18" charset="-120"/>
              </a:rPr>
              <a:t>The common theme that links the functions of this chapter is:</a:t>
            </a:r>
          </a:p>
          <a:p>
            <a:pPr marL="766763" lvl="1" indent="-233363"/>
            <a:r>
              <a:rPr lang="en-US" altLang="zh-TW" dirty="0">
                <a:ea typeface="新細明體" panose="02020500000000000000" pitchFamily="18" charset="-120"/>
              </a:rPr>
              <a:t>They occur as pairs of inverse functions.</a:t>
            </a:r>
          </a:p>
          <a:p>
            <a:pPr marL="354013" indent="-354013"/>
            <a:r>
              <a:rPr lang="en-US" altLang="zh-TW" dirty="0">
                <a:ea typeface="新細明體" panose="02020500000000000000" pitchFamily="18" charset="-120"/>
              </a:rPr>
              <a:t>In particular, two among the most important functions that occur in mathematics and its applications are:</a:t>
            </a:r>
          </a:p>
          <a:p>
            <a:pPr marL="766763" lvl="1" indent="-233363"/>
            <a:r>
              <a:rPr lang="en-US" altLang="zh-TW" dirty="0">
                <a:ea typeface="新細明體" panose="02020500000000000000" pitchFamily="18" charset="-120"/>
              </a:rPr>
              <a:t>The exponential function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) = </a:t>
            </a:r>
            <a:r>
              <a:rPr lang="en-US" altLang="zh-TW" i="1" dirty="0">
                <a:ea typeface="新細明體" panose="02020500000000000000" pitchFamily="18" charset="-120"/>
              </a:rPr>
              <a:t>a</a:t>
            </a:r>
            <a:r>
              <a:rPr lang="en-US" altLang="zh-TW" i="1" baseline="30000" dirty="0">
                <a:ea typeface="新細明體" panose="02020500000000000000" pitchFamily="18" charset="-120"/>
              </a:rPr>
              <a:t>x</a:t>
            </a:r>
            <a:r>
              <a:rPr lang="en-US" altLang="zh-TW" i="1" dirty="0">
                <a:ea typeface="新細明體" panose="02020500000000000000" pitchFamily="18" charset="-120"/>
              </a:rPr>
              <a:t>.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marL="766763" lvl="1" indent="-233363"/>
            <a:r>
              <a:rPr lang="en-US" altLang="zh-TW" dirty="0">
                <a:ea typeface="新細明體" panose="02020500000000000000" pitchFamily="18" charset="-120"/>
              </a:rPr>
              <a:t>The logarithmic function </a:t>
            </a:r>
            <a:r>
              <a:rPr lang="en-US" altLang="zh-TW" i="1" dirty="0">
                <a:ea typeface="新細明體" panose="02020500000000000000" pitchFamily="18" charset="-120"/>
              </a:rPr>
              <a:t>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) = </a:t>
            </a:r>
            <a:r>
              <a:rPr lang="en-US" altLang="zh-TW" dirty="0" err="1">
                <a:ea typeface="新細明體" panose="02020500000000000000" pitchFamily="18" charset="-120"/>
              </a:rPr>
              <a:t>log</a:t>
            </a:r>
            <a:r>
              <a:rPr lang="en-US" altLang="zh-TW" i="1" baseline="-25000" dirty="0" err="1">
                <a:ea typeface="新細明體" panose="02020500000000000000" pitchFamily="18" charset="-120"/>
              </a:rPr>
              <a:t>a</a:t>
            </a:r>
            <a:r>
              <a:rPr lang="en-US" altLang="zh-TW" i="1" dirty="0" err="1">
                <a:ea typeface="新細明體" panose="02020500000000000000" pitchFamily="18" charset="-120"/>
              </a:rPr>
              <a:t>x</a:t>
            </a:r>
            <a:r>
              <a:rPr lang="en-US" altLang="zh-TW" i="1" dirty="0">
                <a:ea typeface="新細明體" panose="02020500000000000000" pitchFamily="18" charset="-120"/>
              </a:rPr>
              <a:t>, </a:t>
            </a:r>
            <a:r>
              <a:rPr lang="en-US" altLang="zh-TW" dirty="0">
                <a:ea typeface="新細明體" panose="02020500000000000000" pitchFamily="18" charset="-120"/>
              </a:rPr>
              <a:t>the inverse of the exponential function.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887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4 - </a:t>
            </a:r>
            <a:r>
              <a:rPr lang="en-US" altLang="zh-TW" i="1" smtClean="0">
                <a:ea typeface="新細明體" panose="02020500000000000000" pitchFamily="18" charset="-120"/>
              </a:rPr>
              <a:t>Solution</a:t>
            </a:r>
            <a:endParaRPr lang="en-US" altLang="zh-TW" smtClean="0">
              <a:ea typeface="新細明體" panose="02020500000000000000" pitchFamily="18" charset="-12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Finally, we interchange </a:t>
            </a:r>
            <a:r>
              <a:rPr lang="en-US" altLang="zh-TW" i="1" dirty="0" smtClean="0">
                <a:ea typeface="新細明體" panose="02020500000000000000" pitchFamily="18" charset="-120"/>
              </a:rPr>
              <a:t>x </a:t>
            </a:r>
            <a:r>
              <a:rPr lang="en-US" altLang="zh-TW" dirty="0" smtClean="0">
                <a:ea typeface="新細明體" panose="02020500000000000000" pitchFamily="18" charset="-120"/>
              </a:rPr>
              <a:t>and </a:t>
            </a:r>
            <a:r>
              <a:rPr lang="en-US" altLang="zh-TW" i="1" dirty="0" smtClean="0">
                <a:ea typeface="新細明體" panose="02020500000000000000" pitchFamily="18" charset="-120"/>
              </a:rPr>
              <a:t>y</a:t>
            </a:r>
            <a:r>
              <a:rPr lang="en-US" altLang="zh-TW" dirty="0" smtClean="0">
                <a:ea typeface="新細明體" panose="02020500000000000000" pitchFamily="18" charset="-120"/>
              </a:rPr>
              <a:t>: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Therefore the inverse function is </a:t>
            </a:r>
            <a:endParaRPr lang="en-US" altLang="zh-TW" i="1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		</a:t>
            </a: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		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	</a:t>
            </a: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	 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z="8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z="8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z="8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z="8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z="8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z="8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z="8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z="8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z="8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z="8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z="800" dirty="0" smtClean="0">
              <a:ea typeface="新細明體" panose="02020500000000000000" pitchFamily="18" charset="-120"/>
            </a:endParaRPr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sp>
        <p:nvSpPr>
          <p:cNvPr id="24581" name="Rectangle 8"/>
          <p:cNvSpPr>
            <a:spLocks noChangeArrowheads="1"/>
          </p:cNvSpPr>
          <p:nvPr/>
        </p:nvSpPr>
        <p:spPr bwMode="auto">
          <a:xfrm>
            <a:off x="8001000" y="762000"/>
            <a:ext cx="800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cont’d</a:t>
            </a:r>
          </a:p>
        </p:txBody>
      </p:sp>
      <p:pic>
        <p:nvPicPr>
          <p:cNvPr id="245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133600"/>
            <a:ext cx="1993776" cy="729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708920"/>
            <a:ext cx="266700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9088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Inverse Functions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The principle of interchanging </a:t>
            </a:r>
            <a:r>
              <a:rPr lang="en-US" altLang="zh-TW" i="1" smtClean="0">
                <a:ea typeface="新細明體" panose="02020500000000000000" pitchFamily="18" charset="-120"/>
              </a:rPr>
              <a:t>x</a:t>
            </a:r>
            <a:r>
              <a:rPr lang="en-US" altLang="zh-TW" smtClean="0">
                <a:ea typeface="新細明體" panose="02020500000000000000" pitchFamily="18" charset="-120"/>
              </a:rPr>
              <a:t> and </a:t>
            </a:r>
            <a:r>
              <a:rPr lang="en-US" altLang="zh-TW" i="1" smtClean="0">
                <a:ea typeface="新細明體" panose="02020500000000000000" pitchFamily="18" charset="-120"/>
              </a:rPr>
              <a:t>y</a:t>
            </a:r>
            <a:r>
              <a:rPr lang="en-US" altLang="zh-TW" smtClean="0">
                <a:ea typeface="新細明體" panose="02020500000000000000" pitchFamily="18" charset="-120"/>
              </a:rPr>
              <a:t> to find the inverse function also gives us the method for obtaining the graph of </a:t>
            </a:r>
            <a:r>
              <a:rPr lang="en-US" altLang="zh-TW" i="1" smtClean="0">
                <a:ea typeface="新細明體" panose="02020500000000000000" pitchFamily="18" charset="-120"/>
              </a:rPr>
              <a:t>f</a:t>
            </a:r>
            <a:r>
              <a:rPr lang="en-US" altLang="zh-TW" sz="800" smtClean="0">
                <a:ea typeface="新細明體" panose="02020500000000000000" pitchFamily="18" charset="-120"/>
              </a:rPr>
              <a:t> </a:t>
            </a:r>
            <a:r>
              <a:rPr lang="en-US" altLang="zh-TW" baseline="30000" smtClean="0">
                <a:ea typeface="新細明體" panose="02020500000000000000" pitchFamily="18" charset="-120"/>
              </a:rPr>
              <a:t>–1 </a:t>
            </a:r>
            <a:r>
              <a:rPr lang="en-US" altLang="zh-TW" smtClean="0">
                <a:ea typeface="新細明體" panose="02020500000000000000" pitchFamily="18" charset="-120"/>
              </a:rPr>
              <a:t>from the graph of </a:t>
            </a:r>
            <a:r>
              <a:rPr lang="en-US" altLang="zh-TW" i="1" smtClean="0">
                <a:ea typeface="新細明體" panose="02020500000000000000" pitchFamily="18" charset="-120"/>
              </a:rPr>
              <a:t>f</a:t>
            </a:r>
            <a:r>
              <a:rPr lang="en-US" altLang="zh-TW" smtClean="0">
                <a:ea typeface="新細明體" panose="02020500000000000000" pitchFamily="18" charset="-120"/>
              </a:rPr>
              <a:t>.</a:t>
            </a: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Since </a:t>
            </a:r>
            <a:r>
              <a:rPr lang="en-US" altLang="zh-TW" i="1" smtClean="0">
                <a:ea typeface="新細明體" panose="02020500000000000000" pitchFamily="18" charset="-120"/>
              </a:rPr>
              <a:t>f</a:t>
            </a:r>
            <a:r>
              <a:rPr lang="en-US" altLang="zh-TW" sz="400" i="1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a</a:t>
            </a:r>
            <a:r>
              <a:rPr lang="en-US" altLang="zh-TW" smtClean="0">
                <a:ea typeface="新細明體" panose="02020500000000000000" pitchFamily="18" charset="-120"/>
              </a:rPr>
              <a:t>) = </a:t>
            </a:r>
            <a:r>
              <a:rPr lang="en-US" altLang="zh-TW" i="1" smtClean="0">
                <a:ea typeface="新細明體" panose="02020500000000000000" pitchFamily="18" charset="-120"/>
              </a:rPr>
              <a:t>b</a:t>
            </a:r>
            <a:r>
              <a:rPr lang="en-US" altLang="zh-TW" smtClean="0">
                <a:ea typeface="新細明體" panose="02020500000000000000" pitchFamily="18" charset="-120"/>
              </a:rPr>
              <a:t> if and only if </a:t>
            </a:r>
            <a:br>
              <a:rPr lang="en-US" altLang="zh-TW" smtClean="0">
                <a:ea typeface="新細明體" panose="02020500000000000000" pitchFamily="18" charset="-120"/>
              </a:rPr>
            </a:br>
            <a:r>
              <a:rPr lang="en-US" altLang="zh-TW" i="1" smtClean="0">
                <a:ea typeface="新細明體" panose="02020500000000000000" pitchFamily="18" charset="-120"/>
              </a:rPr>
              <a:t>f</a:t>
            </a:r>
            <a:r>
              <a:rPr lang="en-US" altLang="zh-TW" sz="800" smtClean="0">
                <a:ea typeface="新細明體" panose="02020500000000000000" pitchFamily="18" charset="-120"/>
              </a:rPr>
              <a:t> </a:t>
            </a:r>
            <a:r>
              <a:rPr lang="en-US" altLang="zh-TW" baseline="30000" smtClean="0">
                <a:ea typeface="新細明體" panose="02020500000000000000" pitchFamily="18" charset="-120"/>
              </a:rPr>
              <a:t>–1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b</a:t>
            </a:r>
            <a:r>
              <a:rPr lang="en-US" altLang="zh-TW" smtClean="0">
                <a:ea typeface="新細明體" panose="02020500000000000000" pitchFamily="18" charset="-120"/>
              </a:rPr>
              <a:t>) = </a:t>
            </a:r>
            <a:r>
              <a:rPr lang="en-US" altLang="zh-TW" i="1" smtClean="0">
                <a:ea typeface="新細明體" panose="02020500000000000000" pitchFamily="18" charset="-120"/>
              </a:rPr>
              <a:t>a</a:t>
            </a:r>
            <a:r>
              <a:rPr lang="en-US" altLang="zh-TW" smtClean="0">
                <a:ea typeface="新細明體" panose="02020500000000000000" pitchFamily="18" charset="-120"/>
              </a:rPr>
              <a:t>, the point (</a:t>
            </a:r>
            <a:r>
              <a:rPr lang="en-US" altLang="zh-TW" i="1" smtClean="0">
                <a:ea typeface="新細明體" panose="02020500000000000000" pitchFamily="18" charset="-120"/>
              </a:rPr>
              <a:t>a</a:t>
            </a:r>
            <a:r>
              <a:rPr lang="en-US" altLang="zh-TW" smtClean="0">
                <a:ea typeface="新細明體" panose="02020500000000000000" pitchFamily="18" charset="-120"/>
              </a:rPr>
              <a:t>, </a:t>
            </a:r>
            <a:r>
              <a:rPr lang="en-US" altLang="zh-TW" i="1" smtClean="0">
                <a:ea typeface="新細明體" panose="02020500000000000000" pitchFamily="18" charset="-120"/>
              </a:rPr>
              <a:t>b</a:t>
            </a:r>
            <a:r>
              <a:rPr lang="en-US" altLang="zh-TW" smtClean="0">
                <a:ea typeface="新細明體" panose="02020500000000000000" pitchFamily="18" charset="-120"/>
              </a:rPr>
              <a:t>) is </a:t>
            </a:r>
            <a:br>
              <a:rPr lang="en-US" altLang="zh-TW" smtClean="0">
                <a:ea typeface="新細明體" panose="02020500000000000000" pitchFamily="18" charset="-120"/>
              </a:rPr>
            </a:br>
            <a:r>
              <a:rPr lang="en-US" altLang="zh-TW" smtClean="0">
                <a:ea typeface="新細明體" panose="02020500000000000000" pitchFamily="18" charset="-120"/>
              </a:rPr>
              <a:t>on the graph of </a:t>
            </a:r>
            <a:r>
              <a:rPr lang="en-US" altLang="zh-TW" i="1" smtClean="0">
                <a:ea typeface="新細明體" panose="02020500000000000000" pitchFamily="18" charset="-120"/>
              </a:rPr>
              <a:t>f</a:t>
            </a:r>
            <a:r>
              <a:rPr lang="en-US" altLang="zh-TW" smtClean="0">
                <a:ea typeface="新細明體" panose="02020500000000000000" pitchFamily="18" charset="-120"/>
              </a:rPr>
              <a:t> if and only </a:t>
            </a:r>
            <a:br>
              <a:rPr lang="en-US" altLang="zh-TW" smtClean="0">
                <a:ea typeface="新細明體" panose="02020500000000000000" pitchFamily="18" charset="-120"/>
              </a:rPr>
            </a:br>
            <a:r>
              <a:rPr lang="en-US" altLang="zh-TW" smtClean="0">
                <a:ea typeface="新細明體" panose="02020500000000000000" pitchFamily="18" charset="-120"/>
              </a:rPr>
              <a:t>if the point (</a:t>
            </a:r>
            <a:r>
              <a:rPr lang="en-US" altLang="zh-TW" i="1" smtClean="0">
                <a:ea typeface="新細明體" panose="02020500000000000000" pitchFamily="18" charset="-120"/>
              </a:rPr>
              <a:t>b</a:t>
            </a:r>
            <a:r>
              <a:rPr lang="en-US" altLang="zh-TW" smtClean="0">
                <a:ea typeface="新細明體" panose="02020500000000000000" pitchFamily="18" charset="-120"/>
              </a:rPr>
              <a:t>, </a:t>
            </a:r>
            <a:r>
              <a:rPr lang="en-US" altLang="zh-TW" i="1" smtClean="0">
                <a:ea typeface="新細明體" panose="02020500000000000000" pitchFamily="18" charset="-120"/>
              </a:rPr>
              <a:t>a</a:t>
            </a:r>
            <a:r>
              <a:rPr lang="en-US" altLang="zh-TW" smtClean="0">
                <a:ea typeface="新細明體" panose="02020500000000000000" pitchFamily="18" charset="-120"/>
              </a:rPr>
              <a:t>) is on the </a:t>
            </a:r>
            <a:br>
              <a:rPr lang="en-US" altLang="zh-TW" smtClean="0">
                <a:ea typeface="新細明體" panose="02020500000000000000" pitchFamily="18" charset="-120"/>
              </a:rPr>
            </a:br>
            <a:r>
              <a:rPr lang="en-US" altLang="zh-TW" smtClean="0">
                <a:ea typeface="新細明體" panose="02020500000000000000" pitchFamily="18" charset="-120"/>
              </a:rPr>
              <a:t>graph of </a:t>
            </a:r>
            <a:r>
              <a:rPr lang="en-US" altLang="zh-TW" i="1" smtClean="0">
                <a:ea typeface="新細明體" panose="02020500000000000000" pitchFamily="18" charset="-120"/>
              </a:rPr>
              <a:t>f</a:t>
            </a:r>
            <a:r>
              <a:rPr lang="en-US" altLang="zh-TW" sz="800" smtClean="0">
                <a:ea typeface="新細明體" panose="02020500000000000000" pitchFamily="18" charset="-120"/>
              </a:rPr>
              <a:t> </a:t>
            </a:r>
            <a:r>
              <a:rPr lang="en-US" altLang="zh-TW" baseline="30000" smtClean="0">
                <a:ea typeface="新細明體" panose="02020500000000000000" pitchFamily="18" charset="-120"/>
              </a:rPr>
              <a:t>–1</a:t>
            </a:r>
            <a:r>
              <a:rPr lang="en-US" altLang="zh-TW" smtClean="0">
                <a:ea typeface="新細明體" panose="02020500000000000000" pitchFamily="18" charset="-120"/>
              </a:rPr>
              <a:t>. But we get the </a:t>
            </a:r>
            <a:br>
              <a:rPr lang="en-US" altLang="zh-TW" smtClean="0">
                <a:ea typeface="新細明體" panose="02020500000000000000" pitchFamily="18" charset="-120"/>
              </a:rPr>
            </a:br>
            <a:r>
              <a:rPr lang="en-US" altLang="zh-TW" smtClean="0">
                <a:ea typeface="新細明體" panose="02020500000000000000" pitchFamily="18" charset="-120"/>
              </a:rPr>
              <a:t>point (</a:t>
            </a:r>
            <a:r>
              <a:rPr lang="en-US" altLang="zh-TW" i="1" smtClean="0">
                <a:ea typeface="新細明體" panose="02020500000000000000" pitchFamily="18" charset="-120"/>
              </a:rPr>
              <a:t>b</a:t>
            </a:r>
            <a:r>
              <a:rPr lang="en-US" altLang="zh-TW" smtClean="0">
                <a:ea typeface="新細明體" panose="02020500000000000000" pitchFamily="18" charset="-120"/>
              </a:rPr>
              <a:t>, </a:t>
            </a:r>
            <a:r>
              <a:rPr lang="en-US" altLang="zh-TW" i="1" smtClean="0">
                <a:ea typeface="新細明體" panose="02020500000000000000" pitchFamily="18" charset="-120"/>
              </a:rPr>
              <a:t>a</a:t>
            </a:r>
            <a:r>
              <a:rPr lang="en-US" altLang="zh-TW" smtClean="0">
                <a:ea typeface="新細明體" panose="02020500000000000000" pitchFamily="18" charset="-120"/>
              </a:rPr>
              <a:t>) from (</a:t>
            </a:r>
            <a:r>
              <a:rPr lang="en-US" altLang="zh-TW" i="1" smtClean="0">
                <a:ea typeface="新細明體" panose="02020500000000000000" pitchFamily="18" charset="-120"/>
              </a:rPr>
              <a:t>a</a:t>
            </a:r>
            <a:r>
              <a:rPr lang="en-US" altLang="zh-TW" smtClean="0">
                <a:ea typeface="新細明體" panose="02020500000000000000" pitchFamily="18" charset="-120"/>
              </a:rPr>
              <a:t>, </a:t>
            </a:r>
            <a:r>
              <a:rPr lang="en-US" altLang="zh-TW" i="1" smtClean="0">
                <a:ea typeface="新細明體" panose="02020500000000000000" pitchFamily="18" charset="-120"/>
              </a:rPr>
              <a:t>b</a:t>
            </a:r>
            <a:r>
              <a:rPr lang="en-US" altLang="zh-TW" smtClean="0">
                <a:ea typeface="新細明體" panose="02020500000000000000" pitchFamily="18" charset="-120"/>
              </a:rPr>
              <a:t>) by </a:t>
            </a:r>
            <a:br>
              <a:rPr lang="en-US" altLang="zh-TW" smtClean="0">
                <a:ea typeface="新細明體" panose="02020500000000000000" pitchFamily="18" charset="-120"/>
              </a:rPr>
            </a:br>
            <a:r>
              <a:rPr lang="en-US" altLang="zh-TW" smtClean="0">
                <a:ea typeface="新細明體" panose="02020500000000000000" pitchFamily="18" charset="-120"/>
              </a:rPr>
              <a:t>reflecting about the line </a:t>
            </a:r>
            <a:br>
              <a:rPr lang="en-US" altLang="zh-TW" smtClean="0">
                <a:ea typeface="新細明體" panose="02020500000000000000" pitchFamily="18" charset="-120"/>
              </a:rPr>
            </a:br>
            <a:r>
              <a:rPr lang="en-US" altLang="zh-TW" i="1" smtClean="0">
                <a:ea typeface="新細明體" panose="02020500000000000000" pitchFamily="18" charset="-120"/>
              </a:rPr>
              <a:t>y</a:t>
            </a:r>
            <a:r>
              <a:rPr lang="en-US" altLang="zh-TW" smtClean="0">
                <a:ea typeface="新細明體" panose="02020500000000000000" pitchFamily="18" charset="-120"/>
              </a:rPr>
              <a:t> = </a:t>
            </a:r>
            <a:r>
              <a:rPr lang="en-US" altLang="zh-TW" i="1" smtClean="0">
                <a:ea typeface="新細明體" panose="02020500000000000000" pitchFamily="18" charset="-120"/>
              </a:rPr>
              <a:t>x</a:t>
            </a:r>
            <a:r>
              <a:rPr lang="en-US" altLang="zh-TW" smtClean="0">
                <a:ea typeface="新細明體" panose="02020500000000000000" pitchFamily="18" charset="-120"/>
              </a:rPr>
              <a:t>. (See Figure 8.)</a:t>
            </a:r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2560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124200"/>
            <a:ext cx="3581400" cy="308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5922515" y="6354760"/>
            <a:ext cx="8803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ea typeface="新細明體" panose="02020500000000000000" pitchFamily="18" charset="-120"/>
              </a:rPr>
              <a:t>Figure 8</a:t>
            </a:r>
            <a:endParaRPr lang="en-US" altLang="zh-TW" sz="14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31101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Inverse Functions and Logarithms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Therefore, as illustrated by Figure 9:</a:t>
            </a:r>
          </a:p>
        </p:txBody>
      </p:sp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2662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557338"/>
            <a:ext cx="2743200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Rectangle 7"/>
          <p:cNvSpPr>
            <a:spLocks noChangeArrowheads="1"/>
          </p:cNvSpPr>
          <p:nvPr/>
        </p:nvSpPr>
        <p:spPr bwMode="auto">
          <a:xfrm>
            <a:off x="4131815" y="4326114"/>
            <a:ext cx="8803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ea typeface="新細明體" panose="02020500000000000000" pitchFamily="18" charset="-120"/>
              </a:rPr>
              <a:t>Figure 9</a:t>
            </a:r>
            <a:endParaRPr lang="en-US" altLang="zh-TW" sz="1400" dirty="0">
              <a:ea typeface="新細明體" panose="02020500000000000000" pitchFamily="18" charset="-120"/>
            </a:endParaRPr>
          </a:p>
        </p:txBody>
      </p:sp>
      <p:pic>
        <p:nvPicPr>
          <p:cNvPr id="2663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603875"/>
            <a:ext cx="761303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890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5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Sketch the graphs of                                     and its inverse function using the same coordinate axes.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2765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2765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679848"/>
            <a:ext cx="21717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477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5 – </a:t>
            </a:r>
            <a:r>
              <a:rPr lang="en-US" altLang="zh-TW" i="1" smtClean="0">
                <a:ea typeface="新細明體" panose="02020500000000000000" pitchFamily="18" charset="-120"/>
              </a:rPr>
              <a:t>Solution</a:t>
            </a:r>
            <a:endParaRPr lang="en-US" altLang="zh-TW" smtClean="0">
              <a:ea typeface="新細明體" panose="02020500000000000000" pitchFamily="18" charset="-12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SOLUTION: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First we sketch the curve (the top half of the parabola </a:t>
            </a:r>
          </a:p>
          <a:p>
            <a:pPr marL="0" indent="0"/>
            <a:r>
              <a:rPr lang="en-US" altLang="zh-TW" i="1" dirty="0" smtClean="0">
                <a:ea typeface="新細明體" panose="02020500000000000000" pitchFamily="18" charset="-120"/>
              </a:rPr>
              <a:t>y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2</a:t>
            </a:r>
            <a:r>
              <a:rPr lang="en-US" altLang="zh-TW" dirty="0" smtClean="0">
                <a:ea typeface="新細明體" panose="02020500000000000000" pitchFamily="18" charset="-120"/>
              </a:rPr>
              <a:t> = –1 –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, or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= –</a:t>
            </a:r>
            <a:r>
              <a:rPr lang="en-US" altLang="zh-TW" i="1" dirty="0" smtClean="0">
                <a:ea typeface="新細明體" panose="02020500000000000000" pitchFamily="18" charset="-120"/>
              </a:rPr>
              <a:t>y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2 </a:t>
            </a:r>
            <a:r>
              <a:rPr lang="en-US" altLang="zh-TW" dirty="0" smtClean="0">
                <a:ea typeface="新細明體" panose="02020500000000000000" pitchFamily="18" charset="-120"/>
              </a:rPr>
              <a:t>– 1) and then we reflect 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about the line </a:t>
            </a:r>
            <a:r>
              <a:rPr lang="en-US" altLang="zh-TW" i="1" dirty="0" smtClean="0">
                <a:ea typeface="新細明體" panose="02020500000000000000" pitchFamily="18" charset="-120"/>
              </a:rPr>
              <a:t>y</a:t>
            </a:r>
            <a:r>
              <a:rPr lang="en-US" altLang="zh-TW" dirty="0" smtClean="0">
                <a:ea typeface="新細明體" panose="02020500000000000000" pitchFamily="18" charset="-120"/>
              </a:rPr>
              <a:t> =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to get the graph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f 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–1</a:t>
            </a:r>
            <a:r>
              <a:rPr lang="en-US" altLang="zh-TW" dirty="0" smtClean="0">
                <a:ea typeface="新細明體" panose="02020500000000000000" pitchFamily="18" charset="-120"/>
              </a:rPr>
              <a:t>.(See Figure 10.)</a:t>
            </a:r>
          </a:p>
        </p:txBody>
      </p:sp>
      <p:sp>
        <p:nvSpPr>
          <p:cNvPr id="2867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1639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924944"/>
            <a:ext cx="18097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090" y="4030935"/>
            <a:ext cx="2967038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2" name="Rectangle 10"/>
          <p:cNvSpPr>
            <a:spLocks noChangeArrowheads="1"/>
          </p:cNvSpPr>
          <p:nvPr/>
        </p:nvSpPr>
        <p:spPr bwMode="auto">
          <a:xfrm>
            <a:off x="3750731" y="6367735"/>
            <a:ext cx="97975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ea typeface="新細明體" panose="02020500000000000000" pitchFamily="18" charset="-120"/>
              </a:rPr>
              <a:t>Figure 10</a:t>
            </a:r>
            <a:endParaRPr lang="en-US" altLang="zh-TW" sz="14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8795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5 – </a:t>
            </a:r>
            <a:r>
              <a:rPr lang="en-US" altLang="zh-TW" i="1" smtClean="0">
                <a:ea typeface="新細明體" panose="02020500000000000000" pitchFamily="18" charset="-120"/>
              </a:rPr>
              <a:t>Solution</a:t>
            </a:r>
            <a:endParaRPr lang="en-US" altLang="zh-TW" smtClean="0">
              <a:ea typeface="新細明體" panose="02020500000000000000" pitchFamily="18" charset="-12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As a check on our graph, notice that the expression for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800" dirty="0" smtClean="0">
                <a:ea typeface="新細明體" panose="02020500000000000000" pitchFamily="18" charset="-120"/>
              </a:rPr>
              <a:t> 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–1</a:t>
            </a:r>
            <a:r>
              <a:rPr lang="en-US" altLang="zh-TW" dirty="0" smtClean="0">
                <a:ea typeface="新細明體" panose="02020500000000000000" pitchFamily="18" charset="-120"/>
              </a:rPr>
              <a:t> is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800" dirty="0" smtClean="0">
                <a:ea typeface="新細明體" panose="02020500000000000000" pitchFamily="18" charset="-120"/>
              </a:rPr>
              <a:t> 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–1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) = –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2</a:t>
            </a:r>
            <a:r>
              <a:rPr lang="en-US" altLang="zh-TW" dirty="0" smtClean="0">
                <a:ea typeface="新細明體" panose="02020500000000000000" pitchFamily="18" charset="-120"/>
              </a:rPr>
              <a:t> – 1,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b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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0</a:t>
            </a:r>
            <a:r>
              <a:rPr lang="en-US" altLang="zh-TW" dirty="0" smtClean="0">
                <a:ea typeface="新細明體" panose="02020500000000000000" pitchFamily="18" charset="-120"/>
              </a:rPr>
              <a:t>. 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So the graph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800" dirty="0" smtClean="0">
                <a:ea typeface="新細明體" panose="02020500000000000000" pitchFamily="18" charset="-120"/>
              </a:rPr>
              <a:t> 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–1</a:t>
            </a:r>
            <a:r>
              <a:rPr lang="en-US" altLang="zh-TW" dirty="0" smtClean="0">
                <a:ea typeface="新細明體" panose="02020500000000000000" pitchFamily="18" charset="-120"/>
              </a:rPr>
              <a:t> is the right half of the parabola 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i="1" dirty="0" smtClean="0">
                <a:ea typeface="新細明體" panose="02020500000000000000" pitchFamily="18" charset="-120"/>
              </a:rPr>
              <a:t>y </a:t>
            </a:r>
            <a:r>
              <a:rPr lang="en-US" altLang="zh-TW" dirty="0" smtClean="0">
                <a:ea typeface="新細明體" panose="02020500000000000000" pitchFamily="18" charset="-120"/>
              </a:rPr>
              <a:t>= –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2</a:t>
            </a:r>
            <a:r>
              <a:rPr lang="en-US" altLang="zh-TW" dirty="0" smtClean="0">
                <a:ea typeface="新細明體" panose="02020500000000000000" pitchFamily="18" charset="-120"/>
              </a:rPr>
              <a:t> – 1 and this seems reasonable from Figure 10.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2970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sp>
        <p:nvSpPr>
          <p:cNvPr id="29701" name="Rectangle 7"/>
          <p:cNvSpPr>
            <a:spLocks noChangeArrowheads="1"/>
          </p:cNvSpPr>
          <p:nvPr/>
        </p:nvSpPr>
        <p:spPr bwMode="auto">
          <a:xfrm>
            <a:off x="8015288" y="885825"/>
            <a:ext cx="841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cont’d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946351"/>
            <a:ext cx="2967038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4082122" y="6381170"/>
            <a:ext cx="97975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ea typeface="新細明體" panose="02020500000000000000" pitchFamily="18" charset="-120"/>
              </a:rPr>
              <a:t>Figure 10</a:t>
            </a:r>
            <a:endParaRPr lang="en-US" altLang="zh-TW" sz="14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51144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8"/>
          <p:cNvSpPr>
            <a:spLocks noChangeArrowheads="1"/>
          </p:cNvSpPr>
          <p:nvPr/>
        </p:nvSpPr>
        <p:spPr bwMode="auto">
          <a:xfrm>
            <a:off x="800100" y="2730624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4000" b="1">
                <a:ea typeface="新細明體" panose="02020500000000000000" pitchFamily="18" charset="-120"/>
              </a:rPr>
              <a:t>The Calculus of Inverse Functions</a:t>
            </a:r>
          </a:p>
        </p:txBody>
      </p:sp>
    </p:spTree>
    <p:extLst>
      <p:ext uri="{BB962C8B-B14F-4D97-AF65-F5344CB8AC3E}">
        <p14:creationId xmlns:p14="http://schemas.microsoft.com/office/powerpoint/2010/main" val="762677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The Calculus of Inverse Functions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Now let’s look at inverse functions from the point of view of calculus. Suppose that </a:t>
            </a:r>
            <a:r>
              <a:rPr lang="en-US" altLang="zh-TW" i="1" smtClean="0">
                <a:ea typeface="新細明體" panose="02020500000000000000" pitchFamily="18" charset="-120"/>
              </a:rPr>
              <a:t>f </a:t>
            </a:r>
            <a:r>
              <a:rPr lang="en-US" altLang="zh-TW" smtClean="0">
                <a:ea typeface="新細明體" panose="02020500000000000000" pitchFamily="18" charset="-120"/>
              </a:rPr>
              <a:t> is both one-to-one and continuous. We think of a continuous function as one whose graph has no break in it. (It consists of just one piece.)</a:t>
            </a: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Since the graph of </a:t>
            </a:r>
            <a:r>
              <a:rPr lang="en-US" altLang="zh-TW" i="1" smtClean="0">
                <a:ea typeface="新細明體" panose="02020500000000000000" pitchFamily="18" charset="-120"/>
              </a:rPr>
              <a:t>f </a:t>
            </a:r>
            <a:r>
              <a:rPr lang="en-US" altLang="zh-TW" baseline="30000" smtClean="0">
                <a:ea typeface="新細明體" panose="02020500000000000000" pitchFamily="18" charset="-120"/>
              </a:rPr>
              <a:t>-1 </a:t>
            </a:r>
            <a:r>
              <a:rPr lang="en-US" altLang="zh-TW" smtClean="0">
                <a:ea typeface="新細明體" panose="02020500000000000000" pitchFamily="18" charset="-120"/>
              </a:rPr>
              <a:t>is obtained </a:t>
            </a:r>
          </a:p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from the graph of </a:t>
            </a:r>
            <a:r>
              <a:rPr lang="en-US" altLang="zh-TW" i="1" smtClean="0">
                <a:ea typeface="新細明體" panose="02020500000000000000" pitchFamily="18" charset="-120"/>
              </a:rPr>
              <a:t>f </a:t>
            </a:r>
            <a:r>
              <a:rPr lang="en-US" altLang="zh-TW" smtClean="0">
                <a:ea typeface="新細明體" panose="02020500000000000000" pitchFamily="18" charset="-120"/>
              </a:rPr>
              <a:t>by reflecting</a:t>
            </a:r>
          </a:p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 about the line </a:t>
            </a:r>
            <a:r>
              <a:rPr lang="en-US" altLang="zh-TW" i="1" smtClean="0">
                <a:ea typeface="新細明體" panose="02020500000000000000" pitchFamily="18" charset="-120"/>
              </a:rPr>
              <a:t>y </a:t>
            </a:r>
            <a:r>
              <a:rPr lang="en-US" altLang="zh-TW" smtClean="0">
                <a:ea typeface="新細明體" panose="02020500000000000000" pitchFamily="18" charset="-120"/>
              </a:rPr>
              <a:t>= </a:t>
            </a:r>
            <a:r>
              <a:rPr lang="en-US" altLang="zh-TW" i="1" smtClean="0">
                <a:ea typeface="新細明體" panose="02020500000000000000" pitchFamily="18" charset="-120"/>
              </a:rPr>
              <a:t>x </a:t>
            </a:r>
            <a:r>
              <a:rPr lang="en-US" altLang="zh-TW" smtClean="0">
                <a:ea typeface="新細明體" panose="02020500000000000000" pitchFamily="18" charset="-120"/>
              </a:rPr>
              <a:t>, the graph of</a:t>
            </a:r>
          </a:p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f </a:t>
            </a:r>
            <a:r>
              <a:rPr lang="en-US" altLang="zh-TW" baseline="30000" smtClean="0">
                <a:ea typeface="新細明體" panose="02020500000000000000" pitchFamily="18" charset="-120"/>
              </a:rPr>
              <a:t>-1 </a:t>
            </a:r>
            <a:r>
              <a:rPr lang="en-US" altLang="zh-TW" smtClean="0">
                <a:ea typeface="新細明體" panose="02020500000000000000" pitchFamily="18" charset="-120"/>
              </a:rPr>
              <a:t>has no break in it either </a:t>
            </a:r>
          </a:p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(see Figure 9).</a:t>
            </a:r>
          </a:p>
        </p:txBody>
      </p:sp>
      <p:sp>
        <p:nvSpPr>
          <p:cNvPr id="3174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31749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200400"/>
            <a:ext cx="2657475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0" name="Rectangle 7"/>
          <p:cNvSpPr>
            <a:spLocks noChangeArrowheads="1"/>
          </p:cNvSpPr>
          <p:nvPr/>
        </p:nvSpPr>
        <p:spPr bwMode="auto">
          <a:xfrm>
            <a:off x="6603552" y="5761136"/>
            <a:ext cx="8803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ea typeface="新細明體" panose="02020500000000000000" pitchFamily="18" charset="-120"/>
              </a:rPr>
              <a:t>Figure 9</a:t>
            </a:r>
            <a:endParaRPr lang="en-US" altLang="zh-TW" sz="14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6568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The Calculus of Inverse Functions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Thus we might expect that </a:t>
            </a:r>
            <a:r>
              <a:rPr lang="en-US" altLang="zh-TW" i="1" smtClean="0">
                <a:ea typeface="新細明體" panose="02020500000000000000" pitchFamily="18" charset="-120"/>
              </a:rPr>
              <a:t>f </a:t>
            </a:r>
            <a:r>
              <a:rPr lang="en-US" altLang="zh-TW" baseline="30000" smtClean="0">
                <a:ea typeface="新細明體" panose="02020500000000000000" pitchFamily="18" charset="-120"/>
              </a:rPr>
              <a:t>-1 </a:t>
            </a:r>
            <a:r>
              <a:rPr lang="en-US" altLang="zh-TW" smtClean="0">
                <a:ea typeface="新細明體" panose="02020500000000000000" pitchFamily="18" charset="-120"/>
              </a:rPr>
              <a:t>is also a continuous function.</a:t>
            </a: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This geometrical argument does not prove the following theorem but at least it makes the theorem plausible.  </a:t>
            </a:r>
          </a:p>
        </p:txBody>
      </p:sp>
      <p:sp>
        <p:nvSpPr>
          <p:cNvPr id="3277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327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8" y="4437112"/>
            <a:ext cx="772001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167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The Calculus of Inverse Functions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Now suppose that </a:t>
            </a:r>
            <a:r>
              <a:rPr lang="en-US" altLang="zh-TW" i="1" smtClean="0">
                <a:ea typeface="新細明體" panose="02020500000000000000" pitchFamily="18" charset="-120"/>
              </a:rPr>
              <a:t>f </a:t>
            </a:r>
            <a:r>
              <a:rPr lang="en-US" altLang="zh-TW" smtClean="0">
                <a:ea typeface="新細明體" panose="02020500000000000000" pitchFamily="18" charset="-120"/>
              </a:rPr>
              <a:t>is a one-to-one differentiable function. Geometrically we can think of a differentiable function as one whose graph has no corner or kink in it.</a:t>
            </a: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We get the graph of </a:t>
            </a:r>
            <a:r>
              <a:rPr lang="en-US" altLang="zh-TW" i="1" smtClean="0">
                <a:ea typeface="新細明體" panose="02020500000000000000" pitchFamily="18" charset="-120"/>
              </a:rPr>
              <a:t>f </a:t>
            </a:r>
            <a:r>
              <a:rPr lang="en-US" altLang="zh-TW" baseline="30000" smtClean="0">
                <a:ea typeface="新細明體" panose="02020500000000000000" pitchFamily="18" charset="-120"/>
              </a:rPr>
              <a:t>-1 </a:t>
            </a:r>
            <a:r>
              <a:rPr lang="en-US" altLang="zh-TW" smtClean="0">
                <a:ea typeface="新細明體" panose="02020500000000000000" pitchFamily="18" charset="-120"/>
              </a:rPr>
              <a:t> by reflecting the graph of </a:t>
            </a:r>
            <a:r>
              <a:rPr lang="en-US" altLang="zh-TW" i="1" smtClean="0">
                <a:ea typeface="新細明體" panose="02020500000000000000" pitchFamily="18" charset="-120"/>
              </a:rPr>
              <a:t>f </a:t>
            </a:r>
            <a:r>
              <a:rPr lang="en-US" altLang="zh-TW" smtClean="0">
                <a:ea typeface="新細明體" panose="02020500000000000000" pitchFamily="18" charset="-120"/>
              </a:rPr>
              <a:t>about the line </a:t>
            </a:r>
            <a:r>
              <a:rPr lang="en-US" altLang="zh-TW" i="1" smtClean="0">
                <a:ea typeface="新細明體" panose="02020500000000000000" pitchFamily="18" charset="-120"/>
              </a:rPr>
              <a:t>y </a:t>
            </a:r>
            <a:r>
              <a:rPr lang="en-US" altLang="zh-TW" smtClean="0">
                <a:ea typeface="新細明體" panose="02020500000000000000" pitchFamily="18" charset="-120"/>
              </a:rPr>
              <a:t>= </a:t>
            </a:r>
            <a:r>
              <a:rPr lang="en-US" altLang="zh-TW" i="1" smtClean="0">
                <a:ea typeface="新細明體" panose="02020500000000000000" pitchFamily="18" charset="-120"/>
              </a:rPr>
              <a:t>x </a:t>
            </a:r>
            <a:r>
              <a:rPr lang="en-US" altLang="zh-TW" smtClean="0">
                <a:ea typeface="新細明體" panose="02020500000000000000" pitchFamily="18" charset="-120"/>
              </a:rPr>
              <a:t>, so the graph of </a:t>
            </a:r>
            <a:r>
              <a:rPr lang="en-US" altLang="zh-TW" i="1" smtClean="0">
                <a:ea typeface="新細明體" panose="02020500000000000000" pitchFamily="18" charset="-120"/>
              </a:rPr>
              <a:t>f </a:t>
            </a:r>
            <a:r>
              <a:rPr lang="en-US" altLang="zh-TW" baseline="30000" smtClean="0">
                <a:ea typeface="新細明體" panose="02020500000000000000" pitchFamily="18" charset="-120"/>
              </a:rPr>
              <a:t>-1 </a:t>
            </a:r>
            <a:r>
              <a:rPr lang="en-US" altLang="zh-TW" smtClean="0">
                <a:ea typeface="新細明體" panose="02020500000000000000" pitchFamily="18" charset="-120"/>
              </a:rPr>
              <a:t> has no corner or kink in it either.</a:t>
            </a: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We therefore expect that </a:t>
            </a:r>
            <a:r>
              <a:rPr lang="en-US" altLang="zh-TW" i="1" smtClean="0">
                <a:ea typeface="新細明體" panose="02020500000000000000" pitchFamily="18" charset="-120"/>
              </a:rPr>
              <a:t>f </a:t>
            </a:r>
            <a:r>
              <a:rPr lang="en-US" altLang="zh-TW" baseline="30000" smtClean="0">
                <a:ea typeface="新細明體" panose="02020500000000000000" pitchFamily="18" charset="-120"/>
              </a:rPr>
              <a:t>-1 </a:t>
            </a:r>
            <a:r>
              <a:rPr lang="en-US" altLang="zh-TW" smtClean="0">
                <a:ea typeface="新細明體" panose="02020500000000000000" pitchFamily="18" charset="-120"/>
              </a:rPr>
              <a:t> is also differentiable (except where its tangents are vertical). In fact, we can predict the value of the derivative of </a:t>
            </a:r>
            <a:r>
              <a:rPr lang="en-US" altLang="zh-TW" i="1" smtClean="0">
                <a:ea typeface="新細明體" panose="02020500000000000000" pitchFamily="18" charset="-120"/>
              </a:rPr>
              <a:t>f </a:t>
            </a:r>
            <a:r>
              <a:rPr lang="en-US" altLang="zh-TW" baseline="30000" smtClean="0">
                <a:ea typeface="新細明體" panose="02020500000000000000" pitchFamily="18" charset="-120"/>
              </a:rPr>
              <a:t>-1 </a:t>
            </a:r>
            <a:r>
              <a:rPr lang="en-US" altLang="zh-TW" smtClean="0">
                <a:ea typeface="新細明體" panose="02020500000000000000" pitchFamily="18" charset="-120"/>
              </a:rPr>
              <a:t> at a given point by a geometric argument.</a:t>
            </a:r>
          </a:p>
        </p:txBody>
      </p:sp>
      <p:sp>
        <p:nvSpPr>
          <p:cNvPr id="3379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</p:spTree>
    <p:extLst>
      <p:ext uri="{BB962C8B-B14F-4D97-AF65-F5344CB8AC3E}">
        <p14:creationId xmlns:p14="http://schemas.microsoft.com/office/powerpoint/2010/main" val="3369899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INVERSE FUNCTIONS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indent="-354013"/>
            <a:r>
              <a:rPr lang="en-US" altLang="zh-TW" dirty="0">
                <a:ea typeface="新細明體" panose="02020500000000000000" pitchFamily="18" charset="-120"/>
              </a:rPr>
              <a:t>Here we investigate their properties, compute their derivatives, and use them to describe exponential growth and decay in biology, physics, chemistry, and other sciences.</a:t>
            </a:r>
          </a:p>
          <a:p>
            <a:pPr marL="354013" indent="-354013"/>
            <a:r>
              <a:rPr lang="en-US" altLang="zh-TW" dirty="0">
                <a:ea typeface="新細明體" panose="02020500000000000000" pitchFamily="18" charset="-120"/>
              </a:rPr>
              <a:t>We also study the inverses of the trigonometric and hyperbolic functions. Finally we look at a method (</a:t>
            </a:r>
            <a:r>
              <a:rPr lang="en-US" altLang="zh-TW" dirty="0" err="1">
                <a:ea typeface="新細明體" panose="02020500000000000000" pitchFamily="18" charset="-120"/>
              </a:rPr>
              <a:t>l</a:t>
            </a:r>
            <a:r>
              <a:rPr lang="en-US" altLang="zh-TW" dirty="0" err="1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 dirty="0" err="1">
                <a:ea typeface="新細明體" panose="02020500000000000000" pitchFamily="18" charset="-120"/>
              </a:rPr>
              <a:t>Hospital</a:t>
            </a:r>
            <a:r>
              <a:rPr lang="en-US" altLang="zh-TW" dirty="0" err="1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 dirty="0" err="1">
                <a:ea typeface="新細明體" panose="02020500000000000000" pitchFamily="18" charset="-120"/>
              </a:rPr>
              <a:t>s</a:t>
            </a:r>
            <a:r>
              <a:rPr lang="en-US" altLang="zh-TW" dirty="0">
                <a:ea typeface="新細明體" panose="02020500000000000000" pitchFamily="18" charset="-120"/>
              </a:rPr>
              <a:t> Rule) for computing limits of such functions.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863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The Calculus of Inverse Functions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smtClean="0">
                <a:ea typeface="新細明體" panose="02020500000000000000" pitchFamily="18" charset="-120"/>
              </a:rPr>
              <a:t>In Figure 11 the graphs of </a:t>
            </a:r>
            <a:r>
              <a:rPr lang="en-US" altLang="zh-TW" i="1" smtClean="0">
                <a:ea typeface="新細明體" panose="02020500000000000000" pitchFamily="18" charset="-120"/>
              </a:rPr>
              <a:t>f </a:t>
            </a:r>
            <a:r>
              <a:rPr lang="en-US" altLang="zh-TW" smtClean="0">
                <a:ea typeface="新細明體" panose="02020500000000000000" pitchFamily="18" charset="-120"/>
              </a:rPr>
              <a:t>and its inverse </a:t>
            </a:r>
            <a:r>
              <a:rPr lang="en-US" altLang="zh-TW" i="1" smtClean="0">
                <a:ea typeface="新細明體" panose="02020500000000000000" pitchFamily="18" charset="-120"/>
              </a:rPr>
              <a:t>f </a:t>
            </a:r>
            <a:r>
              <a:rPr lang="en-US" altLang="zh-TW" baseline="30000" smtClean="0">
                <a:ea typeface="新細明體" panose="02020500000000000000" pitchFamily="18" charset="-120"/>
              </a:rPr>
              <a:t>-1  </a:t>
            </a:r>
            <a:r>
              <a:rPr lang="en-US" altLang="zh-TW" smtClean="0">
                <a:ea typeface="新細明體" panose="02020500000000000000" pitchFamily="18" charset="-120"/>
              </a:rPr>
              <a:t> are shown. </a:t>
            </a:r>
          </a:p>
          <a:p>
            <a:endParaRPr lang="en-US" altLang="zh-TW" smtClean="0">
              <a:ea typeface="新細明體" panose="02020500000000000000" pitchFamily="18" charset="-120"/>
            </a:endParaRPr>
          </a:p>
          <a:p>
            <a:r>
              <a:rPr lang="en-US" altLang="zh-TW" smtClean="0">
                <a:ea typeface="新細明體" panose="02020500000000000000" pitchFamily="18" charset="-120"/>
              </a:rPr>
              <a:t>					If  </a:t>
            </a:r>
            <a:r>
              <a:rPr lang="en-US" altLang="zh-TW" i="1" smtClean="0">
                <a:ea typeface="新細明體" panose="02020500000000000000" pitchFamily="18" charset="-120"/>
              </a:rPr>
              <a:t>f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b</a:t>
            </a:r>
            <a:r>
              <a:rPr lang="en-US" altLang="zh-TW" smtClean="0">
                <a:ea typeface="新細明體" panose="02020500000000000000" pitchFamily="18" charset="-120"/>
              </a:rPr>
              <a:t>) = </a:t>
            </a:r>
            <a:r>
              <a:rPr lang="en-US" altLang="zh-TW" i="1" smtClean="0">
                <a:ea typeface="新細明體" panose="02020500000000000000" pitchFamily="18" charset="-120"/>
              </a:rPr>
              <a:t>a , </a:t>
            </a:r>
            <a:r>
              <a:rPr lang="en-US" altLang="zh-TW" smtClean="0">
                <a:ea typeface="新細明體" panose="02020500000000000000" pitchFamily="18" charset="-120"/>
              </a:rPr>
              <a:t>then </a:t>
            </a:r>
            <a:r>
              <a:rPr lang="en-US" altLang="zh-TW" i="1" smtClean="0">
                <a:ea typeface="新細明體" panose="02020500000000000000" pitchFamily="18" charset="-120"/>
              </a:rPr>
              <a:t>f </a:t>
            </a:r>
            <a:r>
              <a:rPr lang="en-US" altLang="zh-TW" baseline="30000" smtClean="0">
                <a:ea typeface="新細明體" panose="02020500000000000000" pitchFamily="18" charset="-120"/>
              </a:rPr>
              <a:t>-1 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a</a:t>
            </a:r>
            <a:r>
              <a:rPr lang="en-US" altLang="zh-TW" smtClean="0">
                <a:ea typeface="新細明體" panose="02020500000000000000" pitchFamily="18" charset="-120"/>
              </a:rPr>
              <a:t>) = </a:t>
            </a:r>
            <a:r>
              <a:rPr lang="en-US" altLang="zh-TW" i="1" smtClean="0">
                <a:ea typeface="新細明體" panose="02020500000000000000" pitchFamily="18" charset="-120"/>
              </a:rPr>
              <a:t>b</a:t>
            </a:r>
            <a:endParaRPr lang="en-US" altLang="zh-TW" smtClean="0">
              <a:ea typeface="新細明體" panose="02020500000000000000" pitchFamily="18" charset="-120"/>
            </a:endParaRPr>
          </a:p>
          <a:p>
            <a:r>
              <a:rPr lang="en-US" altLang="zh-TW" smtClean="0">
                <a:ea typeface="新細明體" panose="02020500000000000000" pitchFamily="18" charset="-120"/>
              </a:rPr>
              <a:t>					and (</a:t>
            </a:r>
            <a:r>
              <a:rPr lang="en-US" altLang="zh-TW" i="1" smtClean="0">
                <a:ea typeface="新細明體" panose="02020500000000000000" pitchFamily="18" charset="-120"/>
              </a:rPr>
              <a:t>f </a:t>
            </a:r>
            <a:r>
              <a:rPr lang="en-US" altLang="zh-TW" baseline="30000" smtClean="0">
                <a:ea typeface="新細明體" panose="02020500000000000000" pitchFamily="18" charset="-120"/>
              </a:rPr>
              <a:t>-1</a:t>
            </a:r>
            <a:r>
              <a:rPr lang="en-US" altLang="zh-TW" smtClean="0">
                <a:ea typeface="新細明體" panose="02020500000000000000" pitchFamily="18" charset="-120"/>
              </a:rPr>
              <a:t>)’ (</a:t>
            </a:r>
            <a:r>
              <a:rPr lang="en-US" altLang="zh-TW" i="1" smtClean="0">
                <a:ea typeface="新細明體" panose="02020500000000000000" pitchFamily="18" charset="-120"/>
              </a:rPr>
              <a:t>a</a:t>
            </a:r>
            <a:r>
              <a:rPr lang="en-US" altLang="zh-TW" smtClean="0">
                <a:ea typeface="新細明體" panose="02020500000000000000" pitchFamily="18" charset="-120"/>
              </a:rPr>
              <a:t>) is the slope of the </a:t>
            </a:r>
          </a:p>
          <a:p>
            <a:r>
              <a:rPr lang="en-US" altLang="zh-TW" smtClean="0">
                <a:ea typeface="新細明體" panose="02020500000000000000" pitchFamily="18" charset="-120"/>
              </a:rPr>
              <a:t>					tangent line </a:t>
            </a:r>
            <a:r>
              <a:rPr lang="en-US" altLang="zh-TW" i="1" smtClean="0">
                <a:ea typeface="新細明體" panose="02020500000000000000" pitchFamily="18" charset="-120"/>
              </a:rPr>
              <a:t>L </a:t>
            </a:r>
            <a:r>
              <a:rPr lang="en-US" altLang="zh-TW" smtClean="0">
                <a:ea typeface="新細明體" panose="02020500000000000000" pitchFamily="18" charset="-120"/>
              </a:rPr>
              <a:t>to the graph of</a:t>
            </a:r>
          </a:p>
          <a:p>
            <a:r>
              <a:rPr lang="en-US" altLang="zh-TW" smtClean="0">
                <a:ea typeface="新細明體" panose="02020500000000000000" pitchFamily="18" charset="-120"/>
              </a:rPr>
              <a:t>					</a:t>
            </a:r>
            <a:r>
              <a:rPr lang="en-US" altLang="zh-TW" i="1" smtClean="0">
                <a:ea typeface="新細明體" panose="02020500000000000000" pitchFamily="18" charset="-120"/>
              </a:rPr>
              <a:t> f </a:t>
            </a:r>
            <a:r>
              <a:rPr lang="en-US" altLang="zh-TW" baseline="30000" smtClean="0">
                <a:ea typeface="新細明體" panose="02020500000000000000" pitchFamily="18" charset="-120"/>
              </a:rPr>
              <a:t>-1 </a:t>
            </a:r>
            <a:r>
              <a:rPr lang="en-US" altLang="zh-TW" smtClean="0">
                <a:ea typeface="新細明體" panose="02020500000000000000" pitchFamily="18" charset="-120"/>
              </a:rPr>
              <a:t>at  (</a:t>
            </a:r>
            <a:r>
              <a:rPr lang="en-US" altLang="zh-TW" i="1" smtClean="0">
                <a:ea typeface="新細明體" panose="02020500000000000000" pitchFamily="18" charset="-120"/>
              </a:rPr>
              <a:t>a, b</a:t>
            </a:r>
            <a:r>
              <a:rPr lang="en-US" altLang="zh-TW" smtClean="0">
                <a:ea typeface="新細明體" panose="02020500000000000000" pitchFamily="18" charset="-120"/>
              </a:rPr>
              <a:t>) , which is ∆</a:t>
            </a:r>
            <a:r>
              <a:rPr lang="en-US" altLang="zh-TW" i="1" smtClean="0">
                <a:ea typeface="新細明體" panose="02020500000000000000" pitchFamily="18" charset="-120"/>
              </a:rPr>
              <a:t>y </a:t>
            </a:r>
            <a:r>
              <a:rPr lang="en-US" altLang="zh-TW" smtClean="0">
                <a:ea typeface="新細明體" panose="02020500000000000000" pitchFamily="18" charset="-120"/>
              </a:rPr>
              <a:t>/ ∆</a:t>
            </a:r>
            <a:r>
              <a:rPr lang="en-US" altLang="zh-TW" i="1" smtClean="0">
                <a:ea typeface="新細明體" panose="02020500000000000000" pitchFamily="18" charset="-120"/>
              </a:rPr>
              <a:t>x.</a:t>
            </a:r>
          </a:p>
          <a:p>
            <a:endParaRPr lang="en-US" altLang="zh-TW" i="1" smtClean="0">
              <a:ea typeface="新細明體" panose="02020500000000000000" pitchFamily="18" charset="-120"/>
            </a:endParaRPr>
          </a:p>
          <a:p>
            <a:r>
              <a:rPr lang="en-US" altLang="zh-TW" i="1" smtClean="0">
                <a:ea typeface="新細明體" panose="02020500000000000000" pitchFamily="18" charset="-120"/>
              </a:rPr>
              <a:t>					</a:t>
            </a:r>
          </a:p>
        </p:txBody>
      </p:sp>
      <p:sp>
        <p:nvSpPr>
          <p:cNvPr id="3482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3482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309" y="2636912"/>
            <a:ext cx="336867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2" name="Rectangle 5"/>
          <p:cNvSpPr>
            <a:spLocks noChangeArrowheads="1"/>
          </p:cNvSpPr>
          <p:nvPr/>
        </p:nvSpPr>
        <p:spPr bwMode="auto">
          <a:xfrm>
            <a:off x="2195736" y="5713583"/>
            <a:ext cx="9698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ea typeface="新細明體" panose="02020500000000000000" pitchFamily="18" charset="-120"/>
              </a:rPr>
              <a:t>Figure 11</a:t>
            </a:r>
            <a:endParaRPr lang="en-US" altLang="zh-TW" sz="14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0810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The Calculus of Inverse Functions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Reflecting in the line </a:t>
            </a:r>
            <a:r>
              <a:rPr lang="en-US" altLang="zh-TW" i="1" dirty="0" smtClean="0">
                <a:ea typeface="新細明體" panose="02020500000000000000" pitchFamily="18" charset="-120"/>
              </a:rPr>
              <a:t>y</a:t>
            </a:r>
            <a:r>
              <a:rPr lang="en-US" altLang="zh-TW" dirty="0" smtClean="0">
                <a:ea typeface="新細明體" panose="02020500000000000000" pitchFamily="18" charset="-120"/>
              </a:rPr>
              <a:t> = </a:t>
            </a:r>
            <a:r>
              <a:rPr lang="en-US" altLang="zh-TW" i="1" dirty="0" smtClean="0">
                <a:ea typeface="新細明體" panose="02020500000000000000" pitchFamily="18" charset="-120"/>
              </a:rPr>
              <a:t>x </a:t>
            </a:r>
            <a:r>
              <a:rPr lang="en-US" altLang="zh-TW" dirty="0" smtClean="0">
                <a:ea typeface="新細明體" panose="02020500000000000000" pitchFamily="18" charset="-120"/>
              </a:rPr>
              <a:t>had the effect of interchanging </a:t>
            </a: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the </a:t>
            </a:r>
            <a:r>
              <a:rPr lang="en-US" altLang="zh-TW" i="1" dirty="0" smtClean="0">
                <a:ea typeface="新細明體" panose="02020500000000000000" pitchFamily="18" charset="-120"/>
              </a:rPr>
              <a:t> x </a:t>
            </a:r>
            <a:r>
              <a:rPr lang="en-US" altLang="zh-TW" dirty="0" smtClean="0">
                <a:ea typeface="新細明體" panose="02020500000000000000" pitchFamily="18" charset="-120"/>
              </a:rPr>
              <a:t>and </a:t>
            </a:r>
            <a:r>
              <a:rPr lang="en-US" altLang="zh-TW" i="1" dirty="0" smtClean="0">
                <a:ea typeface="新細明體" panose="02020500000000000000" pitchFamily="18" charset="-120"/>
              </a:rPr>
              <a:t>y </a:t>
            </a:r>
            <a:r>
              <a:rPr lang="en-US" altLang="zh-TW" dirty="0" smtClean="0">
                <a:ea typeface="新細明體" panose="02020500000000000000" pitchFamily="18" charset="-120"/>
              </a:rPr>
              <a:t>coordinates.  So the slope of the reflect line </a:t>
            </a:r>
            <a:r>
              <a:rPr lang="en-US" altLang="zh-TW" i="1" dirty="0" smtClean="0">
                <a:ea typeface="新細明體" panose="02020500000000000000" pitchFamily="18" charset="-120"/>
              </a:rPr>
              <a:t>l 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					[the tangent to the graph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f </a:t>
            </a:r>
            <a:r>
              <a:rPr lang="en-US" altLang="zh-TW" dirty="0" smtClean="0">
                <a:ea typeface="新細明體" panose="02020500000000000000" pitchFamily="18" charset="-120"/>
              </a:rPr>
              <a:t>at </a:t>
            </a: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					(</a:t>
            </a:r>
            <a:r>
              <a:rPr lang="en-US" altLang="zh-TW" i="1" dirty="0" smtClean="0">
                <a:ea typeface="新細明體" panose="02020500000000000000" pitchFamily="18" charset="-120"/>
              </a:rPr>
              <a:t>b</a:t>
            </a:r>
            <a:r>
              <a:rPr lang="en-US" altLang="zh-TW" dirty="0" smtClean="0">
                <a:ea typeface="新細明體" panose="02020500000000000000" pitchFamily="18" charset="-120"/>
              </a:rPr>
              <a:t>, </a:t>
            </a:r>
            <a:r>
              <a:rPr lang="en-US" altLang="zh-TW" i="1" dirty="0" smtClean="0">
                <a:ea typeface="新細明體" panose="02020500000000000000" pitchFamily="18" charset="-120"/>
              </a:rPr>
              <a:t>a</a:t>
            </a:r>
            <a:r>
              <a:rPr lang="en-US" altLang="zh-TW" dirty="0" smtClean="0">
                <a:ea typeface="新細明體" panose="02020500000000000000" pitchFamily="18" charset="-120"/>
              </a:rPr>
              <a:t>)] is ∆</a:t>
            </a:r>
            <a:r>
              <a:rPr lang="en-US" altLang="zh-TW" i="1" dirty="0" smtClean="0">
                <a:ea typeface="新細明體" panose="02020500000000000000" pitchFamily="18" charset="-120"/>
              </a:rPr>
              <a:t>x </a:t>
            </a:r>
            <a:r>
              <a:rPr lang="en-US" altLang="zh-TW" dirty="0" smtClean="0">
                <a:ea typeface="新細明體" panose="02020500000000000000" pitchFamily="18" charset="-120"/>
              </a:rPr>
              <a:t>/ ∆</a:t>
            </a:r>
            <a:r>
              <a:rPr lang="en-US" altLang="zh-TW" i="1" dirty="0" smtClean="0">
                <a:ea typeface="新細明體" panose="02020500000000000000" pitchFamily="18" charset="-120"/>
              </a:rPr>
              <a:t>y.</a:t>
            </a:r>
          </a:p>
          <a:p>
            <a:endParaRPr lang="en-US" altLang="zh-TW" i="1" dirty="0" smtClean="0">
              <a:ea typeface="新細明體" panose="02020500000000000000" pitchFamily="18" charset="-120"/>
            </a:endParaRPr>
          </a:p>
          <a:p>
            <a:r>
              <a:rPr lang="en-US" altLang="zh-TW" i="1" dirty="0" smtClean="0">
                <a:ea typeface="新細明體" panose="02020500000000000000" pitchFamily="18" charset="-120"/>
              </a:rPr>
              <a:t>					</a:t>
            </a:r>
            <a:r>
              <a:rPr lang="en-US" altLang="zh-TW" dirty="0" smtClean="0">
                <a:ea typeface="新細明體" panose="02020500000000000000" pitchFamily="18" charset="-120"/>
              </a:rPr>
              <a:t>Thus the slope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L </a:t>
            </a:r>
            <a:r>
              <a:rPr lang="en-US" altLang="zh-TW" dirty="0" smtClean="0">
                <a:ea typeface="新細明體" panose="02020500000000000000" pitchFamily="18" charset="-120"/>
              </a:rPr>
              <a:t>is the </a:t>
            </a: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					reciprocal of the slope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l </a:t>
            </a:r>
            <a:r>
              <a:rPr lang="en-US" altLang="zh-TW" dirty="0" smtClean="0">
                <a:ea typeface="新細明體" panose="02020500000000000000" pitchFamily="18" charset="-120"/>
              </a:rPr>
              <a:t>, that </a:t>
            </a: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					is, 					</a:t>
            </a:r>
            <a:endParaRPr lang="en-US" altLang="zh-TW" i="1" dirty="0" smtClean="0">
              <a:ea typeface="新細明體" panose="02020500000000000000" pitchFamily="18" charset="-120"/>
            </a:endParaRPr>
          </a:p>
          <a:p>
            <a:endParaRPr lang="en-US" altLang="zh-TW" i="1" dirty="0" smtClean="0">
              <a:ea typeface="新細明體" panose="02020500000000000000" pitchFamily="18" charset="-120"/>
            </a:endParaRPr>
          </a:p>
          <a:p>
            <a:r>
              <a:rPr lang="en-US" altLang="zh-TW" i="1" dirty="0" smtClean="0">
                <a:ea typeface="新細明體" panose="02020500000000000000" pitchFamily="18" charset="-120"/>
              </a:rPr>
              <a:t>					</a:t>
            </a:r>
          </a:p>
        </p:txBody>
      </p:sp>
      <p:sp>
        <p:nvSpPr>
          <p:cNvPr id="3584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3584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5" y="2636912"/>
            <a:ext cx="336867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6" name="Rectangle 5"/>
          <p:cNvSpPr>
            <a:spLocks noChangeArrowheads="1"/>
          </p:cNvSpPr>
          <p:nvPr/>
        </p:nvSpPr>
        <p:spPr bwMode="auto">
          <a:xfrm>
            <a:off x="2326521" y="5774667"/>
            <a:ext cx="9698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ea typeface="新細明體" panose="02020500000000000000" pitchFamily="18" charset="-120"/>
              </a:rPr>
              <a:t>Figure 11</a:t>
            </a:r>
            <a:endParaRPr lang="en-US" altLang="zh-TW" sz="1400" dirty="0">
              <a:ea typeface="新細明體" panose="02020500000000000000" pitchFamily="18" charset="-120"/>
            </a:endParaRPr>
          </a:p>
        </p:txBody>
      </p:sp>
      <p:pic>
        <p:nvPicPr>
          <p:cNvPr id="358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037" y="5238821"/>
            <a:ext cx="356235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537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The Calculus of Inverse Functions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					</a:t>
            </a:r>
          </a:p>
          <a:p>
            <a:endParaRPr lang="en-US" altLang="zh-TW" smtClean="0">
              <a:ea typeface="新細明體" panose="02020500000000000000" pitchFamily="18" charset="-120"/>
            </a:endParaRPr>
          </a:p>
          <a:p>
            <a:r>
              <a:rPr lang="en-US" altLang="zh-TW" smtClean="0">
                <a:ea typeface="新細明體" panose="02020500000000000000" pitchFamily="18" charset="-120"/>
              </a:rPr>
              <a:t>					</a:t>
            </a:r>
            <a:endParaRPr lang="en-US" altLang="zh-TW" i="1" smtClean="0">
              <a:ea typeface="新細明體" panose="02020500000000000000" pitchFamily="18" charset="-120"/>
            </a:endParaRPr>
          </a:p>
          <a:p>
            <a:endParaRPr lang="en-US" altLang="zh-TW" i="1" smtClean="0">
              <a:ea typeface="新細明體" panose="02020500000000000000" pitchFamily="18" charset="-120"/>
            </a:endParaRPr>
          </a:p>
        </p:txBody>
      </p:sp>
      <p:sp>
        <p:nvSpPr>
          <p:cNvPr id="3686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3686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456" y="2505075"/>
            <a:ext cx="762000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281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Theorem 7 PROOF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2438" indent="-452438"/>
            <a:r>
              <a:rPr lang="en-US" altLang="zh-TW" dirty="0">
                <a:ea typeface="新細明體" panose="02020500000000000000" pitchFamily="18" charset="-120"/>
              </a:rPr>
              <a:t>Write the definition of derivative as in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Equation 5 in Section 2.1:</a:t>
            </a:r>
          </a:p>
          <a:p>
            <a:pPr marL="452438" indent="-452438"/>
            <a:endParaRPr lang="en-US" altLang="zh-TW" sz="3600" dirty="0">
              <a:ea typeface="新細明體" panose="02020500000000000000" pitchFamily="18" charset="-120"/>
            </a:endParaRPr>
          </a:p>
          <a:p>
            <a:pPr marL="954088" lvl="1" indent="-233363"/>
            <a:r>
              <a:rPr lang="en-US" altLang="zh-TW" dirty="0">
                <a:ea typeface="新細明體" panose="02020500000000000000" pitchFamily="18" charset="-120"/>
              </a:rPr>
              <a:t>If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b</a:t>
            </a:r>
            <a:r>
              <a:rPr lang="en-US" altLang="zh-TW" dirty="0">
                <a:ea typeface="新細明體" panose="02020500000000000000" pitchFamily="18" charset="-120"/>
              </a:rPr>
              <a:t>) = </a:t>
            </a:r>
            <a:r>
              <a:rPr lang="en-US" altLang="zh-TW" i="1" dirty="0">
                <a:ea typeface="新細明體" panose="02020500000000000000" pitchFamily="18" charset="-120"/>
              </a:rPr>
              <a:t>a</a:t>
            </a:r>
            <a:r>
              <a:rPr lang="en-US" altLang="zh-TW" dirty="0">
                <a:ea typeface="新細明體" panose="02020500000000000000" pitchFamily="18" charset="-120"/>
              </a:rPr>
              <a:t>, then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baseline="30000" dirty="0"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baseline="30000" dirty="0">
                <a:ea typeface="新細明體" panose="02020500000000000000" pitchFamily="18" charset="-120"/>
              </a:rPr>
              <a:t>1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a</a:t>
            </a:r>
            <a:r>
              <a:rPr lang="en-US" altLang="zh-TW" dirty="0">
                <a:ea typeface="新細明體" panose="02020500000000000000" pitchFamily="18" charset="-120"/>
              </a:rPr>
              <a:t>) = </a:t>
            </a:r>
            <a:r>
              <a:rPr lang="en-US" altLang="zh-TW" i="1" dirty="0">
                <a:ea typeface="新細明體" panose="02020500000000000000" pitchFamily="18" charset="-120"/>
              </a:rPr>
              <a:t>b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pPr marL="954088" lvl="1" indent="-233363"/>
            <a:r>
              <a:rPr lang="en-US" altLang="zh-TW" dirty="0">
                <a:ea typeface="新細明體" panose="02020500000000000000" pitchFamily="18" charset="-120"/>
              </a:rPr>
              <a:t>Also, if we let </a:t>
            </a:r>
            <a:r>
              <a:rPr lang="en-US" altLang="zh-TW" i="1" dirty="0">
                <a:ea typeface="新細明體" panose="02020500000000000000" pitchFamily="18" charset="-120"/>
              </a:rPr>
              <a:t>y</a:t>
            </a:r>
            <a:r>
              <a:rPr lang="en-US" altLang="zh-TW" dirty="0">
                <a:ea typeface="新細明體" panose="02020500000000000000" pitchFamily="18" charset="-120"/>
              </a:rPr>
              <a:t> =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baseline="30000" dirty="0"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baseline="30000" dirty="0">
                <a:ea typeface="新細明體" panose="02020500000000000000" pitchFamily="18" charset="-120"/>
              </a:rPr>
              <a:t>1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), then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y</a:t>
            </a:r>
            <a:r>
              <a:rPr lang="en-US" altLang="zh-TW" dirty="0">
                <a:ea typeface="新細明體" panose="02020500000000000000" pitchFamily="18" charset="-120"/>
              </a:rPr>
              <a:t>) = 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2663673"/>
            <a:ext cx="4032448" cy="83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86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Theorem 7 PROOF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Since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 is differentiable, it is continuous.</a:t>
            </a:r>
          </a:p>
          <a:p>
            <a:pPr>
              <a:lnSpc>
                <a:spcPct val="13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So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baseline="30000" dirty="0"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baseline="30000" dirty="0">
                <a:ea typeface="新細明體" panose="02020500000000000000" pitchFamily="18" charset="-120"/>
              </a:rPr>
              <a:t>1</a:t>
            </a:r>
            <a:r>
              <a:rPr lang="en-US" altLang="zh-TW" dirty="0">
                <a:ea typeface="新細明體" panose="02020500000000000000" pitchFamily="18" charset="-120"/>
              </a:rPr>
              <a:t> is continuous by Theorem 6.</a:t>
            </a:r>
          </a:p>
          <a:p>
            <a:pPr marL="744538" lvl="1" indent="-233363"/>
            <a:r>
              <a:rPr lang="en-US" altLang="zh-TW" dirty="0">
                <a:ea typeface="新細明體" panose="02020500000000000000" pitchFamily="18" charset="-120"/>
              </a:rPr>
              <a:t>Thus, if </a:t>
            </a:r>
            <a:r>
              <a:rPr lang="en-US" altLang="zh-TW" i="1" dirty="0">
                <a:ea typeface="新細明體" panose="02020500000000000000" pitchFamily="18" charset="-120"/>
              </a:rPr>
              <a:t>x </a:t>
            </a:r>
            <a:r>
              <a:rPr lang="en-US" altLang="zh-TW" dirty="0">
                <a:ea typeface="新細明體" panose="02020500000000000000" pitchFamily="18" charset="-120"/>
                <a:cs typeface="Arial" panose="020B0604020202020204" pitchFamily="34" charset="0"/>
              </a:rPr>
              <a:t>→ </a:t>
            </a:r>
            <a:r>
              <a:rPr lang="en-US" altLang="zh-TW" i="1" dirty="0">
                <a:ea typeface="新細明體" panose="02020500000000000000" pitchFamily="18" charset="-120"/>
                <a:cs typeface="Arial" panose="020B0604020202020204" pitchFamily="34" charset="0"/>
              </a:rPr>
              <a:t>a</a:t>
            </a:r>
            <a:r>
              <a:rPr lang="en-US" altLang="zh-TW" dirty="0">
                <a:ea typeface="新細明體" panose="02020500000000000000" pitchFamily="18" charset="-120"/>
              </a:rPr>
              <a:t>, then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baseline="30000" dirty="0">
                <a:ea typeface="新細明體" panose="02020500000000000000" pitchFamily="18" charset="-120"/>
              </a:rPr>
              <a:t> -1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) →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baseline="30000" dirty="0">
                <a:ea typeface="新細明體" panose="02020500000000000000" pitchFamily="18" charset="-120"/>
              </a:rPr>
              <a:t> -1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a</a:t>
            </a:r>
            <a:r>
              <a:rPr lang="en-US" altLang="zh-TW" dirty="0">
                <a:ea typeface="新細明體" panose="02020500000000000000" pitchFamily="18" charset="-120"/>
              </a:rPr>
              <a:t>), that is, </a:t>
            </a:r>
            <a:r>
              <a:rPr lang="en-US" altLang="zh-TW" i="1" dirty="0">
                <a:ea typeface="新細明體" panose="02020500000000000000" pitchFamily="18" charset="-120"/>
              </a:rPr>
              <a:t>y </a:t>
            </a:r>
            <a:r>
              <a:rPr lang="en-US" altLang="zh-TW" dirty="0">
                <a:ea typeface="新細明體" panose="02020500000000000000" pitchFamily="18" charset="-120"/>
              </a:rPr>
              <a:t>→ </a:t>
            </a:r>
            <a:r>
              <a:rPr lang="en-US" altLang="zh-TW" i="1" dirty="0">
                <a:ea typeface="新細明體" panose="02020500000000000000" pitchFamily="18" charset="-120"/>
              </a:rPr>
              <a:t>b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254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Theorem 7 PROOF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Therefore,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348880"/>
            <a:ext cx="6243551" cy="320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33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The Calculus of Inverse Functions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/>
            <a:r>
              <a:rPr lang="en-US" altLang="zh-TW" b="1" dirty="0" smtClean="0">
                <a:ea typeface="新細明體" panose="02020500000000000000" pitchFamily="18" charset="-120"/>
              </a:rPr>
              <a:t>NOTE 1: </a:t>
            </a:r>
            <a:r>
              <a:rPr lang="en-US" altLang="zh-TW" dirty="0" smtClean="0">
                <a:ea typeface="新細明體" panose="02020500000000000000" pitchFamily="18" charset="-120"/>
              </a:rPr>
              <a:t>Replacing </a:t>
            </a:r>
            <a:r>
              <a:rPr lang="en-US" altLang="zh-TW" i="1" dirty="0" smtClean="0">
                <a:ea typeface="新細明體" panose="02020500000000000000" pitchFamily="18" charset="-120"/>
              </a:rPr>
              <a:t>a </a:t>
            </a:r>
            <a:r>
              <a:rPr lang="en-US" altLang="zh-TW" dirty="0" smtClean="0">
                <a:ea typeface="新細明體" panose="02020500000000000000" pitchFamily="18" charset="-120"/>
              </a:rPr>
              <a:t>by the general number </a:t>
            </a:r>
            <a:r>
              <a:rPr lang="en-US" altLang="zh-TW" i="1" dirty="0" smtClean="0">
                <a:ea typeface="新細明體" panose="02020500000000000000" pitchFamily="18" charset="-120"/>
              </a:rPr>
              <a:t>x </a:t>
            </a:r>
            <a:r>
              <a:rPr lang="en-US" altLang="zh-TW" dirty="0" smtClean="0">
                <a:ea typeface="新細明體" panose="02020500000000000000" pitchFamily="18" charset="-120"/>
              </a:rPr>
              <a:t>in the formula of Theorem 7, we get </a:t>
            </a:r>
          </a:p>
          <a:p>
            <a:pPr marL="0" indent="0"/>
            <a:endParaRPr lang="en-US" altLang="zh-TW" b="1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="1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="1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="1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If we write </a:t>
            </a:r>
            <a:r>
              <a:rPr lang="en-US" altLang="zh-TW" i="1" dirty="0" smtClean="0">
                <a:ea typeface="新細明體" panose="02020500000000000000" pitchFamily="18" charset="-120"/>
              </a:rPr>
              <a:t>y</a:t>
            </a:r>
            <a:r>
              <a:rPr lang="en-US" altLang="zh-TW" dirty="0" smtClean="0">
                <a:ea typeface="新細明體" panose="02020500000000000000" pitchFamily="18" charset="-120"/>
              </a:rPr>
              <a:t> = </a:t>
            </a:r>
            <a:r>
              <a:rPr lang="en-US" altLang="zh-TW" i="1" dirty="0" smtClean="0">
                <a:ea typeface="新細明體" panose="02020500000000000000" pitchFamily="18" charset="-120"/>
              </a:rPr>
              <a:t>f 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–1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), then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 (</a:t>
            </a:r>
            <a:r>
              <a:rPr lang="en-US" altLang="zh-TW" i="1" dirty="0" smtClean="0">
                <a:ea typeface="新細明體" panose="02020500000000000000" pitchFamily="18" charset="-120"/>
              </a:rPr>
              <a:t>y</a:t>
            </a:r>
            <a:r>
              <a:rPr lang="en-US" altLang="zh-TW" dirty="0" smtClean="0">
                <a:ea typeface="新細明體" panose="02020500000000000000" pitchFamily="18" charset="-120"/>
              </a:rPr>
              <a:t>) = </a:t>
            </a:r>
            <a:r>
              <a:rPr lang="en-US" altLang="zh-TW" i="1" dirty="0" smtClean="0">
                <a:ea typeface="新細明體" panose="02020500000000000000" pitchFamily="18" charset="-120"/>
              </a:rPr>
              <a:t>x, </a:t>
            </a:r>
            <a:r>
              <a:rPr lang="en-US" altLang="zh-TW" dirty="0" smtClean="0">
                <a:ea typeface="新細明體" panose="02020500000000000000" pitchFamily="18" charset="-120"/>
              </a:rPr>
              <a:t>so Equation 8, when expressed in Leibniz notation, becomes </a:t>
            </a:r>
          </a:p>
          <a:p>
            <a:pPr marL="0" indent="0"/>
            <a:endParaRPr lang="en-US" altLang="zh-TW" dirty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3789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37893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743200"/>
            <a:ext cx="56197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438400"/>
            <a:ext cx="4191000" cy="128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5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639518"/>
            <a:ext cx="2133600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863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The Calculus of Inverse Functions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/>
            <a:r>
              <a:rPr lang="en-US" altLang="zh-TW" b="1" dirty="0" smtClean="0">
                <a:ea typeface="新細明體" panose="02020500000000000000" pitchFamily="18" charset="-120"/>
              </a:rPr>
              <a:t>NOTE 2: </a:t>
            </a:r>
            <a:r>
              <a:rPr lang="en-US" altLang="zh-TW" dirty="0" smtClean="0">
                <a:ea typeface="新細明體" panose="02020500000000000000" pitchFamily="18" charset="-120"/>
              </a:rPr>
              <a:t>If it is know that </a:t>
            </a:r>
            <a:r>
              <a:rPr lang="en-US" altLang="zh-TW" i="1" dirty="0" smtClean="0">
                <a:ea typeface="新細明體" panose="02020500000000000000" pitchFamily="18" charset="-120"/>
              </a:rPr>
              <a:t>f 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–1  </a:t>
            </a:r>
            <a:r>
              <a:rPr lang="en-US" altLang="zh-TW" dirty="0" smtClean="0">
                <a:ea typeface="新細明體" panose="02020500000000000000" pitchFamily="18" charset="-120"/>
              </a:rPr>
              <a:t>is differentiable, then its  derivative can be computed more easily than in the proof   of Theorem 7 by using implicit differentiation. 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If </a:t>
            </a:r>
            <a:r>
              <a:rPr lang="en-US" altLang="zh-TW" i="1" dirty="0" smtClean="0">
                <a:ea typeface="新細明體" panose="02020500000000000000" pitchFamily="18" charset="-120"/>
              </a:rPr>
              <a:t>y</a:t>
            </a:r>
            <a:r>
              <a:rPr lang="en-US" altLang="zh-TW" dirty="0" smtClean="0">
                <a:ea typeface="新細明體" panose="02020500000000000000" pitchFamily="18" charset="-120"/>
              </a:rPr>
              <a:t> = </a:t>
            </a:r>
            <a:r>
              <a:rPr lang="en-US" altLang="zh-TW" i="1" dirty="0" smtClean="0">
                <a:ea typeface="新細明體" panose="02020500000000000000" pitchFamily="18" charset="-120"/>
              </a:rPr>
              <a:t>f 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–1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), then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 (</a:t>
            </a:r>
            <a:r>
              <a:rPr lang="en-US" altLang="zh-TW" i="1" dirty="0" smtClean="0">
                <a:ea typeface="新細明體" panose="02020500000000000000" pitchFamily="18" charset="-120"/>
              </a:rPr>
              <a:t>y</a:t>
            </a:r>
            <a:r>
              <a:rPr lang="en-US" altLang="zh-TW" dirty="0" smtClean="0">
                <a:ea typeface="新細明體" panose="02020500000000000000" pitchFamily="18" charset="-120"/>
              </a:rPr>
              <a:t>) = </a:t>
            </a:r>
            <a:r>
              <a:rPr lang="en-US" altLang="zh-TW" i="1" dirty="0" smtClean="0">
                <a:ea typeface="新細明體" panose="02020500000000000000" pitchFamily="18" charset="-120"/>
              </a:rPr>
              <a:t>x. </a:t>
            </a:r>
            <a:r>
              <a:rPr lang="en-US" altLang="zh-TW" dirty="0" smtClean="0">
                <a:ea typeface="新細明體" panose="02020500000000000000" pitchFamily="18" charset="-120"/>
              </a:rPr>
              <a:t>Differentiating the equation</a:t>
            </a:r>
          </a:p>
          <a:p>
            <a:pPr marL="0" indent="0"/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 (</a:t>
            </a:r>
            <a:r>
              <a:rPr lang="en-US" altLang="zh-TW" i="1" dirty="0" smtClean="0">
                <a:ea typeface="新細明體" panose="02020500000000000000" pitchFamily="18" charset="-120"/>
              </a:rPr>
              <a:t>y</a:t>
            </a:r>
            <a:r>
              <a:rPr lang="en-US" altLang="zh-TW" dirty="0" smtClean="0">
                <a:ea typeface="新細明體" panose="02020500000000000000" pitchFamily="18" charset="-120"/>
              </a:rPr>
              <a:t>) = </a:t>
            </a:r>
            <a:r>
              <a:rPr lang="en-US" altLang="zh-TW" i="1" dirty="0" smtClean="0">
                <a:ea typeface="新細明體" panose="02020500000000000000" pitchFamily="18" charset="-120"/>
              </a:rPr>
              <a:t>x </a:t>
            </a:r>
            <a:r>
              <a:rPr lang="en-US" altLang="zh-TW" dirty="0" smtClean="0">
                <a:ea typeface="新細明體" panose="02020500000000000000" pitchFamily="18" charset="-120"/>
              </a:rPr>
              <a:t>implicitly with respect to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, remembering that </a:t>
            </a:r>
            <a:r>
              <a:rPr lang="en-US" altLang="zh-TW" i="1" dirty="0" smtClean="0">
                <a:ea typeface="新細明體" panose="02020500000000000000" pitchFamily="18" charset="-120"/>
              </a:rPr>
              <a:t>y </a:t>
            </a:r>
            <a:r>
              <a:rPr lang="en-US" altLang="zh-TW" dirty="0" smtClean="0">
                <a:ea typeface="新細明體" panose="02020500000000000000" pitchFamily="18" charset="-120"/>
              </a:rPr>
              <a:t>is a function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x </a:t>
            </a:r>
            <a:r>
              <a:rPr lang="en-US" altLang="zh-TW" dirty="0" smtClean="0">
                <a:ea typeface="新細明體" panose="02020500000000000000" pitchFamily="18" charset="-120"/>
              </a:rPr>
              <a:t>, and using the Chain Rule, we get 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Therefore</a:t>
            </a: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3891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389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343400"/>
            <a:ext cx="1905000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5445224"/>
            <a:ext cx="2881312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970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6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If </a:t>
            </a:r>
            <a:r>
              <a:rPr lang="en-US" altLang="zh-TW" i="1" smtClean="0">
                <a:ea typeface="新細明體" panose="02020500000000000000" pitchFamily="18" charset="-120"/>
              </a:rPr>
              <a:t>f</a:t>
            </a:r>
            <a:r>
              <a:rPr lang="en-US" altLang="zh-TW" sz="400" i="1" smtClean="0">
                <a:ea typeface="新細明體" panose="02020500000000000000" pitchFamily="18" charset="-120"/>
              </a:rPr>
              <a:t>  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x</a:t>
            </a:r>
            <a:r>
              <a:rPr lang="en-US" altLang="zh-TW" smtClean="0">
                <a:ea typeface="新細明體" panose="02020500000000000000" pitchFamily="18" charset="-120"/>
              </a:rPr>
              <a:t>) = 2</a:t>
            </a:r>
            <a:r>
              <a:rPr lang="en-US" altLang="zh-TW" i="1" smtClean="0">
                <a:ea typeface="新細明體" panose="02020500000000000000" pitchFamily="18" charset="-120"/>
              </a:rPr>
              <a:t>x</a:t>
            </a:r>
            <a:r>
              <a:rPr lang="en-US" altLang="zh-TW" smtClean="0">
                <a:ea typeface="新細明體" panose="02020500000000000000" pitchFamily="18" charset="-120"/>
              </a:rPr>
              <a:t> + cos </a:t>
            </a:r>
            <a:r>
              <a:rPr lang="en-US" altLang="zh-TW" i="1" smtClean="0">
                <a:ea typeface="新細明體" panose="02020500000000000000" pitchFamily="18" charset="-120"/>
              </a:rPr>
              <a:t>x</a:t>
            </a:r>
            <a:r>
              <a:rPr lang="en-US" altLang="zh-TW" smtClean="0">
                <a:ea typeface="新細明體" panose="02020500000000000000" pitchFamily="18" charset="-120"/>
              </a:rPr>
              <a:t>, find (</a:t>
            </a:r>
            <a:r>
              <a:rPr lang="en-US" altLang="zh-TW" i="1" smtClean="0">
                <a:ea typeface="新細明體" panose="02020500000000000000" pitchFamily="18" charset="-120"/>
              </a:rPr>
              <a:t>f </a:t>
            </a:r>
            <a:r>
              <a:rPr lang="en-US" altLang="zh-TW" baseline="30000" smtClean="0">
                <a:ea typeface="新細明體" panose="02020500000000000000" pitchFamily="18" charset="-120"/>
              </a:rPr>
              <a:t>–1</a:t>
            </a:r>
            <a:r>
              <a:rPr lang="en-US" altLang="zh-TW" smtClean="0">
                <a:ea typeface="新細明體" panose="02020500000000000000" pitchFamily="18" charset="-120"/>
              </a:rPr>
              <a:t>)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</a:t>
            </a:r>
            <a:r>
              <a:rPr lang="en-US" altLang="zh-TW" smtClean="0">
                <a:ea typeface="新細明體" panose="02020500000000000000" pitchFamily="18" charset="-120"/>
              </a:rPr>
              <a:t>(1).</a:t>
            </a:r>
          </a:p>
          <a:p>
            <a:pPr marL="0" indent="0"/>
            <a:endParaRPr lang="en-US" altLang="zh-TW" i="1" baseline="30000" smtClean="0">
              <a:ea typeface="新細明體" panose="02020500000000000000" pitchFamily="18" charset="-120"/>
            </a:endParaRPr>
          </a:p>
        </p:txBody>
      </p:sp>
      <p:sp>
        <p:nvSpPr>
          <p:cNvPr id="3994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</p:spTree>
    <p:extLst>
      <p:ext uri="{BB962C8B-B14F-4D97-AF65-F5344CB8AC3E}">
        <p14:creationId xmlns:p14="http://schemas.microsoft.com/office/powerpoint/2010/main" val="32319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6 – </a:t>
            </a:r>
            <a:r>
              <a:rPr lang="en-US" altLang="zh-TW" i="1" smtClean="0">
                <a:ea typeface="新細明體" panose="02020500000000000000" pitchFamily="18" charset="-120"/>
              </a:rPr>
              <a:t>Solution</a:t>
            </a:r>
            <a:endParaRPr lang="en-US" altLang="zh-TW" smtClean="0">
              <a:ea typeface="新細明體" panose="02020500000000000000" pitchFamily="18" charset="-12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SOLUTION: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Notice that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 is one-to-one </a:t>
            </a:r>
            <a:r>
              <a:rPr lang="en-US" altLang="zh-TW" dirty="0" smtClean="0">
                <a:ea typeface="新細明體" panose="02020500000000000000" pitchFamily="18" charset="-120"/>
              </a:rPr>
              <a:t>because</a:t>
            </a:r>
            <a:r>
              <a:rPr lang="en-US" altLang="zh-TW" dirty="0" smtClean="0">
                <a:ea typeface="新細明體" panose="02020500000000000000" pitchFamily="18" charset="-120"/>
              </a:rPr>
              <a:t>	</a:t>
            </a:r>
          </a:p>
          <a:p>
            <a:pPr marL="0" indent="0"/>
            <a:r>
              <a:rPr lang="en-US" altLang="zh-TW" i="1" dirty="0" smtClean="0">
                <a:ea typeface="新細明體" panose="02020500000000000000" pitchFamily="18" charset="-120"/>
              </a:rPr>
              <a:t>		f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 (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 = 2 – sin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&gt;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0</a:t>
            </a:r>
            <a:endParaRPr lang="en-US" altLang="zh-TW" i="1" baseline="30000" dirty="0" smtClean="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and </a:t>
            </a:r>
            <a:r>
              <a:rPr lang="en-US" altLang="zh-TW" dirty="0" smtClean="0">
                <a:ea typeface="新細明體" panose="02020500000000000000" pitchFamily="18" charset="-120"/>
              </a:rPr>
              <a:t>so </a:t>
            </a:r>
            <a:r>
              <a:rPr lang="en-US" altLang="zh-TW" i="1" dirty="0" smtClean="0">
                <a:ea typeface="新細明體" panose="02020500000000000000" pitchFamily="18" charset="-120"/>
              </a:rPr>
              <a:t>f </a:t>
            </a:r>
            <a:r>
              <a:rPr lang="en-US" altLang="zh-TW" dirty="0" smtClean="0">
                <a:ea typeface="新細明體" panose="02020500000000000000" pitchFamily="18" charset="-120"/>
              </a:rPr>
              <a:t>is increasing. To use Theorem 7 we need to know </a:t>
            </a:r>
            <a:r>
              <a:rPr lang="en-US" altLang="zh-TW" i="1" dirty="0" smtClean="0">
                <a:ea typeface="新細明體" panose="02020500000000000000" pitchFamily="18" charset="-120"/>
              </a:rPr>
              <a:t>f 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–1</a:t>
            </a:r>
            <a:r>
              <a:rPr lang="en-US" altLang="zh-TW" dirty="0" smtClean="0">
                <a:ea typeface="新細明體" panose="02020500000000000000" pitchFamily="18" charset="-120"/>
              </a:rPr>
              <a:t> (1) and we can find it by inspection</a:t>
            </a:r>
            <a:r>
              <a:rPr lang="en-US" altLang="zh-TW" dirty="0" smtClean="0">
                <a:ea typeface="新細明體" panose="02020500000000000000" pitchFamily="18" charset="-120"/>
              </a:rPr>
              <a:t>: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	</a:t>
            </a:r>
            <a:r>
              <a:rPr lang="en-US" altLang="zh-TW" i="1" dirty="0" smtClean="0">
                <a:ea typeface="新細明體" panose="02020500000000000000" pitchFamily="18" charset="-120"/>
              </a:rPr>
              <a:t>f </a:t>
            </a:r>
            <a:r>
              <a:rPr lang="en-US" altLang="zh-TW" dirty="0" smtClean="0">
                <a:ea typeface="新細明體" panose="02020500000000000000" pitchFamily="18" charset="-120"/>
              </a:rPr>
              <a:t>(0) = 1                  </a:t>
            </a:r>
            <a:r>
              <a:rPr lang="en-US" altLang="zh-TW" i="1" dirty="0" smtClean="0">
                <a:ea typeface="新細明體" panose="02020500000000000000" pitchFamily="18" charset="-120"/>
              </a:rPr>
              <a:t>f 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–1</a:t>
            </a:r>
            <a:r>
              <a:rPr lang="en-US" altLang="zh-TW" dirty="0" smtClean="0">
                <a:ea typeface="新細明體" panose="02020500000000000000" pitchFamily="18" charset="-120"/>
              </a:rPr>
              <a:t> (1) = 0</a:t>
            </a:r>
            <a:endParaRPr lang="en-US" altLang="zh-TW" i="1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Therefore,</a:t>
            </a: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4096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4096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065637"/>
            <a:ext cx="3524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797152"/>
            <a:ext cx="4968552" cy="755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3275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Inverse Functions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Table 1 gives data from an experiment in which a bacteria culture started with 100 bacteria in a limited nutrient medium; the size of the bacteria population was recorded at hourly intervals. The number of bacteria </a:t>
            </a:r>
            <a:r>
              <a:rPr lang="en-US" altLang="zh-TW" i="1" dirty="0" smtClean="0">
                <a:ea typeface="新細明體" panose="02020500000000000000" pitchFamily="18" charset="-120"/>
              </a:rPr>
              <a:t>N </a:t>
            </a:r>
            <a:r>
              <a:rPr lang="en-US" altLang="zh-TW" dirty="0" smtClean="0">
                <a:ea typeface="新細明體" panose="02020500000000000000" pitchFamily="18" charset="-120"/>
              </a:rPr>
              <a:t> is a function of the time </a:t>
            </a:r>
            <a:r>
              <a:rPr lang="en-US" altLang="zh-TW" i="1" dirty="0" smtClean="0">
                <a:ea typeface="新細明體" panose="02020500000000000000" pitchFamily="18" charset="-120"/>
              </a:rPr>
              <a:t>t: N</a:t>
            </a:r>
            <a:r>
              <a:rPr lang="en-US" altLang="zh-TW" dirty="0" smtClean="0">
                <a:ea typeface="新細明體" panose="02020500000000000000" pitchFamily="18" charset="-120"/>
              </a:rPr>
              <a:t> =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400" i="1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t</a:t>
            </a:r>
            <a:r>
              <a:rPr lang="en-US" altLang="zh-TW" dirty="0" smtClean="0">
                <a:ea typeface="新細明體" panose="02020500000000000000" pitchFamily="18" charset="-120"/>
              </a:rPr>
              <a:t>).</a:t>
            </a:r>
          </a:p>
          <a:p>
            <a:pPr marL="0" indent="0"/>
            <a:endParaRPr lang="en-US" altLang="zh-TW" dirty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endParaRPr lang="en-US" altLang="zh-TW" i="1" baseline="30000" dirty="0" smtClean="0">
              <a:ea typeface="新細明體" panose="02020500000000000000" pitchFamily="18" charset="-120"/>
            </a:endParaRP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410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268935"/>
            <a:ext cx="334327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Rectangle 5"/>
          <p:cNvSpPr>
            <a:spLocks noChangeArrowheads="1"/>
          </p:cNvSpPr>
          <p:nvPr/>
        </p:nvSpPr>
        <p:spPr bwMode="auto">
          <a:xfrm>
            <a:off x="5926396" y="6354760"/>
            <a:ext cx="78688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ea typeface="新細明體" panose="02020500000000000000" pitchFamily="18" charset="-120"/>
              </a:rPr>
              <a:t>Table 1</a:t>
            </a:r>
            <a:endParaRPr lang="en-US" altLang="zh-TW" sz="14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2476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Inverse Functions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Suppose, however, that the biologist changes her point of view and becomes interested in the time required for the population to reach various levels. </a:t>
            </a: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In other words, she is thinking of </a:t>
            </a:r>
            <a:r>
              <a:rPr lang="en-US" altLang="zh-TW" i="1" smtClean="0">
                <a:ea typeface="新細明體" panose="02020500000000000000" pitchFamily="18" charset="-120"/>
              </a:rPr>
              <a:t>t </a:t>
            </a:r>
            <a:r>
              <a:rPr lang="en-US" altLang="zh-TW" smtClean="0">
                <a:ea typeface="新細明體" panose="02020500000000000000" pitchFamily="18" charset="-120"/>
              </a:rPr>
              <a:t>as a function of </a:t>
            </a:r>
            <a:r>
              <a:rPr lang="en-US" altLang="zh-TW" i="1" smtClean="0">
                <a:ea typeface="新細明體" panose="02020500000000000000" pitchFamily="18" charset="-120"/>
              </a:rPr>
              <a:t>N</a:t>
            </a:r>
            <a:r>
              <a:rPr lang="en-US" altLang="zh-TW" smtClean="0">
                <a:ea typeface="新細明體" panose="02020500000000000000" pitchFamily="18" charset="-120"/>
              </a:rPr>
              <a:t>. </a:t>
            </a: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This function is called the </a:t>
            </a:r>
            <a:r>
              <a:rPr lang="en-US" altLang="zh-TW" i="1" smtClean="0">
                <a:ea typeface="新細明體" panose="02020500000000000000" pitchFamily="18" charset="-120"/>
              </a:rPr>
              <a:t>inverse function of f</a:t>
            </a:r>
            <a:r>
              <a:rPr lang="en-US" altLang="zh-TW" smtClean="0">
                <a:ea typeface="新細明體" panose="02020500000000000000" pitchFamily="18" charset="-120"/>
              </a:rPr>
              <a:t>, denoted by </a:t>
            </a:r>
          </a:p>
          <a:p>
            <a:pPr marL="0" indent="0"/>
            <a:r>
              <a:rPr lang="en-US" altLang="zh-TW" i="1" smtClean="0">
                <a:ea typeface="新細明體" panose="02020500000000000000" pitchFamily="18" charset="-120"/>
              </a:rPr>
              <a:t>f </a:t>
            </a:r>
            <a:r>
              <a:rPr lang="en-US" altLang="zh-TW" i="1" baseline="30000" smtClean="0">
                <a:ea typeface="新細明體" panose="02020500000000000000" pitchFamily="18" charset="-120"/>
              </a:rPr>
              <a:t>-1</a:t>
            </a:r>
            <a:r>
              <a:rPr lang="en-US" altLang="zh-TW" i="1" smtClean="0">
                <a:ea typeface="新細明體" panose="02020500000000000000" pitchFamily="18" charset="-120"/>
              </a:rPr>
              <a:t>, </a:t>
            </a:r>
            <a:r>
              <a:rPr lang="en-US" altLang="zh-TW" smtClean="0">
                <a:ea typeface="新細明體" panose="02020500000000000000" pitchFamily="18" charset="-120"/>
              </a:rPr>
              <a:t>and read as “</a:t>
            </a:r>
            <a:r>
              <a:rPr lang="en-US" altLang="zh-TW" i="1" smtClean="0">
                <a:ea typeface="新細明體" panose="02020500000000000000" pitchFamily="18" charset="-120"/>
              </a:rPr>
              <a:t>f </a:t>
            </a:r>
            <a:r>
              <a:rPr lang="en-US" altLang="zh-TW" smtClean="0">
                <a:ea typeface="新細明體" panose="02020500000000000000" pitchFamily="18" charset="-120"/>
              </a:rPr>
              <a:t>inverse.” </a:t>
            </a:r>
          </a:p>
        </p:txBody>
      </p:sp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</p:spTree>
    <p:extLst>
      <p:ext uri="{BB962C8B-B14F-4D97-AF65-F5344CB8AC3E}">
        <p14:creationId xmlns:p14="http://schemas.microsoft.com/office/powerpoint/2010/main" val="138863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Inverse Functions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Thus </a:t>
            </a:r>
            <a:r>
              <a:rPr lang="en-US" altLang="zh-TW" i="1" dirty="0" smtClean="0">
                <a:ea typeface="新細明體" panose="02020500000000000000" pitchFamily="18" charset="-120"/>
              </a:rPr>
              <a:t>t </a:t>
            </a:r>
            <a:r>
              <a:rPr lang="en-US" altLang="zh-TW" dirty="0" smtClean="0">
                <a:ea typeface="新細明體" panose="02020500000000000000" pitchFamily="18" charset="-120"/>
              </a:rPr>
              <a:t>= </a:t>
            </a:r>
            <a:r>
              <a:rPr lang="en-US" altLang="zh-TW" i="1" dirty="0" smtClean="0">
                <a:ea typeface="新細明體" panose="02020500000000000000" pitchFamily="18" charset="-120"/>
              </a:rPr>
              <a:t>f 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-1</a:t>
            </a:r>
            <a:r>
              <a:rPr lang="en-US" altLang="zh-TW" dirty="0" smtClean="0">
                <a:ea typeface="新細明體" panose="02020500000000000000" pitchFamily="18" charset="-120"/>
              </a:rPr>
              <a:t> (</a:t>
            </a:r>
            <a:r>
              <a:rPr lang="en-US" altLang="zh-TW" i="1" dirty="0" smtClean="0">
                <a:ea typeface="新細明體" panose="02020500000000000000" pitchFamily="18" charset="-120"/>
              </a:rPr>
              <a:t>N</a:t>
            </a:r>
            <a:r>
              <a:rPr lang="en-US" altLang="zh-TW" dirty="0" smtClean="0">
                <a:ea typeface="新細明體" panose="02020500000000000000" pitchFamily="18" charset="-120"/>
              </a:rPr>
              <a:t>) is the time required for the population level to reach </a:t>
            </a:r>
            <a:r>
              <a:rPr lang="en-US" altLang="zh-TW" i="1" dirty="0" smtClean="0">
                <a:ea typeface="新細明體" panose="02020500000000000000" pitchFamily="18" charset="-120"/>
              </a:rPr>
              <a:t>N</a:t>
            </a:r>
            <a:r>
              <a:rPr lang="en-US" altLang="zh-TW" dirty="0" smtClean="0">
                <a:ea typeface="新細明體" panose="02020500000000000000" pitchFamily="18" charset="-120"/>
              </a:rPr>
              <a:t>. The values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f 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-1</a:t>
            </a:r>
            <a:r>
              <a:rPr lang="en-US" altLang="zh-TW" dirty="0" smtClean="0">
                <a:ea typeface="新細明體" panose="02020500000000000000" pitchFamily="18" charset="-120"/>
              </a:rPr>
              <a:t> can be found by reading Table 1 from right to left or by consulting Table 2.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For instance, </a:t>
            </a:r>
            <a:r>
              <a:rPr lang="en-US" altLang="zh-TW" i="1" dirty="0" smtClean="0">
                <a:ea typeface="新細明體" panose="02020500000000000000" pitchFamily="18" charset="-120"/>
              </a:rPr>
              <a:t>f 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-1</a:t>
            </a:r>
            <a:r>
              <a:rPr lang="en-US" altLang="zh-TW" dirty="0" smtClean="0">
                <a:ea typeface="新細明體" panose="02020500000000000000" pitchFamily="18" charset="-120"/>
              </a:rPr>
              <a:t> (550) = 6 because </a:t>
            </a:r>
            <a:r>
              <a:rPr lang="en-US" altLang="zh-TW" i="1" dirty="0" smtClean="0">
                <a:ea typeface="新細明體" panose="02020500000000000000" pitchFamily="18" charset="-120"/>
              </a:rPr>
              <a:t>f </a:t>
            </a:r>
            <a:r>
              <a:rPr lang="en-US" altLang="zh-TW" dirty="0" smtClean="0">
                <a:ea typeface="新細明體" panose="02020500000000000000" pitchFamily="18" charset="-120"/>
              </a:rPr>
              <a:t>(6) = 550. </a:t>
            </a:r>
          </a:p>
          <a:p>
            <a:pPr marL="0" indent="0"/>
            <a:endParaRPr lang="en-US" altLang="zh-TW" dirty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614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657600"/>
            <a:ext cx="6353175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261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Inverse Functions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Not all functions possess inverses.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Let’s compare the functions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 and </a:t>
            </a: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</a:rPr>
              <a:t> whose arrow diagrams 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are shown in Figure 1.</a:t>
            </a:r>
          </a:p>
          <a:p>
            <a:pPr marL="0" indent="0"/>
            <a:endParaRPr lang="en-US" altLang="zh-TW" dirty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endParaRPr lang="en-US" altLang="zh-TW" i="1" baseline="30000" dirty="0" smtClean="0">
              <a:ea typeface="新細明體" panose="02020500000000000000" pitchFamily="18" charset="-120"/>
            </a:endParaRPr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>
            <a:fillRect/>
          </a:stretch>
        </p:blipFill>
        <p:spPr bwMode="auto">
          <a:xfrm>
            <a:off x="978024" y="3662933"/>
            <a:ext cx="3810000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Rectangle 9"/>
          <p:cNvSpPr>
            <a:spLocks noChangeArrowheads="1"/>
          </p:cNvSpPr>
          <p:nvPr/>
        </p:nvSpPr>
        <p:spPr bwMode="auto">
          <a:xfrm>
            <a:off x="3733800" y="6148958"/>
            <a:ext cx="2035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i="1">
                <a:ea typeface="新細明體" panose="02020500000000000000" pitchFamily="18" charset="-120"/>
              </a:rPr>
              <a:t>f </a:t>
            </a:r>
            <a:r>
              <a:rPr lang="en-US" altLang="zh-TW" sz="1400">
                <a:ea typeface="新細明體" panose="02020500000000000000" pitchFamily="18" charset="-120"/>
              </a:rPr>
              <a:t>is one-to-one; </a:t>
            </a:r>
            <a:r>
              <a:rPr lang="en-US" altLang="zh-TW" sz="1400" i="1">
                <a:ea typeface="新細明體" panose="02020500000000000000" pitchFamily="18" charset="-120"/>
              </a:rPr>
              <a:t>g</a:t>
            </a:r>
            <a:r>
              <a:rPr lang="en-US" altLang="zh-TW" sz="1400">
                <a:ea typeface="新細明體" panose="02020500000000000000" pitchFamily="18" charset="-120"/>
              </a:rPr>
              <a:t> is not.</a:t>
            </a:r>
          </a:p>
        </p:txBody>
      </p:sp>
      <p:sp>
        <p:nvSpPr>
          <p:cNvPr id="7175" name="Rectangle 6"/>
          <p:cNvSpPr>
            <a:spLocks noChangeArrowheads="1"/>
          </p:cNvSpPr>
          <p:nvPr/>
        </p:nvSpPr>
        <p:spPr bwMode="auto">
          <a:xfrm>
            <a:off x="4347839" y="6453758"/>
            <a:ext cx="8803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ea typeface="新細明體" panose="02020500000000000000" pitchFamily="18" charset="-120"/>
              </a:rPr>
              <a:t>Figure 1</a:t>
            </a:r>
            <a:endParaRPr lang="en-US" altLang="zh-TW" sz="1400" dirty="0">
              <a:ea typeface="新細明體" panose="02020500000000000000" pitchFamily="18" charset="-120"/>
            </a:endParaRPr>
          </a:p>
        </p:txBody>
      </p:sp>
      <p:pic>
        <p:nvPicPr>
          <p:cNvPr id="717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01"/>
          <a:stretch>
            <a:fillRect/>
          </a:stretch>
        </p:blipFill>
        <p:spPr bwMode="auto">
          <a:xfrm>
            <a:off x="4824413" y="3661500"/>
            <a:ext cx="3821112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652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Inverse Functions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Note that </a:t>
            </a:r>
            <a:r>
              <a:rPr lang="en-US" altLang="zh-TW" i="1" smtClean="0">
                <a:ea typeface="新細明體" panose="02020500000000000000" pitchFamily="18" charset="-120"/>
              </a:rPr>
              <a:t>f</a:t>
            </a:r>
            <a:r>
              <a:rPr lang="en-US" altLang="zh-TW" smtClean="0">
                <a:ea typeface="新細明體" panose="02020500000000000000" pitchFamily="18" charset="-120"/>
              </a:rPr>
              <a:t> never takes on the same value twice (any two inputs in </a:t>
            </a:r>
            <a:r>
              <a:rPr lang="en-US" altLang="zh-TW" i="1" smtClean="0">
                <a:ea typeface="新細明體" panose="02020500000000000000" pitchFamily="18" charset="-120"/>
              </a:rPr>
              <a:t>A</a:t>
            </a:r>
            <a:r>
              <a:rPr lang="en-US" altLang="zh-TW" smtClean="0">
                <a:ea typeface="新細明體" panose="02020500000000000000" pitchFamily="18" charset="-120"/>
              </a:rPr>
              <a:t> have different outputs), whereas </a:t>
            </a:r>
            <a:r>
              <a:rPr lang="en-US" altLang="zh-TW" i="1" smtClean="0">
                <a:ea typeface="新細明體" panose="02020500000000000000" pitchFamily="18" charset="-120"/>
              </a:rPr>
              <a:t>g</a:t>
            </a:r>
            <a:r>
              <a:rPr lang="en-US" altLang="zh-TW" smtClean="0">
                <a:ea typeface="新細明體" panose="02020500000000000000" pitchFamily="18" charset="-120"/>
              </a:rPr>
              <a:t> does take on the same value twice (both 2 and 3 have the same output, 4). In symbols,</a:t>
            </a: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z="120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but                                             whenever </a:t>
            </a:r>
            <a:r>
              <a:rPr lang="en-US" altLang="zh-TW" i="1" smtClean="0">
                <a:ea typeface="新細明體" panose="02020500000000000000" pitchFamily="18" charset="-120"/>
              </a:rPr>
              <a:t>x</a:t>
            </a:r>
            <a:r>
              <a:rPr lang="en-US" altLang="zh-TW" baseline="-25000" smtClean="0">
                <a:ea typeface="新細明體" panose="02020500000000000000" pitchFamily="18" charset="-120"/>
              </a:rPr>
              <a:t>1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b="1" smtClean="0">
                <a:ea typeface="新細明體" panose="02020500000000000000" pitchFamily="18" charset="-120"/>
                <a:sym typeface="Symbol" panose="05050102010706020507" pitchFamily="18" charset="2"/>
              </a:rPr>
              <a:t>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x</a:t>
            </a:r>
            <a:r>
              <a:rPr lang="en-US" altLang="zh-TW" baseline="-25000" smtClean="0">
                <a:ea typeface="新細明體" panose="02020500000000000000" pitchFamily="18" charset="-120"/>
              </a:rPr>
              <a:t>2</a:t>
            </a:r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Functions that share this property</a:t>
            </a:r>
            <a:r>
              <a:rPr lang="en-US" altLang="zh-TW" i="1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ea typeface="新細明體" panose="02020500000000000000" pitchFamily="18" charset="-120"/>
              </a:rPr>
              <a:t>with </a:t>
            </a:r>
            <a:r>
              <a:rPr lang="en-US" altLang="zh-TW" i="1" smtClean="0">
                <a:ea typeface="新細明體" panose="02020500000000000000" pitchFamily="18" charset="-120"/>
              </a:rPr>
              <a:t>f </a:t>
            </a:r>
            <a:r>
              <a:rPr lang="en-US" altLang="zh-TW" smtClean="0">
                <a:ea typeface="新細明體" panose="02020500000000000000" pitchFamily="18" charset="-120"/>
              </a:rPr>
              <a:t>are called </a:t>
            </a:r>
            <a:br>
              <a:rPr lang="en-US" altLang="zh-TW" smtClean="0">
                <a:ea typeface="新細明體" panose="02020500000000000000" pitchFamily="18" charset="-120"/>
              </a:rPr>
            </a:br>
            <a:r>
              <a:rPr lang="en-US" altLang="zh-TW" i="1" smtClean="0">
                <a:ea typeface="新細明體" panose="02020500000000000000" pitchFamily="18" charset="-120"/>
              </a:rPr>
              <a:t>one-to-one functions</a:t>
            </a:r>
            <a:r>
              <a:rPr lang="en-US" altLang="zh-TW" smtClean="0">
                <a:ea typeface="新細明體" panose="02020500000000000000" pitchFamily="18" charset="-120"/>
              </a:rPr>
              <a:t>.</a:t>
            </a:r>
          </a:p>
        </p:txBody>
      </p:sp>
      <p:sp>
        <p:nvSpPr>
          <p:cNvPr id="819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819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989" y="2896145"/>
            <a:ext cx="14192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387007"/>
            <a:ext cx="1695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740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h_16x9">
  <a:themeElements>
    <a:clrScheme name="觀點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自訂 2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範本01" id="{4ED460EB-6C90-4A87-8F38-D261F1823A05}" vid="{E156CA9E-7271-4D9B-B440-7640C24B573B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Math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Math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E5292F0-C5C9-4F7B-BB09-E7C460630D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範本01</Template>
  <TotalTime>0</TotalTime>
  <Words>1814</Words>
  <Application>Microsoft Office PowerPoint</Application>
  <PresentationFormat>如螢幕大小 (4:3)</PresentationFormat>
  <Paragraphs>356</Paragraphs>
  <Slides>49</Slides>
  <Notes>2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49</vt:i4>
      </vt:variant>
    </vt:vector>
  </HeadingPairs>
  <TitlesOfParts>
    <vt:vector size="58" baseType="lpstr">
      <vt:lpstr>Arial Unicode MS</vt:lpstr>
      <vt:lpstr>Gulim</vt:lpstr>
      <vt:lpstr>微軟正黑體</vt:lpstr>
      <vt:lpstr>新細明體</vt:lpstr>
      <vt:lpstr>Arial</vt:lpstr>
      <vt:lpstr>Euphemia</vt:lpstr>
      <vt:lpstr>Symbol</vt:lpstr>
      <vt:lpstr>Math_16x9</vt:lpstr>
      <vt:lpstr>Equation</vt:lpstr>
      <vt:lpstr>PowerPoint 簡報</vt:lpstr>
      <vt:lpstr>PowerPoint 簡報</vt:lpstr>
      <vt:lpstr>INVERSE FUNCTIONS</vt:lpstr>
      <vt:lpstr>INVERSE FUNCTIONS</vt:lpstr>
      <vt:lpstr>Inverse Functions</vt:lpstr>
      <vt:lpstr>Inverse Functions</vt:lpstr>
      <vt:lpstr>Inverse Functions</vt:lpstr>
      <vt:lpstr>Inverse Functions</vt:lpstr>
      <vt:lpstr>Inverse Functions</vt:lpstr>
      <vt:lpstr>Inverse Functions</vt:lpstr>
      <vt:lpstr>Inverse Functions</vt:lpstr>
      <vt:lpstr>Example 1 </vt:lpstr>
      <vt:lpstr>Example 1 - Solution 1</vt:lpstr>
      <vt:lpstr>Example 1 – Solution 2</vt:lpstr>
      <vt:lpstr>Example 2</vt:lpstr>
      <vt:lpstr>Example 2 SOLUTION 2</vt:lpstr>
      <vt:lpstr>Inverse Functions</vt:lpstr>
      <vt:lpstr>Inverse Functions</vt:lpstr>
      <vt:lpstr>Inverse Functions</vt:lpstr>
      <vt:lpstr>Caution</vt:lpstr>
      <vt:lpstr>Example 3</vt:lpstr>
      <vt:lpstr>Example 3 SOLUTION</vt:lpstr>
      <vt:lpstr>Inverse Functions</vt:lpstr>
      <vt:lpstr>Inverse Functions</vt:lpstr>
      <vt:lpstr>Inverse Functions</vt:lpstr>
      <vt:lpstr>Inverse Functions</vt:lpstr>
      <vt:lpstr>Inverse Functions</vt:lpstr>
      <vt:lpstr>Example 4</vt:lpstr>
      <vt:lpstr>Example 4 - Solution</vt:lpstr>
      <vt:lpstr>Example 4 - Solution</vt:lpstr>
      <vt:lpstr>Inverse Functions</vt:lpstr>
      <vt:lpstr>Inverse Functions and Logarithms</vt:lpstr>
      <vt:lpstr>Example 5</vt:lpstr>
      <vt:lpstr>Example 5 – Solution</vt:lpstr>
      <vt:lpstr>Example 5 – Solution</vt:lpstr>
      <vt:lpstr>PowerPoint 簡報</vt:lpstr>
      <vt:lpstr>The Calculus of Inverse Functions</vt:lpstr>
      <vt:lpstr>The Calculus of Inverse Functions</vt:lpstr>
      <vt:lpstr>The Calculus of Inverse Functions</vt:lpstr>
      <vt:lpstr>The Calculus of Inverse Functions</vt:lpstr>
      <vt:lpstr>The Calculus of Inverse Functions</vt:lpstr>
      <vt:lpstr>The Calculus of Inverse Functions</vt:lpstr>
      <vt:lpstr>Theorem 7 PROOF</vt:lpstr>
      <vt:lpstr>Theorem 7 PROOF</vt:lpstr>
      <vt:lpstr>Theorem 7 PROOF</vt:lpstr>
      <vt:lpstr>The Calculus of Inverse Functions</vt:lpstr>
      <vt:lpstr>The Calculus of Inverse Functions</vt:lpstr>
      <vt:lpstr>Example 6</vt:lpstr>
      <vt:lpstr>Example 6 – Solution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2015-08-30T15:26:15Z</dcterms:created>
  <dcterms:modified xsi:type="dcterms:W3CDTF">2016-11-25T09:39:10Z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TC027879479991</vt:lpwstr>
  </property>
</Properties>
</file>