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6"/>
  </p:notesMasterIdLst>
  <p:handoutMasterIdLst>
    <p:handoutMasterId r:id="rId5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9" r:id="rId13"/>
    <p:sldId id="290" r:id="rId14"/>
    <p:sldId id="291" r:id="rId15"/>
    <p:sldId id="292" r:id="rId16"/>
    <p:sldId id="266" r:id="rId17"/>
    <p:sldId id="267" r:id="rId18"/>
    <p:sldId id="293" r:id="rId19"/>
    <p:sldId id="268" r:id="rId20"/>
    <p:sldId id="304" r:id="rId21"/>
    <p:sldId id="305" r:id="rId22"/>
    <p:sldId id="303" r:id="rId23"/>
    <p:sldId id="269" r:id="rId24"/>
    <p:sldId id="270" r:id="rId25"/>
    <p:sldId id="271" r:id="rId26"/>
    <p:sldId id="294" r:id="rId27"/>
    <p:sldId id="295" r:id="rId28"/>
    <p:sldId id="306" r:id="rId29"/>
    <p:sldId id="272" r:id="rId30"/>
    <p:sldId id="273" r:id="rId31"/>
    <p:sldId id="274" r:id="rId32"/>
    <p:sldId id="296" r:id="rId33"/>
    <p:sldId id="297" r:id="rId34"/>
    <p:sldId id="298" r:id="rId35"/>
    <p:sldId id="307" r:id="rId36"/>
    <p:sldId id="308" r:id="rId37"/>
    <p:sldId id="275" r:id="rId38"/>
    <p:sldId id="276" r:id="rId39"/>
    <p:sldId id="277" r:id="rId40"/>
    <p:sldId id="278" r:id="rId41"/>
    <p:sldId id="299" r:id="rId42"/>
    <p:sldId id="300" r:id="rId43"/>
    <p:sldId id="301" r:id="rId44"/>
    <p:sldId id="302" r:id="rId45"/>
    <p:sldId id="309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11/25/2016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62C766-8427-41F1-AB7A-2483B8F93ACF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41879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FC7CE-142B-4AAF-8130-A638BA4A9832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69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88E84-BFFD-44D2-94D2-60A414BEE3AD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790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44CD7-8954-4EB5-8F8A-5F0E0102CA0C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55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64F89-274D-49B6-B2C6-4A358940C09F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247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BA753-768F-4E28-8122-C94C7CC1A6FB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64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24CB4-6A6A-430A-BE1A-B6BC3FA913EA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07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6A88B-C88D-42F7-A85D-FF48ED37F12D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5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4AC7EC-C4F2-4965-A51D-D4BDDBD56911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110386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EEFD4-637D-4DF0-B8C7-329DC2F54097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60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24C2B-74BC-4B77-970C-BF7D61623BCD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557EB-B716-4D0A-A077-D688E5DBDFF0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10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15763-8F88-4FDD-81D3-822F7C1C6DCC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1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2FAF-53D1-431E-A2E4-6F4FD06E4D0D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44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FA80F-E152-425F-8D2B-7BC59996D992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1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F098F-67F1-49AC-8D22-4AA5E361F4A0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00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11/25/2016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3.emf"/><Relationship Id="rId4" Type="http://schemas.openxmlformats.org/officeDocument/2006/relationships/oleObject" Target="../embeddings/oleObject1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1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1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371600" y="914400"/>
            <a:ext cx="77724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691680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076128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INVERSE FUNCTIONS</a:t>
            </a:r>
          </a:p>
        </p:txBody>
      </p:sp>
    </p:spTree>
    <p:extLst>
      <p:ext uri="{BB962C8B-B14F-4D97-AF65-F5344CB8AC3E}">
        <p14:creationId xmlns:p14="http://schemas.microsoft.com/office/powerpoint/2010/main" val="337290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can use this differentiation rule to prove the following properties of the logarithm function.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67000"/>
            <a:ext cx="7342584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75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C072FF0C-2581-4899-ACE4-E2D0DDFA7CF2}" type="slidenum">
              <a:rPr lang="en-US" altLang="ko-KR">
                <a:ea typeface="Gulim" panose="020B0600000101010101" pitchFamily="34" charset="-127"/>
              </a:rPr>
              <a:pPr/>
              <a:t>11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3998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LAWS OF LOGARITHMS PROOF (1)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indent="-452438"/>
            <a:r>
              <a:rPr lang="en-US" altLang="zh-TW">
                <a:ea typeface="新細明體" panose="02020500000000000000" pitchFamily="18" charset="-120"/>
              </a:rPr>
              <a:t>Let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ln(</a:t>
            </a:r>
            <a:r>
              <a:rPr lang="en-US" altLang="zh-TW" i="1">
                <a:ea typeface="新細明體" panose="02020500000000000000" pitchFamily="18" charset="-120"/>
              </a:rPr>
              <a:t>ax</a:t>
            </a:r>
            <a:r>
              <a:rPr lang="en-US" altLang="zh-TW">
                <a:ea typeface="新細明體" panose="02020500000000000000" pitchFamily="18" charset="-120"/>
              </a:rPr>
              <a:t>), where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is a positive constant.</a:t>
            </a:r>
          </a:p>
          <a:p>
            <a:pPr marL="871538" lvl="1" indent="-239713"/>
            <a:r>
              <a:rPr lang="en-US" altLang="zh-TW">
                <a:ea typeface="新細明體" panose="02020500000000000000" pitchFamily="18" charset="-120"/>
              </a:rPr>
              <a:t>Then, using Equation 2 and the Chain Rule, we have:</a:t>
            </a:r>
          </a:p>
          <a:p>
            <a:pPr marL="871538" lvl="1" indent="-239713"/>
            <a:endParaRPr lang="en-US" altLang="zh-TW">
              <a:ea typeface="新細明體" panose="02020500000000000000" pitchFamily="18" charset="-120"/>
            </a:endParaRPr>
          </a:p>
          <a:p>
            <a:pPr marL="871538" lvl="1" indent="-239713"/>
            <a:endParaRPr lang="en-US" altLang="zh-TW">
              <a:ea typeface="新細明體" panose="02020500000000000000" pitchFamily="18" charset="-120"/>
            </a:endParaRPr>
          </a:p>
          <a:p>
            <a:pPr marL="871538" lvl="1" indent="-239713"/>
            <a:r>
              <a:rPr lang="en-US" altLang="zh-TW">
                <a:ea typeface="新細明體" panose="02020500000000000000" pitchFamily="18" charset="-120"/>
              </a:rPr>
              <a:t>Thus,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and ln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have the same derivative.</a:t>
            </a:r>
          </a:p>
          <a:p>
            <a:pPr marL="871538" lvl="1" indent="-239713"/>
            <a:r>
              <a:rPr lang="en-US" altLang="zh-TW">
                <a:ea typeface="新細明體" panose="02020500000000000000" pitchFamily="18" charset="-120"/>
              </a:rPr>
              <a:t>So, they must differ by a constant:</a:t>
            </a:r>
          </a:p>
        </p:txBody>
      </p:sp>
      <p:graphicFrame>
        <p:nvGraphicFramePr>
          <p:cNvPr id="339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173695"/>
              </p:ext>
            </p:extLst>
          </p:nvPr>
        </p:nvGraphicFramePr>
        <p:xfrm>
          <a:off x="2654697" y="2687366"/>
          <a:ext cx="4035353" cy="82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564280" imgH="507960" progId="">
                  <p:embed/>
                </p:oleObj>
              </mc:Choice>
              <mc:Fallback>
                <p:oleObj name="Equation" r:id="rId4" imgW="2564280" imgH="507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97" y="2687366"/>
                        <a:ext cx="4035353" cy="825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985550"/>
              </p:ext>
            </p:extLst>
          </p:nvPr>
        </p:nvGraphicFramePr>
        <p:xfrm>
          <a:off x="3419872" y="4797152"/>
          <a:ext cx="2231504" cy="47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409040" imgH="291960" progId="">
                  <p:embed/>
                </p:oleObj>
              </mc:Choice>
              <mc:Fallback>
                <p:oleObj name="Equation" r:id="rId6" imgW="1409040" imgH="2919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797152"/>
                        <a:ext cx="2231504" cy="479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74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86F10EC-FB6D-4929-8442-7E02E515FE75}" type="slidenum">
              <a:rPr lang="en-US" altLang="ko-KR">
                <a:ea typeface="Gulim" panose="020B0600000101010101" pitchFamily="34" charset="-127"/>
              </a:rPr>
              <a:pPr/>
              <a:t>12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461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LAWS OF LOGARITHMS PROOF (1)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indent="-452438"/>
            <a:r>
              <a:rPr lang="en-US" altLang="zh-TW">
                <a:ea typeface="新細明體" panose="02020500000000000000" pitchFamily="18" charset="-120"/>
              </a:rPr>
              <a:t>Putting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1 in this equation, we get: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     ln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= ln 1 + </a:t>
            </a:r>
            <a:r>
              <a:rPr lang="en-US" altLang="zh-TW" i="1">
                <a:ea typeface="新細明體" panose="02020500000000000000" pitchFamily="18" charset="-120"/>
              </a:rPr>
              <a:t>C</a:t>
            </a:r>
            <a:r>
              <a:rPr lang="en-US" altLang="zh-TW">
                <a:ea typeface="新細明體" panose="02020500000000000000" pitchFamily="18" charset="-120"/>
              </a:rPr>
              <a:t> = 0 + </a:t>
            </a:r>
            <a:r>
              <a:rPr lang="en-US" altLang="zh-TW" i="1">
                <a:ea typeface="新細明體" panose="02020500000000000000" pitchFamily="18" charset="-120"/>
              </a:rPr>
              <a:t>C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C</a:t>
            </a:r>
            <a:endParaRPr lang="en-US" altLang="zh-TW">
              <a:ea typeface="新細明體" panose="02020500000000000000" pitchFamily="18" charset="-120"/>
            </a:endParaRPr>
          </a:p>
          <a:p>
            <a:pPr marL="871538" lvl="1" indent="-239713"/>
            <a:endParaRPr lang="en-US" altLang="zh-TW">
              <a:ea typeface="新細明體" panose="02020500000000000000" pitchFamily="18" charset="-120"/>
            </a:endParaRPr>
          </a:p>
          <a:p>
            <a:pPr marL="871538" lvl="1" indent="-239713"/>
            <a:r>
              <a:rPr lang="en-US" altLang="zh-TW">
                <a:ea typeface="新細明體" panose="02020500000000000000" pitchFamily="18" charset="-120"/>
              </a:rPr>
              <a:t>Thus,</a:t>
            </a:r>
          </a:p>
          <a:p>
            <a:pPr marL="452438" indent="-452438"/>
            <a:r>
              <a:rPr lang="en-US" altLang="zh-TW">
                <a:ea typeface="新細明體" panose="02020500000000000000" pitchFamily="18" charset="-120"/>
              </a:rPr>
              <a:t>If we now replace the constant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by any number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, we have:</a:t>
            </a:r>
          </a:p>
        </p:txBody>
      </p:sp>
      <p:graphicFrame>
        <p:nvGraphicFramePr>
          <p:cNvPr id="346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26925"/>
              </p:ext>
            </p:extLst>
          </p:nvPr>
        </p:nvGraphicFramePr>
        <p:xfrm>
          <a:off x="2534444" y="3130550"/>
          <a:ext cx="27035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599480" imgH="291960" progId="">
                  <p:embed/>
                </p:oleObj>
              </mc:Choice>
              <mc:Fallback>
                <p:oleObj name="Equation" r:id="rId4" imgW="1599480" imgH="291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4444" y="3130550"/>
                        <a:ext cx="270351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44769"/>
              </p:ext>
            </p:extLst>
          </p:nvPr>
        </p:nvGraphicFramePr>
        <p:xfrm>
          <a:off x="2987824" y="4365104"/>
          <a:ext cx="2664321" cy="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1573920" imgH="291960" progId="">
                  <p:embed/>
                </p:oleObj>
              </mc:Choice>
              <mc:Fallback>
                <p:oleObj name="Equation" r:id="rId6" imgW="1573920" imgH="2919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365104"/>
                        <a:ext cx="2664321" cy="51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04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3347B45-4804-4038-92C1-710E6D956F63}" type="slidenum">
              <a:rPr lang="en-US" altLang="ko-KR">
                <a:ea typeface="Gulim" panose="020B0600000101010101" pitchFamily="34" charset="-127"/>
              </a:rPr>
              <a:pPr/>
              <a:t>13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481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LAWS OF LOGARITHMS PROOF (2)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indent="-452438">
              <a:lnSpc>
                <a:spcPct val="130000"/>
              </a:lnSpc>
              <a:tabLst>
                <a:tab pos="452438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Using Law 1 with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1/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, we have:</a:t>
            </a:r>
          </a:p>
          <a:p>
            <a:pPr marL="962025" lvl="1" indent="-239713">
              <a:tabLst>
                <a:tab pos="452438" algn="l"/>
              </a:tabLst>
            </a:pPr>
            <a:endParaRPr lang="en-US" altLang="zh-TW" sz="3200" dirty="0">
              <a:ea typeface="新細明體" panose="02020500000000000000" pitchFamily="18" charset="-120"/>
            </a:endParaRPr>
          </a:p>
          <a:p>
            <a:pPr marL="962025" lvl="1" indent="-239713">
              <a:tabLst>
                <a:tab pos="452438" algn="l"/>
              </a:tabLst>
            </a:pPr>
            <a:endParaRPr lang="en-US" altLang="zh-TW" sz="3200" dirty="0">
              <a:ea typeface="新細明體" panose="02020500000000000000" pitchFamily="18" charset="-120"/>
            </a:endParaRPr>
          </a:p>
          <a:p>
            <a:pPr marL="962025" lvl="1" indent="-239713">
              <a:tabLst>
                <a:tab pos="452438" algn="l"/>
              </a:tabLst>
            </a:pPr>
            <a:endParaRPr lang="en-US" altLang="zh-TW" sz="3200" dirty="0">
              <a:ea typeface="新細明體" panose="02020500000000000000" pitchFamily="18" charset="-120"/>
            </a:endParaRPr>
          </a:p>
          <a:p>
            <a:pPr marL="962025" lvl="1" indent="-239713">
              <a:tabLst>
                <a:tab pos="452438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Therefore,</a:t>
            </a:r>
          </a:p>
        </p:txBody>
      </p:sp>
      <p:graphicFrame>
        <p:nvGraphicFramePr>
          <p:cNvPr id="348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247870"/>
              </p:ext>
            </p:extLst>
          </p:nvPr>
        </p:nvGraphicFramePr>
        <p:xfrm>
          <a:off x="2123728" y="2401978"/>
          <a:ext cx="4366494" cy="95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2615040" imgH="558720" progId="">
                  <p:embed/>
                </p:oleObj>
              </mc:Choice>
              <mc:Fallback>
                <p:oleObj name="Equation" r:id="rId4" imgW="2615040" imgH="5587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401978"/>
                        <a:ext cx="4366494" cy="956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600035"/>
              </p:ext>
            </p:extLst>
          </p:nvPr>
        </p:nvGraphicFramePr>
        <p:xfrm>
          <a:off x="3275856" y="4293096"/>
          <a:ext cx="1421954" cy="7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040760" imgH="546120" progId="">
                  <p:embed/>
                </p:oleObj>
              </mc:Choice>
              <mc:Fallback>
                <p:oleObj name="Equation" r:id="rId6" imgW="1040760" imgH="54612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293096"/>
                        <a:ext cx="1421954" cy="75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7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E5ABA95-A5C5-449E-9457-215331528994}" type="slidenum">
              <a:rPr lang="en-US" altLang="ko-KR">
                <a:ea typeface="Gulim" panose="020B0600000101010101" pitchFamily="34" charset="-127"/>
              </a:rPr>
              <a:pPr/>
              <a:t>14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502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LAWS OF LOGARITHMS PROOF (2)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lnSpc>
                <a:spcPct val="130000"/>
              </a:lnSpc>
            </a:pPr>
            <a:r>
              <a:rPr lang="en-US" altLang="zh-TW">
                <a:ea typeface="新細明體" panose="02020500000000000000" pitchFamily="18" charset="-120"/>
              </a:rPr>
              <a:t>Using Law 1 again, we have:</a:t>
            </a:r>
          </a:p>
          <a:p>
            <a:pPr marL="0" indent="0">
              <a:lnSpc>
                <a:spcPct val="13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 marL="0" indent="0">
              <a:lnSpc>
                <a:spcPct val="13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 marL="0" indent="0">
              <a:lnSpc>
                <a:spcPct val="13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 marL="749300" lvl="1" indent="-239713"/>
            <a:r>
              <a:rPr lang="en-US" altLang="zh-TW">
                <a:ea typeface="新細明體" panose="02020500000000000000" pitchFamily="18" charset="-120"/>
              </a:rPr>
              <a:t>The proof of Law 3 is left as an exercise.</a:t>
            </a:r>
          </a:p>
        </p:txBody>
      </p:sp>
      <p:graphicFrame>
        <p:nvGraphicFramePr>
          <p:cNvPr id="350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11038"/>
              </p:ext>
            </p:extLst>
          </p:nvPr>
        </p:nvGraphicFramePr>
        <p:xfrm>
          <a:off x="2195736" y="2204864"/>
          <a:ext cx="3836068" cy="1328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2526120" imgH="863640" progId="">
                  <p:embed/>
                </p:oleObj>
              </mc:Choice>
              <mc:Fallback>
                <p:oleObj name="Equation" r:id="rId4" imgW="2526120" imgH="8636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204864"/>
                        <a:ext cx="3836068" cy="1328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8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Expand the expression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28452"/>
            <a:ext cx="2209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>
              <a:defRPr/>
            </a:pPr>
            <a:r>
              <a:rPr lang="en-US" dirty="0" smtClean="0"/>
              <a:t>SOLUTION:</a:t>
            </a:r>
            <a:endParaRPr lang="en-US" dirty="0" smtClean="0"/>
          </a:p>
          <a:p>
            <a:pPr marL="457200" indent="-457200">
              <a:defRPr/>
            </a:pPr>
            <a:r>
              <a:rPr lang="en-US" dirty="0" smtClean="0"/>
              <a:t>Using Laws 1, 2, and 3, we get </a:t>
            </a:r>
          </a:p>
          <a:p>
            <a:pPr marL="457200" indent="-457200">
              <a:defRPr/>
            </a:pPr>
            <a:r>
              <a:rPr lang="en-US" dirty="0" smtClean="0"/>
              <a:t>		</a:t>
            </a:r>
            <a:endParaRPr lang="en-US" sz="1600" dirty="0" smtClean="0"/>
          </a:p>
          <a:p>
            <a:pPr marL="0" indent="0">
              <a:defRPr/>
            </a:pPr>
            <a:endParaRPr lang="en-US" dirty="0" smtClean="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2756739"/>
            <a:ext cx="7010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2" y="3823539"/>
            <a:ext cx="47910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2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3F1FD11-7A11-4D40-93B4-60FD78ABA755}" type="slidenum">
              <a:rPr lang="en-US" altLang="ko-KR">
                <a:ea typeface="Gulim" panose="020B0600000101010101" pitchFamily="34" charset="-127"/>
              </a:rPr>
              <a:pPr/>
              <a:t>17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563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2438" indent="-452438"/>
            <a:r>
              <a:rPr lang="en-US" altLang="zh-TW">
                <a:ea typeface="新細明體" panose="02020500000000000000" pitchFamily="18" charset="-120"/>
              </a:rPr>
              <a:t>Express ln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+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½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 ln 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b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as a single logarithm.</a:t>
            </a:r>
          </a:p>
          <a:p>
            <a:pPr marL="452438" indent="-452438"/>
            <a:endParaRPr lang="en-US" altLang="zh-TW">
              <a:ea typeface="新細明體" panose="02020500000000000000" pitchFamily="18" charset="-120"/>
            </a:endParaRPr>
          </a:p>
          <a:p>
            <a:pPr marL="452438" indent="-452438"/>
            <a:r>
              <a:rPr lang="en-US" altLang="zh-TW">
                <a:ea typeface="新細明體" panose="02020500000000000000" pitchFamily="18" charset="-120"/>
              </a:rPr>
              <a:t>SOLUTION</a:t>
            </a:r>
          </a:p>
          <a:p>
            <a:pPr marL="962025" lvl="1" indent="-239713"/>
            <a:r>
              <a:rPr lang="en-US" altLang="zh-TW">
                <a:ea typeface="新細明體" panose="02020500000000000000" pitchFamily="18" charset="-120"/>
              </a:rPr>
              <a:t>Using Laws 3 and 1 of logarithms, we have: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5853113" y="457200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TW" sz="2400">
              <a:solidFill>
                <a:srgbClr val="80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356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89631"/>
              </p:ext>
            </p:extLst>
          </p:nvPr>
        </p:nvGraphicFramePr>
        <p:xfrm>
          <a:off x="2338028" y="4005064"/>
          <a:ext cx="3096344" cy="158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2068920" imgH="1054080" progId="">
                  <p:embed/>
                </p:oleObj>
              </mc:Choice>
              <mc:Fallback>
                <p:oleObj name="Equation" r:id="rId4" imgW="2068920" imgH="10540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028" y="4005064"/>
                        <a:ext cx="3096344" cy="1585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4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>
            <a:normAutofit/>
          </a:bodyPr>
          <a:lstStyle/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</a:t>
            </a:r>
            <a:r>
              <a:rPr lang="en-US" altLang="zh-TW" dirty="0" smtClean="0">
                <a:ea typeface="新細明體" panose="02020500000000000000" pitchFamily="18" charset="-120"/>
              </a:rPr>
              <a:t>order to graph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ln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, we first determine its limits: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2" y="3057500"/>
            <a:ext cx="41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84140"/>
            <a:ext cx="71342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5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NATURAL LOGARITHMIC FUNCTION PROOF (a)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1950" indent="-361950"/>
            <a:endParaRPr lang="en-US" altLang="zh-TW" dirty="0" smtClean="0">
              <a:ea typeface="新細明體" panose="02020500000000000000" pitchFamily="18" charset="-120"/>
            </a:endParaRPr>
          </a:p>
          <a:p>
            <a:pPr marL="361950" indent="-361950"/>
            <a:r>
              <a:rPr lang="en-US" altLang="zh-TW" dirty="0" smtClean="0">
                <a:ea typeface="新細明體" panose="02020500000000000000" pitchFamily="18" charset="-120"/>
              </a:rPr>
              <a:t>Using </a:t>
            </a:r>
            <a:r>
              <a:rPr lang="en-US" altLang="zh-TW" dirty="0">
                <a:ea typeface="新細明體" panose="02020500000000000000" pitchFamily="18" charset="-120"/>
              </a:rPr>
              <a:t>Law 3 with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2 and </a:t>
            </a:r>
            <a:r>
              <a:rPr lang="en-US" altLang="zh-TW" i="1" dirty="0">
                <a:ea typeface="新細明體" panose="02020500000000000000" pitchFamily="18" charset="-120"/>
              </a:rPr>
              <a:t>r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(where </a:t>
            </a:r>
            <a:r>
              <a:rPr lang="en-US" altLang="zh-TW" i="1" dirty="0">
                <a:ea typeface="新細明體" panose="02020500000000000000" pitchFamily="18" charset="-120"/>
              </a:rPr>
              <a:t>n </a:t>
            </a:r>
            <a:r>
              <a:rPr lang="en-US" altLang="zh-TW" dirty="0">
                <a:ea typeface="新細明體" panose="02020500000000000000" pitchFamily="18" charset="-120"/>
              </a:rPr>
              <a:t>is any positive integer), we have:</a:t>
            </a:r>
          </a:p>
          <a:p>
            <a:pPr marL="361950" indent="-361950"/>
            <a:endParaRPr lang="en-US" altLang="zh-TW" dirty="0">
              <a:ea typeface="新細明體" panose="02020500000000000000" pitchFamily="18" charset="-120"/>
            </a:endParaRPr>
          </a:p>
          <a:p>
            <a:pPr marL="781050" lvl="1" indent="-239713"/>
            <a:r>
              <a:rPr lang="en-US" altLang="zh-TW" dirty="0">
                <a:ea typeface="新細明體" panose="02020500000000000000" pitchFamily="18" charset="-120"/>
              </a:rPr>
              <a:t>Now, ln 2 &gt; 0.</a:t>
            </a:r>
          </a:p>
          <a:p>
            <a:pPr marL="781050" lvl="1" indent="-239713"/>
            <a:r>
              <a:rPr lang="en-US" altLang="zh-TW" dirty="0">
                <a:ea typeface="新細明體" panose="02020500000000000000" pitchFamily="18" charset="-120"/>
              </a:rPr>
              <a:t>So, this shows that ln(2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∞ </a:t>
            </a:r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→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∞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marL="781050" lvl="1" indent="-239713"/>
            <a:r>
              <a:rPr lang="en-US" altLang="zh-TW" dirty="0">
                <a:ea typeface="新細明體" panose="02020500000000000000" pitchFamily="18" charset="-120"/>
              </a:rPr>
              <a:t>However, ln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is an increasing function since its derivative 1/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is positive.</a:t>
            </a:r>
          </a:p>
          <a:p>
            <a:pPr marL="781050" lvl="1" indent="-239713"/>
            <a:r>
              <a:rPr lang="en-US" altLang="zh-TW" dirty="0">
                <a:ea typeface="新細明體" panose="02020500000000000000" pitchFamily="18" charset="-120"/>
              </a:rPr>
              <a:t>Thus, ln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→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∞ </a:t>
            </a:r>
            <a:r>
              <a:rPr lang="en-US" altLang="zh-TW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as </a:t>
            </a:r>
            <a:r>
              <a:rPr lang="en-US" altLang="zh-TW" i="1" dirty="0"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→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∞.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02360"/>
            <a:ext cx="1793850" cy="50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45" y="1573573"/>
            <a:ext cx="1933093" cy="55320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1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14600"/>
            <a:ext cx="652904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52178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91487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NATURAL LOGARITHMIC FUNCTION PROOF (b)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3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If we let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= 1/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	then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∞</a:t>
            </a:r>
            <a:r>
              <a:rPr lang="en-US" altLang="zh-TW" dirty="0">
                <a:ea typeface="新細明體" panose="02020500000000000000" pitchFamily="18" charset="-120"/>
              </a:rPr>
              <a:t> as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→ 0</a:t>
            </a:r>
            <a:r>
              <a:rPr lang="en-US" altLang="zh-TW" baseline="30000" dirty="0">
                <a:ea typeface="新細明體" panose="02020500000000000000" pitchFamily="18" charset="-120"/>
              </a:rPr>
              <a:t>+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marL="749300" lvl="1" indent="-239713">
              <a:lnSpc>
                <a:spcPct val="13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Thus, using Formula 4(a), we have:	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04" y="3501008"/>
            <a:ext cx="4415036" cy="75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29" y="1557663"/>
            <a:ext cx="2244691" cy="57519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9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Natural Logarithmic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= ln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&gt; 0, then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			     and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which shows that ln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is increasing and concave downward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on (0, ∞).</a:t>
            </a: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18478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456" y="2785120"/>
            <a:ext cx="2286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4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3188"/>
            <a:ext cx="7415211" cy="5256212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Putting this information with        , we draw the graph of 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y = </a:t>
            </a:r>
            <a:r>
              <a:rPr lang="en-US" altLang="zh-TW" dirty="0" smtClean="0">
                <a:ea typeface="新細明體" panose="02020500000000000000" pitchFamily="18" charset="-120"/>
              </a:rPr>
              <a:t>ln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in Figure 4. 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776"/>
            <a:ext cx="3810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96" y="2819375"/>
            <a:ext cx="37099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3933005" y="5157192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47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3188"/>
            <a:ext cx="7415211" cy="5256212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ln 1 = 0 and ln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is an increasing continuous function that takes on arbitrarily large values, the Intermediate Value Theorem shows that there is a number where ln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takes on the value 1 (see Figure 5). 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3838921" y="5916783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607271"/>
            <a:ext cx="3529013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6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3188"/>
            <a:ext cx="7415211" cy="5256212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important number is denoted by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86014"/>
            <a:ext cx="764515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11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4BDA52F-F062-4C47-93AB-1639DB9F83D7}" type="slidenum">
              <a:rPr lang="en-US" altLang="ko-KR">
                <a:ea typeface="Gulim" panose="020B0600000101010101" pitchFamily="34" charset="-127"/>
              </a:rPr>
              <a:pPr/>
              <a:t>25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891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420938" algn="l"/>
              </a:tabLst>
            </a:pPr>
            <a:r>
              <a:rPr lang="en-US" altLang="zh-TW">
                <a:ea typeface="新細明體" panose="02020500000000000000" pitchFamily="18" charset="-120"/>
              </a:rPr>
              <a:t>Example 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09600" indent="-609600"/>
            <a:r>
              <a:rPr lang="en-US" altLang="zh-TW" dirty="0">
                <a:ea typeface="新細明體" panose="02020500000000000000" pitchFamily="18" charset="-120"/>
              </a:rPr>
              <a:t>Use a graphing calculator or computer to estimate the value of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609600" indent="-609600"/>
            <a:endParaRPr lang="en-US" altLang="zh-TW" dirty="0">
              <a:ea typeface="新細明體" panose="02020500000000000000" pitchFamily="18" charset="-120"/>
            </a:endParaRPr>
          </a:p>
          <a:p>
            <a:pPr marL="609600" indent="-609600"/>
            <a:r>
              <a:rPr lang="en-US" altLang="zh-TW" dirty="0">
                <a:ea typeface="新細明體" panose="02020500000000000000" pitchFamily="18" charset="-120"/>
              </a:rPr>
              <a:t>SOLUTION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marL="1165225" lvl="1" indent="-533400"/>
            <a:r>
              <a:rPr lang="en-US" altLang="zh-TW" dirty="0">
                <a:ea typeface="新細明體" panose="02020500000000000000" pitchFamily="18" charset="-120"/>
              </a:rPr>
              <a:t>By Definition 5, we estimate the value of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 by:</a:t>
            </a:r>
          </a:p>
          <a:p>
            <a:pPr marL="1771650" lvl="2" indent="-457200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>
                <a:ea typeface="新細明體" panose="02020500000000000000" pitchFamily="18" charset="-120"/>
              </a:rPr>
              <a:t>Graphing the curves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ln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1.</a:t>
            </a:r>
          </a:p>
          <a:p>
            <a:pPr marL="1771650" lvl="2" indent="-457200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TW" dirty="0">
                <a:ea typeface="新細明體" panose="02020500000000000000" pitchFamily="18" charset="-120"/>
              </a:rPr>
              <a:t>Determining the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-coordinate of the point of intersection.</a:t>
            </a:r>
            <a:endParaRPr lang="en-US" altLang="zh-TW" i="1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572FFB3-D2D9-4F9C-BAC0-FD96BAD87E8C}" type="slidenum">
              <a:rPr lang="en-US" altLang="ko-KR">
                <a:ea typeface="Gulim" panose="020B0600000101010101" pitchFamily="34" charset="-127"/>
              </a:rPr>
              <a:pPr/>
              <a:t>26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9117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49300" lvl="1" indent="-239713"/>
            <a:r>
              <a:rPr lang="en-US" altLang="zh-TW">
                <a:ea typeface="新細明體" panose="02020500000000000000" pitchFamily="18" charset="-120"/>
              </a:rPr>
              <a:t>By zooming in repeatedly, as in Figure 6, we find that: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		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≈ 2.718</a:t>
            </a:r>
          </a:p>
        </p:txBody>
      </p:sp>
      <p:pic>
        <p:nvPicPr>
          <p:cNvPr id="39118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3879850" cy="294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06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NUMBER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zh-TW" dirty="0">
                <a:ea typeface="新細明體" panose="02020500000000000000" pitchFamily="18" charset="-120"/>
              </a:rPr>
              <a:t>With more sophisticated methods, it can be shown that the approximate value of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to 20 decimal places, is: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i="1" dirty="0">
                <a:ea typeface="新細明體" panose="02020500000000000000" pitchFamily="18" charset="-120"/>
              </a:rPr>
              <a:t>e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≈</a:t>
            </a:r>
            <a:r>
              <a:rPr lang="en-US" altLang="zh-TW" dirty="0">
                <a:ea typeface="新細明體" panose="02020500000000000000" pitchFamily="18" charset="-120"/>
              </a:rPr>
              <a:t> 2.71828182845904523536</a:t>
            </a:r>
          </a:p>
          <a:p>
            <a:pPr marL="781050" lvl="1" indent="-239713"/>
            <a:r>
              <a:rPr lang="en-US" altLang="zh-TW" dirty="0">
                <a:ea typeface="新細明體" panose="02020500000000000000" pitchFamily="18" charset="-120"/>
              </a:rPr>
              <a:t>The decimal expansion of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 is non-repeating because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 is an irrational number.</a:t>
            </a:r>
          </a:p>
          <a:p>
            <a:pPr marL="361950" indent="-361950"/>
            <a:r>
              <a:rPr lang="en-US" altLang="zh-TW" dirty="0">
                <a:ea typeface="新細明體" panose="02020500000000000000" pitchFamily="18" charset="-120"/>
              </a:rPr>
              <a:t>Now, let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use Formula 2 to differentiate functions that involve the natural logarithmic function.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4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Differentiate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ln 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+ 1). 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404137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To use the Chain Rule, we 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u </a:t>
            </a:r>
            <a:r>
              <a:rPr lang="en-US" altLang="zh-TW" dirty="0" smtClean="0">
                <a:ea typeface="新細明體" panose="02020500000000000000" pitchFamily="18" charset="-120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</a:rPr>
              <a:t> 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 </a:t>
            </a:r>
            <a:r>
              <a:rPr lang="en-US" altLang="zh-TW" dirty="0" smtClean="0">
                <a:ea typeface="新細明體" panose="02020500000000000000" pitchFamily="18" charset="-120"/>
              </a:rPr>
              <a:t>+ 1.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ln </a:t>
            </a:r>
            <a:r>
              <a:rPr lang="en-US" altLang="zh-TW" i="1" dirty="0" smtClean="0">
                <a:ea typeface="新細明體" panose="02020500000000000000" pitchFamily="18" charset="-120"/>
              </a:rPr>
              <a:t>u</a:t>
            </a:r>
            <a:r>
              <a:rPr lang="en-US" altLang="zh-TW" dirty="0" smtClean="0">
                <a:ea typeface="新細明體" panose="02020500000000000000" pitchFamily="18" charset="-120"/>
              </a:rPr>
              <a:t>, so 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99345"/>
            <a:ext cx="1685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13745"/>
            <a:ext cx="11049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451945"/>
            <a:ext cx="1990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366345"/>
            <a:ext cx="1371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81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 The Natural Logarithmic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this section we define the natural logarithm as an integral and then show that it obeys the laws of logarithms. The Fundamental Theorem makes it easy to differentiate this function.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10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886200"/>
            <a:ext cx="7529511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8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373188"/>
            <a:ext cx="7350968" cy="5256212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general, if we combine Formula 2 with the Chain Rule as in Example 5, we get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           or 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56" y="3276600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56" y="2895600"/>
            <a:ext cx="3276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56" y="2895600"/>
            <a:ext cx="3505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4A6111B-ECE6-42DB-B47B-3885568DE0B9}" type="slidenum">
              <a:rPr lang="en-US" altLang="ko-KR">
                <a:ea typeface="Gulim" panose="020B0600000101010101" pitchFamily="34" charset="-127"/>
              </a:rPr>
              <a:pPr/>
              <a:t>31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870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6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/>
            <a:r>
              <a:rPr lang="en-US" altLang="zh-TW">
                <a:ea typeface="新細明體" panose="02020500000000000000" pitchFamily="18" charset="-120"/>
              </a:rPr>
              <a:t>Find</a:t>
            </a:r>
          </a:p>
          <a:p>
            <a:pPr marL="0" indent="0"/>
            <a:endParaRPr lang="en-US" altLang="zh-TW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>
                <a:ea typeface="新細明體" panose="02020500000000000000" pitchFamily="18" charset="-120"/>
              </a:rPr>
              <a:t>SOLUTION</a:t>
            </a:r>
            <a:endParaRPr lang="en-US" altLang="zh-TW" sz="3600">
              <a:ea typeface="新細明體" panose="02020500000000000000" pitchFamily="18" charset="-120"/>
            </a:endParaRPr>
          </a:p>
          <a:p>
            <a:pPr marL="749300" lvl="1" indent="-239713"/>
            <a:r>
              <a:rPr lang="en-US" altLang="zh-TW">
                <a:ea typeface="新細明體" panose="02020500000000000000" pitchFamily="18" charset="-120"/>
              </a:rPr>
              <a:t>Using Formula 6, we have:</a:t>
            </a:r>
          </a:p>
        </p:txBody>
      </p:sp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5853113" y="457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TW" sz="2400">
              <a:solidFill>
                <a:srgbClr val="80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387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11366"/>
              </p:ext>
            </p:extLst>
          </p:nvPr>
        </p:nvGraphicFramePr>
        <p:xfrm>
          <a:off x="1979712" y="1536022"/>
          <a:ext cx="1561974" cy="79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015560" imgH="507960" progId="">
                  <p:embed/>
                </p:oleObj>
              </mc:Choice>
              <mc:Fallback>
                <p:oleObj name="Equation" r:id="rId4" imgW="1015560" imgH="507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536022"/>
                        <a:ext cx="1561974" cy="793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26653"/>
              </p:ext>
            </p:extLst>
          </p:nvPr>
        </p:nvGraphicFramePr>
        <p:xfrm>
          <a:off x="2333627" y="3870594"/>
          <a:ext cx="3894557" cy="213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2424600" imgH="1320840" progId="">
                  <p:embed/>
                </p:oleObj>
              </mc:Choice>
              <mc:Fallback>
                <p:oleObj name="Equation" r:id="rId6" imgW="2424600" imgH="13208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7" y="3870594"/>
                        <a:ext cx="3894557" cy="2135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70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E4BBB89-1C5A-485A-BE2B-AFC2331C5233}" type="slidenum">
              <a:rPr lang="en-US" altLang="ko-KR">
                <a:ea typeface="Gulim" panose="020B0600000101010101" pitchFamily="34" charset="-127"/>
              </a:rPr>
              <a:pPr/>
              <a:t>32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93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7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/>
            <a:r>
              <a:rPr lang="en-US" altLang="zh-TW" dirty="0">
                <a:ea typeface="新細明體" panose="02020500000000000000" pitchFamily="18" charset="-120"/>
              </a:rPr>
              <a:t>Differentiate</a:t>
            </a:r>
          </a:p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SOLUTION</a:t>
            </a:r>
            <a:endParaRPr lang="en-US" altLang="zh-TW" sz="2800" b="1" dirty="0">
              <a:ea typeface="新細明體" panose="02020500000000000000" pitchFamily="18" charset="-120"/>
            </a:endParaRPr>
          </a:p>
          <a:p>
            <a:pPr marL="749300" lvl="1" indent="-239713"/>
            <a:r>
              <a:rPr lang="en-US" altLang="zh-TW" dirty="0">
                <a:ea typeface="新細明體" panose="02020500000000000000" pitchFamily="18" charset="-120"/>
              </a:rPr>
              <a:t>This time, the logarithm is the inner function.</a:t>
            </a:r>
          </a:p>
          <a:p>
            <a:pPr marL="749300" lvl="1" indent="-239713"/>
            <a:r>
              <a:rPr lang="en-US" altLang="zh-TW" dirty="0">
                <a:ea typeface="新細明體" panose="02020500000000000000" pitchFamily="18" charset="-120"/>
              </a:rPr>
              <a:t>So, the Chain Rule gives:</a:t>
            </a:r>
          </a:p>
        </p:txBody>
      </p:sp>
      <p:graphicFrame>
        <p:nvGraphicFramePr>
          <p:cNvPr id="393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086337"/>
              </p:ext>
            </p:extLst>
          </p:nvPr>
        </p:nvGraphicFramePr>
        <p:xfrm>
          <a:off x="2978000" y="1587245"/>
          <a:ext cx="1816400" cy="541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4" imgW="1117080" imgH="330120" progId="">
                  <p:embed/>
                </p:oleObj>
              </mc:Choice>
              <mc:Fallback>
                <p:oleObj name="Equation" r:id="rId4" imgW="1117080" imgH="3301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000" y="1587245"/>
                        <a:ext cx="1816400" cy="541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272151"/>
              </p:ext>
            </p:extLst>
          </p:nvPr>
        </p:nvGraphicFramePr>
        <p:xfrm>
          <a:off x="4505147" y="3212976"/>
          <a:ext cx="3412586" cy="245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6" imgW="2284920" imgH="1650960" progId="">
                  <p:embed/>
                </p:oleObj>
              </mc:Choice>
              <mc:Fallback>
                <p:oleObj name="Equation" r:id="rId6" imgW="2284920" imgH="16509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147" y="3212976"/>
                        <a:ext cx="3412586" cy="2459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C2F70BCF-74ED-428E-B8A7-EEEC16A8F2B4}" type="slidenum">
              <a:rPr lang="en-US" altLang="ko-KR">
                <a:ea typeface="Gulim" panose="020B0600000101010101" pitchFamily="34" charset="-127"/>
              </a:rPr>
              <a:pPr/>
              <a:t>33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395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8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/>
            <a:r>
              <a:rPr lang="en-US" altLang="zh-TW">
                <a:ea typeface="新細明體" panose="02020500000000000000" pitchFamily="18" charset="-120"/>
              </a:rPr>
              <a:t>Find</a:t>
            </a:r>
          </a:p>
          <a:p>
            <a:pPr marL="0" indent="0"/>
            <a:endParaRPr lang="en-US" altLang="zh-TW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>
                <a:ea typeface="新細明體" panose="02020500000000000000" pitchFamily="18" charset="-120"/>
              </a:rPr>
              <a:t>SOLUTION 1</a:t>
            </a:r>
          </a:p>
        </p:txBody>
      </p:sp>
      <p:graphicFrame>
        <p:nvGraphicFramePr>
          <p:cNvPr id="395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190174"/>
              </p:ext>
            </p:extLst>
          </p:nvPr>
        </p:nvGraphicFramePr>
        <p:xfrm>
          <a:off x="2051720" y="1484784"/>
          <a:ext cx="1509950" cy="76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1053720" imgH="533520" progId="">
                  <p:embed/>
                </p:oleObj>
              </mc:Choice>
              <mc:Fallback>
                <p:oleObj name="Equation" r:id="rId4" imgW="1053720" imgH="5335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484784"/>
                        <a:ext cx="1509950" cy="7669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262539"/>
              </p:ext>
            </p:extLst>
          </p:nvPr>
        </p:nvGraphicFramePr>
        <p:xfrm>
          <a:off x="1619672" y="3566486"/>
          <a:ext cx="5976664" cy="269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4417560" imgH="1981080" progId="">
                  <p:embed/>
                </p:oleObj>
              </mc:Choice>
              <mc:Fallback>
                <p:oleObj name="Equation" r:id="rId6" imgW="4417560" imgH="19810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66486"/>
                        <a:ext cx="5976664" cy="2696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04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8 SOLUTION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zh-TW" dirty="0">
                <a:ea typeface="新細明體" panose="02020500000000000000" pitchFamily="18" charset="-120"/>
              </a:rPr>
              <a:t>If we first simplify the given function using the laws of logarithms, the differentiation becomes easier:</a:t>
            </a:r>
          </a:p>
          <a:p>
            <a:pPr marL="361950" indent="-361950"/>
            <a:endParaRPr lang="en-US" altLang="zh-TW" dirty="0">
              <a:ea typeface="新細明體" panose="02020500000000000000" pitchFamily="18" charset="-120"/>
            </a:endParaRPr>
          </a:p>
          <a:p>
            <a:pPr marL="361950" indent="-361950"/>
            <a:endParaRPr lang="en-US" altLang="zh-TW" dirty="0">
              <a:ea typeface="新細明體" panose="02020500000000000000" pitchFamily="18" charset="-120"/>
            </a:endParaRPr>
          </a:p>
          <a:p>
            <a:pPr marL="361950" indent="-361950"/>
            <a:endParaRPr lang="en-US" altLang="zh-TW" dirty="0">
              <a:ea typeface="新細明體" panose="02020500000000000000" pitchFamily="18" charset="-120"/>
            </a:endParaRPr>
          </a:p>
          <a:p>
            <a:pPr marL="871538" lvl="1" indent="-239713"/>
            <a:r>
              <a:rPr lang="en-US" altLang="zh-TW" dirty="0">
                <a:ea typeface="新細明體" panose="02020500000000000000" pitchFamily="18" charset="-120"/>
              </a:rPr>
              <a:t>This answer can be left as written.</a:t>
            </a:r>
          </a:p>
          <a:p>
            <a:pPr marL="871538" lvl="1" indent="-239713"/>
            <a:r>
              <a:rPr lang="en-US" altLang="zh-TW" dirty="0">
                <a:ea typeface="新細明體" panose="02020500000000000000" pitchFamily="18" charset="-120"/>
              </a:rPr>
              <a:t>However, if we used a common denominator, we would see it gives the same answer as in Solution 1.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780928"/>
            <a:ext cx="4464496" cy="14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Figure 7 shows the graph of the function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Example 8 together with the graph of its derivative.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It gives a visual check on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our calculation. Notice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‘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is large negative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rapidly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decreasing.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752763"/>
            <a:ext cx="4030662" cy="34480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2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9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if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= ln │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│.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76549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9 -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it follows that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Thus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(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= 1/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for all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0. 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31813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0"/>
            <a:ext cx="4191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49280"/>
            <a:ext cx="304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8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3188"/>
            <a:ext cx="7415211" cy="5256212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result of Example 9 is worth remembering: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corresponding integration formula is 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033713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00600"/>
            <a:ext cx="361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4572000"/>
            <a:ext cx="3543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3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373188"/>
            <a:ext cx="7415211" cy="5256212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Notice that this fills the gap in the rule for integrating power functions: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missing case 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= -1) is supplied by Formula 8.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4686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 The Natural Logarithmic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existence of this function depends on the fact that the integral of a continuous function always exists.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&gt; 1, then ln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can be interpreted geometrically as the area under the hyperbola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1/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dirty="0" smtClean="0">
                <a:ea typeface="新細明體" panose="02020500000000000000" pitchFamily="18" charset="-120"/>
              </a:rPr>
              <a:t>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dirty="0" smtClean="0">
                <a:ea typeface="新細明體" panose="02020500000000000000" pitchFamily="18" charset="-120"/>
              </a:rPr>
              <a:t>= 1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t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 (See Figure 1.)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83335"/>
            <a:ext cx="3386138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016696" y="6529435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425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C9DED097-4F78-4E82-B658-25A66DF43A28}" type="slidenum">
              <a:rPr lang="en-US" altLang="ko-KR">
                <a:ea typeface="Gulim" panose="020B0600000101010101" pitchFamily="34" charset="-127"/>
              </a:rPr>
              <a:pPr/>
              <a:t>40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4259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10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/>
            <a:r>
              <a:rPr lang="en-US" altLang="zh-TW" dirty="0">
                <a:ea typeface="新細明體" panose="02020500000000000000" pitchFamily="18" charset="-120"/>
              </a:rPr>
              <a:t>Evaluate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749300" lvl="1" indent="-239713"/>
            <a:r>
              <a:rPr lang="en-US" altLang="zh-TW" dirty="0">
                <a:ea typeface="新細明體" panose="02020500000000000000" pitchFamily="18" charset="-120"/>
              </a:rPr>
              <a:t>We make the substitution </a:t>
            </a:r>
            <a:r>
              <a:rPr lang="en-US" altLang="zh-TW" i="1" dirty="0">
                <a:ea typeface="新細明體" panose="02020500000000000000" pitchFamily="18" charset="-12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+ 1 because the differential </a:t>
            </a:r>
            <a:r>
              <a:rPr lang="en-US" altLang="zh-TW" i="1" dirty="0">
                <a:ea typeface="新細明體" panose="02020500000000000000" pitchFamily="18" charset="-120"/>
              </a:rPr>
              <a:t>du</a:t>
            </a:r>
            <a:r>
              <a:rPr lang="en-US" altLang="zh-TW" dirty="0">
                <a:ea typeface="新細明體" panose="02020500000000000000" pitchFamily="18" charset="-120"/>
              </a:rPr>
              <a:t> = 2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dx</a:t>
            </a:r>
            <a:r>
              <a:rPr lang="en-US" altLang="zh-TW" dirty="0">
                <a:ea typeface="新細明體" panose="02020500000000000000" pitchFamily="18" charset="-120"/>
              </a:rPr>
              <a:t> occurs (except for the constant factor 2).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5853113" y="457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TW" sz="2400">
              <a:solidFill>
                <a:srgbClr val="80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425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72934"/>
              </p:ext>
            </p:extLst>
          </p:nvPr>
        </p:nvGraphicFramePr>
        <p:xfrm>
          <a:off x="2555776" y="1446413"/>
          <a:ext cx="1224136" cy="70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901080" imgH="507960" progId="">
                  <p:embed/>
                </p:oleObj>
              </mc:Choice>
              <mc:Fallback>
                <p:oleObj name="Equation" r:id="rId4" imgW="901080" imgH="5079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446413"/>
                        <a:ext cx="1224136" cy="7024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26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2E79B1E-5AD7-40D3-98A7-8ACD66F1685F}" type="slidenum">
              <a:rPr lang="en-US" altLang="ko-KR">
                <a:ea typeface="Gulim" panose="020B0600000101010101" pitchFamily="34" charset="-127"/>
              </a:rPr>
              <a:pPr/>
              <a:t>41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43009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10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0" indent="0"/>
            <a:r>
              <a:rPr lang="en-US" altLang="zh-TW" dirty="0">
                <a:ea typeface="新細明體" panose="02020500000000000000" pitchFamily="18" charset="-120"/>
              </a:rPr>
              <a:t>Thus,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dx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½</a:t>
            </a:r>
            <a:r>
              <a:rPr lang="en-US" altLang="zh-TW" baseline="30000" dirty="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du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and</a:t>
            </a:r>
          </a:p>
          <a:p>
            <a:pPr marL="749300" lvl="1" indent="-239713"/>
            <a:endParaRPr lang="en-US" altLang="zh-TW" sz="3200" dirty="0">
              <a:ea typeface="新細明體" panose="02020500000000000000" pitchFamily="18" charset="-120"/>
            </a:endParaRPr>
          </a:p>
          <a:p>
            <a:pPr marL="749300" lvl="1" indent="-239713"/>
            <a:endParaRPr lang="en-US" altLang="zh-TW" sz="3000" dirty="0">
              <a:ea typeface="新細明體" panose="02020500000000000000" pitchFamily="18" charset="-120"/>
            </a:endParaRPr>
          </a:p>
          <a:p>
            <a:pPr marL="749300" lvl="1" indent="-239713"/>
            <a:endParaRPr lang="en-US" altLang="zh-TW" sz="3000" dirty="0">
              <a:ea typeface="新細明體" panose="02020500000000000000" pitchFamily="18" charset="-120"/>
            </a:endParaRPr>
          </a:p>
          <a:p>
            <a:pPr marL="749300" lvl="1" indent="-239713"/>
            <a:endParaRPr lang="en-US" altLang="zh-TW" dirty="0">
              <a:ea typeface="新細明體" panose="02020500000000000000" pitchFamily="18" charset="-120"/>
            </a:endParaRPr>
          </a:p>
          <a:p>
            <a:pPr marL="749300" lvl="1" indent="-239713"/>
            <a:r>
              <a:rPr lang="en-US" altLang="zh-TW" dirty="0">
                <a:ea typeface="新細明體" panose="02020500000000000000" pitchFamily="18" charset="-120"/>
              </a:rPr>
              <a:t>Notice that we removed the absolute value signs because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+ 1 &gt; 0 for all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751989"/>
              </p:ext>
            </p:extLst>
          </p:nvPr>
        </p:nvGraphicFramePr>
        <p:xfrm>
          <a:off x="1979712" y="2204864"/>
          <a:ext cx="4320480" cy="208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4" imgW="2576880" imgH="1244520" progId="">
                  <p:embed/>
                </p:oleObj>
              </mc:Choice>
              <mc:Fallback>
                <p:oleObj name="Equation" r:id="rId4" imgW="2576880" imgH="12445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204864"/>
                        <a:ext cx="4320480" cy="2089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6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BC712A9-D0FF-4269-949F-138DEF0D1455}" type="slidenum">
              <a:rPr lang="en-US" altLang="ko-KR">
                <a:ea typeface="Gulim" panose="020B0600000101010101" pitchFamily="34" charset="-127"/>
              </a:rPr>
              <a:pPr/>
              <a:t>42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4577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10 SOLUTION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61950" indent="-361950"/>
            <a:r>
              <a:rPr lang="en-US" altLang="zh-TW">
                <a:ea typeface="新細明體" panose="02020500000000000000" pitchFamily="18" charset="-120"/>
              </a:rPr>
              <a:t>We could use the properties of logarithms to write the answer as:</a:t>
            </a:r>
          </a:p>
          <a:p>
            <a:pPr marL="871538" lvl="1" indent="-239713"/>
            <a:endParaRPr lang="en-US" altLang="zh-TW" sz="3200">
              <a:ea typeface="新細明體" panose="02020500000000000000" pitchFamily="18" charset="-120"/>
            </a:endParaRPr>
          </a:p>
          <a:p>
            <a:pPr marL="871538" lvl="1" indent="-239713"/>
            <a:endParaRPr lang="en-US" altLang="zh-TW" sz="3200">
              <a:ea typeface="新細明體" panose="02020500000000000000" pitchFamily="18" charset="-120"/>
            </a:endParaRPr>
          </a:p>
          <a:p>
            <a:pPr marL="871538" lvl="1" indent="-239713"/>
            <a:r>
              <a:rPr lang="en-US" altLang="zh-TW">
                <a:ea typeface="新細明體" panose="02020500000000000000" pitchFamily="18" charset="-120"/>
              </a:rPr>
              <a:t>However, this isn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t necessary.</a:t>
            </a:r>
          </a:p>
        </p:txBody>
      </p:sp>
      <p:graphicFrame>
        <p:nvGraphicFramePr>
          <p:cNvPr id="457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42325"/>
              </p:ext>
            </p:extLst>
          </p:nvPr>
        </p:nvGraphicFramePr>
        <p:xfrm>
          <a:off x="3275856" y="2564904"/>
          <a:ext cx="1943918" cy="53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1155240" imgH="304920" progId="">
                  <p:embed/>
                </p:oleObj>
              </mc:Choice>
              <mc:Fallback>
                <p:oleObj name="Equation" r:id="rId4" imgW="1155240" imgH="3049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564904"/>
                        <a:ext cx="1943918" cy="534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54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4F026C6-D0C6-4DEF-BCD5-E69BE5DEB8B2}" type="slidenum">
              <a:rPr lang="en-US" altLang="ko-KR">
                <a:ea typeface="Gulim" panose="020B0600000101010101" pitchFamily="34" charset="-127"/>
              </a:rPr>
              <a:pPr/>
              <a:t>43</a:t>
            </a:fld>
            <a:endParaRPr lang="en-US" altLang="ko-KR">
              <a:ea typeface="Gulim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5.2</a:t>
            </a:r>
            <a:endParaRPr lang="en-US" altLang="zh-TW"/>
          </a:p>
        </p:txBody>
      </p:sp>
      <p:sp>
        <p:nvSpPr>
          <p:cNvPr id="4331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/>
            <a:r>
              <a:rPr lang="en-US" altLang="zh-TW">
                <a:ea typeface="新細明體" panose="02020500000000000000" pitchFamily="18" charset="-120"/>
              </a:rPr>
              <a:t>Calculate</a:t>
            </a:r>
          </a:p>
          <a:p>
            <a:pPr marL="0" indent="0"/>
            <a:endParaRPr lang="en-US" altLang="zh-TW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>
                <a:ea typeface="新細明體" panose="02020500000000000000" pitchFamily="18" charset="-120"/>
              </a:rPr>
              <a:t>SOLUTION</a:t>
            </a:r>
          </a:p>
          <a:p>
            <a:pPr marL="749300" lvl="1" indent="-239713"/>
            <a:r>
              <a:rPr lang="en-US" altLang="zh-TW">
                <a:ea typeface="新細明體" panose="02020500000000000000" pitchFamily="18" charset="-120"/>
              </a:rPr>
              <a:t>We let </a:t>
            </a:r>
            <a:r>
              <a:rPr lang="en-US" altLang="zh-TW" i="1">
                <a:ea typeface="新細明體" panose="02020500000000000000" pitchFamily="18" charset="-120"/>
              </a:rPr>
              <a:t>u</a:t>
            </a:r>
            <a:r>
              <a:rPr lang="en-US" altLang="zh-TW">
                <a:ea typeface="新細明體" panose="02020500000000000000" pitchFamily="18" charset="-120"/>
              </a:rPr>
              <a:t> = ln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because its differential </a:t>
            </a:r>
            <a:r>
              <a:rPr lang="en-US" altLang="zh-TW" i="1">
                <a:ea typeface="新細明體" panose="02020500000000000000" pitchFamily="18" charset="-120"/>
              </a:rPr>
              <a:t>du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dx</a:t>
            </a:r>
            <a:r>
              <a:rPr lang="en-US" altLang="zh-TW">
                <a:ea typeface="新細明體" panose="02020500000000000000" pitchFamily="18" charset="-120"/>
              </a:rPr>
              <a:t>/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occurs in the integral.</a:t>
            </a:r>
          </a:p>
          <a:p>
            <a:pPr marL="749300" lvl="1" indent="-239713"/>
            <a:r>
              <a:rPr lang="en-US" altLang="zh-TW">
                <a:ea typeface="新細明體" panose="02020500000000000000" pitchFamily="18" charset="-120"/>
              </a:rPr>
              <a:t>When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1, </a:t>
            </a:r>
            <a:r>
              <a:rPr lang="en-US" altLang="zh-TW" i="1">
                <a:ea typeface="新細明體" panose="02020500000000000000" pitchFamily="18" charset="-120"/>
              </a:rPr>
              <a:t>u</a:t>
            </a:r>
            <a:r>
              <a:rPr lang="en-US" altLang="zh-TW">
                <a:ea typeface="新細明體" panose="02020500000000000000" pitchFamily="18" charset="-120"/>
              </a:rPr>
              <a:t> = ln 1 = 0; when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u</a:t>
            </a:r>
            <a:r>
              <a:rPr lang="en-US" altLang="zh-TW">
                <a:ea typeface="新細明體" panose="02020500000000000000" pitchFamily="18" charset="-120"/>
              </a:rPr>
              <a:t> = ln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>
                <a:ea typeface="新細明體" panose="02020500000000000000" pitchFamily="18" charset="-120"/>
              </a:rPr>
              <a:t> = 1.</a:t>
            </a:r>
          </a:p>
          <a:p>
            <a:pPr marL="749300" lvl="1" indent="-239713"/>
            <a:r>
              <a:rPr lang="en-US" altLang="zh-TW">
                <a:ea typeface="新細明體" panose="02020500000000000000" pitchFamily="18" charset="-120"/>
              </a:rPr>
              <a:t>Thus,</a:t>
            </a:r>
          </a:p>
        </p:txBody>
      </p:sp>
      <p:graphicFrame>
        <p:nvGraphicFramePr>
          <p:cNvPr id="433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22120"/>
              </p:ext>
            </p:extLst>
          </p:nvPr>
        </p:nvGraphicFramePr>
        <p:xfrm>
          <a:off x="2627784" y="1433910"/>
          <a:ext cx="1258416" cy="81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799560" imgH="507960" progId="">
                  <p:embed/>
                </p:oleObj>
              </mc:Choice>
              <mc:Fallback>
                <p:oleObj name="Equation" r:id="rId4" imgW="799560" imgH="507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33910"/>
                        <a:ext cx="1258416" cy="814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912394"/>
              </p:ext>
            </p:extLst>
          </p:nvPr>
        </p:nvGraphicFramePr>
        <p:xfrm>
          <a:off x="2627784" y="4725144"/>
          <a:ext cx="3672408" cy="9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6" imgW="2475360" imgH="635040" progId="">
                  <p:embed/>
                </p:oleObj>
              </mc:Choice>
              <mc:Fallback>
                <p:oleObj name="Equation" r:id="rId6" imgW="2475360" imgH="635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725144"/>
                        <a:ext cx="3672408" cy="949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7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NATURAL LOGARITHMIC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zh-TW" dirty="0">
                <a:ea typeface="新細明體" panose="02020500000000000000" pitchFamily="18" charset="-120"/>
              </a:rPr>
              <a:t>Since the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(ln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)/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in Example 12 is positive for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&gt; 1, the integral represents the area of the shaded region in Figure 8.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6" y="2960256"/>
            <a:ext cx="3451225" cy="33718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2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Calculate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45" y="1407815"/>
            <a:ext cx="128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58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12 -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First we write tangent in terms of sine and cosine: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suggests that we should substitute </a:t>
            </a:r>
            <a:r>
              <a:rPr lang="en-US" altLang="zh-TW" i="1" dirty="0" smtClean="0">
                <a:ea typeface="新細明體" panose="02020500000000000000" pitchFamily="18" charset="-120"/>
              </a:rPr>
              <a:t>u </a:t>
            </a:r>
            <a:r>
              <a:rPr lang="en-US" altLang="zh-TW" dirty="0" smtClean="0">
                <a:ea typeface="新細明體" panose="02020500000000000000" pitchFamily="18" charset="-120"/>
              </a:rPr>
              <a:t>= cos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since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du </a:t>
            </a:r>
            <a:r>
              <a:rPr lang="en-US" altLang="zh-TW" dirty="0" smtClean="0">
                <a:ea typeface="新細明體" panose="02020500000000000000" pitchFamily="18" charset="-120"/>
              </a:rPr>
              <a:t>= - sin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dx </a:t>
            </a:r>
            <a:r>
              <a:rPr lang="en-US" altLang="zh-TW" dirty="0" smtClean="0">
                <a:ea typeface="新細明體" panose="02020500000000000000" pitchFamily="18" charset="-120"/>
              </a:rPr>
              <a:t> and so  sin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dx </a:t>
            </a:r>
            <a:r>
              <a:rPr lang="en-US" altLang="zh-TW" dirty="0" smtClean="0">
                <a:ea typeface="新細明體" panose="02020500000000000000" pitchFamily="18" charset="-120"/>
              </a:rPr>
              <a:t>= - </a:t>
            </a:r>
            <a:r>
              <a:rPr lang="en-US" altLang="zh-TW" i="1" dirty="0" smtClean="0">
                <a:ea typeface="新細明體" panose="02020500000000000000" pitchFamily="18" charset="-120"/>
              </a:rPr>
              <a:t>du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78" y="2564904"/>
            <a:ext cx="30289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4572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486400"/>
            <a:ext cx="51054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373188"/>
            <a:ext cx="7494984" cy="5256212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result of Example 12 can also be written as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84784"/>
            <a:ext cx="6858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438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48006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9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ChangeArrowheads="1"/>
          </p:cNvSpPr>
          <p:nvPr/>
        </p:nvSpPr>
        <p:spPr bwMode="auto">
          <a:xfrm>
            <a:off x="800100" y="2924944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Logarithmic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37171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Logarithmic Differentiation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3188"/>
            <a:ext cx="7415211" cy="5256212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calculation of derivatives of complicated functions involving products, quotients, or powers can often be simplified by taking logarithms.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method in the following example is called </a:t>
            </a:r>
            <a:r>
              <a:rPr lang="en-US" altLang="zh-TW" b="1" dirty="0" smtClean="0">
                <a:ea typeface="新細明體" panose="02020500000000000000" pitchFamily="18" charset="-120"/>
              </a:rPr>
              <a:t>logarithmic differentiation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9148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 The Natural Logarithmic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01788"/>
            <a:ext cx="7342584" cy="5256212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x=</a:t>
            </a:r>
            <a:r>
              <a:rPr lang="en-US" altLang="zh-TW" dirty="0" smtClean="0">
                <a:ea typeface="新細明體" panose="02020500000000000000" pitchFamily="18" charset="-120"/>
              </a:rPr>
              <a:t>1, we have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For  0 &lt;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&lt; 1,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 so ln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is the negative of the area shown in Figure 2.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2" y="1374777"/>
            <a:ext cx="2319337" cy="72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53023"/>
            <a:ext cx="3240360" cy="7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49725"/>
            <a:ext cx="365760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873720" y="6463897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39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13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Differentiate 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789187"/>
            <a:ext cx="2343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78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13 -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take logarithms of both sides of the equation and use the Laws of Logarithms to simplify: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Differentiating implicitly with respect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gives 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32102"/>
            <a:ext cx="5899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68" y="5157192"/>
            <a:ext cx="5591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3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13 -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Solving for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dy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/ </a:t>
            </a:r>
            <a:r>
              <a:rPr lang="en-US" altLang="zh-TW" i="1" dirty="0" smtClean="0">
                <a:ea typeface="新細明體" panose="02020500000000000000" pitchFamily="18" charset="-120"/>
              </a:rPr>
              <a:t>dx</a:t>
            </a:r>
            <a:r>
              <a:rPr lang="en-US" altLang="zh-TW" dirty="0" smtClean="0">
                <a:ea typeface="新細明體" panose="02020500000000000000" pitchFamily="18" charset="-120"/>
              </a:rPr>
              <a:t>, we get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Because we have an explicit expression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, we can substitute and write 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8001000" y="8382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01887"/>
            <a:ext cx="4457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81" y="4941168"/>
            <a:ext cx="64214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3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Logarithmic Differentiation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3188"/>
            <a:ext cx="7415211" cy="5256212"/>
          </a:xfrm>
        </p:spPr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		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&lt; 0 for some values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then ln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is not defined, but we can write │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│= │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)│ and use Equation 7.</a:t>
            </a: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32" y="1676400"/>
            <a:ext cx="71056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29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(a) By comparing areas, show that  ½ &lt; ln 2 &lt; ¾.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(b) Use the Midpoint Rule with </a:t>
            </a:r>
            <a:r>
              <a:rPr lang="en-US" altLang="zh-TW" i="1" dirty="0" smtClean="0">
                <a:ea typeface="新細明體" panose="02020500000000000000" pitchFamily="18" charset="-120"/>
              </a:rPr>
              <a:t>n </a:t>
            </a:r>
            <a:r>
              <a:rPr lang="en-US" altLang="zh-TW" dirty="0" smtClean="0">
                <a:ea typeface="新細明體" panose="02020500000000000000" pitchFamily="18" charset="-120"/>
              </a:rPr>
              <a:t>= 10 to estimate the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     value of ln 2. 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6273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371600"/>
            <a:ext cx="7415211" cy="5256213"/>
          </a:xfrm>
        </p:spPr>
        <p:txBody>
          <a:bodyPr/>
          <a:lstStyle/>
          <a:p>
            <a:pPr marL="0" indent="0">
              <a:defRPr/>
            </a:pPr>
            <a:r>
              <a:rPr lang="en-US" dirty="0" smtClean="0"/>
              <a:t>SOLUTION</a:t>
            </a:r>
            <a:endParaRPr lang="en-US" dirty="0" smtClean="0"/>
          </a:p>
          <a:p>
            <a:pPr marL="457200" indent="-457200">
              <a:buFontTx/>
              <a:buAutoNum type="alphaLcParenBoth"/>
              <a:defRPr/>
            </a:pPr>
            <a:r>
              <a:rPr lang="en-US" sz="1800" dirty="0" smtClean="0"/>
              <a:t>We can interpret ln 2 as the area under the curve </a:t>
            </a:r>
            <a:r>
              <a:rPr lang="en-US" sz="1800" i="1" dirty="0" smtClean="0"/>
              <a:t>y </a:t>
            </a:r>
            <a:r>
              <a:rPr lang="en-US" sz="1800" dirty="0" smtClean="0"/>
              <a:t>= 1/</a:t>
            </a:r>
            <a:r>
              <a:rPr lang="en-US" sz="1800" i="1" dirty="0" smtClean="0"/>
              <a:t>t  </a:t>
            </a:r>
            <a:r>
              <a:rPr lang="en-US" sz="1800" dirty="0" smtClean="0"/>
              <a:t>from 1 to 2. From Figure 3 we see that this area is larger than the area of rectangle </a:t>
            </a:r>
            <a:r>
              <a:rPr lang="en-US" sz="1800" i="1" dirty="0" smtClean="0"/>
              <a:t>BCDE</a:t>
            </a:r>
            <a:r>
              <a:rPr lang="en-US" sz="1800" dirty="0" smtClean="0"/>
              <a:t> and smaller than the area of trapezoid </a:t>
            </a:r>
            <a:r>
              <a:rPr lang="en-US" sz="1800" i="1" dirty="0" smtClean="0"/>
              <a:t>ABCD</a:t>
            </a:r>
            <a:r>
              <a:rPr lang="en-US" sz="1800" dirty="0" smtClean="0"/>
              <a:t>. Thus we have</a:t>
            </a:r>
          </a:p>
          <a:p>
            <a:pPr marL="457200" indent="-457200">
              <a:defRPr/>
            </a:pPr>
            <a:endParaRPr lang="en-US" dirty="0" smtClean="0"/>
          </a:p>
          <a:p>
            <a:pPr marL="457200" indent="-457200">
              <a:defRPr/>
            </a:pPr>
            <a:r>
              <a:rPr lang="en-US" dirty="0" smtClean="0"/>
              <a:t>		</a:t>
            </a:r>
            <a:endParaRPr lang="en-US" sz="1600" dirty="0" smtClean="0"/>
          </a:p>
          <a:p>
            <a:pPr marL="0" indent="0">
              <a:defRPr/>
            </a:pPr>
            <a:endParaRPr lang="en-US" dirty="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58" y="4620594"/>
            <a:ext cx="3244222" cy="52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69" y="5669447"/>
            <a:ext cx="1608317" cy="47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01" y="3500438"/>
            <a:ext cx="3465063" cy="322388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4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371600"/>
            <a:ext cx="7494984" cy="5256213"/>
          </a:xfrm>
        </p:spPr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dirty="0" smtClean="0">
                <a:ea typeface="新細明體" panose="02020500000000000000" pitchFamily="18" charset="-120"/>
              </a:rPr>
              <a:t>b) If we use the Midpoint Rule with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) = 1/t, </a:t>
            </a:r>
            <a:r>
              <a:rPr lang="en-US" altLang="zh-TW" i="1" dirty="0" smtClean="0">
                <a:ea typeface="新細明體" panose="02020500000000000000" pitchFamily="18" charset="-120"/>
              </a:rPr>
              <a:t>n </a:t>
            </a:r>
            <a:r>
              <a:rPr lang="en-US" altLang="zh-TW" dirty="0" smtClean="0">
                <a:ea typeface="新細明體" panose="02020500000000000000" pitchFamily="18" charset="-120"/>
              </a:rPr>
              <a:t>= 10, and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∆</a:t>
            </a:r>
            <a:r>
              <a:rPr lang="en-US" altLang="zh-TW" i="1" dirty="0" smtClean="0">
                <a:ea typeface="新細明體" panose="02020500000000000000" pitchFamily="18" charset="-120"/>
              </a:rPr>
              <a:t>t</a:t>
            </a:r>
            <a:r>
              <a:rPr lang="en-US" altLang="zh-TW" dirty="0" smtClean="0">
                <a:ea typeface="新細明體" panose="02020500000000000000" pitchFamily="18" charset="-120"/>
              </a:rPr>
              <a:t> = 0.1, we get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</a:t>
            </a:r>
            <a:endParaRPr lang="en-US" altLang="zh-TW" sz="16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8001000" y="7620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6275040" cy="76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648" y="4689623"/>
            <a:ext cx="4412138" cy="68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48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Natural Logarithmic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371600"/>
            <a:ext cx="7494984" cy="5256213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Notice that the integral that defines ln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is exactly the type of integral discussed in Part 1 of the Fundamental Theorem of Calculus.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fact, using that theorem, we have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 so 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22652"/>
            <a:ext cx="25447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58" y="5677013"/>
            <a:ext cx="457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58" y="5219813"/>
            <a:ext cx="36195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99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1466</Words>
  <Application>Microsoft Office PowerPoint</Application>
  <PresentationFormat>如螢幕大小 (4:3)</PresentationFormat>
  <Paragraphs>320</Paragraphs>
  <Slides>53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3" baseType="lpstr">
      <vt:lpstr>Arial Unicode MS</vt:lpstr>
      <vt:lpstr>Gulim</vt:lpstr>
      <vt:lpstr>微軟正黑體</vt:lpstr>
      <vt:lpstr>新細明體</vt:lpstr>
      <vt:lpstr>Arial</vt:lpstr>
      <vt:lpstr>Euphemia</vt:lpstr>
      <vt:lpstr>Symbol</vt:lpstr>
      <vt:lpstr>Wingdings</vt:lpstr>
      <vt:lpstr>Math_16x9</vt:lpstr>
      <vt:lpstr>Equation</vt:lpstr>
      <vt:lpstr>PowerPoint 簡報</vt:lpstr>
      <vt:lpstr>PowerPoint 簡報</vt:lpstr>
      <vt:lpstr> The Natural Logarithmic Function</vt:lpstr>
      <vt:lpstr> The Natural Logarithmic Function</vt:lpstr>
      <vt:lpstr> The Natural Logarithmic Function</vt:lpstr>
      <vt:lpstr>Example 1 </vt:lpstr>
      <vt:lpstr>Example 1- Solution </vt:lpstr>
      <vt:lpstr>Example 1- Solution </vt:lpstr>
      <vt:lpstr>The Natural Logarithmic Function</vt:lpstr>
      <vt:lpstr>The Natural Logarithmic Function</vt:lpstr>
      <vt:lpstr>LAWS OF LOGARITHMS PROOF (1)</vt:lpstr>
      <vt:lpstr>LAWS OF LOGARITHMS PROOF (1)</vt:lpstr>
      <vt:lpstr>LAWS OF LOGARITHMS PROOF (2)</vt:lpstr>
      <vt:lpstr>LAWS OF LOGARITHMS PROOF (2)</vt:lpstr>
      <vt:lpstr>Example 2 </vt:lpstr>
      <vt:lpstr>Example 2 - Solution </vt:lpstr>
      <vt:lpstr>Example 3</vt:lpstr>
      <vt:lpstr>The Natural Logarithmic Function</vt:lpstr>
      <vt:lpstr>NATURAL LOGARITHMIC FUNCTION PROOF (a)</vt:lpstr>
      <vt:lpstr>NATURAL LOGARITHMIC FUNCTION PROOF (b)</vt:lpstr>
      <vt:lpstr>The Natural Logarithmic Function</vt:lpstr>
      <vt:lpstr>The Natural Logarithmic Function</vt:lpstr>
      <vt:lpstr>The Natural Logarithmic Function</vt:lpstr>
      <vt:lpstr>The Natural Logarithmic Function</vt:lpstr>
      <vt:lpstr>Example 4</vt:lpstr>
      <vt:lpstr>Example 4 SOLUTION</vt:lpstr>
      <vt:lpstr>THE NUMBER e</vt:lpstr>
      <vt:lpstr>Example 5 </vt:lpstr>
      <vt:lpstr>Example 5 - Solution </vt:lpstr>
      <vt:lpstr>The Natural Logarithmic Function</vt:lpstr>
      <vt:lpstr>Example 6</vt:lpstr>
      <vt:lpstr>Example 7</vt:lpstr>
      <vt:lpstr>Example 8</vt:lpstr>
      <vt:lpstr>Example 8 SOLUTION 2</vt:lpstr>
      <vt:lpstr>Example 8</vt:lpstr>
      <vt:lpstr>Example 9 </vt:lpstr>
      <vt:lpstr>Example 9 - Solution </vt:lpstr>
      <vt:lpstr>The Natural Logarithmic Function</vt:lpstr>
      <vt:lpstr>The Natural Logarithmic Function</vt:lpstr>
      <vt:lpstr>Example 10</vt:lpstr>
      <vt:lpstr>Example 10 SOLUTION</vt:lpstr>
      <vt:lpstr>Example 10 SOLUTION</vt:lpstr>
      <vt:lpstr>Example 11</vt:lpstr>
      <vt:lpstr>NATURAL LOGARITHMIC FUNCTION</vt:lpstr>
      <vt:lpstr>Example 12</vt:lpstr>
      <vt:lpstr>Example 12 - Solution </vt:lpstr>
      <vt:lpstr>The Natural Logarithmic Function</vt:lpstr>
      <vt:lpstr>PowerPoint 簡報</vt:lpstr>
      <vt:lpstr>Logarithmic Differentiation</vt:lpstr>
      <vt:lpstr>Example 13</vt:lpstr>
      <vt:lpstr>Example 13 - Solution</vt:lpstr>
      <vt:lpstr>Example 13 - Solution</vt:lpstr>
      <vt:lpstr>Logarithmic Differentiation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2016-11-25T09:49:48Z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