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9"/>
  </p:notesMasterIdLst>
  <p:handoutMasterIdLst>
    <p:handoutMasterId r:id="rId40"/>
  </p:handoutMasterIdLst>
  <p:sldIdLst>
    <p:sldId id="256" r:id="rId3"/>
    <p:sldId id="257" r:id="rId4"/>
    <p:sldId id="258" r:id="rId5"/>
    <p:sldId id="259" r:id="rId6"/>
    <p:sldId id="260" r:id="rId7"/>
    <p:sldId id="261" r:id="rId8"/>
    <p:sldId id="262" r:id="rId9"/>
    <p:sldId id="263" r:id="rId10"/>
    <p:sldId id="264" r:id="rId11"/>
    <p:sldId id="265" r:id="rId12"/>
    <p:sldId id="284" r:id="rId13"/>
    <p:sldId id="285" r:id="rId14"/>
    <p:sldId id="266" r:id="rId15"/>
    <p:sldId id="267" r:id="rId16"/>
    <p:sldId id="268" r:id="rId17"/>
    <p:sldId id="269" r:id="rId18"/>
    <p:sldId id="270" r:id="rId19"/>
    <p:sldId id="271" r:id="rId20"/>
    <p:sldId id="287" r:id="rId21"/>
    <p:sldId id="272" r:id="rId22"/>
    <p:sldId id="273" r:id="rId23"/>
    <p:sldId id="288" r:id="rId24"/>
    <p:sldId id="289" r:id="rId25"/>
    <p:sldId id="274" r:id="rId26"/>
    <p:sldId id="275" r:id="rId27"/>
    <p:sldId id="276" r:id="rId28"/>
    <p:sldId id="277" r:id="rId29"/>
    <p:sldId id="278" r:id="rId30"/>
    <p:sldId id="279" r:id="rId31"/>
    <p:sldId id="290" r:id="rId32"/>
    <p:sldId id="291" r:id="rId33"/>
    <p:sldId id="280" r:id="rId34"/>
    <p:sldId id="281" r:id="rId35"/>
    <p:sldId id="286" r:id="rId36"/>
    <p:sldId id="282" r:id="rId37"/>
    <p:sldId id="28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116" d="100"/>
          <a:sy n="116" d="100"/>
        </p:scale>
        <p:origin x="1500" y="108"/>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BDB7646E-8811-423A-9C42-2CBFADA00A96}" type="datetimeFigureOut">
              <a:rPr lang="en-US" altLang="zh-TW" smtClean="0"/>
              <a:t>11/25/2016</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04360E59-1627-4404-ACC5-51C744AB0F27}" type="slidenum">
              <a:rPr lang="zh-TW" smtClean="0"/>
              <a:t>‹#›</a:t>
            </a:fld>
            <a:endParaRPr lang="zh-TW"/>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solidFill>
                  <a:schemeClr val="tx1"/>
                </a:solidFill>
              </a:defRPr>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solidFill>
                  <a:schemeClr val="tx1"/>
                </a:solidFill>
              </a:defRPr>
            </a:lvl1pPr>
          </a:lstStyle>
          <a:p>
            <a:fld id="{D677E230-58DD-43ED-96A1-552DDAB53532}" type="datetimeFigureOut">
              <a:pPr/>
              <a:t>2016/11/25</a:t>
            </a:fld>
            <a:endParaRPr lang="zh-TW"/>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solidFill>
                  <a:schemeClr val="tx1"/>
                </a:solidFill>
              </a:defRPr>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solidFill>
                  <a:schemeClr val="tx1"/>
                </a:solidFill>
              </a:defRPr>
            </a:lvl1pPr>
          </a:lstStyle>
          <a:p>
            <a:fld id="{841221E5-7225-48EB-A4EE-420E7BFCF705}" type="slidenum">
              <a:pPr/>
              <a:t>‹#›</a:t>
            </a:fld>
            <a:endParaRPr lang="zh-TW"/>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134AED-C3F9-44B0-ABDD-878E76DE797F}" type="slidenum">
              <a:rPr lang="en-US" altLang="zh-TW"/>
              <a:pPr eaLnBrk="1" hangingPunct="1"/>
              <a:t>1</a:t>
            </a:fld>
            <a:endParaRPr lang="en-US" altLang="zh-TW"/>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zh-TW" smtClean="0"/>
          </a:p>
        </p:txBody>
      </p:sp>
    </p:spTree>
    <p:extLst>
      <p:ext uri="{BB962C8B-B14F-4D97-AF65-F5344CB8AC3E}">
        <p14:creationId xmlns:p14="http://schemas.microsoft.com/office/powerpoint/2010/main" val="202158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A15FFC3-42D8-4200-BBC3-C6071795EB64}" type="slidenum">
              <a:rPr lang="en-US" altLang="zh-TW"/>
              <a:pPr eaLnBrk="1" hangingPunct="1"/>
              <a:t>2</a:t>
            </a:fld>
            <a:endParaRPr lang="en-US" altLang="zh-TW"/>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zh-TW" smtClean="0"/>
          </a:p>
        </p:txBody>
      </p:sp>
    </p:spTree>
    <p:extLst>
      <p:ext uri="{BB962C8B-B14F-4D97-AF65-F5344CB8AC3E}">
        <p14:creationId xmlns:p14="http://schemas.microsoft.com/office/powerpoint/2010/main" val="1496946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B70E57-2D4F-4F84-A9BB-880E8D39C3B3}" type="slidenum">
              <a:rPr lang="zh-TW" altLang="en-US"/>
              <a:pPr/>
              <a:t>34</a:t>
            </a:fld>
            <a:endParaRPr lang="en-US" altLang="zh-TW"/>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TW" altLang="en-US"/>
          </a:p>
        </p:txBody>
      </p:sp>
    </p:spTree>
    <p:extLst>
      <p:ext uri="{BB962C8B-B14F-4D97-AF65-F5344CB8AC3E}">
        <p14:creationId xmlns:p14="http://schemas.microsoft.com/office/powerpoint/2010/main" val="304590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3" name="直線接點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5" name="直線接點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sp>
        <p:nvSpPr>
          <p:cNvPr id="2" name="標題 1"/>
          <p:cNvSpPr>
            <a:spLocks noGrp="1"/>
          </p:cNvSpPr>
          <p:nvPr>
            <p:ph type="ctrTitle"/>
          </p:nvPr>
        </p:nvSpPr>
        <p:spPr>
          <a:xfrm>
            <a:off x="1821977" y="1600203"/>
            <a:ext cx="6248400" cy="2680127"/>
          </a:xfrm>
        </p:spPr>
        <p:txBody>
          <a:bodyPr>
            <a:noAutofit/>
          </a:bodyPr>
          <a:lstStyle>
            <a:lvl1pPr latinLnBrk="0">
              <a:defRPr lang="zh-TW" sz="4051"/>
            </a:lvl1pPr>
          </a:lstStyle>
          <a:p>
            <a:r>
              <a:rPr lang="zh-TW" altLang="en-US" noProof="0" smtClean="0"/>
              <a:t>按一下以編輯母片標題樣式</a:t>
            </a:r>
            <a:endParaRPr lang="zh-TW" dirty="0"/>
          </a:p>
        </p:txBody>
      </p:sp>
      <p:sp>
        <p:nvSpPr>
          <p:cNvPr id="3" name="副標題 2"/>
          <p:cNvSpPr>
            <a:spLocks noGrp="1"/>
          </p:cNvSpPr>
          <p:nvPr>
            <p:ph type="subTitle" idx="1"/>
          </p:nvPr>
        </p:nvSpPr>
        <p:spPr>
          <a:xfrm>
            <a:off x="1821976" y="4344918"/>
            <a:ext cx="5638800" cy="1116085"/>
          </a:xfrm>
        </p:spPr>
        <p:txBody>
          <a:bodyPr>
            <a:normAutofit/>
          </a:bodyPr>
          <a:lstStyle>
            <a:lvl1pPr marL="0" indent="0" algn="l" latinLnBrk="0">
              <a:spcBef>
                <a:spcPts val="0"/>
              </a:spcBef>
              <a:buNone/>
              <a:defRPr lang="zh-TW" sz="2401">
                <a:solidFill>
                  <a:schemeClr val="tx1"/>
                </a:solidFill>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2016/11/25</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2016/11/25</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1" name="直線接點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0"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a:p>
        </p:txBody>
      </p:sp>
      <p:cxnSp>
        <p:nvCxnSpPr>
          <p:cNvPr id="14" name="直線接點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p:nvPr>
        </p:nvSpPr>
        <p:spPr>
          <a:xfrm>
            <a:off x="7201584" y="685800"/>
            <a:ext cx="134099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199272" y="685800"/>
            <a:ext cx="5887983"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t>2016/11/25</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latinLnBrk="0">
              <a:lnSpc>
                <a:spcPct val="150000"/>
              </a:lnSpc>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C2C6F8EA-316C-41DE-B9A4-EDCC3A85ED9A}" type="datetimeFigureOut">
              <a:t>2016/11/25</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22" name="直線接點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cxnSp>
        <p:nvCxnSpPr>
          <p:cNvPr id="23" name="直線接點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1" name="直線接點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3" name="直線接點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pPr/>
              <a:t>2016/11/25</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
        <p:nvSpPr>
          <p:cNvPr id="2" name="標題 1"/>
          <p:cNvSpPr>
            <a:spLocks noGrp="1"/>
          </p:cNvSpPr>
          <p:nvPr>
            <p:ph type="title"/>
          </p:nvPr>
        </p:nvSpPr>
        <p:spPr>
          <a:xfrm>
            <a:off x="1199272" y="1600201"/>
            <a:ext cx="6214072" cy="2654064"/>
          </a:xfrm>
        </p:spPr>
        <p:txBody>
          <a:bodyPr anchor="b">
            <a:normAutofit/>
          </a:bodyPr>
          <a:lstStyle>
            <a:lvl1pPr algn="l" latinLnBrk="0">
              <a:defRPr lang="zh-TW" sz="4051" b="0"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99273" y="4259999"/>
            <a:ext cx="5449886" cy="1150203"/>
          </a:xfrm>
        </p:spPr>
        <p:txBody>
          <a:bodyPr anchor="t">
            <a:normAutofit/>
          </a:bodyPr>
          <a:lstStyle>
            <a:lvl1pPr marL="0" indent="0" latinLnBrk="0">
              <a:spcBef>
                <a:spcPts val="0"/>
              </a:spcBef>
              <a:buNone/>
              <a:defRPr lang="zh-TW" sz="2401">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95388"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922520"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baseline="0"/>
            </a:lvl6pPr>
            <a:lvl7pPr latinLnBrk="0">
              <a:defRPr lang="zh-TW" sz="1350" baseline="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11/25/2016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95389" y="177803"/>
            <a:ext cx="7339012" cy="1239837"/>
          </a:xfrm>
        </p:spPr>
        <p:txBody>
          <a:bodyPr/>
          <a:lstStyle>
            <a:lvl1pPr latinLnBrk="0">
              <a:lnSpc>
                <a:spcPct val="150000"/>
              </a:lnSpc>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195390"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1195388" y="2514709"/>
            <a:ext cx="3611880" cy="3657493"/>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4919294"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919294" y="2514600"/>
            <a:ext cx="3615107" cy="3655568"/>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11/25/2016</a:t>
            </a:fld>
            <a:endParaRPr lang="zh-TW" altLang="en-US"/>
          </a:p>
        </p:txBody>
      </p:sp>
      <p:sp>
        <p:nvSpPr>
          <p:cNvPr id="8" name="頁尾版面配置區 7"/>
          <p:cNvSpPr>
            <a:spLocks noGrp="1"/>
          </p:cNvSpPr>
          <p:nvPr>
            <p:ph type="ftr" sz="quarter" idx="11"/>
          </p:nvPr>
        </p:nvSpPr>
        <p:spPr/>
        <p:txBody>
          <a:bodyPr/>
          <a:lstStyle>
            <a:lvl1pPr>
              <a:lnSpc>
                <a:spcPct val="150000"/>
              </a:lnSpc>
              <a:defRPr/>
            </a:lvl1pPr>
          </a:lstStyle>
          <a:p>
            <a:endParaRPr lang="zh-TW" altLang="en-US"/>
          </a:p>
        </p:txBody>
      </p:sp>
      <p:sp>
        <p:nvSpPr>
          <p:cNvPr id="9" name="投影片編號版面配置區 8"/>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C2C6F8EA-316C-41DE-B9A4-EDCC3A85ED9A}" type="datetimeFigureOut">
              <a:t>2016/11/25</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7DC1BBB0-96F0-4077-A278-0F3FB5C104D3}" type="slidenum">
              <a:t>‹#›</a:t>
            </a:fld>
            <a:endParaRPr lang="zh-TW"/>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cxnSp>
        <p:nvCxnSpPr>
          <p:cNvPr id="7" name="直線接點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日期版面配置區 1"/>
          <p:cNvSpPr>
            <a:spLocks noGrp="1"/>
          </p:cNvSpPr>
          <p:nvPr>
            <p:ph type="dt" sz="half" idx="10"/>
          </p:nvPr>
        </p:nvSpPr>
        <p:spPr/>
        <p:txBody>
          <a:bodyPr/>
          <a:lstStyle/>
          <a:p>
            <a:fld id="{C2C6F8EA-316C-41DE-B9A4-EDCC3A85ED9A}" type="datetimeFigureOut">
              <a:t>2016/11/25</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pPr/>
              <a:t>‹#›</a:t>
            </a:fld>
            <a:endParaRPr lang="zh-TW"/>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cxnSp>
        <p:nvCxnSpPr>
          <p:cNvPr id="10" name="直線接點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2" name="標題 1"/>
          <p:cNvSpPr>
            <a:spLocks noGrp="1"/>
          </p:cNvSpPr>
          <p:nvPr>
            <p:ph type="title"/>
          </p:nvPr>
        </p:nvSpPr>
        <p:spPr bwMode="white">
          <a:xfrm>
            <a:off x="805890" y="381000"/>
            <a:ext cx="2470710" cy="1371600"/>
          </a:xfrm>
        </p:spPr>
        <p:txBody>
          <a:bodyPr anchor="b">
            <a:normAutofit/>
          </a:bodyPr>
          <a:lstStyle>
            <a:lvl1pPr algn="l" latinLnBrk="0">
              <a:lnSpc>
                <a:spcPct val="150000"/>
              </a:lnSpc>
              <a:defRPr lang="zh-TW" sz="2101" b="0" cap="all" baseline="0">
                <a:solidFill>
                  <a:schemeClr val="bg1"/>
                </a:solidFill>
              </a:defRPr>
            </a:lvl1pPr>
          </a:lstStyle>
          <a:p>
            <a:r>
              <a:rPr lang="zh-TW" altLang="en-US" smtClean="0"/>
              <a:t>按一下以編輯母片標題樣式</a:t>
            </a:r>
            <a:endParaRPr lang="zh-TW"/>
          </a:p>
        </p:txBody>
      </p:sp>
      <p:sp>
        <p:nvSpPr>
          <p:cNvPr id="3" name="內容版面配置區 2"/>
          <p:cNvSpPr>
            <a:spLocks noGrp="1"/>
          </p:cNvSpPr>
          <p:nvPr>
            <p:ph idx="1"/>
          </p:nvPr>
        </p:nvSpPr>
        <p:spPr>
          <a:xfrm>
            <a:off x="3886200" y="482600"/>
            <a:ext cx="4648200" cy="5689600"/>
          </a:xfrm>
        </p:spPr>
        <p:txBody>
          <a:bodyPr>
            <a:normAutofit/>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bwMode="white">
          <a:xfrm>
            <a:off x="805890" y="1828800"/>
            <a:ext cx="2470710" cy="4343400"/>
          </a:xfrm>
        </p:spPr>
        <p:txBody>
          <a:bodyPr>
            <a:normAutofit/>
          </a:bodyPr>
          <a:lstStyle>
            <a:lvl1pPr marL="0" indent="0" latinLnBrk="0">
              <a:lnSpc>
                <a:spcPct val="150000"/>
              </a:lnSpc>
              <a:buNone/>
              <a:defRPr lang="zh-TW" sz="1500">
                <a:solidFill>
                  <a:schemeClr val="bg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11/25/2016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標題 1"/>
          <p:cNvSpPr>
            <a:spLocks noGrp="1"/>
          </p:cNvSpPr>
          <p:nvPr>
            <p:ph type="title"/>
          </p:nvPr>
        </p:nvSpPr>
        <p:spPr>
          <a:xfrm>
            <a:off x="805890" y="381000"/>
            <a:ext cx="2470710" cy="1371600"/>
          </a:xfrm>
        </p:spPr>
        <p:txBody>
          <a:bodyPr anchor="b">
            <a:normAutofit/>
          </a:bodyPr>
          <a:lstStyle>
            <a:lvl1pPr algn="l" latinLnBrk="0">
              <a:defRPr lang="zh-TW" sz="2101" b="0" cap="all" baseline="0">
                <a:solidFill>
                  <a:schemeClr val="tx1">
                    <a:lumMod val="75000"/>
                  </a:schemeClr>
                </a:solidFill>
              </a:defRPr>
            </a:lvl1pPr>
          </a:lstStyle>
          <a:p>
            <a:r>
              <a:rPr lang="zh-TW" altLang="en-US" smtClean="0"/>
              <a:t>按一下以編輯母片標題樣式</a:t>
            </a:r>
            <a:endParaRPr lang="zh-TW"/>
          </a:p>
        </p:txBody>
      </p:sp>
      <p:sp>
        <p:nvSpPr>
          <p:cNvPr id="3" name="圖片版面配置區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TW" sz="2101"/>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05890" y="1828800"/>
            <a:ext cx="2470710" cy="4343400"/>
          </a:xfrm>
        </p:spPr>
        <p:txBody>
          <a:bodyPr>
            <a:normAutofit/>
          </a:bodyPr>
          <a:lstStyle>
            <a:lvl1pPr marL="0" indent="0" latinLnBrk="0">
              <a:buNone/>
              <a:defRPr lang="zh-TW" sz="1500">
                <a:solidFill>
                  <a:schemeClr val="tx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C6F8EA-316C-41DE-B9A4-EDCC3A85ED9A}" type="datetimeFigureOut">
              <a:t>2016/11/25</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7DC1BBB0-96F0-4077-A278-0F3FB5C104D3}" type="slidenum">
              <a:t>‹#›</a:t>
            </a:fld>
            <a:endParaRPr lang="zh-TW"/>
          </a:p>
        </p:txBody>
      </p:sp>
      <p:cxnSp>
        <p:nvCxnSpPr>
          <p:cNvPr id="10" name="直線接點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noProof="0" dirty="0">
              <a:latin typeface="微軟正黑體" panose="020B0604030504040204" pitchFamily="34" charset="-120"/>
              <a:ea typeface="微軟正黑體" panose="020B0604030504040204" pitchFamily="34" charset="-120"/>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noProof="0" dirty="0">
              <a:latin typeface="微軟正黑體" panose="020B0604030504040204" pitchFamily="34" charset="-120"/>
              <a:ea typeface="微軟正黑體" panose="020B0604030504040204" pitchFamily="34" charset="-120"/>
            </a:endParaRPr>
          </a:p>
        </p:txBody>
      </p:sp>
      <p:cxnSp>
        <p:nvCxnSpPr>
          <p:cNvPr id="16" name="直線接點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版面配置區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zh-TW" altLang="en-US" noProof="0" dirty="0"/>
              <a:t>按一下以編輯母片標題樣式</a:t>
            </a:r>
          </a:p>
        </p:txBody>
      </p:sp>
      <p:sp>
        <p:nvSpPr>
          <p:cNvPr id="3" name="文字版面配置區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4" name="日期版面配置區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C2C6F8EA-316C-41DE-B9A4-EDCC3A85ED9A}" type="datetimeFigureOut">
              <a:rPr lang="en-US" altLang="zh-TW" noProof="0" smtClean="0"/>
              <a:pPr/>
              <a:t>11/25/2016</a:t>
            </a:fld>
            <a:endParaRPr lang="zh-TW" altLang="en-US" noProof="0" dirty="0"/>
          </a:p>
        </p:txBody>
      </p:sp>
      <p:sp>
        <p:nvSpPr>
          <p:cNvPr id="5" name="頁尾版面配置區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7DC1BBB0-96F0-4077-A278-0F3FB5C104D3}" type="slidenum">
              <a:rPr lang="en-US" altLang="zh-TW" noProof="0" smtClean="0"/>
              <a:pPr/>
              <a:t>‹#›</a:t>
            </a:fld>
            <a:endParaRPr lang="zh-TW" altLang="en-U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lang="zh-TW" sz="2701" kern="1200">
          <a:solidFill>
            <a:schemeClr val="tx1">
              <a:lumMod val="75000"/>
            </a:schemeClr>
          </a:solidFill>
          <a:latin typeface="微軟正黑體" panose="020B0604030504040204" pitchFamily="34" charset="-120"/>
          <a:ea typeface="微軟正黑體" panose="020B0604030504040204" pitchFamily="34" charset="-120"/>
          <a:cs typeface="+mj-cs"/>
        </a:defRPr>
      </a:lvl1pPr>
    </p:titleStyle>
    <p:bodyStyle>
      <a:lvl1pPr marL="0" indent="0" algn="l" defTabSz="685983" rtl="0" eaLnBrk="1" latinLnBrk="0" hangingPunct="1">
        <a:lnSpc>
          <a:spcPct val="9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9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9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9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9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2.emf"/><Relationship Id="rId4" Type="http://schemas.openxmlformats.org/officeDocument/2006/relationships/oleObject" Target="../embeddings/oleObject2.bin"/><Relationship Id="rId9" Type="http://schemas.openxmlformats.org/officeDocument/2006/relationships/image" Target="../media/image4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11"/>
          <p:cNvGrpSpPr>
            <a:grpSpLocks/>
          </p:cNvGrpSpPr>
          <p:nvPr/>
        </p:nvGrpSpPr>
        <p:grpSpPr bwMode="auto">
          <a:xfrm>
            <a:off x="1371600" y="914400"/>
            <a:ext cx="7772400" cy="1981200"/>
            <a:chOff x="0" y="914400"/>
            <a:chExt cx="9144000" cy="1981200"/>
          </a:xfrm>
        </p:grpSpPr>
        <p:sp>
          <p:nvSpPr>
            <p:cNvPr id="4" name="Rectangle 3"/>
            <p:cNvSpPr/>
            <p:nvPr/>
          </p:nvSpPr>
          <p:spPr>
            <a:xfrm>
              <a:off x="0" y="914400"/>
              <a:ext cx="9144000" cy="457200"/>
            </a:xfrm>
            <a:prstGeom prst="rect">
              <a:avLst/>
            </a:prstGeom>
            <a:solidFill>
              <a:srgbClr val="C7EB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1752600" y="1447800"/>
              <a:ext cx="0" cy="144780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828800"/>
              <a:ext cx="6629400" cy="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grpSp>
      <p:sp>
        <p:nvSpPr>
          <p:cNvPr id="2052" name="TextBox 8"/>
          <p:cNvSpPr txBox="1">
            <a:spLocks noChangeArrowheads="1"/>
          </p:cNvSpPr>
          <p:nvPr/>
        </p:nvSpPr>
        <p:spPr bwMode="auto">
          <a:xfrm>
            <a:off x="1721768" y="1447800"/>
            <a:ext cx="76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solidFill>
                  <a:srgbClr val="00ADEE"/>
                </a:solidFill>
                <a:ea typeface="新細明體" panose="02020500000000000000" pitchFamily="18" charset="-120"/>
              </a:rPr>
              <a:t>5</a:t>
            </a:r>
          </a:p>
        </p:txBody>
      </p:sp>
      <p:sp>
        <p:nvSpPr>
          <p:cNvPr id="2053" name="TextBox 10"/>
          <p:cNvSpPr txBox="1">
            <a:spLocks noChangeArrowheads="1"/>
          </p:cNvSpPr>
          <p:nvPr/>
        </p:nvSpPr>
        <p:spPr bwMode="auto">
          <a:xfrm>
            <a:off x="3076128" y="1981200"/>
            <a:ext cx="6248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4000" dirty="0">
                <a:ea typeface="新細明體" panose="02020500000000000000" pitchFamily="18" charset="-120"/>
              </a:rPr>
              <a:t>INVERSE FUNCTIONS</a:t>
            </a:r>
          </a:p>
        </p:txBody>
      </p:sp>
    </p:spTree>
    <p:extLst>
      <p:ext uri="{BB962C8B-B14F-4D97-AF65-F5344CB8AC3E}">
        <p14:creationId xmlns:p14="http://schemas.microsoft.com/office/powerpoint/2010/main" val="91858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Example 1- </a:t>
            </a:r>
            <a:r>
              <a:rPr lang="en-US" altLang="zh-TW" i="1" smtClean="0">
                <a:ea typeface="新細明體" panose="02020500000000000000" pitchFamily="18" charset="-120"/>
              </a:rPr>
              <a:t>Solution 2</a:t>
            </a:r>
            <a:endParaRPr lang="en-US" altLang="zh-TW" smtClean="0">
              <a:ea typeface="新細明體" panose="02020500000000000000" pitchFamily="18" charset="-120"/>
            </a:endParaRPr>
          </a:p>
        </p:txBody>
      </p:sp>
      <p:sp>
        <p:nvSpPr>
          <p:cNvPr id="11267" name="Rectangle 3"/>
          <p:cNvSpPr>
            <a:spLocks noGrp="1" noChangeArrowheads="1"/>
          </p:cNvSpPr>
          <p:nvPr>
            <p:ph type="body" idx="1"/>
          </p:nvPr>
        </p:nvSpPr>
        <p:spPr/>
        <p:txBody>
          <a:bodyPr>
            <a:normAutofit/>
          </a:bodyPr>
          <a:lstStyle/>
          <a:p>
            <a:pPr marL="0" indent="0"/>
            <a:r>
              <a:rPr lang="en-US" altLang="zh-TW" dirty="0" smtClean="0">
                <a:ea typeface="新細明體" panose="02020500000000000000" pitchFamily="18" charset="-120"/>
              </a:rPr>
              <a:t>Start with the equation</a:t>
            </a:r>
          </a:p>
          <a:p>
            <a:pPr marL="0" indent="0"/>
            <a:r>
              <a:rPr lang="en-US" altLang="zh-TW" dirty="0" smtClean="0">
                <a:ea typeface="新細明體" panose="02020500000000000000" pitchFamily="18" charset="-120"/>
              </a:rPr>
              <a:t>	ln </a:t>
            </a:r>
            <a:r>
              <a:rPr lang="en-US" altLang="zh-TW" i="1" dirty="0" smtClean="0">
                <a:ea typeface="新細明體" panose="02020500000000000000" pitchFamily="18" charset="-120"/>
              </a:rPr>
              <a:t>x </a:t>
            </a:r>
            <a:r>
              <a:rPr lang="en-US" altLang="zh-TW" dirty="0" smtClean="0">
                <a:ea typeface="新細明體" panose="02020500000000000000" pitchFamily="18" charset="-120"/>
              </a:rPr>
              <a:t>= 5</a:t>
            </a:r>
          </a:p>
          <a:p>
            <a:pPr marL="0" indent="0"/>
            <a:r>
              <a:rPr lang="en-US" altLang="zh-TW" dirty="0" smtClean="0">
                <a:ea typeface="新細明體" panose="02020500000000000000" pitchFamily="18" charset="-120"/>
              </a:rPr>
              <a:t>and apply the exponential function to both sides of the equation:</a:t>
            </a:r>
          </a:p>
          <a:p>
            <a:pPr marL="0" indent="0"/>
            <a:r>
              <a:rPr lang="en-US" altLang="zh-TW" dirty="0" smtClean="0">
                <a:ea typeface="新細明體" panose="02020500000000000000" pitchFamily="18" charset="-120"/>
              </a:rPr>
              <a:t>	</a:t>
            </a:r>
            <a:r>
              <a:rPr lang="en-US" altLang="zh-TW" i="1" dirty="0" err="1" smtClean="0">
                <a:ea typeface="新細明體" panose="02020500000000000000" pitchFamily="18" charset="-120"/>
              </a:rPr>
              <a:t>e</a:t>
            </a:r>
            <a:r>
              <a:rPr lang="en-US" altLang="zh-TW" baseline="30000" dirty="0" err="1" smtClean="0">
                <a:ea typeface="新細明體" panose="02020500000000000000" pitchFamily="18" charset="-120"/>
              </a:rPr>
              <a:t>ln</a:t>
            </a:r>
            <a:r>
              <a:rPr lang="en-US" altLang="zh-TW" baseline="30000" dirty="0" smtClean="0">
                <a:ea typeface="新細明體" panose="02020500000000000000" pitchFamily="18" charset="-120"/>
              </a:rPr>
              <a:t> </a:t>
            </a:r>
            <a:r>
              <a:rPr lang="en-US" altLang="zh-TW" i="1" baseline="30000" dirty="0" smtClean="0">
                <a:ea typeface="新細明體" panose="02020500000000000000" pitchFamily="18" charset="-120"/>
              </a:rPr>
              <a:t>x  </a:t>
            </a:r>
            <a:r>
              <a:rPr lang="en-US" altLang="zh-TW" i="1" dirty="0" smtClean="0">
                <a:ea typeface="新細明體" panose="02020500000000000000" pitchFamily="18" charset="-120"/>
              </a:rPr>
              <a:t>= e</a:t>
            </a:r>
            <a:r>
              <a:rPr lang="en-US" altLang="zh-TW" baseline="30000" dirty="0" smtClean="0">
                <a:ea typeface="新細明體" panose="02020500000000000000" pitchFamily="18" charset="-120"/>
              </a:rPr>
              <a:t>5</a:t>
            </a:r>
            <a:endParaRPr lang="en-US" altLang="zh-TW" i="1" baseline="30000" dirty="0" smtClean="0">
              <a:ea typeface="新細明體" panose="02020500000000000000" pitchFamily="18" charset="-120"/>
            </a:endParaRPr>
          </a:p>
          <a:p>
            <a:pPr marL="0" indent="0"/>
            <a:r>
              <a:rPr lang="en-US" altLang="zh-TW" dirty="0" smtClean="0">
                <a:ea typeface="新細明體" panose="02020500000000000000" pitchFamily="18" charset="-120"/>
              </a:rPr>
              <a:t>But          says that </a:t>
            </a:r>
            <a:r>
              <a:rPr lang="en-US" altLang="zh-TW" i="1" dirty="0" err="1" smtClean="0">
                <a:ea typeface="新細明體" panose="02020500000000000000" pitchFamily="18" charset="-120"/>
              </a:rPr>
              <a:t>e</a:t>
            </a:r>
            <a:r>
              <a:rPr lang="en-US" altLang="zh-TW" baseline="30000" dirty="0" err="1" smtClean="0">
                <a:ea typeface="新細明體" panose="02020500000000000000" pitchFamily="18" charset="-120"/>
              </a:rPr>
              <a:t>ln</a:t>
            </a:r>
            <a:r>
              <a:rPr lang="en-US" altLang="zh-TW" baseline="30000" dirty="0" smtClean="0">
                <a:ea typeface="新細明體" panose="02020500000000000000" pitchFamily="18" charset="-120"/>
              </a:rPr>
              <a:t> </a:t>
            </a:r>
            <a:r>
              <a:rPr lang="en-US" altLang="zh-TW" i="1" baseline="30000" dirty="0" smtClean="0">
                <a:ea typeface="新細明體" panose="02020500000000000000" pitchFamily="18" charset="-120"/>
              </a:rPr>
              <a:t>x  </a:t>
            </a:r>
            <a:r>
              <a:rPr lang="en-US" altLang="zh-TW" i="1" dirty="0" smtClean="0">
                <a:ea typeface="新細明體" panose="02020500000000000000" pitchFamily="18" charset="-120"/>
              </a:rPr>
              <a:t>= x </a:t>
            </a:r>
            <a:r>
              <a:rPr lang="en-US" altLang="zh-TW" dirty="0" smtClean="0">
                <a:ea typeface="新細明體" panose="02020500000000000000" pitchFamily="18" charset="-120"/>
              </a:rPr>
              <a:t>. Therefore, </a:t>
            </a:r>
            <a:r>
              <a:rPr lang="en-US" altLang="zh-TW" i="1" dirty="0" smtClean="0">
                <a:ea typeface="新細明體" panose="02020500000000000000" pitchFamily="18" charset="-120"/>
              </a:rPr>
              <a:t>x </a:t>
            </a:r>
            <a:r>
              <a:rPr lang="en-US" altLang="zh-TW" dirty="0" smtClean="0">
                <a:ea typeface="新細明體" panose="02020500000000000000" pitchFamily="18" charset="-120"/>
              </a:rPr>
              <a:t>= </a:t>
            </a:r>
            <a:r>
              <a:rPr lang="en-US" altLang="zh-TW" i="1" dirty="0" smtClean="0">
                <a:ea typeface="新細明體" panose="02020500000000000000" pitchFamily="18" charset="-120"/>
              </a:rPr>
              <a:t>e</a:t>
            </a:r>
            <a:r>
              <a:rPr lang="en-US" altLang="zh-TW" baseline="30000" dirty="0" smtClean="0">
                <a:ea typeface="新細明體" panose="02020500000000000000" pitchFamily="18" charset="-120"/>
              </a:rPr>
              <a:t>5</a:t>
            </a:r>
            <a:r>
              <a:rPr lang="en-US" altLang="zh-TW" dirty="0" smtClean="0">
                <a:ea typeface="新細明體" panose="02020500000000000000" pitchFamily="18" charset="-120"/>
              </a:rPr>
              <a:t>.</a:t>
            </a:r>
            <a:endParaRPr lang="en-US" altLang="zh-TW" i="1" dirty="0" smtClean="0">
              <a:ea typeface="新細明體" panose="02020500000000000000" pitchFamily="18" charset="-120"/>
            </a:endParaRPr>
          </a:p>
          <a:p>
            <a:pPr marL="0" indent="0"/>
            <a:r>
              <a:rPr lang="en-US" altLang="zh-TW" dirty="0" smtClean="0">
                <a:ea typeface="新細明體" panose="02020500000000000000" pitchFamily="18" charset="-120"/>
              </a:rPr>
              <a:t>		</a:t>
            </a:r>
          </a:p>
        </p:txBody>
      </p:sp>
      <p:sp>
        <p:nvSpPr>
          <p:cNvPr id="1126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1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725144"/>
            <a:ext cx="3714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601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3"/>
          <p:cNvSpPr>
            <a:spLocks noGrp="1"/>
          </p:cNvSpPr>
          <p:nvPr>
            <p:ph type="sldNum" sz="quarter" idx="10"/>
          </p:nvPr>
        </p:nvSpPr>
        <p:spPr/>
        <p:txBody>
          <a:bodyPr/>
          <a:lstStyle/>
          <a:p>
            <a:r>
              <a:rPr lang="en-US" altLang="zh-TW"/>
              <a:t>P</a:t>
            </a:r>
            <a:fld id="{58F64307-5886-43AD-8393-A70A20A435E4}" type="slidenum">
              <a:rPr lang="en-US" altLang="ko-KR">
                <a:ea typeface="Gulim" panose="020B0600000101010101" pitchFamily="34" charset="-127"/>
              </a:rPr>
              <a:pPr/>
              <a:t>11</a:t>
            </a:fld>
            <a:endParaRPr lang="en-US" altLang="ko-KR">
              <a:ea typeface="Gulim" panose="020B0600000101010101" pitchFamily="34" charset="-127"/>
            </a:endParaRPr>
          </a:p>
        </p:txBody>
      </p:sp>
      <p:sp>
        <p:nvSpPr>
          <p:cNvPr id="6" name="頁尾版面配置區 4"/>
          <p:cNvSpPr>
            <a:spLocks noGrp="1"/>
          </p:cNvSpPr>
          <p:nvPr>
            <p:ph type="ftr" sz="quarter" idx="11"/>
          </p:nvPr>
        </p:nvSpPr>
        <p:spPr/>
        <p:txBody>
          <a:bodyPr/>
          <a:lstStyle/>
          <a:p>
            <a:r>
              <a:rPr lang="zh-TW" altLang="en-US"/>
              <a:t>5.3</a:t>
            </a:r>
            <a:endParaRPr lang="en-US" altLang="zh-TW"/>
          </a:p>
        </p:txBody>
      </p:sp>
      <p:sp>
        <p:nvSpPr>
          <p:cNvPr id="225288" name="Rectangle 8"/>
          <p:cNvSpPr>
            <a:spLocks noGrp="1" noChangeArrowheads="1"/>
          </p:cNvSpPr>
          <p:nvPr>
            <p:ph type="title"/>
          </p:nvPr>
        </p:nvSpPr>
        <p:spPr/>
        <p:txBody>
          <a:bodyPr/>
          <a:lstStyle/>
          <a:p>
            <a:r>
              <a:rPr lang="en-US" altLang="zh-TW">
                <a:ea typeface="新細明體" panose="02020500000000000000" pitchFamily="18" charset="-120"/>
              </a:rPr>
              <a:t>Example 2</a:t>
            </a:r>
            <a:endParaRPr lang="zh-TW" altLang="en-US">
              <a:ea typeface="新細明體" panose="02020500000000000000" pitchFamily="18" charset="-120"/>
            </a:endParaRPr>
          </a:p>
        </p:txBody>
      </p:sp>
      <p:sp>
        <p:nvSpPr>
          <p:cNvPr id="225283" name="Rectangle 3"/>
          <p:cNvSpPr>
            <a:spLocks noGrp="1" noChangeArrowheads="1"/>
          </p:cNvSpPr>
          <p:nvPr>
            <p:ph type="body" idx="1"/>
          </p:nvPr>
        </p:nvSpPr>
        <p:spPr/>
        <p:txBody>
          <a:bodyPr/>
          <a:lstStyle/>
          <a:p>
            <a:pPr marL="0" indent="0"/>
            <a:r>
              <a:rPr lang="en-US" altLang="zh-TW">
                <a:ea typeface="新細明體" panose="02020500000000000000" pitchFamily="18" charset="-120"/>
              </a:rPr>
              <a:t>Solve the equation </a:t>
            </a:r>
            <a:r>
              <a:rPr lang="en-US" altLang="zh-TW" i="1">
                <a:ea typeface="新細明體" panose="02020500000000000000" pitchFamily="18" charset="-120"/>
              </a:rPr>
              <a:t>e</a:t>
            </a:r>
            <a:r>
              <a:rPr lang="en-US" altLang="zh-TW" i="1" baseline="30000">
                <a:ea typeface="新細明體" panose="02020500000000000000" pitchFamily="18" charset="-120"/>
              </a:rPr>
              <a:t> </a:t>
            </a:r>
            <a:r>
              <a:rPr lang="en-US" altLang="zh-TW" baseline="30000">
                <a:ea typeface="新細明體" panose="02020500000000000000" pitchFamily="18" charset="-120"/>
              </a:rPr>
              <a:t>5-3</a:t>
            </a:r>
            <a:r>
              <a:rPr lang="en-US" altLang="zh-TW" i="1" baseline="30000">
                <a:ea typeface="新細明體" panose="02020500000000000000" pitchFamily="18" charset="-120"/>
              </a:rPr>
              <a:t>x</a:t>
            </a:r>
            <a:r>
              <a:rPr lang="en-US" altLang="zh-TW">
                <a:ea typeface="新細明體" panose="02020500000000000000" pitchFamily="18" charset="-120"/>
              </a:rPr>
              <a:t> = 10.</a:t>
            </a:r>
          </a:p>
          <a:p>
            <a:pPr marL="0" indent="0"/>
            <a:endParaRPr lang="en-US" altLang="zh-TW">
              <a:ea typeface="新細明體" panose="02020500000000000000" pitchFamily="18" charset="-120"/>
            </a:endParaRPr>
          </a:p>
          <a:p>
            <a:pPr marL="0" indent="0"/>
            <a:r>
              <a:rPr lang="en-US" altLang="zh-TW">
                <a:ea typeface="新細明體" panose="02020500000000000000" pitchFamily="18" charset="-120"/>
              </a:rPr>
              <a:t>SOLUTION</a:t>
            </a:r>
            <a:endParaRPr lang="en-US" altLang="zh-TW" sz="3600">
              <a:ea typeface="新細明體" panose="02020500000000000000" pitchFamily="18" charset="-120"/>
            </a:endParaRPr>
          </a:p>
          <a:p>
            <a:pPr lvl="1"/>
            <a:r>
              <a:rPr lang="en-US" altLang="zh-TW">
                <a:ea typeface="新細明體" panose="02020500000000000000" pitchFamily="18" charset="-120"/>
              </a:rPr>
              <a:t>We take natural logarithms of both sides of the equation and use Equation 5:</a:t>
            </a:r>
          </a:p>
        </p:txBody>
      </p:sp>
      <p:graphicFrame>
        <p:nvGraphicFramePr>
          <p:cNvPr id="225286" name="Object 6"/>
          <p:cNvGraphicFramePr>
            <a:graphicFrameLocks noChangeAspect="1"/>
          </p:cNvGraphicFramePr>
          <p:nvPr>
            <p:extLst>
              <p:ext uri="{D42A27DB-BD31-4B8C-83A1-F6EECF244321}">
                <p14:modId xmlns:p14="http://schemas.microsoft.com/office/powerpoint/2010/main" val="3023018909"/>
              </p:ext>
            </p:extLst>
          </p:nvPr>
        </p:nvGraphicFramePr>
        <p:xfrm>
          <a:off x="3321051" y="3871047"/>
          <a:ext cx="3087687" cy="2116137"/>
        </p:xfrm>
        <a:graphic>
          <a:graphicData uri="http://schemas.openxmlformats.org/presentationml/2006/ole">
            <mc:AlternateContent xmlns:mc="http://schemas.openxmlformats.org/markup-compatibility/2006">
              <mc:Choice xmlns:v="urn:schemas-microsoft-com:vml" Requires="v">
                <p:oleObj spid="_x0000_s1027" name="Equation" r:id="rId3" imgW="1371600" imgH="939600" progId="Equation.DSMT4">
                  <p:embed/>
                </p:oleObj>
              </mc:Choice>
              <mc:Fallback>
                <p:oleObj name="Equation" r:id="rId3" imgW="137160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1051" y="3871047"/>
                        <a:ext cx="3087687" cy="211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9161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r>
              <a:rPr lang="en-US" altLang="zh-TW"/>
              <a:t>P</a:t>
            </a:r>
            <a:fld id="{130CE112-E1C2-41F0-86AE-4F0E377EEB8A}" type="slidenum">
              <a:rPr lang="en-US" altLang="ko-KR">
                <a:ea typeface="Gulim" panose="020B0600000101010101" pitchFamily="34" charset="-127"/>
              </a:rPr>
              <a:pPr/>
              <a:t>12</a:t>
            </a:fld>
            <a:endParaRPr lang="en-US" altLang="ko-KR">
              <a:ea typeface="Gulim" panose="020B0600000101010101" pitchFamily="34" charset="-127"/>
            </a:endParaRPr>
          </a:p>
        </p:txBody>
      </p:sp>
      <p:sp>
        <p:nvSpPr>
          <p:cNvPr id="5" name="頁尾版面配置區 4"/>
          <p:cNvSpPr>
            <a:spLocks noGrp="1"/>
          </p:cNvSpPr>
          <p:nvPr>
            <p:ph type="ftr" sz="quarter" idx="11"/>
          </p:nvPr>
        </p:nvSpPr>
        <p:spPr/>
        <p:txBody>
          <a:bodyPr/>
          <a:lstStyle/>
          <a:p>
            <a:r>
              <a:rPr lang="zh-TW" altLang="en-US"/>
              <a:t>5.3</a:t>
            </a:r>
            <a:endParaRPr lang="en-US" altLang="zh-TW"/>
          </a:p>
        </p:txBody>
      </p:sp>
      <p:sp>
        <p:nvSpPr>
          <p:cNvPr id="226311" name="Rectangle 7"/>
          <p:cNvSpPr>
            <a:spLocks noGrp="1" noChangeArrowheads="1"/>
          </p:cNvSpPr>
          <p:nvPr>
            <p:ph type="title"/>
          </p:nvPr>
        </p:nvSpPr>
        <p:spPr/>
        <p:txBody>
          <a:bodyPr/>
          <a:lstStyle/>
          <a:p>
            <a:r>
              <a:rPr lang="en-US" altLang="zh-TW">
                <a:ea typeface="新細明體" panose="02020500000000000000" pitchFamily="18" charset="-120"/>
              </a:rPr>
              <a:t>Example 2 SOLUTION </a:t>
            </a:r>
            <a:endParaRPr lang="zh-TW" altLang="en-US">
              <a:ea typeface="新細明體" panose="02020500000000000000" pitchFamily="18" charset="-120"/>
            </a:endParaRPr>
          </a:p>
        </p:txBody>
      </p:sp>
      <p:sp>
        <p:nvSpPr>
          <p:cNvPr id="226307" name="Rectangle 3"/>
          <p:cNvSpPr>
            <a:spLocks noGrp="1" noChangeArrowheads="1"/>
          </p:cNvSpPr>
          <p:nvPr>
            <p:ph type="body" idx="1"/>
          </p:nvPr>
        </p:nvSpPr>
        <p:spPr/>
        <p:txBody>
          <a:bodyPr/>
          <a:lstStyle/>
          <a:p>
            <a:pPr lvl="1"/>
            <a:r>
              <a:rPr lang="en-US" altLang="zh-TW">
                <a:ea typeface="新細明體" panose="02020500000000000000" pitchFamily="18" charset="-120"/>
              </a:rPr>
              <a:t>Since the natural logarithm is found on scientific calculators, we can approximate the solution to four </a:t>
            </a:r>
            <a:br>
              <a:rPr lang="en-US" altLang="zh-TW">
                <a:ea typeface="新細明體" panose="02020500000000000000" pitchFamily="18" charset="-120"/>
              </a:rPr>
            </a:br>
            <a:r>
              <a:rPr lang="en-US" altLang="zh-TW">
                <a:ea typeface="新細明體" panose="02020500000000000000" pitchFamily="18" charset="-120"/>
              </a:rPr>
              <a:t>decimal places: </a:t>
            </a:r>
            <a:br>
              <a:rPr lang="en-US" altLang="zh-TW">
                <a:ea typeface="新細明體" panose="02020500000000000000" pitchFamily="18" charset="-120"/>
              </a:rPr>
            </a:br>
            <a:r>
              <a:rPr lang="en-US" altLang="zh-TW">
                <a:ea typeface="新細明體" panose="02020500000000000000" pitchFamily="18" charset="-120"/>
              </a:rPr>
              <a:t>  </a:t>
            </a:r>
            <a:br>
              <a:rPr lang="en-US" altLang="zh-TW">
                <a:ea typeface="新細明體" panose="02020500000000000000" pitchFamily="18" charset="-120"/>
              </a:rPr>
            </a:br>
            <a:r>
              <a:rPr lang="en-US" altLang="zh-TW">
                <a:ea typeface="新細明體" panose="02020500000000000000" pitchFamily="18" charset="-120"/>
              </a:rPr>
              <a:t>                       </a:t>
            </a:r>
            <a:r>
              <a:rPr lang="en-US" altLang="zh-TW" i="1">
                <a:ea typeface="新細明體" panose="02020500000000000000" pitchFamily="18" charset="-120"/>
              </a:rPr>
              <a:t>x</a:t>
            </a:r>
            <a:r>
              <a:rPr lang="en-US" altLang="zh-TW">
                <a:ea typeface="新細明體" panose="02020500000000000000" pitchFamily="18" charset="-120"/>
              </a:rPr>
              <a:t> </a:t>
            </a:r>
            <a:r>
              <a:rPr lang="en-US" altLang="zh-TW">
                <a:ea typeface="新細明體" panose="02020500000000000000" pitchFamily="18" charset="-120"/>
                <a:cs typeface="Arial" panose="020B0604020202020204" pitchFamily="34" charset="0"/>
              </a:rPr>
              <a:t>≈ 0.8991</a:t>
            </a:r>
            <a:endParaRPr lang="en-US" altLang="zh-TW">
              <a:ea typeface="新細明體" panose="02020500000000000000" pitchFamily="18" charset="-120"/>
            </a:endParaRPr>
          </a:p>
        </p:txBody>
      </p:sp>
    </p:spTree>
    <p:extLst>
      <p:ext uri="{BB962C8B-B14F-4D97-AF65-F5344CB8AC3E}">
        <p14:creationId xmlns:p14="http://schemas.microsoft.com/office/powerpoint/2010/main" val="28738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The Natural Exponential Function</a:t>
            </a:r>
          </a:p>
        </p:txBody>
      </p:sp>
      <p:sp>
        <p:nvSpPr>
          <p:cNvPr id="21507" name="Rectangle 3"/>
          <p:cNvSpPr>
            <a:spLocks noGrp="1" noChangeArrowheads="1"/>
          </p:cNvSpPr>
          <p:nvPr>
            <p:ph type="body" idx="1"/>
          </p:nvPr>
        </p:nvSpPr>
        <p:spPr/>
        <p:txBody>
          <a:bodyPr>
            <a:normAutofit fontScale="77500" lnSpcReduction="20000"/>
          </a:bodyPr>
          <a:lstStyle/>
          <a:p>
            <a:pPr marL="0" indent="0"/>
            <a:r>
              <a:rPr lang="en-US" altLang="zh-TW" dirty="0" smtClean="0">
                <a:ea typeface="新細明體" panose="02020500000000000000" pitchFamily="18" charset="-120"/>
              </a:rPr>
              <a:t>The exponential function </a:t>
            </a:r>
            <a:r>
              <a:rPr lang="en-US" altLang="zh-TW" i="1" dirty="0" smtClean="0">
                <a:ea typeface="新細明體" panose="02020500000000000000" pitchFamily="18" charset="-120"/>
              </a:rPr>
              <a:t>f </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 </a:t>
            </a:r>
            <a:r>
              <a:rPr lang="en-US" altLang="zh-TW" i="1" dirty="0" smtClean="0">
                <a:ea typeface="新細明體" panose="02020500000000000000" pitchFamily="18" charset="-120"/>
              </a:rPr>
              <a:t>e</a:t>
            </a:r>
            <a:r>
              <a:rPr lang="en-US" altLang="zh-TW" baseline="30000" dirty="0" smtClean="0">
                <a:ea typeface="新細明體" panose="02020500000000000000" pitchFamily="18" charset="-120"/>
              </a:rPr>
              <a:t>x</a:t>
            </a:r>
            <a:r>
              <a:rPr lang="en-US" altLang="zh-TW" dirty="0" smtClean="0">
                <a:ea typeface="新細明體" panose="02020500000000000000" pitchFamily="18" charset="-120"/>
              </a:rPr>
              <a:t> is one of the most frequently occurring functions in calculus and its applications, so it is important to be familiar with its graph (Figure 2) and its properties (which follow from the fact that it is the inverse of the natural logarithmic function). </a:t>
            </a: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p>
        </p:txBody>
      </p:sp>
      <p:sp>
        <p:nvSpPr>
          <p:cNvPr id="1229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22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352800"/>
            <a:ext cx="34290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10"/>
          <p:cNvSpPr>
            <a:spLocks noChangeArrowheads="1"/>
          </p:cNvSpPr>
          <p:nvPr/>
        </p:nvSpPr>
        <p:spPr bwMode="auto">
          <a:xfrm>
            <a:off x="3947144" y="6471974"/>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2</a:t>
            </a:r>
          </a:p>
        </p:txBody>
      </p:sp>
      <p:sp>
        <p:nvSpPr>
          <p:cNvPr id="12295" name="Rectangle 11"/>
          <p:cNvSpPr>
            <a:spLocks noChangeArrowheads="1"/>
          </p:cNvSpPr>
          <p:nvPr/>
        </p:nvSpPr>
        <p:spPr bwMode="auto">
          <a:xfrm>
            <a:off x="3203848" y="6260919"/>
            <a:ext cx="2366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200" dirty="0">
                <a:ea typeface="新細明體" panose="02020500000000000000" pitchFamily="18" charset="-120"/>
              </a:rPr>
              <a:t>The natural exponential function</a:t>
            </a:r>
          </a:p>
        </p:txBody>
      </p:sp>
    </p:spTree>
    <p:extLst>
      <p:ext uri="{BB962C8B-B14F-4D97-AF65-F5344CB8AC3E}">
        <p14:creationId xmlns:p14="http://schemas.microsoft.com/office/powerpoint/2010/main" val="420121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6" end="6"/>
                                            </p:txEl>
                                          </p:spTgt>
                                        </p:tgtEl>
                                        <p:attrNameLst>
                                          <p:attrName>style.visibility</p:attrName>
                                        </p:attrNameLst>
                                      </p:cBhvr>
                                      <p:to>
                                        <p:strVal val="visible"/>
                                      </p:to>
                                    </p:set>
                                    <p:animEffect transition="in" filter="fade">
                                      <p:cBhvr>
                                        <p:cTn id="15" dur="1000"/>
                                        <p:tgtEl>
                                          <p:spTgt spid="21507">
                                            <p:txEl>
                                              <p:pRg st="6" end="6"/>
                                            </p:txEl>
                                          </p:spTgt>
                                        </p:tgtEl>
                                      </p:cBhvr>
                                    </p:animEffect>
                                    <p:anim calcmode="lin" valueType="num">
                                      <p:cBhvr>
                                        <p:cTn id="16" dur="10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6" end="6"/>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The Natural Exponential Function</a:t>
            </a:r>
          </a:p>
        </p:txBody>
      </p:sp>
      <p:sp>
        <p:nvSpPr>
          <p:cNvPr id="1331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81200"/>
            <a:ext cx="7715200" cy="240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205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Example 3</a:t>
            </a:r>
          </a:p>
        </p:txBody>
      </p:sp>
      <p:sp>
        <p:nvSpPr>
          <p:cNvPr id="21507" name="Rectangle 3"/>
          <p:cNvSpPr>
            <a:spLocks noGrp="1" noChangeArrowheads="1"/>
          </p:cNvSpPr>
          <p:nvPr>
            <p:ph type="body" idx="1"/>
          </p:nvPr>
        </p:nvSpPr>
        <p:spPr/>
        <p:txBody>
          <a:bodyPr/>
          <a:lstStyle/>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Find </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 </a:t>
            </a:r>
          </a:p>
        </p:txBody>
      </p:sp>
      <p:sp>
        <p:nvSpPr>
          <p:cNvPr id="143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43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060848"/>
            <a:ext cx="1609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114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animEffect transition="in" filter="fade">
                                      <p:cBhvr>
                                        <p:cTn id="7" dur="1000"/>
                                        <p:tgtEl>
                                          <p:spTgt spid="21507">
                                            <p:txEl>
                                              <p:pRg st="3" end="3"/>
                                            </p:txEl>
                                          </p:spTgt>
                                        </p:tgtEl>
                                      </p:cBhvr>
                                    </p:animEffect>
                                    <p:anim calcmode="lin" valueType="num">
                                      <p:cBhvr>
                                        <p:cTn id="8"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1" end="1"/>
                                            </p:txEl>
                                          </p:spTgt>
                                        </p:tgtEl>
                                        <p:attrNameLst>
                                          <p:attrName>style.visibility</p:attrName>
                                        </p:attrNameLst>
                                      </p:cBhvr>
                                      <p:to>
                                        <p:strVal val="visible"/>
                                      </p:to>
                                    </p:set>
                                    <p:animEffect transition="in" filter="fade">
                                      <p:cBhvr>
                                        <p:cTn id="15" dur="1000"/>
                                        <p:tgtEl>
                                          <p:spTgt spid="21507">
                                            <p:txEl>
                                              <p:pRg st="1" end="1"/>
                                            </p:txEl>
                                          </p:spTgt>
                                        </p:tgtEl>
                                      </p:cBhvr>
                                    </p:animEffect>
                                    <p:anim calcmode="lin" valueType="num">
                                      <p:cBhvr>
                                        <p:cTn id="16"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Example 3 - </a:t>
            </a:r>
            <a:r>
              <a:rPr lang="en-US" altLang="zh-TW" i="1" smtClean="0">
                <a:ea typeface="新細明體" panose="02020500000000000000" pitchFamily="18" charset="-120"/>
              </a:rPr>
              <a:t>Solution</a:t>
            </a:r>
            <a:endParaRPr lang="en-US" altLang="zh-TW" smtClean="0">
              <a:ea typeface="新細明體" panose="02020500000000000000" pitchFamily="18" charset="-120"/>
            </a:endParaRPr>
          </a:p>
        </p:txBody>
      </p:sp>
      <p:sp>
        <p:nvSpPr>
          <p:cNvPr id="2150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We divide numerator and denominator by </a:t>
            </a:r>
            <a:r>
              <a:rPr lang="en-US" altLang="zh-TW" i="1" smtClean="0">
                <a:ea typeface="新細明體" panose="02020500000000000000" pitchFamily="18" charset="-120"/>
              </a:rPr>
              <a:t>e</a:t>
            </a:r>
            <a:r>
              <a:rPr lang="en-US" altLang="zh-TW" baseline="30000" smtClean="0">
                <a:ea typeface="新細明體" panose="02020500000000000000" pitchFamily="18" charset="-120"/>
              </a:rPr>
              <a:t>2x</a:t>
            </a:r>
            <a:r>
              <a:rPr lang="en-US" altLang="zh-TW" smtClean="0">
                <a:ea typeface="新細明體" panose="02020500000000000000" pitchFamily="18" charset="-120"/>
              </a:rPr>
              <a:t>:</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 </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 </a:t>
            </a:r>
          </a:p>
        </p:txBody>
      </p:sp>
      <p:sp>
        <p:nvSpPr>
          <p:cNvPr id="153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09800"/>
            <a:ext cx="36004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124200"/>
            <a:ext cx="1757363"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114800"/>
            <a:ext cx="1143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5029200"/>
            <a:ext cx="6000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189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4" end="4"/>
                                            </p:txEl>
                                          </p:spTgt>
                                        </p:tgtEl>
                                        <p:attrNameLst>
                                          <p:attrName>style.visibility</p:attrName>
                                        </p:attrNameLst>
                                      </p:cBhvr>
                                      <p:to>
                                        <p:strVal val="visible"/>
                                      </p:to>
                                    </p:set>
                                    <p:animEffect transition="in" filter="fade">
                                      <p:cBhvr>
                                        <p:cTn id="7" dur="1000"/>
                                        <p:tgtEl>
                                          <p:spTgt spid="21507">
                                            <p:txEl>
                                              <p:pRg st="4" end="4"/>
                                            </p:txEl>
                                          </p:spTgt>
                                        </p:tgtEl>
                                      </p:cBhvr>
                                    </p:animEffect>
                                    <p:anim calcmode="lin" valueType="num">
                                      <p:cBhvr>
                                        <p:cTn id="8"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0" end="0"/>
                                            </p:txEl>
                                          </p:spTgt>
                                        </p:tgtEl>
                                        <p:attrNameLst>
                                          <p:attrName>style.visibility</p:attrName>
                                        </p:attrNameLst>
                                      </p:cBhvr>
                                      <p:to>
                                        <p:strVal val="visible"/>
                                      </p:to>
                                    </p:set>
                                    <p:animEffect transition="in" filter="fade">
                                      <p:cBhvr>
                                        <p:cTn id="15" dur="1000"/>
                                        <p:tgtEl>
                                          <p:spTgt spid="21507">
                                            <p:txEl>
                                              <p:pRg st="0" end="0"/>
                                            </p:txEl>
                                          </p:spTgt>
                                        </p:tgtEl>
                                      </p:cBhvr>
                                    </p:animEffect>
                                    <p:anim calcmode="lin" valueType="num">
                                      <p:cBhvr>
                                        <p:cTn id="16"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21507">
                                            <p:txEl>
                                              <p:pRg st="2" end="2"/>
                                            </p:txEl>
                                          </p:spTgt>
                                        </p:tgtEl>
                                        <p:attrNameLst>
                                          <p:attrName>style.visibility</p:attrName>
                                        </p:attrNameLst>
                                      </p:cBhvr>
                                      <p:to>
                                        <p:strVal val="visible"/>
                                      </p:to>
                                    </p:set>
                                    <p:animEffect transition="in" filter="fade">
                                      <p:cBhvr>
                                        <p:cTn id="23" dur="1000"/>
                                        <p:tgtEl>
                                          <p:spTgt spid="21507">
                                            <p:txEl>
                                              <p:pRg st="2" end="2"/>
                                            </p:txEl>
                                          </p:spTgt>
                                        </p:tgtEl>
                                      </p:cBhvr>
                                    </p:animEffect>
                                    <p:anim calcmode="lin" valueType="num">
                                      <p:cBhvr>
                                        <p:cTn id="24"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1507">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150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Example 3 - </a:t>
            </a:r>
            <a:r>
              <a:rPr lang="en-US" altLang="zh-TW" i="1" smtClean="0">
                <a:ea typeface="新細明體" panose="02020500000000000000" pitchFamily="18" charset="-120"/>
              </a:rPr>
              <a:t>Solution</a:t>
            </a:r>
            <a:endParaRPr lang="en-US" altLang="zh-TW" smtClean="0">
              <a:ea typeface="新細明體" panose="02020500000000000000" pitchFamily="18" charset="-120"/>
            </a:endParaRPr>
          </a:p>
        </p:txBody>
      </p:sp>
      <p:sp>
        <p:nvSpPr>
          <p:cNvPr id="2150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We have used the fact that </a:t>
            </a:r>
            <a:r>
              <a:rPr lang="en-US" altLang="zh-TW" i="1" smtClean="0">
                <a:ea typeface="新細明體" panose="02020500000000000000" pitchFamily="18" charset="-120"/>
              </a:rPr>
              <a:t>t = -</a:t>
            </a:r>
            <a:r>
              <a:rPr lang="en-US" altLang="zh-TW" smtClean="0">
                <a:ea typeface="新細明體" panose="02020500000000000000" pitchFamily="18" charset="-120"/>
              </a:rPr>
              <a:t>2</a:t>
            </a:r>
            <a:r>
              <a:rPr lang="en-US" altLang="zh-TW" i="1" smtClean="0">
                <a:ea typeface="新細明體" panose="02020500000000000000" pitchFamily="18" charset="-120"/>
              </a:rPr>
              <a:t>x</a:t>
            </a:r>
            <a:r>
              <a:rPr lang="en-US" altLang="zh-TW" smtClean="0">
                <a:ea typeface="新細明體" panose="02020500000000000000" pitchFamily="18" charset="-120"/>
              </a:rPr>
              <a:t> → - ∞ as </a:t>
            </a:r>
            <a:r>
              <a:rPr lang="en-US" altLang="zh-TW" i="1" smtClean="0">
                <a:ea typeface="新細明體" panose="02020500000000000000" pitchFamily="18" charset="-120"/>
              </a:rPr>
              <a:t>x </a:t>
            </a:r>
            <a:r>
              <a:rPr lang="en-US" altLang="zh-TW" smtClean="0">
                <a:ea typeface="新細明體" panose="02020500000000000000" pitchFamily="18" charset="-120"/>
              </a:rPr>
              <a:t>→ ∞ and so</a:t>
            </a:r>
          </a:p>
          <a:p>
            <a:pPr marL="0" indent="0"/>
            <a:r>
              <a:rPr lang="en-US" altLang="zh-TW" smtClean="0">
                <a:ea typeface="新細明體" panose="02020500000000000000" pitchFamily="18" charset="-120"/>
              </a:rPr>
              <a:t> </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 </a:t>
            </a:r>
          </a:p>
        </p:txBody>
      </p:sp>
      <p:sp>
        <p:nvSpPr>
          <p:cNvPr id="163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6389" name="Rectangle 8"/>
          <p:cNvSpPr>
            <a:spLocks noChangeArrowheads="1"/>
          </p:cNvSpPr>
          <p:nvPr/>
        </p:nvSpPr>
        <p:spPr bwMode="auto">
          <a:xfrm>
            <a:off x="7924800" y="762000"/>
            <a:ext cx="80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63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133600"/>
            <a:ext cx="28575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9059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animEffect transition="in" filter="fade">
                                      <p:cBhvr>
                                        <p:cTn id="7" dur="1000"/>
                                        <p:tgtEl>
                                          <p:spTgt spid="21507">
                                            <p:txEl>
                                              <p:pRg st="3" end="3"/>
                                            </p:txEl>
                                          </p:spTgt>
                                        </p:tgtEl>
                                      </p:cBhvr>
                                    </p:animEffect>
                                    <p:anim calcmode="lin" valueType="num">
                                      <p:cBhvr>
                                        <p:cTn id="8"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1" end="1"/>
                                            </p:txEl>
                                          </p:spTgt>
                                        </p:tgtEl>
                                        <p:attrNameLst>
                                          <p:attrName>style.visibility</p:attrName>
                                        </p:attrNameLst>
                                      </p:cBhvr>
                                      <p:to>
                                        <p:strVal val="visible"/>
                                      </p:to>
                                    </p:set>
                                    <p:animEffect transition="in" filter="fade">
                                      <p:cBhvr>
                                        <p:cTn id="15" dur="1000"/>
                                        <p:tgtEl>
                                          <p:spTgt spid="21507">
                                            <p:txEl>
                                              <p:pRg st="1" end="1"/>
                                            </p:txEl>
                                          </p:spTgt>
                                        </p:tgtEl>
                                      </p:cBhvr>
                                    </p:animEffect>
                                    <p:anim calcmode="lin" valueType="num">
                                      <p:cBhvr>
                                        <p:cTn id="16"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21507">
                                            <p:txEl>
                                              <p:pRg st="0" end="0"/>
                                            </p:txEl>
                                          </p:spTgt>
                                        </p:tgtEl>
                                        <p:attrNameLst>
                                          <p:attrName>style.visibility</p:attrName>
                                        </p:attrNameLst>
                                      </p:cBhvr>
                                      <p:to>
                                        <p:strVal val="visible"/>
                                      </p:to>
                                    </p:set>
                                    <p:animEffect transition="in" filter="fade">
                                      <p:cBhvr>
                                        <p:cTn id="23" dur="1000"/>
                                        <p:tgtEl>
                                          <p:spTgt spid="21507">
                                            <p:txEl>
                                              <p:pRg st="0" end="0"/>
                                            </p:txEl>
                                          </p:spTgt>
                                        </p:tgtEl>
                                      </p:cBhvr>
                                    </p:animEffect>
                                    <p:anim calcmode="lin" valueType="num">
                                      <p:cBhvr>
                                        <p:cTn id="24"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The Natural Exponential Function</a:t>
            </a:r>
          </a:p>
        </p:txBody>
      </p:sp>
      <p:sp>
        <p:nvSpPr>
          <p:cNvPr id="21507" name="Rectangle 3"/>
          <p:cNvSpPr>
            <a:spLocks noGrp="1" noChangeArrowheads="1"/>
          </p:cNvSpPr>
          <p:nvPr>
            <p:ph type="body" idx="1"/>
          </p:nvPr>
        </p:nvSpPr>
        <p:spPr/>
        <p:txBody>
          <a:bodyPr/>
          <a:lstStyle/>
          <a:p>
            <a:pPr marL="0" indent="0"/>
            <a:r>
              <a:rPr lang="en-US" altLang="zh-TW" i="1" smtClean="0">
                <a:ea typeface="新細明體" panose="02020500000000000000" pitchFamily="18" charset="-120"/>
              </a:rPr>
              <a:t>F</a:t>
            </a:r>
            <a:r>
              <a:rPr lang="en-US" altLang="zh-TW" smtClean="0">
                <a:ea typeface="新細明體" panose="02020500000000000000" pitchFamily="18" charset="-120"/>
              </a:rPr>
              <a:t>(</a:t>
            </a:r>
            <a:r>
              <a:rPr lang="en-US" altLang="zh-TW" i="1" smtClean="0">
                <a:ea typeface="新細明體" panose="02020500000000000000" pitchFamily="18" charset="-120"/>
              </a:rPr>
              <a:t>x) = e</a:t>
            </a:r>
            <a:r>
              <a:rPr lang="en-US" altLang="zh-TW" baseline="30000" smtClean="0">
                <a:ea typeface="新細明體" panose="02020500000000000000" pitchFamily="18" charset="-120"/>
              </a:rPr>
              <a:t>x</a:t>
            </a:r>
            <a:r>
              <a:rPr lang="en-US" altLang="zh-TW" smtClean="0">
                <a:ea typeface="新細明體" panose="02020500000000000000" pitchFamily="18" charset="-120"/>
              </a:rPr>
              <a:t> has the properties expected of an exponential function.  </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 </a:t>
            </a:r>
          </a:p>
        </p:txBody>
      </p:sp>
      <p:sp>
        <p:nvSpPr>
          <p:cNvPr id="174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792338"/>
            <a:ext cx="77152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070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Effect transition="in" filter="fade">
                                      <p:cBhvr>
                                        <p:cTn id="7" dur="1000"/>
                                        <p:tgtEl>
                                          <p:spTgt spid="21507">
                                            <p:txEl>
                                              <p:pRg st="2" end="2"/>
                                            </p:txEl>
                                          </p:spTgt>
                                        </p:tgtEl>
                                      </p:cBhvr>
                                    </p:animEffect>
                                    <p:anim calcmode="lin" valueType="num">
                                      <p:cBhvr>
                                        <p:cTn id="8"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0" end="0"/>
                                            </p:txEl>
                                          </p:spTgt>
                                        </p:tgtEl>
                                        <p:attrNameLst>
                                          <p:attrName>style.visibility</p:attrName>
                                        </p:attrNameLst>
                                      </p:cBhvr>
                                      <p:to>
                                        <p:strVal val="visible"/>
                                      </p:to>
                                    </p:set>
                                    <p:animEffect transition="in" filter="fade">
                                      <p:cBhvr>
                                        <p:cTn id="15" dur="1000"/>
                                        <p:tgtEl>
                                          <p:spTgt spid="21507">
                                            <p:txEl>
                                              <p:pRg st="0" end="0"/>
                                            </p:txEl>
                                          </p:spTgt>
                                        </p:tgtEl>
                                      </p:cBhvr>
                                    </p:animEffect>
                                    <p:anim calcmode="lin" valueType="num">
                                      <p:cBhvr>
                                        <p:cTn id="16"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PROOF OF LAW 1</a:t>
            </a:r>
            <a:endParaRPr lang="zh-TW" altLang="en-US" dirty="0"/>
          </a:p>
        </p:txBody>
      </p:sp>
      <p:sp>
        <p:nvSpPr>
          <p:cNvPr id="3" name="內容版面配置區 2"/>
          <p:cNvSpPr>
            <a:spLocks noGrp="1"/>
          </p:cNvSpPr>
          <p:nvPr>
            <p:ph idx="1"/>
          </p:nvPr>
        </p:nvSpPr>
        <p:spPr/>
        <p:txBody>
          <a:bodyPr>
            <a:normAutofit fontScale="92500" lnSpcReduction="20000"/>
          </a:bodyPr>
          <a:lstStyle/>
          <a:p>
            <a:pPr marL="447675" indent="-447675"/>
            <a:r>
              <a:rPr lang="en-US" altLang="zh-TW" dirty="0">
                <a:ea typeface="新細明體" panose="02020500000000000000" pitchFamily="18" charset="-120"/>
              </a:rPr>
              <a:t>Using the first law of logarithms and Equation 5, we have:</a:t>
            </a:r>
            <a:endParaRPr lang="en-US" altLang="zh-TW" sz="3600" dirty="0">
              <a:ea typeface="新細明體" panose="02020500000000000000" pitchFamily="18" charset="-120"/>
            </a:endParaRPr>
          </a:p>
          <a:p>
            <a:pPr marL="447675" indent="-447675"/>
            <a:endParaRPr lang="en-US" altLang="zh-TW" sz="3400" dirty="0">
              <a:ea typeface="新細明體" panose="02020500000000000000" pitchFamily="18" charset="-120"/>
            </a:endParaRPr>
          </a:p>
          <a:p>
            <a:pPr marL="447675" indent="-447675"/>
            <a:endParaRPr lang="en-US" altLang="zh-TW" sz="3400" dirty="0">
              <a:ea typeface="新細明體" panose="02020500000000000000" pitchFamily="18" charset="-120"/>
            </a:endParaRPr>
          </a:p>
          <a:p>
            <a:pPr marL="912813" lvl="1"/>
            <a:r>
              <a:rPr lang="en-US" altLang="zh-TW" dirty="0">
                <a:ea typeface="新細明體" panose="02020500000000000000" pitchFamily="18" charset="-120"/>
              </a:rPr>
              <a:t>Since ln is a one-to-one function, it follows that: </a:t>
            </a:r>
            <a:br>
              <a:rPr lang="en-US" altLang="zh-TW" dirty="0">
                <a:ea typeface="新細明體" panose="02020500000000000000" pitchFamily="18" charset="-120"/>
              </a:rPr>
            </a:br>
            <a:r>
              <a:rPr lang="en-US" altLang="zh-TW" dirty="0">
                <a:ea typeface="新細明體" panose="02020500000000000000" pitchFamily="18" charset="-120"/>
              </a:rPr>
              <a:t>			</a:t>
            </a:r>
            <a:r>
              <a:rPr lang="en-US" altLang="zh-TW" i="1" dirty="0">
                <a:ea typeface="新細明體" panose="02020500000000000000" pitchFamily="18" charset="-120"/>
              </a:rPr>
              <a:t>e</a:t>
            </a:r>
            <a:r>
              <a:rPr lang="en-US" altLang="zh-TW" i="1" baseline="30000" dirty="0">
                <a:ea typeface="新細明體" panose="02020500000000000000" pitchFamily="18" charset="-120"/>
              </a:rPr>
              <a:t> </a:t>
            </a:r>
            <a:r>
              <a:rPr lang="en-US" altLang="zh-TW" i="1" baseline="30000" dirty="0" err="1">
                <a:ea typeface="新細明體" panose="02020500000000000000" pitchFamily="18" charset="-120"/>
              </a:rPr>
              <a:t>x</a:t>
            </a:r>
            <a:r>
              <a:rPr lang="en-US" altLang="zh-TW" i="1" dirty="0" err="1">
                <a:ea typeface="新細明體" panose="02020500000000000000" pitchFamily="18" charset="-120"/>
              </a:rPr>
              <a:t>e</a:t>
            </a:r>
            <a:r>
              <a:rPr lang="en-US" altLang="zh-TW" i="1" baseline="30000" dirty="0">
                <a:ea typeface="新細明體" panose="02020500000000000000" pitchFamily="18" charset="-120"/>
              </a:rPr>
              <a:t> y</a:t>
            </a:r>
            <a:r>
              <a:rPr lang="en-US" altLang="zh-TW" dirty="0">
                <a:ea typeface="新細明體" panose="02020500000000000000" pitchFamily="18" charset="-120"/>
              </a:rPr>
              <a:t> = </a:t>
            </a:r>
            <a:r>
              <a:rPr lang="en-US" altLang="zh-TW" i="1" dirty="0">
                <a:ea typeface="新細明體" panose="02020500000000000000" pitchFamily="18" charset="-120"/>
              </a:rPr>
              <a:t>e</a:t>
            </a:r>
            <a:r>
              <a:rPr lang="en-US" altLang="zh-TW" i="1" baseline="30000" dirty="0">
                <a:ea typeface="新細明體" panose="02020500000000000000" pitchFamily="18" charset="-120"/>
              </a:rPr>
              <a:t> </a:t>
            </a:r>
            <a:r>
              <a:rPr lang="en-US" altLang="zh-TW" i="1" baseline="30000" dirty="0" err="1">
                <a:ea typeface="新細明體" panose="02020500000000000000" pitchFamily="18" charset="-120"/>
              </a:rPr>
              <a:t>x</a:t>
            </a:r>
            <a:r>
              <a:rPr lang="en-US" altLang="zh-TW" baseline="30000" dirty="0" err="1">
                <a:ea typeface="新細明體" panose="02020500000000000000" pitchFamily="18" charset="-120"/>
              </a:rPr>
              <a:t>+</a:t>
            </a:r>
            <a:r>
              <a:rPr lang="en-US" altLang="zh-TW" i="1" baseline="30000" dirty="0" err="1">
                <a:ea typeface="新細明體" panose="02020500000000000000" pitchFamily="18" charset="-120"/>
              </a:rPr>
              <a:t>y</a:t>
            </a:r>
            <a:endParaRPr lang="en-US" altLang="zh-TW" i="1" baseline="30000" dirty="0">
              <a:ea typeface="新細明體" panose="02020500000000000000" pitchFamily="18" charset="-120"/>
            </a:endParaRPr>
          </a:p>
          <a:p>
            <a:pPr marL="447675" indent="-447675"/>
            <a:r>
              <a:rPr lang="en-US" altLang="zh-TW" dirty="0">
                <a:ea typeface="新細明體" panose="02020500000000000000" pitchFamily="18" charset="-120"/>
              </a:rPr>
              <a:t>Laws 2 and 3 are proved similarly.</a:t>
            </a:r>
          </a:p>
          <a:p>
            <a:pPr marL="912813" lvl="1"/>
            <a:r>
              <a:rPr lang="en-US" altLang="zh-TW" dirty="0">
                <a:ea typeface="新細明體" panose="02020500000000000000" pitchFamily="18" charset="-120"/>
              </a:rPr>
              <a:t>See Exercises 69 and 70.</a:t>
            </a:r>
          </a:p>
          <a:p>
            <a:pPr marL="912813" lvl="1"/>
            <a:r>
              <a:rPr lang="en-US" altLang="zh-TW" dirty="0">
                <a:ea typeface="新細明體" panose="02020500000000000000" pitchFamily="18" charset="-120"/>
              </a:rPr>
              <a:t>As we will see in next section, Law 3 actually holds when </a:t>
            </a:r>
            <a:r>
              <a:rPr lang="en-US" altLang="zh-TW" i="1" dirty="0">
                <a:ea typeface="新細明體" panose="02020500000000000000" pitchFamily="18" charset="-120"/>
              </a:rPr>
              <a:t>r </a:t>
            </a:r>
            <a:r>
              <a:rPr lang="en-US" altLang="zh-TW" dirty="0">
                <a:ea typeface="新細明體" panose="02020500000000000000" pitchFamily="18" charset="-120"/>
              </a:rPr>
              <a:t>is any real number.</a:t>
            </a:r>
          </a:p>
          <a:p>
            <a:endParaRPr lang="zh-TW" altLang="en-US" dirty="0"/>
          </a:p>
        </p:txBody>
      </p:sp>
      <p:pic>
        <p:nvPicPr>
          <p:cNvPr id="4" name="圖片 3"/>
          <p:cNvPicPr>
            <a:picLocks noChangeAspect="1"/>
          </p:cNvPicPr>
          <p:nvPr/>
        </p:nvPicPr>
        <p:blipFill>
          <a:blip r:embed="rId2"/>
          <a:stretch>
            <a:fillRect/>
          </a:stretch>
        </p:blipFill>
        <p:spPr>
          <a:xfrm>
            <a:off x="2627784" y="2348880"/>
            <a:ext cx="4032448" cy="910076"/>
          </a:xfrm>
          <a:prstGeom prst="rect">
            <a:avLst/>
          </a:prstGeom>
        </p:spPr>
      </p:pic>
    </p:spTree>
    <p:extLst>
      <p:ext uri="{BB962C8B-B14F-4D97-AF65-F5344CB8AC3E}">
        <p14:creationId xmlns:p14="http://schemas.microsoft.com/office/powerpoint/2010/main" val="179144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ec-n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514600"/>
            <a:ext cx="6552728"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23"/>
          <p:cNvSpPr txBox="1">
            <a:spLocks noChangeArrowheads="1"/>
          </p:cNvSpPr>
          <p:nvPr/>
        </p:nvSpPr>
        <p:spPr bwMode="auto">
          <a:xfrm>
            <a:off x="1905000" y="2762250"/>
            <a:ext cx="6781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3600" b="1">
                <a:ea typeface="新細明體" panose="02020500000000000000" pitchFamily="18" charset="-120"/>
              </a:rPr>
              <a:t>The Natural Exponential Function</a:t>
            </a:r>
          </a:p>
        </p:txBody>
      </p:sp>
      <p:sp>
        <p:nvSpPr>
          <p:cNvPr id="3077" name="Rectangle 18"/>
          <p:cNvSpPr>
            <a:spLocks noChangeArrowheads="1"/>
          </p:cNvSpPr>
          <p:nvPr/>
        </p:nvSpPr>
        <p:spPr bwMode="auto">
          <a:xfrm>
            <a:off x="1152178" y="2819400"/>
            <a:ext cx="9715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400" b="1" dirty="0">
                <a:solidFill>
                  <a:srgbClr val="00ADEE"/>
                </a:solidFill>
                <a:ea typeface="新細明體" panose="02020500000000000000" pitchFamily="18" charset="-120"/>
              </a:rPr>
              <a:t>5.3</a:t>
            </a:r>
          </a:p>
        </p:txBody>
      </p:sp>
    </p:spTree>
    <p:extLst>
      <p:ext uri="{BB962C8B-B14F-4D97-AF65-F5344CB8AC3E}">
        <p14:creationId xmlns:p14="http://schemas.microsoft.com/office/powerpoint/2010/main" val="136173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ChangeArrowheads="1"/>
          </p:cNvSpPr>
          <p:nvPr/>
        </p:nvSpPr>
        <p:spPr bwMode="auto">
          <a:xfrm>
            <a:off x="800100" y="2946648"/>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a:ea typeface="新細明體" panose="02020500000000000000" pitchFamily="18" charset="-120"/>
              </a:rPr>
              <a:t>Differentiation</a:t>
            </a:r>
          </a:p>
        </p:txBody>
      </p:sp>
    </p:spTree>
    <p:extLst>
      <p:ext uri="{BB962C8B-B14F-4D97-AF65-F5344CB8AC3E}">
        <p14:creationId xmlns:p14="http://schemas.microsoft.com/office/powerpoint/2010/main" val="305796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Differentiation</a:t>
            </a:r>
          </a:p>
        </p:txBody>
      </p:sp>
      <p:sp>
        <p:nvSpPr>
          <p:cNvPr id="21507" name="Rectangle 3"/>
          <p:cNvSpPr>
            <a:spLocks noGrp="1" noChangeArrowheads="1"/>
          </p:cNvSpPr>
          <p:nvPr>
            <p:ph type="body" idx="1"/>
          </p:nvPr>
        </p:nvSpPr>
        <p:spPr/>
        <p:txBody>
          <a:bodyPr>
            <a:normAutofit lnSpcReduction="10000"/>
          </a:bodyPr>
          <a:lstStyle/>
          <a:p>
            <a:pPr marL="0" indent="0"/>
            <a:r>
              <a:rPr lang="en-US" altLang="zh-TW" smtClean="0">
                <a:ea typeface="新細明體" panose="02020500000000000000" pitchFamily="18" charset="-120"/>
              </a:rPr>
              <a:t>The natural exponential function has the remarkable property that </a:t>
            </a:r>
            <a:r>
              <a:rPr lang="en-US" altLang="zh-TW" i="1" smtClean="0">
                <a:ea typeface="新細明體" panose="02020500000000000000" pitchFamily="18" charset="-120"/>
              </a:rPr>
              <a:t>it is its own derivative.</a:t>
            </a:r>
          </a:p>
          <a:p>
            <a:pPr marL="0" indent="0"/>
            <a:endParaRPr lang="en-US" altLang="zh-TW" i="1" smtClean="0">
              <a:ea typeface="新細明體" panose="02020500000000000000" pitchFamily="18" charset="-120"/>
            </a:endParaRPr>
          </a:p>
          <a:p>
            <a:pPr marL="0" indent="0"/>
            <a:endParaRPr lang="en-US" altLang="zh-TW" i="1" smtClean="0">
              <a:ea typeface="新細明體" panose="02020500000000000000" pitchFamily="18" charset="-120"/>
            </a:endParaRPr>
          </a:p>
          <a:p>
            <a:pPr marL="0" indent="0"/>
            <a:endParaRPr lang="en-US" altLang="zh-TW" i="1" smtClean="0">
              <a:ea typeface="新細明體" panose="02020500000000000000" pitchFamily="18" charset="-120"/>
            </a:endParaRPr>
          </a:p>
          <a:p>
            <a:pPr marL="0" indent="0"/>
            <a:endParaRPr lang="en-US" altLang="zh-TW" i="1"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 </a:t>
            </a:r>
          </a:p>
        </p:txBody>
      </p:sp>
      <p:sp>
        <p:nvSpPr>
          <p:cNvPr id="1946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24250"/>
            <a:ext cx="3524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014663"/>
            <a:ext cx="3124200"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113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6" end="6"/>
                                            </p:txEl>
                                          </p:spTgt>
                                        </p:tgtEl>
                                        <p:attrNameLst>
                                          <p:attrName>style.visibility</p:attrName>
                                        </p:attrNameLst>
                                      </p:cBhvr>
                                      <p:to>
                                        <p:strVal val="visible"/>
                                      </p:to>
                                    </p:set>
                                    <p:animEffect transition="in" filter="fade">
                                      <p:cBhvr>
                                        <p:cTn id="7" dur="1000"/>
                                        <p:tgtEl>
                                          <p:spTgt spid="21507">
                                            <p:txEl>
                                              <p:pRg st="6" end="6"/>
                                            </p:txEl>
                                          </p:spTgt>
                                        </p:tgtEl>
                                      </p:cBhvr>
                                    </p:animEffect>
                                    <p:anim calcmode="lin" valueType="num">
                                      <p:cBhvr>
                                        <p:cTn id="8" dur="10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6" end="6"/>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0" end="0"/>
                                            </p:txEl>
                                          </p:spTgt>
                                        </p:tgtEl>
                                        <p:attrNameLst>
                                          <p:attrName>style.visibility</p:attrName>
                                        </p:attrNameLst>
                                      </p:cBhvr>
                                      <p:to>
                                        <p:strVal val="visible"/>
                                      </p:to>
                                    </p:set>
                                    <p:animEffect transition="in" filter="fade">
                                      <p:cBhvr>
                                        <p:cTn id="15" dur="1000"/>
                                        <p:tgtEl>
                                          <p:spTgt spid="21507">
                                            <p:txEl>
                                              <p:pRg st="0" end="0"/>
                                            </p:txEl>
                                          </p:spTgt>
                                        </p:tgtEl>
                                      </p:cBhvr>
                                    </p:animEffect>
                                    <p:anim calcmode="lin" valueType="num">
                                      <p:cBhvr>
                                        <p:cTn id="16"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PROOF</a:t>
            </a:r>
            <a:endParaRPr lang="zh-TW" altLang="en-US" dirty="0"/>
          </a:p>
        </p:txBody>
      </p:sp>
      <p:sp>
        <p:nvSpPr>
          <p:cNvPr id="3" name="內容版面配置區 2"/>
          <p:cNvSpPr>
            <a:spLocks noGrp="1"/>
          </p:cNvSpPr>
          <p:nvPr>
            <p:ph idx="1"/>
          </p:nvPr>
        </p:nvSpPr>
        <p:spPr/>
        <p:txBody>
          <a:bodyPr/>
          <a:lstStyle/>
          <a:p>
            <a:pPr marL="355600" indent="-355600"/>
            <a:r>
              <a:rPr lang="en-US" altLang="zh-TW" dirty="0">
                <a:ea typeface="新細明體" panose="02020500000000000000" pitchFamily="18" charset="-120"/>
              </a:rPr>
              <a:t>The function </a:t>
            </a:r>
            <a:r>
              <a:rPr lang="en-US" altLang="zh-TW" i="1" dirty="0">
                <a:ea typeface="新細明體" panose="02020500000000000000" pitchFamily="18" charset="-120"/>
              </a:rPr>
              <a:t>y</a:t>
            </a:r>
            <a:r>
              <a:rPr lang="en-US" altLang="zh-TW" dirty="0">
                <a:ea typeface="新細明體" panose="02020500000000000000" pitchFamily="18" charset="-120"/>
              </a:rPr>
              <a:t> = </a:t>
            </a:r>
            <a:r>
              <a:rPr lang="en-US" altLang="zh-TW" i="1" dirty="0">
                <a:ea typeface="新細明體" panose="02020500000000000000" pitchFamily="18" charset="-120"/>
              </a:rPr>
              <a:t>e</a:t>
            </a:r>
            <a:r>
              <a:rPr lang="en-US" altLang="zh-TW" i="1" baseline="30000" dirty="0">
                <a:ea typeface="新細明體" panose="02020500000000000000" pitchFamily="18" charset="-120"/>
              </a:rPr>
              <a:t>x</a:t>
            </a:r>
            <a:r>
              <a:rPr lang="en-US" altLang="zh-TW" dirty="0">
                <a:ea typeface="新細明體" panose="02020500000000000000" pitchFamily="18" charset="-120"/>
              </a:rPr>
              <a:t> is differentiable because it is the inverse function of </a:t>
            </a:r>
            <a:r>
              <a:rPr lang="en-US" altLang="zh-TW" i="1" dirty="0">
                <a:ea typeface="新細明體" panose="02020500000000000000" pitchFamily="18" charset="-120"/>
              </a:rPr>
              <a:t>y</a:t>
            </a:r>
            <a:r>
              <a:rPr lang="en-US" altLang="zh-TW" dirty="0">
                <a:ea typeface="新細明體" panose="02020500000000000000" pitchFamily="18" charset="-120"/>
              </a:rPr>
              <a:t> = ln </a:t>
            </a:r>
            <a:r>
              <a:rPr lang="en-US" altLang="zh-TW" i="1" dirty="0">
                <a:ea typeface="新細明體" panose="02020500000000000000" pitchFamily="18" charset="-120"/>
              </a:rPr>
              <a:t>x.</a:t>
            </a:r>
          </a:p>
          <a:p>
            <a:pPr marL="820738" lvl="1"/>
            <a:r>
              <a:rPr lang="en-US" altLang="zh-TW" dirty="0">
                <a:ea typeface="新細明體" panose="02020500000000000000" pitchFamily="18" charset="-120"/>
              </a:rPr>
              <a:t>We know this</a:t>
            </a:r>
            <a:r>
              <a:rPr lang="en-US" altLang="zh-TW" i="1" dirty="0">
                <a:ea typeface="新細明體" panose="02020500000000000000" pitchFamily="18" charset="-120"/>
              </a:rPr>
              <a:t> </a:t>
            </a:r>
            <a:r>
              <a:rPr lang="en-US" altLang="zh-TW" dirty="0">
                <a:ea typeface="新細明體" panose="02020500000000000000" pitchFamily="18" charset="-120"/>
              </a:rPr>
              <a:t>is differentiable with nonzero derivative.</a:t>
            </a:r>
          </a:p>
          <a:p>
            <a:pPr marL="355600" indent="-355600"/>
            <a:r>
              <a:rPr lang="en-US" altLang="zh-TW" dirty="0">
                <a:ea typeface="新細明體" panose="02020500000000000000" pitchFamily="18" charset="-120"/>
              </a:rPr>
              <a:t>To find its derivative, we use the inverse function method.</a:t>
            </a:r>
          </a:p>
          <a:p>
            <a:endParaRPr lang="zh-TW" altLang="en-US" dirty="0"/>
          </a:p>
        </p:txBody>
      </p:sp>
    </p:spTree>
    <p:extLst>
      <p:ext uri="{BB962C8B-B14F-4D97-AF65-F5344CB8AC3E}">
        <p14:creationId xmlns:p14="http://schemas.microsoft.com/office/powerpoint/2010/main" val="151705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PROOF</a:t>
            </a:r>
            <a:endParaRPr lang="zh-TW" altLang="en-US" dirty="0"/>
          </a:p>
        </p:txBody>
      </p:sp>
      <p:sp>
        <p:nvSpPr>
          <p:cNvPr id="3" name="內容版面配置區 2"/>
          <p:cNvSpPr>
            <a:spLocks noGrp="1"/>
          </p:cNvSpPr>
          <p:nvPr>
            <p:ph idx="1"/>
          </p:nvPr>
        </p:nvSpPr>
        <p:spPr>
          <a:xfrm>
            <a:off x="1195389" y="1556792"/>
            <a:ext cx="7339012" cy="4572000"/>
          </a:xfrm>
        </p:spPr>
        <p:txBody>
          <a:bodyPr/>
          <a:lstStyle/>
          <a:p>
            <a:pPr marL="355600" indent="-355600"/>
            <a:r>
              <a:rPr lang="en-US" altLang="zh-TW" dirty="0">
                <a:ea typeface="新細明體" panose="02020500000000000000" pitchFamily="18" charset="-120"/>
              </a:rPr>
              <a:t>Let </a:t>
            </a:r>
            <a:r>
              <a:rPr lang="en-US" altLang="zh-TW" i="1" dirty="0">
                <a:ea typeface="新細明體" panose="02020500000000000000" pitchFamily="18" charset="-120"/>
              </a:rPr>
              <a:t>y</a:t>
            </a:r>
            <a:r>
              <a:rPr lang="en-US" altLang="zh-TW" dirty="0">
                <a:ea typeface="新細明體" panose="02020500000000000000" pitchFamily="18" charset="-120"/>
              </a:rPr>
              <a:t> = </a:t>
            </a:r>
            <a:r>
              <a:rPr lang="en-US" altLang="zh-TW" i="1" dirty="0">
                <a:ea typeface="新細明體" panose="02020500000000000000" pitchFamily="18" charset="-120"/>
              </a:rPr>
              <a:t>e</a:t>
            </a:r>
            <a:r>
              <a:rPr lang="en-US" altLang="zh-TW" i="1" baseline="30000" dirty="0">
                <a:ea typeface="新細明體" panose="02020500000000000000" pitchFamily="18" charset="-120"/>
              </a:rPr>
              <a:t>x</a:t>
            </a:r>
            <a:r>
              <a:rPr lang="en-US" altLang="zh-TW" dirty="0">
                <a:ea typeface="新細明體" panose="02020500000000000000" pitchFamily="18" charset="-120"/>
              </a:rPr>
              <a:t>. </a:t>
            </a:r>
          </a:p>
          <a:p>
            <a:pPr marL="355600" indent="-355600"/>
            <a:r>
              <a:rPr lang="en-US" altLang="zh-TW" dirty="0">
                <a:ea typeface="新細明體" panose="02020500000000000000" pitchFamily="18" charset="-120"/>
              </a:rPr>
              <a:t>Then, ln </a:t>
            </a:r>
            <a:r>
              <a:rPr lang="en-US" altLang="zh-TW" i="1" dirty="0">
                <a:ea typeface="新細明體" panose="02020500000000000000" pitchFamily="18" charset="-120"/>
              </a:rPr>
              <a:t>y</a:t>
            </a:r>
            <a:r>
              <a:rPr lang="en-US" altLang="zh-TW" dirty="0">
                <a:ea typeface="新細明體" panose="02020500000000000000" pitchFamily="18" charset="-120"/>
              </a:rPr>
              <a:t> = </a:t>
            </a:r>
            <a:r>
              <a:rPr lang="en-US" altLang="zh-TW" i="1" dirty="0">
                <a:ea typeface="新細明體" panose="02020500000000000000" pitchFamily="18" charset="-120"/>
              </a:rPr>
              <a:t>x</a:t>
            </a:r>
            <a:r>
              <a:rPr lang="en-US" altLang="zh-TW" dirty="0">
                <a:ea typeface="新細明體" panose="02020500000000000000" pitchFamily="18" charset="-120"/>
              </a:rPr>
              <a:t> and, differentiating this latter equation implicitly with respect to </a:t>
            </a:r>
            <a:r>
              <a:rPr lang="en-US" altLang="zh-TW" i="1" dirty="0">
                <a:ea typeface="新細明體" panose="02020500000000000000" pitchFamily="18" charset="-120"/>
              </a:rPr>
              <a:t>x</a:t>
            </a:r>
            <a:r>
              <a:rPr lang="en-US" altLang="zh-TW" dirty="0">
                <a:ea typeface="新細明體" panose="02020500000000000000" pitchFamily="18" charset="-120"/>
              </a:rPr>
              <a:t>, we get:</a:t>
            </a:r>
          </a:p>
          <a:p>
            <a:endParaRPr lang="zh-TW" altLang="en-US" dirty="0"/>
          </a:p>
        </p:txBody>
      </p:sp>
      <p:pic>
        <p:nvPicPr>
          <p:cNvPr id="4" name="圖片 3"/>
          <p:cNvPicPr>
            <a:picLocks noChangeAspect="1"/>
          </p:cNvPicPr>
          <p:nvPr/>
        </p:nvPicPr>
        <p:blipFill>
          <a:blip r:embed="rId2"/>
          <a:stretch>
            <a:fillRect/>
          </a:stretch>
        </p:blipFill>
        <p:spPr>
          <a:xfrm>
            <a:off x="3851920" y="3429000"/>
            <a:ext cx="1800200" cy="1722778"/>
          </a:xfrm>
          <a:prstGeom prst="rect">
            <a:avLst/>
          </a:prstGeom>
        </p:spPr>
      </p:pic>
    </p:spTree>
    <p:extLst>
      <p:ext uri="{BB962C8B-B14F-4D97-AF65-F5344CB8AC3E}">
        <p14:creationId xmlns:p14="http://schemas.microsoft.com/office/powerpoint/2010/main" val="3753613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Differentiation</a:t>
            </a:r>
          </a:p>
        </p:txBody>
      </p:sp>
      <p:sp>
        <p:nvSpPr>
          <p:cNvPr id="21507" name="Rectangle 3"/>
          <p:cNvSpPr>
            <a:spLocks noGrp="1" noChangeArrowheads="1"/>
          </p:cNvSpPr>
          <p:nvPr>
            <p:ph type="body" idx="1"/>
          </p:nvPr>
        </p:nvSpPr>
        <p:spPr/>
        <p:txBody>
          <a:bodyPr>
            <a:normAutofit fontScale="70000" lnSpcReduction="20000"/>
          </a:bodyPr>
          <a:lstStyle/>
          <a:p>
            <a:pPr marL="0" indent="0"/>
            <a:r>
              <a:rPr lang="en-US" altLang="zh-TW" dirty="0" smtClean="0">
                <a:ea typeface="新細明體" panose="02020500000000000000" pitchFamily="18" charset="-120"/>
              </a:rPr>
              <a:t>The geometric interpretation of Formula 8 is that the slope of a tangent line to the curve </a:t>
            </a:r>
            <a:r>
              <a:rPr lang="en-US" altLang="zh-TW" i="1" dirty="0" smtClean="0">
                <a:ea typeface="新細明體" panose="02020500000000000000" pitchFamily="18" charset="-120"/>
              </a:rPr>
              <a:t>y </a:t>
            </a:r>
            <a:r>
              <a:rPr lang="en-US" altLang="zh-TW" dirty="0" smtClean="0">
                <a:ea typeface="新細明體" panose="02020500000000000000" pitchFamily="18" charset="-120"/>
              </a:rPr>
              <a:t>= </a:t>
            </a:r>
            <a:r>
              <a:rPr lang="en-US" altLang="zh-TW" i="1" dirty="0" smtClean="0">
                <a:ea typeface="新細明體" panose="02020500000000000000" pitchFamily="18" charset="-120"/>
              </a:rPr>
              <a:t>e</a:t>
            </a:r>
            <a:r>
              <a:rPr lang="en-US" altLang="zh-TW" baseline="30000" dirty="0" smtClean="0">
                <a:ea typeface="新細明體" panose="02020500000000000000" pitchFamily="18" charset="-120"/>
              </a:rPr>
              <a:t>x </a:t>
            </a:r>
            <a:r>
              <a:rPr lang="en-US" altLang="zh-TW" dirty="0" smtClean="0">
                <a:ea typeface="新細明體" panose="02020500000000000000" pitchFamily="18" charset="-120"/>
              </a:rPr>
              <a:t>at any point is equal to the </a:t>
            </a:r>
            <a:r>
              <a:rPr lang="en-US" altLang="zh-TW" i="1" dirty="0" smtClean="0">
                <a:ea typeface="新細明體" panose="02020500000000000000" pitchFamily="18" charset="-120"/>
              </a:rPr>
              <a:t>y</a:t>
            </a:r>
            <a:r>
              <a:rPr lang="en-US" altLang="zh-TW" dirty="0" smtClean="0">
                <a:ea typeface="新細明體" panose="02020500000000000000" pitchFamily="18" charset="-120"/>
              </a:rPr>
              <a:t>-coordinate of the point.  (See Figure 3.)</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This property implies that the exponential curve </a:t>
            </a:r>
            <a:r>
              <a:rPr lang="en-US" altLang="zh-TW" i="1" dirty="0" smtClean="0">
                <a:ea typeface="新細明體" panose="02020500000000000000" pitchFamily="18" charset="-120"/>
              </a:rPr>
              <a:t>y </a:t>
            </a:r>
            <a:r>
              <a:rPr lang="en-US" altLang="zh-TW" dirty="0" smtClean="0">
                <a:ea typeface="新細明體" panose="02020500000000000000" pitchFamily="18" charset="-120"/>
              </a:rPr>
              <a:t>= </a:t>
            </a:r>
            <a:r>
              <a:rPr lang="en-US" altLang="zh-TW" i="1" dirty="0" smtClean="0">
                <a:ea typeface="新細明體" panose="02020500000000000000" pitchFamily="18" charset="-120"/>
              </a:rPr>
              <a:t>e</a:t>
            </a:r>
            <a:r>
              <a:rPr lang="en-US" altLang="zh-TW" baseline="30000" dirty="0" smtClean="0">
                <a:ea typeface="新細明體" panose="02020500000000000000" pitchFamily="18" charset="-120"/>
              </a:rPr>
              <a:t>x </a:t>
            </a:r>
          </a:p>
          <a:p>
            <a:pPr marL="0" indent="0"/>
            <a:r>
              <a:rPr lang="en-US" altLang="zh-TW" dirty="0" smtClean="0">
                <a:ea typeface="新細明體" panose="02020500000000000000" pitchFamily="18" charset="-120"/>
              </a:rPr>
              <a:t>grows very rapidly.</a:t>
            </a:r>
          </a:p>
        </p:txBody>
      </p:sp>
      <p:sp>
        <p:nvSpPr>
          <p:cNvPr id="2048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04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348880"/>
            <a:ext cx="28956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7"/>
          <p:cNvSpPr>
            <a:spLocks noChangeArrowheads="1"/>
          </p:cNvSpPr>
          <p:nvPr/>
        </p:nvSpPr>
        <p:spPr bwMode="auto">
          <a:xfrm>
            <a:off x="4131815" y="4858828"/>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3</a:t>
            </a:r>
          </a:p>
        </p:txBody>
      </p:sp>
    </p:spTree>
    <p:extLst>
      <p:ext uri="{BB962C8B-B14F-4D97-AF65-F5344CB8AC3E}">
        <p14:creationId xmlns:p14="http://schemas.microsoft.com/office/powerpoint/2010/main" val="10032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7" end="7"/>
                                            </p:txEl>
                                          </p:spTgt>
                                        </p:tgtEl>
                                        <p:attrNameLst>
                                          <p:attrName>style.visibility</p:attrName>
                                        </p:attrNameLst>
                                      </p:cBhvr>
                                      <p:to>
                                        <p:strVal val="visible"/>
                                      </p:to>
                                    </p:set>
                                    <p:animEffect transition="in" filter="fade">
                                      <p:cBhvr>
                                        <p:cTn id="15" dur="1000"/>
                                        <p:tgtEl>
                                          <p:spTgt spid="21507">
                                            <p:txEl>
                                              <p:pRg st="7" end="7"/>
                                            </p:txEl>
                                          </p:spTgt>
                                        </p:tgtEl>
                                      </p:cBhvr>
                                    </p:animEffect>
                                    <p:anim calcmode="lin" valueType="num">
                                      <p:cBhvr>
                                        <p:cTn id="16" dur="1000" fill="hold"/>
                                        <p:tgtEl>
                                          <p:spTgt spid="21507">
                                            <p:txEl>
                                              <p:pRg st="7" end="7"/>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7" end="7"/>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21507">
                                            <p:txEl>
                                              <p:pRg st="8" end="8"/>
                                            </p:txEl>
                                          </p:spTgt>
                                        </p:tgtEl>
                                        <p:attrNameLst>
                                          <p:attrName>style.visibility</p:attrName>
                                        </p:attrNameLst>
                                      </p:cBhvr>
                                      <p:to>
                                        <p:strVal val="visible"/>
                                      </p:to>
                                    </p:set>
                                    <p:animEffect transition="in" filter="fade">
                                      <p:cBhvr>
                                        <p:cTn id="23" dur="1000"/>
                                        <p:tgtEl>
                                          <p:spTgt spid="21507">
                                            <p:txEl>
                                              <p:pRg st="8" end="8"/>
                                            </p:txEl>
                                          </p:spTgt>
                                        </p:tgtEl>
                                      </p:cBhvr>
                                    </p:animEffect>
                                    <p:anim calcmode="lin" valueType="num">
                                      <p:cBhvr>
                                        <p:cTn id="24" dur="1000" fill="hold"/>
                                        <p:tgtEl>
                                          <p:spTgt spid="21507">
                                            <p:txEl>
                                              <p:pRg st="8" end="8"/>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1507">
                                            <p:txEl>
                                              <p:pRg st="8" end="8"/>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1507">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Example 4</a:t>
            </a:r>
          </a:p>
        </p:txBody>
      </p:sp>
      <p:sp>
        <p:nvSpPr>
          <p:cNvPr id="2150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Differentiate the function </a:t>
            </a:r>
            <a:r>
              <a:rPr lang="en-US" altLang="zh-TW" i="1" smtClean="0">
                <a:ea typeface="新細明體" panose="02020500000000000000" pitchFamily="18" charset="-120"/>
              </a:rPr>
              <a:t>y </a:t>
            </a:r>
            <a:r>
              <a:rPr lang="en-US" altLang="zh-TW" smtClean="0">
                <a:ea typeface="新細明體" panose="02020500000000000000" pitchFamily="18" charset="-120"/>
              </a:rPr>
              <a:t>= </a:t>
            </a:r>
            <a:r>
              <a:rPr lang="en-US" altLang="zh-TW" i="1" smtClean="0">
                <a:ea typeface="新細明體" panose="02020500000000000000" pitchFamily="18" charset="-120"/>
              </a:rPr>
              <a:t>e</a:t>
            </a:r>
            <a:r>
              <a:rPr lang="en-US" altLang="zh-TW" i="1" baseline="30000" smtClean="0">
                <a:ea typeface="新細明體" panose="02020500000000000000" pitchFamily="18" charset="-120"/>
              </a:rPr>
              <a:t>tan x</a:t>
            </a:r>
            <a:r>
              <a:rPr lang="en-US" altLang="zh-TW" smtClean="0">
                <a:ea typeface="新細明體" panose="02020500000000000000" pitchFamily="18" charset="-120"/>
              </a:rPr>
              <a:t> .</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 </a:t>
            </a:r>
          </a:p>
        </p:txBody>
      </p:sp>
      <p:sp>
        <p:nvSpPr>
          <p:cNvPr id="2150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p14="http://schemas.microsoft.com/office/powerpoint/2010/main" val="85605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Effect transition="in" filter="fade">
                                      <p:cBhvr>
                                        <p:cTn id="7" dur="1000"/>
                                        <p:tgtEl>
                                          <p:spTgt spid="21507">
                                            <p:txEl>
                                              <p:pRg st="2" end="2"/>
                                            </p:txEl>
                                          </p:spTgt>
                                        </p:tgtEl>
                                      </p:cBhvr>
                                    </p:animEffect>
                                    <p:anim calcmode="lin" valueType="num">
                                      <p:cBhvr>
                                        <p:cTn id="8"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0" end="0"/>
                                            </p:txEl>
                                          </p:spTgt>
                                        </p:tgtEl>
                                        <p:attrNameLst>
                                          <p:attrName>style.visibility</p:attrName>
                                        </p:attrNameLst>
                                      </p:cBhvr>
                                      <p:to>
                                        <p:strVal val="visible"/>
                                      </p:to>
                                    </p:set>
                                    <p:animEffect transition="in" filter="fade">
                                      <p:cBhvr>
                                        <p:cTn id="15" dur="1000"/>
                                        <p:tgtEl>
                                          <p:spTgt spid="21507">
                                            <p:txEl>
                                              <p:pRg st="0" end="0"/>
                                            </p:txEl>
                                          </p:spTgt>
                                        </p:tgtEl>
                                      </p:cBhvr>
                                    </p:animEffect>
                                    <p:anim calcmode="lin" valueType="num">
                                      <p:cBhvr>
                                        <p:cTn id="16"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Example 4 - </a:t>
            </a:r>
            <a:r>
              <a:rPr lang="en-US" altLang="zh-TW" i="1" smtClean="0">
                <a:ea typeface="新細明體" panose="02020500000000000000" pitchFamily="18" charset="-120"/>
              </a:rPr>
              <a:t>Solution</a:t>
            </a:r>
            <a:endParaRPr lang="en-US" altLang="zh-TW" smtClean="0">
              <a:ea typeface="新細明體" panose="02020500000000000000" pitchFamily="18" charset="-120"/>
            </a:endParaRPr>
          </a:p>
        </p:txBody>
      </p:sp>
      <p:sp>
        <p:nvSpPr>
          <p:cNvPr id="2150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To use the Chain Rule, we let </a:t>
            </a:r>
            <a:r>
              <a:rPr lang="en-US" altLang="zh-TW" i="1" smtClean="0">
                <a:ea typeface="新細明體" panose="02020500000000000000" pitchFamily="18" charset="-120"/>
              </a:rPr>
              <a:t>u </a:t>
            </a:r>
            <a:r>
              <a:rPr lang="en-US" altLang="zh-TW" smtClean="0">
                <a:ea typeface="新細明體" panose="02020500000000000000" pitchFamily="18" charset="-120"/>
              </a:rPr>
              <a:t>= tan </a:t>
            </a:r>
            <a:r>
              <a:rPr lang="en-US" altLang="zh-TW" i="1" smtClean="0">
                <a:ea typeface="新細明體" panose="02020500000000000000" pitchFamily="18" charset="-120"/>
              </a:rPr>
              <a:t>x</a:t>
            </a:r>
            <a:r>
              <a:rPr lang="en-US" altLang="zh-TW" smtClean="0">
                <a:ea typeface="新細明體" panose="02020500000000000000" pitchFamily="18" charset="-120"/>
              </a:rPr>
              <a:t>. Then we have </a:t>
            </a:r>
            <a:endParaRPr lang="en-US" altLang="zh-TW" i="1" smtClean="0">
              <a:ea typeface="新細明體" panose="02020500000000000000" pitchFamily="18" charset="-120"/>
            </a:endParaRPr>
          </a:p>
          <a:p>
            <a:pPr marL="0" indent="0"/>
            <a:r>
              <a:rPr lang="en-US" altLang="zh-TW" i="1" smtClean="0">
                <a:ea typeface="新細明體" panose="02020500000000000000" pitchFamily="18" charset="-120"/>
              </a:rPr>
              <a:t>y = e</a:t>
            </a:r>
            <a:r>
              <a:rPr lang="en-US" altLang="zh-TW" i="1" baseline="30000" smtClean="0">
                <a:ea typeface="新細明體" panose="02020500000000000000" pitchFamily="18" charset="-120"/>
              </a:rPr>
              <a:t>x</a:t>
            </a:r>
            <a:r>
              <a:rPr lang="en-US" altLang="zh-TW" i="1" smtClean="0">
                <a:ea typeface="新細明體" panose="02020500000000000000" pitchFamily="18" charset="-120"/>
              </a:rPr>
              <a:t>, </a:t>
            </a:r>
            <a:r>
              <a:rPr lang="en-US" altLang="zh-TW" smtClean="0">
                <a:ea typeface="新細明體" panose="02020500000000000000" pitchFamily="18" charset="-120"/>
              </a:rPr>
              <a:t>so</a:t>
            </a:r>
          </a:p>
          <a:p>
            <a:pPr marL="0" indent="0"/>
            <a:r>
              <a:rPr lang="en-US" altLang="zh-TW" smtClean="0">
                <a:ea typeface="新細明體" panose="02020500000000000000" pitchFamily="18" charset="-120"/>
              </a:rPr>
              <a:t> </a:t>
            </a:r>
          </a:p>
        </p:txBody>
      </p:sp>
      <p:sp>
        <p:nvSpPr>
          <p:cNvPr id="225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25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514600"/>
            <a:ext cx="18288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562350"/>
            <a:ext cx="11430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533900"/>
            <a:ext cx="15906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319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Effect transition="in" filter="fade">
                                      <p:cBhvr>
                                        <p:cTn id="7" dur="1000"/>
                                        <p:tgtEl>
                                          <p:spTgt spid="21507">
                                            <p:txEl>
                                              <p:pRg st="2" end="2"/>
                                            </p:txEl>
                                          </p:spTgt>
                                        </p:tgtEl>
                                      </p:cBhvr>
                                    </p:animEffect>
                                    <p:anim calcmode="lin" valueType="num">
                                      <p:cBhvr>
                                        <p:cTn id="8"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0" end="0"/>
                                            </p:txEl>
                                          </p:spTgt>
                                        </p:tgtEl>
                                        <p:attrNameLst>
                                          <p:attrName>style.visibility</p:attrName>
                                        </p:attrNameLst>
                                      </p:cBhvr>
                                      <p:to>
                                        <p:strVal val="visible"/>
                                      </p:to>
                                    </p:set>
                                    <p:animEffect transition="in" filter="fade">
                                      <p:cBhvr>
                                        <p:cTn id="15" dur="1000"/>
                                        <p:tgtEl>
                                          <p:spTgt spid="21507">
                                            <p:txEl>
                                              <p:pRg st="0" end="0"/>
                                            </p:txEl>
                                          </p:spTgt>
                                        </p:tgtEl>
                                      </p:cBhvr>
                                    </p:animEffect>
                                    <p:anim calcmode="lin" valueType="num">
                                      <p:cBhvr>
                                        <p:cTn id="16"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21507">
                                            <p:txEl>
                                              <p:pRg st="1" end="1"/>
                                            </p:txEl>
                                          </p:spTgt>
                                        </p:tgtEl>
                                        <p:attrNameLst>
                                          <p:attrName>style.visibility</p:attrName>
                                        </p:attrNameLst>
                                      </p:cBhvr>
                                      <p:to>
                                        <p:strVal val="visible"/>
                                      </p:to>
                                    </p:set>
                                    <p:animEffect transition="in" filter="fade">
                                      <p:cBhvr>
                                        <p:cTn id="23" dur="1000"/>
                                        <p:tgtEl>
                                          <p:spTgt spid="21507">
                                            <p:txEl>
                                              <p:pRg st="1" end="1"/>
                                            </p:txEl>
                                          </p:spTgt>
                                        </p:tgtEl>
                                      </p:cBhvr>
                                    </p:animEffect>
                                    <p:anim calcmode="lin" valueType="num">
                                      <p:cBhvr>
                                        <p:cTn id="24"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1507">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1507">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Differentiation</a:t>
            </a:r>
          </a:p>
        </p:txBody>
      </p:sp>
      <p:sp>
        <p:nvSpPr>
          <p:cNvPr id="2150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In general, if we combine Formula 8 with the Chain Rule as in Example 4, we get </a:t>
            </a:r>
          </a:p>
          <a:p>
            <a:pPr marL="0" indent="0"/>
            <a:r>
              <a:rPr lang="en-US" altLang="zh-TW" smtClean="0">
                <a:ea typeface="新細明體" panose="02020500000000000000" pitchFamily="18" charset="-120"/>
              </a:rPr>
              <a:t> </a:t>
            </a:r>
          </a:p>
        </p:txBody>
      </p:sp>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35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369171"/>
            <a:ext cx="4095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988171"/>
            <a:ext cx="39243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811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fade">
                                      <p:cBhvr>
                                        <p:cTn id="7" dur="1000"/>
                                        <p:tgtEl>
                                          <p:spTgt spid="21507">
                                            <p:txEl>
                                              <p:pRg st="1" end="1"/>
                                            </p:txEl>
                                          </p:spTgt>
                                        </p:tgtEl>
                                      </p:cBhvr>
                                    </p:animEffect>
                                    <p:anim calcmode="lin" valueType="num">
                                      <p:cBhvr>
                                        <p:cTn id="8"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0" end="0"/>
                                            </p:txEl>
                                          </p:spTgt>
                                        </p:tgtEl>
                                        <p:attrNameLst>
                                          <p:attrName>style.visibility</p:attrName>
                                        </p:attrNameLst>
                                      </p:cBhvr>
                                      <p:to>
                                        <p:strVal val="visible"/>
                                      </p:to>
                                    </p:set>
                                    <p:animEffect transition="in" filter="fade">
                                      <p:cBhvr>
                                        <p:cTn id="15" dur="1000"/>
                                        <p:tgtEl>
                                          <p:spTgt spid="21507">
                                            <p:txEl>
                                              <p:pRg st="0" end="0"/>
                                            </p:txEl>
                                          </p:spTgt>
                                        </p:tgtEl>
                                      </p:cBhvr>
                                    </p:animEffect>
                                    <p:anim calcmode="lin" valueType="num">
                                      <p:cBhvr>
                                        <p:cTn id="16"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Example 5</a:t>
            </a:r>
          </a:p>
        </p:txBody>
      </p:sp>
      <p:sp>
        <p:nvSpPr>
          <p:cNvPr id="2150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Find </a:t>
            </a:r>
            <a:r>
              <a:rPr lang="en-US" altLang="zh-TW" i="1" smtClean="0">
                <a:ea typeface="新細明體" panose="02020500000000000000" pitchFamily="18" charset="-120"/>
              </a:rPr>
              <a:t>y </a:t>
            </a:r>
            <a:r>
              <a:rPr lang="en-US" altLang="zh-TW" smtClean="0">
                <a:ea typeface="新細明體" panose="02020500000000000000" pitchFamily="18" charset="-120"/>
                <a:sym typeface="Symbol" panose="05050102010706020507" pitchFamily="18" charset="2"/>
              </a:rPr>
              <a:t> if </a:t>
            </a:r>
            <a:r>
              <a:rPr lang="en-US" altLang="zh-TW" i="1" smtClean="0">
                <a:ea typeface="新細明體" panose="02020500000000000000" pitchFamily="18" charset="-120"/>
                <a:sym typeface="Symbol" panose="05050102010706020507" pitchFamily="18" charset="2"/>
              </a:rPr>
              <a:t>y = e</a:t>
            </a:r>
            <a:r>
              <a:rPr lang="en-US" altLang="zh-TW" i="1" baseline="30000" smtClean="0">
                <a:ea typeface="新細明體" panose="02020500000000000000" pitchFamily="18" charset="-120"/>
                <a:sym typeface="Symbol" panose="05050102010706020507" pitchFamily="18" charset="2"/>
              </a:rPr>
              <a:t>-4x  </a:t>
            </a:r>
            <a:r>
              <a:rPr lang="en-US" altLang="zh-TW" smtClean="0">
                <a:ea typeface="新細明體" panose="02020500000000000000" pitchFamily="18" charset="-120"/>
                <a:sym typeface="Symbol" panose="05050102010706020507" pitchFamily="18" charset="2"/>
              </a:rPr>
              <a:t>sin 5</a:t>
            </a:r>
            <a:r>
              <a:rPr lang="en-US" altLang="zh-TW" i="1" smtClean="0">
                <a:ea typeface="新細明體" panose="02020500000000000000" pitchFamily="18" charset="-120"/>
                <a:sym typeface="Symbol" panose="05050102010706020507" pitchFamily="18" charset="2"/>
              </a:rPr>
              <a:t>x</a:t>
            </a:r>
            <a:r>
              <a:rPr lang="en-US" altLang="zh-TW" smtClean="0">
                <a:ea typeface="新細明體" panose="02020500000000000000" pitchFamily="18" charset="-120"/>
                <a:sym typeface="Symbol" panose="05050102010706020507" pitchFamily="18" charset="2"/>
              </a:rPr>
              <a:t>.</a:t>
            </a:r>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 </a:t>
            </a:r>
          </a:p>
        </p:txBody>
      </p:sp>
      <p:sp>
        <p:nvSpPr>
          <p:cNvPr id="245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p14="http://schemas.microsoft.com/office/powerpoint/2010/main" val="26215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Effect transition="in" filter="fade">
                                      <p:cBhvr>
                                        <p:cTn id="7" dur="1000"/>
                                        <p:tgtEl>
                                          <p:spTgt spid="21507">
                                            <p:txEl>
                                              <p:pRg st="2" end="2"/>
                                            </p:txEl>
                                          </p:spTgt>
                                        </p:tgtEl>
                                      </p:cBhvr>
                                    </p:animEffect>
                                    <p:anim calcmode="lin" valueType="num">
                                      <p:cBhvr>
                                        <p:cTn id="8"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0" end="0"/>
                                            </p:txEl>
                                          </p:spTgt>
                                        </p:tgtEl>
                                        <p:attrNameLst>
                                          <p:attrName>style.visibility</p:attrName>
                                        </p:attrNameLst>
                                      </p:cBhvr>
                                      <p:to>
                                        <p:strVal val="visible"/>
                                      </p:to>
                                    </p:set>
                                    <p:animEffect transition="in" filter="fade">
                                      <p:cBhvr>
                                        <p:cTn id="15" dur="1000"/>
                                        <p:tgtEl>
                                          <p:spTgt spid="21507">
                                            <p:txEl>
                                              <p:pRg st="0" end="0"/>
                                            </p:txEl>
                                          </p:spTgt>
                                        </p:tgtEl>
                                      </p:cBhvr>
                                    </p:animEffect>
                                    <p:anim calcmode="lin" valueType="num">
                                      <p:cBhvr>
                                        <p:cTn id="16"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Example 5 - </a:t>
            </a:r>
            <a:r>
              <a:rPr lang="en-US" altLang="zh-TW" i="1" smtClean="0">
                <a:ea typeface="新細明體" panose="02020500000000000000" pitchFamily="18" charset="-120"/>
              </a:rPr>
              <a:t>Solution</a:t>
            </a:r>
            <a:endParaRPr lang="en-US" altLang="zh-TW" smtClean="0">
              <a:ea typeface="新細明體" panose="02020500000000000000" pitchFamily="18" charset="-120"/>
            </a:endParaRPr>
          </a:p>
        </p:txBody>
      </p:sp>
      <p:sp>
        <p:nvSpPr>
          <p:cNvPr id="2150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Using Formula 9 and the Product Rule, we have</a:t>
            </a:r>
          </a:p>
          <a:p>
            <a:pPr marL="0" indent="0"/>
            <a:endParaRPr lang="en-US" altLang="zh-TW" smtClean="0">
              <a:ea typeface="新細明體" panose="02020500000000000000" pitchFamily="18" charset="-120"/>
            </a:endParaRPr>
          </a:p>
          <a:p>
            <a:pPr marL="0" indent="0"/>
            <a:r>
              <a:rPr lang="en-US" altLang="zh-TW" i="1" smtClean="0">
                <a:ea typeface="新細明體" panose="02020500000000000000" pitchFamily="18" charset="-120"/>
              </a:rPr>
              <a:t>y </a:t>
            </a:r>
            <a:r>
              <a:rPr lang="en-US" altLang="zh-TW" smtClean="0">
                <a:ea typeface="新細明體" panose="02020500000000000000" pitchFamily="18" charset="-120"/>
                <a:sym typeface="Symbol" panose="05050102010706020507" pitchFamily="18" charset="2"/>
              </a:rPr>
              <a:t> = </a:t>
            </a:r>
            <a:r>
              <a:rPr lang="en-US" altLang="zh-TW" i="1" smtClean="0">
                <a:ea typeface="新細明體" panose="02020500000000000000" pitchFamily="18" charset="-120"/>
                <a:sym typeface="Symbol" panose="05050102010706020507" pitchFamily="18" charset="2"/>
              </a:rPr>
              <a:t>e</a:t>
            </a:r>
            <a:r>
              <a:rPr lang="en-US" altLang="zh-TW" baseline="30000" smtClean="0">
                <a:ea typeface="新細明體" panose="02020500000000000000" pitchFamily="18" charset="-120"/>
                <a:sym typeface="Symbol" panose="05050102010706020507" pitchFamily="18" charset="2"/>
              </a:rPr>
              <a:t>-4x </a:t>
            </a:r>
            <a:r>
              <a:rPr lang="en-US" altLang="zh-TW" smtClean="0">
                <a:ea typeface="新細明體" panose="02020500000000000000" pitchFamily="18" charset="-120"/>
                <a:sym typeface="Symbol" panose="05050102010706020507" pitchFamily="18" charset="2"/>
              </a:rPr>
              <a:t>(cos</a:t>
            </a:r>
            <a:r>
              <a:rPr lang="en-US" altLang="zh-TW" i="1" smtClean="0">
                <a:ea typeface="新細明體" panose="02020500000000000000" pitchFamily="18" charset="-120"/>
                <a:sym typeface="Symbol" panose="05050102010706020507" pitchFamily="18" charset="2"/>
              </a:rPr>
              <a:t>5</a:t>
            </a:r>
            <a:r>
              <a:rPr lang="en-US" altLang="zh-TW" smtClean="0">
                <a:ea typeface="新細明體" panose="02020500000000000000" pitchFamily="18" charset="-120"/>
                <a:sym typeface="Symbol" panose="05050102010706020507" pitchFamily="18" charset="2"/>
              </a:rPr>
              <a:t>x)(5) + (sin 5</a:t>
            </a:r>
            <a:r>
              <a:rPr lang="en-US" altLang="zh-TW" i="1" smtClean="0">
                <a:ea typeface="新細明體" panose="02020500000000000000" pitchFamily="18" charset="-120"/>
                <a:sym typeface="Symbol" panose="05050102010706020507" pitchFamily="18" charset="2"/>
              </a:rPr>
              <a:t>x</a:t>
            </a:r>
            <a:r>
              <a:rPr lang="en-US" altLang="zh-TW" smtClean="0">
                <a:ea typeface="新細明體" panose="02020500000000000000" pitchFamily="18" charset="-120"/>
                <a:sym typeface="Symbol" panose="05050102010706020507" pitchFamily="18" charset="2"/>
              </a:rPr>
              <a:t>)</a:t>
            </a:r>
            <a:r>
              <a:rPr lang="en-US" altLang="zh-TW" i="1" smtClean="0">
                <a:ea typeface="新細明體" panose="02020500000000000000" pitchFamily="18" charset="-120"/>
                <a:sym typeface="Symbol" panose="05050102010706020507" pitchFamily="18" charset="2"/>
              </a:rPr>
              <a:t>e</a:t>
            </a:r>
            <a:r>
              <a:rPr lang="en-US" altLang="zh-TW" baseline="30000" smtClean="0">
                <a:ea typeface="新細明體" panose="02020500000000000000" pitchFamily="18" charset="-120"/>
                <a:sym typeface="Symbol" panose="05050102010706020507" pitchFamily="18" charset="2"/>
              </a:rPr>
              <a:t>-4x</a:t>
            </a:r>
            <a:r>
              <a:rPr lang="en-US" altLang="zh-TW" smtClean="0">
                <a:ea typeface="新細明體" panose="02020500000000000000" pitchFamily="18" charset="-120"/>
                <a:sym typeface="Symbol" panose="05050102010706020507" pitchFamily="18" charset="2"/>
              </a:rPr>
              <a:t>(-4)</a:t>
            </a:r>
          </a:p>
          <a:p>
            <a:pPr marL="0" indent="0"/>
            <a:endParaRPr lang="en-US" altLang="zh-TW" smtClean="0">
              <a:ea typeface="新細明體" panose="02020500000000000000" pitchFamily="18" charset="-120"/>
              <a:sym typeface="Symbol" panose="05050102010706020507" pitchFamily="18" charset="2"/>
            </a:endParaRPr>
          </a:p>
          <a:p>
            <a:pPr marL="0" indent="0"/>
            <a:r>
              <a:rPr lang="en-US" altLang="zh-TW" smtClean="0">
                <a:ea typeface="新細明體" panose="02020500000000000000" pitchFamily="18" charset="-120"/>
                <a:sym typeface="Symbol" panose="05050102010706020507" pitchFamily="18" charset="2"/>
              </a:rPr>
              <a:t>     = </a:t>
            </a:r>
            <a:r>
              <a:rPr lang="en-US" altLang="zh-TW" i="1" smtClean="0">
                <a:ea typeface="新細明體" panose="02020500000000000000" pitchFamily="18" charset="-120"/>
                <a:sym typeface="Symbol" panose="05050102010706020507" pitchFamily="18" charset="2"/>
              </a:rPr>
              <a:t>e</a:t>
            </a:r>
            <a:r>
              <a:rPr lang="en-US" altLang="zh-TW" baseline="30000" smtClean="0">
                <a:ea typeface="新細明體" panose="02020500000000000000" pitchFamily="18" charset="-120"/>
                <a:sym typeface="Symbol" panose="05050102010706020507" pitchFamily="18" charset="2"/>
              </a:rPr>
              <a:t>-4x</a:t>
            </a:r>
            <a:r>
              <a:rPr lang="en-US" altLang="zh-TW" smtClean="0">
                <a:ea typeface="新細明體" panose="02020500000000000000" pitchFamily="18" charset="-120"/>
                <a:sym typeface="Symbol" panose="05050102010706020507" pitchFamily="18" charset="2"/>
              </a:rPr>
              <a:t>(5 cos 5</a:t>
            </a:r>
            <a:r>
              <a:rPr lang="en-US" altLang="zh-TW" i="1" smtClean="0">
                <a:ea typeface="新細明體" panose="02020500000000000000" pitchFamily="18" charset="-120"/>
                <a:sym typeface="Symbol" panose="05050102010706020507" pitchFamily="18" charset="2"/>
              </a:rPr>
              <a:t>x</a:t>
            </a:r>
            <a:r>
              <a:rPr lang="en-US" altLang="zh-TW" smtClean="0">
                <a:ea typeface="新細明體" panose="02020500000000000000" pitchFamily="18" charset="-120"/>
                <a:sym typeface="Symbol" panose="05050102010706020507" pitchFamily="18" charset="2"/>
              </a:rPr>
              <a:t> – 4 sin5</a:t>
            </a:r>
            <a:r>
              <a:rPr lang="en-US" altLang="zh-TW" i="1" smtClean="0">
                <a:ea typeface="新細明體" panose="02020500000000000000" pitchFamily="18" charset="-120"/>
                <a:sym typeface="Symbol" panose="05050102010706020507" pitchFamily="18" charset="2"/>
              </a:rPr>
              <a:t>x</a:t>
            </a:r>
            <a:r>
              <a:rPr lang="en-US" altLang="zh-TW" smtClean="0">
                <a:ea typeface="新細明體" panose="02020500000000000000" pitchFamily="18" charset="-120"/>
                <a:sym typeface="Symbol" panose="05050102010706020507" pitchFamily="18" charset="2"/>
              </a:rPr>
              <a:t>)</a:t>
            </a:r>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 </a:t>
            </a:r>
          </a:p>
        </p:txBody>
      </p:sp>
      <p:sp>
        <p:nvSpPr>
          <p:cNvPr id="2560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p14="http://schemas.microsoft.com/office/powerpoint/2010/main" val="51419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fade">
                                      <p:cBhvr>
                                        <p:cTn id="15" dur="1000"/>
                                        <p:tgtEl>
                                          <p:spTgt spid="21507">
                                            <p:txEl>
                                              <p:pRg st="2" end="2"/>
                                            </p:txEl>
                                          </p:spTgt>
                                        </p:tgtEl>
                                      </p:cBhvr>
                                    </p:animEffect>
                                    <p:anim calcmode="lin" valueType="num">
                                      <p:cBhvr>
                                        <p:cTn id="16"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Effect transition="in" filter="fade">
                                      <p:cBhvr>
                                        <p:cTn id="23" dur="1000"/>
                                        <p:tgtEl>
                                          <p:spTgt spid="21507">
                                            <p:txEl>
                                              <p:pRg st="4" end="4"/>
                                            </p:txEl>
                                          </p:spTgt>
                                        </p:tgtEl>
                                      </p:cBhvr>
                                    </p:animEffect>
                                    <p:anim calcmode="lin" valueType="num">
                                      <p:cBhvr>
                                        <p:cTn id="24"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1507">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1507">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nodeType="clickEffect">
                                  <p:stCondLst>
                                    <p:cond delay="0"/>
                                  </p:stCondLst>
                                  <p:childTnLst>
                                    <p:set>
                                      <p:cBhvr>
                                        <p:cTn id="30" dur="1" fill="hold">
                                          <p:stCondLst>
                                            <p:cond delay="0"/>
                                          </p:stCondLst>
                                        </p:cTn>
                                        <p:tgtEl>
                                          <p:spTgt spid="21507">
                                            <p:txEl>
                                              <p:pRg st="6" end="6"/>
                                            </p:txEl>
                                          </p:spTgt>
                                        </p:tgtEl>
                                        <p:attrNameLst>
                                          <p:attrName>style.visibility</p:attrName>
                                        </p:attrNameLst>
                                      </p:cBhvr>
                                      <p:to>
                                        <p:strVal val="visible"/>
                                      </p:to>
                                    </p:set>
                                    <p:animEffect transition="in" filter="fade">
                                      <p:cBhvr>
                                        <p:cTn id="31" dur="1000"/>
                                        <p:tgtEl>
                                          <p:spTgt spid="21507">
                                            <p:txEl>
                                              <p:pRg st="6" end="6"/>
                                            </p:txEl>
                                          </p:spTgt>
                                        </p:tgtEl>
                                      </p:cBhvr>
                                    </p:animEffect>
                                    <p:anim calcmode="lin" valueType="num">
                                      <p:cBhvr>
                                        <p:cTn id="32" dur="10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21507">
                                            <p:txEl>
                                              <p:pRg st="6" end="6"/>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1507">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The Natural Exponential Function</a:t>
            </a:r>
          </a:p>
        </p:txBody>
      </p:sp>
      <p:sp>
        <p:nvSpPr>
          <p:cNvPr id="21507" name="Rectangle 3"/>
          <p:cNvSpPr>
            <a:spLocks noGrp="1" noChangeArrowheads="1"/>
          </p:cNvSpPr>
          <p:nvPr>
            <p:ph type="body" idx="1"/>
          </p:nvPr>
        </p:nvSpPr>
        <p:spPr/>
        <p:txBody>
          <a:bodyPr>
            <a:normAutofit fontScale="92500" lnSpcReduction="20000"/>
          </a:bodyPr>
          <a:lstStyle/>
          <a:p>
            <a:pPr marL="0" indent="0"/>
            <a:r>
              <a:rPr lang="en-US" altLang="zh-TW" dirty="0" smtClean="0">
                <a:ea typeface="新細明體" panose="02020500000000000000" pitchFamily="18" charset="-120"/>
              </a:rPr>
              <a:t>Since ln is an increasing function, it is one-to-one and therefore has an inverse function, which we denote by exp.</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Thus, according to the definition of an inverse function,</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and the cancellation equations are </a:t>
            </a:r>
          </a:p>
          <a:p>
            <a:pPr marL="0" indent="0"/>
            <a:endParaRPr lang="en-US" altLang="zh-TW" dirty="0">
              <a:ea typeface="新細明體" panose="02020500000000000000" pitchFamily="18" charset="-120"/>
            </a:endParaRPr>
          </a:p>
          <a:p>
            <a:pPr marL="0" indent="0"/>
            <a:r>
              <a:rPr lang="en-US" altLang="zh-TW" dirty="0" smtClean="0">
                <a:ea typeface="新細明體" panose="02020500000000000000" pitchFamily="18" charset="-120"/>
              </a:rPr>
              <a:t> </a:t>
            </a:r>
          </a:p>
        </p:txBody>
      </p:sp>
      <p:sp>
        <p:nvSpPr>
          <p:cNvPr id="41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10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960" y="3762210"/>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360" y="3495510"/>
            <a:ext cx="51720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760" y="5486400"/>
            <a:ext cx="4095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3360" y="5219700"/>
            <a:ext cx="6667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50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fade">
                                      <p:cBhvr>
                                        <p:cTn id="15" dur="1000"/>
                                        <p:tgtEl>
                                          <p:spTgt spid="21507">
                                            <p:txEl>
                                              <p:pRg st="2" end="2"/>
                                            </p:txEl>
                                          </p:spTgt>
                                        </p:tgtEl>
                                      </p:cBhvr>
                                    </p:animEffect>
                                    <p:anim calcmode="lin" valueType="num">
                                      <p:cBhvr>
                                        <p:cTn id="16"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animEffect transition="in" filter="fade">
                                      <p:cBhvr>
                                        <p:cTn id="23" dur="1000"/>
                                        <p:tgtEl>
                                          <p:spTgt spid="21507">
                                            <p:txEl>
                                              <p:pRg st="5" end="5"/>
                                            </p:txEl>
                                          </p:spTgt>
                                        </p:tgtEl>
                                      </p:cBhvr>
                                    </p:animEffect>
                                    <p:anim calcmode="lin" valueType="num">
                                      <p:cBhvr>
                                        <p:cTn id="24" dur="10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1507">
                                            <p:txEl>
                                              <p:pRg st="5" end="5"/>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1507">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21507">
                                            <p:txEl>
                                              <p:pRg st="7" end="7"/>
                                            </p:txEl>
                                          </p:spTgt>
                                        </p:tgtEl>
                                        <p:attrNameLst>
                                          <p:attrName>style.visibility</p:attrName>
                                        </p:attrNameLst>
                                      </p:cBhvr>
                                      <p:to>
                                        <p:strVal val="visible"/>
                                      </p:to>
                                    </p:set>
                                    <p:animEffect transition="in" filter="fade">
                                      <p:cBhvr>
                                        <p:cTn id="31" dur="1000"/>
                                        <p:tgtEl>
                                          <p:spTgt spid="21507">
                                            <p:txEl>
                                              <p:pRg st="7" end="7"/>
                                            </p:txEl>
                                          </p:spTgt>
                                        </p:tgtEl>
                                      </p:cBhvr>
                                    </p:animEffect>
                                    <p:anim calcmode="lin" valueType="num">
                                      <p:cBhvr>
                                        <p:cTn id="32" dur="1000" fill="hold"/>
                                        <p:tgtEl>
                                          <p:spTgt spid="21507">
                                            <p:txEl>
                                              <p:pRg st="7" end="7"/>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21507">
                                            <p:txEl>
                                              <p:pRg st="7" end="7"/>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1507">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6</a:t>
            </a:r>
            <a:endParaRPr lang="zh-TW" altLang="en-US" dirty="0"/>
          </a:p>
        </p:txBody>
      </p:sp>
      <p:sp>
        <p:nvSpPr>
          <p:cNvPr id="3" name="內容版面配置區 2"/>
          <p:cNvSpPr>
            <a:spLocks noGrp="1"/>
          </p:cNvSpPr>
          <p:nvPr>
            <p:ph idx="1"/>
          </p:nvPr>
        </p:nvSpPr>
        <p:spPr/>
        <p:txBody>
          <a:bodyPr/>
          <a:lstStyle/>
          <a:p>
            <a:pPr marL="447675" indent="-447675"/>
            <a:r>
              <a:rPr lang="en-US" altLang="zh-TW" dirty="0">
                <a:ea typeface="新細明體" panose="02020500000000000000" pitchFamily="18" charset="-120"/>
              </a:rPr>
              <a:t>Find the absolute maximum value of the function </a:t>
            </a:r>
            <a:r>
              <a:rPr lang="en-US" altLang="zh-TW" i="1" dirty="0">
                <a:ea typeface="新細明體" panose="02020500000000000000" pitchFamily="18" charset="-120"/>
              </a:rPr>
              <a:t>f</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err="1">
                <a:ea typeface="新細明體" panose="02020500000000000000" pitchFamily="18" charset="-120"/>
              </a:rPr>
              <a:t>xe</a:t>
            </a:r>
            <a:r>
              <a:rPr lang="en-US" altLang="zh-TW" baseline="30000" dirty="0">
                <a:latin typeface="Arial" panose="020B0604020202020204" pitchFamily="34" charset="0"/>
                <a:ea typeface="新細明體" panose="02020500000000000000" pitchFamily="18" charset="-120"/>
              </a:rPr>
              <a:t>–</a:t>
            </a:r>
            <a:r>
              <a:rPr lang="en-US" altLang="zh-TW" i="1" baseline="30000" dirty="0">
                <a:ea typeface="新細明體" panose="02020500000000000000" pitchFamily="18" charset="-120"/>
              </a:rPr>
              <a:t>x</a:t>
            </a:r>
            <a:r>
              <a:rPr lang="en-US" altLang="zh-TW" dirty="0">
                <a:ea typeface="新細明體" panose="02020500000000000000" pitchFamily="18" charset="-120"/>
              </a:rPr>
              <a:t>.</a:t>
            </a:r>
          </a:p>
          <a:p>
            <a:pPr marL="447675" indent="-447675"/>
            <a:endParaRPr lang="en-US" altLang="zh-TW" dirty="0">
              <a:ea typeface="新細明體" panose="02020500000000000000" pitchFamily="18" charset="-120"/>
            </a:endParaRPr>
          </a:p>
          <a:p>
            <a:pPr marL="447675" indent="-447675"/>
            <a:r>
              <a:rPr lang="en-US" altLang="zh-TW" dirty="0">
                <a:ea typeface="新細明體" panose="02020500000000000000" pitchFamily="18" charset="-120"/>
              </a:rPr>
              <a:t>SOLUTION</a:t>
            </a:r>
          </a:p>
          <a:p>
            <a:pPr marL="971550" lvl="1" indent="-344488"/>
            <a:r>
              <a:rPr lang="en-US" altLang="zh-TW" dirty="0">
                <a:ea typeface="新細明體" panose="02020500000000000000" pitchFamily="18" charset="-120"/>
              </a:rPr>
              <a:t>We differentiate to find any critical numbers: </a:t>
            </a:r>
            <a:br>
              <a:rPr lang="en-US" altLang="zh-TW" dirty="0">
                <a:ea typeface="新細明體" panose="02020500000000000000" pitchFamily="18" charset="-120"/>
              </a:rPr>
            </a:br>
            <a:r>
              <a:rPr lang="en-US" altLang="zh-TW" dirty="0">
                <a:ea typeface="新細明體" panose="02020500000000000000" pitchFamily="18" charset="-120"/>
              </a:rPr>
              <a:t>		</a:t>
            </a:r>
            <a:br>
              <a:rPr lang="en-US" altLang="zh-TW" dirty="0">
                <a:ea typeface="新細明體" panose="02020500000000000000" pitchFamily="18" charset="-120"/>
              </a:rPr>
            </a:b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i="1"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err="1">
                <a:ea typeface="新細明體" panose="02020500000000000000" pitchFamily="18" charset="-120"/>
              </a:rPr>
              <a:t>xe</a:t>
            </a:r>
            <a:r>
              <a:rPr lang="en-US" altLang="zh-TW" baseline="30000" dirty="0">
                <a:latin typeface="Arial" panose="020B0604020202020204" pitchFamily="34" charset="0"/>
                <a:ea typeface="新細明體" panose="02020500000000000000" pitchFamily="18" charset="-120"/>
              </a:rPr>
              <a:t>–</a:t>
            </a:r>
            <a:r>
              <a:rPr lang="en-US" altLang="zh-TW" i="1" baseline="30000" dirty="0">
                <a:ea typeface="新細明體" panose="02020500000000000000" pitchFamily="18" charset="-120"/>
              </a:rPr>
              <a:t>x</a:t>
            </a:r>
            <a:r>
              <a:rPr lang="en-US" altLang="zh-TW" dirty="0">
                <a:ea typeface="新細明體" panose="02020500000000000000" pitchFamily="18" charset="-120"/>
              </a:rPr>
              <a:t>(</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1) + </a:t>
            </a:r>
            <a:r>
              <a:rPr lang="en-US" altLang="zh-TW" i="1" dirty="0">
                <a:ea typeface="新細明體" panose="02020500000000000000" pitchFamily="18" charset="-120"/>
              </a:rPr>
              <a:t>e</a:t>
            </a:r>
            <a:r>
              <a:rPr lang="en-US" altLang="zh-TW" baseline="30000" dirty="0">
                <a:latin typeface="Arial" panose="020B0604020202020204" pitchFamily="34" charset="0"/>
                <a:ea typeface="新細明體" panose="02020500000000000000" pitchFamily="18" charset="-120"/>
              </a:rPr>
              <a:t>–</a:t>
            </a:r>
            <a:r>
              <a:rPr lang="en-US" altLang="zh-TW" i="1" baseline="30000" dirty="0">
                <a:ea typeface="新細明體" panose="02020500000000000000" pitchFamily="18" charset="-120"/>
              </a:rPr>
              <a:t>x</a:t>
            </a:r>
            <a:r>
              <a:rPr lang="en-US" altLang="zh-TW" dirty="0">
                <a:ea typeface="新細明體" panose="02020500000000000000" pitchFamily="18" charset="-120"/>
              </a:rPr>
              <a:t>(1) </a:t>
            </a:r>
            <a:br>
              <a:rPr lang="en-US" altLang="zh-TW" dirty="0">
                <a:ea typeface="新細明體" panose="02020500000000000000" pitchFamily="18" charset="-120"/>
              </a:rPr>
            </a:br>
            <a:r>
              <a:rPr lang="en-US" altLang="zh-TW" dirty="0">
                <a:ea typeface="新細明體" panose="02020500000000000000" pitchFamily="18" charset="-120"/>
              </a:rPr>
              <a:t>		       = </a:t>
            </a:r>
            <a:r>
              <a:rPr lang="en-US" altLang="zh-TW" i="1" dirty="0">
                <a:ea typeface="新細明體" panose="02020500000000000000" pitchFamily="18" charset="-120"/>
              </a:rPr>
              <a:t>e</a:t>
            </a:r>
            <a:r>
              <a:rPr lang="en-US" altLang="zh-TW" baseline="30000" dirty="0">
                <a:ea typeface="新細明體" panose="02020500000000000000" pitchFamily="18" charset="-120"/>
              </a:rPr>
              <a:t>-</a:t>
            </a:r>
            <a:r>
              <a:rPr lang="en-US" altLang="zh-TW" i="1" baseline="30000" dirty="0">
                <a:ea typeface="新細明體" panose="02020500000000000000" pitchFamily="18" charset="-120"/>
              </a:rPr>
              <a:t>x</a:t>
            </a:r>
            <a:r>
              <a:rPr lang="en-US" altLang="zh-TW" dirty="0">
                <a:ea typeface="新細明體" panose="02020500000000000000" pitchFamily="18" charset="-120"/>
              </a:rPr>
              <a:t>(1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a:t>
            </a:r>
            <a:r>
              <a:rPr lang="en-US" altLang="zh-TW" i="1" dirty="0">
                <a:ea typeface="新細明體" panose="02020500000000000000" pitchFamily="18" charset="-120"/>
              </a:rPr>
              <a:t>x</a:t>
            </a:r>
            <a:r>
              <a:rPr lang="en-US" altLang="zh-TW" dirty="0">
                <a:ea typeface="新細明體" panose="02020500000000000000" pitchFamily="18" charset="-120"/>
              </a:rPr>
              <a:t>)</a:t>
            </a:r>
          </a:p>
          <a:p>
            <a:endParaRPr lang="zh-TW" altLang="en-US" dirty="0"/>
          </a:p>
        </p:txBody>
      </p:sp>
    </p:spTree>
    <p:extLst>
      <p:ext uri="{BB962C8B-B14F-4D97-AF65-F5344CB8AC3E}">
        <p14:creationId xmlns:p14="http://schemas.microsoft.com/office/powerpoint/2010/main" val="43759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6 SOLUTION</a:t>
            </a:r>
            <a:endParaRPr lang="zh-TW" altLang="en-US" dirty="0"/>
          </a:p>
        </p:txBody>
      </p:sp>
      <p:sp>
        <p:nvSpPr>
          <p:cNvPr id="3" name="內容版面配置區 2"/>
          <p:cNvSpPr>
            <a:spLocks noGrp="1"/>
          </p:cNvSpPr>
          <p:nvPr>
            <p:ph idx="1"/>
          </p:nvPr>
        </p:nvSpPr>
        <p:spPr/>
        <p:txBody>
          <a:bodyPr/>
          <a:lstStyle/>
          <a:p>
            <a:pPr marL="914400" lvl="1" indent="-344488"/>
            <a:r>
              <a:rPr lang="en-US" altLang="zh-TW" dirty="0">
                <a:ea typeface="新細明體" panose="02020500000000000000" pitchFamily="18" charset="-120"/>
              </a:rPr>
              <a:t>Since exponential functions are always positive, we see that </a:t>
            </a:r>
            <a:br>
              <a:rPr lang="en-US" altLang="zh-TW" dirty="0">
                <a:ea typeface="新細明體" panose="02020500000000000000" pitchFamily="18" charset="-120"/>
              </a:rPr>
            </a:br>
            <a:r>
              <a:rPr lang="en-US" altLang="zh-TW" dirty="0">
                <a:ea typeface="新細明體" panose="02020500000000000000" pitchFamily="18" charset="-120"/>
              </a:rPr>
              <a:t>		</a:t>
            </a:r>
            <a:r>
              <a:rPr lang="en-US" altLang="zh-TW" i="1" dirty="0">
                <a:ea typeface="新細明體" panose="02020500000000000000" pitchFamily="18" charset="-120"/>
              </a:rPr>
              <a:t>f</a:t>
            </a:r>
            <a:r>
              <a:rPr lang="en-US" altLang="zh-TW" i="1" baseline="30000"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&gt; 0 when 1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a:t>
            </a:r>
            <a:r>
              <a:rPr lang="en-US" altLang="zh-TW" i="1" dirty="0">
                <a:ea typeface="新細明體" panose="02020500000000000000" pitchFamily="18" charset="-120"/>
              </a:rPr>
              <a:t>x</a:t>
            </a:r>
            <a:r>
              <a:rPr lang="en-US" altLang="zh-TW" dirty="0">
                <a:ea typeface="新細明體" panose="02020500000000000000" pitchFamily="18" charset="-120"/>
              </a:rPr>
              <a:t> &gt; 0, </a:t>
            </a:r>
            <a:br>
              <a:rPr lang="en-US" altLang="zh-TW" dirty="0">
                <a:ea typeface="新細明體" panose="02020500000000000000" pitchFamily="18" charset="-120"/>
              </a:rPr>
            </a:br>
            <a:r>
              <a:rPr lang="en-US" altLang="zh-TW" dirty="0">
                <a:ea typeface="新細明體" panose="02020500000000000000" pitchFamily="18" charset="-120"/>
              </a:rPr>
              <a:t>that is, when </a:t>
            </a:r>
            <a:r>
              <a:rPr lang="en-US" altLang="zh-TW" i="1" dirty="0">
                <a:ea typeface="新細明體" panose="02020500000000000000" pitchFamily="18" charset="-120"/>
              </a:rPr>
              <a:t>x</a:t>
            </a:r>
            <a:r>
              <a:rPr lang="en-US" altLang="zh-TW" dirty="0">
                <a:ea typeface="新細明體" panose="02020500000000000000" pitchFamily="18" charset="-120"/>
              </a:rPr>
              <a:t> &lt; 1. </a:t>
            </a:r>
          </a:p>
          <a:p>
            <a:pPr marL="914400" lvl="1" indent="-344488"/>
            <a:r>
              <a:rPr lang="en-US" altLang="zh-TW" dirty="0">
                <a:ea typeface="新細明體" panose="02020500000000000000" pitchFamily="18" charset="-120"/>
              </a:rPr>
              <a:t>Similarly, </a:t>
            </a:r>
            <a:r>
              <a:rPr lang="en-US" altLang="zh-TW" i="1" dirty="0">
                <a:ea typeface="新細明體" panose="02020500000000000000" pitchFamily="18" charset="-120"/>
              </a:rPr>
              <a:t>f</a:t>
            </a:r>
            <a:r>
              <a:rPr lang="en-US" altLang="zh-TW" i="1" baseline="30000" dirty="0">
                <a:ea typeface="新細明體" panose="02020500000000000000" pitchFamily="18" charset="-120"/>
              </a:rPr>
              <a:t>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dirty="0">
                <a:ea typeface="新細明體" panose="02020500000000000000" pitchFamily="18" charset="-120"/>
              </a:rPr>
              <a:t>) &lt; 0 when </a:t>
            </a:r>
            <a:r>
              <a:rPr lang="en-US" altLang="zh-TW" i="1" dirty="0">
                <a:ea typeface="新細明體" panose="02020500000000000000" pitchFamily="18" charset="-120"/>
              </a:rPr>
              <a:t>x</a:t>
            </a:r>
            <a:r>
              <a:rPr lang="en-US" altLang="zh-TW" dirty="0">
                <a:ea typeface="新細明體" panose="02020500000000000000" pitchFamily="18" charset="-120"/>
              </a:rPr>
              <a:t> &gt; 1. </a:t>
            </a:r>
          </a:p>
          <a:p>
            <a:pPr marL="355600" indent="-355600"/>
            <a:r>
              <a:rPr lang="en-US" altLang="zh-TW" dirty="0">
                <a:ea typeface="新細明體" panose="02020500000000000000" pitchFamily="18" charset="-120"/>
              </a:rPr>
              <a:t>By the First Derivative Test for Absolute Extreme Values, </a:t>
            </a:r>
            <a:r>
              <a:rPr lang="en-US" altLang="zh-TW" i="1" dirty="0">
                <a:ea typeface="新細明體" panose="02020500000000000000" pitchFamily="18" charset="-120"/>
              </a:rPr>
              <a:t>f</a:t>
            </a:r>
            <a:r>
              <a:rPr lang="en-US" altLang="zh-TW" dirty="0">
                <a:ea typeface="新細明體" panose="02020500000000000000" pitchFamily="18" charset="-120"/>
              </a:rPr>
              <a:t> has an absolute maximum value when </a:t>
            </a:r>
            <a:r>
              <a:rPr lang="en-US" altLang="zh-TW" i="1" dirty="0">
                <a:ea typeface="新細明體" panose="02020500000000000000" pitchFamily="18" charset="-120"/>
              </a:rPr>
              <a:t>x</a:t>
            </a:r>
            <a:r>
              <a:rPr lang="en-US" altLang="zh-TW" dirty="0">
                <a:ea typeface="新細明體" panose="02020500000000000000" pitchFamily="18" charset="-120"/>
              </a:rPr>
              <a:t> = 1.</a:t>
            </a:r>
          </a:p>
          <a:p>
            <a:pPr marL="914400" lvl="1" indent="-344488"/>
            <a:r>
              <a:rPr lang="en-US" altLang="zh-TW" dirty="0">
                <a:ea typeface="新細明體" panose="02020500000000000000" pitchFamily="18" charset="-120"/>
              </a:rPr>
              <a:t>The absolute maximum value is:</a:t>
            </a:r>
            <a:endParaRPr lang="en-US" altLang="zh-TW" sz="3200" dirty="0">
              <a:ea typeface="新細明體" panose="02020500000000000000" pitchFamily="18" charset="-120"/>
            </a:endParaRPr>
          </a:p>
          <a:p>
            <a:endParaRPr lang="zh-TW" altLang="en-US" dirty="0"/>
          </a:p>
        </p:txBody>
      </p:sp>
      <p:pic>
        <p:nvPicPr>
          <p:cNvPr id="4" name="圖片 3"/>
          <p:cNvPicPr>
            <a:picLocks noChangeAspect="1"/>
          </p:cNvPicPr>
          <p:nvPr/>
        </p:nvPicPr>
        <p:blipFill>
          <a:blip r:embed="rId2"/>
          <a:stretch>
            <a:fillRect/>
          </a:stretch>
        </p:blipFill>
        <p:spPr>
          <a:xfrm>
            <a:off x="3347864" y="5013176"/>
            <a:ext cx="2741833" cy="745953"/>
          </a:xfrm>
          <a:prstGeom prst="rect">
            <a:avLst/>
          </a:prstGeom>
        </p:spPr>
      </p:pic>
    </p:spTree>
    <p:extLst>
      <p:ext uri="{BB962C8B-B14F-4D97-AF65-F5344CB8AC3E}">
        <p14:creationId xmlns:p14="http://schemas.microsoft.com/office/powerpoint/2010/main" val="373876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ChangeArrowheads="1"/>
          </p:cNvSpPr>
          <p:nvPr/>
        </p:nvSpPr>
        <p:spPr bwMode="auto">
          <a:xfrm>
            <a:off x="800100" y="2924944"/>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000" b="1" dirty="0">
                <a:ea typeface="新細明體" panose="02020500000000000000" pitchFamily="18" charset="-120"/>
              </a:rPr>
              <a:t>Integration</a:t>
            </a:r>
          </a:p>
        </p:txBody>
      </p:sp>
    </p:spTree>
    <p:extLst>
      <p:ext uri="{BB962C8B-B14F-4D97-AF65-F5344CB8AC3E}">
        <p14:creationId xmlns:p14="http://schemas.microsoft.com/office/powerpoint/2010/main" val="314019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Integration</a:t>
            </a:r>
          </a:p>
        </p:txBody>
      </p:sp>
      <p:sp>
        <p:nvSpPr>
          <p:cNvPr id="2150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Because the exponential function </a:t>
            </a:r>
            <a:r>
              <a:rPr lang="en-US" altLang="zh-TW" i="1" smtClean="0">
                <a:ea typeface="新細明體" panose="02020500000000000000" pitchFamily="18" charset="-120"/>
              </a:rPr>
              <a:t>y </a:t>
            </a:r>
            <a:r>
              <a:rPr lang="en-US" altLang="zh-TW" smtClean="0">
                <a:ea typeface="新細明體" panose="02020500000000000000" pitchFamily="18" charset="-120"/>
              </a:rPr>
              <a:t>= </a:t>
            </a:r>
            <a:r>
              <a:rPr lang="en-US" altLang="zh-TW" i="1" smtClean="0">
                <a:ea typeface="新細明體" panose="02020500000000000000" pitchFamily="18" charset="-120"/>
              </a:rPr>
              <a:t>e</a:t>
            </a:r>
            <a:r>
              <a:rPr lang="en-US" altLang="zh-TW" i="1" baseline="30000" smtClean="0">
                <a:ea typeface="新細明體" panose="02020500000000000000" pitchFamily="18" charset="-120"/>
              </a:rPr>
              <a:t>x</a:t>
            </a:r>
            <a:r>
              <a:rPr lang="en-US" altLang="zh-TW" i="1" smtClean="0">
                <a:ea typeface="新細明體" panose="02020500000000000000" pitchFamily="18" charset="-120"/>
              </a:rPr>
              <a:t> </a:t>
            </a:r>
            <a:r>
              <a:rPr lang="en-US" altLang="zh-TW" smtClean="0">
                <a:ea typeface="新細明體" panose="02020500000000000000" pitchFamily="18" charset="-120"/>
              </a:rPr>
              <a:t>has a simple derivative, its integral is also simple:</a:t>
            </a:r>
          </a:p>
          <a:p>
            <a:pPr marL="0" indent="0"/>
            <a:endParaRPr lang="en-US" altLang="zh-TW" smtClean="0">
              <a:ea typeface="新細明體" panose="02020500000000000000" pitchFamily="18" charset="-120"/>
            </a:endParaRP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 </a:t>
            </a:r>
          </a:p>
        </p:txBody>
      </p:sp>
      <p:sp>
        <p:nvSpPr>
          <p:cNvPr id="2765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76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33936"/>
            <a:ext cx="419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852936"/>
            <a:ext cx="393382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206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animEffect transition="in" filter="fade">
                                      <p:cBhvr>
                                        <p:cTn id="7" dur="1000"/>
                                        <p:tgtEl>
                                          <p:spTgt spid="21507">
                                            <p:txEl>
                                              <p:pRg st="3" end="3"/>
                                            </p:txEl>
                                          </p:spTgt>
                                        </p:tgtEl>
                                      </p:cBhvr>
                                    </p:animEffect>
                                    <p:anim calcmode="lin" valueType="num">
                                      <p:cBhvr>
                                        <p:cTn id="8"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0" end="0"/>
                                            </p:txEl>
                                          </p:spTgt>
                                        </p:tgtEl>
                                        <p:attrNameLst>
                                          <p:attrName>style.visibility</p:attrName>
                                        </p:attrNameLst>
                                      </p:cBhvr>
                                      <p:to>
                                        <p:strVal val="visible"/>
                                      </p:to>
                                    </p:set>
                                    <p:animEffect transition="in" filter="fade">
                                      <p:cBhvr>
                                        <p:cTn id="15" dur="1000"/>
                                        <p:tgtEl>
                                          <p:spTgt spid="21507">
                                            <p:txEl>
                                              <p:pRg st="0" end="0"/>
                                            </p:txEl>
                                          </p:spTgt>
                                        </p:tgtEl>
                                      </p:cBhvr>
                                    </p:animEffect>
                                    <p:anim calcmode="lin" valueType="num">
                                      <p:cBhvr>
                                        <p:cTn id="16"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3"/>
          <p:cNvSpPr>
            <a:spLocks noGrp="1"/>
          </p:cNvSpPr>
          <p:nvPr>
            <p:ph type="sldNum" sz="quarter" idx="10"/>
          </p:nvPr>
        </p:nvSpPr>
        <p:spPr/>
        <p:txBody>
          <a:bodyPr/>
          <a:lstStyle/>
          <a:p>
            <a:r>
              <a:rPr lang="en-US" altLang="zh-TW"/>
              <a:t>P</a:t>
            </a:r>
            <a:fld id="{016AA886-0E62-4784-9061-D57CDB645984}" type="slidenum">
              <a:rPr lang="en-US" altLang="ko-KR">
                <a:ea typeface="Gulim" panose="020B0600000101010101" pitchFamily="34" charset="-127"/>
              </a:rPr>
              <a:pPr/>
              <a:t>34</a:t>
            </a:fld>
            <a:endParaRPr lang="en-US" altLang="ko-KR">
              <a:ea typeface="Gulim" panose="020B0600000101010101" pitchFamily="34" charset="-127"/>
            </a:endParaRPr>
          </a:p>
        </p:txBody>
      </p:sp>
      <p:sp>
        <p:nvSpPr>
          <p:cNvPr id="8" name="頁尾版面配置區 4"/>
          <p:cNvSpPr>
            <a:spLocks noGrp="1"/>
          </p:cNvSpPr>
          <p:nvPr>
            <p:ph type="ftr" sz="quarter" idx="11"/>
          </p:nvPr>
        </p:nvSpPr>
        <p:spPr/>
        <p:txBody>
          <a:bodyPr/>
          <a:lstStyle/>
          <a:p>
            <a:r>
              <a:rPr lang="zh-TW" altLang="en-US"/>
              <a:t>5.3</a:t>
            </a:r>
            <a:endParaRPr lang="en-US" altLang="zh-TW"/>
          </a:p>
        </p:txBody>
      </p:sp>
      <p:sp>
        <p:nvSpPr>
          <p:cNvPr id="277514" name="Rectangle 10"/>
          <p:cNvSpPr>
            <a:spLocks noGrp="1" noChangeArrowheads="1"/>
          </p:cNvSpPr>
          <p:nvPr>
            <p:ph type="title"/>
          </p:nvPr>
        </p:nvSpPr>
        <p:spPr/>
        <p:txBody>
          <a:bodyPr/>
          <a:lstStyle/>
          <a:p>
            <a:r>
              <a:rPr lang="en-US" altLang="zh-TW">
                <a:ea typeface="新細明體" panose="02020500000000000000" pitchFamily="18" charset="-120"/>
              </a:rPr>
              <a:t>Example 7</a:t>
            </a:r>
            <a:endParaRPr lang="zh-TW" altLang="en-US">
              <a:ea typeface="新細明體" panose="02020500000000000000" pitchFamily="18" charset="-120"/>
            </a:endParaRPr>
          </a:p>
        </p:txBody>
      </p:sp>
      <p:sp>
        <p:nvSpPr>
          <p:cNvPr id="277506" name="Rectangle 2"/>
          <p:cNvSpPr>
            <a:spLocks noGrp="1" noChangeArrowheads="1"/>
          </p:cNvSpPr>
          <p:nvPr>
            <p:ph type="body" idx="1"/>
          </p:nvPr>
        </p:nvSpPr>
        <p:spPr/>
        <p:txBody>
          <a:bodyPr/>
          <a:lstStyle/>
          <a:p>
            <a:pPr marL="0" indent="4763"/>
            <a:r>
              <a:rPr lang="en-US" altLang="zh-TW" dirty="0">
                <a:ea typeface="新細明體" panose="02020500000000000000" pitchFamily="18" charset="-120"/>
              </a:rPr>
              <a:t>Evaluate</a:t>
            </a:r>
          </a:p>
          <a:p>
            <a:pPr marL="0" indent="4763"/>
            <a:endParaRPr lang="en-US" altLang="zh-TW" dirty="0">
              <a:ea typeface="新細明體" panose="02020500000000000000" pitchFamily="18" charset="-120"/>
            </a:endParaRPr>
          </a:p>
          <a:p>
            <a:pPr marL="0" indent="4763"/>
            <a:r>
              <a:rPr lang="en-US" altLang="zh-TW" dirty="0">
                <a:ea typeface="新細明體" panose="02020500000000000000" pitchFamily="18" charset="-120"/>
              </a:rPr>
              <a:t>SOLUTION</a:t>
            </a:r>
            <a:endParaRPr lang="en-US" altLang="zh-TW" sz="3600" dirty="0">
              <a:ea typeface="新細明體" panose="02020500000000000000" pitchFamily="18" charset="-120"/>
            </a:endParaRPr>
          </a:p>
          <a:p>
            <a:pPr marL="793750" lvl="1" indent="-269875"/>
            <a:r>
              <a:rPr lang="en-US" altLang="zh-TW" dirty="0">
                <a:ea typeface="新細明體" panose="02020500000000000000" pitchFamily="18" charset="-120"/>
              </a:rPr>
              <a:t>We substitute </a:t>
            </a:r>
            <a:r>
              <a:rPr lang="en-US" altLang="zh-TW" i="1" dirty="0">
                <a:ea typeface="新細明體" panose="02020500000000000000" pitchFamily="18" charset="-120"/>
              </a:rPr>
              <a:t>u</a:t>
            </a:r>
            <a:r>
              <a:rPr lang="en-US" altLang="zh-TW" dirty="0">
                <a:ea typeface="新細明體" panose="02020500000000000000" pitchFamily="18" charset="-120"/>
              </a:rPr>
              <a:t> = </a:t>
            </a:r>
            <a:r>
              <a:rPr lang="en-US" altLang="zh-TW" i="1" dirty="0">
                <a:ea typeface="新細明體" panose="02020500000000000000" pitchFamily="18" charset="-120"/>
              </a:rPr>
              <a:t>x</a:t>
            </a:r>
            <a:r>
              <a:rPr lang="en-US" altLang="zh-TW" baseline="30000" dirty="0">
                <a:ea typeface="新細明體" panose="02020500000000000000" pitchFamily="18" charset="-120"/>
              </a:rPr>
              <a:t>3</a:t>
            </a:r>
            <a:r>
              <a:rPr lang="en-US" altLang="zh-TW" dirty="0">
                <a:ea typeface="新細明體" panose="02020500000000000000" pitchFamily="18" charset="-120"/>
              </a:rPr>
              <a:t>.</a:t>
            </a:r>
          </a:p>
          <a:p>
            <a:pPr marL="793750" lvl="1" indent="-269875"/>
            <a:r>
              <a:rPr lang="en-US" altLang="zh-TW" dirty="0">
                <a:ea typeface="新細明體" panose="02020500000000000000" pitchFamily="18" charset="-120"/>
              </a:rPr>
              <a:t>Then, </a:t>
            </a:r>
            <a:r>
              <a:rPr lang="en-US" altLang="zh-TW" i="1" dirty="0">
                <a:ea typeface="新細明體" panose="02020500000000000000" pitchFamily="18" charset="-120"/>
              </a:rPr>
              <a:t>du</a:t>
            </a:r>
            <a:r>
              <a:rPr lang="en-US" altLang="zh-TW" dirty="0">
                <a:ea typeface="新細明體" panose="02020500000000000000" pitchFamily="18" charset="-120"/>
              </a:rPr>
              <a:t> = 3</a:t>
            </a:r>
            <a:r>
              <a:rPr lang="en-US" altLang="zh-TW" i="1" dirty="0">
                <a:ea typeface="新細明體" panose="02020500000000000000" pitchFamily="18" charset="-120"/>
              </a:rPr>
              <a:t>x</a:t>
            </a:r>
            <a:r>
              <a:rPr lang="en-US" altLang="zh-TW" baseline="30000" dirty="0">
                <a:ea typeface="新細明體" panose="02020500000000000000" pitchFamily="18" charset="-120"/>
              </a:rPr>
              <a:t>2 </a:t>
            </a:r>
            <a:r>
              <a:rPr lang="en-US" altLang="zh-TW" i="1" dirty="0">
                <a:ea typeface="新細明體" panose="02020500000000000000" pitchFamily="18" charset="-120"/>
              </a:rPr>
              <a:t>dx</a:t>
            </a:r>
            <a:r>
              <a:rPr lang="en-US" altLang="zh-TW" dirty="0">
                <a:ea typeface="新細明體" panose="02020500000000000000" pitchFamily="18" charset="-120"/>
              </a:rPr>
              <a:t>.</a:t>
            </a:r>
          </a:p>
          <a:p>
            <a:pPr marL="793750" lvl="1" indent="-269875"/>
            <a:r>
              <a:rPr lang="en-US" altLang="zh-TW" dirty="0">
                <a:ea typeface="新細明體" panose="02020500000000000000" pitchFamily="18" charset="-120"/>
              </a:rPr>
              <a:t>So,                    </a:t>
            </a:r>
            <a:r>
              <a:rPr lang="en-US" altLang="zh-TW" dirty="0" smtClean="0">
                <a:ea typeface="新細明體" panose="02020500000000000000" pitchFamily="18" charset="-120"/>
              </a:rPr>
              <a:t>            and</a:t>
            </a:r>
            <a:endParaRPr lang="en-US" altLang="zh-TW" i="1" baseline="-25000" dirty="0">
              <a:ea typeface="新細明體" panose="02020500000000000000" pitchFamily="18" charset="-120"/>
            </a:endParaRPr>
          </a:p>
        </p:txBody>
      </p:sp>
      <p:graphicFrame>
        <p:nvGraphicFramePr>
          <p:cNvPr id="277509" name="Object 5"/>
          <p:cNvGraphicFramePr>
            <a:graphicFrameLocks noChangeAspect="1"/>
          </p:cNvGraphicFramePr>
          <p:nvPr>
            <p:extLst>
              <p:ext uri="{D42A27DB-BD31-4B8C-83A1-F6EECF244321}">
                <p14:modId xmlns:p14="http://schemas.microsoft.com/office/powerpoint/2010/main" val="2555877130"/>
              </p:ext>
            </p:extLst>
          </p:nvPr>
        </p:nvGraphicFramePr>
        <p:xfrm>
          <a:off x="2483768" y="1593365"/>
          <a:ext cx="1402432" cy="671999"/>
        </p:xfrm>
        <a:graphic>
          <a:graphicData uri="http://schemas.openxmlformats.org/presentationml/2006/ole">
            <mc:AlternateContent xmlns:mc="http://schemas.openxmlformats.org/markup-compatibility/2006">
              <mc:Choice xmlns:v="urn:schemas-microsoft-com:vml" Requires="v">
                <p:oleObj spid="_x0000_s2053" name="Equation" r:id="rId4" imgW="609480" imgH="291960" progId="Equation.DSMT4">
                  <p:embed/>
                </p:oleObj>
              </mc:Choice>
              <mc:Fallback>
                <p:oleObj name="Equation" r:id="rId4" imgW="609480" imgH="2919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1593365"/>
                        <a:ext cx="1402432" cy="671999"/>
                      </a:xfrm>
                      <a:prstGeom prst="rect">
                        <a:avLst/>
                      </a:prstGeom>
                      <a:noFill/>
                      <a:ln>
                        <a:noFill/>
                      </a:ln>
                      <a:effectLst/>
                      <a:extLst/>
                    </p:spPr>
                  </p:pic>
                </p:oleObj>
              </mc:Fallback>
            </mc:AlternateContent>
          </a:graphicData>
        </a:graphic>
      </p:graphicFrame>
      <p:graphicFrame>
        <p:nvGraphicFramePr>
          <p:cNvPr id="277510" name="Object 6"/>
          <p:cNvGraphicFramePr>
            <a:graphicFrameLocks noChangeAspect="1"/>
          </p:cNvGraphicFramePr>
          <p:nvPr>
            <p:extLst>
              <p:ext uri="{D42A27DB-BD31-4B8C-83A1-F6EECF244321}">
                <p14:modId xmlns:p14="http://schemas.microsoft.com/office/powerpoint/2010/main" val="1315693531"/>
              </p:ext>
            </p:extLst>
          </p:nvPr>
        </p:nvGraphicFramePr>
        <p:xfrm>
          <a:off x="2215624" y="4293096"/>
          <a:ext cx="1636713" cy="542925"/>
        </p:xfrm>
        <a:graphic>
          <a:graphicData uri="http://schemas.openxmlformats.org/presentationml/2006/ole">
            <mc:AlternateContent xmlns:mc="http://schemas.openxmlformats.org/markup-compatibility/2006">
              <mc:Choice xmlns:v="urn:schemas-microsoft-com:vml" Requires="v">
                <p:oleObj spid="_x0000_s2054" name="Equation" r:id="rId6" imgW="723600" imgH="241200" progId="Equation.DSMT4">
                  <p:embed/>
                </p:oleObj>
              </mc:Choice>
              <mc:Fallback>
                <p:oleObj name="Equation" r:id="rId6" imgW="723600" imgH="241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5624" y="4293096"/>
                        <a:ext cx="1636713"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511" name="Object 7"/>
          <p:cNvGraphicFramePr>
            <a:graphicFrameLocks noChangeAspect="1"/>
          </p:cNvGraphicFramePr>
          <p:nvPr>
            <p:extLst>
              <p:ext uri="{D42A27DB-BD31-4B8C-83A1-F6EECF244321}">
                <p14:modId xmlns:p14="http://schemas.microsoft.com/office/powerpoint/2010/main" val="2148721966"/>
              </p:ext>
            </p:extLst>
          </p:nvPr>
        </p:nvGraphicFramePr>
        <p:xfrm>
          <a:off x="4644008" y="4313238"/>
          <a:ext cx="2908300" cy="1858962"/>
        </p:xfrm>
        <a:graphic>
          <a:graphicData uri="http://schemas.openxmlformats.org/presentationml/2006/ole">
            <mc:AlternateContent xmlns:mc="http://schemas.openxmlformats.org/markup-compatibility/2006">
              <mc:Choice xmlns:v="urn:schemas-microsoft-com:vml" Requires="v">
                <p:oleObj spid="_x0000_s2055" name="Equation" r:id="rId8" imgW="1295280" imgH="825480" progId="Equation.DSMT4">
                  <p:embed/>
                </p:oleObj>
              </mc:Choice>
              <mc:Fallback>
                <p:oleObj name="Equation" r:id="rId8" imgW="1295280" imgH="825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4008" y="4313238"/>
                        <a:ext cx="2908300" cy="185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4553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Example 8</a:t>
            </a:r>
          </a:p>
        </p:txBody>
      </p:sp>
      <p:sp>
        <p:nvSpPr>
          <p:cNvPr id="2150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Find the area under the curve </a:t>
            </a:r>
            <a:r>
              <a:rPr lang="en-US" altLang="zh-TW" i="1" smtClean="0">
                <a:ea typeface="新細明體" panose="02020500000000000000" pitchFamily="18" charset="-120"/>
              </a:rPr>
              <a:t>y </a:t>
            </a:r>
            <a:r>
              <a:rPr lang="en-US" altLang="zh-TW" smtClean="0">
                <a:ea typeface="新細明體" panose="02020500000000000000" pitchFamily="18" charset="-120"/>
              </a:rPr>
              <a:t>= </a:t>
            </a:r>
            <a:r>
              <a:rPr lang="en-US" altLang="zh-TW" i="1" smtClean="0">
                <a:ea typeface="新細明體" panose="02020500000000000000" pitchFamily="18" charset="-120"/>
              </a:rPr>
              <a:t>e</a:t>
            </a:r>
            <a:r>
              <a:rPr lang="en-US" altLang="zh-TW" baseline="30000" smtClean="0">
                <a:ea typeface="新細明體" panose="02020500000000000000" pitchFamily="18" charset="-120"/>
              </a:rPr>
              <a:t>-3x</a:t>
            </a:r>
            <a:r>
              <a:rPr lang="en-US" altLang="zh-TW" smtClean="0">
                <a:ea typeface="新細明體" panose="02020500000000000000" pitchFamily="18" charset="-120"/>
              </a:rPr>
              <a:t> from 0 to 1.</a:t>
            </a:r>
          </a:p>
          <a:p>
            <a:pPr marL="0" indent="0"/>
            <a:r>
              <a:rPr lang="en-US" altLang="zh-TW" smtClean="0">
                <a:ea typeface="新細明體" panose="02020500000000000000" pitchFamily="18" charset="-120"/>
              </a:rPr>
              <a:t> </a:t>
            </a:r>
          </a:p>
        </p:txBody>
      </p:sp>
      <p:sp>
        <p:nvSpPr>
          <p:cNvPr id="2867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p14="http://schemas.microsoft.com/office/powerpoint/2010/main" val="184074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fade">
                                      <p:cBhvr>
                                        <p:cTn id="7" dur="1000"/>
                                        <p:tgtEl>
                                          <p:spTgt spid="21507">
                                            <p:txEl>
                                              <p:pRg st="1" end="1"/>
                                            </p:txEl>
                                          </p:spTgt>
                                        </p:tgtEl>
                                      </p:cBhvr>
                                    </p:animEffect>
                                    <p:anim calcmode="lin" valueType="num">
                                      <p:cBhvr>
                                        <p:cTn id="8"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0" end="0"/>
                                            </p:txEl>
                                          </p:spTgt>
                                        </p:tgtEl>
                                        <p:attrNameLst>
                                          <p:attrName>style.visibility</p:attrName>
                                        </p:attrNameLst>
                                      </p:cBhvr>
                                      <p:to>
                                        <p:strVal val="visible"/>
                                      </p:to>
                                    </p:set>
                                    <p:animEffect transition="in" filter="fade">
                                      <p:cBhvr>
                                        <p:cTn id="15" dur="1000"/>
                                        <p:tgtEl>
                                          <p:spTgt spid="21507">
                                            <p:txEl>
                                              <p:pRg st="0" end="0"/>
                                            </p:txEl>
                                          </p:spTgt>
                                        </p:tgtEl>
                                      </p:cBhvr>
                                    </p:animEffect>
                                    <p:anim calcmode="lin" valueType="num">
                                      <p:cBhvr>
                                        <p:cTn id="16"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Example 8 - </a:t>
            </a:r>
            <a:r>
              <a:rPr lang="en-US" altLang="zh-TW" i="1" smtClean="0">
                <a:ea typeface="新細明體" panose="02020500000000000000" pitchFamily="18" charset="-120"/>
              </a:rPr>
              <a:t>Solution</a:t>
            </a:r>
            <a:endParaRPr lang="en-US" altLang="zh-TW" smtClean="0">
              <a:ea typeface="新細明體" panose="02020500000000000000" pitchFamily="18" charset="-120"/>
            </a:endParaRPr>
          </a:p>
        </p:txBody>
      </p:sp>
      <p:sp>
        <p:nvSpPr>
          <p:cNvPr id="2150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The area is </a:t>
            </a:r>
          </a:p>
          <a:p>
            <a:pPr marL="0" indent="0"/>
            <a:r>
              <a:rPr lang="en-US" altLang="zh-TW" smtClean="0">
                <a:ea typeface="新細明體" panose="02020500000000000000" pitchFamily="18" charset="-120"/>
              </a:rPr>
              <a:t> </a:t>
            </a:r>
          </a:p>
        </p:txBody>
      </p:sp>
      <p:sp>
        <p:nvSpPr>
          <p:cNvPr id="2970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981200"/>
            <a:ext cx="18002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971800"/>
            <a:ext cx="14573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962400"/>
            <a:ext cx="16859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17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fade">
                                      <p:cBhvr>
                                        <p:cTn id="7" dur="1000"/>
                                        <p:tgtEl>
                                          <p:spTgt spid="21507">
                                            <p:txEl>
                                              <p:pRg st="1" end="1"/>
                                            </p:txEl>
                                          </p:spTgt>
                                        </p:tgtEl>
                                      </p:cBhvr>
                                    </p:animEffect>
                                    <p:anim calcmode="lin" valueType="num">
                                      <p:cBhvr>
                                        <p:cTn id="8"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0" end="0"/>
                                            </p:txEl>
                                          </p:spTgt>
                                        </p:tgtEl>
                                        <p:attrNameLst>
                                          <p:attrName>style.visibility</p:attrName>
                                        </p:attrNameLst>
                                      </p:cBhvr>
                                      <p:to>
                                        <p:strVal val="visible"/>
                                      </p:to>
                                    </p:set>
                                    <p:animEffect transition="in" filter="fade">
                                      <p:cBhvr>
                                        <p:cTn id="15" dur="1000"/>
                                        <p:tgtEl>
                                          <p:spTgt spid="21507">
                                            <p:txEl>
                                              <p:pRg st="0" end="0"/>
                                            </p:txEl>
                                          </p:spTgt>
                                        </p:tgtEl>
                                      </p:cBhvr>
                                    </p:animEffect>
                                    <p:anim calcmode="lin" valueType="num">
                                      <p:cBhvr>
                                        <p:cTn id="16"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The Natural Exponential Function</a:t>
            </a:r>
          </a:p>
        </p:txBody>
      </p:sp>
      <p:sp>
        <p:nvSpPr>
          <p:cNvPr id="21507" name="Rectangle 3"/>
          <p:cNvSpPr>
            <a:spLocks noGrp="1" noChangeArrowheads="1"/>
          </p:cNvSpPr>
          <p:nvPr>
            <p:ph type="body" idx="1"/>
          </p:nvPr>
        </p:nvSpPr>
        <p:spPr/>
        <p:txBody>
          <a:bodyPr>
            <a:normAutofit/>
          </a:bodyPr>
          <a:lstStyle/>
          <a:p>
            <a:pPr marL="0" indent="0"/>
            <a:r>
              <a:rPr lang="en-US" altLang="zh-TW" dirty="0" smtClean="0">
                <a:ea typeface="新細明體" panose="02020500000000000000" pitchFamily="18" charset="-120"/>
              </a:rPr>
              <a:t>In particular, we have </a:t>
            </a:r>
          </a:p>
          <a:p>
            <a:pPr marL="0" indent="0"/>
            <a:r>
              <a:rPr lang="en-US" altLang="zh-TW" dirty="0" smtClean="0">
                <a:ea typeface="新細明體" panose="02020500000000000000" pitchFamily="18" charset="-120"/>
              </a:rPr>
              <a:t>	</a:t>
            </a:r>
            <a:r>
              <a:rPr lang="en-US" altLang="zh-TW" dirty="0" err="1" smtClean="0">
                <a:ea typeface="新細明體" panose="02020500000000000000" pitchFamily="18" charset="-120"/>
              </a:rPr>
              <a:t>exp</a:t>
            </a:r>
            <a:r>
              <a:rPr lang="en-US" altLang="zh-TW" dirty="0" smtClean="0">
                <a:ea typeface="新細明體" panose="02020500000000000000" pitchFamily="18" charset="-120"/>
              </a:rPr>
              <a:t> (0) = 1   since   ln 1 = 0</a:t>
            </a:r>
          </a:p>
          <a:p>
            <a:pPr marL="0" indent="0"/>
            <a:r>
              <a:rPr lang="en-US" altLang="zh-TW" dirty="0" smtClean="0">
                <a:ea typeface="新細明體" panose="02020500000000000000" pitchFamily="18" charset="-120"/>
              </a:rPr>
              <a:t>	</a:t>
            </a:r>
            <a:r>
              <a:rPr lang="en-US" altLang="zh-TW" dirty="0" err="1" smtClean="0">
                <a:ea typeface="新細明體" panose="02020500000000000000" pitchFamily="18" charset="-120"/>
              </a:rPr>
              <a:t>exp</a:t>
            </a:r>
            <a:r>
              <a:rPr lang="en-US" altLang="zh-TW" dirty="0" smtClean="0">
                <a:ea typeface="新細明體" panose="02020500000000000000" pitchFamily="18" charset="-120"/>
              </a:rPr>
              <a:t> (1) = </a:t>
            </a:r>
            <a:r>
              <a:rPr lang="en-US" altLang="zh-TW" i="1" dirty="0" smtClean="0">
                <a:ea typeface="新細明體" panose="02020500000000000000" pitchFamily="18" charset="-120"/>
              </a:rPr>
              <a:t>e</a:t>
            </a:r>
            <a:r>
              <a:rPr lang="en-US" altLang="zh-TW" dirty="0" smtClean="0">
                <a:ea typeface="新細明體" panose="02020500000000000000" pitchFamily="18" charset="-120"/>
              </a:rPr>
              <a:t>   since   ln </a:t>
            </a:r>
            <a:r>
              <a:rPr lang="en-US" altLang="zh-TW" i="1" dirty="0" smtClean="0">
                <a:ea typeface="新細明體" panose="02020500000000000000" pitchFamily="18" charset="-120"/>
              </a:rPr>
              <a:t>e </a:t>
            </a:r>
            <a:r>
              <a:rPr lang="en-US" altLang="zh-TW" dirty="0" smtClean="0">
                <a:ea typeface="新細明體" panose="02020500000000000000" pitchFamily="18" charset="-120"/>
              </a:rPr>
              <a:t>= 1</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We obtain the graph of </a:t>
            </a:r>
          </a:p>
          <a:p>
            <a:pPr marL="0" indent="0"/>
            <a:r>
              <a:rPr lang="en-US" altLang="zh-TW" i="1" dirty="0" smtClean="0">
                <a:ea typeface="新細明體" panose="02020500000000000000" pitchFamily="18" charset="-120"/>
              </a:rPr>
              <a:t>y </a:t>
            </a:r>
            <a:r>
              <a:rPr lang="en-US" altLang="zh-TW" dirty="0" smtClean="0">
                <a:ea typeface="新細明體" panose="02020500000000000000" pitchFamily="18" charset="-120"/>
              </a:rPr>
              <a:t>= ln </a:t>
            </a:r>
            <a:r>
              <a:rPr lang="en-US" altLang="zh-TW" i="1" dirty="0" smtClean="0">
                <a:ea typeface="新細明體" panose="02020500000000000000" pitchFamily="18" charset="-120"/>
              </a:rPr>
              <a:t>x </a:t>
            </a:r>
            <a:r>
              <a:rPr lang="en-US" altLang="zh-TW" dirty="0" smtClean="0">
                <a:ea typeface="新細明體" panose="02020500000000000000" pitchFamily="18" charset="-120"/>
              </a:rPr>
              <a:t>about the line </a:t>
            </a:r>
            <a:r>
              <a:rPr lang="en-US" altLang="zh-TW" i="1" dirty="0" smtClean="0">
                <a:ea typeface="新細明體" panose="02020500000000000000" pitchFamily="18" charset="-120"/>
              </a:rPr>
              <a:t>y </a:t>
            </a:r>
            <a:r>
              <a:rPr lang="en-US" altLang="zh-TW" dirty="0" smtClean="0">
                <a:ea typeface="新細明體" panose="02020500000000000000" pitchFamily="18" charset="-120"/>
              </a:rPr>
              <a:t>= </a:t>
            </a:r>
            <a:r>
              <a:rPr lang="en-US" altLang="zh-TW" i="1" dirty="0" smtClean="0">
                <a:ea typeface="新細明體" panose="02020500000000000000" pitchFamily="18" charset="-120"/>
              </a:rPr>
              <a:t>x.</a:t>
            </a:r>
          </a:p>
          <a:p>
            <a:pPr marL="0" indent="0"/>
            <a:r>
              <a:rPr lang="en-US" altLang="zh-TW" dirty="0" smtClean="0">
                <a:ea typeface="新細明體" panose="02020500000000000000" pitchFamily="18" charset="-120"/>
              </a:rPr>
              <a:t>(See Figure 1.) </a:t>
            </a: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51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412" y="3309937"/>
            <a:ext cx="3581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9"/>
          <p:cNvSpPr>
            <a:spLocks noChangeArrowheads="1"/>
          </p:cNvSpPr>
          <p:nvPr/>
        </p:nvSpPr>
        <p:spPr bwMode="auto">
          <a:xfrm>
            <a:off x="6428927" y="6200871"/>
            <a:ext cx="8803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1</a:t>
            </a:r>
            <a:endParaRPr lang="en-US" altLang="zh-TW" sz="1400" dirty="0">
              <a:ea typeface="新細明體" panose="02020500000000000000" pitchFamily="18" charset="-120"/>
            </a:endParaRPr>
          </a:p>
        </p:txBody>
      </p:sp>
    </p:spTree>
    <p:extLst>
      <p:ext uri="{BB962C8B-B14F-4D97-AF65-F5344CB8AC3E}">
        <p14:creationId xmlns:p14="http://schemas.microsoft.com/office/powerpoint/2010/main" val="224653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1" end="1"/>
                                            </p:txEl>
                                          </p:spTgt>
                                        </p:tgtEl>
                                        <p:attrNameLst>
                                          <p:attrName>style.visibility</p:attrName>
                                        </p:attrNameLst>
                                      </p:cBhvr>
                                      <p:to>
                                        <p:strVal val="visible"/>
                                      </p:to>
                                    </p:set>
                                    <p:animEffect transition="in" filter="fade">
                                      <p:cBhvr>
                                        <p:cTn id="15" dur="1000"/>
                                        <p:tgtEl>
                                          <p:spTgt spid="21507">
                                            <p:txEl>
                                              <p:pRg st="1" end="1"/>
                                            </p:txEl>
                                          </p:spTgt>
                                        </p:tgtEl>
                                      </p:cBhvr>
                                    </p:animEffect>
                                    <p:anim calcmode="lin" valueType="num">
                                      <p:cBhvr>
                                        <p:cTn id="16"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21507">
                                            <p:txEl>
                                              <p:pRg st="2" end="2"/>
                                            </p:txEl>
                                          </p:spTgt>
                                        </p:tgtEl>
                                        <p:attrNameLst>
                                          <p:attrName>style.visibility</p:attrName>
                                        </p:attrNameLst>
                                      </p:cBhvr>
                                      <p:to>
                                        <p:strVal val="visible"/>
                                      </p:to>
                                    </p:set>
                                    <p:animEffect transition="in" filter="fade">
                                      <p:cBhvr>
                                        <p:cTn id="23" dur="1000"/>
                                        <p:tgtEl>
                                          <p:spTgt spid="21507">
                                            <p:txEl>
                                              <p:pRg st="2" end="2"/>
                                            </p:txEl>
                                          </p:spTgt>
                                        </p:tgtEl>
                                      </p:cBhvr>
                                    </p:animEffect>
                                    <p:anim calcmode="lin" valueType="num">
                                      <p:cBhvr>
                                        <p:cTn id="24"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1507">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150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nodeType="clickEffect">
                                  <p:stCondLst>
                                    <p:cond delay="0"/>
                                  </p:stCondLst>
                                  <p:childTnLst>
                                    <p:set>
                                      <p:cBhvr>
                                        <p:cTn id="30" dur="1" fill="hold">
                                          <p:stCondLst>
                                            <p:cond delay="0"/>
                                          </p:stCondLst>
                                        </p:cTn>
                                        <p:tgtEl>
                                          <p:spTgt spid="21507">
                                            <p:txEl>
                                              <p:pRg st="4" end="4"/>
                                            </p:txEl>
                                          </p:spTgt>
                                        </p:tgtEl>
                                        <p:attrNameLst>
                                          <p:attrName>style.visibility</p:attrName>
                                        </p:attrNameLst>
                                      </p:cBhvr>
                                      <p:to>
                                        <p:strVal val="visible"/>
                                      </p:to>
                                    </p:set>
                                    <p:animEffect transition="in" filter="fade">
                                      <p:cBhvr>
                                        <p:cTn id="31" dur="1000"/>
                                        <p:tgtEl>
                                          <p:spTgt spid="21507">
                                            <p:txEl>
                                              <p:pRg st="4" end="4"/>
                                            </p:txEl>
                                          </p:spTgt>
                                        </p:tgtEl>
                                      </p:cBhvr>
                                    </p:animEffect>
                                    <p:anim calcmode="lin" valueType="num">
                                      <p:cBhvr>
                                        <p:cTn id="32"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21507">
                                            <p:txEl>
                                              <p:pRg st="4" end="4"/>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1507">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nodeType="clickEffect">
                                  <p:stCondLst>
                                    <p:cond delay="0"/>
                                  </p:stCondLst>
                                  <p:childTnLst>
                                    <p:set>
                                      <p:cBhvr>
                                        <p:cTn id="38" dur="1" fill="hold">
                                          <p:stCondLst>
                                            <p:cond delay="0"/>
                                          </p:stCondLst>
                                        </p:cTn>
                                        <p:tgtEl>
                                          <p:spTgt spid="21507">
                                            <p:txEl>
                                              <p:pRg st="5" end="5"/>
                                            </p:txEl>
                                          </p:spTgt>
                                        </p:tgtEl>
                                        <p:attrNameLst>
                                          <p:attrName>style.visibility</p:attrName>
                                        </p:attrNameLst>
                                      </p:cBhvr>
                                      <p:to>
                                        <p:strVal val="visible"/>
                                      </p:to>
                                    </p:set>
                                    <p:animEffect transition="in" filter="fade">
                                      <p:cBhvr>
                                        <p:cTn id="39" dur="1000"/>
                                        <p:tgtEl>
                                          <p:spTgt spid="21507">
                                            <p:txEl>
                                              <p:pRg st="5" end="5"/>
                                            </p:txEl>
                                          </p:spTgt>
                                        </p:tgtEl>
                                      </p:cBhvr>
                                    </p:animEffect>
                                    <p:anim calcmode="lin" valueType="num">
                                      <p:cBhvr>
                                        <p:cTn id="40" dur="10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21507">
                                            <p:txEl>
                                              <p:pRg st="5" end="5"/>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1507">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7" presetClass="entr" presetSubtype="0" fill="hold" nodeType="clickEffect">
                                  <p:stCondLst>
                                    <p:cond delay="0"/>
                                  </p:stCondLst>
                                  <p:childTnLst>
                                    <p:set>
                                      <p:cBhvr>
                                        <p:cTn id="46" dur="1" fill="hold">
                                          <p:stCondLst>
                                            <p:cond delay="0"/>
                                          </p:stCondLst>
                                        </p:cTn>
                                        <p:tgtEl>
                                          <p:spTgt spid="21507">
                                            <p:txEl>
                                              <p:pRg st="6" end="6"/>
                                            </p:txEl>
                                          </p:spTgt>
                                        </p:tgtEl>
                                        <p:attrNameLst>
                                          <p:attrName>style.visibility</p:attrName>
                                        </p:attrNameLst>
                                      </p:cBhvr>
                                      <p:to>
                                        <p:strVal val="visible"/>
                                      </p:to>
                                    </p:set>
                                    <p:animEffect transition="in" filter="fade">
                                      <p:cBhvr>
                                        <p:cTn id="47" dur="1000"/>
                                        <p:tgtEl>
                                          <p:spTgt spid="21507">
                                            <p:txEl>
                                              <p:pRg st="6" end="6"/>
                                            </p:txEl>
                                          </p:spTgt>
                                        </p:tgtEl>
                                      </p:cBhvr>
                                    </p:animEffect>
                                    <p:anim calcmode="lin" valueType="num">
                                      <p:cBhvr>
                                        <p:cTn id="48" dur="10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21507">
                                            <p:txEl>
                                              <p:pRg st="6" end="6"/>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1507">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The Natural Exponential Function</a:t>
            </a:r>
          </a:p>
        </p:txBody>
      </p:sp>
      <p:sp>
        <p:nvSpPr>
          <p:cNvPr id="21507" name="Rectangle 3"/>
          <p:cNvSpPr>
            <a:spLocks noGrp="1" noChangeArrowheads="1"/>
          </p:cNvSpPr>
          <p:nvPr>
            <p:ph type="body" idx="1"/>
          </p:nvPr>
        </p:nvSpPr>
        <p:spPr/>
        <p:txBody>
          <a:bodyPr>
            <a:normAutofit fontScale="85000" lnSpcReduction="10000"/>
          </a:bodyPr>
          <a:lstStyle/>
          <a:p>
            <a:pPr marL="0" indent="0"/>
            <a:r>
              <a:rPr lang="en-US" altLang="zh-TW" dirty="0" smtClean="0">
                <a:ea typeface="新細明體" panose="02020500000000000000" pitchFamily="18" charset="-120"/>
              </a:rPr>
              <a:t>The domain of </a:t>
            </a:r>
            <a:r>
              <a:rPr lang="en-US" altLang="zh-TW" dirty="0" err="1" smtClean="0">
                <a:ea typeface="新細明體" panose="02020500000000000000" pitchFamily="18" charset="-120"/>
              </a:rPr>
              <a:t>exp</a:t>
            </a:r>
            <a:r>
              <a:rPr lang="en-US" altLang="zh-TW" dirty="0" smtClean="0">
                <a:ea typeface="新細明體" panose="02020500000000000000" pitchFamily="18" charset="-120"/>
              </a:rPr>
              <a:t> is the range of ln, that is, ( -∞, ∞); the range of </a:t>
            </a:r>
            <a:r>
              <a:rPr lang="en-US" altLang="zh-TW" dirty="0" err="1" smtClean="0">
                <a:ea typeface="新細明體" panose="02020500000000000000" pitchFamily="18" charset="-120"/>
              </a:rPr>
              <a:t>exp</a:t>
            </a:r>
            <a:r>
              <a:rPr lang="en-US" altLang="zh-TW" dirty="0" smtClean="0">
                <a:ea typeface="新細明體" panose="02020500000000000000" pitchFamily="18" charset="-120"/>
              </a:rPr>
              <a:t> is the domain of ln, that is (0, ∞).</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If </a:t>
            </a:r>
            <a:r>
              <a:rPr lang="en-US" altLang="zh-TW" i="1" dirty="0" smtClean="0">
                <a:ea typeface="新細明體" panose="02020500000000000000" pitchFamily="18" charset="-120"/>
              </a:rPr>
              <a:t>r </a:t>
            </a:r>
            <a:r>
              <a:rPr lang="en-US" altLang="zh-TW" dirty="0" smtClean="0">
                <a:ea typeface="新細明體" panose="02020500000000000000" pitchFamily="18" charset="-120"/>
              </a:rPr>
              <a:t>is any rational number, then the third law of logarithms gives </a:t>
            </a:r>
          </a:p>
          <a:p>
            <a:pPr marL="0" indent="0"/>
            <a:r>
              <a:rPr lang="en-US" altLang="zh-TW" dirty="0" smtClean="0">
                <a:ea typeface="新細明體" panose="02020500000000000000" pitchFamily="18" charset="-120"/>
              </a:rPr>
              <a:t>		ln (</a:t>
            </a:r>
            <a:r>
              <a:rPr lang="en-US" altLang="zh-TW" i="1" dirty="0" err="1" smtClean="0">
                <a:ea typeface="新細明體" panose="02020500000000000000" pitchFamily="18" charset="-120"/>
              </a:rPr>
              <a:t>e</a:t>
            </a:r>
            <a:r>
              <a:rPr lang="en-US" altLang="zh-TW" i="1" baseline="30000" dirty="0" err="1" smtClean="0">
                <a:ea typeface="新細明體" panose="02020500000000000000" pitchFamily="18" charset="-120"/>
              </a:rPr>
              <a:t>r</a:t>
            </a:r>
            <a:r>
              <a:rPr lang="en-US" altLang="zh-TW" dirty="0" smtClean="0">
                <a:ea typeface="新細明體" panose="02020500000000000000" pitchFamily="18" charset="-120"/>
              </a:rPr>
              <a:t>) = </a:t>
            </a:r>
            <a:r>
              <a:rPr lang="en-US" altLang="zh-TW" i="1" dirty="0" smtClean="0">
                <a:ea typeface="新細明體" panose="02020500000000000000" pitchFamily="18" charset="-120"/>
              </a:rPr>
              <a:t>r </a:t>
            </a:r>
            <a:r>
              <a:rPr lang="en-US" altLang="zh-TW" dirty="0" smtClean="0">
                <a:ea typeface="新細明體" panose="02020500000000000000" pitchFamily="18" charset="-120"/>
              </a:rPr>
              <a:t>ln </a:t>
            </a:r>
            <a:r>
              <a:rPr lang="en-US" altLang="zh-TW" i="1" dirty="0" smtClean="0">
                <a:ea typeface="新細明體" panose="02020500000000000000" pitchFamily="18" charset="-120"/>
              </a:rPr>
              <a:t>e = r</a:t>
            </a:r>
          </a:p>
          <a:p>
            <a:pPr marL="0" indent="0"/>
            <a:endParaRPr lang="en-US" altLang="zh-TW" i="1" dirty="0" smtClean="0">
              <a:ea typeface="新細明體" panose="02020500000000000000" pitchFamily="18" charset="-120"/>
            </a:endParaRPr>
          </a:p>
          <a:p>
            <a:pPr marL="0" indent="0"/>
            <a:r>
              <a:rPr lang="en-US" altLang="zh-TW" dirty="0" smtClean="0">
                <a:ea typeface="新細明體" panose="02020500000000000000" pitchFamily="18" charset="-120"/>
              </a:rPr>
              <a:t>Therefore, by          , </a:t>
            </a:r>
            <a:r>
              <a:rPr lang="en-US" altLang="zh-TW" dirty="0" err="1" smtClean="0">
                <a:ea typeface="新細明體" panose="02020500000000000000" pitchFamily="18" charset="-120"/>
              </a:rPr>
              <a:t>exp</a:t>
            </a:r>
            <a:r>
              <a:rPr lang="en-US" altLang="zh-TW" dirty="0" smtClean="0">
                <a:ea typeface="新細明體" panose="02020500000000000000" pitchFamily="18" charset="-120"/>
              </a:rPr>
              <a:t> (</a:t>
            </a:r>
            <a:r>
              <a:rPr lang="en-US" altLang="zh-TW" i="1" dirty="0" smtClean="0">
                <a:ea typeface="新細明體" panose="02020500000000000000" pitchFamily="18" charset="-120"/>
              </a:rPr>
              <a:t>r</a:t>
            </a:r>
            <a:r>
              <a:rPr lang="en-US" altLang="zh-TW" dirty="0" smtClean="0">
                <a:ea typeface="新細明體" panose="02020500000000000000" pitchFamily="18" charset="-120"/>
              </a:rPr>
              <a:t>) = </a:t>
            </a:r>
            <a:r>
              <a:rPr lang="en-US" altLang="zh-TW" i="1" dirty="0" err="1" smtClean="0">
                <a:ea typeface="新細明體" panose="02020500000000000000" pitchFamily="18" charset="-120"/>
              </a:rPr>
              <a:t>e</a:t>
            </a:r>
            <a:r>
              <a:rPr lang="en-US" altLang="zh-TW" i="1" baseline="30000" dirty="0" err="1" smtClean="0">
                <a:ea typeface="新細明體" panose="02020500000000000000" pitchFamily="18" charset="-120"/>
              </a:rPr>
              <a:t>r</a:t>
            </a:r>
            <a:endParaRPr lang="en-US" altLang="zh-TW" i="1" baseline="30000" dirty="0" smtClean="0">
              <a:ea typeface="新細明體" panose="02020500000000000000" pitchFamily="18" charset="-120"/>
            </a:endParaRPr>
          </a:p>
          <a:p>
            <a:pPr marL="0" indent="0"/>
            <a:endParaRPr lang="en-US" altLang="zh-TW" baseline="30000" dirty="0" smtClean="0">
              <a:ea typeface="新細明體" panose="02020500000000000000" pitchFamily="18" charset="-120"/>
            </a:endParaRPr>
          </a:p>
          <a:p>
            <a:pPr marL="0" indent="0"/>
            <a:r>
              <a:rPr lang="en-US" altLang="zh-TW" dirty="0" smtClean="0">
                <a:ea typeface="新細明體" panose="02020500000000000000" pitchFamily="18" charset="-120"/>
              </a:rPr>
              <a:t>Thus </a:t>
            </a:r>
            <a:r>
              <a:rPr lang="en-US" altLang="zh-TW" dirty="0" err="1" smtClean="0">
                <a:ea typeface="新細明體" panose="02020500000000000000" pitchFamily="18" charset="-120"/>
              </a:rPr>
              <a:t>exp</a:t>
            </a:r>
            <a:r>
              <a:rPr lang="en-US" altLang="zh-TW" dirty="0" smtClean="0">
                <a:ea typeface="新細明體" panose="02020500000000000000" pitchFamily="18" charset="-120"/>
              </a:rPr>
              <a:t> (</a:t>
            </a:r>
            <a:r>
              <a:rPr lang="en-US" altLang="zh-TW" i="1" dirty="0" smtClean="0">
                <a:ea typeface="新細明體" panose="02020500000000000000" pitchFamily="18" charset="-120"/>
              </a:rPr>
              <a:t>x</a:t>
            </a:r>
            <a:r>
              <a:rPr lang="en-US" altLang="zh-TW" dirty="0" smtClean="0">
                <a:ea typeface="新細明體" panose="02020500000000000000" pitchFamily="18" charset="-120"/>
              </a:rPr>
              <a:t>) = </a:t>
            </a:r>
            <a:r>
              <a:rPr lang="en-US" altLang="zh-TW" i="1" dirty="0" smtClean="0">
                <a:ea typeface="新細明體" panose="02020500000000000000" pitchFamily="18" charset="-120"/>
              </a:rPr>
              <a:t>e</a:t>
            </a:r>
            <a:r>
              <a:rPr lang="en-US" altLang="zh-TW" i="1" baseline="30000" dirty="0" smtClean="0">
                <a:ea typeface="新細明體" panose="02020500000000000000" pitchFamily="18" charset="-120"/>
              </a:rPr>
              <a:t>x </a:t>
            </a:r>
            <a:r>
              <a:rPr lang="en-US" altLang="zh-TW" i="1" dirty="0" smtClean="0">
                <a:ea typeface="新細明體" panose="02020500000000000000" pitchFamily="18" charset="-120"/>
              </a:rPr>
              <a:t> </a:t>
            </a:r>
            <a:r>
              <a:rPr lang="en-US" altLang="zh-TW" dirty="0" smtClean="0">
                <a:ea typeface="新細明體" panose="02020500000000000000" pitchFamily="18" charset="-120"/>
              </a:rPr>
              <a:t>whenever </a:t>
            </a:r>
            <a:r>
              <a:rPr lang="en-US" altLang="zh-TW" i="1" dirty="0" smtClean="0">
                <a:ea typeface="新細明體" panose="02020500000000000000" pitchFamily="18" charset="-120"/>
              </a:rPr>
              <a:t>x </a:t>
            </a:r>
            <a:r>
              <a:rPr lang="en-US" altLang="zh-TW" dirty="0" smtClean="0">
                <a:ea typeface="新細明體" panose="02020500000000000000" pitchFamily="18" charset="-120"/>
              </a:rPr>
              <a:t>is a rational number.</a:t>
            </a:r>
          </a:p>
        </p:txBody>
      </p:sp>
      <p:sp>
        <p:nvSpPr>
          <p:cNvPr id="61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61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653136"/>
            <a:ext cx="3524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47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fade">
                                      <p:cBhvr>
                                        <p:cTn id="15" dur="1000"/>
                                        <p:tgtEl>
                                          <p:spTgt spid="21507">
                                            <p:txEl>
                                              <p:pRg st="2" end="2"/>
                                            </p:txEl>
                                          </p:spTgt>
                                        </p:tgtEl>
                                      </p:cBhvr>
                                    </p:animEffect>
                                    <p:anim calcmode="lin" valueType="num">
                                      <p:cBhvr>
                                        <p:cTn id="16"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21507">
                                            <p:txEl>
                                              <p:pRg st="3" end="3"/>
                                            </p:txEl>
                                          </p:spTgt>
                                        </p:tgtEl>
                                        <p:attrNameLst>
                                          <p:attrName>style.visibility</p:attrName>
                                        </p:attrNameLst>
                                      </p:cBhvr>
                                      <p:to>
                                        <p:strVal val="visible"/>
                                      </p:to>
                                    </p:set>
                                    <p:animEffect transition="in" filter="fade">
                                      <p:cBhvr>
                                        <p:cTn id="23" dur="1000"/>
                                        <p:tgtEl>
                                          <p:spTgt spid="21507">
                                            <p:txEl>
                                              <p:pRg st="3" end="3"/>
                                            </p:txEl>
                                          </p:spTgt>
                                        </p:tgtEl>
                                      </p:cBhvr>
                                    </p:animEffect>
                                    <p:anim calcmode="lin" valueType="num">
                                      <p:cBhvr>
                                        <p:cTn id="24"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1507">
                                            <p:txEl>
                                              <p:pRg st="3" end="3"/>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150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nodeType="clickEffect">
                                  <p:stCondLst>
                                    <p:cond delay="0"/>
                                  </p:stCondLst>
                                  <p:childTnLst>
                                    <p:set>
                                      <p:cBhvr>
                                        <p:cTn id="30" dur="1" fill="hold">
                                          <p:stCondLst>
                                            <p:cond delay="0"/>
                                          </p:stCondLst>
                                        </p:cTn>
                                        <p:tgtEl>
                                          <p:spTgt spid="21507">
                                            <p:txEl>
                                              <p:pRg st="5" end="5"/>
                                            </p:txEl>
                                          </p:spTgt>
                                        </p:tgtEl>
                                        <p:attrNameLst>
                                          <p:attrName>style.visibility</p:attrName>
                                        </p:attrNameLst>
                                      </p:cBhvr>
                                      <p:to>
                                        <p:strVal val="visible"/>
                                      </p:to>
                                    </p:set>
                                    <p:animEffect transition="in" filter="fade">
                                      <p:cBhvr>
                                        <p:cTn id="31" dur="1000"/>
                                        <p:tgtEl>
                                          <p:spTgt spid="21507">
                                            <p:txEl>
                                              <p:pRg st="5" end="5"/>
                                            </p:txEl>
                                          </p:spTgt>
                                        </p:tgtEl>
                                      </p:cBhvr>
                                    </p:animEffect>
                                    <p:anim calcmode="lin" valueType="num">
                                      <p:cBhvr>
                                        <p:cTn id="32" dur="10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21507">
                                            <p:txEl>
                                              <p:pRg st="5" end="5"/>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1507">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nodeType="clickEffect">
                                  <p:stCondLst>
                                    <p:cond delay="0"/>
                                  </p:stCondLst>
                                  <p:childTnLst>
                                    <p:set>
                                      <p:cBhvr>
                                        <p:cTn id="38" dur="1" fill="hold">
                                          <p:stCondLst>
                                            <p:cond delay="0"/>
                                          </p:stCondLst>
                                        </p:cTn>
                                        <p:tgtEl>
                                          <p:spTgt spid="21507">
                                            <p:txEl>
                                              <p:pRg st="7" end="7"/>
                                            </p:txEl>
                                          </p:spTgt>
                                        </p:tgtEl>
                                        <p:attrNameLst>
                                          <p:attrName>style.visibility</p:attrName>
                                        </p:attrNameLst>
                                      </p:cBhvr>
                                      <p:to>
                                        <p:strVal val="visible"/>
                                      </p:to>
                                    </p:set>
                                    <p:animEffect transition="in" filter="fade">
                                      <p:cBhvr>
                                        <p:cTn id="39" dur="1000"/>
                                        <p:tgtEl>
                                          <p:spTgt spid="21507">
                                            <p:txEl>
                                              <p:pRg st="7" end="7"/>
                                            </p:txEl>
                                          </p:spTgt>
                                        </p:tgtEl>
                                      </p:cBhvr>
                                    </p:animEffect>
                                    <p:anim calcmode="lin" valueType="num">
                                      <p:cBhvr>
                                        <p:cTn id="40" dur="1000" fill="hold"/>
                                        <p:tgtEl>
                                          <p:spTgt spid="21507">
                                            <p:txEl>
                                              <p:pRg st="7" end="7"/>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21507">
                                            <p:txEl>
                                              <p:pRg st="7" end="7"/>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1507">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The Natural Exponential Function</a:t>
            </a:r>
          </a:p>
        </p:txBody>
      </p:sp>
      <p:sp>
        <p:nvSpPr>
          <p:cNvPr id="21507"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This leads us to define </a:t>
            </a:r>
            <a:r>
              <a:rPr lang="en-US" altLang="zh-TW" i="1" dirty="0" smtClean="0">
                <a:ea typeface="新細明體" panose="02020500000000000000" pitchFamily="18" charset="-120"/>
              </a:rPr>
              <a:t>e</a:t>
            </a:r>
            <a:r>
              <a:rPr lang="en-US" altLang="zh-TW" baseline="30000" dirty="0" smtClean="0">
                <a:ea typeface="新細明體" panose="02020500000000000000" pitchFamily="18" charset="-120"/>
              </a:rPr>
              <a:t>x</a:t>
            </a:r>
            <a:r>
              <a:rPr lang="en-US" altLang="zh-TW" dirty="0" smtClean="0">
                <a:ea typeface="新細明體" panose="02020500000000000000" pitchFamily="18" charset="-120"/>
              </a:rPr>
              <a:t>, even for irrational values of </a:t>
            </a:r>
            <a:r>
              <a:rPr lang="en-US" altLang="zh-TW" i="1" dirty="0" smtClean="0">
                <a:ea typeface="新細明體" panose="02020500000000000000" pitchFamily="18" charset="-120"/>
              </a:rPr>
              <a:t>x</a:t>
            </a:r>
            <a:r>
              <a:rPr lang="en-US" altLang="zh-TW" dirty="0" smtClean="0">
                <a:ea typeface="新細明體" panose="02020500000000000000" pitchFamily="18" charset="-120"/>
              </a:rPr>
              <a:t>, by the equation</a:t>
            </a:r>
          </a:p>
          <a:p>
            <a:pPr marL="0" indent="0"/>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In other words, for the reasons given, we define </a:t>
            </a:r>
            <a:r>
              <a:rPr lang="en-US" altLang="zh-TW" i="1" dirty="0" smtClean="0">
                <a:ea typeface="新細明體" panose="02020500000000000000" pitchFamily="18" charset="-120"/>
              </a:rPr>
              <a:t>e</a:t>
            </a:r>
            <a:r>
              <a:rPr lang="en-US" altLang="zh-TW" baseline="30000" dirty="0" smtClean="0">
                <a:ea typeface="新細明體" panose="02020500000000000000" pitchFamily="18" charset="-120"/>
              </a:rPr>
              <a:t>x  </a:t>
            </a:r>
            <a:r>
              <a:rPr lang="en-US" altLang="zh-TW" dirty="0" smtClean="0">
                <a:ea typeface="新細明體" panose="02020500000000000000" pitchFamily="18" charset="-120"/>
              </a:rPr>
              <a:t>to be the inverse of the function ln </a:t>
            </a:r>
            <a:r>
              <a:rPr lang="en-US" altLang="zh-TW" i="1" dirty="0" smtClean="0">
                <a:ea typeface="新細明體" panose="02020500000000000000" pitchFamily="18" charset="-120"/>
              </a:rPr>
              <a:t>x</a:t>
            </a:r>
            <a:r>
              <a:rPr lang="en-US" altLang="zh-TW" dirty="0" smtClean="0">
                <a:ea typeface="新細明體" panose="02020500000000000000" pitchFamily="18" charset="-120"/>
              </a:rPr>
              <a:t>. In this notation       becomes</a:t>
            </a:r>
          </a:p>
          <a:p>
            <a:pPr marL="0" indent="0"/>
            <a:endParaRPr lang="en-US" altLang="zh-TW" dirty="0" smtClean="0">
              <a:ea typeface="新細明體" panose="02020500000000000000" pitchFamily="18" charset="-120"/>
            </a:endParaRPr>
          </a:p>
        </p:txBody>
      </p:sp>
      <p:sp>
        <p:nvSpPr>
          <p:cNvPr id="717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71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2780928"/>
            <a:ext cx="40386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5353" y="4581128"/>
            <a:ext cx="381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25" y="5683349"/>
            <a:ext cx="4318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2700" y="5445224"/>
            <a:ext cx="46196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270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animEffect transition="in" filter="fade">
                                      <p:cBhvr>
                                        <p:cTn id="15" dur="1000"/>
                                        <p:tgtEl>
                                          <p:spTgt spid="21507">
                                            <p:txEl>
                                              <p:pRg st="3" end="3"/>
                                            </p:txEl>
                                          </p:spTgt>
                                        </p:tgtEl>
                                      </p:cBhvr>
                                    </p:animEffect>
                                    <p:anim calcmode="lin" valueType="num">
                                      <p:cBhvr>
                                        <p:cTn id="16"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3" end="3"/>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The Natural Exponential Function</a:t>
            </a:r>
          </a:p>
        </p:txBody>
      </p:sp>
      <p:sp>
        <p:nvSpPr>
          <p:cNvPr id="21507"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and the cancellation equations          become</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 </a:t>
            </a:r>
          </a:p>
        </p:txBody>
      </p:sp>
      <p:sp>
        <p:nvSpPr>
          <p:cNvPr id="81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81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714500"/>
            <a:ext cx="3619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514600"/>
            <a:ext cx="3905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286000"/>
            <a:ext cx="46101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962400"/>
            <a:ext cx="390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657600"/>
            <a:ext cx="470058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698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fade">
                                      <p:cBhvr>
                                        <p:cTn id="15" dur="1000"/>
                                        <p:tgtEl>
                                          <p:spTgt spid="21507">
                                            <p:txEl>
                                              <p:pRg st="2" end="2"/>
                                            </p:txEl>
                                          </p:spTgt>
                                        </p:tgtEl>
                                      </p:cBhvr>
                                    </p:animEffect>
                                    <p:anim calcmode="lin" valueType="num">
                                      <p:cBhvr>
                                        <p:cTn id="16"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Example 1</a:t>
            </a:r>
          </a:p>
        </p:txBody>
      </p:sp>
      <p:sp>
        <p:nvSpPr>
          <p:cNvPr id="21507" name="Rectangle 3"/>
          <p:cNvSpPr>
            <a:spLocks noGrp="1" noChangeArrowheads="1"/>
          </p:cNvSpPr>
          <p:nvPr>
            <p:ph type="body" idx="1"/>
          </p:nvPr>
        </p:nvSpPr>
        <p:spPr/>
        <p:txBody>
          <a:bodyPr/>
          <a:lstStyle/>
          <a:p>
            <a:pPr marL="0" indent="0"/>
            <a:r>
              <a:rPr lang="en-US" altLang="zh-TW" smtClean="0">
                <a:ea typeface="新細明體" panose="02020500000000000000" pitchFamily="18" charset="-120"/>
              </a:rPr>
              <a:t>Find </a:t>
            </a:r>
            <a:r>
              <a:rPr lang="en-US" altLang="zh-TW" i="1" smtClean="0">
                <a:ea typeface="新細明體" panose="02020500000000000000" pitchFamily="18" charset="-120"/>
              </a:rPr>
              <a:t>x </a:t>
            </a:r>
            <a:r>
              <a:rPr lang="en-US" altLang="zh-TW" smtClean="0">
                <a:ea typeface="新細明體" panose="02020500000000000000" pitchFamily="18" charset="-120"/>
              </a:rPr>
              <a:t>if ln </a:t>
            </a:r>
            <a:r>
              <a:rPr lang="en-US" altLang="zh-TW" i="1" smtClean="0">
                <a:ea typeface="新細明體" panose="02020500000000000000" pitchFamily="18" charset="-120"/>
              </a:rPr>
              <a:t>x </a:t>
            </a:r>
            <a:r>
              <a:rPr lang="en-US" altLang="zh-TW" smtClean="0">
                <a:ea typeface="新細明體" panose="02020500000000000000" pitchFamily="18" charset="-120"/>
              </a:rPr>
              <a:t>= 5.</a:t>
            </a:r>
          </a:p>
          <a:p>
            <a:pPr marL="0" indent="0"/>
            <a:endParaRPr lang="en-US" altLang="zh-TW" smtClean="0">
              <a:ea typeface="新細明體" panose="02020500000000000000" pitchFamily="18" charset="-120"/>
            </a:endParaRPr>
          </a:p>
          <a:p>
            <a:pPr marL="0" indent="0"/>
            <a:r>
              <a:rPr lang="en-US" altLang="zh-TW" smtClean="0">
                <a:ea typeface="新細明體" panose="02020500000000000000" pitchFamily="18" charset="-120"/>
              </a:rPr>
              <a:t> </a:t>
            </a:r>
          </a:p>
        </p:txBody>
      </p:sp>
      <p:sp>
        <p:nvSpPr>
          <p:cNvPr id="922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p14="http://schemas.microsoft.com/office/powerpoint/2010/main" val="227978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Effect transition="in" filter="fade">
                                      <p:cBhvr>
                                        <p:cTn id="7" dur="1000"/>
                                        <p:tgtEl>
                                          <p:spTgt spid="21507">
                                            <p:txEl>
                                              <p:pRg st="2" end="2"/>
                                            </p:txEl>
                                          </p:spTgt>
                                        </p:tgtEl>
                                      </p:cBhvr>
                                    </p:animEffect>
                                    <p:anim calcmode="lin" valueType="num">
                                      <p:cBhvr>
                                        <p:cTn id="8"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0" end="0"/>
                                            </p:txEl>
                                          </p:spTgt>
                                        </p:tgtEl>
                                        <p:attrNameLst>
                                          <p:attrName>style.visibility</p:attrName>
                                        </p:attrNameLst>
                                      </p:cBhvr>
                                      <p:to>
                                        <p:strVal val="visible"/>
                                      </p:to>
                                    </p:set>
                                    <p:animEffect transition="in" filter="fade">
                                      <p:cBhvr>
                                        <p:cTn id="15" dur="1000"/>
                                        <p:tgtEl>
                                          <p:spTgt spid="21507">
                                            <p:txEl>
                                              <p:pRg st="0" end="0"/>
                                            </p:txEl>
                                          </p:spTgt>
                                        </p:tgtEl>
                                      </p:cBhvr>
                                    </p:animEffect>
                                    <p:anim calcmode="lin" valueType="num">
                                      <p:cBhvr>
                                        <p:cTn id="16"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 Example 1- </a:t>
            </a:r>
            <a:r>
              <a:rPr lang="en-US" altLang="zh-TW" i="1" smtClean="0">
                <a:ea typeface="新細明體" panose="02020500000000000000" pitchFamily="18" charset="-120"/>
              </a:rPr>
              <a:t>Solution 1</a:t>
            </a:r>
            <a:endParaRPr lang="en-US" altLang="zh-TW" smtClean="0">
              <a:ea typeface="新細明體" panose="02020500000000000000" pitchFamily="18" charset="-120"/>
            </a:endParaRPr>
          </a:p>
        </p:txBody>
      </p:sp>
      <p:sp>
        <p:nvSpPr>
          <p:cNvPr id="21507" name="Rectangle 3"/>
          <p:cNvSpPr>
            <a:spLocks noGrp="1" noChangeArrowheads="1"/>
          </p:cNvSpPr>
          <p:nvPr>
            <p:ph type="body" idx="1"/>
          </p:nvPr>
        </p:nvSpPr>
        <p:spPr/>
        <p:txBody>
          <a:bodyPr/>
          <a:lstStyle/>
          <a:p>
            <a:pPr marL="0" indent="0"/>
            <a:r>
              <a:rPr lang="en-US" altLang="zh-TW" dirty="0" smtClean="0">
                <a:ea typeface="新細明體" panose="02020500000000000000" pitchFamily="18" charset="-120"/>
              </a:rPr>
              <a:t>From         we see that</a:t>
            </a: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	ln </a:t>
            </a:r>
            <a:r>
              <a:rPr lang="en-US" altLang="zh-TW" i="1" dirty="0" smtClean="0">
                <a:ea typeface="新細明體" panose="02020500000000000000" pitchFamily="18" charset="-120"/>
              </a:rPr>
              <a:t>x </a:t>
            </a:r>
            <a:r>
              <a:rPr lang="en-US" altLang="zh-TW" dirty="0" smtClean="0">
                <a:ea typeface="新細明體" panose="02020500000000000000" pitchFamily="18" charset="-120"/>
              </a:rPr>
              <a:t>= 5    means    </a:t>
            </a:r>
            <a:r>
              <a:rPr lang="en-US" altLang="zh-TW" i="1" dirty="0" smtClean="0">
                <a:ea typeface="新細明體" panose="02020500000000000000" pitchFamily="18" charset="-120"/>
              </a:rPr>
              <a:t>e</a:t>
            </a:r>
            <a:r>
              <a:rPr lang="en-US" altLang="zh-TW" baseline="30000" dirty="0" smtClean="0">
                <a:ea typeface="新細明體" panose="02020500000000000000" pitchFamily="18" charset="-120"/>
              </a:rPr>
              <a:t>5</a:t>
            </a:r>
            <a:r>
              <a:rPr lang="en-US" altLang="zh-TW" dirty="0" smtClean="0">
                <a:ea typeface="新細明體" panose="02020500000000000000" pitchFamily="18" charset="-120"/>
              </a:rPr>
              <a:t> = </a:t>
            </a:r>
            <a:r>
              <a:rPr lang="en-US" altLang="zh-TW" i="1" dirty="0" smtClean="0">
                <a:ea typeface="新細明體" panose="02020500000000000000" pitchFamily="18" charset="-120"/>
              </a:rPr>
              <a:t>x </a:t>
            </a:r>
            <a:endParaRPr lang="en-US" altLang="zh-TW" dirty="0" smtClean="0">
              <a:ea typeface="新細明體" panose="02020500000000000000" pitchFamily="18" charset="-120"/>
            </a:endParaRPr>
          </a:p>
          <a:p>
            <a:pPr marL="0" indent="0"/>
            <a:endParaRPr lang="en-US" altLang="zh-TW" dirty="0" smtClean="0">
              <a:ea typeface="新細明體" panose="02020500000000000000" pitchFamily="18" charset="-120"/>
            </a:endParaRPr>
          </a:p>
          <a:p>
            <a:pPr marL="0" indent="0"/>
            <a:r>
              <a:rPr lang="en-US" altLang="zh-TW" dirty="0" smtClean="0">
                <a:ea typeface="新細明體" panose="02020500000000000000" pitchFamily="18" charset="-120"/>
              </a:rPr>
              <a:t>Therefore </a:t>
            </a:r>
            <a:r>
              <a:rPr lang="en-US" altLang="zh-TW" i="1" dirty="0" smtClean="0">
                <a:ea typeface="新細明體" panose="02020500000000000000" pitchFamily="18" charset="-120"/>
              </a:rPr>
              <a:t>x = e</a:t>
            </a:r>
            <a:r>
              <a:rPr lang="en-US" altLang="zh-TW" baseline="30000" dirty="0" smtClean="0">
                <a:ea typeface="新細明體" panose="02020500000000000000" pitchFamily="18" charset="-120"/>
              </a:rPr>
              <a:t>5</a:t>
            </a:r>
            <a:r>
              <a:rPr lang="en-US" altLang="zh-TW" dirty="0" smtClean="0">
                <a:ea typeface="新細明體" panose="02020500000000000000" pitchFamily="18" charset="-120"/>
              </a:rPr>
              <a:t>.</a:t>
            </a:r>
          </a:p>
          <a:p>
            <a:pPr marL="0" indent="0"/>
            <a:r>
              <a:rPr lang="en-US" altLang="zh-TW" dirty="0" smtClean="0">
                <a:ea typeface="新細明體" panose="02020500000000000000" pitchFamily="18" charset="-120"/>
              </a:rPr>
              <a:t> </a:t>
            </a:r>
          </a:p>
        </p:txBody>
      </p:sp>
      <p:sp>
        <p:nvSpPr>
          <p:cNvPr id="1024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102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700808"/>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2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21507">
                                            <p:txEl>
                                              <p:pRg st="5" end="5"/>
                                            </p:txEl>
                                          </p:spTgt>
                                        </p:tgtEl>
                                        <p:attrNameLst>
                                          <p:attrName>style.visibility</p:attrName>
                                        </p:attrNameLst>
                                      </p:cBhvr>
                                      <p:to>
                                        <p:strVal val="visible"/>
                                      </p:to>
                                    </p:set>
                                    <p:animEffect transition="in" filter="fade">
                                      <p:cBhvr>
                                        <p:cTn id="7" dur="1000"/>
                                        <p:tgtEl>
                                          <p:spTgt spid="21507">
                                            <p:txEl>
                                              <p:pRg st="5" end="5"/>
                                            </p:txEl>
                                          </p:spTgt>
                                        </p:tgtEl>
                                      </p:cBhvr>
                                    </p:animEffect>
                                    <p:anim calcmode="lin" valueType="num">
                                      <p:cBhvr>
                                        <p:cTn id="8" dur="10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1507">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507">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21507">
                                            <p:txEl>
                                              <p:pRg st="0" end="0"/>
                                            </p:txEl>
                                          </p:spTgt>
                                        </p:tgtEl>
                                        <p:attrNameLst>
                                          <p:attrName>style.visibility</p:attrName>
                                        </p:attrNameLst>
                                      </p:cBhvr>
                                      <p:to>
                                        <p:strVal val="visible"/>
                                      </p:to>
                                    </p:set>
                                    <p:animEffect transition="in" filter="fade">
                                      <p:cBhvr>
                                        <p:cTn id="15" dur="1000"/>
                                        <p:tgtEl>
                                          <p:spTgt spid="21507">
                                            <p:txEl>
                                              <p:pRg st="0" end="0"/>
                                            </p:txEl>
                                          </p:spTgt>
                                        </p:tgtEl>
                                      </p:cBhvr>
                                    </p:animEffect>
                                    <p:anim calcmode="lin" valueType="num">
                                      <p:cBhvr>
                                        <p:cTn id="16"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1507">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150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21507">
                                            <p:txEl>
                                              <p:pRg st="2" end="2"/>
                                            </p:txEl>
                                          </p:spTgt>
                                        </p:tgtEl>
                                        <p:attrNameLst>
                                          <p:attrName>style.visibility</p:attrName>
                                        </p:attrNameLst>
                                      </p:cBhvr>
                                      <p:to>
                                        <p:strVal val="visible"/>
                                      </p:to>
                                    </p:set>
                                    <p:animEffect transition="in" filter="fade">
                                      <p:cBhvr>
                                        <p:cTn id="23" dur="1000"/>
                                        <p:tgtEl>
                                          <p:spTgt spid="21507">
                                            <p:txEl>
                                              <p:pRg st="2" end="2"/>
                                            </p:txEl>
                                          </p:spTgt>
                                        </p:tgtEl>
                                      </p:cBhvr>
                                    </p:animEffect>
                                    <p:anim calcmode="lin" valueType="num">
                                      <p:cBhvr>
                                        <p:cTn id="24"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1507">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150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nodeType="clickEffect">
                                  <p:stCondLst>
                                    <p:cond delay="0"/>
                                  </p:stCondLst>
                                  <p:childTnLst>
                                    <p:set>
                                      <p:cBhvr>
                                        <p:cTn id="30" dur="1" fill="hold">
                                          <p:stCondLst>
                                            <p:cond delay="0"/>
                                          </p:stCondLst>
                                        </p:cTn>
                                        <p:tgtEl>
                                          <p:spTgt spid="21507">
                                            <p:txEl>
                                              <p:pRg st="4" end="4"/>
                                            </p:txEl>
                                          </p:spTgt>
                                        </p:tgtEl>
                                        <p:attrNameLst>
                                          <p:attrName>style.visibility</p:attrName>
                                        </p:attrNameLst>
                                      </p:cBhvr>
                                      <p:to>
                                        <p:strVal val="visible"/>
                                      </p:to>
                                    </p:set>
                                    <p:animEffect transition="in" filter="fade">
                                      <p:cBhvr>
                                        <p:cTn id="31" dur="1000"/>
                                        <p:tgtEl>
                                          <p:spTgt spid="21507">
                                            <p:txEl>
                                              <p:pRg st="4" end="4"/>
                                            </p:txEl>
                                          </p:spTgt>
                                        </p:tgtEl>
                                      </p:cBhvr>
                                    </p:animEffect>
                                    <p:anim calcmode="lin" valueType="num">
                                      <p:cBhvr>
                                        <p:cTn id="32"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21507">
                                            <p:txEl>
                                              <p:pRg st="4" end="4"/>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1507">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h_16x9">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2">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範本01" id="{4ED460EB-6C90-4A87-8F38-D261F1823A05}" vid="{E156CA9E-7271-4D9B-B440-7640C24B573B}"/>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範本01</Template>
  <TotalTime>0</TotalTime>
  <Words>799</Words>
  <Application>Microsoft Office PowerPoint</Application>
  <PresentationFormat>如螢幕大小 (4:3)</PresentationFormat>
  <Paragraphs>193</Paragraphs>
  <Slides>36</Slides>
  <Notes>3</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36</vt:i4>
      </vt:variant>
    </vt:vector>
  </HeadingPairs>
  <TitlesOfParts>
    <vt:vector size="45" baseType="lpstr">
      <vt:lpstr>Arial Unicode MS</vt:lpstr>
      <vt:lpstr>Gulim</vt:lpstr>
      <vt:lpstr>微軟正黑體</vt:lpstr>
      <vt:lpstr>新細明體</vt:lpstr>
      <vt:lpstr>Arial</vt:lpstr>
      <vt:lpstr>Euphemia</vt:lpstr>
      <vt:lpstr>Symbol</vt:lpstr>
      <vt:lpstr>Math_16x9</vt:lpstr>
      <vt:lpstr>Equation</vt:lpstr>
      <vt:lpstr>PowerPoint 簡報</vt:lpstr>
      <vt:lpstr>PowerPoint 簡報</vt:lpstr>
      <vt:lpstr> The Natural Exponential Function</vt:lpstr>
      <vt:lpstr> The Natural Exponential Function</vt:lpstr>
      <vt:lpstr> The Natural Exponential Function</vt:lpstr>
      <vt:lpstr> The Natural Exponential Function</vt:lpstr>
      <vt:lpstr> The Natural Exponential Function</vt:lpstr>
      <vt:lpstr> Example 1</vt:lpstr>
      <vt:lpstr> Example 1- Solution 1</vt:lpstr>
      <vt:lpstr> Example 1- Solution 2</vt:lpstr>
      <vt:lpstr>Example 2</vt:lpstr>
      <vt:lpstr>Example 2 SOLUTION </vt:lpstr>
      <vt:lpstr> The Natural Exponential Function</vt:lpstr>
      <vt:lpstr> The Natural Exponential Function</vt:lpstr>
      <vt:lpstr> Example 3</vt:lpstr>
      <vt:lpstr> Example 3 - Solution</vt:lpstr>
      <vt:lpstr> Example 3 - Solution</vt:lpstr>
      <vt:lpstr> The Natural Exponential Function</vt:lpstr>
      <vt:lpstr>PROOF OF LAW 1</vt:lpstr>
      <vt:lpstr>PowerPoint 簡報</vt:lpstr>
      <vt:lpstr>Differentiation</vt:lpstr>
      <vt:lpstr>PROOF</vt:lpstr>
      <vt:lpstr>PROOF</vt:lpstr>
      <vt:lpstr>Differentiation</vt:lpstr>
      <vt:lpstr> Example 4</vt:lpstr>
      <vt:lpstr> Example 4 - Solution</vt:lpstr>
      <vt:lpstr>Differentiation</vt:lpstr>
      <vt:lpstr> Example 5</vt:lpstr>
      <vt:lpstr> Example 5 - Solution</vt:lpstr>
      <vt:lpstr>Example 6</vt:lpstr>
      <vt:lpstr>Example 6 SOLUTION</vt:lpstr>
      <vt:lpstr>PowerPoint 簡報</vt:lpstr>
      <vt:lpstr> Integration</vt:lpstr>
      <vt:lpstr>Example 7</vt:lpstr>
      <vt:lpstr> Example 8</vt:lpstr>
      <vt:lpstr> Example 8 - 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2015-08-30T15:26:15Z</dcterms:created>
  <dcterms:modified xsi:type="dcterms:W3CDTF">2016-11-25T09:54:34Z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