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92" r:id="rId9"/>
    <p:sldId id="293" r:id="rId10"/>
    <p:sldId id="262" r:id="rId11"/>
    <p:sldId id="294" r:id="rId12"/>
    <p:sldId id="263" r:id="rId13"/>
    <p:sldId id="264" r:id="rId14"/>
    <p:sldId id="265" r:id="rId15"/>
    <p:sldId id="29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96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97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11/25/2016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2016/11/25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888BB8-20B3-4BF0-92A3-B7D9AA372D25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5407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19C6D4-039C-4337-9E2D-67C84D3B5D84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382244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11/25/2016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793776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076128" y="1981200"/>
            <a:ext cx="588836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INVERSE FUNCTIONS</a:t>
            </a:r>
          </a:p>
        </p:txBody>
      </p:sp>
    </p:spTree>
    <p:extLst>
      <p:ext uri="{BB962C8B-B14F-4D97-AF65-F5344CB8AC3E}">
        <p14:creationId xmlns:p14="http://schemas.microsoft.com/office/powerpoint/2010/main" val="37114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General </a:t>
            </a:r>
            <a:r>
              <a:rPr lang="en-US" altLang="zh-TW" dirty="0">
                <a:ea typeface="新細明體" panose="02020500000000000000" pitchFamily="18" charset="-120"/>
              </a:rPr>
              <a:t>Exponential Functions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PROOF: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08" y="2132856"/>
            <a:ext cx="3021804" cy="20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/>
              <a:t>Combining Formula 4 with the Chain Rule, we have 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4600"/>
            <a:ext cx="4097338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81400"/>
            <a:ext cx="2151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99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755576" y="2996952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Exponential Graphs</a:t>
            </a:r>
          </a:p>
        </p:txBody>
      </p:sp>
    </p:spTree>
    <p:extLst>
      <p:ext uri="{BB962C8B-B14F-4D97-AF65-F5344CB8AC3E}">
        <p14:creationId xmlns:p14="http://schemas.microsoft.com/office/powerpoint/2010/main" val="382478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Exponential Graphs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/>
              <a:t>If </a:t>
            </a:r>
            <a:r>
              <a:rPr lang="en-US" i="1" dirty="0" smtClean="0"/>
              <a:t>a </a:t>
            </a:r>
            <a:r>
              <a:rPr lang="en-US" dirty="0" smtClean="0"/>
              <a:t>&gt; 1, then ln </a:t>
            </a:r>
            <a:r>
              <a:rPr lang="en-US" i="1" dirty="0" smtClean="0"/>
              <a:t>a </a:t>
            </a:r>
            <a:r>
              <a:rPr lang="en-US" dirty="0" smtClean="0"/>
              <a:t>&gt; 0, so (</a:t>
            </a:r>
            <a:r>
              <a:rPr lang="en-US" i="1" dirty="0" smtClean="0"/>
              <a:t>d</a:t>
            </a:r>
            <a:r>
              <a:rPr lang="en-US" dirty="0" smtClean="0"/>
              <a:t> / </a:t>
            </a:r>
            <a:r>
              <a:rPr lang="en-US" i="1" dirty="0" smtClean="0"/>
              <a:t>dx</a:t>
            </a:r>
            <a:r>
              <a:rPr lang="en-US" dirty="0" smtClean="0"/>
              <a:t>) </a:t>
            </a:r>
            <a:r>
              <a:rPr lang="en-US" i="1" dirty="0" smtClean="0"/>
              <a:t>a</a:t>
            </a:r>
            <a:r>
              <a:rPr lang="en-US" i="1" baseline="30000" dirty="0" smtClean="0"/>
              <a:t>x</a:t>
            </a:r>
            <a:r>
              <a:rPr lang="en-US" i="1" dirty="0" smtClean="0"/>
              <a:t> = a</a:t>
            </a:r>
            <a:r>
              <a:rPr lang="en-US" i="1" baseline="30000" dirty="0" smtClean="0"/>
              <a:t>x </a:t>
            </a:r>
            <a:r>
              <a:rPr lang="en-US" i="1" dirty="0" smtClean="0"/>
              <a:t> </a:t>
            </a:r>
            <a:r>
              <a:rPr lang="en-US" dirty="0" smtClean="0"/>
              <a:t>ln </a:t>
            </a:r>
            <a:r>
              <a:rPr lang="en-US" i="1" dirty="0" smtClean="0"/>
              <a:t>a </a:t>
            </a:r>
            <a:r>
              <a:rPr lang="en-US" dirty="0" smtClean="0"/>
              <a:t>&gt; 0, which shows that </a:t>
            </a:r>
            <a:r>
              <a:rPr lang="en-US" i="1" dirty="0" smtClean="0"/>
              <a:t>y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i="1" baseline="30000" dirty="0" smtClean="0"/>
              <a:t>x</a:t>
            </a:r>
            <a:r>
              <a:rPr lang="en-US" i="1" dirty="0" smtClean="0"/>
              <a:t> </a:t>
            </a:r>
            <a:r>
              <a:rPr lang="en-US" dirty="0" smtClean="0"/>
              <a:t>is increasing (see Figure 1.)</a:t>
            </a:r>
          </a:p>
          <a:p>
            <a:pPr marL="0" indent="0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32766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3419872" y="5973961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4572000" y="5943600"/>
            <a:ext cx="1301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i="1">
                <a:ea typeface="新細明體" panose="02020500000000000000" pitchFamily="18" charset="-120"/>
              </a:rPr>
              <a:t>y = a</a:t>
            </a:r>
            <a:r>
              <a:rPr lang="en-US" altLang="zh-TW" sz="1600" i="1" baseline="30000">
                <a:ea typeface="新細明體" panose="02020500000000000000" pitchFamily="18" charset="-120"/>
              </a:rPr>
              <a:t>x</a:t>
            </a:r>
            <a:r>
              <a:rPr lang="en-US" altLang="zh-TW" sz="1600" i="1">
                <a:ea typeface="新細明體" panose="02020500000000000000" pitchFamily="18" charset="-120"/>
              </a:rPr>
              <a:t>, a &gt; </a:t>
            </a:r>
            <a:r>
              <a:rPr lang="en-US" altLang="zh-TW" sz="1600">
                <a:ea typeface="新細明體" panose="02020500000000000000" pitchFamily="18" charset="-120"/>
              </a:rPr>
              <a:t>1</a:t>
            </a:r>
            <a:endParaRPr lang="en-US" altLang="zh-TW" sz="1600" i="1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738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EXPONENTIAL GRAPHS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0 &lt;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&lt; 1, then ln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&lt; 0.</a:t>
            </a:r>
          </a:p>
          <a:p>
            <a:pPr marL="749300" lvl="1" indent="-239713"/>
            <a:r>
              <a:rPr lang="en-US" altLang="zh-TW" dirty="0">
                <a:ea typeface="新細明體" panose="02020500000000000000" pitchFamily="18" charset="-120"/>
              </a:rPr>
              <a:t>So,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is decreasing.</a:t>
            </a:r>
          </a:p>
          <a:p>
            <a:pPr marL="749300" lvl="1" indent="-239713"/>
            <a:r>
              <a:rPr lang="en-US" altLang="zh-TW" dirty="0">
                <a:ea typeface="新細明體" panose="02020500000000000000" pitchFamily="18" charset="-120"/>
              </a:rPr>
              <a:t>See Figure 2.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80928"/>
            <a:ext cx="3573462" cy="35242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Exponential Graphs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/>
              <a:t>Notice from Figure 3 that as the base </a:t>
            </a:r>
            <a:r>
              <a:rPr lang="en-US" i="1" dirty="0" smtClean="0"/>
              <a:t>a </a:t>
            </a:r>
            <a:r>
              <a:rPr lang="en-US" dirty="0" smtClean="0"/>
              <a:t>gets larger, the exponential function grows more rapidly (for </a:t>
            </a:r>
            <a:r>
              <a:rPr lang="en-US" i="1" dirty="0" smtClean="0"/>
              <a:t>x </a:t>
            </a:r>
            <a:r>
              <a:rPr lang="en-US" dirty="0" smtClean="0"/>
              <a:t>&gt; 0). 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3851920" y="6494289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27151"/>
            <a:ext cx="50196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2364904" y="6156151"/>
            <a:ext cx="4418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ea typeface="新細明體" panose="02020500000000000000" pitchFamily="18" charset="-120"/>
              </a:rPr>
              <a:t>Members of the family of exponential functions</a:t>
            </a:r>
          </a:p>
        </p:txBody>
      </p:sp>
    </p:spTree>
    <p:extLst>
      <p:ext uri="{BB962C8B-B14F-4D97-AF65-F5344CB8AC3E}">
        <p14:creationId xmlns:p14="http://schemas.microsoft.com/office/powerpoint/2010/main" val="172366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Exponential Graphs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Figure 4 shoes how the exponential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2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compares with the power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. The graphs intersect three times, but ultimately the exponential curve </a:t>
            </a:r>
          </a:p>
          <a:p>
            <a:pPr marL="0" indent="0"/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2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grows far more rapidly than the parabola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. (See also Figure 5.)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3205211" y="6399408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96" y="3459160"/>
            <a:ext cx="220980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35373"/>
            <a:ext cx="23622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6300192" y="6399408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6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800100" y="2924944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ea typeface="新細明體" panose="02020500000000000000" pitchFamily="18" charset="-120"/>
              </a:rPr>
              <a:t>Exponential Integrals</a:t>
            </a:r>
          </a:p>
        </p:txBody>
      </p:sp>
    </p:spTree>
    <p:extLst>
      <p:ext uri="{BB962C8B-B14F-4D97-AF65-F5344CB8AC3E}">
        <p14:creationId xmlns:p14="http://schemas.microsoft.com/office/powerpoint/2010/main" val="7413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Exponential Integrals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/>
              <a:t>The integration formula that follows from Formula 4 is 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607695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11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2257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997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3733800"/>
            <a:ext cx="106997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9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14600"/>
            <a:ext cx="6552728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General Logarithmic and Exponential Functions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52178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5.4</a:t>
            </a:r>
          </a:p>
        </p:txBody>
      </p:sp>
    </p:spTree>
    <p:extLst>
      <p:ext uri="{BB962C8B-B14F-4D97-AF65-F5344CB8AC3E}">
        <p14:creationId xmlns:p14="http://schemas.microsoft.com/office/powerpoint/2010/main" val="17111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800100" y="287464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The Power Rule Revisited</a:t>
            </a:r>
          </a:p>
        </p:txBody>
      </p:sp>
    </p:spTree>
    <p:extLst>
      <p:ext uri="{BB962C8B-B14F-4D97-AF65-F5344CB8AC3E}">
        <p14:creationId xmlns:p14="http://schemas.microsoft.com/office/powerpoint/2010/main" val="10443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Power Rule Revisited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/>
              <a:t>Now that we have defined arbitrary powers of numbers, we are in a position to prove the general version of the Power Rule.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21" y="3282156"/>
            <a:ext cx="73152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4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POWER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PROOF</a:t>
            </a:r>
          </a:p>
          <a:p>
            <a:pPr lvl="1">
              <a:lnSpc>
                <a:spcPct val="13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 err="1">
                <a:ea typeface="新細明體" panose="02020500000000000000" pitchFamily="18" charset="-120"/>
              </a:rPr>
              <a:t>x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and use logarithmic differentiation: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ln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|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| = ln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|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|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ln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|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|	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≠ 0</a:t>
            </a:r>
            <a:endParaRPr lang="en-US" altLang="zh-TW" sz="3000" dirty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Therefore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Hence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</a:p>
          <a:p>
            <a:endParaRPr lang="zh-TW" altLang="en-US" sz="1800" dirty="0"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77438"/>
            <a:ext cx="10287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77072"/>
            <a:ext cx="31416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7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Power Rule Revisited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To differentiate a function of the from </a:t>
            </a:r>
            <a:r>
              <a:rPr lang="en-US" altLang="zh-TW" i="1" smtClean="0">
                <a:ea typeface="新細明體" panose="02020500000000000000" pitchFamily="18" charset="-120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</a:rPr>
              <a:t>= [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)]</a:t>
            </a:r>
            <a:r>
              <a:rPr lang="en-US" altLang="zh-TW" i="1" baseline="30000" smtClean="0">
                <a:ea typeface="新細明體" panose="02020500000000000000" pitchFamily="18" charset="-120"/>
              </a:rPr>
              <a:t>gx </a:t>
            </a:r>
            <a:r>
              <a:rPr lang="en-US" altLang="zh-TW" smtClean="0">
                <a:ea typeface="新細明體" panose="02020500000000000000" pitchFamily="18" charset="-120"/>
              </a:rPr>
              <a:t>,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where both the base and the exponent are functions, logarithmic differentiation can be used as in the following example.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22968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Differentiate 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95442"/>
            <a:ext cx="119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7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 1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Using logarithmic differentiation, we have 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9800"/>
            <a:ext cx="36576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92463"/>
            <a:ext cx="42672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4267200"/>
            <a:ext cx="55895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7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smtClean="0">
                <a:ea typeface="新細明體" panose="02020500000000000000" pitchFamily="18" charset="-120"/>
              </a:rPr>
              <a:t>Solution 2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Another method is to write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  (as in Solution 1)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					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1"/>
            <a:ext cx="2058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324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22098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24200"/>
            <a:ext cx="338931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5750619" y="653726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0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ChangeArrowheads="1"/>
          </p:cNvSpPr>
          <p:nvPr/>
        </p:nvSpPr>
        <p:spPr bwMode="auto">
          <a:xfrm>
            <a:off x="971600" y="306896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ea typeface="新細明體" panose="02020500000000000000" pitchFamily="18" charset="-120"/>
              </a:rPr>
              <a:t>General Logarithmic Functions</a:t>
            </a:r>
          </a:p>
        </p:txBody>
      </p:sp>
    </p:spTree>
    <p:extLst>
      <p:ext uri="{BB962C8B-B14F-4D97-AF65-F5344CB8AC3E}">
        <p14:creationId xmlns:p14="http://schemas.microsoft.com/office/powerpoint/2010/main" val="12268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Logarithmic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 smtClean="0"/>
              <a:t>If </a:t>
            </a:r>
            <a:r>
              <a:rPr lang="en-US" i="1" dirty="0" smtClean="0"/>
              <a:t>a &gt; </a:t>
            </a:r>
            <a:r>
              <a:rPr lang="en-US" dirty="0" smtClean="0"/>
              <a:t>0 and </a:t>
            </a:r>
            <a:r>
              <a:rPr lang="en-US" i="1" dirty="0" smtClean="0"/>
              <a:t>a        </a:t>
            </a:r>
            <a:r>
              <a:rPr lang="en-US" dirty="0" smtClean="0"/>
              <a:t>1, then </a:t>
            </a:r>
            <a:r>
              <a:rPr lang="en-US" i="1" dirty="0" smtClean="0"/>
              <a:t>f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a </a:t>
            </a:r>
            <a:r>
              <a:rPr lang="en-US" i="1" baseline="30000" dirty="0" smtClean="0"/>
              <a:t>x</a:t>
            </a:r>
            <a:r>
              <a:rPr lang="en-US" i="1" dirty="0" smtClean="0"/>
              <a:t> </a:t>
            </a:r>
            <a:r>
              <a:rPr lang="en-US" dirty="0" smtClean="0"/>
              <a:t>is a one-to-one function. Its inverse function is called the </a:t>
            </a:r>
            <a:r>
              <a:rPr lang="en-US" b="1" dirty="0" smtClean="0"/>
              <a:t>logarithmic function with base </a:t>
            </a:r>
            <a:r>
              <a:rPr lang="en-US" b="1" i="1" dirty="0" smtClean="0"/>
              <a:t>a </a:t>
            </a:r>
            <a:r>
              <a:rPr lang="en-US" dirty="0" smtClean="0"/>
              <a:t>and is denoted by log</a:t>
            </a:r>
            <a:r>
              <a:rPr lang="en-US" i="1" baseline="-25000" dirty="0" smtClean="0"/>
              <a:t>a</a:t>
            </a:r>
            <a:r>
              <a:rPr lang="en-US" i="1" dirty="0" smtClean="0"/>
              <a:t>. </a:t>
            </a:r>
            <a:r>
              <a:rPr lang="en-US" dirty="0" smtClean="0"/>
              <a:t>Thus</a:t>
            </a:r>
            <a:r>
              <a:rPr lang="en-US" i="1" dirty="0" smtClean="0"/>
              <a:t> 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32248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76" y="3661792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56992"/>
            <a:ext cx="43259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88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Logarithmic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particular, we see that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cancellation equations for the inverse functions 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log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a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i="1" baseline="30000" smtClean="0">
                <a:ea typeface="新細明體" panose="02020500000000000000" pitchFamily="18" charset="-120"/>
              </a:rPr>
              <a:t>x  </a:t>
            </a:r>
            <a:r>
              <a:rPr lang="en-US" altLang="zh-TW" smtClean="0">
                <a:ea typeface="新細明體" panose="02020500000000000000" pitchFamily="18" charset="-120"/>
              </a:rPr>
              <a:t>are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	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81" y="5157192"/>
            <a:ext cx="47450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5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General Exponential Functions</a:t>
            </a:r>
          </a:p>
        </p:txBody>
      </p:sp>
    </p:spTree>
    <p:extLst>
      <p:ext uri="{BB962C8B-B14F-4D97-AF65-F5344CB8AC3E}">
        <p14:creationId xmlns:p14="http://schemas.microsoft.com/office/powerpoint/2010/main" val="23204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Logarithmic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Figure 7 shows the case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&gt; 1. (The most important logarithmic functions have base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&gt; 1.)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fact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x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a very rapidly increasing function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&gt; 0 is reflected in the fact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=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log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a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x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a very slowly increasing function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&gt; 1.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424709" y="4894457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7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66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082" y="2283693"/>
            <a:ext cx="30956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0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Logarithmic Functions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Figure 8 shows the graphs of </a:t>
            </a:r>
            <a:r>
              <a:rPr lang="en-US" altLang="zh-TW" i="1" smtClean="0">
                <a:ea typeface="新細明體" panose="02020500000000000000" pitchFamily="18" charset="-120"/>
              </a:rPr>
              <a:t>y </a:t>
            </a:r>
            <a:r>
              <a:rPr lang="en-US" altLang="zh-TW" smtClean="0">
                <a:ea typeface="新細明體" panose="02020500000000000000" pitchFamily="18" charset="-120"/>
              </a:rPr>
              <a:t>= log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a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with various values of the base </a:t>
            </a:r>
            <a:r>
              <a:rPr lang="en-US" altLang="zh-TW" i="1" smtClean="0">
                <a:ea typeface="新細明體" panose="02020500000000000000" pitchFamily="18" charset="-120"/>
              </a:rPr>
              <a:t>a. </a:t>
            </a:r>
            <a:r>
              <a:rPr lang="en-US" altLang="zh-TW" smtClean="0">
                <a:ea typeface="新細明體" panose="02020500000000000000" pitchFamily="18" charset="-120"/>
              </a:rPr>
              <a:t>Since log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1 = 0, the graphs of all logarithmic functions pass through the point (1,0).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931790" y="6304267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8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429719"/>
            <a:ext cx="31051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1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General Logarithmic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laws of logarithms are similar to those for the natural logarithm and can be deduced from the laws of exponents.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following formula shows that logarithms with any base can be expressed in terms of the natural logarithm.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Scientific calculators have a key for natural logarithms, so Formula 6 enables us to use a calculator to compute a logarithm with any base. Similarly, Formula 6 allows us to graph any logarithmic function on a graphing calculator or computer.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6278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64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General Logarithmic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PROOF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log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a</a:t>
            </a:r>
            <a:r>
              <a:rPr lang="en-US" altLang="zh-TW" i="1" dirty="0" err="1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 from Formula 5, we have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x.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Taking natural logarithms of both sides of this equation, we get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ln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= ln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Therefore,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4077072"/>
            <a:ext cx="1296144" cy="9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Evaluate log</a:t>
            </a:r>
            <a:r>
              <a:rPr lang="en-US" altLang="zh-TW" baseline="-25000" smtClean="0">
                <a:ea typeface="新細明體" panose="02020500000000000000" pitchFamily="18" charset="-120"/>
              </a:rPr>
              <a:t>8</a:t>
            </a:r>
            <a:r>
              <a:rPr lang="en-US" altLang="zh-TW" smtClean="0">
                <a:ea typeface="新細明體" panose="02020500000000000000" pitchFamily="18" charset="-120"/>
              </a:rPr>
              <a:t>5 correct to six decimal places.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14582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Formula 6 gives 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3048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11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Logarithmic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Formula 6 enables us to differentiate any logarithmic ln </a:t>
            </a:r>
            <a:r>
              <a:rPr lang="en-US" altLang="zh-TW" i="1" smtClean="0">
                <a:ea typeface="新細明體" panose="02020500000000000000" pitchFamily="18" charset="-120"/>
              </a:rPr>
              <a:t>a </a:t>
            </a: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function. Since is a constant, we can differentiate 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as follows: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81325"/>
            <a:ext cx="6638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0"/>
            <a:ext cx="43053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</a:p>
        </p:txBody>
      </p:sp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905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0"/>
            <a:ext cx="26574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1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Logarithmic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From Formula 7 we see one of the main reasons the </a:t>
            </a:r>
          </a:p>
          <a:p>
            <a:pPr>
              <a:defRPr/>
            </a:pPr>
            <a:r>
              <a:rPr lang="en-US" dirty="0" smtClean="0"/>
              <a:t>natural logarithms (logarithms with base </a:t>
            </a:r>
            <a:r>
              <a:rPr lang="en-US" i="1" dirty="0" smtClean="0"/>
              <a:t>e</a:t>
            </a:r>
            <a:r>
              <a:rPr lang="en-US" dirty="0" smtClean="0"/>
              <a:t>) are used in</a:t>
            </a:r>
          </a:p>
          <a:p>
            <a:pPr>
              <a:defRPr/>
            </a:pPr>
            <a:r>
              <a:rPr lang="en-US" dirty="0" smtClean="0"/>
              <a:t>calculus: The differentiation formula is simplest when </a:t>
            </a:r>
          </a:p>
          <a:p>
            <a:pPr>
              <a:defRPr/>
            </a:pPr>
            <a:r>
              <a:rPr lang="en-US" i="1" dirty="0" smtClean="0"/>
              <a:t>a = e </a:t>
            </a:r>
            <a:r>
              <a:rPr lang="en-US" dirty="0" smtClean="0"/>
              <a:t>because ln </a:t>
            </a:r>
            <a:r>
              <a:rPr lang="en-US" i="1" dirty="0" smtClean="0"/>
              <a:t>e </a:t>
            </a:r>
            <a:r>
              <a:rPr lang="en-US" dirty="0" smtClean="0"/>
              <a:t>= 1.</a:t>
            </a:r>
          </a:p>
          <a:p>
            <a:pPr marL="0" indent="0">
              <a:defRPr/>
            </a:pPr>
            <a:r>
              <a:rPr lang="en-US" dirty="0" smtClean="0"/>
              <a:t>	</a:t>
            </a:r>
          </a:p>
          <a:p>
            <a:pPr marL="0" indent="0">
              <a:defRPr/>
            </a:pPr>
            <a:endParaRPr lang="en-US" dirty="0" smtClean="0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369488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ChangeArrowheads="1"/>
          </p:cNvSpPr>
          <p:nvPr/>
        </p:nvSpPr>
        <p:spPr bwMode="auto">
          <a:xfrm>
            <a:off x="800100" y="2802632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ea typeface="新細明體" panose="02020500000000000000" pitchFamily="18" charset="-120"/>
              </a:rPr>
              <a:t>The Number </a:t>
            </a:r>
            <a:r>
              <a:rPr lang="en-US" altLang="zh-TW" sz="4000" b="1" i="1" dirty="0">
                <a:ea typeface="新細明體" panose="02020500000000000000" pitchFamily="18" charset="-120"/>
              </a:rPr>
              <a:t>e  </a:t>
            </a:r>
            <a:r>
              <a:rPr lang="en-US" altLang="zh-TW" sz="4000" b="1" dirty="0">
                <a:ea typeface="新細明體" panose="02020500000000000000" pitchFamily="18" charset="-120"/>
              </a:rPr>
              <a:t>as a Limit</a:t>
            </a:r>
          </a:p>
        </p:txBody>
      </p:sp>
    </p:spTree>
    <p:extLst>
      <p:ext uri="{BB962C8B-B14F-4D97-AF65-F5344CB8AC3E}">
        <p14:creationId xmlns:p14="http://schemas.microsoft.com/office/powerpoint/2010/main" val="36765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Exponential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If </a:t>
            </a:r>
            <a:r>
              <a:rPr lang="en-US" altLang="zh-TW" i="1" smtClean="0">
                <a:ea typeface="新細明體" panose="02020500000000000000" pitchFamily="18" charset="-120"/>
              </a:rPr>
              <a:t>a </a:t>
            </a:r>
            <a:r>
              <a:rPr lang="en-US" altLang="zh-TW" smtClean="0">
                <a:ea typeface="新細明體" panose="02020500000000000000" pitchFamily="18" charset="-120"/>
              </a:rPr>
              <a:t>&gt; 0 and </a:t>
            </a:r>
            <a:r>
              <a:rPr lang="en-US" altLang="zh-TW" i="1" smtClean="0">
                <a:ea typeface="新細明體" panose="02020500000000000000" pitchFamily="18" charset="-120"/>
              </a:rPr>
              <a:t>r </a:t>
            </a:r>
            <a:r>
              <a:rPr lang="en-US" altLang="zh-TW" smtClean="0">
                <a:ea typeface="新細明體" panose="02020500000000000000" pitchFamily="18" charset="-120"/>
              </a:rPr>
              <a:t>is any rational number, then by       and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the previous section, 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Therefore, even for irrational numbers </a:t>
            </a:r>
            <a:r>
              <a:rPr lang="en-US" altLang="zh-TW" i="1" smtClean="0">
                <a:ea typeface="新細明體" panose="02020500000000000000" pitchFamily="18" charset="-120"/>
              </a:rPr>
              <a:t>x, </a:t>
            </a:r>
            <a:r>
              <a:rPr lang="en-US" altLang="zh-TW" smtClean="0">
                <a:ea typeface="新細明體" panose="02020500000000000000" pitchFamily="18" charset="-120"/>
              </a:rPr>
              <a:t>we </a:t>
            </a:r>
            <a:r>
              <a:rPr lang="en-US" altLang="zh-TW" i="1" smtClean="0">
                <a:ea typeface="新細明體" panose="02020500000000000000" pitchFamily="18" charset="-120"/>
              </a:rPr>
              <a:t>define </a:t>
            </a: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Thus, for instance,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7" y="1671637"/>
            <a:ext cx="352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624" y="1690686"/>
            <a:ext cx="371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57" y="2669147"/>
            <a:ext cx="2911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29" y="4445496"/>
            <a:ext cx="381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29" y="4293096"/>
            <a:ext cx="28194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205" y="6105936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5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Number </a:t>
            </a:r>
            <a:r>
              <a:rPr lang="en-US" altLang="zh-TW" i="1" smtClean="0">
                <a:ea typeface="新細明體" panose="02020500000000000000" pitchFamily="18" charset="-120"/>
              </a:rPr>
              <a:t>e </a:t>
            </a:r>
            <a:r>
              <a:rPr lang="en-US" altLang="zh-TW" smtClean="0">
                <a:ea typeface="新細明體" panose="02020500000000000000" pitchFamily="18" charset="-120"/>
              </a:rPr>
              <a:t>as a Limit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We have shown that if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= ln 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, then </a:t>
            </a:r>
            <a:r>
              <a:rPr lang="en-US" altLang="zh-TW" i="1" smtClean="0">
                <a:ea typeface="新細明體" panose="02020500000000000000" pitchFamily="18" charset="-120"/>
              </a:rPr>
              <a:t>f ′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</a:t>
            </a:r>
            <a:r>
              <a:rPr lang="en-US" altLang="zh-TW" i="1" smtClean="0">
                <a:ea typeface="新細明體" panose="02020500000000000000" pitchFamily="18" charset="-120"/>
              </a:rPr>
              <a:t> = </a:t>
            </a:r>
            <a:r>
              <a:rPr lang="en-US" altLang="zh-TW" smtClean="0">
                <a:ea typeface="新細明體" panose="02020500000000000000" pitchFamily="18" charset="-120"/>
              </a:rPr>
              <a:t>1/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. Thus</a:t>
            </a:r>
          </a:p>
          <a:p>
            <a:r>
              <a:rPr lang="en-US" altLang="zh-TW" i="1" smtClean="0">
                <a:ea typeface="新細明體" panose="02020500000000000000" pitchFamily="18" charset="-120"/>
              </a:rPr>
              <a:t>f ′ </a:t>
            </a:r>
            <a:r>
              <a:rPr lang="en-US" altLang="zh-TW" smtClean="0">
                <a:ea typeface="新細明體" panose="02020500000000000000" pitchFamily="18" charset="-120"/>
              </a:rPr>
              <a:t>(1) = 1. We now use this fact the express the number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as a limit.</a:t>
            </a:r>
          </a:p>
          <a:p>
            <a:endParaRPr lang="en-US" altLang="zh-TW" i="1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From the definition of a derivative as a limit, we have</a:t>
            </a:r>
          </a:p>
          <a:p>
            <a:endParaRPr lang="en-US" altLang="zh-TW" i="1" smtClean="0">
              <a:ea typeface="新細明體" panose="02020500000000000000" pitchFamily="18" charset="-120"/>
            </a:endParaRPr>
          </a:p>
          <a:p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69961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24400"/>
            <a:ext cx="523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5000"/>
            <a:ext cx="23701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88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Number </a:t>
            </a:r>
            <a:r>
              <a:rPr lang="en-US" altLang="zh-TW" i="1" smtClean="0">
                <a:ea typeface="新細明體" panose="02020500000000000000" pitchFamily="18" charset="-120"/>
              </a:rPr>
              <a:t>e </a:t>
            </a:r>
            <a:r>
              <a:rPr lang="en-US" altLang="zh-TW" smtClean="0">
                <a:ea typeface="新細明體" panose="02020500000000000000" pitchFamily="18" charset="-120"/>
              </a:rPr>
              <a:t>as a Limit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Because </a:t>
            </a:r>
            <a:r>
              <a:rPr lang="en-US" altLang="zh-TW" i="1" smtClean="0">
                <a:ea typeface="新細明體" panose="02020500000000000000" pitchFamily="18" charset="-120"/>
              </a:rPr>
              <a:t>f ′ </a:t>
            </a:r>
            <a:r>
              <a:rPr lang="en-US" altLang="zh-TW" smtClean="0">
                <a:ea typeface="新細明體" panose="02020500000000000000" pitchFamily="18" charset="-120"/>
              </a:rPr>
              <a:t>(1) = 1, we have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Then, by Theorem 1.5.7 and the continuity of the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exponential function, we have  </a:t>
            </a:r>
          </a:p>
          <a:p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351790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1" y="5391150"/>
            <a:ext cx="7824788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8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Number </a:t>
            </a:r>
            <a:r>
              <a:rPr lang="en-US" altLang="zh-TW" i="1" smtClean="0">
                <a:ea typeface="新細明體" panose="02020500000000000000" pitchFamily="18" charset="-120"/>
              </a:rPr>
              <a:t>e </a:t>
            </a:r>
            <a:r>
              <a:rPr lang="en-US" altLang="zh-TW" smtClean="0">
                <a:ea typeface="新細明體" panose="02020500000000000000" pitchFamily="18" charset="-120"/>
              </a:rPr>
              <a:t>as a Limit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sz="1800" dirty="0" smtClean="0">
                <a:ea typeface="新細明體" panose="02020500000000000000" pitchFamily="18" charset="-120"/>
              </a:rPr>
              <a:t>Formula 8 is illustrated by the graph of the function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y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=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( 1 +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)</a:t>
            </a:r>
            <a:r>
              <a:rPr lang="en-US" altLang="zh-TW" sz="1800" baseline="30000" dirty="0" smtClean="0">
                <a:ea typeface="新細明體" panose="02020500000000000000" pitchFamily="18" charset="-120"/>
              </a:rPr>
              <a:t>1/</a:t>
            </a:r>
            <a:r>
              <a:rPr lang="en-US" altLang="zh-TW" sz="1800" i="1" baseline="30000" dirty="0" smtClean="0">
                <a:ea typeface="新細明體" panose="02020500000000000000" pitchFamily="18" charset="-120"/>
              </a:rPr>
              <a:t>x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in Figure 9 and a table of values for small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values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of </a:t>
            </a:r>
            <a:r>
              <a:rPr lang="en-US" altLang="zh-TW" sz="18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05000"/>
            <a:ext cx="4397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24000"/>
            <a:ext cx="3738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01" y="4005064"/>
            <a:ext cx="29241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2453703" y="6276471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9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378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61048"/>
            <a:ext cx="3048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08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NUMBER</a:t>
            </a:r>
            <a:r>
              <a:rPr lang="en-US" altLang="zh-TW" i="1" dirty="0">
                <a:ea typeface="新細明體" panose="02020500000000000000" pitchFamily="18" charset="-120"/>
              </a:rPr>
              <a:t> e</a:t>
            </a:r>
            <a:r>
              <a:rPr lang="en-US" altLang="zh-TW" dirty="0">
                <a:ea typeface="新細明體" panose="02020500000000000000" pitchFamily="18" charset="-120"/>
              </a:rPr>
              <a:t> AS A LIMIT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we put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1/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in Formula 8, then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∞ </a:t>
            </a:r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→ 0</a:t>
            </a:r>
            <a:r>
              <a:rPr lang="en-US" altLang="zh-TW" baseline="30000" dirty="0">
                <a:ea typeface="新細明體" panose="02020500000000000000" pitchFamily="18" charset="-120"/>
              </a:rPr>
              <a:t>+</a:t>
            </a:r>
            <a:r>
              <a:rPr lang="en-US" altLang="zh-TW" dirty="0">
                <a:ea typeface="新細明體" panose="02020500000000000000" pitchFamily="18" charset="-120"/>
              </a:rPr>
              <a:t> and so an alternative expression for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 is: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068960"/>
            <a:ext cx="2088232" cy="9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8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Exponential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x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called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exponential function with base </a:t>
            </a:r>
            <a:r>
              <a:rPr lang="en-US" altLang="zh-TW" b="1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is positive for all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x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positive for all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Definition 1 allows us to extend one of the laws of logarithms. We know that ln(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dirty="0" smtClean="0">
                <a:ea typeface="新細明體" panose="02020500000000000000" pitchFamily="18" charset="-120"/>
              </a:rPr>
              <a:t>ln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dirty="0" smtClean="0">
                <a:ea typeface="新細明體" panose="02020500000000000000" pitchFamily="18" charset="-120"/>
              </a:rPr>
              <a:t>is rational.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But if we now 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dirty="0" smtClean="0">
                <a:ea typeface="新細明體" panose="02020500000000000000" pitchFamily="18" charset="-120"/>
              </a:rPr>
              <a:t>be </a:t>
            </a:r>
            <a:r>
              <a:rPr lang="en-US" altLang="zh-TW" i="1" dirty="0" smtClean="0">
                <a:ea typeface="新細明體" panose="02020500000000000000" pitchFamily="18" charset="-120"/>
              </a:rPr>
              <a:t>any </a:t>
            </a:r>
            <a:r>
              <a:rPr lang="en-US" altLang="zh-TW" dirty="0" smtClean="0">
                <a:ea typeface="新細明體" panose="02020500000000000000" pitchFamily="18" charset="-120"/>
              </a:rPr>
              <a:t>real number we have, from Definition 1,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		ln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i="1" dirty="0" smtClean="0">
                <a:ea typeface="新細明體" panose="02020500000000000000" pitchFamily="18" charset="-120"/>
              </a:rPr>
              <a:t> = </a:t>
            </a:r>
            <a:r>
              <a:rPr lang="en-US" altLang="zh-TW" dirty="0" smtClean="0">
                <a:ea typeface="新細明體" panose="02020500000000000000" pitchFamily="18" charset="-120"/>
              </a:rPr>
              <a:t>ln 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 err="1" smtClean="0">
                <a:ea typeface="新細明體" panose="02020500000000000000" pitchFamily="18" charset="-120"/>
              </a:rPr>
              <a:t>r</a:t>
            </a:r>
            <a:r>
              <a:rPr lang="en-US" altLang="zh-TW" baseline="30000" dirty="0" err="1" smtClean="0">
                <a:ea typeface="新細明體" panose="02020500000000000000" pitchFamily="18" charset="-120"/>
              </a:rPr>
              <a:t>ln</a:t>
            </a:r>
            <a:r>
              <a:rPr lang="en-US" altLang="zh-TW" i="1" baseline="30000" dirty="0" err="1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r </a:t>
            </a:r>
            <a:r>
              <a:rPr lang="en-US" altLang="zh-TW" dirty="0" smtClean="0">
                <a:ea typeface="新細明體" panose="02020500000000000000" pitchFamily="18" charset="-120"/>
              </a:rPr>
              <a:t>ln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40806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General Exponential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Thus</a:t>
            </a: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                     ln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i="1" baseline="30000" smtClean="0">
                <a:ea typeface="新細明體" panose="02020500000000000000" pitchFamily="18" charset="-120"/>
              </a:rPr>
              <a:t>r</a:t>
            </a:r>
            <a:r>
              <a:rPr lang="en-US" altLang="zh-TW" i="1" smtClean="0">
                <a:ea typeface="新細明體" panose="02020500000000000000" pitchFamily="18" charset="-120"/>
              </a:rPr>
              <a:t> = r </a:t>
            </a:r>
            <a:r>
              <a:rPr lang="en-US" altLang="zh-TW" smtClean="0">
                <a:ea typeface="新細明體" panose="02020500000000000000" pitchFamily="18" charset="-120"/>
              </a:rPr>
              <a:t>ln </a:t>
            </a:r>
            <a:r>
              <a:rPr lang="en-US" altLang="zh-TW" i="1" smtClean="0">
                <a:ea typeface="新細明體" panose="02020500000000000000" pitchFamily="18" charset="-120"/>
              </a:rPr>
              <a:t>a </a:t>
            </a:r>
            <a:r>
              <a:rPr lang="en-US" altLang="zh-TW" smtClean="0">
                <a:ea typeface="新細明體" panose="02020500000000000000" pitchFamily="18" charset="-120"/>
              </a:rPr>
              <a:t>     for any real number </a:t>
            </a:r>
            <a:r>
              <a:rPr lang="en-US" altLang="zh-TW" i="1" smtClean="0">
                <a:ea typeface="新細明體" panose="02020500000000000000" pitchFamily="18" charset="-120"/>
              </a:rPr>
              <a:t>r </a:t>
            </a:r>
          </a:p>
          <a:p>
            <a:pPr marL="0" indent="0"/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general laws of exponents follow from Definition 1 together with the laws of exponents for </a:t>
            </a:r>
            <a:r>
              <a:rPr lang="en-US" altLang="zh-TW" i="1" smtClean="0">
                <a:ea typeface="新細明體" panose="02020500000000000000" pitchFamily="18" charset="-120"/>
              </a:rPr>
              <a:t>e</a:t>
            </a:r>
            <a:r>
              <a:rPr lang="en-US" altLang="zh-TW" i="1" baseline="30000" smtClean="0">
                <a:ea typeface="新細明體" panose="02020500000000000000" pitchFamily="18" charset="-120"/>
              </a:rPr>
              <a:t>x</a:t>
            </a:r>
            <a:r>
              <a:rPr lang="en-US" altLang="zh-TW" i="1" smtClean="0">
                <a:ea typeface="新細明體" panose="02020500000000000000" pitchFamily="18" charset="-120"/>
              </a:rPr>
              <a:t>.</a:t>
            </a:r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		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24101"/>
            <a:ext cx="390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57" y="4653136"/>
            <a:ext cx="72818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2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PROOF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Definition 1 and the laws of exponents for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we have: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92896"/>
            <a:ext cx="3672408" cy="16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PROOF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Equation 2, we obtain: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sz="3600" dirty="0">
              <a:ea typeface="新細明體" panose="02020500000000000000" pitchFamily="18" charset="-120"/>
            </a:endParaRPr>
          </a:p>
          <a:p>
            <a:pPr marL="749300" lvl="1" indent="-239713"/>
            <a:r>
              <a:rPr lang="en-US" altLang="zh-TW" dirty="0">
                <a:ea typeface="新細明體" panose="02020500000000000000" pitchFamily="18" charset="-120"/>
              </a:rPr>
              <a:t>The remaining proofs are left as exercises.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057923" cy="17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General Exponential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defRPr/>
            </a:pPr>
            <a:r>
              <a:rPr lang="en-US" dirty="0" smtClean="0"/>
              <a:t>The differentiation formula for exponential functions is also a consequence of Definition 1:</a:t>
            </a:r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endParaRPr lang="en-US" dirty="0" smtClean="0"/>
          </a:p>
          <a:p>
            <a:pPr marL="0" indent="0">
              <a:defRPr/>
            </a:pPr>
            <a:r>
              <a:rPr lang="en-US" dirty="0" smtClean="0"/>
              <a:t>Notice that if </a:t>
            </a:r>
            <a:r>
              <a:rPr lang="en-US" i="1" dirty="0" smtClean="0"/>
              <a:t>a = e</a:t>
            </a:r>
            <a:r>
              <a:rPr lang="en-US" dirty="0" smtClean="0"/>
              <a:t>, then ln </a:t>
            </a:r>
            <a:r>
              <a:rPr lang="en-US" i="1" dirty="0" smtClean="0"/>
              <a:t>e</a:t>
            </a:r>
            <a:r>
              <a:rPr lang="en-US" dirty="0" smtClean="0"/>
              <a:t> = 1 and Formula 4 simplifies to a formula that we already know: (</a:t>
            </a:r>
            <a:r>
              <a:rPr lang="en-US" i="1" dirty="0" smtClean="0"/>
              <a:t>d</a:t>
            </a:r>
            <a:r>
              <a:rPr lang="en-US" dirty="0" smtClean="0"/>
              <a:t> / </a:t>
            </a:r>
            <a:r>
              <a:rPr lang="en-US" i="1" dirty="0" smtClean="0"/>
              <a:t>dx</a:t>
            </a:r>
            <a:r>
              <a:rPr lang="en-US" dirty="0" smtClean="0"/>
              <a:t>) </a:t>
            </a:r>
            <a:r>
              <a:rPr lang="en-US" i="1" dirty="0" smtClean="0"/>
              <a:t>e</a:t>
            </a:r>
            <a:r>
              <a:rPr lang="en-US" i="1" baseline="30000" dirty="0" smtClean="0"/>
              <a:t>x</a:t>
            </a:r>
            <a:r>
              <a:rPr lang="en-US" i="1" dirty="0" smtClean="0"/>
              <a:t> = e</a:t>
            </a:r>
            <a:r>
              <a:rPr lang="en-US" i="1" baseline="30000" dirty="0" smtClean="0"/>
              <a:t>x</a:t>
            </a:r>
            <a:r>
              <a:rPr lang="en-US" i="1" dirty="0" smtClean="0"/>
              <a:t>.</a:t>
            </a:r>
          </a:p>
          <a:p>
            <a:pPr marL="0" indent="0">
              <a:defRPr/>
            </a:pPr>
            <a:endParaRPr lang="en-US" i="1" dirty="0" smtClean="0"/>
          </a:p>
          <a:p>
            <a:pPr marL="0" indent="0">
              <a:defRPr/>
            </a:pPr>
            <a:r>
              <a:rPr lang="en-US" dirty="0" smtClean="0"/>
              <a:t>In fact, the reason that the natural exponential function is used more often than other exponential functions is that its differentiation formula is simpler.</a:t>
            </a:r>
          </a:p>
          <a:p>
            <a:pPr marL="0" indent="0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4079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019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1164</Words>
  <Application>Microsoft Office PowerPoint</Application>
  <PresentationFormat>如螢幕大小 (4:3)</PresentationFormat>
  <Paragraphs>181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Arial Unicode MS</vt:lpstr>
      <vt:lpstr>微軟正黑體</vt:lpstr>
      <vt:lpstr>新細明體</vt:lpstr>
      <vt:lpstr>Arial</vt:lpstr>
      <vt:lpstr>Euphemia</vt:lpstr>
      <vt:lpstr>Math_16x9</vt:lpstr>
      <vt:lpstr>PowerPoint 簡報</vt:lpstr>
      <vt:lpstr>PowerPoint 簡報</vt:lpstr>
      <vt:lpstr>PowerPoint 簡報</vt:lpstr>
      <vt:lpstr>General Exponential Functions</vt:lpstr>
      <vt:lpstr>General Exponential Functions</vt:lpstr>
      <vt:lpstr>General Exponential Functions</vt:lpstr>
      <vt:lpstr>PROOF (1)</vt:lpstr>
      <vt:lpstr>PROOF (3)</vt:lpstr>
      <vt:lpstr>General Exponential Functions</vt:lpstr>
      <vt:lpstr>General Exponential Functions </vt:lpstr>
      <vt:lpstr>Example 1</vt:lpstr>
      <vt:lpstr>PowerPoint 簡報</vt:lpstr>
      <vt:lpstr>Exponential Graphs</vt:lpstr>
      <vt:lpstr>EXPONENTIAL GRAPHS</vt:lpstr>
      <vt:lpstr>Exponential Graphs</vt:lpstr>
      <vt:lpstr>Exponential Graphs</vt:lpstr>
      <vt:lpstr>PowerPoint 簡報</vt:lpstr>
      <vt:lpstr>Exponential Integrals</vt:lpstr>
      <vt:lpstr>Example 2</vt:lpstr>
      <vt:lpstr>PowerPoint 簡報</vt:lpstr>
      <vt:lpstr>The Power Rule Revisited</vt:lpstr>
      <vt:lpstr>THE POWER RULE</vt:lpstr>
      <vt:lpstr>The Power Rule Revisited</vt:lpstr>
      <vt:lpstr>Example 3</vt:lpstr>
      <vt:lpstr>Example 3 – Solution 1</vt:lpstr>
      <vt:lpstr>Example 3 – Solution 2</vt:lpstr>
      <vt:lpstr>PowerPoint 簡報</vt:lpstr>
      <vt:lpstr>General Logarithmic Functions</vt:lpstr>
      <vt:lpstr>General Logarithmic Functions</vt:lpstr>
      <vt:lpstr>General Logarithmic Functions</vt:lpstr>
      <vt:lpstr>General Logarithmic Functions</vt:lpstr>
      <vt:lpstr>General Logarithmic Functions</vt:lpstr>
      <vt:lpstr>General Logarithmic Functions</vt:lpstr>
      <vt:lpstr>Example 4</vt:lpstr>
      <vt:lpstr>Example 4 - Solution</vt:lpstr>
      <vt:lpstr>General Logarithmic Functions</vt:lpstr>
      <vt:lpstr>Example 5</vt:lpstr>
      <vt:lpstr>General Logarithmic Functions</vt:lpstr>
      <vt:lpstr>PowerPoint 簡報</vt:lpstr>
      <vt:lpstr>The Number e as a Limit</vt:lpstr>
      <vt:lpstr>The Number e as a Limit</vt:lpstr>
      <vt:lpstr>The Number e as a Limit</vt:lpstr>
      <vt:lpstr>THE NUMBER e AS A LIMIT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2016-11-25T10:02:24Z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