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2"/>
  </p:notesMasterIdLst>
  <p:handoutMasterIdLst>
    <p:handoutMasterId r:id="rId43"/>
  </p:handoutMasterIdLst>
  <p:sldIdLst>
    <p:sldId id="256" r:id="rId3"/>
    <p:sldId id="257" r:id="rId4"/>
    <p:sldId id="258" r:id="rId5"/>
    <p:sldId id="29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116" d="100"/>
          <a:sy n="116" d="100"/>
        </p:scale>
        <p:origin x="1500"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11/25/2016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2016/11/25</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3CF096-D1F1-42BC-A054-D2B6ED7F6A06}" type="slidenum">
              <a:rPr lang="en-US" altLang="zh-TW"/>
              <a:pPr eaLnBrk="1" hangingPunct="1"/>
              <a:t>1</a:t>
            </a:fld>
            <a:endParaRPr lang="en-US" altLang="zh-TW"/>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411886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621FF8-C413-4330-BD46-3FF0895FDD00}" type="slidenum">
              <a:rPr lang="en-US" altLang="zh-TW"/>
              <a:pPr eaLnBrk="1" hangingPunct="1"/>
              <a:t>2</a:t>
            </a:fld>
            <a:endParaRPr lang="en-US" altLang="zh-TW"/>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92719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2016/11/25</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2016/11/25</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2016/11/25</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2016/11/25</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2016/11/25</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11/25/2016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683568" y="914400"/>
            <a:ext cx="8460432"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145704"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5</a:t>
            </a:r>
          </a:p>
        </p:txBody>
      </p:sp>
      <p:sp>
        <p:nvSpPr>
          <p:cNvPr id="2053" name="TextBox 10"/>
          <p:cNvSpPr txBox="1">
            <a:spLocks noChangeArrowheads="1"/>
          </p:cNvSpPr>
          <p:nvPr/>
        </p:nvSpPr>
        <p:spPr bwMode="auto">
          <a:xfrm>
            <a:off x="2362200" y="19812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a:ea typeface="新細明體" panose="02020500000000000000" pitchFamily="18" charset="-120"/>
              </a:rPr>
              <a:t>INVERSE FUNCTIONS</a:t>
            </a:r>
          </a:p>
        </p:txBody>
      </p:sp>
    </p:spTree>
    <p:extLst>
      <p:ext uri="{BB962C8B-B14F-4D97-AF65-F5344CB8AC3E}">
        <p14:creationId xmlns:p14="http://schemas.microsoft.com/office/powerpoint/2010/main" val="28621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Population Growth</a:t>
            </a:r>
          </a:p>
        </p:txBody>
      </p:sp>
      <p:sp>
        <p:nvSpPr>
          <p:cNvPr id="10243"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According to        , instead of saying “the growth rate is proportional to population size” we could say “the relative growth rate is constant.”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Then        says that a population with constant relative growth rate must grow exponentially.</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Notice that the relative growth rate </a:t>
            </a:r>
            <a:r>
              <a:rPr lang="en-US" altLang="zh-TW" i="1" dirty="0" smtClean="0">
                <a:ea typeface="新細明體" panose="02020500000000000000" pitchFamily="18" charset="-120"/>
              </a:rPr>
              <a:t>k</a:t>
            </a:r>
            <a:r>
              <a:rPr lang="en-US" altLang="zh-TW" dirty="0" smtClean="0">
                <a:ea typeface="新細明體" panose="02020500000000000000" pitchFamily="18" charset="-120"/>
              </a:rPr>
              <a:t> appears as the coefficient of </a:t>
            </a:r>
            <a:r>
              <a:rPr lang="en-US" altLang="zh-TW" i="1" dirty="0" smtClean="0">
                <a:ea typeface="新細明體" panose="02020500000000000000" pitchFamily="18" charset="-120"/>
              </a:rPr>
              <a:t>t</a:t>
            </a:r>
            <a:r>
              <a:rPr lang="en-US" altLang="zh-TW" dirty="0" smtClean="0">
                <a:ea typeface="新細明體" panose="02020500000000000000" pitchFamily="18" charset="-120"/>
              </a:rPr>
              <a:t> in the exponential function </a:t>
            </a:r>
            <a:r>
              <a:rPr lang="en-US" altLang="zh-TW" i="1" dirty="0" err="1" smtClean="0">
                <a:ea typeface="新細明體" panose="02020500000000000000" pitchFamily="18" charset="-120"/>
              </a:rPr>
              <a:t>Ce</a:t>
            </a:r>
            <a:r>
              <a:rPr lang="en-US" altLang="zh-TW" i="1" baseline="30000" dirty="0" err="1" smtClean="0">
                <a:ea typeface="新細明體" panose="02020500000000000000" pitchFamily="18" charset="-120"/>
              </a:rPr>
              <a:t>kt</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722710"/>
            <a:ext cx="342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683794"/>
            <a:ext cx="4191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7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Population Growth</a:t>
            </a:r>
          </a:p>
        </p:txBody>
      </p:sp>
      <p:sp>
        <p:nvSpPr>
          <p:cNvPr id="11267"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For instance, if</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And </a:t>
            </a:r>
            <a:r>
              <a:rPr lang="en-US" altLang="zh-TW" i="1" dirty="0" smtClean="0">
                <a:ea typeface="新細明體" panose="02020500000000000000" pitchFamily="18" charset="-120"/>
              </a:rPr>
              <a:t>t </a:t>
            </a:r>
            <a:r>
              <a:rPr lang="en-US" altLang="zh-TW" dirty="0" smtClean="0">
                <a:ea typeface="新細明體" panose="02020500000000000000" pitchFamily="18" charset="-120"/>
              </a:rPr>
              <a:t>is measured in years, then the relative growth rate is </a:t>
            </a:r>
            <a:r>
              <a:rPr lang="en-US" altLang="zh-TW" i="1" dirty="0" smtClean="0">
                <a:ea typeface="新細明體" panose="02020500000000000000" pitchFamily="18" charset="-120"/>
              </a:rPr>
              <a:t>k</a:t>
            </a:r>
            <a:r>
              <a:rPr lang="en-US" altLang="zh-TW" dirty="0" smtClean="0">
                <a:ea typeface="新細明體" panose="02020500000000000000" pitchFamily="18" charset="-120"/>
              </a:rPr>
              <a:t> = 0.02 and the population grows at a relative rate of 2% per year.</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the population a time 0 is P</a:t>
            </a:r>
            <a:r>
              <a:rPr lang="en-US" altLang="zh-TW" baseline="-25000" dirty="0" smtClean="0">
                <a:ea typeface="新細明體" panose="02020500000000000000" pitchFamily="18" charset="-120"/>
              </a:rPr>
              <a:t>0</a:t>
            </a:r>
            <a:r>
              <a:rPr lang="en-US" altLang="zh-TW" dirty="0" smtClean="0">
                <a:ea typeface="新細明體" panose="02020500000000000000" pitchFamily="18" charset="-120"/>
              </a:rPr>
              <a:t> , then the expression for the population is </a:t>
            </a: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17621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5705718"/>
            <a:ext cx="22098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89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12291" name="Rectangle 3"/>
          <p:cNvSpPr>
            <a:spLocks noGrp="1" noChangeArrowheads="1"/>
          </p:cNvSpPr>
          <p:nvPr>
            <p:ph type="body" idx="1"/>
          </p:nvPr>
        </p:nvSpPr>
        <p:spPr/>
        <p:txBody>
          <a:bodyPr>
            <a:normAutofit lnSpcReduction="10000"/>
          </a:bodyPr>
          <a:lstStyle/>
          <a:p>
            <a:pPr marL="0" indent="0"/>
            <a:r>
              <a:rPr lang="en-US" altLang="zh-TW" smtClean="0">
                <a:ea typeface="新細明體" panose="02020500000000000000" pitchFamily="18" charset="-120"/>
              </a:rPr>
              <a:t>Use the fact that the world population was 2560 million in 1950 and 3040 million in 1960 to model the population of the world in the second half of the 20th century. (Assume that the growth rate is proportional to the population size.)</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What is the relative growth rate? Use the model to estimate the world population in 1993 and to predict the population in the year 2020.</a:t>
            </a: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67320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We measure the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in years and let </a:t>
            </a:r>
            <a:r>
              <a:rPr lang="en-US" altLang="zh-TW" i="1" dirty="0" smtClean="0">
                <a:ea typeface="新細明體" panose="02020500000000000000" pitchFamily="18" charset="-120"/>
              </a:rPr>
              <a:t>t</a:t>
            </a:r>
            <a:r>
              <a:rPr lang="en-US" altLang="zh-TW" dirty="0" smtClean="0">
                <a:ea typeface="新細明體" panose="02020500000000000000" pitchFamily="18" charset="-120"/>
              </a:rPr>
              <a:t> = 0 in the year 1950. We measure the population </a:t>
            </a:r>
            <a:r>
              <a:rPr lang="en-US" altLang="zh-TW" i="1" dirty="0" smtClean="0">
                <a:ea typeface="新細明體" panose="02020500000000000000" pitchFamily="18" charset="-120"/>
              </a:rPr>
              <a:t>P</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in millions of people. Then </a:t>
            </a:r>
            <a:r>
              <a:rPr lang="en-US" altLang="zh-TW" i="1" dirty="0" smtClean="0">
                <a:ea typeface="新細明體" panose="02020500000000000000" pitchFamily="18" charset="-120"/>
              </a:rPr>
              <a:t>P</a:t>
            </a:r>
            <a:r>
              <a:rPr lang="en-US" altLang="zh-TW" dirty="0" smtClean="0">
                <a:ea typeface="新細明體" panose="02020500000000000000" pitchFamily="18" charset="-120"/>
              </a:rPr>
              <a:t>(0) = 2560 and </a:t>
            </a:r>
            <a:r>
              <a:rPr lang="en-US" altLang="zh-TW" i="1" dirty="0" smtClean="0">
                <a:ea typeface="新細明體" panose="02020500000000000000" pitchFamily="18" charset="-120"/>
              </a:rPr>
              <a:t>P</a:t>
            </a:r>
            <a:r>
              <a:rPr lang="en-US" altLang="zh-TW" dirty="0" smtClean="0">
                <a:ea typeface="新細明體" panose="02020500000000000000" pitchFamily="18" charset="-120"/>
              </a:rPr>
              <a:t>(10) = 3040.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Since we are assuming that </a:t>
            </a:r>
            <a:r>
              <a:rPr lang="en-US" altLang="zh-TW" i="1" dirty="0" err="1" smtClean="0">
                <a:ea typeface="新細明體" panose="02020500000000000000" pitchFamily="18" charset="-120"/>
              </a:rPr>
              <a:t>dP</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 </a:t>
            </a:r>
            <a:r>
              <a:rPr lang="en-US" altLang="zh-TW" i="1" dirty="0" err="1" smtClean="0">
                <a:ea typeface="新細明體" panose="02020500000000000000" pitchFamily="18" charset="-120"/>
              </a:rPr>
              <a:t>kP</a:t>
            </a:r>
            <a:r>
              <a:rPr lang="en-US" altLang="zh-TW" dirty="0" smtClean="0">
                <a:ea typeface="新細明體" panose="02020500000000000000" pitchFamily="18" charset="-120"/>
              </a:rPr>
              <a:t>, Theorem 2 gives</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7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979912"/>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591050"/>
            <a:ext cx="32099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5157192"/>
            <a:ext cx="37147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0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6" end="6"/>
                                            </p:txEl>
                                          </p:spTgt>
                                        </p:tgtEl>
                                        <p:attrNameLst>
                                          <p:attrName>style.visibility</p:attrName>
                                        </p:attrNameLst>
                                      </p:cBhvr>
                                      <p:to>
                                        <p:strVal val="visible"/>
                                      </p:to>
                                    </p:set>
                                    <p:animEffect transition="in" filter="fade">
                                      <p:cBhvr>
                                        <p:cTn id="15" dur="1000"/>
                                        <p:tgtEl>
                                          <p:spTgt spid="30723">
                                            <p:txEl>
                                              <p:pRg st="6" end="6"/>
                                            </p:txEl>
                                          </p:spTgt>
                                        </p:tgtEl>
                                      </p:cBhvr>
                                    </p:animEffect>
                                    <p:anim calcmode="lin" valueType="num">
                                      <p:cBhvr>
                                        <p:cTn id="1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7174"/>
                                        </p:tgtEl>
                                        <p:attrNameLst>
                                          <p:attrName>style.visibility</p:attrName>
                                        </p:attrNameLst>
                                      </p:cBhvr>
                                      <p:to>
                                        <p:strVal val="visible"/>
                                      </p:to>
                                    </p:set>
                                    <p:animEffect transition="in" filter="fade">
                                      <p:cBhvr>
                                        <p:cTn id="21" dur="1000"/>
                                        <p:tgtEl>
                                          <p:spTgt spid="7174"/>
                                        </p:tgtEl>
                                      </p:cBhvr>
                                    </p:animEffect>
                                    <p:anim calcmode="lin" valueType="num">
                                      <p:cBhvr>
                                        <p:cTn id="22" dur="1000" fill="hold"/>
                                        <p:tgtEl>
                                          <p:spTgt spid="7174"/>
                                        </p:tgtEl>
                                        <p:attrNameLst>
                                          <p:attrName>ppt_x</p:attrName>
                                        </p:attrNameLst>
                                      </p:cBhvr>
                                      <p:tavLst>
                                        <p:tav tm="0">
                                          <p:val>
                                            <p:strVal val="#ppt_x"/>
                                          </p:val>
                                        </p:tav>
                                        <p:tav tm="100000">
                                          <p:val>
                                            <p:strVal val="#ppt_x"/>
                                          </p:val>
                                        </p:tav>
                                      </p:tavLst>
                                    </p:anim>
                                    <p:anim calcmode="lin" valueType="num">
                                      <p:cBhvr>
                                        <p:cTn id="23" dur="900" decel="100000" fill="hold"/>
                                        <p:tgtEl>
                                          <p:spTgt spid="717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7174"/>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7175"/>
                                        </p:tgtEl>
                                        <p:attrNameLst>
                                          <p:attrName>style.visibility</p:attrName>
                                        </p:attrNameLst>
                                      </p:cBhvr>
                                      <p:to>
                                        <p:strVal val="visible"/>
                                      </p:to>
                                    </p:set>
                                    <p:animEffect transition="in" filter="fade">
                                      <p:cBhvr>
                                        <p:cTn id="29" dur="1000"/>
                                        <p:tgtEl>
                                          <p:spTgt spid="7175"/>
                                        </p:tgtEl>
                                      </p:cBhvr>
                                    </p:animEffect>
                                    <p:anim calcmode="lin" valueType="num">
                                      <p:cBhvr>
                                        <p:cTn id="30" dur="1000" fill="hold"/>
                                        <p:tgtEl>
                                          <p:spTgt spid="7175"/>
                                        </p:tgtEl>
                                        <p:attrNameLst>
                                          <p:attrName>ppt_x</p:attrName>
                                        </p:attrNameLst>
                                      </p:cBhvr>
                                      <p:tavLst>
                                        <p:tav tm="0">
                                          <p:val>
                                            <p:strVal val="#ppt_x"/>
                                          </p:val>
                                        </p:tav>
                                        <p:tav tm="100000">
                                          <p:val>
                                            <p:strVal val="#ppt_x"/>
                                          </p:val>
                                        </p:tav>
                                      </p:tavLst>
                                    </p:anim>
                                    <p:anim calcmode="lin" valueType="num">
                                      <p:cBhvr>
                                        <p:cTn id="31" dur="900" decel="100000" fill="hold"/>
                                        <p:tgtEl>
                                          <p:spTgt spid="7175"/>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7175"/>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Effect transition="in" filter="fade">
                                      <p:cBhvr>
                                        <p:cTn id="37" dur="1000"/>
                                        <p:tgtEl>
                                          <p:spTgt spid="7176"/>
                                        </p:tgtEl>
                                      </p:cBhvr>
                                    </p:animEffect>
                                    <p:anim calcmode="lin" valueType="num">
                                      <p:cBhvr>
                                        <p:cTn id="38" dur="1000" fill="hold"/>
                                        <p:tgtEl>
                                          <p:spTgt spid="7176"/>
                                        </p:tgtEl>
                                        <p:attrNameLst>
                                          <p:attrName>ppt_x</p:attrName>
                                        </p:attrNameLst>
                                      </p:cBhvr>
                                      <p:tavLst>
                                        <p:tav tm="0">
                                          <p:val>
                                            <p:strVal val="#ppt_x"/>
                                          </p:val>
                                        </p:tav>
                                        <p:tav tm="100000">
                                          <p:val>
                                            <p:strVal val="#ppt_x"/>
                                          </p:val>
                                        </p:tav>
                                      </p:tavLst>
                                    </p:anim>
                                    <p:anim calcmode="lin" valueType="num">
                                      <p:cBhvr>
                                        <p:cTn id="39" dur="900" decel="100000" fill="hold"/>
                                        <p:tgtEl>
                                          <p:spTgt spid="717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717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85000" lnSpcReduction="10000"/>
          </a:bodyPr>
          <a:lstStyle/>
          <a:p>
            <a:pPr marL="0" indent="0"/>
            <a:r>
              <a:rPr lang="en-US" altLang="zh-TW" dirty="0" smtClean="0">
                <a:ea typeface="新細明體" panose="02020500000000000000" pitchFamily="18" charset="-120"/>
              </a:rPr>
              <a:t>The relative growth rate is about 1.7% per year and the model is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We estimate that the world population in 1993 was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model predicts that the population in 2020 will be</a:t>
            </a: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434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43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286000"/>
            <a:ext cx="2667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3871913"/>
            <a:ext cx="49911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338" y="5562600"/>
            <a:ext cx="5014912"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206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1000"/>
                                        <p:tgtEl>
                                          <p:spTgt spid="30723">
                                            <p:txEl>
                                              <p:pRg st="4" end="4"/>
                                            </p:txEl>
                                          </p:spTgt>
                                        </p:tgtEl>
                                      </p:cBhvr>
                                    </p:animEffect>
                                    <p:anim calcmode="lin" valueType="num">
                                      <p:cBhvr>
                                        <p:cTn id="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9699"/>
                                        </p:tgtEl>
                                        <p:attrNameLst>
                                          <p:attrName>style.visibility</p:attrName>
                                        </p:attrNameLst>
                                      </p:cBhvr>
                                      <p:to>
                                        <p:strVal val="visible"/>
                                      </p:to>
                                    </p:set>
                                    <p:animEffect transition="in" filter="fade">
                                      <p:cBhvr>
                                        <p:cTn id="13" dur="1000"/>
                                        <p:tgtEl>
                                          <p:spTgt spid="29699"/>
                                        </p:tgtEl>
                                      </p:cBhvr>
                                    </p:animEffect>
                                    <p:anim calcmode="lin" valueType="num">
                                      <p:cBhvr>
                                        <p:cTn id="14" dur="1000" fill="hold"/>
                                        <p:tgtEl>
                                          <p:spTgt spid="29699"/>
                                        </p:tgtEl>
                                        <p:attrNameLst>
                                          <p:attrName>ppt_x</p:attrName>
                                        </p:attrNameLst>
                                      </p:cBhvr>
                                      <p:tavLst>
                                        <p:tav tm="0">
                                          <p:val>
                                            <p:strVal val="#ppt_x"/>
                                          </p:val>
                                        </p:tav>
                                        <p:tav tm="100000">
                                          <p:val>
                                            <p:strVal val="#ppt_x"/>
                                          </p:val>
                                        </p:tav>
                                      </p:tavLst>
                                    </p:anim>
                                    <p:anim calcmode="lin" valueType="num">
                                      <p:cBhvr>
                                        <p:cTn id="15" dur="900" decel="100000" fill="hold"/>
                                        <p:tgtEl>
                                          <p:spTgt spid="2969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699"/>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8" end="8"/>
                                            </p:txEl>
                                          </p:spTgt>
                                        </p:tgtEl>
                                        <p:attrNameLst>
                                          <p:attrName>style.visibility</p:attrName>
                                        </p:attrNameLst>
                                      </p:cBhvr>
                                      <p:to>
                                        <p:strVal val="visible"/>
                                      </p:to>
                                    </p:set>
                                    <p:animEffect transition="in" filter="fade">
                                      <p:cBhvr>
                                        <p:cTn id="21" dur="1000"/>
                                        <p:tgtEl>
                                          <p:spTgt spid="30723">
                                            <p:txEl>
                                              <p:pRg st="8" end="8"/>
                                            </p:txEl>
                                          </p:spTgt>
                                        </p:tgtEl>
                                      </p:cBhvr>
                                    </p:animEffect>
                                    <p:anim calcmode="lin" valueType="num">
                                      <p:cBhvr>
                                        <p:cTn id="22"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animEffect transition="in" filter="fade">
                                      <p:cBhvr>
                                        <p:cTn id="29" dur="1000"/>
                                        <p:tgtEl>
                                          <p:spTgt spid="30723">
                                            <p:txEl>
                                              <p:pRg st="9" end="9"/>
                                            </p:txEl>
                                          </p:spTgt>
                                        </p:tgtEl>
                                      </p:cBhvr>
                                    </p:animEffect>
                                    <p:anim calcmode="lin" valueType="num">
                                      <p:cBhvr>
                                        <p:cTn id="30" dur="10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723">
                                            <p:txEl>
                                              <p:pRg st="9" end="9"/>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723">
                                            <p:txEl>
                                              <p:pRg st="9" end="9"/>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29700"/>
                                        </p:tgtEl>
                                        <p:attrNameLst>
                                          <p:attrName>style.visibility</p:attrName>
                                        </p:attrNameLst>
                                      </p:cBhvr>
                                      <p:to>
                                        <p:strVal val="visible"/>
                                      </p:to>
                                    </p:set>
                                    <p:animEffect transition="in" filter="fade">
                                      <p:cBhvr>
                                        <p:cTn id="35" dur="1000"/>
                                        <p:tgtEl>
                                          <p:spTgt spid="29700"/>
                                        </p:tgtEl>
                                      </p:cBhvr>
                                    </p:animEffect>
                                    <p:anim calcmode="lin" valueType="num">
                                      <p:cBhvr>
                                        <p:cTn id="36" dur="1000" fill="hold"/>
                                        <p:tgtEl>
                                          <p:spTgt spid="29700"/>
                                        </p:tgtEl>
                                        <p:attrNameLst>
                                          <p:attrName>ppt_x</p:attrName>
                                        </p:attrNameLst>
                                      </p:cBhvr>
                                      <p:tavLst>
                                        <p:tav tm="0">
                                          <p:val>
                                            <p:strVal val="#ppt_x"/>
                                          </p:val>
                                        </p:tav>
                                        <p:tav tm="100000">
                                          <p:val>
                                            <p:strVal val="#ppt_x"/>
                                          </p:val>
                                        </p:tav>
                                      </p:tavLst>
                                    </p:anim>
                                    <p:anim calcmode="lin" valueType="num">
                                      <p:cBhvr>
                                        <p:cTn id="37" dur="900" decel="100000" fill="hold"/>
                                        <p:tgtEl>
                                          <p:spTgt spid="2970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970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536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The graph in Figure 1 shows that the model is fairly accurate to date (the dots represent the actual population), so the estimate for 1993 is quite reliable. But the prediction for 2020 is riskier.</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536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71800"/>
            <a:ext cx="56134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9"/>
          <p:cNvSpPr>
            <a:spLocks noChangeArrowheads="1"/>
          </p:cNvSpPr>
          <p:nvPr/>
        </p:nvSpPr>
        <p:spPr bwMode="auto">
          <a:xfrm>
            <a:off x="3276600" y="6019800"/>
            <a:ext cx="3276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A model for world population growth</a:t>
            </a:r>
          </a:p>
          <a:p>
            <a:pPr eaLnBrk="1" hangingPunct="1"/>
            <a:r>
              <a:rPr lang="en-US" altLang="zh-TW" sz="1400">
                <a:ea typeface="新細明體" panose="02020500000000000000" pitchFamily="18" charset="-120"/>
              </a:rPr>
              <a:t>in the second half of the 20th century</a:t>
            </a:r>
          </a:p>
        </p:txBody>
      </p:sp>
      <p:sp>
        <p:nvSpPr>
          <p:cNvPr id="15368" name="Rectangle 10"/>
          <p:cNvSpPr>
            <a:spLocks noChangeArrowheads="1"/>
          </p:cNvSpPr>
          <p:nvPr/>
        </p:nvSpPr>
        <p:spPr bwMode="auto">
          <a:xfrm>
            <a:off x="4131815" y="6537325"/>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377150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800100" y="2996952"/>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Radioactive Decay</a:t>
            </a:r>
          </a:p>
        </p:txBody>
      </p:sp>
    </p:spTree>
    <p:extLst>
      <p:ext uri="{BB962C8B-B14F-4D97-AF65-F5344CB8AC3E}">
        <p14:creationId xmlns:p14="http://schemas.microsoft.com/office/powerpoint/2010/main" val="8497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Radioactive Decay</a:t>
            </a:r>
          </a:p>
        </p:txBody>
      </p:sp>
      <p:sp>
        <p:nvSpPr>
          <p:cNvPr id="17411" name="Rectangle 3"/>
          <p:cNvSpPr>
            <a:spLocks noGrp="1" noChangeArrowheads="1"/>
          </p:cNvSpPr>
          <p:nvPr>
            <p:ph type="body" idx="1"/>
          </p:nvPr>
        </p:nvSpPr>
        <p:spPr/>
        <p:txBody>
          <a:bodyPr>
            <a:normAutofit fontScale="85000" lnSpcReduction="10000"/>
          </a:bodyPr>
          <a:lstStyle/>
          <a:p>
            <a:pPr marL="0" indent="0"/>
            <a:r>
              <a:rPr lang="en-US" altLang="zh-TW" smtClean="0">
                <a:ea typeface="新細明體" panose="02020500000000000000" pitchFamily="18" charset="-120"/>
              </a:rPr>
              <a:t>Radioactive substances decay by spontaneously emitting radiation.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If </a:t>
            </a:r>
            <a:r>
              <a:rPr lang="en-US" altLang="zh-TW" i="1" smtClean="0">
                <a:ea typeface="新細明體" panose="02020500000000000000" pitchFamily="18" charset="-120"/>
              </a:rPr>
              <a:t>m</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is the mass remaining from an initial mass </a:t>
            </a:r>
            <a:r>
              <a:rPr lang="en-US" altLang="zh-TW" i="1" smtClean="0">
                <a:ea typeface="新細明體" panose="02020500000000000000" pitchFamily="18" charset="-120"/>
              </a:rPr>
              <a:t>m</a:t>
            </a:r>
            <a:r>
              <a:rPr lang="en-US" altLang="zh-TW" baseline="-25000" smtClean="0">
                <a:ea typeface="新細明體" panose="02020500000000000000" pitchFamily="18" charset="-120"/>
              </a:rPr>
              <a:t>0</a:t>
            </a:r>
            <a:r>
              <a:rPr lang="en-US" altLang="zh-TW" smtClean="0">
                <a:ea typeface="新細明體" panose="02020500000000000000" pitchFamily="18" charset="-120"/>
              </a:rPr>
              <a:t> of the substance after time</a:t>
            </a:r>
            <a:r>
              <a:rPr lang="en-US" altLang="zh-TW" i="1" smtClean="0">
                <a:ea typeface="新細明體" panose="02020500000000000000" pitchFamily="18" charset="-120"/>
              </a:rPr>
              <a:t> t</a:t>
            </a:r>
            <a:r>
              <a:rPr lang="en-US" altLang="zh-TW" smtClean="0">
                <a:ea typeface="新細明體" panose="02020500000000000000" pitchFamily="18" charset="-120"/>
              </a:rPr>
              <a:t>, then the relative decay rate</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has been found experimentally to be constant. (Since </a:t>
            </a:r>
            <a:r>
              <a:rPr lang="en-US" altLang="zh-TW" i="1" smtClean="0">
                <a:ea typeface="新細明體" panose="02020500000000000000" pitchFamily="18" charset="-120"/>
              </a:rPr>
              <a:t>dm</a:t>
            </a:r>
            <a:r>
              <a:rPr lang="en-US" altLang="zh-TW" smtClean="0">
                <a:ea typeface="新細明體" panose="02020500000000000000" pitchFamily="18" charset="-120"/>
              </a:rPr>
              <a:t>/</a:t>
            </a:r>
            <a:r>
              <a:rPr lang="en-US" altLang="zh-TW" i="1" smtClean="0">
                <a:ea typeface="新細明體" panose="02020500000000000000" pitchFamily="18" charset="-120"/>
              </a:rPr>
              <a:t>dt</a:t>
            </a:r>
            <a:r>
              <a:rPr lang="en-US" altLang="zh-TW" smtClean="0">
                <a:ea typeface="新細明體" panose="02020500000000000000" pitchFamily="18" charset="-120"/>
              </a:rPr>
              <a:t> is negative, the relative decay rate is positive.)</a:t>
            </a:r>
            <a:endParaRPr lang="en-US" altLang="zh-TW" i="1" baseline="30000" smtClean="0">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74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088" y="3657600"/>
            <a:ext cx="13954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06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Radioactive Decay</a:t>
            </a:r>
          </a:p>
        </p:txBody>
      </p:sp>
      <p:sp>
        <p:nvSpPr>
          <p:cNvPr id="18435"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It follows that</a:t>
            </a:r>
          </a:p>
          <a:p>
            <a:pPr marL="0" indent="0"/>
            <a:endParaRPr lang="en-US" altLang="zh-TW" i="1" baseline="30000"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where </a:t>
            </a:r>
            <a:r>
              <a:rPr lang="en-US" altLang="zh-TW" i="1" dirty="0" smtClean="0">
                <a:ea typeface="新細明體" panose="02020500000000000000" pitchFamily="18" charset="-120"/>
              </a:rPr>
              <a:t>k</a:t>
            </a:r>
            <a:r>
              <a:rPr lang="en-US" altLang="zh-TW" dirty="0" smtClean="0">
                <a:ea typeface="新細明體" panose="02020500000000000000" pitchFamily="18" charset="-120"/>
              </a:rPr>
              <a:t> is a negative constant. In other words, radioactive substances decay at a rate proportional to the remaining mass.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This means that we can use        to show that the mass decays exponentially:</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Physicists express the rate of decay in terms of </a:t>
            </a:r>
            <a:r>
              <a:rPr lang="en-US" altLang="zh-TW" b="1" dirty="0" smtClean="0">
                <a:ea typeface="新細明體" panose="02020500000000000000" pitchFamily="18" charset="-120"/>
              </a:rPr>
              <a:t>half-life</a:t>
            </a:r>
            <a:r>
              <a:rPr lang="en-US" altLang="zh-TW" dirty="0" smtClean="0">
                <a:ea typeface="新細明體" panose="02020500000000000000" pitchFamily="18" charset="-120"/>
              </a:rPr>
              <a:t>, the time required for half of any given quantity to decay.</a:t>
            </a:r>
            <a:endParaRPr lang="en-US" altLang="zh-TW" i="1" baseline="30000" dirty="0" smtClean="0">
              <a:ea typeface="新細明體" panose="02020500000000000000" pitchFamily="18" charset="-120"/>
            </a:endParaRP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1843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790700"/>
            <a:ext cx="15017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7409" y="4104307"/>
            <a:ext cx="344551" cy="33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725144"/>
            <a:ext cx="1752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41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19459" name="Rectangle 3"/>
          <p:cNvSpPr>
            <a:spLocks noGrp="1" noChangeArrowheads="1"/>
          </p:cNvSpPr>
          <p:nvPr>
            <p:ph type="body" idx="1"/>
          </p:nvPr>
        </p:nvSpPr>
        <p:spPr/>
        <p:txBody>
          <a:bodyPr/>
          <a:lstStyle/>
          <a:p>
            <a:pPr marL="465138" indent="-465138"/>
            <a:r>
              <a:rPr lang="en-US" altLang="zh-TW" dirty="0" smtClean="0">
                <a:ea typeface="新細明體" panose="02020500000000000000" pitchFamily="18" charset="-120"/>
              </a:rPr>
              <a:t>The half-life of radium-226 (              ) is 1590 years.</a:t>
            </a:r>
          </a:p>
          <a:p>
            <a:pPr marL="465138" indent="-465138"/>
            <a:r>
              <a:rPr lang="en-US" altLang="zh-TW" b="1" dirty="0" smtClean="0">
                <a:ea typeface="新細明體" panose="02020500000000000000" pitchFamily="18" charset="-120"/>
              </a:rPr>
              <a:t>(a)</a:t>
            </a:r>
            <a:r>
              <a:rPr lang="en-US" altLang="zh-TW" dirty="0" smtClean="0">
                <a:ea typeface="新細明體" panose="02020500000000000000" pitchFamily="18" charset="-120"/>
              </a:rPr>
              <a:t> A sample of radium-226 has a mass of 100 mg. Find a   formula for the mass of            that remains after  </a:t>
            </a:r>
            <a:r>
              <a:rPr lang="en-US" altLang="zh-TW" i="1" dirty="0" smtClean="0">
                <a:ea typeface="新細明體" panose="02020500000000000000" pitchFamily="18" charset="-120"/>
              </a:rPr>
              <a:t>t </a:t>
            </a:r>
            <a:r>
              <a:rPr lang="en-US" altLang="zh-TW" dirty="0" smtClean="0">
                <a:ea typeface="新細明體" panose="02020500000000000000" pitchFamily="18" charset="-120"/>
              </a:rPr>
              <a:t>years.</a:t>
            </a:r>
          </a:p>
          <a:p>
            <a:pPr marL="465138" indent="-465138"/>
            <a:r>
              <a:rPr lang="en-US" altLang="zh-TW" b="1" dirty="0" smtClean="0">
                <a:ea typeface="新細明體" panose="02020500000000000000" pitchFamily="18" charset="-120"/>
              </a:rPr>
              <a:t>(b)</a:t>
            </a:r>
            <a:r>
              <a:rPr lang="en-US" altLang="zh-TW" dirty="0" smtClean="0">
                <a:ea typeface="新細明體" panose="02020500000000000000" pitchFamily="18" charset="-120"/>
              </a:rPr>
              <a:t> Find the mass after 1000 years correct to the nearest milligram.</a:t>
            </a:r>
          </a:p>
          <a:p>
            <a:pPr marL="465138" indent="-465138"/>
            <a:r>
              <a:rPr lang="en-US" altLang="zh-TW" b="1" dirty="0" smtClean="0">
                <a:ea typeface="新細明體" panose="02020500000000000000" pitchFamily="18" charset="-120"/>
              </a:rPr>
              <a:t>(c) </a:t>
            </a:r>
            <a:r>
              <a:rPr lang="en-US" altLang="zh-TW" dirty="0" smtClean="0">
                <a:ea typeface="新細明體" panose="02020500000000000000" pitchFamily="18" charset="-120"/>
              </a:rPr>
              <a:t>When will the mass be reduced to 30 mg?</a:t>
            </a:r>
          </a:p>
          <a:p>
            <a:pPr marL="465138" indent="-465138"/>
            <a:endParaRPr lang="en-US" altLang="zh-TW" dirty="0" smtClean="0">
              <a:solidFill>
                <a:srgbClr val="00ADEE"/>
              </a:solidFill>
              <a:ea typeface="新細明體" panose="02020500000000000000" pitchFamily="18" charset="-120"/>
            </a:endParaRP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850" y="1737165"/>
            <a:ext cx="6286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2936"/>
            <a:ext cx="6286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82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r="13333"/>
          <a:stretch>
            <a:fillRect/>
          </a:stretch>
        </p:blipFill>
        <p:spPr bwMode="auto">
          <a:xfrm>
            <a:off x="2267744" y="2514600"/>
            <a:ext cx="6673056"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Exponential Growth and Decay</a:t>
            </a:r>
          </a:p>
        </p:txBody>
      </p:sp>
      <p:sp>
        <p:nvSpPr>
          <p:cNvPr id="3077" name="Rectangle 18"/>
          <p:cNvSpPr>
            <a:spLocks noChangeArrowheads="1"/>
          </p:cNvSpPr>
          <p:nvPr/>
        </p:nvSpPr>
        <p:spPr bwMode="auto">
          <a:xfrm>
            <a:off x="1080170"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5.5</a:t>
            </a:r>
          </a:p>
        </p:txBody>
      </p:sp>
    </p:spTree>
    <p:extLst>
      <p:ext uri="{BB962C8B-B14F-4D97-AF65-F5344CB8AC3E}">
        <p14:creationId xmlns:p14="http://schemas.microsoft.com/office/powerpoint/2010/main" val="39834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465138" indent="-465138"/>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465138" indent="-465138">
              <a:buFontTx/>
              <a:buAutoNum type="alphaLcParenBoth"/>
            </a:pPr>
            <a:r>
              <a:rPr lang="en-US" altLang="zh-TW" dirty="0" smtClean="0">
                <a:ea typeface="新細明體" panose="02020500000000000000" pitchFamily="18" charset="-120"/>
              </a:rPr>
              <a:t>Let </a:t>
            </a:r>
            <a:r>
              <a:rPr lang="en-US" altLang="zh-TW" i="1" dirty="0" smtClean="0">
                <a:ea typeface="新細明體" panose="02020500000000000000" pitchFamily="18" charset="-120"/>
              </a:rPr>
              <a:t>m</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be the mass of radium-226 (in milligrams) that remains after </a:t>
            </a:r>
            <a:r>
              <a:rPr lang="en-US" altLang="zh-TW" i="1" dirty="0" smtClean="0">
                <a:ea typeface="新細明體" panose="02020500000000000000" pitchFamily="18" charset="-120"/>
              </a:rPr>
              <a:t>t</a:t>
            </a:r>
            <a:r>
              <a:rPr lang="en-US" altLang="zh-TW" dirty="0" smtClean="0">
                <a:ea typeface="新細明體" panose="02020500000000000000" pitchFamily="18" charset="-120"/>
              </a:rPr>
              <a:t> years.</a:t>
            </a:r>
          </a:p>
          <a:p>
            <a:pPr marL="465138" indent="-465138"/>
            <a:endParaRPr lang="en-US" altLang="zh-TW" dirty="0" smtClean="0">
              <a:ea typeface="新細明體" panose="02020500000000000000" pitchFamily="18" charset="-120"/>
            </a:endParaRPr>
          </a:p>
          <a:p>
            <a:pPr marL="465138" indent="-465138"/>
            <a:r>
              <a:rPr lang="en-US" altLang="zh-TW" dirty="0" smtClean="0">
                <a:ea typeface="新細明體" panose="02020500000000000000" pitchFamily="18" charset="-120"/>
              </a:rPr>
              <a:t>	Then </a:t>
            </a:r>
            <a:r>
              <a:rPr lang="en-US" altLang="zh-TW" i="1" dirty="0" err="1" smtClean="0">
                <a:ea typeface="新細明體" panose="02020500000000000000" pitchFamily="18" charset="-120"/>
              </a:rPr>
              <a:t>dm</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 </a:t>
            </a:r>
            <a:r>
              <a:rPr lang="en-US" altLang="zh-TW" i="1" dirty="0" smtClean="0">
                <a:ea typeface="新細明體" panose="02020500000000000000" pitchFamily="18" charset="-120"/>
              </a:rPr>
              <a:t>km</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y</a:t>
            </a:r>
            <a:r>
              <a:rPr lang="en-US" altLang="zh-TW" dirty="0" smtClean="0">
                <a:ea typeface="新細明體" panose="02020500000000000000" pitchFamily="18" charset="-120"/>
              </a:rPr>
              <a:t>(0) = 100, so         gives</a:t>
            </a:r>
          </a:p>
          <a:p>
            <a:pPr marL="465138" indent="-465138"/>
            <a:endParaRPr lang="en-US" altLang="zh-TW" dirty="0" smtClean="0">
              <a:ea typeface="新細明體" panose="02020500000000000000" pitchFamily="18" charset="-120"/>
            </a:endParaRPr>
          </a:p>
          <a:p>
            <a:pPr marL="465138" indent="-465138"/>
            <a:endParaRPr lang="en-US" altLang="zh-TW" dirty="0" smtClean="0">
              <a:ea typeface="新細明體" panose="02020500000000000000" pitchFamily="18" charset="-120"/>
            </a:endParaRPr>
          </a:p>
          <a:p>
            <a:pPr marL="465138" indent="-465138"/>
            <a:endParaRPr lang="en-US" altLang="zh-TW" dirty="0" smtClean="0">
              <a:ea typeface="新細明體" panose="02020500000000000000" pitchFamily="18" charset="-120"/>
            </a:endParaRPr>
          </a:p>
          <a:p>
            <a:pPr marL="465138" indent="-465138"/>
            <a:r>
              <a:rPr lang="en-US" altLang="zh-TW" dirty="0" smtClean="0">
                <a:ea typeface="新細明體" panose="02020500000000000000" pitchFamily="18" charset="-120"/>
              </a:rPr>
              <a:t>      In order to determine the value of </a:t>
            </a:r>
            <a:r>
              <a:rPr lang="en-US" altLang="zh-TW" i="1" dirty="0" smtClean="0">
                <a:ea typeface="新細明體" panose="02020500000000000000" pitchFamily="18" charset="-120"/>
              </a:rPr>
              <a:t>k</a:t>
            </a:r>
            <a:r>
              <a:rPr lang="en-US" altLang="zh-TW" dirty="0" smtClean="0">
                <a:ea typeface="新細明體" panose="02020500000000000000" pitchFamily="18" charset="-120"/>
              </a:rPr>
              <a:t>, we use the fact that</a:t>
            </a:r>
          </a:p>
          <a:p>
            <a:pPr marL="465138" indent="-465138"/>
            <a:r>
              <a:rPr lang="en-US" altLang="zh-TW" dirty="0" smtClean="0">
                <a:ea typeface="新細明體" panose="02020500000000000000" pitchFamily="18" charset="-120"/>
              </a:rPr>
              <a:t>                                .</a:t>
            </a: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048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3356991"/>
            <a:ext cx="304842" cy="29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962400"/>
            <a:ext cx="3152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517232"/>
            <a:ext cx="2124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53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Effect transition="in" filter="fade">
                                      <p:cBhvr>
                                        <p:cTn id="19" dur="1000"/>
                                        <p:tgtEl>
                                          <p:spTgt spid="30723">
                                            <p:txEl>
                                              <p:pRg st="3" end="3"/>
                                            </p:txEl>
                                          </p:spTgt>
                                        </p:tgtEl>
                                      </p:cBhvr>
                                    </p:animEffect>
                                    <p:anim calcmode="lin" valueType="num">
                                      <p:cBhvr>
                                        <p:cTn id="20"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animEffect transition="in" filter="fade">
                                      <p:cBhvr>
                                        <p:cTn id="25" dur="1000"/>
                                        <p:tgtEl>
                                          <p:spTgt spid="30723">
                                            <p:txEl>
                                              <p:pRg st="7" end="7"/>
                                            </p:txEl>
                                          </p:spTgt>
                                        </p:tgtEl>
                                      </p:cBhvr>
                                    </p:animEffect>
                                    <p:anim calcmode="lin" valueType="num">
                                      <p:cBhvr>
                                        <p:cTn id="26"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0723">
                                            <p:txEl>
                                              <p:pRg st="8" end="8"/>
                                            </p:txEl>
                                          </p:spTgt>
                                        </p:tgtEl>
                                        <p:attrNameLst>
                                          <p:attrName>style.visibility</p:attrName>
                                        </p:attrNameLst>
                                      </p:cBhvr>
                                      <p:to>
                                        <p:strVal val="visible"/>
                                      </p:to>
                                    </p:set>
                                    <p:animEffect transition="in" filter="fade">
                                      <p:cBhvr>
                                        <p:cTn id="31" dur="1000"/>
                                        <p:tgtEl>
                                          <p:spTgt spid="30723">
                                            <p:txEl>
                                              <p:pRg st="8" end="8"/>
                                            </p:txEl>
                                          </p:spTgt>
                                        </p:tgtEl>
                                      </p:cBhvr>
                                    </p:animEffect>
                                    <p:anim calcmode="lin" valueType="num">
                                      <p:cBhvr>
                                        <p:cTn id="32"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900" decel="100000" fill="hold"/>
                                        <p:tgtEl>
                                          <p:spTgt spid="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baseline="30000" smtClean="0">
                <a:ea typeface="新細明體" panose="02020500000000000000" pitchFamily="18" charset="-120"/>
              </a:rPr>
              <a:t> </a:t>
            </a:r>
            <a:r>
              <a:rPr lang="en-US" altLang="zh-TW" smtClean="0">
                <a:ea typeface="新細明體" panose="02020500000000000000" pitchFamily="18" charset="-120"/>
              </a:rPr>
              <a:t>     Thus</a:t>
            </a:r>
          </a:p>
          <a:p>
            <a:pPr marL="0" indent="0"/>
            <a:r>
              <a:rPr lang="en-US" altLang="zh-TW" smtClean="0">
                <a:ea typeface="新細明體" panose="02020500000000000000" pitchFamily="18" charset="-120"/>
              </a:rPr>
              <a:t>  </a:t>
            </a:r>
          </a:p>
          <a:p>
            <a:pPr marL="0" indent="0"/>
            <a:r>
              <a:rPr lang="en-US" altLang="zh-TW" smtClean="0">
                <a:ea typeface="新細明體" panose="02020500000000000000" pitchFamily="18" charset="-120"/>
              </a:rPr>
              <a:t>      and</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Therefore</a:t>
            </a:r>
          </a:p>
          <a:p>
            <a:pPr marL="0" indent="0"/>
            <a:r>
              <a:rPr lang="en-US" altLang="zh-TW" smtClean="0">
                <a:ea typeface="新細明體" panose="02020500000000000000" pitchFamily="18" charset="-120"/>
              </a:rPr>
              <a:t>   </a:t>
            </a:r>
          </a:p>
          <a:p>
            <a:pPr marL="0" indent="0"/>
            <a:r>
              <a:rPr lang="en-US" altLang="zh-TW" smtClean="0">
                <a:ea typeface="新細明體" panose="02020500000000000000" pitchFamily="18" charset="-120"/>
              </a:rPr>
              <a:t>       We could use the fact that </a:t>
            </a:r>
            <a:r>
              <a:rPr lang="en-US" altLang="zh-TW" i="1" smtClean="0">
                <a:ea typeface="新細明體" panose="02020500000000000000" pitchFamily="18" charset="-120"/>
              </a:rPr>
              <a:t>e</a:t>
            </a:r>
            <a:r>
              <a:rPr lang="en-US" altLang="zh-TW" baseline="30000" smtClean="0">
                <a:ea typeface="新細明體" panose="02020500000000000000" pitchFamily="18" charset="-120"/>
              </a:rPr>
              <a:t>ln</a:t>
            </a:r>
            <a:r>
              <a:rPr lang="en-US" altLang="zh-TW" smtClean="0">
                <a:ea typeface="新細明體" panose="02020500000000000000" pitchFamily="18" charset="-120"/>
              </a:rPr>
              <a:t> </a:t>
            </a:r>
            <a:r>
              <a:rPr lang="en-US" altLang="zh-TW" baseline="30000" smtClean="0">
                <a:ea typeface="新細明體" panose="02020500000000000000" pitchFamily="18" charset="-120"/>
              </a:rPr>
              <a:t>2</a:t>
            </a:r>
            <a:r>
              <a:rPr lang="en-US" altLang="zh-TW" smtClean="0">
                <a:ea typeface="新細明體" panose="02020500000000000000" pitchFamily="18" charset="-120"/>
              </a:rPr>
              <a:t> = 2 to write the </a:t>
            </a:r>
            <a:br>
              <a:rPr lang="en-US" altLang="zh-TW" smtClean="0">
                <a:ea typeface="新細明體" panose="02020500000000000000" pitchFamily="18" charset="-120"/>
              </a:rPr>
            </a:br>
            <a:r>
              <a:rPr lang="en-US" altLang="zh-TW" smtClean="0">
                <a:ea typeface="新細明體" panose="02020500000000000000" pitchFamily="18" charset="-120"/>
              </a:rPr>
              <a:t>       expression for </a:t>
            </a:r>
            <a:r>
              <a:rPr lang="en-US" altLang="zh-TW" i="1" smtClean="0">
                <a:ea typeface="新細明體" panose="02020500000000000000" pitchFamily="18" charset="-120"/>
              </a:rPr>
              <a:t>m</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in the alternative form</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150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17640"/>
            <a:ext cx="44053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259" y="2387600"/>
            <a:ext cx="27432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059" y="3149600"/>
            <a:ext cx="18764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5259" y="4225712"/>
            <a:ext cx="27622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6026944"/>
            <a:ext cx="275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1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2772"/>
                                        </p:tgtEl>
                                        <p:attrNameLst>
                                          <p:attrName>style.visibility</p:attrName>
                                        </p:attrNameLst>
                                      </p:cBhvr>
                                      <p:to>
                                        <p:strVal val="visible"/>
                                      </p:to>
                                    </p:set>
                                    <p:animEffect transition="in" filter="fade">
                                      <p:cBhvr>
                                        <p:cTn id="13" dur="1000"/>
                                        <p:tgtEl>
                                          <p:spTgt spid="32772"/>
                                        </p:tgtEl>
                                      </p:cBhvr>
                                    </p:animEffect>
                                    <p:anim calcmode="lin" valueType="num">
                                      <p:cBhvr>
                                        <p:cTn id="14" dur="1000" fill="hold"/>
                                        <p:tgtEl>
                                          <p:spTgt spid="32772"/>
                                        </p:tgtEl>
                                        <p:attrNameLst>
                                          <p:attrName>ppt_x</p:attrName>
                                        </p:attrNameLst>
                                      </p:cBhvr>
                                      <p:tavLst>
                                        <p:tav tm="0">
                                          <p:val>
                                            <p:strVal val="#ppt_x"/>
                                          </p:val>
                                        </p:tav>
                                        <p:tav tm="100000">
                                          <p:val>
                                            <p:strVal val="#ppt_x"/>
                                          </p:val>
                                        </p:tav>
                                      </p:tavLst>
                                    </p:anim>
                                    <p:anim calcmode="lin" valueType="num">
                                      <p:cBhvr>
                                        <p:cTn id="15" dur="900" decel="100000" fill="hold"/>
                                        <p:tgtEl>
                                          <p:spTgt spid="3277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2772"/>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1" end="1"/>
                                            </p:txEl>
                                          </p:spTgt>
                                        </p:tgtEl>
                                        <p:attrNameLst>
                                          <p:attrName>style.visibility</p:attrName>
                                        </p:attrNameLst>
                                      </p:cBhvr>
                                      <p:to>
                                        <p:strVal val="visible"/>
                                      </p:to>
                                    </p:set>
                                    <p:animEffect transition="in" filter="fade">
                                      <p:cBhvr>
                                        <p:cTn id="21" dur="1000"/>
                                        <p:tgtEl>
                                          <p:spTgt spid="30723">
                                            <p:txEl>
                                              <p:pRg st="1" end="1"/>
                                            </p:txEl>
                                          </p:spTgt>
                                        </p:tgtEl>
                                      </p:cBhvr>
                                    </p:animEffect>
                                    <p:anim calcmode="lin" valueType="num">
                                      <p:cBhvr>
                                        <p:cTn id="22"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30723">
                                            <p:txEl>
                                              <p:pRg st="2" end="2"/>
                                            </p:txEl>
                                          </p:spTgt>
                                        </p:tgtEl>
                                        <p:attrNameLst>
                                          <p:attrName>style.visibility</p:attrName>
                                        </p:attrNameLst>
                                      </p:cBhvr>
                                      <p:to>
                                        <p:strVal val="visible"/>
                                      </p:to>
                                    </p:set>
                                    <p:animEffect transition="in" filter="fade">
                                      <p:cBhvr>
                                        <p:cTn id="29" dur="1000"/>
                                        <p:tgtEl>
                                          <p:spTgt spid="30723">
                                            <p:txEl>
                                              <p:pRg st="2" end="2"/>
                                            </p:txEl>
                                          </p:spTgt>
                                        </p:tgtEl>
                                      </p:cBhvr>
                                    </p:animEffect>
                                    <p:anim calcmode="lin" valueType="num">
                                      <p:cBhvr>
                                        <p:cTn id="30"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fade">
                                      <p:cBhvr>
                                        <p:cTn id="37" dur="1000"/>
                                        <p:tgtEl>
                                          <p:spTgt spid="30723">
                                            <p:txEl>
                                              <p:pRg st="6" end="6"/>
                                            </p:txEl>
                                          </p:spTgt>
                                        </p:tgtEl>
                                      </p:cBhvr>
                                    </p:animEffect>
                                    <p:anim calcmode="lin" valueType="num">
                                      <p:cBhvr>
                                        <p:cTn id="38"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30723">
                                            <p:txEl>
                                              <p:pRg st="7" end="7"/>
                                            </p:txEl>
                                          </p:spTgt>
                                        </p:tgtEl>
                                        <p:attrNameLst>
                                          <p:attrName>style.visibility</p:attrName>
                                        </p:attrNameLst>
                                      </p:cBhvr>
                                      <p:to>
                                        <p:strVal val="visible"/>
                                      </p:to>
                                    </p:set>
                                    <p:animEffect transition="in" filter="fade">
                                      <p:cBhvr>
                                        <p:cTn id="45" dur="1000"/>
                                        <p:tgtEl>
                                          <p:spTgt spid="30723">
                                            <p:txEl>
                                              <p:pRg st="7" end="7"/>
                                            </p:txEl>
                                          </p:spTgt>
                                        </p:tgtEl>
                                      </p:cBhvr>
                                    </p:animEffect>
                                    <p:anim calcmode="lin" valueType="num">
                                      <p:cBhvr>
                                        <p:cTn id="46"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30723">
                                            <p:txEl>
                                              <p:pRg st="8" end="8"/>
                                            </p:txEl>
                                          </p:spTgt>
                                        </p:tgtEl>
                                        <p:attrNameLst>
                                          <p:attrName>style.visibility</p:attrName>
                                        </p:attrNameLst>
                                      </p:cBhvr>
                                      <p:to>
                                        <p:strVal val="visible"/>
                                      </p:to>
                                    </p:set>
                                    <p:animEffect transition="in" filter="fade">
                                      <p:cBhvr>
                                        <p:cTn id="53" dur="1000"/>
                                        <p:tgtEl>
                                          <p:spTgt spid="30723">
                                            <p:txEl>
                                              <p:pRg st="8" end="8"/>
                                            </p:txEl>
                                          </p:spTgt>
                                        </p:tgtEl>
                                      </p:cBhvr>
                                    </p:animEffect>
                                    <p:anim calcmode="lin" valueType="num">
                                      <p:cBhvr>
                                        <p:cTn id="54"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55"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57" presetID="37" presetClass="entr" presetSubtype="0" fill="hold" nodeType="withEffect">
                                  <p:stCondLst>
                                    <p:cond delay="0"/>
                                  </p:stCondLst>
                                  <p:childTnLst>
                                    <p:set>
                                      <p:cBhvr>
                                        <p:cTn id="58" dur="1" fill="hold">
                                          <p:stCondLst>
                                            <p:cond delay="0"/>
                                          </p:stCondLst>
                                        </p:cTn>
                                        <p:tgtEl>
                                          <p:spTgt spid="32773"/>
                                        </p:tgtEl>
                                        <p:attrNameLst>
                                          <p:attrName>style.visibility</p:attrName>
                                        </p:attrNameLst>
                                      </p:cBhvr>
                                      <p:to>
                                        <p:strVal val="visible"/>
                                      </p:to>
                                    </p:set>
                                    <p:animEffect transition="in" filter="fade">
                                      <p:cBhvr>
                                        <p:cTn id="59" dur="1000"/>
                                        <p:tgtEl>
                                          <p:spTgt spid="32773"/>
                                        </p:tgtEl>
                                      </p:cBhvr>
                                    </p:animEffect>
                                    <p:anim calcmode="lin" valueType="num">
                                      <p:cBhvr>
                                        <p:cTn id="60" dur="1000" fill="hold"/>
                                        <p:tgtEl>
                                          <p:spTgt spid="32773"/>
                                        </p:tgtEl>
                                        <p:attrNameLst>
                                          <p:attrName>ppt_x</p:attrName>
                                        </p:attrNameLst>
                                      </p:cBhvr>
                                      <p:tavLst>
                                        <p:tav tm="0">
                                          <p:val>
                                            <p:strVal val="#ppt_x"/>
                                          </p:val>
                                        </p:tav>
                                        <p:tav tm="100000">
                                          <p:val>
                                            <p:strVal val="#ppt_x"/>
                                          </p:val>
                                        </p:tav>
                                      </p:tavLst>
                                    </p:anim>
                                    <p:anim calcmode="lin" valueType="num">
                                      <p:cBhvr>
                                        <p:cTn id="61" dur="900" decel="100000" fill="hold"/>
                                        <p:tgtEl>
                                          <p:spTgt spid="32773"/>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32773"/>
                                        </p:tgtEl>
                                        <p:attrNameLst>
                                          <p:attrName>ppt_y</p:attrName>
                                        </p:attrNameLst>
                                      </p:cBhvr>
                                      <p:tavLst>
                                        <p:tav tm="0">
                                          <p:val>
                                            <p:strVal val="#ppt_y-.03"/>
                                          </p:val>
                                        </p:tav>
                                        <p:tav tm="100000">
                                          <p:val>
                                            <p:strVal val="#ppt_y"/>
                                          </p:val>
                                        </p:tav>
                                      </p:tavLst>
                                    </p:anim>
                                  </p:childTnLst>
                                </p:cTn>
                              </p:par>
                              <p:par>
                                <p:cTn id="63" presetID="37"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1000"/>
                                        <p:tgtEl>
                                          <p:spTgt spid="13"/>
                                        </p:tgtEl>
                                      </p:cBhvr>
                                    </p:animEffect>
                                    <p:anim calcmode="lin" valueType="num">
                                      <p:cBhvr>
                                        <p:cTn id="66" dur="1000" fill="hold"/>
                                        <p:tgtEl>
                                          <p:spTgt spid="13"/>
                                        </p:tgtEl>
                                        <p:attrNameLst>
                                          <p:attrName>ppt_x</p:attrName>
                                        </p:attrNameLst>
                                      </p:cBhvr>
                                      <p:tavLst>
                                        <p:tav tm="0">
                                          <p:val>
                                            <p:strVal val="#ppt_x"/>
                                          </p:val>
                                        </p:tav>
                                        <p:tav tm="100000">
                                          <p:val>
                                            <p:strVal val="#ppt_x"/>
                                          </p:val>
                                        </p:tav>
                                      </p:tavLst>
                                    </p:anim>
                                    <p:anim calcmode="lin" valueType="num">
                                      <p:cBhvr>
                                        <p:cTn id="67" dur="900" decel="100000" fill="hold"/>
                                        <p:tgtEl>
                                          <p:spTgt spid="13"/>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69" presetID="37"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900" decel="100000" fill="hold"/>
                                        <p:tgtEl>
                                          <p:spTgt spid="15"/>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85000" lnSpcReduction="20000"/>
          </a:bodyPr>
          <a:lstStyle/>
          <a:p>
            <a:pPr marL="0" indent="0"/>
            <a:r>
              <a:rPr lang="en-US" altLang="zh-TW" b="1" dirty="0" smtClean="0">
                <a:ea typeface="新細明體" panose="02020500000000000000" pitchFamily="18" charset="-120"/>
              </a:rPr>
              <a:t>(b)</a:t>
            </a:r>
            <a:r>
              <a:rPr lang="en-US" altLang="zh-TW" dirty="0" smtClean="0">
                <a:ea typeface="新細明體" panose="02020500000000000000" pitchFamily="18" charset="-120"/>
              </a:rPr>
              <a:t> The mass after 1000 years is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b="1" dirty="0" smtClean="0">
                <a:ea typeface="新細明體" panose="02020500000000000000" pitchFamily="18" charset="-120"/>
              </a:rPr>
              <a:t>(c)</a:t>
            </a:r>
            <a:r>
              <a:rPr lang="en-US" altLang="zh-TW" dirty="0" smtClean="0">
                <a:ea typeface="新細明體" panose="02020500000000000000" pitchFamily="18" charset="-120"/>
              </a:rPr>
              <a:t> We want to find the value of </a:t>
            </a:r>
            <a:r>
              <a:rPr lang="en-US" altLang="zh-TW" i="1" dirty="0" smtClean="0">
                <a:ea typeface="新細明體" panose="02020500000000000000" pitchFamily="18" charset="-120"/>
              </a:rPr>
              <a:t>t</a:t>
            </a:r>
            <a:r>
              <a:rPr lang="en-US" altLang="zh-TW" dirty="0" smtClean="0">
                <a:ea typeface="新細明體" panose="02020500000000000000" pitchFamily="18" charset="-120"/>
              </a:rPr>
              <a:t> such that </a:t>
            </a:r>
            <a:r>
              <a:rPr lang="en-US" altLang="zh-TW" i="1" dirty="0" smtClean="0">
                <a:ea typeface="新細明體" panose="02020500000000000000" pitchFamily="18" charset="-120"/>
              </a:rPr>
              <a:t>m</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30, that </a:t>
            </a:r>
          </a:p>
          <a:p>
            <a:pPr marL="0" indent="0"/>
            <a:r>
              <a:rPr lang="en-US" altLang="zh-TW" sz="800" dirty="0" smtClean="0">
                <a:ea typeface="新細明體" panose="02020500000000000000" pitchFamily="18" charset="-120"/>
              </a:rPr>
              <a:t/>
            </a:r>
            <a:br>
              <a:rPr lang="en-US" altLang="zh-TW" sz="800" dirty="0" smtClean="0">
                <a:ea typeface="新細明體" panose="02020500000000000000" pitchFamily="18" charset="-120"/>
              </a:rPr>
            </a:br>
            <a:r>
              <a:rPr lang="en-US" altLang="zh-TW" dirty="0" smtClean="0">
                <a:ea typeface="新細明體" panose="02020500000000000000" pitchFamily="18" charset="-120"/>
              </a:rPr>
              <a:t>      is,</a:t>
            </a:r>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      We solve this equation for </a:t>
            </a:r>
            <a:r>
              <a:rPr lang="en-US" altLang="zh-TW" i="1" dirty="0" smtClean="0">
                <a:ea typeface="新細明體" panose="02020500000000000000" pitchFamily="18" charset="-120"/>
              </a:rPr>
              <a:t>t</a:t>
            </a:r>
            <a:r>
              <a:rPr lang="en-US" altLang="zh-TW" dirty="0" smtClean="0">
                <a:ea typeface="新細明體" panose="02020500000000000000" pitchFamily="18" charset="-120"/>
              </a:rPr>
              <a:t> by taking the natural </a:t>
            </a:r>
            <a:br>
              <a:rPr lang="en-US" altLang="zh-TW" dirty="0" smtClean="0">
                <a:ea typeface="新細明體" panose="02020500000000000000" pitchFamily="18" charset="-120"/>
              </a:rPr>
            </a:br>
            <a:r>
              <a:rPr lang="en-US" altLang="zh-TW" dirty="0" smtClean="0">
                <a:ea typeface="新細明體" panose="02020500000000000000" pitchFamily="18" charset="-120"/>
              </a:rPr>
              <a:t>      logarithm of both sides:</a:t>
            </a: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sz="800" dirty="0" smtClean="0">
                <a:ea typeface="新細明體" panose="02020500000000000000" pitchFamily="18" charset="-120"/>
              </a:rPr>
              <a:t> </a:t>
            </a:r>
            <a:r>
              <a:rPr lang="en-US" altLang="zh-TW" dirty="0" smtClean="0">
                <a:ea typeface="新細明體" panose="02020500000000000000" pitchFamily="18" charset="-120"/>
              </a:rPr>
              <a:t>      Thus</a:t>
            </a:r>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253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25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7420"/>
            <a:ext cx="476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6992"/>
            <a:ext cx="5734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800600"/>
            <a:ext cx="2457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5638800"/>
            <a:ext cx="39481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54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Effect transition="in" filter="fade">
                                      <p:cBhvr>
                                        <p:cTn id="13" dur="1000"/>
                                        <p:tgtEl>
                                          <p:spTgt spid="30723">
                                            <p:txEl>
                                              <p:pRg st="4" end="4"/>
                                            </p:txEl>
                                          </p:spTgt>
                                        </p:tgtEl>
                                      </p:cBhvr>
                                    </p:animEffect>
                                    <p:anim calcmode="lin" valueType="num">
                                      <p:cBhvr>
                                        <p:cTn id="14"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4819"/>
                                        </p:tgtEl>
                                        <p:attrNameLst>
                                          <p:attrName>style.visibility</p:attrName>
                                        </p:attrNameLst>
                                      </p:cBhvr>
                                      <p:to>
                                        <p:strVal val="visible"/>
                                      </p:to>
                                    </p:set>
                                    <p:animEffect transition="in" filter="fade">
                                      <p:cBhvr>
                                        <p:cTn id="19" dur="1000"/>
                                        <p:tgtEl>
                                          <p:spTgt spid="34819"/>
                                        </p:tgtEl>
                                      </p:cBhvr>
                                    </p:animEffect>
                                    <p:anim calcmode="lin" valueType="num">
                                      <p:cBhvr>
                                        <p:cTn id="20" dur="1000" fill="hold"/>
                                        <p:tgtEl>
                                          <p:spTgt spid="34819"/>
                                        </p:tgtEl>
                                        <p:attrNameLst>
                                          <p:attrName>ppt_x</p:attrName>
                                        </p:attrNameLst>
                                      </p:cBhvr>
                                      <p:tavLst>
                                        <p:tav tm="0">
                                          <p:val>
                                            <p:strVal val="#ppt_x"/>
                                          </p:val>
                                        </p:tav>
                                        <p:tav tm="100000">
                                          <p:val>
                                            <p:strVal val="#ppt_x"/>
                                          </p:val>
                                        </p:tav>
                                      </p:tavLst>
                                    </p:anim>
                                    <p:anim calcmode="lin" valueType="num">
                                      <p:cBhvr>
                                        <p:cTn id="21" dur="900" decel="100000" fill="hold"/>
                                        <p:tgtEl>
                                          <p:spTgt spid="3481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4819"/>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animEffect transition="in" filter="fade">
                                      <p:cBhvr>
                                        <p:cTn id="27" dur="1000"/>
                                        <p:tgtEl>
                                          <p:spTgt spid="30723">
                                            <p:txEl>
                                              <p:pRg st="5" end="5"/>
                                            </p:txEl>
                                          </p:spTgt>
                                        </p:tgtEl>
                                      </p:cBhvr>
                                    </p:animEffect>
                                    <p:anim calcmode="lin" valueType="num">
                                      <p:cBhvr>
                                        <p:cTn id="28"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fade">
                                      <p:cBhvr>
                                        <p:cTn id="33" dur="1000"/>
                                        <p:tgtEl>
                                          <p:spTgt spid="34820"/>
                                        </p:tgtEl>
                                      </p:cBhvr>
                                    </p:animEffect>
                                    <p:anim calcmode="lin" valueType="num">
                                      <p:cBhvr>
                                        <p:cTn id="34" dur="1000" fill="hold"/>
                                        <p:tgtEl>
                                          <p:spTgt spid="34820"/>
                                        </p:tgtEl>
                                        <p:attrNameLst>
                                          <p:attrName>ppt_x</p:attrName>
                                        </p:attrNameLst>
                                      </p:cBhvr>
                                      <p:tavLst>
                                        <p:tav tm="0">
                                          <p:val>
                                            <p:strVal val="#ppt_x"/>
                                          </p:val>
                                        </p:tav>
                                        <p:tav tm="100000">
                                          <p:val>
                                            <p:strVal val="#ppt_x"/>
                                          </p:val>
                                        </p:tav>
                                      </p:tavLst>
                                    </p:anim>
                                    <p:anim calcmode="lin" valueType="num">
                                      <p:cBhvr>
                                        <p:cTn id="35" dur="900" decel="100000" fill="hold"/>
                                        <p:tgtEl>
                                          <p:spTgt spid="3482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4820"/>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30723">
                                            <p:txEl>
                                              <p:pRg st="7" end="7"/>
                                            </p:txEl>
                                          </p:spTgt>
                                        </p:tgtEl>
                                        <p:attrNameLst>
                                          <p:attrName>style.visibility</p:attrName>
                                        </p:attrNameLst>
                                      </p:cBhvr>
                                      <p:to>
                                        <p:strVal val="visible"/>
                                      </p:to>
                                    </p:set>
                                    <p:animEffect transition="in" filter="fade">
                                      <p:cBhvr>
                                        <p:cTn id="41" dur="1000"/>
                                        <p:tgtEl>
                                          <p:spTgt spid="30723">
                                            <p:txEl>
                                              <p:pRg st="7" end="7"/>
                                            </p:txEl>
                                          </p:spTgt>
                                        </p:tgtEl>
                                      </p:cBhvr>
                                    </p:animEffect>
                                    <p:anim calcmode="lin" valueType="num">
                                      <p:cBhvr>
                                        <p:cTn id="42"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34821"/>
                                        </p:tgtEl>
                                        <p:attrNameLst>
                                          <p:attrName>style.visibility</p:attrName>
                                        </p:attrNameLst>
                                      </p:cBhvr>
                                      <p:to>
                                        <p:strVal val="visible"/>
                                      </p:to>
                                    </p:set>
                                    <p:animEffect transition="in" filter="fade">
                                      <p:cBhvr>
                                        <p:cTn id="47" dur="1000"/>
                                        <p:tgtEl>
                                          <p:spTgt spid="34821"/>
                                        </p:tgtEl>
                                      </p:cBhvr>
                                    </p:animEffect>
                                    <p:anim calcmode="lin" valueType="num">
                                      <p:cBhvr>
                                        <p:cTn id="48" dur="1000" fill="hold"/>
                                        <p:tgtEl>
                                          <p:spTgt spid="34821"/>
                                        </p:tgtEl>
                                        <p:attrNameLst>
                                          <p:attrName>ppt_x</p:attrName>
                                        </p:attrNameLst>
                                      </p:cBhvr>
                                      <p:tavLst>
                                        <p:tav tm="0">
                                          <p:val>
                                            <p:strVal val="#ppt_x"/>
                                          </p:val>
                                        </p:tav>
                                        <p:tav tm="100000">
                                          <p:val>
                                            <p:strVal val="#ppt_x"/>
                                          </p:val>
                                        </p:tav>
                                      </p:tavLst>
                                    </p:anim>
                                    <p:anim calcmode="lin" valueType="num">
                                      <p:cBhvr>
                                        <p:cTn id="49" dur="900" decel="100000" fill="hold"/>
                                        <p:tgtEl>
                                          <p:spTgt spid="34821"/>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48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Radioactive Decay</a:t>
            </a:r>
          </a:p>
        </p:txBody>
      </p:sp>
      <p:sp>
        <p:nvSpPr>
          <p:cNvPr id="23555" name="Rectangle 3"/>
          <p:cNvSpPr>
            <a:spLocks noGrp="1" noChangeArrowheads="1"/>
          </p:cNvSpPr>
          <p:nvPr>
            <p:ph type="body" idx="1"/>
          </p:nvPr>
        </p:nvSpPr>
        <p:spPr/>
        <p:txBody>
          <a:bodyPr>
            <a:normAutofit fontScale="77500" lnSpcReduction="20000"/>
          </a:bodyPr>
          <a:lstStyle/>
          <a:p>
            <a:pPr marL="465138" indent="-465138"/>
            <a:r>
              <a:rPr lang="en-US" altLang="zh-TW" dirty="0" smtClean="0">
                <a:ea typeface="新細明體" panose="02020500000000000000" pitchFamily="18" charset="-120"/>
              </a:rPr>
              <a:t>As we check our work in Example 2, we use a graphing </a:t>
            </a:r>
          </a:p>
          <a:p>
            <a:pPr marL="465138" indent="-465138"/>
            <a:r>
              <a:rPr lang="en-US" altLang="zh-TW" dirty="0" smtClean="0">
                <a:ea typeface="新細明體" panose="02020500000000000000" pitchFamily="18" charset="-120"/>
              </a:rPr>
              <a:t>device to draw the graph of </a:t>
            </a:r>
            <a:r>
              <a:rPr lang="en-US" altLang="zh-TW" i="1" dirty="0" smtClean="0">
                <a:ea typeface="新細明體" panose="02020500000000000000" pitchFamily="18" charset="-120"/>
              </a:rPr>
              <a:t>m </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in Figure 2 together with </a:t>
            </a:r>
          </a:p>
          <a:p>
            <a:pPr marL="465138" indent="-465138"/>
            <a:r>
              <a:rPr lang="en-US" altLang="zh-TW" dirty="0" smtClean="0">
                <a:ea typeface="新細明體" panose="02020500000000000000" pitchFamily="18" charset="-120"/>
              </a:rPr>
              <a:t>the horizontal line </a:t>
            </a:r>
            <a:r>
              <a:rPr lang="en-US" altLang="zh-TW" i="1" dirty="0" smtClean="0">
                <a:ea typeface="新細明體" panose="02020500000000000000" pitchFamily="18" charset="-120"/>
              </a:rPr>
              <a:t>m </a:t>
            </a:r>
            <a:r>
              <a:rPr lang="en-US" altLang="zh-TW" dirty="0" smtClean="0">
                <a:ea typeface="新細明體" panose="02020500000000000000" pitchFamily="18" charset="-120"/>
              </a:rPr>
              <a:t>= 30.</a:t>
            </a:r>
          </a:p>
          <a:p>
            <a:pPr marL="465138" indent="-465138"/>
            <a:endParaRPr lang="en-US" altLang="zh-TW" dirty="0" smtClean="0">
              <a:ea typeface="新細明體" panose="02020500000000000000" pitchFamily="18" charset="-120"/>
            </a:endParaRPr>
          </a:p>
          <a:p>
            <a:pPr marL="465138" indent="-465138"/>
            <a:r>
              <a:rPr lang="en-US" altLang="zh-TW" dirty="0" smtClean="0">
                <a:ea typeface="新細明體" panose="02020500000000000000" pitchFamily="18" charset="-120"/>
              </a:rPr>
              <a:t>These curves intersect when </a:t>
            </a:r>
            <a:r>
              <a:rPr lang="en-US" altLang="zh-TW" i="1" dirty="0" smtClean="0">
                <a:ea typeface="新細明體" panose="02020500000000000000" pitchFamily="18" charset="-120"/>
              </a:rPr>
              <a:t>t ≈ </a:t>
            </a:r>
            <a:r>
              <a:rPr lang="en-US" altLang="zh-TW" dirty="0" smtClean="0">
                <a:ea typeface="新細明體" panose="02020500000000000000" pitchFamily="18" charset="-120"/>
              </a:rPr>
              <a:t>2800, and this agrees with </a:t>
            </a:r>
          </a:p>
          <a:p>
            <a:pPr marL="465138" indent="-465138"/>
            <a:r>
              <a:rPr lang="en-US" altLang="zh-TW" dirty="0" smtClean="0">
                <a:ea typeface="新細明體" panose="02020500000000000000" pitchFamily="18" charset="-120"/>
              </a:rPr>
              <a:t>the answer to part (c).</a:t>
            </a:r>
          </a:p>
          <a:p>
            <a:pPr marL="465138" indent="-465138"/>
            <a:endParaRPr lang="en-US" altLang="zh-TW" dirty="0">
              <a:ea typeface="新細明體" panose="02020500000000000000" pitchFamily="18" charset="-120"/>
            </a:endParaRPr>
          </a:p>
          <a:p>
            <a:pPr marL="465138" indent="-465138"/>
            <a:endParaRPr lang="en-US" altLang="zh-TW" dirty="0" smtClean="0">
              <a:ea typeface="新細明體" panose="02020500000000000000" pitchFamily="18" charset="-120"/>
            </a:endParaRPr>
          </a:p>
          <a:p>
            <a:pPr marL="465138" indent="-465138"/>
            <a:endParaRPr lang="en-US" altLang="zh-TW" dirty="0">
              <a:ea typeface="新細明體" panose="02020500000000000000" pitchFamily="18" charset="-120"/>
            </a:endParaRPr>
          </a:p>
          <a:p>
            <a:pPr marL="465138" indent="-465138"/>
            <a:r>
              <a:rPr lang="en-US" altLang="zh-TW" dirty="0" smtClean="0">
                <a:ea typeface="新細明體" panose="02020500000000000000" pitchFamily="18" charset="-120"/>
              </a:rPr>
              <a:t> </a:t>
            </a:r>
          </a:p>
          <a:p>
            <a:pPr marL="465138" indent="-465138"/>
            <a:endParaRPr lang="en-US" altLang="zh-TW" dirty="0" smtClean="0">
              <a:ea typeface="新細明體" panose="02020500000000000000" pitchFamily="18" charset="-120"/>
            </a:endParaRP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111327"/>
            <a:ext cx="3509963"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7"/>
          <p:cNvSpPr>
            <a:spLocks noChangeArrowheads="1"/>
          </p:cNvSpPr>
          <p:nvPr/>
        </p:nvSpPr>
        <p:spPr bwMode="auto">
          <a:xfrm>
            <a:off x="5364088" y="6424638"/>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319320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ChangeArrowheads="1"/>
          </p:cNvSpPr>
          <p:nvPr/>
        </p:nvSpPr>
        <p:spPr bwMode="auto">
          <a:xfrm>
            <a:off x="800100" y="2924944"/>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dirty="0">
                <a:ea typeface="新細明體" panose="02020500000000000000" pitchFamily="18" charset="-120"/>
              </a:rPr>
              <a:t>Newton’s Law of Cooling</a:t>
            </a:r>
          </a:p>
        </p:txBody>
      </p:sp>
    </p:spTree>
    <p:extLst>
      <p:ext uri="{BB962C8B-B14F-4D97-AF65-F5344CB8AC3E}">
        <p14:creationId xmlns:p14="http://schemas.microsoft.com/office/powerpoint/2010/main" val="139210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Law of Cooling</a:t>
            </a:r>
          </a:p>
        </p:txBody>
      </p:sp>
      <p:sp>
        <p:nvSpPr>
          <p:cNvPr id="25603"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Newton’s Law of Cooling states that the rate of cooling of an object is proportional to the temperature difference between the object and its surroundings, provided that this difference is not too large. (This law also applies to warming.)</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If we let </a:t>
            </a:r>
            <a:r>
              <a:rPr lang="en-US" altLang="zh-TW" i="1" smtClean="0">
                <a:ea typeface="新細明體" panose="02020500000000000000" pitchFamily="18" charset="-120"/>
              </a:rPr>
              <a:t>T</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be the temperature of the object at time </a:t>
            </a:r>
            <a:r>
              <a:rPr lang="en-US" altLang="zh-TW" i="1" smtClean="0">
                <a:ea typeface="新細明體" panose="02020500000000000000" pitchFamily="18" charset="-120"/>
              </a:rPr>
              <a:t>t</a:t>
            </a:r>
            <a:r>
              <a:rPr lang="en-US" altLang="zh-TW" smtClean="0">
                <a:ea typeface="新細明體" panose="02020500000000000000" pitchFamily="18" charset="-120"/>
              </a:rPr>
              <a:t> and </a:t>
            </a:r>
            <a:r>
              <a:rPr lang="en-US" altLang="zh-TW" i="1" smtClean="0">
                <a:ea typeface="新細明體" panose="02020500000000000000" pitchFamily="18" charset="-120"/>
              </a:rPr>
              <a:t>T</a:t>
            </a:r>
            <a:r>
              <a:rPr lang="en-US" altLang="zh-TW" i="1" baseline="-25000" smtClean="0">
                <a:ea typeface="新細明體" panose="02020500000000000000" pitchFamily="18" charset="-120"/>
              </a:rPr>
              <a:t>s</a:t>
            </a:r>
            <a:r>
              <a:rPr lang="en-US" altLang="zh-TW" smtClean="0">
                <a:ea typeface="新細明體" panose="02020500000000000000" pitchFamily="18" charset="-120"/>
              </a:rPr>
              <a:t> be the temperature of the surroundings, then we can formulate Newton’s Law of Cooling as a differential equation:</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r>
              <a:rPr lang="en-US" altLang="zh-TW" smtClean="0">
                <a:ea typeface="新細明體" panose="02020500000000000000" pitchFamily="18" charset="-120"/>
              </a:rPr>
              <a:t>where </a:t>
            </a:r>
            <a:r>
              <a:rPr lang="en-US" altLang="zh-TW" i="1" smtClean="0">
                <a:ea typeface="新細明體" panose="02020500000000000000" pitchFamily="18" charset="-120"/>
              </a:rPr>
              <a:t>k</a:t>
            </a:r>
            <a:r>
              <a:rPr lang="en-US" altLang="zh-TW" smtClean="0">
                <a:ea typeface="新細明體" panose="02020500000000000000" pitchFamily="18" charset="-120"/>
              </a:rPr>
              <a:t> is a constant.</a:t>
            </a:r>
            <a:endParaRPr lang="en-US" altLang="zh-TW" i="1" baseline="30000" smtClean="0">
              <a:ea typeface="新細明體" panose="02020500000000000000" pitchFamily="18" charset="-120"/>
            </a:endParaRP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t="13725" b="7843"/>
          <a:stretch>
            <a:fillRect/>
          </a:stretch>
        </p:blipFill>
        <p:spPr bwMode="auto">
          <a:xfrm>
            <a:off x="3286125" y="4653136"/>
            <a:ext cx="2571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91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Law of Cooling</a:t>
            </a:r>
          </a:p>
        </p:txBody>
      </p:sp>
      <p:sp>
        <p:nvSpPr>
          <p:cNvPr id="26627"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This equation is not quite the same as Equation 1, so we</a:t>
            </a:r>
            <a:br>
              <a:rPr lang="en-US" altLang="zh-TW" dirty="0" smtClean="0">
                <a:ea typeface="新細明體" panose="02020500000000000000" pitchFamily="18" charset="-120"/>
              </a:rPr>
            </a:br>
            <a:r>
              <a:rPr lang="en-US" altLang="zh-TW" dirty="0" smtClean="0">
                <a:ea typeface="新細明體" panose="02020500000000000000" pitchFamily="18" charset="-120"/>
              </a:rPr>
              <a:t>make the change of variable </a:t>
            </a:r>
            <a:r>
              <a:rPr lang="en-US" altLang="zh-TW" i="1" dirty="0" smtClean="0">
                <a:ea typeface="新細明體" panose="02020500000000000000" pitchFamily="18" charset="-120"/>
              </a:rPr>
              <a:t>y</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a:t>
            </a:r>
            <a:r>
              <a:rPr lang="en-US" altLang="zh-TW" i="1" dirty="0" smtClean="0">
                <a:ea typeface="新細明體" panose="02020500000000000000" pitchFamily="18" charset="-120"/>
              </a:rPr>
              <a:t>T</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a:t>
            </a:r>
            <a:r>
              <a:rPr lang="en-US" altLang="zh-TW" i="1" dirty="0" err="1" smtClean="0">
                <a:ea typeface="新細明體" panose="02020500000000000000" pitchFamily="18" charset="-120"/>
              </a:rPr>
              <a:t>T</a:t>
            </a:r>
            <a:r>
              <a:rPr lang="en-US" altLang="zh-TW" i="1" baseline="-25000" dirty="0" err="1" smtClean="0">
                <a:ea typeface="新細明體" panose="02020500000000000000" pitchFamily="18" charset="-120"/>
              </a:rPr>
              <a:t>s</a:t>
            </a:r>
            <a:r>
              <a:rPr lang="en-US" altLang="zh-TW" dirty="0" smtClean="0">
                <a:ea typeface="新細明體" panose="02020500000000000000" pitchFamily="18" charset="-120"/>
              </a:rPr>
              <a:t>.</a:t>
            </a:r>
          </a:p>
          <a:p>
            <a:pPr marL="0" indent="0"/>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Because </a:t>
            </a:r>
            <a:r>
              <a:rPr lang="en-US" altLang="zh-TW" i="1" dirty="0" err="1" smtClean="0">
                <a:ea typeface="新細明體" panose="02020500000000000000" pitchFamily="18" charset="-120"/>
              </a:rPr>
              <a:t>T</a:t>
            </a:r>
            <a:r>
              <a:rPr lang="en-US" altLang="zh-TW" i="1" baseline="-25000" dirty="0" err="1" smtClean="0">
                <a:ea typeface="新細明體" panose="02020500000000000000" pitchFamily="18" charset="-120"/>
              </a:rPr>
              <a:t>s</a:t>
            </a:r>
            <a:r>
              <a:rPr lang="en-US" altLang="zh-TW" dirty="0" smtClean="0">
                <a:ea typeface="新細明體" panose="02020500000000000000" pitchFamily="18" charset="-120"/>
              </a:rPr>
              <a:t> is constant, we have </a:t>
            </a:r>
            <a:r>
              <a:rPr lang="en-US" altLang="zh-TW" i="1" dirty="0" smtClean="0">
                <a:ea typeface="新細明體" panose="02020500000000000000" pitchFamily="18" charset="-120"/>
              </a:rPr>
              <a:t>y</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a:t>
            </a:r>
            <a:r>
              <a:rPr lang="en-US" altLang="zh-TW" i="1" dirty="0" smtClean="0">
                <a:ea typeface="新細明體" panose="02020500000000000000" pitchFamily="18" charset="-120"/>
              </a:rPr>
              <a:t>T</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and so the equation becomes</a:t>
            </a:r>
          </a:p>
          <a:p>
            <a:pPr marL="0" indent="0"/>
            <a:endParaRPr lang="en-US" altLang="zh-TW" i="1" baseline="-25000" dirty="0" smtClean="0">
              <a:ea typeface="新細明體" panose="02020500000000000000" pitchFamily="18" charset="-120"/>
            </a:endParaRPr>
          </a:p>
          <a:p>
            <a:pPr marL="0" indent="0"/>
            <a:endParaRPr lang="en-US" altLang="zh-TW" i="1" baseline="-25000" dirty="0" smtClean="0">
              <a:ea typeface="新細明體" panose="02020500000000000000" pitchFamily="18" charset="-120"/>
            </a:endParaRPr>
          </a:p>
          <a:p>
            <a:pPr marL="0" indent="0"/>
            <a:endParaRPr lang="en-US" altLang="zh-TW" i="1" baseline="-25000" dirty="0" smtClean="0">
              <a:ea typeface="新細明體" panose="02020500000000000000" pitchFamily="18" charset="-120"/>
            </a:endParaRPr>
          </a:p>
          <a:p>
            <a:pPr marL="0" indent="0"/>
            <a:endParaRPr lang="en-US" altLang="zh-TW" i="1" baseline="-25000" dirty="0" smtClean="0">
              <a:ea typeface="新細明體" panose="02020500000000000000" pitchFamily="18" charset="-120"/>
            </a:endParaRPr>
          </a:p>
          <a:p>
            <a:pPr marL="0" indent="0"/>
            <a:r>
              <a:rPr lang="en-US" altLang="zh-TW" dirty="0" smtClean="0">
                <a:ea typeface="新細明體" panose="02020500000000000000" pitchFamily="18" charset="-120"/>
              </a:rPr>
              <a:t>We can then use          to find an expression for </a:t>
            </a:r>
            <a:r>
              <a:rPr lang="en-US" altLang="zh-TW" i="1" dirty="0" smtClean="0">
                <a:ea typeface="新細明體" panose="02020500000000000000" pitchFamily="18" charset="-120"/>
              </a:rPr>
              <a:t>y</a:t>
            </a:r>
            <a:r>
              <a:rPr lang="en-US" altLang="zh-TW" dirty="0" smtClean="0">
                <a:ea typeface="新細明體" panose="02020500000000000000" pitchFamily="18" charset="-120"/>
              </a:rPr>
              <a:t>, from which we can find </a:t>
            </a:r>
            <a:r>
              <a:rPr lang="en-US" altLang="zh-TW" i="1" dirty="0" smtClean="0">
                <a:ea typeface="新細明體" panose="02020500000000000000" pitchFamily="18" charset="-120"/>
              </a:rPr>
              <a:t>T.</a:t>
            </a:r>
            <a:r>
              <a:rPr lang="en-US" altLang="zh-TW" dirty="0" smtClean="0">
                <a:ea typeface="新細明體" panose="02020500000000000000" pitchFamily="18" charset="-120"/>
              </a:rPr>
              <a:t> </a:t>
            </a:r>
            <a:endParaRPr lang="en-US" altLang="zh-TW" i="1" baseline="-25000" dirty="0" smtClean="0">
              <a:ea typeface="新細明體" panose="02020500000000000000" pitchFamily="18" charset="-120"/>
            </a:endParaRP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363" y="3657600"/>
            <a:ext cx="13112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5301208"/>
            <a:ext cx="3714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39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a:t>
            </a:r>
            <a:endParaRPr lang="en-US" altLang="zh-TW" i="1" smtClean="0">
              <a:ea typeface="新細明體" panose="02020500000000000000" pitchFamily="18" charset="-120"/>
            </a:endParaRPr>
          </a:p>
        </p:txBody>
      </p:sp>
      <p:sp>
        <p:nvSpPr>
          <p:cNvPr id="27651" name="Rectangle 3"/>
          <p:cNvSpPr>
            <a:spLocks noGrp="1" noChangeArrowheads="1"/>
          </p:cNvSpPr>
          <p:nvPr>
            <p:ph type="body" idx="1"/>
          </p:nvPr>
        </p:nvSpPr>
        <p:spPr/>
        <p:txBody>
          <a:bodyPr>
            <a:normAutofit fontScale="92500"/>
          </a:bodyPr>
          <a:lstStyle/>
          <a:p>
            <a:pPr marL="0" indent="0">
              <a:tabLst>
                <a:tab pos="465138" algn="l"/>
              </a:tabLst>
            </a:pPr>
            <a:r>
              <a:rPr lang="en-US" altLang="zh-TW" smtClean="0">
                <a:ea typeface="新細明體" panose="02020500000000000000" pitchFamily="18" charset="-120"/>
              </a:rPr>
              <a:t>A bottle of soda pop at room temperature (72</a:t>
            </a:r>
            <a:r>
              <a:rPr lang="en-US" altLang="zh-TW" b="1"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F) is placed in a refrigerator where the temperature is 44</a:t>
            </a:r>
            <a:r>
              <a:rPr lang="en-US" altLang="zh-TW" b="1"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F. </a:t>
            </a:r>
          </a:p>
          <a:p>
            <a:pPr marL="0" indent="0">
              <a:tabLst>
                <a:tab pos="465138" algn="l"/>
              </a:tabLst>
            </a:pPr>
            <a:endParaRPr lang="en-US" altLang="zh-TW" smtClean="0">
              <a:ea typeface="新細明體" panose="02020500000000000000" pitchFamily="18" charset="-120"/>
            </a:endParaRPr>
          </a:p>
          <a:p>
            <a:pPr marL="0" indent="0">
              <a:tabLst>
                <a:tab pos="465138" algn="l"/>
              </a:tabLst>
            </a:pPr>
            <a:r>
              <a:rPr lang="en-US" altLang="zh-TW" smtClean="0">
                <a:ea typeface="新細明體" panose="02020500000000000000" pitchFamily="18" charset="-120"/>
              </a:rPr>
              <a:t>After half an hour the soda pop has cooled to 61</a:t>
            </a:r>
            <a:r>
              <a:rPr lang="en-US" altLang="zh-TW" b="1"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F.</a:t>
            </a:r>
          </a:p>
          <a:p>
            <a:pPr marL="0" indent="0">
              <a:tabLst>
                <a:tab pos="465138" algn="l"/>
              </a:tabLst>
            </a:pPr>
            <a:endParaRPr lang="en-US" altLang="zh-TW" smtClean="0">
              <a:ea typeface="新細明體" panose="02020500000000000000" pitchFamily="18" charset="-120"/>
            </a:endParaRPr>
          </a:p>
          <a:p>
            <a:pPr marL="0" indent="0">
              <a:tabLst>
                <a:tab pos="465138" algn="l"/>
              </a:tabLst>
            </a:pPr>
            <a:r>
              <a:rPr lang="en-US" altLang="zh-TW" b="1" smtClean="0">
                <a:ea typeface="新細明體" panose="02020500000000000000" pitchFamily="18" charset="-120"/>
              </a:rPr>
              <a:t>(a)</a:t>
            </a:r>
            <a:r>
              <a:rPr lang="en-US" altLang="zh-TW" smtClean="0">
                <a:ea typeface="新細明體" panose="02020500000000000000" pitchFamily="18" charset="-120"/>
              </a:rPr>
              <a:t> What is the temperature of the soda pop after another 	half hour?</a:t>
            </a:r>
          </a:p>
          <a:p>
            <a:pPr marL="0" indent="0">
              <a:tabLst>
                <a:tab pos="465138" algn="l"/>
              </a:tabLst>
            </a:pPr>
            <a:r>
              <a:rPr lang="en-US" altLang="zh-TW" b="1" smtClean="0">
                <a:ea typeface="新細明體" panose="02020500000000000000" pitchFamily="18" charset="-120"/>
              </a:rPr>
              <a:t>(b)</a:t>
            </a:r>
            <a:r>
              <a:rPr lang="en-US" altLang="zh-TW" smtClean="0">
                <a:ea typeface="新細明體" panose="02020500000000000000" pitchFamily="18" charset="-120"/>
              </a:rPr>
              <a:t> How long does it take for the soda pop to cool to 50</a:t>
            </a:r>
            <a:r>
              <a:rPr lang="en-US" altLang="zh-TW" b="1"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F?</a:t>
            </a: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46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0000" lnSpcReduction="20000"/>
          </a:bodyPr>
          <a:lstStyle/>
          <a:p>
            <a:pPr marL="457200" indent="-457200">
              <a:defRPr/>
            </a:pPr>
            <a:r>
              <a:rPr lang="en-US" b="1" dirty="0" smtClean="0"/>
              <a:t>(a)</a:t>
            </a:r>
            <a:r>
              <a:rPr lang="en-US" dirty="0" smtClean="0"/>
              <a:t> Let </a:t>
            </a:r>
            <a:r>
              <a:rPr lang="en-US" i="1" dirty="0" smtClean="0"/>
              <a:t>T</a:t>
            </a:r>
            <a:r>
              <a:rPr lang="en-US" dirty="0" smtClean="0"/>
              <a:t>(</a:t>
            </a:r>
            <a:r>
              <a:rPr lang="en-US" i="1" dirty="0" smtClean="0"/>
              <a:t>t</a:t>
            </a:r>
            <a:r>
              <a:rPr lang="en-US" dirty="0" smtClean="0"/>
              <a:t>) be the temperature of the soda after </a:t>
            </a:r>
            <a:r>
              <a:rPr lang="en-US" i="1" dirty="0" smtClean="0"/>
              <a:t>t</a:t>
            </a:r>
            <a:r>
              <a:rPr lang="en-US" dirty="0" smtClean="0"/>
              <a:t> minutes. The surrounding temperature is </a:t>
            </a:r>
            <a:r>
              <a:rPr lang="en-US" i="1" dirty="0" smtClean="0"/>
              <a:t>T</a:t>
            </a:r>
            <a:r>
              <a:rPr lang="en-US" i="1" baseline="-25000" dirty="0" smtClean="0"/>
              <a:t>s</a:t>
            </a:r>
            <a:r>
              <a:rPr lang="en-US" dirty="0" smtClean="0"/>
              <a:t> = 44</a:t>
            </a:r>
            <a:r>
              <a:rPr lang="en-US" b="1" dirty="0" smtClean="0">
                <a:sym typeface="Symbol"/>
              </a:rPr>
              <a:t></a:t>
            </a:r>
            <a:r>
              <a:rPr lang="en-US" dirty="0" smtClean="0"/>
              <a:t>F, so Newton’s Law of Cooling states that</a:t>
            </a:r>
          </a:p>
          <a:p>
            <a:pPr marL="457200" indent="-457200">
              <a:buFontTx/>
              <a:buAutoNum type="alphaLcParenBoth"/>
              <a:defRPr/>
            </a:pPr>
            <a:endParaRPr lang="en-US" baseline="30000" dirty="0" smtClean="0"/>
          </a:p>
          <a:p>
            <a:pPr marL="457200" indent="-457200">
              <a:buFontTx/>
              <a:buAutoNum type="alphaLcParenBoth"/>
              <a:defRPr/>
            </a:pPr>
            <a:endParaRPr lang="en-US" baseline="30000" dirty="0" smtClean="0"/>
          </a:p>
          <a:p>
            <a:pPr marL="457200" indent="-457200">
              <a:buFontTx/>
              <a:buAutoNum type="alphaLcParenBoth"/>
              <a:defRPr/>
            </a:pPr>
            <a:endParaRPr lang="en-US" baseline="30000" dirty="0" smtClean="0"/>
          </a:p>
          <a:p>
            <a:pPr marL="457200" indent="-457200">
              <a:buFontTx/>
              <a:buAutoNum type="alphaLcParenBoth"/>
              <a:defRPr/>
            </a:pPr>
            <a:endParaRPr lang="en-US" baseline="30000" dirty="0" smtClean="0"/>
          </a:p>
          <a:p>
            <a:pPr marL="457200" indent="-457200">
              <a:buFontTx/>
              <a:buAutoNum type="alphaLcParenBoth"/>
              <a:defRPr/>
            </a:pPr>
            <a:endParaRPr lang="en-US" baseline="30000" dirty="0" smtClean="0"/>
          </a:p>
          <a:p>
            <a:pPr marL="457200" indent="-457200">
              <a:defRPr/>
            </a:pPr>
            <a:r>
              <a:rPr lang="en-US" dirty="0" smtClean="0"/>
              <a:t>	If we let </a:t>
            </a:r>
            <a:r>
              <a:rPr lang="en-US" i="1" dirty="0" smtClean="0"/>
              <a:t>y</a:t>
            </a:r>
            <a:r>
              <a:rPr lang="en-US" dirty="0" smtClean="0"/>
              <a:t> = </a:t>
            </a:r>
            <a:r>
              <a:rPr lang="en-US" i="1" dirty="0" smtClean="0"/>
              <a:t>T</a:t>
            </a:r>
            <a:r>
              <a:rPr lang="en-US" dirty="0" smtClean="0"/>
              <a:t> – 44, then </a:t>
            </a:r>
            <a:r>
              <a:rPr lang="en-US" i="1" dirty="0" smtClean="0"/>
              <a:t>y</a:t>
            </a:r>
            <a:r>
              <a:rPr lang="en-US" dirty="0" smtClean="0"/>
              <a:t>(0) = </a:t>
            </a:r>
            <a:r>
              <a:rPr lang="en-US" i="1" dirty="0" smtClean="0"/>
              <a:t>T</a:t>
            </a:r>
            <a:r>
              <a:rPr lang="en-US" dirty="0" smtClean="0"/>
              <a:t>(0) – 44 = 72 – 44 = 28, so </a:t>
            </a:r>
            <a:r>
              <a:rPr lang="en-US" i="1" dirty="0" smtClean="0"/>
              <a:t>y</a:t>
            </a:r>
            <a:r>
              <a:rPr lang="en-US" dirty="0" smtClean="0"/>
              <a:t> satisfies</a:t>
            </a:r>
          </a:p>
          <a:p>
            <a:pPr marL="457200" indent="-457200">
              <a:defRPr/>
            </a:pPr>
            <a:endParaRPr lang="en-US" baseline="30000" dirty="0" smtClean="0"/>
          </a:p>
          <a:p>
            <a:pPr marL="457200" indent="-457200">
              <a:defRPr/>
            </a:pPr>
            <a:endParaRPr lang="en-US" baseline="30000" dirty="0" smtClean="0"/>
          </a:p>
          <a:p>
            <a:pPr marL="457200" indent="-457200">
              <a:defRPr/>
            </a:pPr>
            <a:endParaRPr lang="en-US" baseline="30000" dirty="0" smtClean="0"/>
          </a:p>
          <a:p>
            <a:pPr marL="457200" indent="-457200">
              <a:defRPr/>
            </a:pPr>
            <a:r>
              <a:rPr lang="en-US" sz="800" dirty="0" smtClean="0"/>
              <a:t>  </a:t>
            </a:r>
          </a:p>
          <a:p>
            <a:pPr marL="457200" indent="-457200">
              <a:defRPr/>
            </a:pPr>
            <a:r>
              <a:rPr lang="en-US" dirty="0" smtClean="0"/>
              <a:t>	and by           we have</a:t>
            </a:r>
            <a:endParaRPr lang="en-US" baseline="30000" dirty="0" smtClean="0"/>
          </a:p>
          <a:p>
            <a:pPr marL="0" indent="0">
              <a:defRPr/>
            </a:pPr>
            <a:endParaRPr lang="en-US" baseline="30000" dirty="0" smtClean="0"/>
          </a:p>
          <a:p>
            <a:pPr marL="0" indent="0">
              <a:defRPr/>
            </a:pPr>
            <a:endParaRPr lang="en-US" baseline="30000" dirty="0" smtClean="0"/>
          </a:p>
          <a:p>
            <a:pPr marL="0" indent="0">
              <a:defRPr/>
            </a:pPr>
            <a:endParaRPr lang="en-US" baseline="30000" dirty="0" smtClean="0"/>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638" y="2771775"/>
            <a:ext cx="22447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4653136"/>
            <a:ext cx="30099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743218"/>
            <a:ext cx="4191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l="2563"/>
          <a:stretch>
            <a:fillRect/>
          </a:stretch>
        </p:blipFill>
        <p:spPr bwMode="auto">
          <a:xfrm>
            <a:off x="3707904" y="5686067"/>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88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animEffect transition="in" filter="fade">
                                      <p:cBhvr>
                                        <p:cTn id="7" dur="1000"/>
                                        <p:tgtEl>
                                          <p:spTgt spid="30723">
                                            <p:txEl>
                                              <p:pRg st="6" end="6"/>
                                            </p:txEl>
                                          </p:spTgt>
                                        </p:tgtEl>
                                      </p:cBhvr>
                                    </p:animEffect>
                                    <p:anim calcmode="lin" valueType="num">
                                      <p:cBhvr>
                                        <p:cTn id="8"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7891"/>
                                        </p:tgtEl>
                                        <p:attrNameLst>
                                          <p:attrName>style.visibility</p:attrName>
                                        </p:attrNameLst>
                                      </p:cBhvr>
                                      <p:to>
                                        <p:strVal val="visible"/>
                                      </p:to>
                                    </p:set>
                                    <p:animEffect transition="in" filter="fade">
                                      <p:cBhvr>
                                        <p:cTn id="13" dur="1000"/>
                                        <p:tgtEl>
                                          <p:spTgt spid="37891"/>
                                        </p:tgtEl>
                                      </p:cBhvr>
                                    </p:animEffect>
                                    <p:anim calcmode="lin" valueType="num">
                                      <p:cBhvr>
                                        <p:cTn id="14" dur="1000" fill="hold"/>
                                        <p:tgtEl>
                                          <p:spTgt spid="37891"/>
                                        </p:tgtEl>
                                        <p:attrNameLst>
                                          <p:attrName>ppt_x</p:attrName>
                                        </p:attrNameLst>
                                      </p:cBhvr>
                                      <p:tavLst>
                                        <p:tav tm="0">
                                          <p:val>
                                            <p:strVal val="#ppt_x"/>
                                          </p:val>
                                        </p:tav>
                                        <p:tav tm="100000">
                                          <p:val>
                                            <p:strVal val="#ppt_x"/>
                                          </p:val>
                                        </p:tav>
                                      </p:tavLst>
                                    </p:anim>
                                    <p:anim calcmode="lin" valueType="num">
                                      <p:cBhvr>
                                        <p:cTn id="15" dur="900" decel="100000" fill="hold"/>
                                        <p:tgtEl>
                                          <p:spTgt spid="3789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7891"/>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11" end="11"/>
                                            </p:txEl>
                                          </p:spTgt>
                                        </p:tgtEl>
                                        <p:attrNameLst>
                                          <p:attrName>style.visibility</p:attrName>
                                        </p:attrNameLst>
                                      </p:cBhvr>
                                      <p:to>
                                        <p:strVal val="visible"/>
                                      </p:to>
                                    </p:set>
                                    <p:animEffect transition="in" filter="fade">
                                      <p:cBhvr>
                                        <p:cTn id="21" dur="1000"/>
                                        <p:tgtEl>
                                          <p:spTgt spid="30723">
                                            <p:txEl>
                                              <p:pRg st="11" end="11"/>
                                            </p:txEl>
                                          </p:spTgt>
                                        </p:tgtEl>
                                      </p:cBhvr>
                                    </p:animEffect>
                                    <p:anim calcmode="lin" valueType="num">
                                      <p:cBhvr>
                                        <p:cTn id="22" dur="10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11" end="1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11" end="11"/>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900" decel="100000" fill="hold"/>
                                        <p:tgtEl>
                                          <p:spTgt spid="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900" decel="100000" fill="hold"/>
                                        <p:tgtEl>
                                          <p:spTgt spid="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marL="457200" indent="-457200">
              <a:defRPr/>
            </a:pPr>
            <a:r>
              <a:rPr lang="en-US" dirty="0" smtClean="0"/>
              <a:t>      We are given that </a:t>
            </a:r>
            <a:r>
              <a:rPr lang="en-US" i="1" dirty="0" smtClean="0"/>
              <a:t>T</a:t>
            </a:r>
            <a:r>
              <a:rPr lang="en-US" dirty="0" smtClean="0"/>
              <a:t>(30) = 61, so </a:t>
            </a:r>
            <a:r>
              <a:rPr lang="en-US" i="1" dirty="0" smtClean="0"/>
              <a:t>y</a:t>
            </a:r>
            <a:r>
              <a:rPr lang="en-US" dirty="0" smtClean="0"/>
              <a:t>(30) = 61 – 44 = 17 </a:t>
            </a:r>
            <a:br>
              <a:rPr lang="en-US" dirty="0" smtClean="0"/>
            </a:br>
            <a:r>
              <a:rPr lang="en-US" dirty="0" smtClean="0"/>
              <a:t> and</a:t>
            </a:r>
          </a:p>
          <a:p>
            <a:pPr marL="457200" indent="-457200">
              <a:defRPr/>
            </a:pPr>
            <a:endParaRPr lang="en-US" baseline="30000" dirty="0" smtClean="0"/>
          </a:p>
          <a:p>
            <a:pPr marL="457200" indent="-457200">
              <a:defRPr/>
            </a:pPr>
            <a:endParaRPr lang="en-US" baseline="30000" dirty="0" smtClean="0"/>
          </a:p>
          <a:p>
            <a:pPr marL="457200" indent="-457200">
              <a:defRPr/>
            </a:pPr>
            <a:endParaRPr lang="en-US" baseline="30000" dirty="0" smtClean="0"/>
          </a:p>
          <a:p>
            <a:pPr marL="457200" indent="-457200">
              <a:defRPr/>
            </a:pPr>
            <a:r>
              <a:rPr lang="en-US" dirty="0" smtClean="0"/>
              <a:t>      Taking logarithms, we have</a:t>
            </a:r>
            <a:endParaRPr lang="en-US" baseline="30000" dirty="0" smtClean="0"/>
          </a:p>
          <a:p>
            <a:pPr marL="0" indent="0">
              <a:defRPr/>
            </a:pPr>
            <a:endParaRPr lang="en-US" baseline="30000" dirty="0" smtClean="0"/>
          </a:p>
          <a:p>
            <a:pPr marL="0" indent="0">
              <a:defRPr/>
            </a:pPr>
            <a:r>
              <a:rPr lang="en-US" baseline="30000" dirty="0" smtClean="0"/>
              <a:t> </a:t>
            </a: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2970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97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3055940"/>
            <a:ext cx="37528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50" y="4869160"/>
            <a:ext cx="33909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3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1000"/>
                                        <p:tgtEl>
                                          <p:spTgt spid="30723">
                                            <p:txEl>
                                              <p:pRg st="4" end="4"/>
                                            </p:txEl>
                                          </p:spTgt>
                                        </p:tgtEl>
                                      </p:cBhvr>
                                    </p:animEffect>
                                    <p:anim calcmode="lin" valueType="num">
                                      <p:cBhvr>
                                        <p:cTn id="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8916"/>
                                        </p:tgtEl>
                                        <p:attrNameLst>
                                          <p:attrName>style.visibility</p:attrName>
                                        </p:attrNameLst>
                                      </p:cBhvr>
                                      <p:to>
                                        <p:strVal val="visible"/>
                                      </p:to>
                                    </p:set>
                                    <p:animEffect transition="in" filter="fade">
                                      <p:cBhvr>
                                        <p:cTn id="13" dur="1000"/>
                                        <p:tgtEl>
                                          <p:spTgt spid="38916"/>
                                        </p:tgtEl>
                                      </p:cBhvr>
                                    </p:animEffect>
                                    <p:anim calcmode="lin" valueType="num">
                                      <p:cBhvr>
                                        <p:cTn id="14" dur="1000" fill="hold"/>
                                        <p:tgtEl>
                                          <p:spTgt spid="38916"/>
                                        </p:tgtEl>
                                        <p:attrNameLst>
                                          <p:attrName>ppt_x</p:attrName>
                                        </p:attrNameLst>
                                      </p:cBhvr>
                                      <p:tavLst>
                                        <p:tav tm="0">
                                          <p:val>
                                            <p:strVal val="#ppt_x"/>
                                          </p:val>
                                        </p:tav>
                                        <p:tav tm="100000">
                                          <p:val>
                                            <p:strVal val="#ppt_x"/>
                                          </p:val>
                                        </p:tav>
                                      </p:tavLst>
                                    </p:anim>
                                    <p:anim calcmode="lin" valueType="num">
                                      <p:cBhvr>
                                        <p:cTn id="15" dur="900" decel="100000" fill="hold"/>
                                        <p:tgtEl>
                                          <p:spTgt spid="3891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89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Exponential Growth and Decay</a:t>
            </a:r>
          </a:p>
        </p:txBody>
      </p:sp>
      <p:sp>
        <p:nvSpPr>
          <p:cNvPr id="4099"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In many natural phenomena, quantities grow or decay at a rate proportional to their size.</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For instance, if </a:t>
            </a:r>
            <a:r>
              <a:rPr lang="en-US" altLang="zh-TW" i="1" smtClean="0">
                <a:ea typeface="新細明體" panose="02020500000000000000" pitchFamily="18" charset="-120"/>
              </a:rPr>
              <a:t>y </a:t>
            </a:r>
            <a:r>
              <a:rPr lang="en-US" altLang="zh-TW" smtClean="0">
                <a:ea typeface="新細明體" panose="02020500000000000000" pitchFamily="18" charset="-120"/>
              </a:rPr>
              <a:t>= </a:t>
            </a:r>
            <a:r>
              <a:rPr lang="en-US" altLang="zh-TW" i="1" smtClean="0">
                <a:ea typeface="新細明體" panose="02020500000000000000" pitchFamily="18" charset="-120"/>
              </a:rPr>
              <a:t>f </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is the number of individuals in a population of animals or bacteria at time </a:t>
            </a:r>
            <a:r>
              <a:rPr lang="en-US" altLang="zh-TW" i="1" smtClean="0">
                <a:ea typeface="新細明體" panose="02020500000000000000" pitchFamily="18" charset="-120"/>
              </a:rPr>
              <a:t>t, </a:t>
            </a:r>
            <a:r>
              <a:rPr lang="en-US" altLang="zh-TW" smtClean="0">
                <a:ea typeface="新細明體" panose="02020500000000000000" pitchFamily="18" charset="-120"/>
              </a:rPr>
              <a:t>then it seems reasonable to expect that the rate of growth </a:t>
            </a:r>
            <a:r>
              <a:rPr lang="en-US" altLang="zh-TW" i="1" smtClean="0">
                <a:ea typeface="新細明體" panose="02020500000000000000" pitchFamily="18" charset="-120"/>
              </a:rPr>
              <a:t>f </a:t>
            </a:r>
            <a:r>
              <a:rPr lang="en-US" altLang="zh-TW" smtClean="0">
                <a:ea typeface="新細明體" panose="02020500000000000000" pitchFamily="18" charset="-120"/>
              </a:rPr>
              <a:t>′ (</a:t>
            </a:r>
            <a:r>
              <a:rPr lang="en-US" altLang="zh-TW" i="1" smtClean="0">
                <a:ea typeface="新細明體" panose="02020500000000000000" pitchFamily="18" charset="-120"/>
              </a:rPr>
              <a:t>t</a:t>
            </a:r>
            <a:r>
              <a:rPr lang="en-US" altLang="zh-TW" smtClean="0">
                <a:ea typeface="新細明體" panose="02020500000000000000" pitchFamily="18" charset="-120"/>
              </a:rPr>
              <a:t>) is proportional to the population </a:t>
            </a:r>
            <a:r>
              <a:rPr lang="en-US" altLang="zh-TW" i="1" smtClean="0">
                <a:ea typeface="新細明體" panose="02020500000000000000" pitchFamily="18" charset="-120"/>
              </a:rPr>
              <a:t>f</a:t>
            </a:r>
            <a:r>
              <a:rPr lang="en-US" altLang="zh-TW" smtClean="0">
                <a:ea typeface="新細明體" panose="02020500000000000000" pitchFamily="18" charset="-120"/>
              </a:rPr>
              <a:t> (</a:t>
            </a:r>
            <a:r>
              <a:rPr lang="en-US" altLang="zh-TW" i="1" smtClean="0">
                <a:ea typeface="新細明體" panose="02020500000000000000" pitchFamily="18" charset="-120"/>
              </a:rPr>
              <a:t>t</a:t>
            </a:r>
            <a:r>
              <a:rPr lang="en-US" altLang="zh-TW" smtClean="0">
                <a:ea typeface="新細明體" panose="02020500000000000000" pitchFamily="18" charset="-120"/>
              </a:rPr>
              <a:t>); that is, </a:t>
            </a:r>
            <a:r>
              <a:rPr lang="en-US" altLang="zh-TW" i="1" smtClean="0">
                <a:ea typeface="新細明體" panose="02020500000000000000" pitchFamily="18" charset="-120"/>
              </a:rPr>
              <a:t>f </a:t>
            </a:r>
            <a:r>
              <a:rPr lang="en-US" altLang="zh-TW" smtClean="0">
                <a:ea typeface="新細明體" panose="02020500000000000000" pitchFamily="18" charset="-120"/>
              </a:rPr>
              <a:t>′ (</a:t>
            </a:r>
            <a:r>
              <a:rPr lang="en-US" altLang="zh-TW" i="1" smtClean="0">
                <a:ea typeface="新細明體" panose="02020500000000000000" pitchFamily="18" charset="-120"/>
              </a:rPr>
              <a:t>t</a:t>
            </a:r>
            <a:r>
              <a:rPr lang="en-US" altLang="zh-TW" smtClean="0">
                <a:ea typeface="新細明體" panose="02020500000000000000" pitchFamily="18" charset="-120"/>
              </a:rPr>
              <a:t>) = </a:t>
            </a:r>
            <a:r>
              <a:rPr lang="en-US" altLang="zh-TW" i="1" smtClean="0">
                <a:ea typeface="新細明體" panose="02020500000000000000" pitchFamily="18" charset="-120"/>
              </a:rPr>
              <a:t>kf </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for some constant </a:t>
            </a:r>
            <a:r>
              <a:rPr lang="en-US" altLang="zh-TW" i="1" smtClean="0">
                <a:ea typeface="新細明體" panose="02020500000000000000" pitchFamily="18" charset="-120"/>
              </a:rPr>
              <a:t>k.</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Indeed, under ideal conditions (unlimited environment, adequate nutrition, immunity to disease) the mathematical model given by the equation </a:t>
            </a:r>
            <a:r>
              <a:rPr lang="en-US" altLang="zh-TW" i="1" smtClean="0">
                <a:ea typeface="新細明體" panose="02020500000000000000" pitchFamily="18" charset="-120"/>
              </a:rPr>
              <a:t>f </a:t>
            </a:r>
            <a:r>
              <a:rPr lang="en-US" altLang="zh-TW" smtClean="0">
                <a:ea typeface="新細明體" panose="02020500000000000000" pitchFamily="18" charset="-120"/>
              </a:rPr>
              <a:t>′ (</a:t>
            </a:r>
            <a:r>
              <a:rPr lang="en-US" altLang="zh-TW" i="1" smtClean="0">
                <a:ea typeface="新細明體" panose="02020500000000000000" pitchFamily="18" charset="-120"/>
              </a:rPr>
              <a:t>t</a:t>
            </a:r>
            <a:r>
              <a:rPr lang="en-US" altLang="zh-TW" smtClean="0">
                <a:ea typeface="新細明體" panose="02020500000000000000" pitchFamily="18" charset="-120"/>
              </a:rPr>
              <a:t>) = </a:t>
            </a:r>
            <a:r>
              <a:rPr lang="en-US" altLang="zh-TW" i="1" smtClean="0">
                <a:ea typeface="新細明體" panose="02020500000000000000" pitchFamily="18" charset="-120"/>
              </a:rPr>
              <a:t>kf </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predicts what actually happens fairly accurately.</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83551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508000" indent="-508000"/>
            <a:r>
              <a:rPr lang="en-US" altLang="zh-TW" smtClean="0">
                <a:ea typeface="新細明體" panose="02020500000000000000" pitchFamily="18" charset="-120"/>
              </a:rPr>
              <a:t>      Thus</a:t>
            </a: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a:p>
            <a:pPr marL="508000" indent="-508000"/>
            <a:r>
              <a:rPr lang="en-US" altLang="zh-TW" smtClean="0">
                <a:ea typeface="新細明體" panose="02020500000000000000" pitchFamily="18" charset="-120"/>
              </a:rPr>
              <a:t>      So after another half hour the pop has cooled to about 54</a:t>
            </a:r>
            <a:r>
              <a:rPr lang="en-US" altLang="zh-TW" b="1"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F.</a:t>
            </a:r>
            <a:endParaRPr lang="en-US" altLang="zh-TW" baseline="30000" smtClean="0">
              <a:ea typeface="新細明體" panose="02020500000000000000" pitchFamily="18" charset="-120"/>
            </a:endParaRPr>
          </a:p>
          <a:p>
            <a:pPr marL="508000" indent="-508000"/>
            <a:endParaRPr lang="en-US" altLang="zh-TW" baseline="30000" smtClean="0">
              <a:ea typeface="新細明體" panose="02020500000000000000" pitchFamily="18" charset="-120"/>
            </a:endParaRP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072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1905000"/>
            <a:ext cx="23622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8" y="2819400"/>
            <a:ext cx="3109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3719513"/>
            <a:ext cx="44196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52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fade">
                                      <p:cBhvr>
                                        <p:cTn id="7" dur="1000"/>
                                        <p:tgtEl>
                                          <p:spTgt spid="39939"/>
                                        </p:tgtEl>
                                      </p:cBhvr>
                                    </p:animEffect>
                                    <p:anim calcmode="lin" valueType="num">
                                      <p:cBhvr>
                                        <p:cTn id="8" dur="1000" fill="hold"/>
                                        <p:tgtEl>
                                          <p:spTgt spid="39939"/>
                                        </p:tgtEl>
                                        <p:attrNameLst>
                                          <p:attrName>ppt_x</p:attrName>
                                        </p:attrNameLst>
                                      </p:cBhvr>
                                      <p:tavLst>
                                        <p:tav tm="0">
                                          <p:val>
                                            <p:strVal val="#ppt_x"/>
                                          </p:val>
                                        </p:tav>
                                        <p:tav tm="100000">
                                          <p:val>
                                            <p:strVal val="#ppt_x"/>
                                          </p:val>
                                        </p:tav>
                                      </p:tavLst>
                                    </p:anim>
                                    <p:anim calcmode="lin" valueType="num">
                                      <p:cBhvr>
                                        <p:cTn id="9" dur="900" decel="100000" fill="hold"/>
                                        <p:tgtEl>
                                          <p:spTgt spid="3993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993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9940"/>
                                        </p:tgtEl>
                                        <p:attrNameLst>
                                          <p:attrName>style.visibility</p:attrName>
                                        </p:attrNameLst>
                                      </p:cBhvr>
                                      <p:to>
                                        <p:strVal val="visible"/>
                                      </p:to>
                                    </p:set>
                                    <p:animEffect transition="in" filter="fade">
                                      <p:cBhvr>
                                        <p:cTn id="15" dur="1000"/>
                                        <p:tgtEl>
                                          <p:spTgt spid="39940"/>
                                        </p:tgtEl>
                                      </p:cBhvr>
                                    </p:animEffect>
                                    <p:anim calcmode="lin" valueType="num">
                                      <p:cBhvr>
                                        <p:cTn id="16" dur="1000" fill="hold"/>
                                        <p:tgtEl>
                                          <p:spTgt spid="39940"/>
                                        </p:tgtEl>
                                        <p:attrNameLst>
                                          <p:attrName>ppt_x</p:attrName>
                                        </p:attrNameLst>
                                      </p:cBhvr>
                                      <p:tavLst>
                                        <p:tav tm="0">
                                          <p:val>
                                            <p:strVal val="#ppt_x"/>
                                          </p:val>
                                        </p:tav>
                                        <p:tav tm="100000">
                                          <p:val>
                                            <p:strVal val="#ppt_x"/>
                                          </p:val>
                                        </p:tav>
                                      </p:tavLst>
                                    </p:anim>
                                    <p:anim calcmode="lin" valueType="num">
                                      <p:cBhvr>
                                        <p:cTn id="17" dur="900" decel="100000" fill="hold"/>
                                        <p:tgtEl>
                                          <p:spTgt spid="3994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994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10" end="10"/>
                                            </p:txEl>
                                          </p:spTgt>
                                        </p:tgtEl>
                                        <p:attrNameLst>
                                          <p:attrName>style.visibility</p:attrName>
                                        </p:attrNameLst>
                                      </p:cBhvr>
                                      <p:to>
                                        <p:strVal val="visible"/>
                                      </p:to>
                                    </p:set>
                                    <p:animEffect transition="in" filter="fade">
                                      <p:cBhvr>
                                        <p:cTn id="23" dur="1000"/>
                                        <p:tgtEl>
                                          <p:spTgt spid="30723">
                                            <p:txEl>
                                              <p:pRg st="10" end="10"/>
                                            </p:txEl>
                                          </p:spTgt>
                                        </p:tgtEl>
                                      </p:cBhvr>
                                    </p:animEffect>
                                    <p:anim calcmode="lin" valueType="num">
                                      <p:cBhvr>
                                        <p:cTn id="24" dur="10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10" end="10"/>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457200" indent="-457200"/>
            <a:r>
              <a:rPr lang="en-US" altLang="zh-TW" b="1" smtClean="0">
                <a:ea typeface="新細明體" panose="02020500000000000000" pitchFamily="18" charset="-120"/>
              </a:rPr>
              <a:t>(b)</a:t>
            </a:r>
            <a:r>
              <a:rPr lang="en-US" altLang="zh-TW" smtClean="0">
                <a:ea typeface="新細明體" panose="02020500000000000000" pitchFamily="18" charset="-120"/>
              </a:rPr>
              <a:t> We have </a:t>
            </a:r>
            <a:r>
              <a:rPr lang="en-US" altLang="zh-TW" i="1" smtClean="0">
                <a:ea typeface="新細明體" panose="02020500000000000000" pitchFamily="18" charset="-120"/>
              </a:rPr>
              <a:t>T</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 50 when</a:t>
            </a: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endParaRPr lang="en-US" altLang="zh-TW" baseline="30000" smtClean="0">
              <a:ea typeface="新細明體" panose="02020500000000000000" pitchFamily="18" charset="-120"/>
            </a:endParaRPr>
          </a:p>
          <a:p>
            <a:pPr marL="457200" indent="-457200"/>
            <a:r>
              <a:rPr lang="en-US" altLang="zh-TW" smtClean="0">
                <a:ea typeface="新細明體" panose="02020500000000000000" pitchFamily="18" charset="-120"/>
              </a:rPr>
              <a:t>      The pop cools to 50</a:t>
            </a:r>
            <a:r>
              <a:rPr lang="en-US" altLang="zh-TW" b="1"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F after about 1 hour 33 minutes.</a:t>
            </a:r>
            <a:endParaRPr lang="en-US" altLang="zh-TW" baseline="30000" smtClean="0">
              <a:ea typeface="新細明體" panose="02020500000000000000" pitchFamily="18" charset="-120"/>
            </a:endParaRPr>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3174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363" y="2258169"/>
            <a:ext cx="2835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325" y="3172569"/>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0" y="3782169"/>
            <a:ext cx="29860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28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1000"/>
                                        <p:tgtEl>
                                          <p:spTgt spid="40963"/>
                                        </p:tgtEl>
                                      </p:cBhvr>
                                    </p:animEffect>
                                    <p:anim calcmode="lin" valueType="num">
                                      <p:cBhvr>
                                        <p:cTn id="8" dur="1000" fill="hold"/>
                                        <p:tgtEl>
                                          <p:spTgt spid="40963"/>
                                        </p:tgtEl>
                                        <p:attrNameLst>
                                          <p:attrName>ppt_x</p:attrName>
                                        </p:attrNameLst>
                                      </p:cBhvr>
                                      <p:tavLst>
                                        <p:tav tm="0">
                                          <p:val>
                                            <p:strVal val="#ppt_x"/>
                                          </p:val>
                                        </p:tav>
                                        <p:tav tm="100000">
                                          <p:val>
                                            <p:strVal val="#ppt_x"/>
                                          </p:val>
                                        </p:tav>
                                      </p:tavLst>
                                    </p:anim>
                                    <p:anim calcmode="lin" valueType="num">
                                      <p:cBhvr>
                                        <p:cTn id="9" dur="900" decel="100000" fill="hold"/>
                                        <p:tgtEl>
                                          <p:spTgt spid="409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0963"/>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40964"/>
                                        </p:tgtEl>
                                        <p:attrNameLst>
                                          <p:attrName>style.visibility</p:attrName>
                                        </p:attrNameLst>
                                      </p:cBhvr>
                                      <p:to>
                                        <p:strVal val="visible"/>
                                      </p:to>
                                    </p:set>
                                    <p:animEffect transition="in" filter="fade">
                                      <p:cBhvr>
                                        <p:cTn id="15" dur="1000"/>
                                        <p:tgtEl>
                                          <p:spTgt spid="40964"/>
                                        </p:tgtEl>
                                      </p:cBhvr>
                                    </p:animEffect>
                                    <p:anim calcmode="lin" valueType="num">
                                      <p:cBhvr>
                                        <p:cTn id="16" dur="1000" fill="hold"/>
                                        <p:tgtEl>
                                          <p:spTgt spid="40964"/>
                                        </p:tgtEl>
                                        <p:attrNameLst>
                                          <p:attrName>ppt_x</p:attrName>
                                        </p:attrNameLst>
                                      </p:cBhvr>
                                      <p:tavLst>
                                        <p:tav tm="0">
                                          <p:val>
                                            <p:strVal val="#ppt_x"/>
                                          </p:val>
                                        </p:tav>
                                        <p:tav tm="100000">
                                          <p:val>
                                            <p:strVal val="#ppt_x"/>
                                          </p:val>
                                        </p:tav>
                                      </p:tavLst>
                                    </p:anim>
                                    <p:anim calcmode="lin" valueType="num">
                                      <p:cBhvr>
                                        <p:cTn id="17" dur="900" decel="100000" fill="hold"/>
                                        <p:tgtEl>
                                          <p:spTgt spid="4096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0964"/>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10" end="10"/>
                                            </p:txEl>
                                          </p:spTgt>
                                        </p:tgtEl>
                                        <p:attrNameLst>
                                          <p:attrName>style.visibility</p:attrName>
                                        </p:attrNameLst>
                                      </p:cBhvr>
                                      <p:to>
                                        <p:strVal val="visible"/>
                                      </p:to>
                                    </p:set>
                                    <p:animEffect transition="in" filter="fade">
                                      <p:cBhvr>
                                        <p:cTn id="23" dur="1000"/>
                                        <p:tgtEl>
                                          <p:spTgt spid="30723">
                                            <p:txEl>
                                              <p:pRg st="10" end="10"/>
                                            </p:txEl>
                                          </p:spTgt>
                                        </p:tgtEl>
                                      </p:cBhvr>
                                    </p:animEffect>
                                    <p:anim calcmode="lin" valueType="num">
                                      <p:cBhvr>
                                        <p:cTn id="24" dur="10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10" end="10"/>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Law of Cooling</a:t>
            </a:r>
            <a:endParaRPr lang="en-US" altLang="zh-TW" i="1" smtClean="0">
              <a:ea typeface="新細明體" panose="02020500000000000000" pitchFamily="18" charset="-120"/>
            </a:endParaRPr>
          </a:p>
        </p:txBody>
      </p:sp>
      <p:sp>
        <p:nvSpPr>
          <p:cNvPr id="32771" name="Rectangle 3"/>
          <p:cNvSpPr>
            <a:spLocks noGrp="1" noChangeArrowheads="1"/>
          </p:cNvSpPr>
          <p:nvPr>
            <p:ph type="body" idx="1"/>
          </p:nvPr>
        </p:nvSpPr>
        <p:spPr/>
        <p:txBody>
          <a:bodyPr>
            <a:normAutofit fontScale="85000" lnSpcReduction="20000"/>
          </a:bodyPr>
          <a:lstStyle/>
          <a:p>
            <a:pPr marL="457200" indent="-457200"/>
            <a:r>
              <a:rPr lang="en-US" altLang="zh-TW" dirty="0" smtClean="0">
                <a:ea typeface="新細明體" panose="02020500000000000000" pitchFamily="18" charset="-120"/>
              </a:rPr>
              <a:t>Notice that in Example 3, we have</a:t>
            </a:r>
          </a:p>
          <a:p>
            <a:pPr marL="457200" indent="-457200"/>
            <a:endParaRPr lang="en-US" altLang="zh-TW" dirty="0" smtClean="0">
              <a:ea typeface="新細明體" panose="02020500000000000000" pitchFamily="18" charset="-120"/>
            </a:endParaRPr>
          </a:p>
          <a:p>
            <a:pPr marL="457200" indent="-457200"/>
            <a:endParaRPr lang="en-US" altLang="zh-TW" dirty="0" smtClean="0">
              <a:ea typeface="新細明體" panose="02020500000000000000" pitchFamily="18" charset="-120"/>
            </a:endParaRPr>
          </a:p>
          <a:p>
            <a:pPr marL="457200" indent="-457200"/>
            <a:r>
              <a:rPr lang="en-US" altLang="zh-TW" dirty="0" smtClean="0">
                <a:ea typeface="新細明體" panose="02020500000000000000" pitchFamily="18" charset="-120"/>
              </a:rPr>
              <a:t>which is to be expected. The graph of the temperature </a:t>
            </a:r>
          </a:p>
          <a:p>
            <a:pPr marL="457200" indent="-457200"/>
            <a:r>
              <a:rPr lang="en-US" altLang="zh-TW" dirty="0" smtClean="0">
                <a:ea typeface="新細明體" panose="02020500000000000000" pitchFamily="18" charset="-120"/>
              </a:rPr>
              <a:t>function is shown in Figure 3.</a:t>
            </a:r>
          </a:p>
          <a:p>
            <a:pPr marL="457200" indent="-457200"/>
            <a:endParaRPr lang="en-US" altLang="zh-TW" dirty="0">
              <a:ea typeface="新細明體" panose="02020500000000000000" pitchFamily="18" charset="-120"/>
            </a:endParaRPr>
          </a:p>
          <a:p>
            <a:pPr marL="457200" indent="-457200"/>
            <a:endParaRPr lang="en-US" altLang="zh-TW" dirty="0" smtClean="0">
              <a:ea typeface="新細明體" panose="02020500000000000000" pitchFamily="18" charset="-120"/>
            </a:endParaRPr>
          </a:p>
          <a:p>
            <a:pPr marL="457200" indent="-457200"/>
            <a:endParaRPr lang="en-US" altLang="zh-TW" dirty="0">
              <a:ea typeface="新細明體" panose="02020500000000000000" pitchFamily="18" charset="-120"/>
            </a:endParaRPr>
          </a:p>
          <a:p>
            <a:pPr marL="457200" indent="-45720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327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3277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327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001" y="2101056"/>
            <a:ext cx="74676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662362"/>
            <a:ext cx="3476625"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10"/>
          <p:cNvSpPr>
            <a:spLocks noChangeArrowheads="1"/>
          </p:cNvSpPr>
          <p:nvPr/>
        </p:nvSpPr>
        <p:spPr bwMode="auto">
          <a:xfrm>
            <a:off x="6014143" y="623153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202115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800100" y="278092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Continuously Compounded </a:t>
            </a:r>
          </a:p>
          <a:p>
            <a:pPr algn="ctr" eaLnBrk="1" hangingPunct="1"/>
            <a:r>
              <a:rPr lang="en-US" altLang="zh-TW" sz="4000" b="1">
                <a:ea typeface="新細明體" panose="02020500000000000000" pitchFamily="18" charset="-120"/>
              </a:rPr>
              <a:t>Interest</a:t>
            </a:r>
          </a:p>
        </p:txBody>
      </p:sp>
    </p:spTree>
    <p:extLst>
      <p:ext uri="{BB962C8B-B14F-4D97-AF65-F5344CB8AC3E}">
        <p14:creationId xmlns:p14="http://schemas.microsoft.com/office/powerpoint/2010/main" val="40777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lnSpcReduction="10000"/>
          </a:bodyPr>
          <a:lstStyle/>
          <a:p>
            <a:pPr marL="0" indent="0"/>
            <a:r>
              <a:rPr lang="en-US" altLang="zh-TW" smtClean="0">
                <a:ea typeface="新細明體" panose="02020500000000000000" pitchFamily="18" charset="-120"/>
              </a:rPr>
              <a:t>If $1000 is invested at 6% interest, compounded annually, then after 1 year the investment is worth </a:t>
            </a:r>
            <a:br>
              <a:rPr lang="en-US" altLang="zh-TW" smtClean="0">
                <a:ea typeface="新細明體" panose="02020500000000000000" pitchFamily="18" charset="-120"/>
              </a:rPr>
            </a:br>
            <a:r>
              <a:rPr lang="en-US" altLang="zh-TW" smtClean="0">
                <a:ea typeface="新細明體" panose="02020500000000000000" pitchFamily="18" charset="-120"/>
              </a:rPr>
              <a:t>$1000(1.06) =  $1060, after 2 years it’s worth $[1000(1.06)]1.06 = $1123.60, and after </a:t>
            </a:r>
            <a:r>
              <a:rPr lang="en-US" altLang="zh-TW" i="1" smtClean="0">
                <a:ea typeface="新細明體" panose="02020500000000000000" pitchFamily="18" charset="-120"/>
              </a:rPr>
              <a:t>t</a:t>
            </a:r>
            <a:r>
              <a:rPr lang="en-US" altLang="zh-TW" smtClean="0">
                <a:ea typeface="新細明體" panose="02020500000000000000" pitchFamily="18" charset="-120"/>
              </a:rPr>
              <a:t> years it’s worth $1000(1.06)</a:t>
            </a:r>
            <a:r>
              <a:rPr lang="en-US" altLang="zh-TW" i="1" baseline="30000" smtClean="0">
                <a:ea typeface="新細明體" panose="02020500000000000000" pitchFamily="18" charset="-120"/>
              </a:rPr>
              <a:t>t</a:t>
            </a:r>
            <a:r>
              <a:rPr lang="en-US" altLang="zh-TW" smtClean="0">
                <a:ea typeface="新細明體" panose="02020500000000000000" pitchFamily="18" charset="-120"/>
              </a:rPr>
              <a:t>.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In general, if an amount </a:t>
            </a:r>
            <a:r>
              <a:rPr lang="en-US" altLang="zh-TW" i="1" smtClean="0">
                <a:ea typeface="新細明體" panose="02020500000000000000" pitchFamily="18" charset="-120"/>
              </a:rPr>
              <a:t>A</a:t>
            </a:r>
            <a:r>
              <a:rPr lang="en-US" altLang="zh-TW" baseline="-25000" smtClean="0">
                <a:ea typeface="新細明體" panose="02020500000000000000" pitchFamily="18" charset="-120"/>
              </a:rPr>
              <a:t>0</a:t>
            </a:r>
            <a:r>
              <a:rPr lang="en-US" altLang="zh-TW" smtClean="0">
                <a:ea typeface="新細明體" panose="02020500000000000000" pitchFamily="18" charset="-120"/>
              </a:rPr>
              <a:t> is invested at an interest rate </a:t>
            </a:r>
            <a:r>
              <a:rPr lang="en-US" altLang="zh-TW" i="1" smtClean="0">
                <a:ea typeface="新細明體" panose="02020500000000000000" pitchFamily="18" charset="-120"/>
              </a:rPr>
              <a:t>r</a:t>
            </a:r>
            <a:r>
              <a:rPr lang="en-US" altLang="zh-TW" smtClean="0">
                <a:ea typeface="新細明體" panose="02020500000000000000" pitchFamily="18" charset="-120"/>
              </a:rPr>
              <a:t> (</a:t>
            </a:r>
            <a:r>
              <a:rPr lang="en-US" altLang="zh-TW" i="1" smtClean="0">
                <a:ea typeface="新細明體" panose="02020500000000000000" pitchFamily="18" charset="-120"/>
              </a:rPr>
              <a:t>r</a:t>
            </a:r>
            <a:r>
              <a:rPr lang="en-US" altLang="zh-TW" smtClean="0">
                <a:ea typeface="新細明體" panose="02020500000000000000" pitchFamily="18" charset="-120"/>
              </a:rPr>
              <a:t> = 0.06 in this example), then after </a:t>
            </a:r>
            <a:r>
              <a:rPr lang="en-US" altLang="zh-TW" i="1" smtClean="0">
                <a:ea typeface="新細明體" panose="02020500000000000000" pitchFamily="18" charset="-120"/>
              </a:rPr>
              <a:t>t</a:t>
            </a:r>
            <a:r>
              <a:rPr lang="en-US" altLang="zh-TW" smtClean="0">
                <a:ea typeface="新細明體" panose="02020500000000000000" pitchFamily="18" charset="-120"/>
              </a:rPr>
              <a:t> years it’s worth      </a:t>
            </a:r>
            <a:r>
              <a:rPr lang="en-US" altLang="zh-TW" i="1" smtClean="0">
                <a:ea typeface="新細明體" panose="02020500000000000000" pitchFamily="18" charset="-120"/>
              </a:rPr>
              <a:t>A</a:t>
            </a:r>
            <a:r>
              <a:rPr lang="en-US" altLang="zh-TW" baseline="-25000" smtClean="0">
                <a:ea typeface="新細明體" panose="02020500000000000000" pitchFamily="18" charset="-120"/>
              </a:rPr>
              <a:t>0</a:t>
            </a:r>
            <a:r>
              <a:rPr lang="en-US" altLang="zh-TW" smtClean="0">
                <a:ea typeface="新細明體" panose="02020500000000000000" pitchFamily="18" charset="-120"/>
              </a:rPr>
              <a:t>(1 + </a:t>
            </a:r>
            <a:r>
              <a:rPr lang="en-US" altLang="zh-TW" i="1" smtClean="0">
                <a:ea typeface="新細明體" panose="02020500000000000000" pitchFamily="18" charset="-120"/>
              </a:rPr>
              <a:t>r</a:t>
            </a:r>
            <a:r>
              <a:rPr lang="en-US" altLang="zh-TW" smtClean="0">
                <a:ea typeface="新細明體" panose="02020500000000000000" pitchFamily="18" charset="-120"/>
              </a:rPr>
              <a:t>)</a:t>
            </a:r>
            <a:r>
              <a:rPr lang="en-US" altLang="zh-TW" i="1" baseline="30000" smtClean="0">
                <a:ea typeface="新細明體" panose="02020500000000000000" pitchFamily="18" charset="-120"/>
              </a:rPr>
              <a:t>t</a:t>
            </a:r>
            <a:r>
              <a:rPr lang="en-US" altLang="zh-TW" smtClean="0">
                <a:ea typeface="新細明體" panose="02020500000000000000" pitchFamily="18" charset="-120"/>
              </a:rPr>
              <a:t>.</a:t>
            </a:r>
          </a:p>
        </p:txBody>
      </p:sp>
      <p:sp>
        <p:nvSpPr>
          <p:cNvPr id="348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343132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Usually, however, interest is compounded more frequently, say, </a:t>
            </a:r>
            <a:r>
              <a:rPr lang="en-US" altLang="zh-TW" i="1" smtClean="0">
                <a:ea typeface="新細明體" panose="02020500000000000000" pitchFamily="18" charset="-120"/>
              </a:rPr>
              <a:t>n</a:t>
            </a:r>
            <a:r>
              <a:rPr lang="en-US" altLang="zh-TW" smtClean="0">
                <a:ea typeface="新細明體" panose="02020500000000000000" pitchFamily="18" charset="-120"/>
              </a:rPr>
              <a:t> times a year.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Then in each compounding period the interest rate is </a:t>
            </a:r>
            <a:r>
              <a:rPr lang="en-US" altLang="zh-TW" i="1" smtClean="0">
                <a:ea typeface="新細明體" panose="02020500000000000000" pitchFamily="18" charset="-120"/>
              </a:rPr>
              <a:t>r</a:t>
            </a:r>
            <a:r>
              <a:rPr lang="en-US" altLang="zh-TW" smtClean="0">
                <a:ea typeface="新細明體" panose="02020500000000000000" pitchFamily="18" charset="-120"/>
              </a:rPr>
              <a:t>/</a:t>
            </a:r>
            <a:r>
              <a:rPr lang="en-US" altLang="zh-TW" i="1" smtClean="0">
                <a:ea typeface="新細明體" panose="02020500000000000000" pitchFamily="18" charset="-120"/>
              </a:rPr>
              <a:t>n</a:t>
            </a:r>
            <a:r>
              <a:rPr lang="en-US" altLang="zh-TW" smtClean="0">
                <a:ea typeface="新細明體" panose="02020500000000000000" pitchFamily="18" charset="-120"/>
              </a:rPr>
              <a:t> and there are </a:t>
            </a:r>
            <a:r>
              <a:rPr lang="en-US" altLang="zh-TW" i="1" smtClean="0">
                <a:ea typeface="新細明體" panose="02020500000000000000" pitchFamily="18" charset="-120"/>
              </a:rPr>
              <a:t>nt</a:t>
            </a:r>
            <a:r>
              <a:rPr lang="en-US" altLang="zh-TW" smtClean="0">
                <a:ea typeface="新細明體" panose="02020500000000000000" pitchFamily="18" charset="-120"/>
              </a:rPr>
              <a:t> compounding periods in </a:t>
            </a:r>
            <a:r>
              <a:rPr lang="en-US" altLang="zh-TW" i="1" smtClean="0">
                <a:ea typeface="新細明體" panose="02020500000000000000" pitchFamily="18" charset="-120"/>
              </a:rPr>
              <a:t>t</a:t>
            </a:r>
            <a:r>
              <a:rPr lang="en-US" altLang="zh-TW" smtClean="0">
                <a:ea typeface="新細明體" panose="02020500000000000000" pitchFamily="18" charset="-120"/>
              </a:rPr>
              <a:t> years, so the value of the investment is</a:t>
            </a:r>
            <a:endParaRPr lang="en-US" altLang="zh-TW" baseline="30000" smtClean="0">
              <a:ea typeface="新細明體" panose="02020500000000000000" pitchFamily="18" charset="-120"/>
            </a:endParaRP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3584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720" y="4365104"/>
            <a:ext cx="19589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22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1986"/>
                                        </p:tgtEl>
                                        <p:attrNameLst>
                                          <p:attrName>style.visibility</p:attrName>
                                        </p:attrNameLst>
                                      </p:cBhvr>
                                      <p:to>
                                        <p:strVal val="visible"/>
                                      </p:to>
                                    </p:set>
                                    <p:animEffect transition="in" filter="fade">
                                      <p:cBhvr>
                                        <p:cTn id="13" dur="1000"/>
                                        <p:tgtEl>
                                          <p:spTgt spid="41986"/>
                                        </p:tgtEl>
                                      </p:cBhvr>
                                    </p:animEffect>
                                    <p:anim calcmode="lin" valueType="num">
                                      <p:cBhvr>
                                        <p:cTn id="14" dur="1000" fill="hold"/>
                                        <p:tgtEl>
                                          <p:spTgt spid="41986"/>
                                        </p:tgtEl>
                                        <p:attrNameLst>
                                          <p:attrName>ppt_x</p:attrName>
                                        </p:attrNameLst>
                                      </p:cBhvr>
                                      <p:tavLst>
                                        <p:tav tm="0">
                                          <p:val>
                                            <p:strVal val="#ppt_x"/>
                                          </p:val>
                                        </p:tav>
                                        <p:tav tm="100000">
                                          <p:val>
                                            <p:strVal val="#ppt_x"/>
                                          </p:val>
                                        </p:tav>
                                      </p:tavLst>
                                    </p:anim>
                                    <p:anim calcmode="lin" valueType="num">
                                      <p:cBhvr>
                                        <p:cTn id="15" dur="900" decel="100000" fill="hold"/>
                                        <p:tgtEl>
                                          <p:spTgt spid="4198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19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686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For instance, after 3 years at 6% interest a $1000 investment will be worth</a:t>
            </a:r>
            <a:endParaRPr lang="en-US" altLang="zh-TW" baseline="30000" smtClean="0">
              <a:ea typeface="新細明體" panose="02020500000000000000" pitchFamily="18" charset="-120"/>
            </a:endParaRPr>
          </a:p>
        </p:txBody>
      </p:sp>
      <p:sp>
        <p:nvSpPr>
          <p:cNvPr id="368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3686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917" y="2572122"/>
            <a:ext cx="6610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680" y="3329360"/>
            <a:ext cx="726281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142" y="4077072"/>
            <a:ext cx="7162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467" y="4899397"/>
            <a:ext cx="7058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680" y="5524872"/>
            <a:ext cx="75676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6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anim calcmode="lin" valueType="num">
                                      <p:cBhvr>
                                        <p:cTn id="8" dur="1000" fill="hold"/>
                                        <p:tgtEl>
                                          <p:spTgt spid="43011"/>
                                        </p:tgtEl>
                                        <p:attrNameLst>
                                          <p:attrName>ppt_x</p:attrName>
                                        </p:attrNameLst>
                                      </p:cBhvr>
                                      <p:tavLst>
                                        <p:tav tm="0">
                                          <p:val>
                                            <p:strVal val="#ppt_x"/>
                                          </p:val>
                                        </p:tav>
                                        <p:tav tm="100000">
                                          <p:val>
                                            <p:strVal val="#ppt_x"/>
                                          </p:val>
                                        </p:tav>
                                      </p:tavLst>
                                    </p:anim>
                                    <p:anim calcmode="lin" valueType="num">
                                      <p:cBhvr>
                                        <p:cTn id="9" dur="900" decel="100000" fill="hold"/>
                                        <p:tgtEl>
                                          <p:spTgt spid="430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3011"/>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43012"/>
                                        </p:tgtEl>
                                        <p:attrNameLst>
                                          <p:attrName>style.visibility</p:attrName>
                                        </p:attrNameLst>
                                      </p:cBhvr>
                                      <p:to>
                                        <p:strVal val="visible"/>
                                      </p:to>
                                    </p:set>
                                    <p:animEffect transition="in" filter="fade">
                                      <p:cBhvr>
                                        <p:cTn id="15" dur="1000"/>
                                        <p:tgtEl>
                                          <p:spTgt spid="43012"/>
                                        </p:tgtEl>
                                      </p:cBhvr>
                                    </p:animEffect>
                                    <p:anim calcmode="lin" valueType="num">
                                      <p:cBhvr>
                                        <p:cTn id="16" dur="1000" fill="hold"/>
                                        <p:tgtEl>
                                          <p:spTgt spid="43012"/>
                                        </p:tgtEl>
                                        <p:attrNameLst>
                                          <p:attrName>ppt_x</p:attrName>
                                        </p:attrNameLst>
                                      </p:cBhvr>
                                      <p:tavLst>
                                        <p:tav tm="0">
                                          <p:val>
                                            <p:strVal val="#ppt_x"/>
                                          </p:val>
                                        </p:tav>
                                        <p:tav tm="100000">
                                          <p:val>
                                            <p:strVal val="#ppt_x"/>
                                          </p:val>
                                        </p:tav>
                                      </p:tavLst>
                                    </p:anim>
                                    <p:anim calcmode="lin" valueType="num">
                                      <p:cBhvr>
                                        <p:cTn id="17" dur="900" decel="100000" fill="hold"/>
                                        <p:tgtEl>
                                          <p:spTgt spid="430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3012"/>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43013"/>
                                        </p:tgtEl>
                                        <p:attrNameLst>
                                          <p:attrName>style.visibility</p:attrName>
                                        </p:attrNameLst>
                                      </p:cBhvr>
                                      <p:to>
                                        <p:strVal val="visible"/>
                                      </p:to>
                                    </p:set>
                                    <p:animEffect transition="in" filter="fade">
                                      <p:cBhvr>
                                        <p:cTn id="23" dur="1000"/>
                                        <p:tgtEl>
                                          <p:spTgt spid="43013"/>
                                        </p:tgtEl>
                                      </p:cBhvr>
                                    </p:animEffect>
                                    <p:anim calcmode="lin" valueType="num">
                                      <p:cBhvr>
                                        <p:cTn id="24" dur="1000" fill="hold"/>
                                        <p:tgtEl>
                                          <p:spTgt spid="43013"/>
                                        </p:tgtEl>
                                        <p:attrNameLst>
                                          <p:attrName>ppt_x</p:attrName>
                                        </p:attrNameLst>
                                      </p:cBhvr>
                                      <p:tavLst>
                                        <p:tav tm="0">
                                          <p:val>
                                            <p:strVal val="#ppt_x"/>
                                          </p:val>
                                        </p:tav>
                                        <p:tav tm="100000">
                                          <p:val>
                                            <p:strVal val="#ppt_x"/>
                                          </p:val>
                                        </p:tav>
                                      </p:tavLst>
                                    </p:anim>
                                    <p:anim calcmode="lin" valueType="num">
                                      <p:cBhvr>
                                        <p:cTn id="25" dur="900" decel="100000" fill="hold"/>
                                        <p:tgtEl>
                                          <p:spTgt spid="43013"/>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3013"/>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43014"/>
                                        </p:tgtEl>
                                        <p:attrNameLst>
                                          <p:attrName>style.visibility</p:attrName>
                                        </p:attrNameLst>
                                      </p:cBhvr>
                                      <p:to>
                                        <p:strVal val="visible"/>
                                      </p:to>
                                    </p:set>
                                    <p:animEffect transition="in" filter="fade">
                                      <p:cBhvr>
                                        <p:cTn id="31" dur="1000"/>
                                        <p:tgtEl>
                                          <p:spTgt spid="43014"/>
                                        </p:tgtEl>
                                      </p:cBhvr>
                                    </p:animEffect>
                                    <p:anim calcmode="lin" valueType="num">
                                      <p:cBhvr>
                                        <p:cTn id="32" dur="1000" fill="hold"/>
                                        <p:tgtEl>
                                          <p:spTgt spid="43014"/>
                                        </p:tgtEl>
                                        <p:attrNameLst>
                                          <p:attrName>ppt_x</p:attrName>
                                        </p:attrNameLst>
                                      </p:cBhvr>
                                      <p:tavLst>
                                        <p:tav tm="0">
                                          <p:val>
                                            <p:strVal val="#ppt_x"/>
                                          </p:val>
                                        </p:tav>
                                        <p:tav tm="100000">
                                          <p:val>
                                            <p:strVal val="#ppt_x"/>
                                          </p:val>
                                        </p:tav>
                                      </p:tavLst>
                                    </p:anim>
                                    <p:anim calcmode="lin" valueType="num">
                                      <p:cBhvr>
                                        <p:cTn id="33" dur="900" decel="100000" fill="hold"/>
                                        <p:tgtEl>
                                          <p:spTgt spid="4301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30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You can see that the interest paid increases as the number of compounding periods (</a:t>
            </a:r>
            <a:r>
              <a:rPr lang="en-US" altLang="zh-TW" i="1" dirty="0" smtClean="0">
                <a:ea typeface="新細明體" panose="02020500000000000000" pitchFamily="18" charset="-120"/>
              </a:rPr>
              <a:t>n</a:t>
            </a:r>
            <a:r>
              <a:rPr lang="en-US" altLang="zh-TW" dirty="0" smtClean="0">
                <a:ea typeface="新細明體" panose="02020500000000000000" pitchFamily="18" charset="-120"/>
              </a:rPr>
              <a:t>) increases.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we let </a:t>
            </a:r>
            <a:r>
              <a:rPr lang="en-US" altLang="zh-TW" i="1" dirty="0" smtClean="0">
                <a:ea typeface="新細明體" panose="02020500000000000000" pitchFamily="18" charset="-120"/>
              </a:rPr>
              <a:t>n </a:t>
            </a:r>
            <a:r>
              <a:rPr lang="en-US" altLang="zh-TW" dirty="0" smtClean="0">
                <a:ea typeface="新細明體" panose="02020500000000000000" pitchFamily="18" charset="-120"/>
              </a:rPr>
              <a:t>→ ∞, then we will be compounding the interest </a:t>
            </a:r>
            <a:r>
              <a:rPr lang="en-US" altLang="zh-TW" b="1" dirty="0" smtClean="0">
                <a:ea typeface="新細明體" panose="02020500000000000000" pitchFamily="18" charset="-120"/>
              </a:rPr>
              <a:t>continuously</a:t>
            </a:r>
            <a:r>
              <a:rPr lang="en-US" altLang="zh-TW" dirty="0" smtClean="0">
                <a:ea typeface="新細明體" panose="02020500000000000000" pitchFamily="18" charset="-120"/>
              </a:rPr>
              <a:t> and the value of the investment will be</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378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378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38" y="3686175"/>
            <a:ext cx="58213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625" y="4648200"/>
            <a:ext cx="27717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638800"/>
            <a:ext cx="4343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02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7" end="7"/>
                                            </p:txEl>
                                          </p:spTgt>
                                        </p:tgtEl>
                                        <p:attrNameLst>
                                          <p:attrName>style.visibility</p:attrName>
                                        </p:attrNameLst>
                                      </p:cBhvr>
                                      <p:to>
                                        <p:strVal val="visible"/>
                                      </p:to>
                                    </p:set>
                                    <p:animEffect transition="in" filter="fade">
                                      <p:cBhvr>
                                        <p:cTn id="15" dur="1000"/>
                                        <p:tgtEl>
                                          <p:spTgt spid="30723">
                                            <p:txEl>
                                              <p:pRg st="7" end="7"/>
                                            </p:txEl>
                                          </p:spTgt>
                                        </p:tgtEl>
                                      </p:cBhvr>
                                    </p:animEffect>
                                    <p:anim calcmode="lin" valueType="num">
                                      <p:cBhvr>
                                        <p:cTn id="16"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44035"/>
                                        </p:tgtEl>
                                        <p:attrNameLst>
                                          <p:attrName>style.visibility</p:attrName>
                                        </p:attrNameLst>
                                      </p:cBhvr>
                                      <p:to>
                                        <p:strVal val="visible"/>
                                      </p:to>
                                    </p:set>
                                    <p:animEffect transition="in" filter="fade">
                                      <p:cBhvr>
                                        <p:cTn id="21" dur="1000"/>
                                        <p:tgtEl>
                                          <p:spTgt spid="44035"/>
                                        </p:tgtEl>
                                      </p:cBhvr>
                                    </p:animEffect>
                                    <p:anim calcmode="lin" valueType="num">
                                      <p:cBhvr>
                                        <p:cTn id="22" dur="1000" fill="hold"/>
                                        <p:tgtEl>
                                          <p:spTgt spid="44035"/>
                                        </p:tgtEl>
                                        <p:attrNameLst>
                                          <p:attrName>ppt_x</p:attrName>
                                        </p:attrNameLst>
                                      </p:cBhvr>
                                      <p:tavLst>
                                        <p:tav tm="0">
                                          <p:val>
                                            <p:strVal val="#ppt_x"/>
                                          </p:val>
                                        </p:tav>
                                        <p:tav tm="100000">
                                          <p:val>
                                            <p:strVal val="#ppt_x"/>
                                          </p:val>
                                        </p:tav>
                                      </p:tavLst>
                                    </p:anim>
                                    <p:anim calcmode="lin" valueType="num">
                                      <p:cBhvr>
                                        <p:cTn id="23" dur="900" decel="100000" fill="hold"/>
                                        <p:tgtEl>
                                          <p:spTgt spid="4403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4035"/>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44036"/>
                                        </p:tgtEl>
                                        <p:attrNameLst>
                                          <p:attrName>style.visibility</p:attrName>
                                        </p:attrNameLst>
                                      </p:cBhvr>
                                      <p:to>
                                        <p:strVal val="visible"/>
                                      </p:to>
                                    </p:set>
                                    <p:animEffect transition="in" filter="fade">
                                      <p:cBhvr>
                                        <p:cTn id="29" dur="1000"/>
                                        <p:tgtEl>
                                          <p:spTgt spid="44036"/>
                                        </p:tgtEl>
                                      </p:cBhvr>
                                    </p:animEffect>
                                    <p:anim calcmode="lin" valueType="num">
                                      <p:cBhvr>
                                        <p:cTn id="30" dur="1000" fill="hold"/>
                                        <p:tgtEl>
                                          <p:spTgt spid="44036"/>
                                        </p:tgtEl>
                                        <p:attrNameLst>
                                          <p:attrName>ppt_x</p:attrName>
                                        </p:attrNameLst>
                                      </p:cBhvr>
                                      <p:tavLst>
                                        <p:tav tm="0">
                                          <p:val>
                                            <p:strVal val="#ppt_x"/>
                                          </p:val>
                                        </p:tav>
                                        <p:tav tm="100000">
                                          <p:val>
                                            <p:strVal val="#ppt_x"/>
                                          </p:val>
                                        </p:tav>
                                      </p:tavLst>
                                    </p:anim>
                                    <p:anim calcmode="lin" valueType="num">
                                      <p:cBhvr>
                                        <p:cTn id="31" dur="900" decel="100000" fill="hold"/>
                                        <p:tgtEl>
                                          <p:spTgt spid="4403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40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But the limit in this expression is equal to the number </a:t>
            </a:r>
            <a:r>
              <a:rPr lang="en-US" altLang="zh-TW" i="1" dirty="0" smtClean="0">
                <a:ea typeface="新細明體" panose="02020500000000000000" pitchFamily="18" charset="-120"/>
              </a:rPr>
              <a:t>e</a:t>
            </a:r>
            <a:r>
              <a:rPr lang="en-US" altLang="zh-TW" dirty="0" smtClean="0">
                <a:ea typeface="新細明體" panose="02020500000000000000" pitchFamily="18" charset="-120"/>
              </a:rPr>
              <a:t>. </a:t>
            </a:r>
          </a:p>
          <a:p>
            <a:pPr marL="0" indent="0"/>
            <a:r>
              <a:rPr lang="en-US" altLang="zh-TW" dirty="0" smtClean="0">
                <a:ea typeface="新細明體" panose="02020500000000000000" pitchFamily="18" charset="-120"/>
              </a:rPr>
              <a:t>So with continuous compounding of interest at interest rate </a:t>
            </a:r>
            <a:r>
              <a:rPr lang="en-US" altLang="zh-TW" i="1" dirty="0" smtClean="0">
                <a:ea typeface="新細明體" panose="02020500000000000000" pitchFamily="18" charset="-120"/>
              </a:rPr>
              <a:t>r</a:t>
            </a:r>
            <a:r>
              <a:rPr lang="en-US" altLang="zh-TW" dirty="0" smtClean="0">
                <a:ea typeface="新細明體" panose="02020500000000000000" pitchFamily="18" charset="-120"/>
              </a:rPr>
              <a:t>, the amount after </a:t>
            </a:r>
            <a:r>
              <a:rPr lang="en-US" altLang="zh-TW" i="1" dirty="0" smtClean="0">
                <a:ea typeface="新細明體" panose="02020500000000000000" pitchFamily="18" charset="-120"/>
              </a:rPr>
              <a:t>t</a:t>
            </a:r>
            <a:r>
              <a:rPr lang="en-US" altLang="zh-TW" dirty="0" smtClean="0">
                <a:ea typeface="新細明體" panose="02020500000000000000" pitchFamily="18" charset="-120"/>
              </a:rPr>
              <a:t> years </a:t>
            </a:r>
            <a:r>
              <a:rPr lang="en-US" altLang="zh-TW" dirty="0" smtClean="0">
                <a:ea typeface="新細明體" panose="02020500000000000000" pitchFamily="18" charset="-120"/>
              </a:rPr>
              <a:t>is</a:t>
            </a:r>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If we differentiate this equation, we get</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which says that, with continuous compounding of interest, the rate of increase of an investment is proportional to its size.</a:t>
            </a:r>
          </a:p>
          <a:p>
            <a:pPr marL="0" indent="0"/>
            <a:endParaRPr lang="en-US" altLang="zh-TW"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891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3140968"/>
            <a:ext cx="16160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243" y="4366419"/>
            <a:ext cx="2338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4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Effect transition="in" filter="fade">
                                      <p:cBhvr>
                                        <p:cTn id="15" dur="1000"/>
                                        <p:tgtEl>
                                          <p:spTgt spid="30723">
                                            <p:txEl>
                                              <p:pRg st="1" end="1"/>
                                            </p:txEl>
                                          </p:spTgt>
                                        </p:tgtEl>
                                      </p:cBhvr>
                                    </p:animEffect>
                                    <p:anim calcmode="lin" valueType="num">
                                      <p:cBhvr>
                                        <p:cTn id="16"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animEffect transition="in" filter="fade">
                                      <p:cBhvr>
                                        <p:cTn id="23" dur="1000"/>
                                        <p:tgtEl>
                                          <p:spTgt spid="30723">
                                            <p:txEl>
                                              <p:pRg st="4" end="4"/>
                                            </p:txEl>
                                          </p:spTgt>
                                        </p:tgtEl>
                                      </p:cBhvr>
                                    </p:animEffect>
                                    <p:anim calcmode="lin" valueType="num">
                                      <p:cBhvr>
                                        <p:cTn id="24"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animEffect transition="in" filter="fade">
                                      <p:cBhvr>
                                        <p:cTn id="31" dur="1000"/>
                                        <p:tgtEl>
                                          <p:spTgt spid="30723">
                                            <p:txEl>
                                              <p:pRg st="7" end="7"/>
                                            </p:txEl>
                                          </p:spTgt>
                                        </p:tgtEl>
                                      </p:cBhvr>
                                    </p:animEffect>
                                    <p:anim calcmode="lin" valueType="num">
                                      <p:cBhvr>
                                        <p:cTn id="32"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45059"/>
                                        </p:tgtEl>
                                        <p:attrNameLst>
                                          <p:attrName>style.visibility</p:attrName>
                                        </p:attrNameLst>
                                      </p:cBhvr>
                                      <p:to>
                                        <p:strVal val="visible"/>
                                      </p:to>
                                    </p:set>
                                    <p:animEffect transition="in" filter="fade">
                                      <p:cBhvr>
                                        <p:cTn id="37" dur="1000"/>
                                        <p:tgtEl>
                                          <p:spTgt spid="45059"/>
                                        </p:tgtEl>
                                      </p:cBhvr>
                                    </p:animEffect>
                                    <p:anim calcmode="lin" valueType="num">
                                      <p:cBhvr>
                                        <p:cTn id="38" dur="1000" fill="hold"/>
                                        <p:tgtEl>
                                          <p:spTgt spid="45059"/>
                                        </p:tgtEl>
                                        <p:attrNameLst>
                                          <p:attrName>ppt_x</p:attrName>
                                        </p:attrNameLst>
                                      </p:cBhvr>
                                      <p:tavLst>
                                        <p:tav tm="0">
                                          <p:val>
                                            <p:strVal val="#ppt_x"/>
                                          </p:val>
                                        </p:tav>
                                        <p:tav tm="100000">
                                          <p:val>
                                            <p:strVal val="#ppt_x"/>
                                          </p:val>
                                        </p:tav>
                                      </p:tavLst>
                                    </p:anim>
                                    <p:anim calcmode="lin" valueType="num">
                                      <p:cBhvr>
                                        <p:cTn id="39" dur="900" decel="100000" fill="hold"/>
                                        <p:tgtEl>
                                          <p:spTgt spid="4505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50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Returning to the example of $1000 invested for 3 years at 6% interest, we see that with continuous compounding of interest the value of the investment will be</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Notice how close this is to the amount we calculated for daily compounding, $1197.20.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But the amount is easier to compute if we use continuous compounding.</a:t>
            </a:r>
            <a:endParaRPr lang="en-US" altLang="zh-TW" baseline="30000" dirty="0" smtClean="0">
              <a:ea typeface="新細明體" panose="02020500000000000000" pitchFamily="18" charset="-120"/>
            </a:endParaRPr>
          </a:p>
        </p:txBody>
      </p:sp>
      <p:sp>
        <p:nvSpPr>
          <p:cNvPr id="399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3994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99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33688"/>
            <a:ext cx="4000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32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Exponential Growth and Decay</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ea typeface="新細明體" panose="02020500000000000000" pitchFamily="18" charset="-120"/>
              </a:rPr>
              <a:t>Another example occurs in nuclear physics where the mass of a radioactive substance decays at a rate proportional to the mass</a:t>
            </a:r>
            <a:r>
              <a:rPr lang="en-US" altLang="zh-TW" dirty="0" smtClean="0">
                <a:ea typeface="新細明體" panose="02020500000000000000" pitchFamily="18" charset="-120"/>
              </a:rPr>
              <a:t>.</a:t>
            </a:r>
          </a:p>
          <a:p>
            <a:r>
              <a:rPr lang="en-US" altLang="zh-TW" dirty="0">
                <a:ea typeface="新細明體" panose="02020500000000000000" pitchFamily="18" charset="-120"/>
              </a:rPr>
              <a:t>In chemistry, the rate of a unimolecular first-order reaction is proportional to the concentration of the substance.</a:t>
            </a:r>
          </a:p>
          <a:p>
            <a:r>
              <a:rPr lang="en-US" altLang="zh-TW" dirty="0">
                <a:ea typeface="新細明體" panose="02020500000000000000" pitchFamily="18" charset="-120"/>
              </a:rPr>
              <a:t>In finance, the value of a savings account with continuously compounded interest increases at a rate proportional to that value.</a:t>
            </a:r>
          </a:p>
          <a:p>
            <a:endParaRPr lang="en-US" altLang="zh-TW"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41124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Exponential Growth and Decay</a:t>
            </a:r>
          </a:p>
        </p:txBody>
      </p:sp>
      <p:sp>
        <p:nvSpPr>
          <p:cNvPr id="5123"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In general, if </a:t>
            </a:r>
            <a:r>
              <a:rPr lang="en-US" altLang="zh-TW" i="1" smtClean="0">
                <a:ea typeface="新細明體" panose="02020500000000000000" pitchFamily="18" charset="-120"/>
              </a:rPr>
              <a:t>y</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is the value of a quantity </a:t>
            </a:r>
            <a:r>
              <a:rPr lang="en-US" altLang="zh-TW" i="1" smtClean="0">
                <a:ea typeface="新細明體" panose="02020500000000000000" pitchFamily="18" charset="-120"/>
              </a:rPr>
              <a:t>y</a:t>
            </a:r>
            <a:r>
              <a:rPr lang="en-US" altLang="zh-TW" smtClean="0">
                <a:ea typeface="新細明體" panose="02020500000000000000" pitchFamily="18" charset="-120"/>
              </a:rPr>
              <a:t> at time </a:t>
            </a:r>
            <a:r>
              <a:rPr lang="en-US" altLang="zh-TW" i="1" smtClean="0">
                <a:ea typeface="新細明體" panose="02020500000000000000" pitchFamily="18" charset="-120"/>
              </a:rPr>
              <a:t>t</a:t>
            </a:r>
            <a:r>
              <a:rPr lang="en-US" altLang="zh-TW" smtClean="0">
                <a:ea typeface="新細明體" panose="02020500000000000000" pitchFamily="18" charset="-120"/>
              </a:rPr>
              <a:t> and if the rate of change of </a:t>
            </a:r>
            <a:r>
              <a:rPr lang="en-US" altLang="zh-TW" i="1" smtClean="0">
                <a:ea typeface="新細明體" panose="02020500000000000000" pitchFamily="18" charset="-120"/>
              </a:rPr>
              <a:t>y</a:t>
            </a:r>
            <a:r>
              <a:rPr lang="en-US" altLang="zh-TW" smtClean="0">
                <a:ea typeface="新細明體" panose="02020500000000000000" pitchFamily="18" charset="-120"/>
              </a:rPr>
              <a:t> with respect to </a:t>
            </a:r>
            <a:r>
              <a:rPr lang="en-US" altLang="zh-TW" i="1" smtClean="0">
                <a:ea typeface="新細明體" panose="02020500000000000000" pitchFamily="18" charset="-120"/>
              </a:rPr>
              <a:t>t</a:t>
            </a:r>
            <a:r>
              <a:rPr lang="en-US" altLang="zh-TW" smtClean="0">
                <a:ea typeface="新細明體" panose="02020500000000000000" pitchFamily="18" charset="-120"/>
              </a:rPr>
              <a:t> is proportional to its size </a:t>
            </a:r>
            <a:r>
              <a:rPr lang="en-US" altLang="zh-TW" i="1" smtClean="0">
                <a:ea typeface="新細明體" panose="02020500000000000000" pitchFamily="18" charset="-120"/>
              </a:rPr>
              <a:t>y</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at any time, then</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r>
              <a:rPr lang="en-US" altLang="zh-TW" smtClean="0">
                <a:ea typeface="新細明體" panose="02020500000000000000" pitchFamily="18" charset="-120"/>
              </a:rPr>
              <a:t>where</a:t>
            </a:r>
            <a:r>
              <a:rPr lang="en-US" altLang="zh-TW" i="1" smtClean="0">
                <a:ea typeface="新細明體" panose="02020500000000000000" pitchFamily="18" charset="-120"/>
              </a:rPr>
              <a:t> k </a:t>
            </a:r>
            <a:r>
              <a:rPr lang="en-US" altLang="zh-TW" smtClean="0">
                <a:ea typeface="新細明體" panose="02020500000000000000" pitchFamily="18" charset="-120"/>
              </a:rPr>
              <a:t>is a constant. Equation 1 is sometimes called the </a:t>
            </a:r>
            <a:r>
              <a:rPr lang="en-US" altLang="zh-TW" b="1" smtClean="0">
                <a:ea typeface="新細明體" panose="02020500000000000000" pitchFamily="18" charset="-120"/>
              </a:rPr>
              <a:t>law of natural growth </a:t>
            </a:r>
            <a:r>
              <a:rPr lang="en-US" altLang="zh-TW" smtClean="0">
                <a:ea typeface="新細明體" panose="02020500000000000000" pitchFamily="18" charset="-120"/>
              </a:rPr>
              <a:t>(if </a:t>
            </a:r>
            <a:r>
              <a:rPr lang="en-US" altLang="zh-TW" i="1" smtClean="0">
                <a:ea typeface="新細明體" panose="02020500000000000000" pitchFamily="18" charset="-120"/>
              </a:rPr>
              <a:t>k</a:t>
            </a:r>
            <a:r>
              <a:rPr lang="en-US" altLang="zh-TW" smtClean="0">
                <a:ea typeface="新細明體" panose="02020500000000000000" pitchFamily="18" charset="-120"/>
              </a:rPr>
              <a:t> &gt; 0) or the </a:t>
            </a:r>
            <a:r>
              <a:rPr lang="en-US" altLang="zh-TW" b="1" smtClean="0">
                <a:ea typeface="新細明體" panose="02020500000000000000" pitchFamily="18" charset="-120"/>
              </a:rPr>
              <a:t>law of natural decay</a:t>
            </a:r>
            <a:r>
              <a:rPr lang="en-US" altLang="zh-TW" smtClean="0">
                <a:ea typeface="新細明體" panose="02020500000000000000" pitchFamily="18" charset="-120"/>
              </a:rPr>
              <a:t> (if </a:t>
            </a:r>
            <a:r>
              <a:rPr lang="en-US" altLang="zh-TW" i="1" smtClean="0">
                <a:ea typeface="新細明體" panose="02020500000000000000" pitchFamily="18" charset="-120"/>
              </a:rPr>
              <a:t>k</a:t>
            </a:r>
            <a:r>
              <a:rPr lang="en-US" altLang="zh-TW" smtClean="0">
                <a:ea typeface="新細明體" panose="02020500000000000000" pitchFamily="18" charset="-120"/>
              </a:rPr>
              <a:t> &lt; 0).</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It is called a </a:t>
            </a:r>
            <a:r>
              <a:rPr lang="en-US" altLang="zh-TW" b="1" smtClean="0">
                <a:ea typeface="新細明體" panose="02020500000000000000" pitchFamily="18" charset="-120"/>
              </a:rPr>
              <a:t>differential equation </a:t>
            </a:r>
            <a:r>
              <a:rPr lang="en-US" altLang="zh-TW" smtClean="0">
                <a:ea typeface="新細明體" panose="02020500000000000000" pitchFamily="18" charset="-120"/>
              </a:rPr>
              <a:t>because it involves an unknown function </a:t>
            </a:r>
            <a:r>
              <a:rPr lang="en-US" altLang="zh-TW" i="1" smtClean="0">
                <a:ea typeface="新細明體" panose="02020500000000000000" pitchFamily="18" charset="-120"/>
              </a:rPr>
              <a:t>y</a:t>
            </a:r>
            <a:r>
              <a:rPr lang="en-US" altLang="zh-TW" smtClean="0">
                <a:ea typeface="新細明體" panose="02020500000000000000" pitchFamily="18" charset="-120"/>
              </a:rPr>
              <a:t> and its derivative </a:t>
            </a:r>
            <a:r>
              <a:rPr lang="en-US" altLang="zh-TW" i="1" smtClean="0">
                <a:ea typeface="新細明體" panose="02020500000000000000" pitchFamily="18" charset="-120"/>
              </a:rPr>
              <a:t>dy</a:t>
            </a:r>
            <a:r>
              <a:rPr lang="en-US" altLang="zh-TW" smtClean="0">
                <a:ea typeface="新細明體" panose="02020500000000000000" pitchFamily="18" charset="-120"/>
              </a:rPr>
              <a:t>/</a:t>
            </a:r>
            <a:r>
              <a:rPr lang="en-US" altLang="zh-TW" i="1" smtClean="0">
                <a:ea typeface="新細明體" panose="02020500000000000000" pitchFamily="18" charset="-120"/>
              </a:rPr>
              <a:t>dt</a:t>
            </a:r>
            <a:r>
              <a:rPr lang="en-US" altLang="zh-TW" smtClean="0">
                <a:ea typeface="新細明體" panose="02020500000000000000" pitchFamily="18" charset="-120"/>
              </a:rPr>
              <a:t>.</a:t>
            </a:r>
            <a:endParaRPr lang="en-US" altLang="zh-TW" i="1" baseline="3000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840" y="2564904"/>
            <a:ext cx="61864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41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Exponential Growth and Decay</a:t>
            </a:r>
          </a:p>
        </p:txBody>
      </p:sp>
      <p:sp>
        <p:nvSpPr>
          <p:cNvPr id="6147"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It’s not hard to think of a solution to Equation 1. This equation asks us to find a function whose derivative is a constant multiple of itself.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We have met such functions in this chapter. Any exponential function of the form </a:t>
            </a:r>
            <a:r>
              <a:rPr lang="en-US" altLang="zh-TW" i="1" smtClean="0">
                <a:ea typeface="新細明體" panose="02020500000000000000" pitchFamily="18" charset="-120"/>
              </a:rPr>
              <a:t>y</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 </a:t>
            </a:r>
            <a:r>
              <a:rPr lang="en-US" altLang="zh-TW" i="1" smtClean="0">
                <a:ea typeface="新細明體" panose="02020500000000000000" pitchFamily="18" charset="-120"/>
              </a:rPr>
              <a:t>Ce</a:t>
            </a:r>
            <a:r>
              <a:rPr lang="en-US" altLang="zh-TW" i="1" baseline="30000" smtClean="0">
                <a:ea typeface="新細明體" panose="02020500000000000000" pitchFamily="18" charset="-120"/>
              </a:rPr>
              <a:t>kt</a:t>
            </a:r>
            <a:r>
              <a:rPr lang="en-US" altLang="zh-TW" smtClean="0">
                <a:ea typeface="新細明體" panose="02020500000000000000" pitchFamily="18" charset="-120"/>
              </a:rPr>
              <a:t>, where </a:t>
            </a:r>
            <a:r>
              <a:rPr lang="en-US" altLang="zh-TW" i="1" smtClean="0">
                <a:ea typeface="新細明體" panose="02020500000000000000" pitchFamily="18" charset="-120"/>
              </a:rPr>
              <a:t>C</a:t>
            </a:r>
            <a:r>
              <a:rPr lang="en-US" altLang="zh-TW" smtClean="0">
                <a:ea typeface="新細明體" panose="02020500000000000000" pitchFamily="18" charset="-120"/>
              </a:rPr>
              <a:t> is a constant, satisfies</a:t>
            </a:r>
          </a:p>
          <a:p>
            <a:pPr marL="0" indent="0"/>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a:p>
            <a:pPr marL="0" indent="0"/>
            <a:endParaRPr lang="en-US" altLang="zh-TW" sz="800" i="1" baseline="30000"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Conversely </a:t>
            </a:r>
            <a:r>
              <a:rPr lang="en-US" altLang="zh-TW" i="1" smtClean="0">
                <a:ea typeface="新細明體" panose="02020500000000000000" pitchFamily="18" charset="-120"/>
              </a:rPr>
              <a:t>any </a:t>
            </a:r>
            <a:r>
              <a:rPr lang="en-US" altLang="zh-TW" smtClean="0">
                <a:ea typeface="新細明體" panose="02020500000000000000" pitchFamily="18" charset="-120"/>
              </a:rPr>
              <a:t>function that satisfies </a:t>
            </a:r>
            <a:r>
              <a:rPr lang="en-US" altLang="zh-TW" i="1" smtClean="0">
                <a:ea typeface="新細明體" panose="02020500000000000000" pitchFamily="18" charset="-120"/>
              </a:rPr>
              <a:t>dy</a:t>
            </a:r>
            <a:r>
              <a:rPr lang="en-US" altLang="zh-TW" smtClean="0">
                <a:ea typeface="新細明體" panose="02020500000000000000" pitchFamily="18" charset="-120"/>
              </a:rPr>
              <a:t>/</a:t>
            </a:r>
            <a:r>
              <a:rPr lang="en-US" altLang="zh-TW" i="1" smtClean="0">
                <a:ea typeface="新細明體" panose="02020500000000000000" pitchFamily="18" charset="-120"/>
              </a:rPr>
              <a:t>dt</a:t>
            </a:r>
            <a:r>
              <a:rPr lang="en-US" altLang="zh-TW" smtClean="0">
                <a:ea typeface="新細明體" panose="02020500000000000000" pitchFamily="18" charset="-120"/>
              </a:rPr>
              <a:t> = </a:t>
            </a:r>
            <a:r>
              <a:rPr lang="en-US" altLang="zh-TW" i="1" smtClean="0">
                <a:ea typeface="新細明體" panose="02020500000000000000" pitchFamily="18" charset="-120"/>
              </a:rPr>
              <a:t>ky</a:t>
            </a:r>
            <a:r>
              <a:rPr lang="en-US" altLang="zh-TW" smtClean="0">
                <a:ea typeface="新細明體" panose="02020500000000000000" pitchFamily="18" charset="-120"/>
              </a:rPr>
              <a:t> must be of the form </a:t>
            </a:r>
            <a:r>
              <a:rPr lang="en-US" altLang="zh-TW" i="1" smtClean="0">
                <a:ea typeface="新細明體" panose="02020500000000000000" pitchFamily="18" charset="-120"/>
              </a:rPr>
              <a:t>y</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 </a:t>
            </a:r>
            <a:r>
              <a:rPr lang="en-US" altLang="zh-TW" i="1" smtClean="0">
                <a:ea typeface="新細明體" panose="02020500000000000000" pitchFamily="18" charset="-120"/>
              </a:rPr>
              <a:t>Ce</a:t>
            </a:r>
            <a:r>
              <a:rPr lang="en-US" altLang="zh-TW" i="1" baseline="30000" smtClean="0">
                <a:ea typeface="新細明體" panose="02020500000000000000" pitchFamily="18" charset="-120"/>
              </a:rPr>
              <a:t>kt</a:t>
            </a:r>
            <a:r>
              <a:rPr lang="en-US" altLang="zh-TW" smtClean="0">
                <a:ea typeface="新細明體" panose="02020500000000000000" pitchFamily="18" charset="-120"/>
              </a:rPr>
              <a:t>. </a:t>
            </a:r>
            <a:endParaRPr lang="en-US" altLang="zh-TW" baseline="30000" smtClean="0">
              <a:ea typeface="新細明體" panose="02020500000000000000" pitchFamily="18" charset="-120"/>
            </a:endParaRP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005064"/>
            <a:ext cx="4343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7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Exponential Growth and Decay</a:t>
            </a:r>
          </a:p>
        </p:txBody>
      </p:sp>
      <p:sp>
        <p:nvSpPr>
          <p:cNvPr id="7171"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To see the significance of the constant </a:t>
            </a:r>
            <a:r>
              <a:rPr lang="en-US" altLang="zh-TW" i="1" smtClean="0">
                <a:ea typeface="新細明體" panose="02020500000000000000" pitchFamily="18" charset="-120"/>
              </a:rPr>
              <a:t>C</a:t>
            </a:r>
            <a:r>
              <a:rPr lang="en-US" altLang="zh-TW" smtClean="0">
                <a:ea typeface="新細明體" panose="02020500000000000000" pitchFamily="18" charset="-120"/>
              </a:rPr>
              <a:t>, we observe that</a:t>
            </a:r>
          </a:p>
          <a:p>
            <a:pPr marL="0" indent="0"/>
            <a:endParaRPr lang="en-US" altLang="zh-TW" baseline="30000" smtClean="0">
              <a:ea typeface="新細明體" panose="02020500000000000000" pitchFamily="18" charset="-120"/>
            </a:endParaRPr>
          </a:p>
          <a:p>
            <a:pPr marL="0" indent="0"/>
            <a:endParaRPr lang="en-US" altLang="zh-TW" sz="800" baseline="30000"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Therefore </a:t>
            </a:r>
            <a:r>
              <a:rPr lang="en-US" altLang="zh-TW" i="1" smtClean="0">
                <a:ea typeface="新細明體" panose="02020500000000000000" pitchFamily="18" charset="-120"/>
              </a:rPr>
              <a:t>C</a:t>
            </a:r>
            <a:r>
              <a:rPr lang="en-US" altLang="zh-TW" smtClean="0">
                <a:ea typeface="新細明體" panose="02020500000000000000" pitchFamily="18" charset="-120"/>
              </a:rPr>
              <a:t> is the initial value of the function.</a:t>
            </a:r>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71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355836"/>
            <a:ext cx="24098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3276600"/>
            <a:ext cx="764954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24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800100" y="287464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dirty="0">
                <a:ea typeface="新細明體" panose="02020500000000000000" pitchFamily="18" charset="-120"/>
              </a:rPr>
              <a:t>Population Growth</a:t>
            </a:r>
          </a:p>
        </p:txBody>
      </p:sp>
    </p:spTree>
    <p:extLst>
      <p:ext uri="{BB962C8B-B14F-4D97-AF65-F5344CB8AC3E}">
        <p14:creationId xmlns:p14="http://schemas.microsoft.com/office/powerpoint/2010/main" val="18541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Population Growth</a:t>
            </a:r>
          </a:p>
        </p:txBody>
      </p:sp>
      <p:sp>
        <p:nvSpPr>
          <p:cNvPr id="9219"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What is the significance of the proportionality constant </a:t>
            </a:r>
            <a:r>
              <a:rPr lang="en-US" altLang="zh-TW" i="1" dirty="0" smtClean="0">
                <a:ea typeface="新細明體" panose="02020500000000000000" pitchFamily="18" charset="-120"/>
              </a:rPr>
              <a:t>k</a:t>
            </a:r>
            <a:r>
              <a:rPr lang="en-US" altLang="zh-TW" dirty="0" smtClean="0">
                <a:ea typeface="新細明體" panose="02020500000000000000" pitchFamily="18" charset="-120"/>
              </a:rPr>
              <a:t>? In the context of population growth, where </a:t>
            </a:r>
            <a:r>
              <a:rPr lang="en-US" altLang="zh-TW" i="1" dirty="0" smtClean="0">
                <a:ea typeface="新細明體" panose="02020500000000000000" pitchFamily="18" charset="-120"/>
              </a:rPr>
              <a:t>P</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is the size of a population at time</a:t>
            </a:r>
            <a:r>
              <a:rPr lang="en-US" altLang="zh-TW" i="1" dirty="0" smtClean="0">
                <a:ea typeface="新細明體" panose="02020500000000000000" pitchFamily="18" charset="-120"/>
              </a:rPr>
              <a:t> t</a:t>
            </a:r>
            <a:r>
              <a:rPr lang="en-US" altLang="zh-TW" dirty="0" smtClean="0">
                <a:ea typeface="新細明體" panose="02020500000000000000" pitchFamily="18" charset="-120"/>
              </a:rPr>
              <a:t>, we can </a:t>
            </a:r>
            <a:r>
              <a:rPr lang="en-US" altLang="zh-TW" dirty="0" smtClean="0">
                <a:ea typeface="新細明體" panose="02020500000000000000" pitchFamily="18" charset="-120"/>
              </a:rPr>
              <a:t>write</a:t>
            </a:r>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quantity</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is the growth rate divided by the population size; it is called the </a:t>
            </a:r>
            <a:r>
              <a:rPr lang="en-US" altLang="zh-TW" b="1" dirty="0" smtClean="0">
                <a:ea typeface="新細明體" panose="02020500000000000000" pitchFamily="18" charset="-120"/>
              </a:rPr>
              <a:t>relative growth rate.</a:t>
            </a:r>
            <a:endParaRPr lang="en-US" altLang="zh-TW" baseline="30000" dirty="0" smtClean="0">
              <a:ea typeface="新細明體" panose="02020500000000000000" pitchFamily="18" charset="-120"/>
            </a:endParaRP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924944"/>
            <a:ext cx="66817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077072"/>
            <a:ext cx="13716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419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1720</Words>
  <Application>Microsoft Office PowerPoint</Application>
  <PresentationFormat>如螢幕大小 (4:3)</PresentationFormat>
  <Paragraphs>300</Paragraphs>
  <Slides>39</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39</vt:i4>
      </vt:variant>
    </vt:vector>
  </HeadingPairs>
  <TitlesOfParts>
    <vt:vector size="46" baseType="lpstr">
      <vt:lpstr>Arial Unicode MS</vt:lpstr>
      <vt:lpstr>微軟正黑體</vt:lpstr>
      <vt:lpstr>新細明體</vt:lpstr>
      <vt:lpstr>Arial</vt:lpstr>
      <vt:lpstr>Euphemia</vt:lpstr>
      <vt:lpstr>Symbol</vt:lpstr>
      <vt:lpstr>Math_16x9</vt:lpstr>
      <vt:lpstr>PowerPoint 簡報</vt:lpstr>
      <vt:lpstr>PowerPoint 簡報</vt:lpstr>
      <vt:lpstr>Exponential Growth and Decay</vt:lpstr>
      <vt:lpstr>Exponential Growth and Decay</vt:lpstr>
      <vt:lpstr>Exponential Growth and Decay</vt:lpstr>
      <vt:lpstr>Exponential Growth and Decay</vt:lpstr>
      <vt:lpstr>Exponential Growth and Decay</vt:lpstr>
      <vt:lpstr>PowerPoint 簡報</vt:lpstr>
      <vt:lpstr>Population Growth</vt:lpstr>
      <vt:lpstr>Population Growth</vt:lpstr>
      <vt:lpstr>Population Growth</vt:lpstr>
      <vt:lpstr>Example 1</vt:lpstr>
      <vt:lpstr>Example 1 – Solution</vt:lpstr>
      <vt:lpstr>Example 1 – Solution</vt:lpstr>
      <vt:lpstr>Example 1 – Solution</vt:lpstr>
      <vt:lpstr>PowerPoint 簡報</vt:lpstr>
      <vt:lpstr>Radioactive Decay</vt:lpstr>
      <vt:lpstr>Radioactive Decay</vt:lpstr>
      <vt:lpstr>Example 2</vt:lpstr>
      <vt:lpstr>Example 2 – Solution</vt:lpstr>
      <vt:lpstr>Example 2 – Solution</vt:lpstr>
      <vt:lpstr>Example 2 – Solution</vt:lpstr>
      <vt:lpstr>Radioactive Decay</vt:lpstr>
      <vt:lpstr>PowerPoint 簡報</vt:lpstr>
      <vt:lpstr>Newton’s Law of Cooling</vt:lpstr>
      <vt:lpstr>Newton’s Law of Cooling</vt:lpstr>
      <vt:lpstr>Example 3</vt:lpstr>
      <vt:lpstr>Example 3 – Solution</vt:lpstr>
      <vt:lpstr>Example 3 – Solution</vt:lpstr>
      <vt:lpstr>Example 3 – Solution</vt:lpstr>
      <vt:lpstr>Example 3 – Solution</vt:lpstr>
      <vt:lpstr>Newton’s Law of Cooling</vt:lpstr>
      <vt:lpstr>PowerPoint 簡報</vt:lpstr>
      <vt:lpstr>Example 4</vt:lpstr>
      <vt:lpstr>Example 4</vt:lpstr>
      <vt:lpstr>Example 4</vt:lpstr>
      <vt:lpstr>Example 4</vt:lpstr>
      <vt:lpstr>Example 4</vt:lpstr>
      <vt:lpstr>Example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2016-11-25T10:07:53Z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