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8"/>
  </p:notesMasterIdLst>
  <p:handoutMasterIdLst>
    <p:handoutMasterId r:id="rId4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3" r:id="rId17"/>
    <p:sldId id="294" r:id="rId18"/>
    <p:sldId id="298" r:id="rId19"/>
    <p:sldId id="29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95" r:id="rId33"/>
    <p:sldId id="282" r:id="rId34"/>
    <p:sldId id="283" r:id="rId35"/>
    <p:sldId id="300" r:id="rId36"/>
    <p:sldId id="301" r:id="rId37"/>
    <p:sldId id="284" r:id="rId38"/>
    <p:sldId id="285" r:id="rId39"/>
    <p:sldId id="286" r:id="rId40"/>
    <p:sldId id="287" r:id="rId41"/>
    <p:sldId id="288" r:id="rId42"/>
    <p:sldId id="296" r:id="rId43"/>
    <p:sldId id="297" r:id="rId44"/>
    <p:sldId id="289" r:id="rId45"/>
    <p:sldId id="291" r:id="rId46"/>
    <p:sldId id="29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t>11/25/2016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2016/11/25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E82936-3E93-4599-AA90-21C2364AC947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6375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878347-A382-4919-A3C1-67FA09810EF6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26571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11/25/2016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11/25/2016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2016/11/25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2016/11/25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11/25/2016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2016/11/25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11/25/2016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1371600" y="914400"/>
            <a:ext cx="7772400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721768" y="1447800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solidFill>
                  <a:srgbClr val="00ADEE"/>
                </a:solidFill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3076128" y="1981200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INVERSE FUNCTIONS</a:t>
            </a:r>
          </a:p>
        </p:txBody>
      </p:sp>
    </p:spTree>
    <p:extLst>
      <p:ext uri="{BB962C8B-B14F-4D97-AF65-F5344CB8AC3E}">
        <p14:creationId xmlns:p14="http://schemas.microsoft.com/office/powerpoint/2010/main" val="24880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cancellation equations for inverse functions become, in this case,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45" y="2852936"/>
            <a:ext cx="7505700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22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inverse sine function, sin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, has domain [–1, 1] and range [–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/2,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/2]</a:t>
            </a:r>
            <a:r>
              <a:rPr lang="en-US" altLang="zh-TW" dirty="0" smtClean="0">
                <a:ea typeface="新細明體" panose="02020500000000000000" pitchFamily="18" charset="-120"/>
              </a:rPr>
              <a:t>, and its graph, shown in Figure 4, is obtained from that of the restricted sine function (Figure 2) by reflection about the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3423443"/>
            <a:ext cx="2393950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2309365" y="6237287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 smtClean="0">
                <a:ea typeface="新細明體" panose="02020500000000000000" pitchFamily="18" charset="-120"/>
              </a:rPr>
              <a:t>Figure 4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122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5861843"/>
            <a:ext cx="20574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5940152" y="6243591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2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1229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781" y="3423443"/>
            <a:ext cx="42291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381" y="5877272"/>
            <a:ext cx="24145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00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know that the sine function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is continuous, so the inverse sine function is also continuous.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also know that the sine function is differentiable, so the inverse sine function is also differentiable.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could calculate the derivative of sin</a:t>
            </a:r>
            <a:r>
              <a:rPr lang="en-US" altLang="zh-TW" baseline="30000" smtClean="0">
                <a:ea typeface="新細明體" panose="02020500000000000000" pitchFamily="18" charset="-120"/>
              </a:rPr>
              <a:t>-1 </a:t>
            </a:r>
            <a:r>
              <a:rPr lang="en-US" altLang="zh-TW" smtClean="0">
                <a:ea typeface="新細明體" panose="02020500000000000000" pitchFamily="18" charset="-120"/>
              </a:rPr>
              <a:t>by the formula in Theorem 5.1.7, but since we know that sin</a:t>
            </a:r>
            <a:r>
              <a:rPr lang="en-US" altLang="zh-TW" baseline="30000" smtClean="0">
                <a:ea typeface="新細明體" panose="02020500000000000000" pitchFamily="18" charset="-120"/>
              </a:rPr>
              <a:t>-1 </a:t>
            </a:r>
            <a:r>
              <a:rPr lang="en-US" altLang="zh-TW" smtClean="0">
                <a:ea typeface="新細明體" panose="02020500000000000000" pitchFamily="18" charset="-120"/>
              </a:rPr>
              <a:t>is differentiable,  we can just as easily calculate it by implicit differentiation as follows.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48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Let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= sin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-1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. Then sin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and  -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</a:t>
            </a:r>
            <a:r>
              <a:rPr lang="en-US" altLang="zh-TW" dirty="0" smtClean="0">
                <a:ea typeface="新細明體" panose="02020500000000000000" pitchFamily="18" charset="-120"/>
              </a:rPr>
              <a:t> /2  ≤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≤ </a:t>
            </a:r>
            <a:r>
              <a:rPr lang="en-US" altLang="zh-TW" i="1" dirty="0" smtClean="0">
                <a:solidFill>
                  <a:srgbClr val="00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dirty="0" smtClean="0">
                <a:ea typeface="新細明體" panose="02020500000000000000" pitchFamily="18" charset="-120"/>
              </a:rPr>
              <a:t> /2. Differentiating sin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implicitly with respect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x, </a:t>
            </a:r>
            <a:r>
              <a:rPr lang="en-US" altLang="zh-TW" dirty="0" smtClean="0">
                <a:ea typeface="新細明體" panose="02020500000000000000" pitchFamily="18" charset="-120"/>
              </a:rPr>
              <a:t>we obtain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and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70473"/>
            <a:ext cx="19716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0"/>
            <a:ext cx="18573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48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Now cos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≥ 0 since  -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dirty="0" smtClean="0">
                <a:ea typeface="新細明體" panose="02020500000000000000" pitchFamily="18" charset="-120"/>
              </a:rPr>
              <a:t> / 2 ≤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≤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 </a:t>
            </a:r>
            <a:r>
              <a:rPr lang="en-US" altLang="zh-TW" dirty="0" smtClean="0">
                <a:ea typeface="新細明體" panose="02020500000000000000" pitchFamily="18" charset="-120"/>
              </a:rPr>
              <a:t>/ 2, so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Therefore 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34712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506" y="3356992"/>
            <a:ext cx="32575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12" y="4897636"/>
            <a:ext cx="428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608711"/>
            <a:ext cx="5414963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88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Verdana" panose="020B0604030504040204" pitchFamily="34" charset="0"/>
              </a:rPr>
              <a:t>P</a:t>
            </a:r>
            <a:fld id="{39CF38BD-E6B2-42A9-BAD8-A4D1C76C5783}" type="slidenum">
              <a:rPr lang="en-US" altLang="ko-KR">
                <a:solidFill>
                  <a:schemeClr val="hlink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/>
              <a:t>15</a:t>
            </a:fld>
            <a:endParaRPr lang="en-US" altLang="ko-KR">
              <a:solidFill>
                <a:schemeClr val="hlink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5.6</a:t>
            </a:r>
            <a:endParaRPr lang="en-US" altLang="zh-TW"/>
          </a:p>
        </p:txBody>
      </p:sp>
      <p:sp>
        <p:nvSpPr>
          <p:cNvPr id="4301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 eaLnBrk="1" hangingPunct="1"/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sin</a:t>
            </a:r>
            <a:r>
              <a:rPr lang="en-US" altLang="zh-TW" baseline="30000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 smtClean="0">
                <a:ea typeface="新細明體" panose="02020500000000000000" pitchFamily="18" charset="-120"/>
              </a:rPr>
              <a:t> 1), find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(a) the domain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(b)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).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(c) the domain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845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Verdana" panose="020B0604030504040204" pitchFamily="34" charset="0"/>
              </a:rPr>
              <a:t>P</a:t>
            </a:r>
            <a:fld id="{427D9C8D-5CE4-4859-9B5F-7C85B830F015}" type="slidenum">
              <a:rPr lang="en-US" altLang="ko-KR">
                <a:solidFill>
                  <a:schemeClr val="hlink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/>
              <a:t>16</a:t>
            </a:fld>
            <a:endParaRPr lang="en-US" altLang="ko-KR">
              <a:solidFill>
                <a:schemeClr val="hlink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5.6</a:t>
            </a:r>
            <a:endParaRPr lang="en-US" altLang="zh-TW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2(a) SOLUTION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100" dirty="0" smtClean="0">
                <a:ea typeface="新細明體" panose="02020500000000000000" pitchFamily="18" charset="-120"/>
              </a:rPr>
              <a:t>Since the domain of the inverse sine function is [</a:t>
            </a:r>
            <a:r>
              <a:rPr lang="en-US" altLang="zh-TW" sz="2100" dirty="0" smtClean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100" dirty="0" smtClean="0">
                <a:ea typeface="新細明體" panose="02020500000000000000" pitchFamily="18" charset="-120"/>
              </a:rPr>
              <a:t> 1, 1], the domain of </a:t>
            </a:r>
            <a:r>
              <a:rPr lang="en-US" altLang="zh-TW" sz="2100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2100" dirty="0" smtClean="0">
                <a:ea typeface="新細明體" panose="02020500000000000000" pitchFamily="18" charset="-120"/>
              </a:rPr>
              <a:t> is:</a:t>
            </a:r>
            <a:endParaRPr lang="zh-TW" altLang="en-US" sz="2100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106724"/>
              </p:ext>
            </p:extLst>
          </p:nvPr>
        </p:nvGraphicFramePr>
        <p:xfrm>
          <a:off x="2483768" y="3068960"/>
          <a:ext cx="4199136" cy="160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158920" imgH="825480" progId="Equation.DSMT4">
                  <p:embed/>
                </p:oleObj>
              </mc:Choice>
              <mc:Fallback>
                <p:oleObj name="Equation" r:id="rId3" imgW="215892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068960"/>
                        <a:ext cx="4199136" cy="1603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1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2(b)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Combining Formula 3 with the Chain Rule,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we have:</a:t>
            </a:r>
          </a:p>
          <a:p>
            <a:endParaRPr lang="zh-TW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306027"/>
              </p:ext>
            </p:extLst>
          </p:nvPr>
        </p:nvGraphicFramePr>
        <p:xfrm>
          <a:off x="2483768" y="2636912"/>
          <a:ext cx="3816424" cy="2691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981080" imgH="1396800" progId="Equation.DSMT4">
                  <p:embed/>
                </p:oleObj>
              </mc:Choice>
              <mc:Fallback>
                <p:oleObj name="Equation" r:id="rId3" imgW="198108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636912"/>
                        <a:ext cx="3816424" cy="2691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656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2(c)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domain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 is:</a:t>
            </a:r>
          </a:p>
          <a:p>
            <a:endParaRPr lang="zh-TW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549954"/>
              </p:ext>
            </p:extLst>
          </p:nvPr>
        </p:nvGraphicFramePr>
        <p:xfrm>
          <a:off x="2123728" y="2348880"/>
          <a:ext cx="5472608" cy="1737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2400120" imgH="761760" progId="Equation.DSMT4">
                  <p:embed/>
                </p:oleObj>
              </mc:Choice>
              <mc:Fallback>
                <p:oleObj name="Equation" r:id="rId3" imgW="24001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348880"/>
                        <a:ext cx="5472608" cy="1737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8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inverse cosine function </a:t>
            </a:r>
            <a:r>
              <a:rPr lang="en-US" altLang="zh-TW" dirty="0" smtClean="0">
                <a:ea typeface="新細明體" panose="02020500000000000000" pitchFamily="18" charset="-120"/>
              </a:rPr>
              <a:t>is handled similarly. The restricted cosine function                                                  is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one-to-one (see Figure 6) and so it has an inverse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function denoted by cos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 or </a:t>
            </a:r>
            <a:r>
              <a:rPr lang="en-US" altLang="zh-TW" dirty="0" err="1" smtClean="0">
                <a:ea typeface="新細明體" panose="02020500000000000000" pitchFamily="18" charset="-120"/>
              </a:rPr>
              <a:t>arccos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968" y="2132856"/>
            <a:ext cx="3105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667844"/>
            <a:ext cx="3298695" cy="223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962228"/>
            <a:ext cx="2247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857112" y="6427129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6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/>
          <a:stretch>
            <a:fillRect/>
          </a:stretch>
        </p:blipFill>
        <p:spPr bwMode="auto">
          <a:xfrm>
            <a:off x="2411760" y="2514600"/>
            <a:ext cx="652904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711325" y="2887663"/>
            <a:ext cx="678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1152178" y="2819400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>
                <a:solidFill>
                  <a:srgbClr val="00ADEE"/>
                </a:solidFill>
                <a:ea typeface="新細明體" panose="02020500000000000000" pitchFamily="18" charset="-120"/>
              </a:rPr>
              <a:t>5.6</a:t>
            </a:r>
          </a:p>
        </p:txBody>
      </p:sp>
    </p:spTree>
    <p:extLst>
      <p:ext uri="{BB962C8B-B14F-4D97-AF65-F5344CB8AC3E}">
        <p14:creationId xmlns:p14="http://schemas.microsoft.com/office/powerpoint/2010/main" val="171243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cancellation equations are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700808"/>
            <a:ext cx="71628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3626398"/>
            <a:ext cx="6872288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41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inverse cosine function, cos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, has domain [–1, 1] and range [0,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]</a:t>
            </a:r>
            <a:r>
              <a:rPr lang="en-US" altLang="zh-TW" dirty="0" smtClean="0">
                <a:ea typeface="新細明體" panose="02020500000000000000" pitchFamily="18" charset="-120"/>
              </a:rPr>
              <a:t> and is a continuous function whose graph is shown in Figure 7.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19400"/>
            <a:ext cx="40005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019800"/>
            <a:ext cx="19812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4131815" y="6409236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7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532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Its derivative is given by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95" y="2420888"/>
            <a:ext cx="69342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9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tangent function can be made one-to-one by restricting it to the interval (–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/2,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/2)</a:t>
            </a:r>
            <a:r>
              <a:rPr lang="en-US" altLang="zh-TW" dirty="0" smtClean="0">
                <a:ea typeface="新細明體" panose="02020500000000000000" pitchFamily="18" charset="-120"/>
              </a:rPr>
              <a:t>. Thus 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inverse tangent function</a:t>
            </a:r>
            <a:r>
              <a:rPr lang="en-US" altLang="zh-TW" dirty="0" smtClean="0">
                <a:ea typeface="新細明體" panose="02020500000000000000" pitchFamily="18" charset="-120"/>
              </a:rPr>
              <a:t> is defined as the inverse of the function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tan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–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/2 &lt;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&lt;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</a:t>
            </a:r>
            <a:r>
              <a:rPr lang="en-US" altLang="zh-TW" sz="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/2</a:t>
            </a:r>
            <a:r>
              <a:rPr lang="en-US" altLang="zh-TW" dirty="0" smtClean="0">
                <a:ea typeface="新細明體" panose="02020500000000000000" pitchFamily="18" charset="-120"/>
              </a:rPr>
              <a:t>. (See Figure 8.)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264743"/>
            <a:ext cx="23241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007943"/>
            <a:ext cx="2151063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984526" y="6512014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8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350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It is denoted by tan</a:t>
            </a:r>
            <a:r>
              <a:rPr lang="en-US" altLang="zh-TW" baseline="30000" smtClean="0">
                <a:ea typeface="新細明體" panose="02020500000000000000" pitchFamily="18" charset="-120"/>
              </a:rPr>
              <a:t>–1 </a:t>
            </a:r>
            <a:r>
              <a:rPr lang="en-US" altLang="zh-TW" smtClean="0">
                <a:ea typeface="新細明體" panose="02020500000000000000" pitchFamily="18" charset="-120"/>
              </a:rPr>
              <a:t>or arctan.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8" y="2450207"/>
            <a:ext cx="75438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15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Simplify the expression cos(tan</a:t>
            </a:r>
            <a:r>
              <a:rPr lang="en-US" altLang="zh-TW" baseline="30000" smtClean="0">
                <a:ea typeface="新細明體" panose="02020500000000000000" pitchFamily="18" charset="-120"/>
              </a:rPr>
              <a:t>-1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).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996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 – </a:t>
            </a:r>
            <a:r>
              <a:rPr lang="en-US" altLang="zh-TW" i="1" smtClean="0">
                <a:ea typeface="新細明體" panose="02020500000000000000" pitchFamily="18" charset="-120"/>
              </a:rPr>
              <a:t>Solution 1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Let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= tan</a:t>
            </a:r>
            <a:r>
              <a:rPr lang="en-US" altLang="zh-TW" baseline="30000" smtClean="0">
                <a:ea typeface="新細明體" panose="02020500000000000000" pitchFamily="18" charset="-120"/>
              </a:rPr>
              <a:t>-1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. Then tan </a:t>
            </a:r>
            <a:r>
              <a:rPr lang="en-US" altLang="zh-TW" i="1" smtClean="0">
                <a:ea typeface="新細明體" panose="02020500000000000000" pitchFamily="18" charset="-120"/>
              </a:rPr>
              <a:t>y </a:t>
            </a:r>
            <a:r>
              <a:rPr lang="en-US" altLang="zh-TW" smtClean="0">
                <a:ea typeface="新細明體" panose="02020500000000000000" pitchFamily="18" charset="-120"/>
              </a:rPr>
              <a:t>=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and -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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/2 &lt;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&lt;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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/2.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We want to find cos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y,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since tan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y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is known, it’s easier to find sec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y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first: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Thus</a:t>
            </a:r>
          </a:p>
          <a:p>
            <a:pPr marL="0" indent="0"/>
            <a:endParaRPr lang="en-US" altLang="zh-TW" baseline="3000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0" indent="0"/>
            <a:r>
              <a:rPr lang="en-US" altLang="zh-TW" baseline="30000" smtClean="0">
                <a:ea typeface="新細明體" panose="02020500000000000000" pitchFamily="18" charset="-120"/>
                <a:sym typeface="Symbol" panose="05050102010706020507" pitchFamily="18" charset="2"/>
              </a:rPr>
              <a:t>	</a:t>
            </a:r>
            <a:endParaRPr lang="en-US" altLang="zh-TW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846640"/>
            <a:ext cx="5511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3071020"/>
            <a:ext cx="66309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36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 – </a:t>
            </a:r>
            <a:r>
              <a:rPr lang="en-US" altLang="zh-TW" i="1" smtClean="0">
                <a:ea typeface="新細明體" panose="02020500000000000000" pitchFamily="18" charset="-120"/>
              </a:rPr>
              <a:t>Solution 2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Instead of using trigonometric identities as in Solution 1, it is perhaps easier to use a diagram.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 tan</a:t>
            </a:r>
            <a:r>
              <a:rPr lang="en-US" altLang="zh-TW" baseline="30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-1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then tan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, and we can read from Figure 9 (which illustrates the case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0) that 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5" y="3645024"/>
            <a:ext cx="41910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32" y="4098170"/>
            <a:ext cx="38274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6588224" y="6155570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9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01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inverse tangent function, tan</a:t>
            </a:r>
            <a:r>
              <a:rPr lang="en-US" altLang="zh-TW" baseline="30000" smtClean="0">
                <a:ea typeface="新細明體" panose="02020500000000000000" pitchFamily="18" charset="-120"/>
              </a:rPr>
              <a:t>–1 </a:t>
            </a:r>
            <a:r>
              <a:rPr lang="en-US" altLang="zh-TW" smtClean="0">
                <a:ea typeface="新細明體" panose="02020500000000000000" pitchFamily="18" charset="-120"/>
              </a:rPr>
              <a:t>= arctan, has domain and its range is (–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400" i="1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/2,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400" i="1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/2)</a:t>
            </a:r>
            <a:r>
              <a:rPr lang="en-US" altLang="zh-TW" smtClean="0">
                <a:ea typeface="新細明體" panose="02020500000000000000" pitchFamily="18" charset="-120"/>
              </a:rPr>
              <a:t>. Its graph is shown in Figure 10.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749097"/>
            <a:ext cx="2651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44958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120222" y="6172200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10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256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791200"/>
            <a:ext cx="19050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09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know that</a:t>
            </a: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and so the lines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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/2</a:t>
            </a:r>
            <a:r>
              <a:rPr lang="en-US" altLang="zh-TW" dirty="0" smtClean="0">
                <a:ea typeface="新細明體" panose="02020500000000000000" pitchFamily="18" charset="-120"/>
              </a:rPr>
              <a:t> are vertical asymptotes of the graph of tan.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Since the graph of tan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 </a:t>
            </a:r>
            <a:r>
              <a:rPr lang="en-US" altLang="zh-TW" dirty="0" smtClean="0">
                <a:ea typeface="新細明體" panose="02020500000000000000" pitchFamily="18" charset="-120"/>
              </a:rPr>
              <a:t>is obtained by reflecting the graph of the restricted tangent function about the line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it follows that the lines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/2 and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= </a:t>
            </a:r>
            <a:r>
              <a:rPr lang="en-US" altLang="zh-TW" dirty="0" smtClean="0">
                <a:ea typeface="新細明體" panose="02020500000000000000" pitchFamily="18" charset="-120"/>
              </a:rPr>
              <a:t>–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/2</a:t>
            </a:r>
            <a:r>
              <a:rPr lang="en-US" altLang="zh-TW" dirty="0" smtClean="0">
                <a:ea typeface="新細明體" panose="02020500000000000000" pitchFamily="18" charset="-120"/>
              </a:rPr>
              <a:t> are horizontal asymptotes of the graph of tan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33613"/>
            <a:ext cx="64389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4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know that the only functions that have inverse functions are one-to-one functions. Trigonometric functions,  however, are not one-to-one and so they don’t have inverse functions. But we can make them one-to-one by restricting their domains.</a:t>
            </a:r>
          </a:p>
          <a:p>
            <a:pPr marL="0" indent="0"/>
            <a:endParaRPr lang="en-US" altLang="zh-TW" sz="8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You can see from Figure 1 that the sine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sin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is not one-to-one (use the Horizontal Line Test). 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4326010" y="6354760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4102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83" y="4324350"/>
            <a:ext cx="69564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4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fact is expressed by the following limits: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Since tan is differentiable, tan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 is also differentiable.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6" y="2387598"/>
            <a:ext cx="73628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68" y="5014685"/>
            <a:ext cx="674370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06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Verdana" panose="020B0604030504040204" pitchFamily="34" charset="0"/>
              </a:rPr>
              <a:t>P</a:t>
            </a:r>
            <a:fld id="{3D3D8D0F-F36A-4093-8662-ED5303488B63}" type="slidenum">
              <a:rPr lang="en-US" altLang="ko-KR">
                <a:solidFill>
                  <a:schemeClr val="hlink"/>
                </a:solidFill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/>
              <a:t>31</a:t>
            </a:fld>
            <a:endParaRPr lang="en-US" altLang="ko-KR">
              <a:solidFill>
                <a:schemeClr val="hlink"/>
              </a:solidFill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5.6</a:t>
            </a:r>
            <a:endParaRPr lang="en-US" altLang="zh-TW"/>
          </a:p>
        </p:txBody>
      </p:sp>
      <p:sp>
        <p:nvSpPr>
          <p:cNvPr id="2560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256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smtClean="0">
                <a:ea typeface="新細明體" panose="02020500000000000000" pitchFamily="18" charset="-120"/>
              </a:rPr>
              <a:t>Evaluate</a:t>
            </a:r>
          </a:p>
          <a:p>
            <a:pPr marL="0" indent="0" eaLnBrk="1" hangingPunct="1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 eaLnBrk="1" hangingPunct="1"/>
            <a:r>
              <a:rPr lang="en-US" altLang="zh-TW" smtClean="0">
                <a:ea typeface="新細明體" panose="02020500000000000000" pitchFamily="18" charset="-120"/>
              </a:rPr>
              <a:t>SOLUTION</a:t>
            </a:r>
          </a:p>
          <a:p>
            <a:pPr marL="803275" lvl="1" indent="-234950" eaLnBrk="1" hangingPunct="1"/>
            <a:r>
              <a:rPr lang="en-US" altLang="zh-TW" smtClean="0">
                <a:ea typeface="新細明體" panose="02020500000000000000" pitchFamily="18" charset="-120"/>
              </a:rPr>
              <a:t>Since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/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the first equation in Equations 8 gives: </a:t>
            </a:r>
          </a:p>
        </p:txBody>
      </p:sp>
      <p:sp>
        <p:nvSpPr>
          <p:cNvPr id="25609" name="Text Box 5"/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zh-TW" sz="2400" b="1">
              <a:solidFill>
                <a:srgbClr val="800000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256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079146"/>
              </p:ext>
            </p:extLst>
          </p:nvPr>
        </p:nvGraphicFramePr>
        <p:xfrm>
          <a:off x="2513028" y="1428562"/>
          <a:ext cx="2250725" cy="84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1155600" imgH="431640" progId="Equation.DSMT4">
                  <p:embed/>
                </p:oleObj>
              </mc:Choice>
              <mc:Fallback>
                <p:oleObj name="Equation" r:id="rId3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28" y="1428562"/>
                        <a:ext cx="2250725" cy="841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441393"/>
              </p:ext>
            </p:extLst>
          </p:nvPr>
        </p:nvGraphicFramePr>
        <p:xfrm>
          <a:off x="2671498" y="3249429"/>
          <a:ext cx="2577562" cy="690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1473120" imgH="393480" progId="Equation.DSMT4">
                  <p:embed/>
                </p:oleObj>
              </mc:Choice>
              <mc:Fallback>
                <p:oleObj name="Equation" r:id="rId5" imgW="1473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498" y="3249429"/>
                        <a:ext cx="2577562" cy="690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416344"/>
              </p:ext>
            </p:extLst>
          </p:nvPr>
        </p:nvGraphicFramePr>
        <p:xfrm>
          <a:off x="2699792" y="4793936"/>
          <a:ext cx="2518137" cy="757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7" imgW="1434960" imgH="431640" progId="Equation.DSMT4">
                  <p:embed/>
                </p:oleObj>
              </mc:Choice>
              <mc:Fallback>
                <p:oleObj name="Equation" r:id="rId7" imgW="143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793936"/>
                        <a:ext cx="2518137" cy="757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203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To find its derivative, let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= tan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-1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 Then tan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= </a:t>
            </a:r>
            <a:r>
              <a:rPr lang="en-US" altLang="zh-TW" i="1" dirty="0" smtClean="0">
                <a:ea typeface="新細明體" panose="02020500000000000000" pitchFamily="18" charset="-120"/>
              </a:rPr>
              <a:t>x.  </a:t>
            </a:r>
            <a:r>
              <a:rPr lang="en-US" altLang="zh-TW" dirty="0" smtClean="0">
                <a:ea typeface="新細明體" panose="02020500000000000000" pitchFamily="18" charset="-120"/>
              </a:rPr>
              <a:t>Differentiating this last equation implicitly with respect to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we have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and so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99618"/>
            <a:ext cx="228917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648200"/>
            <a:ext cx="42481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83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remaining inverse trigonometric functions are summarized here.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0"/>
          <a:stretch>
            <a:fillRect/>
          </a:stretch>
        </p:blipFill>
        <p:spPr bwMode="auto">
          <a:xfrm>
            <a:off x="1195389" y="4119563"/>
            <a:ext cx="7670006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3667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38528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0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Inverse Trigonometric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/>
            <a:r>
              <a:rPr lang="en-US" altLang="zh-TW" dirty="0">
                <a:ea typeface="新細明體" panose="02020500000000000000" pitchFamily="18" charset="-120"/>
              </a:rPr>
              <a:t>The choice of intervals for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in the definitions of </a:t>
            </a:r>
            <a:r>
              <a:rPr lang="en-US" altLang="zh-TW" dirty="0" err="1">
                <a:ea typeface="新細明體" panose="02020500000000000000" pitchFamily="18" charset="-120"/>
              </a:rPr>
              <a:t>csc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 </a:t>
            </a:r>
            <a:r>
              <a:rPr lang="en-US" altLang="zh-TW" dirty="0">
                <a:ea typeface="新細明體" panose="02020500000000000000" pitchFamily="18" charset="-120"/>
              </a:rPr>
              <a:t>and sec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 </a:t>
            </a:r>
            <a:r>
              <a:rPr lang="en-US" altLang="zh-TW" dirty="0">
                <a:ea typeface="新細明體" panose="02020500000000000000" pitchFamily="18" charset="-120"/>
              </a:rPr>
              <a:t>is not universally agreed upon.</a:t>
            </a:r>
          </a:p>
          <a:p>
            <a:pPr marL="355600" indent="-355600"/>
            <a:r>
              <a:rPr lang="en-US" altLang="zh-TW" dirty="0">
                <a:ea typeface="新細明體" panose="02020500000000000000" pitchFamily="18" charset="-120"/>
              </a:rPr>
              <a:t>For instance, some authors use                     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	               in the definition of sec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284984"/>
            <a:ext cx="2592288" cy="4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Inverse Trigonometric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93750" lvl="1" indent="-284163"/>
            <a:r>
              <a:rPr lang="en-US" altLang="zh-TW" dirty="0">
                <a:ea typeface="新細明體" panose="02020500000000000000" pitchFamily="18" charset="-120"/>
              </a:rPr>
              <a:t>You can see from the graph of the secant function in Figure 11 that both this choice and the one in Equations 10 will work.</a:t>
            </a:r>
          </a:p>
          <a:p>
            <a:pPr marL="793750" lvl="1" indent="-284163"/>
            <a:r>
              <a:rPr lang="en-US" altLang="zh-TW" dirty="0">
                <a:ea typeface="新細明體" panose="02020500000000000000" pitchFamily="18" charset="-120"/>
              </a:rPr>
              <a:t>The reason for the choice in (10) is that the differentiation formulas are simpler (see Exercise 41).</a:t>
            </a:r>
          </a:p>
          <a:p>
            <a:endParaRPr lang="zh-TW" alt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81660"/>
            <a:ext cx="3846512" cy="31877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59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collect in Table 11 the differentiation formulas for all of the inverse trigonometric functions.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67000"/>
            <a:ext cx="7848872" cy="321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29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Each of these formulas can be combined with the Chain Rule. For instance, if </a:t>
            </a:r>
            <a:r>
              <a:rPr lang="en-US" altLang="zh-TW" i="1" smtClean="0">
                <a:ea typeface="新細明體" panose="02020500000000000000" pitchFamily="18" charset="-120"/>
              </a:rPr>
              <a:t>u</a:t>
            </a:r>
            <a:r>
              <a:rPr lang="en-US" altLang="zh-TW" smtClean="0">
                <a:ea typeface="新細明體" panose="02020500000000000000" pitchFamily="18" charset="-120"/>
              </a:rPr>
              <a:t> is a differentiable function of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, then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5" y="2590800"/>
            <a:ext cx="772318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5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1195388" y="1462088"/>
            <a:ext cx="7491411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400" dirty="0">
                <a:ea typeface="新細明體" panose="02020500000000000000" pitchFamily="18" charset="-120"/>
              </a:rPr>
              <a:t>Differentiate</a:t>
            </a:r>
            <a:endParaRPr lang="en-US" altLang="zh-TW" sz="2400" dirty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400" dirty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462088"/>
            <a:ext cx="23050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84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95388" y="1462088"/>
            <a:ext cx="7491411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SOLUTION: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209800"/>
            <a:ext cx="50958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3581400"/>
            <a:ext cx="289083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2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704975"/>
            <a:ext cx="40290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But the function 				     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(see Figure 2), </a:t>
            </a:r>
            <a:r>
              <a:rPr lang="en-US" altLang="zh-TW" i="1" dirty="0" smtClean="0">
                <a:ea typeface="新細明體" panose="02020500000000000000" pitchFamily="18" charset="-120"/>
              </a:rPr>
              <a:t>is</a:t>
            </a:r>
            <a:r>
              <a:rPr lang="en-US" altLang="zh-TW" dirty="0" smtClean="0">
                <a:ea typeface="新細明體" panose="02020500000000000000" pitchFamily="18" charset="-120"/>
              </a:rPr>
              <a:t> one-to-one.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2265" y="5712168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2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51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590800"/>
            <a:ext cx="42291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181600"/>
            <a:ext cx="24145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53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Each of the formulas in Table 11 gives rise to an integration formula. The two most useful of these are the following: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84" y="3497560"/>
            <a:ext cx="419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92760"/>
            <a:ext cx="41862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84" y="5097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869160"/>
            <a:ext cx="41862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7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</a:t>
            </a:r>
            <a:r>
              <a:rPr lang="en-US" altLang="zh-TW" dirty="0" smtClean="0">
                <a:ea typeface="新細明體" panose="02020500000000000000" pitchFamily="18" charset="-120"/>
              </a:rPr>
              <a:t>6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Find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1−4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88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</a:t>
            </a:r>
            <a:r>
              <a:rPr lang="en-US" altLang="zh-TW" dirty="0" smtClean="0">
                <a:ea typeface="新細明體" panose="02020500000000000000" pitchFamily="18" charset="-120"/>
              </a:rPr>
              <a:t>6</a:t>
            </a:r>
            <a:r>
              <a:rPr lang="en-US" altLang="zh-TW" dirty="0">
                <a:ea typeface="新細明體" panose="02020500000000000000" pitchFamily="18" charset="-120"/>
              </a:rPr>
              <a:t> – </a:t>
            </a:r>
            <a:r>
              <a:rPr lang="en-US" altLang="zh-TW" i="1" dirty="0">
                <a:ea typeface="新細明體" panose="02020500000000000000" pitchFamily="18" charset="-120"/>
              </a:rPr>
              <a:t>Solution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1−4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9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</a:t>
            </a:r>
            <a:r>
              <a:rPr lang="en-US" altLang="zh-TW" dirty="0">
                <a:ea typeface="新細明體" panose="02020500000000000000" pitchFamily="18" charset="-120"/>
              </a:rPr>
              <a:t>7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Evaluate 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95442"/>
            <a:ext cx="15954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7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7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To make the given integral more like Equation 13 we write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suggests that we substitute </a:t>
            </a:r>
            <a:r>
              <a:rPr lang="en-US" altLang="zh-TW" i="1" dirty="0" smtClean="0">
                <a:ea typeface="新細明體" panose="02020500000000000000" pitchFamily="18" charset="-120"/>
              </a:rPr>
              <a:t>u </a:t>
            </a:r>
            <a:r>
              <a:rPr lang="en-US" altLang="zh-TW" dirty="0" smtClean="0">
                <a:ea typeface="新細明體" panose="02020500000000000000" pitchFamily="18" charset="-120"/>
              </a:rPr>
              <a:t>= </a:t>
            </a:r>
            <a:r>
              <a:rPr lang="en-US" altLang="zh-TW" i="1" dirty="0" smtClean="0">
                <a:ea typeface="新細明體" panose="02020500000000000000" pitchFamily="18" charset="-120"/>
              </a:rPr>
              <a:t>x / </a:t>
            </a:r>
            <a:r>
              <a:rPr lang="en-US" altLang="zh-TW" dirty="0" smtClean="0">
                <a:ea typeface="新細明體" panose="02020500000000000000" pitchFamily="18" charset="-120"/>
              </a:rPr>
              <a:t>a. Then </a:t>
            </a:r>
          </a:p>
          <a:p>
            <a:pPr marL="0" indent="0"/>
            <a:r>
              <a:rPr lang="en-US" altLang="zh-TW" i="1" dirty="0" smtClean="0">
                <a:ea typeface="新細明體" panose="02020500000000000000" pitchFamily="18" charset="-120"/>
              </a:rPr>
              <a:t>du =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dx</a:t>
            </a:r>
            <a:r>
              <a:rPr lang="en-US" altLang="zh-TW" dirty="0" smtClean="0">
                <a:ea typeface="新細明體" panose="02020500000000000000" pitchFamily="18" charset="-120"/>
              </a:rPr>
              <a:t> /</a:t>
            </a:r>
            <a:r>
              <a:rPr lang="en-US" altLang="zh-TW" i="1" dirty="0" smtClean="0">
                <a:ea typeface="新細明體" panose="02020500000000000000" pitchFamily="18" charset="-120"/>
              </a:rPr>
              <a:t>a , dx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a du, </a:t>
            </a:r>
            <a:r>
              <a:rPr lang="en-US" altLang="zh-TW" dirty="0" smtClean="0">
                <a:ea typeface="新細明體" panose="02020500000000000000" pitchFamily="18" charset="-120"/>
              </a:rPr>
              <a:t>and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2588419"/>
            <a:ext cx="5535613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9" y="5182952"/>
            <a:ext cx="73723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57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7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Thus we have the formula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7848600" y="762000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776" y="2797696"/>
            <a:ext cx="44926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92896"/>
            <a:ext cx="44862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4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Inverse Trigonometric Functions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inverse function of this restricted sine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exists and is denoted by sin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–1</a:t>
            </a:r>
            <a:r>
              <a:rPr lang="en-US" altLang="zh-TW" dirty="0" smtClean="0">
                <a:ea typeface="新細明體" panose="02020500000000000000" pitchFamily="18" charset="-120"/>
              </a:rPr>
              <a:t> or </a:t>
            </a:r>
            <a:r>
              <a:rPr lang="en-US" altLang="zh-TW" dirty="0" err="1" smtClean="0">
                <a:ea typeface="新細明體" panose="02020500000000000000" pitchFamily="18" charset="-120"/>
              </a:rPr>
              <a:t>arcsin</a:t>
            </a:r>
            <a:r>
              <a:rPr lang="en-US" altLang="zh-TW" dirty="0" smtClean="0">
                <a:ea typeface="新細明體" panose="02020500000000000000" pitchFamily="18" charset="-120"/>
              </a:rPr>
              <a:t>. It is called 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inverse sine function</a:t>
            </a:r>
            <a:r>
              <a:rPr lang="en-US" altLang="zh-TW" dirty="0" smtClean="0">
                <a:ea typeface="新細明體" panose="02020500000000000000" pitchFamily="18" charset="-120"/>
              </a:rPr>
              <a:t> or 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arcsine function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Since the definition of an inverse function says that</a:t>
            </a: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have</a:t>
            </a: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Thus if                                           is the number between –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/2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and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/2</a:t>
            </a:r>
            <a:r>
              <a:rPr lang="en-US" altLang="zh-TW" dirty="0" smtClean="0">
                <a:ea typeface="新細明體" panose="02020500000000000000" pitchFamily="18" charset="-120"/>
              </a:rPr>
              <a:t> whose sine is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69352"/>
            <a:ext cx="3790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7360"/>
            <a:ext cx="5688632" cy="86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343723"/>
            <a:ext cx="222091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21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7172" name="Rectangle 3"/>
          <p:cNvSpPr txBox="1">
            <a:spLocks noChangeArrowheads="1"/>
          </p:cNvSpPr>
          <p:nvPr/>
        </p:nvSpPr>
        <p:spPr bwMode="auto">
          <a:xfrm>
            <a:off x="1195388" y="1462088"/>
            <a:ext cx="7491411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Evaluate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(a)             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</a:p>
          <a:p>
            <a:pPr>
              <a:spcBef>
                <a:spcPct val="20000"/>
              </a:spcBef>
            </a:pPr>
            <a:endParaRPr lang="en-US" altLang="zh-TW" sz="2400" dirty="0">
              <a:solidFill>
                <a:srgbClr val="00ADE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17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9" b="3999"/>
          <a:stretch>
            <a:fillRect/>
          </a:stretch>
        </p:blipFill>
        <p:spPr bwMode="auto">
          <a:xfrm>
            <a:off x="5436096" y="1459632"/>
            <a:ext cx="157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7" r="64444" b="3999"/>
          <a:stretch>
            <a:fillRect/>
          </a:stretch>
        </p:blipFill>
        <p:spPr bwMode="auto">
          <a:xfrm>
            <a:off x="3059832" y="1447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67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95388" y="1462088"/>
            <a:ext cx="7491411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SOLUTION: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a)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 have</a:t>
            </a:r>
          </a:p>
          <a:p>
            <a:pPr eaLnBrk="1" hangingPunct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because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sin(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</a:t>
            </a:r>
            <a:r>
              <a:rPr lang="en-US" altLang="zh-TW" sz="4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/6) = ½ and 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</a:t>
            </a:r>
            <a:r>
              <a:rPr lang="en-US" altLang="zh-TW" sz="4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/6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lies between –</a:t>
            </a:r>
            <a:r>
              <a:rPr lang="en-US" altLang="zh-TW" sz="24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</a:t>
            </a:r>
            <a:r>
              <a:rPr lang="en-US" altLang="zh-TW" sz="4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/2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 </a:t>
            </a:r>
            <a:r>
              <a:rPr lang="en-US" altLang="zh-TW" sz="2400" i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</a:t>
            </a:r>
            <a:r>
              <a:rPr lang="en-US" altLang="zh-TW" sz="400" i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/2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</p:txBody>
      </p:sp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00687"/>
            <a:ext cx="1876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0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8196" name="Rectangle 3"/>
          <p:cNvSpPr txBox="1">
            <a:spLocks noChangeArrowheads="1"/>
          </p:cNvSpPr>
          <p:nvPr/>
        </p:nvSpPr>
        <p:spPr bwMode="auto">
          <a:xfrm>
            <a:off x="1195388" y="1462088"/>
            <a:ext cx="7491411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Let                   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so                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eaLnBrk="0" hangingPunct="0">
              <a:spcBef>
                <a:spcPct val="20000"/>
              </a:spcBef>
              <a:buFontTx/>
              <a:buAutoNum type="alphaLcParenBoth" startAt="2"/>
              <a:defRPr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Then we can draw a right triangle with angle </a:t>
            </a:r>
            <a:r>
              <a:rPr lang="en-US" sz="2400" i="1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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as in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Figure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and deduce from the Pythagorean Theorem 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that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third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side has length</a:t>
            </a:r>
          </a:p>
          <a:p>
            <a:pPr eaLnBrk="0" hangingPunct="0">
              <a:spcBef>
                <a:spcPct val="20000"/>
              </a:spcBef>
              <a:defRPr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47800"/>
            <a:ext cx="1600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36" y="14478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68574"/>
            <a:ext cx="21431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240485"/>
            <a:ext cx="40005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131815" y="6359896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3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246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0244" name="Rectangle 3"/>
          <p:cNvSpPr txBox="1">
            <a:spLocks noChangeArrowheads="1"/>
          </p:cNvSpPr>
          <p:nvPr/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651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This enables us to read from the triangle that</a:t>
            </a:r>
            <a:endParaRPr lang="en-US" altLang="zh-TW" sz="2400" dirty="0">
              <a:solidFill>
                <a:srgbClr val="00ADE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50" b="1031"/>
          <a:stretch>
            <a:fillRect/>
          </a:stretch>
        </p:blipFill>
        <p:spPr bwMode="auto">
          <a:xfrm>
            <a:off x="2286000" y="1981200"/>
            <a:ext cx="259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50" b="9277"/>
          <a:stretch>
            <a:fillRect/>
          </a:stretch>
        </p:blipFill>
        <p:spPr bwMode="auto">
          <a:xfrm>
            <a:off x="3876675" y="2971800"/>
            <a:ext cx="1076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6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1174</Words>
  <Application>Microsoft Office PowerPoint</Application>
  <PresentationFormat>如螢幕大小 (4:3)</PresentationFormat>
  <Paragraphs>202</Paragraphs>
  <Slides>45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6" baseType="lpstr">
      <vt:lpstr>Arial Unicode MS</vt:lpstr>
      <vt:lpstr>Gulim</vt:lpstr>
      <vt:lpstr>微軟正黑體</vt:lpstr>
      <vt:lpstr>新細明體</vt:lpstr>
      <vt:lpstr>Arial</vt:lpstr>
      <vt:lpstr>Cambria Math</vt:lpstr>
      <vt:lpstr>Euphemia</vt:lpstr>
      <vt:lpstr>Symbol</vt:lpstr>
      <vt:lpstr>Verdana</vt:lpstr>
      <vt:lpstr>Math_16x9</vt:lpstr>
      <vt:lpstr>Equation</vt:lpstr>
      <vt:lpstr>PowerPoint 簡報</vt:lpstr>
      <vt:lpstr>PowerPoint 簡報</vt:lpstr>
      <vt:lpstr>Inverse Trigonometric Functions</vt:lpstr>
      <vt:lpstr>Inverse Trigonometric Functions</vt:lpstr>
      <vt:lpstr>Inverse Trigonometric Functions</vt:lpstr>
      <vt:lpstr>Example 1</vt:lpstr>
      <vt:lpstr>Example 1 – Solution</vt:lpstr>
      <vt:lpstr>Example 1 – Solution</vt:lpstr>
      <vt:lpstr>Example 1 – Solution</vt:lpstr>
      <vt:lpstr>Inverse Trigonometric Functions</vt:lpstr>
      <vt:lpstr>Inverse Trigonometric Functions</vt:lpstr>
      <vt:lpstr>Inverse Trigonometric Functions</vt:lpstr>
      <vt:lpstr>Inverse Trigonometric Functions</vt:lpstr>
      <vt:lpstr>Inverse Trigonometric Functions</vt:lpstr>
      <vt:lpstr>Example 2</vt:lpstr>
      <vt:lpstr>Example 2(a) SOLUTION</vt:lpstr>
      <vt:lpstr>Example 2(b) SOLUTION</vt:lpstr>
      <vt:lpstr>Example 2(c) SOLUTION</vt:lpstr>
      <vt:lpstr>Inverse Trigonometric Functions</vt:lpstr>
      <vt:lpstr>Inverse Trigonometric Functions</vt:lpstr>
      <vt:lpstr>Inverse Trigonometric Functions</vt:lpstr>
      <vt:lpstr>Inverse Trigonometric Functions</vt:lpstr>
      <vt:lpstr>Inverse Trigonometric Functions</vt:lpstr>
      <vt:lpstr>Inverse Trigonometric Functions</vt:lpstr>
      <vt:lpstr>Example 3 </vt:lpstr>
      <vt:lpstr>Example 3 – Solution 1</vt:lpstr>
      <vt:lpstr>Example 3 – Solution 2</vt:lpstr>
      <vt:lpstr>Inverse Trigonometric Functions</vt:lpstr>
      <vt:lpstr>Inverse Trigonometric Functions</vt:lpstr>
      <vt:lpstr>Inverse Trigonometric Functions</vt:lpstr>
      <vt:lpstr>Example 4</vt:lpstr>
      <vt:lpstr>Inverse Trigonometric Functions</vt:lpstr>
      <vt:lpstr>Inverse Trigonometric Functions</vt:lpstr>
      <vt:lpstr>Inverse Trigonometric Functions</vt:lpstr>
      <vt:lpstr>Inverse Trigonometric Functions</vt:lpstr>
      <vt:lpstr>Inverse Trigonometric Functions</vt:lpstr>
      <vt:lpstr>Inverse Trigonometric Functions</vt:lpstr>
      <vt:lpstr>Example 5</vt:lpstr>
      <vt:lpstr>Example 5 – Solution</vt:lpstr>
      <vt:lpstr>Inverse Trigonometric Functions</vt:lpstr>
      <vt:lpstr>Example 6</vt:lpstr>
      <vt:lpstr>Example 6 – Solution</vt:lpstr>
      <vt:lpstr>Example 7</vt:lpstr>
      <vt:lpstr>Example 7 – Solution</vt:lpstr>
      <vt:lpstr>Example 7 –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2015-08-30T15:26:15Z</dcterms:created>
  <dcterms:modified xsi:type="dcterms:W3CDTF">2016-11-25T10:27:10Z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