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5"/>
  </p:notesMasterIdLst>
  <p:handoutMasterIdLst>
    <p:handoutMasterId r:id="rId36"/>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6" r:id="rId30"/>
    <p:sldId id="287" r:id="rId31"/>
    <p:sldId id="285" r:id="rId32"/>
    <p:sldId id="283" r:id="rId33"/>
    <p:sldId id="28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008" userDrawn="1">
          <p15:clr>
            <a:srgbClr val="A4A3A4"/>
          </p15:clr>
        </p15:guide>
        <p15:guide id="3" orient="horz" pos="3888" userDrawn="1">
          <p15:clr>
            <a:srgbClr val="A4A3A4"/>
          </p15:clr>
        </p15:guide>
        <p15:guide id="4" orient="horz" pos="321" userDrawn="1">
          <p15:clr>
            <a:srgbClr val="A4A3A4"/>
          </p15:clr>
        </p15:guide>
        <p15:guide id="5" pos="2880" userDrawn="1">
          <p15:clr>
            <a:srgbClr val="A4A3A4"/>
          </p15:clr>
        </p15:guide>
        <p15:guide id="6" pos="755" userDrawn="1">
          <p15:clr>
            <a:srgbClr val="A4A3A4"/>
          </p15:clr>
        </p15:guide>
        <p15:guide id="7" pos="538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howGuides="1">
      <p:cViewPr varScale="1">
        <p:scale>
          <a:sx n="116" d="100"/>
          <a:sy n="116" d="100"/>
        </p:scale>
        <p:origin x="1500" y="108"/>
      </p:cViewPr>
      <p:guideLst>
        <p:guide orient="horz" pos="2160"/>
        <p:guide orient="horz" pos="1008"/>
        <p:guide orient="horz" pos="3888"/>
        <p:guide orient="horz" pos="321"/>
        <p:guide pos="2880"/>
        <p:guide pos="755"/>
        <p:guide pos="5381"/>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3.emf"/><Relationship Id="rId4" Type="http://schemas.openxmlformats.org/officeDocument/2006/relationships/image" Target="../media/image5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BDB7646E-8811-423A-9C42-2CBFADA00A96}" type="datetimeFigureOut">
              <a:rPr lang="en-US" altLang="zh-TW" smtClean="0"/>
              <a:t>11/25/2016</a:t>
            </a:fld>
            <a:endParaRPr lang="zh-TW"/>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04360E59-1627-4404-ACC5-51C744AB0F27}" type="slidenum">
              <a:rPr lang="zh-TW" smtClean="0"/>
              <a:t>‹#›</a:t>
            </a:fld>
            <a:endParaRPr lang="zh-TW"/>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solidFill>
                  <a:schemeClr val="tx1"/>
                </a:solidFill>
              </a:defRPr>
            </a:lvl1pPr>
          </a:lstStyle>
          <a:p>
            <a:endParaRPr lang="zh-TW"/>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TW" sz="1200">
                <a:solidFill>
                  <a:schemeClr val="tx1"/>
                </a:solidFill>
              </a:defRPr>
            </a:lvl1pPr>
          </a:lstStyle>
          <a:p>
            <a:fld id="{D677E230-58DD-43ED-96A1-552DDAB53532}" type="datetimeFigureOut">
              <a:pPr/>
              <a:t>2016/11/25</a:t>
            </a:fld>
            <a:endParaRPr lang="zh-TW"/>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TW" sz="1200">
                <a:solidFill>
                  <a:schemeClr val="tx1"/>
                </a:solidFill>
              </a:defRPr>
            </a:lvl1pPr>
          </a:lstStyle>
          <a:p>
            <a:endParaRPr lang="zh-TW"/>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TW" sz="1200">
                <a:solidFill>
                  <a:schemeClr val="tx1"/>
                </a:solidFill>
              </a:defRPr>
            </a:lvl1pPr>
          </a:lstStyle>
          <a:p>
            <a:fld id="{841221E5-7225-48EB-A4EE-420E7BFCF705}" type="slidenum">
              <a:pPr/>
              <a:t>‹#›</a:t>
            </a:fld>
            <a:endParaRPr lang="zh-TW"/>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2"/>
        </a:solidFill>
        <a:latin typeface="+mn-lt"/>
        <a:ea typeface="+mn-ea"/>
        <a:cs typeface="+mn-cs"/>
      </a:defRPr>
    </a:lvl1pPr>
    <a:lvl2pPr marL="457200" algn="l" defTabSz="914400" rtl="0" eaLnBrk="1" latinLnBrk="0" hangingPunct="1">
      <a:defRPr lang="zh-TW" sz="1200" kern="1200">
        <a:solidFill>
          <a:schemeClr val="tx2"/>
        </a:solidFill>
        <a:latin typeface="+mn-lt"/>
        <a:ea typeface="+mn-ea"/>
        <a:cs typeface="+mn-cs"/>
      </a:defRPr>
    </a:lvl2pPr>
    <a:lvl3pPr marL="914400" algn="l" defTabSz="914400" rtl="0" eaLnBrk="1" latinLnBrk="0" hangingPunct="1">
      <a:defRPr lang="zh-TW" sz="1200" kern="1200">
        <a:solidFill>
          <a:schemeClr val="tx2"/>
        </a:solidFill>
        <a:latin typeface="+mn-lt"/>
        <a:ea typeface="+mn-ea"/>
        <a:cs typeface="+mn-cs"/>
      </a:defRPr>
    </a:lvl3pPr>
    <a:lvl4pPr marL="1371600" algn="l" defTabSz="914400" rtl="0" eaLnBrk="1" latinLnBrk="0" hangingPunct="1">
      <a:defRPr lang="zh-TW" sz="1200" kern="1200">
        <a:solidFill>
          <a:schemeClr val="tx2"/>
        </a:solidFill>
        <a:latin typeface="+mn-lt"/>
        <a:ea typeface="+mn-ea"/>
        <a:cs typeface="+mn-cs"/>
      </a:defRPr>
    </a:lvl4pPr>
    <a:lvl5pPr marL="1828800" algn="l" defTabSz="914400" rtl="0" eaLnBrk="1" latinLnBrk="0" hangingPunct="1">
      <a:defRPr lang="zh-TW" sz="1200" kern="1200">
        <a:solidFill>
          <a:schemeClr val="tx2"/>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1F2088-53EE-40EA-A78B-5C37525D8932}" type="slidenum">
              <a:rPr lang="en-US" altLang="zh-TW"/>
              <a:pPr eaLnBrk="1" hangingPunct="1"/>
              <a:t>1</a:t>
            </a:fld>
            <a:endParaRPr lang="en-US" altLang="zh-TW"/>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zh-TW" smtClean="0"/>
          </a:p>
        </p:txBody>
      </p:sp>
    </p:spTree>
    <p:extLst>
      <p:ext uri="{BB962C8B-B14F-4D97-AF65-F5344CB8AC3E}">
        <p14:creationId xmlns:p14="http://schemas.microsoft.com/office/powerpoint/2010/main" val="2017100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EE8FF9-FC50-4DF1-9202-05B980FBA6CA}" type="slidenum">
              <a:rPr lang="en-US" altLang="zh-TW"/>
              <a:pPr eaLnBrk="1" hangingPunct="1"/>
              <a:t>2</a:t>
            </a:fld>
            <a:endParaRPr lang="en-US" altLang="zh-TW"/>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zh-TW" smtClean="0"/>
          </a:p>
        </p:txBody>
      </p:sp>
    </p:spTree>
    <p:extLst>
      <p:ext uri="{BB962C8B-B14F-4D97-AF65-F5344CB8AC3E}">
        <p14:creationId xmlns:p14="http://schemas.microsoft.com/office/powerpoint/2010/main" val="862529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1" name="矩形 10"/>
          <p:cNvSpPr/>
          <p:nvPr/>
        </p:nvSpPr>
        <p:spPr>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2" name="矩形 11"/>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3" name="直線接點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5" name="直線接點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sp>
        <p:nvSpPr>
          <p:cNvPr id="2" name="標題 1"/>
          <p:cNvSpPr>
            <a:spLocks noGrp="1"/>
          </p:cNvSpPr>
          <p:nvPr>
            <p:ph type="ctrTitle"/>
          </p:nvPr>
        </p:nvSpPr>
        <p:spPr>
          <a:xfrm>
            <a:off x="1821977" y="1600203"/>
            <a:ext cx="6248400" cy="2680127"/>
          </a:xfrm>
        </p:spPr>
        <p:txBody>
          <a:bodyPr>
            <a:noAutofit/>
          </a:bodyPr>
          <a:lstStyle>
            <a:lvl1pPr latinLnBrk="0">
              <a:defRPr lang="zh-TW" sz="4051"/>
            </a:lvl1pPr>
          </a:lstStyle>
          <a:p>
            <a:r>
              <a:rPr lang="zh-TW" altLang="en-US" noProof="0" smtClean="0"/>
              <a:t>按一下以編輯母片標題樣式</a:t>
            </a:r>
            <a:endParaRPr lang="zh-TW" dirty="0"/>
          </a:p>
        </p:txBody>
      </p:sp>
      <p:sp>
        <p:nvSpPr>
          <p:cNvPr id="3" name="副標題 2"/>
          <p:cNvSpPr>
            <a:spLocks noGrp="1"/>
          </p:cNvSpPr>
          <p:nvPr>
            <p:ph type="subTitle" idx="1"/>
          </p:nvPr>
        </p:nvSpPr>
        <p:spPr>
          <a:xfrm>
            <a:off x="1821976" y="4344918"/>
            <a:ext cx="5638800" cy="1116085"/>
          </a:xfrm>
        </p:spPr>
        <p:txBody>
          <a:bodyPr>
            <a:normAutofit/>
          </a:bodyPr>
          <a:lstStyle>
            <a:lvl1pPr marL="0" indent="0" algn="l" latinLnBrk="0">
              <a:spcBef>
                <a:spcPts val="0"/>
              </a:spcBef>
              <a:buNone/>
              <a:defRPr lang="zh-TW" sz="2401">
                <a:solidFill>
                  <a:schemeClr val="tx1"/>
                </a:solidFill>
              </a:defRPr>
            </a:lvl1pPr>
            <a:lvl2pPr marL="342991" indent="0" algn="ctr" latinLnBrk="0">
              <a:buNone/>
              <a:defRPr lang="zh-TW">
                <a:solidFill>
                  <a:schemeClr val="tx1">
                    <a:tint val="75000"/>
                  </a:schemeClr>
                </a:solidFill>
              </a:defRPr>
            </a:lvl2pPr>
            <a:lvl3pPr marL="685983" indent="0" algn="ctr" latinLnBrk="0">
              <a:buNone/>
              <a:defRPr lang="zh-TW">
                <a:solidFill>
                  <a:schemeClr val="tx1">
                    <a:tint val="75000"/>
                  </a:schemeClr>
                </a:solidFill>
              </a:defRPr>
            </a:lvl3pPr>
            <a:lvl4pPr marL="1028974" indent="0" algn="ctr" latinLnBrk="0">
              <a:buNone/>
              <a:defRPr lang="zh-TW">
                <a:solidFill>
                  <a:schemeClr val="tx1">
                    <a:tint val="75000"/>
                  </a:schemeClr>
                </a:solidFill>
              </a:defRPr>
            </a:lvl4pPr>
            <a:lvl5pPr marL="1371966" indent="0" algn="ctr" latinLnBrk="0">
              <a:buNone/>
              <a:defRPr lang="zh-TW">
                <a:solidFill>
                  <a:schemeClr val="tx1">
                    <a:tint val="75000"/>
                  </a:schemeClr>
                </a:solidFill>
              </a:defRPr>
            </a:lvl5pPr>
            <a:lvl6pPr marL="1714957" indent="0" algn="ctr" latinLnBrk="0">
              <a:buNone/>
              <a:defRPr lang="zh-TW">
                <a:solidFill>
                  <a:schemeClr val="tx1">
                    <a:tint val="75000"/>
                  </a:schemeClr>
                </a:solidFill>
              </a:defRPr>
            </a:lvl6pPr>
            <a:lvl7pPr marL="2057949" indent="0" algn="ctr" latinLnBrk="0">
              <a:buNone/>
              <a:defRPr lang="zh-TW">
                <a:solidFill>
                  <a:schemeClr val="tx1">
                    <a:tint val="75000"/>
                  </a:schemeClr>
                </a:solidFill>
              </a:defRPr>
            </a:lvl7pPr>
            <a:lvl8pPr marL="2400940" indent="0" algn="ctr" latinLnBrk="0">
              <a:buNone/>
              <a:defRPr lang="zh-TW">
                <a:solidFill>
                  <a:schemeClr val="tx1">
                    <a:tint val="75000"/>
                  </a:schemeClr>
                </a:solidFill>
              </a:defRPr>
            </a:lvl8pPr>
            <a:lvl9pPr marL="2743932" indent="0" algn="ctr" latinLnBrk="0">
              <a:buNone/>
              <a:defRPr lang="zh-TW">
                <a:solidFill>
                  <a:schemeClr val="tx1">
                    <a:tint val="75000"/>
                  </a:schemeClr>
                </a:solidFill>
              </a:defRPr>
            </a:lvl9pPr>
          </a:lstStyle>
          <a:p>
            <a:r>
              <a:rPr lang="zh-TW" altLang="en-US" smtClean="0"/>
              <a:t>按一下以編輯母片副標題樣式</a:t>
            </a:r>
            <a:endParaRPr lang="zh-TW" dirty="0"/>
          </a:p>
        </p:txBody>
      </p: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pPr/>
              <a:t>2016/11/25</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t>2016/11/25</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cxnSp>
        <p:nvCxnSpPr>
          <p:cNvPr id="11" name="直線接點 10"/>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525250" y="934837"/>
            <a:ext cx="336023" cy="220630"/>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a:p>
        </p:txBody>
      </p:sp>
      <p:cxnSp>
        <p:nvCxnSpPr>
          <p:cNvPr id="14" name="直線接點 13"/>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p:nvPr>
        </p:nvSpPr>
        <p:spPr>
          <a:xfrm>
            <a:off x="7201584" y="685800"/>
            <a:ext cx="1340994"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1199272" y="685800"/>
            <a:ext cx="5887983"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t>2016/11/25</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latinLnBrk="0">
              <a:lnSpc>
                <a:spcPct val="150000"/>
              </a:lnSpc>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C2C6F8EA-316C-41DE-B9A4-EDCC3A85ED9A}" type="datetimeFigureOut">
              <a:t>2016/11/25</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0" name="矩形 19"/>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4" name="矩形 23"/>
          <p:cNvSpPr/>
          <p:nvPr/>
        </p:nvSpPr>
        <p:spPr>
          <a:xfrm>
            <a:off x="912353"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1" name="矩形 20"/>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22" name="直線接點 21"/>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8"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cxnSp>
        <p:nvCxnSpPr>
          <p:cNvPr id="23" name="直線接點 22"/>
          <p:cNvCxnSpPr/>
          <p:nvPr/>
        </p:nvCxnSpPr>
        <p:spPr bwMode="white">
          <a:xfrm>
            <a:off x="9123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7" name="矩形 26"/>
          <p:cNvSpPr/>
          <p:nvPr/>
        </p:nvSpPr>
        <p:spPr>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8" name="矩形 27"/>
          <p:cNvSpPr/>
          <p:nvPr/>
        </p:nvSpPr>
        <p:spPr>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9" name="矩形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30" name="矩形 29"/>
          <p:cNvSpPr/>
          <p:nvPr/>
        </p:nvSpPr>
        <p:spPr>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1" name="直線接點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3" name="直線接點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pPr/>
              <a:t>2016/11/25</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
        <p:nvSpPr>
          <p:cNvPr id="2" name="標題 1"/>
          <p:cNvSpPr>
            <a:spLocks noGrp="1"/>
          </p:cNvSpPr>
          <p:nvPr>
            <p:ph type="title"/>
          </p:nvPr>
        </p:nvSpPr>
        <p:spPr>
          <a:xfrm>
            <a:off x="1199272" y="1600201"/>
            <a:ext cx="6214072" cy="2654064"/>
          </a:xfrm>
        </p:spPr>
        <p:txBody>
          <a:bodyPr anchor="b">
            <a:normAutofit/>
          </a:bodyPr>
          <a:lstStyle>
            <a:lvl1pPr algn="l" latinLnBrk="0">
              <a:defRPr lang="zh-TW" sz="4051" b="0" cap="none" baseline="0"/>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1199273" y="4259999"/>
            <a:ext cx="5449886" cy="1150203"/>
          </a:xfrm>
        </p:spPr>
        <p:txBody>
          <a:bodyPr anchor="t">
            <a:normAutofit/>
          </a:bodyPr>
          <a:lstStyle>
            <a:lvl1pPr marL="0" indent="0" latinLnBrk="0">
              <a:spcBef>
                <a:spcPts val="0"/>
              </a:spcBef>
              <a:buNone/>
              <a:defRPr lang="zh-TW" sz="2401">
                <a:solidFill>
                  <a:schemeClr val="tx1"/>
                </a:solidFill>
              </a:defRPr>
            </a:lvl1pPr>
            <a:lvl2pPr marL="342991" indent="0" latinLnBrk="0">
              <a:buNone/>
              <a:defRPr lang="zh-TW" sz="1350">
                <a:solidFill>
                  <a:schemeClr val="tx1">
                    <a:tint val="75000"/>
                  </a:schemeClr>
                </a:solidFill>
              </a:defRPr>
            </a:lvl2pPr>
            <a:lvl3pPr marL="685983" indent="0" latinLnBrk="0">
              <a:buNone/>
              <a:defRPr lang="zh-TW" sz="1200">
                <a:solidFill>
                  <a:schemeClr val="tx1">
                    <a:tint val="75000"/>
                  </a:schemeClr>
                </a:solidFill>
              </a:defRPr>
            </a:lvl3pPr>
            <a:lvl4pPr marL="1028974" indent="0" latinLnBrk="0">
              <a:buNone/>
              <a:defRPr lang="zh-TW" sz="1050">
                <a:solidFill>
                  <a:schemeClr val="tx1">
                    <a:tint val="75000"/>
                  </a:schemeClr>
                </a:solidFill>
              </a:defRPr>
            </a:lvl4pPr>
            <a:lvl5pPr marL="1371966" indent="0" latinLnBrk="0">
              <a:buNone/>
              <a:defRPr lang="zh-TW" sz="1050">
                <a:solidFill>
                  <a:schemeClr val="tx1">
                    <a:tint val="75000"/>
                  </a:schemeClr>
                </a:solidFill>
              </a:defRPr>
            </a:lvl5pPr>
            <a:lvl6pPr marL="1714957" indent="0" latinLnBrk="0">
              <a:buNone/>
              <a:defRPr lang="zh-TW" sz="1050">
                <a:solidFill>
                  <a:schemeClr val="tx1">
                    <a:tint val="75000"/>
                  </a:schemeClr>
                </a:solidFill>
              </a:defRPr>
            </a:lvl6pPr>
            <a:lvl7pPr marL="2057949" indent="0" latinLnBrk="0">
              <a:buNone/>
              <a:defRPr lang="zh-TW" sz="1050">
                <a:solidFill>
                  <a:schemeClr val="tx1">
                    <a:tint val="75000"/>
                  </a:schemeClr>
                </a:solidFill>
              </a:defRPr>
            </a:lvl7pPr>
            <a:lvl8pPr marL="2400940" indent="0" latinLnBrk="0">
              <a:buNone/>
              <a:defRPr lang="zh-TW" sz="1050">
                <a:solidFill>
                  <a:schemeClr val="tx1">
                    <a:tint val="75000"/>
                  </a:schemeClr>
                </a:solidFill>
              </a:defRPr>
            </a:lvl8pPr>
            <a:lvl9pPr marL="2743932" indent="0" latinLnBrk="0">
              <a:buNone/>
              <a:defRPr lang="zh-TW" sz="105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sz="half" idx="1"/>
          </p:nvPr>
        </p:nvSpPr>
        <p:spPr>
          <a:xfrm>
            <a:off x="1195388"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a:lvl8pPr>
            <a:lvl9pPr latinLnBrk="0">
              <a:defRPr lang="zh-TW" sz="135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內容版面配置區 3"/>
          <p:cNvSpPr>
            <a:spLocks noGrp="1"/>
          </p:cNvSpPr>
          <p:nvPr>
            <p:ph sz="half" idx="2"/>
          </p:nvPr>
        </p:nvSpPr>
        <p:spPr>
          <a:xfrm>
            <a:off x="4922520"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baseline="0"/>
            </a:lvl6pPr>
            <a:lvl7pPr latinLnBrk="0">
              <a:defRPr lang="zh-TW" sz="1350" baseline="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11/25/2016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195389" y="177803"/>
            <a:ext cx="7339012" cy="1239837"/>
          </a:xfrm>
        </p:spPr>
        <p:txBody>
          <a:bodyPr/>
          <a:lstStyle>
            <a:lvl1pPr latinLnBrk="0">
              <a:lnSpc>
                <a:spcPct val="150000"/>
              </a:lnSpc>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195390"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4" name="內容版面配置區 3"/>
          <p:cNvSpPr>
            <a:spLocks noGrp="1"/>
          </p:cNvSpPr>
          <p:nvPr>
            <p:ph sz="half" idx="2"/>
          </p:nvPr>
        </p:nvSpPr>
        <p:spPr>
          <a:xfrm>
            <a:off x="1195388" y="2514709"/>
            <a:ext cx="3611880" cy="3657493"/>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baseline="0"/>
            </a:lvl8pPr>
            <a:lvl9pPr latinLnBrk="0">
              <a:defRPr lang="zh-TW"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5" name="文字版面配置區 4"/>
          <p:cNvSpPr>
            <a:spLocks noGrp="1"/>
          </p:cNvSpPr>
          <p:nvPr>
            <p:ph type="body" sz="quarter" idx="3"/>
          </p:nvPr>
        </p:nvSpPr>
        <p:spPr>
          <a:xfrm>
            <a:off x="4919294"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6" name="內容版面配置區 5"/>
          <p:cNvSpPr>
            <a:spLocks noGrp="1"/>
          </p:cNvSpPr>
          <p:nvPr>
            <p:ph sz="quarter" idx="4"/>
          </p:nvPr>
        </p:nvSpPr>
        <p:spPr>
          <a:xfrm>
            <a:off x="4919294" y="2514600"/>
            <a:ext cx="3615107" cy="3655568"/>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11/25/2016</a:t>
            </a:fld>
            <a:endParaRPr lang="zh-TW" altLang="en-US"/>
          </a:p>
        </p:txBody>
      </p:sp>
      <p:sp>
        <p:nvSpPr>
          <p:cNvPr id="8" name="頁尾版面配置區 7"/>
          <p:cNvSpPr>
            <a:spLocks noGrp="1"/>
          </p:cNvSpPr>
          <p:nvPr>
            <p:ph type="ftr" sz="quarter" idx="11"/>
          </p:nvPr>
        </p:nvSpPr>
        <p:spPr/>
        <p:txBody>
          <a:bodyPr/>
          <a:lstStyle>
            <a:lvl1pPr>
              <a:lnSpc>
                <a:spcPct val="150000"/>
              </a:lnSpc>
              <a:defRPr/>
            </a:lvl1pPr>
          </a:lstStyle>
          <a:p>
            <a:endParaRPr lang="zh-TW" altLang="en-US"/>
          </a:p>
        </p:txBody>
      </p:sp>
      <p:sp>
        <p:nvSpPr>
          <p:cNvPr id="9" name="投影片編號版面配置區 8"/>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日期版面配置區 2"/>
          <p:cNvSpPr>
            <a:spLocks noGrp="1"/>
          </p:cNvSpPr>
          <p:nvPr>
            <p:ph type="dt" sz="half" idx="10"/>
          </p:nvPr>
        </p:nvSpPr>
        <p:spPr/>
        <p:txBody>
          <a:bodyPr/>
          <a:lstStyle/>
          <a:p>
            <a:fld id="{C2C6F8EA-316C-41DE-B9A4-EDCC3A85ED9A}" type="datetimeFigureOut">
              <a:t>2016/11/25</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6" name="矩形 5"/>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cxnSp>
        <p:nvCxnSpPr>
          <p:cNvPr id="7" name="直線接點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229601"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日期版面配置區 1"/>
          <p:cNvSpPr>
            <a:spLocks noGrp="1"/>
          </p:cNvSpPr>
          <p:nvPr>
            <p:ph type="dt" sz="half" idx="10"/>
          </p:nvPr>
        </p:nvSpPr>
        <p:spPr/>
        <p:txBody>
          <a:bodyPr/>
          <a:lstStyle/>
          <a:p>
            <a:fld id="{C2C6F8EA-316C-41DE-B9A4-EDCC3A85ED9A}" type="datetimeFigureOut">
              <a:t>2016/11/25</a:t>
            </a:fld>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a:xfrm>
            <a:off x="466467"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9" name="矩形 8"/>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cxnSp>
        <p:nvCxnSpPr>
          <p:cNvPr id="10" name="直線接點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2" name="標題 1"/>
          <p:cNvSpPr>
            <a:spLocks noGrp="1"/>
          </p:cNvSpPr>
          <p:nvPr>
            <p:ph type="title"/>
          </p:nvPr>
        </p:nvSpPr>
        <p:spPr bwMode="white">
          <a:xfrm>
            <a:off x="805890" y="381000"/>
            <a:ext cx="2470710" cy="1371600"/>
          </a:xfrm>
        </p:spPr>
        <p:txBody>
          <a:bodyPr anchor="b">
            <a:normAutofit/>
          </a:bodyPr>
          <a:lstStyle>
            <a:lvl1pPr algn="l" latinLnBrk="0">
              <a:lnSpc>
                <a:spcPct val="150000"/>
              </a:lnSpc>
              <a:defRPr lang="zh-TW" sz="2101" b="0" cap="all" baseline="0">
                <a:solidFill>
                  <a:schemeClr val="bg1"/>
                </a:solidFill>
              </a:defRPr>
            </a:lvl1pPr>
          </a:lstStyle>
          <a:p>
            <a:r>
              <a:rPr lang="zh-TW" altLang="en-US" smtClean="0"/>
              <a:t>按一下以編輯母片標題樣式</a:t>
            </a:r>
            <a:endParaRPr lang="zh-TW"/>
          </a:p>
        </p:txBody>
      </p:sp>
      <p:sp>
        <p:nvSpPr>
          <p:cNvPr id="3" name="內容版面配置區 2"/>
          <p:cNvSpPr>
            <a:spLocks noGrp="1"/>
          </p:cNvSpPr>
          <p:nvPr>
            <p:ph idx="1"/>
          </p:nvPr>
        </p:nvSpPr>
        <p:spPr>
          <a:xfrm>
            <a:off x="3886200" y="482600"/>
            <a:ext cx="4648200" cy="5689600"/>
          </a:xfrm>
        </p:spPr>
        <p:txBody>
          <a:bodyPr>
            <a:normAutofit/>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bwMode="white">
          <a:xfrm>
            <a:off x="805890" y="1828800"/>
            <a:ext cx="2470710" cy="4343400"/>
          </a:xfrm>
        </p:spPr>
        <p:txBody>
          <a:bodyPr>
            <a:normAutofit/>
          </a:bodyPr>
          <a:lstStyle>
            <a:lvl1pPr marL="0" indent="0" latinLnBrk="0">
              <a:lnSpc>
                <a:spcPct val="150000"/>
              </a:lnSpc>
              <a:buNone/>
              <a:defRPr lang="zh-TW" sz="1500">
                <a:solidFill>
                  <a:schemeClr val="bg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11/25/2016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3657600"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標題 1"/>
          <p:cNvSpPr>
            <a:spLocks noGrp="1"/>
          </p:cNvSpPr>
          <p:nvPr>
            <p:ph type="title"/>
          </p:nvPr>
        </p:nvSpPr>
        <p:spPr>
          <a:xfrm>
            <a:off x="805890" y="381000"/>
            <a:ext cx="2470710" cy="1371600"/>
          </a:xfrm>
        </p:spPr>
        <p:txBody>
          <a:bodyPr anchor="b">
            <a:normAutofit/>
          </a:bodyPr>
          <a:lstStyle>
            <a:lvl1pPr algn="l" latinLnBrk="0">
              <a:defRPr lang="zh-TW" sz="2101" b="0" cap="all" baseline="0">
                <a:solidFill>
                  <a:schemeClr val="tx1">
                    <a:lumMod val="75000"/>
                  </a:schemeClr>
                </a:solidFill>
              </a:defRPr>
            </a:lvl1pPr>
          </a:lstStyle>
          <a:p>
            <a:r>
              <a:rPr lang="zh-TW" altLang="en-US" smtClean="0"/>
              <a:t>按一下以編輯母片標題樣式</a:t>
            </a:r>
            <a:endParaRPr lang="zh-TW"/>
          </a:p>
        </p:txBody>
      </p:sp>
      <p:sp>
        <p:nvSpPr>
          <p:cNvPr id="3" name="圖片版面配置區 2"/>
          <p:cNvSpPr>
            <a:spLocks noGrp="1"/>
          </p:cNvSpPr>
          <p:nvPr>
            <p:ph type="pic" idx="1"/>
          </p:nvPr>
        </p:nvSpPr>
        <p:spPr bwMode="auto">
          <a:xfrm>
            <a:off x="3886200" y="482600"/>
            <a:ext cx="4648200" cy="5689600"/>
          </a:xfrm>
          <a:ln w="19050">
            <a:solidFill>
              <a:schemeClr val="bg1"/>
            </a:solidFill>
          </a:ln>
        </p:spPr>
        <p:txBody>
          <a:bodyPr>
            <a:normAutofit/>
          </a:bodyPr>
          <a:lstStyle>
            <a:lvl1pPr marL="0" indent="0" latinLnBrk="0">
              <a:buNone/>
              <a:defRPr lang="zh-TW" sz="2101"/>
            </a:lvl1pPr>
            <a:lvl2pPr marL="342991" indent="0" latinLnBrk="0">
              <a:buNone/>
              <a:defRPr lang="zh-TW" sz="2101"/>
            </a:lvl2pPr>
            <a:lvl3pPr marL="685983" indent="0" latinLnBrk="0">
              <a:buNone/>
              <a:defRPr lang="zh-TW" sz="1800"/>
            </a:lvl3pPr>
            <a:lvl4pPr marL="1028974" indent="0" latinLnBrk="0">
              <a:buNone/>
              <a:defRPr lang="zh-TW" sz="1500"/>
            </a:lvl4pPr>
            <a:lvl5pPr marL="1371966" indent="0" latinLnBrk="0">
              <a:buNone/>
              <a:defRPr lang="zh-TW" sz="1500"/>
            </a:lvl5pPr>
            <a:lvl6pPr marL="1714957" indent="0" latinLnBrk="0">
              <a:buNone/>
              <a:defRPr lang="zh-TW" sz="1500"/>
            </a:lvl6pPr>
            <a:lvl7pPr marL="2057949" indent="0" latinLnBrk="0">
              <a:buNone/>
              <a:defRPr lang="zh-TW" sz="1500"/>
            </a:lvl7pPr>
            <a:lvl8pPr marL="2400940" indent="0" latinLnBrk="0">
              <a:buNone/>
              <a:defRPr lang="zh-TW" sz="1500"/>
            </a:lvl8pPr>
            <a:lvl9pPr marL="2743932" indent="0" latinLnBrk="0">
              <a:buNone/>
              <a:defRPr lang="zh-TW" sz="15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805890" y="1828800"/>
            <a:ext cx="2470710" cy="4343400"/>
          </a:xfrm>
        </p:spPr>
        <p:txBody>
          <a:bodyPr>
            <a:normAutofit/>
          </a:bodyPr>
          <a:lstStyle>
            <a:lvl1pPr marL="0" indent="0" latinLnBrk="0">
              <a:buNone/>
              <a:defRPr lang="zh-TW" sz="1500">
                <a:solidFill>
                  <a:schemeClr val="tx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2C6F8EA-316C-41DE-B9A4-EDCC3A85ED9A}" type="datetimeFigureOut">
              <a:t>2016/11/25</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7DC1BBB0-96F0-4077-A278-0F3FB5C104D3}" type="slidenum">
              <a:t>‹#›</a:t>
            </a:fld>
            <a:endParaRPr lang="zh-TW"/>
          </a:p>
        </p:txBody>
      </p:sp>
      <p:cxnSp>
        <p:nvCxnSpPr>
          <p:cNvPr id="10" name="直線接點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noProof="0" dirty="0">
              <a:latin typeface="微軟正黑體" panose="020B0604030504040204" pitchFamily="34" charset="-120"/>
              <a:ea typeface="微軟正黑體" panose="020B0604030504040204" pitchFamily="34" charset="-120"/>
            </a:endParaRPr>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13" name="矩形 12"/>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cxnSp>
        <p:nvCxnSpPr>
          <p:cNvPr id="14" name="直線接點 13"/>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567220" y="898103"/>
            <a:ext cx="25208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noProof="0" dirty="0">
              <a:latin typeface="微軟正黑體" panose="020B0604030504040204" pitchFamily="34" charset="-120"/>
              <a:ea typeface="微軟正黑體" panose="020B0604030504040204" pitchFamily="34" charset="-120"/>
            </a:endParaRPr>
          </a:p>
        </p:txBody>
      </p:sp>
      <p:cxnSp>
        <p:nvCxnSpPr>
          <p:cNvPr id="16" name="直線接點 15"/>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版面配置區 1"/>
          <p:cNvSpPr>
            <a:spLocks noGrp="1"/>
          </p:cNvSpPr>
          <p:nvPr>
            <p:ph type="title"/>
          </p:nvPr>
        </p:nvSpPr>
        <p:spPr>
          <a:xfrm>
            <a:off x="1195389" y="177803"/>
            <a:ext cx="7339012" cy="1239837"/>
          </a:xfrm>
          <a:prstGeom prst="rect">
            <a:avLst/>
          </a:prstGeom>
        </p:spPr>
        <p:txBody>
          <a:bodyPr vert="horz" lIns="91440" tIns="45720" rIns="91440" bIns="45720" rtlCol="0" anchor="b">
            <a:normAutofit/>
          </a:bodyPr>
          <a:lstStyle/>
          <a:p>
            <a:r>
              <a:rPr lang="zh-TW" altLang="en-US" noProof="0" dirty="0"/>
              <a:t>按一下以編輯母片標題樣式</a:t>
            </a:r>
          </a:p>
        </p:txBody>
      </p:sp>
      <p:sp>
        <p:nvSpPr>
          <p:cNvPr id="3" name="文字版面配置區 2"/>
          <p:cNvSpPr>
            <a:spLocks noGrp="1"/>
          </p:cNvSpPr>
          <p:nvPr>
            <p:ph type="body" idx="1"/>
          </p:nvPr>
        </p:nvSpPr>
        <p:spPr>
          <a:xfrm>
            <a:off x="1195389" y="1600200"/>
            <a:ext cx="7339012" cy="4572000"/>
          </a:xfrm>
          <a:prstGeom prst="rect">
            <a:avLst/>
          </a:prstGeom>
        </p:spPr>
        <p:txBody>
          <a:bodyPr vert="horz" lIns="91440" tIns="45720" rIns="91440" bIns="45720" rtlCol="0">
            <a:normAutofit/>
          </a:bodyPr>
          <a:lstStyle/>
          <a:p>
            <a:pPr lvl="0"/>
            <a:r>
              <a:rPr lang="zh-TW" altLang="en-US" noProof="0" dirty="0"/>
              <a:t>按一下以編輯母片文字樣式</a:t>
            </a:r>
          </a:p>
          <a:p>
            <a:pPr lvl="1"/>
            <a:r>
              <a:rPr lang="zh-TW" altLang="en-US" noProof="0" dirty="0"/>
              <a:t>第二層</a:t>
            </a:r>
          </a:p>
          <a:p>
            <a:pPr lvl="2"/>
            <a:r>
              <a:rPr lang="zh-TW" altLang="en-US" noProof="0" dirty="0"/>
              <a:t>第三層</a:t>
            </a:r>
          </a:p>
          <a:p>
            <a:pPr lvl="3"/>
            <a:r>
              <a:rPr lang="zh-TW" altLang="en-US" noProof="0" dirty="0"/>
              <a:t>第四層</a:t>
            </a:r>
          </a:p>
          <a:p>
            <a:pPr lvl="4"/>
            <a:r>
              <a:rPr lang="zh-TW" altLang="en-US" noProof="0" dirty="0"/>
              <a:t>第五層</a:t>
            </a:r>
          </a:p>
        </p:txBody>
      </p:sp>
      <p:sp>
        <p:nvSpPr>
          <p:cNvPr id="4" name="日期版面配置區 3"/>
          <p:cNvSpPr>
            <a:spLocks noGrp="1"/>
          </p:cNvSpPr>
          <p:nvPr>
            <p:ph type="dt" sz="half" idx="2"/>
          </p:nvPr>
        </p:nvSpPr>
        <p:spPr>
          <a:xfrm>
            <a:off x="3886200" y="6356354"/>
            <a:ext cx="914400" cy="365125"/>
          </a:xfrm>
          <a:prstGeom prst="rect">
            <a:avLst/>
          </a:prstGeom>
        </p:spPr>
        <p:txBody>
          <a:bodyPr vert="horz" lIns="91440" tIns="45720" rIns="91440" bIns="45720" rtlCol="0" anchor="ctr"/>
          <a:lstStyle>
            <a:lvl1pPr algn="l"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C2C6F8EA-316C-41DE-B9A4-EDCC3A85ED9A}" type="datetimeFigureOut">
              <a:rPr lang="en-US" altLang="zh-TW" noProof="0" smtClean="0"/>
              <a:pPr/>
              <a:t>11/25/2016</a:t>
            </a:fld>
            <a:endParaRPr lang="zh-TW" altLang="en-US" noProof="0" dirty="0"/>
          </a:p>
        </p:txBody>
      </p:sp>
      <p:sp>
        <p:nvSpPr>
          <p:cNvPr id="5" name="頁尾版面配置區 4"/>
          <p:cNvSpPr>
            <a:spLocks noGrp="1"/>
          </p:cNvSpPr>
          <p:nvPr>
            <p:ph type="ftr" sz="quarter" idx="3"/>
          </p:nvPr>
        </p:nvSpPr>
        <p:spPr>
          <a:xfrm>
            <a:off x="4948240" y="6356354"/>
            <a:ext cx="2981325" cy="365125"/>
          </a:xfrm>
          <a:prstGeom prst="rect">
            <a:avLst/>
          </a:prstGeom>
        </p:spPr>
        <p:txBody>
          <a:bodyPr vert="horz" lIns="91440" tIns="45720" rIns="91440" bIns="45720" rtlCol="0" anchor="ctr"/>
          <a:lstStyle>
            <a:lvl1pPr algn="ct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8077201" y="6356354"/>
            <a:ext cx="457200" cy="365125"/>
          </a:xfrm>
          <a:prstGeom prst="rect">
            <a:avLst/>
          </a:prstGeom>
        </p:spPr>
        <p:txBody>
          <a:bodyPr vert="horz" lIns="91440" tIns="45720" rIns="91440" bIns="45720" rtlCol="0" anchor="ctr"/>
          <a:lstStyle>
            <a:lvl1pPr algn="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7DC1BBB0-96F0-4077-A278-0F3FB5C104D3}" type="slidenum">
              <a:rPr lang="en-US" altLang="zh-TW" noProof="0" smtClean="0"/>
              <a:pPr/>
              <a:t>‹#›</a:t>
            </a:fld>
            <a:endParaRPr lang="zh-TW" altLang="en-US"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685983" rtl="0" eaLnBrk="1" latinLnBrk="0" hangingPunct="1">
        <a:lnSpc>
          <a:spcPct val="90000"/>
        </a:lnSpc>
        <a:spcBef>
          <a:spcPct val="0"/>
        </a:spcBef>
        <a:buNone/>
        <a:defRPr lang="zh-TW" sz="2701" kern="1200">
          <a:solidFill>
            <a:schemeClr val="tx1">
              <a:lumMod val="75000"/>
            </a:schemeClr>
          </a:solidFill>
          <a:latin typeface="微軟正黑體" panose="020B0604030504040204" pitchFamily="34" charset="-120"/>
          <a:ea typeface="微軟正黑體" panose="020B0604030504040204" pitchFamily="34" charset="-120"/>
          <a:cs typeface="+mj-cs"/>
        </a:defRPr>
      </a:lvl1pPr>
    </p:titleStyle>
    <p:bodyStyle>
      <a:lvl1pPr marL="0" indent="0" algn="l" defTabSz="685983" rtl="0" eaLnBrk="1" latinLnBrk="0" hangingPunct="1">
        <a:lnSpc>
          <a:spcPct val="9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9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9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9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9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p:bodyStyle>
    <p:otherStyle>
      <a:defPPr>
        <a:defRPr lang="zh-TW"/>
      </a:defPPr>
      <a:lvl1pPr marL="0" algn="l" defTabSz="685983" rtl="0" eaLnBrk="1" latinLnBrk="0" hangingPunct="1">
        <a:defRPr lang="zh-TW" sz="1350" kern="1200">
          <a:solidFill>
            <a:schemeClr val="tx1"/>
          </a:solidFill>
          <a:latin typeface="+mn-lt"/>
          <a:ea typeface="+mn-ea"/>
          <a:cs typeface="+mn-cs"/>
        </a:defRPr>
      </a:lvl1pPr>
      <a:lvl2pPr marL="342991" algn="l" defTabSz="685983" rtl="0" eaLnBrk="1" latinLnBrk="0" hangingPunct="1">
        <a:defRPr lang="zh-TW" sz="1350" kern="1200">
          <a:solidFill>
            <a:schemeClr val="tx1"/>
          </a:solidFill>
          <a:latin typeface="+mn-lt"/>
          <a:ea typeface="+mn-ea"/>
          <a:cs typeface="+mn-cs"/>
        </a:defRPr>
      </a:lvl2pPr>
      <a:lvl3pPr marL="685983" algn="l" defTabSz="685983" rtl="0" eaLnBrk="1" latinLnBrk="0" hangingPunct="1">
        <a:defRPr lang="zh-TW" sz="1350" kern="1200">
          <a:solidFill>
            <a:schemeClr val="tx1"/>
          </a:solidFill>
          <a:latin typeface="+mn-lt"/>
          <a:ea typeface="+mn-ea"/>
          <a:cs typeface="+mn-cs"/>
        </a:defRPr>
      </a:lvl3pPr>
      <a:lvl4pPr marL="1028974" algn="l" defTabSz="685983" rtl="0" eaLnBrk="1" latinLnBrk="0" hangingPunct="1">
        <a:defRPr lang="zh-TW" sz="1350" kern="1200">
          <a:solidFill>
            <a:schemeClr val="tx1"/>
          </a:solidFill>
          <a:latin typeface="+mn-lt"/>
          <a:ea typeface="+mn-ea"/>
          <a:cs typeface="+mn-cs"/>
        </a:defRPr>
      </a:lvl4pPr>
      <a:lvl5pPr marL="1371966" algn="l" defTabSz="685983" rtl="0" eaLnBrk="1" latinLnBrk="0" hangingPunct="1">
        <a:defRPr lang="zh-TW" sz="1350" kern="1200">
          <a:solidFill>
            <a:schemeClr val="tx1"/>
          </a:solidFill>
          <a:latin typeface="+mn-lt"/>
          <a:ea typeface="+mn-ea"/>
          <a:cs typeface="+mn-cs"/>
        </a:defRPr>
      </a:lvl5pPr>
      <a:lvl6pPr marL="1714957" algn="l" defTabSz="685983" rtl="0" eaLnBrk="1" latinLnBrk="0" hangingPunct="1">
        <a:defRPr lang="zh-TW" sz="1350" kern="1200">
          <a:solidFill>
            <a:schemeClr val="tx1"/>
          </a:solidFill>
          <a:latin typeface="+mn-lt"/>
          <a:ea typeface="+mn-ea"/>
          <a:cs typeface="+mn-cs"/>
        </a:defRPr>
      </a:lvl6pPr>
      <a:lvl7pPr marL="2057949" algn="l" defTabSz="685983" rtl="0" eaLnBrk="1" latinLnBrk="0" hangingPunct="1">
        <a:defRPr lang="zh-TW" sz="1350" kern="1200">
          <a:solidFill>
            <a:schemeClr val="tx1"/>
          </a:solidFill>
          <a:latin typeface="+mn-lt"/>
          <a:ea typeface="+mn-ea"/>
          <a:cs typeface="+mn-cs"/>
        </a:defRPr>
      </a:lvl7pPr>
      <a:lvl8pPr marL="2400940" algn="l" defTabSz="685983" rtl="0" eaLnBrk="1" latinLnBrk="0" hangingPunct="1">
        <a:defRPr lang="zh-TW" sz="1350" kern="1200">
          <a:solidFill>
            <a:schemeClr val="tx1"/>
          </a:solidFill>
          <a:latin typeface="+mn-lt"/>
          <a:ea typeface="+mn-ea"/>
          <a:cs typeface="+mn-cs"/>
        </a:defRPr>
      </a:lvl8pPr>
      <a:lvl9pPr marL="2743932" algn="l" defTabSz="685983" rtl="0" eaLnBrk="1" latinLnBrk="0" hangingPunct="1">
        <a:defRPr lang="zh-TW"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4.emf"/><Relationship Id="rId5" Type="http://schemas.openxmlformats.org/officeDocument/2006/relationships/oleObject" Target="../embeddings/oleObject2.bin"/><Relationship Id="rId10" Type="http://schemas.openxmlformats.org/officeDocument/2006/relationships/image" Target="../media/image56.emf"/><Relationship Id="rId4" Type="http://schemas.openxmlformats.org/officeDocument/2006/relationships/image" Target="../media/image53.emf"/><Relationship Id="rId9"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 name="Group 11"/>
          <p:cNvGrpSpPr>
            <a:grpSpLocks/>
          </p:cNvGrpSpPr>
          <p:nvPr/>
        </p:nvGrpSpPr>
        <p:grpSpPr bwMode="auto">
          <a:xfrm>
            <a:off x="1371600" y="914400"/>
            <a:ext cx="7772400" cy="1981200"/>
            <a:chOff x="0" y="914400"/>
            <a:chExt cx="9144000" cy="1981200"/>
          </a:xfrm>
        </p:grpSpPr>
        <p:sp>
          <p:nvSpPr>
            <p:cNvPr id="4" name="Rectangle 3"/>
            <p:cNvSpPr/>
            <p:nvPr/>
          </p:nvSpPr>
          <p:spPr>
            <a:xfrm>
              <a:off x="0" y="914400"/>
              <a:ext cx="9144000" cy="457200"/>
            </a:xfrm>
            <a:prstGeom prst="rect">
              <a:avLst/>
            </a:prstGeom>
            <a:solidFill>
              <a:srgbClr val="C7EB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p:cNvCxnSpPr/>
            <p:nvPr/>
          </p:nvCxnSpPr>
          <p:spPr>
            <a:xfrm>
              <a:off x="1752600" y="1447800"/>
              <a:ext cx="0" cy="144780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33600" y="1828800"/>
              <a:ext cx="6629400" cy="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grpSp>
      <p:sp>
        <p:nvSpPr>
          <p:cNvPr id="2052" name="TextBox 8"/>
          <p:cNvSpPr txBox="1">
            <a:spLocks noChangeArrowheads="1"/>
          </p:cNvSpPr>
          <p:nvPr/>
        </p:nvSpPr>
        <p:spPr bwMode="auto">
          <a:xfrm>
            <a:off x="1721768" y="1447800"/>
            <a:ext cx="76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solidFill>
                  <a:srgbClr val="00ADEE"/>
                </a:solidFill>
                <a:ea typeface="新細明體" panose="02020500000000000000" pitchFamily="18" charset="-120"/>
              </a:rPr>
              <a:t>5</a:t>
            </a:r>
          </a:p>
        </p:txBody>
      </p:sp>
      <p:sp>
        <p:nvSpPr>
          <p:cNvPr id="2053" name="TextBox 10"/>
          <p:cNvSpPr txBox="1">
            <a:spLocks noChangeArrowheads="1"/>
          </p:cNvSpPr>
          <p:nvPr/>
        </p:nvSpPr>
        <p:spPr bwMode="auto">
          <a:xfrm>
            <a:off x="3076128" y="1981200"/>
            <a:ext cx="624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4000" dirty="0">
                <a:ea typeface="新細明體" panose="02020500000000000000" pitchFamily="18" charset="-120"/>
              </a:rPr>
              <a:t>INVERSE FUNCTIONS</a:t>
            </a:r>
          </a:p>
        </p:txBody>
      </p:sp>
    </p:spTree>
    <p:extLst>
      <p:ext uri="{BB962C8B-B14F-4D97-AF65-F5344CB8AC3E}">
        <p14:creationId xmlns:p14="http://schemas.microsoft.com/office/powerpoint/2010/main" val="298962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a:t>
            </a:r>
            <a:endParaRPr lang="en-US" altLang="zh-TW" i="1" smtClean="0">
              <a:ea typeface="新細明體" panose="02020500000000000000" pitchFamily="18" charset="-120"/>
            </a:endParaRPr>
          </a:p>
        </p:txBody>
      </p:sp>
      <p:sp>
        <p:nvSpPr>
          <p:cNvPr id="11267"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Prove </a:t>
            </a:r>
            <a:r>
              <a:rPr lang="en-US" altLang="zh-TW" b="1" dirty="0" smtClean="0">
                <a:ea typeface="新細明體" panose="02020500000000000000" pitchFamily="18" charset="-120"/>
              </a:rPr>
              <a:t>(a)</a:t>
            </a:r>
            <a:r>
              <a:rPr lang="en-US" altLang="zh-TW" dirty="0" smtClean="0">
                <a:ea typeface="新細明體" panose="02020500000000000000" pitchFamily="18" charset="-120"/>
              </a:rPr>
              <a:t>                                        and </a:t>
            </a:r>
          </a:p>
          <a:p>
            <a:pPr marL="0" indent="0"/>
            <a:r>
              <a:rPr lang="en-US" altLang="zh-TW" dirty="0" smtClean="0">
                <a:ea typeface="新細明體" panose="02020500000000000000" pitchFamily="18" charset="-120"/>
              </a:rPr>
              <a:t>          </a:t>
            </a:r>
            <a:r>
              <a:rPr lang="en-US" altLang="zh-TW" sz="900" dirty="0" smtClean="0">
                <a:ea typeface="新細明體" panose="02020500000000000000" pitchFamily="18" charset="-120"/>
              </a:rPr>
              <a:t> </a:t>
            </a:r>
            <a:r>
              <a:rPr lang="en-US" altLang="zh-TW" b="1" dirty="0" smtClean="0">
                <a:ea typeface="新細明體" panose="02020500000000000000" pitchFamily="18" charset="-120"/>
              </a:rPr>
              <a:t>(b)</a:t>
            </a:r>
          </a:p>
          <a:p>
            <a:pPr marL="0" indent="0"/>
            <a:endParaRPr lang="en-US" altLang="zh-TW" dirty="0" smtClean="0">
              <a:ea typeface="新細明體" panose="02020500000000000000" pitchFamily="18" charset="-120"/>
            </a:endParaRPr>
          </a:p>
        </p:txBody>
      </p:sp>
      <p:sp>
        <p:nvSpPr>
          <p:cNvPr id="1126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12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1415" y="1730376"/>
            <a:ext cx="242887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695" y="2348880"/>
            <a:ext cx="250031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285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SOLUTION:</a:t>
            </a:r>
            <a:endParaRPr lang="en-US" altLang="zh-TW" dirty="0" smtClean="0">
              <a:ea typeface="新細明體" panose="02020500000000000000" pitchFamily="18" charset="-120"/>
            </a:endParaRPr>
          </a:p>
          <a:p>
            <a:pPr marL="0" indent="0"/>
            <a:endParaRPr lang="en-US" altLang="zh-TW" sz="1800" dirty="0" smtClean="0">
              <a:solidFill>
                <a:srgbClr val="00ADEE"/>
              </a:solidFill>
              <a:ea typeface="新細明體" panose="02020500000000000000" pitchFamily="18" charset="-120"/>
            </a:endParaRPr>
          </a:p>
          <a:p>
            <a:pPr marL="0" indent="0"/>
            <a:r>
              <a:rPr lang="en-US" altLang="zh-TW" b="1" dirty="0" smtClean="0">
                <a:ea typeface="新細明體" panose="02020500000000000000" pitchFamily="18" charset="-120"/>
              </a:rPr>
              <a:t>(a)</a:t>
            </a:r>
            <a:endParaRPr lang="en-US" altLang="zh-TW" dirty="0" smtClean="0">
              <a:ea typeface="新細明體" panose="02020500000000000000" pitchFamily="18" charset="-120"/>
            </a:endParaRPr>
          </a:p>
        </p:txBody>
      </p:sp>
      <p:sp>
        <p:nvSpPr>
          <p:cNvPr id="1229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370" y="2650232"/>
            <a:ext cx="59912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3717032"/>
            <a:ext cx="45148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6"/>
          <p:cNvPicPr>
            <a:picLocks noChangeAspect="1" noChangeArrowheads="1"/>
          </p:cNvPicPr>
          <p:nvPr/>
        </p:nvPicPr>
        <p:blipFill>
          <a:blip r:embed="rId4">
            <a:extLst>
              <a:ext uri="{28A0092B-C50C-407E-A947-70E740481C1C}">
                <a14:useLocalDpi xmlns:a14="http://schemas.microsoft.com/office/drawing/2010/main" val="0"/>
              </a:ext>
            </a:extLst>
          </a:blip>
          <a:srcRect r="54286" b="11111"/>
          <a:stretch>
            <a:fillRect/>
          </a:stretch>
        </p:blipFill>
        <p:spPr bwMode="auto">
          <a:xfrm>
            <a:off x="3870970" y="4707632"/>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l="45714"/>
          <a:stretch>
            <a:fillRect/>
          </a:stretch>
        </p:blipFill>
        <p:spPr bwMode="auto">
          <a:xfrm>
            <a:off x="3861445" y="5469632"/>
            <a:ext cx="5429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800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1000"/>
                                        <p:tgtEl>
                                          <p:spTgt spid="30723">
                                            <p:txEl>
                                              <p:pRg st="0" end="0"/>
                                            </p:txEl>
                                          </p:spTgt>
                                        </p:tgtEl>
                                      </p:cBhvr>
                                    </p:animEffect>
                                    <p:anim calcmode="lin" valueType="num">
                                      <p:cBhvr>
                                        <p:cTn id="8" dur="10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1000"/>
                                        <p:tgtEl>
                                          <p:spTgt spid="30723">
                                            <p:txEl>
                                              <p:pRg st="2" end="2"/>
                                            </p:txEl>
                                          </p:spTgt>
                                        </p:tgtEl>
                                      </p:cBhvr>
                                    </p:animEffect>
                                    <p:anim calcmode="lin" valueType="num">
                                      <p:cBhvr>
                                        <p:cTn id="14"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29700"/>
                                        </p:tgtEl>
                                        <p:attrNameLst>
                                          <p:attrName>style.visibility</p:attrName>
                                        </p:attrNameLst>
                                      </p:cBhvr>
                                      <p:to>
                                        <p:strVal val="visible"/>
                                      </p:to>
                                    </p:set>
                                    <p:animEffect transition="in" filter="fade">
                                      <p:cBhvr>
                                        <p:cTn id="19" dur="1000"/>
                                        <p:tgtEl>
                                          <p:spTgt spid="29700"/>
                                        </p:tgtEl>
                                      </p:cBhvr>
                                    </p:animEffect>
                                    <p:anim calcmode="lin" valueType="num">
                                      <p:cBhvr>
                                        <p:cTn id="20" dur="1000" fill="hold"/>
                                        <p:tgtEl>
                                          <p:spTgt spid="29700"/>
                                        </p:tgtEl>
                                        <p:attrNameLst>
                                          <p:attrName>ppt_x</p:attrName>
                                        </p:attrNameLst>
                                      </p:cBhvr>
                                      <p:tavLst>
                                        <p:tav tm="0">
                                          <p:val>
                                            <p:strVal val="#ppt_x"/>
                                          </p:val>
                                        </p:tav>
                                        <p:tav tm="100000">
                                          <p:val>
                                            <p:strVal val="#ppt_x"/>
                                          </p:val>
                                        </p:tav>
                                      </p:tavLst>
                                    </p:anim>
                                    <p:anim calcmode="lin" valueType="num">
                                      <p:cBhvr>
                                        <p:cTn id="21" dur="900" decel="100000" fill="hold"/>
                                        <p:tgtEl>
                                          <p:spTgt spid="2970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9700"/>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29701"/>
                                        </p:tgtEl>
                                        <p:attrNameLst>
                                          <p:attrName>style.visibility</p:attrName>
                                        </p:attrNameLst>
                                      </p:cBhvr>
                                      <p:to>
                                        <p:strVal val="visible"/>
                                      </p:to>
                                    </p:set>
                                    <p:animEffect transition="in" filter="fade">
                                      <p:cBhvr>
                                        <p:cTn id="27" dur="1000"/>
                                        <p:tgtEl>
                                          <p:spTgt spid="29701"/>
                                        </p:tgtEl>
                                      </p:cBhvr>
                                    </p:animEffect>
                                    <p:anim calcmode="lin" valueType="num">
                                      <p:cBhvr>
                                        <p:cTn id="28" dur="1000" fill="hold"/>
                                        <p:tgtEl>
                                          <p:spTgt spid="29701"/>
                                        </p:tgtEl>
                                        <p:attrNameLst>
                                          <p:attrName>ppt_x</p:attrName>
                                        </p:attrNameLst>
                                      </p:cBhvr>
                                      <p:tavLst>
                                        <p:tav tm="0">
                                          <p:val>
                                            <p:strVal val="#ppt_x"/>
                                          </p:val>
                                        </p:tav>
                                        <p:tav tm="100000">
                                          <p:val>
                                            <p:strVal val="#ppt_x"/>
                                          </p:val>
                                        </p:tav>
                                      </p:tavLst>
                                    </p:anim>
                                    <p:anim calcmode="lin" valueType="num">
                                      <p:cBhvr>
                                        <p:cTn id="29" dur="900" decel="100000" fill="hold"/>
                                        <p:tgtEl>
                                          <p:spTgt spid="29701"/>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9701"/>
                                        </p:tgtEl>
                                        <p:attrNameLst>
                                          <p:attrName>ppt_y</p:attrName>
                                        </p:attrNameLst>
                                      </p:cBhvr>
                                      <p:tavLst>
                                        <p:tav tm="0">
                                          <p:val>
                                            <p:strVal val="#ppt_y-.03"/>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7" presetClass="entr" presetSubtype="0" fill="hold" nodeType="clickEffect">
                                  <p:stCondLst>
                                    <p:cond delay="0"/>
                                  </p:stCondLst>
                                  <p:childTnLst>
                                    <p:set>
                                      <p:cBhvr>
                                        <p:cTn id="34" dur="1" fill="hold">
                                          <p:stCondLst>
                                            <p:cond delay="0"/>
                                          </p:stCondLst>
                                        </p:cTn>
                                        <p:tgtEl>
                                          <p:spTgt spid="29702"/>
                                        </p:tgtEl>
                                        <p:attrNameLst>
                                          <p:attrName>style.visibility</p:attrName>
                                        </p:attrNameLst>
                                      </p:cBhvr>
                                      <p:to>
                                        <p:strVal val="visible"/>
                                      </p:to>
                                    </p:set>
                                    <p:animEffect transition="in" filter="fade">
                                      <p:cBhvr>
                                        <p:cTn id="35" dur="1000"/>
                                        <p:tgtEl>
                                          <p:spTgt spid="29702"/>
                                        </p:tgtEl>
                                      </p:cBhvr>
                                    </p:animEffect>
                                    <p:anim calcmode="lin" valueType="num">
                                      <p:cBhvr>
                                        <p:cTn id="36" dur="1000" fill="hold"/>
                                        <p:tgtEl>
                                          <p:spTgt spid="29702"/>
                                        </p:tgtEl>
                                        <p:attrNameLst>
                                          <p:attrName>ppt_x</p:attrName>
                                        </p:attrNameLst>
                                      </p:cBhvr>
                                      <p:tavLst>
                                        <p:tav tm="0">
                                          <p:val>
                                            <p:strVal val="#ppt_x"/>
                                          </p:val>
                                        </p:tav>
                                        <p:tav tm="100000">
                                          <p:val>
                                            <p:strVal val="#ppt_x"/>
                                          </p:val>
                                        </p:tav>
                                      </p:tavLst>
                                    </p:anim>
                                    <p:anim calcmode="lin" valueType="num">
                                      <p:cBhvr>
                                        <p:cTn id="37" dur="900" decel="100000" fill="hold"/>
                                        <p:tgtEl>
                                          <p:spTgt spid="29702"/>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29702"/>
                                        </p:tgtEl>
                                        <p:attrNameLst>
                                          <p:attrName>ppt_y</p:attrName>
                                        </p:attrNameLst>
                                      </p:cBhvr>
                                      <p:tavLst>
                                        <p:tav tm="0">
                                          <p:val>
                                            <p:strVal val="#ppt_y-.03"/>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7"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900" decel="100000" fill="hold"/>
                                        <p:tgtEl>
                                          <p:spTgt spid="11"/>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a:bodyPr>
          <a:lstStyle/>
          <a:p>
            <a:pPr marL="0" indent="0">
              <a:defRPr/>
            </a:pPr>
            <a:r>
              <a:rPr lang="en-US" b="1" dirty="0" smtClean="0"/>
              <a:t>(b) </a:t>
            </a:r>
            <a:r>
              <a:rPr lang="en-US" dirty="0" smtClean="0"/>
              <a:t>We start with the identity proved in part (a):</a:t>
            </a:r>
          </a:p>
          <a:p>
            <a:pPr marL="0" indent="0">
              <a:defRPr/>
            </a:pPr>
            <a:endParaRPr lang="en-US" dirty="0" smtClean="0"/>
          </a:p>
          <a:p>
            <a:pPr marL="0" indent="463550">
              <a:defRPr/>
            </a:pPr>
            <a:r>
              <a:rPr lang="en-US" dirty="0" smtClean="0"/>
              <a:t>If we divide both sides by cosh</a:t>
            </a:r>
            <a:r>
              <a:rPr lang="en-US" baseline="30000" dirty="0" smtClean="0"/>
              <a:t>2</a:t>
            </a:r>
            <a:r>
              <a:rPr lang="en-US" i="1" dirty="0" smtClean="0"/>
              <a:t>x</a:t>
            </a:r>
            <a:r>
              <a:rPr lang="en-US" dirty="0" smtClean="0"/>
              <a:t>, we get</a:t>
            </a:r>
          </a:p>
          <a:p>
            <a:pPr marL="0" indent="463550">
              <a:defRPr/>
            </a:pPr>
            <a:endParaRPr lang="en-US" sz="3200" dirty="0" smtClean="0"/>
          </a:p>
          <a:p>
            <a:pPr marL="0" indent="463550">
              <a:defRPr/>
            </a:pPr>
            <a:r>
              <a:rPr lang="en-US" dirty="0" smtClean="0"/>
              <a:t>or</a:t>
            </a:r>
          </a:p>
        </p:txBody>
      </p:sp>
      <p:sp>
        <p:nvSpPr>
          <p:cNvPr id="1331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13317"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133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2286000"/>
            <a:ext cx="24526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616424"/>
            <a:ext cx="27051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638" y="5145187"/>
            <a:ext cx="244316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548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1000"/>
                                        <p:tgtEl>
                                          <p:spTgt spid="30723">
                                            <p:txEl>
                                              <p:pRg st="2" end="2"/>
                                            </p:txEl>
                                          </p:spTgt>
                                        </p:tgtEl>
                                      </p:cBhvr>
                                    </p:animEffect>
                                    <p:anim calcmode="lin" valueType="num">
                                      <p:cBhvr>
                                        <p:cTn id="8"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0247"/>
                                        </p:tgtEl>
                                        <p:attrNameLst>
                                          <p:attrName>style.visibility</p:attrName>
                                        </p:attrNameLst>
                                      </p:cBhvr>
                                      <p:to>
                                        <p:strVal val="visible"/>
                                      </p:to>
                                    </p:set>
                                    <p:animEffect transition="in" filter="fade">
                                      <p:cBhvr>
                                        <p:cTn id="13" dur="1000"/>
                                        <p:tgtEl>
                                          <p:spTgt spid="10247"/>
                                        </p:tgtEl>
                                      </p:cBhvr>
                                    </p:animEffect>
                                    <p:anim calcmode="lin" valueType="num">
                                      <p:cBhvr>
                                        <p:cTn id="14" dur="1000" fill="hold"/>
                                        <p:tgtEl>
                                          <p:spTgt spid="10247"/>
                                        </p:tgtEl>
                                        <p:attrNameLst>
                                          <p:attrName>ppt_x</p:attrName>
                                        </p:attrNameLst>
                                      </p:cBhvr>
                                      <p:tavLst>
                                        <p:tav tm="0">
                                          <p:val>
                                            <p:strVal val="#ppt_x"/>
                                          </p:val>
                                        </p:tav>
                                        <p:tav tm="100000">
                                          <p:val>
                                            <p:strVal val="#ppt_x"/>
                                          </p:val>
                                        </p:tav>
                                      </p:tavLst>
                                    </p:anim>
                                    <p:anim calcmode="lin" valueType="num">
                                      <p:cBhvr>
                                        <p:cTn id="15" dur="900" decel="100000" fill="hold"/>
                                        <p:tgtEl>
                                          <p:spTgt spid="1024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0247"/>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30723">
                                            <p:txEl>
                                              <p:pRg st="4" end="4"/>
                                            </p:txEl>
                                          </p:spTgt>
                                        </p:tgtEl>
                                        <p:attrNameLst>
                                          <p:attrName>style.visibility</p:attrName>
                                        </p:attrNameLst>
                                      </p:cBhvr>
                                      <p:to>
                                        <p:strVal val="visible"/>
                                      </p:to>
                                    </p:set>
                                    <p:animEffect transition="in" filter="fade">
                                      <p:cBhvr>
                                        <p:cTn id="21" dur="1000"/>
                                        <p:tgtEl>
                                          <p:spTgt spid="30723">
                                            <p:txEl>
                                              <p:pRg st="4" end="4"/>
                                            </p:txEl>
                                          </p:spTgt>
                                        </p:tgtEl>
                                      </p:cBhvr>
                                    </p:animEffect>
                                    <p:anim calcmode="lin" valueType="num">
                                      <p:cBhvr>
                                        <p:cTn id="22"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0723">
                                            <p:txEl>
                                              <p:pRg st="4" end="4"/>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0723">
                                            <p:txEl>
                                              <p:pRg st="4" end="4"/>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1000"/>
                                        <p:tgtEl>
                                          <p:spTgt spid="10248"/>
                                        </p:tgtEl>
                                      </p:cBhvr>
                                    </p:animEffect>
                                    <p:anim calcmode="lin" valueType="num">
                                      <p:cBhvr>
                                        <p:cTn id="28" dur="1000" fill="hold"/>
                                        <p:tgtEl>
                                          <p:spTgt spid="10248"/>
                                        </p:tgtEl>
                                        <p:attrNameLst>
                                          <p:attrName>ppt_x</p:attrName>
                                        </p:attrNameLst>
                                      </p:cBhvr>
                                      <p:tavLst>
                                        <p:tav tm="0">
                                          <p:val>
                                            <p:strVal val="#ppt_x"/>
                                          </p:val>
                                        </p:tav>
                                        <p:tav tm="100000">
                                          <p:val>
                                            <p:strVal val="#ppt_x"/>
                                          </p:val>
                                        </p:tav>
                                      </p:tavLst>
                                    </p:anim>
                                    <p:anim calcmode="lin" valueType="num">
                                      <p:cBhvr>
                                        <p:cTn id="29" dur="900" decel="100000" fill="hold"/>
                                        <p:tgtEl>
                                          <p:spTgt spid="10248"/>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024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Hyperbolic Functions</a:t>
            </a:r>
          </a:p>
        </p:txBody>
      </p:sp>
      <p:sp>
        <p:nvSpPr>
          <p:cNvPr id="14339" name="Rectangle 3"/>
          <p:cNvSpPr>
            <a:spLocks noGrp="1" noChangeArrowheads="1"/>
          </p:cNvSpPr>
          <p:nvPr>
            <p:ph type="body" idx="1"/>
          </p:nvPr>
        </p:nvSpPr>
        <p:spPr/>
        <p:txBody>
          <a:bodyPr>
            <a:normAutofit fontScale="85000" lnSpcReduction="20000"/>
          </a:bodyPr>
          <a:lstStyle/>
          <a:p>
            <a:r>
              <a:rPr lang="en-US" altLang="zh-TW" dirty="0">
                <a:ea typeface="新細明體" panose="02020500000000000000" pitchFamily="18" charset="-120"/>
              </a:rPr>
              <a:t>The identity proved in Example 1(a) gives a clue to the reason for the name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hyperbolic</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functions, as follows</a:t>
            </a:r>
            <a:r>
              <a:rPr lang="en-US" altLang="zh-TW" dirty="0" smtClean="0">
                <a:ea typeface="新細明體" panose="02020500000000000000" pitchFamily="18" charset="-120"/>
              </a:rPr>
              <a:t>:</a:t>
            </a:r>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If </a:t>
            </a:r>
            <a:r>
              <a:rPr lang="en-US" altLang="zh-TW" i="1" dirty="0" smtClean="0">
                <a:ea typeface="新細明體" panose="02020500000000000000" pitchFamily="18" charset="-120"/>
              </a:rPr>
              <a:t>t</a:t>
            </a:r>
            <a:r>
              <a:rPr lang="en-US" altLang="zh-TW" dirty="0" smtClean="0">
                <a:ea typeface="新細明體" panose="02020500000000000000" pitchFamily="18" charset="-120"/>
              </a:rPr>
              <a:t> is any real number, the point </a:t>
            </a:r>
            <a:r>
              <a:rPr lang="en-US" altLang="zh-TW" i="1" dirty="0" smtClean="0">
                <a:ea typeface="新細明體" panose="02020500000000000000" pitchFamily="18" charset="-120"/>
              </a:rPr>
              <a:t>P</a:t>
            </a:r>
            <a:r>
              <a:rPr lang="en-US" altLang="zh-TW" dirty="0" smtClean="0">
                <a:ea typeface="新細明體" panose="02020500000000000000" pitchFamily="18" charset="-120"/>
              </a:rPr>
              <a:t>(cos </a:t>
            </a:r>
            <a:r>
              <a:rPr lang="en-US" altLang="zh-TW" i="1" dirty="0" smtClean="0">
                <a:ea typeface="新細明體" panose="02020500000000000000" pitchFamily="18" charset="-120"/>
              </a:rPr>
              <a:t>t</a:t>
            </a:r>
            <a:r>
              <a:rPr lang="en-US" altLang="zh-TW" dirty="0" smtClean="0">
                <a:ea typeface="新細明體" panose="02020500000000000000" pitchFamily="18" charset="-120"/>
              </a:rPr>
              <a:t>, sin </a:t>
            </a:r>
            <a:r>
              <a:rPr lang="en-US" altLang="zh-TW" i="1" dirty="0" smtClean="0">
                <a:ea typeface="新細明體" panose="02020500000000000000" pitchFamily="18" charset="-120"/>
              </a:rPr>
              <a:t>t</a:t>
            </a:r>
            <a:r>
              <a:rPr lang="en-US" altLang="zh-TW" dirty="0" smtClean="0">
                <a:ea typeface="新細明體" panose="02020500000000000000" pitchFamily="18" charset="-120"/>
              </a:rPr>
              <a:t>) lies on the unit circle </a:t>
            </a:r>
            <a:r>
              <a:rPr lang="en-US" altLang="zh-TW" i="1" dirty="0" smtClean="0">
                <a:ea typeface="新細明體" panose="02020500000000000000" pitchFamily="18" charset="-120"/>
              </a:rPr>
              <a:t>x</a:t>
            </a:r>
            <a:r>
              <a:rPr lang="en-US" altLang="zh-TW" baseline="30000" dirty="0" smtClean="0">
                <a:ea typeface="新細明體" panose="02020500000000000000" pitchFamily="18" charset="-120"/>
              </a:rPr>
              <a:t>2</a:t>
            </a:r>
            <a:r>
              <a:rPr lang="en-US" altLang="zh-TW" dirty="0" smtClean="0">
                <a:ea typeface="新細明體" panose="02020500000000000000" pitchFamily="18" charset="-120"/>
              </a:rPr>
              <a:t> + </a:t>
            </a:r>
            <a:r>
              <a:rPr lang="en-US" altLang="zh-TW" i="1" dirty="0" smtClean="0">
                <a:ea typeface="新細明體" panose="02020500000000000000" pitchFamily="18" charset="-120"/>
              </a:rPr>
              <a:t>y</a:t>
            </a:r>
            <a:r>
              <a:rPr lang="en-US" altLang="zh-TW" baseline="30000" dirty="0" smtClean="0">
                <a:ea typeface="新細明體" panose="02020500000000000000" pitchFamily="18" charset="-120"/>
              </a:rPr>
              <a:t>2</a:t>
            </a:r>
            <a:r>
              <a:rPr lang="en-US" altLang="zh-TW" dirty="0" smtClean="0">
                <a:ea typeface="新細明體" panose="02020500000000000000" pitchFamily="18" charset="-120"/>
              </a:rPr>
              <a:t> = 1 because cos</a:t>
            </a:r>
            <a:r>
              <a:rPr lang="en-US" altLang="zh-TW" baseline="30000" dirty="0" smtClean="0">
                <a:ea typeface="新細明體" panose="02020500000000000000" pitchFamily="18" charset="-120"/>
              </a:rPr>
              <a:t>2</a:t>
            </a:r>
            <a:r>
              <a:rPr lang="en-US" altLang="zh-TW" i="1" dirty="0" smtClean="0">
                <a:ea typeface="新細明體" panose="02020500000000000000" pitchFamily="18" charset="-120"/>
              </a:rPr>
              <a:t>t</a:t>
            </a:r>
            <a:r>
              <a:rPr lang="en-US" altLang="zh-TW" dirty="0" smtClean="0">
                <a:ea typeface="新細明體" panose="02020500000000000000" pitchFamily="18" charset="-120"/>
              </a:rPr>
              <a:t> + sin</a:t>
            </a:r>
            <a:r>
              <a:rPr lang="en-US" altLang="zh-TW" baseline="30000" dirty="0" smtClean="0">
                <a:ea typeface="新細明體" panose="02020500000000000000" pitchFamily="18" charset="-120"/>
              </a:rPr>
              <a:t>2</a:t>
            </a:r>
            <a:r>
              <a:rPr lang="en-US" altLang="zh-TW" i="1" dirty="0" smtClean="0">
                <a:ea typeface="新細明體" panose="02020500000000000000" pitchFamily="18" charset="-120"/>
              </a:rPr>
              <a:t>t</a:t>
            </a:r>
            <a:r>
              <a:rPr lang="en-US" altLang="zh-TW" dirty="0" smtClean="0">
                <a:ea typeface="新細明體" panose="02020500000000000000" pitchFamily="18" charset="-120"/>
              </a:rPr>
              <a:t> = 1</a:t>
            </a:r>
            <a:r>
              <a:rPr lang="en-US" altLang="zh-TW" dirty="0" smtClean="0">
                <a:ea typeface="新細明體" panose="02020500000000000000" pitchFamily="18" charset="-120"/>
              </a:rPr>
              <a:t>.</a:t>
            </a:r>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In fact, </a:t>
            </a:r>
            <a:r>
              <a:rPr lang="en-US" altLang="zh-TW" i="1" dirty="0" smtClean="0">
                <a:ea typeface="新細明體" panose="02020500000000000000" pitchFamily="18" charset="-120"/>
              </a:rPr>
              <a:t>t</a:t>
            </a:r>
            <a:r>
              <a:rPr lang="en-US" altLang="zh-TW" dirty="0" smtClean="0">
                <a:ea typeface="新細明體" panose="02020500000000000000" pitchFamily="18" charset="-120"/>
              </a:rPr>
              <a:t> can be interpreted as the radian measure of   </a:t>
            </a:r>
            <a:r>
              <a:rPr lang="en-US" altLang="zh-TW" sz="1600" dirty="0" smtClean="0">
                <a:ea typeface="新細明體" panose="02020500000000000000" pitchFamily="18" charset="-120"/>
              </a:rPr>
              <a:t>      </a:t>
            </a:r>
            <a:r>
              <a:rPr lang="en-US" altLang="zh-TW" i="1" dirty="0" smtClean="0">
                <a:ea typeface="新細明體" panose="02020500000000000000" pitchFamily="18" charset="-120"/>
              </a:rPr>
              <a:t>POQ</a:t>
            </a:r>
            <a:r>
              <a:rPr lang="en-US" altLang="zh-TW" dirty="0" smtClean="0">
                <a:ea typeface="新細明體" panose="02020500000000000000" pitchFamily="18" charset="-120"/>
              </a:rPr>
              <a:t> </a:t>
            </a:r>
            <a:r>
              <a:rPr lang="en-US" altLang="zh-TW" dirty="0" smtClean="0">
                <a:ea typeface="新細明體" panose="02020500000000000000" pitchFamily="18" charset="-120"/>
              </a:rPr>
              <a:t>in Figure 6.</a:t>
            </a:r>
          </a:p>
          <a:p>
            <a:pPr marL="0" indent="0"/>
            <a:endParaRPr lang="en-US" altLang="zh-TW" dirty="0" smtClean="0">
              <a:ea typeface="新細明體" panose="02020500000000000000" pitchFamily="18" charset="-120"/>
            </a:endParaRPr>
          </a:p>
          <a:p>
            <a:pPr marL="0" indent="0"/>
            <a:endParaRPr lang="en-US" altLang="zh-TW" dirty="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 </a:t>
            </a:r>
          </a:p>
        </p:txBody>
      </p:sp>
      <p:sp>
        <p:nvSpPr>
          <p:cNvPr id="1434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43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3429000"/>
            <a:ext cx="2286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8026" y="3812631"/>
            <a:ext cx="2978150" cy="26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Rectangle 7"/>
          <p:cNvSpPr>
            <a:spLocks noChangeArrowheads="1"/>
          </p:cNvSpPr>
          <p:nvPr/>
        </p:nvSpPr>
        <p:spPr bwMode="auto">
          <a:xfrm>
            <a:off x="4226916" y="6433591"/>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6</a:t>
            </a:r>
          </a:p>
        </p:txBody>
      </p:sp>
    </p:spTree>
    <p:extLst>
      <p:ext uri="{BB962C8B-B14F-4D97-AF65-F5344CB8AC3E}">
        <p14:creationId xmlns:p14="http://schemas.microsoft.com/office/powerpoint/2010/main" val="39213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Hyperbolic Functions</a:t>
            </a:r>
          </a:p>
        </p:txBody>
      </p:sp>
      <p:sp>
        <p:nvSpPr>
          <p:cNvPr id="15363"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For this reason the trigonometric functions are sometimes called </a:t>
            </a:r>
            <a:r>
              <a:rPr lang="en-US" altLang="zh-TW" i="1" smtClean="0">
                <a:ea typeface="新細明體" panose="02020500000000000000" pitchFamily="18" charset="-120"/>
              </a:rPr>
              <a:t>circular </a:t>
            </a:r>
            <a:r>
              <a:rPr lang="en-US" altLang="zh-TW" smtClean="0">
                <a:ea typeface="新細明體" panose="02020500000000000000" pitchFamily="18" charset="-120"/>
              </a:rPr>
              <a:t> functions.</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Likewise, if </a:t>
            </a:r>
            <a:r>
              <a:rPr lang="en-US" altLang="zh-TW" i="1" smtClean="0">
                <a:ea typeface="新細明體" panose="02020500000000000000" pitchFamily="18" charset="-120"/>
              </a:rPr>
              <a:t>t </a:t>
            </a:r>
            <a:r>
              <a:rPr lang="en-US" altLang="zh-TW" smtClean="0">
                <a:ea typeface="新細明體" panose="02020500000000000000" pitchFamily="18" charset="-120"/>
              </a:rPr>
              <a:t>is any real number, then the point              </a:t>
            </a:r>
            <a:r>
              <a:rPr lang="en-US" altLang="zh-TW" i="1" smtClean="0">
                <a:ea typeface="新細明體" panose="02020500000000000000" pitchFamily="18" charset="-120"/>
              </a:rPr>
              <a:t>P</a:t>
            </a:r>
            <a:r>
              <a:rPr lang="en-US" altLang="zh-TW" smtClean="0">
                <a:ea typeface="新細明體" panose="02020500000000000000" pitchFamily="18" charset="-120"/>
              </a:rPr>
              <a:t>(cosh </a:t>
            </a:r>
            <a:r>
              <a:rPr lang="en-US" altLang="zh-TW" i="1" smtClean="0">
                <a:ea typeface="新細明體" panose="02020500000000000000" pitchFamily="18" charset="-120"/>
              </a:rPr>
              <a:t>t</a:t>
            </a:r>
            <a:r>
              <a:rPr lang="en-US" altLang="zh-TW" smtClean="0">
                <a:ea typeface="新細明體" panose="02020500000000000000" pitchFamily="18" charset="-120"/>
              </a:rPr>
              <a:t>, sinh </a:t>
            </a:r>
            <a:r>
              <a:rPr lang="en-US" altLang="zh-TW" i="1" smtClean="0">
                <a:ea typeface="新細明體" panose="02020500000000000000" pitchFamily="18" charset="-120"/>
              </a:rPr>
              <a:t>t</a:t>
            </a:r>
            <a:r>
              <a:rPr lang="en-US" altLang="zh-TW" smtClean="0">
                <a:ea typeface="新細明體" panose="02020500000000000000" pitchFamily="18" charset="-120"/>
              </a:rPr>
              <a:t>) lies on the right branch of the hyperbola   </a:t>
            </a:r>
            <a:r>
              <a:rPr lang="en-US" altLang="zh-TW" i="1" smtClean="0">
                <a:ea typeface="新細明體" panose="02020500000000000000" pitchFamily="18" charset="-120"/>
              </a:rPr>
              <a:t>x</a:t>
            </a:r>
            <a:r>
              <a:rPr lang="en-US" altLang="zh-TW" baseline="30000" smtClean="0">
                <a:ea typeface="新細明體" panose="02020500000000000000" pitchFamily="18" charset="-120"/>
              </a:rPr>
              <a:t>2</a:t>
            </a:r>
            <a:r>
              <a:rPr lang="en-US" altLang="zh-TW" smtClean="0">
                <a:ea typeface="新細明體" panose="02020500000000000000" pitchFamily="18" charset="-120"/>
              </a:rPr>
              <a:t> – </a:t>
            </a:r>
            <a:r>
              <a:rPr lang="en-US" altLang="zh-TW" i="1" smtClean="0">
                <a:ea typeface="新細明體" panose="02020500000000000000" pitchFamily="18" charset="-120"/>
              </a:rPr>
              <a:t>y</a:t>
            </a:r>
            <a:r>
              <a:rPr lang="en-US" altLang="zh-TW" baseline="30000" smtClean="0">
                <a:ea typeface="新細明體" panose="02020500000000000000" pitchFamily="18" charset="-120"/>
              </a:rPr>
              <a:t>2</a:t>
            </a:r>
            <a:r>
              <a:rPr lang="en-US" altLang="zh-TW" smtClean="0">
                <a:ea typeface="新細明體" panose="02020500000000000000" pitchFamily="18" charset="-120"/>
              </a:rPr>
              <a:t> = 1 because cosh</a:t>
            </a:r>
            <a:r>
              <a:rPr lang="en-US" altLang="zh-TW" baseline="30000" smtClean="0">
                <a:ea typeface="新細明體" panose="02020500000000000000" pitchFamily="18" charset="-120"/>
              </a:rPr>
              <a:t>2 </a:t>
            </a:r>
            <a:r>
              <a:rPr lang="en-US" altLang="zh-TW" i="1" smtClean="0">
                <a:ea typeface="新細明體" panose="02020500000000000000" pitchFamily="18" charset="-120"/>
              </a:rPr>
              <a:t>t</a:t>
            </a:r>
            <a:r>
              <a:rPr lang="en-US" altLang="zh-TW" smtClean="0">
                <a:ea typeface="新細明體" panose="02020500000000000000" pitchFamily="18" charset="-120"/>
              </a:rPr>
              <a:t> – sinh</a:t>
            </a:r>
            <a:r>
              <a:rPr lang="en-US" altLang="zh-TW" baseline="30000" smtClean="0">
                <a:ea typeface="新細明體" panose="02020500000000000000" pitchFamily="18" charset="-120"/>
              </a:rPr>
              <a:t>2 </a:t>
            </a:r>
            <a:r>
              <a:rPr lang="en-US" altLang="zh-TW" i="1" smtClean="0">
                <a:ea typeface="新細明體" panose="02020500000000000000" pitchFamily="18" charset="-120"/>
              </a:rPr>
              <a:t>t</a:t>
            </a:r>
            <a:r>
              <a:rPr lang="en-US" altLang="zh-TW" smtClean="0">
                <a:ea typeface="新細明體" panose="02020500000000000000" pitchFamily="18" charset="-120"/>
              </a:rPr>
              <a:t> = 1 and cosh </a:t>
            </a:r>
            <a:r>
              <a:rPr lang="en-US" altLang="zh-TW" i="1" smtClean="0">
                <a:ea typeface="新細明體" panose="02020500000000000000" pitchFamily="18" charset="-120"/>
              </a:rPr>
              <a:t>t</a:t>
            </a:r>
            <a:r>
              <a:rPr lang="en-US" altLang="zh-TW" smtClean="0">
                <a:ea typeface="新細明體" panose="02020500000000000000" pitchFamily="18" charset="-120"/>
              </a:rPr>
              <a:t> </a:t>
            </a:r>
            <a:r>
              <a:rPr lang="en-US" altLang="zh-TW" b="1" smtClean="0">
                <a:ea typeface="新細明體" panose="02020500000000000000" pitchFamily="18" charset="-120"/>
                <a:sym typeface="Symbol" panose="05050102010706020507" pitchFamily="18" charset="2"/>
              </a:rPr>
              <a:t> </a:t>
            </a:r>
            <a:r>
              <a:rPr lang="en-US" altLang="zh-TW" smtClean="0">
                <a:ea typeface="新細明體" panose="02020500000000000000" pitchFamily="18" charset="-120"/>
                <a:sym typeface="Symbol" panose="05050102010706020507" pitchFamily="18" charset="2"/>
              </a:rPr>
              <a:t>1</a:t>
            </a:r>
            <a:r>
              <a:rPr lang="en-US" altLang="zh-TW" smtClean="0">
                <a:ea typeface="新細明體" panose="02020500000000000000" pitchFamily="18" charset="-120"/>
              </a:rPr>
              <a:t>.</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This time, </a:t>
            </a:r>
            <a:r>
              <a:rPr lang="en-US" altLang="zh-TW" i="1" smtClean="0">
                <a:ea typeface="新細明體" panose="02020500000000000000" pitchFamily="18" charset="-120"/>
              </a:rPr>
              <a:t>t </a:t>
            </a:r>
            <a:r>
              <a:rPr lang="en-US" altLang="zh-TW" smtClean="0">
                <a:ea typeface="新細明體" panose="02020500000000000000" pitchFamily="18" charset="-120"/>
              </a:rPr>
              <a:t>does not represent the measure of an angle.</a:t>
            </a:r>
          </a:p>
        </p:txBody>
      </p:sp>
      <p:sp>
        <p:nvSpPr>
          <p:cNvPr id="1536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Tree>
    <p:extLst>
      <p:ext uri="{BB962C8B-B14F-4D97-AF65-F5344CB8AC3E}">
        <p14:creationId xmlns:p14="http://schemas.microsoft.com/office/powerpoint/2010/main" val="77880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Hyperbolic Functions</a:t>
            </a:r>
          </a:p>
        </p:txBody>
      </p:sp>
      <p:sp>
        <p:nvSpPr>
          <p:cNvPr id="16387" name="Rectangle 3"/>
          <p:cNvSpPr>
            <a:spLocks noGrp="1" noChangeArrowheads="1"/>
          </p:cNvSpPr>
          <p:nvPr>
            <p:ph type="body" idx="1"/>
          </p:nvPr>
        </p:nvSpPr>
        <p:spPr/>
        <p:txBody>
          <a:bodyPr>
            <a:normAutofit fontScale="85000" lnSpcReduction="20000"/>
          </a:bodyPr>
          <a:lstStyle/>
          <a:p>
            <a:pPr marL="0" indent="0"/>
            <a:r>
              <a:rPr lang="en-US" altLang="zh-TW" dirty="0" smtClean="0">
                <a:ea typeface="新細明體" panose="02020500000000000000" pitchFamily="18" charset="-120"/>
              </a:rPr>
              <a:t>However, it turns out that </a:t>
            </a:r>
            <a:r>
              <a:rPr lang="en-US" altLang="zh-TW" i="1" dirty="0" smtClean="0">
                <a:ea typeface="新細明體" panose="02020500000000000000" pitchFamily="18" charset="-120"/>
              </a:rPr>
              <a:t>t</a:t>
            </a:r>
            <a:r>
              <a:rPr lang="en-US" altLang="zh-TW" dirty="0" smtClean="0">
                <a:ea typeface="新細明體" panose="02020500000000000000" pitchFamily="18" charset="-120"/>
              </a:rPr>
              <a:t> represents twice the area of the shaded hyperbolic sector in Figure 7, just as in the</a:t>
            </a:r>
            <a:br>
              <a:rPr lang="en-US" altLang="zh-TW" dirty="0" smtClean="0">
                <a:ea typeface="新細明體" panose="02020500000000000000" pitchFamily="18" charset="-120"/>
              </a:rPr>
            </a:br>
            <a:r>
              <a:rPr lang="en-US" altLang="zh-TW" dirty="0" smtClean="0">
                <a:ea typeface="新細明體" panose="02020500000000000000" pitchFamily="18" charset="-120"/>
              </a:rPr>
              <a:t>trigonometric case </a:t>
            </a:r>
            <a:r>
              <a:rPr lang="en-US" altLang="zh-TW" i="1" dirty="0" smtClean="0">
                <a:ea typeface="新細明體" panose="02020500000000000000" pitchFamily="18" charset="-120"/>
              </a:rPr>
              <a:t>t </a:t>
            </a:r>
            <a:r>
              <a:rPr lang="en-US" altLang="zh-TW" dirty="0" smtClean="0">
                <a:ea typeface="新細明體" panose="02020500000000000000" pitchFamily="18" charset="-120"/>
              </a:rPr>
              <a:t>represents twice the area of the shaded circular sector in Figure 6.</a:t>
            </a:r>
          </a:p>
          <a:p>
            <a:pPr marL="0" indent="0"/>
            <a:endParaRPr lang="en-US" altLang="zh-TW" dirty="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a:ea typeface="新細明體" panose="02020500000000000000" pitchFamily="18" charset="-120"/>
            </a:endParaRPr>
          </a:p>
          <a:p>
            <a:pPr marL="0" indent="0"/>
            <a:r>
              <a:rPr lang="en-US" altLang="zh-TW" dirty="0" smtClean="0">
                <a:ea typeface="新細明體" panose="02020500000000000000" pitchFamily="18" charset="-120"/>
              </a:rPr>
              <a:t> </a:t>
            </a:r>
          </a:p>
          <a:p>
            <a:pPr marL="0" indent="0"/>
            <a:endParaRPr lang="en-US" altLang="zh-TW" dirty="0" smtClean="0">
              <a:ea typeface="新細明體" panose="02020500000000000000" pitchFamily="18" charset="-120"/>
            </a:endParaRPr>
          </a:p>
        </p:txBody>
      </p:sp>
      <p:sp>
        <p:nvSpPr>
          <p:cNvPr id="1638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16389" name="Rectangle 7"/>
          <p:cNvSpPr>
            <a:spLocks noChangeArrowheads="1"/>
          </p:cNvSpPr>
          <p:nvPr/>
        </p:nvSpPr>
        <p:spPr bwMode="auto">
          <a:xfrm>
            <a:off x="6313040" y="6484112"/>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7</a:t>
            </a:r>
          </a:p>
        </p:txBody>
      </p:sp>
      <p:sp>
        <p:nvSpPr>
          <p:cNvPr id="16390" name="Rectangle 7"/>
          <p:cNvSpPr>
            <a:spLocks noChangeArrowheads="1"/>
          </p:cNvSpPr>
          <p:nvPr/>
        </p:nvSpPr>
        <p:spPr bwMode="auto">
          <a:xfrm>
            <a:off x="2241450" y="6330224"/>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6</a:t>
            </a:r>
          </a:p>
        </p:txBody>
      </p:sp>
      <p:pic>
        <p:nvPicPr>
          <p:cNvPr id="1639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276600"/>
            <a:ext cx="3151188" cy="277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8250" y="3048000"/>
            <a:ext cx="3409950"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599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Hyperbolic Functions</a:t>
            </a:r>
          </a:p>
        </p:txBody>
      </p:sp>
      <p:sp>
        <p:nvSpPr>
          <p:cNvPr id="17411"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The derivatives of the hyperbolic functions are easily computed. For example, </a:t>
            </a:r>
          </a:p>
        </p:txBody>
      </p:sp>
      <p:sp>
        <p:nvSpPr>
          <p:cNvPr id="1741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74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743200"/>
            <a:ext cx="63246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958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Hyperbolic Functions</a:t>
            </a:r>
          </a:p>
        </p:txBody>
      </p:sp>
      <p:sp>
        <p:nvSpPr>
          <p:cNvPr id="18435"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We list the differentiation formulas for the hyperbolic functions as Table 1. Note the analogy with the differentiation formulas for trigonometric functions, but beware that the signs are different in some cases. </a:t>
            </a:r>
          </a:p>
        </p:txBody>
      </p:sp>
      <p:sp>
        <p:nvSpPr>
          <p:cNvPr id="1843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843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751" y="3645024"/>
            <a:ext cx="7634288"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8802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a:t>
            </a:r>
          </a:p>
        </p:txBody>
      </p:sp>
      <p:sp>
        <p:nvSpPr>
          <p:cNvPr id="19459"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Any of these differentiation rules can be combined with the Chain Rule. </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For instance, </a:t>
            </a:r>
          </a:p>
        </p:txBody>
      </p:sp>
      <p:sp>
        <p:nvSpPr>
          <p:cNvPr id="1946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284984"/>
            <a:ext cx="4484687"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094" y="4347021"/>
            <a:ext cx="15208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5392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8"/>
          <p:cNvSpPr>
            <a:spLocks noChangeArrowheads="1"/>
          </p:cNvSpPr>
          <p:nvPr/>
        </p:nvSpPr>
        <p:spPr bwMode="auto">
          <a:xfrm>
            <a:off x="1043608" y="2946648"/>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dirty="0">
                <a:ea typeface="新細明體" panose="02020500000000000000" pitchFamily="18" charset="-120"/>
              </a:rPr>
              <a:t>Inverse Hyperbolic Functions</a:t>
            </a:r>
          </a:p>
        </p:txBody>
      </p:sp>
    </p:spTree>
    <p:extLst>
      <p:ext uri="{BB962C8B-B14F-4D97-AF65-F5344CB8AC3E}">
        <p14:creationId xmlns:p14="http://schemas.microsoft.com/office/powerpoint/2010/main" val="90030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sec-n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514600"/>
            <a:ext cx="6529040"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23"/>
          <p:cNvSpPr txBox="1">
            <a:spLocks noChangeArrowheads="1"/>
          </p:cNvSpPr>
          <p:nvPr/>
        </p:nvSpPr>
        <p:spPr bwMode="auto">
          <a:xfrm>
            <a:off x="1830388" y="2862263"/>
            <a:ext cx="6781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3600" b="1">
                <a:ea typeface="新細明體" panose="02020500000000000000" pitchFamily="18" charset="-120"/>
              </a:rPr>
              <a:t>Hyperbolic Functions</a:t>
            </a:r>
          </a:p>
        </p:txBody>
      </p:sp>
      <p:sp>
        <p:nvSpPr>
          <p:cNvPr id="3077" name="Rectangle 18"/>
          <p:cNvSpPr>
            <a:spLocks noChangeArrowheads="1"/>
          </p:cNvSpPr>
          <p:nvPr/>
        </p:nvSpPr>
        <p:spPr bwMode="auto">
          <a:xfrm>
            <a:off x="1152178" y="2819400"/>
            <a:ext cx="9715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400" b="1" dirty="0">
                <a:solidFill>
                  <a:srgbClr val="00ADEE"/>
                </a:solidFill>
                <a:ea typeface="新細明體" panose="02020500000000000000" pitchFamily="18" charset="-120"/>
              </a:rPr>
              <a:t>5.7</a:t>
            </a:r>
          </a:p>
        </p:txBody>
      </p:sp>
    </p:spTree>
    <p:extLst>
      <p:ext uri="{BB962C8B-B14F-4D97-AF65-F5344CB8AC3E}">
        <p14:creationId xmlns:p14="http://schemas.microsoft.com/office/powerpoint/2010/main" val="100792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Inverse Hyperbolic Functions</a:t>
            </a:r>
          </a:p>
        </p:txBody>
      </p:sp>
      <p:sp>
        <p:nvSpPr>
          <p:cNvPr id="21507" name="Rectangle 3"/>
          <p:cNvSpPr>
            <a:spLocks noGrp="1" noChangeArrowheads="1"/>
          </p:cNvSpPr>
          <p:nvPr>
            <p:ph type="body" idx="1"/>
          </p:nvPr>
        </p:nvSpPr>
        <p:spPr/>
        <p:txBody>
          <a:bodyPr>
            <a:normAutofit fontScale="92500" lnSpcReduction="20000"/>
          </a:bodyPr>
          <a:lstStyle/>
          <a:p>
            <a:pPr marL="0" indent="0"/>
            <a:r>
              <a:rPr lang="en-US" altLang="zh-TW" dirty="0" smtClean="0">
                <a:ea typeface="新細明體" panose="02020500000000000000" pitchFamily="18" charset="-120"/>
              </a:rPr>
              <a:t>We know that the </a:t>
            </a:r>
            <a:r>
              <a:rPr lang="en-US" altLang="zh-TW" dirty="0" err="1" smtClean="0">
                <a:ea typeface="新細明體" panose="02020500000000000000" pitchFamily="18" charset="-120"/>
              </a:rPr>
              <a:t>sinh</a:t>
            </a:r>
            <a:r>
              <a:rPr lang="en-US" altLang="zh-TW" dirty="0" smtClean="0">
                <a:ea typeface="新細明體" panose="02020500000000000000" pitchFamily="18" charset="-120"/>
              </a:rPr>
              <a:t> and </a:t>
            </a:r>
            <a:r>
              <a:rPr lang="en-US" altLang="zh-TW" dirty="0" err="1" smtClean="0">
                <a:ea typeface="新細明體" panose="02020500000000000000" pitchFamily="18" charset="-120"/>
              </a:rPr>
              <a:t>tanh</a:t>
            </a:r>
            <a:r>
              <a:rPr lang="en-US" altLang="zh-TW" dirty="0" smtClean="0">
                <a:ea typeface="新細明體" panose="02020500000000000000" pitchFamily="18" charset="-120"/>
              </a:rPr>
              <a:t> are one-to-one functions and so they have inverse functions denoted by </a:t>
            </a:r>
            <a:r>
              <a:rPr lang="en-US" altLang="zh-TW" dirty="0" err="1" smtClean="0">
                <a:ea typeface="新細明體" panose="02020500000000000000" pitchFamily="18" charset="-120"/>
              </a:rPr>
              <a:t>sinh</a:t>
            </a:r>
            <a:r>
              <a:rPr lang="en-US" altLang="zh-TW" baseline="30000" dirty="0" smtClean="0">
                <a:ea typeface="新細明體" panose="02020500000000000000" pitchFamily="18" charset="-120"/>
              </a:rPr>
              <a:t>–1</a:t>
            </a:r>
            <a:r>
              <a:rPr lang="en-US" altLang="zh-TW" dirty="0" smtClean="0">
                <a:ea typeface="新細明體" panose="02020500000000000000" pitchFamily="18" charset="-120"/>
              </a:rPr>
              <a:t> and </a:t>
            </a:r>
            <a:r>
              <a:rPr lang="en-US" altLang="zh-TW" dirty="0" err="1" smtClean="0">
                <a:ea typeface="新細明體" panose="02020500000000000000" pitchFamily="18" charset="-120"/>
              </a:rPr>
              <a:t>tanh</a:t>
            </a:r>
            <a:r>
              <a:rPr lang="en-US" altLang="zh-TW" baseline="30000" dirty="0" smtClean="0">
                <a:ea typeface="新細明體" panose="02020500000000000000" pitchFamily="18" charset="-120"/>
              </a:rPr>
              <a:t>–1</a:t>
            </a:r>
            <a:r>
              <a:rPr lang="en-US" altLang="zh-TW" dirty="0" smtClean="0">
                <a:ea typeface="新細明體" panose="02020500000000000000" pitchFamily="18" charset="-120"/>
              </a:rPr>
              <a:t>.</a:t>
            </a:r>
          </a:p>
          <a:p>
            <a:pPr marL="0" indent="0"/>
            <a:endParaRPr lang="en-US" altLang="zh-TW" sz="1200" dirty="0" smtClean="0">
              <a:ea typeface="新細明體" panose="02020500000000000000" pitchFamily="18" charset="-120"/>
            </a:endParaRPr>
          </a:p>
          <a:p>
            <a:pPr marL="0" indent="0"/>
            <a:r>
              <a:rPr lang="en-US" altLang="zh-TW" dirty="0" smtClean="0">
                <a:ea typeface="新細明體" panose="02020500000000000000" pitchFamily="18" charset="-120"/>
              </a:rPr>
              <a:t>We also know that </a:t>
            </a:r>
            <a:r>
              <a:rPr lang="en-US" altLang="zh-TW" dirty="0" err="1" smtClean="0">
                <a:ea typeface="新細明體" panose="02020500000000000000" pitchFamily="18" charset="-120"/>
              </a:rPr>
              <a:t>cosh</a:t>
            </a:r>
            <a:r>
              <a:rPr lang="en-US" altLang="zh-TW" dirty="0" smtClean="0">
                <a:ea typeface="新細明體" panose="02020500000000000000" pitchFamily="18" charset="-120"/>
              </a:rPr>
              <a:t> is not one-to-one, but when restricted to the domain [0,       ) it becomes one-to-one.</a:t>
            </a:r>
          </a:p>
          <a:p>
            <a:pPr marL="0" indent="0"/>
            <a:endParaRPr lang="en-US" altLang="zh-TW" sz="1200" dirty="0" smtClean="0">
              <a:ea typeface="新細明體" panose="02020500000000000000" pitchFamily="18" charset="-120"/>
            </a:endParaRPr>
          </a:p>
          <a:p>
            <a:pPr marL="0" indent="0"/>
            <a:r>
              <a:rPr lang="en-US" altLang="zh-TW" dirty="0" smtClean="0">
                <a:ea typeface="新細明體" panose="02020500000000000000" pitchFamily="18" charset="-120"/>
              </a:rPr>
              <a:t>The inverse hyperbolic cosine function is defined as the inverse of this restricted function.</a:t>
            </a:r>
          </a:p>
          <a:p>
            <a:pPr marL="0" indent="0"/>
            <a:endParaRPr lang="en-US" altLang="zh-TW" dirty="0">
              <a:ea typeface="新細明體" panose="02020500000000000000" pitchFamily="18" charset="-120"/>
            </a:endParaRPr>
          </a:p>
          <a:p>
            <a:pPr marL="0" indent="0"/>
            <a:r>
              <a:rPr lang="en-US" altLang="zh-TW" dirty="0" smtClean="0">
                <a:ea typeface="新細明體" panose="02020500000000000000" pitchFamily="18" charset="-120"/>
              </a:rPr>
              <a:t> </a:t>
            </a:r>
          </a:p>
        </p:txBody>
      </p:sp>
      <p:sp>
        <p:nvSpPr>
          <p:cNvPr id="2150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150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855" y="3367658"/>
            <a:ext cx="308037" cy="205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8919" y="4953000"/>
            <a:ext cx="5559425"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105" y="5594697"/>
            <a:ext cx="2825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455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Inverse Hyperbolic Functions</a:t>
            </a:r>
          </a:p>
        </p:txBody>
      </p:sp>
      <p:sp>
        <p:nvSpPr>
          <p:cNvPr id="2253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22532" name="Content Placeholder 6"/>
          <p:cNvSpPr>
            <a:spLocks noGrp="1"/>
          </p:cNvSpPr>
          <p:nvPr>
            <p:ph idx="1"/>
          </p:nvPr>
        </p:nvSpPr>
        <p:spPr/>
        <p:txBody>
          <a:bodyPr/>
          <a:lstStyle/>
          <a:p>
            <a:pPr marL="0" indent="0"/>
            <a:r>
              <a:rPr lang="en-US" altLang="zh-TW" dirty="0" smtClean="0">
                <a:ea typeface="新細明體" panose="02020500000000000000" pitchFamily="18" charset="-120"/>
              </a:rPr>
              <a:t>We can sketch the graphs of </a:t>
            </a:r>
            <a:r>
              <a:rPr lang="en-US" altLang="zh-TW" dirty="0" err="1" smtClean="0">
                <a:ea typeface="新細明體" panose="02020500000000000000" pitchFamily="18" charset="-120"/>
              </a:rPr>
              <a:t>sinh</a:t>
            </a:r>
            <a:r>
              <a:rPr lang="en-US" altLang="zh-TW" baseline="30000" dirty="0" smtClean="0">
                <a:ea typeface="新細明體" panose="02020500000000000000" pitchFamily="18" charset="-120"/>
              </a:rPr>
              <a:t>–1</a:t>
            </a:r>
            <a:r>
              <a:rPr lang="en-US" altLang="zh-TW" dirty="0" smtClean="0">
                <a:ea typeface="新細明體" panose="02020500000000000000" pitchFamily="18" charset="-120"/>
              </a:rPr>
              <a:t>, </a:t>
            </a:r>
            <a:r>
              <a:rPr lang="en-US" altLang="zh-TW" dirty="0" err="1" smtClean="0">
                <a:ea typeface="新細明體" panose="02020500000000000000" pitchFamily="18" charset="-120"/>
              </a:rPr>
              <a:t>cosh</a:t>
            </a:r>
            <a:r>
              <a:rPr lang="en-US" altLang="zh-TW" baseline="30000" dirty="0" smtClean="0">
                <a:ea typeface="新細明體" panose="02020500000000000000" pitchFamily="18" charset="-120"/>
              </a:rPr>
              <a:t>–1</a:t>
            </a:r>
            <a:r>
              <a:rPr lang="en-US" altLang="zh-TW" dirty="0" smtClean="0">
                <a:ea typeface="新細明體" panose="02020500000000000000" pitchFamily="18" charset="-120"/>
              </a:rPr>
              <a:t>, and </a:t>
            </a:r>
            <a:r>
              <a:rPr lang="en-US" altLang="zh-TW" dirty="0" err="1" smtClean="0">
                <a:ea typeface="新細明體" panose="02020500000000000000" pitchFamily="18" charset="-120"/>
              </a:rPr>
              <a:t>tanh</a:t>
            </a:r>
            <a:r>
              <a:rPr lang="en-US" altLang="zh-TW" baseline="30000" dirty="0" smtClean="0">
                <a:ea typeface="新細明體" panose="02020500000000000000" pitchFamily="18" charset="-120"/>
              </a:rPr>
              <a:t>–1 </a:t>
            </a:r>
            <a:r>
              <a:rPr lang="en-US" altLang="zh-TW" dirty="0" smtClean="0">
                <a:ea typeface="新細明體" panose="02020500000000000000" pitchFamily="18" charset="-120"/>
              </a:rPr>
              <a:t>in Figures 8, 9, and 10.</a:t>
            </a:r>
          </a:p>
        </p:txBody>
      </p:sp>
      <p:pic>
        <p:nvPicPr>
          <p:cNvPr id="2253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713" y="3045296"/>
            <a:ext cx="25431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Rectangle 10"/>
          <p:cNvSpPr>
            <a:spLocks noChangeArrowheads="1"/>
          </p:cNvSpPr>
          <p:nvPr/>
        </p:nvSpPr>
        <p:spPr bwMode="auto">
          <a:xfrm>
            <a:off x="1752551" y="5801294"/>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8</a:t>
            </a:r>
          </a:p>
        </p:txBody>
      </p:sp>
      <p:pic>
        <p:nvPicPr>
          <p:cNvPr id="2253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551" y="5178896"/>
            <a:ext cx="8842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7888" y="5483696"/>
            <a:ext cx="184626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7927" y="3067521"/>
            <a:ext cx="1897063"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8" name="Rectangle 12"/>
          <p:cNvSpPr>
            <a:spLocks noChangeArrowheads="1"/>
          </p:cNvSpPr>
          <p:nvPr/>
        </p:nvSpPr>
        <p:spPr bwMode="auto">
          <a:xfrm>
            <a:off x="7286427" y="5817071"/>
            <a:ext cx="9797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10</a:t>
            </a:r>
          </a:p>
        </p:txBody>
      </p:sp>
      <p:pic>
        <p:nvPicPr>
          <p:cNvPr id="2253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1327" y="5178896"/>
            <a:ext cx="909638"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7927" y="5483696"/>
            <a:ext cx="21209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1" name="Rectangle 11"/>
          <p:cNvSpPr>
            <a:spLocks noChangeArrowheads="1"/>
          </p:cNvSpPr>
          <p:nvPr/>
        </p:nvSpPr>
        <p:spPr bwMode="auto">
          <a:xfrm>
            <a:off x="4519489" y="5817071"/>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9</a:t>
            </a:r>
          </a:p>
        </p:txBody>
      </p:sp>
      <p:pic>
        <p:nvPicPr>
          <p:cNvPr id="22542"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9250" y="5207471"/>
            <a:ext cx="9159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3"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5362" y="5483696"/>
            <a:ext cx="230028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4"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5362" y="3045296"/>
            <a:ext cx="2636838"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972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Inverse Hyperbolic Functions</a:t>
            </a:r>
          </a:p>
        </p:txBody>
      </p:sp>
      <p:sp>
        <p:nvSpPr>
          <p:cNvPr id="23555"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Since the hyperbolic functions are defined in terms of exponential functions, the inverse hyperbolic functions can be expressed in terms of logarithms. In particular, we have:</a:t>
            </a:r>
          </a:p>
        </p:txBody>
      </p:sp>
      <p:sp>
        <p:nvSpPr>
          <p:cNvPr id="2355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355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996" y="3789040"/>
            <a:ext cx="7687468"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1715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3</a:t>
            </a:r>
            <a:endParaRPr lang="en-US" altLang="zh-TW" i="1" smtClean="0">
              <a:ea typeface="新細明體" panose="02020500000000000000" pitchFamily="18" charset="-120"/>
            </a:endParaRPr>
          </a:p>
        </p:txBody>
      </p:sp>
      <p:sp>
        <p:nvSpPr>
          <p:cNvPr id="24579"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Show that</a:t>
            </a:r>
          </a:p>
          <a:p>
            <a:pPr marL="0" indent="0"/>
            <a:endParaRPr lang="en-US" altLang="zh-TW" smtClean="0">
              <a:ea typeface="新細明體" panose="02020500000000000000" pitchFamily="18" charset="-120"/>
            </a:endParaRPr>
          </a:p>
        </p:txBody>
      </p:sp>
      <p:sp>
        <p:nvSpPr>
          <p:cNvPr id="2458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458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684610"/>
            <a:ext cx="34194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70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3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92500" lnSpcReduction="20000"/>
          </a:bodyPr>
          <a:lstStyle/>
          <a:p>
            <a:pPr marL="0" indent="0"/>
            <a:r>
              <a:rPr lang="en-US" altLang="zh-TW" dirty="0" smtClean="0">
                <a:ea typeface="新細明體" panose="02020500000000000000" pitchFamily="18" charset="-120"/>
              </a:rPr>
              <a:t>SOLUTION:</a:t>
            </a:r>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Let </a:t>
            </a:r>
            <a:r>
              <a:rPr lang="en-US" altLang="zh-TW" i="1" dirty="0" smtClean="0">
                <a:ea typeface="新細明體" panose="02020500000000000000" pitchFamily="18" charset="-120"/>
              </a:rPr>
              <a:t>y </a:t>
            </a:r>
            <a:r>
              <a:rPr lang="en-US" altLang="zh-TW" dirty="0" smtClean="0">
                <a:ea typeface="新細明體" panose="02020500000000000000" pitchFamily="18" charset="-120"/>
              </a:rPr>
              <a:t>= </a:t>
            </a:r>
            <a:r>
              <a:rPr lang="en-US" altLang="zh-TW" dirty="0" err="1" smtClean="0">
                <a:ea typeface="新細明體" panose="02020500000000000000" pitchFamily="18" charset="-120"/>
              </a:rPr>
              <a:t>sinh</a:t>
            </a:r>
            <a:r>
              <a:rPr lang="en-US" altLang="zh-TW" baseline="30000" dirty="0" smtClean="0">
                <a:ea typeface="新細明體" panose="02020500000000000000" pitchFamily="18" charset="-120"/>
              </a:rPr>
              <a:t>–1</a:t>
            </a:r>
            <a:r>
              <a:rPr lang="en-US" altLang="zh-TW" i="1" dirty="0" smtClean="0">
                <a:ea typeface="新細明體" panose="02020500000000000000" pitchFamily="18" charset="-120"/>
              </a:rPr>
              <a:t>x</a:t>
            </a:r>
            <a:r>
              <a:rPr lang="en-US" altLang="zh-TW" dirty="0" smtClean="0">
                <a:ea typeface="新細明體" panose="02020500000000000000" pitchFamily="18" charset="-120"/>
              </a:rPr>
              <a:t>. </a:t>
            </a:r>
          </a:p>
          <a:p>
            <a:pPr marL="0" indent="0"/>
            <a:endParaRPr lang="en-US" altLang="zh-TW" sz="800" dirty="0" smtClean="0">
              <a:ea typeface="新細明體" panose="02020500000000000000" pitchFamily="18" charset="-120"/>
            </a:endParaRPr>
          </a:p>
          <a:p>
            <a:pPr marL="0" indent="0"/>
            <a:r>
              <a:rPr lang="en-US" altLang="zh-TW" dirty="0" smtClean="0">
                <a:ea typeface="新細明體" panose="02020500000000000000" pitchFamily="18" charset="-120"/>
              </a:rPr>
              <a:t>Then</a:t>
            </a:r>
          </a:p>
          <a:p>
            <a:pPr marL="0" indent="0"/>
            <a:endParaRPr lang="en-US" altLang="zh-TW" dirty="0" smtClean="0">
              <a:ea typeface="新細明體" panose="02020500000000000000" pitchFamily="18" charset="-120"/>
            </a:endParaRPr>
          </a:p>
          <a:p>
            <a:pPr marL="0" indent="0"/>
            <a:endParaRPr lang="en-US" altLang="zh-TW" dirty="0" smtClean="0">
              <a:solidFill>
                <a:srgbClr val="00ADEE"/>
              </a:solidFill>
              <a:ea typeface="新細明體" panose="02020500000000000000" pitchFamily="18" charset="-120"/>
            </a:endParaRPr>
          </a:p>
          <a:p>
            <a:pPr marL="0" indent="0"/>
            <a:r>
              <a:rPr lang="en-US" altLang="zh-TW" dirty="0" smtClean="0">
                <a:ea typeface="新細明體" panose="02020500000000000000" pitchFamily="18" charset="-120"/>
              </a:rPr>
              <a:t>so</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or, multiplying by </a:t>
            </a:r>
            <a:r>
              <a:rPr lang="en-US" altLang="zh-TW" i="1" dirty="0" err="1" smtClean="0">
                <a:ea typeface="新細明體" panose="02020500000000000000" pitchFamily="18" charset="-120"/>
              </a:rPr>
              <a:t>e</a:t>
            </a:r>
            <a:r>
              <a:rPr lang="en-US" altLang="zh-TW" i="1" baseline="30000" dirty="0" err="1" smtClean="0">
                <a:ea typeface="新細明體" panose="02020500000000000000" pitchFamily="18" charset="-120"/>
              </a:rPr>
              <a:t>y</a:t>
            </a:r>
            <a:r>
              <a:rPr lang="en-US" altLang="zh-TW" dirty="0" smtClean="0">
                <a:ea typeface="新細明體" panose="02020500000000000000" pitchFamily="18" charset="-120"/>
              </a:rPr>
              <a:t>,</a:t>
            </a:r>
          </a:p>
        </p:txBody>
      </p:sp>
      <p:sp>
        <p:nvSpPr>
          <p:cNvPr id="2560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33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927" y="3356992"/>
            <a:ext cx="280511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6927" y="4347592"/>
            <a:ext cx="230028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362" y="6125883"/>
            <a:ext cx="243363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6322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1000"/>
                                        <p:tgtEl>
                                          <p:spTgt spid="30723">
                                            <p:txEl>
                                              <p:pRg st="0" end="0"/>
                                            </p:txEl>
                                          </p:spTgt>
                                        </p:tgtEl>
                                      </p:cBhvr>
                                    </p:animEffect>
                                    <p:anim calcmode="lin" valueType="num">
                                      <p:cBhvr>
                                        <p:cTn id="8" dur="10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Effect transition="in" filter="fade">
                                      <p:cBhvr>
                                        <p:cTn id="13" dur="1000"/>
                                        <p:tgtEl>
                                          <p:spTgt spid="30723">
                                            <p:txEl>
                                              <p:pRg st="1" end="1"/>
                                            </p:txEl>
                                          </p:spTgt>
                                        </p:tgtEl>
                                      </p:cBhvr>
                                    </p:animEffect>
                                    <p:anim calcmode="lin" valueType="num">
                                      <p:cBhvr>
                                        <p:cTn id="14"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0723">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072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30723">
                                            <p:txEl>
                                              <p:pRg st="3" end="3"/>
                                            </p:txEl>
                                          </p:spTgt>
                                        </p:tgtEl>
                                        <p:attrNameLst>
                                          <p:attrName>style.visibility</p:attrName>
                                        </p:attrNameLst>
                                      </p:cBhvr>
                                      <p:to>
                                        <p:strVal val="visible"/>
                                      </p:to>
                                    </p:set>
                                    <p:animEffect transition="in" filter="fade">
                                      <p:cBhvr>
                                        <p:cTn id="21" dur="1000"/>
                                        <p:tgtEl>
                                          <p:spTgt spid="30723">
                                            <p:txEl>
                                              <p:pRg st="3" end="3"/>
                                            </p:txEl>
                                          </p:spTgt>
                                        </p:tgtEl>
                                      </p:cBhvr>
                                    </p:animEffect>
                                    <p:anim calcmode="lin" valueType="num">
                                      <p:cBhvr>
                                        <p:cTn id="22"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13319"/>
                                        </p:tgtEl>
                                        <p:attrNameLst>
                                          <p:attrName>style.visibility</p:attrName>
                                        </p:attrNameLst>
                                      </p:cBhvr>
                                      <p:to>
                                        <p:strVal val="visible"/>
                                      </p:to>
                                    </p:set>
                                    <p:animEffect transition="in" filter="fade">
                                      <p:cBhvr>
                                        <p:cTn id="27" dur="1000"/>
                                        <p:tgtEl>
                                          <p:spTgt spid="13319"/>
                                        </p:tgtEl>
                                      </p:cBhvr>
                                    </p:animEffect>
                                    <p:anim calcmode="lin" valueType="num">
                                      <p:cBhvr>
                                        <p:cTn id="28" dur="1000" fill="hold"/>
                                        <p:tgtEl>
                                          <p:spTgt spid="13319"/>
                                        </p:tgtEl>
                                        <p:attrNameLst>
                                          <p:attrName>ppt_x</p:attrName>
                                        </p:attrNameLst>
                                      </p:cBhvr>
                                      <p:tavLst>
                                        <p:tav tm="0">
                                          <p:val>
                                            <p:strVal val="#ppt_x"/>
                                          </p:val>
                                        </p:tav>
                                        <p:tav tm="100000">
                                          <p:val>
                                            <p:strVal val="#ppt_x"/>
                                          </p:val>
                                        </p:tav>
                                      </p:tavLst>
                                    </p:anim>
                                    <p:anim calcmode="lin" valueType="num">
                                      <p:cBhvr>
                                        <p:cTn id="29" dur="900" decel="100000" fill="hold"/>
                                        <p:tgtEl>
                                          <p:spTgt spid="13319"/>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3319"/>
                                        </p:tgtEl>
                                        <p:attrNameLst>
                                          <p:attrName>ppt_y</p:attrName>
                                        </p:attrNameLst>
                                      </p:cBhvr>
                                      <p:tavLst>
                                        <p:tav tm="0">
                                          <p:val>
                                            <p:strVal val="#ppt_y-.03"/>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7" presetClass="entr" presetSubtype="0" fill="hold" nodeType="clickEffect">
                                  <p:stCondLst>
                                    <p:cond delay="0"/>
                                  </p:stCondLst>
                                  <p:childTnLst>
                                    <p:set>
                                      <p:cBhvr>
                                        <p:cTn id="34" dur="1" fill="hold">
                                          <p:stCondLst>
                                            <p:cond delay="0"/>
                                          </p:stCondLst>
                                        </p:cTn>
                                        <p:tgtEl>
                                          <p:spTgt spid="30723">
                                            <p:txEl>
                                              <p:pRg st="6" end="6"/>
                                            </p:txEl>
                                          </p:spTgt>
                                        </p:tgtEl>
                                        <p:attrNameLst>
                                          <p:attrName>style.visibility</p:attrName>
                                        </p:attrNameLst>
                                      </p:cBhvr>
                                      <p:to>
                                        <p:strVal val="visible"/>
                                      </p:to>
                                    </p:set>
                                    <p:animEffect transition="in" filter="fade">
                                      <p:cBhvr>
                                        <p:cTn id="35" dur="1000"/>
                                        <p:tgtEl>
                                          <p:spTgt spid="30723">
                                            <p:txEl>
                                              <p:pRg st="6" end="6"/>
                                            </p:txEl>
                                          </p:spTgt>
                                        </p:tgtEl>
                                      </p:cBhvr>
                                    </p:animEffect>
                                    <p:anim calcmode="lin" valueType="num">
                                      <p:cBhvr>
                                        <p:cTn id="36" dur="10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30723">
                                            <p:txEl>
                                              <p:pRg st="6" end="6"/>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30723">
                                            <p:txEl>
                                              <p:pRg st="6" end="6"/>
                                            </p:txEl>
                                          </p:spTgt>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0"/>
                                  </p:stCondLst>
                                  <p:childTnLst>
                                    <p:set>
                                      <p:cBhvr>
                                        <p:cTn id="40" dur="1" fill="hold">
                                          <p:stCondLst>
                                            <p:cond delay="0"/>
                                          </p:stCondLst>
                                        </p:cTn>
                                        <p:tgtEl>
                                          <p:spTgt spid="13320"/>
                                        </p:tgtEl>
                                        <p:attrNameLst>
                                          <p:attrName>style.visibility</p:attrName>
                                        </p:attrNameLst>
                                      </p:cBhvr>
                                      <p:to>
                                        <p:strVal val="visible"/>
                                      </p:to>
                                    </p:set>
                                    <p:animEffect transition="in" filter="fade">
                                      <p:cBhvr>
                                        <p:cTn id="41" dur="1000"/>
                                        <p:tgtEl>
                                          <p:spTgt spid="13320"/>
                                        </p:tgtEl>
                                      </p:cBhvr>
                                    </p:animEffect>
                                    <p:anim calcmode="lin" valueType="num">
                                      <p:cBhvr>
                                        <p:cTn id="42" dur="1000" fill="hold"/>
                                        <p:tgtEl>
                                          <p:spTgt spid="13320"/>
                                        </p:tgtEl>
                                        <p:attrNameLst>
                                          <p:attrName>ppt_x</p:attrName>
                                        </p:attrNameLst>
                                      </p:cBhvr>
                                      <p:tavLst>
                                        <p:tav tm="0">
                                          <p:val>
                                            <p:strVal val="#ppt_x"/>
                                          </p:val>
                                        </p:tav>
                                        <p:tav tm="100000">
                                          <p:val>
                                            <p:strVal val="#ppt_x"/>
                                          </p:val>
                                        </p:tav>
                                      </p:tavLst>
                                    </p:anim>
                                    <p:anim calcmode="lin" valueType="num">
                                      <p:cBhvr>
                                        <p:cTn id="43" dur="900" decel="100000" fill="hold"/>
                                        <p:tgtEl>
                                          <p:spTgt spid="13320"/>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3320"/>
                                        </p:tgtEl>
                                        <p:attrNameLst>
                                          <p:attrName>ppt_y</p:attrName>
                                        </p:attrNameLst>
                                      </p:cBhvr>
                                      <p:tavLst>
                                        <p:tav tm="0">
                                          <p:val>
                                            <p:strVal val="#ppt_y-.03"/>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7" presetClass="entr" presetSubtype="0" fill="hold" nodeType="clickEffect">
                                  <p:stCondLst>
                                    <p:cond delay="0"/>
                                  </p:stCondLst>
                                  <p:childTnLst>
                                    <p:set>
                                      <p:cBhvr>
                                        <p:cTn id="48" dur="1" fill="hold">
                                          <p:stCondLst>
                                            <p:cond delay="0"/>
                                          </p:stCondLst>
                                        </p:cTn>
                                        <p:tgtEl>
                                          <p:spTgt spid="30723">
                                            <p:txEl>
                                              <p:pRg st="8" end="8"/>
                                            </p:txEl>
                                          </p:spTgt>
                                        </p:tgtEl>
                                        <p:attrNameLst>
                                          <p:attrName>style.visibility</p:attrName>
                                        </p:attrNameLst>
                                      </p:cBhvr>
                                      <p:to>
                                        <p:strVal val="visible"/>
                                      </p:to>
                                    </p:set>
                                    <p:animEffect transition="in" filter="fade">
                                      <p:cBhvr>
                                        <p:cTn id="49" dur="1000"/>
                                        <p:tgtEl>
                                          <p:spTgt spid="30723">
                                            <p:txEl>
                                              <p:pRg st="8" end="8"/>
                                            </p:txEl>
                                          </p:spTgt>
                                        </p:tgtEl>
                                      </p:cBhvr>
                                    </p:animEffect>
                                    <p:anim calcmode="lin" valueType="num">
                                      <p:cBhvr>
                                        <p:cTn id="50" dur="10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p:cTn id="51" dur="900" decel="100000" fill="hold"/>
                                        <p:tgtEl>
                                          <p:spTgt spid="30723">
                                            <p:txEl>
                                              <p:pRg st="8" end="8"/>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30723">
                                            <p:txEl>
                                              <p:pRg st="8" end="8"/>
                                            </p:txEl>
                                          </p:spTgt>
                                        </p:tgtEl>
                                        <p:attrNameLst>
                                          <p:attrName>ppt_y</p:attrName>
                                        </p:attrNameLst>
                                      </p:cBhvr>
                                      <p:tavLst>
                                        <p:tav tm="0">
                                          <p:val>
                                            <p:strVal val="#ppt_y-.03"/>
                                          </p:val>
                                        </p:tav>
                                        <p:tav tm="100000">
                                          <p:val>
                                            <p:strVal val="#ppt_y"/>
                                          </p:val>
                                        </p:tav>
                                      </p:tavLst>
                                    </p:anim>
                                  </p:childTnLst>
                                </p:cTn>
                              </p:par>
                              <p:par>
                                <p:cTn id="53" presetID="37" presetClass="entr" presetSubtype="0" fill="hold" nodeType="withEffect">
                                  <p:stCondLst>
                                    <p:cond delay="0"/>
                                  </p:stCondLst>
                                  <p:childTnLst>
                                    <p:set>
                                      <p:cBhvr>
                                        <p:cTn id="54" dur="1" fill="hold">
                                          <p:stCondLst>
                                            <p:cond delay="0"/>
                                          </p:stCondLst>
                                        </p:cTn>
                                        <p:tgtEl>
                                          <p:spTgt spid="13321"/>
                                        </p:tgtEl>
                                        <p:attrNameLst>
                                          <p:attrName>style.visibility</p:attrName>
                                        </p:attrNameLst>
                                      </p:cBhvr>
                                      <p:to>
                                        <p:strVal val="visible"/>
                                      </p:to>
                                    </p:set>
                                    <p:animEffect transition="in" filter="fade">
                                      <p:cBhvr>
                                        <p:cTn id="55" dur="1000"/>
                                        <p:tgtEl>
                                          <p:spTgt spid="13321"/>
                                        </p:tgtEl>
                                      </p:cBhvr>
                                    </p:animEffect>
                                    <p:anim calcmode="lin" valueType="num">
                                      <p:cBhvr>
                                        <p:cTn id="56" dur="1000" fill="hold"/>
                                        <p:tgtEl>
                                          <p:spTgt spid="13321"/>
                                        </p:tgtEl>
                                        <p:attrNameLst>
                                          <p:attrName>ppt_x</p:attrName>
                                        </p:attrNameLst>
                                      </p:cBhvr>
                                      <p:tavLst>
                                        <p:tav tm="0">
                                          <p:val>
                                            <p:strVal val="#ppt_x"/>
                                          </p:val>
                                        </p:tav>
                                        <p:tav tm="100000">
                                          <p:val>
                                            <p:strVal val="#ppt_x"/>
                                          </p:val>
                                        </p:tav>
                                      </p:tavLst>
                                    </p:anim>
                                    <p:anim calcmode="lin" valueType="num">
                                      <p:cBhvr>
                                        <p:cTn id="57" dur="900" decel="100000" fill="hold"/>
                                        <p:tgtEl>
                                          <p:spTgt spid="13321"/>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33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3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85000" lnSpcReduction="20000"/>
          </a:bodyPr>
          <a:lstStyle/>
          <a:p>
            <a:pPr marL="0" indent="0"/>
            <a:r>
              <a:rPr lang="en-US" altLang="zh-TW" dirty="0" smtClean="0">
                <a:ea typeface="新細明體" panose="02020500000000000000" pitchFamily="18" charset="-120"/>
              </a:rPr>
              <a:t>This is really a quadratic equation in </a:t>
            </a:r>
            <a:r>
              <a:rPr lang="en-US" altLang="zh-TW" i="1" dirty="0" err="1" smtClean="0">
                <a:ea typeface="新細明體" panose="02020500000000000000" pitchFamily="18" charset="-120"/>
              </a:rPr>
              <a:t>e</a:t>
            </a:r>
            <a:r>
              <a:rPr lang="en-US" altLang="zh-TW" i="1" baseline="30000" dirty="0" err="1" smtClean="0">
                <a:ea typeface="新細明體" panose="02020500000000000000" pitchFamily="18" charset="-120"/>
              </a:rPr>
              <a:t>y</a:t>
            </a:r>
            <a:r>
              <a:rPr lang="en-US" altLang="zh-TW" dirty="0" smtClean="0">
                <a:ea typeface="新細明體" panose="02020500000000000000" pitchFamily="18" charset="-120"/>
              </a:rPr>
              <a:t>:</a:t>
            </a:r>
          </a:p>
          <a:p>
            <a:pPr marL="0" indent="0"/>
            <a:endParaRPr lang="en-US" altLang="zh-TW" sz="3200" dirty="0" smtClean="0">
              <a:ea typeface="新細明體" panose="02020500000000000000" pitchFamily="18" charset="-120"/>
            </a:endParaRPr>
          </a:p>
          <a:p>
            <a:pPr marL="0" indent="0"/>
            <a:r>
              <a:rPr lang="en-US" altLang="zh-TW" dirty="0" smtClean="0">
                <a:ea typeface="新細明體" panose="02020500000000000000" pitchFamily="18" charset="-120"/>
              </a:rPr>
              <a:t>Solving by the quadratic formula, we get</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sz="800" dirty="0" smtClean="0">
              <a:ea typeface="新細明體" panose="02020500000000000000" pitchFamily="18" charset="-120"/>
            </a:endParaRPr>
          </a:p>
          <a:p>
            <a:pPr marL="0" indent="0"/>
            <a:r>
              <a:rPr lang="en-US" altLang="zh-TW" dirty="0" smtClean="0">
                <a:ea typeface="新細明體" panose="02020500000000000000" pitchFamily="18" charset="-120"/>
              </a:rPr>
              <a:t>Note that 	              , but 		    </a:t>
            </a:r>
          </a:p>
          <a:p>
            <a:pPr marL="0" indent="0"/>
            <a:r>
              <a:rPr lang="en-US" altLang="zh-TW" dirty="0" smtClean="0">
                <a:ea typeface="新細明體" panose="02020500000000000000" pitchFamily="18" charset="-120"/>
              </a:rPr>
              <a:t>(because                               ).</a:t>
            </a:r>
          </a:p>
        </p:txBody>
      </p:sp>
      <p:sp>
        <p:nvSpPr>
          <p:cNvPr id="2662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26629"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2209800"/>
            <a:ext cx="287178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r="42285"/>
          <a:stretch>
            <a:fillRect/>
          </a:stretch>
        </p:blipFill>
        <p:spPr bwMode="auto">
          <a:xfrm>
            <a:off x="3098006" y="3393093"/>
            <a:ext cx="2743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l="59319"/>
          <a:stretch>
            <a:fillRect/>
          </a:stretch>
        </p:blipFill>
        <p:spPr bwMode="auto">
          <a:xfrm>
            <a:off x="3434801" y="4126895"/>
            <a:ext cx="19335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5085184"/>
            <a:ext cx="8143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44" y="5013176"/>
            <a:ext cx="218598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4203" y="5585829"/>
            <a:ext cx="16097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332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1000"/>
                                        <p:tgtEl>
                                          <p:spTgt spid="30723">
                                            <p:txEl>
                                              <p:pRg st="2" end="2"/>
                                            </p:txEl>
                                          </p:spTgt>
                                        </p:tgtEl>
                                      </p:cBhvr>
                                    </p:animEffect>
                                    <p:anim calcmode="lin" valueType="num">
                                      <p:cBhvr>
                                        <p:cTn id="8"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7891"/>
                                        </p:tgtEl>
                                        <p:attrNameLst>
                                          <p:attrName>style.visibility</p:attrName>
                                        </p:attrNameLst>
                                      </p:cBhvr>
                                      <p:to>
                                        <p:strVal val="visible"/>
                                      </p:to>
                                    </p:set>
                                    <p:animEffect transition="in" filter="fade">
                                      <p:cBhvr>
                                        <p:cTn id="13" dur="1000"/>
                                        <p:tgtEl>
                                          <p:spTgt spid="37891"/>
                                        </p:tgtEl>
                                      </p:cBhvr>
                                    </p:animEffect>
                                    <p:anim calcmode="lin" valueType="num">
                                      <p:cBhvr>
                                        <p:cTn id="14" dur="1000" fill="hold"/>
                                        <p:tgtEl>
                                          <p:spTgt spid="37891"/>
                                        </p:tgtEl>
                                        <p:attrNameLst>
                                          <p:attrName>ppt_x</p:attrName>
                                        </p:attrNameLst>
                                      </p:cBhvr>
                                      <p:tavLst>
                                        <p:tav tm="0">
                                          <p:val>
                                            <p:strVal val="#ppt_x"/>
                                          </p:val>
                                        </p:tav>
                                        <p:tav tm="100000">
                                          <p:val>
                                            <p:strVal val="#ppt_x"/>
                                          </p:val>
                                        </p:tav>
                                      </p:tavLst>
                                    </p:anim>
                                    <p:anim calcmode="lin" valueType="num">
                                      <p:cBhvr>
                                        <p:cTn id="15" dur="900" decel="100000" fill="hold"/>
                                        <p:tgtEl>
                                          <p:spTgt spid="37891"/>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7891"/>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900" decel="100000" fill="hold"/>
                                        <p:tgtEl>
                                          <p:spTgt spid="9"/>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nodeType="clickEffect">
                                  <p:stCondLst>
                                    <p:cond delay="0"/>
                                  </p:stCondLst>
                                  <p:childTnLst>
                                    <p:set>
                                      <p:cBhvr>
                                        <p:cTn id="28" dur="1" fill="hold">
                                          <p:stCondLst>
                                            <p:cond delay="0"/>
                                          </p:stCondLst>
                                        </p:cTn>
                                        <p:tgtEl>
                                          <p:spTgt spid="30723">
                                            <p:txEl>
                                              <p:pRg st="7" end="7"/>
                                            </p:txEl>
                                          </p:spTgt>
                                        </p:tgtEl>
                                        <p:attrNameLst>
                                          <p:attrName>style.visibility</p:attrName>
                                        </p:attrNameLst>
                                      </p:cBhvr>
                                      <p:to>
                                        <p:strVal val="visible"/>
                                      </p:to>
                                    </p:set>
                                    <p:animEffect transition="in" filter="fade">
                                      <p:cBhvr>
                                        <p:cTn id="29" dur="1000"/>
                                        <p:tgtEl>
                                          <p:spTgt spid="30723">
                                            <p:txEl>
                                              <p:pRg st="7" end="7"/>
                                            </p:txEl>
                                          </p:spTgt>
                                        </p:tgtEl>
                                      </p:cBhvr>
                                    </p:animEffect>
                                    <p:anim calcmode="lin" valueType="num">
                                      <p:cBhvr>
                                        <p:cTn id="30" dur="10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30723">
                                            <p:txEl>
                                              <p:pRg st="7" end="7"/>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30723">
                                            <p:txEl>
                                              <p:pRg st="7" end="7"/>
                                            </p:txEl>
                                          </p:spTgt>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0"/>
                                  </p:stCondLst>
                                  <p:childTnLst>
                                    <p:set>
                                      <p:cBhvr>
                                        <p:cTn id="34" dur="1" fill="hold">
                                          <p:stCondLst>
                                            <p:cond delay="0"/>
                                          </p:stCondLst>
                                        </p:cTn>
                                        <p:tgtEl>
                                          <p:spTgt spid="30723">
                                            <p:txEl>
                                              <p:pRg st="8" end="8"/>
                                            </p:txEl>
                                          </p:spTgt>
                                        </p:tgtEl>
                                        <p:attrNameLst>
                                          <p:attrName>style.visibility</p:attrName>
                                        </p:attrNameLst>
                                      </p:cBhvr>
                                      <p:to>
                                        <p:strVal val="visible"/>
                                      </p:to>
                                    </p:set>
                                    <p:animEffect transition="in" filter="fade">
                                      <p:cBhvr>
                                        <p:cTn id="35" dur="1000"/>
                                        <p:tgtEl>
                                          <p:spTgt spid="30723">
                                            <p:txEl>
                                              <p:pRg st="8" end="8"/>
                                            </p:txEl>
                                          </p:spTgt>
                                        </p:tgtEl>
                                      </p:cBhvr>
                                    </p:animEffect>
                                    <p:anim calcmode="lin" valueType="num">
                                      <p:cBhvr>
                                        <p:cTn id="36" dur="10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30723">
                                            <p:txEl>
                                              <p:pRg st="8" end="8"/>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30723">
                                            <p:txEl>
                                              <p:pRg st="8" end="8"/>
                                            </p:txEl>
                                          </p:spTgt>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0"/>
                                  </p:stCondLst>
                                  <p:childTnLst>
                                    <p:set>
                                      <p:cBhvr>
                                        <p:cTn id="40" dur="1" fill="hold">
                                          <p:stCondLst>
                                            <p:cond delay="0"/>
                                          </p:stCondLst>
                                        </p:cTn>
                                        <p:tgtEl>
                                          <p:spTgt spid="37892"/>
                                        </p:tgtEl>
                                        <p:attrNameLst>
                                          <p:attrName>style.visibility</p:attrName>
                                        </p:attrNameLst>
                                      </p:cBhvr>
                                      <p:to>
                                        <p:strVal val="visible"/>
                                      </p:to>
                                    </p:set>
                                    <p:animEffect transition="in" filter="fade">
                                      <p:cBhvr>
                                        <p:cTn id="41" dur="1000"/>
                                        <p:tgtEl>
                                          <p:spTgt spid="37892"/>
                                        </p:tgtEl>
                                      </p:cBhvr>
                                    </p:animEffect>
                                    <p:anim calcmode="lin" valueType="num">
                                      <p:cBhvr>
                                        <p:cTn id="42" dur="1000" fill="hold"/>
                                        <p:tgtEl>
                                          <p:spTgt spid="37892"/>
                                        </p:tgtEl>
                                        <p:attrNameLst>
                                          <p:attrName>ppt_x</p:attrName>
                                        </p:attrNameLst>
                                      </p:cBhvr>
                                      <p:tavLst>
                                        <p:tav tm="0">
                                          <p:val>
                                            <p:strVal val="#ppt_x"/>
                                          </p:val>
                                        </p:tav>
                                        <p:tav tm="100000">
                                          <p:val>
                                            <p:strVal val="#ppt_x"/>
                                          </p:val>
                                        </p:tav>
                                      </p:tavLst>
                                    </p:anim>
                                    <p:anim calcmode="lin" valueType="num">
                                      <p:cBhvr>
                                        <p:cTn id="43" dur="900" decel="100000" fill="hold"/>
                                        <p:tgtEl>
                                          <p:spTgt spid="37892"/>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37892"/>
                                        </p:tgtEl>
                                        <p:attrNameLst>
                                          <p:attrName>ppt_y</p:attrName>
                                        </p:attrNameLst>
                                      </p:cBhvr>
                                      <p:tavLst>
                                        <p:tav tm="0">
                                          <p:val>
                                            <p:strVal val="#ppt_y-.03"/>
                                          </p:val>
                                        </p:tav>
                                        <p:tav tm="100000">
                                          <p:val>
                                            <p:strVal val="#ppt_y"/>
                                          </p:val>
                                        </p:tav>
                                      </p:tavLst>
                                    </p:anim>
                                  </p:childTnLst>
                                </p:cTn>
                              </p:par>
                              <p:par>
                                <p:cTn id="45" presetID="37" presetClass="entr" presetSubtype="0" fill="hold" nodeType="withEffect">
                                  <p:stCondLst>
                                    <p:cond delay="0"/>
                                  </p:stCondLst>
                                  <p:childTnLst>
                                    <p:set>
                                      <p:cBhvr>
                                        <p:cTn id="46" dur="1" fill="hold">
                                          <p:stCondLst>
                                            <p:cond delay="0"/>
                                          </p:stCondLst>
                                        </p:cTn>
                                        <p:tgtEl>
                                          <p:spTgt spid="37893"/>
                                        </p:tgtEl>
                                        <p:attrNameLst>
                                          <p:attrName>style.visibility</p:attrName>
                                        </p:attrNameLst>
                                      </p:cBhvr>
                                      <p:to>
                                        <p:strVal val="visible"/>
                                      </p:to>
                                    </p:set>
                                    <p:animEffect transition="in" filter="fade">
                                      <p:cBhvr>
                                        <p:cTn id="47" dur="1000"/>
                                        <p:tgtEl>
                                          <p:spTgt spid="37893"/>
                                        </p:tgtEl>
                                      </p:cBhvr>
                                    </p:animEffect>
                                    <p:anim calcmode="lin" valueType="num">
                                      <p:cBhvr>
                                        <p:cTn id="48" dur="1000" fill="hold"/>
                                        <p:tgtEl>
                                          <p:spTgt spid="37893"/>
                                        </p:tgtEl>
                                        <p:attrNameLst>
                                          <p:attrName>ppt_x</p:attrName>
                                        </p:attrNameLst>
                                      </p:cBhvr>
                                      <p:tavLst>
                                        <p:tav tm="0">
                                          <p:val>
                                            <p:strVal val="#ppt_x"/>
                                          </p:val>
                                        </p:tav>
                                        <p:tav tm="100000">
                                          <p:val>
                                            <p:strVal val="#ppt_x"/>
                                          </p:val>
                                        </p:tav>
                                      </p:tavLst>
                                    </p:anim>
                                    <p:anim calcmode="lin" valueType="num">
                                      <p:cBhvr>
                                        <p:cTn id="49" dur="900" decel="100000" fill="hold"/>
                                        <p:tgtEl>
                                          <p:spTgt spid="37893"/>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37893"/>
                                        </p:tgtEl>
                                        <p:attrNameLst>
                                          <p:attrName>ppt_y</p:attrName>
                                        </p:attrNameLst>
                                      </p:cBhvr>
                                      <p:tavLst>
                                        <p:tav tm="0">
                                          <p:val>
                                            <p:strVal val="#ppt_y-.03"/>
                                          </p:val>
                                        </p:tav>
                                        <p:tav tm="100000">
                                          <p:val>
                                            <p:strVal val="#ppt_y"/>
                                          </p:val>
                                        </p:tav>
                                      </p:tavLst>
                                    </p:anim>
                                  </p:childTnLst>
                                </p:cTn>
                              </p:par>
                              <p:par>
                                <p:cTn id="51" presetID="37" presetClass="entr" presetSubtype="0" fill="hold" nodeType="withEffect">
                                  <p:stCondLst>
                                    <p:cond delay="0"/>
                                  </p:stCondLst>
                                  <p:childTnLst>
                                    <p:set>
                                      <p:cBhvr>
                                        <p:cTn id="52" dur="1" fill="hold">
                                          <p:stCondLst>
                                            <p:cond delay="0"/>
                                          </p:stCondLst>
                                        </p:cTn>
                                        <p:tgtEl>
                                          <p:spTgt spid="37894"/>
                                        </p:tgtEl>
                                        <p:attrNameLst>
                                          <p:attrName>style.visibility</p:attrName>
                                        </p:attrNameLst>
                                      </p:cBhvr>
                                      <p:to>
                                        <p:strVal val="visible"/>
                                      </p:to>
                                    </p:set>
                                    <p:animEffect transition="in" filter="fade">
                                      <p:cBhvr>
                                        <p:cTn id="53" dur="1000"/>
                                        <p:tgtEl>
                                          <p:spTgt spid="37894"/>
                                        </p:tgtEl>
                                      </p:cBhvr>
                                    </p:animEffect>
                                    <p:anim calcmode="lin" valueType="num">
                                      <p:cBhvr>
                                        <p:cTn id="54" dur="1000" fill="hold"/>
                                        <p:tgtEl>
                                          <p:spTgt spid="37894"/>
                                        </p:tgtEl>
                                        <p:attrNameLst>
                                          <p:attrName>ppt_x</p:attrName>
                                        </p:attrNameLst>
                                      </p:cBhvr>
                                      <p:tavLst>
                                        <p:tav tm="0">
                                          <p:val>
                                            <p:strVal val="#ppt_x"/>
                                          </p:val>
                                        </p:tav>
                                        <p:tav tm="100000">
                                          <p:val>
                                            <p:strVal val="#ppt_x"/>
                                          </p:val>
                                        </p:tav>
                                      </p:tavLst>
                                    </p:anim>
                                    <p:anim calcmode="lin" valueType="num">
                                      <p:cBhvr>
                                        <p:cTn id="55" dur="900" decel="100000" fill="hold"/>
                                        <p:tgtEl>
                                          <p:spTgt spid="37894"/>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3789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3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Thus the minus sign is inadmissible and we have</a:t>
            </a: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Therefore</a:t>
            </a:r>
          </a:p>
        </p:txBody>
      </p:sp>
      <p:sp>
        <p:nvSpPr>
          <p:cNvPr id="2765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27653"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276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456867"/>
            <a:ext cx="22812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r="65262"/>
          <a:stretch>
            <a:fillRect/>
          </a:stretch>
        </p:blipFill>
        <p:spPr bwMode="auto">
          <a:xfrm>
            <a:off x="3144838" y="4018384"/>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l="34738"/>
          <a:stretch>
            <a:fillRect/>
          </a:stretch>
        </p:blipFill>
        <p:spPr bwMode="auto">
          <a:xfrm>
            <a:off x="3346450" y="4704184"/>
            <a:ext cx="24336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429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animEffect transition="in" filter="fade">
                                      <p:cBhvr>
                                        <p:cTn id="7" dur="1000"/>
                                        <p:tgtEl>
                                          <p:spTgt spid="30723">
                                            <p:txEl>
                                              <p:pRg st="3" end="3"/>
                                            </p:txEl>
                                          </p:spTgt>
                                        </p:tgtEl>
                                      </p:cBhvr>
                                    </p:animEffect>
                                    <p:anim calcmode="lin" valueType="num">
                                      <p:cBhvr>
                                        <p:cTn id="8"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8915"/>
                                        </p:tgtEl>
                                        <p:attrNameLst>
                                          <p:attrName>style.visibility</p:attrName>
                                        </p:attrNameLst>
                                      </p:cBhvr>
                                      <p:to>
                                        <p:strVal val="visible"/>
                                      </p:to>
                                    </p:set>
                                    <p:animEffect transition="in" filter="fade">
                                      <p:cBhvr>
                                        <p:cTn id="13" dur="1000"/>
                                        <p:tgtEl>
                                          <p:spTgt spid="38915"/>
                                        </p:tgtEl>
                                      </p:cBhvr>
                                    </p:animEffect>
                                    <p:anim calcmode="lin" valueType="num">
                                      <p:cBhvr>
                                        <p:cTn id="14" dur="1000" fill="hold"/>
                                        <p:tgtEl>
                                          <p:spTgt spid="38915"/>
                                        </p:tgtEl>
                                        <p:attrNameLst>
                                          <p:attrName>ppt_x</p:attrName>
                                        </p:attrNameLst>
                                      </p:cBhvr>
                                      <p:tavLst>
                                        <p:tav tm="0">
                                          <p:val>
                                            <p:strVal val="#ppt_x"/>
                                          </p:val>
                                        </p:tav>
                                        <p:tav tm="100000">
                                          <p:val>
                                            <p:strVal val="#ppt_x"/>
                                          </p:val>
                                        </p:tav>
                                      </p:tavLst>
                                    </p:anim>
                                    <p:anim calcmode="lin" valueType="num">
                                      <p:cBhvr>
                                        <p:cTn id="15" dur="900" decel="100000" fill="hold"/>
                                        <p:tgtEl>
                                          <p:spTgt spid="3891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8915"/>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900" decel="100000" fill="hold"/>
                                        <p:tgtEl>
                                          <p:spTgt spid="14"/>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Inverse Hyperbolic Functions</a:t>
            </a:r>
          </a:p>
        </p:txBody>
      </p:sp>
      <p:sp>
        <p:nvSpPr>
          <p:cNvPr id="28675" name="Rectangle 3"/>
          <p:cNvSpPr>
            <a:spLocks noGrp="1" noChangeArrowheads="1"/>
          </p:cNvSpPr>
          <p:nvPr>
            <p:ph type="body" idx="1"/>
          </p:nvPr>
        </p:nvSpPr>
        <p:spPr/>
        <p:txBody>
          <a:bodyPr>
            <a:normAutofit/>
          </a:bodyPr>
          <a:lstStyle/>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p:txBody>
      </p:sp>
      <p:sp>
        <p:nvSpPr>
          <p:cNvPr id="2867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867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1608138"/>
            <a:ext cx="7626350" cy="304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958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Note</a:t>
            </a:r>
            <a:endParaRPr lang="zh-TW" altLang="en-US" dirty="0"/>
          </a:p>
        </p:txBody>
      </p:sp>
      <p:sp>
        <p:nvSpPr>
          <p:cNvPr id="3" name="內容版面配置區 2"/>
          <p:cNvSpPr>
            <a:spLocks noGrp="1"/>
          </p:cNvSpPr>
          <p:nvPr>
            <p:ph idx="1"/>
          </p:nvPr>
        </p:nvSpPr>
        <p:spPr/>
        <p:txBody>
          <a:bodyPr/>
          <a:lstStyle/>
          <a:p>
            <a:pPr marL="360363" indent="-360363"/>
            <a:r>
              <a:rPr lang="en-US" altLang="zh-TW" dirty="0">
                <a:ea typeface="新細明體" panose="02020500000000000000" pitchFamily="18" charset="-120"/>
              </a:rPr>
              <a:t>The formulas for the derivatives of tanh</a:t>
            </a:r>
            <a:r>
              <a:rPr lang="en-US" altLang="zh-TW" baseline="30000" dirty="0">
                <a:ea typeface="新細明體" panose="02020500000000000000" pitchFamily="18" charset="-120"/>
              </a:rPr>
              <a:t>-1</a:t>
            </a:r>
            <a:r>
              <a:rPr lang="en-US" altLang="zh-TW" i="1" dirty="0">
                <a:ea typeface="新細明體" panose="02020500000000000000" pitchFamily="18" charset="-120"/>
              </a:rPr>
              <a:t>x </a:t>
            </a:r>
            <a:r>
              <a:rPr lang="en-US" altLang="zh-TW" dirty="0">
                <a:ea typeface="新細明體" panose="02020500000000000000" pitchFamily="18" charset="-120"/>
              </a:rPr>
              <a:t>and coth</a:t>
            </a:r>
            <a:r>
              <a:rPr lang="en-US" altLang="zh-TW" baseline="30000" dirty="0">
                <a:ea typeface="新細明體" panose="02020500000000000000" pitchFamily="18" charset="-120"/>
              </a:rPr>
              <a:t>-1</a:t>
            </a:r>
            <a:r>
              <a:rPr lang="en-US" altLang="zh-TW" i="1" dirty="0">
                <a:ea typeface="新細明體" panose="02020500000000000000" pitchFamily="18" charset="-120"/>
              </a:rPr>
              <a:t>x</a:t>
            </a:r>
            <a:r>
              <a:rPr lang="en-US" altLang="zh-TW" dirty="0">
                <a:ea typeface="新細明體" panose="02020500000000000000" pitchFamily="18" charset="-120"/>
              </a:rPr>
              <a:t> appear to be identical.</a:t>
            </a:r>
          </a:p>
          <a:p>
            <a:pPr marL="360363" indent="-360363"/>
            <a:r>
              <a:rPr lang="en-US" altLang="zh-TW" dirty="0">
                <a:ea typeface="新細明體" panose="02020500000000000000" pitchFamily="18" charset="-120"/>
              </a:rPr>
              <a:t>However, the domains of these functions have no numbers in common:</a:t>
            </a:r>
          </a:p>
          <a:p>
            <a:pPr marL="860425" lvl="1" indent="-320675"/>
            <a:r>
              <a:rPr lang="en-US" altLang="zh-TW" dirty="0" err="1">
                <a:ea typeface="新細明體" panose="02020500000000000000" pitchFamily="18" charset="-120"/>
              </a:rPr>
              <a:t>tanh</a:t>
            </a:r>
            <a:r>
              <a:rPr lang="en-US" altLang="zh-TW" sz="3200" baseline="30000" dirty="0">
                <a:latin typeface="Arial" panose="020B0604020202020204" pitchFamily="34" charset="0"/>
                <a:ea typeface="新細明體" panose="02020500000000000000" pitchFamily="18" charset="-120"/>
              </a:rPr>
              <a:t>–</a:t>
            </a:r>
            <a:r>
              <a:rPr lang="en-US" altLang="zh-TW" baseline="30000" dirty="0">
                <a:ea typeface="新細明體" panose="02020500000000000000" pitchFamily="18" charset="-120"/>
              </a:rPr>
              <a:t>1</a:t>
            </a:r>
            <a:r>
              <a:rPr lang="en-US" altLang="zh-TW" i="1" dirty="0">
                <a:ea typeface="新細明體" panose="02020500000000000000" pitchFamily="18" charset="-120"/>
              </a:rPr>
              <a:t>x</a:t>
            </a:r>
            <a:r>
              <a:rPr lang="en-US" altLang="zh-TW" dirty="0">
                <a:ea typeface="新細明體" panose="02020500000000000000" pitchFamily="18" charset="-120"/>
              </a:rPr>
              <a:t> is defined for | </a:t>
            </a:r>
            <a:r>
              <a:rPr lang="en-US" altLang="zh-TW" i="1" dirty="0">
                <a:ea typeface="新細明體" panose="02020500000000000000" pitchFamily="18" charset="-120"/>
              </a:rPr>
              <a:t>x </a:t>
            </a:r>
            <a:r>
              <a:rPr lang="en-US" altLang="zh-TW" dirty="0">
                <a:ea typeface="新細明體" panose="02020500000000000000" pitchFamily="18" charset="-120"/>
              </a:rPr>
              <a:t>| &lt; 1.</a:t>
            </a:r>
          </a:p>
          <a:p>
            <a:pPr marL="860425" lvl="1" indent="-320675"/>
            <a:r>
              <a:rPr lang="en-US" altLang="zh-TW" dirty="0" err="1">
                <a:ea typeface="新細明體" panose="02020500000000000000" pitchFamily="18" charset="-120"/>
              </a:rPr>
              <a:t>coth</a:t>
            </a:r>
            <a:r>
              <a:rPr lang="en-US" altLang="zh-TW" sz="3200" baseline="30000" dirty="0">
                <a:latin typeface="Arial" panose="020B0604020202020204" pitchFamily="34" charset="0"/>
                <a:ea typeface="新細明體" panose="02020500000000000000" pitchFamily="18" charset="-120"/>
              </a:rPr>
              <a:t>–</a:t>
            </a:r>
            <a:r>
              <a:rPr lang="en-US" altLang="zh-TW" baseline="30000" dirty="0">
                <a:ea typeface="新細明體" panose="02020500000000000000" pitchFamily="18" charset="-120"/>
              </a:rPr>
              <a:t>1</a:t>
            </a:r>
            <a:r>
              <a:rPr lang="en-US" altLang="zh-TW" i="1" dirty="0">
                <a:ea typeface="新細明體" panose="02020500000000000000" pitchFamily="18" charset="-120"/>
              </a:rPr>
              <a:t>x</a:t>
            </a:r>
            <a:r>
              <a:rPr lang="en-US" altLang="zh-TW" dirty="0">
                <a:ea typeface="新細明體" panose="02020500000000000000" pitchFamily="18" charset="-120"/>
              </a:rPr>
              <a:t> is defined for | </a:t>
            </a:r>
            <a:r>
              <a:rPr lang="en-US" altLang="zh-TW" i="1" dirty="0">
                <a:ea typeface="新細明體" panose="02020500000000000000" pitchFamily="18" charset="-120"/>
              </a:rPr>
              <a:t>x </a:t>
            </a:r>
            <a:r>
              <a:rPr lang="en-US" altLang="zh-TW" dirty="0">
                <a:ea typeface="新細明體" panose="02020500000000000000" pitchFamily="18" charset="-120"/>
              </a:rPr>
              <a:t>| &gt;1.</a:t>
            </a:r>
          </a:p>
          <a:p>
            <a:endParaRPr lang="zh-TW" altLang="en-US" dirty="0"/>
          </a:p>
        </p:txBody>
      </p:sp>
    </p:spTree>
    <p:extLst>
      <p:ext uri="{BB962C8B-B14F-4D97-AF65-F5344CB8AC3E}">
        <p14:creationId xmlns:p14="http://schemas.microsoft.com/office/powerpoint/2010/main" val="332681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DERIVATIVES</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The inverse hyperbolic functions are all differentiable because the hyperbolic functions are differentiable. </a:t>
            </a:r>
          </a:p>
          <a:p>
            <a:pPr marL="661988" lvl="1" indent="-236538"/>
            <a:r>
              <a:rPr lang="en-US" altLang="zh-TW" dirty="0">
                <a:ea typeface="新細明體" panose="02020500000000000000" pitchFamily="18" charset="-120"/>
              </a:rPr>
              <a:t>The formulas in Table 6 can be proved either by the method for inverse functions or by differentiating Formulas 3, 4, and 5.</a:t>
            </a:r>
            <a:endParaRPr lang="en-US" altLang="zh-TW" dirty="0">
              <a:ea typeface="新細明體" panose="02020500000000000000" pitchFamily="18" charset="-120"/>
            </a:endParaRPr>
          </a:p>
        </p:txBody>
      </p:sp>
    </p:spTree>
    <p:extLst>
      <p:ext uri="{BB962C8B-B14F-4D97-AF65-F5344CB8AC3E}">
        <p14:creationId xmlns:p14="http://schemas.microsoft.com/office/powerpoint/2010/main" val="188168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Hyperbolic Functions</a:t>
            </a:r>
          </a:p>
        </p:txBody>
      </p:sp>
      <p:sp>
        <p:nvSpPr>
          <p:cNvPr id="4099" name="Rectangle 3"/>
          <p:cNvSpPr>
            <a:spLocks noGrp="1" noChangeArrowheads="1"/>
          </p:cNvSpPr>
          <p:nvPr>
            <p:ph type="body" idx="1"/>
          </p:nvPr>
        </p:nvSpPr>
        <p:spPr/>
        <p:txBody>
          <a:bodyPr>
            <a:normAutofit fontScale="92500" lnSpcReduction="20000"/>
          </a:bodyPr>
          <a:lstStyle/>
          <a:p>
            <a:pPr marL="0" indent="0"/>
            <a:r>
              <a:rPr lang="en-US" altLang="zh-TW" smtClean="0">
                <a:ea typeface="新細明體" panose="02020500000000000000" pitchFamily="18" charset="-120"/>
              </a:rPr>
              <a:t>Certain even and odd combinations of the exponential functions </a:t>
            </a:r>
            <a:r>
              <a:rPr lang="en-US" altLang="zh-TW" i="1" smtClean="0">
                <a:ea typeface="新細明體" panose="02020500000000000000" pitchFamily="18" charset="-120"/>
              </a:rPr>
              <a:t>e</a:t>
            </a:r>
            <a:r>
              <a:rPr lang="en-US" altLang="zh-TW" i="1" baseline="30000" smtClean="0">
                <a:ea typeface="新細明體" panose="02020500000000000000" pitchFamily="18" charset="-120"/>
              </a:rPr>
              <a:t>x</a:t>
            </a:r>
            <a:r>
              <a:rPr lang="en-US" altLang="zh-TW" smtClean="0">
                <a:ea typeface="新細明體" panose="02020500000000000000" pitchFamily="18" charset="-120"/>
              </a:rPr>
              <a:t> and </a:t>
            </a:r>
            <a:r>
              <a:rPr lang="en-US" altLang="zh-TW" i="1" smtClean="0">
                <a:ea typeface="新細明體" panose="02020500000000000000" pitchFamily="18" charset="-120"/>
              </a:rPr>
              <a:t>e</a:t>
            </a:r>
            <a:r>
              <a:rPr lang="en-US" altLang="zh-TW" baseline="30000" smtClean="0">
                <a:ea typeface="新細明體" panose="02020500000000000000" pitchFamily="18" charset="-120"/>
              </a:rPr>
              <a:t>–</a:t>
            </a:r>
            <a:r>
              <a:rPr lang="en-US" altLang="zh-TW" i="1" baseline="30000" smtClean="0">
                <a:ea typeface="新細明體" panose="02020500000000000000" pitchFamily="18" charset="-120"/>
              </a:rPr>
              <a:t>x </a:t>
            </a:r>
            <a:r>
              <a:rPr lang="en-US" altLang="zh-TW" smtClean="0">
                <a:ea typeface="新細明體" panose="02020500000000000000" pitchFamily="18" charset="-120"/>
              </a:rPr>
              <a:t>arise so frequently in mathematics and its applications that they deserve to be given special names.</a:t>
            </a:r>
            <a:br>
              <a:rPr lang="en-US" altLang="zh-TW" smtClean="0">
                <a:ea typeface="新細明體" panose="02020500000000000000" pitchFamily="18" charset="-120"/>
              </a:rPr>
            </a:br>
            <a:r>
              <a:rPr lang="en-US" altLang="zh-TW" smtClean="0">
                <a:ea typeface="新細明體" panose="02020500000000000000" pitchFamily="18" charset="-120"/>
              </a:rPr>
              <a:t/>
            </a:r>
            <a:br>
              <a:rPr lang="en-US" altLang="zh-TW" smtClean="0">
                <a:ea typeface="新細明體" panose="02020500000000000000" pitchFamily="18" charset="-120"/>
              </a:rPr>
            </a:br>
            <a:r>
              <a:rPr lang="en-US" altLang="zh-TW" smtClean="0">
                <a:ea typeface="新細明體" panose="02020500000000000000" pitchFamily="18" charset="-120"/>
              </a:rPr>
              <a:t>In many ways they are analogous to the trigonometric functions, and they have the same relationship to the hyperbola that the trigonometric functions have to the circle.</a:t>
            </a:r>
          </a:p>
          <a:p>
            <a:pPr marL="0" indent="0"/>
            <a:endParaRPr lang="en-US" altLang="zh-TW" i="1" smtClean="0">
              <a:ea typeface="新細明體" panose="02020500000000000000" pitchFamily="18" charset="-120"/>
            </a:endParaRPr>
          </a:p>
          <a:p>
            <a:pPr marL="0" indent="0"/>
            <a:r>
              <a:rPr lang="en-US" altLang="zh-TW" smtClean="0">
                <a:ea typeface="新細明體" panose="02020500000000000000" pitchFamily="18" charset="-120"/>
              </a:rPr>
              <a:t>For this reason they are collectively called </a:t>
            </a:r>
            <a:r>
              <a:rPr lang="en-US" altLang="zh-TW" b="1" smtClean="0">
                <a:ea typeface="新細明體" panose="02020500000000000000" pitchFamily="18" charset="-120"/>
              </a:rPr>
              <a:t>hyperbolic functions</a:t>
            </a:r>
            <a:r>
              <a:rPr lang="en-US" altLang="zh-TW" smtClean="0">
                <a:ea typeface="新細明體" panose="02020500000000000000" pitchFamily="18" charset="-120"/>
              </a:rPr>
              <a:t> and individually called </a:t>
            </a:r>
            <a:r>
              <a:rPr lang="en-US" altLang="zh-TW" b="1" smtClean="0">
                <a:ea typeface="新細明體" panose="02020500000000000000" pitchFamily="18" charset="-120"/>
              </a:rPr>
              <a:t>hyperbolic sine</a:t>
            </a:r>
            <a:r>
              <a:rPr lang="en-US" altLang="zh-TW" smtClean="0">
                <a:ea typeface="新細明體" panose="02020500000000000000" pitchFamily="18" charset="-120"/>
              </a:rPr>
              <a:t>, </a:t>
            </a:r>
            <a:r>
              <a:rPr lang="en-US" altLang="zh-TW" b="1" smtClean="0">
                <a:ea typeface="新細明體" panose="02020500000000000000" pitchFamily="18" charset="-120"/>
              </a:rPr>
              <a:t>hyperbolic cosine</a:t>
            </a:r>
            <a:r>
              <a:rPr lang="en-US" altLang="zh-TW" smtClean="0">
                <a:ea typeface="新細明體" panose="02020500000000000000" pitchFamily="18" charset="-120"/>
              </a:rPr>
              <a:t>, and so on.</a:t>
            </a:r>
          </a:p>
        </p:txBody>
      </p:sp>
      <p:sp>
        <p:nvSpPr>
          <p:cNvPr id="410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Tree>
    <p:extLst>
      <p:ext uri="{BB962C8B-B14F-4D97-AF65-F5344CB8AC3E}">
        <p14:creationId xmlns:p14="http://schemas.microsoft.com/office/powerpoint/2010/main" val="124611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投影片編號版面配置區 3"/>
          <p:cNvSpPr>
            <a:spLocks noGrp="1"/>
          </p:cNvSpPr>
          <p:nvPr>
            <p:ph type="sldNum" sz="quarter" idx="10"/>
          </p:nvPr>
        </p:nvSpPr>
        <p:spPr/>
        <p:txBody>
          <a:bodyPr/>
          <a:lstStyle/>
          <a:p>
            <a:r>
              <a:rPr lang="en-US" altLang="zh-TW"/>
              <a:t>P</a:t>
            </a:r>
            <a:fld id="{A0D5DE82-F7F7-4377-912A-6753349AEAD8}" type="slidenum">
              <a:rPr lang="en-US" altLang="ko-KR">
                <a:ea typeface="Gulim" panose="020B0600000101010101" pitchFamily="34" charset="-127"/>
              </a:rPr>
              <a:pPr/>
              <a:t>30</a:t>
            </a:fld>
            <a:endParaRPr lang="en-US" altLang="ko-KR">
              <a:ea typeface="Gulim" panose="020B0600000101010101" pitchFamily="34" charset="-127"/>
            </a:endParaRPr>
          </a:p>
        </p:txBody>
      </p:sp>
      <p:sp>
        <p:nvSpPr>
          <p:cNvPr id="9" name="頁尾版面配置區 4"/>
          <p:cNvSpPr>
            <a:spLocks noGrp="1"/>
          </p:cNvSpPr>
          <p:nvPr>
            <p:ph type="ftr" sz="quarter" idx="11"/>
          </p:nvPr>
        </p:nvSpPr>
        <p:spPr/>
        <p:txBody>
          <a:bodyPr/>
          <a:lstStyle/>
          <a:p>
            <a:r>
              <a:rPr lang="zh-TW" altLang="en-US"/>
              <a:t>5.7</a:t>
            </a:r>
            <a:endParaRPr lang="en-US" altLang="zh-TW"/>
          </a:p>
        </p:txBody>
      </p:sp>
      <p:sp>
        <p:nvSpPr>
          <p:cNvPr id="152595" name="Rectangle 19"/>
          <p:cNvSpPr>
            <a:spLocks noGrp="1" noChangeArrowheads="1"/>
          </p:cNvSpPr>
          <p:nvPr>
            <p:ph type="title"/>
          </p:nvPr>
        </p:nvSpPr>
        <p:spPr/>
        <p:txBody>
          <a:bodyPr/>
          <a:lstStyle/>
          <a:p>
            <a:r>
              <a:rPr lang="en-US" altLang="zh-TW">
                <a:ea typeface="新細明體" panose="02020500000000000000" pitchFamily="18" charset="-120"/>
              </a:rPr>
              <a:t>Example 4</a:t>
            </a:r>
          </a:p>
        </p:txBody>
      </p:sp>
      <p:sp>
        <p:nvSpPr>
          <p:cNvPr id="152579" name="Rectangle 3"/>
          <p:cNvSpPr>
            <a:spLocks noGrp="1" noChangeArrowheads="1"/>
          </p:cNvSpPr>
          <p:nvPr>
            <p:ph type="body" idx="1"/>
          </p:nvPr>
        </p:nvSpPr>
        <p:spPr>
          <a:xfrm>
            <a:off x="1195389" y="1627100"/>
            <a:ext cx="7339012" cy="4572000"/>
          </a:xfrm>
        </p:spPr>
        <p:txBody>
          <a:bodyPr/>
          <a:lstStyle/>
          <a:p>
            <a:r>
              <a:rPr lang="en-US" altLang="zh-TW" dirty="0">
                <a:ea typeface="新細明體" panose="02020500000000000000" pitchFamily="18" charset="-120"/>
              </a:rPr>
              <a:t>Prove that                                   .</a:t>
            </a:r>
          </a:p>
          <a:p>
            <a:r>
              <a:rPr lang="en-US" altLang="zh-TW" dirty="0">
                <a:ea typeface="新細明體" panose="02020500000000000000" pitchFamily="18" charset="-120"/>
              </a:rPr>
              <a:t>SOLUTION</a:t>
            </a:r>
            <a:endParaRPr lang="en-US" altLang="zh-TW" sz="2800" dirty="0">
              <a:ea typeface="新細明體" panose="02020500000000000000" pitchFamily="18" charset="-120"/>
            </a:endParaRPr>
          </a:p>
          <a:p>
            <a:pPr marL="803275" lvl="1" indent="-282575"/>
            <a:r>
              <a:rPr lang="en-US" altLang="zh-TW" dirty="0">
                <a:ea typeface="新細明體" panose="02020500000000000000" pitchFamily="18" charset="-120"/>
              </a:rPr>
              <a:t>Let </a:t>
            </a:r>
            <a:r>
              <a:rPr lang="en-US" altLang="zh-TW" i="1" dirty="0">
                <a:ea typeface="新細明體" panose="02020500000000000000" pitchFamily="18" charset="-120"/>
              </a:rPr>
              <a:t>y </a:t>
            </a:r>
            <a:r>
              <a:rPr lang="en-US" altLang="zh-TW" dirty="0">
                <a:ea typeface="新細明體" panose="02020500000000000000" pitchFamily="18" charset="-120"/>
              </a:rPr>
              <a:t>=</a:t>
            </a:r>
            <a:r>
              <a:rPr lang="en-US" altLang="zh-TW" i="1" dirty="0">
                <a:ea typeface="新細明體" panose="02020500000000000000" pitchFamily="18" charset="-120"/>
              </a:rPr>
              <a:t> </a:t>
            </a:r>
            <a:r>
              <a:rPr lang="en-US" altLang="zh-TW" dirty="0" err="1">
                <a:ea typeface="新細明體" panose="02020500000000000000" pitchFamily="18" charset="-120"/>
              </a:rPr>
              <a:t>sinh</a:t>
            </a:r>
            <a:r>
              <a:rPr lang="en-US" altLang="zh-TW" baseline="30000" dirty="0">
                <a:latin typeface="Arial" panose="020B0604020202020204" pitchFamily="34" charset="0"/>
                <a:ea typeface="新細明體" panose="02020500000000000000" pitchFamily="18" charset="-120"/>
              </a:rPr>
              <a:t>–</a:t>
            </a:r>
            <a:r>
              <a:rPr lang="en-US" altLang="zh-TW" baseline="30000" dirty="0">
                <a:ea typeface="新細明體" panose="02020500000000000000" pitchFamily="18" charset="-120"/>
              </a:rPr>
              <a:t>1 </a:t>
            </a:r>
            <a:r>
              <a:rPr lang="en-US" altLang="zh-TW" i="1" dirty="0">
                <a:ea typeface="新細明體" panose="02020500000000000000" pitchFamily="18" charset="-120"/>
              </a:rPr>
              <a:t>x</a:t>
            </a:r>
            <a:r>
              <a:rPr lang="en-US" altLang="zh-TW" dirty="0">
                <a:ea typeface="新細明體" panose="02020500000000000000" pitchFamily="18" charset="-120"/>
              </a:rPr>
              <a:t>. Then, </a:t>
            </a:r>
            <a:r>
              <a:rPr lang="en-US" altLang="zh-TW" dirty="0" err="1">
                <a:ea typeface="新細明體" panose="02020500000000000000" pitchFamily="18" charset="-120"/>
              </a:rPr>
              <a:t>sinh</a:t>
            </a:r>
            <a:r>
              <a:rPr lang="en-US" altLang="zh-TW" i="1" dirty="0">
                <a:ea typeface="新細明體" panose="02020500000000000000" pitchFamily="18" charset="-120"/>
              </a:rPr>
              <a:t> y </a:t>
            </a:r>
            <a:r>
              <a:rPr lang="en-US" altLang="zh-TW" dirty="0">
                <a:ea typeface="新細明體" panose="02020500000000000000" pitchFamily="18" charset="-120"/>
              </a:rPr>
              <a:t>=</a:t>
            </a:r>
            <a:r>
              <a:rPr lang="en-US" altLang="zh-TW" i="1" dirty="0">
                <a:ea typeface="新細明體" panose="02020500000000000000" pitchFamily="18" charset="-120"/>
              </a:rPr>
              <a:t> x</a:t>
            </a:r>
            <a:r>
              <a:rPr lang="en-US" altLang="zh-TW" dirty="0">
                <a:ea typeface="新細明體" panose="02020500000000000000" pitchFamily="18" charset="-120"/>
              </a:rPr>
              <a:t>. </a:t>
            </a:r>
          </a:p>
          <a:p>
            <a:pPr marL="803275" lvl="1" indent="-282575"/>
            <a:r>
              <a:rPr lang="en-US" altLang="zh-TW" dirty="0">
                <a:ea typeface="新細明體" panose="02020500000000000000" pitchFamily="18" charset="-120"/>
              </a:rPr>
              <a:t>If we differentiate this equation implicitly with respect to </a:t>
            </a:r>
            <a:r>
              <a:rPr lang="en-US" altLang="zh-TW" i="1" dirty="0">
                <a:ea typeface="新細明體" panose="02020500000000000000" pitchFamily="18" charset="-120"/>
              </a:rPr>
              <a:t>x</a:t>
            </a:r>
            <a:r>
              <a:rPr lang="en-US" altLang="zh-TW" dirty="0">
                <a:ea typeface="新細明體" panose="02020500000000000000" pitchFamily="18" charset="-120"/>
              </a:rPr>
              <a:t>, we get:</a:t>
            </a:r>
          </a:p>
          <a:p>
            <a:pPr marL="803275" lvl="1" indent="-282575"/>
            <a:endParaRPr lang="en-US" altLang="zh-TW" dirty="0">
              <a:ea typeface="新細明體" panose="02020500000000000000" pitchFamily="18" charset="-120"/>
            </a:endParaRPr>
          </a:p>
          <a:p>
            <a:pPr marL="803275" lvl="1" indent="-282575"/>
            <a:r>
              <a:rPr lang="en-US" altLang="zh-TW" dirty="0">
                <a:ea typeface="新細明體" panose="02020500000000000000" pitchFamily="18" charset="-120"/>
              </a:rPr>
              <a:t>As cosh</a:t>
            </a:r>
            <a:r>
              <a:rPr lang="en-US" altLang="zh-TW" baseline="30000" dirty="0">
                <a:ea typeface="新細明體" panose="02020500000000000000" pitchFamily="18" charset="-120"/>
              </a:rPr>
              <a:t>2</a:t>
            </a:r>
            <a:r>
              <a:rPr lang="en-US" altLang="zh-TW" i="1" baseline="30000" dirty="0">
                <a:ea typeface="新細明體" panose="02020500000000000000" pitchFamily="18" charset="-120"/>
              </a:rPr>
              <a:t> </a:t>
            </a:r>
            <a:r>
              <a:rPr lang="en-US" altLang="zh-TW" i="1" dirty="0">
                <a:ea typeface="新細明體" panose="02020500000000000000" pitchFamily="18" charset="-120"/>
              </a:rPr>
              <a:t>y </a:t>
            </a:r>
            <a:r>
              <a:rPr lang="en-US" altLang="zh-TW" dirty="0">
                <a:latin typeface="Arial" panose="020B0604020202020204" pitchFamily="34" charset="0"/>
                <a:ea typeface="新細明體" panose="02020500000000000000" pitchFamily="18" charset="-120"/>
              </a:rPr>
              <a:t>–</a:t>
            </a:r>
            <a:r>
              <a:rPr lang="en-US" altLang="zh-TW" i="1" dirty="0">
                <a:ea typeface="新細明體" panose="02020500000000000000" pitchFamily="18" charset="-120"/>
              </a:rPr>
              <a:t> </a:t>
            </a:r>
            <a:r>
              <a:rPr lang="en-US" altLang="zh-TW" dirty="0">
                <a:ea typeface="新細明體" panose="02020500000000000000" pitchFamily="18" charset="-120"/>
              </a:rPr>
              <a:t>sin</a:t>
            </a:r>
            <a:r>
              <a:rPr lang="en-US" altLang="zh-TW" baseline="30000" dirty="0">
                <a:ea typeface="新細明體" panose="02020500000000000000" pitchFamily="18" charset="-120"/>
              </a:rPr>
              <a:t>2</a:t>
            </a:r>
            <a:r>
              <a:rPr lang="en-US" altLang="zh-TW" i="1" baseline="30000" dirty="0">
                <a:ea typeface="新細明體" panose="02020500000000000000" pitchFamily="18" charset="-120"/>
              </a:rPr>
              <a:t> </a:t>
            </a:r>
            <a:r>
              <a:rPr lang="en-US" altLang="zh-TW" i="1" dirty="0">
                <a:ea typeface="新細明體" panose="02020500000000000000" pitchFamily="18" charset="-120"/>
              </a:rPr>
              <a:t>y </a:t>
            </a:r>
            <a:r>
              <a:rPr lang="en-US" altLang="zh-TW" dirty="0">
                <a:ea typeface="新細明體" panose="02020500000000000000" pitchFamily="18" charset="-120"/>
              </a:rPr>
              <a:t>=</a:t>
            </a:r>
            <a:r>
              <a:rPr lang="en-US" altLang="zh-TW" i="1" dirty="0">
                <a:ea typeface="新細明體" panose="02020500000000000000" pitchFamily="18" charset="-120"/>
              </a:rPr>
              <a:t> </a:t>
            </a:r>
            <a:r>
              <a:rPr lang="en-US" altLang="zh-TW" dirty="0">
                <a:ea typeface="新細明體" panose="02020500000000000000" pitchFamily="18" charset="-120"/>
              </a:rPr>
              <a:t>1 and </a:t>
            </a:r>
            <a:r>
              <a:rPr lang="en-US" altLang="zh-TW" dirty="0" err="1">
                <a:ea typeface="新細明體" panose="02020500000000000000" pitchFamily="18" charset="-120"/>
              </a:rPr>
              <a:t>cosh</a:t>
            </a:r>
            <a:r>
              <a:rPr lang="en-US" altLang="zh-TW" dirty="0">
                <a:ea typeface="新細明體" panose="02020500000000000000" pitchFamily="18" charset="-120"/>
              </a:rPr>
              <a:t> </a:t>
            </a:r>
            <a:r>
              <a:rPr lang="en-US" altLang="zh-TW" i="1" dirty="0">
                <a:ea typeface="新細明體" panose="02020500000000000000" pitchFamily="18" charset="-120"/>
              </a:rPr>
              <a:t>y</a:t>
            </a:r>
            <a:r>
              <a:rPr lang="en-US" altLang="zh-TW" dirty="0">
                <a:ea typeface="新細明體" panose="02020500000000000000" pitchFamily="18" charset="-120"/>
              </a:rPr>
              <a:t> </a:t>
            </a:r>
            <a:r>
              <a:rPr lang="en-US" altLang="zh-TW" dirty="0">
                <a:ea typeface="新細明體" panose="02020500000000000000" pitchFamily="18" charset="-120"/>
                <a:cs typeface="Arial" panose="020B0604020202020204" pitchFamily="34" charset="0"/>
              </a:rPr>
              <a:t>≥ 0, we</a:t>
            </a:r>
            <a:r>
              <a:rPr lang="en-US" altLang="zh-TW" dirty="0">
                <a:ea typeface="新細明體" panose="02020500000000000000" pitchFamily="18" charset="-120"/>
              </a:rPr>
              <a:t> have:</a:t>
            </a:r>
          </a:p>
          <a:p>
            <a:pPr marL="803275" lvl="1" indent="-282575"/>
            <a:endParaRPr lang="en-US" altLang="zh-TW" dirty="0">
              <a:ea typeface="新細明體" panose="02020500000000000000" pitchFamily="18" charset="-120"/>
            </a:endParaRPr>
          </a:p>
          <a:p>
            <a:pPr marL="803275" lvl="1" indent="-282575"/>
            <a:r>
              <a:rPr lang="en-US" altLang="zh-TW" dirty="0">
                <a:ea typeface="新細明體" panose="02020500000000000000" pitchFamily="18" charset="-120"/>
              </a:rPr>
              <a:t>So, </a:t>
            </a:r>
          </a:p>
        </p:txBody>
      </p:sp>
      <p:graphicFrame>
        <p:nvGraphicFramePr>
          <p:cNvPr id="152582" name="Object 6"/>
          <p:cNvGraphicFramePr>
            <a:graphicFrameLocks noChangeAspect="1"/>
          </p:cNvGraphicFramePr>
          <p:nvPr>
            <p:extLst>
              <p:ext uri="{D42A27DB-BD31-4B8C-83A1-F6EECF244321}">
                <p14:modId xmlns:p14="http://schemas.microsoft.com/office/powerpoint/2010/main" val="1414627050"/>
              </p:ext>
            </p:extLst>
          </p:nvPr>
        </p:nvGraphicFramePr>
        <p:xfrm>
          <a:off x="2880931" y="1519700"/>
          <a:ext cx="2702694" cy="820461"/>
        </p:xfrm>
        <a:graphic>
          <a:graphicData uri="http://schemas.openxmlformats.org/presentationml/2006/ole">
            <mc:AlternateContent xmlns:mc="http://schemas.openxmlformats.org/markup-compatibility/2006">
              <mc:Choice xmlns:v="urn:schemas-microsoft-com:vml" Requires="v">
                <p:oleObj spid="_x0000_s1030" name="Equation" r:id="rId3" imgW="1422360" imgH="431640" progId="Equation.DSMT4">
                  <p:embed/>
                </p:oleObj>
              </mc:Choice>
              <mc:Fallback>
                <p:oleObj name="Equation" r:id="rId3" imgW="142236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931" y="1519700"/>
                        <a:ext cx="2702694" cy="820461"/>
                      </a:xfrm>
                      <a:prstGeom prst="rect">
                        <a:avLst/>
                      </a:prstGeom>
                      <a:noFill/>
                      <a:ln>
                        <a:noFill/>
                      </a:ln>
                      <a:effectLst/>
                      <a:extLst/>
                    </p:spPr>
                  </p:pic>
                </p:oleObj>
              </mc:Fallback>
            </mc:AlternateContent>
          </a:graphicData>
        </a:graphic>
      </p:graphicFrame>
      <p:graphicFrame>
        <p:nvGraphicFramePr>
          <p:cNvPr id="152584" name="Object 8"/>
          <p:cNvGraphicFramePr>
            <a:graphicFrameLocks noChangeAspect="1"/>
          </p:cNvGraphicFramePr>
          <p:nvPr>
            <p:extLst>
              <p:ext uri="{D42A27DB-BD31-4B8C-83A1-F6EECF244321}">
                <p14:modId xmlns:p14="http://schemas.microsoft.com/office/powerpoint/2010/main" val="1386004093"/>
              </p:ext>
            </p:extLst>
          </p:nvPr>
        </p:nvGraphicFramePr>
        <p:xfrm>
          <a:off x="4171373" y="3789040"/>
          <a:ext cx="1553734" cy="741011"/>
        </p:xfrm>
        <a:graphic>
          <a:graphicData uri="http://schemas.openxmlformats.org/presentationml/2006/ole">
            <mc:AlternateContent xmlns:mc="http://schemas.openxmlformats.org/markup-compatibility/2006">
              <mc:Choice xmlns:v="urn:schemas-microsoft-com:vml" Requires="v">
                <p:oleObj spid="_x0000_s1031" name="Equation" r:id="rId5" imgW="825480" imgH="393480" progId="Equation.DSMT4">
                  <p:embed/>
                </p:oleObj>
              </mc:Choice>
              <mc:Fallback>
                <p:oleObj name="Equation" r:id="rId5" imgW="82548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1373" y="3789040"/>
                        <a:ext cx="1553734" cy="741011"/>
                      </a:xfrm>
                      <a:prstGeom prst="rect">
                        <a:avLst/>
                      </a:prstGeom>
                      <a:noFill/>
                      <a:ln>
                        <a:noFill/>
                      </a:ln>
                      <a:effectLst/>
                      <a:extLst/>
                    </p:spPr>
                  </p:pic>
                </p:oleObj>
              </mc:Fallback>
            </mc:AlternateContent>
          </a:graphicData>
        </a:graphic>
      </p:graphicFrame>
      <p:graphicFrame>
        <p:nvGraphicFramePr>
          <p:cNvPr id="152586" name="Object 10"/>
          <p:cNvGraphicFramePr>
            <a:graphicFrameLocks noChangeAspect="1"/>
          </p:cNvGraphicFramePr>
          <p:nvPr>
            <p:extLst>
              <p:ext uri="{D42A27DB-BD31-4B8C-83A1-F6EECF244321}">
                <p14:modId xmlns:p14="http://schemas.microsoft.com/office/powerpoint/2010/main" val="3448872938"/>
              </p:ext>
            </p:extLst>
          </p:nvPr>
        </p:nvGraphicFramePr>
        <p:xfrm>
          <a:off x="3311809" y="5065646"/>
          <a:ext cx="2257473" cy="477798"/>
        </p:xfrm>
        <a:graphic>
          <a:graphicData uri="http://schemas.openxmlformats.org/presentationml/2006/ole">
            <mc:AlternateContent xmlns:mc="http://schemas.openxmlformats.org/markup-compatibility/2006">
              <mc:Choice xmlns:v="urn:schemas-microsoft-com:vml" Requires="v">
                <p:oleObj spid="_x0000_s1032" name="Equation" r:id="rId7" imgW="1320480" imgH="279360" progId="Equation.DSMT4">
                  <p:embed/>
                </p:oleObj>
              </mc:Choice>
              <mc:Fallback>
                <p:oleObj name="Equation" r:id="rId7" imgW="1320480" imgH="2793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1809" y="5065646"/>
                        <a:ext cx="2257473" cy="477798"/>
                      </a:xfrm>
                      <a:prstGeom prst="rect">
                        <a:avLst/>
                      </a:prstGeom>
                      <a:noFill/>
                      <a:ln>
                        <a:noFill/>
                      </a:ln>
                      <a:effectLst/>
                      <a:extLst/>
                    </p:spPr>
                  </p:pic>
                </p:oleObj>
              </mc:Fallback>
            </mc:AlternateContent>
          </a:graphicData>
        </a:graphic>
      </p:graphicFrame>
      <p:graphicFrame>
        <p:nvGraphicFramePr>
          <p:cNvPr id="152587" name="Object 11"/>
          <p:cNvGraphicFramePr>
            <a:graphicFrameLocks noChangeAspect="1"/>
          </p:cNvGraphicFramePr>
          <p:nvPr>
            <p:extLst>
              <p:ext uri="{D42A27DB-BD31-4B8C-83A1-F6EECF244321}">
                <p14:modId xmlns:p14="http://schemas.microsoft.com/office/powerpoint/2010/main" val="1549503109"/>
              </p:ext>
            </p:extLst>
          </p:nvPr>
        </p:nvGraphicFramePr>
        <p:xfrm>
          <a:off x="2367658" y="5502931"/>
          <a:ext cx="3951483" cy="803569"/>
        </p:xfrm>
        <a:graphic>
          <a:graphicData uri="http://schemas.openxmlformats.org/presentationml/2006/ole">
            <mc:AlternateContent xmlns:mc="http://schemas.openxmlformats.org/markup-compatibility/2006">
              <mc:Choice xmlns:v="urn:schemas-microsoft-com:vml" Requires="v">
                <p:oleObj spid="_x0000_s1033" name="Equation" r:id="rId9" imgW="2311200" imgH="469800" progId="Equation.DSMT4">
                  <p:embed/>
                </p:oleObj>
              </mc:Choice>
              <mc:Fallback>
                <p:oleObj name="Equation" r:id="rId9" imgW="2311200" imgH="469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7658" y="5502931"/>
                        <a:ext cx="3951483" cy="80356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99387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5</a:t>
            </a:r>
            <a:endParaRPr lang="en-US" altLang="zh-TW" i="1" smtClean="0">
              <a:ea typeface="新細明體" panose="02020500000000000000" pitchFamily="18" charset="-120"/>
            </a:endParaRPr>
          </a:p>
        </p:txBody>
      </p:sp>
      <p:sp>
        <p:nvSpPr>
          <p:cNvPr id="29699" name="Rectangle 3"/>
          <p:cNvSpPr>
            <a:spLocks noGrp="1" noChangeArrowheads="1"/>
          </p:cNvSpPr>
          <p:nvPr>
            <p:ph type="body" idx="1"/>
          </p:nvPr>
        </p:nvSpPr>
        <p:spPr>
          <a:xfrm>
            <a:off x="1195388" y="1462088"/>
            <a:ext cx="7720011" cy="5256212"/>
          </a:xfrm>
        </p:spPr>
        <p:txBody>
          <a:bodyPr/>
          <a:lstStyle/>
          <a:p>
            <a:pPr marL="0" indent="0"/>
            <a:r>
              <a:rPr lang="en-US" altLang="zh-TW" sz="1600" dirty="0" smtClean="0">
                <a:ea typeface="新細明體" panose="02020500000000000000" pitchFamily="18" charset="-120"/>
              </a:rPr>
              <a:t/>
            </a:r>
            <a:br>
              <a:rPr lang="en-US" altLang="zh-TW" sz="1600" dirty="0" smtClean="0">
                <a:ea typeface="新細明體" panose="02020500000000000000" pitchFamily="18" charset="-120"/>
              </a:rPr>
            </a:br>
            <a:r>
              <a:rPr lang="en-US" altLang="zh-TW" dirty="0" smtClean="0">
                <a:ea typeface="新細明體" panose="02020500000000000000" pitchFamily="18" charset="-120"/>
              </a:rPr>
              <a:t>Find</a:t>
            </a:r>
          </a:p>
          <a:p>
            <a:pPr marL="0" indent="0"/>
            <a:endParaRPr lang="en-US" altLang="zh-TW" dirty="0" smtClean="0">
              <a:solidFill>
                <a:srgbClr val="00ADEE"/>
              </a:solidFill>
              <a:ea typeface="新細明體" panose="02020500000000000000" pitchFamily="18" charset="-120"/>
            </a:endParaRPr>
          </a:p>
          <a:p>
            <a:pPr marL="0" indent="0"/>
            <a:endParaRPr lang="en-US" altLang="zh-TW" dirty="0" smtClean="0">
              <a:ea typeface="新細明體" panose="02020500000000000000" pitchFamily="18" charset="-120"/>
            </a:endParaRPr>
          </a:p>
        </p:txBody>
      </p:sp>
      <p:sp>
        <p:nvSpPr>
          <p:cNvPr id="2970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97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844824"/>
            <a:ext cx="200183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975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5</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a:xfrm>
            <a:off x="1195388" y="1462088"/>
            <a:ext cx="7720011" cy="5256212"/>
          </a:xfrm>
        </p:spPr>
        <p:txBody>
          <a:bodyPr/>
          <a:lstStyle/>
          <a:p>
            <a:pPr marL="0" indent="0"/>
            <a:r>
              <a:rPr lang="en-US" altLang="zh-TW" dirty="0" smtClean="0">
                <a:ea typeface="新細明體" panose="02020500000000000000" pitchFamily="18" charset="-120"/>
              </a:rPr>
              <a:t>SOLUTION:</a:t>
            </a:r>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Using Table 6 and the Chain Rule, we have</a:t>
            </a:r>
          </a:p>
        </p:txBody>
      </p:sp>
      <p:sp>
        <p:nvSpPr>
          <p:cNvPr id="3072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90800"/>
            <a:ext cx="4911725"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r="48898"/>
          <a:stretch>
            <a:fillRect/>
          </a:stretch>
        </p:blipFill>
        <p:spPr bwMode="auto">
          <a:xfrm>
            <a:off x="3649663" y="3590925"/>
            <a:ext cx="198913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l="51102" r="22467"/>
          <a:stretch>
            <a:fillRect/>
          </a:stretch>
        </p:blipFill>
        <p:spPr bwMode="auto">
          <a:xfrm>
            <a:off x="3543300" y="4505325"/>
            <a:ext cx="10287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l="77533" t="23810" b="25397"/>
          <a:stretch>
            <a:fillRect/>
          </a:stretch>
        </p:blipFill>
        <p:spPr bwMode="auto">
          <a:xfrm>
            <a:off x="3581400" y="5410200"/>
            <a:ext cx="873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443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nodeType="with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fade">
                                      <p:cBhvr>
                                        <p:cTn id="7" dur="1000"/>
                                        <p:tgtEl>
                                          <p:spTgt spid="30723">
                                            <p:txEl>
                                              <p:pRg st="1" end="1"/>
                                            </p:txEl>
                                          </p:spTgt>
                                        </p:tgtEl>
                                      </p:cBhvr>
                                    </p:animEffect>
                                    <p:anim calcmode="lin" valueType="num">
                                      <p:cBhvr>
                                        <p:cTn id="8"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40963"/>
                                        </p:tgtEl>
                                        <p:attrNameLst>
                                          <p:attrName>style.visibility</p:attrName>
                                        </p:attrNameLst>
                                      </p:cBhvr>
                                      <p:to>
                                        <p:strVal val="visible"/>
                                      </p:to>
                                    </p:set>
                                    <p:animEffect transition="in" filter="fade">
                                      <p:cBhvr>
                                        <p:cTn id="13" dur="1000"/>
                                        <p:tgtEl>
                                          <p:spTgt spid="40963"/>
                                        </p:tgtEl>
                                      </p:cBhvr>
                                    </p:animEffect>
                                    <p:anim calcmode="lin" valueType="num">
                                      <p:cBhvr>
                                        <p:cTn id="14" dur="1000" fill="hold"/>
                                        <p:tgtEl>
                                          <p:spTgt spid="40963"/>
                                        </p:tgtEl>
                                        <p:attrNameLst>
                                          <p:attrName>ppt_x</p:attrName>
                                        </p:attrNameLst>
                                      </p:cBhvr>
                                      <p:tavLst>
                                        <p:tav tm="0">
                                          <p:val>
                                            <p:strVal val="#ppt_x"/>
                                          </p:val>
                                        </p:tav>
                                        <p:tav tm="100000">
                                          <p:val>
                                            <p:strVal val="#ppt_x"/>
                                          </p:val>
                                        </p:tav>
                                      </p:tavLst>
                                    </p:anim>
                                    <p:anim calcmode="lin" valueType="num">
                                      <p:cBhvr>
                                        <p:cTn id="15" dur="900" decel="100000" fill="hold"/>
                                        <p:tgtEl>
                                          <p:spTgt spid="4096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0963"/>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40964"/>
                                        </p:tgtEl>
                                        <p:attrNameLst>
                                          <p:attrName>style.visibility</p:attrName>
                                        </p:attrNameLst>
                                      </p:cBhvr>
                                      <p:to>
                                        <p:strVal val="visible"/>
                                      </p:to>
                                    </p:set>
                                    <p:animEffect transition="in" filter="fade">
                                      <p:cBhvr>
                                        <p:cTn id="21" dur="1000"/>
                                        <p:tgtEl>
                                          <p:spTgt spid="40964"/>
                                        </p:tgtEl>
                                      </p:cBhvr>
                                    </p:animEffect>
                                    <p:anim calcmode="lin" valueType="num">
                                      <p:cBhvr>
                                        <p:cTn id="22" dur="1000" fill="hold"/>
                                        <p:tgtEl>
                                          <p:spTgt spid="40964"/>
                                        </p:tgtEl>
                                        <p:attrNameLst>
                                          <p:attrName>ppt_x</p:attrName>
                                        </p:attrNameLst>
                                      </p:cBhvr>
                                      <p:tavLst>
                                        <p:tav tm="0">
                                          <p:val>
                                            <p:strVal val="#ppt_x"/>
                                          </p:val>
                                        </p:tav>
                                        <p:tav tm="100000">
                                          <p:val>
                                            <p:strVal val="#ppt_x"/>
                                          </p:val>
                                        </p:tav>
                                      </p:tavLst>
                                    </p:anim>
                                    <p:anim calcmode="lin" valueType="num">
                                      <p:cBhvr>
                                        <p:cTn id="23" dur="900" decel="100000" fill="hold"/>
                                        <p:tgtEl>
                                          <p:spTgt spid="40964"/>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0964"/>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900" decel="100000" fill="hold"/>
                                        <p:tgtEl>
                                          <p:spTgt spid="12"/>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anim calcmode="lin" valueType="num">
                                      <p:cBhvr>
                                        <p:cTn id="38" dur="1000" fill="hold"/>
                                        <p:tgtEl>
                                          <p:spTgt spid="13"/>
                                        </p:tgtEl>
                                        <p:attrNameLst>
                                          <p:attrName>ppt_x</p:attrName>
                                        </p:attrNameLst>
                                      </p:cBhvr>
                                      <p:tavLst>
                                        <p:tav tm="0">
                                          <p:val>
                                            <p:strVal val="#ppt_x"/>
                                          </p:val>
                                        </p:tav>
                                        <p:tav tm="100000">
                                          <p:val>
                                            <p:strVal val="#ppt_x"/>
                                          </p:val>
                                        </p:tav>
                                      </p:tavLst>
                                    </p:anim>
                                    <p:anim calcmode="lin" valueType="num">
                                      <p:cBhvr>
                                        <p:cTn id="39" dur="900" decel="100000" fill="hold"/>
                                        <p:tgtEl>
                                          <p:spTgt spid="13"/>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Hyperbolic Functions</a:t>
            </a:r>
          </a:p>
        </p:txBody>
      </p:sp>
      <p:sp>
        <p:nvSpPr>
          <p:cNvPr id="5123"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Following is the definition of the hyperbolic functions.</a:t>
            </a:r>
          </a:p>
        </p:txBody>
      </p:sp>
      <p:sp>
        <p:nvSpPr>
          <p:cNvPr id="512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512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9" y="2289175"/>
            <a:ext cx="7776864"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6266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Hyperbolic Functions</a:t>
            </a:r>
          </a:p>
        </p:txBody>
      </p:sp>
      <p:sp>
        <p:nvSpPr>
          <p:cNvPr id="6147"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The graphs of hyperbolic sine and cosine can be sketched using graphical addition as in Figures 1 and 2.</a:t>
            </a:r>
          </a:p>
        </p:txBody>
      </p:sp>
      <p:sp>
        <p:nvSpPr>
          <p:cNvPr id="61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614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3153" y="2879923"/>
            <a:ext cx="3028950"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4553" y="2852936"/>
            <a:ext cx="3494088"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Rectangle 6"/>
          <p:cNvSpPr>
            <a:spLocks noChangeArrowheads="1"/>
          </p:cNvSpPr>
          <p:nvPr/>
        </p:nvSpPr>
        <p:spPr bwMode="auto">
          <a:xfrm>
            <a:off x="2257443" y="6291461"/>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a:t>
            </a:r>
            <a:endParaRPr lang="en-US" altLang="zh-TW" sz="1400" dirty="0">
              <a:ea typeface="新細明體" panose="02020500000000000000" pitchFamily="18" charset="-120"/>
            </a:endParaRPr>
          </a:p>
        </p:txBody>
      </p:sp>
      <p:sp>
        <p:nvSpPr>
          <p:cNvPr id="6152" name="Rectangle 6"/>
          <p:cNvSpPr>
            <a:spLocks noChangeArrowheads="1"/>
          </p:cNvSpPr>
          <p:nvPr/>
        </p:nvSpPr>
        <p:spPr bwMode="auto">
          <a:xfrm>
            <a:off x="6071412" y="6291460"/>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2</a:t>
            </a:r>
            <a:endParaRPr lang="en-US" altLang="zh-TW" sz="1400" dirty="0">
              <a:ea typeface="新細明體" panose="02020500000000000000" pitchFamily="18" charset="-120"/>
            </a:endParaRPr>
          </a:p>
        </p:txBody>
      </p:sp>
      <p:pic>
        <p:nvPicPr>
          <p:cNvPr id="615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1178" y="5927923"/>
            <a:ext cx="18065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47216" y="5939036"/>
            <a:ext cx="1836737"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856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noFill/>
        </p:spPr>
        <p:txBody>
          <a:bodyPr/>
          <a:lstStyle/>
          <a:p>
            <a:pPr eaLnBrk="1" hangingPunct="1"/>
            <a:r>
              <a:rPr lang="en-US" altLang="zh-TW" dirty="0" smtClean="0">
                <a:ea typeface="新細明體" panose="02020500000000000000" pitchFamily="18" charset="-120"/>
              </a:rPr>
              <a:t>Hyperbolic Functions</a:t>
            </a:r>
          </a:p>
        </p:txBody>
      </p:sp>
      <p:sp>
        <p:nvSpPr>
          <p:cNvPr id="5123" name="Rectangle 3"/>
          <p:cNvSpPr>
            <a:spLocks noGrp="1" noChangeArrowheads="1"/>
          </p:cNvSpPr>
          <p:nvPr>
            <p:ph type="body" idx="1"/>
          </p:nvPr>
        </p:nvSpPr>
        <p:spPr>
          <a:xfrm>
            <a:off x="1195389" y="1452992"/>
            <a:ext cx="7491411" cy="5256212"/>
          </a:xfrm>
        </p:spPr>
        <p:txBody>
          <a:bodyPr>
            <a:normAutofit fontScale="92500" lnSpcReduction="10000"/>
          </a:bodyPr>
          <a:lstStyle/>
          <a:p>
            <a:pPr marL="0" indent="0">
              <a:defRPr/>
            </a:pPr>
            <a:r>
              <a:rPr lang="en-US" dirty="0" smtClean="0"/>
              <a:t>Note that sinh has domain        and range       , while cosh has domain        and range [1,       ). The graph of tanh is shown in </a:t>
            </a:r>
            <a:br>
              <a:rPr lang="en-US" dirty="0" smtClean="0"/>
            </a:br>
            <a:r>
              <a:rPr lang="en-US" dirty="0" smtClean="0"/>
              <a:t>Figure 3.</a:t>
            </a:r>
          </a:p>
          <a:p>
            <a:pPr marL="0" indent="0">
              <a:defRPr/>
            </a:pPr>
            <a:endParaRPr lang="en-US" dirty="0" smtClean="0"/>
          </a:p>
          <a:p>
            <a:pPr marL="0" indent="0">
              <a:defRPr/>
            </a:pPr>
            <a:endParaRPr lang="en-US" dirty="0" smtClean="0"/>
          </a:p>
          <a:p>
            <a:pPr marL="0" indent="0">
              <a:defRPr/>
            </a:pPr>
            <a:endParaRPr lang="en-US" dirty="0" smtClean="0"/>
          </a:p>
          <a:p>
            <a:pPr marL="0" indent="0">
              <a:defRPr/>
            </a:pPr>
            <a:endParaRPr lang="en-US" dirty="0" smtClean="0"/>
          </a:p>
          <a:p>
            <a:pPr marL="0" indent="0">
              <a:defRPr/>
            </a:pPr>
            <a:endParaRPr lang="en-US" dirty="0" smtClean="0"/>
          </a:p>
          <a:p>
            <a:pPr marL="0" indent="0">
              <a:defRPr/>
            </a:pPr>
            <a:endParaRPr lang="en-US" dirty="0" smtClean="0"/>
          </a:p>
          <a:p>
            <a:pPr>
              <a:defRPr/>
            </a:pPr>
            <a:r>
              <a:rPr lang="en-US" dirty="0" smtClean="0"/>
              <a:t>It has the horizontal asymptotes </a:t>
            </a:r>
            <a:r>
              <a:rPr lang="en-US" i="1" dirty="0" smtClean="0"/>
              <a:t>y</a:t>
            </a:r>
            <a:r>
              <a:rPr lang="en-US" dirty="0" smtClean="0"/>
              <a:t> = </a:t>
            </a:r>
            <a:r>
              <a:rPr lang="en-US" dirty="0" smtClean="0">
                <a:sym typeface="Symbol"/>
              </a:rPr>
              <a:t></a:t>
            </a:r>
            <a:r>
              <a:rPr lang="en-US" dirty="0" smtClean="0"/>
              <a:t>1.</a:t>
            </a:r>
          </a:p>
        </p:txBody>
      </p:sp>
      <p:sp>
        <p:nvSpPr>
          <p:cNvPr id="717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71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7959" y="2060848"/>
            <a:ext cx="200025"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367" y="3212976"/>
            <a:ext cx="3425825"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Rectangle 12"/>
          <p:cNvSpPr>
            <a:spLocks noChangeArrowheads="1"/>
          </p:cNvSpPr>
          <p:nvPr/>
        </p:nvSpPr>
        <p:spPr bwMode="auto">
          <a:xfrm>
            <a:off x="4186782" y="5107290"/>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3</a:t>
            </a:r>
            <a:endParaRPr lang="en-US" altLang="zh-TW" sz="1400" dirty="0">
              <a:ea typeface="新細明體" panose="02020500000000000000" pitchFamily="18" charset="-120"/>
            </a:endParaRPr>
          </a:p>
        </p:txBody>
      </p:sp>
      <p:pic>
        <p:nvPicPr>
          <p:cNvPr id="717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9683" y="1556792"/>
            <a:ext cx="3143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5867" y="1556792"/>
            <a:ext cx="3143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1451" y="1933972"/>
            <a:ext cx="3143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054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Hyperbolic Functions</a:t>
            </a:r>
          </a:p>
        </p:txBody>
      </p:sp>
      <p:sp>
        <p:nvSpPr>
          <p:cNvPr id="819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8196" name="Content Placeholder 10"/>
          <p:cNvSpPr>
            <a:spLocks noGrp="1"/>
          </p:cNvSpPr>
          <p:nvPr>
            <p:ph idx="1"/>
          </p:nvPr>
        </p:nvSpPr>
        <p:spPr>
          <a:xfrm>
            <a:off x="1195388" y="1295400"/>
            <a:ext cx="7491411" cy="5256213"/>
          </a:xfrm>
        </p:spPr>
        <p:txBody>
          <a:bodyPr/>
          <a:lstStyle/>
          <a:p>
            <a:r>
              <a:rPr lang="en-US" altLang="zh-TW" dirty="0" smtClean="0">
                <a:ea typeface="新細明體" panose="02020500000000000000" pitchFamily="18" charset="-120"/>
              </a:rPr>
              <a:t>Applications of hyperbolic functions to science and</a:t>
            </a:r>
          </a:p>
          <a:p>
            <a:r>
              <a:rPr lang="en-US" altLang="zh-TW" dirty="0" smtClean="0">
                <a:ea typeface="新細明體" panose="02020500000000000000" pitchFamily="18" charset="-120"/>
              </a:rPr>
              <a:t>engineering occur whenever an entity such as light, </a:t>
            </a:r>
          </a:p>
          <a:p>
            <a:r>
              <a:rPr lang="en-US" altLang="zh-TW" dirty="0" smtClean="0">
                <a:ea typeface="新細明體" panose="02020500000000000000" pitchFamily="18" charset="-120"/>
              </a:rPr>
              <a:t>velocity, electricity, or radioactivity is gradually absorbed or extinguished, for the decay can be represented by </a:t>
            </a:r>
          </a:p>
          <a:p>
            <a:r>
              <a:rPr lang="en-US" altLang="zh-TW" dirty="0" smtClean="0">
                <a:ea typeface="新細明體" panose="02020500000000000000" pitchFamily="18" charset="-120"/>
              </a:rPr>
              <a:t>hyperbolic functions.</a:t>
            </a:r>
          </a:p>
          <a:p>
            <a:endParaRPr lang="en-US" altLang="zh-TW" dirty="0" smtClean="0">
              <a:ea typeface="新細明體" panose="02020500000000000000" pitchFamily="18" charset="-120"/>
            </a:endParaRPr>
          </a:p>
        </p:txBody>
      </p:sp>
    </p:spTree>
    <p:extLst>
      <p:ext uri="{BB962C8B-B14F-4D97-AF65-F5344CB8AC3E}">
        <p14:creationId xmlns:p14="http://schemas.microsoft.com/office/powerpoint/2010/main" val="554441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Hyperbolic Functions</a:t>
            </a:r>
          </a:p>
        </p:txBody>
      </p:sp>
      <p:sp>
        <p:nvSpPr>
          <p:cNvPr id="921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9220" name="Content Placeholder 10"/>
          <p:cNvSpPr>
            <a:spLocks noGrp="1"/>
          </p:cNvSpPr>
          <p:nvPr>
            <p:ph idx="1"/>
          </p:nvPr>
        </p:nvSpPr>
        <p:spPr>
          <a:xfrm>
            <a:off x="1195388" y="1295400"/>
            <a:ext cx="7491411" cy="5256213"/>
          </a:xfrm>
        </p:spPr>
        <p:txBody>
          <a:bodyPr>
            <a:normAutofit lnSpcReduction="10000"/>
          </a:bodyPr>
          <a:lstStyle/>
          <a:p>
            <a:r>
              <a:rPr lang="en-US" altLang="zh-TW" dirty="0" smtClean="0">
                <a:ea typeface="新細明體" panose="02020500000000000000" pitchFamily="18" charset="-120"/>
              </a:rPr>
              <a:t>The most famous application is the use of hyperbolic </a:t>
            </a:r>
            <a:r>
              <a:rPr lang="en-US" altLang="zh-TW" dirty="0" smtClean="0">
                <a:ea typeface="新細明體" panose="02020500000000000000" pitchFamily="18" charset="-120"/>
              </a:rPr>
              <a:t>cosine </a:t>
            </a:r>
            <a:r>
              <a:rPr lang="en-US" altLang="zh-TW" dirty="0" smtClean="0">
                <a:ea typeface="新細明體" panose="02020500000000000000" pitchFamily="18" charset="-120"/>
              </a:rPr>
              <a:t>to describe the shape of a hanging wire</a:t>
            </a:r>
            <a:r>
              <a:rPr lang="en-US" altLang="zh-TW" dirty="0" smtClean="0">
                <a:ea typeface="新細明體" panose="02020500000000000000" pitchFamily="18" charset="-120"/>
              </a:rPr>
              <a:t>.</a:t>
            </a:r>
            <a:endParaRPr lang="en-US" altLang="zh-TW" dirty="0" smtClean="0">
              <a:ea typeface="新細明體" panose="02020500000000000000" pitchFamily="18" charset="-120"/>
            </a:endParaRPr>
          </a:p>
          <a:p>
            <a:r>
              <a:rPr lang="en-US" altLang="zh-TW" dirty="0" smtClean="0">
                <a:ea typeface="新細明體" panose="02020500000000000000" pitchFamily="18" charset="-120"/>
              </a:rPr>
              <a:t>It can be proved that a heavy flexible cable (such as </a:t>
            </a:r>
            <a:r>
              <a:rPr lang="en-US" altLang="zh-TW" dirty="0" smtClean="0">
                <a:ea typeface="新細明體" panose="02020500000000000000" pitchFamily="18" charset="-120"/>
              </a:rPr>
              <a:t>a telephone </a:t>
            </a:r>
            <a:r>
              <a:rPr lang="en-US" altLang="zh-TW" dirty="0" smtClean="0">
                <a:ea typeface="新細明體" panose="02020500000000000000" pitchFamily="18" charset="-120"/>
              </a:rPr>
              <a:t>or power line) is suspended between two </a:t>
            </a:r>
            <a:r>
              <a:rPr lang="en-US" altLang="zh-TW" dirty="0" smtClean="0">
                <a:ea typeface="新細明體" panose="02020500000000000000" pitchFamily="18" charset="-120"/>
              </a:rPr>
              <a:t>points at </a:t>
            </a:r>
            <a:r>
              <a:rPr lang="en-US" altLang="zh-TW" dirty="0" smtClean="0">
                <a:ea typeface="新細明體" panose="02020500000000000000" pitchFamily="18" charset="-120"/>
              </a:rPr>
              <a:t>the same </a:t>
            </a:r>
            <a:r>
              <a:rPr lang="en-US" altLang="zh-TW" dirty="0" smtClean="0">
                <a:ea typeface="新細明體" panose="02020500000000000000" pitchFamily="18" charset="-120"/>
              </a:rPr>
              <a:t>height</a:t>
            </a:r>
            <a:r>
              <a:rPr lang="en-US" altLang="zh-TW" dirty="0" smtClean="0">
                <a:ea typeface="新細明體" panose="02020500000000000000" pitchFamily="18" charset="-120"/>
              </a:rPr>
              <a:t>, then it takes the shape of a curve with  </a:t>
            </a:r>
            <a:r>
              <a:rPr lang="en-US" altLang="zh-TW" dirty="0" smtClean="0">
                <a:ea typeface="新細明體" panose="02020500000000000000" pitchFamily="18" charset="-120"/>
              </a:rPr>
              <a:t>equation </a:t>
            </a:r>
            <a:r>
              <a:rPr lang="en-US" altLang="zh-TW" i="1" dirty="0" smtClean="0">
                <a:ea typeface="新細明體" panose="02020500000000000000" pitchFamily="18" charset="-120"/>
              </a:rPr>
              <a:t>y = c </a:t>
            </a:r>
            <a:r>
              <a:rPr lang="en-US" altLang="zh-TW" dirty="0" smtClean="0">
                <a:ea typeface="新細明體" panose="02020500000000000000" pitchFamily="18" charset="-120"/>
              </a:rPr>
              <a:t>+ </a:t>
            </a:r>
            <a:r>
              <a:rPr lang="en-US" altLang="zh-TW" i="1" dirty="0" smtClean="0">
                <a:ea typeface="新細明體" panose="02020500000000000000" pitchFamily="18" charset="-120"/>
              </a:rPr>
              <a:t>a </a:t>
            </a:r>
            <a:r>
              <a:rPr lang="en-US" altLang="zh-TW" dirty="0" err="1" smtClean="0">
                <a:ea typeface="新細明體" panose="02020500000000000000" pitchFamily="18" charset="-120"/>
              </a:rPr>
              <a:t>cosh</a:t>
            </a:r>
            <a:r>
              <a:rPr lang="en-US" altLang="zh-TW" dirty="0" smtClean="0">
                <a:ea typeface="新細明體" panose="02020500000000000000" pitchFamily="18" charset="-120"/>
              </a:rPr>
              <a:t> (</a:t>
            </a:r>
            <a:r>
              <a:rPr lang="en-US" altLang="zh-TW" i="1" dirty="0" smtClean="0">
                <a:ea typeface="新細明體" panose="02020500000000000000" pitchFamily="18" charset="-120"/>
              </a:rPr>
              <a:t>x</a:t>
            </a:r>
            <a:r>
              <a:rPr lang="en-US" altLang="zh-TW" dirty="0" smtClean="0">
                <a:ea typeface="新細明體" panose="02020500000000000000" pitchFamily="18" charset="-120"/>
              </a:rPr>
              <a:t>/</a:t>
            </a:r>
            <a:r>
              <a:rPr lang="en-US" altLang="zh-TW" i="1" dirty="0" smtClean="0">
                <a:ea typeface="新細明體" panose="02020500000000000000" pitchFamily="18" charset="-120"/>
              </a:rPr>
              <a:t>a</a:t>
            </a:r>
            <a:r>
              <a:rPr lang="en-US" altLang="zh-TW" dirty="0" smtClean="0">
                <a:ea typeface="新細明體" panose="02020500000000000000" pitchFamily="18" charset="-120"/>
              </a:rPr>
              <a:t>) called a </a:t>
            </a:r>
            <a:r>
              <a:rPr lang="en-US" altLang="zh-TW" i="1" dirty="0" smtClean="0">
                <a:ea typeface="新細明體" panose="02020500000000000000" pitchFamily="18" charset="-120"/>
              </a:rPr>
              <a:t>catenary</a:t>
            </a:r>
            <a:r>
              <a:rPr lang="en-US" altLang="zh-TW" dirty="0" smtClean="0">
                <a:ea typeface="新細明體" panose="02020500000000000000" pitchFamily="18" charset="-120"/>
              </a:rPr>
              <a:t> (see </a:t>
            </a:r>
            <a:r>
              <a:rPr lang="en-US" altLang="zh-TW" dirty="0" smtClean="0">
                <a:ea typeface="新細明體" panose="02020500000000000000" pitchFamily="18" charset="-120"/>
              </a:rPr>
              <a:t>Figure 4</a:t>
            </a:r>
            <a:r>
              <a:rPr lang="en-US" altLang="zh-TW" dirty="0" smtClean="0">
                <a:ea typeface="新細明體" panose="02020500000000000000" pitchFamily="18" charset="-120"/>
              </a:rPr>
              <a:t>).  </a:t>
            </a:r>
          </a:p>
          <a:p>
            <a:endParaRPr lang="en-US" altLang="zh-TW" dirty="0">
              <a:ea typeface="新細明體" panose="02020500000000000000" pitchFamily="18" charset="-120"/>
            </a:endParaRPr>
          </a:p>
          <a:p>
            <a:endParaRPr lang="en-US" altLang="zh-TW" dirty="0" smtClean="0">
              <a:ea typeface="新細明體" panose="02020500000000000000" pitchFamily="18" charset="-120"/>
            </a:endParaRPr>
          </a:p>
          <a:p>
            <a:r>
              <a:rPr lang="en-US" altLang="zh-TW" dirty="0" smtClean="0">
                <a:ea typeface="新細明體" panose="02020500000000000000" pitchFamily="18" charset="-120"/>
              </a:rPr>
              <a:t> </a:t>
            </a:r>
          </a:p>
        </p:txBody>
      </p:sp>
      <p:pic>
        <p:nvPicPr>
          <p:cNvPr id="92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419600"/>
            <a:ext cx="314325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5525" y="6324600"/>
            <a:ext cx="24288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Rectangle 6"/>
          <p:cNvSpPr>
            <a:spLocks noChangeArrowheads="1"/>
          </p:cNvSpPr>
          <p:nvPr/>
        </p:nvSpPr>
        <p:spPr bwMode="auto">
          <a:xfrm>
            <a:off x="5054948" y="6324600"/>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4</a:t>
            </a:r>
            <a:endParaRPr lang="en-US" altLang="zh-TW" sz="1400" dirty="0">
              <a:ea typeface="新細明體" panose="02020500000000000000" pitchFamily="18" charset="-120"/>
            </a:endParaRPr>
          </a:p>
        </p:txBody>
      </p:sp>
    </p:spTree>
    <p:extLst>
      <p:ext uri="{BB962C8B-B14F-4D97-AF65-F5344CB8AC3E}">
        <p14:creationId xmlns:p14="http://schemas.microsoft.com/office/powerpoint/2010/main" val="344979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Hyperbolic Functions</a:t>
            </a:r>
          </a:p>
        </p:txBody>
      </p:sp>
      <p:sp>
        <p:nvSpPr>
          <p:cNvPr id="10243"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The hyperbolic functions satisfy a number of identities that are similar to well-known trigonometric identities. </a:t>
            </a:r>
          </a:p>
        </p:txBody>
      </p:sp>
      <p:sp>
        <p:nvSpPr>
          <p:cNvPr id="1024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024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717775"/>
            <a:ext cx="7729041"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4551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_16x9">
  <a:themeElements>
    <a:clrScheme name="觀點">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自訂 2">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範本01" id="{4ED460EB-6C90-4A87-8F38-D261F1823A05}" vid="{E156CA9E-7271-4D9B-B440-7640C24B573B}"/>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5292F0-C5C9-4F7B-BB09-E7C460630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範本01</Template>
  <TotalTime>0</TotalTime>
  <Words>898</Words>
  <Application>Microsoft Office PowerPoint</Application>
  <PresentationFormat>如螢幕大小 (4:3)</PresentationFormat>
  <Paragraphs>161</Paragraphs>
  <Slides>32</Slides>
  <Notes>2</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32</vt:i4>
      </vt:variant>
    </vt:vector>
  </HeadingPairs>
  <TitlesOfParts>
    <vt:vector size="41" baseType="lpstr">
      <vt:lpstr>Arial Unicode MS</vt:lpstr>
      <vt:lpstr>Gulim</vt:lpstr>
      <vt:lpstr>微軟正黑體</vt:lpstr>
      <vt:lpstr>新細明體</vt:lpstr>
      <vt:lpstr>Arial</vt:lpstr>
      <vt:lpstr>Euphemia</vt:lpstr>
      <vt:lpstr>Symbol</vt:lpstr>
      <vt:lpstr>Math_16x9</vt:lpstr>
      <vt:lpstr>Equation</vt:lpstr>
      <vt:lpstr>PowerPoint 簡報</vt:lpstr>
      <vt:lpstr>PowerPoint 簡報</vt:lpstr>
      <vt:lpstr>Hyperbolic Functions</vt:lpstr>
      <vt:lpstr>Hyperbolic Functions</vt:lpstr>
      <vt:lpstr>Hyperbolic Functions</vt:lpstr>
      <vt:lpstr>Hyperbolic Functions</vt:lpstr>
      <vt:lpstr>Hyperbolic Functions</vt:lpstr>
      <vt:lpstr>Hyperbolic Functions</vt:lpstr>
      <vt:lpstr>Hyperbolic Functions</vt:lpstr>
      <vt:lpstr>Example 1</vt:lpstr>
      <vt:lpstr>Example 1 – Solution</vt:lpstr>
      <vt:lpstr>Example 1 – Solution</vt:lpstr>
      <vt:lpstr>Hyperbolic Functions</vt:lpstr>
      <vt:lpstr>Hyperbolic Functions</vt:lpstr>
      <vt:lpstr>Hyperbolic Functions</vt:lpstr>
      <vt:lpstr>Hyperbolic Functions</vt:lpstr>
      <vt:lpstr>Hyperbolic Functions</vt:lpstr>
      <vt:lpstr>Example 2</vt:lpstr>
      <vt:lpstr>PowerPoint 簡報</vt:lpstr>
      <vt:lpstr>Inverse Hyperbolic Functions</vt:lpstr>
      <vt:lpstr>Inverse Hyperbolic Functions</vt:lpstr>
      <vt:lpstr>Inverse Hyperbolic Functions</vt:lpstr>
      <vt:lpstr>Example 3</vt:lpstr>
      <vt:lpstr>Example 3 – Solution</vt:lpstr>
      <vt:lpstr>Example 3 – Solution</vt:lpstr>
      <vt:lpstr>Example 3 – Solution</vt:lpstr>
      <vt:lpstr>Inverse Hyperbolic Functions</vt:lpstr>
      <vt:lpstr>Note</vt:lpstr>
      <vt:lpstr>DERIVATIVES</vt:lpstr>
      <vt:lpstr>Example 4</vt:lpstr>
      <vt:lpstr>Example 5</vt:lpstr>
      <vt:lpstr>Example 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2015-08-30T15:26:15Z</dcterms:created>
  <dcterms:modified xsi:type="dcterms:W3CDTF">2016-11-25T10:33:51Z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