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0"/>
  </p:notesMasterIdLst>
  <p:handoutMasterIdLst>
    <p:handoutMasterId r:id="rId5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4" r:id="rId15"/>
    <p:sldId id="268" r:id="rId16"/>
    <p:sldId id="269" r:id="rId17"/>
    <p:sldId id="270" r:id="rId18"/>
    <p:sldId id="295" r:id="rId19"/>
    <p:sldId id="296" r:id="rId20"/>
    <p:sldId id="271" r:id="rId21"/>
    <p:sldId id="272" r:id="rId22"/>
    <p:sldId id="273" r:id="rId23"/>
    <p:sldId id="274" r:id="rId24"/>
    <p:sldId id="275" r:id="rId25"/>
    <p:sldId id="301" r:id="rId26"/>
    <p:sldId id="302" r:id="rId27"/>
    <p:sldId id="303" r:id="rId28"/>
    <p:sldId id="276" r:id="rId29"/>
    <p:sldId id="277" r:id="rId30"/>
    <p:sldId id="278" r:id="rId31"/>
    <p:sldId id="279" r:id="rId32"/>
    <p:sldId id="280" r:id="rId33"/>
    <p:sldId id="281" r:id="rId34"/>
    <p:sldId id="304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9" r:id="rId48"/>
    <p:sldId id="30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howGuides="1">
      <p:cViewPr>
        <p:scale>
          <a:sx n="100" d="100"/>
          <a:sy n="100" d="100"/>
        </p:scale>
        <p:origin x="-240" y="384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pPr/>
              <a:t>1/3/2003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2016/11/25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69B3BA-67D4-4ACC-9AA6-2C818DD279C9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159988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C3749B-A8F9-4C0F-B091-E438A0AFC88D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xmlns="" val="3433625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2016/11/25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1/3/2003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1/3/2003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2016/11/25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2016/11/25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1/3/2003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2016/11/25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1/3/2003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683568" y="914400"/>
            <a:ext cx="8460432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145704" y="1447800"/>
            <a:ext cx="762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362200" y="1981200"/>
            <a:ext cx="624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 dirty="0">
                <a:ea typeface="新細明體" panose="02020500000000000000" pitchFamily="18" charset="-120"/>
              </a:rPr>
              <a:t>INVERSE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61284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300" smtClean="0">
                <a:ea typeface="新細明體" panose="02020500000000000000" pitchFamily="18" charset="-120"/>
              </a:rPr>
              <a:t>Indeterminate Forms and L’Hospital’s Rule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1268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807201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935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300" smtClean="0">
                <a:ea typeface="新細明體" panose="02020500000000000000" pitchFamily="18" charset="-120"/>
              </a:rPr>
              <a:t>Indeterminate Forms and L’Hospital’s Rule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b="1" smtClean="0">
                <a:ea typeface="新細明體" panose="02020500000000000000" pitchFamily="18" charset="-120"/>
              </a:rPr>
              <a:t>NOTE 1</a:t>
            </a:r>
            <a:r>
              <a:rPr lang="en-US" altLang="zh-TW" smtClean="0">
                <a:ea typeface="新細明體" panose="02020500000000000000" pitchFamily="18" charset="-120"/>
              </a:rPr>
              <a:t> L’Hospital’s Rule says that the limit of a quotient of functions is equal to the limit of the quotient of their derivatives, provided that the given conditions are satisfied. 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It is especially important to verify the conditions regarding the limits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and </a:t>
            </a:r>
            <a:r>
              <a:rPr lang="en-US" altLang="zh-TW" i="1" smtClean="0">
                <a:ea typeface="新細明體" panose="02020500000000000000" pitchFamily="18" charset="-120"/>
              </a:rPr>
              <a:t>g</a:t>
            </a:r>
            <a:r>
              <a:rPr lang="en-US" altLang="zh-TW" smtClean="0">
                <a:ea typeface="新細明體" panose="02020500000000000000" pitchFamily="18" charset="-120"/>
              </a:rPr>
              <a:t> before using l’Hospital’s Rule.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b="1" smtClean="0">
                <a:ea typeface="新細明體" panose="02020500000000000000" pitchFamily="18" charset="-120"/>
              </a:rPr>
              <a:t>NOTE 2 </a:t>
            </a:r>
            <a:r>
              <a:rPr lang="en-US" altLang="zh-TW" smtClean="0">
                <a:ea typeface="新細明體" panose="02020500000000000000" pitchFamily="18" charset="-120"/>
              </a:rPr>
              <a:t>L’Hospital’s Rule is also valid for one-sided limits and for limits at infinity or negative infinity; that is, “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” can be replaced by any of the symbols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baseline="30000" smtClean="0">
                <a:ea typeface="新細明體" panose="02020500000000000000" pitchFamily="18" charset="-120"/>
              </a:rPr>
              <a:t>+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∞</a:t>
            </a:r>
            <a:r>
              <a:rPr lang="en-US" altLang="zh-TW" smtClean="0">
                <a:ea typeface="新細明體" panose="02020500000000000000" pitchFamily="18" charset="-120"/>
              </a:rPr>
              <a:t>  , or</a:t>
            </a:r>
            <a:r>
              <a:rPr lang="en-US" altLang="zh-TW" i="1" smtClean="0">
                <a:ea typeface="新細明體" panose="02020500000000000000" pitchFamily="18" charset="-120"/>
              </a:rPr>
              <a:t> x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mtClean="0">
                <a:ea typeface="新細明體" panose="02020500000000000000" pitchFamily="18" charset="-120"/>
              </a:rPr>
              <a:t> -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∞</a:t>
            </a:r>
            <a:r>
              <a:rPr lang="en-US" altLang="zh-TW" smtClean="0">
                <a:ea typeface="新細明體" panose="02020500000000000000" pitchFamily="18" charset="-120"/>
              </a:rPr>
              <a:t> 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xmlns="" val="333544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300" smtClean="0">
                <a:ea typeface="新細明體" panose="02020500000000000000" pitchFamily="18" charset="-120"/>
              </a:rPr>
              <a:t>Indeterminate Forms and L’Hospital’s Rule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/>
            <a:r>
              <a:rPr lang="en-US" altLang="zh-TW" b="1" dirty="0" smtClean="0">
                <a:ea typeface="新細明體" panose="02020500000000000000" pitchFamily="18" charset="-120"/>
              </a:rPr>
              <a:t>NOTE 3</a:t>
            </a:r>
            <a:r>
              <a:rPr lang="en-US" altLang="zh-TW" dirty="0" smtClean="0">
                <a:ea typeface="新細明體" panose="02020500000000000000" pitchFamily="18" charset="-120"/>
              </a:rPr>
              <a:t> For the special case in which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) = 0,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 </a:t>
            </a:r>
            <a:r>
              <a:rPr lang="en-US" altLang="zh-TW" dirty="0" smtClean="0">
                <a:ea typeface="新細明體" panose="02020500000000000000" pitchFamily="18" charset="-120"/>
              </a:rPr>
              <a:t>are continuous,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) </a:t>
            </a:r>
            <a:r>
              <a:rPr lang="en-US" altLang="zh-TW" b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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0</a:t>
            </a:r>
            <a:r>
              <a:rPr lang="en-US" altLang="zh-TW" dirty="0" smtClean="0">
                <a:ea typeface="新細明體" panose="02020500000000000000" pitchFamily="18" charset="-120"/>
              </a:rPr>
              <a:t>, it is easy to see why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l’Hospital’s</a:t>
            </a:r>
            <a:r>
              <a:rPr lang="en-US" altLang="zh-TW" dirty="0" smtClean="0">
                <a:ea typeface="新細明體" panose="02020500000000000000" pitchFamily="18" charset="-120"/>
              </a:rPr>
              <a:t> Rule is true.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fact, using the alternative form of the definition of a derivative, we have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9784"/>
          <a:stretch>
            <a:fillRect/>
          </a:stretch>
        </p:blipFill>
        <p:spPr bwMode="auto">
          <a:xfrm>
            <a:off x="1160881" y="3772083"/>
            <a:ext cx="7296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755" t="68817" r="27937"/>
          <a:stretch>
            <a:fillRect/>
          </a:stretch>
        </p:blipFill>
        <p:spPr bwMode="auto">
          <a:xfrm>
            <a:off x="3602456" y="5524683"/>
            <a:ext cx="3962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2522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F65080FE-1CA8-49F4-BEC1-2F29D9B9155E}" type="slidenum">
              <a:rPr lang="en-US" altLang="ko-KR">
                <a:ea typeface="굴림" panose="020B0600000101010101" pitchFamily="34" charset="-127"/>
              </a:rPr>
              <a:pPr/>
              <a:t>13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5.8</a:t>
            </a:r>
            <a:endParaRPr lang="en-US" altLang="zh-TW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Find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                              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Thus, we can apply </a:t>
            </a:r>
            <a:r>
              <a:rPr lang="en-US" altLang="zh-TW" dirty="0" err="1">
                <a:ea typeface="新細明體" panose="02020500000000000000" pitchFamily="18" charset="-120"/>
              </a:rPr>
              <a:t>l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err="1">
                <a:ea typeface="新細明體" panose="02020500000000000000" pitchFamily="18" charset="-120"/>
              </a:rPr>
              <a:t>Hospital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err="1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Rule: 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9482585"/>
              </p:ext>
            </p:extLst>
          </p:nvPr>
        </p:nvGraphicFramePr>
        <p:xfrm>
          <a:off x="1979712" y="1453738"/>
          <a:ext cx="1195380" cy="863408"/>
        </p:xfrm>
        <a:graphic>
          <a:graphicData uri="http://schemas.openxmlformats.org/presentationml/2006/ole">
            <p:oleObj spid="_x0000_s1035" name="Equation" r:id="rId3" imgW="711000" imgH="507960" progId="">
              <p:embed/>
            </p:oleObj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88508569"/>
              </p:ext>
            </p:extLst>
          </p:nvPr>
        </p:nvGraphicFramePr>
        <p:xfrm>
          <a:off x="1646237" y="3471066"/>
          <a:ext cx="5211129" cy="553753"/>
        </p:xfrm>
        <a:graphic>
          <a:graphicData uri="http://schemas.openxmlformats.org/presentationml/2006/ole">
            <p:oleObj spid="_x0000_s1036" name="Equation" r:id="rId4" imgW="3490920" imgH="355680" progId="">
              <p:embed/>
            </p:oleObj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3608333"/>
              </p:ext>
            </p:extLst>
          </p:nvPr>
        </p:nvGraphicFramePr>
        <p:xfrm>
          <a:off x="1526337" y="4747143"/>
          <a:ext cx="5637951" cy="1552459"/>
        </p:xfrm>
        <a:graphic>
          <a:graphicData uri="http://schemas.openxmlformats.org/presentationml/2006/ole">
            <p:oleObj spid="_x0000_s1037" name="Equation" r:id="rId5" imgW="3795480" imgH="10414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71391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Calculate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10048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4537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have                              and                                so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l’Hospital’s</a:t>
            </a:r>
            <a:r>
              <a:rPr lang="en-US" altLang="zh-TW" dirty="0" smtClean="0">
                <a:ea typeface="新細明體" panose="02020500000000000000" pitchFamily="18" charset="-120"/>
              </a:rPr>
              <a:t> Rule gives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9322" b="82906"/>
          <a:stretch>
            <a:fillRect/>
          </a:stretch>
        </p:blipFill>
        <p:spPr bwMode="auto">
          <a:xfrm>
            <a:off x="2552700" y="2328409"/>
            <a:ext cx="16764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542" r="5086" b="82906"/>
          <a:stretch>
            <a:fillRect/>
          </a:stretch>
        </p:blipFill>
        <p:spPr bwMode="auto">
          <a:xfrm>
            <a:off x="5004048" y="2312645"/>
            <a:ext cx="1828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779" t="30769" r="28815" b="-2563"/>
          <a:stretch>
            <a:fillRect/>
          </a:stretch>
        </p:blipFill>
        <p:spPr bwMode="auto">
          <a:xfrm>
            <a:off x="2534556" y="3265977"/>
            <a:ext cx="2895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185" t="44444" b="854"/>
          <a:stretch>
            <a:fillRect/>
          </a:stretch>
        </p:blipFill>
        <p:spPr bwMode="auto">
          <a:xfrm>
            <a:off x="3525156" y="4941168"/>
            <a:ext cx="129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5899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2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</a:t>
            </a:r>
            <a:r>
              <a:rPr lang="en-US" altLang="zh-TW" i="1" dirty="0" smtClean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and 2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, the limit on the right side is also indeterminate, but a second application of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l’Hospital’s</a:t>
            </a:r>
            <a:r>
              <a:rPr lang="en-US" altLang="zh-TW" dirty="0" smtClean="0">
                <a:ea typeface="新細明體" panose="02020500000000000000" pitchFamily="18" charset="-120"/>
              </a:rPr>
              <a:t> Rule gives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639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6045199" y="1815352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2760663" y="1821500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4572000" y="1815352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678" r="43712" b="6410"/>
          <a:stretch>
            <a:fillRect/>
          </a:stretch>
        </p:blipFill>
        <p:spPr bwMode="auto">
          <a:xfrm>
            <a:off x="2759894" y="3329136"/>
            <a:ext cx="23161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5185" t="26373" b="20879"/>
          <a:stretch>
            <a:fillRect/>
          </a:stretch>
        </p:blipFill>
        <p:spPr bwMode="auto">
          <a:xfrm>
            <a:off x="3746376" y="558924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556" t="8791" r="14815" b="3297"/>
          <a:stretch>
            <a:fillRect/>
          </a:stretch>
        </p:blipFill>
        <p:spPr bwMode="auto">
          <a:xfrm>
            <a:off x="3734619" y="4437112"/>
            <a:ext cx="121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5967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A09C332-1ACA-462C-9AF9-DD50B3BAA0E2}" type="slidenum">
              <a:rPr lang="en-US" altLang="ko-KR">
                <a:ea typeface="굴림" panose="020B0600000101010101" pitchFamily="34" charset="-127"/>
              </a:rPr>
              <a:pPr/>
              <a:t>17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5.8</a:t>
            </a:r>
            <a:endParaRPr lang="en-US" altLang="zh-TW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Calculate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SOLUTION</a:t>
            </a:r>
            <a:endParaRPr lang="en-US" altLang="zh-TW" sz="30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As ln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→ </a:t>
            </a:r>
            <a:r>
              <a:rPr lang="en-US" altLang="zh-TW" dirty="0">
                <a:ea typeface="新細明體" panose="02020500000000000000" pitchFamily="18" charset="-120"/>
              </a:rPr>
              <a:t>∞</a:t>
            </a:r>
            <a:r>
              <a:rPr lang="en-US" altLang="zh-TW" dirty="0">
                <a:latin typeface="" pitchFamily="49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and 	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as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→ ∞, </a:t>
            </a:r>
            <a:r>
              <a:rPr lang="en-US" altLang="zh-TW" dirty="0" err="1">
                <a:ea typeface="新細明體" panose="02020500000000000000" pitchFamily="18" charset="-120"/>
              </a:rPr>
              <a:t>l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err="1">
                <a:ea typeface="新細明體" panose="02020500000000000000" pitchFamily="18" charset="-120"/>
              </a:rPr>
              <a:t>Hospital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err="1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Rule applies: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Notice that the limit on the right side is now indeterminate of type   </a:t>
            </a:r>
            <a:r>
              <a:rPr lang="en-US" altLang="zh-TW" dirty="0" smtClean="0">
                <a:ea typeface="新細明體" panose="02020500000000000000" pitchFamily="18" charset="-120"/>
              </a:rPr>
              <a:t>    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8544775"/>
              </p:ext>
            </p:extLst>
          </p:nvPr>
        </p:nvGraphicFramePr>
        <p:xfrm>
          <a:off x="2561159" y="1416046"/>
          <a:ext cx="1303337" cy="1047750"/>
        </p:xfrm>
        <a:graphic>
          <a:graphicData uri="http://schemas.openxmlformats.org/presentationml/2006/ole">
            <p:oleObj spid="_x0000_s2058" name="Equation" r:id="rId3" imgW="685440" imgH="546120" progId="">
              <p:embed/>
            </p:oleObj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1851260"/>
              </p:ext>
            </p:extLst>
          </p:nvPr>
        </p:nvGraphicFramePr>
        <p:xfrm>
          <a:off x="3347864" y="3371850"/>
          <a:ext cx="1255713" cy="514350"/>
        </p:xfrm>
        <a:graphic>
          <a:graphicData uri="http://schemas.openxmlformats.org/presentationml/2006/ole">
            <p:oleObj spid="_x0000_s2059" name="Equation" r:id="rId4" imgW="736200" imgH="291960" progId="">
              <p:embed/>
            </p:oleObj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88431015"/>
              </p:ext>
            </p:extLst>
          </p:nvPr>
        </p:nvGraphicFramePr>
        <p:xfrm>
          <a:off x="2843808" y="3906718"/>
          <a:ext cx="2520280" cy="849345"/>
        </p:xfrm>
        <a:graphic>
          <a:graphicData uri="http://schemas.openxmlformats.org/presentationml/2006/ole">
            <p:oleObj spid="_x0000_s2060" name="Equation" r:id="rId5" imgW="1701000" imgH="558720" progId="">
              <p:embed/>
            </p:oleObj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2680643"/>
              </p:ext>
            </p:extLst>
          </p:nvPr>
        </p:nvGraphicFramePr>
        <p:xfrm>
          <a:off x="2123728" y="5229200"/>
          <a:ext cx="216024" cy="536459"/>
        </p:xfrm>
        <a:graphic>
          <a:graphicData uri="http://schemas.openxmlformats.org/presentationml/2006/ole">
            <p:oleObj spid="_x0000_s2061" name="Equation" r:id="rId6" imgW="177840" imgH="5079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7570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182EF32-A909-4DD0-A852-22E925CA1BD8}" type="slidenum">
              <a:rPr lang="en-US" altLang="ko-KR">
                <a:ea typeface="굴림" panose="020B0600000101010101" pitchFamily="34" charset="-127"/>
              </a:rPr>
              <a:pPr/>
              <a:t>18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5.8</a:t>
            </a:r>
            <a:endParaRPr lang="en-US" altLang="zh-TW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3 SOLUTION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However, instead of applying the rule a second time as we did in Example 2, we simplify the expression and see that a second application is unnecessary: </a:t>
            </a:r>
          </a:p>
        </p:txBody>
      </p:sp>
      <p:graphicFrame>
        <p:nvGraphicFramePr>
          <p:cNvPr id="942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2927322"/>
              </p:ext>
            </p:extLst>
          </p:nvPr>
        </p:nvGraphicFramePr>
        <p:xfrm>
          <a:off x="2435027" y="2924944"/>
          <a:ext cx="4031977" cy="834202"/>
        </p:xfrm>
        <a:graphic>
          <a:graphicData uri="http://schemas.openxmlformats.org/presentationml/2006/ole">
            <p:oleObj spid="_x0000_s3076" name="Equation" r:id="rId3" imgW="2843280" imgH="584280" progId="">
              <p:embed/>
            </p:oleObj>
          </a:graphicData>
        </a:graphic>
      </p:graphicFrame>
      <p:pic>
        <p:nvPicPr>
          <p:cNvPr id="9422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59228"/>
            <a:ext cx="3096815" cy="2449323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0520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Find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1785938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08156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3333"/>
          <a:stretch>
            <a:fillRect/>
          </a:stretch>
        </p:blipFill>
        <p:spPr bwMode="auto">
          <a:xfrm>
            <a:off x="2339752" y="2514600"/>
            <a:ext cx="6601048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Indeterminate Forms and L’Hospital’s Rule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1152178" y="2819400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5.8</a:t>
            </a:r>
          </a:p>
        </p:txBody>
      </p:sp>
    </p:spTree>
    <p:extLst>
      <p:ext uri="{BB962C8B-B14F-4D97-AF65-F5344CB8AC3E}">
        <p14:creationId xmlns:p14="http://schemas.microsoft.com/office/powerpoint/2010/main" xmlns="" val="204064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Noting that both tan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0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0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0, we use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l’Hospital’s</a:t>
            </a:r>
            <a:r>
              <a:rPr lang="en-US" altLang="zh-TW" dirty="0" smtClean="0">
                <a:ea typeface="新細明體" panose="02020500000000000000" pitchFamily="18" charset="-120"/>
              </a:rPr>
              <a:t> Rule: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the limit on the right side is still indeterminate of type   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       we apply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l’Hospital’s</a:t>
            </a:r>
            <a:r>
              <a:rPr lang="en-US" altLang="zh-TW" dirty="0" smtClean="0">
                <a:ea typeface="新細明體" panose="02020500000000000000" pitchFamily="18" charset="-120"/>
              </a:rPr>
              <a:t> Rule again: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0"/>
            <a:ext cx="396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8210" y="5467697"/>
            <a:ext cx="2714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" t="52274" r="5193"/>
          <a:stretch>
            <a:fillRect/>
          </a:stretch>
        </p:blipFill>
        <p:spPr bwMode="auto">
          <a:xfrm>
            <a:off x="2699792" y="5877272"/>
            <a:ext cx="40386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7725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Because                                    we simplify the calculation by writing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22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4112" y="1700808"/>
            <a:ext cx="21478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5990" b="-5389"/>
          <a:stretch>
            <a:fillRect/>
          </a:stretch>
        </p:blipFill>
        <p:spPr bwMode="auto">
          <a:xfrm>
            <a:off x="1691680" y="2864941"/>
            <a:ext cx="502920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4854" b="-5389"/>
          <a:stretch>
            <a:fillRect/>
          </a:stretch>
        </p:blipFill>
        <p:spPr bwMode="auto">
          <a:xfrm>
            <a:off x="3901480" y="3831728"/>
            <a:ext cx="1676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1578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can evaluate this last limit either by using l’Hospital’s Rule a third time or by writing tan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as (sin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)/(cos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and making use of our knowledge of trigonometric limits. Putting together all the steps, we get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103" b="57143"/>
          <a:stretch>
            <a:fillRect/>
          </a:stretch>
        </p:blipFill>
        <p:spPr bwMode="auto">
          <a:xfrm>
            <a:off x="1752600" y="4091731"/>
            <a:ext cx="37338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897" b="52380"/>
          <a:stretch>
            <a:fillRect/>
          </a:stretch>
        </p:blipFill>
        <p:spPr bwMode="auto">
          <a:xfrm>
            <a:off x="3491880" y="4899248"/>
            <a:ext cx="2486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029" t="52380" r="42773"/>
          <a:stretch>
            <a:fillRect/>
          </a:stretch>
        </p:blipFill>
        <p:spPr bwMode="auto">
          <a:xfrm>
            <a:off x="3491880" y="5763344"/>
            <a:ext cx="190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295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4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227" t="52380" r="13577"/>
          <a:stretch>
            <a:fillRect/>
          </a:stretch>
        </p:blipFill>
        <p:spPr bwMode="auto">
          <a:xfrm>
            <a:off x="3429000" y="1676400"/>
            <a:ext cx="190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6423" t="52380" b="-4762"/>
          <a:stretch>
            <a:fillRect/>
          </a:stretch>
        </p:blipFill>
        <p:spPr bwMode="auto">
          <a:xfrm>
            <a:off x="3381375" y="2971800"/>
            <a:ext cx="885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0188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4831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Find</a:t>
            </a:r>
          </a:p>
          <a:p>
            <a:pPr>
              <a:tabLst>
                <a:tab pos="4483100" algn="l"/>
              </a:tabLst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tabLst>
                <a:tab pos="44831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SOLUTION</a:t>
            </a:r>
          </a:p>
          <a:p>
            <a:pPr lvl="1">
              <a:tabLst>
                <a:tab pos="4483100" algn="l"/>
              </a:tabLst>
            </a:pPr>
            <a:r>
              <a:rPr lang="en-US" altLang="zh-TW" dirty="0">
                <a:ea typeface="新細明體" panose="02020500000000000000" pitchFamily="18" charset="-120"/>
              </a:rPr>
              <a:t>If we blindly attempted to use l-Hospital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rule, we would get: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7640"/>
            <a:ext cx="1892499" cy="90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圖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3056"/>
            <a:ext cx="3936514" cy="81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386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5 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This is </a:t>
            </a:r>
            <a:r>
              <a:rPr lang="en-US" altLang="zh-TW" b="1" dirty="0">
                <a:ea typeface="新細明體" panose="02020500000000000000" pitchFamily="18" charset="-120"/>
              </a:rPr>
              <a:t>wrong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Although the numerator sin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cs typeface="Arial" panose="020B0604020202020204" pitchFamily="34" charset="0"/>
              </a:rPr>
              <a:t>→ 0 </a:t>
            </a:r>
            <a:r>
              <a:rPr lang="en-US" altLang="zh-TW" dirty="0">
                <a:ea typeface="新細明體" panose="02020500000000000000" pitchFamily="18" charset="-120"/>
              </a:rPr>
              <a:t>as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→ </a:t>
            </a:r>
            <a:r>
              <a:rPr lang="el-GR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l-GR" altLang="zh-TW" i="1" dirty="0">
                <a:cs typeface="Arial" panose="020B0604020202020204" pitchFamily="34" charset="0"/>
              </a:rPr>
              <a:t> </a:t>
            </a:r>
            <a:r>
              <a:rPr lang="en-US" altLang="zh-TW" baseline="30000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, notice that the denominator (1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cos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does not approach 0.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the rule can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t be applied here.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required limit is, in fact, easy to find because the function is continuous at </a:t>
            </a:r>
            <a:r>
              <a:rPr lang="el-GR" altLang="zh-TW" i="1" dirty="0">
                <a:latin typeface="Symbol" panose="05050102010706020507" pitchFamily="18" charset="2"/>
                <a:ea typeface="新細明體" panose="02020500000000000000" pitchFamily="18" charset="-120"/>
              </a:rPr>
              <a:t>p</a:t>
            </a:r>
            <a:r>
              <a:rPr lang="en-US" altLang="zh-TW" dirty="0">
                <a:ea typeface="新細明體" panose="02020500000000000000" pitchFamily="18" charset="-120"/>
              </a:rPr>
              <a:t> and the denominator is nonzero there: 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365104"/>
            <a:ext cx="4824536" cy="86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014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L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HOSPITAL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RULE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5 shows what can go wrong if you use the rule without thinking.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Other limits can be found using the rule, but are more easily found by other methods.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See Examples 3 and 5 in Section 2.3, Example 3 in Section 4.4, and the discussion at the beginning of this section.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So, when evaluating any limit, you should consider other methods before using </a:t>
            </a:r>
            <a:r>
              <a:rPr lang="en-US" altLang="zh-TW" dirty="0" err="1">
                <a:ea typeface="新細明體" panose="02020500000000000000" pitchFamily="18" charset="-120"/>
              </a:rPr>
              <a:t>l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err="1">
                <a:ea typeface="新細明體" panose="02020500000000000000" pitchFamily="18" charset="-120"/>
              </a:rPr>
              <a:t>Hospital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err="1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Rule.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466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ChangeArrowheads="1"/>
          </p:cNvSpPr>
          <p:nvPr/>
        </p:nvSpPr>
        <p:spPr bwMode="auto">
          <a:xfrm>
            <a:off x="800100" y="2924944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 dirty="0">
                <a:ea typeface="新細明體" panose="02020500000000000000" pitchFamily="18" charset="-120"/>
              </a:rPr>
              <a:t>Indeterminate Products</a:t>
            </a:r>
          </a:p>
        </p:txBody>
      </p:sp>
    </p:spTree>
    <p:extLst>
      <p:ext uri="{BB962C8B-B14F-4D97-AF65-F5344CB8AC3E}">
        <p14:creationId xmlns:p14="http://schemas.microsoft.com/office/powerpoint/2010/main" xmlns="" val="241670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Indeterminate Products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                                           and                                                              then it isn’t clear what the value of                                           if any, will be.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 is a struggle between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.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wins, the answer will be 0;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wins, the answer will be                           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Or there may be a compromise where the answer is a finite nonzero number.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kind of limit is called an </a:t>
            </a:r>
            <a:r>
              <a:rPr lang="en-US" altLang="zh-TW" b="1" dirty="0" smtClean="0">
                <a:ea typeface="新細明體" panose="02020500000000000000" pitchFamily="18" charset="-120"/>
              </a:rPr>
              <a:t>indeterminate form of type 0 </a:t>
            </a:r>
            <a:r>
              <a:rPr lang="en-US" altLang="zh-TW" sz="2000" b="1" dirty="0" smtClean="0">
                <a:ea typeface="新細明體" panose="02020500000000000000" pitchFamily="18" charset="-120"/>
                <a:sym typeface="Wingdings 2" panose="05020102010507070707" pitchFamily="18" charset="2"/>
              </a:rPr>
              <a:t></a:t>
            </a:r>
            <a:r>
              <a:rPr lang="en-US" altLang="zh-TW" dirty="0" smtClean="0">
                <a:ea typeface="新細明體" panose="02020500000000000000" pitchFamily="18" charset="-120"/>
                <a:sym typeface="Wingdings 2" panose="05020102010507070707" pitchFamily="18" charset="2"/>
              </a:rPr>
              <a:t>       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76477" y="1700808"/>
            <a:ext cx="19573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2605" y="1685367"/>
            <a:ext cx="2990533" cy="32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1354"/>
            <a:ext cx="1947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372" r="2304"/>
          <a:stretch>
            <a:fillRect/>
          </a:stretch>
        </p:blipFill>
        <p:spPr bwMode="auto">
          <a:xfrm>
            <a:off x="4178424" y="339305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372" r="34254" b="32394"/>
          <a:stretch>
            <a:fillRect/>
          </a:stretch>
        </p:blipFill>
        <p:spPr bwMode="auto">
          <a:xfrm>
            <a:off x="7740352" y="5733256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2685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Indeterminate Products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can deal with it by writing the product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fg</a:t>
            </a:r>
            <a:r>
              <a:rPr lang="en-US" altLang="zh-TW" dirty="0" smtClean="0">
                <a:ea typeface="新細明體" panose="02020500000000000000" pitchFamily="18" charset="-120"/>
              </a:rPr>
              <a:t> as a quotient: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converts the given limit into an indeterminate form of type     or               so that we can use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l’Hospital’s</a:t>
            </a:r>
            <a:r>
              <a:rPr lang="en-US" altLang="zh-TW" dirty="0" smtClean="0">
                <a:ea typeface="新細明體" panose="02020500000000000000" pitchFamily="18" charset="-120"/>
              </a:rPr>
              <a:t> Rule.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52712" y="2586879"/>
            <a:ext cx="3838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5316" t="13635" r="2240" b="65909"/>
          <a:stretch>
            <a:fillRect/>
          </a:stretch>
        </p:blipFill>
        <p:spPr bwMode="auto">
          <a:xfrm>
            <a:off x="2267744" y="4340224"/>
            <a:ext cx="13811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52666"/>
            <a:ext cx="6858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03302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300" dirty="0" smtClean="0">
                <a:ea typeface="新細明體" panose="02020500000000000000" pitchFamily="18" charset="-120"/>
              </a:rPr>
              <a:t>Indeterminate Forms and </a:t>
            </a:r>
            <a:r>
              <a:rPr lang="en-US" altLang="zh-TW" sz="3300" dirty="0" err="1" smtClean="0">
                <a:ea typeface="新細明體" panose="02020500000000000000" pitchFamily="18" charset="-120"/>
              </a:rPr>
              <a:t>L’Hospital’s</a:t>
            </a:r>
            <a:r>
              <a:rPr lang="en-US" altLang="zh-TW" sz="3300" dirty="0" smtClean="0">
                <a:ea typeface="新細明體" panose="02020500000000000000" pitchFamily="18" charset="-120"/>
              </a:rPr>
              <a:t> Rule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Suppose we are trying to analyze the behavior of the function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Although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is not defined when </a:t>
            </a:r>
            <a:r>
              <a:rPr lang="en-US" altLang="zh-TW" i="1" smtClean="0">
                <a:ea typeface="新細明體" panose="02020500000000000000" pitchFamily="18" charset="-12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</a:rPr>
              <a:t>= 1, we need to know how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behaves </a:t>
            </a:r>
            <a:r>
              <a:rPr lang="en-US" altLang="zh-TW" i="1" smtClean="0">
                <a:ea typeface="新細明體" panose="02020500000000000000" pitchFamily="18" charset="-120"/>
              </a:rPr>
              <a:t>near </a:t>
            </a:r>
            <a:r>
              <a:rPr lang="en-US" altLang="zh-TW" smtClean="0">
                <a:ea typeface="新細明體" panose="02020500000000000000" pitchFamily="18" charset="-120"/>
              </a:rPr>
              <a:t>1. In particular, we would like to know the value of the limit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90801"/>
            <a:ext cx="21558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9830" y="5764587"/>
            <a:ext cx="4476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383587"/>
            <a:ext cx="1733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7028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Evaluate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23851"/>
            <a:ext cx="13525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182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Figure 5 shows the graph of the function in Example 6.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Notice that the function is undefined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x= </a:t>
            </a:r>
            <a:r>
              <a:rPr lang="en-US" altLang="zh-TW" dirty="0" smtClean="0">
                <a:ea typeface="新細明體" panose="02020500000000000000" pitchFamily="18" charset="-120"/>
              </a:rPr>
              <a:t>0; the graph approaches the origin but never quite reaches it.</a:t>
            </a: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73735"/>
            <a:ext cx="25558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12"/>
          <p:cNvSpPr>
            <a:spLocks noChangeArrowheads="1"/>
          </p:cNvSpPr>
          <p:nvPr/>
        </p:nvSpPr>
        <p:spPr bwMode="auto">
          <a:xfrm>
            <a:off x="4131815" y="6501026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9973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given limit is indeterminate because,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0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+</a:t>
            </a:r>
            <a:r>
              <a:rPr lang="en-US" altLang="zh-TW" dirty="0" smtClean="0">
                <a:ea typeface="新細明體" panose="02020500000000000000" pitchFamily="18" charset="-120"/>
              </a:rPr>
              <a:t>, the first factor 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approaches 0 while the second factor (In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approaches            . Writing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1/(1/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we have 1/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   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0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+</a:t>
            </a:r>
            <a:r>
              <a:rPr lang="en-US" altLang="zh-TW" dirty="0" smtClean="0">
                <a:ea typeface="新細明體" panose="02020500000000000000" pitchFamily="18" charset="-120"/>
              </a:rPr>
              <a:t>, so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l’Hospital’s</a:t>
            </a:r>
            <a:r>
              <a:rPr lang="en-US" altLang="zh-TW" dirty="0" smtClean="0">
                <a:ea typeface="新細明體" panose="02020500000000000000" pitchFamily="18" charset="-120"/>
              </a:rPr>
              <a:t> Rule gives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429000"/>
            <a:ext cx="547688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372" r="34254" b="32394"/>
          <a:stretch>
            <a:fillRect/>
          </a:stretch>
        </p:blipFill>
        <p:spPr bwMode="auto">
          <a:xfrm>
            <a:off x="8001024" y="3357562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7" y="4878472"/>
            <a:ext cx="4000528" cy="11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8958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 solving the example, another possible option would have been to write: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101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101" dirty="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101" dirty="0">
                <a:ea typeface="新細明體" panose="02020500000000000000" pitchFamily="18" charset="-120"/>
              </a:rPr>
              <a:t>This gives an indeterminate form of the type 0/0.</a:t>
            </a:r>
          </a:p>
          <a:p>
            <a:pPr marL="0" lvl="1">
              <a:lnSpc>
                <a:spcPct val="90000"/>
              </a:lnSpc>
              <a:spcBef>
                <a:spcPts val="1050"/>
              </a:spcBef>
            </a:pPr>
            <a:r>
              <a:rPr lang="en-US" altLang="zh-TW" sz="2101" dirty="0">
                <a:ea typeface="新細明體" panose="02020500000000000000" pitchFamily="18" charset="-120"/>
              </a:rPr>
              <a:t>However, if we apply </a:t>
            </a:r>
            <a:r>
              <a:rPr lang="en-US" altLang="zh-TW" sz="2101" dirty="0" err="1">
                <a:ea typeface="新細明體" panose="02020500000000000000" pitchFamily="18" charset="-120"/>
              </a:rPr>
              <a:t>l’Hospital’s</a:t>
            </a:r>
            <a:r>
              <a:rPr lang="en-US" altLang="zh-TW" sz="2101" dirty="0">
                <a:ea typeface="新細明體" panose="02020500000000000000" pitchFamily="18" charset="-120"/>
              </a:rPr>
              <a:t> Rule, we get a more complicated expression than the one we started with.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 general, when we rewrite an indeterminate product, we try to choose the option that leads to the simpler limit.</a:t>
            </a:r>
          </a:p>
          <a:p>
            <a:pPr>
              <a:lnSpc>
                <a:spcPct val="90000"/>
              </a:lnSpc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76872"/>
            <a:ext cx="3240360" cy="9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8346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/>
          <p:cNvSpPr>
            <a:spLocks noChangeArrowheads="1"/>
          </p:cNvSpPr>
          <p:nvPr/>
        </p:nvSpPr>
        <p:spPr bwMode="auto">
          <a:xfrm>
            <a:off x="800100" y="2852936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 dirty="0">
                <a:ea typeface="新細明體" panose="02020500000000000000" pitchFamily="18" charset="-120"/>
              </a:rPr>
              <a:t>Indeterminate Differences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3162683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Indeterminate Differences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                                     and                                      , then the limit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is called an </a:t>
            </a:r>
            <a:r>
              <a:rPr lang="en-US" altLang="zh-TW" b="1" dirty="0" smtClean="0">
                <a:ea typeface="新細明體" panose="02020500000000000000" pitchFamily="18" charset="-120"/>
              </a:rPr>
              <a:t>indeterminate form of type          –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Again there is a contest between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g. </a:t>
            </a:r>
            <a:r>
              <a:rPr lang="en-US" altLang="zh-TW" dirty="0" smtClean="0">
                <a:ea typeface="新細明體" panose="02020500000000000000" pitchFamily="18" charset="-120"/>
              </a:rPr>
              <a:t>Will the answer be                       </a:t>
            </a:r>
          </a:p>
          <a:p>
            <a:pPr marL="0" indent="0"/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    (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wins) or will it be -          (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 wins) or will they compromise a finite number? To find out, we try to convert the difference into a quotient so that we have an indeterminate form of type       or  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731" r="65741" b="68971"/>
          <a:stretch>
            <a:fillRect/>
          </a:stretch>
        </p:blipFill>
        <p:spPr bwMode="auto">
          <a:xfrm>
            <a:off x="1547664" y="1700808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506" r="23869" b="65810"/>
          <a:stretch>
            <a:fillRect/>
          </a:stretch>
        </p:blipFill>
        <p:spPr bwMode="auto">
          <a:xfrm>
            <a:off x="4266064" y="1670914"/>
            <a:ext cx="20193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1539" t="62648" r="3569"/>
          <a:stretch>
            <a:fillRect/>
          </a:stretch>
        </p:blipFill>
        <p:spPr bwMode="auto">
          <a:xfrm>
            <a:off x="2777378" y="2394814"/>
            <a:ext cx="20955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6660232" y="3284984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5868144" y="3284984"/>
            <a:ext cx="3381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1274491" y="4854028"/>
            <a:ext cx="3381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4083173" y="4854028"/>
            <a:ext cx="3381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12360" y="5538496"/>
            <a:ext cx="23336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5528" y="5538496"/>
            <a:ext cx="6064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69839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7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Compute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0507" r="39789" b="87621"/>
          <a:stretch>
            <a:fillRect/>
          </a:stretch>
        </p:blipFill>
        <p:spPr bwMode="auto">
          <a:xfrm>
            <a:off x="2627784" y="1667272"/>
            <a:ext cx="2819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2258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7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First notice that sec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        and tan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       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(</a:t>
            </a:r>
            <a:r>
              <a:rPr lang="en-US" altLang="zh-TW" i="1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/2)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–</a:t>
            </a:r>
            <a:r>
              <a:rPr lang="en-US" altLang="zh-TW" dirty="0" smtClean="0">
                <a:ea typeface="新細明體" panose="02020500000000000000" pitchFamily="18" charset="-120"/>
              </a:rPr>
              <a:t>, so the limit is indeterminate. Here we use a common denominator: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042" t="34042" r="20522" b="45840"/>
          <a:stretch>
            <a:fillRect/>
          </a:stretch>
        </p:blipFill>
        <p:spPr bwMode="auto">
          <a:xfrm>
            <a:off x="1493714" y="3857223"/>
            <a:ext cx="640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747" t="58801" r="31310" b="24178"/>
          <a:stretch>
            <a:fillRect/>
          </a:stretch>
        </p:blipFill>
        <p:spPr bwMode="auto">
          <a:xfrm>
            <a:off x="4355976" y="5111413"/>
            <a:ext cx="2557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4355976" y="2422599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6445189" y="2422599"/>
            <a:ext cx="3381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284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7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Note that the use of l’Hospital’s Rule is justified because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1 – sin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mtClean="0">
                <a:ea typeface="新細明體" panose="02020500000000000000" pitchFamily="18" charset="-120"/>
              </a:rPr>
              <a:t> 0  and cos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mtClean="0">
                <a:ea typeface="新細明體" panose="02020500000000000000" pitchFamily="18" charset="-120"/>
              </a:rPr>
              <a:t> 0 as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smtClean="0">
                <a:ea typeface="新細明體" panose="02020500000000000000" pitchFamily="18" charset="-120"/>
              </a:rPr>
              <a:t> (</a:t>
            </a:r>
            <a:r>
              <a:rPr lang="en-US" altLang="zh-TW" i="1" smtClean="0">
                <a:ea typeface="新細明體" panose="02020500000000000000" pitchFamily="18" charset="-120"/>
                <a:sym typeface="Symbol" panose="05050102010706020507" pitchFamily="18" charset="2"/>
              </a:rPr>
              <a:t></a:t>
            </a:r>
            <a:r>
              <a:rPr lang="en-US" altLang="zh-TW" sz="8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/2)</a:t>
            </a:r>
            <a:r>
              <a:rPr lang="en-US" altLang="zh-TW" baseline="30000" smtClean="0">
                <a:ea typeface="新細明體" panose="02020500000000000000" pitchFamily="18" charset="-120"/>
              </a:rPr>
              <a:t>–</a:t>
            </a:r>
            <a:r>
              <a:rPr lang="en-US" altLang="zh-TW" smtClean="0">
                <a:ea typeface="新細明體" panose="02020500000000000000" pitchFamily="18" charset="-120"/>
              </a:rPr>
              <a:t>.</a:t>
            </a:r>
            <a:endParaRPr lang="en-US" altLang="zh-TW" baseline="30000" smtClean="0">
              <a:ea typeface="新細明體" panose="02020500000000000000" pitchFamily="18" charset="-120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27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239" t="58801" r="7678" b="24178"/>
          <a:stretch>
            <a:fillRect/>
          </a:stretch>
        </p:blipFill>
        <p:spPr bwMode="auto">
          <a:xfrm>
            <a:off x="3352800" y="1524000"/>
            <a:ext cx="228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2322" t="58801" r="1607" b="25725"/>
          <a:stretch>
            <a:fillRect/>
          </a:stretch>
        </p:blipFill>
        <p:spPr bwMode="auto">
          <a:xfrm>
            <a:off x="3386138" y="2590800"/>
            <a:ext cx="5762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02942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800100" y="2996952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 dirty="0">
                <a:ea typeface="新細明體" panose="02020500000000000000" pitchFamily="18" charset="-120"/>
              </a:rPr>
              <a:t>Indeterminate Powers</a:t>
            </a:r>
          </a:p>
        </p:txBody>
      </p:sp>
    </p:spTree>
    <p:extLst>
      <p:ext uri="{BB962C8B-B14F-4D97-AF65-F5344CB8AC3E}">
        <p14:creationId xmlns:p14="http://schemas.microsoft.com/office/powerpoint/2010/main" xmlns="" val="133640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300" smtClean="0">
                <a:ea typeface="新細明體" panose="02020500000000000000" pitchFamily="18" charset="-120"/>
              </a:rPr>
              <a:t>Indeterminate Forms and L’Hospital’s Rule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computing the limit we can’t apply Law 5 of limits (the limit of a quotient is the quotient of the limits) because the limit of the denominator is 0.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fact, although the limit in          exists, its value is not obvious because both numerator and denominator approach 0 and      is not defined.  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8304" y="3886200"/>
            <a:ext cx="4000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869160"/>
            <a:ext cx="23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547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Indeterminate Powers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Several indeterminate forms arise from the limit</a:t>
            </a:r>
            <a:endParaRPr lang="en-US" altLang="zh-TW" i="1" baseline="30000" smtClean="0">
              <a:ea typeface="新細明體" panose="02020500000000000000" pitchFamily="18" charset="-120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0378" r="11848" b="72076"/>
          <a:stretch>
            <a:fillRect/>
          </a:stretch>
        </p:blipFill>
        <p:spPr bwMode="auto">
          <a:xfrm>
            <a:off x="3124200" y="2209800"/>
            <a:ext cx="175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508" b="44153"/>
          <a:stretch>
            <a:fillRect/>
          </a:stretch>
        </p:blipFill>
        <p:spPr bwMode="auto">
          <a:xfrm>
            <a:off x="1286024" y="3276600"/>
            <a:ext cx="63103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5846" b="21815"/>
          <a:stretch>
            <a:fillRect/>
          </a:stretch>
        </p:blipFill>
        <p:spPr bwMode="auto">
          <a:xfrm>
            <a:off x="1259036" y="4267200"/>
            <a:ext cx="6310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85"/>
          <a:stretch>
            <a:fillRect/>
          </a:stretch>
        </p:blipFill>
        <p:spPr bwMode="auto">
          <a:xfrm>
            <a:off x="1259036" y="5334000"/>
            <a:ext cx="631031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5876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Indeterminate Powers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Each of these three cases can be treated either by taking the natural logarithm: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or by writing the function as an exponential:</a:t>
            </a: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either method we are led to the indeterminate product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ln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which is of type 0 </a:t>
            </a:r>
            <a:r>
              <a:rPr lang="en-US" altLang="zh-TW" sz="2000" b="1" dirty="0" smtClean="0">
                <a:ea typeface="新細明體" panose="02020500000000000000" pitchFamily="18" charset="-120"/>
                <a:sym typeface="Wingdings 2" panose="05020102010507070707" pitchFamily="18" charset="2"/>
              </a:rPr>
              <a:t></a:t>
            </a:r>
            <a:r>
              <a:rPr lang="en-US" altLang="zh-TW" dirty="0" smtClean="0">
                <a:ea typeface="新細明體" panose="02020500000000000000" pitchFamily="18" charset="-120"/>
                <a:sym typeface="Wingdings 2" panose="05020102010507070707" pitchFamily="18" charset="2"/>
              </a:rPr>
              <a:t>         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31" r="2908" b="76804"/>
          <a:stretch>
            <a:fillRect/>
          </a:stretch>
        </p:blipFill>
        <p:spPr bwMode="auto">
          <a:xfrm>
            <a:off x="1828800" y="2667000"/>
            <a:ext cx="5486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390" t="72681" r="29385"/>
          <a:stretch>
            <a:fillRect/>
          </a:stretch>
        </p:blipFill>
        <p:spPr bwMode="auto">
          <a:xfrm>
            <a:off x="3314700" y="4221088"/>
            <a:ext cx="2476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5076056" y="5733256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3419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8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Calculate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00808"/>
            <a:ext cx="2500312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1835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</a:t>
            </a:r>
            <a:r>
              <a:rPr lang="en-US" altLang="zh-TW" dirty="0" smtClean="0">
                <a:ea typeface="新細明體" panose="02020500000000000000" pitchFamily="18" charset="-120"/>
              </a:rPr>
              <a:t>8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SOLUTION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First notice that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0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+</a:t>
            </a:r>
            <a:r>
              <a:rPr lang="en-US" altLang="zh-TW" dirty="0" smtClean="0">
                <a:ea typeface="新細明體" panose="02020500000000000000" pitchFamily="18" charset="-120"/>
              </a:rPr>
              <a:t>, we have 1 + sin 4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1 and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cot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        </a:t>
            </a:r>
            <a:r>
              <a:rPr lang="en-US" altLang="zh-TW" dirty="0" smtClean="0">
                <a:ea typeface="新細明體" panose="02020500000000000000" pitchFamily="18" charset="-120"/>
              </a:rPr>
              <a:t>, </a:t>
            </a:r>
            <a:r>
              <a:rPr lang="en-US" altLang="zh-TW" dirty="0" smtClean="0">
                <a:ea typeface="新細明體" panose="02020500000000000000" pitchFamily="18" charset="-120"/>
              </a:rPr>
              <a:t>so the given limit is indeterminate. </a:t>
            </a: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Let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Then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235"/>
          <a:stretch>
            <a:fillRect/>
          </a:stretch>
        </p:blipFill>
        <p:spPr bwMode="auto">
          <a:xfrm>
            <a:off x="2285984" y="3500438"/>
            <a:ext cx="3381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8794" y="4000504"/>
            <a:ext cx="24288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298" r="8601" b="79747"/>
          <a:stretch>
            <a:fillRect/>
          </a:stretch>
        </p:blipFill>
        <p:spPr bwMode="auto">
          <a:xfrm>
            <a:off x="2071670" y="4572008"/>
            <a:ext cx="5943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51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8 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  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l’Hospital’s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Rule gives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135" t="64859" r="42105"/>
          <a:stretch>
            <a:fillRect/>
          </a:stretch>
        </p:blipFill>
        <p:spPr bwMode="auto">
          <a:xfrm>
            <a:off x="1952625" y="2362200"/>
            <a:ext cx="39147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895" t="52080" r="9242"/>
          <a:stretch>
            <a:fillRect/>
          </a:stretch>
        </p:blipFill>
        <p:spPr bwMode="auto">
          <a:xfrm>
            <a:off x="3276600" y="3733800"/>
            <a:ext cx="24384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1785" t="72333" r="1027" b="13200"/>
          <a:stretch>
            <a:fillRect/>
          </a:stretch>
        </p:blipFill>
        <p:spPr bwMode="auto">
          <a:xfrm>
            <a:off x="3352800" y="55626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833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8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 far we have computed the limit of In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, but what we want is the limit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To find this we use the fact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e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In 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y 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5474" b="-9402"/>
          <a:stretch>
            <a:fillRect/>
          </a:stretch>
        </p:blipFill>
        <p:spPr bwMode="auto">
          <a:xfrm>
            <a:off x="1828800" y="3933056"/>
            <a:ext cx="3733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210" r="11769" b="4274"/>
          <a:stretch>
            <a:fillRect/>
          </a:stretch>
        </p:blipFill>
        <p:spPr bwMode="auto">
          <a:xfrm>
            <a:off x="4343400" y="4847456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229" b="-9402"/>
          <a:stretch>
            <a:fillRect/>
          </a:stretch>
        </p:blipFill>
        <p:spPr bwMode="auto">
          <a:xfrm>
            <a:off x="4419600" y="5761856"/>
            <a:ext cx="6810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9471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DAF766C1-2401-4C7E-87A3-817EB3CA8ED4}" type="slidenum">
              <a:rPr lang="en-US" altLang="ko-KR">
                <a:ea typeface="굴림" panose="020B0600000101010101" pitchFamily="34" charset="-127"/>
              </a:rPr>
              <a:pPr/>
              <a:t>46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5.8</a:t>
            </a:r>
            <a:endParaRPr lang="en-US" altLang="zh-TW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9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Find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SOLUTION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Notice that this limit is indeterminate since 0</a:t>
            </a:r>
            <a:r>
              <a:rPr lang="en-US" altLang="zh-TW" i="1" baseline="60000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= 0 for any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&gt; 0 but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 baseline="30000">
                <a:ea typeface="新細明體" panose="02020500000000000000" pitchFamily="18" charset="-120"/>
              </a:rPr>
              <a:t>0</a:t>
            </a:r>
            <a:r>
              <a:rPr lang="en-US" altLang="zh-TW">
                <a:ea typeface="新細明體" panose="02020500000000000000" pitchFamily="18" charset="-120"/>
              </a:rPr>
              <a:t> = 1 for any </a:t>
            </a:r>
            <a:r>
              <a:rPr lang="en-US" altLang="zh-TW" i="1">
                <a:ea typeface="新細明體" panose="02020500000000000000" pitchFamily="18" charset="-120"/>
              </a:rPr>
              <a:t>x </a:t>
            </a:r>
            <a:r>
              <a:rPr lang="en-US" altLang="zh-TW">
                <a:ea typeface="新細明體" panose="02020500000000000000" pitchFamily="18" charset="-120"/>
                <a:cs typeface="Arial" panose="020B0604020202020204" pitchFamily="34" charset="0"/>
              </a:rPr>
              <a:t>≠ 0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</p:txBody>
      </p:sp>
      <p:graphicFrame>
        <p:nvGraphicFramePr>
          <p:cNvPr id="123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86865647"/>
              </p:ext>
            </p:extLst>
          </p:nvPr>
        </p:nvGraphicFramePr>
        <p:xfrm>
          <a:off x="2051720" y="1538664"/>
          <a:ext cx="1079500" cy="731837"/>
        </p:xfrm>
        <a:graphic>
          <a:graphicData uri="http://schemas.openxmlformats.org/presentationml/2006/ole">
            <p:oleObj spid="_x0000_s6147" name="Equation" r:id="rId3" imgW="558360" imgH="380880" progId="">
              <p:embed/>
            </p:oleObj>
          </a:graphicData>
        </a:graphic>
      </p:graphicFrame>
      <p:pic>
        <p:nvPicPr>
          <p:cNvPr id="12391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16985"/>
            <a:ext cx="3573462" cy="2347292"/>
          </a:xfrm>
          <a:prstGeom prst="rect">
            <a:avLst/>
          </a:prstGeom>
          <a:noFill/>
          <a:ln w="12700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8732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24B1ABD6-A3B3-4165-911C-3BEED3C00D96}" type="slidenum">
              <a:rPr lang="en-US" altLang="ko-KR">
                <a:ea typeface="굴림" panose="020B0600000101010101" pitchFamily="34" charset="-127"/>
              </a:rPr>
              <a:pPr/>
              <a:t>47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5.8</a:t>
            </a:r>
            <a:endParaRPr lang="en-US" altLang="zh-TW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</a:t>
            </a:r>
            <a:r>
              <a:rPr lang="en-US" altLang="zh-TW">
                <a:ea typeface="新細明體" panose="02020500000000000000" pitchFamily="18" charset="-120"/>
              </a:rPr>
              <a:t>9 </a:t>
            </a:r>
            <a:r>
              <a:rPr lang="en-US" altLang="zh-TW" smtClean="0">
                <a:ea typeface="新細明體" panose="02020500000000000000" pitchFamily="18" charset="-120"/>
              </a:rPr>
              <a:t>– </a:t>
            </a:r>
            <a:r>
              <a:rPr lang="en-US" altLang="zh-TW" i="1" smtClean="0">
                <a:ea typeface="新細明體" panose="02020500000000000000" pitchFamily="18" charset="-120"/>
              </a:rPr>
              <a:t>Solution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We could proceed as in Example 8 or by writing the function as an exponential: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			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(</a:t>
            </a:r>
            <a:r>
              <a:rPr lang="en-US" altLang="zh-TW" i="1" dirty="0" err="1">
                <a:ea typeface="新細明體" panose="02020500000000000000" pitchFamily="18" charset="-120"/>
              </a:rPr>
              <a:t>e</a:t>
            </a:r>
            <a:r>
              <a:rPr lang="en-US" altLang="zh-TW" baseline="30000" dirty="0" err="1">
                <a:ea typeface="新細明體" panose="02020500000000000000" pitchFamily="18" charset="-120"/>
              </a:rPr>
              <a:t>ln</a:t>
            </a:r>
            <a:r>
              <a:rPr lang="en-US" altLang="zh-TW" baseline="30000" dirty="0">
                <a:ea typeface="新細明體" panose="02020500000000000000" pitchFamily="18" charset="-120"/>
              </a:rPr>
              <a:t> 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i="1" dirty="0">
                <a:ea typeface="新細明體" panose="02020500000000000000" pitchFamily="18" charset="-120"/>
              </a:rPr>
              <a:t>e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 ln </a:t>
            </a:r>
            <a:r>
              <a:rPr lang="en-US" altLang="zh-TW" i="1" baseline="30000" dirty="0">
                <a:ea typeface="新細明體" panose="02020500000000000000" pitchFamily="18" charset="-120"/>
              </a:rPr>
              <a:t>x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Example 6, we used </a:t>
            </a:r>
            <a:r>
              <a:rPr lang="en-US" altLang="zh-TW" dirty="0" err="1">
                <a:ea typeface="新細明體" panose="02020500000000000000" pitchFamily="18" charset="-120"/>
              </a:rPr>
              <a:t>l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err="1">
                <a:ea typeface="新細明體" panose="02020500000000000000" pitchFamily="18" charset="-120"/>
              </a:rPr>
              <a:t>Hospital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 err="1">
                <a:ea typeface="新細明體" panose="02020500000000000000" pitchFamily="18" charset="-120"/>
              </a:rPr>
              <a:t>s</a:t>
            </a:r>
            <a:r>
              <a:rPr lang="en-US" altLang="zh-TW" dirty="0">
                <a:ea typeface="新細明體" panose="02020500000000000000" pitchFamily="18" charset="-120"/>
              </a:rPr>
              <a:t> Rule to show that</a:t>
            </a: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Therefore,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4226798"/>
              </p:ext>
            </p:extLst>
          </p:nvPr>
        </p:nvGraphicFramePr>
        <p:xfrm>
          <a:off x="3389312" y="3833162"/>
          <a:ext cx="1908175" cy="627062"/>
        </p:xfrm>
        <a:graphic>
          <a:graphicData uri="http://schemas.openxmlformats.org/presentationml/2006/ole">
            <p:oleObj spid="_x0000_s7172" name="Equation" r:id="rId3" imgW="1117080" imgH="355680" progId="">
              <p:embed/>
            </p:oleObj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09560360"/>
              </p:ext>
            </p:extLst>
          </p:nvPr>
        </p:nvGraphicFramePr>
        <p:xfrm>
          <a:off x="2627784" y="5157192"/>
          <a:ext cx="3695700" cy="655637"/>
        </p:xfrm>
        <a:graphic>
          <a:graphicData uri="http://schemas.openxmlformats.org/presentationml/2006/ole">
            <p:oleObj spid="_x0000_s7173" name="Equation" r:id="rId4" imgW="2183400" imgH="38088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3875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300" smtClean="0">
                <a:ea typeface="新細明體" panose="02020500000000000000" pitchFamily="18" charset="-120"/>
              </a:rPr>
              <a:t>Indeterminate Forms and L’Hospital’s Rule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general, if we have a limit of the form</a:t>
            </a:r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i="1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where both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0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g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0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then this limit may or may not exist and is called an </a:t>
            </a:r>
            <a:r>
              <a:rPr lang="en-US" altLang="zh-TW" b="1" dirty="0" smtClean="0">
                <a:ea typeface="新細明體" panose="02020500000000000000" pitchFamily="18" charset="-120"/>
              </a:rPr>
              <a:t>indeterminate form of type       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09800"/>
            <a:ext cx="11049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15398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82132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300" smtClean="0">
                <a:ea typeface="新細明體" panose="02020500000000000000" pitchFamily="18" charset="-120"/>
              </a:rPr>
              <a:t>Indeterminate Forms and L’Hospital’s Rule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met some limits of this type earlier. For rational functions, we can cancel common factors: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used a geometric argument to show that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But these methods do not work for limits such as           , so we introduce a systematic method know as </a:t>
            </a:r>
            <a:r>
              <a:rPr lang="en-US" altLang="zh-TW" i="1" dirty="0" err="1" smtClean="0">
                <a:ea typeface="新細明體" panose="02020500000000000000" pitchFamily="18" charset="-120"/>
              </a:rPr>
              <a:t>l’Hospital’s</a:t>
            </a:r>
            <a:r>
              <a:rPr lang="en-US" altLang="zh-TW" i="1" dirty="0" smtClean="0">
                <a:ea typeface="新細明體" panose="02020500000000000000" pitchFamily="18" charset="-120"/>
              </a:rPr>
              <a:t> Rule </a:t>
            </a:r>
            <a:r>
              <a:rPr lang="en-US" altLang="zh-TW" dirty="0" smtClean="0">
                <a:ea typeface="新細明體" panose="02020500000000000000" pitchFamily="18" charset="-120"/>
              </a:rPr>
              <a:t>for the evaluation of indeterminate forms.   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14800"/>
            <a:ext cx="18176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124549"/>
            <a:ext cx="3048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598646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42573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300" smtClean="0">
                <a:ea typeface="新細明體" panose="02020500000000000000" pitchFamily="18" charset="-120"/>
              </a:rPr>
              <a:t>Indeterminate Forms and L’Hospital’s Rule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Another situation in which a limit is not obvious occurs when we look for a horizontal asymptote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 </a:t>
            </a:r>
            <a:r>
              <a:rPr lang="en-US" altLang="zh-TW" dirty="0" smtClean="0">
                <a:ea typeface="新細明體" panose="02020500000000000000" pitchFamily="18" charset="-120"/>
              </a:rPr>
              <a:t>and need to evaluate the limit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It isn</a:t>
            </a:r>
            <a:r>
              <a:rPr lang="en-US" altLang="zh-TW" dirty="0" smtClean="0"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dirty="0" smtClean="0">
                <a:ea typeface="新細明體" panose="02020500000000000000" pitchFamily="18" charset="-120"/>
              </a:rPr>
              <a:t>t obvious how to evaluate the limit because both numerator and denominator become large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 → ∞. </a:t>
            </a:r>
          </a:p>
          <a:p>
            <a:pPr marL="0" indent="0"/>
            <a:endParaRPr lang="en-US" altLang="zh-TW" i="1" dirty="0" smtClean="0">
              <a:ea typeface="新細明體" panose="02020500000000000000" pitchFamily="18" charset="-120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8272" y="3585592"/>
            <a:ext cx="4508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56992"/>
            <a:ext cx="16668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2897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300" smtClean="0">
                <a:ea typeface="新細明體" panose="02020500000000000000" pitchFamily="18" charset="-120"/>
              </a:rPr>
              <a:t>Indeterminate Forms and L’Hospital’s Rule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general, if we have a limit of the form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where both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→ ∞ (or - ∞) and </a:t>
            </a:r>
            <a:r>
              <a:rPr lang="en-US" altLang="zh-TW" i="1" smtClean="0">
                <a:ea typeface="新細明體" panose="02020500000000000000" pitchFamily="18" charset="-120"/>
              </a:rPr>
              <a:t>g </a:t>
            </a:r>
            <a:r>
              <a:rPr lang="en-US" altLang="zh-TW" smtClean="0">
                <a:ea typeface="新細明體" panose="02020500000000000000" pitchFamily="18" charset="-120"/>
              </a:rPr>
              <a:t>(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) → ∞ (or - ∞), then the limit may or may not exist and is called an </a:t>
            </a:r>
            <a:r>
              <a:rPr lang="en-US" altLang="zh-TW" b="1" smtClean="0">
                <a:ea typeface="新細明體" panose="02020500000000000000" pitchFamily="18" charset="-120"/>
              </a:rPr>
              <a:t>indeterminate form of type </a:t>
            </a:r>
            <a:r>
              <a:rPr lang="en-US" altLang="zh-TW" smtClean="0">
                <a:ea typeface="新細明體" panose="02020500000000000000" pitchFamily="18" charset="-120"/>
              </a:rPr>
              <a:t>∞/ ∞.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saw that this type of limit can be evaluated for certain functions, including rational functions, by dividing numerator and denominator by the highest power of </a:t>
            </a:r>
            <a:r>
              <a:rPr lang="en-US" altLang="zh-TW" i="1" smtClean="0">
                <a:ea typeface="新細明體" panose="02020500000000000000" pitchFamily="18" charset="-12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</a:rPr>
              <a:t>that occurs in the denominator.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133600"/>
            <a:ext cx="13906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8853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300" smtClean="0">
                <a:ea typeface="新細明體" panose="02020500000000000000" pitchFamily="18" charset="-120"/>
              </a:rPr>
              <a:t>Indeterminate Forms and L’Hospital’s Rule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For instance,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method does not work for limits such as          , but </a:t>
            </a:r>
            <a:r>
              <a:rPr lang="en-US" altLang="zh-TW" dirty="0" err="1" smtClean="0">
                <a:ea typeface="新細明體" panose="02020500000000000000" pitchFamily="18" charset="-120"/>
              </a:rPr>
              <a:t>l’Hospital’s</a:t>
            </a:r>
            <a:r>
              <a:rPr lang="en-US" altLang="zh-TW" dirty="0" smtClean="0">
                <a:ea typeface="新細明體" panose="02020500000000000000" pitchFamily="18" charset="-120"/>
              </a:rPr>
              <a:t> Rule also applies to the type of indeterminate form. 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410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4603" y="4624387"/>
            <a:ext cx="352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2549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1447</Words>
  <Application>Microsoft Office PowerPoint</Application>
  <PresentationFormat>如螢幕大小 (4:3)</PresentationFormat>
  <Paragraphs>225</Paragraphs>
  <Slides>47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49" baseType="lpstr">
      <vt:lpstr>Math_16x9</vt:lpstr>
      <vt:lpstr>Equation</vt:lpstr>
      <vt:lpstr>投影片 1</vt:lpstr>
      <vt:lpstr>投影片 2</vt:lpstr>
      <vt:lpstr>Indeterminate Forms and L’Hospital’s Rule</vt:lpstr>
      <vt:lpstr>Indeterminate Forms and L’Hospital’s Rule</vt:lpstr>
      <vt:lpstr>Indeterminate Forms and L’Hospital’s Rule</vt:lpstr>
      <vt:lpstr>Indeterminate Forms and L’Hospital’s Rule</vt:lpstr>
      <vt:lpstr>Indeterminate Forms and L’Hospital’s Rule</vt:lpstr>
      <vt:lpstr>Indeterminate Forms and L’Hospital’s Rule</vt:lpstr>
      <vt:lpstr>Indeterminate Forms and L’Hospital’s Rule</vt:lpstr>
      <vt:lpstr>Indeterminate Forms and L’Hospital’s Rule</vt:lpstr>
      <vt:lpstr>Indeterminate Forms and L’Hospital’s Rule</vt:lpstr>
      <vt:lpstr>Indeterminate Forms and L’Hospital’s Rule</vt:lpstr>
      <vt:lpstr>Example 1</vt:lpstr>
      <vt:lpstr>Example 2</vt:lpstr>
      <vt:lpstr>Example 2 – Solution</vt:lpstr>
      <vt:lpstr>Example 2 – Solution</vt:lpstr>
      <vt:lpstr>Example 3</vt:lpstr>
      <vt:lpstr>Example 3 SOLUTION</vt:lpstr>
      <vt:lpstr>Example 4</vt:lpstr>
      <vt:lpstr>Example 4 – Solution</vt:lpstr>
      <vt:lpstr>Example 4 – Solution</vt:lpstr>
      <vt:lpstr>Example 4 – Solution</vt:lpstr>
      <vt:lpstr>Example 4 – Solution</vt:lpstr>
      <vt:lpstr>Example 5</vt:lpstr>
      <vt:lpstr>Example 5 SOLUTION</vt:lpstr>
      <vt:lpstr>L’HOSPITAL’S RULE</vt:lpstr>
      <vt:lpstr>投影片 27</vt:lpstr>
      <vt:lpstr>Indeterminate Products</vt:lpstr>
      <vt:lpstr>Indeterminate Products</vt:lpstr>
      <vt:lpstr>Example 6</vt:lpstr>
      <vt:lpstr>Example 6</vt:lpstr>
      <vt:lpstr>Example 6 – Solution</vt:lpstr>
      <vt:lpstr>Note</vt:lpstr>
      <vt:lpstr>投影片 34</vt:lpstr>
      <vt:lpstr>Indeterminate Differences</vt:lpstr>
      <vt:lpstr>Example 7</vt:lpstr>
      <vt:lpstr>Example 7 – Solution</vt:lpstr>
      <vt:lpstr>Example 7 – Solution</vt:lpstr>
      <vt:lpstr>投影片 39</vt:lpstr>
      <vt:lpstr>Indeterminate Powers</vt:lpstr>
      <vt:lpstr>Indeterminate Powers</vt:lpstr>
      <vt:lpstr>Example 8</vt:lpstr>
      <vt:lpstr>Example 8 – Solution</vt:lpstr>
      <vt:lpstr>Example 8 – Solution</vt:lpstr>
      <vt:lpstr>Example 8 – Solution</vt:lpstr>
      <vt:lpstr>Example 9</vt:lpstr>
      <vt:lpstr>Example 9 – Solution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2015-08-30T15:26:15Z</dcterms:created>
  <dcterms:modified xsi:type="dcterms:W3CDTF">2003-01-03T10:35:29Z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