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0"/>
  </p:notesMasterIdLst>
  <p:handoutMasterIdLst>
    <p:handoutMasterId r:id="rId41"/>
  </p:handoutMasterIdLst>
  <p:sldIdLst>
    <p:sldId id="275" r:id="rId3"/>
    <p:sldId id="276" r:id="rId4"/>
    <p:sldId id="304" r:id="rId5"/>
    <p:sldId id="305" r:id="rId6"/>
    <p:sldId id="306" r:id="rId7"/>
    <p:sldId id="307" r:id="rId8"/>
    <p:sldId id="308" r:id="rId9"/>
    <p:sldId id="277" r:id="rId10"/>
    <p:sldId id="278" r:id="rId11"/>
    <p:sldId id="279" r:id="rId12"/>
    <p:sldId id="280" r:id="rId13"/>
    <p:sldId id="281" r:id="rId14"/>
    <p:sldId id="282" r:id="rId15"/>
    <p:sldId id="309" r:id="rId16"/>
    <p:sldId id="310" r:id="rId17"/>
    <p:sldId id="311" r:id="rId18"/>
    <p:sldId id="294" r:id="rId19"/>
    <p:sldId id="295" r:id="rId20"/>
    <p:sldId id="296" r:id="rId21"/>
    <p:sldId id="297" r:id="rId22"/>
    <p:sldId id="298" r:id="rId23"/>
    <p:sldId id="299" r:id="rId24"/>
    <p:sldId id="283" r:id="rId25"/>
    <p:sldId id="284" r:id="rId26"/>
    <p:sldId id="285" r:id="rId27"/>
    <p:sldId id="286" r:id="rId28"/>
    <p:sldId id="312" r:id="rId29"/>
    <p:sldId id="287" r:id="rId30"/>
    <p:sldId id="288" r:id="rId31"/>
    <p:sldId id="290" r:id="rId32"/>
    <p:sldId id="292" r:id="rId33"/>
    <p:sldId id="293" r:id="rId34"/>
    <p:sldId id="300" r:id="rId35"/>
    <p:sldId id="301" r:id="rId36"/>
    <p:sldId id="302" r:id="rId37"/>
    <p:sldId id="303" r:id="rId38"/>
    <p:sldId id="31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howGuides="1">
      <p:cViewPr>
        <p:scale>
          <a:sx n="100" d="100"/>
          <a:sy n="100" d="100"/>
        </p:scale>
        <p:origin x="-48" y="480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1/3/2003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2016/12/2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E4B703-82CD-4119-BC60-E7425FA3E987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2955220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5E5BC6-3CFF-4D77-9746-50457F0B5C69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424559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1/3/2003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1/3/2003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2016/12/2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2016/12/2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1/3/2003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2016/12/2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1/3/2003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142107" y="1542559"/>
            <a:ext cx="6859786" cy="1486287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TW" altLang="zh-TW" sz="1350">
                <a:solidFill>
                  <a:srgbClr val="FFFFFF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599426" y="1942713"/>
            <a:ext cx="571649" cy="1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7202" dirty="0">
                <a:solidFill>
                  <a:srgbClr val="00ADEE"/>
                </a:solidFill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914218" y="2342869"/>
            <a:ext cx="46875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TECHNIQUES OF INTEGRATION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5021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Integration by Parts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It is perhaps easier to remember in the following notation.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u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and </a:t>
            </a:r>
            <a:r>
              <a:rPr lang="en-US" altLang="zh-TW" i="1" dirty="0">
                <a:ea typeface="新細明體" panose="02020500000000000000" pitchFamily="18" charset="-120"/>
              </a:rPr>
              <a:t>v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Then </a:t>
            </a:r>
            <a:r>
              <a:rPr lang="en-US" altLang="zh-TW" dirty="0">
                <a:ea typeface="新細明體" panose="02020500000000000000" pitchFamily="18" charset="-120"/>
              </a:rPr>
              <a:t>the differentials are </a:t>
            </a:r>
            <a:r>
              <a:rPr lang="en-US" altLang="zh-TW" i="1" dirty="0">
                <a:ea typeface="新細明體" panose="02020500000000000000" pitchFamily="18" charset="-120"/>
              </a:rPr>
              <a:t>du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sz="1100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i="1" dirty="0">
                <a:ea typeface="新細明體" panose="02020500000000000000" pitchFamily="18" charset="-120"/>
              </a:rPr>
              <a:t>dx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dv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i="1" dirty="0">
                <a:ea typeface="新細明體" panose="02020500000000000000" pitchFamily="18" charset="-120"/>
              </a:rPr>
              <a:t>dx</a:t>
            </a:r>
            <a:r>
              <a:rPr lang="en-US" altLang="zh-TW" dirty="0">
                <a:ea typeface="新細明體" panose="02020500000000000000" pitchFamily="18" charset="-120"/>
              </a:rPr>
              <a:t>, so, by the Substitution Rule, the formula for integration by parts becomes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4473" y="4872038"/>
            <a:ext cx="7000875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40168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1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13" y="1600200"/>
            <a:ext cx="7319987" cy="52578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Find</a:t>
            </a:r>
            <a:r>
              <a:rPr lang="en-US" altLang="zh-TW" dirty="0">
                <a:solidFill>
                  <a:srgbClr val="00ADEE"/>
                </a:solidFill>
                <a:ea typeface="新細明體" panose="02020500000000000000" pitchFamily="18" charset="-120"/>
              </a:rPr>
              <a:t> </a:t>
            </a:r>
          </a:p>
          <a:p>
            <a:endParaRPr lang="en-US" altLang="zh-TW" dirty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b="1" dirty="0">
                <a:ea typeface="新細明體" panose="02020500000000000000" pitchFamily="18" charset="-120"/>
              </a:rPr>
              <a:t>Using Formula 1 </a:t>
            </a:r>
            <a:r>
              <a:rPr lang="en-US" altLang="zh-TW" dirty="0">
                <a:ea typeface="新細明體" panose="02020500000000000000" pitchFamily="18" charset="-120"/>
              </a:rPr>
              <a:t>Suppose we choose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sin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 Then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sz="11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1 and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–cos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 (For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we can choose </a:t>
            </a:r>
            <a:r>
              <a:rPr lang="en-US" altLang="zh-TW" i="1" dirty="0">
                <a:ea typeface="新細明體" panose="02020500000000000000" pitchFamily="18" charset="-120"/>
              </a:rPr>
              <a:t>any </a:t>
            </a:r>
            <a:r>
              <a:rPr lang="en-US" altLang="zh-TW" dirty="0">
                <a:ea typeface="新細明體" panose="02020500000000000000" pitchFamily="18" charset="-120"/>
              </a:rPr>
              <a:t>antiderivative of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sz="11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>
                <a:ea typeface="新細明體" panose="02020500000000000000" pitchFamily="18" charset="-120"/>
              </a:rPr>
              <a:t>.) 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Thus</a:t>
            </a:r>
            <a:r>
              <a:rPr lang="en-US" altLang="zh-TW" dirty="0">
                <a:ea typeface="新細明體" panose="02020500000000000000" pitchFamily="18" charset="-120"/>
              </a:rPr>
              <a:t>, using Formula 1, we have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00200"/>
            <a:ext cx="15573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8395" y="6071391"/>
            <a:ext cx="4953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1078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096" y="1953432"/>
            <a:ext cx="6402467" cy="3943186"/>
          </a:xfrm>
        </p:spPr>
        <p:txBody>
          <a:bodyPr/>
          <a:lstStyle/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It</a:t>
            </a:r>
            <a:r>
              <a:rPr lang="en-US" altLang="zh-TW" dirty="0" smtClean="0">
                <a:latin typeface="+mn-lt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s </a:t>
            </a:r>
            <a:r>
              <a:rPr lang="en-US" altLang="zh-TW" dirty="0">
                <a:ea typeface="新細明體" panose="02020500000000000000" pitchFamily="18" charset="-120"/>
              </a:rPr>
              <a:t>wise to check the answer by differentiating it. If we do so, we get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sin</a:t>
            </a:r>
            <a:r>
              <a:rPr lang="en-US" altLang="zh-TW" i="1" dirty="0">
                <a:ea typeface="新細明體" panose="02020500000000000000" pitchFamily="18" charset="-120"/>
              </a:rPr>
              <a:t> x</a:t>
            </a:r>
            <a:r>
              <a:rPr lang="en-US" altLang="zh-TW" dirty="0">
                <a:ea typeface="新細明體" panose="02020500000000000000" pitchFamily="18" charset="-120"/>
              </a:rPr>
              <a:t>, as expected.</a:t>
            </a:r>
            <a:endParaRPr lang="en-US" altLang="zh-TW" baseline="30000" dirty="0">
              <a:ea typeface="新細明體" panose="02020500000000000000" pitchFamily="18" charset="-12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8201" name="Rectangle 2"/>
          <p:cNvSpPr>
            <a:spLocks noChangeArrowheads="1"/>
          </p:cNvSpPr>
          <p:nvPr/>
        </p:nvSpPr>
        <p:spPr bwMode="auto">
          <a:xfrm>
            <a:off x="1345634" y="427843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Example 1 – </a:t>
            </a:r>
            <a:r>
              <a:rPr lang="en-US" altLang="zh-TW" sz="3200" i="1" dirty="0" smtClean="0">
                <a:ea typeface="新細明體" panose="02020500000000000000" pitchFamily="18" charset="-120"/>
              </a:rPr>
              <a:t>Solution</a:t>
            </a:r>
            <a:endParaRPr lang="en-US" altLang="zh-TW" sz="285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285" y="1985419"/>
            <a:ext cx="37480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285" y="2579201"/>
            <a:ext cx="30908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2285" y="3245835"/>
            <a:ext cx="3048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510640" y="934478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xmlns="" val="113941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44" y="1772816"/>
            <a:ext cx="7339012" cy="4572000"/>
          </a:xfrm>
        </p:spPr>
        <p:txBody>
          <a:bodyPr>
            <a:normAutofit/>
          </a:bodyPr>
          <a:lstStyle/>
          <a:p>
            <a:r>
              <a:rPr lang="en-US" altLang="zh-TW" b="1" dirty="0">
                <a:ea typeface="新細明體" panose="02020500000000000000" pitchFamily="18" charset="-120"/>
              </a:rPr>
              <a:t>Using Formula 2 </a:t>
            </a:r>
            <a:r>
              <a:rPr lang="en-US" altLang="zh-TW" dirty="0">
                <a:ea typeface="新細明體" panose="02020500000000000000" pitchFamily="18" charset="-120"/>
              </a:rPr>
              <a:t>Let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Then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dirty="0">
                <a:ea typeface="新細明體" panose="02020500000000000000" pitchFamily="18" charset="-120"/>
              </a:rPr>
              <a:t>so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1326839" y="468417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Example 1 – </a:t>
            </a:r>
            <a:r>
              <a:rPr lang="en-US" altLang="zh-TW" sz="2800" i="1" dirty="0">
                <a:ea typeface="新細明體" panose="02020500000000000000" pitchFamily="18" charset="-120"/>
              </a:rPr>
              <a:t>Solution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4567" y="2364853"/>
            <a:ext cx="41624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23938"/>
            <a:ext cx="49164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4473" y="4221088"/>
            <a:ext cx="71628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355837"/>
            <a:ext cx="30718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3326" y="6243059"/>
            <a:ext cx="3028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4715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>
                <a:ea typeface="新細明體" panose="02020500000000000000" pitchFamily="18" charset="-120"/>
              </a:rPr>
              <a:t>Our aim in using integration by parts is to obtain a simpler integral than the one we started with.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Thus, in Example 1, we started with </a:t>
            </a: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</a:rPr>
              <a:t/>
            </a:r>
            <a:b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and expressed it in terms of the simpler integral 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sz="1800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1224136" cy="49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24944"/>
            <a:ext cx="1123096" cy="49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4134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we had instead chosen </a:t>
            </a:r>
            <a:r>
              <a:rPr lang="en-US" altLang="zh-TW" i="1" dirty="0">
                <a:ea typeface="新細明體" panose="02020500000000000000" pitchFamily="18" charset="-120"/>
              </a:rPr>
              <a:t>u = </a:t>
            </a:r>
            <a:r>
              <a:rPr lang="en-US" altLang="zh-TW" dirty="0">
                <a:ea typeface="新細明體" panose="02020500000000000000" pitchFamily="18" charset="-120"/>
              </a:rPr>
              <a:t>sin</a:t>
            </a:r>
            <a:r>
              <a:rPr lang="en-US" altLang="zh-TW" i="1" dirty="0">
                <a:ea typeface="新細明體" panose="02020500000000000000" pitchFamily="18" charset="-120"/>
              </a:rPr>
              <a:t> x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i="1" dirty="0">
                <a:ea typeface="新細明體" panose="02020500000000000000" pitchFamily="18" charset="-120"/>
              </a:rPr>
              <a:t>dv = x dx</a:t>
            </a:r>
            <a:r>
              <a:rPr lang="en-US" altLang="zh-TW" dirty="0">
                <a:ea typeface="新細明體" panose="02020500000000000000" pitchFamily="18" charset="-120"/>
              </a:rPr>
              <a:t> , then </a:t>
            </a:r>
            <a:r>
              <a:rPr lang="en-US" altLang="zh-TW" i="1" dirty="0">
                <a:ea typeface="新細明體" panose="02020500000000000000" pitchFamily="18" charset="-120"/>
              </a:rPr>
              <a:t>du = </a:t>
            </a:r>
            <a:r>
              <a:rPr lang="en-US" altLang="zh-TW" dirty="0">
                <a:ea typeface="新細明體" panose="02020500000000000000" pitchFamily="18" charset="-120"/>
              </a:rPr>
              <a:t>cos </a:t>
            </a:r>
            <a:r>
              <a:rPr lang="en-US" altLang="zh-TW" i="1" dirty="0">
                <a:ea typeface="新細明體" panose="02020500000000000000" pitchFamily="18" charset="-120"/>
              </a:rPr>
              <a:t>x dx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i="1" dirty="0">
                <a:ea typeface="新細明體" panose="02020500000000000000" pitchFamily="18" charset="-120"/>
              </a:rPr>
              <a:t>v = 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/2.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integration by parts gives:</a:t>
            </a:r>
          </a:p>
          <a:p>
            <a:endParaRPr lang="en-US" altLang="zh-TW" sz="3600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Although this is true, </a:t>
            </a:r>
            <a:r>
              <a:rPr lang="en-US" altLang="zh-TW" dirty="0" smtClean="0">
                <a:ea typeface="新細明體" panose="02020500000000000000" pitchFamily="18" charset="-120"/>
              </a:rPr>
              <a:t>  </a:t>
            </a:r>
            <a:r>
              <a:rPr lang="en-US" altLang="zh-TW" b="1" dirty="0" smtClean="0">
                <a:ea typeface="新細明體" panose="02020500000000000000" pitchFamily="18" charset="-120"/>
                <a:cs typeface="Arial" panose="020B0604020202020204" pitchFamily="34" charset="0"/>
              </a:rPr>
              <a:t>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>
                <a:ea typeface="新細明體" panose="02020500000000000000" pitchFamily="18" charset="-120"/>
              </a:rPr>
              <a:t>is a more difficult integral than the one we started with.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501008"/>
            <a:ext cx="5262942" cy="92673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869160"/>
            <a:ext cx="1368152" cy="4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83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Hence, when choosing </a:t>
            </a:r>
            <a:r>
              <a:rPr lang="en-US" altLang="zh-TW" i="1" dirty="0">
                <a:ea typeface="新細明體" panose="02020500000000000000" pitchFamily="18" charset="-120"/>
              </a:rPr>
              <a:t>u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i="1" dirty="0">
                <a:ea typeface="新細明體" panose="02020500000000000000" pitchFamily="18" charset="-120"/>
              </a:rPr>
              <a:t>dv</a:t>
            </a:r>
            <a:r>
              <a:rPr lang="en-US" altLang="zh-TW" dirty="0">
                <a:ea typeface="新細明體" panose="02020500000000000000" pitchFamily="18" charset="-120"/>
              </a:rPr>
              <a:t>, we usually try to keep </a:t>
            </a:r>
            <a:r>
              <a:rPr lang="en-US" altLang="zh-TW" i="1" dirty="0">
                <a:ea typeface="新細明體" panose="02020500000000000000" pitchFamily="18" charset="-120"/>
              </a:rPr>
              <a:t>u = 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to be a function that becomes simpler when differentiated.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At least, it should not be more complicated.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make sure that </a:t>
            </a:r>
            <a:r>
              <a:rPr lang="en-US" altLang="zh-TW" i="1" dirty="0">
                <a:ea typeface="新細明體" panose="02020500000000000000" pitchFamily="18" charset="-120"/>
              </a:rPr>
              <a:t>dv = g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i="1" dirty="0">
                <a:ea typeface="新細明體" panose="02020500000000000000" pitchFamily="18" charset="-120"/>
              </a:rPr>
              <a:t>dx</a:t>
            </a:r>
            <a:r>
              <a:rPr lang="en-US" altLang="zh-TW" dirty="0">
                <a:ea typeface="新細明體" panose="02020500000000000000" pitchFamily="18" charset="-120"/>
              </a:rPr>
              <a:t> can be readily integrated to give </a:t>
            </a:r>
            <a:r>
              <a:rPr lang="en-US" altLang="zh-TW" i="1" dirty="0">
                <a:ea typeface="新細明體" panose="02020500000000000000" pitchFamily="18" charset="-120"/>
              </a:rPr>
              <a:t>v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891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新細明體" panose="02020500000000000000" pitchFamily="18" charset="-120"/>
              </a:rPr>
              <a:t>Example 2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Evaluate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  <a:endParaRPr lang="en-US" altLang="zh-TW" sz="3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Here, we don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t have much choice for </a:t>
            </a:r>
            <a:r>
              <a:rPr lang="en-US" altLang="zh-TW" i="1" dirty="0">
                <a:ea typeface="新細明體" panose="02020500000000000000" pitchFamily="18" charset="-120"/>
              </a:rPr>
              <a:t>u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i="1" dirty="0">
                <a:ea typeface="新細明體" panose="02020500000000000000" pitchFamily="18" charset="-120"/>
              </a:rPr>
              <a:t>dv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Let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8299368"/>
              </p:ext>
            </p:extLst>
          </p:nvPr>
        </p:nvGraphicFramePr>
        <p:xfrm>
          <a:off x="2500298" y="3286124"/>
          <a:ext cx="2655887" cy="457200"/>
        </p:xfrm>
        <a:graphic>
          <a:graphicData uri="http://schemas.openxmlformats.org/presentationml/2006/ole">
            <p:oleObj spid="_x0000_s1041" name="Equation" r:id="rId3" imgW="1562040" imgH="254520" progId="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3907927"/>
              </p:ext>
            </p:extLst>
          </p:nvPr>
        </p:nvGraphicFramePr>
        <p:xfrm>
          <a:off x="2459167" y="3742184"/>
          <a:ext cx="2573337" cy="885825"/>
        </p:xfrm>
        <a:graphic>
          <a:graphicData uri="http://schemas.openxmlformats.org/presentationml/2006/ole">
            <p:oleObj spid="_x0000_s1042" name="Equation" r:id="rId4" imgW="1511280" imgH="508680" progId="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2331810"/>
              </p:ext>
            </p:extLst>
          </p:nvPr>
        </p:nvGraphicFramePr>
        <p:xfrm>
          <a:off x="2428860" y="1571612"/>
          <a:ext cx="1184275" cy="763587"/>
        </p:xfrm>
        <a:graphic>
          <a:graphicData uri="http://schemas.openxmlformats.org/presentationml/2006/ole">
            <p:oleObj spid="_x0000_s1043" name="Equation" r:id="rId5" imgW="787400" imgH="5080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61379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Example 2 – Solution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Integrating by parts, we get: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Integration by parts is effective in this example because the derivative of the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dirty="0" err="1">
                <a:ea typeface="新細明體" panose="02020500000000000000" pitchFamily="18" charset="-120"/>
              </a:rPr>
              <a:t>ln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is simpler than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6268391"/>
              </p:ext>
            </p:extLst>
          </p:nvPr>
        </p:nvGraphicFramePr>
        <p:xfrm>
          <a:off x="2627784" y="1988840"/>
          <a:ext cx="3346450" cy="2085975"/>
        </p:xfrm>
        <a:graphic>
          <a:graphicData uri="http://schemas.openxmlformats.org/presentationml/2006/ole">
            <p:oleObj spid="_x0000_s2055" name="Equation" r:id="rId3" imgW="1968480" imgH="12211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1616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Notice that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baseline="30000" dirty="0">
                <a:ea typeface="新細明體" panose="02020500000000000000" pitchFamily="18" charset="-120"/>
              </a:rPr>
              <a:t>2 </a:t>
            </a:r>
            <a:r>
              <a:rPr lang="en-US" altLang="zh-TW" dirty="0">
                <a:ea typeface="新細明體" panose="02020500000000000000" pitchFamily="18" charset="-120"/>
              </a:rPr>
              <a:t>becomes simpler when differentiated.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t </a:t>
            </a:r>
            <a:r>
              <a:rPr lang="en-US" altLang="zh-TW" dirty="0">
                <a:ea typeface="新細明體" panose="02020500000000000000" pitchFamily="18" charset="-120"/>
              </a:rPr>
              <a:t>is unchanged when differentiated or integrated.</a:t>
            </a:r>
            <a:endParaRPr lang="en-US" altLang="zh-TW" b="1" i="1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8654220"/>
              </p:ext>
            </p:extLst>
          </p:nvPr>
        </p:nvGraphicFramePr>
        <p:xfrm>
          <a:off x="2051720" y="1613507"/>
          <a:ext cx="956596" cy="545976"/>
        </p:xfrm>
        <a:graphic>
          <a:graphicData uri="http://schemas.openxmlformats.org/presentationml/2006/ole">
            <p:oleObj spid="_x0000_s3079" name="Equation" r:id="rId3" imgW="889000" imgH="5080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949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3333"/>
          <a:stretch>
            <a:fillRect/>
          </a:stretch>
        </p:blipFill>
        <p:spPr bwMode="auto">
          <a:xfrm>
            <a:off x="1904305" y="2743021"/>
            <a:ext cx="5945148" cy="106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2571229" y="2928807"/>
            <a:ext cx="5087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 b="1" dirty="0">
                <a:ea typeface="新細明體" panose="02020500000000000000" pitchFamily="18" charset="-120"/>
              </a:rPr>
              <a:t>Integration by Parts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86741" y="2971681"/>
            <a:ext cx="772969" cy="60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301" b="1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>6.1</a:t>
            </a:r>
            <a:endParaRPr lang="en-US" altLang="zh-TW" sz="3301" b="1" dirty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33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</a:t>
            </a:r>
            <a:r>
              <a:rPr lang="en-US" altLang="zh-TW" sz="2800" dirty="0"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So, we choose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Then,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Integration by parts gives: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integral that we obtained,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</a:t>
            </a:r>
            <a:r>
              <a:rPr lang="en-US" altLang="zh-TW" dirty="0">
                <a:ea typeface="新細明體" panose="02020500000000000000" pitchFamily="18" charset="-120"/>
              </a:rPr>
              <a:t>is simpler than the original integral.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However, it is still not obvious.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we use integration by parts a second time. 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1647726"/>
              </p:ext>
            </p:extLst>
          </p:nvPr>
        </p:nvGraphicFramePr>
        <p:xfrm>
          <a:off x="3203848" y="1628800"/>
          <a:ext cx="2134190" cy="411658"/>
        </p:xfrm>
        <a:graphic>
          <a:graphicData uri="http://schemas.openxmlformats.org/presentationml/2006/ole">
            <p:oleObj spid="_x0000_s4118" name="Equation" r:id="rId3" imgW="1397160" imgH="254520" progId="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05011085"/>
              </p:ext>
            </p:extLst>
          </p:nvPr>
        </p:nvGraphicFramePr>
        <p:xfrm>
          <a:off x="2136961" y="2235609"/>
          <a:ext cx="2365748" cy="463115"/>
        </p:xfrm>
        <a:graphic>
          <a:graphicData uri="http://schemas.openxmlformats.org/presentationml/2006/ole">
            <p:oleObj spid="_x0000_s4119" name="Equation" r:id="rId4" imgW="1549440" imgH="292680" progId="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9979954"/>
              </p:ext>
            </p:extLst>
          </p:nvPr>
        </p:nvGraphicFramePr>
        <p:xfrm>
          <a:off x="3059832" y="3356992"/>
          <a:ext cx="2880320" cy="566030"/>
        </p:xfrm>
        <a:graphic>
          <a:graphicData uri="http://schemas.openxmlformats.org/presentationml/2006/ole">
            <p:oleObj spid="_x0000_s4120" name="Equation" r:id="rId5" imgW="1879560" imgH="356040" progId="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805359"/>
              </p:ext>
            </p:extLst>
          </p:nvPr>
        </p:nvGraphicFramePr>
        <p:xfrm>
          <a:off x="5147539" y="4012325"/>
          <a:ext cx="740985" cy="493990"/>
        </p:xfrm>
        <a:graphic>
          <a:graphicData uri="http://schemas.openxmlformats.org/presentationml/2006/ole">
            <p:oleObj spid="_x0000_s4121" name="Equation" r:id="rId6" imgW="761669" imgH="5077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5369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</a:t>
            </a:r>
            <a:r>
              <a:rPr lang="en-US" altLang="zh-TW" sz="2800" dirty="0"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This time, we choose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i="1" dirty="0">
                <a:ea typeface="新細明體" panose="02020500000000000000" pitchFamily="18" charset="-120"/>
              </a:rPr>
              <a:t>u = t  </a:t>
            </a:r>
            <a:r>
              <a:rPr lang="en-US" altLang="zh-TW" dirty="0">
                <a:ea typeface="新細明體" panose="02020500000000000000" pitchFamily="18" charset="-120"/>
              </a:rPr>
              <a:t>and  </a:t>
            </a:r>
            <a:r>
              <a:rPr lang="en-US" altLang="zh-TW" i="1" dirty="0">
                <a:ea typeface="新細明體" panose="02020500000000000000" pitchFamily="18" charset="-120"/>
              </a:rPr>
              <a:t>dv 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 err="1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 err="1">
                <a:ea typeface="新細明體" panose="02020500000000000000" pitchFamily="18" charset="-120"/>
              </a:rPr>
              <a:t>t</a:t>
            </a:r>
            <a:r>
              <a:rPr lang="en-US" altLang="zh-TW" i="1" dirty="0" err="1">
                <a:ea typeface="新細明體" panose="02020500000000000000" pitchFamily="18" charset="-120"/>
              </a:rPr>
              <a:t>dt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 </a:t>
            </a:r>
            <a:r>
              <a:rPr lang="en-US" altLang="zh-TW" i="1" dirty="0">
                <a:ea typeface="新細明體" panose="02020500000000000000" pitchFamily="18" charset="-120"/>
              </a:rPr>
              <a:t>du 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 err="1">
                <a:ea typeface="新細明體" panose="02020500000000000000" pitchFamily="18" charset="-120"/>
              </a:rPr>
              <a:t>dt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v =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8290576"/>
              </p:ext>
            </p:extLst>
          </p:nvPr>
        </p:nvGraphicFramePr>
        <p:xfrm>
          <a:off x="2000232" y="4143380"/>
          <a:ext cx="4416425" cy="630237"/>
        </p:xfrm>
        <a:graphic>
          <a:graphicData uri="http://schemas.openxmlformats.org/presentationml/2006/ole">
            <p:oleObj spid="_x0000_s5127" name="Equation" r:id="rId3" imgW="2590920" imgH="3560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7286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</a:t>
            </a:r>
            <a:r>
              <a:rPr lang="en-US" altLang="zh-TW" sz="2800" dirty="0"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Putting this in Equation 3, we get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where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2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endParaRPr lang="zh-TW" altLang="en-US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1171662"/>
              </p:ext>
            </p:extLst>
          </p:nvPr>
        </p:nvGraphicFramePr>
        <p:xfrm>
          <a:off x="2411760" y="2348880"/>
          <a:ext cx="3744416" cy="1625503"/>
        </p:xfrm>
        <a:graphic>
          <a:graphicData uri="http://schemas.openxmlformats.org/presentationml/2006/ole">
            <p:oleObj spid="_x0000_s6151" name="Equation" r:id="rId3" imgW="2413080" imgH="10429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6570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Evaluate</a:t>
            </a:r>
            <a:r>
              <a:rPr lang="en-US" altLang="zh-TW" dirty="0">
                <a:solidFill>
                  <a:srgbClr val="00ADEE"/>
                </a:solidFill>
                <a:ea typeface="新細明體" panose="02020500000000000000" pitchFamily="18" charset="-120"/>
              </a:rPr>
              <a:t> </a:t>
            </a:r>
          </a:p>
          <a:p>
            <a:endParaRPr lang="en-US" altLang="zh-TW" dirty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Neither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nor sin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becomes simpler when differentiated, but we try choosing </a:t>
            </a:r>
            <a:r>
              <a:rPr lang="en-US" altLang="zh-TW" i="1" dirty="0">
                <a:ea typeface="新細明體" panose="02020500000000000000" pitchFamily="18" charset="-12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dv </a:t>
            </a:r>
            <a:r>
              <a:rPr lang="en-US" altLang="zh-TW" dirty="0">
                <a:ea typeface="新細明體" panose="02020500000000000000" pitchFamily="18" charset="-120"/>
              </a:rPr>
              <a:t>= sin </a:t>
            </a:r>
            <a:r>
              <a:rPr lang="en-US" altLang="zh-TW" i="1" dirty="0">
                <a:ea typeface="新細明體" panose="02020500000000000000" pitchFamily="18" charset="-120"/>
              </a:rPr>
              <a:t>x dx</a:t>
            </a:r>
            <a:r>
              <a:rPr lang="en-US" altLang="zh-TW" dirty="0">
                <a:ea typeface="新細明體" panose="02020500000000000000" pitchFamily="18" charset="-120"/>
              </a:rPr>
              <a:t> anyway.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Then </a:t>
            </a:r>
            <a:r>
              <a:rPr lang="en-US" altLang="zh-TW" i="1" dirty="0">
                <a:ea typeface="新細明體" panose="02020500000000000000" pitchFamily="18" charset="-120"/>
              </a:rPr>
              <a:t>du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 </a:t>
            </a:r>
            <a:r>
              <a:rPr lang="en-US" altLang="zh-TW" i="1" dirty="0">
                <a:ea typeface="新細明體" panose="02020500000000000000" pitchFamily="18" charset="-120"/>
              </a:rPr>
              <a:t>dx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v </a:t>
            </a:r>
            <a:r>
              <a:rPr lang="en-US" altLang="zh-TW" dirty="0">
                <a:ea typeface="新細明體" panose="02020500000000000000" pitchFamily="18" charset="-120"/>
              </a:rPr>
              <a:t>= –</a:t>
            </a:r>
            <a:r>
              <a:rPr lang="en-US" altLang="zh-TW" i="1" dirty="0">
                <a:ea typeface="新細明體" panose="02020500000000000000" pitchFamily="18" charset="-120"/>
              </a:rPr>
              <a:t>cos x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so integration by parts gives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1326839" y="496868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Example 4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4502" y="1561381"/>
            <a:ext cx="16002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079717"/>
            <a:ext cx="3571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965416"/>
            <a:ext cx="4981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42901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457459"/>
            <a:ext cx="7339012" cy="4572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integral that we have obtained, 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no simpler than the original one, but at least it’s no more difficult.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We integrate 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sz="900" dirty="0" smtClean="0">
                <a:ea typeface="新細明體" panose="02020500000000000000" pitchFamily="18" charset="-120"/>
              </a:rPr>
              <a:t> </a:t>
            </a:r>
            <a:r>
              <a:rPr lang="zh-TW" altLang="en-US" sz="900" dirty="0" smtClean="0">
                <a:ea typeface="新細明體" panose="02020500000000000000" pitchFamily="18" charset="-120"/>
              </a:rPr>
              <a:t>     </a:t>
            </a:r>
            <a:r>
              <a:rPr lang="en-US" altLang="zh-TW" dirty="0" smtClean="0">
                <a:ea typeface="新細明體" panose="02020500000000000000" pitchFamily="18" charset="-120"/>
              </a:rPr>
              <a:t>by </a:t>
            </a:r>
            <a:r>
              <a:rPr lang="en-US" altLang="zh-TW" dirty="0">
                <a:ea typeface="新細明體" panose="02020500000000000000" pitchFamily="18" charset="-120"/>
              </a:rPr>
              <a:t>parts again.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This </a:t>
            </a:r>
            <a:r>
              <a:rPr lang="en-US" altLang="zh-TW" dirty="0">
                <a:ea typeface="新細明體" panose="02020500000000000000" pitchFamily="18" charset="-120"/>
              </a:rPr>
              <a:t>time we use </a:t>
            </a:r>
            <a:r>
              <a:rPr lang="en-US" altLang="zh-TW" i="1" dirty="0">
                <a:ea typeface="新細明體" panose="02020500000000000000" pitchFamily="18" charset="-120"/>
              </a:rPr>
              <a:t>u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dv </a:t>
            </a:r>
            <a:r>
              <a:rPr lang="en-US" altLang="zh-TW" dirty="0">
                <a:ea typeface="新細明體" panose="02020500000000000000" pitchFamily="18" charset="-120"/>
              </a:rPr>
              <a:t>= cos </a:t>
            </a:r>
            <a:r>
              <a:rPr lang="en-US" altLang="zh-TW" i="1" dirty="0">
                <a:ea typeface="新細明體" panose="02020500000000000000" pitchFamily="18" charset="-120"/>
              </a:rPr>
              <a:t>x dx</a:t>
            </a:r>
            <a:r>
              <a:rPr lang="en-US" altLang="zh-TW" dirty="0">
                <a:ea typeface="新細明體" panose="02020500000000000000" pitchFamily="18" charset="-120"/>
              </a:rPr>
              <a:t>. Then </a:t>
            </a:r>
            <a:r>
              <a:rPr lang="en-US" altLang="zh-TW" i="1" dirty="0">
                <a:ea typeface="新細明體" panose="02020500000000000000" pitchFamily="18" charset="-120"/>
              </a:rPr>
              <a:t>du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i="1" dirty="0">
                <a:ea typeface="新細明體" panose="02020500000000000000" pitchFamily="18" charset="-120"/>
              </a:rPr>
              <a:t> dx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v </a:t>
            </a:r>
            <a:r>
              <a:rPr lang="en-US" altLang="zh-TW" dirty="0">
                <a:ea typeface="新細明體" panose="02020500000000000000" pitchFamily="18" charset="-120"/>
              </a:rPr>
              <a:t>= sin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and</a:t>
            </a:r>
            <a:endParaRPr lang="en-US" altLang="zh-TW" baseline="30000" dirty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1195389" y="513184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Example 4 – </a:t>
            </a:r>
            <a:r>
              <a:rPr lang="en-US" altLang="zh-TW" sz="3200" i="1" dirty="0">
                <a:ea typeface="新細明體" panose="02020500000000000000" pitchFamily="18" charset="-120"/>
              </a:rPr>
              <a:t>Solution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7737" y="1531640"/>
            <a:ext cx="155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49030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4473" y="5896694"/>
            <a:ext cx="71770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0978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2296" name="Rectangle 2"/>
          <p:cNvSpPr>
            <a:spLocks noChangeArrowheads="1"/>
          </p:cNvSpPr>
          <p:nvPr/>
        </p:nvSpPr>
        <p:spPr bwMode="auto">
          <a:xfrm>
            <a:off x="1326839" y="445937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Example 4 – </a:t>
            </a:r>
            <a:r>
              <a:rPr lang="en-US" altLang="zh-TW" sz="3200" i="1" dirty="0">
                <a:ea typeface="新細明體" panose="02020500000000000000" pitchFamily="18" charset="-120"/>
              </a:rPr>
              <a:t>Solution</a:t>
            </a:r>
            <a:endParaRPr lang="en-US" altLang="zh-TW" sz="2851" dirty="0">
              <a:ea typeface="新細明體" panose="02020500000000000000" pitchFamily="18" charset="-12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1142108" y="1564012"/>
            <a:ext cx="7339012" cy="5105348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100" dirty="0" smtClean="0">
                <a:ea typeface="新細明體" panose="02020500000000000000" pitchFamily="18" charset="-120"/>
              </a:rPr>
              <a:t>At first glance, it appears as if we have accomplished nothing because we have arrived at                    </a:t>
            </a:r>
            <a:r>
              <a:rPr lang="zh-TW" altLang="en-US" sz="2100" dirty="0" smtClean="0">
                <a:ea typeface="新細明體" panose="02020500000000000000" pitchFamily="18" charset="-120"/>
              </a:rPr>
              <a:t>      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which is where we started.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However, if we put the expression for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from Equation 5 into Equation 4 we get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can be regarded as an equation to be solved for the unknown integral. </a:t>
            </a:r>
          </a:p>
          <a:p>
            <a:pPr marL="0" indent="0"/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132856"/>
            <a:ext cx="152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12976"/>
            <a:ext cx="15287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8288" y="4176713"/>
            <a:ext cx="6234112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192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sz="1350"/>
          </a:p>
        </p:txBody>
      </p:sp>
      <p:sp>
        <p:nvSpPr>
          <p:cNvPr id="13320" name="Rectangle 2"/>
          <p:cNvSpPr>
            <a:spLocks noChangeArrowheads="1"/>
          </p:cNvSpPr>
          <p:nvPr/>
        </p:nvSpPr>
        <p:spPr bwMode="auto">
          <a:xfrm>
            <a:off x="1216405" y="577884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Example 4 – </a:t>
            </a:r>
            <a:r>
              <a:rPr lang="en-US" altLang="zh-TW" sz="3200" i="1" dirty="0">
                <a:ea typeface="新細明體" panose="02020500000000000000" pitchFamily="18" charset="-120"/>
              </a:rPr>
              <a:t>Solution</a:t>
            </a:r>
            <a:endParaRPr lang="en-US" altLang="zh-TW" sz="2851" dirty="0">
              <a:ea typeface="新細明體" panose="02020500000000000000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8377" y="1435357"/>
            <a:ext cx="7627190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panose="02020500000000000000" pitchFamily="18" charset="-120"/>
              </a:rPr>
              <a:t>Adding </a:t>
            </a:r>
            <a:r>
              <a:rPr lang="en-US" altLang="zh-TW" b="1" dirty="0">
                <a:ea typeface="新細明體" panose="02020500000000000000" pitchFamily="18" charset="-120"/>
                <a:cs typeface="Arial" panose="020B0604020202020204" pitchFamily="34" charset="0"/>
              </a:rPr>
              <a:t>∫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e</a:t>
            </a:r>
            <a:r>
              <a:rPr lang="en-US" altLang="zh-TW" baseline="30000" dirty="0"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sin x </a:t>
            </a:r>
            <a:r>
              <a:rPr lang="en-US" altLang="zh-TW" dirty="0" smtClean="0">
                <a:ea typeface="新細明體" panose="02020500000000000000" pitchFamily="18" charset="-120"/>
                <a:cs typeface="Arial" panose="020B0604020202020204" pitchFamily="34" charset="0"/>
              </a:rPr>
              <a:t>dx </a:t>
            </a:r>
            <a:r>
              <a:rPr lang="en-US" altLang="zh-TW" dirty="0" smtClean="0">
                <a:ea typeface="新細明體" panose="02020500000000000000" pitchFamily="18" charset="-120"/>
              </a:rPr>
              <a:t>to both sides, we obtain</a:t>
            </a:r>
          </a:p>
          <a:p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Dividing by 2 and adding the constant of integration, we get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46291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63463"/>
            <a:ext cx="469106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101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Figure 1 illustrates Example 4 by showing the graphs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sin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½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(sin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cos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As a visual check on our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work, notice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0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 </a:t>
            </a:r>
            <a:br>
              <a:rPr lang="en-US" altLang="zh-TW" i="1" baseline="30000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has a maximum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or minimum.</a:t>
            </a:r>
          </a:p>
          <a:p>
            <a:endParaRPr lang="zh-TW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544887" cy="30781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26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Integration by Parts</a:t>
            </a:r>
            <a:endParaRPr lang="en-US" altLang="zh-TW" sz="3200" i="1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43608" y="1535357"/>
            <a:ext cx="7704856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panose="02020500000000000000" pitchFamily="18" charset="-120"/>
              </a:rPr>
              <a:t>If we combine the formula for integration by parts with the Evaluation Theorem, we can evaluate definite integrals by parts.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Evaluating both sides of Formula 1 between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, assuming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12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12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are continuous, and using the Evaluation Theorem, we obtain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6795" y="5301208"/>
            <a:ext cx="76962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8950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5</a:t>
            </a:r>
            <a:endParaRPr lang="en-US" altLang="zh-TW" sz="3200" i="1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sz="135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2108" y="1386042"/>
            <a:ext cx="7606356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panose="02020500000000000000" pitchFamily="18" charset="-120"/>
              </a:rPr>
              <a:t>Calculate</a:t>
            </a:r>
            <a:r>
              <a:rPr lang="en-US" altLang="zh-TW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> </a:t>
            </a:r>
          </a:p>
          <a:p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Let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Then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 Formula 6 gives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63071"/>
            <a:ext cx="14954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4533" y="3931073"/>
            <a:ext cx="32194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733256"/>
            <a:ext cx="50387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08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TECHNIQUES OF INTEGRATION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Due to the Fundamental Theorem of Calculus (FTC), we can integrate a function if we know an antiderivative, that is, an indefinite integral.</a:t>
            </a:r>
            <a:r>
              <a:rPr lang="en-US" altLang="zh-TW" sz="3600" dirty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summarize the most important integrals we have learned so far, as follows.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354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5 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3200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26839" y="1417640"/>
            <a:ext cx="7349617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To evaluate this integral we use the substitution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= 1 +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smtClean="0">
                <a:ea typeface="新細明體" panose="02020500000000000000" pitchFamily="18" charset="-120"/>
              </a:rPr>
              <a:t>2</a:t>
            </a:r>
            <a:r>
              <a:rPr lang="en-US" altLang="zh-TW" smtClean="0">
                <a:ea typeface="新細明體" panose="02020500000000000000" pitchFamily="18" charset="-120"/>
              </a:rPr>
              <a:t> (since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has another meaning in this example). 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Then </a:t>
            </a:r>
            <a:r>
              <a:rPr lang="en-US" altLang="zh-TW" i="1" smtClean="0">
                <a:ea typeface="新細明體" panose="02020500000000000000" pitchFamily="18" charset="-120"/>
              </a:rPr>
              <a:t>dt</a:t>
            </a:r>
            <a:r>
              <a:rPr lang="en-US" altLang="zh-TW" smtClean="0">
                <a:ea typeface="新細明體" panose="02020500000000000000" pitchFamily="18" charset="-120"/>
              </a:rPr>
              <a:t> = 2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dx</a:t>
            </a:r>
            <a:r>
              <a:rPr lang="en-US" altLang="zh-TW" smtClean="0">
                <a:ea typeface="新細明體" panose="02020500000000000000" pitchFamily="18" charset="-120"/>
              </a:rPr>
              <a:t>, so </a:t>
            </a:r>
            <a:r>
              <a:rPr lang="en-US" altLang="zh-TW" i="1" smtClean="0">
                <a:ea typeface="新細明體" panose="02020500000000000000" pitchFamily="18" charset="-120"/>
              </a:rPr>
              <a:t>x dx </a:t>
            </a:r>
            <a:r>
              <a:rPr lang="en-US" altLang="zh-TW" smtClean="0">
                <a:ea typeface="新細明體" panose="02020500000000000000" pitchFamily="18" charset="-120"/>
              </a:rPr>
              <a:t>=    </a:t>
            </a:r>
            <a:r>
              <a:rPr lang="en-US" altLang="zh-TW" i="1" smtClean="0">
                <a:ea typeface="新細明體" panose="02020500000000000000" pitchFamily="18" charset="-120"/>
              </a:rPr>
              <a:t>dt</a:t>
            </a:r>
            <a:r>
              <a:rPr lang="en-US" altLang="zh-TW" smtClean="0">
                <a:ea typeface="新細明體" panose="02020500000000000000" pitchFamily="18" charset="-120"/>
              </a:rPr>
              <a:t>. When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= 0,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= 1; when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= 1, </a:t>
            </a:r>
            <a:r>
              <a:rPr lang="en-US" altLang="zh-TW" i="1" smtClean="0">
                <a:ea typeface="新細明體" panose="02020500000000000000" pitchFamily="18" charset="-120"/>
              </a:rPr>
              <a:t>t</a:t>
            </a:r>
            <a:r>
              <a:rPr lang="en-US" altLang="zh-TW" smtClean="0">
                <a:ea typeface="新細明體" panose="02020500000000000000" pitchFamily="18" charset="-120"/>
              </a:rPr>
              <a:t> = 2; so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10177"/>
            <a:ext cx="54387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08920"/>
            <a:ext cx="26527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4175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5 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3200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2108" y="1946376"/>
            <a:ext cx="7606356" cy="450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Therefore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174038"/>
            <a:ext cx="3014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83149"/>
            <a:ext cx="58483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981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Integration by Parts</a:t>
            </a:r>
            <a:endParaRPr lang="en-US" altLang="zh-TW" sz="3200" dirty="0" smtClean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2108" y="1535357"/>
            <a:ext cx="7678364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983" rtl="0" eaLnBrk="1" latinLnBrk="0" hangingPunct="1">
              <a:lnSpc>
                <a:spcPct val="150000"/>
              </a:lnSpc>
              <a:spcBef>
                <a:spcPts val="1050"/>
              </a:spcBef>
              <a:buFont typeface="Euphemia" pitchFamily="34" charset="0"/>
              <a:buNone/>
              <a:defRPr lang="zh-TW" sz="210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27439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548786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5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823179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Arial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097573" indent="0" algn="l" defTabSz="685983" rtl="0" eaLnBrk="1" latinLnBrk="0" hangingPunct="1">
              <a:lnSpc>
                <a:spcPct val="150000"/>
              </a:lnSpc>
              <a:spcBef>
                <a:spcPts val="450"/>
              </a:spcBef>
              <a:buFont typeface="Euphemia" pitchFamily="34" charset="0"/>
              <a:buNone/>
              <a:defRPr lang="zh-TW" sz="135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55718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31574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5967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–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0361" indent="-185215" algn="l" defTabSz="685983" rtl="0" eaLnBrk="1" latinLnBrk="0" hangingPunct="1">
              <a:lnSpc>
                <a:spcPct val="90000"/>
              </a:lnSpc>
              <a:spcBef>
                <a:spcPts val="450"/>
              </a:spcBef>
              <a:buFont typeface="Euphemia" pitchFamily="34" charset="0"/>
              <a:buChar char="›"/>
              <a:defRPr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新細明體" panose="02020500000000000000" pitchFamily="18" charset="-120"/>
              </a:rPr>
              <a:t>We can prove the following reduction formula using Integration by parts.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Reduction Formula: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 smtClean="0">
                <a:ea typeface="新細明體" panose="02020500000000000000" pitchFamily="18" charset="-120"/>
              </a:rPr>
              <a:t>is an integer.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7963" y="4077072"/>
            <a:ext cx="6773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5876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新細明體" panose="02020500000000000000" pitchFamily="18" charset="-120"/>
              </a:rPr>
              <a:t>Example 6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新細明體" panose="02020500000000000000" pitchFamily="18" charset="-120"/>
              </a:rPr>
              <a:t>Prove the reduction formula</a:t>
            </a:r>
            <a:br>
              <a:rPr lang="en-US" altLang="zh-TW" dirty="0">
                <a:latin typeface="+mj-lt"/>
                <a:ea typeface="新細明體" panose="02020500000000000000" pitchFamily="18" charset="-120"/>
              </a:rPr>
            </a:br>
            <a:r>
              <a:rPr lang="en-US" altLang="zh-TW" dirty="0">
                <a:latin typeface="+mj-lt"/>
                <a:ea typeface="新細明體" panose="02020500000000000000" pitchFamily="18" charset="-120"/>
              </a:rPr>
              <a:t/>
            </a:r>
            <a:br>
              <a:rPr lang="en-US" altLang="zh-TW" dirty="0">
                <a:latin typeface="+mj-lt"/>
                <a:ea typeface="新細明體" panose="02020500000000000000" pitchFamily="18" charset="-120"/>
              </a:rPr>
            </a:br>
            <a:r>
              <a:rPr lang="en-US" altLang="zh-TW" dirty="0">
                <a:latin typeface="+mj-lt"/>
                <a:ea typeface="新細明體" panose="02020500000000000000" pitchFamily="18" charset="-120"/>
              </a:rPr>
              <a:t/>
            </a:r>
            <a:br>
              <a:rPr lang="en-US" altLang="zh-TW" dirty="0">
                <a:latin typeface="+mj-lt"/>
                <a:ea typeface="新細明體" panose="02020500000000000000" pitchFamily="18" charset="-120"/>
              </a:rPr>
            </a:br>
            <a:r>
              <a:rPr lang="en-US" altLang="zh-TW" dirty="0">
                <a:latin typeface="+mj-lt"/>
                <a:ea typeface="新細明體" panose="02020500000000000000" pitchFamily="18" charset="-120"/>
              </a:rPr>
              <a:t/>
            </a:r>
            <a:br>
              <a:rPr lang="en-US" altLang="zh-TW" dirty="0">
                <a:latin typeface="+mj-lt"/>
                <a:ea typeface="新細明體" panose="02020500000000000000" pitchFamily="18" charset="-120"/>
              </a:rPr>
            </a:br>
            <a:r>
              <a:rPr lang="en-US" altLang="zh-TW" dirty="0">
                <a:latin typeface="+mj-lt"/>
                <a:ea typeface="新細明體" panose="02020500000000000000" pitchFamily="18" charset="-120"/>
              </a:rPr>
              <a:t/>
            </a:r>
            <a:br>
              <a:rPr lang="en-US" altLang="zh-TW" dirty="0">
                <a:latin typeface="+mj-lt"/>
                <a:ea typeface="新細明體" panose="02020500000000000000" pitchFamily="18" charset="-120"/>
              </a:rPr>
            </a:br>
            <a:r>
              <a:rPr lang="en-US" altLang="zh-TW" sz="2100" dirty="0">
                <a:latin typeface="+mj-lt"/>
                <a:ea typeface="新細明體" panose="02020500000000000000" pitchFamily="18" charset="-120"/>
              </a:rPr>
              <a:t>where </a:t>
            </a:r>
            <a:r>
              <a:rPr lang="en-US" altLang="zh-TW" sz="21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100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sz="2100" dirty="0">
                <a:latin typeface="+mj-lt"/>
                <a:ea typeface="新細明體" panose="02020500000000000000" pitchFamily="18" charset="-120"/>
                <a:cs typeface="Arial" panose="020B0604020202020204" pitchFamily="34" charset="0"/>
              </a:rPr>
              <a:t>≥ 2 is an integer.</a:t>
            </a:r>
            <a:endParaRPr lang="en-US" altLang="zh-TW" sz="2100" dirty="0">
              <a:latin typeface="+mj-lt"/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latin typeface="+mj-lt"/>
                <a:ea typeface="新細明體" panose="02020500000000000000" pitchFamily="18" charset="-120"/>
              </a:rPr>
              <a:t>This is called a reduction formula because the exponent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has been reduced to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– 1 and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– 2. </a:t>
            </a:r>
          </a:p>
          <a:p>
            <a:endParaRPr lang="zh-TW" altLang="en-US" dirty="0">
              <a:latin typeface="+mj-lt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5106622"/>
              </p:ext>
            </p:extLst>
          </p:nvPr>
        </p:nvGraphicFramePr>
        <p:xfrm>
          <a:off x="1643042" y="2143116"/>
          <a:ext cx="4968552" cy="1590781"/>
        </p:xfrm>
        <a:graphic>
          <a:graphicData uri="http://schemas.openxmlformats.org/presentationml/2006/ole">
            <p:oleObj spid="_x0000_s7175" name="Equation" r:id="rId3" imgW="3378240" imgH="10684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076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新細明體" panose="02020500000000000000" pitchFamily="18" charset="-120"/>
              </a:rPr>
              <a:t>Example 6 </a:t>
            </a:r>
            <a:r>
              <a:rPr lang="en-US" altLang="zh-TW" sz="28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</a:t>
            </a:r>
          </a:p>
          <a:p>
            <a:r>
              <a:rPr lang="en-US" altLang="zh-TW" dirty="0"/>
              <a:t>Then,</a:t>
            </a:r>
          </a:p>
          <a:p>
            <a:endParaRPr lang="en-US" altLang="zh-TW" dirty="0"/>
          </a:p>
          <a:p>
            <a:r>
              <a:rPr lang="en-US" altLang="zh-TW" dirty="0"/>
              <a:t>So, integration by parts gives: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4226188"/>
              </p:ext>
            </p:extLst>
          </p:nvPr>
        </p:nvGraphicFramePr>
        <p:xfrm>
          <a:off x="1835696" y="1657770"/>
          <a:ext cx="3600400" cy="480231"/>
        </p:xfrm>
        <a:graphic>
          <a:graphicData uri="http://schemas.openxmlformats.org/presentationml/2006/ole">
            <p:oleObj spid="_x0000_s8209" name="Equation" r:id="rId3" imgW="2273400" imgH="292680" progId="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258114"/>
              </p:ext>
            </p:extLst>
          </p:nvPr>
        </p:nvGraphicFramePr>
        <p:xfrm>
          <a:off x="1716360" y="2780928"/>
          <a:ext cx="5513857" cy="501386"/>
        </p:xfrm>
        <a:graphic>
          <a:graphicData uri="http://schemas.openxmlformats.org/presentationml/2006/ole">
            <p:oleObj spid="_x0000_s8210" name="Equation" r:id="rId4" imgW="3340080" imgH="292680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7379054"/>
              </p:ext>
            </p:extLst>
          </p:nvPr>
        </p:nvGraphicFramePr>
        <p:xfrm>
          <a:off x="1835696" y="4077072"/>
          <a:ext cx="5447928" cy="1264624"/>
        </p:xfrm>
        <a:graphic>
          <a:graphicData uri="http://schemas.openxmlformats.org/presentationml/2006/ole">
            <p:oleObj spid="_x0000_s8211" name="Equation" r:id="rId5" imgW="3340080" imgH="763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918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新細明體" panose="02020500000000000000" pitchFamily="18" charset="-120"/>
              </a:rPr>
              <a:t>Example 6 </a:t>
            </a:r>
            <a:r>
              <a:rPr lang="en-US" altLang="zh-TW" sz="28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Since cos</a:t>
            </a:r>
            <a:r>
              <a:rPr lang="en-US" altLang="zh-TW" baseline="30000" dirty="0"/>
              <a:t>2</a:t>
            </a:r>
            <a:r>
              <a:rPr lang="en-US" altLang="zh-TW" i="1" dirty="0"/>
              <a:t>x</a:t>
            </a:r>
            <a:r>
              <a:rPr lang="en-US" altLang="zh-TW" dirty="0"/>
              <a:t> = 1 – sin</a:t>
            </a:r>
            <a:r>
              <a:rPr lang="en-US" altLang="zh-TW" baseline="30000" dirty="0"/>
              <a:t>2</a:t>
            </a:r>
            <a:r>
              <a:rPr lang="en-US" altLang="zh-TW" i="1" dirty="0"/>
              <a:t>x</a:t>
            </a:r>
            <a:r>
              <a:rPr lang="en-US" altLang="zh-TW" dirty="0"/>
              <a:t>, we have: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sz="2400" dirty="0"/>
          </a:p>
          <a:p>
            <a:pPr lvl="1"/>
            <a:r>
              <a:rPr lang="en-US" altLang="zh-TW" dirty="0"/>
              <a:t>As in Example 4, we solve this equation for the desired integral by taking the last term on the right side to the left side.</a:t>
            </a:r>
            <a:r>
              <a:rPr lang="en-US" altLang="zh-TW" sz="2400" dirty="0"/>
              <a:t> </a:t>
            </a:r>
          </a:p>
          <a:p>
            <a:endParaRPr lang="zh-TW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4429009"/>
              </p:ext>
            </p:extLst>
          </p:nvPr>
        </p:nvGraphicFramePr>
        <p:xfrm>
          <a:off x="1547664" y="2420888"/>
          <a:ext cx="6151821" cy="1259866"/>
        </p:xfrm>
        <a:graphic>
          <a:graphicData uri="http://schemas.openxmlformats.org/presentationml/2006/ole">
            <p:oleObj spid="_x0000_s9223" name="Equation" r:id="rId3" imgW="3797280" imgH="763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4565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新細明體" panose="02020500000000000000" pitchFamily="18" charset="-120"/>
              </a:rPr>
              <a:t>Example 6 </a:t>
            </a:r>
            <a:r>
              <a:rPr lang="en-US" altLang="zh-TW" sz="28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28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新細明體" panose="02020500000000000000" pitchFamily="18" charset="-120"/>
              </a:rPr>
              <a:t>Thus, we have:</a:t>
            </a:r>
            <a:br>
              <a:rPr lang="en-US" altLang="zh-TW" dirty="0">
                <a:latin typeface="+mj-lt"/>
                <a:ea typeface="新細明體" panose="02020500000000000000" pitchFamily="18" charset="-120"/>
              </a:rPr>
            </a:br>
            <a:r>
              <a:rPr lang="en-US" altLang="zh-TW" dirty="0">
                <a:latin typeface="+mj-lt"/>
                <a:ea typeface="新細明體" panose="02020500000000000000" pitchFamily="18" charset="-120"/>
              </a:rPr>
              <a:t/>
            </a:r>
            <a:br>
              <a:rPr lang="en-US" altLang="zh-TW" dirty="0">
                <a:latin typeface="+mj-lt"/>
                <a:ea typeface="新細明體" panose="02020500000000000000" pitchFamily="18" charset="-120"/>
              </a:rPr>
            </a:br>
            <a:r>
              <a:rPr lang="en-US" altLang="zh-TW" dirty="0">
                <a:latin typeface="+mj-lt"/>
                <a:ea typeface="新細明體" panose="02020500000000000000" pitchFamily="18" charset="-120"/>
              </a:rPr>
              <a:t/>
            </a:r>
            <a:br>
              <a:rPr lang="en-US" altLang="zh-TW" dirty="0">
                <a:latin typeface="+mj-lt"/>
                <a:ea typeface="新細明體" panose="02020500000000000000" pitchFamily="18" charset="-120"/>
              </a:rPr>
            </a:br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or</a:t>
            </a:r>
            <a:endParaRPr lang="en-US" altLang="zh-TW" dirty="0">
              <a:latin typeface="+mj-lt"/>
              <a:ea typeface="新細明體" panose="02020500000000000000" pitchFamily="18" charset="-12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109410"/>
              </p:ext>
            </p:extLst>
          </p:nvPr>
        </p:nvGraphicFramePr>
        <p:xfrm>
          <a:off x="1619672" y="2420888"/>
          <a:ext cx="5896120" cy="559356"/>
        </p:xfrm>
        <a:graphic>
          <a:graphicData uri="http://schemas.openxmlformats.org/presentationml/2006/ole">
            <p:oleObj spid="_x0000_s10252" name="Equation" r:id="rId3" imgW="3911760" imgH="356040" progId="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2428378"/>
              </p:ext>
            </p:extLst>
          </p:nvPr>
        </p:nvGraphicFramePr>
        <p:xfrm>
          <a:off x="1617161" y="3789310"/>
          <a:ext cx="6048672" cy="786912"/>
        </p:xfrm>
        <a:graphic>
          <a:graphicData uri="http://schemas.openxmlformats.org/presentationml/2006/ole">
            <p:oleObj spid="_x0000_s10253" name="Equation" r:id="rId4" imgW="4013280" imgH="5086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4147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INTEGRATION BY PARTS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reduction formula (7) is useful.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By using it repeatedly, we could express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 </a:t>
            </a:r>
            <a:r>
              <a:rPr lang="en-US" altLang="zh-TW" i="1" dirty="0" smtClean="0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in terms of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                   </a:t>
            </a:r>
            <a:r>
              <a:rPr lang="en-US" altLang="zh-TW" dirty="0">
                <a:ea typeface="新細明體" panose="02020500000000000000" pitchFamily="18" charset="-120"/>
              </a:rPr>
              <a:t>(if </a:t>
            </a:r>
            <a:r>
              <a:rPr lang="en-US" altLang="zh-TW" i="1" dirty="0">
                <a:ea typeface="新細明體" panose="02020500000000000000" pitchFamily="18" charset="-120"/>
              </a:rPr>
              <a:t>n </a:t>
            </a:r>
            <a:r>
              <a:rPr lang="en-US" altLang="zh-TW" dirty="0">
                <a:ea typeface="新細明體" panose="02020500000000000000" pitchFamily="18" charset="-120"/>
              </a:rPr>
              <a:t>is odd) 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                              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(if </a:t>
            </a:r>
            <a:r>
              <a:rPr lang="en-US" altLang="zh-TW" i="1" dirty="0">
                <a:ea typeface="新細明體" panose="02020500000000000000" pitchFamily="18" charset="-120"/>
              </a:rPr>
              <a:t>n </a:t>
            </a:r>
            <a:r>
              <a:rPr lang="en-US" altLang="zh-TW" dirty="0">
                <a:ea typeface="新細明體" panose="02020500000000000000" pitchFamily="18" charset="-120"/>
              </a:rPr>
              <a:t>is even)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76872"/>
            <a:ext cx="1107085" cy="47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13249"/>
            <a:ext cx="1080120" cy="51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21576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353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FORMULAS OF INTEGRALS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2190"/>
            <a:ext cx="5847719" cy="165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8218" y="3401871"/>
            <a:ext cx="6967254" cy="175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E45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043608" y="1596426"/>
            <a:ext cx="7632848" cy="370478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3312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FORMULAS OF INTEGRALS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8071" y="1988717"/>
            <a:ext cx="7020743" cy="197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43608" y="1772816"/>
            <a:ext cx="7309222" cy="2231951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2694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TECHNIQUES OF INTEGRATION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this chapter, we develop techniques for using the basic integration formulas.</a:t>
            </a:r>
          </a:p>
          <a:p>
            <a:pPr marL="990600" lvl="1" indent="-533400"/>
            <a:r>
              <a:rPr lang="en-US" altLang="zh-TW" dirty="0">
                <a:ea typeface="新細明體" panose="02020500000000000000" pitchFamily="18" charset="-120"/>
              </a:rPr>
              <a:t>This helps obtain indefinite integrals of more complicated functions.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We learned the most important method of integration, the Substitution Rule, in Section 4.5.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other general technique, integration by parts, is presented in Section 6.1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749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TECHNIQUES OF INTEGRATION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Then, we learn methods that are special to particular classes of functions</a:t>
            </a:r>
            <a:r>
              <a:rPr lang="en-US" altLang="zh-TW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— </a:t>
            </a:r>
            <a:r>
              <a:rPr lang="en-US" altLang="zh-TW" dirty="0" smtClean="0">
                <a:ea typeface="新細明體" panose="02020500000000000000" pitchFamily="18" charset="-120"/>
              </a:rPr>
              <a:t>such </a:t>
            </a:r>
            <a:r>
              <a:rPr lang="en-US" altLang="zh-TW" dirty="0">
                <a:ea typeface="新細明體" panose="02020500000000000000" pitchFamily="18" charset="-120"/>
              </a:rPr>
              <a:t>as trigonometric functions and rational functions.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915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Integration by Parts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新細明體" panose="02020500000000000000" pitchFamily="18" charset="-120"/>
              </a:rPr>
              <a:t>Every differentiation rule has a corresponding integration rule. The rule that corresponds to the Product Rule for differentiation is called the rule for 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integration by parts</a:t>
            </a:r>
            <a:r>
              <a:rPr lang="en-US" altLang="zh-TW" i="1" dirty="0" smtClean="0">
                <a:latin typeface="+mn-lt"/>
                <a:ea typeface="新細明體" panose="02020500000000000000" pitchFamily="18" charset="-120"/>
              </a:rPr>
              <a:t>.</a:t>
            </a:r>
          </a:p>
          <a:p>
            <a:endParaRPr lang="en-US" altLang="zh-TW" i="1" dirty="0">
              <a:latin typeface="+mn-lt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+mn-lt"/>
                <a:ea typeface="新細明體" panose="02020500000000000000" pitchFamily="18" charset="-120"/>
              </a:rPr>
              <a:t>The Product Rule states that if 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are differentiable functions, </a:t>
            </a:r>
            <a:r>
              <a:rPr lang="en-US" altLang="zh-TW" dirty="0" smtClean="0">
                <a:latin typeface="+mn-lt"/>
                <a:ea typeface="新細明體" panose="02020500000000000000" pitchFamily="18" charset="-120"/>
              </a:rPr>
              <a:t>then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434013"/>
            <a:ext cx="47625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375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Integration by Parts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In the notation for indefinite integrals this equation becomes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Formula </a:t>
            </a:r>
            <a:r>
              <a:rPr lang="en-US" altLang="zh-TW" dirty="0">
                <a:ea typeface="新細明體" panose="02020500000000000000" pitchFamily="18" charset="-120"/>
              </a:rPr>
              <a:t>1 is called the </a:t>
            </a:r>
            <a:r>
              <a:rPr lang="en-US" altLang="zh-TW" b="1" dirty="0">
                <a:ea typeface="新細明體" panose="02020500000000000000" pitchFamily="18" charset="-120"/>
              </a:rPr>
              <a:t>formula for integration by parts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924800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5093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範本.potx" id="{FDCC598E-FBAA-4960-A37C-F17EA2C43758}" vid="{B8AA5F26-BD5F-458C-938E-9A96D20A9938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</Template>
  <TotalTime>0</TotalTime>
  <Words>1102</Words>
  <Application>Microsoft Office PowerPoint</Application>
  <PresentationFormat>如螢幕大小 (4:3)</PresentationFormat>
  <Paragraphs>177</Paragraphs>
  <Slides>37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9" baseType="lpstr">
      <vt:lpstr>Math_16x9</vt:lpstr>
      <vt:lpstr>Equation</vt:lpstr>
      <vt:lpstr>投影片 1</vt:lpstr>
      <vt:lpstr>投影片 2</vt:lpstr>
      <vt:lpstr>TECHNIQUES OF INTEGRATION</vt:lpstr>
      <vt:lpstr>FORMULAS OF INTEGRALS</vt:lpstr>
      <vt:lpstr>FORMULAS OF INTEGRALS</vt:lpstr>
      <vt:lpstr>TECHNIQUES OF INTEGRATION</vt:lpstr>
      <vt:lpstr>TECHNIQUES OF INTEGRATION</vt:lpstr>
      <vt:lpstr>Integration by Parts</vt:lpstr>
      <vt:lpstr>Integration by Parts</vt:lpstr>
      <vt:lpstr>Integration by Parts</vt:lpstr>
      <vt:lpstr>Example 1</vt:lpstr>
      <vt:lpstr>投影片 12</vt:lpstr>
      <vt:lpstr>投影片 13</vt:lpstr>
      <vt:lpstr>NOTE</vt:lpstr>
      <vt:lpstr>NOTE</vt:lpstr>
      <vt:lpstr>NOTE</vt:lpstr>
      <vt:lpstr>Example 2</vt:lpstr>
      <vt:lpstr>Example 2 – Solution</vt:lpstr>
      <vt:lpstr>Example 3</vt:lpstr>
      <vt:lpstr>Example 3 – Solution</vt:lpstr>
      <vt:lpstr>Example 3 – Solution</vt:lpstr>
      <vt:lpstr>Example 3 – Solution</vt:lpstr>
      <vt:lpstr>投影片 23</vt:lpstr>
      <vt:lpstr>投影片 24</vt:lpstr>
      <vt:lpstr>投影片 25</vt:lpstr>
      <vt:lpstr>投影片 26</vt:lpstr>
      <vt:lpstr>Example 4 SOLUTION</vt:lpstr>
      <vt:lpstr>Integration by Parts</vt:lpstr>
      <vt:lpstr>Example 5</vt:lpstr>
      <vt:lpstr>Example 5 – Solution</vt:lpstr>
      <vt:lpstr>Example 5 – Solution</vt:lpstr>
      <vt:lpstr>Integration by Parts</vt:lpstr>
      <vt:lpstr>Example 6</vt:lpstr>
      <vt:lpstr>Example 6 – Solution</vt:lpstr>
      <vt:lpstr>Example 6 – Solution</vt:lpstr>
      <vt:lpstr>Example 6 – Solution</vt:lpstr>
      <vt:lpstr>INTEGRATION BY PARTS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2015-07-02T07:22:38Z</dcterms:created>
  <dcterms:modified xsi:type="dcterms:W3CDTF">2003-01-03T14:07:28Z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