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76"/>
  </p:notesMasterIdLst>
  <p:handoutMasterIdLst>
    <p:handoutMasterId r:id="rId77"/>
  </p:handoutMasterIdLst>
  <p:sldIdLst>
    <p:sldId id="275" r:id="rId3"/>
    <p:sldId id="276" r:id="rId4"/>
    <p:sldId id="277" r:id="rId5"/>
    <p:sldId id="278" r:id="rId6"/>
    <p:sldId id="314" r:id="rId7"/>
    <p:sldId id="315" r:id="rId8"/>
    <p:sldId id="316" r:id="rId9"/>
    <p:sldId id="279" r:id="rId10"/>
    <p:sldId id="280" r:id="rId11"/>
    <p:sldId id="281" r:id="rId12"/>
    <p:sldId id="333" r:id="rId13"/>
    <p:sldId id="334" r:id="rId14"/>
    <p:sldId id="317" r:id="rId15"/>
    <p:sldId id="318" r:id="rId16"/>
    <p:sldId id="283" r:id="rId17"/>
    <p:sldId id="284" r:id="rId18"/>
    <p:sldId id="285" r:id="rId19"/>
    <p:sldId id="335" r:id="rId20"/>
    <p:sldId id="336" r:id="rId21"/>
    <p:sldId id="337" r:id="rId22"/>
    <p:sldId id="338" r:id="rId23"/>
    <p:sldId id="286" r:id="rId24"/>
    <p:sldId id="319" r:id="rId25"/>
    <p:sldId id="320" r:id="rId26"/>
    <p:sldId id="287" r:id="rId27"/>
    <p:sldId id="288" r:id="rId28"/>
    <p:sldId id="290" r:id="rId29"/>
    <p:sldId id="339" r:id="rId30"/>
    <p:sldId id="340" r:id="rId31"/>
    <p:sldId id="341" r:id="rId32"/>
    <p:sldId id="292" r:id="rId33"/>
    <p:sldId id="342" r:id="rId34"/>
    <p:sldId id="343" r:id="rId35"/>
    <p:sldId id="321" r:id="rId36"/>
    <p:sldId id="322" r:id="rId37"/>
    <p:sldId id="293" r:id="rId38"/>
    <p:sldId id="294" r:id="rId39"/>
    <p:sldId id="295" r:id="rId40"/>
    <p:sldId id="344" r:id="rId41"/>
    <p:sldId id="296" r:id="rId42"/>
    <p:sldId id="345" r:id="rId43"/>
    <p:sldId id="346" r:id="rId44"/>
    <p:sldId id="347" r:id="rId45"/>
    <p:sldId id="297" r:id="rId46"/>
    <p:sldId id="348" r:id="rId47"/>
    <p:sldId id="299" r:id="rId48"/>
    <p:sldId id="323" r:id="rId49"/>
    <p:sldId id="324" r:id="rId50"/>
    <p:sldId id="325" r:id="rId51"/>
    <p:sldId id="349" r:id="rId52"/>
    <p:sldId id="326" r:id="rId53"/>
    <p:sldId id="327" r:id="rId54"/>
    <p:sldId id="300" r:id="rId55"/>
    <p:sldId id="301" r:id="rId56"/>
    <p:sldId id="302" r:id="rId57"/>
    <p:sldId id="303" r:id="rId58"/>
    <p:sldId id="304" r:id="rId59"/>
    <p:sldId id="305" r:id="rId60"/>
    <p:sldId id="306" r:id="rId61"/>
    <p:sldId id="350" r:id="rId62"/>
    <p:sldId id="328" r:id="rId63"/>
    <p:sldId id="329" r:id="rId64"/>
    <p:sldId id="330" r:id="rId65"/>
    <p:sldId id="331" r:id="rId66"/>
    <p:sldId id="332" r:id="rId67"/>
    <p:sldId id="351" r:id="rId68"/>
    <p:sldId id="307" r:id="rId69"/>
    <p:sldId id="308" r:id="rId70"/>
    <p:sldId id="309" r:id="rId71"/>
    <p:sldId id="310" r:id="rId72"/>
    <p:sldId id="311" r:id="rId73"/>
    <p:sldId id="312" r:id="rId74"/>
    <p:sldId id="313"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1008" userDrawn="1">
          <p15:clr>
            <a:srgbClr val="A4A3A4"/>
          </p15:clr>
        </p15:guide>
        <p15:guide id="3" orient="horz" pos="3888" userDrawn="1">
          <p15:clr>
            <a:srgbClr val="A4A3A4"/>
          </p15:clr>
        </p15:guide>
        <p15:guide id="4" orient="horz" pos="321" userDrawn="1">
          <p15:clr>
            <a:srgbClr val="A4A3A4"/>
          </p15:clr>
        </p15:guide>
        <p15:guide id="5" pos="2880" userDrawn="1">
          <p15:clr>
            <a:srgbClr val="A4A3A4"/>
          </p15:clr>
        </p15:guide>
        <p15:guide id="6" pos="755" userDrawn="1">
          <p15:clr>
            <a:srgbClr val="A4A3A4"/>
          </p15:clr>
        </p15:guide>
        <p15:guide id="7" pos="538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howGuides="1">
      <p:cViewPr varScale="1">
        <p:scale>
          <a:sx n="116" d="100"/>
          <a:sy n="116" d="100"/>
        </p:scale>
        <p:origin x="1212" y="108"/>
      </p:cViewPr>
      <p:guideLst>
        <p:guide orient="horz" pos="2160"/>
        <p:guide orient="horz" pos="1008"/>
        <p:guide orient="horz" pos="3888"/>
        <p:guide orient="horz" pos="321"/>
        <p:guide pos="2880"/>
        <p:guide pos="755"/>
        <p:guide pos="5381"/>
      </p:guideLst>
    </p:cSldViewPr>
  </p:slideViewPr>
  <p:notesTextViewPr>
    <p:cViewPr>
      <p:scale>
        <a:sx n="1" d="1"/>
        <a:sy n="1" d="1"/>
      </p:scale>
      <p:origin x="0" y="0"/>
    </p:cViewPr>
  </p:notesTextViewPr>
  <p:notesViewPr>
    <p:cSldViewPr showGuides="1">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77.emf"/><Relationship Id="rId1" Type="http://schemas.openxmlformats.org/officeDocument/2006/relationships/image" Target="../media/image7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80.emf"/><Relationship Id="rId1" Type="http://schemas.openxmlformats.org/officeDocument/2006/relationships/image" Target="../media/image79.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83.emf"/><Relationship Id="rId1" Type="http://schemas.openxmlformats.org/officeDocument/2006/relationships/image" Target="../media/image8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image" Target="../media/image5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TW" sz="1200"/>
            </a:lvl1pPr>
          </a:lstStyle>
          <a:p>
            <a:fld id="{BDB7646E-8811-423A-9C42-2CBFADA00A96}" type="datetimeFigureOut">
              <a:rPr lang="en-US" altLang="zh-TW" smtClean="0"/>
              <a:t>12/2/2016</a:t>
            </a:fld>
            <a:endParaRPr lang="zh-TW"/>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TW" sz="1200"/>
            </a:lvl1pPr>
          </a:lstStyle>
          <a:p>
            <a:endParaRPr lang="zh-TW"/>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TW" sz="1200"/>
            </a:lvl1pPr>
          </a:lstStyle>
          <a:p>
            <a:fld id="{04360E59-1627-4404-ACC5-51C744AB0F27}" type="slidenum">
              <a:rPr lang="zh-TW" smtClean="0"/>
              <a:t>‹#›</a:t>
            </a:fld>
            <a:endParaRPr lang="zh-TW"/>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TW" sz="1200">
                <a:solidFill>
                  <a:schemeClr val="tx1"/>
                </a:solidFill>
              </a:defRPr>
            </a:lvl1pPr>
          </a:lstStyle>
          <a:p>
            <a:endParaRPr lang="zh-TW"/>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TW" sz="1200">
                <a:solidFill>
                  <a:schemeClr val="tx1"/>
                </a:solidFill>
              </a:defRPr>
            </a:lvl1pPr>
          </a:lstStyle>
          <a:p>
            <a:fld id="{D677E230-58DD-43ED-96A1-552DDAB53532}" type="datetimeFigureOut">
              <a:pPr/>
              <a:t>2016/12/2</a:t>
            </a:fld>
            <a:endParaRPr lang="zh-TW"/>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TW" sz="1200">
                <a:solidFill>
                  <a:schemeClr val="tx1"/>
                </a:solidFill>
              </a:defRPr>
            </a:lvl1pPr>
          </a:lstStyle>
          <a:p>
            <a:endParaRPr lang="zh-TW"/>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TW" sz="1200">
                <a:solidFill>
                  <a:schemeClr val="tx1"/>
                </a:solidFill>
              </a:defRPr>
            </a:lvl1pPr>
          </a:lstStyle>
          <a:p>
            <a:fld id="{841221E5-7225-48EB-A4EE-420E7BFCF705}" type="slidenum">
              <a:pPr/>
              <a:t>‹#›</a:t>
            </a:fld>
            <a:endParaRPr lang="zh-TW"/>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2"/>
        </a:solidFill>
        <a:latin typeface="+mn-lt"/>
        <a:ea typeface="+mn-ea"/>
        <a:cs typeface="+mn-cs"/>
      </a:defRPr>
    </a:lvl1pPr>
    <a:lvl2pPr marL="457200" algn="l" defTabSz="914400" rtl="0" eaLnBrk="1" latinLnBrk="0" hangingPunct="1">
      <a:defRPr lang="zh-TW" sz="1200" kern="1200">
        <a:solidFill>
          <a:schemeClr val="tx2"/>
        </a:solidFill>
        <a:latin typeface="+mn-lt"/>
        <a:ea typeface="+mn-ea"/>
        <a:cs typeface="+mn-cs"/>
      </a:defRPr>
    </a:lvl2pPr>
    <a:lvl3pPr marL="914400" algn="l" defTabSz="914400" rtl="0" eaLnBrk="1" latinLnBrk="0" hangingPunct="1">
      <a:defRPr lang="zh-TW" sz="1200" kern="1200">
        <a:solidFill>
          <a:schemeClr val="tx2"/>
        </a:solidFill>
        <a:latin typeface="+mn-lt"/>
        <a:ea typeface="+mn-ea"/>
        <a:cs typeface="+mn-cs"/>
      </a:defRPr>
    </a:lvl3pPr>
    <a:lvl4pPr marL="1371600" algn="l" defTabSz="914400" rtl="0" eaLnBrk="1" latinLnBrk="0" hangingPunct="1">
      <a:defRPr lang="zh-TW" sz="1200" kern="1200">
        <a:solidFill>
          <a:schemeClr val="tx2"/>
        </a:solidFill>
        <a:latin typeface="+mn-lt"/>
        <a:ea typeface="+mn-ea"/>
        <a:cs typeface="+mn-cs"/>
      </a:defRPr>
    </a:lvl4pPr>
    <a:lvl5pPr marL="1828800" algn="l" defTabSz="914400" rtl="0" eaLnBrk="1" latinLnBrk="0" hangingPunct="1">
      <a:defRPr lang="zh-TW" sz="1200" kern="1200">
        <a:solidFill>
          <a:schemeClr val="tx2"/>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CE4B703-82CD-4119-BC60-E7425FA3E987}" type="slidenum">
              <a:rPr lang="en-US" altLang="zh-TW"/>
              <a:pPr eaLnBrk="1" hangingPunct="1"/>
              <a:t>1</a:t>
            </a:fld>
            <a:endParaRPr lang="en-US" altLang="zh-TW"/>
          </a:p>
        </p:txBody>
      </p:sp>
      <p:sp>
        <p:nvSpPr>
          <p:cNvPr id="50179" name="Rectangle 2"/>
          <p:cNvSpPr>
            <a:spLocks noGrp="1" noRot="1" noChangeAspect="1" noChangeArrowheads="1" noTextEdit="1"/>
          </p:cNvSpPr>
          <p:nvPr>
            <p:ph type="sldImg"/>
          </p:nvPr>
        </p:nvSpPr>
        <p:spPr>
          <a:xfrm>
            <a:off x="1143000" y="685800"/>
            <a:ext cx="4572000" cy="3429000"/>
          </a:xfrm>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extLst>
      <p:ext uri="{BB962C8B-B14F-4D97-AF65-F5344CB8AC3E}">
        <p14:creationId xmlns:p14="http://schemas.microsoft.com/office/powerpoint/2010/main" val="2955220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45E5BC6-3CFF-4D77-9746-50457F0B5C69}" type="slidenum">
              <a:rPr lang="en-US" altLang="zh-TW"/>
              <a:pPr eaLnBrk="1" hangingPunct="1"/>
              <a:t>2</a:t>
            </a:fld>
            <a:endParaRPr lang="en-US" altLang="zh-TW"/>
          </a:p>
        </p:txBody>
      </p:sp>
      <p:sp>
        <p:nvSpPr>
          <p:cNvPr id="51203" name="Rectangle 2"/>
          <p:cNvSpPr>
            <a:spLocks noGrp="1" noRot="1" noChangeAspect="1" noChangeArrowheads="1" noTextEdit="1"/>
          </p:cNvSpPr>
          <p:nvPr>
            <p:ph type="sldImg"/>
          </p:nvPr>
        </p:nvSpPr>
        <p:spPr>
          <a:xfrm>
            <a:off x="1143000" y="685800"/>
            <a:ext cx="4572000" cy="3429000"/>
          </a:xfrm>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extLst>
      <p:ext uri="{BB962C8B-B14F-4D97-AF65-F5344CB8AC3E}">
        <p14:creationId xmlns:p14="http://schemas.microsoft.com/office/powerpoint/2010/main" val="4245599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矩形 7"/>
          <p:cNvSpPr/>
          <p:nvPr/>
        </p:nvSpPr>
        <p:spPr>
          <a:xfrm>
            <a:off x="8686800"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9" name="矩形 8"/>
          <p:cNvSpPr/>
          <p:nvPr/>
        </p:nvSpPr>
        <p:spPr>
          <a:xfrm>
            <a:off x="8458200" y="5638800"/>
            <a:ext cx="2286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0" name="矩形 9"/>
          <p:cNvSpPr/>
          <p:nvPr/>
        </p:nvSpPr>
        <p:spPr>
          <a:xfrm>
            <a:off x="914401"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1" name="矩形 10"/>
          <p:cNvSpPr/>
          <p:nvPr/>
        </p:nvSpPr>
        <p:spPr>
          <a:xfrm>
            <a:off x="1" y="0"/>
            <a:ext cx="9144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2" name="矩形 11"/>
          <p:cNvSpPr/>
          <p:nvPr/>
        </p:nvSpPr>
        <p:spPr>
          <a:xfrm>
            <a:off x="0" y="5638800"/>
            <a:ext cx="9144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13" name="直線接點 12"/>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 y="5643132"/>
            <a:ext cx="9123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15" name="直線接點 14"/>
          <p:cNvCxnSpPr/>
          <p:nvPr/>
        </p:nvCxnSpPr>
        <p:spPr bwMode="white">
          <a:xfrm>
            <a:off x="91440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1" y="5631204"/>
            <a:ext cx="13716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07401" y="6032500"/>
            <a:ext cx="445008"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91448" tIns="45724" rIns="91448" bIns="45724" numCol="1" anchor="t" anchorCtr="0" compatLnSpc="1">
            <a:prstTxWarp prst="textNoShape">
              <a:avLst/>
            </a:prstTxWarp>
          </a:bodyPr>
          <a:lstStyle/>
          <a:p>
            <a:endParaRPr lang="zh-TW" altLang="en-US" sz="1350"/>
          </a:p>
        </p:txBody>
      </p:sp>
      <p:sp>
        <p:nvSpPr>
          <p:cNvPr id="2" name="標題 1"/>
          <p:cNvSpPr>
            <a:spLocks noGrp="1"/>
          </p:cNvSpPr>
          <p:nvPr>
            <p:ph type="ctrTitle"/>
          </p:nvPr>
        </p:nvSpPr>
        <p:spPr>
          <a:xfrm>
            <a:off x="1821977" y="1600203"/>
            <a:ext cx="6248400" cy="2680127"/>
          </a:xfrm>
        </p:spPr>
        <p:txBody>
          <a:bodyPr>
            <a:noAutofit/>
          </a:bodyPr>
          <a:lstStyle>
            <a:lvl1pPr latinLnBrk="0">
              <a:defRPr lang="zh-TW" sz="4051"/>
            </a:lvl1pPr>
          </a:lstStyle>
          <a:p>
            <a:r>
              <a:rPr lang="zh-TW" altLang="en-US" noProof="0" smtClean="0"/>
              <a:t>按一下以編輯母片標題樣式</a:t>
            </a:r>
            <a:endParaRPr lang="zh-TW" dirty="0"/>
          </a:p>
        </p:txBody>
      </p:sp>
      <p:sp>
        <p:nvSpPr>
          <p:cNvPr id="3" name="副標題 2"/>
          <p:cNvSpPr>
            <a:spLocks noGrp="1"/>
          </p:cNvSpPr>
          <p:nvPr>
            <p:ph type="subTitle" idx="1"/>
          </p:nvPr>
        </p:nvSpPr>
        <p:spPr>
          <a:xfrm>
            <a:off x="1821976" y="4344918"/>
            <a:ext cx="5638800" cy="1116085"/>
          </a:xfrm>
        </p:spPr>
        <p:txBody>
          <a:bodyPr>
            <a:normAutofit/>
          </a:bodyPr>
          <a:lstStyle>
            <a:lvl1pPr marL="0" indent="0" algn="l" latinLnBrk="0">
              <a:spcBef>
                <a:spcPts val="0"/>
              </a:spcBef>
              <a:buNone/>
              <a:defRPr lang="zh-TW" sz="2401">
                <a:solidFill>
                  <a:schemeClr val="tx1"/>
                </a:solidFill>
              </a:defRPr>
            </a:lvl1pPr>
            <a:lvl2pPr marL="342991" indent="0" algn="ctr" latinLnBrk="0">
              <a:buNone/>
              <a:defRPr lang="zh-TW">
                <a:solidFill>
                  <a:schemeClr val="tx1">
                    <a:tint val="75000"/>
                  </a:schemeClr>
                </a:solidFill>
              </a:defRPr>
            </a:lvl2pPr>
            <a:lvl3pPr marL="685983" indent="0" algn="ctr" latinLnBrk="0">
              <a:buNone/>
              <a:defRPr lang="zh-TW">
                <a:solidFill>
                  <a:schemeClr val="tx1">
                    <a:tint val="75000"/>
                  </a:schemeClr>
                </a:solidFill>
              </a:defRPr>
            </a:lvl3pPr>
            <a:lvl4pPr marL="1028974" indent="0" algn="ctr" latinLnBrk="0">
              <a:buNone/>
              <a:defRPr lang="zh-TW">
                <a:solidFill>
                  <a:schemeClr val="tx1">
                    <a:tint val="75000"/>
                  </a:schemeClr>
                </a:solidFill>
              </a:defRPr>
            </a:lvl4pPr>
            <a:lvl5pPr marL="1371966" indent="0" algn="ctr" latinLnBrk="0">
              <a:buNone/>
              <a:defRPr lang="zh-TW">
                <a:solidFill>
                  <a:schemeClr val="tx1">
                    <a:tint val="75000"/>
                  </a:schemeClr>
                </a:solidFill>
              </a:defRPr>
            </a:lvl5pPr>
            <a:lvl6pPr marL="1714957" indent="0" algn="ctr" latinLnBrk="0">
              <a:buNone/>
              <a:defRPr lang="zh-TW">
                <a:solidFill>
                  <a:schemeClr val="tx1">
                    <a:tint val="75000"/>
                  </a:schemeClr>
                </a:solidFill>
              </a:defRPr>
            </a:lvl6pPr>
            <a:lvl7pPr marL="2057949" indent="0" algn="ctr" latinLnBrk="0">
              <a:buNone/>
              <a:defRPr lang="zh-TW">
                <a:solidFill>
                  <a:schemeClr val="tx1">
                    <a:tint val="75000"/>
                  </a:schemeClr>
                </a:solidFill>
              </a:defRPr>
            </a:lvl7pPr>
            <a:lvl8pPr marL="2400940" indent="0" algn="ctr" latinLnBrk="0">
              <a:buNone/>
              <a:defRPr lang="zh-TW">
                <a:solidFill>
                  <a:schemeClr val="tx1">
                    <a:tint val="75000"/>
                  </a:schemeClr>
                </a:solidFill>
              </a:defRPr>
            </a:lvl8pPr>
            <a:lvl9pPr marL="2743932" indent="0" algn="ctr" latinLnBrk="0">
              <a:buNone/>
              <a:defRPr lang="zh-TW">
                <a:solidFill>
                  <a:schemeClr val="tx1">
                    <a:tint val="75000"/>
                  </a:schemeClr>
                </a:solidFill>
              </a:defRPr>
            </a:lvl9pPr>
          </a:lstStyle>
          <a:p>
            <a:r>
              <a:rPr lang="zh-TW" altLang="en-US" smtClean="0"/>
              <a:t>按一下以編輯母片副標題樣式</a:t>
            </a:r>
            <a:endParaRPr lang="zh-TW" dirty="0"/>
          </a:p>
        </p:txBody>
      </p:sp>
      <p:sp>
        <p:nvSpPr>
          <p:cNvPr id="4" name="日期版面配置區 3"/>
          <p:cNvSpPr>
            <a:spLocks noGrp="1"/>
          </p:cNvSpPr>
          <p:nvPr>
            <p:ph type="dt" sz="half" idx="10"/>
          </p:nvPr>
        </p:nvSpPr>
        <p:spPr/>
        <p:txBody>
          <a:bodyPr/>
          <a:lstStyle>
            <a:lvl1pPr latinLnBrk="0">
              <a:defRPr lang="zh-TW">
                <a:solidFill>
                  <a:schemeClr val="bg1"/>
                </a:solidFill>
              </a:defRPr>
            </a:lvl1pPr>
          </a:lstStyle>
          <a:p>
            <a:fld id="{C2C6F8EA-316C-41DE-B9A4-EDCC3A85ED9A}" type="datetimeFigureOut">
              <a:pPr/>
              <a:t>2016/12/2</a:t>
            </a:fld>
            <a:endParaRPr lang="zh-TW"/>
          </a:p>
        </p:txBody>
      </p:sp>
      <p:sp>
        <p:nvSpPr>
          <p:cNvPr id="5" name="頁尾版面配置區 4"/>
          <p:cNvSpPr>
            <a:spLocks noGrp="1"/>
          </p:cNvSpPr>
          <p:nvPr>
            <p:ph type="ftr" sz="quarter" idx="11"/>
          </p:nvPr>
        </p:nvSpPr>
        <p:spPr/>
        <p:txBody>
          <a:bodyPr/>
          <a:lstStyle>
            <a:lvl1pPr latinLnBrk="0">
              <a:defRPr lang="zh-TW">
                <a:solidFill>
                  <a:schemeClr val="bg1"/>
                </a:solidFill>
              </a:defRPr>
            </a:lvl1pPr>
          </a:lstStyle>
          <a:p>
            <a:endParaRPr lang="zh-TW"/>
          </a:p>
        </p:txBody>
      </p:sp>
      <p:sp>
        <p:nvSpPr>
          <p:cNvPr id="6" name="投影片編號版面配置區 5"/>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pPr/>
              <a:t>‹#›</a:t>
            </a:fld>
            <a:endParaRPr lang="zh-TW"/>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直排文字版面配置區 2"/>
          <p:cNvSpPr>
            <a:spLocks noGrp="1"/>
          </p:cNvSpPr>
          <p:nvPr>
            <p:ph type="body" orient="vert" idx="1"/>
          </p:nvPr>
        </p:nvSpPr>
        <p:spPr/>
        <p:txBody>
          <a:bodyPr vert="eaVert"/>
          <a:lstStyle>
            <a:lvl5pPr latinLnBrk="0">
              <a:defRPr lang="zh-TW"/>
            </a:lvl5pPr>
            <a:lvl6pPr latinLnBrk="0">
              <a:defRPr lang="zh-TW"/>
            </a:lvl6pPr>
            <a:lvl7pPr latinLnBrk="0">
              <a:defRPr lang="zh-TW"/>
            </a:lvl7pPr>
            <a:lvl8pPr latinLnBrk="0">
              <a:defRPr lang="zh-TW"/>
            </a:lvl8pPr>
            <a:lvl9pPr latinLnBrk="0">
              <a:defRPr lang="zh-TW"/>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C2C6F8EA-316C-41DE-B9A4-EDCC3A85ED9A}" type="datetimeFigureOut">
              <a:t>2016/12/2</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t>‹#›</a:t>
            </a:fld>
            <a:endParaRPr lang="zh-TW"/>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矩形 6"/>
          <p:cNvSpPr/>
          <p:nvPr/>
        </p:nvSpPr>
        <p:spPr>
          <a:xfrm>
            <a:off x="8915400"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8" name="矩形 7"/>
          <p:cNvSpPr/>
          <p:nvPr/>
        </p:nvSpPr>
        <p:spPr>
          <a:xfrm>
            <a:off x="462978"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9" name="矩形 8"/>
          <p:cNvSpPr/>
          <p:nvPr/>
        </p:nvSpPr>
        <p:spPr>
          <a:xfrm>
            <a:off x="0" y="0"/>
            <a:ext cx="4572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0" name="矩形 9"/>
          <p:cNvSpPr/>
          <p:nvPr/>
        </p:nvSpPr>
        <p:spPr>
          <a:xfrm>
            <a:off x="462978" y="736219"/>
            <a:ext cx="4572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cxnSp>
        <p:nvCxnSpPr>
          <p:cNvPr id="11" name="直線接點 10"/>
          <p:cNvCxnSpPr/>
          <p:nvPr/>
        </p:nvCxnSpPr>
        <p:spPr bwMode="white">
          <a:xfrm>
            <a:off x="462978" y="7362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white">
          <a:xfrm>
            <a:off x="462978" y="13458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525250" y="934837"/>
            <a:ext cx="336023" cy="220630"/>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68598" tIns="34299" rIns="68598" bIns="34299" numCol="1" anchor="t" anchorCtr="0" compatLnSpc="1">
            <a:prstTxWarp prst="textNoShape">
              <a:avLst/>
            </a:prstTxWarp>
          </a:bodyPr>
          <a:lstStyle/>
          <a:p>
            <a:endParaRPr lang="zh-TW" altLang="en-US" sz="1350"/>
          </a:p>
        </p:txBody>
      </p:sp>
      <p:cxnSp>
        <p:nvCxnSpPr>
          <p:cNvPr id="14" name="直線接點 13"/>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直排標題 1"/>
          <p:cNvSpPr>
            <a:spLocks noGrp="1"/>
          </p:cNvSpPr>
          <p:nvPr>
            <p:ph type="title" orient="vert"/>
          </p:nvPr>
        </p:nvSpPr>
        <p:spPr>
          <a:xfrm>
            <a:off x="7201584" y="685800"/>
            <a:ext cx="1340994" cy="5486400"/>
          </a:xfrm>
        </p:spPr>
        <p:txBody>
          <a:bodyPr vert="eaVert"/>
          <a:lstStyle/>
          <a:p>
            <a:r>
              <a:rPr lang="zh-TW" altLang="en-US" smtClean="0"/>
              <a:t>按一下以編輯母片標題樣式</a:t>
            </a:r>
            <a:endParaRPr lang="zh-TW"/>
          </a:p>
        </p:txBody>
      </p:sp>
      <p:sp>
        <p:nvSpPr>
          <p:cNvPr id="3" name="直排文字版面配置區 2"/>
          <p:cNvSpPr>
            <a:spLocks noGrp="1"/>
          </p:cNvSpPr>
          <p:nvPr>
            <p:ph type="body" orient="vert" idx="1"/>
          </p:nvPr>
        </p:nvSpPr>
        <p:spPr>
          <a:xfrm>
            <a:off x="1199272" y="685800"/>
            <a:ext cx="5887983" cy="54864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C2C6F8EA-316C-41DE-B9A4-EDCC3A85ED9A}" type="datetimeFigureOut">
              <a:t>2016/12/2</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t>‹#›</a:t>
            </a:fld>
            <a:endParaRPr lang="zh-TW"/>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lnSpc>
                <a:spcPct val="150000"/>
              </a:lnSpc>
              <a:defRPr/>
            </a:lvl1pPr>
          </a:lstStyle>
          <a:p>
            <a:r>
              <a:rPr lang="zh-TW" altLang="en-US" dirty="0" smtClean="0"/>
              <a:t>按一下以編輯母片標題樣式</a:t>
            </a:r>
            <a:endParaRPr lang="zh-TW" dirty="0"/>
          </a:p>
        </p:txBody>
      </p:sp>
      <p:sp>
        <p:nvSpPr>
          <p:cNvPr id="3" name="內容版面配置區 2"/>
          <p:cNvSpPr>
            <a:spLocks noGrp="1"/>
          </p:cNvSpPr>
          <p:nvPr>
            <p:ph idx="1"/>
          </p:nvPr>
        </p:nvSpPr>
        <p:spPr/>
        <p:txBody>
          <a:bodyPr/>
          <a:lstStyle>
            <a:lvl1pPr>
              <a:lnSpc>
                <a:spcPct val="150000"/>
              </a:lnSpc>
              <a:defRPr/>
            </a:lvl1pPr>
            <a:lvl2pPr>
              <a:lnSpc>
                <a:spcPct val="150000"/>
              </a:lnSpc>
              <a:defRPr/>
            </a:lvl2pPr>
            <a:lvl3pPr>
              <a:lnSpc>
                <a:spcPct val="150000"/>
              </a:lnSpc>
              <a:defRPr/>
            </a:lvl3pPr>
            <a:lvl4pPr>
              <a:lnSpc>
                <a:spcPct val="150000"/>
              </a:lnSpc>
              <a:defRPr/>
            </a:lvl4pPr>
            <a:lvl5pPr latinLnBrk="0">
              <a:lnSpc>
                <a:spcPct val="150000"/>
              </a:lnSpc>
              <a:defRPr lang="zh-TW"/>
            </a:lvl5pPr>
            <a:lvl6pPr latinLnBrk="0">
              <a:defRPr lang="zh-TW"/>
            </a:lvl6pPr>
            <a:lvl7pPr latinLnBrk="0">
              <a:defRPr lang="zh-TW"/>
            </a:lvl7pPr>
            <a:lvl8pPr latinLnBrk="0">
              <a:defRPr lang="zh-TW"/>
            </a:lvl8pPr>
            <a:lvl9pPr latinLnBrk="0">
              <a:defRPr lang="zh-TW"/>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dirty="0"/>
          </a:p>
        </p:txBody>
      </p:sp>
      <p:sp>
        <p:nvSpPr>
          <p:cNvPr id="4" name="日期版面配置區 3"/>
          <p:cNvSpPr>
            <a:spLocks noGrp="1"/>
          </p:cNvSpPr>
          <p:nvPr>
            <p:ph type="dt" sz="half" idx="10"/>
          </p:nvPr>
        </p:nvSpPr>
        <p:spPr/>
        <p:txBody>
          <a:bodyPr/>
          <a:lstStyle/>
          <a:p>
            <a:fld id="{C2C6F8EA-316C-41DE-B9A4-EDCC3A85ED9A}" type="datetimeFigureOut">
              <a:t>2016/12/2</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t>‹#›</a:t>
            </a:fld>
            <a:endParaRPr lang="zh-TW"/>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9" name="矩形 18"/>
          <p:cNvSpPr/>
          <p:nvPr/>
        </p:nvSpPr>
        <p:spPr>
          <a:xfrm>
            <a:off x="8686800"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0" name="矩形 19"/>
          <p:cNvSpPr/>
          <p:nvPr/>
        </p:nvSpPr>
        <p:spPr>
          <a:xfrm>
            <a:off x="8458200" y="5638800"/>
            <a:ext cx="2286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4" name="矩形 23"/>
          <p:cNvSpPr/>
          <p:nvPr/>
        </p:nvSpPr>
        <p:spPr>
          <a:xfrm>
            <a:off x="912353"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1" name="矩形 20"/>
          <p:cNvSpPr/>
          <p:nvPr/>
        </p:nvSpPr>
        <p:spPr>
          <a:xfrm>
            <a:off x="0" y="5638800"/>
            <a:ext cx="9144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22" name="直線接點 21"/>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 y="5643132"/>
            <a:ext cx="9123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8" name="Pi"/>
          <p:cNvSpPr>
            <a:spLocks/>
          </p:cNvSpPr>
          <p:nvPr/>
        </p:nvSpPr>
        <p:spPr bwMode="white">
          <a:xfrm>
            <a:off x="207401" y="6032500"/>
            <a:ext cx="445008"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91448" tIns="45724" rIns="91448" bIns="45724" numCol="1" anchor="t" anchorCtr="0" compatLnSpc="1">
            <a:prstTxWarp prst="textNoShape">
              <a:avLst/>
            </a:prstTxWarp>
          </a:bodyPr>
          <a:lstStyle/>
          <a:p>
            <a:endParaRPr lang="zh-TW" altLang="en-US" sz="1350"/>
          </a:p>
        </p:txBody>
      </p:sp>
      <p:cxnSp>
        <p:nvCxnSpPr>
          <p:cNvPr id="23" name="直線接點 22"/>
          <p:cNvCxnSpPr/>
          <p:nvPr/>
        </p:nvCxnSpPr>
        <p:spPr bwMode="white">
          <a:xfrm>
            <a:off x="9123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8686800"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7" name="矩形 26"/>
          <p:cNvSpPr/>
          <p:nvPr/>
        </p:nvSpPr>
        <p:spPr>
          <a:xfrm>
            <a:off x="8458200" y="0"/>
            <a:ext cx="2286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8" name="矩形 27"/>
          <p:cNvSpPr/>
          <p:nvPr/>
        </p:nvSpPr>
        <p:spPr>
          <a:xfrm>
            <a:off x="914401"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9" name="矩形 28"/>
          <p:cNvSpPr/>
          <p:nvPr/>
        </p:nvSpPr>
        <p:spPr>
          <a:xfrm>
            <a:off x="-1" y="0"/>
            <a:ext cx="914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30" name="矩形 29"/>
          <p:cNvSpPr/>
          <p:nvPr/>
        </p:nvSpPr>
        <p:spPr>
          <a:xfrm>
            <a:off x="0" y="0"/>
            <a:ext cx="9144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31" name="直線接點 30"/>
          <p:cNvCxnSpPr/>
          <p:nvPr/>
        </p:nvCxnSpPr>
        <p:spPr bwMode="white">
          <a:xfrm>
            <a:off x="868223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0"/>
            <a:ext cx="9123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33" name="直線接點 32"/>
          <p:cNvCxnSpPr/>
          <p:nvPr/>
        </p:nvCxnSpPr>
        <p:spPr bwMode="white">
          <a:xfrm>
            <a:off x="91440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日期版面配置區 3"/>
          <p:cNvSpPr>
            <a:spLocks noGrp="1"/>
          </p:cNvSpPr>
          <p:nvPr>
            <p:ph type="dt" sz="half" idx="10"/>
          </p:nvPr>
        </p:nvSpPr>
        <p:spPr/>
        <p:txBody>
          <a:bodyPr/>
          <a:lstStyle>
            <a:lvl1pPr latinLnBrk="0">
              <a:defRPr lang="zh-TW">
                <a:solidFill>
                  <a:schemeClr val="bg1"/>
                </a:solidFill>
              </a:defRPr>
            </a:lvl1pPr>
          </a:lstStyle>
          <a:p>
            <a:fld id="{C2C6F8EA-316C-41DE-B9A4-EDCC3A85ED9A}" type="datetimeFigureOut">
              <a:pPr/>
              <a:t>2016/12/2</a:t>
            </a:fld>
            <a:endParaRPr lang="zh-TW"/>
          </a:p>
        </p:txBody>
      </p:sp>
      <p:sp>
        <p:nvSpPr>
          <p:cNvPr id="5" name="頁尾版面配置區 4"/>
          <p:cNvSpPr>
            <a:spLocks noGrp="1"/>
          </p:cNvSpPr>
          <p:nvPr>
            <p:ph type="ftr" sz="quarter" idx="11"/>
          </p:nvPr>
        </p:nvSpPr>
        <p:spPr/>
        <p:txBody>
          <a:bodyPr/>
          <a:lstStyle>
            <a:lvl1pPr latinLnBrk="0">
              <a:defRPr lang="zh-TW">
                <a:solidFill>
                  <a:schemeClr val="bg1"/>
                </a:solidFill>
              </a:defRPr>
            </a:lvl1pPr>
          </a:lstStyle>
          <a:p>
            <a:endParaRPr lang="zh-TW"/>
          </a:p>
        </p:txBody>
      </p:sp>
      <p:sp>
        <p:nvSpPr>
          <p:cNvPr id="6" name="投影片編號版面配置區 5"/>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pPr/>
              <a:t>‹#›</a:t>
            </a:fld>
            <a:endParaRPr lang="zh-TW"/>
          </a:p>
        </p:txBody>
      </p:sp>
      <p:sp>
        <p:nvSpPr>
          <p:cNvPr id="2" name="標題 1"/>
          <p:cNvSpPr>
            <a:spLocks noGrp="1"/>
          </p:cNvSpPr>
          <p:nvPr>
            <p:ph type="title"/>
          </p:nvPr>
        </p:nvSpPr>
        <p:spPr>
          <a:xfrm>
            <a:off x="1199272" y="1600201"/>
            <a:ext cx="6214072" cy="2654064"/>
          </a:xfrm>
        </p:spPr>
        <p:txBody>
          <a:bodyPr anchor="b">
            <a:normAutofit/>
          </a:bodyPr>
          <a:lstStyle>
            <a:lvl1pPr algn="l" latinLnBrk="0">
              <a:defRPr lang="zh-TW" sz="4051" b="0" cap="none" baseline="0"/>
            </a:lvl1pPr>
          </a:lstStyle>
          <a:p>
            <a:r>
              <a:rPr lang="zh-TW" altLang="en-US" smtClean="0"/>
              <a:t>按一下以編輯母片標題樣式</a:t>
            </a:r>
            <a:endParaRPr lang="zh-TW" dirty="0"/>
          </a:p>
        </p:txBody>
      </p:sp>
      <p:sp>
        <p:nvSpPr>
          <p:cNvPr id="3" name="文字版面配置區 2"/>
          <p:cNvSpPr>
            <a:spLocks noGrp="1"/>
          </p:cNvSpPr>
          <p:nvPr>
            <p:ph type="body" idx="1"/>
          </p:nvPr>
        </p:nvSpPr>
        <p:spPr>
          <a:xfrm>
            <a:off x="1199273" y="4259999"/>
            <a:ext cx="5449886" cy="1150203"/>
          </a:xfrm>
        </p:spPr>
        <p:txBody>
          <a:bodyPr anchor="t">
            <a:normAutofit/>
          </a:bodyPr>
          <a:lstStyle>
            <a:lvl1pPr marL="0" indent="0" latinLnBrk="0">
              <a:spcBef>
                <a:spcPts val="0"/>
              </a:spcBef>
              <a:buNone/>
              <a:defRPr lang="zh-TW" sz="2401">
                <a:solidFill>
                  <a:schemeClr val="tx1"/>
                </a:solidFill>
              </a:defRPr>
            </a:lvl1pPr>
            <a:lvl2pPr marL="342991" indent="0" latinLnBrk="0">
              <a:buNone/>
              <a:defRPr lang="zh-TW" sz="1350">
                <a:solidFill>
                  <a:schemeClr val="tx1">
                    <a:tint val="75000"/>
                  </a:schemeClr>
                </a:solidFill>
              </a:defRPr>
            </a:lvl2pPr>
            <a:lvl3pPr marL="685983" indent="0" latinLnBrk="0">
              <a:buNone/>
              <a:defRPr lang="zh-TW" sz="1200">
                <a:solidFill>
                  <a:schemeClr val="tx1">
                    <a:tint val="75000"/>
                  </a:schemeClr>
                </a:solidFill>
              </a:defRPr>
            </a:lvl3pPr>
            <a:lvl4pPr marL="1028974" indent="0" latinLnBrk="0">
              <a:buNone/>
              <a:defRPr lang="zh-TW" sz="1050">
                <a:solidFill>
                  <a:schemeClr val="tx1">
                    <a:tint val="75000"/>
                  </a:schemeClr>
                </a:solidFill>
              </a:defRPr>
            </a:lvl4pPr>
            <a:lvl5pPr marL="1371966" indent="0" latinLnBrk="0">
              <a:buNone/>
              <a:defRPr lang="zh-TW" sz="1050">
                <a:solidFill>
                  <a:schemeClr val="tx1">
                    <a:tint val="75000"/>
                  </a:schemeClr>
                </a:solidFill>
              </a:defRPr>
            </a:lvl5pPr>
            <a:lvl6pPr marL="1714957" indent="0" latinLnBrk="0">
              <a:buNone/>
              <a:defRPr lang="zh-TW" sz="1050">
                <a:solidFill>
                  <a:schemeClr val="tx1">
                    <a:tint val="75000"/>
                  </a:schemeClr>
                </a:solidFill>
              </a:defRPr>
            </a:lvl6pPr>
            <a:lvl7pPr marL="2057949" indent="0" latinLnBrk="0">
              <a:buNone/>
              <a:defRPr lang="zh-TW" sz="1050">
                <a:solidFill>
                  <a:schemeClr val="tx1">
                    <a:tint val="75000"/>
                  </a:schemeClr>
                </a:solidFill>
              </a:defRPr>
            </a:lvl7pPr>
            <a:lvl8pPr marL="2400940" indent="0" latinLnBrk="0">
              <a:buNone/>
              <a:defRPr lang="zh-TW" sz="1050">
                <a:solidFill>
                  <a:schemeClr val="tx1">
                    <a:tint val="75000"/>
                  </a:schemeClr>
                </a:solidFill>
              </a:defRPr>
            </a:lvl8pPr>
            <a:lvl9pPr marL="2743932" indent="0" latinLnBrk="0">
              <a:buNone/>
              <a:defRPr lang="zh-TW" sz="1050">
                <a:solidFill>
                  <a:schemeClr val="tx1">
                    <a:tint val="75000"/>
                  </a:schemeClr>
                </a:solidFill>
              </a:defRPr>
            </a:lvl9pPr>
          </a:lstStyle>
          <a:p>
            <a:pPr lvl="0"/>
            <a:r>
              <a:rPr lang="zh-TW" altLang="en-US" smtClean="0"/>
              <a:t>按一下以編輯母片文字樣式</a:t>
            </a:r>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lnSpc>
                <a:spcPct val="150000"/>
              </a:lnSpc>
              <a:defRPr/>
            </a:lvl1pPr>
          </a:lstStyle>
          <a:p>
            <a:r>
              <a:rPr lang="zh-TW" altLang="en-US" smtClean="0"/>
              <a:t>按一下以編輯母片標題樣式</a:t>
            </a:r>
            <a:endParaRPr lang="zh-TW" dirty="0"/>
          </a:p>
        </p:txBody>
      </p:sp>
      <p:sp>
        <p:nvSpPr>
          <p:cNvPr id="3" name="內容版面配置區 2"/>
          <p:cNvSpPr>
            <a:spLocks noGrp="1"/>
          </p:cNvSpPr>
          <p:nvPr>
            <p:ph sz="half" idx="1"/>
          </p:nvPr>
        </p:nvSpPr>
        <p:spPr>
          <a:xfrm>
            <a:off x="1195388" y="1600200"/>
            <a:ext cx="3611880" cy="4572000"/>
          </a:xfrm>
        </p:spPr>
        <p:txBody>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a:lvl6pPr>
            <a:lvl7pPr latinLnBrk="0">
              <a:defRPr lang="zh-TW" sz="1350"/>
            </a:lvl7pPr>
            <a:lvl8pPr latinLnBrk="0">
              <a:defRPr lang="zh-TW" sz="1350"/>
            </a:lvl8pPr>
            <a:lvl9pPr latinLnBrk="0">
              <a:defRPr lang="zh-TW" sz="135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內容版面配置區 3"/>
          <p:cNvSpPr>
            <a:spLocks noGrp="1"/>
          </p:cNvSpPr>
          <p:nvPr>
            <p:ph sz="half" idx="2"/>
          </p:nvPr>
        </p:nvSpPr>
        <p:spPr>
          <a:xfrm>
            <a:off x="4922520" y="1600200"/>
            <a:ext cx="3611880" cy="4572000"/>
          </a:xfrm>
        </p:spPr>
        <p:txBody>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baseline="0"/>
            </a:lvl6pPr>
            <a:lvl7pPr latinLnBrk="0">
              <a:defRPr lang="zh-TW" sz="1350" baseline="0"/>
            </a:lvl7pPr>
            <a:lvl8pPr latinLnBrk="0">
              <a:defRPr lang="zh-TW" sz="1350" baseline="0"/>
            </a:lvl8pPr>
            <a:lvl9pPr latinLnBrk="0">
              <a:defRPr lang="zh-TW" sz="135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日期版面配置區 4"/>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12/2/2016</a:t>
            </a:fld>
            <a:endParaRPr lang="zh-TW" altLang="en-US"/>
          </a:p>
        </p:txBody>
      </p:sp>
      <p:sp>
        <p:nvSpPr>
          <p:cNvPr id="6" name="頁尾版面配置區 5"/>
          <p:cNvSpPr>
            <a:spLocks noGrp="1"/>
          </p:cNvSpPr>
          <p:nvPr>
            <p:ph type="ftr" sz="quarter" idx="11"/>
          </p:nvPr>
        </p:nvSpPr>
        <p:spPr/>
        <p:txBody>
          <a:bodyPr/>
          <a:lstStyle>
            <a:lvl1pPr>
              <a:lnSpc>
                <a:spcPct val="150000"/>
              </a:lnSpc>
              <a:defRPr/>
            </a:lvl1pPr>
          </a:lstStyle>
          <a:p>
            <a:endParaRPr lang="zh-TW" altLang="en-US"/>
          </a:p>
        </p:txBody>
      </p:sp>
      <p:sp>
        <p:nvSpPr>
          <p:cNvPr id="7" name="投影片編號版面配置區 6"/>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1195389" y="177803"/>
            <a:ext cx="7339012" cy="1239837"/>
          </a:xfrm>
        </p:spPr>
        <p:txBody>
          <a:bodyPr/>
          <a:lstStyle>
            <a:lvl1pPr latinLnBrk="0">
              <a:lnSpc>
                <a:spcPct val="150000"/>
              </a:lnSpc>
              <a:defRPr lang="zh-TW"/>
            </a:lvl1pPr>
          </a:lstStyle>
          <a:p>
            <a:r>
              <a:rPr lang="zh-TW" altLang="en-US" smtClean="0"/>
              <a:t>按一下以編輯母片標題樣式</a:t>
            </a:r>
            <a:endParaRPr lang="zh-TW"/>
          </a:p>
        </p:txBody>
      </p:sp>
      <p:sp>
        <p:nvSpPr>
          <p:cNvPr id="3" name="文字版面配置區 2"/>
          <p:cNvSpPr>
            <a:spLocks noGrp="1"/>
          </p:cNvSpPr>
          <p:nvPr>
            <p:ph type="body" idx="1"/>
          </p:nvPr>
        </p:nvSpPr>
        <p:spPr>
          <a:xfrm>
            <a:off x="1195390" y="1499616"/>
            <a:ext cx="3615107" cy="938784"/>
          </a:xfrm>
        </p:spPr>
        <p:txBody>
          <a:bodyPr anchor="b">
            <a:noAutofit/>
          </a:bodyPr>
          <a:lstStyle>
            <a:lvl1pPr marL="0" indent="0" latinLnBrk="0">
              <a:lnSpc>
                <a:spcPct val="150000"/>
              </a:lnSpc>
              <a:spcBef>
                <a:spcPts val="0"/>
              </a:spcBef>
              <a:buNone/>
              <a:defRPr lang="zh-TW" sz="1800" b="0" cap="all" baseline="0"/>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4" name="內容版面配置區 3"/>
          <p:cNvSpPr>
            <a:spLocks noGrp="1"/>
          </p:cNvSpPr>
          <p:nvPr>
            <p:ph sz="half" idx="2"/>
          </p:nvPr>
        </p:nvSpPr>
        <p:spPr>
          <a:xfrm>
            <a:off x="1195388" y="2514709"/>
            <a:ext cx="3611880" cy="3657493"/>
          </a:xfrm>
        </p:spPr>
        <p:txBody>
          <a:bodyPr>
            <a:normAutofit/>
          </a:bodyPr>
          <a:lstStyle>
            <a:lvl1pPr latinLnBrk="0">
              <a:lnSpc>
                <a:spcPct val="150000"/>
              </a:lnSpc>
              <a:defRPr lang="zh-TW" sz="1800"/>
            </a:lvl1pPr>
            <a:lvl2pPr latinLnBrk="0">
              <a:lnSpc>
                <a:spcPct val="150000"/>
              </a:lnSpc>
              <a:defRPr lang="zh-TW" sz="1500"/>
            </a:lvl2pPr>
            <a:lvl3pPr latinLnBrk="0">
              <a:lnSpc>
                <a:spcPct val="150000"/>
              </a:lnSpc>
              <a:defRPr lang="zh-TW" sz="1350"/>
            </a:lvl3pPr>
            <a:lvl4pPr latinLnBrk="0">
              <a:lnSpc>
                <a:spcPct val="150000"/>
              </a:lnSpc>
              <a:defRPr lang="zh-TW" sz="1200"/>
            </a:lvl4pPr>
            <a:lvl5pPr latinLnBrk="0">
              <a:lnSpc>
                <a:spcPct val="150000"/>
              </a:lnSpc>
              <a:defRPr lang="zh-TW" sz="1200"/>
            </a:lvl5pPr>
            <a:lvl6pPr latinLnBrk="0">
              <a:defRPr lang="zh-TW" sz="1200"/>
            </a:lvl6pPr>
            <a:lvl7pPr latinLnBrk="0">
              <a:defRPr lang="zh-TW" sz="1200"/>
            </a:lvl7pPr>
            <a:lvl8pPr latinLnBrk="0">
              <a:defRPr lang="zh-TW" sz="1200" baseline="0"/>
            </a:lvl8pPr>
            <a:lvl9pPr latinLnBrk="0">
              <a:defRPr lang="zh-TW" sz="1200" baseline="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dirty="0"/>
          </a:p>
        </p:txBody>
      </p:sp>
      <p:sp>
        <p:nvSpPr>
          <p:cNvPr id="5" name="文字版面配置區 4"/>
          <p:cNvSpPr>
            <a:spLocks noGrp="1"/>
          </p:cNvSpPr>
          <p:nvPr>
            <p:ph type="body" sz="quarter" idx="3"/>
          </p:nvPr>
        </p:nvSpPr>
        <p:spPr>
          <a:xfrm>
            <a:off x="4919294" y="1499616"/>
            <a:ext cx="3615107" cy="938784"/>
          </a:xfrm>
        </p:spPr>
        <p:txBody>
          <a:bodyPr anchor="b">
            <a:noAutofit/>
          </a:bodyPr>
          <a:lstStyle>
            <a:lvl1pPr marL="0" indent="0" latinLnBrk="0">
              <a:lnSpc>
                <a:spcPct val="150000"/>
              </a:lnSpc>
              <a:spcBef>
                <a:spcPts val="0"/>
              </a:spcBef>
              <a:buNone/>
              <a:defRPr lang="zh-TW" sz="1800" b="0" cap="all" baseline="0"/>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6" name="內容版面配置區 5"/>
          <p:cNvSpPr>
            <a:spLocks noGrp="1"/>
          </p:cNvSpPr>
          <p:nvPr>
            <p:ph sz="quarter" idx="4"/>
          </p:nvPr>
        </p:nvSpPr>
        <p:spPr>
          <a:xfrm>
            <a:off x="4919294" y="2514600"/>
            <a:ext cx="3615107" cy="3655568"/>
          </a:xfrm>
        </p:spPr>
        <p:txBody>
          <a:bodyPr>
            <a:normAutofit/>
          </a:bodyPr>
          <a:lstStyle>
            <a:lvl1pPr latinLnBrk="0">
              <a:lnSpc>
                <a:spcPct val="150000"/>
              </a:lnSpc>
              <a:defRPr lang="zh-TW" sz="1800"/>
            </a:lvl1pPr>
            <a:lvl2pPr latinLnBrk="0">
              <a:lnSpc>
                <a:spcPct val="150000"/>
              </a:lnSpc>
              <a:defRPr lang="zh-TW" sz="1500"/>
            </a:lvl2pPr>
            <a:lvl3pPr latinLnBrk="0">
              <a:lnSpc>
                <a:spcPct val="150000"/>
              </a:lnSpc>
              <a:defRPr lang="zh-TW" sz="1350"/>
            </a:lvl3pPr>
            <a:lvl4pPr latinLnBrk="0">
              <a:lnSpc>
                <a:spcPct val="150000"/>
              </a:lnSpc>
              <a:defRPr lang="zh-TW" sz="1200"/>
            </a:lvl4pPr>
            <a:lvl5pPr latinLnBrk="0">
              <a:lnSpc>
                <a:spcPct val="150000"/>
              </a:lnSpc>
              <a:defRPr lang="zh-TW" sz="1200"/>
            </a:lvl5pPr>
            <a:lvl6pPr latinLnBrk="0">
              <a:defRPr lang="zh-TW" sz="1200"/>
            </a:lvl6pPr>
            <a:lvl7pPr latinLnBrk="0">
              <a:defRPr lang="zh-TW" sz="1200"/>
            </a:lvl7pPr>
            <a:lvl8pPr latinLnBrk="0">
              <a:defRPr lang="zh-TW" sz="1200"/>
            </a:lvl8pPr>
            <a:lvl9pPr latinLnBrk="0">
              <a:defRPr lang="zh-TW" sz="1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日期版面配置區 6"/>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12/2/2016</a:t>
            </a:fld>
            <a:endParaRPr lang="zh-TW" altLang="en-US"/>
          </a:p>
        </p:txBody>
      </p:sp>
      <p:sp>
        <p:nvSpPr>
          <p:cNvPr id="8" name="頁尾版面配置區 7"/>
          <p:cNvSpPr>
            <a:spLocks noGrp="1"/>
          </p:cNvSpPr>
          <p:nvPr>
            <p:ph type="ftr" sz="quarter" idx="11"/>
          </p:nvPr>
        </p:nvSpPr>
        <p:spPr/>
        <p:txBody>
          <a:bodyPr/>
          <a:lstStyle>
            <a:lvl1pPr>
              <a:lnSpc>
                <a:spcPct val="150000"/>
              </a:lnSpc>
              <a:defRPr/>
            </a:lvl1pPr>
          </a:lstStyle>
          <a:p>
            <a:endParaRPr lang="zh-TW" altLang="en-US"/>
          </a:p>
        </p:txBody>
      </p:sp>
      <p:sp>
        <p:nvSpPr>
          <p:cNvPr id="9" name="投影片編號版面配置區 8"/>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dirty="0"/>
          </a:p>
        </p:txBody>
      </p:sp>
      <p:sp>
        <p:nvSpPr>
          <p:cNvPr id="3" name="日期版面配置區 2"/>
          <p:cNvSpPr>
            <a:spLocks noGrp="1"/>
          </p:cNvSpPr>
          <p:nvPr>
            <p:ph type="dt" sz="half" idx="10"/>
          </p:nvPr>
        </p:nvSpPr>
        <p:spPr/>
        <p:txBody>
          <a:bodyPr/>
          <a:lstStyle/>
          <a:p>
            <a:fld id="{C2C6F8EA-316C-41DE-B9A4-EDCC3A85ED9A}" type="datetimeFigureOut">
              <a:t>2016/12/2</a:t>
            </a:fld>
            <a:endParaRPr lang="zh-TW"/>
          </a:p>
        </p:txBody>
      </p:sp>
      <p:sp>
        <p:nvSpPr>
          <p:cNvPr id="4" name="頁尾版面配置區 3"/>
          <p:cNvSpPr>
            <a:spLocks noGrp="1"/>
          </p:cNvSpPr>
          <p:nvPr>
            <p:ph type="ftr" sz="quarter" idx="11"/>
          </p:nvPr>
        </p:nvSpPr>
        <p:spPr/>
        <p:txBody>
          <a:bodyPr/>
          <a:lstStyle/>
          <a:p>
            <a:endParaRPr lang="zh-TW"/>
          </a:p>
        </p:txBody>
      </p:sp>
      <p:sp>
        <p:nvSpPr>
          <p:cNvPr id="5" name="投影片編號版面配置區 4"/>
          <p:cNvSpPr>
            <a:spLocks noGrp="1"/>
          </p:cNvSpPr>
          <p:nvPr>
            <p:ph type="sldNum" sz="quarter" idx="12"/>
          </p:nvPr>
        </p:nvSpPr>
        <p:spPr/>
        <p:txBody>
          <a:bodyPr/>
          <a:lstStyle/>
          <a:p>
            <a:fld id="{7DC1BBB0-96F0-4077-A278-0F3FB5C104D3}" type="slidenum">
              <a:t>‹#›</a:t>
            </a:fld>
            <a:endParaRPr lang="zh-TW"/>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469802" y="0"/>
            <a:ext cx="228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6" name="矩形 5"/>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cxnSp>
        <p:nvCxnSpPr>
          <p:cNvPr id="7" name="直線接點 6"/>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229601" y="0"/>
            <a:ext cx="692146"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9" name="矩形 8"/>
          <p:cNvSpPr/>
          <p:nvPr/>
        </p:nvSpPr>
        <p:spPr>
          <a:xfrm>
            <a:off x="8921746"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2" name="日期版面配置區 1"/>
          <p:cNvSpPr>
            <a:spLocks noGrp="1"/>
          </p:cNvSpPr>
          <p:nvPr>
            <p:ph type="dt" sz="half" idx="10"/>
          </p:nvPr>
        </p:nvSpPr>
        <p:spPr/>
        <p:txBody>
          <a:bodyPr/>
          <a:lstStyle/>
          <a:p>
            <a:fld id="{C2C6F8EA-316C-41DE-B9A4-EDCC3A85ED9A}" type="datetimeFigureOut">
              <a:t>2016/12/2</a:t>
            </a:fld>
            <a:endParaRPr lang="zh-TW"/>
          </a:p>
        </p:txBody>
      </p:sp>
      <p:sp>
        <p:nvSpPr>
          <p:cNvPr id="3" name="頁尾版面配置區 2"/>
          <p:cNvSpPr>
            <a:spLocks noGrp="1"/>
          </p:cNvSpPr>
          <p:nvPr>
            <p:ph type="ftr" sz="quarter" idx="11"/>
          </p:nvPr>
        </p:nvSpPr>
        <p:spPr/>
        <p:txBody>
          <a:bodyPr/>
          <a:lstStyle/>
          <a:p>
            <a:endParaRPr lang="zh-TW"/>
          </a:p>
        </p:txBody>
      </p:sp>
      <p:sp>
        <p:nvSpPr>
          <p:cNvPr id="4" name="投影片編號版面配置區 3"/>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pPr/>
              <a:t>‹#›</a:t>
            </a:fld>
            <a:endParaRPr lang="zh-TW"/>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矩形 7"/>
          <p:cNvSpPr/>
          <p:nvPr/>
        </p:nvSpPr>
        <p:spPr>
          <a:xfrm>
            <a:off x="466467" y="0"/>
            <a:ext cx="3111598"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sp>
        <p:nvSpPr>
          <p:cNvPr id="9" name="矩形 8"/>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cxnSp>
        <p:nvCxnSpPr>
          <p:cNvPr id="10" name="直線接點 9"/>
          <p:cNvCxnSpPr/>
          <p:nvPr/>
        </p:nvCxnSpPr>
        <p:spPr bwMode="white">
          <a:xfrm>
            <a:off x="466465"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sp>
        <p:nvSpPr>
          <p:cNvPr id="2" name="標題 1"/>
          <p:cNvSpPr>
            <a:spLocks noGrp="1"/>
          </p:cNvSpPr>
          <p:nvPr>
            <p:ph type="title"/>
          </p:nvPr>
        </p:nvSpPr>
        <p:spPr bwMode="white">
          <a:xfrm>
            <a:off x="805890" y="381000"/>
            <a:ext cx="2470710" cy="1371600"/>
          </a:xfrm>
        </p:spPr>
        <p:txBody>
          <a:bodyPr anchor="b">
            <a:normAutofit/>
          </a:bodyPr>
          <a:lstStyle>
            <a:lvl1pPr algn="l" latinLnBrk="0">
              <a:lnSpc>
                <a:spcPct val="150000"/>
              </a:lnSpc>
              <a:defRPr lang="zh-TW" sz="2101" b="0" cap="all" baseline="0">
                <a:solidFill>
                  <a:schemeClr val="bg1"/>
                </a:solidFill>
              </a:defRPr>
            </a:lvl1pPr>
          </a:lstStyle>
          <a:p>
            <a:r>
              <a:rPr lang="zh-TW" altLang="en-US" smtClean="0"/>
              <a:t>按一下以編輯母片標題樣式</a:t>
            </a:r>
            <a:endParaRPr lang="zh-TW"/>
          </a:p>
        </p:txBody>
      </p:sp>
      <p:sp>
        <p:nvSpPr>
          <p:cNvPr id="3" name="內容版面配置區 2"/>
          <p:cNvSpPr>
            <a:spLocks noGrp="1"/>
          </p:cNvSpPr>
          <p:nvPr>
            <p:ph idx="1"/>
          </p:nvPr>
        </p:nvSpPr>
        <p:spPr>
          <a:xfrm>
            <a:off x="3886200" y="482600"/>
            <a:ext cx="4648200" cy="5689600"/>
          </a:xfrm>
        </p:spPr>
        <p:txBody>
          <a:bodyPr>
            <a:normAutofit/>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a:lvl6pPr>
            <a:lvl7pPr latinLnBrk="0">
              <a:defRPr lang="zh-TW" sz="1350"/>
            </a:lvl7pPr>
            <a:lvl8pPr latinLnBrk="0">
              <a:defRPr lang="zh-TW" sz="1350" baseline="0"/>
            </a:lvl8pPr>
            <a:lvl9pPr latinLnBrk="0">
              <a:defRPr lang="zh-TW" sz="135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文字版面配置區 3"/>
          <p:cNvSpPr>
            <a:spLocks noGrp="1"/>
          </p:cNvSpPr>
          <p:nvPr>
            <p:ph type="body" sz="half" idx="2"/>
          </p:nvPr>
        </p:nvSpPr>
        <p:spPr bwMode="white">
          <a:xfrm>
            <a:off x="805890" y="1828800"/>
            <a:ext cx="2470710" cy="4343400"/>
          </a:xfrm>
        </p:spPr>
        <p:txBody>
          <a:bodyPr>
            <a:normAutofit/>
          </a:bodyPr>
          <a:lstStyle>
            <a:lvl1pPr marL="0" indent="0" latinLnBrk="0">
              <a:lnSpc>
                <a:spcPct val="150000"/>
              </a:lnSpc>
              <a:buNone/>
              <a:defRPr lang="zh-TW" sz="1500">
                <a:solidFill>
                  <a:schemeClr val="bg1"/>
                </a:solidFill>
              </a:defRPr>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12/2/2016</a:t>
            </a:fld>
            <a:endParaRPr lang="zh-TW" altLang="en-US"/>
          </a:p>
        </p:txBody>
      </p:sp>
      <p:sp>
        <p:nvSpPr>
          <p:cNvPr id="6" name="頁尾版面配置區 5"/>
          <p:cNvSpPr>
            <a:spLocks noGrp="1"/>
          </p:cNvSpPr>
          <p:nvPr>
            <p:ph type="ftr" sz="quarter" idx="11"/>
          </p:nvPr>
        </p:nvSpPr>
        <p:spPr/>
        <p:txBody>
          <a:bodyPr/>
          <a:lstStyle>
            <a:lvl1pPr>
              <a:lnSpc>
                <a:spcPct val="150000"/>
              </a:lnSpc>
              <a:defRPr/>
            </a:lvl1pPr>
          </a:lstStyle>
          <a:p>
            <a:endParaRPr lang="zh-TW" altLang="en-US"/>
          </a:p>
        </p:txBody>
      </p:sp>
      <p:sp>
        <p:nvSpPr>
          <p:cNvPr id="7" name="投影片編號版面配置區 6"/>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矩形 10"/>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8" name="矩形 7"/>
          <p:cNvSpPr/>
          <p:nvPr/>
        </p:nvSpPr>
        <p:spPr>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9" name="矩形 8"/>
          <p:cNvSpPr/>
          <p:nvPr/>
        </p:nvSpPr>
        <p:spPr>
          <a:xfrm>
            <a:off x="3657600" y="0"/>
            <a:ext cx="526414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2" name="標題 1"/>
          <p:cNvSpPr>
            <a:spLocks noGrp="1"/>
          </p:cNvSpPr>
          <p:nvPr>
            <p:ph type="title"/>
          </p:nvPr>
        </p:nvSpPr>
        <p:spPr>
          <a:xfrm>
            <a:off x="805890" y="381000"/>
            <a:ext cx="2470710" cy="1371600"/>
          </a:xfrm>
        </p:spPr>
        <p:txBody>
          <a:bodyPr anchor="b">
            <a:normAutofit/>
          </a:bodyPr>
          <a:lstStyle>
            <a:lvl1pPr algn="l" latinLnBrk="0">
              <a:defRPr lang="zh-TW" sz="2101" b="0" cap="all" baseline="0">
                <a:solidFill>
                  <a:schemeClr val="tx1">
                    <a:lumMod val="75000"/>
                  </a:schemeClr>
                </a:solidFill>
              </a:defRPr>
            </a:lvl1pPr>
          </a:lstStyle>
          <a:p>
            <a:r>
              <a:rPr lang="zh-TW" altLang="en-US" smtClean="0"/>
              <a:t>按一下以編輯母片標題樣式</a:t>
            </a:r>
            <a:endParaRPr lang="zh-TW"/>
          </a:p>
        </p:txBody>
      </p:sp>
      <p:sp>
        <p:nvSpPr>
          <p:cNvPr id="3" name="圖片版面配置區 2"/>
          <p:cNvSpPr>
            <a:spLocks noGrp="1"/>
          </p:cNvSpPr>
          <p:nvPr>
            <p:ph type="pic" idx="1"/>
          </p:nvPr>
        </p:nvSpPr>
        <p:spPr bwMode="auto">
          <a:xfrm>
            <a:off x="3886200" y="482600"/>
            <a:ext cx="4648200" cy="5689600"/>
          </a:xfrm>
          <a:ln w="19050">
            <a:solidFill>
              <a:schemeClr val="bg1"/>
            </a:solidFill>
          </a:ln>
        </p:spPr>
        <p:txBody>
          <a:bodyPr>
            <a:normAutofit/>
          </a:bodyPr>
          <a:lstStyle>
            <a:lvl1pPr marL="0" indent="0" latinLnBrk="0">
              <a:buNone/>
              <a:defRPr lang="zh-TW" sz="2101"/>
            </a:lvl1pPr>
            <a:lvl2pPr marL="342991" indent="0" latinLnBrk="0">
              <a:buNone/>
              <a:defRPr lang="zh-TW" sz="2101"/>
            </a:lvl2pPr>
            <a:lvl3pPr marL="685983" indent="0" latinLnBrk="0">
              <a:buNone/>
              <a:defRPr lang="zh-TW" sz="1800"/>
            </a:lvl3pPr>
            <a:lvl4pPr marL="1028974" indent="0" latinLnBrk="0">
              <a:buNone/>
              <a:defRPr lang="zh-TW" sz="1500"/>
            </a:lvl4pPr>
            <a:lvl5pPr marL="1371966" indent="0" latinLnBrk="0">
              <a:buNone/>
              <a:defRPr lang="zh-TW" sz="1500"/>
            </a:lvl5pPr>
            <a:lvl6pPr marL="1714957" indent="0" latinLnBrk="0">
              <a:buNone/>
              <a:defRPr lang="zh-TW" sz="1500"/>
            </a:lvl6pPr>
            <a:lvl7pPr marL="2057949" indent="0" latinLnBrk="0">
              <a:buNone/>
              <a:defRPr lang="zh-TW" sz="1500"/>
            </a:lvl7pPr>
            <a:lvl8pPr marL="2400940" indent="0" latinLnBrk="0">
              <a:buNone/>
              <a:defRPr lang="zh-TW" sz="1500"/>
            </a:lvl8pPr>
            <a:lvl9pPr marL="2743932" indent="0" latinLnBrk="0">
              <a:buNone/>
              <a:defRPr lang="zh-TW" sz="1500"/>
            </a:lvl9pPr>
          </a:lstStyle>
          <a:p>
            <a:r>
              <a:rPr lang="zh-TW" altLang="en-US" smtClean="0"/>
              <a:t>按一下圖示以新增圖片</a:t>
            </a:r>
            <a:endParaRPr lang="zh-TW"/>
          </a:p>
        </p:txBody>
      </p:sp>
      <p:sp>
        <p:nvSpPr>
          <p:cNvPr id="4" name="文字版面配置區 3"/>
          <p:cNvSpPr>
            <a:spLocks noGrp="1"/>
          </p:cNvSpPr>
          <p:nvPr>
            <p:ph type="body" sz="half" idx="2"/>
          </p:nvPr>
        </p:nvSpPr>
        <p:spPr>
          <a:xfrm>
            <a:off x="805890" y="1828800"/>
            <a:ext cx="2470710" cy="4343400"/>
          </a:xfrm>
        </p:spPr>
        <p:txBody>
          <a:bodyPr>
            <a:normAutofit/>
          </a:bodyPr>
          <a:lstStyle>
            <a:lvl1pPr marL="0" indent="0" latinLnBrk="0">
              <a:buNone/>
              <a:defRPr lang="zh-TW" sz="1500">
                <a:solidFill>
                  <a:schemeClr val="tx1"/>
                </a:solidFill>
              </a:defRPr>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2C6F8EA-316C-41DE-B9A4-EDCC3A85ED9A}" type="datetimeFigureOut">
              <a:t>2016/12/2</a:t>
            </a:fld>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7DC1BBB0-96F0-4077-A278-0F3FB5C104D3}" type="slidenum">
              <a:t>‹#›</a:t>
            </a:fld>
            <a:endParaRPr lang="zh-TW"/>
          </a:p>
        </p:txBody>
      </p:sp>
      <p:cxnSp>
        <p:nvCxnSpPr>
          <p:cNvPr id="10" name="直線接點 9"/>
          <p:cNvCxnSpPr/>
          <p:nvPr/>
        </p:nvCxnSpPr>
        <p:spPr bwMode="white">
          <a:xfrm>
            <a:off x="891222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8915400"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noProof="0" dirty="0">
              <a:latin typeface="微軟正黑體" panose="020B0604030504040204" pitchFamily="34" charset="-120"/>
              <a:ea typeface="微軟正黑體" panose="020B0604030504040204" pitchFamily="34" charset="-120"/>
            </a:endParaRPr>
          </a:p>
        </p:txBody>
      </p:sp>
      <p:sp>
        <p:nvSpPr>
          <p:cNvPr id="8" name="矩形 7"/>
          <p:cNvSpPr/>
          <p:nvPr/>
        </p:nvSpPr>
        <p:spPr>
          <a:xfrm>
            <a:off x="462978"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sp>
        <p:nvSpPr>
          <p:cNvPr id="9" name="矩形 8"/>
          <p:cNvSpPr/>
          <p:nvPr/>
        </p:nvSpPr>
        <p:spPr>
          <a:xfrm>
            <a:off x="0" y="0"/>
            <a:ext cx="4572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sp>
        <p:nvSpPr>
          <p:cNvPr id="13" name="矩形 12"/>
          <p:cNvSpPr/>
          <p:nvPr/>
        </p:nvSpPr>
        <p:spPr>
          <a:xfrm>
            <a:off x="462978" y="736219"/>
            <a:ext cx="4572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cxnSp>
        <p:nvCxnSpPr>
          <p:cNvPr id="14" name="直線接點 13"/>
          <p:cNvCxnSpPr/>
          <p:nvPr/>
        </p:nvCxnSpPr>
        <p:spPr bwMode="white">
          <a:xfrm>
            <a:off x="462978" y="7362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white">
          <a:xfrm>
            <a:off x="462978" y="13458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567220" y="898103"/>
            <a:ext cx="25208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68598" tIns="34299" rIns="68598" bIns="34299" numCol="1" anchor="t" anchorCtr="0" compatLnSpc="1">
            <a:prstTxWarp prst="textNoShape">
              <a:avLst/>
            </a:prstTxWarp>
          </a:bodyPr>
          <a:lstStyle/>
          <a:p>
            <a:endParaRPr lang="zh-TW" altLang="en-US" sz="1350" noProof="0" dirty="0">
              <a:latin typeface="微軟正黑體" panose="020B0604030504040204" pitchFamily="34" charset="-120"/>
              <a:ea typeface="微軟正黑體" panose="020B0604030504040204" pitchFamily="34" charset="-120"/>
            </a:endParaRPr>
          </a:p>
        </p:txBody>
      </p:sp>
      <p:cxnSp>
        <p:nvCxnSpPr>
          <p:cNvPr id="16" name="直線接點 15"/>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版面配置區 1"/>
          <p:cNvSpPr>
            <a:spLocks noGrp="1"/>
          </p:cNvSpPr>
          <p:nvPr>
            <p:ph type="title"/>
          </p:nvPr>
        </p:nvSpPr>
        <p:spPr>
          <a:xfrm>
            <a:off x="1195389" y="177803"/>
            <a:ext cx="7339012" cy="1239837"/>
          </a:xfrm>
          <a:prstGeom prst="rect">
            <a:avLst/>
          </a:prstGeom>
        </p:spPr>
        <p:txBody>
          <a:bodyPr vert="horz" lIns="91440" tIns="45720" rIns="91440" bIns="45720" rtlCol="0" anchor="b">
            <a:normAutofit/>
          </a:bodyPr>
          <a:lstStyle/>
          <a:p>
            <a:r>
              <a:rPr lang="zh-TW" altLang="en-US" noProof="0" dirty="0"/>
              <a:t>按一下以編輯母片標題樣式</a:t>
            </a:r>
          </a:p>
        </p:txBody>
      </p:sp>
      <p:sp>
        <p:nvSpPr>
          <p:cNvPr id="3" name="文字版面配置區 2"/>
          <p:cNvSpPr>
            <a:spLocks noGrp="1"/>
          </p:cNvSpPr>
          <p:nvPr>
            <p:ph type="body" idx="1"/>
          </p:nvPr>
        </p:nvSpPr>
        <p:spPr>
          <a:xfrm>
            <a:off x="1195389" y="1600200"/>
            <a:ext cx="7339012" cy="4572000"/>
          </a:xfrm>
          <a:prstGeom prst="rect">
            <a:avLst/>
          </a:prstGeom>
        </p:spPr>
        <p:txBody>
          <a:bodyPr vert="horz" lIns="91440" tIns="45720" rIns="91440" bIns="45720" rtlCol="0">
            <a:normAutofit/>
          </a:bodyPr>
          <a:lstStyle/>
          <a:p>
            <a:pPr lvl="0"/>
            <a:r>
              <a:rPr lang="zh-TW" altLang="en-US" noProof="0" dirty="0"/>
              <a:t>按一下以編輯母片文字樣式</a:t>
            </a:r>
          </a:p>
          <a:p>
            <a:pPr lvl="1"/>
            <a:r>
              <a:rPr lang="zh-TW" altLang="en-US" noProof="0" dirty="0"/>
              <a:t>第二層</a:t>
            </a:r>
          </a:p>
          <a:p>
            <a:pPr lvl="2"/>
            <a:r>
              <a:rPr lang="zh-TW" altLang="en-US" noProof="0" dirty="0"/>
              <a:t>第三層</a:t>
            </a:r>
          </a:p>
          <a:p>
            <a:pPr lvl="3"/>
            <a:r>
              <a:rPr lang="zh-TW" altLang="en-US" noProof="0" dirty="0"/>
              <a:t>第四層</a:t>
            </a:r>
          </a:p>
          <a:p>
            <a:pPr lvl="4"/>
            <a:r>
              <a:rPr lang="zh-TW" altLang="en-US" noProof="0" dirty="0"/>
              <a:t>第五層</a:t>
            </a:r>
          </a:p>
        </p:txBody>
      </p:sp>
      <p:sp>
        <p:nvSpPr>
          <p:cNvPr id="4" name="日期版面配置區 3"/>
          <p:cNvSpPr>
            <a:spLocks noGrp="1"/>
          </p:cNvSpPr>
          <p:nvPr>
            <p:ph type="dt" sz="half" idx="2"/>
          </p:nvPr>
        </p:nvSpPr>
        <p:spPr>
          <a:xfrm>
            <a:off x="3886200" y="6356354"/>
            <a:ext cx="914400" cy="365125"/>
          </a:xfrm>
          <a:prstGeom prst="rect">
            <a:avLst/>
          </a:prstGeom>
        </p:spPr>
        <p:txBody>
          <a:bodyPr vert="horz" lIns="91440" tIns="45720" rIns="91440" bIns="45720" rtlCol="0" anchor="ctr"/>
          <a:lstStyle>
            <a:lvl1pPr algn="l"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fld id="{C2C6F8EA-316C-41DE-B9A4-EDCC3A85ED9A}" type="datetimeFigureOut">
              <a:rPr lang="en-US" altLang="zh-TW" noProof="0" smtClean="0"/>
              <a:pPr/>
              <a:t>12/2/2016</a:t>
            </a:fld>
            <a:endParaRPr lang="zh-TW" altLang="en-US" noProof="0" dirty="0"/>
          </a:p>
        </p:txBody>
      </p:sp>
      <p:sp>
        <p:nvSpPr>
          <p:cNvPr id="5" name="頁尾版面配置區 4"/>
          <p:cNvSpPr>
            <a:spLocks noGrp="1"/>
          </p:cNvSpPr>
          <p:nvPr>
            <p:ph type="ftr" sz="quarter" idx="3"/>
          </p:nvPr>
        </p:nvSpPr>
        <p:spPr>
          <a:xfrm>
            <a:off x="4948240" y="6356354"/>
            <a:ext cx="2981325" cy="365125"/>
          </a:xfrm>
          <a:prstGeom prst="rect">
            <a:avLst/>
          </a:prstGeom>
        </p:spPr>
        <p:txBody>
          <a:bodyPr vert="horz" lIns="91440" tIns="45720" rIns="91440" bIns="45720" rtlCol="0" anchor="ctr"/>
          <a:lstStyle>
            <a:lvl1pPr algn="ctr"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endParaRPr lang="zh-TW" altLang="en-US" noProof="0" dirty="0"/>
          </a:p>
        </p:txBody>
      </p:sp>
      <p:sp>
        <p:nvSpPr>
          <p:cNvPr id="6" name="投影片編號版面配置區 5"/>
          <p:cNvSpPr>
            <a:spLocks noGrp="1"/>
          </p:cNvSpPr>
          <p:nvPr>
            <p:ph type="sldNum" sz="quarter" idx="4"/>
          </p:nvPr>
        </p:nvSpPr>
        <p:spPr>
          <a:xfrm>
            <a:off x="8077201" y="6356354"/>
            <a:ext cx="457200" cy="365125"/>
          </a:xfrm>
          <a:prstGeom prst="rect">
            <a:avLst/>
          </a:prstGeom>
        </p:spPr>
        <p:txBody>
          <a:bodyPr vert="horz" lIns="91440" tIns="45720" rIns="91440" bIns="45720" rtlCol="0" anchor="ctr"/>
          <a:lstStyle>
            <a:lvl1pPr algn="r"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fld id="{7DC1BBB0-96F0-4077-A278-0F3FB5C104D3}" type="slidenum">
              <a:rPr lang="en-US" altLang="zh-TW" noProof="0" smtClean="0"/>
              <a:pPr/>
              <a:t>‹#›</a:t>
            </a:fld>
            <a:endParaRPr lang="zh-TW" altLang="en-US" noProof="0"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685983" rtl="0" eaLnBrk="1" latinLnBrk="0" hangingPunct="1">
        <a:lnSpc>
          <a:spcPct val="90000"/>
        </a:lnSpc>
        <a:spcBef>
          <a:spcPct val="0"/>
        </a:spcBef>
        <a:buNone/>
        <a:defRPr lang="zh-TW" sz="2701" kern="1200">
          <a:solidFill>
            <a:schemeClr val="tx1">
              <a:lumMod val="75000"/>
            </a:schemeClr>
          </a:solidFill>
          <a:latin typeface="微軟正黑體" panose="020B0604030504040204" pitchFamily="34" charset="-120"/>
          <a:ea typeface="微軟正黑體" panose="020B0604030504040204" pitchFamily="34" charset="-120"/>
          <a:cs typeface="+mj-cs"/>
        </a:defRPr>
      </a:lvl1pPr>
    </p:titleStyle>
    <p:bodyStyle>
      <a:lvl1pPr marL="0" indent="0" algn="l" defTabSz="685983" rtl="0" eaLnBrk="1" latinLnBrk="0" hangingPunct="1">
        <a:lnSpc>
          <a:spcPct val="90000"/>
        </a:lnSpc>
        <a:spcBef>
          <a:spcPts val="1050"/>
        </a:spcBef>
        <a:buFont typeface="Euphemia" pitchFamily="34" charset="0"/>
        <a:buNone/>
        <a:defRPr lang="zh-TW" sz="2101" kern="1200">
          <a:solidFill>
            <a:schemeClr val="tx1"/>
          </a:solidFill>
          <a:latin typeface="微軟正黑體" panose="020B0604030504040204" pitchFamily="34" charset="-120"/>
          <a:ea typeface="微軟正黑體" panose="020B0604030504040204" pitchFamily="34" charset="-120"/>
          <a:cs typeface="+mn-cs"/>
        </a:defRPr>
      </a:lvl1pPr>
      <a:lvl2pPr marL="274393" indent="0" algn="l" defTabSz="685983" rtl="0" eaLnBrk="1" latinLnBrk="0" hangingPunct="1">
        <a:lnSpc>
          <a:spcPct val="90000"/>
        </a:lnSpc>
        <a:spcBef>
          <a:spcPts val="450"/>
        </a:spcBef>
        <a:buFont typeface="Euphemia" pitchFamily="34" charset="0"/>
        <a:buNone/>
        <a:defRPr lang="zh-TW" sz="1800" kern="1200">
          <a:solidFill>
            <a:schemeClr val="tx1"/>
          </a:solidFill>
          <a:latin typeface="微軟正黑體" panose="020B0604030504040204" pitchFamily="34" charset="-120"/>
          <a:ea typeface="微軟正黑體" panose="020B0604030504040204" pitchFamily="34" charset="-120"/>
          <a:cs typeface="+mn-cs"/>
        </a:defRPr>
      </a:lvl2pPr>
      <a:lvl3pPr marL="548786" indent="0" algn="l" defTabSz="685983" rtl="0" eaLnBrk="1" latinLnBrk="0" hangingPunct="1">
        <a:lnSpc>
          <a:spcPct val="90000"/>
        </a:lnSpc>
        <a:spcBef>
          <a:spcPts val="450"/>
        </a:spcBef>
        <a:buFont typeface="Euphemia" pitchFamily="34" charset="0"/>
        <a:buNone/>
        <a:defRPr lang="zh-TW" sz="1500" kern="1200">
          <a:solidFill>
            <a:schemeClr val="tx1"/>
          </a:solidFill>
          <a:latin typeface="微軟正黑體" panose="020B0604030504040204" pitchFamily="34" charset="-120"/>
          <a:ea typeface="微軟正黑體" panose="020B0604030504040204" pitchFamily="34" charset="-120"/>
          <a:cs typeface="+mn-cs"/>
        </a:defRPr>
      </a:lvl3pPr>
      <a:lvl4pPr marL="823179" indent="0" algn="l" defTabSz="685983" rtl="0" eaLnBrk="1" latinLnBrk="0" hangingPunct="1">
        <a:lnSpc>
          <a:spcPct val="90000"/>
        </a:lnSpc>
        <a:spcBef>
          <a:spcPts val="450"/>
        </a:spcBef>
        <a:buFont typeface="Arial"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4pPr>
      <a:lvl5pPr marL="1097573" indent="0" algn="l" defTabSz="685983" rtl="0" eaLnBrk="1" latinLnBrk="0" hangingPunct="1">
        <a:lnSpc>
          <a:spcPct val="90000"/>
        </a:lnSpc>
        <a:spcBef>
          <a:spcPts val="450"/>
        </a:spcBef>
        <a:buFont typeface="Euphemia"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5pPr>
      <a:lvl6pPr marL="1557181"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6pPr>
      <a:lvl7pPr marL="1831574"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7pPr>
      <a:lvl8pPr marL="2105967"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8pPr>
      <a:lvl9pPr marL="2380361"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9pPr>
    </p:bodyStyle>
    <p:otherStyle>
      <a:defPPr>
        <a:defRPr lang="zh-TW"/>
      </a:defPPr>
      <a:lvl1pPr marL="0" algn="l" defTabSz="685983" rtl="0" eaLnBrk="1" latinLnBrk="0" hangingPunct="1">
        <a:defRPr lang="zh-TW" sz="1350" kern="1200">
          <a:solidFill>
            <a:schemeClr val="tx1"/>
          </a:solidFill>
          <a:latin typeface="+mn-lt"/>
          <a:ea typeface="+mn-ea"/>
          <a:cs typeface="+mn-cs"/>
        </a:defRPr>
      </a:lvl1pPr>
      <a:lvl2pPr marL="342991" algn="l" defTabSz="685983" rtl="0" eaLnBrk="1" latinLnBrk="0" hangingPunct="1">
        <a:defRPr lang="zh-TW" sz="1350" kern="1200">
          <a:solidFill>
            <a:schemeClr val="tx1"/>
          </a:solidFill>
          <a:latin typeface="+mn-lt"/>
          <a:ea typeface="+mn-ea"/>
          <a:cs typeface="+mn-cs"/>
        </a:defRPr>
      </a:lvl2pPr>
      <a:lvl3pPr marL="685983" algn="l" defTabSz="685983" rtl="0" eaLnBrk="1" latinLnBrk="0" hangingPunct="1">
        <a:defRPr lang="zh-TW" sz="1350" kern="1200">
          <a:solidFill>
            <a:schemeClr val="tx1"/>
          </a:solidFill>
          <a:latin typeface="+mn-lt"/>
          <a:ea typeface="+mn-ea"/>
          <a:cs typeface="+mn-cs"/>
        </a:defRPr>
      </a:lvl3pPr>
      <a:lvl4pPr marL="1028974" algn="l" defTabSz="685983" rtl="0" eaLnBrk="1" latinLnBrk="0" hangingPunct="1">
        <a:defRPr lang="zh-TW" sz="1350" kern="1200">
          <a:solidFill>
            <a:schemeClr val="tx1"/>
          </a:solidFill>
          <a:latin typeface="+mn-lt"/>
          <a:ea typeface="+mn-ea"/>
          <a:cs typeface="+mn-cs"/>
        </a:defRPr>
      </a:lvl4pPr>
      <a:lvl5pPr marL="1371966" algn="l" defTabSz="685983" rtl="0" eaLnBrk="1" latinLnBrk="0" hangingPunct="1">
        <a:defRPr lang="zh-TW" sz="1350" kern="1200">
          <a:solidFill>
            <a:schemeClr val="tx1"/>
          </a:solidFill>
          <a:latin typeface="+mn-lt"/>
          <a:ea typeface="+mn-ea"/>
          <a:cs typeface="+mn-cs"/>
        </a:defRPr>
      </a:lvl5pPr>
      <a:lvl6pPr marL="1714957" algn="l" defTabSz="685983" rtl="0" eaLnBrk="1" latinLnBrk="0" hangingPunct="1">
        <a:defRPr lang="zh-TW" sz="1350" kern="1200">
          <a:solidFill>
            <a:schemeClr val="tx1"/>
          </a:solidFill>
          <a:latin typeface="+mn-lt"/>
          <a:ea typeface="+mn-ea"/>
          <a:cs typeface="+mn-cs"/>
        </a:defRPr>
      </a:lvl6pPr>
      <a:lvl7pPr marL="2057949" algn="l" defTabSz="685983" rtl="0" eaLnBrk="1" latinLnBrk="0" hangingPunct="1">
        <a:defRPr lang="zh-TW" sz="1350" kern="1200">
          <a:solidFill>
            <a:schemeClr val="tx1"/>
          </a:solidFill>
          <a:latin typeface="+mn-lt"/>
          <a:ea typeface="+mn-ea"/>
          <a:cs typeface="+mn-cs"/>
        </a:defRPr>
      </a:lvl7pPr>
      <a:lvl8pPr marL="2400940" algn="l" defTabSz="685983" rtl="0" eaLnBrk="1" latinLnBrk="0" hangingPunct="1">
        <a:defRPr lang="zh-TW" sz="1350" kern="1200">
          <a:solidFill>
            <a:schemeClr val="tx1"/>
          </a:solidFill>
          <a:latin typeface="+mn-lt"/>
          <a:ea typeface="+mn-ea"/>
          <a:cs typeface="+mn-cs"/>
        </a:defRPr>
      </a:lvl8pPr>
      <a:lvl9pPr marL="2743932" algn="l" defTabSz="685983" rtl="0" eaLnBrk="1" latinLnBrk="0" hangingPunct="1">
        <a:defRPr lang="zh-TW"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4.png"/><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1.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2.emf"/></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45.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6.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slideLayout" Target="../slideLayouts/slideLayout2.xml"/><Relationship Id="rId5" Type="http://schemas.openxmlformats.org/officeDocument/2006/relationships/image" Target="../media/image55.emf"/><Relationship Id="rId4" Type="http://schemas.openxmlformats.org/officeDocument/2006/relationships/image" Target="../media/image54.emf"/></Relationships>
</file>

<file path=ppt/slides/_rels/slide42.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60.emf"/><Relationship Id="rId5" Type="http://schemas.openxmlformats.org/officeDocument/2006/relationships/oleObject" Target="../embeddings/oleObject10.bin"/><Relationship Id="rId4" Type="http://schemas.openxmlformats.org/officeDocument/2006/relationships/image" Target="../media/image59.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61.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63.emf"/><Relationship Id="rId4" Type="http://schemas.openxmlformats.org/officeDocument/2006/relationships/oleObject" Target="../embeddings/oleObject12.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64.emf"/></Relationships>
</file>

<file path=ppt/slides/_rels/slide5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5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75.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77.emf"/><Relationship Id="rId5" Type="http://schemas.openxmlformats.org/officeDocument/2006/relationships/oleObject" Target="../embeddings/oleObject16.bin"/><Relationship Id="rId4" Type="http://schemas.openxmlformats.org/officeDocument/2006/relationships/image" Target="../media/image76.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78.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8.bin"/><Relationship Id="rId7" Type="http://schemas.openxmlformats.org/officeDocument/2006/relationships/image" Target="../media/image81.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80.emf"/><Relationship Id="rId5" Type="http://schemas.openxmlformats.org/officeDocument/2006/relationships/oleObject" Target="../embeddings/oleObject19.bin"/><Relationship Id="rId4" Type="http://schemas.openxmlformats.org/officeDocument/2006/relationships/image" Target="../media/image79.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83.emf"/><Relationship Id="rId5" Type="http://schemas.openxmlformats.org/officeDocument/2006/relationships/oleObject" Target="../embeddings/oleObject21.bin"/><Relationship Id="rId4" Type="http://schemas.openxmlformats.org/officeDocument/2006/relationships/image" Target="../media/image82.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7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71.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5" Type="http://schemas.openxmlformats.org/officeDocument/2006/relationships/image" Target="../media/image98.png"/><Relationship Id="rId4" Type="http://schemas.openxmlformats.org/officeDocument/2006/relationships/image" Target="../media/image97.png"/></Relationships>
</file>

<file path=ppt/slides/_rels/slide72.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 name="Group 11"/>
          <p:cNvGrpSpPr>
            <a:grpSpLocks/>
          </p:cNvGrpSpPr>
          <p:nvPr/>
        </p:nvGrpSpPr>
        <p:grpSpPr bwMode="auto">
          <a:xfrm>
            <a:off x="1142107" y="1542559"/>
            <a:ext cx="6859786" cy="1486287"/>
            <a:chOff x="0" y="914400"/>
            <a:chExt cx="9144000" cy="1981200"/>
          </a:xfrm>
        </p:grpSpPr>
        <p:sp>
          <p:nvSpPr>
            <p:cNvPr id="4" name="Rectangle 3"/>
            <p:cNvSpPr/>
            <p:nvPr/>
          </p:nvSpPr>
          <p:spPr>
            <a:xfrm>
              <a:off x="0" y="914400"/>
              <a:ext cx="9144000" cy="457200"/>
            </a:xfrm>
            <a:prstGeom prst="rect">
              <a:avLst/>
            </a:prstGeom>
            <a:solidFill>
              <a:srgbClr val="C7EB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zh-TW" altLang="zh-TW" sz="1350">
                <a:solidFill>
                  <a:srgbClr val="FFFFFF"/>
                </a:solidFill>
              </a:endParaRPr>
            </a:p>
          </p:txBody>
        </p:sp>
        <p:cxnSp>
          <p:nvCxnSpPr>
            <p:cNvPr id="6" name="Straight Connector 5"/>
            <p:cNvCxnSpPr/>
            <p:nvPr/>
          </p:nvCxnSpPr>
          <p:spPr>
            <a:xfrm>
              <a:off x="1752600" y="1447800"/>
              <a:ext cx="0" cy="1447800"/>
            </a:xfrm>
            <a:prstGeom prst="line">
              <a:avLst/>
            </a:prstGeom>
            <a:ln w="57150">
              <a:solidFill>
                <a:srgbClr val="00ADE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133600" y="1828800"/>
              <a:ext cx="6629400" cy="0"/>
            </a:xfrm>
            <a:prstGeom prst="line">
              <a:avLst/>
            </a:prstGeom>
            <a:ln w="57150">
              <a:solidFill>
                <a:srgbClr val="00ADEE"/>
              </a:solidFill>
            </a:ln>
          </p:spPr>
          <p:style>
            <a:lnRef idx="1">
              <a:schemeClr val="accent1"/>
            </a:lnRef>
            <a:fillRef idx="0">
              <a:schemeClr val="accent1"/>
            </a:fillRef>
            <a:effectRef idx="0">
              <a:schemeClr val="accent1"/>
            </a:effectRef>
            <a:fontRef idx="minor">
              <a:schemeClr val="tx1"/>
            </a:fontRef>
          </p:style>
        </p:cxnSp>
      </p:grpSp>
      <p:sp>
        <p:nvSpPr>
          <p:cNvPr id="2052" name="TextBox 8"/>
          <p:cNvSpPr txBox="1">
            <a:spLocks noChangeArrowheads="1"/>
          </p:cNvSpPr>
          <p:nvPr/>
        </p:nvSpPr>
        <p:spPr bwMode="auto">
          <a:xfrm>
            <a:off x="1599426" y="1942713"/>
            <a:ext cx="571649" cy="1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7202" dirty="0">
                <a:solidFill>
                  <a:srgbClr val="00ADEE"/>
                </a:solidFill>
                <a:ea typeface="新細明體" panose="02020500000000000000" pitchFamily="18" charset="-120"/>
              </a:rPr>
              <a:t>6</a:t>
            </a:r>
          </a:p>
        </p:txBody>
      </p:sp>
      <p:sp>
        <p:nvSpPr>
          <p:cNvPr id="2053" name="TextBox 10"/>
          <p:cNvSpPr txBox="1">
            <a:spLocks noChangeArrowheads="1"/>
          </p:cNvSpPr>
          <p:nvPr/>
        </p:nvSpPr>
        <p:spPr bwMode="auto">
          <a:xfrm>
            <a:off x="2914218" y="2342869"/>
            <a:ext cx="468752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3200" dirty="0">
                <a:ea typeface="新細明體" panose="02020500000000000000" pitchFamily="18" charset="-120"/>
              </a:rPr>
              <a:t>TECHNIQUES OF INTEGRATION</a:t>
            </a:r>
          </a:p>
        </p:txBody>
      </p:sp>
    </p:spTree>
    <p:extLst>
      <p:ext uri="{BB962C8B-B14F-4D97-AF65-F5344CB8AC3E}">
        <p14:creationId xmlns:p14="http://schemas.microsoft.com/office/powerpoint/2010/main" val="395021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1485096" y="1953432"/>
            <a:ext cx="6402467" cy="3943186"/>
          </a:xfrm>
        </p:spPr>
        <p:txBody>
          <a:bodyPr/>
          <a:lstStyle/>
          <a:p>
            <a:endParaRPr lang="en-US" altLang="zh-TW" dirty="0" smtClean="0">
              <a:ea typeface="新細明體" panose="02020500000000000000" pitchFamily="18" charset="-120"/>
            </a:endParaRPr>
          </a:p>
          <a:p>
            <a:endParaRPr lang="en-US" altLang="zh-TW" dirty="0">
              <a:ea typeface="新細明體" panose="02020500000000000000" pitchFamily="18" charset="-120"/>
            </a:endParaRPr>
          </a:p>
          <a:p>
            <a:endParaRPr lang="en-US" altLang="zh-TW" dirty="0" smtClean="0">
              <a:ea typeface="新細明體" panose="02020500000000000000" pitchFamily="18" charset="-120"/>
            </a:endParaRPr>
          </a:p>
        </p:txBody>
      </p:sp>
      <p:sp>
        <p:nvSpPr>
          <p:cNvPr id="8196" name="Rectangle 5"/>
          <p:cNvSpPr>
            <a:spLocks noChangeArrowheads="1"/>
          </p:cNvSpPr>
          <p:nvPr/>
        </p:nvSpPr>
        <p:spPr bwMode="auto">
          <a:xfrm>
            <a:off x="1142108" y="706539"/>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sz="1350"/>
          </a:p>
        </p:txBody>
      </p:sp>
      <p:sp>
        <p:nvSpPr>
          <p:cNvPr id="8201" name="Rectangle 2"/>
          <p:cNvSpPr>
            <a:spLocks noChangeArrowheads="1"/>
          </p:cNvSpPr>
          <p:nvPr/>
        </p:nvSpPr>
        <p:spPr bwMode="auto">
          <a:xfrm>
            <a:off x="1345634" y="427843"/>
            <a:ext cx="6173808" cy="857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000">
                <a:solidFill>
                  <a:schemeClr val="tx1"/>
                </a:solidFill>
                <a:latin typeface="Arial" panose="020B0604020202020204" pitchFamily="34" charset="0"/>
              </a:defRPr>
            </a:lvl1pPr>
            <a:lvl2pPr eaLnBrk="0" hangingPunct="0">
              <a:defRPr sz="4000">
                <a:solidFill>
                  <a:schemeClr val="tx1"/>
                </a:solidFill>
                <a:latin typeface="Arial" panose="020B0604020202020204" pitchFamily="34" charset="0"/>
              </a:defRPr>
            </a:lvl2pPr>
            <a:lvl3pPr eaLnBrk="0" hangingPunct="0">
              <a:defRPr sz="4000">
                <a:solidFill>
                  <a:schemeClr val="tx1"/>
                </a:solidFill>
                <a:latin typeface="Arial" panose="020B0604020202020204" pitchFamily="34" charset="0"/>
              </a:defRPr>
            </a:lvl3pPr>
            <a:lvl4pPr eaLnBrk="0" hangingPunct="0">
              <a:defRPr sz="4000">
                <a:solidFill>
                  <a:schemeClr val="tx1"/>
                </a:solidFill>
                <a:latin typeface="Arial" panose="020B0604020202020204" pitchFamily="34" charset="0"/>
              </a:defRPr>
            </a:lvl4pPr>
            <a:lvl5pPr eaLnBrk="0" hangingPunct="0">
              <a:defRPr sz="4000">
                <a:solidFill>
                  <a:schemeClr val="tx1"/>
                </a:solidFill>
                <a:latin typeface="Arial" panose="020B0604020202020204" pitchFamily="34" charset="0"/>
              </a:defRPr>
            </a:lvl5pPr>
            <a:lvl6pPr marL="457200" eaLnBrk="0" fontAlgn="base" hangingPunct="0">
              <a:spcBef>
                <a:spcPct val="0"/>
              </a:spcBef>
              <a:spcAft>
                <a:spcPct val="0"/>
              </a:spcAft>
              <a:defRPr sz="4000">
                <a:solidFill>
                  <a:schemeClr val="tx1"/>
                </a:solidFill>
                <a:latin typeface="Arial" panose="020B0604020202020204" pitchFamily="34" charset="0"/>
              </a:defRPr>
            </a:lvl6pPr>
            <a:lvl7pPr marL="914400" eaLnBrk="0" fontAlgn="base" hangingPunct="0">
              <a:spcBef>
                <a:spcPct val="0"/>
              </a:spcBef>
              <a:spcAft>
                <a:spcPct val="0"/>
              </a:spcAft>
              <a:defRPr sz="4000">
                <a:solidFill>
                  <a:schemeClr val="tx1"/>
                </a:solidFill>
                <a:latin typeface="Arial" panose="020B0604020202020204" pitchFamily="34" charset="0"/>
              </a:defRPr>
            </a:lvl7pPr>
            <a:lvl8pPr marL="1371600" eaLnBrk="0" fontAlgn="base" hangingPunct="0">
              <a:spcBef>
                <a:spcPct val="0"/>
              </a:spcBef>
              <a:spcAft>
                <a:spcPct val="0"/>
              </a:spcAft>
              <a:defRPr sz="4000">
                <a:solidFill>
                  <a:schemeClr val="tx1"/>
                </a:solidFill>
                <a:latin typeface="Arial" panose="020B0604020202020204" pitchFamily="34" charset="0"/>
              </a:defRPr>
            </a:lvl8pPr>
            <a:lvl9pPr marL="18288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r>
              <a:rPr lang="en-US" altLang="zh-TW" sz="3200" dirty="0">
                <a:ea typeface="新細明體" panose="02020500000000000000" pitchFamily="18" charset="-120"/>
              </a:rPr>
              <a:t>Example 2 – </a:t>
            </a:r>
            <a:r>
              <a:rPr lang="en-US" altLang="zh-TW" sz="3200" i="1" dirty="0">
                <a:ea typeface="新細明體" panose="02020500000000000000" pitchFamily="18" charset="-120"/>
              </a:rPr>
              <a:t>Solution</a:t>
            </a:r>
            <a:endParaRPr lang="en-US" altLang="zh-TW" sz="2851" dirty="0">
              <a:latin typeface="微軟正黑體" panose="020B0604030504040204" pitchFamily="34" charset="-120"/>
              <a:ea typeface="微軟正黑體" panose="020B0604030504040204" pitchFamily="34" charset="-120"/>
            </a:endParaRPr>
          </a:p>
        </p:txBody>
      </p:sp>
      <p:sp>
        <p:nvSpPr>
          <p:cNvPr id="12" name="Rectangle 7"/>
          <p:cNvSpPr>
            <a:spLocks noChangeArrowheads="1"/>
          </p:cNvSpPr>
          <p:nvPr/>
        </p:nvSpPr>
        <p:spPr bwMode="auto">
          <a:xfrm>
            <a:off x="7510640" y="934478"/>
            <a:ext cx="841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dirty="0">
                <a:ea typeface="新細明體" panose="02020500000000000000" pitchFamily="18" charset="-120"/>
              </a:rPr>
              <a:t>cont’d</a:t>
            </a:r>
          </a:p>
        </p:txBody>
      </p:sp>
      <p:pic>
        <p:nvPicPr>
          <p:cNvPr id="11" name="Picture 11"/>
          <p:cNvPicPr>
            <a:picLocks noChangeAspect="1" noChangeArrowheads="1"/>
          </p:cNvPicPr>
          <p:nvPr/>
        </p:nvPicPr>
        <p:blipFill>
          <a:blip r:embed="rId2">
            <a:extLst>
              <a:ext uri="{28A0092B-C50C-407E-A947-70E740481C1C}">
                <a14:useLocalDpi xmlns:a14="http://schemas.microsoft.com/office/drawing/2010/main" val="0"/>
              </a:ext>
            </a:extLst>
          </a:blip>
          <a:srcRect l="21941" t="51350" r="35864" b="16216"/>
          <a:stretch>
            <a:fillRect/>
          </a:stretch>
        </p:blipFill>
        <p:spPr bwMode="auto">
          <a:xfrm>
            <a:off x="3352800" y="1752600"/>
            <a:ext cx="3810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p:cNvPicPr>
            <a:picLocks noChangeAspect="1" noChangeArrowheads="1"/>
          </p:cNvPicPr>
          <p:nvPr/>
        </p:nvPicPr>
        <p:blipFill rotWithShape="1">
          <a:blip r:embed="rId2">
            <a:extLst>
              <a:ext uri="{28A0092B-C50C-407E-A947-70E740481C1C}">
                <a14:useLocalDpi xmlns:a14="http://schemas.microsoft.com/office/drawing/2010/main" val="0"/>
              </a:ext>
            </a:extLst>
          </a:blip>
          <a:srcRect l="21886" t="83784" r="28270" b="-2702"/>
          <a:stretch/>
        </p:blipFill>
        <p:spPr bwMode="auto">
          <a:xfrm>
            <a:off x="3347864" y="3124200"/>
            <a:ext cx="450073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941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900" decel="100000" fill="hold"/>
                                        <p:tgtEl>
                                          <p:spTgt spid="1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SINE &amp; COSINE INTEGRALS</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Figure 1 shows the graphs of the integrand sin</a:t>
            </a:r>
            <a:r>
              <a:rPr lang="en-US" altLang="zh-TW" baseline="30000" dirty="0">
                <a:ea typeface="新細明體" panose="02020500000000000000" pitchFamily="18" charset="-120"/>
              </a:rPr>
              <a:t>5</a:t>
            </a:r>
            <a:r>
              <a:rPr lang="en-US" altLang="zh-TW" i="1" dirty="0">
                <a:ea typeface="新細明體" panose="02020500000000000000" pitchFamily="18" charset="-120"/>
              </a:rPr>
              <a:t>x </a:t>
            </a:r>
            <a:r>
              <a:rPr lang="en-US" altLang="zh-TW" dirty="0">
                <a:ea typeface="新細明體" panose="02020500000000000000" pitchFamily="18" charset="-120"/>
              </a:rPr>
              <a:t>cos</a:t>
            </a:r>
            <a:r>
              <a:rPr lang="en-US" altLang="zh-TW" baseline="30000" dirty="0">
                <a:ea typeface="新細明體" panose="02020500000000000000" pitchFamily="18" charset="-120"/>
              </a:rPr>
              <a:t>2</a:t>
            </a:r>
            <a:r>
              <a:rPr lang="en-US" altLang="zh-TW" i="1" dirty="0">
                <a:ea typeface="新細明體" panose="02020500000000000000" pitchFamily="18" charset="-120"/>
              </a:rPr>
              <a:t>x </a:t>
            </a:r>
            <a:r>
              <a:rPr lang="en-US" altLang="zh-TW" dirty="0">
                <a:ea typeface="新細明體" panose="02020500000000000000" pitchFamily="18" charset="-120"/>
              </a:rPr>
              <a:t>in Example 2 and its indefinite integral (with </a:t>
            </a:r>
            <a:r>
              <a:rPr lang="en-US" altLang="zh-TW" i="1" dirty="0">
                <a:ea typeface="新細明體" panose="02020500000000000000" pitchFamily="18" charset="-120"/>
              </a:rPr>
              <a:t>C =</a:t>
            </a:r>
            <a:r>
              <a:rPr lang="en-US" altLang="zh-TW" dirty="0">
                <a:ea typeface="新細明體" panose="02020500000000000000" pitchFamily="18" charset="-120"/>
              </a:rPr>
              <a:t> 0).</a:t>
            </a:r>
          </a:p>
          <a:p>
            <a:endParaRPr lang="zh-TW" altLang="en-US" dirty="0"/>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2924944"/>
            <a:ext cx="3663950" cy="298450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7649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SINE &amp; COSINE INTEGRALS</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In the preceding examples, an odd power of sine or cosine enabled us to separate a single factor and convert the remaining even power.</a:t>
            </a:r>
          </a:p>
          <a:p>
            <a:pPr lvl="1"/>
            <a:r>
              <a:rPr lang="en-US" altLang="zh-TW" dirty="0">
                <a:ea typeface="新細明體" panose="02020500000000000000" pitchFamily="18" charset="-120"/>
              </a:rPr>
              <a:t>If the integrand contains even powers of both sine and cosine, this strategy fails.</a:t>
            </a:r>
          </a:p>
          <a:p>
            <a:r>
              <a:rPr lang="en-US" altLang="zh-TW" dirty="0">
                <a:ea typeface="新細明體" panose="02020500000000000000" pitchFamily="18" charset="-120"/>
              </a:rPr>
              <a:t>In that case, we can take advantage of the following half-angle identities:</a:t>
            </a:r>
            <a:endParaRPr lang="en-US" altLang="zh-TW" sz="3600" dirty="0">
              <a:ea typeface="新細明體" panose="02020500000000000000" pitchFamily="18" charset="-120"/>
            </a:endParaRPr>
          </a:p>
          <a:p>
            <a:endParaRPr lang="zh-TW" altLang="en-US" dirty="0"/>
          </a:p>
        </p:txBody>
      </p:sp>
      <p:pic>
        <p:nvPicPr>
          <p:cNvPr id="4" name="圖片 3"/>
          <p:cNvPicPr>
            <a:picLocks noChangeAspect="1"/>
          </p:cNvPicPr>
          <p:nvPr/>
        </p:nvPicPr>
        <p:blipFill>
          <a:blip r:embed="rId2"/>
          <a:stretch>
            <a:fillRect/>
          </a:stretch>
        </p:blipFill>
        <p:spPr>
          <a:xfrm>
            <a:off x="3131840" y="5174899"/>
            <a:ext cx="3024336" cy="1163106"/>
          </a:xfrm>
          <a:prstGeom prst="rect">
            <a:avLst/>
          </a:prstGeom>
        </p:spPr>
      </p:pic>
    </p:spTree>
    <p:extLst>
      <p:ext uri="{BB962C8B-B14F-4D97-AF65-F5344CB8AC3E}">
        <p14:creationId xmlns:p14="http://schemas.microsoft.com/office/powerpoint/2010/main" val="4056147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Example 3</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Evaluate</a:t>
            </a:r>
          </a:p>
          <a:p>
            <a:endParaRPr lang="en-US" altLang="zh-TW" dirty="0">
              <a:ea typeface="新細明體" panose="02020500000000000000" pitchFamily="18" charset="-120"/>
            </a:endParaRPr>
          </a:p>
          <a:p>
            <a:r>
              <a:rPr lang="en-US" altLang="zh-TW" dirty="0">
                <a:ea typeface="新細明體" panose="02020500000000000000" pitchFamily="18" charset="-120"/>
              </a:rPr>
              <a:t>SOLUTION</a:t>
            </a:r>
            <a:endParaRPr lang="en-US" altLang="zh-TW" sz="3600" dirty="0">
              <a:ea typeface="新細明體" panose="02020500000000000000" pitchFamily="18" charset="-120"/>
            </a:endParaRPr>
          </a:p>
          <a:p>
            <a:pPr lvl="1"/>
            <a:r>
              <a:rPr lang="en-US" altLang="zh-TW" dirty="0">
                <a:ea typeface="新細明體" panose="02020500000000000000" pitchFamily="18" charset="-120"/>
              </a:rPr>
              <a:t>If we write sin</a:t>
            </a:r>
            <a:r>
              <a:rPr lang="en-US" altLang="zh-TW" baseline="30000" dirty="0">
                <a:ea typeface="新細明體" panose="02020500000000000000" pitchFamily="18" charset="-120"/>
              </a:rPr>
              <a:t>2</a:t>
            </a:r>
            <a:r>
              <a:rPr lang="en-US" altLang="zh-TW" i="1" dirty="0">
                <a:ea typeface="新細明體" panose="02020500000000000000" pitchFamily="18" charset="-120"/>
              </a:rPr>
              <a:t>x = </a:t>
            </a:r>
            <a:r>
              <a:rPr lang="en-US" altLang="zh-TW" dirty="0">
                <a:ea typeface="新細明體" panose="02020500000000000000" pitchFamily="18" charset="-120"/>
              </a:rPr>
              <a:t>1</a:t>
            </a:r>
            <a:r>
              <a:rPr lang="en-US" altLang="zh-TW" i="1" dirty="0">
                <a:ea typeface="新細明體" panose="02020500000000000000" pitchFamily="18" charset="-120"/>
              </a:rPr>
              <a:t> </a:t>
            </a:r>
            <a:r>
              <a:rPr lang="en-US" altLang="zh-TW" sz="3200"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 cos</a:t>
            </a:r>
            <a:r>
              <a:rPr lang="en-US" altLang="zh-TW" baseline="30000" dirty="0">
                <a:ea typeface="新細明體" panose="02020500000000000000" pitchFamily="18" charset="-120"/>
              </a:rPr>
              <a:t>2</a:t>
            </a:r>
            <a:r>
              <a:rPr lang="en-US" altLang="zh-TW" i="1" dirty="0">
                <a:ea typeface="新細明體" panose="02020500000000000000" pitchFamily="18" charset="-120"/>
              </a:rPr>
              <a:t>x</a:t>
            </a:r>
            <a:r>
              <a:rPr lang="en-US" altLang="zh-TW" dirty="0">
                <a:ea typeface="新細明體" panose="02020500000000000000" pitchFamily="18" charset="-120"/>
              </a:rPr>
              <a:t>, the integral is no simpler to evaluate. </a:t>
            </a:r>
          </a:p>
          <a:p>
            <a:endParaRPr lang="zh-TW" altLang="en-US" dirty="0"/>
          </a:p>
        </p:txBody>
      </p:sp>
      <p:graphicFrame>
        <p:nvGraphicFramePr>
          <p:cNvPr id="5" name="Object 5"/>
          <p:cNvGraphicFramePr>
            <a:graphicFrameLocks noChangeAspect="1"/>
          </p:cNvGraphicFramePr>
          <p:nvPr>
            <p:extLst>
              <p:ext uri="{D42A27DB-BD31-4B8C-83A1-F6EECF244321}">
                <p14:modId xmlns:p14="http://schemas.microsoft.com/office/powerpoint/2010/main" val="2786016419"/>
              </p:ext>
            </p:extLst>
          </p:nvPr>
        </p:nvGraphicFramePr>
        <p:xfrm>
          <a:off x="2555776" y="1556792"/>
          <a:ext cx="1521219" cy="704922"/>
        </p:xfrm>
        <a:graphic>
          <a:graphicData uri="http://schemas.openxmlformats.org/presentationml/2006/ole">
            <mc:AlternateContent xmlns:mc="http://schemas.openxmlformats.org/markup-compatibility/2006">
              <mc:Choice xmlns:v="urn:schemas-microsoft-com:vml" Requires="v">
                <p:oleObj spid="_x0000_s3081" name="Equation" r:id="rId3" imgW="711000" imgH="330120" progId="Equation.DSMT4">
                  <p:embed/>
                </p:oleObj>
              </mc:Choice>
              <mc:Fallback>
                <p:oleObj name="Equation" r:id="rId3" imgW="711000" imgH="3301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1556792"/>
                        <a:ext cx="1521219" cy="704922"/>
                      </a:xfrm>
                      <a:prstGeom prst="rect">
                        <a:avLst/>
                      </a:prstGeom>
                      <a:noFill/>
                      <a:ln>
                        <a:noFill/>
                      </a:ln>
                      <a:effectLst/>
                      <a:extLst/>
                    </p:spPr>
                  </p:pic>
                </p:oleObj>
              </mc:Fallback>
            </mc:AlternateContent>
          </a:graphicData>
        </a:graphic>
      </p:graphicFrame>
      <p:pic>
        <p:nvPicPr>
          <p:cNvPr id="6"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008" y="4221088"/>
            <a:ext cx="2736304" cy="240864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8958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Example 3 </a:t>
            </a:r>
            <a:r>
              <a:rPr lang="en-US" altLang="zh-TW" sz="2800" dirty="0">
                <a:ea typeface="新細明體" panose="02020500000000000000" pitchFamily="18" charset="-120"/>
              </a:rPr>
              <a:t>– </a:t>
            </a:r>
            <a:r>
              <a:rPr lang="en-US" altLang="zh-TW" sz="2800" i="1" dirty="0">
                <a:ea typeface="新細明體" panose="02020500000000000000" pitchFamily="18" charset="-120"/>
              </a:rPr>
              <a:t>Solution</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a:ea typeface="新細明體" panose="02020500000000000000" pitchFamily="18" charset="-120"/>
              </a:rPr>
              <a:t>However, using the half-angle formula for sin</a:t>
            </a:r>
            <a:r>
              <a:rPr lang="en-US" altLang="zh-TW" baseline="30000" dirty="0">
                <a:ea typeface="新細明體" panose="02020500000000000000" pitchFamily="18" charset="-120"/>
              </a:rPr>
              <a:t>2</a:t>
            </a:r>
            <a:r>
              <a:rPr lang="en-US" altLang="zh-TW" i="1" dirty="0">
                <a:ea typeface="新細明體" panose="02020500000000000000" pitchFamily="18" charset="-120"/>
              </a:rPr>
              <a:t>x</a:t>
            </a:r>
            <a:r>
              <a:rPr lang="en-US" altLang="zh-TW" dirty="0">
                <a:ea typeface="新細明體" panose="02020500000000000000" pitchFamily="18" charset="-120"/>
              </a:rPr>
              <a:t>, we have:</a:t>
            </a:r>
          </a:p>
          <a:p>
            <a:endParaRPr lang="en-US" altLang="zh-TW" dirty="0">
              <a:ea typeface="新細明體" panose="02020500000000000000" pitchFamily="18" charset="-120"/>
            </a:endParaRPr>
          </a:p>
          <a:p>
            <a:endParaRPr lang="en-US" altLang="zh-TW" dirty="0">
              <a:ea typeface="新細明體" panose="02020500000000000000" pitchFamily="18" charset="-120"/>
            </a:endParaRPr>
          </a:p>
          <a:p>
            <a:endParaRPr lang="en-US" altLang="zh-TW" dirty="0">
              <a:ea typeface="新細明體" panose="02020500000000000000" pitchFamily="18" charset="-120"/>
            </a:endParaRPr>
          </a:p>
          <a:p>
            <a:endParaRPr lang="en-US" altLang="zh-TW" dirty="0">
              <a:ea typeface="新細明體" panose="02020500000000000000" pitchFamily="18" charset="-120"/>
            </a:endParaRPr>
          </a:p>
          <a:p>
            <a:r>
              <a:rPr lang="en-US" altLang="zh-TW" dirty="0">
                <a:ea typeface="新細明體" panose="02020500000000000000" pitchFamily="18" charset="-120"/>
              </a:rPr>
              <a:t>Notice that we mentally made the substitution </a:t>
            </a:r>
            <a:r>
              <a:rPr lang="en-US" altLang="zh-TW" i="1" dirty="0">
                <a:ea typeface="新細明體" panose="02020500000000000000" pitchFamily="18" charset="-120"/>
              </a:rPr>
              <a:t>u =</a:t>
            </a:r>
            <a:r>
              <a:rPr lang="en-US" altLang="zh-TW" dirty="0">
                <a:ea typeface="新細明體" panose="02020500000000000000" pitchFamily="18" charset="-120"/>
              </a:rPr>
              <a:t> 2</a:t>
            </a:r>
            <a:r>
              <a:rPr lang="en-US" altLang="zh-TW" i="1" dirty="0">
                <a:ea typeface="新細明體" panose="02020500000000000000" pitchFamily="18" charset="-120"/>
              </a:rPr>
              <a:t>x </a:t>
            </a:r>
            <a:r>
              <a:rPr lang="en-US" altLang="zh-TW" dirty="0">
                <a:ea typeface="新細明體" panose="02020500000000000000" pitchFamily="18" charset="-120"/>
              </a:rPr>
              <a:t> when integrating </a:t>
            </a:r>
            <a:r>
              <a:rPr lang="en-US" altLang="zh-TW" dirty="0" err="1">
                <a:ea typeface="新細明體" panose="02020500000000000000" pitchFamily="18" charset="-120"/>
              </a:rPr>
              <a:t>cos</a:t>
            </a:r>
            <a:r>
              <a:rPr lang="en-US" altLang="zh-TW" dirty="0">
                <a:ea typeface="新細明體" panose="02020500000000000000" pitchFamily="18" charset="-120"/>
              </a:rPr>
              <a:t> 2</a:t>
            </a:r>
            <a:r>
              <a:rPr lang="en-US" altLang="zh-TW" i="1" dirty="0">
                <a:ea typeface="新細明體" panose="02020500000000000000" pitchFamily="18" charset="-120"/>
              </a:rPr>
              <a:t>x</a:t>
            </a:r>
            <a:r>
              <a:rPr lang="en-US" altLang="zh-TW" dirty="0">
                <a:ea typeface="新細明體" panose="02020500000000000000" pitchFamily="18" charset="-120"/>
              </a:rPr>
              <a:t>. </a:t>
            </a:r>
            <a:endParaRPr lang="en-US" altLang="zh-TW" sz="3000" dirty="0">
              <a:ea typeface="新細明體" panose="02020500000000000000" pitchFamily="18" charset="-120"/>
            </a:endParaRPr>
          </a:p>
          <a:p>
            <a:pPr lvl="1"/>
            <a:r>
              <a:rPr lang="en-US" altLang="zh-TW" dirty="0">
                <a:ea typeface="新細明體" panose="02020500000000000000" pitchFamily="18" charset="-120"/>
              </a:rPr>
              <a:t>Another method for evaluating this integral was given in Exercise 29 in Section 6.1.</a:t>
            </a:r>
            <a:endParaRPr lang="en-US" altLang="zh-TW" sz="2400" dirty="0">
              <a:ea typeface="新細明體" panose="02020500000000000000" pitchFamily="18" charset="-120"/>
            </a:endParaRPr>
          </a:p>
          <a:p>
            <a:endParaRPr lang="zh-TW"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3658647625"/>
              </p:ext>
            </p:extLst>
          </p:nvPr>
        </p:nvGraphicFramePr>
        <p:xfrm>
          <a:off x="1763688" y="1988840"/>
          <a:ext cx="5544790" cy="2344539"/>
        </p:xfrm>
        <a:graphic>
          <a:graphicData uri="http://schemas.openxmlformats.org/presentationml/2006/ole">
            <mc:AlternateContent xmlns:mc="http://schemas.openxmlformats.org/markup-compatibility/2006">
              <mc:Choice xmlns:v="urn:schemas-microsoft-com:vml" Requires="v">
                <p:oleObj spid="_x0000_s4105" name="Equation" r:id="rId3" imgW="2641320" imgH="1117440" progId="Equation.DSMT4">
                  <p:embed/>
                </p:oleObj>
              </mc:Choice>
              <mc:Fallback>
                <p:oleObj name="Equation" r:id="rId3" imgW="2641320" imgH="11174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1988840"/>
                        <a:ext cx="5544790" cy="234453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104170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p:txBody>
          <a:bodyPr>
            <a:normAutofit/>
          </a:bodyPr>
          <a:lstStyle/>
          <a:p>
            <a:pPr>
              <a:defRPr/>
            </a:pPr>
            <a:r>
              <a:rPr lang="en-US" altLang="zh-TW" dirty="0"/>
              <a:t>Find</a:t>
            </a:r>
          </a:p>
          <a:p>
            <a:pPr>
              <a:defRPr/>
            </a:pPr>
            <a:endParaRPr lang="en-US" altLang="zh-TW" dirty="0"/>
          </a:p>
          <a:p>
            <a:pPr>
              <a:defRPr/>
            </a:pPr>
            <a:r>
              <a:rPr lang="en-US" altLang="zh-TW" dirty="0" smtClean="0"/>
              <a:t>SOLUTION:</a:t>
            </a:r>
            <a:endParaRPr lang="en-US" altLang="zh-TW" dirty="0"/>
          </a:p>
          <a:p>
            <a:pPr>
              <a:defRPr/>
            </a:pPr>
            <a:r>
              <a:rPr lang="en-US" altLang="zh-TW" dirty="0"/>
              <a:t>We evaluate this integral by writing                         </a:t>
            </a:r>
            <a:r>
              <a:rPr lang="zh-TW" altLang="en-US" dirty="0" smtClean="0"/>
              <a:t>      </a:t>
            </a:r>
            <a:r>
              <a:rPr lang="en-US" altLang="zh-TW" dirty="0" smtClean="0"/>
              <a:t>and </a:t>
            </a:r>
            <a:r>
              <a:rPr lang="en-US" altLang="zh-TW" dirty="0"/>
              <a:t>using the half-angle formula                                </a:t>
            </a:r>
            <a:r>
              <a:rPr lang="zh-TW" altLang="en-US" dirty="0" smtClean="0"/>
              <a:t>        </a:t>
            </a:r>
            <a:r>
              <a:rPr lang="en-US" altLang="zh-TW" dirty="0" smtClean="0"/>
              <a:t> </a:t>
            </a:r>
            <a:r>
              <a:rPr lang="en-US" altLang="zh-TW" dirty="0"/>
              <a:t>:</a:t>
            </a:r>
          </a:p>
        </p:txBody>
      </p:sp>
      <p:sp>
        <p:nvSpPr>
          <p:cNvPr id="10244" name="Rectangle 5"/>
          <p:cNvSpPr>
            <a:spLocks noChangeArrowheads="1"/>
          </p:cNvSpPr>
          <p:nvPr/>
        </p:nvSpPr>
        <p:spPr bwMode="auto">
          <a:xfrm>
            <a:off x="1142108" y="706539"/>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sz="1350"/>
          </a:p>
        </p:txBody>
      </p:sp>
      <p:sp>
        <p:nvSpPr>
          <p:cNvPr id="10249" name="Rectangle 2"/>
          <p:cNvSpPr>
            <a:spLocks noChangeArrowheads="1"/>
          </p:cNvSpPr>
          <p:nvPr/>
        </p:nvSpPr>
        <p:spPr bwMode="auto">
          <a:xfrm>
            <a:off x="1326839" y="496868"/>
            <a:ext cx="6173808" cy="857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000">
                <a:solidFill>
                  <a:schemeClr val="tx1"/>
                </a:solidFill>
                <a:latin typeface="Arial" panose="020B0604020202020204" pitchFamily="34" charset="0"/>
              </a:defRPr>
            </a:lvl1pPr>
            <a:lvl2pPr eaLnBrk="0" hangingPunct="0">
              <a:defRPr sz="4000">
                <a:solidFill>
                  <a:schemeClr val="tx1"/>
                </a:solidFill>
                <a:latin typeface="Arial" panose="020B0604020202020204" pitchFamily="34" charset="0"/>
              </a:defRPr>
            </a:lvl2pPr>
            <a:lvl3pPr eaLnBrk="0" hangingPunct="0">
              <a:defRPr sz="4000">
                <a:solidFill>
                  <a:schemeClr val="tx1"/>
                </a:solidFill>
                <a:latin typeface="Arial" panose="020B0604020202020204" pitchFamily="34" charset="0"/>
              </a:defRPr>
            </a:lvl3pPr>
            <a:lvl4pPr eaLnBrk="0" hangingPunct="0">
              <a:defRPr sz="4000">
                <a:solidFill>
                  <a:schemeClr val="tx1"/>
                </a:solidFill>
                <a:latin typeface="Arial" panose="020B0604020202020204" pitchFamily="34" charset="0"/>
              </a:defRPr>
            </a:lvl4pPr>
            <a:lvl5pPr eaLnBrk="0" hangingPunct="0">
              <a:defRPr sz="4000">
                <a:solidFill>
                  <a:schemeClr val="tx1"/>
                </a:solidFill>
                <a:latin typeface="Arial" panose="020B0604020202020204" pitchFamily="34" charset="0"/>
              </a:defRPr>
            </a:lvl5pPr>
            <a:lvl6pPr marL="457200" eaLnBrk="0" fontAlgn="base" hangingPunct="0">
              <a:spcBef>
                <a:spcPct val="0"/>
              </a:spcBef>
              <a:spcAft>
                <a:spcPct val="0"/>
              </a:spcAft>
              <a:defRPr sz="4000">
                <a:solidFill>
                  <a:schemeClr val="tx1"/>
                </a:solidFill>
                <a:latin typeface="Arial" panose="020B0604020202020204" pitchFamily="34" charset="0"/>
              </a:defRPr>
            </a:lvl6pPr>
            <a:lvl7pPr marL="914400" eaLnBrk="0" fontAlgn="base" hangingPunct="0">
              <a:spcBef>
                <a:spcPct val="0"/>
              </a:spcBef>
              <a:spcAft>
                <a:spcPct val="0"/>
              </a:spcAft>
              <a:defRPr sz="4000">
                <a:solidFill>
                  <a:schemeClr val="tx1"/>
                </a:solidFill>
                <a:latin typeface="Arial" panose="020B0604020202020204" pitchFamily="34" charset="0"/>
              </a:defRPr>
            </a:lvl7pPr>
            <a:lvl8pPr marL="1371600" eaLnBrk="0" fontAlgn="base" hangingPunct="0">
              <a:spcBef>
                <a:spcPct val="0"/>
              </a:spcBef>
              <a:spcAft>
                <a:spcPct val="0"/>
              </a:spcAft>
              <a:defRPr sz="4000">
                <a:solidFill>
                  <a:schemeClr val="tx1"/>
                </a:solidFill>
                <a:latin typeface="Arial" panose="020B0604020202020204" pitchFamily="34" charset="0"/>
              </a:defRPr>
            </a:lvl8pPr>
            <a:lvl9pPr marL="18288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r>
              <a:rPr lang="en-US" altLang="zh-TW" sz="2800" dirty="0">
                <a:ea typeface="新細明體" panose="02020500000000000000" pitchFamily="18" charset="-120"/>
              </a:rPr>
              <a:t>Example 4</a:t>
            </a:r>
            <a:endParaRPr lang="en-US" altLang="zh-TW" sz="2800" dirty="0">
              <a:latin typeface="微軟正黑體" panose="020B0604030504040204" pitchFamily="34" charset="-120"/>
              <a:ea typeface="微軟正黑體" panose="020B0604030504040204" pitchFamily="34" charset="-120"/>
            </a:endParaRP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313" y="1600200"/>
            <a:ext cx="130968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3543300"/>
            <a:ext cx="1871662"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5138" y="4098994"/>
            <a:ext cx="263366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p:cNvPicPr>
            <a:picLocks noChangeAspect="1" noChangeArrowheads="1"/>
          </p:cNvPicPr>
          <p:nvPr/>
        </p:nvPicPr>
        <p:blipFill>
          <a:blip r:embed="rId5">
            <a:extLst>
              <a:ext uri="{28A0092B-C50C-407E-A947-70E740481C1C}">
                <a14:useLocalDpi xmlns:a14="http://schemas.microsoft.com/office/drawing/2010/main" val="0"/>
              </a:ext>
            </a:extLst>
          </a:blip>
          <a:srcRect r="41768" b="75385"/>
          <a:stretch>
            <a:fillRect/>
          </a:stretch>
        </p:blipFill>
        <p:spPr bwMode="auto">
          <a:xfrm>
            <a:off x="3011569" y="4724400"/>
            <a:ext cx="3200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24236" t="30769" r="20972" b="32307"/>
          <a:stretch/>
        </p:blipFill>
        <p:spPr bwMode="auto">
          <a:xfrm>
            <a:off x="4355975" y="5503659"/>
            <a:ext cx="301134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290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900" decel="100000" fill="hold"/>
                                        <p:tgtEl>
                                          <p:spTgt spid="1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900" decel="100000" fill="hold"/>
                                        <p:tgtEl>
                                          <p:spTgt spid="14"/>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900" decel="100000" fill="hold"/>
                                        <p:tgtEl>
                                          <p:spTgt spid="15"/>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1195389" y="1457459"/>
            <a:ext cx="7339012" cy="4572000"/>
          </a:xfrm>
        </p:spPr>
        <p:txBody>
          <a:bodyPr>
            <a:normAutofit/>
          </a:bodyPr>
          <a:lstStyle/>
          <a:p>
            <a:endParaRPr lang="en-US" altLang="zh-TW" dirty="0" smtClean="0">
              <a:ea typeface="新細明體" panose="02020500000000000000" pitchFamily="18" charset="-120"/>
            </a:endParaRPr>
          </a:p>
          <a:p>
            <a:endParaRPr lang="en-US" altLang="zh-TW" dirty="0">
              <a:ea typeface="新細明體" panose="02020500000000000000" pitchFamily="18" charset="-120"/>
            </a:endParaRPr>
          </a:p>
          <a:p>
            <a:r>
              <a:rPr lang="en-US" altLang="zh-TW" dirty="0" smtClean="0">
                <a:ea typeface="新細明體" panose="02020500000000000000" pitchFamily="18" charset="-120"/>
              </a:rPr>
              <a:t>Since </a:t>
            </a:r>
            <a:r>
              <a:rPr lang="en-US" altLang="zh-TW" dirty="0">
                <a:ea typeface="新細明體" panose="02020500000000000000" pitchFamily="18" charset="-120"/>
              </a:rPr>
              <a:t>cos</a:t>
            </a:r>
            <a:r>
              <a:rPr lang="en-US" altLang="zh-TW" baseline="30000" dirty="0">
                <a:ea typeface="新細明體" panose="02020500000000000000" pitchFamily="18" charset="-120"/>
              </a:rPr>
              <a:t>2</a:t>
            </a:r>
            <a:r>
              <a:rPr lang="en-US" altLang="zh-TW" dirty="0">
                <a:ea typeface="新細明體" panose="02020500000000000000" pitchFamily="18" charset="-120"/>
              </a:rPr>
              <a:t>2 </a:t>
            </a:r>
            <a:r>
              <a:rPr lang="en-US" altLang="zh-TW" i="1" dirty="0">
                <a:ea typeface="新細明體" panose="02020500000000000000" pitchFamily="18" charset="-120"/>
              </a:rPr>
              <a:t>x </a:t>
            </a:r>
            <a:r>
              <a:rPr lang="en-US" altLang="zh-TW" dirty="0">
                <a:ea typeface="新細明體" panose="02020500000000000000" pitchFamily="18" charset="-120"/>
              </a:rPr>
              <a:t>occurs, we must use another half-angle formula</a:t>
            </a:r>
          </a:p>
          <a:p>
            <a:endParaRPr lang="en-US" altLang="zh-TW" dirty="0">
              <a:ea typeface="新細明體" panose="02020500000000000000" pitchFamily="18" charset="-120"/>
            </a:endParaRPr>
          </a:p>
          <a:p>
            <a:r>
              <a:rPr lang="en-US" altLang="zh-TW" dirty="0" smtClean="0">
                <a:ea typeface="新細明體" panose="02020500000000000000" pitchFamily="18" charset="-120"/>
              </a:rPr>
              <a:t>This </a:t>
            </a:r>
            <a:r>
              <a:rPr lang="en-US" altLang="zh-TW" dirty="0">
                <a:ea typeface="新細明體" panose="02020500000000000000" pitchFamily="18" charset="-120"/>
              </a:rPr>
              <a:t>gives</a:t>
            </a:r>
          </a:p>
          <a:p>
            <a:endParaRPr lang="en-US" altLang="zh-TW" baseline="30000" dirty="0">
              <a:ea typeface="新細明體" panose="02020500000000000000" pitchFamily="18" charset="-120"/>
            </a:endParaRPr>
          </a:p>
        </p:txBody>
      </p:sp>
      <p:sp>
        <p:nvSpPr>
          <p:cNvPr id="11268" name="Rectangle 5"/>
          <p:cNvSpPr>
            <a:spLocks noChangeArrowheads="1"/>
          </p:cNvSpPr>
          <p:nvPr/>
        </p:nvSpPr>
        <p:spPr bwMode="auto">
          <a:xfrm>
            <a:off x="1142108" y="706539"/>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sz="1350"/>
          </a:p>
        </p:txBody>
      </p:sp>
      <p:sp>
        <p:nvSpPr>
          <p:cNvPr id="11271" name="Rectangle 2"/>
          <p:cNvSpPr>
            <a:spLocks noChangeArrowheads="1"/>
          </p:cNvSpPr>
          <p:nvPr/>
        </p:nvSpPr>
        <p:spPr bwMode="auto">
          <a:xfrm>
            <a:off x="1195389" y="513184"/>
            <a:ext cx="6173808" cy="857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000">
                <a:solidFill>
                  <a:schemeClr val="tx1"/>
                </a:solidFill>
                <a:latin typeface="Arial" panose="020B0604020202020204" pitchFamily="34" charset="0"/>
              </a:defRPr>
            </a:lvl1pPr>
            <a:lvl2pPr eaLnBrk="0" hangingPunct="0">
              <a:defRPr sz="4000">
                <a:solidFill>
                  <a:schemeClr val="tx1"/>
                </a:solidFill>
                <a:latin typeface="Arial" panose="020B0604020202020204" pitchFamily="34" charset="0"/>
              </a:defRPr>
            </a:lvl2pPr>
            <a:lvl3pPr eaLnBrk="0" hangingPunct="0">
              <a:defRPr sz="4000">
                <a:solidFill>
                  <a:schemeClr val="tx1"/>
                </a:solidFill>
                <a:latin typeface="Arial" panose="020B0604020202020204" pitchFamily="34" charset="0"/>
              </a:defRPr>
            </a:lvl3pPr>
            <a:lvl4pPr eaLnBrk="0" hangingPunct="0">
              <a:defRPr sz="4000">
                <a:solidFill>
                  <a:schemeClr val="tx1"/>
                </a:solidFill>
                <a:latin typeface="Arial" panose="020B0604020202020204" pitchFamily="34" charset="0"/>
              </a:defRPr>
            </a:lvl4pPr>
            <a:lvl5pPr eaLnBrk="0" hangingPunct="0">
              <a:defRPr sz="4000">
                <a:solidFill>
                  <a:schemeClr val="tx1"/>
                </a:solidFill>
                <a:latin typeface="Arial" panose="020B0604020202020204" pitchFamily="34" charset="0"/>
              </a:defRPr>
            </a:lvl5pPr>
            <a:lvl6pPr marL="457200" eaLnBrk="0" fontAlgn="base" hangingPunct="0">
              <a:spcBef>
                <a:spcPct val="0"/>
              </a:spcBef>
              <a:spcAft>
                <a:spcPct val="0"/>
              </a:spcAft>
              <a:defRPr sz="4000">
                <a:solidFill>
                  <a:schemeClr val="tx1"/>
                </a:solidFill>
                <a:latin typeface="Arial" panose="020B0604020202020204" pitchFamily="34" charset="0"/>
              </a:defRPr>
            </a:lvl6pPr>
            <a:lvl7pPr marL="914400" eaLnBrk="0" fontAlgn="base" hangingPunct="0">
              <a:spcBef>
                <a:spcPct val="0"/>
              </a:spcBef>
              <a:spcAft>
                <a:spcPct val="0"/>
              </a:spcAft>
              <a:defRPr sz="4000">
                <a:solidFill>
                  <a:schemeClr val="tx1"/>
                </a:solidFill>
                <a:latin typeface="Arial" panose="020B0604020202020204" pitchFamily="34" charset="0"/>
              </a:defRPr>
            </a:lvl7pPr>
            <a:lvl8pPr marL="1371600" eaLnBrk="0" fontAlgn="base" hangingPunct="0">
              <a:spcBef>
                <a:spcPct val="0"/>
              </a:spcBef>
              <a:spcAft>
                <a:spcPct val="0"/>
              </a:spcAft>
              <a:defRPr sz="4000">
                <a:solidFill>
                  <a:schemeClr val="tx1"/>
                </a:solidFill>
                <a:latin typeface="Arial" panose="020B0604020202020204" pitchFamily="34" charset="0"/>
              </a:defRPr>
            </a:lvl8pPr>
            <a:lvl9pPr marL="18288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r>
              <a:rPr lang="en-US" altLang="zh-TW" sz="3200" dirty="0">
                <a:ea typeface="新細明體" panose="02020500000000000000" pitchFamily="18" charset="-120"/>
              </a:rPr>
              <a:t>Example 4 – </a:t>
            </a:r>
            <a:r>
              <a:rPr lang="en-US" altLang="zh-TW" sz="3200" i="1" dirty="0">
                <a:ea typeface="新細明體" panose="02020500000000000000" pitchFamily="18" charset="-120"/>
              </a:rPr>
              <a:t>Solution</a:t>
            </a:r>
            <a:endParaRPr lang="en-US" altLang="zh-TW" sz="3200" dirty="0">
              <a:latin typeface="微軟正黑體" panose="020B0604030504040204" pitchFamily="34" charset="-120"/>
              <a:ea typeface="微軟正黑體" panose="020B0604030504040204" pitchFamily="34" charset="-120"/>
            </a:endParaRPr>
          </a:p>
        </p:txBody>
      </p:sp>
      <p:pic>
        <p:nvPicPr>
          <p:cNvPr id="9" name="Picture 5"/>
          <p:cNvPicPr>
            <a:picLocks noChangeAspect="1" noChangeArrowheads="1"/>
          </p:cNvPicPr>
          <p:nvPr/>
        </p:nvPicPr>
        <p:blipFill>
          <a:blip r:embed="rId2">
            <a:extLst>
              <a:ext uri="{28A0092B-C50C-407E-A947-70E740481C1C}">
                <a14:useLocalDpi xmlns:a14="http://schemas.microsoft.com/office/drawing/2010/main" val="0"/>
              </a:ext>
            </a:extLst>
          </a:blip>
          <a:srcRect l="23834" t="75751"/>
          <a:stretch>
            <a:fillRect/>
          </a:stretch>
        </p:blipFill>
        <p:spPr bwMode="auto">
          <a:xfrm>
            <a:off x="3352800" y="1676400"/>
            <a:ext cx="4186238"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3951907"/>
            <a:ext cx="2928937"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b="70953"/>
          <a:stretch>
            <a:fillRect/>
          </a:stretch>
        </p:blipFill>
        <p:spPr bwMode="auto">
          <a:xfrm>
            <a:off x="2123728" y="5229200"/>
            <a:ext cx="6296025"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9783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900" decel="100000" fill="hold"/>
                                        <p:tgtEl>
                                          <p:spTgt spid="1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900" decel="100000" fill="hold"/>
                                        <p:tgtEl>
                                          <p:spTgt spid="11"/>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5"/>
          <p:cNvSpPr>
            <a:spLocks noChangeArrowheads="1"/>
          </p:cNvSpPr>
          <p:nvPr/>
        </p:nvSpPr>
        <p:spPr bwMode="auto">
          <a:xfrm>
            <a:off x="1142108" y="706539"/>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sz="1350"/>
          </a:p>
        </p:txBody>
      </p:sp>
      <p:sp>
        <p:nvSpPr>
          <p:cNvPr id="12296" name="Rectangle 2"/>
          <p:cNvSpPr>
            <a:spLocks noChangeArrowheads="1"/>
          </p:cNvSpPr>
          <p:nvPr/>
        </p:nvSpPr>
        <p:spPr bwMode="auto">
          <a:xfrm>
            <a:off x="1326839" y="445937"/>
            <a:ext cx="6173808" cy="857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000">
                <a:solidFill>
                  <a:schemeClr val="tx1"/>
                </a:solidFill>
                <a:latin typeface="Arial" panose="020B0604020202020204" pitchFamily="34" charset="0"/>
              </a:defRPr>
            </a:lvl1pPr>
            <a:lvl2pPr eaLnBrk="0" hangingPunct="0">
              <a:defRPr sz="4000">
                <a:solidFill>
                  <a:schemeClr val="tx1"/>
                </a:solidFill>
                <a:latin typeface="Arial" panose="020B0604020202020204" pitchFamily="34" charset="0"/>
              </a:defRPr>
            </a:lvl2pPr>
            <a:lvl3pPr eaLnBrk="0" hangingPunct="0">
              <a:defRPr sz="4000">
                <a:solidFill>
                  <a:schemeClr val="tx1"/>
                </a:solidFill>
                <a:latin typeface="Arial" panose="020B0604020202020204" pitchFamily="34" charset="0"/>
              </a:defRPr>
            </a:lvl3pPr>
            <a:lvl4pPr eaLnBrk="0" hangingPunct="0">
              <a:defRPr sz="4000">
                <a:solidFill>
                  <a:schemeClr val="tx1"/>
                </a:solidFill>
                <a:latin typeface="Arial" panose="020B0604020202020204" pitchFamily="34" charset="0"/>
              </a:defRPr>
            </a:lvl4pPr>
            <a:lvl5pPr eaLnBrk="0" hangingPunct="0">
              <a:defRPr sz="4000">
                <a:solidFill>
                  <a:schemeClr val="tx1"/>
                </a:solidFill>
                <a:latin typeface="Arial" panose="020B0604020202020204" pitchFamily="34" charset="0"/>
              </a:defRPr>
            </a:lvl5pPr>
            <a:lvl6pPr marL="457200" eaLnBrk="0" fontAlgn="base" hangingPunct="0">
              <a:spcBef>
                <a:spcPct val="0"/>
              </a:spcBef>
              <a:spcAft>
                <a:spcPct val="0"/>
              </a:spcAft>
              <a:defRPr sz="4000">
                <a:solidFill>
                  <a:schemeClr val="tx1"/>
                </a:solidFill>
                <a:latin typeface="Arial" panose="020B0604020202020204" pitchFamily="34" charset="0"/>
              </a:defRPr>
            </a:lvl6pPr>
            <a:lvl7pPr marL="914400" eaLnBrk="0" fontAlgn="base" hangingPunct="0">
              <a:spcBef>
                <a:spcPct val="0"/>
              </a:spcBef>
              <a:spcAft>
                <a:spcPct val="0"/>
              </a:spcAft>
              <a:defRPr sz="4000">
                <a:solidFill>
                  <a:schemeClr val="tx1"/>
                </a:solidFill>
                <a:latin typeface="Arial" panose="020B0604020202020204" pitchFamily="34" charset="0"/>
              </a:defRPr>
            </a:lvl7pPr>
            <a:lvl8pPr marL="1371600" eaLnBrk="0" fontAlgn="base" hangingPunct="0">
              <a:spcBef>
                <a:spcPct val="0"/>
              </a:spcBef>
              <a:spcAft>
                <a:spcPct val="0"/>
              </a:spcAft>
              <a:defRPr sz="4000">
                <a:solidFill>
                  <a:schemeClr val="tx1"/>
                </a:solidFill>
                <a:latin typeface="Arial" panose="020B0604020202020204" pitchFamily="34" charset="0"/>
              </a:defRPr>
            </a:lvl8pPr>
            <a:lvl9pPr marL="18288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r>
              <a:rPr lang="en-US" altLang="zh-TW" sz="3200" dirty="0">
                <a:ea typeface="新細明體" panose="02020500000000000000" pitchFamily="18" charset="-120"/>
              </a:rPr>
              <a:t>Example 4 – </a:t>
            </a:r>
            <a:r>
              <a:rPr lang="en-US" altLang="zh-TW" sz="3200" i="1" dirty="0">
                <a:ea typeface="新細明體" panose="02020500000000000000" pitchFamily="18" charset="-120"/>
              </a:rPr>
              <a:t>Solution</a:t>
            </a:r>
            <a:endParaRPr lang="en-US" altLang="zh-TW" sz="2851" dirty="0">
              <a:ea typeface="新細明體" panose="02020500000000000000" pitchFamily="18" charset="-120"/>
            </a:endParaRPr>
          </a:p>
        </p:txBody>
      </p:sp>
      <p:sp>
        <p:nvSpPr>
          <p:cNvPr id="10" name="Rectangle 3"/>
          <p:cNvSpPr>
            <a:spLocks noGrp="1" noChangeArrowheads="1"/>
          </p:cNvSpPr>
          <p:nvPr>
            <p:ph idx="1"/>
          </p:nvPr>
        </p:nvSpPr>
        <p:spPr>
          <a:xfrm>
            <a:off x="1142108" y="1564012"/>
            <a:ext cx="7339012" cy="5105348"/>
          </a:xfrm>
        </p:spPr>
        <p:txBody>
          <a:bodyPr>
            <a:normAutofit/>
          </a:bodyPr>
          <a:lstStyle/>
          <a:p>
            <a:pPr marL="0" indent="0"/>
            <a:endParaRPr lang="en-US" altLang="zh-TW" baseline="30000" dirty="0" smtClean="0">
              <a:ea typeface="新細明體" panose="02020500000000000000" pitchFamily="18" charset="-120"/>
            </a:endParaRP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l="20120" t="39024" r="12103" b="29047"/>
          <a:stretch>
            <a:fillRect/>
          </a:stretch>
        </p:blipFill>
        <p:spPr bwMode="auto">
          <a:xfrm>
            <a:off x="3352800" y="1676400"/>
            <a:ext cx="4267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l="18912" t="78049" r="12103"/>
          <a:stretch>
            <a:fillRect/>
          </a:stretch>
        </p:blipFill>
        <p:spPr bwMode="auto">
          <a:xfrm>
            <a:off x="3276600" y="2819400"/>
            <a:ext cx="434340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1927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900" decel="100000" fill="hold"/>
                                        <p:tgtEl>
                                          <p:spTgt spid="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SINE &amp; COSINE INTEGRALS</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To summarize, we list guidelines to follow when evaluating integrals of the form </a:t>
            </a:r>
            <a:br>
              <a:rPr lang="en-US" altLang="zh-TW" dirty="0">
                <a:ea typeface="新細明體" panose="02020500000000000000" pitchFamily="18" charset="-120"/>
              </a:rPr>
            </a:br>
            <a:r>
              <a:rPr lang="en-US" altLang="zh-TW" dirty="0">
                <a:ea typeface="新細明體" panose="02020500000000000000" pitchFamily="18" charset="-120"/>
              </a:rPr>
              <a:t/>
            </a:r>
            <a:br>
              <a:rPr lang="en-US" altLang="zh-TW" dirty="0">
                <a:ea typeface="新細明體" panose="02020500000000000000" pitchFamily="18" charset="-120"/>
              </a:rPr>
            </a:br>
            <a:r>
              <a:rPr lang="en-US" altLang="zh-TW" dirty="0">
                <a:ea typeface="新細明體" panose="02020500000000000000" pitchFamily="18" charset="-120"/>
              </a:rPr>
              <a:t>		    </a:t>
            </a:r>
            <a:br>
              <a:rPr lang="en-US" altLang="zh-TW" dirty="0">
                <a:ea typeface="新細明體" panose="02020500000000000000" pitchFamily="18" charset="-120"/>
              </a:rPr>
            </a:br>
            <a:r>
              <a:rPr lang="en-US" altLang="zh-TW" dirty="0">
                <a:ea typeface="新細明體" panose="02020500000000000000" pitchFamily="18" charset="-120"/>
              </a:rPr>
              <a:t>where </a:t>
            </a:r>
            <a:r>
              <a:rPr lang="en-US" altLang="zh-TW" i="1" dirty="0">
                <a:ea typeface="新細明體" panose="02020500000000000000" pitchFamily="18" charset="-120"/>
              </a:rPr>
              <a:t>m ≥</a:t>
            </a:r>
            <a:r>
              <a:rPr lang="en-US" altLang="zh-TW" dirty="0">
                <a:ea typeface="新細明體" panose="02020500000000000000" pitchFamily="18" charset="-120"/>
              </a:rPr>
              <a:t> 0 and </a:t>
            </a:r>
            <a:r>
              <a:rPr lang="en-US" altLang="zh-TW" i="1" dirty="0">
                <a:ea typeface="新細明體" panose="02020500000000000000" pitchFamily="18" charset="-120"/>
              </a:rPr>
              <a:t>n</a:t>
            </a:r>
            <a:r>
              <a:rPr lang="en-US" altLang="zh-TW" dirty="0">
                <a:ea typeface="新細明體" panose="02020500000000000000" pitchFamily="18" charset="-120"/>
              </a:rPr>
              <a:t> </a:t>
            </a:r>
            <a:r>
              <a:rPr lang="en-US" altLang="zh-TW" i="1" dirty="0">
                <a:ea typeface="新細明體" panose="02020500000000000000" pitchFamily="18" charset="-120"/>
              </a:rPr>
              <a:t>≥ </a:t>
            </a:r>
            <a:r>
              <a:rPr lang="en-US" altLang="zh-TW" dirty="0">
                <a:ea typeface="新細明體" panose="02020500000000000000" pitchFamily="18" charset="-120"/>
              </a:rPr>
              <a:t>0 are integers.</a:t>
            </a:r>
          </a:p>
          <a:p>
            <a:endParaRPr lang="zh-TW" altLang="en-US" dirty="0"/>
          </a:p>
        </p:txBody>
      </p:sp>
      <p:pic>
        <p:nvPicPr>
          <p:cNvPr id="4" name="圖片 3"/>
          <p:cNvPicPr>
            <a:picLocks noChangeAspect="1"/>
          </p:cNvPicPr>
          <p:nvPr/>
        </p:nvPicPr>
        <p:blipFill>
          <a:blip r:embed="rId2"/>
          <a:stretch>
            <a:fillRect/>
          </a:stretch>
        </p:blipFill>
        <p:spPr>
          <a:xfrm>
            <a:off x="3419872" y="2852936"/>
            <a:ext cx="2160240" cy="556952"/>
          </a:xfrm>
          <a:prstGeom prst="rect">
            <a:avLst/>
          </a:prstGeom>
        </p:spPr>
      </p:pic>
    </p:spTree>
    <p:extLst>
      <p:ext uri="{BB962C8B-B14F-4D97-AF65-F5344CB8AC3E}">
        <p14:creationId xmlns:p14="http://schemas.microsoft.com/office/powerpoint/2010/main" val="52547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400" dirty="0">
                <a:ea typeface="新細明體" panose="02020500000000000000" pitchFamily="18" charset="-120"/>
              </a:rPr>
              <a:t>How to Integrate Powers of </a:t>
            </a:r>
            <a:r>
              <a:rPr lang="en-US" altLang="zh-TW" sz="2400" dirty="0" err="1">
                <a:ea typeface="新細明體" panose="02020500000000000000" pitchFamily="18" charset="-120"/>
              </a:rPr>
              <a:t>sin</a:t>
            </a:r>
            <a:r>
              <a:rPr lang="en-US" altLang="zh-TW" sz="2400" i="1" dirty="0" err="1">
                <a:ea typeface="新細明體" panose="02020500000000000000" pitchFamily="18" charset="-120"/>
              </a:rPr>
              <a:t>x</a:t>
            </a:r>
            <a:r>
              <a:rPr lang="en-US" altLang="zh-TW" sz="2400" dirty="0">
                <a:ea typeface="新細明體" panose="02020500000000000000" pitchFamily="18" charset="-120"/>
              </a:rPr>
              <a:t> and </a:t>
            </a:r>
            <a:r>
              <a:rPr lang="en-US" altLang="zh-TW" sz="2400" dirty="0" err="1">
                <a:ea typeface="新細明體" panose="02020500000000000000" pitchFamily="18" charset="-120"/>
              </a:rPr>
              <a:t>cos</a:t>
            </a:r>
            <a:r>
              <a:rPr lang="en-US" altLang="zh-TW" sz="2400" i="1" dirty="0" err="1">
                <a:ea typeface="新細明體" panose="02020500000000000000" pitchFamily="18" charset="-120"/>
              </a:rPr>
              <a:t>x</a:t>
            </a:r>
            <a:r>
              <a:rPr lang="en-US" altLang="zh-TW" sz="2400" i="1" dirty="0">
                <a:ea typeface="新細明體" panose="02020500000000000000" pitchFamily="18" charset="-120"/>
              </a:rPr>
              <a:t> </a:t>
            </a:r>
            <a:r>
              <a:rPr lang="en-US" altLang="zh-TW" sz="2400" dirty="0">
                <a:ea typeface="新細明體" panose="02020500000000000000" pitchFamily="18" charset="-120"/>
              </a:rPr>
              <a:t>STRATEGY (</a:t>
            </a:r>
            <a:r>
              <a:rPr lang="en-US" altLang="zh-TW" sz="2400" dirty="0" err="1">
                <a:ea typeface="新細明體" panose="02020500000000000000" pitchFamily="18" charset="-120"/>
              </a:rPr>
              <a:t>i</a:t>
            </a:r>
            <a:r>
              <a:rPr lang="en-US" altLang="zh-TW" sz="2400" dirty="0">
                <a:ea typeface="新細明體" panose="02020500000000000000" pitchFamily="18" charset="-120"/>
              </a:rPr>
              <a:t>)</a:t>
            </a:r>
            <a:endParaRPr lang="zh-TW" altLang="en-US" dirty="0"/>
          </a:p>
        </p:txBody>
      </p:sp>
      <p:sp>
        <p:nvSpPr>
          <p:cNvPr id="3" name="內容版面配置區 2"/>
          <p:cNvSpPr>
            <a:spLocks noGrp="1"/>
          </p:cNvSpPr>
          <p:nvPr>
            <p:ph idx="1"/>
          </p:nvPr>
        </p:nvSpPr>
        <p:spPr/>
        <p:txBody>
          <a:bodyPr>
            <a:normAutofit/>
          </a:bodyPr>
          <a:lstStyle/>
          <a:p>
            <a:r>
              <a:rPr lang="en-US" altLang="zh-TW" dirty="0">
                <a:ea typeface="新細明體" panose="02020500000000000000" pitchFamily="18" charset="-120"/>
              </a:rPr>
              <a:t>If the power of cosine is odd (</a:t>
            </a:r>
            <a:r>
              <a:rPr lang="en-US" altLang="zh-TW" i="1" dirty="0">
                <a:ea typeface="新細明體" panose="02020500000000000000" pitchFamily="18" charset="-120"/>
              </a:rPr>
              <a:t>n</a:t>
            </a:r>
            <a:r>
              <a:rPr lang="en-US" altLang="zh-TW" dirty="0">
                <a:ea typeface="新細明體" panose="02020500000000000000" pitchFamily="18" charset="-120"/>
              </a:rPr>
              <a:t> = 2</a:t>
            </a:r>
            <a:r>
              <a:rPr lang="en-US" altLang="zh-TW" i="1" dirty="0">
                <a:ea typeface="新細明體" panose="02020500000000000000" pitchFamily="18" charset="-120"/>
              </a:rPr>
              <a:t>k</a:t>
            </a:r>
            <a:r>
              <a:rPr lang="en-US" altLang="zh-TW" dirty="0">
                <a:ea typeface="新細明體" panose="02020500000000000000" pitchFamily="18" charset="-120"/>
              </a:rPr>
              <a:t> + 1), save one cosine factor. </a:t>
            </a:r>
          </a:p>
          <a:p>
            <a:pPr marL="754063" lvl="1" indent="-296863"/>
            <a:r>
              <a:rPr lang="en-US" altLang="zh-TW" dirty="0">
                <a:ea typeface="新細明體" panose="02020500000000000000" pitchFamily="18" charset="-120"/>
              </a:rPr>
              <a:t>Use cos</a:t>
            </a:r>
            <a:r>
              <a:rPr lang="en-US" altLang="zh-TW" baseline="30000" dirty="0">
                <a:ea typeface="新細明體" panose="02020500000000000000" pitchFamily="18" charset="-120"/>
              </a:rPr>
              <a:t>2</a:t>
            </a:r>
            <a:r>
              <a:rPr lang="en-US" altLang="zh-TW" i="1" dirty="0">
                <a:ea typeface="新細明體" panose="02020500000000000000" pitchFamily="18" charset="-120"/>
              </a:rPr>
              <a:t>x = </a:t>
            </a:r>
            <a:r>
              <a:rPr lang="en-US" altLang="zh-TW" dirty="0">
                <a:ea typeface="新細明體" panose="02020500000000000000" pitchFamily="18" charset="-120"/>
              </a:rPr>
              <a:t>1 </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 sin</a:t>
            </a:r>
            <a:r>
              <a:rPr lang="en-US" altLang="zh-TW" baseline="30000" dirty="0">
                <a:ea typeface="新細明體" panose="02020500000000000000" pitchFamily="18" charset="-120"/>
              </a:rPr>
              <a:t>2</a:t>
            </a:r>
            <a:r>
              <a:rPr lang="en-US" altLang="zh-TW" i="1" dirty="0">
                <a:ea typeface="新細明體" panose="02020500000000000000" pitchFamily="18" charset="-120"/>
              </a:rPr>
              <a:t>x </a:t>
            </a:r>
            <a:r>
              <a:rPr lang="en-US" altLang="zh-TW" dirty="0">
                <a:ea typeface="新細明體" panose="02020500000000000000" pitchFamily="18" charset="-120"/>
              </a:rPr>
              <a:t>to express the remaining </a:t>
            </a:r>
            <a:br>
              <a:rPr lang="en-US" altLang="zh-TW" dirty="0">
                <a:ea typeface="新細明體" panose="02020500000000000000" pitchFamily="18" charset="-120"/>
              </a:rPr>
            </a:br>
            <a:r>
              <a:rPr lang="en-US" altLang="zh-TW" dirty="0">
                <a:ea typeface="新細明體" panose="02020500000000000000" pitchFamily="18" charset="-120"/>
              </a:rPr>
              <a:t>factors in terms of sine:</a:t>
            </a:r>
          </a:p>
          <a:p>
            <a:endParaRPr lang="en-US" altLang="zh-TW" sz="2800" dirty="0">
              <a:ea typeface="新細明體" panose="02020500000000000000" pitchFamily="18" charset="-120"/>
            </a:endParaRPr>
          </a:p>
          <a:p>
            <a:endParaRPr lang="en-US" altLang="zh-TW" sz="2800" dirty="0">
              <a:ea typeface="新細明體" panose="02020500000000000000" pitchFamily="18" charset="-120"/>
            </a:endParaRPr>
          </a:p>
          <a:p>
            <a:pPr marL="754063" lvl="1" indent="-296863"/>
            <a:r>
              <a:rPr lang="en-US" altLang="zh-TW" dirty="0">
                <a:ea typeface="新細明體" panose="02020500000000000000" pitchFamily="18" charset="-120"/>
              </a:rPr>
              <a:t>Then, substitute </a:t>
            </a:r>
            <a:r>
              <a:rPr lang="en-US" altLang="zh-TW" i="1" dirty="0">
                <a:ea typeface="新細明體" panose="02020500000000000000" pitchFamily="18" charset="-120"/>
              </a:rPr>
              <a:t>u =</a:t>
            </a:r>
            <a:r>
              <a:rPr lang="en-US" altLang="zh-TW" dirty="0">
                <a:ea typeface="新細明體" panose="02020500000000000000" pitchFamily="18" charset="-120"/>
              </a:rPr>
              <a:t> sin </a:t>
            </a:r>
            <a:r>
              <a:rPr lang="en-US" altLang="zh-TW" i="1" dirty="0">
                <a:ea typeface="新細明體" panose="02020500000000000000" pitchFamily="18" charset="-120"/>
              </a:rPr>
              <a:t>x.</a:t>
            </a:r>
          </a:p>
          <a:p>
            <a:endParaRPr lang="zh-TW" altLang="en-US" dirty="0"/>
          </a:p>
        </p:txBody>
      </p:sp>
      <p:pic>
        <p:nvPicPr>
          <p:cNvPr id="4" name="圖片 3"/>
          <p:cNvPicPr>
            <a:picLocks noChangeAspect="1"/>
          </p:cNvPicPr>
          <p:nvPr/>
        </p:nvPicPr>
        <p:blipFill>
          <a:blip r:embed="rId2"/>
          <a:stretch>
            <a:fillRect/>
          </a:stretch>
        </p:blipFill>
        <p:spPr>
          <a:xfrm>
            <a:off x="1953065" y="3789040"/>
            <a:ext cx="5823659" cy="1145385"/>
          </a:xfrm>
          <a:prstGeom prst="rect">
            <a:avLst/>
          </a:prstGeom>
        </p:spPr>
      </p:pic>
    </p:spTree>
    <p:extLst>
      <p:ext uri="{BB962C8B-B14F-4D97-AF65-F5344CB8AC3E}">
        <p14:creationId xmlns:p14="http://schemas.microsoft.com/office/powerpoint/2010/main" val="1088237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descr="sec-no.jpg"/>
          <p:cNvPicPr>
            <a:picLocks noChangeAspect="1"/>
          </p:cNvPicPr>
          <p:nvPr/>
        </p:nvPicPr>
        <p:blipFill>
          <a:blip r:embed="rId3">
            <a:extLst>
              <a:ext uri="{28A0092B-C50C-407E-A947-70E740481C1C}">
                <a14:useLocalDpi xmlns:a14="http://schemas.microsoft.com/office/drawing/2010/main" val="0"/>
              </a:ext>
            </a:extLst>
          </a:blip>
          <a:srcRect r="13333"/>
          <a:stretch>
            <a:fillRect/>
          </a:stretch>
        </p:blipFill>
        <p:spPr bwMode="auto">
          <a:xfrm>
            <a:off x="1904305" y="2743021"/>
            <a:ext cx="5945148" cy="1068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 Box 23"/>
          <p:cNvSpPr txBox="1">
            <a:spLocks noChangeArrowheads="1"/>
          </p:cNvSpPr>
          <p:nvPr/>
        </p:nvSpPr>
        <p:spPr bwMode="auto">
          <a:xfrm>
            <a:off x="2571229" y="2928807"/>
            <a:ext cx="50876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2800" b="1" dirty="0">
                <a:ea typeface="新細明體" panose="02020500000000000000" pitchFamily="18" charset="-120"/>
              </a:rPr>
              <a:t>Trigonometric Integrals and </a:t>
            </a:r>
            <a:br>
              <a:rPr lang="en-US" altLang="zh-TW" sz="2800" b="1" dirty="0">
                <a:ea typeface="新細明體" panose="02020500000000000000" pitchFamily="18" charset="-120"/>
              </a:rPr>
            </a:br>
            <a:r>
              <a:rPr lang="en-US" altLang="zh-TW" sz="2800" b="1" dirty="0">
                <a:ea typeface="新細明體" panose="02020500000000000000" pitchFamily="18" charset="-120"/>
              </a:rPr>
              <a:t>Substitutions</a:t>
            </a:r>
          </a:p>
        </p:txBody>
      </p:sp>
      <p:sp>
        <p:nvSpPr>
          <p:cNvPr id="3077" name="Rectangle 18"/>
          <p:cNvSpPr>
            <a:spLocks noChangeArrowheads="1"/>
          </p:cNvSpPr>
          <p:nvPr/>
        </p:nvSpPr>
        <p:spPr bwMode="auto">
          <a:xfrm>
            <a:off x="1186741" y="2971681"/>
            <a:ext cx="772969" cy="60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3301" b="1" dirty="0" smtClean="0">
                <a:solidFill>
                  <a:srgbClr val="00ADEE"/>
                </a:solidFill>
                <a:ea typeface="新細明體" panose="02020500000000000000" pitchFamily="18" charset="-120"/>
              </a:rPr>
              <a:t>6.2</a:t>
            </a:r>
            <a:endParaRPr lang="en-US" altLang="zh-TW" sz="3301" b="1" dirty="0">
              <a:solidFill>
                <a:srgbClr val="00ADEE"/>
              </a:solidFill>
              <a:ea typeface="新細明體" panose="02020500000000000000" pitchFamily="18" charset="-120"/>
            </a:endParaRPr>
          </a:p>
        </p:txBody>
      </p:sp>
    </p:spTree>
    <p:extLst>
      <p:ext uri="{BB962C8B-B14F-4D97-AF65-F5344CB8AC3E}">
        <p14:creationId xmlns:p14="http://schemas.microsoft.com/office/powerpoint/2010/main" val="988332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STRATEGY (ii)</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a:ea typeface="新細明體" panose="02020500000000000000" pitchFamily="18" charset="-120"/>
              </a:rPr>
              <a:t>If the power of sine is odd (</a:t>
            </a:r>
            <a:r>
              <a:rPr lang="en-US" altLang="zh-TW" i="1" dirty="0">
                <a:ea typeface="新細明體" panose="02020500000000000000" pitchFamily="18" charset="-120"/>
              </a:rPr>
              <a:t>m</a:t>
            </a:r>
            <a:r>
              <a:rPr lang="en-US" altLang="zh-TW" dirty="0">
                <a:ea typeface="新細明體" panose="02020500000000000000" pitchFamily="18" charset="-120"/>
              </a:rPr>
              <a:t> = 2</a:t>
            </a:r>
            <a:r>
              <a:rPr lang="en-US" altLang="zh-TW" i="1" dirty="0">
                <a:ea typeface="新細明體" panose="02020500000000000000" pitchFamily="18" charset="-120"/>
              </a:rPr>
              <a:t>k</a:t>
            </a:r>
            <a:r>
              <a:rPr lang="en-US" altLang="zh-TW" dirty="0">
                <a:ea typeface="新細明體" panose="02020500000000000000" pitchFamily="18" charset="-120"/>
              </a:rPr>
              <a:t> + 1), save one sine factor.</a:t>
            </a:r>
          </a:p>
          <a:p>
            <a:pPr lvl="1"/>
            <a:r>
              <a:rPr lang="en-US" altLang="zh-TW" dirty="0">
                <a:ea typeface="新細明體" panose="02020500000000000000" pitchFamily="18" charset="-120"/>
              </a:rPr>
              <a:t>Use sin</a:t>
            </a:r>
            <a:r>
              <a:rPr lang="en-US" altLang="zh-TW" baseline="30000" dirty="0">
                <a:ea typeface="新細明體" panose="02020500000000000000" pitchFamily="18" charset="-120"/>
              </a:rPr>
              <a:t>2</a:t>
            </a:r>
            <a:r>
              <a:rPr lang="en-US" altLang="zh-TW" i="1" dirty="0">
                <a:ea typeface="新細明體" panose="02020500000000000000" pitchFamily="18" charset="-120"/>
              </a:rPr>
              <a:t>x</a:t>
            </a:r>
            <a:r>
              <a:rPr lang="en-US" altLang="zh-TW" dirty="0">
                <a:ea typeface="新細明體" panose="02020500000000000000" pitchFamily="18" charset="-120"/>
              </a:rPr>
              <a:t> </a:t>
            </a:r>
            <a:r>
              <a:rPr lang="en-US" altLang="zh-TW" i="1" dirty="0">
                <a:ea typeface="新細明體" panose="02020500000000000000" pitchFamily="18" charset="-120"/>
              </a:rPr>
              <a:t>= </a:t>
            </a:r>
            <a:r>
              <a:rPr lang="en-US" altLang="zh-TW" dirty="0">
                <a:ea typeface="新細明體" panose="02020500000000000000" pitchFamily="18" charset="-120"/>
              </a:rPr>
              <a:t>1 </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 cos</a:t>
            </a:r>
            <a:r>
              <a:rPr lang="en-US" altLang="zh-TW" baseline="30000" dirty="0">
                <a:ea typeface="新細明體" panose="02020500000000000000" pitchFamily="18" charset="-120"/>
              </a:rPr>
              <a:t>2</a:t>
            </a:r>
            <a:r>
              <a:rPr lang="en-US" altLang="zh-TW" i="1" dirty="0">
                <a:ea typeface="新細明體" panose="02020500000000000000" pitchFamily="18" charset="-120"/>
              </a:rPr>
              <a:t>x</a:t>
            </a:r>
            <a:r>
              <a:rPr lang="en-US" altLang="zh-TW" dirty="0">
                <a:ea typeface="新細明體" panose="02020500000000000000" pitchFamily="18" charset="-120"/>
              </a:rPr>
              <a:t> to express the remaining factors in terms of cosine:</a:t>
            </a:r>
          </a:p>
          <a:p>
            <a:endParaRPr lang="en-US" altLang="zh-TW" sz="2800" dirty="0">
              <a:ea typeface="新細明體" panose="02020500000000000000" pitchFamily="18" charset="-120"/>
            </a:endParaRPr>
          </a:p>
          <a:p>
            <a:endParaRPr lang="en-US" altLang="zh-TW" sz="2800" dirty="0">
              <a:ea typeface="新細明體" panose="02020500000000000000" pitchFamily="18" charset="-120"/>
            </a:endParaRPr>
          </a:p>
          <a:p>
            <a:pPr lvl="1"/>
            <a:endParaRPr lang="en-US" altLang="zh-TW" dirty="0">
              <a:ea typeface="新細明體" panose="02020500000000000000" pitchFamily="18" charset="-120"/>
            </a:endParaRPr>
          </a:p>
          <a:p>
            <a:pPr lvl="1"/>
            <a:r>
              <a:rPr lang="en-US" altLang="zh-TW" dirty="0">
                <a:ea typeface="新細明體" panose="02020500000000000000" pitchFamily="18" charset="-120"/>
              </a:rPr>
              <a:t>Then, substitute </a:t>
            </a:r>
            <a:r>
              <a:rPr lang="en-US" altLang="zh-TW" i="1" dirty="0">
                <a:ea typeface="新細明體" panose="02020500000000000000" pitchFamily="18" charset="-120"/>
              </a:rPr>
              <a:t>u = </a:t>
            </a:r>
            <a:r>
              <a:rPr lang="en-US" altLang="zh-TW" dirty="0">
                <a:ea typeface="新細明體" panose="02020500000000000000" pitchFamily="18" charset="-120"/>
              </a:rPr>
              <a:t>cos </a:t>
            </a:r>
            <a:r>
              <a:rPr lang="en-US" altLang="zh-TW" i="1" dirty="0">
                <a:ea typeface="新細明體" panose="02020500000000000000" pitchFamily="18" charset="-120"/>
              </a:rPr>
              <a:t>x</a:t>
            </a:r>
            <a:r>
              <a:rPr lang="en-US" altLang="zh-TW" dirty="0">
                <a:ea typeface="新細明體" panose="02020500000000000000" pitchFamily="18" charset="-120"/>
              </a:rPr>
              <a:t>.</a:t>
            </a:r>
            <a:r>
              <a:rPr lang="en-US" altLang="zh-TW" sz="3200" dirty="0">
                <a:ea typeface="新細明體" panose="02020500000000000000" pitchFamily="18" charset="-120"/>
              </a:rPr>
              <a:t> </a:t>
            </a:r>
          </a:p>
          <a:p>
            <a:r>
              <a:rPr lang="en-US" altLang="zh-TW" dirty="0">
                <a:ea typeface="新細明體" panose="02020500000000000000" pitchFamily="18" charset="-120"/>
              </a:rPr>
              <a:t>Note that, if the powers of both sine and cosine are odd, either (</a:t>
            </a:r>
            <a:r>
              <a:rPr lang="en-US" altLang="zh-TW" dirty="0" err="1">
                <a:ea typeface="新細明體" panose="02020500000000000000" pitchFamily="18" charset="-120"/>
              </a:rPr>
              <a:t>i</a:t>
            </a:r>
            <a:r>
              <a:rPr lang="en-US" altLang="zh-TW" dirty="0">
                <a:ea typeface="新細明體" panose="02020500000000000000" pitchFamily="18" charset="-120"/>
              </a:rPr>
              <a:t>) or (ii) can be used.</a:t>
            </a:r>
          </a:p>
          <a:p>
            <a:endParaRPr lang="zh-TW" altLang="en-US" dirty="0"/>
          </a:p>
        </p:txBody>
      </p:sp>
      <p:pic>
        <p:nvPicPr>
          <p:cNvPr id="4" name="圖片 3"/>
          <p:cNvPicPr>
            <a:picLocks noChangeAspect="1"/>
          </p:cNvPicPr>
          <p:nvPr/>
        </p:nvPicPr>
        <p:blipFill>
          <a:blip r:embed="rId2"/>
          <a:stretch>
            <a:fillRect/>
          </a:stretch>
        </p:blipFill>
        <p:spPr>
          <a:xfrm>
            <a:off x="1691680" y="3068960"/>
            <a:ext cx="6221780" cy="1213317"/>
          </a:xfrm>
          <a:prstGeom prst="rect">
            <a:avLst/>
          </a:prstGeom>
        </p:spPr>
      </p:pic>
    </p:spTree>
    <p:extLst>
      <p:ext uri="{BB962C8B-B14F-4D97-AF65-F5344CB8AC3E}">
        <p14:creationId xmlns:p14="http://schemas.microsoft.com/office/powerpoint/2010/main" val="182876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STRATEGY (</a:t>
            </a:r>
            <a:r>
              <a:rPr lang="en-US" altLang="zh-TW" dirty="0" smtClean="0">
                <a:ea typeface="新細明體" panose="02020500000000000000" pitchFamily="18" charset="-120"/>
              </a:rPr>
              <a:t>iii</a:t>
            </a:r>
            <a:r>
              <a:rPr lang="en-US" altLang="zh-TW" dirty="0">
                <a:ea typeface="新細明體" panose="02020500000000000000" pitchFamily="18" charset="-120"/>
              </a:rPr>
              <a:t>)</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If the powers of both sine and cosine are even, use the half-angle identities</a:t>
            </a:r>
          </a:p>
          <a:p>
            <a:endParaRPr lang="en-US" altLang="zh-TW" sz="3600" dirty="0">
              <a:ea typeface="新細明體" panose="02020500000000000000" pitchFamily="18" charset="-120"/>
            </a:endParaRPr>
          </a:p>
          <a:p>
            <a:pPr lvl="1"/>
            <a:endParaRPr lang="en-US" altLang="zh-TW" dirty="0">
              <a:ea typeface="新細明體" panose="02020500000000000000" pitchFamily="18" charset="-120"/>
            </a:endParaRPr>
          </a:p>
          <a:p>
            <a:pPr lvl="1"/>
            <a:endParaRPr lang="en-US" altLang="zh-TW" dirty="0">
              <a:ea typeface="新細明體" panose="02020500000000000000" pitchFamily="18" charset="-120"/>
            </a:endParaRPr>
          </a:p>
          <a:p>
            <a:pPr lvl="1"/>
            <a:r>
              <a:rPr lang="en-US" altLang="zh-TW" dirty="0">
                <a:ea typeface="新細明體" panose="02020500000000000000" pitchFamily="18" charset="-120"/>
              </a:rPr>
              <a:t>Sometimes, it is helpful to use the identity</a:t>
            </a:r>
          </a:p>
          <a:p>
            <a:endParaRPr lang="zh-TW" altLang="en-US" dirty="0"/>
          </a:p>
        </p:txBody>
      </p:sp>
      <p:pic>
        <p:nvPicPr>
          <p:cNvPr id="4" name="圖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2924944"/>
            <a:ext cx="2952328" cy="11360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圖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8036" y="5229994"/>
            <a:ext cx="2505006" cy="460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3447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5"/>
          <p:cNvSpPr>
            <a:spLocks noChangeArrowheads="1"/>
          </p:cNvSpPr>
          <p:nvPr/>
        </p:nvSpPr>
        <p:spPr bwMode="auto">
          <a:xfrm>
            <a:off x="1142108" y="706539"/>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sz="1350"/>
          </a:p>
        </p:txBody>
      </p:sp>
      <p:sp>
        <p:nvSpPr>
          <p:cNvPr id="13320" name="Rectangle 2"/>
          <p:cNvSpPr>
            <a:spLocks noChangeArrowheads="1"/>
          </p:cNvSpPr>
          <p:nvPr/>
        </p:nvSpPr>
        <p:spPr bwMode="auto">
          <a:xfrm>
            <a:off x="1216405" y="577884"/>
            <a:ext cx="6173808" cy="857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000">
                <a:solidFill>
                  <a:schemeClr val="tx1"/>
                </a:solidFill>
                <a:latin typeface="Arial" panose="020B0604020202020204" pitchFamily="34" charset="0"/>
              </a:defRPr>
            </a:lvl1pPr>
            <a:lvl2pPr eaLnBrk="0" hangingPunct="0">
              <a:defRPr sz="4000">
                <a:solidFill>
                  <a:schemeClr val="tx1"/>
                </a:solidFill>
                <a:latin typeface="Arial" panose="020B0604020202020204" pitchFamily="34" charset="0"/>
              </a:defRPr>
            </a:lvl2pPr>
            <a:lvl3pPr eaLnBrk="0" hangingPunct="0">
              <a:defRPr sz="4000">
                <a:solidFill>
                  <a:schemeClr val="tx1"/>
                </a:solidFill>
                <a:latin typeface="Arial" panose="020B0604020202020204" pitchFamily="34" charset="0"/>
              </a:defRPr>
            </a:lvl3pPr>
            <a:lvl4pPr eaLnBrk="0" hangingPunct="0">
              <a:defRPr sz="4000">
                <a:solidFill>
                  <a:schemeClr val="tx1"/>
                </a:solidFill>
                <a:latin typeface="Arial" panose="020B0604020202020204" pitchFamily="34" charset="0"/>
              </a:defRPr>
            </a:lvl4pPr>
            <a:lvl5pPr eaLnBrk="0" hangingPunct="0">
              <a:defRPr sz="4000">
                <a:solidFill>
                  <a:schemeClr val="tx1"/>
                </a:solidFill>
                <a:latin typeface="Arial" panose="020B0604020202020204" pitchFamily="34" charset="0"/>
              </a:defRPr>
            </a:lvl5pPr>
            <a:lvl6pPr marL="457200" eaLnBrk="0" fontAlgn="base" hangingPunct="0">
              <a:spcBef>
                <a:spcPct val="0"/>
              </a:spcBef>
              <a:spcAft>
                <a:spcPct val="0"/>
              </a:spcAft>
              <a:defRPr sz="4000">
                <a:solidFill>
                  <a:schemeClr val="tx1"/>
                </a:solidFill>
                <a:latin typeface="Arial" panose="020B0604020202020204" pitchFamily="34" charset="0"/>
              </a:defRPr>
            </a:lvl6pPr>
            <a:lvl7pPr marL="914400" eaLnBrk="0" fontAlgn="base" hangingPunct="0">
              <a:spcBef>
                <a:spcPct val="0"/>
              </a:spcBef>
              <a:spcAft>
                <a:spcPct val="0"/>
              </a:spcAft>
              <a:defRPr sz="4000">
                <a:solidFill>
                  <a:schemeClr val="tx1"/>
                </a:solidFill>
                <a:latin typeface="Arial" panose="020B0604020202020204" pitchFamily="34" charset="0"/>
              </a:defRPr>
            </a:lvl7pPr>
            <a:lvl8pPr marL="1371600" eaLnBrk="0" fontAlgn="base" hangingPunct="0">
              <a:spcBef>
                <a:spcPct val="0"/>
              </a:spcBef>
              <a:spcAft>
                <a:spcPct val="0"/>
              </a:spcAft>
              <a:defRPr sz="4000">
                <a:solidFill>
                  <a:schemeClr val="tx1"/>
                </a:solidFill>
                <a:latin typeface="Arial" panose="020B0604020202020204" pitchFamily="34" charset="0"/>
              </a:defRPr>
            </a:lvl8pPr>
            <a:lvl9pPr marL="18288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r>
              <a:rPr lang="en-US" altLang="zh-TW" sz="3200" dirty="0">
                <a:ea typeface="新細明體" panose="02020500000000000000" pitchFamily="18" charset="-120"/>
              </a:rPr>
              <a:t>Trigonometric Integrals</a:t>
            </a:r>
            <a:endParaRPr lang="en-US" altLang="zh-TW" sz="2851" dirty="0">
              <a:ea typeface="新細明體" panose="02020500000000000000" pitchFamily="18" charset="-120"/>
            </a:endParaRPr>
          </a:p>
        </p:txBody>
      </p:sp>
      <p:sp>
        <p:nvSpPr>
          <p:cNvPr id="8" name="Rectangle 3"/>
          <p:cNvSpPr txBox="1">
            <a:spLocks noChangeArrowheads="1"/>
          </p:cNvSpPr>
          <p:nvPr/>
        </p:nvSpPr>
        <p:spPr>
          <a:xfrm>
            <a:off x="1148377" y="1435356"/>
            <a:ext cx="7627190" cy="5422643"/>
          </a:xfrm>
          <a:prstGeom prst="rect">
            <a:avLst/>
          </a:prstGeom>
        </p:spPr>
        <p:txBody>
          <a:bodyPr vert="horz" lIns="91440" tIns="45720" rIns="91440" bIns="45720" rtlCol="0">
            <a:normAutofit/>
          </a:bodyPr>
          <a:lstStyle>
            <a:lvl1pPr marL="0" indent="0" algn="l" defTabSz="685983" rtl="0" eaLnBrk="1" latinLnBrk="0" hangingPunct="1">
              <a:lnSpc>
                <a:spcPct val="150000"/>
              </a:lnSpc>
              <a:spcBef>
                <a:spcPts val="1050"/>
              </a:spcBef>
              <a:buFont typeface="Euphemia" pitchFamily="34" charset="0"/>
              <a:buNone/>
              <a:defRPr lang="zh-TW" sz="2101" kern="1200">
                <a:solidFill>
                  <a:schemeClr val="tx1"/>
                </a:solidFill>
                <a:latin typeface="微軟正黑體" panose="020B0604030504040204" pitchFamily="34" charset="-120"/>
                <a:ea typeface="微軟正黑體" panose="020B0604030504040204" pitchFamily="34" charset="-120"/>
                <a:cs typeface="+mn-cs"/>
              </a:defRPr>
            </a:lvl1pPr>
            <a:lvl2pPr marL="274393" indent="0" algn="l" defTabSz="685983" rtl="0" eaLnBrk="1" latinLnBrk="0" hangingPunct="1">
              <a:lnSpc>
                <a:spcPct val="150000"/>
              </a:lnSpc>
              <a:spcBef>
                <a:spcPts val="450"/>
              </a:spcBef>
              <a:buFont typeface="Euphemia" pitchFamily="34" charset="0"/>
              <a:buNone/>
              <a:defRPr lang="zh-TW" sz="1800" kern="1200">
                <a:solidFill>
                  <a:schemeClr val="tx1"/>
                </a:solidFill>
                <a:latin typeface="微軟正黑體" panose="020B0604030504040204" pitchFamily="34" charset="-120"/>
                <a:ea typeface="微軟正黑體" panose="020B0604030504040204" pitchFamily="34" charset="-120"/>
                <a:cs typeface="+mn-cs"/>
              </a:defRPr>
            </a:lvl2pPr>
            <a:lvl3pPr marL="548786" indent="0" algn="l" defTabSz="685983" rtl="0" eaLnBrk="1" latinLnBrk="0" hangingPunct="1">
              <a:lnSpc>
                <a:spcPct val="150000"/>
              </a:lnSpc>
              <a:spcBef>
                <a:spcPts val="450"/>
              </a:spcBef>
              <a:buFont typeface="Euphemia" pitchFamily="34" charset="0"/>
              <a:buNone/>
              <a:defRPr lang="zh-TW" sz="1500" kern="1200">
                <a:solidFill>
                  <a:schemeClr val="tx1"/>
                </a:solidFill>
                <a:latin typeface="微軟正黑體" panose="020B0604030504040204" pitchFamily="34" charset="-120"/>
                <a:ea typeface="微軟正黑體" panose="020B0604030504040204" pitchFamily="34" charset="-120"/>
                <a:cs typeface="+mn-cs"/>
              </a:defRPr>
            </a:lvl3pPr>
            <a:lvl4pPr marL="823179" indent="0" algn="l" defTabSz="685983" rtl="0" eaLnBrk="1" latinLnBrk="0" hangingPunct="1">
              <a:lnSpc>
                <a:spcPct val="150000"/>
              </a:lnSpc>
              <a:spcBef>
                <a:spcPts val="450"/>
              </a:spcBef>
              <a:buFont typeface="Arial"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4pPr>
            <a:lvl5pPr marL="1097573" indent="0" algn="l" defTabSz="685983" rtl="0" eaLnBrk="1" latinLnBrk="0" hangingPunct="1">
              <a:lnSpc>
                <a:spcPct val="150000"/>
              </a:lnSpc>
              <a:spcBef>
                <a:spcPts val="450"/>
              </a:spcBef>
              <a:buFont typeface="Euphemia"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5pPr>
            <a:lvl6pPr marL="1557181"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6pPr>
            <a:lvl7pPr marL="1831574"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7pPr>
            <a:lvl8pPr marL="2105967"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8pPr>
            <a:lvl9pPr marL="2380361"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9pPr>
          </a:lstStyle>
          <a:p>
            <a:r>
              <a:rPr lang="en-US" altLang="zh-TW" sz="2000" dirty="0">
                <a:latin typeface="+mn-lt"/>
                <a:ea typeface="新細明體" panose="02020500000000000000" pitchFamily="18" charset="-120"/>
              </a:rPr>
              <a:t>We can use a similar strategy to evaluate integrals of the form</a:t>
            </a:r>
          </a:p>
          <a:p>
            <a:endParaRPr lang="en-US" altLang="zh-TW" sz="2000" dirty="0" smtClean="0">
              <a:latin typeface="+mn-lt"/>
              <a:ea typeface="新細明體" panose="02020500000000000000" pitchFamily="18" charset="-120"/>
            </a:endParaRPr>
          </a:p>
          <a:p>
            <a:r>
              <a:rPr lang="en-US" altLang="zh-TW" sz="2000" dirty="0" smtClean="0">
                <a:latin typeface="+mn-lt"/>
                <a:ea typeface="新細明體" panose="02020500000000000000" pitchFamily="18" charset="-120"/>
              </a:rPr>
              <a:t>Since </a:t>
            </a:r>
            <a:r>
              <a:rPr lang="en-US" altLang="zh-TW" sz="2000" dirty="0">
                <a:latin typeface="+mn-lt"/>
                <a:ea typeface="新細明體" panose="02020500000000000000" pitchFamily="18" charset="-120"/>
              </a:rPr>
              <a:t>			         we can separate a sec</a:t>
            </a:r>
            <a:r>
              <a:rPr lang="en-US" altLang="zh-TW" sz="2000" baseline="30000" dirty="0">
                <a:latin typeface="+mn-lt"/>
                <a:ea typeface="新細明體" panose="02020500000000000000" pitchFamily="18" charset="-120"/>
              </a:rPr>
              <a:t>2</a:t>
            </a:r>
            <a:r>
              <a:rPr lang="en-US" altLang="zh-TW" sz="2000" i="1" dirty="0">
                <a:latin typeface="+mn-lt"/>
                <a:ea typeface="新細明體" panose="02020500000000000000" pitchFamily="18" charset="-120"/>
              </a:rPr>
              <a:t>x </a:t>
            </a:r>
            <a:r>
              <a:rPr lang="en-US" altLang="zh-TW" sz="2000" dirty="0">
                <a:latin typeface="+mn-lt"/>
                <a:ea typeface="新細明體" panose="02020500000000000000" pitchFamily="18" charset="-120"/>
              </a:rPr>
              <a:t>factor and convert the remaining (even) power of secant to an expression involving tangent using the identity</a:t>
            </a:r>
          </a:p>
          <a:p>
            <a:r>
              <a:rPr lang="en-US" altLang="zh-TW" sz="2000" dirty="0" smtClean="0">
                <a:latin typeface="+mn-lt"/>
                <a:ea typeface="新細明體" panose="02020500000000000000" pitchFamily="18" charset="-120"/>
              </a:rPr>
              <a:t>Or</a:t>
            </a:r>
            <a:r>
              <a:rPr lang="en-US" altLang="zh-TW" sz="2000" dirty="0">
                <a:latin typeface="+mn-lt"/>
                <a:ea typeface="新細明體" panose="02020500000000000000" pitchFamily="18" charset="-120"/>
              </a:rPr>
              <a:t>, since 			        </a:t>
            </a:r>
            <a:r>
              <a:rPr lang="zh-TW" altLang="en-US" sz="2000" dirty="0" smtClean="0">
                <a:latin typeface="+mn-lt"/>
                <a:ea typeface="新細明體" panose="02020500000000000000" pitchFamily="18" charset="-120"/>
              </a:rPr>
              <a:t>      </a:t>
            </a:r>
            <a:r>
              <a:rPr lang="en-US" altLang="zh-TW" sz="2000" dirty="0" smtClean="0">
                <a:latin typeface="+mn-lt"/>
                <a:ea typeface="新細明體" panose="02020500000000000000" pitchFamily="18" charset="-120"/>
              </a:rPr>
              <a:t>  </a:t>
            </a:r>
            <a:r>
              <a:rPr lang="zh-TW" altLang="en-US" sz="2000" dirty="0" smtClean="0">
                <a:latin typeface="+mn-lt"/>
                <a:ea typeface="新細明體" panose="02020500000000000000" pitchFamily="18" charset="-120"/>
              </a:rPr>
              <a:t>       </a:t>
            </a:r>
            <a:r>
              <a:rPr lang="en-US" altLang="zh-TW" sz="2000" dirty="0" smtClean="0">
                <a:latin typeface="+mn-lt"/>
                <a:ea typeface="新細明體" panose="02020500000000000000" pitchFamily="18" charset="-120"/>
              </a:rPr>
              <a:t> </a:t>
            </a:r>
            <a:r>
              <a:rPr lang="en-US" altLang="zh-TW" sz="2000" dirty="0">
                <a:latin typeface="+mn-lt"/>
                <a:ea typeface="新細明體" panose="02020500000000000000" pitchFamily="18" charset="-120"/>
              </a:rPr>
              <a:t>we can separate a sec </a:t>
            </a:r>
            <a:r>
              <a:rPr lang="en-US" altLang="zh-TW" sz="2000" i="1" dirty="0">
                <a:latin typeface="+mn-lt"/>
                <a:ea typeface="新細明體" panose="02020500000000000000" pitchFamily="18" charset="-120"/>
              </a:rPr>
              <a:t>x</a:t>
            </a:r>
            <a:r>
              <a:rPr lang="en-US" altLang="zh-TW" sz="2000" dirty="0">
                <a:latin typeface="+mn-lt"/>
                <a:ea typeface="新細明體" panose="02020500000000000000" pitchFamily="18" charset="-120"/>
              </a:rPr>
              <a:t> tan </a:t>
            </a:r>
            <a:r>
              <a:rPr lang="en-US" altLang="zh-TW" sz="2000" i="1" dirty="0">
                <a:latin typeface="+mn-lt"/>
                <a:ea typeface="新細明體" panose="02020500000000000000" pitchFamily="18" charset="-120"/>
              </a:rPr>
              <a:t>x </a:t>
            </a:r>
            <a:r>
              <a:rPr lang="en-US" altLang="zh-TW" sz="2000" dirty="0">
                <a:latin typeface="+mn-lt"/>
                <a:ea typeface="新細明體" panose="02020500000000000000" pitchFamily="18" charset="-120"/>
              </a:rPr>
              <a:t>factor and convert the remaining (even) power of tangent to secant. </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05000"/>
            <a:ext cx="20193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2746118"/>
            <a:ext cx="25003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3696913"/>
            <a:ext cx="225742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760" y="4278737"/>
            <a:ext cx="3190875"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1013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Example 5</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Evaluate</a:t>
            </a:r>
          </a:p>
          <a:p>
            <a:endParaRPr lang="en-US" altLang="zh-TW" dirty="0">
              <a:ea typeface="新細明體" panose="02020500000000000000" pitchFamily="18" charset="-120"/>
            </a:endParaRPr>
          </a:p>
          <a:p>
            <a:r>
              <a:rPr lang="en-US" altLang="zh-TW" dirty="0" smtClean="0">
                <a:ea typeface="新細明體" panose="02020500000000000000" pitchFamily="18" charset="-120"/>
              </a:rPr>
              <a:t>SOLUTION:</a:t>
            </a:r>
            <a:endParaRPr lang="en-US" altLang="zh-TW" dirty="0">
              <a:ea typeface="新細明體" panose="02020500000000000000" pitchFamily="18" charset="-120"/>
            </a:endParaRPr>
          </a:p>
          <a:p>
            <a:pPr lvl="1"/>
            <a:r>
              <a:rPr lang="en-US" altLang="zh-TW" dirty="0">
                <a:ea typeface="新細明體" panose="02020500000000000000" pitchFamily="18" charset="-120"/>
              </a:rPr>
              <a:t>If we separate one sec</a:t>
            </a:r>
            <a:r>
              <a:rPr lang="en-US" altLang="zh-TW" baseline="30000" dirty="0">
                <a:ea typeface="新細明體" panose="02020500000000000000" pitchFamily="18" charset="-120"/>
              </a:rPr>
              <a:t>2</a:t>
            </a:r>
            <a:r>
              <a:rPr lang="en-US" altLang="zh-TW" i="1" dirty="0">
                <a:ea typeface="新細明體" panose="02020500000000000000" pitchFamily="18" charset="-120"/>
              </a:rPr>
              <a:t>x</a:t>
            </a:r>
            <a:r>
              <a:rPr lang="en-US" altLang="zh-TW" dirty="0">
                <a:ea typeface="新細明體" panose="02020500000000000000" pitchFamily="18" charset="-120"/>
              </a:rPr>
              <a:t> factor, we can express the remaining sec</a:t>
            </a:r>
            <a:r>
              <a:rPr lang="en-US" altLang="zh-TW" baseline="30000" dirty="0">
                <a:ea typeface="新細明體" panose="02020500000000000000" pitchFamily="18" charset="-120"/>
              </a:rPr>
              <a:t>2</a:t>
            </a:r>
            <a:r>
              <a:rPr lang="en-US" altLang="zh-TW" i="1" dirty="0">
                <a:ea typeface="新細明體" panose="02020500000000000000" pitchFamily="18" charset="-120"/>
              </a:rPr>
              <a:t>x</a:t>
            </a:r>
            <a:r>
              <a:rPr lang="en-US" altLang="zh-TW" dirty="0">
                <a:ea typeface="新細明體" panose="02020500000000000000" pitchFamily="18" charset="-120"/>
              </a:rPr>
              <a:t> factor in terms of tangent using the identity sec</a:t>
            </a:r>
            <a:r>
              <a:rPr lang="en-US" altLang="zh-TW" baseline="30000" dirty="0">
                <a:ea typeface="新細明體" panose="02020500000000000000" pitchFamily="18" charset="-120"/>
              </a:rPr>
              <a:t>2</a:t>
            </a:r>
            <a:r>
              <a:rPr lang="en-US" altLang="zh-TW" i="1" dirty="0">
                <a:ea typeface="新細明體" panose="02020500000000000000" pitchFamily="18" charset="-120"/>
              </a:rPr>
              <a:t>x</a:t>
            </a:r>
            <a:r>
              <a:rPr lang="en-US" altLang="zh-TW" dirty="0">
                <a:ea typeface="新細明體" panose="02020500000000000000" pitchFamily="18" charset="-120"/>
              </a:rPr>
              <a:t> = 1 + tan</a:t>
            </a:r>
            <a:r>
              <a:rPr lang="en-US" altLang="zh-TW" baseline="30000" dirty="0">
                <a:ea typeface="新細明體" panose="02020500000000000000" pitchFamily="18" charset="-120"/>
              </a:rPr>
              <a:t>2</a:t>
            </a:r>
            <a:r>
              <a:rPr lang="en-US" altLang="zh-TW" i="1" dirty="0">
                <a:ea typeface="新細明體" panose="02020500000000000000" pitchFamily="18" charset="-120"/>
              </a:rPr>
              <a:t>x</a:t>
            </a:r>
            <a:r>
              <a:rPr lang="en-US" altLang="zh-TW" dirty="0">
                <a:ea typeface="新細明體" panose="02020500000000000000" pitchFamily="18" charset="-120"/>
              </a:rPr>
              <a:t>.</a:t>
            </a:r>
          </a:p>
          <a:p>
            <a:pPr lvl="1"/>
            <a:r>
              <a:rPr lang="en-US" altLang="zh-TW" dirty="0">
                <a:ea typeface="新細明體" panose="02020500000000000000" pitchFamily="18" charset="-120"/>
              </a:rPr>
              <a:t>Then, we can evaluate the integral by substituting </a:t>
            </a:r>
            <a:r>
              <a:rPr lang="en-US" altLang="zh-TW" i="1" dirty="0">
                <a:ea typeface="新細明體" panose="02020500000000000000" pitchFamily="18" charset="-120"/>
              </a:rPr>
              <a:t>u = </a:t>
            </a:r>
            <a:r>
              <a:rPr lang="en-US" altLang="zh-TW" dirty="0">
                <a:ea typeface="新細明體" panose="02020500000000000000" pitchFamily="18" charset="-120"/>
              </a:rPr>
              <a:t>tan </a:t>
            </a:r>
            <a:r>
              <a:rPr lang="en-US" altLang="zh-TW" i="1" dirty="0">
                <a:ea typeface="新細明體" panose="02020500000000000000" pitchFamily="18" charset="-120"/>
              </a:rPr>
              <a:t>x </a:t>
            </a:r>
            <a:r>
              <a:rPr lang="en-US" altLang="zh-TW" dirty="0">
                <a:ea typeface="新細明體" panose="02020500000000000000" pitchFamily="18" charset="-120"/>
              </a:rPr>
              <a:t>so that </a:t>
            </a:r>
            <a:r>
              <a:rPr lang="en-US" altLang="zh-TW" i="1" dirty="0">
                <a:ea typeface="新細明體" panose="02020500000000000000" pitchFamily="18" charset="-120"/>
              </a:rPr>
              <a:t>du = </a:t>
            </a:r>
            <a:r>
              <a:rPr lang="en-US" altLang="zh-TW" dirty="0">
                <a:ea typeface="新細明體" panose="02020500000000000000" pitchFamily="18" charset="-120"/>
              </a:rPr>
              <a:t>sec</a:t>
            </a:r>
            <a:r>
              <a:rPr lang="en-US" altLang="zh-TW" baseline="30000" dirty="0">
                <a:ea typeface="新細明體" panose="02020500000000000000" pitchFamily="18" charset="-120"/>
              </a:rPr>
              <a:t>2</a:t>
            </a:r>
            <a:r>
              <a:rPr lang="en-US" altLang="zh-TW" i="1" dirty="0">
                <a:ea typeface="新細明體" panose="02020500000000000000" pitchFamily="18" charset="-120"/>
              </a:rPr>
              <a:t>x</a:t>
            </a:r>
            <a:r>
              <a:rPr lang="en-US" altLang="zh-TW" dirty="0">
                <a:ea typeface="新細明體" panose="02020500000000000000" pitchFamily="18" charset="-120"/>
              </a:rPr>
              <a:t> </a:t>
            </a:r>
            <a:r>
              <a:rPr lang="en-US" altLang="zh-TW" i="1" dirty="0">
                <a:ea typeface="新細明體" panose="02020500000000000000" pitchFamily="18" charset="-120"/>
              </a:rPr>
              <a:t>dx</a:t>
            </a:r>
            <a:r>
              <a:rPr lang="en-US" altLang="zh-TW" dirty="0">
                <a:ea typeface="新細明體" panose="02020500000000000000" pitchFamily="18" charset="-120"/>
              </a:rPr>
              <a:t>.</a:t>
            </a:r>
          </a:p>
          <a:p>
            <a:endParaRPr lang="zh-TW" altLang="en-US" dirty="0"/>
          </a:p>
        </p:txBody>
      </p:sp>
      <p:graphicFrame>
        <p:nvGraphicFramePr>
          <p:cNvPr id="4" name="Object 6"/>
          <p:cNvGraphicFramePr>
            <a:graphicFrameLocks noChangeAspect="1"/>
          </p:cNvGraphicFramePr>
          <p:nvPr>
            <p:extLst>
              <p:ext uri="{D42A27DB-BD31-4B8C-83A1-F6EECF244321}">
                <p14:modId xmlns:p14="http://schemas.microsoft.com/office/powerpoint/2010/main" val="1122646367"/>
              </p:ext>
            </p:extLst>
          </p:nvPr>
        </p:nvGraphicFramePr>
        <p:xfrm>
          <a:off x="2771800" y="2060848"/>
          <a:ext cx="2436812" cy="636587"/>
        </p:xfrm>
        <a:graphic>
          <a:graphicData uri="http://schemas.openxmlformats.org/presentationml/2006/ole">
            <mc:AlternateContent xmlns:mc="http://schemas.openxmlformats.org/markup-compatibility/2006">
              <mc:Choice xmlns:v="urn:schemas-microsoft-com:vml" Requires="v">
                <p:oleObj spid="_x0000_s5129" name="Equation" r:id="rId3" imgW="1942920" imgH="507960" progId="Equation.DSMT4">
                  <p:embed/>
                </p:oleObj>
              </mc:Choice>
              <mc:Fallback>
                <p:oleObj name="Equation" r:id="rId3" imgW="1942920" imgH="5079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2060848"/>
                        <a:ext cx="2436812" cy="636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89995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Example 5 </a:t>
            </a:r>
            <a:r>
              <a:rPr lang="en-US" altLang="zh-TW" sz="2800" dirty="0">
                <a:ea typeface="新細明體" panose="02020500000000000000" pitchFamily="18" charset="-120"/>
              </a:rPr>
              <a:t>– </a:t>
            </a:r>
            <a:r>
              <a:rPr lang="en-US" altLang="zh-TW" sz="2800" i="1" dirty="0">
                <a:ea typeface="新細明體" panose="02020500000000000000" pitchFamily="18" charset="-120"/>
              </a:rPr>
              <a:t>Solution</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We have:</a:t>
            </a:r>
          </a:p>
          <a:p>
            <a:endParaRPr lang="zh-TW" altLang="en-US" dirty="0"/>
          </a:p>
        </p:txBody>
      </p:sp>
      <p:graphicFrame>
        <p:nvGraphicFramePr>
          <p:cNvPr id="4" name="Object 5"/>
          <p:cNvGraphicFramePr>
            <a:graphicFrameLocks noChangeAspect="1"/>
          </p:cNvGraphicFramePr>
          <p:nvPr>
            <p:extLst>
              <p:ext uri="{D42A27DB-BD31-4B8C-83A1-F6EECF244321}">
                <p14:modId xmlns:p14="http://schemas.microsoft.com/office/powerpoint/2010/main" val="278196256"/>
              </p:ext>
            </p:extLst>
          </p:nvPr>
        </p:nvGraphicFramePr>
        <p:xfrm>
          <a:off x="1547664" y="2276872"/>
          <a:ext cx="6553224" cy="3455894"/>
        </p:xfrm>
        <a:graphic>
          <a:graphicData uri="http://schemas.openxmlformats.org/presentationml/2006/ole">
            <mc:AlternateContent xmlns:mc="http://schemas.openxmlformats.org/markup-compatibility/2006">
              <mc:Choice xmlns:v="urn:schemas-microsoft-com:vml" Requires="v">
                <p:oleObj spid="_x0000_s6153" name="Equation" r:id="rId3" imgW="2984400" imgH="1574640" progId="Equation.DSMT4">
                  <p:embed/>
                </p:oleObj>
              </mc:Choice>
              <mc:Fallback>
                <p:oleObj name="Equation" r:id="rId3" imgW="2984400" imgH="1574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2276872"/>
                        <a:ext cx="6553224" cy="345589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97850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normAutofit/>
          </a:bodyPr>
          <a:lstStyle/>
          <a:p>
            <a:r>
              <a:rPr lang="en-US" altLang="zh-TW" sz="3200" dirty="0" smtClean="0">
                <a:ea typeface="新細明體" panose="02020500000000000000" pitchFamily="18" charset="-120"/>
              </a:rPr>
              <a:t>Example 6</a:t>
            </a:r>
            <a:endParaRPr lang="en-US" altLang="zh-TW" sz="3200" i="1" dirty="0" smtClean="0">
              <a:latin typeface="+mj-lt"/>
              <a:ea typeface="新細明體" panose="02020500000000000000" pitchFamily="18" charset="-120"/>
            </a:endParaRPr>
          </a:p>
        </p:txBody>
      </p:sp>
      <p:sp>
        <p:nvSpPr>
          <p:cNvPr id="14340" name="Rectangle 5"/>
          <p:cNvSpPr>
            <a:spLocks noChangeArrowheads="1"/>
          </p:cNvSpPr>
          <p:nvPr/>
        </p:nvSpPr>
        <p:spPr bwMode="auto">
          <a:xfrm>
            <a:off x="1142108" y="706539"/>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sz="1350"/>
          </a:p>
        </p:txBody>
      </p:sp>
      <p:sp>
        <p:nvSpPr>
          <p:cNvPr id="8" name="Rectangle 3"/>
          <p:cNvSpPr txBox="1">
            <a:spLocks noChangeArrowheads="1"/>
          </p:cNvSpPr>
          <p:nvPr/>
        </p:nvSpPr>
        <p:spPr>
          <a:xfrm>
            <a:off x="1043608" y="1535357"/>
            <a:ext cx="7704856" cy="5256212"/>
          </a:xfrm>
          <a:prstGeom prst="rect">
            <a:avLst/>
          </a:prstGeom>
        </p:spPr>
        <p:txBody>
          <a:bodyPr vert="horz" lIns="91440" tIns="45720" rIns="91440" bIns="45720" rtlCol="0">
            <a:normAutofit/>
          </a:bodyPr>
          <a:lstStyle>
            <a:lvl1pPr marL="0" indent="0" algn="l" defTabSz="685983" rtl="0" eaLnBrk="1" latinLnBrk="0" hangingPunct="1">
              <a:lnSpc>
                <a:spcPct val="150000"/>
              </a:lnSpc>
              <a:spcBef>
                <a:spcPts val="1050"/>
              </a:spcBef>
              <a:buFont typeface="Euphemia" pitchFamily="34" charset="0"/>
              <a:buNone/>
              <a:defRPr lang="zh-TW" sz="2101" kern="1200">
                <a:solidFill>
                  <a:schemeClr val="tx1"/>
                </a:solidFill>
                <a:latin typeface="微軟正黑體" panose="020B0604030504040204" pitchFamily="34" charset="-120"/>
                <a:ea typeface="微軟正黑體" panose="020B0604030504040204" pitchFamily="34" charset="-120"/>
                <a:cs typeface="+mn-cs"/>
              </a:defRPr>
            </a:lvl1pPr>
            <a:lvl2pPr marL="274393" indent="0" algn="l" defTabSz="685983" rtl="0" eaLnBrk="1" latinLnBrk="0" hangingPunct="1">
              <a:lnSpc>
                <a:spcPct val="150000"/>
              </a:lnSpc>
              <a:spcBef>
                <a:spcPts val="450"/>
              </a:spcBef>
              <a:buFont typeface="Euphemia" pitchFamily="34" charset="0"/>
              <a:buNone/>
              <a:defRPr lang="zh-TW" sz="1800" kern="1200">
                <a:solidFill>
                  <a:schemeClr val="tx1"/>
                </a:solidFill>
                <a:latin typeface="微軟正黑體" panose="020B0604030504040204" pitchFamily="34" charset="-120"/>
                <a:ea typeface="微軟正黑體" panose="020B0604030504040204" pitchFamily="34" charset="-120"/>
                <a:cs typeface="+mn-cs"/>
              </a:defRPr>
            </a:lvl2pPr>
            <a:lvl3pPr marL="548786" indent="0" algn="l" defTabSz="685983" rtl="0" eaLnBrk="1" latinLnBrk="0" hangingPunct="1">
              <a:lnSpc>
                <a:spcPct val="150000"/>
              </a:lnSpc>
              <a:spcBef>
                <a:spcPts val="450"/>
              </a:spcBef>
              <a:buFont typeface="Euphemia" pitchFamily="34" charset="0"/>
              <a:buNone/>
              <a:defRPr lang="zh-TW" sz="1500" kern="1200">
                <a:solidFill>
                  <a:schemeClr val="tx1"/>
                </a:solidFill>
                <a:latin typeface="微軟正黑體" panose="020B0604030504040204" pitchFamily="34" charset="-120"/>
                <a:ea typeface="微軟正黑體" panose="020B0604030504040204" pitchFamily="34" charset="-120"/>
                <a:cs typeface="+mn-cs"/>
              </a:defRPr>
            </a:lvl3pPr>
            <a:lvl4pPr marL="823179" indent="0" algn="l" defTabSz="685983" rtl="0" eaLnBrk="1" latinLnBrk="0" hangingPunct="1">
              <a:lnSpc>
                <a:spcPct val="150000"/>
              </a:lnSpc>
              <a:spcBef>
                <a:spcPts val="450"/>
              </a:spcBef>
              <a:buFont typeface="Arial"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4pPr>
            <a:lvl5pPr marL="1097573" indent="0" algn="l" defTabSz="685983" rtl="0" eaLnBrk="1" latinLnBrk="0" hangingPunct="1">
              <a:lnSpc>
                <a:spcPct val="150000"/>
              </a:lnSpc>
              <a:spcBef>
                <a:spcPts val="450"/>
              </a:spcBef>
              <a:buFont typeface="Euphemia"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5pPr>
            <a:lvl6pPr marL="1557181"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6pPr>
            <a:lvl7pPr marL="1831574"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7pPr>
            <a:lvl8pPr marL="2105967"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8pPr>
            <a:lvl9pPr marL="2380361"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9pPr>
          </a:lstStyle>
          <a:p>
            <a:endParaRPr lang="en-US" altLang="zh-TW" dirty="0" smtClean="0">
              <a:ea typeface="新細明體" panose="02020500000000000000" pitchFamily="18" charset="-120"/>
            </a:endParaRPr>
          </a:p>
        </p:txBody>
      </p:sp>
      <p:sp>
        <p:nvSpPr>
          <p:cNvPr id="6" name="Rectangle 3"/>
          <p:cNvSpPr txBox="1">
            <a:spLocks noChangeArrowheads="1"/>
          </p:cNvSpPr>
          <p:nvPr/>
        </p:nvSpPr>
        <p:spPr>
          <a:xfrm>
            <a:off x="971600" y="1394668"/>
            <a:ext cx="7830145" cy="5463331"/>
          </a:xfrm>
          <a:prstGeom prst="rect">
            <a:avLst/>
          </a:prstGeom>
        </p:spPr>
        <p:txBody>
          <a:bodyPr vert="horz" lIns="91440" tIns="45720" rIns="91440" bIns="45720" rtlCol="0">
            <a:normAutofit/>
          </a:bodyPr>
          <a:lstStyle>
            <a:lvl1pPr marL="0" indent="0" algn="l" defTabSz="685983" rtl="0" eaLnBrk="1" latinLnBrk="0" hangingPunct="1">
              <a:lnSpc>
                <a:spcPct val="150000"/>
              </a:lnSpc>
              <a:spcBef>
                <a:spcPts val="1050"/>
              </a:spcBef>
              <a:buFont typeface="Euphemia" pitchFamily="34" charset="0"/>
              <a:buNone/>
              <a:defRPr lang="zh-TW" sz="2101" kern="1200">
                <a:solidFill>
                  <a:schemeClr val="tx1"/>
                </a:solidFill>
                <a:latin typeface="微軟正黑體" panose="020B0604030504040204" pitchFamily="34" charset="-120"/>
                <a:ea typeface="微軟正黑體" panose="020B0604030504040204" pitchFamily="34" charset="-120"/>
                <a:cs typeface="+mn-cs"/>
              </a:defRPr>
            </a:lvl1pPr>
            <a:lvl2pPr marL="274393" indent="0" algn="l" defTabSz="685983" rtl="0" eaLnBrk="1" latinLnBrk="0" hangingPunct="1">
              <a:lnSpc>
                <a:spcPct val="150000"/>
              </a:lnSpc>
              <a:spcBef>
                <a:spcPts val="450"/>
              </a:spcBef>
              <a:buFont typeface="Euphemia" pitchFamily="34" charset="0"/>
              <a:buNone/>
              <a:defRPr lang="zh-TW" sz="1800" kern="1200">
                <a:solidFill>
                  <a:schemeClr val="tx1"/>
                </a:solidFill>
                <a:latin typeface="微軟正黑體" panose="020B0604030504040204" pitchFamily="34" charset="-120"/>
                <a:ea typeface="微軟正黑體" panose="020B0604030504040204" pitchFamily="34" charset="-120"/>
                <a:cs typeface="+mn-cs"/>
              </a:defRPr>
            </a:lvl2pPr>
            <a:lvl3pPr marL="548786" indent="0" algn="l" defTabSz="685983" rtl="0" eaLnBrk="1" latinLnBrk="0" hangingPunct="1">
              <a:lnSpc>
                <a:spcPct val="150000"/>
              </a:lnSpc>
              <a:spcBef>
                <a:spcPts val="450"/>
              </a:spcBef>
              <a:buFont typeface="Euphemia" pitchFamily="34" charset="0"/>
              <a:buNone/>
              <a:defRPr lang="zh-TW" sz="1500" kern="1200">
                <a:solidFill>
                  <a:schemeClr val="tx1"/>
                </a:solidFill>
                <a:latin typeface="微軟正黑體" panose="020B0604030504040204" pitchFamily="34" charset="-120"/>
                <a:ea typeface="微軟正黑體" panose="020B0604030504040204" pitchFamily="34" charset="-120"/>
                <a:cs typeface="+mn-cs"/>
              </a:defRPr>
            </a:lvl3pPr>
            <a:lvl4pPr marL="823179" indent="0" algn="l" defTabSz="685983" rtl="0" eaLnBrk="1" latinLnBrk="0" hangingPunct="1">
              <a:lnSpc>
                <a:spcPct val="150000"/>
              </a:lnSpc>
              <a:spcBef>
                <a:spcPts val="450"/>
              </a:spcBef>
              <a:buFont typeface="Arial"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4pPr>
            <a:lvl5pPr marL="1097573" indent="0" algn="l" defTabSz="685983" rtl="0" eaLnBrk="1" latinLnBrk="0" hangingPunct="1">
              <a:lnSpc>
                <a:spcPct val="150000"/>
              </a:lnSpc>
              <a:spcBef>
                <a:spcPts val="450"/>
              </a:spcBef>
              <a:buFont typeface="Euphemia"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5pPr>
            <a:lvl6pPr marL="1557181"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6pPr>
            <a:lvl7pPr marL="1831574"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7pPr>
            <a:lvl8pPr marL="2105967"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8pPr>
            <a:lvl9pPr marL="2380361"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9pPr>
          </a:lstStyle>
          <a:p>
            <a:pPr>
              <a:defRPr/>
            </a:pPr>
            <a:r>
              <a:rPr lang="en-US" sz="1050" dirty="0" smtClean="0"/>
              <a:t/>
            </a:r>
            <a:br>
              <a:rPr lang="en-US" sz="1050" dirty="0" smtClean="0"/>
            </a:br>
            <a:r>
              <a:rPr lang="en-US" sz="2000" dirty="0" smtClean="0"/>
              <a:t>Find</a:t>
            </a:r>
          </a:p>
          <a:p>
            <a:pPr>
              <a:defRPr/>
            </a:pPr>
            <a:endParaRPr lang="en-US" sz="2000" dirty="0" smtClean="0"/>
          </a:p>
          <a:p>
            <a:r>
              <a:rPr lang="en-US" altLang="zh-TW" sz="2000" dirty="0" smtClean="0">
                <a:ea typeface="新細明體" panose="02020500000000000000" pitchFamily="18" charset="-120"/>
              </a:rPr>
              <a:t>SOLUTION</a:t>
            </a:r>
            <a:r>
              <a:rPr lang="en-US" altLang="zh-TW" sz="2000" dirty="0">
                <a:ea typeface="新細明體" panose="02020500000000000000" pitchFamily="18" charset="-120"/>
              </a:rPr>
              <a:t>:</a:t>
            </a:r>
          </a:p>
          <a:p>
            <a:pPr>
              <a:defRPr/>
            </a:pPr>
            <a:r>
              <a:rPr lang="en-US" sz="2000" dirty="0" smtClean="0"/>
              <a:t>If </a:t>
            </a:r>
            <a:r>
              <a:rPr lang="en-US" sz="2000" dirty="0" smtClean="0"/>
              <a:t>we separate a sec</a:t>
            </a:r>
            <a:r>
              <a:rPr lang="en-US" sz="2000" baseline="30000" dirty="0" smtClean="0"/>
              <a:t>2</a:t>
            </a:r>
            <a:r>
              <a:rPr lang="en-US" sz="2000" i="1" dirty="0" smtClean="0">
                <a:sym typeface="Symbol"/>
              </a:rPr>
              <a:t></a:t>
            </a:r>
            <a:r>
              <a:rPr lang="en-US" sz="2000" dirty="0" smtClean="0">
                <a:sym typeface="Symbol"/>
              </a:rPr>
              <a:t> </a:t>
            </a:r>
            <a:r>
              <a:rPr lang="en-US" sz="2000" dirty="0" smtClean="0"/>
              <a:t>factor, as in the preceding example, we are left with a sec</a:t>
            </a:r>
            <a:r>
              <a:rPr lang="en-US" sz="2000" baseline="30000" dirty="0" smtClean="0"/>
              <a:t>5</a:t>
            </a:r>
            <a:r>
              <a:rPr lang="en-US" sz="2000" i="1" dirty="0" smtClean="0">
                <a:sym typeface="Symbol"/>
              </a:rPr>
              <a:t></a:t>
            </a:r>
            <a:r>
              <a:rPr lang="en-US" sz="2000" dirty="0" smtClean="0">
                <a:sym typeface="Symbol"/>
              </a:rPr>
              <a:t> </a:t>
            </a:r>
            <a:r>
              <a:rPr lang="en-US" sz="2000" dirty="0" smtClean="0"/>
              <a:t>factor, which isn’t easily converted to tangent</a:t>
            </a:r>
            <a:r>
              <a:rPr lang="en-US" sz="2000" dirty="0" smtClean="0"/>
              <a:t>.</a:t>
            </a:r>
            <a:endParaRPr lang="en-US" sz="2000" dirty="0" smtClean="0"/>
          </a:p>
          <a:p>
            <a:pPr>
              <a:defRPr/>
            </a:pPr>
            <a:r>
              <a:rPr lang="en-US" sz="2000" dirty="0" smtClean="0"/>
              <a:t>However, if we separate a sec </a:t>
            </a:r>
            <a:r>
              <a:rPr lang="en-US" sz="2000" i="1" dirty="0" smtClean="0">
                <a:sym typeface="Symbol"/>
              </a:rPr>
              <a:t> </a:t>
            </a:r>
            <a:r>
              <a:rPr lang="en-US" sz="2000" dirty="0" smtClean="0">
                <a:sym typeface="Symbol"/>
              </a:rPr>
              <a:t>tan </a:t>
            </a:r>
            <a:r>
              <a:rPr lang="en-US" sz="2000" i="1" dirty="0" smtClean="0">
                <a:sym typeface="Symbol"/>
              </a:rPr>
              <a:t> </a:t>
            </a:r>
            <a:r>
              <a:rPr lang="en-US" sz="2000" dirty="0" smtClean="0"/>
              <a:t>factor, we can convert the remaining power of tangent to an expression involving only secant using the identity 	</a:t>
            </a:r>
            <a:r>
              <a:rPr lang="en-US" sz="2200" dirty="0" smtClean="0"/>
              <a:t>		</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628800"/>
            <a:ext cx="2033587"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5589240"/>
            <a:ext cx="2281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8950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1000"/>
                                        <p:tgtEl>
                                          <p:spTgt spid="6">
                                            <p:txEl>
                                              <p:pRg st="3" end="3"/>
                                            </p:txEl>
                                          </p:spTgt>
                                        </p:tgtEl>
                                      </p:cBhvr>
                                    </p:animEffect>
                                    <p:anim calcmode="lin" valueType="num">
                                      <p:cBhvr>
                                        <p:cTn id="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6">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xEl>
                                              <p:pRg st="3" end="3"/>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1000"/>
                                        <p:tgtEl>
                                          <p:spTgt spid="6">
                                            <p:txEl>
                                              <p:pRg st="2" end="2"/>
                                            </p:txEl>
                                          </p:spTgt>
                                        </p:tgtEl>
                                      </p:cBhvr>
                                    </p:animEffect>
                                    <p:anim calcmode="lin" valueType="num">
                                      <p:cBhvr>
                                        <p:cTn id="14"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6">
                                            <p:txEl>
                                              <p:pRg st="2" end="2"/>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6">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1000"/>
                                        <p:tgtEl>
                                          <p:spTgt spid="6">
                                            <p:txEl>
                                              <p:pRg st="4" end="4"/>
                                            </p:txEl>
                                          </p:spTgt>
                                        </p:tgtEl>
                                      </p:cBhvr>
                                    </p:animEffect>
                                    <p:anim calcmode="lin" valueType="num">
                                      <p:cBhvr>
                                        <p:cTn id="22"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6">
                                            <p:txEl>
                                              <p:pRg st="4" end="4"/>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6">
                                            <p:txEl>
                                              <p:pRg st="4" end="4"/>
                                            </p:txEl>
                                          </p:spTgt>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900" decel="100000" fill="hold"/>
                                        <p:tgtEl>
                                          <p:spTgt spid="10"/>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normAutofit fontScale="90000"/>
          </a:bodyPr>
          <a:lstStyle/>
          <a:p>
            <a:r>
              <a:rPr lang="en-US" altLang="zh-TW" sz="3200" dirty="0" smtClean="0">
                <a:ea typeface="新細明體" panose="02020500000000000000" pitchFamily="18" charset="-120"/>
              </a:rPr>
              <a:t/>
            </a:r>
            <a:br>
              <a:rPr lang="en-US" altLang="zh-TW" sz="3200" dirty="0" smtClean="0">
                <a:ea typeface="新細明體" panose="02020500000000000000" pitchFamily="18" charset="-120"/>
              </a:rPr>
            </a:br>
            <a:r>
              <a:rPr lang="en-US" altLang="zh-TW" sz="3200" dirty="0">
                <a:ea typeface="新細明體" panose="02020500000000000000" pitchFamily="18" charset="-120"/>
              </a:rPr>
              <a:t/>
            </a:r>
            <a:br>
              <a:rPr lang="en-US" altLang="zh-TW" sz="3200" dirty="0">
                <a:ea typeface="新細明體" panose="02020500000000000000" pitchFamily="18" charset="-120"/>
              </a:rPr>
            </a:br>
            <a:r>
              <a:rPr lang="en-US" altLang="zh-TW" sz="3200" dirty="0" smtClean="0">
                <a:ea typeface="新細明體" panose="02020500000000000000" pitchFamily="18" charset="-120"/>
              </a:rPr>
              <a:t/>
            </a:r>
            <a:br>
              <a:rPr lang="en-US" altLang="zh-TW" sz="3200" dirty="0" smtClean="0">
                <a:ea typeface="新細明體" panose="02020500000000000000" pitchFamily="18" charset="-120"/>
              </a:rPr>
            </a:br>
            <a:r>
              <a:rPr lang="en-US" altLang="zh-TW" sz="3200" dirty="0">
                <a:ea typeface="新細明體" panose="02020500000000000000" pitchFamily="18" charset="-120"/>
              </a:rPr>
              <a:t/>
            </a:r>
            <a:br>
              <a:rPr lang="en-US" altLang="zh-TW" sz="3200" dirty="0">
                <a:ea typeface="新細明體" panose="02020500000000000000" pitchFamily="18" charset="-120"/>
              </a:rPr>
            </a:br>
            <a:r>
              <a:rPr lang="en-US" altLang="zh-TW" sz="3200" dirty="0" smtClean="0">
                <a:ea typeface="新細明體" panose="02020500000000000000" pitchFamily="18" charset="-120"/>
              </a:rPr>
              <a:t/>
            </a:r>
            <a:br>
              <a:rPr lang="en-US" altLang="zh-TW" sz="3200" dirty="0" smtClean="0">
                <a:ea typeface="新細明體" panose="02020500000000000000" pitchFamily="18" charset="-120"/>
              </a:rPr>
            </a:br>
            <a:r>
              <a:rPr lang="en-US" altLang="zh-TW" sz="3200" dirty="0">
                <a:ea typeface="新細明體" panose="02020500000000000000" pitchFamily="18" charset="-120"/>
              </a:rPr>
              <a:t/>
            </a:r>
            <a:br>
              <a:rPr lang="en-US" altLang="zh-TW" sz="3200" dirty="0">
                <a:ea typeface="新細明體" panose="02020500000000000000" pitchFamily="18" charset="-120"/>
              </a:rPr>
            </a:br>
            <a:r>
              <a:rPr lang="en-US" altLang="zh-TW" sz="3200" dirty="0" smtClean="0">
                <a:ea typeface="新細明體" panose="02020500000000000000" pitchFamily="18" charset="-120"/>
              </a:rPr>
              <a:t/>
            </a:r>
            <a:br>
              <a:rPr lang="en-US" altLang="zh-TW" sz="3200" dirty="0" smtClean="0">
                <a:ea typeface="新細明體" panose="02020500000000000000" pitchFamily="18" charset="-120"/>
              </a:rPr>
            </a:br>
            <a:r>
              <a:rPr lang="en-US" altLang="zh-TW" sz="3200" dirty="0">
                <a:ea typeface="新細明體" panose="02020500000000000000" pitchFamily="18" charset="-120"/>
              </a:rPr>
              <a:t/>
            </a:r>
            <a:br>
              <a:rPr lang="en-US" altLang="zh-TW" sz="3200" dirty="0">
                <a:ea typeface="新細明體" panose="02020500000000000000" pitchFamily="18" charset="-120"/>
              </a:rPr>
            </a:br>
            <a:r>
              <a:rPr lang="en-US" altLang="zh-TW" sz="3200" dirty="0" smtClean="0">
                <a:ea typeface="新細明體" panose="02020500000000000000" pitchFamily="18" charset="-120"/>
              </a:rPr>
              <a:t/>
            </a:r>
            <a:br>
              <a:rPr lang="en-US" altLang="zh-TW" sz="3200" dirty="0" smtClean="0">
                <a:ea typeface="新細明體" panose="02020500000000000000" pitchFamily="18" charset="-120"/>
              </a:rPr>
            </a:br>
            <a:r>
              <a:rPr lang="en-US" altLang="zh-TW" sz="3200" dirty="0">
                <a:ea typeface="新細明體" panose="02020500000000000000" pitchFamily="18" charset="-120"/>
              </a:rPr>
              <a:t/>
            </a:r>
            <a:br>
              <a:rPr lang="en-US" altLang="zh-TW" sz="3200" dirty="0">
                <a:ea typeface="新細明體" panose="02020500000000000000" pitchFamily="18" charset="-120"/>
              </a:rPr>
            </a:br>
            <a:r>
              <a:rPr lang="en-US" altLang="zh-TW" sz="3600" dirty="0" smtClean="0">
                <a:latin typeface="+mj-lt"/>
                <a:ea typeface="新細明體" panose="02020500000000000000" pitchFamily="18" charset="-120"/>
              </a:rPr>
              <a:t>Example </a:t>
            </a:r>
            <a:r>
              <a:rPr lang="en-US" altLang="zh-TW" sz="3600" dirty="0">
                <a:latin typeface="+mj-lt"/>
                <a:ea typeface="新細明體" panose="02020500000000000000" pitchFamily="18" charset="-120"/>
              </a:rPr>
              <a:t>6 – </a:t>
            </a:r>
            <a:r>
              <a:rPr lang="en-US" altLang="zh-TW" sz="3600" i="1" dirty="0">
                <a:latin typeface="+mj-lt"/>
                <a:ea typeface="新細明體" panose="02020500000000000000" pitchFamily="18" charset="-120"/>
              </a:rPr>
              <a:t>Solution</a:t>
            </a:r>
            <a:endParaRPr lang="en-US" altLang="zh-TW" sz="3600" i="1" dirty="0" smtClean="0">
              <a:latin typeface="+mj-lt"/>
              <a:ea typeface="新細明體" panose="02020500000000000000" pitchFamily="18" charset="-120"/>
            </a:endParaRPr>
          </a:p>
        </p:txBody>
      </p:sp>
      <p:sp>
        <p:nvSpPr>
          <p:cNvPr id="15364" name="Rectangle 5"/>
          <p:cNvSpPr>
            <a:spLocks noChangeArrowheads="1"/>
          </p:cNvSpPr>
          <p:nvPr/>
        </p:nvSpPr>
        <p:spPr bwMode="auto">
          <a:xfrm>
            <a:off x="1142108" y="706539"/>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sz="1350"/>
          </a:p>
        </p:txBody>
      </p:sp>
      <p:sp>
        <p:nvSpPr>
          <p:cNvPr id="7" name="Rectangle 3"/>
          <p:cNvSpPr txBox="1">
            <a:spLocks noChangeArrowheads="1"/>
          </p:cNvSpPr>
          <p:nvPr/>
        </p:nvSpPr>
        <p:spPr>
          <a:xfrm>
            <a:off x="1142108" y="1386042"/>
            <a:ext cx="7606356" cy="5256212"/>
          </a:xfrm>
          <a:prstGeom prst="rect">
            <a:avLst/>
          </a:prstGeom>
        </p:spPr>
        <p:txBody>
          <a:bodyPr vert="horz" lIns="91440" tIns="45720" rIns="91440" bIns="45720" rtlCol="0">
            <a:normAutofit/>
          </a:bodyPr>
          <a:lstStyle>
            <a:lvl1pPr marL="0" indent="0" algn="l" defTabSz="685983" rtl="0" eaLnBrk="1" latinLnBrk="0" hangingPunct="1">
              <a:lnSpc>
                <a:spcPct val="150000"/>
              </a:lnSpc>
              <a:spcBef>
                <a:spcPts val="1050"/>
              </a:spcBef>
              <a:buFont typeface="Euphemia" pitchFamily="34" charset="0"/>
              <a:buNone/>
              <a:defRPr lang="zh-TW" sz="2101" kern="1200">
                <a:solidFill>
                  <a:schemeClr val="tx1"/>
                </a:solidFill>
                <a:latin typeface="微軟正黑體" panose="020B0604030504040204" pitchFamily="34" charset="-120"/>
                <a:ea typeface="微軟正黑體" panose="020B0604030504040204" pitchFamily="34" charset="-120"/>
                <a:cs typeface="+mn-cs"/>
              </a:defRPr>
            </a:lvl1pPr>
            <a:lvl2pPr marL="274393" indent="0" algn="l" defTabSz="685983" rtl="0" eaLnBrk="1" latinLnBrk="0" hangingPunct="1">
              <a:lnSpc>
                <a:spcPct val="150000"/>
              </a:lnSpc>
              <a:spcBef>
                <a:spcPts val="450"/>
              </a:spcBef>
              <a:buFont typeface="Euphemia" pitchFamily="34" charset="0"/>
              <a:buNone/>
              <a:defRPr lang="zh-TW" sz="1800" kern="1200">
                <a:solidFill>
                  <a:schemeClr val="tx1"/>
                </a:solidFill>
                <a:latin typeface="微軟正黑體" panose="020B0604030504040204" pitchFamily="34" charset="-120"/>
                <a:ea typeface="微軟正黑體" panose="020B0604030504040204" pitchFamily="34" charset="-120"/>
                <a:cs typeface="+mn-cs"/>
              </a:defRPr>
            </a:lvl2pPr>
            <a:lvl3pPr marL="548786" indent="0" algn="l" defTabSz="685983" rtl="0" eaLnBrk="1" latinLnBrk="0" hangingPunct="1">
              <a:lnSpc>
                <a:spcPct val="150000"/>
              </a:lnSpc>
              <a:spcBef>
                <a:spcPts val="450"/>
              </a:spcBef>
              <a:buFont typeface="Euphemia" pitchFamily="34" charset="0"/>
              <a:buNone/>
              <a:defRPr lang="zh-TW" sz="1500" kern="1200">
                <a:solidFill>
                  <a:schemeClr val="tx1"/>
                </a:solidFill>
                <a:latin typeface="微軟正黑體" panose="020B0604030504040204" pitchFamily="34" charset="-120"/>
                <a:ea typeface="微軟正黑體" panose="020B0604030504040204" pitchFamily="34" charset="-120"/>
                <a:cs typeface="+mn-cs"/>
              </a:defRPr>
            </a:lvl3pPr>
            <a:lvl4pPr marL="823179" indent="0" algn="l" defTabSz="685983" rtl="0" eaLnBrk="1" latinLnBrk="0" hangingPunct="1">
              <a:lnSpc>
                <a:spcPct val="150000"/>
              </a:lnSpc>
              <a:spcBef>
                <a:spcPts val="450"/>
              </a:spcBef>
              <a:buFont typeface="Arial"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4pPr>
            <a:lvl5pPr marL="1097573" indent="0" algn="l" defTabSz="685983" rtl="0" eaLnBrk="1" latinLnBrk="0" hangingPunct="1">
              <a:lnSpc>
                <a:spcPct val="150000"/>
              </a:lnSpc>
              <a:spcBef>
                <a:spcPts val="450"/>
              </a:spcBef>
              <a:buFont typeface="Euphemia"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5pPr>
            <a:lvl6pPr marL="1557181"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6pPr>
            <a:lvl7pPr marL="1831574"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7pPr>
            <a:lvl8pPr marL="2105967"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8pPr>
            <a:lvl9pPr marL="2380361"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9pPr>
          </a:lstStyle>
          <a:p>
            <a:r>
              <a:rPr lang="en-US" altLang="zh-TW" sz="2000" dirty="0">
                <a:ea typeface="新細明體" panose="02020500000000000000" pitchFamily="18" charset="-120"/>
              </a:rPr>
              <a:t>We can then evaluate the integral by substituting </a:t>
            </a:r>
            <a:r>
              <a:rPr lang="en-US" altLang="zh-TW" sz="2000" i="1" dirty="0">
                <a:ea typeface="新細明體" panose="02020500000000000000" pitchFamily="18" charset="-120"/>
              </a:rPr>
              <a:t>u</a:t>
            </a:r>
            <a:r>
              <a:rPr lang="en-US" altLang="zh-TW" sz="2000" dirty="0">
                <a:ea typeface="新細明體" panose="02020500000000000000" pitchFamily="18" charset="-120"/>
              </a:rPr>
              <a:t> = sec </a:t>
            </a:r>
            <a:r>
              <a:rPr lang="en-US" altLang="zh-TW" sz="2000" i="1" dirty="0">
                <a:ea typeface="新細明體" panose="02020500000000000000" pitchFamily="18" charset="-120"/>
                <a:sym typeface="Symbol" panose="05050102010706020507" pitchFamily="18" charset="2"/>
              </a:rPr>
              <a:t></a:t>
            </a:r>
            <a:r>
              <a:rPr lang="en-US" altLang="zh-TW" sz="2000" dirty="0">
                <a:ea typeface="新細明體" panose="02020500000000000000" pitchFamily="18" charset="-120"/>
              </a:rPr>
              <a:t>, so </a:t>
            </a:r>
            <a:r>
              <a:rPr lang="en-US" altLang="zh-TW" sz="2000" i="1" dirty="0">
                <a:ea typeface="新細明體" panose="02020500000000000000" pitchFamily="18" charset="-120"/>
              </a:rPr>
              <a:t>du</a:t>
            </a:r>
            <a:r>
              <a:rPr lang="en-US" altLang="zh-TW" sz="2000" dirty="0">
                <a:ea typeface="新細明體" panose="02020500000000000000" pitchFamily="18" charset="-120"/>
              </a:rPr>
              <a:t> = sec </a:t>
            </a:r>
            <a:r>
              <a:rPr lang="en-US" altLang="zh-TW" sz="2000" i="1" dirty="0">
                <a:ea typeface="新細明體" panose="02020500000000000000" pitchFamily="18" charset="-120"/>
                <a:sym typeface="Symbol" panose="05050102010706020507" pitchFamily="18" charset="2"/>
              </a:rPr>
              <a:t></a:t>
            </a:r>
            <a:r>
              <a:rPr lang="en-US" altLang="zh-TW" sz="2000" i="1" dirty="0">
                <a:ea typeface="新細明體" panose="02020500000000000000" pitchFamily="18" charset="-120"/>
              </a:rPr>
              <a:t> </a:t>
            </a:r>
            <a:r>
              <a:rPr lang="en-US" altLang="zh-TW" sz="2000" dirty="0">
                <a:ea typeface="新細明體" panose="02020500000000000000" pitchFamily="18" charset="-120"/>
              </a:rPr>
              <a:t>tan </a:t>
            </a:r>
            <a:r>
              <a:rPr lang="en-US" altLang="zh-TW" sz="2000" i="1" dirty="0">
                <a:ea typeface="新細明體" panose="02020500000000000000" pitchFamily="18" charset="-120"/>
                <a:sym typeface="Symbol" panose="05050102010706020507" pitchFamily="18" charset="2"/>
              </a:rPr>
              <a:t> </a:t>
            </a:r>
            <a:r>
              <a:rPr lang="en-US" altLang="zh-TW" sz="2000" i="1" dirty="0">
                <a:ea typeface="新細明體" panose="02020500000000000000" pitchFamily="18" charset="-120"/>
              </a:rPr>
              <a:t>d</a:t>
            </a:r>
            <a:r>
              <a:rPr lang="en-US" altLang="zh-TW" sz="2000" i="1" dirty="0">
                <a:ea typeface="新細明體" panose="02020500000000000000" pitchFamily="18" charset="-120"/>
                <a:sym typeface="Symbol" panose="05050102010706020507" pitchFamily="18" charset="2"/>
              </a:rPr>
              <a:t></a:t>
            </a:r>
            <a:r>
              <a:rPr lang="en-US" altLang="zh-TW" sz="2000" dirty="0">
                <a:ea typeface="新細明體" panose="02020500000000000000" pitchFamily="18" charset="-120"/>
                <a:sym typeface="Symbol" panose="05050102010706020507" pitchFamily="18" charset="2"/>
              </a:rPr>
              <a:t> </a:t>
            </a:r>
            <a:r>
              <a:rPr lang="en-US" altLang="zh-TW" sz="2000" dirty="0">
                <a:ea typeface="新細明體" panose="02020500000000000000" pitchFamily="18" charset="-120"/>
              </a:rPr>
              <a:t>:</a:t>
            </a:r>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r="21114" b="84926"/>
          <a:stretch>
            <a:fillRect/>
          </a:stretch>
        </p:blipFill>
        <p:spPr bwMode="auto">
          <a:xfrm>
            <a:off x="1295400" y="2676525"/>
            <a:ext cx="59436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l="26295" t="23779" r="12010" b="62845"/>
          <a:stretch>
            <a:fillRect/>
          </a:stretch>
        </p:blipFill>
        <p:spPr bwMode="auto">
          <a:xfrm>
            <a:off x="3276600" y="3743325"/>
            <a:ext cx="46482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l="27180" t="45648" r="40456" b="39066"/>
          <a:stretch>
            <a:fillRect/>
          </a:stretch>
        </p:blipFill>
        <p:spPr bwMode="auto">
          <a:xfrm>
            <a:off x="3352800" y="4876800"/>
            <a:ext cx="243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l="59671" t="45648" b="39066"/>
          <a:stretch>
            <a:fillRect/>
          </a:stretch>
        </p:blipFill>
        <p:spPr bwMode="auto">
          <a:xfrm>
            <a:off x="3429000" y="5943600"/>
            <a:ext cx="30384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085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900" decel="100000" fill="hold"/>
                                        <p:tgtEl>
                                          <p:spTgt spid="1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900" decel="100000" fill="hold"/>
                                        <p:tgtEl>
                                          <p:spTgt spid="14"/>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1000"/>
                                        <p:tgtEl>
                                          <p:spTgt spid="15"/>
                                        </p:tgtEl>
                                      </p:cBhvr>
                                    </p:animEffect>
                                    <p:anim calcmode="lin" valueType="num">
                                      <p:cBhvr>
                                        <p:cTn id="24" dur="1000" fill="hold"/>
                                        <p:tgtEl>
                                          <p:spTgt spid="15"/>
                                        </p:tgtEl>
                                        <p:attrNameLst>
                                          <p:attrName>ppt_x</p:attrName>
                                        </p:attrNameLst>
                                      </p:cBhvr>
                                      <p:tavLst>
                                        <p:tav tm="0">
                                          <p:val>
                                            <p:strVal val="#ppt_x"/>
                                          </p:val>
                                        </p:tav>
                                        <p:tav tm="100000">
                                          <p:val>
                                            <p:strVal val="#ppt_x"/>
                                          </p:val>
                                        </p:tav>
                                      </p:tavLst>
                                    </p:anim>
                                    <p:anim calcmode="lin" valueType="num">
                                      <p:cBhvr>
                                        <p:cTn id="25" dur="900" decel="100000" fill="hold"/>
                                        <p:tgtEl>
                                          <p:spTgt spid="15"/>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normAutofit/>
          </a:bodyPr>
          <a:lstStyle/>
          <a:p>
            <a:r>
              <a:rPr lang="en-US" altLang="zh-TW" sz="3200" dirty="0">
                <a:latin typeface="+mj-lt"/>
                <a:ea typeface="新細明體" panose="02020500000000000000" pitchFamily="18" charset="-120"/>
              </a:rPr>
              <a:t>Example </a:t>
            </a:r>
            <a:r>
              <a:rPr lang="en-US" altLang="zh-TW" sz="3200" dirty="0" smtClean="0">
                <a:latin typeface="+mj-lt"/>
                <a:ea typeface="新細明體" panose="02020500000000000000" pitchFamily="18" charset="-120"/>
              </a:rPr>
              <a:t>6 </a:t>
            </a:r>
            <a:r>
              <a:rPr lang="en-US" altLang="zh-TW" sz="3200" dirty="0">
                <a:latin typeface="+mj-lt"/>
                <a:ea typeface="新細明體" panose="02020500000000000000" pitchFamily="18" charset="-120"/>
              </a:rPr>
              <a:t>– </a:t>
            </a:r>
            <a:r>
              <a:rPr lang="en-US" altLang="zh-TW" sz="3200" i="1" dirty="0">
                <a:latin typeface="+mj-lt"/>
                <a:ea typeface="新細明體" panose="02020500000000000000" pitchFamily="18" charset="-120"/>
              </a:rPr>
              <a:t>Solution</a:t>
            </a:r>
            <a:endParaRPr lang="en-US" altLang="zh-TW" sz="3200" dirty="0" smtClean="0">
              <a:latin typeface="+mj-lt"/>
              <a:ea typeface="新細明體" panose="02020500000000000000" pitchFamily="18" charset="-120"/>
            </a:endParaRPr>
          </a:p>
        </p:txBody>
      </p:sp>
      <p:sp>
        <p:nvSpPr>
          <p:cNvPr id="17412" name="Rectangle 5"/>
          <p:cNvSpPr>
            <a:spLocks noChangeArrowheads="1"/>
          </p:cNvSpPr>
          <p:nvPr/>
        </p:nvSpPr>
        <p:spPr bwMode="auto">
          <a:xfrm>
            <a:off x="1142108" y="706539"/>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sz="1350"/>
          </a:p>
        </p:txBody>
      </p:sp>
      <p:sp>
        <p:nvSpPr>
          <p:cNvPr id="6" name="Rectangle 3"/>
          <p:cNvSpPr txBox="1">
            <a:spLocks noChangeArrowheads="1"/>
          </p:cNvSpPr>
          <p:nvPr/>
        </p:nvSpPr>
        <p:spPr>
          <a:xfrm>
            <a:off x="1326839" y="1417640"/>
            <a:ext cx="7349617" cy="5256212"/>
          </a:xfrm>
          <a:prstGeom prst="rect">
            <a:avLst/>
          </a:prstGeom>
        </p:spPr>
        <p:txBody>
          <a:bodyPr vert="horz" lIns="91440" tIns="45720" rIns="91440" bIns="45720" rtlCol="0">
            <a:normAutofit/>
          </a:bodyPr>
          <a:lstStyle>
            <a:lvl1pPr marL="0" indent="0" algn="l" defTabSz="685983" rtl="0" eaLnBrk="1" latinLnBrk="0" hangingPunct="1">
              <a:lnSpc>
                <a:spcPct val="150000"/>
              </a:lnSpc>
              <a:spcBef>
                <a:spcPts val="1050"/>
              </a:spcBef>
              <a:buFont typeface="Euphemia" pitchFamily="34" charset="0"/>
              <a:buNone/>
              <a:defRPr lang="zh-TW" sz="2101" kern="1200">
                <a:solidFill>
                  <a:schemeClr val="tx1"/>
                </a:solidFill>
                <a:latin typeface="微軟正黑體" panose="020B0604030504040204" pitchFamily="34" charset="-120"/>
                <a:ea typeface="微軟正黑體" panose="020B0604030504040204" pitchFamily="34" charset="-120"/>
                <a:cs typeface="+mn-cs"/>
              </a:defRPr>
            </a:lvl1pPr>
            <a:lvl2pPr marL="274393" indent="0" algn="l" defTabSz="685983" rtl="0" eaLnBrk="1" latinLnBrk="0" hangingPunct="1">
              <a:lnSpc>
                <a:spcPct val="150000"/>
              </a:lnSpc>
              <a:spcBef>
                <a:spcPts val="450"/>
              </a:spcBef>
              <a:buFont typeface="Euphemia" pitchFamily="34" charset="0"/>
              <a:buNone/>
              <a:defRPr lang="zh-TW" sz="1800" kern="1200">
                <a:solidFill>
                  <a:schemeClr val="tx1"/>
                </a:solidFill>
                <a:latin typeface="微軟正黑體" panose="020B0604030504040204" pitchFamily="34" charset="-120"/>
                <a:ea typeface="微軟正黑體" panose="020B0604030504040204" pitchFamily="34" charset="-120"/>
                <a:cs typeface="+mn-cs"/>
              </a:defRPr>
            </a:lvl2pPr>
            <a:lvl3pPr marL="548786" indent="0" algn="l" defTabSz="685983" rtl="0" eaLnBrk="1" latinLnBrk="0" hangingPunct="1">
              <a:lnSpc>
                <a:spcPct val="150000"/>
              </a:lnSpc>
              <a:spcBef>
                <a:spcPts val="450"/>
              </a:spcBef>
              <a:buFont typeface="Euphemia" pitchFamily="34" charset="0"/>
              <a:buNone/>
              <a:defRPr lang="zh-TW" sz="1500" kern="1200">
                <a:solidFill>
                  <a:schemeClr val="tx1"/>
                </a:solidFill>
                <a:latin typeface="微軟正黑體" panose="020B0604030504040204" pitchFamily="34" charset="-120"/>
                <a:ea typeface="微軟正黑體" panose="020B0604030504040204" pitchFamily="34" charset="-120"/>
                <a:cs typeface="+mn-cs"/>
              </a:defRPr>
            </a:lvl3pPr>
            <a:lvl4pPr marL="823179" indent="0" algn="l" defTabSz="685983" rtl="0" eaLnBrk="1" latinLnBrk="0" hangingPunct="1">
              <a:lnSpc>
                <a:spcPct val="150000"/>
              </a:lnSpc>
              <a:spcBef>
                <a:spcPts val="450"/>
              </a:spcBef>
              <a:buFont typeface="Arial"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4pPr>
            <a:lvl5pPr marL="1097573" indent="0" algn="l" defTabSz="685983" rtl="0" eaLnBrk="1" latinLnBrk="0" hangingPunct="1">
              <a:lnSpc>
                <a:spcPct val="150000"/>
              </a:lnSpc>
              <a:spcBef>
                <a:spcPts val="450"/>
              </a:spcBef>
              <a:buFont typeface="Euphemia"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5pPr>
            <a:lvl6pPr marL="1557181"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6pPr>
            <a:lvl7pPr marL="1831574"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7pPr>
            <a:lvl8pPr marL="2105967"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8pPr>
            <a:lvl9pPr marL="2380361"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9pPr>
          </a:lstStyle>
          <a:p>
            <a:endParaRPr lang="en-US" altLang="zh-TW" dirty="0" smtClean="0">
              <a:ea typeface="新細明體" panose="02020500000000000000" pitchFamily="18" charset="-120"/>
            </a:endParaRPr>
          </a:p>
          <a:p>
            <a:endParaRPr lang="en-US" altLang="zh-TW" dirty="0" smtClean="0">
              <a:ea typeface="新細明體" panose="02020500000000000000" pitchFamily="18" charset="-120"/>
            </a:endParaRPr>
          </a:p>
          <a:p>
            <a:endParaRPr lang="en-US" altLang="zh-TW" dirty="0" smtClean="0">
              <a:ea typeface="新細明體" panose="02020500000000000000" pitchFamily="18" charset="-120"/>
            </a:endParaRPr>
          </a:p>
          <a:p>
            <a:endParaRPr lang="en-US" altLang="zh-TW" dirty="0" smtClean="0">
              <a:ea typeface="新細明體" panose="02020500000000000000" pitchFamily="18" charset="-120"/>
            </a:endParaRPr>
          </a:p>
        </p:txBody>
      </p:sp>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330" t="66029" r="29204" b="15286"/>
          <a:stretch/>
        </p:blipFill>
        <p:spPr bwMode="auto">
          <a:xfrm>
            <a:off x="3203848" y="1676400"/>
            <a:ext cx="342555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l="26295" t="89809" r="14034"/>
          <a:stretch>
            <a:fillRect/>
          </a:stretch>
        </p:blipFill>
        <p:spPr bwMode="auto">
          <a:xfrm>
            <a:off x="3200400" y="2996952"/>
            <a:ext cx="4997772" cy="50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1753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900" decel="100000" fill="hold"/>
                                        <p:tgtEl>
                                          <p:spTgt spid="1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TANGENT &amp; SECANT INTEGRALS</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The preceding examples demonstrate strategies for evaluating integrals in the </a:t>
            </a:r>
            <a:r>
              <a:rPr lang="en-US" altLang="zh-TW" dirty="0" smtClean="0">
                <a:ea typeface="新細明體" panose="02020500000000000000" pitchFamily="18" charset="-120"/>
              </a:rPr>
              <a:t>form                             for </a:t>
            </a:r>
            <a:r>
              <a:rPr lang="en-US" altLang="zh-TW" dirty="0">
                <a:ea typeface="新細明體" panose="02020500000000000000" pitchFamily="18" charset="-120"/>
              </a:rPr>
              <a:t>two cases</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which we summarize here.</a:t>
            </a:r>
          </a:p>
          <a:p>
            <a:endParaRPr lang="zh-TW" altLang="en-US" dirty="0"/>
          </a:p>
        </p:txBody>
      </p:sp>
      <p:pic>
        <p:nvPicPr>
          <p:cNvPr id="4" name="圖片 3"/>
          <p:cNvPicPr>
            <a:picLocks noChangeAspect="1"/>
          </p:cNvPicPr>
          <p:nvPr/>
        </p:nvPicPr>
        <p:blipFill>
          <a:blip r:embed="rId2"/>
          <a:stretch>
            <a:fillRect/>
          </a:stretch>
        </p:blipFill>
        <p:spPr>
          <a:xfrm>
            <a:off x="5292080" y="2193109"/>
            <a:ext cx="1741237" cy="443803"/>
          </a:xfrm>
          <a:prstGeom prst="rect">
            <a:avLst/>
          </a:prstGeom>
        </p:spPr>
      </p:pic>
    </p:spTree>
    <p:extLst>
      <p:ext uri="{BB962C8B-B14F-4D97-AF65-F5344CB8AC3E}">
        <p14:creationId xmlns:p14="http://schemas.microsoft.com/office/powerpoint/2010/main" val="1844797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400" dirty="0">
                <a:ea typeface="新細明體" panose="02020500000000000000" pitchFamily="18" charset="-120"/>
              </a:rPr>
              <a:t>How to Integrate Powers of </a:t>
            </a:r>
            <a:r>
              <a:rPr lang="en-US" altLang="zh-TW" sz="2400" dirty="0" err="1">
                <a:ea typeface="新細明體" panose="02020500000000000000" pitchFamily="18" charset="-120"/>
              </a:rPr>
              <a:t>tan</a:t>
            </a:r>
            <a:r>
              <a:rPr lang="en-US" altLang="zh-TW" sz="2400" i="1" dirty="0" err="1">
                <a:ea typeface="新細明體" panose="02020500000000000000" pitchFamily="18" charset="-120"/>
              </a:rPr>
              <a:t>x</a:t>
            </a:r>
            <a:r>
              <a:rPr lang="en-US" altLang="zh-TW" sz="2400" dirty="0">
                <a:ea typeface="新細明體" panose="02020500000000000000" pitchFamily="18" charset="-120"/>
              </a:rPr>
              <a:t> and </a:t>
            </a:r>
            <a:r>
              <a:rPr lang="en-US" altLang="zh-TW" sz="2400" dirty="0" err="1">
                <a:ea typeface="新細明體" panose="02020500000000000000" pitchFamily="18" charset="-120"/>
              </a:rPr>
              <a:t>sec</a:t>
            </a:r>
            <a:r>
              <a:rPr lang="en-US" altLang="zh-TW" sz="2400" i="1" dirty="0" err="1">
                <a:ea typeface="新細明體" panose="02020500000000000000" pitchFamily="18" charset="-120"/>
              </a:rPr>
              <a:t>x</a:t>
            </a:r>
            <a:r>
              <a:rPr lang="en-US" altLang="zh-TW" sz="2400" i="1" dirty="0">
                <a:ea typeface="新細明體" panose="02020500000000000000" pitchFamily="18" charset="-120"/>
              </a:rPr>
              <a:t> </a:t>
            </a:r>
            <a:r>
              <a:rPr lang="en-US" altLang="zh-TW" sz="2400" dirty="0">
                <a:ea typeface="新細明體" panose="02020500000000000000" pitchFamily="18" charset="-120"/>
              </a:rPr>
              <a:t>STRATEGY (</a:t>
            </a:r>
            <a:r>
              <a:rPr lang="en-US" altLang="zh-TW" sz="2400" dirty="0" err="1">
                <a:ea typeface="新細明體" panose="02020500000000000000" pitchFamily="18" charset="-120"/>
              </a:rPr>
              <a:t>i</a:t>
            </a:r>
            <a:r>
              <a:rPr lang="en-US" altLang="zh-TW" sz="2400" dirty="0">
                <a:ea typeface="新細明體" panose="02020500000000000000" pitchFamily="18" charset="-120"/>
              </a:rPr>
              <a:t>)</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If the power of secant is even (</a:t>
            </a:r>
            <a:r>
              <a:rPr lang="en-US" altLang="zh-TW" i="1" dirty="0">
                <a:ea typeface="新細明體" panose="02020500000000000000" pitchFamily="18" charset="-120"/>
              </a:rPr>
              <a:t>n</a:t>
            </a:r>
            <a:r>
              <a:rPr lang="en-US" altLang="zh-TW" dirty="0">
                <a:ea typeface="新細明體" panose="02020500000000000000" pitchFamily="18" charset="-120"/>
              </a:rPr>
              <a:t> = 2</a:t>
            </a:r>
            <a:r>
              <a:rPr lang="en-US" altLang="zh-TW" i="1" dirty="0">
                <a:ea typeface="新細明體" panose="02020500000000000000" pitchFamily="18" charset="-120"/>
              </a:rPr>
              <a:t>k</a:t>
            </a:r>
            <a:r>
              <a:rPr lang="en-US" altLang="zh-TW" dirty="0">
                <a:ea typeface="新細明體" panose="02020500000000000000" pitchFamily="18" charset="-120"/>
              </a:rPr>
              <a:t>, </a:t>
            </a:r>
            <a:r>
              <a:rPr lang="en-US" altLang="zh-TW" i="1" dirty="0">
                <a:ea typeface="新細明體" panose="02020500000000000000" pitchFamily="18" charset="-120"/>
              </a:rPr>
              <a:t>k</a:t>
            </a:r>
            <a:r>
              <a:rPr lang="en-US" altLang="zh-TW" dirty="0">
                <a:ea typeface="新細明體" panose="02020500000000000000" pitchFamily="18" charset="-120"/>
              </a:rPr>
              <a:t> </a:t>
            </a:r>
            <a:r>
              <a:rPr lang="en-US" altLang="zh-TW" dirty="0">
                <a:ea typeface="新細明體" panose="02020500000000000000" pitchFamily="18" charset="-120"/>
                <a:cs typeface="Arial" panose="020B0604020202020204" pitchFamily="34" charset="0"/>
              </a:rPr>
              <a:t>≥ 2)</a:t>
            </a:r>
            <a:r>
              <a:rPr lang="en-US" altLang="zh-TW" dirty="0">
                <a:ea typeface="新細明體" panose="02020500000000000000" pitchFamily="18" charset="-120"/>
              </a:rPr>
              <a:t> save sec</a:t>
            </a:r>
            <a:r>
              <a:rPr lang="en-US" altLang="zh-TW" baseline="30000" dirty="0">
                <a:ea typeface="新細明體" panose="02020500000000000000" pitchFamily="18" charset="-120"/>
              </a:rPr>
              <a:t>2</a:t>
            </a:r>
            <a:r>
              <a:rPr lang="en-US" altLang="zh-TW" i="1" dirty="0">
                <a:ea typeface="新細明體" panose="02020500000000000000" pitchFamily="18" charset="-120"/>
              </a:rPr>
              <a:t>x. </a:t>
            </a:r>
          </a:p>
          <a:p>
            <a:pPr marL="754063" lvl="1" indent="-296863"/>
            <a:r>
              <a:rPr lang="en-US" altLang="zh-TW" dirty="0">
                <a:ea typeface="新細明體" panose="02020500000000000000" pitchFamily="18" charset="-120"/>
              </a:rPr>
              <a:t>Then, use tan</a:t>
            </a:r>
            <a:r>
              <a:rPr lang="en-US" altLang="zh-TW" baseline="30000" dirty="0">
                <a:ea typeface="新細明體" panose="02020500000000000000" pitchFamily="18" charset="-120"/>
              </a:rPr>
              <a:t>2</a:t>
            </a:r>
            <a:r>
              <a:rPr lang="en-US" altLang="zh-TW" i="1" dirty="0">
                <a:ea typeface="新細明體" panose="02020500000000000000" pitchFamily="18" charset="-120"/>
              </a:rPr>
              <a:t>x = </a:t>
            </a:r>
            <a:r>
              <a:rPr lang="en-US" altLang="zh-TW" dirty="0">
                <a:ea typeface="新細明體" panose="02020500000000000000" pitchFamily="18" charset="-120"/>
              </a:rPr>
              <a:t>1 + sec</a:t>
            </a:r>
            <a:r>
              <a:rPr lang="en-US" altLang="zh-TW" baseline="30000" dirty="0">
                <a:ea typeface="新細明體" panose="02020500000000000000" pitchFamily="18" charset="-120"/>
              </a:rPr>
              <a:t>2</a:t>
            </a:r>
            <a:r>
              <a:rPr lang="en-US" altLang="zh-TW" i="1" dirty="0">
                <a:ea typeface="新細明體" panose="02020500000000000000" pitchFamily="18" charset="-120"/>
              </a:rPr>
              <a:t>x </a:t>
            </a:r>
            <a:r>
              <a:rPr lang="en-US" altLang="zh-TW" dirty="0">
                <a:ea typeface="新細明體" panose="02020500000000000000" pitchFamily="18" charset="-120"/>
              </a:rPr>
              <a:t>to express the remaining factors in terms of tan </a:t>
            </a:r>
            <a:r>
              <a:rPr lang="en-US" altLang="zh-TW" i="1" dirty="0">
                <a:ea typeface="新細明體" panose="02020500000000000000" pitchFamily="18" charset="-120"/>
              </a:rPr>
              <a:t>x</a:t>
            </a:r>
            <a:r>
              <a:rPr lang="en-US" altLang="zh-TW" dirty="0">
                <a:ea typeface="新細明體" panose="02020500000000000000" pitchFamily="18" charset="-120"/>
              </a:rPr>
              <a:t>:</a:t>
            </a:r>
          </a:p>
          <a:p>
            <a:pPr marL="754063" lvl="1" indent="-296863"/>
            <a:endParaRPr lang="en-US" altLang="zh-TW" dirty="0">
              <a:ea typeface="新細明體" panose="02020500000000000000" pitchFamily="18" charset="-120"/>
            </a:endParaRPr>
          </a:p>
          <a:p>
            <a:pPr marL="754063" lvl="1" indent="-296863"/>
            <a:endParaRPr lang="en-US" altLang="zh-TW" dirty="0">
              <a:ea typeface="新細明體" panose="02020500000000000000" pitchFamily="18" charset="-120"/>
            </a:endParaRPr>
          </a:p>
          <a:p>
            <a:pPr marL="754063" lvl="1" indent="-296863"/>
            <a:endParaRPr lang="en-US" altLang="zh-TW" dirty="0">
              <a:ea typeface="新細明體" panose="02020500000000000000" pitchFamily="18" charset="-120"/>
            </a:endParaRPr>
          </a:p>
          <a:p>
            <a:pPr marL="754063" lvl="1" indent="-296863"/>
            <a:r>
              <a:rPr lang="en-US" altLang="zh-TW" dirty="0">
                <a:ea typeface="新細明體" panose="02020500000000000000" pitchFamily="18" charset="-120"/>
              </a:rPr>
              <a:t>Then, substitute </a:t>
            </a:r>
            <a:r>
              <a:rPr lang="en-US" altLang="zh-TW" i="1" dirty="0">
                <a:ea typeface="新細明體" panose="02020500000000000000" pitchFamily="18" charset="-120"/>
              </a:rPr>
              <a:t>u =</a:t>
            </a:r>
            <a:r>
              <a:rPr lang="en-US" altLang="zh-TW" dirty="0">
                <a:ea typeface="新細明體" panose="02020500000000000000" pitchFamily="18" charset="-120"/>
              </a:rPr>
              <a:t> tan </a:t>
            </a:r>
            <a:r>
              <a:rPr lang="en-US" altLang="zh-TW" i="1" dirty="0">
                <a:ea typeface="新細明體" panose="02020500000000000000" pitchFamily="18" charset="-120"/>
              </a:rPr>
              <a:t>x.</a:t>
            </a:r>
          </a:p>
          <a:p>
            <a:endParaRPr lang="zh-TW" altLang="en-US" dirty="0"/>
          </a:p>
        </p:txBody>
      </p:sp>
      <p:pic>
        <p:nvPicPr>
          <p:cNvPr id="4" name="圖片 3"/>
          <p:cNvPicPr>
            <a:picLocks noChangeAspect="1"/>
          </p:cNvPicPr>
          <p:nvPr/>
        </p:nvPicPr>
        <p:blipFill>
          <a:blip r:embed="rId2"/>
          <a:stretch>
            <a:fillRect/>
          </a:stretch>
        </p:blipFill>
        <p:spPr>
          <a:xfrm>
            <a:off x="2011398" y="3140968"/>
            <a:ext cx="5706993" cy="1080868"/>
          </a:xfrm>
          <a:prstGeom prst="rect">
            <a:avLst/>
          </a:prstGeom>
        </p:spPr>
      </p:pic>
    </p:spTree>
    <p:extLst>
      <p:ext uri="{BB962C8B-B14F-4D97-AF65-F5344CB8AC3E}">
        <p14:creationId xmlns:p14="http://schemas.microsoft.com/office/powerpoint/2010/main" val="1697299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lstStyle/>
          <a:p>
            <a:endParaRPr lang="en-US" altLang="zh-TW" sz="2851" dirty="0">
              <a:ea typeface="新細明體" panose="02020500000000000000" pitchFamily="18" charset="-120"/>
            </a:endParaRPr>
          </a:p>
        </p:txBody>
      </p:sp>
      <p:sp>
        <p:nvSpPr>
          <p:cNvPr id="4099" name="Rectangle 3"/>
          <p:cNvSpPr>
            <a:spLocks noGrp="1" noChangeArrowheads="1"/>
          </p:cNvSpPr>
          <p:nvPr>
            <p:ph type="body" idx="1"/>
          </p:nvPr>
        </p:nvSpPr>
        <p:spPr>
          <a:xfrm>
            <a:off x="1195389" y="980728"/>
            <a:ext cx="7339012" cy="4572000"/>
          </a:xfrm>
        </p:spPr>
        <p:txBody>
          <a:bodyPr>
            <a:normAutofit/>
          </a:bodyPr>
          <a:lstStyle/>
          <a:p>
            <a:pPr algn="ctr"/>
            <a:endParaRPr lang="en-US" altLang="zh-TW" sz="3600" b="1" dirty="0" smtClean="0">
              <a:ea typeface="新細明體" panose="02020500000000000000" pitchFamily="18" charset="-120"/>
            </a:endParaRPr>
          </a:p>
          <a:p>
            <a:pPr algn="ctr"/>
            <a:endParaRPr lang="en-US" altLang="zh-TW" sz="3600" b="1" dirty="0">
              <a:ea typeface="新細明體" panose="02020500000000000000" pitchFamily="18" charset="-120"/>
            </a:endParaRPr>
          </a:p>
          <a:p>
            <a:pPr algn="ctr"/>
            <a:r>
              <a:rPr lang="en-US" altLang="zh-TW" sz="3600" b="1" dirty="0" smtClean="0">
                <a:ea typeface="新細明體" panose="02020500000000000000" pitchFamily="18" charset="-120"/>
              </a:rPr>
              <a:t>Trigonometric </a:t>
            </a:r>
            <a:r>
              <a:rPr lang="en-US" altLang="zh-TW" sz="3600" b="1" dirty="0">
                <a:ea typeface="新細明體" panose="02020500000000000000" pitchFamily="18" charset="-120"/>
              </a:rPr>
              <a:t>Integrals</a:t>
            </a:r>
          </a:p>
        </p:txBody>
      </p:sp>
      <p:sp>
        <p:nvSpPr>
          <p:cNvPr id="4100" name="Rectangle 5"/>
          <p:cNvSpPr>
            <a:spLocks noChangeArrowheads="1"/>
          </p:cNvSpPr>
          <p:nvPr/>
        </p:nvSpPr>
        <p:spPr bwMode="auto">
          <a:xfrm>
            <a:off x="1142108" y="706539"/>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sz="1350"/>
          </a:p>
        </p:txBody>
      </p:sp>
    </p:spTree>
    <p:extLst>
      <p:ext uri="{BB962C8B-B14F-4D97-AF65-F5344CB8AC3E}">
        <p14:creationId xmlns:p14="http://schemas.microsoft.com/office/powerpoint/2010/main" val="3383751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STRATEGY (ii)</a:t>
            </a:r>
            <a:endParaRPr lang="zh-TW" altLang="en-US" dirty="0"/>
          </a:p>
        </p:txBody>
      </p:sp>
      <p:sp>
        <p:nvSpPr>
          <p:cNvPr id="3" name="內容版面配置區 2"/>
          <p:cNvSpPr>
            <a:spLocks noGrp="1"/>
          </p:cNvSpPr>
          <p:nvPr>
            <p:ph idx="1"/>
          </p:nvPr>
        </p:nvSpPr>
        <p:spPr/>
        <p:txBody>
          <a:bodyPr>
            <a:normAutofit/>
          </a:bodyPr>
          <a:lstStyle/>
          <a:p>
            <a:r>
              <a:rPr lang="en-US" altLang="zh-TW" dirty="0">
                <a:ea typeface="新細明體" panose="02020500000000000000" pitchFamily="18" charset="-120"/>
              </a:rPr>
              <a:t>If the power of tangent is odd (</a:t>
            </a:r>
            <a:r>
              <a:rPr lang="en-US" altLang="zh-TW" i="1" dirty="0">
                <a:ea typeface="新細明體" panose="02020500000000000000" pitchFamily="18" charset="-120"/>
              </a:rPr>
              <a:t>m </a:t>
            </a:r>
            <a:r>
              <a:rPr lang="en-US" altLang="zh-TW" dirty="0">
                <a:ea typeface="新細明體" panose="02020500000000000000" pitchFamily="18" charset="-120"/>
              </a:rPr>
              <a:t>= 2</a:t>
            </a:r>
            <a:r>
              <a:rPr lang="en-US" altLang="zh-TW" i="1" dirty="0">
                <a:ea typeface="新細明體" panose="02020500000000000000" pitchFamily="18" charset="-120"/>
              </a:rPr>
              <a:t>k +</a:t>
            </a:r>
            <a:r>
              <a:rPr lang="en-US" altLang="zh-TW" dirty="0">
                <a:ea typeface="新細明體" panose="02020500000000000000" pitchFamily="18" charset="-120"/>
              </a:rPr>
              <a:t> 1), save sec </a:t>
            </a:r>
            <a:r>
              <a:rPr lang="en-US" altLang="zh-TW" i="1" dirty="0">
                <a:ea typeface="新細明體" panose="02020500000000000000" pitchFamily="18" charset="-120"/>
              </a:rPr>
              <a:t>x </a:t>
            </a:r>
            <a:r>
              <a:rPr lang="en-US" altLang="zh-TW" dirty="0">
                <a:ea typeface="新細明體" panose="02020500000000000000" pitchFamily="18" charset="-120"/>
              </a:rPr>
              <a:t>tan </a:t>
            </a:r>
            <a:r>
              <a:rPr lang="en-US" altLang="zh-TW" i="1" dirty="0">
                <a:ea typeface="新細明體" panose="02020500000000000000" pitchFamily="18" charset="-120"/>
              </a:rPr>
              <a:t>x. </a:t>
            </a:r>
          </a:p>
          <a:p>
            <a:pPr lvl="1"/>
            <a:r>
              <a:rPr lang="en-US" altLang="zh-TW" dirty="0">
                <a:ea typeface="新細明體" panose="02020500000000000000" pitchFamily="18" charset="-120"/>
              </a:rPr>
              <a:t>Then, use tan</a:t>
            </a:r>
            <a:r>
              <a:rPr lang="en-US" altLang="zh-TW" baseline="30000" dirty="0">
                <a:ea typeface="新細明體" panose="02020500000000000000" pitchFamily="18" charset="-120"/>
              </a:rPr>
              <a:t>2</a:t>
            </a:r>
            <a:r>
              <a:rPr lang="en-US" altLang="zh-TW" i="1" dirty="0">
                <a:ea typeface="新細明體" panose="02020500000000000000" pitchFamily="18" charset="-120"/>
              </a:rPr>
              <a:t>x =</a:t>
            </a:r>
            <a:r>
              <a:rPr lang="en-US" altLang="zh-TW" dirty="0">
                <a:ea typeface="新細明體" panose="02020500000000000000" pitchFamily="18" charset="-120"/>
              </a:rPr>
              <a:t> sec</a:t>
            </a:r>
            <a:r>
              <a:rPr lang="en-US" altLang="zh-TW" baseline="30000" dirty="0">
                <a:ea typeface="新細明體" panose="02020500000000000000" pitchFamily="18" charset="-120"/>
              </a:rPr>
              <a:t>2</a:t>
            </a:r>
            <a:r>
              <a:rPr lang="en-US" altLang="zh-TW" i="1" dirty="0">
                <a:ea typeface="新細明體" panose="02020500000000000000" pitchFamily="18" charset="-120"/>
              </a:rPr>
              <a:t>x </a:t>
            </a:r>
            <a:r>
              <a:rPr lang="en-US" altLang="zh-TW" i="1"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 1 to express the remaining factors in terms of sec </a:t>
            </a:r>
            <a:r>
              <a:rPr lang="en-US" altLang="zh-TW" i="1" dirty="0">
                <a:ea typeface="新細明體" panose="02020500000000000000" pitchFamily="18" charset="-120"/>
              </a:rPr>
              <a:t>x</a:t>
            </a:r>
            <a:r>
              <a:rPr lang="en-US" altLang="zh-TW" dirty="0">
                <a:ea typeface="新細明體" panose="02020500000000000000" pitchFamily="18" charset="-120"/>
              </a:rPr>
              <a:t>:</a:t>
            </a:r>
          </a:p>
          <a:p>
            <a:endParaRPr lang="en-US" altLang="zh-TW" sz="2800" dirty="0">
              <a:ea typeface="新細明體" panose="02020500000000000000" pitchFamily="18" charset="-120"/>
            </a:endParaRPr>
          </a:p>
          <a:p>
            <a:endParaRPr lang="en-US" altLang="zh-TW" sz="2800" dirty="0">
              <a:ea typeface="新細明體" panose="02020500000000000000" pitchFamily="18" charset="-120"/>
            </a:endParaRPr>
          </a:p>
          <a:p>
            <a:pPr lvl="1"/>
            <a:r>
              <a:rPr lang="en-US" altLang="zh-TW" dirty="0">
                <a:ea typeface="新細明體" panose="02020500000000000000" pitchFamily="18" charset="-120"/>
              </a:rPr>
              <a:t>Then, substitute </a:t>
            </a:r>
            <a:r>
              <a:rPr lang="en-US" altLang="zh-TW" i="1" dirty="0">
                <a:ea typeface="新細明體" panose="02020500000000000000" pitchFamily="18" charset="-120"/>
              </a:rPr>
              <a:t>u =</a:t>
            </a:r>
            <a:r>
              <a:rPr lang="en-US" altLang="zh-TW" dirty="0">
                <a:ea typeface="新細明體" panose="02020500000000000000" pitchFamily="18" charset="-120"/>
              </a:rPr>
              <a:t> sec </a:t>
            </a:r>
            <a:r>
              <a:rPr lang="en-US" altLang="zh-TW" i="1" dirty="0">
                <a:ea typeface="新細明體" panose="02020500000000000000" pitchFamily="18" charset="-120"/>
              </a:rPr>
              <a:t>x.</a:t>
            </a:r>
          </a:p>
          <a:p>
            <a:endParaRPr lang="zh-TW" altLang="en-US" dirty="0"/>
          </a:p>
        </p:txBody>
      </p:sp>
      <p:pic>
        <p:nvPicPr>
          <p:cNvPr id="4" name="圖片 3"/>
          <p:cNvPicPr>
            <a:picLocks noChangeAspect="1"/>
          </p:cNvPicPr>
          <p:nvPr/>
        </p:nvPicPr>
        <p:blipFill>
          <a:blip r:embed="rId2"/>
          <a:stretch>
            <a:fillRect/>
          </a:stretch>
        </p:blipFill>
        <p:spPr>
          <a:xfrm>
            <a:off x="1624535" y="3789040"/>
            <a:ext cx="6480720" cy="1093862"/>
          </a:xfrm>
          <a:prstGeom prst="rect">
            <a:avLst/>
          </a:prstGeom>
        </p:spPr>
      </p:pic>
    </p:spTree>
    <p:extLst>
      <p:ext uri="{BB962C8B-B14F-4D97-AF65-F5344CB8AC3E}">
        <p14:creationId xmlns:p14="http://schemas.microsoft.com/office/powerpoint/2010/main" val="2821947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normAutofit/>
          </a:bodyPr>
          <a:lstStyle/>
          <a:p>
            <a:r>
              <a:rPr lang="en-US" altLang="zh-TW" sz="3200" dirty="0">
                <a:latin typeface="+mj-lt"/>
                <a:ea typeface="新細明體" panose="02020500000000000000" pitchFamily="18" charset="-120"/>
              </a:rPr>
              <a:t>Trigonometric Integrals</a:t>
            </a:r>
            <a:endParaRPr lang="en-US" altLang="zh-TW" sz="3200" dirty="0" smtClean="0">
              <a:latin typeface="+mj-lt"/>
              <a:ea typeface="新細明體" panose="02020500000000000000" pitchFamily="18" charset="-120"/>
            </a:endParaRPr>
          </a:p>
        </p:txBody>
      </p:sp>
      <p:sp>
        <p:nvSpPr>
          <p:cNvPr id="18436" name="Rectangle 5"/>
          <p:cNvSpPr>
            <a:spLocks noChangeArrowheads="1"/>
          </p:cNvSpPr>
          <p:nvPr/>
        </p:nvSpPr>
        <p:spPr bwMode="auto">
          <a:xfrm>
            <a:off x="1142108" y="706539"/>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sz="1350"/>
          </a:p>
        </p:txBody>
      </p:sp>
      <p:sp>
        <p:nvSpPr>
          <p:cNvPr id="8" name="Rectangle 3"/>
          <p:cNvSpPr txBox="1">
            <a:spLocks noChangeArrowheads="1"/>
          </p:cNvSpPr>
          <p:nvPr/>
        </p:nvSpPr>
        <p:spPr>
          <a:xfrm>
            <a:off x="1043608" y="1535357"/>
            <a:ext cx="7704856" cy="5134003"/>
          </a:xfrm>
          <a:prstGeom prst="rect">
            <a:avLst/>
          </a:prstGeom>
        </p:spPr>
        <p:txBody>
          <a:bodyPr vert="horz" lIns="91440" tIns="45720" rIns="91440" bIns="45720" rtlCol="0">
            <a:noAutofit/>
          </a:bodyPr>
          <a:lstStyle>
            <a:lvl1pPr marL="0" indent="0" algn="l" defTabSz="685983" rtl="0" eaLnBrk="1" latinLnBrk="0" hangingPunct="1">
              <a:lnSpc>
                <a:spcPct val="150000"/>
              </a:lnSpc>
              <a:spcBef>
                <a:spcPts val="1050"/>
              </a:spcBef>
              <a:buFont typeface="Euphemia" pitchFamily="34" charset="0"/>
              <a:buNone/>
              <a:defRPr lang="zh-TW" sz="2101" kern="1200">
                <a:solidFill>
                  <a:schemeClr val="tx1"/>
                </a:solidFill>
                <a:latin typeface="微軟正黑體" panose="020B0604030504040204" pitchFamily="34" charset="-120"/>
                <a:ea typeface="微軟正黑體" panose="020B0604030504040204" pitchFamily="34" charset="-120"/>
                <a:cs typeface="+mn-cs"/>
              </a:defRPr>
            </a:lvl1pPr>
            <a:lvl2pPr marL="274393" indent="0" algn="l" defTabSz="685983" rtl="0" eaLnBrk="1" latinLnBrk="0" hangingPunct="1">
              <a:lnSpc>
                <a:spcPct val="150000"/>
              </a:lnSpc>
              <a:spcBef>
                <a:spcPts val="450"/>
              </a:spcBef>
              <a:buFont typeface="Euphemia" pitchFamily="34" charset="0"/>
              <a:buNone/>
              <a:defRPr lang="zh-TW" sz="1800" kern="1200">
                <a:solidFill>
                  <a:schemeClr val="tx1"/>
                </a:solidFill>
                <a:latin typeface="微軟正黑體" panose="020B0604030504040204" pitchFamily="34" charset="-120"/>
                <a:ea typeface="微軟正黑體" panose="020B0604030504040204" pitchFamily="34" charset="-120"/>
                <a:cs typeface="+mn-cs"/>
              </a:defRPr>
            </a:lvl2pPr>
            <a:lvl3pPr marL="548786" indent="0" algn="l" defTabSz="685983" rtl="0" eaLnBrk="1" latinLnBrk="0" hangingPunct="1">
              <a:lnSpc>
                <a:spcPct val="150000"/>
              </a:lnSpc>
              <a:spcBef>
                <a:spcPts val="450"/>
              </a:spcBef>
              <a:buFont typeface="Euphemia" pitchFamily="34" charset="0"/>
              <a:buNone/>
              <a:defRPr lang="zh-TW" sz="1500" kern="1200">
                <a:solidFill>
                  <a:schemeClr val="tx1"/>
                </a:solidFill>
                <a:latin typeface="微軟正黑體" panose="020B0604030504040204" pitchFamily="34" charset="-120"/>
                <a:ea typeface="微軟正黑體" panose="020B0604030504040204" pitchFamily="34" charset="-120"/>
                <a:cs typeface="+mn-cs"/>
              </a:defRPr>
            </a:lvl3pPr>
            <a:lvl4pPr marL="823179" indent="0" algn="l" defTabSz="685983" rtl="0" eaLnBrk="1" latinLnBrk="0" hangingPunct="1">
              <a:lnSpc>
                <a:spcPct val="150000"/>
              </a:lnSpc>
              <a:spcBef>
                <a:spcPts val="450"/>
              </a:spcBef>
              <a:buFont typeface="Arial"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4pPr>
            <a:lvl5pPr marL="1097573" indent="0" algn="l" defTabSz="685983" rtl="0" eaLnBrk="1" latinLnBrk="0" hangingPunct="1">
              <a:lnSpc>
                <a:spcPct val="150000"/>
              </a:lnSpc>
              <a:spcBef>
                <a:spcPts val="450"/>
              </a:spcBef>
              <a:buFont typeface="Euphemia"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5pPr>
            <a:lvl6pPr marL="1557181"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6pPr>
            <a:lvl7pPr marL="1831574"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7pPr>
            <a:lvl8pPr marL="2105967"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8pPr>
            <a:lvl9pPr marL="2380361"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9pPr>
          </a:lstStyle>
          <a:p>
            <a:r>
              <a:rPr lang="en-US" altLang="zh-TW" sz="2000" dirty="0">
                <a:ea typeface="新細明體" panose="02020500000000000000" pitchFamily="18" charset="-120"/>
              </a:rPr>
              <a:t>For other cases, the guidelines are not as clear-cut. We may need to use identities, integration by parts, and occasionally a little ingenuity. </a:t>
            </a:r>
          </a:p>
          <a:p>
            <a:r>
              <a:rPr lang="en-US" altLang="zh-TW" sz="2000" dirty="0" smtClean="0">
                <a:ea typeface="新細明體" panose="02020500000000000000" pitchFamily="18" charset="-120"/>
              </a:rPr>
              <a:t>We </a:t>
            </a:r>
            <a:r>
              <a:rPr lang="en-US" altLang="zh-TW" sz="2000" dirty="0">
                <a:ea typeface="新細明體" panose="02020500000000000000" pitchFamily="18" charset="-120"/>
              </a:rPr>
              <a:t>will sometimes need to be able to integrate tan </a:t>
            </a:r>
            <a:r>
              <a:rPr lang="en-US" altLang="zh-TW" sz="2000" i="1" dirty="0">
                <a:ea typeface="新細明體" panose="02020500000000000000" pitchFamily="18" charset="-120"/>
              </a:rPr>
              <a:t>x</a:t>
            </a:r>
            <a:r>
              <a:rPr lang="en-US" altLang="zh-TW" sz="2000" dirty="0">
                <a:ea typeface="新細明體" panose="02020500000000000000" pitchFamily="18" charset="-120"/>
              </a:rPr>
              <a:t>:</a:t>
            </a:r>
          </a:p>
          <a:p>
            <a:endParaRPr lang="en-US" altLang="zh-TW" sz="2000" dirty="0">
              <a:ea typeface="新細明體" panose="02020500000000000000" pitchFamily="18" charset="-120"/>
            </a:endParaRPr>
          </a:p>
          <a:p>
            <a:endParaRPr lang="en-US" altLang="zh-TW" sz="2000" dirty="0">
              <a:ea typeface="新細明體" panose="02020500000000000000" pitchFamily="18" charset="-120"/>
            </a:endParaRPr>
          </a:p>
          <a:p>
            <a:r>
              <a:rPr lang="en-US" altLang="zh-TW" sz="2000" dirty="0" smtClean="0">
                <a:ea typeface="新細明體" panose="02020500000000000000" pitchFamily="18" charset="-120"/>
              </a:rPr>
              <a:t>We </a:t>
            </a:r>
            <a:r>
              <a:rPr lang="en-US" altLang="zh-TW" sz="2000" dirty="0">
                <a:ea typeface="新細明體" panose="02020500000000000000" pitchFamily="18" charset="-120"/>
              </a:rPr>
              <a:t>will also need the indefinite integral of secant:</a:t>
            </a:r>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2413" y="3614995"/>
            <a:ext cx="4144963"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3867" y="5445224"/>
            <a:ext cx="4922837"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58493" y="5796061"/>
            <a:ext cx="2508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9810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TANGENT &amp; SECANT INTEGRALS</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We could verify Formula 1 by differentiating the right side, or as follows</a:t>
            </a:r>
            <a:r>
              <a:rPr lang="en-US" altLang="zh-TW" dirty="0" smtClean="0">
                <a:ea typeface="新細明體" panose="02020500000000000000" pitchFamily="18" charset="-120"/>
              </a:rPr>
              <a:t>.</a:t>
            </a:r>
          </a:p>
          <a:p>
            <a:r>
              <a:rPr lang="en-US" altLang="zh-TW" dirty="0">
                <a:ea typeface="新細明體" panose="02020500000000000000" pitchFamily="18" charset="-120"/>
              </a:rPr>
              <a:t>First, we multiply numerator and denominator </a:t>
            </a:r>
            <a:br>
              <a:rPr lang="en-US" altLang="zh-TW" dirty="0">
                <a:ea typeface="新細明體" panose="02020500000000000000" pitchFamily="18" charset="-120"/>
              </a:rPr>
            </a:br>
            <a:r>
              <a:rPr lang="en-US" altLang="zh-TW" dirty="0">
                <a:ea typeface="新細明體" panose="02020500000000000000" pitchFamily="18" charset="-120"/>
              </a:rPr>
              <a:t>by sec </a:t>
            </a:r>
            <a:r>
              <a:rPr lang="en-US" altLang="zh-TW" i="1" dirty="0">
                <a:ea typeface="新細明體" panose="02020500000000000000" pitchFamily="18" charset="-120"/>
              </a:rPr>
              <a:t>x +</a:t>
            </a:r>
            <a:r>
              <a:rPr lang="en-US" altLang="zh-TW" dirty="0">
                <a:ea typeface="新細明體" panose="02020500000000000000" pitchFamily="18" charset="-120"/>
              </a:rPr>
              <a:t> tan </a:t>
            </a:r>
            <a:r>
              <a:rPr lang="en-US" altLang="zh-TW" i="1" dirty="0">
                <a:ea typeface="新細明體" panose="02020500000000000000" pitchFamily="18" charset="-120"/>
              </a:rPr>
              <a:t>x</a:t>
            </a:r>
            <a:r>
              <a:rPr lang="en-US" altLang="zh-TW" dirty="0">
                <a:ea typeface="新細明體" panose="02020500000000000000" pitchFamily="18" charset="-120"/>
              </a:rPr>
              <a:t>:</a:t>
            </a:r>
          </a:p>
          <a:p>
            <a:endParaRPr lang="en-US" altLang="zh-TW" dirty="0">
              <a:ea typeface="新細明體" panose="02020500000000000000" pitchFamily="18" charset="-120"/>
            </a:endParaRPr>
          </a:p>
          <a:p>
            <a:endParaRPr lang="zh-TW" altLang="en-US" dirty="0"/>
          </a:p>
        </p:txBody>
      </p:sp>
      <p:pic>
        <p:nvPicPr>
          <p:cNvPr id="4" name="圖片 3"/>
          <p:cNvPicPr>
            <a:picLocks noChangeAspect="1"/>
          </p:cNvPicPr>
          <p:nvPr/>
        </p:nvPicPr>
        <p:blipFill>
          <a:blip r:embed="rId2"/>
          <a:stretch>
            <a:fillRect/>
          </a:stretch>
        </p:blipFill>
        <p:spPr>
          <a:xfrm>
            <a:off x="2483768" y="4005064"/>
            <a:ext cx="4320480" cy="1719663"/>
          </a:xfrm>
          <a:prstGeom prst="rect">
            <a:avLst/>
          </a:prstGeom>
        </p:spPr>
      </p:pic>
    </p:spTree>
    <p:extLst>
      <p:ext uri="{BB962C8B-B14F-4D97-AF65-F5344CB8AC3E}">
        <p14:creationId xmlns:p14="http://schemas.microsoft.com/office/powerpoint/2010/main" val="3942044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TANGENT &amp; SECANT INTEGRALS</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If we substitute </a:t>
            </a:r>
            <a:r>
              <a:rPr lang="en-US" altLang="zh-TW" i="1" dirty="0">
                <a:ea typeface="新細明體" panose="02020500000000000000" pitchFamily="18" charset="-120"/>
              </a:rPr>
              <a:t>u =</a:t>
            </a:r>
            <a:r>
              <a:rPr lang="en-US" altLang="zh-TW" dirty="0">
                <a:ea typeface="新細明體" panose="02020500000000000000" pitchFamily="18" charset="-120"/>
              </a:rPr>
              <a:t> sec </a:t>
            </a:r>
            <a:r>
              <a:rPr lang="en-US" altLang="zh-TW" i="1" dirty="0">
                <a:ea typeface="新細明體" panose="02020500000000000000" pitchFamily="18" charset="-120"/>
              </a:rPr>
              <a:t>x +</a:t>
            </a:r>
            <a:r>
              <a:rPr lang="en-US" altLang="zh-TW" dirty="0">
                <a:ea typeface="新細明體" panose="02020500000000000000" pitchFamily="18" charset="-120"/>
              </a:rPr>
              <a:t> tan </a:t>
            </a:r>
            <a:r>
              <a:rPr lang="en-US" altLang="zh-TW" i="1" dirty="0">
                <a:ea typeface="新細明體" panose="02020500000000000000" pitchFamily="18" charset="-120"/>
              </a:rPr>
              <a:t>x</a:t>
            </a:r>
            <a:r>
              <a:rPr lang="en-US" altLang="zh-TW" dirty="0">
                <a:ea typeface="新細明體" panose="02020500000000000000" pitchFamily="18" charset="-120"/>
              </a:rPr>
              <a:t>, then </a:t>
            </a:r>
            <a:r>
              <a:rPr lang="en-US" altLang="zh-TW" i="1" dirty="0">
                <a:ea typeface="新細明體" panose="02020500000000000000" pitchFamily="18" charset="-120"/>
              </a:rPr>
              <a:t>du =</a:t>
            </a:r>
            <a:r>
              <a:rPr lang="en-US" altLang="zh-TW" dirty="0">
                <a:ea typeface="新細明體" panose="02020500000000000000" pitchFamily="18" charset="-120"/>
              </a:rPr>
              <a:t> (sec </a:t>
            </a:r>
            <a:r>
              <a:rPr lang="en-US" altLang="zh-TW" i="1" dirty="0">
                <a:ea typeface="新細明體" panose="02020500000000000000" pitchFamily="18" charset="-120"/>
              </a:rPr>
              <a:t>x </a:t>
            </a:r>
            <a:r>
              <a:rPr lang="en-US" altLang="zh-TW" dirty="0">
                <a:ea typeface="新細明體" panose="02020500000000000000" pitchFamily="18" charset="-120"/>
              </a:rPr>
              <a:t>tan </a:t>
            </a:r>
            <a:r>
              <a:rPr lang="en-US" altLang="zh-TW" i="1" dirty="0">
                <a:ea typeface="新細明體" panose="02020500000000000000" pitchFamily="18" charset="-120"/>
              </a:rPr>
              <a:t>x +</a:t>
            </a:r>
            <a:r>
              <a:rPr lang="en-US" altLang="zh-TW" dirty="0">
                <a:ea typeface="新細明體" panose="02020500000000000000" pitchFamily="18" charset="-120"/>
              </a:rPr>
              <a:t> sec</a:t>
            </a:r>
            <a:r>
              <a:rPr lang="en-US" altLang="zh-TW" baseline="30000" dirty="0">
                <a:ea typeface="新細明體" panose="02020500000000000000" pitchFamily="18" charset="-120"/>
              </a:rPr>
              <a:t>2</a:t>
            </a:r>
            <a:r>
              <a:rPr lang="en-US" altLang="zh-TW" i="1" dirty="0">
                <a:ea typeface="新細明體" panose="02020500000000000000" pitchFamily="18" charset="-120"/>
              </a:rPr>
              <a:t>x</a:t>
            </a:r>
            <a:r>
              <a:rPr lang="en-US" altLang="zh-TW" dirty="0">
                <a:ea typeface="新細明體" panose="02020500000000000000" pitchFamily="18" charset="-120"/>
              </a:rPr>
              <a:t>). </a:t>
            </a:r>
            <a:endParaRPr lang="en-US" altLang="zh-TW" sz="3000" dirty="0">
              <a:ea typeface="新細明體" panose="02020500000000000000" pitchFamily="18" charset="-120"/>
            </a:endParaRPr>
          </a:p>
          <a:p>
            <a:pPr lvl="1"/>
            <a:r>
              <a:rPr lang="en-US" altLang="zh-TW" dirty="0">
                <a:ea typeface="新細明體" panose="02020500000000000000" pitchFamily="18" charset="-120"/>
              </a:rPr>
              <a:t>The integral becomes:</a:t>
            </a:r>
          </a:p>
          <a:p>
            <a:pPr lvl="1"/>
            <a:endParaRPr lang="en-US" altLang="zh-TW" dirty="0">
              <a:ea typeface="新細明體" panose="02020500000000000000" pitchFamily="18" charset="-120"/>
            </a:endParaRPr>
          </a:p>
          <a:p>
            <a:r>
              <a:rPr lang="en-US" altLang="zh-TW" dirty="0">
                <a:ea typeface="新細明體" panose="02020500000000000000" pitchFamily="18" charset="-120"/>
              </a:rPr>
              <a:t>Thus, we have:</a:t>
            </a:r>
            <a:endParaRPr lang="en-US" altLang="zh-TW" sz="3600" dirty="0">
              <a:ea typeface="新細明體" panose="02020500000000000000" pitchFamily="18" charset="-120"/>
            </a:endParaRPr>
          </a:p>
          <a:p>
            <a:endParaRPr lang="zh-TW" altLang="en-US" dirty="0"/>
          </a:p>
        </p:txBody>
      </p:sp>
      <p:pic>
        <p:nvPicPr>
          <p:cNvPr id="4" name="圖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2636912"/>
            <a:ext cx="2418556" cy="495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圖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4367656"/>
            <a:ext cx="4005895" cy="5696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93257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Example 7</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Find</a:t>
            </a:r>
          </a:p>
          <a:p>
            <a:endParaRPr lang="en-US" altLang="zh-TW" dirty="0">
              <a:ea typeface="新細明體" panose="02020500000000000000" pitchFamily="18" charset="-120"/>
            </a:endParaRPr>
          </a:p>
          <a:p>
            <a:r>
              <a:rPr lang="en-US" altLang="zh-TW" dirty="0">
                <a:ea typeface="新細明體" panose="02020500000000000000" pitchFamily="18" charset="-120"/>
              </a:rPr>
              <a:t>SOLUTION</a:t>
            </a:r>
          </a:p>
          <a:p>
            <a:pPr lvl="1"/>
            <a:endParaRPr lang="en-US" altLang="zh-TW" sz="3200" dirty="0">
              <a:ea typeface="新細明體" panose="02020500000000000000" pitchFamily="18" charset="-120"/>
            </a:endParaRPr>
          </a:p>
          <a:p>
            <a:pPr lvl="1"/>
            <a:r>
              <a:rPr lang="en-US" altLang="zh-TW" dirty="0">
                <a:ea typeface="新細明體" panose="02020500000000000000" pitchFamily="18" charset="-120"/>
              </a:rPr>
              <a:t>Here, only tan </a:t>
            </a:r>
            <a:r>
              <a:rPr lang="en-US" altLang="zh-TW" i="1" dirty="0">
                <a:ea typeface="新細明體" panose="02020500000000000000" pitchFamily="18" charset="-120"/>
              </a:rPr>
              <a:t>x </a:t>
            </a:r>
            <a:r>
              <a:rPr lang="en-US" altLang="zh-TW" dirty="0">
                <a:ea typeface="新細明體" panose="02020500000000000000" pitchFamily="18" charset="-120"/>
              </a:rPr>
              <a:t>occurs.</a:t>
            </a:r>
          </a:p>
          <a:p>
            <a:pPr lvl="1"/>
            <a:endParaRPr lang="en-US" altLang="zh-TW" dirty="0">
              <a:ea typeface="新細明體" panose="02020500000000000000" pitchFamily="18" charset="-120"/>
            </a:endParaRPr>
          </a:p>
          <a:p>
            <a:pPr lvl="1"/>
            <a:r>
              <a:rPr lang="en-US" altLang="zh-TW" dirty="0">
                <a:ea typeface="新細明體" panose="02020500000000000000" pitchFamily="18" charset="-120"/>
              </a:rPr>
              <a:t>So, we rewrite a tan</a:t>
            </a:r>
            <a:r>
              <a:rPr lang="en-US" altLang="zh-TW" baseline="30000" dirty="0">
                <a:ea typeface="新細明體" panose="02020500000000000000" pitchFamily="18" charset="-120"/>
              </a:rPr>
              <a:t>2</a:t>
            </a:r>
            <a:r>
              <a:rPr lang="en-US" altLang="zh-TW" i="1" dirty="0">
                <a:ea typeface="新細明體" panose="02020500000000000000" pitchFamily="18" charset="-120"/>
              </a:rPr>
              <a:t>x</a:t>
            </a:r>
            <a:r>
              <a:rPr lang="en-US" altLang="zh-TW" dirty="0">
                <a:ea typeface="新細明體" panose="02020500000000000000" pitchFamily="18" charset="-120"/>
              </a:rPr>
              <a:t> factor in terms of sec</a:t>
            </a:r>
            <a:r>
              <a:rPr lang="en-US" altLang="zh-TW" baseline="30000" dirty="0">
                <a:ea typeface="新細明體" panose="02020500000000000000" pitchFamily="18" charset="-120"/>
              </a:rPr>
              <a:t>2</a:t>
            </a:r>
            <a:r>
              <a:rPr lang="en-US" altLang="zh-TW" i="1" dirty="0">
                <a:ea typeface="新細明體" panose="02020500000000000000" pitchFamily="18" charset="-120"/>
              </a:rPr>
              <a:t>x.</a:t>
            </a:r>
            <a:endParaRPr lang="en-US" altLang="zh-TW" dirty="0">
              <a:ea typeface="新細明體" panose="02020500000000000000" pitchFamily="18" charset="-120"/>
            </a:endParaRPr>
          </a:p>
          <a:p>
            <a:endParaRPr lang="zh-TW" altLang="en-US" dirty="0"/>
          </a:p>
        </p:txBody>
      </p:sp>
      <p:graphicFrame>
        <p:nvGraphicFramePr>
          <p:cNvPr id="4" name="Object 6"/>
          <p:cNvGraphicFramePr>
            <a:graphicFrameLocks noChangeAspect="1"/>
          </p:cNvGraphicFramePr>
          <p:nvPr>
            <p:extLst>
              <p:ext uri="{D42A27DB-BD31-4B8C-83A1-F6EECF244321}">
                <p14:modId xmlns:p14="http://schemas.microsoft.com/office/powerpoint/2010/main" val="783356807"/>
              </p:ext>
            </p:extLst>
          </p:nvPr>
        </p:nvGraphicFramePr>
        <p:xfrm>
          <a:off x="2051720" y="1628800"/>
          <a:ext cx="1296144" cy="550757"/>
        </p:xfrm>
        <a:graphic>
          <a:graphicData uri="http://schemas.openxmlformats.org/presentationml/2006/ole">
            <mc:AlternateContent xmlns:mc="http://schemas.openxmlformats.org/markup-compatibility/2006">
              <mc:Choice xmlns:v="urn:schemas-microsoft-com:vml" Requires="v">
                <p:oleObj spid="_x0000_s7177" name="Equation" r:id="rId3" imgW="1193760" imgH="507960" progId="Equation.DSMT4">
                  <p:embed/>
                </p:oleObj>
              </mc:Choice>
              <mc:Fallback>
                <p:oleObj name="Equation" r:id="rId3" imgW="1193760" imgH="5079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1628800"/>
                        <a:ext cx="1296144" cy="550757"/>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979139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Example 7 </a:t>
            </a:r>
            <a:r>
              <a:rPr lang="en-US" altLang="zh-TW" sz="2800" dirty="0">
                <a:ea typeface="新細明體" panose="02020500000000000000" pitchFamily="18" charset="-120"/>
              </a:rPr>
              <a:t>– </a:t>
            </a:r>
            <a:r>
              <a:rPr lang="en-US" altLang="zh-TW" sz="2800" i="1" dirty="0">
                <a:ea typeface="新細明體" panose="02020500000000000000" pitchFamily="18" charset="-120"/>
              </a:rPr>
              <a:t>Solution</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Hence, we use tan</a:t>
            </a:r>
            <a:r>
              <a:rPr lang="en-US" altLang="zh-TW" baseline="30000" dirty="0">
                <a:ea typeface="新細明體" panose="02020500000000000000" pitchFamily="18" charset="-120"/>
              </a:rPr>
              <a:t>2</a:t>
            </a:r>
            <a:r>
              <a:rPr lang="en-US" altLang="zh-TW" i="1" dirty="0">
                <a:ea typeface="新細明體" panose="02020500000000000000" pitchFamily="18" charset="-120"/>
              </a:rPr>
              <a:t>x </a:t>
            </a:r>
            <a:r>
              <a:rPr lang="en-US" altLang="zh-TW" i="1"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 sec</a:t>
            </a:r>
            <a:r>
              <a:rPr lang="en-US" altLang="zh-TW" baseline="30000" dirty="0">
                <a:ea typeface="新細明體" panose="02020500000000000000" pitchFamily="18" charset="-120"/>
              </a:rPr>
              <a:t>2</a:t>
            </a:r>
            <a:r>
              <a:rPr lang="en-US" altLang="zh-TW" i="1" dirty="0">
                <a:ea typeface="新細明體" panose="02020500000000000000" pitchFamily="18" charset="-120"/>
              </a:rPr>
              <a:t>x =</a:t>
            </a:r>
            <a:r>
              <a:rPr lang="en-US" altLang="zh-TW" dirty="0">
                <a:ea typeface="新細明體" panose="02020500000000000000" pitchFamily="18" charset="-120"/>
              </a:rPr>
              <a:t> 1.</a:t>
            </a:r>
          </a:p>
          <a:p>
            <a:endParaRPr lang="en-US" altLang="zh-TW" dirty="0">
              <a:ea typeface="新細明體" panose="02020500000000000000" pitchFamily="18" charset="-120"/>
            </a:endParaRPr>
          </a:p>
          <a:p>
            <a:endParaRPr lang="en-US" altLang="zh-TW" dirty="0">
              <a:ea typeface="新細明體" panose="02020500000000000000" pitchFamily="18" charset="-120"/>
            </a:endParaRPr>
          </a:p>
          <a:p>
            <a:endParaRPr lang="en-US" altLang="zh-TW" dirty="0">
              <a:ea typeface="新細明體" panose="02020500000000000000" pitchFamily="18" charset="-120"/>
            </a:endParaRPr>
          </a:p>
          <a:p>
            <a:endParaRPr lang="en-US" altLang="zh-TW" dirty="0">
              <a:ea typeface="新細明體" panose="02020500000000000000" pitchFamily="18" charset="-120"/>
            </a:endParaRPr>
          </a:p>
          <a:p>
            <a:pPr lvl="1"/>
            <a:endParaRPr lang="en-US" altLang="zh-TW" sz="2400" dirty="0">
              <a:ea typeface="新細明體" panose="02020500000000000000" pitchFamily="18" charset="-120"/>
            </a:endParaRPr>
          </a:p>
          <a:p>
            <a:pPr lvl="1"/>
            <a:r>
              <a:rPr lang="en-US" altLang="zh-TW" dirty="0">
                <a:ea typeface="新細明體" panose="02020500000000000000" pitchFamily="18" charset="-120"/>
              </a:rPr>
              <a:t>In the first integral, we mentally substituted </a:t>
            </a:r>
            <a:r>
              <a:rPr lang="en-US" altLang="zh-TW" i="1" dirty="0">
                <a:ea typeface="新細明體" panose="02020500000000000000" pitchFamily="18" charset="-120"/>
              </a:rPr>
              <a:t>u =</a:t>
            </a:r>
            <a:r>
              <a:rPr lang="en-US" altLang="zh-TW" dirty="0">
                <a:ea typeface="新細明體" panose="02020500000000000000" pitchFamily="18" charset="-120"/>
              </a:rPr>
              <a:t> tan </a:t>
            </a:r>
            <a:r>
              <a:rPr lang="en-US" altLang="zh-TW" i="1" dirty="0">
                <a:ea typeface="新細明體" panose="02020500000000000000" pitchFamily="18" charset="-120"/>
              </a:rPr>
              <a:t>x </a:t>
            </a:r>
            <a:r>
              <a:rPr lang="en-US" altLang="zh-TW" dirty="0">
                <a:ea typeface="新細明體" panose="02020500000000000000" pitchFamily="18" charset="-120"/>
              </a:rPr>
              <a:t>so that </a:t>
            </a:r>
            <a:r>
              <a:rPr lang="en-US" altLang="zh-TW" i="1" dirty="0">
                <a:ea typeface="新細明體" panose="02020500000000000000" pitchFamily="18" charset="-120"/>
              </a:rPr>
              <a:t>du = </a:t>
            </a:r>
            <a:r>
              <a:rPr lang="en-US" altLang="zh-TW" dirty="0">
                <a:ea typeface="新細明體" panose="02020500000000000000" pitchFamily="18" charset="-120"/>
              </a:rPr>
              <a:t>sec</a:t>
            </a:r>
            <a:r>
              <a:rPr lang="en-US" altLang="zh-TW" baseline="30000" dirty="0">
                <a:ea typeface="新細明體" panose="02020500000000000000" pitchFamily="18" charset="-120"/>
              </a:rPr>
              <a:t>2</a:t>
            </a:r>
            <a:r>
              <a:rPr lang="en-US" altLang="zh-TW" i="1" dirty="0">
                <a:ea typeface="新細明體" panose="02020500000000000000" pitchFamily="18" charset="-120"/>
              </a:rPr>
              <a:t>x dx</a:t>
            </a:r>
            <a:r>
              <a:rPr lang="en-US" altLang="zh-TW" dirty="0">
                <a:ea typeface="新細明體" panose="02020500000000000000" pitchFamily="18" charset="-120"/>
              </a:rPr>
              <a:t>.</a:t>
            </a:r>
          </a:p>
          <a:p>
            <a:endParaRPr lang="zh-TW"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3390752103"/>
              </p:ext>
            </p:extLst>
          </p:nvPr>
        </p:nvGraphicFramePr>
        <p:xfrm>
          <a:off x="1691680" y="2492896"/>
          <a:ext cx="6408712" cy="2118134"/>
        </p:xfrm>
        <a:graphic>
          <a:graphicData uri="http://schemas.openxmlformats.org/presentationml/2006/ole">
            <mc:AlternateContent xmlns:mc="http://schemas.openxmlformats.org/markup-compatibility/2006">
              <mc:Choice xmlns:v="urn:schemas-microsoft-com:vml" Requires="v">
                <p:oleObj spid="_x0000_s8201" name="Equation" r:id="rId3" imgW="3073320" imgH="1015920" progId="Equation.DSMT4">
                  <p:embed/>
                </p:oleObj>
              </mc:Choice>
              <mc:Fallback>
                <p:oleObj name="Equation" r:id="rId3" imgW="3073320" imgH="10159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2492896"/>
                        <a:ext cx="6408712" cy="211813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063157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normAutofit/>
          </a:bodyPr>
          <a:lstStyle/>
          <a:p>
            <a:r>
              <a:rPr lang="en-US" altLang="zh-TW" sz="3200" dirty="0">
                <a:ea typeface="新細明體" panose="02020500000000000000" pitchFamily="18" charset="-120"/>
              </a:rPr>
              <a:t>Trigonometric Integrals</a:t>
            </a:r>
            <a:endParaRPr lang="en-US" altLang="zh-TW" sz="3200" dirty="0" smtClean="0">
              <a:latin typeface="+mj-lt"/>
              <a:ea typeface="新細明體" panose="02020500000000000000" pitchFamily="18" charset="-120"/>
            </a:endParaRPr>
          </a:p>
        </p:txBody>
      </p:sp>
      <p:sp>
        <p:nvSpPr>
          <p:cNvPr id="19460" name="Rectangle 5"/>
          <p:cNvSpPr>
            <a:spLocks noChangeArrowheads="1"/>
          </p:cNvSpPr>
          <p:nvPr/>
        </p:nvSpPr>
        <p:spPr bwMode="auto">
          <a:xfrm>
            <a:off x="1142108" y="706539"/>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sz="1350"/>
          </a:p>
        </p:txBody>
      </p:sp>
      <p:sp>
        <p:nvSpPr>
          <p:cNvPr id="7" name="Rectangle 3"/>
          <p:cNvSpPr txBox="1">
            <a:spLocks noChangeArrowheads="1"/>
          </p:cNvSpPr>
          <p:nvPr/>
        </p:nvSpPr>
        <p:spPr>
          <a:xfrm>
            <a:off x="1142108" y="1535357"/>
            <a:ext cx="7678364" cy="5256212"/>
          </a:xfrm>
          <a:prstGeom prst="rect">
            <a:avLst/>
          </a:prstGeom>
        </p:spPr>
        <p:txBody>
          <a:bodyPr vert="horz" lIns="91440" tIns="45720" rIns="91440" bIns="45720" rtlCol="0">
            <a:normAutofit/>
          </a:bodyPr>
          <a:lstStyle>
            <a:lvl1pPr marL="0" indent="0" algn="l" defTabSz="685983" rtl="0" eaLnBrk="1" latinLnBrk="0" hangingPunct="1">
              <a:lnSpc>
                <a:spcPct val="150000"/>
              </a:lnSpc>
              <a:spcBef>
                <a:spcPts val="1050"/>
              </a:spcBef>
              <a:buFont typeface="Euphemia" pitchFamily="34" charset="0"/>
              <a:buNone/>
              <a:defRPr lang="zh-TW" sz="2101" kern="1200">
                <a:solidFill>
                  <a:schemeClr val="tx1"/>
                </a:solidFill>
                <a:latin typeface="微軟正黑體" panose="020B0604030504040204" pitchFamily="34" charset="-120"/>
                <a:ea typeface="微軟正黑體" panose="020B0604030504040204" pitchFamily="34" charset="-120"/>
                <a:cs typeface="+mn-cs"/>
              </a:defRPr>
            </a:lvl1pPr>
            <a:lvl2pPr marL="274393" indent="0" algn="l" defTabSz="685983" rtl="0" eaLnBrk="1" latinLnBrk="0" hangingPunct="1">
              <a:lnSpc>
                <a:spcPct val="150000"/>
              </a:lnSpc>
              <a:spcBef>
                <a:spcPts val="450"/>
              </a:spcBef>
              <a:buFont typeface="Euphemia" pitchFamily="34" charset="0"/>
              <a:buNone/>
              <a:defRPr lang="zh-TW" sz="1800" kern="1200">
                <a:solidFill>
                  <a:schemeClr val="tx1"/>
                </a:solidFill>
                <a:latin typeface="微軟正黑體" panose="020B0604030504040204" pitchFamily="34" charset="-120"/>
                <a:ea typeface="微軟正黑體" panose="020B0604030504040204" pitchFamily="34" charset="-120"/>
                <a:cs typeface="+mn-cs"/>
              </a:defRPr>
            </a:lvl2pPr>
            <a:lvl3pPr marL="548786" indent="0" algn="l" defTabSz="685983" rtl="0" eaLnBrk="1" latinLnBrk="0" hangingPunct="1">
              <a:lnSpc>
                <a:spcPct val="150000"/>
              </a:lnSpc>
              <a:spcBef>
                <a:spcPts val="450"/>
              </a:spcBef>
              <a:buFont typeface="Euphemia" pitchFamily="34" charset="0"/>
              <a:buNone/>
              <a:defRPr lang="zh-TW" sz="1500" kern="1200">
                <a:solidFill>
                  <a:schemeClr val="tx1"/>
                </a:solidFill>
                <a:latin typeface="微軟正黑體" panose="020B0604030504040204" pitchFamily="34" charset="-120"/>
                <a:ea typeface="微軟正黑體" panose="020B0604030504040204" pitchFamily="34" charset="-120"/>
                <a:cs typeface="+mn-cs"/>
              </a:defRPr>
            </a:lvl3pPr>
            <a:lvl4pPr marL="823179" indent="0" algn="l" defTabSz="685983" rtl="0" eaLnBrk="1" latinLnBrk="0" hangingPunct="1">
              <a:lnSpc>
                <a:spcPct val="150000"/>
              </a:lnSpc>
              <a:spcBef>
                <a:spcPts val="450"/>
              </a:spcBef>
              <a:buFont typeface="Arial"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4pPr>
            <a:lvl5pPr marL="1097573" indent="0" algn="l" defTabSz="685983" rtl="0" eaLnBrk="1" latinLnBrk="0" hangingPunct="1">
              <a:lnSpc>
                <a:spcPct val="150000"/>
              </a:lnSpc>
              <a:spcBef>
                <a:spcPts val="450"/>
              </a:spcBef>
              <a:buFont typeface="Euphemia"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5pPr>
            <a:lvl6pPr marL="1557181"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6pPr>
            <a:lvl7pPr marL="1831574"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7pPr>
            <a:lvl8pPr marL="2105967"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8pPr>
            <a:lvl9pPr marL="2380361"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9pPr>
          </a:lstStyle>
          <a:p>
            <a:endParaRPr lang="en-US" altLang="zh-TW" dirty="0" smtClean="0">
              <a:ea typeface="新細明體" panose="02020500000000000000" pitchFamily="18" charset="-120"/>
            </a:endParaRPr>
          </a:p>
        </p:txBody>
      </p:sp>
      <p:sp>
        <p:nvSpPr>
          <p:cNvPr id="12" name="Rectangle 3"/>
          <p:cNvSpPr txBox="1">
            <a:spLocks noChangeArrowheads="1"/>
          </p:cNvSpPr>
          <p:nvPr/>
        </p:nvSpPr>
        <p:spPr>
          <a:xfrm>
            <a:off x="1043608" y="1628800"/>
            <a:ext cx="7776864" cy="5089499"/>
          </a:xfrm>
          <a:prstGeom prst="rect">
            <a:avLst/>
          </a:prstGeom>
        </p:spPr>
        <p:txBody>
          <a:bodyPr vert="horz" lIns="91440" tIns="45720" rIns="91440" bIns="45720" rtlCol="0">
            <a:normAutofit/>
          </a:bodyPr>
          <a:lstStyle>
            <a:lvl1pPr marL="0" indent="0" algn="l" defTabSz="685983" rtl="0" eaLnBrk="1" latinLnBrk="0" hangingPunct="1">
              <a:lnSpc>
                <a:spcPct val="150000"/>
              </a:lnSpc>
              <a:spcBef>
                <a:spcPts val="1050"/>
              </a:spcBef>
              <a:buFont typeface="Euphemia" pitchFamily="34" charset="0"/>
              <a:buNone/>
              <a:defRPr lang="zh-TW" sz="2101" kern="1200">
                <a:solidFill>
                  <a:schemeClr val="tx1"/>
                </a:solidFill>
                <a:latin typeface="微軟正黑體" panose="020B0604030504040204" pitchFamily="34" charset="-120"/>
                <a:ea typeface="微軟正黑體" panose="020B0604030504040204" pitchFamily="34" charset="-120"/>
                <a:cs typeface="+mn-cs"/>
              </a:defRPr>
            </a:lvl1pPr>
            <a:lvl2pPr marL="274393" indent="0" algn="l" defTabSz="685983" rtl="0" eaLnBrk="1" latinLnBrk="0" hangingPunct="1">
              <a:lnSpc>
                <a:spcPct val="150000"/>
              </a:lnSpc>
              <a:spcBef>
                <a:spcPts val="450"/>
              </a:spcBef>
              <a:buFont typeface="Euphemia" pitchFamily="34" charset="0"/>
              <a:buNone/>
              <a:defRPr lang="zh-TW" sz="1800" kern="1200">
                <a:solidFill>
                  <a:schemeClr val="tx1"/>
                </a:solidFill>
                <a:latin typeface="微軟正黑體" panose="020B0604030504040204" pitchFamily="34" charset="-120"/>
                <a:ea typeface="微軟正黑體" panose="020B0604030504040204" pitchFamily="34" charset="-120"/>
                <a:cs typeface="+mn-cs"/>
              </a:defRPr>
            </a:lvl2pPr>
            <a:lvl3pPr marL="548786" indent="0" algn="l" defTabSz="685983" rtl="0" eaLnBrk="1" latinLnBrk="0" hangingPunct="1">
              <a:lnSpc>
                <a:spcPct val="150000"/>
              </a:lnSpc>
              <a:spcBef>
                <a:spcPts val="450"/>
              </a:spcBef>
              <a:buFont typeface="Euphemia" pitchFamily="34" charset="0"/>
              <a:buNone/>
              <a:defRPr lang="zh-TW" sz="1500" kern="1200">
                <a:solidFill>
                  <a:schemeClr val="tx1"/>
                </a:solidFill>
                <a:latin typeface="微軟正黑體" panose="020B0604030504040204" pitchFamily="34" charset="-120"/>
                <a:ea typeface="微軟正黑體" panose="020B0604030504040204" pitchFamily="34" charset="-120"/>
                <a:cs typeface="+mn-cs"/>
              </a:defRPr>
            </a:lvl3pPr>
            <a:lvl4pPr marL="823179" indent="0" algn="l" defTabSz="685983" rtl="0" eaLnBrk="1" latinLnBrk="0" hangingPunct="1">
              <a:lnSpc>
                <a:spcPct val="150000"/>
              </a:lnSpc>
              <a:spcBef>
                <a:spcPts val="450"/>
              </a:spcBef>
              <a:buFont typeface="Arial"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4pPr>
            <a:lvl5pPr marL="1097573" indent="0" algn="l" defTabSz="685983" rtl="0" eaLnBrk="1" latinLnBrk="0" hangingPunct="1">
              <a:lnSpc>
                <a:spcPct val="150000"/>
              </a:lnSpc>
              <a:spcBef>
                <a:spcPts val="450"/>
              </a:spcBef>
              <a:buFont typeface="Euphemia"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5pPr>
            <a:lvl6pPr marL="1557181"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6pPr>
            <a:lvl7pPr marL="1831574"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7pPr>
            <a:lvl8pPr marL="2105967"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8pPr>
            <a:lvl9pPr marL="2380361"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9pPr>
          </a:lstStyle>
          <a:p>
            <a:r>
              <a:rPr lang="en-US" altLang="zh-TW" sz="2000" dirty="0" smtClean="0">
                <a:latin typeface="+mn-lt"/>
                <a:ea typeface="新細明體" panose="02020500000000000000" pitchFamily="18" charset="-120"/>
              </a:rPr>
              <a:t>If an even power of tangent appears with an odd power of secant, it is helpful to express the integrand completely in terms of sec </a:t>
            </a:r>
            <a:r>
              <a:rPr lang="en-US" altLang="zh-TW" sz="2000" i="1" dirty="0" smtClean="0">
                <a:latin typeface="+mn-lt"/>
                <a:ea typeface="新細明體" panose="02020500000000000000" pitchFamily="18" charset="-120"/>
              </a:rPr>
              <a:t>x</a:t>
            </a:r>
            <a:r>
              <a:rPr lang="en-US" altLang="zh-TW" sz="2000" dirty="0" smtClean="0">
                <a:latin typeface="+mn-lt"/>
                <a:ea typeface="新細明體" panose="02020500000000000000" pitchFamily="18" charset="-120"/>
              </a:rPr>
              <a:t>. </a:t>
            </a:r>
          </a:p>
          <a:p>
            <a:endParaRPr lang="en-US" altLang="zh-TW" sz="2000" dirty="0" smtClean="0">
              <a:latin typeface="+mn-lt"/>
              <a:ea typeface="新細明體" panose="02020500000000000000" pitchFamily="18" charset="-120"/>
            </a:endParaRPr>
          </a:p>
          <a:p>
            <a:r>
              <a:rPr lang="en-US" altLang="zh-TW" sz="2000" dirty="0" smtClean="0">
                <a:latin typeface="+mn-lt"/>
                <a:ea typeface="新細明體" panose="02020500000000000000" pitchFamily="18" charset="-120"/>
              </a:rPr>
              <a:t>Powers of sec </a:t>
            </a:r>
            <a:r>
              <a:rPr lang="en-US" altLang="zh-TW" sz="2000" i="1" dirty="0" smtClean="0">
                <a:latin typeface="+mn-lt"/>
                <a:ea typeface="新細明體" panose="02020500000000000000" pitchFamily="18" charset="-120"/>
              </a:rPr>
              <a:t>x </a:t>
            </a:r>
            <a:r>
              <a:rPr lang="en-US" altLang="zh-TW" sz="2000" dirty="0" smtClean="0">
                <a:latin typeface="+mn-lt"/>
                <a:ea typeface="新細明體" panose="02020500000000000000" pitchFamily="18" charset="-120"/>
              </a:rPr>
              <a:t>may require integration by parts, as shown in the next example.</a:t>
            </a:r>
          </a:p>
        </p:txBody>
      </p:sp>
    </p:spTree>
    <p:extLst>
      <p:ext uri="{BB962C8B-B14F-4D97-AF65-F5344CB8AC3E}">
        <p14:creationId xmlns:p14="http://schemas.microsoft.com/office/powerpoint/2010/main" val="1958769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a:latin typeface="+mj-lt"/>
                <a:ea typeface="新細明體" panose="02020500000000000000" pitchFamily="18" charset="-120"/>
              </a:rPr>
              <a:t>Example 8</a:t>
            </a:r>
            <a:endParaRPr lang="zh-TW" altLang="en-US" sz="3200" dirty="0">
              <a:latin typeface="+mj-lt"/>
            </a:endParaRPr>
          </a:p>
        </p:txBody>
      </p:sp>
      <p:sp>
        <p:nvSpPr>
          <p:cNvPr id="3" name="內容版面配置區 2"/>
          <p:cNvSpPr>
            <a:spLocks noGrp="1"/>
          </p:cNvSpPr>
          <p:nvPr>
            <p:ph idx="1"/>
          </p:nvPr>
        </p:nvSpPr>
        <p:spPr>
          <a:xfrm>
            <a:off x="1115616" y="1600200"/>
            <a:ext cx="7418785" cy="5069160"/>
          </a:xfrm>
        </p:spPr>
        <p:txBody>
          <a:bodyPr>
            <a:normAutofit/>
          </a:bodyPr>
          <a:lstStyle/>
          <a:p>
            <a:pPr>
              <a:defRPr/>
            </a:pPr>
            <a:r>
              <a:rPr lang="en-US" altLang="zh-TW" sz="2000" dirty="0"/>
              <a:t>Find</a:t>
            </a:r>
          </a:p>
          <a:p>
            <a:pPr>
              <a:defRPr/>
            </a:pPr>
            <a:endParaRPr lang="en-US" altLang="zh-TW" sz="2000" dirty="0"/>
          </a:p>
          <a:p>
            <a:pPr>
              <a:defRPr/>
            </a:pPr>
            <a:r>
              <a:rPr lang="en-US" altLang="zh-TW" sz="2000" dirty="0" smtClean="0"/>
              <a:t>SOLUTION:</a:t>
            </a:r>
            <a:endParaRPr lang="en-US" altLang="zh-TW" sz="2000" dirty="0"/>
          </a:p>
          <a:p>
            <a:pPr>
              <a:defRPr/>
            </a:pPr>
            <a:r>
              <a:rPr lang="en-US" altLang="zh-TW" sz="2000" dirty="0"/>
              <a:t>Here we integrate by parts with</a:t>
            </a:r>
          </a:p>
          <a:p>
            <a:pPr>
              <a:defRPr/>
            </a:pPr>
            <a:endParaRPr lang="en-US" altLang="zh-TW" sz="2000" dirty="0"/>
          </a:p>
          <a:p>
            <a:pPr>
              <a:defRPr/>
            </a:pPr>
            <a:endParaRPr lang="en-US" altLang="zh-TW" sz="2000" dirty="0"/>
          </a:p>
          <a:p>
            <a:pPr>
              <a:defRPr/>
            </a:pPr>
            <a:r>
              <a:rPr lang="en-US" altLang="zh-TW" sz="2000" dirty="0" smtClean="0"/>
              <a:t>Then</a:t>
            </a:r>
            <a:endParaRPr lang="en-US" altLang="zh-TW" sz="2000" dirty="0"/>
          </a:p>
          <a:p>
            <a:endParaRPr lang="zh-TW"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573092"/>
            <a:ext cx="1323975"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b="55057"/>
          <a:stretch>
            <a:fillRect/>
          </a:stretch>
        </p:blipFill>
        <p:spPr bwMode="auto">
          <a:xfrm>
            <a:off x="1907704" y="3861048"/>
            <a:ext cx="47910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t="62921"/>
          <a:stretch>
            <a:fillRect/>
          </a:stretch>
        </p:blipFill>
        <p:spPr bwMode="auto">
          <a:xfrm>
            <a:off x="1907703" y="4653136"/>
            <a:ext cx="47910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3" y="5805264"/>
            <a:ext cx="53530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6797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900" decel="100000" fill="hold"/>
                                        <p:tgtEl>
                                          <p:spTgt spid="6"/>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900" decel="100000" fill="hold"/>
                                        <p:tgtEl>
                                          <p:spTgt spid="7"/>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a:latin typeface="+mj-lt"/>
                <a:ea typeface="新細明體" panose="02020500000000000000" pitchFamily="18" charset="-120"/>
              </a:rPr>
              <a:t>Example 8 – </a:t>
            </a:r>
            <a:r>
              <a:rPr lang="en-US" altLang="zh-TW" sz="3200" i="1" dirty="0">
                <a:latin typeface="+mj-lt"/>
                <a:ea typeface="新細明體" panose="02020500000000000000" pitchFamily="18" charset="-120"/>
              </a:rPr>
              <a:t>Solution</a:t>
            </a:r>
            <a:endParaRPr lang="zh-TW" altLang="en-US" sz="3200" dirty="0">
              <a:latin typeface="+mj-lt"/>
            </a:endParaRPr>
          </a:p>
        </p:txBody>
      </p:sp>
      <p:pic>
        <p:nvPicPr>
          <p:cNvPr id="4" name="Picture 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54286"/>
          <a:stretch>
            <a:fillRect/>
          </a:stretch>
        </p:blipFill>
        <p:spPr bwMode="auto">
          <a:xfrm>
            <a:off x="2428875" y="1710511"/>
            <a:ext cx="4879429" cy="59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p:cNvPicPr>
            <a:picLocks noChangeAspect="1" noChangeArrowheads="1"/>
          </p:cNvPicPr>
          <p:nvPr/>
        </p:nvPicPr>
        <p:blipFill>
          <a:blip r:embed="rId2">
            <a:extLst>
              <a:ext uri="{28A0092B-C50C-407E-A947-70E740481C1C}">
                <a14:useLocalDpi xmlns:a14="http://schemas.microsoft.com/office/drawing/2010/main" val="0"/>
              </a:ext>
            </a:extLst>
          </a:blip>
          <a:srcRect t="57143"/>
          <a:stretch>
            <a:fillRect/>
          </a:stretch>
        </p:blipFill>
        <p:spPr bwMode="auto">
          <a:xfrm>
            <a:off x="2428875" y="2550525"/>
            <a:ext cx="49625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12"/>
          <p:cNvSpPr txBox="1">
            <a:spLocks/>
          </p:cNvSpPr>
          <p:nvPr/>
        </p:nvSpPr>
        <p:spPr>
          <a:xfrm>
            <a:off x="1043608" y="1462088"/>
            <a:ext cx="7643192" cy="5256212"/>
          </a:xfrm>
          <a:prstGeom prst="rect">
            <a:avLst/>
          </a:prstGeom>
        </p:spPr>
        <p:txBody>
          <a:bodyPr vert="horz" lIns="91440" tIns="45720" rIns="91440" bIns="45720" rtlCol="0">
            <a:normAutofit/>
          </a:bodyPr>
          <a:lstStyle>
            <a:lvl1pPr marL="0" indent="0" algn="l" defTabSz="685983" rtl="0" eaLnBrk="1" latinLnBrk="0" hangingPunct="1">
              <a:lnSpc>
                <a:spcPct val="150000"/>
              </a:lnSpc>
              <a:spcBef>
                <a:spcPts val="1050"/>
              </a:spcBef>
              <a:buFont typeface="Euphemia" pitchFamily="34" charset="0"/>
              <a:buNone/>
              <a:defRPr lang="zh-TW" sz="2101" kern="1200">
                <a:solidFill>
                  <a:schemeClr val="tx1"/>
                </a:solidFill>
                <a:latin typeface="微軟正黑體" panose="020B0604030504040204" pitchFamily="34" charset="-120"/>
                <a:ea typeface="微軟正黑體" panose="020B0604030504040204" pitchFamily="34" charset="-120"/>
                <a:cs typeface="+mn-cs"/>
              </a:defRPr>
            </a:lvl1pPr>
            <a:lvl2pPr marL="274393" indent="0" algn="l" defTabSz="685983" rtl="0" eaLnBrk="1" latinLnBrk="0" hangingPunct="1">
              <a:lnSpc>
                <a:spcPct val="150000"/>
              </a:lnSpc>
              <a:spcBef>
                <a:spcPts val="450"/>
              </a:spcBef>
              <a:buFont typeface="Euphemia" pitchFamily="34" charset="0"/>
              <a:buNone/>
              <a:defRPr lang="zh-TW" sz="1800" kern="1200">
                <a:solidFill>
                  <a:schemeClr val="tx1"/>
                </a:solidFill>
                <a:latin typeface="微軟正黑體" panose="020B0604030504040204" pitchFamily="34" charset="-120"/>
                <a:ea typeface="微軟正黑體" panose="020B0604030504040204" pitchFamily="34" charset="-120"/>
                <a:cs typeface="+mn-cs"/>
              </a:defRPr>
            </a:lvl2pPr>
            <a:lvl3pPr marL="548786" indent="0" algn="l" defTabSz="685983" rtl="0" eaLnBrk="1" latinLnBrk="0" hangingPunct="1">
              <a:lnSpc>
                <a:spcPct val="150000"/>
              </a:lnSpc>
              <a:spcBef>
                <a:spcPts val="450"/>
              </a:spcBef>
              <a:buFont typeface="Euphemia" pitchFamily="34" charset="0"/>
              <a:buNone/>
              <a:defRPr lang="zh-TW" sz="1500" kern="1200">
                <a:solidFill>
                  <a:schemeClr val="tx1"/>
                </a:solidFill>
                <a:latin typeface="微軟正黑體" panose="020B0604030504040204" pitchFamily="34" charset="-120"/>
                <a:ea typeface="微軟正黑體" panose="020B0604030504040204" pitchFamily="34" charset="-120"/>
                <a:cs typeface="+mn-cs"/>
              </a:defRPr>
            </a:lvl3pPr>
            <a:lvl4pPr marL="823179" indent="0" algn="l" defTabSz="685983" rtl="0" eaLnBrk="1" latinLnBrk="0" hangingPunct="1">
              <a:lnSpc>
                <a:spcPct val="150000"/>
              </a:lnSpc>
              <a:spcBef>
                <a:spcPts val="450"/>
              </a:spcBef>
              <a:buFont typeface="Arial"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4pPr>
            <a:lvl5pPr marL="1097573" indent="0" algn="l" defTabSz="685983" rtl="0" eaLnBrk="1" latinLnBrk="0" hangingPunct="1">
              <a:lnSpc>
                <a:spcPct val="150000"/>
              </a:lnSpc>
              <a:spcBef>
                <a:spcPts val="450"/>
              </a:spcBef>
              <a:buFont typeface="Euphemia"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5pPr>
            <a:lvl6pPr marL="1557181"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6pPr>
            <a:lvl7pPr marL="1831574"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7pPr>
            <a:lvl8pPr marL="2105967"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8pPr>
            <a:lvl9pPr marL="2380361"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9pPr>
          </a:lstStyle>
          <a:p>
            <a:endParaRPr lang="en-US" altLang="zh-TW" dirty="0" smtClean="0">
              <a:ea typeface="新細明體" panose="02020500000000000000" pitchFamily="18" charset="-120"/>
            </a:endParaRPr>
          </a:p>
          <a:p>
            <a:endParaRPr lang="en-US" altLang="zh-TW" dirty="0" smtClean="0">
              <a:ea typeface="新細明體" panose="02020500000000000000" pitchFamily="18" charset="-120"/>
            </a:endParaRPr>
          </a:p>
          <a:p>
            <a:endParaRPr lang="en-US" altLang="zh-TW" dirty="0" smtClean="0">
              <a:ea typeface="新細明體" panose="02020500000000000000" pitchFamily="18" charset="-120"/>
            </a:endParaRPr>
          </a:p>
          <a:p>
            <a:endParaRPr lang="en-US" altLang="zh-TW" dirty="0" smtClean="0">
              <a:ea typeface="新細明體" panose="02020500000000000000" pitchFamily="18" charset="-120"/>
            </a:endParaRPr>
          </a:p>
          <a:p>
            <a:r>
              <a:rPr lang="en-US" altLang="zh-TW" sz="2000" dirty="0" smtClean="0">
                <a:ea typeface="新細明體" panose="02020500000000000000" pitchFamily="18" charset="-120"/>
              </a:rPr>
              <a:t>Using Formula 1 and solving for the required integral, we get</a:t>
            </a:r>
          </a:p>
        </p:txBody>
      </p:sp>
      <p:pic>
        <p:nvPicPr>
          <p:cNvPr id="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295" y="4941168"/>
            <a:ext cx="655320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379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fade">
                                      <p:cBhvr>
                                        <p:cTn id="15" dur="1000"/>
                                        <p:tgtEl>
                                          <p:spTgt spid="7">
                                            <p:txEl>
                                              <p:pRg st="4" end="4"/>
                                            </p:txEl>
                                          </p:spTgt>
                                        </p:tgtEl>
                                      </p:cBhvr>
                                    </p:animEffect>
                                    <p:anim calcmode="lin" valueType="num">
                                      <p:cBhvr>
                                        <p:cTn id="1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7">
                                            <p:txEl>
                                              <p:pRg st="4" end="4"/>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7">
                                            <p:txEl>
                                              <p:pRg st="4" end="4"/>
                                            </p:txEl>
                                          </p:spTgt>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900" decel="100000" fill="hold"/>
                                        <p:tgtEl>
                                          <p:spTgt spid="8"/>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TANGENT &amp; SECANT INTEGRALS</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Integrals such as the one in the example may seem very special. </a:t>
            </a:r>
          </a:p>
          <a:p>
            <a:pPr lvl="1"/>
            <a:r>
              <a:rPr lang="en-US" altLang="zh-TW" dirty="0">
                <a:ea typeface="新細明體" panose="02020500000000000000" pitchFamily="18" charset="-120"/>
              </a:rPr>
              <a:t>However, they occur frequently in applications of integration. </a:t>
            </a:r>
          </a:p>
          <a:p>
            <a:pPr lvl="1"/>
            <a:r>
              <a:rPr lang="en-US" altLang="zh-TW" dirty="0">
                <a:ea typeface="新細明體" panose="02020500000000000000" pitchFamily="18" charset="-120"/>
              </a:rPr>
              <a:t>We will see this in Chapter 7.</a:t>
            </a:r>
          </a:p>
          <a:p>
            <a:r>
              <a:rPr lang="en-US" altLang="zh-TW" dirty="0">
                <a:ea typeface="新細明體" panose="02020500000000000000" pitchFamily="18" charset="-120"/>
              </a:rPr>
              <a:t>Integrals of the form </a:t>
            </a:r>
            <a:r>
              <a:rPr lang="en-US" altLang="zh-TW" dirty="0">
                <a:ea typeface="新細明體" panose="02020500000000000000" pitchFamily="18" charset="-120"/>
                <a:cs typeface="Arial" panose="020B0604020202020204" pitchFamily="34" charset="0"/>
              </a:rPr>
              <a:t>                         </a:t>
            </a:r>
            <a:r>
              <a:rPr lang="en-US" altLang="zh-TW" i="1" dirty="0">
                <a:ea typeface="新細明體" panose="02020500000000000000" pitchFamily="18" charset="-120"/>
              </a:rPr>
              <a:t>  </a:t>
            </a:r>
            <a:r>
              <a:rPr lang="en-US" altLang="zh-TW" dirty="0">
                <a:ea typeface="新細明體" panose="02020500000000000000" pitchFamily="18" charset="-120"/>
              </a:rPr>
              <a:t>can be found by similar methods. </a:t>
            </a:r>
            <a:endParaRPr lang="en-US" altLang="zh-TW" sz="2800" dirty="0">
              <a:ea typeface="新細明體" panose="02020500000000000000" pitchFamily="18" charset="-120"/>
            </a:endParaRPr>
          </a:p>
          <a:p>
            <a:pPr lvl="1"/>
            <a:r>
              <a:rPr lang="en-US" altLang="zh-TW" dirty="0">
                <a:ea typeface="新細明體" panose="02020500000000000000" pitchFamily="18" charset="-120"/>
              </a:rPr>
              <a:t>We have to make use of the identity </a:t>
            </a:r>
            <a:br>
              <a:rPr lang="en-US" altLang="zh-TW" dirty="0">
                <a:ea typeface="新細明體" panose="02020500000000000000" pitchFamily="18" charset="-120"/>
              </a:rPr>
            </a:br>
            <a:r>
              <a:rPr lang="en-US" altLang="zh-TW" dirty="0">
                <a:ea typeface="新細明體" panose="02020500000000000000" pitchFamily="18" charset="-120"/>
              </a:rPr>
              <a:t>		       1 + cot</a:t>
            </a:r>
            <a:r>
              <a:rPr lang="en-US" altLang="zh-TW" baseline="30000" dirty="0">
                <a:ea typeface="新細明體" panose="02020500000000000000" pitchFamily="18" charset="-120"/>
              </a:rPr>
              <a:t>2</a:t>
            </a:r>
            <a:r>
              <a:rPr lang="en-US" altLang="zh-TW" i="1" dirty="0">
                <a:ea typeface="新細明體" panose="02020500000000000000" pitchFamily="18" charset="-120"/>
              </a:rPr>
              <a:t>x =</a:t>
            </a:r>
            <a:r>
              <a:rPr lang="en-US" altLang="zh-TW" dirty="0">
                <a:ea typeface="新細明體" panose="02020500000000000000" pitchFamily="18" charset="-120"/>
              </a:rPr>
              <a:t> csc</a:t>
            </a:r>
            <a:r>
              <a:rPr lang="en-US" altLang="zh-TW" baseline="30000" dirty="0">
                <a:ea typeface="新細明體" panose="02020500000000000000" pitchFamily="18" charset="-120"/>
              </a:rPr>
              <a:t>2</a:t>
            </a:r>
            <a:r>
              <a:rPr lang="en-US" altLang="zh-TW" i="1" dirty="0">
                <a:ea typeface="新細明體" panose="02020500000000000000" pitchFamily="18" charset="-120"/>
              </a:rPr>
              <a:t>x</a:t>
            </a:r>
            <a:endParaRPr lang="en-US" altLang="zh-TW" dirty="0">
              <a:ea typeface="新細明體" panose="02020500000000000000" pitchFamily="18" charset="-120"/>
            </a:endParaRPr>
          </a:p>
          <a:p>
            <a:endParaRPr lang="zh-TW" altLang="en-US" dirty="0"/>
          </a:p>
        </p:txBody>
      </p:sp>
    </p:spTree>
    <p:extLst>
      <p:ext uri="{BB962C8B-B14F-4D97-AF65-F5344CB8AC3E}">
        <p14:creationId xmlns:p14="http://schemas.microsoft.com/office/powerpoint/2010/main" val="874586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lstStyle/>
          <a:p>
            <a:r>
              <a:rPr lang="en-US" altLang="zh-TW" sz="3200" dirty="0">
                <a:latin typeface="+mj-lt"/>
                <a:ea typeface="新細明體" panose="02020500000000000000" pitchFamily="18" charset="-120"/>
              </a:rPr>
              <a:t>Trigonometric Integrals</a:t>
            </a:r>
            <a:endParaRPr lang="en-US" altLang="zh-TW" sz="2851" dirty="0">
              <a:latin typeface="+mj-lt"/>
              <a:ea typeface="新細明體" panose="02020500000000000000" pitchFamily="18" charset="-120"/>
            </a:endParaRPr>
          </a:p>
        </p:txBody>
      </p:sp>
      <p:sp>
        <p:nvSpPr>
          <p:cNvPr id="5123" name="Rectangle 3"/>
          <p:cNvSpPr>
            <a:spLocks noGrp="1" noChangeArrowheads="1"/>
          </p:cNvSpPr>
          <p:nvPr>
            <p:ph type="body" idx="1"/>
          </p:nvPr>
        </p:nvSpPr>
        <p:spPr>
          <a:xfrm>
            <a:off x="1195388" y="1600200"/>
            <a:ext cx="7697091" cy="5069160"/>
          </a:xfrm>
        </p:spPr>
        <p:txBody>
          <a:bodyPr>
            <a:noAutofit/>
          </a:bodyPr>
          <a:lstStyle/>
          <a:p>
            <a:r>
              <a:rPr lang="en-US" altLang="zh-TW" sz="2000" dirty="0">
                <a:ea typeface="新細明體" panose="02020500000000000000" pitchFamily="18" charset="-120"/>
              </a:rPr>
              <a:t>Here we use trigonometric identities to integrate certain combinations of trigonometric functions. We start with powers of sine and cosine.</a:t>
            </a:r>
          </a:p>
          <a:p>
            <a:r>
              <a:rPr lang="en-US" altLang="zh-TW" sz="2000" dirty="0" smtClean="0">
                <a:ea typeface="新細明體" panose="02020500000000000000" pitchFamily="18" charset="-120"/>
              </a:rPr>
              <a:t>In </a:t>
            </a:r>
            <a:r>
              <a:rPr lang="en-US" altLang="zh-TW" sz="2000" dirty="0">
                <a:ea typeface="新細明體" panose="02020500000000000000" pitchFamily="18" charset="-120"/>
              </a:rPr>
              <a:t>general, we try to write an integrand involving powers of sine and cosine in a form where we have only one sine factor (and the remainder of the expression in terms of cosine) or only one cosine factor (and the remainder of the expression in terms of sine).</a:t>
            </a:r>
          </a:p>
          <a:p>
            <a:r>
              <a:rPr lang="en-US" altLang="zh-TW" sz="2000" dirty="0" smtClean="0">
                <a:ea typeface="新細明體" panose="02020500000000000000" pitchFamily="18" charset="-120"/>
              </a:rPr>
              <a:t>The </a:t>
            </a:r>
            <a:r>
              <a:rPr lang="en-US" altLang="zh-TW" sz="2000" dirty="0">
                <a:ea typeface="新細明體" panose="02020500000000000000" pitchFamily="18" charset="-120"/>
              </a:rPr>
              <a:t>identity 			   </a:t>
            </a:r>
            <a:r>
              <a:rPr lang="zh-TW" altLang="en-US" sz="2000" dirty="0" smtClean="0">
                <a:ea typeface="新細明體" panose="02020500000000000000" pitchFamily="18" charset="-120"/>
              </a:rPr>
              <a:t> </a:t>
            </a:r>
            <a:r>
              <a:rPr lang="en-US" altLang="zh-TW" sz="2000" dirty="0" smtClean="0">
                <a:ea typeface="新細明體" panose="02020500000000000000" pitchFamily="18" charset="-120"/>
              </a:rPr>
              <a:t>enables </a:t>
            </a:r>
            <a:r>
              <a:rPr lang="en-US" altLang="zh-TW" sz="2000" dirty="0">
                <a:ea typeface="新細明體" panose="02020500000000000000" pitchFamily="18" charset="-120"/>
              </a:rPr>
              <a:t>us to convert back and forth between even powers of sine and cosine.</a:t>
            </a:r>
          </a:p>
        </p:txBody>
      </p:sp>
      <p:sp>
        <p:nvSpPr>
          <p:cNvPr id="5124" name="Rectangle 5"/>
          <p:cNvSpPr>
            <a:spLocks noChangeArrowheads="1"/>
          </p:cNvSpPr>
          <p:nvPr/>
        </p:nvSpPr>
        <p:spPr bwMode="auto">
          <a:xfrm>
            <a:off x="1142108" y="706539"/>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sz="1350"/>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5746" y="5661248"/>
            <a:ext cx="21574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0934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pPr algn="ctr"/>
            <a:endParaRPr lang="en-US" altLang="zh-TW" sz="2400" b="1" dirty="0" smtClean="0">
              <a:ea typeface="新細明體" panose="02020500000000000000" pitchFamily="18" charset="-120"/>
            </a:endParaRPr>
          </a:p>
          <a:p>
            <a:pPr algn="ctr"/>
            <a:endParaRPr lang="en-US" altLang="zh-TW" sz="2400" b="1" dirty="0">
              <a:ea typeface="新細明體" panose="02020500000000000000" pitchFamily="18" charset="-120"/>
            </a:endParaRPr>
          </a:p>
          <a:p>
            <a:pPr algn="ctr"/>
            <a:r>
              <a:rPr lang="en-US" altLang="zh-TW" sz="3600" b="1" dirty="0" smtClean="0">
                <a:ea typeface="新細明體" panose="02020500000000000000" pitchFamily="18" charset="-120"/>
              </a:rPr>
              <a:t>Trigonometric </a:t>
            </a:r>
            <a:r>
              <a:rPr lang="en-US" altLang="zh-TW" sz="3600" b="1" dirty="0">
                <a:ea typeface="新細明體" panose="02020500000000000000" pitchFamily="18" charset="-120"/>
              </a:rPr>
              <a:t>Substitutions</a:t>
            </a:r>
          </a:p>
          <a:p>
            <a:endParaRPr lang="zh-TW" altLang="en-US" dirty="0"/>
          </a:p>
        </p:txBody>
      </p:sp>
    </p:spTree>
    <p:extLst>
      <p:ext uri="{BB962C8B-B14F-4D97-AF65-F5344CB8AC3E}">
        <p14:creationId xmlns:p14="http://schemas.microsoft.com/office/powerpoint/2010/main" val="288422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TRIGONOMETRIC SUBSTITUTION</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In finding the area of a circle or an ellipse, an integral of the form                    </a:t>
            </a:r>
            <a:r>
              <a:rPr lang="en-US" altLang="zh-TW" dirty="0" smtClean="0">
                <a:ea typeface="新細明體" panose="02020500000000000000" pitchFamily="18" charset="-120"/>
              </a:rPr>
              <a:t>    </a:t>
            </a:r>
            <a:r>
              <a:rPr lang="en-US" altLang="zh-TW" dirty="0">
                <a:ea typeface="新細明體" panose="02020500000000000000" pitchFamily="18" charset="-120"/>
              </a:rPr>
              <a:t>arises, where </a:t>
            </a:r>
            <a:r>
              <a:rPr lang="en-US" altLang="zh-TW" i="1" dirty="0">
                <a:ea typeface="新細明體" panose="02020500000000000000" pitchFamily="18" charset="-120"/>
              </a:rPr>
              <a:t>a</a:t>
            </a:r>
            <a:r>
              <a:rPr lang="en-US" altLang="zh-TW" dirty="0">
                <a:ea typeface="新細明體" panose="02020500000000000000" pitchFamily="18" charset="-120"/>
              </a:rPr>
              <a:t> &gt; 0.</a:t>
            </a:r>
          </a:p>
          <a:p>
            <a:pPr lvl="1"/>
            <a:r>
              <a:rPr lang="en-US" altLang="zh-TW" dirty="0">
                <a:ea typeface="新細明體" panose="02020500000000000000" pitchFamily="18" charset="-120"/>
              </a:rPr>
              <a:t>If it </a:t>
            </a:r>
            <a:r>
              <a:rPr lang="en-US" altLang="zh-TW" dirty="0" smtClean="0">
                <a:ea typeface="新細明體" panose="02020500000000000000" pitchFamily="18" charset="-120"/>
              </a:rPr>
              <a:t>were                         </a:t>
            </a:r>
            <a:r>
              <a:rPr lang="en-US" altLang="zh-TW" dirty="0">
                <a:ea typeface="新細明體" panose="02020500000000000000" pitchFamily="18" charset="-120"/>
              </a:rPr>
              <a:t>, the substitution          </a:t>
            </a:r>
            <a:r>
              <a:rPr lang="en-US" altLang="zh-TW" dirty="0" smtClean="0">
                <a:ea typeface="新細明體" panose="02020500000000000000" pitchFamily="18" charset="-120"/>
              </a:rPr>
              <a:t>                would </a:t>
            </a:r>
            <a:r>
              <a:rPr lang="en-US" altLang="zh-TW" dirty="0">
                <a:ea typeface="新細明體" panose="02020500000000000000" pitchFamily="18" charset="-120"/>
              </a:rPr>
              <a:t>be effective.</a:t>
            </a:r>
          </a:p>
          <a:p>
            <a:pPr lvl="1"/>
            <a:endParaRPr lang="en-US" altLang="zh-TW" dirty="0">
              <a:ea typeface="新細明體" panose="02020500000000000000" pitchFamily="18" charset="-120"/>
            </a:endParaRPr>
          </a:p>
          <a:p>
            <a:pPr lvl="1"/>
            <a:r>
              <a:rPr lang="en-US" altLang="zh-TW" dirty="0">
                <a:ea typeface="新細明體" panose="02020500000000000000" pitchFamily="18" charset="-120"/>
              </a:rPr>
              <a:t>However, as it stands,                      </a:t>
            </a:r>
            <a:r>
              <a:rPr lang="en-US" altLang="zh-TW" dirty="0" smtClean="0">
                <a:ea typeface="新細明體" panose="02020500000000000000" pitchFamily="18" charset="-120"/>
              </a:rPr>
              <a:t>  is </a:t>
            </a:r>
            <a:r>
              <a:rPr lang="en-US" altLang="zh-TW" dirty="0">
                <a:ea typeface="新細明體" panose="02020500000000000000" pitchFamily="18" charset="-120"/>
              </a:rPr>
              <a:t>more difficult.</a:t>
            </a:r>
          </a:p>
          <a:p>
            <a:endParaRPr lang="zh-TW" altLang="en-US" dirty="0"/>
          </a:p>
        </p:txBody>
      </p:sp>
      <p:pic>
        <p:nvPicPr>
          <p:cNvPr id="4" name="圖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132856"/>
            <a:ext cx="1447304" cy="5434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圖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619470"/>
            <a:ext cx="1422449" cy="4880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圖片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2676301"/>
            <a:ext cx="1296144" cy="3840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圖片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920" y="4005064"/>
            <a:ext cx="1300428" cy="4880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86610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TRIGONOMETRIC SUBSTITUTION</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If we change the variable from </a:t>
            </a:r>
            <a:r>
              <a:rPr lang="en-US" altLang="zh-TW" i="1" dirty="0">
                <a:ea typeface="新細明體" panose="02020500000000000000" pitchFamily="18" charset="-120"/>
              </a:rPr>
              <a:t>x</a:t>
            </a:r>
            <a:r>
              <a:rPr lang="en-US" altLang="zh-TW" dirty="0">
                <a:ea typeface="新細明體" panose="02020500000000000000" pitchFamily="18" charset="-120"/>
              </a:rPr>
              <a:t> to </a:t>
            </a:r>
            <a:r>
              <a:rPr lang="el-GR" altLang="zh-TW" dirty="0">
                <a:ea typeface="新細明體" panose="02020500000000000000" pitchFamily="18" charset="-120"/>
                <a:cs typeface="Times New Roman" panose="02020603050405020304" pitchFamily="18" charset="0"/>
              </a:rPr>
              <a:t>θ</a:t>
            </a:r>
            <a:r>
              <a:rPr lang="en-US" altLang="zh-TW" dirty="0">
                <a:ea typeface="新細明體" panose="02020500000000000000" pitchFamily="18" charset="-120"/>
                <a:cs typeface="Arial" panose="020B0604020202020204" pitchFamily="34" charset="0"/>
              </a:rPr>
              <a:t> </a:t>
            </a:r>
            <a:r>
              <a:rPr lang="en-US" altLang="zh-TW" dirty="0">
                <a:ea typeface="新細明體" panose="02020500000000000000" pitchFamily="18" charset="-120"/>
              </a:rPr>
              <a:t>by the substitution </a:t>
            </a:r>
            <a:r>
              <a:rPr lang="en-US" altLang="zh-TW" i="1" dirty="0">
                <a:ea typeface="新細明體" panose="02020500000000000000" pitchFamily="18" charset="-120"/>
              </a:rPr>
              <a:t>x</a:t>
            </a:r>
            <a:r>
              <a:rPr lang="en-US" altLang="zh-TW" dirty="0">
                <a:ea typeface="新細明體" panose="02020500000000000000" pitchFamily="18" charset="-120"/>
              </a:rPr>
              <a:t> = </a:t>
            </a:r>
            <a:r>
              <a:rPr lang="en-US" altLang="zh-TW" i="1" dirty="0">
                <a:ea typeface="新細明體" panose="02020500000000000000" pitchFamily="18" charset="-120"/>
              </a:rPr>
              <a:t>a</a:t>
            </a:r>
            <a:r>
              <a:rPr lang="en-US" altLang="zh-TW" dirty="0">
                <a:ea typeface="新細明體" panose="02020500000000000000" pitchFamily="18" charset="-120"/>
              </a:rPr>
              <a:t> sin</a:t>
            </a:r>
            <a:r>
              <a:rPr lang="el-GR" altLang="zh-TW" dirty="0">
                <a:ea typeface="新細明體" panose="02020500000000000000" pitchFamily="18" charset="-120"/>
              </a:rPr>
              <a:t>θ</a:t>
            </a:r>
            <a:r>
              <a:rPr lang="en-US" altLang="zh-TW" dirty="0">
                <a:ea typeface="新細明體" panose="02020500000000000000" pitchFamily="18" charset="-120"/>
              </a:rPr>
              <a:t> , the identity 1 </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 sin</a:t>
            </a:r>
            <a:r>
              <a:rPr lang="en-US" altLang="zh-TW" baseline="30000" dirty="0">
                <a:ea typeface="新細明體" panose="02020500000000000000" pitchFamily="18" charset="-120"/>
              </a:rPr>
              <a:t>2</a:t>
            </a:r>
            <a:r>
              <a:rPr lang="el-GR" altLang="zh-TW" dirty="0">
                <a:ea typeface="新細明體" panose="02020500000000000000" pitchFamily="18" charset="-120"/>
              </a:rPr>
              <a:t>θ</a:t>
            </a:r>
            <a:r>
              <a:rPr lang="en-US" altLang="zh-TW" dirty="0">
                <a:ea typeface="新細明體" panose="02020500000000000000" pitchFamily="18" charset="-120"/>
              </a:rPr>
              <a:t> = cos</a:t>
            </a:r>
            <a:r>
              <a:rPr lang="en-US" altLang="zh-TW" baseline="30000" dirty="0">
                <a:ea typeface="新細明體" panose="02020500000000000000" pitchFamily="18" charset="-120"/>
              </a:rPr>
              <a:t>2</a:t>
            </a:r>
            <a:r>
              <a:rPr lang="el-GR" altLang="zh-TW" dirty="0">
                <a:ea typeface="新細明體" panose="02020500000000000000" pitchFamily="18" charset="-120"/>
              </a:rPr>
              <a:t>θ</a:t>
            </a:r>
            <a:r>
              <a:rPr lang="en-US" altLang="zh-TW" dirty="0">
                <a:ea typeface="新細明體" panose="02020500000000000000" pitchFamily="18" charset="-120"/>
              </a:rPr>
              <a:t> lets us lose the root sign.</a:t>
            </a:r>
          </a:p>
          <a:p>
            <a:pPr lvl="1"/>
            <a:r>
              <a:rPr lang="en-US" altLang="zh-TW" dirty="0">
                <a:ea typeface="新細明體" panose="02020500000000000000" pitchFamily="18" charset="-120"/>
              </a:rPr>
              <a:t>This is because</a:t>
            </a:r>
          </a:p>
          <a:p>
            <a:endParaRPr lang="zh-TW" altLang="en-US" dirty="0"/>
          </a:p>
        </p:txBody>
      </p:sp>
      <p:pic>
        <p:nvPicPr>
          <p:cNvPr id="4" name="圖片 3"/>
          <p:cNvPicPr>
            <a:picLocks noChangeAspect="1"/>
          </p:cNvPicPr>
          <p:nvPr/>
        </p:nvPicPr>
        <p:blipFill>
          <a:blip r:embed="rId2"/>
          <a:stretch>
            <a:fillRect/>
          </a:stretch>
        </p:blipFill>
        <p:spPr>
          <a:xfrm>
            <a:off x="2915816" y="3573016"/>
            <a:ext cx="3384376" cy="2242816"/>
          </a:xfrm>
          <a:prstGeom prst="rect">
            <a:avLst/>
          </a:prstGeom>
        </p:spPr>
      </p:pic>
    </p:spTree>
    <p:extLst>
      <p:ext uri="{BB962C8B-B14F-4D97-AF65-F5344CB8AC3E}">
        <p14:creationId xmlns:p14="http://schemas.microsoft.com/office/powerpoint/2010/main" val="133696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TRIGONOMETRIC SUBSTITUTION</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Notice the difference between the substitution </a:t>
            </a:r>
            <a:r>
              <a:rPr lang="en-US" altLang="zh-TW" i="1" dirty="0">
                <a:ea typeface="新細明體" panose="02020500000000000000" pitchFamily="18" charset="-120"/>
              </a:rPr>
              <a:t>u</a:t>
            </a:r>
            <a:r>
              <a:rPr lang="en-US" altLang="zh-TW" dirty="0">
                <a:ea typeface="新細明體" panose="02020500000000000000" pitchFamily="18" charset="-120"/>
              </a:rPr>
              <a:t> = </a:t>
            </a:r>
            <a:r>
              <a:rPr lang="en-US" altLang="zh-TW" i="1" dirty="0">
                <a:ea typeface="新細明體" panose="02020500000000000000" pitchFamily="18" charset="-120"/>
              </a:rPr>
              <a:t>a</a:t>
            </a:r>
            <a:r>
              <a:rPr lang="en-US" altLang="zh-TW" baseline="30000" dirty="0">
                <a:ea typeface="新細明體" panose="02020500000000000000" pitchFamily="18" charset="-120"/>
              </a:rPr>
              <a:t>2</a:t>
            </a:r>
            <a:r>
              <a:rPr lang="en-US" altLang="zh-TW" dirty="0">
                <a:ea typeface="新細明體" panose="02020500000000000000" pitchFamily="18" charset="-120"/>
              </a:rPr>
              <a:t> </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 </a:t>
            </a:r>
            <a:r>
              <a:rPr lang="en-US" altLang="zh-TW" i="1" dirty="0">
                <a:ea typeface="新細明體" panose="02020500000000000000" pitchFamily="18" charset="-120"/>
              </a:rPr>
              <a:t>x</a:t>
            </a:r>
            <a:r>
              <a:rPr lang="en-US" altLang="zh-TW" baseline="30000" dirty="0">
                <a:ea typeface="新細明體" panose="02020500000000000000" pitchFamily="18" charset="-120"/>
              </a:rPr>
              <a:t>2</a:t>
            </a:r>
            <a:r>
              <a:rPr lang="en-US" altLang="zh-TW" dirty="0">
                <a:ea typeface="新細明體" panose="02020500000000000000" pitchFamily="18" charset="-120"/>
              </a:rPr>
              <a:t> and the substitution </a:t>
            </a:r>
            <a:r>
              <a:rPr lang="en-US" altLang="zh-TW" i="1" dirty="0">
                <a:ea typeface="新細明體" panose="02020500000000000000" pitchFamily="18" charset="-120"/>
              </a:rPr>
              <a:t>x</a:t>
            </a:r>
            <a:r>
              <a:rPr lang="en-US" altLang="zh-TW" dirty="0">
                <a:ea typeface="新細明體" panose="02020500000000000000" pitchFamily="18" charset="-120"/>
              </a:rPr>
              <a:t> = </a:t>
            </a:r>
            <a:r>
              <a:rPr lang="en-US" altLang="zh-TW" i="1" dirty="0">
                <a:ea typeface="新細明體" panose="02020500000000000000" pitchFamily="18" charset="-120"/>
              </a:rPr>
              <a:t>a</a:t>
            </a:r>
            <a:r>
              <a:rPr lang="en-US" altLang="zh-TW" dirty="0">
                <a:ea typeface="新細明體" panose="02020500000000000000" pitchFamily="18" charset="-120"/>
              </a:rPr>
              <a:t> sin</a:t>
            </a:r>
            <a:r>
              <a:rPr lang="el-GR" altLang="zh-TW" sz="2800" dirty="0">
                <a:ea typeface="新細明體" panose="02020500000000000000" pitchFamily="18" charset="-120"/>
                <a:cs typeface="Times New Roman" panose="02020603050405020304" pitchFamily="18" charset="0"/>
              </a:rPr>
              <a:t>θ</a:t>
            </a:r>
            <a:r>
              <a:rPr lang="en-US" altLang="zh-TW" dirty="0">
                <a:ea typeface="新細明體" panose="02020500000000000000" pitchFamily="18" charset="-120"/>
                <a:cs typeface="Arial" panose="020B0604020202020204" pitchFamily="34" charset="0"/>
              </a:rPr>
              <a:t>. </a:t>
            </a:r>
            <a:endParaRPr lang="en-US" altLang="zh-TW" sz="2800" dirty="0">
              <a:ea typeface="新細明體" panose="02020500000000000000" pitchFamily="18" charset="-120"/>
            </a:endParaRPr>
          </a:p>
          <a:p>
            <a:pPr lvl="1"/>
            <a:r>
              <a:rPr lang="en-US" altLang="zh-TW" dirty="0">
                <a:ea typeface="新細明體" panose="02020500000000000000" pitchFamily="18" charset="-120"/>
              </a:rPr>
              <a:t>In the first, the new variable is a function of the old one.</a:t>
            </a:r>
          </a:p>
          <a:p>
            <a:pPr lvl="1"/>
            <a:r>
              <a:rPr lang="en-US" altLang="zh-TW" dirty="0">
                <a:ea typeface="新細明體" panose="02020500000000000000" pitchFamily="18" charset="-120"/>
              </a:rPr>
              <a:t>In the second, the old variable is a function of the new one.</a:t>
            </a:r>
          </a:p>
          <a:p>
            <a:endParaRPr lang="zh-TW" altLang="en-US" dirty="0"/>
          </a:p>
        </p:txBody>
      </p:sp>
    </p:spTree>
    <p:extLst>
      <p:ext uri="{BB962C8B-B14F-4D97-AF65-F5344CB8AC3E}">
        <p14:creationId xmlns:p14="http://schemas.microsoft.com/office/powerpoint/2010/main" val="329896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a:latin typeface="+mj-lt"/>
                <a:ea typeface="新細明體" panose="02020500000000000000" pitchFamily="18" charset="-120"/>
              </a:rPr>
              <a:t>Trigonometric Substitutions</a:t>
            </a:r>
            <a:endParaRPr lang="zh-TW" altLang="en-US" sz="3200" dirty="0">
              <a:latin typeface="+mj-lt"/>
            </a:endParaRPr>
          </a:p>
        </p:txBody>
      </p:sp>
      <p:sp>
        <p:nvSpPr>
          <p:cNvPr id="3" name="內容版面配置區 2"/>
          <p:cNvSpPr>
            <a:spLocks noGrp="1"/>
          </p:cNvSpPr>
          <p:nvPr>
            <p:ph idx="1"/>
          </p:nvPr>
        </p:nvSpPr>
        <p:spPr>
          <a:xfrm>
            <a:off x="1043608" y="1417640"/>
            <a:ext cx="7776864" cy="5440360"/>
          </a:xfrm>
        </p:spPr>
        <p:txBody>
          <a:bodyPr>
            <a:normAutofit/>
          </a:bodyPr>
          <a:lstStyle/>
          <a:p>
            <a:r>
              <a:rPr lang="en-US" altLang="zh-TW" sz="2000" dirty="0">
                <a:ea typeface="新細明體" panose="02020500000000000000" pitchFamily="18" charset="-120"/>
              </a:rPr>
              <a:t>In general, we can make a substitution of the form </a:t>
            </a:r>
            <a:r>
              <a:rPr lang="en-US" altLang="zh-TW" sz="2000" i="1" dirty="0">
                <a:ea typeface="新細明體" panose="02020500000000000000" pitchFamily="18" charset="-120"/>
              </a:rPr>
              <a:t>x</a:t>
            </a:r>
            <a:r>
              <a:rPr lang="en-US" altLang="zh-TW" sz="2000" dirty="0">
                <a:ea typeface="新細明體" panose="02020500000000000000" pitchFamily="18" charset="-120"/>
              </a:rPr>
              <a:t> = </a:t>
            </a:r>
            <a:r>
              <a:rPr lang="en-US" altLang="zh-TW" sz="2000" i="1" dirty="0">
                <a:ea typeface="新細明體" panose="02020500000000000000" pitchFamily="18" charset="-120"/>
              </a:rPr>
              <a:t>g</a:t>
            </a:r>
            <a:r>
              <a:rPr lang="en-US" altLang="zh-TW" sz="2000" dirty="0">
                <a:ea typeface="新細明體" panose="02020500000000000000" pitchFamily="18" charset="-120"/>
              </a:rPr>
              <a:t>(</a:t>
            </a:r>
            <a:r>
              <a:rPr lang="en-US" altLang="zh-TW" sz="2000" i="1" dirty="0">
                <a:ea typeface="新細明體" panose="02020500000000000000" pitchFamily="18" charset="-120"/>
              </a:rPr>
              <a:t>t</a:t>
            </a:r>
            <a:r>
              <a:rPr lang="en-US" altLang="zh-TW" sz="2000" dirty="0">
                <a:ea typeface="新細明體" panose="02020500000000000000" pitchFamily="18" charset="-120"/>
              </a:rPr>
              <a:t>) by using the Substitution Rule in reverse. </a:t>
            </a:r>
          </a:p>
          <a:p>
            <a:r>
              <a:rPr lang="en-US" altLang="zh-TW" sz="2000" dirty="0" smtClean="0">
                <a:ea typeface="新細明體" panose="02020500000000000000" pitchFamily="18" charset="-120"/>
              </a:rPr>
              <a:t>To </a:t>
            </a:r>
            <a:r>
              <a:rPr lang="en-US" altLang="zh-TW" sz="2000" dirty="0">
                <a:ea typeface="新細明體" panose="02020500000000000000" pitchFamily="18" charset="-120"/>
              </a:rPr>
              <a:t>make our calculations simpler, we assume that </a:t>
            </a:r>
            <a:r>
              <a:rPr lang="en-US" altLang="zh-TW" sz="2000" i="1" dirty="0">
                <a:ea typeface="新細明體" panose="02020500000000000000" pitchFamily="18" charset="-120"/>
              </a:rPr>
              <a:t>g</a:t>
            </a:r>
            <a:r>
              <a:rPr lang="en-US" altLang="zh-TW" sz="2000" dirty="0">
                <a:ea typeface="新細明體" panose="02020500000000000000" pitchFamily="18" charset="-120"/>
              </a:rPr>
              <a:t> has an inverse function; that is, </a:t>
            </a:r>
            <a:r>
              <a:rPr lang="en-US" altLang="zh-TW" sz="2000" i="1" dirty="0">
                <a:ea typeface="新細明體" panose="02020500000000000000" pitchFamily="18" charset="-120"/>
              </a:rPr>
              <a:t>g </a:t>
            </a:r>
            <a:r>
              <a:rPr lang="en-US" altLang="zh-TW" sz="2000" dirty="0">
                <a:ea typeface="新細明體" panose="02020500000000000000" pitchFamily="18" charset="-120"/>
              </a:rPr>
              <a:t>is one-to-one.</a:t>
            </a:r>
          </a:p>
          <a:p>
            <a:r>
              <a:rPr lang="en-US" altLang="zh-TW" dirty="0">
                <a:ea typeface="新細明體" panose="02020500000000000000" pitchFamily="18" charset="-120"/>
              </a:rPr>
              <a:t>Here, if we replace </a:t>
            </a:r>
            <a:r>
              <a:rPr lang="en-US" altLang="zh-TW" i="1" dirty="0">
                <a:ea typeface="新細明體" panose="02020500000000000000" pitchFamily="18" charset="-120"/>
              </a:rPr>
              <a:t>u</a:t>
            </a:r>
            <a:r>
              <a:rPr lang="en-US" altLang="zh-TW" dirty="0">
                <a:ea typeface="新細明體" panose="02020500000000000000" pitchFamily="18" charset="-120"/>
              </a:rPr>
              <a:t> by </a:t>
            </a:r>
            <a:r>
              <a:rPr lang="en-US" altLang="zh-TW" i="1" dirty="0">
                <a:ea typeface="新細明體" panose="02020500000000000000" pitchFamily="18" charset="-120"/>
              </a:rPr>
              <a:t>x</a:t>
            </a:r>
            <a:r>
              <a:rPr lang="en-US" altLang="zh-TW" dirty="0">
                <a:ea typeface="新細明體" panose="02020500000000000000" pitchFamily="18" charset="-120"/>
              </a:rPr>
              <a:t> and </a:t>
            </a:r>
            <a:r>
              <a:rPr lang="en-US" altLang="zh-TW" i="1" dirty="0">
                <a:ea typeface="新細明體" panose="02020500000000000000" pitchFamily="18" charset="-120"/>
              </a:rPr>
              <a:t>x</a:t>
            </a:r>
            <a:r>
              <a:rPr lang="en-US" altLang="zh-TW" dirty="0">
                <a:ea typeface="新細明體" panose="02020500000000000000" pitchFamily="18" charset="-120"/>
              </a:rPr>
              <a:t> by </a:t>
            </a:r>
            <a:r>
              <a:rPr lang="en-US" altLang="zh-TW" i="1" dirty="0">
                <a:ea typeface="新細明體" panose="02020500000000000000" pitchFamily="18" charset="-120"/>
              </a:rPr>
              <a:t>t</a:t>
            </a:r>
            <a:r>
              <a:rPr lang="en-US" altLang="zh-TW" dirty="0">
                <a:ea typeface="新細明體" panose="02020500000000000000" pitchFamily="18" charset="-120"/>
              </a:rPr>
              <a:t> in the Substitution Rule (Equation 4 in Section 4.5), we obtain:</a:t>
            </a:r>
          </a:p>
          <a:p>
            <a:endParaRPr lang="en-US" altLang="zh-TW" dirty="0">
              <a:ea typeface="新細明體" panose="02020500000000000000" pitchFamily="18" charset="-120"/>
            </a:endParaRPr>
          </a:p>
          <a:p>
            <a:pPr lvl="1"/>
            <a:endParaRPr lang="en-US" altLang="zh-TW" sz="2400" dirty="0">
              <a:ea typeface="新細明體" panose="02020500000000000000" pitchFamily="18" charset="-120"/>
            </a:endParaRPr>
          </a:p>
          <a:p>
            <a:pPr lvl="1"/>
            <a:r>
              <a:rPr lang="en-US" altLang="zh-TW" dirty="0">
                <a:ea typeface="新細明體" panose="02020500000000000000" pitchFamily="18" charset="-120"/>
              </a:rPr>
              <a:t>This kind of substitution is called </a:t>
            </a:r>
            <a:r>
              <a:rPr lang="en-US" altLang="zh-TW" i="1" dirty="0">
                <a:ea typeface="新細明體" panose="02020500000000000000" pitchFamily="18" charset="-120"/>
              </a:rPr>
              <a:t>inverse substitution</a:t>
            </a:r>
            <a:r>
              <a:rPr lang="en-US" altLang="zh-TW" dirty="0">
                <a:ea typeface="新細明體" panose="02020500000000000000" pitchFamily="18" charset="-120"/>
              </a:rPr>
              <a:t>.</a:t>
            </a:r>
            <a:endParaRPr lang="en-US" altLang="zh-TW" dirty="0">
              <a:ea typeface="新細明體" panose="02020500000000000000" pitchFamily="18" charset="-120"/>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4869160"/>
            <a:ext cx="355282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7940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800" dirty="0">
                <a:ea typeface="新細明體" panose="02020500000000000000" pitchFamily="18" charset="-120"/>
              </a:rPr>
              <a:t>Trigonometric Substitutions</a:t>
            </a:r>
            <a:endParaRPr lang="zh-TW" altLang="en-US" dirty="0"/>
          </a:p>
        </p:txBody>
      </p:sp>
      <p:sp>
        <p:nvSpPr>
          <p:cNvPr id="3" name="內容版面配置區 2"/>
          <p:cNvSpPr>
            <a:spLocks noGrp="1"/>
          </p:cNvSpPr>
          <p:nvPr>
            <p:ph idx="1"/>
          </p:nvPr>
        </p:nvSpPr>
        <p:spPr/>
        <p:txBody>
          <a:bodyPr>
            <a:normAutofit/>
          </a:bodyPr>
          <a:lstStyle/>
          <a:p>
            <a:r>
              <a:rPr lang="en-US" altLang="zh-TW" dirty="0">
                <a:ea typeface="新細明體" panose="02020500000000000000" pitchFamily="18" charset="-120"/>
              </a:rPr>
              <a:t>We can make the inverse substitution x = a sin</a:t>
            </a:r>
            <a:r>
              <a:rPr lang="el-GR" altLang="zh-TW" dirty="0">
                <a:ea typeface="新細明體" panose="02020500000000000000" pitchFamily="18" charset="-120"/>
              </a:rPr>
              <a:t>θ</a:t>
            </a:r>
            <a:r>
              <a:rPr lang="en-US" altLang="zh-TW" dirty="0">
                <a:ea typeface="新細明體" panose="02020500000000000000" pitchFamily="18" charset="-120"/>
              </a:rPr>
              <a:t>, provided that it defines a one-to-one function. </a:t>
            </a:r>
          </a:p>
          <a:p>
            <a:pPr lvl="1"/>
            <a:r>
              <a:rPr lang="en-US" altLang="zh-TW" sz="2101" dirty="0">
                <a:ea typeface="新細明體" panose="02020500000000000000" pitchFamily="18" charset="-120"/>
              </a:rPr>
              <a:t>This can be accomplished by restricting </a:t>
            </a:r>
            <a:r>
              <a:rPr lang="el-GR" altLang="zh-TW" sz="2101" dirty="0">
                <a:ea typeface="新細明體" panose="02020500000000000000" pitchFamily="18" charset="-120"/>
              </a:rPr>
              <a:t>θ</a:t>
            </a:r>
            <a:r>
              <a:rPr lang="en-US" altLang="zh-TW" sz="2101" dirty="0">
                <a:ea typeface="新細明體" panose="02020500000000000000" pitchFamily="18" charset="-120"/>
              </a:rPr>
              <a:t> to lie in the interval [–p/2, p/2].</a:t>
            </a:r>
          </a:p>
          <a:p>
            <a:r>
              <a:rPr lang="en-US" altLang="zh-TW" dirty="0">
                <a:ea typeface="新細明體" panose="02020500000000000000" pitchFamily="18" charset="-120"/>
              </a:rPr>
              <a:t>In the following table we list trigonometric substitutions that are effective for the given radical expressions because of the specified trigonometric identities.</a:t>
            </a:r>
          </a:p>
          <a:p>
            <a:endParaRPr lang="zh-TW" altLang="en-US" dirty="0"/>
          </a:p>
        </p:txBody>
      </p:sp>
    </p:spTree>
    <p:extLst>
      <p:ext uri="{BB962C8B-B14F-4D97-AF65-F5344CB8AC3E}">
        <p14:creationId xmlns:p14="http://schemas.microsoft.com/office/powerpoint/2010/main" val="3570788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a:latin typeface="+mj-lt"/>
                <a:ea typeface="新細明體" panose="02020500000000000000" pitchFamily="18" charset="-120"/>
              </a:rPr>
              <a:t>Trigonometric Substitutions</a:t>
            </a:r>
            <a:endParaRPr lang="zh-TW" altLang="en-US" sz="3200" dirty="0">
              <a:latin typeface="+mj-lt"/>
            </a:endParaRPr>
          </a:p>
        </p:txBody>
      </p:sp>
      <p:sp>
        <p:nvSpPr>
          <p:cNvPr id="3" name="內容版面配置區 2"/>
          <p:cNvSpPr>
            <a:spLocks noGrp="1"/>
          </p:cNvSpPr>
          <p:nvPr>
            <p:ph idx="1"/>
          </p:nvPr>
        </p:nvSpPr>
        <p:spPr>
          <a:xfrm>
            <a:off x="1195389" y="1268760"/>
            <a:ext cx="7339012" cy="4572000"/>
          </a:xfrm>
        </p:spPr>
        <p:txBody>
          <a:bodyPr>
            <a:normAutofit/>
          </a:bodyPr>
          <a:lstStyle/>
          <a:p>
            <a:r>
              <a:rPr lang="en-US" altLang="zh-TW" dirty="0">
                <a:ea typeface="新細明體" panose="02020500000000000000" pitchFamily="18" charset="-120"/>
              </a:rPr>
              <a:t>In each case, the restriction on </a:t>
            </a:r>
            <a:r>
              <a:rPr lang="el-GR" altLang="zh-TW" dirty="0">
                <a:ea typeface="新細明體" panose="02020500000000000000" pitchFamily="18" charset="-120"/>
                <a:cs typeface="Times New Roman" panose="02020603050405020304" pitchFamily="18" charset="0"/>
              </a:rPr>
              <a:t>θ</a:t>
            </a:r>
            <a:r>
              <a:rPr lang="en-US" altLang="zh-TW" dirty="0">
                <a:ea typeface="新細明體" panose="02020500000000000000" pitchFamily="18" charset="-120"/>
              </a:rPr>
              <a:t> is imposed to ensure that the function that defines the substitution is one-to-one.</a:t>
            </a:r>
          </a:p>
          <a:p>
            <a:pPr lvl="1"/>
            <a:r>
              <a:rPr lang="en-US" altLang="zh-TW" dirty="0">
                <a:ea typeface="新細明體" panose="02020500000000000000" pitchFamily="18" charset="-120"/>
              </a:rPr>
              <a:t>These are the same intervals used in Section 5.6 in defining the inverse functions.</a:t>
            </a:r>
            <a:endParaRPr lang="zh-TW" altLang="en-US" dirty="0">
              <a:ea typeface="新細明體" panose="02020500000000000000" pitchFamily="18" charset="-120"/>
            </a:endParaRPr>
          </a:p>
          <a:p>
            <a:endParaRPr lang="zh-TW" altLang="en-US" sz="20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7101" y="3645024"/>
            <a:ext cx="7875588" cy="259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3131840" y="6309320"/>
            <a:ext cx="3048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dirty="0">
                <a:ea typeface="新細明體" panose="02020500000000000000" pitchFamily="18" charset="-120"/>
              </a:rPr>
              <a:t>Table of Trigonometric Substitutions</a:t>
            </a:r>
          </a:p>
        </p:txBody>
      </p:sp>
    </p:spTree>
    <p:extLst>
      <p:ext uri="{BB962C8B-B14F-4D97-AF65-F5344CB8AC3E}">
        <p14:creationId xmlns:p14="http://schemas.microsoft.com/office/powerpoint/2010/main" val="320792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Example 9</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Evaluate</a:t>
            </a:r>
          </a:p>
          <a:p>
            <a:endParaRPr lang="en-US" altLang="zh-TW" dirty="0">
              <a:ea typeface="新細明體" panose="02020500000000000000" pitchFamily="18" charset="-120"/>
            </a:endParaRPr>
          </a:p>
          <a:p>
            <a:r>
              <a:rPr lang="en-US" altLang="zh-TW" dirty="0">
                <a:ea typeface="新細明體" panose="02020500000000000000" pitchFamily="18" charset="-120"/>
              </a:rPr>
              <a:t>SOLUTION</a:t>
            </a:r>
            <a:endParaRPr lang="en-US" altLang="zh-TW" sz="3000" dirty="0">
              <a:ea typeface="新細明體" panose="02020500000000000000" pitchFamily="18" charset="-120"/>
            </a:endParaRPr>
          </a:p>
          <a:p>
            <a:pPr lvl="1"/>
            <a:r>
              <a:rPr lang="en-US" altLang="zh-TW" dirty="0">
                <a:ea typeface="新細明體" panose="02020500000000000000" pitchFamily="18" charset="-120"/>
              </a:rPr>
              <a:t>Let </a:t>
            </a:r>
            <a:r>
              <a:rPr lang="en-US" altLang="zh-TW" i="1" dirty="0">
                <a:ea typeface="新細明體" panose="02020500000000000000" pitchFamily="18" charset="-120"/>
              </a:rPr>
              <a:t>x</a:t>
            </a:r>
            <a:r>
              <a:rPr lang="en-US" altLang="zh-TW" dirty="0">
                <a:ea typeface="新細明體" panose="02020500000000000000" pitchFamily="18" charset="-120"/>
              </a:rPr>
              <a:t> = 3 sin</a:t>
            </a:r>
            <a:r>
              <a:rPr lang="el-GR" altLang="zh-TW" dirty="0">
                <a:ea typeface="新細明體" panose="02020500000000000000" pitchFamily="18" charset="-120"/>
                <a:cs typeface="Times New Roman" panose="02020603050405020304" pitchFamily="18" charset="0"/>
              </a:rPr>
              <a:t>θ</a:t>
            </a:r>
            <a:r>
              <a:rPr lang="en-US" altLang="zh-TW" dirty="0">
                <a:ea typeface="新細明體" panose="02020500000000000000" pitchFamily="18" charset="-120"/>
              </a:rPr>
              <a:t>, where </a:t>
            </a:r>
            <a:r>
              <a:rPr lang="en-US" altLang="zh-TW" dirty="0">
                <a:latin typeface="Arial" panose="020B0604020202020204" pitchFamily="34" charset="0"/>
                <a:ea typeface="新細明體" panose="02020500000000000000" pitchFamily="18" charset="-120"/>
              </a:rPr>
              <a:t>–</a:t>
            </a:r>
            <a:r>
              <a:rPr lang="en-US" altLang="zh-TW" i="1" dirty="0">
                <a:latin typeface="Symbol" panose="05050102010706020507" pitchFamily="18" charset="2"/>
                <a:ea typeface="新細明體" panose="02020500000000000000" pitchFamily="18" charset="-120"/>
              </a:rPr>
              <a:t>p</a:t>
            </a:r>
            <a:r>
              <a:rPr lang="en-US" altLang="zh-TW" dirty="0">
                <a:ea typeface="新細明體" panose="02020500000000000000" pitchFamily="18" charset="-120"/>
              </a:rPr>
              <a:t>/2 ≤ </a:t>
            </a:r>
            <a:r>
              <a:rPr lang="el-GR" altLang="zh-TW" dirty="0">
                <a:ea typeface="新細明體" panose="02020500000000000000" pitchFamily="18" charset="-120"/>
              </a:rPr>
              <a:t>θ</a:t>
            </a:r>
            <a:r>
              <a:rPr lang="en-US" altLang="zh-TW" dirty="0">
                <a:ea typeface="新細明體" panose="02020500000000000000" pitchFamily="18" charset="-120"/>
              </a:rPr>
              <a:t> ≤ </a:t>
            </a:r>
            <a:r>
              <a:rPr lang="en-US" altLang="zh-TW" i="1" dirty="0">
                <a:latin typeface="Symbol" panose="05050102010706020507" pitchFamily="18" charset="2"/>
                <a:ea typeface="新細明體" panose="02020500000000000000" pitchFamily="18" charset="-120"/>
              </a:rPr>
              <a:t>p</a:t>
            </a:r>
            <a:r>
              <a:rPr lang="en-US" altLang="zh-TW" dirty="0">
                <a:ea typeface="新細明體" panose="02020500000000000000" pitchFamily="18" charset="-120"/>
              </a:rPr>
              <a:t>/2. </a:t>
            </a:r>
          </a:p>
          <a:p>
            <a:pPr lvl="1"/>
            <a:r>
              <a:rPr lang="en-US" altLang="zh-TW" dirty="0">
                <a:ea typeface="新細明體" panose="02020500000000000000" pitchFamily="18" charset="-120"/>
              </a:rPr>
              <a:t>Then, </a:t>
            </a:r>
            <a:r>
              <a:rPr lang="en-US" altLang="zh-TW" i="1" dirty="0">
                <a:ea typeface="新細明體" panose="02020500000000000000" pitchFamily="18" charset="-120"/>
              </a:rPr>
              <a:t>dx</a:t>
            </a:r>
            <a:r>
              <a:rPr lang="en-US" altLang="zh-TW" dirty="0">
                <a:ea typeface="新細明體" panose="02020500000000000000" pitchFamily="18" charset="-120"/>
              </a:rPr>
              <a:t> = 3 </a:t>
            </a:r>
            <a:r>
              <a:rPr lang="en-US" altLang="zh-TW" dirty="0" err="1">
                <a:ea typeface="新細明體" panose="02020500000000000000" pitchFamily="18" charset="-120"/>
              </a:rPr>
              <a:t>cos</a:t>
            </a:r>
            <a:r>
              <a:rPr lang="el-GR" altLang="zh-TW" dirty="0">
                <a:ea typeface="新細明體" panose="02020500000000000000" pitchFamily="18" charset="-120"/>
              </a:rPr>
              <a:t>θ</a:t>
            </a:r>
            <a:r>
              <a:rPr lang="en-US" altLang="zh-TW" i="1" dirty="0">
                <a:ea typeface="新細明體" panose="02020500000000000000" pitchFamily="18" charset="-120"/>
              </a:rPr>
              <a:t>d</a:t>
            </a:r>
            <a:r>
              <a:rPr lang="el-GR" altLang="zh-TW" dirty="0">
                <a:ea typeface="新細明體" panose="02020500000000000000" pitchFamily="18" charset="-120"/>
              </a:rPr>
              <a:t>θ</a:t>
            </a:r>
            <a:r>
              <a:rPr lang="en-US" altLang="zh-TW" dirty="0">
                <a:ea typeface="新細明體" panose="02020500000000000000" pitchFamily="18" charset="-120"/>
              </a:rPr>
              <a:t> and</a:t>
            </a:r>
          </a:p>
          <a:p>
            <a:pPr lvl="1"/>
            <a:endParaRPr lang="en-US" altLang="zh-TW" dirty="0">
              <a:ea typeface="新細明體" panose="02020500000000000000" pitchFamily="18" charset="-120"/>
            </a:endParaRPr>
          </a:p>
          <a:p>
            <a:pPr lvl="1"/>
            <a:endParaRPr lang="en-US" altLang="zh-TW" dirty="0">
              <a:ea typeface="新細明體" panose="02020500000000000000" pitchFamily="18" charset="-120"/>
            </a:endParaRPr>
          </a:p>
          <a:p>
            <a:pPr lvl="1"/>
            <a:r>
              <a:rPr lang="en-US" altLang="zh-TW" dirty="0">
                <a:ea typeface="新細明體" panose="02020500000000000000" pitchFamily="18" charset="-120"/>
              </a:rPr>
              <a:t>Note that </a:t>
            </a:r>
            <a:r>
              <a:rPr lang="en-US" altLang="zh-TW" dirty="0" err="1">
                <a:ea typeface="新細明體" panose="02020500000000000000" pitchFamily="18" charset="-120"/>
              </a:rPr>
              <a:t>cos</a:t>
            </a:r>
            <a:r>
              <a:rPr lang="el-GR" altLang="zh-TW" dirty="0">
                <a:ea typeface="新細明體" panose="02020500000000000000" pitchFamily="18" charset="-120"/>
              </a:rPr>
              <a:t>θ</a:t>
            </a:r>
            <a:r>
              <a:rPr lang="en-US" altLang="zh-TW" dirty="0">
                <a:ea typeface="新細明體" panose="02020500000000000000" pitchFamily="18" charset="-120"/>
              </a:rPr>
              <a:t> ≥ 0 because </a:t>
            </a:r>
            <a:r>
              <a:rPr lang="en-US" altLang="zh-TW" dirty="0">
                <a:latin typeface="Arial" panose="020B0604020202020204" pitchFamily="34" charset="0"/>
                <a:ea typeface="新細明體" panose="02020500000000000000" pitchFamily="18" charset="-120"/>
              </a:rPr>
              <a:t>–</a:t>
            </a:r>
            <a:r>
              <a:rPr lang="en-US" altLang="zh-TW" i="1" dirty="0">
                <a:latin typeface="Symbol" panose="05050102010706020507" pitchFamily="18" charset="2"/>
                <a:ea typeface="新細明體" panose="02020500000000000000" pitchFamily="18" charset="-120"/>
              </a:rPr>
              <a:t>p</a:t>
            </a:r>
            <a:r>
              <a:rPr lang="en-US" altLang="zh-TW" dirty="0">
                <a:ea typeface="新細明體" panose="02020500000000000000" pitchFamily="18" charset="-120"/>
              </a:rPr>
              <a:t>/2 ≤ </a:t>
            </a:r>
            <a:r>
              <a:rPr lang="el-GR" altLang="zh-TW" dirty="0">
                <a:ea typeface="新細明體" panose="02020500000000000000" pitchFamily="18" charset="-120"/>
              </a:rPr>
              <a:t>θ</a:t>
            </a:r>
            <a:r>
              <a:rPr lang="en-US" altLang="zh-TW" dirty="0">
                <a:ea typeface="新細明體" panose="02020500000000000000" pitchFamily="18" charset="-120"/>
              </a:rPr>
              <a:t> ≤ </a:t>
            </a:r>
            <a:r>
              <a:rPr lang="en-US" altLang="zh-TW" i="1" dirty="0">
                <a:latin typeface="Symbol" panose="05050102010706020507" pitchFamily="18" charset="2"/>
                <a:ea typeface="新細明體" panose="02020500000000000000" pitchFamily="18" charset="-120"/>
              </a:rPr>
              <a:t>p</a:t>
            </a:r>
            <a:r>
              <a:rPr lang="en-US" altLang="zh-TW" dirty="0">
                <a:ea typeface="新細明體" panose="02020500000000000000" pitchFamily="18" charset="-120"/>
              </a:rPr>
              <a:t>/2.</a:t>
            </a:r>
          </a:p>
          <a:p>
            <a:endParaRPr lang="zh-TW" altLang="en-US" dirty="0"/>
          </a:p>
        </p:txBody>
      </p:sp>
      <p:graphicFrame>
        <p:nvGraphicFramePr>
          <p:cNvPr id="5" name="Object 5"/>
          <p:cNvGraphicFramePr>
            <a:graphicFrameLocks noChangeAspect="1"/>
          </p:cNvGraphicFramePr>
          <p:nvPr>
            <p:extLst>
              <p:ext uri="{D42A27DB-BD31-4B8C-83A1-F6EECF244321}">
                <p14:modId xmlns:p14="http://schemas.microsoft.com/office/powerpoint/2010/main" val="4164203145"/>
              </p:ext>
            </p:extLst>
          </p:nvPr>
        </p:nvGraphicFramePr>
        <p:xfrm>
          <a:off x="2483768" y="1513378"/>
          <a:ext cx="1440160" cy="813143"/>
        </p:xfrm>
        <a:graphic>
          <a:graphicData uri="http://schemas.openxmlformats.org/presentationml/2006/ole">
            <mc:AlternateContent xmlns:mc="http://schemas.openxmlformats.org/markup-compatibility/2006">
              <mc:Choice xmlns:v="urn:schemas-microsoft-com:vml" Requires="v">
                <p:oleObj spid="_x0000_s9232" name="Equation" r:id="rId3" imgW="787320" imgH="444240" progId="Equation.DSMT4">
                  <p:embed/>
                </p:oleObj>
              </mc:Choice>
              <mc:Fallback>
                <p:oleObj name="Equation" r:id="rId3" imgW="787320" imgH="4442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1513378"/>
                        <a:ext cx="1440160" cy="813143"/>
                      </a:xfrm>
                      <a:prstGeom prst="rect">
                        <a:avLst/>
                      </a:prstGeom>
                      <a:noFill/>
                      <a:ln>
                        <a:noFill/>
                      </a:ln>
                      <a:effectLst/>
                      <a:extLst/>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3538810415"/>
              </p:ext>
            </p:extLst>
          </p:nvPr>
        </p:nvGraphicFramePr>
        <p:xfrm>
          <a:off x="1547664" y="4509120"/>
          <a:ext cx="6331012" cy="562606"/>
        </p:xfrm>
        <a:graphic>
          <a:graphicData uri="http://schemas.openxmlformats.org/presentationml/2006/ole">
            <mc:AlternateContent xmlns:mc="http://schemas.openxmlformats.org/markup-compatibility/2006">
              <mc:Choice xmlns:v="urn:schemas-microsoft-com:vml" Requires="v">
                <p:oleObj spid="_x0000_s9233" name="Equation" r:id="rId5" imgW="3288960" imgH="291960" progId="Equation.DSMT4">
                  <p:embed/>
                </p:oleObj>
              </mc:Choice>
              <mc:Fallback>
                <p:oleObj name="Equation" r:id="rId5" imgW="3288960" imgH="2919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664" y="4509120"/>
                        <a:ext cx="6331012" cy="562606"/>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33311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Example 9 </a:t>
            </a:r>
            <a:r>
              <a:rPr lang="en-US" altLang="zh-TW" sz="2800" dirty="0">
                <a:ea typeface="新細明體" panose="02020500000000000000" pitchFamily="18" charset="-120"/>
              </a:rPr>
              <a:t>– </a:t>
            </a:r>
            <a:r>
              <a:rPr lang="en-US" altLang="zh-TW" sz="2800" i="1" dirty="0">
                <a:ea typeface="新細明體" panose="02020500000000000000" pitchFamily="18" charset="-120"/>
              </a:rPr>
              <a:t>Solution</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Thus, the Inverse Substitution Rule gives:</a:t>
            </a:r>
            <a:endParaRPr lang="en-US" altLang="zh-TW" sz="2000" dirty="0">
              <a:ea typeface="新細明體" panose="02020500000000000000" pitchFamily="18" charset="-120"/>
            </a:endParaRPr>
          </a:p>
          <a:p>
            <a:endParaRPr lang="zh-TW"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1955356767"/>
              </p:ext>
            </p:extLst>
          </p:nvPr>
        </p:nvGraphicFramePr>
        <p:xfrm>
          <a:off x="2339752" y="2348880"/>
          <a:ext cx="4095938" cy="3312368"/>
        </p:xfrm>
        <a:graphic>
          <a:graphicData uri="http://schemas.openxmlformats.org/presentationml/2006/ole">
            <mc:AlternateContent xmlns:mc="http://schemas.openxmlformats.org/markup-compatibility/2006">
              <mc:Choice xmlns:v="urn:schemas-microsoft-com:vml" Requires="v">
                <p:oleObj spid="_x0000_s10249" name="Equation" r:id="rId3" imgW="2120760" imgH="1714320" progId="Equation.DSMT4">
                  <p:embed/>
                </p:oleObj>
              </mc:Choice>
              <mc:Fallback>
                <p:oleObj name="Equation" r:id="rId3" imgW="2120760" imgH="17143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2348880"/>
                        <a:ext cx="4095938" cy="331236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32106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Example 9 </a:t>
            </a:r>
            <a:r>
              <a:rPr lang="en-US" altLang="zh-TW" sz="2800" dirty="0">
                <a:ea typeface="新細明體" panose="02020500000000000000" pitchFamily="18" charset="-120"/>
              </a:rPr>
              <a:t>– </a:t>
            </a:r>
            <a:r>
              <a:rPr lang="en-US" altLang="zh-TW" sz="2800" i="1" dirty="0">
                <a:ea typeface="新細明體" panose="02020500000000000000" pitchFamily="18" charset="-120"/>
              </a:rPr>
              <a:t>Solution</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As this is an indefinite integral, we must return to the original variable </a:t>
            </a:r>
            <a:r>
              <a:rPr lang="en-US" altLang="zh-TW" i="1" dirty="0">
                <a:ea typeface="新細明體" panose="02020500000000000000" pitchFamily="18" charset="-120"/>
              </a:rPr>
              <a:t>x</a:t>
            </a:r>
            <a:r>
              <a:rPr lang="en-US" altLang="zh-TW" dirty="0">
                <a:ea typeface="新細明體" panose="02020500000000000000" pitchFamily="18" charset="-120"/>
              </a:rPr>
              <a:t>.</a:t>
            </a:r>
          </a:p>
          <a:p>
            <a:r>
              <a:rPr lang="en-US" altLang="zh-TW" dirty="0">
                <a:ea typeface="新細明體" panose="02020500000000000000" pitchFamily="18" charset="-120"/>
              </a:rPr>
              <a:t>This can be done in either of two ways.</a:t>
            </a:r>
          </a:p>
          <a:p>
            <a:r>
              <a:rPr lang="en-US" altLang="zh-TW" dirty="0">
                <a:ea typeface="新細明體" panose="02020500000000000000" pitchFamily="18" charset="-120"/>
              </a:rPr>
              <a:t>One, we can use trigonometric identities to express cot</a:t>
            </a:r>
            <a:r>
              <a:rPr lang="el-GR" altLang="zh-TW" dirty="0">
                <a:ea typeface="新細明體" panose="02020500000000000000" pitchFamily="18" charset="-120"/>
                <a:cs typeface="Times New Roman" panose="02020603050405020304" pitchFamily="18" charset="0"/>
              </a:rPr>
              <a:t>θ</a:t>
            </a:r>
            <a:r>
              <a:rPr lang="en-US" altLang="zh-TW" dirty="0">
                <a:ea typeface="新細明體" panose="02020500000000000000" pitchFamily="18" charset="-120"/>
                <a:cs typeface="Arial" panose="020B0604020202020204" pitchFamily="34" charset="0"/>
              </a:rPr>
              <a:t> </a:t>
            </a:r>
            <a:r>
              <a:rPr lang="en-US" altLang="zh-TW" dirty="0">
                <a:ea typeface="新細明體" panose="02020500000000000000" pitchFamily="18" charset="-120"/>
              </a:rPr>
              <a:t>in terms of sin</a:t>
            </a:r>
            <a:r>
              <a:rPr lang="el-GR" altLang="zh-TW" dirty="0">
                <a:ea typeface="新細明體" panose="02020500000000000000" pitchFamily="18" charset="-120"/>
              </a:rPr>
              <a:t>θ</a:t>
            </a:r>
            <a:r>
              <a:rPr lang="en-US" altLang="zh-TW" dirty="0">
                <a:ea typeface="新細明體" panose="02020500000000000000" pitchFamily="18" charset="-120"/>
              </a:rPr>
              <a:t> = </a:t>
            </a:r>
            <a:r>
              <a:rPr lang="en-US" altLang="zh-TW" i="1" dirty="0">
                <a:ea typeface="新細明體" panose="02020500000000000000" pitchFamily="18" charset="-120"/>
              </a:rPr>
              <a:t>x</a:t>
            </a:r>
            <a:r>
              <a:rPr lang="en-US" altLang="zh-TW" dirty="0">
                <a:ea typeface="新細明體" panose="02020500000000000000" pitchFamily="18" charset="-120"/>
              </a:rPr>
              <a:t>/3. </a:t>
            </a:r>
          </a:p>
          <a:p>
            <a:endParaRPr lang="en-US" altLang="zh-TW" dirty="0">
              <a:ea typeface="新細明體" panose="02020500000000000000" pitchFamily="18" charset="-120"/>
            </a:endParaRPr>
          </a:p>
          <a:p>
            <a:endParaRPr lang="zh-TW" altLang="en-US" dirty="0"/>
          </a:p>
        </p:txBody>
      </p:sp>
    </p:spTree>
    <p:extLst>
      <p:ext uri="{BB962C8B-B14F-4D97-AF65-F5344CB8AC3E}">
        <p14:creationId xmlns:p14="http://schemas.microsoft.com/office/powerpoint/2010/main" val="2699707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Example 1</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Evaluate</a:t>
            </a:r>
          </a:p>
          <a:p>
            <a:endParaRPr lang="en-US" altLang="zh-TW" dirty="0">
              <a:ea typeface="新細明體" panose="02020500000000000000" pitchFamily="18" charset="-120"/>
            </a:endParaRPr>
          </a:p>
          <a:p>
            <a:r>
              <a:rPr lang="en-US" altLang="zh-TW" dirty="0">
                <a:ea typeface="新細明體" panose="02020500000000000000" pitchFamily="18" charset="-120"/>
              </a:rPr>
              <a:t>SOLUTION</a:t>
            </a:r>
            <a:endParaRPr lang="en-US" altLang="zh-TW" sz="3600" dirty="0">
              <a:ea typeface="新細明體" panose="02020500000000000000" pitchFamily="18" charset="-120"/>
            </a:endParaRPr>
          </a:p>
          <a:p>
            <a:pPr lvl="1"/>
            <a:r>
              <a:rPr lang="en-US" altLang="zh-TW" dirty="0">
                <a:ea typeface="新細明體" panose="02020500000000000000" pitchFamily="18" charset="-120"/>
              </a:rPr>
              <a:t>Simply substituting </a:t>
            </a:r>
            <a:r>
              <a:rPr lang="en-US" altLang="zh-TW" i="1" dirty="0">
                <a:ea typeface="新細明體" panose="02020500000000000000" pitchFamily="18" charset="-120"/>
              </a:rPr>
              <a:t>u = </a:t>
            </a:r>
            <a:r>
              <a:rPr lang="en-US" altLang="zh-TW" dirty="0" err="1">
                <a:ea typeface="新細明體" panose="02020500000000000000" pitchFamily="18" charset="-120"/>
              </a:rPr>
              <a:t>cos</a:t>
            </a:r>
            <a:r>
              <a:rPr lang="en-US" altLang="zh-TW" dirty="0">
                <a:ea typeface="新細明體" panose="02020500000000000000" pitchFamily="18" charset="-120"/>
              </a:rPr>
              <a:t> </a:t>
            </a:r>
            <a:r>
              <a:rPr lang="en-US" altLang="zh-TW" i="1" dirty="0">
                <a:ea typeface="新細明體" panose="02020500000000000000" pitchFamily="18" charset="-120"/>
              </a:rPr>
              <a:t>x </a:t>
            </a:r>
            <a:r>
              <a:rPr lang="en-US" altLang="zh-TW" dirty="0">
                <a:ea typeface="新細明體" panose="02020500000000000000" pitchFamily="18" charset="-120"/>
              </a:rPr>
              <a:t>isn</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t helpful, since then </a:t>
            </a:r>
            <a:r>
              <a:rPr lang="en-US" altLang="zh-TW" i="1" dirty="0">
                <a:ea typeface="新細明體" panose="02020500000000000000" pitchFamily="18" charset="-120"/>
              </a:rPr>
              <a:t>du = </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 sin </a:t>
            </a:r>
            <a:r>
              <a:rPr lang="en-US" altLang="zh-TW" i="1" dirty="0">
                <a:ea typeface="新細明體" panose="02020500000000000000" pitchFamily="18" charset="-120"/>
              </a:rPr>
              <a:t>x dx</a:t>
            </a:r>
            <a:r>
              <a:rPr lang="en-US" altLang="zh-TW" dirty="0">
                <a:ea typeface="新細明體" panose="02020500000000000000" pitchFamily="18" charset="-120"/>
              </a:rPr>
              <a:t>. </a:t>
            </a:r>
          </a:p>
          <a:p>
            <a:pPr lvl="1"/>
            <a:r>
              <a:rPr lang="en-US" altLang="zh-TW" dirty="0">
                <a:ea typeface="新細明體" panose="02020500000000000000" pitchFamily="18" charset="-120"/>
              </a:rPr>
              <a:t>In order to integrate powers of cosine, we would need an extra sin </a:t>
            </a:r>
            <a:r>
              <a:rPr lang="en-US" altLang="zh-TW" i="1" dirty="0">
                <a:ea typeface="新細明體" panose="02020500000000000000" pitchFamily="18" charset="-120"/>
              </a:rPr>
              <a:t>x </a:t>
            </a:r>
            <a:r>
              <a:rPr lang="en-US" altLang="zh-TW" dirty="0">
                <a:ea typeface="新細明體" panose="02020500000000000000" pitchFamily="18" charset="-120"/>
              </a:rPr>
              <a:t>factor. </a:t>
            </a:r>
          </a:p>
          <a:p>
            <a:pPr lvl="1"/>
            <a:r>
              <a:rPr lang="en-US" altLang="zh-TW" dirty="0">
                <a:ea typeface="新細明體" panose="02020500000000000000" pitchFamily="18" charset="-120"/>
              </a:rPr>
              <a:t>Similarly, a power of sine would require an extra </a:t>
            </a:r>
            <a:r>
              <a:rPr lang="en-US" altLang="zh-TW" dirty="0" err="1">
                <a:ea typeface="新細明體" panose="02020500000000000000" pitchFamily="18" charset="-120"/>
              </a:rPr>
              <a:t>cos</a:t>
            </a:r>
            <a:r>
              <a:rPr lang="en-US" altLang="zh-TW" dirty="0">
                <a:ea typeface="新細明體" panose="02020500000000000000" pitchFamily="18" charset="-120"/>
              </a:rPr>
              <a:t> </a:t>
            </a:r>
            <a:r>
              <a:rPr lang="en-US" altLang="zh-TW" i="1" dirty="0">
                <a:ea typeface="新細明體" panose="02020500000000000000" pitchFamily="18" charset="-120"/>
              </a:rPr>
              <a:t>x</a:t>
            </a:r>
            <a:r>
              <a:rPr lang="en-US" altLang="zh-TW" dirty="0">
                <a:ea typeface="新細明體" panose="02020500000000000000" pitchFamily="18" charset="-120"/>
              </a:rPr>
              <a:t> factor.</a:t>
            </a:r>
          </a:p>
          <a:p>
            <a:endParaRPr lang="zh-TW" altLang="en-US" dirty="0"/>
          </a:p>
        </p:txBody>
      </p:sp>
      <p:graphicFrame>
        <p:nvGraphicFramePr>
          <p:cNvPr id="4" name="Object 6"/>
          <p:cNvGraphicFramePr>
            <a:graphicFrameLocks noChangeAspect="1"/>
          </p:cNvGraphicFramePr>
          <p:nvPr>
            <p:extLst>
              <p:ext uri="{D42A27DB-BD31-4B8C-83A1-F6EECF244321}">
                <p14:modId xmlns:p14="http://schemas.microsoft.com/office/powerpoint/2010/main" val="591093579"/>
              </p:ext>
            </p:extLst>
          </p:nvPr>
        </p:nvGraphicFramePr>
        <p:xfrm>
          <a:off x="2699792" y="2132856"/>
          <a:ext cx="1454150" cy="611188"/>
        </p:xfrm>
        <a:graphic>
          <a:graphicData uri="http://schemas.openxmlformats.org/presentationml/2006/ole">
            <mc:AlternateContent xmlns:mc="http://schemas.openxmlformats.org/markup-compatibility/2006">
              <mc:Choice xmlns:v="urn:schemas-microsoft-com:vml" Requires="v">
                <p:oleObj spid="_x0000_s1033" name="Equation" r:id="rId3" imgW="1206360" imgH="507960" progId="Equation.DSMT4">
                  <p:embed/>
                </p:oleObj>
              </mc:Choice>
              <mc:Fallback>
                <p:oleObj name="Equation" r:id="rId3" imgW="1206360" imgH="5079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2132856"/>
                        <a:ext cx="1454150"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13501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Example 9 </a:t>
            </a:r>
            <a:r>
              <a:rPr lang="en-US" altLang="zh-TW" sz="2800" dirty="0">
                <a:ea typeface="新細明體" panose="02020500000000000000" pitchFamily="18" charset="-120"/>
              </a:rPr>
              <a:t>– </a:t>
            </a:r>
            <a:r>
              <a:rPr lang="en-US" altLang="zh-TW" sz="2800" i="1" dirty="0">
                <a:ea typeface="新細明體" panose="02020500000000000000" pitchFamily="18" charset="-120"/>
              </a:rPr>
              <a:t>Solution</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Two, we can draw a diagram, as in Figure 3, where </a:t>
            </a:r>
            <a:r>
              <a:rPr lang="el-GR" altLang="zh-TW" dirty="0">
                <a:ea typeface="新細明體" panose="02020500000000000000" pitchFamily="18" charset="-120"/>
                <a:cs typeface="Times New Roman" panose="02020603050405020304" pitchFamily="18" charset="0"/>
              </a:rPr>
              <a:t>θ</a:t>
            </a:r>
            <a:r>
              <a:rPr lang="en-US" altLang="zh-TW" dirty="0">
                <a:ea typeface="新細明體" panose="02020500000000000000" pitchFamily="18" charset="-120"/>
              </a:rPr>
              <a:t> is interpreted as an angle of a right triangle.</a:t>
            </a:r>
          </a:p>
          <a:p>
            <a:r>
              <a:rPr lang="en-US" altLang="zh-TW" dirty="0">
                <a:ea typeface="新細明體" panose="02020500000000000000" pitchFamily="18" charset="-120"/>
              </a:rPr>
              <a:t>Since sin</a:t>
            </a:r>
            <a:r>
              <a:rPr lang="el-GR" altLang="zh-TW" dirty="0">
                <a:ea typeface="新細明體" panose="02020500000000000000" pitchFamily="18" charset="-120"/>
              </a:rPr>
              <a:t>θ</a:t>
            </a:r>
            <a:r>
              <a:rPr lang="en-US" altLang="zh-TW" dirty="0">
                <a:ea typeface="新細明體" panose="02020500000000000000" pitchFamily="18" charset="-120"/>
              </a:rPr>
              <a:t> = </a:t>
            </a:r>
            <a:r>
              <a:rPr lang="en-US" altLang="zh-TW" i="1" dirty="0">
                <a:ea typeface="新細明體" panose="02020500000000000000" pitchFamily="18" charset="-120"/>
              </a:rPr>
              <a:t>x</a:t>
            </a:r>
            <a:r>
              <a:rPr lang="en-US" altLang="zh-TW" dirty="0">
                <a:ea typeface="新細明體" panose="02020500000000000000" pitchFamily="18" charset="-120"/>
              </a:rPr>
              <a:t>/3, we label </a:t>
            </a:r>
            <a:br>
              <a:rPr lang="en-US" altLang="zh-TW" dirty="0">
                <a:ea typeface="新細明體" panose="02020500000000000000" pitchFamily="18" charset="-120"/>
              </a:rPr>
            </a:br>
            <a:r>
              <a:rPr lang="en-US" altLang="zh-TW" dirty="0">
                <a:ea typeface="新細明體" panose="02020500000000000000" pitchFamily="18" charset="-120"/>
              </a:rPr>
              <a:t>the opposite side and the </a:t>
            </a:r>
            <a:br>
              <a:rPr lang="en-US" altLang="zh-TW" dirty="0">
                <a:ea typeface="新細明體" panose="02020500000000000000" pitchFamily="18" charset="-120"/>
              </a:rPr>
            </a:br>
            <a:r>
              <a:rPr lang="en-US" altLang="zh-TW" dirty="0">
                <a:ea typeface="新細明體" panose="02020500000000000000" pitchFamily="18" charset="-120"/>
              </a:rPr>
              <a:t>hypotenuse as having </a:t>
            </a:r>
            <a:br>
              <a:rPr lang="en-US" altLang="zh-TW" dirty="0">
                <a:ea typeface="新細明體" panose="02020500000000000000" pitchFamily="18" charset="-120"/>
              </a:rPr>
            </a:br>
            <a:r>
              <a:rPr lang="en-US" altLang="zh-TW" dirty="0">
                <a:ea typeface="新細明體" panose="02020500000000000000" pitchFamily="18" charset="-120"/>
              </a:rPr>
              <a:t>lengths </a:t>
            </a:r>
            <a:r>
              <a:rPr lang="en-US" altLang="zh-TW" i="1" dirty="0">
                <a:ea typeface="新細明體" panose="02020500000000000000" pitchFamily="18" charset="-120"/>
              </a:rPr>
              <a:t>x</a:t>
            </a:r>
            <a:r>
              <a:rPr lang="en-US" altLang="zh-TW" dirty="0">
                <a:ea typeface="新細明體" panose="02020500000000000000" pitchFamily="18" charset="-120"/>
              </a:rPr>
              <a:t> and 3.</a:t>
            </a:r>
          </a:p>
          <a:p>
            <a:endParaRPr lang="zh-TW" altLang="en-US" dirty="0"/>
          </a:p>
        </p:txBody>
      </p:sp>
      <p:pic>
        <p:nvPicPr>
          <p:cNvPr id="4"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7464" y="3179763"/>
            <a:ext cx="3663950" cy="2992437"/>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6707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Example 9 </a:t>
            </a:r>
            <a:r>
              <a:rPr lang="en-US" altLang="zh-TW" sz="2800" dirty="0">
                <a:ea typeface="新細明體" panose="02020500000000000000" pitchFamily="18" charset="-120"/>
              </a:rPr>
              <a:t>– </a:t>
            </a:r>
            <a:r>
              <a:rPr lang="en-US" altLang="zh-TW" sz="2800" i="1" dirty="0">
                <a:ea typeface="新細明體" panose="02020500000000000000" pitchFamily="18" charset="-120"/>
              </a:rPr>
              <a:t>Solution</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Then, the Pythagorean Theorem gives the length of the adjacent side as</a:t>
            </a:r>
          </a:p>
          <a:p>
            <a:r>
              <a:rPr lang="en-US" altLang="zh-TW" dirty="0">
                <a:ea typeface="新細明體" panose="02020500000000000000" pitchFamily="18" charset="-120"/>
              </a:rPr>
              <a:t>So, we can simply read the value of cot</a:t>
            </a:r>
            <a:r>
              <a:rPr lang="el-GR" altLang="zh-TW" dirty="0">
                <a:ea typeface="新細明體" panose="02020500000000000000" pitchFamily="18" charset="-120"/>
                <a:cs typeface="Times New Roman" panose="02020603050405020304" pitchFamily="18" charset="0"/>
              </a:rPr>
              <a:t>θ</a:t>
            </a:r>
            <a:r>
              <a:rPr lang="en-US" altLang="zh-TW" dirty="0">
                <a:ea typeface="新細明體" panose="02020500000000000000" pitchFamily="18" charset="-120"/>
                <a:cs typeface="Arial" panose="020B0604020202020204" pitchFamily="34" charset="0"/>
              </a:rPr>
              <a:t> </a:t>
            </a:r>
            <a:r>
              <a:rPr lang="en-US" altLang="zh-TW" dirty="0">
                <a:ea typeface="新細明體" panose="02020500000000000000" pitchFamily="18" charset="-120"/>
              </a:rPr>
              <a:t>from the figure:</a:t>
            </a:r>
          </a:p>
          <a:p>
            <a:pPr lvl="1"/>
            <a:r>
              <a:rPr lang="en-US" altLang="zh-TW" dirty="0">
                <a:ea typeface="新細明體" panose="02020500000000000000" pitchFamily="18" charset="-120"/>
              </a:rPr>
              <a:t>Although </a:t>
            </a:r>
            <a:r>
              <a:rPr lang="el-GR" altLang="zh-TW" dirty="0">
                <a:ea typeface="新細明體" panose="02020500000000000000" pitchFamily="18" charset="-120"/>
              </a:rPr>
              <a:t>θ</a:t>
            </a:r>
            <a:r>
              <a:rPr lang="en-US" altLang="zh-TW" dirty="0">
                <a:ea typeface="新細明體" panose="02020500000000000000" pitchFamily="18" charset="-120"/>
              </a:rPr>
              <a:t> &gt; 0 here, this </a:t>
            </a:r>
            <a:br>
              <a:rPr lang="en-US" altLang="zh-TW" dirty="0">
                <a:ea typeface="新細明體" panose="02020500000000000000" pitchFamily="18" charset="-120"/>
              </a:rPr>
            </a:br>
            <a:r>
              <a:rPr lang="en-US" altLang="zh-TW" dirty="0">
                <a:ea typeface="新細明體" panose="02020500000000000000" pitchFamily="18" charset="-120"/>
              </a:rPr>
              <a:t>expression for cot</a:t>
            </a:r>
            <a:r>
              <a:rPr lang="el-GR" altLang="zh-TW" dirty="0">
                <a:ea typeface="新細明體" panose="02020500000000000000" pitchFamily="18" charset="-120"/>
              </a:rPr>
              <a:t>θ</a:t>
            </a:r>
            <a:r>
              <a:rPr lang="en-US" altLang="zh-TW" i="1" dirty="0">
                <a:ea typeface="新細明體" panose="02020500000000000000" pitchFamily="18" charset="-120"/>
              </a:rPr>
              <a:t> </a:t>
            </a:r>
            <a:r>
              <a:rPr lang="en-US" altLang="zh-TW" dirty="0">
                <a:ea typeface="新細明體" panose="02020500000000000000" pitchFamily="18" charset="-120"/>
              </a:rPr>
              <a:t>is </a:t>
            </a:r>
            <a:br>
              <a:rPr lang="en-US" altLang="zh-TW" dirty="0">
                <a:ea typeface="新細明體" panose="02020500000000000000" pitchFamily="18" charset="-120"/>
              </a:rPr>
            </a:br>
            <a:r>
              <a:rPr lang="en-US" altLang="zh-TW" dirty="0">
                <a:ea typeface="新細明體" panose="02020500000000000000" pitchFamily="18" charset="-120"/>
              </a:rPr>
              <a:t>valid even when </a:t>
            </a:r>
            <a:r>
              <a:rPr lang="el-GR" altLang="zh-TW" dirty="0">
                <a:ea typeface="新細明體" panose="02020500000000000000" pitchFamily="18" charset="-120"/>
              </a:rPr>
              <a:t>θ</a:t>
            </a:r>
            <a:r>
              <a:rPr lang="en-US" altLang="zh-TW" i="1" dirty="0">
                <a:ea typeface="新細明體" panose="02020500000000000000" pitchFamily="18" charset="-120"/>
              </a:rPr>
              <a:t> </a:t>
            </a:r>
            <a:r>
              <a:rPr lang="en-US" altLang="zh-TW" dirty="0">
                <a:ea typeface="新細明體" panose="02020500000000000000" pitchFamily="18" charset="-120"/>
              </a:rPr>
              <a:t>&lt; 0.</a:t>
            </a:r>
          </a:p>
          <a:p>
            <a:endParaRPr lang="zh-TW" altLang="en-US" dirty="0"/>
          </a:p>
        </p:txBody>
      </p:sp>
      <p:pic>
        <p:nvPicPr>
          <p:cNvPr id="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3645024"/>
            <a:ext cx="3663950" cy="2992437"/>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Object 4"/>
          <p:cNvGraphicFramePr>
            <a:graphicFrameLocks noChangeAspect="1"/>
          </p:cNvGraphicFramePr>
          <p:nvPr>
            <p:extLst>
              <p:ext uri="{D42A27DB-BD31-4B8C-83A1-F6EECF244321}">
                <p14:modId xmlns:p14="http://schemas.microsoft.com/office/powerpoint/2010/main" val="334740459"/>
              </p:ext>
            </p:extLst>
          </p:nvPr>
        </p:nvGraphicFramePr>
        <p:xfrm>
          <a:off x="3347864" y="2132856"/>
          <a:ext cx="1008111" cy="504056"/>
        </p:xfrm>
        <a:graphic>
          <a:graphicData uri="http://schemas.openxmlformats.org/presentationml/2006/ole">
            <mc:AlternateContent xmlns:mc="http://schemas.openxmlformats.org/markup-compatibility/2006">
              <mc:Choice xmlns:v="urn:schemas-microsoft-com:vml" Requires="v">
                <p:oleObj spid="_x0000_s11273" name="Equation" r:id="rId4" imgW="507960" imgH="253800" progId="Equation.DSMT4">
                  <p:embed/>
                </p:oleObj>
              </mc:Choice>
              <mc:Fallback>
                <p:oleObj name="Equation" r:id="rId4" imgW="507960" imgH="253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7864" y="2132856"/>
                        <a:ext cx="1008111" cy="504056"/>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099706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Example 9 </a:t>
            </a:r>
            <a:r>
              <a:rPr lang="en-US" altLang="zh-TW" sz="2800" dirty="0">
                <a:ea typeface="新細明體" panose="02020500000000000000" pitchFamily="18" charset="-120"/>
              </a:rPr>
              <a:t>– </a:t>
            </a:r>
            <a:r>
              <a:rPr lang="en-US" altLang="zh-TW" sz="2800" i="1" dirty="0">
                <a:ea typeface="新細明體" panose="02020500000000000000" pitchFamily="18" charset="-120"/>
              </a:rPr>
              <a:t>Solution</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As sin</a:t>
            </a:r>
            <a:r>
              <a:rPr lang="el-GR" altLang="zh-TW" dirty="0">
                <a:ea typeface="新細明體" panose="02020500000000000000" pitchFamily="18" charset="-120"/>
                <a:cs typeface="Times New Roman" panose="02020603050405020304" pitchFamily="18" charset="0"/>
              </a:rPr>
              <a:t>θ</a:t>
            </a:r>
            <a:r>
              <a:rPr lang="en-US" altLang="zh-TW" i="1" dirty="0">
                <a:ea typeface="新細明體" panose="02020500000000000000" pitchFamily="18" charset="-120"/>
                <a:cs typeface="Arial" panose="020B0604020202020204" pitchFamily="34" charset="0"/>
              </a:rPr>
              <a:t> </a:t>
            </a:r>
            <a:r>
              <a:rPr lang="en-US" altLang="zh-TW" dirty="0">
                <a:ea typeface="新細明體" panose="02020500000000000000" pitchFamily="18" charset="-120"/>
                <a:cs typeface="Arial" panose="020B0604020202020204" pitchFamily="34" charset="0"/>
              </a:rPr>
              <a:t>= </a:t>
            </a:r>
            <a:r>
              <a:rPr lang="en-US" altLang="zh-TW" i="1" dirty="0">
                <a:ea typeface="新細明體" panose="02020500000000000000" pitchFamily="18" charset="-120"/>
                <a:cs typeface="Arial" panose="020B0604020202020204" pitchFamily="34" charset="0"/>
              </a:rPr>
              <a:t>x</a:t>
            </a:r>
            <a:r>
              <a:rPr lang="en-US" altLang="zh-TW" dirty="0">
                <a:ea typeface="新細明體" panose="02020500000000000000" pitchFamily="18" charset="-120"/>
                <a:cs typeface="Arial" panose="020B0604020202020204" pitchFamily="34" charset="0"/>
              </a:rPr>
              <a:t>/3</a:t>
            </a:r>
            <a:r>
              <a:rPr lang="en-US" altLang="zh-TW" dirty="0">
                <a:ea typeface="新細明體" panose="02020500000000000000" pitchFamily="18" charset="-120"/>
              </a:rPr>
              <a:t>, we have </a:t>
            </a:r>
            <a:r>
              <a:rPr lang="el-GR" altLang="zh-TW" dirty="0">
                <a:ea typeface="新細明體" panose="02020500000000000000" pitchFamily="18" charset="-120"/>
              </a:rPr>
              <a:t>θ</a:t>
            </a:r>
            <a:r>
              <a:rPr lang="en-US" altLang="zh-TW" dirty="0">
                <a:ea typeface="新細明體" panose="02020500000000000000" pitchFamily="18" charset="-120"/>
              </a:rPr>
              <a:t> = sin</a:t>
            </a:r>
            <a:r>
              <a:rPr lang="en-US" altLang="zh-TW" i="1" baseline="30000" dirty="0">
                <a:latin typeface="Arial" panose="020B0604020202020204" pitchFamily="34" charset="0"/>
                <a:ea typeface="新細明體" panose="02020500000000000000" pitchFamily="18" charset="-120"/>
              </a:rPr>
              <a:t>–</a:t>
            </a:r>
            <a:r>
              <a:rPr lang="en-US" altLang="zh-TW" baseline="30000" dirty="0">
                <a:ea typeface="新細明體" panose="02020500000000000000" pitchFamily="18" charset="-120"/>
              </a:rPr>
              <a:t>1</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dirty="0">
                <a:ea typeface="新細明體" panose="02020500000000000000" pitchFamily="18" charset="-120"/>
              </a:rPr>
              <a:t>/3). </a:t>
            </a:r>
          </a:p>
          <a:p>
            <a:endParaRPr lang="en-US" altLang="zh-TW" dirty="0">
              <a:ea typeface="新細明體" panose="02020500000000000000" pitchFamily="18" charset="-120"/>
            </a:endParaRPr>
          </a:p>
          <a:p>
            <a:r>
              <a:rPr lang="en-US" altLang="zh-TW" dirty="0">
                <a:ea typeface="新細明體" panose="02020500000000000000" pitchFamily="18" charset="-120"/>
              </a:rPr>
              <a:t>Hence, </a:t>
            </a:r>
          </a:p>
          <a:p>
            <a:endParaRPr lang="zh-TW"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3839404036"/>
              </p:ext>
            </p:extLst>
          </p:nvPr>
        </p:nvGraphicFramePr>
        <p:xfrm>
          <a:off x="2123728" y="3573016"/>
          <a:ext cx="5256584" cy="1001319"/>
        </p:xfrm>
        <a:graphic>
          <a:graphicData uri="http://schemas.openxmlformats.org/presentationml/2006/ole">
            <mc:AlternateContent xmlns:mc="http://schemas.openxmlformats.org/markup-compatibility/2006">
              <mc:Choice xmlns:v="urn:schemas-microsoft-com:vml" Requires="v">
                <p:oleObj spid="_x0000_s12297" name="Equation" r:id="rId3" imgW="2463480" imgH="469800" progId="Equation.DSMT4">
                  <p:embed/>
                </p:oleObj>
              </mc:Choice>
              <mc:Fallback>
                <p:oleObj name="Equation" r:id="rId3" imgW="2463480" imgH="469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3573016"/>
                        <a:ext cx="5256584" cy="1001319"/>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7328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a:latin typeface="+mj-lt"/>
                <a:ea typeface="新細明體" panose="02020500000000000000" pitchFamily="18" charset="-120"/>
              </a:rPr>
              <a:t>Example 10</a:t>
            </a:r>
            <a:endParaRPr lang="zh-TW" altLang="en-US" sz="3200" dirty="0">
              <a:latin typeface="+mj-lt"/>
            </a:endParaRPr>
          </a:p>
        </p:txBody>
      </p:sp>
      <p:sp>
        <p:nvSpPr>
          <p:cNvPr id="3" name="內容版面配置區 2"/>
          <p:cNvSpPr>
            <a:spLocks noGrp="1"/>
          </p:cNvSpPr>
          <p:nvPr>
            <p:ph idx="1"/>
          </p:nvPr>
        </p:nvSpPr>
        <p:spPr>
          <a:xfrm>
            <a:off x="1043608" y="1600200"/>
            <a:ext cx="7704855" cy="5213176"/>
          </a:xfrm>
        </p:spPr>
        <p:txBody>
          <a:bodyPr>
            <a:noAutofit/>
          </a:bodyPr>
          <a:lstStyle/>
          <a:p>
            <a:r>
              <a:rPr lang="en-US" altLang="zh-TW" sz="2000" dirty="0">
                <a:ea typeface="新細明體" panose="02020500000000000000" pitchFamily="18" charset="-120"/>
              </a:rPr>
              <a:t>Find the area enclosed by the ellipse</a:t>
            </a:r>
          </a:p>
          <a:p>
            <a:endParaRPr lang="en-US" altLang="zh-TW" sz="2000" dirty="0">
              <a:ea typeface="新細明體" panose="02020500000000000000" pitchFamily="18" charset="-120"/>
            </a:endParaRPr>
          </a:p>
          <a:p>
            <a:r>
              <a:rPr lang="en-US" altLang="zh-TW" sz="2000" dirty="0" smtClean="0">
                <a:ea typeface="新細明體" panose="02020500000000000000" pitchFamily="18" charset="-120"/>
              </a:rPr>
              <a:t>SOLUTION:</a:t>
            </a:r>
            <a:endParaRPr lang="en-US" altLang="zh-TW" sz="2000" dirty="0">
              <a:ea typeface="新細明體" panose="02020500000000000000" pitchFamily="18" charset="-120"/>
            </a:endParaRPr>
          </a:p>
          <a:p>
            <a:r>
              <a:rPr lang="en-US" altLang="zh-TW" sz="2000" dirty="0">
                <a:ea typeface="新細明體" panose="02020500000000000000" pitchFamily="18" charset="-120"/>
              </a:rPr>
              <a:t>Solving the equation of the ellipse for </a:t>
            </a:r>
            <a:r>
              <a:rPr lang="en-US" altLang="zh-TW" sz="2000" i="1" dirty="0">
                <a:ea typeface="新細明體" panose="02020500000000000000" pitchFamily="18" charset="-120"/>
              </a:rPr>
              <a:t>y</a:t>
            </a:r>
            <a:r>
              <a:rPr lang="en-US" altLang="zh-TW" sz="2000" dirty="0">
                <a:ea typeface="新細明體" panose="02020500000000000000" pitchFamily="18" charset="-120"/>
              </a:rPr>
              <a:t>, we get</a:t>
            </a:r>
          </a:p>
          <a:p>
            <a:endParaRPr lang="en-US" altLang="zh-TW" sz="2000" dirty="0">
              <a:ea typeface="新細明體" panose="02020500000000000000" pitchFamily="18" charset="-120"/>
            </a:endParaRPr>
          </a:p>
          <a:p>
            <a:endParaRPr lang="en-US" altLang="zh-TW" sz="2000" dirty="0">
              <a:ea typeface="新細明體" panose="02020500000000000000" pitchFamily="18" charset="-120"/>
            </a:endParaRPr>
          </a:p>
          <a:p>
            <a:endParaRPr lang="en-US" altLang="zh-TW" sz="2000" dirty="0" smtClean="0">
              <a:ea typeface="新細明體" panose="02020500000000000000" pitchFamily="18" charset="-120"/>
            </a:endParaRPr>
          </a:p>
          <a:p>
            <a:r>
              <a:rPr lang="en-US" altLang="zh-TW" sz="2000" dirty="0" smtClean="0">
                <a:ea typeface="新細明體" panose="02020500000000000000" pitchFamily="18" charset="-120"/>
              </a:rPr>
              <a:t>or</a:t>
            </a:r>
            <a:endParaRPr lang="en-US" altLang="zh-TW" sz="2000" dirty="0">
              <a:ea typeface="新細明體" panose="02020500000000000000" pitchFamily="18" charset="-120"/>
            </a:endParaRPr>
          </a:p>
          <a:p>
            <a:endParaRPr lang="zh-TW" altLang="en-US"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162175"/>
            <a:ext cx="180022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r="44576"/>
          <a:stretch>
            <a:fillRect/>
          </a:stretch>
        </p:blipFill>
        <p:spPr bwMode="auto">
          <a:xfrm>
            <a:off x="3076575" y="4191000"/>
            <a:ext cx="18002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l="56305"/>
          <a:stretch>
            <a:fillRect/>
          </a:stretch>
        </p:blipFill>
        <p:spPr bwMode="auto">
          <a:xfrm>
            <a:off x="3581400" y="5032375"/>
            <a:ext cx="14192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5946775"/>
            <a:ext cx="2366962"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610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900" decel="100000" fill="hold"/>
                                        <p:tgtEl>
                                          <p:spTgt spid="6"/>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900" decel="100000" fill="hold"/>
                                        <p:tgtEl>
                                          <p:spTgt spid="7"/>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a:latin typeface="+mj-lt"/>
                <a:ea typeface="新細明體" panose="02020500000000000000" pitchFamily="18" charset="-120"/>
              </a:rPr>
              <a:t>Example 10 – </a:t>
            </a:r>
            <a:r>
              <a:rPr lang="en-US" altLang="zh-TW" sz="3200" i="1" dirty="0">
                <a:latin typeface="+mj-lt"/>
                <a:ea typeface="新細明體" panose="02020500000000000000" pitchFamily="18" charset="-120"/>
              </a:rPr>
              <a:t>Solution</a:t>
            </a:r>
            <a:endParaRPr lang="zh-TW" altLang="en-US" sz="3200" dirty="0">
              <a:latin typeface="+mj-lt"/>
            </a:endParaRPr>
          </a:p>
        </p:txBody>
      </p:sp>
      <p:sp>
        <p:nvSpPr>
          <p:cNvPr id="3" name="內容版面配置區 2"/>
          <p:cNvSpPr>
            <a:spLocks noGrp="1"/>
          </p:cNvSpPr>
          <p:nvPr>
            <p:ph idx="1"/>
          </p:nvPr>
        </p:nvSpPr>
        <p:spPr/>
        <p:txBody>
          <a:bodyPr/>
          <a:lstStyle/>
          <a:p>
            <a:r>
              <a:rPr lang="en-US" altLang="zh-TW" sz="2000" dirty="0">
                <a:ea typeface="新細明體" panose="02020500000000000000" pitchFamily="18" charset="-120"/>
              </a:rPr>
              <a:t>Because the ellipse is symmetric with respect to both axes, the total area </a:t>
            </a:r>
            <a:r>
              <a:rPr lang="en-US" altLang="zh-TW" sz="2000" i="1" dirty="0">
                <a:ea typeface="新細明體" panose="02020500000000000000" pitchFamily="18" charset="-120"/>
              </a:rPr>
              <a:t>A</a:t>
            </a:r>
            <a:r>
              <a:rPr lang="en-US" altLang="zh-TW" sz="2000" dirty="0">
                <a:ea typeface="新細明體" panose="02020500000000000000" pitchFamily="18" charset="-120"/>
              </a:rPr>
              <a:t> is four times the area in the first quadrant (see Figure 4).</a:t>
            </a:r>
          </a:p>
          <a:p>
            <a:endParaRPr lang="zh-TW" altLang="en-US"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808" y="3068960"/>
            <a:ext cx="3168352" cy="2315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1211" y="5496030"/>
            <a:ext cx="96996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1"/>
          <p:cNvSpPr>
            <a:spLocks noChangeArrowheads="1"/>
          </p:cNvSpPr>
          <p:nvPr/>
        </p:nvSpPr>
        <p:spPr bwMode="auto">
          <a:xfrm>
            <a:off x="3926007" y="6052627"/>
            <a:ext cx="8803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4</a:t>
            </a:r>
          </a:p>
        </p:txBody>
      </p:sp>
    </p:spTree>
    <p:extLst>
      <p:ext uri="{BB962C8B-B14F-4D97-AF65-F5344CB8AC3E}">
        <p14:creationId xmlns:p14="http://schemas.microsoft.com/office/powerpoint/2010/main" val="307015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a:latin typeface="+mj-lt"/>
                <a:ea typeface="新細明體" panose="02020500000000000000" pitchFamily="18" charset="-120"/>
              </a:rPr>
              <a:t>Example 10 – </a:t>
            </a:r>
            <a:r>
              <a:rPr lang="en-US" altLang="zh-TW" sz="3200" i="1" dirty="0">
                <a:latin typeface="+mj-lt"/>
                <a:ea typeface="新細明體" panose="02020500000000000000" pitchFamily="18" charset="-120"/>
              </a:rPr>
              <a:t>Solution</a:t>
            </a:r>
            <a:endParaRPr lang="zh-TW" altLang="en-US" sz="3200" dirty="0">
              <a:latin typeface="+mj-lt"/>
            </a:endParaRPr>
          </a:p>
        </p:txBody>
      </p:sp>
      <p:sp>
        <p:nvSpPr>
          <p:cNvPr id="3" name="內容版面配置區 2"/>
          <p:cNvSpPr>
            <a:spLocks noGrp="1"/>
          </p:cNvSpPr>
          <p:nvPr>
            <p:ph idx="1"/>
          </p:nvPr>
        </p:nvSpPr>
        <p:spPr>
          <a:xfrm>
            <a:off x="1115616" y="1600200"/>
            <a:ext cx="7560839" cy="5213176"/>
          </a:xfrm>
        </p:spPr>
        <p:txBody>
          <a:bodyPr>
            <a:normAutofit/>
          </a:bodyPr>
          <a:lstStyle/>
          <a:p>
            <a:r>
              <a:rPr lang="en-US" altLang="zh-TW" sz="2000" dirty="0">
                <a:ea typeface="新細明體" panose="02020500000000000000" pitchFamily="18" charset="-120"/>
              </a:rPr>
              <a:t>The part of the ellipse in the first quadrant is given by the function</a:t>
            </a:r>
          </a:p>
          <a:p>
            <a:endParaRPr lang="en-US" altLang="zh-TW" sz="2000" dirty="0">
              <a:ea typeface="新細明體" panose="02020500000000000000" pitchFamily="18" charset="-120"/>
            </a:endParaRPr>
          </a:p>
          <a:p>
            <a:endParaRPr lang="en-US" altLang="zh-TW" sz="2000" dirty="0">
              <a:ea typeface="新細明體" panose="02020500000000000000" pitchFamily="18" charset="-120"/>
            </a:endParaRPr>
          </a:p>
          <a:p>
            <a:r>
              <a:rPr lang="en-US" altLang="zh-TW" sz="2000" dirty="0">
                <a:ea typeface="新細明體" panose="02020500000000000000" pitchFamily="18" charset="-120"/>
              </a:rPr>
              <a:t>and so</a:t>
            </a:r>
          </a:p>
          <a:p>
            <a:endParaRPr lang="en-US" altLang="zh-TW" sz="2000" dirty="0">
              <a:ea typeface="新細明體" panose="02020500000000000000" pitchFamily="18" charset="-120"/>
            </a:endParaRPr>
          </a:p>
          <a:p>
            <a:endParaRPr lang="en-US" altLang="zh-TW" sz="2000" dirty="0">
              <a:ea typeface="新細明體" panose="02020500000000000000" pitchFamily="18" charset="-120"/>
            </a:endParaRPr>
          </a:p>
          <a:p>
            <a:r>
              <a:rPr lang="en-US" altLang="zh-TW" sz="2000" dirty="0">
                <a:ea typeface="新細明體" panose="02020500000000000000" pitchFamily="18" charset="-120"/>
              </a:rPr>
              <a:t>To evaluate this integral we substitute </a:t>
            </a:r>
            <a:r>
              <a:rPr lang="en-US" altLang="zh-TW" sz="2000" i="1" dirty="0">
                <a:ea typeface="新細明體" panose="02020500000000000000" pitchFamily="18" charset="-120"/>
              </a:rPr>
              <a:t>x</a:t>
            </a:r>
            <a:r>
              <a:rPr lang="en-US" altLang="zh-TW" sz="2000" dirty="0">
                <a:ea typeface="新細明體" panose="02020500000000000000" pitchFamily="18" charset="-120"/>
              </a:rPr>
              <a:t> = </a:t>
            </a:r>
            <a:r>
              <a:rPr lang="en-US" altLang="zh-TW" sz="2000" i="1" dirty="0">
                <a:ea typeface="新細明體" panose="02020500000000000000" pitchFamily="18" charset="-120"/>
              </a:rPr>
              <a:t>a</a:t>
            </a:r>
            <a:r>
              <a:rPr lang="en-US" altLang="zh-TW" sz="2000" dirty="0">
                <a:ea typeface="新細明體" panose="02020500000000000000" pitchFamily="18" charset="-120"/>
              </a:rPr>
              <a:t> sin </a:t>
            </a:r>
            <a:r>
              <a:rPr lang="en-US" altLang="zh-TW" sz="2000" i="1" dirty="0">
                <a:ea typeface="新細明體" panose="02020500000000000000" pitchFamily="18" charset="-120"/>
                <a:sym typeface="Symbol" panose="05050102010706020507" pitchFamily="18" charset="2"/>
              </a:rPr>
              <a:t></a:t>
            </a:r>
            <a:r>
              <a:rPr lang="en-US" altLang="zh-TW" sz="2000" dirty="0">
                <a:ea typeface="新細明體" panose="02020500000000000000" pitchFamily="18" charset="-120"/>
              </a:rPr>
              <a:t>. Then </a:t>
            </a:r>
            <a:br>
              <a:rPr lang="en-US" altLang="zh-TW" sz="2000" dirty="0">
                <a:ea typeface="新細明體" panose="02020500000000000000" pitchFamily="18" charset="-120"/>
              </a:rPr>
            </a:br>
            <a:r>
              <a:rPr lang="en-US" altLang="zh-TW" sz="2000" i="1" dirty="0">
                <a:ea typeface="新細明體" panose="02020500000000000000" pitchFamily="18" charset="-120"/>
              </a:rPr>
              <a:t>dx</a:t>
            </a:r>
            <a:r>
              <a:rPr lang="en-US" altLang="zh-TW" sz="2000" dirty="0">
                <a:ea typeface="新細明體" panose="02020500000000000000" pitchFamily="18" charset="-120"/>
              </a:rPr>
              <a:t> = </a:t>
            </a:r>
            <a:r>
              <a:rPr lang="en-US" altLang="zh-TW" sz="2000" i="1" dirty="0">
                <a:ea typeface="新細明體" panose="02020500000000000000" pitchFamily="18" charset="-120"/>
              </a:rPr>
              <a:t>a</a:t>
            </a:r>
            <a:r>
              <a:rPr lang="en-US" altLang="zh-TW" sz="2000" dirty="0">
                <a:ea typeface="新細明體" panose="02020500000000000000" pitchFamily="18" charset="-120"/>
              </a:rPr>
              <a:t> cos </a:t>
            </a:r>
            <a:r>
              <a:rPr lang="en-US" altLang="zh-TW" sz="2000" i="1" dirty="0">
                <a:ea typeface="新細明體" panose="02020500000000000000" pitchFamily="18" charset="-120"/>
                <a:sym typeface="Symbol" panose="05050102010706020507" pitchFamily="18" charset="2"/>
              </a:rPr>
              <a:t> d</a:t>
            </a:r>
            <a:r>
              <a:rPr lang="en-US" altLang="zh-TW" sz="2000" dirty="0">
                <a:ea typeface="新細明體" panose="02020500000000000000" pitchFamily="18" charset="-120"/>
              </a:rPr>
              <a:t>.</a:t>
            </a:r>
          </a:p>
          <a:p>
            <a:endParaRPr lang="zh-TW"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2636912"/>
            <a:ext cx="4010025"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4432250"/>
            <a:ext cx="2995613"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760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a:latin typeface="+mj-lt"/>
                <a:ea typeface="新細明體" panose="02020500000000000000" pitchFamily="18" charset="-120"/>
              </a:rPr>
              <a:t>Example 10 – </a:t>
            </a:r>
            <a:r>
              <a:rPr lang="en-US" altLang="zh-TW" sz="3200" i="1" dirty="0">
                <a:latin typeface="+mj-lt"/>
                <a:ea typeface="新細明體" panose="02020500000000000000" pitchFamily="18" charset="-120"/>
              </a:rPr>
              <a:t>Solution</a:t>
            </a:r>
            <a:endParaRPr lang="zh-TW" altLang="en-US" sz="3200" dirty="0">
              <a:latin typeface="+mj-lt"/>
            </a:endParaRPr>
          </a:p>
        </p:txBody>
      </p:sp>
      <p:sp>
        <p:nvSpPr>
          <p:cNvPr id="3" name="內容版面配置區 2"/>
          <p:cNvSpPr>
            <a:spLocks noGrp="1"/>
          </p:cNvSpPr>
          <p:nvPr>
            <p:ph idx="1"/>
          </p:nvPr>
        </p:nvSpPr>
        <p:spPr>
          <a:xfrm>
            <a:off x="1043608" y="1600200"/>
            <a:ext cx="7776863" cy="5257800"/>
          </a:xfrm>
        </p:spPr>
        <p:txBody>
          <a:bodyPr>
            <a:normAutofit/>
          </a:bodyPr>
          <a:lstStyle/>
          <a:p>
            <a:r>
              <a:rPr lang="en-US" altLang="zh-TW" sz="2000" dirty="0">
                <a:ea typeface="新細明體" panose="02020500000000000000" pitchFamily="18" charset="-120"/>
              </a:rPr>
              <a:t>To change the limits of integration we note that when </a:t>
            </a:r>
            <a:r>
              <a:rPr lang="en-US" altLang="zh-TW" sz="2000" i="1" dirty="0">
                <a:ea typeface="新細明體" panose="02020500000000000000" pitchFamily="18" charset="-120"/>
              </a:rPr>
              <a:t>x</a:t>
            </a:r>
            <a:r>
              <a:rPr lang="en-US" altLang="zh-TW" sz="2000" dirty="0">
                <a:ea typeface="新細明體" panose="02020500000000000000" pitchFamily="18" charset="-120"/>
              </a:rPr>
              <a:t> = 0, sin </a:t>
            </a:r>
            <a:r>
              <a:rPr lang="en-US" altLang="zh-TW" sz="2000" i="1" dirty="0">
                <a:ea typeface="新細明體" panose="02020500000000000000" pitchFamily="18" charset="-120"/>
                <a:sym typeface="Symbol" panose="05050102010706020507" pitchFamily="18" charset="2"/>
              </a:rPr>
              <a:t> </a:t>
            </a:r>
            <a:r>
              <a:rPr lang="en-US" altLang="zh-TW" sz="2000" dirty="0">
                <a:ea typeface="新細明體" panose="02020500000000000000" pitchFamily="18" charset="-120"/>
                <a:sym typeface="Symbol" panose="05050102010706020507" pitchFamily="18" charset="2"/>
              </a:rPr>
              <a:t>= 0</a:t>
            </a:r>
            <a:r>
              <a:rPr lang="en-US" altLang="zh-TW" sz="2000" dirty="0">
                <a:ea typeface="新細明體" panose="02020500000000000000" pitchFamily="18" charset="-120"/>
              </a:rPr>
              <a:t>, so </a:t>
            </a:r>
            <a:r>
              <a:rPr lang="en-US" altLang="zh-TW" sz="2000" i="1" dirty="0">
                <a:ea typeface="新細明體" panose="02020500000000000000" pitchFamily="18" charset="-120"/>
                <a:sym typeface="Symbol" panose="05050102010706020507" pitchFamily="18" charset="2"/>
              </a:rPr>
              <a:t> </a:t>
            </a:r>
            <a:r>
              <a:rPr lang="en-US" altLang="zh-TW" sz="2000" dirty="0">
                <a:ea typeface="新細明體" panose="02020500000000000000" pitchFamily="18" charset="-120"/>
                <a:sym typeface="Symbol" panose="05050102010706020507" pitchFamily="18" charset="2"/>
              </a:rPr>
              <a:t>= 0</a:t>
            </a:r>
            <a:r>
              <a:rPr lang="en-US" altLang="zh-TW" sz="2000" dirty="0">
                <a:ea typeface="新細明體" panose="02020500000000000000" pitchFamily="18" charset="-120"/>
              </a:rPr>
              <a:t>; when </a:t>
            </a:r>
            <a:r>
              <a:rPr lang="en-US" altLang="zh-TW" sz="2000" i="1" dirty="0">
                <a:ea typeface="新細明體" panose="02020500000000000000" pitchFamily="18" charset="-120"/>
              </a:rPr>
              <a:t>x</a:t>
            </a:r>
            <a:r>
              <a:rPr lang="en-US" altLang="zh-TW" sz="2000" dirty="0">
                <a:ea typeface="新細明體" panose="02020500000000000000" pitchFamily="18" charset="-120"/>
              </a:rPr>
              <a:t> = </a:t>
            </a:r>
            <a:r>
              <a:rPr lang="en-US" altLang="zh-TW" sz="2000" i="1" dirty="0">
                <a:ea typeface="新細明體" panose="02020500000000000000" pitchFamily="18" charset="-120"/>
              </a:rPr>
              <a:t>a</a:t>
            </a:r>
            <a:r>
              <a:rPr lang="en-US" altLang="zh-TW" sz="2000" dirty="0">
                <a:ea typeface="新細明體" panose="02020500000000000000" pitchFamily="18" charset="-120"/>
              </a:rPr>
              <a:t>, sin </a:t>
            </a:r>
            <a:r>
              <a:rPr lang="en-US" altLang="zh-TW" sz="2000" i="1" dirty="0">
                <a:ea typeface="新細明體" panose="02020500000000000000" pitchFamily="18" charset="-120"/>
                <a:sym typeface="Symbol" panose="05050102010706020507" pitchFamily="18" charset="2"/>
              </a:rPr>
              <a:t> </a:t>
            </a:r>
            <a:r>
              <a:rPr lang="en-US" altLang="zh-TW" sz="2000" dirty="0">
                <a:ea typeface="新細明體" panose="02020500000000000000" pitchFamily="18" charset="-120"/>
                <a:sym typeface="Symbol" panose="05050102010706020507" pitchFamily="18" charset="2"/>
              </a:rPr>
              <a:t>= 1</a:t>
            </a:r>
            <a:r>
              <a:rPr lang="en-US" altLang="zh-TW" sz="2000" dirty="0">
                <a:ea typeface="新細明體" panose="02020500000000000000" pitchFamily="18" charset="-120"/>
              </a:rPr>
              <a:t>, so </a:t>
            </a:r>
            <a:r>
              <a:rPr lang="en-US" altLang="zh-TW" sz="2000" i="1" dirty="0">
                <a:ea typeface="新細明體" panose="02020500000000000000" pitchFamily="18" charset="-120"/>
                <a:sym typeface="Symbol" panose="05050102010706020507" pitchFamily="18" charset="2"/>
              </a:rPr>
              <a:t> </a:t>
            </a:r>
            <a:r>
              <a:rPr lang="en-US" altLang="zh-TW" sz="2000" dirty="0">
                <a:ea typeface="新細明體" panose="02020500000000000000" pitchFamily="18" charset="-120"/>
                <a:sym typeface="Symbol" panose="05050102010706020507" pitchFamily="18" charset="2"/>
              </a:rPr>
              <a:t>=</a:t>
            </a:r>
            <a:r>
              <a:rPr lang="en-US" altLang="zh-TW" sz="2000" i="1" dirty="0">
                <a:ea typeface="新細明體" panose="02020500000000000000" pitchFamily="18" charset="-120"/>
                <a:sym typeface="Symbol" panose="05050102010706020507" pitchFamily="18" charset="2"/>
              </a:rPr>
              <a:t></a:t>
            </a:r>
            <a:r>
              <a:rPr lang="en-US" altLang="zh-TW" sz="2000" dirty="0">
                <a:ea typeface="新細明體" panose="02020500000000000000" pitchFamily="18" charset="-120"/>
                <a:sym typeface="Symbol" panose="05050102010706020507" pitchFamily="18" charset="2"/>
              </a:rPr>
              <a:t> </a:t>
            </a:r>
            <a:r>
              <a:rPr lang="en-US" altLang="zh-TW" sz="2000" dirty="0">
                <a:ea typeface="新細明體" panose="02020500000000000000" pitchFamily="18" charset="-120"/>
              </a:rPr>
              <a:t>/2.</a:t>
            </a:r>
          </a:p>
          <a:p>
            <a:r>
              <a:rPr lang="en-US" altLang="zh-TW" sz="2000" dirty="0" smtClean="0">
                <a:ea typeface="新細明體" panose="02020500000000000000" pitchFamily="18" charset="-120"/>
              </a:rPr>
              <a:t>Also</a:t>
            </a:r>
            <a:endParaRPr lang="en-US" altLang="zh-TW" sz="2000" dirty="0">
              <a:ea typeface="新細明體" panose="02020500000000000000" pitchFamily="18" charset="-120"/>
            </a:endParaRPr>
          </a:p>
          <a:p>
            <a:endParaRPr lang="en-US" altLang="zh-TW" sz="2000" dirty="0">
              <a:ea typeface="新細明體" panose="02020500000000000000" pitchFamily="18" charset="-120"/>
            </a:endParaRPr>
          </a:p>
          <a:p>
            <a:endParaRPr lang="en-US" altLang="zh-TW" sz="2000" dirty="0">
              <a:ea typeface="新細明體" panose="02020500000000000000" pitchFamily="18" charset="-120"/>
            </a:endParaRPr>
          </a:p>
          <a:p>
            <a:endParaRPr lang="en-US" altLang="zh-TW" sz="2000" dirty="0">
              <a:ea typeface="新細明體" panose="02020500000000000000" pitchFamily="18" charset="-120"/>
            </a:endParaRPr>
          </a:p>
          <a:p>
            <a:endParaRPr lang="en-US" altLang="zh-TW" sz="2000" dirty="0">
              <a:ea typeface="新細明體" panose="02020500000000000000" pitchFamily="18" charset="-120"/>
            </a:endParaRPr>
          </a:p>
          <a:p>
            <a:endParaRPr lang="en-US" altLang="zh-TW" sz="2000" dirty="0" smtClean="0">
              <a:ea typeface="新細明體" panose="02020500000000000000" pitchFamily="18" charset="-120"/>
            </a:endParaRPr>
          </a:p>
          <a:p>
            <a:r>
              <a:rPr lang="en-US" altLang="zh-TW" sz="2000" dirty="0" smtClean="0">
                <a:ea typeface="新細明體" panose="02020500000000000000" pitchFamily="18" charset="-120"/>
              </a:rPr>
              <a:t>since</a:t>
            </a:r>
            <a:endParaRPr lang="en-US" altLang="zh-TW" sz="2000" dirty="0">
              <a:ea typeface="新細明體" panose="02020500000000000000" pitchFamily="18" charset="-120"/>
            </a:endParaRPr>
          </a:p>
          <a:p>
            <a:endParaRPr lang="zh-TW"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r="53773" b="6976"/>
          <a:stretch>
            <a:fillRect/>
          </a:stretch>
        </p:blipFill>
        <p:spPr bwMode="auto">
          <a:xfrm>
            <a:off x="2209800" y="3276600"/>
            <a:ext cx="3733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l="45284" r="33961" b="6976"/>
          <a:stretch>
            <a:fillRect/>
          </a:stretch>
        </p:blipFill>
        <p:spPr bwMode="auto">
          <a:xfrm>
            <a:off x="3581400" y="4038600"/>
            <a:ext cx="1676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l="66039" r="15094" b="6976"/>
          <a:stretch>
            <a:fillRect/>
          </a:stretch>
        </p:blipFill>
        <p:spPr bwMode="auto">
          <a:xfrm>
            <a:off x="3581400" y="4800600"/>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l="83961"/>
          <a:stretch>
            <a:fillRect/>
          </a:stretch>
        </p:blipFill>
        <p:spPr bwMode="auto">
          <a:xfrm>
            <a:off x="3581400" y="5486400"/>
            <a:ext cx="12954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6381328"/>
            <a:ext cx="17240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6737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900" decel="100000" fill="hold"/>
                                        <p:tgtEl>
                                          <p:spTgt spid="5"/>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900" decel="100000" fill="hold"/>
                                        <p:tgtEl>
                                          <p:spTgt spid="6"/>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900" decel="100000" fill="hold"/>
                                        <p:tgtEl>
                                          <p:spTgt spid="7"/>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par>
                                <p:cTn id="35" presetID="37"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900" decel="100000" fill="hold"/>
                                        <p:tgtEl>
                                          <p:spTgt spid="8"/>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sz="2000" dirty="0">
                <a:ea typeface="新細明體" panose="02020500000000000000" pitchFamily="18" charset="-120"/>
              </a:rPr>
              <a:t>Therefore</a:t>
            </a:r>
          </a:p>
          <a:p>
            <a:endParaRPr lang="zh-TW" altLang="en-US" dirty="0"/>
          </a:p>
        </p:txBody>
      </p:sp>
      <p:sp>
        <p:nvSpPr>
          <p:cNvPr id="4" name="標題 1"/>
          <p:cNvSpPr>
            <a:spLocks noGrp="1"/>
          </p:cNvSpPr>
          <p:nvPr>
            <p:ph type="title"/>
          </p:nvPr>
        </p:nvSpPr>
        <p:spPr>
          <a:xfrm>
            <a:off x="1195389" y="177803"/>
            <a:ext cx="7339012" cy="1239837"/>
          </a:xfrm>
        </p:spPr>
        <p:txBody>
          <a:bodyPr>
            <a:normAutofit/>
          </a:bodyPr>
          <a:lstStyle/>
          <a:p>
            <a:r>
              <a:rPr lang="en-US" altLang="zh-TW" sz="3200" dirty="0">
                <a:latin typeface="+mj-lt"/>
                <a:ea typeface="新細明體" panose="02020500000000000000" pitchFamily="18" charset="-120"/>
              </a:rPr>
              <a:t>Example 10 – </a:t>
            </a:r>
            <a:r>
              <a:rPr lang="en-US" altLang="zh-TW" sz="3200" i="1" dirty="0">
                <a:latin typeface="+mj-lt"/>
                <a:ea typeface="新細明體" panose="02020500000000000000" pitchFamily="18" charset="-120"/>
              </a:rPr>
              <a:t>Solution</a:t>
            </a:r>
            <a:endParaRPr lang="zh-TW" altLang="en-US" sz="3200" dirty="0">
              <a:latin typeface="+mj-lt"/>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r="54697" b="73676"/>
          <a:stretch>
            <a:fillRect/>
          </a:stretch>
        </p:blipFill>
        <p:spPr bwMode="auto">
          <a:xfrm>
            <a:off x="2209800" y="2133600"/>
            <a:ext cx="3124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l="45303" b="73676"/>
          <a:stretch>
            <a:fillRect/>
          </a:stretch>
        </p:blipFill>
        <p:spPr bwMode="auto">
          <a:xfrm>
            <a:off x="2476500" y="3276600"/>
            <a:ext cx="37719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973" t="35649" r="59116" b="38026"/>
          <a:stretch/>
        </p:blipFill>
        <p:spPr bwMode="auto">
          <a:xfrm>
            <a:off x="2483768" y="4343400"/>
            <a:ext cx="254543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l="40884" t="35649" b="38026"/>
          <a:stretch>
            <a:fillRect/>
          </a:stretch>
        </p:blipFill>
        <p:spPr bwMode="auto">
          <a:xfrm>
            <a:off x="2514600" y="5486400"/>
            <a:ext cx="40767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943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900" decel="100000" fill="hold"/>
                                        <p:tgtEl>
                                          <p:spTgt spid="7"/>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900" decel="100000" fill="hold"/>
                                        <p:tgtEl>
                                          <p:spTgt spid="8"/>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195389" y="177803"/>
            <a:ext cx="7339012" cy="1239837"/>
          </a:xfrm>
        </p:spPr>
        <p:txBody>
          <a:bodyPr>
            <a:normAutofit/>
          </a:bodyPr>
          <a:lstStyle/>
          <a:p>
            <a:r>
              <a:rPr lang="en-US" altLang="zh-TW" sz="3200" dirty="0">
                <a:latin typeface="+mj-lt"/>
                <a:ea typeface="新細明體" panose="02020500000000000000" pitchFamily="18" charset="-120"/>
              </a:rPr>
              <a:t>Example 10 – </a:t>
            </a:r>
            <a:r>
              <a:rPr lang="en-US" altLang="zh-TW" sz="3200" i="1" dirty="0">
                <a:latin typeface="+mj-lt"/>
                <a:ea typeface="新細明體" panose="02020500000000000000" pitchFamily="18" charset="-120"/>
              </a:rPr>
              <a:t>Solution</a:t>
            </a:r>
            <a:endParaRPr lang="zh-TW" altLang="en-US" sz="3200" dirty="0">
              <a:latin typeface="+mj-lt"/>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t="70749" r="55801" b="8775"/>
          <a:stretch>
            <a:fillRect/>
          </a:stretch>
        </p:blipFill>
        <p:spPr bwMode="auto">
          <a:xfrm>
            <a:off x="2209800" y="1752600"/>
            <a:ext cx="3048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l="44199" t="64899" r="16022"/>
          <a:stretch>
            <a:fillRect/>
          </a:stretch>
        </p:blipFill>
        <p:spPr bwMode="auto">
          <a:xfrm>
            <a:off x="2505075" y="2819400"/>
            <a:ext cx="2743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l="85083" t="76599" b="11700"/>
          <a:stretch>
            <a:fillRect/>
          </a:stretch>
        </p:blipFill>
        <p:spPr bwMode="auto">
          <a:xfrm>
            <a:off x="2514600" y="4114800"/>
            <a:ext cx="1028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12"/>
          <p:cNvSpPr>
            <a:spLocks noGrp="1"/>
          </p:cNvSpPr>
          <p:nvPr>
            <p:ph idx="1"/>
          </p:nvPr>
        </p:nvSpPr>
        <p:spPr>
          <a:xfrm>
            <a:off x="971600" y="1462088"/>
            <a:ext cx="7776864" cy="5351288"/>
          </a:xfrm>
        </p:spPr>
        <p:txBody>
          <a:bodyPr>
            <a:normAutofit/>
          </a:bodyPr>
          <a:lstStyle/>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r>
              <a:rPr lang="en-US" altLang="zh-TW" sz="2000" dirty="0" smtClean="0">
                <a:ea typeface="新細明體" panose="02020500000000000000" pitchFamily="18" charset="-120"/>
              </a:rPr>
              <a:t>We have shown that the area of an ellipse with </a:t>
            </a:r>
            <a:r>
              <a:rPr lang="en-US" altLang="zh-TW" sz="2000" dirty="0" err="1" smtClean="0">
                <a:ea typeface="新細明體" panose="02020500000000000000" pitchFamily="18" charset="-120"/>
              </a:rPr>
              <a:t>semiaxes</a:t>
            </a:r>
            <a:r>
              <a:rPr lang="en-US" altLang="zh-TW" sz="2000" dirty="0" smtClean="0">
                <a:ea typeface="新細明體" panose="02020500000000000000" pitchFamily="18" charset="-120"/>
              </a:rPr>
              <a:t> </a:t>
            </a:r>
            <a:r>
              <a:rPr lang="en-US" altLang="zh-TW" sz="2000" i="1" dirty="0" smtClean="0">
                <a:ea typeface="新細明體" panose="02020500000000000000" pitchFamily="18" charset="-120"/>
              </a:rPr>
              <a:t>a</a:t>
            </a:r>
            <a:r>
              <a:rPr lang="en-US" altLang="zh-TW" sz="2000" dirty="0" smtClean="0">
                <a:ea typeface="新細明體" panose="02020500000000000000" pitchFamily="18" charset="-120"/>
              </a:rPr>
              <a:t> and </a:t>
            </a:r>
            <a:r>
              <a:rPr lang="en-US" altLang="zh-TW" sz="2000" i="1" dirty="0" smtClean="0">
                <a:ea typeface="新細明體" panose="02020500000000000000" pitchFamily="18" charset="-120"/>
              </a:rPr>
              <a:t>b</a:t>
            </a:r>
            <a:r>
              <a:rPr lang="en-US" altLang="zh-TW" sz="2000" dirty="0" smtClean="0">
                <a:ea typeface="新細明體" panose="02020500000000000000" pitchFamily="18" charset="-120"/>
              </a:rPr>
              <a:t> is </a:t>
            </a:r>
            <a:r>
              <a:rPr lang="en-US" altLang="zh-TW" sz="2000" i="1" dirty="0" smtClean="0">
                <a:ea typeface="新細明體" panose="02020500000000000000" pitchFamily="18" charset="-120"/>
                <a:sym typeface="Symbol" panose="05050102010706020507" pitchFamily="18" charset="2"/>
              </a:rPr>
              <a:t> ab</a:t>
            </a:r>
            <a:r>
              <a:rPr lang="en-US" altLang="zh-TW" sz="2000" dirty="0" smtClean="0">
                <a:ea typeface="新細明體" panose="02020500000000000000" pitchFamily="18" charset="-120"/>
              </a:rPr>
              <a:t>.</a:t>
            </a:r>
          </a:p>
        </p:txBody>
      </p:sp>
    </p:spTree>
    <p:extLst>
      <p:ext uri="{BB962C8B-B14F-4D97-AF65-F5344CB8AC3E}">
        <p14:creationId xmlns:p14="http://schemas.microsoft.com/office/powerpoint/2010/main" val="2943532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900" decel="100000" fill="hold"/>
                                        <p:tgtEl>
                                          <p:spTgt spid="7"/>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fade">
                                      <p:cBhvr>
                                        <p:cTn id="23" dur="1000"/>
                                        <p:tgtEl>
                                          <p:spTgt spid="8">
                                            <p:txEl>
                                              <p:pRg st="6" end="6"/>
                                            </p:txEl>
                                          </p:spTgt>
                                        </p:tgtEl>
                                      </p:cBhvr>
                                    </p:animEffect>
                                    <p:anim calcmode="lin" valueType="num">
                                      <p:cBhvr>
                                        <p:cTn id="24"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8">
                                            <p:txEl>
                                              <p:pRg st="6" end="6"/>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8">
                                            <p:txEl>
                                              <p:pRg st="6" end="6"/>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r>
              <a:rPr lang="en-US" altLang="zh-TW" sz="2000" dirty="0">
                <a:ea typeface="新細明體" panose="02020500000000000000" pitchFamily="18" charset="-120"/>
              </a:rPr>
              <a:t>In particular, taking </a:t>
            </a:r>
            <a:r>
              <a:rPr lang="en-US" altLang="zh-TW" sz="2000" i="1" dirty="0">
                <a:ea typeface="新細明體" panose="02020500000000000000" pitchFamily="18" charset="-120"/>
              </a:rPr>
              <a:t>a</a:t>
            </a:r>
            <a:r>
              <a:rPr lang="en-US" altLang="zh-TW" sz="2000" dirty="0">
                <a:ea typeface="新細明體" panose="02020500000000000000" pitchFamily="18" charset="-120"/>
              </a:rPr>
              <a:t> = </a:t>
            </a:r>
            <a:r>
              <a:rPr lang="en-US" altLang="zh-TW" sz="2000" i="1" dirty="0">
                <a:ea typeface="新細明體" panose="02020500000000000000" pitchFamily="18" charset="-120"/>
              </a:rPr>
              <a:t>b</a:t>
            </a:r>
            <a:r>
              <a:rPr lang="en-US" altLang="zh-TW" sz="2000" dirty="0">
                <a:ea typeface="新細明體" panose="02020500000000000000" pitchFamily="18" charset="-120"/>
              </a:rPr>
              <a:t> = </a:t>
            </a:r>
            <a:r>
              <a:rPr lang="en-US" altLang="zh-TW" sz="2000" i="1" dirty="0">
                <a:ea typeface="新細明體" panose="02020500000000000000" pitchFamily="18" charset="-120"/>
              </a:rPr>
              <a:t>r</a:t>
            </a:r>
            <a:r>
              <a:rPr lang="en-US" altLang="zh-TW" sz="2000" dirty="0">
                <a:ea typeface="新細明體" panose="02020500000000000000" pitchFamily="18" charset="-120"/>
              </a:rPr>
              <a:t>, we have proved the famous formula that the area of a circle with radius </a:t>
            </a:r>
            <a:r>
              <a:rPr lang="en-US" altLang="zh-TW" sz="2000" i="1" dirty="0">
                <a:ea typeface="新細明體" panose="02020500000000000000" pitchFamily="18" charset="-120"/>
              </a:rPr>
              <a:t>r</a:t>
            </a:r>
            <a:r>
              <a:rPr lang="en-US" altLang="zh-TW" sz="2000" dirty="0">
                <a:ea typeface="新細明體" panose="02020500000000000000" pitchFamily="18" charset="-120"/>
              </a:rPr>
              <a:t> is </a:t>
            </a:r>
            <a:r>
              <a:rPr lang="en-US" altLang="zh-TW" sz="2000" i="1" dirty="0">
                <a:ea typeface="新細明體" panose="02020500000000000000" pitchFamily="18" charset="-120"/>
                <a:sym typeface="Symbol" panose="05050102010706020507" pitchFamily="18" charset="2"/>
              </a:rPr>
              <a:t> r </a:t>
            </a:r>
            <a:r>
              <a:rPr lang="en-US" altLang="zh-TW" sz="2000" baseline="30000" dirty="0">
                <a:ea typeface="新細明體" panose="02020500000000000000" pitchFamily="18" charset="-120"/>
                <a:sym typeface="Symbol" panose="05050102010706020507" pitchFamily="18" charset="2"/>
              </a:rPr>
              <a:t>2</a:t>
            </a:r>
            <a:r>
              <a:rPr lang="en-US" altLang="zh-TW" sz="2000" dirty="0">
                <a:ea typeface="新細明體" panose="02020500000000000000" pitchFamily="18" charset="-120"/>
              </a:rPr>
              <a:t>.</a:t>
            </a:r>
          </a:p>
          <a:p>
            <a:endParaRPr lang="zh-TW" altLang="en-US" sz="2000" dirty="0"/>
          </a:p>
        </p:txBody>
      </p:sp>
      <p:sp>
        <p:nvSpPr>
          <p:cNvPr id="4" name="標題 1"/>
          <p:cNvSpPr>
            <a:spLocks noGrp="1"/>
          </p:cNvSpPr>
          <p:nvPr>
            <p:ph type="title"/>
          </p:nvPr>
        </p:nvSpPr>
        <p:spPr>
          <a:xfrm>
            <a:off x="1195389" y="177803"/>
            <a:ext cx="7339012" cy="1239837"/>
          </a:xfrm>
        </p:spPr>
        <p:txBody>
          <a:bodyPr>
            <a:normAutofit/>
          </a:bodyPr>
          <a:lstStyle/>
          <a:p>
            <a:r>
              <a:rPr lang="en-US" altLang="zh-TW" sz="3200" dirty="0">
                <a:latin typeface="+mj-lt"/>
                <a:ea typeface="新細明體" panose="02020500000000000000" pitchFamily="18" charset="-120"/>
              </a:rPr>
              <a:t>Example 10 – </a:t>
            </a:r>
            <a:r>
              <a:rPr lang="en-US" altLang="zh-TW" sz="3200" i="1" dirty="0">
                <a:latin typeface="+mj-lt"/>
                <a:ea typeface="新細明體" panose="02020500000000000000" pitchFamily="18" charset="-120"/>
              </a:rPr>
              <a:t>Solution</a:t>
            </a:r>
            <a:endParaRPr lang="zh-TW" altLang="en-US" sz="3200" dirty="0">
              <a:latin typeface="+mj-lt"/>
            </a:endParaRPr>
          </a:p>
        </p:txBody>
      </p:sp>
    </p:spTree>
    <p:extLst>
      <p:ext uri="{BB962C8B-B14F-4D97-AF65-F5344CB8AC3E}">
        <p14:creationId xmlns:p14="http://schemas.microsoft.com/office/powerpoint/2010/main" val="32078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Example 1 </a:t>
            </a:r>
            <a:r>
              <a:rPr lang="en-US" altLang="zh-TW" sz="2800" dirty="0">
                <a:ea typeface="新細明體" panose="02020500000000000000" pitchFamily="18" charset="-120"/>
              </a:rPr>
              <a:t>– </a:t>
            </a:r>
            <a:r>
              <a:rPr lang="en-US" altLang="zh-TW" sz="2800" i="1" dirty="0">
                <a:ea typeface="新細明體" panose="02020500000000000000" pitchFamily="18" charset="-120"/>
              </a:rPr>
              <a:t>Solution</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Thus, here we can separate one cosine factor and convert the remaining cos</a:t>
            </a:r>
            <a:r>
              <a:rPr lang="en-US" altLang="zh-TW" baseline="30000" dirty="0">
                <a:ea typeface="新細明體" panose="02020500000000000000" pitchFamily="18" charset="-120"/>
              </a:rPr>
              <a:t>2</a:t>
            </a:r>
            <a:r>
              <a:rPr lang="en-US" altLang="zh-TW" i="1" dirty="0">
                <a:ea typeface="新細明體" panose="02020500000000000000" pitchFamily="18" charset="-120"/>
              </a:rPr>
              <a:t>x </a:t>
            </a:r>
            <a:r>
              <a:rPr lang="en-US" altLang="zh-TW" dirty="0">
                <a:ea typeface="新細明體" panose="02020500000000000000" pitchFamily="18" charset="-120"/>
              </a:rPr>
              <a:t>factor to an expression involving sine using the identity sin</a:t>
            </a:r>
            <a:r>
              <a:rPr lang="en-US" altLang="zh-TW" baseline="30000" dirty="0">
                <a:ea typeface="新細明體" panose="02020500000000000000" pitchFamily="18" charset="-120"/>
              </a:rPr>
              <a:t>2</a:t>
            </a:r>
            <a:r>
              <a:rPr lang="en-US" altLang="zh-TW" i="1" dirty="0">
                <a:ea typeface="新細明體" panose="02020500000000000000" pitchFamily="18" charset="-120"/>
              </a:rPr>
              <a:t>x + </a:t>
            </a:r>
            <a:r>
              <a:rPr lang="en-US" altLang="zh-TW" dirty="0">
                <a:ea typeface="新細明體" panose="02020500000000000000" pitchFamily="18" charset="-120"/>
              </a:rPr>
              <a:t>cos</a:t>
            </a:r>
            <a:r>
              <a:rPr lang="en-US" altLang="zh-TW" baseline="30000" dirty="0">
                <a:ea typeface="新細明體" panose="02020500000000000000" pitchFamily="18" charset="-120"/>
              </a:rPr>
              <a:t>2</a:t>
            </a:r>
            <a:r>
              <a:rPr lang="en-US" altLang="zh-TW" i="1" dirty="0">
                <a:ea typeface="新細明體" panose="02020500000000000000" pitchFamily="18" charset="-120"/>
              </a:rPr>
              <a:t>x = </a:t>
            </a:r>
            <a:r>
              <a:rPr lang="en-US" altLang="zh-TW" dirty="0">
                <a:ea typeface="新細明體" panose="02020500000000000000" pitchFamily="18" charset="-120"/>
              </a:rPr>
              <a:t>1:</a:t>
            </a:r>
            <a:br>
              <a:rPr lang="en-US" altLang="zh-TW" dirty="0">
                <a:ea typeface="新細明體" panose="02020500000000000000" pitchFamily="18" charset="-120"/>
              </a:rPr>
            </a:br>
            <a:r>
              <a:rPr lang="en-US" altLang="zh-TW" dirty="0">
                <a:ea typeface="新細明體" panose="02020500000000000000" pitchFamily="18" charset="-120"/>
              </a:rPr>
              <a:t>	cos</a:t>
            </a:r>
            <a:r>
              <a:rPr lang="en-US" altLang="zh-TW" baseline="30000" dirty="0">
                <a:ea typeface="新細明體" panose="02020500000000000000" pitchFamily="18" charset="-120"/>
              </a:rPr>
              <a:t>3</a:t>
            </a:r>
            <a:r>
              <a:rPr lang="en-US" altLang="zh-TW" i="1" dirty="0">
                <a:ea typeface="新細明體" panose="02020500000000000000" pitchFamily="18" charset="-120"/>
              </a:rPr>
              <a:t>x = </a:t>
            </a:r>
            <a:r>
              <a:rPr lang="en-US" altLang="zh-TW" dirty="0">
                <a:ea typeface="新細明體" panose="02020500000000000000" pitchFamily="18" charset="-120"/>
              </a:rPr>
              <a:t>cos</a:t>
            </a:r>
            <a:r>
              <a:rPr lang="en-US" altLang="zh-TW" baseline="30000" dirty="0">
                <a:ea typeface="新細明體" panose="02020500000000000000" pitchFamily="18" charset="-120"/>
              </a:rPr>
              <a:t>2</a:t>
            </a:r>
            <a:r>
              <a:rPr lang="en-US" altLang="zh-TW" i="1" dirty="0">
                <a:ea typeface="新細明體" panose="02020500000000000000" pitchFamily="18" charset="-120"/>
              </a:rPr>
              <a:t>x</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cos</a:t>
            </a:r>
            <a:r>
              <a:rPr lang="en-US" altLang="zh-TW" i="1" dirty="0">
                <a:ea typeface="新細明體" panose="02020500000000000000" pitchFamily="18" charset="-120"/>
              </a:rPr>
              <a:t>x = </a:t>
            </a:r>
            <a:r>
              <a:rPr lang="en-US" altLang="zh-TW" dirty="0">
                <a:ea typeface="新細明體" panose="02020500000000000000" pitchFamily="18" charset="-120"/>
              </a:rPr>
              <a:t>(1 </a:t>
            </a:r>
            <a:r>
              <a:rPr lang="en-US" altLang="zh-TW" sz="2800"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 </a:t>
            </a:r>
            <a:r>
              <a:rPr lang="en-US" altLang="zh-TW" i="1" dirty="0">
                <a:ea typeface="新細明體" panose="02020500000000000000" pitchFamily="18" charset="-120"/>
              </a:rPr>
              <a:t> </a:t>
            </a:r>
            <a:r>
              <a:rPr lang="en-US" altLang="zh-TW" dirty="0">
                <a:ea typeface="新細明體" panose="02020500000000000000" pitchFamily="18" charset="-120"/>
              </a:rPr>
              <a:t>sin</a:t>
            </a:r>
            <a:r>
              <a:rPr lang="en-US" altLang="zh-TW" baseline="30000" dirty="0">
                <a:ea typeface="新細明體" panose="02020500000000000000" pitchFamily="18" charset="-120"/>
              </a:rPr>
              <a:t>2</a:t>
            </a:r>
            <a:r>
              <a:rPr lang="en-US" altLang="zh-TW" i="1" dirty="0">
                <a:ea typeface="新細明體" panose="02020500000000000000" pitchFamily="18" charset="-120"/>
              </a:rPr>
              <a:t>x</a:t>
            </a:r>
            <a:r>
              <a:rPr lang="en-US" altLang="zh-TW" dirty="0">
                <a:ea typeface="新細明體" panose="02020500000000000000" pitchFamily="18" charset="-120"/>
              </a:rPr>
              <a:t>) </a:t>
            </a:r>
            <a:r>
              <a:rPr lang="en-US" altLang="zh-TW" dirty="0" err="1">
                <a:ea typeface="新細明體" panose="02020500000000000000" pitchFamily="18" charset="-120"/>
              </a:rPr>
              <a:t>cos</a:t>
            </a:r>
            <a:r>
              <a:rPr lang="en-US" altLang="zh-TW" i="1" dirty="0" err="1">
                <a:ea typeface="新細明體" panose="02020500000000000000" pitchFamily="18" charset="-120"/>
              </a:rPr>
              <a:t>x</a:t>
            </a:r>
            <a:endParaRPr lang="en-US" altLang="zh-TW" i="1" dirty="0">
              <a:ea typeface="新細明體" panose="02020500000000000000" pitchFamily="18" charset="-120"/>
            </a:endParaRPr>
          </a:p>
          <a:p>
            <a:endParaRPr lang="zh-TW" altLang="en-US" dirty="0"/>
          </a:p>
        </p:txBody>
      </p:sp>
    </p:spTree>
    <p:extLst>
      <p:ext uri="{BB962C8B-B14F-4D97-AF65-F5344CB8AC3E}">
        <p14:creationId xmlns:p14="http://schemas.microsoft.com/office/powerpoint/2010/main" val="4239592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Note</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The integral in Example 10 was a definite integral.</a:t>
            </a:r>
          </a:p>
          <a:p>
            <a:endParaRPr lang="en-US" altLang="zh-TW" dirty="0">
              <a:ea typeface="新細明體" panose="02020500000000000000" pitchFamily="18" charset="-120"/>
            </a:endParaRPr>
          </a:p>
          <a:p>
            <a:r>
              <a:rPr lang="en-US" altLang="zh-TW" dirty="0">
                <a:ea typeface="新細明體" panose="02020500000000000000" pitchFamily="18" charset="-120"/>
              </a:rPr>
              <a:t>So, we changed the limits of integration, and did not have to convert back to the original variable </a:t>
            </a:r>
            <a:r>
              <a:rPr lang="en-US" altLang="zh-TW" i="1" dirty="0">
                <a:ea typeface="新細明體" panose="02020500000000000000" pitchFamily="18" charset="-120"/>
              </a:rPr>
              <a:t>x</a:t>
            </a:r>
            <a:r>
              <a:rPr lang="en-US" altLang="zh-TW" dirty="0">
                <a:ea typeface="新細明體" panose="02020500000000000000" pitchFamily="18" charset="-120"/>
              </a:rPr>
              <a:t>.</a:t>
            </a:r>
          </a:p>
          <a:p>
            <a:endParaRPr lang="zh-TW" altLang="en-US" dirty="0"/>
          </a:p>
        </p:txBody>
      </p:sp>
    </p:spTree>
    <p:extLst>
      <p:ext uri="{BB962C8B-B14F-4D97-AF65-F5344CB8AC3E}">
        <p14:creationId xmlns:p14="http://schemas.microsoft.com/office/powerpoint/2010/main" val="405725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Example 11</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Find</a:t>
            </a:r>
          </a:p>
          <a:p>
            <a:endParaRPr lang="en-US" altLang="zh-TW" dirty="0">
              <a:ea typeface="新細明體" panose="02020500000000000000" pitchFamily="18" charset="-120"/>
            </a:endParaRPr>
          </a:p>
          <a:p>
            <a:r>
              <a:rPr lang="en-US" altLang="zh-TW" dirty="0" smtClean="0">
                <a:ea typeface="新細明體" panose="02020500000000000000" pitchFamily="18" charset="-120"/>
              </a:rPr>
              <a:t>SOLUTION:</a:t>
            </a:r>
            <a:endParaRPr lang="en-US" altLang="zh-TW" dirty="0">
              <a:ea typeface="新細明體" panose="02020500000000000000" pitchFamily="18" charset="-120"/>
            </a:endParaRPr>
          </a:p>
          <a:p>
            <a:pPr lvl="1"/>
            <a:endParaRPr lang="en-US" altLang="zh-TW" sz="2600" dirty="0">
              <a:ea typeface="新細明體" panose="02020500000000000000" pitchFamily="18" charset="-120"/>
            </a:endParaRPr>
          </a:p>
          <a:p>
            <a:pPr lvl="1"/>
            <a:r>
              <a:rPr lang="en-US" altLang="zh-TW" dirty="0">
                <a:ea typeface="新細明體" panose="02020500000000000000" pitchFamily="18" charset="-120"/>
              </a:rPr>
              <a:t>Let </a:t>
            </a:r>
            <a:r>
              <a:rPr lang="en-US" altLang="zh-TW" i="1" dirty="0">
                <a:ea typeface="新細明體" panose="02020500000000000000" pitchFamily="18" charset="-120"/>
              </a:rPr>
              <a:t>x</a:t>
            </a:r>
            <a:r>
              <a:rPr lang="en-US" altLang="zh-TW" dirty="0">
                <a:ea typeface="新細明體" panose="02020500000000000000" pitchFamily="18" charset="-120"/>
              </a:rPr>
              <a:t> = 2 tan</a:t>
            </a:r>
            <a:r>
              <a:rPr lang="el-GR" altLang="zh-TW" dirty="0">
                <a:ea typeface="新細明體" panose="02020500000000000000" pitchFamily="18" charset="-120"/>
                <a:cs typeface="Times New Roman" panose="02020603050405020304" pitchFamily="18" charset="0"/>
              </a:rPr>
              <a:t>θ</a:t>
            </a:r>
            <a:r>
              <a:rPr lang="en-US" altLang="zh-TW" i="1" dirty="0">
                <a:ea typeface="新細明體" panose="02020500000000000000" pitchFamily="18" charset="-120"/>
                <a:cs typeface="Arial" panose="020B0604020202020204" pitchFamily="34" charset="0"/>
              </a:rPr>
              <a:t>, </a:t>
            </a:r>
            <a:r>
              <a:rPr lang="en-US" altLang="zh-TW" dirty="0">
                <a:latin typeface="Arial" panose="020B0604020202020204" pitchFamily="34" charset="0"/>
                <a:ea typeface="新細明體" panose="02020500000000000000" pitchFamily="18" charset="-120"/>
              </a:rPr>
              <a:t>–</a:t>
            </a:r>
            <a:r>
              <a:rPr lang="el-GR" altLang="zh-TW" i="1" dirty="0">
                <a:latin typeface="Symbol" panose="05050102010706020507" pitchFamily="18" charset="2"/>
                <a:ea typeface="新細明體" panose="02020500000000000000" pitchFamily="18" charset="-120"/>
              </a:rPr>
              <a:t>p</a:t>
            </a:r>
            <a:r>
              <a:rPr lang="en-US" altLang="zh-TW" dirty="0">
                <a:ea typeface="新細明體" panose="02020500000000000000" pitchFamily="18" charset="-120"/>
              </a:rPr>
              <a:t>/2 &lt; </a:t>
            </a:r>
            <a:r>
              <a:rPr lang="el-GR" altLang="zh-TW" dirty="0">
                <a:ea typeface="新細明體" panose="02020500000000000000" pitchFamily="18" charset="-120"/>
              </a:rPr>
              <a:t>θ</a:t>
            </a:r>
            <a:r>
              <a:rPr lang="en-US" altLang="zh-TW" dirty="0">
                <a:ea typeface="新細明體" panose="02020500000000000000" pitchFamily="18" charset="-120"/>
              </a:rPr>
              <a:t> &lt; </a:t>
            </a:r>
            <a:r>
              <a:rPr lang="el-GR" altLang="zh-TW" i="1" dirty="0">
                <a:latin typeface="Symbol" panose="05050102010706020507" pitchFamily="18" charset="2"/>
                <a:ea typeface="新細明體" panose="02020500000000000000" pitchFamily="18" charset="-120"/>
              </a:rPr>
              <a:t>p</a:t>
            </a:r>
            <a:r>
              <a:rPr lang="el-GR" altLang="zh-TW" i="1" dirty="0">
                <a:cs typeface="Arial" panose="020B0604020202020204" pitchFamily="34" charset="0"/>
              </a:rPr>
              <a:t> </a:t>
            </a:r>
            <a:r>
              <a:rPr lang="en-US" altLang="zh-TW" dirty="0">
                <a:ea typeface="新細明體" panose="02020500000000000000" pitchFamily="18" charset="-120"/>
              </a:rPr>
              <a:t>/2.</a:t>
            </a:r>
          </a:p>
          <a:p>
            <a:pPr lvl="1"/>
            <a:r>
              <a:rPr lang="en-US" altLang="zh-TW" dirty="0">
                <a:ea typeface="新細明體" panose="02020500000000000000" pitchFamily="18" charset="-120"/>
              </a:rPr>
              <a:t>Then, </a:t>
            </a:r>
            <a:r>
              <a:rPr lang="en-US" altLang="zh-TW" i="1" dirty="0">
                <a:ea typeface="新細明體" panose="02020500000000000000" pitchFamily="18" charset="-120"/>
              </a:rPr>
              <a:t>dx</a:t>
            </a:r>
            <a:r>
              <a:rPr lang="en-US" altLang="zh-TW" dirty="0">
                <a:ea typeface="新細明體" panose="02020500000000000000" pitchFamily="18" charset="-120"/>
              </a:rPr>
              <a:t> = 2 sec</a:t>
            </a:r>
            <a:r>
              <a:rPr lang="en-US" altLang="zh-TW" baseline="30000" dirty="0">
                <a:ea typeface="新細明體" panose="02020500000000000000" pitchFamily="18" charset="-120"/>
              </a:rPr>
              <a:t>2</a:t>
            </a:r>
            <a:r>
              <a:rPr lang="el-GR" altLang="zh-TW" dirty="0">
                <a:ea typeface="新細明體" panose="02020500000000000000" pitchFamily="18" charset="-120"/>
              </a:rPr>
              <a:t>θ</a:t>
            </a:r>
            <a:r>
              <a:rPr lang="en-US" altLang="zh-TW" i="1" dirty="0">
                <a:ea typeface="新細明體" panose="02020500000000000000" pitchFamily="18" charset="-120"/>
              </a:rPr>
              <a:t>d</a:t>
            </a:r>
            <a:r>
              <a:rPr lang="el-GR" altLang="zh-TW" dirty="0">
                <a:ea typeface="新細明體" panose="02020500000000000000" pitchFamily="18" charset="-120"/>
              </a:rPr>
              <a:t>θ</a:t>
            </a:r>
            <a:r>
              <a:rPr lang="en-US" altLang="zh-TW" dirty="0">
                <a:ea typeface="新細明體" panose="02020500000000000000" pitchFamily="18" charset="-120"/>
              </a:rPr>
              <a:t> and</a:t>
            </a:r>
          </a:p>
          <a:p>
            <a:endParaRPr lang="zh-TW"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3181418553"/>
              </p:ext>
            </p:extLst>
          </p:nvPr>
        </p:nvGraphicFramePr>
        <p:xfrm>
          <a:off x="2123728" y="1484784"/>
          <a:ext cx="1872208" cy="860204"/>
        </p:xfrm>
        <a:graphic>
          <a:graphicData uri="http://schemas.openxmlformats.org/presentationml/2006/ole">
            <mc:AlternateContent xmlns:mc="http://schemas.openxmlformats.org/markup-compatibility/2006">
              <mc:Choice xmlns:v="urn:schemas-microsoft-com:vml" Requires="v">
                <p:oleObj spid="_x0000_s13321" name="Equation" r:id="rId3" imgW="939600" imgH="431640" progId="Equation.DSMT4">
                  <p:embed/>
                </p:oleObj>
              </mc:Choice>
              <mc:Fallback>
                <p:oleObj name="Equation" r:id="rId3" imgW="939600" imgH="431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1484784"/>
                        <a:ext cx="1872208" cy="86020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78222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Example 11 </a:t>
            </a:r>
            <a:r>
              <a:rPr lang="en-US" altLang="zh-TW" sz="2800" dirty="0">
                <a:ea typeface="新細明體" panose="02020500000000000000" pitchFamily="18" charset="-120"/>
              </a:rPr>
              <a:t>– </a:t>
            </a:r>
            <a:r>
              <a:rPr lang="en-US" altLang="zh-TW" sz="2800" i="1" dirty="0">
                <a:ea typeface="新細明體" panose="02020500000000000000" pitchFamily="18" charset="-120"/>
              </a:rPr>
              <a:t>Solution</a:t>
            </a:r>
            <a:endParaRPr lang="zh-TW" altLang="en-US" dirty="0"/>
          </a:p>
        </p:txBody>
      </p:sp>
      <p:sp>
        <p:nvSpPr>
          <p:cNvPr id="3" name="內容版面配置區 2"/>
          <p:cNvSpPr>
            <a:spLocks noGrp="1"/>
          </p:cNvSpPr>
          <p:nvPr>
            <p:ph idx="1"/>
          </p:nvPr>
        </p:nvSpPr>
        <p:spPr/>
        <p:txBody>
          <a:bodyPr/>
          <a:lstStyle/>
          <a:p>
            <a:pPr lvl="1"/>
            <a:r>
              <a:rPr lang="en-US" altLang="zh-TW" dirty="0">
                <a:ea typeface="新細明體" panose="02020500000000000000" pitchFamily="18" charset="-120"/>
              </a:rPr>
              <a:t>Thus, we have:</a:t>
            </a:r>
          </a:p>
          <a:p>
            <a:pPr lvl="1"/>
            <a:endParaRPr lang="en-US" altLang="zh-TW" dirty="0">
              <a:ea typeface="新細明體" panose="02020500000000000000" pitchFamily="18" charset="-120"/>
            </a:endParaRPr>
          </a:p>
          <a:p>
            <a:pPr lvl="1"/>
            <a:endParaRPr lang="en-US" altLang="zh-TW" dirty="0">
              <a:ea typeface="新細明體" panose="02020500000000000000" pitchFamily="18" charset="-120"/>
            </a:endParaRPr>
          </a:p>
          <a:p>
            <a:pPr lvl="1"/>
            <a:endParaRPr lang="en-US" altLang="zh-TW" dirty="0">
              <a:ea typeface="新細明體" panose="02020500000000000000" pitchFamily="18" charset="-120"/>
            </a:endParaRPr>
          </a:p>
          <a:p>
            <a:pPr lvl="1"/>
            <a:endParaRPr lang="en-US" altLang="zh-TW" dirty="0">
              <a:ea typeface="新細明體" panose="02020500000000000000" pitchFamily="18" charset="-120"/>
            </a:endParaRPr>
          </a:p>
          <a:p>
            <a:pPr lvl="1"/>
            <a:r>
              <a:rPr lang="en-US" altLang="zh-TW" dirty="0">
                <a:ea typeface="新細明體" panose="02020500000000000000" pitchFamily="18" charset="-120"/>
              </a:rPr>
              <a:t>To evaluate this trigonometric integral, we put everything in terms of sin</a:t>
            </a:r>
            <a:r>
              <a:rPr lang="el-GR" altLang="zh-TW" dirty="0">
                <a:ea typeface="新細明體" panose="02020500000000000000" pitchFamily="18" charset="-120"/>
                <a:cs typeface="Times New Roman" panose="02020603050405020304" pitchFamily="18" charset="0"/>
              </a:rPr>
              <a:t>θ</a:t>
            </a:r>
            <a:r>
              <a:rPr lang="en-US" altLang="zh-TW" dirty="0">
                <a:ea typeface="新細明體" panose="02020500000000000000" pitchFamily="18" charset="-120"/>
                <a:cs typeface="Arial" panose="020B0604020202020204" pitchFamily="34" charset="0"/>
              </a:rPr>
              <a:t> </a:t>
            </a:r>
            <a:r>
              <a:rPr lang="en-US" altLang="zh-TW" dirty="0">
                <a:ea typeface="新細明體" panose="02020500000000000000" pitchFamily="18" charset="-120"/>
              </a:rPr>
              <a:t>and </a:t>
            </a:r>
            <a:r>
              <a:rPr lang="en-US" altLang="zh-TW" dirty="0" err="1">
                <a:ea typeface="新細明體" panose="02020500000000000000" pitchFamily="18" charset="-120"/>
              </a:rPr>
              <a:t>cos</a:t>
            </a:r>
            <a:r>
              <a:rPr lang="el-GR" altLang="zh-TW" dirty="0">
                <a:ea typeface="新細明體" panose="02020500000000000000" pitchFamily="18" charset="-120"/>
              </a:rPr>
              <a:t>θ</a:t>
            </a:r>
            <a:r>
              <a:rPr lang="en-US" altLang="zh-TW" dirty="0">
                <a:ea typeface="新細明體" panose="02020500000000000000" pitchFamily="18" charset="-120"/>
              </a:rPr>
              <a:t>:</a:t>
            </a:r>
          </a:p>
          <a:p>
            <a:endParaRPr lang="zh-TW"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4035339978"/>
              </p:ext>
            </p:extLst>
          </p:nvPr>
        </p:nvGraphicFramePr>
        <p:xfrm>
          <a:off x="2508722" y="2060848"/>
          <a:ext cx="3799386" cy="1665037"/>
        </p:xfrm>
        <a:graphic>
          <a:graphicData uri="http://schemas.openxmlformats.org/presentationml/2006/ole">
            <mc:AlternateContent xmlns:mc="http://schemas.openxmlformats.org/markup-compatibility/2006">
              <mc:Choice xmlns:v="urn:schemas-microsoft-com:vml" Requires="v">
                <p:oleObj spid="_x0000_s14352" name="Equation" r:id="rId3" imgW="1968480" imgH="863280" progId="Equation.DSMT4">
                  <p:embed/>
                </p:oleObj>
              </mc:Choice>
              <mc:Fallback>
                <p:oleObj name="Equation" r:id="rId3" imgW="1968480" imgH="8632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722" y="2060848"/>
                        <a:ext cx="3799386" cy="1665037"/>
                      </a:xfrm>
                      <a:prstGeom prst="rect">
                        <a:avLst/>
                      </a:prstGeom>
                      <a:noFill/>
                      <a:ln>
                        <a:noFill/>
                      </a:ln>
                      <a:effectLst/>
                      <a:extLst/>
                    </p:spPr>
                  </p:pic>
                </p:oleObj>
              </mc:Fallback>
            </mc:AlternateContent>
          </a:graphicData>
        </a:graphic>
      </p:graphicFrame>
      <p:graphicFrame>
        <p:nvGraphicFramePr>
          <p:cNvPr id="5" name="Object 6"/>
          <p:cNvGraphicFramePr>
            <a:graphicFrameLocks noChangeAspect="1"/>
          </p:cNvGraphicFramePr>
          <p:nvPr>
            <p:extLst>
              <p:ext uri="{D42A27DB-BD31-4B8C-83A1-F6EECF244321}">
                <p14:modId xmlns:p14="http://schemas.microsoft.com/office/powerpoint/2010/main" val="323828000"/>
              </p:ext>
            </p:extLst>
          </p:nvPr>
        </p:nvGraphicFramePr>
        <p:xfrm>
          <a:off x="2627784" y="5013176"/>
          <a:ext cx="3697362" cy="808033"/>
        </p:xfrm>
        <a:graphic>
          <a:graphicData uri="http://schemas.openxmlformats.org/presentationml/2006/ole">
            <mc:AlternateContent xmlns:mc="http://schemas.openxmlformats.org/markup-compatibility/2006">
              <mc:Choice xmlns:v="urn:schemas-microsoft-com:vml" Requires="v">
                <p:oleObj spid="_x0000_s14353" name="Equation" r:id="rId5" imgW="1917360" imgH="419040" progId="Equation.DSMT4">
                  <p:embed/>
                </p:oleObj>
              </mc:Choice>
              <mc:Fallback>
                <p:oleObj name="Equation" r:id="rId5" imgW="1917360" imgH="419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784" y="5013176"/>
                        <a:ext cx="3697362" cy="808033"/>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932163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Example 11 </a:t>
            </a:r>
            <a:r>
              <a:rPr lang="en-US" altLang="zh-TW" sz="2800" dirty="0">
                <a:ea typeface="新細明體" panose="02020500000000000000" pitchFamily="18" charset="-120"/>
              </a:rPr>
              <a:t>– </a:t>
            </a:r>
            <a:r>
              <a:rPr lang="en-US" altLang="zh-TW" sz="2800" i="1" dirty="0">
                <a:ea typeface="新細明體" panose="02020500000000000000" pitchFamily="18" charset="-120"/>
              </a:rPr>
              <a:t>Solution</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Therefore, making the substitution </a:t>
            </a:r>
            <a:r>
              <a:rPr lang="en-US" altLang="zh-TW" i="1" dirty="0">
                <a:ea typeface="新細明體" panose="02020500000000000000" pitchFamily="18" charset="-120"/>
              </a:rPr>
              <a:t>u</a:t>
            </a:r>
            <a:r>
              <a:rPr lang="en-US" altLang="zh-TW" dirty="0">
                <a:ea typeface="新細明體" panose="02020500000000000000" pitchFamily="18" charset="-120"/>
              </a:rPr>
              <a:t> = sin</a:t>
            </a:r>
            <a:r>
              <a:rPr lang="el-GR" altLang="zh-TW" dirty="0">
                <a:ea typeface="新細明體" panose="02020500000000000000" pitchFamily="18" charset="-120"/>
                <a:cs typeface="Times New Roman" panose="02020603050405020304" pitchFamily="18" charset="0"/>
              </a:rPr>
              <a:t>θ</a:t>
            </a:r>
            <a:r>
              <a:rPr lang="en-US" altLang="zh-TW" dirty="0">
                <a:ea typeface="新細明體" panose="02020500000000000000" pitchFamily="18" charset="-120"/>
              </a:rPr>
              <a:t>, we have:</a:t>
            </a:r>
          </a:p>
          <a:p>
            <a:endParaRPr lang="zh-TW"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4258161777"/>
              </p:ext>
            </p:extLst>
          </p:nvPr>
        </p:nvGraphicFramePr>
        <p:xfrm>
          <a:off x="2051720" y="2348880"/>
          <a:ext cx="4896544" cy="3313349"/>
        </p:xfrm>
        <a:graphic>
          <a:graphicData uri="http://schemas.openxmlformats.org/presentationml/2006/ole">
            <mc:AlternateContent xmlns:mc="http://schemas.openxmlformats.org/markup-compatibility/2006">
              <mc:Choice xmlns:v="urn:schemas-microsoft-com:vml" Requires="v">
                <p:oleObj spid="_x0000_s15369" name="Equation" r:id="rId3" imgW="2514600" imgH="1701720" progId="Equation.DSMT4">
                  <p:embed/>
                </p:oleObj>
              </mc:Choice>
              <mc:Fallback>
                <p:oleObj name="Equation" r:id="rId3" imgW="2514600" imgH="17017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2348880"/>
                        <a:ext cx="4896544" cy="331334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815989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Example 11 </a:t>
            </a:r>
            <a:r>
              <a:rPr lang="en-US" altLang="zh-TW" sz="2800" dirty="0">
                <a:ea typeface="新細明體" panose="02020500000000000000" pitchFamily="18" charset="-120"/>
              </a:rPr>
              <a:t>– </a:t>
            </a:r>
            <a:r>
              <a:rPr lang="en-US" altLang="zh-TW" sz="2800" i="1" dirty="0">
                <a:ea typeface="新細明體" panose="02020500000000000000" pitchFamily="18" charset="-120"/>
              </a:rPr>
              <a:t>Solution</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We use Figure 5 to determine that:</a:t>
            </a:r>
          </a:p>
          <a:p>
            <a:endParaRPr lang="en-US" altLang="zh-TW" dirty="0">
              <a:ea typeface="新細明體" panose="02020500000000000000" pitchFamily="18" charset="-120"/>
            </a:endParaRPr>
          </a:p>
          <a:p>
            <a:pPr lvl="1"/>
            <a:endParaRPr lang="en-US" altLang="zh-TW" sz="2600" dirty="0">
              <a:ea typeface="新細明體" panose="02020500000000000000" pitchFamily="18" charset="-120"/>
            </a:endParaRPr>
          </a:p>
          <a:p>
            <a:pPr lvl="1"/>
            <a:r>
              <a:rPr lang="en-US" altLang="zh-TW" dirty="0">
                <a:ea typeface="新細明體" panose="02020500000000000000" pitchFamily="18" charset="-120"/>
              </a:rPr>
              <a:t>Hence,</a:t>
            </a:r>
          </a:p>
          <a:p>
            <a:endParaRPr lang="zh-TW"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3092613852"/>
              </p:ext>
            </p:extLst>
          </p:nvPr>
        </p:nvGraphicFramePr>
        <p:xfrm>
          <a:off x="2799229" y="2294199"/>
          <a:ext cx="2336158" cy="519870"/>
        </p:xfrm>
        <a:graphic>
          <a:graphicData uri="http://schemas.openxmlformats.org/presentationml/2006/ole">
            <mc:AlternateContent xmlns:mc="http://schemas.openxmlformats.org/markup-compatibility/2006">
              <mc:Choice xmlns:v="urn:schemas-microsoft-com:vml" Requires="v">
                <p:oleObj spid="_x0000_s16400" name="Equation" r:id="rId3" imgW="1143000" imgH="253800" progId="Equation.DSMT4">
                  <p:embed/>
                </p:oleObj>
              </mc:Choice>
              <mc:Fallback>
                <p:oleObj name="Equation" r:id="rId3" imgW="114300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9229" y="2294199"/>
                        <a:ext cx="2336158" cy="519870"/>
                      </a:xfrm>
                      <a:prstGeom prst="rect">
                        <a:avLst/>
                      </a:prstGeom>
                      <a:noFill/>
                      <a:ln>
                        <a:noFill/>
                      </a:ln>
                      <a:effectLst/>
                      <a:ex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937481243"/>
              </p:ext>
            </p:extLst>
          </p:nvPr>
        </p:nvGraphicFramePr>
        <p:xfrm>
          <a:off x="1846683" y="3861048"/>
          <a:ext cx="2968770" cy="811717"/>
        </p:xfrm>
        <a:graphic>
          <a:graphicData uri="http://schemas.openxmlformats.org/presentationml/2006/ole">
            <mc:AlternateContent xmlns:mc="http://schemas.openxmlformats.org/markup-compatibility/2006">
              <mc:Choice xmlns:v="urn:schemas-microsoft-com:vml" Requires="v">
                <p:oleObj spid="_x0000_s16401" name="Equation" r:id="rId5" imgW="1765080" imgH="482400" progId="Equation.DSMT4">
                  <p:embed/>
                </p:oleObj>
              </mc:Choice>
              <mc:Fallback>
                <p:oleObj name="Equation" r:id="rId5" imgW="1765080" imgH="482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6683" y="3861048"/>
                        <a:ext cx="2968770" cy="811717"/>
                      </a:xfrm>
                      <a:prstGeom prst="rect">
                        <a:avLst/>
                      </a:prstGeom>
                      <a:noFill/>
                      <a:ln>
                        <a:noFill/>
                      </a:ln>
                      <a:effectLst/>
                    </p:spPr>
                  </p:pic>
                </p:oleObj>
              </mc:Fallback>
            </mc:AlternateContent>
          </a:graphicData>
        </a:graphic>
      </p:graphicFrame>
      <p:pic>
        <p:nvPicPr>
          <p:cNvPr id="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65329" y="3573016"/>
            <a:ext cx="3602037" cy="2960687"/>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857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Example 12</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Find</a:t>
            </a:r>
          </a:p>
          <a:p>
            <a:endParaRPr lang="en-US" altLang="zh-TW" dirty="0">
              <a:ea typeface="新細明體" panose="02020500000000000000" pitchFamily="18" charset="-120"/>
            </a:endParaRPr>
          </a:p>
          <a:p>
            <a:r>
              <a:rPr lang="en-US" altLang="zh-TW" dirty="0">
                <a:ea typeface="新細明體" panose="02020500000000000000" pitchFamily="18" charset="-120"/>
              </a:rPr>
              <a:t>SOLUTION</a:t>
            </a:r>
          </a:p>
          <a:p>
            <a:pPr lvl="1"/>
            <a:r>
              <a:rPr lang="en-US" altLang="zh-TW" dirty="0">
                <a:ea typeface="新細明體" panose="02020500000000000000" pitchFamily="18" charset="-120"/>
              </a:rPr>
              <a:t>It would be possible to use the trigonometric substitution </a:t>
            </a:r>
            <a:r>
              <a:rPr lang="en-US" altLang="zh-TW" i="1" dirty="0">
                <a:ea typeface="新細明體" panose="02020500000000000000" pitchFamily="18" charset="-120"/>
              </a:rPr>
              <a:t>x</a:t>
            </a:r>
            <a:r>
              <a:rPr lang="en-US" altLang="zh-TW" dirty="0">
                <a:ea typeface="新細明體" panose="02020500000000000000" pitchFamily="18" charset="-120"/>
              </a:rPr>
              <a:t> = 2 tan</a:t>
            </a:r>
            <a:r>
              <a:rPr lang="el-GR" altLang="zh-TW" dirty="0">
                <a:ea typeface="新細明體" panose="02020500000000000000" pitchFamily="18" charset="-120"/>
                <a:cs typeface="Times New Roman" panose="02020603050405020304" pitchFamily="18" charset="0"/>
              </a:rPr>
              <a:t>θ</a:t>
            </a:r>
            <a:r>
              <a:rPr lang="en-US" altLang="zh-TW" dirty="0">
                <a:ea typeface="新細明體" panose="02020500000000000000" pitchFamily="18" charset="-120"/>
              </a:rPr>
              <a:t> (as in Example 11).</a:t>
            </a:r>
          </a:p>
          <a:p>
            <a:pPr lvl="1"/>
            <a:r>
              <a:rPr lang="en-US" altLang="zh-TW" dirty="0">
                <a:ea typeface="新細明體" panose="02020500000000000000" pitchFamily="18" charset="-120"/>
              </a:rPr>
              <a:t>However, the direct substitution </a:t>
            </a:r>
            <a:r>
              <a:rPr lang="en-US" altLang="zh-TW" i="1" dirty="0">
                <a:ea typeface="新細明體" panose="02020500000000000000" pitchFamily="18" charset="-120"/>
              </a:rPr>
              <a:t>u</a:t>
            </a:r>
            <a:r>
              <a:rPr lang="en-US" altLang="zh-TW" dirty="0">
                <a:ea typeface="新細明體" panose="02020500000000000000" pitchFamily="18" charset="-120"/>
              </a:rPr>
              <a:t> = </a:t>
            </a:r>
            <a:r>
              <a:rPr lang="en-US" altLang="zh-TW" i="1" dirty="0">
                <a:ea typeface="新細明體" panose="02020500000000000000" pitchFamily="18" charset="-120"/>
              </a:rPr>
              <a:t>x</a:t>
            </a:r>
            <a:r>
              <a:rPr lang="en-US" altLang="zh-TW" baseline="30000" dirty="0">
                <a:ea typeface="新細明體" panose="02020500000000000000" pitchFamily="18" charset="-120"/>
              </a:rPr>
              <a:t>2</a:t>
            </a:r>
            <a:r>
              <a:rPr lang="en-US" altLang="zh-TW" dirty="0">
                <a:ea typeface="新細明體" panose="02020500000000000000" pitchFamily="18" charset="-120"/>
              </a:rPr>
              <a:t> + 4 is simpler.</a:t>
            </a:r>
          </a:p>
          <a:p>
            <a:pPr lvl="1"/>
            <a:r>
              <a:rPr lang="en-US" altLang="zh-TW" dirty="0">
                <a:ea typeface="新細明體" panose="02020500000000000000" pitchFamily="18" charset="-120"/>
              </a:rPr>
              <a:t>This is because, then, </a:t>
            </a:r>
            <a:r>
              <a:rPr lang="en-US" altLang="zh-TW" i="1" dirty="0">
                <a:ea typeface="新細明體" panose="02020500000000000000" pitchFamily="18" charset="-120"/>
              </a:rPr>
              <a:t>du</a:t>
            </a:r>
            <a:r>
              <a:rPr lang="en-US" altLang="zh-TW" dirty="0">
                <a:ea typeface="新細明體" panose="02020500000000000000" pitchFamily="18" charset="-120"/>
              </a:rPr>
              <a:t> =  2</a:t>
            </a:r>
            <a:r>
              <a:rPr lang="en-US" altLang="zh-TW" i="1" dirty="0">
                <a:ea typeface="新細明體" panose="02020500000000000000" pitchFamily="18" charset="-120"/>
              </a:rPr>
              <a:t>x</a:t>
            </a:r>
            <a:r>
              <a:rPr lang="en-US" altLang="zh-TW" dirty="0">
                <a:ea typeface="新細明體" panose="02020500000000000000" pitchFamily="18" charset="-120"/>
              </a:rPr>
              <a:t> </a:t>
            </a:r>
            <a:r>
              <a:rPr lang="en-US" altLang="zh-TW" i="1" dirty="0">
                <a:ea typeface="新細明體" panose="02020500000000000000" pitchFamily="18" charset="-120"/>
              </a:rPr>
              <a:t>dx</a:t>
            </a:r>
            <a:r>
              <a:rPr lang="en-US" altLang="zh-TW" dirty="0">
                <a:ea typeface="新細明體" panose="02020500000000000000" pitchFamily="18" charset="-120"/>
              </a:rPr>
              <a:t> and</a:t>
            </a:r>
          </a:p>
          <a:p>
            <a:endParaRPr lang="zh-TW"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844769249"/>
              </p:ext>
            </p:extLst>
          </p:nvPr>
        </p:nvGraphicFramePr>
        <p:xfrm>
          <a:off x="2123728" y="1439710"/>
          <a:ext cx="1865228" cy="1008112"/>
        </p:xfrm>
        <a:graphic>
          <a:graphicData uri="http://schemas.openxmlformats.org/presentationml/2006/ole">
            <mc:AlternateContent xmlns:mc="http://schemas.openxmlformats.org/markup-compatibility/2006">
              <mc:Choice xmlns:v="urn:schemas-microsoft-com:vml" Requires="v">
                <p:oleObj spid="_x0000_s17424" name="Equation" r:id="rId3" imgW="799920" imgH="431640" progId="Equation.DSMT4">
                  <p:embed/>
                </p:oleObj>
              </mc:Choice>
              <mc:Fallback>
                <p:oleObj name="Equation" r:id="rId3" imgW="799920" imgH="431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1439710"/>
                        <a:ext cx="1865228" cy="1008112"/>
                      </a:xfrm>
                      <a:prstGeom prst="rect">
                        <a:avLst/>
                      </a:prstGeom>
                      <a:noFill/>
                      <a:ln>
                        <a:noFill/>
                      </a:ln>
                      <a:effectLst/>
                      <a:extLst/>
                    </p:spPr>
                  </p:pic>
                </p:oleObj>
              </mc:Fallback>
            </mc:AlternateContent>
          </a:graphicData>
        </a:graphic>
      </p:graphicFrame>
      <p:graphicFrame>
        <p:nvGraphicFramePr>
          <p:cNvPr id="5" name="Object 6"/>
          <p:cNvGraphicFramePr>
            <a:graphicFrameLocks noChangeAspect="1"/>
          </p:cNvGraphicFramePr>
          <p:nvPr>
            <p:extLst>
              <p:ext uri="{D42A27DB-BD31-4B8C-83A1-F6EECF244321}">
                <p14:modId xmlns:p14="http://schemas.microsoft.com/office/powerpoint/2010/main" val="2188147779"/>
              </p:ext>
            </p:extLst>
          </p:nvPr>
        </p:nvGraphicFramePr>
        <p:xfrm>
          <a:off x="1907704" y="5305738"/>
          <a:ext cx="5688632" cy="866462"/>
        </p:xfrm>
        <a:graphic>
          <a:graphicData uri="http://schemas.openxmlformats.org/presentationml/2006/ole">
            <mc:AlternateContent xmlns:mc="http://schemas.openxmlformats.org/markup-compatibility/2006">
              <mc:Choice xmlns:v="urn:schemas-microsoft-com:vml" Requires="v">
                <p:oleObj spid="_x0000_s17425" name="Equation" r:id="rId5" imgW="2831760" imgH="431640" progId="Equation.DSMT4">
                  <p:embed/>
                </p:oleObj>
              </mc:Choice>
              <mc:Fallback>
                <p:oleObj name="Equation" r:id="rId5" imgW="2831760" imgH="431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5305738"/>
                        <a:ext cx="5688632" cy="86646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24935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Note</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Example 12 illustrates the fact that, even when trigonometric substitutions are possible, they may not give the easiest solution.</a:t>
            </a:r>
          </a:p>
          <a:p>
            <a:endParaRPr lang="en-US" altLang="zh-TW" sz="3000" dirty="0">
              <a:ea typeface="新細明體" panose="02020500000000000000" pitchFamily="18" charset="-120"/>
            </a:endParaRPr>
          </a:p>
          <a:p>
            <a:pPr lvl="1"/>
            <a:r>
              <a:rPr lang="en-US" altLang="zh-TW" dirty="0">
                <a:ea typeface="新細明體" panose="02020500000000000000" pitchFamily="18" charset="-120"/>
              </a:rPr>
              <a:t>You should look for a simpler method first.</a:t>
            </a:r>
          </a:p>
          <a:p>
            <a:endParaRPr lang="zh-TW" altLang="en-US" dirty="0"/>
          </a:p>
        </p:txBody>
      </p:sp>
    </p:spTree>
    <p:extLst>
      <p:ext uri="{BB962C8B-B14F-4D97-AF65-F5344CB8AC3E}">
        <p14:creationId xmlns:p14="http://schemas.microsoft.com/office/powerpoint/2010/main" val="527666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a:latin typeface="+mj-lt"/>
                <a:ea typeface="新細明體" panose="02020500000000000000" pitchFamily="18" charset="-120"/>
              </a:rPr>
              <a:t>Example 13</a:t>
            </a:r>
            <a:endParaRPr lang="zh-TW" altLang="en-US" sz="3200" dirty="0">
              <a:latin typeface="+mj-lt"/>
            </a:endParaRPr>
          </a:p>
        </p:txBody>
      </p:sp>
      <p:sp>
        <p:nvSpPr>
          <p:cNvPr id="3" name="內容版面配置區 2"/>
          <p:cNvSpPr>
            <a:spLocks noGrp="1"/>
          </p:cNvSpPr>
          <p:nvPr>
            <p:ph idx="1"/>
          </p:nvPr>
        </p:nvSpPr>
        <p:spPr>
          <a:xfrm>
            <a:off x="1043608" y="1600200"/>
            <a:ext cx="7704856" cy="5257800"/>
          </a:xfrm>
        </p:spPr>
        <p:txBody>
          <a:bodyPr/>
          <a:lstStyle/>
          <a:p>
            <a:pPr>
              <a:defRPr/>
            </a:pPr>
            <a:r>
              <a:rPr lang="en-US" altLang="zh-TW" dirty="0"/>
              <a:t> Evaluate 		    </a:t>
            </a:r>
            <a:r>
              <a:rPr lang="zh-TW" altLang="en-US" dirty="0" smtClean="0"/>
              <a:t>         </a:t>
            </a:r>
            <a:r>
              <a:rPr lang="en-US" altLang="zh-TW" dirty="0" smtClean="0"/>
              <a:t>where </a:t>
            </a:r>
            <a:r>
              <a:rPr lang="en-US" altLang="zh-TW" i="1" dirty="0"/>
              <a:t>a</a:t>
            </a:r>
            <a:r>
              <a:rPr lang="en-US" altLang="zh-TW" dirty="0"/>
              <a:t> &gt; 0.</a:t>
            </a:r>
          </a:p>
          <a:p>
            <a:pPr>
              <a:defRPr/>
            </a:pPr>
            <a:endParaRPr lang="en-US" altLang="zh-TW" dirty="0"/>
          </a:p>
          <a:p>
            <a:pPr>
              <a:defRPr/>
            </a:pPr>
            <a:r>
              <a:rPr lang="en-US" altLang="zh-TW" dirty="0" smtClean="0"/>
              <a:t>SOLUTION:</a:t>
            </a:r>
            <a:endParaRPr lang="en-US" altLang="zh-TW" dirty="0"/>
          </a:p>
          <a:p>
            <a:pPr>
              <a:defRPr/>
            </a:pPr>
            <a:r>
              <a:rPr lang="en-US" altLang="zh-TW" dirty="0"/>
              <a:t>We let </a:t>
            </a:r>
            <a:r>
              <a:rPr lang="en-US" altLang="zh-TW" i="1" dirty="0"/>
              <a:t>x</a:t>
            </a:r>
            <a:r>
              <a:rPr lang="en-US" altLang="zh-TW" dirty="0"/>
              <a:t> = </a:t>
            </a:r>
            <a:r>
              <a:rPr lang="en-US" altLang="zh-TW" i="1" dirty="0"/>
              <a:t>a</a:t>
            </a:r>
            <a:r>
              <a:rPr lang="en-US" altLang="zh-TW" dirty="0"/>
              <a:t> sec </a:t>
            </a:r>
            <a:r>
              <a:rPr lang="en-US" altLang="zh-TW" i="1" dirty="0">
                <a:sym typeface="Symbol"/>
              </a:rPr>
              <a:t></a:t>
            </a:r>
            <a:r>
              <a:rPr lang="en-US" altLang="zh-TW" dirty="0"/>
              <a:t>, where 0 &lt; </a:t>
            </a:r>
            <a:r>
              <a:rPr lang="en-US" altLang="zh-TW" i="1" dirty="0">
                <a:sym typeface="Symbol"/>
              </a:rPr>
              <a:t> </a:t>
            </a:r>
            <a:r>
              <a:rPr lang="en-US" altLang="zh-TW" dirty="0">
                <a:sym typeface="Symbol"/>
              </a:rPr>
              <a:t>&lt; </a:t>
            </a:r>
            <a:r>
              <a:rPr lang="en-US" altLang="zh-TW" i="1" dirty="0">
                <a:sym typeface="Symbol"/>
              </a:rPr>
              <a:t></a:t>
            </a:r>
            <a:r>
              <a:rPr lang="en-US" altLang="zh-TW" sz="700" dirty="0">
                <a:sym typeface="Symbol"/>
              </a:rPr>
              <a:t> </a:t>
            </a:r>
            <a:r>
              <a:rPr lang="en-US" altLang="zh-TW" dirty="0">
                <a:sym typeface="Symbol"/>
              </a:rPr>
              <a:t>/2 </a:t>
            </a:r>
            <a:r>
              <a:rPr lang="en-US" altLang="zh-TW" dirty="0"/>
              <a:t>or </a:t>
            </a:r>
            <a:r>
              <a:rPr lang="en-US" altLang="zh-TW" i="1" dirty="0">
                <a:sym typeface="Symbol"/>
              </a:rPr>
              <a:t></a:t>
            </a:r>
            <a:r>
              <a:rPr lang="en-US" altLang="zh-TW" dirty="0"/>
              <a:t> &lt;</a:t>
            </a:r>
            <a:r>
              <a:rPr lang="en-US" altLang="zh-TW" i="1" dirty="0">
                <a:sym typeface="Symbol"/>
              </a:rPr>
              <a:t> </a:t>
            </a:r>
            <a:r>
              <a:rPr lang="en-US" altLang="zh-TW" dirty="0">
                <a:sym typeface="Symbol"/>
              </a:rPr>
              <a:t>&lt; 3</a:t>
            </a:r>
            <a:r>
              <a:rPr lang="en-US" altLang="zh-TW" i="1" dirty="0">
                <a:sym typeface="Symbol"/>
              </a:rPr>
              <a:t></a:t>
            </a:r>
            <a:r>
              <a:rPr lang="en-US" altLang="zh-TW" sz="700" dirty="0">
                <a:sym typeface="Symbol"/>
              </a:rPr>
              <a:t> </a:t>
            </a:r>
            <a:r>
              <a:rPr lang="en-US" altLang="zh-TW" dirty="0">
                <a:sym typeface="Symbol"/>
              </a:rPr>
              <a:t>/2</a:t>
            </a:r>
            <a:r>
              <a:rPr lang="en-US" altLang="zh-TW" dirty="0"/>
              <a:t>. Then </a:t>
            </a:r>
            <a:r>
              <a:rPr lang="en-US" altLang="zh-TW" i="1" dirty="0"/>
              <a:t>dx</a:t>
            </a:r>
            <a:r>
              <a:rPr lang="en-US" altLang="zh-TW" dirty="0"/>
              <a:t> = </a:t>
            </a:r>
            <a:r>
              <a:rPr lang="en-US" altLang="zh-TW" i="1" dirty="0"/>
              <a:t>a</a:t>
            </a:r>
            <a:r>
              <a:rPr lang="en-US" altLang="zh-TW" dirty="0"/>
              <a:t> sec </a:t>
            </a:r>
            <a:r>
              <a:rPr lang="en-US" altLang="zh-TW" i="1" dirty="0">
                <a:sym typeface="Symbol"/>
              </a:rPr>
              <a:t> </a:t>
            </a:r>
            <a:r>
              <a:rPr lang="en-US" altLang="zh-TW" dirty="0"/>
              <a:t>tan </a:t>
            </a:r>
            <a:r>
              <a:rPr lang="en-US" altLang="zh-TW" i="1" dirty="0">
                <a:sym typeface="Symbol"/>
              </a:rPr>
              <a:t> d</a:t>
            </a:r>
            <a:r>
              <a:rPr lang="en-US" altLang="zh-TW" dirty="0">
                <a:sym typeface="Symbol"/>
              </a:rPr>
              <a:t> </a:t>
            </a:r>
            <a:r>
              <a:rPr lang="en-US" altLang="zh-TW" dirty="0"/>
              <a:t>and</a:t>
            </a:r>
          </a:p>
          <a:p>
            <a:endParaRPr lang="zh-TW"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593341"/>
            <a:ext cx="169545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r="53455" b="3613"/>
          <a:stretch>
            <a:fillRect/>
          </a:stretch>
        </p:blipFill>
        <p:spPr bwMode="auto">
          <a:xfrm>
            <a:off x="2286000" y="4572000"/>
            <a:ext cx="3657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l="46545" r="33092" b="3613"/>
          <a:stretch>
            <a:fillRect/>
          </a:stretch>
        </p:blipFill>
        <p:spPr bwMode="auto">
          <a:xfrm>
            <a:off x="3581400" y="5334000"/>
            <a:ext cx="1600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l="66908" r="15636" b="3613"/>
          <a:stretch>
            <a:fillRect/>
          </a:stretch>
        </p:blipFill>
        <p:spPr bwMode="auto">
          <a:xfrm>
            <a:off x="3581400" y="6096000"/>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l="85333"/>
          <a:stretch>
            <a:fillRect/>
          </a:stretch>
        </p:blipFill>
        <p:spPr bwMode="auto">
          <a:xfrm>
            <a:off x="5095875" y="6096000"/>
            <a:ext cx="11525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1287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900" decel="100000" fill="hold"/>
                                        <p:tgtEl>
                                          <p:spTgt spid="6"/>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900" decel="100000" fill="hold"/>
                                        <p:tgtEl>
                                          <p:spTgt spid="7"/>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900" decel="100000" fill="hold"/>
                                        <p:tgtEl>
                                          <p:spTgt spid="8"/>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a:latin typeface="+mj-lt"/>
                <a:ea typeface="新細明體" panose="02020500000000000000" pitchFamily="18" charset="-120"/>
              </a:rPr>
              <a:t>Example 13 – </a:t>
            </a:r>
            <a:r>
              <a:rPr lang="en-US" altLang="zh-TW" sz="3200" i="1" dirty="0">
                <a:latin typeface="+mj-lt"/>
                <a:ea typeface="新細明體" panose="02020500000000000000" pitchFamily="18" charset="-120"/>
              </a:rPr>
              <a:t>Solution</a:t>
            </a:r>
            <a:endParaRPr lang="zh-TW" altLang="en-US" sz="3200" dirty="0">
              <a:latin typeface="+mj-lt"/>
            </a:endParaRPr>
          </a:p>
        </p:txBody>
      </p:sp>
      <p:sp>
        <p:nvSpPr>
          <p:cNvPr id="3" name="內容版面配置區 2"/>
          <p:cNvSpPr>
            <a:spLocks noGrp="1"/>
          </p:cNvSpPr>
          <p:nvPr>
            <p:ph idx="1"/>
          </p:nvPr>
        </p:nvSpPr>
        <p:spPr>
          <a:xfrm>
            <a:off x="1043608" y="1484784"/>
            <a:ext cx="7490793" cy="4687416"/>
          </a:xfrm>
        </p:spPr>
        <p:txBody>
          <a:bodyPr/>
          <a:lstStyle/>
          <a:p>
            <a:r>
              <a:rPr lang="en-US" altLang="zh-TW" sz="2000" dirty="0">
                <a:ea typeface="新細明體" panose="02020500000000000000" pitchFamily="18" charset="-120"/>
              </a:rPr>
              <a:t>Therefore</a:t>
            </a:r>
          </a:p>
          <a:p>
            <a:endParaRPr lang="zh-TW"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r="30798" b="48837"/>
          <a:stretch>
            <a:fillRect/>
          </a:stretch>
        </p:blipFill>
        <p:spPr bwMode="auto">
          <a:xfrm>
            <a:off x="1752600" y="2133600"/>
            <a:ext cx="441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107" t="65115" r="48694"/>
          <a:stretch/>
        </p:blipFill>
        <p:spPr bwMode="auto">
          <a:xfrm>
            <a:off x="3419872" y="3467100"/>
            <a:ext cx="160932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l="51305" t="65115"/>
          <a:stretch>
            <a:fillRect/>
          </a:stretch>
        </p:blipFill>
        <p:spPr bwMode="auto">
          <a:xfrm>
            <a:off x="3429000" y="4572000"/>
            <a:ext cx="310991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936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900" decel="100000" fill="hold"/>
                                        <p:tgtEl>
                                          <p:spTgt spid="6"/>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43608" y="1600200"/>
            <a:ext cx="7776864" cy="5257800"/>
          </a:xfrm>
        </p:spPr>
        <p:txBody>
          <a:bodyPr>
            <a:normAutofit/>
          </a:bodyPr>
          <a:lstStyle/>
          <a:p>
            <a:r>
              <a:rPr lang="en-US" altLang="zh-TW" sz="2000" dirty="0">
                <a:ea typeface="新細明體" panose="02020500000000000000" pitchFamily="18" charset="-120"/>
              </a:rPr>
              <a:t>The triangle in Figure 6 gives 			 </a:t>
            </a:r>
            <a:r>
              <a:rPr lang="zh-TW" altLang="en-US" sz="2000" dirty="0" smtClean="0">
                <a:ea typeface="新細明體" panose="02020500000000000000" pitchFamily="18" charset="-120"/>
              </a:rPr>
              <a:t>       </a:t>
            </a:r>
            <a:r>
              <a:rPr lang="en-US" altLang="zh-TW" sz="2000" dirty="0" smtClean="0">
                <a:ea typeface="新細明體" panose="02020500000000000000" pitchFamily="18" charset="-120"/>
              </a:rPr>
              <a:t>   </a:t>
            </a:r>
            <a:r>
              <a:rPr lang="en-US" altLang="zh-TW" sz="2000" dirty="0">
                <a:ea typeface="新細明體" panose="02020500000000000000" pitchFamily="18" charset="-120"/>
              </a:rPr>
              <a:t>so we have</a:t>
            </a:r>
          </a:p>
          <a:p>
            <a:endParaRPr lang="en-US" altLang="zh-TW" sz="2000" dirty="0">
              <a:ea typeface="新細明體" panose="02020500000000000000" pitchFamily="18" charset="-120"/>
            </a:endParaRPr>
          </a:p>
          <a:p>
            <a:endParaRPr lang="en-US" altLang="zh-TW" sz="2000" dirty="0">
              <a:ea typeface="新細明體" panose="02020500000000000000" pitchFamily="18" charset="-120"/>
            </a:endParaRPr>
          </a:p>
          <a:p>
            <a:endParaRPr lang="en-US" altLang="zh-TW" sz="2000" dirty="0">
              <a:ea typeface="新細明體" panose="02020500000000000000" pitchFamily="18" charset="-120"/>
            </a:endParaRPr>
          </a:p>
          <a:p>
            <a:endParaRPr lang="en-US" altLang="zh-TW" sz="2000" dirty="0">
              <a:ea typeface="新細明體" panose="02020500000000000000" pitchFamily="18" charset="-120"/>
            </a:endParaRPr>
          </a:p>
          <a:p>
            <a:r>
              <a:rPr lang="en-US" altLang="zh-TW" sz="2000" dirty="0">
                <a:ea typeface="新細明體" panose="02020500000000000000" pitchFamily="18" charset="-120"/>
              </a:rPr>
              <a:t>Writing </a:t>
            </a:r>
            <a:r>
              <a:rPr lang="en-US" altLang="zh-TW" sz="2000" i="1" dirty="0">
                <a:ea typeface="新細明體" panose="02020500000000000000" pitchFamily="18" charset="-120"/>
              </a:rPr>
              <a:t>C</a:t>
            </a:r>
            <a:r>
              <a:rPr lang="en-US" altLang="zh-TW" sz="2000" baseline="-25000" dirty="0">
                <a:ea typeface="新細明體" panose="02020500000000000000" pitchFamily="18" charset="-120"/>
              </a:rPr>
              <a:t>1</a:t>
            </a:r>
            <a:r>
              <a:rPr lang="en-US" altLang="zh-TW" sz="2000" dirty="0">
                <a:ea typeface="新細明體" panose="02020500000000000000" pitchFamily="18" charset="-120"/>
              </a:rPr>
              <a:t> = </a:t>
            </a:r>
            <a:r>
              <a:rPr lang="en-US" altLang="zh-TW" sz="2000" i="1" dirty="0">
                <a:ea typeface="新細明體" panose="02020500000000000000" pitchFamily="18" charset="-120"/>
              </a:rPr>
              <a:t>C</a:t>
            </a:r>
            <a:r>
              <a:rPr lang="en-US" altLang="zh-TW" sz="2000" dirty="0">
                <a:ea typeface="新細明體" panose="02020500000000000000" pitchFamily="18" charset="-120"/>
              </a:rPr>
              <a:t> – ln</a:t>
            </a:r>
            <a:r>
              <a:rPr lang="en-US" altLang="zh-TW" sz="2000" i="1" dirty="0">
                <a:ea typeface="新細明體" panose="02020500000000000000" pitchFamily="18" charset="-120"/>
              </a:rPr>
              <a:t> a</a:t>
            </a:r>
            <a:r>
              <a:rPr lang="en-US" altLang="zh-TW" sz="2000" dirty="0">
                <a:ea typeface="新細明體" panose="02020500000000000000" pitchFamily="18" charset="-120"/>
              </a:rPr>
              <a:t>, we have</a:t>
            </a:r>
          </a:p>
          <a:p>
            <a:endParaRPr lang="zh-TW" altLang="en-US" dirty="0"/>
          </a:p>
        </p:txBody>
      </p:sp>
      <p:sp>
        <p:nvSpPr>
          <p:cNvPr id="4" name="標題 1"/>
          <p:cNvSpPr>
            <a:spLocks noGrp="1"/>
          </p:cNvSpPr>
          <p:nvPr>
            <p:ph type="title"/>
          </p:nvPr>
        </p:nvSpPr>
        <p:spPr>
          <a:xfrm>
            <a:off x="1195389" y="177803"/>
            <a:ext cx="7339012" cy="1239837"/>
          </a:xfrm>
        </p:spPr>
        <p:txBody>
          <a:bodyPr>
            <a:normAutofit/>
          </a:bodyPr>
          <a:lstStyle/>
          <a:p>
            <a:r>
              <a:rPr lang="en-US" altLang="zh-TW" sz="3200" dirty="0">
                <a:latin typeface="+mj-lt"/>
                <a:ea typeface="新細明體" panose="02020500000000000000" pitchFamily="18" charset="-120"/>
              </a:rPr>
              <a:t>Example 13 – </a:t>
            </a:r>
            <a:r>
              <a:rPr lang="en-US" altLang="zh-TW" sz="3200" i="1" dirty="0">
                <a:latin typeface="+mj-lt"/>
                <a:ea typeface="新細明體" panose="02020500000000000000" pitchFamily="18" charset="-120"/>
              </a:rPr>
              <a:t>Solution</a:t>
            </a:r>
            <a:endParaRPr lang="zh-TW" altLang="en-US" sz="3200" dirty="0">
              <a:latin typeface="+mj-lt"/>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1700808"/>
            <a:ext cx="25908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r="10747" b="35135"/>
          <a:stretch>
            <a:fillRect/>
          </a:stretch>
        </p:blipFill>
        <p:spPr bwMode="auto">
          <a:xfrm>
            <a:off x="974725" y="2583053"/>
            <a:ext cx="46624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45336" y="2140746"/>
            <a:ext cx="3044019" cy="124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rcRect l="26251" t="64865"/>
          <a:stretch>
            <a:fillRect/>
          </a:stretch>
        </p:blipFill>
        <p:spPr bwMode="auto">
          <a:xfrm>
            <a:off x="2350678" y="3842360"/>
            <a:ext cx="4281487"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54213" y="3386081"/>
            <a:ext cx="757237"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a:spLocks noChangeArrowheads="1"/>
          </p:cNvSpPr>
          <p:nvPr/>
        </p:nvSpPr>
        <p:spPr bwMode="auto">
          <a:xfrm>
            <a:off x="7090914" y="3800240"/>
            <a:ext cx="8803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6</a:t>
            </a:r>
          </a:p>
        </p:txBody>
      </p:sp>
      <p:pic>
        <p:nvPicPr>
          <p:cNvPr id="1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5638800"/>
            <a:ext cx="4981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2640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900" decel="100000" fill="hold"/>
                                        <p:tgtEl>
                                          <p:spTgt spid="1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900" decel="100000" fill="hold"/>
                                        <p:tgtEl>
                                          <p:spTgt spid="1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Example 1 </a:t>
            </a:r>
            <a:r>
              <a:rPr lang="en-US" altLang="zh-TW" sz="2800" dirty="0">
                <a:ea typeface="新細明體" panose="02020500000000000000" pitchFamily="18" charset="-120"/>
              </a:rPr>
              <a:t>– </a:t>
            </a:r>
            <a:r>
              <a:rPr lang="en-US" altLang="zh-TW" sz="2800" i="1" dirty="0">
                <a:ea typeface="新細明體" panose="02020500000000000000" pitchFamily="18" charset="-120"/>
              </a:rPr>
              <a:t>Solution</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We can then evaluate the integral by substituting </a:t>
            </a:r>
            <a:r>
              <a:rPr lang="en-US" altLang="zh-TW" i="1" dirty="0">
                <a:ea typeface="新細明體" panose="02020500000000000000" pitchFamily="18" charset="-120"/>
              </a:rPr>
              <a:t>u = </a:t>
            </a:r>
            <a:r>
              <a:rPr lang="en-US" altLang="zh-TW" dirty="0">
                <a:ea typeface="新細明體" panose="02020500000000000000" pitchFamily="18" charset="-120"/>
              </a:rPr>
              <a:t>sin </a:t>
            </a:r>
            <a:r>
              <a:rPr lang="en-US" altLang="zh-TW" i="1" dirty="0">
                <a:ea typeface="新細明體" panose="02020500000000000000" pitchFamily="18" charset="-120"/>
              </a:rPr>
              <a:t>x.</a:t>
            </a:r>
          </a:p>
          <a:p>
            <a:r>
              <a:rPr lang="en-US" altLang="zh-TW" dirty="0">
                <a:ea typeface="新細明體" panose="02020500000000000000" pitchFamily="18" charset="-120"/>
              </a:rPr>
              <a:t>So</a:t>
            </a:r>
            <a:r>
              <a:rPr lang="en-US" altLang="zh-TW" i="1" dirty="0">
                <a:ea typeface="新細明體" panose="02020500000000000000" pitchFamily="18" charset="-120"/>
              </a:rPr>
              <a:t>, du = </a:t>
            </a:r>
            <a:r>
              <a:rPr lang="en-US" altLang="zh-TW" dirty="0" err="1">
                <a:ea typeface="新細明體" panose="02020500000000000000" pitchFamily="18" charset="-120"/>
              </a:rPr>
              <a:t>cos</a:t>
            </a:r>
            <a:r>
              <a:rPr lang="en-US" altLang="zh-TW" dirty="0">
                <a:ea typeface="新細明體" panose="02020500000000000000" pitchFamily="18" charset="-120"/>
              </a:rPr>
              <a:t> </a:t>
            </a:r>
            <a:r>
              <a:rPr lang="en-US" altLang="zh-TW" i="1" dirty="0">
                <a:ea typeface="新細明體" panose="02020500000000000000" pitchFamily="18" charset="-120"/>
              </a:rPr>
              <a:t>x dx </a:t>
            </a:r>
            <a:r>
              <a:rPr lang="en-US" altLang="zh-TW" dirty="0">
                <a:ea typeface="新細明體" panose="02020500000000000000" pitchFamily="18" charset="-120"/>
              </a:rPr>
              <a:t>and</a:t>
            </a:r>
            <a:r>
              <a:rPr lang="en-US" altLang="zh-TW" sz="2800" dirty="0">
                <a:ea typeface="新細明體" panose="02020500000000000000" pitchFamily="18" charset="-120"/>
              </a:rPr>
              <a:t> </a:t>
            </a:r>
          </a:p>
          <a:p>
            <a:endParaRPr lang="zh-TW"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3017958354"/>
              </p:ext>
            </p:extLst>
          </p:nvPr>
        </p:nvGraphicFramePr>
        <p:xfrm>
          <a:off x="1976439" y="3436935"/>
          <a:ext cx="5259857" cy="2656669"/>
        </p:xfrm>
        <a:graphic>
          <a:graphicData uri="http://schemas.openxmlformats.org/presentationml/2006/ole">
            <mc:AlternateContent xmlns:mc="http://schemas.openxmlformats.org/markup-compatibility/2006">
              <mc:Choice xmlns:v="urn:schemas-microsoft-com:vml" Requires="v">
                <p:oleObj spid="_x0000_s2057" name="Equation" r:id="rId3" imgW="2311200" imgH="1168200" progId="Equation.DSMT4">
                  <p:embed/>
                </p:oleObj>
              </mc:Choice>
              <mc:Fallback>
                <p:oleObj name="Equation" r:id="rId3" imgW="2311200" imgH="1168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439" y="3436935"/>
                        <a:ext cx="5259857" cy="2656669"/>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069154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a:latin typeface="+mj-lt"/>
                <a:ea typeface="新細明體" panose="02020500000000000000" pitchFamily="18" charset="-120"/>
              </a:rPr>
              <a:t>Example 14</a:t>
            </a:r>
            <a:endParaRPr lang="zh-TW" altLang="en-US" sz="3200" dirty="0">
              <a:latin typeface="+mj-lt"/>
            </a:endParaRPr>
          </a:p>
        </p:txBody>
      </p:sp>
      <p:sp>
        <p:nvSpPr>
          <p:cNvPr id="3" name="內容版面配置區 2"/>
          <p:cNvSpPr>
            <a:spLocks noGrp="1"/>
          </p:cNvSpPr>
          <p:nvPr>
            <p:ph idx="1"/>
          </p:nvPr>
        </p:nvSpPr>
        <p:spPr>
          <a:xfrm>
            <a:off x="1043608" y="1600200"/>
            <a:ext cx="7776863" cy="5257800"/>
          </a:xfrm>
        </p:spPr>
        <p:txBody>
          <a:bodyPr>
            <a:normAutofit/>
          </a:bodyPr>
          <a:lstStyle/>
          <a:p>
            <a:r>
              <a:rPr lang="en-US" altLang="zh-TW" dirty="0">
                <a:ea typeface="新細明體" panose="02020500000000000000" pitchFamily="18" charset="-120"/>
              </a:rPr>
              <a:t> </a:t>
            </a:r>
            <a:r>
              <a:rPr lang="en-US" altLang="zh-TW" sz="2000" dirty="0">
                <a:ea typeface="新細明體" panose="02020500000000000000" pitchFamily="18" charset="-120"/>
              </a:rPr>
              <a:t>Find</a:t>
            </a:r>
          </a:p>
          <a:p>
            <a:endParaRPr lang="en-US" altLang="zh-TW" sz="2000" dirty="0">
              <a:ea typeface="新細明體" panose="02020500000000000000" pitchFamily="18" charset="-120"/>
            </a:endParaRPr>
          </a:p>
          <a:p>
            <a:r>
              <a:rPr lang="en-US" altLang="zh-TW" sz="2000" dirty="0" smtClean="0">
                <a:ea typeface="新細明體" panose="02020500000000000000" pitchFamily="18" charset="-120"/>
              </a:rPr>
              <a:t>SOLUTION:</a:t>
            </a:r>
            <a:endParaRPr lang="en-US" altLang="zh-TW" sz="2000" dirty="0">
              <a:ea typeface="新細明體" panose="02020500000000000000" pitchFamily="18" charset="-120"/>
            </a:endParaRPr>
          </a:p>
          <a:p>
            <a:r>
              <a:rPr lang="en-US" altLang="zh-TW" sz="2000" dirty="0">
                <a:ea typeface="新細明體" panose="02020500000000000000" pitchFamily="18" charset="-120"/>
              </a:rPr>
              <a:t>First we note that 				    </a:t>
            </a:r>
            <a:r>
              <a:rPr lang="zh-TW" altLang="en-US" sz="2000" dirty="0" smtClean="0">
                <a:ea typeface="新細明體" panose="02020500000000000000" pitchFamily="18" charset="-120"/>
              </a:rPr>
              <a:t>       </a:t>
            </a:r>
            <a:r>
              <a:rPr lang="en-US" altLang="zh-TW" sz="2000" dirty="0" smtClean="0">
                <a:ea typeface="新細明體" panose="02020500000000000000" pitchFamily="18" charset="-120"/>
              </a:rPr>
              <a:t> </a:t>
            </a:r>
            <a:r>
              <a:rPr lang="en-US" altLang="zh-TW" sz="2000" dirty="0">
                <a:ea typeface="新細明體" panose="02020500000000000000" pitchFamily="18" charset="-120"/>
              </a:rPr>
              <a:t>so trigonometric substitution is appropriate.</a:t>
            </a:r>
          </a:p>
          <a:p>
            <a:endParaRPr lang="en-US" altLang="zh-TW" sz="2000" dirty="0">
              <a:ea typeface="新細明體" panose="02020500000000000000" pitchFamily="18" charset="-120"/>
            </a:endParaRPr>
          </a:p>
          <a:p>
            <a:r>
              <a:rPr lang="en-US" altLang="zh-TW" sz="2000" dirty="0">
                <a:ea typeface="新細明體" panose="02020500000000000000" pitchFamily="18" charset="-120"/>
              </a:rPr>
              <a:t>Although 	        </a:t>
            </a:r>
            <a:r>
              <a:rPr lang="zh-TW" altLang="en-US" sz="2000" dirty="0" smtClean="0">
                <a:ea typeface="新細明體" panose="02020500000000000000" pitchFamily="18" charset="-120"/>
              </a:rPr>
              <a:t>          </a:t>
            </a:r>
            <a:r>
              <a:rPr lang="en-US" altLang="zh-TW" sz="2000" dirty="0" smtClean="0">
                <a:ea typeface="新細明體" panose="02020500000000000000" pitchFamily="18" charset="-120"/>
              </a:rPr>
              <a:t> </a:t>
            </a:r>
            <a:r>
              <a:rPr lang="en-US" altLang="zh-TW" sz="2000" dirty="0">
                <a:ea typeface="新細明體" panose="02020500000000000000" pitchFamily="18" charset="-120"/>
              </a:rPr>
              <a:t>is not quite one of the expressions in the table of trigonometric substitutions, it becomes one of them if we make the preliminary substitution </a:t>
            </a:r>
            <a:r>
              <a:rPr lang="en-US" altLang="zh-TW" sz="2000" i="1" dirty="0">
                <a:ea typeface="新細明體" panose="02020500000000000000" pitchFamily="18" charset="-120"/>
              </a:rPr>
              <a:t>u </a:t>
            </a:r>
            <a:r>
              <a:rPr lang="en-US" altLang="zh-TW" sz="2000" dirty="0">
                <a:ea typeface="新細明體" panose="02020500000000000000" pitchFamily="18" charset="-120"/>
              </a:rPr>
              <a:t>= 2</a:t>
            </a:r>
            <a:r>
              <a:rPr lang="en-US" altLang="zh-TW" sz="2000" i="1" dirty="0">
                <a:ea typeface="新細明體" panose="02020500000000000000" pitchFamily="18" charset="-120"/>
              </a:rPr>
              <a:t>x</a:t>
            </a:r>
            <a:r>
              <a:rPr lang="en-US" altLang="zh-TW" sz="2000" dirty="0">
                <a:ea typeface="新細明體" panose="02020500000000000000" pitchFamily="18" charset="-120"/>
              </a:rPr>
              <a:t>.</a:t>
            </a:r>
          </a:p>
          <a:p>
            <a:endParaRPr lang="zh-TW"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556792"/>
            <a:ext cx="2738437"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6589" y="3506269"/>
            <a:ext cx="33909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5180650"/>
            <a:ext cx="1266825"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4350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900" decel="100000" fill="hold"/>
                                        <p:tgtEl>
                                          <p:spTgt spid="6"/>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a:latin typeface="+mj-lt"/>
                <a:ea typeface="新細明體" panose="02020500000000000000" pitchFamily="18" charset="-120"/>
              </a:rPr>
              <a:t>Example 14 – </a:t>
            </a:r>
            <a:r>
              <a:rPr lang="en-US" altLang="zh-TW" sz="3200" i="1" dirty="0">
                <a:latin typeface="+mj-lt"/>
                <a:ea typeface="新細明體" panose="02020500000000000000" pitchFamily="18" charset="-120"/>
              </a:rPr>
              <a:t>Solution</a:t>
            </a:r>
            <a:endParaRPr lang="zh-TW" altLang="en-US" sz="3200" dirty="0">
              <a:latin typeface="+mj-lt"/>
            </a:endParaRPr>
          </a:p>
        </p:txBody>
      </p:sp>
      <p:sp>
        <p:nvSpPr>
          <p:cNvPr id="3" name="內容版面配置區 2"/>
          <p:cNvSpPr>
            <a:spLocks noGrp="1"/>
          </p:cNvSpPr>
          <p:nvPr>
            <p:ph idx="1"/>
          </p:nvPr>
        </p:nvSpPr>
        <p:spPr>
          <a:xfrm>
            <a:off x="1043608" y="1600200"/>
            <a:ext cx="7776863" cy="5141168"/>
          </a:xfrm>
        </p:spPr>
        <p:txBody>
          <a:bodyPr>
            <a:normAutofit/>
          </a:bodyPr>
          <a:lstStyle/>
          <a:p>
            <a:r>
              <a:rPr lang="en-US" altLang="zh-TW" sz="2000" dirty="0">
                <a:ea typeface="新細明體" panose="02020500000000000000" pitchFamily="18" charset="-120"/>
              </a:rPr>
              <a:t>When we combine this with the tangent substitution, we have 		    </a:t>
            </a:r>
            <a:r>
              <a:rPr lang="zh-TW" altLang="en-US" sz="2000" dirty="0" smtClean="0">
                <a:ea typeface="新細明體" panose="02020500000000000000" pitchFamily="18" charset="-120"/>
              </a:rPr>
              <a:t>     </a:t>
            </a:r>
            <a:r>
              <a:rPr lang="en-US" altLang="zh-TW" sz="2000" dirty="0" smtClean="0">
                <a:ea typeface="新細明體" panose="02020500000000000000" pitchFamily="18" charset="-120"/>
              </a:rPr>
              <a:t> </a:t>
            </a:r>
            <a:r>
              <a:rPr lang="en-US" altLang="zh-TW" sz="2000" dirty="0">
                <a:ea typeface="新細明體" panose="02020500000000000000" pitchFamily="18" charset="-120"/>
              </a:rPr>
              <a:t>which gives 		  </a:t>
            </a:r>
            <a:r>
              <a:rPr lang="zh-TW" altLang="en-US" sz="2000" dirty="0" smtClean="0">
                <a:ea typeface="新細明體" panose="02020500000000000000" pitchFamily="18" charset="-120"/>
              </a:rPr>
              <a:t>    </a:t>
            </a:r>
            <a:r>
              <a:rPr lang="en-US" altLang="zh-TW" sz="2000" dirty="0" smtClean="0">
                <a:ea typeface="新細明體" panose="02020500000000000000" pitchFamily="18" charset="-120"/>
              </a:rPr>
              <a:t>  </a:t>
            </a:r>
            <a:r>
              <a:rPr lang="zh-TW" altLang="en-US" sz="2000" dirty="0" smtClean="0">
                <a:ea typeface="新細明體" panose="02020500000000000000" pitchFamily="18" charset="-120"/>
              </a:rPr>
              <a:t>  </a:t>
            </a:r>
            <a:r>
              <a:rPr lang="en-US" altLang="zh-TW" sz="2000" dirty="0" smtClean="0">
                <a:ea typeface="新細明體" panose="02020500000000000000" pitchFamily="18" charset="-120"/>
              </a:rPr>
              <a:t>and</a:t>
            </a:r>
            <a:endParaRPr lang="en-US" altLang="zh-TW" sz="2000" dirty="0">
              <a:ea typeface="新細明體" panose="02020500000000000000" pitchFamily="18" charset="-120"/>
            </a:endParaRPr>
          </a:p>
          <a:p>
            <a:endParaRPr lang="en-US" altLang="zh-TW" sz="2000" dirty="0">
              <a:ea typeface="新細明體" panose="02020500000000000000" pitchFamily="18" charset="-120"/>
            </a:endParaRPr>
          </a:p>
          <a:p>
            <a:endParaRPr lang="en-US" altLang="zh-TW" sz="2000" dirty="0">
              <a:ea typeface="新細明體" panose="02020500000000000000" pitchFamily="18" charset="-120"/>
            </a:endParaRPr>
          </a:p>
          <a:p>
            <a:endParaRPr lang="en-US" altLang="zh-TW" sz="2000" dirty="0">
              <a:ea typeface="新細明體" panose="02020500000000000000" pitchFamily="18" charset="-120"/>
            </a:endParaRPr>
          </a:p>
          <a:p>
            <a:r>
              <a:rPr lang="en-US" altLang="zh-TW" sz="2000" dirty="0">
                <a:ea typeface="新細明體" panose="02020500000000000000" pitchFamily="18" charset="-120"/>
              </a:rPr>
              <a:t>When </a:t>
            </a:r>
            <a:r>
              <a:rPr lang="en-US" altLang="zh-TW" sz="2000" i="1" dirty="0">
                <a:ea typeface="新細明體" panose="02020500000000000000" pitchFamily="18" charset="-120"/>
              </a:rPr>
              <a:t>x</a:t>
            </a:r>
            <a:r>
              <a:rPr lang="en-US" altLang="zh-TW" sz="2000" dirty="0">
                <a:ea typeface="新細明體" panose="02020500000000000000" pitchFamily="18" charset="-120"/>
              </a:rPr>
              <a:t> = 0, tan </a:t>
            </a:r>
            <a:r>
              <a:rPr lang="en-US" altLang="zh-TW" sz="2000" i="1" dirty="0">
                <a:ea typeface="新細明體" panose="02020500000000000000" pitchFamily="18" charset="-120"/>
                <a:sym typeface="Symbol" panose="05050102010706020507" pitchFamily="18" charset="2"/>
              </a:rPr>
              <a:t></a:t>
            </a:r>
            <a:r>
              <a:rPr lang="en-US" altLang="zh-TW" sz="2000" dirty="0">
                <a:ea typeface="新細明體" panose="02020500000000000000" pitchFamily="18" charset="-120"/>
              </a:rPr>
              <a:t> = 0, so </a:t>
            </a:r>
            <a:r>
              <a:rPr lang="en-US" altLang="zh-TW" sz="2000" i="1" dirty="0">
                <a:ea typeface="新細明體" panose="02020500000000000000" pitchFamily="18" charset="-120"/>
                <a:sym typeface="Symbol" panose="05050102010706020507" pitchFamily="18" charset="2"/>
              </a:rPr>
              <a:t></a:t>
            </a:r>
            <a:r>
              <a:rPr lang="en-US" altLang="zh-TW" sz="2000" dirty="0">
                <a:ea typeface="新細明體" panose="02020500000000000000" pitchFamily="18" charset="-120"/>
              </a:rPr>
              <a:t> = 0; when 		</a:t>
            </a:r>
            <a:r>
              <a:rPr lang="zh-TW" altLang="en-US" sz="2000" dirty="0" smtClean="0">
                <a:ea typeface="新細明體" panose="02020500000000000000" pitchFamily="18" charset="-120"/>
              </a:rPr>
              <a:t>   </a:t>
            </a:r>
            <a:r>
              <a:rPr lang="en-US" altLang="zh-TW" sz="2000" dirty="0">
                <a:ea typeface="新細明體" panose="02020500000000000000" pitchFamily="18" charset="-120"/>
              </a:rPr>
              <a:t>	   </a:t>
            </a:r>
            <a:r>
              <a:rPr lang="zh-TW" altLang="en-US" sz="2000" dirty="0" smtClean="0">
                <a:ea typeface="新細明體" panose="02020500000000000000" pitchFamily="18" charset="-120"/>
              </a:rPr>
              <a:t>              </a:t>
            </a:r>
            <a:r>
              <a:rPr lang="en-US" altLang="zh-TW" sz="2000" dirty="0" smtClean="0">
                <a:ea typeface="新細明體" panose="02020500000000000000" pitchFamily="18" charset="-120"/>
              </a:rPr>
              <a:t>  </a:t>
            </a:r>
            <a:r>
              <a:rPr lang="en-US" altLang="zh-TW" sz="2000" dirty="0">
                <a:ea typeface="新細明體" panose="02020500000000000000" pitchFamily="18" charset="-120"/>
              </a:rPr>
              <a:t>so </a:t>
            </a:r>
            <a:r>
              <a:rPr lang="en-US" altLang="zh-TW" sz="2000" i="1" dirty="0">
                <a:ea typeface="新細明體" panose="02020500000000000000" pitchFamily="18" charset="-120"/>
                <a:sym typeface="Symbol" panose="05050102010706020507" pitchFamily="18" charset="2"/>
              </a:rPr>
              <a:t></a:t>
            </a:r>
            <a:r>
              <a:rPr lang="en-US" altLang="zh-TW" sz="2000" dirty="0">
                <a:ea typeface="新細明體" panose="02020500000000000000" pitchFamily="18" charset="-120"/>
              </a:rPr>
              <a:t> = </a:t>
            </a:r>
            <a:r>
              <a:rPr lang="en-US" altLang="zh-TW" sz="2000" i="1" dirty="0">
                <a:ea typeface="新細明體" panose="02020500000000000000" pitchFamily="18" charset="-120"/>
                <a:sym typeface="Symbol" panose="05050102010706020507" pitchFamily="18" charset="2"/>
              </a:rPr>
              <a:t></a:t>
            </a:r>
            <a:r>
              <a:rPr lang="en-US" altLang="zh-TW" sz="2000" dirty="0">
                <a:ea typeface="新細明體" panose="02020500000000000000" pitchFamily="18" charset="-120"/>
                <a:sym typeface="Symbol" panose="05050102010706020507" pitchFamily="18" charset="2"/>
              </a:rPr>
              <a:t> </a:t>
            </a:r>
            <a:r>
              <a:rPr lang="en-US" altLang="zh-TW" sz="2000" dirty="0">
                <a:ea typeface="新細明體" panose="02020500000000000000" pitchFamily="18" charset="-120"/>
              </a:rPr>
              <a:t>/3.</a:t>
            </a:r>
          </a:p>
          <a:p>
            <a:endParaRPr lang="zh-TW"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132856"/>
            <a:ext cx="138112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7157" y="2132856"/>
            <a:ext cx="189547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r="26077"/>
          <a:stretch>
            <a:fillRect/>
          </a:stretch>
        </p:blipFill>
        <p:spPr bwMode="auto">
          <a:xfrm>
            <a:off x="2057400" y="2724150"/>
            <a:ext cx="3429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l="73923"/>
          <a:stretch>
            <a:fillRect/>
          </a:stretch>
        </p:blipFill>
        <p:spPr bwMode="auto">
          <a:xfrm>
            <a:off x="3438525" y="3581400"/>
            <a:ext cx="1209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112" y="4509120"/>
            <a:ext cx="30432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9555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900" decel="100000" fill="hold"/>
                                        <p:tgtEl>
                                          <p:spTgt spid="8"/>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dirty="0"/>
          </a:p>
        </p:txBody>
      </p:sp>
      <p:sp>
        <p:nvSpPr>
          <p:cNvPr id="4" name="標題 1"/>
          <p:cNvSpPr>
            <a:spLocks noGrp="1"/>
          </p:cNvSpPr>
          <p:nvPr>
            <p:ph type="title"/>
          </p:nvPr>
        </p:nvSpPr>
        <p:spPr>
          <a:xfrm>
            <a:off x="1195389" y="177803"/>
            <a:ext cx="7339012" cy="1239837"/>
          </a:xfrm>
        </p:spPr>
        <p:txBody>
          <a:bodyPr>
            <a:normAutofit/>
          </a:bodyPr>
          <a:lstStyle/>
          <a:p>
            <a:r>
              <a:rPr lang="en-US" altLang="zh-TW" sz="3200" dirty="0">
                <a:latin typeface="+mj-lt"/>
                <a:ea typeface="新細明體" panose="02020500000000000000" pitchFamily="18" charset="-120"/>
              </a:rPr>
              <a:t>Example 14 – </a:t>
            </a:r>
            <a:r>
              <a:rPr lang="en-US" altLang="zh-TW" sz="3200" i="1" dirty="0">
                <a:latin typeface="+mj-lt"/>
                <a:ea typeface="新細明體" panose="02020500000000000000" pitchFamily="18" charset="-120"/>
              </a:rPr>
              <a:t>Solution</a:t>
            </a:r>
            <a:endParaRPr lang="zh-TW" altLang="en-US" sz="3200" dirty="0">
              <a:latin typeface="+mj-lt"/>
            </a:endParaRPr>
          </a:p>
        </p:txBody>
      </p:sp>
      <p:pic>
        <p:nvPicPr>
          <p:cNvPr id="5"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r="13093" b="70119"/>
          <a:stretch/>
        </p:blipFill>
        <p:spPr bwMode="auto">
          <a:xfrm>
            <a:off x="1043608" y="1600200"/>
            <a:ext cx="6336704"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l="37335" t="35313" r="31026" b="34805"/>
          <a:stretch/>
        </p:blipFill>
        <p:spPr bwMode="auto">
          <a:xfrm>
            <a:off x="3779912" y="2708920"/>
            <a:ext cx="230696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l="68974" t="35313" b="34805"/>
          <a:stretch>
            <a:fillRect/>
          </a:stretch>
        </p:blipFill>
        <p:spPr bwMode="auto">
          <a:xfrm>
            <a:off x="3805162" y="3886200"/>
            <a:ext cx="226218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l="37565" t="70628" r="14304"/>
          <a:stretch/>
        </p:blipFill>
        <p:spPr bwMode="auto">
          <a:xfrm>
            <a:off x="3779912" y="5105871"/>
            <a:ext cx="3509392"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760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900" decel="100000" fill="hold"/>
                                        <p:tgtEl>
                                          <p:spTgt spid="7"/>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900" decel="100000" fill="hold"/>
                                        <p:tgtEl>
                                          <p:spTgt spid="8"/>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43608" y="1600200"/>
            <a:ext cx="7490793" cy="5069160"/>
          </a:xfrm>
        </p:spPr>
        <p:txBody>
          <a:bodyPr/>
          <a:lstStyle/>
          <a:p>
            <a:r>
              <a:rPr lang="en-US" altLang="zh-TW" dirty="0">
                <a:ea typeface="新細明體" panose="02020500000000000000" pitchFamily="18" charset="-120"/>
              </a:rPr>
              <a:t>Now we substitute </a:t>
            </a:r>
            <a:r>
              <a:rPr lang="en-US" altLang="zh-TW" i="1" dirty="0">
                <a:ea typeface="新細明體" panose="02020500000000000000" pitchFamily="18" charset="-120"/>
              </a:rPr>
              <a:t>u</a:t>
            </a:r>
            <a:r>
              <a:rPr lang="en-US" altLang="zh-TW" dirty="0">
                <a:ea typeface="新細明體" panose="02020500000000000000" pitchFamily="18" charset="-120"/>
              </a:rPr>
              <a:t> = cos </a:t>
            </a:r>
            <a:r>
              <a:rPr lang="en-US" altLang="zh-TW" i="1" dirty="0">
                <a:ea typeface="新細明體" panose="02020500000000000000" pitchFamily="18" charset="-120"/>
                <a:sym typeface="Symbol" panose="05050102010706020507" pitchFamily="18" charset="2"/>
              </a:rPr>
              <a:t></a:t>
            </a:r>
            <a:r>
              <a:rPr lang="en-US" altLang="zh-TW" dirty="0">
                <a:ea typeface="新細明體" panose="02020500000000000000" pitchFamily="18" charset="-120"/>
              </a:rPr>
              <a:t> so that </a:t>
            </a:r>
            <a:r>
              <a:rPr lang="en-US" altLang="zh-TW" i="1" dirty="0">
                <a:ea typeface="新細明體" panose="02020500000000000000" pitchFamily="18" charset="-120"/>
              </a:rPr>
              <a:t>du</a:t>
            </a:r>
            <a:r>
              <a:rPr lang="en-US" altLang="zh-TW" dirty="0">
                <a:ea typeface="新細明體" panose="02020500000000000000" pitchFamily="18" charset="-120"/>
              </a:rPr>
              <a:t> = –sin </a:t>
            </a:r>
            <a:r>
              <a:rPr lang="en-US" altLang="zh-TW" i="1" dirty="0">
                <a:ea typeface="新細明體" panose="02020500000000000000" pitchFamily="18" charset="-120"/>
                <a:sym typeface="Symbol" panose="05050102010706020507" pitchFamily="18" charset="2"/>
              </a:rPr>
              <a:t></a:t>
            </a:r>
            <a:r>
              <a:rPr lang="en-US" altLang="zh-TW" i="1" dirty="0">
                <a:ea typeface="新細明體" panose="02020500000000000000" pitchFamily="18" charset="-120"/>
              </a:rPr>
              <a:t> d</a:t>
            </a:r>
            <a:r>
              <a:rPr lang="en-US" altLang="zh-TW" i="1" dirty="0">
                <a:ea typeface="新細明體" panose="02020500000000000000" pitchFamily="18" charset="-120"/>
                <a:sym typeface="Symbol" panose="05050102010706020507" pitchFamily="18" charset="2"/>
              </a:rPr>
              <a:t></a:t>
            </a:r>
            <a:r>
              <a:rPr lang="en-US" altLang="zh-TW" dirty="0">
                <a:ea typeface="新細明體" panose="02020500000000000000" pitchFamily="18" charset="-120"/>
              </a:rPr>
              <a:t>. When </a:t>
            </a:r>
            <a:br>
              <a:rPr lang="en-US" altLang="zh-TW" dirty="0">
                <a:ea typeface="新細明體" panose="02020500000000000000" pitchFamily="18" charset="-120"/>
              </a:rPr>
            </a:br>
            <a:r>
              <a:rPr lang="en-US" altLang="zh-TW" i="1" dirty="0">
                <a:ea typeface="新細明體" panose="02020500000000000000" pitchFamily="18" charset="-120"/>
                <a:sym typeface="Symbol" panose="05050102010706020507" pitchFamily="18" charset="2"/>
              </a:rPr>
              <a:t> </a:t>
            </a:r>
            <a:r>
              <a:rPr lang="en-US" altLang="zh-TW" dirty="0">
                <a:ea typeface="新細明體" panose="02020500000000000000" pitchFamily="18" charset="-120"/>
                <a:sym typeface="Symbol" panose="05050102010706020507" pitchFamily="18" charset="2"/>
              </a:rPr>
              <a:t>= 0</a:t>
            </a:r>
            <a:r>
              <a:rPr lang="en-US" altLang="zh-TW" dirty="0">
                <a:ea typeface="新細明體" panose="02020500000000000000" pitchFamily="18" charset="-120"/>
              </a:rPr>
              <a:t>, </a:t>
            </a:r>
            <a:r>
              <a:rPr lang="en-US" altLang="zh-TW" i="1" dirty="0">
                <a:ea typeface="新細明體" panose="02020500000000000000" pitchFamily="18" charset="-120"/>
              </a:rPr>
              <a:t>u</a:t>
            </a:r>
            <a:r>
              <a:rPr lang="en-US" altLang="zh-TW" dirty="0">
                <a:ea typeface="新細明體" panose="02020500000000000000" pitchFamily="18" charset="-120"/>
              </a:rPr>
              <a:t> = 1; when  </a:t>
            </a:r>
          </a:p>
          <a:p>
            <a:r>
              <a:rPr lang="en-US" altLang="zh-TW" dirty="0" smtClean="0">
                <a:ea typeface="新細明體" panose="02020500000000000000" pitchFamily="18" charset="-120"/>
              </a:rPr>
              <a:t>Therefore</a:t>
            </a:r>
            <a:endParaRPr lang="en-US" altLang="zh-TW" dirty="0">
              <a:ea typeface="新細明體" panose="02020500000000000000" pitchFamily="18" charset="-120"/>
            </a:endParaRPr>
          </a:p>
          <a:p>
            <a:endParaRPr lang="zh-TW" altLang="en-US" dirty="0"/>
          </a:p>
        </p:txBody>
      </p:sp>
      <p:sp>
        <p:nvSpPr>
          <p:cNvPr id="4" name="標題 1"/>
          <p:cNvSpPr>
            <a:spLocks noGrp="1"/>
          </p:cNvSpPr>
          <p:nvPr>
            <p:ph type="title"/>
          </p:nvPr>
        </p:nvSpPr>
        <p:spPr>
          <a:xfrm>
            <a:off x="1195389" y="177803"/>
            <a:ext cx="7339012" cy="1239837"/>
          </a:xfrm>
        </p:spPr>
        <p:txBody>
          <a:bodyPr>
            <a:normAutofit/>
          </a:bodyPr>
          <a:lstStyle/>
          <a:p>
            <a:r>
              <a:rPr lang="en-US" altLang="zh-TW" sz="3200" dirty="0">
                <a:latin typeface="+mj-lt"/>
                <a:ea typeface="新細明體" panose="02020500000000000000" pitchFamily="18" charset="-120"/>
              </a:rPr>
              <a:t>Example 14 – </a:t>
            </a:r>
            <a:r>
              <a:rPr lang="en-US" altLang="zh-TW" sz="3200" i="1" dirty="0">
                <a:latin typeface="+mj-lt"/>
                <a:ea typeface="新細明體" panose="02020500000000000000" pitchFamily="18" charset="-120"/>
              </a:rPr>
              <a:t>Solution</a:t>
            </a:r>
            <a:endParaRPr lang="zh-TW" altLang="en-US" sz="3200" dirty="0">
              <a:latin typeface="+mj-lt"/>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2204864"/>
            <a:ext cx="19431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r="34930" b="58656"/>
          <a:stretch>
            <a:fillRect/>
          </a:stretch>
        </p:blipFill>
        <p:spPr bwMode="auto">
          <a:xfrm>
            <a:off x="1219200" y="3352800"/>
            <a:ext cx="5562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l="65070" b="58656"/>
          <a:stretch>
            <a:fillRect/>
          </a:stretch>
        </p:blipFill>
        <p:spPr bwMode="auto">
          <a:xfrm>
            <a:off x="4038600" y="4183063"/>
            <a:ext cx="29860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l="32980" t="49612" r="42953"/>
          <a:stretch>
            <a:fillRect/>
          </a:stretch>
        </p:blipFill>
        <p:spPr bwMode="auto">
          <a:xfrm>
            <a:off x="4056063" y="5003800"/>
            <a:ext cx="205740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l="57047" t="58656" r="7298" b="8269"/>
          <a:stretch>
            <a:fillRect/>
          </a:stretch>
        </p:blipFill>
        <p:spPr bwMode="auto">
          <a:xfrm>
            <a:off x="4052888" y="6053138"/>
            <a:ext cx="3048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l="92702" t="62015" b="8269"/>
          <a:stretch>
            <a:fillRect/>
          </a:stretch>
        </p:blipFill>
        <p:spPr bwMode="auto">
          <a:xfrm>
            <a:off x="7193756" y="6053139"/>
            <a:ext cx="690612" cy="616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447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900" decel="100000" fill="hold"/>
                                        <p:tgtEl>
                                          <p:spTgt spid="7"/>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900" decel="100000" fill="hold"/>
                                        <p:tgtEl>
                                          <p:spTgt spid="8"/>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900" decel="100000" fill="hold"/>
                                        <p:tgtEl>
                                          <p:spTgt spid="9"/>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900" decel="100000" fill="hold"/>
                                        <p:tgtEl>
                                          <p:spTgt spid="10"/>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p:spPr>
        <p:txBody>
          <a:bodyPr/>
          <a:lstStyle/>
          <a:p>
            <a:r>
              <a:rPr lang="en-US" altLang="zh-TW" sz="3200" dirty="0">
                <a:latin typeface="+mj-lt"/>
                <a:ea typeface="新細明體" panose="02020500000000000000" pitchFamily="18" charset="-120"/>
              </a:rPr>
              <a:t>Example 2</a:t>
            </a:r>
            <a:endParaRPr lang="en-US" altLang="zh-TW" sz="2851" dirty="0">
              <a:latin typeface="+mj-lt"/>
              <a:ea typeface="新細明體" panose="02020500000000000000" pitchFamily="18" charset="-120"/>
            </a:endParaRPr>
          </a:p>
        </p:txBody>
      </p:sp>
      <p:sp>
        <p:nvSpPr>
          <p:cNvPr id="6147" name="Rectangle 3"/>
          <p:cNvSpPr>
            <a:spLocks noGrp="1" noChangeArrowheads="1"/>
          </p:cNvSpPr>
          <p:nvPr>
            <p:ph type="body" idx="1"/>
          </p:nvPr>
        </p:nvSpPr>
        <p:spPr>
          <a:xfrm>
            <a:off x="1195389" y="1600200"/>
            <a:ext cx="7339012" cy="5141168"/>
          </a:xfrm>
        </p:spPr>
        <p:txBody>
          <a:bodyPr>
            <a:normAutofit/>
          </a:bodyPr>
          <a:lstStyle/>
          <a:p>
            <a:pPr>
              <a:defRPr/>
            </a:pPr>
            <a:r>
              <a:rPr lang="en-US" altLang="zh-TW" sz="2000" dirty="0">
                <a:latin typeface="+mn-lt"/>
              </a:rPr>
              <a:t>Find</a:t>
            </a:r>
          </a:p>
          <a:p>
            <a:pPr>
              <a:defRPr/>
            </a:pPr>
            <a:endParaRPr lang="en-US" altLang="zh-TW" sz="2000" dirty="0">
              <a:latin typeface="+mn-lt"/>
            </a:endParaRPr>
          </a:p>
          <a:p>
            <a:pPr>
              <a:defRPr/>
            </a:pPr>
            <a:r>
              <a:rPr lang="en-US" altLang="zh-TW" sz="2000" dirty="0" smtClean="0">
                <a:latin typeface="+mn-lt"/>
              </a:rPr>
              <a:t>SOLUTION:</a:t>
            </a:r>
            <a:endParaRPr lang="en-US" altLang="zh-TW" sz="2000" dirty="0">
              <a:latin typeface="+mn-lt"/>
            </a:endParaRPr>
          </a:p>
          <a:p>
            <a:pPr>
              <a:defRPr/>
            </a:pPr>
            <a:r>
              <a:rPr lang="en-US" altLang="zh-TW" sz="2000" dirty="0">
                <a:latin typeface="+mn-lt"/>
              </a:rPr>
              <a:t>We could convert	     </a:t>
            </a:r>
            <a:r>
              <a:rPr lang="zh-TW" altLang="en-US" sz="2000" dirty="0" smtClean="0">
                <a:latin typeface="+mn-lt"/>
              </a:rPr>
              <a:t>       </a:t>
            </a:r>
            <a:r>
              <a:rPr lang="en-US" altLang="zh-TW" sz="2000" dirty="0" smtClean="0">
                <a:latin typeface="+mn-lt"/>
              </a:rPr>
              <a:t>to                 </a:t>
            </a:r>
            <a:r>
              <a:rPr lang="zh-TW" altLang="en-US" sz="2000" dirty="0" smtClean="0">
                <a:latin typeface="+mn-lt"/>
              </a:rPr>
              <a:t>    </a:t>
            </a:r>
            <a:r>
              <a:rPr lang="en-US" altLang="zh-TW" sz="2000" dirty="0" smtClean="0">
                <a:latin typeface="+mn-lt"/>
              </a:rPr>
              <a:t>but </a:t>
            </a:r>
            <a:r>
              <a:rPr lang="en-US" altLang="zh-TW" sz="2000" dirty="0">
                <a:latin typeface="+mn-lt"/>
              </a:rPr>
              <a:t>we would be left with an expression in terms of sin </a:t>
            </a:r>
            <a:r>
              <a:rPr lang="en-US" altLang="zh-TW" sz="2000" i="1" dirty="0">
                <a:latin typeface="+mn-lt"/>
              </a:rPr>
              <a:t>x</a:t>
            </a:r>
            <a:r>
              <a:rPr lang="en-US" altLang="zh-TW" sz="2000" dirty="0">
                <a:latin typeface="+mn-lt"/>
              </a:rPr>
              <a:t> with no extra cos </a:t>
            </a:r>
            <a:r>
              <a:rPr lang="en-US" altLang="zh-TW" sz="2000" i="1" dirty="0">
                <a:latin typeface="+mn-lt"/>
              </a:rPr>
              <a:t>x </a:t>
            </a:r>
            <a:r>
              <a:rPr lang="en-US" altLang="zh-TW" sz="2000" dirty="0">
                <a:latin typeface="+mn-lt"/>
              </a:rPr>
              <a:t>factor.</a:t>
            </a:r>
            <a:endParaRPr lang="en-US" altLang="zh-TW" sz="2000" dirty="0">
              <a:solidFill>
                <a:srgbClr val="00ADEE"/>
              </a:solidFill>
              <a:latin typeface="+mn-lt"/>
            </a:endParaRPr>
          </a:p>
          <a:p>
            <a:pPr>
              <a:defRPr/>
            </a:pPr>
            <a:r>
              <a:rPr lang="en-US" altLang="zh-TW" sz="2000" dirty="0" smtClean="0">
                <a:latin typeface="+mn-lt"/>
              </a:rPr>
              <a:t>Instead</a:t>
            </a:r>
            <a:r>
              <a:rPr lang="en-US" altLang="zh-TW" sz="2000" dirty="0">
                <a:latin typeface="+mn-lt"/>
              </a:rPr>
              <a:t>, we separate a single sine factor and rewrite the remaining	    </a:t>
            </a:r>
            <a:r>
              <a:rPr lang="zh-TW" altLang="en-US" sz="2000" dirty="0" smtClean="0">
                <a:latin typeface="+mn-lt"/>
              </a:rPr>
              <a:t>   </a:t>
            </a:r>
            <a:r>
              <a:rPr lang="en-US" altLang="zh-TW" sz="2000" dirty="0" smtClean="0">
                <a:latin typeface="+mn-lt"/>
              </a:rPr>
              <a:t>factor </a:t>
            </a:r>
            <a:r>
              <a:rPr lang="en-US" altLang="zh-TW" sz="2000" dirty="0">
                <a:latin typeface="+mn-lt"/>
              </a:rPr>
              <a:t>in terms of cos </a:t>
            </a:r>
            <a:r>
              <a:rPr lang="en-US" altLang="zh-TW" sz="2000" i="1" dirty="0">
                <a:latin typeface="+mn-lt"/>
              </a:rPr>
              <a:t>x</a:t>
            </a:r>
            <a:r>
              <a:rPr lang="en-US" altLang="zh-TW" sz="2000" dirty="0">
                <a:latin typeface="+mn-lt"/>
              </a:rPr>
              <a:t>:</a:t>
            </a:r>
          </a:p>
        </p:txBody>
      </p:sp>
      <p:sp>
        <p:nvSpPr>
          <p:cNvPr id="6148" name="Rectangle 5"/>
          <p:cNvSpPr>
            <a:spLocks noChangeArrowheads="1"/>
          </p:cNvSpPr>
          <p:nvPr/>
        </p:nvSpPr>
        <p:spPr bwMode="auto">
          <a:xfrm>
            <a:off x="1142108" y="706539"/>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sz="1350"/>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600200"/>
            <a:ext cx="201453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3501008"/>
            <a:ext cx="65246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999" y="3484338"/>
            <a:ext cx="1204912"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768" y="5013176"/>
            <a:ext cx="614362"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p:cNvPicPr>
            <a:picLocks noChangeAspect="1" noChangeArrowheads="1"/>
          </p:cNvPicPr>
          <p:nvPr/>
        </p:nvPicPr>
        <p:blipFill>
          <a:blip r:embed="rId6">
            <a:extLst>
              <a:ext uri="{28A0092B-C50C-407E-A947-70E740481C1C}">
                <a14:useLocalDpi xmlns:a14="http://schemas.microsoft.com/office/drawing/2010/main" val="0"/>
              </a:ext>
            </a:extLst>
          </a:blip>
          <a:srcRect r="44974" b="8571"/>
          <a:stretch>
            <a:fillRect/>
          </a:stretch>
        </p:blipFill>
        <p:spPr bwMode="auto">
          <a:xfrm>
            <a:off x="2209800" y="5562600"/>
            <a:ext cx="396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p:cNvPicPr>
            <a:picLocks noChangeAspect="1" noChangeArrowheads="1"/>
          </p:cNvPicPr>
          <p:nvPr/>
        </p:nvPicPr>
        <p:blipFill>
          <a:blip r:embed="rId6">
            <a:extLst>
              <a:ext uri="{28A0092B-C50C-407E-A947-70E740481C1C}">
                <a14:useLocalDpi xmlns:a14="http://schemas.microsoft.com/office/drawing/2010/main" val="0"/>
              </a:ext>
            </a:extLst>
          </a:blip>
          <a:srcRect l="56085"/>
          <a:stretch>
            <a:fillRect/>
          </a:stretch>
        </p:blipFill>
        <p:spPr bwMode="auto">
          <a:xfrm>
            <a:off x="3619500" y="6172200"/>
            <a:ext cx="31623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016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900" decel="100000" fill="hold"/>
                                        <p:tgtEl>
                                          <p:spTgt spid="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900" decel="100000" fill="hold"/>
                                        <p:tgtEl>
                                          <p:spTgt spid="9"/>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900" decel="100000" fill="hold"/>
                                        <p:tgtEl>
                                          <p:spTgt spid="10"/>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900" decel="100000" fill="hold"/>
                                        <p:tgtEl>
                                          <p:spTgt spid="11"/>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7"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900" decel="100000" fill="hold"/>
                                        <p:tgtEl>
                                          <p:spTgt spid="12"/>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r>
              <a:rPr lang="en-US" altLang="zh-TW" sz="3200" dirty="0">
                <a:latin typeface="+mj-lt"/>
                <a:ea typeface="新細明體" panose="02020500000000000000" pitchFamily="18" charset="-120"/>
              </a:rPr>
              <a:t>Example 2 – </a:t>
            </a:r>
            <a:r>
              <a:rPr lang="en-US" altLang="zh-TW" sz="3200" i="1" dirty="0">
                <a:latin typeface="+mj-lt"/>
                <a:ea typeface="新細明體" panose="02020500000000000000" pitchFamily="18" charset="-120"/>
              </a:rPr>
              <a:t>Solution</a:t>
            </a:r>
            <a:endParaRPr lang="en-US" altLang="zh-TW" sz="2851" dirty="0">
              <a:latin typeface="+mj-lt"/>
              <a:ea typeface="新細明體" panose="02020500000000000000" pitchFamily="18" charset="-120"/>
            </a:endParaRPr>
          </a:p>
        </p:txBody>
      </p:sp>
      <p:sp>
        <p:nvSpPr>
          <p:cNvPr id="7171" name="Rectangle 3"/>
          <p:cNvSpPr>
            <a:spLocks noGrp="1" noChangeArrowheads="1"/>
          </p:cNvSpPr>
          <p:nvPr>
            <p:ph type="body" idx="1"/>
          </p:nvPr>
        </p:nvSpPr>
        <p:spPr/>
        <p:txBody>
          <a:bodyPr>
            <a:normAutofit/>
          </a:bodyPr>
          <a:lstStyle/>
          <a:p>
            <a:r>
              <a:rPr lang="en-US" altLang="zh-TW" sz="2000" dirty="0">
                <a:ea typeface="新細明體" panose="02020500000000000000" pitchFamily="18" charset="-120"/>
              </a:rPr>
              <a:t>Substituting </a:t>
            </a:r>
            <a:r>
              <a:rPr lang="en-US" altLang="zh-TW" sz="2000" i="1" dirty="0">
                <a:ea typeface="新細明體" panose="02020500000000000000" pitchFamily="18" charset="-120"/>
              </a:rPr>
              <a:t>u</a:t>
            </a:r>
            <a:r>
              <a:rPr lang="en-US" altLang="zh-TW" sz="2000" dirty="0">
                <a:ea typeface="新細明體" panose="02020500000000000000" pitchFamily="18" charset="-120"/>
              </a:rPr>
              <a:t> = cos </a:t>
            </a:r>
            <a:r>
              <a:rPr lang="en-US" altLang="zh-TW" sz="2000" i="1" dirty="0">
                <a:ea typeface="新細明體" panose="02020500000000000000" pitchFamily="18" charset="-120"/>
              </a:rPr>
              <a:t>x</a:t>
            </a:r>
            <a:r>
              <a:rPr lang="en-US" altLang="zh-TW" sz="2000" dirty="0">
                <a:ea typeface="新細明體" panose="02020500000000000000" pitchFamily="18" charset="-120"/>
              </a:rPr>
              <a:t>, we have </a:t>
            </a:r>
            <a:r>
              <a:rPr lang="en-US" altLang="zh-TW" sz="2000" i="1" dirty="0">
                <a:ea typeface="新細明體" panose="02020500000000000000" pitchFamily="18" charset="-120"/>
              </a:rPr>
              <a:t>du</a:t>
            </a:r>
            <a:r>
              <a:rPr lang="en-US" altLang="zh-TW" sz="2000" dirty="0">
                <a:ea typeface="新細明體" panose="02020500000000000000" pitchFamily="18" charset="-120"/>
              </a:rPr>
              <a:t> = –sin </a:t>
            </a:r>
            <a:r>
              <a:rPr lang="en-US" altLang="zh-TW" sz="2000" i="1" dirty="0">
                <a:ea typeface="新細明體" panose="02020500000000000000" pitchFamily="18" charset="-120"/>
              </a:rPr>
              <a:t>x dx </a:t>
            </a:r>
            <a:r>
              <a:rPr lang="en-US" altLang="zh-TW" sz="2000" dirty="0">
                <a:ea typeface="新細明體" panose="02020500000000000000" pitchFamily="18" charset="-120"/>
              </a:rPr>
              <a:t>and so</a:t>
            </a:r>
          </a:p>
          <a:p>
            <a:endParaRPr lang="en-US" altLang="zh-TW" dirty="0">
              <a:solidFill>
                <a:srgbClr val="00ADEE"/>
              </a:solidFill>
              <a:ea typeface="新細明體" panose="02020500000000000000" pitchFamily="18" charset="-120"/>
            </a:endParaRPr>
          </a:p>
        </p:txBody>
      </p:sp>
      <p:sp>
        <p:nvSpPr>
          <p:cNvPr id="7172" name="Rectangle 5"/>
          <p:cNvSpPr>
            <a:spLocks noChangeArrowheads="1"/>
          </p:cNvSpPr>
          <p:nvPr/>
        </p:nvSpPr>
        <p:spPr bwMode="auto">
          <a:xfrm>
            <a:off x="1142108" y="706539"/>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sz="1350"/>
          </a:p>
        </p:txBody>
      </p:sp>
      <p:pic>
        <p:nvPicPr>
          <p:cNvPr id="7" name="Picture 11"/>
          <p:cNvPicPr>
            <a:picLocks noChangeAspect="1" noChangeArrowheads="1"/>
          </p:cNvPicPr>
          <p:nvPr/>
        </p:nvPicPr>
        <p:blipFill>
          <a:blip r:embed="rId2">
            <a:extLst>
              <a:ext uri="{28A0092B-C50C-407E-A947-70E740481C1C}">
                <a14:useLocalDpi xmlns:a14="http://schemas.microsoft.com/office/drawing/2010/main" val="0"/>
              </a:ext>
            </a:extLst>
          </a:blip>
          <a:srcRect r="42194" b="78378"/>
          <a:stretch>
            <a:fillRect/>
          </a:stretch>
        </p:blipFill>
        <p:spPr bwMode="auto">
          <a:xfrm>
            <a:off x="1371600" y="2362200"/>
            <a:ext cx="52197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p:cNvPicPr>
            <a:picLocks noChangeAspect="1" noChangeArrowheads="1"/>
          </p:cNvPicPr>
          <p:nvPr/>
        </p:nvPicPr>
        <p:blipFill>
          <a:blip r:embed="rId2">
            <a:extLst>
              <a:ext uri="{28A0092B-C50C-407E-A947-70E740481C1C}">
                <a14:useLocalDpi xmlns:a14="http://schemas.microsoft.com/office/drawing/2010/main" val="0"/>
              </a:ext>
            </a:extLst>
          </a:blip>
          <a:srcRect l="58228" b="78378"/>
          <a:stretch>
            <a:fillRect/>
          </a:stretch>
        </p:blipFill>
        <p:spPr bwMode="auto">
          <a:xfrm>
            <a:off x="3467100" y="3352800"/>
            <a:ext cx="3771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p:cNvPicPr>
            <a:picLocks noChangeAspect="1" noChangeArrowheads="1"/>
          </p:cNvPicPr>
          <p:nvPr/>
        </p:nvPicPr>
        <p:blipFill rotWithShape="1">
          <a:blip r:embed="rId2">
            <a:extLst>
              <a:ext uri="{28A0092B-C50C-407E-A947-70E740481C1C}">
                <a14:useLocalDpi xmlns:a14="http://schemas.microsoft.com/office/drawing/2010/main" val="0"/>
              </a:ext>
            </a:extLst>
          </a:blip>
          <a:srcRect l="22683" t="27026" r="45992" b="51350"/>
          <a:stretch/>
        </p:blipFill>
        <p:spPr bwMode="auto">
          <a:xfrm>
            <a:off x="3419872" y="4419600"/>
            <a:ext cx="282852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p:cNvPicPr>
            <a:picLocks noChangeAspect="1" noChangeArrowheads="1"/>
          </p:cNvPicPr>
          <p:nvPr/>
        </p:nvPicPr>
        <p:blipFill>
          <a:blip r:embed="rId2">
            <a:extLst>
              <a:ext uri="{28A0092B-C50C-407E-A947-70E740481C1C}">
                <a14:useLocalDpi xmlns:a14="http://schemas.microsoft.com/office/drawing/2010/main" val="0"/>
              </a:ext>
            </a:extLst>
          </a:blip>
          <a:srcRect l="54008" t="27026" r="10127" b="51350"/>
          <a:stretch>
            <a:fillRect/>
          </a:stretch>
        </p:blipFill>
        <p:spPr bwMode="auto">
          <a:xfrm>
            <a:off x="3390900" y="5562600"/>
            <a:ext cx="3238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0785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900" decel="100000" fill="hold"/>
                                        <p:tgtEl>
                                          <p:spTgt spid="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900" decel="100000" fill="hold"/>
                                        <p:tgtEl>
                                          <p:spTgt spid="9"/>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anim calcmode="lin" valueType="num">
                                      <p:cBhvr>
                                        <p:cTn id="24" dur="1000" fill="hold"/>
                                        <p:tgtEl>
                                          <p:spTgt spid="10"/>
                                        </p:tgtEl>
                                        <p:attrNameLst>
                                          <p:attrName>ppt_x</p:attrName>
                                        </p:attrNameLst>
                                      </p:cBhvr>
                                      <p:tavLst>
                                        <p:tav tm="0">
                                          <p:val>
                                            <p:strVal val="#ppt_x"/>
                                          </p:val>
                                        </p:tav>
                                        <p:tav tm="100000">
                                          <p:val>
                                            <p:strVal val="#ppt_x"/>
                                          </p:val>
                                        </p:tav>
                                      </p:tavLst>
                                    </p:anim>
                                    <p:anim calcmode="lin" valueType="num">
                                      <p:cBhvr>
                                        <p:cTn id="25" dur="900" decel="100000" fill="hold"/>
                                        <p:tgtEl>
                                          <p:spTgt spid="10"/>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th_16x9">
  <a:themeElements>
    <a:clrScheme name="觀點">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自訂 2">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lumMod val="50000"/>
            </a:schemeClr>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SteEC.potx" id="{180D4A70-C948-48F8-9425-342668F8E48F}" vid="{960CFCFE-7055-481E-A2E6-6BA26E3E1779}"/>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Math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Math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E5292F0-C5C9-4F7B-BB09-E7C460630D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2117</Words>
  <Application>Microsoft Office PowerPoint</Application>
  <PresentationFormat>如螢幕大小 (4:3)</PresentationFormat>
  <Paragraphs>347</Paragraphs>
  <Slides>73</Slides>
  <Notes>2</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1</vt:i4>
      </vt:variant>
      <vt:variant>
        <vt:lpstr>投影片標題</vt:lpstr>
      </vt:variant>
      <vt:variant>
        <vt:i4>73</vt:i4>
      </vt:variant>
    </vt:vector>
  </HeadingPairs>
  <TitlesOfParts>
    <vt:vector size="82" baseType="lpstr">
      <vt:lpstr>Arial Unicode MS</vt:lpstr>
      <vt:lpstr>微軟正黑體</vt:lpstr>
      <vt:lpstr>新細明體</vt:lpstr>
      <vt:lpstr>Arial</vt:lpstr>
      <vt:lpstr>Euphemia</vt:lpstr>
      <vt:lpstr>Symbol</vt:lpstr>
      <vt:lpstr>Times New Roman</vt:lpstr>
      <vt:lpstr>Math_16x9</vt:lpstr>
      <vt:lpstr>Equation</vt:lpstr>
      <vt:lpstr>PowerPoint 簡報</vt:lpstr>
      <vt:lpstr>PowerPoint 簡報</vt:lpstr>
      <vt:lpstr>PowerPoint 簡報</vt:lpstr>
      <vt:lpstr>Trigonometric Integrals</vt:lpstr>
      <vt:lpstr>Example 1</vt:lpstr>
      <vt:lpstr>Example 1 – Solution</vt:lpstr>
      <vt:lpstr>Example 1 – Solution</vt:lpstr>
      <vt:lpstr>Example 2</vt:lpstr>
      <vt:lpstr>Example 2 – Solution</vt:lpstr>
      <vt:lpstr>PowerPoint 簡報</vt:lpstr>
      <vt:lpstr>SINE &amp; COSINE INTEGRALS</vt:lpstr>
      <vt:lpstr>SINE &amp; COSINE INTEGRALS</vt:lpstr>
      <vt:lpstr>Example 3</vt:lpstr>
      <vt:lpstr>Example 3 – Solution</vt:lpstr>
      <vt:lpstr>PowerPoint 簡報</vt:lpstr>
      <vt:lpstr>PowerPoint 簡報</vt:lpstr>
      <vt:lpstr>PowerPoint 簡報</vt:lpstr>
      <vt:lpstr>SINE &amp; COSINE INTEGRALS</vt:lpstr>
      <vt:lpstr>How to Integrate Powers of sinx and cosx STRATEGY (i)</vt:lpstr>
      <vt:lpstr>STRATEGY (ii)</vt:lpstr>
      <vt:lpstr>STRATEGY (iii)</vt:lpstr>
      <vt:lpstr>PowerPoint 簡報</vt:lpstr>
      <vt:lpstr>Example 5</vt:lpstr>
      <vt:lpstr>Example 5 – Solution</vt:lpstr>
      <vt:lpstr>Example 6</vt:lpstr>
      <vt:lpstr>          Example 6 – Solution</vt:lpstr>
      <vt:lpstr>Example 6 – Solution</vt:lpstr>
      <vt:lpstr>TANGENT &amp; SECANT INTEGRALS</vt:lpstr>
      <vt:lpstr>How to Integrate Powers of tanx and secx STRATEGY (i)</vt:lpstr>
      <vt:lpstr>STRATEGY (ii)</vt:lpstr>
      <vt:lpstr>Trigonometric Integrals</vt:lpstr>
      <vt:lpstr>TANGENT &amp; SECANT INTEGRALS</vt:lpstr>
      <vt:lpstr>TANGENT &amp; SECANT INTEGRALS</vt:lpstr>
      <vt:lpstr>Example 7</vt:lpstr>
      <vt:lpstr>Example 7 – Solution</vt:lpstr>
      <vt:lpstr>Trigonometric Integrals</vt:lpstr>
      <vt:lpstr>Example 8</vt:lpstr>
      <vt:lpstr>Example 8 – Solution</vt:lpstr>
      <vt:lpstr>TANGENT &amp; SECANT INTEGRALS</vt:lpstr>
      <vt:lpstr>PowerPoint 簡報</vt:lpstr>
      <vt:lpstr>TRIGONOMETRIC SUBSTITUTION</vt:lpstr>
      <vt:lpstr>TRIGONOMETRIC SUBSTITUTION</vt:lpstr>
      <vt:lpstr>TRIGONOMETRIC SUBSTITUTION</vt:lpstr>
      <vt:lpstr>Trigonometric Substitutions</vt:lpstr>
      <vt:lpstr>Trigonometric Substitutions</vt:lpstr>
      <vt:lpstr>Trigonometric Substitutions</vt:lpstr>
      <vt:lpstr>Example 9</vt:lpstr>
      <vt:lpstr>Example 9 – Solution</vt:lpstr>
      <vt:lpstr>Example 9 – Solution</vt:lpstr>
      <vt:lpstr>Example 9 – Solution</vt:lpstr>
      <vt:lpstr>Example 9 – Solution</vt:lpstr>
      <vt:lpstr>Example 9 – Solution</vt:lpstr>
      <vt:lpstr>Example 10</vt:lpstr>
      <vt:lpstr>Example 10 – Solution</vt:lpstr>
      <vt:lpstr>Example 10 – Solution</vt:lpstr>
      <vt:lpstr>Example 10 – Solution</vt:lpstr>
      <vt:lpstr>Example 10 – Solution</vt:lpstr>
      <vt:lpstr>Example 10 – Solution</vt:lpstr>
      <vt:lpstr>Example 10 – Solution</vt:lpstr>
      <vt:lpstr>Note</vt:lpstr>
      <vt:lpstr>Example 11</vt:lpstr>
      <vt:lpstr>Example 11 – Solution</vt:lpstr>
      <vt:lpstr>Example 11 – Solution</vt:lpstr>
      <vt:lpstr>Example 11 – Solution</vt:lpstr>
      <vt:lpstr>Example 12</vt:lpstr>
      <vt:lpstr>Note</vt:lpstr>
      <vt:lpstr>Example 13</vt:lpstr>
      <vt:lpstr>Example 13 – Solution</vt:lpstr>
      <vt:lpstr>Example 13 – Solution</vt:lpstr>
      <vt:lpstr>Example 14</vt:lpstr>
      <vt:lpstr>Example 14 – Solution</vt:lpstr>
      <vt:lpstr>Example 14 – Solution</vt:lpstr>
      <vt:lpstr>Example 14 – Solution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2015-07-02T07:22:38Z</dcterms:created>
  <dcterms:modified xsi:type="dcterms:W3CDTF">2016-12-02T09:38:52Z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TC027879479991</vt:lpwstr>
  </property>
</Properties>
</file>