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1"/>
  </p:notesMasterIdLst>
  <p:handoutMasterIdLst>
    <p:handoutMasterId r:id="rId52"/>
  </p:handoutMasterIdLst>
  <p:sldIdLst>
    <p:sldId id="275" r:id="rId3"/>
    <p:sldId id="276" r:id="rId4"/>
    <p:sldId id="278" r:id="rId5"/>
    <p:sldId id="322" r:id="rId6"/>
    <p:sldId id="323" r:id="rId7"/>
    <p:sldId id="321" r:id="rId8"/>
    <p:sldId id="279" r:id="rId9"/>
    <p:sldId id="280" r:id="rId10"/>
    <p:sldId id="314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324" r:id="rId21"/>
    <p:sldId id="325" r:id="rId22"/>
    <p:sldId id="326" r:id="rId23"/>
    <p:sldId id="327" r:id="rId24"/>
    <p:sldId id="328" r:id="rId25"/>
    <p:sldId id="294" r:id="rId26"/>
    <p:sldId id="295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15" r:id="rId37"/>
    <p:sldId id="316" r:id="rId38"/>
    <p:sldId id="317" r:id="rId39"/>
    <p:sldId id="318" r:id="rId40"/>
    <p:sldId id="329" r:id="rId41"/>
    <p:sldId id="330" r:id="rId42"/>
    <p:sldId id="306" r:id="rId43"/>
    <p:sldId id="307" r:id="rId44"/>
    <p:sldId id="319" r:id="rId45"/>
    <p:sldId id="320" r:id="rId46"/>
    <p:sldId id="308" r:id="rId47"/>
    <p:sldId id="309" r:id="rId48"/>
    <p:sldId id="310" r:id="rId49"/>
    <p:sldId id="31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212" y="1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t>12/2/2016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2016/12/2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E4B703-82CD-4119-BC60-E7425FA3E987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5522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5E5BC6-3CFF-4D77-9746-50457F0B5C69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4559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12/2/2016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12/2/2016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12/2/2016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12/2/2016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4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142107" y="1542559"/>
            <a:ext cx="6859786" cy="1486287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TW" altLang="zh-TW" sz="1350">
                <a:solidFill>
                  <a:srgbClr val="FFFFFF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599426" y="1942713"/>
            <a:ext cx="571649" cy="1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7202" dirty="0">
                <a:solidFill>
                  <a:srgbClr val="00ADEE"/>
                </a:solidFill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914218" y="2342869"/>
            <a:ext cx="46875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TECHNIQUES OF INTEGRATION</a:t>
            </a:r>
          </a:p>
        </p:txBody>
      </p:sp>
    </p:spTree>
    <p:extLst>
      <p:ext uri="{BB962C8B-B14F-4D97-AF65-F5344CB8AC3E}">
        <p14:creationId xmlns:p14="http://schemas.microsoft.com/office/powerpoint/2010/main" val="395021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Partial Fractions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628800"/>
            <a:ext cx="77048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next step is to factor the denominator 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as far as possible.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 can be shown that any polynomial 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can be factored as a product of linear factors (of the form 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ax + b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and irreducible quadratic factors (of the form 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ax</a:t>
            </a:r>
            <a:r>
              <a:rPr lang="en-US" altLang="zh-TW" sz="20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</a:t>
            </a:r>
            <a:r>
              <a:rPr lang="en-US" altLang="zh-TW" sz="2000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bx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where </a:t>
            </a:r>
            <a:r>
              <a:rPr lang="en-US" altLang="zh-TW" sz="2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000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4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 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instance, if Q(x) = x4 – 16, we could factor it as: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541619"/>
            <a:ext cx="3384376" cy="9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69748" cy="4968552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The third step is to express the proper rational function </a:t>
            </a: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)/</a:t>
            </a:r>
            <a:r>
              <a:rPr lang="en-US" altLang="zh-TW" sz="2000" i="1" dirty="0">
                <a:ea typeface="新細明體" panose="02020500000000000000" pitchFamily="18" charset="-120"/>
              </a:rPr>
              <a:t>Q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) (from Equation 1) 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as a sum of </a:t>
            </a:r>
            <a:r>
              <a:rPr lang="en-US" altLang="zh-TW" sz="2000" b="1" dirty="0">
                <a:ea typeface="新細明體" panose="02020500000000000000" pitchFamily="18" charset="-120"/>
              </a:rPr>
              <a:t>partial fractions </a:t>
            </a:r>
            <a:r>
              <a:rPr lang="en-US" altLang="zh-TW" sz="2000" dirty="0">
                <a:ea typeface="新細明體" panose="02020500000000000000" pitchFamily="18" charset="-120"/>
              </a:rPr>
              <a:t>of the form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Partial Fractions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39" y="3212976"/>
            <a:ext cx="6324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5" y="5301208"/>
            <a:ext cx="4876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1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35357"/>
            <a:ext cx="7776863" cy="532264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A theorem in algebra guarantees that it is always possible to do this. We explain the details for the four cases that occur.</a:t>
            </a:r>
          </a:p>
          <a:p>
            <a:r>
              <a:rPr lang="en-US" altLang="zh-TW" sz="2000" b="1" dirty="0" smtClean="0">
                <a:ea typeface="新細明體" panose="02020500000000000000" pitchFamily="18" charset="-120"/>
              </a:rPr>
              <a:t>CASE </a:t>
            </a:r>
            <a:r>
              <a:rPr lang="en-US" altLang="zh-TW" sz="2000" b="1" dirty="0">
                <a:ea typeface="新細明體" panose="02020500000000000000" pitchFamily="18" charset="-120"/>
              </a:rPr>
              <a:t>I  The denominator </a:t>
            </a:r>
            <a:r>
              <a:rPr lang="en-US" altLang="zh-TW" sz="2000" b="1" i="1" dirty="0">
                <a:ea typeface="新細明體" panose="02020500000000000000" pitchFamily="18" charset="-120"/>
              </a:rPr>
              <a:t>Q</a:t>
            </a:r>
            <a:r>
              <a:rPr lang="en-US" altLang="zh-TW" sz="2000" b="1" dirty="0">
                <a:ea typeface="新細明體" panose="02020500000000000000" pitchFamily="18" charset="-120"/>
              </a:rPr>
              <a:t>(</a:t>
            </a:r>
            <a:r>
              <a:rPr lang="en-US" altLang="zh-TW" sz="2000" b="1" i="1" dirty="0">
                <a:ea typeface="新細明體" panose="02020500000000000000" pitchFamily="18" charset="-120"/>
              </a:rPr>
              <a:t>x</a:t>
            </a:r>
            <a:r>
              <a:rPr lang="en-US" altLang="zh-TW" sz="2000" b="1" dirty="0">
                <a:ea typeface="新細明體" panose="02020500000000000000" pitchFamily="18" charset="-120"/>
              </a:rPr>
              <a:t>) is a product of distinct </a:t>
            </a:r>
            <a:br>
              <a:rPr lang="en-US" altLang="zh-TW" sz="2000" b="1" dirty="0">
                <a:ea typeface="新細明體" panose="02020500000000000000" pitchFamily="18" charset="-120"/>
              </a:rPr>
            </a:br>
            <a:r>
              <a:rPr lang="en-US" altLang="zh-TW" sz="2000" b="1" dirty="0">
                <a:ea typeface="新細明體" panose="02020500000000000000" pitchFamily="18" charset="-120"/>
              </a:rPr>
              <a:t>               linear factors.</a:t>
            </a:r>
          </a:p>
          <a:p>
            <a:endParaRPr lang="en-US" altLang="zh-TW" sz="1100" b="1" dirty="0">
              <a:solidFill>
                <a:srgbClr val="4BD0FF"/>
              </a:solidFill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This means that we can write 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2000" dirty="0">
                <a:ea typeface="新細明體" panose="02020500000000000000" pitchFamily="18" charset="-120"/>
              </a:rPr>
              <a:t>no factor is repeated (and no factor is a constant multiple of another).</a:t>
            </a:r>
            <a:endParaRPr lang="en-US" altLang="zh-TW" sz="2000" dirty="0">
              <a:solidFill>
                <a:srgbClr val="4BD0FF"/>
              </a:solidFill>
              <a:ea typeface="新細明體" panose="02020500000000000000" pitchFamily="18" charset="-12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Partial Fractions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41" y="4653136"/>
            <a:ext cx="57150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9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795" y="1457459"/>
            <a:ext cx="7696200" cy="45720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In this case the partial fraction theorem states that there exist constants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, …,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such that</a:t>
            </a:r>
            <a:endParaRPr lang="en-US" altLang="zh-TW" sz="2000" dirty="0">
              <a:solidFill>
                <a:srgbClr val="4BD0FF"/>
              </a:solidFill>
              <a:ea typeface="新細明體" panose="02020500000000000000" pitchFamily="18" charset="-12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Partial Fractions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95" y="2780928"/>
            <a:ext cx="76962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7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2296" name="Rectangle 2"/>
          <p:cNvSpPr>
            <a:spLocks noChangeArrowheads="1"/>
          </p:cNvSpPr>
          <p:nvPr/>
        </p:nvSpPr>
        <p:spPr bwMode="auto">
          <a:xfrm>
            <a:off x="1326839" y="445937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Example 2</a:t>
            </a:r>
            <a:endParaRPr lang="en-US" altLang="zh-TW" sz="2851" dirty="0">
              <a:ea typeface="新細明體" panose="02020500000000000000" pitchFamily="18" charset="-12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142108" y="1564012"/>
            <a:ext cx="7339012" cy="510534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Evaluate</a:t>
            </a:r>
          </a:p>
          <a:p>
            <a:endParaRPr lang="en-US" altLang="zh-TW" sz="2000" dirty="0">
              <a:latin typeface="+mn-lt"/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SOLUTION:</a:t>
            </a:r>
            <a:endParaRPr lang="en-US" altLang="zh-TW" sz="2000" dirty="0">
              <a:latin typeface="+mn-lt"/>
              <a:ea typeface="新細明體" panose="02020500000000000000" pitchFamily="18" charset="-120"/>
            </a:endParaRPr>
          </a:p>
          <a:p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Since the degree of the numerator is less than the degree of the denominator, we don’t need to divide. </a:t>
            </a:r>
          </a:p>
          <a:p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We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factor the denominator as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89" y="1477420"/>
            <a:ext cx="247332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36"/>
          <a:stretch>
            <a:fillRect/>
          </a:stretch>
        </p:blipFill>
        <p:spPr bwMode="auto">
          <a:xfrm>
            <a:off x="1619672" y="5229200"/>
            <a:ext cx="40386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4" b="-298"/>
          <a:stretch>
            <a:fillRect/>
          </a:stretch>
        </p:blipFill>
        <p:spPr bwMode="auto">
          <a:xfrm>
            <a:off x="5658272" y="5229200"/>
            <a:ext cx="2305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92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sz="1350"/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1216405" y="577884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Example 2 – </a:t>
            </a:r>
            <a:r>
              <a:rPr lang="en-US" altLang="zh-TW" sz="3200" i="1" dirty="0">
                <a:ea typeface="新細明體" panose="02020500000000000000" pitchFamily="18" charset="-120"/>
              </a:rPr>
              <a:t>Solution</a:t>
            </a:r>
            <a:endParaRPr lang="en-US" altLang="zh-TW" sz="2851" dirty="0">
              <a:ea typeface="新細明體" panose="02020500000000000000" pitchFamily="18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8377" y="1435356"/>
            <a:ext cx="7627190" cy="5422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ea typeface="新細明體" panose="02020500000000000000" pitchFamily="18" charset="-120"/>
              </a:rPr>
              <a:t>Since the denominator has three distinct linear factors, the partial fraction decomposition of the integrand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has the form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To </a:t>
            </a:r>
            <a:r>
              <a:rPr lang="en-US" altLang="zh-TW" sz="2000" dirty="0">
                <a:ea typeface="新細明體" panose="02020500000000000000" pitchFamily="18" charset="-120"/>
              </a:rPr>
              <a:t>determine the values of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</a:rPr>
              <a:t>, and </a:t>
            </a:r>
            <a:r>
              <a:rPr lang="en-US" altLang="zh-TW" sz="2000" i="1" dirty="0"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, we multiply both sides of this equation by the product of the denominators,</a:t>
            </a:r>
          </a:p>
          <a:p>
            <a:r>
              <a:rPr lang="en-US" altLang="zh-TW" sz="2000" dirty="0">
                <a:ea typeface="新細明體" panose="02020500000000000000" pitchFamily="18" charset="-120"/>
              </a:rPr>
              <a:t>                     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obtaining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56" y="3068960"/>
            <a:ext cx="68754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8884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5791200"/>
            <a:ext cx="78009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8" y="5305492"/>
            <a:ext cx="2266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01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2 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en-US" altLang="zh-TW" sz="3200" i="1" dirty="0" smtClean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43608" y="1535357"/>
            <a:ext cx="7704856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600" y="1394668"/>
            <a:ext cx="7830145" cy="546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altLang="zh-TW" sz="2000" dirty="0">
                <a:ea typeface="新細明體" panose="02020500000000000000" pitchFamily="18" charset="-120"/>
              </a:rPr>
              <a:t>Expanding the right side of Equation 4 and writing it in the standard form for polynomials, we get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ea typeface="新細明體" panose="02020500000000000000" pitchFamily="18" charset="-120"/>
              </a:rPr>
              <a:t>polynomials in Equation 5 are identical, so their coefficients must be equal.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ea typeface="新細明體" panose="02020500000000000000" pitchFamily="18" charset="-120"/>
              </a:rPr>
              <a:t>coefficient of 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 on the right side, 2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 +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</a:rPr>
              <a:t> + 2</a:t>
            </a:r>
            <a:r>
              <a:rPr lang="en-US" altLang="zh-TW" sz="2000" i="1" dirty="0"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, must equal the coefficient of 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 on the left side—namely, 1.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1" y="2780928"/>
            <a:ext cx="76850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95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zh-TW" sz="3200" dirty="0" smtClean="0">
                <a:ea typeface="新細明體" panose="02020500000000000000" pitchFamily="18" charset="-120"/>
              </a:rPr>
              <a:t/>
            </a:r>
            <a:br>
              <a:rPr lang="en-US" altLang="zh-TW" sz="3200" dirty="0" smtClean="0">
                <a:ea typeface="新細明體" panose="02020500000000000000" pitchFamily="18" charset="-120"/>
              </a:rPr>
            </a:br>
            <a:r>
              <a:rPr lang="en-US" altLang="zh-TW" sz="3200" dirty="0">
                <a:ea typeface="新細明體" panose="02020500000000000000" pitchFamily="18" charset="-120"/>
              </a:rPr>
              <a:t/>
            </a:r>
            <a:br>
              <a:rPr lang="en-US" altLang="zh-TW" sz="3200" dirty="0">
                <a:ea typeface="新細明體" panose="02020500000000000000" pitchFamily="18" charset="-120"/>
              </a:rPr>
            </a:br>
            <a:r>
              <a:rPr lang="en-US" altLang="zh-TW" sz="3200" dirty="0" smtClean="0">
                <a:ea typeface="新細明體" panose="02020500000000000000" pitchFamily="18" charset="-120"/>
              </a:rPr>
              <a:t/>
            </a:r>
            <a:br>
              <a:rPr lang="en-US" altLang="zh-TW" sz="3200" dirty="0" smtClean="0">
                <a:ea typeface="新細明體" panose="02020500000000000000" pitchFamily="18" charset="-120"/>
              </a:rPr>
            </a:br>
            <a:r>
              <a:rPr lang="en-US" altLang="zh-TW" sz="3200" dirty="0">
                <a:ea typeface="新細明體" panose="02020500000000000000" pitchFamily="18" charset="-120"/>
              </a:rPr>
              <a:t/>
            </a:r>
            <a:br>
              <a:rPr lang="en-US" altLang="zh-TW" sz="3200" dirty="0">
                <a:ea typeface="新細明體" panose="02020500000000000000" pitchFamily="18" charset="-120"/>
              </a:rPr>
            </a:br>
            <a:r>
              <a:rPr lang="en-US" altLang="zh-TW" sz="3200" dirty="0" smtClean="0">
                <a:ea typeface="新細明體" panose="02020500000000000000" pitchFamily="18" charset="-120"/>
              </a:rPr>
              <a:t/>
            </a:r>
            <a:br>
              <a:rPr lang="en-US" altLang="zh-TW" sz="3200" dirty="0" smtClean="0">
                <a:ea typeface="新細明體" panose="02020500000000000000" pitchFamily="18" charset="-120"/>
              </a:rPr>
            </a:br>
            <a:r>
              <a:rPr lang="en-US" altLang="zh-TW" sz="3200" dirty="0">
                <a:ea typeface="新細明體" panose="02020500000000000000" pitchFamily="18" charset="-120"/>
              </a:rPr>
              <a:t/>
            </a:r>
            <a:br>
              <a:rPr lang="en-US" altLang="zh-TW" sz="3200" dirty="0">
                <a:ea typeface="新細明體" panose="02020500000000000000" pitchFamily="18" charset="-120"/>
              </a:rPr>
            </a:br>
            <a:r>
              <a:rPr lang="en-US" altLang="zh-TW" sz="3200" dirty="0" smtClean="0">
                <a:ea typeface="新細明體" panose="02020500000000000000" pitchFamily="18" charset="-120"/>
              </a:rPr>
              <a:t/>
            </a:r>
            <a:br>
              <a:rPr lang="en-US" altLang="zh-TW" sz="3200" dirty="0" smtClean="0">
                <a:ea typeface="新細明體" panose="02020500000000000000" pitchFamily="18" charset="-120"/>
              </a:rPr>
            </a:br>
            <a:r>
              <a:rPr lang="en-US" altLang="zh-TW" sz="3200" dirty="0">
                <a:ea typeface="新細明體" panose="02020500000000000000" pitchFamily="18" charset="-120"/>
              </a:rPr>
              <a:t/>
            </a:r>
            <a:br>
              <a:rPr lang="en-US" altLang="zh-TW" sz="3200" dirty="0">
                <a:ea typeface="新細明體" panose="02020500000000000000" pitchFamily="18" charset="-120"/>
              </a:rPr>
            </a:br>
            <a:r>
              <a:rPr lang="en-US" altLang="zh-TW" sz="3200" dirty="0" smtClean="0">
                <a:ea typeface="新細明體" panose="02020500000000000000" pitchFamily="18" charset="-120"/>
              </a:rPr>
              <a:t/>
            </a:r>
            <a:br>
              <a:rPr lang="en-US" altLang="zh-TW" sz="3200" dirty="0" smtClean="0">
                <a:ea typeface="新細明體" panose="02020500000000000000" pitchFamily="18" charset="-120"/>
              </a:rPr>
            </a:br>
            <a:r>
              <a:rPr lang="en-US" altLang="zh-TW" sz="3200" dirty="0">
                <a:ea typeface="新細明體" panose="02020500000000000000" pitchFamily="18" charset="-120"/>
              </a:rPr>
              <a:t/>
            </a:r>
            <a:br>
              <a:rPr lang="en-US" altLang="zh-TW" sz="3200" dirty="0">
                <a:ea typeface="新細明體" panose="02020500000000000000" pitchFamily="18" charset="-120"/>
              </a:rPr>
            </a:br>
            <a:r>
              <a:rPr lang="en-US" altLang="zh-TW" sz="3600" dirty="0">
                <a:latin typeface="+mj-lt"/>
                <a:ea typeface="新細明體" panose="02020500000000000000" pitchFamily="18" charset="-120"/>
              </a:rPr>
              <a:t>Example 2 – </a:t>
            </a:r>
            <a:r>
              <a:rPr lang="en-US" altLang="zh-TW" sz="36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en-US" altLang="zh-TW" sz="3600" i="1" dirty="0" smtClean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sz="135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2108" y="1386042"/>
            <a:ext cx="7606356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z="2000" dirty="0"/>
              <a:t>Likewise, the coefficients of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are equal and the constant terms are equal.</a:t>
            </a:r>
          </a:p>
          <a:p>
            <a:pPr>
              <a:defRPr/>
            </a:pPr>
            <a:endParaRPr lang="en-US" altLang="zh-TW" sz="2000" dirty="0"/>
          </a:p>
          <a:p>
            <a:pPr>
              <a:defRPr/>
            </a:pPr>
            <a:r>
              <a:rPr lang="en-US" altLang="zh-TW" sz="2000" dirty="0"/>
              <a:t>This gives the following system of equations for </a:t>
            </a:r>
            <a:r>
              <a:rPr lang="en-US" altLang="zh-TW" sz="2000" i="1" dirty="0"/>
              <a:t>A</a:t>
            </a:r>
            <a:r>
              <a:rPr lang="en-US" altLang="zh-TW" sz="2000" dirty="0"/>
              <a:t>, </a:t>
            </a:r>
            <a:r>
              <a:rPr lang="en-US" altLang="zh-TW" sz="2000" i="1" dirty="0"/>
              <a:t>B</a:t>
            </a:r>
            <a:r>
              <a:rPr lang="en-US" altLang="zh-TW" sz="2000" dirty="0"/>
              <a:t>, and </a:t>
            </a:r>
            <a:r>
              <a:rPr lang="en-US" altLang="zh-TW" sz="2000" i="1" dirty="0"/>
              <a:t>C</a:t>
            </a:r>
            <a:r>
              <a:rPr lang="en-US" altLang="zh-TW" sz="2000" dirty="0"/>
              <a:t>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86200"/>
            <a:ext cx="234473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8" y="4572000"/>
            <a:ext cx="2417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5257800"/>
            <a:ext cx="27987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2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en-US" altLang="zh-TW" sz="3200" dirty="0" smtClean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26839" y="1417640"/>
            <a:ext cx="7349617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535358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Solving, we get                           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      </a:t>
            </a:r>
            <a:r>
              <a:rPr lang="en-US" altLang="zh-TW" sz="2000" dirty="0">
                <a:ea typeface="新細明體" panose="02020500000000000000" pitchFamily="18" charset="-120"/>
              </a:rPr>
              <a:t>and so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In integrating the middle term we have made the mental substitution </a:t>
            </a:r>
            <a:r>
              <a:rPr lang="en-US" altLang="zh-TW" sz="2000" i="1" dirty="0"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 = 2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 – 1, which gives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8" y="2060848"/>
            <a:ext cx="72691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2995"/>
            <a:ext cx="3419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432" y="2966519"/>
            <a:ext cx="53355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75415"/>
            <a:ext cx="290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7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can use an alternative method to find the coefficients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 in Example 2.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Equation 4 is an identity.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It is true for every value of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Let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choose values of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that simplify the equation.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3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>
            <a:fillRect/>
          </a:stretch>
        </p:blipFill>
        <p:spPr bwMode="auto">
          <a:xfrm>
            <a:off x="1904305" y="2743021"/>
            <a:ext cx="5945148" cy="106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2571229" y="2928807"/>
            <a:ext cx="5087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200" b="1" dirty="0">
                <a:ea typeface="新細明體" panose="02020500000000000000" pitchFamily="18" charset="-120"/>
              </a:rPr>
              <a:t>Partial</a:t>
            </a:r>
            <a:r>
              <a:rPr lang="en-US" altLang="zh-TW" sz="2800" b="1" dirty="0">
                <a:ea typeface="新細明體" panose="02020500000000000000" pitchFamily="18" charset="-120"/>
              </a:rPr>
              <a:t> Fractions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186741" y="2971681"/>
            <a:ext cx="772969" cy="60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301" b="1" dirty="0" smtClean="0">
                <a:solidFill>
                  <a:srgbClr val="00ADEE"/>
                </a:solidFill>
                <a:ea typeface="新細明體" panose="02020500000000000000" pitchFamily="18" charset="-120"/>
              </a:rPr>
              <a:t>6.3</a:t>
            </a:r>
            <a:endParaRPr lang="en-US" altLang="zh-TW" sz="3301" b="1" dirty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833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we put </a:t>
            </a:r>
            <a:r>
              <a:rPr lang="en-US" altLang="zh-TW" i="1" dirty="0">
                <a:ea typeface="新細明體" panose="02020500000000000000" pitchFamily="18" charset="-120"/>
              </a:rPr>
              <a:t>x = </a:t>
            </a:r>
            <a:r>
              <a:rPr lang="en-US" altLang="zh-TW" dirty="0">
                <a:ea typeface="新細明體" panose="02020500000000000000" pitchFamily="18" charset="-120"/>
              </a:rPr>
              <a:t>0 in Equation 4, the second and third terms on the right side vanish, and the equation becomes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2</a:t>
            </a:r>
            <a:r>
              <a:rPr lang="en-US" altLang="zh-TW" i="1" dirty="0">
                <a:ea typeface="新細明體" panose="02020500000000000000" pitchFamily="18" charset="-120"/>
              </a:rPr>
              <a:t>A =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1. 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Hence,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½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Likewise, </a:t>
            </a:r>
            <a:r>
              <a:rPr lang="en-US" altLang="zh-TW" i="1" dirty="0">
                <a:ea typeface="新細明體" panose="02020500000000000000" pitchFamily="18" charset="-120"/>
              </a:rPr>
              <a:t>x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½</a:t>
            </a:r>
            <a:r>
              <a:rPr lang="en-US" altLang="zh-TW" dirty="0">
                <a:ea typeface="新細明體" panose="02020500000000000000" pitchFamily="18" charset="-120"/>
              </a:rPr>
              <a:t> gives 5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/4 = 1/4 and </a:t>
            </a:r>
            <a:r>
              <a:rPr lang="en-US" altLang="zh-TW" i="1" dirty="0">
                <a:ea typeface="新細明體" panose="02020500000000000000" pitchFamily="18" charset="-120"/>
              </a:rPr>
              <a:t>x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2 gives 10</a:t>
            </a:r>
            <a:r>
              <a:rPr lang="en-US" altLang="zh-TW" i="1" dirty="0">
                <a:ea typeface="新細明體" panose="02020500000000000000" pitchFamily="18" charset="-120"/>
              </a:rPr>
              <a:t>C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1.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Hence,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= 1/5 and </a:t>
            </a:r>
            <a:r>
              <a:rPr lang="en-US" altLang="zh-TW" i="1" dirty="0">
                <a:ea typeface="新細明體" panose="02020500000000000000" pitchFamily="18" charset="-120"/>
              </a:rPr>
              <a:t>C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1/10.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6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ea typeface="新細明體" panose="02020500000000000000" pitchFamily="18" charset="-120"/>
              </a:rPr>
              <a:t>You may object that Equation 3 is not valid for </a:t>
            </a:r>
            <a:r>
              <a:rPr lang="en-US" altLang="zh-TW" sz="1800" i="1" dirty="0">
                <a:ea typeface="新細明體" panose="02020500000000000000" pitchFamily="18" charset="-120"/>
              </a:rPr>
              <a:t>x</a:t>
            </a:r>
            <a:r>
              <a:rPr lang="en-US" altLang="zh-TW" sz="1800" dirty="0">
                <a:ea typeface="新細明體" panose="02020500000000000000" pitchFamily="18" charset="-120"/>
              </a:rPr>
              <a:t> = 0, 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½</a:t>
            </a:r>
            <a:r>
              <a:rPr lang="en-US" altLang="zh-TW" sz="1800" dirty="0">
                <a:ea typeface="新細明體" panose="02020500000000000000" pitchFamily="18" charset="-120"/>
              </a:rPr>
              <a:t>, or 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800" dirty="0">
                <a:ea typeface="新細明體" panose="02020500000000000000" pitchFamily="18" charset="-120"/>
              </a:rPr>
              <a:t>2.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why should Equation 4 be valid for those values?</a:t>
            </a:r>
          </a:p>
          <a:p>
            <a:r>
              <a:rPr lang="en-US" altLang="zh-TW" sz="1800" dirty="0">
                <a:ea typeface="新細明體" panose="02020500000000000000" pitchFamily="18" charset="-120"/>
              </a:rPr>
              <a:t>In fact, Equation 4 is true for all values of </a:t>
            </a:r>
            <a:r>
              <a:rPr lang="en-US" altLang="zh-TW" sz="1800" i="1" dirty="0">
                <a:ea typeface="新細明體" panose="02020500000000000000" pitchFamily="18" charset="-120"/>
              </a:rPr>
              <a:t>x</a:t>
            </a:r>
            <a:r>
              <a:rPr lang="en-US" altLang="zh-TW" sz="1800" dirty="0">
                <a:ea typeface="新細明體" panose="02020500000000000000" pitchFamily="18" charset="-120"/>
              </a:rPr>
              <a:t>, even </a:t>
            </a:r>
            <a:r>
              <a:rPr lang="en-US" altLang="zh-TW" sz="1800" i="1" dirty="0">
                <a:ea typeface="新細明體" panose="02020500000000000000" pitchFamily="18" charset="-120"/>
              </a:rPr>
              <a:t>x = </a:t>
            </a:r>
            <a:r>
              <a:rPr lang="en-US" altLang="zh-TW" sz="1800" dirty="0">
                <a:ea typeface="新細明體" panose="02020500000000000000" pitchFamily="18" charset="-120"/>
              </a:rPr>
              <a:t>0, 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½</a:t>
            </a:r>
            <a:r>
              <a:rPr lang="en-US" altLang="zh-TW" sz="1800" dirty="0">
                <a:ea typeface="新細明體" panose="02020500000000000000" pitchFamily="18" charset="-120"/>
              </a:rPr>
              <a:t>, and 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800" dirty="0">
                <a:ea typeface="新細明體" panose="02020500000000000000" pitchFamily="18" charset="-120"/>
              </a:rPr>
              <a:t>2 .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See Exercise 45 for the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reason.</a:t>
            </a:r>
          </a:p>
          <a:p>
            <a:endParaRPr lang="zh-TW" altLang="en-US" sz="1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95637"/>
            <a:ext cx="3541713" cy="29765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52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Partial Fractions</a:t>
            </a:r>
            <a:endParaRPr lang="en-US" altLang="zh-TW" sz="3200" dirty="0" smtClean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43608" y="1535357"/>
            <a:ext cx="7704856" cy="5134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ea typeface="新細明體" panose="02020500000000000000" pitchFamily="18" charset="-120"/>
              </a:rPr>
              <a:t>CASE II  </a:t>
            </a:r>
            <a:r>
              <a:rPr lang="en-US" altLang="zh-TW" sz="2000" b="1" i="1" dirty="0">
                <a:ea typeface="新細明體" panose="02020500000000000000" pitchFamily="18" charset="-120"/>
              </a:rPr>
              <a:t>Q</a:t>
            </a:r>
            <a:r>
              <a:rPr lang="en-US" altLang="zh-TW" sz="2000" b="1" dirty="0">
                <a:ea typeface="新細明體" panose="02020500000000000000" pitchFamily="18" charset="-120"/>
              </a:rPr>
              <a:t>(</a:t>
            </a:r>
            <a:r>
              <a:rPr lang="en-US" altLang="zh-TW" sz="2000" b="1" i="1" dirty="0">
                <a:ea typeface="新細明體" panose="02020500000000000000" pitchFamily="18" charset="-120"/>
              </a:rPr>
              <a:t>x</a:t>
            </a:r>
            <a:r>
              <a:rPr lang="en-US" altLang="zh-TW" sz="2000" b="1" dirty="0">
                <a:ea typeface="新細明體" panose="02020500000000000000" pitchFamily="18" charset="-120"/>
              </a:rPr>
              <a:t>) is a product of linear factors, some of </a:t>
            </a:r>
            <a:br>
              <a:rPr lang="en-US" altLang="zh-TW" sz="2000" b="1" dirty="0">
                <a:ea typeface="新細明體" panose="02020500000000000000" pitchFamily="18" charset="-120"/>
              </a:rPr>
            </a:br>
            <a:r>
              <a:rPr lang="en-US" altLang="zh-TW" sz="2000" b="1" dirty="0">
                <a:ea typeface="新細明體" panose="02020500000000000000" pitchFamily="18" charset="-120"/>
              </a:rPr>
              <a:t>               which are repeated.</a:t>
            </a:r>
          </a:p>
          <a:p>
            <a:endParaRPr lang="en-US" altLang="zh-TW" sz="2000" b="1" dirty="0">
              <a:solidFill>
                <a:srgbClr val="4BD0FF"/>
              </a:solidFill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Suppose the first linear factor (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 +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) is repeated </a:t>
            </a: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times; that is, (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 +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  <a:r>
              <a:rPr lang="en-US" altLang="zh-TW" sz="2000" i="1" baseline="30000" dirty="0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occurs in the factorization of </a:t>
            </a:r>
            <a:r>
              <a:rPr lang="en-US" altLang="zh-TW" sz="2000" i="1" dirty="0">
                <a:ea typeface="新細明體" panose="02020500000000000000" pitchFamily="18" charset="-120"/>
              </a:rPr>
              <a:t>Q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).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Then instead of the single term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/(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 +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) in Equation 2, we would use</a:t>
            </a:r>
            <a:endParaRPr lang="en-US" altLang="zh-TW" sz="2000" b="1" dirty="0">
              <a:solidFill>
                <a:srgbClr val="4BD0FF"/>
              </a:solidFill>
              <a:ea typeface="新細明體" panose="02020500000000000000" pitchFamily="18" charset="-120"/>
            </a:endParaRPr>
          </a:p>
          <a:p>
            <a:endParaRPr lang="en-US" altLang="zh-TW" sz="2000" b="1" dirty="0">
              <a:solidFill>
                <a:srgbClr val="4BD0FF"/>
              </a:solidFill>
              <a:ea typeface="新細明體" panose="02020500000000000000" pitchFamily="18" charset="-12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01" y="5847035"/>
            <a:ext cx="6926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9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Partial Fractions</a:t>
            </a:r>
            <a:endParaRPr lang="en-US" altLang="zh-TW" sz="3200" dirty="0" smtClean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2108" y="1535357"/>
            <a:ext cx="7678364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43608" y="1628800"/>
            <a:ext cx="7776864" cy="5089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ea typeface="新細明體" panose="02020500000000000000" pitchFamily="18" charset="-120"/>
              </a:rPr>
              <a:t>By way of illustration, we could write </a:t>
            </a:r>
            <a:endParaRPr lang="en-US" altLang="zh-TW" sz="2000" b="1" dirty="0">
              <a:solidFill>
                <a:srgbClr val="4BD0FF"/>
              </a:solidFill>
              <a:ea typeface="新細明體" panose="02020500000000000000" pitchFamily="18" charset="-120"/>
            </a:endParaRPr>
          </a:p>
          <a:p>
            <a:endParaRPr lang="en-US" altLang="zh-TW" sz="2000" b="1" dirty="0">
              <a:solidFill>
                <a:srgbClr val="4BD0FF"/>
              </a:solidFill>
              <a:ea typeface="新細明體" panose="02020500000000000000" pitchFamily="18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49" y="2276872"/>
            <a:ext cx="6464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3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600200"/>
            <a:ext cx="7418785" cy="50691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000" dirty="0"/>
              <a:t>Find</a:t>
            </a:r>
          </a:p>
          <a:p>
            <a:pPr>
              <a:defRPr/>
            </a:pPr>
            <a:endParaRPr lang="en-US" altLang="zh-TW" sz="2000" dirty="0"/>
          </a:p>
          <a:p>
            <a:pPr>
              <a:defRPr/>
            </a:pPr>
            <a:r>
              <a:rPr lang="en-US" altLang="zh-TW" sz="2000" dirty="0" smtClean="0"/>
              <a:t>SOLUTION:</a:t>
            </a:r>
            <a:endParaRPr lang="en-US" altLang="zh-TW" sz="2000" dirty="0"/>
          </a:p>
          <a:p>
            <a:r>
              <a:rPr lang="en-US" altLang="zh-TW" sz="2000" dirty="0">
                <a:ea typeface="新細明體" panose="02020500000000000000" pitchFamily="18" charset="-120"/>
              </a:rPr>
              <a:t>The first step is to divide. The result of long division is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The second step is to factor the denominator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2879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4" y="3963913"/>
            <a:ext cx="558958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733256"/>
            <a:ext cx="276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7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3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1043608" y="1556792"/>
            <a:ext cx="7643192" cy="516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新細明體" panose="02020500000000000000" pitchFamily="18" charset="-120"/>
              </a:rPr>
              <a:t>Since </a:t>
            </a:r>
            <a:r>
              <a:rPr lang="en-US" altLang="zh-TW" i="1" dirty="0">
                <a:ea typeface="新細明體" panose="02020500000000000000" pitchFamily="18" charset="-120"/>
              </a:rPr>
              <a:t>Q</a:t>
            </a:r>
            <a:r>
              <a:rPr lang="en-US" altLang="zh-TW" dirty="0">
                <a:ea typeface="新細明體" panose="02020500000000000000" pitchFamily="18" charset="-120"/>
              </a:rPr>
              <a:t>(1) = 0, we know that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– 1 is a factor and we obtain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Since </a:t>
            </a:r>
            <a:r>
              <a:rPr lang="en-US" altLang="zh-TW" dirty="0">
                <a:ea typeface="新細明體" panose="02020500000000000000" pitchFamily="18" charset="-120"/>
              </a:rPr>
              <a:t>the linear factor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– 1 occurs twice, the partial fraction decomposition is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68929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82677"/>
            <a:ext cx="2108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301208"/>
            <a:ext cx="5451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7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3 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417640"/>
            <a:ext cx="7776864" cy="544036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Multiplying by the least common denominator,          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</a:t>
            </a:r>
            <a:r>
              <a:rPr lang="en-US" altLang="zh-TW" sz="2000" dirty="0">
                <a:ea typeface="新細明體" panose="02020500000000000000" pitchFamily="18" charset="-120"/>
              </a:rPr>
              <a:t>we get  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Now </a:t>
            </a:r>
            <a:r>
              <a:rPr lang="en-US" altLang="zh-TW" sz="2000" dirty="0">
                <a:ea typeface="新細明體" panose="02020500000000000000" pitchFamily="18" charset="-120"/>
              </a:rPr>
              <a:t>we equate coefficients: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84784"/>
            <a:ext cx="18684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69088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3657600"/>
            <a:ext cx="51609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94" y="5214937"/>
            <a:ext cx="2155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94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3 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Solving</a:t>
            </a:r>
            <a:r>
              <a:rPr lang="en-US" altLang="zh-TW" sz="2000" dirty="0">
                <a:ea typeface="新細明體" panose="02020500000000000000" pitchFamily="18" charset="-120"/>
              </a:rPr>
              <a:t>, we obtain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 = 1,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</a:rPr>
              <a:t> = 2, and </a:t>
            </a:r>
            <a:r>
              <a:rPr lang="en-US" altLang="zh-TW" sz="2000" i="1" dirty="0"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 = –1, so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14954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0"/>
            <a:ext cx="213042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73" y="4080291"/>
            <a:ext cx="7362328" cy="77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186" y="5005442"/>
            <a:ext cx="5262294" cy="61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13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Example 3 – </a:t>
            </a:r>
            <a:r>
              <a:rPr lang="en-US" altLang="zh-TW" sz="3200" i="1" dirty="0"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44824"/>
            <a:ext cx="4392488" cy="81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9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Partial Fractions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00200"/>
            <a:ext cx="7776864" cy="5213176"/>
          </a:xfrm>
        </p:spPr>
        <p:txBody>
          <a:bodyPr>
            <a:noAutofit/>
          </a:bodyPr>
          <a:lstStyle/>
          <a:p>
            <a:r>
              <a:rPr lang="en-US" altLang="zh-TW" sz="2000" b="1" dirty="0">
                <a:ea typeface="新細明體" panose="02020500000000000000" pitchFamily="18" charset="-120"/>
              </a:rPr>
              <a:t>CASE III  </a:t>
            </a:r>
            <a:r>
              <a:rPr lang="en-US" altLang="zh-TW" sz="2000" b="1" i="1" dirty="0">
                <a:ea typeface="新細明體" panose="02020500000000000000" pitchFamily="18" charset="-120"/>
              </a:rPr>
              <a:t>Q</a:t>
            </a:r>
            <a:r>
              <a:rPr lang="en-US" altLang="zh-TW" sz="2000" b="1" dirty="0">
                <a:ea typeface="新細明體" panose="02020500000000000000" pitchFamily="18" charset="-120"/>
              </a:rPr>
              <a:t>(</a:t>
            </a:r>
            <a:r>
              <a:rPr lang="en-US" altLang="zh-TW" sz="2000" b="1" i="1" dirty="0">
                <a:ea typeface="新細明體" panose="02020500000000000000" pitchFamily="18" charset="-120"/>
              </a:rPr>
              <a:t>x</a:t>
            </a:r>
            <a:r>
              <a:rPr lang="en-US" altLang="zh-TW" sz="2000" b="1" dirty="0">
                <a:ea typeface="新細明體" panose="02020500000000000000" pitchFamily="18" charset="-120"/>
              </a:rPr>
              <a:t>) contains irreducible quadratic factors, </a:t>
            </a:r>
            <a:br>
              <a:rPr lang="en-US" altLang="zh-TW" sz="2000" b="1" dirty="0">
                <a:ea typeface="新細明體" panose="02020500000000000000" pitchFamily="18" charset="-120"/>
              </a:rPr>
            </a:br>
            <a:r>
              <a:rPr lang="en-US" altLang="zh-TW" sz="2000" b="1" dirty="0">
                <a:ea typeface="新細明體" panose="02020500000000000000" pitchFamily="18" charset="-120"/>
              </a:rPr>
              <a:t>                none of which is repeated.</a:t>
            </a:r>
          </a:p>
          <a:p>
            <a:endParaRPr lang="en-US" altLang="zh-TW" sz="2000" b="1" dirty="0">
              <a:solidFill>
                <a:srgbClr val="4BD0FF"/>
              </a:solidFill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ea typeface="新細明體" panose="02020500000000000000" pitchFamily="18" charset="-120"/>
              </a:rPr>
              <a:t>Q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) has the factor </a:t>
            </a:r>
            <a:r>
              <a:rPr lang="en-US" altLang="zh-TW" sz="2000" i="1" dirty="0">
                <a:ea typeface="新細明體" panose="02020500000000000000" pitchFamily="18" charset="-120"/>
              </a:rPr>
              <a:t>ax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 +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bx</a:t>
            </a:r>
            <a:r>
              <a:rPr lang="en-US" altLang="zh-TW" sz="2000" dirty="0">
                <a:ea typeface="新細明體" panose="02020500000000000000" pitchFamily="18" charset="-120"/>
              </a:rPr>
              <a:t> + </a:t>
            </a:r>
            <a:r>
              <a:rPr lang="en-US" altLang="zh-TW" sz="2000" i="1" dirty="0"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, where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 – 4</a:t>
            </a:r>
            <a:r>
              <a:rPr lang="en-US" altLang="zh-TW" sz="2000" i="1" dirty="0">
                <a:ea typeface="新細明體" panose="02020500000000000000" pitchFamily="18" charset="-120"/>
              </a:rPr>
              <a:t>ac</a:t>
            </a:r>
            <a:r>
              <a:rPr lang="en-US" altLang="zh-TW" sz="2000" dirty="0">
                <a:ea typeface="新細明體" panose="02020500000000000000" pitchFamily="18" charset="-120"/>
              </a:rPr>
              <a:t> &lt; 0, then, in addition to the partial fractions in Equations 2 and 6, the expression for </a:t>
            </a: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)/</a:t>
            </a:r>
            <a:r>
              <a:rPr lang="en-US" altLang="zh-TW" sz="2000" i="1" dirty="0">
                <a:ea typeface="新細明體" panose="02020500000000000000" pitchFamily="18" charset="-120"/>
              </a:rPr>
              <a:t>Q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) will have a term of the form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</a:rPr>
              <a:t> are constants to be determined. </a:t>
            </a:r>
            <a:endParaRPr lang="en-US" altLang="zh-TW" sz="2000" b="1" dirty="0">
              <a:solidFill>
                <a:srgbClr val="4BD0FF"/>
              </a:solidFill>
              <a:ea typeface="新細明體" panose="02020500000000000000" pitchFamily="18" charset="-12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869160"/>
            <a:ext cx="5280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120058"/>
            <a:ext cx="7339012" cy="1239837"/>
          </a:xfrm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Partial Fractions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In this section we show how to integrate any rational function (a ratio of polynomials) by expressing it as a sum of simpler fractions, called </a:t>
            </a:r>
            <a:r>
              <a:rPr lang="en-US" altLang="zh-TW" sz="2000" i="1" dirty="0">
                <a:ea typeface="新細明體" panose="02020500000000000000" pitchFamily="18" charset="-120"/>
              </a:rPr>
              <a:t>partial fractions</a:t>
            </a:r>
            <a:r>
              <a:rPr lang="en-US" altLang="zh-TW" sz="2000" dirty="0">
                <a:ea typeface="新細明體" panose="02020500000000000000" pitchFamily="18" charset="-120"/>
              </a:rPr>
              <a:t>, that we already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know how to integrate.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</p:spTree>
    <p:extLst>
      <p:ext uri="{BB962C8B-B14F-4D97-AF65-F5344CB8AC3E}">
        <p14:creationId xmlns:p14="http://schemas.microsoft.com/office/powerpoint/2010/main" val="12509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Partial Fractions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For instance, the function given by                                        </a:t>
            </a:r>
            <a:r>
              <a:rPr lang="en-US" altLang="zh-TW" sz="2000" i="1" dirty="0">
                <a:ea typeface="新細明體" panose="02020500000000000000" pitchFamily="18" charset="-120"/>
              </a:rPr>
              <a:t>f</a:t>
            </a:r>
            <a:r>
              <a:rPr lang="en-US" altLang="zh-TW" sz="3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) = 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/[(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 – 2)(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 + 1)(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 + 4)] has a partial fraction decomposition of the form</a:t>
            </a:r>
          </a:p>
          <a:p>
            <a:endParaRPr lang="en-US" altLang="zh-TW" sz="2000" b="1" dirty="0">
              <a:ea typeface="新細明體" panose="02020500000000000000" pitchFamily="18" charset="-120"/>
            </a:endParaRPr>
          </a:p>
          <a:p>
            <a:endParaRPr lang="en-US" altLang="zh-TW" sz="2000" b="1" dirty="0">
              <a:solidFill>
                <a:srgbClr val="4BD0FF"/>
              </a:solidFill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ea typeface="新細明體" panose="02020500000000000000" pitchFamily="18" charset="-120"/>
              </a:rPr>
              <a:t>term in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can be integrated by completing the square (if necessary) and using the formula</a:t>
            </a:r>
            <a:endParaRPr lang="en-US" altLang="zh-TW" sz="2000" b="1" dirty="0">
              <a:solidFill>
                <a:srgbClr val="4BD0FF"/>
              </a:solidFill>
              <a:ea typeface="新細明體" panose="02020500000000000000" pitchFamily="18" charset="-12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3875"/>
            <a:ext cx="6570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437112"/>
            <a:ext cx="3048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14890"/>
            <a:ext cx="6918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15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4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600200"/>
            <a:ext cx="7560839" cy="521317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Evaluate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SOLUTION:</a:t>
            </a:r>
            <a:r>
              <a:rPr lang="en-US" altLang="zh-TW" sz="2000" dirty="0">
                <a:solidFill>
                  <a:srgbClr val="00ADEE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dirty="0">
                <a:solidFill>
                  <a:srgbClr val="00ADEE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Since                     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</a:t>
            </a:r>
            <a:r>
              <a:rPr lang="en-US" altLang="zh-TW" sz="2000" dirty="0">
                <a:ea typeface="新細明體" panose="02020500000000000000" pitchFamily="18" charset="-120"/>
              </a:rPr>
              <a:t>can’t be factored further, we write </a:t>
            </a:r>
            <a:endParaRPr lang="en-US" altLang="zh-TW" sz="2000" dirty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21304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4536442"/>
            <a:ext cx="3532188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75572"/>
            <a:ext cx="23018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6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4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00200"/>
            <a:ext cx="7776863" cy="52578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Multiplying by      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  </a:t>
            </a:r>
            <a:r>
              <a:rPr lang="en-US" altLang="zh-TW" sz="2000" dirty="0">
                <a:ea typeface="新細明體" panose="02020500000000000000" pitchFamily="18" charset="-120"/>
              </a:rPr>
              <a:t>we have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Equating </a:t>
            </a:r>
            <a:r>
              <a:rPr lang="en-US" altLang="zh-TW" sz="2000" dirty="0">
                <a:ea typeface="新細明體" panose="02020500000000000000" pitchFamily="18" charset="-120"/>
              </a:rPr>
              <a:t>coefficients, we obtain 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127158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49530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52775"/>
            <a:ext cx="3124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953000"/>
            <a:ext cx="5219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7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Thus 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 = 1,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</a:rPr>
              <a:t> = 1, and </a:t>
            </a:r>
            <a:r>
              <a:rPr lang="en-US" altLang="zh-TW" sz="2000" i="1" dirty="0"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 = –1 and so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In </a:t>
            </a:r>
            <a:r>
              <a:rPr lang="en-US" altLang="zh-TW" sz="2000" dirty="0">
                <a:ea typeface="新細明體" panose="02020500000000000000" pitchFamily="18" charset="-120"/>
              </a:rPr>
              <a:t>order to integrate the second term we split it into two parts: 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4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49466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87913"/>
            <a:ext cx="50958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4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4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sp>
        <p:nvSpPr>
          <p:cNvPr id="8" name="Content Placeholder 12"/>
          <p:cNvSpPr>
            <a:spLocks noGrp="1"/>
          </p:cNvSpPr>
          <p:nvPr>
            <p:ph idx="1"/>
          </p:nvPr>
        </p:nvSpPr>
        <p:spPr>
          <a:xfrm>
            <a:off x="971600" y="1417640"/>
            <a:ext cx="7776864" cy="539573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We make the substitution </a:t>
            </a:r>
            <a:r>
              <a:rPr lang="en-US" altLang="zh-TW" sz="2000" i="1" dirty="0"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 = 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 + 4 in the first of these integrals so that </a:t>
            </a:r>
            <a:r>
              <a:rPr lang="en-US" altLang="zh-TW" sz="2000" i="1" dirty="0">
                <a:ea typeface="新細明體" panose="02020500000000000000" pitchFamily="18" charset="-120"/>
              </a:rPr>
              <a:t>du</a:t>
            </a:r>
            <a:r>
              <a:rPr lang="en-US" altLang="zh-TW" sz="2000" dirty="0">
                <a:ea typeface="新細明體" panose="02020500000000000000" pitchFamily="18" charset="-120"/>
              </a:rPr>
              <a:t> = 2</a:t>
            </a:r>
            <a:r>
              <a:rPr lang="en-US" altLang="zh-TW" sz="2000" i="1" dirty="0">
                <a:ea typeface="新細明體" panose="02020500000000000000" pitchFamily="18" charset="-120"/>
              </a:rPr>
              <a:t>x dx</a:t>
            </a:r>
            <a:r>
              <a:rPr lang="en-US" altLang="zh-TW" sz="2000" dirty="0">
                <a:ea typeface="新細明體" panose="02020500000000000000" pitchFamily="18" charset="-120"/>
              </a:rPr>
              <a:t>.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We evaluate the second integral by means of Formula 9 with </a:t>
            </a:r>
            <a:r>
              <a:rPr lang="en-US" altLang="zh-TW" sz="2000" i="1" dirty="0">
                <a:ea typeface="新細明體" panose="02020500000000000000" pitchFamily="18" charset="-120"/>
              </a:rPr>
              <a:t>a </a:t>
            </a:r>
            <a:r>
              <a:rPr lang="en-US" altLang="zh-TW" sz="2000" dirty="0">
                <a:ea typeface="新細明體" panose="02020500000000000000" pitchFamily="18" charset="-120"/>
              </a:rPr>
              <a:t>= 2: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9" y="4115508"/>
            <a:ext cx="687863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013176"/>
            <a:ext cx="481806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5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Evaluate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degree of the numerator is not less than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 degree of the denominator.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we first divide and obtain: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87013"/>
              </p:ext>
            </p:extLst>
          </p:nvPr>
        </p:nvGraphicFramePr>
        <p:xfrm>
          <a:off x="2411760" y="1417640"/>
          <a:ext cx="2232248" cy="89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041120" imgH="419040" progId="Equation.DSMT4">
                  <p:embed/>
                </p:oleObj>
              </mc:Choice>
              <mc:Fallback>
                <p:oleObj name="Equation" r:id="rId3" imgW="1041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417640"/>
                        <a:ext cx="2232248" cy="899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950327"/>
              </p:ext>
            </p:extLst>
          </p:nvPr>
        </p:nvGraphicFramePr>
        <p:xfrm>
          <a:off x="2771800" y="4869160"/>
          <a:ext cx="3579507" cy="809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854000" imgH="419040" progId="Equation.DSMT4">
                  <p:embed/>
                </p:oleObj>
              </mc:Choice>
              <mc:Fallback>
                <p:oleObj name="Equation" r:id="rId5" imgW="1854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869160"/>
                        <a:ext cx="3579507" cy="809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2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5 </a:t>
            </a:r>
            <a:r>
              <a:rPr lang="en-US" altLang="zh-TW" sz="2800" dirty="0">
                <a:ea typeface="新細明體" panose="02020500000000000000" pitchFamily="18" charset="-120"/>
              </a:rPr>
              <a:t>– </a:t>
            </a:r>
            <a:r>
              <a:rPr lang="en-US" altLang="zh-TW" sz="2800" i="1" dirty="0">
                <a:ea typeface="新細明體" panose="02020500000000000000" pitchFamily="18" charset="-120"/>
              </a:rPr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Notice that the quadratic 4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4</a:t>
            </a:r>
            <a:r>
              <a:rPr lang="en-US" altLang="zh-TW" i="1" dirty="0">
                <a:ea typeface="新細明體" panose="02020500000000000000" pitchFamily="18" charset="-120"/>
              </a:rPr>
              <a:t>x +</a:t>
            </a:r>
            <a:r>
              <a:rPr lang="en-US" altLang="zh-TW" dirty="0">
                <a:ea typeface="新細明體" panose="02020500000000000000" pitchFamily="18" charset="-120"/>
              </a:rPr>
              <a:t> 3 is irreducible because its discriminant is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4</a:t>
            </a:r>
            <a:r>
              <a:rPr lang="en-US" altLang="zh-TW" i="1" dirty="0">
                <a:ea typeface="新細明體" panose="02020500000000000000" pitchFamily="18" charset="-120"/>
              </a:rPr>
              <a:t>ac =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32 &lt; 0.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This means it can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t be factored.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we don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t need to use the partial fraction technique.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73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5 </a:t>
            </a:r>
            <a:r>
              <a:rPr lang="en-US" altLang="zh-TW" sz="2800" dirty="0">
                <a:ea typeface="新細明體" panose="02020500000000000000" pitchFamily="18" charset="-120"/>
              </a:rPr>
              <a:t>– </a:t>
            </a:r>
            <a:r>
              <a:rPr lang="en-US" altLang="zh-TW" sz="2800" i="1" dirty="0">
                <a:ea typeface="新細明體" panose="02020500000000000000" pitchFamily="18" charset="-120"/>
              </a:rPr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To integrate the function, we complete the square in the denominator: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This suggests we make the substitution </a:t>
            </a:r>
            <a:r>
              <a:rPr lang="en-US" altLang="zh-TW" i="1" dirty="0">
                <a:ea typeface="新細明體" panose="02020500000000000000" pitchFamily="18" charset="-120"/>
              </a:rPr>
              <a:t>u =</a:t>
            </a:r>
            <a:r>
              <a:rPr lang="en-US" altLang="zh-TW" dirty="0">
                <a:ea typeface="新細明體" panose="02020500000000000000" pitchFamily="18" charset="-120"/>
              </a:rPr>
              <a:t> 2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1.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Then, </a:t>
            </a:r>
            <a:r>
              <a:rPr lang="en-US" altLang="zh-TW" i="1" dirty="0">
                <a:ea typeface="新細明體" panose="02020500000000000000" pitchFamily="18" charset="-120"/>
              </a:rPr>
              <a:t>du </a:t>
            </a:r>
            <a:r>
              <a:rPr lang="en-US" altLang="zh-TW" dirty="0">
                <a:ea typeface="新細明體" panose="02020500000000000000" pitchFamily="18" charset="-120"/>
              </a:rPr>
              <a:t>= 2 </a:t>
            </a:r>
            <a:r>
              <a:rPr lang="en-US" altLang="zh-TW" i="1" dirty="0">
                <a:ea typeface="新細明體" panose="02020500000000000000" pitchFamily="18" charset="-120"/>
              </a:rPr>
              <a:t>dx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½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u </a:t>
            </a:r>
            <a:r>
              <a:rPr lang="en-US" altLang="zh-TW" dirty="0">
                <a:ea typeface="新細明體" panose="02020500000000000000" pitchFamily="18" charset="-120"/>
              </a:rPr>
              <a:t>+ 1).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102779"/>
              </p:ext>
            </p:extLst>
          </p:nvPr>
        </p:nvGraphicFramePr>
        <p:xfrm>
          <a:off x="2555776" y="2780928"/>
          <a:ext cx="3816424" cy="53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638000" imgH="228600" progId="Equation.DSMT4">
                  <p:embed/>
                </p:oleObj>
              </mc:Choice>
              <mc:Fallback>
                <p:oleObj name="Equation" r:id="rId3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780928"/>
                        <a:ext cx="3816424" cy="53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5 </a:t>
            </a:r>
            <a:r>
              <a:rPr lang="en-US" altLang="zh-TW" sz="2800" dirty="0">
                <a:ea typeface="新細明體" panose="02020500000000000000" pitchFamily="18" charset="-120"/>
              </a:rPr>
              <a:t>– </a:t>
            </a:r>
            <a:r>
              <a:rPr lang="en-US" altLang="zh-TW" sz="2800" i="1" dirty="0">
                <a:ea typeface="新細明體" panose="02020500000000000000" pitchFamily="18" charset="-120"/>
              </a:rPr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Thus,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32180"/>
              </p:ext>
            </p:extLst>
          </p:nvPr>
        </p:nvGraphicFramePr>
        <p:xfrm>
          <a:off x="2051720" y="1569674"/>
          <a:ext cx="5496959" cy="187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2527200" imgH="863280" progId="Equation.DSMT4">
                  <p:embed/>
                </p:oleObj>
              </mc:Choice>
              <mc:Fallback>
                <p:oleObj name="Equation" r:id="rId3" imgW="25272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569674"/>
                        <a:ext cx="5496959" cy="1877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326129"/>
              </p:ext>
            </p:extLst>
          </p:nvPr>
        </p:nvGraphicFramePr>
        <p:xfrm>
          <a:off x="2051720" y="3500894"/>
          <a:ext cx="5904656" cy="267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2920680" imgH="1320480" progId="Equation.DSMT4">
                  <p:embed/>
                </p:oleObj>
              </mc:Choice>
              <mc:Fallback>
                <p:oleObj name="Equation" r:id="rId5" imgW="292068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500894"/>
                        <a:ext cx="5904656" cy="2671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4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5 illustrates the general procedure </a:t>
            </a:r>
            <a:r>
              <a:rPr lang="en-US" altLang="zh-TW" dirty="0" smtClean="0">
                <a:ea typeface="新細明體" panose="02020500000000000000" pitchFamily="18" charset="-120"/>
              </a:rPr>
              <a:t>for integrating </a:t>
            </a:r>
            <a:r>
              <a:rPr lang="en-US" altLang="zh-TW" dirty="0">
                <a:ea typeface="新細明體" panose="02020500000000000000" pitchFamily="18" charset="-120"/>
              </a:rPr>
              <a:t>a partial fraction of the form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54" y="2852936"/>
            <a:ext cx="4450081" cy="8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PARTIAL FRACTIONS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To illustrate the method, observe that by taking the fractions 2/(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1) and 1/(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2) to a common denominator we obtain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140968"/>
            <a:ext cx="4245019" cy="18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complete the square in the denominator and then make a substitution that brings the integral into the form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sz="24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Then, the first integral is a logarithm and the second is expressed in terms of tan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022663"/>
            <a:ext cx="6050185" cy="87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00200"/>
            <a:ext cx="7776863" cy="52131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000" b="1" dirty="0"/>
              <a:t>CASE IV  </a:t>
            </a:r>
            <a:r>
              <a:rPr lang="en-US" altLang="zh-TW" sz="2000" b="1" i="1" dirty="0"/>
              <a:t>Q</a:t>
            </a:r>
            <a:r>
              <a:rPr lang="en-US" altLang="zh-TW" sz="2000" b="1" dirty="0"/>
              <a:t>(</a:t>
            </a:r>
            <a:r>
              <a:rPr lang="en-US" altLang="zh-TW" sz="2000" b="1" i="1" dirty="0"/>
              <a:t>x</a:t>
            </a:r>
            <a:r>
              <a:rPr lang="en-US" altLang="zh-TW" sz="2000" b="1" dirty="0"/>
              <a:t>) contains a repeated irreducible quadratic </a:t>
            </a:r>
            <a:br>
              <a:rPr lang="en-US" altLang="zh-TW" sz="2000" b="1" dirty="0"/>
            </a:br>
            <a:r>
              <a:rPr lang="en-US" altLang="zh-TW" sz="2000" b="1" dirty="0"/>
              <a:t>                 factor.</a:t>
            </a:r>
          </a:p>
          <a:p>
            <a:pPr>
              <a:defRPr/>
            </a:pPr>
            <a:endParaRPr lang="en-US" altLang="zh-TW" sz="2000" b="1" dirty="0">
              <a:solidFill>
                <a:srgbClr val="4BD0FF"/>
              </a:solidFill>
            </a:endParaRPr>
          </a:p>
          <a:p>
            <a:pPr>
              <a:defRPr/>
            </a:pPr>
            <a:r>
              <a:rPr lang="en-US" altLang="zh-TW" sz="2000" dirty="0"/>
              <a:t>If </a:t>
            </a:r>
            <a:r>
              <a:rPr lang="en-US" altLang="zh-TW" sz="2000" i="1" dirty="0"/>
              <a:t>Q</a:t>
            </a:r>
            <a:r>
              <a:rPr lang="en-US" altLang="zh-TW" sz="2000" dirty="0"/>
              <a:t>(</a:t>
            </a:r>
            <a:r>
              <a:rPr lang="en-US" altLang="zh-TW" sz="2000" i="1" dirty="0"/>
              <a:t>x</a:t>
            </a:r>
            <a:r>
              <a:rPr lang="en-US" altLang="zh-TW" sz="2000" dirty="0"/>
              <a:t>) has the factor (</a:t>
            </a:r>
            <a:r>
              <a:rPr lang="en-US" altLang="zh-TW" sz="2000" i="1" dirty="0"/>
              <a:t>ax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 + </a:t>
            </a:r>
            <a:r>
              <a:rPr lang="en-US" altLang="zh-TW" sz="2000" i="1" dirty="0" err="1"/>
              <a:t>bx</a:t>
            </a:r>
            <a:r>
              <a:rPr lang="en-US" altLang="zh-TW" sz="2000" dirty="0"/>
              <a:t> + </a:t>
            </a:r>
            <a:r>
              <a:rPr lang="en-US" altLang="zh-TW" sz="2000" i="1" dirty="0"/>
              <a:t>c</a:t>
            </a:r>
            <a:r>
              <a:rPr lang="en-US" altLang="zh-TW" sz="2000" dirty="0"/>
              <a:t>)</a:t>
            </a:r>
            <a:r>
              <a:rPr lang="en-US" altLang="zh-TW" sz="2000" i="1" baseline="30000" dirty="0"/>
              <a:t>r</a:t>
            </a:r>
            <a:r>
              <a:rPr lang="en-US" altLang="zh-TW" sz="2000" dirty="0"/>
              <a:t>, where </a:t>
            </a:r>
            <a:r>
              <a:rPr lang="en-US" altLang="zh-TW" sz="2000" i="1" dirty="0"/>
              <a:t>b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 – 4</a:t>
            </a:r>
            <a:r>
              <a:rPr lang="en-US" altLang="zh-TW" sz="2000" i="1" dirty="0"/>
              <a:t>ac</a:t>
            </a:r>
            <a:r>
              <a:rPr lang="en-US" altLang="zh-TW" sz="2000" dirty="0"/>
              <a:t> &lt; 0</a:t>
            </a:r>
          </a:p>
          <a:p>
            <a:pPr>
              <a:defRPr/>
            </a:pPr>
            <a:r>
              <a:rPr lang="en-US" altLang="zh-TW" sz="2000" dirty="0"/>
              <a:t>then instead of the single partial fraction      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 </a:t>
            </a:r>
            <a:r>
              <a:rPr lang="en-US" altLang="zh-TW" sz="2000" dirty="0"/>
              <a:t>sum</a:t>
            </a:r>
          </a:p>
          <a:p>
            <a:pPr>
              <a:defRPr/>
            </a:pPr>
            <a:endParaRPr lang="en-US" altLang="zh-TW" sz="2000" b="1" dirty="0"/>
          </a:p>
          <a:p>
            <a:pPr>
              <a:defRPr/>
            </a:pPr>
            <a:endParaRPr lang="en-US" altLang="zh-TW" sz="2000" b="1" dirty="0">
              <a:solidFill>
                <a:srgbClr val="4BD0FF"/>
              </a:solidFill>
            </a:endParaRPr>
          </a:p>
          <a:p>
            <a:pPr>
              <a:defRPr/>
            </a:pPr>
            <a:r>
              <a:rPr lang="en-US" altLang="zh-TW" sz="2000" dirty="0" smtClean="0"/>
              <a:t>occurs </a:t>
            </a:r>
            <a:r>
              <a:rPr lang="en-US" altLang="zh-TW" sz="2000" dirty="0"/>
              <a:t>in the partial fraction decomposition of           </a:t>
            </a:r>
            <a:r>
              <a:rPr lang="zh-TW" altLang="en-US" sz="2000" dirty="0" smtClean="0"/>
              <a:t>     </a:t>
            </a:r>
            <a:r>
              <a:rPr lang="en-US" altLang="zh-TW" sz="2000" dirty="0" smtClean="0"/>
              <a:t>   </a:t>
            </a:r>
            <a:r>
              <a:rPr lang="en-US" altLang="zh-TW" sz="2000" dirty="0"/>
              <a:t>. </a:t>
            </a:r>
            <a:endParaRPr lang="en-US" altLang="zh-TW" sz="2000" b="1" dirty="0">
              <a:solidFill>
                <a:srgbClr val="4BD0FF"/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Partial Fractions</a:t>
            </a:r>
            <a:endParaRPr lang="zh-TW" altLang="en-US" sz="3200" dirty="0">
              <a:latin typeface="+mj-lt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07" y="4725144"/>
            <a:ext cx="7586663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37" y="3933056"/>
            <a:ext cx="4111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785591"/>
            <a:ext cx="10715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Partial Fractions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00200"/>
            <a:ext cx="7704856" cy="525780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>
                <a:ea typeface="新細明體" panose="02020500000000000000" pitchFamily="18" charset="-120"/>
              </a:rPr>
              <a:t>Each of the terms in      can be integrated by completing the square and using a substitution (if necessary).</a:t>
            </a:r>
            <a:endParaRPr lang="en-US" altLang="zh-TW" b="1" dirty="0">
              <a:solidFill>
                <a:srgbClr val="4BD0FF"/>
              </a:solidFill>
              <a:ea typeface="新細明體" panose="02020500000000000000" pitchFamily="18" charset="-12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3333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2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Write out the form of the partial fraction decomposition of the function</a:t>
            </a:r>
          </a:p>
          <a:p>
            <a:endParaRPr lang="zh-TW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289743"/>
              </p:ext>
            </p:extLst>
          </p:nvPr>
        </p:nvGraphicFramePr>
        <p:xfrm>
          <a:off x="2483768" y="2753684"/>
          <a:ext cx="4127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650960" imgH="444240" progId="Equation.DSMT4">
                  <p:embed/>
                </p:oleObj>
              </mc:Choice>
              <mc:Fallback>
                <p:oleObj name="Equation" r:id="rId3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753684"/>
                        <a:ext cx="41275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27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6 </a:t>
            </a:r>
            <a:r>
              <a:rPr lang="en-US" altLang="zh-TW" sz="2800" dirty="0">
                <a:ea typeface="新細明體" panose="02020500000000000000" pitchFamily="18" charset="-120"/>
              </a:rPr>
              <a:t>– </a:t>
            </a:r>
            <a:r>
              <a:rPr lang="en-US" altLang="zh-TW" sz="2800" i="1" dirty="0">
                <a:ea typeface="新細明體" panose="02020500000000000000" pitchFamily="18" charset="-120"/>
              </a:rPr>
              <a:t>Solution</a:t>
            </a:r>
            <a:endParaRPr lang="zh-TW" altLang="en-US" dirty="0"/>
          </a:p>
        </p:txBody>
      </p:sp>
      <p:graphicFrame>
        <p:nvGraphicFramePr>
          <p:cNvPr id="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568797"/>
              </p:ext>
            </p:extLst>
          </p:nvPr>
        </p:nvGraphicFramePr>
        <p:xfrm>
          <a:off x="2555776" y="2348880"/>
          <a:ext cx="4139068" cy="268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993680" imgH="1295280" progId="Equation.DSMT4">
                  <p:embed/>
                </p:oleObj>
              </mc:Choice>
              <mc:Fallback>
                <p:oleObj name="Equation" r:id="rId3" imgW="199368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348880"/>
                        <a:ext cx="4139068" cy="2689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6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7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484784"/>
            <a:ext cx="7490793" cy="4687416"/>
          </a:xfrm>
        </p:spPr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Evaluate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SOLUTION:</a:t>
            </a:r>
            <a:r>
              <a:rPr lang="en-US" altLang="zh-TW" sz="2000" dirty="0">
                <a:solidFill>
                  <a:srgbClr val="00ADEE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dirty="0">
                <a:solidFill>
                  <a:srgbClr val="00ADEE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The form of the partial fraction decomposition is</a:t>
            </a:r>
            <a:endParaRPr lang="en-US" altLang="zh-TW" sz="2000" dirty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7640"/>
            <a:ext cx="27781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54483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3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00200"/>
            <a:ext cx="7776864" cy="52578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Multiplying by             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we </a:t>
            </a:r>
            <a:r>
              <a:rPr lang="en-US" altLang="zh-TW" sz="2000" dirty="0">
                <a:ea typeface="新細明體" panose="02020500000000000000" pitchFamily="18" charset="-120"/>
              </a:rPr>
              <a:t>have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7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5" y="2420888"/>
            <a:ext cx="781843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27" y="3140968"/>
            <a:ext cx="66817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27" y="3830142"/>
            <a:ext cx="63785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02750"/>
            <a:ext cx="13128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6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7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00200"/>
            <a:ext cx="7776863" cy="5257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If we equate coefficients, we get the system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which has the solution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92036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49487"/>
            <a:ext cx="4937125" cy="37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3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7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00200"/>
            <a:ext cx="7776863" cy="514116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Thus  </a:t>
            </a:r>
          </a:p>
          <a:p>
            <a:endParaRPr lang="zh-TW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80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04" y="3237359"/>
            <a:ext cx="58801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04" y="4206518"/>
            <a:ext cx="59324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55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INTEGRATION BY PARTIAL FRACTIONS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we now reverse the procedure, we see how to integrate the function on the right side of this equation: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924944"/>
            <a:ext cx="5626418" cy="14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Partial Fractions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100" dirty="0">
                <a:ea typeface="新細明體" panose="02020500000000000000" pitchFamily="18" charset="-120"/>
              </a:rPr>
              <a:t>To see how the method of partial fractions works in general, let’s consider a rational function where </a:t>
            </a:r>
            <a:r>
              <a:rPr lang="en-US" altLang="zh-TW" sz="2100" i="1" dirty="0">
                <a:ea typeface="新細明體" panose="02020500000000000000" pitchFamily="18" charset="-120"/>
              </a:rPr>
              <a:t>P</a:t>
            </a:r>
            <a:r>
              <a:rPr lang="en-US" altLang="zh-TW" sz="2100" dirty="0">
                <a:ea typeface="新細明體" panose="02020500000000000000" pitchFamily="18" charset="-120"/>
              </a:rPr>
              <a:t> and </a:t>
            </a:r>
            <a:r>
              <a:rPr lang="en-US" altLang="zh-TW" sz="2100" i="1" dirty="0">
                <a:ea typeface="新細明體" panose="02020500000000000000" pitchFamily="18" charset="-120"/>
              </a:rPr>
              <a:t>Q</a:t>
            </a:r>
            <a:r>
              <a:rPr lang="en-US" altLang="zh-TW" sz="2100" dirty="0">
                <a:ea typeface="新細明體" panose="02020500000000000000" pitchFamily="18" charset="-120"/>
              </a:rPr>
              <a:t> are polynomials.</a:t>
            </a:r>
          </a:p>
          <a:p>
            <a:endParaRPr lang="en-US" altLang="zh-TW" sz="2100" dirty="0" smtClean="0"/>
          </a:p>
          <a:p>
            <a:endParaRPr lang="en-US" altLang="zh-TW" sz="2100" dirty="0"/>
          </a:p>
          <a:p>
            <a:r>
              <a:rPr lang="en-US" altLang="zh-TW" dirty="0">
                <a:ea typeface="新細明體" panose="02020500000000000000" pitchFamily="18" charset="-120"/>
              </a:rPr>
              <a:t>where </a:t>
            </a:r>
            <a:r>
              <a:rPr lang="en-US" altLang="zh-TW" i="1" dirty="0">
                <a:ea typeface="新細明體" panose="02020500000000000000" pitchFamily="18" charset="-120"/>
              </a:rPr>
              <a:t>P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i="1" dirty="0">
                <a:ea typeface="新細明體" panose="02020500000000000000" pitchFamily="18" charset="-120"/>
              </a:rPr>
              <a:t>Q</a:t>
            </a:r>
            <a:r>
              <a:rPr lang="en-US" altLang="zh-TW" dirty="0">
                <a:ea typeface="新細明體" panose="02020500000000000000" pitchFamily="18" charset="-120"/>
              </a:rPr>
              <a:t> are polynomials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12976"/>
            <a:ext cx="15557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9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00200"/>
            <a:ext cx="7704855" cy="525780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It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s possible to express </a:t>
            </a:r>
            <a:r>
              <a:rPr lang="en-US" altLang="zh-TW" sz="2000" i="1" dirty="0"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 as a sum of simpler fractions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provided that the degree of </a:t>
            </a:r>
            <a:r>
              <a:rPr lang="en-US" altLang="zh-TW" sz="2000" i="1" dirty="0">
                <a:ea typeface="新細明體" panose="02020500000000000000" pitchFamily="18" charset="-120"/>
              </a:rPr>
              <a:t>P</a:t>
            </a:r>
            <a:r>
              <a:rPr lang="en-US" altLang="zh-TW" sz="2000" dirty="0">
                <a:ea typeface="新細明體" panose="02020500000000000000" pitchFamily="18" charset="-120"/>
              </a:rPr>
              <a:t> is less than the degree of </a:t>
            </a:r>
            <a:r>
              <a:rPr lang="en-US" altLang="zh-TW" sz="2000" i="1" dirty="0">
                <a:ea typeface="新細明體" panose="02020500000000000000" pitchFamily="18" charset="-120"/>
              </a:rPr>
              <a:t>Q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Such </a:t>
            </a:r>
            <a:r>
              <a:rPr lang="en-US" altLang="zh-TW" sz="2000" dirty="0">
                <a:ea typeface="新細明體" panose="02020500000000000000" pitchFamily="18" charset="-120"/>
              </a:rPr>
              <a:t>a rational function is called </a:t>
            </a:r>
            <a:r>
              <a:rPr lang="en-US" altLang="zh-TW" sz="2000" i="1" dirty="0">
                <a:ea typeface="新細明體" panose="02020500000000000000" pitchFamily="18" charset="-120"/>
              </a:rPr>
              <a:t>proper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We </a:t>
            </a:r>
            <a:r>
              <a:rPr lang="en-US" altLang="zh-TW" sz="2000" dirty="0">
                <a:ea typeface="新細明體" panose="02020500000000000000" pitchFamily="18" charset="-120"/>
              </a:rPr>
              <a:t>have known that if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0</a:t>
            </a:r>
            <a:r>
              <a:rPr lang="en-US" altLang="zh-TW" sz="2000" dirty="0">
                <a:ea typeface="新細明體" panose="02020500000000000000" pitchFamily="18" charset="-120"/>
              </a:rPr>
              <a:t>, then the degree of </a:t>
            </a:r>
            <a:r>
              <a:rPr lang="en-US" altLang="zh-TW" sz="2000" i="1" dirty="0">
                <a:ea typeface="新細明體" panose="02020500000000000000" pitchFamily="18" charset="-120"/>
              </a:rPr>
              <a:t>P</a:t>
            </a:r>
            <a:r>
              <a:rPr lang="en-US" altLang="zh-TW" sz="2000" dirty="0">
                <a:ea typeface="新細明體" panose="02020500000000000000" pitchFamily="18" charset="-120"/>
              </a:rPr>
              <a:t> is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and we write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 err="1">
                <a:ea typeface="新細明體" panose="02020500000000000000" pitchFamily="18" charset="-120"/>
              </a:rPr>
              <a:t>deg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P</a:t>
            </a:r>
            <a:r>
              <a:rPr lang="en-US" altLang="zh-TW" sz="2000" dirty="0">
                <a:ea typeface="新細明體" panose="02020500000000000000" pitchFamily="18" charset="-120"/>
              </a:rPr>
              <a:t>) =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326839" y="0"/>
            <a:ext cx="7339012" cy="123983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zh-TW" sz="2701" kern="120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Partial Fractions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35" y="3925093"/>
            <a:ext cx="57150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16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00200"/>
            <a:ext cx="7776863" cy="52578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ea typeface="新細明體" panose="02020500000000000000" pitchFamily="18" charset="-120"/>
              </a:rPr>
              <a:t>f </a:t>
            </a:r>
            <a:r>
              <a:rPr lang="en-US" altLang="zh-TW" sz="2000" dirty="0">
                <a:ea typeface="新細明體" panose="02020500000000000000" pitchFamily="18" charset="-120"/>
              </a:rPr>
              <a:t>is improper, that is, </a:t>
            </a:r>
            <a:r>
              <a:rPr lang="en-US" altLang="zh-TW" sz="2000" dirty="0" err="1">
                <a:ea typeface="新細明體" panose="02020500000000000000" pitchFamily="18" charset="-120"/>
              </a:rPr>
              <a:t>deg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P</a:t>
            </a:r>
            <a:r>
              <a:rPr lang="en-US" altLang="zh-TW" sz="2000" dirty="0">
                <a:ea typeface="新細明體" panose="02020500000000000000" pitchFamily="18" charset="-120"/>
              </a:rPr>
              <a:t>) 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sz="2000" dirty="0" err="1">
                <a:ea typeface="新細明體" panose="02020500000000000000" pitchFamily="18" charset="-120"/>
              </a:rPr>
              <a:t>deg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Q</a:t>
            </a:r>
            <a:r>
              <a:rPr lang="en-US" altLang="zh-TW" sz="2000" dirty="0">
                <a:ea typeface="新細明體" panose="02020500000000000000" pitchFamily="18" charset="-120"/>
              </a:rPr>
              <a:t>), then we must take the preliminary step of dividing </a:t>
            </a:r>
            <a:r>
              <a:rPr lang="en-US" altLang="zh-TW" sz="2000" i="1" dirty="0">
                <a:ea typeface="新細明體" panose="02020500000000000000" pitchFamily="18" charset="-120"/>
              </a:rPr>
              <a:t>Q </a:t>
            </a:r>
            <a:r>
              <a:rPr lang="en-US" altLang="zh-TW" sz="2000" dirty="0">
                <a:ea typeface="新細明體" panose="02020500000000000000" pitchFamily="18" charset="-120"/>
              </a:rPr>
              <a:t>into </a:t>
            </a:r>
            <a:r>
              <a:rPr lang="en-US" altLang="zh-TW" sz="2000" i="1" dirty="0">
                <a:ea typeface="新細明體" panose="02020500000000000000" pitchFamily="18" charset="-120"/>
              </a:rPr>
              <a:t>P</a:t>
            </a:r>
            <a:r>
              <a:rPr lang="en-US" altLang="zh-TW" sz="2000" dirty="0">
                <a:ea typeface="新細明體" panose="02020500000000000000" pitchFamily="18" charset="-120"/>
              </a:rPr>
              <a:t> (by long division) until a remainder </a:t>
            </a: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) is obtained such that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 err="1">
                <a:ea typeface="新細明體" panose="02020500000000000000" pitchFamily="18" charset="-120"/>
              </a:rPr>
              <a:t>deg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) &lt;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dirty="0" err="1">
                <a:ea typeface="新細明體" panose="02020500000000000000" pitchFamily="18" charset="-120"/>
              </a:rPr>
              <a:t>deg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Q</a:t>
            </a:r>
            <a:r>
              <a:rPr lang="en-US" altLang="zh-TW" sz="2000" dirty="0">
                <a:ea typeface="新細明體" panose="02020500000000000000" pitchFamily="18" charset="-120"/>
              </a:rPr>
              <a:t>). 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The division statement is 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are also polynomials.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326839" y="22105"/>
            <a:ext cx="7339012" cy="123983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zh-TW" sz="2701" kern="120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Partial Fractions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97152"/>
            <a:ext cx="6018213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7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Find 	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</a:p>
          <a:p>
            <a:pPr marL="990600" lvl="1" indent="-533400"/>
            <a:r>
              <a:rPr lang="en-US" altLang="zh-TW" dirty="0">
                <a:ea typeface="新細明體" panose="02020500000000000000" pitchFamily="18" charset="-120"/>
              </a:rPr>
              <a:t>The degree of the numerator is greater than that of the denominator.</a:t>
            </a:r>
          </a:p>
          <a:p>
            <a:pPr marL="990600" lvl="1" indent="-533400"/>
            <a:r>
              <a:rPr lang="en-US" altLang="zh-TW" dirty="0">
                <a:ea typeface="新細明體" panose="02020500000000000000" pitchFamily="18" charset="-120"/>
              </a:rPr>
              <a:t>So, we first perform the long division. </a:t>
            </a:r>
          </a:p>
          <a:p>
            <a:pPr marL="990600" lvl="1" indent="-533400"/>
            <a:r>
              <a:rPr lang="en-US" altLang="zh-TW" dirty="0">
                <a:ea typeface="新細明體" panose="02020500000000000000" pitchFamily="18" charset="-120"/>
              </a:rPr>
              <a:t>This enables us to write:</a:t>
            </a:r>
          </a:p>
          <a:p>
            <a:endParaRPr lang="zh-TW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54981"/>
              </p:ext>
            </p:extLst>
          </p:nvPr>
        </p:nvGraphicFramePr>
        <p:xfrm>
          <a:off x="2123728" y="1447715"/>
          <a:ext cx="1296144" cy="80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672840" imgH="419040" progId="Equation.DSMT4">
                  <p:embed/>
                </p:oleObj>
              </mc:Choice>
              <mc:Fallback>
                <p:oleObj name="Equation" r:id="rId3" imgW="672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447715"/>
                        <a:ext cx="1296144" cy="805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789309"/>
              </p:ext>
            </p:extLst>
          </p:nvPr>
        </p:nvGraphicFramePr>
        <p:xfrm>
          <a:off x="2314620" y="5157192"/>
          <a:ext cx="4824536" cy="1607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590560" imgH="863280" progId="Equation.DSMT4">
                  <p:embed/>
                </p:oleObj>
              </mc:Choice>
              <mc:Fallback>
                <p:oleObj name="Equation" r:id="rId5" imgW="25905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620" y="5157192"/>
                        <a:ext cx="4824536" cy="1607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SteEC.potx" id="{180D4A70-C948-48F8-9425-342668F8E48F}" vid="{960CFCFE-7055-481E-A2E6-6BA26E3E1779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1206</Words>
  <Application>Microsoft Office PowerPoint</Application>
  <PresentationFormat>如螢幕大小 (4:3)</PresentationFormat>
  <Paragraphs>222</Paragraphs>
  <Slides>48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6" baseType="lpstr">
      <vt:lpstr>Arial Unicode MS</vt:lpstr>
      <vt:lpstr>微軟正黑體</vt:lpstr>
      <vt:lpstr>新細明體</vt:lpstr>
      <vt:lpstr>Arial</vt:lpstr>
      <vt:lpstr>Euphemia</vt:lpstr>
      <vt:lpstr>Symbol</vt:lpstr>
      <vt:lpstr>Math_16x9</vt:lpstr>
      <vt:lpstr>Equation</vt:lpstr>
      <vt:lpstr>PowerPoint 簡報</vt:lpstr>
      <vt:lpstr>PowerPoint 簡報</vt:lpstr>
      <vt:lpstr>Partial Fractions</vt:lpstr>
      <vt:lpstr>PARTIAL FRACTIONS</vt:lpstr>
      <vt:lpstr>INTEGRATION BY PARTIAL FRACTIONS</vt:lpstr>
      <vt:lpstr>Partial Fractions</vt:lpstr>
      <vt:lpstr>PowerPoint 簡報</vt:lpstr>
      <vt:lpstr>PowerPoint 簡報</vt:lpstr>
      <vt:lpstr>Example 1</vt:lpstr>
      <vt:lpstr>Partial Fractions</vt:lpstr>
      <vt:lpstr>Partial Fractions</vt:lpstr>
      <vt:lpstr>Partial Fractions</vt:lpstr>
      <vt:lpstr>Partial Fractions</vt:lpstr>
      <vt:lpstr>PowerPoint 簡報</vt:lpstr>
      <vt:lpstr>PowerPoint 簡報</vt:lpstr>
      <vt:lpstr>Example 2 – Solution</vt:lpstr>
      <vt:lpstr>          Example 2 – Solution</vt:lpstr>
      <vt:lpstr>Example 2 – Solution</vt:lpstr>
      <vt:lpstr>NOTE</vt:lpstr>
      <vt:lpstr>NOTE</vt:lpstr>
      <vt:lpstr>NOTE</vt:lpstr>
      <vt:lpstr>Partial Fractions</vt:lpstr>
      <vt:lpstr>Partial Fractions</vt:lpstr>
      <vt:lpstr>Example 3</vt:lpstr>
      <vt:lpstr>Example 3 – Solution</vt:lpstr>
      <vt:lpstr>Example 3 – Solution</vt:lpstr>
      <vt:lpstr>Example 3 – Solution</vt:lpstr>
      <vt:lpstr>Example 3 – Solution</vt:lpstr>
      <vt:lpstr>Partial Fractions</vt:lpstr>
      <vt:lpstr>Partial Fractions</vt:lpstr>
      <vt:lpstr>Example 4</vt:lpstr>
      <vt:lpstr>Example 4 – Solution</vt:lpstr>
      <vt:lpstr>Example 4 – Solution</vt:lpstr>
      <vt:lpstr>Example 4 – Solution</vt:lpstr>
      <vt:lpstr>Example 5</vt:lpstr>
      <vt:lpstr>Example 5 – Solution</vt:lpstr>
      <vt:lpstr>Example 5 – Solution</vt:lpstr>
      <vt:lpstr>Example 5 – Solution</vt:lpstr>
      <vt:lpstr>NOTE</vt:lpstr>
      <vt:lpstr>NOTE</vt:lpstr>
      <vt:lpstr>Partial Fractions</vt:lpstr>
      <vt:lpstr>Partial Fractions</vt:lpstr>
      <vt:lpstr>Example 6</vt:lpstr>
      <vt:lpstr>Example 6 – Solution</vt:lpstr>
      <vt:lpstr>Example 7</vt:lpstr>
      <vt:lpstr>Example 7 – Solution</vt:lpstr>
      <vt:lpstr>Example 7 – Solution</vt:lpstr>
      <vt:lpstr>Example 7 –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2015-07-02T07:22:38Z</dcterms:created>
  <dcterms:modified xsi:type="dcterms:W3CDTF">2016-12-02T09:48:37Z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