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3"/>
  </p:notesMasterIdLst>
  <p:handoutMasterIdLst>
    <p:handoutMasterId r:id="rId74"/>
  </p:handoutMasterIdLst>
  <p:sldIdLst>
    <p:sldId id="275" r:id="rId3"/>
    <p:sldId id="276" r:id="rId4"/>
    <p:sldId id="278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99" r:id="rId13"/>
    <p:sldId id="400" r:id="rId14"/>
    <p:sldId id="279" r:id="rId15"/>
    <p:sldId id="280" r:id="rId16"/>
    <p:sldId id="360" r:id="rId17"/>
    <p:sldId id="361" r:id="rId18"/>
    <p:sldId id="401" r:id="rId19"/>
    <p:sldId id="354" r:id="rId20"/>
    <p:sldId id="355" r:id="rId21"/>
    <p:sldId id="356" r:id="rId22"/>
    <p:sldId id="357" r:id="rId23"/>
    <p:sldId id="402" r:id="rId24"/>
    <p:sldId id="403" r:id="rId25"/>
    <p:sldId id="404" r:id="rId26"/>
    <p:sldId id="405" r:id="rId27"/>
    <p:sldId id="406" r:id="rId28"/>
    <p:sldId id="358" r:id="rId29"/>
    <p:sldId id="359" r:id="rId30"/>
    <p:sldId id="321" r:id="rId31"/>
    <p:sldId id="322" r:id="rId32"/>
    <p:sldId id="407" r:id="rId33"/>
    <p:sldId id="362" r:id="rId34"/>
    <p:sldId id="370" r:id="rId35"/>
    <p:sldId id="371" r:id="rId36"/>
    <p:sldId id="408" r:id="rId37"/>
    <p:sldId id="372" r:id="rId38"/>
    <p:sldId id="373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64" r:id="rId53"/>
    <p:sldId id="283" r:id="rId54"/>
    <p:sldId id="301" r:id="rId55"/>
    <p:sldId id="365" r:id="rId56"/>
    <p:sldId id="366" r:id="rId57"/>
    <p:sldId id="390" r:id="rId58"/>
    <p:sldId id="391" r:id="rId59"/>
    <p:sldId id="392" r:id="rId60"/>
    <p:sldId id="393" r:id="rId61"/>
    <p:sldId id="409" r:id="rId62"/>
    <p:sldId id="394" r:id="rId63"/>
    <p:sldId id="410" r:id="rId64"/>
    <p:sldId id="411" r:id="rId65"/>
    <p:sldId id="367" r:id="rId66"/>
    <p:sldId id="368" r:id="rId67"/>
    <p:sldId id="369" r:id="rId68"/>
    <p:sldId id="395" r:id="rId69"/>
    <p:sldId id="396" r:id="rId70"/>
    <p:sldId id="397" r:id="rId71"/>
    <p:sldId id="39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212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12/2/2016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2016/12/2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E4B703-82CD-4119-BC60-E7425FA3E98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5522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6DC88-87C1-47F5-855C-3D2624F4633C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9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21889-E8DF-428B-9EFA-65AD8BD118B8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50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2CE40-6EF7-4586-94B4-425AD51424D4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56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CED5A-A808-4CBB-99A6-C29812980BF2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4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BDFF47-9C62-4F3C-A6DB-AC3E0B89FA83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6ADB4-1DB3-43C5-A319-71163510467B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530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7DACF-C50B-414F-A16D-A33093F5C7D9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039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DE25D-8141-4901-A228-E0E8F632D425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21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8B343-1F1C-4178-B756-11C7A3A578FB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6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31942-2C38-459B-A86C-918331B11047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82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5E5BC6-3CFF-4D77-9746-50457F0B5C69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45599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AA1E9-12BF-48AB-B0EF-CD9859ADB5B4}" type="slidenum">
              <a:rPr lang="zh-TW" altLang="en-US"/>
              <a:pPr/>
              <a:t>61</a:t>
            </a:fld>
            <a:endParaRPr lang="en-US" altLang="zh-TW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0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11F84-C8CC-4100-8933-EFFD8CE1544F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6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0694-598A-4720-99A8-ACFA26C1A52E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5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84FE9-1D48-4B31-9571-7E69DD18D729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23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687AB-D7FE-48A1-81B9-5B86FE47CBDA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43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3FB89-70CD-47D5-9890-AFD3B0E34470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3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8988D-074C-4914-A63E-05D80CE2C169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94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832B-CDB2-450E-ADC4-F873BC1C7D8E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61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12/2/2016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8.wmf"/><Relationship Id="rId5" Type="http://schemas.openxmlformats.org/officeDocument/2006/relationships/image" Target="../media/image63.emf"/><Relationship Id="rId4" Type="http://schemas.openxmlformats.org/officeDocument/2006/relationships/oleObject" Target="../embeddings/oleObject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8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1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142107" y="1542559"/>
            <a:ext cx="6859786" cy="1486287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TW" altLang="zh-TW" sz="1350">
                <a:solidFill>
                  <a:srgbClr val="FFFF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599426" y="1942713"/>
            <a:ext cx="571649" cy="1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7202" dirty="0">
                <a:solidFill>
                  <a:srgbClr val="00ADEE"/>
                </a:solidFill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914218" y="2342869"/>
            <a:ext cx="46875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TECHNIQUES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39502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endParaRPr lang="en-US" altLang="zh-TW" sz="2000" dirty="0" smtClean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 smtClean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Another </a:t>
            </a:r>
            <a:r>
              <a:rPr lang="en-US" altLang="zh-TW" sz="2000" dirty="0">
                <a:ea typeface="新細明體" panose="02020500000000000000" pitchFamily="18" charset="-120"/>
              </a:rPr>
              <a:t>approximation, called the Trapezoidal Rule, results from averaging the approximations in Equations 1 and 2: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98" y="1508125"/>
            <a:ext cx="73469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69160"/>
            <a:ext cx="7615238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5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Approximate Integration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reason for the name can be seen from Figure 2, which illustrates the case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0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36912"/>
            <a:ext cx="3692525" cy="39004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7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TRAPEZOIDAL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area of the trapezoid that lies above the </a:t>
            </a:r>
            <a:r>
              <a:rPr lang="en-US" altLang="zh-TW" i="1" dirty="0" err="1">
                <a:ea typeface="新細明體" panose="02020500000000000000" pitchFamily="18" charset="-120"/>
              </a:rPr>
              <a:t>i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th</a:t>
            </a:r>
            <a:r>
              <a:rPr lang="en-US" altLang="zh-TW" dirty="0">
                <a:ea typeface="新細明體" panose="02020500000000000000" pitchFamily="18" charset="-120"/>
              </a:rPr>
              <a:t> subinterval is: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we add the areas of all these trapezoids, we get the right side of the Trapezoidal Rule.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24944"/>
            <a:ext cx="5408690" cy="8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1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1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600200"/>
            <a:ext cx="7339012" cy="514116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Use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(a) </a:t>
            </a:r>
            <a:r>
              <a:rPr lang="en-US" altLang="zh-TW" sz="2000" dirty="0">
                <a:ea typeface="新細明體" panose="02020500000000000000" pitchFamily="18" charset="-120"/>
              </a:rPr>
              <a:t>the Trapezoidal Rule and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b="1" dirty="0">
                <a:ea typeface="新細明體" panose="02020500000000000000" pitchFamily="18" charset="-120"/>
              </a:rPr>
              <a:t>(b) </a:t>
            </a:r>
            <a:r>
              <a:rPr lang="en-US" altLang="zh-TW" sz="2000" dirty="0">
                <a:ea typeface="新細明體" panose="02020500000000000000" pitchFamily="18" charset="-120"/>
              </a:rPr>
              <a:t>the Midpoint Rule with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5 to approximate the integral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SOLUTION: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b="1" dirty="0">
                <a:ea typeface="新細明體" panose="02020500000000000000" pitchFamily="18" charset="-120"/>
              </a:rPr>
              <a:t>(a) </a:t>
            </a:r>
            <a:r>
              <a:rPr lang="en-US" altLang="zh-TW" sz="2000" dirty="0">
                <a:ea typeface="新細明體" panose="02020500000000000000" pitchFamily="18" charset="-120"/>
              </a:rPr>
              <a:t>With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5,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= 1, and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 = 2, we have  		   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and so the Trapezoidal Rule gives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1338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37112"/>
            <a:ext cx="28003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13"/>
          <a:stretch>
            <a:fillRect/>
          </a:stretch>
        </p:blipFill>
        <p:spPr bwMode="auto">
          <a:xfrm>
            <a:off x="1195389" y="5255636"/>
            <a:ext cx="16764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/>
          <a:stretch>
            <a:fillRect/>
          </a:stretch>
        </p:blipFill>
        <p:spPr bwMode="auto">
          <a:xfrm>
            <a:off x="1195389" y="6056529"/>
            <a:ext cx="767238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16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1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 smtClean="0">
              <a:ea typeface="新細明體" panose="02020500000000000000" pitchFamily="18" charset="-120"/>
            </a:endParaRPr>
          </a:p>
          <a:p>
            <a:endParaRPr lang="en-US" altLang="zh-TW" sz="2000" dirty="0" smtClean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This </a:t>
            </a:r>
            <a:r>
              <a:rPr lang="en-US" altLang="zh-TW" sz="2000" dirty="0">
                <a:ea typeface="新細明體" panose="02020500000000000000" pitchFamily="18" charset="-120"/>
              </a:rPr>
              <a:t>approximation is illustrated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 smtClean="0">
                <a:ea typeface="新細明體" panose="02020500000000000000" pitchFamily="18" charset="-120"/>
              </a:rPr>
              <a:t>in </a:t>
            </a:r>
            <a:r>
              <a:rPr lang="en-US" altLang="zh-TW" sz="2000" dirty="0">
                <a:ea typeface="新細明體" panose="02020500000000000000" pitchFamily="18" charset="-120"/>
              </a:rPr>
              <a:t>Figure 3.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7"/>
          <a:stretch>
            <a:fillRect/>
          </a:stretch>
        </p:blipFill>
        <p:spPr bwMode="auto">
          <a:xfrm>
            <a:off x="2447925" y="1676400"/>
            <a:ext cx="5476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6" r="70782" b="1538"/>
          <a:stretch>
            <a:fillRect/>
          </a:stretch>
        </p:blipFill>
        <p:spPr bwMode="auto">
          <a:xfrm>
            <a:off x="2438400" y="29718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138" y="3810000"/>
            <a:ext cx="2709862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586884" y="6430963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9107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1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TW" sz="2000" b="1">
                <a:ea typeface="新細明體" panose="02020500000000000000" pitchFamily="18" charset="-120"/>
              </a:rPr>
              <a:t>(b) </a:t>
            </a:r>
            <a:r>
              <a:rPr lang="en-US" altLang="zh-TW" sz="2000">
                <a:ea typeface="新細明體" panose="02020500000000000000" pitchFamily="18" charset="-120"/>
              </a:rPr>
              <a:t>The midpoints of the five subintervals are 1.1, 1.3, 1.5, 1.7, and 1.9, so the Midpoint Rule gives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219"/>
          <a:stretch>
            <a:fillRect/>
          </a:stretch>
        </p:blipFill>
        <p:spPr bwMode="auto">
          <a:xfrm>
            <a:off x="1369640" y="259080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4" t="36781" r="13832" b="19080"/>
          <a:stretch/>
        </p:blipFill>
        <p:spPr bwMode="auto">
          <a:xfrm>
            <a:off x="2413248" y="3657600"/>
            <a:ext cx="511108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9" t="80920" r="63831" b="-1690"/>
          <a:stretch/>
        </p:blipFill>
        <p:spPr bwMode="auto">
          <a:xfrm>
            <a:off x="2483768" y="5014913"/>
            <a:ext cx="1512168" cy="43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4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1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>
                <a:ea typeface="新細明體" panose="02020500000000000000" pitchFamily="18" charset="-120"/>
              </a:rPr>
              <a:t>This approximation is illustrated in Figure 4.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209800"/>
            <a:ext cx="29940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082602" y="512108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37077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APPROXIMATE INTEGRATION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Example 1, we deliberately chose an integral whose value can be computed explicitly so that we can see how accurate the Trapezoidal and Midpoint Rules are.</a:t>
            </a:r>
            <a:endParaRPr lang="en-US" altLang="zh-TW" sz="3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101" dirty="0">
                <a:ea typeface="新細明體" panose="02020500000000000000" pitchFamily="18" charset="-120"/>
              </a:rPr>
              <a:t>By the FTC, 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789040"/>
            <a:ext cx="4248472" cy="7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 </a:t>
            </a:r>
            <a:r>
              <a:rPr lang="en-US" altLang="zh-TW" sz="2000" b="1" dirty="0">
                <a:ea typeface="新細明體" panose="02020500000000000000" pitchFamily="18" charset="-120"/>
              </a:rPr>
              <a:t>error</a:t>
            </a:r>
            <a:r>
              <a:rPr lang="en-US" altLang="zh-TW" sz="2000" dirty="0">
                <a:ea typeface="新細明體" panose="02020500000000000000" pitchFamily="18" charset="-120"/>
              </a:rPr>
              <a:t> in using an approximation is defined to be the amount that needs to be added to the approximation to make it exact.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In </a:t>
            </a:r>
            <a:r>
              <a:rPr lang="en-US" altLang="zh-TW" sz="2000" dirty="0">
                <a:ea typeface="新細明體" panose="02020500000000000000" pitchFamily="18" charset="-120"/>
              </a:rPr>
              <a:t>general, we have</a:t>
            </a:r>
          </a:p>
          <a:p>
            <a:endParaRPr lang="en-US" altLang="zh-TW" sz="18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				and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39" y="4221088"/>
            <a:ext cx="2619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21088"/>
            <a:ext cx="27098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44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 following tables show the results of calculations similar to those in Example 1, but for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5, 10, and 20 and for the left and right endpoint approximations as well as the Trapezoidal and Midpoint Rules.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29" y="3480643"/>
            <a:ext cx="6583363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4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1904305" y="2743021"/>
            <a:ext cx="5945148" cy="10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2571229" y="2928807"/>
            <a:ext cx="5087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 b="1" dirty="0">
                <a:ea typeface="新細明體" panose="02020500000000000000" pitchFamily="18" charset="-120"/>
              </a:rPr>
              <a:t>Approximate Integration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86741" y="2971681"/>
            <a:ext cx="772969" cy="60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301" b="1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6.5</a:t>
            </a:r>
            <a:endParaRPr lang="en-US" altLang="zh-TW" sz="3301" b="1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3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We can make several observations from these tables:</a:t>
            </a:r>
          </a:p>
          <a:p>
            <a:r>
              <a:rPr lang="en-US" altLang="zh-TW" sz="2000" b="1" dirty="0" smtClean="0">
                <a:ea typeface="新細明體" panose="02020500000000000000" pitchFamily="18" charset="-120"/>
              </a:rPr>
              <a:t>1</a:t>
            </a:r>
            <a:r>
              <a:rPr lang="en-US" altLang="zh-TW" sz="2000" b="1" dirty="0">
                <a:ea typeface="新細明體" panose="02020500000000000000" pitchFamily="18" charset="-120"/>
              </a:rPr>
              <a:t>.</a:t>
            </a:r>
            <a:r>
              <a:rPr lang="en-US" altLang="zh-TW" sz="2000" dirty="0">
                <a:ea typeface="新細明體" panose="02020500000000000000" pitchFamily="18" charset="-120"/>
              </a:rPr>
              <a:t> In all of the methods we get more accurate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approximations when we increase the value of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. (But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very large values of </a:t>
            </a:r>
            <a:r>
              <a:rPr lang="en-US" altLang="zh-TW" sz="2000" i="1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result in so many arithmetic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operations that we have to beware of accumulated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round-off error.)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b="1" dirty="0">
                <a:ea typeface="新細明體" panose="02020500000000000000" pitchFamily="18" charset="-120"/>
              </a:rPr>
              <a:t>2.</a:t>
            </a:r>
            <a:r>
              <a:rPr lang="en-US" altLang="zh-TW" sz="2000" dirty="0">
                <a:ea typeface="新細明體" panose="02020500000000000000" pitchFamily="18" charset="-120"/>
              </a:rPr>
              <a:t> The errors in the left and right endpoint approximations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are opposite in sign and appear to decrease by a factor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of about 2 when we double the value of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:p14="http://schemas.microsoft.com/office/powerpoint/2010/main" val="23678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ea typeface="新細明體" panose="02020500000000000000" pitchFamily="18" charset="-120"/>
              </a:rPr>
              <a:t>3. </a:t>
            </a:r>
            <a:r>
              <a:rPr lang="en-US" altLang="zh-TW" sz="2000" dirty="0">
                <a:ea typeface="新細明體" panose="02020500000000000000" pitchFamily="18" charset="-120"/>
              </a:rPr>
              <a:t>The Trapezoidal and Midpoint Rules are much more accurate than the endpoint approximations.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b="1" dirty="0">
                <a:ea typeface="新細明體" panose="02020500000000000000" pitchFamily="18" charset="-120"/>
              </a:rPr>
              <a:t>4. </a:t>
            </a:r>
            <a:r>
              <a:rPr lang="en-US" altLang="zh-TW" sz="2000" dirty="0">
                <a:ea typeface="新細明體" panose="02020500000000000000" pitchFamily="18" charset="-120"/>
              </a:rPr>
              <a:t>The errors in the Trapezoidal and Midpoint Rules are opposite in sign and appear to decrease by a factor of about 4 when we double the value of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b="1" dirty="0">
                <a:ea typeface="新細明體" panose="02020500000000000000" pitchFamily="18" charset="-120"/>
              </a:rPr>
              <a:t>5. </a:t>
            </a:r>
            <a:r>
              <a:rPr lang="en-US" altLang="zh-TW" sz="2000" dirty="0">
                <a:ea typeface="新細明體" panose="02020500000000000000" pitchFamily="18" charset="-120"/>
              </a:rPr>
              <a:t>The size of the error in the Midpoint Rule is about half the size of the error in the Trapezoidal Rule.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:p14="http://schemas.microsoft.com/office/powerpoint/2010/main" val="28720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MIDPOINT RULE VS. TRAPEZOIDAL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Figure 5 shows why we can usually expect the Midpoint Rule to be more accurate than the Trapezoidal Rule.</a:t>
            </a:r>
          </a:p>
          <a:p>
            <a:endParaRPr lang="zh-TW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27312"/>
            <a:ext cx="3113088" cy="354488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173413" cy="384968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7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MIDPOINT RULE VS. TRAPEZOIDAL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area of a typical rectangle in the Midpoint Rule is the same as the area of the trapezoid </a:t>
            </a:r>
            <a:r>
              <a:rPr lang="en-US" altLang="zh-TW" i="1" dirty="0">
                <a:ea typeface="新細明體" panose="02020500000000000000" pitchFamily="18" charset="-120"/>
              </a:rPr>
              <a:t>ABCD</a:t>
            </a:r>
            <a:r>
              <a:rPr lang="en-US" altLang="zh-TW" dirty="0">
                <a:ea typeface="新細明體" panose="02020500000000000000" pitchFamily="18" charset="-120"/>
              </a:rPr>
              <a:t> whose upper side is tangent to the graph at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area of this trapezoid is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closer to the area under the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graph than is the area of that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used in the Trapezoidal Rule.</a:t>
            </a:r>
          </a:p>
          <a:p>
            <a:endParaRPr lang="zh-TW" alt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68960"/>
            <a:ext cx="3113087" cy="354488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6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MIDPOINT RULE VS. TRAPEZOIDAL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midpoint error (shaded gray) is smaller than the trapezoidal error (shaded blue).</a:t>
            </a:r>
          </a:p>
          <a:p>
            <a:endParaRPr lang="zh-TW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27313"/>
            <a:ext cx="3113088" cy="35448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15" y="2627313"/>
            <a:ext cx="3173413" cy="38496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5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OBSERVATIONS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These observations are corroborated in the following error estimates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 dirty="0">
                <a:ea typeface="新細明體" panose="02020500000000000000" pitchFamily="18" charset="-120"/>
              </a:rPr>
              <a:t>which are proved in books on numerical analysis.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Notice that Observation 4 corresponds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to the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in each denominator because: 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(2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4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59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APPROXIMATE INTEGRATION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That the estimates depend on the size of the second derivative is not surprising if you look at Figure 5.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measures how much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graph is curved.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Recall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measures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how fast the slope of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changes. </a:t>
            </a:r>
          </a:p>
          <a:p>
            <a:endParaRPr lang="zh-TW" altLang="en-US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08920"/>
            <a:ext cx="3113087" cy="354488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Following is the errors estimate for the Trapezoidal and Midpoint Rules: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52328"/>
            <a:ext cx="792088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8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Let’s</a:t>
            </a:r>
            <a:r>
              <a:rPr lang="en-US" altLang="zh-TW" sz="2000" dirty="0">
                <a:ea typeface="新細明體" panose="02020500000000000000" pitchFamily="18" charset="-120"/>
              </a:rPr>
              <a:t> apply this error estimate to the Trapezoidal Rule approximation in Example 1. 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If 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then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and                        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11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Since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  </a:t>
            </a:r>
            <a:r>
              <a:rPr lang="en-US" altLang="zh-TW" sz="2000" dirty="0">
                <a:ea typeface="新細明體" panose="02020500000000000000" pitchFamily="18" charset="-120"/>
              </a:rPr>
              <a:t>we have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    </a:t>
            </a:r>
            <a:r>
              <a:rPr lang="en-US" altLang="zh-TW" sz="2000" dirty="0">
                <a:ea typeface="新細明體" panose="02020500000000000000" pitchFamily="18" charset="-120"/>
              </a:rPr>
              <a:t>so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11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Therefore, taking </a:t>
            </a:r>
            <a:r>
              <a:rPr lang="en-US" altLang="zh-TW" sz="2000" i="1" dirty="0">
                <a:ea typeface="新細明體" panose="02020500000000000000" pitchFamily="18" charset="-120"/>
              </a:rPr>
              <a:t>K </a:t>
            </a:r>
            <a:r>
              <a:rPr lang="en-US" altLang="zh-TW" sz="2000" dirty="0">
                <a:ea typeface="新細明體" panose="02020500000000000000" pitchFamily="18" charset="-120"/>
              </a:rPr>
              <a:t>= 2, </a:t>
            </a:r>
            <a:r>
              <a:rPr lang="en-US" altLang="zh-TW" sz="2000" i="1" dirty="0">
                <a:ea typeface="新細明體" panose="02020500000000000000" pitchFamily="18" charset="-120"/>
              </a:rPr>
              <a:t>a </a:t>
            </a:r>
            <a:r>
              <a:rPr lang="en-US" altLang="zh-TW" sz="2000" dirty="0">
                <a:ea typeface="新細明體" panose="02020500000000000000" pitchFamily="18" charset="-120"/>
              </a:rPr>
              <a:t>= 1, </a:t>
            </a:r>
            <a:r>
              <a:rPr lang="en-US" altLang="zh-TW" sz="2000" i="1" dirty="0">
                <a:ea typeface="新細明體" panose="02020500000000000000" pitchFamily="18" charset="-120"/>
              </a:rPr>
              <a:t>b 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2 and </a:t>
            </a:r>
            <a:r>
              <a:rPr lang="en-US" altLang="zh-TW" sz="2000" i="1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= 5 in the error estimate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</a:rPr>
              <a:t>we see that</a:t>
            </a:r>
            <a:endParaRPr lang="en-US" altLang="zh-TW" sz="2000" i="1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58" y="2481688"/>
            <a:ext cx="14097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464563"/>
            <a:ext cx="17811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95" y="2480765"/>
            <a:ext cx="1685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78" y="3501008"/>
            <a:ext cx="13811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6" y="3525201"/>
            <a:ext cx="106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49" y="3885223"/>
            <a:ext cx="3300413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32055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68107"/>
            <a:ext cx="4724400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95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2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776863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How large should we take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in order to guarantee that the Trapezoidal and Midpoint Rule approximations for 	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are accurate to within 0.0001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?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ea typeface="新細明體" panose="02020500000000000000" pitchFamily="18" charset="-120"/>
              </a:rPr>
              <a:t>SOLUTION: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We saw in the preceding calculation that 	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>
                <a:ea typeface="新細明體" panose="02020500000000000000" pitchFamily="18" charset="-120"/>
              </a:rPr>
              <a:t>for           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       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so we can take </a:t>
            </a:r>
            <a:r>
              <a:rPr lang="en-US" altLang="zh-TW" sz="2000" i="1" dirty="0">
                <a:ea typeface="新細明體" panose="02020500000000000000" pitchFamily="18" charset="-120"/>
              </a:rPr>
              <a:t>K</a:t>
            </a:r>
            <a:r>
              <a:rPr lang="en-US" altLang="zh-TW" sz="2000" dirty="0">
                <a:ea typeface="新細明體" panose="02020500000000000000" pitchFamily="18" charset="-120"/>
              </a:rPr>
              <a:t> = 2, 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 = 1, and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 = 2 in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Accuracy to within 0.0001 means that the size of the error should be less than 0.0001.</a:t>
            </a:r>
          </a:p>
          <a:p>
            <a:endParaRPr lang="en-US" altLang="zh-TW" sz="2000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32856"/>
            <a:ext cx="13096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49652"/>
            <a:ext cx="1447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16" y="4581128"/>
            <a:ext cx="13287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49889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4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There are two situations in which it is impossible to find the exact value of a definite integral.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ea typeface="新細明體" panose="02020500000000000000" pitchFamily="18" charset="-120"/>
              </a:rPr>
              <a:t>first situation arises from the fact that in order to find 	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using </a:t>
            </a:r>
            <a:r>
              <a:rPr lang="en-US" altLang="zh-TW" sz="2000" dirty="0">
                <a:ea typeface="新細明體" panose="02020500000000000000" pitchFamily="18" charset="-120"/>
              </a:rPr>
              <a:t>the Evaluation Theorem we need to know an antiderivative of </a:t>
            </a:r>
            <a:r>
              <a:rPr lang="en-US" altLang="zh-TW" sz="2000" i="1" dirty="0"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Sometimes</a:t>
            </a:r>
            <a:r>
              <a:rPr lang="en-US" altLang="zh-TW" sz="2000" dirty="0">
                <a:ea typeface="新細明體" panose="02020500000000000000" pitchFamily="18" charset="-120"/>
              </a:rPr>
              <a:t>, however, it is difficult, or even impossible, to find an antiderivative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For </a:t>
            </a:r>
            <a:r>
              <a:rPr lang="en-US" altLang="zh-TW" sz="2000" dirty="0">
                <a:ea typeface="新細明體" panose="02020500000000000000" pitchFamily="18" charset="-120"/>
              </a:rPr>
              <a:t>example, it is impossible to evaluate the following integrals exactly: 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738" y="3212976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877272"/>
            <a:ext cx="3757940" cy="6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2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776863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Therefore we choose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so that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Solving </a:t>
            </a:r>
            <a:r>
              <a:rPr lang="en-US" altLang="zh-TW" sz="2000" dirty="0">
                <a:ea typeface="新細明體" panose="02020500000000000000" pitchFamily="18" charset="-120"/>
              </a:rPr>
              <a:t>the inequality for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, we get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or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Thus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41 will ensure the desired accuracy.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71898"/>
            <a:ext cx="192405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428" y="3424634"/>
            <a:ext cx="20955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09" y="4581128"/>
            <a:ext cx="268128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0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quite possible that a lower value for </a:t>
            </a:r>
            <a:r>
              <a:rPr lang="en-US" altLang="zh-TW" i="1" dirty="0">
                <a:ea typeface="新細明體" panose="02020500000000000000" pitchFamily="18" charset="-120"/>
              </a:rPr>
              <a:t>n </a:t>
            </a:r>
            <a:r>
              <a:rPr lang="en-US" altLang="zh-TW" dirty="0">
                <a:ea typeface="新細明體" panose="02020500000000000000" pitchFamily="18" charset="-120"/>
              </a:rPr>
              <a:t>would suffice.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41 is the smallest value for which the error-bound formula can guarantee us accuracy to within 0.0001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266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2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776863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For the same accuracy with the Midpoint Rule we choose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so that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which </a:t>
            </a:r>
            <a:r>
              <a:rPr lang="en-US" altLang="zh-TW" sz="2000" dirty="0">
                <a:ea typeface="新細明體" panose="02020500000000000000" pitchFamily="18" charset="-120"/>
              </a:rPr>
              <a:t>gives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37675"/>
            <a:ext cx="18859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33056"/>
            <a:ext cx="24526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7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3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lphaLcPeriod"/>
            </a:pPr>
            <a:r>
              <a:rPr lang="en-US" altLang="zh-TW" dirty="0">
                <a:ea typeface="新細明體" panose="02020500000000000000" pitchFamily="18" charset="-120"/>
              </a:rPr>
              <a:t>Use the Midpoint Rule 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10 to approximate the integral</a:t>
            </a:r>
          </a:p>
          <a:p>
            <a:pPr marL="609600" indent="-609600">
              <a:buFontTx/>
              <a:buAutoNum type="alphaLcPeriod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609600" indent="-609600">
              <a:buFontTx/>
              <a:buAutoNum type="alphaLcPeriod"/>
            </a:pPr>
            <a:r>
              <a:rPr lang="en-US" altLang="zh-TW" dirty="0">
                <a:ea typeface="新細明體" panose="02020500000000000000" pitchFamily="18" charset="-120"/>
              </a:rPr>
              <a:t>Give an upper bound for the error involved in this approximation.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060848"/>
            <a:ext cx="1080120" cy="6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3(a) SOLUTION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0,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= 1, and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10, the Midpoint Rule gives:</a:t>
            </a: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1786"/>
              </p:ext>
            </p:extLst>
          </p:nvPr>
        </p:nvGraphicFramePr>
        <p:xfrm>
          <a:off x="1331640" y="2436244"/>
          <a:ext cx="6810507" cy="289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984400" imgH="1269720" progId="Equation.DSMT4">
                  <p:embed/>
                </p:oleObj>
              </mc:Choice>
              <mc:Fallback>
                <p:oleObj name="Equation" r:id="rId3" imgW="29844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436244"/>
                        <a:ext cx="6810507" cy="2899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64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3(a)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Figure 6 The approximation.</a:t>
            </a:r>
          </a:p>
          <a:p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520" y="2276872"/>
            <a:ext cx="3206750" cy="43830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0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</a:t>
            </a:r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3(b)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i="1" baseline="6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 we have: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2</a:t>
            </a:r>
            <a:r>
              <a:rPr lang="en-US" altLang="zh-TW" i="1" dirty="0">
                <a:ea typeface="新細明體" panose="02020500000000000000" pitchFamily="18" charset="-120"/>
              </a:rPr>
              <a:t>xe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i="1" baseline="6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(2 + 4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i="1" baseline="6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Also, since 0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≤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≤ 1</a:t>
            </a:r>
            <a:r>
              <a:rPr lang="en-US" altLang="zh-TW" dirty="0">
                <a:ea typeface="新細明體" panose="02020500000000000000" pitchFamily="18" charset="-120"/>
              </a:rPr>
              <a:t>, we have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≤ 1.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Hence, 0 ≤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(2 + 4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i="1" baseline="60000" dirty="0">
                <a:ea typeface="新細明體" panose="02020500000000000000" pitchFamily="18" charset="-120"/>
              </a:rPr>
              <a:t>2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≤ 6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3(b) SOLUTION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Taking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= 6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0,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= 1, and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10 in the error estimate (3), we see that an upper bound for the error is:</a:t>
            </a:r>
            <a:endParaRPr lang="en-US" altLang="zh-TW" i="1" dirty="0"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87208"/>
              </p:ext>
            </p:extLst>
          </p:nvPr>
        </p:nvGraphicFramePr>
        <p:xfrm>
          <a:off x="3635896" y="2924944"/>
          <a:ext cx="2016224" cy="134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028520" imgH="685800" progId="Equation.DSMT4">
                  <p:embed/>
                </p:oleObj>
              </mc:Choice>
              <mc:Fallback>
                <p:oleObj name="Equation" r:id="rId3" imgW="10285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924944"/>
                        <a:ext cx="2016224" cy="1340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3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D058EB1-D7B2-4085-86AB-9C450F9440E5}" type="slidenum">
              <a:rPr lang="en-US" altLang="ko-KR">
                <a:ea typeface="굴림" panose="020B0600000101010101" pitchFamily="34" charset="-127"/>
              </a:rPr>
              <a:pPr/>
              <a:t>38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Another rule for approximate integration results from using parabolas instead of straight line segments to approximate a curve.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As before, we divide [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] into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subintervals of equal length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∆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= (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b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a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)/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this time, we assume </a:t>
            </a:r>
            <a:r>
              <a:rPr lang="en-US" altLang="zh-TW" i="1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 is an</a:t>
            </a:r>
            <a:r>
              <a:rPr lang="en-US" altLang="zh-TW" i="1">
                <a:ea typeface="新細明體" panose="02020500000000000000" pitchFamily="18" charset="-120"/>
              </a:rPr>
              <a:t> even </a:t>
            </a:r>
            <a:r>
              <a:rPr lang="en-US" altLang="zh-TW">
                <a:ea typeface="新細明體" panose="02020500000000000000" pitchFamily="18" charset="-120"/>
              </a:rPr>
              <a:t>number.</a:t>
            </a:r>
          </a:p>
        </p:txBody>
      </p:sp>
    </p:spTree>
    <p:extLst>
      <p:ext uri="{BB962C8B-B14F-4D97-AF65-F5344CB8AC3E}">
        <p14:creationId xmlns:p14="http://schemas.microsoft.com/office/powerpoint/2010/main" val="1747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434F7BF-6F21-4DC5-9EEC-F6D91A07B87B}" type="slidenum">
              <a:rPr lang="en-US" altLang="ko-KR">
                <a:ea typeface="굴림" panose="020B0600000101010101" pitchFamily="34" charset="-127"/>
              </a:rPr>
              <a:pPr/>
              <a:t>39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Then, on each consecutive pair of intervals, we approximate the curve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≥ 0 </a:t>
            </a:r>
            <a:r>
              <a:rPr lang="en-US" altLang="zh-TW">
                <a:ea typeface="新細明體" panose="02020500000000000000" pitchFamily="18" charset="-120"/>
              </a:rPr>
              <a:t>by a parabola, as shown in Figure 7.</a:t>
            </a:r>
          </a:p>
        </p:txBody>
      </p:sp>
      <p:pic>
        <p:nvPicPr>
          <p:cNvPr id="1280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7769225" cy="36925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85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 second situation arises when the function is determined from a scientific experiment through instrument readings or collected data.</a:t>
            </a:r>
          </a:p>
          <a:p>
            <a:endParaRPr lang="en-US" altLang="zh-TW" sz="2000" i="1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There may be no formula for the function. In both cases we need to find approximate values of definite integrals.</a:t>
            </a:r>
          </a:p>
          <a:p>
            <a:endParaRPr lang="en-US" altLang="zh-TW" sz="2000" i="1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</p:spTree>
    <p:extLst>
      <p:ext uri="{BB962C8B-B14F-4D97-AF65-F5344CB8AC3E}">
        <p14:creationId xmlns:p14="http://schemas.microsoft.com/office/powerpoint/2010/main" val="26593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DC4DF85-3270-4B9B-A085-56004D94D966}" type="slidenum">
              <a:rPr lang="en-US" altLang="ko-KR">
                <a:ea typeface="굴림" panose="020B0600000101010101" pitchFamily="34" charset="-127"/>
              </a:rPr>
              <a:pPr/>
              <a:t>40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), then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) is the point on the curve lying above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 typical parabola passes through three consecutive points: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 baseline="-25000">
                <a:ea typeface="新細明體" panose="02020500000000000000" pitchFamily="18" charset="-120"/>
              </a:rPr>
              <a:t>+1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i="1" baseline="-25000">
                <a:ea typeface="新細明體" panose="02020500000000000000" pitchFamily="18" charset="-120"/>
              </a:rPr>
              <a:t>i</a:t>
            </a:r>
            <a:r>
              <a:rPr lang="en-US" altLang="zh-TW" baseline="-25000">
                <a:ea typeface="新細明體" panose="02020500000000000000" pitchFamily="18" charset="-120"/>
              </a:rPr>
              <a:t>+2</a:t>
            </a: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129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41663"/>
            <a:ext cx="7769225" cy="36925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3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2F90653-FA30-485D-93A8-13400AC617E9}" type="slidenum">
              <a:rPr lang="en-US" altLang="ko-KR">
                <a:ea typeface="굴림" panose="020B0600000101010101" pitchFamily="34" charset="-127"/>
              </a:rPr>
              <a:pPr/>
              <a:t>41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simplify our calculations, we first consider the case where: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 smtClean="0">
                <a:ea typeface="新細明體" panose="02020500000000000000" pitchFamily="18" charset="-120"/>
              </a:rPr>
              <a:t>0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0,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0,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</a:p>
        </p:txBody>
      </p:sp>
      <p:pic>
        <p:nvPicPr>
          <p:cNvPr id="130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58" y="2676229"/>
            <a:ext cx="3789362" cy="3708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99CE4D1-CD67-4513-A0E8-4EF40CA2115F}" type="slidenum">
              <a:rPr lang="en-US" altLang="ko-KR">
                <a:ea typeface="굴림" panose="020B0600000101010101" pitchFamily="34" charset="-127"/>
              </a:rPr>
              <a:pPr/>
              <a:t>42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 know that the equation of the parabola through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is of the form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/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	</a:t>
            </a:r>
            <a:r>
              <a:rPr lang="en-US" altLang="zh-TW" i="1">
                <a:ea typeface="新細明體" panose="02020500000000000000" pitchFamily="18" charset="-120"/>
              </a:rPr>
              <a:t>y = Ax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 i="1">
                <a:ea typeface="新細明體" panose="02020500000000000000" pitchFamily="18" charset="-120"/>
              </a:rPr>
              <a:t> + Bx + C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40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04B3640-053A-427C-B6A5-41AED4F96426}" type="slidenum">
              <a:rPr lang="en-US" altLang="ko-KR">
                <a:ea typeface="굴림" panose="020B0600000101010101" pitchFamily="34" charset="-127"/>
              </a:rPr>
              <a:pPr/>
              <a:t>43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Therefore, the area under the parabola from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  to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h</a:t>
            </a:r>
            <a:r>
              <a:rPr lang="en-US" altLang="zh-TW">
                <a:ea typeface="新細明體" panose="02020500000000000000" pitchFamily="18" charset="-120"/>
              </a:rPr>
              <a:t> is: </a:t>
            </a: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05965"/>
              </p:ext>
            </p:extLst>
          </p:nvPr>
        </p:nvGraphicFramePr>
        <p:xfrm>
          <a:off x="2133880" y="2315841"/>
          <a:ext cx="5333440" cy="385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2425680" imgH="1752480" progId="Equation.DSMT4">
                  <p:embed/>
                </p:oleObj>
              </mc:Choice>
              <mc:Fallback>
                <p:oleObj name="Equation" r:id="rId4" imgW="24256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880" y="2315841"/>
                        <a:ext cx="5333440" cy="3856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3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5873C51-15FE-4A61-9D7E-4DA9152E9BAD}" type="slidenum">
              <a:rPr lang="en-US" altLang="ko-KR">
                <a:ea typeface="굴림" panose="020B0600000101010101" pitchFamily="34" charset="-127"/>
              </a:rPr>
              <a:pPr/>
              <a:t>44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However, as the parabola passes through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),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(0,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), and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), we have: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) +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Ah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 err="1">
                <a:ea typeface="新細明體" panose="02020500000000000000" pitchFamily="18" charset="-120"/>
              </a:rPr>
              <a:t>Bh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br>
              <a:rPr lang="en-US" altLang="zh-TW" i="1" dirty="0">
                <a:ea typeface="新細明體" panose="02020500000000000000" pitchFamily="18" charset="-120"/>
              </a:rPr>
            </a:br>
            <a:r>
              <a:rPr lang="en-US" altLang="zh-TW" i="1" dirty="0">
                <a:ea typeface="新細明體" panose="02020500000000000000" pitchFamily="18" charset="-120"/>
              </a:rPr>
              <a:t>	y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br>
              <a:rPr lang="en-US" altLang="zh-TW" i="1" dirty="0">
                <a:ea typeface="新細明體" panose="02020500000000000000" pitchFamily="18" charset="-120"/>
              </a:rPr>
            </a:br>
            <a:r>
              <a:rPr lang="en-US" altLang="zh-TW" i="1" dirty="0">
                <a:ea typeface="新細明體" panose="02020500000000000000" pitchFamily="18" charset="-120"/>
              </a:rPr>
              <a:t>	y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Ah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 err="1">
                <a:ea typeface="新細明體" panose="02020500000000000000" pitchFamily="18" charset="-120"/>
              </a:rPr>
              <a:t>Bh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461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865FE48C-D1F2-41E9-B6B6-67E7A337AD61}" type="slidenum">
              <a:rPr lang="en-US" altLang="ko-KR">
                <a:ea typeface="굴림" panose="020B0600000101010101" pitchFamily="34" charset="-127"/>
              </a:rPr>
              <a:pPr/>
              <a:t>45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Therefore,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+ 4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+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 baseline="-25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2</a:t>
            </a:r>
            <a:r>
              <a:rPr lang="en-US" altLang="zh-TW" i="1">
                <a:ea typeface="新細明體" panose="02020500000000000000" pitchFamily="18" charset="-120"/>
              </a:rPr>
              <a:t>Ah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+ 6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So, we can rewrite the area under the parabola as: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59083"/>
              </p:ext>
            </p:extLst>
          </p:nvPr>
        </p:nvGraphicFramePr>
        <p:xfrm>
          <a:off x="3707904" y="4005064"/>
          <a:ext cx="1871910" cy="70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041120" imgH="393480" progId="Equation.DSMT4">
                  <p:embed/>
                </p:oleObj>
              </mc:Choice>
              <mc:Fallback>
                <p:oleObj name="Equation" r:id="rId4" imgW="1041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005064"/>
                        <a:ext cx="1871910" cy="70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92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C7B9005-7EE4-4A11-8B12-3D2478B67834}" type="slidenum">
              <a:rPr lang="en-US" altLang="ko-KR">
                <a:ea typeface="굴림" panose="020B0600000101010101" pitchFamily="34" charset="-127"/>
              </a:rPr>
              <a:pPr/>
              <a:t>46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Now, by shifting this parabola horizontally, we do not change the area under it. </a:t>
            </a:r>
          </a:p>
        </p:txBody>
      </p:sp>
    </p:spTree>
    <p:extLst>
      <p:ext uri="{BB962C8B-B14F-4D97-AF65-F5344CB8AC3E}">
        <p14:creationId xmlns:p14="http://schemas.microsoft.com/office/powerpoint/2010/main" val="40165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198269C-44C0-4AC6-BAFD-C46952A1658D}" type="slidenum">
              <a:rPr lang="en-US" altLang="ko-KR">
                <a:ea typeface="굴림" panose="020B0600000101010101" pitchFamily="34" charset="-127"/>
              </a:rPr>
              <a:pPr/>
              <a:t>47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612" y="1431000"/>
            <a:ext cx="7548565" cy="4851375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This means that the area under the parabola through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from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is still:</a:t>
            </a: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352088"/>
              </p:ext>
            </p:extLst>
          </p:nvPr>
        </p:nvGraphicFramePr>
        <p:xfrm>
          <a:off x="3707904" y="2396624"/>
          <a:ext cx="2016224" cy="76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1041120" imgH="393480" progId="Equation.DSMT4">
                  <p:embed/>
                </p:oleObj>
              </mc:Choice>
              <mc:Fallback>
                <p:oleObj name="Equation" r:id="rId4" imgW="1041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396624"/>
                        <a:ext cx="2016224" cy="762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41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30" y="3232358"/>
            <a:ext cx="6979939" cy="3317396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9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7E50913-D4D7-4081-A81F-63228C601759}" type="slidenum">
              <a:rPr lang="en-US" altLang="ko-KR">
                <a:ea typeface="굴림" panose="020B0600000101010101" pitchFamily="34" charset="-127"/>
              </a:rPr>
              <a:pPr/>
              <a:t>48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6656" y="1476720"/>
            <a:ext cx="7339012" cy="4572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Similarly, the area under the parabola through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, and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from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is: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073005"/>
              </p:ext>
            </p:extLst>
          </p:nvPr>
        </p:nvGraphicFramePr>
        <p:xfrm>
          <a:off x="3491880" y="2436965"/>
          <a:ext cx="2160240" cy="80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1054080" imgH="393480" progId="Equation.DSMT4">
                  <p:embed/>
                </p:oleObj>
              </mc:Choice>
              <mc:Fallback>
                <p:oleObj name="Equation" r:id="rId4" imgW="1054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2436965"/>
                        <a:ext cx="2160240" cy="80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18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9" y="3274475"/>
            <a:ext cx="7272858" cy="3456614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7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56617DD-CC87-469A-9626-8A6E65E7CA59}" type="slidenum">
              <a:rPr lang="en-US" altLang="ko-KR">
                <a:ea typeface="굴림" panose="020B0600000101010101" pitchFamily="34" charset="-127"/>
              </a:rPr>
              <a:pPr/>
              <a:t>49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Thus, if we compute the areas under all the parabolas and add the results, we get: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46847"/>
              </p:ext>
            </p:extLst>
          </p:nvPr>
        </p:nvGraphicFramePr>
        <p:xfrm>
          <a:off x="1547664" y="2780928"/>
          <a:ext cx="6145805" cy="305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2908080" imgH="1447560" progId="Equation.DSMT4">
                  <p:embed/>
                </p:oleObj>
              </mc:Choice>
              <mc:Fallback>
                <p:oleObj name="Equation" r:id="rId4" imgW="29080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80928"/>
                        <a:ext cx="6145805" cy="305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3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00200"/>
            <a:ext cx="7848871" cy="50691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We know that the definite integral is defined as a limit of Riemann sums, so any Riemann sum could be used as an approximation to the integral:</a:t>
            </a:r>
          </a:p>
          <a:p>
            <a:endParaRPr lang="en-US" altLang="zh-TW" sz="700" i="1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If we divide [</a:t>
            </a:r>
            <a:r>
              <a:rPr lang="en-US" altLang="zh-TW" sz="2000" i="1" dirty="0">
                <a:ea typeface="新細明體" panose="02020500000000000000" pitchFamily="18" charset="-120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</a:rPr>
              <a:t>] into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subintervals of equal length 			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    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then </a:t>
            </a:r>
            <a:r>
              <a:rPr lang="en-US" altLang="zh-TW" sz="2000" dirty="0">
                <a:ea typeface="新細明體" panose="02020500000000000000" pitchFamily="18" charset="-120"/>
              </a:rPr>
              <a:t>we have</a:t>
            </a:r>
          </a:p>
          <a:p>
            <a:endParaRPr lang="en-US" altLang="zh-TW" sz="2000" i="1" dirty="0">
              <a:ea typeface="新細明體" panose="02020500000000000000" pitchFamily="18" charset="-120"/>
            </a:endParaRPr>
          </a:p>
          <a:p>
            <a:endParaRPr lang="en-US" altLang="zh-TW" sz="1100" i="1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where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is any point in the </a:t>
            </a:r>
            <a:r>
              <a:rPr lang="en-US" altLang="zh-TW" sz="2000" i="1" dirty="0" err="1">
                <a:latin typeface="+mn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latin typeface="+mn-lt"/>
                <a:ea typeface="新細明體" panose="02020500000000000000" pitchFamily="18" charset="-120"/>
              </a:rPr>
              <a:t>th</a:t>
            </a:r>
            <a:r>
              <a:rPr lang="en-US" altLang="zh-TW" sz="2000" dirty="0">
                <a:ea typeface="新細明體" panose="02020500000000000000" pitchFamily="18" charset="-120"/>
              </a:rPr>
              <a:t> subinterval  	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ea typeface="新細明體" panose="02020500000000000000" pitchFamily="18" charset="-120"/>
              </a:rPr>
              <a:t>If    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is chosen to be the left endpoint of the interval, then 	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and </a:t>
            </a:r>
            <a:r>
              <a:rPr lang="en-US" altLang="zh-TW" sz="2000" dirty="0">
                <a:ea typeface="新細明體" panose="02020500000000000000" pitchFamily="18" charset="-120"/>
              </a:rPr>
              <a:t>we have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8" y="3304207"/>
            <a:ext cx="198596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96642"/>
            <a:ext cx="30194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26" y="4725144"/>
            <a:ext cx="31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13263"/>
            <a:ext cx="10715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89" y="4725144"/>
            <a:ext cx="31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82704"/>
            <a:ext cx="1138238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791200"/>
            <a:ext cx="39243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05513"/>
            <a:ext cx="3238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3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6E6AE504-C46F-46A6-8E7F-4C66E0A4D236}" type="slidenum">
              <a:rPr lang="en-US" altLang="ko-KR">
                <a:ea typeface="굴림" panose="020B0600000101010101" pitchFamily="34" charset="-127"/>
              </a:rPr>
              <a:pPr/>
              <a:t>50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Though we have derived this approximation for the case in which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≥ 0</a:t>
            </a:r>
            <a:r>
              <a:rPr lang="en-US" altLang="zh-TW">
                <a:ea typeface="新細明體" panose="02020500000000000000" pitchFamily="18" charset="-120"/>
              </a:rPr>
              <a:t>, it is a reasonable approximation for any continuous function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Note the pattern of coefficients: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1, 4, 2, 4, 2, 4, 2, . . . , 4, 2, 4, 1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</a:p>
          <a:p>
            <a:pPr lvl="1"/>
            <a:endParaRPr lang="en-US" altLang="zh-TW" sz="3000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This is called 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>
                <a:ea typeface="新細明體" panose="02020500000000000000" pitchFamily="18" charset="-120"/>
              </a:rPr>
              <a:t>after the English the English mathematician Thomas Simpson (1710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1761).</a:t>
            </a:r>
            <a:endParaRPr lang="en-US" altLang="zh-TW" sz="34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431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44" y="1412776"/>
            <a:ext cx="7646128" cy="5445224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Following is the another approximation, called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Simpson’s </a:t>
            </a:r>
            <a:r>
              <a:rPr lang="en-US" altLang="zh-TW" sz="2000" dirty="0">
                <a:ea typeface="新細明體" panose="02020500000000000000" pitchFamily="18" charset="-120"/>
              </a:rPr>
              <a:t>Rule, note the pattern of coefficients: 1, 4, 2, 4, 2,..., 4, 2, 4, 1</a:t>
            </a:r>
          </a:p>
          <a:p>
            <a:endParaRPr lang="en-US" altLang="zh-TW" sz="2000" dirty="0" smtClean="0">
              <a:ea typeface="新細明體" panose="02020500000000000000" pitchFamily="18" charset="-12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1326839" y="468417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Simpson’s Rule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89" y="2564904"/>
            <a:ext cx="7846583" cy="262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57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108" y="1600200"/>
            <a:ext cx="7606355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Use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Simpson’s</a:t>
            </a:r>
            <a:r>
              <a:rPr lang="en-US" altLang="zh-TW" sz="2000" dirty="0">
                <a:ea typeface="新細明體" panose="02020500000000000000" pitchFamily="18" charset="-120"/>
              </a:rPr>
              <a:t> Rule with</a:t>
            </a:r>
            <a:r>
              <a:rPr lang="en-US" altLang="zh-TW" sz="2000" i="1" dirty="0">
                <a:ea typeface="新細明體" panose="02020500000000000000" pitchFamily="18" charset="-120"/>
              </a:rPr>
              <a:t> n</a:t>
            </a:r>
            <a:r>
              <a:rPr lang="en-US" altLang="zh-TW" sz="2000" dirty="0">
                <a:ea typeface="新細明體" panose="02020500000000000000" pitchFamily="18" charset="-120"/>
              </a:rPr>
              <a:t> = 10 to approximate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SOLUTION: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Putting </a:t>
            </a:r>
            <a:r>
              <a:rPr lang="en-US" altLang="zh-TW" sz="2000" i="1" dirty="0"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) = 1/</a:t>
            </a:r>
            <a:r>
              <a:rPr lang="en-US" altLang="zh-TW" sz="2000" i="1" dirty="0"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10, and 	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000" dirty="0">
                <a:ea typeface="新細明體" panose="02020500000000000000" pitchFamily="18" charset="-120"/>
              </a:rPr>
              <a:t>in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Simpson’s </a:t>
            </a:r>
            <a:r>
              <a:rPr lang="en-US" altLang="zh-TW" sz="2000" dirty="0">
                <a:ea typeface="新細明體" panose="02020500000000000000" pitchFamily="18" charset="-120"/>
              </a:rPr>
              <a:t>Rule, we obtain</a:t>
            </a:r>
          </a:p>
          <a:p>
            <a:pPr>
              <a:defRPr/>
            </a:pPr>
            <a:endParaRPr lang="en-US" altLang="zh-TW" sz="2000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1326839" y="496868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800" dirty="0">
                <a:ea typeface="新細明體" panose="02020500000000000000" pitchFamily="18" charset="-120"/>
              </a:rPr>
              <a:t>Example 4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660798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573016"/>
            <a:ext cx="1128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855" y="4005064"/>
            <a:ext cx="17668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6"/>
          <a:stretch>
            <a:fillRect/>
          </a:stretch>
        </p:blipFill>
        <p:spPr bwMode="auto">
          <a:xfrm>
            <a:off x="1257371" y="4797152"/>
            <a:ext cx="75438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4" t="17949"/>
          <a:stretch>
            <a:fillRect/>
          </a:stretch>
        </p:blipFill>
        <p:spPr bwMode="auto">
          <a:xfrm>
            <a:off x="1503855" y="5725070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9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Example4 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04855" cy="5213176"/>
          </a:xfrm>
        </p:spPr>
        <p:txBody>
          <a:bodyPr>
            <a:normAutofit/>
          </a:bodyPr>
          <a:lstStyle/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endParaRPr lang="en-US" altLang="zh-TW" sz="2000" dirty="0" smtClean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8"/>
          <a:stretch>
            <a:fillRect/>
          </a:stretch>
        </p:blipFill>
        <p:spPr bwMode="auto">
          <a:xfrm>
            <a:off x="1691680" y="1700808"/>
            <a:ext cx="6629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12"/>
          <a:stretch>
            <a:fillRect/>
          </a:stretch>
        </p:blipFill>
        <p:spPr bwMode="auto">
          <a:xfrm>
            <a:off x="2051720" y="2709940"/>
            <a:ext cx="33528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45" y="3719072"/>
            <a:ext cx="1409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1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44" y="1412776"/>
            <a:ext cx="7646128" cy="5445224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Notice that, in Example 4,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Simpson’s</a:t>
            </a:r>
            <a:r>
              <a:rPr lang="en-US" altLang="zh-TW" sz="2000" dirty="0">
                <a:ea typeface="新細明體" panose="02020500000000000000" pitchFamily="18" charset="-120"/>
              </a:rPr>
              <a:t> Rule gives us a </a:t>
            </a:r>
            <a:r>
              <a:rPr lang="en-US" altLang="zh-TW" sz="2000" i="1" dirty="0">
                <a:ea typeface="新細明體" panose="02020500000000000000" pitchFamily="18" charset="-120"/>
              </a:rPr>
              <a:t>much</a:t>
            </a:r>
            <a:r>
              <a:rPr lang="en-US" altLang="zh-TW" sz="2000" dirty="0">
                <a:ea typeface="新細明體" panose="02020500000000000000" pitchFamily="18" charset="-120"/>
              </a:rPr>
              <a:t> better approximation (</a:t>
            </a:r>
            <a:r>
              <a:rPr lang="en-US" altLang="zh-TW" sz="2000" i="1" dirty="0">
                <a:ea typeface="新細明體" panose="02020500000000000000" pitchFamily="18" charset="-120"/>
              </a:rPr>
              <a:t>S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10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</a:t>
            </a:r>
            <a:r>
              <a:rPr lang="en-US" altLang="zh-TW" sz="2000" dirty="0">
                <a:ea typeface="新細明體" panose="02020500000000000000" pitchFamily="18" charset="-120"/>
              </a:rPr>
              <a:t> 0.693150) to the true value of the integral (In 2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</a:t>
            </a:r>
            <a:r>
              <a:rPr lang="en-US" altLang="zh-TW" sz="2000" dirty="0">
                <a:ea typeface="新細明體" panose="02020500000000000000" pitchFamily="18" charset="-120"/>
              </a:rPr>
              <a:t> 0.693147. . .) than does the Trapezoidal Rule (</a:t>
            </a:r>
            <a:r>
              <a:rPr lang="en-US" altLang="zh-TW" sz="2000" i="1" dirty="0">
                <a:ea typeface="新細明體" panose="02020500000000000000" pitchFamily="18" charset="-120"/>
              </a:rPr>
              <a:t>T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10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</a:t>
            </a:r>
            <a:r>
              <a:rPr lang="en-US" altLang="zh-TW" sz="2000" dirty="0">
                <a:ea typeface="新細明體" panose="02020500000000000000" pitchFamily="18" charset="-120"/>
              </a:rPr>
              <a:t> 0.693771) or the Midpoint Rule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ea typeface="新細明體" panose="02020500000000000000" pitchFamily="18" charset="-120"/>
              </a:rPr>
              <a:t>M</a:t>
            </a:r>
            <a:r>
              <a:rPr lang="en-US" altLang="zh-TW" sz="2000" baseline="-25000" dirty="0">
                <a:ea typeface="新細明體" panose="02020500000000000000" pitchFamily="18" charset="-120"/>
              </a:rPr>
              <a:t>10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dirty="0">
                <a:ea typeface="新細明體" panose="02020500000000000000" pitchFamily="18" charset="-120"/>
                <a:sym typeface="Symbol" panose="05050102010706020507" pitchFamily="18" charset="2"/>
              </a:rPr>
              <a:t></a:t>
            </a:r>
            <a:r>
              <a:rPr lang="en-US" altLang="zh-TW" sz="2000" dirty="0">
                <a:ea typeface="新細明體" panose="02020500000000000000" pitchFamily="18" charset="-120"/>
              </a:rPr>
              <a:t> 0.692835).</a:t>
            </a: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It </a:t>
            </a:r>
            <a:r>
              <a:rPr lang="en-US" altLang="zh-TW" sz="2000" dirty="0">
                <a:ea typeface="新細明體" panose="02020500000000000000" pitchFamily="18" charset="-120"/>
              </a:rPr>
              <a:t>turns out that the approximations in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Simpson’s </a:t>
            </a:r>
            <a:r>
              <a:rPr lang="en-US" altLang="zh-TW" sz="2000" dirty="0">
                <a:ea typeface="新細明體" panose="02020500000000000000" pitchFamily="18" charset="-120"/>
              </a:rPr>
              <a:t>Rule are weighted averages of those in the Trapezoidal and Midpoint Rules: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(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We have known that 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E</a:t>
            </a:r>
            <a:r>
              <a:rPr lang="en-US" altLang="zh-TW" sz="2000" i="1" baseline="-25000" dirty="0">
                <a:latin typeface="+mn-lt"/>
                <a:ea typeface="新細明體" panose="02020500000000000000" pitchFamily="18" charset="-120"/>
              </a:rPr>
              <a:t>T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and 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E</a:t>
            </a:r>
            <a:r>
              <a:rPr lang="en-US" altLang="zh-TW" sz="2000" i="1" baseline="-25000" dirty="0">
                <a:latin typeface="+mn-lt"/>
                <a:ea typeface="新細明體" panose="02020500000000000000" pitchFamily="18" charset="-120"/>
              </a:rPr>
              <a:t>M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usually have opposite signs and |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E</a:t>
            </a:r>
            <a:r>
              <a:rPr lang="en-US" altLang="zh-TW" sz="2000" i="1" baseline="-25000" dirty="0">
                <a:latin typeface="+mn-lt"/>
                <a:ea typeface="新細明體" panose="02020500000000000000" pitchFamily="18" charset="-120"/>
              </a:rPr>
              <a:t>M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| is about half the size of |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E</a:t>
            </a:r>
            <a:r>
              <a:rPr lang="en-US" altLang="zh-TW" sz="2000" i="1" baseline="-25000" dirty="0">
                <a:latin typeface="+mn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|.)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1326839" y="468417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Simpson’s Rule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941168"/>
            <a:ext cx="2438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6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44" y="1412776"/>
            <a:ext cx="7646128" cy="54452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The table in the right shows </a:t>
            </a:r>
            <a:br>
              <a:rPr lang="en-US" altLang="zh-TW" sz="2000" dirty="0">
                <a:latin typeface="+mn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how Simpson’s Rule compares </a:t>
            </a:r>
            <a:br>
              <a:rPr lang="en-US" altLang="zh-TW" sz="2000" dirty="0">
                <a:latin typeface="+mn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with the Midpoint Rule for </a:t>
            </a:r>
            <a:br>
              <a:rPr lang="en-US" altLang="zh-TW" sz="2000" dirty="0">
                <a:latin typeface="+mn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the integral                 </a:t>
            </a:r>
            <a:endParaRPr lang="en-US" altLang="zh-TW" sz="2000" dirty="0" smtClean="0">
              <a:latin typeface="+mn-lt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whose value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is about </a:t>
            </a:r>
            <a:endParaRPr lang="en-US" altLang="zh-TW" sz="2000" dirty="0" smtClean="0">
              <a:latin typeface="+mn-lt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0.69314718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.</a:t>
            </a:r>
          </a:p>
          <a:p>
            <a:endParaRPr lang="en-US" altLang="zh-TW" sz="2000" dirty="0">
              <a:latin typeface="+mn-lt"/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The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second table shows how </a:t>
            </a:r>
            <a:br>
              <a:rPr lang="en-US" altLang="zh-TW" sz="2000" dirty="0">
                <a:latin typeface="+mn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the error 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E</a:t>
            </a:r>
            <a:r>
              <a:rPr lang="en-US" altLang="zh-TW" sz="2000" i="1" baseline="-25000" dirty="0">
                <a:latin typeface="+mn-lt"/>
                <a:ea typeface="新細明體" panose="02020500000000000000" pitchFamily="18" charset="-120"/>
              </a:rPr>
              <a:t>S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in Simpson’s Rule</a:t>
            </a:r>
            <a:br>
              <a:rPr lang="en-US" altLang="zh-TW" sz="2000" dirty="0">
                <a:latin typeface="+mn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decreases by a factor of about </a:t>
            </a:r>
            <a:br>
              <a:rPr lang="en-US" altLang="zh-TW" sz="2000" dirty="0">
                <a:latin typeface="+mn-lt"/>
                <a:ea typeface="新細明體" panose="02020500000000000000" pitchFamily="18" charset="-120"/>
              </a:rPr>
            </a:b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16 when 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 is doubled</a:t>
            </a: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1326839" y="468417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Simpson’s Rule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48880"/>
            <a:ext cx="1333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1722438"/>
            <a:ext cx="33305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97375"/>
            <a:ext cx="333057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02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CC1E4B6-4352-477F-958F-45411432D312}" type="slidenum">
              <a:rPr lang="en-US" altLang="ko-KR">
                <a:ea typeface="굴림" panose="020B0600000101010101" pitchFamily="34" charset="-127"/>
              </a:rPr>
              <a:pPr/>
              <a:t>56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figure shows data traffic on the link from the U.S. to SWITCH, the Swiss academic and research network, on February 10, 1998.</a:t>
            </a:r>
          </a:p>
          <a:p>
            <a:pPr lvl="1"/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) is the data throughput, measured in megabits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per second (Mb/s). </a:t>
            </a:r>
          </a:p>
        </p:txBody>
      </p:sp>
      <p:grpSp>
        <p:nvGrpSpPr>
          <p:cNvPr id="145422" name="Group 14"/>
          <p:cNvGrpSpPr>
            <a:grpSpLocks/>
          </p:cNvGrpSpPr>
          <p:nvPr/>
        </p:nvGrpSpPr>
        <p:grpSpPr bwMode="auto">
          <a:xfrm>
            <a:off x="2403475" y="4079531"/>
            <a:ext cx="4941890" cy="2663900"/>
            <a:chOff x="1882" y="2285"/>
            <a:chExt cx="3831" cy="2052"/>
          </a:xfrm>
        </p:grpSpPr>
        <p:pic>
          <p:nvPicPr>
            <p:cNvPr id="14542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285"/>
              <a:ext cx="3831" cy="2052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421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2331"/>
              <a:ext cx="98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44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493282B-9D63-404B-A2D8-58C433F2B322}" type="slidenum">
              <a:rPr lang="en-US" altLang="ko-KR">
                <a:ea typeface="굴림" panose="020B0600000101010101" pitchFamily="34" charset="-127"/>
              </a:rPr>
              <a:pPr/>
              <a:t>57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 SOLUTION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 Simpson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 to estimate the total amount of data transmitted on the link up to noon on that day.  </a:t>
            </a:r>
          </a:p>
        </p:txBody>
      </p:sp>
      <p:grpSp>
        <p:nvGrpSpPr>
          <p:cNvPr id="146445" name="Group 13"/>
          <p:cNvGrpSpPr>
            <a:grpSpLocks/>
          </p:cNvGrpSpPr>
          <p:nvPr/>
        </p:nvGrpSpPr>
        <p:grpSpPr bwMode="auto">
          <a:xfrm>
            <a:off x="2051720" y="3212976"/>
            <a:ext cx="5328912" cy="2835277"/>
            <a:chOff x="1882" y="2285"/>
            <a:chExt cx="3831" cy="2052"/>
          </a:xfrm>
        </p:grpSpPr>
        <p:pic>
          <p:nvPicPr>
            <p:cNvPr id="146446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" y="2285"/>
              <a:ext cx="3831" cy="2052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6447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2331"/>
              <a:ext cx="98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46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5765491-EBF5-45D5-9FDB-F5C41EFF19AE}" type="slidenum">
              <a:rPr lang="en-US" altLang="ko-KR">
                <a:ea typeface="굴림" panose="020B0600000101010101" pitchFamily="34" charset="-127"/>
              </a:rPr>
              <a:pPr/>
              <a:t>58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 SOLUTION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Since we want the units to be consistent and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) is measured in Mb/s, we convert the units for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from hours to seconds.</a:t>
            </a:r>
          </a:p>
        </p:txBody>
      </p:sp>
    </p:spTree>
    <p:extLst>
      <p:ext uri="{BB962C8B-B14F-4D97-AF65-F5344CB8AC3E}">
        <p14:creationId xmlns:p14="http://schemas.microsoft.com/office/powerpoint/2010/main" val="391919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CBCCB86-3274-47FD-82B5-1955BB972E28}" type="slidenum">
              <a:rPr lang="en-US" altLang="ko-KR">
                <a:ea typeface="굴림" panose="020B0600000101010101" pitchFamily="34" charset="-127"/>
              </a:rPr>
              <a:pPr/>
              <a:t>59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 SOLUTION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we let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) be the amount of data (in Mb) transmitted by time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, where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is measured in seconds, then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) =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). </a:t>
            </a:r>
            <a:endParaRPr lang="en-US" altLang="zh-TW" sz="4000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So, by the Net Change Theorem (Section 5.4), the total amount of data transmitted by noon (when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= 12 × 60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= 43,200) is: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657146"/>
              </p:ext>
            </p:extLst>
          </p:nvPr>
        </p:nvGraphicFramePr>
        <p:xfrm>
          <a:off x="2838155" y="4077072"/>
          <a:ext cx="3600747" cy="73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1612800" imgH="330120" progId="Equation.DSMT4">
                  <p:embed/>
                </p:oleObj>
              </mc:Choice>
              <mc:Fallback>
                <p:oleObj name="Equation" r:id="rId4" imgW="1612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155" y="4077072"/>
                        <a:ext cx="3600747" cy="736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6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If  	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then </a:t>
            </a:r>
            <a:r>
              <a:rPr lang="en-US" altLang="zh-TW" sz="2000" dirty="0">
                <a:ea typeface="新細明體" panose="02020500000000000000" pitchFamily="18" charset="-120"/>
              </a:rPr>
              <a:t>the integral represents an area and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represents an approximation of this area by the rectangles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shown in Figure 1(a).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42915"/>
            <a:ext cx="2900536" cy="251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851920" y="5917457"/>
            <a:ext cx="11652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1(a)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79" y="1751285"/>
            <a:ext cx="11668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746522"/>
            <a:ext cx="3238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estimate the values of </a:t>
            </a:r>
            <a:r>
              <a:rPr lang="en-US" altLang="zh-TW" i="1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 at hourly intervals from the graph and compile them here.</a:t>
            </a:r>
          </a:p>
          <a:p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27" y="2924944"/>
            <a:ext cx="7056784" cy="232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3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29D24A3-B050-40B9-8929-79BEB5BB3222}" type="slidenum">
              <a:rPr lang="en-US" altLang="ko-KR">
                <a:ea typeface="굴림" panose="020B0600000101010101" pitchFamily="34" charset="-127"/>
              </a:rPr>
              <a:pPr/>
              <a:t>61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6.5</a:t>
            </a:r>
            <a:endParaRPr lang="en-US" altLang="zh-TW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5 SOLUTION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estimate the values of </a:t>
            </a:r>
            <a:r>
              <a:rPr lang="en-US" altLang="zh-TW" i="1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 at hourly intervals from the graph and compile </a:t>
            </a:r>
            <a:r>
              <a:rPr lang="en-US" altLang="zh-TW" dirty="0" smtClean="0">
                <a:ea typeface="新細明體" panose="02020500000000000000" pitchFamily="18" charset="-120"/>
              </a:rPr>
              <a:t>them.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Then, we use Simpson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 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12 and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∆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= 3600</a:t>
            </a:r>
            <a:r>
              <a:rPr lang="en-US" altLang="zh-TW" dirty="0">
                <a:ea typeface="新細明體" panose="02020500000000000000" pitchFamily="18" charset="-120"/>
              </a:rPr>
              <a:t> to estimate the </a:t>
            </a:r>
            <a:r>
              <a:rPr lang="en-US" altLang="zh-TW" dirty="0" smtClean="0">
                <a:ea typeface="新細明體" panose="02020500000000000000" pitchFamily="18" charset="-120"/>
              </a:rPr>
              <a:t>integral.</a:t>
            </a:r>
          </a:p>
          <a:p>
            <a:pPr marL="0" lvl="1">
              <a:spcBef>
                <a:spcPts val="105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The total amount of data transmitted up to noon is 144,000 </a:t>
            </a:r>
            <a:r>
              <a:rPr lang="en-US" altLang="zh-TW" dirty="0" err="1">
                <a:ea typeface="新細明體" panose="02020500000000000000" pitchFamily="18" charset="-120"/>
              </a:rPr>
              <a:t>Mbs</a:t>
            </a:r>
            <a:r>
              <a:rPr lang="en-US" altLang="zh-TW" dirty="0">
                <a:ea typeface="新細明體" panose="02020500000000000000" pitchFamily="18" charset="-120"/>
              </a:rPr>
              <a:t>, or 144 gigabits.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8478838" y="6562725"/>
            <a:ext cx="665162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058" tIns="41029" rIns="82058" bIns="41029"/>
          <a:lstStyle>
            <a:lvl1pPr algn="l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9575" algn="l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0738" algn="l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30313" algn="l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1475" algn="l" defTabSz="820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86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558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30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0275" defTabSz="820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r>
              <a:rPr lang="en-US" altLang="zh-TW" sz="1400" b="1">
                <a:ea typeface="新細明體" panose="02020500000000000000" pitchFamily="18" charset="-120"/>
              </a:rPr>
              <a:t>p. 539</a:t>
            </a:r>
          </a:p>
        </p:txBody>
      </p:sp>
    </p:spTree>
    <p:extLst>
      <p:ext uri="{BB962C8B-B14F-4D97-AF65-F5344CB8AC3E}">
        <p14:creationId xmlns:p14="http://schemas.microsoft.com/office/powerpoint/2010/main" val="224272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SIMPSON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Exercise 24 you are asked to demonstrate, in a particular case, that the error in Simpson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 decreases by a factor of about 16 when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is doubled.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That is consistent with the appearance of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baseline="30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 in the denominator of the following error estimate for Simpson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Rule. </a:t>
            </a:r>
            <a:endParaRPr lang="en-US" altLang="zh-TW" sz="4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It is similar to the estimates given in (3) for the Trapezoidal and Midpoint Rules.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it uses the fourth derivative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5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ERROR BOUND FOR SIMPSON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80" y="1988840"/>
            <a:ext cx="6623430" cy="184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9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108" y="1600200"/>
            <a:ext cx="7606355" cy="52578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How large should we take </a:t>
            </a:r>
            <a:r>
              <a:rPr lang="en-US" altLang="zh-TW" sz="2000" i="1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in order to guarantee that the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Simpson’s</a:t>
            </a:r>
            <a:r>
              <a:rPr lang="en-US" altLang="zh-TW" sz="2000" dirty="0">
                <a:ea typeface="新細明體" panose="02020500000000000000" pitchFamily="18" charset="-120"/>
              </a:rPr>
              <a:t> Rule approximation for 	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     </a:t>
            </a:r>
            <a:r>
              <a:rPr lang="en-US" altLang="zh-TW" sz="1100" dirty="0" smtClean="0">
                <a:ea typeface="新細明體" panose="02020500000000000000" pitchFamily="18" charset="-120"/>
              </a:rPr>
              <a:t> </a:t>
            </a:r>
            <a:r>
              <a:rPr lang="zh-TW" altLang="en-US" sz="1100" dirty="0" smtClean="0">
                <a:ea typeface="新細明體" panose="02020500000000000000" pitchFamily="18" charset="-120"/>
              </a:rPr>
              <a:t> 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is </a:t>
            </a:r>
            <a:r>
              <a:rPr lang="en-US" altLang="zh-TW" sz="2000" dirty="0">
                <a:ea typeface="新細明體" panose="02020500000000000000" pitchFamily="18" charset="-120"/>
              </a:rPr>
              <a:t>accurate to within 0.0001?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SOLUTION: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f</a:t>
            </a:r>
            <a:r>
              <a:rPr lang="en-US" altLang="zh-TW" sz="300" dirty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) = 1/</a:t>
            </a:r>
            <a:r>
              <a:rPr lang="en-US" altLang="zh-TW" sz="2000" i="1" dirty="0">
                <a:latin typeface="+mn-lt"/>
                <a:ea typeface="新細明體" panose="02020500000000000000" pitchFamily="18" charset="-120"/>
              </a:rPr>
              <a:t>x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, then  		</a:t>
            </a:r>
            <a:r>
              <a:rPr lang="zh-TW" altLang="en-US" sz="2000" dirty="0" smtClean="0">
                <a:latin typeface="+mn-lt"/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   </a:t>
            </a:r>
            <a:r>
              <a:rPr lang="zh-TW" altLang="en-US" sz="2000" dirty="0" smtClean="0">
                <a:latin typeface="+mn-lt"/>
                <a:ea typeface="新細明體" panose="02020500000000000000" pitchFamily="18" charset="-120"/>
              </a:rPr>
              <a:t>      </a:t>
            </a: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   </a:t>
            </a:r>
            <a:r>
              <a:rPr lang="en-US" altLang="zh-TW" sz="1600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Since  </a:t>
            </a:r>
            <a:r>
              <a:rPr lang="zh-TW" altLang="en-US" sz="2000" dirty="0" smtClean="0">
                <a:latin typeface="+mn-lt"/>
                <a:ea typeface="新細明體" panose="02020500000000000000" pitchFamily="18" charset="-120"/>
              </a:rPr>
              <a:t>           </a:t>
            </a: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we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have      </a:t>
            </a:r>
            <a:r>
              <a:rPr lang="zh-TW" altLang="en-US" sz="2000" dirty="0" smtClean="0">
                <a:latin typeface="+mn-lt"/>
                <a:ea typeface="新細明體" panose="02020500000000000000" pitchFamily="18" charset="-120"/>
              </a:rPr>
              <a:t>     </a:t>
            </a: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latin typeface="+mn-lt"/>
                <a:ea typeface="新細明體" panose="02020500000000000000" pitchFamily="18" charset="-120"/>
              </a:rPr>
              <a:t>and so</a:t>
            </a:r>
          </a:p>
          <a:p>
            <a:pPr>
              <a:defRPr/>
            </a:pPr>
            <a:endParaRPr lang="en-US" altLang="zh-TW" sz="2000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1326839" y="496868"/>
            <a:ext cx="6173808" cy="857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983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TW" sz="3200" dirty="0">
                <a:solidFill>
                  <a:schemeClr val="tx1">
                    <a:lumMod val="75000"/>
                  </a:schemeClr>
                </a:solidFill>
                <a:latin typeface="+mj-lt"/>
                <a:ea typeface="新細明體" panose="02020500000000000000" pitchFamily="18" charset="-120"/>
                <a:cs typeface="+mj-cs"/>
              </a:rPr>
              <a:t>Example 6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32856"/>
            <a:ext cx="130968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12" y="4581128"/>
            <a:ext cx="18859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033" y="4652566"/>
            <a:ext cx="785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638278"/>
            <a:ext cx="947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301208"/>
            <a:ext cx="271938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0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Example6 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04855" cy="5213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000" dirty="0"/>
              <a:t>Therefore we can take </a:t>
            </a:r>
            <a:r>
              <a:rPr lang="en-US" altLang="zh-TW" sz="2000" i="1" dirty="0"/>
              <a:t>K</a:t>
            </a:r>
            <a:r>
              <a:rPr lang="en-US" altLang="zh-TW" sz="2000" dirty="0"/>
              <a:t> = 24 in    </a:t>
            </a:r>
            <a:r>
              <a:rPr lang="en-US" altLang="zh-TW" sz="1800" dirty="0"/>
              <a:t> </a:t>
            </a:r>
            <a:r>
              <a:rPr lang="en-US" altLang="zh-TW" sz="1000" dirty="0"/>
              <a:t> </a:t>
            </a:r>
            <a:r>
              <a:rPr lang="en-US" altLang="zh-TW" sz="2000" dirty="0"/>
              <a:t>. Thus for an error less than 0.0001 we should choose </a:t>
            </a:r>
            <a:r>
              <a:rPr lang="en-US" altLang="zh-TW" sz="2000" i="1" dirty="0"/>
              <a:t>n</a:t>
            </a:r>
            <a:r>
              <a:rPr lang="en-US" altLang="zh-TW" sz="2000" dirty="0"/>
              <a:t> so that</a:t>
            </a:r>
          </a:p>
          <a:p>
            <a:pPr>
              <a:defRPr/>
            </a:pPr>
            <a:endParaRPr lang="en-US" altLang="zh-TW" sz="2000" dirty="0"/>
          </a:p>
          <a:p>
            <a:pPr>
              <a:defRPr/>
            </a:pPr>
            <a:r>
              <a:rPr lang="en-US" altLang="zh-TW" sz="2000" dirty="0" smtClean="0"/>
              <a:t>This </a:t>
            </a:r>
            <a:r>
              <a:rPr lang="en-US" altLang="zh-TW" sz="2000" dirty="0"/>
              <a:t>gives</a:t>
            </a:r>
          </a:p>
          <a:p>
            <a:pPr>
              <a:defRPr/>
            </a:pPr>
            <a:endParaRPr lang="en-US" altLang="zh-TW" sz="2000" dirty="0"/>
          </a:p>
          <a:p>
            <a:pPr>
              <a:defRPr/>
            </a:pPr>
            <a:endParaRPr lang="en-US" altLang="zh-TW" sz="2400" dirty="0"/>
          </a:p>
          <a:p>
            <a:pPr>
              <a:defRPr/>
            </a:pPr>
            <a:r>
              <a:rPr lang="en-US" altLang="zh-TW" sz="2000" dirty="0"/>
              <a:t>or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5" y="1700808"/>
            <a:ext cx="319088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76513"/>
            <a:ext cx="2052638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04700"/>
            <a:ext cx="22479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32889"/>
            <a:ext cx="283368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7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+mj-lt"/>
                <a:ea typeface="新細明體" panose="02020500000000000000" pitchFamily="18" charset="-120"/>
              </a:rPr>
              <a:t>Example6  </a:t>
            </a:r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– </a:t>
            </a:r>
            <a:r>
              <a:rPr lang="en-US" altLang="zh-TW" sz="3200" i="1" dirty="0">
                <a:latin typeface="+mj-lt"/>
                <a:ea typeface="新細明體" panose="02020500000000000000" pitchFamily="18" charset="-120"/>
              </a:rPr>
              <a:t>Solution</a:t>
            </a:r>
            <a:endParaRPr lang="zh-TW" altLang="en-US" sz="3200" dirty="0">
              <a:latin typeface="+mj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600200"/>
            <a:ext cx="7704855" cy="521317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Therefore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8 (</a:t>
            </a:r>
            <a:r>
              <a:rPr lang="en-US" altLang="zh-TW" sz="2000" i="1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must be even) gives the desired accuracy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Compare this with Example 2, where we obtained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41 for the Trapezoidal Rule and </a:t>
            </a:r>
            <a:r>
              <a:rPr lang="en-US" altLang="zh-TW" sz="2000" i="1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= 29 for the Midpoint Rule.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7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7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lphaLcPeriod"/>
            </a:pPr>
            <a:r>
              <a:rPr lang="en-US" altLang="zh-TW" dirty="0">
                <a:ea typeface="新細明體" panose="02020500000000000000" pitchFamily="18" charset="-120"/>
              </a:rPr>
              <a:t>Use Simpson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 with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10 to approximate the integral              .</a:t>
            </a:r>
          </a:p>
          <a:p>
            <a:pPr marL="609600" indent="-609600">
              <a:buFontTx/>
              <a:buAutoNum type="alphaLcPeriod"/>
            </a:pPr>
            <a:r>
              <a:rPr lang="en-US" altLang="zh-TW" dirty="0">
                <a:ea typeface="新細明體" panose="02020500000000000000" pitchFamily="18" charset="-120"/>
              </a:rPr>
              <a:t>Estimate the error involved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in this approximation.</a:t>
            </a:r>
          </a:p>
          <a:p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2"/>
            <a:ext cx="3206750" cy="43084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58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7(a) SOLUTION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=10, then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∆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= 0.1 </a:t>
            </a:r>
            <a:r>
              <a:rPr lang="en-US" altLang="zh-TW" dirty="0">
                <a:ea typeface="新細明體" panose="02020500000000000000" pitchFamily="18" charset="-120"/>
              </a:rPr>
              <a:t>and the rule gives: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3598"/>
              </p:ext>
            </p:extLst>
          </p:nvPr>
        </p:nvGraphicFramePr>
        <p:xfrm>
          <a:off x="1547664" y="2348880"/>
          <a:ext cx="6367585" cy="321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3022560" imgH="1523880" progId="Equation.DSMT4">
                  <p:embed/>
                </p:oleObj>
              </mc:Choice>
              <mc:Fallback>
                <p:oleObj name="Equation" r:id="rId3" imgW="302256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348880"/>
                        <a:ext cx="6367585" cy="3211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7(b) SOLUTION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fourth derivative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baseline="6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is: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>
                <a:ea typeface="新細明體" panose="02020500000000000000" pitchFamily="18" charset="-120"/>
              </a:rPr>
              <a:t>(4)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(12 + 48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 </a:t>
            </a:r>
            <a:r>
              <a:rPr lang="en-US" altLang="zh-TW" dirty="0">
                <a:ea typeface="新細明體" panose="02020500000000000000" pitchFamily="18" charset="-120"/>
              </a:rPr>
              <a:t>+ 16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4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baseline="60000" dirty="0">
                <a:ea typeface="新細明體" panose="02020500000000000000" pitchFamily="18" charset="-120"/>
              </a:rPr>
              <a:t>2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So, since 0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≤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≤ 1</a:t>
            </a:r>
            <a:r>
              <a:rPr lang="en-US" altLang="zh-TW" dirty="0">
                <a:ea typeface="新細明體" panose="02020500000000000000" pitchFamily="18" charset="-120"/>
              </a:rPr>
              <a:t>, we have: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0 ≤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>
                <a:ea typeface="新細明體" panose="02020500000000000000" pitchFamily="18" charset="-120"/>
              </a:rPr>
              <a:t>(4)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≤ (12 + 48 +16)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30000" dirty="0">
                <a:ea typeface="新細明體" panose="02020500000000000000" pitchFamily="18" charset="-120"/>
              </a:rPr>
              <a:t>1 </a:t>
            </a:r>
            <a:r>
              <a:rPr lang="en-US" altLang="zh-TW" dirty="0">
                <a:ea typeface="新細明體" panose="02020500000000000000" pitchFamily="18" charset="-120"/>
              </a:rPr>
              <a:t>= 76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endParaRPr lang="en-US" altLang="zh-TW" i="1" baseline="30000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If we choose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	</a:t>
            </a:r>
            <a:r>
              <a:rPr lang="en-US" altLang="zh-TW" sz="1050" dirty="0" smtClean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to be the right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endpoint</a:t>
            </a:r>
            <a:r>
              <a:rPr lang="en-US" altLang="zh-TW" sz="2000" dirty="0">
                <a:ea typeface="新細明體" panose="02020500000000000000" pitchFamily="18" charset="-120"/>
              </a:rPr>
              <a:t>, then 	       </a:t>
            </a:r>
            <a:r>
              <a:rPr lang="en-US" altLang="zh-TW" sz="1200" dirty="0">
                <a:ea typeface="新細明體" panose="02020500000000000000" pitchFamily="18" charset="-120"/>
              </a:rPr>
              <a:t>   </a:t>
            </a:r>
            <a:r>
              <a:rPr lang="en-US" altLang="zh-TW" sz="2000" dirty="0">
                <a:ea typeface="新細明體" panose="02020500000000000000" pitchFamily="18" charset="-120"/>
              </a:rPr>
              <a:t>and we have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 smtClean="0">
                <a:ea typeface="新細明體" panose="02020500000000000000" pitchFamily="18" charset="-120"/>
              </a:rPr>
              <a:t>[</a:t>
            </a:r>
            <a:r>
              <a:rPr lang="en-US" altLang="zh-TW" sz="2000" dirty="0">
                <a:ea typeface="新細明體" panose="02020500000000000000" pitchFamily="18" charset="-120"/>
              </a:rPr>
              <a:t>See Figure 1(b).]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93" y="3657600"/>
            <a:ext cx="2682875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88" y="1706419"/>
            <a:ext cx="31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44975"/>
            <a:ext cx="9334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97931"/>
            <a:ext cx="3624263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33" y="2671762"/>
            <a:ext cx="314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276600" y="6172200"/>
            <a:ext cx="282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(b) Right end point approximation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302545" y="6480175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97945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Example 7(b) SOLUTION</a:t>
            </a:r>
            <a:endParaRPr lang="zh-TW" altLang="en-US" sz="3200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Putting </a:t>
            </a:r>
            <a:r>
              <a:rPr lang="en-US" altLang="zh-TW" i="1" dirty="0">
                <a:ea typeface="新細明體" panose="02020500000000000000" pitchFamily="18" charset="-120"/>
              </a:rPr>
              <a:t>K</a:t>
            </a:r>
            <a:r>
              <a:rPr lang="en-US" altLang="zh-TW" dirty="0">
                <a:ea typeface="新細明體" panose="02020500000000000000" pitchFamily="18" charset="-120"/>
              </a:rPr>
              <a:t> = 76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= 0,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= 1, and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= 10 in (4), we see that the error is at most: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Compare this with Example 3(b).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Thus, correct to three decimal places, we have: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63659"/>
              </p:ext>
            </p:extLst>
          </p:nvPr>
        </p:nvGraphicFramePr>
        <p:xfrm>
          <a:off x="3059832" y="2708921"/>
          <a:ext cx="2426564" cy="82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1307880" imgH="444240" progId="Equation.DSMT4">
                  <p:embed/>
                </p:oleObj>
              </mc:Choice>
              <mc:Fallback>
                <p:oleObj name="Equation" r:id="rId3" imgW="1307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08921"/>
                        <a:ext cx="2426564" cy="825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89033"/>
              </p:ext>
            </p:extLst>
          </p:nvPr>
        </p:nvGraphicFramePr>
        <p:xfrm>
          <a:off x="3203848" y="5085184"/>
          <a:ext cx="2016224" cy="614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5" imgW="965160" imgH="330120" progId="Equation.DSMT4">
                  <p:embed/>
                </p:oleObj>
              </mc:Choice>
              <mc:Fallback>
                <p:oleObj name="Equation" r:id="rId5" imgW="965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085184"/>
                        <a:ext cx="2016224" cy="614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5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The approximations </a:t>
            </a:r>
            <a:r>
              <a:rPr lang="en-US" altLang="zh-TW" sz="2000" i="1" dirty="0">
                <a:ea typeface="新細明體" panose="02020500000000000000" pitchFamily="18" charset="-120"/>
              </a:rPr>
              <a:t>L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defined by Equations 1 and 2 are called the </a:t>
            </a:r>
            <a:r>
              <a:rPr lang="en-US" altLang="zh-TW" sz="2000" b="1" dirty="0">
                <a:ea typeface="新細明體" panose="02020500000000000000" pitchFamily="18" charset="-120"/>
              </a:rPr>
              <a:t>left endpoint approximation </a:t>
            </a:r>
            <a:r>
              <a:rPr lang="en-US" altLang="zh-TW" sz="2000" dirty="0">
                <a:ea typeface="新細明體" panose="02020500000000000000" pitchFamily="18" charset="-120"/>
              </a:rPr>
              <a:t>and</a:t>
            </a:r>
            <a:r>
              <a:rPr lang="en-US" altLang="zh-TW" sz="2000" b="1" dirty="0">
                <a:ea typeface="新細明體" panose="02020500000000000000" pitchFamily="18" charset="-120"/>
              </a:rPr>
              <a:t> right endpoint approximation</a:t>
            </a:r>
            <a:r>
              <a:rPr lang="en-US" altLang="zh-TW" sz="2000" dirty="0">
                <a:ea typeface="新細明體" panose="02020500000000000000" pitchFamily="18" charset="-120"/>
              </a:rPr>
              <a:t>, respectively.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r>
              <a:rPr lang="en-US" altLang="zh-TW" sz="2000" dirty="0">
                <a:ea typeface="新細明體" panose="02020500000000000000" pitchFamily="18" charset="-120"/>
              </a:rPr>
              <a:t>We also considered the case where     </a:t>
            </a:r>
            <a:r>
              <a:rPr lang="zh-TW" altLang="en-US" sz="2000" dirty="0" smtClean="0">
                <a:ea typeface="新細明體" panose="02020500000000000000" pitchFamily="18" charset="-120"/>
              </a:rPr>
              <a:t> 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is </a:t>
            </a:r>
            <a:r>
              <a:rPr lang="en-US" altLang="zh-TW" sz="2000" dirty="0">
                <a:ea typeface="新細明體" panose="02020500000000000000" pitchFamily="18" charset="-120"/>
              </a:rPr>
              <a:t>chosen to be the midpoint     of the subinterval 	</a:t>
            </a:r>
          </a:p>
          <a:p>
            <a:endParaRPr lang="en-US" altLang="zh-TW" sz="18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811" y="3829980"/>
            <a:ext cx="314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14428"/>
            <a:ext cx="2190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113" y="4314428"/>
            <a:ext cx="10715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3200" dirty="0">
                <a:latin typeface="+mj-lt"/>
                <a:ea typeface="新細明體" panose="02020500000000000000" pitchFamily="18" charset="-120"/>
              </a:rPr>
              <a:t>Approximate Integration</a:t>
            </a:r>
            <a:endParaRPr lang="en-US" altLang="zh-TW" sz="2851" dirty="0"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600200"/>
            <a:ext cx="7697091" cy="5069160"/>
          </a:xfrm>
        </p:spPr>
        <p:txBody>
          <a:bodyPr>
            <a:no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Figure 1(c) shows the midpoint approximation 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M</a:t>
            </a:r>
            <a:r>
              <a:rPr lang="en-US" altLang="zh-TW" sz="2000" i="1" baseline="-25000" dirty="0" err="1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, which appears to be better than either </a:t>
            </a:r>
            <a:r>
              <a:rPr lang="en-US" altLang="zh-TW" sz="2000" i="1" dirty="0">
                <a:ea typeface="新細明體" panose="02020500000000000000" pitchFamily="18" charset="-120"/>
              </a:rPr>
              <a:t>L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or </a:t>
            </a:r>
            <a:r>
              <a:rPr lang="en-US" altLang="zh-TW" sz="2000" i="1" dirty="0">
                <a:ea typeface="新細明體" panose="02020500000000000000" pitchFamily="18" charset="-120"/>
              </a:rPr>
              <a:t>R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1142108" y="70653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35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2819400"/>
            <a:ext cx="2936558" cy="248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22650" y="5483225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ea typeface="新細明體" panose="02020500000000000000" pitchFamily="18" charset="-120"/>
              </a:rPr>
              <a:t>(c) Midpoint approximation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217382" y="583328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37269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teEC.potx" id="{180D4A70-C948-48F8-9425-342668F8E48F}" vid="{960CFCFE-7055-481E-A2E6-6BA26E3E1779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2075</Words>
  <Application>Microsoft Office PowerPoint</Application>
  <PresentationFormat>如螢幕大小 (4:3)</PresentationFormat>
  <Paragraphs>318</Paragraphs>
  <Slides>70</Slides>
  <Notes>20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9" baseType="lpstr">
      <vt:lpstr>Arial Unicode MS</vt:lpstr>
      <vt:lpstr>굴림</vt:lpstr>
      <vt:lpstr>微軟正黑體</vt:lpstr>
      <vt:lpstr>新細明體</vt:lpstr>
      <vt:lpstr>Arial</vt:lpstr>
      <vt:lpstr>Euphemia</vt:lpstr>
      <vt:lpstr>Symbol</vt:lpstr>
      <vt:lpstr>Math_16x9</vt:lpstr>
      <vt:lpstr>Equation</vt:lpstr>
      <vt:lpstr>PowerPoint 簡報</vt:lpstr>
      <vt:lpstr>PowerPoint 簡報</vt:lpstr>
      <vt:lpstr>Approximate Integration</vt:lpstr>
      <vt:lpstr>Approximate Integration</vt:lpstr>
      <vt:lpstr>Approximate Integration</vt:lpstr>
      <vt:lpstr>Approximate Integration</vt:lpstr>
      <vt:lpstr>Approximate Integration</vt:lpstr>
      <vt:lpstr>Approximate Integration</vt:lpstr>
      <vt:lpstr>Approximate Integration</vt:lpstr>
      <vt:lpstr>Approximate Integration</vt:lpstr>
      <vt:lpstr>Approximate Integration</vt:lpstr>
      <vt:lpstr>TRAPEZOIDAL RULE</vt:lpstr>
      <vt:lpstr>Example 1</vt:lpstr>
      <vt:lpstr>Example 1 – Solution</vt:lpstr>
      <vt:lpstr>Example 1 – Solution</vt:lpstr>
      <vt:lpstr>Example 1 – Solution</vt:lpstr>
      <vt:lpstr>APPROXIMATE INTEGRATION</vt:lpstr>
      <vt:lpstr>Approximate Integration</vt:lpstr>
      <vt:lpstr>Approximate Integration</vt:lpstr>
      <vt:lpstr>Approximate Integration</vt:lpstr>
      <vt:lpstr>Approximate Integration</vt:lpstr>
      <vt:lpstr>MIDPOINT RULE VS. TRAPEZOIDAL RULE</vt:lpstr>
      <vt:lpstr>MIDPOINT RULE VS. TRAPEZOIDAL RULE</vt:lpstr>
      <vt:lpstr>MIDPOINT RULE VS. TRAPEZOIDAL RULE</vt:lpstr>
      <vt:lpstr>OBSERVATIONS</vt:lpstr>
      <vt:lpstr>APPROXIMATE INTEGRATION</vt:lpstr>
      <vt:lpstr>Approximate Integration</vt:lpstr>
      <vt:lpstr>Approximate Integration</vt:lpstr>
      <vt:lpstr>Example 2</vt:lpstr>
      <vt:lpstr>Example 2 – Solution</vt:lpstr>
      <vt:lpstr>Example 2 SOLUTION</vt:lpstr>
      <vt:lpstr>Example 2 – Solution</vt:lpstr>
      <vt:lpstr>Example 3</vt:lpstr>
      <vt:lpstr>Example 3(a) SOLUTION</vt:lpstr>
      <vt:lpstr>Example 3(a) SOLUTION</vt:lpstr>
      <vt:lpstr>Example 3(b) SOLUTION</vt:lpstr>
      <vt:lpstr>Example 3(b) SOLUTION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SIMPSON’S RULE</vt:lpstr>
      <vt:lpstr>PowerPoint 簡報</vt:lpstr>
      <vt:lpstr>PowerPoint 簡報</vt:lpstr>
      <vt:lpstr>Example4  – Solution</vt:lpstr>
      <vt:lpstr>PowerPoint 簡報</vt:lpstr>
      <vt:lpstr>PowerPoint 簡報</vt:lpstr>
      <vt:lpstr>Example 5</vt:lpstr>
      <vt:lpstr>Example 5 SOLUTION</vt:lpstr>
      <vt:lpstr>Example 5 SOLUTION</vt:lpstr>
      <vt:lpstr>Example 5 SOLUTION</vt:lpstr>
      <vt:lpstr>Example 5 SOLUTION</vt:lpstr>
      <vt:lpstr>Example 5 SOLUTION</vt:lpstr>
      <vt:lpstr>SIMPSON’S RULE</vt:lpstr>
      <vt:lpstr>ERROR BOUND FOR SIMPSON’S RULE</vt:lpstr>
      <vt:lpstr>PowerPoint 簡報</vt:lpstr>
      <vt:lpstr>Example6  – Solution</vt:lpstr>
      <vt:lpstr>Example6  – Solution</vt:lpstr>
      <vt:lpstr>Example 7</vt:lpstr>
      <vt:lpstr>Example 7(a) SOLUTION</vt:lpstr>
      <vt:lpstr>Example 7(b) SOLUTION</vt:lpstr>
      <vt:lpstr>Example 7(b)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2015-07-02T07:22:38Z</dcterms:created>
  <dcterms:modified xsi:type="dcterms:W3CDTF">2016-12-02T10:00:53Z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