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3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1212" y="108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12/2/2016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2016/12/2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E4B703-82CD-4119-BC60-E7425FA3E987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5522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F8D88-EBA5-4E41-86EF-BDD74E45863A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593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54485-EACF-41F7-A5E4-2C5F630D36F5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9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D1034-51D2-450C-B270-A7C61057C1FE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999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65158-FEFF-493A-B3D3-92B38C49D060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4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5B9B0-57CD-48A4-B3D7-6A74102B02C1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93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0D93F-725C-4F08-8545-33EA8969CFBA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71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F7010-A986-4BED-88CF-6B959D2CEDE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8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32855-A401-4C1F-93DE-1CA4AA3FE3F6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33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554D2-9F74-4693-99CA-AC30DF8FAED2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295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42C16-B822-42A0-8234-F975B90DC92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99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5E5BC6-3CFF-4D77-9746-50457F0B5C69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4559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C54CB-52DC-4C9D-B7BA-0E6CEE7F8F97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5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FA13F-00B2-4294-936C-B9C6FED666A6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381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0114B-BEA4-46D9-B11C-F6D9AA7EAF14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626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DA4BB-91B2-4BF3-ACBF-48ED3BB028EA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41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EBBEB-9418-42DA-B950-A031DD5E2BC6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698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9767C-1EE9-422D-9E3E-21E8A1AF8B1F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322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6293C-ADD5-48DE-B027-DB31B4C34C2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381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95A32-0EB6-4142-AE22-A12120EDDBC4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/>
          </a:p>
        </p:txBody>
      </p:sp>
    </p:spTree>
    <p:extLst>
      <p:ext uri="{BB962C8B-B14F-4D97-AF65-F5344CB8AC3E}">
        <p14:creationId xmlns:p14="http://schemas.microsoft.com/office/powerpoint/2010/main" val="1125061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071DD-30D7-438A-B82C-6EADBB0D83C7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015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D1046-87C9-4D06-9F8C-EC70F80A4B01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2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79B1E-AEA0-4DA1-B840-A6F49666DF8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00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1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C9E76-4D70-4C49-A5F9-17353ACBA332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767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DCD22-C852-4E12-9E44-5E710B782D2B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667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BC045-618B-42DF-82BE-65E9C40AF9B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950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92D61-05BE-4F28-8AD1-C4C22E0C4EE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10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D8D60-657E-4C16-BD21-9C7067727ADD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26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AE640-5926-452E-94BE-9FE8EDFF9780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17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2FFA6-C815-4E16-ABEC-E1D4E03C21C9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5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81D302-E935-45B8-A15D-D5543BE41641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780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B8A18-B2CB-412D-85DD-ACF3E69F5CBC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497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753C1-5AEA-445F-874E-7DCE9382B4FD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83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CC6C1-7B31-499A-97B5-8E38A86B875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593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5B58E-7CDB-4163-A6CA-D92C7E30B2FC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2451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39EB-171D-49D4-B2DB-6E4DF7595D08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012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3BF17-1F38-4730-ADFD-9FCC6FF203C6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234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99E54C-60E1-4086-9080-914308C1ADDE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809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B901B-3CC2-411D-AC6A-C58DD9BA0EBB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443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14F04-5093-48E8-8478-EA00D3B3D8FC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091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FFC96-66F2-4681-B37F-3C6AA21B727B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08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64CFF-A58A-49BE-B2EF-8225BF56D76D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47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79DBB-6840-43CD-9C50-DC53C3CC4C3C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54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966DA-1D63-480E-B1A9-0BF269412B8E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11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6B653-DB39-4D25-8289-E9DB60FE19E1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555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0A63E-B32E-4FAB-A3CA-BEA457FB0EE5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7728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38765-D13A-4C53-BA63-3D508F6FDAA7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035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CD9DF-F78F-4F7B-BB04-DA2B55248773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453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4EEFE-7B43-4722-BA51-5BD8E6835349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116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91895-3667-4EA1-978A-C853C7F62D1F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6386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E4109B-F893-46DE-AE5C-E1814A914F0C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35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39CE-68F4-4227-ADC9-8EDA07A5A39A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93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AE9CD-C6FA-4B0E-B075-EAB9A26D5EB1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6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FF3474-70F2-4429-86FB-08A0534DDA7B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500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EA6F7-E935-4A46-B174-31B5394327B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9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470510-3B31-40D1-A9ED-1051E993ACB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43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2016/12/2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12/2/2016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2016/12/2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12/2/2016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png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62.emf"/><Relationship Id="rId4" Type="http://schemas.openxmlformats.org/officeDocument/2006/relationships/oleObject" Target="../embeddings/oleObject4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3.emf"/><Relationship Id="rId4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5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6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52.xml"/><Relationship Id="rId7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7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notesSlide" Target="../notesSlides/notesSlide54.xml"/><Relationship Id="rId7" Type="http://schemas.openxmlformats.org/officeDocument/2006/relationships/image" Target="../media/image8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7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142107" y="1542559"/>
            <a:ext cx="6859786" cy="1486287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TW" altLang="zh-TW" sz="1350">
                <a:solidFill>
                  <a:srgbClr val="FFFFFF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599426" y="1942713"/>
            <a:ext cx="571649" cy="1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7202" dirty="0">
                <a:solidFill>
                  <a:srgbClr val="00ADEE"/>
                </a:solidFill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914218" y="2342869"/>
            <a:ext cx="46875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TECHNIQUES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9502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5BC8E74-30D1-4569-8887-29BEDB654CA1}" type="slidenum">
              <a:rPr lang="en-US" altLang="ko-KR">
                <a:ea typeface="굴림" panose="020B0600000101010101" pitchFamily="34" charset="-127"/>
              </a:rPr>
              <a:pPr/>
              <a:t>10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189809" y="1268760"/>
            <a:ext cx="7909720" cy="24693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2438" indent="-45243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182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If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both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convergent, </a:t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we define:</a:t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Here, any real number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can be used.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DEFINITION OF AN IMPROPER INTEGRAL OF TYPE 1</a:t>
            </a:r>
          </a:p>
        </p:txBody>
      </p:sp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808921"/>
              </p:ext>
            </p:extLst>
          </p:nvPr>
        </p:nvGraphicFramePr>
        <p:xfrm>
          <a:off x="2771800" y="1477876"/>
          <a:ext cx="1296144" cy="63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672840" imgH="330120" progId="Equation.DSMT4">
                  <p:embed/>
                </p:oleObj>
              </mc:Choice>
              <mc:Fallback>
                <p:oleObj name="Equation" r:id="rId4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77876"/>
                        <a:ext cx="1296144" cy="63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08305"/>
              </p:ext>
            </p:extLst>
          </p:nvPr>
        </p:nvGraphicFramePr>
        <p:xfrm>
          <a:off x="4841992" y="1476001"/>
          <a:ext cx="1349064" cy="63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698400" imgH="330120" progId="Equation.DSMT4">
                  <p:embed/>
                </p:oleObj>
              </mc:Choice>
              <mc:Fallback>
                <p:oleObj name="Equation" r:id="rId6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992" y="1476001"/>
                        <a:ext cx="1349064" cy="63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32962"/>
              </p:ext>
            </p:extLst>
          </p:nvPr>
        </p:nvGraphicFramePr>
        <p:xfrm>
          <a:off x="2751023" y="2345776"/>
          <a:ext cx="4787291" cy="69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8" imgW="2260440" imgH="330120" progId="Equation.DSMT4">
                  <p:embed/>
                </p:oleObj>
              </mc:Choice>
              <mc:Fallback>
                <p:oleObj name="Equation" r:id="rId8" imgW="226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023" y="2345776"/>
                        <a:ext cx="4787291" cy="699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4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E0C8FFFE-AFE5-4F21-A32D-4918C70C485B}" type="slidenum">
              <a:rPr lang="en-US" altLang="ko-KR">
                <a:ea typeface="굴림" panose="020B0600000101010101" pitchFamily="34" charset="-127"/>
              </a:rPr>
              <a:pPr/>
              <a:t>11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Any of the improper integrals in Definition 1 can be interpreted as an area provided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is a positive function.</a:t>
            </a:r>
          </a:p>
        </p:txBody>
      </p:sp>
    </p:spTree>
    <p:extLst>
      <p:ext uri="{BB962C8B-B14F-4D97-AF65-F5344CB8AC3E}">
        <p14:creationId xmlns:p14="http://schemas.microsoft.com/office/powerpoint/2010/main" val="17512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For instance, in case (a), suppose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 dirty="0">
                <a:ea typeface="新細明體" panose="02020500000000000000" pitchFamily="18" charset="-120"/>
              </a:rPr>
              <a:t>and the integral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  <a:r>
              <a:rPr lang="en-US" altLang="zh-TW" dirty="0">
                <a:ea typeface="新細明體" panose="02020500000000000000" pitchFamily="18" charset="-120"/>
              </a:rPr>
              <a:t>convergent.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Then, we define the area of the region </a:t>
            </a:r>
            <a:r>
              <a:rPr lang="en-US" altLang="zh-TW" i="1" dirty="0">
                <a:ea typeface="新細明體" panose="02020500000000000000" pitchFamily="18" charset="-120"/>
              </a:rPr>
              <a:t>S </a:t>
            </a:r>
            <a:r>
              <a:rPr lang="en-US" altLang="zh-TW" dirty="0">
                <a:ea typeface="新細明體" panose="02020500000000000000" pitchFamily="18" charset="-120"/>
              </a:rPr>
              <a:t>= {(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) |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≥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0 ≤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≤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)} in Figure 3 as: </a:t>
            </a: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70611"/>
              </p:ext>
            </p:extLst>
          </p:nvPr>
        </p:nvGraphicFramePr>
        <p:xfrm>
          <a:off x="1618387" y="2191351"/>
          <a:ext cx="1330671" cy="65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672840" imgH="330120" progId="Equation.DSMT4">
                  <p:embed/>
                </p:oleObj>
              </mc:Choice>
              <mc:Fallback>
                <p:oleObj name="Equation" r:id="rId4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387" y="2191351"/>
                        <a:ext cx="1330671" cy="652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579411"/>
              </p:ext>
            </p:extLst>
          </p:nvPr>
        </p:nvGraphicFramePr>
        <p:xfrm>
          <a:off x="3707904" y="3107834"/>
          <a:ext cx="2329158" cy="68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1130040" imgH="330120" progId="Equation.DSMT4">
                  <p:embed/>
                </p:oleObj>
              </mc:Choice>
              <mc:Fallback>
                <p:oleObj name="Equation" r:id="rId6" imgW="1130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107834"/>
                        <a:ext cx="2329158" cy="683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1090465" y="3976443"/>
            <a:ext cx="7548860" cy="2644407"/>
            <a:chOff x="295" y="2433"/>
            <a:chExt cx="5262" cy="1821"/>
          </a:xfrm>
        </p:grpSpPr>
        <p:pic>
          <p:nvPicPr>
            <p:cNvPr id="79886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433"/>
              <a:ext cx="5262" cy="1551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887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4020"/>
              <a:ext cx="8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25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This is appropriate because                   is the limit as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 ∞ </a:t>
            </a:r>
            <a:r>
              <a:rPr lang="en-US" altLang="zh-TW">
                <a:ea typeface="新細明體" panose="02020500000000000000" pitchFamily="18" charset="-120"/>
              </a:rPr>
              <a:t>of the area under the graph of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from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to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45663"/>
              </p:ext>
            </p:extLst>
          </p:nvPr>
        </p:nvGraphicFramePr>
        <p:xfrm>
          <a:off x="4716016" y="1596769"/>
          <a:ext cx="1200324" cy="58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672840" imgH="330120" progId="Equation.DSMT4">
                  <p:embed/>
                </p:oleObj>
              </mc:Choice>
              <mc:Fallback>
                <p:oleObj name="Equation" r:id="rId4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596769"/>
                        <a:ext cx="1200324" cy="58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11" name="Group 15"/>
          <p:cNvGrpSpPr>
            <a:grpSpLocks/>
          </p:cNvGrpSpPr>
          <p:nvPr/>
        </p:nvGrpSpPr>
        <p:grpSpPr bwMode="auto">
          <a:xfrm>
            <a:off x="1195389" y="3356992"/>
            <a:ext cx="7560071" cy="2604145"/>
            <a:chOff x="295" y="2433"/>
            <a:chExt cx="5262" cy="1821"/>
          </a:xfrm>
        </p:grpSpPr>
        <p:pic>
          <p:nvPicPr>
            <p:cNvPr id="80912" name="Picture 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433"/>
              <a:ext cx="5262" cy="1551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913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4020"/>
              <a:ext cx="8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38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04359441-6BCD-40D2-AD59-D1501E298D4F}" type="slidenum">
              <a:rPr lang="en-US" altLang="ko-KR">
                <a:ea typeface="굴림" panose="020B0600000101010101" pitchFamily="34" charset="-127"/>
              </a:rPr>
              <a:pPr/>
              <a:t>14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Determine whether the integral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/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is convergent or divergent.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66656"/>
              </p:ext>
            </p:extLst>
          </p:nvPr>
        </p:nvGraphicFramePr>
        <p:xfrm>
          <a:off x="3635896" y="2204864"/>
          <a:ext cx="153173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4" imgW="698400" imgH="330120" progId="Equation.DSMT4">
                  <p:embed/>
                </p:oleObj>
              </mc:Choice>
              <mc:Fallback>
                <p:oleObj name="Equation" r:id="rId4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204864"/>
                        <a:ext cx="153173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27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C1F7711-F9EB-429D-AEEE-4D67353B680B}" type="slidenum">
              <a:rPr lang="en-US" altLang="ko-KR">
                <a:ea typeface="굴림" panose="020B0600000101010101" pitchFamily="34" charset="-127"/>
              </a:rPr>
              <a:pPr/>
              <a:t>15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 SOLUTION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According to Definition 1(a), we have:</a:t>
            </a:r>
          </a:p>
          <a:p>
            <a:pPr lvl="1"/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limit does not exist as a finite number.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the integral is divergent.</a:t>
            </a:r>
          </a:p>
        </p:txBody>
      </p:sp>
      <p:graphicFrame>
        <p:nvGraphicFramePr>
          <p:cNvPr id="231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32664"/>
              </p:ext>
            </p:extLst>
          </p:nvPr>
        </p:nvGraphicFramePr>
        <p:xfrm>
          <a:off x="1907705" y="2276872"/>
          <a:ext cx="5040560" cy="217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2234880" imgH="965160" progId="Equation.DSMT4">
                  <p:embed/>
                </p:oleObj>
              </mc:Choice>
              <mc:Fallback>
                <p:oleObj name="Equation" r:id="rId4" imgW="22348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5" y="2276872"/>
                        <a:ext cx="5040560" cy="217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83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C9D3CA8-D255-44F4-A586-90B6393617AD}" type="slidenum">
              <a:rPr lang="en-US" altLang="ko-KR">
                <a:ea typeface="굴림" panose="020B0600000101010101" pitchFamily="34" charset="-127"/>
              </a:rPr>
              <a:pPr/>
              <a:t>16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Let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compare the result of Example 1 with the example at the beginning of the section: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Geometrically, this means the following. 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342546"/>
              </p:ext>
            </p:extLst>
          </p:nvPr>
        </p:nvGraphicFramePr>
        <p:xfrm>
          <a:off x="1979712" y="2780928"/>
          <a:ext cx="5390133" cy="81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4" imgW="2590560" imgH="393480" progId="Equation.DSMT4">
                  <p:embed/>
                </p:oleObj>
              </mc:Choice>
              <mc:Fallback>
                <p:oleObj name="Equation" r:id="rId4" imgW="2590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80928"/>
                        <a:ext cx="5390133" cy="816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3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0CD0E845-0006-4750-91BA-676BC00AA70C}" type="slidenum">
              <a:rPr lang="en-US" altLang="ko-KR">
                <a:ea typeface="굴림" panose="020B0600000101010101" pitchFamily="34" charset="-127"/>
              </a:rPr>
              <a:pPr/>
              <a:t>17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curves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look very similar for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&gt; 0.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the region under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to the right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1 has finite area, but the corresponding region under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has infinite area.</a:t>
            </a:r>
          </a:p>
        </p:txBody>
      </p:sp>
      <p:pic>
        <p:nvPicPr>
          <p:cNvPr id="8398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56" y="3789363"/>
            <a:ext cx="3051618" cy="2806899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8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895" y="3789362"/>
            <a:ext cx="3009306" cy="28069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9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3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IMPROPER INTEGRALS OF TYPE 1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Note that both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and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approach 0 as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 ∞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,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but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 approaches faster than 1/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 values of 1/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</a:rPr>
              <a:t>don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t decrease fast enough for its integral to have a finite value. </a:t>
            </a:r>
          </a:p>
        </p:txBody>
      </p:sp>
      <p:pic>
        <p:nvPicPr>
          <p:cNvPr id="8501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213100"/>
            <a:ext cx="3286125" cy="30226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015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213100"/>
            <a:ext cx="3209925" cy="29940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73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Using Definition 1(b), we have: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integrate by parts with </a:t>
            </a:r>
            <a:r>
              <a:rPr lang="en-US" altLang="zh-TW" i="1" dirty="0">
                <a:ea typeface="新細明體" panose="02020500000000000000" pitchFamily="18" charset="-120"/>
              </a:rPr>
              <a:t>u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dv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 </a:t>
            </a:r>
            <a:r>
              <a:rPr lang="en-US" altLang="zh-TW" i="1" dirty="0">
                <a:ea typeface="新細明體" panose="02020500000000000000" pitchFamily="18" charset="-120"/>
              </a:rPr>
              <a:t>dx</a:t>
            </a:r>
            <a:r>
              <a:rPr lang="en-US" altLang="zh-TW" dirty="0">
                <a:ea typeface="新細明體" panose="02020500000000000000" pitchFamily="18" charset="-120"/>
              </a:rPr>
              <a:t> so that </a:t>
            </a:r>
            <a:r>
              <a:rPr lang="en-US" altLang="zh-TW" i="1" dirty="0">
                <a:ea typeface="新細明體" panose="02020500000000000000" pitchFamily="18" charset="-120"/>
              </a:rPr>
              <a:t>du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dx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v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39265"/>
              </p:ext>
            </p:extLst>
          </p:nvPr>
        </p:nvGraphicFramePr>
        <p:xfrm>
          <a:off x="2555776" y="1576583"/>
          <a:ext cx="1402952" cy="75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4" imgW="609480" imgH="330120" progId="Equation.DSMT4">
                  <p:embed/>
                </p:oleObj>
              </mc:Choice>
              <mc:Fallback>
                <p:oleObj name="Equation" r:id="rId4" imgW="609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576583"/>
                        <a:ext cx="1402952" cy="757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86701"/>
              </p:ext>
            </p:extLst>
          </p:nvPr>
        </p:nvGraphicFramePr>
        <p:xfrm>
          <a:off x="2700338" y="3885251"/>
          <a:ext cx="34829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6" imgW="1549080" imgH="342720" progId="Equation.DSMT4">
                  <p:embed/>
                </p:oleObj>
              </mc:Choice>
              <mc:Fallback>
                <p:oleObj name="Equation" r:id="rId6" imgW="1549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85251"/>
                        <a:ext cx="34829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2700338" y="5300663"/>
          <a:ext cx="36925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8" imgW="1638000" imgH="583920" progId="Equation.DSMT4">
                  <p:embed/>
                </p:oleObj>
              </mc:Choice>
              <mc:Fallback>
                <p:oleObj name="Equation" r:id="rId8" imgW="16380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36925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0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>
            <a:fillRect/>
          </a:stretch>
        </p:blipFill>
        <p:spPr bwMode="auto">
          <a:xfrm>
            <a:off x="1904305" y="2743021"/>
            <a:ext cx="5945148" cy="10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2571229" y="2928807"/>
            <a:ext cx="5087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 b="1" dirty="0">
                <a:ea typeface="新細明體" panose="02020500000000000000" pitchFamily="18" charset="-120"/>
              </a:rPr>
              <a:t>Improper Integrals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86741" y="2971681"/>
            <a:ext cx="772969" cy="60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301" b="1" dirty="0" smtClean="0">
                <a:solidFill>
                  <a:srgbClr val="00ADEE"/>
                </a:solidFill>
                <a:ea typeface="新細明體" panose="02020500000000000000" pitchFamily="18" charset="-120"/>
              </a:rPr>
              <a:t>6.6</a:t>
            </a:r>
            <a:endParaRPr lang="en-US" altLang="zh-TW" sz="3301" b="1" dirty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833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 SOLUTION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We know that </a:t>
            </a:r>
            <a:r>
              <a:rPr lang="en-US" altLang="zh-TW" i="1">
                <a:ea typeface="新細明體" panose="02020500000000000000" pitchFamily="18" charset="-120"/>
              </a:rPr>
              <a:t>e</a:t>
            </a:r>
            <a:r>
              <a:rPr lang="en-US" altLang="zh-TW" i="1" baseline="30000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 0 as </a:t>
            </a:r>
            <a:r>
              <a:rPr lang="en-US" altLang="zh-TW" i="1">
                <a:ea typeface="新細明體" panose="02020500000000000000" pitchFamily="18" charset="-120"/>
                <a:cs typeface="Arial" panose="020B0604020202020204" pitchFamily="34" charset="0"/>
              </a:rPr>
              <a:t>t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 →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–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∞</a:t>
            </a:r>
            <a:r>
              <a:rPr lang="en-US" altLang="zh-TW">
                <a:ea typeface="新細明體" panose="02020500000000000000" pitchFamily="18" charset="-120"/>
              </a:rPr>
              <a:t>, and, by l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Hospital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Rule, we have: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Therefore,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48892"/>
              </p:ext>
            </p:extLst>
          </p:nvPr>
        </p:nvGraphicFramePr>
        <p:xfrm>
          <a:off x="1979712" y="2492896"/>
          <a:ext cx="5671939" cy="8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4" imgW="2679480" imgH="393480" progId="Equation.DSMT4">
                  <p:embed/>
                </p:oleObj>
              </mc:Choice>
              <mc:Fallback>
                <p:oleObj name="Equation" r:id="rId4" imgW="267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92896"/>
                        <a:ext cx="5671939" cy="833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03329"/>
              </p:ext>
            </p:extLst>
          </p:nvPr>
        </p:nvGraphicFramePr>
        <p:xfrm>
          <a:off x="2408239" y="4105289"/>
          <a:ext cx="4030663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6" imgW="1790640" imgH="787320" progId="Equation.DSMT4">
                  <p:embed/>
                </p:oleObj>
              </mc:Choice>
              <mc:Fallback>
                <p:oleObj name="Equation" r:id="rId6" imgW="179064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4105289"/>
                        <a:ext cx="4030663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94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Evaluate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  <a:endParaRPr lang="en-US" altLang="zh-TW" sz="34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convenient to choose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= 0 in Definition 1(c):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We must now evaluate the integrals on the right side separately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>
                <a:ea typeface="新細明體" panose="02020500000000000000" pitchFamily="18" charset="-120"/>
              </a:rPr>
              <a:t>as follows.</a:t>
            </a:r>
          </a:p>
        </p:txBody>
      </p:sp>
      <p:graphicFrame>
        <p:nvGraphicFramePr>
          <p:cNvPr id="89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94879"/>
              </p:ext>
            </p:extLst>
          </p:nvPr>
        </p:nvGraphicFramePr>
        <p:xfrm>
          <a:off x="2627784" y="1484784"/>
          <a:ext cx="1728192" cy="89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84784"/>
                        <a:ext cx="1728192" cy="893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97431"/>
              </p:ext>
            </p:extLst>
          </p:nvPr>
        </p:nvGraphicFramePr>
        <p:xfrm>
          <a:off x="2207421" y="3886200"/>
          <a:ext cx="54816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6" imgW="2438280" imgH="393480" progId="Equation.DSMT4">
                  <p:embed/>
                </p:oleObj>
              </mc:Choice>
              <mc:Fallback>
                <p:oleObj name="Equation" r:id="rId6" imgW="243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421" y="3886200"/>
                        <a:ext cx="54816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08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 SOLUTION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961836"/>
              </p:ext>
            </p:extLst>
          </p:nvPr>
        </p:nvGraphicFramePr>
        <p:xfrm>
          <a:off x="1270001" y="1556792"/>
          <a:ext cx="6956425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4" imgW="3098520" imgH="812520" progId="Equation.DSMT4">
                  <p:embed/>
                </p:oleObj>
              </mc:Choice>
              <mc:Fallback>
                <p:oleObj name="Equation" r:id="rId4" imgW="30985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1" y="1556792"/>
                        <a:ext cx="6956425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81348"/>
              </p:ext>
            </p:extLst>
          </p:nvPr>
        </p:nvGraphicFramePr>
        <p:xfrm>
          <a:off x="1195389" y="3645024"/>
          <a:ext cx="7105650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6" imgW="3149280" imgH="838080" progId="Equation.DSMT4">
                  <p:embed/>
                </p:oleObj>
              </mc:Choice>
              <mc:Fallback>
                <p:oleObj name="Equation" r:id="rId6" imgW="31492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9" y="3645024"/>
                        <a:ext cx="7105650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39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 SOLUTION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Since both these integrals are convergent, the given integral is convergent and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057247"/>
              </p:ext>
            </p:extLst>
          </p:nvPr>
        </p:nvGraphicFramePr>
        <p:xfrm>
          <a:off x="2987824" y="2708920"/>
          <a:ext cx="3096344" cy="79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4" imgW="1536480" imgH="393480" progId="Equation.DSMT4">
                  <p:embed/>
                </p:oleObj>
              </mc:Choice>
              <mc:Fallback>
                <p:oleObj name="Equation" r:id="rId4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08920"/>
                        <a:ext cx="3096344" cy="794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14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 SOLUTION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As 1/(1 +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) &gt; 0, the given improper integral can be interpreted as the area of the infinite region that lies under the curve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1/(1 +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2</a:t>
            </a:r>
            <a:r>
              <a:rPr lang="en-US" altLang="zh-TW">
                <a:ea typeface="新細明體" panose="02020500000000000000" pitchFamily="18" charset="-120"/>
              </a:rPr>
              <a:t>) and above the </a:t>
            </a:r>
            <a:r>
              <a:rPr lang="en-US" altLang="zh-TW" i="1">
                <a:ea typeface="新細明體" panose="02020500000000000000" pitchFamily="18" charset="-120"/>
              </a:rPr>
              <a:t>x-</a:t>
            </a:r>
            <a:r>
              <a:rPr lang="en-US" altLang="zh-TW">
                <a:ea typeface="新細明體" panose="02020500000000000000" pitchFamily="18" charset="-120"/>
              </a:rPr>
              <a:t>axis.</a:t>
            </a:r>
          </a:p>
        </p:txBody>
      </p:sp>
      <p:pic>
        <p:nvPicPr>
          <p:cNvPr id="9319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429000"/>
            <a:ext cx="3911600" cy="21272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78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For what values of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is the integral convergent?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We know from Example 1 that, if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= 1, the integral is divergent.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let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assume that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≠ 1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766510"/>
              </p:ext>
            </p:extLst>
          </p:nvPr>
        </p:nvGraphicFramePr>
        <p:xfrm>
          <a:off x="3779912" y="2204864"/>
          <a:ext cx="1212751" cy="854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4" imgW="558720" imgH="393480" progId="Equation.DSMT4">
                  <p:embed/>
                </p:oleObj>
              </mc:Choice>
              <mc:Fallback>
                <p:oleObj name="Equation" r:id="rId4" imgW="55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04864"/>
                        <a:ext cx="1212751" cy="854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Then,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92560"/>
              </p:ext>
            </p:extLst>
          </p:nvPr>
        </p:nvGraphicFramePr>
        <p:xfrm>
          <a:off x="2123728" y="1484784"/>
          <a:ext cx="3710161" cy="282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4" imgW="1803240" imgH="1371600" progId="Equation.DSMT4">
                  <p:embed/>
                </p:oleObj>
              </mc:Choice>
              <mc:Fallback>
                <p:oleObj name="Equation" r:id="rId4" imgW="180324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484784"/>
                        <a:ext cx="3710161" cy="282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744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 SOLUTION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If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&gt; 1, then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1 &gt; 0.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So, as 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→ ∞</a:t>
            </a:r>
            <a:r>
              <a:rPr lang="en-US" altLang="zh-TW" i="1">
                <a:ea typeface="新細明體" panose="02020500000000000000" pitchFamily="18" charset="-120"/>
              </a:rPr>
              <a:t>, t</a:t>
            </a:r>
            <a:r>
              <a:rPr lang="en-US" altLang="zh-TW" i="1" baseline="30000">
                <a:ea typeface="新細明體" panose="02020500000000000000" pitchFamily="18" charset="-120"/>
              </a:rPr>
              <a:t>p</a:t>
            </a:r>
            <a:r>
              <a:rPr lang="en-US" altLang="zh-TW" baseline="300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 → ∞ and 1/</a:t>
            </a:r>
            <a:r>
              <a:rPr lang="en-US" altLang="zh-TW" i="1">
                <a:ea typeface="新細明體" panose="02020500000000000000" pitchFamily="18" charset="-120"/>
              </a:rPr>
              <a:t>t</a:t>
            </a:r>
            <a:r>
              <a:rPr lang="en-US" altLang="zh-TW" i="1" baseline="30000">
                <a:ea typeface="新細明體" panose="02020500000000000000" pitchFamily="18" charset="-120"/>
              </a:rPr>
              <a:t>p</a:t>
            </a:r>
            <a:r>
              <a:rPr lang="en-US" altLang="zh-TW" baseline="3000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baseline="30000">
                <a:ea typeface="新細明體" panose="02020500000000000000" pitchFamily="18" charset="-120"/>
              </a:rPr>
              <a:t>1</a:t>
            </a:r>
            <a:r>
              <a:rPr lang="en-US" altLang="zh-TW">
                <a:ea typeface="新細明體" panose="02020500000000000000" pitchFamily="18" charset="-120"/>
              </a:rPr>
              <a:t> → 0.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Therefore,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the integral converges.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if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&lt;1, then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>
                <a:ea typeface="新細明體" panose="02020500000000000000" pitchFamily="18" charset="-120"/>
              </a:rPr>
              <a:t> 1 &lt; 0.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So,</a:t>
            </a:r>
          </a:p>
          <a:p>
            <a:pPr lvl="1"/>
            <a:endParaRPr lang="en-US" altLang="zh-TW" sz="3200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Thus, the integral diverges.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39882"/>
              </p:ext>
            </p:extLst>
          </p:nvPr>
        </p:nvGraphicFramePr>
        <p:xfrm>
          <a:off x="2915816" y="2564904"/>
          <a:ext cx="3016038" cy="815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4" imgW="1549080" imgH="419040" progId="Equation.DSMT4">
                  <p:embed/>
                </p:oleObj>
              </mc:Choice>
              <mc:Fallback>
                <p:oleObj name="Equation" r:id="rId4" imgW="1549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564904"/>
                        <a:ext cx="3016038" cy="815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849100"/>
              </p:ext>
            </p:extLst>
          </p:nvPr>
        </p:nvGraphicFramePr>
        <p:xfrm>
          <a:off x="2483768" y="4581128"/>
          <a:ext cx="3624684" cy="878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581128"/>
                        <a:ext cx="3624684" cy="878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7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2699792" y="3236687"/>
            <a:ext cx="3955478" cy="1501514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      is convergent </a:t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/>
            </a:r>
            <a:b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&gt; 1 and divergent if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</a:rPr>
              <a:t>p </a:t>
            </a:r>
            <a:r>
              <a:rPr lang="en-US" altLang="zh-TW" sz="2400" i="1" dirty="0"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rPr>
              <a:t>≤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1.</a:t>
            </a:r>
            <a:endParaRPr lang="zh-TW" altLang="en-US" sz="2400" dirty="0">
              <a:ea typeface="新細明體" panose="02020500000000000000" pitchFamily="18" charset="-12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Definition 2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>
                <a:ea typeface="新細明體" panose="02020500000000000000" pitchFamily="18" charset="-120"/>
              </a:rPr>
              <a:t>We summarize the result of Example 4 for future reference: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48799"/>
              </p:ext>
            </p:extLst>
          </p:nvPr>
        </p:nvGraphicFramePr>
        <p:xfrm>
          <a:off x="2987824" y="3236687"/>
          <a:ext cx="1165951" cy="82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tion" r:id="rId4" imgW="558720" imgH="393480" progId="Equation.DSMT4">
                  <p:embed/>
                </p:oleObj>
              </mc:Choice>
              <mc:Fallback>
                <p:oleObj name="Equation" r:id="rId4" imgW="558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36687"/>
                        <a:ext cx="1165951" cy="820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16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TYPE 2: DISCONTINUOUS INTEGRANDS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Suppose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a positive continuous function defined on a finite interval [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) but has a vertical asymptote at </a:t>
            </a:r>
            <a:r>
              <a:rPr lang="en-US" altLang="zh-TW" i="1" dirty="0">
                <a:ea typeface="新細明體" panose="02020500000000000000" pitchFamily="18" charset="-120"/>
              </a:rPr>
              <a:t>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be the unbounded region under the graph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and above the </a:t>
            </a:r>
            <a:r>
              <a:rPr lang="en-US" altLang="zh-TW" i="1" dirty="0">
                <a:ea typeface="新細明體" panose="02020500000000000000" pitchFamily="18" charset="-120"/>
              </a:rPr>
              <a:t>x-</a:t>
            </a:r>
            <a:r>
              <a:rPr lang="en-US" altLang="zh-TW" dirty="0">
                <a:ea typeface="新細明體" panose="02020500000000000000" pitchFamily="18" charset="-120"/>
              </a:rPr>
              <a:t>axis between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Type 1 integrals, the regions extended indefinitely in a horizontal direction.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Here, the region is infinite in a vertical direction.</a:t>
            </a:r>
            <a:endParaRPr lang="en-US" altLang="zh-TW" i="1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7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TECHNIQUES OF INTEGRATION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defining a definite integral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,</a:t>
            </a: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we dealt with a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defined on a finite interval [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] and we assumed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does not have an infinite discontinuity in [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]. In either case the integral is called an </a:t>
            </a:r>
            <a:r>
              <a:rPr lang="en-US" altLang="zh-TW" i="1" dirty="0">
                <a:ea typeface="新細明體" panose="02020500000000000000" pitchFamily="18" charset="-120"/>
              </a:rPr>
              <a:t>improper integral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201802"/>
              </p:ext>
            </p:extLst>
          </p:nvPr>
        </p:nvGraphicFramePr>
        <p:xfrm>
          <a:off x="5004048" y="1484784"/>
          <a:ext cx="1423960" cy="72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647640" imgH="330120" progId="Equation.DSMT4">
                  <p:embed/>
                </p:oleObj>
              </mc:Choice>
              <mc:Fallback>
                <p:oleObj name="Equation" r:id="rId4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84784"/>
                        <a:ext cx="1423960" cy="727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317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DISCONTINUOUS INTEGRANDS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area of the part of </a:t>
            </a:r>
            <a:r>
              <a:rPr lang="en-US" altLang="zh-TW" i="1">
                <a:ea typeface="新細明體" panose="02020500000000000000" pitchFamily="18" charset="-120"/>
              </a:rPr>
              <a:t>S</a:t>
            </a:r>
            <a:r>
              <a:rPr lang="en-US" altLang="zh-TW">
                <a:ea typeface="新細明體" panose="02020500000000000000" pitchFamily="18" charset="-120"/>
              </a:rPr>
              <a:t> between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t </a:t>
            </a:r>
            <a:r>
              <a:rPr lang="en-US" altLang="zh-TW">
                <a:ea typeface="新細明體" panose="02020500000000000000" pitchFamily="18" charset="-120"/>
              </a:rPr>
              <a:t>(shaded region) is:</a:t>
            </a:r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2987675" y="2205038"/>
          <a:ext cx="26050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4" imgW="1041120" imgH="330120" progId="Equation.DSMT4">
                  <p:embed/>
                </p:oleObj>
              </mc:Choice>
              <mc:Fallback>
                <p:oleObj name="Equation" r:id="rId4" imgW="1041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05038"/>
                        <a:ext cx="26050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284538"/>
            <a:ext cx="3851275" cy="26685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91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DISCONTINUOUS INTEGRANDS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it happens that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 approaches a definite number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as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b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, then we say that the area of the region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and we write: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We use the equation to define an improper integral of Type 2 even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not a positive function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dirty="0">
                <a:ea typeface="新細明體" panose="02020500000000000000" pitchFamily="18" charset="-120"/>
              </a:rPr>
              <a:t>no matter what type of discontinuity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has at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73060"/>
              </p:ext>
            </p:extLst>
          </p:nvPr>
        </p:nvGraphicFramePr>
        <p:xfrm>
          <a:off x="2627785" y="3212976"/>
          <a:ext cx="3744416" cy="79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4" imgW="1625400" imgH="342720" progId="Equation.DSMT4">
                  <p:embed/>
                </p:oleObj>
              </mc:Choice>
              <mc:Fallback>
                <p:oleObj name="Equation" r:id="rId4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5" y="3212976"/>
                        <a:ext cx="3744416" cy="792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5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1300150" y="1453409"/>
            <a:ext cx="6911999" cy="413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42925" indent="-542925" algn="l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5213" indent="-342900" algn="l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42900" algn="l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09788" indent="-342900" algn="l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32075" indent="-342900" algn="l"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089275" indent="-342900"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546475" indent="-342900"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03675" indent="-342900"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460875" indent="-342900"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(a)If f is continuous on [a, b) and is discontinuous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at b, then 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/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if this limit exists (as a finite number).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(b)If f is continuous on (a, b] and is discontinuous 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at a, then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/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if this limit exists (as a finite number).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The improper integral                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  is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called 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convergent if the corresponding limit exists and 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divergent if the limit does not exist.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DEFINITION OF AN IMPROPER INTEGRAL OF TYPE 2</a:t>
            </a:r>
          </a:p>
        </p:txBody>
      </p:sp>
      <p:graphicFrame>
        <p:nvGraphicFramePr>
          <p:cNvPr id="355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294"/>
              </p:ext>
            </p:extLst>
          </p:nvPr>
        </p:nvGraphicFramePr>
        <p:xfrm>
          <a:off x="3244702" y="2027903"/>
          <a:ext cx="3240385" cy="68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4" imgW="1625400" imgH="342720" progId="Equation.DSMT4">
                  <p:embed/>
                </p:oleObj>
              </mc:Choice>
              <mc:Fallback>
                <p:oleObj name="Equation" r:id="rId4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702" y="2027903"/>
                        <a:ext cx="3240385" cy="683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847714"/>
              </p:ext>
            </p:extLst>
          </p:nvPr>
        </p:nvGraphicFramePr>
        <p:xfrm>
          <a:off x="3226972" y="3310765"/>
          <a:ext cx="3672408" cy="762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6" imgW="1650960" imgH="342720" progId="Equation.DSMT4">
                  <p:embed/>
                </p:oleObj>
              </mc:Choice>
              <mc:Fallback>
                <p:oleObj name="Equation" r:id="rId6" imgW="1650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972" y="3310765"/>
                        <a:ext cx="3672408" cy="762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50244"/>
              </p:ext>
            </p:extLst>
          </p:nvPr>
        </p:nvGraphicFramePr>
        <p:xfrm>
          <a:off x="4864894" y="4345493"/>
          <a:ext cx="876976" cy="447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8" imgW="647640" imgH="330120" progId="Equation.DSMT4">
                  <p:embed/>
                </p:oleObj>
              </mc:Choice>
              <mc:Fallback>
                <p:oleObj name="Equation" r:id="rId8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894" y="4345493"/>
                        <a:ext cx="876976" cy="447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4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1195389" y="1414264"/>
            <a:ext cx="7624761" cy="259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2438" indent="-45243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31825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685983">
              <a:lnSpc>
                <a:spcPct val="150000"/>
              </a:lnSpc>
              <a:spcBef>
                <a:spcPts val="1050"/>
              </a:spcBef>
              <a:buClr>
                <a:schemeClr val="tx2"/>
              </a:buClr>
            </a:pP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(c)If f has a discontinuity at c, where a &lt; c &lt; b, 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and both                 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   and                     are </a:t>
            </a: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/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>convergent, then we define:</a:t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  <a:t/>
            </a:r>
            <a:br>
              <a:rPr lang="en-US" altLang="zh-TW" sz="2101" dirty="0">
                <a:latin typeface="微軟正黑體" panose="020B0604030504040204" pitchFamily="34" charset="-120"/>
                <a:ea typeface="新細明體" panose="02020500000000000000" pitchFamily="18" charset="-120"/>
              </a:rPr>
            </a:br>
            <a:endParaRPr lang="en-US" altLang="zh-TW" sz="2101" dirty="0">
              <a:latin typeface="微軟正黑體" panose="020B0604030504040204" pitchFamily="34" charset="-120"/>
              <a:ea typeface="新細明體" panose="02020500000000000000" pitchFamily="18" charset="-12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>
                <a:ea typeface="新細明體" panose="02020500000000000000" pitchFamily="18" charset="-120"/>
              </a:rPr>
              <a:t>DEFINITION OF AN IMPROPER INTEGRAL OF TYPE 2</a:t>
            </a:r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47256"/>
              </p:ext>
            </p:extLst>
          </p:nvPr>
        </p:nvGraphicFramePr>
        <p:xfrm>
          <a:off x="2555776" y="1978575"/>
          <a:ext cx="1137731" cy="58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4" imgW="647640" imgH="330120" progId="Equation.DSMT4">
                  <p:embed/>
                </p:oleObj>
              </mc:Choice>
              <mc:Fallback>
                <p:oleObj name="Equation" r:id="rId4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78575"/>
                        <a:ext cx="1137731" cy="580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249766"/>
              </p:ext>
            </p:extLst>
          </p:nvPr>
        </p:nvGraphicFramePr>
        <p:xfrm>
          <a:off x="4424587" y="1978575"/>
          <a:ext cx="1166363" cy="59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6" imgW="647640" imgH="330120" progId="Equation.DSMT4">
                  <p:embed/>
                </p:oleObj>
              </mc:Choice>
              <mc:Fallback>
                <p:oleObj name="Equation" r:id="rId6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587" y="1978575"/>
                        <a:ext cx="1166363" cy="59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65328"/>
              </p:ext>
            </p:extLst>
          </p:nvPr>
        </p:nvGraphicFramePr>
        <p:xfrm>
          <a:off x="2123728" y="3048632"/>
          <a:ext cx="4848888" cy="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8" imgW="2145960" imgH="330120" progId="Equation.DSMT4">
                  <p:embed/>
                </p:oleObj>
              </mc:Choice>
              <mc:Fallback>
                <p:oleObj name="Equation" r:id="rId8" imgW="21459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048632"/>
                        <a:ext cx="4848888" cy="74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6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DEFINITION OF AN IMPROPER INTEGRAL OF TYPE 2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Definition 3(b) is illustrated in Figure 8 for the case where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 dirty="0">
                <a:ea typeface="新細明體" panose="02020500000000000000" pitchFamily="18" charset="-120"/>
              </a:rPr>
              <a:t>and has vertical asymptotes 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respectively.</a:t>
            </a:r>
          </a:p>
        </p:txBody>
      </p:sp>
      <p:pic>
        <p:nvPicPr>
          <p:cNvPr id="2549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9" y="3038645"/>
            <a:ext cx="3541712" cy="31273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2800">
                <a:ea typeface="新細明體" panose="02020500000000000000" pitchFamily="18" charset="-120"/>
              </a:rPr>
              <a:t>DEFINITION OF AN IMPROPER INTEGRAL OF TYPE 2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Definition 3(c) is illustrated for the case where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>
                <a:ea typeface="新細明體" panose="02020500000000000000" pitchFamily="18" charset="-120"/>
              </a:rPr>
              <a:t>and has vertical asymptotes at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, respectively.</a:t>
            </a:r>
          </a:p>
        </p:txBody>
      </p:sp>
      <p:pic>
        <p:nvPicPr>
          <p:cNvPr id="25600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24175"/>
            <a:ext cx="3513137" cy="30321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First, we note that the given integral is improper because 	                 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has </a:t>
            </a:r>
            <a:r>
              <a:rPr lang="en-US" altLang="zh-TW" dirty="0">
                <a:ea typeface="新細明體" panose="02020500000000000000" pitchFamily="18" charset="-120"/>
              </a:rPr>
              <a:t>the vertical </a:t>
            </a:r>
            <a:r>
              <a:rPr lang="en-US" altLang="zh-TW" dirty="0" smtClean="0">
                <a:ea typeface="新細明體" panose="02020500000000000000" pitchFamily="18" charset="-120"/>
              </a:rPr>
              <a:t>asymptote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2.</a:t>
            </a: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92446"/>
              </p:ext>
            </p:extLst>
          </p:nvPr>
        </p:nvGraphicFramePr>
        <p:xfrm>
          <a:off x="2184409" y="1484784"/>
          <a:ext cx="1606830" cy="85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9" y="1484784"/>
                        <a:ext cx="1606830" cy="856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61527"/>
              </p:ext>
            </p:extLst>
          </p:nvPr>
        </p:nvGraphicFramePr>
        <p:xfrm>
          <a:off x="1475656" y="4365104"/>
          <a:ext cx="2226256" cy="520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6" imgW="1028520" imgH="241200" progId="Equation.DSMT4">
                  <p:embed/>
                </p:oleObj>
              </mc:Choice>
              <mc:Fallback>
                <p:oleObj name="Equation" r:id="rId6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365104"/>
                        <a:ext cx="2226256" cy="520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The infinite discontinuity occurs at the left end-point of [2, 5].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we use Definition 3(b):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Thus, the given improper integral is convergent.</a:t>
            </a: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080035"/>
              </p:ext>
            </p:extLst>
          </p:nvPr>
        </p:nvGraphicFramePr>
        <p:xfrm>
          <a:off x="2627784" y="2492896"/>
          <a:ext cx="3960440" cy="28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4" imgW="1879560" imgH="1371600" progId="Equation.DSMT4">
                  <p:embed/>
                </p:oleObj>
              </mc:Choice>
              <mc:Fallback>
                <p:oleObj name="Equation" r:id="rId4" imgW="18795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492896"/>
                        <a:ext cx="3960440" cy="28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3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5 SOLUTION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Since the integrand is positive, we can interpret the value of the integral as the area of the shaded region here. </a:t>
            </a:r>
          </a:p>
        </p:txBody>
      </p:sp>
      <p:pic>
        <p:nvPicPr>
          <p:cNvPr id="1075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3940175" cy="282416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7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6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Determine whether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>
                <a:ea typeface="新細明體" panose="02020500000000000000" pitchFamily="18" charset="-120"/>
              </a:rPr>
              <a:t>converges or diverges.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400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Note that the given integral is improper because: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475424"/>
              </p:ext>
            </p:extLst>
          </p:nvPr>
        </p:nvGraphicFramePr>
        <p:xfrm>
          <a:off x="3692168" y="1600200"/>
          <a:ext cx="1346913" cy="60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4" imgW="736560" imgH="330120" progId="Equation.DSMT4">
                  <p:embed/>
                </p:oleObj>
              </mc:Choice>
              <mc:Fallback>
                <p:oleObj name="Equation" r:id="rId4" imgW="736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168" y="1600200"/>
                        <a:ext cx="1346913" cy="603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3203575" y="4508500"/>
          <a:ext cx="23241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6" imgW="1028520" imgH="304560" progId="Equation.DSMT4">
                  <p:embed/>
                </p:oleObj>
              </mc:Choice>
              <mc:Fallback>
                <p:oleObj name="Equation" r:id="rId6" imgW="1028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08500"/>
                        <a:ext cx="23241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2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TYPE 1</a:t>
            </a:r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>
                <a:ea typeface="新細明體" panose="02020500000000000000" pitchFamily="18" charset="-120"/>
              </a:rPr>
              <a:t>INFINITE INTERVALS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Consider the infinite region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that lies:</a:t>
            </a:r>
            <a:endParaRPr lang="en-US" altLang="zh-TW" sz="4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Under the curve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1/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Above the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-axis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To the right of the line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You might think that, since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is infinite in extent, its area must be infinite.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However, let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take a closer look.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36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6 SOLUTION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Using Definition 2 a and Formula 14 from the Table of Integrals, we have: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  <a:p>
            <a:endParaRPr lang="en-US" altLang="zh-TW" sz="2800" dirty="0">
              <a:ea typeface="新細明體" panose="02020500000000000000" pitchFamily="18" charset="-120"/>
            </a:endParaRPr>
          </a:p>
          <a:p>
            <a:endParaRPr lang="en-US" altLang="zh-TW" sz="2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is because sec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∞ </a:t>
            </a:r>
            <a:r>
              <a:rPr lang="en-US" altLang="zh-TW" dirty="0">
                <a:ea typeface="新細明體" panose="02020500000000000000" pitchFamily="18" charset="-120"/>
              </a:rPr>
              <a:t>and tan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→ ∞ as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→ (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/2)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the given improper integral is divergent.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46102"/>
              </p:ext>
            </p:extLst>
          </p:nvPr>
        </p:nvGraphicFramePr>
        <p:xfrm>
          <a:off x="1835696" y="2420888"/>
          <a:ext cx="5595614" cy="222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4" imgW="2869920" imgH="1143000" progId="Equation.DSMT4">
                  <p:embed/>
                </p:oleObj>
              </mc:Choice>
              <mc:Fallback>
                <p:oleObj name="Equation" r:id="rId4" imgW="28699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20888"/>
                        <a:ext cx="5595614" cy="2228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4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Evaluate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if </a:t>
            </a:r>
            <a:r>
              <a:rPr lang="en-US" altLang="zh-TW" dirty="0">
                <a:ea typeface="新細明體" panose="02020500000000000000" pitchFamily="18" charset="-120"/>
              </a:rPr>
              <a:t>possible.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Observe that the line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1 is a vertical asymptote of the integrand. 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81788"/>
              </p:ext>
            </p:extLst>
          </p:nvPr>
        </p:nvGraphicFramePr>
        <p:xfrm>
          <a:off x="2411760" y="1416046"/>
          <a:ext cx="1008112" cy="84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416046"/>
                        <a:ext cx="1008112" cy="84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8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 SOLUTION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948" y="1392240"/>
            <a:ext cx="7567612" cy="4773064"/>
          </a:xfrm>
        </p:spPr>
        <p:txBody>
          <a:bodyPr>
            <a:normAutofit/>
          </a:bodyPr>
          <a:lstStyle/>
          <a:p>
            <a:pPr lvl="1"/>
            <a:r>
              <a:rPr lang="en-US" altLang="zh-TW" sz="2100" dirty="0"/>
              <a:t>As it occurs in the middle of the interval [0, 3], we must use Definition 3 c with </a:t>
            </a:r>
            <a:r>
              <a:rPr lang="en-US" altLang="zh-TW" sz="2100" i="1" dirty="0"/>
              <a:t>c</a:t>
            </a:r>
            <a:r>
              <a:rPr lang="en-US" altLang="zh-TW" sz="2100" dirty="0"/>
              <a:t> = 1:</a:t>
            </a:r>
            <a:br>
              <a:rPr lang="en-US" altLang="zh-TW" sz="2100" dirty="0"/>
            </a:br>
            <a:r>
              <a:rPr lang="en-US" altLang="zh-TW" sz="2100" dirty="0"/>
              <a:t/>
            </a:r>
            <a:br>
              <a:rPr lang="en-US" altLang="zh-TW" sz="2100" dirty="0"/>
            </a:br>
            <a:r>
              <a:rPr lang="en-US" altLang="zh-TW" sz="2100" dirty="0"/>
              <a:t/>
            </a:r>
            <a:br>
              <a:rPr lang="en-US" altLang="zh-TW" sz="2100" dirty="0"/>
            </a:br>
            <a:r>
              <a:rPr lang="en-US" altLang="zh-TW" sz="2100" dirty="0"/>
              <a:t>where</a:t>
            </a:r>
          </a:p>
          <a:p>
            <a:pPr lvl="1"/>
            <a:endParaRPr lang="en-US" altLang="zh-TW" sz="2100" dirty="0"/>
          </a:p>
          <a:p>
            <a:pPr lvl="1"/>
            <a:endParaRPr lang="en-US" altLang="zh-TW" sz="2100" dirty="0"/>
          </a:p>
          <a:p>
            <a:pPr lvl="1"/>
            <a:endParaRPr lang="en-US" altLang="zh-TW" sz="2100" dirty="0"/>
          </a:p>
          <a:p>
            <a:pPr lvl="1"/>
            <a:r>
              <a:rPr lang="en-US" altLang="zh-TW" sz="2100" dirty="0" smtClean="0"/>
              <a:t>This </a:t>
            </a:r>
            <a:r>
              <a:rPr lang="en-US" altLang="zh-TW" sz="2100" dirty="0"/>
              <a:t>is because 1 – </a:t>
            </a:r>
            <a:r>
              <a:rPr lang="en-US" altLang="zh-TW" sz="2100" i="1" dirty="0"/>
              <a:t>t</a:t>
            </a:r>
            <a:r>
              <a:rPr lang="en-US" altLang="zh-TW" sz="2100" dirty="0"/>
              <a:t> </a:t>
            </a:r>
            <a:r>
              <a:rPr lang="en-US" altLang="zh-TW" sz="2100" dirty="0">
                <a:cs typeface="Arial" panose="020B0604020202020204" pitchFamily="34" charset="0"/>
              </a:rPr>
              <a:t>→ 0</a:t>
            </a:r>
            <a:r>
              <a:rPr lang="en-US" altLang="zh-TW" sz="2100" baseline="30000" dirty="0">
                <a:cs typeface="Arial" panose="020B0604020202020204" pitchFamily="34" charset="0"/>
              </a:rPr>
              <a:t>+</a:t>
            </a:r>
            <a:r>
              <a:rPr lang="en-US" altLang="zh-TW" sz="2100" dirty="0"/>
              <a:t> as </a:t>
            </a:r>
            <a:r>
              <a:rPr lang="en-US" altLang="zh-TW" sz="2100" i="1" dirty="0"/>
              <a:t>t</a:t>
            </a:r>
            <a:r>
              <a:rPr lang="en-US" altLang="zh-TW" sz="2100" dirty="0"/>
              <a:t> → 1</a:t>
            </a:r>
            <a:r>
              <a:rPr lang="en-US" altLang="zh-TW" sz="2100" baseline="30000" dirty="0"/>
              <a:t>–</a:t>
            </a:r>
            <a:r>
              <a:rPr lang="en-US" altLang="zh-TW" sz="2100" dirty="0"/>
              <a:t>.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26016"/>
              </p:ext>
            </p:extLst>
          </p:nvPr>
        </p:nvGraphicFramePr>
        <p:xfrm>
          <a:off x="2555776" y="3429000"/>
          <a:ext cx="5328592" cy="1987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4" imgW="2654280" imgH="990360" progId="Equation.DSMT4">
                  <p:embed/>
                </p:oleObj>
              </mc:Choice>
              <mc:Fallback>
                <p:oleObj name="Equation" r:id="rId4" imgW="265428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29000"/>
                        <a:ext cx="5328592" cy="1987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42298"/>
              </p:ext>
            </p:extLst>
          </p:nvPr>
        </p:nvGraphicFramePr>
        <p:xfrm>
          <a:off x="2555775" y="2413300"/>
          <a:ext cx="3211890" cy="79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6" imgW="1600200" imgH="393480" progId="Equation.DSMT4">
                  <p:embed/>
                </p:oleObj>
              </mc:Choice>
              <mc:Fallback>
                <p:oleObj name="Equation" r:id="rId6" imgW="1600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5" y="2413300"/>
                        <a:ext cx="3211890" cy="79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54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 SOLUTION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Thus, 		     </a:t>
            </a:r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>
                <a:ea typeface="新細明體" panose="02020500000000000000" pitchFamily="18" charset="-120"/>
              </a:rPr>
              <a:t>is divergent.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This implies that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</a:t>
            </a:r>
            <a:r>
              <a:rPr lang="en-US" altLang="zh-TW" dirty="0">
                <a:ea typeface="新細明體" panose="02020500000000000000" pitchFamily="18" charset="-120"/>
              </a:rPr>
              <a:t>is divergent. </a:t>
            </a:r>
          </a:p>
          <a:p>
            <a:pPr lvl="1"/>
            <a:endParaRPr lang="en-US" altLang="zh-TW" sz="32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do not need to evaluate 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91669"/>
              </p:ext>
            </p:extLst>
          </p:nvPr>
        </p:nvGraphicFramePr>
        <p:xfrm>
          <a:off x="2123728" y="1501401"/>
          <a:ext cx="1622426" cy="70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4" imgW="761760" imgH="330120" progId="Equation.DSMT4">
                  <p:embed/>
                </p:oleObj>
              </mc:Choice>
              <mc:Fallback>
                <p:oleObj name="Equation" r:id="rId4" imgW="76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501401"/>
                        <a:ext cx="1622426" cy="70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73484"/>
              </p:ext>
            </p:extLst>
          </p:nvPr>
        </p:nvGraphicFramePr>
        <p:xfrm>
          <a:off x="3416013" y="2726155"/>
          <a:ext cx="1556546" cy="67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6" imgW="761760" imgH="330120" progId="Equation.DSMT4">
                  <p:embed/>
                </p:oleObj>
              </mc:Choice>
              <mc:Fallback>
                <p:oleObj name="Equation" r:id="rId6" imgW="761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013" y="2726155"/>
                        <a:ext cx="1556546" cy="675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757134"/>
              </p:ext>
            </p:extLst>
          </p:nvPr>
        </p:nvGraphicFramePr>
        <p:xfrm>
          <a:off x="4668840" y="4045348"/>
          <a:ext cx="17700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8" imgW="787320" imgH="330120" progId="Equation.DSMT4">
                  <p:embed/>
                </p:oleObj>
              </mc:Choice>
              <mc:Fallback>
                <p:oleObj name="Equation" r:id="rId8" imgW="787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40" y="4045348"/>
                        <a:ext cx="17700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528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WARNING</a:t>
            </a:r>
            <a:endParaRPr lang="en-US" altLang="zh-TW" b="1">
              <a:ea typeface="新細明體" panose="02020500000000000000" pitchFamily="18" charset="-12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Suppose we had not noticed the asymptote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7 in Example 7 and had, instead, confused the integral with an ordinary integral.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Then, we might have made the following erroneous calculation: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This is wrong because the integral is improper and must be calculated in terms of limits.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40700"/>
              </p:ext>
            </p:extLst>
          </p:nvPr>
        </p:nvGraphicFramePr>
        <p:xfrm>
          <a:off x="2339752" y="4149080"/>
          <a:ext cx="4971827" cy="97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4" imgW="2260440" imgH="444240" progId="Equation.DSMT4">
                  <p:embed/>
                </p:oleObj>
              </mc:Choice>
              <mc:Fallback>
                <p:oleObj name="Equation" r:id="rId4" imgW="2260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49080"/>
                        <a:ext cx="4971827" cy="978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3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WARNING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From now, whenever you meet the symbol 	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, </a:t>
            </a:r>
            <a:r>
              <a:rPr lang="en-US" altLang="zh-TW" dirty="0">
                <a:ea typeface="新細明體" panose="02020500000000000000" pitchFamily="18" charset="-120"/>
              </a:rPr>
              <a:t>you must decide, by looking at 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on [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], whether it is either:</a:t>
            </a:r>
          </a:p>
          <a:p>
            <a:pPr lvl="1"/>
            <a:endParaRPr lang="en-US" altLang="zh-TW" sz="3200" dirty="0">
              <a:ea typeface="新細明體" panose="02020500000000000000" pitchFamily="18" charset="-120"/>
            </a:endParaRPr>
          </a:p>
          <a:p>
            <a:pPr marL="617293" lvl="1" indent="-342900">
              <a:buFont typeface="Arial" panose="020B0604020202020204" pitchFamily="34" charset="0"/>
              <a:buChar char="•"/>
            </a:pPr>
            <a:r>
              <a:rPr lang="en-US" altLang="zh-TW" sz="2100" dirty="0">
                <a:ea typeface="新細明體" panose="02020500000000000000" pitchFamily="18" charset="-120"/>
              </a:rPr>
              <a:t>An ordinary definite integral</a:t>
            </a:r>
          </a:p>
          <a:p>
            <a:pPr marL="617293" lvl="1" indent="-342900">
              <a:buFont typeface="Arial" panose="020B0604020202020204" pitchFamily="34" charset="0"/>
              <a:buChar char="•"/>
            </a:pPr>
            <a:r>
              <a:rPr lang="en-US" altLang="zh-TW" sz="2100" dirty="0">
                <a:ea typeface="新細明體" panose="02020500000000000000" pitchFamily="18" charset="-120"/>
              </a:rPr>
              <a:t>An improper integral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909765"/>
              </p:ext>
            </p:extLst>
          </p:nvPr>
        </p:nvGraphicFramePr>
        <p:xfrm>
          <a:off x="6644081" y="1578979"/>
          <a:ext cx="1296144" cy="65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4" imgW="647640" imgH="330120" progId="Equation.DSMT4">
                  <p:embed/>
                </p:oleObj>
              </mc:Choice>
              <mc:Fallback>
                <p:oleObj name="Equation" r:id="rId4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081" y="1578979"/>
                        <a:ext cx="1296144" cy="65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2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A COMPARISON TEST FOR IMPROPER INTEGRALS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Sometimes, it is impossible to find the exact value of an improper integral and yet it is important to know whether it is convergent or divergent.</a:t>
            </a:r>
            <a:r>
              <a:rPr lang="en-US" altLang="zh-TW" sz="3600" dirty="0">
                <a:ea typeface="新細明體" panose="02020500000000000000" pitchFamily="18" charset="-120"/>
              </a:rPr>
              <a:t>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560143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such cases, the following theorem is useful. </a:t>
            </a:r>
          </a:p>
          <a:p>
            <a:pPr marL="560143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Although we state it for Type 1 integrals, a similar theorem is true for Type 2 integrals.</a:t>
            </a:r>
          </a:p>
        </p:txBody>
      </p:sp>
    </p:spTree>
    <p:extLst>
      <p:ext uri="{BB962C8B-B14F-4D97-AF65-F5344CB8AC3E}">
        <p14:creationId xmlns:p14="http://schemas.microsoft.com/office/powerpoint/2010/main" val="8307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1258888" y="1417843"/>
            <a:ext cx="7706817" cy="26674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61950" indent="-361950"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2313"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Suppose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are continuous functions with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≥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x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 ≥ 0 for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x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≥ </a:t>
            </a:r>
            <a:r>
              <a:rPr lang="en-US" altLang="zh-TW" sz="2100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(a)If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convergent, then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convergent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(b)If 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divergent, then                 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</a:t>
            </a:r>
            <a:b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divergent.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  <a:endParaRPr lang="en-US" altLang="zh-TW" b="1">
              <a:ea typeface="新細明體" panose="02020500000000000000" pitchFamily="18" charset="-120"/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24330"/>
              </p:ext>
            </p:extLst>
          </p:nvPr>
        </p:nvGraphicFramePr>
        <p:xfrm>
          <a:off x="1907704" y="2276872"/>
          <a:ext cx="1296144" cy="63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4" imgW="672840" imgH="330120" progId="Equation.DSMT4">
                  <p:embed/>
                </p:oleObj>
              </mc:Choice>
              <mc:Fallback>
                <p:oleObj name="Equation" r:id="rId4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276872"/>
                        <a:ext cx="1296144" cy="63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289873"/>
              </p:ext>
            </p:extLst>
          </p:nvPr>
        </p:nvGraphicFramePr>
        <p:xfrm>
          <a:off x="5724128" y="2204864"/>
          <a:ext cx="1312616" cy="65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6" imgW="660240" imgH="330120" progId="Equation.DSMT4">
                  <p:embed/>
                </p:oleObj>
              </mc:Choice>
              <mc:Fallback>
                <p:oleObj name="Equation" r:id="rId6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204864"/>
                        <a:ext cx="1312616" cy="656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38948"/>
              </p:ext>
            </p:extLst>
          </p:nvPr>
        </p:nvGraphicFramePr>
        <p:xfrm>
          <a:off x="1871328" y="3319957"/>
          <a:ext cx="1368896" cy="68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8" imgW="660240" imgH="330120" progId="Equation.DSMT4">
                  <p:embed/>
                </p:oleObj>
              </mc:Choice>
              <mc:Fallback>
                <p:oleObj name="Equation" r:id="rId8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28" y="3319957"/>
                        <a:ext cx="1368896" cy="68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64159"/>
              </p:ext>
            </p:extLst>
          </p:nvPr>
        </p:nvGraphicFramePr>
        <p:xfrm>
          <a:off x="5436096" y="3356992"/>
          <a:ext cx="1296144" cy="63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0" imgW="672840" imgH="330120" progId="Equation.DSMT4">
                  <p:embed/>
                </p:oleObj>
              </mc:Choice>
              <mc:Fallback>
                <p:oleObj name="Equation" r:id="rId10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356992"/>
                        <a:ext cx="1296144" cy="63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75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 omit the proof of the Comparison Theorem, but Figure 11 makes it seem plausible. </a:t>
            </a:r>
          </a:p>
        </p:txBody>
      </p:sp>
      <p:pic>
        <p:nvPicPr>
          <p:cNvPr id="12186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24944"/>
            <a:ext cx="3729038" cy="2743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1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the area under the top curve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is finite, so is the area under the bottom curve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If the area under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g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is infinite, so is the area under </a:t>
            </a:r>
            <a:r>
              <a:rPr lang="en-US" altLang="zh-TW" i="1">
                <a:ea typeface="新細明體" panose="02020500000000000000" pitchFamily="18" charset="-120"/>
              </a:rPr>
              <a:t>y</a:t>
            </a:r>
            <a:r>
              <a:rPr lang="en-US" altLang="zh-TW">
                <a:ea typeface="新細明體" panose="02020500000000000000" pitchFamily="18" charset="-120"/>
              </a:rPr>
              <a:t> =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).</a:t>
            </a:r>
          </a:p>
        </p:txBody>
      </p:sp>
      <p:pic>
        <p:nvPicPr>
          <p:cNvPr id="12289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3455801"/>
            <a:ext cx="3729037" cy="27432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INFINITE INTERVALS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The area of the part of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that lies to the left of the line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ea typeface="新細明體" panose="02020500000000000000" pitchFamily="18" charset="-120"/>
              </a:rPr>
              <a:t> t</a:t>
            </a:r>
            <a:r>
              <a:rPr lang="en-US" altLang="zh-TW" dirty="0">
                <a:ea typeface="新細明體" panose="02020500000000000000" pitchFamily="18" charset="-120"/>
              </a:rPr>
              <a:t> (shaded) is: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) &lt; 1 no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matter how large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is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chosen.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30358"/>
              </p:ext>
            </p:extLst>
          </p:nvPr>
        </p:nvGraphicFramePr>
        <p:xfrm>
          <a:off x="3275856" y="2238874"/>
          <a:ext cx="45021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238874"/>
                        <a:ext cx="45021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32547"/>
            <a:ext cx="3757613" cy="2743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34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 that the reverse is not necessarily true:</a:t>
            </a:r>
            <a:r>
              <a:rPr lang="en-US" altLang="zh-TW" sz="3600" dirty="0">
                <a:ea typeface="新細明體" panose="02020500000000000000" pitchFamily="18" charset="-120"/>
              </a:rPr>
              <a:t> </a:t>
            </a:r>
            <a:endParaRPr lang="en-US" altLang="zh-TW" sz="4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convergent,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may or may not be convergent.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If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divergent,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may or may not be divergent.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58725"/>
              </p:ext>
            </p:extLst>
          </p:nvPr>
        </p:nvGraphicFramePr>
        <p:xfrm>
          <a:off x="1763688" y="2427661"/>
          <a:ext cx="1080120" cy="54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4" imgW="660240" imgH="330120" progId="Equation.DSMT4">
                  <p:embed/>
                </p:oleObj>
              </mc:Choice>
              <mc:Fallback>
                <p:oleObj name="Equation" r:id="rId4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427661"/>
                        <a:ext cx="1080120" cy="54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127221"/>
              </p:ext>
            </p:extLst>
          </p:nvPr>
        </p:nvGraphicFramePr>
        <p:xfrm>
          <a:off x="4444283" y="2452961"/>
          <a:ext cx="1007913" cy="49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283" y="2452961"/>
                        <a:ext cx="1007913" cy="494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29862"/>
              </p:ext>
            </p:extLst>
          </p:nvPr>
        </p:nvGraphicFramePr>
        <p:xfrm>
          <a:off x="1835696" y="3818647"/>
          <a:ext cx="1130771" cy="55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8" imgW="672840" imgH="330120" progId="Equation.DSMT4">
                  <p:embed/>
                </p:oleObj>
              </mc:Choice>
              <mc:Fallback>
                <p:oleObj name="Equation" r:id="rId8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818647"/>
                        <a:ext cx="1130771" cy="55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62492"/>
              </p:ext>
            </p:extLst>
          </p:nvPr>
        </p:nvGraphicFramePr>
        <p:xfrm>
          <a:off x="4343400" y="3833185"/>
          <a:ext cx="1080368" cy="54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0" imgW="660240" imgH="330120" progId="Equation.DSMT4">
                  <p:embed/>
                </p:oleObj>
              </mc:Choice>
              <mc:Fallback>
                <p:oleObj name="Equation" r:id="rId10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33185"/>
                        <a:ext cx="1080368" cy="54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01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Show that                </a:t>
            </a:r>
            <a:r>
              <a:rPr lang="zh-TW" altLang="en-US" sz="2100" dirty="0" smtClean="0">
                <a:ea typeface="新細明體" panose="02020500000000000000" pitchFamily="18" charset="-120"/>
              </a:rPr>
              <a:t>      </a:t>
            </a:r>
            <a:r>
              <a:rPr lang="en-US" altLang="zh-TW" sz="2100" dirty="0" smtClean="0">
                <a:ea typeface="新細明體" panose="02020500000000000000" pitchFamily="18" charset="-120"/>
              </a:rPr>
              <a:t>is </a:t>
            </a:r>
            <a:r>
              <a:rPr lang="en-US" altLang="zh-TW" sz="2100" dirty="0">
                <a:ea typeface="新細明體" panose="02020500000000000000" pitchFamily="18" charset="-120"/>
              </a:rPr>
              <a:t>convergent.</a:t>
            </a:r>
          </a:p>
          <a:p>
            <a:pPr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SOLUTION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We can</a:t>
            </a:r>
            <a:r>
              <a:rPr lang="en-US" altLang="zh-TW" sz="2100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100" dirty="0">
                <a:ea typeface="新細明體" panose="02020500000000000000" pitchFamily="18" charset="-120"/>
              </a:rPr>
              <a:t>t evaluate the integral directly.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The antiderivative of </a:t>
            </a:r>
            <a:r>
              <a:rPr lang="en-US" altLang="zh-TW" sz="2100" i="1" dirty="0">
                <a:ea typeface="新細明體" panose="02020500000000000000" pitchFamily="18" charset="-120"/>
              </a:rPr>
              <a:t>e</a:t>
            </a:r>
            <a:r>
              <a:rPr lang="en-US" altLang="zh-TW" sz="2100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100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sz="2100" baseline="50000" dirty="0">
                <a:ea typeface="新細明體" panose="02020500000000000000" pitchFamily="18" charset="-120"/>
              </a:rPr>
              <a:t>2</a:t>
            </a:r>
            <a:r>
              <a:rPr lang="en-US" altLang="zh-TW" sz="2100" dirty="0">
                <a:ea typeface="新細明體" panose="02020500000000000000" pitchFamily="18" charset="-120"/>
              </a:rPr>
              <a:t> is not an elementary function (as explained in Section 6.4).</a:t>
            </a: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We write:</a:t>
            </a:r>
            <a:br>
              <a:rPr lang="en-US" altLang="zh-TW" sz="2100" dirty="0">
                <a:ea typeface="新細明體" panose="02020500000000000000" pitchFamily="18" charset="-120"/>
              </a:rPr>
            </a:br>
            <a:endParaRPr lang="en-US" altLang="zh-TW" sz="2100" dirty="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endParaRPr lang="en-US" altLang="zh-TW" sz="2100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100" dirty="0">
                <a:ea typeface="新細明體" panose="02020500000000000000" pitchFamily="18" charset="-120"/>
              </a:rPr>
              <a:t>We observe that the first integral on the right-hand side is just an ordinary definite integral.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50858"/>
              </p:ext>
            </p:extLst>
          </p:nvPr>
        </p:nvGraphicFramePr>
        <p:xfrm>
          <a:off x="2663590" y="1363215"/>
          <a:ext cx="1202688" cy="68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4" imgW="583920" imgH="330120" progId="Equation.DSMT4">
                  <p:embed/>
                </p:oleObj>
              </mc:Choice>
              <mc:Fallback>
                <p:oleObj name="Equation" r:id="rId4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590" y="1363215"/>
                        <a:ext cx="1202688" cy="681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90032"/>
              </p:ext>
            </p:extLst>
          </p:nvPr>
        </p:nvGraphicFramePr>
        <p:xfrm>
          <a:off x="2812258" y="3886200"/>
          <a:ext cx="42719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6" imgW="1904760" imgH="330120" progId="Equation.DSMT4">
                  <p:embed/>
                </p:oleObj>
              </mc:Choice>
              <mc:Fallback>
                <p:oleObj name="Equation" r:id="rId6" imgW="1904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8" y="3886200"/>
                        <a:ext cx="427196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73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 SOLUTION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the second integral, we use the fact that,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1,</a:t>
            </a:r>
            <a:r>
              <a:rPr lang="en-US" altLang="zh-TW" dirty="0">
                <a:ea typeface="新細明體" panose="02020500000000000000" pitchFamily="18" charset="-120"/>
              </a:rPr>
              <a:t> we have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≥ </a:t>
            </a:r>
            <a:r>
              <a:rPr lang="en-US" altLang="zh-TW" i="1" dirty="0">
                <a:ea typeface="新細明體" panose="02020500000000000000" pitchFamily="18" charset="-120"/>
              </a:rPr>
              <a:t>x.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≤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and, therefore,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50000" dirty="0">
                <a:ea typeface="新細明體" panose="02020500000000000000" pitchFamily="18" charset="-120"/>
              </a:rPr>
              <a:t>2  </a:t>
            </a:r>
            <a:r>
              <a:rPr lang="en-US" altLang="zh-TW" dirty="0">
                <a:ea typeface="新細明體" panose="02020500000000000000" pitchFamily="18" charset="-120"/>
              </a:rPr>
              <a:t>≤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See Figure 12.</a:t>
            </a:r>
          </a:p>
        </p:txBody>
      </p:sp>
      <p:pic>
        <p:nvPicPr>
          <p:cNvPr id="1280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3908425" cy="29606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8 SOLUTION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integral of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easy to evaluate: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Thus, taking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ea typeface="新細明體" panose="02020500000000000000" pitchFamily="18" charset="-120"/>
              </a:rPr>
              <a:t>-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ea typeface="新細明體" panose="02020500000000000000" pitchFamily="18" charset="-120"/>
              </a:rPr>
              <a:t>-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5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in the theorem, we see that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 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  <a:r>
              <a:rPr lang="en-US" altLang="zh-TW" dirty="0">
                <a:ea typeface="新細明體" panose="02020500000000000000" pitchFamily="18" charset="-120"/>
              </a:rPr>
              <a:t>convergent.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follows that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convergent.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1871"/>
              </p:ext>
            </p:extLst>
          </p:nvPr>
        </p:nvGraphicFramePr>
        <p:xfrm>
          <a:off x="1835696" y="2303324"/>
          <a:ext cx="5623272" cy="73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4" imgW="2616120" imgH="342720" progId="Equation.DSMT4">
                  <p:embed/>
                </p:oleObj>
              </mc:Choice>
              <mc:Fallback>
                <p:oleObj name="Equation" r:id="rId4" imgW="2616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03324"/>
                        <a:ext cx="5623272" cy="73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93941"/>
              </p:ext>
            </p:extLst>
          </p:nvPr>
        </p:nvGraphicFramePr>
        <p:xfrm>
          <a:off x="2555776" y="3903293"/>
          <a:ext cx="1156420" cy="65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6" imgW="583920" imgH="330120" progId="Equation.DSMT4">
                  <p:embed/>
                </p:oleObj>
              </mc:Choice>
              <mc:Fallback>
                <p:oleObj name="Equation" r:id="rId6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03293"/>
                        <a:ext cx="1156420" cy="65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69477"/>
              </p:ext>
            </p:extLst>
          </p:nvPr>
        </p:nvGraphicFramePr>
        <p:xfrm>
          <a:off x="3059832" y="4869159"/>
          <a:ext cx="1175221" cy="66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8" imgW="583920" imgH="330120" progId="Equation.DSMT4">
                  <p:embed/>
                </p:oleObj>
              </mc:Choice>
              <mc:Fallback>
                <p:oleObj name="Equation" r:id="rId8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869159"/>
                        <a:ext cx="1175221" cy="664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 Example 8, we showed that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convergent without computing its value.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Exercise 70, we indicate how to show that its value is approximately 0.8862.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probability theory, it is important to know the exact value of this improper integral.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Using the methods of multivariable calculus, it can be shown that the exact value is</a:t>
            </a:r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67263"/>
              </p:ext>
            </p:extLst>
          </p:nvPr>
        </p:nvGraphicFramePr>
        <p:xfrm>
          <a:off x="5076056" y="1567586"/>
          <a:ext cx="1147265" cy="64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4" imgW="583920" imgH="330120" progId="Equation.DSMT4">
                  <p:embed/>
                </p:oleObj>
              </mc:Choice>
              <mc:Fallback>
                <p:oleObj name="Equation" r:id="rId4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567586"/>
                        <a:ext cx="1147265" cy="648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39641"/>
              </p:ext>
            </p:extLst>
          </p:nvPr>
        </p:nvGraphicFramePr>
        <p:xfrm>
          <a:off x="3955119" y="4797152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6" imgW="457200" imgH="228600" progId="Equation.DSMT4">
                  <p:embed/>
                </p:oleObj>
              </mc:Choice>
              <mc:Fallback>
                <p:oleObj name="Equation" r:id="rId6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119" y="4797152"/>
                        <a:ext cx="1028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Table 1n illustrates the definition of an improper integral by showing how the (computer-generated) values of               approach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t </a:t>
            </a:r>
            <a:r>
              <a:rPr lang="en-US" altLang="zh-TW" dirty="0">
                <a:ea typeface="新細明體" panose="02020500000000000000" pitchFamily="18" charset="-120"/>
              </a:rPr>
              <a:t>becomes large.</a:t>
            </a:r>
            <a:r>
              <a:rPr lang="en-US" altLang="zh-TW" sz="36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fact, these values converge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quite quickly because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50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0 </a:t>
            </a:r>
            <a:b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</a:br>
            <a:r>
              <a:rPr lang="en-US" altLang="zh-TW" dirty="0">
                <a:ea typeface="新細明體" panose="02020500000000000000" pitchFamily="18" charset="-120"/>
              </a:rPr>
              <a:t>very rapidly 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∞</a:t>
            </a:r>
            <a:r>
              <a:rPr lang="en-US" altLang="zh-TW" i="1" dirty="0">
                <a:ea typeface="新細明體" panose="02020500000000000000" pitchFamily="18" charset="-120"/>
              </a:rPr>
              <a:t>. 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56916"/>
              </p:ext>
            </p:extLst>
          </p:nvPr>
        </p:nvGraphicFramePr>
        <p:xfrm>
          <a:off x="2555776" y="2852936"/>
          <a:ext cx="864096" cy="4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4" imgW="431640" imgH="228600" progId="Equation.DSMT4">
                  <p:embed/>
                </p:oleObj>
              </mc:Choice>
              <mc:Fallback>
                <p:oleObj name="Equation" r:id="rId4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864096" cy="4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839321"/>
              </p:ext>
            </p:extLst>
          </p:nvPr>
        </p:nvGraphicFramePr>
        <p:xfrm>
          <a:off x="7942624" y="2060848"/>
          <a:ext cx="982342" cy="59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6" imgW="545760" imgH="330120" progId="Equation.DSMT4">
                  <p:embed/>
                </p:oleObj>
              </mc:Choice>
              <mc:Fallback>
                <p:oleObj name="Equation" r:id="rId6" imgW="545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624" y="2060848"/>
                        <a:ext cx="982342" cy="59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210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12099"/>
            <a:ext cx="2928938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integral  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>
                <a:ea typeface="新細明體" panose="02020500000000000000" pitchFamily="18" charset="-120"/>
              </a:rPr>
              <a:t>is divergent by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Comparison Theorem since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                 </a:t>
            </a:r>
            <a:r>
              <a:rPr lang="zh-TW" altLang="en-US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  <a:r>
              <a:rPr lang="en-US" altLang="zh-TW" dirty="0">
                <a:ea typeface="新細明體" panose="02020500000000000000" pitchFamily="18" charset="-120"/>
              </a:rPr>
              <a:t>divergent by Example 1 [or by Definition 2 with </a:t>
            </a:r>
            <a:r>
              <a:rPr lang="en-US" altLang="zh-TW" i="1" dirty="0"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= 1].</a:t>
            </a:r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715448"/>
              </p:ext>
            </p:extLst>
          </p:nvPr>
        </p:nvGraphicFramePr>
        <p:xfrm>
          <a:off x="2951645" y="1491630"/>
          <a:ext cx="1303963" cy="70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4" imgW="774360" imgH="419040" progId="Equation.DSMT4">
                  <p:embed/>
                </p:oleObj>
              </mc:Choice>
              <mc:Fallback>
                <p:oleObj name="Equation" r:id="rId4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645" y="1491630"/>
                        <a:ext cx="1303963" cy="70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99606"/>
              </p:ext>
            </p:extLst>
          </p:nvPr>
        </p:nvGraphicFramePr>
        <p:xfrm>
          <a:off x="5292080" y="2420888"/>
          <a:ext cx="119904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6" name="Equation" r:id="rId6" imgW="698400" imgH="419040" progId="Equation.DSMT4">
                  <p:embed/>
                </p:oleObj>
              </mc:Choice>
              <mc:Fallback>
                <p:oleObj name="Equation" r:id="rId6" imgW="698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420888"/>
                        <a:ext cx="1199042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59233"/>
              </p:ext>
            </p:extLst>
          </p:nvPr>
        </p:nvGraphicFramePr>
        <p:xfrm>
          <a:off x="1907704" y="3501008"/>
          <a:ext cx="1224434" cy="57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Equation" r:id="rId8" imgW="698400" imgH="330120" progId="Equation.DSMT4">
                  <p:embed/>
                </p:oleObj>
              </mc:Choice>
              <mc:Fallback>
                <p:oleObj name="Equation" r:id="rId8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501008"/>
                        <a:ext cx="1224434" cy="579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93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COMPARISON THEOREM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Table 2 illustrates the divergence of the integral in Example 9.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It appears the values are not approaching any fixed number. </a:t>
            </a:r>
          </a:p>
        </p:txBody>
      </p:sp>
      <p:pic>
        <p:nvPicPr>
          <p:cNvPr id="134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40097"/>
            <a:ext cx="3817938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70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INFINITE INTERVALS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also observe that: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area of the shaded region approaches 1 as </a:t>
            </a:r>
            <a:r>
              <a:rPr lang="en-US" altLang="zh-TW" i="1" dirty="0">
                <a:ea typeface="新細明體" panose="02020500000000000000" pitchFamily="18" charset="-120"/>
              </a:rPr>
              <a:t>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∞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we say that the area of the infinite region </a:t>
            </a:r>
            <a:r>
              <a:rPr lang="en-US" altLang="zh-TW" i="1" dirty="0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is equal to 1 and we write: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26145"/>
              </p:ext>
            </p:extLst>
          </p:nvPr>
        </p:nvGraphicFramePr>
        <p:xfrm>
          <a:off x="2915816" y="2204864"/>
          <a:ext cx="2987725" cy="86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498320" imgH="431640" progId="Equation.DSMT4">
                  <p:embed/>
                </p:oleObj>
              </mc:Choice>
              <mc:Fallback>
                <p:oleObj name="Equation" r:id="rId4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04864"/>
                        <a:ext cx="2987725" cy="860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92891"/>
              </p:ext>
            </p:extLst>
          </p:nvPr>
        </p:nvGraphicFramePr>
        <p:xfrm>
          <a:off x="2807865" y="5281531"/>
          <a:ext cx="3159753" cy="78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587240" imgH="393480" progId="Equation.DSMT4">
                  <p:embed/>
                </p:oleObj>
              </mc:Choice>
              <mc:Fallback>
                <p:oleObj name="Equation" r:id="rId6" imgW="1587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65" y="5281531"/>
                        <a:ext cx="3159753" cy="78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53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557338"/>
            <a:ext cx="2590800" cy="38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3525"/>
            <a:ext cx="329723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INFINITE INTERVALS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0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87EE4BF-AC1E-4DCE-B47F-8CD441FE4080}" type="slidenum">
              <a:rPr lang="en-US" altLang="ko-KR">
                <a:ea typeface="굴림" panose="020B0600000101010101" pitchFamily="34" charset="-127"/>
              </a:rPr>
              <a:pPr/>
              <a:t>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INFINITE INTERVALS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Using this example as a guide, we define the integral of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(not necessarily a positive function) over an infinite interval as the limit of integrals over finite intervals.</a:t>
            </a:r>
          </a:p>
        </p:txBody>
      </p:sp>
    </p:spTree>
    <p:extLst>
      <p:ext uri="{BB962C8B-B14F-4D97-AF65-F5344CB8AC3E}">
        <p14:creationId xmlns:p14="http://schemas.microsoft.com/office/powerpoint/2010/main" val="3411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12095682-286B-45B8-8931-C5DFA73D5984}" type="slidenum">
              <a:rPr lang="en-US" altLang="ko-KR">
                <a:ea typeface="굴림" panose="020B0600000101010101" pitchFamily="34" charset="-127"/>
              </a:rPr>
              <a:pPr/>
              <a:t>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11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6.6</a:t>
            </a:r>
            <a:endParaRPr lang="en-US" altLang="zh-TW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1331640" y="1021725"/>
            <a:ext cx="7632328" cy="492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6038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38325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60613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178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750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322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894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(a)If  	               exists for every number </a:t>
            </a:r>
            <a:r>
              <a:rPr lang="en-US" altLang="zh-TW" sz="21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≥ </a:t>
            </a:r>
            <a:r>
              <a:rPr lang="en-US" altLang="zh-TW" sz="2100" i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provided this limit exists (as a finite number).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(b)If 	               exists for every number </a:t>
            </a:r>
            <a:r>
              <a:rPr lang="en-US" altLang="zh-TW" sz="21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≤ </a:t>
            </a:r>
            <a:r>
              <a:rPr lang="en-US" altLang="zh-TW" sz="21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then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provided this limit exists (as a finite number).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improper integrals                      and    </a:t>
            </a:r>
            <a:b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are called</a:t>
            </a:r>
            <a:r>
              <a:rPr lang="en-US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convergent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if the corresponding limit </a:t>
            </a:r>
            <a:b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exists and </a:t>
            </a:r>
            <a:r>
              <a:rPr lang="en-US" altLang="zh-TW" sz="2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divergent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if the limit does not exist.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DEFINITION OF AN IMPROPER INTEGRAL OF TYPE 1</a:t>
            </a: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345801"/>
              </p:ext>
            </p:extLst>
          </p:nvPr>
        </p:nvGraphicFramePr>
        <p:xfrm>
          <a:off x="2006413" y="1681101"/>
          <a:ext cx="1184388" cy="61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4" imgW="634680" imgH="330120" progId="Equation.DSMT4">
                  <p:embed/>
                </p:oleObj>
              </mc:Choice>
              <mc:Fallback>
                <p:oleObj name="Equation" r:id="rId4" imgW="634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413" y="1681101"/>
                        <a:ext cx="1184388" cy="61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19197"/>
              </p:ext>
            </p:extLst>
          </p:nvPr>
        </p:nvGraphicFramePr>
        <p:xfrm>
          <a:off x="3070625" y="2121716"/>
          <a:ext cx="2839829" cy="59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6" imgW="1625400" imgH="342720" progId="Equation.DSMT4">
                  <p:embed/>
                </p:oleObj>
              </mc:Choice>
              <mc:Fallback>
                <p:oleObj name="Equation" r:id="rId6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625" y="2121716"/>
                        <a:ext cx="2839829" cy="599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323026"/>
              </p:ext>
            </p:extLst>
          </p:nvPr>
        </p:nvGraphicFramePr>
        <p:xfrm>
          <a:off x="1996102" y="2961093"/>
          <a:ext cx="1184388" cy="60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8" imgW="647640" imgH="330120" progId="Equation.DSMT4">
                  <p:embed/>
                </p:oleObj>
              </mc:Choice>
              <mc:Fallback>
                <p:oleObj name="Equation" r:id="rId8" imgW="647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102" y="2961093"/>
                        <a:ext cx="1184388" cy="60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927389"/>
              </p:ext>
            </p:extLst>
          </p:nvPr>
        </p:nvGraphicFramePr>
        <p:xfrm>
          <a:off x="3085013" y="3280276"/>
          <a:ext cx="2808312" cy="57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10" imgW="1663560" imgH="342720" progId="Equation.DSMT4">
                  <p:embed/>
                </p:oleObj>
              </mc:Choice>
              <mc:Fallback>
                <p:oleObj name="Equation" r:id="rId10" imgW="1663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013" y="3280276"/>
                        <a:ext cx="2808312" cy="57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628884"/>
              </p:ext>
            </p:extLst>
          </p:nvPr>
        </p:nvGraphicFramePr>
        <p:xfrm>
          <a:off x="4464704" y="3995205"/>
          <a:ext cx="1128002" cy="553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2" imgW="672840" imgH="330120" progId="Equation.DSMT4">
                  <p:embed/>
                </p:oleObj>
              </mc:Choice>
              <mc:Fallback>
                <p:oleObj name="Equation" r:id="rId12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704" y="3995205"/>
                        <a:ext cx="1128002" cy="553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199138"/>
              </p:ext>
            </p:extLst>
          </p:nvPr>
        </p:nvGraphicFramePr>
        <p:xfrm>
          <a:off x="6438902" y="4063280"/>
          <a:ext cx="1026735" cy="48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4" imgW="698400" imgH="330120" progId="Equation.DSMT4">
                  <p:embed/>
                </p:oleObj>
              </mc:Choice>
              <mc:Fallback>
                <p:oleObj name="Equation" r:id="rId14" imgW="6984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2" y="4063280"/>
                        <a:ext cx="1026735" cy="485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8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SteEC.potx" id="{180D4A70-C948-48F8-9425-342668F8E48F}" vid="{960CFCFE-7055-481E-A2E6-6BA26E3E1779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1798</Words>
  <Application>Microsoft Office PowerPoint</Application>
  <PresentationFormat>如螢幕大小 (4:3)</PresentationFormat>
  <Paragraphs>321</Paragraphs>
  <Slides>57</Slides>
  <Notes>56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8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Times New Roman</vt:lpstr>
      <vt:lpstr>Wingdings</vt:lpstr>
      <vt:lpstr>Math_16x9</vt:lpstr>
      <vt:lpstr>Equation</vt:lpstr>
      <vt:lpstr>PowerPoint 簡報</vt:lpstr>
      <vt:lpstr>PowerPoint 簡報</vt:lpstr>
      <vt:lpstr>TECHNIQUES OF INTEGRATION</vt:lpstr>
      <vt:lpstr>TYPE 1—INFINITE INTERVALS</vt:lpstr>
      <vt:lpstr>INFINITE INTERVALS</vt:lpstr>
      <vt:lpstr>INFINITE INTERVALS</vt:lpstr>
      <vt:lpstr>INFINITE INTERVALS</vt:lpstr>
      <vt:lpstr>INFINITE INTERVALS</vt:lpstr>
      <vt:lpstr>DEFINITION OF AN IMPROPER INTEGRAL OF TYPE 1</vt:lpstr>
      <vt:lpstr>DEFINITION OF AN IMPROPER INTEGRAL OF TYPE 1</vt:lpstr>
      <vt:lpstr>IMPROPER INTEGRALS OF TYPE 1</vt:lpstr>
      <vt:lpstr>IMPROPER INTEGRALS OF TYPE 1</vt:lpstr>
      <vt:lpstr>IMPROPER INTEGRALS OF TYPE 1</vt:lpstr>
      <vt:lpstr>Example 1</vt:lpstr>
      <vt:lpstr>Example 1 SOLUTION</vt:lpstr>
      <vt:lpstr>IMPROPER INTEGRALS OF TYPE 1</vt:lpstr>
      <vt:lpstr>IMPROPER INTEGRALS OF TYPE 1</vt:lpstr>
      <vt:lpstr>IMPROPER INTEGRALS OF TYPE 1</vt:lpstr>
      <vt:lpstr>Example 2</vt:lpstr>
      <vt:lpstr>Example 2 SOLUTION</vt:lpstr>
      <vt:lpstr>Example 3</vt:lpstr>
      <vt:lpstr>Example 3 SOLUTION</vt:lpstr>
      <vt:lpstr>Example 3 SOLUTION</vt:lpstr>
      <vt:lpstr>Example 3 SOLUTION</vt:lpstr>
      <vt:lpstr>Example 4</vt:lpstr>
      <vt:lpstr>Example 4 SOLUTION</vt:lpstr>
      <vt:lpstr>Example 4 SOLUTION</vt:lpstr>
      <vt:lpstr>Definition 2</vt:lpstr>
      <vt:lpstr>TYPE 2: DISCONTINUOUS INTEGRANDS</vt:lpstr>
      <vt:lpstr>DISCONTINUOUS INTEGRANDS</vt:lpstr>
      <vt:lpstr>DISCONTINUOUS INTEGRANDS</vt:lpstr>
      <vt:lpstr>DEFINITION OF AN IMPROPER INTEGRAL OF TYPE 2</vt:lpstr>
      <vt:lpstr>DEFINITION OF AN IMPROPER INTEGRAL OF TYPE 2</vt:lpstr>
      <vt:lpstr>DEFINITION OF AN IMPROPER INTEGRAL OF TYPE 2</vt:lpstr>
      <vt:lpstr>DEFINITION OF AN IMPROPER INTEGRAL OF TYPE 2</vt:lpstr>
      <vt:lpstr>Example 5</vt:lpstr>
      <vt:lpstr>Example 5 SOLUTION</vt:lpstr>
      <vt:lpstr>Example 5 SOLUTION</vt:lpstr>
      <vt:lpstr>Example 6</vt:lpstr>
      <vt:lpstr>Example 6 SOLUTION</vt:lpstr>
      <vt:lpstr>Example 7</vt:lpstr>
      <vt:lpstr>Example 7 SOLUTION</vt:lpstr>
      <vt:lpstr>Example 7 SOLUTION</vt:lpstr>
      <vt:lpstr>WARNING</vt:lpstr>
      <vt:lpstr>WARNING</vt:lpstr>
      <vt:lpstr>A COMPARISON TEST FOR IMPROPER INTEGRALS</vt:lpstr>
      <vt:lpstr>COMPARISON THEOREM</vt:lpstr>
      <vt:lpstr>COMPARISON THEOREM</vt:lpstr>
      <vt:lpstr>COMPARISON THEOREM</vt:lpstr>
      <vt:lpstr>COMPARISON THEOREM</vt:lpstr>
      <vt:lpstr>Example 8</vt:lpstr>
      <vt:lpstr>Example 8 SOLUTION</vt:lpstr>
      <vt:lpstr>Example 8 SOLUTION</vt:lpstr>
      <vt:lpstr>COMPARISON THEOREM</vt:lpstr>
      <vt:lpstr>COMPARISON THEOREM</vt:lpstr>
      <vt:lpstr>Example 9</vt:lpstr>
      <vt:lpstr>COMPARISON THEOREM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2015-07-02T07:22:38Z</dcterms:created>
  <dcterms:modified xsi:type="dcterms:W3CDTF">2016-12-02T10:08:06Z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