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68" r:id="rId2"/>
    <p:sldId id="269" r:id="rId3"/>
    <p:sldId id="270" r:id="rId4"/>
    <p:sldId id="271" r:id="rId5"/>
    <p:sldId id="272" r:id="rId6"/>
    <p:sldId id="273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851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1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6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DED7F-E535-4D58-A95B-32A3102DF3D3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4B6B3-90C8-40C7-A4C5-F4A1F3F7B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0794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1F9C2C6-6D9E-47FA-BF4E-6F9EC681D357}" type="slidenum">
              <a:rPr lang="en-US" altLang="zh-TW" smtClean="0">
                <a:latin typeface="Times New Roman" panose="02020603050405020304" pitchFamily="18" charset="0"/>
              </a:rPr>
              <a:pPr/>
              <a:t>10</a:t>
            </a:fld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8500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03ACD-0D96-4905-824F-4AEDF5898F81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D960-A94B-4657-8523-107C22A0F6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6870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03ACD-0D96-4905-824F-4AEDF5898F81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D960-A94B-4657-8523-107C22A0F6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7569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03ACD-0D96-4905-824F-4AEDF5898F81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D960-A94B-4657-8523-107C22A0F6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2650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03ACD-0D96-4905-824F-4AEDF5898F81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D960-A94B-4657-8523-107C22A0F6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393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03ACD-0D96-4905-824F-4AEDF5898F81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D960-A94B-4657-8523-107C22A0F6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3358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03ACD-0D96-4905-824F-4AEDF5898F81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D960-A94B-4657-8523-107C22A0F6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5756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03ACD-0D96-4905-824F-4AEDF5898F81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D960-A94B-4657-8523-107C22A0F6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4331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03ACD-0D96-4905-824F-4AEDF5898F81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D960-A94B-4657-8523-107C22A0F6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4706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03ACD-0D96-4905-824F-4AEDF5898F81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D960-A94B-4657-8523-107C22A0F6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9989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03ACD-0D96-4905-824F-4AEDF5898F81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D960-A94B-4657-8523-107C22A0F6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6263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03ACD-0D96-4905-824F-4AEDF5898F81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D960-A94B-4657-8523-107C22A0F6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4916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03ACD-0D96-4905-824F-4AEDF5898F81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BD960-A94B-4657-8523-107C22A0F6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0699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Tahoma" panose="020B0604030504040204" pitchFamily="34" charset="0"/>
              </a:rPr>
              <a:t>Transport</a:t>
            </a:r>
            <a:r>
              <a:rPr lang="en-US" altLang="zh-TW" sz="1400">
                <a:latin typeface="Tahoma" panose="020B0604030504040204" pitchFamily="34" charset="0"/>
              </a:rPr>
              <a:t> </a:t>
            </a:r>
            <a:r>
              <a:rPr lang="en-US" altLang="zh-TW" sz="1200"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8499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Tahoma" panose="020B0604030504040204" pitchFamily="34" charset="0"/>
              </a:rPr>
              <a:t>3-</a:t>
            </a:r>
            <a:fld id="{9DCDF646-84F3-4380-8122-3B825D9FCACA}" type="slidenum">
              <a:rPr lang="en-US" altLang="zh-TW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TW" sz="1200">
              <a:latin typeface="Tahoma" panose="020B0604030504040204" pitchFamily="34" charset="0"/>
            </a:endParaRPr>
          </a:p>
        </p:txBody>
      </p:sp>
      <p:pic>
        <p:nvPicPr>
          <p:cNvPr id="84996" name="Picture 8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79463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5" name="Rectangle 3"/>
          <p:cNvSpPr>
            <a:spLocks noGrp="1" noChangeArrowheads="1"/>
          </p:cNvSpPr>
          <p:nvPr>
            <p:ph type="title"/>
          </p:nvPr>
        </p:nvSpPr>
        <p:spPr>
          <a:xfrm>
            <a:off x="500063" y="166688"/>
            <a:ext cx="5356225" cy="849312"/>
          </a:xfrm>
        </p:spPr>
        <p:txBody>
          <a:bodyPr/>
          <a:lstStyle/>
          <a:p>
            <a:pPr>
              <a:defRPr/>
            </a:pPr>
            <a:r>
              <a:rPr lang="en-US" sz="3600">
                <a:cs typeface="+mj-cs"/>
              </a:rPr>
              <a:t>TCP 3-way handshake</a:t>
            </a:r>
            <a:endParaRPr lang="en-US">
              <a:cs typeface="+mj-cs"/>
            </a:endParaRPr>
          </a:p>
        </p:txBody>
      </p:sp>
      <p:sp>
        <p:nvSpPr>
          <p:cNvPr id="84998" name="Line 5"/>
          <p:cNvSpPr>
            <a:spLocks noChangeShapeType="1"/>
          </p:cNvSpPr>
          <p:nvPr/>
        </p:nvSpPr>
        <p:spPr bwMode="auto">
          <a:xfrm flipH="1">
            <a:off x="3282950" y="2314575"/>
            <a:ext cx="1588" cy="2470150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grpSp>
        <p:nvGrpSpPr>
          <p:cNvPr id="2" name="Group 102"/>
          <p:cNvGrpSpPr>
            <a:grpSpLocks/>
          </p:cNvGrpSpPr>
          <p:nvPr/>
        </p:nvGrpSpPr>
        <p:grpSpPr bwMode="auto">
          <a:xfrm>
            <a:off x="1296988" y="2241550"/>
            <a:ext cx="4494212" cy="955675"/>
            <a:chOff x="810" y="1363"/>
            <a:chExt cx="2831" cy="602"/>
          </a:xfrm>
        </p:grpSpPr>
        <p:sp>
          <p:nvSpPr>
            <p:cNvPr id="85064" name="Line 10"/>
            <p:cNvSpPr>
              <a:spLocks noChangeShapeType="1"/>
            </p:cNvSpPr>
            <p:nvPr/>
          </p:nvSpPr>
          <p:spPr bwMode="auto">
            <a:xfrm>
              <a:off x="2062" y="1502"/>
              <a:ext cx="1579" cy="46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85065" name="Rectangle 12"/>
            <p:cNvSpPr>
              <a:spLocks noChangeArrowheads="1"/>
            </p:cNvSpPr>
            <p:nvPr/>
          </p:nvSpPr>
          <p:spPr bwMode="auto">
            <a:xfrm>
              <a:off x="2518" y="1565"/>
              <a:ext cx="590" cy="2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600">
                <a:latin typeface="Tahoma" panose="020B0604030504040204" pitchFamily="34" charset="0"/>
              </a:endParaRPr>
            </a:p>
          </p:txBody>
        </p:sp>
        <p:sp>
          <p:nvSpPr>
            <p:cNvPr id="85066" name="Text Box 13"/>
            <p:cNvSpPr txBox="1">
              <a:spLocks noChangeArrowheads="1"/>
            </p:cNvSpPr>
            <p:nvPr/>
          </p:nvSpPr>
          <p:spPr bwMode="auto">
            <a:xfrm>
              <a:off x="2310" y="1624"/>
              <a:ext cx="109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latin typeface="Tahoma" panose="020B0604030504040204" pitchFamily="34" charset="0"/>
                </a:rPr>
                <a:t>SYNbit=1, Seq=x</a:t>
              </a:r>
            </a:p>
          </p:txBody>
        </p:sp>
        <p:sp>
          <p:nvSpPr>
            <p:cNvPr id="85067" name="Text Box 21"/>
            <p:cNvSpPr txBox="1">
              <a:spLocks noChangeArrowheads="1"/>
            </p:cNvSpPr>
            <p:nvPr/>
          </p:nvSpPr>
          <p:spPr bwMode="auto">
            <a:xfrm>
              <a:off x="810" y="1363"/>
              <a:ext cx="123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latin typeface="Tahoma" panose="020B0604030504040204" pitchFamily="34" charset="0"/>
                </a:rPr>
                <a:t>choose init seq num, x</a:t>
              </a:r>
            </a:p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latin typeface="Tahoma" panose="020B0604030504040204" pitchFamily="34" charset="0"/>
                </a:rPr>
                <a:t>send TCP SYN msg</a:t>
              </a:r>
            </a:p>
          </p:txBody>
        </p:sp>
      </p:grpSp>
      <p:sp>
        <p:nvSpPr>
          <p:cNvPr id="85000" name="Line 22"/>
          <p:cNvSpPr>
            <a:spLocks noChangeShapeType="1"/>
          </p:cNvSpPr>
          <p:nvPr/>
        </p:nvSpPr>
        <p:spPr bwMode="auto">
          <a:xfrm flipH="1">
            <a:off x="5872163" y="2384425"/>
            <a:ext cx="1587" cy="3417888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94332" name="Text Box 92"/>
          <p:cNvSpPr txBox="1">
            <a:spLocks noChangeArrowheads="1"/>
          </p:cNvSpPr>
          <p:nvPr/>
        </p:nvSpPr>
        <p:spPr bwMode="auto">
          <a:xfrm>
            <a:off x="8058150" y="5222875"/>
            <a:ext cx="771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CC0000"/>
                </a:solidFill>
                <a:latin typeface="Tahoma" panose="020B0604030504040204" pitchFamily="34" charset="0"/>
              </a:rPr>
              <a:t>ESTAB</a:t>
            </a:r>
          </a:p>
        </p:txBody>
      </p:sp>
      <p:grpSp>
        <p:nvGrpSpPr>
          <p:cNvPr id="3" name="Group 109"/>
          <p:cNvGrpSpPr>
            <a:grpSpLocks/>
          </p:cNvGrpSpPr>
          <p:nvPr/>
        </p:nvGrpSpPr>
        <p:grpSpPr bwMode="auto">
          <a:xfrm>
            <a:off x="3281363" y="2911475"/>
            <a:ext cx="4519612" cy="1425575"/>
            <a:chOff x="2060" y="1785"/>
            <a:chExt cx="2847" cy="898"/>
          </a:xfrm>
        </p:grpSpPr>
        <p:sp>
          <p:nvSpPr>
            <p:cNvPr id="85060" name="Line 11"/>
            <p:cNvSpPr>
              <a:spLocks noChangeShapeType="1"/>
            </p:cNvSpPr>
            <p:nvPr/>
          </p:nvSpPr>
          <p:spPr bwMode="auto">
            <a:xfrm flipH="1">
              <a:off x="2060" y="2031"/>
              <a:ext cx="1580" cy="65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85061" name="Rectangle 14"/>
            <p:cNvSpPr>
              <a:spLocks noChangeArrowheads="1"/>
            </p:cNvSpPr>
            <p:nvPr/>
          </p:nvSpPr>
          <p:spPr bwMode="auto">
            <a:xfrm>
              <a:off x="2381" y="2206"/>
              <a:ext cx="896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600">
                <a:latin typeface="Tahoma" panose="020B0604030504040204" pitchFamily="34" charset="0"/>
              </a:endParaRPr>
            </a:p>
          </p:txBody>
        </p:sp>
        <p:sp>
          <p:nvSpPr>
            <p:cNvPr id="85062" name="Text Box 83"/>
            <p:cNvSpPr txBox="1">
              <a:spLocks noChangeArrowheads="1"/>
            </p:cNvSpPr>
            <p:nvPr/>
          </p:nvSpPr>
          <p:spPr bwMode="auto">
            <a:xfrm>
              <a:off x="2159" y="2169"/>
              <a:ext cx="153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latin typeface="Tahoma" panose="020B0604030504040204" pitchFamily="34" charset="0"/>
                </a:rPr>
                <a:t>SYNbit=1, Seq=y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latin typeface="Tahoma" panose="020B0604030504040204" pitchFamily="34" charset="0"/>
                </a:rPr>
                <a:t>ACKbit=1; ACKnum=x+1</a:t>
              </a:r>
            </a:p>
          </p:txBody>
        </p:sp>
        <p:sp>
          <p:nvSpPr>
            <p:cNvPr id="85063" name="Text Box 93"/>
            <p:cNvSpPr txBox="1">
              <a:spLocks noChangeArrowheads="1"/>
            </p:cNvSpPr>
            <p:nvPr/>
          </p:nvSpPr>
          <p:spPr bwMode="auto">
            <a:xfrm>
              <a:off x="3676" y="1785"/>
              <a:ext cx="1231" cy="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latin typeface="Tahoma" panose="020B0604030504040204" pitchFamily="34" charset="0"/>
                </a:rPr>
                <a:t>choose init seq num, y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latin typeface="Tahoma" panose="020B0604030504040204" pitchFamily="34" charset="0"/>
                </a:rPr>
                <a:t>send TCP SYNACK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latin typeface="Tahoma" panose="020B0604030504040204" pitchFamily="34" charset="0"/>
                </a:rPr>
                <a:t>msg, acking SYN</a:t>
              </a:r>
            </a:p>
          </p:txBody>
        </p:sp>
      </p:grpSp>
      <p:grpSp>
        <p:nvGrpSpPr>
          <p:cNvPr id="4" name="Group 110"/>
          <p:cNvGrpSpPr>
            <a:grpSpLocks/>
          </p:cNvGrpSpPr>
          <p:nvPr/>
        </p:nvGrpSpPr>
        <p:grpSpPr bwMode="auto">
          <a:xfrm>
            <a:off x="998538" y="4010025"/>
            <a:ext cx="6630987" cy="1373188"/>
            <a:chOff x="622" y="2477"/>
            <a:chExt cx="4177" cy="865"/>
          </a:xfrm>
        </p:grpSpPr>
        <p:sp>
          <p:nvSpPr>
            <p:cNvPr id="85055" name="Line 84"/>
            <p:cNvSpPr>
              <a:spLocks noChangeShapeType="1"/>
            </p:cNvSpPr>
            <p:nvPr/>
          </p:nvSpPr>
          <p:spPr bwMode="auto">
            <a:xfrm>
              <a:off x="2073" y="2728"/>
              <a:ext cx="1579" cy="46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85056" name="Rectangle 89"/>
            <p:cNvSpPr>
              <a:spLocks noChangeArrowheads="1"/>
            </p:cNvSpPr>
            <p:nvPr/>
          </p:nvSpPr>
          <p:spPr bwMode="auto">
            <a:xfrm>
              <a:off x="2486" y="2806"/>
              <a:ext cx="775" cy="2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600">
                <a:latin typeface="Tahoma" panose="020B0604030504040204" pitchFamily="34" charset="0"/>
              </a:endParaRPr>
            </a:p>
          </p:txBody>
        </p:sp>
        <p:sp>
          <p:nvSpPr>
            <p:cNvPr id="85057" name="Text Box 90"/>
            <p:cNvSpPr txBox="1">
              <a:spLocks noChangeArrowheads="1"/>
            </p:cNvSpPr>
            <p:nvPr/>
          </p:nvSpPr>
          <p:spPr bwMode="auto">
            <a:xfrm>
              <a:off x="2092" y="2852"/>
              <a:ext cx="15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latin typeface="Tahoma" panose="020B0604030504040204" pitchFamily="34" charset="0"/>
                </a:rPr>
                <a:t>ACKbit=1, ACKnum=y+1</a:t>
              </a:r>
            </a:p>
          </p:txBody>
        </p:sp>
        <p:sp>
          <p:nvSpPr>
            <p:cNvPr id="85058" name="Text Box 94"/>
            <p:cNvSpPr txBox="1">
              <a:spLocks noChangeArrowheads="1"/>
            </p:cNvSpPr>
            <p:nvPr/>
          </p:nvSpPr>
          <p:spPr bwMode="auto">
            <a:xfrm>
              <a:off x="622" y="2477"/>
              <a:ext cx="1422" cy="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latin typeface="Tahoma" panose="020B0604030504040204" pitchFamily="34" charset="0"/>
                </a:rPr>
                <a:t>received SYNACK(x) </a:t>
              </a:r>
            </a:p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latin typeface="Tahoma" panose="020B0604030504040204" pitchFamily="34" charset="0"/>
                </a:rPr>
                <a:t>indicates server is live;</a:t>
              </a:r>
            </a:p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latin typeface="Tahoma" panose="020B0604030504040204" pitchFamily="34" charset="0"/>
                </a:rPr>
                <a:t>send ACK for SYNACK;</a:t>
              </a:r>
            </a:p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latin typeface="Tahoma" panose="020B0604030504040204" pitchFamily="34" charset="0"/>
                </a:rPr>
                <a:t>this segment may contain </a:t>
              </a:r>
            </a:p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latin typeface="Tahoma" panose="020B0604030504040204" pitchFamily="34" charset="0"/>
                </a:rPr>
                <a:t>client-to-server data</a:t>
              </a:r>
            </a:p>
          </p:txBody>
        </p:sp>
        <p:sp>
          <p:nvSpPr>
            <p:cNvPr id="85059" name="Text Box 95"/>
            <p:cNvSpPr txBox="1">
              <a:spLocks noChangeArrowheads="1"/>
            </p:cNvSpPr>
            <p:nvPr/>
          </p:nvSpPr>
          <p:spPr bwMode="auto">
            <a:xfrm>
              <a:off x="3640" y="3042"/>
              <a:ext cx="115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latin typeface="Tahoma" panose="020B0604030504040204" pitchFamily="34" charset="0"/>
                </a:rPr>
                <a:t>received ACK(y) 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latin typeface="Tahoma" panose="020B0604030504040204" pitchFamily="34" charset="0"/>
                </a:rPr>
                <a:t>indicates client is live</a:t>
              </a:r>
            </a:p>
          </p:txBody>
        </p:sp>
      </p:grpSp>
      <p:grpSp>
        <p:nvGrpSpPr>
          <p:cNvPr id="5" name="Group 105"/>
          <p:cNvGrpSpPr>
            <a:grpSpLocks/>
          </p:cNvGrpSpPr>
          <p:nvPr/>
        </p:nvGrpSpPr>
        <p:grpSpPr bwMode="auto">
          <a:xfrm>
            <a:off x="300038" y="2279650"/>
            <a:ext cx="1030287" cy="700088"/>
            <a:chOff x="182" y="1387"/>
            <a:chExt cx="649" cy="441"/>
          </a:xfrm>
        </p:grpSpPr>
        <p:sp>
          <p:nvSpPr>
            <p:cNvPr id="85053" name="Text Box 91"/>
            <p:cNvSpPr txBox="1">
              <a:spLocks noChangeArrowheads="1"/>
            </p:cNvSpPr>
            <p:nvPr/>
          </p:nvSpPr>
          <p:spPr bwMode="auto">
            <a:xfrm>
              <a:off x="182" y="1616"/>
              <a:ext cx="64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latin typeface="Tahoma" panose="020B0604030504040204" pitchFamily="34" charset="0"/>
                </a:rPr>
                <a:t>SYNSENT</a:t>
              </a:r>
            </a:p>
          </p:txBody>
        </p:sp>
        <p:sp>
          <p:nvSpPr>
            <p:cNvPr id="85054" name="Line 103"/>
            <p:cNvSpPr>
              <a:spLocks noChangeShapeType="1"/>
            </p:cNvSpPr>
            <p:nvPr/>
          </p:nvSpPr>
          <p:spPr bwMode="auto">
            <a:xfrm>
              <a:off x="462" y="1387"/>
              <a:ext cx="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  <p:grpSp>
        <p:nvGrpSpPr>
          <p:cNvPr id="6" name="Group 111"/>
          <p:cNvGrpSpPr>
            <a:grpSpLocks/>
          </p:cNvGrpSpPr>
          <p:nvPr/>
        </p:nvGrpSpPr>
        <p:grpSpPr bwMode="auto">
          <a:xfrm>
            <a:off x="301625" y="2940050"/>
            <a:ext cx="771525" cy="1622425"/>
            <a:chOff x="183" y="1803"/>
            <a:chExt cx="486" cy="1022"/>
          </a:xfrm>
        </p:grpSpPr>
        <p:sp>
          <p:nvSpPr>
            <p:cNvPr id="85051" name="Text Box 16"/>
            <p:cNvSpPr txBox="1">
              <a:spLocks noChangeArrowheads="1"/>
            </p:cNvSpPr>
            <p:nvPr/>
          </p:nvSpPr>
          <p:spPr bwMode="auto">
            <a:xfrm>
              <a:off x="183" y="2613"/>
              <a:ext cx="4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CC0000"/>
                  </a:solidFill>
                  <a:latin typeface="Tahoma" panose="020B0604030504040204" pitchFamily="34" charset="0"/>
                </a:rPr>
                <a:t>ESTAB</a:t>
              </a:r>
            </a:p>
          </p:txBody>
        </p:sp>
        <p:sp>
          <p:nvSpPr>
            <p:cNvPr id="85052" name="Line 104"/>
            <p:cNvSpPr>
              <a:spLocks noChangeShapeType="1"/>
            </p:cNvSpPr>
            <p:nvPr/>
          </p:nvSpPr>
          <p:spPr bwMode="auto">
            <a:xfrm>
              <a:off x="465" y="1803"/>
              <a:ext cx="0" cy="7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  <p:grpSp>
        <p:nvGrpSpPr>
          <p:cNvPr id="7" name="Group 108"/>
          <p:cNvGrpSpPr>
            <a:grpSpLocks/>
          </p:cNvGrpSpPr>
          <p:nvPr/>
        </p:nvGrpSpPr>
        <p:grpSpPr bwMode="auto">
          <a:xfrm>
            <a:off x="7754938" y="2335213"/>
            <a:ext cx="1119187" cy="1192212"/>
            <a:chOff x="4878" y="1422"/>
            <a:chExt cx="705" cy="751"/>
          </a:xfrm>
        </p:grpSpPr>
        <p:sp>
          <p:nvSpPr>
            <p:cNvPr id="85049" name="Text Box 99"/>
            <p:cNvSpPr txBox="1">
              <a:spLocks noChangeArrowheads="1"/>
            </p:cNvSpPr>
            <p:nvPr/>
          </p:nvSpPr>
          <p:spPr bwMode="auto">
            <a:xfrm>
              <a:off x="4878" y="1961"/>
              <a:ext cx="70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latin typeface="Tahoma" panose="020B0604030504040204" pitchFamily="34" charset="0"/>
                </a:rPr>
                <a:t>SYN RCVD</a:t>
              </a:r>
            </a:p>
          </p:txBody>
        </p:sp>
        <p:sp>
          <p:nvSpPr>
            <p:cNvPr id="85050" name="Line 106"/>
            <p:cNvSpPr>
              <a:spLocks noChangeShapeType="1"/>
            </p:cNvSpPr>
            <p:nvPr/>
          </p:nvSpPr>
          <p:spPr bwMode="auto">
            <a:xfrm>
              <a:off x="5339" y="1422"/>
              <a:ext cx="0" cy="5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  <p:sp>
        <p:nvSpPr>
          <p:cNvPr id="394347" name="Line 107"/>
          <p:cNvSpPr>
            <a:spLocks noChangeShapeType="1"/>
          </p:cNvSpPr>
          <p:nvPr/>
        </p:nvSpPr>
        <p:spPr bwMode="auto">
          <a:xfrm>
            <a:off x="8469313" y="3536950"/>
            <a:ext cx="0" cy="170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grpSp>
        <p:nvGrpSpPr>
          <p:cNvPr id="85008" name="Group 113"/>
          <p:cNvGrpSpPr>
            <a:grpSpLocks/>
          </p:cNvGrpSpPr>
          <p:nvPr/>
        </p:nvGrpSpPr>
        <p:grpSpPr bwMode="auto">
          <a:xfrm>
            <a:off x="306388" y="1590675"/>
            <a:ext cx="8551862" cy="736600"/>
            <a:chOff x="193" y="1002"/>
            <a:chExt cx="5387" cy="464"/>
          </a:xfrm>
        </p:grpSpPr>
        <p:sp>
          <p:nvSpPr>
            <p:cNvPr id="85009" name="Text Box 114"/>
            <p:cNvSpPr txBox="1">
              <a:spLocks noChangeArrowheads="1"/>
            </p:cNvSpPr>
            <p:nvPr/>
          </p:nvSpPr>
          <p:spPr bwMode="auto">
            <a:xfrm>
              <a:off x="195" y="1002"/>
              <a:ext cx="73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i="1">
                  <a:solidFill>
                    <a:srgbClr val="000099"/>
                  </a:solidFill>
                  <a:latin typeface="Tahoma" panose="020B0604030504040204" pitchFamily="34" charset="0"/>
                </a:rPr>
                <a:t>client state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600" i="1">
                <a:solidFill>
                  <a:srgbClr val="000099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5010" name="Text Box 115"/>
            <p:cNvSpPr txBox="1">
              <a:spLocks noChangeArrowheads="1"/>
            </p:cNvSpPr>
            <p:nvPr/>
          </p:nvSpPr>
          <p:spPr bwMode="auto">
            <a:xfrm>
              <a:off x="193" y="1243"/>
              <a:ext cx="53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latin typeface="Tahoma" panose="020B0604030504040204" pitchFamily="34" charset="0"/>
                </a:rPr>
                <a:t>LISTEN</a:t>
              </a:r>
            </a:p>
          </p:txBody>
        </p:sp>
        <p:sp>
          <p:nvSpPr>
            <p:cNvPr id="85011" name="Text Box 116"/>
            <p:cNvSpPr txBox="1">
              <a:spLocks noChangeArrowheads="1"/>
            </p:cNvSpPr>
            <p:nvPr/>
          </p:nvSpPr>
          <p:spPr bwMode="auto">
            <a:xfrm>
              <a:off x="4800" y="1013"/>
              <a:ext cx="78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i="1">
                  <a:solidFill>
                    <a:srgbClr val="000099"/>
                  </a:solidFill>
                  <a:latin typeface="Tahoma" panose="020B0604030504040204" pitchFamily="34" charset="0"/>
                </a:rPr>
                <a:t>server state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600" i="1">
                <a:solidFill>
                  <a:srgbClr val="000099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5012" name="Text Box 117"/>
            <p:cNvSpPr txBox="1">
              <a:spLocks noChangeArrowheads="1"/>
            </p:cNvSpPr>
            <p:nvPr/>
          </p:nvSpPr>
          <p:spPr bwMode="auto">
            <a:xfrm>
              <a:off x="5038" y="1254"/>
              <a:ext cx="53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latin typeface="Tahoma" panose="020B0604030504040204" pitchFamily="34" charset="0"/>
                </a:rPr>
                <a:t>LISTEN</a:t>
              </a:r>
            </a:p>
          </p:txBody>
        </p:sp>
        <p:grpSp>
          <p:nvGrpSpPr>
            <p:cNvPr id="85013" name="Group 118"/>
            <p:cNvGrpSpPr>
              <a:grpSpLocks/>
            </p:cNvGrpSpPr>
            <p:nvPr/>
          </p:nvGrpSpPr>
          <p:grpSpPr bwMode="auto">
            <a:xfrm>
              <a:off x="1914" y="1049"/>
              <a:ext cx="405" cy="378"/>
              <a:chOff x="-44" y="1473"/>
              <a:chExt cx="981" cy="1105"/>
            </a:xfrm>
          </p:grpSpPr>
          <p:pic>
            <p:nvPicPr>
              <p:cNvPr id="85047" name="Picture 11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5048" name="Freeform 12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3382 w 356"/>
                  <a:gd name="T3" fmla="*/ 3172 h 368"/>
                  <a:gd name="T4" fmla="*/ 51464 w 356"/>
                  <a:gd name="T5" fmla="*/ 66095 h 368"/>
                  <a:gd name="T6" fmla="*/ 11342 w 356"/>
                  <a:gd name="T7" fmla="*/ 8266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</p:grpSp>
        <p:grpSp>
          <p:nvGrpSpPr>
            <p:cNvPr id="85014" name="Group 121"/>
            <p:cNvGrpSpPr>
              <a:grpSpLocks/>
            </p:cNvGrpSpPr>
            <p:nvPr/>
          </p:nvGrpSpPr>
          <p:grpSpPr bwMode="auto">
            <a:xfrm>
              <a:off x="3572" y="1051"/>
              <a:ext cx="212" cy="323"/>
              <a:chOff x="4140" y="429"/>
              <a:chExt cx="1425" cy="2396"/>
            </a:xfrm>
          </p:grpSpPr>
          <p:sp>
            <p:nvSpPr>
              <p:cNvPr id="85015" name="Freeform 122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8 w 354"/>
                  <a:gd name="T3" fmla="*/ 16 h 2742"/>
                  <a:gd name="T4" fmla="*/ 8 w 354"/>
                  <a:gd name="T5" fmla="*/ 119 h 2742"/>
                  <a:gd name="T6" fmla="*/ 0 w 354"/>
                  <a:gd name="T7" fmla="*/ 124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5016" name="Rectangle 123"/>
              <p:cNvSpPr>
                <a:spLocks noChangeArrowheads="1"/>
              </p:cNvSpPr>
              <p:nvPr/>
            </p:nvSpPr>
            <p:spPr bwMode="auto">
              <a:xfrm>
                <a:off x="4207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85017" name="Freeform 124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 w 211"/>
                  <a:gd name="T3" fmla="*/ 11 h 2537"/>
                  <a:gd name="T4" fmla="*/ 2 w 211"/>
                  <a:gd name="T5" fmla="*/ 11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5018" name="Freeform 125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7 h 226"/>
                  <a:gd name="T4" fmla="*/ 7 w 328"/>
                  <a:gd name="T5" fmla="*/ 11 h 226"/>
                  <a:gd name="T6" fmla="*/ 0 w 328"/>
                  <a:gd name="T7" fmla="*/ 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5019" name="Rectangle 126"/>
              <p:cNvSpPr>
                <a:spLocks noChangeArrowheads="1"/>
              </p:cNvSpPr>
              <p:nvPr/>
            </p:nvSpPr>
            <p:spPr bwMode="auto">
              <a:xfrm>
                <a:off x="4214" y="696"/>
                <a:ext cx="592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600">
                  <a:latin typeface="Tahoma" panose="020B0604030504040204" pitchFamily="34" charset="0"/>
                </a:endParaRPr>
              </a:p>
            </p:txBody>
          </p:sp>
          <p:grpSp>
            <p:nvGrpSpPr>
              <p:cNvPr id="85020" name="Group 127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5045" name="AutoShape 128"/>
                <p:cNvSpPr>
                  <a:spLocks noChangeArrowheads="1"/>
                </p:cNvSpPr>
                <p:nvPr/>
              </p:nvSpPr>
              <p:spPr bwMode="auto">
                <a:xfrm>
                  <a:off x="617" y="2566"/>
                  <a:ext cx="721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zh-TW" sz="16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85046" name="AutoShape 129"/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88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zh-TW" sz="1600"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85021" name="Rectangle 130"/>
              <p:cNvSpPr>
                <a:spLocks noChangeArrowheads="1"/>
              </p:cNvSpPr>
              <p:nvPr/>
            </p:nvSpPr>
            <p:spPr bwMode="auto">
              <a:xfrm>
                <a:off x="4221" y="1022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600">
                  <a:latin typeface="Tahoma" panose="020B0604030504040204" pitchFamily="34" charset="0"/>
                </a:endParaRPr>
              </a:p>
            </p:txBody>
          </p:sp>
          <p:grpSp>
            <p:nvGrpSpPr>
              <p:cNvPr id="85022" name="Group 131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5043" name="AutoShape 132"/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zh-TW" sz="16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85044" name="AutoShape 133"/>
                <p:cNvSpPr>
                  <a:spLocks noChangeArrowheads="1"/>
                </p:cNvSpPr>
                <p:nvPr/>
              </p:nvSpPr>
              <p:spPr bwMode="auto">
                <a:xfrm>
                  <a:off x="628" y="2582"/>
                  <a:ext cx="696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zh-TW" sz="1600"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85023" name="Rectangle 134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85024" name="Rectangle 135"/>
              <p:cNvSpPr>
                <a:spLocks noChangeArrowheads="1"/>
              </p:cNvSpPr>
              <p:nvPr/>
            </p:nvSpPr>
            <p:spPr bwMode="auto">
              <a:xfrm>
                <a:off x="4227" y="1653"/>
                <a:ext cx="598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600">
                  <a:latin typeface="Tahoma" panose="020B0604030504040204" pitchFamily="34" charset="0"/>
                </a:endParaRPr>
              </a:p>
            </p:txBody>
          </p:sp>
          <p:grpSp>
            <p:nvGrpSpPr>
              <p:cNvPr id="85025" name="Group 136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5041" name="AutoShape 137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zh-TW" sz="16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85042" name="AutoShape 138"/>
                <p:cNvSpPr>
                  <a:spLocks noChangeArrowheads="1"/>
                </p:cNvSpPr>
                <p:nvPr/>
              </p:nvSpPr>
              <p:spPr bwMode="auto">
                <a:xfrm>
                  <a:off x="635" y="2585"/>
                  <a:ext cx="687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zh-TW" sz="1600"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85026" name="Freeform 139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6 h 226"/>
                  <a:gd name="T4" fmla="*/ 7 w 328"/>
                  <a:gd name="T5" fmla="*/ 10 h 226"/>
                  <a:gd name="T6" fmla="*/ 0 w 328"/>
                  <a:gd name="T7" fmla="*/ 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85027" name="Group 140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5039" name="AutoShape 141"/>
                <p:cNvSpPr>
                  <a:spLocks noChangeArrowheads="1"/>
                </p:cNvSpPr>
                <p:nvPr/>
              </p:nvSpPr>
              <p:spPr bwMode="auto">
                <a:xfrm>
                  <a:off x="613" y="2568"/>
                  <a:ext cx="728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zh-TW" sz="16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85040" name="AutoShape 142"/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5" cy="11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zh-TW" sz="1600"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85028" name="Rectangle 143"/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67" cy="2292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85029" name="Freeform 144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 w 296"/>
                  <a:gd name="T3" fmla="*/ 6 h 256"/>
                  <a:gd name="T4" fmla="*/ 7 w 296"/>
                  <a:gd name="T5" fmla="*/ 11 h 256"/>
                  <a:gd name="T6" fmla="*/ 0 w 296"/>
                  <a:gd name="T7" fmla="*/ 4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5030" name="Freeform 145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7 w 304"/>
                  <a:gd name="T3" fmla="*/ 8 h 288"/>
                  <a:gd name="T4" fmla="*/ 6 w 304"/>
                  <a:gd name="T5" fmla="*/ 13 h 288"/>
                  <a:gd name="T6" fmla="*/ 2 w 304"/>
                  <a:gd name="T7" fmla="*/ 6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5031" name="Oval 146"/>
              <p:cNvSpPr>
                <a:spLocks noChangeArrowheads="1"/>
              </p:cNvSpPr>
              <p:nvPr/>
            </p:nvSpPr>
            <p:spPr bwMode="auto">
              <a:xfrm>
                <a:off x="5518" y="2610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85032" name="Freeform 147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6 h 240"/>
                  <a:gd name="T2" fmla="*/ 2 w 306"/>
                  <a:gd name="T3" fmla="*/ 11 h 240"/>
                  <a:gd name="T4" fmla="*/ 7 w 306"/>
                  <a:gd name="T5" fmla="*/ 6 h 240"/>
                  <a:gd name="T6" fmla="*/ 7 w 306"/>
                  <a:gd name="T7" fmla="*/ 0 h 240"/>
                  <a:gd name="T8" fmla="*/ 0 w 306"/>
                  <a:gd name="T9" fmla="*/ 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5033" name="AutoShape 148"/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196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85034" name="AutoShape 149"/>
              <p:cNvSpPr>
                <a:spLocks noChangeArrowheads="1"/>
              </p:cNvSpPr>
              <p:nvPr/>
            </p:nvSpPr>
            <p:spPr bwMode="auto">
              <a:xfrm>
                <a:off x="4207" y="2714"/>
                <a:ext cx="1069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85035" name="Oval 150"/>
              <p:cNvSpPr>
                <a:spLocks noChangeArrowheads="1"/>
              </p:cNvSpPr>
              <p:nvPr/>
            </p:nvSpPr>
            <p:spPr bwMode="auto">
              <a:xfrm>
                <a:off x="4308" y="2380"/>
                <a:ext cx="155" cy="14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85036" name="Oval 151"/>
              <p:cNvSpPr>
                <a:spLocks noChangeArrowheads="1"/>
              </p:cNvSpPr>
              <p:nvPr/>
            </p:nvSpPr>
            <p:spPr bwMode="auto">
              <a:xfrm>
                <a:off x="4483" y="2387"/>
                <a:ext cx="161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037" name="Oval 152"/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5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85038" name="Rectangle 153"/>
              <p:cNvSpPr>
                <a:spLocks noChangeArrowheads="1"/>
              </p:cNvSpPr>
              <p:nvPr/>
            </p:nvSpPr>
            <p:spPr bwMode="auto">
              <a:xfrm>
                <a:off x="5061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600">
                  <a:latin typeface="Tahoma" panose="020B060403050404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959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94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9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33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831850"/>
            <a:ext cx="6399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14288"/>
            <a:ext cx="7772400" cy="1143001"/>
          </a:xfrm>
        </p:spPr>
        <p:txBody>
          <a:bodyPr/>
          <a:lstStyle/>
          <a:p>
            <a:r>
              <a:rPr lang="en-US" altLang="zh-TW">
                <a:ea typeface="ＭＳ Ｐゴシック" panose="020B0600070205080204" pitchFamily="34" charset="-128"/>
              </a:rPr>
              <a:t>Scheduling policies: priority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6263" y="1289050"/>
            <a:ext cx="3705225" cy="510381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 i="1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priority scheduling: </a:t>
            </a:r>
            <a:r>
              <a:rPr lang="en-US" altLang="zh-TW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send highest priority queued packet </a:t>
            </a:r>
          </a:p>
          <a:p>
            <a:r>
              <a:rPr lang="en-US" altLang="zh-TW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multiple </a:t>
            </a:r>
            <a:r>
              <a:rPr lang="en-US" altLang="zh-TW" i="1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classes</a:t>
            </a:r>
            <a:r>
              <a:rPr lang="en-US" altLang="zh-TW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, with different priorities</a:t>
            </a:r>
          </a:p>
          <a:p>
            <a:pPr lvl="1"/>
            <a:r>
              <a:rPr lang="en-US" altLang="zh-TW"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rPr>
              <a:t>class may depend on marking or other header info, e.g. IP source/dest, port numbers, etc.</a:t>
            </a:r>
          </a:p>
          <a:p>
            <a:pPr lvl="1"/>
            <a:r>
              <a:rPr lang="en-US" altLang="zh-TW"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rPr>
              <a:t>real world example? </a:t>
            </a:r>
          </a:p>
        </p:txBody>
      </p:sp>
      <p:grpSp>
        <p:nvGrpSpPr>
          <p:cNvPr id="66565" name="Group 8"/>
          <p:cNvGrpSpPr>
            <a:grpSpLocks/>
          </p:cNvGrpSpPr>
          <p:nvPr/>
        </p:nvGrpSpPr>
        <p:grpSpPr bwMode="auto">
          <a:xfrm>
            <a:off x="4683125" y="1214438"/>
            <a:ext cx="4051300" cy="2263775"/>
            <a:chOff x="251257" y="1325350"/>
            <a:chExt cx="4051177" cy="2263278"/>
          </a:xfrm>
        </p:grpSpPr>
        <p:grpSp>
          <p:nvGrpSpPr>
            <p:cNvPr id="66648" name="Group 9"/>
            <p:cNvGrpSpPr>
              <a:grpSpLocks/>
            </p:cNvGrpSpPr>
            <p:nvPr/>
          </p:nvGrpSpPr>
          <p:grpSpPr bwMode="auto">
            <a:xfrm>
              <a:off x="1008970" y="1860956"/>
              <a:ext cx="2431250" cy="1240418"/>
              <a:chOff x="5418640" y="1702302"/>
              <a:chExt cx="2431250" cy="1240418"/>
            </a:xfrm>
          </p:grpSpPr>
          <p:grpSp>
            <p:nvGrpSpPr>
              <p:cNvPr id="66664" name="Group 25"/>
              <p:cNvGrpSpPr>
                <a:grpSpLocks/>
              </p:cNvGrpSpPr>
              <p:nvPr/>
            </p:nvGrpSpPr>
            <p:grpSpPr bwMode="auto">
              <a:xfrm>
                <a:off x="6179876" y="2377501"/>
                <a:ext cx="929822" cy="565219"/>
                <a:chOff x="1670312" y="2562997"/>
                <a:chExt cx="929822" cy="565219"/>
              </a:xfrm>
            </p:grpSpPr>
            <p:grpSp>
              <p:nvGrpSpPr>
                <p:cNvPr id="66678" name="Group 39"/>
                <p:cNvGrpSpPr>
                  <a:grpSpLocks/>
                </p:cNvGrpSpPr>
                <p:nvPr/>
              </p:nvGrpSpPr>
              <p:grpSpPr bwMode="auto">
                <a:xfrm>
                  <a:off x="1670312" y="2562997"/>
                  <a:ext cx="929822" cy="565219"/>
                  <a:chOff x="1670312" y="2562997"/>
                  <a:chExt cx="929822" cy="565219"/>
                </a:xfrm>
              </p:grpSpPr>
              <p:sp>
                <p:nvSpPr>
                  <p:cNvPr id="66682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1670312" y="2562997"/>
                    <a:ext cx="929822" cy="56315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ＭＳ Ｐゴシック" panose="020B0600070205080204" pitchFamily="34" charset="-128"/>
                        <a:cs typeface="ＭＳ Ｐゴシック" panose="020B0600070205080204" pitchFamily="34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ＭＳ Ｐゴシック" panose="020B0600070205080204" pitchFamily="34" charset="-128"/>
                        <a:cs typeface="Gill Sans MT" panose="020B0502020104020203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Gill Sans MT" panose="020B0502020104020203" pitchFamily="34" charset="0"/>
                        <a:cs typeface="Gill Sans MT" panose="020B0502020104020203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ill Sans MT" panose="020B0502020104020203" pitchFamily="34" charset="0"/>
                        <a:cs typeface="Gill Sans MT" panose="020B0502020104020203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ill Sans MT" panose="020B0502020104020203" pitchFamily="34" charset="0"/>
                        <a:cs typeface="Gill Sans MT" panose="020B0502020104020203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ill Sans MT" panose="020B0502020104020203" pitchFamily="34" charset="0"/>
                        <a:cs typeface="Gill Sans MT" panose="020B0502020104020203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ill Sans MT" panose="020B0502020104020203" pitchFamily="34" charset="0"/>
                        <a:cs typeface="Gill Sans MT" panose="020B0502020104020203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ill Sans MT" panose="020B0502020104020203" pitchFamily="34" charset="0"/>
                        <a:cs typeface="Gill Sans MT" panose="020B0502020104020203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ill Sans MT" panose="020B0502020104020203" pitchFamily="34" charset="0"/>
                        <a:cs typeface="Gill Sans MT" panose="020B0502020104020203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zh-TW" sz="1800">
                      <a:latin typeface="Arial" panose="020B0604020202020204" pitchFamily="34" charset="0"/>
                    </a:endParaRPr>
                  </a:p>
                </p:txBody>
              </p:sp>
              <p:cxnSp>
                <p:nvCxnSpPr>
                  <p:cNvPr id="66683" name="Straight Connector 42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1786358" y="2567533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66684" name="Straight Connector 43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1911544" y="2566974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66685" name="Straight Connector 44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027659" y="2570323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66686" name="Straight Connector 45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134843" y="2564600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66687" name="Straight Connector 46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244397" y="2566693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66688" name="Straight Connector 47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365675" y="2568786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66689" name="Straight Connector 48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483045" y="2566971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41" name="Rectangle 40"/>
                <p:cNvSpPr/>
                <p:nvPr/>
              </p:nvSpPr>
              <p:spPr>
                <a:xfrm>
                  <a:off x="2254738" y="2571262"/>
                  <a:ext cx="336062" cy="547076"/>
                </a:xfrm>
                <a:prstGeom prst="rect">
                  <a:avLst/>
                </a:prstGeom>
                <a:gradFill flip="none" rotWithShape="1">
                  <a:gsLst>
                    <a:gs pos="99000">
                      <a:srgbClr val="006633">
                        <a:alpha val="71000"/>
                      </a:srgbClr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15875">
                  <a:noFill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pitchFamily="66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66665" name="Group 26"/>
              <p:cNvGrpSpPr>
                <a:grpSpLocks/>
              </p:cNvGrpSpPr>
              <p:nvPr/>
            </p:nvGrpSpPr>
            <p:grpSpPr bwMode="auto">
              <a:xfrm>
                <a:off x="6146757" y="1702302"/>
                <a:ext cx="940317" cy="565219"/>
                <a:chOff x="1670312" y="2562997"/>
                <a:chExt cx="940317" cy="565219"/>
              </a:xfrm>
            </p:grpSpPr>
            <p:grpSp>
              <p:nvGrpSpPr>
                <p:cNvPr id="66668" name="Group 29"/>
                <p:cNvGrpSpPr>
                  <a:grpSpLocks/>
                </p:cNvGrpSpPr>
                <p:nvPr/>
              </p:nvGrpSpPr>
              <p:grpSpPr bwMode="auto">
                <a:xfrm>
                  <a:off x="1670312" y="2562997"/>
                  <a:ext cx="929822" cy="565219"/>
                  <a:chOff x="1670312" y="2562997"/>
                  <a:chExt cx="929822" cy="565219"/>
                </a:xfrm>
              </p:grpSpPr>
              <p:sp>
                <p:nvSpPr>
                  <p:cNvPr id="66670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1670312" y="2562997"/>
                    <a:ext cx="929822" cy="56315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ＭＳ Ｐゴシック" panose="020B0600070205080204" pitchFamily="34" charset="-128"/>
                        <a:cs typeface="ＭＳ Ｐゴシック" panose="020B0600070205080204" pitchFamily="34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ＭＳ Ｐゴシック" panose="020B0600070205080204" pitchFamily="34" charset="-128"/>
                        <a:cs typeface="Gill Sans MT" panose="020B0502020104020203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Gill Sans MT" panose="020B0502020104020203" pitchFamily="34" charset="0"/>
                        <a:cs typeface="Gill Sans MT" panose="020B0502020104020203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ill Sans MT" panose="020B0502020104020203" pitchFamily="34" charset="0"/>
                        <a:cs typeface="Gill Sans MT" panose="020B0502020104020203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ill Sans MT" panose="020B0502020104020203" pitchFamily="34" charset="0"/>
                        <a:cs typeface="Gill Sans MT" panose="020B0502020104020203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ill Sans MT" panose="020B0502020104020203" pitchFamily="34" charset="0"/>
                        <a:cs typeface="Gill Sans MT" panose="020B0502020104020203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ill Sans MT" panose="020B0502020104020203" pitchFamily="34" charset="0"/>
                        <a:cs typeface="Gill Sans MT" panose="020B0502020104020203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ill Sans MT" panose="020B0502020104020203" pitchFamily="34" charset="0"/>
                        <a:cs typeface="Gill Sans MT" panose="020B0502020104020203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ill Sans MT" panose="020B0502020104020203" pitchFamily="34" charset="0"/>
                        <a:cs typeface="Gill Sans MT" panose="020B0502020104020203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zh-TW" sz="1800">
                      <a:latin typeface="Arial" panose="020B0604020202020204" pitchFamily="34" charset="0"/>
                    </a:endParaRPr>
                  </a:p>
                </p:txBody>
              </p:sp>
              <p:cxnSp>
                <p:nvCxnSpPr>
                  <p:cNvPr id="66671" name="Straight Connector 32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1786358" y="2567533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66672" name="Straight Connector 33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1911544" y="2566974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66673" name="Straight Connector 34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027659" y="2570323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66674" name="Straight Connector 35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134843" y="2564600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66675" name="Straight Connector 36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244397" y="2566693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66676" name="Straight Connector 37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365675" y="2568786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66677" name="Straight Connector 38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483045" y="2566971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66669" name="Rectangle 30"/>
                <p:cNvSpPr>
                  <a:spLocks noChangeArrowheads="1"/>
                </p:cNvSpPr>
                <p:nvPr/>
              </p:nvSpPr>
              <p:spPr bwMode="auto">
                <a:xfrm>
                  <a:off x="1916862" y="2571262"/>
                  <a:ext cx="693767" cy="547076"/>
                </a:xfrm>
                <a:prstGeom prst="rect">
                  <a:avLst/>
                </a:prstGeom>
                <a:solidFill>
                  <a:srgbClr val="CC0000">
                    <a:alpha val="7097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58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zh-TW" sz="18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66666" name="Isosceles Triangle 27"/>
              <p:cNvSpPr>
                <a:spLocks noChangeArrowheads="1"/>
              </p:cNvSpPr>
              <p:nvPr/>
            </p:nvSpPr>
            <p:spPr bwMode="auto">
              <a:xfrm rot="5400000">
                <a:off x="5346244" y="2083057"/>
                <a:ext cx="575027" cy="430236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6667" name="Oval 28"/>
              <p:cNvSpPr>
                <a:spLocks noChangeArrowheads="1"/>
              </p:cNvSpPr>
              <p:nvPr/>
            </p:nvSpPr>
            <p:spPr bwMode="auto">
              <a:xfrm>
                <a:off x="7216951" y="2016897"/>
                <a:ext cx="632939" cy="62881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66649" name="Straight Arrow Connector 10"/>
            <p:cNvCxnSpPr>
              <a:cxnSpLocks noChangeShapeType="1"/>
              <a:stCxn id="66666" idx="0"/>
              <a:endCxn id="66670" idx="1"/>
            </p:cNvCxnSpPr>
            <p:nvPr/>
          </p:nvCxnSpPr>
          <p:spPr bwMode="auto">
            <a:xfrm flipV="1">
              <a:off x="1439206" y="2142535"/>
              <a:ext cx="297881" cy="314295"/>
            </a:xfrm>
            <a:prstGeom prst="straightConnector1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650" name="Straight Arrow Connector 11"/>
            <p:cNvCxnSpPr>
              <a:cxnSpLocks noChangeShapeType="1"/>
              <a:stCxn id="66666" idx="0"/>
              <a:endCxn id="66682" idx="1"/>
            </p:cNvCxnSpPr>
            <p:nvPr/>
          </p:nvCxnSpPr>
          <p:spPr bwMode="auto">
            <a:xfrm>
              <a:off x="1439206" y="2456830"/>
              <a:ext cx="331000" cy="360904"/>
            </a:xfrm>
            <a:prstGeom prst="straightConnector1">
              <a:avLst/>
            </a:prstGeom>
            <a:noFill/>
            <a:ln w="19050">
              <a:solidFill>
                <a:srgbClr val="0066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651" name="Straight Arrow Connector 12"/>
            <p:cNvCxnSpPr>
              <a:cxnSpLocks noChangeShapeType="1"/>
            </p:cNvCxnSpPr>
            <p:nvPr/>
          </p:nvCxnSpPr>
          <p:spPr bwMode="auto">
            <a:xfrm flipV="1">
              <a:off x="414946" y="2332657"/>
              <a:ext cx="485378" cy="6083"/>
            </a:xfrm>
            <a:prstGeom prst="straightConnector1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652" name="Straight Arrow Connector 13"/>
            <p:cNvCxnSpPr>
              <a:cxnSpLocks noChangeShapeType="1"/>
            </p:cNvCxnSpPr>
            <p:nvPr/>
          </p:nvCxnSpPr>
          <p:spPr bwMode="auto">
            <a:xfrm flipV="1">
              <a:off x="413380" y="2589841"/>
              <a:ext cx="485378" cy="6083"/>
            </a:xfrm>
            <a:prstGeom prst="straightConnector1">
              <a:avLst/>
            </a:prstGeom>
            <a:noFill/>
            <a:ln w="19050">
              <a:solidFill>
                <a:srgbClr val="0066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653" name="Straight Arrow Connector 14"/>
            <p:cNvCxnSpPr>
              <a:cxnSpLocks noChangeShapeType="1"/>
              <a:endCxn id="66667" idx="1"/>
            </p:cNvCxnSpPr>
            <p:nvPr/>
          </p:nvCxnSpPr>
          <p:spPr bwMode="auto">
            <a:xfrm>
              <a:off x="2675605" y="2143260"/>
              <a:ext cx="224368" cy="124379"/>
            </a:xfrm>
            <a:prstGeom prst="straightConnector1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654" name="Straight Arrow Connector 15"/>
            <p:cNvCxnSpPr>
              <a:cxnSpLocks noChangeShapeType="1"/>
            </p:cNvCxnSpPr>
            <p:nvPr/>
          </p:nvCxnSpPr>
          <p:spPr bwMode="auto">
            <a:xfrm flipV="1">
              <a:off x="2699077" y="2677595"/>
              <a:ext cx="185641" cy="157128"/>
            </a:xfrm>
            <a:prstGeom prst="straightConnector1">
              <a:avLst/>
            </a:prstGeom>
            <a:noFill/>
            <a:ln w="19050">
              <a:solidFill>
                <a:srgbClr val="0066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655" name="Straight Arrow Connector 16"/>
            <p:cNvCxnSpPr>
              <a:cxnSpLocks noChangeShapeType="1"/>
            </p:cNvCxnSpPr>
            <p:nvPr/>
          </p:nvCxnSpPr>
          <p:spPr bwMode="auto">
            <a:xfrm>
              <a:off x="3435754" y="2488459"/>
              <a:ext cx="390968" cy="116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6656" name="TextBox 17"/>
            <p:cNvSpPr txBox="1">
              <a:spLocks noChangeArrowheads="1"/>
            </p:cNvSpPr>
            <p:nvPr/>
          </p:nvSpPr>
          <p:spPr bwMode="auto">
            <a:xfrm>
              <a:off x="1145802" y="1325350"/>
              <a:ext cx="170533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latin typeface="Arial" panose="020B0604020202020204" pitchFamily="34" charset="0"/>
                  <a:cs typeface="Arial" panose="020B0604020202020204" pitchFamily="34" charset="0"/>
                </a:rPr>
                <a:t>high priority queue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latin typeface="Arial" panose="020B0604020202020204" pitchFamily="34" charset="0"/>
                  <a:cs typeface="Arial" panose="020B0604020202020204" pitchFamily="34" charset="0"/>
                </a:rPr>
                <a:t>(waiting area)</a:t>
              </a:r>
            </a:p>
          </p:txBody>
        </p:sp>
        <p:sp>
          <p:nvSpPr>
            <p:cNvPr id="66657" name="TextBox 18"/>
            <p:cNvSpPr txBox="1">
              <a:spLocks noChangeArrowheads="1"/>
            </p:cNvSpPr>
            <p:nvPr/>
          </p:nvSpPr>
          <p:spPr bwMode="auto">
            <a:xfrm>
              <a:off x="1272157" y="3065408"/>
              <a:ext cx="159176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latin typeface="Arial" panose="020B0604020202020204" pitchFamily="34" charset="0"/>
                  <a:cs typeface="Arial" panose="020B0604020202020204" pitchFamily="34" charset="0"/>
                </a:rPr>
                <a:t>low priority queue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latin typeface="Arial" panose="020B0604020202020204" pitchFamily="34" charset="0"/>
                  <a:cs typeface="Arial" panose="020B0604020202020204" pitchFamily="34" charset="0"/>
                </a:rPr>
                <a:t>(waiting area)</a:t>
              </a:r>
            </a:p>
          </p:txBody>
        </p:sp>
        <p:sp>
          <p:nvSpPr>
            <p:cNvPr id="66658" name="TextBox 19"/>
            <p:cNvSpPr txBox="1">
              <a:spLocks noChangeArrowheads="1"/>
            </p:cNvSpPr>
            <p:nvPr/>
          </p:nvSpPr>
          <p:spPr bwMode="auto">
            <a:xfrm>
              <a:off x="251257" y="2002904"/>
              <a:ext cx="7632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latin typeface="Arial" panose="020B0604020202020204" pitchFamily="34" charset="0"/>
                  <a:cs typeface="Arial" panose="020B0604020202020204" pitchFamily="34" charset="0"/>
                </a:rPr>
                <a:t>arrivals</a:t>
              </a:r>
            </a:p>
          </p:txBody>
        </p:sp>
        <p:sp>
          <p:nvSpPr>
            <p:cNvPr id="66659" name="TextBox 20"/>
            <p:cNvSpPr txBox="1">
              <a:spLocks noChangeArrowheads="1"/>
            </p:cNvSpPr>
            <p:nvPr/>
          </p:nvSpPr>
          <p:spPr bwMode="auto">
            <a:xfrm>
              <a:off x="778235" y="2735146"/>
              <a:ext cx="78739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latin typeface="Arial" panose="020B0604020202020204" pitchFamily="34" charset="0"/>
                  <a:cs typeface="Arial" panose="020B0604020202020204" pitchFamily="34" charset="0"/>
                </a:rPr>
                <a:t>classify</a:t>
              </a:r>
            </a:p>
          </p:txBody>
        </p:sp>
        <p:cxnSp>
          <p:nvCxnSpPr>
            <p:cNvPr id="66660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3563003" y="2333194"/>
              <a:ext cx="485378" cy="6083"/>
            </a:xfrm>
            <a:prstGeom prst="straightConnector1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661" name="Straight Arrow Connector 22"/>
            <p:cNvCxnSpPr>
              <a:cxnSpLocks noChangeShapeType="1"/>
            </p:cNvCxnSpPr>
            <p:nvPr/>
          </p:nvCxnSpPr>
          <p:spPr bwMode="auto">
            <a:xfrm flipV="1">
              <a:off x="3561437" y="2590378"/>
              <a:ext cx="485378" cy="6083"/>
            </a:xfrm>
            <a:prstGeom prst="straightConnector1">
              <a:avLst/>
            </a:prstGeom>
            <a:noFill/>
            <a:ln w="19050">
              <a:solidFill>
                <a:srgbClr val="0066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6662" name="TextBox 23"/>
            <p:cNvSpPr txBox="1">
              <a:spLocks noChangeArrowheads="1"/>
            </p:cNvSpPr>
            <p:nvPr/>
          </p:nvSpPr>
          <p:spPr bwMode="auto">
            <a:xfrm>
              <a:off x="3259448" y="2003441"/>
              <a:ext cx="1042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latin typeface="Arial" panose="020B0604020202020204" pitchFamily="34" charset="0"/>
                  <a:cs typeface="Arial" panose="020B0604020202020204" pitchFamily="34" charset="0"/>
                </a:rPr>
                <a:t>departures</a:t>
              </a:r>
            </a:p>
          </p:txBody>
        </p:sp>
        <p:sp>
          <p:nvSpPr>
            <p:cNvPr id="66663" name="TextBox 24"/>
            <p:cNvSpPr txBox="1">
              <a:spLocks noChangeArrowheads="1"/>
            </p:cNvSpPr>
            <p:nvPr/>
          </p:nvSpPr>
          <p:spPr bwMode="auto">
            <a:xfrm>
              <a:off x="2706310" y="2735682"/>
              <a:ext cx="85293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latin typeface="Arial" panose="020B0604020202020204" pitchFamily="34" charset="0"/>
                  <a:cs typeface="Arial" panose="020B0604020202020204" pitchFamily="34" charset="0"/>
                </a:rPr>
                <a:t>link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latin typeface="Arial" panose="020B0604020202020204" pitchFamily="34" charset="0"/>
                  <a:cs typeface="Arial" panose="020B0604020202020204" pitchFamily="34" charset="0"/>
                </a:rPr>
                <a:t> (server)</a:t>
              </a:r>
            </a:p>
          </p:txBody>
        </p:sp>
      </p:grpSp>
      <p:cxnSp>
        <p:nvCxnSpPr>
          <p:cNvPr id="66566" name="Straight Connector 49"/>
          <p:cNvCxnSpPr>
            <a:cxnSpLocks noChangeShapeType="1"/>
          </p:cNvCxnSpPr>
          <p:nvPr/>
        </p:nvCxnSpPr>
        <p:spPr bwMode="auto">
          <a:xfrm>
            <a:off x="5489575" y="4460875"/>
            <a:ext cx="32305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67" name="Straight Connector 50"/>
          <p:cNvCxnSpPr>
            <a:cxnSpLocks noChangeShapeType="1"/>
          </p:cNvCxnSpPr>
          <p:nvPr/>
        </p:nvCxnSpPr>
        <p:spPr bwMode="auto">
          <a:xfrm>
            <a:off x="5491163" y="5232400"/>
            <a:ext cx="32305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" name="Group 51"/>
          <p:cNvGrpSpPr>
            <a:grpSpLocks/>
          </p:cNvGrpSpPr>
          <p:nvPr/>
        </p:nvGrpSpPr>
        <p:grpSpPr bwMode="auto">
          <a:xfrm>
            <a:off x="5599113" y="4467225"/>
            <a:ext cx="347662" cy="754063"/>
            <a:chOff x="2797204" y="2989241"/>
            <a:chExt cx="347099" cy="755477"/>
          </a:xfrm>
        </p:grpSpPr>
        <p:sp>
          <p:nvSpPr>
            <p:cNvPr id="66644" name="Rectangle 52"/>
            <p:cNvSpPr>
              <a:spLocks noChangeArrowheads="1"/>
            </p:cNvSpPr>
            <p:nvPr/>
          </p:nvSpPr>
          <p:spPr bwMode="auto">
            <a:xfrm>
              <a:off x="2797204" y="2989241"/>
              <a:ext cx="347099" cy="755477"/>
            </a:xfrm>
            <a:prstGeom prst="rect">
              <a:avLst/>
            </a:prstGeom>
            <a:solidFill>
              <a:srgbClr val="CC00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800">
                <a:latin typeface="Arial" panose="020B0604020202020204" pitchFamily="34" charset="0"/>
              </a:endParaRPr>
            </a:p>
          </p:txBody>
        </p:sp>
        <p:grpSp>
          <p:nvGrpSpPr>
            <p:cNvPr id="66645" name="Group 53"/>
            <p:cNvGrpSpPr>
              <a:grpSpLocks/>
            </p:cNvGrpSpPr>
            <p:nvPr/>
          </p:nvGrpSpPr>
          <p:grpSpPr bwMode="auto">
            <a:xfrm>
              <a:off x="2821701" y="3197503"/>
              <a:ext cx="298780" cy="338554"/>
              <a:chOff x="2821701" y="3197503"/>
              <a:chExt cx="298780" cy="338554"/>
            </a:xfrm>
          </p:grpSpPr>
          <p:sp>
            <p:nvSpPr>
              <p:cNvPr id="66646" name="Oval 54"/>
              <p:cNvSpPr>
                <a:spLocks noChangeArrowheads="1"/>
              </p:cNvSpPr>
              <p:nvPr/>
            </p:nvSpPr>
            <p:spPr bwMode="auto">
              <a:xfrm>
                <a:off x="2862541" y="3271013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6647" name="TextBox 55"/>
              <p:cNvSpPr txBox="1">
                <a:spLocks noChangeArrowheads="1"/>
              </p:cNvSpPr>
              <p:nvPr/>
            </p:nvSpPr>
            <p:spPr bwMode="auto">
              <a:xfrm>
                <a:off x="2821701" y="3197503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</p:grpSp>
      </p:grpSp>
      <p:grpSp>
        <p:nvGrpSpPr>
          <p:cNvPr id="10" name="Group 56"/>
          <p:cNvGrpSpPr>
            <a:grpSpLocks/>
          </p:cNvGrpSpPr>
          <p:nvPr/>
        </p:nvGrpSpPr>
        <p:grpSpPr bwMode="auto">
          <a:xfrm>
            <a:off x="5948363" y="4471988"/>
            <a:ext cx="346075" cy="755650"/>
            <a:chOff x="2797204" y="2989241"/>
            <a:chExt cx="347099" cy="755477"/>
          </a:xfrm>
        </p:grpSpPr>
        <p:sp>
          <p:nvSpPr>
            <p:cNvPr id="66640" name="Rectangle 57"/>
            <p:cNvSpPr>
              <a:spLocks noChangeArrowheads="1"/>
            </p:cNvSpPr>
            <p:nvPr/>
          </p:nvSpPr>
          <p:spPr bwMode="auto">
            <a:xfrm>
              <a:off x="2797204" y="2989241"/>
              <a:ext cx="347099" cy="755477"/>
            </a:xfrm>
            <a:prstGeom prst="rect">
              <a:avLst/>
            </a:prstGeom>
            <a:solidFill>
              <a:srgbClr val="CC00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800">
                <a:latin typeface="Arial" panose="020B0604020202020204" pitchFamily="34" charset="0"/>
              </a:endParaRPr>
            </a:p>
          </p:txBody>
        </p:sp>
        <p:grpSp>
          <p:nvGrpSpPr>
            <p:cNvPr id="66641" name="Group 58"/>
            <p:cNvGrpSpPr>
              <a:grpSpLocks/>
            </p:cNvGrpSpPr>
            <p:nvPr/>
          </p:nvGrpSpPr>
          <p:grpSpPr bwMode="auto">
            <a:xfrm>
              <a:off x="2821701" y="3197503"/>
              <a:ext cx="298780" cy="338554"/>
              <a:chOff x="2821701" y="3197503"/>
              <a:chExt cx="298780" cy="338554"/>
            </a:xfrm>
          </p:grpSpPr>
          <p:sp>
            <p:nvSpPr>
              <p:cNvPr id="66642" name="Oval 59"/>
              <p:cNvSpPr>
                <a:spLocks noChangeArrowheads="1"/>
              </p:cNvSpPr>
              <p:nvPr/>
            </p:nvSpPr>
            <p:spPr bwMode="auto">
              <a:xfrm>
                <a:off x="2862541" y="3271013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6643" name="TextBox 60"/>
              <p:cNvSpPr txBox="1">
                <a:spLocks noChangeArrowheads="1"/>
              </p:cNvSpPr>
              <p:nvPr/>
            </p:nvSpPr>
            <p:spPr bwMode="auto">
              <a:xfrm>
                <a:off x="2821701" y="3197503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</p:grpSp>
      </p:grpSp>
      <p:grpSp>
        <p:nvGrpSpPr>
          <p:cNvPr id="12" name="Group 61"/>
          <p:cNvGrpSpPr>
            <a:grpSpLocks/>
          </p:cNvGrpSpPr>
          <p:nvPr/>
        </p:nvGrpSpPr>
        <p:grpSpPr bwMode="auto">
          <a:xfrm>
            <a:off x="6299200" y="4467225"/>
            <a:ext cx="346075" cy="755650"/>
            <a:chOff x="997686" y="3954289"/>
            <a:chExt cx="347099" cy="755477"/>
          </a:xfrm>
        </p:grpSpPr>
        <p:sp>
          <p:nvSpPr>
            <p:cNvPr id="66636" name="Rectangle 62"/>
            <p:cNvSpPr>
              <a:spLocks noChangeArrowheads="1"/>
            </p:cNvSpPr>
            <p:nvPr/>
          </p:nvSpPr>
          <p:spPr bwMode="auto">
            <a:xfrm>
              <a:off x="997686" y="3954289"/>
              <a:ext cx="347099" cy="755477"/>
            </a:xfrm>
            <a:prstGeom prst="rect">
              <a:avLst/>
            </a:prstGeom>
            <a:solidFill>
              <a:srgbClr val="006633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800">
                <a:latin typeface="Arial" panose="020B0604020202020204" pitchFamily="34" charset="0"/>
              </a:endParaRPr>
            </a:p>
          </p:txBody>
        </p:sp>
        <p:grpSp>
          <p:nvGrpSpPr>
            <p:cNvPr id="66637" name="Group 63"/>
            <p:cNvGrpSpPr>
              <a:grpSpLocks/>
            </p:cNvGrpSpPr>
            <p:nvPr/>
          </p:nvGrpSpPr>
          <p:grpSpPr bwMode="auto">
            <a:xfrm>
              <a:off x="1022183" y="4162551"/>
              <a:ext cx="298780" cy="338554"/>
              <a:chOff x="2821701" y="3197503"/>
              <a:chExt cx="298780" cy="338554"/>
            </a:xfrm>
          </p:grpSpPr>
          <p:sp>
            <p:nvSpPr>
              <p:cNvPr id="66638" name="Oval 64"/>
              <p:cNvSpPr>
                <a:spLocks noChangeArrowheads="1"/>
              </p:cNvSpPr>
              <p:nvPr/>
            </p:nvSpPr>
            <p:spPr bwMode="auto">
              <a:xfrm>
                <a:off x="2862541" y="3271013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6639" name="TextBox 65"/>
              <p:cNvSpPr txBox="1">
                <a:spLocks noChangeArrowheads="1"/>
              </p:cNvSpPr>
              <p:nvPr/>
            </p:nvSpPr>
            <p:spPr bwMode="auto">
              <a:xfrm>
                <a:off x="2821701" y="3197503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</p:grpSp>
      </p:grpSp>
      <p:grpSp>
        <p:nvGrpSpPr>
          <p:cNvPr id="14" name="Group 66"/>
          <p:cNvGrpSpPr>
            <a:grpSpLocks/>
          </p:cNvGrpSpPr>
          <p:nvPr/>
        </p:nvGrpSpPr>
        <p:grpSpPr bwMode="auto">
          <a:xfrm>
            <a:off x="6654800" y="4465638"/>
            <a:ext cx="347663" cy="754062"/>
            <a:chOff x="2797204" y="2989241"/>
            <a:chExt cx="347099" cy="755477"/>
          </a:xfrm>
        </p:grpSpPr>
        <p:sp>
          <p:nvSpPr>
            <p:cNvPr id="66632" name="Rectangle 67"/>
            <p:cNvSpPr>
              <a:spLocks noChangeArrowheads="1"/>
            </p:cNvSpPr>
            <p:nvPr/>
          </p:nvSpPr>
          <p:spPr bwMode="auto">
            <a:xfrm>
              <a:off x="2797204" y="2989241"/>
              <a:ext cx="347099" cy="755477"/>
            </a:xfrm>
            <a:prstGeom prst="rect">
              <a:avLst/>
            </a:prstGeom>
            <a:solidFill>
              <a:srgbClr val="CC00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800">
                <a:latin typeface="Arial" panose="020B0604020202020204" pitchFamily="34" charset="0"/>
              </a:endParaRPr>
            </a:p>
          </p:txBody>
        </p:sp>
        <p:grpSp>
          <p:nvGrpSpPr>
            <p:cNvPr id="66633" name="Group 68"/>
            <p:cNvGrpSpPr>
              <a:grpSpLocks/>
            </p:cNvGrpSpPr>
            <p:nvPr/>
          </p:nvGrpSpPr>
          <p:grpSpPr bwMode="auto">
            <a:xfrm>
              <a:off x="2821701" y="3197503"/>
              <a:ext cx="298780" cy="338554"/>
              <a:chOff x="2821701" y="3197503"/>
              <a:chExt cx="298780" cy="338554"/>
            </a:xfrm>
          </p:grpSpPr>
          <p:sp>
            <p:nvSpPr>
              <p:cNvPr id="66634" name="Oval 69"/>
              <p:cNvSpPr>
                <a:spLocks noChangeArrowheads="1"/>
              </p:cNvSpPr>
              <p:nvPr/>
            </p:nvSpPr>
            <p:spPr bwMode="auto">
              <a:xfrm>
                <a:off x="2862541" y="3271013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6635" name="TextBox 70"/>
              <p:cNvSpPr txBox="1">
                <a:spLocks noChangeArrowheads="1"/>
              </p:cNvSpPr>
              <p:nvPr/>
            </p:nvSpPr>
            <p:spPr bwMode="auto">
              <a:xfrm>
                <a:off x="2821701" y="3197503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</p:grpSp>
      </p:grpSp>
      <p:grpSp>
        <p:nvGrpSpPr>
          <p:cNvPr id="16" name="Group 71"/>
          <p:cNvGrpSpPr>
            <a:grpSpLocks/>
          </p:cNvGrpSpPr>
          <p:nvPr/>
        </p:nvGrpSpPr>
        <p:grpSpPr bwMode="auto">
          <a:xfrm>
            <a:off x="7716838" y="4473575"/>
            <a:ext cx="347662" cy="755650"/>
            <a:chOff x="997686" y="3954289"/>
            <a:chExt cx="347099" cy="755477"/>
          </a:xfrm>
        </p:grpSpPr>
        <p:sp>
          <p:nvSpPr>
            <p:cNvPr id="66628" name="Rectangle 72"/>
            <p:cNvSpPr>
              <a:spLocks noChangeArrowheads="1"/>
            </p:cNvSpPr>
            <p:nvPr/>
          </p:nvSpPr>
          <p:spPr bwMode="auto">
            <a:xfrm>
              <a:off x="997686" y="3954289"/>
              <a:ext cx="347099" cy="755477"/>
            </a:xfrm>
            <a:prstGeom prst="rect">
              <a:avLst/>
            </a:prstGeom>
            <a:solidFill>
              <a:srgbClr val="006633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800">
                <a:latin typeface="Arial" panose="020B0604020202020204" pitchFamily="34" charset="0"/>
              </a:endParaRPr>
            </a:p>
          </p:txBody>
        </p:sp>
        <p:grpSp>
          <p:nvGrpSpPr>
            <p:cNvPr id="66629" name="Group 73"/>
            <p:cNvGrpSpPr>
              <a:grpSpLocks/>
            </p:cNvGrpSpPr>
            <p:nvPr/>
          </p:nvGrpSpPr>
          <p:grpSpPr bwMode="auto">
            <a:xfrm>
              <a:off x="1022183" y="4162551"/>
              <a:ext cx="298780" cy="338554"/>
              <a:chOff x="2821701" y="3197503"/>
              <a:chExt cx="298780" cy="338554"/>
            </a:xfrm>
          </p:grpSpPr>
          <p:sp>
            <p:nvSpPr>
              <p:cNvPr id="66630" name="Oval 74"/>
              <p:cNvSpPr>
                <a:spLocks noChangeArrowheads="1"/>
              </p:cNvSpPr>
              <p:nvPr/>
            </p:nvSpPr>
            <p:spPr bwMode="auto">
              <a:xfrm>
                <a:off x="2862541" y="3271013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6631" name="TextBox 75"/>
              <p:cNvSpPr txBox="1">
                <a:spLocks noChangeArrowheads="1"/>
              </p:cNvSpPr>
              <p:nvPr/>
            </p:nvSpPr>
            <p:spPr bwMode="auto">
              <a:xfrm>
                <a:off x="2821701" y="3197503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</a:p>
            </p:txBody>
          </p:sp>
        </p:grpSp>
      </p:grpSp>
      <p:grpSp>
        <p:nvGrpSpPr>
          <p:cNvPr id="18" name="Group 76"/>
          <p:cNvGrpSpPr>
            <a:grpSpLocks/>
          </p:cNvGrpSpPr>
          <p:nvPr/>
        </p:nvGrpSpPr>
        <p:grpSpPr bwMode="auto">
          <a:xfrm>
            <a:off x="7562850" y="3776663"/>
            <a:ext cx="298450" cy="657225"/>
            <a:chOff x="4760251" y="2300242"/>
            <a:chExt cx="298780" cy="656159"/>
          </a:xfrm>
        </p:grpSpPr>
        <p:cxnSp>
          <p:nvCxnSpPr>
            <p:cNvPr id="66624" name="Straight Connector 77"/>
            <p:cNvCxnSpPr>
              <a:cxnSpLocks noChangeShapeType="1"/>
            </p:cNvCxnSpPr>
            <p:nvPr/>
          </p:nvCxnSpPr>
          <p:spPr bwMode="auto">
            <a:xfrm>
              <a:off x="4912310" y="2592956"/>
              <a:ext cx="12251" cy="363445"/>
            </a:xfrm>
            <a:prstGeom prst="line">
              <a:avLst/>
            </a:prstGeom>
            <a:noFill/>
            <a:ln w="22225">
              <a:solidFill>
                <a:srgbClr val="0066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6625" name="Group 78"/>
            <p:cNvGrpSpPr>
              <a:grpSpLocks/>
            </p:cNvGrpSpPr>
            <p:nvPr/>
          </p:nvGrpSpPr>
          <p:grpSpPr bwMode="auto">
            <a:xfrm>
              <a:off x="4760251" y="2300242"/>
              <a:ext cx="298780" cy="338554"/>
              <a:chOff x="6623318" y="3519940"/>
              <a:chExt cx="298780" cy="338554"/>
            </a:xfrm>
          </p:grpSpPr>
          <p:sp>
            <p:nvSpPr>
              <p:cNvPr id="66626" name="Oval 79"/>
              <p:cNvSpPr>
                <a:spLocks noChangeArrowheads="1"/>
              </p:cNvSpPr>
              <p:nvPr/>
            </p:nvSpPr>
            <p:spPr bwMode="auto">
              <a:xfrm>
                <a:off x="6668221" y="3597533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006633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6627" name="TextBox 80"/>
              <p:cNvSpPr txBox="1">
                <a:spLocks noChangeArrowheads="1"/>
              </p:cNvSpPr>
              <p:nvPr/>
            </p:nvSpPr>
            <p:spPr bwMode="auto">
              <a:xfrm>
                <a:off x="6623318" y="3519940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</a:p>
            </p:txBody>
          </p:sp>
        </p:grpSp>
      </p:grpSp>
      <p:grpSp>
        <p:nvGrpSpPr>
          <p:cNvPr id="20" name="Group 81"/>
          <p:cNvGrpSpPr>
            <a:grpSpLocks/>
          </p:cNvGrpSpPr>
          <p:nvPr/>
        </p:nvGrpSpPr>
        <p:grpSpPr bwMode="auto">
          <a:xfrm>
            <a:off x="7921625" y="5243513"/>
            <a:ext cx="298450" cy="677862"/>
            <a:chOff x="5119335" y="3766271"/>
            <a:chExt cx="298780" cy="677232"/>
          </a:xfrm>
        </p:grpSpPr>
        <p:cxnSp>
          <p:nvCxnSpPr>
            <p:cNvPr id="66620" name="Straight Connector 82"/>
            <p:cNvCxnSpPr>
              <a:cxnSpLocks noChangeShapeType="1"/>
            </p:cNvCxnSpPr>
            <p:nvPr/>
          </p:nvCxnSpPr>
          <p:spPr bwMode="auto">
            <a:xfrm>
              <a:off x="5256634" y="3766271"/>
              <a:ext cx="12251" cy="363445"/>
            </a:xfrm>
            <a:prstGeom prst="line">
              <a:avLst/>
            </a:prstGeom>
            <a:noFill/>
            <a:ln w="22225">
              <a:solidFill>
                <a:srgbClr val="0066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6621" name="Group 83"/>
            <p:cNvGrpSpPr>
              <a:grpSpLocks/>
            </p:cNvGrpSpPr>
            <p:nvPr/>
          </p:nvGrpSpPr>
          <p:grpSpPr bwMode="auto">
            <a:xfrm>
              <a:off x="5119335" y="4104949"/>
              <a:ext cx="298780" cy="338554"/>
              <a:chOff x="6623318" y="3519940"/>
              <a:chExt cx="298780" cy="338554"/>
            </a:xfrm>
          </p:grpSpPr>
          <p:sp>
            <p:nvSpPr>
              <p:cNvPr id="66622" name="Oval 84"/>
              <p:cNvSpPr>
                <a:spLocks noChangeArrowheads="1"/>
              </p:cNvSpPr>
              <p:nvPr/>
            </p:nvSpPr>
            <p:spPr bwMode="auto">
              <a:xfrm>
                <a:off x="6668221" y="3597533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006633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6623" name="TextBox 85"/>
              <p:cNvSpPr txBox="1">
                <a:spLocks noChangeArrowheads="1"/>
              </p:cNvSpPr>
              <p:nvPr/>
            </p:nvSpPr>
            <p:spPr bwMode="auto">
              <a:xfrm>
                <a:off x="6623318" y="3519940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</a:p>
            </p:txBody>
          </p:sp>
        </p:grpSp>
      </p:grpSp>
      <p:grpSp>
        <p:nvGrpSpPr>
          <p:cNvPr id="22" name="Group 86"/>
          <p:cNvGrpSpPr>
            <a:grpSpLocks/>
          </p:cNvGrpSpPr>
          <p:nvPr/>
        </p:nvGrpSpPr>
        <p:grpSpPr bwMode="auto">
          <a:xfrm>
            <a:off x="5576888" y="3505200"/>
            <a:ext cx="298450" cy="936625"/>
            <a:chOff x="2774212" y="2028763"/>
            <a:chExt cx="298780" cy="935975"/>
          </a:xfrm>
        </p:grpSpPr>
        <p:cxnSp>
          <p:nvCxnSpPr>
            <p:cNvPr id="66616" name="Straight Connector 87"/>
            <p:cNvCxnSpPr>
              <a:cxnSpLocks noChangeShapeType="1"/>
            </p:cNvCxnSpPr>
            <p:nvPr/>
          </p:nvCxnSpPr>
          <p:spPr bwMode="auto">
            <a:xfrm>
              <a:off x="2916985" y="2311177"/>
              <a:ext cx="12403" cy="653561"/>
            </a:xfrm>
            <a:prstGeom prst="line">
              <a:avLst/>
            </a:prstGeom>
            <a:noFill/>
            <a:ln w="22225">
              <a:solidFill>
                <a:srgbClr val="0066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6617" name="Group 88"/>
            <p:cNvGrpSpPr>
              <a:grpSpLocks/>
            </p:cNvGrpSpPr>
            <p:nvPr/>
          </p:nvGrpSpPr>
          <p:grpSpPr bwMode="auto">
            <a:xfrm>
              <a:off x="2774212" y="2028763"/>
              <a:ext cx="298780" cy="338554"/>
              <a:chOff x="6631486" y="3519940"/>
              <a:chExt cx="298780" cy="338554"/>
            </a:xfrm>
          </p:grpSpPr>
          <p:sp>
            <p:nvSpPr>
              <p:cNvPr id="66618" name="Oval 89"/>
              <p:cNvSpPr>
                <a:spLocks noChangeArrowheads="1"/>
              </p:cNvSpPr>
              <p:nvPr/>
            </p:nvSpPr>
            <p:spPr bwMode="auto">
              <a:xfrm>
                <a:off x="6668221" y="3597533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006633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6619" name="TextBox 90"/>
              <p:cNvSpPr txBox="1">
                <a:spLocks noChangeArrowheads="1"/>
              </p:cNvSpPr>
              <p:nvPr/>
            </p:nvSpPr>
            <p:spPr bwMode="auto">
              <a:xfrm>
                <a:off x="6631486" y="3519940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</p:grpSp>
      </p:grpSp>
      <p:grpSp>
        <p:nvGrpSpPr>
          <p:cNvPr id="24" name="Group 91"/>
          <p:cNvGrpSpPr>
            <a:grpSpLocks/>
          </p:cNvGrpSpPr>
          <p:nvPr/>
        </p:nvGrpSpPr>
        <p:grpSpPr bwMode="auto">
          <a:xfrm>
            <a:off x="6518275" y="5246688"/>
            <a:ext cx="298450" cy="674687"/>
            <a:chOff x="3715481" y="3769050"/>
            <a:chExt cx="298780" cy="675327"/>
          </a:xfrm>
        </p:grpSpPr>
        <p:cxnSp>
          <p:nvCxnSpPr>
            <p:cNvPr id="66612" name="Straight Connector 92"/>
            <p:cNvCxnSpPr>
              <a:cxnSpLocks noChangeShapeType="1"/>
            </p:cNvCxnSpPr>
            <p:nvPr/>
          </p:nvCxnSpPr>
          <p:spPr bwMode="auto">
            <a:xfrm>
              <a:off x="3846513" y="3769050"/>
              <a:ext cx="12251" cy="363445"/>
            </a:xfrm>
            <a:prstGeom prst="line">
              <a:avLst/>
            </a:prstGeom>
            <a:noFill/>
            <a:ln w="22225">
              <a:solidFill>
                <a:srgbClr val="0066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6613" name="Group 93"/>
            <p:cNvGrpSpPr>
              <a:grpSpLocks/>
            </p:cNvGrpSpPr>
            <p:nvPr/>
          </p:nvGrpSpPr>
          <p:grpSpPr bwMode="auto">
            <a:xfrm>
              <a:off x="3715481" y="4105823"/>
              <a:ext cx="298780" cy="338554"/>
              <a:chOff x="6631486" y="3519940"/>
              <a:chExt cx="298780" cy="338554"/>
            </a:xfrm>
          </p:grpSpPr>
          <p:sp>
            <p:nvSpPr>
              <p:cNvPr id="66614" name="Oval 94"/>
              <p:cNvSpPr>
                <a:spLocks noChangeArrowheads="1"/>
              </p:cNvSpPr>
              <p:nvPr/>
            </p:nvSpPr>
            <p:spPr bwMode="auto">
              <a:xfrm>
                <a:off x="6668221" y="3597533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006633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6615" name="TextBox 95"/>
              <p:cNvSpPr txBox="1">
                <a:spLocks noChangeArrowheads="1"/>
              </p:cNvSpPr>
              <p:nvPr/>
            </p:nvSpPr>
            <p:spPr bwMode="auto">
              <a:xfrm>
                <a:off x="6631486" y="3519940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</p:grpSp>
      </p:grpSp>
      <p:grpSp>
        <p:nvGrpSpPr>
          <p:cNvPr id="26" name="Group 96"/>
          <p:cNvGrpSpPr>
            <a:grpSpLocks/>
          </p:cNvGrpSpPr>
          <p:nvPr/>
        </p:nvGrpSpPr>
        <p:grpSpPr bwMode="auto">
          <a:xfrm>
            <a:off x="5427663" y="3794125"/>
            <a:ext cx="298450" cy="641350"/>
            <a:chOff x="2625635" y="2316906"/>
            <a:chExt cx="298780" cy="640969"/>
          </a:xfrm>
        </p:grpSpPr>
        <p:cxnSp>
          <p:nvCxnSpPr>
            <p:cNvPr id="66608" name="Straight Connector 97"/>
            <p:cNvCxnSpPr>
              <a:cxnSpLocks noChangeShapeType="1"/>
            </p:cNvCxnSpPr>
            <p:nvPr/>
          </p:nvCxnSpPr>
          <p:spPr bwMode="auto">
            <a:xfrm>
              <a:off x="2774013" y="2594430"/>
              <a:ext cx="12251" cy="363445"/>
            </a:xfrm>
            <a:prstGeom prst="line">
              <a:avLst/>
            </a:prstGeom>
            <a:noFill/>
            <a:ln w="222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6609" name="Group 98"/>
            <p:cNvGrpSpPr>
              <a:grpSpLocks/>
            </p:cNvGrpSpPr>
            <p:nvPr/>
          </p:nvGrpSpPr>
          <p:grpSpPr bwMode="auto">
            <a:xfrm>
              <a:off x="2625635" y="2316906"/>
              <a:ext cx="298780" cy="338554"/>
              <a:chOff x="7118580" y="4088704"/>
              <a:chExt cx="298780" cy="338554"/>
            </a:xfrm>
          </p:grpSpPr>
          <p:sp>
            <p:nvSpPr>
              <p:cNvPr id="66610" name="Oval 99"/>
              <p:cNvSpPr>
                <a:spLocks noChangeArrowheads="1"/>
              </p:cNvSpPr>
              <p:nvPr/>
            </p:nvSpPr>
            <p:spPr bwMode="auto">
              <a:xfrm>
                <a:off x="7163482" y="4166297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6611" name="TextBox 100"/>
              <p:cNvSpPr txBox="1">
                <a:spLocks noChangeArrowheads="1"/>
              </p:cNvSpPr>
              <p:nvPr/>
            </p:nvSpPr>
            <p:spPr bwMode="auto">
              <a:xfrm>
                <a:off x="7118580" y="4088704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</p:grpSp>
      </p:grpSp>
      <p:grpSp>
        <p:nvGrpSpPr>
          <p:cNvPr id="28" name="Group 101"/>
          <p:cNvGrpSpPr>
            <a:grpSpLocks/>
          </p:cNvGrpSpPr>
          <p:nvPr/>
        </p:nvGrpSpPr>
        <p:grpSpPr bwMode="auto">
          <a:xfrm>
            <a:off x="5810250" y="5253038"/>
            <a:ext cx="298450" cy="660400"/>
            <a:chOff x="3007422" y="3776327"/>
            <a:chExt cx="298780" cy="659661"/>
          </a:xfrm>
        </p:grpSpPr>
        <p:cxnSp>
          <p:nvCxnSpPr>
            <p:cNvPr id="66604" name="Straight Connector 102"/>
            <p:cNvCxnSpPr>
              <a:cxnSpLocks noChangeShapeType="1"/>
            </p:cNvCxnSpPr>
            <p:nvPr/>
          </p:nvCxnSpPr>
          <p:spPr bwMode="auto">
            <a:xfrm>
              <a:off x="3148837" y="3776327"/>
              <a:ext cx="12251" cy="363445"/>
            </a:xfrm>
            <a:prstGeom prst="line">
              <a:avLst/>
            </a:prstGeom>
            <a:noFill/>
            <a:ln w="222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6605" name="Group 103"/>
            <p:cNvGrpSpPr>
              <a:grpSpLocks/>
            </p:cNvGrpSpPr>
            <p:nvPr/>
          </p:nvGrpSpPr>
          <p:grpSpPr bwMode="auto">
            <a:xfrm>
              <a:off x="3007422" y="4097434"/>
              <a:ext cx="298780" cy="338554"/>
              <a:chOff x="7118580" y="4088704"/>
              <a:chExt cx="298780" cy="338554"/>
            </a:xfrm>
          </p:grpSpPr>
          <p:sp>
            <p:nvSpPr>
              <p:cNvPr id="66606" name="Oval 104"/>
              <p:cNvSpPr>
                <a:spLocks noChangeArrowheads="1"/>
              </p:cNvSpPr>
              <p:nvPr/>
            </p:nvSpPr>
            <p:spPr bwMode="auto">
              <a:xfrm>
                <a:off x="7163482" y="4166297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6607" name="TextBox 105"/>
              <p:cNvSpPr txBox="1">
                <a:spLocks noChangeArrowheads="1"/>
              </p:cNvSpPr>
              <p:nvPr/>
            </p:nvSpPr>
            <p:spPr bwMode="auto">
              <a:xfrm>
                <a:off x="7118580" y="4088704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</p:grpSp>
      </p:grpSp>
      <p:grpSp>
        <p:nvGrpSpPr>
          <p:cNvPr id="30" name="Group 106"/>
          <p:cNvGrpSpPr>
            <a:grpSpLocks/>
          </p:cNvGrpSpPr>
          <p:nvPr/>
        </p:nvGrpSpPr>
        <p:grpSpPr bwMode="auto">
          <a:xfrm>
            <a:off x="5708650" y="3810000"/>
            <a:ext cx="298450" cy="642938"/>
            <a:chOff x="2905934" y="2332859"/>
            <a:chExt cx="298780" cy="642655"/>
          </a:xfrm>
        </p:grpSpPr>
        <p:cxnSp>
          <p:nvCxnSpPr>
            <p:cNvPr id="66600" name="Straight Connector 107"/>
            <p:cNvCxnSpPr>
              <a:cxnSpLocks noChangeShapeType="1"/>
            </p:cNvCxnSpPr>
            <p:nvPr/>
          </p:nvCxnSpPr>
          <p:spPr bwMode="auto">
            <a:xfrm>
              <a:off x="3044835" y="2612069"/>
              <a:ext cx="12251" cy="363445"/>
            </a:xfrm>
            <a:prstGeom prst="line">
              <a:avLst/>
            </a:prstGeom>
            <a:noFill/>
            <a:ln w="222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6601" name="Group 108"/>
            <p:cNvGrpSpPr>
              <a:grpSpLocks/>
            </p:cNvGrpSpPr>
            <p:nvPr/>
          </p:nvGrpSpPr>
          <p:grpSpPr bwMode="auto">
            <a:xfrm>
              <a:off x="2905934" y="2332859"/>
              <a:ext cx="298780" cy="338554"/>
              <a:chOff x="7126748" y="4088704"/>
              <a:chExt cx="298780" cy="338554"/>
            </a:xfrm>
          </p:grpSpPr>
          <p:sp>
            <p:nvSpPr>
              <p:cNvPr id="66602" name="Oval 109"/>
              <p:cNvSpPr>
                <a:spLocks noChangeArrowheads="1"/>
              </p:cNvSpPr>
              <p:nvPr/>
            </p:nvSpPr>
            <p:spPr bwMode="auto">
              <a:xfrm>
                <a:off x="7163482" y="4166297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6603" name="TextBox 110"/>
              <p:cNvSpPr txBox="1">
                <a:spLocks noChangeArrowheads="1"/>
              </p:cNvSpPr>
              <p:nvPr/>
            </p:nvSpPr>
            <p:spPr bwMode="auto">
              <a:xfrm>
                <a:off x="7126748" y="4088704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</p:grpSp>
      </p:grpSp>
      <p:grpSp>
        <p:nvGrpSpPr>
          <p:cNvPr id="65640" name="Group 111"/>
          <p:cNvGrpSpPr>
            <a:grpSpLocks/>
          </p:cNvGrpSpPr>
          <p:nvPr/>
        </p:nvGrpSpPr>
        <p:grpSpPr bwMode="auto">
          <a:xfrm>
            <a:off x="6169025" y="5248275"/>
            <a:ext cx="298450" cy="669925"/>
            <a:chOff x="3366049" y="3770526"/>
            <a:chExt cx="298780" cy="670225"/>
          </a:xfrm>
        </p:grpSpPr>
        <p:cxnSp>
          <p:nvCxnSpPr>
            <p:cNvPr id="66596" name="Straight Connector 112"/>
            <p:cNvCxnSpPr>
              <a:cxnSpLocks noChangeShapeType="1"/>
            </p:cNvCxnSpPr>
            <p:nvPr/>
          </p:nvCxnSpPr>
          <p:spPr bwMode="auto">
            <a:xfrm>
              <a:off x="3496795" y="3770526"/>
              <a:ext cx="12251" cy="363445"/>
            </a:xfrm>
            <a:prstGeom prst="line">
              <a:avLst/>
            </a:prstGeom>
            <a:noFill/>
            <a:ln w="222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6597" name="Group 113"/>
            <p:cNvGrpSpPr>
              <a:grpSpLocks/>
            </p:cNvGrpSpPr>
            <p:nvPr/>
          </p:nvGrpSpPr>
          <p:grpSpPr bwMode="auto">
            <a:xfrm>
              <a:off x="3366049" y="4102197"/>
              <a:ext cx="298780" cy="338554"/>
              <a:chOff x="7126748" y="4088704"/>
              <a:chExt cx="298780" cy="338554"/>
            </a:xfrm>
          </p:grpSpPr>
          <p:sp>
            <p:nvSpPr>
              <p:cNvPr id="66598" name="Oval 114"/>
              <p:cNvSpPr>
                <a:spLocks noChangeArrowheads="1"/>
              </p:cNvSpPr>
              <p:nvPr/>
            </p:nvSpPr>
            <p:spPr bwMode="auto">
              <a:xfrm>
                <a:off x="7163482" y="4166297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6599" name="TextBox 115"/>
              <p:cNvSpPr txBox="1">
                <a:spLocks noChangeArrowheads="1"/>
              </p:cNvSpPr>
              <p:nvPr/>
            </p:nvSpPr>
            <p:spPr bwMode="auto">
              <a:xfrm>
                <a:off x="7126748" y="4088704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</p:grpSp>
      </p:grpSp>
      <p:grpSp>
        <p:nvGrpSpPr>
          <p:cNvPr id="65644" name="Group 116"/>
          <p:cNvGrpSpPr>
            <a:grpSpLocks/>
          </p:cNvGrpSpPr>
          <p:nvPr/>
        </p:nvGrpSpPr>
        <p:grpSpPr bwMode="auto">
          <a:xfrm>
            <a:off x="6865938" y="5237163"/>
            <a:ext cx="300037" cy="679450"/>
            <a:chOff x="4064326" y="3759579"/>
            <a:chExt cx="298780" cy="680611"/>
          </a:xfrm>
        </p:grpSpPr>
        <p:cxnSp>
          <p:nvCxnSpPr>
            <p:cNvPr id="66592" name="Straight Connector 117"/>
            <p:cNvCxnSpPr>
              <a:cxnSpLocks noChangeShapeType="1"/>
            </p:cNvCxnSpPr>
            <p:nvPr/>
          </p:nvCxnSpPr>
          <p:spPr bwMode="auto">
            <a:xfrm>
              <a:off x="4196385" y="3759579"/>
              <a:ext cx="12251" cy="363445"/>
            </a:xfrm>
            <a:prstGeom prst="line">
              <a:avLst/>
            </a:prstGeom>
            <a:noFill/>
            <a:ln w="222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6593" name="Group 118"/>
            <p:cNvGrpSpPr>
              <a:grpSpLocks/>
            </p:cNvGrpSpPr>
            <p:nvPr/>
          </p:nvGrpSpPr>
          <p:grpSpPr bwMode="auto">
            <a:xfrm>
              <a:off x="4064326" y="4101636"/>
              <a:ext cx="298780" cy="338554"/>
              <a:chOff x="7126748" y="4088704"/>
              <a:chExt cx="298780" cy="338554"/>
            </a:xfrm>
          </p:grpSpPr>
          <p:sp>
            <p:nvSpPr>
              <p:cNvPr id="66594" name="Oval 119"/>
              <p:cNvSpPr>
                <a:spLocks noChangeArrowheads="1"/>
              </p:cNvSpPr>
              <p:nvPr/>
            </p:nvSpPr>
            <p:spPr bwMode="auto">
              <a:xfrm>
                <a:off x="7163482" y="4166297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6595" name="TextBox 120"/>
              <p:cNvSpPr txBox="1">
                <a:spLocks noChangeArrowheads="1"/>
              </p:cNvSpPr>
              <p:nvPr/>
            </p:nvSpPr>
            <p:spPr bwMode="auto">
              <a:xfrm>
                <a:off x="7126748" y="4088704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</p:grpSp>
      </p:grpSp>
      <p:grpSp>
        <p:nvGrpSpPr>
          <p:cNvPr id="65655" name="Group 121"/>
          <p:cNvGrpSpPr>
            <a:grpSpLocks/>
          </p:cNvGrpSpPr>
          <p:nvPr/>
        </p:nvGrpSpPr>
        <p:grpSpPr bwMode="auto">
          <a:xfrm>
            <a:off x="6330950" y="3789363"/>
            <a:ext cx="298450" cy="647700"/>
            <a:chOff x="3528567" y="2312591"/>
            <a:chExt cx="298780" cy="646584"/>
          </a:xfrm>
        </p:grpSpPr>
        <p:cxnSp>
          <p:nvCxnSpPr>
            <p:cNvPr id="66588" name="Straight Connector 122"/>
            <p:cNvCxnSpPr>
              <a:cxnSpLocks noChangeShapeType="1"/>
            </p:cNvCxnSpPr>
            <p:nvPr/>
          </p:nvCxnSpPr>
          <p:spPr bwMode="auto">
            <a:xfrm>
              <a:off x="3677779" y="2595730"/>
              <a:ext cx="12251" cy="363445"/>
            </a:xfrm>
            <a:prstGeom prst="line">
              <a:avLst/>
            </a:prstGeom>
            <a:noFill/>
            <a:ln w="222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6589" name="Group 123"/>
            <p:cNvGrpSpPr>
              <a:grpSpLocks/>
            </p:cNvGrpSpPr>
            <p:nvPr/>
          </p:nvGrpSpPr>
          <p:grpSpPr bwMode="auto">
            <a:xfrm>
              <a:off x="3528567" y="2312591"/>
              <a:ext cx="298780" cy="338554"/>
              <a:chOff x="7126748" y="4088704"/>
              <a:chExt cx="298780" cy="338554"/>
            </a:xfrm>
          </p:grpSpPr>
          <p:sp>
            <p:nvSpPr>
              <p:cNvPr id="66590" name="Oval 124"/>
              <p:cNvSpPr>
                <a:spLocks noChangeArrowheads="1"/>
              </p:cNvSpPr>
              <p:nvPr/>
            </p:nvSpPr>
            <p:spPr bwMode="auto">
              <a:xfrm>
                <a:off x="7163482" y="4166297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6591" name="TextBox 125"/>
              <p:cNvSpPr txBox="1">
                <a:spLocks noChangeArrowheads="1"/>
              </p:cNvSpPr>
              <p:nvPr/>
            </p:nvSpPr>
            <p:spPr bwMode="auto">
              <a:xfrm>
                <a:off x="7126748" y="4088704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</p:grpSp>
      </p:grpSp>
      <p:sp>
        <p:nvSpPr>
          <p:cNvPr id="66583" name="TextBox 126"/>
          <p:cNvSpPr txBox="1">
            <a:spLocks noChangeArrowheads="1"/>
          </p:cNvSpPr>
          <p:nvPr/>
        </p:nvSpPr>
        <p:spPr bwMode="auto">
          <a:xfrm>
            <a:off x="4743450" y="4062413"/>
            <a:ext cx="806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i="1">
                <a:latin typeface="Arial" panose="020B0604020202020204" pitchFamily="34" charset="0"/>
                <a:cs typeface="Arial" panose="020B0604020202020204" pitchFamily="34" charset="0"/>
              </a:rPr>
              <a:t>arrivals</a:t>
            </a:r>
          </a:p>
        </p:txBody>
      </p:sp>
      <p:sp>
        <p:nvSpPr>
          <p:cNvPr id="66584" name="TextBox 127"/>
          <p:cNvSpPr txBox="1">
            <a:spLocks noChangeArrowheads="1"/>
          </p:cNvSpPr>
          <p:nvPr/>
        </p:nvSpPr>
        <p:spPr bwMode="auto">
          <a:xfrm>
            <a:off x="4767263" y="5260975"/>
            <a:ext cx="10874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i="1">
                <a:latin typeface="Arial" panose="020B0604020202020204" pitchFamily="34" charset="0"/>
                <a:cs typeface="Arial" panose="020B0604020202020204" pitchFamily="34" charset="0"/>
              </a:rPr>
              <a:t>departures</a:t>
            </a:r>
          </a:p>
        </p:txBody>
      </p:sp>
      <p:sp>
        <p:nvSpPr>
          <p:cNvPr id="66585" name="TextBox 128"/>
          <p:cNvSpPr txBox="1">
            <a:spLocks noChangeArrowheads="1"/>
          </p:cNvSpPr>
          <p:nvPr/>
        </p:nvSpPr>
        <p:spPr bwMode="auto">
          <a:xfrm>
            <a:off x="4789488" y="4567238"/>
            <a:ext cx="860425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ctr">
              <a:lnSpc>
                <a:spcPts val="1275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i="1">
                <a:latin typeface="Arial" panose="020B0604020202020204" pitchFamily="34" charset="0"/>
                <a:cs typeface="Arial" panose="020B0604020202020204" pitchFamily="34" charset="0"/>
              </a:rPr>
              <a:t>packet in service</a:t>
            </a:r>
          </a:p>
        </p:txBody>
      </p:sp>
      <p:sp>
        <p:nvSpPr>
          <p:cNvPr id="6658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Tahoma" panose="020B0604030504040204" pitchFamily="34" charset="0"/>
              </a:rPr>
              <a:t>4-</a:t>
            </a:r>
            <a:fld id="{A5E12C4A-9893-4721-BBE8-0FB1171E672A}" type="slidenum">
              <a:rPr lang="en-US" altLang="zh-TW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TW" sz="1200">
              <a:latin typeface="Tahoma" panose="020B0604030504040204" pitchFamily="34" charset="0"/>
            </a:endParaRPr>
          </a:p>
        </p:txBody>
      </p:sp>
      <p:sp>
        <p:nvSpPr>
          <p:cNvPr id="66587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</p:spTree>
    <p:extLst>
      <p:ext uri="{BB962C8B-B14F-4D97-AF65-F5344CB8AC3E}">
        <p14:creationId xmlns:p14="http://schemas.microsoft.com/office/powerpoint/2010/main" val="240766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5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5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85738"/>
            <a:ext cx="7772400" cy="930275"/>
          </a:xfrm>
        </p:spPr>
        <p:txBody>
          <a:bodyPr/>
          <a:lstStyle/>
          <a:p>
            <a:r>
              <a:rPr lang="en-US" altLang="zh-TW">
                <a:ea typeface="ＭＳ Ｐゴシック" panose="020B0600070205080204" pitchFamily="34" charset="-128"/>
              </a:rPr>
              <a:t>IP fragmentation, reassembly</a:t>
            </a:r>
            <a:endParaRPr lang="en-US" altLang="zh-TW" sz="4800">
              <a:ea typeface="ＭＳ Ｐゴシック" panose="020B0600070205080204" pitchFamily="34" charset="-128"/>
            </a:endParaRP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11150" y="1439863"/>
            <a:ext cx="3810000" cy="5094287"/>
          </a:xfrm>
        </p:spPr>
        <p:txBody>
          <a:bodyPr/>
          <a:lstStyle/>
          <a:p>
            <a:r>
              <a:rPr lang="en-US" altLang="zh-TW" sz="240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network links have MTU (max.transfer size) - largest possible link-level frame</a:t>
            </a:r>
          </a:p>
          <a:p>
            <a:pPr lvl="1"/>
            <a:r>
              <a:rPr lang="en-US" altLang="zh-TW"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rPr>
              <a:t>different link types, different MTUs </a:t>
            </a:r>
          </a:p>
          <a:p>
            <a:r>
              <a:rPr lang="en-US" altLang="zh-TW" sz="240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large IP datagram divided (</a:t>
            </a:r>
            <a:r>
              <a:rPr lang="ja-JP" altLang="en-US" sz="240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“</a:t>
            </a:r>
            <a:r>
              <a:rPr lang="en-US" altLang="ja-JP" sz="240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fragmented</a:t>
            </a:r>
            <a:r>
              <a:rPr lang="ja-JP" altLang="en-US" sz="240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”</a:t>
            </a:r>
            <a:r>
              <a:rPr lang="en-US" altLang="ja-JP" sz="240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) within net</a:t>
            </a:r>
          </a:p>
          <a:p>
            <a:pPr lvl="1"/>
            <a:r>
              <a:rPr lang="en-US" altLang="zh-TW"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rPr>
              <a:t>one datagram becomes several datagrams</a:t>
            </a:r>
          </a:p>
          <a:p>
            <a:pPr lvl="1"/>
            <a:r>
              <a:rPr lang="ja-JP" altLang="en-US"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rPr>
              <a:t>“</a:t>
            </a:r>
            <a:r>
              <a:rPr lang="en-US" altLang="ja-JP"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rPr>
              <a:t>reassembled</a:t>
            </a:r>
            <a:r>
              <a:rPr lang="ja-JP" altLang="en-US"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rPr>
              <a:t>”</a:t>
            </a:r>
            <a:r>
              <a:rPr lang="en-US" altLang="ja-JP"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rPr>
              <a:t> only at </a:t>
            </a:r>
            <a:r>
              <a:rPr lang="en-US" altLang="ja-JP">
                <a:solidFill>
                  <a:srgbClr val="FF0000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rPr>
              <a:t>final destination</a:t>
            </a:r>
          </a:p>
          <a:p>
            <a:pPr lvl="1"/>
            <a:r>
              <a:rPr lang="en-US" altLang="zh-TW"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rPr>
              <a:t>IP header bits used to identify, order related fragments</a:t>
            </a:r>
          </a:p>
        </p:txBody>
      </p:sp>
      <p:sp>
        <p:nvSpPr>
          <p:cNvPr id="75780" name="Freeform 4"/>
          <p:cNvSpPr>
            <a:spLocks/>
          </p:cNvSpPr>
          <p:nvPr/>
        </p:nvSpPr>
        <p:spPr bwMode="auto">
          <a:xfrm>
            <a:off x="4597400" y="1628775"/>
            <a:ext cx="2436813" cy="2255838"/>
          </a:xfrm>
          <a:custGeom>
            <a:avLst/>
            <a:gdLst>
              <a:gd name="T0" fmla="*/ 2147483646 w 1292"/>
              <a:gd name="T1" fmla="*/ 2147483646 h 1255"/>
              <a:gd name="T2" fmla="*/ 2147483646 w 1292"/>
              <a:gd name="T3" fmla="*/ 2147483646 h 1255"/>
              <a:gd name="T4" fmla="*/ 2147483646 w 1292"/>
              <a:gd name="T5" fmla="*/ 2147483646 h 1255"/>
              <a:gd name="T6" fmla="*/ 2147483646 w 1292"/>
              <a:gd name="T7" fmla="*/ 2147483646 h 1255"/>
              <a:gd name="T8" fmla="*/ 2147483646 w 1292"/>
              <a:gd name="T9" fmla="*/ 2147483646 h 1255"/>
              <a:gd name="T10" fmla="*/ 2147483646 w 1292"/>
              <a:gd name="T11" fmla="*/ 2147483646 h 1255"/>
              <a:gd name="T12" fmla="*/ 2147483646 w 1292"/>
              <a:gd name="T13" fmla="*/ 2147483646 h 1255"/>
              <a:gd name="T14" fmla="*/ 2147483646 w 1292"/>
              <a:gd name="T15" fmla="*/ 2147483646 h 1255"/>
              <a:gd name="T16" fmla="*/ 2147483646 w 1292"/>
              <a:gd name="T17" fmla="*/ 2147483646 h 1255"/>
              <a:gd name="T18" fmla="*/ 2147483646 w 1292"/>
              <a:gd name="T19" fmla="*/ 2147483646 h 1255"/>
              <a:gd name="T20" fmla="*/ 2147483646 w 1292"/>
              <a:gd name="T21" fmla="*/ 2147483646 h 1255"/>
              <a:gd name="T22" fmla="*/ 2147483646 w 1292"/>
              <a:gd name="T23" fmla="*/ 2147483646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5781" name="Freeform 5"/>
          <p:cNvSpPr>
            <a:spLocks/>
          </p:cNvSpPr>
          <p:nvPr/>
        </p:nvSpPr>
        <p:spPr bwMode="auto">
          <a:xfrm>
            <a:off x="4597400" y="4030663"/>
            <a:ext cx="1976438" cy="1987550"/>
          </a:xfrm>
          <a:custGeom>
            <a:avLst/>
            <a:gdLst>
              <a:gd name="T0" fmla="*/ 2147483646 w 873"/>
              <a:gd name="T1" fmla="*/ 2147483646 h 940"/>
              <a:gd name="T2" fmla="*/ 2147483646 w 873"/>
              <a:gd name="T3" fmla="*/ 2147483646 h 940"/>
              <a:gd name="T4" fmla="*/ 2147483646 w 873"/>
              <a:gd name="T5" fmla="*/ 2147483646 h 940"/>
              <a:gd name="T6" fmla="*/ 2147483646 w 873"/>
              <a:gd name="T7" fmla="*/ 2147483646 h 940"/>
              <a:gd name="T8" fmla="*/ 2147483646 w 873"/>
              <a:gd name="T9" fmla="*/ 2147483646 h 940"/>
              <a:gd name="T10" fmla="*/ 2147483646 w 873"/>
              <a:gd name="T11" fmla="*/ 2147483646 h 940"/>
              <a:gd name="T12" fmla="*/ 2147483646 w 873"/>
              <a:gd name="T13" fmla="*/ 2147483646 h 940"/>
              <a:gd name="T14" fmla="*/ 2147483646 w 873"/>
              <a:gd name="T15" fmla="*/ 2147483646 h 940"/>
              <a:gd name="T16" fmla="*/ 2147483646 w 873"/>
              <a:gd name="T17" fmla="*/ 2147483646 h 940"/>
              <a:gd name="T18" fmla="*/ 2147483646 w 873"/>
              <a:gd name="T19" fmla="*/ 2147483646 h 940"/>
              <a:gd name="T20" fmla="*/ 2147483646 w 873"/>
              <a:gd name="T21" fmla="*/ 2147483646 h 94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873"/>
              <a:gd name="T34" fmla="*/ 0 h 940"/>
              <a:gd name="T35" fmla="*/ 873 w 873"/>
              <a:gd name="T36" fmla="*/ 940 h 94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873" h="940">
                <a:moveTo>
                  <a:pt x="2" y="405"/>
                </a:moveTo>
                <a:cubicBezTo>
                  <a:pt x="17" y="290"/>
                  <a:pt x="138" y="129"/>
                  <a:pt x="230" y="65"/>
                </a:cubicBezTo>
                <a:cubicBezTo>
                  <a:pt x="322" y="1"/>
                  <a:pt x="460" y="0"/>
                  <a:pt x="555" y="22"/>
                </a:cubicBezTo>
                <a:cubicBezTo>
                  <a:pt x="650" y="44"/>
                  <a:pt x="748" y="143"/>
                  <a:pt x="800" y="197"/>
                </a:cubicBezTo>
                <a:cubicBezTo>
                  <a:pt x="852" y="251"/>
                  <a:pt x="859" y="292"/>
                  <a:pt x="866" y="347"/>
                </a:cubicBezTo>
                <a:cubicBezTo>
                  <a:pt x="873" y="402"/>
                  <a:pt x="855" y="457"/>
                  <a:pt x="842" y="527"/>
                </a:cubicBezTo>
                <a:cubicBezTo>
                  <a:pt x="829" y="597"/>
                  <a:pt x="827" y="714"/>
                  <a:pt x="788" y="767"/>
                </a:cubicBezTo>
                <a:cubicBezTo>
                  <a:pt x="749" y="820"/>
                  <a:pt x="670" y="819"/>
                  <a:pt x="608" y="845"/>
                </a:cubicBezTo>
                <a:cubicBezTo>
                  <a:pt x="546" y="871"/>
                  <a:pt x="496" y="940"/>
                  <a:pt x="418" y="925"/>
                </a:cubicBezTo>
                <a:cubicBezTo>
                  <a:pt x="340" y="910"/>
                  <a:pt x="208" y="840"/>
                  <a:pt x="139" y="754"/>
                </a:cubicBezTo>
                <a:cubicBezTo>
                  <a:pt x="69" y="667"/>
                  <a:pt x="0" y="546"/>
                  <a:pt x="2" y="405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5782" name="Line 16"/>
          <p:cNvSpPr>
            <a:spLocks noChangeShapeType="1"/>
          </p:cNvSpPr>
          <p:nvPr/>
        </p:nvSpPr>
        <p:spPr bwMode="auto">
          <a:xfrm flipV="1">
            <a:off x="4670425" y="2584450"/>
            <a:ext cx="12700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5783" name="Line 17"/>
          <p:cNvSpPr>
            <a:spLocks noChangeShapeType="1"/>
          </p:cNvSpPr>
          <p:nvPr/>
        </p:nvSpPr>
        <p:spPr bwMode="auto">
          <a:xfrm>
            <a:off x="5246688" y="1909763"/>
            <a:ext cx="658812" cy="27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5784" name="Line 18"/>
          <p:cNvSpPr>
            <a:spLocks noChangeShapeType="1"/>
          </p:cNvSpPr>
          <p:nvPr/>
        </p:nvSpPr>
        <p:spPr bwMode="auto">
          <a:xfrm>
            <a:off x="6092825" y="2246313"/>
            <a:ext cx="196850" cy="669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5785" name="Line 19"/>
          <p:cNvSpPr>
            <a:spLocks noChangeShapeType="1"/>
          </p:cNvSpPr>
          <p:nvPr/>
        </p:nvSpPr>
        <p:spPr bwMode="auto">
          <a:xfrm>
            <a:off x="4995863" y="2022475"/>
            <a:ext cx="1587" cy="582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5786" name="Line 20"/>
          <p:cNvSpPr>
            <a:spLocks noChangeShapeType="1"/>
          </p:cNvSpPr>
          <p:nvPr/>
        </p:nvSpPr>
        <p:spPr bwMode="auto">
          <a:xfrm>
            <a:off x="5230813" y="2676525"/>
            <a:ext cx="971550" cy="401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5787" name="Line 21"/>
          <p:cNvSpPr>
            <a:spLocks noChangeShapeType="1"/>
          </p:cNvSpPr>
          <p:nvPr/>
        </p:nvSpPr>
        <p:spPr bwMode="auto">
          <a:xfrm flipH="1" flipV="1">
            <a:off x="6503988" y="3206750"/>
            <a:ext cx="476250" cy="687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5788" name="Line 22"/>
          <p:cNvSpPr>
            <a:spLocks noChangeShapeType="1"/>
          </p:cNvSpPr>
          <p:nvPr/>
        </p:nvSpPr>
        <p:spPr bwMode="auto">
          <a:xfrm flipH="1">
            <a:off x="5254625" y="2214563"/>
            <a:ext cx="758825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5789" name="Line 23"/>
          <p:cNvSpPr>
            <a:spLocks noChangeShapeType="1"/>
          </p:cNvSpPr>
          <p:nvPr/>
        </p:nvSpPr>
        <p:spPr bwMode="auto">
          <a:xfrm flipH="1">
            <a:off x="5264150" y="1654175"/>
            <a:ext cx="47625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5790" name="Line 24"/>
          <p:cNvSpPr>
            <a:spLocks noChangeShapeType="1"/>
          </p:cNvSpPr>
          <p:nvPr/>
        </p:nvSpPr>
        <p:spPr bwMode="auto">
          <a:xfrm flipH="1">
            <a:off x="5981700" y="1830388"/>
            <a:ext cx="273050" cy="236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5791" name="Line 119"/>
          <p:cNvSpPr>
            <a:spLocks noChangeShapeType="1"/>
          </p:cNvSpPr>
          <p:nvPr/>
        </p:nvSpPr>
        <p:spPr bwMode="auto">
          <a:xfrm flipH="1">
            <a:off x="6461125" y="4206875"/>
            <a:ext cx="636588" cy="877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2" name="Group 199"/>
          <p:cNvGrpSpPr>
            <a:grpSpLocks/>
          </p:cNvGrpSpPr>
          <p:nvPr/>
        </p:nvGrpSpPr>
        <p:grpSpPr bwMode="auto">
          <a:xfrm>
            <a:off x="5003800" y="2955925"/>
            <a:ext cx="1222375" cy="403225"/>
            <a:chOff x="3152" y="1862"/>
            <a:chExt cx="770" cy="254"/>
          </a:xfrm>
        </p:grpSpPr>
        <p:grpSp>
          <p:nvGrpSpPr>
            <p:cNvPr id="75907" name="Group 120"/>
            <p:cNvGrpSpPr>
              <a:grpSpLocks/>
            </p:cNvGrpSpPr>
            <p:nvPr/>
          </p:nvGrpSpPr>
          <p:grpSpPr bwMode="auto">
            <a:xfrm rot="1433392">
              <a:off x="3152" y="1862"/>
              <a:ext cx="648" cy="108"/>
              <a:chOff x="4712" y="1742"/>
              <a:chExt cx="648" cy="108"/>
            </a:xfrm>
          </p:grpSpPr>
          <p:sp>
            <p:nvSpPr>
              <p:cNvPr id="75909" name="Rectangle 121"/>
              <p:cNvSpPr>
                <a:spLocks noChangeArrowheads="1"/>
              </p:cNvSpPr>
              <p:nvPr/>
            </p:nvSpPr>
            <p:spPr bwMode="auto">
              <a:xfrm>
                <a:off x="4712" y="1742"/>
                <a:ext cx="648" cy="1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75910" name="Rectangle 122"/>
              <p:cNvSpPr>
                <a:spLocks noChangeArrowheads="1"/>
              </p:cNvSpPr>
              <p:nvPr/>
            </p:nvSpPr>
            <p:spPr bwMode="auto">
              <a:xfrm>
                <a:off x="4710" y="1742"/>
                <a:ext cx="534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5908" name="Line 132"/>
            <p:cNvSpPr>
              <a:spLocks noChangeShapeType="1"/>
            </p:cNvSpPr>
            <p:nvPr/>
          </p:nvSpPr>
          <p:spPr bwMode="auto">
            <a:xfrm>
              <a:off x="3784" y="2060"/>
              <a:ext cx="138" cy="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576648" name="Text Box 136"/>
          <p:cNvSpPr txBox="1">
            <a:spLocks noChangeArrowheads="1"/>
          </p:cNvSpPr>
          <p:nvPr/>
        </p:nvSpPr>
        <p:spPr bwMode="auto">
          <a:xfrm>
            <a:off x="6615113" y="2241550"/>
            <a:ext cx="246697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i="1">
                <a:solidFill>
                  <a:srgbClr val="CC0000"/>
                </a:solidFill>
                <a:latin typeface="Arial" panose="020B0604020202020204" pitchFamily="34" charset="0"/>
              </a:rPr>
              <a:t>fragmentation:</a:t>
            </a:r>
            <a:r>
              <a:rPr lang="en-US" altLang="zh-TW" sz="1600">
                <a:latin typeface="Arial" panose="020B0604020202020204" pitchFamily="34" charset="0"/>
              </a:rPr>
              <a:t>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i="1">
                <a:solidFill>
                  <a:srgbClr val="000099"/>
                </a:solidFill>
                <a:latin typeface="Arial" panose="020B0604020202020204" pitchFamily="34" charset="0"/>
              </a:rPr>
              <a:t>in:</a:t>
            </a:r>
            <a:r>
              <a:rPr lang="en-US" altLang="zh-TW" sz="1600">
                <a:latin typeface="Arial" panose="020B0604020202020204" pitchFamily="34" charset="0"/>
              </a:rPr>
              <a:t> one large datagram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i="1">
                <a:solidFill>
                  <a:srgbClr val="000099"/>
                </a:solidFill>
                <a:latin typeface="Arial" panose="020B0604020202020204" pitchFamily="34" charset="0"/>
              </a:rPr>
              <a:t>out:</a:t>
            </a:r>
            <a:r>
              <a:rPr lang="en-US" altLang="zh-TW" sz="1600">
                <a:latin typeface="Arial" panose="020B0604020202020204" pitchFamily="34" charset="0"/>
              </a:rPr>
              <a:t> 3 smaller datagrams</a:t>
            </a: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75794" name="Line 118"/>
          <p:cNvSpPr>
            <a:spLocks noChangeShapeType="1"/>
          </p:cNvSpPr>
          <p:nvPr/>
        </p:nvSpPr>
        <p:spPr bwMode="auto">
          <a:xfrm>
            <a:off x="5484813" y="5178425"/>
            <a:ext cx="287337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4" name="Group 220"/>
          <p:cNvGrpSpPr>
            <a:grpSpLocks/>
          </p:cNvGrpSpPr>
          <p:nvPr/>
        </p:nvGrpSpPr>
        <p:grpSpPr bwMode="auto">
          <a:xfrm>
            <a:off x="5407025" y="4352925"/>
            <a:ext cx="708025" cy="558800"/>
            <a:chOff x="3406" y="2742"/>
            <a:chExt cx="446" cy="352"/>
          </a:xfrm>
        </p:grpSpPr>
        <p:grpSp>
          <p:nvGrpSpPr>
            <p:cNvPr id="75895" name="Group 137"/>
            <p:cNvGrpSpPr>
              <a:grpSpLocks/>
            </p:cNvGrpSpPr>
            <p:nvPr/>
          </p:nvGrpSpPr>
          <p:grpSpPr bwMode="auto">
            <a:xfrm rot="-10773343">
              <a:off x="3566" y="2742"/>
              <a:ext cx="282" cy="108"/>
              <a:chOff x="5078" y="1860"/>
              <a:chExt cx="282" cy="108"/>
            </a:xfrm>
          </p:grpSpPr>
          <p:sp>
            <p:nvSpPr>
              <p:cNvPr id="75905" name="Rectangle 138"/>
              <p:cNvSpPr>
                <a:spLocks noChangeArrowheads="1"/>
              </p:cNvSpPr>
              <p:nvPr/>
            </p:nvSpPr>
            <p:spPr bwMode="auto">
              <a:xfrm>
                <a:off x="5216" y="1860"/>
                <a:ext cx="144" cy="1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75906" name="Rectangle 139"/>
              <p:cNvSpPr>
                <a:spLocks noChangeArrowheads="1"/>
              </p:cNvSpPr>
              <p:nvPr/>
            </p:nvSpPr>
            <p:spPr bwMode="auto">
              <a:xfrm>
                <a:off x="5080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75896" name="Group 140"/>
            <p:cNvGrpSpPr>
              <a:grpSpLocks/>
            </p:cNvGrpSpPr>
            <p:nvPr/>
          </p:nvGrpSpPr>
          <p:grpSpPr bwMode="auto">
            <a:xfrm rot="-10773343">
              <a:off x="3568" y="2864"/>
              <a:ext cx="282" cy="108"/>
              <a:chOff x="5078" y="1860"/>
              <a:chExt cx="282" cy="108"/>
            </a:xfrm>
          </p:grpSpPr>
          <p:sp>
            <p:nvSpPr>
              <p:cNvPr id="75903" name="Rectangle 141"/>
              <p:cNvSpPr>
                <a:spLocks noChangeArrowheads="1"/>
              </p:cNvSpPr>
              <p:nvPr/>
            </p:nvSpPr>
            <p:spPr bwMode="auto">
              <a:xfrm>
                <a:off x="5216" y="1860"/>
                <a:ext cx="144" cy="1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75904" name="Rectangle 142"/>
              <p:cNvSpPr>
                <a:spLocks noChangeArrowheads="1"/>
              </p:cNvSpPr>
              <p:nvPr/>
            </p:nvSpPr>
            <p:spPr bwMode="auto">
              <a:xfrm>
                <a:off x="5080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75897" name="Group 143"/>
            <p:cNvGrpSpPr>
              <a:grpSpLocks/>
            </p:cNvGrpSpPr>
            <p:nvPr/>
          </p:nvGrpSpPr>
          <p:grpSpPr bwMode="auto">
            <a:xfrm rot="-10773343">
              <a:off x="3570" y="2986"/>
              <a:ext cx="282" cy="108"/>
              <a:chOff x="5078" y="1860"/>
              <a:chExt cx="282" cy="108"/>
            </a:xfrm>
          </p:grpSpPr>
          <p:sp>
            <p:nvSpPr>
              <p:cNvPr id="75901" name="Rectangle 144"/>
              <p:cNvSpPr>
                <a:spLocks noChangeArrowheads="1"/>
              </p:cNvSpPr>
              <p:nvPr/>
            </p:nvSpPr>
            <p:spPr bwMode="auto">
              <a:xfrm>
                <a:off x="5216" y="1860"/>
                <a:ext cx="144" cy="1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75902" name="Rectangle 145"/>
              <p:cNvSpPr>
                <a:spLocks noChangeArrowheads="1"/>
              </p:cNvSpPr>
              <p:nvPr/>
            </p:nvSpPr>
            <p:spPr bwMode="auto">
              <a:xfrm>
                <a:off x="5080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5898" name="Line 146"/>
            <p:cNvSpPr>
              <a:spLocks noChangeShapeType="1"/>
            </p:cNvSpPr>
            <p:nvPr/>
          </p:nvSpPr>
          <p:spPr bwMode="auto">
            <a:xfrm rot="9691848">
              <a:off x="3412" y="2778"/>
              <a:ext cx="138" cy="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5899" name="Line 147"/>
            <p:cNvSpPr>
              <a:spLocks noChangeShapeType="1"/>
            </p:cNvSpPr>
            <p:nvPr/>
          </p:nvSpPr>
          <p:spPr bwMode="auto">
            <a:xfrm rot="9691848">
              <a:off x="3406" y="2888"/>
              <a:ext cx="138" cy="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5900" name="Line 148"/>
            <p:cNvSpPr>
              <a:spLocks noChangeShapeType="1"/>
            </p:cNvSpPr>
            <p:nvPr/>
          </p:nvSpPr>
          <p:spPr bwMode="auto">
            <a:xfrm rot="9691848">
              <a:off x="3408" y="3018"/>
              <a:ext cx="138" cy="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8" name="Group 233"/>
          <p:cNvGrpSpPr>
            <a:grpSpLocks/>
          </p:cNvGrpSpPr>
          <p:nvPr/>
        </p:nvGrpSpPr>
        <p:grpSpPr bwMode="auto">
          <a:xfrm>
            <a:off x="4287838" y="3871913"/>
            <a:ext cx="1395412" cy="490537"/>
            <a:chOff x="2701" y="2439"/>
            <a:chExt cx="879" cy="309"/>
          </a:xfrm>
        </p:grpSpPr>
        <p:grpSp>
          <p:nvGrpSpPr>
            <p:cNvPr id="75889" name="Group 232"/>
            <p:cNvGrpSpPr>
              <a:grpSpLocks/>
            </p:cNvGrpSpPr>
            <p:nvPr/>
          </p:nvGrpSpPr>
          <p:grpSpPr bwMode="auto">
            <a:xfrm>
              <a:off x="2701" y="2639"/>
              <a:ext cx="806" cy="109"/>
              <a:chOff x="2540" y="2639"/>
              <a:chExt cx="806" cy="109"/>
            </a:xfrm>
          </p:grpSpPr>
          <p:grpSp>
            <p:nvGrpSpPr>
              <p:cNvPr id="75891" name="Group 149"/>
              <p:cNvGrpSpPr>
                <a:grpSpLocks/>
              </p:cNvGrpSpPr>
              <p:nvPr/>
            </p:nvGrpSpPr>
            <p:grpSpPr bwMode="auto">
              <a:xfrm rot="10793026">
                <a:off x="2697" y="2639"/>
                <a:ext cx="649" cy="109"/>
                <a:chOff x="4712" y="1742"/>
                <a:chExt cx="648" cy="108"/>
              </a:xfrm>
            </p:grpSpPr>
            <p:sp>
              <p:nvSpPr>
                <p:cNvPr id="75893" name="Rectangle 150"/>
                <p:cNvSpPr>
                  <a:spLocks noChangeArrowheads="1"/>
                </p:cNvSpPr>
                <p:nvPr/>
              </p:nvSpPr>
              <p:spPr bwMode="auto">
                <a:xfrm>
                  <a:off x="4712" y="1742"/>
                  <a:ext cx="648" cy="10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zh-TW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5894" name="Rectangle 151"/>
                <p:cNvSpPr>
                  <a:spLocks noChangeArrowheads="1"/>
                </p:cNvSpPr>
                <p:nvPr/>
              </p:nvSpPr>
              <p:spPr bwMode="auto">
                <a:xfrm>
                  <a:off x="4714" y="1744"/>
                  <a:ext cx="534" cy="10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zh-TW" sz="18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75892" name="Line 152"/>
              <p:cNvSpPr>
                <a:spLocks noChangeShapeType="1"/>
              </p:cNvSpPr>
              <p:nvPr/>
            </p:nvSpPr>
            <p:spPr bwMode="auto">
              <a:xfrm rot="9691848">
                <a:off x="2540" y="2666"/>
                <a:ext cx="138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75890" name="Text Box 153"/>
            <p:cNvSpPr txBox="1">
              <a:spLocks noChangeArrowheads="1"/>
            </p:cNvSpPr>
            <p:nvPr/>
          </p:nvSpPr>
          <p:spPr bwMode="auto">
            <a:xfrm>
              <a:off x="2810" y="2439"/>
              <a:ext cx="7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i="1">
                  <a:solidFill>
                    <a:srgbClr val="CC0000"/>
                  </a:solidFill>
                  <a:latin typeface="Arial" panose="020B0604020202020204" pitchFamily="34" charset="0"/>
                </a:rPr>
                <a:t>reassembly</a:t>
              </a:r>
              <a:endParaRPr lang="en-US" altLang="zh-TW" sz="1800" i="1">
                <a:solidFill>
                  <a:srgbClr val="CC0000"/>
                </a:solidFill>
                <a:latin typeface="Arial" panose="020B0604020202020204" pitchFamily="34" charset="0"/>
              </a:endParaRPr>
            </a:p>
          </p:txBody>
        </p:sp>
      </p:grpSp>
      <p:pic>
        <p:nvPicPr>
          <p:cNvPr id="75797" name="Picture 15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881063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5798" name="Group 162"/>
          <p:cNvGrpSpPr>
            <a:grpSpLocks/>
          </p:cNvGrpSpPr>
          <p:nvPr/>
        </p:nvGrpSpPr>
        <p:grpSpPr bwMode="auto">
          <a:xfrm>
            <a:off x="3849688" y="1708150"/>
            <a:ext cx="838200" cy="1720850"/>
            <a:chOff x="2345" y="1140"/>
            <a:chExt cx="528" cy="1084"/>
          </a:xfrm>
        </p:grpSpPr>
        <p:sp>
          <p:nvSpPr>
            <p:cNvPr id="75879" name="Line 8"/>
            <p:cNvSpPr>
              <a:spLocks noChangeShapeType="1"/>
            </p:cNvSpPr>
            <p:nvPr/>
          </p:nvSpPr>
          <p:spPr bwMode="auto">
            <a:xfrm flipV="1">
              <a:off x="2811" y="1459"/>
              <a:ext cx="6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5880" name="Line 10"/>
            <p:cNvSpPr>
              <a:spLocks noChangeShapeType="1"/>
            </p:cNvSpPr>
            <p:nvPr/>
          </p:nvSpPr>
          <p:spPr bwMode="auto">
            <a:xfrm flipV="1">
              <a:off x="2811" y="1967"/>
              <a:ext cx="6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5881" name="Line 15"/>
            <p:cNvSpPr>
              <a:spLocks noChangeShapeType="1"/>
            </p:cNvSpPr>
            <p:nvPr/>
          </p:nvSpPr>
          <p:spPr bwMode="auto">
            <a:xfrm>
              <a:off x="2868" y="1456"/>
              <a:ext cx="0" cy="5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75882" name="Group 155"/>
            <p:cNvGrpSpPr>
              <a:grpSpLocks/>
            </p:cNvGrpSpPr>
            <p:nvPr/>
          </p:nvGrpSpPr>
          <p:grpSpPr bwMode="auto">
            <a:xfrm>
              <a:off x="2345" y="1140"/>
              <a:ext cx="503" cy="444"/>
              <a:chOff x="-44" y="1473"/>
              <a:chExt cx="981" cy="1105"/>
            </a:xfrm>
          </p:grpSpPr>
          <p:pic>
            <p:nvPicPr>
              <p:cNvPr id="75887" name="Picture 15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5888" name="Freeform 157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7350 w 356"/>
                  <a:gd name="T3" fmla="*/ 15593 h 368"/>
                  <a:gd name="T4" fmla="*/ 222251 w 356"/>
                  <a:gd name="T5" fmla="*/ 324849 h 368"/>
                  <a:gd name="T6" fmla="*/ 48981 w 356"/>
                  <a:gd name="T7" fmla="*/ 40625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</p:grpSp>
        <p:sp>
          <p:nvSpPr>
            <p:cNvPr id="75883" name="Text Box 158"/>
            <p:cNvSpPr txBox="1">
              <a:spLocks noChangeArrowheads="1"/>
            </p:cNvSpPr>
            <p:nvPr/>
          </p:nvSpPr>
          <p:spPr bwMode="auto">
            <a:xfrm rot="5400000">
              <a:off x="2526" y="1509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>
                  <a:latin typeface="Arial" panose="020B0604020202020204" pitchFamily="34" charset="0"/>
                </a:rPr>
                <a:t>…</a:t>
              </a:r>
            </a:p>
          </p:txBody>
        </p:sp>
        <p:grpSp>
          <p:nvGrpSpPr>
            <p:cNvPr id="75884" name="Group 159"/>
            <p:cNvGrpSpPr>
              <a:grpSpLocks/>
            </p:cNvGrpSpPr>
            <p:nvPr/>
          </p:nvGrpSpPr>
          <p:grpSpPr bwMode="auto">
            <a:xfrm>
              <a:off x="2357" y="1780"/>
              <a:ext cx="503" cy="444"/>
              <a:chOff x="-44" y="1473"/>
              <a:chExt cx="981" cy="1105"/>
            </a:xfrm>
          </p:grpSpPr>
          <p:pic>
            <p:nvPicPr>
              <p:cNvPr id="75885" name="Picture 16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5886" name="Freeform 16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7350 w 356"/>
                  <a:gd name="T3" fmla="*/ 15593 h 368"/>
                  <a:gd name="T4" fmla="*/ 222251 w 356"/>
                  <a:gd name="T5" fmla="*/ 324849 h 368"/>
                  <a:gd name="T6" fmla="*/ 48981 w 356"/>
                  <a:gd name="T7" fmla="*/ 40625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</p:grpSp>
      </p:grpSp>
      <p:grpSp>
        <p:nvGrpSpPr>
          <p:cNvPr id="75799" name="Group 163"/>
          <p:cNvGrpSpPr>
            <a:grpSpLocks/>
          </p:cNvGrpSpPr>
          <p:nvPr/>
        </p:nvGrpSpPr>
        <p:grpSpPr bwMode="auto">
          <a:xfrm>
            <a:off x="5970588" y="2895600"/>
            <a:ext cx="698500" cy="355600"/>
            <a:chOff x="4396" y="1245"/>
            <a:chExt cx="672" cy="248"/>
          </a:xfrm>
        </p:grpSpPr>
        <p:sp>
          <p:nvSpPr>
            <p:cNvPr id="75871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5872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5873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75874" name="Group 167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75877" name="Freeform 16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5878" name="Freeform 16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75875" name="Line 170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5876" name="Line 171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75800" name="Group 172"/>
          <p:cNvGrpSpPr>
            <a:grpSpLocks/>
          </p:cNvGrpSpPr>
          <p:nvPr/>
        </p:nvGrpSpPr>
        <p:grpSpPr bwMode="auto">
          <a:xfrm>
            <a:off x="4757738" y="1790700"/>
            <a:ext cx="698500" cy="355600"/>
            <a:chOff x="4396" y="1245"/>
            <a:chExt cx="672" cy="248"/>
          </a:xfrm>
        </p:grpSpPr>
        <p:sp>
          <p:nvSpPr>
            <p:cNvPr id="75863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5864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5865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75866" name="Group 176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75869" name="Freeform 17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5870" name="Freeform 17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75867" name="Line 179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5868" name="Line 180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75801" name="Group 181"/>
          <p:cNvGrpSpPr>
            <a:grpSpLocks/>
          </p:cNvGrpSpPr>
          <p:nvPr/>
        </p:nvGrpSpPr>
        <p:grpSpPr bwMode="auto">
          <a:xfrm>
            <a:off x="4764088" y="2425700"/>
            <a:ext cx="698500" cy="355600"/>
            <a:chOff x="4396" y="1245"/>
            <a:chExt cx="672" cy="248"/>
          </a:xfrm>
        </p:grpSpPr>
        <p:sp>
          <p:nvSpPr>
            <p:cNvPr id="75855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5856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5857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75858" name="Group 185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75861" name="Freeform 18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5862" name="Freeform 18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75859" name="Line 188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5860" name="Line 189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75802" name="Group 190"/>
          <p:cNvGrpSpPr>
            <a:grpSpLocks/>
          </p:cNvGrpSpPr>
          <p:nvPr/>
        </p:nvGrpSpPr>
        <p:grpSpPr bwMode="auto">
          <a:xfrm>
            <a:off x="5595938" y="2000250"/>
            <a:ext cx="698500" cy="355600"/>
            <a:chOff x="4396" y="1245"/>
            <a:chExt cx="672" cy="248"/>
          </a:xfrm>
        </p:grpSpPr>
        <p:sp>
          <p:nvSpPr>
            <p:cNvPr id="75847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5848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5849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75850" name="Group 194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75853" name="Freeform 19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5854" name="Freeform 19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75851" name="Line 197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5852" name="Line 198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2" name="Group 200"/>
          <p:cNvGrpSpPr>
            <a:grpSpLocks/>
          </p:cNvGrpSpPr>
          <p:nvPr/>
        </p:nvGrpSpPr>
        <p:grpSpPr bwMode="auto">
          <a:xfrm>
            <a:off x="6421438" y="3103563"/>
            <a:ext cx="1033462" cy="801687"/>
            <a:chOff x="4045" y="1955"/>
            <a:chExt cx="651" cy="505"/>
          </a:xfrm>
        </p:grpSpPr>
        <p:grpSp>
          <p:nvGrpSpPr>
            <p:cNvPr id="75835" name="Group 123"/>
            <p:cNvGrpSpPr>
              <a:grpSpLocks/>
            </p:cNvGrpSpPr>
            <p:nvPr/>
          </p:nvGrpSpPr>
          <p:grpSpPr bwMode="auto">
            <a:xfrm rot="3346875">
              <a:off x="3958" y="2042"/>
              <a:ext cx="282" cy="108"/>
              <a:chOff x="5078" y="1860"/>
              <a:chExt cx="282" cy="108"/>
            </a:xfrm>
          </p:grpSpPr>
          <p:sp>
            <p:nvSpPr>
              <p:cNvPr id="75845" name="Rectangle 124"/>
              <p:cNvSpPr>
                <a:spLocks noChangeArrowheads="1"/>
              </p:cNvSpPr>
              <p:nvPr/>
            </p:nvSpPr>
            <p:spPr bwMode="auto">
              <a:xfrm>
                <a:off x="5215" y="1861"/>
                <a:ext cx="144" cy="1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75846" name="Rectangle 125"/>
              <p:cNvSpPr>
                <a:spLocks noChangeArrowheads="1"/>
              </p:cNvSpPr>
              <p:nvPr/>
            </p:nvSpPr>
            <p:spPr bwMode="auto">
              <a:xfrm>
                <a:off x="5078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75836" name="Group 126"/>
            <p:cNvGrpSpPr>
              <a:grpSpLocks/>
            </p:cNvGrpSpPr>
            <p:nvPr/>
          </p:nvGrpSpPr>
          <p:grpSpPr bwMode="auto">
            <a:xfrm rot="3215306">
              <a:off x="4158" y="2108"/>
              <a:ext cx="282" cy="108"/>
              <a:chOff x="5078" y="1860"/>
              <a:chExt cx="282" cy="108"/>
            </a:xfrm>
          </p:grpSpPr>
          <p:sp>
            <p:nvSpPr>
              <p:cNvPr id="75843" name="Rectangle 127"/>
              <p:cNvSpPr>
                <a:spLocks noChangeArrowheads="1"/>
              </p:cNvSpPr>
              <p:nvPr/>
            </p:nvSpPr>
            <p:spPr bwMode="auto">
              <a:xfrm>
                <a:off x="5214" y="1860"/>
                <a:ext cx="144" cy="1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75844" name="Rectangle 128"/>
              <p:cNvSpPr>
                <a:spLocks noChangeArrowheads="1"/>
              </p:cNvSpPr>
              <p:nvPr/>
            </p:nvSpPr>
            <p:spPr bwMode="auto">
              <a:xfrm>
                <a:off x="5076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75837" name="Group 129"/>
            <p:cNvGrpSpPr>
              <a:grpSpLocks/>
            </p:cNvGrpSpPr>
            <p:nvPr/>
          </p:nvGrpSpPr>
          <p:grpSpPr bwMode="auto">
            <a:xfrm rot="3051000">
              <a:off x="4380" y="2184"/>
              <a:ext cx="282" cy="108"/>
              <a:chOff x="5078" y="1860"/>
              <a:chExt cx="282" cy="108"/>
            </a:xfrm>
          </p:grpSpPr>
          <p:sp>
            <p:nvSpPr>
              <p:cNvPr id="75841" name="Rectangle 130"/>
              <p:cNvSpPr>
                <a:spLocks noChangeArrowheads="1"/>
              </p:cNvSpPr>
              <p:nvPr/>
            </p:nvSpPr>
            <p:spPr bwMode="auto">
              <a:xfrm>
                <a:off x="5214" y="1860"/>
                <a:ext cx="144" cy="1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75842" name="Rectangle 131"/>
              <p:cNvSpPr>
                <a:spLocks noChangeArrowheads="1"/>
              </p:cNvSpPr>
              <p:nvPr/>
            </p:nvSpPr>
            <p:spPr bwMode="auto">
              <a:xfrm>
                <a:off x="5078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5838" name="Line 133"/>
            <p:cNvSpPr>
              <a:spLocks noChangeShapeType="1"/>
            </p:cNvSpPr>
            <p:nvPr/>
          </p:nvSpPr>
          <p:spPr bwMode="auto">
            <a:xfrm>
              <a:off x="4184" y="2216"/>
              <a:ext cx="84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5839" name="Line 134"/>
            <p:cNvSpPr>
              <a:spLocks noChangeShapeType="1"/>
            </p:cNvSpPr>
            <p:nvPr/>
          </p:nvSpPr>
          <p:spPr bwMode="auto">
            <a:xfrm>
              <a:off x="4388" y="2278"/>
              <a:ext cx="82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5840" name="Line 135"/>
            <p:cNvSpPr>
              <a:spLocks noChangeShapeType="1"/>
            </p:cNvSpPr>
            <p:nvPr/>
          </p:nvSpPr>
          <p:spPr bwMode="auto">
            <a:xfrm>
              <a:off x="4620" y="2350"/>
              <a:ext cx="76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75804" name="Group 201"/>
          <p:cNvGrpSpPr>
            <a:grpSpLocks/>
          </p:cNvGrpSpPr>
          <p:nvPr/>
        </p:nvGrpSpPr>
        <p:grpSpPr bwMode="auto">
          <a:xfrm>
            <a:off x="6694488" y="3886200"/>
            <a:ext cx="698500" cy="355600"/>
            <a:chOff x="4396" y="1245"/>
            <a:chExt cx="672" cy="248"/>
          </a:xfrm>
        </p:grpSpPr>
        <p:sp>
          <p:nvSpPr>
            <p:cNvPr id="75827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5828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5829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75830" name="Group 205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75833" name="Freeform 20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5834" name="Freeform 20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75831" name="Line 208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5832" name="Line 209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75805" name="Group 210"/>
          <p:cNvGrpSpPr>
            <a:grpSpLocks/>
          </p:cNvGrpSpPr>
          <p:nvPr/>
        </p:nvGrpSpPr>
        <p:grpSpPr bwMode="auto">
          <a:xfrm>
            <a:off x="5791200" y="4954588"/>
            <a:ext cx="698500" cy="355600"/>
            <a:chOff x="4396" y="1245"/>
            <a:chExt cx="672" cy="248"/>
          </a:xfrm>
        </p:grpSpPr>
        <p:sp>
          <p:nvSpPr>
            <p:cNvPr id="75819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5820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5821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75822" name="Group 214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75825" name="Freeform 21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5826" name="Freeform 21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75823" name="Line 217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5824" name="Line 218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75806" name="Group 221"/>
          <p:cNvGrpSpPr>
            <a:grpSpLocks/>
          </p:cNvGrpSpPr>
          <p:nvPr/>
        </p:nvGrpSpPr>
        <p:grpSpPr bwMode="auto">
          <a:xfrm>
            <a:off x="4752975" y="4400550"/>
            <a:ext cx="738188" cy="1385888"/>
            <a:chOff x="2345" y="1140"/>
            <a:chExt cx="528" cy="1084"/>
          </a:xfrm>
        </p:grpSpPr>
        <p:sp>
          <p:nvSpPr>
            <p:cNvPr id="75809" name="Line 222"/>
            <p:cNvSpPr>
              <a:spLocks noChangeShapeType="1"/>
            </p:cNvSpPr>
            <p:nvPr/>
          </p:nvSpPr>
          <p:spPr bwMode="auto">
            <a:xfrm flipV="1">
              <a:off x="2811" y="1459"/>
              <a:ext cx="6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5810" name="Line 223"/>
            <p:cNvSpPr>
              <a:spLocks noChangeShapeType="1"/>
            </p:cNvSpPr>
            <p:nvPr/>
          </p:nvSpPr>
          <p:spPr bwMode="auto">
            <a:xfrm flipV="1">
              <a:off x="2811" y="1967"/>
              <a:ext cx="6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5811" name="Line 224"/>
            <p:cNvSpPr>
              <a:spLocks noChangeShapeType="1"/>
            </p:cNvSpPr>
            <p:nvPr/>
          </p:nvSpPr>
          <p:spPr bwMode="auto">
            <a:xfrm>
              <a:off x="2868" y="1455"/>
              <a:ext cx="0" cy="5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75812" name="Group 225"/>
            <p:cNvGrpSpPr>
              <a:grpSpLocks/>
            </p:cNvGrpSpPr>
            <p:nvPr/>
          </p:nvGrpSpPr>
          <p:grpSpPr bwMode="auto">
            <a:xfrm>
              <a:off x="2345" y="1140"/>
              <a:ext cx="503" cy="444"/>
              <a:chOff x="-44" y="1473"/>
              <a:chExt cx="981" cy="1105"/>
            </a:xfrm>
          </p:grpSpPr>
          <p:pic>
            <p:nvPicPr>
              <p:cNvPr id="75817" name="Picture 22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5818" name="Freeform 227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7350 w 356"/>
                  <a:gd name="T3" fmla="*/ 15593 h 368"/>
                  <a:gd name="T4" fmla="*/ 222251 w 356"/>
                  <a:gd name="T5" fmla="*/ 324849 h 368"/>
                  <a:gd name="T6" fmla="*/ 48981 w 356"/>
                  <a:gd name="T7" fmla="*/ 40625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</p:grpSp>
        <p:sp>
          <p:nvSpPr>
            <p:cNvPr id="75813" name="Text Box 228"/>
            <p:cNvSpPr txBox="1">
              <a:spLocks noChangeArrowheads="1"/>
            </p:cNvSpPr>
            <p:nvPr/>
          </p:nvSpPr>
          <p:spPr bwMode="auto">
            <a:xfrm rot="5400000">
              <a:off x="2463" y="1529"/>
              <a:ext cx="422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>
                  <a:latin typeface="Arial" panose="020B0604020202020204" pitchFamily="34" charset="0"/>
                </a:rPr>
                <a:t>…</a:t>
              </a:r>
            </a:p>
          </p:txBody>
        </p:sp>
        <p:grpSp>
          <p:nvGrpSpPr>
            <p:cNvPr id="75814" name="Group 229"/>
            <p:cNvGrpSpPr>
              <a:grpSpLocks/>
            </p:cNvGrpSpPr>
            <p:nvPr/>
          </p:nvGrpSpPr>
          <p:grpSpPr bwMode="auto">
            <a:xfrm>
              <a:off x="2357" y="1780"/>
              <a:ext cx="503" cy="444"/>
              <a:chOff x="-44" y="1473"/>
              <a:chExt cx="981" cy="1105"/>
            </a:xfrm>
          </p:grpSpPr>
          <p:pic>
            <p:nvPicPr>
              <p:cNvPr id="75815" name="Picture 23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5816" name="Freeform 23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7350 w 356"/>
                  <a:gd name="T3" fmla="*/ 15593 h 368"/>
                  <a:gd name="T4" fmla="*/ 222251 w 356"/>
                  <a:gd name="T5" fmla="*/ 324849 h 368"/>
                  <a:gd name="T6" fmla="*/ 48981 w 356"/>
                  <a:gd name="T7" fmla="*/ 40625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</p:grpSp>
      </p:grpSp>
      <p:sp>
        <p:nvSpPr>
          <p:cNvPr id="7580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Tahoma" panose="020B0604030504040204" pitchFamily="34" charset="0"/>
              </a:rPr>
              <a:t>4-</a:t>
            </a:r>
            <a:fld id="{5507E8C3-6474-4968-BD4D-23837ED3BEDC}" type="slidenum">
              <a:rPr lang="en-US" altLang="zh-TW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TW" sz="1200">
              <a:latin typeface="Tahoma" panose="020B0604030504040204" pitchFamily="34" charset="0"/>
            </a:endParaRPr>
          </a:p>
        </p:txBody>
      </p:sp>
      <p:sp>
        <p:nvSpPr>
          <p:cNvPr id="75808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</p:spTree>
    <p:extLst>
      <p:ext uri="{BB962C8B-B14F-4D97-AF65-F5344CB8AC3E}">
        <p14:creationId xmlns:p14="http://schemas.microsoft.com/office/powerpoint/2010/main" val="306323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76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6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766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6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766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02" name="Group 4"/>
          <p:cNvGrpSpPr>
            <a:grpSpLocks/>
          </p:cNvGrpSpPr>
          <p:nvPr/>
        </p:nvGrpSpPr>
        <p:grpSpPr bwMode="auto">
          <a:xfrm>
            <a:off x="3595688" y="1527175"/>
            <a:ext cx="4248150" cy="660400"/>
            <a:chOff x="3006" y="1205"/>
            <a:chExt cx="2676" cy="416"/>
          </a:xfrm>
        </p:grpSpPr>
        <p:sp>
          <p:nvSpPr>
            <p:cNvPr id="76856" name="Rectangle 5"/>
            <p:cNvSpPr>
              <a:spLocks noChangeArrowheads="1"/>
            </p:cNvSpPr>
            <p:nvPr/>
          </p:nvSpPr>
          <p:spPr bwMode="auto">
            <a:xfrm>
              <a:off x="3048" y="1212"/>
              <a:ext cx="2634" cy="3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76857" name="Rectangle 6"/>
            <p:cNvSpPr>
              <a:spLocks noChangeArrowheads="1"/>
            </p:cNvSpPr>
            <p:nvPr/>
          </p:nvSpPr>
          <p:spPr bwMode="auto">
            <a:xfrm>
              <a:off x="3006" y="1242"/>
              <a:ext cx="2634" cy="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76858" name="Text Box 7"/>
            <p:cNvSpPr txBox="1">
              <a:spLocks noChangeArrowheads="1"/>
            </p:cNvSpPr>
            <p:nvPr/>
          </p:nvSpPr>
          <p:spPr bwMode="auto">
            <a:xfrm>
              <a:off x="3734" y="1205"/>
              <a:ext cx="27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ID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=x</a:t>
              </a:r>
            </a:p>
          </p:txBody>
        </p:sp>
        <p:sp>
          <p:nvSpPr>
            <p:cNvPr id="76859" name="Text Box 8"/>
            <p:cNvSpPr txBox="1">
              <a:spLocks noChangeArrowheads="1"/>
            </p:cNvSpPr>
            <p:nvPr/>
          </p:nvSpPr>
          <p:spPr bwMode="auto">
            <a:xfrm>
              <a:off x="4648" y="1217"/>
              <a:ext cx="46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offset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=0</a:t>
              </a:r>
            </a:p>
          </p:txBody>
        </p:sp>
        <p:sp>
          <p:nvSpPr>
            <p:cNvPr id="76860" name="Text Box 9"/>
            <p:cNvSpPr txBox="1">
              <a:spLocks noChangeArrowheads="1"/>
            </p:cNvSpPr>
            <p:nvPr/>
          </p:nvSpPr>
          <p:spPr bwMode="auto">
            <a:xfrm>
              <a:off x="4017" y="1217"/>
              <a:ext cx="59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fragflag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=0</a:t>
              </a:r>
            </a:p>
          </p:txBody>
        </p:sp>
        <p:sp>
          <p:nvSpPr>
            <p:cNvPr id="76861" name="Text Box 10"/>
            <p:cNvSpPr txBox="1">
              <a:spLocks noChangeArrowheads="1"/>
            </p:cNvSpPr>
            <p:nvPr/>
          </p:nvSpPr>
          <p:spPr bwMode="auto">
            <a:xfrm>
              <a:off x="3230" y="1205"/>
              <a:ext cx="52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length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=4000</a:t>
              </a:r>
            </a:p>
          </p:txBody>
        </p:sp>
        <p:sp>
          <p:nvSpPr>
            <p:cNvPr id="76862" name="Line 11"/>
            <p:cNvSpPr>
              <a:spLocks noChangeShapeType="1"/>
            </p:cNvSpPr>
            <p:nvPr/>
          </p:nvSpPr>
          <p:spPr bwMode="auto">
            <a:xfrm>
              <a:off x="3246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6863" name="Line 12"/>
            <p:cNvSpPr>
              <a:spLocks noChangeShapeType="1"/>
            </p:cNvSpPr>
            <p:nvPr/>
          </p:nvSpPr>
          <p:spPr bwMode="auto">
            <a:xfrm>
              <a:off x="3750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6864" name="Line 13"/>
            <p:cNvSpPr>
              <a:spLocks noChangeShapeType="1"/>
            </p:cNvSpPr>
            <p:nvPr/>
          </p:nvSpPr>
          <p:spPr bwMode="auto">
            <a:xfrm>
              <a:off x="4020" y="1254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6865" name="Line 14"/>
            <p:cNvSpPr>
              <a:spLocks noChangeShapeType="1"/>
            </p:cNvSpPr>
            <p:nvPr/>
          </p:nvSpPr>
          <p:spPr bwMode="auto">
            <a:xfrm>
              <a:off x="4638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6866" name="Line 15"/>
            <p:cNvSpPr>
              <a:spLocks noChangeShapeType="1"/>
            </p:cNvSpPr>
            <p:nvPr/>
          </p:nvSpPr>
          <p:spPr bwMode="auto">
            <a:xfrm>
              <a:off x="5112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6867" name="Rectangle 16"/>
            <p:cNvSpPr>
              <a:spLocks noChangeArrowheads="1"/>
            </p:cNvSpPr>
            <p:nvPr/>
          </p:nvSpPr>
          <p:spPr bwMode="auto">
            <a:xfrm>
              <a:off x="5232" y="1212"/>
              <a:ext cx="138" cy="3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3684588" y="2290763"/>
            <a:ext cx="4711700" cy="3278187"/>
            <a:chOff x="2321" y="1443"/>
            <a:chExt cx="2968" cy="2065"/>
          </a:xfrm>
        </p:grpSpPr>
        <p:grpSp>
          <p:nvGrpSpPr>
            <p:cNvPr id="76813" name="Group 17"/>
            <p:cNvGrpSpPr>
              <a:grpSpLocks/>
            </p:cNvGrpSpPr>
            <p:nvPr/>
          </p:nvGrpSpPr>
          <p:grpSpPr bwMode="auto">
            <a:xfrm>
              <a:off x="2613" y="2066"/>
              <a:ext cx="2676" cy="416"/>
              <a:chOff x="3006" y="1205"/>
              <a:chExt cx="2676" cy="416"/>
            </a:xfrm>
          </p:grpSpPr>
          <p:sp>
            <p:nvSpPr>
              <p:cNvPr id="76844" name="Rectangle 18"/>
              <p:cNvSpPr>
                <a:spLocks noChangeArrowheads="1"/>
              </p:cNvSpPr>
              <p:nvPr/>
            </p:nvSpPr>
            <p:spPr bwMode="auto">
              <a:xfrm>
                <a:off x="3048" y="1212"/>
                <a:ext cx="2634" cy="342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76845" name="Rectangle 19"/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76846" name="Text Box 20"/>
              <p:cNvSpPr txBox="1">
                <a:spLocks noChangeArrowheads="1"/>
              </p:cNvSpPr>
              <p:nvPr/>
            </p:nvSpPr>
            <p:spPr bwMode="auto">
              <a:xfrm>
                <a:off x="3734" y="1205"/>
                <a:ext cx="272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latin typeface="Arial" panose="020B0604020202020204" pitchFamily="34" charset="0"/>
                  </a:rPr>
                  <a:t>ID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latin typeface="Arial" panose="020B0604020202020204" pitchFamily="34" charset="0"/>
                  </a:rPr>
                  <a:t>=x</a:t>
                </a:r>
              </a:p>
            </p:txBody>
          </p:sp>
          <p:sp>
            <p:nvSpPr>
              <p:cNvPr id="76847" name="Text Box 21"/>
              <p:cNvSpPr txBox="1">
                <a:spLocks noChangeArrowheads="1"/>
              </p:cNvSpPr>
              <p:nvPr/>
            </p:nvSpPr>
            <p:spPr bwMode="auto">
              <a:xfrm>
                <a:off x="4648" y="1217"/>
                <a:ext cx="46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latin typeface="Arial" panose="020B0604020202020204" pitchFamily="34" charset="0"/>
                  </a:rPr>
                  <a:t>offset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latin typeface="Arial" panose="020B0604020202020204" pitchFamily="34" charset="0"/>
                  </a:rPr>
                  <a:t>=0</a:t>
                </a:r>
              </a:p>
            </p:txBody>
          </p:sp>
          <p:sp>
            <p:nvSpPr>
              <p:cNvPr id="76848" name="Text Box 22"/>
              <p:cNvSpPr txBox="1">
                <a:spLocks noChangeArrowheads="1"/>
              </p:cNvSpPr>
              <p:nvPr/>
            </p:nvSpPr>
            <p:spPr bwMode="auto">
              <a:xfrm>
                <a:off x="4017" y="1217"/>
                <a:ext cx="59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latin typeface="Arial" panose="020B0604020202020204" pitchFamily="34" charset="0"/>
                  </a:rPr>
                  <a:t>fragflag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latin typeface="Arial" panose="020B0604020202020204" pitchFamily="34" charset="0"/>
                  </a:rPr>
                  <a:t>=1</a:t>
                </a:r>
              </a:p>
            </p:txBody>
          </p:sp>
          <p:sp>
            <p:nvSpPr>
              <p:cNvPr id="76849" name="Text Box 23"/>
              <p:cNvSpPr txBox="1">
                <a:spLocks noChangeArrowheads="1"/>
              </p:cNvSpPr>
              <p:nvPr/>
            </p:nvSpPr>
            <p:spPr bwMode="auto">
              <a:xfrm>
                <a:off x="3230" y="1205"/>
                <a:ext cx="520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latin typeface="Arial" panose="020B0604020202020204" pitchFamily="34" charset="0"/>
                  </a:rPr>
                  <a:t>length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latin typeface="Arial" panose="020B0604020202020204" pitchFamily="34" charset="0"/>
                  </a:rPr>
                  <a:t>=1500</a:t>
                </a:r>
              </a:p>
            </p:txBody>
          </p:sp>
          <p:sp>
            <p:nvSpPr>
              <p:cNvPr id="76850" name="Line 24"/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6851" name="Line 25"/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6852" name="Line 26"/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6853" name="Line 27"/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6854" name="Line 28"/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6855" name="Rectangle 29"/>
              <p:cNvSpPr>
                <a:spLocks noChangeArrowheads="1"/>
              </p:cNvSpPr>
              <p:nvPr/>
            </p:nvSpPr>
            <p:spPr bwMode="auto">
              <a:xfrm>
                <a:off x="5232" y="1212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76814" name="Group 30"/>
            <p:cNvGrpSpPr>
              <a:grpSpLocks/>
            </p:cNvGrpSpPr>
            <p:nvPr/>
          </p:nvGrpSpPr>
          <p:grpSpPr bwMode="auto">
            <a:xfrm>
              <a:off x="2613" y="2570"/>
              <a:ext cx="2676" cy="416"/>
              <a:chOff x="3006" y="1205"/>
              <a:chExt cx="2676" cy="416"/>
            </a:xfrm>
          </p:grpSpPr>
          <p:sp>
            <p:nvSpPr>
              <p:cNvPr id="76832" name="Rectangle 31"/>
              <p:cNvSpPr>
                <a:spLocks noChangeArrowheads="1"/>
              </p:cNvSpPr>
              <p:nvPr/>
            </p:nvSpPr>
            <p:spPr bwMode="auto">
              <a:xfrm>
                <a:off x="3048" y="1212"/>
                <a:ext cx="2634" cy="342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76833" name="Rectangle 32"/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76834" name="Text Box 33"/>
              <p:cNvSpPr txBox="1">
                <a:spLocks noChangeArrowheads="1"/>
              </p:cNvSpPr>
              <p:nvPr/>
            </p:nvSpPr>
            <p:spPr bwMode="auto">
              <a:xfrm>
                <a:off x="3734" y="1205"/>
                <a:ext cx="272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latin typeface="Arial" panose="020B0604020202020204" pitchFamily="34" charset="0"/>
                  </a:rPr>
                  <a:t>ID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latin typeface="Arial" panose="020B0604020202020204" pitchFamily="34" charset="0"/>
                  </a:rPr>
                  <a:t>=x</a:t>
                </a:r>
              </a:p>
            </p:txBody>
          </p:sp>
          <p:sp>
            <p:nvSpPr>
              <p:cNvPr id="76835" name="Text Box 34"/>
              <p:cNvSpPr txBox="1">
                <a:spLocks noChangeArrowheads="1"/>
              </p:cNvSpPr>
              <p:nvPr/>
            </p:nvSpPr>
            <p:spPr bwMode="auto">
              <a:xfrm>
                <a:off x="4648" y="1217"/>
                <a:ext cx="46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latin typeface="Arial" panose="020B0604020202020204" pitchFamily="34" charset="0"/>
                  </a:rPr>
                  <a:t>offset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latin typeface="Arial" panose="020B0604020202020204" pitchFamily="34" charset="0"/>
                  </a:rPr>
                  <a:t>=185</a:t>
                </a:r>
              </a:p>
            </p:txBody>
          </p:sp>
          <p:sp>
            <p:nvSpPr>
              <p:cNvPr id="76836" name="Text Box 35"/>
              <p:cNvSpPr txBox="1">
                <a:spLocks noChangeArrowheads="1"/>
              </p:cNvSpPr>
              <p:nvPr/>
            </p:nvSpPr>
            <p:spPr bwMode="auto">
              <a:xfrm>
                <a:off x="4017" y="1217"/>
                <a:ext cx="59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latin typeface="Arial" panose="020B0604020202020204" pitchFamily="34" charset="0"/>
                  </a:rPr>
                  <a:t>fragflag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latin typeface="Arial" panose="020B0604020202020204" pitchFamily="34" charset="0"/>
                  </a:rPr>
                  <a:t>=1</a:t>
                </a:r>
              </a:p>
            </p:txBody>
          </p:sp>
          <p:sp>
            <p:nvSpPr>
              <p:cNvPr id="76837" name="Text Box 36"/>
              <p:cNvSpPr txBox="1">
                <a:spLocks noChangeArrowheads="1"/>
              </p:cNvSpPr>
              <p:nvPr/>
            </p:nvSpPr>
            <p:spPr bwMode="auto">
              <a:xfrm>
                <a:off x="3230" y="1205"/>
                <a:ext cx="520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latin typeface="Arial" panose="020B0604020202020204" pitchFamily="34" charset="0"/>
                  </a:rPr>
                  <a:t>length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latin typeface="Arial" panose="020B0604020202020204" pitchFamily="34" charset="0"/>
                  </a:rPr>
                  <a:t>=1500</a:t>
                </a:r>
              </a:p>
            </p:txBody>
          </p:sp>
          <p:sp>
            <p:nvSpPr>
              <p:cNvPr id="76838" name="Line 37"/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6839" name="Line 38"/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6840" name="Line 39"/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6841" name="Line 40"/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6842" name="Line 41"/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6843" name="Rectangle 42"/>
              <p:cNvSpPr>
                <a:spLocks noChangeArrowheads="1"/>
              </p:cNvSpPr>
              <p:nvPr/>
            </p:nvSpPr>
            <p:spPr bwMode="auto">
              <a:xfrm>
                <a:off x="5232" y="1212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76815" name="Group 43"/>
            <p:cNvGrpSpPr>
              <a:grpSpLocks/>
            </p:cNvGrpSpPr>
            <p:nvPr/>
          </p:nvGrpSpPr>
          <p:grpSpPr bwMode="auto">
            <a:xfrm>
              <a:off x="2607" y="3092"/>
              <a:ext cx="2676" cy="416"/>
              <a:chOff x="3006" y="1205"/>
              <a:chExt cx="2676" cy="416"/>
            </a:xfrm>
          </p:grpSpPr>
          <p:sp>
            <p:nvSpPr>
              <p:cNvPr id="76820" name="Rectangle 44"/>
              <p:cNvSpPr>
                <a:spLocks noChangeArrowheads="1"/>
              </p:cNvSpPr>
              <p:nvPr/>
            </p:nvSpPr>
            <p:spPr bwMode="auto">
              <a:xfrm>
                <a:off x="3048" y="1212"/>
                <a:ext cx="2634" cy="342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76821" name="Rectangle 45"/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76822" name="Text Box 46"/>
              <p:cNvSpPr txBox="1">
                <a:spLocks noChangeArrowheads="1"/>
              </p:cNvSpPr>
              <p:nvPr/>
            </p:nvSpPr>
            <p:spPr bwMode="auto">
              <a:xfrm>
                <a:off x="3734" y="1205"/>
                <a:ext cx="272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latin typeface="Arial" panose="020B0604020202020204" pitchFamily="34" charset="0"/>
                  </a:rPr>
                  <a:t>ID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latin typeface="Arial" panose="020B0604020202020204" pitchFamily="34" charset="0"/>
                  </a:rPr>
                  <a:t>=x</a:t>
                </a:r>
              </a:p>
            </p:txBody>
          </p:sp>
          <p:sp>
            <p:nvSpPr>
              <p:cNvPr id="76823" name="Text Box 47"/>
              <p:cNvSpPr txBox="1">
                <a:spLocks noChangeArrowheads="1"/>
              </p:cNvSpPr>
              <p:nvPr/>
            </p:nvSpPr>
            <p:spPr bwMode="auto">
              <a:xfrm>
                <a:off x="4648" y="1217"/>
                <a:ext cx="46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latin typeface="Arial" panose="020B0604020202020204" pitchFamily="34" charset="0"/>
                  </a:rPr>
                  <a:t>offset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latin typeface="Arial" panose="020B0604020202020204" pitchFamily="34" charset="0"/>
                  </a:rPr>
                  <a:t>=370</a:t>
                </a:r>
              </a:p>
            </p:txBody>
          </p:sp>
          <p:sp>
            <p:nvSpPr>
              <p:cNvPr id="76824" name="Text Box 48"/>
              <p:cNvSpPr txBox="1">
                <a:spLocks noChangeArrowheads="1"/>
              </p:cNvSpPr>
              <p:nvPr/>
            </p:nvSpPr>
            <p:spPr bwMode="auto">
              <a:xfrm>
                <a:off x="4017" y="1217"/>
                <a:ext cx="59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latin typeface="Arial" panose="020B0604020202020204" pitchFamily="34" charset="0"/>
                  </a:rPr>
                  <a:t>fragflag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latin typeface="Arial" panose="020B0604020202020204" pitchFamily="34" charset="0"/>
                  </a:rPr>
                  <a:t>=0</a:t>
                </a:r>
              </a:p>
            </p:txBody>
          </p:sp>
          <p:sp>
            <p:nvSpPr>
              <p:cNvPr id="76825" name="Text Box 49"/>
              <p:cNvSpPr txBox="1">
                <a:spLocks noChangeArrowheads="1"/>
              </p:cNvSpPr>
              <p:nvPr/>
            </p:nvSpPr>
            <p:spPr bwMode="auto">
              <a:xfrm>
                <a:off x="3230" y="1205"/>
                <a:ext cx="520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latin typeface="Arial" panose="020B0604020202020204" pitchFamily="34" charset="0"/>
                  </a:rPr>
                  <a:t>length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latin typeface="Arial" panose="020B0604020202020204" pitchFamily="34" charset="0"/>
                  </a:rPr>
                  <a:t>=1040</a:t>
                </a:r>
              </a:p>
            </p:txBody>
          </p:sp>
          <p:sp>
            <p:nvSpPr>
              <p:cNvPr id="76826" name="Line 50"/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6827" name="Line 51"/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6828" name="Line 52"/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6829" name="Line 53"/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6830" name="Line 54"/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6831" name="Rectangle 55"/>
              <p:cNvSpPr>
                <a:spLocks noChangeArrowheads="1"/>
              </p:cNvSpPr>
              <p:nvPr/>
            </p:nvSpPr>
            <p:spPr bwMode="auto">
              <a:xfrm>
                <a:off x="5232" y="1212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6816" name="Freeform 56"/>
            <p:cNvSpPr>
              <a:spLocks/>
            </p:cNvSpPr>
            <p:nvPr/>
          </p:nvSpPr>
          <p:spPr bwMode="auto">
            <a:xfrm>
              <a:off x="2337" y="1443"/>
              <a:ext cx="210" cy="1362"/>
            </a:xfrm>
            <a:custGeom>
              <a:avLst/>
              <a:gdLst>
                <a:gd name="T0" fmla="*/ 0 w 210"/>
                <a:gd name="T1" fmla="*/ 0 h 1362"/>
                <a:gd name="T2" fmla="*/ 0 w 210"/>
                <a:gd name="T3" fmla="*/ 1362 h 1362"/>
                <a:gd name="T4" fmla="*/ 210 w 210"/>
                <a:gd name="T5" fmla="*/ 858 h 1362"/>
                <a:gd name="T6" fmla="*/ 0 60000 65536"/>
                <a:gd name="T7" fmla="*/ 0 60000 65536"/>
                <a:gd name="T8" fmla="*/ 0 60000 65536"/>
                <a:gd name="T9" fmla="*/ 0 w 210"/>
                <a:gd name="T10" fmla="*/ 0 h 1362"/>
                <a:gd name="T11" fmla="*/ 210 w 210"/>
                <a:gd name="T12" fmla="*/ 1362 h 13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0" h="1362">
                  <a:moveTo>
                    <a:pt x="0" y="0"/>
                  </a:moveTo>
                  <a:lnTo>
                    <a:pt x="0" y="1362"/>
                  </a:lnTo>
                  <a:lnTo>
                    <a:pt x="210" y="858"/>
                  </a:ln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6817" name="Line 57"/>
            <p:cNvSpPr>
              <a:spLocks noChangeShapeType="1"/>
            </p:cNvSpPr>
            <p:nvPr/>
          </p:nvSpPr>
          <p:spPr bwMode="auto">
            <a:xfrm>
              <a:off x="2337" y="2787"/>
              <a:ext cx="228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6818" name="Line 58"/>
            <p:cNvSpPr>
              <a:spLocks noChangeShapeType="1"/>
            </p:cNvSpPr>
            <p:nvPr/>
          </p:nvSpPr>
          <p:spPr bwMode="auto">
            <a:xfrm>
              <a:off x="2343" y="2793"/>
              <a:ext cx="210" cy="498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6819" name="Text Box 59"/>
            <p:cNvSpPr txBox="1">
              <a:spLocks noChangeArrowheads="1"/>
            </p:cNvSpPr>
            <p:nvPr/>
          </p:nvSpPr>
          <p:spPr bwMode="auto">
            <a:xfrm>
              <a:off x="2321" y="1490"/>
              <a:ext cx="198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i="1">
                  <a:solidFill>
                    <a:srgbClr val="CC0000"/>
                  </a:solidFill>
                  <a:latin typeface="Arial" panose="020B0604020202020204" pitchFamily="34" charset="0"/>
                </a:rPr>
                <a:t>one large datagram becomes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i="1">
                  <a:solidFill>
                    <a:srgbClr val="CC0000"/>
                  </a:solidFill>
                  <a:latin typeface="Arial" panose="020B0604020202020204" pitchFamily="34" charset="0"/>
                </a:rPr>
                <a:t>several smaller datagrams</a:t>
              </a:r>
            </a:p>
          </p:txBody>
        </p:sp>
      </p:grpSp>
      <p:sp>
        <p:nvSpPr>
          <p:cNvPr id="76804" name="Rectangle 60"/>
          <p:cNvSpPr>
            <a:spLocks noChangeArrowheads="1"/>
          </p:cNvSpPr>
          <p:nvPr/>
        </p:nvSpPr>
        <p:spPr bwMode="auto">
          <a:xfrm>
            <a:off x="331788" y="1801813"/>
            <a:ext cx="2830512" cy="167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buSzPct val="65000"/>
              <a:buFont typeface="Wingdings" panose="05000000000000000000" pitchFamily="2" charset="2"/>
              <a:buNone/>
            </a:pPr>
            <a:r>
              <a:rPr lang="en-US" altLang="zh-TW" i="1">
                <a:solidFill>
                  <a:srgbClr val="CC0000"/>
                </a:solidFill>
              </a:rPr>
              <a:t>example:</a:t>
            </a:r>
          </a:p>
          <a:p>
            <a:pPr>
              <a:buSzPct val="65000"/>
              <a:buFont typeface="Wingdings" panose="05000000000000000000" pitchFamily="2" charset="2"/>
              <a:buChar char="v"/>
            </a:pPr>
            <a:r>
              <a:rPr lang="en-US" altLang="zh-TW" sz="2000"/>
              <a:t>4000 byte datagram</a:t>
            </a:r>
          </a:p>
          <a:p>
            <a:pPr>
              <a:buSzPct val="65000"/>
              <a:buFont typeface="Wingdings" panose="05000000000000000000" pitchFamily="2" charset="2"/>
              <a:buChar char="v"/>
            </a:pPr>
            <a:r>
              <a:rPr lang="en-US" altLang="zh-TW" sz="2000"/>
              <a:t>MTU = 1500 bytes</a:t>
            </a:r>
          </a:p>
          <a:p>
            <a:pPr>
              <a:buSzPct val="65000"/>
              <a:buFont typeface="Wingdings" panose="05000000000000000000" pitchFamily="2" charset="2"/>
              <a:buChar char="v"/>
            </a:pPr>
            <a:endParaRPr lang="en-US" altLang="zh-TW" sz="2000"/>
          </a:p>
        </p:txBody>
      </p:sp>
      <p:sp>
        <p:nvSpPr>
          <p:cNvPr id="577597" name="Text Box 61"/>
          <p:cNvSpPr txBox="1">
            <a:spLocks noChangeArrowheads="1"/>
          </p:cNvSpPr>
          <p:nvPr/>
        </p:nvSpPr>
        <p:spPr bwMode="auto">
          <a:xfrm>
            <a:off x="1042988" y="3238500"/>
            <a:ext cx="1606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1480 bytes in </a:t>
            </a:r>
            <a:br>
              <a:rPr lang="en-US" altLang="zh-TW" sz="1800">
                <a:latin typeface="Arial" panose="020B0604020202020204" pitchFamily="34" charset="0"/>
              </a:rPr>
            </a:br>
            <a:r>
              <a:rPr lang="en-US" altLang="zh-TW" sz="1800">
                <a:latin typeface="Arial" panose="020B0604020202020204" pitchFamily="34" charset="0"/>
              </a:rPr>
              <a:t>data field</a:t>
            </a:r>
          </a:p>
        </p:txBody>
      </p:sp>
      <p:sp>
        <p:nvSpPr>
          <p:cNvPr id="577599" name="Text Box 63"/>
          <p:cNvSpPr txBox="1">
            <a:spLocks noChangeArrowheads="1"/>
          </p:cNvSpPr>
          <p:nvPr/>
        </p:nvSpPr>
        <p:spPr bwMode="auto">
          <a:xfrm>
            <a:off x="1504950" y="4071938"/>
            <a:ext cx="946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offset =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1480/8 </a:t>
            </a:r>
          </a:p>
        </p:txBody>
      </p:sp>
      <p:sp>
        <p:nvSpPr>
          <p:cNvPr id="36873" name="Rectangle 66"/>
          <p:cNvSpPr>
            <a:spLocks noGrp="1" noChangeArrowheads="1"/>
          </p:cNvSpPr>
          <p:nvPr>
            <p:ph type="title"/>
          </p:nvPr>
        </p:nvSpPr>
        <p:spPr>
          <a:xfrm>
            <a:off x="533400" y="185738"/>
            <a:ext cx="7772400" cy="930275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IP fragmentation, reassembly</a:t>
            </a:r>
          </a:p>
        </p:txBody>
      </p:sp>
      <p:pic>
        <p:nvPicPr>
          <p:cNvPr id="76808" name="Picture 6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881063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7604" name="Line 68"/>
          <p:cNvSpPr>
            <a:spLocks noChangeShapeType="1"/>
          </p:cNvSpPr>
          <p:nvPr/>
        </p:nvSpPr>
        <p:spPr bwMode="auto">
          <a:xfrm>
            <a:off x="1985963" y="3590925"/>
            <a:ext cx="2619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77605" name="Line 69"/>
          <p:cNvSpPr>
            <a:spLocks noChangeShapeType="1"/>
          </p:cNvSpPr>
          <p:nvPr/>
        </p:nvSpPr>
        <p:spPr bwMode="auto">
          <a:xfrm flipH="1">
            <a:off x="2319338" y="4394200"/>
            <a:ext cx="4672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768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Tahoma" panose="020B0604030504040204" pitchFamily="34" charset="0"/>
              </a:rPr>
              <a:t>4-</a:t>
            </a:r>
            <a:fld id="{99B92649-E3BA-4D17-85B2-5903BA0B42B9}" type="slidenum">
              <a:rPr lang="en-US" altLang="zh-TW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TW" sz="1200">
              <a:latin typeface="Tahoma" panose="020B0604030504040204" pitchFamily="34" charset="0"/>
            </a:endParaRPr>
          </a:p>
        </p:txBody>
      </p:sp>
      <p:sp>
        <p:nvSpPr>
          <p:cNvPr id="76812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</p:spTree>
    <p:extLst>
      <p:ext uri="{BB962C8B-B14F-4D97-AF65-F5344CB8AC3E}">
        <p14:creationId xmlns:p14="http://schemas.microsoft.com/office/powerpoint/2010/main" val="254923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77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7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7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97" grpId="0"/>
      <p:bldP spid="57759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1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873125"/>
            <a:ext cx="5027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195263"/>
            <a:ext cx="7772400" cy="8509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IP addressing: CIDR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5150" y="1528763"/>
            <a:ext cx="8107363" cy="3171825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>
                <a:solidFill>
                  <a:srgbClr val="CC0000"/>
                </a:solidFill>
                <a:cs typeface="+mn-cs"/>
              </a:rPr>
              <a:t>CIDR:</a:t>
            </a:r>
            <a:r>
              <a:rPr lang="en-US" sz="3200">
                <a:cs typeface="+mn-cs"/>
              </a:rPr>
              <a:t> </a:t>
            </a:r>
            <a:r>
              <a:rPr lang="en-US" sz="3200">
                <a:solidFill>
                  <a:srgbClr val="CC0000"/>
                </a:solidFill>
                <a:cs typeface="+mn-cs"/>
              </a:rPr>
              <a:t>C</a:t>
            </a:r>
            <a:r>
              <a:rPr lang="en-US" sz="3200">
                <a:cs typeface="+mn-cs"/>
              </a:rPr>
              <a:t>lassless </a:t>
            </a:r>
            <a:r>
              <a:rPr lang="en-US" sz="3200">
                <a:solidFill>
                  <a:srgbClr val="CC0000"/>
                </a:solidFill>
                <a:cs typeface="+mn-cs"/>
              </a:rPr>
              <a:t>I</a:t>
            </a:r>
            <a:r>
              <a:rPr lang="en-US" sz="3200">
                <a:cs typeface="+mn-cs"/>
              </a:rPr>
              <a:t>nter</a:t>
            </a:r>
            <a:r>
              <a:rPr lang="en-US" sz="3200">
                <a:solidFill>
                  <a:srgbClr val="CC0000"/>
                </a:solidFill>
                <a:cs typeface="+mn-cs"/>
              </a:rPr>
              <a:t>D</a:t>
            </a:r>
            <a:r>
              <a:rPr lang="en-US" sz="3200">
                <a:cs typeface="+mn-cs"/>
              </a:rPr>
              <a:t>omain </a:t>
            </a:r>
            <a:r>
              <a:rPr lang="en-US" sz="3200">
                <a:solidFill>
                  <a:srgbClr val="CC0000"/>
                </a:solidFill>
                <a:cs typeface="+mn-cs"/>
              </a:rPr>
              <a:t>R</a:t>
            </a:r>
            <a:r>
              <a:rPr lang="en-US" sz="3200">
                <a:cs typeface="+mn-cs"/>
              </a:rPr>
              <a:t>outing</a:t>
            </a:r>
          </a:p>
          <a:p>
            <a:pPr lvl="1">
              <a:buFont typeface="Arial"/>
              <a:buChar char="•"/>
              <a:defRPr/>
            </a:pPr>
            <a:r>
              <a:rPr lang="en-US" sz="2800"/>
              <a:t>subnet portion of address of arbitrary length</a:t>
            </a:r>
          </a:p>
          <a:p>
            <a:pPr lvl="1">
              <a:buFont typeface="Arial"/>
              <a:buChar char="•"/>
              <a:defRPr/>
            </a:pPr>
            <a:r>
              <a:rPr lang="en-US" sz="2800"/>
              <a:t>address format: </a:t>
            </a:r>
            <a:r>
              <a:rPr lang="en-US" sz="2800">
                <a:solidFill>
                  <a:srgbClr val="CC0000"/>
                </a:solidFill>
              </a:rPr>
              <a:t>a.b.c.d/x</a:t>
            </a:r>
            <a:r>
              <a:rPr lang="en-US" sz="2800"/>
              <a:t>, where x is # bits in subnet portion of address</a:t>
            </a:r>
          </a:p>
        </p:txBody>
      </p:sp>
      <p:sp>
        <p:nvSpPr>
          <p:cNvPr id="81925" name="Text Box 5"/>
          <p:cNvSpPr txBox="1">
            <a:spLocks noChangeArrowheads="1"/>
          </p:cNvSpPr>
          <p:nvPr/>
        </p:nvSpPr>
        <p:spPr bwMode="auto">
          <a:xfrm>
            <a:off x="1323975" y="4459288"/>
            <a:ext cx="6124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000099"/>
                </a:solidFill>
                <a:latin typeface="Arial" panose="020B0604020202020204" pitchFamily="34" charset="0"/>
              </a:rPr>
              <a:t>11001000  00010111  0001000</a:t>
            </a:r>
            <a:r>
              <a:rPr lang="en-US" altLang="zh-TW" sz="2400">
                <a:latin typeface="Arial" panose="020B0604020202020204" pitchFamily="34" charset="0"/>
              </a:rPr>
              <a:t>0  00000000</a:t>
            </a:r>
            <a:endParaRPr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81926" name="Text Box 6"/>
          <p:cNvSpPr txBox="1">
            <a:spLocks noChangeArrowheads="1"/>
          </p:cNvSpPr>
          <p:nvPr/>
        </p:nvSpPr>
        <p:spPr bwMode="auto">
          <a:xfrm>
            <a:off x="2986088" y="3914775"/>
            <a:ext cx="86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000099"/>
                </a:solidFill>
                <a:latin typeface="Arial" panose="020B0604020202020204" pitchFamily="34" charset="0"/>
              </a:rPr>
              <a:t>subnet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000099"/>
                </a:solidFill>
                <a:latin typeface="Arial" panose="020B0604020202020204" pitchFamily="34" charset="0"/>
              </a:rPr>
              <a:t>part</a:t>
            </a:r>
          </a:p>
        </p:txBody>
      </p:sp>
      <p:sp>
        <p:nvSpPr>
          <p:cNvPr id="81927" name="Text Box 7"/>
          <p:cNvSpPr txBox="1">
            <a:spLocks noChangeArrowheads="1"/>
          </p:cNvSpPr>
          <p:nvPr/>
        </p:nvSpPr>
        <p:spPr bwMode="auto">
          <a:xfrm>
            <a:off x="6265863" y="3878263"/>
            <a:ext cx="615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host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part</a:t>
            </a:r>
          </a:p>
        </p:txBody>
      </p:sp>
      <p:sp>
        <p:nvSpPr>
          <p:cNvPr id="81928" name="Line 8"/>
          <p:cNvSpPr>
            <a:spLocks noChangeShapeType="1"/>
          </p:cNvSpPr>
          <p:nvPr/>
        </p:nvSpPr>
        <p:spPr bwMode="auto">
          <a:xfrm>
            <a:off x="3992563" y="4224338"/>
            <a:ext cx="1620837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929" name="Line 11"/>
          <p:cNvSpPr>
            <a:spLocks noChangeShapeType="1"/>
          </p:cNvSpPr>
          <p:nvPr/>
        </p:nvSpPr>
        <p:spPr bwMode="auto">
          <a:xfrm flipV="1">
            <a:off x="6783388" y="4213225"/>
            <a:ext cx="5953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930" name="Text Box 12"/>
          <p:cNvSpPr txBox="1">
            <a:spLocks noChangeArrowheads="1"/>
          </p:cNvSpPr>
          <p:nvPr/>
        </p:nvSpPr>
        <p:spPr bwMode="auto">
          <a:xfrm>
            <a:off x="3260725" y="5045075"/>
            <a:ext cx="2219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200.23.16.0/23</a:t>
            </a: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81931" name="Line 14"/>
          <p:cNvSpPr>
            <a:spLocks noChangeShapeType="1"/>
          </p:cNvSpPr>
          <p:nvPr/>
        </p:nvSpPr>
        <p:spPr bwMode="auto">
          <a:xfrm flipH="1">
            <a:off x="1393825" y="4214813"/>
            <a:ext cx="1438275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81932" name="Line 15"/>
          <p:cNvSpPr>
            <a:spLocks noChangeShapeType="1"/>
          </p:cNvSpPr>
          <p:nvPr/>
        </p:nvSpPr>
        <p:spPr bwMode="auto">
          <a:xfrm flipH="1">
            <a:off x="5653088" y="4225925"/>
            <a:ext cx="6477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819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Tahoma" panose="020B0604030504040204" pitchFamily="34" charset="0"/>
              </a:rPr>
              <a:t>4-</a:t>
            </a:r>
            <a:fld id="{CAC66E26-8FB4-4FFF-B84D-91DE7C057145}" type="slidenum">
              <a:rPr lang="en-US" altLang="zh-TW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zh-TW" sz="1200">
              <a:latin typeface="Tahoma" panose="020B0604030504040204" pitchFamily="34" charset="0"/>
            </a:endParaRPr>
          </a:p>
        </p:txBody>
      </p:sp>
      <p:sp>
        <p:nvSpPr>
          <p:cNvPr id="81934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</p:spTree>
    <p:extLst>
      <p:ext uri="{BB962C8B-B14F-4D97-AF65-F5344CB8AC3E}">
        <p14:creationId xmlns:p14="http://schemas.microsoft.com/office/powerpoint/2010/main" val="2913485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Freeform 139"/>
          <p:cNvSpPr>
            <a:spLocks/>
          </p:cNvSpPr>
          <p:nvPr/>
        </p:nvSpPr>
        <p:spPr bwMode="auto">
          <a:xfrm>
            <a:off x="179388" y="3651250"/>
            <a:ext cx="4089400" cy="1355725"/>
          </a:xfrm>
          <a:custGeom>
            <a:avLst/>
            <a:gdLst>
              <a:gd name="T0" fmla="*/ 2147483646 w 2269"/>
              <a:gd name="T1" fmla="*/ 2147483646 h 854"/>
              <a:gd name="T2" fmla="*/ 2147483646 w 2269"/>
              <a:gd name="T3" fmla="*/ 2147483646 h 854"/>
              <a:gd name="T4" fmla="*/ 2147483646 w 2269"/>
              <a:gd name="T5" fmla="*/ 2147483646 h 854"/>
              <a:gd name="T6" fmla="*/ 2147483646 w 2269"/>
              <a:gd name="T7" fmla="*/ 2147483646 h 854"/>
              <a:gd name="T8" fmla="*/ 2147483646 w 2269"/>
              <a:gd name="T9" fmla="*/ 2147483646 h 854"/>
              <a:gd name="T10" fmla="*/ 2147483646 w 2269"/>
              <a:gd name="T11" fmla="*/ 2147483646 h 854"/>
              <a:gd name="T12" fmla="*/ 2147483646 w 2269"/>
              <a:gd name="T13" fmla="*/ 2147483646 h 8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69"/>
              <a:gd name="T22" fmla="*/ 0 h 854"/>
              <a:gd name="T23" fmla="*/ 2269 w 2269"/>
              <a:gd name="T24" fmla="*/ 854 h 8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98000"/>
                </a:srgbClr>
              </a:gs>
              <a:gs pos="100000">
                <a:srgbClr val="66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6259" name="Freeform 29"/>
          <p:cNvSpPr>
            <a:spLocks/>
          </p:cNvSpPr>
          <p:nvPr/>
        </p:nvSpPr>
        <p:spPr bwMode="auto">
          <a:xfrm>
            <a:off x="4468813" y="2922588"/>
            <a:ext cx="3738562" cy="2697162"/>
          </a:xfrm>
          <a:custGeom>
            <a:avLst/>
            <a:gdLst>
              <a:gd name="T0" fmla="*/ 2147483646 w 2355"/>
              <a:gd name="T1" fmla="*/ 2147483646 h 1699"/>
              <a:gd name="T2" fmla="*/ 2147483646 w 2355"/>
              <a:gd name="T3" fmla="*/ 2147483646 h 1699"/>
              <a:gd name="T4" fmla="*/ 2147483646 w 2355"/>
              <a:gd name="T5" fmla="*/ 2147483646 h 1699"/>
              <a:gd name="T6" fmla="*/ 2147483646 w 2355"/>
              <a:gd name="T7" fmla="*/ 2147483646 h 1699"/>
              <a:gd name="T8" fmla="*/ 2147483646 w 2355"/>
              <a:gd name="T9" fmla="*/ 2147483646 h 1699"/>
              <a:gd name="T10" fmla="*/ 2147483646 w 2355"/>
              <a:gd name="T11" fmla="*/ 2147483646 h 1699"/>
              <a:gd name="T12" fmla="*/ 2147483646 w 2355"/>
              <a:gd name="T13" fmla="*/ 2147483646 h 1699"/>
              <a:gd name="T14" fmla="*/ 2147483646 w 2355"/>
              <a:gd name="T15" fmla="*/ 2147483646 h 1699"/>
              <a:gd name="T16" fmla="*/ 2147483646 w 2355"/>
              <a:gd name="T17" fmla="*/ 2147483646 h 1699"/>
              <a:gd name="T18" fmla="*/ 2147483646 w 2355"/>
              <a:gd name="T19" fmla="*/ 2147483646 h 1699"/>
              <a:gd name="T20" fmla="*/ 2147483646 w 2355"/>
              <a:gd name="T21" fmla="*/ 2147483646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55"/>
              <a:gd name="T34" fmla="*/ 0 h 1699"/>
              <a:gd name="T35" fmla="*/ 2355 w 2355"/>
              <a:gd name="T36" fmla="*/ 1699 h 169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6260" name="Line 32"/>
          <p:cNvSpPr>
            <a:spLocks noChangeShapeType="1"/>
          </p:cNvSpPr>
          <p:nvPr/>
        </p:nvSpPr>
        <p:spPr bwMode="auto">
          <a:xfrm>
            <a:off x="4583113" y="4244975"/>
            <a:ext cx="6048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96261" name="Line 34"/>
          <p:cNvSpPr>
            <a:spLocks noChangeShapeType="1"/>
          </p:cNvSpPr>
          <p:nvPr/>
        </p:nvSpPr>
        <p:spPr bwMode="auto">
          <a:xfrm>
            <a:off x="7423150" y="3497263"/>
            <a:ext cx="1333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96262" name="Line 35"/>
          <p:cNvSpPr>
            <a:spLocks noChangeShapeType="1"/>
          </p:cNvSpPr>
          <p:nvPr/>
        </p:nvSpPr>
        <p:spPr bwMode="auto">
          <a:xfrm flipV="1">
            <a:off x="7429500" y="5002213"/>
            <a:ext cx="171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96263" name="Text Box 36"/>
          <p:cNvSpPr txBox="1">
            <a:spLocks noChangeArrowheads="1"/>
          </p:cNvSpPr>
          <p:nvPr/>
        </p:nvSpPr>
        <p:spPr bwMode="auto">
          <a:xfrm>
            <a:off x="8048625" y="3227388"/>
            <a:ext cx="919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10.0.0.1</a:t>
            </a:r>
          </a:p>
        </p:txBody>
      </p:sp>
      <p:sp>
        <p:nvSpPr>
          <p:cNvPr id="96264" name="Text Box 37"/>
          <p:cNvSpPr txBox="1">
            <a:spLocks noChangeArrowheads="1"/>
          </p:cNvSpPr>
          <p:nvPr/>
        </p:nvSpPr>
        <p:spPr bwMode="auto">
          <a:xfrm>
            <a:off x="8175625" y="3995738"/>
            <a:ext cx="919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10.0.0.2</a:t>
            </a:r>
          </a:p>
        </p:txBody>
      </p:sp>
      <p:sp>
        <p:nvSpPr>
          <p:cNvPr id="96265" name="Text Box 38"/>
          <p:cNvSpPr txBox="1">
            <a:spLocks noChangeArrowheads="1"/>
          </p:cNvSpPr>
          <p:nvPr/>
        </p:nvSpPr>
        <p:spPr bwMode="auto">
          <a:xfrm>
            <a:off x="8137525" y="4891088"/>
            <a:ext cx="919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10.0.0.3</a:t>
            </a:r>
          </a:p>
        </p:txBody>
      </p:sp>
      <p:grpSp>
        <p:nvGrpSpPr>
          <p:cNvPr id="2" name="Group 88"/>
          <p:cNvGrpSpPr>
            <a:grpSpLocks/>
          </p:cNvGrpSpPr>
          <p:nvPr/>
        </p:nvGrpSpPr>
        <p:grpSpPr bwMode="auto">
          <a:xfrm>
            <a:off x="5630863" y="2855913"/>
            <a:ext cx="1871662" cy="1033462"/>
            <a:chOff x="3550" y="2055"/>
            <a:chExt cx="1179" cy="651"/>
          </a:xfrm>
        </p:grpSpPr>
        <p:grpSp>
          <p:nvGrpSpPr>
            <p:cNvPr id="96359" name="Group 50"/>
            <p:cNvGrpSpPr>
              <a:grpSpLocks/>
            </p:cNvGrpSpPr>
            <p:nvPr/>
          </p:nvGrpSpPr>
          <p:grpSpPr bwMode="auto">
            <a:xfrm>
              <a:off x="3550" y="2055"/>
              <a:ext cx="1179" cy="357"/>
              <a:chOff x="4381" y="786"/>
              <a:chExt cx="1108" cy="357"/>
            </a:xfrm>
          </p:grpSpPr>
          <p:sp>
            <p:nvSpPr>
              <p:cNvPr id="96364" name="Rectangle 40"/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96365" name="Text Box 39"/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200">
                    <a:latin typeface="Arial" panose="020B0604020202020204" pitchFamily="34" charset="0"/>
                  </a:rPr>
                  <a:t>S: 10.0.0.1, 3345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200">
                    <a:latin typeface="Arial" panose="020B0604020202020204" pitchFamily="34" charset="0"/>
                  </a:rPr>
                  <a:t>D: 128.119.40.186, 80</a:t>
                </a:r>
              </a:p>
            </p:txBody>
          </p:sp>
          <p:grpSp>
            <p:nvGrpSpPr>
              <p:cNvPr id="96366" name="Group 44"/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96371" name="Freeform 43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zh-TW" altLang="en-US"/>
                </a:p>
              </p:txBody>
            </p:sp>
            <p:sp>
              <p:nvSpPr>
                <p:cNvPr id="96372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2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TW" altLang="en-US"/>
                </a:p>
              </p:txBody>
            </p:sp>
            <p:sp>
              <p:nvSpPr>
                <p:cNvPr id="96373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96367" name="Group 45"/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96368" name="Freeform 46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zh-TW" altLang="en-US"/>
                </a:p>
              </p:txBody>
            </p:sp>
            <p:sp>
              <p:nvSpPr>
                <p:cNvPr id="96369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2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TW" altLang="en-US"/>
                </a:p>
              </p:txBody>
            </p:sp>
            <p:sp>
              <p:nvSpPr>
                <p:cNvPr id="96370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96360" name="Freeform 51"/>
            <p:cNvSpPr>
              <a:spLocks/>
            </p:cNvSpPr>
            <p:nvPr/>
          </p:nvSpPr>
          <p:spPr bwMode="auto">
            <a:xfrm>
              <a:off x="3573" y="2364"/>
              <a:ext cx="564" cy="342"/>
            </a:xfrm>
            <a:custGeom>
              <a:avLst/>
              <a:gdLst>
                <a:gd name="T0" fmla="*/ 0 w 417"/>
                <a:gd name="T1" fmla="*/ 78563 h 264"/>
                <a:gd name="T2" fmla="*/ 320286 w 417"/>
                <a:gd name="T3" fmla="*/ 78563 h 264"/>
                <a:gd name="T4" fmla="*/ 320286 w 417"/>
                <a:gd name="T5" fmla="*/ 0 h 264"/>
                <a:gd name="T6" fmla="*/ 0 60000 65536"/>
                <a:gd name="T7" fmla="*/ 0 60000 65536"/>
                <a:gd name="T8" fmla="*/ 0 60000 65536"/>
                <a:gd name="T9" fmla="*/ 0 w 417"/>
                <a:gd name="T10" fmla="*/ 0 h 264"/>
                <a:gd name="T11" fmla="*/ 417 w 417"/>
                <a:gd name="T12" fmla="*/ 264 h 2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7" h="264">
                  <a:moveTo>
                    <a:pt x="0" y="264"/>
                  </a:moveTo>
                  <a:lnTo>
                    <a:pt x="417" y="264"/>
                  </a:lnTo>
                  <a:lnTo>
                    <a:pt x="417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grpSp>
          <p:nvGrpSpPr>
            <p:cNvPr id="96361" name="Group 87"/>
            <p:cNvGrpSpPr>
              <a:grpSpLocks/>
            </p:cNvGrpSpPr>
            <p:nvPr/>
          </p:nvGrpSpPr>
          <p:grpSpPr bwMode="auto">
            <a:xfrm>
              <a:off x="4032" y="2416"/>
              <a:ext cx="218" cy="231"/>
              <a:chOff x="5140" y="400"/>
              <a:chExt cx="218" cy="231"/>
            </a:xfrm>
          </p:grpSpPr>
          <p:sp>
            <p:nvSpPr>
              <p:cNvPr id="96362" name="Oval 86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96363" name="Text Box 52"/>
              <p:cNvSpPr txBox="1">
                <a:spLocks noChangeArrowheads="1"/>
              </p:cNvSpPr>
              <p:nvPr/>
            </p:nvSpPr>
            <p:spPr bwMode="auto">
              <a:xfrm>
                <a:off x="5154" y="40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solidFill>
                      <a:srgbClr val="CC0000"/>
                    </a:solidFill>
                    <a:latin typeface="Arial" panose="020B0604020202020204" pitchFamily="34" charset="0"/>
                  </a:rPr>
                  <a:t>1</a:t>
                </a:r>
              </a:p>
            </p:txBody>
          </p:sp>
        </p:grpSp>
      </p:grpSp>
      <p:sp>
        <p:nvSpPr>
          <p:cNvPr id="96267" name="Text Box 54"/>
          <p:cNvSpPr txBox="1">
            <a:spLocks noChangeArrowheads="1"/>
          </p:cNvSpPr>
          <p:nvPr/>
        </p:nvSpPr>
        <p:spPr bwMode="auto">
          <a:xfrm>
            <a:off x="4533900" y="3817938"/>
            <a:ext cx="919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10.0.0.4</a:t>
            </a:r>
          </a:p>
        </p:txBody>
      </p:sp>
      <p:sp>
        <p:nvSpPr>
          <p:cNvPr id="96268" name="Line 55"/>
          <p:cNvSpPr>
            <a:spLocks noChangeShapeType="1"/>
          </p:cNvSpPr>
          <p:nvPr/>
        </p:nvSpPr>
        <p:spPr bwMode="auto">
          <a:xfrm flipH="1">
            <a:off x="4657725" y="4073525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96269" name="Text Box 56"/>
          <p:cNvSpPr txBox="1">
            <a:spLocks noChangeArrowheads="1"/>
          </p:cNvSpPr>
          <p:nvPr/>
        </p:nvSpPr>
        <p:spPr bwMode="auto">
          <a:xfrm>
            <a:off x="2695575" y="4375150"/>
            <a:ext cx="1257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138.76.29.7</a:t>
            </a:r>
          </a:p>
        </p:txBody>
      </p:sp>
      <p:sp>
        <p:nvSpPr>
          <p:cNvPr id="96270" name="Line 57"/>
          <p:cNvSpPr>
            <a:spLocks noChangeShapeType="1"/>
          </p:cNvSpPr>
          <p:nvPr/>
        </p:nvSpPr>
        <p:spPr bwMode="auto">
          <a:xfrm flipH="1">
            <a:off x="3917950" y="4311650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grpSp>
        <p:nvGrpSpPr>
          <p:cNvPr id="7" name="Group 59"/>
          <p:cNvGrpSpPr>
            <a:grpSpLocks/>
          </p:cNvGrpSpPr>
          <p:nvPr/>
        </p:nvGrpSpPr>
        <p:grpSpPr bwMode="auto">
          <a:xfrm>
            <a:off x="6469063" y="1570038"/>
            <a:ext cx="2433637" cy="1389062"/>
            <a:chOff x="3944" y="989"/>
            <a:chExt cx="1533" cy="875"/>
          </a:xfrm>
        </p:grpSpPr>
        <p:sp>
          <p:nvSpPr>
            <p:cNvPr id="96357" name="Text Box 53"/>
            <p:cNvSpPr txBox="1">
              <a:spLocks noChangeArrowheads="1"/>
            </p:cNvSpPr>
            <p:nvPr/>
          </p:nvSpPr>
          <p:spPr bwMode="auto">
            <a:xfrm>
              <a:off x="4121" y="989"/>
              <a:ext cx="1356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 i="1">
                  <a:solidFill>
                    <a:srgbClr val="CC0000"/>
                  </a:solidFill>
                  <a:latin typeface="Arial" panose="020B0604020202020204" pitchFamily="34" charset="0"/>
                </a:rPr>
                <a:t>1:</a:t>
              </a:r>
              <a:r>
                <a:rPr lang="en-US" altLang="zh-TW" sz="1800">
                  <a:solidFill>
                    <a:srgbClr val="FF0000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zh-TW" sz="1800">
                  <a:solidFill>
                    <a:srgbClr val="000099"/>
                  </a:solidFill>
                  <a:latin typeface="Arial" panose="020B0604020202020204" pitchFamily="34" charset="0"/>
                </a:rPr>
                <a:t>host 10.0.0.1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000099"/>
                  </a:solidFill>
                  <a:latin typeface="Arial" panose="020B0604020202020204" pitchFamily="34" charset="0"/>
                </a:rPr>
                <a:t>sends datagram to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000099"/>
                  </a:solidFill>
                  <a:latin typeface="Arial" panose="020B0604020202020204" pitchFamily="34" charset="0"/>
                </a:rPr>
                <a:t>128.119.40.186, 80</a:t>
              </a:r>
            </a:p>
          </p:txBody>
        </p:sp>
        <p:sp>
          <p:nvSpPr>
            <p:cNvPr id="96358" name="Line 58"/>
            <p:cNvSpPr>
              <a:spLocks noChangeShapeType="1"/>
            </p:cNvSpPr>
            <p:nvPr/>
          </p:nvSpPr>
          <p:spPr bwMode="auto">
            <a:xfrm flipH="1">
              <a:off x="3944" y="1105"/>
              <a:ext cx="197" cy="759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  <p:sp>
        <p:nvSpPr>
          <p:cNvPr id="96272" name="Freeform 67"/>
          <p:cNvSpPr>
            <a:spLocks/>
          </p:cNvSpPr>
          <p:nvPr/>
        </p:nvSpPr>
        <p:spPr bwMode="auto">
          <a:xfrm>
            <a:off x="2344738" y="2627313"/>
            <a:ext cx="3862387" cy="1531937"/>
          </a:xfrm>
          <a:custGeom>
            <a:avLst/>
            <a:gdLst>
              <a:gd name="T0" fmla="*/ 0 w 2433"/>
              <a:gd name="T1" fmla="*/ 2147483646 h 965"/>
              <a:gd name="T2" fmla="*/ 2147483646 w 2433"/>
              <a:gd name="T3" fmla="*/ 2147483646 h 965"/>
              <a:gd name="T4" fmla="*/ 2147483646 w 2433"/>
              <a:gd name="T5" fmla="*/ 2147483646 h 965"/>
              <a:gd name="T6" fmla="*/ 2147483646 w 2433"/>
              <a:gd name="T7" fmla="*/ 2147483646 h 965"/>
              <a:gd name="T8" fmla="*/ 2147483646 w 2433"/>
              <a:gd name="T9" fmla="*/ 2147483646 h 965"/>
              <a:gd name="T10" fmla="*/ 2147483646 w 2433"/>
              <a:gd name="T11" fmla="*/ 2147483646 h 965"/>
              <a:gd name="T12" fmla="*/ 0 w 2433"/>
              <a:gd name="T13" fmla="*/ 2147483646 h 9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3"/>
              <a:gd name="T22" fmla="*/ 0 h 965"/>
              <a:gd name="T23" fmla="*/ 2433 w 2433"/>
              <a:gd name="T24" fmla="*/ 965 h 9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3" h="965">
                <a:moveTo>
                  <a:pt x="0" y="64"/>
                </a:moveTo>
                <a:cubicBezTo>
                  <a:pt x="0" y="64"/>
                  <a:pt x="2079" y="0"/>
                  <a:pt x="2352" y="64"/>
                </a:cubicBezTo>
                <a:cubicBezTo>
                  <a:pt x="2433" y="57"/>
                  <a:pt x="1814" y="309"/>
                  <a:pt x="1640" y="450"/>
                </a:cubicBezTo>
                <a:cubicBezTo>
                  <a:pt x="1466" y="591"/>
                  <a:pt x="1383" y="888"/>
                  <a:pt x="1308" y="965"/>
                </a:cubicBezTo>
                <a:lnTo>
                  <a:pt x="1159" y="965"/>
                </a:lnTo>
                <a:cubicBezTo>
                  <a:pt x="1078" y="870"/>
                  <a:pt x="1013" y="546"/>
                  <a:pt x="820" y="396"/>
                </a:cubicBezTo>
                <a:cubicBezTo>
                  <a:pt x="583" y="207"/>
                  <a:pt x="189" y="142"/>
                  <a:pt x="0" y="64"/>
                </a:cubicBez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bg1"/>
              </a:gs>
            </a:gsLst>
            <a:lin ang="5400000" scaled="1"/>
          </a:gradFill>
          <a:ln w="3175" cap="flat" cmpd="sng">
            <a:solidFill>
              <a:schemeClr val="hlink"/>
            </a:solidFill>
            <a:prstDash val="solid"/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96273" name="Rectangle 62"/>
          <p:cNvSpPr>
            <a:spLocks noChangeArrowheads="1"/>
          </p:cNvSpPr>
          <p:nvPr/>
        </p:nvSpPr>
        <p:spPr bwMode="auto">
          <a:xfrm>
            <a:off x="2344738" y="1374775"/>
            <a:ext cx="3784600" cy="13541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zh-TW" sz="1800">
              <a:latin typeface="Arial" panose="020B0604020202020204" pitchFamily="34" charset="0"/>
            </a:endParaRPr>
          </a:p>
        </p:txBody>
      </p:sp>
      <p:sp>
        <p:nvSpPr>
          <p:cNvPr id="96274" name="Text Box 60"/>
          <p:cNvSpPr txBox="1">
            <a:spLocks noChangeArrowheads="1"/>
          </p:cNvSpPr>
          <p:nvPr/>
        </p:nvSpPr>
        <p:spPr bwMode="auto">
          <a:xfrm>
            <a:off x="2386013" y="1419225"/>
            <a:ext cx="3676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NAT translation table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WAN side addr        LAN side addr</a:t>
            </a:r>
          </a:p>
        </p:txBody>
      </p:sp>
      <p:sp>
        <p:nvSpPr>
          <p:cNvPr id="96275" name="Line 63"/>
          <p:cNvSpPr>
            <a:spLocks noChangeShapeType="1"/>
          </p:cNvSpPr>
          <p:nvPr/>
        </p:nvSpPr>
        <p:spPr bwMode="auto">
          <a:xfrm flipV="1">
            <a:off x="2344738" y="1747838"/>
            <a:ext cx="3790950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96276" name="Line 64"/>
          <p:cNvSpPr>
            <a:spLocks noChangeShapeType="1"/>
          </p:cNvSpPr>
          <p:nvPr/>
        </p:nvSpPr>
        <p:spPr bwMode="auto">
          <a:xfrm flipV="1">
            <a:off x="2359025" y="2025650"/>
            <a:ext cx="3749675" cy="11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96277" name="Line 65"/>
          <p:cNvSpPr>
            <a:spLocks noChangeShapeType="1"/>
          </p:cNvSpPr>
          <p:nvPr/>
        </p:nvSpPr>
        <p:spPr bwMode="auto">
          <a:xfrm>
            <a:off x="4468813" y="1770063"/>
            <a:ext cx="3175" cy="955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33533" name="Text Box 61"/>
          <p:cNvSpPr txBox="1">
            <a:spLocks noChangeArrowheads="1"/>
          </p:cNvSpPr>
          <p:nvPr/>
        </p:nvSpPr>
        <p:spPr bwMode="auto">
          <a:xfrm>
            <a:off x="2401888" y="2044700"/>
            <a:ext cx="3702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CC0000"/>
                </a:solidFill>
                <a:latin typeface="Arial" panose="020B0604020202020204" pitchFamily="34" charset="0"/>
              </a:rPr>
              <a:t>138.76.29.7, 5001   10.0.0.1, 3345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……                                         ……</a:t>
            </a:r>
          </a:p>
        </p:txBody>
      </p:sp>
      <p:grpSp>
        <p:nvGrpSpPr>
          <p:cNvPr id="8" name="Group 135"/>
          <p:cNvGrpSpPr>
            <a:grpSpLocks/>
          </p:cNvGrpSpPr>
          <p:nvPr/>
        </p:nvGrpSpPr>
        <p:grpSpPr bwMode="auto">
          <a:xfrm>
            <a:off x="4765675" y="3435350"/>
            <a:ext cx="2784475" cy="1631950"/>
            <a:chOff x="3002" y="2417"/>
            <a:chExt cx="1754" cy="1028"/>
          </a:xfrm>
        </p:grpSpPr>
        <p:sp>
          <p:nvSpPr>
            <p:cNvPr id="96343" name="Rectangle 91"/>
            <p:cNvSpPr>
              <a:spLocks noChangeArrowheads="1"/>
            </p:cNvSpPr>
            <p:nvPr/>
          </p:nvSpPr>
          <p:spPr bwMode="auto">
            <a:xfrm>
              <a:off x="3002" y="3051"/>
              <a:ext cx="1175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96344" name="Text Box 92"/>
            <p:cNvSpPr txBox="1">
              <a:spLocks noChangeArrowheads="1"/>
            </p:cNvSpPr>
            <p:nvPr/>
          </p:nvSpPr>
          <p:spPr bwMode="auto">
            <a:xfrm>
              <a:off x="3104" y="3042"/>
              <a:ext cx="1112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>
                  <a:latin typeface="Arial" panose="020B0604020202020204" pitchFamily="34" charset="0"/>
                </a:rPr>
                <a:t>S: 128.119.40.186, 80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>
                  <a:latin typeface="Arial" panose="020B0604020202020204" pitchFamily="34" charset="0"/>
                </a:rPr>
                <a:t>D: 10.0.0.1, 3345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200">
                <a:latin typeface="Arial" panose="020B0604020202020204" pitchFamily="34" charset="0"/>
              </a:endParaRPr>
            </a:p>
          </p:txBody>
        </p:sp>
        <p:grpSp>
          <p:nvGrpSpPr>
            <p:cNvPr id="96345" name="Group 93"/>
            <p:cNvGrpSpPr>
              <a:grpSpLocks/>
            </p:cNvGrpSpPr>
            <p:nvPr/>
          </p:nvGrpSpPr>
          <p:grpSpPr bwMode="auto">
            <a:xfrm>
              <a:off x="3054" y="3007"/>
              <a:ext cx="51" cy="99"/>
              <a:chOff x="5508" y="1599"/>
              <a:chExt cx="48" cy="99"/>
            </a:xfrm>
          </p:grpSpPr>
          <p:sp>
            <p:nvSpPr>
              <p:cNvPr id="96354" name="Freeform 94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  <p:sp>
            <p:nvSpPr>
              <p:cNvPr id="96355" name="Line 95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2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  <p:sp>
            <p:nvSpPr>
              <p:cNvPr id="96356" name="Line 96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</p:grpSp>
        <p:grpSp>
          <p:nvGrpSpPr>
            <p:cNvPr id="96346" name="Group 97"/>
            <p:cNvGrpSpPr>
              <a:grpSpLocks/>
            </p:cNvGrpSpPr>
            <p:nvPr/>
          </p:nvGrpSpPr>
          <p:grpSpPr bwMode="auto">
            <a:xfrm>
              <a:off x="3059" y="3248"/>
              <a:ext cx="51" cy="99"/>
              <a:chOff x="5508" y="1599"/>
              <a:chExt cx="48" cy="99"/>
            </a:xfrm>
          </p:grpSpPr>
          <p:sp>
            <p:nvSpPr>
              <p:cNvPr id="96351" name="Freeform 98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  <p:sp>
            <p:nvSpPr>
              <p:cNvPr id="96352" name="Line 99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2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  <p:sp>
            <p:nvSpPr>
              <p:cNvPr id="96353" name="Line 100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</p:grpSp>
        <p:sp>
          <p:nvSpPr>
            <p:cNvPr id="96347" name="Freeform 101"/>
            <p:cNvSpPr>
              <a:spLocks/>
            </p:cNvSpPr>
            <p:nvPr/>
          </p:nvSpPr>
          <p:spPr bwMode="auto">
            <a:xfrm>
              <a:off x="4179" y="2417"/>
              <a:ext cx="577" cy="768"/>
            </a:xfrm>
            <a:custGeom>
              <a:avLst/>
              <a:gdLst>
                <a:gd name="T0" fmla="*/ 577 w 577"/>
                <a:gd name="T1" fmla="*/ 0 h 768"/>
                <a:gd name="T2" fmla="*/ 342 w 577"/>
                <a:gd name="T3" fmla="*/ 0 h 768"/>
                <a:gd name="T4" fmla="*/ 342 w 577"/>
                <a:gd name="T5" fmla="*/ 768 h 768"/>
                <a:gd name="T6" fmla="*/ 0 w 577"/>
                <a:gd name="T7" fmla="*/ 760 h 7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7"/>
                <a:gd name="T13" fmla="*/ 0 h 768"/>
                <a:gd name="T14" fmla="*/ 577 w 577"/>
                <a:gd name="T15" fmla="*/ 768 h 7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7" h="768">
                  <a:moveTo>
                    <a:pt x="577" y="0"/>
                  </a:moveTo>
                  <a:lnTo>
                    <a:pt x="342" y="0"/>
                  </a:lnTo>
                  <a:lnTo>
                    <a:pt x="342" y="768"/>
                  </a:lnTo>
                  <a:lnTo>
                    <a:pt x="0" y="76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grpSp>
          <p:nvGrpSpPr>
            <p:cNvPr id="96348" name="Group 102"/>
            <p:cNvGrpSpPr>
              <a:grpSpLocks/>
            </p:cNvGrpSpPr>
            <p:nvPr/>
          </p:nvGrpSpPr>
          <p:grpSpPr bwMode="auto">
            <a:xfrm>
              <a:off x="4240" y="3061"/>
              <a:ext cx="218" cy="231"/>
              <a:chOff x="5140" y="400"/>
              <a:chExt cx="218" cy="231"/>
            </a:xfrm>
          </p:grpSpPr>
          <p:sp>
            <p:nvSpPr>
              <p:cNvPr id="96349" name="Oval 103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96350" name="Text Box 104"/>
              <p:cNvSpPr txBox="1">
                <a:spLocks noChangeArrowheads="1"/>
              </p:cNvSpPr>
              <p:nvPr/>
            </p:nvSpPr>
            <p:spPr bwMode="auto">
              <a:xfrm>
                <a:off x="5154" y="40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solidFill>
                      <a:srgbClr val="CC0000"/>
                    </a:solidFill>
                    <a:latin typeface="Arial" panose="020B0604020202020204" pitchFamily="34" charset="0"/>
                  </a:rPr>
                  <a:t>4</a:t>
                </a:r>
              </a:p>
            </p:txBody>
          </p:sp>
        </p:grpSp>
      </p:grpSp>
      <p:grpSp>
        <p:nvGrpSpPr>
          <p:cNvPr id="12" name="Group 108"/>
          <p:cNvGrpSpPr>
            <a:grpSpLocks/>
          </p:cNvGrpSpPr>
          <p:nvPr/>
        </p:nvGrpSpPr>
        <p:grpSpPr bwMode="auto">
          <a:xfrm>
            <a:off x="1531938" y="3652838"/>
            <a:ext cx="2497137" cy="566737"/>
            <a:chOff x="1026" y="3559"/>
            <a:chExt cx="1573" cy="357"/>
          </a:xfrm>
        </p:grpSpPr>
        <p:grpSp>
          <p:nvGrpSpPr>
            <p:cNvPr id="96328" name="Group 68"/>
            <p:cNvGrpSpPr>
              <a:grpSpLocks/>
            </p:cNvGrpSpPr>
            <p:nvPr/>
          </p:nvGrpSpPr>
          <p:grpSpPr bwMode="auto">
            <a:xfrm>
              <a:off x="1412" y="3559"/>
              <a:ext cx="1187" cy="357"/>
              <a:chOff x="4381" y="786"/>
              <a:chExt cx="1108" cy="357"/>
            </a:xfrm>
          </p:grpSpPr>
          <p:sp>
            <p:nvSpPr>
              <p:cNvPr id="96333" name="Rectangle 69"/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96334" name="Text Box 70"/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200">
                    <a:latin typeface="Arial" panose="020B0604020202020204" pitchFamily="34" charset="0"/>
                  </a:rPr>
                  <a:t>S: 138.76.29.7, 5001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200">
                    <a:latin typeface="Arial" panose="020B0604020202020204" pitchFamily="34" charset="0"/>
                  </a:rPr>
                  <a:t>D: 128.119.40.186, 80</a:t>
                </a:r>
              </a:p>
            </p:txBody>
          </p:sp>
          <p:grpSp>
            <p:nvGrpSpPr>
              <p:cNvPr id="96335" name="Group 71"/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96340" name="Freeform 72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zh-TW" altLang="en-US"/>
                </a:p>
              </p:txBody>
            </p:sp>
            <p:sp>
              <p:nvSpPr>
                <p:cNvPr id="96341" name="Line 73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1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TW" altLang="en-US"/>
                </a:p>
              </p:txBody>
            </p:sp>
            <p:sp>
              <p:nvSpPr>
                <p:cNvPr id="96342" name="Line 74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1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96336" name="Group 75"/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96337" name="Freeform 76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zh-TW" altLang="en-US"/>
                </a:p>
              </p:txBody>
            </p:sp>
            <p:sp>
              <p:nvSpPr>
                <p:cNvPr id="96338" name="Line 77"/>
                <p:cNvSpPr>
                  <a:spLocks noChangeShapeType="1"/>
                </p:cNvSpPr>
                <p:nvPr/>
              </p:nvSpPr>
              <p:spPr bwMode="auto">
                <a:xfrm flipH="1">
                  <a:off x="5510" y="1608"/>
                  <a:ext cx="21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TW" altLang="en-US"/>
                </a:p>
              </p:txBody>
            </p:sp>
            <p:sp>
              <p:nvSpPr>
                <p:cNvPr id="96339" name="Line 78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1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96329" name="Line 79"/>
            <p:cNvSpPr>
              <a:spLocks noChangeShapeType="1"/>
            </p:cNvSpPr>
            <p:nvPr/>
          </p:nvSpPr>
          <p:spPr bwMode="auto">
            <a:xfrm flipH="1">
              <a:off x="1026" y="3729"/>
              <a:ext cx="3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grpSp>
          <p:nvGrpSpPr>
            <p:cNvPr id="96330" name="Group 105"/>
            <p:cNvGrpSpPr>
              <a:grpSpLocks/>
            </p:cNvGrpSpPr>
            <p:nvPr/>
          </p:nvGrpSpPr>
          <p:grpSpPr bwMode="auto">
            <a:xfrm>
              <a:off x="1143" y="3613"/>
              <a:ext cx="218" cy="231"/>
              <a:chOff x="5140" y="400"/>
              <a:chExt cx="218" cy="231"/>
            </a:xfrm>
          </p:grpSpPr>
          <p:sp>
            <p:nvSpPr>
              <p:cNvPr id="96331" name="Oval 106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96332" name="Text Box 107"/>
              <p:cNvSpPr txBox="1">
                <a:spLocks noChangeArrowheads="1"/>
              </p:cNvSpPr>
              <p:nvPr/>
            </p:nvSpPr>
            <p:spPr bwMode="auto">
              <a:xfrm>
                <a:off x="5154" y="40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solidFill>
                      <a:srgbClr val="CC0000"/>
                    </a:solidFill>
                    <a:latin typeface="Arial" panose="020B0604020202020204" pitchFamily="34" charset="0"/>
                  </a:rPr>
                  <a:t>2</a:t>
                </a:r>
              </a:p>
            </p:txBody>
          </p:sp>
        </p:grpSp>
      </p:grpSp>
      <p:grpSp>
        <p:nvGrpSpPr>
          <p:cNvPr id="17" name="Group 112"/>
          <p:cNvGrpSpPr>
            <a:grpSpLocks/>
          </p:cNvGrpSpPr>
          <p:nvPr/>
        </p:nvGrpSpPr>
        <p:grpSpPr bwMode="auto">
          <a:xfrm>
            <a:off x="0" y="1671638"/>
            <a:ext cx="5154613" cy="2052637"/>
            <a:chOff x="0" y="1306"/>
            <a:chExt cx="3247" cy="1293"/>
          </a:xfrm>
        </p:grpSpPr>
        <p:sp>
          <p:nvSpPr>
            <p:cNvPr id="96324" name="Text Box 82"/>
            <p:cNvSpPr txBox="1">
              <a:spLocks noChangeArrowheads="1"/>
            </p:cNvSpPr>
            <p:nvPr/>
          </p:nvSpPr>
          <p:spPr bwMode="auto">
            <a:xfrm>
              <a:off x="0" y="1306"/>
              <a:ext cx="1316" cy="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 i="1">
                  <a:solidFill>
                    <a:srgbClr val="CC0000"/>
                  </a:solidFill>
                  <a:latin typeface="Arial" panose="020B0604020202020204" pitchFamily="34" charset="0"/>
                </a:rPr>
                <a:t>2:</a:t>
              </a:r>
              <a:r>
                <a:rPr lang="en-US" altLang="zh-TW" sz="1800">
                  <a:solidFill>
                    <a:srgbClr val="FF0000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zh-TW" sz="1800">
                  <a:solidFill>
                    <a:srgbClr val="000099"/>
                  </a:solidFill>
                  <a:latin typeface="Arial" panose="020B0604020202020204" pitchFamily="34" charset="0"/>
                </a:rPr>
                <a:t>NAT router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000099"/>
                  </a:solidFill>
                  <a:latin typeface="Arial" panose="020B0604020202020204" pitchFamily="34" charset="0"/>
                </a:rPr>
                <a:t>changes datagram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000099"/>
                  </a:solidFill>
                  <a:latin typeface="Arial" panose="020B0604020202020204" pitchFamily="34" charset="0"/>
                </a:rPr>
                <a:t>source addr from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000099"/>
                  </a:solidFill>
                  <a:latin typeface="Arial" panose="020B0604020202020204" pitchFamily="34" charset="0"/>
                </a:rPr>
                <a:t>10.0.0.1, 3345 to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000099"/>
                  </a:solidFill>
                  <a:latin typeface="Arial" panose="020B0604020202020204" pitchFamily="34" charset="0"/>
                </a:rPr>
                <a:t>138.76.29.7, 5001,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000099"/>
                  </a:solidFill>
                  <a:latin typeface="Arial" panose="020B0604020202020204" pitchFamily="34" charset="0"/>
                </a:rPr>
                <a:t>updates table</a:t>
              </a:r>
            </a:p>
          </p:txBody>
        </p:sp>
        <p:sp>
          <p:nvSpPr>
            <p:cNvPr id="96325" name="Line 83"/>
            <p:cNvSpPr>
              <a:spLocks noChangeShapeType="1"/>
            </p:cNvSpPr>
            <p:nvPr/>
          </p:nvSpPr>
          <p:spPr bwMode="auto">
            <a:xfrm>
              <a:off x="1285" y="2243"/>
              <a:ext cx="147" cy="356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96326" name="Line 110"/>
            <p:cNvSpPr>
              <a:spLocks noChangeShapeType="1"/>
            </p:cNvSpPr>
            <p:nvPr/>
          </p:nvSpPr>
          <p:spPr bwMode="auto">
            <a:xfrm flipV="1">
              <a:off x="1275" y="1788"/>
              <a:ext cx="663" cy="455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96327" name="Line 111"/>
            <p:cNvSpPr>
              <a:spLocks noChangeShapeType="1"/>
            </p:cNvSpPr>
            <p:nvPr/>
          </p:nvSpPr>
          <p:spPr bwMode="auto">
            <a:xfrm flipV="1">
              <a:off x="1275" y="1751"/>
              <a:ext cx="1972" cy="49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  <p:grpSp>
        <p:nvGrpSpPr>
          <p:cNvPr id="18" name="Group 129"/>
          <p:cNvGrpSpPr>
            <a:grpSpLocks/>
          </p:cNvGrpSpPr>
          <p:nvPr/>
        </p:nvGrpSpPr>
        <p:grpSpPr bwMode="auto">
          <a:xfrm>
            <a:off x="1360488" y="4681538"/>
            <a:ext cx="2471737" cy="696912"/>
            <a:chOff x="1163" y="3752"/>
            <a:chExt cx="1557" cy="439"/>
          </a:xfrm>
        </p:grpSpPr>
        <p:sp>
          <p:nvSpPr>
            <p:cNvPr id="96310" name="Rectangle 115"/>
            <p:cNvSpPr>
              <a:spLocks noChangeArrowheads="1"/>
            </p:cNvSpPr>
            <p:nvPr/>
          </p:nvSpPr>
          <p:spPr bwMode="auto">
            <a:xfrm>
              <a:off x="1163" y="3796"/>
              <a:ext cx="1183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96311" name="Text Box 116"/>
            <p:cNvSpPr txBox="1">
              <a:spLocks noChangeArrowheads="1"/>
            </p:cNvSpPr>
            <p:nvPr/>
          </p:nvSpPr>
          <p:spPr bwMode="auto">
            <a:xfrm>
              <a:off x="1281" y="3788"/>
              <a:ext cx="1120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>
                  <a:latin typeface="Arial" panose="020B0604020202020204" pitchFamily="34" charset="0"/>
                </a:rPr>
                <a:t>S: 128.119.40.186, 80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>
                  <a:latin typeface="Arial" panose="020B0604020202020204" pitchFamily="34" charset="0"/>
                </a:rPr>
                <a:t>D: 138.76.29.7, 5001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200">
                <a:latin typeface="Arial" panose="020B0604020202020204" pitchFamily="34" charset="0"/>
              </a:endParaRPr>
            </a:p>
          </p:txBody>
        </p:sp>
        <p:grpSp>
          <p:nvGrpSpPr>
            <p:cNvPr id="96312" name="Group 117"/>
            <p:cNvGrpSpPr>
              <a:grpSpLocks/>
            </p:cNvGrpSpPr>
            <p:nvPr/>
          </p:nvGrpSpPr>
          <p:grpSpPr bwMode="auto">
            <a:xfrm>
              <a:off x="1214" y="3752"/>
              <a:ext cx="52" cy="99"/>
              <a:chOff x="5508" y="1599"/>
              <a:chExt cx="48" cy="99"/>
            </a:xfrm>
          </p:grpSpPr>
          <p:sp>
            <p:nvSpPr>
              <p:cNvPr id="96321" name="Freeform 118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  <p:sp>
            <p:nvSpPr>
              <p:cNvPr id="96322" name="Line 119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  <p:sp>
            <p:nvSpPr>
              <p:cNvPr id="96323" name="Line 120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</p:grpSp>
        <p:grpSp>
          <p:nvGrpSpPr>
            <p:cNvPr id="96313" name="Group 121"/>
            <p:cNvGrpSpPr>
              <a:grpSpLocks/>
            </p:cNvGrpSpPr>
            <p:nvPr/>
          </p:nvGrpSpPr>
          <p:grpSpPr bwMode="auto">
            <a:xfrm>
              <a:off x="1193" y="3984"/>
              <a:ext cx="52" cy="99"/>
              <a:chOff x="5508" y="1599"/>
              <a:chExt cx="48" cy="99"/>
            </a:xfrm>
          </p:grpSpPr>
          <p:sp>
            <p:nvSpPr>
              <p:cNvPr id="96318" name="Freeform 122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  <p:sp>
            <p:nvSpPr>
              <p:cNvPr id="96319" name="Line 123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  <p:sp>
            <p:nvSpPr>
              <p:cNvPr id="96320" name="Line 124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</p:grpSp>
        <p:sp>
          <p:nvSpPr>
            <p:cNvPr id="96314" name="Line 125"/>
            <p:cNvSpPr>
              <a:spLocks noChangeShapeType="1"/>
            </p:cNvSpPr>
            <p:nvPr/>
          </p:nvSpPr>
          <p:spPr bwMode="auto">
            <a:xfrm flipH="1">
              <a:off x="2344" y="3931"/>
              <a:ext cx="3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grpSp>
          <p:nvGrpSpPr>
            <p:cNvPr id="96315" name="Group 126"/>
            <p:cNvGrpSpPr>
              <a:grpSpLocks/>
            </p:cNvGrpSpPr>
            <p:nvPr/>
          </p:nvGrpSpPr>
          <p:grpSpPr bwMode="auto">
            <a:xfrm>
              <a:off x="2409" y="3815"/>
              <a:ext cx="218" cy="231"/>
              <a:chOff x="5140" y="400"/>
              <a:chExt cx="218" cy="231"/>
            </a:xfrm>
          </p:grpSpPr>
          <p:sp>
            <p:nvSpPr>
              <p:cNvPr id="96316" name="Oval 127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96317" name="Text Box 128"/>
              <p:cNvSpPr txBox="1">
                <a:spLocks noChangeArrowheads="1"/>
              </p:cNvSpPr>
              <p:nvPr/>
            </p:nvSpPr>
            <p:spPr bwMode="auto">
              <a:xfrm>
                <a:off x="5154" y="40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solidFill>
                      <a:srgbClr val="CC0000"/>
                    </a:solidFill>
                    <a:latin typeface="Arial" panose="020B0604020202020204" pitchFamily="34" charset="0"/>
                  </a:rPr>
                  <a:t>3</a:t>
                </a:r>
              </a:p>
            </p:txBody>
          </p:sp>
        </p:grpSp>
      </p:grpSp>
      <p:sp>
        <p:nvSpPr>
          <p:cNvPr id="233603" name="Text Box 131"/>
          <p:cNvSpPr txBox="1">
            <a:spLocks noChangeArrowheads="1"/>
          </p:cNvSpPr>
          <p:nvPr/>
        </p:nvSpPr>
        <p:spPr bwMode="auto">
          <a:xfrm>
            <a:off x="1317625" y="5170488"/>
            <a:ext cx="20891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 i="1">
                <a:solidFill>
                  <a:srgbClr val="CC0000"/>
                </a:solidFill>
                <a:latin typeface="Arial" panose="020B0604020202020204" pitchFamily="34" charset="0"/>
              </a:rPr>
              <a:t>3:</a:t>
            </a:r>
            <a:r>
              <a:rPr lang="en-US" altLang="zh-TW" sz="18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zh-TW" sz="1800">
                <a:solidFill>
                  <a:srgbClr val="000099"/>
                </a:solidFill>
                <a:latin typeface="Arial" panose="020B0604020202020204" pitchFamily="34" charset="0"/>
              </a:rPr>
              <a:t>reply arrives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000099"/>
                </a:solidFill>
                <a:latin typeface="Arial" panose="020B0604020202020204" pitchFamily="34" charset="0"/>
              </a:rPr>
              <a:t> dest. address: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000099"/>
                </a:solidFill>
                <a:latin typeface="Arial" panose="020B0604020202020204" pitchFamily="34" charset="0"/>
              </a:rPr>
              <a:t> 138.76.29.7, 5001</a:t>
            </a:r>
          </a:p>
        </p:txBody>
      </p:sp>
      <p:sp>
        <p:nvSpPr>
          <p:cNvPr id="233608" name="Text Box 136"/>
          <p:cNvSpPr txBox="1">
            <a:spLocks noChangeArrowheads="1"/>
          </p:cNvSpPr>
          <p:nvPr/>
        </p:nvSpPr>
        <p:spPr bwMode="auto">
          <a:xfrm>
            <a:off x="4741863" y="5005388"/>
            <a:ext cx="3867150" cy="130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 i="1">
                <a:solidFill>
                  <a:srgbClr val="CC0000"/>
                </a:solidFill>
                <a:latin typeface="Arial" panose="020B0604020202020204" pitchFamily="34" charset="0"/>
              </a:rPr>
              <a:t>4:</a:t>
            </a:r>
            <a:r>
              <a:rPr lang="en-US" altLang="zh-TW" sz="18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zh-TW" sz="1800">
                <a:solidFill>
                  <a:srgbClr val="000099"/>
                </a:solidFill>
                <a:latin typeface="Arial" panose="020B0604020202020204" pitchFamily="34" charset="0"/>
              </a:rPr>
              <a:t>NAT router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000099"/>
                </a:solidFill>
                <a:latin typeface="Arial" panose="020B0604020202020204" pitchFamily="34" charset="0"/>
              </a:rPr>
              <a:t>changes datagram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000099"/>
                </a:solidFill>
                <a:latin typeface="Arial" panose="020B0604020202020204" pitchFamily="34" charset="0"/>
              </a:rPr>
              <a:t>dest addr from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000099"/>
                </a:solidFill>
                <a:latin typeface="Arial" panose="020B0604020202020204" pitchFamily="34" charset="0"/>
              </a:rPr>
              <a:t>138.76.29.7, 5001 to 10.0.0.1, 3345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  <p:sp>
        <p:nvSpPr>
          <p:cNvPr id="96285" name="Line 138"/>
          <p:cNvSpPr>
            <a:spLocks noChangeShapeType="1"/>
          </p:cNvSpPr>
          <p:nvPr/>
        </p:nvSpPr>
        <p:spPr bwMode="auto">
          <a:xfrm>
            <a:off x="1022350" y="4273550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9425" name="Rectangle 141"/>
          <p:cNvSpPr>
            <a:spLocks noGrp="1" noChangeArrowheads="1"/>
          </p:cNvSpPr>
          <p:nvPr>
            <p:ph type="title"/>
          </p:nvPr>
        </p:nvSpPr>
        <p:spPr>
          <a:xfrm>
            <a:off x="533400" y="230188"/>
            <a:ext cx="8091488" cy="90805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NAT: network address translation</a:t>
            </a:r>
          </a:p>
        </p:txBody>
      </p:sp>
      <p:pic>
        <p:nvPicPr>
          <p:cNvPr id="96287" name="Picture 14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92233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6288" name="Group 143"/>
          <p:cNvGrpSpPr>
            <a:grpSpLocks/>
          </p:cNvGrpSpPr>
          <p:nvPr/>
        </p:nvGrpSpPr>
        <p:grpSpPr bwMode="auto">
          <a:xfrm>
            <a:off x="4035425" y="4095750"/>
            <a:ext cx="587375" cy="323850"/>
            <a:chOff x="4396" y="1245"/>
            <a:chExt cx="672" cy="248"/>
          </a:xfrm>
        </p:grpSpPr>
        <p:sp>
          <p:nvSpPr>
            <p:cNvPr id="96302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6303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6304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96305" name="Group 147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96308" name="Freeform 14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6309" name="Freeform 14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96306" name="Line 150"/>
            <p:cNvSpPr>
              <a:spLocks noChangeShapeType="1"/>
            </p:cNvSpPr>
            <p:nvPr/>
          </p:nvSpPr>
          <p:spPr bwMode="auto">
            <a:xfrm>
              <a:off x="4400" y="1322"/>
              <a:ext cx="0" cy="1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6307" name="Line 151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96289" name="Group 156"/>
          <p:cNvGrpSpPr>
            <a:grpSpLocks/>
          </p:cNvGrpSpPr>
          <p:nvPr/>
        </p:nvGrpSpPr>
        <p:grpSpPr bwMode="auto">
          <a:xfrm flipH="1">
            <a:off x="7529513" y="3311525"/>
            <a:ext cx="641350" cy="558800"/>
            <a:chOff x="-44" y="1473"/>
            <a:chExt cx="981" cy="1105"/>
          </a:xfrm>
        </p:grpSpPr>
        <p:pic>
          <p:nvPicPr>
            <p:cNvPr id="96300" name="Picture 157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301" name="Freeform 15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7350 w 356"/>
                <a:gd name="T3" fmla="*/ 15593 h 368"/>
                <a:gd name="T4" fmla="*/ 222251 w 356"/>
                <a:gd name="T5" fmla="*/ 324849 h 368"/>
                <a:gd name="T6" fmla="*/ 48981 w 356"/>
                <a:gd name="T7" fmla="*/ 40625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  <p:grpSp>
        <p:nvGrpSpPr>
          <p:cNvPr id="96290" name="Group 159"/>
          <p:cNvGrpSpPr>
            <a:grpSpLocks/>
          </p:cNvGrpSpPr>
          <p:nvPr/>
        </p:nvGrpSpPr>
        <p:grpSpPr bwMode="auto">
          <a:xfrm flipH="1">
            <a:off x="7540625" y="4054475"/>
            <a:ext cx="641350" cy="558800"/>
            <a:chOff x="-44" y="1473"/>
            <a:chExt cx="981" cy="1105"/>
          </a:xfrm>
        </p:grpSpPr>
        <p:pic>
          <p:nvPicPr>
            <p:cNvPr id="96298" name="Picture 160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299" name="Freeform 16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7350 w 356"/>
                <a:gd name="T3" fmla="*/ 15593 h 368"/>
                <a:gd name="T4" fmla="*/ 222251 w 356"/>
                <a:gd name="T5" fmla="*/ 324849 h 368"/>
                <a:gd name="T6" fmla="*/ 48981 w 356"/>
                <a:gd name="T7" fmla="*/ 40625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  <p:grpSp>
        <p:nvGrpSpPr>
          <p:cNvPr id="96291" name="Group 162"/>
          <p:cNvGrpSpPr>
            <a:grpSpLocks/>
          </p:cNvGrpSpPr>
          <p:nvPr/>
        </p:nvGrpSpPr>
        <p:grpSpPr bwMode="auto">
          <a:xfrm flipH="1">
            <a:off x="7548563" y="4808538"/>
            <a:ext cx="641350" cy="558800"/>
            <a:chOff x="-44" y="1473"/>
            <a:chExt cx="981" cy="1105"/>
          </a:xfrm>
        </p:grpSpPr>
        <p:pic>
          <p:nvPicPr>
            <p:cNvPr id="96296" name="Picture 163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297" name="Freeform 16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7350 w 356"/>
                <a:gd name="T3" fmla="*/ 15593 h 368"/>
                <a:gd name="T4" fmla="*/ 222251 w 356"/>
                <a:gd name="T5" fmla="*/ 324849 h 368"/>
                <a:gd name="T6" fmla="*/ 48981 w 356"/>
                <a:gd name="T7" fmla="*/ 40625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  <p:sp>
        <p:nvSpPr>
          <p:cNvPr id="96292" name="Line 32"/>
          <p:cNvSpPr>
            <a:spLocks noChangeShapeType="1"/>
          </p:cNvSpPr>
          <p:nvPr/>
        </p:nvSpPr>
        <p:spPr bwMode="auto">
          <a:xfrm>
            <a:off x="7386638" y="4238625"/>
            <a:ext cx="2190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9629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Tahoma" panose="020B0604030504040204" pitchFamily="34" charset="0"/>
              </a:rPr>
              <a:t>4-</a:t>
            </a:r>
            <a:fld id="{F2B50553-50D9-4C75-911A-D50677B75E8D}" type="slidenum">
              <a:rPr lang="en-US" altLang="zh-TW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TW" sz="1200">
              <a:latin typeface="Tahoma" panose="020B0604030504040204" pitchFamily="34" charset="0"/>
            </a:endParaRPr>
          </a:p>
        </p:txBody>
      </p:sp>
      <p:sp>
        <p:nvSpPr>
          <p:cNvPr id="96294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  <p:sp>
        <p:nvSpPr>
          <p:cNvPr id="96295" name="TextBox 1"/>
          <p:cNvSpPr txBox="1">
            <a:spLocks noChangeArrowheads="1"/>
          </p:cNvSpPr>
          <p:nvPr/>
        </p:nvSpPr>
        <p:spPr bwMode="auto">
          <a:xfrm>
            <a:off x="339725" y="6199188"/>
            <a:ext cx="45069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Arial" panose="020B0604020202020204" pitchFamily="34" charset="0"/>
              </a:rPr>
              <a:t>* Check out the online interactive exercises for more examples: h</a:t>
            </a:r>
            <a:r>
              <a:rPr lang="en-US" altLang="zh-TW" sz="1200">
                <a:latin typeface="Arial" panose="020B0604020202020204" pitchFamily="34" charset="0"/>
              </a:rPr>
              <a:t>ttp://gaia.cs.umass.edu/kurose_ross/interactive/</a:t>
            </a:r>
          </a:p>
        </p:txBody>
      </p:sp>
    </p:spTree>
    <p:extLst>
      <p:ext uri="{BB962C8B-B14F-4D97-AF65-F5344CB8AC3E}">
        <p14:creationId xmlns:p14="http://schemas.microsoft.com/office/powerpoint/2010/main" val="168093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533" grpId="0"/>
      <p:bldP spid="233603" grpId="0"/>
      <p:bldP spid="23360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3" name="Picture 91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83343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004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130175"/>
            <a:ext cx="8364537" cy="963613"/>
          </a:xfrm>
        </p:spPr>
        <p:txBody>
          <a:bodyPr/>
          <a:lstStyle/>
          <a:p>
            <a:r>
              <a:rPr lang="en-US" sz="4000">
                <a:latin typeface="Gill Sans MT" charset="0"/>
              </a:rPr>
              <a:t>Dijkstra</a:t>
            </a:r>
            <a:r>
              <a:rPr lang="ja-JP" altLang="en-US" sz="4000">
                <a:latin typeface="Gill Sans MT" charset="0"/>
              </a:rPr>
              <a:t>’</a:t>
            </a:r>
            <a:r>
              <a:rPr lang="en-US" altLang="ja-JP" sz="4000">
                <a:latin typeface="Gill Sans MT" charset="0"/>
              </a:rPr>
              <a:t>s algorithm: another example</a:t>
            </a:r>
            <a:endParaRPr lang="en-US">
              <a:latin typeface="Gill Sans MT" charset="0"/>
            </a:endParaRPr>
          </a:p>
        </p:txBody>
      </p:sp>
      <p:sp>
        <p:nvSpPr>
          <p:cNvPr id="128005" name="Text Box 3"/>
          <p:cNvSpPr txBox="1">
            <a:spLocks noChangeArrowheads="1"/>
          </p:cNvSpPr>
          <p:nvPr/>
        </p:nvSpPr>
        <p:spPr bwMode="auto">
          <a:xfrm>
            <a:off x="239713" y="1506538"/>
            <a:ext cx="70643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Step</a:t>
            </a:r>
          </a:p>
          <a:p>
            <a:pPr algn="r"/>
            <a:r>
              <a:rPr lang="en-US" sz="2000"/>
              <a:t>0</a:t>
            </a:r>
          </a:p>
          <a:p>
            <a:pPr algn="r"/>
            <a:r>
              <a:rPr lang="en-US" sz="2000"/>
              <a:t>1</a:t>
            </a:r>
          </a:p>
          <a:p>
            <a:pPr algn="r"/>
            <a:r>
              <a:rPr lang="en-US" sz="2000"/>
              <a:t>2</a:t>
            </a:r>
          </a:p>
          <a:p>
            <a:pPr algn="r"/>
            <a:r>
              <a:rPr lang="en-US" sz="2000"/>
              <a:t>3</a:t>
            </a:r>
          </a:p>
          <a:p>
            <a:pPr algn="r"/>
            <a:r>
              <a:rPr lang="en-US" sz="2000"/>
              <a:t>4</a:t>
            </a:r>
          </a:p>
          <a:p>
            <a:pPr algn="r"/>
            <a:r>
              <a:rPr lang="en-US" sz="2000"/>
              <a:t>5</a:t>
            </a:r>
          </a:p>
        </p:txBody>
      </p:sp>
      <p:sp>
        <p:nvSpPr>
          <p:cNvPr id="128006" name="Text Box 4"/>
          <p:cNvSpPr txBox="1">
            <a:spLocks noChangeArrowheads="1"/>
          </p:cNvSpPr>
          <p:nvPr/>
        </p:nvSpPr>
        <p:spPr bwMode="auto">
          <a:xfrm>
            <a:off x="1252538" y="1516063"/>
            <a:ext cx="101758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N</a:t>
            </a:r>
            <a:r>
              <a:rPr lang="en-US" sz="2000">
                <a:cs typeface="Arial" charset="0"/>
              </a:rPr>
              <a:t>'</a:t>
            </a:r>
          </a:p>
          <a:p>
            <a:pPr algn="r"/>
            <a:r>
              <a:rPr lang="en-US" sz="2000"/>
              <a:t>u</a:t>
            </a:r>
          </a:p>
          <a:p>
            <a:pPr algn="r"/>
            <a:r>
              <a:rPr lang="en-US" sz="2000"/>
              <a:t>ux</a:t>
            </a:r>
          </a:p>
          <a:p>
            <a:pPr algn="r"/>
            <a:r>
              <a:rPr lang="en-US" sz="2000"/>
              <a:t>uxy</a:t>
            </a:r>
          </a:p>
          <a:p>
            <a:pPr algn="r"/>
            <a:r>
              <a:rPr lang="en-US" sz="2000"/>
              <a:t>uxyv</a:t>
            </a:r>
          </a:p>
          <a:p>
            <a:pPr algn="r"/>
            <a:r>
              <a:rPr lang="en-US" sz="2000"/>
              <a:t>uxyvw</a:t>
            </a:r>
          </a:p>
          <a:p>
            <a:pPr algn="r"/>
            <a:r>
              <a:rPr lang="en-US" sz="2000"/>
              <a:t>uxyvwz</a:t>
            </a:r>
          </a:p>
        </p:txBody>
      </p:sp>
      <p:sp>
        <p:nvSpPr>
          <p:cNvPr id="128007" name="Text Box 5"/>
          <p:cNvSpPr txBox="1">
            <a:spLocks noChangeArrowheads="1"/>
          </p:cNvSpPr>
          <p:nvPr/>
        </p:nvSpPr>
        <p:spPr bwMode="auto">
          <a:xfrm>
            <a:off x="2500313" y="1497013"/>
            <a:ext cx="1169987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D(v),p(v)</a:t>
            </a:r>
          </a:p>
          <a:p>
            <a:pPr algn="r"/>
            <a:r>
              <a:rPr lang="en-US" sz="2000"/>
              <a:t>2,u</a:t>
            </a:r>
          </a:p>
          <a:p>
            <a:pPr algn="r"/>
            <a:r>
              <a:rPr lang="en-US" sz="2000"/>
              <a:t>2,u</a:t>
            </a:r>
          </a:p>
          <a:p>
            <a:pPr algn="r"/>
            <a:r>
              <a:rPr lang="en-US" sz="2000"/>
              <a:t>2,u</a:t>
            </a:r>
          </a:p>
        </p:txBody>
      </p:sp>
      <p:sp>
        <p:nvSpPr>
          <p:cNvPr id="128008" name="Text Box 6"/>
          <p:cNvSpPr txBox="1">
            <a:spLocks noChangeArrowheads="1"/>
          </p:cNvSpPr>
          <p:nvPr/>
        </p:nvSpPr>
        <p:spPr bwMode="auto">
          <a:xfrm>
            <a:off x="3667125" y="1501775"/>
            <a:ext cx="128428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D(w),p(w)</a:t>
            </a:r>
          </a:p>
          <a:p>
            <a:pPr algn="r"/>
            <a:r>
              <a:rPr lang="en-US" sz="2000"/>
              <a:t>5,u</a:t>
            </a:r>
          </a:p>
          <a:p>
            <a:pPr algn="r"/>
            <a:r>
              <a:rPr lang="en-US" sz="2000"/>
              <a:t>4,x</a:t>
            </a:r>
          </a:p>
          <a:p>
            <a:pPr algn="r"/>
            <a:r>
              <a:rPr lang="en-US" sz="2000"/>
              <a:t>3,y</a:t>
            </a:r>
          </a:p>
          <a:p>
            <a:pPr algn="r"/>
            <a:r>
              <a:rPr lang="en-US" sz="2000"/>
              <a:t>3,y</a:t>
            </a:r>
          </a:p>
        </p:txBody>
      </p:sp>
      <p:sp>
        <p:nvSpPr>
          <p:cNvPr id="128009" name="Text Box 7"/>
          <p:cNvSpPr txBox="1">
            <a:spLocks noChangeArrowheads="1"/>
          </p:cNvSpPr>
          <p:nvPr/>
        </p:nvSpPr>
        <p:spPr bwMode="auto">
          <a:xfrm>
            <a:off x="5057775" y="1497013"/>
            <a:ext cx="11699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D(x),p(x)</a:t>
            </a:r>
          </a:p>
          <a:p>
            <a:pPr algn="r"/>
            <a:r>
              <a:rPr lang="en-US" sz="2000"/>
              <a:t>1,u</a:t>
            </a:r>
          </a:p>
        </p:txBody>
      </p:sp>
      <p:sp>
        <p:nvSpPr>
          <p:cNvPr id="128010" name="Text Box 8"/>
          <p:cNvSpPr txBox="1">
            <a:spLocks noChangeArrowheads="1"/>
          </p:cNvSpPr>
          <p:nvPr/>
        </p:nvSpPr>
        <p:spPr bwMode="auto">
          <a:xfrm>
            <a:off x="6353175" y="1501775"/>
            <a:ext cx="116998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D(y),p(y)</a:t>
            </a:r>
          </a:p>
          <a:p>
            <a:pPr algn="r"/>
            <a:r>
              <a:rPr lang="en-US" sz="2000">
                <a:latin typeface="Comic Sans MS" charset="0"/>
                <a:cs typeface="Arial" charset="0"/>
              </a:rPr>
              <a:t>∞</a:t>
            </a:r>
          </a:p>
          <a:p>
            <a:pPr algn="r"/>
            <a:r>
              <a:rPr lang="en-US" sz="2000"/>
              <a:t>2,x</a:t>
            </a:r>
          </a:p>
        </p:txBody>
      </p:sp>
      <p:sp>
        <p:nvSpPr>
          <p:cNvPr id="128011" name="Text Box 9"/>
          <p:cNvSpPr txBox="1">
            <a:spLocks noChangeArrowheads="1"/>
          </p:cNvSpPr>
          <p:nvPr/>
        </p:nvSpPr>
        <p:spPr bwMode="auto">
          <a:xfrm>
            <a:off x="7605713" y="1516063"/>
            <a:ext cx="1169987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D(z),p(z)</a:t>
            </a:r>
          </a:p>
          <a:p>
            <a:pPr algn="r"/>
            <a:r>
              <a:rPr lang="en-US" sz="1800">
                <a:latin typeface="Comic Sans MS" charset="0"/>
              </a:rPr>
              <a:t>∞ </a:t>
            </a:r>
            <a:endParaRPr lang="en-US" sz="2000"/>
          </a:p>
          <a:p>
            <a:pPr algn="r"/>
            <a:r>
              <a:rPr lang="en-US" sz="1800">
                <a:latin typeface="Comic Sans MS" charset="0"/>
              </a:rPr>
              <a:t>∞ </a:t>
            </a:r>
            <a:endParaRPr lang="en-US" sz="2000"/>
          </a:p>
          <a:p>
            <a:pPr algn="r"/>
            <a:r>
              <a:rPr lang="en-US" sz="2000"/>
              <a:t>4,y</a:t>
            </a:r>
          </a:p>
          <a:p>
            <a:pPr algn="r"/>
            <a:r>
              <a:rPr lang="en-US" sz="2000"/>
              <a:t>4,y</a:t>
            </a:r>
          </a:p>
          <a:p>
            <a:pPr algn="r"/>
            <a:r>
              <a:rPr lang="en-US" sz="2000"/>
              <a:t>4,y</a:t>
            </a:r>
          </a:p>
        </p:txBody>
      </p:sp>
      <p:sp>
        <p:nvSpPr>
          <p:cNvPr id="128012" name="Line 10"/>
          <p:cNvSpPr>
            <a:spLocks noChangeShapeType="1"/>
          </p:cNvSpPr>
          <p:nvPr/>
        </p:nvSpPr>
        <p:spPr bwMode="auto">
          <a:xfrm>
            <a:off x="361950" y="1857375"/>
            <a:ext cx="8505825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3" name="Line 11"/>
          <p:cNvSpPr>
            <a:spLocks noChangeShapeType="1"/>
          </p:cNvSpPr>
          <p:nvPr/>
        </p:nvSpPr>
        <p:spPr bwMode="auto">
          <a:xfrm>
            <a:off x="519113" y="2162175"/>
            <a:ext cx="829627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4" name="Line 12"/>
          <p:cNvSpPr>
            <a:spLocks noChangeShapeType="1"/>
          </p:cNvSpPr>
          <p:nvPr/>
        </p:nvSpPr>
        <p:spPr bwMode="auto">
          <a:xfrm>
            <a:off x="538163" y="2457450"/>
            <a:ext cx="8267700" cy="476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5" name="Line 13"/>
          <p:cNvSpPr>
            <a:spLocks noChangeShapeType="1"/>
          </p:cNvSpPr>
          <p:nvPr/>
        </p:nvSpPr>
        <p:spPr bwMode="auto">
          <a:xfrm>
            <a:off x="547688" y="2767013"/>
            <a:ext cx="8253412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6" name="Line 14"/>
          <p:cNvSpPr>
            <a:spLocks noChangeShapeType="1"/>
          </p:cNvSpPr>
          <p:nvPr/>
        </p:nvSpPr>
        <p:spPr bwMode="auto">
          <a:xfrm>
            <a:off x="557213" y="3071813"/>
            <a:ext cx="8267700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7" name="Line 15"/>
          <p:cNvSpPr>
            <a:spLocks noChangeShapeType="1"/>
          </p:cNvSpPr>
          <p:nvPr/>
        </p:nvSpPr>
        <p:spPr bwMode="auto">
          <a:xfrm>
            <a:off x="571500" y="3386138"/>
            <a:ext cx="8262938" cy="47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8018" name="Group 16"/>
          <p:cNvGrpSpPr>
            <a:grpSpLocks/>
          </p:cNvGrpSpPr>
          <p:nvPr/>
        </p:nvGrpSpPr>
        <p:grpSpPr bwMode="auto">
          <a:xfrm>
            <a:off x="3645396" y="3771160"/>
            <a:ext cx="3571875" cy="2236787"/>
            <a:chOff x="3162" y="1071"/>
            <a:chExt cx="2250" cy="1409"/>
          </a:xfrm>
        </p:grpSpPr>
        <p:sp>
          <p:nvSpPr>
            <p:cNvPr id="128024" name="Freeform 17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25" name="Freeform 18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26" name="Oval 19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27" name="Line 20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28" name="Line 21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29" name="Rectangle 22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8030" name="Oval 23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31" name="Oval 24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32" name="Line 25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33" name="Line 26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34" name="Rectangle 27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8035" name="Oval 28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36" name="Oval 29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37" name="Line 30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38" name="Line 31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39" name="Rectangle 32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8040" name="Oval 33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41" name="Oval 34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42" name="Line 35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43" name="Line 36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44" name="Rectangle 37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8045" name="Oval 38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46" name="Oval 39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47" name="Line 40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48" name="Line 41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49" name="Rectangle 42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8050" name="Oval 43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51" name="Oval 44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52" name="Line 45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53" name="Line 46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54" name="Rectangle 47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8055" name="Oval 48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56" name="Freeform 49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57" name="Freeform 50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58" name="Freeform 51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59" name="Freeform 52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60" name="Freeform 53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61" name="Freeform 54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62" name="Freeform 55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63" name="Freeform 56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64" name="Freeform 57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8065" name="Group 58"/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28091" name="Rectangle 5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92" name="Text Box 60"/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u</a:t>
                </a:r>
                <a:endParaRPr lang="en-US"/>
              </a:p>
            </p:txBody>
          </p:sp>
        </p:grpSp>
        <p:grpSp>
          <p:nvGrpSpPr>
            <p:cNvPr id="128066" name="Group 61"/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28089" name="Rectangle 6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90" name="Text Box 63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y</a:t>
                </a:r>
                <a:endParaRPr lang="en-US"/>
              </a:p>
            </p:txBody>
          </p:sp>
        </p:grpSp>
        <p:grpSp>
          <p:nvGrpSpPr>
            <p:cNvPr id="128067" name="Group 64"/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28087" name="Rectangle 6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88" name="Text Box 66"/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/>
                  <a:t>x</a:t>
                </a:r>
              </a:p>
            </p:txBody>
          </p:sp>
        </p:grpSp>
        <p:grpSp>
          <p:nvGrpSpPr>
            <p:cNvPr id="128068" name="Group 67"/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128085" name="Rectangle 6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86" name="Text Box 69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w</a:t>
                </a:r>
                <a:endParaRPr lang="en-US"/>
              </a:p>
            </p:txBody>
          </p:sp>
        </p:grpSp>
        <p:grpSp>
          <p:nvGrpSpPr>
            <p:cNvPr id="128069" name="Group 70"/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28083" name="Rectangle 7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84" name="Text Box 72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v</a:t>
                </a:r>
                <a:endParaRPr lang="en-US"/>
              </a:p>
            </p:txBody>
          </p:sp>
        </p:grpSp>
        <p:grpSp>
          <p:nvGrpSpPr>
            <p:cNvPr id="128070" name="Group 73"/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28081" name="Rectangle 7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82" name="Text Box 75"/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/>
                  <a:t>z</a:t>
                </a:r>
              </a:p>
            </p:txBody>
          </p:sp>
        </p:grpSp>
        <p:sp>
          <p:nvSpPr>
            <p:cNvPr id="128071" name="Text Box 76"/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28072" name="Text Box 77"/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28073" name="Text Box 78"/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28074" name="Text Box 79"/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28075" name="Text Box 80"/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28076" name="Text Box 81"/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28077" name="Text Box 82"/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28078" name="Text Box 83"/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sp>
          <p:nvSpPr>
            <p:cNvPr id="128079" name="Text Box 84"/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28080" name="Text Box 85"/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</p:grpSp>
      <p:sp>
        <p:nvSpPr>
          <p:cNvPr id="718934" name="Line 86"/>
          <p:cNvSpPr>
            <a:spLocks noChangeShapeType="1"/>
          </p:cNvSpPr>
          <p:nvPr/>
        </p:nvSpPr>
        <p:spPr bwMode="auto">
          <a:xfrm flipH="1">
            <a:off x="2241550" y="2035175"/>
            <a:ext cx="3514725" cy="3095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8935" name="Line 87"/>
          <p:cNvSpPr>
            <a:spLocks noChangeShapeType="1"/>
          </p:cNvSpPr>
          <p:nvPr/>
        </p:nvSpPr>
        <p:spPr bwMode="auto">
          <a:xfrm flipH="1">
            <a:off x="2163763" y="2330450"/>
            <a:ext cx="4894262" cy="3349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8936" name="Line 88"/>
          <p:cNvSpPr>
            <a:spLocks noChangeShapeType="1"/>
          </p:cNvSpPr>
          <p:nvPr/>
        </p:nvSpPr>
        <p:spPr bwMode="auto">
          <a:xfrm flipH="1">
            <a:off x="2227263" y="2692400"/>
            <a:ext cx="914400" cy="2571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8937" name="Line 89"/>
          <p:cNvSpPr>
            <a:spLocks noChangeShapeType="1"/>
          </p:cNvSpPr>
          <p:nvPr/>
        </p:nvSpPr>
        <p:spPr bwMode="auto">
          <a:xfrm flipH="1">
            <a:off x="2241550" y="2949575"/>
            <a:ext cx="2239963" cy="3095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8938" name="Line 90"/>
          <p:cNvSpPr>
            <a:spLocks noChangeShapeType="1"/>
          </p:cNvSpPr>
          <p:nvPr/>
        </p:nvSpPr>
        <p:spPr bwMode="auto">
          <a:xfrm flipH="1">
            <a:off x="2254250" y="3206750"/>
            <a:ext cx="5975350" cy="3349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15</a:t>
            </a:fld>
            <a:endParaRPr lang="en-US" sz="1200" dirty="0">
              <a:latin typeface="Tahoma" charset="0"/>
            </a:endParaRPr>
          </a:p>
        </p:txBody>
      </p:sp>
      <p:sp>
        <p:nvSpPr>
          <p:cNvPr id="9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  <p:sp>
        <p:nvSpPr>
          <p:cNvPr id="96" name="TextBox 1"/>
          <p:cNvSpPr txBox="1">
            <a:spLocks noChangeArrowheads="1"/>
          </p:cNvSpPr>
          <p:nvPr/>
        </p:nvSpPr>
        <p:spPr bwMode="auto">
          <a:xfrm>
            <a:off x="339826" y="6198762"/>
            <a:ext cx="45071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/>
              <a:t>* Check out the online interactive exercises for more examples: h</a:t>
            </a:r>
            <a:r>
              <a:rPr lang="en-US" sz="1200" dirty="0"/>
              <a:t>ttp://gaia.cs.umass.edu/kurose_ross/interactive/</a:t>
            </a:r>
          </a:p>
        </p:txBody>
      </p:sp>
    </p:spTree>
    <p:extLst>
      <p:ext uri="{BB962C8B-B14F-4D97-AF65-F5344CB8AC3E}">
        <p14:creationId xmlns:p14="http://schemas.microsoft.com/office/powerpoint/2010/main" val="277026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934" grpId="0" animBg="1"/>
      <p:bldP spid="718935" grpId="0" animBg="1"/>
      <p:bldP spid="718936" grpId="0" animBg="1"/>
      <p:bldP spid="718937" grpId="0" animBg="1"/>
      <p:bldP spid="7189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Line 3"/>
          <p:cNvSpPr>
            <a:spLocks noChangeShapeType="1"/>
          </p:cNvSpPr>
          <p:nvPr/>
        </p:nvSpPr>
        <p:spPr bwMode="auto">
          <a:xfrm>
            <a:off x="12192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20" name="Line 4"/>
          <p:cNvSpPr>
            <a:spLocks noChangeShapeType="1"/>
          </p:cNvSpPr>
          <p:nvPr/>
        </p:nvSpPr>
        <p:spPr bwMode="auto">
          <a:xfrm>
            <a:off x="9144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1219200" y="12906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7222" name="Text Box 6"/>
          <p:cNvSpPr txBox="1">
            <a:spLocks noChangeArrowheads="1"/>
          </p:cNvSpPr>
          <p:nvPr/>
        </p:nvSpPr>
        <p:spPr bwMode="auto">
          <a:xfrm>
            <a:off x="914400" y="1671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7223" name="Text Box 7"/>
          <p:cNvSpPr txBox="1">
            <a:spLocks noChangeArrowheads="1"/>
          </p:cNvSpPr>
          <p:nvPr/>
        </p:nvSpPr>
        <p:spPr bwMode="auto">
          <a:xfrm>
            <a:off x="914400" y="1976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7224" name="Text Box 8"/>
          <p:cNvSpPr txBox="1">
            <a:spLocks noChangeArrowheads="1"/>
          </p:cNvSpPr>
          <p:nvPr/>
        </p:nvSpPr>
        <p:spPr bwMode="auto">
          <a:xfrm>
            <a:off x="914400" y="2281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7225" name="Text Box 9"/>
          <p:cNvSpPr txBox="1">
            <a:spLocks noChangeArrowheads="1"/>
          </p:cNvSpPr>
          <p:nvPr/>
        </p:nvSpPr>
        <p:spPr bwMode="auto">
          <a:xfrm>
            <a:off x="1219200" y="16716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0  2   7</a:t>
            </a:r>
          </a:p>
        </p:txBody>
      </p:sp>
      <p:sp>
        <p:nvSpPr>
          <p:cNvPr id="137226" name="Text Box 10"/>
          <p:cNvSpPr txBox="1">
            <a:spLocks noChangeArrowheads="1"/>
          </p:cNvSpPr>
          <p:nvPr/>
        </p:nvSpPr>
        <p:spPr bwMode="auto">
          <a:xfrm>
            <a:off x="1219200" y="20526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27" name="Text Box 11"/>
          <p:cNvSpPr txBox="1">
            <a:spLocks noChangeArrowheads="1"/>
          </p:cNvSpPr>
          <p:nvPr/>
        </p:nvSpPr>
        <p:spPr bwMode="auto">
          <a:xfrm>
            <a:off x="1447800" y="20526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28" name="Text Box 12"/>
          <p:cNvSpPr txBox="1">
            <a:spLocks noChangeArrowheads="1"/>
          </p:cNvSpPr>
          <p:nvPr/>
        </p:nvSpPr>
        <p:spPr bwMode="auto">
          <a:xfrm>
            <a:off x="1828800" y="20526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29" name="Text Box 13"/>
          <p:cNvSpPr txBox="1">
            <a:spLocks noChangeArrowheads="1"/>
          </p:cNvSpPr>
          <p:nvPr/>
        </p:nvSpPr>
        <p:spPr bwMode="auto">
          <a:xfrm>
            <a:off x="1219200" y="23574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30" name="Text Box 14"/>
          <p:cNvSpPr txBox="1">
            <a:spLocks noChangeArrowheads="1"/>
          </p:cNvSpPr>
          <p:nvPr/>
        </p:nvSpPr>
        <p:spPr bwMode="auto">
          <a:xfrm>
            <a:off x="1447800" y="23574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31" name="Text Box 15"/>
          <p:cNvSpPr txBox="1">
            <a:spLocks noChangeArrowheads="1"/>
          </p:cNvSpPr>
          <p:nvPr/>
        </p:nvSpPr>
        <p:spPr bwMode="auto">
          <a:xfrm>
            <a:off x="1828800" y="23574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32" name="Text Box 16"/>
          <p:cNvSpPr txBox="1">
            <a:spLocks noChangeArrowheads="1"/>
          </p:cNvSpPr>
          <p:nvPr/>
        </p:nvSpPr>
        <p:spPr bwMode="auto">
          <a:xfrm rot="-5400000">
            <a:off x="2650332" y="2026444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137233" name="Text Box 17"/>
          <p:cNvSpPr txBox="1">
            <a:spLocks noChangeArrowheads="1"/>
          </p:cNvSpPr>
          <p:nvPr/>
        </p:nvSpPr>
        <p:spPr bwMode="auto">
          <a:xfrm>
            <a:off x="1352550" y="1158875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7234" name="Text Box 18"/>
          <p:cNvSpPr txBox="1">
            <a:spLocks noChangeArrowheads="1"/>
          </p:cNvSpPr>
          <p:nvPr/>
        </p:nvSpPr>
        <p:spPr bwMode="auto">
          <a:xfrm rot="-5400000">
            <a:off x="518319" y="3810794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/>
              <a:t>from</a:t>
            </a:r>
          </a:p>
        </p:txBody>
      </p:sp>
      <p:sp>
        <p:nvSpPr>
          <p:cNvPr id="137235" name="Text Box 19"/>
          <p:cNvSpPr txBox="1">
            <a:spLocks noChangeArrowheads="1"/>
          </p:cNvSpPr>
          <p:nvPr/>
        </p:nvSpPr>
        <p:spPr bwMode="auto">
          <a:xfrm rot="-5400000">
            <a:off x="518318" y="5618957"/>
            <a:ext cx="538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137236" name="Line 20"/>
          <p:cNvSpPr>
            <a:spLocks noChangeShapeType="1"/>
          </p:cNvSpPr>
          <p:nvPr/>
        </p:nvSpPr>
        <p:spPr bwMode="auto">
          <a:xfrm>
            <a:off x="32766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37" name="Line 21"/>
          <p:cNvSpPr>
            <a:spLocks noChangeShapeType="1"/>
          </p:cNvSpPr>
          <p:nvPr/>
        </p:nvSpPr>
        <p:spPr bwMode="auto">
          <a:xfrm>
            <a:off x="29718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38" name="Text Box 22"/>
          <p:cNvSpPr txBox="1">
            <a:spLocks noChangeArrowheads="1"/>
          </p:cNvSpPr>
          <p:nvPr/>
        </p:nvSpPr>
        <p:spPr bwMode="auto">
          <a:xfrm>
            <a:off x="3276600" y="12906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7239" name="Text Box 23"/>
          <p:cNvSpPr txBox="1">
            <a:spLocks noChangeArrowheads="1"/>
          </p:cNvSpPr>
          <p:nvPr/>
        </p:nvSpPr>
        <p:spPr bwMode="auto">
          <a:xfrm>
            <a:off x="2971800" y="1671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7240" name="Text Box 24"/>
          <p:cNvSpPr txBox="1">
            <a:spLocks noChangeArrowheads="1"/>
          </p:cNvSpPr>
          <p:nvPr/>
        </p:nvSpPr>
        <p:spPr bwMode="auto">
          <a:xfrm>
            <a:off x="2971800" y="1976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7241" name="Text Box 25"/>
          <p:cNvSpPr txBox="1">
            <a:spLocks noChangeArrowheads="1"/>
          </p:cNvSpPr>
          <p:nvPr/>
        </p:nvSpPr>
        <p:spPr bwMode="auto">
          <a:xfrm>
            <a:off x="2971800" y="2281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7242" name="Text Box 26"/>
          <p:cNvSpPr txBox="1">
            <a:spLocks noChangeArrowheads="1"/>
          </p:cNvSpPr>
          <p:nvPr/>
        </p:nvSpPr>
        <p:spPr bwMode="auto">
          <a:xfrm>
            <a:off x="3297238" y="16716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</a:t>
            </a:r>
          </a:p>
        </p:txBody>
      </p:sp>
      <p:sp>
        <p:nvSpPr>
          <p:cNvPr id="137243" name="Line 29"/>
          <p:cNvSpPr>
            <a:spLocks noChangeShapeType="1"/>
          </p:cNvSpPr>
          <p:nvPr/>
        </p:nvSpPr>
        <p:spPr bwMode="auto">
          <a:xfrm>
            <a:off x="12192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44" name="Line 30"/>
          <p:cNvSpPr>
            <a:spLocks noChangeShapeType="1"/>
          </p:cNvSpPr>
          <p:nvPr/>
        </p:nvSpPr>
        <p:spPr bwMode="auto">
          <a:xfrm>
            <a:off x="9144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45" name="Text Box 31"/>
          <p:cNvSpPr txBox="1">
            <a:spLocks noChangeArrowheads="1"/>
          </p:cNvSpPr>
          <p:nvPr/>
        </p:nvSpPr>
        <p:spPr bwMode="auto">
          <a:xfrm>
            <a:off x="1219200" y="30432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7246" name="Text Box 32"/>
          <p:cNvSpPr txBox="1">
            <a:spLocks noChangeArrowheads="1"/>
          </p:cNvSpPr>
          <p:nvPr/>
        </p:nvSpPr>
        <p:spPr bwMode="auto">
          <a:xfrm>
            <a:off x="914400" y="3424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7247" name="Text Box 33"/>
          <p:cNvSpPr txBox="1">
            <a:spLocks noChangeArrowheads="1"/>
          </p:cNvSpPr>
          <p:nvPr/>
        </p:nvSpPr>
        <p:spPr bwMode="auto">
          <a:xfrm>
            <a:off x="914400" y="3729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7248" name="Text Box 34"/>
          <p:cNvSpPr txBox="1">
            <a:spLocks noChangeArrowheads="1"/>
          </p:cNvSpPr>
          <p:nvPr/>
        </p:nvSpPr>
        <p:spPr bwMode="auto">
          <a:xfrm>
            <a:off x="914400" y="4033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7249" name="Text Box 35"/>
          <p:cNvSpPr txBox="1">
            <a:spLocks noChangeArrowheads="1"/>
          </p:cNvSpPr>
          <p:nvPr/>
        </p:nvSpPr>
        <p:spPr bwMode="auto">
          <a:xfrm>
            <a:off x="1524000" y="34242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50" name="Text Box 36"/>
          <p:cNvSpPr txBox="1">
            <a:spLocks noChangeArrowheads="1"/>
          </p:cNvSpPr>
          <p:nvPr/>
        </p:nvSpPr>
        <p:spPr bwMode="auto">
          <a:xfrm>
            <a:off x="1828800" y="34242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51" name="Text Box 37"/>
          <p:cNvSpPr txBox="1">
            <a:spLocks noChangeArrowheads="1"/>
          </p:cNvSpPr>
          <p:nvPr/>
        </p:nvSpPr>
        <p:spPr bwMode="auto">
          <a:xfrm>
            <a:off x="1219200" y="4110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52" name="Text Box 38"/>
          <p:cNvSpPr txBox="1">
            <a:spLocks noChangeArrowheads="1"/>
          </p:cNvSpPr>
          <p:nvPr/>
        </p:nvSpPr>
        <p:spPr bwMode="auto">
          <a:xfrm>
            <a:off x="1447800" y="4110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53" name="Text Box 39"/>
          <p:cNvSpPr txBox="1">
            <a:spLocks noChangeArrowheads="1"/>
          </p:cNvSpPr>
          <p:nvPr/>
        </p:nvSpPr>
        <p:spPr bwMode="auto">
          <a:xfrm>
            <a:off x="1828800" y="4110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54" name="Text Box 40"/>
          <p:cNvSpPr txBox="1">
            <a:spLocks noChangeArrowheads="1"/>
          </p:cNvSpPr>
          <p:nvPr/>
        </p:nvSpPr>
        <p:spPr bwMode="auto">
          <a:xfrm>
            <a:off x="1341438" y="2933700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7255" name="Line 41"/>
          <p:cNvSpPr>
            <a:spLocks noChangeShapeType="1"/>
          </p:cNvSpPr>
          <p:nvPr/>
        </p:nvSpPr>
        <p:spPr bwMode="auto">
          <a:xfrm>
            <a:off x="1219200" y="5029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56" name="Line 42"/>
          <p:cNvSpPr>
            <a:spLocks noChangeShapeType="1"/>
          </p:cNvSpPr>
          <p:nvPr/>
        </p:nvSpPr>
        <p:spPr bwMode="auto">
          <a:xfrm>
            <a:off x="914400" y="5257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57" name="Text Box 43"/>
          <p:cNvSpPr txBox="1">
            <a:spLocks noChangeArrowheads="1"/>
          </p:cNvSpPr>
          <p:nvPr/>
        </p:nvSpPr>
        <p:spPr bwMode="auto">
          <a:xfrm>
            <a:off x="1219200" y="48720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7258" name="Text Box 44"/>
          <p:cNvSpPr txBox="1">
            <a:spLocks noChangeArrowheads="1"/>
          </p:cNvSpPr>
          <p:nvPr/>
        </p:nvSpPr>
        <p:spPr bwMode="auto">
          <a:xfrm>
            <a:off x="914400" y="5253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7259" name="Text Box 45"/>
          <p:cNvSpPr txBox="1">
            <a:spLocks noChangeArrowheads="1"/>
          </p:cNvSpPr>
          <p:nvPr/>
        </p:nvSpPr>
        <p:spPr bwMode="auto">
          <a:xfrm>
            <a:off x="914400" y="5557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7260" name="Text Box 46"/>
          <p:cNvSpPr txBox="1">
            <a:spLocks noChangeArrowheads="1"/>
          </p:cNvSpPr>
          <p:nvPr/>
        </p:nvSpPr>
        <p:spPr bwMode="auto">
          <a:xfrm>
            <a:off x="914400" y="5862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7261" name="Text Box 47"/>
          <p:cNvSpPr txBox="1">
            <a:spLocks noChangeArrowheads="1"/>
          </p:cNvSpPr>
          <p:nvPr/>
        </p:nvSpPr>
        <p:spPr bwMode="auto">
          <a:xfrm>
            <a:off x="1219200" y="56388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62" name="Text Box 48"/>
          <p:cNvSpPr txBox="1">
            <a:spLocks noChangeArrowheads="1"/>
          </p:cNvSpPr>
          <p:nvPr/>
        </p:nvSpPr>
        <p:spPr bwMode="auto">
          <a:xfrm>
            <a:off x="1447800" y="5634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63" name="Text Box 49"/>
          <p:cNvSpPr txBox="1">
            <a:spLocks noChangeArrowheads="1"/>
          </p:cNvSpPr>
          <p:nvPr/>
        </p:nvSpPr>
        <p:spPr bwMode="auto">
          <a:xfrm>
            <a:off x="1828800" y="5634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64" name="Text Box 50"/>
          <p:cNvSpPr txBox="1">
            <a:spLocks noChangeArrowheads="1"/>
          </p:cNvSpPr>
          <p:nvPr/>
        </p:nvSpPr>
        <p:spPr bwMode="auto">
          <a:xfrm>
            <a:off x="1219200" y="5938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</a:t>
            </a:r>
          </a:p>
        </p:txBody>
      </p:sp>
      <p:sp>
        <p:nvSpPr>
          <p:cNvPr id="137265" name="Text Box 51"/>
          <p:cNvSpPr txBox="1">
            <a:spLocks noChangeArrowheads="1"/>
          </p:cNvSpPr>
          <p:nvPr/>
        </p:nvSpPr>
        <p:spPr bwMode="auto">
          <a:xfrm>
            <a:off x="1447800" y="5938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1</a:t>
            </a:r>
          </a:p>
        </p:txBody>
      </p:sp>
      <p:sp>
        <p:nvSpPr>
          <p:cNvPr id="137266" name="Text Box 52"/>
          <p:cNvSpPr txBox="1">
            <a:spLocks noChangeArrowheads="1"/>
          </p:cNvSpPr>
          <p:nvPr/>
        </p:nvSpPr>
        <p:spPr bwMode="auto">
          <a:xfrm>
            <a:off x="1828800" y="5938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</a:t>
            </a:r>
          </a:p>
        </p:txBody>
      </p:sp>
      <p:sp>
        <p:nvSpPr>
          <p:cNvPr id="137267" name="Text Box 53"/>
          <p:cNvSpPr txBox="1">
            <a:spLocks noChangeArrowheads="1"/>
          </p:cNvSpPr>
          <p:nvPr/>
        </p:nvSpPr>
        <p:spPr bwMode="auto">
          <a:xfrm>
            <a:off x="1363663" y="4740275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7268" name="Text Box 54"/>
          <p:cNvSpPr txBox="1">
            <a:spLocks noChangeArrowheads="1"/>
          </p:cNvSpPr>
          <p:nvPr/>
        </p:nvSpPr>
        <p:spPr bwMode="auto">
          <a:xfrm>
            <a:off x="1219200" y="3500438"/>
            <a:ext cx="946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  <a:p>
            <a:r>
              <a:rPr lang="en-US" sz="1800"/>
              <a:t>2   0   1</a:t>
            </a:r>
          </a:p>
        </p:txBody>
      </p:sp>
      <p:sp>
        <p:nvSpPr>
          <p:cNvPr id="137269" name="Text Box 55"/>
          <p:cNvSpPr txBox="1">
            <a:spLocks noChangeArrowheads="1"/>
          </p:cNvSpPr>
          <p:nvPr/>
        </p:nvSpPr>
        <p:spPr bwMode="auto">
          <a:xfrm>
            <a:off x="1219200" y="52578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 ∞  ∞</a:t>
            </a:r>
          </a:p>
        </p:txBody>
      </p:sp>
      <p:sp>
        <p:nvSpPr>
          <p:cNvPr id="137270" name="Text Box 56"/>
          <p:cNvSpPr txBox="1">
            <a:spLocks noChangeArrowheads="1"/>
          </p:cNvSpPr>
          <p:nvPr/>
        </p:nvSpPr>
        <p:spPr bwMode="auto">
          <a:xfrm>
            <a:off x="3260725" y="2006600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2   0   1</a:t>
            </a:r>
          </a:p>
        </p:txBody>
      </p:sp>
      <p:sp>
        <p:nvSpPr>
          <p:cNvPr id="137271" name="Text Box 57"/>
          <p:cNvSpPr txBox="1">
            <a:spLocks noChangeArrowheads="1"/>
          </p:cNvSpPr>
          <p:nvPr/>
        </p:nvSpPr>
        <p:spPr bwMode="auto">
          <a:xfrm>
            <a:off x="3260725" y="2322513"/>
            <a:ext cx="94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7   1   0</a:t>
            </a:r>
          </a:p>
        </p:txBody>
      </p:sp>
      <p:sp>
        <p:nvSpPr>
          <p:cNvPr id="137272" name="Line 58"/>
          <p:cNvSpPr>
            <a:spLocks noChangeShapeType="1"/>
          </p:cNvSpPr>
          <p:nvPr/>
        </p:nvSpPr>
        <p:spPr bwMode="auto">
          <a:xfrm>
            <a:off x="2209800" y="1981200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73" name="Line 59"/>
          <p:cNvSpPr>
            <a:spLocks noChangeShapeType="1"/>
          </p:cNvSpPr>
          <p:nvPr/>
        </p:nvSpPr>
        <p:spPr bwMode="auto">
          <a:xfrm>
            <a:off x="2133600" y="2057400"/>
            <a:ext cx="6858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74" name="Line 60"/>
          <p:cNvSpPr>
            <a:spLocks noChangeShapeType="1"/>
          </p:cNvSpPr>
          <p:nvPr/>
        </p:nvSpPr>
        <p:spPr bwMode="auto">
          <a:xfrm flipV="1">
            <a:off x="2133600" y="2514600"/>
            <a:ext cx="762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75" name="Line 61"/>
          <p:cNvSpPr>
            <a:spLocks noChangeShapeType="1"/>
          </p:cNvSpPr>
          <p:nvPr/>
        </p:nvSpPr>
        <p:spPr bwMode="auto">
          <a:xfrm>
            <a:off x="2133600" y="41148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76" name="Line 62"/>
          <p:cNvSpPr>
            <a:spLocks noChangeShapeType="1"/>
          </p:cNvSpPr>
          <p:nvPr/>
        </p:nvSpPr>
        <p:spPr bwMode="auto">
          <a:xfrm flipV="1">
            <a:off x="2133600" y="2590800"/>
            <a:ext cx="83820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77" name="Line 63"/>
          <p:cNvSpPr>
            <a:spLocks noChangeShapeType="1"/>
          </p:cNvSpPr>
          <p:nvPr/>
        </p:nvSpPr>
        <p:spPr bwMode="auto">
          <a:xfrm flipV="1">
            <a:off x="2209800" y="4343400"/>
            <a:ext cx="762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78" name="Line 64"/>
          <p:cNvSpPr>
            <a:spLocks noChangeShapeType="1"/>
          </p:cNvSpPr>
          <p:nvPr/>
        </p:nvSpPr>
        <p:spPr bwMode="auto">
          <a:xfrm>
            <a:off x="609600" y="6345238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79" name="Text Box 65"/>
          <p:cNvSpPr txBox="1">
            <a:spLocks noChangeArrowheads="1"/>
          </p:cNvSpPr>
          <p:nvPr/>
        </p:nvSpPr>
        <p:spPr bwMode="auto">
          <a:xfrm>
            <a:off x="6069013" y="6137275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time</a:t>
            </a:r>
          </a:p>
        </p:txBody>
      </p:sp>
      <p:grpSp>
        <p:nvGrpSpPr>
          <p:cNvPr id="137280" name="Group 66"/>
          <p:cNvGrpSpPr>
            <a:grpSpLocks/>
          </p:cNvGrpSpPr>
          <p:nvPr/>
        </p:nvGrpSpPr>
        <p:grpSpPr bwMode="auto">
          <a:xfrm>
            <a:off x="6632575" y="2911475"/>
            <a:ext cx="2184400" cy="1212850"/>
            <a:chOff x="2352" y="0"/>
            <a:chExt cx="1376" cy="764"/>
          </a:xfrm>
        </p:grpSpPr>
        <p:sp>
          <p:nvSpPr>
            <p:cNvPr id="137296" name="Freeform 67"/>
            <p:cNvSpPr>
              <a:spLocks/>
            </p:cNvSpPr>
            <p:nvPr/>
          </p:nvSpPr>
          <p:spPr bwMode="auto">
            <a:xfrm>
              <a:off x="2352" y="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7297" name="Group 68"/>
            <p:cNvGrpSpPr>
              <a:grpSpLocks/>
            </p:cNvGrpSpPr>
            <p:nvPr/>
          </p:nvGrpSpPr>
          <p:grpSpPr bwMode="auto">
            <a:xfrm>
              <a:off x="2448" y="70"/>
              <a:ext cx="1161" cy="676"/>
              <a:chOff x="-17" y="1282"/>
              <a:chExt cx="1161" cy="676"/>
            </a:xfrm>
          </p:grpSpPr>
          <p:sp>
            <p:nvSpPr>
              <p:cNvPr id="137298" name="Freeform 69"/>
              <p:cNvSpPr>
                <a:spLocks/>
              </p:cNvSpPr>
              <p:nvPr/>
            </p:nvSpPr>
            <p:spPr bwMode="auto">
              <a:xfrm>
                <a:off x="246" y="1476"/>
                <a:ext cx="222" cy="180"/>
              </a:xfrm>
              <a:custGeom>
                <a:avLst/>
                <a:gdLst>
                  <a:gd name="T0" fmla="*/ 0 w 222"/>
                  <a:gd name="T1" fmla="*/ 180 h 180"/>
                  <a:gd name="T2" fmla="*/ 222 w 222"/>
                  <a:gd name="T3" fmla="*/ 0 h 180"/>
                  <a:gd name="T4" fmla="*/ 0 60000 65536"/>
                  <a:gd name="T5" fmla="*/ 0 60000 65536"/>
                  <a:gd name="T6" fmla="*/ 0 w 222"/>
                  <a:gd name="T7" fmla="*/ 0 h 180"/>
                  <a:gd name="T8" fmla="*/ 222 w 222"/>
                  <a:gd name="T9" fmla="*/ 180 h 1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2" h="180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299" name="Oval 70"/>
              <p:cNvSpPr>
                <a:spLocks noChangeArrowheads="1"/>
              </p:cNvSpPr>
              <p:nvPr/>
            </p:nvSpPr>
            <p:spPr bwMode="auto">
              <a:xfrm>
                <a:off x="-14" y="171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300" name="Line 71"/>
              <p:cNvSpPr>
                <a:spLocks noChangeShapeType="1"/>
              </p:cNvSpPr>
              <p:nvPr/>
            </p:nvSpPr>
            <p:spPr bwMode="auto">
              <a:xfrm>
                <a:off x="-14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301" name="Line 72"/>
              <p:cNvSpPr>
                <a:spLocks noChangeShapeType="1"/>
              </p:cNvSpPr>
              <p:nvPr/>
            </p:nvSpPr>
            <p:spPr bwMode="auto">
              <a:xfrm>
                <a:off x="299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302" name="Rectangle 73"/>
              <p:cNvSpPr>
                <a:spLocks noChangeArrowheads="1"/>
              </p:cNvSpPr>
              <p:nvPr/>
            </p:nvSpPr>
            <p:spPr bwMode="auto">
              <a:xfrm>
                <a:off x="-14" y="170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7303" name="Oval 74"/>
              <p:cNvSpPr>
                <a:spLocks noChangeArrowheads="1"/>
              </p:cNvSpPr>
              <p:nvPr/>
            </p:nvSpPr>
            <p:spPr bwMode="auto">
              <a:xfrm>
                <a:off x="-17" y="164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304" name="Freeform 75"/>
              <p:cNvSpPr>
                <a:spLocks/>
              </p:cNvSpPr>
              <p:nvPr/>
            </p:nvSpPr>
            <p:spPr bwMode="auto">
              <a:xfrm>
                <a:off x="651" y="1476"/>
                <a:ext cx="216" cy="189"/>
              </a:xfrm>
              <a:custGeom>
                <a:avLst/>
                <a:gdLst>
                  <a:gd name="T0" fmla="*/ 0 w 216"/>
                  <a:gd name="T1" fmla="*/ 0 h 189"/>
                  <a:gd name="T2" fmla="*/ 216 w 216"/>
                  <a:gd name="T3" fmla="*/ 189 h 189"/>
                  <a:gd name="T4" fmla="*/ 0 60000 65536"/>
                  <a:gd name="T5" fmla="*/ 0 60000 65536"/>
                  <a:gd name="T6" fmla="*/ 0 w 216"/>
                  <a:gd name="T7" fmla="*/ 0 h 189"/>
                  <a:gd name="T8" fmla="*/ 216 w 216"/>
                  <a:gd name="T9" fmla="*/ 189 h 18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6" h="189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305" name="Freeform 76"/>
              <p:cNvSpPr>
                <a:spLocks/>
              </p:cNvSpPr>
              <p:nvPr/>
            </p:nvSpPr>
            <p:spPr bwMode="auto">
              <a:xfrm>
                <a:off x="303" y="1740"/>
                <a:ext cx="540" cy="3"/>
              </a:xfrm>
              <a:custGeom>
                <a:avLst/>
                <a:gdLst>
                  <a:gd name="T0" fmla="*/ 540 w 540"/>
                  <a:gd name="T1" fmla="*/ 3 h 3"/>
                  <a:gd name="T2" fmla="*/ 0 w 540"/>
                  <a:gd name="T3" fmla="*/ 0 h 3"/>
                  <a:gd name="T4" fmla="*/ 0 60000 65536"/>
                  <a:gd name="T5" fmla="*/ 0 60000 65536"/>
                  <a:gd name="T6" fmla="*/ 0 w 540"/>
                  <a:gd name="T7" fmla="*/ 0 h 3"/>
                  <a:gd name="T8" fmla="*/ 540 w 540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40" h="3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7306" name="Group 77"/>
              <p:cNvGrpSpPr>
                <a:grpSpLocks/>
              </p:cNvGrpSpPr>
              <p:nvPr/>
            </p:nvGrpSpPr>
            <p:grpSpPr bwMode="auto">
              <a:xfrm>
                <a:off x="39" y="1594"/>
                <a:ext cx="196" cy="250"/>
                <a:chOff x="2959" y="2425"/>
                <a:chExt cx="197" cy="250"/>
              </a:xfrm>
            </p:grpSpPr>
            <p:sp>
              <p:nvSpPr>
                <p:cNvPr id="137328" name="Rectangle 7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329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959" y="2425"/>
                  <a:ext cx="19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x</a:t>
                  </a:r>
                  <a:endParaRPr lang="en-US"/>
                </a:p>
              </p:txBody>
            </p:sp>
          </p:grpSp>
          <p:grpSp>
            <p:nvGrpSpPr>
              <p:cNvPr id="137307" name="Group 80"/>
              <p:cNvGrpSpPr>
                <a:grpSpLocks/>
              </p:cNvGrpSpPr>
              <p:nvPr/>
            </p:nvGrpSpPr>
            <p:grpSpPr bwMode="auto">
              <a:xfrm>
                <a:off x="828" y="1576"/>
                <a:ext cx="316" cy="288"/>
                <a:chOff x="1740" y="2272"/>
                <a:chExt cx="316" cy="288"/>
              </a:xfrm>
            </p:grpSpPr>
            <p:sp>
              <p:nvSpPr>
                <p:cNvPr id="137320" name="Oval 81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321" name="Line 82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322" name="Line 83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323" name="Rectangle 84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37324" name="Oval 85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37325" name="Group 86"/>
                <p:cNvGrpSpPr>
                  <a:grpSpLocks/>
                </p:cNvGrpSpPr>
                <p:nvPr/>
              </p:nvGrpSpPr>
              <p:grpSpPr bwMode="auto">
                <a:xfrm>
                  <a:off x="1795" y="2272"/>
                  <a:ext cx="212" cy="288"/>
                  <a:chOff x="2951" y="2395"/>
                  <a:chExt cx="213" cy="288"/>
                </a:xfrm>
              </p:grpSpPr>
              <p:sp>
                <p:nvSpPr>
                  <p:cNvPr id="137326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7327" name="Text Box 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1" y="2395"/>
                    <a:ext cx="21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/>
                      <a:t>z</a:t>
                    </a:r>
                  </a:p>
                </p:txBody>
              </p:sp>
            </p:grpSp>
          </p:grpSp>
          <p:sp>
            <p:nvSpPr>
              <p:cNvPr id="137308" name="Text Box 89"/>
              <p:cNvSpPr txBox="1">
                <a:spLocks noChangeArrowheads="1"/>
              </p:cNvSpPr>
              <p:nvPr/>
            </p:nvSpPr>
            <p:spPr bwMode="auto">
              <a:xfrm>
                <a:off x="724" y="139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/>
                  <a:t>1</a:t>
                </a:r>
                <a:endParaRPr lang="en-US"/>
              </a:p>
            </p:txBody>
          </p:sp>
          <p:sp>
            <p:nvSpPr>
              <p:cNvPr id="137309" name="Text Box 90"/>
              <p:cNvSpPr txBox="1">
                <a:spLocks noChangeArrowheads="1"/>
              </p:cNvSpPr>
              <p:nvPr/>
            </p:nvSpPr>
            <p:spPr bwMode="auto">
              <a:xfrm>
                <a:off x="196" y="1394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/>
                  <a:t>2</a:t>
                </a:r>
                <a:endParaRPr lang="en-US"/>
              </a:p>
            </p:txBody>
          </p:sp>
          <p:sp>
            <p:nvSpPr>
              <p:cNvPr id="137310" name="Text Box 91"/>
              <p:cNvSpPr txBox="1">
                <a:spLocks noChangeArrowheads="1"/>
              </p:cNvSpPr>
              <p:nvPr/>
            </p:nvSpPr>
            <p:spPr bwMode="auto">
              <a:xfrm>
                <a:off x="481" y="172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/>
                  <a:t>7</a:t>
                </a:r>
                <a:endParaRPr lang="en-US"/>
              </a:p>
            </p:txBody>
          </p:sp>
          <p:grpSp>
            <p:nvGrpSpPr>
              <p:cNvPr id="137311" name="Group 92"/>
              <p:cNvGrpSpPr>
                <a:grpSpLocks/>
              </p:cNvGrpSpPr>
              <p:nvPr/>
            </p:nvGrpSpPr>
            <p:grpSpPr bwMode="auto">
              <a:xfrm>
                <a:off x="408" y="1282"/>
                <a:ext cx="316" cy="250"/>
                <a:chOff x="1740" y="2302"/>
                <a:chExt cx="316" cy="250"/>
              </a:xfrm>
            </p:grpSpPr>
            <p:sp>
              <p:nvSpPr>
                <p:cNvPr id="137312" name="Oval 93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313" name="Line 94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314" name="Line 95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315" name="Rectangle 96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37316" name="Oval 97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37317" name="Group 98"/>
                <p:cNvGrpSpPr>
                  <a:grpSpLocks/>
                </p:cNvGrpSpPr>
                <p:nvPr/>
              </p:nvGrpSpPr>
              <p:grpSpPr bwMode="auto">
                <a:xfrm>
                  <a:off x="1803" y="2302"/>
                  <a:ext cx="196" cy="250"/>
                  <a:chOff x="2958" y="2425"/>
                  <a:chExt cx="198" cy="250"/>
                </a:xfrm>
              </p:grpSpPr>
              <p:sp>
                <p:nvSpPr>
                  <p:cNvPr id="137318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2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7319" name="Text Box 10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8" y="2425"/>
                    <a:ext cx="19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2000"/>
                      <a:t>y</a:t>
                    </a:r>
                    <a:endParaRPr lang="en-US"/>
                  </a:p>
                </p:txBody>
              </p:sp>
            </p:grpSp>
          </p:grpSp>
        </p:grpSp>
      </p:grpSp>
      <p:sp>
        <p:nvSpPr>
          <p:cNvPr id="137281" name="Text Box 101"/>
          <p:cNvSpPr txBox="1">
            <a:spLocks noChangeArrowheads="1"/>
          </p:cNvSpPr>
          <p:nvPr/>
        </p:nvSpPr>
        <p:spPr bwMode="auto">
          <a:xfrm>
            <a:off x="263525" y="1104900"/>
            <a:ext cx="9207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node x</a:t>
            </a:r>
          </a:p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137282" name="Oval 104"/>
          <p:cNvSpPr>
            <a:spLocks noChangeArrowheads="1"/>
          </p:cNvSpPr>
          <p:nvPr/>
        </p:nvSpPr>
        <p:spPr bwMode="auto">
          <a:xfrm>
            <a:off x="1219200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283" name="Oval 105"/>
          <p:cNvSpPr>
            <a:spLocks noChangeArrowheads="1"/>
          </p:cNvSpPr>
          <p:nvPr/>
        </p:nvSpPr>
        <p:spPr bwMode="auto">
          <a:xfrm>
            <a:off x="1219200" y="37338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284" name="Oval 106"/>
          <p:cNvSpPr>
            <a:spLocks noChangeArrowheads="1"/>
          </p:cNvSpPr>
          <p:nvPr/>
        </p:nvSpPr>
        <p:spPr bwMode="auto">
          <a:xfrm>
            <a:off x="1219200" y="59436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285" name="Oval 107"/>
          <p:cNvSpPr>
            <a:spLocks noChangeArrowheads="1"/>
          </p:cNvSpPr>
          <p:nvPr/>
        </p:nvSpPr>
        <p:spPr bwMode="auto">
          <a:xfrm>
            <a:off x="3297238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8172" name="Rectangle 108"/>
          <p:cNvSpPr>
            <a:spLocks noChangeArrowheads="1"/>
          </p:cNvSpPr>
          <p:nvPr/>
        </p:nvSpPr>
        <p:spPr bwMode="auto">
          <a:xfrm>
            <a:off x="1590675" y="187325"/>
            <a:ext cx="4318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fr-FR">
                <a:solidFill>
                  <a:srgbClr val="000000"/>
                </a:solidFill>
                <a:cs typeface="Times New Roman" charset="0"/>
              </a:rPr>
              <a:t>D</a:t>
            </a:r>
            <a:r>
              <a:rPr lang="fr-FR" baseline="-25000">
                <a:solidFill>
                  <a:srgbClr val="000000"/>
                </a:solidFill>
                <a:cs typeface="Times New Roman" charset="0"/>
              </a:rPr>
              <a:t>x</a:t>
            </a:r>
            <a:r>
              <a:rPr lang="fr-FR">
                <a:solidFill>
                  <a:srgbClr val="000000"/>
                </a:solidFill>
                <a:cs typeface="Times New Roman" charset="0"/>
              </a:rPr>
              <a:t>(y) = min{c(x,y) + D</a:t>
            </a:r>
            <a:r>
              <a:rPr lang="fr-FR" baseline="-25000">
                <a:solidFill>
                  <a:srgbClr val="000000"/>
                </a:solidFill>
                <a:cs typeface="Times New Roman" charset="0"/>
              </a:rPr>
              <a:t>y</a:t>
            </a:r>
            <a:r>
              <a:rPr lang="fr-FR">
                <a:solidFill>
                  <a:srgbClr val="000000"/>
                </a:solidFill>
                <a:cs typeface="Times New Roman" charset="0"/>
              </a:rPr>
              <a:t>(y), c(x,z) + D</a:t>
            </a:r>
            <a:r>
              <a:rPr lang="fr-FR" baseline="-25000">
                <a:solidFill>
                  <a:srgbClr val="000000"/>
                </a:solidFill>
                <a:cs typeface="Times New Roman" charset="0"/>
              </a:rPr>
              <a:t>z</a:t>
            </a:r>
            <a:r>
              <a:rPr lang="fr-FR">
                <a:solidFill>
                  <a:srgbClr val="000000"/>
                </a:solidFill>
                <a:cs typeface="Times New Roman" charset="0"/>
              </a:rPr>
              <a:t>(y)} </a:t>
            </a:r>
            <a:br>
              <a:rPr lang="fr-FR">
                <a:solidFill>
                  <a:srgbClr val="000000"/>
                </a:solidFill>
                <a:cs typeface="Times New Roman" charset="0"/>
              </a:rPr>
            </a:br>
            <a:r>
              <a:rPr lang="fr-FR">
                <a:solidFill>
                  <a:srgbClr val="000000"/>
                </a:solidFill>
                <a:cs typeface="Times New Roman" charset="0"/>
              </a:rPr>
              <a:t>             = min{2+0 , 7+1} = 2</a:t>
            </a:r>
          </a:p>
        </p:txBody>
      </p:sp>
      <p:sp>
        <p:nvSpPr>
          <p:cNvPr id="728173" name="Line 109"/>
          <p:cNvSpPr>
            <a:spLocks noChangeShapeType="1"/>
          </p:cNvSpPr>
          <p:nvPr/>
        </p:nvSpPr>
        <p:spPr bwMode="auto">
          <a:xfrm flipH="1">
            <a:off x="3760788" y="809625"/>
            <a:ext cx="809625" cy="9667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8174" name="Rectangle 110"/>
          <p:cNvSpPr>
            <a:spLocks noChangeArrowheads="1"/>
          </p:cNvSpPr>
          <p:nvPr/>
        </p:nvSpPr>
        <p:spPr bwMode="auto">
          <a:xfrm>
            <a:off x="6384925" y="28575"/>
            <a:ext cx="266700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fr-FR" i="1"/>
              <a:t>D</a:t>
            </a:r>
            <a:r>
              <a:rPr lang="fr-FR" i="1" baseline="-25000"/>
              <a:t>x</a:t>
            </a:r>
            <a:r>
              <a:rPr lang="fr-FR" i="1"/>
              <a:t>(z) = </a:t>
            </a:r>
            <a:r>
              <a:rPr lang="fr-FR"/>
              <a:t>min{</a:t>
            </a:r>
            <a:r>
              <a:rPr lang="fr-FR" i="1"/>
              <a:t>c(x,y) + </a:t>
            </a:r>
            <a:br>
              <a:rPr lang="fr-FR" i="1"/>
            </a:br>
            <a:r>
              <a:rPr lang="fr-FR" i="1"/>
              <a:t>      D</a:t>
            </a:r>
            <a:r>
              <a:rPr lang="fr-FR" i="1" baseline="-25000"/>
              <a:t>y</a:t>
            </a:r>
            <a:r>
              <a:rPr lang="fr-FR" i="1"/>
              <a:t>(z), c(x,z) + D</a:t>
            </a:r>
            <a:r>
              <a:rPr lang="fr-FR" i="1" baseline="-25000"/>
              <a:t>z</a:t>
            </a:r>
            <a:r>
              <a:rPr lang="fr-FR" i="1"/>
              <a:t>(z)</a:t>
            </a:r>
            <a:r>
              <a:rPr lang="fr-FR"/>
              <a:t>} </a:t>
            </a:r>
          </a:p>
          <a:p>
            <a:pPr algn="just">
              <a:lnSpc>
                <a:spcPct val="120000"/>
              </a:lnSpc>
            </a:pPr>
            <a:r>
              <a:rPr lang="fr-FR"/>
              <a:t>= min{2+1 , 7+0} = 3</a:t>
            </a:r>
          </a:p>
        </p:txBody>
      </p:sp>
      <p:sp>
        <p:nvSpPr>
          <p:cNvPr id="728175" name="Line 111"/>
          <p:cNvSpPr>
            <a:spLocks noChangeShapeType="1"/>
          </p:cNvSpPr>
          <p:nvPr/>
        </p:nvSpPr>
        <p:spPr bwMode="auto">
          <a:xfrm flipH="1">
            <a:off x="4179888" y="482600"/>
            <a:ext cx="2586037" cy="13335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8176" name="Text Box 112"/>
          <p:cNvSpPr txBox="1">
            <a:spLocks noChangeArrowheads="1"/>
          </p:cNvSpPr>
          <p:nvPr/>
        </p:nvSpPr>
        <p:spPr bwMode="auto">
          <a:xfrm>
            <a:off x="3922713" y="16748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3</a:t>
            </a:r>
          </a:p>
        </p:txBody>
      </p:sp>
      <p:sp>
        <p:nvSpPr>
          <p:cNvPr id="728177" name="Text Box 113"/>
          <p:cNvSpPr txBox="1">
            <a:spLocks noChangeArrowheads="1"/>
          </p:cNvSpPr>
          <p:nvPr/>
        </p:nvSpPr>
        <p:spPr bwMode="auto">
          <a:xfrm>
            <a:off x="3579813" y="1679575"/>
            <a:ext cx="342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2 </a:t>
            </a:r>
          </a:p>
        </p:txBody>
      </p:sp>
      <p:sp>
        <p:nvSpPr>
          <p:cNvPr id="137292" name="Text Box 114"/>
          <p:cNvSpPr txBox="1">
            <a:spLocks noChangeArrowheads="1"/>
          </p:cNvSpPr>
          <p:nvPr/>
        </p:nvSpPr>
        <p:spPr bwMode="auto">
          <a:xfrm>
            <a:off x="292100" y="2851150"/>
            <a:ext cx="9207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node y</a:t>
            </a:r>
          </a:p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137293" name="Text Box 115"/>
          <p:cNvSpPr txBox="1">
            <a:spLocks noChangeArrowheads="1"/>
          </p:cNvSpPr>
          <p:nvPr/>
        </p:nvSpPr>
        <p:spPr bwMode="auto">
          <a:xfrm>
            <a:off x="311150" y="4699000"/>
            <a:ext cx="9080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node z</a:t>
            </a:r>
          </a:p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137294" name="Text Box 117"/>
          <p:cNvSpPr txBox="1">
            <a:spLocks noChangeArrowheads="1"/>
          </p:cNvSpPr>
          <p:nvPr/>
        </p:nvSpPr>
        <p:spPr bwMode="auto">
          <a:xfrm>
            <a:off x="3413125" y="1143000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7295" name="Text Box 118"/>
          <p:cNvSpPr txBox="1">
            <a:spLocks noChangeArrowheads="1"/>
          </p:cNvSpPr>
          <p:nvPr/>
        </p:nvSpPr>
        <p:spPr bwMode="auto">
          <a:xfrm rot="-5400000">
            <a:off x="561182" y="2067719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1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16</a:t>
            </a:fld>
            <a:endParaRPr lang="en-US" sz="1200" dirty="0">
              <a:latin typeface="Tahoma" charset="0"/>
            </a:endParaRPr>
          </a:p>
        </p:txBody>
      </p:sp>
      <p:sp>
        <p:nvSpPr>
          <p:cNvPr id="11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77824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172" grpId="0"/>
      <p:bldP spid="728173" grpId="0" animBg="1"/>
      <p:bldP spid="728174" grpId="0"/>
      <p:bldP spid="728175" grpId="0" animBg="1"/>
      <p:bldP spid="728176" grpId="0"/>
      <p:bldP spid="72817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Line 20"/>
          <p:cNvSpPr>
            <a:spLocks noChangeShapeType="1"/>
          </p:cNvSpPr>
          <p:nvPr/>
        </p:nvSpPr>
        <p:spPr bwMode="auto">
          <a:xfrm>
            <a:off x="5486400" y="1524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44" name="Line 21"/>
          <p:cNvSpPr>
            <a:spLocks noChangeShapeType="1"/>
          </p:cNvSpPr>
          <p:nvPr/>
        </p:nvSpPr>
        <p:spPr bwMode="auto">
          <a:xfrm>
            <a:off x="5181600" y="1752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45" name="Text Box 22"/>
          <p:cNvSpPr txBox="1">
            <a:spLocks noChangeArrowheads="1"/>
          </p:cNvSpPr>
          <p:nvPr/>
        </p:nvSpPr>
        <p:spPr bwMode="auto">
          <a:xfrm>
            <a:off x="5486400" y="13668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8246" name="Text Box 23"/>
          <p:cNvSpPr txBox="1">
            <a:spLocks noChangeArrowheads="1"/>
          </p:cNvSpPr>
          <p:nvPr/>
        </p:nvSpPr>
        <p:spPr bwMode="auto">
          <a:xfrm>
            <a:off x="5181600" y="1747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8247" name="Text Box 24"/>
          <p:cNvSpPr txBox="1">
            <a:spLocks noChangeArrowheads="1"/>
          </p:cNvSpPr>
          <p:nvPr/>
        </p:nvSpPr>
        <p:spPr bwMode="auto">
          <a:xfrm>
            <a:off x="5181600" y="2052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8248" name="Text Box 25"/>
          <p:cNvSpPr txBox="1">
            <a:spLocks noChangeArrowheads="1"/>
          </p:cNvSpPr>
          <p:nvPr/>
        </p:nvSpPr>
        <p:spPr bwMode="auto">
          <a:xfrm>
            <a:off x="5181600" y="2357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8249" name="Text Box 26"/>
          <p:cNvSpPr txBox="1">
            <a:spLocks noChangeArrowheads="1"/>
          </p:cNvSpPr>
          <p:nvPr/>
        </p:nvSpPr>
        <p:spPr bwMode="auto">
          <a:xfrm>
            <a:off x="5486400" y="17478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0  2   3</a:t>
            </a:r>
          </a:p>
        </p:txBody>
      </p:sp>
      <p:sp>
        <p:nvSpPr>
          <p:cNvPr id="138250" name="Text Box 27"/>
          <p:cNvSpPr txBox="1">
            <a:spLocks noChangeArrowheads="1"/>
          </p:cNvSpPr>
          <p:nvPr/>
        </p:nvSpPr>
        <p:spPr bwMode="auto">
          <a:xfrm rot="-5400000">
            <a:off x="4820443" y="2167732"/>
            <a:ext cx="538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138251" name="Text Box 28"/>
          <p:cNvSpPr txBox="1">
            <a:spLocks noChangeArrowheads="1"/>
          </p:cNvSpPr>
          <p:nvPr/>
        </p:nvSpPr>
        <p:spPr bwMode="auto">
          <a:xfrm>
            <a:off x="5608638" y="1223963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8252" name="Line 50"/>
          <p:cNvSpPr>
            <a:spLocks noChangeShapeType="1"/>
          </p:cNvSpPr>
          <p:nvPr/>
        </p:nvSpPr>
        <p:spPr bwMode="auto">
          <a:xfrm>
            <a:off x="32766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53" name="Line 51"/>
          <p:cNvSpPr>
            <a:spLocks noChangeShapeType="1"/>
          </p:cNvSpPr>
          <p:nvPr/>
        </p:nvSpPr>
        <p:spPr bwMode="auto">
          <a:xfrm>
            <a:off x="29718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54" name="Text Box 52"/>
          <p:cNvSpPr txBox="1">
            <a:spLocks noChangeArrowheads="1"/>
          </p:cNvSpPr>
          <p:nvPr/>
        </p:nvSpPr>
        <p:spPr bwMode="auto">
          <a:xfrm>
            <a:off x="3276600" y="30432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8255" name="Text Box 53"/>
          <p:cNvSpPr txBox="1">
            <a:spLocks noChangeArrowheads="1"/>
          </p:cNvSpPr>
          <p:nvPr/>
        </p:nvSpPr>
        <p:spPr bwMode="auto">
          <a:xfrm>
            <a:off x="2971800" y="3424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8256" name="Text Box 54"/>
          <p:cNvSpPr txBox="1">
            <a:spLocks noChangeArrowheads="1"/>
          </p:cNvSpPr>
          <p:nvPr/>
        </p:nvSpPr>
        <p:spPr bwMode="auto">
          <a:xfrm>
            <a:off x="2971800" y="3729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8257" name="Text Box 55"/>
          <p:cNvSpPr txBox="1">
            <a:spLocks noChangeArrowheads="1"/>
          </p:cNvSpPr>
          <p:nvPr/>
        </p:nvSpPr>
        <p:spPr bwMode="auto">
          <a:xfrm>
            <a:off x="2971800" y="4033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8258" name="Text Box 56"/>
          <p:cNvSpPr txBox="1">
            <a:spLocks noChangeArrowheads="1"/>
          </p:cNvSpPr>
          <p:nvPr/>
        </p:nvSpPr>
        <p:spPr bwMode="auto">
          <a:xfrm>
            <a:off x="3276600" y="34242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0  2   7</a:t>
            </a:r>
          </a:p>
        </p:txBody>
      </p:sp>
      <p:sp>
        <p:nvSpPr>
          <p:cNvPr id="138259" name="Text Box 57"/>
          <p:cNvSpPr txBox="1">
            <a:spLocks noChangeArrowheads="1"/>
          </p:cNvSpPr>
          <p:nvPr/>
        </p:nvSpPr>
        <p:spPr bwMode="auto">
          <a:xfrm rot="-5400000">
            <a:off x="2643981" y="3821907"/>
            <a:ext cx="538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138260" name="Text Box 58"/>
          <p:cNvSpPr txBox="1">
            <a:spLocks noChangeArrowheads="1"/>
          </p:cNvSpPr>
          <p:nvPr/>
        </p:nvSpPr>
        <p:spPr bwMode="auto">
          <a:xfrm>
            <a:off x="3421063" y="2900363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8261" name="Line 59"/>
          <p:cNvSpPr>
            <a:spLocks noChangeShapeType="1"/>
          </p:cNvSpPr>
          <p:nvPr/>
        </p:nvSpPr>
        <p:spPr bwMode="auto">
          <a:xfrm>
            <a:off x="5486400" y="3276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62" name="Line 60"/>
          <p:cNvSpPr>
            <a:spLocks noChangeShapeType="1"/>
          </p:cNvSpPr>
          <p:nvPr/>
        </p:nvSpPr>
        <p:spPr bwMode="auto">
          <a:xfrm>
            <a:off x="5181600" y="3505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63" name="Text Box 61"/>
          <p:cNvSpPr txBox="1">
            <a:spLocks noChangeArrowheads="1"/>
          </p:cNvSpPr>
          <p:nvPr/>
        </p:nvSpPr>
        <p:spPr bwMode="auto">
          <a:xfrm>
            <a:off x="5486400" y="31194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8264" name="Text Box 62"/>
          <p:cNvSpPr txBox="1">
            <a:spLocks noChangeArrowheads="1"/>
          </p:cNvSpPr>
          <p:nvPr/>
        </p:nvSpPr>
        <p:spPr bwMode="auto">
          <a:xfrm>
            <a:off x="5181600" y="3500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8265" name="Text Box 63"/>
          <p:cNvSpPr txBox="1">
            <a:spLocks noChangeArrowheads="1"/>
          </p:cNvSpPr>
          <p:nvPr/>
        </p:nvSpPr>
        <p:spPr bwMode="auto">
          <a:xfrm>
            <a:off x="5181600" y="3805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8266" name="Text Box 64"/>
          <p:cNvSpPr txBox="1">
            <a:spLocks noChangeArrowheads="1"/>
          </p:cNvSpPr>
          <p:nvPr/>
        </p:nvSpPr>
        <p:spPr bwMode="auto">
          <a:xfrm>
            <a:off x="5181600" y="4110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8267" name="Text Box 65"/>
          <p:cNvSpPr txBox="1">
            <a:spLocks noChangeArrowheads="1"/>
          </p:cNvSpPr>
          <p:nvPr/>
        </p:nvSpPr>
        <p:spPr bwMode="auto">
          <a:xfrm>
            <a:off x="5486400" y="35004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0  2   3</a:t>
            </a:r>
          </a:p>
        </p:txBody>
      </p:sp>
      <p:sp>
        <p:nvSpPr>
          <p:cNvPr id="138268" name="Text Box 66"/>
          <p:cNvSpPr txBox="1">
            <a:spLocks noChangeArrowheads="1"/>
          </p:cNvSpPr>
          <p:nvPr/>
        </p:nvSpPr>
        <p:spPr bwMode="auto">
          <a:xfrm rot="-5400000">
            <a:off x="4820443" y="3898107"/>
            <a:ext cx="538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138269" name="Text Box 67"/>
          <p:cNvSpPr txBox="1">
            <a:spLocks noChangeArrowheads="1"/>
          </p:cNvSpPr>
          <p:nvPr/>
        </p:nvSpPr>
        <p:spPr bwMode="auto">
          <a:xfrm>
            <a:off x="5597525" y="2965450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8270" name="Line 68"/>
          <p:cNvSpPr>
            <a:spLocks noChangeShapeType="1"/>
          </p:cNvSpPr>
          <p:nvPr/>
        </p:nvSpPr>
        <p:spPr bwMode="auto">
          <a:xfrm>
            <a:off x="5410200" y="495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71" name="Line 69"/>
          <p:cNvSpPr>
            <a:spLocks noChangeShapeType="1"/>
          </p:cNvSpPr>
          <p:nvPr/>
        </p:nvSpPr>
        <p:spPr bwMode="auto">
          <a:xfrm>
            <a:off x="5105400" y="5181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72" name="Text Box 70"/>
          <p:cNvSpPr txBox="1">
            <a:spLocks noChangeArrowheads="1"/>
          </p:cNvSpPr>
          <p:nvPr/>
        </p:nvSpPr>
        <p:spPr bwMode="auto">
          <a:xfrm>
            <a:off x="5410200" y="47958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8273" name="Text Box 71"/>
          <p:cNvSpPr txBox="1">
            <a:spLocks noChangeArrowheads="1"/>
          </p:cNvSpPr>
          <p:nvPr/>
        </p:nvSpPr>
        <p:spPr bwMode="auto">
          <a:xfrm>
            <a:off x="5105400" y="5176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8274" name="Text Box 72"/>
          <p:cNvSpPr txBox="1">
            <a:spLocks noChangeArrowheads="1"/>
          </p:cNvSpPr>
          <p:nvPr/>
        </p:nvSpPr>
        <p:spPr bwMode="auto">
          <a:xfrm>
            <a:off x="5105400" y="5481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8275" name="Text Box 73"/>
          <p:cNvSpPr txBox="1">
            <a:spLocks noChangeArrowheads="1"/>
          </p:cNvSpPr>
          <p:nvPr/>
        </p:nvSpPr>
        <p:spPr bwMode="auto">
          <a:xfrm>
            <a:off x="5105400" y="5786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8276" name="Text Box 74"/>
          <p:cNvSpPr txBox="1">
            <a:spLocks noChangeArrowheads="1"/>
          </p:cNvSpPr>
          <p:nvPr/>
        </p:nvSpPr>
        <p:spPr bwMode="auto">
          <a:xfrm>
            <a:off x="5410200" y="51768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0  2   3</a:t>
            </a:r>
          </a:p>
        </p:txBody>
      </p:sp>
      <p:sp>
        <p:nvSpPr>
          <p:cNvPr id="138277" name="Text Box 75"/>
          <p:cNvSpPr txBox="1">
            <a:spLocks noChangeArrowheads="1"/>
          </p:cNvSpPr>
          <p:nvPr/>
        </p:nvSpPr>
        <p:spPr bwMode="auto">
          <a:xfrm rot="-5400000">
            <a:off x="4755357" y="5563394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138278" name="Text Box 76"/>
          <p:cNvSpPr txBox="1">
            <a:spLocks noChangeArrowheads="1"/>
          </p:cNvSpPr>
          <p:nvPr/>
        </p:nvSpPr>
        <p:spPr bwMode="auto">
          <a:xfrm>
            <a:off x="5521325" y="4664075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8279" name="Line 77"/>
          <p:cNvSpPr>
            <a:spLocks noChangeShapeType="1"/>
          </p:cNvSpPr>
          <p:nvPr/>
        </p:nvSpPr>
        <p:spPr bwMode="auto">
          <a:xfrm>
            <a:off x="3276600" y="495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80" name="Line 78"/>
          <p:cNvSpPr>
            <a:spLocks noChangeShapeType="1"/>
          </p:cNvSpPr>
          <p:nvPr/>
        </p:nvSpPr>
        <p:spPr bwMode="auto">
          <a:xfrm>
            <a:off x="2971800" y="5181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81" name="Text Box 79"/>
          <p:cNvSpPr txBox="1">
            <a:spLocks noChangeArrowheads="1"/>
          </p:cNvSpPr>
          <p:nvPr/>
        </p:nvSpPr>
        <p:spPr bwMode="auto">
          <a:xfrm>
            <a:off x="3276600" y="47958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8282" name="Text Box 80"/>
          <p:cNvSpPr txBox="1">
            <a:spLocks noChangeArrowheads="1"/>
          </p:cNvSpPr>
          <p:nvPr/>
        </p:nvSpPr>
        <p:spPr bwMode="auto">
          <a:xfrm>
            <a:off x="2971800" y="5176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8283" name="Text Box 81"/>
          <p:cNvSpPr txBox="1">
            <a:spLocks noChangeArrowheads="1"/>
          </p:cNvSpPr>
          <p:nvPr/>
        </p:nvSpPr>
        <p:spPr bwMode="auto">
          <a:xfrm>
            <a:off x="2971800" y="5481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8284" name="Text Box 82"/>
          <p:cNvSpPr txBox="1">
            <a:spLocks noChangeArrowheads="1"/>
          </p:cNvSpPr>
          <p:nvPr/>
        </p:nvSpPr>
        <p:spPr bwMode="auto">
          <a:xfrm>
            <a:off x="2971800" y="5786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8285" name="Text Box 83"/>
          <p:cNvSpPr txBox="1">
            <a:spLocks noChangeArrowheads="1"/>
          </p:cNvSpPr>
          <p:nvPr/>
        </p:nvSpPr>
        <p:spPr bwMode="auto">
          <a:xfrm>
            <a:off x="3276600" y="51768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0  2   7</a:t>
            </a:r>
          </a:p>
        </p:txBody>
      </p:sp>
      <p:sp>
        <p:nvSpPr>
          <p:cNvPr id="138286" name="Text Box 84"/>
          <p:cNvSpPr txBox="1">
            <a:spLocks noChangeArrowheads="1"/>
          </p:cNvSpPr>
          <p:nvPr/>
        </p:nvSpPr>
        <p:spPr bwMode="auto">
          <a:xfrm rot="-5400000">
            <a:off x="2643982" y="5531644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138287" name="Text Box 85"/>
          <p:cNvSpPr txBox="1">
            <a:spLocks noChangeArrowheads="1"/>
          </p:cNvSpPr>
          <p:nvPr/>
        </p:nvSpPr>
        <p:spPr bwMode="auto">
          <a:xfrm>
            <a:off x="3409950" y="4664075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8288" name="Text Box 103"/>
          <p:cNvSpPr txBox="1">
            <a:spLocks noChangeArrowheads="1"/>
          </p:cNvSpPr>
          <p:nvPr/>
        </p:nvSpPr>
        <p:spPr bwMode="auto">
          <a:xfrm>
            <a:off x="3276600" y="37719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2  0   1</a:t>
            </a:r>
          </a:p>
        </p:txBody>
      </p:sp>
      <p:sp>
        <p:nvSpPr>
          <p:cNvPr id="138289" name="Text Box 104"/>
          <p:cNvSpPr txBox="1">
            <a:spLocks noChangeArrowheads="1"/>
          </p:cNvSpPr>
          <p:nvPr/>
        </p:nvSpPr>
        <p:spPr bwMode="auto">
          <a:xfrm>
            <a:off x="3276600" y="4110038"/>
            <a:ext cx="94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7   1   0</a:t>
            </a:r>
          </a:p>
        </p:txBody>
      </p:sp>
      <p:sp>
        <p:nvSpPr>
          <p:cNvPr id="138290" name="Text Box 105"/>
          <p:cNvSpPr txBox="1">
            <a:spLocks noChangeArrowheads="1"/>
          </p:cNvSpPr>
          <p:nvPr/>
        </p:nvSpPr>
        <p:spPr bwMode="auto">
          <a:xfrm>
            <a:off x="3276600" y="55578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2  0   1</a:t>
            </a:r>
          </a:p>
        </p:txBody>
      </p:sp>
      <p:sp>
        <p:nvSpPr>
          <p:cNvPr id="138291" name="Text Box 106"/>
          <p:cNvSpPr txBox="1">
            <a:spLocks noChangeArrowheads="1"/>
          </p:cNvSpPr>
          <p:nvPr/>
        </p:nvSpPr>
        <p:spPr bwMode="auto">
          <a:xfrm>
            <a:off x="3276600" y="58626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3  1   0</a:t>
            </a:r>
          </a:p>
        </p:txBody>
      </p:sp>
      <p:sp>
        <p:nvSpPr>
          <p:cNvPr id="138292" name="Text Box 107"/>
          <p:cNvSpPr txBox="1">
            <a:spLocks noChangeArrowheads="1"/>
          </p:cNvSpPr>
          <p:nvPr/>
        </p:nvSpPr>
        <p:spPr bwMode="auto">
          <a:xfrm>
            <a:off x="5486400" y="2095500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2   0   1</a:t>
            </a:r>
          </a:p>
        </p:txBody>
      </p:sp>
      <p:sp>
        <p:nvSpPr>
          <p:cNvPr id="138293" name="Text Box 108"/>
          <p:cNvSpPr txBox="1">
            <a:spLocks noChangeArrowheads="1"/>
          </p:cNvSpPr>
          <p:nvPr/>
        </p:nvSpPr>
        <p:spPr bwMode="auto">
          <a:xfrm>
            <a:off x="5486400" y="24336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3  1   0</a:t>
            </a:r>
          </a:p>
        </p:txBody>
      </p:sp>
      <p:sp>
        <p:nvSpPr>
          <p:cNvPr id="138294" name="Text Box 109"/>
          <p:cNvSpPr txBox="1">
            <a:spLocks noChangeArrowheads="1"/>
          </p:cNvSpPr>
          <p:nvPr/>
        </p:nvSpPr>
        <p:spPr bwMode="auto">
          <a:xfrm>
            <a:off x="5486400" y="3825875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2  0   1</a:t>
            </a:r>
          </a:p>
        </p:txBody>
      </p:sp>
      <p:sp>
        <p:nvSpPr>
          <p:cNvPr id="138295" name="Text Box 110"/>
          <p:cNvSpPr txBox="1">
            <a:spLocks noChangeArrowheads="1"/>
          </p:cNvSpPr>
          <p:nvPr/>
        </p:nvSpPr>
        <p:spPr bwMode="auto">
          <a:xfrm>
            <a:off x="5410200" y="58626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3  1   0</a:t>
            </a:r>
          </a:p>
        </p:txBody>
      </p:sp>
      <p:sp>
        <p:nvSpPr>
          <p:cNvPr id="138296" name="Text Box 111"/>
          <p:cNvSpPr txBox="1">
            <a:spLocks noChangeArrowheads="1"/>
          </p:cNvSpPr>
          <p:nvPr/>
        </p:nvSpPr>
        <p:spPr bwMode="auto">
          <a:xfrm>
            <a:off x="5410200" y="54816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2  0   1</a:t>
            </a:r>
          </a:p>
        </p:txBody>
      </p:sp>
      <p:sp>
        <p:nvSpPr>
          <p:cNvPr id="138297" name="Text Box 112"/>
          <p:cNvSpPr txBox="1">
            <a:spLocks noChangeArrowheads="1"/>
          </p:cNvSpPr>
          <p:nvPr/>
        </p:nvSpPr>
        <p:spPr bwMode="auto">
          <a:xfrm>
            <a:off x="5486400" y="41100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3  1   0</a:t>
            </a:r>
          </a:p>
        </p:txBody>
      </p:sp>
      <p:sp>
        <p:nvSpPr>
          <p:cNvPr id="138298" name="Line 113"/>
          <p:cNvSpPr>
            <a:spLocks noChangeShapeType="1"/>
          </p:cNvSpPr>
          <p:nvPr/>
        </p:nvSpPr>
        <p:spPr bwMode="auto">
          <a:xfrm>
            <a:off x="2209800" y="1981200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99" name="Line 114"/>
          <p:cNvSpPr>
            <a:spLocks noChangeShapeType="1"/>
          </p:cNvSpPr>
          <p:nvPr/>
        </p:nvSpPr>
        <p:spPr bwMode="auto">
          <a:xfrm>
            <a:off x="2133600" y="2057400"/>
            <a:ext cx="6858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00" name="Line 116"/>
          <p:cNvSpPr>
            <a:spLocks noChangeShapeType="1"/>
          </p:cNvSpPr>
          <p:nvPr/>
        </p:nvSpPr>
        <p:spPr bwMode="auto">
          <a:xfrm>
            <a:off x="2133600" y="41148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01" name="Line 118"/>
          <p:cNvSpPr>
            <a:spLocks noChangeShapeType="1"/>
          </p:cNvSpPr>
          <p:nvPr/>
        </p:nvSpPr>
        <p:spPr bwMode="auto">
          <a:xfrm flipV="1">
            <a:off x="2209800" y="4343400"/>
            <a:ext cx="762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02" name="Line 119"/>
          <p:cNvSpPr>
            <a:spLocks noChangeShapeType="1"/>
          </p:cNvSpPr>
          <p:nvPr/>
        </p:nvSpPr>
        <p:spPr bwMode="auto">
          <a:xfrm>
            <a:off x="4267200" y="1981200"/>
            <a:ext cx="7620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03" name="Line 120"/>
          <p:cNvSpPr>
            <a:spLocks noChangeShapeType="1"/>
          </p:cNvSpPr>
          <p:nvPr/>
        </p:nvSpPr>
        <p:spPr bwMode="auto">
          <a:xfrm>
            <a:off x="4191000" y="2057400"/>
            <a:ext cx="83820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04" name="Line 121"/>
          <p:cNvSpPr>
            <a:spLocks noChangeShapeType="1"/>
          </p:cNvSpPr>
          <p:nvPr/>
        </p:nvSpPr>
        <p:spPr bwMode="auto">
          <a:xfrm flipV="1">
            <a:off x="4114800" y="2743200"/>
            <a:ext cx="114300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05" name="Line 122"/>
          <p:cNvSpPr>
            <a:spLocks noChangeShapeType="1"/>
          </p:cNvSpPr>
          <p:nvPr/>
        </p:nvSpPr>
        <p:spPr bwMode="auto">
          <a:xfrm flipV="1">
            <a:off x="4114800" y="4419600"/>
            <a:ext cx="10668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06" name="Line 123"/>
          <p:cNvSpPr>
            <a:spLocks noChangeShapeType="1"/>
          </p:cNvSpPr>
          <p:nvPr/>
        </p:nvSpPr>
        <p:spPr bwMode="auto">
          <a:xfrm>
            <a:off x="609600" y="6345238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07" name="Text Box 124"/>
          <p:cNvSpPr txBox="1">
            <a:spLocks noChangeArrowheads="1"/>
          </p:cNvSpPr>
          <p:nvPr/>
        </p:nvSpPr>
        <p:spPr bwMode="auto">
          <a:xfrm>
            <a:off x="6069013" y="6137275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time</a:t>
            </a:r>
          </a:p>
        </p:txBody>
      </p:sp>
      <p:sp>
        <p:nvSpPr>
          <p:cNvPr id="138308" name="Oval 167"/>
          <p:cNvSpPr>
            <a:spLocks noChangeArrowheads="1"/>
          </p:cNvSpPr>
          <p:nvPr/>
        </p:nvSpPr>
        <p:spPr bwMode="auto">
          <a:xfrm>
            <a:off x="3200400" y="5867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309" name="Line 174"/>
          <p:cNvSpPr>
            <a:spLocks noChangeShapeType="1"/>
          </p:cNvSpPr>
          <p:nvPr/>
        </p:nvSpPr>
        <p:spPr bwMode="auto">
          <a:xfrm>
            <a:off x="12192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10" name="Line 175"/>
          <p:cNvSpPr>
            <a:spLocks noChangeShapeType="1"/>
          </p:cNvSpPr>
          <p:nvPr/>
        </p:nvSpPr>
        <p:spPr bwMode="auto">
          <a:xfrm>
            <a:off x="9144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11" name="Text Box 176"/>
          <p:cNvSpPr txBox="1">
            <a:spLocks noChangeArrowheads="1"/>
          </p:cNvSpPr>
          <p:nvPr/>
        </p:nvSpPr>
        <p:spPr bwMode="auto">
          <a:xfrm>
            <a:off x="1219200" y="12906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8312" name="Text Box 177"/>
          <p:cNvSpPr txBox="1">
            <a:spLocks noChangeArrowheads="1"/>
          </p:cNvSpPr>
          <p:nvPr/>
        </p:nvSpPr>
        <p:spPr bwMode="auto">
          <a:xfrm>
            <a:off x="914400" y="1671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8313" name="Text Box 178"/>
          <p:cNvSpPr txBox="1">
            <a:spLocks noChangeArrowheads="1"/>
          </p:cNvSpPr>
          <p:nvPr/>
        </p:nvSpPr>
        <p:spPr bwMode="auto">
          <a:xfrm>
            <a:off x="914400" y="1976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8314" name="Text Box 179"/>
          <p:cNvSpPr txBox="1">
            <a:spLocks noChangeArrowheads="1"/>
          </p:cNvSpPr>
          <p:nvPr/>
        </p:nvSpPr>
        <p:spPr bwMode="auto">
          <a:xfrm>
            <a:off x="914400" y="2281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8315" name="Text Box 180"/>
          <p:cNvSpPr txBox="1">
            <a:spLocks noChangeArrowheads="1"/>
          </p:cNvSpPr>
          <p:nvPr/>
        </p:nvSpPr>
        <p:spPr bwMode="auto">
          <a:xfrm>
            <a:off x="1219200" y="16716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0  2   7</a:t>
            </a:r>
          </a:p>
        </p:txBody>
      </p:sp>
      <p:sp>
        <p:nvSpPr>
          <p:cNvPr id="138316" name="Text Box 181"/>
          <p:cNvSpPr txBox="1">
            <a:spLocks noChangeArrowheads="1"/>
          </p:cNvSpPr>
          <p:nvPr/>
        </p:nvSpPr>
        <p:spPr bwMode="auto">
          <a:xfrm>
            <a:off x="1219200" y="20526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17" name="Text Box 182"/>
          <p:cNvSpPr txBox="1">
            <a:spLocks noChangeArrowheads="1"/>
          </p:cNvSpPr>
          <p:nvPr/>
        </p:nvSpPr>
        <p:spPr bwMode="auto">
          <a:xfrm>
            <a:off x="1447800" y="20526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18" name="Text Box 183"/>
          <p:cNvSpPr txBox="1">
            <a:spLocks noChangeArrowheads="1"/>
          </p:cNvSpPr>
          <p:nvPr/>
        </p:nvSpPr>
        <p:spPr bwMode="auto">
          <a:xfrm>
            <a:off x="1828800" y="20526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19" name="Text Box 184"/>
          <p:cNvSpPr txBox="1">
            <a:spLocks noChangeArrowheads="1"/>
          </p:cNvSpPr>
          <p:nvPr/>
        </p:nvSpPr>
        <p:spPr bwMode="auto">
          <a:xfrm>
            <a:off x="1219200" y="23574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20" name="Text Box 185"/>
          <p:cNvSpPr txBox="1">
            <a:spLocks noChangeArrowheads="1"/>
          </p:cNvSpPr>
          <p:nvPr/>
        </p:nvSpPr>
        <p:spPr bwMode="auto">
          <a:xfrm>
            <a:off x="1447800" y="23574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21" name="Text Box 186"/>
          <p:cNvSpPr txBox="1">
            <a:spLocks noChangeArrowheads="1"/>
          </p:cNvSpPr>
          <p:nvPr/>
        </p:nvSpPr>
        <p:spPr bwMode="auto">
          <a:xfrm>
            <a:off x="1828800" y="23574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22" name="Text Box 187"/>
          <p:cNvSpPr txBox="1">
            <a:spLocks noChangeArrowheads="1"/>
          </p:cNvSpPr>
          <p:nvPr/>
        </p:nvSpPr>
        <p:spPr bwMode="auto">
          <a:xfrm rot="-5400000">
            <a:off x="2650332" y="2026444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138323" name="Text Box 188"/>
          <p:cNvSpPr txBox="1">
            <a:spLocks noChangeArrowheads="1"/>
          </p:cNvSpPr>
          <p:nvPr/>
        </p:nvSpPr>
        <p:spPr bwMode="auto">
          <a:xfrm>
            <a:off x="1352550" y="1158875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8324" name="Text Box 189"/>
          <p:cNvSpPr txBox="1">
            <a:spLocks noChangeArrowheads="1"/>
          </p:cNvSpPr>
          <p:nvPr/>
        </p:nvSpPr>
        <p:spPr bwMode="auto">
          <a:xfrm rot="-5400000">
            <a:off x="518319" y="3810794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/>
              <a:t>from</a:t>
            </a:r>
          </a:p>
        </p:txBody>
      </p:sp>
      <p:sp>
        <p:nvSpPr>
          <p:cNvPr id="138325" name="Text Box 190"/>
          <p:cNvSpPr txBox="1">
            <a:spLocks noChangeArrowheads="1"/>
          </p:cNvSpPr>
          <p:nvPr/>
        </p:nvSpPr>
        <p:spPr bwMode="auto">
          <a:xfrm rot="-5400000">
            <a:off x="518318" y="5618957"/>
            <a:ext cx="538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138326" name="Line 191"/>
          <p:cNvSpPr>
            <a:spLocks noChangeShapeType="1"/>
          </p:cNvSpPr>
          <p:nvPr/>
        </p:nvSpPr>
        <p:spPr bwMode="auto">
          <a:xfrm>
            <a:off x="32766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27" name="Line 192"/>
          <p:cNvSpPr>
            <a:spLocks noChangeShapeType="1"/>
          </p:cNvSpPr>
          <p:nvPr/>
        </p:nvSpPr>
        <p:spPr bwMode="auto">
          <a:xfrm>
            <a:off x="29718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28" name="Text Box 193"/>
          <p:cNvSpPr txBox="1">
            <a:spLocks noChangeArrowheads="1"/>
          </p:cNvSpPr>
          <p:nvPr/>
        </p:nvSpPr>
        <p:spPr bwMode="auto">
          <a:xfrm>
            <a:off x="3276600" y="12906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8329" name="Text Box 194"/>
          <p:cNvSpPr txBox="1">
            <a:spLocks noChangeArrowheads="1"/>
          </p:cNvSpPr>
          <p:nvPr/>
        </p:nvSpPr>
        <p:spPr bwMode="auto">
          <a:xfrm>
            <a:off x="2971800" y="1671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8330" name="Text Box 195"/>
          <p:cNvSpPr txBox="1">
            <a:spLocks noChangeArrowheads="1"/>
          </p:cNvSpPr>
          <p:nvPr/>
        </p:nvSpPr>
        <p:spPr bwMode="auto">
          <a:xfrm>
            <a:off x="2971800" y="1976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8331" name="Text Box 196"/>
          <p:cNvSpPr txBox="1">
            <a:spLocks noChangeArrowheads="1"/>
          </p:cNvSpPr>
          <p:nvPr/>
        </p:nvSpPr>
        <p:spPr bwMode="auto">
          <a:xfrm>
            <a:off x="2971800" y="2281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8332" name="Text Box 197"/>
          <p:cNvSpPr txBox="1">
            <a:spLocks noChangeArrowheads="1"/>
          </p:cNvSpPr>
          <p:nvPr/>
        </p:nvSpPr>
        <p:spPr bwMode="auto">
          <a:xfrm>
            <a:off x="3297238" y="16716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</a:t>
            </a:r>
          </a:p>
        </p:txBody>
      </p:sp>
      <p:sp>
        <p:nvSpPr>
          <p:cNvPr id="138333" name="Line 198"/>
          <p:cNvSpPr>
            <a:spLocks noChangeShapeType="1"/>
          </p:cNvSpPr>
          <p:nvPr/>
        </p:nvSpPr>
        <p:spPr bwMode="auto">
          <a:xfrm>
            <a:off x="12192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34" name="Line 199"/>
          <p:cNvSpPr>
            <a:spLocks noChangeShapeType="1"/>
          </p:cNvSpPr>
          <p:nvPr/>
        </p:nvSpPr>
        <p:spPr bwMode="auto">
          <a:xfrm>
            <a:off x="9144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35" name="Text Box 200"/>
          <p:cNvSpPr txBox="1">
            <a:spLocks noChangeArrowheads="1"/>
          </p:cNvSpPr>
          <p:nvPr/>
        </p:nvSpPr>
        <p:spPr bwMode="auto">
          <a:xfrm>
            <a:off x="1219200" y="30432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8336" name="Text Box 201"/>
          <p:cNvSpPr txBox="1">
            <a:spLocks noChangeArrowheads="1"/>
          </p:cNvSpPr>
          <p:nvPr/>
        </p:nvSpPr>
        <p:spPr bwMode="auto">
          <a:xfrm>
            <a:off x="914400" y="3424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8337" name="Text Box 202"/>
          <p:cNvSpPr txBox="1">
            <a:spLocks noChangeArrowheads="1"/>
          </p:cNvSpPr>
          <p:nvPr/>
        </p:nvSpPr>
        <p:spPr bwMode="auto">
          <a:xfrm>
            <a:off x="914400" y="3729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8338" name="Text Box 203"/>
          <p:cNvSpPr txBox="1">
            <a:spLocks noChangeArrowheads="1"/>
          </p:cNvSpPr>
          <p:nvPr/>
        </p:nvSpPr>
        <p:spPr bwMode="auto">
          <a:xfrm>
            <a:off x="914400" y="4033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8339" name="Text Box 204"/>
          <p:cNvSpPr txBox="1">
            <a:spLocks noChangeArrowheads="1"/>
          </p:cNvSpPr>
          <p:nvPr/>
        </p:nvSpPr>
        <p:spPr bwMode="auto">
          <a:xfrm>
            <a:off x="1524000" y="34242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40" name="Text Box 205"/>
          <p:cNvSpPr txBox="1">
            <a:spLocks noChangeArrowheads="1"/>
          </p:cNvSpPr>
          <p:nvPr/>
        </p:nvSpPr>
        <p:spPr bwMode="auto">
          <a:xfrm>
            <a:off x="1828800" y="34242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41" name="Text Box 206"/>
          <p:cNvSpPr txBox="1">
            <a:spLocks noChangeArrowheads="1"/>
          </p:cNvSpPr>
          <p:nvPr/>
        </p:nvSpPr>
        <p:spPr bwMode="auto">
          <a:xfrm>
            <a:off x="1219200" y="4110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42" name="Text Box 207"/>
          <p:cNvSpPr txBox="1">
            <a:spLocks noChangeArrowheads="1"/>
          </p:cNvSpPr>
          <p:nvPr/>
        </p:nvSpPr>
        <p:spPr bwMode="auto">
          <a:xfrm>
            <a:off x="1447800" y="4110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43" name="Text Box 208"/>
          <p:cNvSpPr txBox="1">
            <a:spLocks noChangeArrowheads="1"/>
          </p:cNvSpPr>
          <p:nvPr/>
        </p:nvSpPr>
        <p:spPr bwMode="auto">
          <a:xfrm>
            <a:off x="1828800" y="4110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44" name="Text Box 209"/>
          <p:cNvSpPr txBox="1">
            <a:spLocks noChangeArrowheads="1"/>
          </p:cNvSpPr>
          <p:nvPr/>
        </p:nvSpPr>
        <p:spPr bwMode="auto">
          <a:xfrm>
            <a:off x="1341438" y="2933700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8345" name="Line 210"/>
          <p:cNvSpPr>
            <a:spLocks noChangeShapeType="1"/>
          </p:cNvSpPr>
          <p:nvPr/>
        </p:nvSpPr>
        <p:spPr bwMode="auto">
          <a:xfrm>
            <a:off x="1219200" y="5029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46" name="Line 211"/>
          <p:cNvSpPr>
            <a:spLocks noChangeShapeType="1"/>
          </p:cNvSpPr>
          <p:nvPr/>
        </p:nvSpPr>
        <p:spPr bwMode="auto">
          <a:xfrm>
            <a:off x="914400" y="5257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47" name="Text Box 212"/>
          <p:cNvSpPr txBox="1">
            <a:spLocks noChangeArrowheads="1"/>
          </p:cNvSpPr>
          <p:nvPr/>
        </p:nvSpPr>
        <p:spPr bwMode="auto">
          <a:xfrm>
            <a:off x="1219200" y="48720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8348" name="Text Box 213"/>
          <p:cNvSpPr txBox="1">
            <a:spLocks noChangeArrowheads="1"/>
          </p:cNvSpPr>
          <p:nvPr/>
        </p:nvSpPr>
        <p:spPr bwMode="auto">
          <a:xfrm>
            <a:off x="914400" y="5253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8349" name="Text Box 214"/>
          <p:cNvSpPr txBox="1">
            <a:spLocks noChangeArrowheads="1"/>
          </p:cNvSpPr>
          <p:nvPr/>
        </p:nvSpPr>
        <p:spPr bwMode="auto">
          <a:xfrm>
            <a:off x="914400" y="5557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8350" name="Text Box 215"/>
          <p:cNvSpPr txBox="1">
            <a:spLocks noChangeArrowheads="1"/>
          </p:cNvSpPr>
          <p:nvPr/>
        </p:nvSpPr>
        <p:spPr bwMode="auto">
          <a:xfrm>
            <a:off x="914400" y="5862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8351" name="Text Box 216"/>
          <p:cNvSpPr txBox="1">
            <a:spLocks noChangeArrowheads="1"/>
          </p:cNvSpPr>
          <p:nvPr/>
        </p:nvSpPr>
        <p:spPr bwMode="auto">
          <a:xfrm>
            <a:off x="1219200" y="56388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52" name="Text Box 217"/>
          <p:cNvSpPr txBox="1">
            <a:spLocks noChangeArrowheads="1"/>
          </p:cNvSpPr>
          <p:nvPr/>
        </p:nvSpPr>
        <p:spPr bwMode="auto">
          <a:xfrm>
            <a:off x="1447800" y="5634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53" name="Text Box 218"/>
          <p:cNvSpPr txBox="1">
            <a:spLocks noChangeArrowheads="1"/>
          </p:cNvSpPr>
          <p:nvPr/>
        </p:nvSpPr>
        <p:spPr bwMode="auto">
          <a:xfrm>
            <a:off x="1828800" y="5634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54" name="Text Box 219"/>
          <p:cNvSpPr txBox="1">
            <a:spLocks noChangeArrowheads="1"/>
          </p:cNvSpPr>
          <p:nvPr/>
        </p:nvSpPr>
        <p:spPr bwMode="auto">
          <a:xfrm>
            <a:off x="1219200" y="5938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</a:t>
            </a:r>
          </a:p>
        </p:txBody>
      </p:sp>
      <p:sp>
        <p:nvSpPr>
          <p:cNvPr id="138355" name="Text Box 220"/>
          <p:cNvSpPr txBox="1">
            <a:spLocks noChangeArrowheads="1"/>
          </p:cNvSpPr>
          <p:nvPr/>
        </p:nvSpPr>
        <p:spPr bwMode="auto">
          <a:xfrm>
            <a:off x="1447800" y="5938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1</a:t>
            </a:r>
          </a:p>
        </p:txBody>
      </p:sp>
      <p:sp>
        <p:nvSpPr>
          <p:cNvPr id="138356" name="Text Box 221"/>
          <p:cNvSpPr txBox="1">
            <a:spLocks noChangeArrowheads="1"/>
          </p:cNvSpPr>
          <p:nvPr/>
        </p:nvSpPr>
        <p:spPr bwMode="auto">
          <a:xfrm>
            <a:off x="1828800" y="5938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</a:t>
            </a:r>
          </a:p>
        </p:txBody>
      </p:sp>
      <p:sp>
        <p:nvSpPr>
          <p:cNvPr id="138357" name="Text Box 222"/>
          <p:cNvSpPr txBox="1">
            <a:spLocks noChangeArrowheads="1"/>
          </p:cNvSpPr>
          <p:nvPr/>
        </p:nvSpPr>
        <p:spPr bwMode="auto">
          <a:xfrm>
            <a:off x="1363663" y="4740275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8358" name="Text Box 223"/>
          <p:cNvSpPr txBox="1">
            <a:spLocks noChangeArrowheads="1"/>
          </p:cNvSpPr>
          <p:nvPr/>
        </p:nvSpPr>
        <p:spPr bwMode="auto">
          <a:xfrm>
            <a:off x="1219200" y="3467100"/>
            <a:ext cx="946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  <a:p>
            <a:r>
              <a:rPr lang="en-US" sz="1800"/>
              <a:t>2   0   1</a:t>
            </a:r>
          </a:p>
        </p:txBody>
      </p:sp>
      <p:sp>
        <p:nvSpPr>
          <p:cNvPr id="138359" name="Text Box 224"/>
          <p:cNvSpPr txBox="1">
            <a:spLocks noChangeArrowheads="1"/>
          </p:cNvSpPr>
          <p:nvPr/>
        </p:nvSpPr>
        <p:spPr bwMode="auto">
          <a:xfrm>
            <a:off x="1219200" y="52578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 ∞  ∞</a:t>
            </a:r>
          </a:p>
        </p:txBody>
      </p:sp>
      <p:sp>
        <p:nvSpPr>
          <p:cNvPr id="138360" name="Text Box 225"/>
          <p:cNvSpPr txBox="1">
            <a:spLocks noChangeArrowheads="1"/>
          </p:cNvSpPr>
          <p:nvPr/>
        </p:nvSpPr>
        <p:spPr bwMode="auto">
          <a:xfrm>
            <a:off x="3260725" y="2006600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2   0   1</a:t>
            </a:r>
          </a:p>
        </p:txBody>
      </p:sp>
      <p:sp>
        <p:nvSpPr>
          <p:cNvPr id="138361" name="Text Box 226"/>
          <p:cNvSpPr txBox="1">
            <a:spLocks noChangeArrowheads="1"/>
          </p:cNvSpPr>
          <p:nvPr/>
        </p:nvSpPr>
        <p:spPr bwMode="auto">
          <a:xfrm>
            <a:off x="3260725" y="2322513"/>
            <a:ext cx="94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7   1   0</a:t>
            </a:r>
          </a:p>
        </p:txBody>
      </p:sp>
      <p:sp>
        <p:nvSpPr>
          <p:cNvPr id="138362" name="Line 227"/>
          <p:cNvSpPr>
            <a:spLocks noChangeShapeType="1"/>
          </p:cNvSpPr>
          <p:nvPr/>
        </p:nvSpPr>
        <p:spPr bwMode="auto">
          <a:xfrm>
            <a:off x="2209800" y="1981200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63" name="Line 228"/>
          <p:cNvSpPr>
            <a:spLocks noChangeShapeType="1"/>
          </p:cNvSpPr>
          <p:nvPr/>
        </p:nvSpPr>
        <p:spPr bwMode="auto">
          <a:xfrm>
            <a:off x="2133600" y="2057400"/>
            <a:ext cx="6858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64" name="Line 229"/>
          <p:cNvSpPr>
            <a:spLocks noChangeShapeType="1"/>
          </p:cNvSpPr>
          <p:nvPr/>
        </p:nvSpPr>
        <p:spPr bwMode="auto">
          <a:xfrm flipV="1">
            <a:off x="2133600" y="2514600"/>
            <a:ext cx="762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65" name="Line 230"/>
          <p:cNvSpPr>
            <a:spLocks noChangeShapeType="1"/>
          </p:cNvSpPr>
          <p:nvPr/>
        </p:nvSpPr>
        <p:spPr bwMode="auto">
          <a:xfrm>
            <a:off x="2133600" y="41148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66" name="Line 231"/>
          <p:cNvSpPr>
            <a:spLocks noChangeShapeType="1"/>
          </p:cNvSpPr>
          <p:nvPr/>
        </p:nvSpPr>
        <p:spPr bwMode="auto">
          <a:xfrm flipV="1">
            <a:off x="2133600" y="2590800"/>
            <a:ext cx="83820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67" name="Line 232"/>
          <p:cNvSpPr>
            <a:spLocks noChangeShapeType="1"/>
          </p:cNvSpPr>
          <p:nvPr/>
        </p:nvSpPr>
        <p:spPr bwMode="auto">
          <a:xfrm flipV="1">
            <a:off x="2209800" y="4343400"/>
            <a:ext cx="762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68" name="Line 233"/>
          <p:cNvSpPr>
            <a:spLocks noChangeShapeType="1"/>
          </p:cNvSpPr>
          <p:nvPr/>
        </p:nvSpPr>
        <p:spPr bwMode="auto">
          <a:xfrm>
            <a:off x="609600" y="6345238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69" name="Text Box 234"/>
          <p:cNvSpPr txBox="1">
            <a:spLocks noChangeArrowheads="1"/>
          </p:cNvSpPr>
          <p:nvPr/>
        </p:nvSpPr>
        <p:spPr bwMode="auto">
          <a:xfrm>
            <a:off x="6069013" y="6137275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time</a:t>
            </a:r>
          </a:p>
        </p:txBody>
      </p:sp>
      <p:grpSp>
        <p:nvGrpSpPr>
          <p:cNvPr id="138370" name="Group 235"/>
          <p:cNvGrpSpPr>
            <a:grpSpLocks/>
          </p:cNvGrpSpPr>
          <p:nvPr/>
        </p:nvGrpSpPr>
        <p:grpSpPr bwMode="auto">
          <a:xfrm>
            <a:off x="6632575" y="2911475"/>
            <a:ext cx="2184400" cy="1212850"/>
            <a:chOff x="2352" y="0"/>
            <a:chExt cx="1376" cy="764"/>
          </a:xfrm>
        </p:grpSpPr>
        <p:sp>
          <p:nvSpPr>
            <p:cNvPr id="138386" name="Freeform 236"/>
            <p:cNvSpPr>
              <a:spLocks/>
            </p:cNvSpPr>
            <p:nvPr/>
          </p:nvSpPr>
          <p:spPr bwMode="auto">
            <a:xfrm>
              <a:off x="2352" y="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8387" name="Group 237"/>
            <p:cNvGrpSpPr>
              <a:grpSpLocks/>
            </p:cNvGrpSpPr>
            <p:nvPr/>
          </p:nvGrpSpPr>
          <p:grpSpPr bwMode="auto">
            <a:xfrm>
              <a:off x="2448" y="70"/>
              <a:ext cx="1161" cy="676"/>
              <a:chOff x="-17" y="1282"/>
              <a:chExt cx="1161" cy="676"/>
            </a:xfrm>
          </p:grpSpPr>
          <p:sp>
            <p:nvSpPr>
              <p:cNvPr id="138388" name="Freeform 238"/>
              <p:cNvSpPr>
                <a:spLocks/>
              </p:cNvSpPr>
              <p:nvPr/>
            </p:nvSpPr>
            <p:spPr bwMode="auto">
              <a:xfrm>
                <a:off x="246" y="1476"/>
                <a:ext cx="222" cy="180"/>
              </a:xfrm>
              <a:custGeom>
                <a:avLst/>
                <a:gdLst>
                  <a:gd name="T0" fmla="*/ 0 w 222"/>
                  <a:gd name="T1" fmla="*/ 180 h 180"/>
                  <a:gd name="T2" fmla="*/ 222 w 222"/>
                  <a:gd name="T3" fmla="*/ 0 h 180"/>
                  <a:gd name="T4" fmla="*/ 0 60000 65536"/>
                  <a:gd name="T5" fmla="*/ 0 60000 65536"/>
                  <a:gd name="T6" fmla="*/ 0 w 222"/>
                  <a:gd name="T7" fmla="*/ 0 h 180"/>
                  <a:gd name="T8" fmla="*/ 222 w 222"/>
                  <a:gd name="T9" fmla="*/ 180 h 1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2" h="180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89" name="Oval 239"/>
              <p:cNvSpPr>
                <a:spLocks noChangeArrowheads="1"/>
              </p:cNvSpPr>
              <p:nvPr/>
            </p:nvSpPr>
            <p:spPr bwMode="auto">
              <a:xfrm>
                <a:off x="-14" y="171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90" name="Line 240"/>
              <p:cNvSpPr>
                <a:spLocks noChangeShapeType="1"/>
              </p:cNvSpPr>
              <p:nvPr/>
            </p:nvSpPr>
            <p:spPr bwMode="auto">
              <a:xfrm>
                <a:off x="-14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91" name="Line 241"/>
              <p:cNvSpPr>
                <a:spLocks noChangeShapeType="1"/>
              </p:cNvSpPr>
              <p:nvPr/>
            </p:nvSpPr>
            <p:spPr bwMode="auto">
              <a:xfrm>
                <a:off x="299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92" name="Rectangle 242"/>
              <p:cNvSpPr>
                <a:spLocks noChangeArrowheads="1"/>
              </p:cNvSpPr>
              <p:nvPr/>
            </p:nvSpPr>
            <p:spPr bwMode="auto">
              <a:xfrm>
                <a:off x="-14" y="170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8393" name="Oval 243"/>
              <p:cNvSpPr>
                <a:spLocks noChangeArrowheads="1"/>
              </p:cNvSpPr>
              <p:nvPr/>
            </p:nvSpPr>
            <p:spPr bwMode="auto">
              <a:xfrm>
                <a:off x="-17" y="164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94" name="Freeform 244"/>
              <p:cNvSpPr>
                <a:spLocks/>
              </p:cNvSpPr>
              <p:nvPr/>
            </p:nvSpPr>
            <p:spPr bwMode="auto">
              <a:xfrm>
                <a:off x="651" y="1476"/>
                <a:ext cx="216" cy="189"/>
              </a:xfrm>
              <a:custGeom>
                <a:avLst/>
                <a:gdLst>
                  <a:gd name="T0" fmla="*/ 0 w 216"/>
                  <a:gd name="T1" fmla="*/ 0 h 189"/>
                  <a:gd name="T2" fmla="*/ 216 w 216"/>
                  <a:gd name="T3" fmla="*/ 189 h 189"/>
                  <a:gd name="T4" fmla="*/ 0 60000 65536"/>
                  <a:gd name="T5" fmla="*/ 0 60000 65536"/>
                  <a:gd name="T6" fmla="*/ 0 w 216"/>
                  <a:gd name="T7" fmla="*/ 0 h 189"/>
                  <a:gd name="T8" fmla="*/ 216 w 216"/>
                  <a:gd name="T9" fmla="*/ 189 h 18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6" h="189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95" name="Freeform 245"/>
              <p:cNvSpPr>
                <a:spLocks/>
              </p:cNvSpPr>
              <p:nvPr/>
            </p:nvSpPr>
            <p:spPr bwMode="auto">
              <a:xfrm>
                <a:off x="303" y="1740"/>
                <a:ext cx="540" cy="3"/>
              </a:xfrm>
              <a:custGeom>
                <a:avLst/>
                <a:gdLst>
                  <a:gd name="T0" fmla="*/ 540 w 540"/>
                  <a:gd name="T1" fmla="*/ 3 h 3"/>
                  <a:gd name="T2" fmla="*/ 0 w 540"/>
                  <a:gd name="T3" fmla="*/ 0 h 3"/>
                  <a:gd name="T4" fmla="*/ 0 60000 65536"/>
                  <a:gd name="T5" fmla="*/ 0 60000 65536"/>
                  <a:gd name="T6" fmla="*/ 0 w 540"/>
                  <a:gd name="T7" fmla="*/ 0 h 3"/>
                  <a:gd name="T8" fmla="*/ 540 w 540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40" h="3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8396" name="Group 246"/>
              <p:cNvGrpSpPr>
                <a:grpSpLocks/>
              </p:cNvGrpSpPr>
              <p:nvPr/>
            </p:nvGrpSpPr>
            <p:grpSpPr bwMode="auto">
              <a:xfrm>
                <a:off x="39" y="1594"/>
                <a:ext cx="196" cy="250"/>
                <a:chOff x="2959" y="2425"/>
                <a:chExt cx="197" cy="250"/>
              </a:xfrm>
            </p:grpSpPr>
            <p:sp>
              <p:nvSpPr>
                <p:cNvPr id="138418" name="Rectangle 24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19" name="Text Box 248"/>
                <p:cNvSpPr txBox="1">
                  <a:spLocks noChangeArrowheads="1"/>
                </p:cNvSpPr>
                <p:nvPr/>
              </p:nvSpPr>
              <p:spPr bwMode="auto">
                <a:xfrm>
                  <a:off x="2959" y="2425"/>
                  <a:ext cx="19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x</a:t>
                  </a:r>
                  <a:endParaRPr lang="en-US"/>
                </a:p>
              </p:txBody>
            </p:sp>
          </p:grpSp>
          <p:grpSp>
            <p:nvGrpSpPr>
              <p:cNvPr id="138397" name="Group 249"/>
              <p:cNvGrpSpPr>
                <a:grpSpLocks/>
              </p:cNvGrpSpPr>
              <p:nvPr/>
            </p:nvGrpSpPr>
            <p:grpSpPr bwMode="auto">
              <a:xfrm>
                <a:off x="828" y="1576"/>
                <a:ext cx="316" cy="288"/>
                <a:chOff x="1740" y="2272"/>
                <a:chExt cx="316" cy="288"/>
              </a:xfrm>
            </p:grpSpPr>
            <p:sp>
              <p:nvSpPr>
                <p:cNvPr id="138410" name="Oval 250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11" name="Line 251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12" name="Line 252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13" name="Rectangle 253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38414" name="Oval 254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38415" name="Group 255"/>
                <p:cNvGrpSpPr>
                  <a:grpSpLocks/>
                </p:cNvGrpSpPr>
                <p:nvPr/>
              </p:nvGrpSpPr>
              <p:grpSpPr bwMode="auto">
                <a:xfrm>
                  <a:off x="1795" y="2272"/>
                  <a:ext cx="212" cy="288"/>
                  <a:chOff x="2951" y="2395"/>
                  <a:chExt cx="213" cy="288"/>
                </a:xfrm>
              </p:grpSpPr>
              <p:sp>
                <p:nvSpPr>
                  <p:cNvPr id="138416" name="Rectangle 256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8417" name="Text Box 2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1" y="2395"/>
                    <a:ext cx="21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/>
                      <a:t>z</a:t>
                    </a:r>
                  </a:p>
                </p:txBody>
              </p:sp>
            </p:grpSp>
          </p:grpSp>
          <p:sp>
            <p:nvSpPr>
              <p:cNvPr id="138398" name="Text Box 258"/>
              <p:cNvSpPr txBox="1">
                <a:spLocks noChangeArrowheads="1"/>
              </p:cNvSpPr>
              <p:nvPr/>
            </p:nvSpPr>
            <p:spPr bwMode="auto">
              <a:xfrm>
                <a:off x="724" y="139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/>
                  <a:t>1</a:t>
                </a:r>
                <a:endParaRPr lang="en-US"/>
              </a:p>
            </p:txBody>
          </p:sp>
          <p:sp>
            <p:nvSpPr>
              <p:cNvPr id="138399" name="Text Box 259"/>
              <p:cNvSpPr txBox="1">
                <a:spLocks noChangeArrowheads="1"/>
              </p:cNvSpPr>
              <p:nvPr/>
            </p:nvSpPr>
            <p:spPr bwMode="auto">
              <a:xfrm>
                <a:off x="196" y="1394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/>
                  <a:t>2</a:t>
                </a:r>
                <a:endParaRPr lang="en-US"/>
              </a:p>
            </p:txBody>
          </p:sp>
          <p:sp>
            <p:nvSpPr>
              <p:cNvPr id="138400" name="Text Box 260"/>
              <p:cNvSpPr txBox="1">
                <a:spLocks noChangeArrowheads="1"/>
              </p:cNvSpPr>
              <p:nvPr/>
            </p:nvSpPr>
            <p:spPr bwMode="auto">
              <a:xfrm>
                <a:off x="481" y="172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/>
                  <a:t>7</a:t>
                </a:r>
                <a:endParaRPr lang="en-US"/>
              </a:p>
            </p:txBody>
          </p:sp>
          <p:grpSp>
            <p:nvGrpSpPr>
              <p:cNvPr id="138401" name="Group 261"/>
              <p:cNvGrpSpPr>
                <a:grpSpLocks/>
              </p:cNvGrpSpPr>
              <p:nvPr/>
            </p:nvGrpSpPr>
            <p:grpSpPr bwMode="auto">
              <a:xfrm>
                <a:off x="408" y="1282"/>
                <a:ext cx="316" cy="250"/>
                <a:chOff x="1740" y="2302"/>
                <a:chExt cx="316" cy="250"/>
              </a:xfrm>
            </p:grpSpPr>
            <p:sp>
              <p:nvSpPr>
                <p:cNvPr id="138402" name="Oval 262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03" name="Line 263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04" name="Line 264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05" name="Rectangle 265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38406" name="Oval 266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38407" name="Group 267"/>
                <p:cNvGrpSpPr>
                  <a:grpSpLocks/>
                </p:cNvGrpSpPr>
                <p:nvPr/>
              </p:nvGrpSpPr>
              <p:grpSpPr bwMode="auto">
                <a:xfrm>
                  <a:off x="1803" y="2302"/>
                  <a:ext cx="196" cy="250"/>
                  <a:chOff x="2958" y="2425"/>
                  <a:chExt cx="198" cy="250"/>
                </a:xfrm>
              </p:grpSpPr>
              <p:sp>
                <p:nvSpPr>
                  <p:cNvPr id="138408" name="Rectangle 268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2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8409" name="Text Box 2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8" y="2425"/>
                    <a:ext cx="19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2000"/>
                      <a:t>y</a:t>
                    </a:r>
                    <a:endParaRPr lang="en-US"/>
                  </a:p>
                </p:txBody>
              </p:sp>
            </p:grpSp>
          </p:grpSp>
        </p:grpSp>
      </p:grpSp>
      <p:sp>
        <p:nvSpPr>
          <p:cNvPr id="138371" name="Text Box 270"/>
          <p:cNvSpPr txBox="1">
            <a:spLocks noChangeArrowheads="1"/>
          </p:cNvSpPr>
          <p:nvPr/>
        </p:nvSpPr>
        <p:spPr bwMode="auto">
          <a:xfrm>
            <a:off x="263525" y="1104900"/>
            <a:ext cx="9207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node x</a:t>
            </a:r>
          </a:p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138372" name="Oval 271"/>
          <p:cNvSpPr>
            <a:spLocks noChangeArrowheads="1"/>
          </p:cNvSpPr>
          <p:nvPr/>
        </p:nvSpPr>
        <p:spPr bwMode="auto">
          <a:xfrm>
            <a:off x="1219200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373" name="Oval 272"/>
          <p:cNvSpPr>
            <a:spLocks noChangeArrowheads="1"/>
          </p:cNvSpPr>
          <p:nvPr/>
        </p:nvSpPr>
        <p:spPr bwMode="auto">
          <a:xfrm>
            <a:off x="1219200" y="37338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374" name="Oval 273"/>
          <p:cNvSpPr>
            <a:spLocks noChangeArrowheads="1"/>
          </p:cNvSpPr>
          <p:nvPr/>
        </p:nvSpPr>
        <p:spPr bwMode="auto">
          <a:xfrm>
            <a:off x="1219200" y="59436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375" name="Oval 274"/>
          <p:cNvSpPr>
            <a:spLocks noChangeArrowheads="1"/>
          </p:cNvSpPr>
          <p:nvPr/>
        </p:nvSpPr>
        <p:spPr bwMode="auto">
          <a:xfrm>
            <a:off x="3297238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376" name="Rectangle 275"/>
          <p:cNvSpPr>
            <a:spLocks noChangeArrowheads="1"/>
          </p:cNvSpPr>
          <p:nvPr/>
        </p:nvSpPr>
        <p:spPr bwMode="auto">
          <a:xfrm>
            <a:off x="1590675" y="187325"/>
            <a:ext cx="4318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fr-FR">
                <a:solidFill>
                  <a:srgbClr val="000000"/>
                </a:solidFill>
                <a:cs typeface="Times New Roman" charset="0"/>
              </a:rPr>
              <a:t>D</a:t>
            </a:r>
            <a:r>
              <a:rPr lang="fr-FR" baseline="-25000">
                <a:solidFill>
                  <a:srgbClr val="000000"/>
                </a:solidFill>
                <a:cs typeface="Times New Roman" charset="0"/>
              </a:rPr>
              <a:t>x</a:t>
            </a:r>
            <a:r>
              <a:rPr lang="fr-FR">
                <a:solidFill>
                  <a:srgbClr val="000000"/>
                </a:solidFill>
                <a:cs typeface="Times New Roman" charset="0"/>
              </a:rPr>
              <a:t>(y) = min{c(x,y) + D</a:t>
            </a:r>
            <a:r>
              <a:rPr lang="fr-FR" baseline="-25000">
                <a:solidFill>
                  <a:srgbClr val="000000"/>
                </a:solidFill>
                <a:cs typeface="Times New Roman" charset="0"/>
              </a:rPr>
              <a:t>y</a:t>
            </a:r>
            <a:r>
              <a:rPr lang="fr-FR">
                <a:solidFill>
                  <a:srgbClr val="000000"/>
                </a:solidFill>
                <a:cs typeface="Times New Roman" charset="0"/>
              </a:rPr>
              <a:t>(y), c(x,z) + D</a:t>
            </a:r>
            <a:r>
              <a:rPr lang="fr-FR" baseline="-25000">
                <a:solidFill>
                  <a:srgbClr val="000000"/>
                </a:solidFill>
                <a:cs typeface="Times New Roman" charset="0"/>
              </a:rPr>
              <a:t>z</a:t>
            </a:r>
            <a:r>
              <a:rPr lang="fr-FR">
                <a:solidFill>
                  <a:srgbClr val="000000"/>
                </a:solidFill>
                <a:cs typeface="Times New Roman" charset="0"/>
              </a:rPr>
              <a:t>(y)} </a:t>
            </a:r>
            <a:br>
              <a:rPr lang="fr-FR">
                <a:solidFill>
                  <a:srgbClr val="000000"/>
                </a:solidFill>
                <a:cs typeface="Times New Roman" charset="0"/>
              </a:rPr>
            </a:br>
            <a:r>
              <a:rPr lang="fr-FR">
                <a:solidFill>
                  <a:srgbClr val="000000"/>
                </a:solidFill>
                <a:cs typeface="Times New Roman" charset="0"/>
              </a:rPr>
              <a:t>             = min{2+0 , 7+1} = 2</a:t>
            </a:r>
          </a:p>
        </p:txBody>
      </p:sp>
      <p:sp>
        <p:nvSpPr>
          <p:cNvPr id="138377" name="Line 276"/>
          <p:cNvSpPr>
            <a:spLocks noChangeShapeType="1"/>
          </p:cNvSpPr>
          <p:nvPr/>
        </p:nvSpPr>
        <p:spPr bwMode="auto">
          <a:xfrm flipH="1">
            <a:off x="3760788" y="809625"/>
            <a:ext cx="809625" cy="9667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78" name="Rectangle 277"/>
          <p:cNvSpPr>
            <a:spLocks noChangeArrowheads="1"/>
          </p:cNvSpPr>
          <p:nvPr/>
        </p:nvSpPr>
        <p:spPr bwMode="auto">
          <a:xfrm>
            <a:off x="6384925" y="28575"/>
            <a:ext cx="266700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fr-FR" i="1"/>
              <a:t>D</a:t>
            </a:r>
            <a:r>
              <a:rPr lang="fr-FR" i="1" baseline="-25000"/>
              <a:t>x</a:t>
            </a:r>
            <a:r>
              <a:rPr lang="fr-FR" i="1"/>
              <a:t>(z) = </a:t>
            </a:r>
            <a:r>
              <a:rPr lang="fr-FR"/>
              <a:t>min{</a:t>
            </a:r>
            <a:r>
              <a:rPr lang="fr-FR" i="1"/>
              <a:t>c(x,y) + </a:t>
            </a:r>
            <a:br>
              <a:rPr lang="fr-FR" i="1"/>
            </a:br>
            <a:r>
              <a:rPr lang="fr-FR" i="1"/>
              <a:t>      D</a:t>
            </a:r>
            <a:r>
              <a:rPr lang="fr-FR" i="1" baseline="-25000"/>
              <a:t>y</a:t>
            </a:r>
            <a:r>
              <a:rPr lang="fr-FR" i="1"/>
              <a:t>(z), c(x,z) + D</a:t>
            </a:r>
            <a:r>
              <a:rPr lang="fr-FR" i="1" baseline="-25000"/>
              <a:t>z</a:t>
            </a:r>
            <a:r>
              <a:rPr lang="fr-FR" i="1"/>
              <a:t>(z)</a:t>
            </a:r>
            <a:r>
              <a:rPr lang="fr-FR"/>
              <a:t>} </a:t>
            </a:r>
          </a:p>
          <a:p>
            <a:pPr algn="just">
              <a:lnSpc>
                <a:spcPct val="120000"/>
              </a:lnSpc>
            </a:pPr>
            <a:r>
              <a:rPr lang="fr-FR"/>
              <a:t>= min{2+1 , 7+0} = 3</a:t>
            </a:r>
          </a:p>
        </p:txBody>
      </p:sp>
      <p:sp>
        <p:nvSpPr>
          <p:cNvPr id="138379" name="Line 278"/>
          <p:cNvSpPr>
            <a:spLocks noChangeShapeType="1"/>
          </p:cNvSpPr>
          <p:nvPr/>
        </p:nvSpPr>
        <p:spPr bwMode="auto">
          <a:xfrm flipH="1">
            <a:off x="4179888" y="482600"/>
            <a:ext cx="2586037" cy="13335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80" name="Text Box 279"/>
          <p:cNvSpPr txBox="1">
            <a:spLocks noChangeArrowheads="1"/>
          </p:cNvSpPr>
          <p:nvPr/>
        </p:nvSpPr>
        <p:spPr bwMode="auto">
          <a:xfrm>
            <a:off x="3922713" y="16748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3</a:t>
            </a:r>
          </a:p>
        </p:txBody>
      </p:sp>
      <p:sp>
        <p:nvSpPr>
          <p:cNvPr id="138381" name="Text Box 280"/>
          <p:cNvSpPr txBox="1">
            <a:spLocks noChangeArrowheads="1"/>
          </p:cNvSpPr>
          <p:nvPr/>
        </p:nvSpPr>
        <p:spPr bwMode="auto">
          <a:xfrm>
            <a:off x="3579813" y="1679575"/>
            <a:ext cx="342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2 </a:t>
            </a:r>
          </a:p>
        </p:txBody>
      </p:sp>
      <p:sp>
        <p:nvSpPr>
          <p:cNvPr id="138382" name="Text Box 281"/>
          <p:cNvSpPr txBox="1">
            <a:spLocks noChangeArrowheads="1"/>
          </p:cNvSpPr>
          <p:nvPr/>
        </p:nvSpPr>
        <p:spPr bwMode="auto">
          <a:xfrm>
            <a:off x="292100" y="2851150"/>
            <a:ext cx="9207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node y</a:t>
            </a:r>
          </a:p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138383" name="Text Box 282"/>
          <p:cNvSpPr txBox="1">
            <a:spLocks noChangeArrowheads="1"/>
          </p:cNvSpPr>
          <p:nvPr/>
        </p:nvSpPr>
        <p:spPr bwMode="auto">
          <a:xfrm>
            <a:off x="311150" y="4699000"/>
            <a:ext cx="9080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node z</a:t>
            </a:r>
          </a:p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138384" name="Text Box 283"/>
          <p:cNvSpPr txBox="1">
            <a:spLocks noChangeArrowheads="1"/>
          </p:cNvSpPr>
          <p:nvPr/>
        </p:nvSpPr>
        <p:spPr bwMode="auto">
          <a:xfrm>
            <a:off x="3413125" y="1143000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8385" name="Text Box 284"/>
          <p:cNvSpPr txBox="1">
            <a:spLocks noChangeArrowheads="1"/>
          </p:cNvSpPr>
          <p:nvPr/>
        </p:nvSpPr>
        <p:spPr bwMode="auto">
          <a:xfrm rot="-5400000">
            <a:off x="561182" y="2067719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18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17</a:t>
            </a:fld>
            <a:endParaRPr lang="en-US" sz="1200" dirty="0">
              <a:latin typeface="Tahoma" charset="0"/>
            </a:endParaRPr>
          </a:p>
        </p:txBody>
      </p:sp>
      <p:sp>
        <p:nvSpPr>
          <p:cNvPr id="18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2781727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5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00292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cs typeface="+mj-cs"/>
              </a:rPr>
              <a:t>BGP, OSPF, forwarding table entries</a:t>
            </a:r>
          </a:p>
        </p:txBody>
      </p:sp>
      <p:sp>
        <p:nvSpPr>
          <p:cNvPr id="753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455674" y="4619374"/>
            <a:ext cx="5183508" cy="551956"/>
          </a:xfrm>
        </p:spPr>
        <p:txBody>
          <a:bodyPr>
            <a:normAutofit fontScale="92500" lnSpcReduction="20000"/>
          </a:bodyPr>
          <a:lstStyle/>
          <a:p>
            <a:pPr marL="292100" indent="-292100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recall: </a:t>
            </a:r>
            <a:r>
              <a:rPr lang="en-US" sz="2000" dirty="0">
                <a:latin typeface="Arial"/>
                <a:cs typeface="Arial"/>
              </a:rPr>
              <a:t>1</a:t>
            </a:r>
            <a:r>
              <a:rPr lang="en-US" sz="2000" dirty="0">
                <a:latin typeface="Gill Sans MT" charset="0"/>
              </a:rPr>
              <a:t>a, </a:t>
            </a:r>
            <a:r>
              <a:rPr lang="en-US" sz="2000" dirty="0">
                <a:latin typeface="Arial"/>
                <a:cs typeface="Arial"/>
              </a:rPr>
              <a:t>1</a:t>
            </a:r>
            <a:r>
              <a:rPr lang="en-US" sz="2000" dirty="0">
                <a:latin typeface="Gill Sans MT" charset="0"/>
              </a:rPr>
              <a:t>b, </a:t>
            </a:r>
            <a:r>
              <a:rPr lang="en-US" sz="2000" dirty="0">
                <a:latin typeface="Arial"/>
                <a:cs typeface="Arial"/>
              </a:rPr>
              <a:t>1</a:t>
            </a:r>
            <a:r>
              <a:rPr lang="en-US" sz="2000" dirty="0">
                <a:latin typeface="Gill Sans MT" charset="0"/>
                <a:cs typeface="Arial"/>
              </a:rPr>
              <a:t>d</a:t>
            </a:r>
            <a:r>
              <a:rPr lang="en-US" sz="2000" dirty="0">
                <a:latin typeface="Gill Sans MT" charset="0"/>
              </a:rPr>
              <a:t> learn about </a:t>
            </a:r>
            <a:r>
              <a:rPr lang="en-US" sz="2000" dirty="0" err="1">
                <a:latin typeface="Gill Sans MT" charset="0"/>
              </a:rPr>
              <a:t>dest</a:t>
            </a:r>
            <a:r>
              <a:rPr lang="en-US" sz="2000" dirty="0">
                <a:latin typeface="Gill Sans MT" charset="0"/>
              </a:rPr>
              <a:t> X via iBGP from </a:t>
            </a:r>
            <a:r>
              <a:rPr lang="en-US" sz="2000" dirty="0">
                <a:latin typeface="Arial"/>
                <a:cs typeface="Arial"/>
              </a:rPr>
              <a:t>1</a:t>
            </a:r>
            <a:r>
              <a:rPr lang="en-US" sz="2000" dirty="0">
                <a:latin typeface="Gill Sans MT" charset="0"/>
              </a:rPr>
              <a:t>c: “path to X goes through </a:t>
            </a:r>
            <a:r>
              <a:rPr lang="en-US" sz="2000" dirty="0">
                <a:latin typeface="Arial"/>
                <a:cs typeface="Arial"/>
              </a:rPr>
              <a:t>1</a:t>
            </a:r>
            <a:r>
              <a:rPr lang="en-US" sz="2000" dirty="0">
                <a:latin typeface="Gill Sans MT" charset="0"/>
              </a:rPr>
              <a:t>c”</a:t>
            </a:r>
          </a:p>
        </p:txBody>
      </p:sp>
      <p:pic>
        <p:nvPicPr>
          <p:cNvPr id="162849" name="Picture 121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7" y="800100"/>
            <a:ext cx="7966198" cy="23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5" name="Group 124"/>
          <p:cNvGrpSpPr/>
          <p:nvPr/>
        </p:nvGrpSpPr>
        <p:grpSpPr>
          <a:xfrm>
            <a:off x="624887" y="1814322"/>
            <a:ext cx="2557336" cy="1719017"/>
            <a:chOff x="-2170772" y="2784954"/>
            <a:chExt cx="2712783" cy="1853712"/>
          </a:xfrm>
        </p:grpSpPr>
        <p:sp>
          <p:nvSpPr>
            <p:cNvPr id="261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2" name="Group 261"/>
            <p:cNvGrpSpPr/>
            <p:nvPr/>
          </p:nvGrpSpPr>
          <p:grpSpPr>
            <a:xfrm>
              <a:off x="-1935370" y="2935816"/>
              <a:ext cx="2333625" cy="1590649"/>
              <a:chOff x="833331" y="2873352"/>
              <a:chExt cx="2333625" cy="1590649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31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16" name="Oval 31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" name="Rectangle 31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18" name="Oval 31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9" name="Freeform 31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0" name="Freeform 31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1" name="Freeform 32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2" name="Freeform 32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23" name="Straight Connector 322"/>
                  <p:cNvCxnSpPr>
                    <a:endCxn id="31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314" name="Oval 31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264" name="Group 263"/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9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03" name="Oval 30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" name="Rectangle 30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5" name="Oval 30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" name="Freeform 30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7" name="Freeform 30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8" name="Freeform 30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9" name="Freeform 30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10" name="Straight Connector 309"/>
                  <p:cNvCxnSpPr>
                    <a:endCxn id="30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Group 299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301" name="Oval 30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2" name="TextBox 301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265" name="Group 264"/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8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90" name="Oval 28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1" name="Rectangle 29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2" name="Oval 29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3" name="Freeform 29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4" name="Freeform 29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5" name="Freeform 29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6" name="Freeform 29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97" name="Straight Connector 296"/>
                  <p:cNvCxnSpPr>
                    <a:endCxn id="29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7" name="Group 286"/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288" name="Oval 28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266" name="Group 265"/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7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77" name="Oval 27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0" name="Freeform 27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1" name="Freeform 28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2" name="Freeform 28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3" name="Freeform 28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4" name="Straight Connector 283"/>
                  <p:cNvCxnSpPr>
                    <a:endCxn id="27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Group 273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275" name="Oval 27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269" name="Straight Connector 268"/>
              <p:cNvCxnSpPr>
                <a:stCxn id="316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0" name="Straight Connector 269"/>
              <p:cNvCxnSpPr/>
              <p:nvPr/>
            </p:nvCxnSpPr>
            <p:spPr bwMode="auto">
              <a:xfrm>
                <a:off x="1315140" y="3783345"/>
                <a:ext cx="489235" cy="35258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1" name="Straight Connector 270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7" name="Straight Connector 336"/>
              <p:cNvCxnSpPr>
                <a:endCxn id="316" idx="2"/>
              </p:cNvCxnSpPr>
              <p:nvPr/>
            </p:nvCxnSpPr>
            <p:spPr bwMode="auto">
              <a:xfrm flipV="1">
                <a:off x="1319809" y="3078707"/>
                <a:ext cx="417868" cy="457019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97" name="Freeform 2"/>
          <p:cNvSpPr>
            <a:spLocks/>
          </p:cNvSpPr>
          <p:nvPr/>
        </p:nvSpPr>
        <p:spPr bwMode="auto">
          <a:xfrm>
            <a:off x="3285692" y="2741493"/>
            <a:ext cx="2545688" cy="1720535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8" name="Group 197"/>
          <p:cNvGrpSpPr/>
          <p:nvPr/>
        </p:nvGrpSpPr>
        <p:grpSpPr>
          <a:xfrm>
            <a:off x="3506594" y="2881517"/>
            <a:ext cx="2189884" cy="1476371"/>
            <a:chOff x="833331" y="2873352"/>
            <a:chExt cx="2333625" cy="1590649"/>
          </a:xfrm>
        </p:grpSpPr>
        <p:grpSp>
          <p:nvGrpSpPr>
            <p:cNvPr id="199" name="Group 198"/>
            <p:cNvGrpSpPr/>
            <p:nvPr/>
          </p:nvGrpSpPr>
          <p:grpSpPr>
            <a:xfrm>
              <a:off x="1736090" y="2873352"/>
              <a:ext cx="565150" cy="369332"/>
              <a:chOff x="1736090" y="2873352"/>
              <a:chExt cx="565150" cy="369332"/>
            </a:xfrm>
          </p:grpSpPr>
          <p:grpSp>
            <p:nvGrpSpPr>
              <p:cNvPr id="24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52" name="Oval 25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3" name="Rectangle 25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4" name="Oval 25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5" name="Freeform 25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6" name="Freeform 25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7" name="Freeform 25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8" name="Freeform 25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59" name="Straight Connector 258"/>
                <p:cNvCxnSpPr>
                  <a:endCxn id="25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Group 248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250" name="Oval 24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1" name="TextBox 250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2b</a:t>
                  </a:r>
                </a:p>
              </p:txBody>
            </p:sp>
          </p:grpSp>
        </p:grpSp>
        <p:grpSp>
          <p:nvGrpSpPr>
            <p:cNvPr id="200" name="Group 199"/>
            <p:cNvGrpSpPr/>
            <p:nvPr/>
          </p:nvGrpSpPr>
          <p:grpSpPr>
            <a:xfrm>
              <a:off x="1740320" y="4094669"/>
              <a:ext cx="565150" cy="369332"/>
              <a:chOff x="1736090" y="2873352"/>
              <a:chExt cx="565150" cy="369332"/>
            </a:xfrm>
          </p:grpSpPr>
          <p:grpSp>
            <p:nvGrpSpPr>
              <p:cNvPr id="23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39" name="Oval 23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40" name="Rectangle 23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1" name="Oval 24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42" name="Freeform 24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3" name="Freeform 24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4" name="Freeform 24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5" name="Freeform 24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46" name="Straight Connector 245"/>
                <p:cNvCxnSpPr>
                  <a:endCxn id="24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237" name="Oval 23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8" name="TextBox 237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2d</a:t>
                  </a:r>
                </a:p>
              </p:txBody>
            </p:sp>
          </p:grpSp>
        </p:grpSp>
        <p:grpSp>
          <p:nvGrpSpPr>
            <p:cNvPr id="201" name="Group 200"/>
            <p:cNvGrpSpPr/>
            <p:nvPr/>
          </p:nvGrpSpPr>
          <p:grpSpPr>
            <a:xfrm>
              <a:off x="2601806" y="3485072"/>
              <a:ext cx="565150" cy="369332"/>
              <a:chOff x="1736090" y="2873352"/>
              <a:chExt cx="565150" cy="369332"/>
            </a:xfrm>
          </p:grpSpPr>
          <p:grpSp>
            <p:nvGrpSpPr>
              <p:cNvPr id="222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26" name="Oval 225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7" name="Rectangle 226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8" name="Oval 227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9" name="Freeform 228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0" name="Freeform 229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1" name="Freeform 230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2" name="Freeform 231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33" name="Straight Connector 232"/>
                <p:cNvCxnSpPr>
                  <a:endCxn id="228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3" name="Group 222"/>
              <p:cNvGrpSpPr/>
              <p:nvPr/>
            </p:nvGrpSpPr>
            <p:grpSpPr>
              <a:xfrm>
                <a:off x="1770362" y="2873352"/>
                <a:ext cx="428460" cy="369332"/>
                <a:chOff x="667045" y="1708643"/>
                <a:chExt cx="428460" cy="369332"/>
              </a:xfrm>
            </p:grpSpPr>
            <p:sp>
              <p:nvSpPr>
                <p:cNvPr id="224" name="Oval 223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5" name="TextBox 224"/>
                <p:cNvSpPr txBox="1"/>
                <p:nvPr/>
              </p:nvSpPr>
              <p:spPr>
                <a:xfrm>
                  <a:off x="667045" y="1708643"/>
                  <a:ext cx="4284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2c</a:t>
                  </a:r>
                </a:p>
              </p:txBody>
            </p:sp>
          </p:grpSp>
        </p:grpSp>
        <p:grpSp>
          <p:nvGrpSpPr>
            <p:cNvPr id="202" name="Group 201"/>
            <p:cNvGrpSpPr/>
            <p:nvPr/>
          </p:nvGrpSpPr>
          <p:grpSpPr>
            <a:xfrm>
              <a:off x="833331" y="3478719"/>
              <a:ext cx="565150" cy="369332"/>
              <a:chOff x="1736090" y="2873352"/>
              <a:chExt cx="565150" cy="369332"/>
            </a:xfrm>
          </p:grpSpPr>
          <p:grpSp>
            <p:nvGrpSpPr>
              <p:cNvPr id="209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13" name="Oval 212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4" name="Rectangle 213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5" name="Oval 214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6" name="Freeform 215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7" name="Freeform 216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8" name="Freeform 217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9" name="Freeform 218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20" name="Straight Connector 219"/>
                <p:cNvCxnSpPr>
                  <a:endCxn id="215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Group 209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211" name="Oval 210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2" name="TextBox 211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2a</a:t>
                  </a:r>
                </a:p>
              </p:txBody>
            </p:sp>
          </p:grpSp>
        </p:grpSp>
        <p:cxnSp>
          <p:nvCxnSpPr>
            <p:cNvPr id="203" name="Straight Connector 202"/>
            <p:cNvCxnSpPr>
              <a:endCxn id="238" idx="0"/>
            </p:cNvCxnSpPr>
            <p:nvPr/>
          </p:nvCxnSpPr>
          <p:spPr bwMode="auto">
            <a:xfrm>
              <a:off x="1991073" y="3173114"/>
              <a:ext cx="4230" cy="92155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" name="Straight Connector 204"/>
            <p:cNvCxnSpPr/>
            <p:nvPr/>
          </p:nvCxnSpPr>
          <p:spPr bwMode="auto">
            <a:xfrm>
              <a:off x="2280478" y="3145660"/>
              <a:ext cx="435814" cy="35947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6" name="Straight Connector 205"/>
            <p:cNvCxnSpPr/>
            <p:nvPr/>
          </p:nvCxnSpPr>
          <p:spPr bwMode="auto">
            <a:xfrm>
              <a:off x="1300073" y="3768911"/>
              <a:ext cx="527386" cy="36820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7" name="Straight Connector 206"/>
            <p:cNvCxnSpPr/>
            <p:nvPr/>
          </p:nvCxnSpPr>
          <p:spPr bwMode="auto">
            <a:xfrm flipH="1">
              <a:off x="2194462" y="3713972"/>
              <a:ext cx="509583" cy="42894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33" name="Freeform 2"/>
          <p:cNvSpPr>
            <a:spLocks/>
          </p:cNvSpPr>
          <p:nvPr/>
        </p:nvSpPr>
        <p:spPr bwMode="auto">
          <a:xfrm>
            <a:off x="5507686" y="1673235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5731177" y="1809351"/>
            <a:ext cx="2215548" cy="2123152"/>
            <a:chOff x="833331" y="2873352"/>
            <a:chExt cx="2333625" cy="2353163"/>
          </a:xfrm>
        </p:grpSpPr>
        <p:grpSp>
          <p:nvGrpSpPr>
            <p:cNvPr id="135" name="Group 134"/>
            <p:cNvGrpSpPr/>
            <p:nvPr/>
          </p:nvGrpSpPr>
          <p:grpSpPr>
            <a:xfrm>
              <a:off x="1736090" y="2873352"/>
              <a:ext cx="565150" cy="369332"/>
              <a:chOff x="1736090" y="2873352"/>
              <a:chExt cx="565150" cy="369332"/>
            </a:xfrm>
          </p:grpSpPr>
          <p:grpSp>
            <p:nvGrpSpPr>
              <p:cNvPr id="184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88" name="Oval 18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1" name="Freeform 19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2" name="Freeform 19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3" name="Freeform 19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4" name="Freeform 19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5" name="Straight Connector 194"/>
                <p:cNvCxnSpPr>
                  <a:endCxn id="19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186" name="Oval 185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3b</a:t>
                  </a:r>
                </a:p>
              </p:txBody>
            </p:sp>
          </p:grpSp>
        </p:grpSp>
        <p:grpSp>
          <p:nvGrpSpPr>
            <p:cNvPr id="136" name="Group 135"/>
            <p:cNvGrpSpPr/>
            <p:nvPr/>
          </p:nvGrpSpPr>
          <p:grpSpPr>
            <a:xfrm>
              <a:off x="1740320" y="4094669"/>
              <a:ext cx="565150" cy="369332"/>
              <a:chOff x="1736090" y="2873352"/>
              <a:chExt cx="565150" cy="369332"/>
            </a:xfrm>
          </p:grpSpPr>
          <p:grpSp>
            <p:nvGrpSpPr>
              <p:cNvPr id="171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75" name="Oval 174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" name="Freeform 177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9" name="Freeform 178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0" name="Freeform 179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82" name="Straight Connector 181"/>
                <p:cNvCxnSpPr>
                  <a:endCxn id="177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173" name="Oval 172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3d</a:t>
                  </a:r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2601806" y="3485072"/>
              <a:ext cx="565150" cy="369332"/>
              <a:chOff x="1736090" y="2873352"/>
              <a:chExt cx="565150" cy="369332"/>
            </a:xfrm>
          </p:grpSpPr>
          <p:grpSp>
            <p:nvGrpSpPr>
              <p:cNvPr id="1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62" name="Oval 1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" name="Freeform 1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6" name="Freeform 1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7" name="Freeform 1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8" name="Freeform 1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69" name="Straight Connector 168"/>
                <p:cNvCxnSpPr>
                  <a:endCxn id="1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/>
              <p:cNvGrpSpPr/>
              <p:nvPr/>
            </p:nvGrpSpPr>
            <p:grpSpPr>
              <a:xfrm>
                <a:off x="1770362" y="2873352"/>
                <a:ext cx="428460" cy="369332"/>
                <a:chOff x="667045" y="1708643"/>
                <a:chExt cx="428460" cy="369332"/>
              </a:xfrm>
            </p:grpSpPr>
            <p:sp>
              <p:nvSpPr>
                <p:cNvPr id="160" name="Oval 15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667045" y="1708643"/>
                  <a:ext cx="4284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3c</a:t>
                  </a:r>
                </a:p>
              </p:txBody>
            </p:sp>
          </p:grpSp>
        </p:grpSp>
        <p:grpSp>
          <p:nvGrpSpPr>
            <p:cNvPr id="138" name="Group 137"/>
            <p:cNvGrpSpPr/>
            <p:nvPr/>
          </p:nvGrpSpPr>
          <p:grpSpPr>
            <a:xfrm>
              <a:off x="833331" y="3478719"/>
              <a:ext cx="565150" cy="369332"/>
              <a:chOff x="1736090" y="2873352"/>
              <a:chExt cx="565150" cy="369332"/>
            </a:xfrm>
          </p:grpSpPr>
          <p:grpSp>
            <p:nvGrpSpPr>
              <p:cNvPr id="1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49" name="Oval 1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2" name="Freeform 1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4" name="Freeform 1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5" name="Freeform 1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6" name="Straight Connector 155"/>
                <p:cNvCxnSpPr>
                  <a:endCxn id="1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147" name="Oval 14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3a</a:t>
                  </a:r>
                </a:p>
              </p:txBody>
            </p:sp>
          </p:grpSp>
        </p:grpSp>
        <p:cxnSp>
          <p:nvCxnSpPr>
            <p:cNvPr id="140" name="Straight Connector 139"/>
            <p:cNvCxnSpPr/>
            <p:nvPr/>
          </p:nvCxnSpPr>
          <p:spPr bwMode="auto">
            <a:xfrm>
              <a:off x="1407477" y="3648621"/>
              <a:ext cx="1204913" cy="6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140"/>
            <p:cNvCxnSpPr>
              <a:stCxn id="188" idx="7"/>
            </p:cNvCxnSpPr>
            <p:nvPr/>
          </p:nvCxnSpPr>
          <p:spPr bwMode="auto">
            <a:xfrm>
              <a:off x="2218708" y="3154477"/>
              <a:ext cx="480042" cy="3697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Straight Connector 141"/>
            <p:cNvCxnSpPr/>
            <p:nvPr/>
          </p:nvCxnSpPr>
          <p:spPr bwMode="auto">
            <a:xfrm>
              <a:off x="1300073" y="3786304"/>
              <a:ext cx="477927" cy="3570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Connector 143"/>
            <p:cNvCxnSpPr/>
            <p:nvPr/>
          </p:nvCxnSpPr>
          <p:spPr bwMode="auto">
            <a:xfrm flipH="1">
              <a:off x="1287553" y="3166946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6" name="Straight Connector 325"/>
            <p:cNvCxnSpPr/>
            <p:nvPr/>
          </p:nvCxnSpPr>
          <p:spPr bwMode="auto">
            <a:xfrm flipH="1">
              <a:off x="1596702" y="5224152"/>
              <a:ext cx="673647" cy="236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8" name="Straight Connector 127"/>
          <p:cNvCxnSpPr/>
          <p:nvPr/>
        </p:nvCxnSpPr>
        <p:spPr bwMode="auto">
          <a:xfrm flipH="1" flipV="1">
            <a:off x="3046707" y="2702855"/>
            <a:ext cx="542552" cy="7812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5523188" y="2643973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TextBox 129"/>
          <p:cNvSpPr txBox="1"/>
          <p:nvPr/>
        </p:nvSpPr>
        <p:spPr>
          <a:xfrm>
            <a:off x="3493291" y="2801177"/>
            <a:ext cx="6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AS2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543950" y="1714475"/>
            <a:ext cx="6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07172" y="1925151"/>
            <a:ext cx="6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070827" y="2776082"/>
            <a:ext cx="1701734" cy="616172"/>
            <a:chOff x="7073692" y="5469792"/>
            <a:chExt cx="1701734" cy="616172"/>
          </a:xfrm>
        </p:grpSpPr>
        <p:grpSp>
          <p:nvGrpSpPr>
            <p:cNvPr id="10" name="Group 9"/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399" name="Freeform 2"/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0" name="Group 327"/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374" name="Oval 373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5" name="Rectangle 374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6" name="Oval 375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7" name="Freeform 376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8" name="Freeform 377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9" name="Freeform 378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0" name="Freeform 379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1" name="Straight Connector 380"/>
                <p:cNvCxnSpPr>
                  <a:endCxn id="37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1" name="Group 370"/>
              <p:cNvGrpSpPr/>
              <p:nvPr/>
            </p:nvGrpSpPr>
            <p:grpSpPr>
              <a:xfrm>
                <a:off x="7876581" y="5223365"/>
                <a:ext cx="466894" cy="369332"/>
                <a:chOff x="599495" y="1708643"/>
                <a:chExt cx="491778" cy="409344"/>
              </a:xfrm>
            </p:grpSpPr>
            <p:sp>
              <p:nvSpPr>
                <p:cNvPr id="372" name="Oval 371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599495" y="1708643"/>
                  <a:ext cx="49177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402" name="Straight Connector 401"/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Group 6"/>
          <p:cNvGrpSpPr/>
          <p:nvPr/>
        </p:nvGrpSpPr>
        <p:grpSpPr>
          <a:xfrm>
            <a:off x="5713444" y="2742076"/>
            <a:ext cx="1009362" cy="768350"/>
            <a:chOff x="5713444" y="2379268"/>
            <a:chExt cx="1009362" cy="768350"/>
          </a:xfrm>
        </p:grpSpPr>
        <p:sp>
          <p:nvSpPr>
            <p:cNvPr id="162850" name="AutoShape 118"/>
            <p:cNvSpPr>
              <a:spLocks noChangeArrowheads="1"/>
            </p:cNvSpPr>
            <p:nvPr/>
          </p:nvSpPr>
          <p:spPr bwMode="auto">
            <a:xfrm rot="17597965">
              <a:off x="5467382" y="2625330"/>
              <a:ext cx="768350" cy="276226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51" name="Text Box 119"/>
            <p:cNvSpPr txBox="1">
              <a:spLocks noChangeArrowheads="1"/>
            </p:cNvSpPr>
            <p:nvPr/>
          </p:nvSpPr>
          <p:spPr bwMode="auto">
            <a:xfrm>
              <a:off x="5906829" y="2784958"/>
              <a:ext cx="81597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AS3,X 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028828" y="2801412"/>
            <a:ext cx="1260153" cy="888605"/>
            <a:chOff x="2028828" y="2438604"/>
            <a:chExt cx="1260153" cy="888605"/>
          </a:xfrm>
        </p:grpSpPr>
        <p:sp>
          <p:nvSpPr>
            <p:cNvPr id="332" name="Text Box 119"/>
            <p:cNvSpPr txBox="1">
              <a:spLocks noChangeArrowheads="1"/>
            </p:cNvSpPr>
            <p:nvPr/>
          </p:nvSpPr>
          <p:spPr bwMode="auto">
            <a:xfrm>
              <a:off x="2028828" y="3019432"/>
              <a:ext cx="12601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AS2,AS3,X </a:t>
              </a:r>
            </a:p>
          </p:txBody>
        </p:sp>
        <p:sp>
          <p:nvSpPr>
            <p:cNvPr id="327" name="AutoShape 118"/>
            <p:cNvSpPr>
              <a:spLocks noChangeArrowheads="1"/>
            </p:cNvSpPr>
            <p:nvPr/>
          </p:nvSpPr>
          <p:spPr bwMode="auto">
            <a:xfrm rot="3445218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400150" y="2281383"/>
            <a:ext cx="1113456" cy="802903"/>
            <a:chOff x="4057381" y="2820739"/>
            <a:chExt cx="1113456" cy="802903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H="1" flipV="1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0" name="Straight Arrow Connector 329"/>
            <p:cNvCxnSpPr/>
            <p:nvPr/>
          </p:nvCxnSpPr>
          <p:spPr bwMode="auto">
            <a:xfrm flipH="1" flipV="1">
              <a:off x="4057381" y="3181458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1" name="Straight Arrow Connector 330"/>
            <p:cNvCxnSpPr/>
            <p:nvPr/>
          </p:nvCxnSpPr>
          <p:spPr bwMode="auto">
            <a:xfrm flipH="1">
              <a:off x="4741068" y="3344630"/>
              <a:ext cx="409376" cy="27901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25" name="Straight Connector 324"/>
          <p:cNvCxnSpPr>
            <a:stCxn id="148" idx="1"/>
          </p:cNvCxnSpPr>
          <p:nvPr/>
        </p:nvCxnSpPr>
        <p:spPr bwMode="auto">
          <a:xfrm flipH="1">
            <a:off x="3046901" y="2522161"/>
            <a:ext cx="2716814" cy="14391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" name="Group 3"/>
          <p:cNvGrpSpPr/>
          <p:nvPr/>
        </p:nvGrpSpPr>
        <p:grpSpPr>
          <a:xfrm>
            <a:off x="4617960" y="1984134"/>
            <a:ext cx="968155" cy="547957"/>
            <a:chOff x="4617960" y="1621326"/>
            <a:chExt cx="968155" cy="547957"/>
          </a:xfrm>
        </p:grpSpPr>
        <p:sp>
          <p:nvSpPr>
            <p:cNvPr id="329" name="AutoShape 118"/>
            <p:cNvSpPr>
              <a:spLocks noChangeArrowheads="1"/>
            </p:cNvSpPr>
            <p:nvPr/>
          </p:nvSpPr>
          <p:spPr bwMode="auto">
            <a:xfrm rot="21413181">
              <a:off x="4617960" y="1893058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 rot="21418560">
              <a:off x="4770795" y="1621326"/>
              <a:ext cx="8153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solidFill>
                    <a:srgbClr val="CC0000"/>
                  </a:solidFill>
                </a:rPr>
                <a:t>AS3,X</a:t>
              </a:r>
            </a:p>
          </p:txBody>
        </p:sp>
      </p:grpSp>
      <p:sp>
        <p:nvSpPr>
          <p:cNvPr id="334" name="Rectangle 4"/>
          <p:cNvSpPr txBox="1">
            <a:spLocks noChangeArrowheads="1"/>
          </p:cNvSpPr>
          <p:nvPr/>
        </p:nvSpPr>
        <p:spPr bwMode="auto">
          <a:xfrm>
            <a:off x="3478500" y="5238590"/>
            <a:ext cx="5389671" cy="1028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ct val="90000"/>
              </a:lnSpc>
            </a:pPr>
            <a:r>
              <a:rPr lang="en-US" sz="2000" dirty="0">
                <a:latin typeface="Arial"/>
                <a:cs typeface="Arial"/>
              </a:rPr>
              <a:t>1</a:t>
            </a:r>
            <a:r>
              <a:rPr lang="en-US" sz="2000" dirty="0">
                <a:latin typeface="Gill Sans MT" charset="0"/>
              </a:rPr>
              <a:t>d: OSPF intra-domain routing: to get to </a:t>
            </a:r>
            <a:r>
              <a:rPr lang="en-US" sz="2000" dirty="0">
                <a:latin typeface="Arial"/>
                <a:cs typeface="Arial"/>
              </a:rPr>
              <a:t>1</a:t>
            </a:r>
            <a:r>
              <a:rPr lang="en-US" sz="2000" dirty="0">
                <a:latin typeface="Gill Sans MT" charset="0"/>
              </a:rPr>
              <a:t>c, forward over outgoing local interface </a:t>
            </a:r>
            <a:r>
              <a:rPr lang="en-US" sz="2000" dirty="0">
                <a:latin typeface="Arial"/>
                <a:cs typeface="Arial"/>
              </a:rPr>
              <a:t>1</a:t>
            </a:r>
          </a:p>
        </p:txBody>
      </p:sp>
      <p:sp>
        <p:nvSpPr>
          <p:cNvPr id="328" name="TextBox 327"/>
          <p:cNvSpPr txBox="1"/>
          <p:nvPr/>
        </p:nvSpPr>
        <p:spPr>
          <a:xfrm rot="21418560">
            <a:off x="2282548" y="2116378"/>
            <a:ext cx="815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CC0000"/>
                </a:solidFill>
              </a:rPr>
              <a:t>AS3,X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4729" y="1189190"/>
            <a:ext cx="7270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Q: how does router set forwarding table entry to distant prefix?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149470" y="2245331"/>
            <a:ext cx="1300492" cy="1068501"/>
            <a:chOff x="1149470" y="2245331"/>
            <a:chExt cx="1300492" cy="1068501"/>
          </a:xfrm>
        </p:grpSpPr>
        <p:sp>
          <p:nvSpPr>
            <p:cNvPr id="9" name="TextBox 8"/>
            <p:cNvSpPr txBox="1"/>
            <p:nvPr/>
          </p:nvSpPr>
          <p:spPr>
            <a:xfrm>
              <a:off x="2165447" y="2998844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1458923" y="3006055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338" name="TextBox 337"/>
            <p:cNvSpPr txBox="1"/>
            <p:nvPr/>
          </p:nvSpPr>
          <p:spPr>
            <a:xfrm>
              <a:off x="1149470" y="2245331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339" name="TextBox 338"/>
            <p:cNvSpPr txBox="1"/>
            <p:nvPr/>
          </p:nvSpPr>
          <p:spPr>
            <a:xfrm>
              <a:off x="1339883" y="2623598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37654" y="3379309"/>
            <a:ext cx="1694528" cy="2911109"/>
            <a:chOff x="537654" y="3379309"/>
            <a:chExt cx="1694528" cy="2911109"/>
          </a:xfrm>
        </p:grpSpPr>
        <p:sp>
          <p:nvSpPr>
            <p:cNvPr id="469" name="Freeform 468"/>
            <p:cNvSpPr/>
            <p:nvPr/>
          </p:nvSpPr>
          <p:spPr>
            <a:xfrm rot="10326036" flipH="1">
              <a:off x="771808" y="3379309"/>
              <a:ext cx="1333280" cy="959366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06934 w 1167285"/>
                <a:gd name="connsiteY0" fmla="*/ 967578 h 967578"/>
                <a:gd name="connsiteX1" fmla="*/ 0 w 1167285"/>
                <a:gd name="connsiteY1" fmla="*/ 0 h 967578"/>
                <a:gd name="connsiteX2" fmla="*/ 1005993 w 1167285"/>
                <a:gd name="connsiteY2" fmla="*/ 46284 h 967578"/>
                <a:gd name="connsiteX3" fmla="*/ 1167285 w 1167285"/>
                <a:gd name="connsiteY3" fmla="*/ 895852 h 967578"/>
                <a:gd name="connsiteX4" fmla="*/ 1006934 w 1167285"/>
                <a:gd name="connsiteY4" fmla="*/ 967578 h 967578"/>
                <a:gd name="connsiteX0" fmla="*/ 1006934 w 1167285"/>
                <a:gd name="connsiteY0" fmla="*/ 1132232 h 1132232"/>
                <a:gd name="connsiteX1" fmla="*/ 0 w 1167285"/>
                <a:gd name="connsiteY1" fmla="*/ 164654 h 1132232"/>
                <a:gd name="connsiteX2" fmla="*/ 991394 w 1167285"/>
                <a:gd name="connsiteY2" fmla="*/ 130 h 1132232"/>
                <a:gd name="connsiteX3" fmla="*/ 1167285 w 1167285"/>
                <a:gd name="connsiteY3" fmla="*/ 1060506 h 1132232"/>
                <a:gd name="connsiteX4" fmla="*/ 1006934 w 1167285"/>
                <a:gd name="connsiteY4" fmla="*/ 1132232 h 1132232"/>
                <a:gd name="connsiteX0" fmla="*/ 986900 w 1167285"/>
                <a:gd name="connsiteY0" fmla="*/ 1088164 h 1088164"/>
                <a:gd name="connsiteX1" fmla="*/ 0 w 1167285"/>
                <a:gd name="connsiteY1" fmla="*/ 164654 h 1088164"/>
                <a:gd name="connsiteX2" fmla="*/ 991394 w 1167285"/>
                <a:gd name="connsiteY2" fmla="*/ 130 h 1088164"/>
                <a:gd name="connsiteX3" fmla="*/ 1167285 w 1167285"/>
                <a:gd name="connsiteY3" fmla="*/ 1060506 h 1088164"/>
                <a:gd name="connsiteX4" fmla="*/ 986900 w 1167285"/>
                <a:gd name="connsiteY4" fmla="*/ 1088164 h 1088164"/>
                <a:gd name="connsiteX0" fmla="*/ 986900 w 1167285"/>
                <a:gd name="connsiteY0" fmla="*/ 1088164 h 1088164"/>
                <a:gd name="connsiteX1" fmla="*/ 0 w 1167285"/>
                <a:gd name="connsiteY1" fmla="*/ 164654 h 1088164"/>
                <a:gd name="connsiteX2" fmla="*/ 991394 w 1167285"/>
                <a:gd name="connsiteY2" fmla="*/ 130 h 1088164"/>
                <a:gd name="connsiteX3" fmla="*/ 1167285 w 1167285"/>
                <a:gd name="connsiteY3" fmla="*/ 1060506 h 1088164"/>
                <a:gd name="connsiteX4" fmla="*/ 986900 w 1167285"/>
                <a:gd name="connsiteY4" fmla="*/ 1088164 h 1088164"/>
                <a:gd name="connsiteX0" fmla="*/ 986900 w 1332977"/>
                <a:gd name="connsiteY0" fmla="*/ 1088164 h 1088164"/>
                <a:gd name="connsiteX1" fmla="*/ 0 w 1332977"/>
                <a:gd name="connsiteY1" fmla="*/ 164654 h 1088164"/>
                <a:gd name="connsiteX2" fmla="*/ 991394 w 1332977"/>
                <a:gd name="connsiteY2" fmla="*/ 130 h 1088164"/>
                <a:gd name="connsiteX3" fmla="*/ 1332977 w 1332977"/>
                <a:gd name="connsiteY3" fmla="*/ 1045574 h 1088164"/>
                <a:gd name="connsiteX4" fmla="*/ 986900 w 1332977"/>
                <a:gd name="connsiteY4" fmla="*/ 1088164 h 108816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977" h="1143414">
                  <a:moveTo>
                    <a:pt x="1029955" y="1143414"/>
                  </a:moveTo>
                  <a:cubicBezTo>
                    <a:pt x="771645" y="868623"/>
                    <a:pt x="908943" y="903822"/>
                    <a:pt x="0" y="164654"/>
                  </a:cubicBezTo>
                  <a:cubicBezTo>
                    <a:pt x="346878" y="170249"/>
                    <a:pt x="644516" y="-5465"/>
                    <a:pt x="991394" y="130"/>
                  </a:cubicBezTo>
                  <a:cubicBezTo>
                    <a:pt x="1125143" y="751678"/>
                    <a:pt x="1116033" y="592331"/>
                    <a:pt x="1332977" y="1045574"/>
                  </a:cubicBezTo>
                  <a:cubicBezTo>
                    <a:pt x="1183663" y="1029001"/>
                    <a:pt x="1194267" y="1059672"/>
                    <a:pt x="1029955" y="1143414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37654" y="4169528"/>
              <a:ext cx="1694528" cy="2120890"/>
              <a:chOff x="537654" y="4169528"/>
              <a:chExt cx="1694528" cy="2120890"/>
            </a:xfrm>
          </p:grpSpPr>
          <p:sp>
            <p:nvSpPr>
              <p:cNvPr id="481" name="Rectangle 480"/>
              <p:cNvSpPr/>
              <p:nvPr/>
            </p:nvSpPr>
            <p:spPr bwMode="auto">
              <a:xfrm rot="10800000">
                <a:off x="809301" y="4261100"/>
                <a:ext cx="1027112" cy="994484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82" name="Group 104"/>
              <p:cNvGrpSpPr>
                <a:grpSpLocks/>
              </p:cNvGrpSpPr>
              <p:nvPr/>
            </p:nvGrpSpPr>
            <p:grpSpPr bwMode="auto">
              <a:xfrm>
                <a:off x="812771" y="5933069"/>
                <a:ext cx="1034710" cy="357349"/>
                <a:chOff x="4128636" y="3606589"/>
                <a:chExt cx="568145" cy="338667"/>
              </a:xfrm>
            </p:grpSpPr>
            <p:sp>
              <p:nvSpPr>
                <p:cNvPr id="496" name="Oval 495"/>
                <p:cNvSpPr/>
                <p:nvPr/>
              </p:nvSpPr>
              <p:spPr>
                <a:xfrm>
                  <a:off x="4128649" y="3720080"/>
                  <a:ext cx="568332" cy="225176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7" name="Rectangle 496"/>
                <p:cNvSpPr/>
                <p:nvPr/>
              </p:nvSpPr>
              <p:spPr>
                <a:xfrm>
                  <a:off x="4128649" y="3720080"/>
                  <a:ext cx="568332" cy="11189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8" name="Oval 497"/>
                <p:cNvSpPr/>
                <p:nvPr/>
              </p:nvSpPr>
              <p:spPr>
                <a:xfrm>
                  <a:off x="4128649" y="3606801"/>
                  <a:ext cx="568332" cy="225176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99" name="Straight Connector 498"/>
                <p:cNvCxnSpPr/>
                <p:nvPr/>
              </p:nvCxnSpPr>
              <p:spPr>
                <a:xfrm>
                  <a:off x="4696981" y="3720080"/>
                  <a:ext cx="0" cy="11189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0" name="Straight Connector 499"/>
                <p:cNvCxnSpPr/>
                <p:nvPr/>
              </p:nvCxnSpPr>
              <p:spPr>
                <a:xfrm>
                  <a:off x="4128649" y="3720080"/>
                  <a:ext cx="0" cy="11189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3" name="Rectangle 482"/>
              <p:cNvSpPr/>
              <p:nvPr/>
            </p:nvSpPr>
            <p:spPr bwMode="auto">
              <a:xfrm>
                <a:off x="817079" y="5203658"/>
                <a:ext cx="1027112" cy="860514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  <a:alpha val="62000"/>
                    </a:schemeClr>
                  </a:gs>
                  <a:gs pos="54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84" name="Straight Connector 483"/>
              <p:cNvCxnSpPr>
                <a:endCxn id="497" idx="1"/>
              </p:cNvCxnSpPr>
              <p:nvPr/>
            </p:nvCxnSpPr>
            <p:spPr bwMode="auto">
              <a:xfrm>
                <a:off x="801363" y="4466995"/>
                <a:ext cx="11432" cy="164486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Straight Connector 484"/>
              <p:cNvCxnSpPr>
                <a:endCxn id="497" idx="3"/>
              </p:cNvCxnSpPr>
              <p:nvPr/>
            </p:nvCxnSpPr>
            <p:spPr bwMode="auto">
              <a:xfrm>
                <a:off x="1842763" y="4466995"/>
                <a:ext cx="5083" cy="164486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6" name="Group 9"/>
              <p:cNvGrpSpPr>
                <a:grpSpLocks/>
              </p:cNvGrpSpPr>
              <p:nvPr/>
            </p:nvGrpSpPr>
            <p:grpSpPr bwMode="auto">
              <a:xfrm>
                <a:off x="777993" y="4169528"/>
                <a:ext cx="1079500" cy="395024"/>
                <a:chOff x="2183302" y="1574638"/>
                <a:chExt cx="1200154" cy="430181"/>
              </a:xfrm>
            </p:grpSpPr>
            <p:sp>
              <p:nvSpPr>
                <p:cNvPr id="487" name="Oval 486"/>
                <p:cNvSpPr/>
                <p:nvPr/>
              </p:nvSpPr>
              <p:spPr bwMode="auto">
                <a:xfrm flipV="1">
                  <a:off x="2186832" y="1690517"/>
                  <a:ext cx="1194859" cy="3143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88" name="Rectangle 487"/>
                <p:cNvSpPr/>
                <p:nvPr/>
              </p:nvSpPr>
              <p:spPr bwMode="auto">
                <a:xfrm>
                  <a:off x="2183302" y="1734964"/>
                  <a:ext cx="1198389" cy="112704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9" name="Oval 488"/>
                <p:cNvSpPr/>
                <p:nvPr/>
              </p:nvSpPr>
              <p:spPr bwMode="auto">
                <a:xfrm flipV="1">
                  <a:off x="2183302" y="1574638"/>
                  <a:ext cx="1196624" cy="31430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90" name="Freeform 489"/>
                <p:cNvSpPr/>
                <p:nvPr/>
              </p:nvSpPr>
              <p:spPr bwMode="auto">
                <a:xfrm>
                  <a:off x="2490400" y="1671469"/>
                  <a:ext cx="582428" cy="15715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1" name="Freeform 490"/>
                <p:cNvSpPr/>
                <p:nvPr/>
              </p:nvSpPr>
              <p:spPr bwMode="auto">
                <a:xfrm>
                  <a:off x="2430393" y="1630197"/>
                  <a:ext cx="702443" cy="109529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2" name="Freeform 491"/>
                <p:cNvSpPr/>
                <p:nvPr/>
              </p:nvSpPr>
              <p:spPr bwMode="auto">
                <a:xfrm>
                  <a:off x="2892805" y="1723852"/>
                  <a:ext cx="257680" cy="95243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3" name="Freeform 492"/>
                <p:cNvSpPr/>
                <p:nvPr/>
              </p:nvSpPr>
              <p:spPr bwMode="auto">
                <a:xfrm>
                  <a:off x="2418037" y="1725440"/>
                  <a:ext cx="254150" cy="95243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94" name="Straight Connector 493"/>
                <p:cNvCxnSpPr>
                  <a:endCxn id="489" idx="2"/>
                </p:cNvCxnSpPr>
                <p:nvPr/>
              </p:nvCxnSpPr>
              <p:spPr bwMode="auto">
                <a:xfrm flipH="1" flipV="1">
                  <a:off x="2183302" y="1731787"/>
                  <a:ext cx="3530" cy="122228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5" name="Straight Connector 494"/>
                <p:cNvCxnSpPr/>
                <p:nvPr/>
              </p:nvCxnSpPr>
              <p:spPr bwMode="auto">
                <a:xfrm flipH="1" flipV="1">
                  <a:off x="3379926" y="1728615"/>
                  <a:ext cx="3530" cy="122228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2" name="Rectangle 471"/>
              <p:cNvSpPr/>
              <p:nvPr/>
            </p:nvSpPr>
            <p:spPr bwMode="auto">
              <a:xfrm>
                <a:off x="546153" y="4588083"/>
                <a:ext cx="1670709" cy="13038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3" name="TextBox 472"/>
              <p:cNvSpPr txBox="1"/>
              <p:nvPr/>
            </p:nvSpPr>
            <p:spPr>
              <a:xfrm>
                <a:off x="540390" y="4583226"/>
                <a:ext cx="620971" cy="311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dest</a:t>
                </a:r>
                <a:endParaRPr lang="en-US" dirty="0"/>
              </a:p>
            </p:txBody>
          </p:sp>
          <p:sp>
            <p:nvSpPr>
              <p:cNvPr id="474" name="TextBox 473"/>
              <p:cNvSpPr txBox="1"/>
              <p:nvPr/>
            </p:nvSpPr>
            <p:spPr>
              <a:xfrm>
                <a:off x="1162170" y="4587898"/>
                <a:ext cx="1070012" cy="311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interface</a:t>
                </a:r>
              </a:p>
            </p:txBody>
          </p:sp>
          <p:cxnSp>
            <p:nvCxnSpPr>
              <p:cNvPr id="475" name="Straight Connector 474"/>
              <p:cNvCxnSpPr/>
              <p:nvPr/>
            </p:nvCxnSpPr>
            <p:spPr bwMode="auto">
              <a:xfrm>
                <a:off x="1154183" y="4593421"/>
                <a:ext cx="1345" cy="129354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76" name="Straight Connector 475"/>
              <p:cNvCxnSpPr/>
              <p:nvPr/>
            </p:nvCxnSpPr>
            <p:spPr bwMode="auto">
              <a:xfrm flipH="1">
                <a:off x="537654" y="4911108"/>
                <a:ext cx="1679208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77" name="TextBox 476"/>
              <p:cNvSpPr txBox="1"/>
              <p:nvPr/>
            </p:nvSpPr>
            <p:spPr>
              <a:xfrm>
                <a:off x="597755" y="4905652"/>
                <a:ext cx="415498" cy="777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  <a:p>
                <a:endParaRPr lang="en-US" dirty="0"/>
              </a:p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478" name="TextBox 477"/>
              <p:cNvSpPr txBox="1"/>
              <p:nvPr/>
            </p:nvSpPr>
            <p:spPr>
              <a:xfrm>
                <a:off x="649592" y="5234010"/>
                <a:ext cx="338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C0000"/>
                    </a:solidFill>
                  </a:rPr>
                  <a:t>X</a:t>
                </a:r>
              </a:p>
            </p:txBody>
          </p:sp>
          <p:sp>
            <p:nvSpPr>
              <p:cNvPr id="479" name="TextBox 478"/>
              <p:cNvSpPr txBox="1"/>
              <p:nvPr/>
            </p:nvSpPr>
            <p:spPr>
              <a:xfrm>
                <a:off x="1230781" y="4917583"/>
                <a:ext cx="415498" cy="777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  <a:p>
                <a:endParaRPr lang="en-US" dirty="0"/>
              </a:p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480" name="TextBox 479"/>
              <p:cNvSpPr txBox="1"/>
              <p:nvPr/>
            </p:nvSpPr>
            <p:spPr>
              <a:xfrm>
                <a:off x="1308433" y="5241003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C0000"/>
                    </a:solidFill>
                  </a:rPr>
                  <a:t>1</a:t>
                </a:r>
              </a:p>
            </p:txBody>
          </p:sp>
        </p:grpSp>
      </p:grpSp>
      <p:cxnSp>
        <p:nvCxnSpPr>
          <p:cNvPr id="272" name="Straight Arrow Connector 271"/>
          <p:cNvCxnSpPr/>
          <p:nvPr/>
        </p:nvCxnSpPr>
        <p:spPr bwMode="auto">
          <a:xfrm flipV="1">
            <a:off x="2219982" y="3159942"/>
            <a:ext cx="300087" cy="1834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7035014" y="3728816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physical link</a:t>
            </a:r>
          </a:p>
        </p:txBody>
      </p:sp>
      <p:sp>
        <p:nvSpPr>
          <p:cNvPr id="333" name="TextBox 332"/>
          <p:cNvSpPr txBox="1"/>
          <p:nvPr/>
        </p:nvSpPr>
        <p:spPr>
          <a:xfrm>
            <a:off x="396605" y="2859586"/>
            <a:ext cx="1122212" cy="761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local link interfaces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at 1a, 1d</a:t>
            </a:r>
          </a:p>
        </p:txBody>
      </p:sp>
      <p:sp>
        <p:nvSpPr>
          <p:cNvPr id="34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18</a:t>
            </a:fld>
            <a:endParaRPr lang="en-US" sz="1200" dirty="0">
              <a:latin typeface="Tahoma" charset="0"/>
            </a:endParaRPr>
          </a:p>
        </p:txBody>
      </p:sp>
      <p:sp>
        <p:nvSpPr>
          <p:cNvPr id="34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331251" y="2431189"/>
            <a:ext cx="961014" cy="810304"/>
            <a:chOff x="1331251" y="2431189"/>
            <a:chExt cx="961014" cy="810304"/>
          </a:xfrm>
        </p:grpSpPr>
        <p:cxnSp>
          <p:nvCxnSpPr>
            <p:cNvPr id="16" name="Straight Connector 15"/>
            <p:cNvCxnSpPr/>
            <p:nvPr/>
          </p:nvCxnSpPr>
          <p:spPr bwMode="auto">
            <a:xfrm flipH="1" flipV="1">
              <a:off x="1331251" y="2431189"/>
              <a:ext cx="48189" cy="81030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5" name="Straight Connector 334"/>
            <p:cNvCxnSpPr/>
            <p:nvPr/>
          </p:nvCxnSpPr>
          <p:spPr bwMode="auto">
            <a:xfrm flipV="1">
              <a:off x="1381115" y="2850809"/>
              <a:ext cx="104212" cy="3726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2" name="Straight Connector 341"/>
            <p:cNvCxnSpPr/>
            <p:nvPr/>
          </p:nvCxnSpPr>
          <p:spPr bwMode="auto">
            <a:xfrm flipV="1">
              <a:off x="1386317" y="3162800"/>
              <a:ext cx="168546" cy="5884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3" name="Straight Connector 342"/>
            <p:cNvCxnSpPr/>
            <p:nvPr/>
          </p:nvCxnSpPr>
          <p:spPr bwMode="auto">
            <a:xfrm flipV="1">
              <a:off x="1364971" y="3164519"/>
              <a:ext cx="927294" cy="678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56536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" grpId="0"/>
      <p:bldP spid="328" grpId="0"/>
      <p:bldP spid="328" grpId="1"/>
      <p:bldP spid="333" grpId="0"/>
      <p:bldP spid="33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Tahoma" panose="020B0604030504040204" pitchFamily="34" charset="0"/>
              </a:rPr>
              <a:t>Transport</a:t>
            </a:r>
            <a:r>
              <a:rPr lang="en-US" altLang="zh-TW" sz="1400">
                <a:latin typeface="Tahoma" panose="020B0604030504040204" pitchFamily="34" charset="0"/>
              </a:rPr>
              <a:t> </a:t>
            </a:r>
            <a:r>
              <a:rPr lang="en-US" altLang="zh-TW" sz="1200"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8806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Tahoma" panose="020B0604030504040204" pitchFamily="34" charset="0"/>
              </a:rPr>
              <a:t>3-</a:t>
            </a:r>
            <a:fld id="{D75D3814-7B09-444B-ABC1-1D5E04FE6F9A}" type="slidenum">
              <a:rPr lang="en-US" altLang="zh-TW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TW" sz="1200">
              <a:latin typeface="Tahoma" panose="020B0604030504040204" pitchFamily="34" charset="0"/>
            </a:endParaRPr>
          </a:p>
        </p:txBody>
      </p:sp>
      <p:pic>
        <p:nvPicPr>
          <p:cNvPr id="88068" name="Picture 6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838200"/>
            <a:ext cx="6399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9" name="Line 4"/>
          <p:cNvSpPr>
            <a:spLocks noChangeShapeType="1"/>
          </p:cNvSpPr>
          <p:nvPr/>
        </p:nvSpPr>
        <p:spPr bwMode="auto">
          <a:xfrm flipH="1">
            <a:off x="3471863" y="2081213"/>
            <a:ext cx="1587" cy="3948112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88070" name="Line 10"/>
          <p:cNvSpPr>
            <a:spLocks noChangeShapeType="1"/>
          </p:cNvSpPr>
          <p:nvPr/>
        </p:nvSpPr>
        <p:spPr bwMode="auto">
          <a:xfrm flipH="1">
            <a:off x="6061075" y="2151063"/>
            <a:ext cx="1588" cy="3417887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544513" y="2762250"/>
            <a:ext cx="1335087" cy="854075"/>
            <a:chOff x="343" y="1740"/>
            <a:chExt cx="841" cy="538"/>
          </a:xfrm>
        </p:grpSpPr>
        <p:sp>
          <p:nvSpPr>
            <p:cNvPr id="88157" name="Text Box 34"/>
            <p:cNvSpPr txBox="1">
              <a:spLocks noChangeArrowheads="1"/>
            </p:cNvSpPr>
            <p:nvPr/>
          </p:nvSpPr>
          <p:spPr bwMode="auto">
            <a:xfrm>
              <a:off x="343" y="2066"/>
              <a:ext cx="84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latin typeface="Tahoma" panose="020B0604030504040204" pitchFamily="34" charset="0"/>
                </a:rPr>
                <a:t>FIN_WAIT_2</a:t>
              </a:r>
            </a:p>
          </p:txBody>
        </p:sp>
        <p:sp>
          <p:nvSpPr>
            <p:cNvPr id="88158" name="Line 35"/>
            <p:cNvSpPr>
              <a:spLocks noChangeShapeType="1"/>
            </p:cNvSpPr>
            <p:nvPr/>
          </p:nvSpPr>
          <p:spPr bwMode="auto">
            <a:xfrm>
              <a:off x="634" y="1740"/>
              <a:ext cx="0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  <p:grpSp>
        <p:nvGrpSpPr>
          <p:cNvPr id="3" name="Group 73"/>
          <p:cNvGrpSpPr>
            <a:grpSpLocks/>
          </p:cNvGrpSpPr>
          <p:nvPr/>
        </p:nvGrpSpPr>
        <p:grpSpPr bwMode="auto">
          <a:xfrm>
            <a:off x="7175500" y="2101850"/>
            <a:ext cx="1390650" cy="960438"/>
            <a:chOff x="4520" y="1324"/>
            <a:chExt cx="876" cy="605"/>
          </a:xfrm>
        </p:grpSpPr>
        <p:sp>
          <p:nvSpPr>
            <p:cNvPr id="88155" name="Text Box 37"/>
            <p:cNvSpPr txBox="1">
              <a:spLocks noChangeArrowheads="1"/>
            </p:cNvSpPr>
            <p:nvPr/>
          </p:nvSpPr>
          <p:spPr bwMode="auto">
            <a:xfrm>
              <a:off x="4520" y="1717"/>
              <a:ext cx="87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latin typeface="Tahoma" panose="020B0604030504040204" pitchFamily="34" charset="0"/>
                </a:rPr>
                <a:t>CLOSE_WAIT</a:t>
              </a:r>
            </a:p>
          </p:txBody>
        </p:sp>
        <p:sp>
          <p:nvSpPr>
            <p:cNvPr id="88156" name="Line 38"/>
            <p:cNvSpPr>
              <a:spLocks noChangeShapeType="1"/>
            </p:cNvSpPr>
            <p:nvPr/>
          </p:nvSpPr>
          <p:spPr bwMode="auto">
            <a:xfrm>
              <a:off x="5171" y="1324"/>
              <a:ext cx="0" cy="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  <p:grpSp>
        <p:nvGrpSpPr>
          <p:cNvPr id="4" name="Group 75"/>
          <p:cNvGrpSpPr>
            <a:grpSpLocks/>
          </p:cNvGrpSpPr>
          <p:nvPr/>
        </p:nvGrpSpPr>
        <p:grpSpPr bwMode="auto">
          <a:xfrm>
            <a:off x="3513138" y="3870325"/>
            <a:ext cx="2495550" cy="579438"/>
            <a:chOff x="2213" y="2438"/>
            <a:chExt cx="1572" cy="365"/>
          </a:xfrm>
        </p:grpSpPr>
        <p:sp>
          <p:nvSpPr>
            <p:cNvPr id="88152" name="Line 41"/>
            <p:cNvSpPr>
              <a:spLocks noChangeShapeType="1"/>
            </p:cNvSpPr>
            <p:nvPr/>
          </p:nvSpPr>
          <p:spPr bwMode="auto">
            <a:xfrm flipH="1">
              <a:off x="2213" y="2483"/>
              <a:ext cx="1572" cy="32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88153" name="Rectangle 42"/>
            <p:cNvSpPr>
              <a:spLocks noChangeArrowheads="1"/>
            </p:cNvSpPr>
            <p:nvPr/>
          </p:nvSpPr>
          <p:spPr bwMode="auto">
            <a:xfrm>
              <a:off x="2669" y="2438"/>
              <a:ext cx="590" cy="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600">
                <a:latin typeface="Tahoma" panose="020B0604030504040204" pitchFamily="34" charset="0"/>
              </a:endParaRPr>
            </a:p>
          </p:txBody>
        </p:sp>
        <p:sp>
          <p:nvSpPr>
            <p:cNvPr id="88154" name="Text Box 43"/>
            <p:cNvSpPr txBox="1">
              <a:spLocks noChangeArrowheads="1"/>
            </p:cNvSpPr>
            <p:nvPr/>
          </p:nvSpPr>
          <p:spPr bwMode="auto">
            <a:xfrm>
              <a:off x="2455" y="2562"/>
              <a:ext cx="10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latin typeface="Tahoma" panose="020B0604030504040204" pitchFamily="34" charset="0"/>
                </a:rPr>
                <a:t>FINbit=1, seq=y</a:t>
              </a:r>
            </a:p>
          </p:txBody>
        </p:sp>
      </p:grpSp>
      <p:grpSp>
        <p:nvGrpSpPr>
          <p:cNvPr id="5" name="Group 80"/>
          <p:cNvGrpSpPr>
            <a:grpSpLocks/>
          </p:cNvGrpSpPr>
          <p:nvPr/>
        </p:nvGrpSpPr>
        <p:grpSpPr bwMode="auto">
          <a:xfrm>
            <a:off x="3543300" y="4578350"/>
            <a:ext cx="2508250" cy="582613"/>
            <a:chOff x="2232" y="2884"/>
            <a:chExt cx="1580" cy="367"/>
          </a:xfrm>
        </p:grpSpPr>
        <p:sp>
          <p:nvSpPr>
            <p:cNvPr id="88149" name="Line 44"/>
            <p:cNvSpPr>
              <a:spLocks noChangeShapeType="1"/>
            </p:cNvSpPr>
            <p:nvPr/>
          </p:nvSpPr>
          <p:spPr bwMode="auto">
            <a:xfrm>
              <a:off x="2232" y="2884"/>
              <a:ext cx="1580" cy="36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88150" name="Rectangle 46"/>
            <p:cNvSpPr>
              <a:spLocks noChangeArrowheads="1"/>
            </p:cNvSpPr>
            <p:nvPr/>
          </p:nvSpPr>
          <p:spPr bwMode="auto">
            <a:xfrm>
              <a:off x="2553" y="2995"/>
              <a:ext cx="896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600">
                <a:latin typeface="Tahoma" panose="020B0604030504040204" pitchFamily="34" charset="0"/>
              </a:endParaRPr>
            </a:p>
          </p:txBody>
        </p:sp>
        <p:sp>
          <p:nvSpPr>
            <p:cNvPr id="88151" name="Text Box 47"/>
            <p:cNvSpPr txBox="1">
              <a:spLocks noChangeArrowheads="1"/>
            </p:cNvSpPr>
            <p:nvPr/>
          </p:nvSpPr>
          <p:spPr bwMode="auto">
            <a:xfrm>
              <a:off x="2246" y="2958"/>
              <a:ext cx="153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latin typeface="Tahoma" panose="020B0604030504040204" pitchFamily="34" charset="0"/>
                </a:rPr>
                <a:t>ACKbit=1; ACKnum=y+1</a:t>
              </a:r>
            </a:p>
          </p:txBody>
        </p:sp>
      </p:grpSp>
      <p:grpSp>
        <p:nvGrpSpPr>
          <p:cNvPr id="6" name="Group 72"/>
          <p:cNvGrpSpPr>
            <a:grpSpLocks/>
          </p:cNvGrpSpPr>
          <p:nvPr/>
        </p:nvGrpSpPr>
        <p:grpSpPr bwMode="auto">
          <a:xfrm>
            <a:off x="2090738" y="2901950"/>
            <a:ext cx="4930775" cy="854075"/>
            <a:chOff x="1317" y="1828"/>
            <a:chExt cx="3106" cy="538"/>
          </a:xfrm>
        </p:grpSpPr>
        <p:sp>
          <p:nvSpPr>
            <p:cNvPr id="88144" name="Line 13"/>
            <p:cNvSpPr>
              <a:spLocks noChangeShapeType="1"/>
            </p:cNvSpPr>
            <p:nvPr/>
          </p:nvSpPr>
          <p:spPr bwMode="auto">
            <a:xfrm flipH="1">
              <a:off x="2186" y="1828"/>
              <a:ext cx="1580" cy="36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88145" name="Rectangle 14"/>
            <p:cNvSpPr>
              <a:spLocks noChangeArrowheads="1"/>
            </p:cNvSpPr>
            <p:nvPr/>
          </p:nvSpPr>
          <p:spPr bwMode="auto">
            <a:xfrm>
              <a:off x="2507" y="1912"/>
              <a:ext cx="896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600">
                <a:latin typeface="Tahoma" panose="020B0604030504040204" pitchFamily="34" charset="0"/>
              </a:endParaRPr>
            </a:p>
          </p:txBody>
        </p:sp>
        <p:sp>
          <p:nvSpPr>
            <p:cNvPr id="88146" name="Text Box 15"/>
            <p:cNvSpPr txBox="1">
              <a:spLocks noChangeArrowheads="1"/>
            </p:cNvSpPr>
            <p:nvPr/>
          </p:nvSpPr>
          <p:spPr bwMode="auto">
            <a:xfrm>
              <a:off x="2200" y="1875"/>
              <a:ext cx="153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latin typeface="Tahoma" panose="020B0604030504040204" pitchFamily="34" charset="0"/>
                </a:rPr>
                <a:t>ACKbit=1; ACKnum=x+1</a:t>
              </a:r>
            </a:p>
          </p:txBody>
        </p:sp>
        <p:sp>
          <p:nvSpPr>
            <p:cNvPr id="88147" name="Text Box 21"/>
            <p:cNvSpPr txBox="1">
              <a:spLocks noChangeArrowheads="1"/>
            </p:cNvSpPr>
            <p:nvPr/>
          </p:nvSpPr>
          <p:spPr bwMode="auto">
            <a:xfrm>
              <a:off x="1317" y="2066"/>
              <a:ext cx="867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latin typeface="Tahoma" panose="020B0604030504040204" pitchFamily="34" charset="0"/>
                </a:rPr>
                <a:t> wait for server</a:t>
              </a:r>
            </a:p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latin typeface="Tahoma" panose="020B0604030504040204" pitchFamily="34" charset="0"/>
                </a:rPr>
                <a:t>close</a:t>
              </a:r>
            </a:p>
          </p:txBody>
        </p:sp>
        <p:sp>
          <p:nvSpPr>
            <p:cNvPr id="88148" name="Text Box 49"/>
            <p:cNvSpPr txBox="1">
              <a:spLocks noChangeArrowheads="1"/>
            </p:cNvSpPr>
            <p:nvPr/>
          </p:nvSpPr>
          <p:spPr bwMode="auto">
            <a:xfrm>
              <a:off x="3822" y="1979"/>
              <a:ext cx="60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latin typeface="Tahoma" panose="020B0604030504040204" pitchFamily="34" charset="0"/>
                </a:rPr>
                <a:t>can still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latin typeface="Tahoma" panose="020B0604030504040204" pitchFamily="34" charset="0"/>
                </a:rPr>
                <a:t>send data</a:t>
              </a:r>
            </a:p>
          </p:txBody>
        </p:sp>
      </p:grpSp>
      <p:grpSp>
        <p:nvGrpSpPr>
          <p:cNvPr id="7" name="Group 78"/>
          <p:cNvGrpSpPr>
            <a:grpSpLocks/>
          </p:cNvGrpSpPr>
          <p:nvPr/>
        </p:nvGrpSpPr>
        <p:grpSpPr bwMode="auto">
          <a:xfrm>
            <a:off x="6059488" y="3032125"/>
            <a:ext cx="2501900" cy="1735138"/>
            <a:chOff x="3817" y="1910"/>
            <a:chExt cx="1576" cy="1093"/>
          </a:xfrm>
        </p:grpSpPr>
        <p:sp>
          <p:nvSpPr>
            <p:cNvPr id="88140" name="Text Box 50"/>
            <p:cNvSpPr txBox="1">
              <a:spLocks noChangeArrowheads="1"/>
            </p:cNvSpPr>
            <p:nvPr/>
          </p:nvSpPr>
          <p:spPr bwMode="auto">
            <a:xfrm>
              <a:off x="3817" y="2703"/>
              <a:ext cx="79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latin typeface="Tahoma" panose="020B0604030504040204" pitchFamily="34" charset="0"/>
                </a:rPr>
                <a:t>can no longer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latin typeface="Tahoma" panose="020B0604030504040204" pitchFamily="34" charset="0"/>
                </a:rPr>
                <a:t>send data</a:t>
              </a:r>
            </a:p>
          </p:txBody>
        </p:sp>
        <p:grpSp>
          <p:nvGrpSpPr>
            <p:cNvPr id="88141" name="Group 76"/>
            <p:cNvGrpSpPr>
              <a:grpSpLocks/>
            </p:cNvGrpSpPr>
            <p:nvPr/>
          </p:nvGrpSpPr>
          <p:grpSpPr bwMode="auto">
            <a:xfrm>
              <a:off x="4691" y="1910"/>
              <a:ext cx="702" cy="723"/>
              <a:chOff x="4691" y="1910"/>
              <a:chExt cx="702" cy="723"/>
            </a:xfrm>
          </p:grpSpPr>
          <p:sp>
            <p:nvSpPr>
              <p:cNvPr id="88142" name="Line 39"/>
              <p:cNvSpPr>
                <a:spLocks noChangeShapeType="1"/>
              </p:cNvSpPr>
              <p:nvPr/>
            </p:nvSpPr>
            <p:spPr bwMode="auto">
              <a:xfrm>
                <a:off x="5167" y="1910"/>
                <a:ext cx="0" cy="5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  <p:sp>
            <p:nvSpPr>
              <p:cNvPr id="88143" name="Text Box 55"/>
              <p:cNvSpPr txBox="1">
                <a:spLocks noChangeArrowheads="1"/>
              </p:cNvSpPr>
              <p:nvPr/>
            </p:nvSpPr>
            <p:spPr bwMode="auto">
              <a:xfrm>
                <a:off x="4691" y="2421"/>
                <a:ext cx="70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latin typeface="Tahoma" panose="020B0604030504040204" pitchFamily="34" charset="0"/>
                  </a:rPr>
                  <a:t>LAST_ACK</a:t>
                </a:r>
              </a:p>
            </p:txBody>
          </p:sp>
        </p:grpSp>
      </p:grpSp>
      <p:grpSp>
        <p:nvGrpSpPr>
          <p:cNvPr id="9" name="Group 82"/>
          <p:cNvGrpSpPr>
            <a:grpSpLocks/>
          </p:cNvGrpSpPr>
          <p:nvPr/>
        </p:nvGrpSpPr>
        <p:grpSpPr bwMode="auto">
          <a:xfrm>
            <a:off x="7642225" y="4213225"/>
            <a:ext cx="917575" cy="1223963"/>
            <a:chOff x="4814" y="2654"/>
            <a:chExt cx="578" cy="771"/>
          </a:xfrm>
        </p:grpSpPr>
        <p:sp>
          <p:nvSpPr>
            <p:cNvPr id="88138" name="Text Box 11"/>
            <p:cNvSpPr txBox="1">
              <a:spLocks noChangeArrowheads="1"/>
            </p:cNvSpPr>
            <p:nvPr/>
          </p:nvSpPr>
          <p:spPr bwMode="auto">
            <a:xfrm>
              <a:off x="4814" y="3213"/>
              <a:ext cx="5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latin typeface="Tahoma" panose="020B0604030504040204" pitchFamily="34" charset="0"/>
                </a:rPr>
                <a:t>CLOSED</a:t>
              </a:r>
            </a:p>
          </p:txBody>
        </p:sp>
        <p:sp>
          <p:nvSpPr>
            <p:cNvPr id="88139" name="Line 57"/>
            <p:cNvSpPr>
              <a:spLocks noChangeShapeType="1"/>
            </p:cNvSpPr>
            <p:nvPr/>
          </p:nvSpPr>
          <p:spPr bwMode="auto">
            <a:xfrm>
              <a:off x="5173" y="265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  <p:grpSp>
        <p:nvGrpSpPr>
          <p:cNvPr id="10" name="Group 77"/>
          <p:cNvGrpSpPr>
            <a:grpSpLocks/>
          </p:cNvGrpSpPr>
          <p:nvPr/>
        </p:nvGrpSpPr>
        <p:grpSpPr bwMode="auto">
          <a:xfrm>
            <a:off x="585788" y="3605213"/>
            <a:ext cx="1400175" cy="1044575"/>
            <a:chOff x="369" y="2271"/>
            <a:chExt cx="882" cy="658"/>
          </a:xfrm>
        </p:grpSpPr>
        <p:sp>
          <p:nvSpPr>
            <p:cNvPr id="88136" name="Text Box 58"/>
            <p:cNvSpPr txBox="1">
              <a:spLocks noChangeArrowheads="1"/>
            </p:cNvSpPr>
            <p:nvPr/>
          </p:nvSpPr>
          <p:spPr bwMode="auto">
            <a:xfrm>
              <a:off x="369" y="2717"/>
              <a:ext cx="88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latin typeface="Tahoma" panose="020B0604030504040204" pitchFamily="34" charset="0"/>
                </a:rPr>
                <a:t>TIMED_WAIT</a:t>
              </a:r>
            </a:p>
          </p:txBody>
        </p:sp>
        <p:sp>
          <p:nvSpPr>
            <p:cNvPr id="88137" name="Line 60"/>
            <p:cNvSpPr>
              <a:spLocks noChangeShapeType="1"/>
            </p:cNvSpPr>
            <p:nvPr/>
          </p:nvSpPr>
          <p:spPr bwMode="auto">
            <a:xfrm>
              <a:off x="638" y="2271"/>
              <a:ext cx="0" cy="4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  <p:grpSp>
        <p:nvGrpSpPr>
          <p:cNvPr id="11" name="Group 81"/>
          <p:cNvGrpSpPr>
            <a:grpSpLocks/>
          </p:cNvGrpSpPr>
          <p:nvPr/>
        </p:nvGrpSpPr>
        <p:grpSpPr bwMode="auto">
          <a:xfrm>
            <a:off x="674688" y="4486275"/>
            <a:ext cx="2743200" cy="1768475"/>
            <a:chOff x="425" y="2826"/>
            <a:chExt cx="1728" cy="1114"/>
          </a:xfrm>
        </p:grpSpPr>
        <p:sp>
          <p:nvSpPr>
            <p:cNvPr id="88130" name="Line 52"/>
            <p:cNvSpPr>
              <a:spLocks noChangeShapeType="1"/>
            </p:cNvSpPr>
            <p:nvPr/>
          </p:nvSpPr>
          <p:spPr bwMode="auto">
            <a:xfrm>
              <a:off x="1820" y="2833"/>
              <a:ext cx="7" cy="10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88131" name="Text Box 51"/>
            <p:cNvSpPr txBox="1">
              <a:spLocks noChangeArrowheads="1"/>
            </p:cNvSpPr>
            <p:nvPr/>
          </p:nvSpPr>
          <p:spPr bwMode="auto">
            <a:xfrm>
              <a:off x="1216" y="3093"/>
              <a:ext cx="937" cy="4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latin typeface="Tahoma" panose="020B0604030504040204" pitchFamily="34" charset="0"/>
                </a:rPr>
                <a:t> timed wait </a:t>
              </a:r>
            </a:p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latin typeface="Tahoma" panose="020B0604030504040204" pitchFamily="34" charset="0"/>
                </a:rPr>
                <a:t>for 2*max </a:t>
              </a:r>
            </a:p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latin typeface="Tahoma" panose="020B0604030504040204" pitchFamily="34" charset="0"/>
                </a:rPr>
                <a:t>segment lifetime</a:t>
              </a:r>
            </a:p>
          </p:txBody>
        </p:sp>
        <p:sp>
          <p:nvSpPr>
            <p:cNvPr id="88132" name="Line 53"/>
            <p:cNvSpPr>
              <a:spLocks noChangeShapeType="1"/>
            </p:cNvSpPr>
            <p:nvPr/>
          </p:nvSpPr>
          <p:spPr bwMode="auto">
            <a:xfrm>
              <a:off x="1742" y="2826"/>
              <a:ext cx="1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88133" name="Line 54"/>
            <p:cNvSpPr>
              <a:spLocks noChangeShapeType="1"/>
            </p:cNvSpPr>
            <p:nvPr/>
          </p:nvSpPr>
          <p:spPr bwMode="auto">
            <a:xfrm>
              <a:off x="1759" y="3889"/>
              <a:ext cx="1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88134" name="Text Box 59"/>
            <p:cNvSpPr txBox="1">
              <a:spLocks noChangeArrowheads="1"/>
            </p:cNvSpPr>
            <p:nvPr/>
          </p:nvSpPr>
          <p:spPr bwMode="auto">
            <a:xfrm>
              <a:off x="425" y="3728"/>
              <a:ext cx="5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latin typeface="Tahoma" panose="020B0604030504040204" pitchFamily="34" charset="0"/>
                </a:rPr>
                <a:t>CLOSED</a:t>
              </a:r>
            </a:p>
          </p:txBody>
        </p:sp>
        <p:sp>
          <p:nvSpPr>
            <p:cNvPr id="88135" name="Line 61"/>
            <p:cNvSpPr>
              <a:spLocks noChangeShapeType="1"/>
            </p:cNvSpPr>
            <p:nvPr/>
          </p:nvSpPr>
          <p:spPr bwMode="auto">
            <a:xfrm>
              <a:off x="631" y="2918"/>
              <a:ext cx="0" cy="8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  <p:sp>
        <p:nvSpPr>
          <p:cNvPr id="85008" name="Rectangle 62"/>
          <p:cNvSpPr>
            <a:spLocks noGrp="1" noChangeArrowheads="1"/>
          </p:cNvSpPr>
          <p:nvPr>
            <p:ph type="title"/>
          </p:nvPr>
        </p:nvSpPr>
        <p:spPr>
          <a:xfrm>
            <a:off x="433388" y="241300"/>
            <a:ext cx="7772400" cy="727075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TCP: closing a connection</a:t>
            </a:r>
          </a:p>
        </p:txBody>
      </p:sp>
      <p:grpSp>
        <p:nvGrpSpPr>
          <p:cNvPr id="12" name="Group 71"/>
          <p:cNvGrpSpPr>
            <a:grpSpLocks/>
          </p:cNvGrpSpPr>
          <p:nvPr/>
        </p:nvGrpSpPr>
        <p:grpSpPr bwMode="auto">
          <a:xfrm>
            <a:off x="550863" y="2046288"/>
            <a:ext cx="1335087" cy="700087"/>
            <a:chOff x="347" y="1289"/>
            <a:chExt cx="841" cy="441"/>
          </a:xfrm>
        </p:grpSpPr>
        <p:sp>
          <p:nvSpPr>
            <p:cNvPr id="88128" name="Text Box 31"/>
            <p:cNvSpPr txBox="1">
              <a:spLocks noChangeArrowheads="1"/>
            </p:cNvSpPr>
            <p:nvPr/>
          </p:nvSpPr>
          <p:spPr bwMode="auto">
            <a:xfrm>
              <a:off x="347" y="1518"/>
              <a:ext cx="84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latin typeface="Tahoma" panose="020B0604030504040204" pitchFamily="34" charset="0"/>
                </a:rPr>
                <a:t>FIN_WAIT_1</a:t>
              </a:r>
            </a:p>
          </p:txBody>
        </p:sp>
        <p:sp>
          <p:nvSpPr>
            <p:cNvPr id="88129" name="Line 32"/>
            <p:cNvSpPr>
              <a:spLocks noChangeShapeType="1"/>
            </p:cNvSpPr>
            <p:nvPr/>
          </p:nvSpPr>
          <p:spPr bwMode="auto">
            <a:xfrm>
              <a:off x="630" y="1289"/>
              <a:ext cx="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  <p:grpSp>
        <p:nvGrpSpPr>
          <p:cNvPr id="13" name="Group 70"/>
          <p:cNvGrpSpPr>
            <a:grpSpLocks/>
          </p:cNvGrpSpPr>
          <p:nvPr/>
        </p:nvGrpSpPr>
        <p:grpSpPr bwMode="auto">
          <a:xfrm>
            <a:off x="1204913" y="2100263"/>
            <a:ext cx="4775200" cy="1014412"/>
            <a:chOff x="759" y="1323"/>
            <a:chExt cx="3008" cy="639"/>
          </a:xfrm>
        </p:grpSpPr>
        <p:sp>
          <p:nvSpPr>
            <p:cNvPr id="88123" name="Line 6"/>
            <p:cNvSpPr>
              <a:spLocks noChangeShapeType="1"/>
            </p:cNvSpPr>
            <p:nvPr/>
          </p:nvSpPr>
          <p:spPr bwMode="auto">
            <a:xfrm>
              <a:off x="2195" y="1442"/>
              <a:ext cx="1572" cy="32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88124" name="Rectangle 7"/>
            <p:cNvSpPr>
              <a:spLocks noChangeArrowheads="1"/>
            </p:cNvSpPr>
            <p:nvPr/>
          </p:nvSpPr>
          <p:spPr bwMode="auto">
            <a:xfrm>
              <a:off x="2644" y="1369"/>
              <a:ext cx="590" cy="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600">
                <a:latin typeface="Tahoma" panose="020B0604030504040204" pitchFamily="34" charset="0"/>
              </a:endParaRPr>
            </a:p>
          </p:txBody>
        </p:sp>
        <p:sp>
          <p:nvSpPr>
            <p:cNvPr id="88125" name="Text Box 8"/>
            <p:cNvSpPr txBox="1">
              <a:spLocks noChangeArrowheads="1"/>
            </p:cNvSpPr>
            <p:nvPr/>
          </p:nvSpPr>
          <p:spPr bwMode="auto">
            <a:xfrm>
              <a:off x="2430" y="1493"/>
              <a:ext cx="10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latin typeface="Tahoma" panose="020B0604030504040204" pitchFamily="34" charset="0"/>
                </a:rPr>
                <a:t>FINbit=1, seq=x</a:t>
              </a:r>
            </a:p>
          </p:txBody>
        </p:sp>
        <p:sp>
          <p:nvSpPr>
            <p:cNvPr id="88126" name="Text Box 9"/>
            <p:cNvSpPr txBox="1">
              <a:spLocks noChangeArrowheads="1"/>
            </p:cNvSpPr>
            <p:nvPr/>
          </p:nvSpPr>
          <p:spPr bwMode="auto">
            <a:xfrm>
              <a:off x="1209" y="1541"/>
              <a:ext cx="913" cy="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latin typeface="Tahoma" panose="020B0604030504040204" pitchFamily="34" charset="0"/>
                </a:rPr>
                <a:t>can no longer</a:t>
              </a:r>
            </a:p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latin typeface="Tahoma" panose="020B0604030504040204" pitchFamily="34" charset="0"/>
                </a:rPr>
                <a:t>send but can</a:t>
              </a:r>
            </a:p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latin typeface="Tahoma" panose="020B0604030504040204" pitchFamily="34" charset="0"/>
                </a:rPr>
                <a:t> receive data</a:t>
              </a:r>
            </a:p>
          </p:txBody>
        </p:sp>
        <p:sp>
          <p:nvSpPr>
            <p:cNvPr id="88127" name="Text Box 67"/>
            <p:cNvSpPr txBox="1">
              <a:spLocks noChangeArrowheads="1"/>
            </p:cNvSpPr>
            <p:nvPr/>
          </p:nvSpPr>
          <p:spPr bwMode="auto">
            <a:xfrm>
              <a:off x="759" y="1323"/>
              <a:ext cx="145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latin typeface="Courier New" panose="02070309020205020404" pitchFamily="49" charset="0"/>
                </a:rPr>
                <a:t>clientSocket.close()</a:t>
              </a:r>
            </a:p>
          </p:txBody>
        </p:sp>
      </p:grpSp>
      <p:sp>
        <p:nvSpPr>
          <p:cNvPr id="88083" name="Text Box 84"/>
          <p:cNvSpPr txBox="1">
            <a:spLocks noChangeArrowheads="1"/>
          </p:cNvSpPr>
          <p:nvPr/>
        </p:nvSpPr>
        <p:spPr bwMode="auto">
          <a:xfrm>
            <a:off x="498475" y="1368425"/>
            <a:ext cx="11604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i="1">
                <a:solidFill>
                  <a:srgbClr val="000099"/>
                </a:solidFill>
                <a:latin typeface="Tahoma" panose="020B0604030504040204" pitchFamily="34" charset="0"/>
              </a:rPr>
              <a:t>client state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 i="1">
              <a:solidFill>
                <a:srgbClr val="000099"/>
              </a:solidFill>
              <a:latin typeface="Tahoma" panose="020B0604030504040204" pitchFamily="34" charset="0"/>
            </a:endParaRPr>
          </a:p>
        </p:txBody>
      </p:sp>
      <p:sp>
        <p:nvSpPr>
          <p:cNvPr id="88084" name="Text Box 85"/>
          <p:cNvSpPr txBox="1">
            <a:spLocks noChangeArrowheads="1"/>
          </p:cNvSpPr>
          <p:nvPr/>
        </p:nvSpPr>
        <p:spPr bwMode="auto">
          <a:xfrm>
            <a:off x="7353300" y="1385888"/>
            <a:ext cx="12382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i="1">
                <a:solidFill>
                  <a:srgbClr val="000099"/>
                </a:solidFill>
                <a:latin typeface="Tahoma" panose="020B0604030504040204" pitchFamily="34" charset="0"/>
              </a:rPr>
              <a:t>server state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 i="1">
              <a:solidFill>
                <a:srgbClr val="000099"/>
              </a:solidFill>
              <a:latin typeface="Tahoma" panose="020B0604030504040204" pitchFamily="34" charset="0"/>
            </a:endParaRPr>
          </a:p>
        </p:txBody>
      </p:sp>
      <p:sp>
        <p:nvSpPr>
          <p:cNvPr id="88085" name="Text Box 86"/>
          <p:cNvSpPr txBox="1">
            <a:spLocks noChangeArrowheads="1"/>
          </p:cNvSpPr>
          <p:nvPr/>
        </p:nvSpPr>
        <p:spPr bwMode="auto">
          <a:xfrm>
            <a:off x="7769225" y="1768475"/>
            <a:ext cx="771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</a:rPr>
              <a:t>ESTAB</a:t>
            </a:r>
          </a:p>
        </p:txBody>
      </p:sp>
      <p:sp>
        <p:nvSpPr>
          <p:cNvPr id="88086" name="Text Box 87"/>
          <p:cNvSpPr txBox="1">
            <a:spLocks noChangeArrowheads="1"/>
          </p:cNvSpPr>
          <p:nvPr/>
        </p:nvSpPr>
        <p:spPr bwMode="auto">
          <a:xfrm>
            <a:off x="533400" y="1751013"/>
            <a:ext cx="771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</a:rPr>
              <a:t>ESTAB</a:t>
            </a:r>
          </a:p>
        </p:txBody>
      </p:sp>
      <p:grpSp>
        <p:nvGrpSpPr>
          <p:cNvPr id="88087" name="Group 88"/>
          <p:cNvGrpSpPr>
            <a:grpSpLocks/>
          </p:cNvGrpSpPr>
          <p:nvPr/>
        </p:nvGrpSpPr>
        <p:grpSpPr bwMode="auto">
          <a:xfrm>
            <a:off x="3140075" y="1443038"/>
            <a:ext cx="642938" cy="600075"/>
            <a:chOff x="-44" y="1473"/>
            <a:chExt cx="981" cy="1105"/>
          </a:xfrm>
        </p:grpSpPr>
        <p:pic>
          <p:nvPicPr>
            <p:cNvPr id="88121" name="Picture 89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122" name="Freeform 9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3382 w 356"/>
                <a:gd name="T3" fmla="*/ 3172 h 368"/>
                <a:gd name="T4" fmla="*/ 51464 w 356"/>
                <a:gd name="T5" fmla="*/ 66095 h 368"/>
                <a:gd name="T6" fmla="*/ 11342 w 356"/>
                <a:gd name="T7" fmla="*/ 8266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  <p:grpSp>
        <p:nvGrpSpPr>
          <p:cNvPr id="88088" name="Group 91"/>
          <p:cNvGrpSpPr>
            <a:grpSpLocks/>
          </p:cNvGrpSpPr>
          <p:nvPr/>
        </p:nvGrpSpPr>
        <p:grpSpPr bwMode="auto">
          <a:xfrm>
            <a:off x="5772150" y="1446213"/>
            <a:ext cx="336550" cy="512762"/>
            <a:chOff x="4140" y="429"/>
            <a:chExt cx="1425" cy="2396"/>
          </a:xfrm>
        </p:grpSpPr>
        <p:sp>
          <p:nvSpPr>
            <p:cNvPr id="88089" name="Freeform 9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8 w 354"/>
                <a:gd name="T3" fmla="*/ 16 h 2742"/>
                <a:gd name="T4" fmla="*/ 8 w 354"/>
                <a:gd name="T5" fmla="*/ 119 h 2742"/>
                <a:gd name="T6" fmla="*/ 0 w 354"/>
                <a:gd name="T7" fmla="*/ 124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8090" name="Rectangle 93"/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600">
                <a:latin typeface="Tahoma" panose="020B0604030504040204" pitchFamily="34" charset="0"/>
              </a:endParaRPr>
            </a:p>
          </p:txBody>
        </p:sp>
        <p:sp>
          <p:nvSpPr>
            <p:cNvPr id="88091" name="Freeform 9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 w 211"/>
                <a:gd name="T3" fmla="*/ 11 h 2537"/>
                <a:gd name="T4" fmla="*/ 2 w 211"/>
                <a:gd name="T5" fmla="*/ 11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8092" name="Freeform 9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7 w 328"/>
                <a:gd name="T3" fmla="*/ 7 h 226"/>
                <a:gd name="T4" fmla="*/ 7 w 328"/>
                <a:gd name="T5" fmla="*/ 11 h 226"/>
                <a:gd name="T6" fmla="*/ 0 w 328"/>
                <a:gd name="T7" fmla="*/ 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8093" name="Rectangle 96"/>
            <p:cNvSpPr>
              <a:spLocks noChangeArrowheads="1"/>
            </p:cNvSpPr>
            <p:nvPr/>
          </p:nvSpPr>
          <p:spPr bwMode="auto">
            <a:xfrm>
              <a:off x="4214" y="696"/>
              <a:ext cx="592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600">
                <a:latin typeface="Tahoma" panose="020B0604030504040204" pitchFamily="34" charset="0"/>
              </a:endParaRPr>
            </a:p>
          </p:txBody>
        </p:sp>
        <p:grpSp>
          <p:nvGrpSpPr>
            <p:cNvPr id="88094" name="Group 9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8119" name="AutoShape 98"/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88120" name="AutoShape 99"/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88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88095" name="Rectangle 100"/>
            <p:cNvSpPr>
              <a:spLocks noChangeArrowheads="1"/>
            </p:cNvSpPr>
            <p:nvPr/>
          </p:nvSpPr>
          <p:spPr bwMode="auto">
            <a:xfrm>
              <a:off x="4221" y="1022"/>
              <a:ext cx="598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600">
                <a:latin typeface="Tahoma" panose="020B0604030504040204" pitchFamily="34" charset="0"/>
              </a:endParaRPr>
            </a:p>
          </p:txBody>
        </p:sp>
        <p:grpSp>
          <p:nvGrpSpPr>
            <p:cNvPr id="88096" name="Group 10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8117" name="AutoShape 102"/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88118" name="AutoShape 103"/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88097" name="Rectangle 104"/>
            <p:cNvSpPr>
              <a:spLocks noChangeArrowheads="1"/>
            </p:cNvSpPr>
            <p:nvPr/>
          </p:nvSpPr>
          <p:spPr bwMode="auto">
            <a:xfrm>
              <a:off x="4214" y="1356"/>
              <a:ext cx="598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600">
                <a:latin typeface="Tahoma" panose="020B0604030504040204" pitchFamily="34" charset="0"/>
              </a:endParaRPr>
            </a:p>
          </p:txBody>
        </p:sp>
        <p:sp>
          <p:nvSpPr>
            <p:cNvPr id="88098" name="Rectangle 105"/>
            <p:cNvSpPr>
              <a:spLocks noChangeArrowheads="1"/>
            </p:cNvSpPr>
            <p:nvPr/>
          </p:nvSpPr>
          <p:spPr bwMode="auto">
            <a:xfrm>
              <a:off x="4227" y="1653"/>
              <a:ext cx="598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600">
                <a:latin typeface="Tahoma" panose="020B0604030504040204" pitchFamily="34" charset="0"/>
              </a:endParaRPr>
            </a:p>
          </p:txBody>
        </p:sp>
        <p:grpSp>
          <p:nvGrpSpPr>
            <p:cNvPr id="88099" name="Group 10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8115" name="AutoShape 107"/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0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88116" name="AutoShape 108"/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88100" name="Freeform 10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7 w 328"/>
                <a:gd name="T3" fmla="*/ 6 h 226"/>
                <a:gd name="T4" fmla="*/ 7 w 328"/>
                <a:gd name="T5" fmla="*/ 10 h 226"/>
                <a:gd name="T6" fmla="*/ 0 w 328"/>
                <a:gd name="T7" fmla="*/ 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88101" name="Group 11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8113" name="AutoShape 111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88114" name="AutoShape 112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88102" name="Rectangle 113"/>
            <p:cNvSpPr>
              <a:spLocks noChangeArrowheads="1"/>
            </p:cNvSpPr>
            <p:nvPr/>
          </p:nvSpPr>
          <p:spPr bwMode="auto">
            <a:xfrm>
              <a:off x="5249" y="429"/>
              <a:ext cx="67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600">
                <a:latin typeface="Tahoma" panose="020B0604030504040204" pitchFamily="34" charset="0"/>
              </a:endParaRPr>
            </a:p>
          </p:txBody>
        </p:sp>
        <p:sp>
          <p:nvSpPr>
            <p:cNvPr id="88103" name="Freeform 11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 w 296"/>
                <a:gd name="T3" fmla="*/ 6 h 256"/>
                <a:gd name="T4" fmla="*/ 7 w 296"/>
                <a:gd name="T5" fmla="*/ 11 h 256"/>
                <a:gd name="T6" fmla="*/ 0 w 296"/>
                <a:gd name="T7" fmla="*/ 4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8104" name="Freeform 11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7 w 304"/>
                <a:gd name="T3" fmla="*/ 8 h 288"/>
                <a:gd name="T4" fmla="*/ 6 w 304"/>
                <a:gd name="T5" fmla="*/ 13 h 288"/>
                <a:gd name="T6" fmla="*/ 2 w 304"/>
                <a:gd name="T7" fmla="*/ 6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8105" name="Oval 116"/>
            <p:cNvSpPr>
              <a:spLocks noChangeArrowheads="1"/>
            </p:cNvSpPr>
            <p:nvPr/>
          </p:nvSpPr>
          <p:spPr bwMode="auto">
            <a:xfrm>
              <a:off x="5518" y="2610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600">
                <a:latin typeface="Tahoma" panose="020B0604030504040204" pitchFamily="34" charset="0"/>
              </a:endParaRPr>
            </a:p>
          </p:txBody>
        </p:sp>
        <p:sp>
          <p:nvSpPr>
            <p:cNvPr id="88106" name="Freeform 11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6 h 240"/>
                <a:gd name="T2" fmla="*/ 2 w 306"/>
                <a:gd name="T3" fmla="*/ 11 h 240"/>
                <a:gd name="T4" fmla="*/ 7 w 306"/>
                <a:gd name="T5" fmla="*/ 6 h 240"/>
                <a:gd name="T6" fmla="*/ 7 w 306"/>
                <a:gd name="T7" fmla="*/ 0 h 240"/>
                <a:gd name="T8" fmla="*/ 0 w 306"/>
                <a:gd name="T9" fmla="*/ 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8107" name="AutoShape 118"/>
            <p:cNvSpPr>
              <a:spLocks noChangeArrowheads="1"/>
            </p:cNvSpPr>
            <p:nvPr/>
          </p:nvSpPr>
          <p:spPr bwMode="auto">
            <a:xfrm>
              <a:off x="4140" y="2677"/>
              <a:ext cx="1196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600">
                <a:latin typeface="Tahoma" panose="020B0604030504040204" pitchFamily="34" charset="0"/>
              </a:endParaRPr>
            </a:p>
          </p:txBody>
        </p:sp>
        <p:sp>
          <p:nvSpPr>
            <p:cNvPr id="88108" name="AutoShape 119"/>
            <p:cNvSpPr>
              <a:spLocks noChangeArrowheads="1"/>
            </p:cNvSpPr>
            <p:nvPr/>
          </p:nvSpPr>
          <p:spPr bwMode="auto">
            <a:xfrm>
              <a:off x="4207" y="2714"/>
              <a:ext cx="1069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600">
                <a:latin typeface="Tahoma" panose="020B0604030504040204" pitchFamily="34" charset="0"/>
              </a:endParaRPr>
            </a:p>
          </p:txBody>
        </p:sp>
        <p:sp>
          <p:nvSpPr>
            <p:cNvPr id="88109" name="Oval 120"/>
            <p:cNvSpPr>
              <a:spLocks noChangeArrowheads="1"/>
            </p:cNvSpPr>
            <p:nvPr/>
          </p:nvSpPr>
          <p:spPr bwMode="auto">
            <a:xfrm>
              <a:off x="4308" y="2380"/>
              <a:ext cx="155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600">
                <a:latin typeface="Tahoma" panose="020B0604030504040204" pitchFamily="34" charset="0"/>
              </a:endParaRPr>
            </a:p>
          </p:txBody>
        </p:sp>
        <p:sp>
          <p:nvSpPr>
            <p:cNvPr id="88110" name="Oval 121"/>
            <p:cNvSpPr>
              <a:spLocks noChangeArrowheads="1"/>
            </p:cNvSpPr>
            <p:nvPr/>
          </p:nvSpPr>
          <p:spPr bwMode="auto">
            <a:xfrm>
              <a:off x="4483" y="2387"/>
              <a:ext cx="161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111" name="Oval 122"/>
            <p:cNvSpPr>
              <a:spLocks noChangeArrowheads="1"/>
            </p:cNvSpPr>
            <p:nvPr/>
          </p:nvSpPr>
          <p:spPr bwMode="auto">
            <a:xfrm>
              <a:off x="4664" y="2380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600">
                <a:latin typeface="Tahoma" panose="020B0604030504040204" pitchFamily="34" charset="0"/>
              </a:endParaRPr>
            </a:p>
          </p:txBody>
        </p:sp>
        <p:sp>
          <p:nvSpPr>
            <p:cNvPr id="88112" name="Rectangle 123"/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600">
                <a:latin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089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Tahoma" panose="020B0604030504040204" pitchFamily="34" charset="0"/>
              </a:rPr>
              <a:t>Transport</a:t>
            </a:r>
            <a:r>
              <a:rPr lang="en-US" altLang="zh-TW" sz="1400">
                <a:latin typeface="Tahoma" panose="020B0604030504040204" pitchFamily="34" charset="0"/>
              </a:rPr>
              <a:t> </a:t>
            </a:r>
            <a:r>
              <a:rPr lang="en-US" altLang="zh-TW" sz="1200"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1013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Tahoma" panose="020B0604030504040204" pitchFamily="34" charset="0"/>
              </a:rPr>
              <a:t>3-</a:t>
            </a:r>
            <a:fld id="{836C20D5-60D5-4C46-BCFC-E82EA1BC7B7E}" type="slidenum">
              <a:rPr lang="en-US" altLang="zh-TW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TW" sz="1200">
              <a:latin typeface="Tahoma" panose="020B0604030504040204" pitchFamily="34" charset="0"/>
            </a:endParaRPr>
          </a:p>
        </p:txBody>
      </p:sp>
      <p:pic>
        <p:nvPicPr>
          <p:cNvPr id="101380" name="Picture 1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" y="741363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8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458200" cy="1143000"/>
          </a:xfrm>
        </p:spPr>
        <p:txBody>
          <a:bodyPr/>
          <a:lstStyle/>
          <a:p>
            <a:pPr algn="r">
              <a:lnSpc>
                <a:spcPct val="80000"/>
              </a:lnSpc>
              <a:defRPr/>
            </a:pPr>
            <a:r>
              <a:rPr lang="en-US" sz="4000">
                <a:cs typeface="+mj-cs"/>
              </a:rPr>
              <a:t>TCP congestion control: </a:t>
            </a:r>
            <a:r>
              <a:rPr lang="en-US" sz="3200">
                <a:cs typeface="+mj-cs"/>
              </a:rPr>
              <a:t>additive increase multiplicative decrease</a:t>
            </a:r>
          </a:p>
        </p:txBody>
      </p:sp>
      <p:sp>
        <p:nvSpPr>
          <p:cNvPr id="101382" name="Rectangle 8"/>
          <p:cNvSpPr>
            <a:spLocks noChangeArrowheads="1"/>
          </p:cNvSpPr>
          <p:nvPr/>
        </p:nvSpPr>
        <p:spPr bwMode="auto">
          <a:xfrm>
            <a:off x="457200" y="1371600"/>
            <a:ext cx="837565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/>
          <a:p>
            <a:pPr marL="292100" indent="-2921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i="1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approach:</a:t>
            </a:r>
            <a:r>
              <a:rPr lang="en-US" sz="2800" i="1" dirty="0">
                <a:solidFill>
                  <a:srgbClr val="FF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800" dirty="0">
                <a:latin typeface="Gill Sans MT" charset="0"/>
                <a:ea typeface="ＭＳ Ｐゴシック" charset="0"/>
              </a:rPr>
              <a:t>sender</a:t>
            </a:r>
            <a:r>
              <a:rPr lang="en-US" sz="2800" i="1" dirty="0">
                <a:solidFill>
                  <a:srgbClr val="FF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800" dirty="0">
                <a:latin typeface="Gill Sans MT" charset="0"/>
                <a:ea typeface="ＭＳ Ｐゴシック" charset="0"/>
              </a:rPr>
              <a:t>increases transmission rate (window size), probing for usable bandwidth, until loss occurs</a:t>
            </a:r>
          </a:p>
          <a:p>
            <a:pPr marL="685800" lvl="1" indent="-2286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800" i="1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additive increase:</a:t>
            </a:r>
            <a:r>
              <a:rPr lang="en-US" sz="2800" dirty="0">
                <a:latin typeface="Gill Sans MT" charset="0"/>
                <a:ea typeface="ＭＳ Ｐゴシック" charset="0"/>
              </a:rPr>
              <a:t> increase  </a:t>
            </a:r>
            <a:r>
              <a:rPr lang="en-US" sz="2800" b="1" dirty="0" err="1">
                <a:latin typeface="Courier New" charset="0"/>
                <a:ea typeface="ＭＳ Ｐゴシック" charset="0"/>
              </a:rPr>
              <a:t>cwnd</a:t>
            </a:r>
            <a:r>
              <a:rPr lang="en-US" sz="2800" dirty="0">
                <a:latin typeface="Courier New" charset="0"/>
                <a:ea typeface="ＭＳ Ｐゴシック" charset="0"/>
              </a:rPr>
              <a:t> </a:t>
            </a:r>
            <a:r>
              <a:rPr lang="en-US" sz="2800" dirty="0">
                <a:latin typeface="Gill Sans MT" charset="0"/>
                <a:ea typeface="ＭＳ Ｐゴシック" charset="0"/>
              </a:rPr>
              <a:t>by 1 MSS every RTT until loss detected</a:t>
            </a:r>
            <a:endParaRPr lang="en-US" sz="2800" i="1" dirty="0">
              <a:latin typeface="Gill Sans MT" charset="0"/>
              <a:ea typeface="ＭＳ Ｐゴシック" charset="0"/>
            </a:endParaRPr>
          </a:p>
          <a:p>
            <a:pPr marL="685800" lvl="1" indent="-2286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800" i="1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multiplicative decrease</a:t>
            </a:r>
            <a:r>
              <a:rPr lang="en-US" sz="2800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:</a:t>
            </a:r>
            <a:r>
              <a:rPr lang="en-US" sz="2800" dirty="0">
                <a:latin typeface="Gill Sans MT" charset="0"/>
                <a:ea typeface="ＭＳ Ｐゴシック" charset="0"/>
              </a:rPr>
              <a:t> cut </a:t>
            </a:r>
            <a:r>
              <a:rPr lang="en-US" sz="2800" b="1" dirty="0" err="1">
                <a:latin typeface="Courier New" charset="0"/>
                <a:ea typeface="ＭＳ Ｐゴシック" charset="0"/>
              </a:rPr>
              <a:t>cwnd</a:t>
            </a:r>
            <a:r>
              <a:rPr lang="en-US" sz="2800" b="1" dirty="0">
                <a:latin typeface="Courier New" charset="0"/>
                <a:ea typeface="ＭＳ Ｐゴシック" charset="0"/>
              </a:rPr>
              <a:t> </a:t>
            </a:r>
            <a:r>
              <a:rPr lang="en-US" sz="2800" dirty="0">
                <a:latin typeface="Gill Sans MT" charset="0"/>
                <a:ea typeface="ＭＳ Ｐゴシック" charset="0"/>
              </a:rPr>
              <a:t>in half after loss 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800" dirty="0">
              <a:latin typeface="Gill Sans MT" charset="0"/>
              <a:ea typeface="ＭＳ Ｐゴシック" charset="0"/>
            </a:endParaRPr>
          </a:p>
        </p:txBody>
      </p:sp>
      <p:sp>
        <p:nvSpPr>
          <p:cNvPr id="101383" name="Rectangle 11"/>
          <p:cNvSpPr>
            <a:spLocks noChangeArrowheads="1"/>
          </p:cNvSpPr>
          <p:nvPr/>
        </p:nvSpPr>
        <p:spPr bwMode="auto">
          <a:xfrm>
            <a:off x="3663950" y="3659188"/>
            <a:ext cx="685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zh-TW" sz="1600">
              <a:latin typeface="Tahoma" panose="020B0604030504040204" pitchFamily="34" charset="0"/>
            </a:endParaRPr>
          </a:p>
        </p:txBody>
      </p:sp>
      <p:sp>
        <p:nvSpPr>
          <p:cNvPr id="101384" name="Text Box 12"/>
          <p:cNvSpPr txBox="1">
            <a:spLocks noChangeArrowheads="1"/>
          </p:cNvSpPr>
          <p:nvPr/>
        </p:nvSpPr>
        <p:spPr bwMode="auto">
          <a:xfrm rot="-5400000">
            <a:off x="2074863" y="4784725"/>
            <a:ext cx="2047875" cy="5175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b="1">
                <a:latin typeface="Courier New" panose="02070309020205020404" pitchFamily="49" charset="0"/>
              </a:rPr>
              <a:t>cwnd:</a:t>
            </a:r>
            <a:r>
              <a:rPr lang="en-US" altLang="zh-TW" sz="1400">
                <a:latin typeface="Arial" panose="020B0604020202020204" pitchFamily="34" charset="0"/>
              </a:rPr>
              <a:t> TCP sender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Arial" panose="020B0604020202020204" pitchFamily="34" charset="0"/>
              </a:rPr>
              <a:t>congestion window size</a:t>
            </a:r>
          </a:p>
        </p:txBody>
      </p:sp>
      <p:sp>
        <p:nvSpPr>
          <p:cNvPr id="101385" name="Text Box 13"/>
          <p:cNvSpPr txBox="1">
            <a:spLocks noChangeArrowheads="1"/>
          </p:cNvSpPr>
          <p:nvPr/>
        </p:nvSpPr>
        <p:spPr bwMode="auto">
          <a:xfrm>
            <a:off x="425450" y="4448175"/>
            <a:ext cx="21463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Arial" panose="020B0604020202020204" pitchFamily="34" charset="0"/>
              </a:rPr>
              <a:t>AIMD saw tooth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Arial" panose="020B0604020202020204" pitchFamily="34" charset="0"/>
              </a:rPr>
              <a:t>behavior: probing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Arial" panose="020B0604020202020204" pitchFamily="34" charset="0"/>
              </a:rPr>
              <a:t>for bandwidth</a:t>
            </a:r>
          </a:p>
        </p:txBody>
      </p:sp>
      <p:sp>
        <p:nvSpPr>
          <p:cNvPr id="101386" name="Line 17"/>
          <p:cNvSpPr>
            <a:spLocks noChangeShapeType="1"/>
          </p:cNvSpPr>
          <p:nvPr/>
        </p:nvSpPr>
        <p:spPr bwMode="auto">
          <a:xfrm>
            <a:off x="3505200" y="6149975"/>
            <a:ext cx="41433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01387" name="Line 18"/>
          <p:cNvSpPr>
            <a:spLocks noChangeShapeType="1"/>
          </p:cNvSpPr>
          <p:nvPr/>
        </p:nvSpPr>
        <p:spPr bwMode="auto">
          <a:xfrm>
            <a:off x="3494088" y="3735388"/>
            <a:ext cx="0" cy="2416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68307" name="Line 19"/>
          <p:cNvSpPr>
            <a:spLocks noChangeShapeType="1"/>
          </p:cNvSpPr>
          <p:nvPr/>
        </p:nvSpPr>
        <p:spPr bwMode="auto">
          <a:xfrm flipV="1">
            <a:off x="3505200" y="4852988"/>
            <a:ext cx="169863" cy="169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68308" name="Line 20"/>
          <p:cNvSpPr>
            <a:spLocks noChangeShapeType="1"/>
          </p:cNvSpPr>
          <p:nvPr/>
        </p:nvSpPr>
        <p:spPr bwMode="auto">
          <a:xfrm>
            <a:off x="3686175" y="4841875"/>
            <a:ext cx="0" cy="6429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68309" name="Line 21"/>
          <p:cNvSpPr>
            <a:spLocks noChangeShapeType="1"/>
          </p:cNvSpPr>
          <p:nvPr/>
        </p:nvSpPr>
        <p:spPr bwMode="auto">
          <a:xfrm flipV="1">
            <a:off x="3675063" y="4525963"/>
            <a:ext cx="982662" cy="981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68310" name="Line 22"/>
          <p:cNvSpPr>
            <a:spLocks noChangeShapeType="1"/>
          </p:cNvSpPr>
          <p:nvPr/>
        </p:nvSpPr>
        <p:spPr bwMode="auto">
          <a:xfrm>
            <a:off x="4646613" y="4527550"/>
            <a:ext cx="0" cy="8016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4638675" y="4402138"/>
            <a:ext cx="3040063" cy="1106487"/>
            <a:chOff x="2720" y="2730"/>
            <a:chExt cx="1915" cy="697"/>
          </a:xfrm>
        </p:grpSpPr>
        <p:sp>
          <p:nvSpPr>
            <p:cNvPr id="101399" name="Line 23"/>
            <p:cNvSpPr>
              <a:spLocks noChangeShapeType="1"/>
            </p:cNvSpPr>
            <p:nvPr/>
          </p:nvSpPr>
          <p:spPr bwMode="auto">
            <a:xfrm flipV="1">
              <a:off x="2720" y="2996"/>
              <a:ext cx="331" cy="3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grpSp>
          <p:nvGrpSpPr>
            <p:cNvPr id="101400" name="Group 37"/>
            <p:cNvGrpSpPr>
              <a:grpSpLocks/>
            </p:cNvGrpSpPr>
            <p:nvPr/>
          </p:nvGrpSpPr>
          <p:grpSpPr bwMode="auto">
            <a:xfrm>
              <a:off x="3051" y="2730"/>
              <a:ext cx="1584" cy="697"/>
              <a:chOff x="3051" y="2730"/>
              <a:chExt cx="1584" cy="697"/>
            </a:xfrm>
          </p:grpSpPr>
          <p:sp>
            <p:nvSpPr>
              <p:cNvPr id="101401" name="Line 24"/>
              <p:cNvSpPr>
                <a:spLocks noChangeShapeType="1"/>
              </p:cNvSpPr>
              <p:nvPr/>
            </p:nvSpPr>
            <p:spPr bwMode="auto">
              <a:xfrm>
                <a:off x="3051" y="2993"/>
                <a:ext cx="0" cy="43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  <p:sp>
            <p:nvSpPr>
              <p:cNvPr id="101402" name="Line 25"/>
              <p:cNvSpPr>
                <a:spLocks noChangeShapeType="1"/>
              </p:cNvSpPr>
              <p:nvPr/>
            </p:nvSpPr>
            <p:spPr bwMode="auto">
              <a:xfrm flipV="1">
                <a:off x="3058" y="2795"/>
                <a:ext cx="611" cy="6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  <p:sp>
            <p:nvSpPr>
              <p:cNvPr id="101403" name="Line 26"/>
              <p:cNvSpPr>
                <a:spLocks noChangeShapeType="1"/>
              </p:cNvSpPr>
              <p:nvPr/>
            </p:nvSpPr>
            <p:spPr bwMode="auto">
              <a:xfrm>
                <a:off x="3666" y="2795"/>
                <a:ext cx="7" cy="52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  <p:sp>
            <p:nvSpPr>
              <p:cNvPr id="101404" name="Line 29"/>
              <p:cNvSpPr>
                <a:spLocks noChangeShapeType="1"/>
              </p:cNvSpPr>
              <p:nvPr/>
            </p:nvSpPr>
            <p:spPr bwMode="auto">
              <a:xfrm flipV="1">
                <a:off x="3669" y="2898"/>
                <a:ext cx="420" cy="42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  <p:sp>
            <p:nvSpPr>
              <p:cNvPr id="101405" name="Line 30"/>
              <p:cNvSpPr>
                <a:spLocks noChangeShapeType="1"/>
              </p:cNvSpPr>
              <p:nvPr/>
            </p:nvSpPr>
            <p:spPr bwMode="auto">
              <a:xfrm>
                <a:off x="4089" y="2889"/>
                <a:ext cx="0" cy="47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  <p:sp>
            <p:nvSpPr>
              <p:cNvPr id="101406" name="Line 31"/>
              <p:cNvSpPr>
                <a:spLocks noChangeShapeType="1"/>
              </p:cNvSpPr>
              <p:nvPr/>
            </p:nvSpPr>
            <p:spPr bwMode="auto">
              <a:xfrm flipV="1">
                <a:off x="4083" y="2730"/>
                <a:ext cx="552" cy="63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</p:grpSp>
      </p:grpSp>
      <p:sp>
        <p:nvSpPr>
          <p:cNvPr id="101393" name="Text Box 32"/>
          <p:cNvSpPr txBox="1">
            <a:spLocks noChangeArrowheads="1"/>
          </p:cNvSpPr>
          <p:nvPr/>
        </p:nvSpPr>
        <p:spPr bwMode="auto">
          <a:xfrm>
            <a:off x="4403725" y="3622675"/>
            <a:ext cx="42227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</a:rPr>
              <a:t>additively increase window size …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</a:rPr>
              <a:t>…. until loss occurs (then cut window in half)</a:t>
            </a:r>
          </a:p>
        </p:txBody>
      </p:sp>
      <p:sp>
        <p:nvSpPr>
          <p:cNvPr id="268321" name="Freeform 33"/>
          <p:cNvSpPr>
            <a:spLocks/>
          </p:cNvSpPr>
          <p:nvPr/>
        </p:nvSpPr>
        <p:spPr bwMode="auto">
          <a:xfrm>
            <a:off x="3598863" y="3816350"/>
            <a:ext cx="858837" cy="1016000"/>
          </a:xfrm>
          <a:custGeom>
            <a:avLst/>
            <a:gdLst>
              <a:gd name="T0" fmla="*/ 2147483646 w 541"/>
              <a:gd name="T1" fmla="*/ 0 h 640"/>
              <a:gd name="T2" fmla="*/ 0 w 541"/>
              <a:gd name="T3" fmla="*/ 0 h 640"/>
              <a:gd name="T4" fmla="*/ 0 w 541"/>
              <a:gd name="T5" fmla="*/ 2147483646 h 640"/>
              <a:gd name="T6" fmla="*/ 0 60000 65536"/>
              <a:gd name="T7" fmla="*/ 0 60000 65536"/>
              <a:gd name="T8" fmla="*/ 0 60000 65536"/>
              <a:gd name="T9" fmla="*/ 0 w 541"/>
              <a:gd name="T10" fmla="*/ 0 h 640"/>
              <a:gd name="T11" fmla="*/ 541 w 541"/>
              <a:gd name="T12" fmla="*/ 640 h 6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1" h="640">
                <a:moveTo>
                  <a:pt x="541" y="0"/>
                </a:moveTo>
                <a:lnTo>
                  <a:pt x="0" y="0"/>
                </a:lnTo>
                <a:lnTo>
                  <a:pt x="0" y="64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68322" name="Freeform 34"/>
          <p:cNvSpPr>
            <a:spLocks/>
          </p:cNvSpPr>
          <p:nvPr/>
        </p:nvSpPr>
        <p:spPr bwMode="auto">
          <a:xfrm>
            <a:off x="3743325" y="4019550"/>
            <a:ext cx="796925" cy="1000125"/>
          </a:xfrm>
          <a:custGeom>
            <a:avLst/>
            <a:gdLst>
              <a:gd name="T0" fmla="*/ 2147483646 w 502"/>
              <a:gd name="T1" fmla="*/ 0 h 630"/>
              <a:gd name="T2" fmla="*/ 2147483646 w 502"/>
              <a:gd name="T3" fmla="*/ 2147483646 h 630"/>
              <a:gd name="T4" fmla="*/ 2147483646 w 502"/>
              <a:gd name="T5" fmla="*/ 2147483646 h 630"/>
              <a:gd name="T6" fmla="*/ 0 w 502"/>
              <a:gd name="T7" fmla="*/ 2147483646 h 630"/>
              <a:gd name="T8" fmla="*/ 0 60000 65536"/>
              <a:gd name="T9" fmla="*/ 0 60000 65536"/>
              <a:gd name="T10" fmla="*/ 0 60000 65536"/>
              <a:gd name="T11" fmla="*/ 0 60000 65536"/>
              <a:gd name="T12" fmla="*/ 0 w 502"/>
              <a:gd name="T13" fmla="*/ 0 h 630"/>
              <a:gd name="T14" fmla="*/ 502 w 502"/>
              <a:gd name="T15" fmla="*/ 630 h 63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2" h="630">
                <a:moveTo>
                  <a:pt x="502" y="0"/>
                </a:moveTo>
                <a:lnTo>
                  <a:pt x="56" y="2"/>
                </a:lnTo>
                <a:lnTo>
                  <a:pt x="54" y="630"/>
                </a:lnTo>
                <a:lnTo>
                  <a:pt x="0" y="63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68323" name="Freeform 35"/>
          <p:cNvSpPr>
            <a:spLocks/>
          </p:cNvSpPr>
          <p:nvPr/>
        </p:nvSpPr>
        <p:spPr bwMode="auto">
          <a:xfrm>
            <a:off x="4051300" y="3814763"/>
            <a:ext cx="406400" cy="1168400"/>
          </a:xfrm>
          <a:custGeom>
            <a:avLst/>
            <a:gdLst>
              <a:gd name="T0" fmla="*/ 2147483646 w 256"/>
              <a:gd name="T1" fmla="*/ 0 h 736"/>
              <a:gd name="T2" fmla="*/ 0 w 256"/>
              <a:gd name="T3" fmla="*/ 0 h 736"/>
              <a:gd name="T4" fmla="*/ 0 w 256"/>
              <a:gd name="T5" fmla="*/ 2147483646 h 736"/>
              <a:gd name="T6" fmla="*/ 0 60000 65536"/>
              <a:gd name="T7" fmla="*/ 0 60000 65536"/>
              <a:gd name="T8" fmla="*/ 0 60000 65536"/>
              <a:gd name="T9" fmla="*/ 0 w 256"/>
              <a:gd name="T10" fmla="*/ 0 h 736"/>
              <a:gd name="T11" fmla="*/ 256 w 256"/>
              <a:gd name="T12" fmla="*/ 736 h 7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6" h="736">
                <a:moveTo>
                  <a:pt x="256" y="0"/>
                </a:moveTo>
                <a:lnTo>
                  <a:pt x="0" y="0"/>
                </a:lnTo>
                <a:lnTo>
                  <a:pt x="0" y="73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68324" name="Freeform 36"/>
          <p:cNvSpPr>
            <a:spLocks/>
          </p:cNvSpPr>
          <p:nvPr/>
        </p:nvSpPr>
        <p:spPr bwMode="auto">
          <a:xfrm>
            <a:off x="4689475" y="4179888"/>
            <a:ext cx="168275" cy="635000"/>
          </a:xfrm>
          <a:custGeom>
            <a:avLst/>
            <a:gdLst>
              <a:gd name="T0" fmla="*/ 2147483646 w 106"/>
              <a:gd name="T1" fmla="*/ 0 h 400"/>
              <a:gd name="T2" fmla="*/ 2147483646 w 106"/>
              <a:gd name="T3" fmla="*/ 2147483646 h 400"/>
              <a:gd name="T4" fmla="*/ 0 w 106"/>
              <a:gd name="T5" fmla="*/ 2147483646 h 400"/>
              <a:gd name="T6" fmla="*/ 0 60000 65536"/>
              <a:gd name="T7" fmla="*/ 0 60000 65536"/>
              <a:gd name="T8" fmla="*/ 0 60000 65536"/>
              <a:gd name="T9" fmla="*/ 0 w 106"/>
              <a:gd name="T10" fmla="*/ 0 h 400"/>
              <a:gd name="T11" fmla="*/ 106 w 106"/>
              <a:gd name="T12" fmla="*/ 400 h 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400">
                <a:moveTo>
                  <a:pt x="106" y="0"/>
                </a:moveTo>
                <a:lnTo>
                  <a:pt x="106" y="400"/>
                </a:lnTo>
                <a:lnTo>
                  <a:pt x="0" y="40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01398" name="Text Box 40"/>
          <p:cNvSpPr txBox="1">
            <a:spLocks noChangeArrowheads="1"/>
          </p:cNvSpPr>
          <p:nvPr/>
        </p:nvSpPr>
        <p:spPr bwMode="auto">
          <a:xfrm>
            <a:off x="5072063" y="6140450"/>
            <a:ext cx="5762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89840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6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8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6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68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6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6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6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Tahoma" panose="020B0604030504040204" pitchFamily="34" charset="0"/>
              </a:rPr>
              <a:t>Transport</a:t>
            </a:r>
            <a:r>
              <a:rPr lang="en-US" altLang="zh-TW" sz="1400">
                <a:latin typeface="Tahoma" panose="020B0604030504040204" pitchFamily="34" charset="0"/>
              </a:rPr>
              <a:t> </a:t>
            </a:r>
            <a:r>
              <a:rPr lang="en-US" altLang="zh-TW" sz="1200"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10240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Tahoma" panose="020B0604030504040204" pitchFamily="34" charset="0"/>
              </a:rPr>
              <a:t>3-</a:t>
            </a:r>
            <a:fld id="{0541D15B-4DD3-4034-BC15-4AD57EAC87B1}" type="slidenum">
              <a:rPr lang="en-US" altLang="zh-TW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TW" sz="1200">
              <a:latin typeface="Tahoma" panose="020B0604030504040204" pitchFamily="34" charset="0"/>
            </a:endParaRPr>
          </a:p>
        </p:txBody>
      </p:sp>
      <p:pic>
        <p:nvPicPr>
          <p:cNvPr id="102404" name="Picture 8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8175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5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231775"/>
            <a:ext cx="7772400" cy="769938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TCP Congestion Control: details</a:t>
            </a:r>
          </a:p>
        </p:txBody>
      </p:sp>
      <p:sp>
        <p:nvSpPr>
          <p:cNvPr id="10240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2750" y="3784600"/>
            <a:ext cx="4532313" cy="169545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charset="2"/>
              <a:buChar char="§"/>
              <a:defRPr/>
            </a:pPr>
            <a:r>
              <a:rPr lang="en-US">
                <a:cs typeface="+mn-cs"/>
              </a:rPr>
              <a:t>sender limits transmission:</a:t>
            </a:r>
          </a:p>
          <a:p>
            <a:pPr>
              <a:buFont typeface="Wingdings" charset="2"/>
              <a:buChar char="§"/>
              <a:defRPr/>
            </a:pPr>
            <a:endParaRPr lang="en-US">
              <a:cs typeface="+mn-cs"/>
            </a:endParaRPr>
          </a:p>
          <a:p>
            <a:pPr>
              <a:buFont typeface="Wingdings" charset="2"/>
              <a:buChar char="§"/>
              <a:defRPr/>
            </a:pPr>
            <a:endParaRPr lang="en-US">
              <a:cs typeface="+mn-cs"/>
            </a:endParaRPr>
          </a:p>
          <a:p>
            <a:pPr>
              <a:buFont typeface="Wingdings" charset="2"/>
              <a:buChar char="§"/>
              <a:defRPr/>
            </a:pPr>
            <a:r>
              <a:rPr lang="en-US" b="1">
                <a:latin typeface="Courier New" charset="0"/>
                <a:cs typeface="+mn-cs"/>
              </a:rPr>
              <a:t>cwnd</a:t>
            </a:r>
            <a:r>
              <a:rPr lang="en-US">
                <a:cs typeface="+mn-cs"/>
              </a:rPr>
              <a:t> is dynamic, function of perceived network congestion</a:t>
            </a:r>
          </a:p>
          <a:p>
            <a:pPr>
              <a:buFont typeface="Wingdings" charset="2"/>
              <a:buChar char="§"/>
              <a:defRPr/>
            </a:pPr>
            <a:endParaRPr lang="en-US">
              <a:cs typeface="+mn-cs"/>
            </a:endParaRPr>
          </a:p>
        </p:txBody>
      </p:sp>
      <p:sp>
        <p:nvSpPr>
          <p:cNvPr id="10240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159375" y="1485900"/>
            <a:ext cx="3810000" cy="2447925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>
                <a:cs typeface="+mn-cs"/>
              </a:rPr>
              <a:t>TCP sending rate:</a:t>
            </a:r>
          </a:p>
          <a:p>
            <a:pPr>
              <a:buFont typeface="Wingdings" charset="2"/>
              <a:buChar char="§"/>
              <a:defRPr/>
            </a:pPr>
            <a:r>
              <a:rPr lang="en-US" i="1">
                <a:cs typeface="+mn-cs"/>
              </a:rPr>
              <a:t>roughly:</a:t>
            </a:r>
            <a:r>
              <a:rPr lang="en-US">
                <a:cs typeface="+mn-cs"/>
              </a:rPr>
              <a:t> send cwnd bytes, wait RTT for ACKS, then send more bytes</a:t>
            </a:r>
          </a:p>
        </p:txBody>
      </p:sp>
      <p:sp>
        <p:nvSpPr>
          <p:cNvPr id="102408" name="Rectangle 12"/>
          <p:cNvSpPr>
            <a:spLocks noChangeArrowheads="1"/>
          </p:cNvSpPr>
          <p:nvPr/>
        </p:nvSpPr>
        <p:spPr bwMode="auto">
          <a:xfrm>
            <a:off x="768350" y="1941513"/>
            <a:ext cx="65088" cy="6223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33CC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zh-TW" sz="1600">
              <a:latin typeface="Tahoma" panose="020B0604030504040204" pitchFamily="34" charset="0"/>
            </a:endParaRPr>
          </a:p>
        </p:txBody>
      </p:sp>
      <p:sp>
        <p:nvSpPr>
          <p:cNvPr id="102409" name="Rectangle 13"/>
          <p:cNvSpPr>
            <a:spLocks noChangeArrowheads="1"/>
          </p:cNvSpPr>
          <p:nvPr/>
        </p:nvSpPr>
        <p:spPr bwMode="auto">
          <a:xfrm>
            <a:off x="865188" y="1943100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zh-TW" sz="1600">
              <a:latin typeface="Tahoma" panose="020B0604030504040204" pitchFamily="34" charset="0"/>
            </a:endParaRPr>
          </a:p>
        </p:txBody>
      </p:sp>
      <p:sp>
        <p:nvSpPr>
          <p:cNvPr id="102410" name="Rectangle 14"/>
          <p:cNvSpPr>
            <a:spLocks noChangeArrowheads="1"/>
          </p:cNvSpPr>
          <p:nvPr/>
        </p:nvSpPr>
        <p:spPr bwMode="auto">
          <a:xfrm>
            <a:off x="963613" y="1941513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zh-TW" sz="1600">
              <a:latin typeface="Tahoma" panose="020B0604030504040204" pitchFamily="34" charset="0"/>
            </a:endParaRPr>
          </a:p>
        </p:txBody>
      </p:sp>
      <p:sp>
        <p:nvSpPr>
          <p:cNvPr id="102411" name="Rectangle 15"/>
          <p:cNvSpPr>
            <a:spLocks noChangeArrowheads="1"/>
          </p:cNvSpPr>
          <p:nvPr/>
        </p:nvSpPr>
        <p:spPr bwMode="auto">
          <a:xfrm>
            <a:off x="1060450" y="1941513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zh-TW" sz="1600">
              <a:latin typeface="Tahoma" panose="020B0604030504040204" pitchFamily="34" charset="0"/>
            </a:endParaRPr>
          </a:p>
        </p:txBody>
      </p:sp>
      <p:sp>
        <p:nvSpPr>
          <p:cNvPr id="102412" name="Rectangle 16"/>
          <p:cNvSpPr>
            <a:spLocks noChangeArrowheads="1"/>
          </p:cNvSpPr>
          <p:nvPr/>
        </p:nvSpPr>
        <p:spPr bwMode="auto">
          <a:xfrm>
            <a:off x="1155700" y="1941513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zh-TW" sz="1600">
              <a:latin typeface="Tahoma" panose="020B0604030504040204" pitchFamily="34" charset="0"/>
            </a:endParaRPr>
          </a:p>
        </p:txBody>
      </p:sp>
      <p:sp>
        <p:nvSpPr>
          <p:cNvPr id="102413" name="Rectangle 17"/>
          <p:cNvSpPr>
            <a:spLocks noChangeArrowheads="1"/>
          </p:cNvSpPr>
          <p:nvPr/>
        </p:nvSpPr>
        <p:spPr bwMode="auto">
          <a:xfrm>
            <a:off x="1252538" y="1941513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zh-TW" sz="1600">
              <a:latin typeface="Tahoma" panose="020B0604030504040204" pitchFamily="34" charset="0"/>
            </a:endParaRPr>
          </a:p>
        </p:txBody>
      </p:sp>
      <p:sp>
        <p:nvSpPr>
          <p:cNvPr id="102414" name="Rectangle 18"/>
          <p:cNvSpPr>
            <a:spLocks noChangeArrowheads="1"/>
          </p:cNvSpPr>
          <p:nvPr/>
        </p:nvSpPr>
        <p:spPr bwMode="auto">
          <a:xfrm>
            <a:off x="1344613" y="1941513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zh-TW" sz="1600">
              <a:latin typeface="Tahoma" panose="020B0604030504040204" pitchFamily="34" charset="0"/>
            </a:endParaRPr>
          </a:p>
        </p:txBody>
      </p:sp>
      <p:sp>
        <p:nvSpPr>
          <p:cNvPr id="102415" name="Rectangle 19"/>
          <p:cNvSpPr>
            <a:spLocks noChangeArrowheads="1"/>
          </p:cNvSpPr>
          <p:nvPr/>
        </p:nvSpPr>
        <p:spPr bwMode="auto">
          <a:xfrm>
            <a:off x="1439863" y="1941513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zh-TW" sz="1600">
              <a:latin typeface="Tahoma" panose="020B0604030504040204" pitchFamily="34" charset="0"/>
            </a:endParaRPr>
          </a:p>
        </p:txBody>
      </p:sp>
      <p:sp>
        <p:nvSpPr>
          <p:cNvPr id="102416" name="Rectangle 20"/>
          <p:cNvSpPr>
            <a:spLocks noChangeArrowheads="1"/>
          </p:cNvSpPr>
          <p:nvPr/>
        </p:nvSpPr>
        <p:spPr bwMode="auto">
          <a:xfrm>
            <a:off x="1535113" y="1941513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zh-TW" sz="1600">
              <a:latin typeface="Tahoma" panose="020B0604030504040204" pitchFamily="34" charset="0"/>
            </a:endParaRPr>
          </a:p>
        </p:txBody>
      </p:sp>
      <p:sp>
        <p:nvSpPr>
          <p:cNvPr id="102417" name="Rectangle 21"/>
          <p:cNvSpPr>
            <a:spLocks noChangeArrowheads="1"/>
          </p:cNvSpPr>
          <p:nvPr/>
        </p:nvSpPr>
        <p:spPr bwMode="auto">
          <a:xfrm>
            <a:off x="1641475" y="1941513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zh-TW" sz="1600">
              <a:latin typeface="Tahoma" panose="020B0604030504040204" pitchFamily="34" charset="0"/>
            </a:endParaRPr>
          </a:p>
        </p:txBody>
      </p:sp>
      <p:sp>
        <p:nvSpPr>
          <p:cNvPr id="102418" name="Rectangle 22"/>
          <p:cNvSpPr>
            <a:spLocks noChangeArrowheads="1"/>
          </p:cNvSpPr>
          <p:nvPr/>
        </p:nvSpPr>
        <p:spPr bwMode="auto">
          <a:xfrm>
            <a:off x="1739900" y="1943100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zh-TW" sz="1600">
              <a:latin typeface="Tahoma" panose="020B0604030504040204" pitchFamily="34" charset="0"/>
            </a:endParaRPr>
          </a:p>
        </p:txBody>
      </p:sp>
      <p:sp>
        <p:nvSpPr>
          <p:cNvPr id="102419" name="Rectangle 23"/>
          <p:cNvSpPr>
            <a:spLocks noChangeArrowheads="1"/>
          </p:cNvSpPr>
          <p:nvPr/>
        </p:nvSpPr>
        <p:spPr bwMode="auto">
          <a:xfrm>
            <a:off x="1836738" y="1941513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zh-TW" sz="1600">
              <a:latin typeface="Tahoma" panose="020B0604030504040204" pitchFamily="34" charset="0"/>
            </a:endParaRPr>
          </a:p>
        </p:txBody>
      </p:sp>
      <p:sp>
        <p:nvSpPr>
          <p:cNvPr id="102420" name="Rectangle 24"/>
          <p:cNvSpPr>
            <a:spLocks noChangeArrowheads="1"/>
          </p:cNvSpPr>
          <p:nvPr/>
        </p:nvSpPr>
        <p:spPr bwMode="auto">
          <a:xfrm>
            <a:off x="1933575" y="1941513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zh-TW" sz="1600">
              <a:latin typeface="Tahoma" panose="020B0604030504040204" pitchFamily="34" charset="0"/>
            </a:endParaRPr>
          </a:p>
        </p:txBody>
      </p:sp>
      <p:sp>
        <p:nvSpPr>
          <p:cNvPr id="102421" name="Rectangle 25"/>
          <p:cNvSpPr>
            <a:spLocks noChangeArrowheads="1"/>
          </p:cNvSpPr>
          <p:nvPr/>
        </p:nvSpPr>
        <p:spPr bwMode="auto">
          <a:xfrm>
            <a:off x="2030413" y="1941513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zh-TW" sz="1600">
              <a:latin typeface="Tahoma" panose="020B0604030504040204" pitchFamily="34" charset="0"/>
            </a:endParaRPr>
          </a:p>
        </p:txBody>
      </p:sp>
      <p:sp>
        <p:nvSpPr>
          <p:cNvPr id="102422" name="Rectangle 26"/>
          <p:cNvSpPr>
            <a:spLocks noChangeArrowheads="1"/>
          </p:cNvSpPr>
          <p:nvPr/>
        </p:nvSpPr>
        <p:spPr bwMode="auto">
          <a:xfrm>
            <a:off x="2125663" y="1941513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zh-TW" sz="1600">
              <a:latin typeface="Tahoma" panose="020B0604030504040204" pitchFamily="34" charset="0"/>
            </a:endParaRPr>
          </a:p>
        </p:txBody>
      </p:sp>
      <p:sp>
        <p:nvSpPr>
          <p:cNvPr id="102423" name="Rectangle 27"/>
          <p:cNvSpPr>
            <a:spLocks noChangeArrowheads="1"/>
          </p:cNvSpPr>
          <p:nvPr/>
        </p:nvSpPr>
        <p:spPr bwMode="auto">
          <a:xfrm>
            <a:off x="2217738" y="1941513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zh-TW" sz="1600">
              <a:latin typeface="Tahoma" panose="020B0604030504040204" pitchFamily="34" charset="0"/>
            </a:endParaRPr>
          </a:p>
        </p:txBody>
      </p:sp>
      <p:sp>
        <p:nvSpPr>
          <p:cNvPr id="102424" name="Rectangle 28"/>
          <p:cNvSpPr>
            <a:spLocks noChangeArrowheads="1"/>
          </p:cNvSpPr>
          <p:nvPr/>
        </p:nvSpPr>
        <p:spPr bwMode="auto">
          <a:xfrm>
            <a:off x="2312988" y="1941513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zh-TW" sz="1600">
              <a:latin typeface="Tahoma" panose="020B0604030504040204" pitchFamily="34" charset="0"/>
            </a:endParaRPr>
          </a:p>
        </p:txBody>
      </p:sp>
      <p:sp>
        <p:nvSpPr>
          <p:cNvPr id="102425" name="Rectangle 29"/>
          <p:cNvSpPr>
            <a:spLocks noChangeArrowheads="1"/>
          </p:cNvSpPr>
          <p:nvPr/>
        </p:nvSpPr>
        <p:spPr bwMode="auto">
          <a:xfrm>
            <a:off x="2409825" y="1941513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zh-TW" sz="1600">
              <a:latin typeface="Tahoma" panose="020B0604030504040204" pitchFamily="34" charset="0"/>
            </a:endParaRPr>
          </a:p>
        </p:txBody>
      </p:sp>
      <p:sp>
        <p:nvSpPr>
          <p:cNvPr id="102426" name="Rectangle 30"/>
          <p:cNvSpPr>
            <a:spLocks noChangeArrowheads="1"/>
          </p:cNvSpPr>
          <p:nvPr/>
        </p:nvSpPr>
        <p:spPr bwMode="auto">
          <a:xfrm>
            <a:off x="2498725" y="1941513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zh-TW" sz="1600">
              <a:latin typeface="Tahoma" panose="020B0604030504040204" pitchFamily="34" charset="0"/>
            </a:endParaRPr>
          </a:p>
        </p:txBody>
      </p:sp>
      <p:sp>
        <p:nvSpPr>
          <p:cNvPr id="102427" name="Rectangle 31"/>
          <p:cNvSpPr>
            <a:spLocks noChangeArrowheads="1"/>
          </p:cNvSpPr>
          <p:nvPr/>
        </p:nvSpPr>
        <p:spPr bwMode="auto">
          <a:xfrm>
            <a:off x="2593975" y="1941513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zh-TW" sz="1600">
              <a:latin typeface="Tahoma" panose="020B0604030504040204" pitchFamily="34" charset="0"/>
            </a:endParaRPr>
          </a:p>
        </p:txBody>
      </p:sp>
      <p:sp>
        <p:nvSpPr>
          <p:cNvPr id="102428" name="Rectangle 32"/>
          <p:cNvSpPr>
            <a:spLocks noChangeArrowheads="1"/>
          </p:cNvSpPr>
          <p:nvPr/>
        </p:nvSpPr>
        <p:spPr bwMode="auto">
          <a:xfrm>
            <a:off x="2687638" y="1939925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zh-TW" sz="1600">
              <a:latin typeface="Tahoma" panose="020B0604030504040204" pitchFamily="34" charset="0"/>
            </a:endParaRPr>
          </a:p>
        </p:txBody>
      </p:sp>
      <p:sp>
        <p:nvSpPr>
          <p:cNvPr id="102429" name="Rectangle 33"/>
          <p:cNvSpPr>
            <a:spLocks noChangeArrowheads="1"/>
          </p:cNvSpPr>
          <p:nvPr/>
        </p:nvSpPr>
        <p:spPr bwMode="auto">
          <a:xfrm>
            <a:off x="2779713" y="1939925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zh-TW" sz="1600">
              <a:latin typeface="Tahoma" panose="020B0604030504040204" pitchFamily="34" charset="0"/>
            </a:endParaRPr>
          </a:p>
        </p:txBody>
      </p:sp>
      <p:sp>
        <p:nvSpPr>
          <p:cNvPr id="102430" name="Rectangle 34"/>
          <p:cNvSpPr>
            <a:spLocks noChangeArrowheads="1"/>
          </p:cNvSpPr>
          <p:nvPr/>
        </p:nvSpPr>
        <p:spPr bwMode="auto">
          <a:xfrm>
            <a:off x="2876550" y="1939925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zh-TW" sz="1600">
              <a:latin typeface="Tahoma" panose="020B0604030504040204" pitchFamily="34" charset="0"/>
            </a:endParaRPr>
          </a:p>
        </p:txBody>
      </p:sp>
      <p:sp>
        <p:nvSpPr>
          <p:cNvPr id="102431" name="Rectangle 35"/>
          <p:cNvSpPr>
            <a:spLocks noChangeArrowheads="1"/>
          </p:cNvSpPr>
          <p:nvPr/>
        </p:nvSpPr>
        <p:spPr bwMode="auto">
          <a:xfrm>
            <a:off x="2971800" y="1939925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zh-TW" sz="1600">
              <a:latin typeface="Tahoma" panose="020B0604030504040204" pitchFamily="34" charset="0"/>
            </a:endParaRPr>
          </a:p>
        </p:txBody>
      </p:sp>
      <p:sp>
        <p:nvSpPr>
          <p:cNvPr id="102432" name="Rectangle 36"/>
          <p:cNvSpPr>
            <a:spLocks noChangeArrowheads="1"/>
          </p:cNvSpPr>
          <p:nvPr/>
        </p:nvSpPr>
        <p:spPr bwMode="auto">
          <a:xfrm>
            <a:off x="3060700" y="1939925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zh-TW" sz="1600">
              <a:latin typeface="Tahoma" panose="020B0604030504040204" pitchFamily="34" charset="0"/>
            </a:endParaRPr>
          </a:p>
        </p:txBody>
      </p:sp>
      <p:sp>
        <p:nvSpPr>
          <p:cNvPr id="102433" name="Rectangle 37"/>
          <p:cNvSpPr>
            <a:spLocks noChangeArrowheads="1"/>
          </p:cNvSpPr>
          <p:nvPr/>
        </p:nvSpPr>
        <p:spPr bwMode="auto">
          <a:xfrm>
            <a:off x="3155950" y="1939925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zh-TW" sz="1600">
              <a:latin typeface="Tahoma" panose="020B0604030504040204" pitchFamily="34" charset="0"/>
            </a:endParaRPr>
          </a:p>
        </p:txBody>
      </p:sp>
      <p:sp>
        <p:nvSpPr>
          <p:cNvPr id="102434" name="Rectangle 38"/>
          <p:cNvSpPr>
            <a:spLocks noChangeArrowheads="1"/>
          </p:cNvSpPr>
          <p:nvPr/>
        </p:nvSpPr>
        <p:spPr bwMode="auto">
          <a:xfrm>
            <a:off x="3252788" y="1941513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zh-TW" sz="1600">
              <a:latin typeface="Tahoma" panose="020B0604030504040204" pitchFamily="34" charset="0"/>
            </a:endParaRPr>
          </a:p>
        </p:txBody>
      </p:sp>
      <p:sp>
        <p:nvSpPr>
          <p:cNvPr id="102435" name="Rectangle 39"/>
          <p:cNvSpPr>
            <a:spLocks noChangeArrowheads="1"/>
          </p:cNvSpPr>
          <p:nvPr/>
        </p:nvSpPr>
        <p:spPr bwMode="auto">
          <a:xfrm>
            <a:off x="3349625" y="1943100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zh-TW" sz="1600">
              <a:latin typeface="Tahoma" panose="020B0604030504040204" pitchFamily="34" charset="0"/>
            </a:endParaRPr>
          </a:p>
        </p:txBody>
      </p:sp>
      <p:sp>
        <p:nvSpPr>
          <p:cNvPr id="102436" name="Rectangle 40"/>
          <p:cNvSpPr>
            <a:spLocks noChangeArrowheads="1"/>
          </p:cNvSpPr>
          <p:nvPr/>
        </p:nvSpPr>
        <p:spPr bwMode="auto">
          <a:xfrm>
            <a:off x="3446463" y="1941513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zh-TW" sz="1600">
              <a:latin typeface="Tahoma" panose="020B0604030504040204" pitchFamily="34" charset="0"/>
            </a:endParaRPr>
          </a:p>
        </p:txBody>
      </p:sp>
      <p:sp>
        <p:nvSpPr>
          <p:cNvPr id="102437" name="Rectangle 41"/>
          <p:cNvSpPr>
            <a:spLocks noChangeArrowheads="1"/>
          </p:cNvSpPr>
          <p:nvPr/>
        </p:nvSpPr>
        <p:spPr bwMode="auto">
          <a:xfrm>
            <a:off x="3544888" y="1941513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zh-TW" sz="1600">
              <a:latin typeface="Tahoma" panose="020B0604030504040204" pitchFamily="34" charset="0"/>
            </a:endParaRPr>
          </a:p>
        </p:txBody>
      </p:sp>
      <p:sp>
        <p:nvSpPr>
          <p:cNvPr id="102438" name="Rectangle 42"/>
          <p:cNvSpPr>
            <a:spLocks noChangeArrowheads="1"/>
          </p:cNvSpPr>
          <p:nvPr/>
        </p:nvSpPr>
        <p:spPr bwMode="auto">
          <a:xfrm>
            <a:off x="3640138" y="1941513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zh-TW" sz="1600">
              <a:latin typeface="Tahoma" panose="020B0604030504040204" pitchFamily="34" charset="0"/>
            </a:endParaRPr>
          </a:p>
        </p:txBody>
      </p:sp>
      <p:sp>
        <p:nvSpPr>
          <p:cNvPr id="102439" name="Rectangle 43"/>
          <p:cNvSpPr>
            <a:spLocks noChangeArrowheads="1"/>
          </p:cNvSpPr>
          <p:nvPr/>
        </p:nvSpPr>
        <p:spPr bwMode="auto">
          <a:xfrm>
            <a:off x="3735388" y="1941513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zh-TW" sz="1600">
              <a:latin typeface="Tahoma" panose="020B0604030504040204" pitchFamily="34" charset="0"/>
            </a:endParaRPr>
          </a:p>
        </p:txBody>
      </p:sp>
      <p:sp>
        <p:nvSpPr>
          <p:cNvPr id="102440" name="Rectangle 44"/>
          <p:cNvSpPr>
            <a:spLocks noChangeArrowheads="1"/>
          </p:cNvSpPr>
          <p:nvPr/>
        </p:nvSpPr>
        <p:spPr bwMode="auto">
          <a:xfrm>
            <a:off x="3827463" y="1941513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zh-TW" sz="1600">
              <a:latin typeface="Tahoma" panose="020B0604030504040204" pitchFamily="34" charset="0"/>
            </a:endParaRPr>
          </a:p>
        </p:txBody>
      </p:sp>
      <p:sp>
        <p:nvSpPr>
          <p:cNvPr id="102441" name="Rectangle 45"/>
          <p:cNvSpPr>
            <a:spLocks noChangeArrowheads="1"/>
          </p:cNvSpPr>
          <p:nvPr/>
        </p:nvSpPr>
        <p:spPr bwMode="auto">
          <a:xfrm>
            <a:off x="3924300" y="1941513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zh-TW" sz="1600">
              <a:latin typeface="Tahoma" panose="020B0604030504040204" pitchFamily="34" charset="0"/>
            </a:endParaRPr>
          </a:p>
        </p:txBody>
      </p:sp>
      <p:sp>
        <p:nvSpPr>
          <p:cNvPr id="102442" name="Rectangle 46"/>
          <p:cNvSpPr>
            <a:spLocks noChangeArrowheads="1"/>
          </p:cNvSpPr>
          <p:nvPr/>
        </p:nvSpPr>
        <p:spPr bwMode="auto">
          <a:xfrm>
            <a:off x="4019550" y="1941513"/>
            <a:ext cx="65088" cy="6223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zh-TW" sz="1600">
              <a:latin typeface="Tahoma" panose="020B0604030504040204" pitchFamily="34" charset="0"/>
            </a:endParaRPr>
          </a:p>
        </p:txBody>
      </p:sp>
      <p:sp>
        <p:nvSpPr>
          <p:cNvPr id="102443" name="Rectangle 47"/>
          <p:cNvSpPr>
            <a:spLocks noChangeArrowheads="1"/>
          </p:cNvSpPr>
          <p:nvPr/>
        </p:nvSpPr>
        <p:spPr bwMode="auto">
          <a:xfrm>
            <a:off x="725488" y="2679700"/>
            <a:ext cx="3408362" cy="88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zh-TW" sz="1600">
              <a:latin typeface="Tahoma" panose="020B0604030504040204" pitchFamily="34" charset="0"/>
            </a:endParaRPr>
          </a:p>
        </p:txBody>
      </p:sp>
      <p:sp>
        <p:nvSpPr>
          <p:cNvPr id="102444" name="Rectangle 48"/>
          <p:cNvSpPr>
            <a:spLocks noChangeArrowheads="1"/>
          </p:cNvSpPr>
          <p:nvPr/>
        </p:nvSpPr>
        <p:spPr bwMode="auto">
          <a:xfrm>
            <a:off x="811213" y="1831975"/>
            <a:ext cx="3408362" cy="88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zh-TW" sz="1600">
              <a:latin typeface="Tahoma" panose="020B0604030504040204" pitchFamily="34" charset="0"/>
            </a:endParaRPr>
          </a:p>
        </p:txBody>
      </p:sp>
      <p:sp>
        <p:nvSpPr>
          <p:cNvPr id="102445" name="Line 51"/>
          <p:cNvSpPr>
            <a:spLocks noChangeShapeType="1"/>
          </p:cNvSpPr>
          <p:nvPr/>
        </p:nvSpPr>
        <p:spPr bwMode="auto">
          <a:xfrm>
            <a:off x="1731963" y="2635250"/>
            <a:ext cx="909637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02446" name="Freeform 53"/>
          <p:cNvSpPr>
            <a:spLocks/>
          </p:cNvSpPr>
          <p:nvPr/>
        </p:nvSpPr>
        <p:spPr bwMode="auto">
          <a:xfrm>
            <a:off x="1524000" y="2614613"/>
            <a:ext cx="144463" cy="384175"/>
          </a:xfrm>
          <a:custGeom>
            <a:avLst/>
            <a:gdLst>
              <a:gd name="T0" fmla="*/ 2147483646 w 91"/>
              <a:gd name="T1" fmla="*/ 0 h 242"/>
              <a:gd name="T2" fmla="*/ 2147483646 w 91"/>
              <a:gd name="T3" fmla="*/ 2147483646 h 242"/>
              <a:gd name="T4" fmla="*/ 0 w 91"/>
              <a:gd name="T5" fmla="*/ 2147483646 h 242"/>
              <a:gd name="T6" fmla="*/ 0 60000 65536"/>
              <a:gd name="T7" fmla="*/ 0 60000 65536"/>
              <a:gd name="T8" fmla="*/ 0 60000 65536"/>
              <a:gd name="T9" fmla="*/ 0 w 91"/>
              <a:gd name="T10" fmla="*/ 0 h 242"/>
              <a:gd name="T11" fmla="*/ 91 w 91"/>
              <a:gd name="T12" fmla="*/ 242 h 2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" h="242">
                <a:moveTo>
                  <a:pt x="91" y="0"/>
                </a:moveTo>
                <a:lnTo>
                  <a:pt x="88" y="242"/>
                </a:lnTo>
                <a:lnTo>
                  <a:pt x="0" y="242"/>
                </a:lnTo>
              </a:path>
            </a:pathLst>
          </a:custGeom>
          <a:noFill/>
          <a:ln w="12700" cmpd="sng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02447" name="Line 56"/>
          <p:cNvSpPr>
            <a:spLocks noChangeShapeType="1"/>
          </p:cNvSpPr>
          <p:nvPr/>
        </p:nvSpPr>
        <p:spPr bwMode="auto">
          <a:xfrm>
            <a:off x="2201863" y="2654300"/>
            <a:ext cx="12700" cy="43021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02448" name="Text Box 57"/>
          <p:cNvSpPr txBox="1">
            <a:spLocks noChangeArrowheads="1"/>
          </p:cNvSpPr>
          <p:nvPr/>
        </p:nvSpPr>
        <p:spPr bwMode="auto">
          <a:xfrm>
            <a:off x="706438" y="2838450"/>
            <a:ext cx="85248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Tahoma" panose="020B0604030504040204" pitchFamily="34" charset="0"/>
              </a:rPr>
              <a:t>last byte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Tahoma" panose="020B0604030504040204" pitchFamily="34" charset="0"/>
              </a:rPr>
              <a:t>ACKed</a:t>
            </a:r>
          </a:p>
        </p:txBody>
      </p:sp>
      <p:sp>
        <p:nvSpPr>
          <p:cNvPr id="102449" name="Text Box 58"/>
          <p:cNvSpPr txBox="1">
            <a:spLocks noChangeArrowheads="1"/>
          </p:cNvSpPr>
          <p:nvPr/>
        </p:nvSpPr>
        <p:spPr bwMode="auto">
          <a:xfrm>
            <a:off x="1731963" y="3016250"/>
            <a:ext cx="10668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Tahoma" panose="020B0604030504040204" pitchFamily="34" charset="0"/>
              </a:rPr>
              <a:t>sent, not-yet ACKed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Tahoma" panose="020B0604030504040204" pitchFamily="34" charset="0"/>
              </a:rPr>
              <a:t>(</a:t>
            </a:r>
            <a:r>
              <a:rPr lang="ja-JP" altLang="en-US" sz="1400">
                <a:latin typeface="Tahoma" panose="020B0604030504040204" pitchFamily="34" charset="0"/>
              </a:rPr>
              <a:t>“</a:t>
            </a:r>
            <a:r>
              <a:rPr lang="en-US" altLang="ja-JP" sz="1400">
                <a:latin typeface="Tahoma" panose="020B0604030504040204" pitchFamily="34" charset="0"/>
              </a:rPr>
              <a:t>in-flight</a:t>
            </a:r>
            <a:r>
              <a:rPr lang="ja-JP" altLang="en-US" sz="1400">
                <a:latin typeface="Tahoma" panose="020B0604030504040204" pitchFamily="34" charset="0"/>
              </a:rPr>
              <a:t>”</a:t>
            </a:r>
            <a:r>
              <a:rPr lang="en-US" altLang="ja-JP" sz="1400">
                <a:latin typeface="Tahoma" panose="020B0604030504040204" pitchFamily="34" charset="0"/>
              </a:rPr>
              <a:t>)</a:t>
            </a:r>
            <a:endParaRPr lang="en-US" altLang="zh-TW" sz="1400">
              <a:latin typeface="Tahoma" panose="020B0604030504040204" pitchFamily="34" charset="0"/>
            </a:endParaRPr>
          </a:p>
        </p:txBody>
      </p:sp>
      <p:sp>
        <p:nvSpPr>
          <p:cNvPr id="102450" name="Text Box 59"/>
          <p:cNvSpPr txBox="1">
            <a:spLocks noChangeArrowheads="1"/>
          </p:cNvSpPr>
          <p:nvPr/>
        </p:nvSpPr>
        <p:spPr bwMode="auto">
          <a:xfrm>
            <a:off x="2774950" y="2878138"/>
            <a:ext cx="1066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Tahoma" panose="020B0604030504040204" pitchFamily="34" charset="0"/>
              </a:rPr>
              <a:t>last byte sent</a:t>
            </a:r>
          </a:p>
        </p:txBody>
      </p:sp>
      <p:sp>
        <p:nvSpPr>
          <p:cNvPr id="102451" name="Text Box 61"/>
          <p:cNvSpPr txBox="1">
            <a:spLocks noChangeArrowheads="1"/>
          </p:cNvSpPr>
          <p:nvPr/>
        </p:nvSpPr>
        <p:spPr bwMode="auto">
          <a:xfrm>
            <a:off x="2168525" y="1622425"/>
            <a:ext cx="6096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b="1">
                <a:latin typeface="Courier New" panose="02070309020205020404" pitchFamily="49" charset="0"/>
              </a:rPr>
              <a:t>cwnd</a:t>
            </a:r>
            <a:endParaRPr lang="en-US" altLang="zh-TW" sz="1400" b="1" i="1">
              <a:latin typeface="Courier New" panose="02070309020205020404" pitchFamily="49" charset="0"/>
            </a:endParaRPr>
          </a:p>
        </p:txBody>
      </p:sp>
      <p:grpSp>
        <p:nvGrpSpPr>
          <p:cNvPr id="102452" name="Group 62"/>
          <p:cNvGrpSpPr>
            <a:grpSpLocks/>
          </p:cNvGrpSpPr>
          <p:nvPr/>
        </p:nvGrpSpPr>
        <p:grpSpPr bwMode="auto">
          <a:xfrm>
            <a:off x="2774950" y="1706563"/>
            <a:ext cx="447675" cy="117475"/>
            <a:chOff x="4250" y="1692"/>
            <a:chExt cx="374" cy="86"/>
          </a:xfrm>
        </p:grpSpPr>
        <p:sp>
          <p:nvSpPr>
            <p:cNvPr id="102474" name="Line 63"/>
            <p:cNvSpPr>
              <a:spLocks noChangeShapeType="1"/>
            </p:cNvSpPr>
            <p:nvPr/>
          </p:nvSpPr>
          <p:spPr bwMode="auto">
            <a:xfrm>
              <a:off x="4250" y="1738"/>
              <a:ext cx="37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02475" name="Line 64"/>
            <p:cNvSpPr>
              <a:spLocks noChangeShapeType="1"/>
            </p:cNvSpPr>
            <p:nvPr/>
          </p:nvSpPr>
          <p:spPr bwMode="auto">
            <a:xfrm>
              <a:off x="4621" y="1692"/>
              <a:ext cx="0" cy="8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  <p:grpSp>
        <p:nvGrpSpPr>
          <p:cNvPr id="102453" name="Group 65"/>
          <p:cNvGrpSpPr>
            <a:grpSpLocks/>
          </p:cNvGrpSpPr>
          <p:nvPr/>
        </p:nvGrpSpPr>
        <p:grpSpPr bwMode="auto">
          <a:xfrm rot="10800000">
            <a:off x="1736725" y="1725613"/>
            <a:ext cx="466725" cy="123825"/>
            <a:chOff x="4250" y="1692"/>
            <a:chExt cx="374" cy="86"/>
          </a:xfrm>
        </p:grpSpPr>
        <p:sp>
          <p:nvSpPr>
            <p:cNvPr id="102472" name="Line 66"/>
            <p:cNvSpPr>
              <a:spLocks noChangeShapeType="1"/>
            </p:cNvSpPr>
            <p:nvPr/>
          </p:nvSpPr>
          <p:spPr bwMode="auto">
            <a:xfrm>
              <a:off x="4260" y="1746"/>
              <a:ext cx="37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02473" name="Line 67"/>
            <p:cNvSpPr>
              <a:spLocks noChangeShapeType="1"/>
            </p:cNvSpPr>
            <p:nvPr/>
          </p:nvSpPr>
          <p:spPr bwMode="auto">
            <a:xfrm>
              <a:off x="4632" y="1700"/>
              <a:ext cx="0" cy="8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  <p:sp>
        <p:nvSpPr>
          <p:cNvPr id="102454" name="Freeform 69"/>
          <p:cNvSpPr>
            <a:spLocks/>
          </p:cNvSpPr>
          <p:nvPr/>
        </p:nvSpPr>
        <p:spPr bwMode="auto">
          <a:xfrm flipH="1">
            <a:off x="2628900" y="2703513"/>
            <a:ext cx="144463" cy="301625"/>
          </a:xfrm>
          <a:custGeom>
            <a:avLst/>
            <a:gdLst>
              <a:gd name="T0" fmla="*/ 2147483646 w 91"/>
              <a:gd name="T1" fmla="*/ 0 h 242"/>
              <a:gd name="T2" fmla="*/ 2147483646 w 91"/>
              <a:gd name="T3" fmla="*/ 2147483646 h 242"/>
              <a:gd name="T4" fmla="*/ 0 w 91"/>
              <a:gd name="T5" fmla="*/ 2147483646 h 242"/>
              <a:gd name="T6" fmla="*/ 0 60000 65536"/>
              <a:gd name="T7" fmla="*/ 0 60000 65536"/>
              <a:gd name="T8" fmla="*/ 0 60000 65536"/>
              <a:gd name="T9" fmla="*/ 0 w 91"/>
              <a:gd name="T10" fmla="*/ 0 h 242"/>
              <a:gd name="T11" fmla="*/ 91 w 91"/>
              <a:gd name="T12" fmla="*/ 242 h 2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" h="242">
                <a:moveTo>
                  <a:pt x="91" y="0"/>
                </a:moveTo>
                <a:lnTo>
                  <a:pt x="88" y="242"/>
                </a:lnTo>
                <a:lnTo>
                  <a:pt x="0" y="242"/>
                </a:lnTo>
              </a:path>
            </a:pathLst>
          </a:custGeom>
          <a:noFill/>
          <a:ln w="12700" cmpd="sng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02455" name="Text Box 71"/>
          <p:cNvSpPr txBox="1">
            <a:spLocks noChangeArrowheads="1"/>
          </p:cNvSpPr>
          <p:nvPr/>
        </p:nvSpPr>
        <p:spPr bwMode="auto">
          <a:xfrm>
            <a:off x="1033463" y="4316413"/>
            <a:ext cx="2816225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5425" indent="-22542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SzPct val="65000"/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LastByteSent-</a:t>
            </a:r>
          </a:p>
          <a:p>
            <a:pPr>
              <a:buSzPct val="65000"/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	LastByteAcked</a:t>
            </a:r>
            <a:endParaRPr lang="en-US" altLang="zh-TW" sz="1800">
              <a:latin typeface="Courier New" panose="02070309020205020404" pitchFamily="49" charset="0"/>
            </a:endParaRPr>
          </a:p>
        </p:txBody>
      </p:sp>
      <p:grpSp>
        <p:nvGrpSpPr>
          <p:cNvPr id="102456" name="Group 74"/>
          <p:cNvGrpSpPr>
            <a:grpSpLocks/>
          </p:cNvGrpSpPr>
          <p:nvPr/>
        </p:nvGrpSpPr>
        <p:grpSpPr bwMode="auto">
          <a:xfrm>
            <a:off x="3160713" y="4386263"/>
            <a:ext cx="350837" cy="336550"/>
            <a:chOff x="2059" y="2097"/>
            <a:chExt cx="221" cy="212"/>
          </a:xfrm>
        </p:grpSpPr>
        <p:sp>
          <p:nvSpPr>
            <p:cNvPr id="102470" name="Text Box 72"/>
            <p:cNvSpPr txBox="1">
              <a:spLocks noChangeArrowheads="1"/>
            </p:cNvSpPr>
            <p:nvPr/>
          </p:nvSpPr>
          <p:spPr bwMode="auto">
            <a:xfrm>
              <a:off x="2059" y="2097"/>
              <a:ext cx="22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latin typeface="Tahoma" panose="020B0604030504040204" pitchFamily="34" charset="0"/>
                </a:rPr>
                <a:t>&lt;</a:t>
              </a:r>
            </a:p>
          </p:txBody>
        </p:sp>
        <p:sp>
          <p:nvSpPr>
            <p:cNvPr id="102471" name="Line 73"/>
            <p:cNvSpPr>
              <a:spLocks noChangeShapeType="1"/>
            </p:cNvSpPr>
            <p:nvPr/>
          </p:nvSpPr>
          <p:spPr bwMode="auto">
            <a:xfrm>
              <a:off x="2133" y="2269"/>
              <a:ext cx="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  <p:sp>
        <p:nvSpPr>
          <p:cNvPr id="102457" name="Text Box 75"/>
          <p:cNvSpPr txBox="1">
            <a:spLocks noChangeArrowheads="1"/>
          </p:cNvSpPr>
          <p:nvPr/>
        </p:nvSpPr>
        <p:spPr bwMode="auto">
          <a:xfrm>
            <a:off x="3516313" y="4365625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cwnd</a:t>
            </a:r>
          </a:p>
        </p:txBody>
      </p:sp>
      <p:sp>
        <p:nvSpPr>
          <p:cNvPr id="102458" name="Rectangle 76"/>
          <p:cNvSpPr>
            <a:spLocks noChangeArrowheads="1"/>
          </p:cNvSpPr>
          <p:nvPr/>
        </p:nvSpPr>
        <p:spPr bwMode="auto">
          <a:xfrm>
            <a:off x="896938" y="4306888"/>
            <a:ext cx="3725862" cy="642937"/>
          </a:xfrm>
          <a:prstGeom prst="rect">
            <a:avLst/>
          </a:prstGeom>
          <a:noFill/>
          <a:ln w="1270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zh-TW" sz="1600">
              <a:latin typeface="Tahoma" panose="020B0604030504040204" pitchFamily="34" charset="0"/>
            </a:endParaRPr>
          </a:p>
        </p:txBody>
      </p:sp>
      <p:sp>
        <p:nvSpPr>
          <p:cNvPr id="102459" name="Text Box 78"/>
          <p:cNvSpPr txBox="1">
            <a:spLocks noChangeArrowheads="1"/>
          </p:cNvSpPr>
          <p:nvPr/>
        </p:nvSpPr>
        <p:spPr bwMode="auto">
          <a:xfrm>
            <a:off x="714375" y="1390650"/>
            <a:ext cx="2720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i="1">
                <a:latin typeface="Tahoma" panose="020B0604030504040204" pitchFamily="34" charset="0"/>
              </a:rPr>
              <a:t>sender sequence number space </a:t>
            </a:r>
          </a:p>
        </p:txBody>
      </p:sp>
      <p:sp>
        <p:nvSpPr>
          <p:cNvPr id="102460" name="Text Box 79"/>
          <p:cNvSpPr txBox="1">
            <a:spLocks noChangeArrowheads="1"/>
          </p:cNvSpPr>
          <p:nvPr/>
        </p:nvSpPr>
        <p:spPr bwMode="auto">
          <a:xfrm>
            <a:off x="5495925" y="3727450"/>
            <a:ext cx="70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rate</a:t>
            </a:r>
          </a:p>
        </p:txBody>
      </p:sp>
      <p:grpSp>
        <p:nvGrpSpPr>
          <p:cNvPr id="102461" name="Group 82"/>
          <p:cNvGrpSpPr>
            <a:grpSpLocks/>
          </p:cNvGrpSpPr>
          <p:nvPr/>
        </p:nvGrpSpPr>
        <p:grpSpPr bwMode="auto">
          <a:xfrm>
            <a:off x="5902325" y="3752850"/>
            <a:ext cx="931863" cy="441325"/>
            <a:chOff x="4214" y="2517"/>
            <a:chExt cx="587" cy="278"/>
          </a:xfrm>
        </p:grpSpPr>
        <p:sp>
          <p:nvSpPr>
            <p:cNvPr id="102468" name="Text Box 80"/>
            <p:cNvSpPr txBox="1">
              <a:spLocks noChangeArrowheads="1"/>
            </p:cNvSpPr>
            <p:nvPr/>
          </p:nvSpPr>
          <p:spPr bwMode="auto">
            <a:xfrm>
              <a:off x="4216" y="2517"/>
              <a:ext cx="5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Tahoma" panose="020B0604030504040204" pitchFamily="34" charset="0"/>
                </a:rPr>
                <a:t>~</a:t>
              </a:r>
            </a:p>
          </p:txBody>
        </p:sp>
        <p:sp>
          <p:nvSpPr>
            <p:cNvPr id="102469" name="Text Box 81"/>
            <p:cNvSpPr txBox="1">
              <a:spLocks noChangeArrowheads="1"/>
            </p:cNvSpPr>
            <p:nvPr/>
          </p:nvSpPr>
          <p:spPr bwMode="auto">
            <a:xfrm>
              <a:off x="4214" y="2564"/>
              <a:ext cx="5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Tahoma" panose="020B0604030504040204" pitchFamily="34" charset="0"/>
                </a:rPr>
                <a:t>~</a:t>
              </a:r>
            </a:p>
          </p:txBody>
        </p:sp>
      </p:grpSp>
      <p:grpSp>
        <p:nvGrpSpPr>
          <p:cNvPr id="102462" name="Group 86"/>
          <p:cNvGrpSpPr>
            <a:grpSpLocks/>
          </p:cNvGrpSpPr>
          <p:nvPr/>
        </p:nvGrpSpPr>
        <p:grpSpPr bwMode="auto">
          <a:xfrm>
            <a:off x="6577013" y="3603625"/>
            <a:ext cx="712787" cy="715963"/>
            <a:chOff x="4400" y="2509"/>
            <a:chExt cx="449" cy="451"/>
          </a:xfrm>
        </p:grpSpPr>
        <p:sp>
          <p:nvSpPr>
            <p:cNvPr id="102465" name="Text Box 83"/>
            <p:cNvSpPr txBox="1">
              <a:spLocks noChangeArrowheads="1"/>
            </p:cNvSpPr>
            <p:nvPr/>
          </p:nvSpPr>
          <p:spPr bwMode="auto">
            <a:xfrm>
              <a:off x="4400" y="2509"/>
              <a:ext cx="44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Tahoma" panose="020B0604030504040204" pitchFamily="34" charset="0"/>
                </a:rPr>
                <a:t>cwnd</a:t>
              </a:r>
            </a:p>
          </p:txBody>
        </p:sp>
        <p:sp>
          <p:nvSpPr>
            <p:cNvPr id="102466" name="Text Box 84"/>
            <p:cNvSpPr txBox="1">
              <a:spLocks noChangeArrowheads="1"/>
            </p:cNvSpPr>
            <p:nvPr/>
          </p:nvSpPr>
          <p:spPr bwMode="auto">
            <a:xfrm>
              <a:off x="4443" y="2729"/>
              <a:ext cx="3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Tahoma" panose="020B0604030504040204" pitchFamily="34" charset="0"/>
                </a:rPr>
                <a:t>RTT</a:t>
              </a:r>
            </a:p>
          </p:txBody>
        </p:sp>
        <p:sp>
          <p:nvSpPr>
            <p:cNvPr id="102467" name="Line 85"/>
            <p:cNvSpPr>
              <a:spLocks noChangeShapeType="1"/>
            </p:cNvSpPr>
            <p:nvPr/>
          </p:nvSpPr>
          <p:spPr bwMode="auto">
            <a:xfrm>
              <a:off x="4430" y="2731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  <p:sp>
        <p:nvSpPr>
          <p:cNvPr id="102463" name="Text Box 87"/>
          <p:cNvSpPr txBox="1">
            <a:spLocks noChangeArrowheads="1"/>
          </p:cNvSpPr>
          <p:nvPr/>
        </p:nvSpPr>
        <p:spPr bwMode="auto">
          <a:xfrm>
            <a:off x="7294563" y="3762375"/>
            <a:ext cx="11382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ahoma" panose="020B0604030504040204" pitchFamily="34" charset="0"/>
              </a:rPr>
              <a:t>bytes/sec</a:t>
            </a:r>
          </a:p>
        </p:txBody>
      </p:sp>
      <p:sp>
        <p:nvSpPr>
          <p:cNvPr id="102464" name="Rectangle 88"/>
          <p:cNvSpPr>
            <a:spLocks noChangeArrowheads="1"/>
          </p:cNvSpPr>
          <p:nvPr/>
        </p:nvSpPr>
        <p:spPr bwMode="auto">
          <a:xfrm>
            <a:off x="5451475" y="3638550"/>
            <a:ext cx="3035300" cy="644525"/>
          </a:xfrm>
          <a:prstGeom prst="rect">
            <a:avLst/>
          </a:prstGeom>
          <a:noFill/>
          <a:ln w="1270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zh-TW" sz="16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767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Tahoma" panose="020B0604030504040204" pitchFamily="34" charset="0"/>
              </a:rPr>
              <a:t>Transport</a:t>
            </a:r>
            <a:r>
              <a:rPr lang="en-US" altLang="zh-TW" sz="1400">
                <a:latin typeface="Tahoma" panose="020B0604030504040204" pitchFamily="34" charset="0"/>
              </a:rPr>
              <a:t> </a:t>
            </a:r>
            <a:r>
              <a:rPr lang="en-US" altLang="zh-TW" sz="1200"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10445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Tahoma" panose="020B0604030504040204" pitchFamily="34" charset="0"/>
              </a:rPr>
              <a:t>3-</a:t>
            </a:r>
            <a:fld id="{EE92A227-140E-4FCC-94EE-2B0AA36B5102}" type="slidenum">
              <a:rPr lang="en-US" altLang="zh-TW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TW" sz="1200">
              <a:latin typeface="Tahoma" panose="020B0604030504040204" pitchFamily="34" charset="0"/>
            </a:endParaRPr>
          </a:p>
        </p:txBody>
      </p:sp>
      <p:pic>
        <p:nvPicPr>
          <p:cNvPr id="104452" name="Picture 1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5" y="103187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TCP: detecting, reacting to loss</a:t>
            </a:r>
          </a:p>
        </p:txBody>
      </p:sp>
      <p:sp>
        <p:nvSpPr>
          <p:cNvPr id="10445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524000"/>
            <a:ext cx="8577263" cy="243840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charset="2"/>
              <a:buChar char="§"/>
              <a:defRPr/>
            </a:pPr>
            <a:r>
              <a:rPr lang="en-US" sz="3200">
                <a:cs typeface="+mn-cs"/>
              </a:rPr>
              <a:t>loss indicated by timeout:</a:t>
            </a:r>
          </a:p>
          <a:p>
            <a:pPr lvl="1">
              <a:buFont typeface="Arial"/>
              <a:buChar char="•"/>
              <a:defRPr/>
            </a:pPr>
            <a:r>
              <a:rPr lang="en-US" sz="2800" b="1">
                <a:latin typeface="Courier New" charset="0"/>
              </a:rPr>
              <a:t>cwnd</a:t>
            </a:r>
            <a:r>
              <a:rPr lang="en-US" sz="2800"/>
              <a:t> set to 1 MSS; </a:t>
            </a:r>
          </a:p>
          <a:p>
            <a:pPr lvl="1">
              <a:buFont typeface="Arial"/>
              <a:buChar char="•"/>
              <a:defRPr/>
            </a:pPr>
            <a:r>
              <a:rPr lang="en-US" sz="2800"/>
              <a:t>window then grows exponentially (as in slow start) to threshold, then grows linearly</a:t>
            </a:r>
          </a:p>
          <a:p>
            <a:pPr>
              <a:buFont typeface="Wingdings" charset="2"/>
              <a:buChar char="§"/>
              <a:defRPr/>
            </a:pPr>
            <a:r>
              <a:rPr lang="en-US" sz="3200">
                <a:cs typeface="+mn-cs"/>
              </a:rPr>
              <a:t>loss indicated by 3 duplicate ACKs: </a:t>
            </a:r>
            <a:r>
              <a:rPr lang="en-US">
                <a:cs typeface="+mn-cs"/>
              </a:rPr>
              <a:t>TCP RENO</a:t>
            </a:r>
          </a:p>
          <a:p>
            <a:pPr lvl="1">
              <a:buFont typeface="Arial"/>
              <a:buChar char="•"/>
              <a:defRPr/>
            </a:pPr>
            <a:r>
              <a:rPr lang="en-US" sz="2800"/>
              <a:t>dup ACKs indicate network capable of  delivering some segments </a:t>
            </a:r>
          </a:p>
          <a:p>
            <a:pPr lvl="1">
              <a:buFont typeface="Arial"/>
              <a:buChar char="•"/>
              <a:defRPr/>
            </a:pPr>
            <a:r>
              <a:rPr lang="en-US" sz="2800" b="1">
                <a:latin typeface="Courier New" charset="0"/>
              </a:rPr>
              <a:t>cwnd</a:t>
            </a:r>
            <a:r>
              <a:rPr lang="en-US" sz="2800"/>
              <a:t> is cut in half window then grows linearly</a:t>
            </a:r>
          </a:p>
          <a:p>
            <a:pPr>
              <a:buFont typeface="Wingdings" charset="2"/>
              <a:buChar char="§"/>
              <a:defRPr/>
            </a:pPr>
            <a:r>
              <a:rPr lang="en-US" sz="3200">
                <a:cs typeface="+mn-cs"/>
              </a:rPr>
              <a:t>TCP Tahoe always sets </a:t>
            </a:r>
            <a:r>
              <a:rPr lang="en-US" b="1">
                <a:latin typeface="Courier New" charset="0"/>
                <a:cs typeface="+mn-cs"/>
              </a:rPr>
              <a:t>cwnd</a:t>
            </a:r>
            <a:r>
              <a:rPr lang="en-US" sz="3200">
                <a:cs typeface="+mn-cs"/>
              </a:rPr>
              <a:t> to 1 (timeout or 3 duplicate acks)</a:t>
            </a:r>
          </a:p>
          <a:p>
            <a:pPr lvl="1">
              <a:buFont typeface="Arial"/>
              <a:buChar char="•"/>
              <a:defRPr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55832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Tahoma" panose="020B0604030504040204" pitchFamily="34" charset="0"/>
              </a:rPr>
              <a:t>Transport</a:t>
            </a:r>
            <a:r>
              <a:rPr lang="en-US" altLang="zh-TW" sz="1400">
                <a:latin typeface="Tahoma" panose="020B0604030504040204" pitchFamily="34" charset="0"/>
              </a:rPr>
              <a:t> </a:t>
            </a:r>
            <a:r>
              <a:rPr lang="en-US" altLang="zh-TW" sz="1200"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10547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Tahoma" panose="020B0604030504040204" pitchFamily="34" charset="0"/>
              </a:rPr>
              <a:t>3-</a:t>
            </a:r>
            <a:fld id="{CC6EBE6C-040B-41B9-B06D-AC460271AA8D}" type="slidenum">
              <a:rPr lang="en-US" altLang="zh-TW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TW" sz="1200">
              <a:latin typeface="Tahoma" panose="020B0604030504040204" pitchFamily="34" charset="0"/>
            </a:endParaRPr>
          </a:p>
        </p:txBody>
      </p:sp>
      <p:sp>
        <p:nvSpPr>
          <p:cNvPr id="1054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19200"/>
            <a:ext cx="2819400" cy="25146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charset="0"/>
              <a:buNone/>
              <a:defRPr/>
            </a:pPr>
            <a:r>
              <a:rPr lang="en-US" sz="2400">
                <a:solidFill>
                  <a:srgbClr val="FF0000"/>
                </a:solidFill>
                <a:cs typeface="+mn-cs"/>
              </a:rPr>
              <a:t>Q:</a:t>
            </a:r>
            <a:r>
              <a:rPr lang="en-US" sz="2400">
                <a:cs typeface="+mn-cs"/>
              </a:rPr>
              <a:t> when should the exponential increase switch to linear? </a:t>
            </a:r>
          </a:p>
          <a:p>
            <a:pPr>
              <a:buFont typeface="Wingdings" charset="0"/>
              <a:buNone/>
              <a:defRPr/>
            </a:pPr>
            <a:r>
              <a:rPr lang="en-US" sz="2400">
                <a:solidFill>
                  <a:srgbClr val="FF0000"/>
                </a:solidFill>
                <a:cs typeface="+mn-cs"/>
              </a:rPr>
              <a:t>A:</a:t>
            </a:r>
            <a:r>
              <a:rPr lang="en-US" sz="2400">
                <a:cs typeface="+mn-cs"/>
              </a:rPr>
              <a:t> when </a:t>
            </a:r>
            <a:r>
              <a:rPr lang="en-US" sz="2400" b="1">
                <a:latin typeface="Courier New" charset="0"/>
                <a:cs typeface="+mn-cs"/>
              </a:rPr>
              <a:t>cwnd</a:t>
            </a:r>
            <a:r>
              <a:rPr lang="en-US" sz="2400">
                <a:cs typeface="+mn-cs"/>
              </a:rPr>
              <a:t> gets to 1/2 of its value before timeout.</a:t>
            </a:r>
          </a:p>
          <a:p>
            <a:pPr>
              <a:buFont typeface="Wingdings" charset="0"/>
              <a:buNone/>
              <a:defRPr/>
            </a:pPr>
            <a:endParaRPr lang="en-US" sz="2400">
              <a:cs typeface="+mn-cs"/>
            </a:endParaRPr>
          </a:p>
          <a:p>
            <a:pPr>
              <a:buFont typeface="Wingdings" charset="0"/>
              <a:buNone/>
              <a:defRPr/>
            </a:pPr>
            <a:r>
              <a:rPr lang="en-US">
                <a:cs typeface="+mn-cs"/>
              </a:rPr>
              <a:t> </a:t>
            </a:r>
          </a:p>
        </p:txBody>
      </p:sp>
      <p:sp>
        <p:nvSpPr>
          <p:cNvPr id="10547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3962400"/>
            <a:ext cx="3810000" cy="1905000"/>
          </a:xfrm>
        </p:spPr>
        <p:txBody>
          <a:bodyPr>
            <a:normAutofit lnSpcReduction="10000"/>
          </a:bodyPr>
          <a:lstStyle/>
          <a:p>
            <a:pPr>
              <a:buFont typeface="Wingdings" charset="0"/>
              <a:buNone/>
              <a:defRPr/>
            </a:pPr>
            <a:r>
              <a:rPr lang="en-US" u="sng">
                <a:solidFill>
                  <a:srgbClr val="FF0000"/>
                </a:solidFill>
                <a:cs typeface="+mn-cs"/>
              </a:rPr>
              <a:t>Implementation:</a:t>
            </a:r>
            <a:endParaRPr lang="en-US">
              <a:cs typeface="+mn-cs"/>
            </a:endParaRPr>
          </a:p>
          <a:p>
            <a:pPr>
              <a:buFont typeface="Wingdings" charset="2"/>
              <a:buChar char="§"/>
              <a:defRPr/>
            </a:pPr>
            <a:r>
              <a:rPr lang="en-US" sz="2400">
                <a:cs typeface="+mn-cs"/>
              </a:rPr>
              <a:t>variable </a:t>
            </a:r>
            <a:r>
              <a:rPr lang="en-US" sz="2400" b="1">
                <a:latin typeface="Courier New" charset="0"/>
                <a:cs typeface="+mn-cs"/>
              </a:rPr>
              <a:t>ssthresh</a:t>
            </a:r>
            <a:r>
              <a:rPr lang="en-US" sz="2400">
                <a:latin typeface="Courier New" charset="0"/>
                <a:cs typeface="+mn-cs"/>
              </a:rPr>
              <a:t> 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>
                <a:cs typeface="+mn-cs"/>
              </a:rPr>
              <a:t>on loss event, </a:t>
            </a:r>
            <a:r>
              <a:rPr lang="en-US" sz="2400" b="1">
                <a:latin typeface="Courier New" charset="0"/>
                <a:cs typeface="+mn-cs"/>
              </a:rPr>
              <a:t>ssthresh</a:t>
            </a:r>
            <a:r>
              <a:rPr lang="en-US" sz="2400">
                <a:cs typeface="+mn-cs"/>
              </a:rPr>
              <a:t> is set to 1/2 of </a:t>
            </a:r>
            <a:r>
              <a:rPr lang="en-US" sz="2400" b="1">
                <a:latin typeface="Courier New" charset="0"/>
                <a:cs typeface="+mn-cs"/>
              </a:rPr>
              <a:t>cwnd</a:t>
            </a:r>
            <a:r>
              <a:rPr lang="en-US" sz="2400">
                <a:latin typeface="Courier New" charset="0"/>
                <a:cs typeface="+mn-cs"/>
              </a:rPr>
              <a:t> </a:t>
            </a:r>
            <a:r>
              <a:rPr lang="en-US" sz="2400">
                <a:cs typeface="+mn-cs"/>
              </a:rPr>
              <a:t>just before loss event</a:t>
            </a:r>
          </a:p>
        </p:txBody>
      </p:sp>
      <p:pic>
        <p:nvPicPr>
          <p:cNvPr id="10547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025" y="1770063"/>
            <a:ext cx="5105400" cy="291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79" name="Picture 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5" y="94297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80" name="Rectangle 10"/>
          <p:cNvSpPr>
            <a:spLocks noGrp="1" noChangeArrowheads="1"/>
          </p:cNvSpPr>
          <p:nvPr>
            <p:ph type="title"/>
          </p:nvPr>
        </p:nvSpPr>
        <p:spPr>
          <a:xfrm>
            <a:off x="533400" y="139700"/>
            <a:ext cx="8043863" cy="1143000"/>
          </a:xfrm>
        </p:spPr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TCP: switching from slow start to CA</a:t>
            </a:r>
          </a:p>
        </p:txBody>
      </p:sp>
      <p:sp>
        <p:nvSpPr>
          <p:cNvPr id="105481" name="TextBox 1"/>
          <p:cNvSpPr txBox="1">
            <a:spLocks noChangeArrowheads="1"/>
          </p:cNvSpPr>
          <p:nvPr/>
        </p:nvSpPr>
        <p:spPr bwMode="auto">
          <a:xfrm>
            <a:off x="339725" y="6199188"/>
            <a:ext cx="45069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Arial" panose="020B0604020202020204" pitchFamily="34" charset="0"/>
              </a:rPr>
              <a:t>* Check out the online interactive exercises for more examples: h</a:t>
            </a:r>
            <a:r>
              <a:rPr lang="en-US" altLang="zh-TW" sz="1200">
                <a:latin typeface="Arial" panose="020B0604020202020204" pitchFamily="34" charset="0"/>
              </a:rPr>
              <a:t>ttp://gaia.cs.umass.edu/kurose_ross/interactive/</a:t>
            </a:r>
          </a:p>
        </p:txBody>
      </p:sp>
    </p:spTree>
    <p:extLst>
      <p:ext uri="{BB962C8B-B14F-4D97-AF65-F5344CB8AC3E}">
        <p14:creationId xmlns:p14="http://schemas.microsoft.com/office/powerpoint/2010/main" val="1634047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3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777875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5" name="Rectangle 20"/>
          <p:cNvSpPr>
            <a:spLocks noChangeArrowheads="1"/>
          </p:cNvSpPr>
          <p:nvPr/>
        </p:nvSpPr>
        <p:spPr bwMode="auto">
          <a:xfrm>
            <a:off x="434975" y="1335088"/>
            <a:ext cx="8001000" cy="1371600"/>
          </a:xfrm>
          <a:prstGeom prst="rect">
            <a:avLst/>
          </a:prstGeom>
          <a:solidFill>
            <a:schemeClr val="bg1"/>
          </a:solidFill>
          <a:ln w="1905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zh-TW" sz="1800">
              <a:latin typeface="Arial" panose="020B0604020202020204" pitchFamily="34" charset="0"/>
            </a:endParaRPr>
          </a:p>
        </p:txBody>
      </p:sp>
      <p:sp>
        <p:nvSpPr>
          <p:cNvPr id="54276" name="Rectangle 18"/>
          <p:cNvSpPr>
            <a:spLocks noChangeArrowheads="1"/>
          </p:cNvSpPr>
          <p:nvPr/>
        </p:nvSpPr>
        <p:spPr bwMode="auto">
          <a:xfrm>
            <a:off x="4276725" y="5673725"/>
            <a:ext cx="1636713" cy="269875"/>
          </a:xfrm>
          <a:prstGeom prst="rect">
            <a:avLst/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zh-TW" sz="1800">
              <a:latin typeface="Arial" panose="020B0604020202020204" pitchFamily="34" charset="0"/>
            </a:endParaRPr>
          </a:p>
        </p:txBody>
      </p:sp>
      <p:sp>
        <p:nvSpPr>
          <p:cNvPr id="54277" name="Rectangle 17"/>
          <p:cNvSpPr>
            <a:spLocks noChangeArrowheads="1"/>
          </p:cNvSpPr>
          <p:nvPr/>
        </p:nvSpPr>
        <p:spPr bwMode="auto">
          <a:xfrm>
            <a:off x="4283075" y="6069013"/>
            <a:ext cx="1636713" cy="269875"/>
          </a:xfrm>
          <a:prstGeom prst="rect">
            <a:avLst/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zh-TW" sz="1800">
              <a:latin typeface="Arial" panose="020B0604020202020204" pitchFamily="34" charset="0"/>
            </a:endParaRPr>
          </a:p>
        </p:txBody>
      </p:sp>
      <p:sp>
        <p:nvSpPr>
          <p:cNvPr id="19464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95250"/>
            <a:ext cx="7772400" cy="909638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Longest prefix matching</a:t>
            </a:r>
          </a:p>
        </p:txBody>
      </p:sp>
      <p:sp>
        <p:nvSpPr>
          <p:cNvPr id="54279" name="Rectangle 5"/>
          <p:cNvSpPr>
            <a:spLocks noChangeArrowheads="1"/>
          </p:cNvSpPr>
          <p:nvPr/>
        </p:nvSpPr>
        <p:spPr bwMode="auto">
          <a:xfrm>
            <a:off x="1065213" y="2989263"/>
            <a:ext cx="5235575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  <a:cs typeface="Times New Roman" panose="02020603050405020304" pitchFamily="18" charset="0"/>
              </a:rPr>
              <a:t>Destination Address Range                       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Courier New" panose="02070309020205020404" pitchFamily="49" charset="0"/>
                <a:cs typeface="Times New Roman" panose="02020603050405020304" pitchFamily="18" charset="0"/>
              </a:rPr>
              <a:t>11001000 00010111 00010*** ********* </a:t>
            </a:r>
            <a:endParaRPr lang="en-US" altLang="zh-TW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Courier New" panose="02070309020205020404" pitchFamily="49" charset="0"/>
                <a:cs typeface="Times New Roman" panose="02020603050405020304" pitchFamily="18" charset="0"/>
              </a:rPr>
              <a:t>11001000 00010111 00011000 *********</a:t>
            </a:r>
            <a:endParaRPr lang="en-US" altLang="zh-TW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Courier New" panose="02070309020205020404" pitchFamily="49" charset="0"/>
                <a:cs typeface="Times New Roman" panose="02020603050405020304" pitchFamily="18" charset="0"/>
              </a:rPr>
              <a:t>11001000 00010111 00011*** *********</a:t>
            </a:r>
            <a:endParaRPr lang="en-US" altLang="zh-TW" sz="200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  <a:cs typeface="Times New Roman" panose="02020603050405020304" pitchFamily="18" charset="0"/>
              </a:rPr>
              <a:t>otherwise  </a:t>
            </a:r>
            <a:r>
              <a:rPr lang="en-US" altLang="zh-TW" sz="1800">
                <a:latin typeface="Times" panose="02020603050405020304" pitchFamily="18" charset="0"/>
                <a:cs typeface="Times New Roman" panose="02020603050405020304" pitchFamily="18" charset="0"/>
              </a:rPr>
              <a:t>           </a:t>
            </a:r>
          </a:p>
        </p:txBody>
      </p:sp>
      <p:sp>
        <p:nvSpPr>
          <p:cNvPr id="54280" name="Rectangle 7"/>
          <p:cNvSpPr>
            <a:spLocks noChangeArrowheads="1"/>
          </p:cNvSpPr>
          <p:nvPr/>
        </p:nvSpPr>
        <p:spPr bwMode="auto">
          <a:xfrm>
            <a:off x="958850" y="6026150"/>
            <a:ext cx="5141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DA: 11001000  00010111  00011000  10101010</a:t>
            </a:r>
            <a:r>
              <a:rPr lang="en-US" altLang="zh-TW" sz="1800"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54281" name="Text Box 8"/>
          <p:cNvSpPr txBox="1">
            <a:spLocks noChangeArrowheads="1"/>
          </p:cNvSpPr>
          <p:nvPr/>
        </p:nvSpPr>
        <p:spPr bwMode="auto">
          <a:xfrm>
            <a:off x="280988" y="5272088"/>
            <a:ext cx="1341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000099"/>
                </a:solidFill>
                <a:latin typeface="Arial" panose="020B0604020202020204" pitchFamily="34" charset="0"/>
              </a:rPr>
              <a:t>examples:</a:t>
            </a:r>
          </a:p>
        </p:txBody>
      </p:sp>
      <p:sp>
        <p:nvSpPr>
          <p:cNvPr id="54282" name="Text Box 9"/>
          <p:cNvSpPr txBox="1">
            <a:spLocks noChangeArrowheads="1"/>
          </p:cNvSpPr>
          <p:nvPr/>
        </p:nvSpPr>
        <p:spPr bwMode="auto">
          <a:xfrm>
            <a:off x="944563" y="5641975"/>
            <a:ext cx="5137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DA: 11001000  00010111  00010110  10100001 </a:t>
            </a:r>
          </a:p>
        </p:txBody>
      </p:sp>
      <p:sp>
        <p:nvSpPr>
          <p:cNvPr id="54283" name="Text Box 15"/>
          <p:cNvSpPr txBox="1">
            <a:spLocks noChangeArrowheads="1"/>
          </p:cNvSpPr>
          <p:nvPr/>
        </p:nvSpPr>
        <p:spPr bwMode="auto">
          <a:xfrm>
            <a:off x="6262688" y="5640388"/>
            <a:ext cx="1835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CC0000"/>
                </a:solidFill>
              </a:rPr>
              <a:t>which interface?</a:t>
            </a:r>
          </a:p>
        </p:txBody>
      </p:sp>
      <p:sp>
        <p:nvSpPr>
          <p:cNvPr id="54284" name="Text Box 16"/>
          <p:cNvSpPr txBox="1">
            <a:spLocks noChangeArrowheads="1"/>
          </p:cNvSpPr>
          <p:nvPr/>
        </p:nvSpPr>
        <p:spPr bwMode="auto">
          <a:xfrm>
            <a:off x="6310313" y="5991225"/>
            <a:ext cx="1835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CC0000"/>
                </a:solidFill>
              </a:rPr>
              <a:t>which interface?</a:t>
            </a:r>
          </a:p>
        </p:txBody>
      </p:sp>
      <p:sp>
        <p:nvSpPr>
          <p:cNvPr id="54285" name="Text Box 19"/>
          <p:cNvSpPr txBox="1">
            <a:spLocks noChangeArrowheads="1"/>
          </p:cNvSpPr>
          <p:nvPr/>
        </p:nvSpPr>
        <p:spPr bwMode="auto">
          <a:xfrm>
            <a:off x="571500" y="1490663"/>
            <a:ext cx="7799388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/>
              <a:t>when looking for forwarding table entry for given destination address, use </a:t>
            </a:r>
            <a:r>
              <a:rPr lang="en-US" altLang="zh-TW" i="1">
                <a:solidFill>
                  <a:srgbClr val="000099"/>
                </a:solidFill>
              </a:rPr>
              <a:t>longest</a:t>
            </a:r>
            <a:r>
              <a:rPr lang="en-US" altLang="zh-TW"/>
              <a:t> address prefix that matches destination address.</a:t>
            </a:r>
          </a:p>
        </p:txBody>
      </p:sp>
      <p:sp>
        <p:nvSpPr>
          <p:cNvPr id="54286" name="Text Box 22"/>
          <p:cNvSpPr txBox="1">
            <a:spLocks noChangeArrowheads="1"/>
          </p:cNvSpPr>
          <p:nvPr/>
        </p:nvSpPr>
        <p:spPr bwMode="auto">
          <a:xfrm>
            <a:off x="558800" y="1036638"/>
            <a:ext cx="3282950" cy="519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i="1">
                <a:solidFill>
                  <a:srgbClr val="CC0000"/>
                </a:solidFill>
              </a:rPr>
              <a:t>longest prefix matching</a:t>
            </a:r>
          </a:p>
        </p:txBody>
      </p:sp>
      <p:sp>
        <p:nvSpPr>
          <p:cNvPr id="54287" name="Rectangle 24"/>
          <p:cNvSpPr>
            <a:spLocks noChangeArrowheads="1"/>
          </p:cNvSpPr>
          <p:nvPr/>
        </p:nvSpPr>
        <p:spPr bwMode="auto">
          <a:xfrm>
            <a:off x="992188" y="3022600"/>
            <a:ext cx="7459662" cy="2106613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zh-TW" sz="1800">
              <a:latin typeface="Arial" panose="020B0604020202020204" pitchFamily="34" charset="0"/>
            </a:endParaRPr>
          </a:p>
        </p:txBody>
      </p:sp>
      <p:sp>
        <p:nvSpPr>
          <p:cNvPr id="54288" name="Line 25"/>
          <p:cNvSpPr>
            <a:spLocks noChangeShapeType="1"/>
          </p:cNvSpPr>
          <p:nvPr/>
        </p:nvSpPr>
        <p:spPr bwMode="auto">
          <a:xfrm>
            <a:off x="992188" y="3457575"/>
            <a:ext cx="74485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4289" name="Line 26"/>
          <p:cNvSpPr>
            <a:spLocks noChangeShapeType="1"/>
          </p:cNvSpPr>
          <p:nvPr/>
        </p:nvSpPr>
        <p:spPr bwMode="auto">
          <a:xfrm>
            <a:off x="1022350" y="3887788"/>
            <a:ext cx="74485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4290" name="Line 27"/>
          <p:cNvSpPr>
            <a:spLocks noChangeShapeType="1"/>
          </p:cNvSpPr>
          <p:nvPr/>
        </p:nvSpPr>
        <p:spPr bwMode="auto">
          <a:xfrm>
            <a:off x="996950" y="4306888"/>
            <a:ext cx="74485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4291" name="Line 28"/>
          <p:cNvSpPr>
            <a:spLocks noChangeShapeType="1"/>
          </p:cNvSpPr>
          <p:nvPr/>
        </p:nvSpPr>
        <p:spPr bwMode="auto">
          <a:xfrm>
            <a:off x="993775" y="4737100"/>
            <a:ext cx="74485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4292" name="Line 29"/>
          <p:cNvSpPr>
            <a:spLocks noChangeShapeType="1"/>
          </p:cNvSpPr>
          <p:nvPr/>
        </p:nvSpPr>
        <p:spPr bwMode="auto">
          <a:xfrm>
            <a:off x="6176963" y="3022600"/>
            <a:ext cx="0" cy="2117725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4293" name="Text Box 30"/>
          <p:cNvSpPr txBox="1">
            <a:spLocks noChangeArrowheads="1"/>
          </p:cNvSpPr>
          <p:nvPr/>
        </p:nvSpPr>
        <p:spPr bwMode="auto">
          <a:xfrm>
            <a:off x="6475413" y="2965450"/>
            <a:ext cx="1543050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Link interface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0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1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2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5429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Tahoma" panose="020B0604030504040204" pitchFamily="34" charset="0"/>
              </a:rPr>
              <a:t>4-</a:t>
            </a:r>
            <a:fld id="{33D5BA13-EEE0-4DCD-8EA7-6DB840109EB1}" type="slidenum">
              <a:rPr lang="en-US" altLang="zh-TW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TW" sz="1200">
              <a:latin typeface="Tahoma" panose="020B0604030504040204" pitchFamily="34" charset="0"/>
            </a:endParaRPr>
          </a:p>
        </p:txBody>
      </p:sp>
      <p:sp>
        <p:nvSpPr>
          <p:cNvPr id="54295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</p:spTree>
    <p:extLst>
      <p:ext uri="{BB962C8B-B14F-4D97-AF65-F5344CB8AC3E}">
        <p14:creationId xmlns:p14="http://schemas.microsoft.com/office/powerpoint/2010/main" val="1405364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17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800100"/>
            <a:ext cx="3656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3" name="Rectangle 3"/>
          <p:cNvSpPr>
            <a:spLocks noGrp="1" noChangeArrowheads="1"/>
          </p:cNvSpPr>
          <p:nvPr>
            <p:ph type="title"/>
          </p:nvPr>
        </p:nvSpPr>
        <p:spPr>
          <a:xfrm>
            <a:off x="441325" y="247650"/>
            <a:ext cx="7772400" cy="685800"/>
          </a:xfrm>
        </p:spPr>
        <p:txBody>
          <a:bodyPr/>
          <a:lstStyle/>
          <a:p>
            <a:r>
              <a:rPr lang="en-US" altLang="zh-TW" sz="4000">
                <a:ea typeface="ＭＳ Ｐゴシック" panose="020B0600070205080204" pitchFamily="34" charset="-128"/>
              </a:rPr>
              <a:t>Switching fabrics</a:t>
            </a:r>
            <a:endParaRPr lang="en-US" altLang="zh-TW">
              <a:ea typeface="ＭＳ Ｐゴシック" panose="020B0600070205080204" pitchFamily="34" charset="-128"/>
            </a:endParaRPr>
          </a:p>
        </p:txBody>
      </p:sp>
      <p:sp>
        <p:nvSpPr>
          <p:cNvPr id="2458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01675" y="1177925"/>
            <a:ext cx="7772400" cy="4648200"/>
          </a:xfrm>
        </p:spPr>
        <p:txBody>
          <a:bodyPr/>
          <a:lstStyle/>
          <a:p>
            <a:pPr>
              <a:buFont typeface="Wingdings" charset="2"/>
              <a:buChar char="§"/>
              <a:defRPr/>
            </a:pPr>
            <a:r>
              <a:rPr lang="en-US">
                <a:cs typeface="+mn-cs"/>
              </a:rPr>
              <a:t>transfer packet from input buffer to appropriate output buffer</a:t>
            </a:r>
          </a:p>
          <a:p>
            <a:pPr>
              <a:buFont typeface="Wingdings" charset="2"/>
              <a:buChar char="§"/>
              <a:defRPr/>
            </a:pPr>
            <a:r>
              <a:rPr lang="en-US">
                <a:cs typeface="+mn-cs"/>
              </a:rPr>
              <a:t>switching rate: rate at which packets can be transfer from inputs to outputs</a:t>
            </a:r>
          </a:p>
          <a:p>
            <a:pPr lvl="1">
              <a:buFont typeface="Arial"/>
              <a:buChar char="•"/>
              <a:defRPr/>
            </a:pPr>
            <a:r>
              <a:rPr lang="en-US" sz="2000"/>
              <a:t>often measured as multiple of input/output line rate</a:t>
            </a:r>
          </a:p>
          <a:p>
            <a:pPr lvl="1">
              <a:buFont typeface="Arial"/>
              <a:buChar char="•"/>
              <a:defRPr/>
            </a:pPr>
            <a:r>
              <a:rPr lang="en-US" sz="2000"/>
              <a:t>N inputs: switching rate N times line rate desirable</a:t>
            </a:r>
          </a:p>
          <a:p>
            <a:pPr>
              <a:buFont typeface="Wingdings" charset="2"/>
              <a:buChar char="§"/>
              <a:defRPr/>
            </a:pPr>
            <a:r>
              <a:rPr lang="en-US">
                <a:cs typeface="+mn-cs"/>
              </a:rPr>
              <a:t>three types of switching fabrics</a:t>
            </a:r>
          </a:p>
        </p:txBody>
      </p:sp>
      <p:grpSp>
        <p:nvGrpSpPr>
          <p:cNvPr id="56325" name="Group 30"/>
          <p:cNvGrpSpPr>
            <a:grpSpLocks/>
          </p:cNvGrpSpPr>
          <p:nvPr/>
        </p:nvGrpSpPr>
        <p:grpSpPr bwMode="auto">
          <a:xfrm>
            <a:off x="742950" y="4283075"/>
            <a:ext cx="890588" cy="215900"/>
            <a:chOff x="876" y="2800"/>
            <a:chExt cx="642" cy="175"/>
          </a:xfrm>
        </p:grpSpPr>
        <p:sp>
          <p:nvSpPr>
            <p:cNvPr id="56455" name="Rectangle 7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56456" name="Rectangle 8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56457" name="Rectangle 9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56458" name="Rectangle 10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56459" name="Line 11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  <p:grpSp>
        <p:nvGrpSpPr>
          <p:cNvPr id="56326" name="Group 45"/>
          <p:cNvGrpSpPr>
            <a:grpSpLocks/>
          </p:cNvGrpSpPr>
          <p:nvPr/>
        </p:nvGrpSpPr>
        <p:grpSpPr bwMode="auto">
          <a:xfrm>
            <a:off x="719138" y="4678363"/>
            <a:ext cx="890587" cy="215900"/>
            <a:chOff x="876" y="2800"/>
            <a:chExt cx="642" cy="175"/>
          </a:xfrm>
        </p:grpSpPr>
        <p:sp>
          <p:nvSpPr>
            <p:cNvPr id="56450" name="Rectangle 46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56451" name="Rectangle 47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56452" name="Rectangle 48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56453" name="Rectangle 49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56454" name="Line 50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  <p:grpSp>
        <p:nvGrpSpPr>
          <p:cNvPr id="56327" name="Group 51"/>
          <p:cNvGrpSpPr>
            <a:grpSpLocks/>
          </p:cNvGrpSpPr>
          <p:nvPr/>
        </p:nvGrpSpPr>
        <p:grpSpPr bwMode="auto">
          <a:xfrm>
            <a:off x="714375" y="5105400"/>
            <a:ext cx="890588" cy="215900"/>
            <a:chOff x="876" y="2800"/>
            <a:chExt cx="642" cy="175"/>
          </a:xfrm>
        </p:grpSpPr>
        <p:sp>
          <p:nvSpPr>
            <p:cNvPr id="56445" name="Rectangle 52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56446" name="Rectangle 53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56447" name="Rectangle 54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56448" name="Rectangle 55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56449" name="Line 56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  <p:sp>
        <p:nvSpPr>
          <p:cNvPr id="56328" name="Rectangle 57"/>
          <p:cNvSpPr>
            <a:spLocks noChangeArrowheads="1"/>
          </p:cNvSpPr>
          <p:nvPr/>
        </p:nvSpPr>
        <p:spPr bwMode="auto">
          <a:xfrm>
            <a:off x="1601788" y="4200525"/>
            <a:ext cx="704850" cy="117633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zh-TW" sz="1800">
              <a:latin typeface="Arial" panose="020B0604020202020204" pitchFamily="34" charset="0"/>
            </a:endParaRPr>
          </a:p>
        </p:txBody>
      </p:sp>
      <p:grpSp>
        <p:nvGrpSpPr>
          <p:cNvPr id="56329" name="Group 64"/>
          <p:cNvGrpSpPr>
            <a:grpSpLocks/>
          </p:cNvGrpSpPr>
          <p:nvPr/>
        </p:nvGrpSpPr>
        <p:grpSpPr bwMode="auto">
          <a:xfrm>
            <a:off x="2311400" y="4281488"/>
            <a:ext cx="890588" cy="215900"/>
            <a:chOff x="455" y="3463"/>
            <a:chExt cx="561" cy="136"/>
          </a:xfrm>
        </p:grpSpPr>
        <p:sp>
          <p:nvSpPr>
            <p:cNvPr id="56440" name="Rectangle 59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56441" name="Rectangle 60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56442" name="Rectangle 61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56443" name="Rectangle 62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56444" name="Line 63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  <p:grpSp>
        <p:nvGrpSpPr>
          <p:cNvPr id="56330" name="Group 65"/>
          <p:cNvGrpSpPr>
            <a:grpSpLocks/>
          </p:cNvGrpSpPr>
          <p:nvPr/>
        </p:nvGrpSpPr>
        <p:grpSpPr bwMode="auto">
          <a:xfrm>
            <a:off x="2316163" y="4673600"/>
            <a:ext cx="890587" cy="215900"/>
            <a:chOff x="455" y="3463"/>
            <a:chExt cx="561" cy="136"/>
          </a:xfrm>
        </p:grpSpPr>
        <p:sp>
          <p:nvSpPr>
            <p:cNvPr id="56435" name="Rectangle 66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56436" name="Rectangle 67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56437" name="Rectangle 68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56438" name="Rectangle 69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56439" name="Line 70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  <p:grpSp>
        <p:nvGrpSpPr>
          <p:cNvPr id="56331" name="Group 71"/>
          <p:cNvGrpSpPr>
            <a:grpSpLocks/>
          </p:cNvGrpSpPr>
          <p:nvPr/>
        </p:nvGrpSpPr>
        <p:grpSpPr bwMode="auto">
          <a:xfrm>
            <a:off x="2311400" y="5100638"/>
            <a:ext cx="890588" cy="215900"/>
            <a:chOff x="455" y="3463"/>
            <a:chExt cx="561" cy="136"/>
          </a:xfrm>
        </p:grpSpPr>
        <p:sp>
          <p:nvSpPr>
            <p:cNvPr id="56430" name="Rectangle 72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56431" name="Rectangle 73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56432" name="Rectangle 74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56433" name="Rectangle 75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56434" name="Line 76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  <p:sp>
        <p:nvSpPr>
          <p:cNvPr id="56332" name="Text Box 78"/>
          <p:cNvSpPr txBox="1">
            <a:spLocks noChangeArrowheads="1"/>
          </p:cNvSpPr>
          <p:nvPr/>
        </p:nvSpPr>
        <p:spPr bwMode="auto">
          <a:xfrm>
            <a:off x="1435100" y="5586413"/>
            <a:ext cx="1009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memory</a:t>
            </a:r>
          </a:p>
        </p:txBody>
      </p:sp>
      <p:sp>
        <p:nvSpPr>
          <p:cNvPr id="56333" name="Text Box 79"/>
          <p:cNvSpPr txBox="1">
            <a:spLocks noChangeArrowheads="1"/>
          </p:cNvSpPr>
          <p:nvPr/>
        </p:nvSpPr>
        <p:spPr bwMode="auto">
          <a:xfrm>
            <a:off x="1533525" y="4518025"/>
            <a:ext cx="8239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Arial" panose="020B0604020202020204" pitchFamily="34" charset="0"/>
              </a:rPr>
              <a:t>memory</a:t>
            </a:r>
          </a:p>
        </p:txBody>
      </p:sp>
      <p:grpSp>
        <p:nvGrpSpPr>
          <p:cNvPr id="56334" name="Group 80"/>
          <p:cNvGrpSpPr>
            <a:grpSpLocks/>
          </p:cNvGrpSpPr>
          <p:nvPr/>
        </p:nvGrpSpPr>
        <p:grpSpPr bwMode="auto">
          <a:xfrm>
            <a:off x="3648075" y="4267200"/>
            <a:ext cx="890588" cy="215900"/>
            <a:chOff x="876" y="2800"/>
            <a:chExt cx="642" cy="175"/>
          </a:xfrm>
        </p:grpSpPr>
        <p:sp>
          <p:nvSpPr>
            <p:cNvPr id="56425" name="Rectangle 81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56426" name="Rectangle 82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56427" name="Rectangle 83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56428" name="Rectangle 84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56429" name="Line 85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  <p:grpSp>
        <p:nvGrpSpPr>
          <p:cNvPr id="56335" name="Group 86"/>
          <p:cNvGrpSpPr>
            <a:grpSpLocks/>
          </p:cNvGrpSpPr>
          <p:nvPr/>
        </p:nvGrpSpPr>
        <p:grpSpPr bwMode="auto">
          <a:xfrm>
            <a:off x="3646488" y="4662488"/>
            <a:ext cx="890587" cy="215900"/>
            <a:chOff x="876" y="2800"/>
            <a:chExt cx="642" cy="175"/>
          </a:xfrm>
        </p:grpSpPr>
        <p:sp>
          <p:nvSpPr>
            <p:cNvPr id="56420" name="Rectangle 87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56421" name="Rectangle 88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56422" name="Rectangle 89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56423" name="Rectangle 90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56424" name="Line 91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  <p:grpSp>
        <p:nvGrpSpPr>
          <p:cNvPr id="56336" name="Group 92"/>
          <p:cNvGrpSpPr>
            <a:grpSpLocks/>
          </p:cNvGrpSpPr>
          <p:nvPr/>
        </p:nvGrpSpPr>
        <p:grpSpPr bwMode="auto">
          <a:xfrm>
            <a:off x="3641725" y="5089525"/>
            <a:ext cx="890588" cy="215900"/>
            <a:chOff x="876" y="2800"/>
            <a:chExt cx="642" cy="175"/>
          </a:xfrm>
        </p:grpSpPr>
        <p:sp>
          <p:nvSpPr>
            <p:cNvPr id="56415" name="Rectangle 93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56416" name="Rectangle 94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56417" name="Rectangle 95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56418" name="Rectangle 96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56419" name="Line 97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  <p:sp>
        <p:nvSpPr>
          <p:cNvPr id="56337" name="Line 98"/>
          <p:cNvSpPr>
            <a:spLocks noChangeShapeType="1"/>
          </p:cNvSpPr>
          <p:nvPr/>
        </p:nvSpPr>
        <p:spPr bwMode="auto">
          <a:xfrm>
            <a:off x="4549775" y="4270375"/>
            <a:ext cx="0" cy="10033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grpSp>
        <p:nvGrpSpPr>
          <p:cNvPr id="56338" name="Group 99"/>
          <p:cNvGrpSpPr>
            <a:grpSpLocks/>
          </p:cNvGrpSpPr>
          <p:nvPr/>
        </p:nvGrpSpPr>
        <p:grpSpPr bwMode="auto">
          <a:xfrm>
            <a:off x="4603750" y="4254500"/>
            <a:ext cx="890588" cy="215900"/>
            <a:chOff x="455" y="3463"/>
            <a:chExt cx="561" cy="136"/>
          </a:xfrm>
        </p:grpSpPr>
        <p:sp>
          <p:nvSpPr>
            <p:cNvPr id="56410" name="Rectangle 100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56411" name="Rectangle 101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56412" name="Rectangle 102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56413" name="Rectangle 103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56414" name="Line 104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  <p:grpSp>
        <p:nvGrpSpPr>
          <p:cNvPr id="56339" name="Group 105"/>
          <p:cNvGrpSpPr>
            <a:grpSpLocks/>
          </p:cNvGrpSpPr>
          <p:nvPr/>
        </p:nvGrpSpPr>
        <p:grpSpPr bwMode="auto">
          <a:xfrm>
            <a:off x="4608513" y="4646613"/>
            <a:ext cx="890587" cy="215900"/>
            <a:chOff x="455" y="3463"/>
            <a:chExt cx="561" cy="136"/>
          </a:xfrm>
        </p:grpSpPr>
        <p:sp>
          <p:nvSpPr>
            <p:cNvPr id="56405" name="Rectangle 106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56406" name="Rectangle 107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56407" name="Rectangle 108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56408" name="Rectangle 109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56409" name="Line 110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  <p:grpSp>
        <p:nvGrpSpPr>
          <p:cNvPr id="56340" name="Group 111"/>
          <p:cNvGrpSpPr>
            <a:grpSpLocks/>
          </p:cNvGrpSpPr>
          <p:nvPr/>
        </p:nvGrpSpPr>
        <p:grpSpPr bwMode="auto">
          <a:xfrm>
            <a:off x="4603750" y="5073650"/>
            <a:ext cx="890588" cy="215900"/>
            <a:chOff x="455" y="3463"/>
            <a:chExt cx="561" cy="136"/>
          </a:xfrm>
        </p:grpSpPr>
        <p:sp>
          <p:nvSpPr>
            <p:cNvPr id="56400" name="Rectangle 112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56401" name="Rectangle 113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56402" name="Rectangle 114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56403" name="Rectangle 115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56404" name="Line 116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  <p:sp>
        <p:nvSpPr>
          <p:cNvPr id="56341" name="Text Box 117"/>
          <p:cNvSpPr txBox="1">
            <a:spLocks noChangeArrowheads="1"/>
          </p:cNvSpPr>
          <p:nvPr/>
        </p:nvSpPr>
        <p:spPr bwMode="auto">
          <a:xfrm>
            <a:off x="4286250" y="5583238"/>
            <a:ext cx="552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bus</a:t>
            </a:r>
          </a:p>
        </p:txBody>
      </p:sp>
      <p:grpSp>
        <p:nvGrpSpPr>
          <p:cNvPr id="56342" name="Group 118"/>
          <p:cNvGrpSpPr>
            <a:grpSpLocks/>
          </p:cNvGrpSpPr>
          <p:nvPr/>
        </p:nvGrpSpPr>
        <p:grpSpPr bwMode="auto">
          <a:xfrm>
            <a:off x="6091238" y="4233863"/>
            <a:ext cx="890587" cy="215900"/>
            <a:chOff x="876" y="2800"/>
            <a:chExt cx="642" cy="175"/>
          </a:xfrm>
        </p:grpSpPr>
        <p:sp>
          <p:nvSpPr>
            <p:cNvPr id="56395" name="Rectangle 119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56396" name="Rectangle 120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56397" name="Rectangle 121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56398" name="Rectangle 122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56399" name="Line 123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  <p:grpSp>
        <p:nvGrpSpPr>
          <p:cNvPr id="56343" name="Group 124"/>
          <p:cNvGrpSpPr>
            <a:grpSpLocks/>
          </p:cNvGrpSpPr>
          <p:nvPr/>
        </p:nvGrpSpPr>
        <p:grpSpPr bwMode="auto">
          <a:xfrm>
            <a:off x="6067425" y="4629150"/>
            <a:ext cx="890588" cy="215900"/>
            <a:chOff x="876" y="2800"/>
            <a:chExt cx="642" cy="175"/>
          </a:xfrm>
        </p:grpSpPr>
        <p:sp>
          <p:nvSpPr>
            <p:cNvPr id="56390" name="Rectangle 125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56391" name="Rectangle 126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56392" name="Rectangle 127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56393" name="Rectangle 128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56394" name="Line 129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  <p:grpSp>
        <p:nvGrpSpPr>
          <p:cNvPr id="56344" name="Group 130"/>
          <p:cNvGrpSpPr>
            <a:grpSpLocks/>
          </p:cNvGrpSpPr>
          <p:nvPr/>
        </p:nvGrpSpPr>
        <p:grpSpPr bwMode="auto">
          <a:xfrm>
            <a:off x="6062663" y="5056188"/>
            <a:ext cx="890587" cy="215900"/>
            <a:chOff x="876" y="2800"/>
            <a:chExt cx="642" cy="175"/>
          </a:xfrm>
        </p:grpSpPr>
        <p:sp>
          <p:nvSpPr>
            <p:cNvPr id="56385" name="Rectangle 131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56386" name="Rectangle 132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56387" name="Rectangle 133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56388" name="Rectangle 134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56389" name="Line 135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  <p:grpSp>
        <p:nvGrpSpPr>
          <p:cNvPr id="56345" name="Group 154"/>
          <p:cNvGrpSpPr>
            <a:grpSpLocks/>
          </p:cNvGrpSpPr>
          <p:nvPr/>
        </p:nvGrpSpPr>
        <p:grpSpPr bwMode="auto">
          <a:xfrm rot="5400000">
            <a:off x="7186613" y="5253038"/>
            <a:ext cx="895350" cy="1035050"/>
            <a:chOff x="2954" y="2776"/>
            <a:chExt cx="564" cy="652"/>
          </a:xfrm>
        </p:grpSpPr>
        <p:grpSp>
          <p:nvGrpSpPr>
            <p:cNvPr id="56367" name="Group 136"/>
            <p:cNvGrpSpPr>
              <a:grpSpLocks/>
            </p:cNvGrpSpPr>
            <p:nvPr/>
          </p:nvGrpSpPr>
          <p:grpSpPr bwMode="auto">
            <a:xfrm>
              <a:off x="2954" y="2776"/>
              <a:ext cx="561" cy="136"/>
              <a:chOff x="455" y="3463"/>
              <a:chExt cx="561" cy="136"/>
            </a:xfrm>
          </p:grpSpPr>
          <p:sp>
            <p:nvSpPr>
              <p:cNvPr id="56380" name="Rectangle 137"/>
              <p:cNvSpPr>
                <a:spLocks noChangeArrowheads="1"/>
              </p:cNvSpPr>
              <p:nvPr/>
            </p:nvSpPr>
            <p:spPr bwMode="auto">
              <a:xfrm>
                <a:off x="496" y="3465"/>
                <a:ext cx="424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6381" name="Rectangle 138"/>
              <p:cNvSpPr>
                <a:spLocks noChangeArrowheads="1"/>
              </p:cNvSpPr>
              <p:nvPr/>
            </p:nvSpPr>
            <p:spPr bwMode="auto">
              <a:xfrm>
                <a:off x="769" y="3504"/>
                <a:ext cx="132" cy="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6382" name="Rectangle 139"/>
              <p:cNvSpPr>
                <a:spLocks noChangeArrowheads="1"/>
              </p:cNvSpPr>
              <p:nvPr/>
            </p:nvSpPr>
            <p:spPr bwMode="auto">
              <a:xfrm>
                <a:off x="642" y="3479"/>
                <a:ext cx="108" cy="10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6383" name="Rectangle 140"/>
              <p:cNvSpPr>
                <a:spLocks noChangeArrowheads="1"/>
              </p:cNvSpPr>
              <p:nvPr/>
            </p:nvSpPr>
            <p:spPr bwMode="auto">
              <a:xfrm>
                <a:off x="515" y="3484"/>
                <a:ext cx="108" cy="10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6384" name="Line 141"/>
              <p:cNvSpPr>
                <a:spLocks noChangeShapeType="1"/>
              </p:cNvSpPr>
              <p:nvPr/>
            </p:nvSpPr>
            <p:spPr bwMode="auto">
              <a:xfrm flipV="1">
                <a:off x="453" y="3529"/>
                <a:ext cx="561" cy="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</p:grpSp>
        <p:grpSp>
          <p:nvGrpSpPr>
            <p:cNvPr id="56368" name="Group 142"/>
            <p:cNvGrpSpPr>
              <a:grpSpLocks/>
            </p:cNvGrpSpPr>
            <p:nvPr/>
          </p:nvGrpSpPr>
          <p:grpSpPr bwMode="auto">
            <a:xfrm>
              <a:off x="2957" y="3023"/>
              <a:ext cx="561" cy="136"/>
              <a:chOff x="455" y="3463"/>
              <a:chExt cx="561" cy="136"/>
            </a:xfrm>
          </p:grpSpPr>
          <p:sp>
            <p:nvSpPr>
              <p:cNvPr id="56375" name="Rectangle 143"/>
              <p:cNvSpPr>
                <a:spLocks noChangeArrowheads="1"/>
              </p:cNvSpPr>
              <p:nvPr/>
            </p:nvSpPr>
            <p:spPr bwMode="auto">
              <a:xfrm>
                <a:off x="496" y="3465"/>
                <a:ext cx="424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6376" name="Rectangle 144"/>
              <p:cNvSpPr>
                <a:spLocks noChangeArrowheads="1"/>
              </p:cNvSpPr>
              <p:nvPr/>
            </p:nvSpPr>
            <p:spPr bwMode="auto">
              <a:xfrm>
                <a:off x="769" y="3504"/>
                <a:ext cx="132" cy="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6377" name="Rectangle 145"/>
              <p:cNvSpPr>
                <a:spLocks noChangeArrowheads="1"/>
              </p:cNvSpPr>
              <p:nvPr/>
            </p:nvSpPr>
            <p:spPr bwMode="auto">
              <a:xfrm>
                <a:off x="642" y="3479"/>
                <a:ext cx="108" cy="10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6378" name="Rectangle 146"/>
              <p:cNvSpPr>
                <a:spLocks noChangeArrowheads="1"/>
              </p:cNvSpPr>
              <p:nvPr/>
            </p:nvSpPr>
            <p:spPr bwMode="auto">
              <a:xfrm>
                <a:off x="515" y="3484"/>
                <a:ext cx="108" cy="10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6379" name="Line 147"/>
              <p:cNvSpPr>
                <a:spLocks noChangeShapeType="1"/>
              </p:cNvSpPr>
              <p:nvPr/>
            </p:nvSpPr>
            <p:spPr bwMode="auto">
              <a:xfrm flipV="1">
                <a:off x="453" y="3529"/>
                <a:ext cx="561" cy="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</p:grpSp>
        <p:grpSp>
          <p:nvGrpSpPr>
            <p:cNvPr id="56369" name="Group 148"/>
            <p:cNvGrpSpPr>
              <a:grpSpLocks/>
            </p:cNvGrpSpPr>
            <p:nvPr/>
          </p:nvGrpSpPr>
          <p:grpSpPr bwMode="auto">
            <a:xfrm>
              <a:off x="2954" y="3292"/>
              <a:ext cx="561" cy="136"/>
              <a:chOff x="455" y="3463"/>
              <a:chExt cx="561" cy="136"/>
            </a:xfrm>
          </p:grpSpPr>
          <p:sp>
            <p:nvSpPr>
              <p:cNvPr id="56370" name="Rectangle 149"/>
              <p:cNvSpPr>
                <a:spLocks noChangeArrowheads="1"/>
              </p:cNvSpPr>
              <p:nvPr/>
            </p:nvSpPr>
            <p:spPr bwMode="auto">
              <a:xfrm>
                <a:off x="496" y="3465"/>
                <a:ext cx="424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6371" name="Rectangle 150"/>
              <p:cNvSpPr>
                <a:spLocks noChangeArrowheads="1"/>
              </p:cNvSpPr>
              <p:nvPr/>
            </p:nvSpPr>
            <p:spPr bwMode="auto">
              <a:xfrm>
                <a:off x="769" y="3504"/>
                <a:ext cx="132" cy="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6372" name="Rectangle 151"/>
              <p:cNvSpPr>
                <a:spLocks noChangeArrowheads="1"/>
              </p:cNvSpPr>
              <p:nvPr/>
            </p:nvSpPr>
            <p:spPr bwMode="auto">
              <a:xfrm>
                <a:off x="642" y="3479"/>
                <a:ext cx="108" cy="10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6373" name="Rectangle 152"/>
              <p:cNvSpPr>
                <a:spLocks noChangeArrowheads="1"/>
              </p:cNvSpPr>
              <p:nvPr/>
            </p:nvSpPr>
            <p:spPr bwMode="auto">
              <a:xfrm>
                <a:off x="515" y="3484"/>
                <a:ext cx="108" cy="10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6374" name="Line 153"/>
              <p:cNvSpPr>
                <a:spLocks noChangeShapeType="1"/>
              </p:cNvSpPr>
              <p:nvPr/>
            </p:nvSpPr>
            <p:spPr bwMode="auto">
              <a:xfrm flipV="1">
                <a:off x="453" y="3529"/>
                <a:ext cx="561" cy="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</p:grpSp>
      </p:grpSp>
      <p:sp>
        <p:nvSpPr>
          <p:cNvPr id="56346" name="Line 155"/>
          <p:cNvSpPr>
            <a:spLocks noChangeShapeType="1"/>
          </p:cNvSpPr>
          <p:nvPr/>
        </p:nvSpPr>
        <p:spPr bwMode="auto">
          <a:xfrm>
            <a:off x="6981825" y="4340225"/>
            <a:ext cx="10636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6347" name="Line 156"/>
          <p:cNvSpPr>
            <a:spLocks noChangeShapeType="1"/>
          </p:cNvSpPr>
          <p:nvPr/>
        </p:nvSpPr>
        <p:spPr bwMode="auto">
          <a:xfrm flipV="1">
            <a:off x="6943725" y="4727575"/>
            <a:ext cx="1111250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6348" name="Line 157"/>
          <p:cNvSpPr>
            <a:spLocks noChangeShapeType="1"/>
          </p:cNvSpPr>
          <p:nvPr/>
        </p:nvSpPr>
        <p:spPr bwMode="auto">
          <a:xfrm>
            <a:off x="6943725" y="5159375"/>
            <a:ext cx="11017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6349" name="Line 158"/>
          <p:cNvSpPr>
            <a:spLocks noChangeShapeType="1"/>
          </p:cNvSpPr>
          <p:nvPr/>
        </p:nvSpPr>
        <p:spPr bwMode="auto">
          <a:xfrm flipV="1">
            <a:off x="7226300" y="4340225"/>
            <a:ext cx="0" cy="977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6350" name="Line 159"/>
          <p:cNvSpPr>
            <a:spLocks noChangeShapeType="1"/>
          </p:cNvSpPr>
          <p:nvPr/>
        </p:nvSpPr>
        <p:spPr bwMode="auto">
          <a:xfrm flipV="1">
            <a:off x="7648575" y="4340225"/>
            <a:ext cx="0" cy="977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6351" name="Line 160"/>
          <p:cNvSpPr>
            <a:spLocks noChangeShapeType="1"/>
          </p:cNvSpPr>
          <p:nvPr/>
        </p:nvSpPr>
        <p:spPr bwMode="auto">
          <a:xfrm flipV="1">
            <a:off x="8045450" y="4330700"/>
            <a:ext cx="0" cy="977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6352" name="Oval 161"/>
          <p:cNvSpPr>
            <a:spLocks noChangeArrowheads="1"/>
          </p:cNvSpPr>
          <p:nvPr/>
        </p:nvSpPr>
        <p:spPr bwMode="auto">
          <a:xfrm>
            <a:off x="7185025" y="4302125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zh-TW" sz="1800">
              <a:latin typeface="Arial" panose="020B0604020202020204" pitchFamily="34" charset="0"/>
            </a:endParaRPr>
          </a:p>
        </p:txBody>
      </p:sp>
      <p:sp>
        <p:nvSpPr>
          <p:cNvPr id="56353" name="Oval 162"/>
          <p:cNvSpPr>
            <a:spLocks noChangeArrowheads="1"/>
          </p:cNvSpPr>
          <p:nvPr/>
        </p:nvSpPr>
        <p:spPr bwMode="auto">
          <a:xfrm>
            <a:off x="7185025" y="4686300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zh-TW" sz="1800">
              <a:latin typeface="Arial" panose="020B0604020202020204" pitchFamily="34" charset="0"/>
            </a:endParaRPr>
          </a:p>
        </p:txBody>
      </p:sp>
      <p:sp>
        <p:nvSpPr>
          <p:cNvPr id="56354" name="Oval 163"/>
          <p:cNvSpPr>
            <a:spLocks noChangeArrowheads="1"/>
          </p:cNvSpPr>
          <p:nvPr/>
        </p:nvSpPr>
        <p:spPr bwMode="auto">
          <a:xfrm>
            <a:off x="7178675" y="5111750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zh-TW" sz="1800">
              <a:latin typeface="Arial" panose="020B0604020202020204" pitchFamily="34" charset="0"/>
            </a:endParaRPr>
          </a:p>
        </p:txBody>
      </p:sp>
      <p:sp>
        <p:nvSpPr>
          <p:cNvPr id="56355" name="Oval 164"/>
          <p:cNvSpPr>
            <a:spLocks noChangeArrowheads="1"/>
          </p:cNvSpPr>
          <p:nvPr/>
        </p:nvSpPr>
        <p:spPr bwMode="auto">
          <a:xfrm>
            <a:off x="7610475" y="4302125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zh-TW" sz="1800">
              <a:latin typeface="Arial" panose="020B0604020202020204" pitchFamily="34" charset="0"/>
            </a:endParaRPr>
          </a:p>
        </p:txBody>
      </p:sp>
      <p:sp>
        <p:nvSpPr>
          <p:cNvPr id="56356" name="Oval 165"/>
          <p:cNvSpPr>
            <a:spLocks noChangeArrowheads="1"/>
          </p:cNvSpPr>
          <p:nvPr/>
        </p:nvSpPr>
        <p:spPr bwMode="auto">
          <a:xfrm>
            <a:off x="7610475" y="4686300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zh-TW" sz="1800">
              <a:latin typeface="Arial" panose="020B0604020202020204" pitchFamily="34" charset="0"/>
            </a:endParaRPr>
          </a:p>
        </p:txBody>
      </p:sp>
      <p:sp>
        <p:nvSpPr>
          <p:cNvPr id="56357" name="Oval 166"/>
          <p:cNvSpPr>
            <a:spLocks noChangeArrowheads="1"/>
          </p:cNvSpPr>
          <p:nvPr/>
        </p:nvSpPr>
        <p:spPr bwMode="auto">
          <a:xfrm>
            <a:off x="7604125" y="5111750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zh-TW" sz="1800">
              <a:latin typeface="Arial" panose="020B0604020202020204" pitchFamily="34" charset="0"/>
            </a:endParaRPr>
          </a:p>
        </p:txBody>
      </p:sp>
      <p:sp>
        <p:nvSpPr>
          <p:cNvPr id="56358" name="Oval 167"/>
          <p:cNvSpPr>
            <a:spLocks noChangeArrowheads="1"/>
          </p:cNvSpPr>
          <p:nvPr/>
        </p:nvSpPr>
        <p:spPr bwMode="auto">
          <a:xfrm>
            <a:off x="8001000" y="4302125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zh-TW" sz="1800">
              <a:latin typeface="Arial" panose="020B0604020202020204" pitchFamily="34" charset="0"/>
            </a:endParaRPr>
          </a:p>
        </p:txBody>
      </p:sp>
      <p:sp>
        <p:nvSpPr>
          <p:cNvPr id="56359" name="Oval 168"/>
          <p:cNvSpPr>
            <a:spLocks noChangeArrowheads="1"/>
          </p:cNvSpPr>
          <p:nvPr/>
        </p:nvSpPr>
        <p:spPr bwMode="auto">
          <a:xfrm>
            <a:off x="8001000" y="4686300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zh-TW" sz="1800">
              <a:latin typeface="Arial" panose="020B0604020202020204" pitchFamily="34" charset="0"/>
            </a:endParaRPr>
          </a:p>
        </p:txBody>
      </p:sp>
      <p:sp>
        <p:nvSpPr>
          <p:cNvPr id="56360" name="Oval 169"/>
          <p:cNvSpPr>
            <a:spLocks noChangeArrowheads="1"/>
          </p:cNvSpPr>
          <p:nvPr/>
        </p:nvSpPr>
        <p:spPr bwMode="auto">
          <a:xfrm>
            <a:off x="7994650" y="5111750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zh-TW" sz="1800">
              <a:latin typeface="Arial" panose="020B0604020202020204" pitchFamily="34" charset="0"/>
            </a:endParaRPr>
          </a:p>
        </p:txBody>
      </p:sp>
      <p:sp>
        <p:nvSpPr>
          <p:cNvPr id="56361" name="Text Box 170"/>
          <p:cNvSpPr txBox="1">
            <a:spLocks noChangeArrowheads="1"/>
          </p:cNvSpPr>
          <p:nvPr/>
        </p:nvSpPr>
        <p:spPr bwMode="auto">
          <a:xfrm>
            <a:off x="5899150" y="5589588"/>
            <a:ext cx="1060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crossbar</a:t>
            </a:r>
          </a:p>
        </p:txBody>
      </p:sp>
      <p:sp>
        <p:nvSpPr>
          <p:cNvPr id="56362" name="Freeform 171"/>
          <p:cNvSpPr>
            <a:spLocks/>
          </p:cNvSpPr>
          <p:nvPr/>
        </p:nvSpPr>
        <p:spPr bwMode="auto">
          <a:xfrm>
            <a:off x="590550" y="4325938"/>
            <a:ext cx="2798763" cy="412750"/>
          </a:xfrm>
          <a:custGeom>
            <a:avLst/>
            <a:gdLst>
              <a:gd name="T0" fmla="*/ 0 w 1763"/>
              <a:gd name="T1" fmla="*/ 0 h 260"/>
              <a:gd name="T2" fmla="*/ 2147483646 w 1763"/>
              <a:gd name="T3" fmla="*/ 0 h 260"/>
              <a:gd name="T4" fmla="*/ 2147483646 w 1763"/>
              <a:gd name="T5" fmla="*/ 2147483646 h 260"/>
              <a:gd name="T6" fmla="*/ 2147483646 w 1763"/>
              <a:gd name="T7" fmla="*/ 2147483646 h 260"/>
              <a:gd name="T8" fmla="*/ 0 60000 65536"/>
              <a:gd name="T9" fmla="*/ 0 60000 65536"/>
              <a:gd name="T10" fmla="*/ 0 60000 65536"/>
              <a:gd name="T11" fmla="*/ 0 60000 65536"/>
              <a:gd name="T12" fmla="*/ 0 w 1763"/>
              <a:gd name="T13" fmla="*/ 0 h 260"/>
              <a:gd name="T14" fmla="*/ 1763 w 1763"/>
              <a:gd name="T15" fmla="*/ 260 h 2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63" h="260">
                <a:moveTo>
                  <a:pt x="0" y="0"/>
                </a:moveTo>
                <a:lnTo>
                  <a:pt x="689" y="0"/>
                </a:lnTo>
                <a:lnTo>
                  <a:pt x="1054" y="260"/>
                </a:lnTo>
                <a:lnTo>
                  <a:pt x="1763" y="26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6363" name="Freeform 172"/>
          <p:cNvSpPr>
            <a:spLocks/>
          </p:cNvSpPr>
          <p:nvPr/>
        </p:nvSpPr>
        <p:spPr bwMode="auto">
          <a:xfrm>
            <a:off x="3641725" y="4295775"/>
            <a:ext cx="2006600" cy="400050"/>
          </a:xfrm>
          <a:custGeom>
            <a:avLst/>
            <a:gdLst>
              <a:gd name="T0" fmla="*/ 0 w 1264"/>
              <a:gd name="T1" fmla="*/ 2147483646 h 252"/>
              <a:gd name="T2" fmla="*/ 2147483646 w 1264"/>
              <a:gd name="T3" fmla="*/ 0 h 252"/>
              <a:gd name="T4" fmla="*/ 2147483646 w 1264"/>
              <a:gd name="T5" fmla="*/ 2147483646 h 252"/>
              <a:gd name="T6" fmla="*/ 2147483646 w 1264"/>
              <a:gd name="T7" fmla="*/ 2147483646 h 252"/>
              <a:gd name="T8" fmla="*/ 0 60000 65536"/>
              <a:gd name="T9" fmla="*/ 0 60000 65536"/>
              <a:gd name="T10" fmla="*/ 0 60000 65536"/>
              <a:gd name="T11" fmla="*/ 0 60000 65536"/>
              <a:gd name="T12" fmla="*/ 0 w 1264"/>
              <a:gd name="T13" fmla="*/ 0 h 252"/>
              <a:gd name="T14" fmla="*/ 1264 w 1264"/>
              <a:gd name="T15" fmla="*/ 252 h 2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64" h="252">
                <a:moveTo>
                  <a:pt x="0" y="2"/>
                </a:moveTo>
                <a:lnTo>
                  <a:pt x="622" y="0"/>
                </a:lnTo>
                <a:lnTo>
                  <a:pt x="616" y="246"/>
                </a:lnTo>
                <a:lnTo>
                  <a:pt x="1264" y="25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6364" name="Freeform 173"/>
          <p:cNvSpPr>
            <a:spLocks/>
          </p:cNvSpPr>
          <p:nvPr/>
        </p:nvSpPr>
        <p:spPr bwMode="auto">
          <a:xfrm>
            <a:off x="6038850" y="4286250"/>
            <a:ext cx="1543050" cy="2014538"/>
          </a:xfrm>
          <a:custGeom>
            <a:avLst/>
            <a:gdLst>
              <a:gd name="T0" fmla="*/ 0 w 972"/>
              <a:gd name="T1" fmla="*/ 2147483646 h 1266"/>
              <a:gd name="T2" fmla="*/ 2147483646 w 972"/>
              <a:gd name="T3" fmla="*/ 0 h 1266"/>
              <a:gd name="T4" fmla="*/ 2147483646 w 972"/>
              <a:gd name="T5" fmla="*/ 2147483646 h 1266"/>
              <a:gd name="T6" fmla="*/ 0 60000 65536"/>
              <a:gd name="T7" fmla="*/ 0 60000 65536"/>
              <a:gd name="T8" fmla="*/ 0 60000 65536"/>
              <a:gd name="T9" fmla="*/ 0 w 972"/>
              <a:gd name="T10" fmla="*/ 0 h 1266"/>
              <a:gd name="T11" fmla="*/ 972 w 972"/>
              <a:gd name="T12" fmla="*/ 1266 h 12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2" h="1266">
                <a:moveTo>
                  <a:pt x="0" y="3"/>
                </a:moveTo>
                <a:lnTo>
                  <a:pt x="969" y="0"/>
                </a:lnTo>
                <a:lnTo>
                  <a:pt x="972" y="1266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636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Tahoma" panose="020B0604030504040204" pitchFamily="34" charset="0"/>
              </a:rPr>
              <a:t>4-</a:t>
            </a:r>
            <a:fld id="{F84CABAA-D47B-4A12-83A7-22168655D4E1}" type="slidenum">
              <a:rPr lang="en-US" altLang="zh-TW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TW" sz="1200">
              <a:latin typeface="Tahoma" panose="020B0604030504040204" pitchFamily="34" charset="0"/>
            </a:endParaRPr>
          </a:p>
        </p:txBody>
      </p:sp>
      <p:sp>
        <p:nvSpPr>
          <p:cNvPr id="56366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</p:spTree>
    <p:extLst>
      <p:ext uri="{BB962C8B-B14F-4D97-AF65-F5344CB8AC3E}">
        <p14:creationId xmlns:p14="http://schemas.microsoft.com/office/powerpoint/2010/main" val="3381573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78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3" y="711200"/>
            <a:ext cx="3656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92100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en-US" altLang="zh-TW" sz="3600">
                <a:ea typeface="ＭＳ Ｐゴシック" panose="020B0600070205080204" pitchFamily="34" charset="-128"/>
              </a:rPr>
              <a:t>Input port queuing</a:t>
            </a:r>
            <a:endParaRPr lang="en-US" altLang="zh-TW">
              <a:ea typeface="ＭＳ Ｐゴシック" panose="020B0600070205080204" pitchFamily="34" charset="-128"/>
            </a:endParaRP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1127125"/>
            <a:ext cx="8101012" cy="2649538"/>
          </a:xfrm>
        </p:spPr>
        <p:txBody>
          <a:bodyPr/>
          <a:lstStyle/>
          <a:p>
            <a:r>
              <a:rPr lang="en-US" altLang="zh-TW" sz="240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fabric slower than input ports combined -&gt; queueing may occur at input queues </a:t>
            </a:r>
          </a:p>
          <a:p>
            <a:pPr lvl="1"/>
            <a:r>
              <a:rPr lang="en-US" altLang="zh-TW" i="1">
                <a:solidFill>
                  <a:srgbClr val="CC0000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rPr>
              <a:t>queueing delay and loss due to input buffer overflow!</a:t>
            </a:r>
            <a:endParaRPr lang="en-US" altLang="zh-TW">
              <a:solidFill>
                <a:srgbClr val="CC0000"/>
              </a:solidFill>
              <a:latin typeface="Gill Sans MT" panose="020B0502020104020203" pitchFamily="34" charset="0"/>
              <a:ea typeface="ＭＳ Ｐゴシック" panose="020B0600070205080204" pitchFamily="34" charset="-128"/>
              <a:cs typeface="Gill Sans MT" panose="020B0502020104020203" pitchFamily="34" charset="0"/>
            </a:endParaRPr>
          </a:p>
          <a:p>
            <a:r>
              <a:rPr lang="en-US" altLang="zh-TW" sz="240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Head-of-the-Line (HOL) blocking:</a:t>
            </a:r>
            <a:r>
              <a:rPr lang="en-US" altLang="zh-TW" sz="240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queued datagram at front of queue prevents others in queue from moving forward</a:t>
            </a:r>
          </a:p>
        </p:txBody>
      </p:sp>
      <p:grpSp>
        <p:nvGrpSpPr>
          <p:cNvPr id="60421" name="Group 7"/>
          <p:cNvGrpSpPr>
            <a:grpSpLocks/>
          </p:cNvGrpSpPr>
          <p:nvPr/>
        </p:nvGrpSpPr>
        <p:grpSpPr bwMode="auto">
          <a:xfrm>
            <a:off x="1389063" y="3194050"/>
            <a:ext cx="3027362" cy="1809750"/>
            <a:chOff x="523" y="976"/>
            <a:chExt cx="2099" cy="1356"/>
          </a:xfrm>
        </p:grpSpPr>
        <p:sp>
          <p:nvSpPr>
            <p:cNvPr id="60468" name="Rectangle 8"/>
            <p:cNvSpPr>
              <a:spLocks noChangeArrowheads="1"/>
            </p:cNvSpPr>
            <p:nvPr/>
          </p:nvSpPr>
          <p:spPr bwMode="auto">
            <a:xfrm>
              <a:off x="1208" y="976"/>
              <a:ext cx="745" cy="13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800">
                <a:latin typeface="Arial" panose="020B0604020202020204" pitchFamily="34" charset="0"/>
              </a:endParaRPr>
            </a:p>
          </p:txBody>
        </p:sp>
        <p:grpSp>
          <p:nvGrpSpPr>
            <p:cNvPr id="60469" name="Group 9"/>
            <p:cNvGrpSpPr>
              <a:grpSpLocks/>
            </p:cNvGrpSpPr>
            <p:nvPr/>
          </p:nvGrpSpPr>
          <p:grpSpPr bwMode="auto">
            <a:xfrm>
              <a:off x="804" y="997"/>
              <a:ext cx="249" cy="1295"/>
              <a:chOff x="748" y="997"/>
              <a:chExt cx="249" cy="1295"/>
            </a:xfrm>
          </p:grpSpPr>
          <p:sp>
            <p:nvSpPr>
              <p:cNvPr id="60488" name="Rectangle 10"/>
              <p:cNvSpPr>
                <a:spLocks noChangeArrowheads="1"/>
              </p:cNvSpPr>
              <p:nvPr/>
            </p:nvSpPr>
            <p:spPr bwMode="auto">
              <a:xfrm>
                <a:off x="759" y="997"/>
                <a:ext cx="240" cy="35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0489" name="Rectangle 11"/>
              <p:cNvSpPr>
                <a:spLocks noChangeArrowheads="1"/>
              </p:cNvSpPr>
              <p:nvPr/>
            </p:nvSpPr>
            <p:spPr bwMode="auto">
              <a:xfrm>
                <a:off x="750" y="1472"/>
                <a:ext cx="240" cy="35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0490" name="Rectangle 12"/>
              <p:cNvSpPr>
                <a:spLocks noChangeArrowheads="1"/>
              </p:cNvSpPr>
              <p:nvPr/>
            </p:nvSpPr>
            <p:spPr bwMode="auto">
              <a:xfrm>
                <a:off x="748" y="1938"/>
                <a:ext cx="240" cy="35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0470" name="Group 13"/>
            <p:cNvGrpSpPr>
              <a:grpSpLocks/>
            </p:cNvGrpSpPr>
            <p:nvPr/>
          </p:nvGrpSpPr>
          <p:grpSpPr bwMode="auto">
            <a:xfrm>
              <a:off x="2109" y="1002"/>
              <a:ext cx="249" cy="1295"/>
              <a:chOff x="748" y="997"/>
              <a:chExt cx="249" cy="1295"/>
            </a:xfrm>
          </p:grpSpPr>
          <p:sp>
            <p:nvSpPr>
              <p:cNvPr id="60485" name="Rectangle 14"/>
              <p:cNvSpPr>
                <a:spLocks noChangeArrowheads="1"/>
              </p:cNvSpPr>
              <p:nvPr/>
            </p:nvSpPr>
            <p:spPr bwMode="auto">
              <a:xfrm>
                <a:off x="759" y="997"/>
                <a:ext cx="238" cy="35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0486" name="Rectangle 15"/>
              <p:cNvSpPr>
                <a:spLocks noChangeArrowheads="1"/>
              </p:cNvSpPr>
              <p:nvPr/>
            </p:nvSpPr>
            <p:spPr bwMode="auto">
              <a:xfrm>
                <a:off x="750" y="1472"/>
                <a:ext cx="238" cy="35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0487" name="Rectangle 16"/>
              <p:cNvSpPr>
                <a:spLocks noChangeArrowheads="1"/>
              </p:cNvSpPr>
              <p:nvPr/>
            </p:nvSpPr>
            <p:spPr bwMode="auto">
              <a:xfrm>
                <a:off x="748" y="1940"/>
                <a:ext cx="238" cy="35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0471" name="Line 17"/>
            <p:cNvSpPr>
              <a:spLocks noChangeShapeType="1"/>
            </p:cNvSpPr>
            <p:nvPr/>
          </p:nvSpPr>
          <p:spPr bwMode="auto">
            <a:xfrm>
              <a:off x="1946" y="1181"/>
              <a:ext cx="1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60472" name="Line 18"/>
            <p:cNvSpPr>
              <a:spLocks noChangeShapeType="1"/>
            </p:cNvSpPr>
            <p:nvPr/>
          </p:nvSpPr>
          <p:spPr bwMode="auto">
            <a:xfrm>
              <a:off x="1940" y="1644"/>
              <a:ext cx="1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60473" name="Line 19"/>
            <p:cNvSpPr>
              <a:spLocks noChangeShapeType="1"/>
            </p:cNvSpPr>
            <p:nvPr/>
          </p:nvSpPr>
          <p:spPr bwMode="auto">
            <a:xfrm>
              <a:off x="1940" y="2119"/>
              <a:ext cx="1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60474" name="Line 20"/>
            <p:cNvSpPr>
              <a:spLocks noChangeShapeType="1"/>
            </p:cNvSpPr>
            <p:nvPr/>
          </p:nvSpPr>
          <p:spPr bwMode="auto">
            <a:xfrm>
              <a:off x="1044" y="1164"/>
              <a:ext cx="1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60475" name="Line 21"/>
            <p:cNvSpPr>
              <a:spLocks noChangeShapeType="1"/>
            </p:cNvSpPr>
            <p:nvPr/>
          </p:nvSpPr>
          <p:spPr bwMode="auto">
            <a:xfrm>
              <a:off x="1038" y="1629"/>
              <a:ext cx="1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60476" name="Line 22"/>
            <p:cNvSpPr>
              <a:spLocks noChangeShapeType="1"/>
            </p:cNvSpPr>
            <p:nvPr/>
          </p:nvSpPr>
          <p:spPr bwMode="auto">
            <a:xfrm>
              <a:off x="1038" y="2102"/>
              <a:ext cx="1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grpSp>
          <p:nvGrpSpPr>
            <p:cNvPr id="60477" name="Group 23"/>
            <p:cNvGrpSpPr>
              <a:grpSpLocks/>
            </p:cNvGrpSpPr>
            <p:nvPr/>
          </p:nvGrpSpPr>
          <p:grpSpPr bwMode="auto">
            <a:xfrm>
              <a:off x="523" y="1169"/>
              <a:ext cx="288" cy="939"/>
              <a:chOff x="-60" y="1148"/>
              <a:chExt cx="168" cy="939"/>
            </a:xfrm>
          </p:grpSpPr>
          <p:sp>
            <p:nvSpPr>
              <p:cNvPr id="60482" name="Line 24"/>
              <p:cNvSpPr>
                <a:spLocks noChangeShapeType="1"/>
              </p:cNvSpPr>
              <p:nvPr/>
            </p:nvSpPr>
            <p:spPr bwMode="auto">
              <a:xfrm>
                <a:off x="-54" y="1148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  <p:sp>
            <p:nvSpPr>
              <p:cNvPr id="60483" name="Line 25"/>
              <p:cNvSpPr>
                <a:spLocks noChangeShapeType="1"/>
              </p:cNvSpPr>
              <p:nvPr/>
            </p:nvSpPr>
            <p:spPr bwMode="auto">
              <a:xfrm>
                <a:off x="-60" y="1613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  <p:sp>
            <p:nvSpPr>
              <p:cNvPr id="60484" name="Line 26"/>
              <p:cNvSpPr>
                <a:spLocks noChangeShapeType="1"/>
              </p:cNvSpPr>
              <p:nvPr/>
            </p:nvSpPr>
            <p:spPr bwMode="auto">
              <a:xfrm>
                <a:off x="-60" y="2087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</p:grpSp>
        <p:grpSp>
          <p:nvGrpSpPr>
            <p:cNvPr id="60478" name="Group 27"/>
            <p:cNvGrpSpPr>
              <a:grpSpLocks/>
            </p:cNvGrpSpPr>
            <p:nvPr/>
          </p:nvGrpSpPr>
          <p:grpSpPr bwMode="auto">
            <a:xfrm>
              <a:off x="2334" y="1173"/>
              <a:ext cx="288" cy="939"/>
              <a:chOff x="-60" y="1148"/>
              <a:chExt cx="168" cy="939"/>
            </a:xfrm>
          </p:grpSpPr>
          <p:sp>
            <p:nvSpPr>
              <p:cNvPr id="60479" name="Line 28"/>
              <p:cNvSpPr>
                <a:spLocks noChangeShapeType="1"/>
              </p:cNvSpPr>
              <p:nvPr/>
            </p:nvSpPr>
            <p:spPr bwMode="auto">
              <a:xfrm>
                <a:off x="-54" y="1148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  <p:sp>
            <p:nvSpPr>
              <p:cNvPr id="60480" name="Line 29"/>
              <p:cNvSpPr>
                <a:spLocks noChangeShapeType="1"/>
              </p:cNvSpPr>
              <p:nvPr/>
            </p:nvSpPr>
            <p:spPr bwMode="auto">
              <a:xfrm>
                <a:off x="-60" y="1615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  <p:sp>
            <p:nvSpPr>
              <p:cNvPr id="60481" name="Line 30"/>
              <p:cNvSpPr>
                <a:spLocks noChangeShapeType="1"/>
              </p:cNvSpPr>
              <p:nvPr/>
            </p:nvSpPr>
            <p:spPr bwMode="auto">
              <a:xfrm>
                <a:off x="-60" y="2087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</p:grpSp>
      </p:grpSp>
      <p:sp>
        <p:nvSpPr>
          <p:cNvPr id="60422" name="Rectangle 55"/>
          <p:cNvSpPr>
            <a:spLocks noChangeArrowheads="1"/>
          </p:cNvSpPr>
          <p:nvPr/>
        </p:nvSpPr>
        <p:spPr bwMode="auto">
          <a:xfrm>
            <a:off x="1841500" y="3190875"/>
            <a:ext cx="252413" cy="1301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zh-TW" sz="1800">
              <a:latin typeface="Arial" panose="020B0604020202020204" pitchFamily="34" charset="0"/>
            </a:endParaRPr>
          </a:p>
        </p:txBody>
      </p:sp>
      <p:sp>
        <p:nvSpPr>
          <p:cNvPr id="60423" name="Rectangle 56"/>
          <p:cNvSpPr>
            <a:spLocks noChangeArrowheads="1"/>
          </p:cNvSpPr>
          <p:nvPr/>
        </p:nvSpPr>
        <p:spPr bwMode="auto">
          <a:xfrm>
            <a:off x="1827213" y="3922713"/>
            <a:ext cx="252412" cy="1317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zh-TW" sz="1800">
              <a:latin typeface="Arial" panose="020B0604020202020204" pitchFamily="34" charset="0"/>
            </a:endParaRPr>
          </a:p>
        </p:txBody>
      </p:sp>
      <p:sp>
        <p:nvSpPr>
          <p:cNvPr id="60424" name="Rectangle 57"/>
          <p:cNvSpPr>
            <a:spLocks noChangeArrowheads="1"/>
          </p:cNvSpPr>
          <p:nvPr/>
        </p:nvSpPr>
        <p:spPr bwMode="auto">
          <a:xfrm>
            <a:off x="1825625" y="4557713"/>
            <a:ext cx="252413" cy="1301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zh-TW" sz="1800">
              <a:latin typeface="Arial" panose="020B0604020202020204" pitchFamily="34" charset="0"/>
            </a:endParaRPr>
          </a:p>
        </p:txBody>
      </p:sp>
      <p:sp>
        <p:nvSpPr>
          <p:cNvPr id="60425" name="Rectangle 58"/>
          <p:cNvSpPr>
            <a:spLocks noChangeArrowheads="1"/>
          </p:cNvSpPr>
          <p:nvPr/>
        </p:nvSpPr>
        <p:spPr bwMode="auto">
          <a:xfrm>
            <a:off x="1482725" y="3186113"/>
            <a:ext cx="252413" cy="1317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zh-TW" sz="1800">
              <a:latin typeface="Arial" panose="020B0604020202020204" pitchFamily="34" charset="0"/>
            </a:endParaRPr>
          </a:p>
        </p:txBody>
      </p:sp>
      <p:sp>
        <p:nvSpPr>
          <p:cNvPr id="60426" name="Rectangle 59"/>
          <p:cNvSpPr>
            <a:spLocks noChangeArrowheads="1"/>
          </p:cNvSpPr>
          <p:nvPr/>
        </p:nvSpPr>
        <p:spPr bwMode="auto">
          <a:xfrm>
            <a:off x="1477963" y="4546600"/>
            <a:ext cx="252412" cy="131763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zh-TW" sz="1800">
              <a:latin typeface="Arial" panose="020B0604020202020204" pitchFamily="34" charset="0"/>
            </a:endParaRPr>
          </a:p>
        </p:txBody>
      </p:sp>
      <p:sp>
        <p:nvSpPr>
          <p:cNvPr id="60427" name="Line 60"/>
          <p:cNvSpPr>
            <a:spLocks noChangeShapeType="1"/>
          </p:cNvSpPr>
          <p:nvPr/>
        </p:nvSpPr>
        <p:spPr bwMode="auto">
          <a:xfrm>
            <a:off x="2133600" y="3246438"/>
            <a:ext cx="1479550" cy="1587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60428" name="Freeform 61"/>
          <p:cNvSpPr>
            <a:spLocks/>
          </p:cNvSpPr>
          <p:nvPr/>
        </p:nvSpPr>
        <p:spPr bwMode="auto">
          <a:xfrm>
            <a:off x="2178050" y="3644900"/>
            <a:ext cx="1395413" cy="979488"/>
          </a:xfrm>
          <a:custGeom>
            <a:avLst/>
            <a:gdLst>
              <a:gd name="T0" fmla="*/ 0 w 967"/>
              <a:gd name="T1" fmla="*/ 2147483646 h 735"/>
              <a:gd name="T2" fmla="*/ 2147483646 w 967"/>
              <a:gd name="T3" fmla="*/ 2147483646 h 735"/>
              <a:gd name="T4" fmla="*/ 2147483646 w 967"/>
              <a:gd name="T5" fmla="*/ 0 h 735"/>
              <a:gd name="T6" fmla="*/ 0 60000 65536"/>
              <a:gd name="T7" fmla="*/ 0 60000 65536"/>
              <a:gd name="T8" fmla="*/ 0 60000 65536"/>
              <a:gd name="T9" fmla="*/ 0 w 967"/>
              <a:gd name="T10" fmla="*/ 0 h 735"/>
              <a:gd name="T11" fmla="*/ 967 w 967"/>
              <a:gd name="T12" fmla="*/ 735 h 7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7" h="735">
                <a:moveTo>
                  <a:pt x="0" y="733"/>
                </a:moveTo>
                <a:lnTo>
                  <a:pt x="522" y="735"/>
                </a:lnTo>
                <a:lnTo>
                  <a:pt x="967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60429" name="Text Box 62"/>
          <p:cNvSpPr txBox="1">
            <a:spLocks noChangeArrowheads="1"/>
          </p:cNvSpPr>
          <p:nvPr/>
        </p:nvSpPr>
        <p:spPr bwMode="auto">
          <a:xfrm>
            <a:off x="1349375" y="5100638"/>
            <a:ext cx="33909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output port contention: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only one red datagram can be transferred.</a:t>
            </a:r>
            <a:br>
              <a:rPr lang="en-US" altLang="zh-TW" sz="1800"/>
            </a:br>
            <a:r>
              <a:rPr lang="en-US" altLang="zh-TW" sz="1800" i="1"/>
              <a:t>lower red packet is blocked</a:t>
            </a:r>
          </a:p>
        </p:txBody>
      </p:sp>
      <p:sp>
        <p:nvSpPr>
          <p:cNvPr id="60430" name="Text Box 64"/>
          <p:cNvSpPr txBox="1">
            <a:spLocks noChangeArrowheads="1"/>
          </p:cNvSpPr>
          <p:nvPr/>
        </p:nvSpPr>
        <p:spPr bwMode="auto">
          <a:xfrm>
            <a:off x="2527300" y="3990975"/>
            <a:ext cx="7477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switch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fabric</a:t>
            </a:r>
          </a:p>
        </p:txBody>
      </p:sp>
      <p:sp>
        <p:nvSpPr>
          <p:cNvPr id="60431" name="Line 73"/>
          <p:cNvSpPr>
            <a:spLocks noChangeShapeType="1"/>
          </p:cNvSpPr>
          <p:nvPr/>
        </p:nvSpPr>
        <p:spPr bwMode="auto">
          <a:xfrm>
            <a:off x="2124075" y="3990975"/>
            <a:ext cx="1458913" cy="19050"/>
          </a:xfrm>
          <a:prstGeom prst="line">
            <a:avLst/>
          </a:prstGeom>
          <a:noFill/>
          <a:ln w="28575">
            <a:solidFill>
              <a:srgbClr val="000099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grpSp>
        <p:nvGrpSpPr>
          <p:cNvPr id="7" name="Group 79"/>
          <p:cNvGrpSpPr>
            <a:grpSpLocks/>
          </p:cNvGrpSpPr>
          <p:nvPr/>
        </p:nvGrpSpPr>
        <p:grpSpPr bwMode="auto">
          <a:xfrm>
            <a:off x="4879975" y="3214688"/>
            <a:ext cx="3027363" cy="3086100"/>
            <a:chOff x="3074" y="2025"/>
            <a:chExt cx="1907" cy="1944"/>
          </a:xfrm>
        </p:grpSpPr>
        <p:grpSp>
          <p:nvGrpSpPr>
            <p:cNvPr id="60435" name="Group 31"/>
            <p:cNvGrpSpPr>
              <a:grpSpLocks/>
            </p:cNvGrpSpPr>
            <p:nvPr/>
          </p:nvGrpSpPr>
          <p:grpSpPr bwMode="auto">
            <a:xfrm>
              <a:off x="3074" y="2047"/>
              <a:ext cx="1907" cy="1140"/>
              <a:chOff x="523" y="976"/>
              <a:chExt cx="2099" cy="1356"/>
            </a:xfrm>
          </p:grpSpPr>
          <p:sp>
            <p:nvSpPr>
              <p:cNvPr id="60445" name="Rectangle 32"/>
              <p:cNvSpPr>
                <a:spLocks noChangeArrowheads="1"/>
              </p:cNvSpPr>
              <p:nvPr/>
            </p:nvSpPr>
            <p:spPr bwMode="auto">
              <a:xfrm>
                <a:off x="1208" y="976"/>
                <a:ext cx="745" cy="13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60446" name="Group 33"/>
              <p:cNvGrpSpPr>
                <a:grpSpLocks/>
              </p:cNvGrpSpPr>
              <p:nvPr/>
            </p:nvGrpSpPr>
            <p:grpSpPr bwMode="auto">
              <a:xfrm>
                <a:off x="804" y="997"/>
                <a:ext cx="249" cy="1295"/>
                <a:chOff x="748" y="997"/>
                <a:chExt cx="249" cy="1295"/>
              </a:xfrm>
            </p:grpSpPr>
            <p:sp>
              <p:nvSpPr>
                <p:cNvPr id="60465" name="Rectangle 34"/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40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zh-TW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0466" name="Rectangle 35"/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40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zh-TW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0467" name="Rectangle 36"/>
                <p:cNvSpPr>
                  <a:spLocks noChangeArrowheads="1"/>
                </p:cNvSpPr>
                <p:nvPr/>
              </p:nvSpPr>
              <p:spPr bwMode="auto">
                <a:xfrm>
                  <a:off x="748" y="1938"/>
                  <a:ext cx="240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zh-TW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60447" name="Group 37"/>
              <p:cNvGrpSpPr>
                <a:grpSpLocks/>
              </p:cNvGrpSpPr>
              <p:nvPr/>
            </p:nvGrpSpPr>
            <p:grpSpPr bwMode="auto">
              <a:xfrm>
                <a:off x="2109" y="1002"/>
                <a:ext cx="249" cy="1295"/>
                <a:chOff x="748" y="997"/>
                <a:chExt cx="249" cy="1295"/>
              </a:xfrm>
            </p:grpSpPr>
            <p:sp>
              <p:nvSpPr>
                <p:cNvPr id="60462" name="Rectangle 38"/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zh-TW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0463" name="Rectangle 39"/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zh-TW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0464" name="Rectangle 40"/>
                <p:cNvSpPr>
                  <a:spLocks noChangeArrowheads="1"/>
                </p:cNvSpPr>
                <p:nvPr/>
              </p:nvSpPr>
              <p:spPr bwMode="auto">
                <a:xfrm>
                  <a:off x="748" y="1940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8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zh-TW" sz="18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60448" name="Line 41"/>
              <p:cNvSpPr>
                <a:spLocks noChangeShapeType="1"/>
              </p:cNvSpPr>
              <p:nvPr/>
            </p:nvSpPr>
            <p:spPr bwMode="auto">
              <a:xfrm>
                <a:off x="1946" y="1181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  <p:sp>
            <p:nvSpPr>
              <p:cNvPr id="60449" name="Line 42"/>
              <p:cNvSpPr>
                <a:spLocks noChangeShapeType="1"/>
              </p:cNvSpPr>
              <p:nvPr/>
            </p:nvSpPr>
            <p:spPr bwMode="auto">
              <a:xfrm>
                <a:off x="1940" y="1644"/>
                <a:ext cx="1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  <p:sp>
            <p:nvSpPr>
              <p:cNvPr id="60450" name="Line 43"/>
              <p:cNvSpPr>
                <a:spLocks noChangeShapeType="1"/>
              </p:cNvSpPr>
              <p:nvPr/>
            </p:nvSpPr>
            <p:spPr bwMode="auto">
              <a:xfrm>
                <a:off x="1940" y="2119"/>
                <a:ext cx="1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  <p:sp>
            <p:nvSpPr>
              <p:cNvPr id="60451" name="Line 44"/>
              <p:cNvSpPr>
                <a:spLocks noChangeShapeType="1"/>
              </p:cNvSpPr>
              <p:nvPr/>
            </p:nvSpPr>
            <p:spPr bwMode="auto">
              <a:xfrm>
                <a:off x="1044" y="1164"/>
                <a:ext cx="1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  <p:sp>
            <p:nvSpPr>
              <p:cNvPr id="60452" name="Line 45"/>
              <p:cNvSpPr>
                <a:spLocks noChangeShapeType="1"/>
              </p:cNvSpPr>
              <p:nvPr/>
            </p:nvSpPr>
            <p:spPr bwMode="auto">
              <a:xfrm>
                <a:off x="1038" y="1629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  <p:sp>
            <p:nvSpPr>
              <p:cNvPr id="60453" name="Line 46"/>
              <p:cNvSpPr>
                <a:spLocks noChangeShapeType="1"/>
              </p:cNvSpPr>
              <p:nvPr/>
            </p:nvSpPr>
            <p:spPr bwMode="auto">
              <a:xfrm>
                <a:off x="1038" y="2102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  <p:grpSp>
            <p:nvGrpSpPr>
              <p:cNvPr id="60454" name="Group 47"/>
              <p:cNvGrpSpPr>
                <a:grpSpLocks/>
              </p:cNvGrpSpPr>
              <p:nvPr/>
            </p:nvGrpSpPr>
            <p:grpSpPr bwMode="auto">
              <a:xfrm>
                <a:off x="523" y="1169"/>
                <a:ext cx="288" cy="939"/>
                <a:chOff x="-60" y="1148"/>
                <a:chExt cx="168" cy="939"/>
              </a:xfrm>
            </p:grpSpPr>
            <p:sp>
              <p:nvSpPr>
                <p:cNvPr id="60459" name="Line 48"/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TW" altLang="en-US"/>
                </a:p>
              </p:txBody>
            </p:sp>
            <p:sp>
              <p:nvSpPr>
                <p:cNvPr id="60460" name="Line 49"/>
                <p:cNvSpPr>
                  <a:spLocks noChangeShapeType="1"/>
                </p:cNvSpPr>
                <p:nvPr/>
              </p:nvSpPr>
              <p:spPr bwMode="auto">
                <a:xfrm>
                  <a:off x="-60" y="1613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TW" altLang="en-US"/>
                </a:p>
              </p:txBody>
            </p:sp>
            <p:sp>
              <p:nvSpPr>
                <p:cNvPr id="60461" name="Line 50"/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0455" name="Group 51"/>
              <p:cNvGrpSpPr>
                <a:grpSpLocks/>
              </p:cNvGrpSpPr>
              <p:nvPr/>
            </p:nvGrpSpPr>
            <p:grpSpPr bwMode="auto">
              <a:xfrm>
                <a:off x="2334" y="1173"/>
                <a:ext cx="288" cy="939"/>
                <a:chOff x="-60" y="1148"/>
                <a:chExt cx="168" cy="939"/>
              </a:xfrm>
            </p:grpSpPr>
            <p:sp>
              <p:nvSpPr>
                <p:cNvPr id="60456" name="Line 52"/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TW" altLang="en-US"/>
                </a:p>
              </p:txBody>
            </p:sp>
            <p:sp>
              <p:nvSpPr>
                <p:cNvPr id="60457" name="Line 53"/>
                <p:cNvSpPr>
                  <a:spLocks noChangeShapeType="1"/>
                </p:cNvSpPr>
                <p:nvPr/>
              </p:nvSpPr>
              <p:spPr bwMode="auto">
                <a:xfrm>
                  <a:off x="-60" y="1615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TW" altLang="en-US"/>
                </a:p>
              </p:txBody>
            </p:sp>
            <p:sp>
              <p:nvSpPr>
                <p:cNvPr id="60458" name="Line 54"/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60436" name="Text Box 63"/>
            <p:cNvSpPr txBox="1">
              <a:spLocks noChangeArrowheads="1"/>
            </p:cNvSpPr>
            <p:nvPr/>
          </p:nvSpPr>
          <p:spPr bwMode="auto">
            <a:xfrm>
              <a:off x="3287" y="3219"/>
              <a:ext cx="1407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one packet time later: green packet experiences HOL blocking</a:t>
              </a:r>
              <a:endParaRPr lang="en-US" altLang="zh-TW" sz="1800" i="1"/>
            </a:p>
          </p:txBody>
        </p:sp>
        <p:sp>
          <p:nvSpPr>
            <p:cNvPr id="60437" name="Text Box 65"/>
            <p:cNvSpPr txBox="1">
              <a:spLocks noChangeArrowheads="1"/>
            </p:cNvSpPr>
            <p:nvPr/>
          </p:nvSpPr>
          <p:spPr bwMode="auto">
            <a:xfrm>
              <a:off x="3778" y="2507"/>
              <a:ext cx="47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latin typeface="Arial" panose="020B0604020202020204" pitchFamily="34" charset="0"/>
                </a:rPr>
                <a:t>switch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latin typeface="Arial" panose="020B0604020202020204" pitchFamily="34" charset="0"/>
                </a:rPr>
                <a:t>fabric</a:t>
              </a:r>
            </a:p>
          </p:txBody>
        </p:sp>
        <p:sp>
          <p:nvSpPr>
            <p:cNvPr id="60438" name="Rectangle 66"/>
            <p:cNvSpPr>
              <a:spLocks noChangeArrowheads="1"/>
            </p:cNvSpPr>
            <p:nvPr/>
          </p:nvSpPr>
          <p:spPr bwMode="auto">
            <a:xfrm>
              <a:off x="4551" y="2025"/>
              <a:ext cx="159" cy="8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60439" name="Rectangle 69"/>
            <p:cNvSpPr>
              <a:spLocks noChangeArrowheads="1"/>
            </p:cNvSpPr>
            <p:nvPr/>
          </p:nvSpPr>
          <p:spPr bwMode="auto">
            <a:xfrm>
              <a:off x="3363" y="2050"/>
              <a:ext cx="159" cy="8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60440" name="Rectangle 70"/>
            <p:cNvSpPr>
              <a:spLocks noChangeArrowheads="1"/>
            </p:cNvSpPr>
            <p:nvPr/>
          </p:nvSpPr>
          <p:spPr bwMode="auto">
            <a:xfrm>
              <a:off x="3360" y="2916"/>
              <a:ext cx="159" cy="8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60441" name="Freeform 71"/>
            <p:cNvSpPr>
              <a:spLocks/>
            </p:cNvSpPr>
            <p:nvPr/>
          </p:nvSpPr>
          <p:spPr bwMode="auto">
            <a:xfrm>
              <a:off x="3585" y="2324"/>
              <a:ext cx="878" cy="618"/>
            </a:xfrm>
            <a:custGeom>
              <a:avLst/>
              <a:gdLst>
                <a:gd name="T0" fmla="*/ 0 w 967"/>
                <a:gd name="T1" fmla="*/ 17 h 735"/>
                <a:gd name="T2" fmla="*/ 63 w 967"/>
                <a:gd name="T3" fmla="*/ 17 h 735"/>
                <a:gd name="T4" fmla="*/ 116 w 967"/>
                <a:gd name="T5" fmla="*/ 0 h 735"/>
                <a:gd name="T6" fmla="*/ 0 60000 65536"/>
                <a:gd name="T7" fmla="*/ 0 60000 65536"/>
                <a:gd name="T8" fmla="*/ 0 60000 65536"/>
                <a:gd name="T9" fmla="*/ 0 w 967"/>
                <a:gd name="T10" fmla="*/ 0 h 735"/>
                <a:gd name="T11" fmla="*/ 967 w 967"/>
                <a:gd name="T12" fmla="*/ 735 h 7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7" h="735">
                  <a:moveTo>
                    <a:pt x="0" y="733"/>
                  </a:moveTo>
                  <a:lnTo>
                    <a:pt x="522" y="735"/>
                  </a:lnTo>
                  <a:lnTo>
                    <a:pt x="967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60442" name="Freeform 72"/>
            <p:cNvSpPr>
              <a:spLocks/>
            </p:cNvSpPr>
            <p:nvPr/>
          </p:nvSpPr>
          <p:spPr bwMode="auto">
            <a:xfrm>
              <a:off x="3573" y="2134"/>
              <a:ext cx="860" cy="437"/>
            </a:xfrm>
            <a:custGeom>
              <a:avLst/>
              <a:gdLst>
                <a:gd name="T0" fmla="*/ 0 w 860"/>
                <a:gd name="T1" fmla="*/ 3 h 437"/>
                <a:gd name="T2" fmla="*/ 468 w 860"/>
                <a:gd name="T3" fmla="*/ 0 h 437"/>
                <a:gd name="T4" fmla="*/ 860 w 860"/>
                <a:gd name="T5" fmla="*/ 437 h 437"/>
                <a:gd name="T6" fmla="*/ 0 60000 65536"/>
                <a:gd name="T7" fmla="*/ 0 60000 65536"/>
                <a:gd name="T8" fmla="*/ 0 60000 65536"/>
                <a:gd name="T9" fmla="*/ 0 w 860"/>
                <a:gd name="T10" fmla="*/ 0 h 437"/>
                <a:gd name="T11" fmla="*/ 860 w 860"/>
                <a:gd name="T12" fmla="*/ 437 h 4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0" h="437">
                  <a:moveTo>
                    <a:pt x="0" y="3"/>
                  </a:moveTo>
                  <a:lnTo>
                    <a:pt x="468" y="0"/>
                  </a:lnTo>
                  <a:lnTo>
                    <a:pt x="860" y="437"/>
                  </a:lnTo>
                </a:path>
              </a:pathLst>
            </a:custGeom>
            <a:noFill/>
            <a:ln w="28575" cap="flat" cmpd="sng">
              <a:solidFill>
                <a:srgbClr val="000099"/>
              </a:solidFill>
              <a:prstDash val="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60443" name="Rectangle 76"/>
            <p:cNvSpPr>
              <a:spLocks noChangeArrowheads="1"/>
            </p:cNvSpPr>
            <p:nvPr/>
          </p:nvSpPr>
          <p:spPr bwMode="auto">
            <a:xfrm>
              <a:off x="3141" y="2890"/>
              <a:ext cx="159" cy="83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60444" name="Rectangle 77"/>
            <p:cNvSpPr>
              <a:spLocks noChangeArrowheads="1"/>
            </p:cNvSpPr>
            <p:nvPr/>
          </p:nvSpPr>
          <p:spPr bwMode="auto">
            <a:xfrm>
              <a:off x="4542" y="2518"/>
              <a:ext cx="159" cy="83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800">
                <a:latin typeface="Arial" panose="020B0604020202020204" pitchFamily="34" charset="0"/>
              </a:endParaRPr>
            </a:p>
          </p:txBody>
        </p:sp>
      </p:grpSp>
      <p:sp>
        <p:nvSpPr>
          <p:cNvPr id="604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Tahoma" panose="020B0604030504040204" pitchFamily="34" charset="0"/>
              </a:rPr>
              <a:t>4-</a:t>
            </a:r>
            <a:fld id="{342E0F27-7100-402E-ACF2-35AD2236FC48}" type="slidenum">
              <a:rPr lang="en-US" altLang="zh-TW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TW" sz="1200">
              <a:latin typeface="Tahoma" panose="020B0604030504040204" pitchFamily="34" charset="0"/>
            </a:endParaRPr>
          </a:p>
        </p:txBody>
      </p:sp>
      <p:sp>
        <p:nvSpPr>
          <p:cNvPr id="60434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</p:spTree>
    <p:extLst>
      <p:ext uri="{BB962C8B-B14F-4D97-AF65-F5344CB8AC3E}">
        <p14:creationId xmlns:p14="http://schemas.microsoft.com/office/powerpoint/2010/main" val="366860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1920</Words>
  <Application>Microsoft Office PowerPoint</Application>
  <PresentationFormat>如螢幕大小 (4:3)</PresentationFormat>
  <Paragraphs>589</Paragraphs>
  <Slides>18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9" baseType="lpstr">
      <vt:lpstr>Arial</vt:lpstr>
      <vt:lpstr>Calibri</vt:lpstr>
      <vt:lpstr>Calibri Light</vt:lpstr>
      <vt:lpstr>Comic Sans MS</vt:lpstr>
      <vt:lpstr>Courier New</vt:lpstr>
      <vt:lpstr>Gill Sans MT</vt:lpstr>
      <vt:lpstr>Tahoma</vt:lpstr>
      <vt:lpstr>Times</vt:lpstr>
      <vt:lpstr>Times New Roman</vt:lpstr>
      <vt:lpstr>Wingdings</vt:lpstr>
      <vt:lpstr>Office 佈景主題</vt:lpstr>
      <vt:lpstr>TCP 3-way handshake</vt:lpstr>
      <vt:lpstr>TCP: closing a connection</vt:lpstr>
      <vt:lpstr>TCP congestion control: additive increase multiplicative decrease</vt:lpstr>
      <vt:lpstr>TCP Congestion Control: details</vt:lpstr>
      <vt:lpstr>TCP: detecting, reacting to loss</vt:lpstr>
      <vt:lpstr>TCP: switching from slow start to CA</vt:lpstr>
      <vt:lpstr>Longest prefix matching</vt:lpstr>
      <vt:lpstr>Switching fabrics</vt:lpstr>
      <vt:lpstr>Input port queuing</vt:lpstr>
      <vt:lpstr>Scheduling policies: priority</vt:lpstr>
      <vt:lpstr>IP fragmentation, reassembly</vt:lpstr>
      <vt:lpstr>IP fragmentation, reassembly</vt:lpstr>
      <vt:lpstr>IP addressing: CIDR</vt:lpstr>
      <vt:lpstr>NAT: network address translation</vt:lpstr>
      <vt:lpstr>Dijkstra’s algorithm: another example</vt:lpstr>
      <vt:lpstr>PowerPoint 簡報</vt:lpstr>
      <vt:lpstr>PowerPoint 簡報</vt:lpstr>
      <vt:lpstr>BGP, OSPF, forwarding table entries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Longest prefix matching</dc:title>
  <dc:creator>Kent Shen</dc:creator>
  <cp:lastModifiedBy>Kent</cp:lastModifiedBy>
  <cp:revision>4</cp:revision>
  <dcterms:created xsi:type="dcterms:W3CDTF">2018-01-08T11:35:09Z</dcterms:created>
  <dcterms:modified xsi:type="dcterms:W3CDTF">2021-01-06T00:24:43Z</dcterms:modified>
</cp:coreProperties>
</file>