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43"/>
  </p:notesMasterIdLst>
  <p:sldIdLst>
    <p:sldId id="270" r:id="rId4"/>
    <p:sldId id="345" r:id="rId5"/>
    <p:sldId id="347" r:id="rId6"/>
    <p:sldId id="348" r:id="rId7"/>
    <p:sldId id="349" r:id="rId8"/>
    <p:sldId id="350" r:id="rId9"/>
    <p:sldId id="351" r:id="rId10"/>
    <p:sldId id="352" r:id="rId11"/>
    <p:sldId id="353" r:id="rId12"/>
    <p:sldId id="34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7" r:id="rId36"/>
    <p:sldId id="378" r:id="rId37"/>
    <p:sldId id="383" r:id="rId38"/>
    <p:sldId id="379" r:id="rId39"/>
    <p:sldId id="380" r:id="rId40"/>
    <p:sldId id="384" r:id="rId41"/>
    <p:sldId id="38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A4A9"/>
    <a:srgbClr val="0587AF"/>
    <a:srgbClr val="19A5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44" autoAdjust="0"/>
    <p:restoredTop sz="94660"/>
  </p:normalViewPr>
  <p:slideViewPr>
    <p:cSldViewPr snapToGrid="0" showGuides="1">
      <p:cViewPr>
        <p:scale>
          <a:sx n="75" d="100"/>
          <a:sy n="75" d="100"/>
        </p:scale>
        <p:origin x="852" y="-24"/>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A0CA41-B5DC-4494-BA2C-76A18CF64C51}" type="datetimeFigureOut">
              <a:rPr lang="it-IT" smtClean="0"/>
              <a:t>02/04/2020</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226D7-76AE-4162-9016-E81BB2060C4E}" type="slidenum">
              <a:rPr lang="it-IT" smtClean="0"/>
              <a:t>‹N›</a:t>
            </a:fld>
            <a:endParaRPr lang="it-IT" dirty="0"/>
          </a:p>
        </p:txBody>
      </p:sp>
    </p:spTree>
    <p:extLst>
      <p:ext uri="{BB962C8B-B14F-4D97-AF65-F5344CB8AC3E}">
        <p14:creationId xmlns:p14="http://schemas.microsoft.com/office/powerpoint/2010/main" val="218767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650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78" r:id="rId14"/>
    <p:sldLayoutId id="2147483684"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it.wikipedia.org/wiki/Qualit%C3%A0_(economia)" TargetMode="External"/><Relationship Id="rId2" Type="http://schemas.openxmlformats.org/officeDocument/2006/relationships/hyperlink" Target="https://it.wikipedia.org/w/index.php?title=Volume_del_lavoro&amp;action=edit&amp;redlink=1" TargetMode="Externa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www.frasicelebri.it/argomento/amore/" TargetMode="External"/><Relationship Id="rId2" Type="http://schemas.openxmlformats.org/officeDocument/2006/relationships/hyperlink" Target="https://www.frasicelebri.it/argomento/valore/" TargetMode="Externa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jpe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kaggle.com/allen-institute-for-ai/CORD-19-research-challenge"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png"/><Relationship Id="rId1" Type="http://schemas.openxmlformats.org/officeDocument/2006/relationships/slideLayout" Target="../slideLayouts/slideLayout4.xml"/><Relationship Id="rId4" Type="http://schemas.openxmlformats.org/officeDocument/2006/relationships/hyperlink" Target="https://www.youtube.com/watch?v=94G8jRBvPpY"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hyperlink" Target="https://www.mercurymusic.co.za/product-category/proaudio-and-studio/loudspeakers/line-array-concert-sound/" TargetMode="External"/><Relationship Id="rId7" Type="http://schemas.openxmlformats.org/officeDocument/2006/relationships/hyperlink" Target="https://zelig880.com/javascript-string-ecmascript-standards" TargetMode="External"/><Relationship Id="rId2" Type="http://schemas.openxmlformats.org/officeDocument/2006/relationships/image" Target="../media/image44.png"/><Relationship Id="rId1" Type="http://schemas.openxmlformats.org/officeDocument/2006/relationships/slideLayout" Target="../slideLayouts/slideLayout3.xml"/><Relationship Id="rId6" Type="http://schemas.openxmlformats.org/officeDocument/2006/relationships/image" Target="../media/image46.jpg"/><Relationship Id="rId5" Type="http://schemas.openxmlformats.org/officeDocument/2006/relationships/hyperlink" Target="https://www.iconexperience.com/i_collection/icons/?icon=code_c" TargetMode="External"/><Relationship Id="rId4" Type="http://schemas.openxmlformats.org/officeDocument/2006/relationships/image" Target="../media/image45.png"/><Relationship Id="rId9"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94G8jRBvPpY"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flaticon.com/free-icon/algorithm_1205482" TargetMode="External"/><Relationship Id="rId7"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hyperlink" Target="https://www.flaticon.com/free-icon/algorithm_490273" TargetMode="External"/><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hyperlink" Target="https://www.flaticon.com/free-icon/process_172404" TargetMode="External"/><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hyperlink" Target="https://www.flaticon.com/free-icon/agenda_212184" TargetMode="External"/><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hyperlink" Target="https://www.flaticon.com/free-icon/algorithm_490273"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1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5477609" y="3952010"/>
            <a:ext cx="6433946" cy="1754326"/>
          </a:xfrm>
          <a:prstGeom prst="rect">
            <a:avLst/>
          </a:prstGeom>
          <a:noFill/>
        </p:spPr>
        <p:txBody>
          <a:bodyPr wrap="square" rtlCol="0" anchor="ctr">
            <a:spAutoFit/>
          </a:bodyPr>
          <a:lstStyle/>
          <a:p>
            <a:pPr algn="r"/>
            <a:r>
              <a:rPr lang="it-IT" sz="5400" dirty="0">
                <a:solidFill>
                  <a:schemeClr val="bg1"/>
                </a:solidFill>
                <a:latin typeface="+mj-lt"/>
              </a:rPr>
              <a:t>Sistemi</a:t>
            </a:r>
            <a:r>
              <a:rPr lang="en-US" sz="5400" dirty="0">
                <a:solidFill>
                  <a:schemeClr val="bg1"/>
                </a:solidFill>
                <a:latin typeface="+mj-lt"/>
              </a:rPr>
              <a:t> di Elaborazione di Dati</a:t>
            </a:r>
            <a:endParaRPr lang="ko-KR" altLang="en-US" sz="5400"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6903174" y="5706336"/>
            <a:ext cx="5008380"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Algoritmi: Definizioni e misure di performance</a:t>
            </a:r>
            <a:endParaRPr lang="ko-KR" altLang="en-US" sz="1867" dirty="0">
              <a:solidFill>
                <a:schemeClr val="bg1"/>
              </a:solidFill>
              <a:cs typeface="Arial" pitchFamily="34" charset="0"/>
            </a:endParaRPr>
          </a:p>
        </p:txBody>
      </p:sp>
      <p:pic>
        <p:nvPicPr>
          <p:cNvPr id="15" name="Immagine 14" descr="&lt;strong&gt;Università Cattolica&lt;/strong&gt; del Sacro Cuore - Wikipedia">
            <a:extLst>
              <a:ext uri="{FF2B5EF4-FFF2-40B4-BE49-F238E27FC236}">
                <a16:creationId xmlns:a16="http://schemas.microsoft.com/office/drawing/2014/main" id="{5D96F41C-5766-4A4C-884F-FCB488093DB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6210000"/>
            <a:ext cx="648000" cy="648000"/>
          </a:xfrm>
          <a:prstGeom prst="rect">
            <a:avLst/>
          </a:prstGeom>
        </p:spPr>
      </p:pic>
    </p:spTree>
    <p:extLst>
      <p:ext uri="{BB962C8B-B14F-4D97-AF65-F5344CB8AC3E}">
        <p14:creationId xmlns:p14="http://schemas.microsoft.com/office/powerpoint/2010/main" val="308668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lt;strong&gt;Università Cattolica&lt;/strong&gt; del Sacro Cuore - Wikipedia"/>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4" name="CasellaDiTesto 3"/>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5" name="CasellaDiTesto 4"/>
          <p:cNvSpPr txBox="1"/>
          <p:nvPr/>
        </p:nvSpPr>
        <p:spPr>
          <a:xfrm>
            <a:off x="0" y="6679066"/>
            <a:ext cx="2432503" cy="246221"/>
          </a:xfrm>
          <a:prstGeom prst="rect">
            <a:avLst/>
          </a:prstGeom>
          <a:noFill/>
        </p:spPr>
        <p:txBody>
          <a:bodyPr wrap="square" rtlCol="0">
            <a:spAutoFit/>
          </a:bodyPr>
          <a:lstStyle/>
          <a:p>
            <a:r>
              <a:rPr lang="it-IT" sz="1000" dirty="0"/>
              <a:t>Francesco Alotto</a:t>
            </a:r>
          </a:p>
        </p:txBody>
      </p:sp>
      <p:sp>
        <p:nvSpPr>
          <p:cNvPr id="9" name="Rectangle 2"/>
          <p:cNvSpPr txBox="1">
            <a:spLocks noChangeArrowheads="1"/>
          </p:cNvSpPr>
          <p:nvPr/>
        </p:nvSpPr>
        <p:spPr>
          <a:xfrm>
            <a:off x="718221" y="70658"/>
            <a:ext cx="10942792"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US" altLang="it-IT" sz="4000" dirty="0">
                <a:solidFill>
                  <a:schemeClr val="tx1">
                    <a:lumMod val="85000"/>
                    <a:lumOff val="15000"/>
                  </a:schemeClr>
                </a:solidFill>
                <a:ea typeface="+mn-ea"/>
                <a:cs typeface="Arial" pitchFamily="34" charset="0"/>
              </a:rPr>
              <a:t>Introduzione all’analisi di algoritmi</a:t>
            </a:r>
          </a:p>
        </p:txBody>
      </p:sp>
      <p:sp>
        <p:nvSpPr>
          <p:cNvPr id="10" name="Rectangle 3"/>
          <p:cNvSpPr>
            <a:spLocks noGrp="1" noChangeArrowheads="1"/>
          </p:cNvSpPr>
          <p:nvPr>
            <p:ph type="body" idx="4294967295"/>
          </p:nvPr>
        </p:nvSpPr>
        <p:spPr>
          <a:xfrm>
            <a:off x="187234" y="937442"/>
            <a:ext cx="12004766" cy="2653779"/>
          </a:xfrm>
          <a:prstGeom prst="rect">
            <a:avLst/>
          </a:prstGeom>
        </p:spPr>
        <p:txBody>
          <a:bodyPr/>
          <a:lstStyle/>
          <a:p>
            <a:pPr eaLnBrk="1" hangingPunct="1">
              <a:lnSpc>
                <a:spcPct val="80000"/>
              </a:lnSpc>
              <a:spcAft>
                <a:spcPct val="100000"/>
              </a:spcAft>
              <a:defRPr/>
            </a:pPr>
            <a:r>
              <a:rPr lang="en-US" sz="2800" b="1" dirty="0">
                <a:effectLst>
                  <a:outerShdw blurRad="38100" dist="38100" dir="2700000" algn="tl">
                    <a:srgbClr val="C0C0C0"/>
                  </a:outerShdw>
                </a:effectLst>
              </a:rPr>
              <a:t>Dato un algoritmo </a:t>
            </a:r>
            <a:r>
              <a:rPr lang="en-US" sz="2800" b="1" i="1" dirty="0">
                <a:effectLst>
                  <a:outerShdw blurRad="38100" dist="38100" dir="2700000" algn="tl">
                    <a:srgbClr val="C0C0C0"/>
                  </a:outerShdw>
                </a:effectLst>
              </a:rPr>
              <a:t>A </a:t>
            </a:r>
            <a:r>
              <a:rPr lang="en-US" sz="2800" b="1" dirty="0">
                <a:effectLst>
                  <a:outerShdw blurRad="38100" dist="38100" dir="2700000" algn="tl">
                    <a:srgbClr val="C0C0C0"/>
                  </a:outerShdw>
                </a:effectLst>
              </a:rPr>
              <a:t>e un problema </a:t>
            </a:r>
            <a:r>
              <a:rPr lang="en-US" sz="2800" b="1" i="1" dirty="0">
                <a:effectLst>
                  <a:outerShdw blurRad="38100" dist="38100" dir="2700000" algn="tl">
                    <a:srgbClr val="C0C0C0"/>
                  </a:outerShdw>
                </a:effectLst>
              </a:rPr>
              <a:t>P</a:t>
            </a:r>
            <a:r>
              <a:rPr lang="en-US" sz="2800" b="1" dirty="0">
                <a:effectLst>
                  <a:outerShdw blurRad="38100" dist="38100" dir="2700000" algn="tl">
                    <a:srgbClr val="C0C0C0"/>
                  </a:outerShdw>
                </a:effectLst>
              </a:rPr>
              <a:t> dimostrare che </a:t>
            </a:r>
            <a:r>
              <a:rPr lang="en-US" sz="2800" b="1" i="1" dirty="0">
                <a:effectLst>
                  <a:outerShdw blurRad="38100" dist="38100" dir="2700000" algn="tl">
                    <a:srgbClr val="C0C0C0"/>
                  </a:outerShdw>
                </a:effectLst>
              </a:rPr>
              <a:t>A </a:t>
            </a:r>
            <a:r>
              <a:rPr lang="en-US" sz="2800" b="1" dirty="0">
                <a:effectLst>
                  <a:outerShdw blurRad="38100" dist="38100" dir="2700000" algn="tl">
                    <a:srgbClr val="C0C0C0"/>
                  </a:outerShdw>
                </a:effectLst>
              </a:rPr>
              <a:t>risolve </a:t>
            </a:r>
            <a:r>
              <a:rPr lang="en-US" sz="2800" b="1" i="1" dirty="0">
                <a:effectLst>
                  <a:outerShdw blurRad="38100" dist="38100" dir="2700000" algn="tl">
                    <a:srgbClr val="C0C0C0"/>
                  </a:outerShdw>
                </a:effectLst>
              </a:rPr>
              <a:t>P</a:t>
            </a:r>
            <a:r>
              <a:rPr lang="en-US" sz="2800" b="1" dirty="0">
                <a:effectLst>
                  <a:outerShdw blurRad="38100" dist="38100" dir="2700000" algn="tl">
                    <a:srgbClr val="C0C0C0"/>
                  </a:outerShdw>
                </a:effectLst>
              </a:rPr>
              <a:t> (</a:t>
            </a:r>
            <a:r>
              <a:rPr lang="en-US" sz="2800" b="1" dirty="0">
                <a:solidFill>
                  <a:srgbClr val="0000FF"/>
                </a:solidFill>
                <a:effectLst>
                  <a:outerShdw blurRad="38100" dist="38100" dir="2700000" algn="tl">
                    <a:srgbClr val="C0C0C0"/>
                  </a:outerShdw>
                </a:effectLst>
              </a:rPr>
              <a:t>correttezza</a:t>
            </a:r>
            <a:r>
              <a:rPr lang="en-US" sz="2800" b="1" dirty="0">
                <a:effectLst>
                  <a:outerShdw blurRad="38100" dist="38100" dir="2700000" algn="tl">
                    <a:srgbClr val="C0C0C0"/>
                  </a:outerShdw>
                </a:effectLst>
              </a:rPr>
              <a:t>) e valutare la quantità di risorse usate da </a:t>
            </a:r>
            <a:r>
              <a:rPr lang="en-US" sz="2800" b="1" i="1" dirty="0">
                <a:effectLst>
                  <a:outerShdw blurRad="38100" dist="38100" dir="2700000" algn="tl">
                    <a:srgbClr val="C0C0C0"/>
                  </a:outerShdw>
                </a:effectLst>
              </a:rPr>
              <a:t>A</a:t>
            </a:r>
            <a:r>
              <a:rPr lang="en-US" sz="2800" b="1" dirty="0">
                <a:effectLst>
                  <a:outerShdw blurRad="38100" dist="38100" dir="2700000" algn="tl">
                    <a:srgbClr val="C0C0C0"/>
                  </a:outerShdw>
                </a:effectLst>
              </a:rPr>
              <a:t> (</a:t>
            </a:r>
            <a:r>
              <a:rPr lang="en-US" sz="2800" b="1" dirty="0">
                <a:solidFill>
                  <a:srgbClr val="0000FF"/>
                </a:solidFill>
                <a:effectLst>
                  <a:outerShdw blurRad="38100" dist="38100" dir="2700000" algn="tl">
                    <a:srgbClr val="C0C0C0"/>
                  </a:outerShdw>
                </a:effectLst>
              </a:rPr>
              <a:t>complessità computazionale</a:t>
            </a:r>
            <a:r>
              <a:rPr lang="en-US" sz="2800" b="1" dirty="0">
                <a:effectLst>
                  <a:outerShdw blurRad="38100" dist="38100" dir="2700000" algn="tl">
                    <a:srgbClr val="C0C0C0"/>
                  </a:outerShdw>
                </a:effectLst>
              </a:rPr>
              <a:t>)</a:t>
            </a:r>
            <a:r>
              <a:rPr lang="en-US" sz="2400" b="1" dirty="0">
                <a:effectLst>
                  <a:outerShdw blurRad="38100" dist="38100" dir="2700000" algn="tl">
                    <a:srgbClr val="C0C0C0"/>
                  </a:outerShdw>
                </a:effectLst>
              </a:rPr>
              <a:t> </a:t>
            </a:r>
          </a:p>
          <a:p>
            <a:pPr eaLnBrk="1" hangingPunct="1">
              <a:lnSpc>
                <a:spcPct val="80000"/>
              </a:lnSpc>
              <a:spcAft>
                <a:spcPct val="100000"/>
              </a:spcAft>
              <a:defRPr/>
            </a:pPr>
            <a:r>
              <a:rPr lang="en-US" sz="2400" dirty="0"/>
              <a:t>Un algoritmo è </a:t>
            </a:r>
            <a:r>
              <a:rPr lang="en-US" sz="2400" b="1" dirty="0">
                <a:solidFill>
                  <a:srgbClr val="FF0000"/>
                </a:solidFill>
              </a:rPr>
              <a:t>corretto</a:t>
            </a:r>
            <a:r>
              <a:rPr lang="en-US" sz="2400" dirty="0"/>
              <a:t> se, </a:t>
            </a:r>
            <a:r>
              <a:rPr lang="en-US" sz="2400" i="1" dirty="0"/>
              <a:t>per ogni istanza di input</a:t>
            </a:r>
            <a:r>
              <a:rPr lang="en-US" sz="2400" dirty="0"/>
              <a:t>, termina con l’output corretto</a:t>
            </a:r>
          </a:p>
        </p:txBody>
      </p:sp>
      <p:sp>
        <p:nvSpPr>
          <p:cNvPr id="11" name="Rettangolo 10"/>
          <p:cNvSpPr/>
          <p:nvPr/>
        </p:nvSpPr>
        <p:spPr>
          <a:xfrm>
            <a:off x="11038" y="3866258"/>
            <a:ext cx="1691478" cy="1589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bg1"/>
                </a:solidFill>
              </a:rPr>
              <a:t>P</a:t>
            </a:r>
          </a:p>
        </p:txBody>
      </p:sp>
      <p:sp>
        <p:nvSpPr>
          <p:cNvPr id="13" name="Figura a mano libera 12"/>
          <p:cNvSpPr/>
          <p:nvPr/>
        </p:nvSpPr>
        <p:spPr>
          <a:xfrm>
            <a:off x="1702516" y="3302262"/>
            <a:ext cx="6905432" cy="535949"/>
          </a:xfrm>
          <a:custGeom>
            <a:avLst/>
            <a:gdLst>
              <a:gd name="connsiteX0" fmla="*/ 0 w 3834581"/>
              <a:gd name="connsiteY0" fmla="*/ 535949 h 535949"/>
              <a:gd name="connsiteX1" fmla="*/ 1858297 w 3834581"/>
              <a:gd name="connsiteY1" fmla="*/ 5007 h 535949"/>
              <a:gd name="connsiteX2" fmla="*/ 3834581 w 3834581"/>
              <a:gd name="connsiteY2" fmla="*/ 270478 h 535949"/>
            </a:gdLst>
            <a:ahLst/>
            <a:cxnLst>
              <a:cxn ang="0">
                <a:pos x="connsiteX0" y="connsiteY0"/>
              </a:cxn>
              <a:cxn ang="0">
                <a:pos x="connsiteX1" y="connsiteY1"/>
              </a:cxn>
              <a:cxn ang="0">
                <a:pos x="connsiteX2" y="connsiteY2"/>
              </a:cxn>
            </a:cxnLst>
            <a:rect l="l" t="t" r="r" b="b"/>
            <a:pathLst>
              <a:path w="3834581" h="535949">
                <a:moveTo>
                  <a:pt x="0" y="535949"/>
                </a:moveTo>
                <a:cubicBezTo>
                  <a:pt x="609600" y="292600"/>
                  <a:pt x="1219200" y="49252"/>
                  <a:pt x="1858297" y="5007"/>
                </a:cubicBezTo>
                <a:cubicBezTo>
                  <a:pt x="2497394" y="-39238"/>
                  <a:pt x="3556000" y="222956"/>
                  <a:pt x="3834581" y="27047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dirty="0">
                <a:solidFill>
                  <a:schemeClr val="tx1"/>
                </a:solidFill>
              </a:rPr>
              <a:t>Risorsa 1</a:t>
            </a:r>
          </a:p>
        </p:txBody>
      </p:sp>
      <p:sp>
        <p:nvSpPr>
          <p:cNvPr id="14" name="Figura a mano libera 13"/>
          <p:cNvSpPr/>
          <p:nvPr/>
        </p:nvSpPr>
        <p:spPr>
          <a:xfrm>
            <a:off x="1681243" y="3838211"/>
            <a:ext cx="6962779" cy="334297"/>
          </a:xfrm>
          <a:custGeom>
            <a:avLst/>
            <a:gdLst>
              <a:gd name="connsiteX0" fmla="*/ 0 w 3795252"/>
              <a:gd name="connsiteY0" fmla="*/ 334297 h 334297"/>
              <a:gd name="connsiteX1" fmla="*/ 1641987 w 3795252"/>
              <a:gd name="connsiteY1" fmla="*/ 0 h 334297"/>
              <a:gd name="connsiteX2" fmla="*/ 2910349 w 3795252"/>
              <a:gd name="connsiteY2" fmla="*/ 108155 h 334297"/>
              <a:gd name="connsiteX3" fmla="*/ 3795252 w 3795252"/>
              <a:gd name="connsiteY3" fmla="*/ 216310 h 334297"/>
            </a:gdLst>
            <a:ahLst/>
            <a:cxnLst>
              <a:cxn ang="0">
                <a:pos x="connsiteX0" y="connsiteY0"/>
              </a:cxn>
              <a:cxn ang="0">
                <a:pos x="connsiteX1" y="connsiteY1"/>
              </a:cxn>
              <a:cxn ang="0">
                <a:pos x="connsiteX2" y="connsiteY2"/>
              </a:cxn>
              <a:cxn ang="0">
                <a:pos x="connsiteX3" y="connsiteY3"/>
              </a:cxn>
            </a:cxnLst>
            <a:rect l="l" t="t" r="r" b="b"/>
            <a:pathLst>
              <a:path w="3795252" h="334297">
                <a:moveTo>
                  <a:pt x="0" y="334297"/>
                </a:moveTo>
                <a:cubicBezTo>
                  <a:pt x="578464" y="185993"/>
                  <a:pt x="1156929" y="37690"/>
                  <a:pt x="1641987" y="0"/>
                </a:cubicBezTo>
                <a:lnTo>
                  <a:pt x="2910349" y="108155"/>
                </a:lnTo>
                <a:cubicBezTo>
                  <a:pt x="3269227" y="144207"/>
                  <a:pt x="3708401" y="183536"/>
                  <a:pt x="3795252" y="2163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dirty="0">
                <a:solidFill>
                  <a:schemeClr val="tx1"/>
                </a:solidFill>
              </a:rPr>
              <a:t>Risorsa 2</a:t>
            </a:r>
          </a:p>
        </p:txBody>
      </p:sp>
      <p:sp>
        <p:nvSpPr>
          <p:cNvPr id="15" name="Figura a mano libera 14"/>
          <p:cNvSpPr/>
          <p:nvPr/>
        </p:nvSpPr>
        <p:spPr>
          <a:xfrm flipV="1">
            <a:off x="1668122" y="4213781"/>
            <a:ext cx="6989020" cy="245765"/>
          </a:xfrm>
          <a:custGeom>
            <a:avLst/>
            <a:gdLst>
              <a:gd name="connsiteX0" fmla="*/ 0 w 3805084"/>
              <a:gd name="connsiteY0" fmla="*/ 0 h 29496"/>
              <a:gd name="connsiteX1" fmla="*/ 3805084 w 3805084"/>
              <a:gd name="connsiteY1" fmla="*/ 29496 h 29496"/>
            </a:gdLst>
            <a:ahLst/>
            <a:cxnLst>
              <a:cxn ang="0">
                <a:pos x="connsiteX0" y="connsiteY0"/>
              </a:cxn>
              <a:cxn ang="0">
                <a:pos x="connsiteX1" y="connsiteY1"/>
              </a:cxn>
            </a:cxnLst>
            <a:rect l="l" t="t" r="r" b="b"/>
            <a:pathLst>
              <a:path w="3805084" h="29496">
                <a:moveTo>
                  <a:pt x="0" y="0"/>
                </a:moveTo>
                <a:lnTo>
                  <a:pt x="3805084" y="2949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00" dirty="0"/>
          </a:p>
        </p:txBody>
      </p:sp>
      <p:sp>
        <p:nvSpPr>
          <p:cNvPr id="16" name="Figura a mano libera 15"/>
          <p:cNvSpPr/>
          <p:nvPr/>
        </p:nvSpPr>
        <p:spPr>
          <a:xfrm>
            <a:off x="1655002" y="4953525"/>
            <a:ext cx="6989020" cy="885929"/>
          </a:xfrm>
          <a:custGeom>
            <a:avLst/>
            <a:gdLst>
              <a:gd name="connsiteX0" fmla="*/ 0 w 3785419"/>
              <a:gd name="connsiteY0" fmla="*/ 0 h 384029"/>
              <a:gd name="connsiteX1" fmla="*/ 2300748 w 3785419"/>
              <a:gd name="connsiteY1" fmla="*/ 383458 h 384029"/>
              <a:gd name="connsiteX2" fmla="*/ 3785419 w 3785419"/>
              <a:gd name="connsiteY2" fmla="*/ 68826 h 384029"/>
            </a:gdLst>
            <a:ahLst/>
            <a:cxnLst>
              <a:cxn ang="0">
                <a:pos x="connsiteX0" y="connsiteY0"/>
              </a:cxn>
              <a:cxn ang="0">
                <a:pos x="connsiteX1" y="connsiteY1"/>
              </a:cxn>
              <a:cxn ang="0">
                <a:pos x="connsiteX2" y="connsiteY2"/>
              </a:cxn>
            </a:cxnLst>
            <a:rect l="l" t="t" r="r" b="b"/>
            <a:pathLst>
              <a:path w="3785419" h="384029">
                <a:moveTo>
                  <a:pt x="0" y="0"/>
                </a:moveTo>
                <a:cubicBezTo>
                  <a:pt x="834922" y="185993"/>
                  <a:pt x="1669845" y="371987"/>
                  <a:pt x="2300748" y="383458"/>
                </a:cubicBezTo>
                <a:cubicBezTo>
                  <a:pt x="2931651" y="394929"/>
                  <a:pt x="3358535" y="231877"/>
                  <a:pt x="3785419" y="68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dirty="0">
                <a:solidFill>
                  <a:schemeClr val="tx1"/>
                </a:solidFill>
              </a:rPr>
              <a:t>Risorsa4</a:t>
            </a:r>
          </a:p>
        </p:txBody>
      </p:sp>
      <p:sp>
        <p:nvSpPr>
          <p:cNvPr id="17" name="Figura a mano libera 16"/>
          <p:cNvSpPr/>
          <p:nvPr/>
        </p:nvSpPr>
        <p:spPr>
          <a:xfrm>
            <a:off x="1630420" y="4411191"/>
            <a:ext cx="7049677" cy="632171"/>
          </a:xfrm>
          <a:custGeom>
            <a:avLst/>
            <a:gdLst>
              <a:gd name="connsiteX0" fmla="*/ 0 w 3785419"/>
              <a:gd name="connsiteY0" fmla="*/ 0 h 483808"/>
              <a:gd name="connsiteX1" fmla="*/ 1917290 w 3785419"/>
              <a:gd name="connsiteY1" fmla="*/ 481781 h 483808"/>
              <a:gd name="connsiteX2" fmla="*/ 3785419 w 3785419"/>
              <a:gd name="connsiteY2" fmla="*/ 167148 h 483808"/>
            </a:gdLst>
            <a:ahLst/>
            <a:cxnLst>
              <a:cxn ang="0">
                <a:pos x="connsiteX0" y="connsiteY0"/>
              </a:cxn>
              <a:cxn ang="0">
                <a:pos x="connsiteX1" y="connsiteY1"/>
              </a:cxn>
              <a:cxn ang="0">
                <a:pos x="connsiteX2" y="connsiteY2"/>
              </a:cxn>
            </a:cxnLst>
            <a:rect l="l" t="t" r="r" b="b"/>
            <a:pathLst>
              <a:path w="3785419" h="483808">
                <a:moveTo>
                  <a:pt x="0" y="0"/>
                </a:moveTo>
                <a:cubicBezTo>
                  <a:pt x="643193" y="226961"/>
                  <a:pt x="1286387" y="453923"/>
                  <a:pt x="1917290" y="481781"/>
                </a:cubicBezTo>
                <a:cubicBezTo>
                  <a:pt x="2548193" y="509639"/>
                  <a:pt x="3465871" y="242529"/>
                  <a:pt x="3785419" y="16714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dirty="0">
                <a:solidFill>
                  <a:schemeClr val="tx1"/>
                </a:solidFill>
              </a:rPr>
              <a:t>Risorsa5</a:t>
            </a:r>
          </a:p>
        </p:txBody>
      </p:sp>
      <p:sp>
        <p:nvSpPr>
          <p:cNvPr id="18" name="Rettangolo 17"/>
          <p:cNvSpPr/>
          <p:nvPr/>
        </p:nvSpPr>
        <p:spPr>
          <a:xfrm>
            <a:off x="1691680" y="2866705"/>
            <a:ext cx="6879590" cy="3370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CasellaDiTesto 18"/>
          <p:cNvSpPr txBox="1"/>
          <p:nvPr/>
        </p:nvSpPr>
        <p:spPr>
          <a:xfrm>
            <a:off x="4742884" y="4306298"/>
            <a:ext cx="839495" cy="246221"/>
          </a:xfrm>
          <a:prstGeom prst="rect">
            <a:avLst/>
          </a:prstGeom>
          <a:noFill/>
        </p:spPr>
        <p:txBody>
          <a:bodyPr wrap="square" rtlCol="0">
            <a:spAutoFit/>
          </a:bodyPr>
          <a:lstStyle/>
          <a:p>
            <a:r>
              <a:rPr lang="it-IT" sz="1000" dirty="0"/>
              <a:t>Risorsa 3</a:t>
            </a:r>
          </a:p>
        </p:txBody>
      </p:sp>
      <p:sp>
        <p:nvSpPr>
          <p:cNvPr id="20" name="CasellaDiTesto 19"/>
          <p:cNvSpPr txBox="1"/>
          <p:nvPr/>
        </p:nvSpPr>
        <p:spPr>
          <a:xfrm>
            <a:off x="4044439" y="6251779"/>
            <a:ext cx="2174072" cy="246221"/>
          </a:xfrm>
          <a:prstGeom prst="rect">
            <a:avLst/>
          </a:prstGeom>
          <a:noFill/>
        </p:spPr>
        <p:txBody>
          <a:bodyPr wrap="square" rtlCol="0">
            <a:spAutoFit/>
          </a:bodyPr>
          <a:lstStyle/>
          <a:p>
            <a:r>
              <a:rPr lang="it-IT" sz="1000" dirty="0"/>
              <a:t>Carico computazionale Algoritmo</a:t>
            </a:r>
          </a:p>
        </p:txBody>
      </p:sp>
      <p:sp>
        <p:nvSpPr>
          <p:cNvPr id="21" name="CasellaDiTesto 20"/>
          <p:cNvSpPr txBox="1"/>
          <p:nvPr/>
        </p:nvSpPr>
        <p:spPr>
          <a:xfrm>
            <a:off x="9385518" y="2866705"/>
            <a:ext cx="1992234" cy="246221"/>
          </a:xfrm>
          <a:prstGeom prst="rect">
            <a:avLst/>
          </a:prstGeom>
          <a:noFill/>
        </p:spPr>
        <p:txBody>
          <a:bodyPr wrap="square" rtlCol="0">
            <a:spAutoFit/>
          </a:bodyPr>
          <a:lstStyle/>
          <a:p>
            <a:r>
              <a:rPr lang="it-IT" sz="1000" dirty="0"/>
              <a:t>Spazio output</a:t>
            </a:r>
          </a:p>
        </p:txBody>
      </p:sp>
      <p:sp>
        <p:nvSpPr>
          <p:cNvPr id="22" name="Rettangolo 21"/>
          <p:cNvSpPr/>
          <p:nvPr/>
        </p:nvSpPr>
        <p:spPr>
          <a:xfrm>
            <a:off x="8680097" y="3213464"/>
            <a:ext cx="3050350" cy="1105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 Risolve P</a:t>
            </a:r>
          </a:p>
        </p:txBody>
      </p:sp>
      <p:sp>
        <p:nvSpPr>
          <p:cNvPr id="23" name="Rettangolo 22"/>
          <p:cNvSpPr/>
          <p:nvPr/>
        </p:nvSpPr>
        <p:spPr>
          <a:xfrm>
            <a:off x="8667037" y="4519749"/>
            <a:ext cx="3050350" cy="1124593"/>
          </a:xfrm>
          <a:prstGeom prst="rect">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 non risolve P</a:t>
            </a:r>
          </a:p>
        </p:txBody>
      </p:sp>
    </p:spTree>
    <p:extLst>
      <p:ext uri="{BB962C8B-B14F-4D97-AF65-F5344CB8AC3E}">
        <p14:creationId xmlns:p14="http://schemas.microsoft.com/office/powerpoint/2010/main" val="336950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53A8A96-9B46-4FAE-B5E0-0723C34E5CF1}"/>
              </a:ext>
            </a:extLst>
          </p:cNvPr>
          <p:cNvSpPr>
            <a:spLocks noGrp="1"/>
          </p:cNvSpPr>
          <p:nvPr>
            <p:ph type="body" sz="quarter" idx="10"/>
          </p:nvPr>
        </p:nvSpPr>
        <p:spPr/>
        <p:txBody>
          <a:bodyPr/>
          <a:lstStyle/>
          <a:p>
            <a:r>
              <a:rPr lang="en-US" altLang="it-IT" dirty="0"/>
              <a:t>Introduzione all’analisi di algoritmi</a:t>
            </a:r>
          </a:p>
        </p:txBody>
      </p:sp>
      <p:sp>
        <p:nvSpPr>
          <p:cNvPr id="3" name="Rectangle 3">
            <a:extLst>
              <a:ext uri="{FF2B5EF4-FFF2-40B4-BE49-F238E27FC236}">
                <a16:creationId xmlns:a16="http://schemas.microsoft.com/office/drawing/2014/main" id="{E61E4619-FA01-4A57-A6B0-C0386EAAB892}"/>
              </a:ext>
            </a:extLst>
          </p:cNvPr>
          <p:cNvSpPr txBox="1">
            <a:spLocks noChangeArrowheads="1"/>
          </p:cNvSpPr>
          <p:nvPr/>
        </p:nvSpPr>
        <p:spPr>
          <a:xfrm>
            <a:off x="255710" y="1614610"/>
            <a:ext cx="11641016"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ct val="100000"/>
              </a:spcAft>
              <a:defRPr/>
            </a:pPr>
            <a:r>
              <a:rPr lang="en-US" b="1" dirty="0">
                <a:effectLst>
                  <a:outerShdw blurRad="38100" dist="38100" dir="2700000" algn="tl">
                    <a:srgbClr val="C0C0C0"/>
                  </a:outerShdw>
                </a:effectLst>
              </a:rPr>
              <a:t>Lo studio teorico dell’efficienza (performance) di un programma e dell’uso delle risorse</a:t>
            </a:r>
            <a:r>
              <a:rPr lang="en-US" sz="2400" b="1" dirty="0">
                <a:effectLst>
                  <a:outerShdw blurRad="38100" dist="38100" dir="2700000" algn="tl">
                    <a:srgbClr val="C0C0C0"/>
                  </a:outerShdw>
                </a:effectLst>
              </a:rPr>
              <a:t> </a:t>
            </a:r>
          </a:p>
          <a:p>
            <a:pPr>
              <a:spcAft>
                <a:spcPct val="25000"/>
              </a:spcAft>
              <a:defRPr/>
            </a:pPr>
            <a:r>
              <a:rPr lang="en-US" sz="2400" dirty="0"/>
              <a:t>Cos’è più importante della performance?</a:t>
            </a:r>
          </a:p>
          <a:p>
            <a:pPr>
              <a:lnSpc>
                <a:spcPct val="150000"/>
              </a:lnSpc>
              <a:spcAft>
                <a:spcPct val="100000"/>
              </a:spcAft>
              <a:buFontTx/>
              <a:buNone/>
              <a:defRPr/>
            </a:pPr>
            <a:r>
              <a:rPr lang="en-US" sz="2400" dirty="0"/>
              <a:t>	</a:t>
            </a:r>
            <a:r>
              <a:rPr lang="en-US" sz="2400" b="1" dirty="0">
                <a:solidFill>
                  <a:srgbClr val="008000"/>
                </a:solidFill>
              </a:rPr>
              <a:t>modularità</a:t>
            </a:r>
            <a:r>
              <a:rPr lang="en-US" sz="2400" dirty="0"/>
              <a:t>  </a:t>
            </a:r>
            <a:r>
              <a:rPr lang="en-US" sz="2400" b="1" dirty="0">
                <a:solidFill>
                  <a:srgbClr val="0000FF"/>
                </a:solidFill>
              </a:rPr>
              <a:t>correttezza</a:t>
            </a:r>
            <a:r>
              <a:rPr lang="en-US" sz="2400" dirty="0"/>
              <a:t>  </a:t>
            </a:r>
            <a:r>
              <a:rPr lang="en-US" sz="2400" b="1" dirty="0">
                <a:solidFill>
                  <a:srgbClr val="008000"/>
                </a:solidFill>
              </a:rPr>
              <a:t>manutenibilità</a:t>
            </a:r>
            <a:r>
              <a:rPr lang="en-US" sz="2400" b="1" dirty="0"/>
              <a:t>       </a:t>
            </a:r>
            <a:r>
              <a:rPr lang="en-US" sz="2400" b="1" dirty="0">
                <a:solidFill>
                  <a:srgbClr val="0000FF"/>
                </a:solidFill>
              </a:rPr>
              <a:t>funzionalità</a:t>
            </a:r>
            <a:r>
              <a:rPr lang="en-US" sz="2400" b="1" dirty="0"/>
              <a:t>  </a:t>
            </a:r>
            <a:r>
              <a:rPr lang="en-US" sz="2400" b="1" dirty="0">
                <a:solidFill>
                  <a:srgbClr val="008000"/>
                </a:solidFill>
              </a:rPr>
              <a:t>robustezza</a:t>
            </a:r>
            <a:r>
              <a:rPr lang="en-US" sz="2400" b="1" dirty="0"/>
              <a:t>  </a:t>
            </a:r>
            <a:r>
              <a:rPr lang="en-US" sz="2400" b="1" dirty="0">
                <a:solidFill>
                  <a:srgbClr val="0000FF"/>
                </a:solidFill>
              </a:rPr>
              <a:t>user-friendliness</a:t>
            </a:r>
            <a:r>
              <a:rPr lang="en-US" sz="2400" b="1" dirty="0"/>
              <a:t>         </a:t>
            </a:r>
            <a:r>
              <a:rPr lang="en-US" sz="2400" b="1" dirty="0">
                <a:solidFill>
                  <a:srgbClr val="008000"/>
                </a:solidFill>
              </a:rPr>
              <a:t>tempo di programmazione</a:t>
            </a:r>
            <a:r>
              <a:rPr lang="en-US" sz="2400" b="1" dirty="0"/>
              <a:t>  </a:t>
            </a:r>
            <a:r>
              <a:rPr lang="en-US" sz="2400" b="1" dirty="0">
                <a:solidFill>
                  <a:srgbClr val="0000FF"/>
                </a:solidFill>
              </a:rPr>
              <a:t>semplicità      </a:t>
            </a:r>
            <a:r>
              <a:rPr lang="en-US" sz="2400" b="1" dirty="0">
                <a:solidFill>
                  <a:srgbClr val="008000"/>
                </a:solidFill>
              </a:rPr>
              <a:t>estendibilità</a:t>
            </a:r>
            <a:r>
              <a:rPr lang="en-US" sz="2400" b="1" dirty="0"/>
              <a:t>  </a:t>
            </a:r>
            <a:r>
              <a:rPr lang="en-US" sz="2400" b="1" dirty="0">
                <a:solidFill>
                  <a:srgbClr val="0000FF"/>
                </a:solidFill>
              </a:rPr>
              <a:t>affidabilità</a:t>
            </a:r>
          </a:p>
          <a:p>
            <a:pPr>
              <a:spcAft>
                <a:spcPct val="100000"/>
              </a:spcAft>
              <a:defRPr/>
            </a:pPr>
            <a:endParaRPr lang="en-US" sz="2400" b="1" dirty="0">
              <a:solidFill>
                <a:srgbClr val="0000FF"/>
              </a:solidFill>
            </a:endParaRPr>
          </a:p>
        </p:txBody>
      </p:sp>
      <p:pic>
        <p:nvPicPr>
          <p:cNvPr id="4" name="Immagine 3" descr="&lt;strong&gt;Università Cattolica&lt;/strong&gt; del Sacro Cuore - Wikipedia">
            <a:extLst>
              <a:ext uri="{FF2B5EF4-FFF2-40B4-BE49-F238E27FC236}">
                <a16:creationId xmlns:a16="http://schemas.microsoft.com/office/drawing/2014/main" id="{48785FFF-AF81-4460-86F9-F5B8422B2CE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5" name="CasellaDiTesto 4">
            <a:extLst>
              <a:ext uri="{FF2B5EF4-FFF2-40B4-BE49-F238E27FC236}">
                <a16:creationId xmlns:a16="http://schemas.microsoft.com/office/drawing/2014/main" id="{52BC7A78-0AF1-429D-A70A-CEE9B8802281}"/>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6" name="CasellaDiTesto 5">
            <a:extLst>
              <a:ext uri="{FF2B5EF4-FFF2-40B4-BE49-F238E27FC236}">
                <a16:creationId xmlns:a16="http://schemas.microsoft.com/office/drawing/2014/main" id="{7C9AA6B2-69F5-4240-8227-1B5CD7CCB94C}"/>
              </a:ext>
            </a:extLst>
          </p:cNvPr>
          <p:cNvSpPr txBox="1"/>
          <p:nvPr/>
        </p:nvSpPr>
        <p:spPr>
          <a:xfrm>
            <a:off x="0" y="6679066"/>
            <a:ext cx="2432503" cy="246221"/>
          </a:xfrm>
          <a:prstGeom prst="rect">
            <a:avLst/>
          </a:prstGeom>
          <a:noFill/>
        </p:spPr>
        <p:txBody>
          <a:bodyPr wrap="square" rtlCol="0">
            <a:spAutoFit/>
          </a:bodyPr>
          <a:lstStyle/>
          <a:p>
            <a:r>
              <a:rPr lang="it-IT" sz="1000" dirty="0"/>
              <a:t>Francesco Alotto</a:t>
            </a:r>
          </a:p>
        </p:txBody>
      </p:sp>
    </p:spTree>
    <p:extLst>
      <p:ext uri="{BB962C8B-B14F-4D97-AF65-F5344CB8AC3E}">
        <p14:creationId xmlns:p14="http://schemas.microsoft.com/office/powerpoint/2010/main" val="3742870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5">
            <a:extLst>
              <a:ext uri="{FF2B5EF4-FFF2-40B4-BE49-F238E27FC236}">
                <a16:creationId xmlns:a16="http://schemas.microsoft.com/office/drawing/2014/main" id="{CA929BBD-87B1-4054-A4F7-0155140CEDDB}"/>
              </a:ext>
            </a:extLst>
          </p:cNvPr>
          <p:cNvSpPr txBox="1">
            <a:spLocks/>
          </p:cNvSpPr>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0" indent="0" algn="ctr" defTabSz="9144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lnSpc>
                <a:spcPct val="90000"/>
              </a:lnSpc>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endParaRPr lang="en-US" altLang="it-IT" sz="1400" dirty="0"/>
          </a:p>
        </p:txBody>
      </p:sp>
      <p:sp>
        <p:nvSpPr>
          <p:cNvPr id="4" name="Rectangle 2">
            <a:extLst>
              <a:ext uri="{FF2B5EF4-FFF2-40B4-BE49-F238E27FC236}">
                <a16:creationId xmlns:a16="http://schemas.microsoft.com/office/drawing/2014/main" id="{F5BC33A7-19B1-4F39-B093-418FEAB92871}"/>
              </a:ext>
            </a:extLst>
          </p:cNvPr>
          <p:cNvSpPr txBox="1">
            <a:spLocks noChangeArrowheads="1"/>
          </p:cNvSpPr>
          <p:nvPr/>
        </p:nvSpPr>
        <p:spPr>
          <a:xfrm>
            <a:off x="369277" y="48419"/>
            <a:ext cx="117348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it-IT" sz="5400" dirty="0">
                <a:solidFill>
                  <a:schemeClr val="tx1">
                    <a:lumMod val="85000"/>
                    <a:lumOff val="15000"/>
                  </a:schemeClr>
                </a:solidFill>
                <a:ea typeface="+mn-ea"/>
                <a:cs typeface="Arial" pitchFamily="34" charset="0"/>
              </a:rPr>
              <a:t>Perché noi studiamo algoritmi e performance? </a:t>
            </a:r>
            <a:endParaRPr lang="it-IT" altLang="it-IT" sz="5400" dirty="0">
              <a:solidFill>
                <a:schemeClr val="tx1">
                  <a:lumMod val="85000"/>
                  <a:lumOff val="15000"/>
                </a:schemeClr>
              </a:solidFill>
              <a:ea typeface="+mn-ea"/>
              <a:cs typeface="Arial" pitchFamily="34" charset="0"/>
            </a:endParaRPr>
          </a:p>
        </p:txBody>
      </p:sp>
      <p:sp>
        <p:nvSpPr>
          <p:cNvPr id="5" name="Rectangle 3">
            <a:extLst>
              <a:ext uri="{FF2B5EF4-FFF2-40B4-BE49-F238E27FC236}">
                <a16:creationId xmlns:a16="http://schemas.microsoft.com/office/drawing/2014/main" id="{34712526-719F-4801-823B-0C244D6868DD}"/>
              </a:ext>
            </a:extLst>
          </p:cNvPr>
          <p:cNvSpPr txBox="1">
            <a:spLocks noChangeArrowheads="1"/>
          </p:cNvSpPr>
          <p:nvPr/>
        </p:nvSpPr>
        <p:spPr>
          <a:xfrm>
            <a:off x="530224" y="1600994"/>
            <a:ext cx="11661775" cy="1828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ct val="50000"/>
              </a:spcAft>
            </a:pPr>
            <a:r>
              <a:rPr lang="it-IT" altLang="it-IT" sz="1800" dirty="0"/>
              <a:t>Spesso l’efficienza segna il </a:t>
            </a:r>
            <a:r>
              <a:rPr lang="it-IT" altLang="it-IT" sz="1800" b="1" dirty="0"/>
              <a:t>confine</a:t>
            </a:r>
            <a:r>
              <a:rPr lang="it-IT" altLang="it-IT" sz="1800" dirty="0"/>
              <a:t> tra possibile e impossibile (es. applicazioni real-time)</a:t>
            </a:r>
          </a:p>
          <a:p>
            <a:r>
              <a:rPr lang="it-IT" altLang="it-IT" sz="1800" dirty="0"/>
              <a:t>L’efficienza degli algoritmi mette le basi per tutte le altre cose importanti che abbiamo citato (es. aspettare tanto una risposta dal sistema non è per nulla </a:t>
            </a:r>
            <a:r>
              <a:rPr lang="it-IT" altLang="it-IT" sz="1800" b="1" dirty="0"/>
              <a:t>user-friendly</a:t>
            </a:r>
            <a:r>
              <a:rPr lang="it-IT" altLang="it-IT" sz="1800" dirty="0"/>
              <a:t>)</a:t>
            </a:r>
          </a:p>
        </p:txBody>
      </p:sp>
      <p:pic>
        <p:nvPicPr>
          <p:cNvPr id="6" name="Immagine 1">
            <a:extLst>
              <a:ext uri="{FF2B5EF4-FFF2-40B4-BE49-F238E27FC236}">
                <a16:creationId xmlns:a16="http://schemas.microsoft.com/office/drawing/2014/main" id="{BF8D42F0-A37F-40AA-9437-B4A442890B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34892" y="3540918"/>
            <a:ext cx="8270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sellaDiTesto 2">
            <a:extLst>
              <a:ext uri="{FF2B5EF4-FFF2-40B4-BE49-F238E27FC236}">
                <a16:creationId xmlns:a16="http://schemas.microsoft.com/office/drawing/2014/main" id="{F90C62EA-D809-4405-9AB4-F75DF9E8373C}"/>
              </a:ext>
            </a:extLst>
          </p:cNvPr>
          <p:cNvSpPr txBox="1">
            <a:spLocks noChangeArrowheads="1"/>
          </p:cNvSpPr>
          <p:nvPr/>
        </p:nvSpPr>
        <p:spPr bwMode="auto">
          <a:xfrm>
            <a:off x="5350730" y="3204368"/>
            <a:ext cx="1268412"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900" dirty="0"/>
              <a:t>1 miliardo 550 milioni</a:t>
            </a:r>
          </a:p>
        </p:txBody>
      </p:sp>
      <p:sp>
        <p:nvSpPr>
          <p:cNvPr id="8" name="Rettangolo 7">
            <a:extLst>
              <a:ext uri="{FF2B5EF4-FFF2-40B4-BE49-F238E27FC236}">
                <a16:creationId xmlns:a16="http://schemas.microsoft.com/office/drawing/2014/main" id="{B9A3D434-9F6F-4B78-A5C6-DE293E18AFA9}"/>
              </a:ext>
            </a:extLst>
          </p:cNvPr>
          <p:cNvSpPr/>
          <p:nvPr/>
        </p:nvSpPr>
        <p:spPr>
          <a:xfrm>
            <a:off x="5039580" y="3439318"/>
            <a:ext cx="2016125" cy="1031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pic>
        <p:nvPicPr>
          <p:cNvPr id="9" name="Immagine 4">
            <a:extLst>
              <a:ext uri="{FF2B5EF4-FFF2-40B4-BE49-F238E27FC236}">
                <a16:creationId xmlns:a16="http://schemas.microsoft.com/office/drawing/2014/main" id="{3CCB177D-EBEA-4241-B98C-AD1135AE48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3942" y="3277393"/>
            <a:ext cx="5667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magine 10">
            <a:extLst>
              <a:ext uri="{FF2B5EF4-FFF2-40B4-BE49-F238E27FC236}">
                <a16:creationId xmlns:a16="http://schemas.microsoft.com/office/drawing/2014/main" id="{21A04B7F-0BDA-4D59-97D5-3D8D57C61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09255" y="3286918"/>
            <a:ext cx="5651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magine 11">
            <a:extLst>
              <a:ext uri="{FF2B5EF4-FFF2-40B4-BE49-F238E27FC236}">
                <a16:creationId xmlns:a16="http://schemas.microsoft.com/office/drawing/2014/main" id="{A5CFA890-7CA9-4933-B6EB-950F19A352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69505" y="3955256"/>
            <a:ext cx="56515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magine 12">
            <a:extLst>
              <a:ext uri="{FF2B5EF4-FFF2-40B4-BE49-F238E27FC236}">
                <a16:creationId xmlns:a16="http://schemas.microsoft.com/office/drawing/2014/main" id="{997AD97D-F819-405D-B7BA-062E569734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9742" y="4188618"/>
            <a:ext cx="56673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magine 13">
            <a:extLst>
              <a:ext uri="{FF2B5EF4-FFF2-40B4-BE49-F238E27FC236}">
                <a16:creationId xmlns:a16="http://schemas.microsoft.com/office/drawing/2014/main" id="{006726AA-9D7B-4FE7-8C64-157F9B8A1F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07792" y="4488656"/>
            <a:ext cx="56673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magine 14">
            <a:extLst>
              <a:ext uri="{FF2B5EF4-FFF2-40B4-BE49-F238E27FC236}">
                <a16:creationId xmlns:a16="http://schemas.microsoft.com/office/drawing/2014/main" id="{5B366918-592F-471D-B896-9AD6DAEA9A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28805" y="3420268"/>
            <a:ext cx="566737"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Immagine 15">
            <a:extLst>
              <a:ext uri="{FF2B5EF4-FFF2-40B4-BE49-F238E27FC236}">
                <a16:creationId xmlns:a16="http://schemas.microsoft.com/office/drawing/2014/main" id="{8D2A716F-B290-47D7-80F1-619C1204AC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20880" y="3955256"/>
            <a:ext cx="566737"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Immagine 16">
            <a:extLst>
              <a:ext uri="{FF2B5EF4-FFF2-40B4-BE49-F238E27FC236}">
                <a16:creationId xmlns:a16="http://schemas.microsoft.com/office/drawing/2014/main" id="{0B2F5F3B-3A2A-4501-A4FF-B5A75A7DD9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39717" y="4602956"/>
            <a:ext cx="5667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magine 17">
            <a:extLst>
              <a:ext uri="{FF2B5EF4-FFF2-40B4-BE49-F238E27FC236}">
                <a16:creationId xmlns:a16="http://schemas.microsoft.com/office/drawing/2014/main" id="{371358AD-537E-485D-9474-206F54B749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90155" y="4360068"/>
            <a:ext cx="566737"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Immagine 18">
            <a:extLst>
              <a:ext uri="{FF2B5EF4-FFF2-40B4-BE49-F238E27FC236}">
                <a16:creationId xmlns:a16="http://schemas.microsoft.com/office/drawing/2014/main" id="{0E21C8F3-D650-4904-BFC8-3F3A17C6C92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75992" y="3772693"/>
            <a:ext cx="56673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Immagine 19">
            <a:extLst>
              <a:ext uri="{FF2B5EF4-FFF2-40B4-BE49-F238E27FC236}">
                <a16:creationId xmlns:a16="http://schemas.microsoft.com/office/drawing/2014/main" id="{DAD1761C-F122-4E65-ACE5-DDDE7EA64B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0730" y="4526756"/>
            <a:ext cx="566737"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Immagine 20">
            <a:extLst>
              <a:ext uri="{FF2B5EF4-FFF2-40B4-BE49-F238E27FC236}">
                <a16:creationId xmlns:a16="http://schemas.microsoft.com/office/drawing/2014/main" id="{8DD6A1DE-08D8-44E0-BEC6-8CF21A3669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86055" y="4288631"/>
            <a:ext cx="5651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Immagine 21">
            <a:extLst>
              <a:ext uri="{FF2B5EF4-FFF2-40B4-BE49-F238E27FC236}">
                <a16:creationId xmlns:a16="http://schemas.microsoft.com/office/drawing/2014/main" id="{41D9B1F1-0E54-4D9C-BC8F-2C5ADD7CD2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65405" y="3534568"/>
            <a:ext cx="566737"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Immagine 22">
            <a:extLst>
              <a:ext uri="{FF2B5EF4-FFF2-40B4-BE49-F238E27FC236}">
                <a16:creationId xmlns:a16="http://schemas.microsoft.com/office/drawing/2014/main" id="{3D9E41FB-BFF2-4F1C-AFE4-7DE2E0E973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89067" y="3759993"/>
            <a:ext cx="5651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Immagine 23">
            <a:extLst>
              <a:ext uri="{FF2B5EF4-FFF2-40B4-BE49-F238E27FC236}">
                <a16:creationId xmlns:a16="http://schemas.microsoft.com/office/drawing/2014/main" id="{B3ABFFF8-11C9-4055-8E3F-17F2794943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81080" y="4528343"/>
            <a:ext cx="566737"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Immagine 24">
            <a:extLst>
              <a:ext uri="{FF2B5EF4-FFF2-40B4-BE49-F238E27FC236}">
                <a16:creationId xmlns:a16="http://schemas.microsoft.com/office/drawing/2014/main" id="{F42614F3-C4BA-43CD-A44E-0AE8B8650A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51017" y="4377531"/>
            <a:ext cx="56673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CasellaDiTesto 26">
            <a:extLst>
              <a:ext uri="{FF2B5EF4-FFF2-40B4-BE49-F238E27FC236}">
                <a16:creationId xmlns:a16="http://schemas.microsoft.com/office/drawing/2014/main" id="{6CAB491F-24FB-47F5-A58C-867DAD1B5923}"/>
              </a:ext>
            </a:extLst>
          </p:cNvPr>
          <p:cNvSpPr txBox="1">
            <a:spLocks noChangeArrowheads="1"/>
          </p:cNvSpPr>
          <p:nvPr/>
        </p:nvSpPr>
        <p:spPr bwMode="auto">
          <a:xfrm>
            <a:off x="3006969" y="5426075"/>
            <a:ext cx="69723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dirty="0"/>
              <a:t>Trasmissione end to end </a:t>
            </a:r>
            <a:r>
              <a:rPr lang="it-IT" altLang="it-IT" sz="1800" dirty="0">
                <a:sym typeface="Wingdings" panose="05000000000000000000" pitchFamily="2" charset="2"/>
              </a:rPr>
              <a:t></a:t>
            </a:r>
            <a:r>
              <a:rPr lang="en-US" altLang="it-IT" sz="1800" dirty="0"/>
              <a:t>Curve25519 for key exchange ,  AES256 in CBC mode for message encryption and uses HMAC-SHA256 for message authenticity and integrity.</a:t>
            </a:r>
            <a:r>
              <a:rPr lang="it-IT" altLang="it-IT" sz="1800" dirty="0">
                <a:sym typeface="Wingdings" panose="05000000000000000000" pitchFamily="2" charset="2"/>
              </a:rPr>
              <a:t> </a:t>
            </a:r>
            <a:endParaRPr lang="it-IT" altLang="it-IT" sz="1800" dirty="0"/>
          </a:p>
        </p:txBody>
      </p:sp>
      <p:pic>
        <p:nvPicPr>
          <p:cNvPr id="26" name="Immagine 25" descr="&lt;strong&gt;Università Cattolica&lt;/strong&gt; del Sacro Cuore - Wikipedia">
            <a:extLst>
              <a:ext uri="{FF2B5EF4-FFF2-40B4-BE49-F238E27FC236}">
                <a16:creationId xmlns:a16="http://schemas.microsoft.com/office/drawing/2014/main" id="{3CDB32EB-F0DC-44D4-8803-9A8C86017BE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27" name="CasellaDiTesto 26">
            <a:extLst>
              <a:ext uri="{FF2B5EF4-FFF2-40B4-BE49-F238E27FC236}">
                <a16:creationId xmlns:a16="http://schemas.microsoft.com/office/drawing/2014/main" id="{98ACDBF6-7833-4F0F-80D6-3CF882DE02BC}"/>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28" name="CasellaDiTesto 27">
            <a:extLst>
              <a:ext uri="{FF2B5EF4-FFF2-40B4-BE49-F238E27FC236}">
                <a16:creationId xmlns:a16="http://schemas.microsoft.com/office/drawing/2014/main" id="{D64187D0-1F7C-46DC-9BF4-8DB5A3C1E967}"/>
              </a:ext>
            </a:extLst>
          </p:cNvPr>
          <p:cNvSpPr txBox="1"/>
          <p:nvPr/>
        </p:nvSpPr>
        <p:spPr>
          <a:xfrm>
            <a:off x="0" y="6679066"/>
            <a:ext cx="2432503" cy="246221"/>
          </a:xfrm>
          <a:prstGeom prst="rect">
            <a:avLst/>
          </a:prstGeom>
          <a:noFill/>
        </p:spPr>
        <p:txBody>
          <a:bodyPr wrap="square" rtlCol="0">
            <a:spAutoFit/>
          </a:bodyPr>
          <a:lstStyle/>
          <a:p>
            <a:r>
              <a:rPr lang="it-IT" sz="1000" dirty="0"/>
              <a:t>Francesco Alotto</a:t>
            </a:r>
          </a:p>
        </p:txBody>
      </p:sp>
    </p:spTree>
    <p:extLst>
      <p:ext uri="{BB962C8B-B14F-4D97-AF65-F5344CB8AC3E}">
        <p14:creationId xmlns:p14="http://schemas.microsoft.com/office/powerpoint/2010/main" val="1529220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9D583253-EF35-44FF-B225-46C987177219}"/>
              </a:ext>
            </a:extLst>
          </p:cNvPr>
          <p:cNvSpPr txBox="1">
            <a:spLocks noChangeArrowheads="1"/>
          </p:cNvSpPr>
          <p:nvPr/>
        </p:nvSpPr>
        <p:spPr>
          <a:xfrm>
            <a:off x="489439" y="1782030"/>
            <a:ext cx="11614638" cy="10795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ct val="50000"/>
              </a:spcAft>
            </a:pPr>
            <a:r>
              <a:rPr lang="it-IT" altLang="it-IT" sz="1800" dirty="0"/>
              <a:t>Se i computer fossero infinitamente veloci e la memoria fosse gratuita avremmo ancora qualche motivo per studiare gli algoritmi?</a:t>
            </a:r>
          </a:p>
          <a:p>
            <a:pPr algn="ctr">
              <a:spcAft>
                <a:spcPct val="50000"/>
              </a:spcAft>
              <a:buFontTx/>
              <a:buNone/>
            </a:pPr>
            <a:r>
              <a:rPr lang="it-IT" altLang="it-IT" sz="9600" b="1" dirty="0">
                <a:solidFill>
                  <a:srgbClr val="C00000"/>
                </a:solidFill>
              </a:rPr>
              <a:t>Sì</a:t>
            </a:r>
          </a:p>
          <a:p>
            <a:pPr algn="ctr">
              <a:spcAft>
                <a:spcPct val="50000"/>
              </a:spcAft>
              <a:buFontTx/>
              <a:buNone/>
            </a:pPr>
            <a:endParaRPr lang="it-IT" altLang="it-IT" sz="9600" b="1" dirty="0">
              <a:solidFill>
                <a:srgbClr val="C00000"/>
              </a:solidFill>
            </a:endParaRPr>
          </a:p>
        </p:txBody>
      </p:sp>
      <p:sp>
        <p:nvSpPr>
          <p:cNvPr id="6" name="Rettangolo 5">
            <a:extLst>
              <a:ext uri="{FF2B5EF4-FFF2-40B4-BE49-F238E27FC236}">
                <a16:creationId xmlns:a16="http://schemas.microsoft.com/office/drawing/2014/main" id="{8EA993B4-2F07-40A8-85D0-B33D5475BA7D}"/>
              </a:ext>
            </a:extLst>
          </p:cNvPr>
          <p:cNvSpPr/>
          <p:nvPr/>
        </p:nvSpPr>
        <p:spPr>
          <a:xfrm>
            <a:off x="457200" y="4292600"/>
            <a:ext cx="11289323" cy="19526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it-IT" dirty="0"/>
              <a:t>Un algoritmo deve assicurare la correttezza dell’output. Valutando ad esempio la robustezza, alcuni algoritmi che potrebbero avere stesso carico di computazione,  potrebbero essere poco affidabili (non utilizzando ad esempio sistemi di controllo errori). </a:t>
            </a:r>
          </a:p>
        </p:txBody>
      </p:sp>
      <p:sp>
        <p:nvSpPr>
          <p:cNvPr id="8" name="Rectangle 2">
            <a:extLst>
              <a:ext uri="{FF2B5EF4-FFF2-40B4-BE49-F238E27FC236}">
                <a16:creationId xmlns:a16="http://schemas.microsoft.com/office/drawing/2014/main" id="{3B4370D5-644A-4062-BC08-56784BABEAFC}"/>
              </a:ext>
            </a:extLst>
          </p:cNvPr>
          <p:cNvSpPr txBox="1">
            <a:spLocks noChangeArrowheads="1"/>
          </p:cNvSpPr>
          <p:nvPr/>
        </p:nvSpPr>
        <p:spPr>
          <a:xfrm>
            <a:off x="369277" y="48419"/>
            <a:ext cx="117348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it-IT" sz="5400" dirty="0">
                <a:solidFill>
                  <a:schemeClr val="tx1">
                    <a:lumMod val="85000"/>
                    <a:lumOff val="15000"/>
                  </a:schemeClr>
                </a:solidFill>
                <a:ea typeface="+mn-ea"/>
                <a:cs typeface="Arial" pitchFamily="34" charset="0"/>
              </a:rPr>
              <a:t>Perché noi studiamo algoritmi e performance? </a:t>
            </a:r>
            <a:endParaRPr lang="it-IT" altLang="it-IT" sz="5400" dirty="0">
              <a:solidFill>
                <a:schemeClr val="tx1">
                  <a:lumMod val="85000"/>
                  <a:lumOff val="15000"/>
                </a:schemeClr>
              </a:solidFill>
              <a:ea typeface="+mn-ea"/>
              <a:cs typeface="Arial" pitchFamily="34" charset="0"/>
            </a:endParaRPr>
          </a:p>
        </p:txBody>
      </p:sp>
      <p:pic>
        <p:nvPicPr>
          <p:cNvPr id="9" name="Immagine 8" descr="&lt;strong&gt;Università Cattolica&lt;/strong&gt; del Sacro Cuore - Wikipedia">
            <a:extLst>
              <a:ext uri="{FF2B5EF4-FFF2-40B4-BE49-F238E27FC236}">
                <a16:creationId xmlns:a16="http://schemas.microsoft.com/office/drawing/2014/main" id="{422D8B4E-C9FA-4D6A-BF92-CB34D1AE88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10" name="CasellaDiTesto 9">
            <a:extLst>
              <a:ext uri="{FF2B5EF4-FFF2-40B4-BE49-F238E27FC236}">
                <a16:creationId xmlns:a16="http://schemas.microsoft.com/office/drawing/2014/main" id="{C9802116-CF65-48F1-AD2F-25384D40BEB0}"/>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11" name="CasellaDiTesto 10">
            <a:extLst>
              <a:ext uri="{FF2B5EF4-FFF2-40B4-BE49-F238E27FC236}">
                <a16:creationId xmlns:a16="http://schemas.microsoft.com/office/drawing/2014/main" id="{A839A448-0BA8-41CC-ADFC-E46CA5EBBA7B}"/>
              </a:ext>
            </a:extLst>
          </p:cNvPr>
          <p:cNvSpPr txBox="1"/>
          <p:nvPr/>
        </p:nvSpPr>
        <p:spPr>
          <a:xfrm>
            <a:off x="0" y="6679066"/>
            <a:ext cx="2432503" cy="246221"/>
          </a:xfrm>
          <a:prstGeom prst="rect">
            <a:avLst/>
          </a:prstGeom>
          <a:noFill/>
        </p:spPr>
        <p:txBody>
          <a:bodyPr wrap="square" rtlCol="0">
            <a:spAutoFit/>
          </a:bodyPr>
          <a:lstStyle/>
          <a:p>
            <a:r>
              <a:rPr lang="it-IT" sz="1000" dirty="0"/>
              <a:t>Francesco Alotto</a:t>
            </a:r>
          </a:p>
        </p:txBody>
      </p:sp>
    </p:spTree>
    <p:extLst>
      <p:ext uri="{BB962C8B-B14F-4D97-AF65-F5344CB8AC3E}">
        <p14:creationId xmlns:p14="http://schemas.microsoft.com/office/powerpoint/2010/main" val="2025931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F9A9D8B-9A8F-42EB-8895-2BBCA49958DB}"/>
              </a:ext>
            </a:extLst>
          </p:cNvPr>
          <p:cNvSpPr txBox="1">
            <a:spLocks noChangeArrowheads="1"/>
          </p:cNvSpPr>
          <p:nvPr/>
        </p:nvSpPr>
        <p:spPr>
          <a:xfrm>
            <a:off x="457199" y="1600200"/>
            <a:ext cx="10867287" cy="21161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Aft>
                <a:spcPct val="50000"/>
              </a:spcAft>
            </a:pPr>
            <a:r>
              <a:rPr lang="it-IT" altLang="it-IT" sz="1600" dirty="0"/>
              <a:t>Per dimostrare che il nostro algoritmo termina e fornisce la soluzione esatta</a:t>
            </a:r>
          </a:p>
          <a:p>
            <a:pPr algn="ctr"/>
            <a:r>
              <a:rPr lang="it-IT" altLang="it-IT" sz="1600" dirty="0"/>
              <a:t>Il </a:t>
            </a:r>
            <a:r>
              <a:rPr lang="it-IT" altLang="it-IT" sz="1600" b="1" dirty="0"/>
              <a:t>tempo di elaborazione </a:t>
            </a:r>
            <a:r>
              <a:rPr lang="it-IT" altLang="it-IT" sz="1600" dirty="0"/>
              <a:t>e lo </a:t>
            </a:r>
            <a:r>
              <a:rPr lang="it-IT" altLang="it-IT" sz="1600" b="1" dirty="0"/>
              <a:t>spazio in memoria</a:t>
            </a:r>
            <a:r>
              <a:rPr lang="it-IT" altLang="it-IT" sz="1600" dirty="0"/>
              <a:t> sono </a:t>
            </a:r>
            <a:r>
              <a:rPr lang="it-IT" altLang="it-IT" sz="1600" b="1" dirty="0"/>
              <a:t>risorse</a:t>
            </a:r>
            <a:r>
              <a:rPr lang="it-IT" altLang="it-IT" sz="1600" dirty="0"/>
              <a:t> </a:t>
            </a:r>
            <a:r>
              <a:rPr lang="it-IT" altLang="it-IT" sz="1600" b="1" dirty="0"/>
              <a:t>limitate</a:t>
            </a:r>
          </a:p>
          <a:p>
            <a:pPr lvl="1" algn="ctr"/>
            <a:r>
              <a:rPr lang="it-IT" altLang="it-IT" sz="1600" dirty="0"/>
              <a:t>i computer possono essere veloci, ma non infinitamente veloci</a:t>
            </a:r>
          </a:p>
          <a:p>
            <a:pPr lvl="1" algn="ctr">
              <a:spcAft>
                <a:spcPct val="50000"/>
              </a:spcAft>
            </a:pPr>
            <a:r>
              <a:rPr lang="it-IT" altLang="it-IT" sz="1600" dirty="0"/>
              <a:t>la memoria può costare poco, ma non può essere gratuita</a:t>
            </a:r>
          </a:p>
          <a:p>
            <a:pPr algn="ctr">
              <a:spcAft>
                <a:spcPct val="50000"/>
              </a:spcAft>
            </a:pPr>
            <a:r>
              <a:rPr lang="it-IT" altLang="it-IT" sz="1600" dirty="0"/>
              <a:t>Servono algoritmi efficienti in termini di tempo e/o spazio</a:t>
            </a:r>
          </a:p>
        </p:txBody>
      </p:sp>
      <p:cxnSp>
        <p:nvCxnSpPr>
          <p:cNvPr id="6" name="Connettore 2 5">
            <a:extLst>
              <a:ext uri="{FF2B5EF4-FFF2-40B4-BE49-F238E27FC236}">
                <a16:creationId xmlns:a16="http://schemas.microsoft.com/office/drawing/2014/main" id="{035E0F9F-B5FD-436B-B006-D0EF6E6300DA}"/>
              </a:ext>
            </a:extLst>
          </p:cNvPr>
          <p:cNvCxnSpPr/>
          <p:nvPr/>
        </p:nvCxnSpPr>
        <p:spPr>
          <a:xfrm flipV="1">
            <a:off x="2464289" y="3760787"/>
            <a:ext cx="0" cy="2089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Connettore 2 6">
            <a:extLst>
              <a:ext uri="{FF2B5EF4-FFF2-40B4-BE49-F238E27FC236}">
                <a16:creationId xmlns:a16="http://schemas.microsoft.com/office/drawing/2014/main" id="{1A6FDCB1-03E8-4365-BF2D-5E2CE4B8CE2B}"/>
              </a:ext>
            </a:extLst>
          </p:cNvPr>
          <p:cNvCxnSpPr/>
          <p:nvPr/>
        </p:nvCxnSpPr>
        <p:spPr>
          <a:xfrm>
            <a:off x="2464289" y="5849937"/>
            <a:ext cx="30257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CasellaDiTesto 5">
            <a:extLst>
              <a:ext uri="{FF2B5EF4-FFF2-40B4-BE49-F238E27FC236}">
                <a16:creationId xmlns:a16="http://schemas.microsoft.com/office/drawing/2014/main" id="{48B23F57-D9A5-46B0-AD3E-FA6B065BC24C}"/>
              </a:ext>
            </a:extLst>
          </p:cNvPr>
          <p:cNvSpPr txBox="1">
            <a:spLocks noChangeArrowheads="1"/>
          </p:cNvSpPr>
          <p:nvPr/>
        </p:nvSpPr>
        <p:spPr bwMode="auto">
          <a:xfrm>
            <a:off x="2105514" y="4049712"/>
            <a:ext cx="3587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dirty="0"/>
              <a:t>costo</a:t>
            </a:r>
          </a:p>
        </p:txBody>
      </p:sp>
      <p:sp>
        <p:nvSpPr>
          <p:cNvPr id="9" name="CasellaDiTesto 6">
            <a:extLst>
              <a:ext uri="{FF2B5EF4-FFF2-40B4-BE49-F238E27FC236}">
                <a16:creationId xmlns:a16="http://schemas.microsoft.com/office/drawing/2014/main" id="{D8180110-F509-4916-B320-AB0064218A2C}"/>
              </a:ext>
            </a:extLst>
          </p:cNvPr>
          <p:cNvSpPr txBox="1">
            <a:spLocks noChangeArrowheads="1"/>
          </p:cNvSpPr>
          <p:nvPr/>
        </p:nvSpPr>
        <p:spPr bwMode="auto">
          <a:xfrm>
            <a:off x="3185014" y="5875337"/>
            <a:ext cx="129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dirty="0"/>
              <a:t>Beneficio</a:t>
            </a:r>
          </a:p>
        </p:txBody>
      </p:sp>
      <p:cxnSp>
        <p:nvCxnSpPr>
          <p:cNvPr id="10" name="Connettore diritto 9">
            <a:extLst>
              <a:ext uri="{FF2B5EF4-FFF2-40B4-BE49-F238E27FC236}">
                <a16:creationId xmlns:a16="http://schemas.microsoft.com/office/drawing/2014/main" id="{F10CC930-7315-42DB-A969-060D6A58D6B9}"/>
              </a:ext>
            </a:extLst>
          </p:cNvPr>
          <p:cNvCxnSpPr>
            <a:stCxn id="9" idx="0"/>
          </p:cNvCxnSpPr>
          <p:nvPr/>
        </p:nvCxnSpPr>
        <p:spPr>
          <a:xfrm flipV="1">
            <a:off x="3832714" y="3905249"/>
            <a:ext cx="0" cy="1970088"/>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Connettore diritto 10">
            <a:extLst>
              <a:ext uri="{FF2B5EF4-FFF2-40B4-BE49-F238E27FC236}">
                <a16:creationId xmlns:a16="http://schemas.microsoft.com/office/drawing/2014/main" id="{8F6E2A4E-793D-411A-8D25-3EE9B2D6C47C}"/>
              </a:ext>
            </a:extLst>
          </p:cNvPr>
          <p:cNvCxnSpPr>
            <a:stCxn id="8" idx="3"/>
          </p:cNvCxnSpPr>
          <p:nvPr/>
        </p:nvCxnSpPr>
        <p:spPr>
          <a:xfrm>
            <a:off x="2464289" y="4787899"/>
            <a:ext cx="3025775"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Rettangolo 11">
            <a:extLst>
              <a:ext uri="{FF2B5EF4-FFF2-40B4-BE49-F238E27FC236}">
                <a16:creationId xmlns:a16="http://schemas.microsoft.com/office/drawing/2014/main" id="{305929F9-CEE2-4D84-8FE1-9C7E759B19E2}"/>
              </a:ext>
            </a:extLst>
          </p:cNvPr>
          <p:cNvSpPr/>
          <p:nvPr/>
        </p:nvSpPr>
        <p:spPr>
          <a:xfrm>
            <a:off x="8046427" y="4193931"/>
            <a:ext cx="3840729" cy="20512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it-IT" sz="1100" dirty="0">
                <a:solidFill>
                  <a:schemeClr val="tx1"/>
                </a:solidFill>
              </a:rPr>
              <a:t>I principali indicatori sono di quattro tipi:</a:t>
            </a:r>
          </a:p>
          <a:p>
            <a:pPr algn="just">
              <a:defRPr/>
            </a:pPr>
            <a:r>
              <a:rPr lang="it-IT" sz="1100" b="1" i="1" dirty="0">
                <a:solidFill>
                  <a:schemeClr val="tx1"/>
                </a:solidFill>
              </a:rPr>
              <a:t>indicatori generali</a:t>
            </a:r>
            <a:r>
              <a:rPr lang="it-IT" sz="1100" dirty="0">
                <a:solidFill>
                  <a:schemeClr val="tx1"/>
                </a:solidFill>
              </a:rPr>
              <a:t>: misurano il </a:t>
            </a:r>
            <a:r>
              <a:rPr lang="it-IT" sz="1100" dirty="0">
                <a:solidFill>
                  <a:schemeClr val="tx1"/>
                </a:solidFill>
                <a:hlinkClick r:id="rId2" tooltip="Volume del lavoro (la pagina non esiste)"/>
              </a:rPr>
              <a:t>volume del lavoro</a:t>
            </a:r>
            <a:r>
              <a:rPr lang="it-IT" sz="1100" dirty="0">
                <a:solidFill>
                  <a:schemeClr val="tx1"/>
                </a:solidFill>
              </a:rPr>
              <a:t> del processo</a:t>
            </a:r>
          </a:p>
          <a:p>
            <a:pPr algn="just">
              <a:defRPr/>
            </a:pPr>
            <a:r>
              <a:rPr lang="it-IT" sz="1100" b="1" i="1" dirty="0">
                <a:solidFill>
                  <a:schemeClr val="tx1"/>
                </a:solidFill>
              </a:rPr>
              <a:t>indicatori di qualità</a:t>
            </a:r>
            <a:r>
              <a:rPr lang="it-IT" sz="1100" dirty="0">
                <a:solidFill>
                  <a:schemeClr val="tx1"/>
                </a:solidFill>
              </a:rPr>
              <a:t>: valutano la </a:t>
            </a:r>
            <a:r>
              <a:rPr lang="it-IT" sz="1100" dirty="0">
                <a:solidFill>
                  <a:schemeClr val="tx1"/>
                </a:solidFill>
                <a:hlinkClick r:id="rId3" tooltip="Qualità (economia)"/>
              </a:rPr>
              <a:t>qualità</a:t>
            </a:r>
            <a:r>
              <a:rPr lang="it-IT" sz="1100" dirty="0">
                <a:solidFill>
                  <a:schemeClr val="tx1"/>
                </a:solidFill>
              </a:rPr>
              <a:t> dell'</a:t>
            </a:r>
            <a:r>
              <a:rPr lang="it-IT" sz="1100" i="1" dirty="0">
                <a:solidFill>
                  <a:schemeClr val="tx1"/>
                </a:solidFill>
              </a:rPr>
              <a:t>output</a:t>
            </a:r>
            <a:r>
              <a:rPr lang="it-IT" sz="1100" dirty="0">
                <a:solidFill>
                  <a:schemeClr val="tx1"/>
                </a:solidFill>
              </a:rPr>
              <a:t> di processo, in base a determinati standard (ad esempio, rapporto con un modello di output, o soddisfazione del cliente)</a:t>
            </a:r>
          </a:p>
          <a:p>
            <a:pPr algn="just">
              <a:defRPr/>
            </a:pPr>
            <a:r>
              <a:rPr lang="it-IT" sz="1100" b="1" i="1" dirty="0">
                <a:solidFill>
                  <a:schemeClr val="tx1"/>
                </a:solidFill>
              </a:rPr>
              <a:t>indicatori di costo</a:t>
            </a:r>
            <a:endParaRPr lang="it-IT" sz="1100" b="1" dirty="0">
              <a:solidFill>
                <a:schemeClr val="tx1"/>
              </a:solidFill>
            </a:endParaRPr>
          </a:p>
          <a:p>
            <a:pPr algn="just">
              <a:defRPr/>
            </a:pPr>
            <a:r>
              <a:rPr lang="it-IT" sz="1100" b="1" i="1" dirty="0">
                <a:solidFill>
                  <a:schemeClr val="tx1"/>
                </a:solidFill>
              </a:rPr>
              <a:t>indicatori di servizio</a:t>
            </a:r>
            <a:r>
              <a:rPr lang="it-IT" sz="1100" dirty="0">
                <a:solidFill>
                  <a:schemeClr val="tx1"/>
                </a:solidFill>
              </a:rPr>
              <a:t>, o di tempo: misurano il tempo di risposta, a partire dall'avvio del processo fino alla sua conclusione</a:t>
            </a:r>
          </a:p>
          <a:p>
            <a:pPr algn="ctr">
              <a:defRPr/>
            </a:pPr>
            <a:endParaRPr lang="it-IT" sz="1100" dirty="0">
              <a:solidFill>
                <a:schemeClr val="tx1"/>
              </a:solidFill>
            </a:endParaRPr>
          </a:p>
        </p:txBody>
      </p:sp>
      <p:sp>
        <p:nvSpPr>
          <p:cNvPr id="13" name="CasellaDiTesto 14">
            <a:extLst>
              <a:ext uri="{FF2B5EF4-FFF2-40B4-BE49-F238E27FC236}">
                <a16:creationId xmlns:a16="http://schemas.microsoft.com/office/drawing/2014/main" id="{D9708C82-A9C8-43A8-89F3-2811324289E4}"/>
              </a:ext>
            </a:extLst>
          </p:cNvPr>
          <p:cNvSpPr txBox="1">
            <a:spLocks noChangeArrowheads="1"/>
          </p:cNvSpPr>
          <p:nvPr/>
        </p:nvSpPr>
        <p:spPr bwMode="auto">
          <a:xfrm>
            <a:off x="9028906" y="3893344"/>
            <a:ext cx="2224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900" i="1" dirty="0"/>
              <a:t>Key Performance Indicator</a:t>
            </a:r>
            <a:r>
              <a:rPr lang="it-IT" altLang="it-IT" sz="900" dirty="0"/>
              <a:t> o </a:t>
            </a:r>
            <a:r>
              <a:rPr lang="it-IT" altLang="it-IT" sz="900" b="1" dirty="0"/>
              <a:t>KPI</a:t>
            </a:r>
            <a:endParaRPr lang="it-IT" altLang="it-IT" sz="900" dirty="0"/>
          </a:p>
        </p:txBody>
      </p:sp>
      <p:sp>
        <p:nvSpPr>
          <p:cNvPr id="14" name="Ovale 13">
            <a:extLst>
              <a:ext uri="{FF2B5EF4-FFF2-40B4-BE49-F238E27FC236}">
                <a16:creationId xmlns:a16="http://schemas.microsoft.com/office/drawing/2014/main" id="{6647A32E-8EE1-4CEE-B149-F06BBB8FD8E6}"/>
              </a:ext>
            </a:extLst>
          </p:cNvPr>
          <p:cNvSpPr/>
          <p:nvPr/>
        </p:nvSpPr>
        <p:spPr>
          <a:xfrm>
            <a:off x="4697902" y="4552949"/>
            <a:ext cx="574675"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15" name="Rectangle 2">
            <a:extLst>
              <a:ext uri="{FF2B5EF4-FFF2-40B4-BE49-F238E27FC236}">
                <a16:creationId xmlns:a16="http://schemas.microsoft.com/office/drawing/2014/main" id="{A1CBD050-62D8-48D1-8780-F3FE8E0D5FFB}"/>
              </a:ext>
            </a:extLst>
          </p:cNvPr>
          <p:cNvSpPr txBox="1">
            <a:spLocks noChangeArrowheads="1"/>
          </p:cNvSpPr>
          <p:nvPr/>
        </p:nvSpPr>
        <p:spPr>
          <a:xfrm>
            <a:off x="369277" y="48419"/>
            <a:ext cx="117348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it-IT" sz="5400" dirty="0">
                <a:solidFill>
                  <a:schemeClr val="tx1">
                    <a:lumMod val="85000"/>
                    <a:lumOff val="15000"/>
                  </a:schemeClr>
                </a:solidFill>
                <a:ea typeface="+mn-ea"/>
                <a:cs typeface="Arial" pitchFamily="34" charset="0"/>
              </a:rPr>
              <a:t>Perché noi studiamo algoritmi e performance? </a:t>
            </a:r>
            <a:endParaRPr lang="it-IT" altLang="it-IT" sz="5400" dirty="0">
              <a:solidFill>
                <a:schemeClr val="tx1">
                  <a:lumMod val="85000"/>
                  <a:lumOff val="15000"/>
                </a:schemeClr>
              </a:solidFill>
              <a:ea typeface="+mn-ea"/>
              <a:cs typeface="Arial" pitchFamily="34" charset="0"/>
            </a:endParaRPr>
          </a:p>
        </p:txBody>
      </p:sp>
      <p:pic>
        <p:nvPicPr>
          <p:cNvPr id="16" name="Immagine 15" descr="&lt;strong&gt;Università Cattolica&lt;/strong&gt; del Sacro Cuore - Wikipedia">
            <a:extLst>
              <a:ext uri="{FF2B5EF4-FFF2-40B4-BE49-F238E27FC236}">
                <a16:creationId xmlns:a16="http://schemas.microsoft.com/office/drawing/2014/main" id="{E187F239-A0F0-4197-B1F2-18A4E943F3E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17" name="CasellaDiTesto 16">
            <a:extLst>
              <a:ext uri="{FF2B5EF4-FFF2-40B4-BE49-F238E27FC236}">
                <a16:creationId xmlns:a16="http://schemas.microsoft.com/office/drawing/2014/main" id="{25CEC8C9-AB72-44BA-8A76-39E2081BA65B}"/>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18" name="CasellaDiTesto 17">
            <a:extLst>
              <a:ext uri="{FF2B5EF4-FFF2-40B4-BE49-F238E27FC236}">
                <a16:creationId xmlns:a16="http://schemas.microsoft.com/office/drawing/2014/main" id="{2D61F3FD-659D-4188-8FBD-D0EF620EF9B5}"/>
              </a:ext>
            </a:extLst>
          </p:cNvPr>
          <p:cNvSpPr txBox="1"/>
          <p:nvPr/>
        </p:nvSpPr>
        <p:spPr>
          <a:xfrm>
            <a:off x="0" y="6679066"/>
            <a:ext cx="2432503" cy="246221"/>
          </a:xfrm>
          <a:prstGeom prst="rect">
            <a:avLst/>
          </a:prstGeom>
          <a:noFill/>
        </p:spPr>
        <p:txBody>
          <a:bodyPr wrap="square" rtlCol="0">
            <a:spAutoFit/>
          </a:bodyPr>
          <a:lstStyle/>
          <a:p>
            <a:r>
              <a:rPr lang="it-IT" sz="1000" dirty="0"/>
              <a:t>Francesco Alotto</a:t>
            </a:r>
          </a:p>
        </p:txBody>
      </p:sp>
    </p:spTree>
    <p:extLst>
      <p:ext uri="{BB962C8B-B14F-4D97-AF65-F5344CB8AC3E}">
        <p14:creationId xmlns:p14="http://schemas.microsoft.com/office/powerpoint/2010/main" val="903834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616C393F-6BCD-484F-977C-076D9AE4ACDF}"/>
              </a:ext>
            </a:extLst>
          </p:cNvPr>
          <p:cNvSpPr>
            <a:spLocks noGrp="1"/>
          </p:cNvSpPr>
          <p:nvPr>
            <p:ph type="body" sz="quarter" idx="10"/>
          </p:nvPr>
        </p:nvSpPr>
        <p:spPr/>
        <p:txBody>
          <a:bodyPr/>
          <a:lstStyle/>
          <a:p>
            <a:r>
              <a:rPr lang="it-IT" dirty="0"/>
              <a:t>Lo studio degli algoritmi è utile per…</a:t>
            </a:r>
          </a:p>
        </p:txBody>
      </p:sp>
      <p:sp>
        <p:nvSpPr>
          <p:cNvPr id="3" name="Rettangolo 2">
            <a:extLst>
              <a:ext uri="{FF2B5EF4-FFF2-40B4-BE49-F238E27FC236}">
                <a16:creationId xmlns:a16="http://schemas.microsoft.com/office/drawing/2014/main" id="{62D7A014-AFC5-4449-8F67-16C0F14F85EB}"/>
              </a:ext>
            </a:extLst>
          </p:cNvPr>
          <p:cNvSpPr/>
          <p:nvPr/>
        </p:nvSpPr>
        <p:spPr>
          <a:xfrm>
            <a:off x="527538" y="1629721"/>
            <a:ext cx="11664462" cy="4031873"/>
          </a:xfrm>
          <a:prstGeom prst="rect">
            <a:avLst/>
          </a:prstGeom>
        </p:spPr>
        <p:txBody>
          <a:bodyPr wrap="square">
            <a:spAutoFit/>
          </a:bodyPr>
          <a:lstStyle/>
          <a:p>
            <a:r>
              <a:rPr lang="en-US" altLang="it-IT" sz="3200" dirty="0"/>
              <a:t>Prevedere le risorse richieste dall’algoritmo</a:t>
            </a:r>
          </a:p>
          <a:p>
            <a:r>
              <a:rPr lang="en-US" altLang="it-IT" sz="3200" dirty="0"/>
              <a:t>Analizzeremo</a:t>
            </a:r>
          </a:p>
          <a:p>
            <a:pPr lvl="1"/>
            <a:r>
              <a:rPr lang="en-US" altLang="it-IT" sz="3200" b="1" dirty="0">
                <a:solidFill>
                  <a:srgbClr val="FF0000"/>
                </a:solidFill>
              </a:rPr>
              <a:t>Tempo</a:t>
            </a:r>
            <a:r>
              <a:rPr lang="en-US" altLang="it-IT" sz="3200" dirty="0"/>
              <a:t> </a:t>
            </a:r>
            <a:r>
              <a:rPr lang="en-US" altLang="it-IT" sz="3200" b="1" dirty="0">
                <a:solidFill>
                  <a:srgbClr val="FF0000"/>
                </a:solidFill>
              </a:rPr>
              <a:t>di calcolo</a:t>
            </a:r>
            <a:r>
              <a:rPr lang="en-US" altLang="it-IT" sz="3200" dirty="0"/>
              <a:t> impiegato da un algoritmo per risolvere un problema</a:t>
            </a:r>
          </a:p>
          <a:p>
            <a:pPr lvl="1"/>
            <a:r>
              <a:rPr lang="en-US" altLang="it-IT" sz="3200" b="1" dirty="0">
                <a:solidFill>
                  <a:srgbClr val="FF0000"/>
                </a:solidFill>
              </a:rPr>
              <a:t>Spazio</a:t>
            </a:r>
            <a:r>
              <a:rPr lang="en-US" altLang="it-IT" sz="3200" dirty="0"/>
              <a:t> occupato durante la computazione (memoria RAM o disco)</a:t>
            </a:r>
          </a:p>
          <a:p>
            <a:r>
              <a:rPr lang="en-US" altLang="it-IT" sz="3200" dirty="0"/>
              <a:t>in modo da poter confrontare algoritmi diversi e progettare algoritmi efficienti</a:t>
            </a:r>
          </a:p>
        </p:txBody>
      </p:sp>
      <p:pic>
        <p:nvPicPr>
          <p:cNvPr id="4" name="Immagine 3" descr="&lt;strong&gt;Università Cattolica&lt;/strong&gt; del Sacro Cuore - Wikipedia">
            <a:extLst>
              <a:ext uri="{FF2B5EF4-FFF2-40B4-BE49-F238E27FC236}">
                <a16:creationId xmlns:a16="http://schemas.microsoft.com/office/drawing/2014/main" id="{C71563E9-6226-4F82-AE6C-C27A53E52DC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5" name="CasellaDiTesto 4">
            <a:extLst>
              <a:ext uri="{FF2B5EF4-FFF2-40B4-BE49-F238E27FC236}">
                <a16:creationId xmlns:a16="http://schemas.microsoft.com/office/drawing/2014/main" id="{E2590E0A-87AD-425E-A054-907B507A84F9}"/>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6" name="CasellaDiTesto 5">
            <a:extLst>
              <a:ext uri="{FF2B5EF4-FFF2-40B4-BE49-F238E27FC236}">
                <a16:creationId xmlns:a16="http://schemas.microsoft.com/office/drawing/2014/main" id="{EA396CA2-84DA-487C-9D70-197655421313}"/>
              </a:ext>
            </a:extLst>
          </p:cNvPr>
          <p:cNvSpPr txBox="1"/>
          <p:nvPr/>
        </p:nvSpPr>
        <p:spPr>
          <a:xfrm>
            <a:off x="0" y="6679066"/>
            <a:ext cx="2432503" cy="246221"/>
          </a:xfrm>
          <a:prstGeom prst="rect">
            <a:avLst/>
          </a:prstGeom>
          <a:noFill/>
        </p:spPr>
        <p:txBody>
          <a:bodyPr wrap="square" rtlCol="0">
            <a:spAutoFit/>
          </a:bodyPr>
          <a:lstStyle/>
          <a:p>
            <a:r>
              <a:rPr lang="it-IT" sz="1000" dirty="0"/>
              <a:t>Francesco Alotto</a:t>
            </a:r>
          </a:p>
        </p:txBody>
      </p:sp>
    </p:spTree>
    <p:extLst>
      <p:ext uri="{BB962C8B-B14F-4D97-AF65-F5344CB8AC3E}">
        <p14:creationId xmlns:p14="http://schemas.microsoft.com/office/powerpoint/2010/main" val="2298560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F63D4CA3-80FD-4AE2-9DE0-4AF88B54CED2}"/>
              </a:ext>
            </a:extLst>
          </p:cNvPr>
          <p:cNvSpPr>
            <a:spLocks noGrp="1"/>
          </p:cNvSpPr>
          <p:nvPr>
            <p:ph type="body" sz="quarter" idx="10"/>
          </p:nvPr>
        </p:nvSpPr>
        <p:spPr/>
        <p:txBody>
          <a:bodyPr/>
          <a:lstStyle/>
          <a:p>
            <a:r>
              <a:rPr lang="it-IT" dirty="0"/>
              <a:t>Analisi di algoritmi: Tempo di calcolo</a:t>
            </a:r>
          </a:p>
        </p:txBody>
      </p:sp>
      <p:sp>
        <p:nvSpPr>
          <p:cNvPr id="4" name="Freccia a destra 3">
            <a:extLst>
              <a:ext uri="{FF2B5EF4-FFF2-40B4-BE49-F238E27FC236}">
                <a16:creationId xmlns:a16="http://schemas.microsoft.com/office/drawing/2014/main" id="{E940986B-F04F-4043-9CB0-C533CAEA2071}"/>
              </a:ext>
            </a:extLst>
          </p:cNvPr>
          <p:cNvSpPr/>
          <p:nvPr/>
        </p:nvSpPr>
        <p:spPr>
          <a:xfrm>
            <a:off x="250825" y="1700213"/>
            <a:ext cx="2017713" cy="1152525"/>
          </a:xfrm>
          <a:prstGeom prst="rightArrow">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it-IT" dirty="0"/>
              <a:t>In termini tecnici</a:t>
            </a:r>
          </a:p>
        </p:txBody>
      </p:sp>
      <p:sp>
        <p:nvSpPr>
          <p:cNvPr id="5" name="Rettangolo 4">
            <a:extLst>
              <a:ext uri="{FF2B5EF4-FFF2-40B4-BE49-F238E27FC236}">
                <a16:creationId xmlns:a16="http://schemas.microsoft.com/office/drawing/2014/main" id="{A7AA6CE3-E0E2-45FD-842A-D8589645DC8D}"/>
              </a:ext>
            </a:extLst>
          </p:cNvPr>
          <p:cNvSpPr/>
          <p:nvPr/>
        </p:nvSpPr>
        <p:spPr>
          <a:xfrm>
            <a:off x="2484439" y="1808163"/>
            <a:ext cx="5745162" cy="936625"/>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eaLnBrk="1" hangingPunct="1">
              <a:defRPr/>
            </a:pPr>
            <a:r>
              <a:rPr lang="it-IT" altLang="it-IT" dirty="0"/>
              <a:t>Modello delle risorse e dei costi dell’uso delle risorse</a:t>
            </a:r>
          </a:p>
        </p:txBody>
      </p:sp>
      <p:sp>
        <p:nvSpPr>
          <p:cNvPr id="6" name="Ovale 5">
            <a:extLst>
              <a:ext uri="{FF2B5EF4-FFF2-40B4-BE49-F238E27FC236}">
                <a16:creationId xmlns:a16="http://schemas.microsoft.com/office/drawing/2014/main" id="{2BE7BF46-B11E-4F8A-BD48-AA030A0FC7F3}"/>
              </a:ext>
            </a:extLst>
          </p:cNvPr>
          <p:cNvSpPr/>
          <p:nvPr/>
        </p:nvSpPr>
        <p:spPr>
          <a:xfrm>
            <a:off x="5218113" y="2927961"/>
            <a:ext cx="2590800" cy="720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dirty="0"/>
              <a:t>Modello RAM</a:t>
            </a:r>
          </a:p>
          <a:p>
            <a:pPr algn="ctr">
              <a:defRPr/>
            </a:pPr>
            <a:r>
              <a:rPr lang="it-IT" sz="1000" b="1" dirty="0"/>
              <a:t>(Random Access Machine)</a:t>
            </a:r>
          </a:p>
        </p:txBody>
      </p:sp>
      <p:sp>
        <p:nvSpPr>
          <p:cNvPr id="7" name="CasellaDiTesto 4">
            <a:extLst>
              <a:ext uri="{FF2B5EF4-FFF2-40B4-BE49-F238E27FC236}">
                <a16:creationId xmlns:a16="http://schemas.microsoft.com/office/drawing/2014/main" id="{87A2708F-54EF-45BA-A884-BF3F5FD89791}"/>
              </a:ext>
            </a:extLst>
          </p:cNvPr>
          <p:cNvSpPr txBox="1">
            <a:spLocks noChangeArrowheads="1"/>
          </p:cNvSpPr>
          <p:nvPr/>
        </p:nvSpPr>
        <p:spPr bwMode="auto">
          <a:xfrm>
            <a:off x="4244976" y="3742348"/>
            <a:ext cx="46815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it-IT" altLang="it-IT" sz="1200" dirty="0"/>
              <a:t>Il modello RAM misura il runtime di un algoritmo sommando il numero di step necessari ad eseguire l’algoritmo su un set di dati</a:t>
            </a:r>
          </a:p>
        </p:txBody>
      </p:sp>
      <p:cxnSp>
        <p:nvCxnSpPr>
          <p:cNvPr id="8" name="Connettore 4 6">
            <a:extLst>
              <a:ext uri="{FF2B5EF4-FFF2-40B4-BE49-F238E27FC236}">
                <a16:creationId xmlns:a16="http://schemas.microsoft.com/office/drawing/2014/main" id="{5970F4C2-0BF2-4B54-BBED-80199A1C62FB}"/>
              </a:ext>
            </a:extLst>
          </p:cNvPr>
          <p:cNvCxnSpPr>
            <a:stCxn id="7" idx="2"/>
          </p:cNvCxnSpPr>
          <p:nvPr/>
        </p:nvCxnSpPr>
        <p:spPr>
          <a:xfrm rot="5400000">
            <a:off x="4486275" y="2413611"/>
            <a:ext cx="309563" cy="3887788"/>
          </a:xfrm>
          <a:prstGeom prst="bentConnector2">
            <a:avLst/>
          </a:prstGeom>
          <a:ln>
            <a:tailEnd type="none"/>
          </a:ln>
        </p:spPr>
        <p:style>
          <a:lnRef idx="1">
            <a:schemeClr val="accent6"/>
          </a:lnRef>
          <a:fillRef idx="0">
            <a:schemeClr val="accent6"/>
          </a:fillRef>
          <a:effectRef idx="0">
            <a:schemeClr val="accent6"/>
          </a:effectRef>
          <a:fontRef idx="minor">
            <a:schemeClr val="tx1"/>
          </a:fontRef>
        </p:style>
      </p:cxnSp>
      <p:cxnSp>
        <p:nvCxnSpPr>
          <p:cNvPr id="9" name="Connettore diritto 8">
            <a:extLst>
              <a:ext uri="{FF2B5EF4-FFF2-40B4-BE49-F238E27FC236}">
                <a16:creationId xmlns:a16="http://schemas.microsoft.com/office/drawing/2014/main" id="{C8FF0B38-3114-474A-AEC0-130E67D04C69}"/>
              </a:ext>
            </a:extLst>
          </p:cNvPr>
          <p:cNvCxnSpPr/>
          <p:nvPr/>
        </p:nvCxnSpPr>
        <p:spPr>
          <a:xfrm>
            <a:off x="2705101" y="4512286"/>
            <a:ext cx="0" cy="1592262"/>
          </a:xfrm>
          <a:prstGeom prst="line">
            <a:avLst/>
          </a:prstGeom>
        </p:spPr>
        <p:style>
          <a:lnRef idx="1">
            <a:schemeClr val="accent6"/>
          </a:lnRef>
          <a:fillRef idx="0">
            <a:schemeClr val="accent6"/>
          </a:fillRef>
          <a:effectRef idx="0">
            <a:schemeClr val="accent6"/>
          </a:effectRef>
          <a:fontRef idx="minor">
            <a:schemeClr val="tx1"/>
          </a:fontRef>
        </p:style>
      </p:cxnSp>
      <p:sp>
        <p:nvSpPr>
          <p:cNvPr id="10" name="CasellaDiTesto 13">
            <a:extLst>
              <a:ext uri="{FF2B5EF4-FFF2-40B4-BE49-F238E27FC236}">
                <a16:creationId xmlns:a16="http://schemas.microsoft.com/office/drawing/2014/main" id="{FEE82B55-3727-4CCE-A3D3-F451E127BF7C}"/>
              </a:ext>
            </a:extLst>
          </p:cNvPr>
          <p:cNvSpPr txBox="1">
            <a:spLocks noChangeArrowheads="1"/>
          </p:cNvSpPr>
          <p:nvPr/>
        </p:nvSpPr>
        <p:spPr bwMode="auto">
          <a:xfrm>
            <a:off x="2268538" y="4477361"/>
            <a:ext cx="388461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628650" indent="-1714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lvl="1" eaLnBrk="1" hangingPunct="1">
              <a:spcBef>
                <a:spcPct val="0"/>
              </a:spcBef>
              <a:buFont typeface="Arial" panose="020B0604020202020204" pitchFamily="34" charset="0"/>
              <a:buChar char="•"/>
            </a:pPr>
            <a:r>
              <a:rPr lang="it-IT" altLang="it-IT" sz="1200" b="1" dirty="0"/>
              <a:t>1 processore</a:t>
            </a:r>
          </a:p>
          <a:p>
            <a:pPr lvl="1" eaLnBrk="1" hangingPunct="1">
              <a:spcBef>
                <a:spcPct val="0"/>
              </a:spcBef>
              <a:buFont typeface="Arial" panose="020B0604020202020204" pitchFamily="34" charset="0"/>
              <a:buChar char="•"/>
            </a:pPr>
            <a:r>
              <a:rPr lang="it-IT" altLang="it-IT" sz="1200" b="1" dirty="0"/>
              <a:t>Istruzioni sequenziali</a:t>
            </a:r>
          </a:p>
          <a:p>
            <a:pPr lvl="1" eaLnBrk="1" hangingPunct="1">
              <a:spcBef>
                <a:spcPct val="0"/>
              </a:spcBef>
              <a:buFont typeface="Arial" panose="020B0604020202020204" pitchFamily="34" charset="0"/>
              <a:buChar char="•"/>
            </a:pPr>
            <a:r>
              <a:rPr lang="it-IT" altLang="it-IT" sz="1200" dirty="0"/>
              <a:t>Istruzioni aritmetiche (add, sub, mul, div, mod), per spostare dati (load, store), di controllo (salto [in]condizionato, chiamata a subroutine, return) -&gt; </a:t>
            </a:r>
            <a:r>
              <a:rPr lang="it-IT" altLang="it-IT" sz="1200" b="1" dirty="0"/>
              <a:t>costo costante</a:t>
            </a:r>
          </a:p>
          <a:p>
            <a:pPr lvl="1" eaLnBrk="1" hangingPunct="1">
              <a:spcBef>
                <a:spcPct val="0"/>
              </a:spcBef>
              <a:buFont typeface="Arial" panose="020B0604020202020204" pitchFamily="34" charset="0"/>
              <a:buChar char="•"/>
            </a:pPr>
            <a:r>
              <a:rPr lang="it-IT" altLang="it-IT" sz="1200" b="1" dirty="0"/>
              <a:t>Memoria RAM e disco</a:t>
            </a:r>
            <a:r>
              <a:rPr lang="it-IT" altLang="it-IT" sz="1200" dirty="0"/>
              <a:t>, no cache e memoria virtuale</a:t>
            </a:r>
          </a:p>
        </p:txBody>
      </p:sp>
      <p:sp>
        <p:nvSpPr>
          <p:cNvPr id="11" name="CasellaDiTesto 14">
            <a:extLst>
              <a:ext uri="{FF2B5EF4-FFF2-40B4-BE49-F238E27FC236}">
                <a16:creationId xmlns:a16="http://schemas.microsoft.com/office/drawing/2014/main" id="{BA4788F1-F4C9-410B-A567-1006DE624CFC}"/>
              </a:ext>
            </a:extLst>
          </p:cNvPr>
          <p:cNvSpPr txBox="1">
            <a:spLocks noChangeArrowheads="1"/>
          </p:cNvSpPr>
          <p:nvPr/>
        </p:nvSpPr>
        <p:spPr bwMode="auto">
          <a:xfrm>
            <a:off x="7594601" y="4245586"/>
            <a:ext cx="18002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000" dirty="0"/>
              <a:t>Variabili</a:t>
            </a:r>
          </a:p>
        </p:txBody>
      </p:sp>
      <p:cxnSp>
        <p:nvCxnSpPr>
          <p:cNvPr id="12" name="Connettore diritto 11">
            <a:extLst>
              <a:ext uri="{FF2B5EF4-FFF2-40B4-BE49-F238E27FC236}">
                <a16:creationId xmlns:a16="http://schemas.microsoft.com/office/drawing/2014/main" id="{E2EB5731-7443-4C2F-A4C9-4B5266C19FDA}"/>
              </a:ext>
            </a:extLst>
          </p:cNvPr>
          <p:cNvCxnSpPr/>
          <p:nvPr/>
        </p:nvCxnSpPr>
        <p:spPr>
          <a:xfrm>
            <a:off x="6584951" y="4512286"/>
            <a:ext cx="4429125"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Connettore diritto 12">
            <a:extLst>
              <a:ext uri="{FF2B5EF4-FFF2-40B4-BE49-F238E27FC236}">
                <a16:creationId xmlns:a16="http://schemas.microsoft.com/office/drawing/2014/main" id="{66DBF443-B8DB-44A0-A63A-13C3EF4B9380}"/>
              </a:ext>
            </a:extLst>
          </p:cNvPr>
          <p:cNvCxnSpPr/>
          <p:nvPr/>
        </p:nvCxnSpPr>
        <p:spPr>
          <a:xfrm>
            <a:off x="11014076" y="4537686"/>
            <a:ext cx="0" cy="1598612"/>
          </a:xfrm>
          <a:prstGeom prst="line">
            <a:avLst/>
          </a:prstGeom>
        </p:spPr>
        <p:style>
          <a:lnRef idx="1">
            <a:schemeClr val="accent6"/>
          </a:lnRef>
          <a:fillRef idx="0">
            <a:schemeClr val="accent6"/>
          </a:fillRef>
          <a:effectRef idx="0">
            <a:schemeClr val="accent6"/>
          </a:effectRef>
          <a:fontRef idx="minor">
            <a:schemeClr val="tx1"/>
          </a:fontRef>
        </p:style>
      </p:cxnSp>
      <p:sp>
        <p:nvSpPr>
          <p:cNvPr id="14" name="CasellaDiTesto 27">
            <a:extLst>
              <a:ext uri="{FF2B5EF4-FFF2-40B4-BE49-F238E27FC236}">
                <a16:creationId xmlns:a16="http://schemas.microsoft.com/office/drawing/2014/main" id="{A8041F5B-D73E-4C5E-AF73-CA2E7CE6B9D3}"/>
              </a:ext>
            </a:extLst>
          </p:cNvPr>
          <p:cNvSpPr txBox="1">
            <a:spLocks noChangeArrowheads="1"/>
          </p:cNvSpPr>
          <p:nvPr/>
        </p:nvSpPr>
        <p:spPr bwMode="auto">
          <a:xfrm>
            <a:off x="4210051" y="4245586"/>
            <a:ext cx="17986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000" dirty="0"/>
              <a:t>Assunzioni</a:t>
            </a:r>
          </a:p>
        </p:txBody>
      </p:sp>
      <p:graphicFrame>
        <p:nvGraphicFramePr>
          <p:cNvPr id="15" name="Tabella 14">
            <a:extLst>
              <a:ext uri="{FF2B5EF4-FFF2-40B4-BE49-F238E27FC236}">
                <a16:creationId xmlns:a16="http://schemas.microsoft.com/office/drawing/2014/main" id="{DE5BBDF8-F1F7-4C50-8C11-78C325D5AAA3}"/>
              </a:ext>
            </a:extLst>
          </p:cNvPr>
          <p:cNvGraphicFramePr>
            <a:graphicFrameLocks noGrp="1"/>
          </p:cNvGraphicFramePr>
          <p:nvPr>
            <p:extLst>
              <p:ext uri="{D42A27DB-BD31-4B8C-83A1-F6EECF244321}">
                <p14:modId xmlns:p14="http://schemas.microsoft.com/office/powerpoint/2010/main" val="3852683809"/>
              </p:ext>
            </p:extLst>
          </p:nvPr>
        </p:nvGraphicFramePr>
        <p:xfrm>
          <a:off x="6896101" y="4555148"/>
          <a:ext cx="4010025" cy="1754188"/>
        </p:xfrm>
        <a:graphic>
          <a:graphicData uri="http://schemas.openxmlformats.org/drawingml/2006/table">
            <a:tbl>
              <a:tblPr firstRow="1" bandRow="1">
                <a:tableStyleId>{21E4AEA4-8DFA-4A89-87EB-49C32662AFE0}</a:tableStyleId>
              </a:tblPr>
              <a:tblGrid>
                <a:gridCol w="985773">
                  <a:extLst>
                    <a:ext uri="{9D8B030D-6E8A-4147-A177-3AD203B41FA5}">
                      <a16:colId xmlns:a16="http://schemas.microsoft.com/office/drawing/2014/main" val="1478063548"/>
                    </a:ext>
                  </a:extLst>
                </a:gridCol>
                <a:gridCol w="1296108">
                  <a:extLst>
                    <a:ext uri="{9D8B030D-6E8A-4147-A177-3AD203B41FA5}">
                      <a16:colId xmlns:a16="http://schemas.microsoft.com/office/drawing/2014/main" val="3411849310"/>
                    </a:ext>
                  </a:extLst>
                </a:gridCol>
                <a:gridCol w="1728144">
                  <a:extLst>
                    <a:ext uri="{9D8B030D-6E8A-4147-A177-3AD203B41FA5}">
                      <a16:colId xmlns:a16="http://schemas.microsoft.com/office/drawing/2014/main" val="3158722317"/>
                    </a:ext>
                  </a:extLst>
                </a:gridCol>
              </a:tblGrid>
              <a:tr h="397739">
                <a:tc>
                  <a:txBody>
                    <a:bodyPr/>
                    <a:lstStyle/>
                    <a:p>
                      <a:r>
                        <a:rPr lang="it-IT" sz="1100" dirty="0"/>
                        <a:t>T(n)</a:t>
                      </a:r>
                    </a:p>
                  </a:txBody>
                  <a:tcPr marL="91437" marR="91437" marT="45723" marB="45723"/>
                </a:tc>
                <a:tc>
                  <a:txBody>
                    <a:bodyPr/>
                    <a:lstStyle/>
                    <a:p>
                      <a:r>
                        <a:rPr lang="it-IT" sz="1100" dirty="0"/>
                        <a:t>S(n)</a:t>
                      </a:r>
                    </a:p>
                  </a:txBody>
                  <a:tcPr marL="91437" marR="91437" marT="45723" marB="45723"/>
                </a:tc>
                <a:tc>
                  <a:txBody>
                    <a:bodyPr/>
                    <a:lstStyle/>
                    <a:p>
                      <a:r>
                        <a:rPr lang="it-IT" sz="1100" dirty="0"/>
                        <a:t>n</a:t>
                      </a:r>
                    </a:p>
                  </a:txBody>
                  <a:tcPr marL="91437" marR="91437" marT="45723" marB="45723"/>
                </a:tc>
                <a:extLst>
                  <a:ext uri="{0D108BD9-81ED-4DB2-BD59-A6C34878D82A}">
                    <a16:rowId xmlns:a16="http://schemas.microsoft.com/office/drawing/2014/main" val="3287511967"/>
                  </a:ext>
                </a:extLst>
              </a:tr>
              <a:tr h="426748">
                <a:tc>
                  <a:txBody>
                    <a:bodyPr/>
                    <a:lstStyle/>
                    <a:p>
                      <a:r>
                        <a:rPr lang="it-IT" sz="1100" dirty="0"/>
                        <a:t>Tempo di esecuzione </a:t>
                      </a:r>
                    </a:p>
                  </a:txBody>
                  <a:tcPr marL="91437" marR="91437"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a:t>Spazio di memoria </a:t>
                      </a:r>
                    </a:p>
                  </a:txBody>
                  <a:tcPr marL="91437" marR="91437"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a:t>Dimensione (taglia) dei dati di ingresso</a:t>
                      </a:r>
                    </a:p>
                  </a:txBody>
                  <a:tcPr marL="91437" marR="91437" marT="45723" marB="45723"/>
                </a:tc>
                <a:extLst>
                  <a:ext uri="{0D108BD9-81ED-4DB2-BD59-A6C34878D82A}">
                    <a16:rowId xmlns:a16="http://schemas.microsoft.com/office/drawing/2014/main" val="3356053565"/>
                  </a:ext>
                </a:extLst>
              </a:tr>
              <a:tr h="9297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altLang="it-IT" sz="1100" dirty="0"/>
                        <a:t>Numero di operazioni elementari eseguite</a:t>
                      </a:r>
                    </a:p>
                    <a:p>
                      <a:endParaRPr lang="it-IT" sz="1100" dirty="0"/>
                    </a:p>
                  </a:txBody>
                  <a:tcPr marL="91437" marR="91437"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altLang="it-IT" sz="1100" dirty="0"/>
                        <a:t>Numero di celle di memoria utilizzate durante l’esecuzione</a:t>
                      </a:r>
                    </a:p>
                  </a:txBody>
                  <a:tcPr marL="91437" marR="91437" marT="45723" marB="45723"/>
                </a:tc>
                <a:tc>
                  <a:txBody>
                    <a:bodyPr/>
                    <a:lstStyle/>
                    <a:p>
                      <a:r>
                        <a:rPr lang="it-IT" altLang="it-IT" sz="1100" dirty="0"/>
                        <a:t>Intero x: n = 1 + log</a:t>
                      </a:r>
                      <a:r>
                        <a:rPr lang="it-IT" altLang="it-IT" sz="1100" baseline="-25000" dirty="0"/>
                        <a:t>2</a:t>
                      </a:r>
                      <a:r>
                        <a:rPr lang="it-IT" altLang="it-IT" sz="1100" dirty="0"/>
                        <a:t>x</a:t>
                      </a:r>
                    </a:p>
                    <a:p>
                      <a:r>
                        <a:rPr lang="it-IT" altLang="it-IT" sz="1100" dirty="0"/>
                        <a:t>Array n = numero degli elementi</a:t>
                      </a:r>
                    </a:p>
                    <a:p>
                      <a:r>
                        <a:rPr lang="it-IT" altLang="it-IT" sz="1100" dirty="0"/>
                        <a:t>Grafo n,m = numero dei vertici</a:t>
                      </a:r>
                      <a:endParaRPr lang="it-IT" sz="1100" dirty="0"/>
                    </a:p>
                  </a:txBody>
                  <a:tcPr marL="91437" marR="91437" marT="45723" marB="45723"/>
                </a:tc>
                <a:extLst>
                  <a:ext uri="{0D108BD9-81ED-4DB2-BD59-A6C34878D82A}">
                    <a16:rowId xmlns:a16="http://schemas.microsoft.com/office/drawing/2014/main" val="1399904674"/>
                  </a:ext>
                </a:extLst>
              </a:tr>
            </a:tbl>
          </a:graphicData>
        </a:graphic>
      </p:graphicFrame>
      <p:cxnSp>
        <p:nvCxnSpPr>
          <p:cNvPr id="16" name="Connettore diritto 15">
            <a:extLst>
              <a:ext uri="{FF2B5EF4-FFF2-40B4-BE49-F238E27FC236}">
                <a16:creationId xmlns:a16="http://schemas.microsoft.com/office/drawing/2014/main" id="{D5E8A03F-5678-458A-ABD8-F6CC509EE660}"/>
              </a:ext>
            </a:extLst>
          </p:cNvPr>
          <p:cNvCxnSpPr/>
          <p:nvPr/>
        </p:nvCxnSpPr>
        <p:spPr>
          <a:xfrm>
            <a:off x="2697163" y="4512286"/>
            <a:ext cx="3887788" cy="0"/>
          </a:xfrm>
          <a:prstGeom prst="line">
            <a:avLst/>
          </a:prstGeom>
        </p:spPr>
        <p:style>
          <a:lnRef idx="1">
            <a:schemeClr val="accent6"/>
          </a:lnRef>
          <a:fillRef idx="0">
            <a:schemeClr val="accent6"/>
          </a:fillRef>
          <a:effectRef idx="0">
            <a:schemeClr val="accent6"/>
          </a:effectRef>
          <a:fontRef idx="minor">
            <a:schemeClr val="tx1"/>
          </a:fontRef>
        </p:style>
      </p:cxnSp>
      <p:pic>
        <p:nvPicPr>
          <p:cNvPr id="17" name="Immagine 16" descr="&lt;strong&gt;Università Cattolica&lt;/strong&gt; del Sacro Cuore - Wikipedia">
            <a:extLst>
              <a:ext uri="{FF2B5EF4-FFF2-40B4-BE49-F238E27FC236}">
                <a16:creationId xmlns:a16="http://schemas.microsoft.com/office/drawing/2014/main" id="{BAAEFBCB-2D37-4ABC-A1A0-D871078CEB8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18" name="CasellaDiTesto 17">
            <a:extLst>
              <a:ext uri="{FF2B5EF4-FFF2-40B4-BE49-F238E27FC236}">
                <a16:creationId xmlns:a16="http://schemas.microsoft.com/office/drawing/2014/main" id="{F08187F5-0705-4EA0-8116-722D60D33535}"/>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19" name="CasellaDiTesto 18">
            <a:extLst>
              <a:ext uri="{FF2B5EF4-FFF2-40B4-BE49-F238E27FC236}">
                <a16:creationId xmlns:a16="http://schemas.microsoft.com/office/drawing/2014/main" id="{79C4A791-51F1-4C59-A9A3-698C7FA36039}"/>
              </a:ext>
            </a:extLst>
          </p:cNvPr>
          <p:cNvSpPr txBox="1"/>
          <p:nvPr/>
        </p:nvSpPr>
        <p:spPr>
          <a:xfrm>
            <a:off x="0" y="6679066"/>
            <a:ext cx="2432503" cy="246221"/>
          </a:xfrm>
          <a:prstGeom prst="rect">
            <a:avLst/>
          </a:prstGeom>
          <a:noFill/>
        </p:spPr>
        <p:txBody>
          <a:bodyPr wrap="square" rtlCol="0">
            <a:spAutoFit/>
          </a:bodyPr>
          <a:lstStyle/>
          <a:p>
            <a:r>
              <a:rPr lang="it-IT" sz="1000" dirty="0"/>
              <a:t>Francesco Alotto</a:t>
            </a:r>
          </a:p>
        </p:txBody>
      </p:sp>
    </p:spTree>
    <p:extLst>
      <p:ext uri="{BB962C8B-B14F-4D97-AF65-F5344CB8AC3E}">
        <p14:creationId xmlns:p14="http://schemas.microsoft.com/office/powerpoint/2010/main" val="885089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8662007F-123A-43FE-B65C-D88B0D991F72}"/>
              </a:ext>
            </a:extLst>
          </p:cNvPr>
          <p:cNvSpPr>
            <a:spLocks noGrp="1"/>
          </p:cNvSpPr>
          <p:nvPr>
            <p:ph type="body" sz="quarter" idx="10"/>
          </p:nvPr>
        </p:nvSpPr>
        <p:spPr/>
        <p:txBody>
          <a:bodyPr/>
          <a:lstStyle/>
          <a:p>
            <a:r>
              <a:rPr lang="it-IT" dirty="0"/>
              <a:t>T(n) tempo di elaborazione</a:t>
            </a:r>
          </a:p>
        </p:txBody>
      </p:sp>
      <p:cxnSp>
        <p:nvCxnSpPr>
          <p:cNvPr id="7" name="Connettore 2 6">
            <a:extLst>
              <a:ext uri="{FF2B5EF4-FFF2-40B4-BE49-F238E27FC236}">
                <a16:creationId xmlns:a16="http://schemas.microsoft.com/office/drawing/2014/main" id="{0D5432A3-BC74-473A-B09A-6A317ADB42A5}"/>
              </a:ext>
            </a:extLst>
          </p:cNvPr>
          <p:cNvCxnSpPr/>
          <p:nvPr/>
        </p:nvCxnSpPr>
        <p:spPr>
          <a:xfrm flipV="1">
            <a:off x="3126765" y="1619861"/>
            <a:ext cx="0" cy="38115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8" name="CasellaDiTesto 3">
            <a:extLst>
              <a:ext uri="{FF2B5EF4-FFF2-40B4-BE49-F238E27FC236}">
                <a16:creationId xmlns:a16="http://schemas.microsoft.com/office/drawing/2014/main" id="{CCBC2790-D422-4BAC-9725-2EACCDC315C8}"/>
              </a:ext>
            </a:extLst>
          </p:cNvPr>
          <p:cNvSpPr txBox="1">
            <a:spLocks noChangeArrowheads="1"/>
          </p:cNvSpPr>
          <p:nvPr/>
        </p:nvSpPr>
        <p:spPr bwMode="auto">
          <a:xfrm>
            <a:off x="1911533" y="3225617"/>
            <a:ext cx="877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dirty="0"/>
              <a:t>Tempo</a:t>
            </a:r>
          </a:p>
        </p:txBody>
      </p:sp>
      <p:cxnSp>
        <p:nvCxnSpPr>
          <p:cNvPr id="9" name="Connettore 2 8">
            <a:extLst>
              <a:ext uri="{FF2B5EF4-FFF2-40B4-BE49-F238E27FC236}">
                <a16:creationId xmlns:a16="http://schemas.microsoft.com/office/drawing/2014/main" id="{0E645D02-95B5-49DD-B80B-A4EAEF82A181}"/>
              </a:ext>
            </a:extLst>
          </p:cNvPr>
          <p:cNvCxnSpPr/>
          <p:nvPr/>
        </p:nvCxnSpPr>
        <p:spPr>
          <a:xfrm>
            <a:off x="3126765" y="5431448"/>
            <a:ext cx="5689600"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0" name="CasellaDiTesto 6">
            <a:extLst>
              <a:ext uri="{FF2B5EF4-FFF2-40B4-BE49-F238E27FC236}">
                <a16:creationId xmlns:a16="http://schemas.microsoft.com/office/drawing/2014/main" id="{1EA0DA29-2872-45D9-A346-6AAF05E20B69}"/>
              </a:ext>
            </a:extLst>
          </p:cNvPr>
          <p:cNvSpPr txBox="1">
            <a:spLocks noChangeArrowheads="1"/>
          </p:cNvSpPr>
          <p:nvPr/>
        </p:nvSpPr>
        <p:spPr bwMode="auto">
          <a:xfrm>
            <a:off x="4674577" y="5647348"/>
            <a:ext cx="237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dirty="0"/>
              <a:t>Ogni quanto accade?</a:t>
            </a:r>
          </a:p>
        </p:txBody>
      </p:sp>
      <p:cxnSp>
        <p:nvCxnSpPr>
          <p:cNvPr id="11" name="Connettore diritto 10">
            <a:extLst>
              <a:ext uri="{FF2B5EF4-FFF2-40B4-BE49-F238E27FC236}">
                <a16:creationId xmlns:a16="http://schemas.microsoft.com/office/drawing/2014/main" id="{CF9F385A-E0D5-46FB-8222-D8C23FF84D1A}"/>
              </a:ext>
            </a:extLst>
          </p:cNvPr>
          <p:cNvCxnSpPr/>
          <p:nvPr/>
        </p:nvCxnSpPr>
        <p:spPr>
          <a:xfrm>
            <a:off x="8144852" y="5286986"/>
            <a:ext cx="0" cy="360362"/>
          </a:xfrm>
          <a:prstGeom prst="line">
            <a:avLst/>
          </a:prstGeom>
          <a:ln>
            <a:solidFill>
              <a:srgbClr val="00B050"/>
            </a:solidFill>
          </a:ln>
        </p:spPr>
        <p:style>
          <a:lnRef idx="3">
            <a:schemeClr val="accent4"/>
          </a:lnRef>
          <a:fillRef idx="0">
            <a:schemeClr val="accent4"/>
          </a:fillRef>
          <a:effectRef idx="2">
            <a:schemeClr val="accent4"/>
          </a:effectRef>
          <a:fontRef idx="minor">
            <a:schemeClr val="tx1"/>
          </a:fontRef>
        </p:style>
      </p:cxnSp>
      <p:cxnSp>
        <p:nvCxnSpPr>
          <p:cNvPr id="12" name="Connettore diritto 11">
            <a:extLst>
              <a:ext uri="{FF2B5EF4-FFF2-40B4-BE49-F238E27FC236}">
                <a16:creationId xmlns:a16="http://schemas.microsoft.com/office/drawing/2014/main" id="{38E2D8B3-A709-4BBC-A8F7-70406A858CE6}"/>
              </a:ext>
            </a:extLst>
          </p:cNvPr>
          <p:cNvCxnSpPr/>
          <p:nvPr/>
        </p:nvCxnSpPr>
        <p:spPr>
          <a:xfrm>
            <a:off x="6079515" y="5253648"/>
            <a:ext cx="0" cy="358775"/>
          </a:xfrm>
          <a:prstGeom prst="line">
            <a:avLst/>
          </a:prstGeom>
          <a:ln>
            <a:solidFill>
              <a:srgbClr val="00B050"/>
            </a:solidFill>
          </a:ln>
        </p:spPr>
        <p:style>
          <a:lnRef idx="3">
            <a:schemeClr val="accent4"/>
          </a:lnRef>
          <a:fillRef idx="0">
            <a:schemeClr val="accent4"/>
          </a:fillRef>
          <a:effectRef idx="2">
            <a:schemeClr val="accent4"/>
          </a:effectRef>
          <a:fontRef idx="minor">
            <a:schemeClr val="tx1"/>
          </a:fontRef>
        </p:style>
      </p:cxnSp>
      <p:cxnSp>
        <p:nvCxnSpPr>
          <p:cNvPr id="13" name="Connettore diritto 12">
            <a:extLst>
              <a:ext uri="{FF2B5EF4-FFF2-40B4-BE49-F238E27FC236}">
                <a16:creationId xmlns:a16="http://schemas.microsoft.com/office/drawing/2014/main" id="{69CE3284-E2F6-4278-BF63-1F0912A61647}"/>
              </a:ext>
            </a:extLst>
          </p:cNvPr>
          <p:cNvCxnSpPr/>
          <p:nvPr/>
        </p:nvCxnSpPr>
        <p:spPr>
          <a:xfrm>
            <a:off x="3918927" y="5252061"/>
            <a:ext cx="0" cy="358775"/>
          </a:xfrm>
          <a:prstGeom prst="line">
            <a:avLst/>
          </a:prstGeom>
          <a:ln>
            <a:solidFill>
              <a:srgbClr val="00B050"/>
            </a:solidFill>
            <a:prstDash val="sysDash"/>
          </a:ln>
        </p:spPr>
        <p:style>
          <a:lnRef idx="3">
            <a:schemeClr val="accent4"/>
          </a:lnRef>
          <a:fillRef idx="0">
            <a:schemeClr val="accent4"/>
          </a:fillRef>
          <a:effectRef idx="2">
            <a:schemeClr val="accent4"/>
          </a:effectRef>
          <a:fontRef idx="minor">
            <a:schemeClr val="tx1"/>
          </a:fontRef>
        </p:style>
      </p:cxnSp>
      <p:cxnSp>
        <p:nvCxnSpPr>
          <p:cNvPr id="14" name="Connettore diritto 13">
            <a:extLst>
              <a:ext uri="{FF2B5EF4-FFF2-40B4-BE49-F238E27FC236}">
                <a16:creationId xmlns:a16="http://schemas.microsoft.com/office/drawing/2014/main" id="{B6D21160-AACE-4A0D-9E94-2BB25E70D4C6}"/>
              </a:ext>
            </a:extLst>
          </p:cNvPr>
          <p:cNvCxnSpPr/>
          <p:nvPr/>
        </p:nvCxnSpPr>
        <p:spPr>
          <a:xfrm>
            <a:off x="2910865" y="1975461"/>
            <a:ext cx="431800"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5" name="Connettore diritto 14">
            <a:extLst>
              <a:ext uri="{FF2B5EF4-FFF2-40B4-BE49-F238E27FC236}">
                <a16:creationId xmlns:a16="http://schemas.microsoft.com/office/drawing/2014/main" id="{5F8A4D3C-6DD6-4986-9DBC-1D9B6274326D}"/>
              </a:ext>
            </a:extLst>
          </p:cNvPr>
          <p:cNvCxnSpPr/>
          <p:nvPr/>
        </p:nvCxnSpPr>
        <p:spPr>
          <a:xfrm>
            <a:off x="2921977" y="3477236"/>
            <a:ext cx="431800"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6" name="Connettore diritto 15">
            <a:extLst>
              <a:ext uri="{FF2B5EF4-FFF2-40B4-BE49-F238E27FC236}">
                <a16:creationId xmlns:a16="http://schemas.microsoft.com/office/drawing/2014/main" id="{8B05DE55-FC0A-4F05-A141-93F8C54D78D9}"/>
              </a:ext>
            </a:extLst>
          </p:cNvPr>
          <p:cNvCxnSpPr/>
          <p:nvPr/>
        </p:nvCxnSpPr>
        <p:spPr>
          <a:xfrm>
            <a:off x="2921977" y="4999648"/>
            <a:ext cx="431800" cy="0"/>
          </a:xfrm>
          <a:prstGeom prst="line">
            <a:avLst/>
          </a:prstGeom>
          <a:ln>
            <a:solidFill>
              <a:srgbClr val="FF0000"/>
            </a:solidFill>
            <a:prstDash val="sysDash"/>
          </a:ln>
        </p:spPr>
        <p:style>
          <a:lnRef idx="3">
            <a:schemeClr val="accent4"/>
          </a:lnRef>
          <a:fillRef idx="0">
            <a:schemeClr val="accent4"/>
          </a:fillRef>
          <a:effectRef idx="2">
            <a:schemeClr val="accent4"/>
          </a:effectRef>
          <a:fontRef idx="minor">
            <a:schemeClr val="tx1"/>
          </a:fontRef>
        </p:style>
      </p:cxnSp>
      <p:sp>
        <p:nvSpPr>
          <p:cNvPr id="17" name="Ovale 16">
            <a:extLst>
              <a:ext uri="{FF2B5EF4-FFF2-40B4-BE49-F238E27FC236}">
                <a16:creationId xmlns:a16="http://schemas.microsoft.com/office/drawing/2014/main" id="{B0E11B90-06F6-46E8-931E-8E6183E1469B}"/>
              </a:ext>
            </a:extLst>
          </p:cNvPr>
          <p:cNvSpPr/>
          <p:nvPr/>
        </p:nvSpPr>
        <p:spPr>
          <a:xfrm>
            <a:off x="3787165" y="4880586"/>
            <a:ext cx="265112"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18" name="Ovale 17">
            <a:extLst>
              <a:ext uri="{FF2B5EF4-FFF2-40B4-BE49-F238E27FC236}">
                <a16:creationId xmlns:a16="http://schemas.microsoft.com/office/drawing/2014/main" id="{F269F22F-7F4A-4215-BE86-881230023066}"/>
              </a:ext>
            </a:extLst>
          </p:cNvPr>
          <p:cNvSpPr/>
          <p:nvPr/>
        </p:nvSpPr>
        <p:spPr>
          <a:xfrm>
            <a:off x="5920765" y="3172436"/>
            <a:ext cx="265112"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19" name="CasellaDiTesto 13">
            <a:extLst>
              <a:ext uri="{FF2B5EF4-FFF2-40B4-BE49-F238E27FC236}">
                <a16:creationId xmlns:a16="http://schemas.microsoft.com/office/drawing/2014/main" id="{ADA0E8A7-4F16-4BEC-9A37-DF5E05C1327E}"/>
              </a:ext>
            </a:extLst>
          </p:cNvPr>
          <p:cNvSpPr txBox="1">
            <a:spLocks noChangeArrowheads="1"/>
          </p:cNvSpPr>
          <p:nvPr/>
        </p:nvSpPr>
        <p:spPr bwMode="auto">
          <a:xfrm>
            <a:off x="4068152" y="4348773"/>
            <a:ext cx="2011363"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000" b="1" dirty="0">
                <a:solidFill>
                  <a:srgbClr val="FF0000"/>
                </a:solidFill>
              </a:rPr>
              <a:t>Caso migliore:</a:t>
            </a:r>
            <a:r>
              <a:rPr lang="it-IT" altLang="it-IT" sz="1000" b="1" dirty="0"/>
              <a:t> </a:t>
            </a:r>
            <a:r>
              <a:rPr lang="it-IT" altLang="it-IT" sz="1000" dirty="0"/>
              <a:t>(</a:t>
            </a:r>
            <a:r>
              <a:rPr lang="it-IT" altLang="it-IT" sz="1000" b="1" dirty="0">
                <a:solidFill>
                  <a:srgbClr val="008000"/>
                </a:solidFill>
              </a:rPr>
              <a:t>fittizio</a:t>
            </a:r>
            <a:r>
              <a:rPr lang="it-IT" altLang="it-IT" sz="1000" dirty="0">
                <a:solidFill>
                  <a:srgbClr val="008000"/>
                </a:solidFill>
              </a:rPr>
              <a:t> = prob. non si verificherà mai</a:t>
            </a:r>
            <a:r>
              <a:rPr lang="it-IT" altLang="it-IT" sz="1000" dirty="0"/>
              <a:t>)</a:t>
            </a:r>
          </a:p>
          <a:p>
            <a:pPr algn="just" eaLnBrk="1" hangingPunct="1">
              <a:spcBef>
                <a:spcPct val="0"/>
              </a:spcBef>
              <a:buFontTx/>
              <a:buNone/>
            </a:pPr>
            <a:r>
              <a:rPr lang="it-IT" altLang="it-IT" sz="1000" dirty="0"/>
              <a:t>Ingannevole per algoritmi lenti che sono veloci su </a:t>
            </a:r>
            <a:r>
              <a:rPr lang="it-IT" altLang="it-IT" sz="1000" i="1" dirty="0"/>
              <a:t>qualche</a:t>
            </a:r>
            <a:r>
              <a:rPr lang="it-IT" altLang="it-IT" sz="1000" dirty="0"/>
              <a:t> input</a:t>
            </a:r>
          </a:p>
          <a:p>
            <a:pPr>
              <a:spcBef>
                <a:spcPct val="0"/>
              </a:spcBef>
              <a:buFontTx/>
              <a:buNone/>
            </a:pPr>
            <a:endParaRPr lang="it-IT" altLang="it-IT" sz="1000" dirty="0"/>
          </a:p>
        </p:txBody>
      </p:sp>
      <p:sp>
        <p:nvSpPr>
          <p:cNvPr id="20" name="CasellaDiTesto 16">
            <a:extLst>
              <a:ext uri="{FF2B5EF4-FFF2-40B4-BE49-F238E27FC236}">
                <a16:creationId xmlns:a16="http://schemas.microsoft.com/office/drawing/2014/main" id="{071E88D4-7122-44E0-8989-8C84331387E9}"/>
              </a:ext>
            </a:extLst>
          </p:cNvPr>
          <p:cNvSpPr txBox="1">
            <a:spLocks noChangeArrowheads="1"/>
          </p:cNvSpPr>
          <p:nvPr/>
        </p:nvSpPr>
        <p:spPr bwMode="auto">
          <a:xfrm>
            <a:off x="6438290" y="3107348"/>
            <a:ext cx="24384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000" b="1" dirty="0">
                <a:solidFill>
                  <a:srgbClr val="FF0000"/>
                </a:solidFill>
              </a:rPr>
              <a:t>Caso medio:</a:t>
            </a:r>
            <a:r>
              <a:rPr lang="it-IT" altLang="it-IT" sz="1000" b="1" dirty="0"/>
              <a:t> </a:t>
            </a:r>
            <a:r>
              <a:rPr lang="it-IT" altLang="it-IT" sz="1000" dirty="0"/>
              <a:t>(</a:t>
            </a:r>
            <a:r>
              <a:rPr lang="it-IT" altLang="it-IT" sz="1000" dirty="0">
                <a:solidFill>
                  <a:srgbClr val="008000"/>
                </a:solidFill>
              </a:rPr>
              <a:t>talvolta</a:t>
            </a:r>
            <a:r>
              <a:rPr lang="it-IT" altLang="it-IT" sz="1000" dirty="0"/>
              <a:t>)</a:t>
            </a:r>
          </a:p>
          <a:p>
            <a:pPr eaLnBrk="1" hangingPunct="1">
              <a:spcBef>
                <a:spcPct val="0"/>
              </a:spcBef>
              <a:buFontTx/>
              <a:buNone/>
            </a:pPr>
            <a:r>
              <a:rPr lang="it-IT" altLang="it-IT" sz="1000" i="1" dirty="0"/>
              <a:t>T</a:t>
            </a:r>
            <a:r>
              <a:rPr lang="it-IT" altLang="it-IT" sz="1000" dirty="0"/>
              <a:t>(</a:t>
            </a:r>
            <a:r>
              <a:rPr lang="it-IT" altLang="it-IT" sz="1000" i="1" dirty="0"/>
              <a:t>n</a:t>
            </a:r>
            <a:r>
              <a:rPr lang="it-IT" altLang="it-IT" sz="1000" dirty="0"/>
              <a:t>) = tempo </a:t>
            </a:r>
            <a:r>
              <a:rPr lang="it-IT" altLang="it-IT" sz="1000" b="1" dirty="0"/>
              <a:t>atteso</a:t>
            </a:r>
            <a:r>
              <a:rPr lang="it-IT" altLang="it-IT" sz="1000" dirty="0"/>
              <a:t> su tutti gli input di dimensione </a:t>
            </a:r>
            <a:r>
              <a:rPr lang="it-IT" altLang="it-IT" sz="1000" i="1" dirty="0"/>
              <a:t>n </a:t>
            </a:r>
            <a:r>
              <a:rPr lang="it-IT" altLang="it-IT" sz="1000" dirty="0"/>
              <a:t>= tempo di ogni input </a:t>
            </a:r>
            <a:r>
              <a:rPr lang="it-IT" altLang="it-IT" sz="1000" i="1" dirty="0"/>
              <a:t>x </a:t>
            </a:r>
            <a:r>
              <a:rPr lang="it-IT" altLang="it-IT" sz="1000" b="1" dirty="0"/>
              <a:t>la probabilità che ci sia quell’input</a:t>
            </a:r>
            <a:r>
              <a:rPr lang="it-IT" altLang="it-IT" sz="1000" dirty="0"/>
              <a:t> (media pesata) </a:t>
            </a:r>
            <a:r>
              <a:rPr lang="en-US" altLang="it-IT" sz="1000" dirty="0"/>
              <a:t>È</a:t>
            </a:r>
            <a:r>
              <a:rPr lang="it-IT" altLang="it-IT" sz="1000" dirty="0"/>
              <a:t> necessaria un’assunzione sulla distribuzione statistica degli input (spesso </a:t>
            </a:r>
            <a:r>
              <a:rPr lang="it-IT" altLang="it-IT" sz="1000" i="1" dirty="0"/>
              <a:t>distribuzione uniforme</a:t>
            </a:r>
            <a:r>
              <a:rPr lang="it-IT" altLang="it-IT" sz="1000" dirty="0"/>
              <a:t>)</a:t>
            </a:r>
          </a:p>
          <a:p>
            <a:pPr eaLnBrk="1" hangingPunct="1">
              <a:spcBef>
                <a:spcPct val="0"/>
              </a:spcBef>
              <a:buFontTx/>
              <a:buNone/>
            </a:pPr>
            <a:endParaRPr lang="it-IT" altLang="it-IT" sz="1000" dirty="0"/>
          </a:p>
          <a:p>
            <a:pPr>
              <a:spcBef>
                <a:spcPct val="0"/>
              </a:spcBef>
              <a:buFontTx/>
              <a:buNone/>
            </a:pPr>
            <a:endParaRPr lang="it-IT" altLang="it-IT" sz="1000" dirty="0"/>
          </a:p>
        </p:txBody>
      </p:sp>
      <p:sp>
        <p:nvSpPr>
          <p:cNvPr id="21" name="CasellaDiTesto 17">
            <a:extLst>
              <a:ext uri="{FF2B5EF4-FFF2-40B4-BE49-F238E27FC236}">
                <a16:creationId xmlns:a16="http://schemas.microsoft.com/office/drawing/2014/main" id="{52A34941-B7CF-4705-AC9F-61F2B4567058}"/>
              </a:ext>
            </a:extLst>
          </p:cNvPr>
          <p:cNvSpPr txBox="1">
            <a:spLocks noChangeArrowheads="1"/>
          </p:cNvSpPr>
          <p:nvPr/>
        </p:nvSpPr>
        <p:spPr bwMode="auto">
          <a:xfrm>
            <a:off x="8514740" y="1737336"/>
            <a:ext cx="1792287"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000" b="1" dirty="0">
                <a:solidFill>
                  <a:srgbClr val="FF0000"/>
                </a:solidFill>
              </a:rPr>
              <a:t>Caso peggiore: </a:t>
            </a:r>
            <a:r>
              <a:rPr lang="it-IT" altLang="it-IT" sz="1000" dirty="0"/>
              <a:t>(</a:t>
            </a:r>
            <a:r>
              <a:rPr lang="it-IT" altLang="it-IT" sz="1000" dirty="0">
                <a:solidFill>
                  <a:srgbClr val="008000"/>
                </a:solidFill>
              </a:rPr>
              <a:t>spesso</a:t>
            </a:r>
            <a:r>
              <a:rPr lang="it-IT" altLang="it-IT" sz="1000" dirty="0"/>
              <a:t>) </a:t>
            </a:r>
            <a:r>
              <a:rPr lang="it-IT" altLang="it-IT" sz="1000" i="1" dirty="0"/>
              <a:t>T</a:t>
            </a:r>
            <a:r>
              <a:rPr lang="it-IT" altLang="it-IT" sz="1000" dirty="0"/>
              <a:t>(</a:t>
            </a:r>
            <a:r>
              <a:rPr lang="it-IT" altLang="it-IT" sz="1000" i="1" dirty="0"/>
              <a:t>n</a:t>
            </a:r>
            <a:r>
              <a:rPr lang="it-IT" altLang="it-IT" sz="1000" dirty="0"/>
              <a:t>) = tempo </a:t>
            </a:r>
            <a:r>
              <a:rPr lang="it-IT" altLang="it-IT" sz="1000" b="1" dirty="0"/>
              <a:t>massimo</a:t>
            </a:r>
            <a:r>
              <a:rPr lang="it-IT" altLang="it-IT" sz="1000" dirty="0"/>
              <a:t> dell’algoritmo su </a:t>
            </a:r>
            <a:r>
              <a:rPr lang="it-IT" altLang="it-IT" sz="1000" i="1" dirty="0"/>
              <a:t>qualsiasi</a:t>
            </a:r>
            <a:r>
              <a:rPr lang="it-IT" altLang="it-IT" sz="1000" dirty="0"/>
              <a:t> input di dimensione </a:t>
            </a:r>
            <a:r>
              <a:rPr lang="it-IT" altLang="it-IT" sz="1000" i="1" dirty="0"/>
              <a:t>n</a:t>
            </a:r>
          </a:p>
          <a:p>
            <a:pPr>
              <a:spcBef>
                <a:spcPct val="0"/>
              </a:spcBef>
              <a:buFontTx/>
              <a:buNone/>
            </a:pPr>
            <a:endParaRPr lang="it-IT" altLang="it-IT" sz="1000" dirty="0"/>
          </a:p>
        </p:txBody>
      </p:sp>
      <p:cxnSp>
        <p:nvCxnSpPr>
          <p:cNvPr id="22" name="Connettore 2 21">
            <a:extLst>
              <a:ext uri="{FF2B5EF4-FFF2-40B4-BE49-F238E27FC236}">
                <a16:creationId xmlns:a16="http://schemas.microsoft.com/office/drawing/2014/main" id="{1DF2F1F1-D085-47E7-86EE-278EC0B1D106}"/>
              </a:ext>
            </a:extLst>
          </p:cNvPr>
          <p:cNvCxnSpPr/>
          <p:nvPr/>
        </p:nvCxnSpPr>
        <p:spPr>
          <a:xfrm flipH="1">
            <a:off x="3607777" y="1619861"/>
            <a:ext cx="4670425" cy="3119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CasellaDiTesto 24">
            <a:extLst>
              <a:ext uri="{FF2B5EF4-FFF2-40B4-BE49-F238E27FC236}">
                <a16:creationId xmlns:a16="http://schemas.microsoft.com/office/drawing/2014/main" id="{FEA5272C-1616-4EA7-816C-55F4590986B1}"/>
              </a:ext>
            </a:extLst>
          </p:cNvPr>
          <p:cNvSpPr txBox="1">
            <a:spLocks noChangeArrowheads="1"/>
          </p:cNvSpPr>
          <p:nvPr/>
        </p:nvSpPr>
        <p:spPr bwMode="auto">
          <a:xfrm rot="19583402">
            <a:off x="4747602" y="2697773"/>
            <a:ext cx="2390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dirty="0"/>
              <a:t>Dipendenza dall’input</a:t>
            </a:r>
          </a:p>
        </p:txBody>
      </p:sp>
      <p:sp>
        <p:nvSpPr>
          <p:cNvPr id="24" name="Stella a 5 punte 23">
            <a:extLst>
              <a:ext uri="{FF2B5EF4-FFF2-40B4-BE49-F238E27FC236}">
                <a16:creationId xmlns:a16="http://schemas.microsoft.com/office/drawing/2014/main" id="{7E876B6F-9720-4053-8FB0-97DB382E3752}"/>
              </a:ext>
            </a:extLst>
          </p:cNvPr>
          <p:cNvSpPr/>
          <p:nvPr/>
        </p:nvSpPr>
        <p:spPr>
          <a:xfrm>
            <a:off x="7959115" y="1737336"/>
            <a:ext cx="369887" cy="454025"/>
          </a:xfrm>
          <a:prstGeom prst="star5">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Tree>
    <p:extLst>
      <p:ext uri="{BB962C8B-B14F-4D97-AF65-F5344CB8AC3E}">
        <p14:creationId xmlns:p14="http://schemas.microsoft.com/office/powerpoint/2010/main" val="4035262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C280DF16-2F39-4B1B-8199-2427D6F0216D}"/>
              </a:ext>
            </a:extLst>
          </p:cNvPr>
          <p:cNvSpPr/>
          <p:nvPr/>
        </p:nvSpPr>
        <p:spPr>
          <a:xfrm>
            <a:off x="719138" y="1417638"/>
            <a:ext cx="10842747" cy="7921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it-IT" i="1" dirty="0">
                <a:solidFill>
                  <a:schemeClr val="tx1"/>
                </a:solidFill>
              </a:rPr>
              <a:t>“I </a:t>
            </a:r>
            <a:r>
              <a:rPr lang="it-IT" b="1" i="1" dirty="0">
                <a:solidFill>
                  <a:schemeClr val="tx1"/>
                </a:solidFill>
                <a:hlinkClick r:id="rId2"/>
              </a:rPr>
              <a:t>grandi</a:t>
            </a:r>
            <a:r>
              <a:rPr lang="it-IT" b="1" i="1" dirty="0">
                <a:solidFill>
                  <a:schemeClr val="tx1"/>
                </a:solidFill>
              </a:rPr>
              <a:t> </a:t>
            </a:r>
            <a:r>
              <a:rPr lang="it-IT" b="1" i="1" dirty="0">
                <a:solidFill>
                  <a:schemeClr val="tx1"/>
                </a:solidFill>
                <a:hlinkClick r:id="rId3"/>
              </a:rPr>
              <a:t>amori</a:t>
            </a:r>
            <a:r>
              <a:rPr lang="it-IT" i="1" dirty="0">
                <a:solidFill>
                  <a:schemeClr val="tx1"/>
                </a:solidFill>
              </a:rPr>
              <a:t> si annunciano in modo preciso. Appena l* vedi dici: chi è quest* stronz*?”</a:t>
            </a:r>
          </a:p>
        </p:txBody>
      </p:sp>
      <p:sp>
        <p:nvSpPr>
          <p:cNvPr id="7" name="CasellaDiTesto 2">
            <a:extLst>
              <a:ext uri="{FF2B5EF4-FFF2-40B4-BE49-F238E27FC236}">
                <a16:creationId xmlns:a16="http://schemas.microsoft.com/office/drawing/2014/main" id="{0DF419BE-8784-450D-AD69-12B2B9EC9F84}"/>
              </a:ext>
            </a:extLst>
          </p:cNvPr>
          <p:cNvSpPr txBox="1">
            <a:spLocks noChangeArrowheads="1"/>
          </p:cNvSpPr>
          <p:nvPr/>
        </p:nvSpPr>
        <p:spPr bwMode="auto">
          <a:xfrm>
            <a:off x="10688638" y="2244237"/>
            <a:ext cx="10445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900" dirty="0"/>
              <a:t>Ennio Flaiano</a:t>
            </a:r>
          </a:p>
        </p:txBody>
      </p:sp>
      <p:pic>
        <p:nvPicPr>
          <p:cNvPr id="8" name="Immagine 7" descr="&lt;strong&gt;Podium&lt;/strong&gt; &lt;strong&gt;icon&lt;/strong&gt; | Game-&lt;strong&gt;icons&lt;/strong&gt;.net">
            <a:extLst>
              <a:ext uri="{FF2B5EF4-FFF2-40B4-BE49-F238E27FC236}">
                <a16:creationId xmlns:a16="http://schemas.microsoft.com/office/drawing/2014/main" id="{08B7449C-5856-45B6-9D50-F56D7EE0D91F}"/>
              </a:ext>
            </a:extLst>
          </p:cNvPr>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01143" y="3681029"/>
            <a:ext cx="1934344" cy="1934344"/>
          </a:xfrm>
          <a:prstGeom prst="rect">
            <a:avLst/>
          </a:prstGeom>
        </p:spPr>
      </p:pic>
      <p:sp>
        <p:nvSpPr>
          <p:cNvPr id="9" name="CasellaDiTesto 4">
            <a:extLst>
              <a:ext uri="{FF2B5EF4-FFF2-40B4-BE49-F238E27FC236}">
                <a16:creationId xmlns:a16="http://schemas.microsoft.com/office/drawing/2014/main" id="{9FA5CE9F-3649-4AA5-86AD-A854197F5A85}"/>
              </a:ext>
            </a:extLst>
          </p:cNvPr>
          <p:cNvSpPr txBox="1">
            <a:spLocks noChangeArrowheads="1"/>
          </p:cNvSpPr>
          <p:nvPr/>
        </p:nvSpPr>
        <p:spPr bwMode="auto">
          <a:xfrm>
            <a:off x="1818259" y="3814030"/>
            <a:ext cx="9001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400" dirty="0"/>
              <a:t>Peggiore</a:t>
            </a:r>
          </a:p>
        </p:txBody>
      </p:sp>
      <p:sp>
        <p:nvSpPr>
          <p:cNvPr id="10" name="CasellaDiTesto 10">
            <a:extLst>
              <a:ext uri="{FF2B5EF4-FFF2-40B4-BE49-F238E27FC236}">
                <a16:creationId xmlns:a16="http://schemas.microsoft.com/office/drawing/2014/main" id="{82D77952-FCD0-4DE6-A6DD-C721362C5A0A}"/>
              </a:ext>
            </a:extLst>
          </p:cNvPr>
          <p:cNvSpPr txBox="1">
            <a:spLocks noChangeArrowheads="1"/>
          </p:cNvSpPr>
          <p:nvPr/>
        </p:nvSpPr>
        <p:spPr bwMode="auto">
          <a:xfrm>
            <a:off x="1301143" y="4494213"/>
            <a:ext cx="671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400" dirty="0"/>
              <a:t>Medio</a:t>
            </a:r>
          </a:p>
        </p:txBody>
      </p:sp>
      <p:sp>
        <p:nvSpPr>
          <p:cNvPr id="11" name="CasellaDiTesto 11">
            <a:extLst>
              <a:ext uri="{FF2B5EF4-FFF2-40B4-BE49-F238E27FC236}">
                <a16:creationId xmlns:a16="http://schemas.microsoft.com/office/drawing/2014/main" id="{B31207B9-DEF8-4F44-9599-5E91200216F1}"/>
              </a:ext>
            </a:extLst>
          </p:cNvPr>
          <p:cNvSpPr txBox="1">
            <a:spLocks noChangeArrowheads="1"/>
          </p:cNvSpPr>
          <p:nvPr/>
        </p:nvSpPr>
        <p:spPr bwMode="auto">
          <a:xfrm>
            <a:off x="2554165" y="4729774"/>
            <a:ext cx="811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400" dirty="0"/>
              <a:t>Migliore</a:t>
            </a:r>
          </a:p>
        </p:txBody>
      </p:sp>
      <p:sp>
        <p:nvSpPr>
          <p:cNvPr id="12" name="CasellaDiTesto 5">
            <a:extLst>
              <a:ext uri="{FF2B5EF4-FFF2-40B4-BE49-F238E27FC236}">
                <a16:creationId xmlns:a16="http://schemas.microsoft.com/office/drawing/2014/main" id="{206E5948-2473-4330-BA07-C1151C2FB993}"/>
              </a:ext>
            </a:extLst>
          </p:cNvPr>
          <p:cNvSpPr txBox="1">
            <a:spLocks noChangeArrowheads="1"/>
          </p:cNvSpPr>
          <p:nvPr/>
        </p:nvSpPr>
        <p:spPr bwMode="auto">
          <a:xfrm>
            <a:off x="6966968" y="2433638"/>
            <a:ext cx="3744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dirty="0"/>
              <a:t>Perché preferire il caso peggiore?</a:t>
            </a:r>
          </a:p>
        </p:txBody>
      </p:sp>
      <p:graphicFrame>
        <p:nvGraphicFramePr>
          <p:cNvPr id="13" name="Tabella 12">
            <a:extLst>
              <a:ext uri="{FF2B5EF4-FFF2-40B4-BE49-F238E27FC236}">
                <a16:creationId xmlns:a16="http://schemas.microsoft.com/office/drawing/2014/main" id="{D14655F5-2211-403A-875A-A7C8D6B3220E}"/>
              </a:ext>
            </a:extLst>
          </p:cNvPr>
          <p:cNvGraphicFramePr>
            <a:graphicFrameLocks noGrp="1"/>
          </p:cNvGraphicFramePr>
          <p:nvPr>
            <p:extLst>
              <p:ext uri="{D42A27DB-BD31-4B8C-83A1-F6EECF244321}">
                <p14:modId xmlns:p14="http://schemas.microsoft.com/office/powerpoint/2010/main" val="2501931508"/>
              </p:ext>
            </p:extLst>
          </p:nvPr>
        </p:nvGraphicFramePr>
        <p:xfrm>
          <a:off x="6320855" y="2857500"/>
          <a:ext cx="5040313" cy="3613149"/>
        </p:xfrm>
        <a:graphic>
          <a:graphicData uri="http://schemas.openxmlformats.org/drawingml/2006/table">
            <a:tbl>
              <a:tblPr firstRow="1" bandRow="1">
                <a:tableStyleId>{21E4AEA4-8DFA-4A89-87EB-49C32662AFE0}</a:tableStyleId>
              </a:tblPr>
              <a:tblGrid>
                <a:gridCol w="2088130">
                  <a:extLst>
                    <a:ext uri="{9D8B030D-6E8A-4147-A177-3AD203B41FA5}">
                      <a16:colId xmlns:a16="http://schemas.microsoft.com/office/drawing/2014/main" val="3772300906"/>
                    </a:ext>
                  </a:extLst>
                </a:gridCol>
                <a:gridCol w="2952183">
                  <a:extLst>
                    <a:ext uri="{9D8B030D-6E8A-4147-A177-3AD203B41FA5}">
                      <a16:colId xmlns:a16="http://schemas.microsoft.com/office/drawing/2014/main" val="1449274858"/>
                    </a:ext>
                  </a:extLst>
                </a:gridCol>
              </a:tblGrid>
              <a:tr h="504283">
                <a:tc>
                  <a:txBody>
                    <a:bodyPr/>
                    <a:lstStyle/>
                    <a:p>
                      <a:r>
                        <a:rPr lang="it-IT" sz="1800" dirty="0"/>
                        <a:t>Nella vita</a:t>
                      </a:r>
                    </a:p>
                  </a:txBody>
                  <a:tcPr marL="91436" marR="91436" marT="45717" marB="45717"/>
                </a:tc>
                <a:tc>
                  <a:txBody>
                    <a:bodyPr/>
                    <a:lstStyle/>
                    <a:p>
                      <a:r>
                        <a:rPr lang="it-IT" sz="1400" dirty="0"/>
                        <a:t>Nella</a:t>
                      </a:r>
                      <a:r>
                        <a:rPr lang="it-IT" sz="1400" baseline="0" dirty="0"/>
                        <a:t> valutazione degli algoritmi</a:t>
                      </a:r>
                      <a:endParaRPr lang="it-IT" sz="1400" dirty="0"/>
                    </a:p>
                  </a:txBody>
                  <a:tcPr marL="91436" marR="91436" marT="45717" marB="45717"/>
                </a:tc>
                <a:extLst>
                  <a:ext uri="{0D108BD9-81ED-4DB2-BD59-A6C34878D82A}">
                    <a16:rowId xmlns:a16="http://schemas.microsoft.com/office/drawing/2014/main" val="2188960045"/>
                  </a:ext>
                </a:extLst>
              </a:tr>
              <a:tr h="3559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000" kern="1200" dirty="0">
                          <a:solidFill>
                            <a:schemeClr val="dk1"/>
                          </a:solidFill>
                          <a:latin typeface="+mn-lt"/>
                          <a:ea typeface="+mn-ea"/>
                          <a:cs typeface="+mn-cs"/>
                        </a:rPr>
                        <a:t>Spunto per migliorare</a:t>
                      </a:r>
                    </a:p>
                  </a:txBody>
                  <a:tcPr marL="91436" marR="9143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altLang="it-IT" sz="1000" kern="1200" dirty="0">
                          <a:solidFill>
                            <a:schemeClr val="dk1"/>
                          </a:solidFill>
                          <a:latin typeface="+mn-lt"/>
                          <a:ea typeface="+mn-ea"/>
                          <a:cs typeface="+mn-cs"/>
                        </a:rPr>
                        <a:t>Si cerca un limite superiore</a:t>
                      </a:r>
                      <a:endParaRPr lang="it-IT" sz="1000" kern="1200" dirty="0">
                        <a:solidFill>
                          <a:schemeClr val="dk1"/>
                        </a:solidFill>
                        <a:latin typeface="+mn-lt"/>
                        <a:ea typeface="+mn-ea"/>
                        <a:cs typeface="+mn-cs"/>
                      </a:endParaRPr>
                    </a:p>
                  </a:txBody>
                  <a:tcPr marL="91436" marR="91436" marT="45717" marB="45717"/>
                </a:tc>
                <a:extLst>
                  <a:ext uri="{0D108BD9-81ED-4DB2-BD59-A6C34878D82A}">
                    <a16:rowId xmlns:a16="http://schemas.microsoft.com/office/drawing/2014/main" val="708385855"/>
                  </a:ext>
                </a:extLst>
              </a:tr>
              <a:tr h="754328">
                <a:tc>
                  <a:txBody>
                    <a:bodyPr/>
                    <a:lstStyle/>
                    <a:p>
                      <a:r>
                        <a:rPr lang="it-IT" sz="1000" dirty="0"/>
                        <a:t>Hai la garanzia di non patire la noia</a:t>
                      </a:r>
                    </a:p>
                  </a:txBody>
                  <a:tcPr marL="91436" marR="91436" marT="45717" marB="45717"/>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it-IT" altLang="it-IT" sz="1000" kern="1200" dirty="0">
                          <a:solidFill>
                            <a:schemeClr val="dk1"/>
                          </a:solidFill>
                          <a:latin typeface="+mn-lt"/>
                          <a:ea typeface="+mn-ea"/>
                          <a:cs typeface="+mn-cs"/>
                        </a:rPr>
                        <a:t>Fornisce una garanzia all’utente</a:t>
                      </a:r>
                    </a:p>
                    <a:p>
                      <a:pPr marL="0" marR="0" lvl="2" indent="0" algn="l" defTabSz="914400" rtl="0" eaLnBrk="1" fontAlgn="auto" latinLnBrk="0" hangingPunct="1">
                        <a:lnSpc>
                          <a:spcPct val="100000"/>
                        </a:lnSpc>
                        <a:spcBef>
                          <a:spcPts val="0"/>
                        </a:spcBef>
                        <a:spcAft>
                          <a:spcPts val="0"/>
                        </a:spcAft>
                        <a:buClrTx/>
                        <a:buSzTx/>
                        <a:buFontTx/>
                        <a:buNone/>
                        <a:tabLst/>
                        <a:defRPr/>
                      </a:pPr>
                      <a:r>
                        <a:rPr lang="it-IT" sz="1000" kern="1200" dirty="0">
                          <a:solidFill>
                            <a:schemeClr val="dk1"/>
                          </a:solidFill>
                          <a:latin typeface="+mn-lt"/>
                          <a:ea typeface="+mn-ea"/>
                          <a:cs typeface="+mn-cs"/>
                        </a:rPr>
                        <a:t>(</a:t>
                      </a:r>
                      <a:r>
                        <a:rPr lang="it-IT" altLang="it-IT" sz="1000" kern="1200" dirty="0">
                          <a:solidFill>
                            <a:schemeClr val="dk1"/>
                          </a:solidFill>
                          <a:latin typeface="+mn-lt"/>
                          <a:ea typeface="+mn-ea"/>
                          <a:cs typeface="+mn-cs"/>
                        </a:rPr>
                        <a:t>L’algoritmo non potrà impiegare più di così</a:t>
                      </a:r>
                      <a:r>
                        <a:rPr lang="it-IT" sz="1000" kern="1200" dirty="0">
                          <a:solidFill>
                            <a:schemeClr val="dk1"/>
                          </a:solidFill>
                          <a:latin typeface="+mn-lt"/>
                          <a:ea typeface="+mn-ea"/>
                          <a:cs typeface="+mn-cs"/>
                        </a:rPr>
                        <a:t>)</a:t>
                      </a:r>
                    </a:p>
                  </a:txBody>
                  <a:tcPr marL="91436" marR="91436" marT="45717" marB="45717"/>
                </a:tc>
                <a:extLst>
                  <a:ext uri="{0D108BD9-81ED-4DB2-BD59-A6C34878D82A}">
                    <a16:rowId xmlns:a16="http://schemas.microsoft.com/office/drawing/2014/main" val="17892435"/>
                  </a:ext>
                </a:extLst>
              </a:tr>
              <a:tr h="973460">
                <a:tc>
                  <a:txBody>
                    <a:bodyPr/>
                    <a:lstStyle/>
                    <a:p>
                      <a:r>
                        <a:rPr lang="it-IT" sz="1000" dirty="0"/>
                        <a:t>Sono la maggior parte</a:t>
                      </a:r>
                    </a:p>
                  </a:txBody>
                  <a:tcPr marL="91436" marR="91436" marT="45717" marB="45717"/>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it-IT" sz="1000" kern="1200" dirty="0">
                          <a:solidFill>
                            <a:schemeClr val="dk1"/>
                          </a:solidFill>
                          <a:latin typeface="+mn-lt"/>
                          <a:ea typeface="+mn-ea"/>
                          <a:cs typeface="+mn-cs"/>
                        </a:rPr>
                        <a:t>Per alcuni algoritmi si verifica molto spesso (</a:t>
                      </a:r>
                      <a:r>
                        <a:rPr lang="it-IT" altLang="it-IT" sz="1000" kern="1200" dirty="0">
                          <a:solidFill>
                            <a:schemeClr val="dk1"/>
                          </a:solidFill>
                          <a:latin typeface="+mn-lt"/>
                          <a:ea typeface="+mn-ea"/>
                          <a:cs typeface="+mn-cs"/>
                        </a:rPr>
                        <a:t>Es. ricerca in un DB di informazione non presente</a:t>
                      </a:r>
                      <a:r>
                        <a:rPr lang="it-IT" sz="1000" kern="1200" dirty="0">
                          <a:solidFill>
                            <a:schemeClr val="dk1"/>
                          </a:solidFill>
                          <a:latin typeface="+mn-lt"/>
                          <a:ea typeface="+mn-ea"/>
                          <a:cs typeface="+mn-cs"/>
                        </a:rPr>
                        <a:t>)</a:t>
                      </a:r>
                    </a:p>
                  </a:txBody>
                  <a:tcPr marL="91436" marR="91436" marT="45717" marB="45717"/>
                </a:tc>
                <a:extLst>
                  <a:ext uri="{0D108BD9-81ED-4DB2-BD59-A6C34878D82A}">
                    <a16:rowId xmlns:a16="http://schemas.microsoft.com/office/drawing/2014/main" val="1062882355"/>
                  </a:ext>
                </a:extLst>
              </a:tr>
              <a:tr h="1025113">
                <a:tc>
                  <a:txBody>
                    <a:bodyPr/>
                    <a:lstStyle/>
                    <a:p>
                      <a:r>
                        <a:rPr lang="it-IT" sz="1000" dirty="0"/>
                        <a:t>Pensiero</a:t>
                      </a:r>
                      <a:r>
                        <a:rPr lang="it-IT" sz="1000" baseline="0" dirty="0"/>
                        <a:t> bianco nero. Ma il nero sta bene su tutto. </a:t>
                      </a:r>
                      <a:endParaRPr lang="it-IT" sz="1000" dirty="0"/>
                    </a:p>
                  </a:txBody>
                  <a:tcPr marL="91436" marR="91436" marT="45717" marB="45717"/>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it-IT" altLang="it-IT" sz="1000" dirty="0"/>
                        <a:t>Il caso medio spesso è cattivo quasi quanto quello peggiore</a:t>
                      </a:r>
                    </a:p>
                    <a:p>
                      <a:pPr marL="0" marR="0" lvl="2" indent="0" algn="l" defTabSz="914400" rtl="0" eaLnBrk="1" fontAlgn="auto" latinLnBrk="0" hangingPunct="1">
                        <a:lnSpc>
                          <a:spcPct val="100000"/>
                        </a:lnSpc>
                        <a:spcBef>
                          <a:spcPts val="0"/>
                        </a:spcBef>
                        <a:spcAft>
                          <a:spcPts val="0"/>
                        </a:spcAft>
                        <a:buClrTx/>
                        <a:buSzTx/>
                        <a:buFontTx/>
                        <a:buNone/>
                        <a:tabLst/>
                        <a:defRPr/>
                      </a:pPr>
                      <a:r>
                        <a:rPr lang="it-IT" sz="1000" dirty="0"/>
                        <a:t>(</a:t>
                      </a:r>
                      <a:r>
                        <a:rPr lang="it-IT" altLang="it-IT" sz="1000" dirty="0"/>
                        <a:t>Non sempre è evidente cosa costituisce un input medio </a:t>
                      </a:r>
                      <a:r>
                        <a:rPr lang="it-IT" sz="1000" dirty="0"/>
                        <a:t>)</a:t>
                      </a:r>
                    </a:p>
                  </a:txBody>
                  <a:tcPr marL="91436" marR="91436" marT="45717" marB="45717"/>
                </a:tc>
                <a:extLst>
                  <a:ext uri="{0D108BD9-81ED-4DB2-BD59-A6C34878D82A}">
                    <a16:rowId xmlns:a16="http://schemas.microsoft.com/office/drawing/2014/main" val="857505069"/>
                  </a:ext>
                </a:extLst>
              </a:tr>
            </a:tbl>
          </a:graphicData>
        </a:graphic>
      </p:graphicFrame>
      <p:sp>
        <p:nvSpPr>
          <p:cNvPr id="14" name="CasellaDiTesto 13">
            <a:extLst>
              <a:ext uri="{FF2B5EF4-FFF2-40B4-BE49-F238E27FC236}">
                <a16:creationId xmlns:a16="http://schemas.microsoft.com/office/drawing/2014/main" id="{F94597C1-010A-463A-8A08-1AD6439660FB}"/>
              </a:ext>
            </a:extLst>
          </p:cNvPr>
          <p:cNvSpPr txBox="1"/>
          <p:nvPr/>
        </p:nvSpPr>
        <p:spPr>
          <a:xfrm>
            <a:off x="719138" y="2181225"/>
            <a:ext cx="938212" cy="200025"/>
          </a:xfrm>
          <a:prstGeom prst="rect">
            <a:avLst/>
          </a:prstGeom>
          <a:noFill/>
        </p:spPr>
        <p:txBody>
          <a:bodyPr>
            <a:spAutoFit/>
          </a:bodyPr>
          <a:lstStyle/>
          <a:p>
            <a:pPr>
              <a:defRPr/>
            </a:pPr>
            <a:r>
              <a:rPr lang="it-IT" sz="1050" b="1" baseline="-25000" dirty="0"/>
              <a:t>* =a|o</a:t>
            </a:r>
          </a:p>
        </p:txBody>
      </p:sp>
      <p:sp>
        <p:nvSpPr>
          <p:cNvPr id="15" name="Segnaposto testo 1">
            <a:extLst>
              <a:ext uri="{FF2B5EF4-FFF2-40B4-BE49-F238E27FC236}">
                <a16:creationId xmlns:a16="http://schemas.microsoft.com/office/drawing/2014/main" id="{F3EDC38A-2922-409A-88D1-B0E785B00CB8}"/>
              </a:ext>
            </a:extLst>
          </p:cNvPr>
          <p:cNvSpPr>
            <a:spLocks noGrp="1"/>
          </p:cNvSpPr>
          <p:nvPr>
            <p:ph type="body" sz="quarter" idx="10"/>
          </p:nvPr>
        </p:nvSpPr>
        <p:spPr>
          <a:xfrm>
            <a:off x="323529" y="339509"/>
            <a:ext cx="11573197" cy="724247"/>
          </a:xfrm>
        </p:spPr>
        <p:txBody>
          <a:bodyPr/>
          <a:lstStyle/>
          <a:p>
            <a:r>
              <a:rPr lang="it-IT" dirty="0"/>
              <a:t>Caso Peggiore</a:t>
            </a:r>
          </a:p>
        </p:txBody>
      </p:sp>
      <p:pic>
        <p:nvPicPr>
          <p:cNvPr id="16" name="Immagine 15" descr="&lt;strong&gt;Università Cattolica&lt;/strong&gt; del Sacro Cuore - Wikipedia">
            <a:extLst>
              <a:ext uri="{FF2B5EF4-FFF2-40B4-BE49-F238E27FC236}">
                <a16:creationId xmlns:a16="http://schemas.microsoft.com/office/drawing/2014/main" id="{449FF642-9883-46C2-ABD0-7BC34970D4D4}"/>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17" name="CasellaDiTesto 16">
            <a:extLst>
              <a:ext uri="{FF2B5EF4-FFF2-40B4-BE49-F238E27FC236}">
                <a16:creationId xmlns:a16="http://schemas.microsoft.com/office/drawing/2014/main" id="{7294300A-0E36-4EF1-BCD4-C212F693BDC6}"/>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18" name="CasellaDiTesto 17">
            <a:extLst>
              <a:ext uri="{FF2B5EF4-FFF2-40B4-BE49-F238E27FC236}">
                <a16:creationId xmlns:a16="http://schemas.microsoft.com/office/drawing/2014/main" id="{829D57EB-59B0-4E78-AE3B-2DFF9F5C039C}"/>
              </a:ext>
            </a:extLst>
          </p:cNvPr>
          <p:cNvSpPr txBox="1"/>
          <p:nvPr/>
        </p:nvSpPr>
        <p:spPr>
          <a:xfrm>
            <a:off x="0" y="6679066"/>
            <a:ext cx="2432503" cy="246221"/>
          </a:xfrm>
          <a:prstGeom prst="rect">
            <a:avLst/>
          </a:prstGeom>
          <a:noFill/>
        </p:spPr>
        <p:txBody>
          <a:bodyPr wrap="square" rtlCol="0">
            <a:spAutoFit/>
          </a:bodyPr>
          <a:lstStyle/>
          <a:p>
            <a:r>
              <a:rPr lang="it-IT" sz="1000" dirty="0"/>
              <a:t>Francesco Alotto</a:t>
            </a:r>
          </a:p>
        </p:txBody>
      </p:sp>
    </p:spTree>
    <p:extLst>
      <p:ext uri="{BB962C8B-B14F-4D97-AF65-F5344CB8AC3E}">
        <p14:creationId xmlns:p14="http://schemas.microsoft.com/office/powerpoint/2010/main" val="4133535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6CDF8547-9F93-47A9-BC0F-0153F873E9A7}"/>
              </a:ext>
            </a:extLst>
          </p:cNvPr>
          <p:cNvSpPr>
            <a:spLocks noGrp="1"/>
          </p:cNvSpPr>
          <p:nvPr>
            <p:ph type="body" sz="quarter" idx="10"/>
          </p:nvPr>
        </p:nvSpPr>
        <p:spPr/>
        <p:txBody>
          <a:bodyPr/>
          <a:lstStyle/>
          <a:p>
            <a:r>
              <a:rPr lang="it-IT" dirty="0"/>
              <a:t>Esempio di implementazione: ricerca del minimo</a:t>
            </a:r>
          </a:p>
        </p:txBody>
      </p:sp>
      <p:sp>
        <p:nvSpPr>
          <p:cNvPr id="4" name="Rectangle 2">
            <a:extLst>
              <a:ext uri="{FF2B5EF4-FFF2-40B4-BE49-F238E27FC236}">
                <a16:creationId xmlns:a16="http://schemas.microsoft.com/office/drawing/2014/main" id="{1E9697BC-EA63-49EB-83FF-9278339BD0D7}"/>
              </a:ext>
            </a:extLst>
          </p:cNvPr>
          <p:cNvSpPr txBox="1">
            <a:spLocks noChangeArrowheads="1"/>
          </p:cNvSpPr>
          <p:nvPr/>
        </p:nvSpPr>
        <p:spPr>
          <a:xfrm>
            <a:off x="2586221" y="5375491"/>
            <a:ext cx="2840892"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altLang="it-IT" sz="1400" dirty="0"/>
              <a:t>A=[1;2;3;4;5;6]</a:t>
            </a:r>
            <a:br>
              <a:rPr lang="it-IT" altLang="it-IT" sz="1400" dirty="0"/>
            </a:br>
            <a:br>
              <a:rPr lang="it-IT" altLang="it-IT" sz="1400" dirty="0"/>
            </a:br>
            <a:r>
              <a:rPr lang="it-IT" altLang="it-IT" sz="1400" dirty="0"/>
              <a:t>A=[3;5;6;1;2] A.length=5 A[5]=?</a:t>
            </a:r>
            <a:br>
              <a:rPr lang="it-IT" altLang="it-IT" sz="1400" dirty="0"/>
            </a:br>
            <a:r>
              <a:rPr lang="it-IT" altLang="it-IT" sz="1400" dirty="0"/>
              <a:t>0- 1-2-3-4</a:t>
            </a:r>
            <a:br>
              <a:rPr lang="it-IT" altLang="it-IT" sz="1400" dirty="0"/>
            </a:br>
            <a:r>
              <a:rPr lang="it-IT" altLang="it-IT" sz="1400" dirty="0"/>
              <a:t>A[0]=3</a:t>
            </a:r>
          </a:p>
        </p:txBody>
      </p:sp>
      <p:sp>
        <p:nvSpPr>
          <p:cNvPr id="5" name="Rectangle 3">
            <a:extLst>
              <a:ext uri="{FF2B5EF4-FFF2-40B4-BE49-F238E27FC236}">
                <a16:creationId xmlns:a16="http://schemas.microsoft.com/office/drawing/2014/main" id="{DB573E36-F913-4226-B475-B20686D4625C}"/>
              </a:ext>
            </a:extLst>
          </p:cNvPr>
          <p:cNvSpPr txBox="1">
            <a:spLocks noChangeArrowheads="1"/>
          </p:cNvSpPr>
          <p:nvPr/>
        </p:nvSpPr>
        <p:spPr>
          <a:xfrm>
            <a:off x="1836738" y="1374530"/>
            <a:ext cx="4621213" cy="1828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defRPr/>
            </a:pPr>
            <a:r>
              <a:rPr lang="it-IT" b="1" dirty="0">
                <a:latin typeface="Courier New" pitchFamily="49" charset="0"/>
                <a:cs typeface="Courier New" pitchFamily="49" charset="0"/>
              </a:rPr>
              <a:t>Min(A)</a:t>
            </a:r>
          </a:p>
          <a:p>
            <a:pPr>
              <a:buFontTx/>
              <a:buNone/>
              <a:defRPr/>
            </a:pPr>
            <a:r>
              <a:rPr lang="it-IT" b="1" dirty="0">
                <a:latin typeface="Courier New" pitchFamily="49" charset="0"/>
                <a:cs typeface="Courier New" pitchFamily="49" charset="0"/>
              </a:rPr>
              <a:t>	min = A[0]</a:t>
            </a:r>
          </a:p>
          <a:p>
            <a:pPr>
              <a:buFontTx/>
              <a:buNone/>
              <a:defRPr/>
            </a:pPr>
            <a:r>
              <a:rPr lang="it-IT" b="1" dirty="0">
                <a:latin typeface="Courier New" pitchFamily="49" charset="0"/>
                <a:cs typeface="Courier New" pitchFamily="49" charset="0"/>
              </a:rPr>
              <a:t>	</a:t>
            </a:r>
            <a:r>
              <a:rPr lang="it-IT" b="1" dirty="0">
                <a:effectLst>
                  <a:outerShdw blurRad="38100" dist="38100" dir="2700000" algn="tl">
                    <a:srgbClr val="C0C0C0"/>
                  </a:outerShdw>
                </a:effectLst>
                <a:latin typeface="Courier New" pitchFamily="49" charset="0"/>
                <a:cs typeface="Courier New" pitchFamily="49" charset="0"/>
              </a:rPr>
              <a:t>for</a:t>
            </a:r>
            <a:r>
              <a:rPr lang="it-IT" b="1" dirty="0">
                <a:latin typeface="Courier New" pitchFamily="49" charset="0"/>
                <a:cs typeface="Courier New" pitchFamily="49" charset="0"/>
              </a:rPr>
              <a:t> i=1 </a:t>
            </a:r>
            <a:r>
              <a:rPr lang="it-IT" b="1" dirty="0">
                <a:effectLst>
                  <a:outerShdw blurRad="38100" dist="38100" dir="2700000" algn="tl">
                    <a:srgbClr val="C0C0C0"/>
                  </a:outerShdw>
                </a:effectLst>
                <a:latin typeface="Courier New" pitchFamily="49" charset="0"/>
                <a:cs typeface="Courier New" pitchFamily="49" charset="0"/>
              </a:rPr>
              <a:t>to</a:t>
            </a:r>
            <a:r>
              <a:rPr lang="it-IT" b="1" dirty="0">
                <a:latin typeface="Courier New" pitchFamily="49" charset="0"/>
                <a:cs typeface="Courier New" pitchFamily="49" charset="0"/>
              </a:rPr>
              <a:t> A.length-1</a:t>
            </a:r>
          </a:p>
          <a:p>
            <a:pPr>
              <a:buFontTx/>
              <a:buNone/>
              <a:defRPr/>
            </a:pPr>
            <a:r>
              <a:rPr lang="it-IT" b="1" dirty="0">
                <a:latin typeface="Courier New" pitchFamily="49" charset="0"/>
                <a:cs typeface="Courier New" pitchFamily="49" charset="0"/>
              </a:rPr>
              <a:t>		</a:t>
            </a:r>
            <a:r>
              <a:rPr lang="it-IT" b="1" dirty="0">
                <a:effectLst>
                  <a:outerShdw blurRad="38100" dist="38100" dir="2700000" algn="tl">
                    <a:srgbClr val="C0C0C0"/>
                  </a:outerShdw>
                </a:effectLst>
                <a:latin typeface="Courier New" pitchFamily="49" charset="0"/>
                <a:cs typeface="Courier New" pitchFamily="49" charset="0"/>
              </a:rPr>
              <a:t>if</a:t>
            </a:r>
            <a:r>
              <a:rPr lang="it-IT" b="1" dirty="0">
                <a:latin typeface="Courier New" pitchFamily="49" charset="0"/>
                <a:cs typeface="Courier New" pitchFamily="49" charset="0"/>
              </a:rPr>
              <a:t> A[i] &lt; min</a:t>
            </a:r>
          </a:p>
          <a:p>
            <a:pPr>
              <a:buFontTx/>
              <a:buNone/>
              <a:defRPr/>
            </a:pPr>
            <a:r>
              <a:rPr lang="it-IT" b="1" dirty="0">
                <a:latin typeface="Courier New" pitchFamily="49" charset="0"/>
                <a:cs typeface="Courier New" pitchFamily="49" charset="0"/>
              </a:rPr>
              <a:t>			min = A[i]</a:t>
            </a:r>
          </a:p>
          <a:p>
            <a:pPr>
              <a:buFontTx/>
              <a:buNone/>
              <a:defRPr/>
            </a:pPr>
            <a:r>
              <a:rPr lang="it-IT" b="1" dirty="0">
                <a:latin typeface="Courier New" pitchFamily="49" charset="0"/>
                <a:cs typeface="Courier New" pitchFamily="49" charset="0"/>
              </a:rPr>
              <a:t>	</a:t>
            </a:r>
            <a:r>
              <a:rPr lang="it-IT" b="1" dirty="0">
                <a:effectLst>
                  <a:outerShdw blurRad="38100" dist="38100" dir="2700000" algn="tl">
                    <a:srgbClr val="C0C0C0"/>
                  </a:outerShdw>
                </a:effectLst>
                <a:latin typeface="Courier New" pitchFamily="49" charset="0"/>
                <a:cs typeface="Courier New" pitchFamily="49" charset="0"/>
              </a:rPr>
              <a:t>return</a:t>
            </a:r>
            <a:r>
              <a:rPr lang="it-IT" b="1" dirty="0">
                <a:latin typeface="Courier New" pitchFamily="49" charset="0"/>
                <a:cs typeface="Courier New" pitchFamily="49" charset="0"/>
              </a:rPr>
              <a:t> min</a:t>
            </a:r>
          </a:p>
        </p:txBody>
      </p:sp>
      <p:sp>
        <p:nvSpPr>
          <p:cNvPr id="6" name="Rettangolo 5">
            <a:extLst>
              <a:ext uri="{FF2B5EF4-FFF2-40B4-BE49-F238E27FC236}">
                <a16:creationId xmlns:a16="http://schemas.microsoft.com/office/drawing/2014/main" id="{79B6C3E7-AC5E-4100-9807-4DF591DE702C}"/>
              </a:ext>
            </a:extLst>
          </p:cNvPr>
          <p:cNvSpPr/>
          <p:nvPr/>
        </p:nvSpPr>
        <p:spPr>
          <a:xfrm>
            <a:off x="9701213" y="1222130"/>
            <a:ext cx="1008062" cy="5032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it-IT" sz="1050" dirty="0">
                <a:solidFill>
                  <a:schemeClr val="bg1"/>
                </a:solidFill>
              </a:rPr>
              <a:t>min = A[0]</a:t>
            </a:r>
          </a:p>
        </p:txBody>
      </p:sp>
      <p:sp>
        <p:nvSpPr>
          <p:cNvPr id="7" name="Rombo 6">
            <a:extLst>
              <a:ext uri="{FF2B5EF4-FFF2-40B4-BE49-F238E27FC236}">
                <a16:creationId xmlns:a16="http://schemas.microsoft.com/office/drawing/2014/main" id="{7E1210F5-5992-473E-AD56-778EA7DA6277}"/>
              </a:ext>
            </a:extLst>
          </p:cNvPr>
          <p:cNvSpPr/>
          <p:nvPr/>
        </p:nvSpPr>
        <p:spPr>
          <a:xfrm>
            <a:off x="9120188" y="2806455"/>
            <a:ext cx="2168525" cy="747713"/>
          </a:xfrm>
          <a:prstGeom prst="diamond">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it-IT" sz="800" b="1" dirty="0">
                <a:solidFill>
                  <a:schemeClr val="bg1"/>
                </a:solidFill>
              </a:rPr>
              <a:t>I = A.length ?</a:t>
            </a:r>
          </a:p>
        </p:txBody>
      </p:sp>
      <p:sp>
        <p:nvSpPr>
          <p:cNvPr id="8" name="Rettangolo 7">
            <a:extLst>
              <a:ext uri="{FF2B5EF4-FFF2-40B4-BE49-F238E27FC236}">
                <a16:creationId xmlns:a16="http://schemas.microsoft.com/office/drawing/2014/main" id="{A75FCC29-108A-4AD0-A782-6C1382DC2AD1}"/>
              </a:ext>
            </a:extLst>
          </p:cNvPr>
          <p:cNvSpPr/>
          <p:nvPr/>
        </p:nvSpPr>
        <p:spPr>
          <a:xfrm>
            <a:off x="9701213" y="2025405"/>
            <a:ext cx="1008062" cy="5048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it-IT" sz="1050" dirty="0">
                <a:solidFill>
                  <a:schemeClr val="bg1"/>
                </a:solidFill>
              </a:rPr>
              <a:t>i=0</a:t>
            </a:r>
          </a:p>
        </p:txBody>
      </p:sp>
      <p:sp>
        <p:nvSpPr>
          <p:cNvPr id="9" name="Rombo 8">
            <a:extLst>
              <a:ext uri="{FF2B5EF4-FFF2-40B4-BE49-F238E27FC236}">
                <a16:creationId xmlns:a16="http://schemas.microsoft.com/office/drawing/2014/main" id="{46494841-592A-4769-805F-032EAA54171C}"/>
              </a:ext>
            </a:extLst>
          </p:cNvPr>
          <p:cNvSpPr/>
          <p:nvPr/>
        </p:nvSpPr>
        <p:spPr>
          <a:xfrm>
            <a:off x="9120188" y="3684343"/>
            <a:ext cx="2168525" cy="747712"/>
          </a:xfrm>
          <a:prstGeom prst="diamond">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it-IT" sz="800" b="1" dirty="0">
                <a:solidFill>
                  <a:schemeClr val="bg1"/>
                </a:solidFill>
              </a:rPr>
              <a:t>A[i] &lt; min ?</a:t>
            </a:r>
          </a:p>
        </p:txBody>
      </p:sp>
      <p:sp>
        <p:nvSpPr>
          <p:cNvPr id="10" name="Rettangolo 9">
            <a:extLst>
              <a:ext uri="{FF2B5EF4-FFF2-40B4-BE49-F238E27FC236}">
                <a16:creationId xmlns:a16="http://schemas.microsoft.com/office/drawing/2014/main" id="{25A0EAD4-8935-4ADE-9522-1099E5B288D1}"/>
              </a:ext>
            </a:extLst>
          </p:cNvPr>
          <p:cNvSpPr/>
          <p:nvPr/>
        </p:nvSpPr>
        <p:spPr>
          <a:xfrm>
            <a:off x="9701213" y="4762255"/>
            <a:ext cx="1008062" cy="5032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it-IT" sz="1050" dirty="0">
                <a:solidFill>
                  <a:schemeClr val="bg1"/>
                </a:solidFill>
              </a:rPr>
              <a:t>min = A[i]</a:t>
            </a:r>
          </a:p>
        </p:txBody>
      </p:sp>
      <p:cxnSp>
        <p:nvCxnSpPr>
          <p:cNvPr id="11" name="Connettore 2 10">
            <a:extLst>
              <a:ext uri="{FF2B5EF4-FFF2-40B4-BE49-F238E27FC236}">
                <a16:creationId xmlns:a16="http://schemas.microsoft.com/office/drawing/2014/main" id="{3DBD15D4-64D6-489E-A9A5-2F918C1EFB47}"/>
              </a:ext>
            </a:extLst>
          </p:cNvPr>
          <p:cNvCxnSpPr>
            <a:stCxn id="6" idx="2"/>
            <a:endCxn id="8" idx="0"/>
          </p:cNvCxnSpPr>
          <p:nvPr/>
        </p:nvCxnSpPr>
        <p:spPr>
          <a:xfrm>
            <a:off x="10204450" y="1725368"/>
            <a:ext cx="0" cy="3000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ttore 2 11">
            <a:extLst>
              <a:ext uri="{FF2B5EF4-FFF2-40B4-BE49-F238E27FC236}">
                <a16:creationId xmlns:a16="http://schemas.microsoft.com/office/drawing/2014/main" id="{E727739A-81B3-4F9A-88D5-9C2BDEDEE4FC}"/>
              </a:ext>
            </a:extLst>
          </p:cNvPr>
          <p:cNvCxnSpPr/>
          <p:nvPr/>
        </p:nvCxnSpPr>
        <p:spPr>
          <a:xfrm>
            <a:off x="10204450" y="2530230"/>
            <a:ext cx="0" cy="3000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ttore 2 12">
            <a:extLst>
              <a:ext uri="{FF2B5EF4-FFF2-40B4-BE49-F238E27FC236}">
                <a16:creationId xmlns:a16="http://schemas.microsoft.com/office/drawing/2014/main" id="{339660D9-4916-4F93-BE44-76E4AEFE81F3}"/>
              </a:ext>
            </a:extLst>
          </p:cNvPr>
          <p:cNvCxnSpPr>
            <a:stCxn id="7" idx="2"/>
          </p:cNvCxnSpPr>
          <p:nvPr/>
        </p:nvCxnSpPr>
        <p:spPr>
          <a:xfrm>
            <a:off x="10204450" y="3554168"/>
            <a:ext cx="0" cy="1508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37204AFD-5313-4312-A5DE-0258C796C55F}"/>
              </a:ext>
            </a:extLst>
          </p:cNvPr>
          <p:cNvCxnSpPr/>
          <p:nvPr/>
        </p:nvCxnSpPr>
        <p:spPr>
          <a:xfrm>
            <a:off x="10218738" y="4432055"/>
            <a:ext cx="0" cy="3000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asellaDiTesto 6">
            <a:extLst>
              <a:ext uri="{FF2B5EF4-FFF2-40B4-BE49-F238E27FC236}">
                <a16:creationId xmlns:a16="http://schemas.microsoft.com/office/drawing/2014/main" id="{B611C0C3-0F06-4D0C-AAD4-6BC8E9D61245}"/>
              </a:ext>
            </a:extLst>
          </p:cNvPr>
          <p:cNvSpPr txBox="1">
            <a:spLocks noChangeArrowheads="1"/>
          </p:cNvSpPr>
          <p:nvPr/>
        </p:nvSpPr>
        <p:spPr bwMode="auto">
          <a:xfrm>
            <a:off x="9626600" y="3490668"/>
            <a:ext cx="3794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200" dirty="0"/>
              <a:t>No</a:t>
            </a:r>
          </a:p>
        </p:txBody>
      </p:sp>
      <p:cxnSp>
        <p:nvCxnSpPr>
          <p:cNvPr id="16" name="Connettore 4 10">
            <a:extLst>
              <a:ext uri="{FF2B5EF4-FFF2-40B4-BE49-F238E27FC236}">
                <a16:creationId xmlns:a16="http://schemas.microsoft.com/office/drawing/2014/main" id="{C9909DEB-C65F-446C-9A63-553DA9CC7295}"/>
              </a:ext>
            </a:extLst>
          </p:cNvPr>
          <p:cNvCxnSpPr>
            <a:stCxn id="7" idx="1"/>
          </p:cNvCxnSpPr>
          <p:nvPr/>
        </p:nvCxnSpPr>
        <p:spPr>
          <a:xfrm rot="10800000" flipV="1">
            <a:off x="8620125" y="3179518"/>
            <a:ext cx="500063" cy="115093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7" name="CasellaDiTesto 25">
            <a:extLst>
              <a:ext uri="{FF2B5EF4-FFF2-40B4-BE49-F238E27FC236}">
                <a16:creationId xmlns:a16="http://schemas.microsoft.com/office/drawing/2014/main" id="{43144E1F-1064-43DF-B8C5-0FF3D96644B2}"/>
              </a:ext>
            </a:extLst>
          </p:cNvPr>
          <p:cNvSpPr txBox="1">
            <a:spLocks noChangeArrowheads="1"/>
          </p:cNvSpPr>
          <p:nvPr/>
        </p:nvSpPr>
        <p:spPr bwMode="auto">
          <a:xfrm>
            <a:off x="8610600" y="2925518"/>
            <a:ext cx="330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200" dirty="0"/>
              <a:t>Sì</a:t>
            </a:r>
          </a:p>
        </p:txBody>
      </p:sp>
      <p:cxnSp>
        <p:nvCxnSpPr>
          <p:cNvPr id="18" name="Connettore 4 15">
            <a:extLst>
              <a:ext uri="{FF2B5EF4-FFF2-40B4-BE49-F238E27FC236}">
                <a16:creationId xmlns:a16="http://schemas.microsoft.com/office/drawing/2014/main" id="{40FD5242-0041-4040-8687-DA6854B2573C}"/>
              </a:ext>
            </a:extLst>
          </p:cNvPr>
          <p:cNvCxnSpPr>
            <a:stCxn id="9" idx="3"/>
            <a:endCxn id="7" idx="3"/>
          </p:cNvCxnSpPr>
          <p:nvPr/>
        </p:nvCxnSpPr>
        <p:spPr>
          <a:xfrm flipV="1">
            <a:off x="11288713" y="3179518"/>
            <a:ext cx="12700" cy="877887"/>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ttore 4 20">
            <a:extLst>
              <a:ext uri="{FF2B5EF4-FFF2-40B4-BE49-F238E27FC236}">
                <a16:creationId xmlns:a16="http://schemas.microsoft.com/office/drawing/2014/main" id="{A2C96083-5605-4013-961B-4FABEBE963A2}"/>
              </a:ext>
            </a:extLst>
          </p:cNvPr>
          <p:cNvCxnSpPr>
            <a:stCxn id="10" idx="3"/>
            <a:endCxn id="7" idx="3"/>
          </p:cNvCxnSpPr>
          <p:nvPr/>
        </p:nvCxnSpPr>
        <p:spPr>
          <a:xfrm flipV="1">
            <a:off x="10709275" y="3179518"/>
            <a:ext cx="579438" cy="1835150"/>
          </a:xfrm>
          <a:prstGeom prst="bentConnector3">
            <a:avLst>
              <a:gd name="adj1" fmla="val 183484"/>
            </a:avLst>
          </a:prstGeom>
          <a:ln>
            <a:tailEnd type="triangle"/>
          </a:ln>
        </p:spPr>
        <p:style>
          <a:lnRef idx="1">
            <a:schemeClr val="dk1"/>
          </a:lnRef>
          <a:fillRef idx="0">
            <a:schemeClr val="dk1"/>
          </a:fillRef>
          <a:effectRef idx="0">
            <a:schemeClr val="dk1"/>
          </a:effectRef>
          <a:fontRef idx="minor">
            <a:schemeClr val="tx1"/>
          </a:fontRef>
        </p:style>
      </p:cxnSp>
      <p:sp>
        <p:nvSpPr>
          <p:cNvPr id="20" name="CasellaDiTesto 19">
            <a:extLst>
              <a:ext uri="{FF2B5EF4-FFF2-40B4-BE49-F238E27FC236}">
                <a16:creationId xmlns:a16="http://schemas.microsoft.com/office/drawing/2014/main" id="{85D59B20-870F-465F-AFB2-33EBDFEB04B6}"/>
              </a:ext>
            </a:extLst>
          </p:cNvPr>
          <p:cNvSpPr txBox="1"/>
          <p:nvPr/>
        </p:nvSpPr>
        <p:spPr>
          <a:xfrm>
            <a:off x="10340975" y="3503368"/>
            <a:ext cx="552450" cy="254000"/>
          </a:xfrm>
          <a:prstGeom prst="rect">
            <a:avLst/>
          </a:prstGeom>
          <a:noFill/>
        </p:spPr>
        <p:txBody>
          <a:bodyPr wrap="none">
            <a:spAutoFit/>
          </a:bodyPr>
          <a:lstStyle/>
          <a:p>
            <a:pPr>
              <a:defRPr/>
            </a:pPr>
            <a:r>
              <a:rPr lang="it-IT" sz="1050" dirty="0"/>
              <a:t>i = i+1</a:t>
            </a:r>
          </a:p>
        </p:txBody>
      </p:sp>
      <p:sp>
        <p:nvSpPr>
          <p:cNvPr id="21" name="Rettangolo 20">
            <a:extLst>
              <a:ext uri="{FF2B5EF4-FFF2-40B4-BE49-F238E27FC236}">
                <a16:creationId xmlns:a16="http://schemas.microsoft.com/office/drawing/2014/main" id="{44B53130-B1B3-42E5-AA49-D8AE99E811BA}"/>
              </a:ext>
            </a:extLst>
          </p:cNvPr>
          <p:cNvSpPr/>
          <p:nvPr/>
        </p:nvSpPr>
        <p:spPr>
          <a:xfrm>
            <a:off x="8142288" y="4343155"/>
            <a:ext cx="1008062" cy="5048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it-IT" sz="1050" dirty="0">
                <a:solidFill>
                  <a:schemeClr val="bg1"/>
                </a:solidFill>
              </a:rPr>
              <a:t>return min</a:t>
            </a:r>
          </a:p>
        </p:txBody>
      </p:sp>
      <p:sp>
        <p:nvSpPr>
          <p:cNvPr id="22" name="CasellaDiTesto 33">
            <a:extLst>
              <a:ext uri="{FF2B5EF4-FFF2-40B4-BE49-F238E27FC236}">
                <a16:creationId xmlns:a16="http://schemas.microsoft.com/office/drawing/2014/main" id="{D0F07CC7-6A6A-48C0-99C0-34156667E57B}"/>
              </a:ext>
            </a:extLst>
          </p:cNvPr>
          <p:cNvSpPr txBox="1">
            <a:spLocks noChangeArrowheads="1"/>
          </p:cNvSpPr>
          <p:nvPr/>
        </p:nvSpPr>
        <p:spPr bwMode="auto">
          <a:xfrm>
            <a:off x="11271250" y="4046293"/>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200" dirty="0"/>
              <a:t>No</a:t>
            </a:r>
          </a:p>
        </p:txBody>
      </p:sp>
      <p:sp>
        <p:nvSpPr>
          <p:cNvPr id="23" name="CasellaDiTesto 34">
            <a:extLst>
              <a:ext uri="{FF2B5EF4-FFF2-40B4-BE49-F238E27FC236}">
                <a16:creationId xmlns:a16="http://schemas.microsoft.com/office/drawing/2014/main" id="{35DDB64F-2046-447C-8B06-0AAD8DBA7E1E}"/>
              </a:ext>
            </a:extLst>
          </p:cNvPr>
          <p:cNvSpPr txBox="1">
            <a:spLocks noChangeArrowheads="1"/>
          </p:cNvSpPr>
          <p:nvPr/>
        </p:nvSpPr>
        <p:spPr bwMode="auto">
          <a:xfrm>
            <a:off x="9888538" y="4443168"/>
            <a:ext cx="330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200" dirty="0"/>
              <a:t>Sì</a:t>
            </a:r>
          </a:p>
        </p:txBody>
      </p:sp>
      <p:sp>
        <p:nvSpPr>
          <p:cNvPr id="24" name="CasellaDiTesto 3">
            <a:extLst>
              <a:ext uri="{FF2B5EF4-FFF2-40B4-BE49-F238E27FC236}">
                <a16:creationId xmlns:a16="http://schemas.microsoft.com/office/drawing/2014/main" id="{0639AB10-C025-4F1E-8757-F0FD0C05B847}"/>
              </a:ext>
            </a:extLst>
          </p:cNvPr>
          <p:cNvSpPr txBox="1">
            <a:spLocks noChangeArrowheads="1"/>
          </p:cNvSpPr>
          <p:nvPr/>
        </p:nvSpPr>
        <p:spPr bwMode="auto">
          <a:xfrm>
            <a:off x="7320756" y="5036404"/>
            <a:ext cx="3240088"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it-IT" altLang="it-IT" sz="1400" dirty="0"/>
              <a:t>Ciclo for:</a:t>
            </a:r>
          </a:p>
          <a:p>
            <a:r>
              <a:rPr lang="it-IT" altLang="it-IT" sz="1400" dirty="0"/>
              <a:t>i=1</a:t>
            </a:r>
          </a:p>
          <a:p>
            <a:r>
              <a:rPr lang="it-IT" altLang="it-IT" sz="1400" dirty="0"/>
              <a:t>i=num di elementi del vettore</a:t>
            </a:r>
          </a:p>
          <a:p>
            <a:endParaRPr lang="it-IT" altLang="it-IT" sz="1400" dirty="0"/>
          </a:p>
          <a:p>
            <a:r>
              <a:rPr lang="it-IT" altLang="it-IT" sz="1400" dirty="0"/>
              <a:t>i=1</a:t>
            </a:r>
            <a:r>
              <a:rPr lang="it-IT" altLang="it-IT" sz="1400" dirty="0">
                <a:sym typeface="Wingdings" panose="05000000000000000000" pitchFamily="2" charset="2"/>
              </a:rPr>
              <a:t> Se A[1] &lt; min allora min=A[1] altrimenti niente</a:t>
            </a:r>
          </a:p>
          <a:p>
            <a:r>
              <a:rPr lang="it-IT" altLang="it-IT" sz="1400" dirty="0">
                <a:sym typeface="Wingdings" panose="05000000000000000000" pitchFamily="2" charset="2"/>
              </a:rPr>
              <a:t>i=2-&gt; se A[2]&lt;min allora min=A[2]</a:t>
            </a:r>
            <a:endParaRPr lang="it-IT" altLang="it-IT" sz="1400" dirty="0"/>
          </a:p>
        </p:txBody>
      </p:sp>
      <p:pic>
        <p:nvPicPr>
          <p:cNvPr id="25" name="Immagine 24" descr="&lt;strong&gt;Università Cattolica&lt;/strong&gt; del Sacro Cuore - Wikipedia">
            <a:extLst>
              <a:ext uri="{FF2B5EF4-FFF2-40B4-BE49-F238E27FC236}">
                <a16:creationId xmlns:a16="http://schemas.microsoft.com/office/drawing/2014/main" id="{547A1DD3-0C3F-4783-9A53-96208AE3835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26" name="CasellaDiTesto 25">
            <a:extLst>
              <a:ext uri="{FF2B5EF4-FFF2-40B4-BE49-F238E27FC236}">
                <a16:creationId xmlns:a16="http://schemas.microsoft.com/office/drawing/2014/main" id="{727C3563-66B7-4C90-8D78-C08E6D8567A4}"/>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27" name="CasellaDiTesto 26">
            <a:extLst>
              <a:ext uri="{FF2B5EF4-FFF2-40B4-BE49-F238E27FC236}">
                <a16:creationId xmlns:a16="http://schemas.microsoft.com/office/drawing/2014/main" id="{2799B930-98AA-4ED3-B716-90E139DCF1E5}"/>
              </a:ext>
            </a:extLst>
          </p:cNvPr>
          <p:cNvSpPr txBox="1"/>
          <p:nvPr/>
        </p:nvSpPr>
        <p:spPr>
          <a:xfrm>
            <a:off x="0" y="6679066"/>
            <a:ext cx="2432503" cy="246221"/>
          </a:xfrm>
          <a:prstGeom prst="rect">
            <a:avLst/>
          </a:prstGeom>
          <a:noFill/>
        </p:spPr>
        <p:txBody>
          <a:bodyPr wrap="square" rtlCol="0">
            <a:spAutoFit/>
          </a:bodyPr>
          <a:lstStyle/>
          <a:p>
            <a:r>
              <a:rPr lang="it-IT" sz="1000" dirty="0"/>
              <a:t>Francesco Alotto</a:t>
            </a:r>
          </a:p>
        </p:txBody>
      </p:sp>
    </p:spTree>
    <p:extLst>
      <p:ext uri="{BB962C8B-B14F-4D97-AF65-F5344CB8AC3E}">
        <p14:creationId xmlns:p14="http://schemas.microsoft.com/office/powerpoint/2010/main" val="448805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574BAFC2-7C23-4C6A-BE13-76E64194F3E7}"/>
              </a:ext>
            </a:extLst>
          </p:cNvPr>
          <p:cNvSpPr>
            <a:spLocks noGrp="1"/>
          </p:cNvSpPr>
          <p:nvPr>
            <p:ph type="body" sz="quarter" idx="10"/>
          </p:nvPr>
        </p:nvSpPr>
        <p:spPr/>
        <p:txBody>
          <a:bodyPr/>
          <a:lstStyle/>
          <a:p>
            <a:r>
              <a:rPr lang="it-IT" dirty="0"/>
              <a:t>Definizione</a:t>
            </a:r>
          </a:p>
        </p:txBody>
      </p:sp>
      <p:pic>
        <p:nvPicPr>
          <p:cNvPr id="3" name="Immagine 2" descr="&lt;strong&gt;Università Cattolica&lt;/strong&gt; del Sacro Cuore - Wikipedia">
            <a:extLst>
              <a:ext uri="{FF2B5EF4-FFF2-40B4-BE49-F238E27FC236}">
                <a16:creationId xmlns:a16="http://schemas.microsoft.com/office/drawing/2014/main" id="{D58C2519-CF8C-4114-B228-321217CCDE0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4" name="CasellaDiTesto 3">
            <a:extLst>
              <a:ext uri="{FF2B5EF4-FFF2-40B4-BE49-F238E27FC236}">
                <a16:creationId xmlns:a16="http://schemas.microsoft.com/office/drawing/2014/main" id="{20A2811D-67C9-4C0D-9AD6-C33F3E7A4A0F}"/>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5" name="CasellaDiTesto 4">
            <a:extLst>
              <a:ext uri="{FF2B5EF4-FFF2-40B4-BE49-F238E27FC236}">
                <a16:creationId xmlns:a16="http://schemas.microsoft.com/office/drawing/2014/main" id="{3E7D3BD4-9425-432C-A8D3-964F53D3CE2E}"/>
              </a:ext>
            </a:extLst>
          </p:cNvPr>
          <p:cNvSpPr txBox="1"/>
          <p:nvPr/>
        </p:nvSpPr>
        <p:spPr>
          <a:xfrm>
            <a:off x="0" y="6626815"/>
            <a:ext cx="2432503" cy="246221"/>
          </a:xfrm>
          <a:prstGeom prst="rect">
            <a:avLst/>
          </a:prstGeom>
          <a:noFill/>
        </p:spPr>
        <p:txBody>
          <a:bodyPr wrap="square" rtlCol="0">
            <a:spAutoFit/>
          </a:bodyPr>
          <a:lstStyle/>
          <a:p>
            <a:r>
              <a:rPr lang="it-IT" sz="1000" dirty="0"/>
              <a:t>Dr. Francesco Alotto</a:t>
            </a:r>
          </a:p>
        </p:txBody>
      </p:sp>
      <p:grpSp>
        <p:nvGrpSpPr>
          <p:cNvPr id="6" name="Group 28">
            <a:extLst>
              <a:ext uri="{FF2B5EF4-FFF2-40B4-BE49-F238E27FC236}">
                <a16:creationId xmlns:a16="http://schemas.microsoft.com/office/drawing/2014/main" id="{F8DA1DA7-99EB-4906-8617-D568EB19F3E6}"/>
              </a:ext>
            </a:extLst>
          </p:cNvPr>
          <p:cNvGrpSpPr/>
          <p:nvPr/>
        </p:nvGrpSpPr>
        <p:grpSpPr>
          <a:xfrm>
            <a:off x="3351137" y="2560747"/>
            <a:ext cx="5489725" cy="1736505"/>
            <a:chOff x="6383214" y="2450892"/>
            <a:chExt cx="5173696" cy="1736505"/>
          </a:xfrm>
        </p:grpSpPr>
        <p:sp>
          <p:nvSpPr>
            <p:cNvPr id="16" name="TextBox 16">
              <a:extLst>
                <a:ext uri="{FF2B5EF4-FFF2-40B4-BE49-F238E27FC236}">
                  <a16:creationId xmlns:a16="http://schemas.microsoft.com/office/drawing/2014/main" id="{C03D87A5-FCE3-4CB7-B4EB-80115F23D525}"/>
                </a:ext>
              </a:extLst>
            </p:cNvPr>
            <p:cNvSpPr txBox="1"/>
            <p:nvPr/>
          </p:nvSpPr>
          <p:spPr>
            <a:xfrm>
              <a:off x="9679443" y="2892767"/>
              <a:ext cx="1877467" cy="1200329"/>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You can simply impress your audience and add a unique zing and appeal to your Presentations. Easy to change colors, photos and Text.   </a:t>
              </a:r>
            </a:p>
          </p:txBody>
        </p:sp>
        <p:grpSp>
          <p:nvGrpSpPr>
            <p:cNvPr id="8" name="Group 17">
              <a:extLst>
                <a:ext uri="{FF2B5EF4-FFF2-40B4-BE49-F238E27FC236}">
                  <a16:creationId xmlns:a16="http://schemas.microsoft.com/office/drawing/2014/main" id="{281FDEE5-5CBF-45A0-8157-03459AA02783}"/>
                </a:ext>
              </a:extLst>
            </p:cNvPr>
            <p:cNvGrpSpPr/>
            <p:nvPr/>
          </p:nvGrpSpPr>
          <p:grpSpPr>
            <a:xfrm>
              <a:off x="6383214" y="2450892"/>
              <a:ext cx="4835820" cy="1736505"/>
              <a:chOff x="6031523" y="778095"/>
              <a:chExt cx="4835820" cy="1736505"/>
            </a:xfrm>
          </p:grpSpPr>
          <p:sp>
            <p:nvSpPr>
              <p:cNvPr id="9" name="Rectangle 18">
                <a:extLst>
                  <a:ext uri="{FF2B5EF4-FFF2-40B4-BE49-F238E27FC236}">
                    <a16:creationId xmlns:a16="http://schemas.microsoft.com/office/drawing/2014/main" id="{B092A9D2-15AB-40AB-A3E1-2D2A3E37CC51}"/>
                  </a:ext>
                </a:extLst>
              </p:cNvPr>
              <p:cNvSpPr/>
              <p:nvPr/>
            </p:nvSpPr>
            <p:spPr>
              <a:xfrm>
                <a:off x="6383216" y="931985"/>
                <a:ext cx="4484127" cy="1582615"/>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19">
                <a:extLst>
                  <a:ext uri="{FF2B5EF4-FFF2-40B4-BE49-F238E27FC236}">
                    <a16:creationId xmlns:a16="http://schemas.microsoft.com/office/drawing/2014/main" id="{EAA641FD-0DE7-4346-8492-F622B38B1809}"/>
                  </a:ext>
                </a:extLst>
              </p:cNvPr>
              <p:cNvSpPr/>
              <p:nvPr/>
            </p:nvSpPr>
            <p:spPr>
              <a:xfrm>
                <a:off x="6031523" y="778095"/>
                <a:ext cx="1582615"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20">
                <a:extLst>
                  <a:ext uri="{FF2B5EF4-FFF2-40B4-BE49-F238E27FC236}">
                    <a16:creationId xmlns:a16="http://schemas.microsoft.com/office/drawing/2014/main" id="{A3F1C707-87A4-410A-84DC-FA03156ACAEF}"/>
                  </a:ext>
                </a:extLst>
              </p:cNvPr>
              <p:cNvSpPr txBox="1"/>
              <p:nvPr/>
            </p:nvSpPr>
            <p:spPr>
              <a:xfrm>
                <a:off x="6090375" y="819848"/>
                <a:ext cx="1464910"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Definizione</a:t>
                </a:r>
                <a:endParaRPr lang="ko-KR" altLang="en-US" sz="1400" b="1" dirty="0">
                  <a:solidFill>
                    <a:schemeClr val="bg1"/>
                  </a:solidFill>
                  <a:cs typeface="Arial" pitchFamily="34" charset="0"/>
                </a:endParaRPr>
              </a:p>
            </p:txBody>
          </p:sp>
          <p:sp>
            <p:nvSpPr>
              <p:cNvPr id="12" name="TextBox 21">
                <a:extLst>
                  <a:ext uri="{FF2B5EF4-FFF2-40B4-BE49-F238E27FC236}">
                    <a16:creationId xmlns:a16="http://schemas.microsoft.com/office/drawing/2014/main" id="{87F7885C-BBF2-4D58-B779-A5C78DF795C3}"/>
                  </a:ext>
                </a:extLst>
              </p:cNvPr>
              <p:cNvSpPr txBox="1"/>
              <p:nvPr/>
            </p:nvSpPr>
            <p:spPr>
              <a:xfrm>
                <a:off x="6625370" y="1353960"/>
                <a:ext cx="4241973" cy="738664"/>
              </a:xfrm>
              <a:prstGeom prst="rect">
                <a:avLst/>
              </a:prstGeom>
              <a:noFill/>
            </p:spPr>
            <p:txBody>
              <a:bodyPr wrap="square" rtlCol="0">
                <a:spAutoFit/>
              </a:bodyPr>
              <a:lstStyle/>
              <a:p>
                <a:r>
                  <a:rPr lang="it-IT" altLang="ko-KR" sz="1400" dirty="0">
                    <a:solidFill>
                      <a:schemeClr val="bg1"/>
                    </a:solidFill>
                    <a:latin typeface="Arial" pitchFamily="34" charset="0"/>
                    <a:cs typeface="Arial" pitchFamily="34" charset="0"/>
                  </a:rPr>
                  <a:t>Un algoritmo è un sequenza </a:t>
                </a:r>
                <a:r>
                  <a:rPr lang="it-IT" altLang="ko-KR" sz="1400" b="1" dirty="0">
                    <a:solidFill>
                      <a:schemeClr val="accent1"/>
                    </a:solidFill>
                    <a:latin typeface="Arial" pitchFamily="34" charset="0"/>
                    <a:cs typeface="Arial" pitchFamily="34" charset="0"/>
                  </a:rPr>
                  <a:t>ordinata</a:t>
                </a:r>
                <a:r>
                  <a:rPr lang="it-IT" altLang="ko-KR" sz="1400" dirty="0">
                    <a:solidFill>
                      <a:schemeClr val="bg1"/>
                    </a:solidFill>
                    <a:latin typeface="Arial" pitchFamily="34" charset="0"/>
                    <a:cs typeface="Arial" pitchFamily="34" charset="0"/>
                  </a:rPr>
                  <a:t> di passi elementari </a:t>
                </a:r>
                <a:r>
                  <a:rPr lang="it-IT" altLang="ko-KR" sz="1400" b="1" dirty="0">
                    <a:solidFill>
                      <a:schemeClr val="accent1"/>
                    </a:solidFill>
                    <a:latin typeface="Arial" pitchFamily="34" charset="0"/>
                    <a:cs typeface="Arial" pitchFamily="34" charset="0"/>
                  </a:rPr>
                  <a:t>eseguibili</a:t>
                </a:r>
                <a:r>
                  <a:rPr lang="it-IT" altLang="ko-KR" sz="1400" dirty="0">
                    <a:solidFill>
                      <a:schemeClr val="bg1"/>
                    </a:solidFill>
                    <a:latin typeface="Arial" pitchFamily="34" charset="0"/>
                    <a:cs typeface="Arial" pitchFamily="34" charset="0"/>
                  </a:rPr>
                  <a:t> e </a:t>
                </a:r>
                <a:r>
                  <a:rPr lang="it-IT" altLang="ko-KR" sz="1400" b="1" dirty="0">
                    <a:solidFill>
                      <a:schemeClr val="accent1"/>
                    </a:solidFill>
                    <a:latin typeface="Arial" pitchFamily="34" charset="0"/>
                    <a:cs typeface="Arial" pitchFamily="34" charset="0"/>
                  </a:rPr>
                  <a:t>non ambigui </a:t>
                </a:r>
                <a:r>
                  <a:rPr lang="it-IT" altLang="ko-KR" sz="1400" dirty="0">
                    <a:solidFill>
                      <a:schemeClr val="bg1"/>
                    </a:solidFill>
                    <a:latin typeface="Arial" pitchFamily="34" charset="0"/>
                    <a:cs typeface="Arial" pitchFamily="34" charset="0"/>
                  </a:rPr>
                  <a:t>che giunge certamente a </a:t>
                </a:r>
                <a:r>
                  <a:rPr lang="it-IT" altLang="ko-KR" sz="1400" b="1" dirty="0">
                    <a:solidFill>
                      <a:schemeClr val="accent1"/>
                    </a:solidFill>
                    <a:latin typeface="Arial" pitchFamily="34" charset="0"/>
                    <a:cs typeface="Arial" pitchFamily="34" charset="0"/>
                  </a:rPr>
                  <a:t>terminazione</a:t>
                </a:r>
                <a:r>
                  <a:rPr lang="it-IT" altLang="ko-KR" sz="1200" dirty="0">
                    <a:solidFill>
                      <a:schemeClr val="bg1"/>
                    </a:solidFill>
                    <a:latin typeface="Arial" pitchFamily="34" charset="0"/>
                    <a:cs typeface="Arial" pitchFamily="34" charset="0"/>
                  </a:rPr>
                  <a:t>.</a:t>
                </a:r>
              </a:p>
            </p:txBody>
          </p:sp>
        </p:grpSp>
      </p:grpSp>
      <p:grpSp>
        <p:nvGrpSpPr>
          <p:cNvPr id="17" name="Group 24">
            <a:extLst>
              <a:ext uri="{FF2B5EF4-FFF2-40B4-BE49-F238E27FC236}">
                <a16:creationId xmlns:a16="http://schemas.microsoft.com/office/drawing/2014/main" id="{CECD5A11-7277-42CE-A60D-FE17DC278DCA}"/>
              </a:ext>
            </a:extLst>
          </p:cNvPr>
          <p:cNvGrpSpPr/>
          <p:nvPr/>
        </p:nvGrpSpPr>
        <p:grpSpPr>
          <a:xfrm>
            <a:off x="7964168" y="1592252"/>
            <a:ext cx="2045528" cy="911398"/>
            <a:chOff x="1418442" y="3789040"/>
            <a:chExt cx="2045528" cy="911398"/>
          </a:xfrm>
        </p:grpSpPr>
        <p:sp>
          <p:nvSpPr>
            <p:cNvPr id="18" name="TextBox 25">
              <a:extLst>
                <a:ext uri="{FF2B5EF4-FFF2-40B4-BE49-F238E27FC236}">
                  <a16:creationId xmlns:a16="http://schemas.microsoft.com/office/drawing/2014/main" id="{1DCB2A65-4C6A-4799-BDA4-C33A8102BBFD}"/>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Sequenza Ordinata</a:t>
              </a:r>
              <a:endParaRPr lang="ko-KR" altLang="en-US" sz="1200" b="1" dirty="0">
                <a:solidFill>
                  <a:schemeClr val="tx1">
                    <a:lumMod val="75000"/>
                    <a:lumOff val="25000"/>
                  </a:schemeClr>
                </a:solidFill>
                <a:latin typeface="Calibri" pitchFamily="34" charset="0"/>
                <a:cs typeface="Calibri" pitchFamily="34" charset="0"/>
              </a:endParaRPr>
            </a:p>
          </p:txBody>
        </p:sp>
        <p:sp>
          <p:nvSpPr>
            <p:cNvPr id="19" name="TextBox 26">
              <a:extLst>
                <a:ext uri="{FF2B5EF4-FFF2-40B4-BE49-F238E27FC236}">
                  <a16:creationId xmlns:a16="http://schemas.microsoft.com/office/drawing/2014/main" id="{0C28DB3F-2CCC-4AE6-8B18-F6A0D1EC61CD}"/>
                </a:ext>
              </a:extLst>
            </p:cNvPr>
            <p:cNvSpPr txBox="1"/>
            <p:nvPr/>
          </p:nvSpPr>
          <p:spPr>
            <a:xfrm>
              <a:off x="1419255" y="4054107"/>
              <a:ext cx="2044715" cy="646331"/>
            </a:xfrm>
            <a:prstGeom prst="rect">
              <a:avLst/>
            </a:prstGeom>
            <a:noFill/>
          </p:spPr>
          <p:txBody>
            <a:bodyPr wrap="square" lIns="0" rIns="0" rtlCol="0">
              <a:spAutoFit/>
            </a:bodyPr>
            <a:lstStyle/>
            <a:p>
              <a:r>
                <a:rPr lang="en-US" altLang="ko-KR" sz="1200" dirty="0">
                  <a:solidFill>
                    <a:schemeClr val="tx1">
                      <a:lumMod val="75000"/>
                      <a:lumOff val="25000"/>
                    </a:schemeClr>
                  </a:solidFill>
                </a:rPr>
                <a:t>Struttura organizzata e ben stabilita in termini di ordine di esecuzione dei suoi passi</a:t>
              </a:r>
              <a:endParaRPr lang="ko-KR" altLang="en-US" sz="1200" dirty="0">
                <a:solidFill>
                  <a:schemeClr val="tx1">
                    <a:lumMod val="75000"/>
                    <a:lumOff val="25000"/>
                  </a:schemeClr>
                </a:solidFill>
              </a:endParaRPr>
            </a:p>
          </p:txBody>
        </p:sp>
      </p:grpSp>
      <p:cxnSp>
        <p:nvCxnSpPr>
          <p:cNvPr id="20" name="Elbow Connector 55">
            <a:extLst>
              <a:ext uri="{FF2B5EF4-FFF2-40B4-BE49-F238E27FC236}">
                <a16:creationId xmlns:a16="http://schemas.microsoft.com/office/drawing/2014/main" id="{992BDA76-6A29-4CC8-A02A-16E59F762188}"/>
              </a:ext>
            </a:extLst>
          </p:cNvPr>
          <p:cNvCxnSpPr/>
          <p:nvPr/>
        </p:nvCxnSpPr>
        <p:spPr>
          <a:xfrm flipV="1">
            <a:off x="7472041" y="1726508"/>
            <a:ext cx="2755744" cy="926235"/>
          </a:xfrm>
          <a:prstGeom prst="bentConnector3">
            <a:avLst>
              <a:gd name="adj1" fmla="val 117007"/>
            </a:avLst>
          </a:prstGeom>
          <a:ln w="25400">
            <a:solidFill>
              <a:schemeClr val="accent4">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Elbow Connector 14">
            <a:extLst>
              <a:ext uri="{FF2B5EF4-FFF2-40B4-BE49-F238E27FC236}">
                <a16:creationId xmlns:a16="http://schemas.microsoft.com/office/drawing/2014/main" id="{8BE67E0B-212F-4008-B5EB-48B188D78E6C}"/>
              </a:ext>
            </a:extLst>
          </p:cNvPr>
          <p:cNvCxnSpPr>
            <a:cxnSpLocks/>
          </p:cNvCxnSpPr>
          <p:nvPr/>
        </p:nvCxnSpPr>
        <p:spPr>
          <a:xfrm flipV="1">
            <a:off x="1389185" y="3488364"/>
            <a:ext cx="2567947" cy="367014"/>
          </a:xfrm>
          <a:prstGeom prst="bentConnector3">
            <a:avLst>
              <a:gd name="adj1" fmla="val -14026"/>
            </a:avLst>
          </a:prstGeom>
          <a:ln w="25400">
            <a:solidFill>
              <a:schemeClr val="accent1">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2" name="Group 13">
            <a:extLst>
              <a:ext uri="{FF2B5EF4-FFF2-40B4-BE49-F238E27FC236}">
                <a16:creationId xmlns:a16="http://schemas.microsoft.com/office/drawing/2014/main" id="{38BFC624-050C-431E-86D8-A76C7F4D40A8}"/>
              </a:ext>
            </a:extLst>
          </p:cNvPr>
          <p:cNvGrpSpPr/>
          <p:nvPr/>
        </p:nvGrpSpPr>
        <p:grpSpPr>
          <a:xfrm>
            <a:off x="1492197" y="3602786"/>
            <a:ext cx="2045528" cy="1096064"/>
            <a:chOff x="1418442" y="3789040"/>
            <a:chExt cx="2045528" cy="1096064"/>
          </a:xfrm>
        </p:grpSpPr>
        <p:sp>
          <p:nvSpPr>
            <p:cNvPr id="23" name="TextBox 14">
              <a:extLst>
                <a:ext uri="{FF2B5EF4-FFF2-40B4-BE49-F238E27FC236}">
                  <a16:creationId xmlns:a16="http://schemas.microsoft.com/office/drawing/2014/main" id="{7B880B4D-D086-4C77-A2AB-72F346EFF4CB}"/>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Eseguibili</a:t>
              </a:r>
              <a:endParaRPr lang="ko-KR" altLang="en-US" sz="1200" b="1" dirty="0">
                <a:solidFill>
                  <a:schemeClr val="tx1">
                    <a:lumMod val="75000"/>
                    <a:lumOff val="25000"/>
                  </a:schemeClr>
                </a:solidFill>
                <a:latin typeface="Calibri" pitchFamily="34" charset="0"/>
                <a:cs typeface="Calibri" pitchFamily="34" charset="0"/>
              </a:endParaRPr>
            </a:p>
          </p:txBody>
        </p:sp>
        <p:sp>
          <p:nvSpPr>
            <p:cNvPr id="24" name="TextBox 15">
              <a:extLst>
                <a:ext uri="{FF2B5EF4-FFF2-40B4-BE49-F238E27FC236}">
                  <a16:creationId xmlns:a16="http://schemas.microsoft.com/office/drawing/2014/main" id="{1CC9EAED-F3C3-496C-A54C-3A525EA98364}"/>
                </a:ext>
              </a:extLst>
            </p:cNvPr>
            <p:cNvSpPr txBox="1"/>
            <p:nvPr/>
          </p:nvSpPr>
          <p:spPr>
            <a:xfrm>
              <a:off x="1419255" y="4054107"/>
              <a:ext cx="2044715" cy="830997"/>
            </a:xfrm>
            <a:prstGeom prst="rect">
              <a:avLst/>
            </a:prstGeom>
            <a:noFill/>
          </p:spPr>
          <p:txBody>
            <a:bodyPr wrap="square" lIns="0" rIns="0" rtlCol="0">
              <a:spAutoFit/>
            </a:bodyPr>
            <a:lstStyle/>
            <a:p>
              <a:r>
                <a:rPr lang="en-US" altLang="ko-KR" sz="1200" dirty="0">
                  <a:solidFill>
                    <a:schemeClr val="tx1">
                      <a:lumMod val="75000"/>
                      <a:lumOff val="25000"/>
                    </a:schemeClr>
                  </a:solidFill>
                </a:rPr>
                <a:t>Capacità dell’algoritmo di essere eseguito in tempo non infinito, utilizzando le risorse presenti nella macchina</a:t>
              </a:r>
              <a:endParaRPr lang="ko-KR" altLang="en-US" sz="1200" dirty="0">
                <a:solidFill>
                  <a:schemeClr val="tx1">
                    <a:lumMod val="75000"/>
                    <a:lumOff val="25000"/>
                  </a:schemeClr>
                </a:solidFill>
              </a:endParaRPr>
            </a:p>
          </p:txBody>
        </p:sp>
      </p:grpSp>
      <p:grpSp>
        <p:nvGrpSpPr>
          <p:cNvPr id="28" name="Group 19">
            <a:extLst>
              <a:ext uri="{FF2B5EF4-FFF2-40B4-BE49-F238E27FC236}">
                <a16:creationId xmlns:a16="http://schemas.microsoft.com/office/drawing/2014/main" id="{40790AF2-0171-4E6F-8BCE-80C4C49B8503}"/>
              </a:ext>
            </a:extLst>
          </p:cNvPr>
          <p:cNvGrpSpPr/>
          <p:nvPr/>
        </p:nvGrpSpPr>
        <p:grpSpPr>
          <a:xfrm>
            <a:off x="8615825" y="3584649"/>
            <a:ext cx="2045528" cy="1280730"/>
            <a:chOff x="1418442" y="3789040"/>
            <a:chExt cx="2045528" cy="1280730"/>
          </a:xfrm>
        </p:grpSpPr>
        <p:sp>
          <p:nvSpPr>
            <p:cNvPr id="29" name="TextBox 20">
              <a:extLst>
                <a:ext uri="{FF2B5EF4-FFF2-40B4-BE49-F238E27FC236}">
                  <a16:creationId xmlns:a16="http://schemas.microsoft.com/office/drawing/2014/main" id="{018DE721-41BE-4103-926E-3881C79F7662}"/>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Passi Non ambigui</a:t>
              </a:r>
              <a:endParaRPr lang="ko-KR" altLang="en-US" sz="1200" b="1" dirty="0">
                <a:solidFill>
                  <a:schemeClr val="tx1">
                    <a:lumMod val="75000"/>
                    <a:lumOff val="25000"/>
                  </a:schemeClr>
                </a:solidFill>
                <a:latin typeface="Calibri" pitchFamily="34" charset="0"/>
                <a:cs typeface="Calibri" pitchFamily="34" charset="0"/>
              </a:endParaRPr>
            </a:p>
          </p:txBody>
        </p:sp>
        <p:sp>
          <p:nvSpPr>
            <p:cNvPr id="30" name="TextBox 21">
              <a:extLst>
                <a:ext uri="{FF2B5EF4-FFF2-40B4-BE49-F238E27FC236}">
                  <a16:creationId xmlns:a16="http://schemas.microsoft.com/office/drawing/2014/main" id="{548AE525-8BC1-412F-B746-076B83DB3055}"/>
                </a:ext>
              </a:extLst>
            </p:cNvPr>
            <p:cNvSpPr txBox="1"/>
            <p:nvPr/>
          </p:nvSpPr>
          <p:spPr>
            <a:xfrm>
              <a:off x="1419255" y="4054107"/>
              <a:ext cx="2044715" cy="1015663"/>
            </a:xfrm>
            <a:prstGeom prst="rect">
              <a:avLst/>
            </a:prstGeom>
            <a:noFill/>
          </p:spPr>
          <p:txBody>
            <a:bodyPr wrap="square" lIns="0" rIns="0" rtlCol="0">
              <a:spAutoFit/>
            </a:bodyPr>
            <a:lstStyle/>
            <a:p>
              <a:r>
                <a:rPr lang="en-US" altLang="ko-KR" sz="1200" dirty="0">
                  <a:solidFill>
                    <a:schemeClr val="tx1">
                      <a:lumMod val="75000"/>
                      <a:lumOff val="25000"/>
                    </a:schemeClr>
                  </a:solidFill>
                </a:rPr>
                <a:t>A partire dai dati iniziali le istruzioni sono applicabili in modo deterministico e non vengono richieste all’algoritmo capacità creative.</a:t>
              </a:r>
              <a:endParaRPr lang="ko-KR" altLang="en-US" sz="1200" dirty="0">
                <a:solidFill>
                  <a:schemeClr val="tx1">
                    <a:lumMod val="75000"/>
                    <a:lumOff val="25000"/>
                  </a:schemeClr>
                </a:solidFill>
              </a:endParaRPr>
            </a:p>
          </p:txBody>
        </p:sp>
      </p:grpSp>
      <p:cxnSp>
        <p:nvCxnSpPr>
          <p:cNvPr id="31" name="Elbow Connector 33">
            <a:extLst>
              <a:ext uri="{FF2B5EF4-FFF2-40B4-BE49-F238E27FC236}">
                <a16:creationId xmlns:a16="http://schemas.microsoft.com/office/drawing/2014/main" id="{5124CA2E-CD58-4E8A-A602-DB62DB3CB752}"/>
              </a:ext>
            </a:extLst>
          </p:cNvPr>
          <p:cNvCxnSpPr>
            <a:cxnSpLocks/>
          </p:cNvCxnSpPr>
          <p:nvPr/>
        </p:nvCxnSpPr>
        <p:spPr>
          <a:xfrm rot="10800000">
            <a:off x="8552456" y="3549920"/>
            <a:ext cx="2038788" cy="520900"/>
          </a:xfrm>
          <a:prstGeom prst="bentConnector3">
            <a:avLst>
              <a:gd name="adj1" fmla="val -19611"/>
            </a:avLst>
          </a:prstGeom>
          <a:ln w="25400">
            <a:solidFill>
              <a:schemeClr val="accent5">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32" name="Group 13">
            <a:extLst>
              <a:ext uri="{FF2B5EF4-FFF2-40B4-BE49-F238E27FC236}">
                <a16:creationId xmlns:a16="http://schemas.microsoft.com/office/drawing/2014/main" id="{59174B8C-4735-4904-8B52-DDE17C74E6D0}"/>
              </a:ext>
            </a:extLst>
          </p:cNvPr>
          <p:cNvGrpSpPr/>
          <p:nvPr/>
        </p:nvGrpSpPr>
        <p:grpSpPr>
          <a:xfrm>
            <a:off x="4720882" y="4547037"/>
            <a:ext cx="2045528" cy="1096064"/>
            <a:chOff x="1418442" y="3789040"/>
            <a:chExt cx="2045528" cy="1096064"/>
          </a:xfrm>
        </p:grpSpPr>
        <p:sp>
          <p:nvSpPr>
            <p:cNvPr id="33" name="TextBox 14">
              <a:extLst>
                <a:ext uri="{FF2B5EF4-FFF2-40B4-BE49-F238E27FC236}">
                  <a16:creationId xmlns:a16="http://schemas.microsoft.com/office/drawing/2014/main" id="{834179FA-2781-43E1-8D5F-1C58BB5018B5}"/>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Terminazione</a:t>
              </a:r>
              <a:endParaRPr lang="ko-KR" altLang="en-US" sz="1200" b="1" dirty="0">
                <a:solidFill>
                  <a:schemeClr val="tx1">
                    <a:lumMod val="75000"/>
                    <a:lumOff val="25000"/>
                  </a:schemeClr>
                </a:solidFill>
                <a:latin typeface="Calibri" pitchFamily="34" charset="0"/>
                <a:cs typeface="Calibri" pitchFamily="34" charset="0"/>
              </a:endParaRPr>
            </a:p>
          </p:txBody>
        </p:sp>
        <p:sp>
          <p:nvSpPr>
            <p:cNvPr id="34" name="TextBox 15">
              <a:extLst>
                <a:ext uri="{FF2B5EF4-FFF2-40B4-BE49-F238E27FC236}">
                  <a16:creationId xmlns:a16="http://schemas.microsoft.com/office/drawing/2014/main" id="{ACACFEDF-015B-4C50-8017-43685FE321A5}"/>
                </a:ext>
              </a:extLst>
            </p:cNvPr>
            <p:cNvSpPr txBox="1"/>
            <p:nvPr/>
          </p:nvSpPr>
          <p:spPr>
            <a:xfrm>
              <a:off x="1419255" y="4054107"/>
              <a:ext cx="2044715" cy="830997"/>
            </a:xfrm>
            <a:prstGeom prst="rect">
              <a:avLst/>
            </a:prstGeom>
            <a:noFill/>
          </p:spPr>
          <p:txBody>
            <a:bodyPr wrap="square" lIns="0" rIns="0" rtlCol="0">
              <a:spAutoFit/>
            </a:bodyPr>
            <a:lstStyle/>
            <a:p>
              <a:r>
                <a:rPr lang="en-US" altLang="ko-KR" sz="1200" dirty="0">
                  <a:solidFill>
                    <a:schemeClr val="tx1">
                      <a:lumMod val="75000"/>
                      <a:lumOff val="25000"/>
                    </a:schemeClr>
                  </a:solidFill>
                </a:rPr>
                <a:t>L’esecuzione dell’algoritmo deve portare ad una conclusione (non deve ad esempio ciclare all’infinito)</a:t>
              </a:r>
              <a:endParaRPr lang="ko-KR" altLang="en-US" sz="1200" dirty="0">
                <a:solidFill>
                  <a:schemeClr val="tx1">
                    <a:lumMod val="75000"/>
                    <a:lumOff val="25000"/>
                  </a:schemeClr>
                </a:solidFill>
              </a:endParaRPr>
            </a:p>
          </p:txBody>
        </p:sp>
      </p:grpSp>
      <p:cxnSp>
        <p:nvCxnSpPr>
          <p:cNvPr id="36" name="Elbow Connector 33">
            <a:extLst>
              <a:ext uri="{FF2B5EF4-FFF2-40B4-BE49-F238E27FC236}">
                <a16:creationId xmlns:a16="http://schemas.microsoft.com/office/drawing/2014/main" id="{3C465574-A357-4927-B6DE-C64CFC459DE4}"/>
              </a:ext>
            </a:extLst>
          </p:cNvPr>
          <p:cNvCxnSpPr>
            <a:cxnSpLocks/>
          </p:cNvCxnSpPr>
          <p:nvPr/>
        </p:nvCxnSpPr>
        <p:spPr>
          <a:xfrm rot="10800000">
            <a:off x="4663440" y="4481835"/>
            <a:ext cx="2038788" cy="520900"/>
          </a:xfrm>
          <a:prstGeom prst="bentConnector3">
            <a:avLst>
              <a:gd name="adj1" fmla="val -20042"/>
            </a:avLst>
          </a:prstGeom>
          <a:ln w="25400">
            <a:solidFill>
              <a:schemeClr val="accent5">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725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03409456-76F5-4B2A-907B-0A5511EE538C}"/>
              </a:ext>
            </a:extLst>
          </p:cNvPr>
          <p:cNvSpPr>
            <a:spLocks noGrp="1"/>
          </p:cNvSpPr>
          <p:nvPr>
            <p:ph type="body" sz="quarter" idx="10"/>
          </p:nvPr>
        </p:nvSpPr>
        <p:spPr/>
        <p:txBody>
          <a:bodyPr/>
          <a:lstStyle/>
          <a:p>
            <a:r>
              <a:rPr lang="it-IT" dirty="0"/>
              <a:t>Ciclo for (Iterativo)</a:t>
            </a:r>
          </a:p>
        </p:txBody>
      </p:sp>
      <p:sp>
        <p:nvSpPr>
          <p:cNvPr id="3" name="Ovale 2">
            <a:extLst>
              <a:ext uri="{FF2B5EF4-FFF2-40B4-BE49-F238E27FC236}">
                <a16:creationId xmlns:a16="http://schemas.microsoft.com/office/drawing/2014/main" id="{5A95E8A1-D6DA-403B-8DF9-9730A80E30A7}"/>
              </a:ext>
            </a:extLst>
          </p:cNvPr>
          <p:cNvSpPr/>
          <p:nvPr/>
        </p:nvSpPr>
        <p:spPr>
          <a:xfrm>
            <a:off x="3693991" y="1721705"/>
            <a:ext cx="4535488" cy="2016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dirty="0"/>
              <a:t>CICLO</a:t>
            </a:r>
          </a:p>
        </p:txBody>
      </p:sp>
      <p:sp>
        <p:nvSpPr>
          <p:cNvPr id="4" name="Freccia a destra 3">
            <a:extLst>
              <a:ext uri="{FF2B5EF4-FFF2-40B4-BE49-F238E27FC236}">
                <a16:creationId xmlns:a16="http://schemas.microsoft.com/office/drawing/2014/main" id="{26FA077A-99CD-4A36-ADAF-73650A22F484}"/>
              </a:ext>
            </a:extLst>
          </p:cNvPr>
          <p:cNvSpPr/>
          <p:nvPr/>
        </p:nvSpPr>
        <p:spPr>
          <a:xfrm>
            <a:off x="5046541" y="1434367"/>
            <a:ext cx="863600" cy="57626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it-IT" dirty="0"/>
          </a:p>
        </p:txBody>
      </p:sp>
      <p:sp>
        <p:nvSpPr>
          <p:cNvPr id="5" name="Rettangolo 4">
            <a:extLst>
              <a:ext uri="{FF2B5EF4-FFF2-40B4-BE49-F238E27FC236}">
                <a16:creationId xmlns:a16="http://schemas.microsoft.com/office/drawing/2014/main" id="{A764168B-0B6B-4F18-AFB6-2BBFA25BB92F}"/>
              </a:ext>
            </a:extLst>
          </p:cNvPr>
          <p:cNvSpPr/>
          <p:nvPr/>
        </p:nvSpPr>
        <p:spPr>
          <a:xfrm>
            <a:off x="6502279" y="1413730"/>
            <a:ext cx="647700" cy="71913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it-IT" dirty="0"/>
              <a:t>1</a:t>
            </a:r>
          </a:p>
        </p:txBody>
      </p:sp>
      <p:sp>
        <p:nvSpPr>
          <p:cNvPr id="6" name="Rettangolo 5">
            <a:extLst>
              <a:ext uri="{FF2B5EF4-FFF2-40B4-BE49-F238E27FC236}">
                <a16:creationId xmlns:a16="http://schemas.microsoft.com/office/drawing/2014/main" id="{1DD83BA8-8032-4E0C-A649-E258AB8CA27D}"/>
              </a:ext>
            </a:extLst>
          </p:cNvPr>
          <p:cNvSpPr/>
          <p:nvPr/>
        </p:nvSpPr>
        <p:spPr>
          <a:xfrm>
            <a:off x="7418266" y="1778855"/>
            <a:ext cx="647700" cy="72072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it-IT" dirty="0"/>
              <a:t>2</a:t>
            </a:r>
          </a:p>
        </p:txBody>
      </p:sp>
      <p:sp>
        <p:nvSpPr>
          <p:cNvPr id="7" name="Rettangolo 6">
            <a:extLst>
              <a:ext uri="{FF2B5EF4-FFF2-40B4-BE49-F238E27FC236}">
                <a16:creationId xmlns:a16="http://schemas.microsoft.com/office/drawing/2014/main" id="{2344BC7D-9795-410C-9CA8-FD9682EC62D1}"/>
              </a:ext>
            </a:extLst>
          </p:cNvPr>
          <p:cNvSpPr/>
          <p:nvPr/>
        </p:nvSpPr>
        <p:spPr>
          <a:xfrm>
            <a:off x="7259516" y="3075842"/>
            <a:ext cx="647700" cy="719138"/>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it-IT" dirty="0"/>
              <a:t>3</a:t>
            </a:r>
          </a:p>
        </p:txBody>
      </p:sp>
      <p:sp>
        <p:nvSpPr>
          <p:cNvPr id="8" name="Rettangolo 7">
            <a:extLst>
              <a:ext uri="{FF2B5EF4-FFF2-40B4-BE49-F238E27FC236}">
                <a16:creationId xmlns:a16="http://schemas.microsoft.com/office/drawing/2014/main" id="{B3CDC7FF-0920-43B8-9E43-45B8E3C7BE1C}"/>
              </a:ext>
            </a:extLst>
          </p:cNvPr>
          <p:cNvSpPr/>
          <p:nvPr/>
        </p:nvSpPr>
        <p:spPr>
          <a:xfrm>
            <a:off x="5638679" y="3337780"/>
            <a:ext cx="647700" cy="72072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it-IT" dirty="0"/>
              <a:t>4</a:t>
            </a:r>
          </a:p>
        </p:txBody>
      </p:sp>
      <p:sp>
        <p:nvSpPr>
          <p:cNvPr id="9" name="Rettangolo 8">
            <a:extLst>
              <a:ext uri="{FF2B5EF4-FFF2-40B4-BE49-F238E27FC236}">
                <a16:creationId xmlns:a16="http://schemas.microsoft.com/office/drawing/2014/main" id="{96BA82C4-7325-4B75-B719-33108CB67065}"/>
              </a:ext>
            </a:extLst>
          </p:cNvPr>
          <p:cNvSpPr/>
          <p:nvPr/>
        </p:nvSpPr>
        <p:spPr>
          <a:xfrm>
            <a:off x="4268666" y="3279042"/>
            <a:ext cx="647700" cy="719138"/>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it-IT" dirty="0"/>
              <a:t>5</a:t>
            </a:r>
          </a:p>
        </p:txBody>
      </p:sp>
      <p:sp>
        <p:nvSpPr>
          <p:cNvPr id="10" name="Rettangolo 9">
            <a:extLst>
              <a:ext uri="{FF2B5EF4-FFF2-40B4-BE49-F238E27FC236}">
                <a16:creationId xmlns:a16="http://schemas.microsoft.com/office/drawing/2014/main" id="{F8021434-A800-4F85-9BD0-097498E3C9FB}"/>
              </a:ext>
            </a:extLst>
          </p:cNvPr>
          <p:cNvSpPr/>
          <p:nvPr/>
        </p:nvSpPr>
        <p:spPr>
          <a:xfrm>
            <a:off x="3370141" y="2572605"/>
            <a:ext cx="647700" cy="72072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it-IT" dirty="0"/>
              <a:t>6</a:t>
            </a:r>
          </a:p>
        </p:txBody>
      </p:sp>
      <p:sp>
        <p:nvSpPr>
          <p:cNvPr id="11" name="Rettangolo 10">
            <a:extLst>
              <a:ext uri="{FF2B5EF4-FFF2-40B4-BE49-F238E27FC236}">
                <a16:creationId xmlns:a16="http://schemas.microsoft.com/office/drawing/2014/main" id="{AB763847-8D3E-4752-8764-53930CA44D51}"/>
              </a:ext>
            </a:extLst>
          </p:cNvPr>
          <p:cNvSpPr/>
          <p:nvPr/>
        </p:nvSpPr>
        <p:spPr>
          <a:xfrm>
            <a:off x="3940054" y="1731230"/>
            <a:ext cx="649287" cy="72072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it-IT" dirty="0"/>
              <a:t>7</a:t>
            </a:r>
          </a:p>
        </p:txBody>
      </p:sp>
      <p:sp>
        <p:nvSpPr>
          <p:cNvPr id="12" name="CasellaDiTesto 13">
            <a:extLst>
              <a:ext uri="{FF2B5EF4-FFF2-40B4-BE49-F238E27FC236}">
                <a16:creationId xmlns:a16="http://schemas.microsoft.com/office/drawing/2014/main" id="{FA48B3A8-05A3-46FC-8FFF-6296CBA20C1E}"/>
              </a:ext>
            </a:extLst>
          </p:cNvPr>
          <p:cNvSpPr txBox="1">
            <a:spLocks noChangeArrowheads="1"/>
          </p:cNvSpPr>
          <p:nvPr/>
        </p:nvSpPr>
        <p:spPr bwMode="auto">
          <a:xfrm>
            <a:off x="4017841" y="4983101"/>
            <a:ext cx="439261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it-IT" altLang="it-IT" dirty="0"/>
              <a:t>Finchè {non ho 80}, </a:t>
            </a:r>
          </a:p>
          <a:p>
            <a:r>
              <a:rPr lang="it-IT" altLang="it-IT" dirty="0"/>
              <a:t>	if (sabato_sera):</a:t>
            </a:r>
          </a:p>
          <a:p>
            <a:r>
              <a:rPr lang="it-IT" altLang="it-IT" dirty="0"/>
              <a:t>		mi_ubriacherò</a:t>
            </a:r>
          </a:p>
        </p:txBody>
      </p:sp>
      <p:pic>
        <p:nvPicPr>
          <p:cNvPr id="13" name="Immagine 12" descr="&lt;strong&gt;Università Cattolica&lt;/strong&gt; del Sacro Cuore - Wikipedia">
            <a:extLst>
              <a:ext uri="{FF2B5EF4-FFF2-40B4-BE49-F238E27FC236}">
                <a16:creationId xmlns:a16="http://schemas.microsoft.com/office/drawing/2014/main" id="{2C3AADAF-5E3F-4043-A06E-09F00DFA691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14" name="CasellaDiTesto 13">
            <a:extLst>
              <a:ext uri="{FF2B5EF4-FFF2-40B4-BE49-F238E27FC236}">
                <a16:creationId xmlns:a16="http://schemas.microsoft.com/office/drawing/2014/main" id="{BF24B745-90F5-4B21-B53E-074D2464013C}"/>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15" name="CasellaDiTesto 14">
            <a:extLst>
              <a:ext uri="{FF2B5EF4-FFF2-40B4-BE49-F238E27FC236}">
                <a16:creationId xmlns:a16="http://schemas.microsoft.com/office/drawing/2014/main" id="{394D40B3-576D-4B88-9845-765F318401CD}"/>
              </a:ext>
            </a:extLst>
          </p:cNvPr>
          <p:cNvSpPr txBox="1"/>
          <p:nvPr/>
        </p:nvSpPr>
        <p:spPr>
          <a:xfrm>
            <a:off x="0" y="6679066"/>
            <a:ext cx="2432503" cy="246221"/>
          </a:xfrm>
          <a:prstGeom prst="rect">
            <a:avLst/>
          </a:prstGeom>
          <a:noFill/>
        </p:spPr>
        <p:txBody>
          <a:bodyPr wrap="square" rtlCol="0">
            <a:spAutoFit/>
          </a:bodyPr>
          <a:lstStyle/>
          <a:p>
            <a:r>
              <a:rPr lang="it-IT" sz="1000" dirty="0"/>
              <a:t>Francesco Alotto</a:t>
            </a:r>
          </a:p>
        </p:txBody>
      </p:sp>
    </p:spTree>
    <p:extLst>
      <p:ext uri="{BB962C8B-B14F-4D97-AF65-F5344CB8AC3E}">
        <p14:creationId xmlns:p14="http://schemas.microsoft.com/office/powerpoint/2010/main" val="1631348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90C073B-AD16-4B64-917A-3FC5769106F1}"/>
              </a:ext>
            </a:extLst>
          </p:cNvPr>
          <p:cNvSpPr>
            <a:spLocks noGrp="1"/>
          </p:cNvSpPr>
          <p:nvPr>
            <p:ph type="body" sz="quarter" idx="10"/>
          </p:nvPr>
        </p:nvSpPr>
        <p:spPr/>
        <p:txBody>
          <a:bodyPr/>
          <a:lstStyle/>
          <a:p>
            <a:r>
              <a:rPr lang="it-IT" dirty="0"/>
              <a:t>Esempio: Calcolo di T(n)</a:t>
            </a:r>
          </a:p>
        </p:txBody>
      </p:sp>
      <p:sp>
        <p:nvSpPr>
          <p:cNvPr id="4" name="Rectangle 4">
            <a:extLst>
              <a:ext uri="{FF2B5EF4-FFF2-40B4-BE49-F238E27FC236}">
                <a16:creationId xmlns:a16="http://schemas.microsoft.com/office/drawing/2014/main" id="{25E139F5-0B24-4BC5-A7BB-291E9D9EA6BE}"/>
              </a:ext>
            </a:extLst>
          </p:cNvPr>
          <p:cNvSpPr>
            <a:spLocks noChangeArrowheads="1"/>
          </p:cNvSpPr>
          <p:nvPr/>
        </p:nvSpPr>
        <p:spPr bwMode="auto">
          <a:xfrm>
            <a:off x="6729657" y="1774824"/>
            <a:ext cx="46196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it-IT" altLang="it-IT" sz="2400" b="1" dirty="0">
                <a:solidFill>
                  <a:srgbClr val="FF0000"/>
                </a:solidFill>
                <a:latin typeface="Times New Roman" panose="02020603050405020304" pitchFamily="18" charset="0"/>
                <a:cs typeface="Times New Roman" panose="02020603050405020304" pitchFamily="18" charset="0"/>
              </a:rPr>
              <a:t>Costo   Numero di volte</a:t>
            </a:r>
          </a:p>
          <a:p>
            <a:pPr eaLnBrk="1" hangingPunct="1">
              <a:buFontTx/>
              <a:buNone/>
            </a:pPr>
            <a:r>
              <a:rPr lang="it-IT" altLang="it-IT" sz="2400" b="1" dirty="0">
                <a:latin typeface="Times New Roman" panose="02020603050405020304" pitchFamily="18" charset="0"/>
                <a:cs typeface="Times New Roman" panose="02020603050405020304" pitchFamily="18" charset="0"/>
              </a:rPr>
              <a:t>             </a:t>
            </a:r>
            <a:r>
              <a:rPr lang="it-IT" altLang="it-IT" sz="2800" b="1" dirty="0">
                <a:latin typeface="Times New Roman" panose="02020603050405020304" pitchFamily="18" charset="0"/>
                <a:cs typeface="Times New Roman" panose="02020603050405020304" pitchFamily="18" charset="0"/>
              </a:rPr>
              <a:t>c</a:t>
            </a:r>
            <a:r>
              <a:rPr lang="it-IT" altLang="it-IT" sz="2800" b="1" baseline="-25000" dirty="0">
                <a:latin typeface="Times New Roman" panose="02020603050405020304" pitchFamily="18" charset="0"/>
                <a:cs typeface="Times New Roman" panose="02020603050405020304" pitchFamily="18" charset="0"/>
              </a:rPr>
              <a:t>1</a:t>
            </a:r>
            <a:r>
              <a:rPr lang="it-IT" altLang="it-IT" sz="2800" b="1" dirty="0">
                <a:latin typeface="Times New Roman" panose="02020603050405020304" pitchFamily="18" charset="0"/>
                <a:cs typeface="Times New Roman" panose="02020603050405020304" pitchFamily="18" charset="0"/>
              </a:rPr>
              <a:t>                 1</a:t>
            </a:r>
          </a:p>
          <a:p>
            <a:pPr eaLnBrk="1" hangingPunct="1">
              <a:buFontTx/>
              <a:buNone/>
            </a:pPr>
            <a:r>
              <a:rPr lang="it-IT" altLang="it-IT" sz="2400" b="1" dirty="0">
                <a:latin typeface="Times New Roman" panose="02020603050405020304" pitchFamily="18" charset="0"/>
                <a:cs typeface="Times New Roman" panose="02020603050405020304" pitchFamily="18" charset="0"/>
              </a:rPr>
              <a:t>             </a:t>
            </a:r>
            <a:r>
              <a:rPr lang="it-IT" altLang="it-IT" sz="2800" b="1" dirty="0">
                <a:latin typeface="Times New Roman" panose="02020603050405020304" pitchFamily="18" charset="0"/>
                <a:cs typeface="Times New Roman" panose="02020603050405020304" pitchFamily="18" charset="0"/>
              </a:rPr>
              <a:t>c</a:t>
            </a:r>
            <a:r>
              <a:rPr lang="it-IT" altLang="it-IT" sz="2800" b="1" baseline="-25000" dirty="0">
                <a:latin typeface="Times New Roman" panose="02020603050405020304" pitchFamily="18" charset="0"/>
                <a:cs typeface="Times New Roman" panose="02020603050405020304" pitchFamily="18" charset="0"/>
              </a:rPr>
              <a:t>2</a:t>
            </a:r>
            <a:r>
              <a:rPr lang="it-IT" altLang="it-IT" sz="2800" b="1" dirty="0">
                <a:latin typeface="Times New Roman" panose="02020603050405020304" pitchFamily="18" charset="0"/>
                <a:cs typeface="Times New Roman" panose="02020603050405020304" pitchFamily="18" charset="0"/>
              </a:rPr>
              <a:t>                 n</a:t>
            </a:r>
            <a:r>
              <a:rPr lang="it-IT" altLang="it-IT" sz="2400" b="1" dirty="0">
                <a:latin typeface="Times New Roman" panose="02020603050405020304" pitchFamily="18" charset="0"/>
                <a:cs typeface="Times New Roman" panose="02020603050405020304" pitchFamily="18" charset="0"/>
              </a:rPr>
              <a:t> </a:t>
            </a:r>
          </a:p>
          <a:p>
            <a:pPr eaLnBrk="1" hangingPunct="1">
              <a:buFontTx/>
              <a:buNone/>
            </a:pPr>
            <a:r>
              <a:rPr lang="it-IT" altLang="it-IT" sz="2400" b="1" dirty="0">
                <a:latin typeface="Times New Roman" panose="02020603050405020304" pitchFamily="18" charset="0"/>
                <a:cs typeface="Times New Roman" panose="02020603050405020304" pitchFamily="18" charset="0"/>
              </a:rPr>
              <a:t>             </a:t>
            </a:r>
            <a:r>
              <a:rPr lang="it-IT" altLang="it-IT" sz="2800" b="1" dirty="0">
                <a:latin typeface="Times New Roman" panose="02020603050405020304" pitchFamily="18" charset="0"/>
                <a:cs typeface="Times New Roman" panose="02020603050405020304" pitchFamily="18" charset="0"/>
              </a:rPr>
              <a:t>c</a:t>
            </a:r>
            <a:r>
              <a:rPr lang="it-IT" altLang="it-IT" sz="2800" b="1" baseline="-25000" dirty="0">
                <a:latin typeface="Times New Roman" panose="02020603050405020304" pitchFamily="18" charset="0"/>
                <a:cs typeface="Times New Roman" panose="02020603050405020304" pitchFamily="18" charset="0"/>
              </a:rPr>
              <a:t>3</a:t>
            </a:r>
            <a:r>
              <a:rPr lang="it-IT" altLang="it-IT" sz="2800" b="1" dirty="0">
                <a:latin typeface="Times New Roman" panose="02020603050405020304" pitchFamily="18" charset="0"/>
                <a:cs typeface="Times New Roman" panose="02020603050405020304" pitchFamily="18" charset="0"/>
              </a:rPr>
              <a:t>                n-1</a:t>
            </a:r>
          </a:p>
          <a:p>
            <a:pPr eaLnBrk="1" hangingPunct="1">
              <a:buFontTx/>
              <a:buNone/>
            </a:pPr>
            <a:r>
              <a:rPr lang="it-IT" altLang="it-IT" sz="2800" b="1" dirty="0">
                <a:latin typeface="Times New Roman" panose="02020603050405020304" pitchFamily="18" charset="0"/>
                <a:cs typeface="Times New Roman" panose="02020603050405020304" pitchFamily="18" charset="0"/>
              </a:rPr>
              <a:t>           c</a:t>
            </a:r>
            <a:r>
              <a:rPr lang="it-IT" altLang="it-IT" sz="2800" b="1" baseline="-25000" dirty="0">
                <a:latin typeface="Times New Roman" panose="02020603050405020304" pitchFamily="18" charset="0"/>
                <a:cs typeface="Times New Roman" panose="02020603050405020304" pitchFamily="18" charset="0"/>
              </a:rPr>
              <a:t>4</a:t>
            </a:r>
            <a:r>
              <a:rPr lang="it-IT" altLang="it-IT" sz="2800" b="1" dirty="0">
                <a:latin typeface="Times New Roman" panose="02020603050405020304" pitchFamily="18" charset="0"/>
                <a:cs typeface="Times New Roman" panose="02020603050405020304" pitchFamily="18" charset="0"/>
              </a:rPr>
              <a:t>                n-1</a:t>
            </a:r>
          </a:p>
        </p:txBody>
      </p:sp>
      <p:sp>
        <p:nvSpPr>
          <p:cNvPr id="6" name="Text Box 5">
            <a:extLst>
              <a:ext uri="{FF2B5EF4-FFF2-40B4-BE49-F238E27FC236}">
                <a16:creationId xmlns:a16="http://schemas.microsoft.com/office/drawing/2014/main" id="{BB5616BF-3D04-4F91-B0CE-236F0FA4A10B}"/>
              </a:ext>
            </a:extLst>
          </p:cNvPr>
          <p:cNvSpPr txBox="1">
            <a:spLocks noChangeArrowheads="1"/>
          </p:cNvSpPr>
          <p:nvPr/>
        </p:nvSpPr>
        <p:spPr bwMode="auto">
          <a:xfrm>
            <a:off x="1267925" y="5318713"/>
            <a:ext cx="1179744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2200" b="1" dirty="0">
                <a:solidFill>
                  <a:srgbClr val="008000"/>
                </a:solidFill>
              </a:rPr>
              <a:t>T(n) = 1*c</a:t>
            </a:r>
            <a:r>
              <a:rPr lang="it-IT" altLang="it-IT" sz="2200" b="1" baseline="-25000" dirty="0">
                <a:solidFill>
                  <a:srgbClr val="008000"/>
                </a:solidFill>
              </a:rPr>
              <a:t>1</a:t>
            </a:r>
            <a:r>
              <a:rPr lang="it-IT" altLang="it-IT" sz="2200" b="1" dirty="0">
                <a:solidFill>
                  <a:srgbClr val="008000"/>
                </a:solidFill>
              </a:rPr>
              <a:t> + n*c</a:t>
            </a:r>
            <a:r>
              <a:rPr lang="it-IT" altLang="it-IT" sz="2200" b="1" baseline="-25000" dirty="0">
                <a:solidFill>
                  <a:srgbClr val="008000"/>
                </a:solidFill>
              </a:rPr>
              <a:t>2</a:t>
            </a:r>
            <a:r>
              <a:rPr lang="it-IT" altLang="it-IT" sz="2200" b="1" dirty="0">
                <a:solidFill>
                  <a:srgbClr val="008000"/>
                </a:solidFill>
              </a:rPr>
              <a:t> + (n-1)*c</a:t>
            </a:r>
            <a:r>
              <a:rPr lang="it-IT" altLang="it-IT" sz="2200" b="1" baseline="-25000" dirty="0">
                <a:solidFill>
                  <a:srgbClr val="008000"/>
                </a:solidFill>
              </a:rPr>
              <a:t>3</a:t>
            </a:r>
            <a:r>
              <a:rPr lang="it-IT" altLang="it-IT" sz="2200" b="1" dirty="0">
                <a:solidFill>
                  <a:srgbClr val="008000"/>
                </a:solidFill>
              </a:rPr>
              <a:t> + (n-1)*c</a:t>
            </a:r>
            <a:r>
              <a:rPr lang="it-IT" altLang="it-IT" sz="2200" b="1" baseline="-25000" dirty="0">
                <a:solidFill>
                  <a:srgbClr val="008000"/>
                </a:solidFill>
              </a:rPr>
              <a:t>4</a:t>
            </a:r>
            <a:r>
              <a:rPr lang="it-IT" altLang="it-IT" sz="2200" b="1" dirty="0">
                <a:solidFill>
                  <a:srgbClr val="008000"/>
                </a:solidFill>
              </a:rPr>
              <a:t> = (c</a:t>
            </a:r>
            <a:r>
              <a:rPr lang="it-IT" altLang="it-IT" sz="2200" b="1" baseline="-25000" dirty="0">
                <a:solidFill>
                  <a:srgbClr val="008000"/>
                </a:solidFill>
              </a:rPr>
              <a:t>2</a:t>
            </a:r>
            <a:r>
              <a:rPr lang="it-IT" altLang="it-IT" sz="2200" b="1" dirty="0">
                <a:solidFill>
                  <a:srgbClr val="008000"/>
                </a:solidFill>
              </a:rPr>
              <a:t>+c</a:t>
            </a:r>
            <a:r>
              <a:rPr lang="it-IT" altLang="it-IT" sz="2200" b="1" baseline="-25000" dirty="0">
                <a:solidFill>
                  <a:srgbClr val="008000"/>
                </a:solidFill>
              </a:rPr>
              <a:t>3</a:t>
            </a:r>
            <a:r>
              <a:rPr lang="it-IT" altLang="it-IT" sz="2200" b="1" dirty="0">
                <a:solidFill>
                  <a:srgbClr val="008000"/>
                </a:solidFill>
              </a:rPr>
              <a:t>+c</a:t>
            </a:r>
            <a:r>
              <a:rPr lang="it-IT" altLang="it-IT" sz="2200" b="1" baseline="-25000" dirty="0">
                <a:solidFill>
                  <a:srgbClr val="008000"/>
                </a:solidFill>
              </a:rPr>
              <a:t>4</a:t>
            </a:r>
            <a:r>
              <a:rPr lang="it-IT" altLang="it-IT" sz="2200" b="1" dirty="0">
                <a:solidFill>
                  <a:srgbClr val="008000"/>
                </a:solidFill>
              </a:rPr>
              <a:t>)*n + (c</a:t>
            </a:r>
            <a:r>
              <a:rPr lang="it-IT" altLang="it-IT" sz="2200" b="1" baseline="-25000" dirty="0">
                <a:solidFill>
                  <a:srgbClr val="008000"/>
                </a:solidFill>
              </a:rPr>
              <a:t>1</a:t>
            </a:r>
            <a:r>
              <a:rPr lang="it-IT" altLang="it-IT" sz="2200" b="1" dirty="0">
                <a:solidFill>
                  <a:srgbClr val="008000"/>
                </a:solidFill>
              </a:rPr>
              <a:t>-c</a:t>
            </a:r>
            <a:r>
              <a:rPr lang="it-IT" altLang="it-IT" sz="2200" b="1" baseline="-25000" dirty="0">
                <a:solidFill>
                  <a:srgbClr val="008000"/>
                </a:solidFill>
              </a:rPr>
              <a:t>3</a:t>
            </a:r>
            <a:r>
              <a:rPr lang="it-IT" altLang="it-IT" sz="2200" b="1" dirty="0">
                <a:solidFill>
                  <a:srgbClr val="008000"/>
                </a:solidFill>
              </a:rPr>
              <a:t>-c</a:t>
            </a:r>
            <a:r>
              <a:rPr lang="it-IT" altLang="it-IT" sz="2200" b="1" baseline="-25000" dirty="0">
                <a:solidFill>
                  <a:srgbClr val="008000"/>
                </a:solidFill>
              </a:rPr>
              <a:t>4</a:t>
            </a:r>
            <a:r>
              <a:rPr lang="it-IT" altLang="it-IT" sz="2200" b="1" dirty="0">
                <a:solidFill>
                  <a:srgbClr val="008000"/>
                </a:solidFill>
              </a:rPr>
              <a:t>) =  a*n + b</a:t>
            </a:r>
            <a:r>
              <a:rPr lang="it-IT" altLang="it-IT" sz="2200" dirty="0"/>
              <a:t> </a:t>
            </a:r>
          </a:p>
        </p:txBody>
      </p:sp>
      <p:sp>
        <p:nvSpPr>
          <p:cNvPr id="7" name="Text Box 6">
            <a:extLst>
              <a:ext uri="{FF2B5EF4-FFF2-40B4-BE49-F238E27FC236}">
                <a16:creationId xmlns:a16="http://schemas.microsoft.com/office/drawing/2014/main" id="{319B1E65-7A27-4FA9-934E-EAAF8BF96A8C}"/>
              </a:ext>
            </a:extLst>
          </p:cNvPr>
          <p:cNvSpPr txBox="1">
            <a:spLocks noChangeArrowheads="1"/>
          </p:cNvSpPr>
          <p:nvPr/>
        </p:nvSpPr>
        <p:spPr bwMode="auto">
          <a:xfrm>
            <a:off x="5059851" y="4667044"/>
            <a:ext cx="2609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2400" b="1" dirty="0">
                <a:solidFill>
                  <a:srgbClr val="FF0000"/>
                </a:solidFill>
              </a:rPr>
              <a:t>Funzione lineare</a:t>
            </a:r>
          </a:p>
        </p:txBody>
      </p:sp>
      <p:sp>
        <p:nvSpPr>
          <p:cNvPr id="8" name="CasellaDiTesto 8">
            <a:extLst>
              <a:ext uri="{FF2B5EF4-FFF2-40B4-BE49-F238E27FC236}">
                <a16:creationId xmlns:a16="http://schemas.microsoft.com/office/drawing/2014/main" id="{D3447922-56D3-4D24-B6C5-6580CD12A632}"/>
              </a:ext>
            </a:extLst>
          </p:cNvPr>
          <p:cNvSpPr txBox="1">
            <a:spLocks noChangeArrowheads="1"/>
          </p:cNvSpPr>
          <p:nvPr/>
        </p:nvSpPr>
        <p:spPr bwMode="auto">
          <a:xfrm>
            <a:off x="195263" y="2484438"/>
            <a:ext cx="5387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b="1" dirty="0"/>
              <a:t>A è un array, quindi n sarà uguale a.. ?</a:t>
            </a:r>
          </a:p>
        </p:txBody>
      </p:sp>
      <p:sp>
        <p:nvSpPr>
          <p:cNvPr id="9" name="CasellaDiTesto 9">
            <a:extLst>
              <a:ext uri="{FF2B5EF4-FFF2-40B4-BE49-F238E27FC236}">
                <a16:creationId xmlns:a16="http://schemas.microsoft.com/office/drawing/2014/main" id="{53C632A5-880B-4B7F-87F4-1BCDAA364D5A}"/>
              </a:ext>
            </a:extLst>
          </p:cNvPr>
          <p:cNvSpPr txBox="1">
            <a:spLocks noChangeArrowheads="1"/>
          </p:cNvSpPr>
          <p:nvPr/>
        </p:nvSpPr>
        <p:spPr bwMode="auto">
          <a:xfrm>
            <a:off x="195263" y="2992438"/>
            <a:ext cx="5099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b="1" dirty="0"/>
              <a:t>Considerando la funzione iterativa invece n</a:t>
            </a:r>
          </a:p>
          <a:p>
            <a:pPr>
              <a:spcBef>
                <a:spcPct val="0"/>
              </a:spcBef>
              <a:buFontTx/>
              <a:buNone/>
            </a:pPr>
            <a:r>
              <a:rPr lang="it-IT" altLang="it-IT" sz="1800" b="1" dirty="0"/>
              <a:t>sarà pari a.. ?</a:t>
            </a:r>
          </a:p>
        </p:txBody>
      </p:sp>
      <p:sp>
        <p:nvSpPr>
          <p:cNvPr id="10" name="CasellaDiTesto 10">
            <a:extLst>
              <a:ext uri="{FF2B5EF4-FFF2-40B4-BE49-F238E27FC236}">
                <a16:creationId xmlns:a16="http://schemas.microsoft.com/office/drawing/2014/main" id="{5FAAE0CC-C12E-483A-8096-CEA93AF1D564}"/>
              </a:ext>
            </a:extLst>
          </p:cNvPr>
          <p:cNvSpPr txBox="1">
            <a:spLocks noChangeArrowheads="1"/>
          </p:cNvSpPr>
          <p:nvPr/>
        </p:nvSpPr>
        <p:spPr bwMode="auto">
          <a:xfrm>
            <a:off x="195263" y="3852863"/>
            <a:ext cx="5099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b="1" dirty="0"/>
              <a:t>Se invece avessimo inizializzato i a 0?</a:t>
            </a:r>
          </a:p>
        </p:txBody>
      </p:sp>
      <p:pic>
        <p:nvPicPr>
          <p:cNvPr id="11" name="Immagine 10" descr="&lt;strong&gt;Università Cattolica&lt;/strong&gt; del Sacro Cuore - Wikipedia">
            <a:extLst>
              <a:ext uri="{FF2B5EF4-FFF2-40B4-BE49-F238E27FC236}">
                <a16:creationId xmlns:a16="http://schemas.microsoft.com/office/drawing/2014/main" id="{8456CF07-F821-4710-8BFE-144F4E02D8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12" name="CasellaDiTesto 11">
            <a:extLst>
              <a:ext uri="{FF2B5EF4-FFF2-40B4-BE49-F238E27FC236}">
                <a16:creationId xmlns:a16="http://schemas.microsoft.com/office/drawing/2014/main" id="{A35D19CE-679C-4118-A32D-5D6FBB374BE4}"/>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13" name="CasellaDiTesto 12">
            <a:extLst>
              <a:ext uri="{FF2B5EF4-FFF2-40B4-BE49-F238E27FC236}">
                <a16:creationId xmlns:a16="http://schemas.microsoft.com/office/drawing/2014/main" id="{E2F130F3-C450-401A-9723-9092519A740E}"/>
              </a:ext>
            </a:extLst>
          </p:cNvPr>
          <p:cNvSpPr txBox="1"/>
          <p:nvPr/>
        </p:nvSpPr>
        <p:spPr>
          <a:xfrm>
            <a:off x="0" y="6679066"/>
            <a:ext cx="2432503" cy="246221"/>
          </a:xfrm>
          <a:prstGeom prst="rect">
            <a:avLst/>
          </a:prstGeom>
          <a:noFill/>
        </p:spPr>
        <p:txBody>
          <a:bodyPr wrap="square" rtlCol="0">
            <a:spAutoFit/>
          </a:bodyPr>
          <a:lstStyle/>
          <a:p>
            <a:r>
              <a:rPr lang="it-IT" sz="1000" dirty="0"/>
              <a:t>Francesco Alotto</a:t>
            </a:r>
          </a:p>
        </p:txBody>
      </p:sp>
    </p:spTree>
    <p:extLst>
      <p:ext uri="{BB962C8B-B14F-4D97-AF65-F5344CB8AC3E}">
        <p14:creationId xmlns:p14="http://schemas.microsoft.com/office/powerpoint/2010/main" val="3202716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48ED2CB3-810A-4BBD-ABB0-670845954E88}"/>
              </a:ext>
            </a:extLst>
          </p:cNvPr>
          <p:cNvSpPr>
            <a:spLocks noGrp="1"/>
          </p:cNvSpPr>
          <p:nvPr>
            <p:ph type="body" sz="quarter" idx="10"/>
          </p:nvPr>
        </p:nvSpPr>
        <p:spPr>
          <a:xfrm>
            <a:off x="618803" y="253033"/>
            <a:ext cx="11573197" cy="724247"/>
          </a:xfrm>
        </p:spPr>
        <p:txBody>
          <a:bodyPr/>
          <a:lstStyle/>
          <a:p>
            <a:r>
              <a:rPr lang="it-IT" dirty="0"/>
              <a:t>Tempo di calcolo indipendente dalla macchina</a:t>
            </a:r>
          </a:p>
        </p:txBody>
      </p:sp>
      <p:sp>
        <p:nvSpPr>
          <p:cNvPr id="5" name="Rettangolo 1">
            <a:extLst>
              <a:ext uri="{FF2B5EF4-FFF2-40B4-BE49-F238E27FC236}">
                <a16:creationId xmlns:a16="http://schemas.microsoft.com/office/drawing/2014/main" id="{0B0AD9E8-9626-4CB8-8491-4FF22E57EF89}"/>
              </a:ext>
            </a:extLst>
          </p:cNvPr>
          <p:cNvSpPr>
            <a:spLocks noChangeArrowheads="1"/>
          </p:cNvSpPr>
          <p:nvPr/>
        </p:nvSpPr>
        <p:spPr bwMode="auto">
          <a:xfrm>
            <a:off x="2917053" y="1307790"/>
            <a:ext cx="7858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800" i="1" dirty="0"/>
              <a:t>Qual è il tempo di calcolo di un algoritmo nel caso peggiore?</a:t>
            </a:r>
            <a:endParaRPr lang="it-IT" altLang="it-IT" sz="1800" dirty="0"/>
          </a:p>
        </p:txBody>
      </p:sp>
      <p:pic>
        <p:nvPicPr>
          <p:cNvPr id="6" name="Immagine 2">
            <a:extLst>
              <a:ext uri="{FF2B5EF4-FFF2-40B4-BE49-F238E27FC236}">
                <a16:creationId xmlns:a16="http://schemas.microsoft.com/office/drawing/2014/main" id="{94806CB2-CFAD-43C0-BB7A-6244C1BC8E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11613" y="1721644"/>
            <a:ext cx="1908175"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magine 3" descr="&lt;strong&gt;Gaming&lt;/strong&gt; &lt;strong&gt;computer&lt;/strong&gt; - Wikipedia">
            <a:extLst>
              <a:ext uri="{FF2B5EF4-FFF2-40B4-BE49-F238E27FC236}">
                <a16:creationId xmlns:a16="http://schemas.microsoft.com/office/drawing/2014/main" id="{CFB99D08-9A66-4400-8B52-A180D8FC925D}"/>
              </a:ext>
            </a:extLst>
          </p:cNvPr>
          <p:cNvPicPr>
            <a:picLocks noChangeAspect="1"/>
          </p:cNvPicPr>
          <p:nvPr/>
        </p:nvPicPr>
        <p:blipFill>
          <a:blip r:embed="rId3">
            <a:extLst>
              <a:ext uri="{28A0092B-C50C-407E-A947-70E740481C1C}">
                <a14:useLocalDpi xmlns:a14="http://schemas.microsoft.com/office/drawing/2010/main" val="0"/>
              </a:ext>
            </a:extLst>
          </a:blip>
          <a:srcRect l="19440" r="20081"/>
          <a:stretch>
            <a:fillRect/>
          </a:stretch>
        </p:blipFill>
        <p:spPr bwMode="auto">
          <a:xfrm>
            <a:off x="7678738" y="1753394"/>
            <a:ext cx="1655762" cy="13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asellaDiTesto 4">
            <a:extLst>
              <a:ext uri="{FF2B5EF4-FFF2-40B4-BE49-F238E27FC236}">
                <a16:creationId xmlns:a16="http://schemas.microsoft.com/office/drawing/2014/main" id="{936937D4-7102-4419-A622-8F2BBFB445E0}"/>
              </a:ext>
            </a:extLst>
          </p:cNvPr>
          <p:cNvSpPr txBox="1">
            <a:spLocks noChangeArrowheads="1"/>
          </p:cNvSpPr>
          <p:nvPr/>
        </p:nvSpPr>
        <p:spPr bwMode="auto">
          <a:xfrm>
            <a:off x="4479925" y="3145632"/>
            <a:ext cx="971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dirty="0"/>
              <a:t>T_p_1</a:t>
            </a:r>
          </a:p>
        </p:txBody>
      </p:sp>
      <p:sp>
        <p:nvSpPr>
          <p:cNvPr id="9" name="CasellaDiTesto 10">
            <a:extLst>
              <a:ext uri="{FF2B5EF4-FFF2-40B4-BE49-F238E27FC236}">
                <a16:creationId xmlns:a16="http://schemas.microsoft.com/office/drawing/2014/main" id="{AB647516-ACD1-4248-B64F-964D114A2A49}"/>
              </a:ext>
            </a:extLst>
          </p:cNvPr>
          <p:cNvSpPr txBox="1">
            <a:spLocks noChangeArrowheads="1"/>
          </p:cNvSpPr>
          <p:nvPr/>
        </p:nvSpPr>
        <p:spPr bwMode="auto">
          <a:xfrm>
            <a:off x="8021638" y="3145632"/>
            <a:ext cx="971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dirty="0"/>
              <a:t>T_p_2</a:t>
            </a:r>
          </a:p>
        </p:txBody>
      </p:sp>
      <p:sp>
        <p:nvSpPr>
          <p:cNvPr id="10" name="CasellaDiTesto 5">
            <a:extLst>
              <a:ext uri="{FF2B5EF4-FFF2-40B4-BE49-F238E27FC236}">
                <a16:creationId xmlns:a16="http://schemas.microsoft.com/office/drawing/2014/main" id="{8E9D1D48-E012-43D9-A3EC-8C3B98F971CC}"/>
              </a:ext>
            </a:extLst>
          </p:cNvPr>
          <p:cNvSpPr txBox="1">
            <a:spLocks noChangeArrowheads="1"/>
          </p:cNvSpPr>
          <p:nvPr/>
        </p:nvSpPr>
        <p:spPr bwMode="auto">
          <a:xfrm>
            <a:off x="6683375" y="3191669"/>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dirty="0"/>
              <a:t>&gt;</a:t>
            </a:r>
          </a:p>
        </p:txBody>
      </p:sp>
      <p:sp>
        <p:nvSpPr>
          <p:cNvPr id="11" name="Freccia a destra 10">
            <a:extLst>
              <a:ext uri="{FF2B5EF4-FFF2-40B4-BE49-F238E27FC236}">
                <a16:creationId xmlns:a16="http://schemas.microsoft.com/office/drawing/2014/main" id="{2630634C-8AC0-4A6C-8828-CDAA70FBAA5D}"/>
              </a:ext>
            </a:extLst>
          </p:cNvPr>
          <p:cNvSpPr/>
          <p:nvPr/>
        </p:nvSpPr>
        <p:spPr>
          <a:xfrm>
            <a:off x="1714500" y="1945482"/>
            <a:ext cx="1979613" cy="10080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defRPr/>
            </a:pPr>
            <a:r>
              <a:rPr lang="it-IT" sz="1050" b="1" dirty="0"/>
              <a:t>velocità assoluta</a:t>
            </a:r>
            <a:r>
              <a:rPr lang="it-IT" sz="1050" dirty="0"/>
              <a:t> (su macchine diverse)</a:t>
            </a:r>
          </a:p>
        </p:txBody>
      </p:sp>
      <p:sp>
        <p:nvSpPr>
          <p:cNvPr id="12" name="Freccia a destra 11">
            <a:extLst>
              <a:ext uri="{FF2B5EF4-FFF2-40B4-BE49-F238E27FC236}">
                <a16:creationId xmlns:a16="http://schemas.microsoft.com/office/drawing/2014/main" id="{ABA5514B-9299-42A0-87C8-B0256925A9C3}"/>
              </a:ext>
            </a:extLst>
          </p:cNvPr>
          <p:cNvSpPr/>
          <p:nvPr/>
        </p:nvSpPr>
        <p:spPr>
          <a:xfrm>
            <a:off x="1638300" y="3690144"/>
            <a:ext cx="2122488" cy="1071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defRPr/>
            </a:pPr>
            <a:r>
              <a:rPr lang="it-IT" sz="1050" b="1" dirty="0"/>
              <a:t>velocità relativa</a:t>
            </a:r>
            <a:r>
              <a:rPr lang="it-IT" sz="1050" dirty="0"/>
              <a:t> (confronto sulla stessa macchina)</a:t>
            </a:r>
          </a:p>
        </p:txBody>
      </p:sp>
      <p:sp>
        <p:nvSpPr>
          <p:cNvPr id="13" name="Rettangolo 12">
            <a:extLst>
              <a:ext uri="{FF2B5EF4-FFF2-40B4-BE49-F238E27FC236}">
                <a16:creationId xmlns:a16="http://schemas.microsoft.com/office/drawing/2014/main" id="{CEDDBC07-F471-4999-A393-CEFAFC2A3D89}"/>
              </a:ext>
            </a:extLst>
          </p:cNvPr>
          <p:cNvSpPr/>
          <p:nvPr/>
        </p:nvSpPr>
        <p:spPr>
          <a:xfrm>
            <a:off x="4378325" y="3840957"/>
            <a:ext cx="1296988" cy="6905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it-IT" dirty="0"/>
              <a:t>A</a:t>
            </a:r>
          </a:p>
        </p:txBody>
      </p:sp>
      <p:pic>
        <p:nvPicPr>
          <p:cNvPr id="14" name="Immagine 11" descr="Free illustration: Settings, &lt;strong&gt;Gear&lt;/strong&gt;, Iron, &lt;strong&gt;Icon&lt;/strong&gt; - Free Image ...">
            <a:extLst>
              <a:ext uri="{FF2B5EF4-FFF2-40B4-BE49-F238E27FC236}">
                <a16:creationId xmlns:a16="http://schemas.microsoft.com/office/drawing/2014/main" id="{F04FACA6-FB59-4F5E-A260-78DE4C718B4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51325" y="3632994"/>
            <a:ext cx="5127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Immagine 17" descr="Free illustration: Settings, &lt;strong&gt;Gear&lt;/strong&gt;, Iron, &lt;strong&gt;Icon&lt;/strong&gt; - Free Image ...">
            <a:extLst>
              <a:ext uri="{FF2B5EF4-FFF2-40B4-BE49-F238E27FC236}">
                <a16:creationId xmlns:a16="http://schemas.microsoft.com/office/drawing/2014/main" id="{C055727F-9A12-45FE-8AD0-1D161FE69CE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14963" y="3632994"/>
            <a:ext cx="5191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Immagine 18" descr="Free illustration: Settings, &lt;strong&gt;Gear&lt;/strong&gt;, Iron, &lt;strong&gt;Icon&lt;/strong&gt; - Free Image ...">
            <a:extLst>
              <a:ext uri="{FF2B5EF4-FFF2-40B4-BE49-F238E27FC236}">
                <a16:creationId xmlns:a16="http://schemas.microsoft.com/office/drawing/2014/main" id="{EB194093-8760-49EC-A51D-8851AE469E6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51325" y="4199732"/>
            <a:ext cx="5127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magine 19" descr="Free illustration: Settings, &lt;strong&gt;Gear&lt;/strong&gt;, Iron, &lt;strong&gt;Icon&lt;/strong&gt; - Free Image ...">
            <a:extLst>
              <a:ext uri="{FF2B5EF4-FFF2-40B4-BE49-F238E27FC236}">
                <a16:creationId xmlns:a16="http://schemas.microsoft.com/office/drawing/2014/main" id="{B32B047C-5614-4080-8E76-0DFAD986B5A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59400" y="4177507"/>
            <a:ext cx="512763"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ttangolo 17">
            <a:extLst>
              <a:ext uri="{FF2B5EF4-FFF2-40B4-BE49-F238E27FC236}">
                <a16:creationId xmlns:a16="http://schemas.microsoft.com/office/drawing/2014/main" id="{BBA9779B-AE4E-4598-9026-89328FF138CA}"/>
              </a:ext>
            </a:extLst>
          </p:cNvPr>
          <p:cNvSpPr/>
          <p:nvPr/>
        </p:nvSpPr>
        <p:spPr>
          <a:xfrm>
            <a:off x="7907338" y="3937794"/>
            <a:ext cx="1296987" cy="6905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it-IT" dirty="0"/>
              <a:t>A</a:t>
            </a:r>
          </a:p>
        </p:txBody>
      </p:sp>
      <p:pic>
        <p:nvPicPr>
          <p:cNvPr id="19" name="Immagine 21" descr="Free illustration: Settings, &lt;strong&gt;Gear&lt;/strong&gt;, Iron, &lt;strong&gt;Icon&lt;/strong&gt; - Free Image ...">
            <a:extLst>
              <a:ext uri="{FF2B5EF4-FFF2-40B4-BE49-F238E27FC236}">
                <a16:creationId xmlns:a16="http://schemas.microsoft.com/office/drawing/2014/main" id="{F21B0D50-3DEF-42A4-9106-CCFAE989D6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80338" y="3729832"/>
            <a:ext cx="5111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Immagine 24" descr="Free illustration: Settings, &lt;strong&gt;Gear&lt;/strong&gt;, Iron, &lt;strong&gt;Icon&lt;/strong&gt; - Free Image ...">
            <a:extLst>
              <a:ext uri="{FF2B5EF4-FFF2-40B4-BE49-F238E27FC236}">
                <a16:creationId xmlns:a16="http://schemas.microsoft.com/office/drawing/2014/main" id="{E12DF34B-02AF-421A-83E0-89EE0F29243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88413" y="4275932"/>
            <a:ext cx="5111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CasellaDiTesto 25">
            <a:extLst>
              <a:ext uri="{FF2B5EF4-FFF2-40B4-BE49-F238E27FC236}">
                <a16:creationId xmlns:a16="http://schemas.microsoft.com/office/drawing/2014/main" id="{A742131B-7924-4C1B-9964-721F988F54AE}"/>
              </a:ext>
            </a:extLst>
          </p:cNvPr>
          <p:cNvSpPr txBox="1">
            <a:spLocks noChangeArrowheads="1"/>
          </p:cNvSpPr>
          <p:nvPr/>
        </p:nvSpPr>
        <p:spPr bwMode="auto">
          <a:xfrm>
            <a:off x="4579938" y="4715669"/>
            <a:ext cx="971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dirty="0"/>
              <a:t>T_p_1</a:t>
            </a:r>
          </a:p>
        </p:txBody>
      </p:sp>
      <p:sp>
        <p:nvSpPr>
          <p:cNvPr id="22" name="CasellaDiTesto 26">
            <a:extLst>
              <a:ext uri="{FF2B5EF4-FFF2-40B4-BE49-F238E27FC236}">
                <a16:creationId xmlns:a16="http://schemas.microsoft.com/office/drawing/2014/main" id="{6753BD34-589E-422E-B044-6266E9E8A196}"/>
              </a:ext>
            </a:extLst>
          </p:cNvPr>
          <p:cNvSpPr txBox="1">
            <a:spLocks noChangeArrowheads="1"/>
          </p:cNvSpPr>
          <p:nvPr/>
        </p:nvSpPr>
        <p:spPr bwMode="auto">
          <a:xfrm>
            <a:off x="6683375" y="4726782"/>
            <a:ext cx="319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dirty="0"/>
              <a:t>&gt;</a:t>
            </a:r>
          </a:p>
        </p:txBody>
      </p:sp>
      <p:sp>
        <p:nvSpPr>
          <p:cNvPr id="23" name="CasellaDiTesto 27">
            <a:extLst>
              <a:ext uri="{FF2B5EF4-FFF2-40B4-BE49-F238E27FC236}">
                <a16:creationId xmlns:a16="http://schemas.microsoft.com/office/drawing/2014/main" id="{64BB54C1-FE38-4652-8F20-0698650AF2A9}"/>
              </a:ext>
            </a:extLst>
          </p:cNvPr>
          <p:cNvSpPr txBox="1">
            <a:spLocks noChangeArrowheads="1"/>
          </p:cNvSpPr>
          <p:nvPr/>
        </p:nvSpPr>
        <p:spPr bwMode="auto">
          <a:xfrm>
            <a:off x="8104188" y="4707671"/>
            <a:ext cx="971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dirty="0"/>
              <a:t>T_p_2</a:t>
            </a:r>
          </a:p>
        </p:txBody>
      </p:sp>
      <p:pic>
        <p:nvPicPr>
          <p:cNvPr id="24" name="Immagine 12" descr="Resources – Baltimore Heritage">
            <a:extLst>
              <a:ext uri="{FF2B5EF4-FFF2-40B4-BE49-F238E27FC236}">
                <a16:creationId xmlns:a16="http://schemas.microsoft.com/office/drawing/2014/main" id="{E0F67C6E-B8DC-4AEA-AC57-D52987F9EC3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2926" y="5260121"/>
            <a:ext cx="976312"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Immagine 13" descr="&lt;strong&gt;Raccolta&lt;/strong&gt; di &lt;strong&gt;indumenti&lt;/strong&gt; usati – Il Blog di Gaetano Cantalini">
            <a:extLst>
              <a:ext uri="{FF2B5EF4-FFF2-40B4-BE49-F238E27FC236}">
                <a16:creationId xmlns:a16="http://schemas.microsoft.com/office/drawing/2014/main" id="{86302E66-E12D-4D6C-804C-22A282F8773A}"/>
              </a:ext>
            </a:extLst>
          </p:cNvPr>
          <p:cNvPicPr>
            <a:picLocks noChangeAspect="1"/>
          </p:cNvPicPr>
          <p:nvPr/>
        </p:nvPicPr>
        <p:blipFill>
          <a:blip r:embed="rId7">
            <a:extLst>
              <a:ext uri="{28A0092B-C50C-407E-A947-70E740481C1C}">
                <a14:useLocalDpi xmlns:a14="http://schemas.microsoft.com/office/drawing/2010/main" val="0"/>
              </a:ext>
            </a:extLst>
          </a:blip>
          <a:srcRect t="5232" r="48425"/>
          <a:stretch>
            <a:fillRect/>
          </a:stretch>
        </p:blipFill>
        <p:spPr bwMode="auto">
          <a:xfrm>
            <a:off x="2817813" y="5260121"/>
            <a:ext cx="11938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Connettore 2 25">
            <a:extLst>
              <a:ext uri="{FF2B5EF4-FFF2-40B4-BE49-F238E27FC236}">
                <a16:creationId xmlns:a16="http://schemas.microsoft.com/office/drawing/2014/main" id="{793F664F-0E76-47E2-8AA5-0F770A08A9D4}"/>
              </a:ext>
            </a:extLst>
          </p:cNvPr>
          <p:cNvCxnSpPr/>
          <p:nvPr/>
        </p:nvCxnSpPr>
        <p:spPr>
          <a:xfrm>
            <a:off x="1624013" y="5941158"/>
            <a:ext cx="993775"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7" name="CasellaDiTesto 16">
            <a:extLst>
              <a:ext uri="{FF2B5EF4-FFF2-40B4-BE49-F238E27FC236}">
                <a16:creationId xmlns:a16="http://schemas.microsoft.com/office/drawing/2014/main" id="{004E7EFD-F29D-418B-B315-6EE5DA0E7860}"/>
              </a:ext>
            </a:extLst>
          </p:cNvPr>
          <p:cNvSpPr txBox="1">
            <a:spLocks noChangeArrowheads="1"/>
          </p:cNvSpPr>
          <p:nvPr/>
        </p:nvSpPr>
        <p:spPr bwMode="auto">
          <a:xfrm>
            <a:off x="4386262" y="5223979"/>
            <a:ext cx="364966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lvl="1">
              <a:spcBef>
                <a:spcPct val="0"/>
              </a:spcBef>
              <a:buFontTx/>
              <a:buNone/>
            </a:pPr>
            <a:r>
              <a:rPr lang="it-IT" altLang="it-IT" sz="1800" dirty="0"/>
              <a:t>«Sbarazziamoci» delle variabili dipendenti dalla macchina e studiamo l’algoritmo impostando </a:t>
            </a:r>
            <a:r>
              <a:rPr lang="it-IT" altLang="it-IT" sz="1800" b="1" dirty="0"/>
              <a:t>tasso di crescita </a:t>
            </a:r>
            <a:r>
              <a:rPr lang="it-IT" altLang="it-IT" sz="1800" dirty="0"/>
              <a:t>di T(n) con </a:t>
            </a:r>
            <a:r>
              <a:rPr lang="it-IT" altLang="it-IT" sz="1800" i="1" dirty="0"/>
              <a:t>n</a:t>
            </a:r>
            <a:r>
              <a:rPr lang="it-IT" altLang="it-IT" sz="1800" dirty="0"/>
              <a:t>→∞</a:t>
            </a:r>
          </a:p>
        </p:txBody>
      </p:sp>
      <p:sp>
        <p:nvSpPr>
          <p:cNvPr id="28" name="Rettangolo 27">
            <a:extLst>
              <a:ext uri="{FF2B5EF4-FFF2-40B4-BE49-F238E27FC236}">
                <a16:creationId xmlns:a16="http://schemas.microsoft.com/office/drawing/2014/main" id="{EF944B4D-7CDF-4543-897F-AC816758EE40}"/>
              </a:ext>
            </a:extLst>
          </p:cNvPr>
          <p:cNvSpPr/>
          <p:nvPr/>
        </p:nvSpPr>
        <p:spPr>
          <a:xfrm>
            <a:off x="7731919" y="5563399"/>
            <a:ext cx="2312988" cy="369888"/>
          </a:xfrm>
          <a:prstGeom prst="rect">
            <a:avLst/>
          </a:prstGeom>
        </p:spPr>
        <p:txBody>
          <a:bodyPr wrap="none">
            <a:spAutoFit/>
          </a:bodyPr>
          <a:lstStyle/>
          <a:p>
            <a:pPr>
              <a:defRPr/>
            </a:pPr>
            <a:r>
              <a:rPr lang="it-IT" b="1" dirty="0">
                <a:solidFill>
                  <a:srgbClr val="FF0000"/>
                </a:solidFill>
                <a:effectLst>
                  <a:outerShdw blurRad="38100" dist="38100" dir="2700000" algn="tl">
                    <a:srgbClr val="C0C0C0"/>
                  </a:outerShdw>
                </a:effectLst>
              </a:rPr>
              <a:t>“Analisi asintotica”</a:t>
            </a:r>
            <a:endParaRPr lang="it-IT" dirty="0"/>
          </a:p>
        </p:txBody>
      </p:sp>
      <p:pic>
        <p:nvPicPr>
          <p:cNvPr id="29" name="Immagine 28" descr="&lt;strong&gt;Università Cattolica&lt;/strong&gt; del Sacro Cuore - Wikipedia">
            <a:extLst>
              <a:ext uri="{FF2B5EF4-FFF2-40B4-BE49-F238E27FC236}">
                <a16:creationId xmlns:a16="http://schemas.microsoft.com/office/drawing/2014/main" id="{B78B835F-396B-42DF-AAC7-4DCB691525FB}"/>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30" name="CasellaDiTesto 29">
            <a:extLst>
              <a:ext uri="{FF2B5EF4-FFF2-40B4-BE49-F238E27FC236}">
                <a16:creationId xmlns:a16="http://schemas.microsoft.com/office/drawing/2014/main" id="{F2789217-12D7-4E84-81B4-2A77D571FB85}"/>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31" name="CasellaDiTesto 30">
            <a:extLst>
              <a:ext uri="{FF2B5EF4-FFF2-40B4-BE49-F238E27FC236}">
                <a16:creationId xmlns:a16="http://schemas.microsoft.com/office/drawing/2014/main" id="{58E25F7D-BCD6-4BF9-9A69-1F477F287374}"/>
              </a:ext>
            </a:extLst>
          </p:cNvPr>
          <p:cNvSpPr txBox="1"/>
          <p:nvPr/>
        </p:nvSpPr>
        <p:spPr>
          <a:xfrm>
            <a:off x="0" y="6679066"/>
            <a:ext cx="2432503" cy="246221"/>
          </a:xfrm>
          <a:prstGeom prst="rect">
            <a:avLst/>
          </a:prstGeom>
          <a:noFill/>
        </p:spPr>
        <p:txBody>
          <a:bodyPr wrap="square" rtlCol="0">
            <a:spAutoFit/>
          </a:bodyPr>
          <a:lstStyle/>
          <a:p>
            <a:r>
              <a:rPr lang="it-IT" sz="1000" dirty="0"/>
              <a:t>Francesco Alotto</a:t>
            </a:r>
          </a:p>
        </p:txBody>
      </p:sp>
    </p:spTree>
    <p:extLst>
      <p:ext uri="{BB962C8B-B14F-4D97-AF65-F5344CB8AC3E}">
        <p14:creationId xmlns:p14="http://schemas.microsoft.com/office/powerpoint/2010/main" val="661648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DD659388-9B9C-4186-908F-8675CAC25B76}"/>
              </a:ext>
            </a:extLst>
          </p:cNvPr>
          <p:cNvSpPr>
            <a:spLocks noGrp="1"/>
          </p:cNvSpPr>
          <p:nvPr>
            <p:ph type="body" sz="quarter" idx="10"/>
          </p:nvPr>
        </p:nvSpPr>
        <p:spPr/>
        <p:txBody>
          <a:bodyPr/>
          <a:lstStyle/>
          <a:p>
            <a:r>
              <a:rPr lang="it-IT" dirty="0"/>
              <a:t>Tempo di calcolo indipendente dalla macchina</a:t>
            </a:r>
          </a:p>
        </p:txBody>
      </p:sp>
      <p:sp>
        <p:nvSpPr>
          <p:cNvPr id="7" name="Rectangle 3">
            <a:extLst>
              <a:ext uri="{FF2B5EF4-FFF2-40B4-BE49-F238E27FC236}">
                <a16:creationId xmlns:a16="http://schemas.microsoft.com/office/drawing/2014/main" id="{14FA6BAD-221A-49D0-A190-F5BC276FD6EA}"/>
              </a:ext>
            </a:extLst>
          </p:cNvPr>
          <p:cNvSpPr txBox="1">
            <a:spLocks noChangeArrowheads="1"/>
          </p:cNvSpPr>
          <p:nvPr/>
        </p:nvSpPr>
        <p:spPr>
          <a:xfrm>
            <a:off x="1424354" y="1521070"/>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it-IT" sz="3400" b="1" dirty="0">
                <a:solidFill>
                  <a:srgbClr val="FF0000"/>
                </a:solidFill>
                <a:effectLst>
                  <a:outerShdw blurRad="38100" dist="38100" dir="2700000" algn="tl">
                    <a:srgbClr val="C0C0C0"/>
                  </a:outerShdw>
                </a:effectLst>
              </a:rPr>
              <a:t>Attenzione!</a:t>
            </a:r>
          </a:p>
          <a:p>
            <a:pPr lvl="1">
              <a:defRPr/>
            </a:pPr>
            <a:r>
              <a:rPr lang="it-IT" sz="3000" dirty="0"/>
              <a:t>A causa dei fattori costanti e dei termini di ordine inferiore che vengono ignorati, se T1(n) &gt; T2(n) [</a:t>
            </a:r>
            <a:r>
              <a:rPr lang="it-IT" sz="3000" i="1" dirty="0"/>
              <a:t>asintoticamente</a:t>
            </a:r>
            <a:r>
              <a:rPr lang="it-IT" sz="3000" dirty="0"/>
              <a:t>]:</a:t>
            </a:r>
          </a:p>
          <a:p>
            <a:pPr lvl="2">
              <a:defRPr/>
            </a:pPr>
            <a:r>
              <a:rPr lang="it-IT" sz="2600" dirty="0"/>
              <a:t>Per </a:t>
            </a:r>
            <a:r>
              <a:rPr lang="it-IT" sz="2600" b="1" dirty="0"/>
              <a:t>input piccoli</a:t>
            </a:r>
            <a:r>
              <a:rPr lang="it-IT" sz="2600" dirty="0"/>
              <a:t> algoritmo1 può richiedere meno tempo di algoritmo2, ma…</a:t>
            </a:r>
          </a:p>
          <a:p>
            <a:pPr lvl="2">
              <a:defRPr/>
            </a:pPr>
            <a:r>
              <a:rPr lang="it-IT" sz="2600" dirty="0"/>
              <a:t>Per </a:t>
            </a:r>
            <a:r>
              <a:rPr lang="it-IT" sz="2600" b="1" dirty="0"/>
              <a:t>input sufficientemente grandi</a:t>
            </a:r>
            <a:r>
              <a:rPr lang="it-IT" sz="2600" dirty="0"/>
              <a:t> algoritmo2 potrebbe essere eseguito più velocemente di algoritmo1</a:t>
            </a:r>
          </a:p>
          <a:p>
            <a:pPr lvl="2">
              <a:defRPr/>
            </a:pPr>
            <a:endParaRPr lang="it-IT" sz="2600" dirty="0"/>
          </a:p>
        </p:txBody>
      </p:sp>
      <p:pic>
        <p:nvPicPr>
          <p:cNvPr id="8" name="Immagine 7" descr="&lt;strong&gt;Università Cattolica&lt;/strong&gt; del Sacro Cuore - Wikipedia">
            <a:extLst>
              <a:ext uri="{FF2B5EF4-FFF2-40B4-BE49-F238E27FC236}">
                <a16:creationId xmlns:a16="http://schemas.microsoft.com/office/drawing/2014/main" id="{6250560F-E2D0-4C75-A9A7-DC2410059C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9" name="CasellaDiTesto 8">
            <a:extLst>
              <a:ext uri="{FF2B5EF4-FFF2-40B4-BE49-F238E27FC236}">
                <a16:creationId xmlns:a16="http://schemas.microsoft.com/office/drawing/2014/main" id="{AE7D0B84-162D-40B4-99F5-CA4501E6C8F0}"/>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10" name="CasellaDiTesto 9">
            <a:extLst>
              <a:ext uri="{FF2B5EF4-FFF2-40B4-BE49-F238E27FC236}">
                <a16:creationId xmlns:a16="http://schemas.microsoft.com/office/drawing/2014/main" id="{886DBA07-1B94-4A56-AAAD-C08FCC83D106}"/>
              </a:ext>
            </a:extLst>
          </p:cNvPr>
          <p:cNvSpPr txBox="1"/>
          <p:nvPr/>
        </p:nvSpPr>
        <p:spPr>
          <a:xfrm>
            <a:off x="0" y="6679066"/>
            <a:ext cx="2432503" cy="246221"/>
          </a:xfrm>
          <a:prstGeom prst="rect">
            <a:avLst/>
          </a:prstGeom>
          <a:noFill/>
        </p:spPr>
        <p:txBody>
          <a:bodyPr wrap="square" rtlCol="0">
            <a:spAutoFit/>
          </a:bodyPr>
          <a:lstStyle/>
          <a:p>
            <a:r>
              <a:rPr lang="it-IT" sz="1000" dirty="0"/>
              <a:t>Francesco Alotto</a:t>
            </a:r>
          </a:p>
        </p:txBody>
      </p:sp>
    </p:spTree>
    <p:extLst>
      <p:ext uri="{BB962C8B-B14F-4D97-AF65-F5344CB8AC3E}">
        <p14:creationId xmlns:p14="http://schemas.microsoft.com/office/powerpoint/2010/main" val="393793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9621B1A9-1287-4E44-8103-402993B4E41F}"/>
              </a:ext>
            </a:extLst>
          </p:cNvPr>
          <p:cNvSpPr>
            <a:spLocks noGrp="1"/>
          </p:cNvSpPr>
          <p:nvPr>
            <p:ph type="body" sz="quarter" idx="10"/>
          </p:nvPr>
        </p:nvSpPr>
        <p:spPr/>
        <p:txBody>
          <a:bodyPr/>
          <a:lstStyle/>
          <a:p>
            <a:r>
              <a:rPr lang="it-IT" dirty="0"/>
              <a:t>Notazioni e limiti asintotici</a:t>
            </a:r>
          </a:p>
        </p:txBody>
      </p:sp>
      <p:sp>
        <p:nvSpPr>
          <p:cNvPr id="5" name="Rettangolo 4">
            <a:extLst>
              <a:ext uri="{FF2B5EF4-FFF2-40B4-BE49-F238E27FC236}">
                <a16:creationId xmlns:a16="http://schemas.microsoft.com/office/drawing/2014/main" id="{3E2CFEEB-C2F2-40C1-AB91-98F4FF2D3114}"/>
              </a:ext>
            </a:extLst>
          </p:cNvPr>
          <p:cNvSpPr>
            <a:spLocks noChangeArrowheads="1"/>
          </p:cNvSpPr>
          <p:nvPr/>
        </p:nvSpPr>
        <p:spPr bwMode="auto">
          <a:xfrm>
            <a:off x="368299" y="952500"/>
            <a:ext cx="1150017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dirty="0"/>
              <a:t>O (o grande), Ω (omega grande), Θ (theta grande) sono le tre espressioni asintotiche che utilizzeremo per studiare i diversi algoritmi. Queste espressioni servono per studiare quanto una funzione è </a:t>
            </a:r>
            <a:r>
              <a:rPr lang="it-IT" altLang="it-IT" sz="1800" i="1" dirty="0"/>
              <a:t>simile</a:t>
            </a:r>
            <a:r>
              <a:rPr lang="it-IT" altLang="it-IT" sz="1800" dirty="0"/>
              <a:t> ad un'altra, più conosciuta (si farà sempre riferimento a queste classi di funzioni: logaritmiche, polinomiali ed esponenziali; è necessario conoscere le principali caratteristiche di queste funzioni per poter comprendere il resto della lezione). Queste sono le definizioni matematiche che useremo </a:t>
            </a:r>
            <a:r>
              <a:rPr lang="it-IT" altLang="it-IT" sz="1800" b="1" i="1" dirty="0"/>
              <a:t>cum grano salis</a:t>
            </a:r>
            <a:r>
              <a:rPr lang="it-IT" altLang="it-IT" sz="1800" dirty="0"/>
              <a:t>:</a:t>
            </a:r>
            <a:endParaRPr lang="it-IT" altLang="it-IT" sz="900" dirty="0"/>
          </a:p>
        </p:txBody>
      </p:sp>
      <p:pic>
        <p:nvPicPr>
          <p:cNvPr id="6" name="Picture 7">
            <a:extLst>
              <a:ext uri="{FF2B5EF4-FFF2-40B4-BE49-F238E27FC236}">
                <a16:creationId xmlns:a16="http://schemas.microsoft.com/office/drawing/2014/main" id="{88521B5E-2B1D-4BD0-B23E-3DB916982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1696" y="2951639"/>
            <a:ext cx="1812925"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a:extLst>
              <a:ext uri="{FF2B5EF4-FFF2-40B4-BE49-F238E27FC236}">
                <a16:creationId xmlns:a16="http://schemas.microsoft.com/office/drawing/2014/main" id="{91A7A41C-DDE8-4199-82A0-C30B593F3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234" y="3018314"/>
            <a:ext cx="1762125"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a:extLst>
              <a:ext uri="{FF2B5EF4-FFF2-40B4-BE49-F238E27FC236}">
                <a16:creationId xmlns:a16="http://schemas.microsoft.com/office/drawing/2014/main" id="{F90226FE-A602-43AD-895F-AC1AACD76F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3384" y="2973864"/>
            <a:ext cx="1736725"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ttangolo 8">
            <a:extLst>
              <a:ext uri="{FF2B5EF4-FFF2-40B4-BE49-F238E27FC236}">
                <a16:creationId xmlns:a16="http://schemas.microsoft.com/office/drawing/2014/main" id="{EF6C8DBB-C5D0-4DC3-A275-9F1B21B969C9}"/>
              </a:ext>
            </a:extLst>
          </p:cNvPr>
          <p:cNvSpPr>
            <a:spLocks noChangeArrowheads="1"/>
          </p:cNvSpPr>
          <p:nvPr/>
        </p:nvSpPr>
        <p:spPr bwMode="auto">
          <a:xfrm>
            <a:off x="2030046" y="4418489"/>
            <a:ext cx="2224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200" b="1" i="1" dirty="0">
                <a:solidFill>
                  <a:srgbClr val="FF0000"/>
                </a:solidFill>
              </a:rPr>
              <a:t>Limite asintotico superiore</a:t>
            </a:r>
          </a:p>
          <a:p>
            <a:pPr eaLnBrk="1" hangingPunct="1">
              <a:spcBef>
                <a:spcPct val="0"/>
              </a:spcBef>
              <a:buFontTx/>
              <a:buNone/>
            </a:pPr>
            <a:r>
              <a:rPr lang="it-IT" altLang="it-IT" sz="1200" b="1" i="1" dirty="0">
                <a:solidFill>
                  <a:srgbClr val="FF0000"/>
                </a:solidFill>
              </a:rPr>
              <a:t>g(n) = O(f(n))</a:t>
            </a:r>
            <a:endParaRPr lang="it-IT" altLang="it-IT" sz="1200" b="1" dirty="0">
              <a:solidFill>
                <a:srgbClr val="FF0000"/>
              </a:solidFill>
            </a:endParaRPr>
          </a:p>
        </p:txBody>
      </p:sp>
      <p:sp>
        <p:nvSpPr>
          <p:cNvPr id="10" name="Rettangolo 9">
            <a:extLst>
              <a:ext uri="{FF2B5EF4-FFF2-40B4-BE49-F238E27FC236}">
                <a16:creationId xmlns:a16="http://schemas.microsoft.com/office/drawing/2014/main" id="{F7C07123-151C-4ADE-BDD8-E1E285235C0C}"/>
              </a:ext>
            </a:extLst>
          </p:cNvPr>
          <p:cNvSpPr>
            <a:spLocks noChangeArrowheads="1"/>
          </p:cNvSpPr>
          <p:nvPr/>
        </p:nvSpPr>
        <p:spPr bwMode="auto">
          <a:xfrm>
            <a:off x="5078046" y="4420077"/>
            <a:ext cx="457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200" b="1" i="1" dirty="0">
                <a:solidFill>
                  <a:srgbClr val="FF0000"/>
                </a:solidFill>
              </a:rPr>
              <a:t>Limite asintotico inferiore</a:t>
            </a:r>
          </a:p>
          <a:p>
            <a:pPr eaLnBrk="1" hangingPunct="1">
              <a:spcBef>
                <a:spcPct val="0"/>
              </a:spcBef>
              <a:buFontTx/>
              <a:buNone/>
            </a:pPr>
            <a:r>
              <a:rPr lang="it-IT" altLang="it-IT" sz="1200" b="1" i="1" dirty="0">
                <a:solidFill>
                  <a:srgbClr val="FF0000"/>
                </a:solidFill>
              </a:rPr>
              <a:t>g(n) = </a:t>
            </a:r>
            <a:r>
              <a:rPr lang="el-GR" altLang="it-IT" sz="1200" b="1" i="1">
                <a:solidFill>
                  <a:srgbClr val="FF0000"/>
                </a:solidFill>
              </a:rPr>
              <a:t>Ω</a:t>
            </a:r>
            <a:r>
              <a:rPr lang="it-IT" altLang="it-IT" sz="1200" b="1" i="1" dirty="0">
                <a:solidFill>
                  <a:srgbClr val="FF0000"/>
                </a:solidFill>
              </a:rPr>
              <a:t>(f(n))</a:t>
            </a:r>
          </a:p>
        </p:txBody>
      </p:sp>
      <p:sp>
        <p:nvSpPr>
          <p:cNvPr id="11" name="Rettangolo 10">
            <a:extLst>
              <a:ext uri="{FF2B5EF4-FFF2-40B4-BE49-F238E27FC236}">
                <a16:creationId xmlns:a16="http://schemas.microsoft.com/office/drawing/2014/main" id="{421D711B-FB29-45FE-BE0F-A8908114A2F7}"/>
              </a:ext>
            </a:extLst>
          </p:cNvPr>
          <p:cNvSpPr>
            <a:spLocks noChangeArrowheads="1"/>
          </p:cNvSpPr>
          <p:nvPr/>
        </p:nvSpPr>
        <p:spPr bwMode="auto">
          <a:xfrm>
            <a:off x="8413384" y="4256614"/>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200" b="1" i="1" dirty="0">
                <a:solidFill>
                  <a:srgbClr val="FF0000"/>
                </a:solidFill>
              </a:rPr>
              <a:t>Limite asintotico stretto</a:t>
            </a:r>
          </a:p>
          <a:p>
            <a:pPr eaLnBrk="1" hangingPunct="1">
              <a:spcBef>
                <a:spcPct val="0"/>
              </a:spcBef>
              <a:buFontTx/>
              <a:buNone/>
            </a:pPr>
            <a:r>
              <a:rPr lang="it-IT" altLang="it-IT" sz="1200" b="1" i="1" dirty="0">
                <a:solidFill>
                  <a:srgbClr val="FF0000"/>
                </a:solidFill>
              </a:rPr>
              <a:t>g(n) = </a:t>
            </a:r>
            <a:r>
              <a:rPr lang="el-GR" altLang="it-IT" sz="1200" b="1" i="1" dirty="0">
                <a:solidFill>
                  <a:srgbClr val="FF0000"/>
                </a:solidFill>
              </a:rPr>
              <a:t>Θ</a:t>
            </a:r>
            <a:r>
              <a:rPr lang="it-IT" altLang="it-IT" sz="1200" b="1" i="1" dirty="0">
                <a:solidFill>
                  <a:srgbClr val="FF0000"/>
                </a:solidFill>
              </a:rPr>
              <a:t>(f(n))</a:t>
            </a:r>
            <a:endParaRPr lang="it-IT" altLang="it-IT" sz="1200" b="1" dirty="0">
              <a:solidFill>
                <a:srgbClr val="FF0000"/>
              </a:solidFill>
            </a:endParaRPr>
          </a:p>
        </p:txBody>
      </p:sp>
      <p:sp>
        <p:nvSpPr>
          <p:cNvPr id="12" name="CasellaDiTesto 14">
            <a:extLst>
              <a:ext uri="{FF2B5EF4-FFF2-40B4-BE49-F238E27FC236}">
                <a16:creationId xmlns:a16="http://schemas.microsoft.com/office/drawing/2014/main" id="{75753298-7806-491D-A309-1ED07A434BB6}"/>
              </a:ext>
            </a:extLst>
          </p:cNvPr>
          <p:cNvSpPr txBox="1">
            <a:spLocks noChangeArrowheads="1"/>
          </p:cNvSpPr>
          <p:nvPr/>
        </p:nvSpPr>
        <p:spPr bwMode="auto">
          <a:xfrm>
            <a:off x="3609340" y="2545716"/>
            <a:ext cx="5018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dirty="0"/>
              <a:t>Siano f e g due funzioni definite su n valori reali</a:t>
            </a:r>
          </a:p>
        </p:txBody>
      </p:sp>
      <p:sp>
        <p:nvSpPr>
          <p:cNvPr id="13" name="Rettangolo 18">
            <a:extLst>
              <a:ext uri="{FF2B5EF4-FFF2-40B4-BE49-F238E27FC236}">
                <a16:creationId xmlns:a16="http://schemas.microsoft.com/office/drawing/2014/main" id="{3F904B79-5645-4A0C-82F4-536103FF4F31}"/>
              </a:ext>
            </a:extLst>
          </p:cNvPr>
          <p:cNvSpPr>
            <a:spLocks noChangeArrowheads="1"/>
          </p:cNvSpPr>
          <p:nvPr/>
        </p:nvSpPr>
        <p:spPr bwMode="auto">
          <a:xfrm>
            <a:off x="2029252" y="4904264"/>
            <a:ext cx="2224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000" b="1" dirty="0">
                <a:solidFill>
                  <a:srgbClr val="222222"/>
                </a:solidFill>
              </a:rPr>
              <a:t>Si dice anche che </a:t>
            </a:r>
            <a:r>
              <a:rPr lang="it-IT" altLang="it-IT" sz="1000" b="1" i="1" dirty="0">
                <a:solidFill>
                  <a:srgbClr val="222222"/>
                </a:solidFill>
              </a:rPr>
              <a:t>f(n)</a:t>
            </a:r>
            <a:r>
              <a:rPr lang="it-IT" altLang="it-IT" sz="1000" b="1" dirty="0">
                <a:solidFill>
                  <a:srgbClr val="222222"/>
                </a:solidFill>
              </a:rPr>
              <a:t> ha ordine di grandezza minore o uguale a quello di </a:t>
            </a:r>
            <a:r>
              <a:rPr lang="it-IT" altLang="it-IT" sz="1000" b="1" i="1" dirty="0">
                <a:solidFill>
                  <a:srgbClr val="222222"/>
                </a:solidFill>
              </a:rPr>
              <a:t>g(n)</a:t>
            </a:r>
            <a:r>
              <a:rPr lang="it-IT" altLang="it-IT" sz="1000" b="1" dirty="0">
                <a:solidFill>
                  <a:srgbClr val="222222"/>
                </a:solidFill>
              </a:rPr>
              <a:t>, cioè la funzione </a:t>
            </a:r>
            <a:r>
              <a:rPr lang="it-IT" altLang="it-IT" sz="1000" b="1" i="1" dirty="0">
                <a:solidFill>
                  <a:srgbClr val="222222"/>
                </a:solidFill>
              </a:rPr>
              <a:t>g(n)</a:t>
            </a:r>
            <a:r>
              <a:rPr lang="it-IT" altLang="it-IT" sz="1000" b="1" dirty="0">
                <a:solidFill>
                  <a:srgbClr val="222222"/>
                </a:solidFill>
              </a:rPr>
              <a:t> domina </a:t>
            </a:r>
            <a:r>
              <a:rPr lang="it-IT" altLang="it-IT" sz="1000" b="1" i="1" dirty="0">
                <a:solidFill>
                  <a:srgbClr val="222222"/>
                </a:solidFill>
              </a:rPr>
              <a:t>f(n)</a:t>
            </a:r>
            <a:r>
              <a:rPr lang="it-IT" altLang="it-IT" sz="1000" b="1" dirty="0">
                <a:solidFill>
                  <a:srgbClr val="222222"/>
                </a:solidFill>
              </a:rPr>
              <a:t>.</a:t>
            </a:r>
            <a:endParaRPr lang="it-IT" altLang="it-IT" sz="1000" b="1" dirty="0"/>
          </a:p>
        </p:txBody>
      </p:sp>
      <p:sp>
        <p:nvSpPr>
          <p:cNvPr id="14" name="Rettangolo 19">
            <a:extLst>
              <a:ext uri="{FF2B5EF4-FFF2-40B4-BE49-F238E27FC236}">
                <a16:creationId xmlns:a16="http://schemas.microsoft.com/office/drawing/2014/main" id="{A44950F7-70B6-458C-995E-5A1186491ED7}"/>
              </a:ext>
            </a:extLst>
          </p:cNvPr>
          <p:cNvSpPr>
            <a:spLocks noChangeArrowheads="1"/>
          </p:cNvSpPr>
          <p:nvPr/>
        </p:nvSpPr>
        <p:spPr bwMode="auto">
          <a:xfrm>
            <a:off x="5318710" y="4880452"/>
            <a:ext cx="1817687"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000" b="1" dirty="0">
                <a:solidFill>
                  <a:srgbClr val="222222"/>
                </a:solidFill>
              </a:rPr>
              <a:t>Si dice anche che f(n) ha ordine di grandezza maggiore o uguale a quello di g(n), o che g(n) è dominata da f(n).</a:t>
            </a:r>
          </a:p>
        </p:txBody>
      </p:sp>
      <p:sp>
        <p:nvSpPr>
          <p:cNvPr id="15" name="Rettangolo 20">
            <a:extLst>
              <a:ext uri="{FF2B5EF4-FFF2-40B4-BE49-F238E27FC236}">
                <a16:creationId xmlns:a16="http://schemas.microsoft.com/office/drawing/2014/main" id="{EDA355DA-97BC-49EB-BA5C-BFE91D69AD6E}"/>
              </a:ext>
            </a:extLst>
          </p:cNvPr>
          <p:cNvSpPr>
            <a:spLocks noChangeArrowheads="1"/>
          </p:cNvSpPr>
          <p:nvPr/>
        </p:nvSpPr>
        <p:spPr bwMode="auto">
          <a:xfrm>
            <a:off x="8627427" y="4807477"/>
            <a:ext cx="17795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000" b="1" dirty="0">
                <a:solidFill>
                  <a:srgbClr val="222222"/>
                </a:solidFill>
              </a:rPr>
              <a:t>f(n) e g(n) sono dette avere lo stesso ordine di grandezza</a:t>
            </a:r>
          </a:p>
        </p:txBody>
      </p:sp>
      <p:pic>
        <p:nvPicPr>
          <p:cNvPr id="16" name="Immagine 15" descr="&lt;strong&gt;Università Cattolica&lt;/strong&gt; del Sacro Cuore - Wikipedia">
            <a:extLst>
              <a:ext uri="{FF2B5EF4-FFF2-40B4-BE49-F238E27FC236}">
                <a16:creationId xmlns:a16="http://schemas.microsoft.com/office/drawing/2014/main" id="{0AAC9457-3017-499D-9D72-534F405459E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17" name="CasellaDiTesto 16">
            <a:extLst>
              <a:ext uri="{FF2B5EF4-FFF2-40B4-BE49-F238E27FC236}">
                <a16:creationId xmlns:a16="http://schemas.microsoft.com/office/drawing/2014/main" id="{DEB1BEED-4784-4CFC-90B4-00DBA1E019F1}"/>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18" name="CasellaDiTesto 17">
            <a:extLst>
              <a:ext uri="{FF2B5EF4-FFF2-40B4-BE49-F238E27FC236}">
                <a16:creationId xmlns:a16="http://schemas.microsoft.com/office/drawing/2014/main" id="{C80F1C02-2B9C-45A5-83CC-4360C1DC386E}"/>
              </a:ext>
            </a:extLst>
          </p:cNvPr>
          <p:cNvSpPr txBox="1"/>
          <p:nvPr/>
        </p:nvSpPr>
        <p:spPr>
          <a:xfrm>
            <a:off x="0" y="6679066"/>
            <a:ext cx="2432503" cy="246221"/>
          </a:xfrm>
          <a:prstGeom prst="rect">
            <a:avLst/>
          </a:prstGeom>
          <a:noFill/>
        </p:spPr>
        <p:txBody>
          <a:bodyPr wrap="square" rtlCol="0">
            <a:spAutoFit/>
          </a:bodyPr>
          <a:lstStyle/>
          <a:p>
            <a:r>
              <a:rPr lang="it-IT" sz="1000" dirty="0"/>
              <a:t>Francesco Alotto</a:t>
            </a:r>
          </a:p>
        </p:txBody>
      </p:sp>
    </p:spTree>
    <p:extLst>
      <p:ext uri="{BB962C8B-B14F-4D97-AF65-F5344CB8AC3E}">
        <p14:creationId xmlns:p14="http://schemas.microsoft.com/office/powerpoint/2010/main" val="3456010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980EE5FE-45A3-400D-BF28-85DE6175D90C}"/>
              </a:ext>
            </a:extLst>
          </p:cNvPr>
          <p:cNvSpPr>
            <a:spLocks noGrp="1"/>
          </p:cNvSpPr>
          <p:nvPr>
            <p:ph type="body" sz="quarter" idx="10"/>
          </p:nvPr>
        </p:nvSpPr>
        <p:spPr/>
        <p:txBody>
          <a:bodyPr/>
          <a:lstStyle/>
          <a:p>
            <a:r>
              <a:rPr lang="it-IT" dirty="0"/>
              <a:t>Algoritmo vs Problema</a:t>
            </a:r>
          </a:p>
        </p:txBody>
      </p:sp>
      <p:sp>
        <p:nvSpPr>
          <p:cNvPr id="23" name="Segnaposto numero diapositiva 4">
            <a:extLst>
              <a:ext uri="{FF2B5EF4-FFF2-40B4-BE49-F238E27FC236}">
                <a16:creationId xmlns:a16="http://schemas.microsoft.com/office/drawing/2014/main" id="{E5216B6C-BC84-45B8-A7A5-B47DF7641D8D}"/>
              </a:ext>
            </a:extLst>
          </p:cNvPr>
          <p:cNvSpPr txBox="1">
            <a:spLocks/>
          </p:cNvSpPr>
          <p:nvPr/>
        </p:nvSpPr>
        <p:spPr>
          <a:xfrm>
            <a:off x="8065477" y="6139718"/>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0" indent="0" algn="ctr" defTabSz="9144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lnSpc>
                <a:spcPct val="90000"/>
              </a:lnSpc>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E227869E-4710-4622-B825-1782957CFB8A}" type="slidenum">
              <a:rPr lang="en-US" altLang="it-IT" sz="1400" smtClean="0"/>
              <a:pPr>
                <a:spcBef>
                  <a:spcPct val="0"/>
                </a:spcBef>
                <a:buFontTx/>
                <a:buNone/>
              </a:pPr>
              <a:t>25</a:t>
            </a:fld>
            <a:endParaRPr lang="en-US" altLang="it-IT" sz="1400" dirty="0"/>
          </a:p>
        </p:txBody>
      </p:sp>
      <p:sp>
        <p:nvSpPr>
          <p:cNvPr id="24" name="Rettangolo 2">
            <a:extLst>
              <a:ext uri="{FF2B5EF4-FFF2-40B4-BE49-F238E27FC236}">
                <a16:creationId xmlns:a16="http://schemas.microsoft.com/office/drawing/2014/main" id="{04E3A55D-BF90-42AB-A5C0-2E8F2AA23F58}"/>
              </a:ext>
            </a:extLst>
          </p:cNvPr>
          <p:cNvSpPr>
            <a:spLocks noChangeArrowheads="1"/>
          </p:cNvSpPr>
          <p:nvPr/>
        </p:nvSpPr>
        <p:spPr bwMode="auto">
          <a:xfrm>
            <a:off x="4284052" y="1235931"/>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it-IT" altLang="it-IT" sz="1800" dirty="0">
                <a:latin typeface="Times New Roman" panose="02020603050405020304" pitchFamily="18" charset="0"/>
              </a:rPr>
              <a:t>misura del numero di passi che si devono eseguire per risolvere il problema</a:t>
            </a:r>
            <a:endParaRPr lang="it-IT" altLang="it-IT" sz="1800" b="1" dirty="0">
              <a:latin typeface="Times New Roman" panose="02020603050405020304" pitchFamily="18" charset="0"/>
            </a:endParaRPr>
          </a:p>
        </p:txBody>
      </p:sp>
      <p:sp>
        <p:nvSpPr>
          <p:cNvPr id="25" name="Freccia a destra 24">
            <a:extLst>
              <a:ext uri="{FF2B5EF4-FFF2-40B4-BE49-F238E27FC236}">
                <a16:creationId xmlns:a16="http://schemas.microsoft.com/office/drawing/2014/main" id="{5D43C656-AC69-446C-8A9D-FDAFF6EE2EE1}"/>
              </a:ext>
            </a:extLst>
          </p:cNvPr>
          <p:cNvSpPr/>
          <p:nvPr/>
        </p:nvSpPr>
        <p:spPr>
          <a:xfrm>
            <a:off x="1969477" y="2531331"/>
            <a:ext cx="1811338" cy="936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it-IT" sz="1400" dirty="0"/>
              <a:t>Complessità problema</a:t>
            </a:r>
          </a:p>
        </p:txBody>
      </p:sp>
      <p:sp>
        <p:nvSpPr>
          <p:cNvPr id="26" name="Rettangolo 3">
            <a:extLst>
              <a:ext uri="{FF2B5EF4-FFF2-40B4-BE49-F238E27FC236}">
                <a16:creationId xmlns:a16="http://schemas.microsoft.com/office/drawing/2014/main" id="{8C703382-058F-47F0-8DF9-A311C9C3D68D}"/>
              </a:ext>
            </a:extLst>
          </p:cNvPr>
          <p:cNvSpPr>
            <a:spLocks noChangeArrowheads="1"/>
          </p:cNvSpPr>
          <p:nvPr/>
        </p:nvSpPr>
        <p:spPr bwMode="auto">
          <a:xfrm>
            <a:off x="4284052" y="2675793"/>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it-IT" altLang="it-IT" sz="1800" dirty="0">
                <a:latin typeface="Times New Roman" panose="02020603050405020304" pitchFamily="18" charset="0"/>
              </a:rPr>
              <a:t>complessità del migliore algoritmo che lo risolve</a:t>
            </a:r>
            <a:endParaRPr lang="it-IT" altLang="it-IT" sz="1800" b="1" dirty="0">
              <a:latin typeface="Times New Roman" panose="02020603050405020304" pitchFamily="18" charset="0"/>
            </a:endParaRPr>
          </a:p>
        </p:txBody>
      </p:sp>
      <p:pic>
        <p:nvPicPr>
          <p:cNvPr id="27" name="Immagine 4">
            <a:extLst>
              <a:ext uri="{FF2B5EF4-FFF2-40B4-BE49-F238E27FC236}">
                <a16:creationId xmlns:a16="http://schemas.microsoft.com/office/drawing/2014/main" id="{B84E1A90-0A99-465F-B4C9-4822A96101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9365" y="4044218"/>
            <a:ext cx="73660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ttangolo arrotondato 5">
            <a:extLst>
              <a:ext uri="{FF2B5EF4-FFF2-40B4-BE49-F238E27FC236}">
                <a16:creationId xmlns:a16="http://schemas.microsoft.com/office/drawing/2014/main" id="{99E88352-B3E1-440B-BC59-A188E2118868}"/>
              </a:ext>
            </a:extLst>
          </p:cNvPr>
          <p:cNvSpPr/>
          <p:nvPr/>
        </p:nvSpPr>
        <p:spPr>
          <a:xfrm>
            <a:off x="1955190" y="4779231"/>
            <a:ext cx="1504950" cy="81756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it-IT" dirty="0"/>
              <a:t>Non devo morire di fame</a:t>
            </a:r>
          </a:p>
        </p:txBody>
      </p:sp>
      <p:cxnSp>
        <p:nvCxnSpPr>
          <p:cNvPr id="29" name="Connettore 2 28">
            <a:extLst>
              <a:ext uri="{FF2B5EF4-FFF2-40B4-BE49-F238E27FC236}">
                <a16:creationId xmlns:a16="http://schemas.microsoft.com/office/drawing/2014/main" id="{6F95BFC8-B252-47F9-B643-7191C5801300}"/>
              </a:ext>
            </a:extLst>
          </p:cNvPr>
          <p:cNvCxnSpPr/>
          <p:nvPr/>
        </p:nvCxnSpPr>
        <p:spPr>
          <a:xfrm flipV="1">
            <a:off x="3563327" y="4044218"/>
            <a:ext cx="1584325" cy="57467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0" name="Connettore 2 29">
            <a:extLst>
              <a:ext uri="{FF2B5EF4-FFF2-40B4-BE49-F238E27FC236}">
                <a16:creationId xmlns:a16="http://schemas.microsoft.com/office/drawing/2014/main" id="{FFB0C0B4-6668-4924-AC26-D2742D6F5BAA}"/>
              </a:ext>
            </a:extLst>
          </p:cNvPr>
          <p:cNvCxnSpPr/>
          <p:nvPr/>
        </p:nvCxnSpPr>
        <p:spPr>
          <a:xfrm>
            <a:off x="3563327" y="4618893"/>
            <a:ext cx="1584325"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1" name="Connettore 2 30">
            <a:extLst>
              <a:ext uri="{FF2B5EF4-FFF2-40B4-BE49-F238E27FC236}">
                <a16:creationId xmlns:a16="http://schemas.microsoft.com/office/drawing/2014/main" id="{8BF0BBBE-9F3C-4FF5-B978-DB933051409E}"/>
              </a:ext>
            </a:extLst>
          </p:cNvPr>
          <p:cNvCxnSpPr/>
          <p:nvPr/>
        </p:nvCxnSpPr>
        <p:spPr>
          <a:xfrm>
            <a:off x="3563327" y="4618893"/>
            <a:ext cx="1584325" cy="64928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2" name="Rettangolo arrotondato 17">
            <a:extLst>
              <a:ext uri="{FF2B5EF4-FFF2-40B4-BE49-F238E27FC236}">
                <a16:creationId xmlns:a16="http://schemas.microsoft.com/office/drawing/2014/main" id="{B2F90BF2-AC3C-41C8-BEDA-3AB67C4CB058}"/>
              </a:ext>
            </a:extLst>
          </p:cNvPr>
          <p:cNvSpPr/>
          <p:nvPr/>
        </p:nvSpPr>
        <p:spPr>
          <a:xfrm>
            <a:off x="5204802" y="3429856"/>
            <a:ext cx="1296988" cy="6477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it-IT" dirty="0"/>
              <a:t>Faccio la spesa</a:t>
            </a:r>
          </a:p>
        </p:txBody>
      </p:sp>
      <p:sp>
        <p:nvSpPr>
          <p:cNvPr id="33" name="Rettangolo arrotondato 18">
            <a:extLst>
              <a:ext uri="{FF2B5EF4-FFF2-40B4-BE49-F238E27FC236}">
                <a16:creationId xmlns:a16="http://schemas.microsoft.com/office/drawing/2014/main" id="{A5D463FB-D67C-4550-BF8B-B425B8C34ABA}"/>
              </a:ext>
            </a:extLst>
          </p:cNvPr>
          <p:cNvSpPr/>
          <p:nvPr/>
        </p:nvSpPr>
        <p:spPr>
          <a:xfrm>
            <a:off x="5204802" y="4301393"/>
            <a:ext cx="1296988" cy="649288"/>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it-IT" dirty="0"/>
              <a:t>Creo un orto</a:t>
            </a:r>
          </a:p>
        </p:txBody>
      </p:sp>
      <p:sp>
        <p:nvSpPr>
          <p:cNvPr id="34" name="Rettangolo arrotondato 19">
            <a:extLst>
              <a:ext uri="{FF2B5EF4-FFF2-40B4-BE49-F238E27FC236}">
                <a16:creationId xmlns:a16="http://schemas.microsoft.com/office/drawing/2014/main" id="{60CEE516-F2D6-43B1-8FE3-662939DCACA0}"/>
              </a:ext>
            </a:extLst>
          </p:cNvPr>
          <p:cNvSpPr/>
          <p:nvPr/>
        </p:nvSpPr>
        <p:spPr>
          <a:xfrm>
            <a:off x="5204802" y="5112606"/>
            <a:ext cx="1296988" cy="6477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it-IT" dirty="0"/>
              <a:t>Pacco da giù</a:t>
            </a:r>
          </a:p>
        </p:txBody>
      </p:sp>
      <p:sp>
        <p:nvSpPr>
          <p:cNvPr id="35" name="Parentesi graffa chiusa 34">
            <a:extLst>
              <a:ext uri="{FF2B5EF4-FFF2-40B4-BE49-F238E27FC236}">
                <a16:creationId xmlns:a16="http://schemas.microsoft.com/office/drawing/2014/main" id="{D8A35B94-C7E1-432C-BA35-43E11BC50D80}"/>
              </a:ext>
            </a:extLst>
          </p:cNvPr>
          <p:cNvSpPr/>
          <p:nvPr/>
        </p:nvSpPr>
        <p:spPr>
          <a:xfrm>
            <a:off x="6589102" y="3377468"/>
            <a:ext cx="738188" cy="2484438"/>
          </a:xfrm>
          <a:prstGeom prst="rightBrace">
            <a:avLst/>
          </a:prstGeom>
        </p:spPr>
        <p:style>
          <a:lnRef idx="1">
            <a:schemeClr val="accent6"/>
          </a:lnRef>
          <a:fillRef idx="0">
            <a:schemeClr val="accent6"/>
          </a:fillRef>
          <a:effectRef idx="0">
            <a:schemeClr val="accent6"/>
          </a:effectRef>
          <a:fontRef idx="minor">
            <a:schemeClr val="tx1"/>
          </a:fontRef>
        </p:style>
        <p:txBody>
          <a:bodyPr anchor="ctr"/>
          <a:lstStyle/>
          <a:p>
            <a:pPr algn="ctr">
              <a:defRPr/>
            </a:pPr>
            <a:endParaRPr lang="it-IT" dirty="0"/>
          </a:p>
        </p:txBody>
      </p:sp>
      <p:sp>
        <p:nvSpPr>
          <p:cNvPr id="36" name="CasellaDiTesto 14">
            <a:extLst>
              <a:ext uri="{FF2B5EF4-FFF2-40B4-BE49-F238E27FC236}">
                <a16:creationId xmlns:a16="http://schemas.microsoft.com/office/drawing/2014/main" id="{03AD25FF-23FC-405B-9EBF-34000F18C1B3}"/>
              </a:ext>
            </a:extLst>
          </p:cNvPr>
          <p:cNvSpPr txBox="1">
            <a:spLocks noChangeArrowheads="1"/>
          </p:cNvSpPr>
          <p:nvPr/>
        </p:nvSpPr>
        <p:spPr bwMode="auto">
          <a:xfrm>
            <a:off x="7327290" y="3286981"/>
            <a:ext cx="461962" cy="26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dirty="0"/>
              <a:t>Valutazione secondo KPI</a:t>
            </a:r>
          </a:p>
        </p:txBody>
      </p:sp>
      <p:sp>
        <p:nvSpPr>
          <p:cNvPr id="37" name="Rettangolo arrotondato 22">
            <a:extLst>
              <a:ext uri="{FF2B5EF4-FFF2-40B4-BE49-F238E27FC236}">
                <a16:creationId xmlns:a16="http://schemas.microsoft.com/office/drawing/2014/main" id="{8643D41B-01B9-4AC2-9812-25DE24F8D33A}"/>
              </a:ext>
            </a:extLst>
          </p:cNvPr>
          <p:cNvSpPr/>
          <p:nvPr/>
        </p:nvSpPr>
        <p:spPr>
          <a:xfrm>
            <a:off x="8662377" y="4044218"/>
            <a:ext cx="1295400" cy="6477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it-IT" dirty="0"/>
              <a:t>Faccio la spesa</a:t>
            </a:r>
          </a:p>
        </p:txBody>
      </p:sp>
      <p:pic>
        <p:nvPicPr>
          <p:cNvPr id="38" name="Immagine 15" descr="&lt;strong&gt;Corona&lt;/strong&gt; real - Wikipedia, la enciclopedia libre">
            <a:extLst>
              <a:ext uri="{FF2B5EF4-FFF2-40B4-BE49-F238E27FC236}">
                <a16:creationId xmlns:a16="http://schemas.microsoft.com/office/drawing/2014/main" id="{2AA9739B-05FD-4745-A0C1-E86084117C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87790" y="3194906"/>
            <a:ext cx="105251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CasellaDiTesto 16">
            <a:extLst>
              <a:ext uri="{FF2B5EF4-FFF2-40B4-BE49-F238E27FC236}">
                <a16:creationId xmlns:a16="http://schemas.microsoft.com/office/drawing/2014/main" id="{A2F9F882-00DD-4804-8E7D-CA108685C272}"/>
              </a:ext>
            </a:extLst>
          </p:cNvPr>
          <p:cNvSpPr txBox="1">
            <a:spLocks noChangeArrowheads="1"/>
          </p:cNvSpPr>
          <p:nvPr/>
        </p:nvSpPr>
        <p:spPr bwMode="auto">
          <a:xfrm>
            <a:off x="8594115" y="4836381"/>
            <a:ext cx="15954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dirty="0"/>
              <a:t>Quanto è complesso?</a:t>
            </a:r>
          </a:p>
        </p:txBody>
      </p:sp>
      <p:sp>
        <p:nvSpPr>
          <p:cNvPr id="40" name="CasellaDiTesto 20">
            <a:extLst>
              <a:ext uri="{FF2B5EF4-FFF2-40B4-BE49-F238E27FC236}">
                <a16:creationId xmlns:a16="http://schemas.microsoft.com/office/drawing/2014/main" id="{DFCE2F92-C3A5-49F4-9E10-1F4B80DAAEB9}"/>
              </a:ext>
            </a:extLst>
          </p:cNvPr>
          <p:cNvSpPr txBox="1">
            <a:spLocks noChangeArrowheads="1"/>
          </p:cNvSpPr>
          <p:nvPr/>
        </p:nvSpPr>
        <p:spPr bwMode="auto">
          <a:xfrm>
            <a:off x="4499952" y="5841268"/>
            <a:ext cx="3816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200" dirty="0"/>
              <a:t>n.b. tutti gli algoritmi elencati risolvono il problema, ma sulla base dei KPI si decreta il migliore</a:t>
            </a:r>
          </a:p>
        </p:txBody>
      </p:sp>
      <p:cxnSp>
        <p:nvCxnSpPr>
          <p:cNvPr id="41" name="Connettore 2 40">
            <a:extLst>
              <a:ext uri="{FF2B5EF4-FFF2-40B4-BE49-F238E27FC236}">
                <a16:creationId xmlns:a16="http://schemas.microsoft.com/office/drawing/2014/main" id="{26119388-59D2-46BF-9766-079066593F06}"/>
              </a:ext>
            </a:extLst>
          </p:cNvPr>
          <p:cNvCxnSpPr/>
          <p:nvPr/>
        </p:nvCxnSpPr>
        <p:spPr>
          <a:xfrm>
            <a:off x="9252927" y="5436456"/>
            <a:ext cx="0" cy="5715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2" name="Rettangolo 41">
            <a:extLst>
              <a:ext uri="{FF2B5EF4-FFF2-40B4-BE49-F238E27FC236}">
                <a16:creationId xmlns:a16="http://schemas.microsoft.com/office/drawing/2014/main" id="{F4215DD4-1F4B-4748-93BA-8C88ED3302EB}"/>
              </a:ext>
            </a:extLst>
          </p:cNvPr>
          <p:cNvSpPr/>
          <p:nvPr/>
        </p:nvSpPr>
        <p:spPr>
          <a:xfrm>
            <a:off x="8730640" y="6057168"/>
            <a:ext cx="1054100" cy="4921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it-IT" sz="1100" dirty="0"/>
              <a:t>Complessità del problema</a:t>
            </a:r>
          </a:p>
        </p:txBody>
      </p:sp>
      <p:sp>
        <p:nvSpPr>
          <p:cNvPr id="43" name="Freccia a destra 42">
            <a:extLst>
              <a:ext uri="{FF2B5EF4-FFF2-40B4-BE49-F238E27FC236}">
                <a16:creationId xmlns:a16="http://schemas.microsoft.com/office/drawing/2014/main" id="{1C4F7562-1FA5-442A-8303-18F066CFC135}"/>
              </a:ext>
            </a:extLst>
          </p:cNvPr>
          <p:cNvSpPr/>
          <p:nvPr/>
        </p:nvSpPr>
        <p:spPr>
          <a:xfrm>
            <a:off x="1969477" y="1051310"/>
            <a:ext cx="1811338" cy="936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it-IT" sz="1400" dirty="0"/>
              <a:t>Complessità algoritmo</a:t>
            </a:r>
          </a:p>
        </p:txBody>
      </p:sp>
      <p:pic>
        <p:nvPicPr>
          <p:cNvPr id="44" name="Immagine 43" descr="&lt;strong&gt;Università Cattolica&lt;/strong&gt; del Sacro Cuore - Wikipedia">
            <a:extLst>
              <a:ext uri="{FF2B5EF4-FFF2-40B4-BE49-F238E27FC236}">
                <a16:creationId xmlns:a16="http://schemas.microsoft.com/office/drawing/2014/main" id="{61FA700B-53A1-4C2A-8F9D-ECF86C4A84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45" name="CasellaDiTesto 44">
            <a:extLst>
              <a:ext uri="{FF2B5EF4-FFF2-40B4-BE49-F238E27FC236}">
                <a16:creationId xmlns:a16="http://schemas.microsoft.com/office/drawing/2014/main" id="{CB11FAF5-36C0-417C-962F-DF23D1A3ABE3}"/>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46" name="CasellaDiTesto 45">
            <a:extLst>
              <a:ext uri="{FF2B5EF4-FFF2-40B4-BE49-F238E27FC236}">
                <a16:creationId xmlns:a16="http://schemas.microsoft.com/office/drawing/2014/main" id="{AB60864F-E71F-4ECE-83A1-BD706F481EC4}"/>
              </a:ext>
            </a:extLst>
          </p:cNvPr>
          <p:cNvSpPr txBox="1"/>
          <p:nvPr/>
        </p:nvSpPr>
        <p:spPr>
          <a:xfrm>
            <a:off x="0" y="6679066"/>
            <a:ext cx="2432503" cy="246221"/>
          </a:xfrm>
          <a:prstGeom prst="rect">
            <a:avLst/>
          </a:prstGeom>
          <a:noFill/>
        </p:spPr>
        <p:txBody>
          <a:bodyPr wrap="square" rtlCol="0">
            <a:spAutoFit/>
          </a:bodyPr>
          <a:lstStyle/>
          <a:p>
            <a:r>
              <a:rPr lang="it-IT" sz="1000" dirty="0"/>
              <a:t>Francesco Alotto</a:t>
            </a:r>
          </a:p>
        </p:txBody>
      </p:sp>
    </p:spTree>
    <p:extLst>
      <p:ext uri="{BB962C8B-B14F-4D97-AF65-F5344CB8AC3E}">
        <p14:creationId xmlns:p14="http://schemas.microsoft.com/office/powerpoint/2010/main" val="4004032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CBC28CC5-9DC6-4667-AEAB-161A56F4806E}"/>
              </a:ext>
            </a:extLst>
          </p:cNvPr>
          <p:cNvSpPr>
            <a:spLocks noGrp="1"/>
          </p:cNvSpPr>
          <p:nvPr>
            <p:ph type="body" sz="quarter" idx="10"/>
          </p:nvPr>
        </p:nvSpPr>
        <p:spPr/>
        <p:txBody>
          <a:bodyPr/>
          <a:lstStyle/>
          <a:p>
            <a:r>
              <a:rPr lang="it-IT" dirty="0"/>
              <a:t>Classificazione dei problemi</a:t>
            </a:r>
          </a:p>
        </p:txBody>
      </p:sp>
      <p:sp>
        <p:nvSpPr>
          <p:cNvPr id="3" name="Segnaposto numero diapositiva 5">
            <a:extLst>
              <a:ext uri="{FF2B5EF4-FFF2-40B4-BE49-F238E27FC236}">
                <a16:creationId xmlns:a16="http://schemas.microsoft.com/office/drawing/2014/main" id="{183625A8-C6F9-460E-902E-73E48B716E21}"/>
              </a:ext>
            </a:extLst>
          </p:cNvPr>
          <p:cNvSpPr txBox="1">
            <a:spLocks/>
          </p:cNvSpPr>
          <p:nvPr/>
        </p:nvSpPr>
        <p:spPr>
          <a:xfrm>
            <a:off x="7806715" y="5040313"/>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0" indent="0" algn="ctr" defTabSz="9144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lnSpc>
                <a:spcPct val="90000"/>
              </a:lnSpc>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endParaRPr lang="en-US" altLang="it-IT" sz="1400" dirty="0"/>
          </a:p>
        </p:txBody>
      </p:sp>
      <p:sp>
        <p:nvSpPr>
          <p:cNvPr id="4" name="Ovale 3">
            <a:extLst>
              <a:ext uri="{FF2B5EF4-FFF2-40B4-BE49-F238E27FC236}">
                <a16:creationId xmlns:a16="http://schemas.microsoft.com/office/drawing/2014/main" id="{F8C206C2-9852-4F93-9780-675EBD72668B}"/>
              </a:ext>
            </a:extLst>
          </p:cNvPr>
          <p:cNvSpPr/>
          <p:nvPr/>
        </p:nvSpPr>
        <p:spPr>
          <a:xfrm>
            <a:off x="1793265" y="1443038"/>
            <a:ext cx="8353425" cy="4251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5" name="Ovale 4">
            <a:extLst>
              <a:ext uri="{FF2B5EF4-FFF2-40B4-BE49-F238E27FC236}">
                <a16:creationId xmlns:a16="http://schemas.microsoft.com/office/drawing/2014/main" id="{98C741AD-5C0F-489D-986A-9D9F83C1309F}"/>
              </a:ext>
            </a:extLst>
          </p:cNvPr>
          <p:cNvSpPr/>
          <p:nvPr/>
        </p:nvSpPr>
        <p:spPr>
          <a:xfrm>
            <a:off x="2153627" y="1968500"/>
            <a:ext cx="3598863" cy="188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lnSpc>
                <a:spcPct val="90000"/>
              </a:lnSpc>
              <a:defRPr/>
            </a:pPr>
            <a:endParaRPr lang="it-IT" altLang="it-IT" sz="2000" u="sng" dirty="0"/>
          </a:p>
        </p:txBody>
      </p:sp>
      <p:sp>
        <p:nvSpPr>
          <p:cNvPr id="6" name="CasellaDiTesto 3">
            <a:extLst>
              <a:ext uri="{FF2B5EF4-FFF2-40B4-BE49-F238E27FC236}">
                <a16:creationId xmlns:a16="http://schemas.microsoft.com/office/drawing/2014/main" id="{4730DB5E-60DB-407C-A701-09D15D886DD2}"/>
              </a:ext>
            </a:extLst>
          </p:cNvPr>
          <p:cNvSpPr txBox="1">
            <a:spLocks noChangeArrowheads="1"/>
          </p:cNvSpPr>
          <p:nvPr/>
        </p:nvSpPr>
        <p:spPr bwMode="auto">
          <a:xfrm>
            <a:off x="2656865" y="2520950"/>
            <a:ext cx="26638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lvl="1">
              <a:spcBef>
                <a:spcPct val="0"/>
              </a:spcBef>
              <a:buFontTx/>
              <a:buNone/>
            </a:pPr>
            <a:r>
              <a:rPr lang="it-IT" altLang="it-IT" sz="1400" u="sng" dirty="0">
                <a:solidFill>
                  <a:schemeClr val="bg1"/>
                </a:solidFill>
              </a:rPr>
              <a:t>Problemi che ammettono algoritmi di soluzione efficienti</a:t>
            </a:r>
          </a:p>
          <a:p>
            <a:pPr>
              <a:spcBef>
                <a:spcPct val="0"/>
              </a:spcBef>
              <a:buFontTx/>
              <a:buNone/>
            </a:pPr>
            <a:endParaRPr lang="it-IT" altLang="it-IT" sz="1400" dirty="0">
              <a:solidFill>
                <a:schemeClr val="bg1"/>
              </a:solidFill>
            </a:endParaRPr>
          </a:p>
        </p:txBody>
      </p:sp>
      <p:sp>
        <p:nvSpPr>
          <p:cNvPr id="7" name="Ovale 6">
            <a:extLst>
              <a:ext uri="{FF2B5EF4-FFF2-40B4-BE49-F238E27FC236}">
                <a16:creationId xmlns:a16="http://schemas.microsoft.com/office/drawing/2014/main" id="{8C7DAB4E-2013-4F23-8F2C-FEBBDAFDC329}"/>
              </a:ext>
            </a:extLst>
          </p:cNvPr>
          <p:cNvSpPr/>
          <p:nvPr/>
        </p:nvSpPr>
        <p:spPr>
          <a:xfrm>
            <a:off x="6941527" y="2039938"/>
            <a:ext cx="2859088" cy="19288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lnSpc>
                <a:spcPct val="90000"/>
              </a:lnSpc>
              <a:defRPr/>
            </a:pPr>
            <a:endParaRPr lang="it-IT" altLang="it-IT" sz="2000" u="sng" dirty="0"/>
          </a:p>
        </p:txBody>
      </p:sp>
      <p:sp>
        <p:nvSpPr>
          <p:cNvPr id="8" name="CasellaDiTesto 4">
            <a:extLst>
              <a:ext uri="{FF2B5EF4-FFF2-40B4-BE49-F238E27FC236}">
                <a16:creationId xmlns:a16="http://schemas.microsoft.com/office/drawing/2014/main" id="{8A219CF7-A930-4DCF-830A-0EFBD4D79FFE}"/>
              </a:ext>
            </a:extLst>
          </p:cNvPr>
          <p:cNvSpPr txBox="1">
            <a:spLocks noChangeArrowheads="1"/>
          </p:cNvSpPr>
          <p:nvPr/>
        </p:nvSpPr>
        <p:spPr bwMode="auto">
          <a:xfrm>
            <a:off x="6631965" y="2574925"/>
            <a:ext cx="3024187"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lvl="1" eaLnBrk="1" hangingPunct="1">
              <a:lnSpc>
                <a:spcPct val="90000"/>
              </a:lnSpc>
              <a:spcBef>
                <a:spcPct val="0"/>
              </a:spcBef>
              <a:buFontTx/>
              <a:buNone/>
            </a:pPr>
            <a:r>
              <a:rPr lang="it-IT" altLang="it-IT" sz="1400" u="sng" dirty="0">
                <a:solidFill>
                  <a:schemeClr val="bg1"/>
                </a:solidFill>
              </a:rPr>
              <a:t>I problemi che per loro natura non possono essere risolti mediante algoritmi efficienti e che quindi sono intrattabili</a:t>
            </a:r>
          </a:p>
          <a:p>
            <a:pPr>
              <a:spcBef>
                <a:spcPct val="0"/>
              </a:spcBef>
              <a:buFontTx/>
              <a:buNone/>
            </a:pPr>
            <a:endParaRPr lang="it-IT" altLang="it-IT" sz="1200" dirty="0">
              <a:solidFill>
                <a:schemeClr val="bg1"/>
              </a:solidFill>
            </a:endParaRPr>
          </a:p>
        </p:txBody>
      </p:sp>
      <p:sp>
        <p:nvSpPr>
          <p:cNvPr id="9" name="CasellaDiTesto 6">
            <a:extLst>
              <a:ext uri="{FF2B5EF4-FFF2-40B4-BE49-F238E27FC236}">
                <a16:creationId xmlns:a16="http://schemas.microsoft.com/office/drawing/2014/main" id="{745C829E-CC51-4280-9A75-B7566C778086}"/>
              </a:ext>
            </a:extLst>
          </p:cNvPr>
          <p:cNvSpPr txBox="1">
            <a:spLocks noChangeArrowheads="1"/>
          </p:cNvSpPr>
          <p:nvPr/>
        </p:nvSpPr>
        <p:spPr bwMode="auto">
          <a:xfrm>
            <a:off x="4817452" y="1457325"/>
            <a:ext cx="2303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dirty="0">
                <a:solidFill>
                  <a:schemeClr val="bg1"/>
                </a:solidFill>
              </a:rPr>
              <a:t>Spazio dei problemi</a:t>
            </a:r>
          </a:p>
        </p:txBody>
      </p:sp>
      <p:sp>
        <p:nvSpPr>
          <p:cNvPr id="10" name="Rettangolo con angoli arrotondati 9">
            <a:extLst>
              <a:ext uri="{FF2B5EF4-FFF2-40B4-BE49-F238E27FC236}">
                <a16:creationId xmlns:a16="http://schemas.microsoft.com/office/drawing/2014/main" id="{1205CCF2-D7F1-4B14-A0C2-120685CC49EB}"/>
              </a:ext>
            </a:extLst>
          </p:cNvPr>
          <p:cNvSpPr/>
          <p:nvPr/>
        </p:nvSpPr>
        <p:spPr>
          <a:xfrm>
            <a:off x="1937727" y="1968500"/>
            <a:ext cx="5005388" cy="364807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11" name="Rettangolo 10">
            <a:extLst>
              <a:ext uri="{FF2B5EF4-FFF2-40B4-BE49-F238E27FC236}">
                <a16:creationId xmlns:a16="http://schemas.microsoft.com/office/drawing/2014/main" id="{53873366-DFCA-41F4-861F-1F1B57ADDDCD}"/>
              </a:ext>
            </a:extLst>
          </p:cNvPr>
          <p:cNvSpPr/>
          <p:nvPr/>
        </p:nvSpPr>
        <p:spPr>
          <a:xfrm>
            <a:off x="1932965" y="1747838"/>
            <a:ext cx="1414462" cy="254000"/>
          </a:xfrm>
          <a:prstGeom prst="rect">
            <a:avLst/>
          </a:prstGeom>
        </p:spPr>
        <p:txBody>
          <a:bodyPr wrap="none">
            <a:spAutoFit/>
          </a:bodyPr>
          <a:lstStyle/>
          <a:p>
            <a:pPr>
              <a:defRPr/>
            </a:pPr>
            <a:r>
              <a:rPr lang="it-IT" altLang="it-IT" sz="1050" b="1" dirty="0">
                <a:solidFill>
                  <a:srgbClr val="FF0000"/>
                </a:solidFill>
              </a:rPr>
              <a:t>Problemi decidibili</a:t>
            </a:r>
            <a:r>
              <a:rPr lang="it-IT" altLang="it-IT" sz="1050" dirty="0"/>
              <a:t> </a:t>
            </a:r>
            <a:endParaRPr lang="it-IT" sz="1050" dirty="0"/>
          </a:p>
        </p:txBody>
      </p:sp>
      <p:sp>
        <p:nvSpPr>
          <p:cNvPr id="12" name="Rettangolo con angoli arrotondati 11">
            <a:extLst>
              <a:ext uri="{FF2B5EF4-FFF2-40B4-BE49-F238E27FC236}">
                <a16:creationId xmlns:a16="http://schemas.microsoft.com/office/drawing/2014/main" id="{A8A95A88-485A-4FB8-9B41-4A738DA8433A}"/>
              </a:ext>
            </a:extLst>
          </p:cNvPr>
          <p:cNvSpPr/>
          <p:nvPr/>
        </p:nvSpPr>
        <p:spPr>
          <a:xfrm>
            <a:off x="6941527" y="2001838"/>
            <a:ext cx="3205163" cy="351472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13" name="Ovale 12">
            <a:extLst>
              <a:ext uri="{FF2B5EF4-FFF2-40B4-BE49-F238E27FC236}">
                <a16:creationId xmlns:a16="http://schemas.microsoft.com/office/drawing/2014/main" id="{92BAAB4A-A42A-4C42-9EC5-161FE8B85544}"/>
              </a:ext>
            </a:extLst>
          </p:cNvPr>
          <p:cNvSpPr/>
          <p:nvPr/>
        </p:nvSpPr>
        <p:spPr>
          <a:xfrm>
            <a:off x="5150827" y="3733800"/>
            <a:ext cx="3421063" cy="17637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lnSpc>
                <a:spcPct val="90000"/>
              </a:lnSpc>
              <a:defRPr/>
            </a:pPr>
            <a:endParaRPr lang="it-IT" altLang="it-IT" sz="2000" u="sng" dirty="0"/>
          </a:p>
        </p:txBody>
      </p:sp>
      <p:sp>
        <p:nvSpPr>
          <p:cNvPr id="14" name="CasellaDiTesto 5">
            <a:extLst>
              <a:ext uri="{FF2B5EF4-FFF2-40B4-BE49-F238E27FC236}">
                <a16:creationId xmlns:a16="http://schemas.microsoft.com/office/drawing/2014/main" id="{8990A54C-CC21-456E-BB9A-8CA4906D9FEE}"/>
              </a:ext>
            </a:extLst>
          </p:cNvPr>
          <p:cNvSpPr txBox="1">
            <a:spLocks noChangeArrowheads="1"/>
          </p:cNvSpPr>
          <p:nvPr/>
        </p:nvSpPr>
        <p:spPr bwMode="auto">
          <a:xfrm>
            <a:off x="5377840" y="4110038"/>
            <a:ext cx="3167062"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lvl="1">
              <a:spcBef>
                <a:spcPct val="0"/>
              </a:spcBef>
              <a:buFontTx/>
              <a:buNone/>
            </a:pPr>
            <a:r>
              <a:rPr lang="it-IT" altLang="it-IT" sz="1400" dirty="0">
                <a:solidFill>
                  <a:schemeClr val="bg1"/>
                </a:solidFill>
              </a:rPr>
              <a:t>I problemi per i quali algoritmi efficienti non sono stati trovati ma per i quali nessuno ha finora provato che tali algoritmi non esistano</a:t>
            </a:r>
          </a:p>
          <a:p>
            <a:pPr>
              <a:spcBef>
                <a:spcPct val="0"/>
              </a:spcBef>
              <a:buFontTx/>
              <a:buNone/>
            </a:pPr>
            <a:endParaRPr lang="it-IT" altLang="it-IT" sz="1400" dirty="0">
              <a:solidFill>
                <a:schemeClr val="bg1"/>
              </a:solidFill>
            </a:endParaRPr>
          </a:p>
        </p:txBody>
      </p:sp>
      <p:sp>
        <p:nvSpPr>
          <p:cNvPr id="15" name="Rettangolo 14">
            <a:extLst>
              <a:ext uri="{FF2B5EF4-FFF2-40B4-BE49-F238E27FC236}">
                <a16:creationId xmlns:a16="http://schemas.microsoft.com/office/drawing/2014/main" id="{B90CE431-4D71-4B22-8215-BFD735E977D3}"/>
              </a:ext>
            </a:extLst>
          </p:cNvPr>
          <p:cNvSpPr/>
          <p:nvPr/>
        </p:nvSpPr>
        <p:spPr>
          <a:xfrm>
            <a:off x="8636977" y="1785938"/>
            <a:ext cx="1497013" cy="254000"/>
          </a:xfrm>
          <a:prstGeom prst="rect">
            <a:avLst/>
          </a:prstGeom>
        </p:spPr>
        <p:txBody>
          <a:bodyPr wrap="none">
            <a:spAutoFit/>
          </a:bodyPr>
          <a:lstStyle/>
          <a:p>
            <a:pPr>
              <a:defRPr/>
            </a:pPr>
            <a:r>
              <a:rPr lang="it-IT" altLang="it-IT" sz="1050" b="1" dirty="0">
                <a:solidFill>
                  <a:srgbClr val="FF0000"/>
                </a:solidFill>
              </a:rPr>
              <a:t>Problemi indecidibili</a:t>
            </a:r>
            <a:endParaRPr lang="it-IT" sz="1050" b="1" dirty="0">
              <a:solidFill>
                <a:srgbClr val="FF0000"/>
              </a:solidFill>
            </a:endParaRPr>
          </a:p>
        </p:txBody>
      </p:sp>
      <p:pic>
        <p:nvPicPr>
          <p:cNvPr id="16" name="Immagine 15" descr="&lt;strong&gt;Università Cattolica&lt;/strong&gt; del Sacro Cuore - Wikipedia">
            <a:extLst>
              <a:ext uri="{FF2B5EF4-FFF2-40B4-BE49-F238E27FC236}">
                <a16:creationId xmlns:a16="http://schemas.microsoft.com/office/drawing/2014/main" id="{507E63CF-47F9-4BCD-A9E6-189C3FCD47D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17" name="CasellaDiTesto 16">
            <a:extLst>
              <a:ext uri="{FF2B5EF4-FFF2-40B4-BE49-F238E27FC236}">
                <a16:creationId xmlns:a16="http://schemas.microsoft.com/office/drawing/2014/main" id="{48C51130-1CB9-4B51-9F49-907C7C91DA50}"/>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18" name="CasellaDiTesto 17">
            <a:extLst>
              <a:ext uri="{FF2B5EF4-FFF2-40B4-BE49-F238E27FC236}">
                <a16:creationId xmlns:a16="http://schemas.microsoft.com/office/drawing/2014/main" id="{BAC696DD-931D-48BE-845A-79B452D241C0}"/>
              </a:ext>
            </a:extLst>
          </p:cNvPr>
          <p:cNvSpPr txBox="1"/>
          <p:nvPr/>
        </p:nvSpPr>
        <p:spPr>
          <a:xfrm>
            <a:off x="0" y="6679066"/>
            <a:ext cx="2432503" cy="246221"/>
          </a:xfrm>
          <a:prstGeom prst="rect">
            <a:avLst/>
          </a:prstGeom>
          <a:noFill/>
        </p:spPr>
        <p:txBody>
          <a:bodyPr wrap="square" rtlCol="0">
            <a:spAutoFit/>
          </a:bodyPr>
          <a:lstStyle/>
          <a:p>
            <a:r>
              <a:rPr lang="it-IT" sz="1000" dirty="0"/>
              <a:t>Francesco Alotto</a:t>
            </a:r>
          </a:p>
        </p:txBody>
      </p:sp>
    </p:spTree>
    <p:extLst>
      <p:ext uri="{BB962C8B-B14F-4D97-AF65-F5344CB8AC3E}">
        <p14:creationId xmlns:p14="http://schemas.microsoft.com/office/powerpoint/2010/main" val="3817950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8F78E421-F01E-4F2F-886B-F6F9A4135C4A}"/>
              </a:ext>
            </a:extLst>
          </p:cNvPr>
          <p:cNvSpPr>
            <a:spLocks noGrp="1"/>
          </p:cNvSpPr>
          <p:nvPr>
            <p:ph type="body" sz="quarter" idx="10"/>
          </p:nvPr>
        </p:nvSpPr>
        <p:spPr/>
        <p:txBody>
          <a:bodyPr/>
          <a:lstStyle/>
          <a:p>
            <a:r>
              <a:rPr lang="it-IT" dirty="0"/>
              <a:t>Classe di complessità</a:t>
            </a:r>
          </a:p>
        </p:txBody>
      </p:sp>
      <p:cxnSp>
        <p:nvCxnSpPr>
          <p:cNvPr id="3" name="Connettore diritto 2">
            <a:extLst>
              <a:ext uri="{FF2B5EF4-FFF2-40B4-BE49-F238E27FC236}">
                <a16:creationId xmlns:a16="http://schemas.microsoft.com/office/drawing/2014/main" id="{63013E4B-AF43-466E-AB08-44FD7393D6E6}"/>
              </a:ext>
            </a:extLst>
          </p:cNvPr>
          <p:cNvCxnSpPr/>
          <p:nvPr/>
        </p:nvCxnSpPr>
        <p:spPr>
          <a:xfrm>
            <a:off x="6110654" y="1259377"/>
            <a:ext cx="0" cy="642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Connettore diritto 3">
            <a:extLst>
              <a:ext uri="{FF2B5EF4-FFF2-40B4-BE49-F238E27FC236}">
                <a16:creationId xmlns:a16="http://schemas.microsoft.com/office/drawing/2014/main" id="{4477C1E8-E336-44B4-A1B6-EDC974327CF8}"/>
              </a:ext>
            </a:extLst>
          </p:cNvPr>
          <p:cNvCxnSpPr/>
          <p:nvPr/>
        </p:nvCxnSpPr>
        <p:spPr>
          <a:xfrm>
            <a:off x="6110654" y="1902314"/>
            <a:ext cx="31686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Connettore diritto 4">
            <a:extLst>
              <a:ext uri="{FF2B5EF4-FFF2-40B4-BE49-F238E27FC236}">
                <a16:creationId xmlns:a16="http://schemas.microsoft.com/office/drawing/2014/main" id="{B95386DA-67BB-40BD-B13C-FE05BE9B8D1C}"/>
              </a:ext>
            </a:extLst>
          </p:cNvPr>
          <p:cNvCxnSpPr/>
          <p:nvPr/>
        </p:nvCxnSpPr>
        <p:spPr>
          <a:xfrm>
            <a:off x="2942004" y="1902314"/>
            <a:ext cx="31686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ttangolo 5">
            <a:extLst>
              <a:ext uri="{FF2B5EF4-FFF2-40B4-BE49-F238E27FC236}">
                <a16:creationId xmlns:a16="http://schemas.microsoft.com/office/drawing/2014/main" id="{D34A9217-5412-4D83-A8A6-4F5DD06C96F0}"/>
              </a:ext>
            </a:extLst>
          </p:cNvPr>
          <p:cNvSpPr>
            <a:spLocks noChangeArrowheads="1"/>
          </p:cNvSpPr>
          <p:nvPr/>
        </p:nvSpPr>
        <p:spPr bwMode="auto">
          <a:xfrm>
            <a:off x="3267442" y="1902314"/>
            <a:ext cx="2517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it-IT" altLang="it-IT" b="1" dirty="0">
                <a:solidFill>
                  <a:srgbClr val="FF0000"/>
                </a:solidFill>
              </a:rPr>
              <a:t>Problemi polinomiali </a:t>
            </a:r>
            <a:endParaRPr lang="it-IT" altLang="it-IT" dirty="0"/>
          </a:p>
        </p:txBody>
      </p:sp>
      <p:sp>
        <p:nvSpPr>
          <p:cNvPr id="7" name="Rettangolo 6">
            <a:extLst>
              <a:ext uri="{FF2B5EF4-FFF2-40B4-BE49-F238E27FC236}">
                <a16:creationId xmlns:a16="http://schemas.microsoft.com/office/drawing/2014/main" id="{D13F1E57-3021-4D28-A66A-B47465433B86}"/>
              </a:ext>
            </a:extLst>
          </p:cNvPr>
          <p:cNvSpPr/>
          <p:nvPr/>
        </p:nvSpPr>
        <p:spPr>
          <a:xfrm>
            <a:off x="2942004" y="2505564"/>
            <a:ext cx="3168650" cy="830263"/>
          </a:xfrm>
          <a:prstGeom prst="rect">
            <a:avLst/>
          </a:prstGeom>
          <a:ln w="3175"/>
        </p:spPr>
        <p:style>
          <a:lnRef idx="2">
            <a:schemeClr val="accent2"/>
          </a:lnRef>
          <a:fillRef idx="1">
            <a:schemeClr val="lt1"/>
          </a:fillRef>
          <a:effectRef idx="0">
            <a:schemeClr val="accent2"/>
          </a:effectRef>
          <a:fontRef idx="minor">
            <a:schemeClr val="dk1"/>
          </a:fontRef>
        </p:style>
        <p:txBody>
          <a:bodyPr>
            <a:spAutoFit/>
          </a:bodyPr>
          <a:lstStyle/>
          <a:p>
            <a:pPr>
              <a:defRPr/>
            </a:pPr>
            <a:r>
              <a:rPr lang="it-IT" altLang="it-IT" sz="1200" dirty="0"/>
              <a:t>Problemi per i quali esistono soluzioni praticabili, cioè di complessità in </a:t>
            </a:r>
            <a:r>
              <a:rPr lang="el-GR" altLang="it-IT" sz="1200" dirty="0"/>
              <a:t>Θ</a:t>
            </a:r>
            <a:r>
              <a:rPr lang="it-IT" altLang="it-IT" sz="1200" dirty="0"/>
              <a:t>(f(n)) dove f(n) è un </a:t>
            </a:r>
            <a:r>
              <a:rPr lang="it-IT" altLang="it-IT" sz="1200" b="1" dirty="0"/>
              <a:t>polinomio</a:t>
            </a:r>
            <a:r>
              <a:rPr lang="it-IT" altLang="it-IT" sz="1200" dirty="0"/>
              <a:t> oppure è limitato superiormente da un polinomio</a:t>
            </a:r>
            <a:endParaRPr lang="it-IT" sz="1200" dirty="0"/>
          </a:p>
        </p:txBody>
      </p:sp>
      <p:sp>
        <p:nvSpPr>
          <p:cNvPr id="8" name="Rettangolo 7">
            <a:extLst>
              <a:ext uri="{FF2B5EF4-FFF2-40B4-BE49-F238E27FC236}">
                <a16:creationId xmlns:a16="http://schemas.microsoft.com/office/drawing/2014/main" id="{DC5E2C77-6F4D-49BC-842A-E129D47BF304}"/>
              </a:ext>
            </a:extLst>
          </p:cNvPr>
          <p:cNvSpPr>
            <a:spLocks noChangeArrowheads="1"/>
          </p:cNvSpPr>
          <p:nvPr/>
        </p:nvSpPr>
        <p:spPr bwMode="auto">
          <a:xfrm>
            <a:off x="3105517" y="3480289"/>
            <a:ext cx="2843212" cy="42545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it-IT" altLang="it-IT" sz="1200" dirty="0"/>
              <a:t>Sono problemi </a:t>
            </a:r>
            <a:r>
              <a:rPr lang="it-IT" altLang="it-IT" sz="1200" b="1" dirty="0"/>
              <a:t>trattabili</a:t>
            </a:r>
            <a:r>
              <a:rPr lang="it-IT" altLang="it-IT" sz="1200" dirty="0"/>
              <a:t> = ammettono un algoritmo di soluzione efficiente</a:t>
            </a:r>
          </a:p>
        </p:txBody>
      </p:sp>
      <p:sp>
        <p:nvSpPr>
          <p:cNvPr id="9" name="Rettangolo 9">
            <a:extLst>
              <a:ext uri="{FF2B5EF4-FFF2-40B4-BE49-F238E27FC236}">
                <a16:creationId xmlns:a16="http://schemas.microsoft.com/office/drawing/2014/main" id="{AAFC06BB-68CF-4E2C-A009-09BB91B819B2}"/>
              </a:ext>
            </a:extLst>
          </p:cNvPr>
          <p:cNvSpPr>
            <a:spLocks noChangeArrowheads="1"/>
          </p:cNvSpPr>
          <p:nvPr/>
        </p:nvSpPr>
        <p:spPr bwMode="auto">
          <a:xfrm>
            <a:off x="3105517" y="4032739"/>
            <a:ext cx="2843212" cy="42545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it-IT" altLang="it-IT" sz="1200" dirty="0"/>
              <a:t>Esempi: ordinamento di una lista, ricerca in una lista</a:t>
            </a:r>
          </a:p>
        </p:txBody>
      </p:sp>
      <p:sp>
        <p:nvSpPr>
          <p:cNvPr id="10" name="Rettangolo 12">
            <a:extLst>
              <a:ext uri="{FF2B5EF4-FFF2-40B4-BE49-F238E27FC236}">
                <a16:creationId xmlns:a16="http://schemas.microsoft.com/office/drawing/2014/main" id="{7307F6EC-7EE9-4E6A-B8FE-815631599EFB}"/>
              </a:ext>
            </a:extLst>
          </p:cNvPr>
          <p:cNvSpPr>
            <a:spLocks noChangeArrowheads="1"/>
          </p:cNvSpPr>
          <p:nvPr/>
        </p:nvSpPr>
        <p:spPr bwMode="auto">
          <a:xfrm>
            <a:off x="6436092" y="1881677"/>
            <a:ext cx="31670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it-IT" altLang="it-IT" b="1" dirty="0">
                <a:solidFill>
                  <a:srgbClr val="FF0000"/>
                </a:solidFill>
              </a:rPr>
              <a:t>Problemi polinomiali non deterministici </a:t>
            </a:r>
            <a:endParaRPr lang="it-IT" altLang="it-IT" dirty="0"/>
          </a:p>
        </p:txBody>
      </p:sp>
      <p:sp>
        <p:nvSpPr>
          <p:cNvPr id="11" name="Rettangolo 10">
            <a:extLst>
              <a:ext uri="{FF2B5EF4-FFF2-40B4-BE49-F238E27FC236}">
                <a16:creationId xmlns:a16="http://schemas.microsoft.com/office/drawing/2014/main" id="{77F3BAB0-549D-4026-83D3-DE53BE644E2D}"/>
              </a:ext>
            </a:extLst>
          </p:cNvPr>
          <p:cNvSpPr/>
          <p:nvPr/>
        </p:nvSpPr>
        <p:spPr>
          <a:xfrm>
            <a:off x="6507529" y="2545252"/>
            <a:ext cx="3168650" cy="831850"/>
          </a:xfrm>
          <a:prstGeom prst="rect">
            <a:avLst/>
          </a:prstGeom>
          <a:ln>
            <a:solidFill>
              <a:schemeClr val="accent6"/>
            </a:solidFill>
          </a:ln>
        </p:spPr>
        <p:txBody>
          <a:bodyPr>
            <a:spAutoFit/>
          </a:bodyPr>
          <a:lstStyle/>
          <a:p>
            <a:pPr eaLnBrk="1" hangingPunct="1">
              <a:lnSpc>
                <a:spcPct val="90000"/>
              </a:lnSpc>
              <a:spcAft>
                <a:spcPct val="50000"/>
              </a:spcAft>
              <a:defRPr/>
            </a:pPr>
            <a:r>
              <a:rPr lang="it-IT" altLang="it-IT" sz="1200" dirty="0"/>
              <a:t>Problemi risolvibili in tempo </a:t>
            </a:r>
            <a:r>
              <a:rPr lang="it-IT" altLang="it-IT" sz="1200" b="1" dirty="0"/>
              <a:t>polinomiale</a:t>
            </a:r>
            <a:r>
              <a:rPr lang="it-IT" altLang="it-IT" sz="1200" dirty="0"/>
              <a:t> da un </a:t>
            </a:r>
            <a:r>
              <a:rPr lang="it-IT" altLang="it-IT" sz="1200" b="1" u="sng" dirty="0"/>
              <a:t>algoritmo</a:t>
            </a:r>
            <a:r>
              <a:rPr lang="it-IT" altLang="it-IT" sz="1200" u="sng" dirty="0"/>
              <a:t> </a:t>
            </a:r>
            <a:r>
              <a:rPr lang="it-IT" altLang="it-IT" sz="1200" b="1" u="sng" dirty="0"/>
              <a:t>non deterministico</a:t>
            </a:r>
            <a:r>
              <a:rPr lang="it-IT" altLang="it-IT" sz="1200" dirty="0"/>
              <a:t>, ma per i quali non è ancora stata trovata una soluzione deterministica in tempo polinomiale</a:t>
            </a:r>
          </a:p>
        </p:txBody>
      </p:sp>
      <p:sp>
        <p:nvSpPr>
          <p:cNvPr id="12" name="Rettangolo 14">
            <a:extLst>
              <a:ext uri="{FF2B5EF4-FFF2-40B4-BE49-F238E27FC236}">
                <a16:creationId xmlns:a16="http://schemas.microsoft.com/office/drawing/2014/main" id="{54D0AB4A-BCE7-4555-A26A-30AFF70F64BE}"/>
              </a:ext>
            </a:extLst>
          </p:cNvPr>
          <p:cNvSpPr>
            <a:spLocks noChangeArrowheads="1"/>
          </p:cNvSpPr>
          <p:nvPr/>
        </p:nvSpPr>
        <p:spPr bwMode="auto">
          <a:xfrm>
            <a:off x="6705967" y="3581889"/>
            <a:ext cx="2771775" cy="64611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it-IT" altLang="it-IT" sz="1200" dirty="0">
                <a:solidFill>
                  <a:srgbClr val="0000FF"/>
                </a:solidFill>
              </a:rPr>
              <a:t>Algoritmo non deterministico</a:t>
            </a:r>
            <a:r>
              <a:rPr lang="it-IT" altLang="it-IT" sz="1200" dirty="0"/>
              <a:t> = si basa sulla creatività del meccanismo che esegue il programma</a:t>
            </a:r>
          </a:p>
        </p:txBody>
      </p:sp>
      <p:sp>
        <p:nvSpPr>
          <p:cNvPr id="13" name="Rettangolo 15">
            <a:extLst>
              <a:ext uri="{FF2B5EF4-FFF2-40B4-BE49-F238E27FC236}">
                <a16:creationId xmlns:a16="http://schemas.microsoft.com/office/drawing/2014/main" id="{2CAB8431-D0AC-40E6-BAA5-5F0834C1DEA3}"/>
              </a:ext>
            </a:extLst>
          </p:cNvPr>
          <p:cNvSpPr>
            <a:spLocks noChangeArrowheads="1"/>
          </p:cNvSpPr>
          <p:nvPr/>
        </p:nvSpPr>
        <p:spPr bwMode="auto">
          <a:xfrm>
            <a:off x="323529" y="4932852"/>
            <a:ext cx="2352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it-IT" altLang="it-IT" b="1" dirty="0">
                <a:solidFill>
                  <a:srgbClr val="0000FF"/>
                </a:solidFill>
              </a:rPr>
              <a:t>Problemi intrattabili</a:t>
            </a:r>
            <a:endParaRPr lang="it-IT" altLang="it-IT" dirty="0"/>
          </a:p>
        </p:txBody>
      </p:sp>
      <p:sp>
        <p:nvSpPr>
          <p:cNvPr id="14" name="Rettangolo 16">
            <a:extLst>
              <a:ext uri="{FF2B5EF4-FFF2-40B4-BE49-F238E27FC236}">
                <a16:creationId xmlns:a16="http://schemas.microsoft.com/office/drawing/2014/main" id="{02D16F9B-36B8-4FD8-B000-FCA16F5DE952}"/>
              </a:ext>
            </a:extLst>
          </p:cNvPr>
          <p:cNvSpPr>
            <a:spLocks noChangeArrowheads="1"/>
          </p:cNvSpPr>
          <p:nvPr/>
        </p:nvSpPr>
        <p:spPr bwMode="auto">
          <a:xfrm>
            <a:off x="323530" y="5301152"/>
            <a:ext cx="1178347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r>
              <a:rPr lang="it-IT" altLang="it-IT" sz="1400" dirty="0"/>
              <a:t>Problemi che </a:t>
            </a:r>
            <a:r>
              <a:rPr lang="it-IT" altLang="it-IT" sz="1400" b="1" i="1" dirty="0"/>
              <a:t>non</a:t>
            </a:r>
            <a:r>
              <a:rPr lang="it-IT" altLang="it-IT" sz="1400" i="1" dirty="0"/>
              <a:t> </a:t>
            </a:r>
            <a:r>
              <a:rPr lang="it-IT" altLang="it-IT" sz="1400" dirty="0"/>
              <a:t>possono essere risolti in un tempo polinomiale (quindi non appartengono alla classe P)</a:t>
            </a:r>
          </a:p>
          <a:p>
            <a:pPr eaLnBrk="1" hangingPunct="1">
              <a:lnSpc>
                <a:spcPct val="80000"/>
              </a:lnSpc>
            </a:pPr>
            <a:r>
              <a:rPr lang="it-IT" altLang="it-IT" sz="1400" dirty="0"/>
              <a:t>Per questi problemi si può provare che ogni algoritmo risolutivo richiede, nel caso peggiore, un tempo di calcolo </a:t>
            </a:r>
            <a:r>
              <a:rPr lang="it-IT" altLang="it-IT" sz="1400" b="1" dirty="0"/>
              <a:t>esponenziale</a:t>
            </a:r>
            <a:r>
              <a:rPr lang="it-IT" altLang="it-IT" sz="1400" dirty="0"/>
              <a:t> o comunque asintoticamente superiore ad ogni polinomio</a:t>
            </a:r>
          </a:p>
          <a:p>
            <a:pPr eaLnBrk="1" hangingPunct="1">
              <a:lnSpc>
                <a:spcPct val="80000"/>
              </a:lnSpc>
            </a:pPr>
            <a:r>
              <a:rPr lang="it-IT" altLang="it-IT" sz="1400" dirty="0"/>
              <a:t>Quindi pur essendo risolubili per via automatica, richiedono un tempo di calcolo molto elevato, tale da rendere ogni algoritmo di fatto inutilizzabile anche per dimensioni piccole dell’input</a:t>
            </a:r>
          </a:p>
        </p:txBody>
      </p:sp>
      <p:sp>
        <p:nvSpPr>
          <p:cNvPr id="15" name="Rettangolo 22">
            <a:extLst>
              <a:ext uri="{FF2B5EF4-FFF2-40B4-BE49-F238E27FC236}">
                <a16:creationId xmlns:a16="http://schemas.microsoft.com/office/drawing/2014/main" id="{2A94420D-2151-420F-8879-FEF659A008DB}"/>
              </a:ext>
            </a:extLst>
          </p:cNvPr>
          <p:cNvSpPr>
            <a:spLocks noChangeArrowheads="1"/>
          </p:cNvSpPr>
          <p:nvPr/>
        </p:nvSpPr>
        <p:spPr bwMode="auto">
          <a:xfrm>
            <a:off x="6669454" y="4316902"/>
            <a:ext cx="2843213" cy="59055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it-IT" altLang="it-IT" sz="1200" dirty="0"/>
              <a:t>Esempi: </a:t>
            </a:r>
            <a:r>
              <a:rPr lang="it-IT" altLang="it-IT" sz="1200" dirty="0">
                <a:hlinkClick r:id="rId2"/>
              </a:rPr>
              <a:t>https://www.kaggle.com/allen-institute-for-ai/CORD-19-research-challenge</a:t>
            </a:r>
            <a:endParaRPr lang="it-IT" altLang="it-IT" sz="1200" dirty="0"/>
          </a:p>
        </p:txBody>
      </p:sp>
      <p:pic>
        <p:nvPicPr>
          <p:cNvPr id="16" name="Immagine 15" descr="&lt;strong&gt;Università Cattolica&lt;/strong&gt; del Sacro Cuore - Wikipedia">
            <a:extLst>
              <a:ext uri="{FF2B5EF4-FFF2-40B4-BE49-F238E27FC236}">
                <a16:creationId xmlns:a16="http://schemas.microsoft.com/office/drawing/2014/main" id="{3099BFC2-A814-4264-B701-926209A8B46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17" name="CasellaDiTesto 16">
            <a:extLst>
              <a:ext uri="{FF2B5EF4-FFF2-40B4-BE49-F238E27FC236}">
                <a16:creationId xmlns:a16="http://schemas.microsoft.com/office/drawing/2014/main" id="{81631BC1-6717-4572-AA73-F112105EA758}"/>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18" name="CasellaDiTesto 17">
            <a:extLst>
              <a:ext uri="{FF2B5EF4-FFF2-40B4-BE49-F238E27FC236}">
                <a16:creationId xmlns:a16="http://schemas.microsoft.com/office/drawing/2014/main" id="{88D50199-3661-41E4-B19E-FA2CE57F9EDB}"/>
              </a:ext>
            </a:extLst>
          </p:cNvPr>
          <p:cNvSpPr txBox="1"/>
          <p:nvPr/>
        </p:nvSpPr>
        <p:spPr>
          <a:xfrm>
            <a:off x="0" y="6679066"/>
            <a:ext cx="2432503" cy="246221"/>
          </a:xfrm>
          <a:prstGeom prst="rect">
            <a:avLst/>
          </a:prstGeom>
          <a:noFill/>
        </p:spPr>
        <p:txBody>
          <a:bodyPr wrap="square" rtlCol="0">
            <a:spAutoFit/>
          </a:bodyPr>
          <a:lstStyle/>
          <a:p>
            <a:r>
              <a:rPr lang="it-IT" sz="1000" dirty="0"/>
              <a:t>Francesco Alotto</a:t>
            </a:r>
          </a:p>
        </p:txBody>
      </p:sp>
    </p:spTree>
    <p:extLst>
      <p:ext uri="{BB962C8B-B14F-4D97-AF65-F5344CB8AC3E}">
        <p14:creationId xmlns:p14="http://schemas.microsoft.com/office/powerpoint/2010/main" val="564421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0A67E6-C640-4BBD-9E3E-AB5C9C7615CF}"/>
              </a:ext>
            </a:extLst>
          </p:cNvPr>
          <p:cNvSpPr txBox="1">
            <a:spLocks noChangeArrowheads="1"/>
          </p:cNvSpPr>
          <p:nvPr/>
        </p:nvSpPr>
        <p:spPr>
          <a:xfrm>
            <a:off x="2378930" y="2415048"/>
            <a:ext cx="8229600" cy="11414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it-IT" altLang="it-IT" sz="1600" i="1" dirty="0"/>
              <a:t>	Un commesso viaggiatore deve visitare alcuni suoi clienti in città diverse senza superare il budget per le spese di viaggio: il suo problema è trovare un percorso (che parta dalla sua abitazione, arrivi nelle varie città da visitare e poi lo riconduca a casa) la cui lunghezza totale non superi i chilometri consentiti</a:t>
            </a:r>
          </a:p>
        </p:txBody>
      </p:sp>
      <p:pic>
        <p:nvPicPr>
          <p:cNvPr id="5" name="Picture 8" descr="Risultato immagini per problema del commesso viaggiatore">
            <a:extLst>
              <a:ext uri="{FF2B5EF4-FFF2-40B4-BE49-F238E27FC236}">
                <a16:creationId xmlns:a16="http://schemas.microsoft.com/office/drawing/2014/main" id="{6C28C15A-A453-424E-A007-4E48A0DE2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8500" b="20599"/>
          <a:stretch>
            <a:fillRect/>
          </a:stretch>
        </p:blipFill>
        <p:spPr bwMode="auto">
          <a:xfrm>
            <a:off x="4345842" y="38560"/>
            <a:ext cx="43561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Risultato immagini per problema del commesso viaggiatore">
            <a:extLst>
              <a:ext uri="{FF2B5EF4-FFF2-40B4-BE49-F238E27FC236}">
                <a16:creationId xmlns:a16="http://schemas.microsoft.com/office/drawing/2014/main" id="{352D3B4D-5CA3-4ADC-B5DC-D5EAD0F4D1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205" y="3754898"/>
            <a:ext cx="26289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ttangolo con angoli arrotondati 6">
            <a:extLst>
              <a:ext uri="{FF2B5EF4-FFF2-40B4-BE49-F238E27FC236}">
                <a16:creationId xmlns:a16="http://schemas.microsoft.com/office/drawing/2014/main" id="{B227F2AF-2C1D-42C0-AE12-055EC2EA5A96}"/>
              </a:ext>
            </a:extLst>
          </p:cNvPr>
          <p:cNvSpPr/>
          <p:nvPr/>
        </p:nvSpPr>
        <p:spPr>
          <a:xfrm>
            <a:off x="5203092" y="3762835"/>
            <a:ext cx="4648200" cy="125730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it-IT" altLang="it-IT" sz="1400" dirty="0"/>
              <a:t>Si considerano i potenziali percorsi in modo sistematico confrontando la lunghezza di ogni percorso con il limite chilometrico finché si trova un percorso accettabile oppure sono state considerate tutte le possibilità</a:t>
            </a:r>
            <a:endParaRPr lang="it-IT" sz="1400" dirty="0"/>
          </a:p>
        </p:txBody>
      </p:sp>
      <p:sp>
        <p:nvSpPr>
          <p:cNvPr id="8" name="Rettangolo 7">
            <a:extLst>
              <a:ext uri="{FF2B5EF4-FFF2-40B4-BE49-F238E27FC236}">
                <a16:creationId xmlns:a16="http://schemas.microsoft.com/office/drawing/2014/main" id="{BDA49AE1-0FAE-4A26-86B2-CDD0F73C4DE8}"/>
              </a:ext>
            </a:extLst>
          </p:cNvPr>
          <p:cNvSpPr/>
          <p:nvPr/>
        </p:nvSpPr>
        <p:spPr>
          <a:xfrm>
            <a:off x="10021155" y="3754898"/>
            <a:ext cx="1039812" cy="12573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it-IT" sz="1000" b="1" dirty="0"/>
              <a:t>Soluzione non polinomiale ma esponenziale, mole di calcolo enorme</a:t>
            </a:r>
          </a:p>
        </p:txBody>
      </p:sp>
      <p:sp>
        <p:nvSpPr>
          <p:cNvPr id="9" name="Rettangolo con due angoli in diagonale arrotondati 8">
            <a:extLst>
              <a:ext uri="{FF2B5EF4-FFF2-40B4-BE49-F238E27FC236}">
                <a16:creationId xmlns:a16="http://schemas.microsoft.com/office/drawing/2014/main" id="{8092B7A3-A897-4E17-B530-B16BECF77E0F}"/>
              </a:ext>
            </a:extLst>
          </p:cNvPr>
          <p:cNvSpPr/>
          <p:nvPr/>
        </p:nvSpPr>
        <p:spPr>
          <a:xfrm>
            <a:off x="5203092" y="5242385"/>
            <a:ext cx="5065713" cy="12573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lnSpc>
                <a:spcPct val="90000"/>
              </a:lnSpc>
              <a:defRPr/>
            </a:pPr>
            <a:r>
              <a:rPr lang="it-IT" altLang="it-IT" b="1" dirty="0"/>
              <a:t>Non</a:t>
            </a:r>
            <a:r>
              <a:rPr lang="it-IT" altLang="it-IT" dirty="0"/>
              <a:t> è una soluzione in tempo polinomiale. Il numero dei tragitti da considerare aumenta più velocemente di qualsiasi polinomio al crescere del numero delle città </a:t>
            </a:r>
            <a:r>
              <a:rPr lang="it-IT" altLang="it-IT" i="1" dirty="0"/>
              <a:t>(n!)</a:t>
            </a:r>
          </a:p>
        </p:txBody>
      </p:sp>
      <p:pic>
        <p:nvPicPr>
          <p:cNvPr id="10" name="Immagine 9" descr="&lt;strong&gt;Università Cattolica&lt;/strong&gt; del Sacro Cuore - Wikipedia">
            <a:extLst>
              <a:ext uri="{FF2B5EF4-FFF2-40B4-BE49-F238E27FC236}">
                <a16:creationId xmlns:a16="http://schemas.microsoft.com/office/drawing/2014/main" id="{A84A07AD-998C-44A2-AF4C-433A23440F0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11" name="CasellaDiTesto 10">
            <a:extLst>
              <a:ext uri="{FF2B5EF4-FFF2-40B4-BE49-F238E27FC236}">
                <a16:creationId xmlns:a16="http://schemas.microsoft.com/office/drawing/2014/main" id="{F3BF3648-F6ED-47FA-9672-E35DA855D5BB}"/>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12" name="CasellaDiTesto 11">
            <a:extLst>
              <a:ext uri="{FF2B5EF4-FFF2-40B4-BE49-F238E27FC236}">
                <a16:creationId xmlns:a16="http://schemas.microsoft.com/office/drawing/2014/main" id="{5F1F8DD8-8FD4-465F-8C3B-B3DA94430127}"/>
              </a:ext>
            </a:extLst>
          </p:cNvPr>
          <p:cNvSpPr txBox="1"/>
          <p:nvPr/>
        </p:nvSpPr>
        <p:spPr>
          <a:xfrm>
            <a:off x="0" y="6679066"/>
            <a:ext cx="2432503" cy="246221"/>
          </a:xfrm>
          <a:prstGeom prst="rect">
            <a:avLst/>
          </a:prstGeom>
          <a:noFill/>
        </p:spPr>
        <p:txBody>
          <a:bodyPr wrap="square" rtlCol="0">
            <a:spAutoFit/>
          </a:bodyPr>
          <a:lstStyle/>
          <a:p>
            <a:r>
              <a:rPr lang="it-IT" sz="1000" dirty="0"/>
              <a:t>Francesco Alotto</a:t>
            </a:r>
          </a:p>
        </p:txBody>
      </p:sp>
    </p:spTree>
    <p:extLst>
      <p:ext uri="{BB962C8B-B14F-4D97-AF65-F5344CB8AC3E}">
        <p14:creationId xmlns:p14="http://schemas.microsoft.com/office/powerpoint/2010/main" val="998647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66A43C2-9DE3-4CCC-92F5-71D35654B843}"/>
              </a:ext>
            </a:extLst>
          </p:cNvPr>
          <p:cNvSpPr txBox="1">
            <a:spLocks noChangeArrowheads="1"/>
          </p:cNvSpPr>
          <p:nvPr/>
        </p:nvSpPr>
        <p:spPr>
          <a:xfrm>
            <a:off x="457199" y="274638"/>
            <a:ext cx="11456377"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it-IT" altLang="it-IT" sz="5400" dirty="0">
                <a:solidFill>
                  <a:schemeClr val="tx1">
                    <a:lumMod val="85000"/>
                    <a:lumOff val="15000"/>
                  </a:schemeClr>
                </a:solidFill>
                <a:ea typeface="+mn-ea"/>
                <a:cs typeface="Arial" pitchFamily="34" charset="0"/>
              </a:rPr>
              <a:t>Problema del commesso viaggiatore (classe NP)</a:t>
            </a:r>
          </a:p>
        </p:txBody>
      </p:sp>
      <p:sp>
        <p:nvSpPr>
          <p:cNvPr id="5" name="Rectangle 3">
            <a:extLst>
              <a:ext uri="{FF2B5EF4-FFF2-40B4-BE49-F238E27FC236}">
                <a16:creationId xmlns:a16="http://schemas.microsoft.com/office/drawing/2014/main" id="{8EC6EF8E-6A55-4E49-9B3A-B8597ED36AAF}"/>
              </a:ext>
            </a:extLst>
          </p:cNvPr>
          <p:cNvSpPr txBox="1">
            <a:spLocks noChangeArrowheads="1"/>
          </p:cNvSpPr>
          <p:nvPr/>
        </p:nvSpPr>
        <p:spPr>
          <a:xfrm>
            <a:off x="536330" y="1895963"/>
            <a:ext cx="11456377"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altLang="it-IT" b="1" dirty="0"/>
              <a:t>Algoritmo non deterministico</a:t>
            </a:r>
          </a:p>
          <a:p>
            <a:pPr lvl="1"/>
            <a:r>
              <a:rPr lang="it-IT" altLang="it-IT" dirty="0"/>
              <a:t>Se esiste un percorso accettabile e lo selezioniamo per primo, l’algoritmo termina velocemente</a:t>
            </a:r>
          </a:p>
          <a:p>
            <a:pPr>
              <a:buFontTx/>
              <a:buNone/>
            </a:pPr>
            <a:r>
              <a:rPr lang="it-IT" altLang="it-IT" dirty="0"/>
              <a:t>	</a:t>
            </a:r>
            <a:r>
              <a:rPr lang="it-IT" altLang="it-IT" sz="2000" b="1" dirty="0">
                <a:solidFill>
                  <a:srgbClr val="FF0000"/>
                </a:solidFill>
                <a:latin typeface="Courier New" panose="02070309020205020404" pitchFamily="49" charset="0"/>
                <a:cs typeface="Courier New" panose="02070309020205020404" pitchFamily="49" charset="0"/>
              </a:rPr>
              <a:t>Seleziona uno dei possibili percorsi e calcola la sua distanza.</a:t>
            </a:r>
          </a:p>
          <a:p>
            <a:pPr>
              <a:buFontTx/>
              <a:buNone/>
            </a:pPr>
            <a:r>
              <a:rPr lang="it-IT" altLang="it-IT" sz="2000" dirty="0">
                <a:latin typeface="Courier New" panose="02070309020205020404" pitchFamily="49" charset="0"/>
                <a:cs typeface="Courier New" panose="02070309020205020404" pitchFamily="49" charset="0"/>
              </a:rPr>
              <a:t>	</a:t>
            </a:r>
            <a:r>
              <a:rPr lang="it-IT" altLang="it-IT" sz="2000" b="1" dirty="0">
                <a:latin typeface="Courier New" panose="02070309020205020404" pitchFamily="49" charset="0"/>
                <a:cs typeface="Courier New" panose="02070309020205020404" pitchFamily="49" charset="0"/>
              </a:rPr>
              <a:t>i</a:t>
            </a:r>
            <a:r>
              <a:rPr lang="it-IT" altLang="it-IT" sz="2400" b="1" dirty="0">
                <a:latin typeface="Courier New" panose="02070309020205020404" pitchFamily="49" charset="0"/>
                <a:cs typeface="Courier New" panose="02070309020205020404" pitchFamily="49" charset="0"/>
              </a:rPr>
              <a:t>f</a:t>
            </a:r>
            <a:r>
              <a:rPr lang="it-IT" altLang="it-IT" sz="2000" b="1" dirty="0">
                <a:latin typeface="Courier New" panose="02070309020205020404" pitchFamily="49" charset="0"/>
                <a:cs typeface="Courier New" panose="02070309020205020404" pitchFamily="49" charset="0"/>
              </a:rPr>
              <a:t>(questa distanza non è </a:t>
            </a:r>
          </a:p>
          <a:p>
            <a:pPr>
              <a:buFontTx/>
              <a:buNone/>
            </a:pPr>
            <a:r>
              <a:rPr lang="it-IT" altLang="it-IT" sz="2000" b="1" dirty="0">
                <a:latin typeface="Courier New" panose="02070309020205020404" pitchFamily="49" charset="0"/>
                <a:cs typeface="Courier New" panose="02070309020205020404" pitchFamily="49" charset="0"/>
              </a:rPr>
              <a:t>		maggiore del chilometraggio consentito)</a:t>
            </a:r>
          </a:p>
          <a:p>
            <a:pPr>
              <a:buFontTx/>
              <a:buNone/>
            </a:pPr>
            <a:r>
              <a:rPr lang="it-IT" altLang="it-IT" sz="2000" b="1" dirty="0">
                <a:latin typeface="Courier New" panose="02070309020205020404" pitchFamily="49" charset="0"/>
                <a:cs typeface="Courier New" panose="02070309020205020404" pitchFamily="49" charset="0"/>
              </a:rPr>
              <a:t>		</a:t>
            </a:r>
            <a:r>
              <a:rPr lang="it-IT" altLang="it-IT" sz="2400" b="1" dirty="0">
                <a:latin typeface="Courier New" panose="02070309020205020404" pitchFamily="49" charset="0"/>
                <a:cs typeface="Courier New" panose="02070309020205020404" pitchFamily="49" charset="0"/>
              </a:rPr>
              <a:t>then</a:t>
            </a:r>
            <a:r>
              <a:rPr lang="it-IT" altLang="it-IT" sz="2000" b="1" dirty="0">
                <a:latin typeface="Courier New" panose="02070309020205020404" pitchFamily="49" charset="0"/>
                <a:cs typeface="Courier New" panose="02070309020205020404" pitchFamily="49" charset="0"/>
              </a:rPr>
              <a:t> (dichiara un successo)</a:t>
            </a:r>
          </a:p>
          <a:p>
            <a:pPr>
              <a:buFontTx/>
              <a:buNone/>
            </a:pPr>
            <a:r>
              <a:rPr lang="it-IT" altLang="it-IT" sz="2000" b="1" dirty="0">
                <a:latin typeface="Courier New" panose="02070309020205020404" pitchFamily="49" charset="0"/>
                <a:cs typeface="Courier New" panose="02070309020205020404" pitchFamily="49" charset="0"/>
              </a:rPr>
              <a:t>		</a:t>
            </a:r>
            <a:r>
              <a:rPr lang="it-IT" altLang="it-IT" sz="2400" b="1" dirty="0">
                <a:latin typeface="Courier New" panose="02070309020205020404" pitchFamily="49" charset="0"/>
                <a:cs typeface="Courier New" panose="02070309020205020404" pitchFamily="49" charset="0"/>
              </a:rPr>
              <a:t>else</a:t>
            </a:r>
            <a:r>
              <a:rPr lang="it-IT" altLang="it-IT" sz="2000" b="1" dirty="0">
                <a:latin typeface="Courier New" panose="02070309020205020404" pitchFamily="49" charset="0"/>
                <a:cs typeface="Courier New" panose="02070309020205020404" pitchFamily="49" charset="0"/>
              </a:rPr>
              <a:t> (non dichiarare nulla)</a:t>
            </a:r>
          </a:p>
        </p:txBody>
      </p:sp>
      <p:sp>
        <p:nvSpPr>
          <p:cNvPr id="6" name="Text Box 4">
            <a:extLst>
              <a:ext uri="{FF2B5EF4-FFF2-40B4-BE49-F238E27FC236}">
                <a16:creationId xmlns:a16="http://schemas.microsoft.com/office/drawing/2014/main" id="{703CBD1C-32F7-4A3C-A270-854A76D419AC}"/>
              </a:ext>
            </a:extLst>
          </p:cNvPr>
          <p:cNvSpPr txBox="1">
            <a:spLocks noChangeArrowheads="1"/>
          </p:cNvSpPr>
          <p:nvPr/>
        </p:nvSpPr>
        <p:spPr bwMode="auto">
          <a:xfrm>
            <a:off x="5875093" y="4669326"/>
            <a:ext cx="41193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2400" b="1" dirty="0">
                <a:solidFill>
                  <a:srgbClr val="FF0000"/>
                </a:solidFill>
              </a:rPr>
              <a:t>istruzione ambigua</a:t>
            </a:r>
          </a:p>
        </p:txBody>
      </p:sp>
      <p:sp>
        <p:nvSpPr>
          <p:cNvPr id="7" name="Line 5">
            <a:extLst>
              <a:ext uri="{FF2B5EF4-FFF2-40B4-BE49-F238E27FC236}">
                <a16:creationId xmlns:a16="http://schemas.microsoft.com/office/drawing/2014/main" id="{2B7986B1-0BF5-4B01-8571-3A09B3B403F0}"/>
              </a:ext>
            </a:extLst>
          </p:cNvPr>
          <p:cNvSpPr>
            <a:spLocks noChangeShapeType="1"/>
          </p:cNvSpPr>
          <p:nvPr/>
        </p:nvSpPr>
        <p:spPr bwMode="auto">
          <a:xfrm flipH="1" flipV="1">
            <a:off x="7172080" y="4405801"/>
            <a:ext cx="198895" cy="3603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dirty="0"/>
          </a:p>
        </p:txBody>
      </p:sp>
      <p:pic>
        <p:nvPicPr>
          <p:cNvPr id="8" name="Immagine 7" descr="&lt;strong&gt;Università Cattolica&lt;/strong&gt; del Sacro Cuore - Wikipedia">
            <a:extLst>
              <a:ext uri="{FF2B5EF4-FFF2-40B4-BE49-F238E27FC236}">
                <a16:creationId xmlns:a16="http://schemas.microsoft.com/office/drawing/2014/main" id="{CCBC3B7B-98F6-4E44-BEA7-0A8BBF03F79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9" name="CasellaDiTesto 8">
            <a:extLst>
              <a:ext uri="{FF2B5EF4-FFF2-40B4-BE49-F238E27FC236}">
                <a16:creationId xmlns:a16="http://schemas.microsoft.com/office/drawing/2014/main" id="{D8039AC9-B1EF-4D7E-9154-5B1A12199B83}"/>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10" name="CasellaDiTesto 9">
            <a:extLst>
              <a:ext uri="{FF2B5EF4-FFF2-40B4-BE49-F238E27FC236}">
                <a16:creationId xmlns:a16="http://schemas.microsoft.com/office/drawing/2014/main" id="{CFFDF851-61E3-4106-B93C-1FF5190645AB}"/>
              </a:ext>
            </a:extLst>
          </p:cNvPr>
          <p:cNvSpPr txBox="1"/>
          <p:nvPr/>
        </p:nvSpPr>
        <p:spPr>
          <a:xfrm>
            <a:off x="0" y="6679066"/>
            <a:ext cx="2432503" cy="246221"/>
          </a:xfrm>
          <a:prstGeom prst="rect">
            <a:avLst/>
          </a:prstGeom>
          <a:noFill/>
        </p:spPr>
        <p:txBody>
          <a:bodyPr wrap="square" rtlCol="0">
            <a:spAutoFit/>
          </a:bodyPr>
          <a:lstStyle/>
          <a:p>
            <a:r>
              <a:rPr lang="it-IT" sz="1000" dirty="0"/>
              <a:t>Francesco Alotto</a:t>
            </a:r>
          </a:p>
        </p:txBody>
      </p:sp>
    </p:spTree>
    <p:extLst>
      <p:ext uri="{BB962C8B-B14F-4D97-AF65-F5344CB8AC3E}">
        <p14:creationId xmlns:p14="http://schemas.microsoft.com/office/powerpoint/2010/main" val="744430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FDC904F3-B1A2-4EB5-97BF-527ABBA3B890}"/>
              </a:ext>
            </a:extLst>
          </p:cNvPr>
          <p:cNvSpPr>
            <a:spLocks noGrp="1"/>
          </p:cNvSpPr>
          <p:nvPr>
            <p:ph type="body" sz="quarter" idx="10"/>
          </p:nvPr>
        </p:nvSpPr>
        <p:spPr/>
        <p:txBody>
          <a:bodyPr/>
          <a:lstStyle/>
          <a:p>
            <a:r>
              <a:rPr lang="it-IT" dirty="0"/>
              <a:t>Macchine di Turing</a:t>
            </a:r>
          </a:p>
        </p:txBody>
      </p:sp>
      <p:pic>
        <p:nvPicPr>
          <p:cNvPr id="3" name="Immagine 2" descr="&lt;strong&gt;Università Cattolica&lt;/strong&gt; del Sacro Cuore - Wikipedia">
            <a:extLst>
              <a:ext uri="{FF2B5EF4-FFF2-40B4-BE49-F238E27FC236}">
                <a16:creationId xmlns:a16="http://schemas.microsoft.com/office/drawing/2014/main" id="{96759E36-2EB5-4691-ACBB-A3824D905DD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4" name="CasellaDiTesto 3">
            <a:extLst>
              <a:ext uri="{FF2B5EF4-FFF2-40B4-BE49-F238E27FC236}">
                <a16:creationId xmlns:a16="http://schemas.microsoft.com/office/drawing/2014/main" id="{C90F6446-D15F-4F92-B14D-506B4A915853}"/>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5" name="CasellaDiTesto 4">
            <a:extLst>
              <a:ext uri="{FF2B5EF4-FFF2-40B4-BE49-F238E27FC236}">
                <a16:creationId xmlns:a16="http://schemas.microsoft.com/office/drawing/2014/main" id="{71F813BF-540C-42F8-8BE7-75946A5FD6E4}"/>
              </a:ext>
            </a:extLst>
          </p:cNvPr>
          <p:cNvSpPr txBox="1"/>
          <p:nvPr/>
        </p:nvSpPr>
        <p:spPr>
          <a:xfrm>
            <a:off x="0" y="6626815"/>
            <a:ext cx="2432503" cy="246221"/>
          </a:xfrm>
          <a:prstGeom prst="rect">
            <a:avLst/>
          </a:prstGeom>
          <a:noFill/>
        </p:spPr>
        <p:txBody>
          <a:bodyPr wrap="square" rtlCol="0">
            <a:spAutoFit/>
          </a:bodyPr>
          <a:lstStyle/>
          <a:p>
            <a:r>
              <a:rPr lang="it-IT" sz="1000" dirty="0"/>
              <a:t>Dr. Francesco Alotto</a:t>
            </a:r>
          </a:p>
        </p:txBody>
      </p:sp>
      <p:grpSp>
        <p:nvGrpSpPr>
          <p:cNvPr id="46" name="Group 27">
            <a:extLst>
              <a:ext uri="{FF2B5EF4-FFF2-40B4-BE49-F238E27FC236}">
                <a16:creationId xmlns:a16="http://schemas.microsoft.com/office/drawing/2014/main" id="{8883F944-36BE-4E0C-843C-6AFC730792BF}"/>
              </a:ext>
            </a:extLst>
          </p:cNvPr>
          <p:cNvGrpSpPr/>
          <p:nvPr/>
        </p:nvGrpSpPr>
        <p:grpSpPr>
          <a:xfrm>
            <a:off x="4663440" y="3793578"/>
            <a:ext cx="5316416" cy="1736505"/>
            <a:chOff x="3581399" y="426402"/>
            <a:chExt cx="5316416" cy="1736505"/>
          </a:xfrm>
        </p:grpSpPr>
        <p:grpSp>
          <p:nvGrpSpPr>
            <p:cNvPr id="47" name="Group 6">
              <a:extLst>
                <a:ext uri="{FF2B5EF4-FFF2-40B4-BE49-F238E27FC236}">
                  <a16:creationId xmlns:a16="http://schemas.microsoft.com/office/drawing/2014/main" id="{134110D0-7606-4878-A088-B8B7E9967991}"/>
                </a:ext>
              </a:extLst>
            </p:cNvPr>
            <p:cNvGrpSpPr/>
            <p:nvPr/>
          </p:nvGrpSpPr>
          <p:grpSpPr>
            <a:xfrm>
              <a:off x="6383214" y="426402"/>
              <a:ext cx="2514601" cy="1736505"/>
              <a:chOff x="6031523" y="778095"/>
              <a:chExt cx="2514601" cy="1736505"/>
            </a:xfrm>
          </p:grpSpPr>
          <p:sp>
            <p:nvSpPr>
              <p:cNvPr id="53" name="Rectangle 2">
                <a:extLst>
                  <a:ext uri="{FF2B5EF4-FFF2-40B4-BE49-F238E27FC236}">
                    <a16:creationId xmlns:a16="http://schemas.microsoft.com/office/drawing/2014/main" id="{8E420A5E-D89B-4FD9-8A25-256BDCEABC94}"/>
                  </a:ext>
                </a:extLst>
              </p:cNvPr>
              <p:cNvSpPr/>
              <p:nvPr/>
            </p:nvSpPr>
            <p:spPr>
              <a:xfrm>
                <a:off x="6383216" y="931985"/>
                <a:ext cx="2162908" cy="1582615"/>
              </a:xfrm>
              <a:prstGeom prst="rect">
                <a:avLst/>
              </a:prstGeom>
              <a:solidFill>
                <a:schemeClr val="accent1">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Rounded Corners 3">
                <a:extLst>
                  <a:ext uri="{FF2B5EF4-FFF2-40B4-BE49-F238E27FC236}">
                    <a16:creationId xmlns:a16="http://schemas.microsoft.com/office/drawing/2014/main" id="{64729013-693C-4B74-B471-D7316D894E54}"/>
                  </a:ext>
                </a:extLst>
              </p:cNvPr>
              <p:cNvSpPr/>
              <p:nvPr/>
            </p:nvSpPr>
            <p:spPr>
              <a:xfrm>
                <a:off x="6031523" y="778095"/>
                <a:ext cx="1582615" cy="391282"/>
              </a:xfrm>
              <a:prstGeom prst="roundRect">
                <a:avLst>
                  <a:gd name="adj" fmla="val 16667"/>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4">
                <a:extLst>
                  <a:ext uri="{FF2B5EF4-FFF2-40B4-BE49-F238E27FC236}">
                    <a16:creationId xmlns:a16="http://schemas.microsoft.com/office/drawing/2014/main" id="{5D3AD73F-F8A1-453E-AB5C-5AA0D5F0EB79}"/>
                  </a:ext>
                </a:extLst>
              </p:cNvPr>
              <p:cNvSpPr txBox="1"/>
              <p:nvPr/>
            </p:nvSpPr>
            <p:spPr>
              <a:xfrm>
                <a:off x="6090375" y="819848"/>
                <a:ext cx="1464910"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Umane</a:t>
                </a:r>
                <a:endParaRPr lang="ko-KR" altLang="en-US" sz="1400" b="1" dirty="0">
                  <a:solidFill>
                    <a:schemeClr val="bg1"/>
                  </a:solidFill>
                  <a:cs typeface="Arial" pitchFamily="34" charset="0"/>
                </a:endParaRPr>
              </a:p>
            </p:txBody>
          </p:sp>
          <p:sp>
            <p:nvSpPr>
              <p:cNvPr id="56" name="TextBox 5">
                <a:extLst>
                  <a:ext uri="{FF2B5EF4-FFF2-40B4-BE49-F238E27FC236}">
                    <a16:creationId xmlns:a16="http://schemas.microsoft.com/office/drawing/2014/main" id="{C0C9A655-D80B-414F-9C14-0C1D6304B60D}"/>
                  </a:ext>
                </a:extLst>
              </p:cNvPr>
              <p:cNvSpPr txBox="1"/>
              <p:nvPr/>
            </p:nvSpPr>
            <p:spPr>
              <a:xfrm>
                <a:off x="6525936" y="1219970"/>
                <a:ext cx="1877468" cy="646331"/>
              </a:xfrm>
              <a:prstGeom prst="rect">
                <a:avLst/>
              </a:prstGeom>
              <a:noFill/>
            </p:spPr>
            <p:txBody>
              <a:bodyPr wrap="square" rtlCol="0">
                <a:spAutoFit/>
              </a:bodyPr>
              <a:lstStyle/>
              <a:p>
                <a:r>
                  <a:rPr lang="it-IT" altLang="it-IT" sz="1200" dirty="0">
                    <a:solidFill>
                      <a:schemeClr val="bg1"/>
                    </a:solidFill>
                  </a:rPr>
                  <a:t>Simulano il procedimento umano per eseguire un calcolo</a:t>
                </a:r>
              </a:p>
            </p:txBody>
          </p:sp>
        </p:grpSp>
        <p:grpSp>
          <p:nvGrpSpPr>
            <p:cNvPr id="48" name="Group 7">
              <a:extLst>
                <a:ext uri="{FF2B5EF4-FFF2-40B4-BE49-F238E27FC236}">
                  <a16:creationId xmlns:a16="http://schemas.microsoft.com/office/drawing/2014/main" id="{130CFDD6-A4ED-4246-88B8-223F2B461AC4}"/>
                </a:ext>
              </a:extLst>
            </p:cNvPr>
            <p:cNvGrpSpPr/>
            <p:nvPr/>
          </p:nvGrpSpPr>
          <p:grpSpPr>
            <a:xfrm>
              <a:off x="3581399" y="426402"/>
              <a:ext cx="2514601" cy="1736505"/>
              <a:chOff x="6031523" y="778095"/>
              <a:chExt cx="2514601" cy="1736505"/>
            </a:xfrm>
          </p:grpSpPr>
          <p:sp>
            <p:nvSpPr>
              <p:cNvPr id="49" name="Rectangle 8">
                <a:extLst>
                  <a:ext uri="{FF2B5EF4-FFF2-40B4-BE49-F238E27FC236}">
                    <a16:creationId xmlns:a16="http://schemas.microsoft.com/office/drawing/2014/main" id="{2E9BA406-DA38-44ED-8CF4-1CE0ED241E67}"/>
                  </a:ext>
                </a:extLst>
              </p:cNvPr>
              <p:cNvSpPr/>
              <p:nvPr/>
            </p:nvSpPr>
            <p:spPr>
              <a:xfrm>
                <a:off x="6383216" y="931985"/>
                <a:ext cx="2162908" cy="1582615"/>
              </a:xfrm>
              <a:prstGeom prst="rect">
                <a:avLst/>
              </a:prstGeom>
              <a:solidFill>
                <a:schemeClr val="accent2">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Rounded Corners 9">
                <a:extLst>
                  <a:ext uri="{FF2B5EF4-FFF2-40B4-BE49-F238E27FC236}">
                    <a16:creationId xmlns:a16="http://schemas.microsoft.com/office/drawing/2014/main" id="{9FF6620B-07F2-4540-840C-B1BB7001E550}"/>
                  </a:ext>
                </a:extLst>
              </p:cNvPr>
              <p:cNvSpPr/>
              <p:nvPr/>
            </p:nvSpPr>
            <p:spPr>
              <a:xfrm>
                <a:off x="6031523" y="778095"/>
                <a:ext cx="1582615" cy="391282"/>
              </a:xfrm>
              <a:prstGeom prst="roundRect">
                <a:avLst>
                  <a:gd name="adj" fmla="val 16667"/>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10">
                <a:extLst>
                  <a:ext uri="{FF2B5EF4-FFF2-40B4-BE49-F238E27FC236}">
                    <a16:creationId xmlns:a16="http://schemas.microsoft.com/office/drawing/2014/main" id="{784BE2D2-FFEA-499F-9246-935EE61861B2}"/>
                  </a:ext>
                </a:extLst>
              </p:cNvPr>
              <p:cNvSpPr txBox="1"/>
              <p:nvPr/>
            </p:nvSpPr>
            <p:spPr>
              <a:xfrm>
                <a:off x="6090375" y="819848"/>
                <a:ext cx="1464910"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Astratte</a:t>
                </a:r>
                <a:endParaRPr lang="ko-KR" altLang="en-US" sz="1400" b="1" dirty="0">
                  <a:solidFill>
                    <a:schemeClr val="bg1"/>
                  </a:solidFill>
                  <a:cs typeface="Arial" pitchFamily="34" charset="0"/>
                </a:endParaRPr>
              </a:p>
            </p:txBody>
          </p:sp>
          <p:sp>
            <p:nvSpPr>
              <p:cNvPr id="52" name="TextBox 11">
                <a:extLst>
                  <a:ext uri="{FF2B5EF4-FFF2-40B4-BE49-F238E27FC236}">
                    <a16:creationId xmlns:a16="http://schemas.microsoft.com/office/drawing/2014/main" id="{5D75832E-E173-4ED8-A39F-E3065F738CA7}"/>
                  </a:ext>
                </a:extLst>
              </p:cNvPr>
              <p:cNvSpPr txBox="1"/>
              <p:nvPr/>
            </p:nvSpPr>
            <p:spPr>
              <a:xfrm>
                <a:off x="6525936" y="1219970"/>
                <a:ext cx="1877468" cy="830997"/>
              </a:xfrm>
              <a:prstGeom prst="rect">
                <a:avLst/>
              </a:prstGeom>
              <a:noFill/>
            </p:spPr>
            <p:txBody>
              <a:bodyPr wrap="square" rtlCol="0">
                <a:spAutoFit/>
              </a:bodyPr>
              <a:lstStyle/>
              <a:p>
                <a:r>
                  <a:rPr lang="it-IT" altLang="it-IT" sz="1200" dirty="0">
                    <a:solidFill>
                      <a:schemeClr val="bg1"/>
                    </a:solidFill>
                  </a:rPr>
                  <a:t>Sono macchine astratte che rappresentano un modello idealizzato dei calcolatori reali</a:t>
                </a:r>
              </a:p>
            </p:txBody>
          </p:sp>
        </p:grpSp>
      </p:grpSp>
      <p:sp>
        <p:nvSpPr>
          <p:cNvPr id="59" name="Rounded Rectangle 8">
            <a:extLst>
              <a:ext uri="{FF2B5EF4-FFF2-40B4-BE49-F238E27FC236}">
                <a16:creationId xmlns:a16="http://schemas.microsoft.com/office/drawing/2014/main" id="{F3110CD9-9EE8-48FE-A335-7B5C5EF9EA57}"/>
              </a:ext>
            </a:extLst>
          </p:cNvPr>
          <p:cNvSpPr/>
          <p:nvPr/>
        </p:nvSpPr>
        <p:spPr>
          <a:xfrm>
            <a:off x="8991688" y="2543532"/>
            <a:ext cx="2824613" cy="110869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altLang="it-IT" sz="1200" dirty="0"/>
              <a:t>Formalismo formulato da Alan Turing per individuare una definizione rigorosa di algoritmo</a:t>
            </a:r>
          </a:p>
        </p:txBody>
      </p:sp>
      <p:sp>
        <p:nvSpPr>
          <p:cNvPr id="60" name="Rounded Rectangle 9">
            <a:extLst>
              <a:ext uri="{FF2B5EF4-FFF2-40B4-BE49-F238E27FC236}">
                <a16:creationId xmlns:a16="http://schemas.microsoft.com/office/drawing/2014/main" id="{DDF1B3A8-18F0-44BA-8BC8-C6C08F359253}"/>
              </a:ext>
            </a:extLst>
          </p:cNvPr>
          <p:cNvSpPr/>
          <p:nvPr/>
        </p:nvSpPr>
        <p:spPr>
          <a:xfrm>
            <a:off x="5504184" y="1206903"/>
            <a:ext cx="4067546" cy="972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u="sng" dirty="0">
                <a:solidFill>
                  <a:schemeClr val="bg1"/>
                </a:solidFill>
                <a:latin typeface="arial" panose="020B0604020202020204" pitchFamily="34" charset="0"/>
              </a:rPr>
              <a:t>Una</a:t>
            </a:r>
            <a:r>
              <a:rPr lang="it-IT" sz="1200" dirty="0">
                <a:solidFill>
                  <a:schemeClr val="bg1"/>
                </a:solidFill>
                <a:latin typeface="arial" panose="020B0604020202020204" pitchFamily="34" charset="0"/>
              </a:rPr>
              <a:t> macchina di Turing è una macchina ideale che manipola i dati contenuti su un nastro di lunghezza potenzialmente infinita, secondo un insieme prefissato di regole ben definite. </a:t>
            </a:r>
            <a:r>
              <a:rPr lang="it-IT" sz="500" dirty="0">
                <a:solidFill>
                  <a:schemeClr val="bg1"/>
                </a:solidFill>
                <a:latin typeface="arial" panose="020B0604020202020204" pitchFamily="34" charset="0"/>
              </a:rPr>
              <a:t>Wikipedia.com</a:t>
            </a:r>
            <a:endParaRPr lang="it-IT" sz="500" dirty="0">
              <a:solidFill>
                <a:schemeClr val="bg1"/>
              </a:solidFill>
            </a:endParaRPr>
          </a:p>
          <a:p>
            <a:pPr algn="ctr"/>
            <a:endParaRPr lang="ko-KR" altLang="en-US" sz="1200" dirty="0">
              <a:solidFill>
                <a:schemeClr val="bg1"/>
              </a:solidFill>
            </a:endParaRPr>
          </a:p>
        </p:txBody>
      </p:sp>
      <p:grpSp>
        <p:nvGrpSpPr>
          <p:cNvPr id="61" name="Group 28">
            <a:extLst>
              <a:ext uri="{FF2B5EF4-FFF2-40B4-BE49-F238E27FC236}">
                <a16:creationId xmlns:a16="http://schemas.microsoft.com/office/drawing/2014/main" id="{F4A4E5F5-263F-409A-A54F-01640771C99C}"/>
              </a:ext>
            </a:extLst>
          </p:cNvPr>
          <p:cNvGrpSpPr/>
          <p:nvPr/>
        </p:nvGrpSpPr>
        <p:grpSpPr>
          <a:xfrm flipH="1">
            <a:off x="9180484" y="1514880"/>
            <a:ext cx="1419600" cy="1328046"/>
            <a:chOff x="1750148" y="2047591"/>
            <a:chExt cx="1419600" cy="1328046"/>
          </a:xfrm>
          <a:solidFill>
            <a:schemeClr val="accent1"/>
          </a:solidFill>
        </p:grpSpPr>
        <p:sp>
          <p:nvSpPr>
            <p:cNvPr id="62" name="Block Arc 29">
              <a:extLst>
                <a:ext uri="{FF2B5EF4-FFF2-40B4-BE49-F238E27FC236}">
                  <a16:creationId xmlns:a16="http://schemas.microsoft.com/office/drawing/2014/main" id="{C0F14D86-BAB3-44C7-9144-ADE3F446644D}"/>
                </a:ext>
              </a:extLst>
            </p:cNvPr>
            <p:cNvSpPr/>
            <p:nvPr/>
          </p:nvSpPr>
          <p:spPr>
            <a:xfrm>
              <a:off x="1841702" y="2047591"/>
              <a:ext cx="1328046" cy="1328046"/>
            </a:xfrm>
            <a:prstGeom prst="blockArc">
              <a:avLst>
                <a:gd name="adj1" fmla="val 10800000"/>
                <a:gd name="adj2" fmla="val 16200000"/>
                <a:gd name="adj3" fmla="val 156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63" name="Isosceles Triangle 30">
              <a:extLst>
                <a:ext uri="{FF2B5EF4-FFF2-40B4-BE49-F238E27FC236}">
                  <a16:creationId xmlns:a16="http://schemas.microsoft.com/office/drawing/2014/main" id="{1E238181-2C82-4BB0-94AD-0B6B1A9CA07E}"/>
                </a:ext>
              </a:extLst>
            </p:cNvPr>
            <p:cNvSpPr/>
            <p:nvPr/>
          </p:nvSpPr>
          <p:spPr>
            <a:xfrm rot="10800000">
              <a:off x="1750148" y="2704926"/>
              <a:ext cx="392177" cy="33808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sp>
        <p:nvSpPr>
          <p:cNvPr id="64" name="Chevron 3">
            <a:extLst>
              <a:ext uri="{FF2B5EF4-FFF2-40B4-BE49-F238E27FC236}">
                <a16:creationId xmlns:a16="http://schemas.microsoft.com/office/drawing/2014/main" id="{F11AE822-A125-46FE-BA27-AAD68E22CDB0}"/>
              </a:ext>
            </a:extLst>
          </p:cNvPr>
          <p:cNvSpPr/>
          <p:nvPr/>
        </p:nvSpPr>
        <p:spPr>
          <a:xfrm rot="5400000">
            <a:off x="669015" y="2019384"/>
            <a:ext cx="1435160" cy="817539"/>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65" name="Chevron 4">
            <a:extLst>
              <a:ext uri="{FF2B5EF4-FFF2-40B4-BE49-F238E27FC236}">
                <a16:creationId xmlns:a16="http://schemas.microsoft.com/office/drawing/2014/main" id="{ABD7313E-4F14-4C90-9A9B-BD0E112EAD40}"/>
              </a:ext>
            </a:extLst>
          </p:cNvPr>
          <p:cNvSpPr/>
          <p:nvPr/>
        </p:nvSpPr>
        <p:spPr>
          <a:xfrm rot="5400000">
            <a:off x="679467" y="3236179"/>
            <a:ext cx="1436400" cy="817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6" name="Chevron 5">
            <a:extLst>
              <a:ext uri="{FF2B5EF4-FFF2-40B4-BE49-F238E27FC236}">
                <a16:creationId xmlns:a16="http://schemas.microsoft.com/office/drawing/2014/main" id="{BEA246DF-C38B-42F7-8CC6-9BB1D2245CDF}"/>
              </a:ext>
            </a:extLst>
          </p:cNvPr>
          <p:cNvSpPr/>
          <p:nvPr/>
        </p:nvSpPr>
        <p:spPr>
          <a:xfrm rot="5400000">
            <a:off x="690709" y="4385716"/>
            <a:ext cx="1436400" cy="81720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68" name="Ovale 67">
            <a:extLst>
              <a:ext uri="{FF2B5EF4-FFF2-40B4-BE49-F238E27FC236}">
                <a16:creationId xmlns:a16="http://schemas.microsoft.com/office/drawing/2014/main" id="{21A6FD87-2ADE-4763-8A50-D8A6A7029421}"/>
              </a:ext>
            </a:extLst>
          </p:cNvPr>
          <p:cNvSpPr/>
          <p:nvPr/>
        </p:nvSpPr>
        <p:spPr>
          <a:xfrm>
            <a:off x="679147" y="1086187"/>
            <a:ext cx="1459523" cy="246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50" dirty="0"/>
              <a:t>Sistema stati</a:t>
            </a:r>
          </a:p>
        </p:txBody>
      </p:sp>
      <p:grpSp>
        <p:nvGrpSpPr>
          <p:cNvPr id="70" name="Group 19">
            <a:extLst>
              <a:ext uri="{FF2B5EF4-FFF2-40B4-BE49-F238E27FC236}">
                <a16:creationId xmlns:a16="http://schemas.microsoft.com/office/drawing/2014/main" id="{37EB1B65-3782-4E5E-9E1E-91CD301A1EE2}"/>
              </a:ext>
            </a:extLst>
          </p:cNvPr>
          <p:cNvGrpSpPr/>
          <p:nvPr/>
        </p:nvGrpSpPr>
        <p:grpSpPr>
          <a:xfrm>
            <a:off x="2431542" y="1247069"/>
            <a:ext cx="2045528" cy="911398"/>
            <a:chOff x="1418442" y="3789040"/>
            <a:chExt cx="2045528" cy="911398"/>
          </a:xfrm>
        </p:grpSpPr>
        <p:sp>
          <p:nvSpPr>
            <p:cNvPr id="71" name="TextBox 20">
              <a:extLst>
                <a:ext uri="{FF2B5EF4-FFF2-40B4-BE49-F238E27FC236}">
                  <a16:creationId xmlns:a16="http://schemas.microsoft.com/office/drawing/2014/main" id="{2E7B1F6D-56C7-4D55-A050-8AA2720723B0}"/>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Insieme di stati</a:t>
              </a:r>
              <a:endParaRPr lang="ko-KR" altLang="en-US" sz="1200" b="1" dirty="0">
                <a:solidFill>
                  <a:schemeClr val="tx1">
                    <a:lumMod val="75000"/>
                    <a:lumOff val="25000"/>
                  </a:schemeClr>
                </a:solidFill>
                <a:latin typeface="Calibri" pitchFamily="34" charset="0"/>
                <a:cs typeface="Calibri" pitchFamily="34" charset="0"/>
              </a:endParaRPr>
            </a:p>
          </p:txBody>
        </p:sp>
        <p:sp>
          <p:nvSpPr>
            <p:cNvPr id="72" name="TextBox 21">
              <a:extLst>
                <a:ext uri="{FF2B5EF4-FFF2-40B4-BE49-F238E27FC236}">
                  <a16:creationId xmlns:a16="http://schemas.microsoft.com/office/drawing/2014/main" id="{3F61BBB8-3417-4D1B-8650-B09BCD22E667}"/>
                </a:ext>
              </a:extLst>
            </p:cNvPr>
            <p:cNvSpPr txBox="1"/>
            <p:nvPr/>
          </p:nvSpPr>
          <p:spPr>
            <a:xfrm>
              <a:off x="1419255" y="4054107"/>
              <a:ext cx="2044715" cy="646331"/>
            </a:xfrm>
            <a:prstGeom prst="rect">
              <a:avLst/>
            </a:prstGeom>
            <a:noFill/>
          </p:spPr>
          <p:txBody>
            <a:bodyPr wrap="square" lIns="0" rIns="0" rtlCol="0">
              <a:spAutoFit/>
            </a:bodyPr>
            <a:lstStyle/>
            <a:p>
              <a:r>
                <a:rPr lang="it-IT" altLang="it-IT" sz="1200" dirty="0"/>
                <a:t>Simulano gli stati mentali di una persona per tener conto delle operazioni già eseguite</a:t>
              </a:r>
            </a:p>
          </p:txBody>
        </p:sp>
      </p:grpSp>
      <p:cxnSp>
        <p:nvCxnSpPr>
          <p:cNvPr id="73" name="Elbow Connector 33">
            <a:extLst>
              <a:ext uri="{FF2B5EF4-FFF2-40B4-BE49-F238E27FC236}">
                <a16:creationId xmlns:a16="http://schemas.microsoft.com/office/drawing/2014/main" id="{AD2DFC7F-43EE-4F5B-AAC9-3DA03E4477F1}"/>
              </a:ext>
            </a:extLst>
          </p:cNvPr>
          <p:cNvCxnSpPr>
            <a:cxnSpLocks/>
          </p:cNvCxnSpPr>
          <p:nvPr/>
        </p:nvCxnSpPr>
        <p:spPr>
          <a:xfrm rot="10800000">
            <a:off x="2316394" y="1114922"/>
            <a:ext cx="2038788" cy="520900"/>
          </a:xfrm>
          <a:prstGeom prst="bentConnector3">
            <a:avLst>
              <a:gd name="adj1" fmla="val -19611"/>
            </a:avLst>
          </a:prstGeom>
          <a:ln w="25400">
            <a:solidFill>
              <a:schemeClr val="accent5">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8" name="TextBox 20">
            <a:extLst>
              <a:ext uri="{FF2B5EF4-FFF2-40B4-BE49-F238E27FC236}">
                <a16:creationId xmlns:a16="http://schemas.microsoft.com/office/drawing/2014/main" id="{D9F73DA3-B167-423E-860D-07541B62AF22}"/>
              </a:ext>
            </a:extLst>
          </p:cNvPr>
          <p:cNvSpPr txBox="1"/>
          <p:nvPr/>
        </p:nvSpPr>
        <p:spPr>
          <a:xfrm>
            <a:off x="977825" y="2290968"/>
            <a:ext cx="952240" cy="276999"/>
          </a:xfrm>
          <a:prstGeom prst="rect">
            <a:avLst/>
          </a:prstGeom>
          <a:noFill/>
        </p:spPr>
        <p:txBody>
          <a:bodyPr wrap="square" lIns="0" rIns="0" rtlCol="0">
            <a:spAutoFit/>
          </a:bodyPr>
          <a:lstStyle/>
          <a:p>
            <a:r>
              <a:rPr lang="en-US" altLang="ko-KR" sz="1200" b="1" dirty="0">
                <a:solidFill>
                  <a:schemeClr val="bg1"/>
                </a:solidFill>
                <a:latin typeface="Calibri" pitchFamily="34" charset="0"/>
                <a:cs typeface="Calibri" pitchFamily="34" charset="0"/>
              </a:rPr>
              <a:t>Stato iniziale</a:t>
            </a:r>
            <a:endParaRPr lang="ko-KR" altLang="en-US" sz="1200" b="1" dirty="0">
              <a:solidFill>
                <a:schemeClr val="bg1"/>
              </a:solidFill>
              <a:latin typeface="Calibri" pitchFamily="34" charset="0"/>
              <a:cs typeface="Calibri" pitchFamily="34" charset="0"/>
            </a:endParaRPr>
          </a:p>
        </p:txBody>
      </p:sp>
      <p:sp>
        <p:nvSpPr>
          <p:cNvPr id="79" name="TextBox 20">
            <a:extLst>
              <a:ext uri="{FF2B5EF4-FFF2-40B4-BE49-F238E27FC236}">
                <a16:creationId xmlns:a16="http://schemas.microsoft.com/office/drawing/2014/main" id="{0A165E55-AD13-4EA2-B1D8-B0285AAB450A}"/>
              </a:ext>
            </a:extLst>
          </p:cNvPr>
          <p:cNvSpPr txBox="1"/>
          <p:nvPr/>
        </p:nvSpPr>
        <p:spPr>
          <a:xfrm>
            <a:off x="1010040" y="3421393"/>
            <a:ext cx="952240" cy="461665"/>
          </a:xfrm>
          <a:prstGeom prst="rect">
            <a:avLst/>
          </a:prstGeom>
          <a:noFill/>
        </p:spPr>
        <p:txBody>
          <a:bodyPr wrap="square" lIns="0" rIns="0" rtlCol="0">
            <a:spAutoFit/>
          </a:bodyPr>
          <a:lstStyle/>
          <a:p>
            <a:r>
              <a:rPr lang="en-US" altLang="ko-KR" sz="1200" b="1" dirty="0">
                <a:solidFill>
                  <a:schemeClr val="bg1"/>
                </a:solidFill>
                <a:latin typeface="Calibri" pitchFamily="34" charset="0"/>
                <a:cs typeface="Calibri" pitchFamily="34" charset="0"/>
              </a:rPr>
              <a:t>Funzione di transizione</a:t>
            </a:r>
            <a:endParaRPr lang="ko-KR" altLang="en-US" sz="1200" b="1" dirty="0">
              <a:solidFill>
                <a:schemeClr val="bg1"/>
              </a:solidFill>
              <a:latin typeface="Calibri" pitchFamily="34" charset="0"/>
              <a:cs typeface="Calibri" pitchFamily="34" charset="0"/>
            </a:endParaRPr>
          </a:p>
        </p:txBody>
      </p:sp>
      <p:sp>
        <p:nvSpPr>
          <p:cNvPr id="80" name="TextBox 20">
            <a:extLst>
              <a:ext uri="{FF2B5EF4-FFF2-40B4-BE49-F238E27FC236}">
                <a16:creationId xmlns:a16="http://schemas.microsoft.com/office/drawing/2014/main" id="{4AE66223-DECB-4223-BBF9-32AD1DA7DE88}"/>
              </a:ext>
            </a:extLst>
          </p:cNvPr>
          <p:cNvSpPr txBox="1"/>
          <p:nvPr/>
        </p:nvSpPr>
        <p:spPr>
          <a:xfrm>
            <a:off x="1029764" y="4488963"/>
            <a:ext cx="952240" cy="461665"/>
          </a:xfrm>
          <a:prstGeom prst="rect">
            <a:avLst/>
          </a:prstGeom>
          <a:noFill/>
        </p:spPr>
        <p:txBody>
          <a:bodyPr wrap="square" lIns="0" rIns="0" rtlCol="0">
            <a:spAutoFit/>
          </a:bodyPr>
          <a:lstStyle/>
          <a:p>
            <a:r>
              <a:rPr lang="en-US" altLang="ko-KR" sz="1200" b="1" dirty="0">
                <a:solidFill>
                  <a:schemeClr val="bg1"/>
                </a:solidFill>
                <a:latin typeface="Calibri" pitchFamily="34" charset="0"/>
                <a:cs typeface="Calibri" pitchFamily="34" charset="0"/>
              </a:rPr>
              <a:t>Insieme di stati finali</a:t>
            </a:r>
            <a:endParaRPr lang="ko-KR" altLang="en-US" sz="1200" b="1" dirty="0">
              <a:solidFill>
                <a:schemeClr val="bg1"/>
              </a:solidFill>
              <a:latin typeface="Calibri" pitchFamily="34" charset="0"/>
              <a:cs typeface="Calibri" pitchFamily="34" charset="0"/>
            </a:endParaRPr>
          </a:p>
        </p:txBody>
      </p:sp>
      <p:sp>
        <p:nvSpPr>
          <p:cNvPr id="81" name="Rettangolo con angoli arrotondati 80">
            <a:extLst>
              <a:ext uri="{FF2B5EF4-FFF2-40B4-BE49-F238E27FC236}">
                <a16:creationId xmlns:a16="http://schemas.microsoft.com/office/drawing/2014/main" id="{DDEDBAC3-1FD5-4373-9A2A-2DC5609942B7}"/>
              </a:ext>
            </a:extLst>
          </p:cNvPr>
          <p:cNvSpPr/>
          <p:nvPr/>
        </p:nvSpPr>
        <p:spPr>
          <a:xfrm>
            <a:off x="499556" y="5563735"/>
            <a:ext cx="1796221" cy="939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ltLang="it-IT" sz="1100" b="1" dirty="0">
                <a:solidFill>
                  <a:schemeClr val="bg1"/>
                </a:solidFill>
              </a:rPr>
              <a:t>Non tutti i problemi sono risolvibili mediante un algoritmo</a:t>
            </a:r>
          </a:p>
          <a:p>
            <a:pPr algn="ctr"/>
            <a:endParaRPr lang="it-IT" sz="1100" dirty="0">
              <a:solidFill>
                <a:schemeClr val="bg1"/>
              </a:solidFill>
            </a:endParaRPr>
          </a:p>
        </p:txBody>
      </p:sp>
    </p:spTree>
    <p:extLst>
      <p:ext uri="{BB962C8B-B14F-4D97-AF65-F5344CB8AC3E}">
        <p14:creationId xmlns:p14="http://schemas.microsoft.com/office/powerpoint/2010/main" val="2331538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DAFB3670-7BA4-436D-BBE3-EEE3350C8996}"/>
              </a:ext>
            </a:extLst>
          </p:cNvPr>
          <p:cNvSpPr txBox="1">
            <a:spLocks noChangeArrowheads="1"/>
          </p:cNvSpPr>
          <p:nvPr/>
        </p:nvSpPr>
        <p:spPr>
          <a:xfrm>
            <a:off x="983273" y="51594"/>
            <a:ext cx="10225454"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altLang="it-IT" dirty="0"/>
              <a:t>Soluzione</a:t>
            </a:r>
          </a:p>
        </p:txBody>
      </p:sp>
      <p:sp>
        <p:nvSpPr>
          <p:cNvPr id="5" name="CasellaDiTesto 4">
            <a:extLst>
              <a:ext uri="{FF2B5EF4-FFF2-40B4-BE49-F238E27FC236}">
                <a16:creationId xmlns:a16="http://schemas.microsoft.com/office/drawing/2014/main" id="{7A242B2B-BAE3-4695-B682-F472DDF683D8}"/>
              </a:ext>
            </a:extLst>
          </p:cNvPr>
          <p:cNvSpPr txBox="1">
            <a:spLocks noChangeArrowheads="1"/>
          </p:cNvSpPr>
          <p:nvPr/>
        </p:nvSpPr>
        <p:spPr bwMode="auto">
          <a:xfrm>
            <a:off x="389914" y="2795013"/>
            <a:ext cx="530457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it-IT" altLang="it-IT" dirty="0"/>
              <a:t>La soluzione al problema può essere raggiunta in modo greedy: di volta in volta si sceglie il percorso con minori km. Quindi si risolve il problema utilizzando il metodo del minimo locale: non sappiamo se globalmente, a fine percorso, il commesso avrà percorso il minor numero di km possibili, ma localmente sì.</a:t>
            </a:r>
          </a:p>
        </p:txBody>
      </p:sp>
      <p:sp>
        <p:nvSpPr>
          <p:cNvPr id="6" name="Rettangolo con due angoli in diagonale arrotondati 5">
            <a:extLst>
              <a:ext uri="{FF2B5EF4-FFF2-40B4-BE49-F238E27FC236}">
                <a16:creationId xmlns:a16="http://schemas.microsoft.com/office/drawing/2014/main" id="{C9241418-241D-486D-9FB3-3BF841CA6D98}"/>
              </a:ext>
            </a:extLst>
          </p:cNvPr>
          <p:cNvSpPr/>
          <p:nvPr/>
        </p:nvSpPr>
        <p:spPr>
          <a:xfrm>
            <a:off x="8078909" y="757238"/>
            <a:ext cx="2339975" cy="1143000"/>
          </a:xfrm>
          <a:prstGeom prst="round2Diag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it-IT" sz="1000" dirty="0"/>
              <a:t>cerca una soluzione ottima da un punto di vista globale attraverso la scelta della soluzione più </a:t>
            </a:r>
            <a:r>
              <a:rPr lang="it-IT" sz="1000" i="1" dirty="0"/>
              <a:t>golosa</a:t>
            </a:r>
            <a:r>
              <a:rPr lang="it-IT" sz="1000" dirty="0"/>
              <a:t> (aggressiva o avida, a seconda della traduzione preferita del termine </a:t>
            </a:r>
            <a:r>
              <a:rPr lang="it-IT" sz="1000" i="1" dirty="0"/>
              <a:t>greedy</a:t>
            </a:r>
            <a:r>
              <a:rPr lang="it-IT" sz="1000" dirty="0"/>
              <a:t> dall'inglese) a ogni passo locale</a:t>
            </a:r>
          </a:p>
        </p:txBody>
      </p:sp>
      <p:sp>
        <p:nvSpPr>
          <p:cNvPr id="7" name="CasellaDiTesto 6">
            <a:extLst>
              <a:ext uri="{FF2B5EF4-FFF2-40B4-BE49-F238E27FC236}">
                <a16:creationId xmlns:a16="http://schemas.microsoft.com/office/drawing/2014/main" id="{FB3F742D-C833-4E2C-83EF-1E39C58CE812}"/>
              </a:ext>
            </a:extLst>
          </p:cNvPr>
          <p:cNvSpPr txBox="1">
            <a:spLocks noChangeArrowheads="1"/>
          </p:cNvSpPr>
          <p:nvPr/>
        </p:nvSpPr>
        <p:spPr bwMode="auto">
          <a:xfrm>
            <a:off x="8150347" y="488950"/>
            <a:ext cx="25209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it-IT" altLang="it-IT" sz="1400" b="1" dirty="0"/>
              <a:t>Algoritmo Greedy</a:t>
            </a:r>
          </a:p>
        </p:txBody>
      </p:sp>
      <p:pic>
        <p:nvPicPr>
          <p:cNvPr id="8" name="Immagine 19">
            <a:extLst>
              <a:ext uri="{FF2B5EF4-FFF2-40B4-BE49-F238E27FC236}">
                <a16:creationId xmlns:a16="http://schemas.microsoft.com/office/drawing/2014/main" id="{BA326E7B-4180-4250-8499-C847634D0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078" y="2279650"/>
            <a:ext cx="4535488"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magine 8" descr="&lt;strong&gt;Università Cattolica&lt;/strong&gt; del Sacro Cuore - Wikipedia">
            <a:extLst>
              <a:ext uri="{FF2B5EF4-FFF2-40B4-BE49-F238E27FC236}">
                <a16:creationId xmlns:a16="http://schemas.microsoft.com/office/drawing/2014/main" id="{4BF2E164-4880-447D-9AB3-E7C3C3F5F79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10" name="CasellaDiTesto 9">
            <a:extLst>
              <a:ext uri="{FF2B5EF4-FFF2-40B4-BE49-F238E27FC236}">
                <a16:creationId xmlns:a16="http://schemas.microsoft.com/office/drawing/2014/main" id="{05D5E787-6A85-40A3-9E51-9C2C8B0E642B}"/>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11" name="CasellaDiTesto 10">
            <a:extLst>
              <a:ext uri="{FF2B5EF4-FFF2-40B4-BE49-F238E27FC236}">
                <a16:creationId xmlns:a16="http://schemas.microsoft.com/office/drawing/2014/main" id="{651791FA-8B2B-428D-A654-0CC7214C9BCB}"/>
              </a:ext>
            </a:extLst>
          </p:cNvPr>
          <p:cNvSpPr txBox="1"/>
          <p:nvPr/>
        </p:nvSpPr>
        <p:spPr>
          <a:xfrm>
            <a:off x="0" y="6679066"/>
            <a:ext cx="2432503" cy="246221"/>
          </a:xfrm>
          <a:prstGeom prst="rect">
            <a:avLst/>
          </a:prstGeom>
          <a:noFill/>
        </p:spPr>
        <p:txBody>
          <a:bodyPr wrap="square" rtlCol="0">
            <a:spAutoFit/>
          </a:bodyPr>
          <a:lstStyle/>
          <a:p>
            <a:r>
              <a:rPr lang="it-IT" sz="1000" dirty="0"/>
              <a:t>Francesco Alotto</a:t>
            </a:r>
          </a:p>
        </p:txBody>
      </p:sp>
      <p:sp>
        <p:nvSpPr>
          <p:cNvPr id="2" name="Rettangolo 1">
            <a:extLst>
              <a:ext uri="{FF2B5EF4-FFF2-40B4-BE49-F238E27FC236}">
                <a16:creationId xmlns:a16="http://schemas.microsoft.com/office/drawing/2014/main" id="{E04639D3-F5DD-42CD-8D6A-23F801B7A86B}"/>
              </a:ext>
            </a:extLst>
          </p:cNvPr>
          <p:cNvSpPr/>
          <p:nvPr/>
        </p:nvSpPr>
        <p:spPr>
          <a:xfrm>
            <a:off x="6769682" y="5374093"/>
            <a:ext cx="5282280" cy="369332"/>
          </a:xfrm>
          <a:prstGeom prst="rect">
            <a:avLst/>
          </a:prstGeom>
        </p:spPr>
        <p:txBody>
          <a:bodyPr wrap="none">
            <a:spAutoFit/>
          </a:bodyPr>
          <a:lstStyle/>
          <a:p>
            <a:r>
              <a:rPr lang="it-IT" dirty="0">
                <a:hlinkClick r:id="rId4"/>
              </a:rPr>
              <a:t>https://www.youtube.com/watch?v=94G8jRBvPpY</a:t>
            </a:r>
            <a:endParaRPr lang="it-IT" dirty="0"/>
          </a:p>
        </p:txBody>
      </p:sp>
    </p:spTree>
    <p:extLst>
      <p:ext uri="{BB962C8B-B14F-4D97-AF65-F5344CB8AC3E}">
        <p14:creationId xmlns:p14="http://schemas.microsoft.com/office/powerpoint/2010/main" val="888068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991B2ECB-7B3E-41D0-B217-062531FEAC74}"/>
              </a:ext>
            </a:extLst>
          </p:cNvPr>
          <p:cNvSpPr>
            <a:spLocks noGrp="1"/>
          </p:cNvSpPr>
          <p:nvPr>
            <p:ph type="body" sz="quarter" idx="10"/>
          </p:nvPr>
        </p:nvSpPr>
        <p:spPr/>
        <p:txBody>
          <a:bodyPr/>
          <a:lstStyle/>
          <a:p>
            <a:r>
              <a:rPr lang="it-IT" dirty="0"/>
              <a:t>Problemi NP Completi</a:t>
            </a:r>
          </a:p>
        </p:txBody>
      </p:sp>
      <p:sp>
        <p:nvSpPr>
          <p:cNvPr id="3" name="Rectangle 3">
            <a:extLst>
              <a:ext uri="{FF2B5EF4-FFF2-40B4-BE49-F238E27FC236}">
                <a16:creationId xmlns:a16="http://schemas.microsoft.com/office/drawing/2014/main" id="{A07713D4-CE0B-43B9-9366-8EF0E1485F4D}"/>
              </a:ext>
            </a:extLst>
          </p:cNvPr>
          <p:cNvSpPr txBox="1">
            <a:spLocks noChangeArrowheads="1"/>
          </p:cNvSpPr>
          <p:nvPr/>
        </p:nvSpPr>
        <p:spPr>
          <a:xfrm>
            <a:off x="457200" y="1600200"/>
            <a:ext cx="11333285"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altLang="it-IT" dirty="0"/>
              <a:t>Problemi in NP con la seguente proprietà:</a:t>
            </a:r>
          </a:p>
          <a:p>
            <a:pPr>
              <a:spcAft>
                <a:spcPct val="100000"/>
              </a:spcAft>
              <a:buFontTx/>
              <a:buNone/>
            </a:pPr>
            <a:r>
              <a:rPr lang="it-IT" altLang="it-IT" dirty="0"/>
              <a:t>	una soluzione deterministica polinomiale in termini di tempo per ognuno di essi fornirebbe anche una soluzione polinomiale per tutti gli altri problemi in NP</a:t>
            </a:r>
          </a:p>
          <a:p>
            <a:r>
              <a:rPr lang="it-IT" altLang="it-IT" dirty="0"/>
              <a:t>Esempi: commesso viaggiatore, problema dello zaino, problema della clique</a:t>
            </a:r>
          </a:p>
        </p:txBody>
      </p:sp>
      <p:pic>
        <p:nvPicPr>
          <p:cNvPr id="4" name="Immagine 3" descr="&lt;strong&gt;Università Cattolica&lt;/strong&gt; del Sacro Cuore - Wikipedia">
            <a:extLst>
              <a:ext uri="{FF2B5EF4-FFF2-40B4-BE49-F238E27FC236}">
                <a16:creationId xmlns:a16="http://schemas.microsoft.com/office/drawing/2014/main" id="{CA2C7026-AA73-4527-9235-F15998CDF4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5" name="CasellaDiTesto 4">
            <a:extLst>
              <a:ext uri="{FF2B5EF4-FFF2-40B4-BE49-F238E27FC236}">
                <a16:creationId xmlns:a16="http://schemas.microsoft.com/office/drawing/2014/main" id="{B76CE507-E8AB-4987-8C5E-0618636126C5}"/>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6" name="CasellaDiTesto 5">
            <a:extLst>
              <a:ext uri="{FF2B5EF4-FFF2-40B4-BE49-F238E27FC236}">
                <a16:creationId xmlns:a16="http://schemas.microsoft.com/office/drawing/2014/main" id="{64C2CA0F-D744-4697-8AD1-7A8D982F5195}"/>
              </a:ext>
            </a:extLst>
          </p:cNvPr>
          <p:cNvSpPr txBox="1"/>
          <p:nvPr/>
        </p:nvSpPr>
        <p:spPr>
          <a:xfrm>
            <a:off x="0" y="6679066"/>
            <a:ext cx="2432503" cy="246221"/>
          </a:xfrm>
          <a:prstGeom prst="rect">
            <a:avLst/>
          </a:prstGeom>
          <a:noFill/>
        </p:spPr>
        <p:txBody>
          <a:bodyPr wrap="square" rtlCol="0">
            <a:spAutoFit/>
          </a:bodyPr>
          <a:lstStyle/>
          <a:p>
            <a:r>
              <a:rPr lang="it-IT" sz="1000" dirty="0"/>
              <a:t>Francesco Alotto</a:t>
            </a:r>
          </a:p>
        </p:txBody>
      </p:sp>
    </p:spTree>
    <p:extLst>
      <p:ext uri="{BB962C8B-B14F-4D97-AF65-F5344CB8AC3E}">
        <p14:creationId xmlns:p14="http://schemas.microsoft.com/office/powerpoint/2010/main" val="197247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5477609" y="3952010"/>
            <a:ext cx="6433946" cy="1754326"/>
          </a:xfrm>
          <a:prstGeom prst="rect">
            <a:avLst/>
          </a:prstGeom>
          <a:noFill/>
        </p:spPr>
        <p:txBody>
          <a:bodyPr wrap="square" rtlCol="0" anchor="ctr">
            <a:spAutoFit/>
          </a:bodyPr>
          <a:lstStyle/>
          <a:p>
            <a:pPr algn="r"/>
            <a:r>
              <a:rPr lang="en-US" sz="5400" dirty="0">
                <a:solidFill>
                  <a:schemeClr val="bg1"/>
                </a:solidFill>
                <a:latin typeface="+mj-lt"/>
              </a:rPr>
              <a:t>Sistemi di Elaborazione di Dati</a:t>
            </a:r>
            <a:endParaRPr lang="ko-KR" altLang="en-US" sz="5400"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6903174" y="5706336"/>
            <a:ext cx="5008380"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Strutture Dati</a:t>
            </a:r>
            <a:endParaRPr lang="ko-KR" altLang="en-US" sz="1867" dirty="0">
              <a:solidFill>
                <a:schemeClr val="bg1"/>
              </a:solidFill>
              <a:cs typeface="Arial" pitchFamily="34" charset="0"/>
            </a:endParaRPr>
          </a:p>
        </p:txBody>
      </p:sp>
      <p:pic>
        <p:nvPicPr>
          <p:cNvPr id="15" name="Immagine 14" descr="&lt;strong&gt;Università Cattolica&lt;/strong&gt; del Sacro Cuore - Wikipedia">
            <a:extLst>
              <a:ext uri="{FF2B5EF4-FFF2-40B4-BE49-F238E27FC236}">
                <a16:creationId xmlns:a16="http://schemas.microsoft.com/office/drawing/2014/main" id="{5D96F41C-5766-4A4C-884F-FCB488093DB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6210000"/>
            <a:ext cx="648000" cy="648000"/>
          </a:xfrm>
          <a:prstGeom prst="rect">
            <a:avLst/>
          </a:prstGeom>
        </p:spPr>
      </p:pic>
    </p:spTree>
    <p:extLst>
      <p:ext uri="{BB962C8B-B14F-4D97-AF65-F5344CB8AC3E}">
        <p14:creationId xmlns:p14="http://schemas.microsoft.com/office/powerpoint/2010/main" val="3925431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A9DDD15C-4FAE-4014-9FD3-228EDD20106F}"/>
              </a:ext>
            </a:extLst>
          </p:cNvPr>
          <p:cNvSpPr>
            <a:spLocks noGrp="1"/>
          </p:cNvSpPr>
          <p:nvPr>
            <p:ph type="body" sz="quarter" idx="10"/>
          </p:nvPr>
        </p:nvSpPr>
        <p:spPr/>
        <p:txBody>
          <a:bodyPr/>
          <a:lstStyle/>
          <a:p>
            <a:r>
              <a:rPr lang="it-IT" dirty="0"/>
              <a:t>Strutture dati</a:t>
            </a:r>
          </a:p>
        </p:txBody>
      </p:sp>
      <p:pic>
        <p:nvPicPr>
          <p:cNvPr id="3" name="Immagine 2">
            <a:extLst>
              <a:ext uri="{FF2B5EF4-FFF2-40B4-BE49-F238E27FC236}">
                <a16:creationId xmlns:a16="http://schemas.microsoft.com/office/drawing/2014/main" id="{D81B069A-D1DF-460E-BD9A-3307FC98A208}"/>
              </a:ext>
            </a:extLst>
          </p:cNvPr>
          <p:cNvPicPr>
            <a:picLocks noChangeAspect="1"/>
          </p:cNvPicPr>
          <p:nvPr/>
        </p:nvPicPr>
        <p:blipFill>
          <a:blip r:embed="rId2"/>
          <a:stretch>
            <a:fillRect/>
          </a:stretch>
        </p:blipFill>
        <p:spPr>
          <a:xfrm>
            <a:off x="0" y="3039325"/>
            <a:ext cx="4179070" cy="2439633"/>
          </a:xfrm>
          <a:prstGeom prst="rect">
            <a:avLst/>
          </a:prstGeom>
        </p:spPr>
      </p:pic>
      <p:sp>
        <p:nvSpPr>
          <p:cNvPr id="4" name="Rettangolo 3">
            <a:extLst>
              <a:ext uri="{FF2B5EF4-FFF2-40B4-BE49-F238E27FC236}">
                <a16:creationId xmlns:a16="http://schemas.microsoft.com/office/drawing/2014/main" id="{ECC49F49-3A24-45D6-9F31-FA4E891E1713}"/>
              </a:ext>
            </a:extLst>
          </p:cNvPr>
          <p:cNvSpPr/>
          <p:nvPr/>
        </p:nvSpPr>
        <p:spPr>
          <a:xfrm>
            <a:off x="4441007" y="3156438"/>
            <a:ext cx="4106007" cy="2277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 linguaggi di programmazione ad alto livello consentono di far riferimento a posizioni nella memoria principale tramite nomi descrittivi (variabili) anziché indirizzi numerici</a:t>
            </a:r>
          </a:p>
        </p:txBody>
      </p:sp>
      <p:sp>
        <p:nvSpPr>
          <p:cNvPr id="5" name="Rettangolo con angoli arrotondati 4">
            <a:extLst>
              <a:ext uri="{FF2B5EF4-FFF2-40B4-BE49-F238E27FC236}">
                <a16:creationId xmlns:a16="http://schemas.microsoft.com/office/drawing/2014/main" id="{691BF4AA-6FA3-45D6-9E1A-2BE46F3B5586}"/>
              </a:ext>
            </a:extLst>
          </p:cNvPr>
          <p:cNvSpPr/>
          <p:nvPr/>
        </p:nvSpPr>
        <p:spPr>
          <a:xfrm>
            <a:off x="429037" y="5433646"/>
            <a:ext cx="2999963" cy="11869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t>La memoria viene divisa in celle, ognuna delle quali è accessibile attraverso uno specifico indirizzo. Le variabili per essere salvate utilizzano come riferimento gli slot di memoria disponibili.</a:t>
            </a:r>
          </a:p>
        </p:txBody>
      </p:sp>
      <p:cxnSp>
        <p:nvCxnSpPr>
          <p:cNvPr id="9" name="Connettore 2 8">
            <a:extLst>
              <a:ext uri="{FF2B5EF4-FFF2-40B4-BE49-F238E27FC236}">
                <a16:creationId xmlns:a16="http://schemas.microsoft.com/office/drawing/2014/main" id="{ACD78516-FFA5-4701-A06B-C2E582396450}"/>
              </a:ext>
            </a:extLst>
          </p:cNvPr>
          <p:cNvCxnSpPr>
            <a:stCxn id="5" idx="3"/>
          </p:cNvCxnSpPr>
          <p:nvPr/>
        </p:nvCxnSpPr>
        <p:spPr>
          <a:xfrm>
            <a:off x="3429000" y="6027127"/>
            <a:ext cx="1441939" cy="4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ttangolo 9">
            <a:extLst>
              <a:ext uri="{FF2B5EF4-FFF2-40B4-BE49-F238E27FC236}">
                <a16:creationId xmlns:a16="http://schemas.microsoft.com/office/drawing/2014/main" id="{E9C591AB-A8EE-4039-9A02-215F47E2F939}"/>
              </a:ext>
            </a:extLst>
          </p:cNvPr>
          <p:cNvSpPr/>
          <p:nvPr/>
        </p:nvSpPr>
        <p:spPr>
          <a:xfrm>
            <a:off x="4994030" y="5675435"/>
            <a:ext cx="2999963" cy="738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400" dirty="0"/>
              <a:t>La variabile y è un intero e quando si instanzia occupa gli indirizzi di memoria dal 2839 al 2842</a:t>
            </a:r>
          </a:p>
        </p:txBody>
      </p:sp>
      <p:grpSp>
        <p:nvGrpSpPr>
          <p:cNvPr id="12" name="Group 27">
            <a:extLst>
              <a:ext uri="{FF2B5EF4-FFF2-40B4-BE49-F238E27FC236}">
                <a16:creationId xmlns:a16="http://schemas.microsoft.com/office/drawing/2014/main" id="{A8CC945F-3D6D-40CC-9350-FD7A708883F8}"/>
              </a:ext>
            </a:extLst>
          </p:cNvPr>
          <p:cNvGrpSpPr/>
          <p:nvPr/>
        </p:nvGrpSpPr>
        <p:grpSpPr>
          <a:xfrm>
            <a:off x="3336560" y="990166"/>
            <a:ext cx="5518880" cy="1855223"/>
            <a:chOff x="3581399" y="426402"/>
            <a:chExt cx="5316416" cy="1743362"/>
          </a:xfrm>
        </p:grpSpPr>
        <p:grpSp>
          <p:nvGrpSpPr>
            <p:cNvPr id="13" name="Group 6">
              <a:extLst>
                <a:ext uri="{FF2B5EF4-FFF2-40B4-BE49-F238E27FC236}">
                  <a16:creationId xmlns:a16="http://schemas.microsoft.com/office/drawing/2014/main" id="{47B6A003-DE81-4FAD-B58C-9154BD45AF2D}"/>
                </a:ext>
              </a:extLst>
            </p:cNvPr>
            <p:cNvGrpSpPr/>
            <p:nvPr/>
          </p:nvGrpSpPr>
          <p:grpSpPr>
            <a:xfrm>
              <a:off x="6383214" y="426402"/>
              <a:ext cx="2514601" cy="1743362"/>
              <a:chOff x="6031523" y="778095"/>
              <a:chExt cx="2514601" cy="1743362"/>
            </a:xfrm>
          </p:grpSpPr>
          <p:sp>
            <p:nvSpPr>
              <p:cNvPr id="19" name="Rectangle 2">
                <a:extLst>
                  <a:ext uri="{FF2B5EF4-FFF2-40B4-BE49-F238E27FC236}">
                    <a16:creationId xmlns:a16="http://schemas.microsoft.com/office/drawing/2014/main" id="{E27F8603-3285-43AB-909B-80DCC1831EC3}"/>
                  </a:ext>
                </a:extLst>
              </p:cNvPr>
              <p:cNvSpPr/>
              <p:nvPr/>
            </p:nvSpPr>
            <p:spPr>
              <a:xfrm>
                <a:off x="6383216" y="931985"/>
                <a:ext cx="2162908" cy="1582615"/>
              </a:xfrm>
              <a:prstGeom prst="rect">
                <a:avLst/>
              </a:prstGeom>
              <a:solidFill>
                <a:schemeClr val="accent1">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3">
                <a:extLst>
                  <a:ext uri="{FF2B5EF4-FFF2-40B4-BE49-F238E27FC236}">
                    <a16:creationId xmlns:a16="http://schemas.microsoft.com/office/drawing/2014/main" id="{D19B7706-F858-4866-B4F8-80CFF0DD30A7}"/>
                  </a:ext>
                </a:extLst>
              </p:cNvPr>
              <p:cNvSpPr/>
              <p:nvPr/>
            </p:nvSpPr>
            <p:spPr>
              <a:xfrm>
                <a:off x="6031523" y="778095"/>
                <a:ext cx="1582615" cy="391282"/>
              </a:xfrm>
              <a:prstGeom prst="roundRect">
                <a:avLst>
                  <a:gd name="adj" fmla="val 16667"/>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4">
                <a:extLst>
                  <a:ext uri="{FF2B5EF4-FFF2-40B4-BE49-F238E27FC236}">
                    <a16:creationId xmlns:a16="http://schemas.microsoft.com/office/drawing/2014/main" id="{3588DCCD-06F8-4EC0-A112-79056BC11C86}"/>
                  </a:ext>
                </a:extLst>
              </p:cNvPr>
              <p:cNvSpPr txBox="1"/>
              <p:nvPr/>
            </p:nvSpPr>
            <p:spPr>
              <a:xfrm>
                <a:off x="6090375" y="819848"/>
                <a:ext cx="1464910" cy="289220"/>
              </a:xfrm>
              <a:prstGeom prst="rect">
                <a:avLst/>
              </a:prstGeom>
              <a:noFill/>
            </p:spPr>
            <p:txBody>
              <a:bodyPr wrap="square" rtlCol="0">
                <a:spAutoFit/>
              </a:bodyPr>
              <a:lstStyle/>
              <a:p>
                <a:pPr algn="ctr"/>
                <a:r>
                  <a:rPr lang="en-US" altLang="ko-KR" sz="1400" b="1" dirty="0">
                    <a:solidFill>
                      <a:schemeClr val="bg1"/>
                    </a:solidFill>
                    <a:cs typeface="Arial" pitchFamily="34" charset="0"/>
                  </a:rPr>
                  <a:t>Tipo di dato</a:t>
                </a:r>
                <a:endParaRPr lang="ko-KR" altLang="en-US" sz="1400" b="1" dirty="0">
                  <a:solidFill>
                    <a:schemeClr val="bg1"/>
                  </a:solidFill>
                  <a:cs typeface="Arial" pitchFamily="34" charset="0"/>
                </a:endParaRPr>
              </a:p>
            </p:txBody>
          </p:sp>
          <p:sp>
            <p:nvSpPr>
              <p:cNvPr id="22" name="TextBox 5">
                <a:extLst>
                  <a:ext uri="{FF2B5EF4-FFF2-40B4-BE49-F238E27FC236}">
                    <a16:creationId xmlns:a16="http://schemas.microsoft.com/office/drawing/2014/main" id="{6A80654F-7F62-471D-B4A3-9F1457193AF5}"/>
                  </a:ext>
                </a:extLst>
              </p:cNvPr>
              <p:cNvSpPr txBox="1"/>
              <p:nvPr/>
            </p:nvSpPr>
            <p:spPr>
              <a:xfrm>
                <a:off x="6525936" y="1219970"/>
                <a:ext cx="1877468" cy="1301487"/>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Modello matematico che caratterizza l’insieme di valori che una variabile può assumere, e le operazioni che possono essere eseguite su di essa</a:t>
                </a:r>
              </a:p>
            </p:txBody>
          </p:sp>
        </p:grpSp>
        <p:grpSp>
          <p:nvGrpSpPr>
            <p:cNvPr id="14" name="Group 7">
              <a:extLst>
                <a:ext uri="{FF2B5EF4-FFF2-40B4-BE49-F238E27FC236}">
                  <a16:creationId xmlns:a16="http://schemas.microsoft.com/office/drawing/2014/main" id="{716C10DB-7DD5-43E2-BE56-F3E17F12E435}"/>
                </a:ext>
              </a:extLst>
            </p:cNvPr>
            <p:cNvGrpSpPr/>
            <p:nvPr/>
          </p:nvGrpSpPr>
          <p:grpSpPr>
            <a:xfrm>
              <a:off x="3581399" y="426402"/>
              <a:ext cx="2514601" cy="1736505"/>
              <a:chOff x="6031523" y="778095"/>
              <a:chExt cx="2514601" cy="1736505"/>
            </a:xfrm>
          </p:grpSpPr>
          <p:sp>
            <p:nvSpPr>
              <p:cNvPr id="15" name="Rectangle 8">
                <a:extLst>
                  <a:ext uri="{FF2B5EF4-FFF2-40B4-BE49-F238E27FC236}">
                    <a16:creationId xmlns:a16="http://schemas.microsoft.com/office/drawing/2014/main" id="{F1A73666-AE77-4AF4-9A3A-A5673230490D}"/>
                  </a:ext>
                </a:extLst>
              </p:cNvPr>
              <p:cNvSpPr/>
              <p:nvPr/>
            </p:nvSpPr>
            <p:spPr>
              <a:xfrm>
                <a:off x="6383216" y="931985"/>
                <a:ext cx="2162908" cy="1582615"/>
              </a:xfrm>
              <a:prstGeom prst="rect">
                <a:avLst/>
              </a:prstGeom>
              <a:solidFill>
                <a:schemeClr val="accent2">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9">
                <a:extLst>
                  <a:ext uri="{FF2B5EF4-FFF2-40B4-BE49-F238E27FC236}">
                    <a16:creationId xmlns:a16="http://schemas.microsoft.com/office/drawing/2014/main" id="{2678BB68-1722-4C31-8B6D-E7A1178E367C}"/>
                  </a:ext>
                </a:extLst>
              </p:cNvPr>
              <p:cNvSpPr/>
              <p:nvPr/>
            </p:nvSpPr>
            <p:spPr>
              <a:xfrm>
                <a:off x="6031523" y="778095"/>
                <a:ext cx="1582615" cy="391282"/>
              </a:xfrm>
              <a:prstGeom prst="roundRect">
                <a:avLst>
                  <a:gd name="adj" fmla="val 16667"/>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0">
                <a:extLst>
                  <a:ext uri="{FF2B5EF4-FFF2-40B4-BE49-F238E27FC236}">
                    <a16:creationId xmlns:a16="http://schemas.microsoft.com/office/drawing/2014/main" id="{ADB94CDB-04E0-4B9B-9F38-F7E746E2C1FA}"/>
                  </a:ext>
                </a:extLst>
              </p:cNvPr>
              <p:cNvSpPr txBox="1"/>
              <p:nvPr/>
            </p:nvSpPr>
            <p:spPr>
              <a:xfrm>
                <a:off x="6090375" y="819848"/>
                <a:ext cx="1464910"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Dato</a:t>
                </a:r>
                <a:endParaRPr lang="ko-KR" altLang="en-US" sz="1400" b="1" dirty="0">
                  <a:solidFill>
                    <a:schemeClr val="bg1"/>
                  </a:solidFill>
                  <a:cs typeface="Arial" pitchFamily="34" charset="0"/>
                </a:endParaRPr>
              </a:p>
            </p:txBody>
          </p:sp>
          <p:sp>
            <p:nvSpPr>
              <p:cNvPr id="18" name="TextBox 11">
                <a:extLst>
                  <a:ext uri="{FF2B5EF4-FFF2-40B4-BE49-F238E27FC236}">
                    <a16:creationId xmlns:a16="http://schemas.microsoft.com/office/drawing/2014/main" id="{FDBF2542-F5D8-48C4-8026-E037C73AB635}"/>
                  </a:ext>
                </a:extLst>
              </p:cNvPr>
              <p:cNvSpPr txBox="1"/>
              <p:nvPr/>
            </p:nvSpPr>
            <p:spPr>
              <a:xfrm>
                <a:off x="6525936" y="1219970"/>
                <a:ext cx="1877468" cy="433829"/>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Particolare valore che la variabile può assumere</a:t>
                </a:r>
              </a:p>
            </p:txBody>
          </p:sp>
        </p:grpSp>
      </p:grpSp>
      <p:sp>
        <p:nvSpPr>
          <p:cNvPr id="23" name="Ovale 22">
            <a:extLst>
              <a:ext uri="{FF2B5EF4-FFF2-40B4-BE49-F238E27FC236}">
                <a16:creationId xmlns:a16="http://schemas.microsoft.com/office/drawing/2014/main" id="{DC14430B-1E77-4BBD-ABEC-3987166F7FD4}"/>
              </a:ext>
            </a:extLst>
          </p:cNvPr>
          <p:cNvSpPr/>
          <p:nvPr/>
        </p:nvSpPr>
        <p:spPr>
          <a:xfrm>
            <a:off x="9724291" y="990166"/>
            <a:ext cx="1415561" cy="7686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Primitivi</a:t>
            </a:r>
          </a:p>
        </p:txBody>
      </p:sp>
      <p:sp>
        <p:nvSpPr>
          <p:cNvPr id="24" name="Ovale 23">
            <a:extLst>
              <a:ext uri="{FF2B5EF4-FFF2-40B4-BE49-F238E27FC236}">
                <a16:creationId xmlns:a16="http://schemas.microsoft.com/office/drawing/2014/main" id="{F80FC1DF-C9B0-4919-BFBD-5CF436DB0650}"/>
              </a:ext>
            </a:extLst>
          </p:cNvPr>
          <p:cNvSpPr/>
          <p:nvPr/>
        </p:nvSpPr>
        <p:spPr>
          <a:xfrm>
            <a:off x="9724292" y="2118946"/>
            <a:ext cx="1415562" cy="81530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1200" dirty="0"/>
              <a:t>Derivati</a:t>
            </a:r>
          </a:p>
        </p:txBody>
      </p:sp>
      <p:pic>
        <p:nvPicPr>
          <p:cNvPr id="25" name="Immagine 24" descr="&lt;strong&gt;Università Cattolica&lt;/strong&gt; del Sacro Cuore - Wikipedia">
            <a:extLst>
              <a:ext uri="{FF2B5EF4-FFF2-40B4-BE49-F238E27FC236}">
                <a16:creationId xmlns:a16="http://schemas.microsoft.com/office/drawing/2014/main" id="{F6F2CD9C-08C6-46A8-A49F-BFD8DA97522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544000" y="6201208"/>
            <a:ext cx="648000" cy="648000"/>
          </a:xfrm>
          <a:prstGeom prst="rect">
            <a:avLst/>
          </a:prstGeom>
        </p:spPr>
      </p:pic>
      <p:sp>
        <p:nvSpPr>
          <p:cNvPr id="26" name="CasellaDiTesto 25">
            <a:extLst>
              <a:ext uri="{FF2B5EF4-FFF2-40B4-BE49-F238E27FC236}">
                <a16:creationId xmlns:a16="http://schemas.microsoft.com/office/drawing/2014/main" id="{B4D41A3D-04D2-4691-89F4-FB0C3AA0E4ED}"/>
              </a:ext>
            </a:extLst>
          </p:cNvPr>
          <p:cNvSpPr txBox="1"/>
          <p:nvPr/>
        </p:nvSpPr>
        <p:spPr>
          <a:xfrm>
            <a:off x="4663440" y="6618023"/>
            <a:ext cx="2432503" cy="246221"/>
          </a:xfrm>
          <a:prstGeom prst="rect">
            <a:avLst/>
          </a:prstGeom>
          <a:noFill/>
        </p:spPr>
        <p:txBody>
          <a:bodyPr wrap="square" rtlCol="0">
            <a:spAutoFit/>
          </a:bodyPr>
          <a:lstStyle/>
          <a:p>
            <a:r>
              <a:rPr lang="it-IT" sz="1000" dirty="0"/>
              <a:t>Sistemi di Elaborazione di Dati 2020</a:t>
            </a:r>
          </a:p>
        </p:txBody>
      </p:sp>
      <p:sp>
        <p:nvSpPr>
          <p:cNvPr id="27" name="CasellaDiTesto 26">
            <a:extLst>
              <a:ext uri="{FF2B5EF4-FFF2-40B4-BE49-F238E27FC236}">
                <a16:creationId xmlns:a16="http://schemas.microsoft.com/office/drawing/2014/main" id="{1E3D5622-D232-4A0E-9C58-038AD3AC66BF}"/>
              </a:ext>
            </a:extLst>
          </p:cNvPr>
          <p:cNvSpPr txBox="1"/>
          <p:nvPr/>
        </p:nvSpPr>
        <p:spPr>
          <a:xfrm>
            <a:off x="0" y="6618023"/>
            <a:ext cx="2432503" cy="246221"/>
          </a:xfrm>
          <a:prstGeom prst="rect">
            <a:avLst/>
          </a:prstGeom>
          <a:noFill/>
        </p:spPr>
        <p:txBody>
          <a:bodyPr wrap="square" rtlCol="0">
            <a:spAutoFit/>
          </a:bodyPr>
          <a:lstStyle/>
          <a:p>
            <a:r>
              <a:rPr lang="it-IT" sz="1000" dirty="0"/>
              <a:t>Dr. Francesco Alotto</a:t>
            </a:r>
          </a:p>
        </p:txBody>
      </p:sp>
    </p:spTree>
    <p:extLst>
      <p:ext uri="{BB962C8B-B14F-4D97-AF65-F5344CB8AC3E}">
        <p14:creationId xmlns:p14="http://schemas.microsoft.com/office/powerpoint/2010/main" val="3100987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A87E34B3-03D2-41D2-BA9A-7FC5BEA111E6}"/>
              </a:ext>
            </a:extLst>
          </p:cNvPr>
          <p:cNvSpPr>
            <a:spLocks noGrp="1"/>
          </p:cNvSpPr>
          <p:nvPr>
            <p:ph type="body" sz="quarter" idx="10"/>
          </p:nvPr>
        </p:nvSpPr>
        <p:spPr/>
        <p:txBody>
          <a:bodyPr/>
          <a:lstStyle/>
          <a:p>
            <a:r>
              <a:rPr lang="it-IT" dirty="0"/>
              <a:t>I Tipi primitivi</a:t>
            </a:r>
          </a:p>
        </p:txBody>
      </p:sp>
      <p:sp>
        <p:nvSpPr>
          <p:cNvPr id="3" name="Rettangolo 2">
            <a:extLst>
              <a:ext uri="{FF2B5EF4-FFF2-40B4-BE49-F238E27FC236}">
                <a16:creationId xmlns:a16="http://schemas.microsoft.com/office/drawing/2014/main" id="{FE541746-D2A3-4D44-B473-5BA87D65696A}"/>
              </a:ext>
            </a:extLst>
          </p:cNvPr>
          <p:cNvSpPr/>
          <p:nvPr/>
        </p:nvSpPr>
        <p:spPr>
          <a:xfrm>
            <a:off x="660888" y="1428681"/>
            <a:ext cx="10870224" cy="646331"/>
          </a:xfrm>
          <a:prstGeom prst="rect">
            <a:avLst/>
          </a:prstGeom>
          <a:solidFill>
            <a:schemeClr val="accent2">
              <a:lumMod val="20000"/>
              <a:lumOff val="80000"/>
            </a:schemeClr>
          </a:solidFill>
        </p:spPr>
        <p:txBody>
          <a:bodyPr wrap="square">
            <a:spAutoFit/>
          </a:bodyPr>
          <a:lstStyle/>
          <a:p>
            <a:r>
              <a:rPr lang="it-IT" dirty="0">
                <a:solidFill>
                  <a:srgbClr val="222222"/>
                </a:solidFill>
                <a:latin typeface="Arial" panose="020B0604020202020204" pitchFamily="34" charset="0"/>
              </a:rPr>
              <a:t>I tipi primitivi sono i tipi semplici che non possono essere decomposti, come ad esempio numeri interi o booleani; ogni linguaggio tipizzato ne possiede.</a:t>
            </a:r>
            <a:endParaRPr lang="it-IT" dirty="0"/>
          </a:p>
        </p:txBody>
      </p:sp>
      <p:graphicFrame>
        <p:nvGraphicFramePr>
          <p:cNvPr id="5" name="Tabella 5">
            <a:extLst>
              <a:ext uri="{FF2B5EF4-FFF2-40B4-BE49-F238E27FC236}">
                <a16:creationId xmlns:a16="http://schemas.microsoft.com/office/drawing/2014/main" id="{0CC87925-D4F2-49A8-9B31-1B76F82CBE96}"/>
              </a:ext>
            </a:extLst>
          </p:cNvPr>
          <p:cNvGraphicFramePr>
            <a:graphicFrameLocks noGrp="1"/>
          </p:cNvGraphicFramePr>
          <p:nvPr>
            <p:extLst>
              <p:ext uri="{D42A27DB-BD31-4B8C-83A1-F6EECF244321}">
                <p14:modId xmlns:p14="http://schemas.microsoft.com/office/powerpoint/2010/main" val="4003317640"/>
              </p:ext>
            </p:extLst>
          </p:nvPr>
        </p:nvGraphicFramePr>
        <p:xfrm>
          <a:off x="2046127" y="2439937"/>
          <a:ext cx="8128000" cy="402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38084336"/>
                    </a:ext>
                  </a:extLst>
                </a:gridCol>
                <a:gridCol w="2032000">
                  <a:extLst>
                    <a:ext uri="{9D8B030D-6E8A-4147-A177-3AD203B41FA5}">
                      <a16:colId xmlns:a16="http://schemas.microsoft.com/office/drawing/2014/main" val="1997322293"/>
                    </a:ext>
                  </a:extLst>
                </a:gridCol>
                <a:gridCol w="2032000">
                  <a:extLst>
                    <a:ext uri="{9D8B030D-6E8A-4147-A177-3AD203B41FA5}">
                      <a16:colId xmlns:a16="http://schemas.microsoft.com/office/drawing/2014/main" val="3384730044"/>
                    </a:ext>
                  </a:extLst>
                </a:gridCol>
                <a:gridCol w="2032000">
                  <a:extLst>
                    <a:ext uri="{9D8B030D-6E8A-4147-A177-3AD203B41FA5}">
                      <a16:colId xmlns:a16="http://schemas.microsoft.com/office/drawing/2014/main" val="4288874710"/>
                    </a:ext>
                  </a:extLst>
                </a:gridCol>
              </a:tblGrid>
              <a:tr h="290406">
                <a:tc>
                  <a:txBody>
                    <a:bodyPr/>
                    <a:lstStyle/>
                    <a:p>
                      <a:r>
                        <a:rPr lang="it-IT" dirty="0"/>
                        <a:t>Tipo</a:t>
                      </a:r>
                    </a:p>
                  </a:txBody>
                  <a:tcPr/>
                </a:tc>
                <a:tc>
                  <a:txBody>
                    <a:bodyPr/>
                    <a:lstStyle/>
                    <a:p>
                      <a:r>
                        <a:rPr lang="it-IT" dirty="0"/>
                        <a:t>Descrizione</a:t>
                      </a:r>
                    </a:p>
                  </a:txBody>
                  <a:tcPr/>
                </a:tc>
                <a:tc>
                  <a:txBody>
                    <a:bodyPr/>
                    <a:lstStyle/>
                    <a:p>
                      <a:r>
                        <a:rPr lang="it-IT" dirty="0"/>
                        <a:t>Operazioni</a:t>
                      </a:r>
                    </a:p>
                  </a:txBody>
                  <a:tcPr/>
                </a:tc>
                <a:tc>
                  <a:txBody>
                    <a:bodyPr/>
                    <a:lstStyle/>
                    <a:p>
                      <a:r>
                        <a:rPr lang="it-IT" dirty="0"/>
                        <a:t>Esempi</a:t>
                      </a:r>
                    </a:p>
                  </a:txBody>
                  <a:tcPr/>
                </a:tc>
                <a:extLst>
                  <a:ext uri="{0D108BD9-81ED-4DB2-BD59-A6C34878D82A}">
                    <a16:rowId xmlns:a16="http://schemas.microsoft.com/office/drawing/2014/main" val="892727119"/>
                  </a:ext>
                </a:extLst>
              </a:tr>
              <a:tr h="370840">
                <a:tc>
                  <a:txBody>
                    <a:bodyPr/>
                    <a:lstStyle/>
                    <a:p>
                      <a:r>
                        <a:rPr lang="it-IT" dirty="0"/>
                        <a:t>Intero (Integer)</a:t>
                      </a:r>
                    </a:p>
                  </a:txBody>
                  <a:tcPr/>
                </a:tc>
                <a:tc>
                  <a:txBody>
                    <a:bodyPr/>
                    <a:lstStyle/>
                    <a:p>
                      <a:r>
                        <a:rPr lang="it-IT" dirty="0"/>
                        <a:t>Dati numerici costituiti da numeri interi</a:t>
                      </a:r>
                    </a:p>
                  </a:txBody>
                  <a:tcPr/>
                </a:tc>
                <a:tc>
                  <a:txBody>
                    <a:bodyPr/>
                    <a:lstStyle/>
                    <a:p>
                      <a:r>
                        <a:rPr lang="it-IT" dirty="0"/>
                        <a:t>Aritmetiche e confronto</a:t>
                      </a:r>
                    </a:p>
                  </a:txBody>
                  <a:tcPr/>
                </a:tc>
                <a:tc>
                  <a:txBody>
                    <a:bodyPr/>
                    <a:lstStyle/>
                    <a:p>
                      <a:r>
                        <a:rPr lang="it-IT" dirty="0"/>
                        <a:t>1; -2; 30000; </a:t>
                      </a:r>
                    </a:p>
                  </a:txBody>
                  <a:tcPr/>
                </a:tc>
                <a:extLst>
                  <a:ext uri="{0D108BD9-81ED-4DB2-BD59-A6C34878D82A}">
                    <a16:rowId xmlns:a16="http://schemas.microsoft.com/office/drawing/2014/main" val="3459115995"/>
                  </a:ext>
                </a:extLst>
              </a:tr>
              <a:tr h="370840">
                <a:tc>
                  <a:txBody>
                    <a:bodyPr/>
                    <a:lstStyle/>
                    <a:p>
                      <a:r>
                        <a:rPr lang="it-IT" dirty="0"/>
                        <a:t>Reali (Float)</a:t>
                      </a:r>
                    </a:p>
                  </a:txBody>
                  <a:tcPr/>
                </a:tc>
                <a:tc>
                  <a:txBody>
                    <a:bodyPr/>
                    <a:lstStyle/>
                    <a:p>
                      <a:r>
                        <a:rPr lang="it-IT" dirty="0"/>
                        <a:t>Dati numerici costituiti da numeri non interi</a:t>
                      </a:r>
                    </a:p>
                  </a:txBody>
                  <a:tcPr/>
                </a:tc>
                <a:tc>
                  <a:txBody>
                    <a:bodyPr/>
                    <a:lstStyle/>
                    <a:p>
                      <a:r>
                        <a:rPr lang="it-IT" dirty="0"/>
                        <a:t>Come interi</a:t>
                      </a:r>
                    </a:p>
                  </a:txBody>
                  <a:tcPr/>
                </a:tc>
                <a:tc>
                  <a:txBody>
                    <a:bodyPr/>
                    <a:lstStyle/>
                    <a:p>
                      <a:r>
                        <a:rPr lang="it-IT" dirty="0"/>
                        <a:t>1.25; -0.890;</a:t>
                      </a:r>
                    </a:p>
                  </a:txBody>
                  <a:tcPr/>
                </a:tc>
                <a:extLst>
                  <a:ext uri="{0D108BD9-81ED-4DB2-BD59-A6C34878D82A}">
                    <a16:rowId xmlns:a16="http://schemas.microsoft.com/office/drawing/2014/main" val="1596536746"/>
                  </a:ext>
                </a:extLst>
              </a:tr>
              <a:tr h="370840">
                <a:tc>
                  <a:txBody>
                    <a:bodyPr/>
                    <a:lstStyle/>
                    <a:p>
                      <a:r>
                        <a:rPr lang="it-IT" dirty="0"/>
                        <a:t>Booleani (Bool)</a:t>
                      </a:r>
                    </a:p>
                  </a:txBody>
                  <a:tcPr/>
                </a:tc>
                <a:tc>
                  <a:txBody>
                    <a:bodyPr/>
                    <a:lstStyle/>
                    <a:p>
                      <a:r>
                        <a:rPr lang="it-IT" dirty="0"/>
                        <a:t>Vero/Falso</a:t>
                      </a:r>
                    </a:p>
                  </a:txBody>
                  <a:tcPr/>
                </a:tc>
                <a:tc>
                  <a:txBody>
                    <a:bodyPr/>
                    <a:lstStyle/>
                    <a:p>
                      <a:r>
                        <a:rPr lang="it-IT" dirty="0"/>
                        <a:t>Algebra booleana e confronto</a:t>
                      </a:r>
                    </a:p>
                  </a:txBody>
                  <a:tcPr/>
                </a:tc>
                <a:tc>
                  <a:txBody>
                    <a:bodyPr/>
                    <a:lstStyle/>
                    <a:p>
                      <a:r>
                        <a:rPr lang="it-IT" dirty="0"/>
                        <a:t>A=false</a:t>
                      </a:r>
                    </a:p>
                    <a:p>
                      <a:r>
                        <a:rPr lang="it-IT" dirty="0"/>
                        <a:t>B=true</a:t>
                      </a:r>
                    </a:p>
                    <a:p>
                      <a:r>
                        <a:rPr lang="it-IT" dirty="0"/>
                        <a:t>A&amp;B=false</a:t>
                      </a:r>
                    </a:p>
                    <a:p>
                      <a:r>
                        <a:rPr lang="it-IT" dirty="0"/>
                        <a:t>AorB=true</a:t>
                      </a:r>
                    </a:p>
                  </a:txBody>
                  <a:tcPr/>
                </a:tc>
                <a:extLst>
                  <a:ext uri="{0D108BD9-81ED-4DB2-BD59-A6C34878D82A}">
                    <a16:rowId xmlns:a16="http://schemas.microsoft.com/office/drawing/2014/main" val="808021979"/>
                  </a:ext>
                </a:extLst>
              </a:tr>
              <a:tr h="370840">
                <a:tc>
                  <a:txBody>
                    <a:bodyPr/>
                    <a:lstStyle/>
                    <a:p>
                      <a:r>
                        <a:rPr lang="it-IT" dirty="0"/>
                        <a:t>Caratteri (Char)</a:t>
                      </a:r>
                    </a:p>
                  </a:txBody>
                  <a:tcPr/>
                </a:tc>
                <a:tc>
                  <a:txBody>
                    <a:bodyPr/>
                    <a:lstStyle/>
                    <a:p>
                      <a:r>
                        <a:rPr lang="it-IT" dirty="0"/>
                        <a:t>Dati alfanumerici</a:t>
                      </a:r>
                    </a:p>
                  </a:txBody>
                  <a:tcPr/>
                </a:tc>
                <a:tc>
                  <a:txBody>
                    <a:bodyPr/>
                    <a:lstStyle/>
                    <a:p>
                      <a:r>
                        <a:rPr lang="it-IT" dirty="0"/>
                        <a:t>Concatenazione e confronto</a:t>
                      </a:r>
                    </a:p>
                  </a:txBody>
                  <a:tcPr/>
                </a:tc>
                <a:tc>
                  <a:txBody>
                    <a:bodyPr/>
                    <a:lstStyle/>
                    <a:p>
                      <a:r>
                        <a:rPr lang="it-IT" dirty="0"/>
                        <a:t>«a» ; «2»;</a:t>
                      </a:r>
                    </a:p>
                  </a:txBody>
                  <a:tcPr/>
                </a:tc>
                <a:extLst>
                  <a:ext uri="{0D108BD9-81ED-4DB2-BD59-A6C34878D82A}">
                    <a16:rowId xmlns:a16="http://schemas.microsoft.com/office/drawing/2014/main" val="3156644043"/>
                  </a:ext>
                </a:extLst>
              </a:tr>
            </a:tbl>
          </a:graphicData>
        </a:graphic>
      </p:graphicFrame>
      <p:pic>
        <p:nvPicPr>
          <p:cNvPr id="7" name="Immagine 6" descr="&lt;strong&gt;Università Cattolica&lt;/strong&gt; del Sacro Cuore - Wikipedia">
            <a:extLst>
              <a:ext uri="{FF2B5EF4-FFF2-40B4-BE49-F238E27FC236}">
                <a16:creationId xmlns:a16="http://schemas.microsoft.com/office/drawing/2014/main" id="{1D5C1D87-2568-463E-946A-977DF7B669C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8" name="CasellaDiTesto 7">
            <a:extLst>
              <a:ext uri="{FF2B5EF4-FFF2-40B4-BE49-F238E27FC236}">
                <a16:creationId xmlns:a16="http://schemas.microsoft.com/office/drawing/2014/main" id="{0BB93091-DC8B-447F-9F17-F56D2276B5F8}"/>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9" name="CasellaDiTesto 8">
            <a:extLst>
              <a:ext uri="{FF2B5EF4-FFF2-40B4-BE49-F238E27FC236}">
                <a16:creationId xmlns:a16="http://schemas.microsoft.com/office/drawing/2014/main" id="{74458142-B1CB-410A-AAD7-8AB626C3D082}"/>
              </a:ext>
            </a:extLst>
          </p:cNvPr>
          <p:cNvSpPr txBox="1"/>
          <p:nvPr/>
        </p:nvSpPr>
        <p:spPr>
          <a:xfrm>
            <a:off x="0" y="6626815"/>
            <a:ext cx="2432503" cy="246221"/>
          </a:xfrm>
          <a:prstGeom prst="rect">
            <a:avLst/>
          </a:prstGeom>
          <a:noFill/>
        </p:spPr>
        <p:txBody>
          <a:bodyPr wrap="square" rtlCol="0">
            <a:spAutoFit/>
          </a:bodyPr>
          <a:lstStyle/>
          <a:p>
            <a:r>
              <a:rPr lang="it-IT" sz="1000" dirty="0"/>
              <a:t>Dr. Francesco Alotto</a:t>
            </a:r>
          </a:p>
        </p:txBody>
      </p:sp>
    </p:spTree>
    <p:extLst>
      <p:ext uri="{BB962C8B-B14F-4D97-AF65-F5344CB8AC3E}">
        <p14:creationId xmlns:p14="http://schemas.microsoft.com/office/powerpoint/2010/main" val="3596403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C86C3D90-47F9-46F5-A4A6-7CAF35214BD6}"/>
              </a:ext>
            </a:extLst>
          </p:cNvPr>
          <p:cNvSpPr>
            <a:spLocks noGrp="1"/>
          </p:cNvSpPr>
          <p:nvPr>
            <p:ph type="body" sz="quarter" idx="10"/>
          </p:nvPr>
        </p:nvSpPr>
        <p:spPr/>
        <p:txBody>
          <a:bodyPr/>
          <a:lstStyle/>
          <a:p>
            <a:r>
              <a:rPr lang="it-IT" dirty="0"/>
              <a:t>Strutture dati: i tipi derivati</a:t>
            </a:r>
          </a:p>
        </p:txBody>
      </p:sp>
      <p:sp>
        <p:nvSpPr>
          <p:cNvPr id="3" name="Rettangolo 2">
            <a:extLst>
              <a:ext uri="{FF2B5EF4-FFF2-40B4-BE49-F238E27FC236}">
                <a16:creationId xmlns:a16="http://schemas.microsoft.com/office/drawing/2014/main" id="{56FAF147-7241-4C47-9097-C7E7B6ECF0CA}"/>
              </a:ext>
            </a:extLst>
          </p:cNvPr>
          <p:cNvSpPr/>
          <p:nvPr/>
        </p:nvSpPr>
        <p:spPr>
          <a:xfrm>
            <a:off x="844062" y="1186962"/>
            <a:ext cx="10401300" cy="1099038"/>
          </a:xfrm>
          <a:prstGeom prst="rect">
            <a:avLst/>
          </a:prstGeom>
          <a:solidFill>
            <a:schemeClr val="accent2">
              <a:lumMod val="20000"/>
              <a:lumOff val="80000"/>
            </a:schemeClr>
          </a:solidFill>
        </p:spPr>
        <p:txBody>
          <a:bodyPr wrap="square">
            <a:spAutoFit/>
          </a:bodyPr>
          <a:lstStyle/>
          <a:p>
            <a:r>
              <a:rPr lang="it-IT" dirty="0">
                <a:solidFill>
                  <a:srgbClr val="222222"/>
                </a:solidFill>
                <a:latin typeface="Arial" panose="020B0604020202020204" pitchFamily="34" charset="0"/>
              </a:rPr>
              <a:t>Sono strutture informatiche che consentono di memorizzare e organizzare i dati e rendere efficiente l’accesso e la modifica dei dati stessi</a:t>
            </a:r>
          </a:p>
        </p:txBody>
      </p:sp>
      <p:pic>
        <p:nvPicPr>
          <p:cNvPr id="1028" name="Picture 4" descr="Knowledge-Product matrix example | Download Table">
            <a:extLst>
              <a:ext uri="{FF2B5EF4-FFF2-40B4-BE49-F238E27FC236}">
                <a16:creationId xmlns:a16="http://schemas.microsoft.com/office/drawing/2014/main" id="{119E14FC-EF1B-437B-863C-259CB0041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029" y="2375938"/>
            <a:ext cx="4377030" cy="2106124"/>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275D19BD-D7FE-4526-9E92-6BB22830A342}"/>
              </a:ext>
            </a:extLst>
          </p:cNvPr>
          <p:cNvSpPr txBox="1"/>
          <p:nvPr/>
        </p:nvSpPr>
        <p:spPr>
          <a:xfrm>
            <a:off x="2459694" y="4482062"/>
            <a:ext cx="915700" cy="369332"/>
          </a:xfrm>
          <a:prstGeom prst="rect">
            <a:avLst/>
          </a:prstGeom>
          <a:noFill/>
        </p:spPr>
        <p:txBody>
          <a:bodyPr wrap="none" rtlCol="0">
            <a:spAutoFit/>
          </a:bodyPr>
          <a:lstStyle/>
          <a:p>
            <a:r>
              <a:rPr lang="it-IT" dirty="0"/>
              <a:t>Tabelle</a:t>
            </a:r>
          </a:p>
        </p:txBody>
      </p:sp>
      <p:pic>
        <p:nvPicPr>
          <p:cNvPr id="1030" name="Picture 6" descr="Tree data structures">
            <a:extLst>
              <a:ext uri="{FF2B5EF4-FFF2-40B4-BE49-F238E27FC236}">
                <a16:creationId xmlns:a16="http://schemas.microsoft.com/office/drawing/2014/main" id="{060FA19A-2E4A-4830-BA05-6ADB171251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121" y="2375938"/>
            <a:ext cx="5200650" cy="1485900"/>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7">
            <a:extLst>
              <a:ext uri="{FF2B5EF4-FFF2-40B4-BE49-F238E27FC236}">
                <a16:creationId xmlns:a16="http://schemas.microsoft.com/office/drawing/2014/main" id="{F98358DB-73EA-40DA-A74C-E12C63877255}"/>
              </a:ext>
            </a:extLst>
          </p:cNvPr>
          <p:cNvSpPr txBox="1"/>
          <p:nvPr/>
        </p:nvSpPr>
        <p:spPr>
          <a:xfrm>
            <a:off x="8399160" y="4404483"/>
            <a:ext cx="774571" cy="369332"/>
          </a:xfrm>
          <a:prstGeom prst="rect">
            <a:avLst/>
          </a:prstGeom>
          <a:noFill/>
        </p:spPr>
        <p:txBody>
          <a:bodyPr wrap="none" rtlCol="0">
            <a:spAutoFit/>
          </a:bodyPr>
          <a:lstStyle/>
          <a:p>
            <a:r>
              <a:rPr lang="it-IT" dirty="0"/>
              <a:t>Alberi</a:t>
            </a:r>
          </a:p>
        </p:txBody>
      </p:sp>
      <p:sp>
        <p:nvSpPr>
          <p:cNvPr id="5" name="Rettangolo 4">
            <a:extLst>
              <a:ext uri="{FF2B5EF4-FFF2-40B4-BE49-F238E27FC236}">
                <a16:creationId xmlns:a16="http://schemas.microsoft.com/office/drawing/2014/main" id="{CDF35A7C-775B-450E-BB44-D767CF29CBCD}"/>
              </a:ext>
            </a:extLst>
          </p:cNvPr>
          <p:cNvSpPr/>
          <p:nvPr/>
        </p:nvSpPr>
        <p:spPr>
          <a:xfrm>
            <a:off x="386862" y="5316460"/>
            <a:ext cx="5873261" cy="10895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609600" indent="-609600">
              <a:lnSpc>
                <a:spcPct val="90000"/>
              </a:lnSpc>
            </a:pPr>
            <a:r>
              <a:rPr lang="it-IT" altLang="it-IT" dirty="0"/>
              <a:t>Una struttura dati consiste di:</a:t>
            </a:r>
          </a:p>
          <a:p>
            <a:pPr marL="990600" lvl="1" indent="-533400">
              <a:lnSpc>
                <a:spcPct val="90000"/>
              </a:lnSpc>
              <a:buFontTx/>
              <a:buAutoNum type="arabicPeriod"/>
            </a:pPr>
            <a:r>
              <a:rPr lang="it-IT" altLang="it-IT" dirty="0"/>
              <a:t>un modo sistematico di organizzare i dati</a:t>
            </a:r>
          </a:p>
          <a:p>
            <a:pPr marL="990600" lvl="1" indent="-533400">
              <a:lnSpc>
                <a:spcPct val="90000"/>
              </a:lnSpc>
              <a:buFontTx/>
              <a:buAutoNum type="arabicPeriod"/>
            </a:pPr>
            <a:r>
              <a:rPr lang="it-IT" altLang="it-IT" dirty="0"/>
              <a:t>un insieme di operatori che permettono di manipolare gli elementi della struttura</a:t>
            </a:r>
          </a:p>
        </p:txBody>
      </p:sp>
      <p:pic>
        <p:nvPicPr>
          <p:cNvPr id="31" name="Immagine 30" descr="&lt;strong&gt;Università Cattolica&lt;/strong&gt; del Sacro Cuore - Wikipedia">
            <a:extLst>
              <a:ext uri="{FF2B5EF4-FFF2-40B4-BE49-F238E27FC236}">
                <a16:creationId xmlns:a16="http://schemas.microsoft.com/office/drawing/2014/main" id="{66C41B03-F2D7-45FD-B9CF-C9CCA25A14B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32" name="CasellaDiTesto 31">
            <a:extLst>
              <a:ext uri="{FF2B5EF4-FFF2-40B4-BE49-F238E27FC236}">
                <a16:creationId xmlns:a16="http://schemas.microsoft.com/office/drawing/2014/main" id="{1C718C33-3ECA-4E73-97C2-4E4D084E6993}"/>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33" name="CasellaDiTesto 32">
            <a:extLst>
              <a:ext uri="{FF2B5EF4-FFF2-40B4-BE49-F238E27FC236}">
                <a16:creationId xmlns:a16="http://schemas.microsoft.com/office/drawing/2014/main" id="{B4D8B114-6993-4CCD-8F21-46DE01CB8F76}"/>
              </a:ext>
            </a:extLst>
          </p:cNvPr>
          <p:cNvSpPr txBox="1"/>
          <p:nvPr/>
        </p:nvSpPr>
        <p:spPr>
          <a:xfrm>
            <a:off x="0" y="6626815"/>
            <a:ext cx="2432503" cy="246221"/>
          </a:xfrm>
          <a:prstGeom prst="rect">
            <a:avLst/>
          </a:prstGeom>
          <a:noFill/>
        </p:spPr>
        <p:txBody>
          <a:bodyPr wrap="square" rtlCol="0">
            <a:spAutoFit/>
          </a:bodyPr>
          <a:lstStyle/>
          <a:p>
            <a:r>
              <a:rPr lang="it-IT" sz="1000" dirty="0"/>
              <a:t>Dr. Francesco Alotto</a:t>
            </a:r>
          </a:p>
        </p:txBody>
      </p:sp>
    </p:spTree>
    <p:extLst>
      <p:ext uri="{BB962C8B-B14F-4D97-AF65-F5344CB8AC3E}">
        <p14:creationId xmlns:p14="http://schemas.microsoft.com/office/powerpoint/2010/main" val="2009509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1C720768-21BD-4E4E-A44B-3AD54B068F2D}"/>
              </a:ext>
            </a:extLst>
          </p:cNvPr>
          <p:cNvSpPr>
            <a:spLocks noGrp="1"/>
          </p:cNvSpPr>
          <p:nvPr>
            <p:ph type="body" sz="quarter" idx="10"/>
          </p:nvPr>
        </p:nvSpPr>
        <p:spPr/>
        <p:txBody>
          <a:bodyPr/>
          <a:lstStyle/>
          <a:p>
            <a:r>
              <a:rPr lang="it-IT" dirty="0"/>
              <a:t>Tipologie di strutture dati</a:t>
            </a:r>
          </a:p>
        </p:txBody>
      </p:sp>
      <p:grpSp>
        <p:nvGrpSpPr>
          <p:cNvPr id="3" name="Group 7">
            <a:extLst>
              <a:ext uri="{FF2B5EF4-FFF2-40B4-BE49-F238E27FC236}">
                <a16:creationId xmlns:a16="http://schemas.microsoft.com/office/drawing/2014/main" id="{FF3422E6-AF12-481A-B158-77F0BE02C389}"/>
              </a:ext>
            </a:extLst>
          </p:cNvPr>
          <p:cNvGrpSpPr/>
          <p:nvPr/>
        </p:nvGrpSpPr>
        <p:grpSpPr>
          <a:xfrm>
            <a:off x="2290206" y="2418796"/>
            <a:ext cx="1642885" cy="416388"/>
            <a:chOff x="6031523" y="778095"/>
            <a:chExt cx="1582615" cy="391282"/>
          </a:xfrm>
        </p:grpSpPr>
        <p:sp>
          <p:nvSpPr>
            <p:cNvPr id="4" name="Rectangle: Rounded Corners 9">
              <a:extLst>
                <a:ext uri="{FF2B5EF4-FFF2-40B4-BE49-F238E27FC236}">
                  <a16:creationId xmlns:a16="http://schemas.microsoft.com/office/drawing/2014/main" id="{E8128576-1498-42C6-ACE1-C2ED879A72AD}"/>
                </a:ext>
              </a:extLst>
            </p:cNvPr>
            <p:cNvSpPr/>
            <p:nvPr/>
          </p:nvSpPr>
          <p:spPr>
            <a:xfrm>
              <a:off x="6031523" y="778095"/>
              <a:ext cx="1582615" cy="391282"/>
            </a:xfrm>
            <a:prstGeom prst="roundRect">
              <a:avLst>
                <a:gd name="adj" fmla="val 16667"/>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10">
              <a:extLst>
                <a:ext uri="{FF2B5EF4-FFF2-40B4-BE49-F238E27FC236}">
                  <a16:creationId xmlns:a16="http://schemas.microsoft.com/office/drawing/2014/main" id="{23CF832C-6217-45AD-A552-D16BB3DF689F}"/>
                </a:ext>
              </a:extLst>
            </p:cNvPr>
            <p:cNvSpPr txBox="1"/>
            <p:nvPr/>
          </p:nvSpPr>
          <p:spPr>
            <a:xfrm>
              <a:off x="6090375" y="819848"/>
              <a:ext cx="1464910" cy="289220"/>
            </a:xfrm>
            <a:prstGeom prst="rect">
              <a:avLst/>
            </a:prstGeom>
            <a:noFill/>
          </p:spPr>
          <p:txBody>
            <a:bodyPr wrap="square" rtlCol="0">
              <a:spAutoFit/>
            </a:bodyPr>
            <a:lstStyle/>
            <a:p>
              <a:pPr algn="ctr"/>
              <a:r>
                <a:rPr lang="en-US" altLang="ko-KR" sz="1400" b="1" dirty="0">
                  <a:solidFill>
                    <a:schemeClr val="bg1"/>
                  </a:solidFill>
                  <a:cs typeface="Arial" pitchFamily="34" charset="0"/>
                </a:rPr>
                <a:t>Struttura dati</a:t>
              </a:r>
              <a:endParaRPr lang="ko-KR" altLang="en-US" sz="1400" b="1" dirty="0">
                <a:solidFill>
                  <a:schemeClr val="bg1"/>
                </a:solidFill>
                <a:cs typeface="Arial" pitchFamily="34" charset="0"/>
              </a:endParaRPr>
            </a:p>
          </p:txBody>
        </p:sp>
      </p:grpSp>
      <p:grpSp>
        <p:nvGrpSpPr>
          <p:cNvPr id="6" name="Group 7">
            <a:extLst>
              <a:ext uri="{FF2B5EF4-FFF2-40B4-BE49-F238E27FC236}">
                <a16:creationId xmlns:a16="http://schemas.microsoft.com/office/drawing/2014/main" id="{6A455241-1989-4649-BD3D-080D1B69DC89}"/>
              </a:ext>
            </a:extLst>
          </p:cNvPr>
          <p:cNvGrpSpPr/>
          <p:nvPr/>
        </p:nvGrpSpPr>
        <p:grpSpPr>
          <a:xfrm>
            <a:off x="4431358" y="1754364"/>
            <a:ext cx="1642885" cy="416388"/>
            <a:chOff x="6031523" y="778095"/>
            <a:chExt cx="1582615" cy="391282"/>
          </a:xfrm>
        </p:grpSpPr>
        <p:sp>
          <p:nvSpPr>
            <p:cNvPr id="7" name="Rectangle: Rounded Corners 9">
              <a:extLst>
                <a:ext uri="{FF2B5EF4-FFF2-40B4-BE49-F238E27FC236}">
                  <a16:creationId xmlns:a16="http://schemas.microsoft.com/office/drawing/2014/main" id="{785F7CF7-4B84-4083-B37A-302742BAA58D}"/>
                </a:ext>
              </a:extLst>
            </p:cNvPr>
            <p:cNvSpPr/>
            <p:nvPr/>
          </p:nvSpPr>
          <p:spPr>
            <a:xfrm>
              <a:off x="6031523" y="778095"/>
              <a:ext cx="1582615" cy="391282"/>
            </a:xfrm>
            <a:prstGeom prst="roundRect">
              <a:avLst>
                <a:gd name="adj" fmla="val 16667"/>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10">
              <a:extLst>
                <a:ext uri="{FF2B5EF4-FFF2-40B4-BE49-F238E27FC236}">
                  <a16:creationId xmlns:a16="http://schemas.microsoft.com/office/drawing/2014/main" id="{806C7149-307E-4D6C-87F3-FDC8F1A584E0}"/>
                </a:ext>
              </a:extLst>
            </p:cNvPr>
            <p:cNvSpPr txBox="1"/>
            <p:nvPr/>
          </p:nvSpPr>
          <p:spPr>
            <a:xfrm>
              <a:off x="6090375" y="819848"/>
              <a:ext cx="1464910" cy="289220"/>
            </a:xfrm>
            <a:prstGeom prst="rect">
              <a:avLst/>
            </a:prstGeom>
            <a:noFill/>
          </p:spPr>
          <p:txBody>
            <a:bodyPr wrap="square" rtlCol="0">
              <a:spAutoFit/>
            </a:bodyPr>
            <a:lstStyle/>
            <a:p>
              <a:pPr algn="ctr"/>
              <a:r>
                <a:rPr lang="en-US" altLang="ko-KR" sz="1400" b="1" dirty="0">
                  <a:solidFill>
                    <a:schemeClr val="bg1"/>
                  </a:solidFill>
                  <a:cs typeface="Arial" pitchFamily="34" charset="0"/>
                </a:rPr>
                <a:t>Statiche</a:t>
              </a:r>
              <a:endParaRPr lang="ko-KR" altLang="en-US" sz="1400" b="1" dirty="0">
                <a:solidFill>
                  <a:schemeClr val="bg1"/>
                </a:solidFill>
                <a:cs typeface="Arial" pitchFamily="34" charset="0"/>
              </a:endParaRPr>
            </a:p>
          </p:txBody>
        </p:sp>
      </p:grpSp>
      <p:grpSp>
        <p:nvGrpSpPr>
          <p:cNvPr id="9" name="Group 7">
            <a:extLst>
              <a:ext uri="{FF2B5EF4-FFF2-40B4-BE49-F238E27FC236}">
                <a16:creationId xmlns:a16="http://schemas.microsoft.com/office/drawing/2014/main" id="{860FEC16-B352-47DC-AB42-A93DAA66D38B}"/>
              </a:ext>
            </a:extLst>
          </p:cNvPr>
          <p:cNvGrpSpPr/>
          <p:nvPr/>
        </p:nvGrpSpPr>
        <p:grpSpPr>
          <a:xfrm>
            <a:off x="4438458" y="2932645"/>
            <a:ext cx="1642885" cy="416388"/>
            <a:chOff x="6031523" y="778095"/>
            <a:chExt cx="1582615" cy="391282"/>
          </a:xfrm>
        </p:grpSpPr>
        <p:sp>
          <p:nvSpPr>
            <p:cNvPr id="10" name="Rectangle: Rounded Corners 9">
              <a:extLst>
                <a:ext uri="{FF2B5EF4-FFF2-40B4-BE49-F238E27FC236}">
                  <a16:creationId xmlns:a16="http://schemas.microsoft.com/office/drawing/2014/main" id="{ED4CAFE7-7D55-4ED0-835E-A8DBD023FD2D}"/>
                </a:ext>
              </a:extLst>
            </p:cNvPr>
            <p:cNvSpPr/>
            <p:nvPr/>
          </p:nvSpPr>
          <p:spPr>
            <a:xfrm>
              <a:off x="6031523" y="778095"/>
              <a:ext cx="1582615" cy="391282"/>
            </a:xfrm>
            <a:prstGeom prst="roundRect">
              <a:avLst>
                <a:gd name="adj" fmla="val 16667"/>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245C606-18A8-4175-B710-4480A10B18BB}"/>
                </a:ext>
              </a:extLst>
            </p:cNvPr>
            <p:cNvSpPr txBox="1"/>
            <p:nvPr/>
          </p:nvSpPr>
          <p:spPr>
            <a:xfrm>
              <a:off x="6090375" y="819848"/>
              <a:ext cx="1464910" cy="289220"/>
            </a:xfrm>
            <a:prstGeom prst="rect">
              <a:avLst/>
            </a:prstGeom>
            <a:noFill/>
          </p:spPr>
          <p:txBody>
            <a:bodyPr wrap="square" rtlCol="0">
              <a:spAutoFit/>
            </a:bodyPr>
            <a:lstStyle/>
            <a:p>
              <a:pPr algn="ctr"/>
              <a:r>
                <a:rPr lang="en-US" altLang="ko-KR" sz="1400" b="1" dirty="0">
                  <a:solidFill>
                    <a:schemeClr val="bg1"/>
                  </a:solidFill>
                  <a:cs typeface="Arial" pitchFamily="34" charset="0"/>
                </a:rPr>
                <a:t>Dinamiche</a:t>
              </a:r>
              <a:endParaRPr lang="ko-KR" altLang="en-US" sz="1400" b="1" dirty="0">
                <a:solidFill>
                  <a:schemeClr val="bg1"/>
                </a:solidFill>
                <a:cs typeface="Arial" pitchFamily="34" charset="0"/>
              </a:endParaRPr>
            </a:p>
          </p:txBody>
        </p:sp>
      </p:grpSp>
      <p:sp>
        <p:nvSpPr>
          <p:cNvPr id="12" name="Rettangolo 11">
            <a:extLst>
              <a:ext uri="{FF2B5EF4-FFF2-40B4-BE49-F238E27FC236}">
                <a16:creationId xmlns:a16="http://schemas.microsoft.com/office/drawing/2014/main" id="{BD7F0888-9285-4303-949D-C1DB39CC0E57}"/>
              </a:ext>
            </a:extLst>
          </p:cNvPr>
          <p:cNvSpPr/>
          <p:nvPr/>
        </p:nvSpPr>
        <p:spPr>
          <a:xfrm>
            <a:off x="6323625" y="1981230"/>
            <a:ext cx="2579077" cy="830997"/>
          </a:xfrm>
          <a:prstGeom prst="rect">
            <a:avLst/>
          </a:prstGeom>
        </p:spPr>
        <p:txBody>
          <a:bodyPr wrap="square">
            <a:spAutoFit/>
          </a:bodyPr>
          <a:lstStyle/>
          <a:p>
            <a:pPr>
              <a:lnSpc>
                <a:spcPct val="80000"/>
              </a:lnSpc>
            </a:pPr>
            <a:r>
              <a:rPr lang="it-IT" altLang="it-IT" sz="1000" dirty="0"/>
              <a:t>La </a:t>
            </a:r>
            <a:r>
              <a:rPr lang="it-IT" altLang="it-IT" sz="1000" b="1" dirty="0"/>
              <a:t>dimensione</a:t>
            </a:r>
            <a:r>
              <a:rPr lang="it-IT" altLang="it-IT" sz="1000" dirty="0"/>
              <a:t> è definita al </a:t>
            </a:r>
            <a:r>
              <a:rPr lang="it-IT" altLang="it-IT" sz="1000" b="1" dirty="0"/>
              <a:t>momento della creazione</a:t>
            </a:r>
            <a:r>
              <a:rPr lang="it-IT" altLang="it-IT" sz="1000" dirty="0"/>
              <a:t>. Una volta terminato lo spazio allocato, è necessario creare un’altra struttura di dimensione maggiore dello stesso tipo e copiarvi dentro il contenuto della prima</a:t>
            </a:r>
          </a:p>
        </p:txBody>
      </p:sp>
      <p:cxnSp>
        <p:nvCxnSpPr>
          <p:cNvPr id="13" name="Elbow Connector 14">
            <a:extLst>
              <a:ext uri="{FF2B5EF4-FFF2-40B4-BE49-F238E27FC236}">
                <a16:creationId xmlns:a16="http://schemas.microsoft.com/office/drawing/2014/main" id="{8A2C9F09-9D78-4F01-9A5D-8028D39B75DB}"/>
              </a:ext>
            </a:extLst>
          </p:cNvPr>
          <p:cNvCxnSpPr>
            <a:cxnSpLocks/>
          </p:cNvCxnSpPr>
          <p:nvPr/>
        </p:nvCxnSpPr>
        <p:spPr>
          <a:xfrm rot="10800000">
            <a:off x="6081341" y="1944776"/>
            <a:ext cx="2821361" cy="451953"/>
          </a:xfrm>
          <a:prstGeom prst="bentConnector3">
            <a:avLst>
              <a:gd name="adj1" fmla="val -20118"/>
            </a:avLst>
          </a:prstGeom>
          <a:ln w="25400">
            <a:solidFill>
              <a:schemeClr val="accent1">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Elbow Connector 14">
            <a:extLst>
              <a:ext uri="{FF2B5EF4-FFF2-40B4-BE49-F238E27FC236}">
                <a16:creationId xmlns:a16="http://schemas.microsoft.com/office/drawing/2014/main" id="{8B2FF830-0EE6-402B-8790-F5F6DE0964DF}"/>
              </a:ext>
            </a:extLst>
          </p:cNvPr>
          <p:cNvCxnSpPr>
            <a:cxnSpLocks/>
          </p:cNvCxnSpPr>
          <p:nvPr/>
        </p:nvCxnSpPr>
        <p:spPr>
          <a:xfrm rot="10800000">
            <a:off x="6081341" y="3122166"/>
            <a:ext cx="2821361" cy="451953"/>
          </a:xfrm>
          <a:prstGeom prst="bentConnector3">
            <a:avLst>
              <a:gd name="adj1" fmla="val -20118"/>
            </a:avLst>
          </a:prstGeom>
          <a:ln w="25400">
            <a:solidFill>
              <a:schemeClr val="accent1">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9" name="Rettangolo 18">
            <a:extLst>
              <a:ext uri="{FF2B5EF4-FFF2-40B4-BE49-F238E27FC236}">
                <a16:creationId xmlns:a16="http://schemas.microsoft.com/office/drawing/2014/main" id="{3C8E9688-5B50-493E-BE2D-EABB788C5E5F}"/>
              </a:ext>
            </a:extLst>
          </p:cNvPr>
          <p:cNvSpPr/>
          <p:nvPr/>
        </p:nvSpPr>
        <p:spPr>
          <a:xfrm>
            <a:off x="6285667" y="3183721"/>
            <a:ext cx="2754928" cy="707886"/>
          </a:xfrm>
          <a:prstGeom prst="rect">
            <a:avLst/>
          </a:prstGeom>
        </p:spPr>
        <p:txBody>
          <a:bodyPr wrap="square">
            <a:spAutoFit/>
          </a:bodyPr>
          <a:lstStyle/>
          <a:p>
            <a:pPr>
              <a:lnSpc>
                <a:spcPct val="80000"/>
              </a:lnSpc>
            </a:pPr>
            <a:r>
              <a:rPr lang="it-IT" altLang="it-IT" sz="1000" dirty="0"/>
              <a:t>La </a:t>
            </a:r>
            <a:r>
              <a:rPr lang="it-IT" altLang="it-IT" sz="1000" b="1" dirty="0"/>
              <a:t>dimensione</a:t>
            </a:r>
            <a:r>
              <a:rPr lang="it-IT" altLang="it-IT" sz="1000" dirty="0"/>
              <a:t> della struttura dati </a:t>
            </a:r>
            <a:r>
              <a:rPr lang="it-IT" altLang="it-IT" sz="1000" b="1" dirty="0"/>
              <a:t>può variare nel tempo senza limite</a:t>
            </a:r>
            <a:r>
              <a:rPr lang="it-IT" altLang="it-IT" sz="1000" dirty="0"/>
              <a:t>. L’unico limite è la quantità di memoria disponibile nella macchina su cui andrà in esecuzione l’applicazione</a:t>
            </a:r>
          </a:p>
        </p:txBody>
      </p:sp>
      <p:grpSp>
        <p:nvGrpSpPr>
          <p:cNvPr id="20" name="Group 14">
            <a:extLst>
              <a:ext uri="{FF2B5EF4-FFF2-40B4-BE49-F238E27FC236}">
                <a16:creationId xmlns:a16="http://schemas.microsoft.com/office/drawing/2014/main" id="{1B8F7138-F5E9-4649-AF16-9FB3A4686CBE}"/>
              </a:ext>
            </a:extLst>
          </p:cNvPr>
          <p:cNvGrpSpPr/>
          <p:nvPr/>
        </p:nvGrpSpPr>
        <p:grpSpPr>
          <a:xfrm rot="3060000" flipH="1">
            <a:off x="4115334" y="1988636"/>
            <a:ext cx="120077" cy="443661"/>
            <a:chOff x="1408027" y="3329887"/>
            <a:chExt cx="155342" cy="573958"/>
          </a:xfrm>
          <a:solidFill>
            <a:schemeClr val="accent4"/>
          </a:solidFill>
        </p:grpSpPr>
        <p:sp>
          <p:nvSpPr>
            <p:cNvPr id="21" name="Oval 15">
              <a:extLst>
                <a:ext uri="{FF2B5EF4-FFF2-40B4-BE49-F238E27FC236}">
                  <a16:creationId xmlns:a16="http://schemas.microsoft.com/office/drawing/2014/main" id="{2D5B74AA-F635-493B-BB1C-9258AA5FD3D5}"/>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2" name="Oval 16">
              <a:extLst>
                <a:ext uri="{FF2B5EF4-FFF2-40B4-BE49-F238E27FC236}">
                  <a16:creationId xmlns:a16="http://schemas.microsoft.com/office/drawing/2014/main" id="{093ED7E6-A6BB-4F38-9569-EFFEA36F7C84}"/>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3" name="Oval 17">
              <a:extLst>
                <a:ext uri="{FF2B5EF4-FFF2-40B4-BE49-F238E27FC236}">
                  <a16:creationId xmlns:a16="http://schemas.microsoft.com/office/drawing/2014/main" id="{FE80F727-70C8-4B98-9E7E-9553F9BB436E}"/>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24" name="Group 34">
            <a:extLst>
              <a:ext uri="{FF2B5EF4-FFF2-40B4-BE49-F238E27FC236}">
                <a16:creationId xmlns:a16="http://schemas.microsoft.com/office/drawing/2014/main" id="{46826FC6-60CC-43E5-906E-87D12F141AE9}"/>
              </a:ext>
            </a:extLst>
          </p:cNvPr>
          <p:cNvGrpSpPr/>
          <p:nvPr/>
        </p:nvGrpSpPr>
        <p:grpSpPr>
          <a:xfrm rot="19920000" flipH="1">
            <a:off x="4083373" y="2859475"/>
            <a:ext cx="120077" cy="443661"/>
            <a:chOff x="1408027" y="3329887"/>
            <a:chExt cx="155350" cy="573958"/>
          </a:xfrm>
          <a:solidFill>
            <a:schemeClr val="accent3"/>
          </a:solidFill>
        </p:grpSpPr>
        <p:sp>
          <p:nvSpPr>
            <p:cNvPr id="25" name="Oval 35">
              <a:extLst>
                <a:ext uri="{FF2B5EF4-FFF2-40B4-BE49-F238E27FC236}">
                  <a16:creationId xmlns:a16="http://schemas.microsoft.com/office/drawing/2014/main" id="{A585D82A-6B28-4AE4-AC8B-C7FA2915AEFF}"/>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6" name="Oval 36">
              <a:extLst>
                <a:ext uri="{FF2B5EF4-FFF2-40B4-BE49-F238E27FC236}">
                  <a16:creationId xmlns:a16="http://schemas.microsoft.com/office/drawing/2014/main" id="{53867915-E21A-49D9-BDD5-3088007AD8C3}"/>
                </a:ext>
              </a:extLst>
            </p:cNvPr>
            <p:cNvSpPr/>
            <p:nvPr/>
          </p:nvSpPr>
          <p:spPr>
            <a:xfrm>
              <a:off x="1408034" y="3539195"/>
              <a:ext cx="155343"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7" name="Oval 37">
              <a:extLst>
                <a:ext uri="{FF2B5EF4-FFF2-40B4-BE49-F238E27FC236}">
                  <a16:creationId xmlns:a16="http://schemas.microsoft.com/office/drawing/2014/main" id="{22324FC2-8F35-43F1-B5CC-81C754C2206D}"/>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28" name="Rettangolo con angoli arrotondati 27">
            <a:extLst>
              <a:ext uri="{FF2B5EF4-FFF2-40B4-BE49-F238E27FC236}">
                <a16:creationId xmlns:a16="http://schemas.microsoft.com/office/drawing/2014/main" id="{130BB050-B437-4B7B-89EC-D2B3BD6B6E5A}"/>
              </a:ext>
            </a:extLst>
          </p:cNvPr>
          <p:cNvSpPr/>
          <p:nvPr/>
        </p:nvSpPr>
        <p:spPr>
          <a:xfrm>
            <a:off x="323529" y="1211428"/>
            <a:ext cx="11573197" cy="29454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9" name="Straight Connector 2">
            <a:extLst>
              <a:ext uri="{FF2B5EF4-FFF2-40B4-BE49-F238E27FC236}">
                <a16:creationId xmlns:a16="http://schemas.microsoft.com/office/drawing/2014/main" id="{F6A90233-7619-4A62-9F76-FDC473F07C97}"/>
              </a:ext>
            </a:extLst>
          </p:cNvPr>
          <p:cNvCxnSpPr>
            <a:cxnSpLocks/>
          </p:cNvCxnSpPr>
          <p:nvPr/>
        </p:nvCxnSpPr>
        <p:spPr>
          <a:xfrm flipV="1">
            <a:off x="781978" y="4180574"/>
            <a:ext cx="11363" cy="1800000"/>
          </a:xfrm>
          <a:prstGeom prst="line">
            <a:avLst/>
          </a:prstGeom>
          <a:ln w="25400">
            <a:solidFill>
              <a:schemeClr val="accent1"/>
            </a:solidFill>
            <a:tailEnd type="oval" w="lg" len="lg"/>
          </a:ln>
        </p:spPr>
        <p:style>
          <a:lnRef idx="1">
            <a:schemeClr val="accent1"/>
          </a:lnRef>
          <a:fillRef idx="0">
            <a:schemeClr val="accent1"/>
          </a:fillRef>
          <a:effectRef idx="0">
            <a:schemeClr val="accent1"/>
          </a:effectRef>
          <a:fontRef idx="minor">
            <a:schemeClr val="tx1"/>
          </a:fontRef>
        </p:style>
      </p:cxnSp>
      <p:sp>
        <p:nvSpPr>
          <p:cNvPr id="33" name="Rectangle 7">
            <a:extLst>
              <a:ext uri="{FF2B5EF4-FFF2-40B4-BE49-F238E27FC236}">
                <a16:creationId xmlns:a16="http://schemas.microsoft.com/office/drawing/2014/main" id="{D66519D3-64D7-448C-B5C2-AE9910F9059A}"/>
              </a:ext>
            </a:extLst>
          </p:cNvPr>
          <p:cNvSpPr/>
          <p:nvPr/>
        </p:nvSpPr>
        <p:spPr>
          <a:xfrm>
            <a:off x="2130984" y="6048167"/>
            <a:ext cx="1274592" cy="360000"/>
          </a:xfrm>
          <a:prstGeom prst="rect">
            <a:avLst/>
          </a:prstGeom>
          <a:solidFill>
            <a:schemeClr val="accent1"/>
          </a:solidFill>
          <a:ln>
            <a:noFill/>
          </a:ln>
          <a:scene3d>
            <a:camera prst="orthographicFront">
              <a:rot lat="297669" lon="18624798" rev="52620"/>
            </a:camera>
            <a:lightRig rig="threePt" dir="t">
              <a:rot lat="0" lon="0" rev="1800000"/>
            </a:lightRig>
          </a:scene3d>
          <a:sp3d extrusionH="21717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60" name="Straight Connector 5">
            <a:extLst>
              <a:ext uri="{FF2B5EF4-FFF2-40B4-BE49-F238E27FC236}">
                <a16:creationId xmlns:a16="http://schemas.microsoft.com/office/drawing/2014/main" id="{13DFB502-8136-4014-89B1-ED44AE18A260}"/>
              </a:ext>
            </a:extLst>
          </p:cNvPr>
          <p:cNvCxnSpPr/>
          <p:nvPr/>
        </p:nvCxnSpPr>
        <p:spPr>
          <a:xfrm flipV="1">
            <a:off x="11286702" y="4169672"/>
            <a:ext cx="11363" cy="1800000"/>
          </a:xfrm>
          <a:prstGeom prst="line">
            <a:avLst/>
          </a:prstGeom>
          <a:ln w="25400">
            <a:solidFill>
              <a:schemeClr val="accent4"/>
            </a:solidFill>
            <a:tailEnd type="oval" w="lg" len="lg"/>
          </a:ln>
        </p:spPr>
        <p:style>
          <a:lnRef idx="1">
            <a:schemeClr val="accent1"/>
          </a:lnRef>
          <a:fillRef idx="0">
            <a:schemeClr val="accent1"/>
          </a:fillRef>
          <a:effectRef idx="0">
            <a:schemeClr val="accent1"/>
          </a:effectRef>
          <a:fontRef idx="minor">
            <a:schemeClr val="tx1"/>
          </a:fontRef>
        </p:style>
      </p:cxnSp>
      <p:sp>
        <p:nvSpPr>
          <p:cNvPr id="61" name="Rectangle 10">
            <a:extLst>
              <a:ext uri="{FF2B5EF4-FFF2-40B4-BE49-F238E27FC236}">
                <a16:creationId xmlns:a16="http://schemas.microsoft.com/office/drawing/2014/main" id="{84A1A2BE-FD5B-4F0A-A3FB-FA9D2A14AD42}"/>
              </a:ext>
            </a:extLst>
          </p:cNvPr>
          <p:cNvSpPr/>
          <p:nvPr/>
        </p:nvSpPr>
        <p:spPr>
          <a:xfrm>
            <a:off x="9936470" y="6015330"/>
            <a:ext cx="1656184" cy="360040"/>
          </a:xfrm>
          <a:prstGeom prst="rect">
            <a:avLst/>
          </a:prstGeom>
          <a:solidFill>
            <a:schemeClr val="accent4"/>
          </a:solidFill>
          <a:ln>
            <a:noFill/>
          </a:ln>
          <a:scene3d>
            <a:camera prst="orthographicFront">
              <a:rot lat="297669" lon="18624798" rev="52620"/>
            </a:camera>
            <a:lightRig rig="threePt" dir="t">
              <a:rot lat="0" lon="0" rev="1800000"/>
            </a:lightRig>
          </a:scene3d>
          <a:sp3d extrusionH="2171700">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84" name="Connettore diritto 83">
            <a:extLst>
              <a:ext uri="{FF2B5EF4-FFF2-40B4-BE49-F238E27FC236}">
                <a16:creationId xmlns:a16="http://schemas.microsoft.com/office/drawing/2014/main" id="{B0266AC6-B52F-46C5-86E4-6BE2C3F0649C}"/>
              </a:ext>
            </a:extLst>
          </p:cNvPr>
          <p:cNvCxnSpPr/>
          <p:nvPr/>
        </p:nvCxnSpPr>
        <p:spPr>
          <a:xfrm>
            <a:off x="2130984" y="4202509"/>
            <a:ext cx="0" cy="1644376"/>
          </a:xfrm>
          <a:prstGeom prst="line">
            <a:avLst/>
          </a:prstGeom>
        </p:spPr>
        <p:style>
          <a:lnRef idx="1">
            <a:schemeClr val="accent1"/>
          </a:lnRef>
          <a:fillRef idx="0">
            <a:schemeClr val="accent1"/>
          </a:fillRef>
          <a:effectRef idx="0">
            <a:schemeClr val="accent1"/>
          </a:effectRef>
          <a:fontRef idx="minor">
            <a:schemeClr val="tx1"/>
          </a:fontRef>
        </p:style>
      </p:cxnSp>
      <p:sp>
        <p:nvSpPr>
          <p:cNvPr id="85" name="CasellaDiTesto 84">
            <a:extLst>
              <a:ext uri="{FF2B5EF4-FFF2-40B4-BE49-F238E27FC236}">
                <a16:creationId xmlns:a16="http://schemas.microsoft.com/office/drawing/2014/main" id="{366CEDD1-06AC-4B80-8010-054338E280BC}"/>
              </a:ext>
            </a:extLst>
          </p:cNvPr>
          <p:cNvSpPr txBox="1"/>
          <p:nvPr/>
        </p:nvSpPr>
        <p:spPr>
          <a:xfrm>
            <a:off x="1116622" y="4173719"/>
            <a:ext cx="773723" cy="261610"/>
          </a:xfrm>
          <a:prstGeom prst="rect">
            <a:avLst/>
          </a:prstGeom>
          <a:noFill/>
        </p:spPr>
        <p:txBody>
          <a:bodyPr wrap="square" rtlCol="0">
            <a:spAutoFit/>
          </a:bodyPr>
          <a:lstStyle/>
          <a:p>
            <a:r>
              <a:rPr lang="it-IT" sz="1100" b="1" dirty="0">
                <a:solidFill>
                  <a:srgbClr val="FF0000"/>
                </a:solidFill>
              </a:rPr>
              <a:t>Lineari</a:t>
            </a:r>
          </a:p>
        </p:txBody>
      </p:sp>
      <p:sp>
        <p:nvSpPr>
          <p:cNvPr id="86" name="CasellaDiTesto 85">
            <a:extLst>
              <a:ext uri="{FF2B5EF4-FFF2-40B4-BE49-F238E27FC236}">
                <a16:creationId xmlns:a16="http://schemas.microsoft.com/office/drawing/2014/main" id="{1341082F-78DF-41A6-9A6B-47B5EBB9652E}"/>
              </a:ext>
            </a:extLst>
          </p:cNvPr>
          <p:cNvSpPr txBox="1"/>
          <p:nvPr/>
        </p:nvSpPr>
        <p:spPr>
          <a:xfrm>
            <a:off x="2290206" y="4173719"/>
            <a:ext cx="1167058" cy="261610"/>
          </a:xfrm>
          <a:prstGeom prst="rect">
            <a:avLst/>
          </a:prstGeom>
          <a:noFill/>
        </p:spPr>
        <p:txBody>
          <a:bodyPr wrap="square" rtlCol="0">
            <a:spAutoFit/>
          </a:bodyPr>
          <a:lstStyle/>
          <a:p>
            <a:r>
              <a:rPr lang="it-IT" sz="1100" b="1" dirty="0">
                <a:solidFill>
                  <a:srgbClr val="FF0000"/>
                </a:solidFill>
              </a:rPr>
              <a:t>Non Lineari</a:t>
            </a:r>
          </a:p>
        </p:txBody>
      </p:sp>
      <p:sp>
        <p:nvSpPr>
          <p:cNvPr id="87" name="Rettangolo 86">
            <a:extLst>
              <a:ext uri="{FF2B5EF4-FFF2-40B4-BE49-F238E27FC236}">
                <a16:creationId xmlns:a16="http://schemas.microsoft.com/office/drawing/2014/main" id="{314FE69A-CF1E-4786-B51E-AA324525B32E}"/>
              </a:ext>
            </a:extLst>
          </p:cNvPr>
          <p:cNvSpPr/>
          <p:nvPr/>
        </p:nvSpPr>
        <p:spPr>
          <a:xfrm>
            <a:off x="781978" y="4388076"/>
            <a:ext cx="1289659" cy="1384995"/>
          </a:xfrm>
          <a:prstGeom prst="rect">
            <a:avLst/>
          </a:prstGeom>
        </p:spPr>
        <p:txBody>
          <a:bodyPr wrap="square">
            <a:spAutoFit/>
          </a:bodyPr>
          <a:lstStyle/>
          <a:p>
            <a:r>
              <a:rPr lang="it-IT" altLang="it-IT" sz="1200" dirty="0"/>
              <a:t>I dati sono disposti in sequenza e possono essere nominati come primo, secondo, terzo, …</a:t>
            </a:r>
          </a:p>
        </p:txBody>
      </p:sp>
      <p:sp>
        <p:nvSpPr>
          <p:cNvPr id="88" name="Rettangolo 87">
            <a:extLst>
              <a:ext uri="{FF2B5EF4-FFF2-40B4-BE49-F238E27FC236}">
                <a16:creationId xmlns:a16="http://schemas.microsoft.com/office/drawing/2014/main" id="{C0A42CDE-0EFE-4638-B9CF-7A4DEC55D4D5}"/>
              </a:ext>
            </a:extLst>
          </p:cNvPr>
          <p:cNvSpPr/>
          <p:nvPr/>
        </p:nvSpPr>
        <p:spPr>
          <a:xfrm>
            <a:off x="2130984" y="4423341"/>
            <a:ext cx="1289659" cy="646331"/>
          </a:xfrm>
          <a:prstGeom prst="rect">
            <a:avLst/>
          </a:prstGeom>
        </p:spPr>
        <p:txBody>
          <a:bodyPr wrap="square">
            <a:spAutoFit/>
          </a:bodyPr>
          <a:lstStyle/>
          <a:p>
            <a:r>
              <a:rPr lang="it-IT" altLang="it-IT" sz="1200" dirty="0"/>
              <a:t>I dati non sono disposti in sequenza</a:t>
            </a:r>
          </a:p>
        </p:txBody>
      </p:sp>
      <p:cxnSp>
        <p:nvCxnSpPr>
          <p:cNvPr id="89" name="Connettore diritto 88">
            <a:extLst>
              <a:ext uri="{FF2B5EF4-FFF2-40B4-BE49-F238E27FC236}">
                <a16:creationId xmlns:a16="http://schemas.microsoft.com/office/drawing/2014/main" id="{74577D1F-97B6-4EFC-9D7B-2793375C3F2F}"/>
              </a:ext>
            </a:extLst>
          </p:cNvPr>
          <p:cNvCxnSpPr/>
          <p:nvPr/>
        </p:nvCxnSpPr>
        <p:spPr>
          <a:xfrm>
            <a:off x="10046051" y="4124015"/>
            <a:ext cx="0" cy="1644376"/>
          </a:xfrm>
          <a:prstGeom prst="line">
            <a:avLst/>
          </a:prstGeom>
          <a:ln>
            <a:solidFill>
              <a:srgbClr val="5EA4A9"/>
            </a:solidFill>
          </a:ln>
        </p:spPr>
        <p:style>
          <a:lnRef idx="1">
            <a:schemeClr val="accent1"/>
          </a:lnRef>
          <a:fillRef idx="0">
            <a:schemeClr val="accent1"/>
          </a:fillRef>
          <a:effectRef idx="0">
            <a:schemeClr val="accent1"/>
          </a:effectRef>
          <a:fontRef idx="minor">
            <a:schemeClr val="tx1"/>
          </a:fontRef>
        </p:style>
      </p:cxnSp>
      <p:sp>
        <p:nvSpPr>
          <p:cNvPr id="90" name="CasellaDiTesto 89">
            <a:extLst>
              <a:ext uri="{FF2B5EF4-FFF2-40B4-BE49-F238E27FC236}">
                <a16:creationId xmlns:a16="http://schemas.microsoft.com/office/drawing/2014/main" id="{D4C69C55-DAA3-4743-897E-7D45805114A1}"/>
              </a:ext>
            </a:extLst>
          </p:cNvPr>
          <p:cNvSpPr txBox="1"/>
          <p:nvPr/>
        </p:nvSpPr>
        <p:spPr>
          <a:xfrm>
            <a:off x="8949047" y="4160469"/>
            <a:ext cx="937597" cy="261610"/>
          </a:xfrm>
          <a:prstGeom prst="rect">
            <a:avLst/>
          </a:prstGeom>
          <a:noFill/>
        </p:spPr>
        <p:txBody>
          <a:bodyPr wrap="square" rtlCol="0">
            <a:spAutoFit/>
          </a:bodyPr>
          <a:lstStyle/>
          <a:p>
            <a:r>
              <a:rPr lang="it-IT" sz="1100" b="1" dirty="0">
                <a:solidFill>
                  <a:srgbClr val="FF0000"/>
                </a:solidFill>
              </a:rPr>
              <a:t>Omogenee</a:t>
            </a:r>
          </a:p>
        </p:txBody>
      </p:sp>
      <p:sp>
        <p:nvSpPr>
          <p:cNvPr id="91" name="CasellaDiTesto 90">
            <a:extLst>
              <a:ext uri="{FF2B5EF4-FFF2-40B4-BE49-F238E27FC236}">
                <a16:creationId xmlns:a16="http://schemas.microsoft.com/office/drawing/2014/main" id="{724BEDEF-49E9-451B-A5F6-CD634535A8BA}"/>
              </a:ext>
            </a:extLst>
          </p:cNvPr>
          <p:cNvSpPr txBox="1"/>
          <p:nvPr/>
        </p:nvSpPr>
        <p:spPr>
          <a:xfrm>
            <a:off x="10229415" y="4169672"/>
            <a:ext cx="937597" cy="430887"/>
          </a:xfrm>
          <a:prstGeom prst="rect">
            <a:avLst/>
          </a:prstGeom>
          <a:noFill/>
        </p:spPr>
        <p:txBody>
          <a:bodyPr wrap="square" rtlCol="0">
            <a:spAutoFit/>
          </a:bodyPr>
          <a:lstStyle/>
          <a:p>
            <a:r>
              <a:rPr lang="it-IT" sz="1100" b="1" dirty="0">
                <a:solidFill>
                  <a:srgbClr val="FF0000"/>
                </a:solidFill>
              </a:rPr>
              <a:t>Non Omogenee</a:t>
            </a:r>
          </a:p>
        </p:txBody>
      </p:sp>
      <p:sp>
        <p:nvSpPr>
          <p:cNvPr id="92" name="Rettangolo 91">
            <a:extLst>
              <a:ext uri="{FF2B5EF4-FFF2-40B4-BE49-F238E27FC236}">
                <a16:creationId xmlns:a16="http://schemas.microsoft.com/office/drawing/2014/main" id="{64515B6E-E66C-4574-8567-69F2D4B60440}"/>
              </a:ext>
            </a:extLst>
          </p:cNvPr>
          <p:cNvSpPr/>
          <p:nvPr/>
        </p:nvSpPr>
        <p:spPr>
          <a:xfrm>
            <a:off x="8773015" y="4402492"/>
            <a:ext cx="1289659" cy="830997"/>
          </a:xfrm>
          <a:prstGeom prst="rect">
            <a:avLst/>
          </a:prstGeom>
        </p:spPr>
        <p:txBody>
          <a:bodyPr wrap="square">
            <a:spAutoFit/>
          </a:bodyPr>
          <a:lstStyle/>
          <a:p>
            <a:r>
              <a:rPr lang="it-IT" altLang="it-IT" sz="1200" dirty="0"/>
              <a:t>I dati sono tutti dello stesso tipo</a:t>
            </a:r>
          </a:p>
          <a:p>
            <a:r>
              <a:rPr lang="it-IT" altLang="it-IT" sz="1200" dirty="0"/>
              <a:t>Ad esempio tutti numeri interi</a:t>
            </a:r>
          </a:p>
        </p:txBody>
      </p:sp>
      <p:sp>
        <p:nvSpPr>
          <p:cNvPr id="93" name="Rettangolo 92">
            <a:extLst>
              <a:ext uri="{FF2B5EF4-FFF2-40B4-BE49-F238E27FC236}">
                <a16:creationId xmlns:a16="http://schemas.microsoft.com/office/drawing/2014/main" id="{349B08A4-9986-4FCA-9739-63B843BE5447}"/>
              </a:ext>
            </a:extLst>
          </p:cNvPr>
          <p:cNvSpPr/>
          <p:nvPr/>
        </p:nvSpPr>
        <p:spPr>
          <a:xfrm>
            <a:off x="10062674" y="4567017"/>
            <a:ext cx="1092976" cy="461665"/>
          </a:xfrm>
          <a:prstGeom prst="rect">
            <a:avLst/>
          </a:prstGeom>
        </p:spPr>
        <p:txBody>
          <a:bodyPr wrap="square">
            <a:spAutoFit/>
          </a:bodyPr>
          <a:lstStyle/>
          <a:p>
            <a:r>
              <a:rPr lang="it-IT" altLang="it-IT" sz="1200" dirty="0"/>
              <a:t>I dati sono di tipo diverso </a:t>
            </a:r>
            <a:endParaRPr lang="it-IT" sz="1200" dirty="0"/>
          </a:p>
        </p:txBody>
      </p:sp>
      <p:pic>
        <p:nvPicPr>
          <p:cNvPr id="94" name="Immagine 93" descr="&lt;strong&gt;Università Cattolica&lt;/strong&gt; del Sacro Cuore - Wikipedia">
            <a:extLst>
              <a:ext uri="{FF2B5EF4-FFF2-40B4-BE49-F238E27FC236}">
                <a16:creationId xmlns:a16="http://schemas.microsoft.com/office/drawing/2014/main" id="{DD0D44E5-FA05-4AFB-BDC9-08D5DBFCF30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95" name="CasellaDiTesto 94">
            <a:extLst>
              <a:ext uri="{FF2B5EF4-FFF2-40B4-BE49-F238E27FC236}">
                <a16:creationId xmlns:a16="http://schemas.microsoft.com/office/drawing/2014/main" id="{6927EADB-352F-4835-8059-E29FD6F6C168}"/>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96" name="CasellaDiTesto 95">
            <a:extLst>
              <a:ext uri="{FF2B5EF4-FFF2-40B4-BE49-F238E27FC236}">
                <a16:creationId xmlns:a16="http://schemas.microsoft.com/office/drawing/2014/main" id="{BA321C6E-7169-43ED-BF4F-3298E9690C7C}"/>
              </a:ext>
            </a:extLst>
          </p:cNvPr>
          <p:cNvSpPr txBox="1"/>
          <p:nvPr/>
        </p:nvSpPr>
        <p:spPr>
          <a:xfrm>
            <a:off x="0" y="6626815"/>
            <a:ext cx="2432503" cy="246221"/>
          </a:xfrm>
          <a:prstGeom prst="rect">
            <a:avLst/>
          </a:prstGeom>
          <a:noFill/>
        </p:spPr>
        <p:txBody>
          <a:bodyPr wrap="square" rtlCol="0">
            <a:spAutoFit/>
          </a:bodyPr>
          <a:lstStyle/>
          <a:p>
            <a:r>
              <a:rPr lang="it-IT" sz="1000" dirty="0"/>
              <a:t>Dr. Francesco Alotto</a:t>
            </a:r>
          </a:p>
        </p:txBody>
      </p:sp>
    </p:spTree>
    <p:extLst>
      <p:ext uri="{BB962C8B-B14F-4D97-AF65-F5344CB8AC3E}">
        <p14:creationId xmlns:p14="http://schemas.microsoft.com/office/powerpoint/2010/main" val="3817053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8F427D21-9EE0-4F3F-B609-C06279831EBF}"/>
              </a:ext>
            </a:extLst>
          </p:cNvPr>
          <p:cNvSpPr>
            <a:spLocks noGrp="1"/>
          </p:cNvSpPr>
          <p:nvPr>
            <p:ph type="body" sz="quarter" idx="10"/>
          </p:nvPr>
        </p:nvSpPr>
        <p:spPr/>
        <p:txBody>
          <a:bodyPr/>
          <a:lstStyle/>
          <a:p>
            <a:r>
              <a:rPr lang="it-IT" dirty="0"/>
              <a:t>Strutture dati</a:t>
            </a:r>
          </a:p>
        </p:txBody>
      </p:sp>
      <p:pic>
        <p:nvPicPr>
          <p:cNvPr id="4" name="Immagine 3" descr="Immagine che contiene luce, traffico, sedendo, segnale&#10;&#10;Descrizione generata automaticamente">
            <a:extLst>
              <a:ext uri="{FF2B5EF4-FFF2-40B4-BE49-F238E27FC236}">
                <a16:creationId xmlns:a16="http://schemas.microsoft.com/office/drawing/2014/main" id="{B1E67DE0-E346-4A76-9F1D-1DB9E3C399B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9166" y="1063756"/>
            <a:ext cx="945173" cy="945173"/>
          </a:xfrm>
          <a:prstGeom prst="rect">
            <a:avLst/>
          </a:prstGeom>
        </p:spPr>
      </p:pic>
      <p:sp>
        <p:nvSpPr>
          <p:cNvPr id="5" name="CasellaDiTesto 4">
            <a:extLst>
              <a:ext uri="{FF2B5EF4-FFF2-40B4-BE49-F238E27FC236}">
                <a16:creationId xmlns:a16="http://schemas.microsoft.com/office/drawing/2014/main" id="{FB30ACA4-D82B-43A1-B3B6-6773D63FC454}"/>
              </a:ext>
            </a:extLst>
          </p:cNvPr>
          <p:cNvSpPr txBox="1"/>
          <p:nvPr/>
        </p:nvSpPr>
        <p:spPr>
          <a:xfrm>
            <a:off x="736356" y="2088117"/>
            <a:ext cx="77079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dirty="0"/>
              <a:t>Array</a:t>
            </a:r>
          </a:p>
        </p:txBody>
      </p:sp>
      <p:sp>
        <p:nvSpPr>
          <p:cNvPr id="6" name="Rettangolo 5">
            <a:extLst>
              <a:ext uri="{FF2B5EF4-FFF2-40B4-BE49-F238E27FC236}">
                <a16:creationId xmlns:a16="http://schemas.microsoft.com/office/drawing/2014/main" id="{CFA9D0DC-C533-4EE8-819C-AFCA642EC01D}"/>
              </a:ext>
            </a:extLst>
          </p:cNvPr>
          <p:cNvSpPr/>
          <p:nvPr/>
        </p:nvSpPr>
        <p:spPr>
          <a:xfrm>
            <a:off x="1688123" y="1151792"/>
            <a:ext cx="3472962" cy="130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Blocco di dati dello stesso tipo.</a:t>
            </a:r>
          </a:p>
          <a:p>
            <a:pPr algn="ctr"/>
            <a:r>
              <a:rPr lang="it-IT" dirty="0"/>
              <a:t>A=[1,2,3,4,5,6]</a:t>
            </a:r>
          </a:p>
          <a:p>
            <a:pPr algn="ctr"/>
            <a:r>
              <a:rPr lang="it-IT" dirty="0"/>
              <a:t>A=[‘ c ’, ’ i ’ , ’ a ’ , ’ o ’]</a:t>
            </a:r>
          </a:p>
        </p:txBody>
      </p:sp>
      <p:pic>
        <p:nvPicPr>
          <p:cNvPr id="8" name="Immagine 7">
            <a:extLst>
              <a:ext uri="{FF2B5EF4-FFF2-40B4-BE49-F238E27FC236}">
                <a16:creationId xmlns:a16="http://schemas.microsoft.com/office/drawing/2014/main" id="{8395B6C9-25ED-48EA-B510-AD8F15C5B85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36356" y="3058257"/>
            <a:ext cx="741485" cy="741485"/>
          </a:xfrm>
          <a:prstGeom prst="rect">
            <a:avLst/>
          </a:prstGeom>
        </p:spPr>
      </p:pic>
      <p:sp>
        <p:nvSpPr>
          <p:cNvPr id="9" name="CasellaDiTesto 8">
            <a:extLst>
              <a:ext uri="{FF2B5EF4-FFF2-40B4-BE49-F238E27FC236}">
                <a16:creationId xmlns:a16="http://schemas.microsoft.com/office/drawing/2014/main" id="{6DEA0FB7-E3B0-48BF-A506-8A8B1C3FF3E3}"/>
              </a:ext>
            </a:extLst>
          </p:cNvPr>
          <p:cNvSpPr txBox="1"/>
          <p:nvPr/>
        </p:nvSpPr>
        <p:spPr>
          <a:xfrm>
            <a:off x="685433" y="3799742"/>
            <a:ext cx="821715"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dirty="0"/>
              <a:t>Struct</a:t>
            </a:r>
          </a:p>
        </p:txBody>
      </p:sp>
      <p:sp>
        <p:nvSpPr>
          <p:cNvPr id="10" name="Rettangolo 9">
            <a:extLst>
              <a:ext uri="{FF2B5EF4-FFF2-40B4-BE49-F238E27FC236}">
                <a16:creationId xmlns:a16="http://schemas.microsoft.com/office/drawing/2014/main" id="{B0BA8C6E-9079-468E-9DAC-1E34142E44AD}"/>
              </a:ext>
            </a:extLst>
          </p:cNvPr>
          <p:cNvSpPr/>
          <p:nvPr/>
        </p:nvSpPr>
        <p:spPr>
          <a:xfrm>
            <a:off x="1688123" y="2863417"/>
            <a:ext cx="3472962" cy="130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Blocco di dati in cui elementi diversi possono appartenere a tipi diversi</a:t>
            </a:r>
          </a:p>
        </p:txBody>
      </p:sp>
      <p:sp>
        <p:nvSpPr>
          <p:cNvPr id="13" name="Rettangolo 12">
            <a:extLst>
              <a:ext uri="{FF2B5EF4-FFF2-40B4-BE49-F238E27FC236}">
                <a16:creationId xmlns:a16="http://schemas.microsoft.com/office/drawing/2014/main" id="{3332AEA7-195B-4F42-9269-EDB22D035FA1}"/>
              </a:ext>
            </a:extLst>
          </p:cNvPr>
          <p:cNvSpPr/>
          <p:nvPr/>
        </p:nvSpPr>
        <p:spPr>
          <a:xfrm>
            <a:off x="5342060" y="2823321"/>
            <a:ext cx="6096000" cy="1345753"/>
          </a:xfrm>
          <a:prstGeom prst="rect">
            <a:avLst/>
          </a:prstGeom>
        </p:spPr>
        <p:txBody>
          <a:bodyPr>
            <a:spAutoFit/>
          </a:bodyPr>
          <a:lstStyle/>
          <a:p>
            <a:pPr lvl="1">
              <a:lnSpc>
                <a:spcPct val="90000"/>
              </a:lnSpc>
            </a:pPr>
            <a:r>
              <a:rPr lang="it-IT" altLang="it-IT" b="1" dirty="0">
                <a:latin typeface="Courier New" panose="02070309020205020404" pitchFamily="49" charset="0"/>
                <a:cs typeface="Courier New" panose="02070309020205020404" pitchFamily="49" charset="0"/>
              </a:rPr>
              <a:t>Struct { </a:t>
            </a:r>
          </a:p>
          <a:p>
            <a:pPr lvl="1">
              <a:lnSpc>
                <a:spcPct val="90000"/>
              </a:lnSpc>
            </a:pPr>
            <a:r>
              <a:rPr lang="it-IT" altLang="it-IT" b="1" dirty="0">
                <a:latin typeface="Courier New" panose="02070309020205020404" pitchFamily="49" charset="0"/>
                <a:cs typeface="Courier New" panose="02070309020205020404" pitchFamily="49" charset="0"/>
              </a:rPr>
              <a:t>	char Nome[25];</a:t>
            </a:r>
          </a:p>
          <a:p>
            <a:pPr lvl="1">
              <a:lnSpc>
                <a:spcPct val="90000"/>
              </a:lnSpc>
            </a:pPr>
            <a:r>
              <a:rPr lang="it-IT" altLang="it-IT" b="1" dirty="0">
                <a:latin typeface="Courier New" panose="02070309020205020404" pitchFamily="49" charset="0"/>
                <a:cs typeface="Courier New" panose="02070309020205020404" pitchFamily="49" charset="0"/>
              </a:rPr>
              <a:t>	int Età;</a:t>
            </a:r>
          </a:p>
          <a:p>
            <a:pPr lvl="1">
              <a:lnSpc>
                <a:spcPct val="90000"/>
              </a:lnSpc>
            </a:pPr>
            <a:r>
              <a:rPr lang="it-IT" altLang="it-IT" b="1" dirty="0">
                <a:latin typeface="Courier New" panose="02070309020205020404" pitchFamily="49" charset="0"/>
                <a:cs typeface="Courier New" panose="02070309020205020404" pitchFamily="49" charset="0"/>
              </a:rPr>
              <a:t>	float ValutazioneCapacità;</a:t>
            </a:r>
          </a:p>
          <a:p>
            <a:pPr lvl="1">
              <a:lnSpc>
                <a:spcPct val="90000"/>
              </a:lnSpc>
            </a:pPr>
            <a:r>
              <a:rPr lang="it-IT" altLang="it-IT" b="1" dirty="0">
                <a:latin typeface="Courier New" panose="02070309020205020404" pitchFamily="49" charset="0"/>
                <a:cs typeface="Courier New" panose="02070309020205020404" pitchFamily="49" charset="0"/>
              </a:rPr>
              <a:t>}Impiegato;</a:t>
            </a:r>
          </a:p>
        </p:txBody>
      </p:sp>
      <p:sp>
        <p:nvSpPr>
          <p:cNvPr id="14" name="CasellaDiTesto 13">
            <a:extLst>
              <a:ext uri="{FF2B5EF4-FFF2-40B4-BE49-F238E27FC236}">
                <a16:creationId xmlns:a16="http://schemas.microsoft.com/office/drawing/2014/main" id="{A862C6C9-1421-4D7B-9A05-65CC30E437A7}"/>
              </a:ext>
            </a:extLst>
          </p:cNvPr>
          <p:cNvSpPr txBox="1"/>
          <p:nvPr/>
        </p:nvSpPr>
        <p:spPr>
          <a:xfrm>
            <a:off x="3165231" y="6197796"/>
            <a:ext cx="6734908" cy="369332"/>
          </a:xfrm>
          <a:prstGeom prst="rect">
            <a:avLst/>
          </a:prstGeom>
          <a:noFill/>
        </p:spPr>
        <p:txBody>
          <a:bodyPr wrap="square" rtlCol="0">
            <a:spAutoFit/>
          </a:bodyPr>
          <a:lstStyle/>
          <a:p>
            <a:r>
              <a:rPr lang="it-IT" dirty="0"/>
              <a:t>Esercizio: record per la registrazione di un nuovo paziente</a:t>
            </a:r>
          </a:p>
        </p:txBody>
      </p:sp>
      <p:pic>
        <p:nvPicPr>
          <p:cNvPr id="21" name="Immagine 20" descr="Immagine che contiene orologio&#10;&#10;Descrizione generata automaticamente">
            <a:extLst>
              <a:ext uri="{FF2B5EF4-FFF2-40B4-BE49-F238E27FC236}">
                <a16:creationId xmlns:a16="http://schemas.microsoft.com/office/drawing/2014/main" id="{A317C584-C7E1-4052-B432-E777C92CA5E0}"/>
              </a:ext>
            </a:extLst>
          </p:cNvPr>
          <p:cNvPicPr>
            <a:picLocks noChangeAspect="1"/>
          </p:cNvPicPr>
          <p:nvPr/>
        </p:nvPicPr>
        <p:blipFill>
          <a:blip r:embed="rId6">
            <a:biLevel thresh="75000"/>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12184" y="4441632"/>
            <a:ext cx="1674404" cy="905083"/>
          </a:xfrm>
          <a:prstGeom prst="rect">
            <a:avLst/>
          </a:prstGeom>
        </p:spPr>
      </p:pic>
      <p:sp>
        <p:nvSpPr>
          <p:cNvPr id="22" name="CasellaDiTesto 21">
            <a:extLst>
              <a:ext uri="{FF2B5EF4-FFF2-40B4-BE49-F238E27FC236}">
                <a16:creationId xmlns:a16="http://schemas.microsoft.com/office/drawing/2014/main" id="{AD159D64-CD1C-4906-82C2-BD52F843A5C5}"/>
              </a:ext>
            </a:extLst>
          </p:cNvPr>
          <p:cNvSpPr txBox="1"/>
          <p:nvPr/>
        </p:nvSpPr>
        <p:spPr>
          <a:xfrm>
            <a:off x="420932" y="5199592"/>
            <a:ext cx="105690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dirty="0"/>
              <a:t>Stringhe</a:t>
            </a:r>
          </a:p>
        </p:txBody>
      </p:sp>
      <p:sp>
        <p:nvSpPr>
          <p:cNvPr id="23" name="Rettangolo 22">
            <a:extLst>
              <a:ext uri="{FF2B5EF4-FFF2-40B4-BE49-F238E27FC236}">
                <a16:creationId xmlns:a16="http://schemas.microsoft.com/office/drawing/2014/main" id="{CE16C37E-CD03-4B08-914F-281DAEC4C06E}"/>
              </a:ext>
            </a:extLst>
          </p:cNvPr>
          <p:cNvSpPr/>
          <p:nvPr/>
        </p:nvSpPr>
        <p:spPr>
          <a:xfrm>
            <a:off x="1688123" y="4530607"/>
            <a:ext cx="3472962" cy="130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Una stringa è una sequenza di caratteri con un ordine prestabilito. </a:t>
            </a:r>
          </a:p>
        </p:txBody>
      </p:sp>
      <p:pic>
        <p:nvPicPr>
          <p:cNvPr id="24" name="Immagine 23">
            <a:extLst>
              <a:ext uri="{FF2B5EF4-FFF2-40B4-BE49-F238E27FC236}">
                <a16:creationId xmlns:a16="http://schemas.microsoft.com/office/drawing/2014/main" id="{5FEA8A71-7B62-4686-9FDB-DAA1483B5C52}"/>
              </a:ext>
            </a:extLst>
          </p:cNvPr>
          <p:cNvPicPr>
            <a:picLocks noChangeAspect="1"/>
          </p:cNvPicPr>
          <p:nvPr/>
        </p:nvPicPr>
        <p:blipFill>
          <a:blip r:embed="rId8"/>
          <a:stretch>
            <a:fillRect/>
          </a:stretch>
        </p:blipFill>
        <p:spPr>
          <a:xfrm>
            <a:off x="5542817" y="4678610"/>
            <a:ext cx="4781550" cy="1009650"/>
          </a:xfrm>
          <a:prstGeom prst="rect">
            <a:avLst/>
          </a:prstGeom>
        </p:spPr>
      </p:pic>
      <p:pic>
        <p:nvPicPr>
          <p:cNvPr id="25" name="Immagine 24" descr="&lt;strong&gt;Università Cattolica&lt;/strong&gt; del Sacro Cuore - Wikipedia">
            <a:extLst>
              <a:ext uri="{FF2B5EF4-FFF2-40B4-BE49-F238E27FC236}">
                <a16:creationId xmlns:a16="http://schemas.microsoft.com/office/drawing/2014/main" id="{73015E26-F379-4676-A25A-6075066EF74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26" name="CasellaDiTesto 25">
            <a:extLst>
              <a:ext uri="{FF2B5EF4-FFF2-40B4-BE49-F238E27FC236}">
                <a16:creationId xmlns:a16="http://schemas.microsoft.com/office/drawing/2014/main" id="{FA135AEE-860A-42C1-96E7-3A97FF5FE4BD}"/>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27" name="CasellaDiTesto 26">
            <a:extLst>
              <a:ext uri="{FF2B5EF4-FFF2-40B4-BE49-F238E27FC236}">
                <a16:creationId xmlns:a16="http://schemas.microsoft.com/office/drawing/2014/main" id="{1C4ED67B-E486-4DF9-AA4F-9551D044AAC0}"/>
              </a:ext>
            </a:extLst>
          </p:cNvPr>
          <p:cNvSpPr txBox="1"/>
          <p:nvPr/>
        </p:nvSpPr>
        <p:spPr>
          <a:xfrm>
            <a:off x="0" y="6626815"/>
            <a:ext cx="2432503" cy="246221"/>
          </a:xfrm>
          <a:prstGeom prst="rect">
            <a:avLst/>
          </a:prstGeom>
          <a:noFill/>
        </p:spPr>
        <p:txBody>
          <a:bodyPr wrap="square" rtlCol="0">
            <a:spAutoFit/>
          </a:bodyPr>
          <a:lstStyle/>
          <a:p>
            <a:r>
              <a:rPr lang="it-IT" sz="1000" dirty="0"/>
              <a:t>Dr. Francesco Alotto</a:t>
            </a:r>
          </a:p>
        </p:txBody>
      </p:sp>
    </p:spTree>
    <p:extLst>
      <p:ext uri="{BB962C8B-B14F-4D97-AF65-F5344CB8AC3E}">
        <p14:creationId xmlns:p14="http://schemas.microsoft.com/office/powerpoint/2010/main" val="2686238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6C185D35-E82D-4CAC-8951-34AEE3C48192}"/>
              </a:ext>
            </a:extLst>
          </p:cNvPr>
          <p:cNvSpPr>
            <a:spLocks noGrp="1"/>
          </p:cNvSpPr>
          <p:nvPr>
            <p:ph type="body" sz="quarter" idx="10"/>
          </p:nvPr>
        </p:nvSpPr>
        <p:spPr/>
        <p:txBody>
          <a:bodyPr/>
          <a:lstStyle/>
          <a:p>
            <a:r>
              <a:rPr lang="it-IT" dirty="0"/>
              <a:t>Record Paziente</a:t>
            </a:r>
          </a:p>
        </p:txBody>
      </p:sp>
      <p:sp>
        <p:nvSpPr>
          <p:cNvPr id="3" name="CasellaDiTesto 2">
            <a:extLst>
              <a:ext uri="{FF2B5EF4-FFF2-40B4-BE49-F238E27FC236}">
                <a16:creationId xmlns:a16="http://schemas.microsoft.com/office/drawing/2014/main" id="{581658AD-DD44-4C24-8388-EC5E89C5DBF1}"/>
              </a:ext>
            </a:extLst>
          </p:cNvPr>
          <p:cNvSpPr txBox="1"/>
          <p:nvPr/>
        </p:nvSpPr>
        <p:spPr>
          <a:xfrm>
            <a:off x="825500" y="1460500"/>
            <a:ext cx="7048500" cy="2585323"/>
          </a:xfrm>
          <a:prstGeom prst="rect">
            <a:avLst/>
          </a:prstGeom>
          <a:noFill/>
        </p:spPr>
        <p:txBody>
          <a:bodyPr wrap="square" rtlCol="0">
            <a:spAutoFit/>
          </a:bodyPr>
          <a:lstStyle/>
          <a:p>
            <a:r>
              <a:rPr lang="it-IT" dirty="0"/>
              <a:t>Struct</a:t>
            </a:r>
          </a:p>
          <a:p>
            <a:r>
              <a:rPr lang="it-IT" dirty="0"/>
              <a:t>{</a:t>
            </a:r>
          </a:p>
          <a:p>
            <a:r>
              <a:rPr lang="it-IT" dirty="0"/>
              <a:t>	char Nome[30];</a:t>
            </a:r>
          </a:p>
          <a:p>
            <a:r>
              <a:rPr lang="it-IT" dirty="0"/>
              <a:t>	char Data[10];</a:t>
            </a:r>
          </a:p>
          <a:p>
            <a:r>
              <a:rPr lang="it-IT" dirty="0"/>
              <a:t>	char pat[100];</a:t>
            </a:r>
          </a:p>
          <a:p>
            <a:r>
              <a:rPr lang="it-IT" dirty="0"/>
              <a:t>	int età;</a:t>
            </a:r>
          </a:p>
          <a:p>
            <a:r>
              <a:rPr lang="it-IT" dirty="0"/>
              <a:t>	float capacitàMotoria;</a:t>
            </a:r>
          </a:p>
          <a:p>
            <a:r>
              <a:rPr lang="it-IT" dirty="0"/>
              <a:t>	float glicemia;</a:t>
            </a:r>
          </a:p>
          <a:p>
            <a:r>
              <a:rPr lang="it-IT" dirty="0"/>
              <a:t>}paziente	</a:t>
            </a:r>
          </a:p>
        </p:txBody>
      </p:sp>
      <p:pic>
        <p:nvPicPr>
          <p:cNvPr id="4" name="Immagine 3" descr="&lt;strong&gt;Università Cattolica&lt;/strong&gt; del Sacro Cuore - Wikipedia">
            <a:extLst>
              <a:ext uri="{FF2B5EF4-FFF2-40B4-BE49-F238E27FC236}">
                <a16:creationId xmlns:a16="http://schemas.microsoft.com/office/drawing/2014/main" id="{BBD3BF3E-BEE9-41F7-BED6-CD1E9E37002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5" name="CasellaDiTesto 4">
            <a:extLst>
              <a:ext uri="{FF2B5EF4-FFF2-40B4-BE49-F238E27FC236}">
                <a16:creationId xmlns:a16="http://schemas.microsoft.com/office/drawing/2014/main" id="{FF2C1B14-E0FB-4402-969E-3C1033C75C25}"/>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6" name="CasellaDiTesto 5">
            <a:extLst>
              <a:ext uri="{FF2B5EF4-FFF2-40B4-BE49-F238E27FC236}">
                <a16:creationId xmlns:a16="http://schemas.microsoft.com/office/drawing/2014/main" id="{795CCFA3-97B0-4055-BA9B-2919B1921FD1}"/>
              </a:ext>
            </a:extLst>
          </p:cNvPr>
          <p:cNvSpPr txBox="1"/>
          <p:nvPr/>
        </p:nvSpPr>
        <p:spPr>
          <a:xfrm>
            <a:off x="0" y="6626815"/>
            <a:ext cx="2432503" cy="246221"/>
          </a:xfrm>
          <a:prstGeom prst="rect">
            <a:avLst/>
          </a:prstGeom>
          <a:noFill/>
        </p:spPr>
        <p:txBody>
          <a:bodyPr wrap="square" rtlCol="0">
            <a:spAutoFit/>
          </a:bodyPr>
          <a:lstStyle/>
          <a:p>
            <a:r>
              <a:rPr lang="it-IT" sz="1000" dirty="0"/>
              <a:t>Dr. Francesco Alotto</a:t>
            </a:r>
          </a:p>
        </p:txBody>
      </p:sp>
    </p:spTree>
    <p:extLst>
      <p:ext uri="{BB962C8B-B14F-4D97-AF65-F5344CB8AC3E}">
        <p14:creationId xmlns:p14="http://schemas.microsoft.com/office/powerpoint/2010/main" val="706721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6F67210-1B12-4E34-85A2-2A17E33D12E2}"/>
              </a:ext>
            </a:extLst>
          </p:cNvPr>
          <p:cNvSpPr>
            <a:spLocks noGrp="1"/>
          </p:cNvSpPr>
          <p:nvPr>
            <p:ph type="body" sz="quarter" idx="10"/>
          </p:nvPr>
        </p:nvSpPr>
        <p:spPr/>
        <p:txBody>
          <a:bodyPr/>
          <a:lstStyle/>
          <a:p>
            <a:r>
              <a:rPr lang="it-IT" dirty="0"/>
              <a:t>Bibliografia</a:t>
            </a:r>
          </a:p>
        </p:txBody>
      </p:sp>
      <p:sp>
        <p:nvSpPr>
          <p:cNvPr id="3" name="Rettangolo 2">
            <a:extLst>
              <a:ext uri="{FF2B5EF4-FFF2-40B4-BE49-F238E27FC236}">
                <a16:creationId xmlns:a16="http://schemas.microsoft.com/office/drawing/2014/main" id="{31C576A9-6CAE-4782-8162-FD05EDFF350C}"/>
              </a:ext>
            </a:extLst>
          </p:cNvPr>
          <p:cNvSpPr/>
          <p:nvPr/>
        </p:nvSpPr>
        <p:spPr>
          <a:xfrm>
            <a:off x="422749" y="1225034"/>
            <a:ext cx="9721636" cy="1200329"/>
          </a:xfrm>
          <a:prstGeom prst="rect">
            <a:avLst/>
          </a:prstGeom>
        </p:spPr>
        <p:txBody>
          <a:bodyPr wrap="none">
            <a:spAutoFit/>
          </a:bodyPr>
          <a:lstStyle/>
          <a:p>
            <a:pPr marL="285750" indent="-285750">
              <a:buFont typeface="Arial" panose="020B0604020202020204" pitchFamily="34" charset="0"/>
              <a:buChar char="•"/>
            </a:pPr>
            <a:r>
              <a:rPr lang="en-US" altLang="it-IT" dirty="0"/>
              <a:t>Algoritmi e Strutture dati - Università di Ferrara Maria Federico</a:t>
            </a:r>
          </a:p>
          <a:p>
            <a:pPr marL="285750" indent="-285750">
              <a:buFont typeface="Arial" panose="020B0604020202020204" pitchFamily="34" charset="0"/>
              <a:buChar char="•"/>
            </a:pPr>
            <a:r>
              <a:rPr lang="en-US" altLang="it-IT" dirty="0"/>
              <a:t>Il Problema del commesso Viaggiatore - </a:t>
            </a:r>
            <a:r>
              <a:rPr lang="it-IT" dirty="0">
                <a:hlinkClick r:id="rId2"/>
              </a:rPr>
              <a:t>https://www.youtube.com/watch?v=94G8jRBvPpY</a:t>
            </a:r>
            <a:endParaRPr lang="it-IT" dirty="0"/>
          </a:p>
          <a:p>
            <a:pPr marL="285750" indent="-285750">
              <a:buFont typeface="Arial" panose="020B0604020202020204" pitchFamily="34" charset="0"/>
              <a:buChar char="•"/>
            </a:pPr>
            <a:r>
              <a:rPr lang="it-IT" altLang="it-IT" dirty="0"/>
              <a:t>Wikipedia.com</a:t>
            </a:r>
            <a:endParaRPr lang="en-US" altLang="it-IT" dirty="0"/>
          </a:p>
          <a:p>
            <a:endParaRPr lang="it-IT" dirty="0"/>
          </a:p>
        </p:txBody>
      </p:sp>
      <p:pic>
        <p:nvPicPr>
          <p:cNvPr id="4" name="Immagine 3" descr="&lt;strong&gt;Università Cattolica&lt;/strong&gt; del Sacro Cuore - Wikipedia">
            <a:extLst>
              <a:ext uri="{FF2B5EF4-FFF2-40B4-BE49-F238E27FC236}">
                <a16:creationId xmlns:a16="http://schemas.microsoft.com/office/drawing/2014/main" id="{6A79DC7D-24C5-47DF-9E13-B141B205852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5" name="CasellaDiTesto 4">
            <a:extLst>
              <a:ext uri="{FF2B5EF4-FFF2-40B4-BE49-F238E27FC236}">
                <a16:creationId xmlns:a16="http://schemas.microsoft.com/office/drawing/2014/main" id="{C618359C-943E-4536-9E37-F03B62832B61}"/>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6" name="CasellaDiTesto 5">
            <a:extLst>
              <a:ext uri="{FF2B5EF4-FFF2-40B4-BE49-F238E27FC236}">
                <a16:creationId xmlns:a16="http://schemas.microsoft.com/office/drawing/2014/main" id="{4C677A87-A1A2-4320-9C6C-A08E368EFC3D}"/>
              </a:ext>
            </a:extLst>
          </p:cNvPr>
          <p:cNvSpPr txBox="1"/>
          <p:nvPr/>
        </p:nvSpPr>
        <p:spPr>
          <a:xfrm>
            <a:off x="0" y="6626815"/>
            <a:ext cx="2432503" cy="246221"/>
          </a:xfrm>
          <a:prstGeom prst="rect">
            <a:avLst/>
          </a:prstGeom>
          <a:noFill/>
        </p:spPr>
        <p:txBody>
          <a:bodyPr wrap="square" rtlCol="0">
            <a:spAutoFit/>
          </a:bodyPr>
          <a:lstStyle/>
          <a:p>
            <a:r>
              <a:rPr lang="it-IT" sz="1000" dirty="0"/>
              <a:t>Dr. Francesco Alotto</a:t>
            </a:r>
          </a:p>
        </p:txBody>
      </p:sp>
    </p:spTree>
    <p:extLst>
      <p:ext uri="{BB962C8B-B14F-4D97-AF65-F5344CB8AC3E}">
        <p14:creationId xmlns:p14="http://schemas.microsoft.com/office/powerpoint/2010/main" val="162798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
            <a:extLst>
              <a:ext uri="{FF2B5EF4-FFF2-40B4-BE49-F238E27FC236}">
                <a16:creationId xmlns:a16="http://schemas.microsoft.com/office/drawing/2014/main" id="{395D1BAA-A108-45F0-AE8D-8BAC63F21694}"/>
              </a:ext>
            </a:extLst>
          </p:cNvPr>
          <p:cNvGrpSpPr/>
          <p:nvPr/>
        </p:nvGrpSpPr>
        <p:grpSpPr>
          <a:xfrm>
            <a:off x="7392537" y="2168252"/>
            <a:ext cx="2685364" cy="2660085"/>
            <a:chOff x="1115616" y="1926357"/>
            <a:chExt cx="3181047" cy="3151101"/>
          </a:xfrm>
        </p:grpSpPr>
        <p:sp>
          <p:nvSpPr>
            <p:cNvPr id="29" name="Oval 3">
              <a:extLst>
                <a:ext uri="{FF2B5EF4-FFF2-40B4-BE49-F238E27FC236}">
                  <a16:creationId xmlns:a16="http://schemas.microsoft.com/office/drawing/2014/main" id="{BFB0B1E4-9523-48F7-A08E-456315787D79}"/>
                </a:ext>
              </a:extLst>
            </p:cNvPr>
            <p:cNvSpPr/>
            <p:nvPr/>
          </p:nvSpPr>
          <p:spPr>
            <a:xfrm>
              <a:off x="1403648" y="2214389"/>
              <a:ext cx="2592288" cy="2592288"/>
            </a:xfrm>
            <a:prstGeom prst="ellipse">
              <a:avLst/>
            </a:prstGeom>
            <a:solidFill>
              <a:schemeClr val="accent6">
                <a:lumMod val="40000"/>
                <a:lumOff val="60000"/>
              </a:schemeClr>
            </a:solidFill>
            <a:ln w="254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Arc 31">
              <a:extLst>
                <a:ext uri="{FF2B5EF4-FFF2-40B4-BE49-F238E27FC236}">
                  <a16:creationId xmlns:a16="http://schemas.microsoft.com/office/drawing/2014/main" id="{8FD0D2C3-06E6-4A31-85CC-3E7FF53C43FA}"/>
                </a:ext>
              </a:extLst>
            </p:cNvPr>
            <p:cNvSpPr>
              <a:spLocks/>
            </p:cNvSpPr>
            <p:nvPr/>
          </p:nvSpPr>
          <p:spPr bwMode="auto">
            <a:xfrm rot="16200000">
              <a:off x="1114240" y="1927733"/>
              <a:ext cx="1413384" cy="1410632"/>
            </a:xfrm>
            <a:custGeom>
              <a:avLst/>
              <a:gdLst>
                <a:gd name="T0" fmla="*/ 693238 w 19905"/>
                <a:gd name="T1" fmla="*/ 0 h 19873"/>
                <a:gd name="T2" fmla="*/ 1630691 w 19905"/>
                <a:gd name="T3" fmla="*/ 940395 h 19873"/>
                <a:gd name="T4" fmla="*/ 0 w 19905"/>
                <a:gd name="T5" fmla="*/ 1627065 h 19873"/>
                <a:gd name="T6" fmla="*/ 0 60000 65536"/>
                <a:gd name="T7" fmla="*/ 0 60000 65536"/>
                <a:gd name="T8" fmla="*/ 0 60000 65536"/>
                <a:gd name="T9" fmla="*/ 0 w 19905"/>
                <a:gd name="T10" fmla="*/ 0 h 19873"/>
                <a:gd name="T11" fmla="*/ 19905 w 19905"/>
                <a:gd name="T12" fmla="*/ 19873 h 19873"/>
              </a:gdLst>
              <a:ahLst/>
              <a:cxnLst>
                <a:cxn ang="T6">
                  <a:pos x="T0" y="T1"/>
                </a:cxn>
                <a:cxn ang="T7">
                  <a:pos x="T2" y="T3"/>
                </a:cxn>
                <a:cxn ang="T8">
                  <a:pos x="T4" y="T5"/>
                </a:cxn>
              </a:cxnLst>
              <a:rect l="T9" t="T10" r="T11" b="T12"/>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63500" cap="sq">
              <a:solidFill>
                <a:schemeClr val="accent1"/>
              </a:solidFill>
              <a:prstDash val="solid"/>
              <a:round/>
              <a:headEnd/>
              <a:tailEnd type="triangle" w="med" len="sm"/>
            </a:ln>
          </p:spPr>
          <p:txBody>
            <a:bodyPr wrap="none" anchor="ctr"/>
            <a:lstStyle/>
            <a:p>
              <a:endParaRPr lang="ko-KR" altLang="en-US" sz="1600"/>
            </a:p>
          </p:txBody>
        </p:sp>
        <p:sp>
          <p:nvSpPr>
            <p:cNvPr id="31" name="Arc 31">
              <a:extLst>
                <a:ext uri="{FF2B5EF4-FFF2-40B4-BE49-F238E27FC236}">
                  <a16:creationId xmlns:a16="http://schemas.microsoft.com/office/drawing/2014/main" id="{61451793-9233-441B-96AB-4A78A2A962E7}"/>
                </a:ext>
              </a:extLst>
            </p:cNvPr>
            <p:cNvSpPr>
              <a:spLocks/>
            </p:cNvSpPr>
            <p:nvPr/>
          </p:nvSpPr>
          <p:spPr bwMode="auto">
            <a:xfrm rot="5400000">
              <a:off x="2851957" y="3665450"/>
              <a:ext cx="1413384" cy="1410632"/>
            </a:xfrm>
            <a:custGeom>
              <a:avLst/>
              <a:gdLst>
                <a:gd name="T0" fmla="*/ 693238 w 19905"/>
                <a:gd name="T1" fmla="*/ 0 h 19873"/>
                <a:gd name="T2" fmla="*/ 1630691 w 19905"/>
                <a:gd name="T3" fmla="*/ 940395 h 19873"/>
                <a:gd name="T4" fmla="*/ 0 w 19905"/>
                <a:gd name="T5" fmla="*/ 1627065 h 19873"/>
                <a:gd name="T6" fmla="*/ 0 60000 65536"/>
                <a:gd name="T7" fmla="*/ 0 60000 65536"/>
                <a:gd name="T8" fmla="*/ 0 60000 65536"/>
                <a:gd name="T9" fmla="*/ 0 w 19905"/>
                <a:gd name="T10" fmla="*/ 0 h 19873"/>
                <a:gd name="T11" fmla="*/ 19905 w 19905"/>
                <a:gd name="T12" fmla="*/ 19873 h 19873"/>
              </a:gdLst>
              <a:ahLst/>
              <a:cxnLst>
                <a:cxn ang="T6">
                  <a:pos x="T0" y="T1"/>
                </a:cxn>
                <a:cxn ang="T7">
                  <a:pos x="T2" y="T3"/>
                </a:cxn>
                <a:cxn ang="T8">
                  <a:pos x="T4" y="T5"/>
                </a:cxn>
              </a:cxnLst>
              <a:rect l="T9" t="T10" r="T11" b="T12"/>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63500" cap="sq">
              <a:solidFill>
                <a:schemeClr val="accent3"/>
              </a:solidFill>
              <a:prstDash val="solid"/>
              <a:round/>
              <a:headEnd/>
              <a:tailEnd type="triangle" w="med" len="sm"/>
            </a:ln>
          </p:spPr>
          <p:txBody>
            <a:bodyPr wrap="none" anchor="ctr"/>
            <a:lstStyle/>
            <a:p>
              <a:endParaRPr lang="ko-KR" altLang="en-US" sz="1600"/>
            </a:p>
          </p:txBody>
        </p:sp>
        <p:sp>
          <p:nvSpPr>
            <p:cNvPr id="32" name="Arc 31">
              <a:extLst>
                <a:ext uri="{FF2B5EF4-FFF2-40B4-BE49-F238E27FC236}">
                  <a16:creationId xmlns:a16="http://schemas.microsoft.com/office/drawing/2014/main" id="{10D5E032-7385-4795-B503-5095F1A204D8}"/>
                </a:ext>
              </a:extLst>
            </p:cNvPr>
            <p:cNvSpPr>
              <a:spLocks/>
            </p:cNvSpPr>
            <p:nvPr/>
          </p:nvSpPr>
          <p:spPr bwMode="auto">
            <a:xfrm>
              <a:off x="2883279" y="1965909"/>
              <a:ext cx="1413384" cy="1410632"/>
            </a:xfrm>
            <a:custGeom>
              <a:avLst/>
              <a:gdLst>
                <a:gd name="T0" fmla="*/ 693238 w 19905"/>
                <a:gd name="T1" fmla="*/ 0 h 19873"/>
                <a:gd name="T2" fmla="*/ 1630691 w 19905"/>
                <a:gd name="T3" fmla="*/ 940395 h 19873"/>
                <a:gd name="T4" fmla="*/ 0 w 19905"/>
                <a:gd name="T5" fmla="*/ 1627065 h 19873"/>
                <a:gd name="T6" fmla="*/ 0 60000 65536"/>
                <a:gd name="T7" fmla="*/ 0 60000 65536"/>
                <a:gd name="T8" fmla="*/ 0 60000 65536"/>
                <a:gd name="T9" fmla="*/ 0 w 19905"/>
                <a:gd name="T10" fmla="*/ 0 h 19873"/>
                <a:gd name="T11" fmla="*/ 19905 w 19905"/>
                <a:gd name="T12" fmla="*/ 19873 h 19873"/>
              </a:gdLst>
              <a:ahLst/>
              <a:cxnLst>
                <a:cxn ang="T6">
                  <a:pos x="T0" y="T1"/>
                </a:cxn>
                <a:cxn ang="T7">
                  <a:pos x="T2" y="T3"/>
                </a:cxn>
                <a:cxn ang="T8">
                  <a:pos x="T4" y="T5"/>
                </a:cxn>
              </a:cxnLst>
              <a:rect l="T9" t="T10" r="T11" b="T12"/>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63500" cap="sq">
              <a:solidFill>
                <a:schemeClr val="accent4"/>
              </a:solidFill>
              <a:prstDash val="solid"/>
              <a:round/>
              <a:headEnd/>
              <a:tailEnd type="triangle" w="med" len="sm"/>
            </a:ln>
          </p:spPr>
          <p:txBody>
            <a:bodyPr wrap="none" anchor="ctr"/>
            <a:lstStyle/>
            <a:p>
              <a:endParaRPr lang="ko-KR" altLang="en-US" sz="1600" dirty="0"/>
            </a:p>
          </p:txBody>
        </p:sp>
        <p:sp>
          <p:nvSpPr>
            <p:cNvPr id="33" name="Arc 31">
              <a:extLst>
                <a:ext uri="{FF2B5EF4-FFF2-40B4-BE49-F238E27FC236}">
                  <a16:creationId xmlns:a16="http://schemas.microsoft.com/office/drawing/2014/main" id="{DFC8D30B-2D90-4F6B-BB52-403A86D8D648}"/>
                </a:ext>
              </a:extLst>
            </p:cNvPr>
            <p:cNvSpPr>
              <a:spLocks/>
            </p:cNvSpPr>
            <p:nvPr/>
          </p:nvSpPr>
          <p:spPr bwMode="auto">
            <a:xfrm rot="10800000">
              <a:off x="1146040" y="3653735"/>
              <a:ext cx="1413384" cy="1410632"/>
            </a:xfrm>
            <a:custGeom>
              <a:avLst/>
              <a:gdLst>
                <a:gd name="T0" fmla="*/ 693238 w 19905"/>
                <a:gd name="T1" fmla="*/ 0 h 19873"/>
                <a:gd name="T2" fmla="*/ 1630691 w 19905"/>
                <a:gd name="T3" fmla="*/ 940395 h 19873"/>
                <a:gd name="T4" fmla="*/ 0 w 19905"/>
                <a:gd name="T5" fmla="*/ 1627065 h 19873"/>
                <a:gd name="T6" fmla="*/ 0 60000 65536"/>
                <a:gd name="T7" fmla="*/ 0 60000 65536"/>
                <a:gd name="T8" fmla="*/ 0 60000 65536"/>
                <a:gd name="T9" fmla="*/ 0 w 19905"/>
                <a:gd name="T10" fmla="*/ 0 h 19873"/>
                <a:gd name="T11" fmla="*/ 19905 w 19905"/>
                <a:gd name="T12" fmla="*/ 19873 h 19873"/>
              </a:gdLst>
              <a:ahLst/>
              <a:cxnLst>
                <a:cxn ang="T6">
                  <a:pos x="T0" y="T1"/>
                </a:cxn>
                <a:cxn ang="T7">
                  <a:pos x="T2" y="T3"/>
                </a:cxn>
                <a:cxn ang="T8">
                  <a:pos x="T4" y="T5"/>
                </a:cxn>
              </a:cxnLst>
              <a:rect l="T9" t="T10" r="T11" b="T12"/>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63500" cap="sq">
              <a:solidFill>
                <a:schemeClr val="accent2"/>
              </a:solidFill>
              <a:prstDash val="solid"/>
              <a:round/>
              <a:headEnd/>
              <a:tailEnd type="triangle" w="med" len="sm"/>
            </a:ln>
          </p:spPr>
          <p:txBody>
            <a:bodyPr wrap="none" anchor="ctr"/>
            <a:lstStyle/>
            <a:p>
              <a:endParaRPr lang="ko-KR" altLang="en-US" sz="1600"/>
            </a:p>
          </p:txBody>
        </p:sp>
      </p:grpSp>
      <p:sp>
        <p:nvSpPr>
          <p:cNvPr id="46" name="Oval 10">
            <a:extLst>
              <a:ext uri="{FF2B5EF4-FFF2-40B4-BE49-F238E27FC236}">
                <a16:creationId xmlns:a16="http://schemas.microsoft.com/office/drawing/2014/main" id="{0ABADC00-7E85-447D-A263-122E3C4111FE}"/>
              </a:ext>
            </a:extLst>
          </p:cNvPr>
          <p:cNvSpPr/>
          <p:nvPr/>
        </p:nvSpPr>
        <p:spPr>
          <a:xfrm>
            <a:off x="9833299" y="3058376"/>
            <a:ext cx="851024" cy="8510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Segnaposto testo 1">
            <a:extLst>
              <a:ext uri="{FF2B5EF4-FFF2-40B4-BE49-F238E27FC236}">
                <a16:creationId xmlns:a16="http://schemas.microsoft.com/office/drawing/2014/main" id="{88620EB1-BD39-44E2-A705-2D5BE8137728}"/>
              </a:ext>
            </a:extLst>
          </p:cNvPr>
          <p:cNvSpPr>
            <a:spLocks noGrp="1"/>
          </p:cNvSpPr>
          <p:nvPr>
            <p:ph type="body" sz="quarter" idx="10"/>
          </p:nvPr>
        </p:nvSpPr>
        <p:spPr>
          <a:xfrm>
            <a:off x="4321633" y="154231"/>
            <a:ext cx="3548733" cy="357899"/>
          </a:xfrm>
        </p:spPr>
        <p:txBody>
          <a:bodyPr/>
          <a:lstStyle/>
          <a:p>
            <a:r>
              <a:rPr lang="it-IT" sz="1800" dirty="0"/>
              <a:t>MT: Problema della fermata</a:t>
            </a:r>
          </a:p>
        </p:txBody>
      </p:sp>
      <p:pic>
        <p:nvPicPr>
          <p:cNvPr id="4" name="Immagine 3" descr="&lt;strong&gt;Università Cattolica&lt;/strong&gt; del Sacro Cuore - Wikipedia">
            <a:extLst>
              <a:ext uri="{FF2B5EF4-FFF2-40B4-BE49-F238E27FC236}">
                <a16:creationId xmlns:a16="http://schemas.microsoft.com/office/drawing/2014/main" id="{1D61435F-F037-4BF3-BBE5-9B6B640001E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5" name="CasellaDiTesto 4">
            <a:extLst>
              <a:ext uri="{FF2B5EF4-FFF2-40B4-BE49-F238E27FC236}">
                <a16:creationId xmlns:a16="http://schemas.microsoft.com/office/drawing/2014/main" id="{9E3778EB-DF0C-49C3-A661-9DDFB8265F74}"/>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6" name="CasellaDiTesto 5">
            <a:extLst>
              <a:ext uri="{FF2B5EF4-FFF2-40B4-BE49-F238E27FC236}">
                <a16:creationId xmlns:a16="http://schemas.microsoft.com/office/drawing/2014/main" id="{B13537CD-D10D-417B-9AAF-CF47881D28FA}"/>
              </a:ext>
            </a:extLst>
          </p:cNvPr>
          <p:cNvSpPr txBox="1"/>
          <p:nvPr/>
        </p:nvSpPr>
        <p:spPr>
          <a:xfrm>
            <a:off x="0" y="6626815"/>
            <a:ext cx="2432503" cy="246221"/>
          </a:xfrm>
          <a:prstGeom prst="rect">
            <a:avLst/>
          </a:prstGeom>
          <a:noFill/>
        </p:spPr>
        <p:txBody>
          <a:bodyPr wrap="square" rtlCol="0">
            <a:spAutoFit/>
          </a:bodyPr>
          <a:lstStyle/>
          <a:p>
            <a:r>
              <a:rPr lang="it-IT" sz="1000" dirty="0"/>
              <a:t>Dr. Francesco Alotto</a:t>
            </a:r>
          </a:p>
        </p:txBody>
      </p:sp>
      <p:grpSp>
        <p:nvGrpSpPr>
          <p:cNvPr id="16" name="Group 17">
            <a:extLst>
              <a:ext uri="{FF2B5EF4-FFF2-40B4-BE49-F238E27FC236}">
                <a16:creationId xmlns:a16="http://schemas.microsoft.com/office/drawing/2014/main" id="{3A47100F-0A2A-477E-9F85-EBE571534FB7}"/>
              </a:ext>
            </a:extLst>
          </p:cNvPr>
          <p:cNvGrpSpPr/>
          <p:nvPr/>
        </p:nvGrpSpPr>
        <p:grpSpPr>
          <a:xfrm>
            <a:off x="66211" y="2986685"/>
            <a:ext cx="3148432" cy="3640129"/>
            <a:chOff x="4125210" y="1802423"/>
            <a:chExt cx="3954428" cy="4571999"/>
          </a:xfrm>
        </p:grpSpPr>
        <p:grpSp>
          <p:nvGrpSpPr>
            <p:cNvPr id="17" name="Group 15">
              <a:extLst>
                <a:ext uri="{FF2B5EF4-FFF2-40B4-BE49-F238E27FC236}">
                  <a16:creationId xmlns:a16="http://schemas.microsoft.com/office/drawing/2014/main" id="{2EE41DDA-A31D-47B9-8520-35C6AC0D74E1}"/>
                </a:ext>
              </a:extLst>
            </p:cNvPr>
            <p:cNvGrpSpPr/>
            <p:nvPr/>
          </p:nvGrpSpPr>
          <p:grpSpPr>
            <a:xfrm>
              <a:off x="4125210" y="3947746"/>
              <a:ext cx="3954428" cy="2426676"/>
              <a:chOff x="4125210" y="3947746"/>
              <a:chExt cx="3954428" cy="2426676"/>
            </a:xfrm>
            <a:solidFill>
              <a:schemeClr val="accent4"/>
            </a:solidFill>
          </p:grpSpPr>
          <p:sp>
            <p:nvSpPr>
              <p:cNvPr id="20" name="Rectangle 9">
                <a:extLst>
                  <a:ext uri="{FF2B5EF4-FFF2-40B4-BE49-F238E27FC236}">
                    <a16:creationId xmlns:a16="http://schemas.microsoft.com/office/drawing/2014/main" id="{40F2E5C1-E0BD-4FE1-B180-5B62EE7AB093}"/>
                  </a:ext>
                </a:extLst>
              </p:cNvPr>
              <p:cNvSpPr/>
              <p:nvPr/>
            </p:nvSpPr>
            <p:spPr>
              <a:xfrm>
                <a:off x="5803486" y="3947746"/>
                <a:ext cx="597877" cy="11560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10">
                <a:extLst>
                  <a:ext uri="{FF2B5EF4-FFF2-40B4-BE49-F238E27FC236}">
                    <a16:creationId xmlns:a16="http://schemas.microsoft.com/office/drawing/2014/main" id="{E288C283-02B6-4558-B017-3DF052D60E91}"/>
                  </a:ext>
                </a:extLst>
              </p:cNvPr>
              <p:cNvSpPr/>
              <p:nvPr/>
            </p:nvSpPr>
            <p:spPr>
              <a:xfrm>
                <a:off x="4125210" y="4897315"/>
                <a:ext cx="3954428" cy="14771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grpSp>
        <p:sp>
          <p:nvSpPr>
            <p:cNvPr id="18" name="Freeform: Shape 16">
              <a:extLst>
                <a:ext uri="{FF2B5EF4-FFF2-40B4-BE49-F238E27FC236}">
                  <a16:creationId xmlns:a16="http://schemas.microsoft.com/office/drawing/2014/main" id="{290F6BD8-0082-47E0-8848-09809A240AE5}"/>
                </a:ext>
              </a:extLst>
            </p:cNvPr>
            <p:cNvSpPr/>
            <p:nvPr/>
          </p:nvSpPr>
          <p:spPr>
            <a:xfrm>
              <a:off x="4580792" y="1802423"/>
              <a:ext cx="3047335" cy="2778367"/>
            </a:xfrm>
            <a:custGeom>
              <a:avLst/>
              <a:gdLst>
                <a:gd name="connsiteX0" fmla="*/ 2686434 w 3047335"/>
                <a:gd name="connsiteY0" fmla="*/ 649222 h 2778367"/>
                <a:gd name="connsiteX1" fmla="*/ 2480724 w 3047335"/>
                <a:gd name="connsiteY1" fmla="*/ 868916 h 2778367"/>
                <a:gd name="connsiteX2" fmla="*/ 2831980 w 3047335"/>
                <a:gd name="connsiteY2" fmla="*/ 868916 h 2778367"/>
                <a:gd name="connsiteX3" fmla="*/ 2831980 w 3047335"/>
                <a:gd name="connsiteY3" fmla="*/ 866747 h 2778367"/>
                <a:gd name="connsiteX4" fmla="*/ 2939658 w 3047335"/>
                <a:gd name="connsiteY4" fmla="*/ 759069 h 2778367"/>
                <a:gd name="connsiteX5" fmla="*/ 2831980 w 3047335"/>
                <a:gd name="connsiteY5" fmla="*/ 651391 h 2778367"/>
                <a:gd name="connsiteX6" fmla="*/ 2831980 w 3047335"/>
                <a:gd name="connsiteY6" fmla="*/ 649222 h 2778367"/>
                <a:gd name="connsiteX7" fmla="*/ 32816 w 3047335"/>
                <a:gd name="connsiteY7" fmla="*/ 0 h 2778367"/>
                <a:gd name="connsiteX8" fmla="*/ 2993848 w 3047335"/>
                <a:gd name="connsiteY8" fmla="*/ 0 h 2778367"/>
                <a:gd name="connsiteX9" fmla="*/ 3026664 w 3047335"/>
                <a:gd name="connsiteY9" fmla="*/ 32816 h 2778367"/>
                <a:gd name="connsiteX10" fmla="*/ 3026664 w 3047335"/>
                <a:gd name="connsiteY10" fmla="*/ 285864 h 2778367"/>
                <a:gd name="connsiteX11" fmla="*/ 3026664 w 3047335"/>
                <a:gd name="connsiteY11" fmla="*/ 290147 h 2778367"/>
                <a:gd name="connsiteX12" fmla="*/ 3022654 w 3047335"/>
                <a:gd name="connsiteY12" fmla="*/ 290147 h 2778367"/>
                <a:gd name="connsiteX13" fmla="*/ 2785226 w 3047335"/>
                <a:gd name="connsiteY13" fmla="*/ 543714 h 2778367"/>
                <a:gd name="connsiteX14" fmla="*/ 2831980 w 3047335"/>
                <a:gd name="connsiteY14" fmla="*/ 543714 h 2778367"/>
                <a:gd name="connsiteX15" fmla="*/ 2834863 w 3047335"/>
                <a:gd name="connsiteY15" fmla="*/ 543714 h 2778367"/>
                <a:gd name="connsiteX16" fmla="*/ 2834863 w 3047335"/>
                <a:gd name="connsiteY16" fmla="*/ 544005 h 2778367"/>
                <a:gd name="connsiteX17" fmla="*/ 2875382 w 3047335"/>
                <a:gd name="connsiteY17" fmla="*/ 548089 h 2778367"/>
                <a:gd name="connsiteX18" fmla="*/ 3047335 w 3047335"/>
                <a:gd name="connsiteY18" fmla="*/ 759069 h 2778367"/>
                <a:gd name="connsiteX19" fmla="*/ 2875382 w 3047335"/>
                <a:gd name="connsiteY19" fmla="*/ 970049 h 2778367"/>
                <a:gd name="connsiteX20" fmla="*/ 2834863 w 3047335"/>
                <a:gd name="connsiteY20" fmla="*/ 974134 h 2778367"/>
                <a:gd name="connsiteX21" fmla="*/ 2834863 w 3047335"/>
                <a:gd name="connsiteY21" fmla="*/ 974424 h 2778367"/>
                <a:gd name="connsiteX22" fmla="*/ 2831980 w 3047335"/>
                <a:gd name="connsiteY22" fmla="*/ 974424 h 2778367"/>
                <a:gd name="connsiteX23" fmla="*/ 2381931 w 3047335"/>
                <a:gd name="connsiteY23" fmla="*/ 974424 h 2778367"/>
                <a:gd name="connsiteX24" fmla="*/ 1891751 w 3047335"/>
                <a:gd name="connsiteY24" fmla="*/ 1497925 h 2778367"/>
                <a:gd name="connsiteX25" fmla="*/ 1891751 w 3047335"/>
                <a:gd name="connsiteY25" fmla="*/ 2250406 h 2778367"/>
                <a:gd name="connsiteX26" fmla="*/ 1142998 w 3047335"/>
                <a:gd name="connsiteY26" fmla="*/ 2778367 h 2778367"/>
                <a:gd name="connsiteX27" fmla="*/ 1142998 w 3047335"/>
                <a:gd name="connsiteY27" fmla="*/ 1506560 h 2778367"/>
                <a:gd name="connsiteX28" fmla="*/ 4010 w 3047335"/>
                <a:gd name="connsiteY28" fmla="*/ 290147 h 2778367"/>
                <a:gd name="connsiteX29" fmla="*/ 0 w 3047335"/>
                <a:gd name="connsiteY29" fmla="*/ 290147 h 2778367"/>
                <a:gd name="connsiteX30" fmla="*/ 0 w 3047335"/>
                <a:gd name="connsiteY30" fmla="*/ 285864 h 2778367"/>
                <a:gd name="connsiteX31" fmla="*/ 0 w 3047335"/>
                <a:gd name="connsiteY31" fmla="*/ 32816 h 2778367"/>
                <a:gd name="connsiteX32" fmla="*/ 32816 w 3047335"/>
                <a:gd name="connsiteY32" fmla="*/ 0 h 2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7335" h="2778367">
                  <a:moveTo>
                    <a:pt x="2686434" y="649222"/>
                  </a:moveTo>
                  <a:lnTo>
                    <a:pt x="2480724" y="868916"/>
                  </a:lnTo>
                  <a:lnTo>
                    <a:pt x="2831980" y="868916"/>
                  </a:lnTo>
                  <a:lnTo>
                    <a:pt x="2831980" y="866747"/>
                  </a:lnTo>
                  <a:cubicBezTo>
                    <a:pt x="2891449" y="866747"/>
                    <a:pt x="2939658" y="818538"/>
                    <a:pt x="2939658" y="759069"/>
                  </a:cubicBezTo>
                  <a:cubicBezTo>
                    <a:pt x="2939658" y="699600"/>
                    <a:pt x="2891449" y="651391"/>
                    <a:pt x="2831980" y="651391"/>
                  </a:cubicBezTo>
                  <a:lnTo>
                    <a:pt x="2831980" y="649222"/>
                  </a:lnTo>
                  <a:close/>
                  <a:moveTo>
                    <a:pt x="32816" y="0"/>
                  </a:moveTo>
                  <a:lnTo>
                    <a:pt x="2993848" y="0"/>
                  </a:lnTo>
                  <a:cubicBezTo>
                    <a:pt x="3011972" y="0"/>
                    <a:pt x="3026664" y="14692"/>
                    <a:pt x="3026664" y="32816"/>
                  </a:cubicBezTo>
                  <a:lnTo>
                    <a:pt x="3026664" y="285864"/>
                  </a:lnTo>
                  <a:lnTo>
                    <a:pt x="3026664" y="290147"/>
                  </a:lnTo>
                  <a:lnTo>
                    <a:pt x="3022654" y="290147"/>
                  </a:lnTo>
                  <a:lnTo>
                    <a:pt x="2785226" y="543714"/>
                  </a:lnTo>
                  <a:lnTo>
                    <a:pt x="2831980" y="543714"/>
                  </a:lnTo>
                  <a:lnTo>
                    <a:pt x="2834863" y="543714"/>
                  </a:lnTo>
                  <a:lnTo>
                    <a:pt x="2834863" y="544005"/>
                  </a:lnTo>
                  <a:lnTo>
                    <a:pt x="2875382" y="548089"/>
                  </a:lnTo>
                  <a:cubicBezTo>
                    <a:pt x="2973515" y="568170"/>
                    <a:pt x="3047335" y="654999"/>
                    <a:pt x="3047335" y="759069"/>
                  </a:cubicBezTo>
                  <a:cubicBezTo>
                    <a:pt x="3047335" y="863139"/>
                    <a:pt x="2973515" y="949968"/>
                    <a:pt x="2875382" y="970049"/>
                  </a:cubicBezTo>
                  <a:lnTo>
                    <a:pt x="2834863" y="974134"/>
                  </a:lnTo>
                  <a:lnTo>
                    <a:pt x="2834863" y="974424"/>
                  </a:lnTo>
                  <a:lnTo>
                    <a:pt x="2831980" y="974424"/>
                  </a:lnTo>
                  <a:lnTo>
                    <a:pt x="2381931" y="974424"/>
                  </a:lnTo>
                  <a:lnTo>
                    <a:pt x="1891751" y="1497925"/>
                  </a:lnTo>
                  <a:lnTo>
                    <a:pt x="1891751" y="2250406"/>
                  </a:lnTo>
                  <a:lnTo>
                    <a:pt x="1142998" y="2778367"/>
                  </a:lnTo>
                  <a:lnTo>
                    <a:pt x="1142998" y="1506560"/>
                  </a:lnTo>
                  <a:lnTo>
                    <a:pt x="4010" y="290147"/>
                  </a:lnTo>
                  <a:lnTo>
                    <a:pt x="0" y="290147"/>
                  </a:lnTo>
                  <a:lnTo>
                    <a:pt x="0" y="285864"/>
                  </a:lnTo>
                  <a:lnTo>
                    <a:pt x="0" y="32816"/>
                  </a:lnTo>
                  <a:cubicBezTo>
                    <a:pt x="0" y="14692"/>
                    <a:pt x="14692" y="0"/>
                    <a:pt x="3281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Macchina</a:t>
              </a:r>
            </a:p>
          </p:txBody>
        </p:sp>
        <p:sp>
          <p:nvSpPr>
            <p:cNvPr id="19" name="Rectangle 5">
              <a:extLst>
                <a:ext uri="{FF2B5EF4-FFF2-40B4-BE49-F238E27FC236}">
                  <a16:creationId xmlns:a16="http://schemas.microsoft.com/office/drawing/2014/main" id="{D4079A44-4980-49A7-9F4A-0CEE9BBD335B}"/>
                </a:ext>
              </a:extLst>
            </p:cNvPr>
            <p:cNvSpPr/>
            <p:nvPr/>
          </p:nvSpPr>
          <p:spPr>
            <a:xfrm>
              <a:off x="4580792" y="1987062"/>
              <a:ext cx="3026664" cy="1055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TextBox 18">
            <a:extLst>
              <a:ext uri="{FF2B5EF4-FFF2-40B4-BE49-F238E27FC236}">
                <a16:creationId xmlns:a16="http://schemas.microsoft.com/office/drawing/2014/main" id="{D7303404-4360-4FCF-B49C-DD88BF4F657C}"/>
              </a:ext>
            </a:extLst>
          </p:cNvPr>
          <p:cNvSpPr txBox="1"/>
          <p:nvPr/>
        </p:nvSpPr>
        <p:spPr>
          <a:xfrm>
            <a:off x="501162" y="333181"/>
            <a:ext cx="2259842" cy="2893100"/>
          </a:xfrm>
          <a:prstGeom prst="rect">
            <a:avLst/>
          </a:prstGeom>
          <a:noFill/>
        </p:spPr>
        <p:txBody>
          <a:bodyPr wrap="square" rtlCol="0">
            <a:spAutoFit/>
          </a:bodyPr>
          <a:lstStyle/>
          <a:p>
            <a:pPr algn="dist"/>
            <a:r>
              <a:rPr lang="en-US" altLang="ko-KR" sz="1400" dirty="0">
                <a:solidFill>
                  <a:schemeClr val="accent2"/>
                </a:solidFill>
                <a:cs typeface="Arial" pitchFamily="34" charset="0"/>
              </a:rPr>
              <a:t>10100110100100001010100111101110110110110101010000111001010110010101001110101000101010001011010110110110100010101110001010100010100010111010110001001101001101001000010101001111011101101101101010100001110010101100101010011101010001010100010110101101101101001</a:t>
            </a:r>
          </a:p>
        </p:txBody>
      </p:sp>
      <p:sp>
        <p:nvSpPr>
          <p:cNvPr id="23" name="TextBox 23">
            <a:extLst>
              <a:ext uri="{FF2B5EF4-FFF2-40B4-BE49-F238E27FC236}">
                <a16:creationId xmlns:a16="http://schemas.microsoft.com/office/drawing/2014/main" id="{507BF03E-E59E-43F7-8D82-D4883978221C}"/>
              </a:ext>
            </a:extLst>
          </p:cNvPr>
          <p:cNvSpPr txBox="1"/>
          <p:nvPr/>
        </p:nvSpPr>
        <p:spPr>
          <a:xfrm>
            <a:off x="3164143" y="910886"/>
            <a:ext cx="2020789" cy="1323439"/>
          </a:xfrm>
          <a:prstGeom prst="rect">
            <a:avLst/>
          </a:prstGeom>
          <a:noFill/>
        </p:spPr>
        <p:txBody>
          <a:bodyPr wrap="square" rtlCol="0" anchor="ctr">
            <a:spAutoFit/>
          </a:bodyPr>
          <a:lstStyle/>
          <a:p>
            <a:pPr algn="just"/>
            <a:r>
              <a:rPr lang="en-GB" altLang="ko-KR" sz="2000" dirty="0">
                <a:solidFill>
                  <a:schemeClr val="accent4"/>
                </a:solidFill>
                <a:cs typeface="Arial" pitchFamily="34" charset="0"/>
              </a:rPr>
              <a:t>La Macchina termina il suo calcolo dato un generico input I?</a:t>
            </a:r>
            <a:r>
              <a:rPr lang="en-GB" altLang="ko-KR" sz="2000" dirty="0">
                <a:solidFill>
                  <a:schemeClr val="tx1">
                    <a:lumMod val="75000"/>
                    <a:lumOff val="25000"/>
                  </a:schemeClr>
                </a:solidFill>
                <a:cs typeface="Arial" pitchFamily="34" charset="0"/>
              </a:rPr>
              <a:t> </a:t>
            </a:r>
          </a:p>
        </p:txBody>
      </p:sp>
      <p:cxnSp>
        <p:nvCxnSpPr>
          <p:cNvPr id="26" name="Connettore 2 25">
            <a:extLst>
              <a:ext uri="{FF2B5EF4-FFF2-40B4-BE49-F238E27FC236}">
                <a16:creationId xmlns:a16="http://schemas.microsoft.com/office/drawing/2014/main" id="{70E4BD86-32C6-4E02-9C75-DBA1D0BC6514}"/>
              </a:ext>
            </a:extLst>
          </p:cNvPr>
          <p:cNvCxnSpPr>
            <a:cxnSpLocks/>
            <a:endCxn id="27" idx="0"/>
          </p:cNvCxnSpPr>
          <p:nvPr/>
        </p:nvCxnSpPr>
        <p:spPr>
          <a:xfrm>
            <a:off x="4174538" y="2289627"/>
            <a:ext cx="0" cy="832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
            <a:extLst>
              <a:ext uri="{FF2B5EF4-FFF2-40B4-BE49-F238E27FC236}">
                <a16:creationId xmlns:a16="http://schemas.microsoft.com/office/drawing/2014/main" id="{132FA63B-1997-4F0F-A02E-8270786676BF}"/>
              </a:ext>
            </a:extLst>
          </p:cNvPr>
          <p:cNvSpPr/>
          <p:nvPr/>
        </p:nvSpPr>
        <p:spPr>
          <a:xfrm>
            <a:off x="3093084" y="3122021"/>
            <a:ext cx="2162908" cy="1582615"/>
          </a:xfrm>
          <a:prstGeom prst="rect">
            <a:avLst/>
          </a:prstGeom>
          <a:solidFill>
            <a:schemeClr val="accent1">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 è scontato. </a:t>
            </a:r>
          </a:p>
          <a:p>
            <a:pPr algn="ctr"/>
            <a:r>
              <a:rPr lang="en-US" dirty="0"/>
              <a:t>Si potrebbe essere di fronte ad un </a:t>
            </a:r>
            <a:r>
              <a:rPr lang="it-IT" dirty="0"/>
              <a:t>Problema</a:t>
            </a:r>
            <a:r>
              <a:rPr lang="en-US" dirty="0"/>
              <a:t> indecidibile</a:t>
            </a:r>
          </a:p>
        </p:txBody>
      </p:sp>
      <p:sp>
        <p:nvSpPr>
          <p:cNvPr id="34" name="Oval 8">
            <a:extLst>
              <a:ext uri="{FF2B5EF4-FFF2-40B4-BE49-F238E27FC236}">
                <a16:creationId xmlns:a16="http://schemas.microsoft.com/office/drawing/2014/main" id="{1E53C17C-9B25-49E3-9755-92A03DA6B8AA}"/>
              </a:ext>
            </a:extLst>
          </p:cNvPr>
          <p:cNvSpPr/>
          <p:nvPr/>
        </p:nvSpPr>
        <p:spPr>
          <a:xfrm>
            <a:off x="8304348" y="1572606"/>
            <a:ext cx="851024" cy="8510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Oval 9">
            <a:extLst>
              <a:ext uri="{FF2B5EF4-FFF2-40B4-BE49-F238E27FC236}">
                <a16:creationId xmlns:a16="http://schemas.microsoft.com/office/drawing/2014/main" id="{587D61F5-22CE-4BBE-B80D-01DEBE70D070}"/>
              </a:ext>
            </a:extLst>
          </p:cNvPr>
          <p:cNvSpPr/>
          <p:nvPr/>
        </p:nvSpPr>
        <p:spPr>
          <a:xfrm>
            <a:off x="8288267" y="4599749"/>
            <a:ext cx="851024" cy="851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Oval 11">
            <a:extLst>
              <a:ext uri="{FF2B5EF4-FFF2-40B4-BE49-F238E27FC236}">
                <a16:creationId xmlns:a16="http://schemas.microsoft.com/office/drawing/2014/main" id="{3FB53F9C-0238-49E9-A427-6813045B190C}"/>
              </a:ext>
            </a:extLst>
          </p:cNvPr>
          <p:cNvSpPr/>
          <p:nvPr/>
        </p:nvSpPr>
        <p:spPr>
          <a:xfrm>
            <a:off x="6810711" y="3080063"/>
            <a:ext cx="851024" cy="851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TextBox 13">
            <a:extLst>
              <a:ext uri="{FF2B5EF4-FFF2-40B4-BE49-F238E27FC236}">
                <a16:creationId xmlns:a16="http://schemas.microsoft.com/office/drawing/2014/main" id="{01E1F834-1530-42A0-A9A5-D8646266C422}"/>
              </a:ext>
            </a:extLst>
          </p:cNvPr>
          <p:cNvSpPr txBox="1"/>
          <p:nvPr/>
        </p:nvSpPr>
        <p:spPr>
          <a:xfrm>
            <a:off x="7818049" y="3061359"/>
            <a:ext cx="1823623" cy="646330"/>
          </a:xfrm>
          <a:prstGeom prst="rect">
            <a:avLst/>
          </a:prstGeom>
          <a:noFill/>
        </p:spPr>
        <p:txBody>
          <a:bodyPr wrap="square" rtlCol="0" anchor="ctr">
            <a:spAutoFit/>
          </a:bodyPr>
          <a:lstStyle/>
          <a:p>
            <a:pPr algn="ctr"/>
            <a:r>
              <a:rPr lang="en-US" altLang="ko-KR" sz="3600" b="1" dirty="0">
                <a:solidFill>
                  <a:schemeClr val="tx1">
                    <a:lumMod val="75000"/>
                    <a:lumOff val="25000"/>
                  </a:schemeClr>
                </a:solidFill>
              </a:rPr>
              <a:t>MT</a:t>
            </a:r>
            <a:endParaRPr lang="ko-KR" altLang="en-US" sz="3600" b="1" dirty="0">
              <a:solidFill>
                <a:schemeClr val="tx1">
                  <a:lumMod val="75000"/>
                  <a:lumOff val="25000"/>
                </a:schemeClr>
              </a:solidFill>
            </a:endParaRPr>
          </a:p>
        </p:txBody>
      </p:sp>
      <p:sp>
        <p:nvSpPr>
          <p:cNvPr id="40" name="Rectangle 16">
            <a:extLst>
              <a:ext uri="{FF2B5EF4-FFF2-40B4-BE49-F238E27FC236}">
                <a16:creationId xmlns:a16="http://schemas.microsoft.com/office/drawing/2014/main" id="{10012D38-2E45-4E60-AB2D-B59C2DCDFE43}"/>
              </a:ext>
            </a:extLst>
          </p:cNvPr>
          <p:cNvSpPr/>
          <p:nvPr/>
        </p:nvSpPr>
        <p:spPr>
          <a:xfrm rot="2700000">
            <a:off x="8624203" y="1799766"/>
            <a:ext cx="240124" cy="430497"/>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Rectangle 36">
            <a:extLst>
              <a:ext uri="{FF2B5EF4-FFF2-40B4-BE49-F238E27FC236}">
                <a16:creationId xmlns:a16="http://schemas.microsoft.com/office/drawing/2014/main" id="{6B0552D7-4B6A-4A78-93BD-E1EF822D7457}"/>
              </a:ext>
            </a:extLst>
          </p:cNvPr>
          <p:cNvSpPr/>
          <p:nvPr/>
        </p:nvSpPr>
        <p:spPr>
          <a:xfrm>
            <a:off x="10083012" y="3361398"/>
            <a:ext cx="351598" cy="293908"/>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2" name="Round Same Side Corner Rectangle 36">
            <a:extLst>
              <a:ext uri="{FF2B5EF4-FFF2-40B4-BE49-F238E27FC236}">
                <a16:creationId xmlns:a16="http://schemas.microsoft.com/office/drawing/2014/main" id="{BC99A0E2-61F1-4E04-9582-FC2F1A7AC11B}"/>
              </a:ext>
            </a:extLst>
          </p:cNvPr>
          <p:cNvSpPr>
            <a:spLocks noChangeAspect="1"/>
          </p:cNvSpPr>
          <p:nvPr/>
        </p:nvSpPr>
        <p:spPr>
          <a:xfrm>
            <a:off x="8534985" y="4883904"/>
            <a:ext cx="357585" cy="282712"/>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3" name="Oval 21">
            <a:extLst>
              <a:ext uri="{FF2B5EF4-FFF2-40B4-BE49-F238E27FC236}">
                <a16:creationId xmlns:a16="http://schemas.microsoft.com/office/drawing/2014/main" id="{088E4259-0670-4ED8-AE72-D06714F8A6A4}"/>
              </a:ext>
            </a:extLst>
          </p:cNvPr>
          <p:cNvSpPr>
            <a:spLocks noChangeAspect="1"/>
          </p:cNvSpPr>
          <p:nvPr/>
        </p:nvSpPr>
        <p:spPr>
          <a:xfrm>
            <a:off x="7053052" y="3354829"/>
            <a:ext cx="320270" cy="32294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cxnSp>
        <p:nvCxnSpPr>
          <p:cNvPr id="48" name="Connettore 2 47">
            <a:extLst>
              <a:ext uri="{FF2B5EF4-FFF2-40B4-BE49-F238E27FC236}">
                <a16:creationId xmlns:a16="http://schemas.microsoft.com/office/drawing/2014/main" id="{1074F49F-1D32-4E92-83D1-76E773934345}"/>
              </a:ext>
            </a:extLst>
          </p:cNvPr>
          <p:cNvCxnSpPr>
            <a:stCxn id="27" idx="3"/>
          </p:cNvCxnSpPr>
          <p:nvPr/>
        </p:nvCxnSpPr>
        <p:spPr>
          <a:xfrm>
            <a:off x="5255992" y="3913329"/>
            <a:ext cx="1390993" cy="17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ttangolo 48">
            <a:extLst>
              <a:ext uri="{FF2B5EF4-FFF2-40B4-BE49-F238E27FC236}">
                <a16:creationId xmlns:a16="http://schemas.microsoft.com/office/drawing/2014/main" id="{B1186BC3-C631-4AAB-95C0-67A05F7BA58F}"/>
              </a:ext>
            </a:extLst>
          </p:cNvPr>
          <p:cNvSpPr/>
          <p:nvPr/>
        </p:nvSpPr>
        <p:spPr>
          <a:xfrm>
            <a:off x="5630069" y="5536958"/>
            <a:ext cx="6167416" cy="73866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it-IT" altLang="it-IT" sz="1400" dirty="0"/>
              <a:t>La MT potrebbe </a:t>
            </a:r>
            <a:r>
              <a:rPr lang="it-IT" altLang="it-IT" sz="1400" b="1" dirty="0"/>
              <a:t>ciclare</a:t>
            </a:r>
            <a:r>
              <a:rPr lang="it-IT" altLang="it-IT" sz="1400" dirty="0"/>
              <a:t> all’infinito</a:t>
            </a:r>
          </a:p>
          <a:p>
            <a:pPr lvl="2"/>
            <a:r>
              <a:rPr lang="it-IT" altLang="it-IT" sz="1400" dirty="0"/>
              <a:t>Perché la condizione di terminazione del ciclo è errata</a:t>
            </a:r>
          </a:p>
          <a:p>
            <a:pPr lvl="2"/>
            <a:r>
              <a:rPr lang="it-IT" altLang="it-IT" sz="1400" dirty="0"/>
              <a:t>Perché chi ha progettato l’algoritmo ha stabilito che non termini</a:t>
            </a:r>
            <a:endParaRPr lang="it-IT" sz="1400" dirty="0"/>
          </a:p>
        </p:txBody>
      </p:sp>
    </p:spTree>
    <p:extLst>
      <p:ext uri="{BB962C8B-B14F-4D97-AF65-F5344CB8AC3E}">
        <p14:creationId xmlns:p14="http://schemas.microsoft.com/office/powerpoint/2010/main" val="353193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D74C0E57-A5C0-458A-89F3-31AB97DA27BB}"/>
              </a:ext>
            </a:extLst>
          </p:cNvPr>
          <p:cNvSpPr>
            <a:spLocks noGrp="1"/>
          </p:cNvSpPr>
          <p:nvPr>
            <p:ph type="body" sz="quarter" idx="10"/>
          </p:nvPr>
        </p:nvSpPr>
        <p:spPr/>
        <p:txBody>
          <a:bodyPr/>
          <a:lstStyle/>
          <a:p>
            <a:r>
              <a:rPr lang="it-IT" dirty="0"/>
              <a:t>Algoritmo: Definizione</a:t>
            </a:r>
          </a:p>
        </p:txBody>
      </p:sp>
      <p:pic>
        <p:nvPicPr>
          <p:cNvPr id="6" name="Immagine 5" descr="Immagine che contiene orologio&#10;&#10;Descrizione generata automaticamente">
            <a:extLst>
              <a:ext uri="{FF2B5EF4-FFF2-40B4-BE49-F238E27FC236}">
                <a16:creationId xmlns:a16="http://schemas.microsoft.com/office/drawing/2014/main" id="{E85F9831-4FFD-41D4-9BF1-29A80DF3ED5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77169" y="1764374"/>
            <a:ext cx="2986739" cy="2986739"/>
          </a:xfrm>
          <a:prstGeom prst="rect">
            <a:avLst/>
          </a:prstGeom>
        </p:spPr>
      </p:pic>
      <p:cxnSp>
        <p:nvCxnSpPr>
          <p:cNvPr id="7" name="Elbow Connector 14">
            <a:extLst>
              <a:ext uri="{FF2B5EF4-FFF2-40B4-BE49-F238E27FC236}">
                <a16:creationId xmlns:a16="http://schemas.microsoft.com/office/drawing/2014/main" id="{FB8E9248-7889-4FA3-A64B-A3C6DF0BF0A3}"/>
              </a:ext>
            </a:extLst>
          </p:cNvPr>
          <p:cNvCxnSpPr>
            <a:cxnSpLocks/>
          </p:cNvCxnSpPr>
          <p:nvPr/>
        </p:nvCxnSpPr>
        <p:spPr>
          <a:xfrm flipV="1">
            <a:off x="900088" y="3081710"/>
            <a:ext cx="3597237" cy="523220"/>
          </a:xfrm>
          <a:prstGeom prst="bentConnector3">
            <a:avLst>
              <a:gd name="adj1" fmla="val 139"/>
            </a:avLst>
          </a:prstGeom>
          <a:ln w="25400">
            <a:solidFill>
              <a:schemeClr val="accent1">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8" name="Group 13">
            <a:extLst>
              <a:ext uri="{FF2B5EF4-FFF2-40B4-BE49-F238E27FC236}">
                <a16:creationId xmlns:a16="http://schemas.microsoft.com/office/drawing/2014/main" id="{DD5BB5CA-3A28-4F78-89E4-34F40F6676CD}"/>
              </a:ext>
            </a:extLst>
          </p:cNvPr>
          <p:cNvGrpSpPr/>
          <p:nvPr/>
        </p:nvGrpSpPr>
        <p:grpSpPr>
          <a:xfrm>
            <a:off x="650592" y="3613123"/>
            <a:ext cx="2564489" cy="772898"/>
            <a:chOff x="899481" y="3789040"/>
            <a:chExt cx="2564489" cy="772898"/>
          </a:xfrm>
        </p:grpSpPr>
        <p:sp>
          <p:nvSpPr>
            <p:cNvPr id="9" name="TextBox 14">
              <a:extLst>
                <a:ext uri="{FF2B5EF4-FFF2-40B4-BE49-F238E27FC236}">
                  <a16:creationId xmlns:a16="http://schemas.microsoft.com/office/drawing/2014/main" id="{2F6FDB53-F929-4818-A47A-18A6EA8BF9A0}"/>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Cosa non è </a:t>
              </a:r>
              <a:r>
                <a:rPr lang="it-IT" altLang="ko-KR" sz="1200" b="1" dirty="0">
                  <a:solidFill>
                    <a:schemeClr val="tx1">
                      <a:lumMod val="75000"/>
                      <a:lumOff val="25000"/>
                    </a:schemeClr>
                  </a:solidFill>
                  <a:latin typeface="Calibri" pitchFamily="34" charset="0"/>
                  <a:cs typeface="Calibri" pitchFamily="34" charset="0"/>
                </a:rPr>
                <a:t>algoritmo</a:t>
              </a:r>
              <a:r>
                <a:rPr lang="en-US" altLang="ko-KR" sz="1200" b="1" dirty="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10" name="TextBox 15">
              <a:extLst>
                <a:ext uri="{FF2B5EF4-FFF2-40B4-BE49-F238E27FC236}">
                  <a16:creationId xmlns:a16="http://schemas.microsoft.com/office/drawing/2014/main" id="{089D9FD3-CF09-464F-85CF-FB902C911302}"/>
                </a:ext>
              </a:extLst>
            </p:cNvPr>
            <p:cNvSpPr txBox="1"/>
            <p:nvPr/>
          </p:nvSpPr>
          <p:spPr>
            <a:xfrm>
              <a:off x="899481" y="4054107"/>
              <a:ext cx="2564489" cy="507831"/>
            </a:xfrm>
            <a:prstGeom prst="rect">
              <a:avLst/>
            </a:prstGeom>
            <a:noFill/>
          </p:spPr>
          <p:txBody>
            <a:bodyPr wrap="square" lIns="0" rIns="0" rtlCol="0">
              <a:spAutoFit/>
            </a:bodyPr>
            <a:lstStyle/>
            <a:p>
              <a:pPr lvl="1">
                <a:lnSpc>
                  <a:spcPct val="90000"/>
                </a:lnSpc>
              </a:pPr>
              <a:r>
                <a:rPr lang="it-IT" altLang="it-IT" sz="1000" dirty="0"/>
                <a:t>Un programma potrebbe ciclare all’infinito; tecnicamente questo </a:t>
              </a:r>
              <a:r>
                <a:rPr lang="it-IT" altLang="it-IT" sz="1000" u="sng" dirty="0"/>
                <a:t>NON</a:t>
              </a:r>
              <a:r>
                <a:rPr lang="it-IT" altLang="it-IT" sz="1000" dirty="0"/>
                <a:t> rappresenta un algoritmo</a:t>
              </a:r>
            </a:p>
          </p:txBody>
        </p:sp>
      </p:grpSp>
      <p:grpSp>
        <p:nvGrpSpPr>
          <p:cNvPr id="11" name="Group 19">
            <a:extLst>
              <a:ext uri="{FF2B5EF4-FFF2-40B4-BE49-F238E27FC236}">
                <a16:creationId xmlns:a16="http://schemas.microsoft.com/office/drawing/2014/main" id="{A5505AFF-ED86-42D3-BC4F-63219D0C4C1E}"/>
              </a:ext>
            </a:extLst>
          </p:cNvPr>
          <p:cNvGrpSpPr/>
          <p:nvPr/>
        </p:nvGrpSpPr>
        <p:grpSpPr>
          <a:xfrm>
            <a:off x="9097398" y="3474623"/>
            <a:ext cx="2045528" cy="726732"/>
            <a:chOff x="1418442" y="3789040"/>
            <a:chExt cx="2045528" cy="726732"/>
          </a:xfrm>
        </p:grpSpPr>
        <p:sp>
          <p:nvSpPr>
            <p:cNvPr id="12" name="TextBox 20">
              <a:extLst>
                <a:ext uri="{FF2B5EF4-FFF2-40B4-BE49-F238E27FC236}">
                  <a16:creationId xmlns:a16="http://schemas.microsoft.com/office/drawing/2014/main" id="{BC7B7917-EB68-41B6-8094-AD7D488EED96}"/>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In breve…</a:t>
              </a:r>
              <a:endParaRPr lang="ko-KR" altLang="en-US" sz="1200" b="1" dirty="0">
                <a:solidFill>
                  <a:schemeClr val="tx1">
                    <a:lumMod val="75000"/>
                    <a:lumOff val="25000"/>
                  </a:schemeClr>
                </a:solidFill>
                <a:latin typeface="Calibri" pitchFamily="34" charset="0"/>
                <a:cs typeface="Calibri" pitchFamily="34" charset="0"/>
              </a:endParaRPr>
            </a:p>
          </p:txBody>
        </p:sp>
        <p:sp>
          <p:nvSpPr>
            <p:cNvPr id="13" name="TextBox 21">
              <a:extLst>
                <a:ext uri="{FF2B5EF4-FFF2-40B4-BE49-F238E27FC236}">
                  <a16:creationId xmlns:a16="http://schemas.microsoft.com/office/drawing/2014/main" id="{2E63636A-E1C1-44FB-825A-38D5C99CC69C}"/>
                </a:ext>
              </a:extLst>
            </p:cNvPr>
            <p:cNvSpPr txBox="1"/>
            <p:nvPr/>
          </p:nvSpPr>
          <p:spPr>
            <a:xfrm>
              <a:off x="1419255" y="4054107"/>
              <a:ext cx="2044715" cy="461665"/>
            </a:xfrm>
            <a:prstGeom prst="rect">
              <a:avLst/>
            </a:prstGeom>
            <a:noFill/>
          </p:spPr>
          <p:txBody>
            <a:bodyPr wrap="square" lIns="0" rIns="0" rtlCol="0">
              <a:spAutoFit/>
            </a:bodyPr>
            <a:lstStyle/>
            <a:p>
              <a:r>
                <a:rPr lang="it-IT" altLang="it-IT" sz="1200" dirty="0"/>
                <a:t>Un algoritmo è un elenco </a:t>
              </a:r>
              <a:r>
                <a:rPr lang="it-IT" altLang="it-IT" sz="1200" b="1" dirty="0">
                  <a:solidFill>
                    <a:srgbClr val="FF0000"/>
                  </a:solidFill>
                </a:rPr>
                <a:t>finito</a:t>
              </a:r>
              <a:r>
                <a:rPr lang="it-IT" altLang="it-IT" sz="1200" dirty="0"/>
                <a:t> di istruzioni</a:t>
              </a:r>
              <a:endParaRPr lang="ko-KR" altLang="en-US" sz="1200" dirty="0">
                <a:solidFill>
                  <a:schemeClr val="tx1">
                    <a:lumMod val="75000"/>
                    <a:lumOff val="25000"/>
                  </a:schemeClr>
                </a:solidFill>
              </a:endParaRPr>
            </a:p>
          </p:txBody>
        </p:sp>
      </p:grpSp>
      <p:cxnSp>
        <p:nvCxnSpPr>
          <p:cNvPr id="14" name="Elbow Connector 33">
            <a:extLst>
              <a:ext uri="{FF2B5EF4-FFF2-40B4-BE49-F238E27FC236}">
                <a16:creationId xmlns:a16="http://schemas.microsoft.com/office/drawing/2014/main" id="{9A2E820C-C841-40F5-955D-F15E17EF8221}"/>
              </a:ext>
            </a:extLst>
          </p:cNvPr>
          <p:cNvCxnSpPr>
            <a:cxnSpLocks/>
          </p:cNvCxnSpPr>
          <p:nvPr/>
        </p:nvCxnSpPr>
        <p:spPr>
          <a:xfrm rot="10800000">
            <a:off x="7643752" y="3172813"/>
            <a:ext cx="3544975" cy="523220"/>
          </a:xfrm>
          <a:prstGeom prst="bentConnector3">
            <a:avLst>
              <a:gd name="adj1" fmla="val -100"/>
            </a:avLst>
          </a:prstGeom>
          <a:ln w="25400">
            <a:solidFill>
              <a:schemeClr val="accent5">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5" name="Group 24">
            <a:extLst>
              <a:ext uri="{FF2B5EF4-FFF2-40B4-BE49-F238E27FC236}">
                <a16:creationId xmlns:a16="http://schemas.microsoft.com/office/drawing/2014/main" id="{3F749DE6-DA3C-4DBE-A227-C234D82183F9}"/>
              </a:ext>
            </a:extLst>
          </p:cNvPr>
          <p:cNvGrpSpPr/>
          <p:nvPr/>
        </p:nvGrpSpPr>
        <p:grpSpPr>
          <a:xfrm>
            <a:off x="2371954" y="1082204"/>
            <a:ext cx="2045528" cy="972953"/>
            <a:chOff x="1418442" y="3789040"/>
            <a:chExt cx="2045528" cy="972953"/>
          </a:xfrm>
        </p:grpSpPr>
        <p:sp>
          <p:nvSpPr>
            <p:cNvPr id="16" name="TextBox 25">
              <a:extLst>
                <a:ext uri="{FF2B5EF4-FFF2-40B4-BE49-F238E27FC236}">
                  <a16:creationId xmlns:a16="http://schemas.microsoft.com/office/drawing/2014/main" id="{F341AF8F-D832-4DD0-AE3D-FC0030F9AACF}"/>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Come lo </a:t>
              </a:r>
              <a:r>
                <a:rPr lang="it-IT" altLang="ko-KR" sz="1200" b="1" dirty="0">
                  <a:solidFill>
                    <a:schemeClr val="tx1">
                      <a:lumMod val="75000"/>
                      <a:lumOff val="25000"/>
                    </a:schemeClr>
                  </a:solidFill>
                  <a:latin typeface="Calibri" pitchFamily="34" charset="0"/>
                  <a:cs typeface="Calibri" pitchFamily="34" charset="0"/>
                </a:rPr>
                <a:t>definiamo</a:t>
              </a:r>
              <a:r>
                <a:rPr lang="en-US" altLang="ko-KR" sz="1200" b="1" dirty="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17" name="TextBox 26">
              <a:extLst>
                <a:ext uri="{FF2B5EF4-FFF2-40B4-BE49-F238E27FC236}">
                  <a16:creationId xmlns:a16="http://schemas.microsoft.com/office/drawing/2014/main" id="{590ACFA1-0B6E-4E10-AF93-19A8931E0650}"/>
                </a:ext>
              </a:extLst>
            </p:cNvPr>
            <p:cNvSpPr txBox="1"/>
            <p:nvPr/>
          </p:nvSpPr>
          <p:spPr>
            <a:xfrm>
              <a:off x="1419255" y="4054107"/>
              <a:ext cx="2044715" cy="707886"/>
            </a:xfrm>
            <a:prstGeom prst="rect">
              <a:avLst/>
            </a:prstGeom>
            <a:noFill/>
          </p:spPr>
          <p:txBody>
            <a:bodyPr wrap="square" lIns="0" rIns="0" rtlCol="0">
              <a:spAutoFit/>
            </a:bodyPr>
            <a:lstStyle/>
            <a:p>
              <a:pPr>
                <a:spcBef>
                  <a:spcPct val="50000"/>
                </a:spcBef>
              </a:pPr>
              <a:r>
                <a:rPr lang="it-IT" altLang="it-IT" sz="1000" dirty="0"/>
                <a:t>Un algoritmo è un sequenza </a:t>
              </a:r>
              <a:r>
                <a:rPr lang="it-IT" altLang="it-IT" sz="1000" b="1" dirty="0">
                  <a:solidFill>
                    <a:srgbClr val="FF0000"/>
                  </a:solidFill>
                </a:rPr>
                <a:t>ordinata</a:t>
              </a:r>
              <a:r>
                <a:rPr lang="it-IT" altLang="it-IT" sz="1000" dirty="0"/>
                <a:t> di passi elementari </a:t>
              </a:r>
              <a:r>
                <a:rPr lang="it-IT" altLang="it-IT" sz="1000" b="1" dirty="0">
                  <a:solidFill>
                    <a:srgbClr val="FF0000"/>
                  </a:solidFill>
                </a:rPr>
                <a:t>eseguibili</a:t>
              </a:r>
              <a:r>
                <a:rPr lang="it-IT" altLang="it-IT" sz="1000" dirty="0"/>
                <a:t> e </a:t>
              </a:r>
              <a:r>
                <a:rPr lang="it-IT" altLang="it-IT" sz="1000" b="1" dirty="0">
                  <a:solidFill>
                    <a:srgbClr val="FF0000"/>
                  </a:solidFill>
                </a:rPr>
                <a:t>non ambigui</a:t>
              </a:r>
              <a:r>
                <a:rPr lang="it-IT" altLang="it-IT" sz="1000" dirty="0"/>
                <a:t> che giunge certamente a </a:t>
              </a:r>
              <a:r>
                <a:rPr lang="it-IT" altLang="it-IT" sz="1000" b="1" dirty="0">
                  <a:solidFill>
                    <a:srgbClr val="FF0000"/>
                  </a:solidFill>
                </a:rPr>
                <a:t>terminazione</a:t>
              </a:r>
            </a:p>
          </p:txBody>
        </p:sp>
      </p:grpSp>
      <p:cxnSp>
        <p:nvCxnSpPr>
          <p:cNvPr id="18" name="Elbow Connector 43">
            <a:extLst>
              <a:ext uri="{FF2B5EF4-FFF2-40B4-BE49-F238E27FC236}">
                <a16:creationId xmlns:a16="http://schemas.microsoft.com/office/drawing/2014/main" id="{111D7863-4070-45EF-9AA6-4D2F1F649F79}"/>
              </a:ext>
            </a:extLst>
          </p:cNvPr>
          <p:cNvCxnSpPr/>
          <p:nvPr/>
        </p:nvCxnSpPr>
        <p:spPr>
          <a:xfrm>
            <a:off x="2184422" y="1236093"/>
            <a:ext cx="2542346" cy="854225"/>
          </a:xfrm>
          <a:prstGeom prst="bentConnector3">
            <a:avLst>
              <a:gd name="adj1" fmla="val -6919"/>
            </a:avLst>
          </a:prstGeom>
          <a:ln w="25400">
            <a:solidFill>
              <a:schemeClr val="accent2">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9" name="Group 28">
            <a:extLst>
              <a:ext uri="{FF2B5EF4-FFF2-40B4-BE49-F238E27FC236}">
                <a16:creationId xmlns:a16="http://schemas.microsoft.com/office/drawing/2014/main" id="{696883F3-391F-4224-9983-46ABEED525BF}"/>
              </a:ext>
            </a:extLst>
          </p:cNvPr>
          <p:cNvGrpSpPr/>
          <p:nvPr/>
        </p:nvGrpSpPr>
        <p:grpSpPr>
          <a:xfrm>
            <a:off x="7723595" y="1009819"/>
            <a:ext cx="2403307" cy="966798"/>
            <a:chOff x="1060663" y="3789040"/>
            <a:chExt cx="2403307" cy="966798"/>
          </a:xfrm>
        </p:grpSpPr>
        <p:sp>
          <p:nvSpPr>
            <p:cNvPr id="20" name="TextBox 29">
              <a:extLst>
                <a:ext uri="{FF2B5EF4-FFF2-40B4-BE49-F238E27FC236}">
                  <a16:creationId xmlns:a16="http://schemas.microsoft.com/office/drawing/2014/main" id="{8175F455-8AA9-42DC-9966-A5C57C76334C}"/>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Cosa </a:t>
              </a:r>
              <a:r>
                <a:rPr lang="it-IT" altLang="ko-KR" sz="1200" b="1" dirty="0">
                  <a:solidFill>
                    <a:schemeClr val="tx1">
                      <a:lumMod val="75000"/>
                      <a:lumOff val="25000"/>
                    </a:schemeClr>
                  </a:solidFill>
                  <a:latin typeface="Calibri" pitchFamily="34" charset="0"/>
                  <a:cs typeface="Calibri" pitchFamily="34" charset="0"/>
                </a:rPr>
                <a:t>evinciamo</a:t>
              </a:r>
              <a:r>
                <a:rPr lang="en-US" altLang="ko-KR" sz="1200" b="1" dirty="0">
                  <a:solidFill>
                    <a:schemeClr val="tx1">
                      <a:lumMod val="75000"/>
                      <a:lumOff val="25000"/>
                    </a:schemeClr>
                  </a:solidFill>
                  <a:latin typeface="Calibri" pitchFamily="34" charset="0"/>
                  <a:cs typeface="Calibri" pitchFamily="34" charset="0"/>
                </a:rPr>
                <a:t> dale MT?</a:t>
              </a:r>
              <a:endParaRPr lang="ko-KR" altLang="en-US" sz="1200" b="1" dirty="0">
                <a:solidFill>
                  <a:schemeClr val="tx1">
                    <a:lumMod val="75000"/>
                    <a:lumOff val="25000"/>
                  </a:schemeClr>
                </a:solidFill>
                <a:latin typeface="Calibri" pitchFamily="34" charset="0"/>
                <a:cs typeface="Calibri" pitchFamily="34" charset="0"/>
              </a:endParaRPr>
            </a:p>
          </p:txBody>
        </p:sp>
        <p:sp>
          <p:nvSpPr>
            <p:cNvPr id="21" name="TextBox 30">
              <a:extLst>
                <a:ext uri="{FF2B5EF4-FFF2-40B4-BE49-F238E27FC236}">
                  <a16:creationId xmlns:a16="http://schemas.microsoft.com/office/drawing/2014/main" id="{5C9F2F4A-5799-41C3-98D8-18797C2CF867}"/>
                </a:ext>
              </a:extLst>
            </p:cNvPr>
            <p:cNvSpPr txBox="1"/>
            <p:nvPr/>
          </p:nvSpPr>
          <p:spPr>
            <a:xfrm>
              <a:off x="1060663" y="4054107"/>
              <a:ext cx="2403307" cy="701731"/>
            </a:xfrm>
            <a:prstGeom prst="rect">
              <a:avLst/>
            </a:prstGeom>
            <a:noFill/>
          </p:spPr>
          <p:txBody>
            <a:bodyPr wrap="square" lIns="0" rIns="0" rtlCol="0">
              <a:spAutoFit/>
            </a:bodyPr>
            <a:lstStyle/>
            <a:p>
              <a:pPr lvl="1">
                <a:lnSpc>
                  <a:spcPct val="90000"/>
                </a:lnSpc>
              </a:pPr>
              <a:r>
                <a:rPr lang="it-IT" altLang="it-IT" sz="1100" dirty="0"/>
                <a:t>Dalla tesi di Church-Turing discende che non tutti i problemi sono risolvibili mediante un algoritmo</a:t>
              </a:r>
            </a:p>
          </p:txBody>
        </p:sp>
      </p:grpSp>
      <p:cxnSp>
        <p:nvCxnSpPr>
          <p:cNvPr id="22" name="Elbow Connector 55">
            <a:extLst>
              <a:ext uri="{FF2B5EF4-FFF2-40B4-BE49-F238E27FC236}">
                <a16:creationId xmlns:a16="http://schemas.microsoft.com/office/drawing/2014/main" id="{7A8CE0BA-5C75-4700-BDA1-417A2B1CE0F7}"/>
              </a:ext>
            </a:extLst>
          </p:cNvPr>
          <p:cNvCxnSpPr/>
          <p:nvPr/>
        </p:nvCxnSpPr>
        <p:spPr>
          <a:xfrm flipV="1">
            <a:off x="7427773" y="1164083"/>
            <a:ext cx="2755744" cy="926235"/>
          </a:xfrm>
          <a:prstGeom prst="bentConnector3">
            <a:avLst>
              <a:gd name="adj1" fmla="val 117007"/>
            </a:avLst>
          </a:prstGeom>
          <a:ln w="25400">
            <a:solidFill>
              <a:schemeClr val="accent4">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28" name="Elemento grafico 27">
            <a:extLst>
              <a:ext uri="{FF2B5EF4-FFF2-40B4-BE49-F238E27FC236}">
                <a16:creationId xmlns:a16="http://schemas.microsoft.com/office/drawing/2014/main" id="{76D79036-A962-408E-803A-75DA758B84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903817" y="5293134"/>
            <a:ext cx="1454600" cy="1454600"/>
          </a:xfrm>
          <a:prstGeom prst="rect">
            <a:avLst/>
          </a:prstGeom>
        </p:spPr>
      </p:pic>
      <p:sp>
        <p:nvSpPr>
          <p:cNvPr id="29" name="Oval 9">
            <a:extLst>
              <a:ext uri="{FF2B5EF4-FFF2-40B4-BE49-F238E27FC236}">
                <a16:creationId xmlns:a16="http://schemas.microsoft.com/office/drawing/2014/main" id="{B0047EFD-608A-48E7-AF46-CAD400B4B5E0}"/>
              </a:ext>
            </a:extLst>
          </p:cNvPr>
          <p:cNvSpPr/>
          <p:nvPr/>
        </p:nvSpPr>
        <p:spPr>
          <a:xfrm>
            <a:off x="3122767" y="5163301"/>
            <a:ext cx="6274800" cy="396000"/>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0" name="Oval 12">
            <a:extLst>
              <a:ext uri="{FF2B5EF4-FFF2-40B4-BE49-F238E27FC236}">
                <a16:creationId xmlns:a16="http://schemas.microsoft.com/office/drawing/2014/main" id="{ED8F323B-18E2-49B3-8339-976909F8E48C}"/>
              </a:ext>
            </a:extLst>
          </p:cNvPr>
          <p:cNvSpPr/>
          <p:nvPr/>
        </p:nvSpPr>
        <p:spPr>
          <a:xfrm>
            <a:off x="3122569" y="6312059"/>
            <a:ext cx="6274800" cy="394347"/>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1" name="Oval 13">
            <a:extLst>
              <a:ext uri="{FF2B5EF4-FFF2-40B4-BE49-F238E27FC236}">
                <a16:creationId xmlns:a16="http://schemas.microsoft.com/office/drawing/2014/main" id="{464ADD0E-39A5-4340-A4B8-433F8C28480D}"/>
              </a:ext>
            </a:extLst>
          </p:cNvPr>
          <p:cNvSpPr/>
          <p:nvPr/>
        </p:nvSpPr>
        <p:spPr>
          <a:xfrm>
            <a:off x="3122769" y="5679550"/>
            <a:ext cx="6274800" cy="396000"/>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32" name="Group 14">
            <a:extLst>
              <a:ext uri="{FF2B5EF4-FFF2-40B4-BE49-F238E27FC236}">
                <a16:creationId xmlns:a16="http://schemas.microsoft.com/office/drawing/2014/main" id="{073537A3-CF18-42A4-84F4-98112910A10B}"/>
              </a:ext>
            </a:extLst>
          </p:cNvPr>
          <p:cNvGrpSpPr/>
          <p:nvPr/>
        </p:nvGrpSpPr>
        <p:grpSpPr>
          <a:xfrm rot="5400000" flipH="1">
            <a:off x="2663205" y="5144653"/>
            <a:ext cx="120077" cy="443661"/>
            <a:chOff x="1408027" y="3329887"/>
            <a:chExt cx="155342" cy="573958"/>
          </a:xfrm>
          <a:solidFill>
            <a:schemeClr val="accent4"/>
          </a:solidFill>
        </p:grpSpPr>
        <p:sp>
          <p:nvSpPr>
            <p:cNvPr id="33" name="Oval 15">
              <a:extLst>
                <a:ext uri="{FF2B5EF4-FFF2-40B4-BE49-F238E27FC236}">
                  <a16:creationId xmlns:a16="http://schemas.microsoft.com/office/drawing/2014/main" id="{52BE45D2-39D1-427F-88F5-B08FE39B4B41}"/>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4" name="Oval 16">
              <a:extLst>
                <a:ext uri="{FF2B5EF4-FFF2-40B4-BE49-F238E27FC236}">
                  <a16:creationId xmlns:a16="http://schemas.microsoft.com/office/drawing/2014/main" id="{4117D6DC-891B-4D3F-AFB7-C18FCEBBF115}"/>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5" name="Oval 17">
              <a:extLst>
                <a:ext uri="{FF2B5EF4-FFF2-40B4-BE49-F238E27FC236}">
                  <a16:creationId xmlns:a16="http://schemas.microsoft.com/office/drawing/2014/main" id="{53A4E8A9-0A79-4037-AC58-9FF5765FE38C}"/>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36" name="Group 26">
            <a:extLst>
              <a:ext uri="{FF2B5EF4-FFF2-40B4-BE49-F238E27FC236}">
                <a16:creationId xmlns:a16="http://schemas.microsoft.com/office/drawing/2014/main" id="{4AC46725-FF33-4FF7-9D72-76BBE94EF8DC}"/>
              </a:ext>
            </a:extLst>
          </p:cNvPr>
          <p:cNvGrpSpPr/>
          <p:nvPr/>
        </p:nvGrpSpPr>
        <p:grpSpPr>
          <a:xfrm rot="16200000" flipH="1">
            <a:off x="2663206" y="5680684"/>
            <a:ext cx="120077" cy="443661"/>
            <a:chOff x="1408027" y="3329887"/>
            <a:chExt cx="155342" cy="573958"/>
          </a:xfrm>
          <a:solidFill>
            <a:schemeClr val="accent4"/>
          </a:solidFill>
        </p:grpSpPr>
        <p:sp>
          <p:nvSpPr>
            <p:cNvPr id="37" name="Oval 27">
              <a:extLst>
                <a:ext uri="{FF2B5EF4-FFF2-40B4-BE49-F238E27FC236}">
                  <a16:creationId xmlns:a16="http://schemas.microsoft.com/office/drawing/2014/main" id="{03144483-3105-49CB-8650-D125A457F944}"/>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8" name="Oval 28">
              <a:extLst>
                <a:ext uri="{FF2B5EF4-FFF2-40B4-BE49-F238E27FC236}">
                  <a16:creationId xmlns:a16="http://schemas.microsoft.com/office/drawing/2014/main" id="{C9A22C8D-6BA5-4F42-A2F6-8582B2B2BBC0}"/>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9" name="Oval 29">
              <a:extLst>
                <a:ext uri="{FF2B5EF4-FFF2-40B4-BE49-F238E27FC236}">
                  <a16:creationId xmlns:a16="http://schemas.microsoft.com/office/drawing/2014/main" id="{88A3DE56-3653-493C-B1B0-2A368A6174E3}"/>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40" name="Group 34">
            <a:extLst>
              <a:ext uri="{FF2B5EF4-FFF2-40B4-BE49-F238E27FC236}">
                <a16:creationId xmlns:a16="http://schemas.microsoft.com/office/drawing/2014/main" id="{78035882-3691-4705-96E6-88366C6E7B74}"/>
              </a:ext>
            </a:extLst>
          </p:cNvPr>
          <p:cNvGrpSpPr/>
          <p:nvPr/>
        </p:nvGrpSpPr>
        <p:grpSpPr>
          <a:xfrm rot="16200000" flipH="1">
            <a:off x="2663206" y="6296660"/>
            <a:ext cx="120077" cy="443661"/>
            <a:chOff x="1408027" y="3329887"/>
            <a:chExt cx="155350" cy="573958"/>
          </a:xfrm>
          <a:solidFill>
            <a:schemeClr val="accent3"/>
          </a:solidFill>
        </p:grpSpPr>
        <p:sp>
          <p:nvSpPr>
            <p:cNvPr id="41" name="Oval 35">
              <a:extLst>
                <a:ext uri="{FF2B5EF4-FFF2-40B4-BE49-F238E27FC236}">
                  <a16:creationId xmlns:a16="http://schemas.microsoft.com/office/drawing/2014/main" id="{77B16532-3973-4809-9CD6-E34D498732C6}"/>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2" name="Oval 36">
              <a:extLst>
                <a:ext uri="{FF2B5EF4-FFF2-40B4-BE49-F238E27FC236}">
                  <a16:creationId xmlns:a16="http://schemas.microsoft.com/office/drawing/2014/main" id="{45075BB4-D17B-4A92-9E2B-6F0ADA085ED6}"/>
                </a:ext>
              </a:extLst>
            </p:cNvPr>
            <p:cNvSpPr/>
            <p:nvPr/>
          </p:nvSpPr>
          <p:spPr>
            <a:xfrm>
              <a:off x="1408034" y="3539195"/>
              <a:ext cx="155343"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3" name="Oval 37">
              <a:extLst>
                <a:ext uri="{FF2B5EF4-FFF2-40B4-BE49-F238E27FC236}">
                  <a16:creationId xmlns:a16="http://schemas.microsoft.com/office/drawing/2014/main" id="{5F6F9FB4-6C87-4AC8-A8A8-D996EE7E4794}"/>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44" name="Rettangolo 43">
            <a:extLst>
              <a:ext uri="{FF2B5EF4-FFF2-40B4-BE49-F238E27FC236}">
                <a16:creationId xmlns:a16="http://schemas.microsoft.com/office/drawing/2014/main" id="{F558A20D-2913-4ABF-B692-DB7E01B23FD4}"/>
              </a:ext>
            </a:extLst>
          </p:cNvPr>
          <p:cNvSpPr/>
          <p:nvPr/>
        </p:nvSpPr>
        <p:spPr>
          <a:xfrm>
            <a:off x="3446351" y="5207747"/>
            <a:ext cx="6096000" cy="276999"/>
          </a:xfrm>
          <a:prstGeom prst="rect">
            <a:avLst/>
          </a:prstGeom>
        </p:spPr>
        <p:txBody>
          <a:bodyPr>
            <a:spAutoFit/>
          </a:bodyPr>
          <a:lstStyle/>
          <a:p>
            <a:pPr>
              <a:spcBef>
                <a:spcPct val="50000"/>
              </a:spcBef>
            </a:pPr>
            <a:r>
              <a:rPr lang="it-IT" altLang="it-IT" sz="1200" dirty="0"/>
              <a:t>A partire da dati iniziali, le istruzioni sono applicabili in modo </a:t>
            </a:r>
            <a:r>
              <a:rPr lang="it-IT" altLang="it-IT" sz="1200" b="1" dirty="0">
                <a:solidFill>
                  <a:srgbClr val="FF0000"/>
                </a:solidFill>
              </a:rPr>
              <a:t>deterministico</a:t>
            </a:r>
          </a:p>
        </p:txBody>
      </p:sp>
      <p:sp>
        <p:nvSpPr>
          <p:cNvPr id="45" name="Rettangolo 44">
            <a:extLst>
              <a:ext uri="{FF2B5EF4-FFF2-40B4-BE49-F238E27FC236}">
                <a16:creationId xmlns:a16="http://schemas.microsoft.com/office/drawing/2014/main" id="{83D1A19A-3F20-4634-ACA5-FC88667B5026}"/>
              </a:ext>
            </a:extLst>
          </p:cNvPr>
          <p:cNvSpPr/>
          <p:nvPr/>
        </p:nvSpPr>
        <p:spPr>
          <a:xfrm>
            <a:off x="3919901" y="5721255"/>
            <a:ext cx="6096000" cy="276999"/>
          </a:xfrm>
          <a:prstGeom prst="rect">
            <a:avLst/>
          </a:prstGeom>
        </p:spPr>
        <p:txBody>
          <a:bodyPr>
            <a:spAutoFit/>
          </a:bodyPr>
          <a:lstStyle/>
          <a:p>
            <a:pPr>
              <a:spcBef>
                <a:spcPct val="50000"/>
              </a:spcBef>
            </a:pPr>
            <a:r>
              <a:rPr lang="it-IT" altLang="it-IT" sz="1200" dirty="0"/>
              <a:t>Esiste un criterio univoco per stabilire quando l’algoritmo </a:t>
            </a:r>
            <a:r>
              <a:rPr lang="it-IT" altLang="it-IT" sz="1200" b="1" dirty="0">
                <a:solidFill>
                  <a:srgbClr val="FF0000"/>
                </a:solidFill>
              </a:rPr>
              <a:t>termina </a:t>
            </a:r>
          </a:p>
        </p:txBody>
      </p:sp>
      <p:sp>
        <p:nvSpPr>
          <p:cNvPr id="46" name="Rettangolo 45">
            <a:extLst>
              <a:ext uri="{FF2B5EF4-FFF2-40B4-BE49-F238E27FC236}">
                <a16:creationId xmlns:a16="http://schemas.microsoft.com/office/drawing/2014/main" id="{E969D2BD-5A33-4EBD-A7AB-33767820C675}"/>
              </a:ext>
            </a:extLst>
          </p:cNvPr>
          <p:cNvSpPr/>
          <p:nvPr/>
        </p:nvSpPr>
        <p:spPr>
          <a:xfrm>
            <a:off x="3478863" y="6379987"/>
            <a:ext cx="6096000" cy="276999"/>
          </a:xfrm>
          <a:prstGeom prst="rect">
            <a:avLst/>
          </a:prstGeom>
        </p:spPr>
        <p:txBody>
          <a:bodyPr>
            <a:spAutoFit/>
          </a:bodyPr>
          <a:lstStyle/>
          <a:p>
            <a:pPr>
              <a:spcBef>
                <a:spcPct val="50000"/>
              </a:spcBef>
            </a:pPr>
            <a:r>
              <a:rPr lang="it-IT" altLang="it-IT" sz="1200" dirty="0"/>
              <a:t>Uno stato finale deve sempre essere raggiungibile in un </a:t>
            </a:r>
            <a:r>
              <a:rPr lang="it-IT" altLang="it-IT" sz="1200" b="1" dirty="0">
                <a:solidFill>
                  <a:srgbClr val="FF0000"/>
                </a:solidFill>
              </a:rPr>
              <a:t>numero finito di passi</a:t>
            </a:r>
          </a:p>
        </p:txBody>
      </p:sp>
      <p:sp>
        <p:nvSpPr>
          <p:cNvPr id="47" name="Rettangolo 46">
            <a:extLst>
              <a:ext uri="{FF2B5EF4-FFF2-40B4-BE49-F238E27FC236}">
                <a16:creationId xmlns:a16="http://schemas.microsoft.com/office/drawing/2014/main" id="{234DFEC4-F285-4817-970D-E90BA03F00F7}"/>
              </a:ext>
            </a:extLst>
          </p:cNvPr>
          <p:cNvSpPr/>
          <p:nvPr/>
        </p:nvSpPr>
        <p:spPr>
          <a:xfrm>
            <a:off x="9542351" y="6312059"/>
            <a:ext cx="973249" cy="394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ltLang="it-IT" sz="1400" b="1" dirty="0">
                <a:solidFill>
                  <a:schemeClr val="bg1"/>
                </a:solidFill>
              </a:rPr>
              <a:t>Finitezza</a:t>
            </a:r>
            <a:endParaRPr lang="it-IT" sz="1400" dirty="0">
              <a:solidFill>
                <a:schemeClr val="bg1"/>
              </a:solidFill>
            </a:endParaRPr>
          </a:p>
        </p:txBody>
      </p:sp>
      <p:sp>
        <p:nvSpPr>
          <p:cNvPr id="49" name="Rettangolo 48">
            <a:extLst>
              <a:ext uri="{FF2B5EF4-FFF2-40B4-BE49-F238E27FC236}">
                <a16:creationId xmlns:a16="http://schemas.microsoft.com/office/drawing/2014/main" id="{822D10C5-B166-4F3E-9649-F4A892076359}"/>
              </a:ext>
            </a:extLst>
          </p:cNvPr>
          <p:cNvSpPr/>
          <p:nvPr/>
        </p:nvSpPr>
        <p:spPr>
          <a:xfrm>
            <a:off x="9542351" y="5207747"/>
            <a:ext cx="1298564" cy="375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ltLang="it-IT" sz="1400" b="1" dirty="0">
                <a:solidFill>
                  <a:schemeClr val="bg1"/>
                </a:solidFill>
              </a:rPr>
              <a:t>Eseguibilità</a:t>
            </a:r>
            <a:endParaRPr lang="it-IT" sz="1400" b="1" dirty="0">
              <a:solidFill>
                <a:schemeClr val="bg1"/>
              </a:solidFill>
            </a:endParaRPr>
          </a:p>
        </p:txBody>
      </p:sp>
      <p:sp>
        <p:nvSpPr>
          <p:cNvPr id="50" name="Rettangolo 49">
            <a:extLst>
              <a:ext uri="{FF2B5EF4-FFF2-40B4-BE49-F238E27FC236}">
                <a16:creationId xmlns:a16="http://schemas.microsoft.com/office/drawing/2014/main" id="{4881186A-E4B9-46CC-8B23-1140D133B0D3}"/>
              </a:ext>
            </a:extLst>
          </p:cNvPr>
          <p:cNvSpPr/>
          <p:nvPr/>
        </p:nvSpPr>
        <p:spPr>
          <a:xfrm>
            <a:off x="9574863" y="5744107"/>
            <a:ext cx="1298564" cy="375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ltLang="it-IT" sz="1400" b="1" dirty="0">
                <a:solidFill>
                  <a:schemeClr val="bg1"/>
                </a:solidFill>
              </a:rPr>
              <a:t>Non-ambiguità</a:t>
            </a:r>
            <a:endParaRPr lang="it-IT" sz="1400" b="1" dirty="0">
              <a:solidFill>
                <a:schemeClr val="bg1"/>
              </a:solidFill>
            </a:endParaRPr>
          </a:p>
        </p:txBody>
      </p:sp>
      <p:pic>
        <p:nvPicPr>
          <p:cNvPr id="51" name="Immagine 50" descr="&lt;strong&gt;Università Cattolica&lt;/strong&gt; del Sacro Cuore - Wikipedia">
            <a:extLst>
              <a:ext uri="{FF2B5EF4-FFF2-40B4-BE49-F238E27FC236}">
                <a16:creationId xmlns:a16="http://schemas.microsoft.com/office/drawing/2014/main" id="{F2BA956B-5102-4B02-8552-4A458E4AADF1}"/>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52" name="CasellaDiTesto 51">
            <a:extLst>
              <a:ext uri="{FF2B5EF4-FFF2-40B4-BE49-F238E27FC236}">
                <a16:creationId xmlns:a16="http://schemas.microsoft.com/office/drawing/2014/main" id="{DFD2CF30-6BAA-491B-96E6-AE7DE64370FC}"/>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53" name="CasellaDiTesto 52">
            <a:extLst>
              <a:ext uri="{FF2B5EF4-FFF2-40B4-BE49-F238E27FC236}">
                <a16:creationId xmlns:a16="http://schemas.microsoft.com/office/drawing/2014/main" id="{1C40428A-05BE-46A9-95B2-155BA0DD7D6C}"/>
              </a:ext>
            </a:extLst>
          </p:cNvPr>
          <p:cNvSpPr txBox="1"/>
          <p:nvPr/>
        </p:nvSpPr>
        <p:spPr>
          <a:xfrm>
            <a:off x="0" y="6626815"/>
            <a:ext cx="2432503" cy="246221"/>
          </a:xfrm>
          <a:prstGeom prst="rect">
            <a:avLst/>
          </a:prstGeom>
          <a:noFill/>
        </p:spPr>
        <p:txBody>
          <a:bodyPr wrap="square" rtlCol="0">
            <a:spAutoFit/>
          </a:bodyPr>
          <a:lstStyle/>
          <a:p>
            <a:r>
              <a:rPr lang="it-IT" sz="1000" dirty="0"/>
              <a:t>Dr. Francesco Alotto</a:t>
            </a:r>
          </a:p>
        </p:txBody>
      </p:sp>
    </p:spTree>
    <p:extLst>
      <p:ext uri="{BB962C8B-B14F-4D97-AF65-F5344CB8AC3E}">
        <p14:creationId xmlns:p14="http://schemas.microsoft.com/office/powerpoint/2010/main" val="3479954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31FAFD0A-4460-4AD0-A95E-8603987EDFAC}"/>
              </a:ext>
            </a:extLst>
          </p:cNvPr>
          <p:cNvSpPr>
            <a:spLocks noGrp="1"/>
          </p:cNvSpPr>
          <p:nvPr>
            <p:ph type="body" sz="quarter" idx="10"/>
          </p:nvPr>
        </p:nvSpPr>
        <p:spPr/>
        <p:txBody>
          <a:bodyPr/>
          <a:lstStyle/>
          <a:p>
            <a:r>
              <a:rPr lang="it-IT" dirty="0"/>
              <a:t>Programma e processo</a:t>
            </a:r>
          </a:p>
        </p:txBody>
      </p:sp>
      <p:pic>
        <p:nvPicPr>
          <p:cNvPr id="3" name="Immagine 2" descr="&lt;strong&gt;Università Cattolica&lt;/strong&gt; del Sacro Cuore - Wikipedia">
            <a:extLst>
              <a:ext uri="{FF2B5EF4-FFF2-40B4-BE49-F238E27FC236}">
                <a16:creationId xmlns:a16="http://schemas.microsoft.com/office/drawing/2014/main" id="{2A8B3215-E031-4575-8E76-2153F88995C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4" name="CasellaDiTesto 3">
            <a:extLst>
              <a:ext uri="{FF2B5EF4-FFF2-40B4-BE49-F238E27FC236}">
                <a16:creationId xmlns:a16="http://schemas.microsoft.com/office/drawing/2014/main" id="{DDBF13E9-6AAC-4A69-91EE-B1851813BD57}"/>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5" name="CasellaDiTesto 4">
            <a:extLst>
              <a:ext uri="{FF2B5EF4-FFF2-40B4-BE49-F238E27FC236}">
                <a16:creationId xmlns:a16="http://schemas.microsoft.com/office/drawing/2014/main" id="{134EDB20-84CA-4E65-BD79-DC089584EC3D}"/>
              </a:ext>
            </a:extLst>
          </p:cNvPr>
          <p:cNvSpPr txBox="1"/>
          <p:nvPr/>
        </p:nvSpPr>
        <p:spPr>
          <a:xfrm>
            <a:off x="0" y="6626815"/>
            <a:ext cx="2432503" cy="246221"/>
          </a:xfrm>
          <a:prstGeom prst="rect">
            <a:avLst/>
          </a:prstGeom>
          <a:noFill/>
        </p:spPr>
        <p:txBody>
          <a:bodyPr wrap="square" rtlCol="0">
            <a:spAutoFit/>
          </a:bodyPr>
          <a:lstStyle/>
          <a:p>
            <a:r>
              <a:rPr lang="it-IT" sz="1000" dirty="0"/>
              <a:t>Dr. Francesco Alotto</a:t>
            </a:r>
          </a:p>
        </p:txBody>
      </p:sp>
      <p:pic>
        <p:nvPicPr>
          <p:cNvPr id="7" name="Elemento grafico 6">
            <a:extLst>
              <a:ext uri="{FF2B5EF4-FFF2-40B4-BE49-F238E27FC236}">
                <a16:creationId xmlns:a16="http://schemas.microsoft.com/office/drawing/2014/main" id="{807290A7-A4FC-4A5E-AACC-ED9FAFE230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2373923" y="2373921"/>
            <a:ext cx="908539" cy="908539"/>
          </a:xfrm>
          <a:prstGeom prst="rect">
            <a:avLst/>
          </a:prstGeom>
        </p:spPr>
      </p:pic>
      <p:sp>
        <p:nvSpPr>
          <p:cNvPr id="8" name="Rettangolo 7">
            <a:extLst>
              <a:ext uri="{FF2B5EF4-FFF2-40B4-BE49-F238E27FC236}">
                <a16:creationId xmlns:a16="http://schemas.microsoft.com/office/drawing/2014/main" id="{DA10A4E7-917A-4C84-B1FB-27FAF501CD28}"/>
              </a:ext>
            </a:extLst>
          </p:cNvPr>
          <p:cNvSpPr/>
          <p:nvPr/>
        </p:nvSpPr>
        <p:spPr>
          <a:xfrm>
            <a:off x="3786554" y="2505024"/>
            <a:ext cx="6096000" cy="646331"/>
          </a:xfrm>
          <a:prstGeom prst="rect">
            <a:avLst/>
          </a:prstGeom>
        </p:spPr>
        <p:txBody>
          <a:bodyPr>
            <a:spAutoFit/>
          </a:bodyPr>
          <a:lstStyle/>
          <a:p>
            <a:pPr>
              <a:spcAft>
                <a:spcPct val="100000"/>
              </a:spcAft>
            </a:pPr>
            <a:r>
              <a:rPr lang="it-IT" altLang="it-IT" b="1" dirty="0">
                <a:solidFill>
                  <a:srgbClr val="FF0000"/>
                </a:solidFill>
              </a:rPr>
              <a:t>Programma</a:t>
            </a:r>
            <a:r>
              <a:rPr lang="it-IT" altLang="it-IT" dirty="0"/>
              <a:t> = rappresentazione fisica formale di un algoritmo progettata per essere eseguita da un computer</a:t>
            </a:r>
          </a:p>
        </p:txBody>
      </p:sp>
      <p:pic>
        <p:nvPicPr>
          <p:cNvPr id="12" name="Immagine 11">
            <a:extLst>
              <a:ext uri="{FF2B5EF4-FFF2-40B4-BE49-F238E27FC236}">
                <a16:creationId xmlns:a16="http://schemas.microsoft.com/office/drawing/2014/main" id="{1FD2ED17-AD3B-438A-A5E9-36CC04F3D4D2}"/>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276927" y="3710003"/>
            <a:ext cx="1005535" cy="1005535"/>
          </a:xfrm>
          <a:prstGeom prst="rect">
            <a:avLst/>
          </a:prstGeom>
        </p:spPr>
      </p:pic>
      <p:sp>
        <p:nvSpPr>
          <p:cNvPr id="13" name="Rettangolo 12">
            <a:extLst>
              <a:ext uri="{FF2B5EF4-FFF2-40B4-BE49-F238E27FC236}">
                <a16:creationId xmlns:a16="http://schemas.microsoft.com/office/drawing/2014/main" id="{D4918752-CE28-4962-A948-B81247834ABD}"/>
              </a:ext>
            </a:extLst>
          </p:cNvPr>
          <p:cNvSpPr/>
          <p:nvPr/>
        </p:nvSpPr>
        <p:spPr>
          <a:xfrm>
            <a:off x="3786554" y="3876419"/>
            <a:ext cx="6096000" cy="646331"/>
          </a:xfrm>
          <a:prstGeom prst="rect">
            <a:avLst/>
          </a:prstGeom>
        </p:spPr>
        <p:txBody>
          <a:bodyPr>
            <a:spAutoFit/>
          </a:bodyPr>
          <a:lstStyle/>
          <a:p>
            <a:r>
              <a:rPr lang="it-IT" altLang="it-IT" b="1" dirty="0">
                <a:solidFill>
                  <a:srgbClr val="FF0000"/>
                </a:solidFill>
              </a:rPr>
              <a:t>Processo</a:t>
            </a:r>
            <a:r>
              <a:rPr lang="it-IT" altLang="it-IT" dirty="0"/>
              <a:t> = l’attività di esecuzione dell’algoritmo rappresentato dal programma</a:t>
            </a:r>
          </a:p>
        </p:txBody>
      </p:sp>
    </p:spTree>
    <p:extLst>
      <p:ext uri="{BB962C8B-B14F-4D97-AF65-F5344CB8AC3E}">
        <p14:creationId xmlns:p14="http://schemas.microsoft.com/office/powerpoint/2010/main" val="78911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B73F894E-C3D9-4C33-85CA-09EB36D8B609}"/>
              </a:ext>
            </a:extLst>
          </p:cNvPr>
          <p:cNvSpPr>
            <a:spLocks noGrp="1"/>
          </p:cNvSpPr>
          <p:nvPr>
            <p:ph type="body" sz="quarter" idx="10"/>
          </p:nvPr>
        </p:nvSpPr>
        <p:spPr/>
        <p:txBody>
          <a:bodyPr/>
          <a:lstStyle/>
          <a:p>
            <a:r>
              <a:rPr lang="it-IT" dirty="0"/>
              <a:t>Rappresentazione degli algoritmi</a:t>
            </a:r>
          </a:p>
        </p:txBody>
      </p:sp>
      <p:sp>
        <p:nvSpPr>
          <p:cNvPr id="3" name="Rectangle 2">
            <a:extLst>
              <a:ext uri="{FF2B5EF4-FFF2-40B4-BE49-F238E27FC236}">
                <a16:creationId xmlns:a16="http://schemas.microsoft.com/office/drawing/2014/main" id="{9C0CE464-0A7D-4743-91EB-42C37C912E0C}"/>
              </a:ext>
            </a:extLst>
          </p:cNvPr>
          <p:cNvSpPr/>
          <p:nvPr/>
        </p:nvSpPr>
        <p:spPr>
          <a:xfrm>
            <a:off x="0" y="2881510"/>
            <a:ext cx="12192000" cy="2056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A597456E-4C92-456B-AB21-EE028B75FDD6}"/>
              </a:ext>
            </a:extLst>
          </p:cNvPr>
          <p:cNvSpPr/>
          <p:nvPr/>
        </p:nvSpPr>
        <p:spPr>
          <a:xfrm>
            <a:off x="1202704" y="2754350"/>
            <a:ext cx="971333" cy="971333"/>
          </a:xfrm>
          <a:prstGeom prst="ellipse">
            <a:avLst/>
          </a:prstGeom>
          <a:solidFill>
            <a:schemeClr val="accent1"/>
          </a:solid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ltLang="ko-KR" sz="800" dirty="0"/>
              <a:t>Pseudoco-dice</a:t>
            </a:r>
            <a:endParaRPr lang="ko-KR" altLang="en-US" sz="800" dirty="0"/>
          </a:p>
        </p:txBody>
      </p:sp>
      <p:sp>
        <p:nvSpPr>
          <p:cNvPr id="5" name="Oval 4">
            <a:extLst>
              <a:ext uri="{FF2B5EF4-FFF2-40B4-BE49-F238E27FC236}">
                <a16:creationId xmlns:a16="http://schemas.microsoft.com/office/drawing/2014/main" id="{353D6435-3114-42BC-8BCB-9262B5EF8C29}"/>
              </a:ext>
            </a:extLst>
          </p:cNvPr>
          <p:cNvSpPr/>
          <p:nvPr/>
        </p:nvSpPr>
        <p:spPr>
          <a:xfrm>
            <a:off x="1184681" y="4122082"/>
            <a:ext cx="971333" cy="971333"/>
          </a:xfrm>
          <a:prstGeom prst="ellipse">
            <a:avLst/>
          </a:prstGeom>
          <a:solidFill>
            <a:schemeClr val="accent3"/>
          </a:solid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ltLang="ko-KR" sz="800" dirty="0"/>
              <a:t>Sequenza</a:t>
            </a:r>
            <a:endParaRPr lang="ko-KR" altLang="en-US" sz="800" dirty="0"/>
          </a:p>
        </p:txBody>
      </p:sp>
      <p:sp>
        <p:nvSpPr>
          <p:cNvPr id="6" name="Plus 7">
            <a:extLst>
              <a:ext uri="{FF2B5EF4-FFF2-40B4-BE49-F238E27FC236}">
                <a16:creationId xmlns:a16="http://schemas.microsoft.com/office/drawing/2014/main" id="{A97D7B8E-BCBE-454F-B8BC-52ABBDA94EE5}"/>
              </a:ext>
            </a:extLst>
          </p:cNvPr>
          <p:cNvSpPr/>
          <p:nvPr/>
        </p:nvSpPr>
        <p:spPr>
          <a:xfrm>
            <a:off x="1491246" y="3754688"/>
            <a:ext cx="358205" cy="321373"/>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Oval 6">
            <a:extLst>
              <a:ext uri="{FF2B5EF4-FFF2-40B4-BE49-F238E27FC236}">
                <a16:creationId xmlns:a16="http://schemas.microsoft.com/office/drawing/2014/main" id="{1DFA6C7B-13AF-418B-BCB1-54C02400F799}"/>
              </a:ext>
            </a:extLst>
          </p:cNvPr>
          <p:cNvSpPr/>
          <p:nvPr/>
        </p:nvSpPr>
        <p:spPr>
          <a:xfrm>
            <a:off x="3833682" y="2663089"/>
            <a:ext cx="2493092" cy="2493092"/>
          </a:xfrm>
          <a:prstGeom prst="ellipse">
            <a:avLst/>
          </a:prstGeom>
          <a:solidFill>
            <a:schemeClr val="accent4"/>
          </a:solid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Equal 10">
            <a:extLst>
              <a:ext uri="{FF2B5EF4-FFF2-40B4-BE49-F238E27FC236}">
                <a16:creationId xmlns:a16="http://schemas.microsoft.com/office/drawing/2014/main" id="{CB8205DE-9216-41A6-9875-6500FB48076D}"/>
              </a:ext>
            </a:extLst>
          </p:cNvPr>
          <p:cNvSpPr/>
          <p:nvPr/>
        </p:nvSpPr>
        <p:spPr>
          <a:xfrm>
            <a:off x="2626307" y="3559999"/>
            <a:ext cx="647088" cy="647088"/>
          </a:xfrm>
          <a:prstGeom prst="mathEqua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extBox 10">
            <a:extLst>
              <a:ext uri="{FF2B5EF4-FFF2-40B4-BE49-F238E27FC236}">
                <a16:creationId xmlns:a16="http://schemas.microsoft.com/office/drawing/2014/main" id="{EEB83357-83C9-4B50-9C8A-CD36F99B3EF8}"/>
              </a:ext>
            </a:extLst>
          </p:cNvPr>
          <p:cNvSpPr txBox="1"/>
          <p:nvPr/>
        </p:nvSpPr>
        <p:spPr>
          <a:xfrm>
            <a:off x="3801460" y="4088473"/>
            <a:ext cx="2493093" cy="400110"/>
          </a:xfrm>
          <a:prstGeom prst="rect">
            <a:avLst/>
          </a:prstGeom>
          <a:noFill/>
        </p:spPr>
        <p:txBody>
          <a:bodyPr wrap="square" rtlCol="0">
            <a:spAutoFit/>
          </a:bodyPr>
          <a:lstStyle/>
          <a:p>
            <a:pPr algn="ctr"/>
            <a:r>
              <a:rPr lang="it-IT" altLang="ko-KR" sz="2000" b="1" dirty="0">
                <a:solidFill>
                  <a:schemeClr val="bg1"/>
                </a:solidFill>
                <a:cs typeface="Arial" pitchFamily="34" charset="0"/>
              </a:rPr>
              <a:t>Rappresentazione</a:t>
            </a:r>
          </a:p>
        </p:txBody>
      </p:sp>
      <p:sp>
        <p:nvSpPr>
          <p:cNvPr id="19" name="Oval 4">
            <a:extLst>
              <a:ext uri="{FF2B5EF4-FFF2-40B4-BE49-F238E27FC236}">
                <a16:creationId xmlns:a16="http://schemas.microsoft.com/office/drawing/2014/main" id="{63109D8A-3EC8-4497-B849-B818DF4F2F6E}"/>
              </a:ext>
            </a:extLst>
          </p:cNvPr>
          <p:cNvSpPr/>
          <p:nvPr/>
        </p:nvSpPr>
        <p:spPr>
          <a:xfrm>
            <a:off x="1202704" y="5483685"/>
            <a:ext cx="972000" cy="972000"/>
          </a:xfrm>
          <a:prstGeom prst="ellipse">
            <a:avLst/>
          </a:prstGeom>
          <a:solidFill>
            <a:schemeClr val="accent3"/>
          </a:solid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ltLang="ko-KR" sz="800" dirty="0"/>
              <a:t>Disegno</a:t>
            </a:r>
            <a:endParaRPr lang="ko-KR" altLang="en-US" sz="800" dirty="0"/>
          </a:p>
        </p:txBody>
      </p:sp>
      <p:sp>
        <p:nvSpPr>
          <p:cNvPr id="20" name="Oval 3">
            <a:extLst>
              <a:ext uri="{FF2B5EF4-FFF2-40B4-BE49-F238E27FC236}">
                <a16:creationId xmlns:a16="http://schemas.microsoft.com/office/drawing/2014/main" id="{8C7FD83B-E222-4350-8CF3-D0C5DF4C824D}"/>
              </a:ext>
            </a:extLst>
          </p:cNvPr>
          <p:cNvSpPr/>
          <p:nvPr/>
        </p:nvSpPr>
        <p:spPr>
          <a:xfrm>
            <a:off x="1202704" y="1399046"/>
            <a:ext cx="971333" cy="971333"/>
          </a:xfrm>
          <a:prstGeom prst="ellipse">
            <a:avLst/>
          </a:prstGeom>
          <a:solidFill>
            <a:schemeClr val="accent1"/>
          </a:solid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ltLang="ko-KR" sz="800" dirty="0"/>
              <a:t>A parole</a:t>
            </a:r>
            <a:endParaRPr lang="ko-KR" altLang="en-US" sz="800" dirty="0"/>
          </a:p>
        </p:txBody>
      </p:sp>
      <p:sp>
        <p:nvSpPr>
          <p:cNvPr id="21" name="Plus 7">
            <a:extLst>
              <a:ext uri="{FF2B5EF4-FFF2-40B4-BE49-F238E27FC236}">
                <a16:creationId xmlns:a16="http://schemas.microsoft.com/office/drawing/2014/main" id="{17C5E55E-F69A-45EA-A7C8-68BA0E3EEA79}"/>
              </a:ext>
            </a:extLst>
          </p:cNvPr>
          <p:cNvSpPr/>
          <p:nvPr/>
        </p:nvSpPr>
        <p:spPr>
          <a:xfrm>
            <a:off x="1509267" y="5129133"/>
            <a:ext cx="358205" cy="321373"/>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Plus 7">
            <a:extLst>
              <a:ext uri="{FF2B5EF4-FFF2-40B4-BE49-F238E27FC236}">
                <a16:creationId xmlns:a16="http://schemas.microsoft.com/office/drawing/2014/main" id="{6D916616-A5CD-434E-B66E-E978606D2EC1}"/>
              </a:ext>
            </a:extLst>
          </p:cNvPr>
          <p:cNvSpPr/>
          <p:nvPr/>
        </p:nvSpPr>
        <p:spPr>
          <a:xfrm>
            <a:off x="1521126" y="2423460"/>
            <a:ext cx="358205" cy="321373"/>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24" name="Elemento grafico 23">
            <a:extLst>
              <a:ext uri="{FF2B5EF4-FFF2-40B4-BE49-F238E27FC236}">
                <a16:creationId xmlns:a16="http://schemas.microsoft.com/office/drawing/2014/main" id="{09D7AF07-4E81-4543-A927-E681FF68C8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4588896" y="3025882"/>
            <a:ext cx="918219" cy="918219"/>
          </a:xfrm>
          <a:prstGeom prst="rect">
            <a:avLst/>
          </a:prstGeom>
        </p:spPr>
      </p:pic>
      <p:pic>
        <p:nvPicPr>
          <p:cNvPr id="25" name="Immagine 24" descr="&lt;strong&gt;Università Cattolica&lt;/strong&gt; del Sacro Cuore - Wikipedia">
            <a:extLst>
              <a:ext uri="{FF2B5EF4-FFF2-40B4-BE49-F238E27FC236}">
                <a16:creationId xmlns:a16="http://schemas.microsoft.com/office/drawing/2014/main" id="{0E6A675B-AE5F-43DC-92A2-05F2F79A7E8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26" name="CasellaDiTesto 25">
            <a:extLst>
              <a:ext uri="{FF2B5EF4-FFF2-40B4-BE49-F238E27FC236}">
                <a16:creationId xmlns:a16="http://schemas.microsoft.com/office/drawing/2014/main" id="{C5E652EA-8CB4-44A2-A15A-5F1FDA65758A}"/>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27" name="CasellaDiTesto 26">
            <a:extLst>
              <a:ext uri="{FF2B5EF4-FFF2-40B4-BE49-F238E27FC236}">
                <a16:creationId xmlns:a16="http://schemas.microsoft.com/office/drawing/2014/main" id="{9471B983-E307-42E9-B617-E69C61013EFC}"/>
              </a:ext>
            </a:extLst>
          </p:cNvPr>
          <p:cNvSpPr txBox="1"/>
          <p:nvPr/>
        </p:nvSpPr>
        <p:spPr>
          <a:xfrm>
            <a:off x="0" y="6626815"/>
            <a:ext cx="2432503" cy="246221"/>
          </a:xfrm>
          <a:prstGeom prst="rect">
            <a:avLst/>
          </a:prstGeom>
          <a:noFill/>
        </p:spPr>
        <p:txBody>
          <a:bodyPr wrap="square" rtlCol="0">
            <a:spAutoFit/>
          </a:bodyPr>
          <a:lstStyle/>
          <a:p>
            <a:r>
              <a:rPr lang="it-IT" sz="1000" dirty="0"/>
              <a:t>Dr. Francesco Alotto</a:t>
            </a:r>
          </a:p>
        </p:txBody>
      </p:sp>
      <p:sp>
        <p:nvSpPr>
          <p:cNvPr id="28" name="CasellaDiTesto 27">
            <a:extLst>
              <a:ext uri="{FF2B5EF4-FFF2-40B4-BE49-F238E27FC236}">
                <a16:creationId xmlns:a16="http://schemas.microsoft.com/office/drawing/2014/main" id="{DEAC2EB8-AE76-41F2-B33C-BA8F8F2BF65C}"/>
              </a:ext>
            </a:extLst>
          </p:cNvPr>
          <p:cNvSpPr txBox="1"/>
          <p:nvPr/>
        </p:nvSpPr>
        <p:spPr>
          <a:xfrm>
            <a:off x="7218485" y="2540494"/>
            <a:ext cx="1661746" cy="369332"/>
          </a:xfrm>
          <a:prstGeom prst="rect">
            <a:avLst/>
          </a:prstGeom>
          <a:noFill/>
        </p:spPr>
        <p:txBody>
          <a:bodyPr wrap="square" rtlCol="0">
            <a:spAutoFit/>
          </a:bodyPr>
          <a:lstStyle/>
          <a:p>
            <a:r>
              <a:rPr lang="it-IT" dirty="0"/>
              <a:t>Pseudocodice</a:t>
            </a:r>
          </a:p>
        </p:txBody>
      </p:sp>
      <p:sp>
        <p:nvSpPr>
          <p:cNvPr id="29" name="CasellaDiTesto 28">
            <a:extLst>
              <a:ext uri="{FF2B5EF4-FFF2-40B4-BE49-F238E27FC236}">
                <a16:creationId xmlns:a16="http://schemas.microsoft.com/office/drawing/2014/main" id="{4C3E832B-46C2-4BF9-8802-6F085ACB23B1}"/>
              </a:ext>
            </a:extLst>
          </p:cNvPr>
          <p:cNvSpPr txBox="1"/>
          <p:nvPr/>
        </p:nvSpPr>
        <p:spPr>
          <a:xfrm>
            <a:off x="9371135" y="2557678"/>
            <a:ext cx="2329961" cy="369332"/>
          </a:xfrm>
          <a:prstGeom prst="rect">
            <a:avLst/>
          </a:prstGeom>
          <a:noFill/>
        </p:spPr>
        <p:txBody>
          <a:bodyPr wrap="square" rtlCol="0">
            <a:spAutoFit/>
          </a:bodyPr>
          <a:lstStyle/>
          <a:p>
            <a:r>
              <a:rPr lang="it-IT" dirty="0"/>
              <a:t>Diagramma di flusso</a:t>
            </a:r>
          </a:p>
        </p:txBody>
      </p:sp>
      <p:sp>
        <p:nvSpPr>
          <p:cNvPr id="30" name="사각형: 둥근 위쪽 모서리 6">
            <a:extLst>
              <a:ext uri="{FF2B5EF4-FFF2-40B4-BE49-F238E27FC236}">
                <a16:creationId xmlns:a16="http://schemas.microsoft.com/office/drawing/2014/main" id="{ADA7F3DB-AA2C-45FF-8D93-881390BC7BCF}"/>
              </a:ext>
            </a:extLst>
          </p:cNvPr>
          <p:cNvSpPr/>
          <p:nvPr/>
        </p:nvSpPr>
        <p:spPr>
          <a:xfrm rot="16200000">
            <a:off x="6690689" y="2545995"/>
            <a:ext cx="2027850" cy="275568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1" name="사각형: 둥근 위쪽 모서리 38">
            <a:extLst>
              <a:ext uri="{FF2B5EF4-FFF2-40B4-BE49-F238E27FC236}">
                <a16:creationId xmlns:a16="http://schemas.microsoft.com/office/drawing/2014/main" id="{EFEB7512-E6BD-4E9E-9C51-9698D37E68A9}"/>
              </a:ext>
            </a:extLst>
          </p:cNvPr>
          <p:cNvSpPr/>
          <p:nvPr/>
        </p:nvSpPr>
        <p:spPr>
          <a:xfrm rot="5400000">
            <a:off x="9794755" y="2528601"/>
            <a:ext cx="2027850" cy="2766647"/>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2" name="Rettangolo 31">
            <a:extLst>
              <a:ext uri="{FF2B5EF4-FFF2-40B4-BE49-F238E27FC236}">
                <a16:creationId xmlns:a16="http://schemas.microsoft.com/office/drawing/2014/main" id="{4C1C69A9-B099-4E39-BB8D-D8A896D13ADD}"/>
              </a:ext>
            </a:extLst>
          </p:cNvPr>
          <p:cNvSpPr/>
          <p:nvPr/>
        </p:nvSpPr>
        <p:spPr>
          <a:xfrm>
            <a:off x="6887061" y="5020973"/>
            <a:ext cx="5009665"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altLang="it-IT" sz="2400" dirty="0"/>
              <a:t>Ogni rappresentazione si basa su un insieme di </a:t>
            </a:r>
            <a:r>
              <a:rPr lang="it-IT" altLang="it-IT" sz="2400" b="1" dirty="0"/>
              <a:t>primitive </a:t>
            </a:r>
            <a:r>
              <a:rPr lang="it-IT" altLang="it-IT" sz="2400" dirty="0"/>
              <a:t>ben definite, comprensibili all'esecutore</a:t>
            </a:r>
          </a:p>
        </p:txBody>
      </p:sp>
      <p:sp>
        <p:nvSpPr>
          <p:cNvPr id="33" name="CasellaDiTesto 32">
            <a:extLst>
              <a:ext uri="{FF2B5EF4-FFF2-40B4-BE49-F238E27FC236}">
                <a16:creationId xmlns:a16="http://schemas.microsoft.com/office/drawing/2014/main" id="{8210B668-4F6B-48E2-9844-4C7C8620BA96}"/>
              </a:ext>
            </a:extLst>
          </p:cNvPr>
          <p:cNvSpPr txBox="1"/>
          <p:nvPr/>
        </p:nvSpPr>
        <p:spPr>
          <a:xfrm>
            <a:off x="7218485" y="2923519"/>
            <a:ext cx="1661746" cy="1815882"/>
          </a:xfrm>
          <a:prstGeom prst="rect">
            <a:avLst/>
          </a:prstGeom>
          <a:noFill/>
        </p:spPr>
        <p:txBody>
          <a:bodyPr wrap="square" rtlCol="0">
            <a:spAutoFit/>
          </a:bodyPr>
          <a:lstStyle/>
          <a:p>
            <a:r>
              <a:rPr lang="it-IT" sz="1400" dirty="0">
                <a:solidFill>
                  <a:schemeClr val="bg1"/>
                </a:solidFill>
              </a:rPr>
              <a:t>Lo pseudocodice permette di evitare dettagli inutili e sottolinea il fatto che un algoritmo è completamente indipendente dal linguaggio</a:t>
            </a:r>
          </a:p>
        </p:txBody>
      </p:sp>
      <p:sp>
        <p:nvSpPr>
          <p:cNvPr id="35" name="CasellaDiTesto 34">
            <a:extLst>
              <a:ext uri="{FF2B5EF4-FFF2-40B4-BE49-F238E27FC236}">
                <a16:creationId xmlns:a16="http://schemas.microsoft.com/office/drawing/2014/main" id="{EC337183-E757-47B8-A159-A901201BBA40}"/>
              </a:ext>
            </a:extLst>
          </p:cNvPr>
          <p:cNvSpPr txBox="1"/>
          <p:nvPr/>
        </p:nvSpPr>
        <p:spPr>
          <a:xfrm>
            <a:off x="9425355" y="2923519"/>
            <a:ext cx="2118646" cy="2031325"/>
          </a:xfrm>
          <a:prstGeom prst="rect">
            <a:avLst/>
          </a:prstGeom>
          <a:noFill/>
        </p:spPr>
        <p:txBody>
          <a:bodyPr wrap="square" rtlCol="0">
            <a:spAutoFit/>
          </a:bodyPr>
          <a:lstStyle/>
          <a:p>
            <a:r>
              <a:rPr lang="it-IT" sz="1400" dirty="0">
                <a:solidFill>
                  <a:schemeClr val="bg1"/>
                </a:solidFill>
              </a:rPr>
              <a:t>Rappresentazione grafica delle operazioni da eseguire per l'esecuzione </a:t>
            </a:r>
            <a:r>
              <a:rPr lang="it-IT" sz="1400" b="1" dirty="0">
                <a:solidFill>
                  <a:schemeClr val="bg1"/>
                </a:solidFill>
              </a:rPr>
              <a:t>di</a:t>
            </a:r>
            <a:r>
              <a:rPr lang="it-IT" sz="1400" dirty="0">
                <a:solidFill>
                  <a:schemeClr val="bg1"/>
                </a:solidFill>
              </a:rPr>
              <a:t> un algoritmo. Ogni singolo passo è visualizzato tramite una serie </a:t>
            </a:r>
            <a:r>
              <a:rPr lang="it-IT" sz="1400" b="1" dirty="0">
                <a:solidFill>
                  <a:schemeClr val="bg1"/>
                </a:solidFill>
              </a:rPr>
              <a:t>di</a:t>
            </a:r>
            <a:r>
              <a:rPr lang="it-IT" sz="1400" dirty="0">
                <a:solidFill>
                  <a:schemeClr val="bg1"/>
                </a:solidFill>
              </a:rPr>
              <a:t> simboli standard.</a:t>
            </a:r>
          </a:p>
        </p:txBody>
      </p:sp>
    </p:spTree>
    <p:extLst>
      <p:ext uri="{BB962C8B-B14F-4D97-AF65-F5344CB8AC3E}">
        <p14:creationId xmlns:p14="http://schemas.microsoft.com/office/powerpoint/2010/main" val="311708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Immagine 36">
            <a:extLst>
              <a:ext uri="{FF2B5EF4-FFF2-40B4-BE49-F238E27FC236}">
                <a16:creationId xmlns:a16="http://schemas.microsoft.com/office/drawing/2014/main" id="{AB1D6494-2E21-4847-BE75-9AF9B0FCC45D}"/>
              </a:ext>
            </a:extLst>
          </p:cNvPr>
          <p:cNvPicPr>
            <a:picLocks noChangeAspect="1"/>
          </p:cNvPicPr>
          <p:nvPr/>
        </p:nvPicPr>
        <p:blipFill>
          <a:blip r:embed="rId2"/>
          <a:stretch>
            <a:fillRect/>
          </a:stretch>
        </p:blipFill>
        <p:spPr>
          <a:xfrm>
            <a:off x="6219643" y="3911150"/>
            <a:ext cx="1752600" cy="952500"/>
          </a:xfrm>
          <a:prstGeom prst="rect">
            <a:avLst/>
          </a:prstGeom>
        </p:spPr>
      </p:pic>
      <p:pic>
        <p:nvPicPr>
          <p:cNvPr id="26" name="Immagine 25">
            <a:extLst>
              <a:ext uri="{FF2B5EF4-FFF2-40B4-BE49-F238E27FC236}">
                <a16:creationId xmlns:a16="http://schemas.microsoft.com/office/drawing/2014/main" id="{31D1DBF5-BF36-4CDD-81E7-4EE99CD9DD34}"/>
              </a:ext>
            </a:extLst>
          </p:cNvPr>
          <p:cNvPicPr>
            <a:picLocks noChangeAspect="1"/>
          </p:cNvPicPr>
          <p:nvPr/>
        </p:nvPicPr>
        <p:blipFill>
          <a:blip r:embed="rId3"/>
          <a:stretch>
            <a:fillRect/>
          </a:stretch>
        </p:blipFill>
        <p:spPr>
          <a:xfrm>
            <a:off x="1957986" y="3628304"/>
            <a:ext cx="1390417" cy="1431717"/>
          </a:xfrm>
          <a:prstGeom prst="rect">
            <a:avLst/>
          </a:prstGeom>
        </p:spPr>
      </p:pic>
      <p:pic>
        <p:nvPicPr>
          <p:cNvPr id="25" name="Immagine 24">
            <a:extLst>
              <a:ext uri="{FF2B5EF4-FFF2-40B4-BE49-F238E27FC236}">
                <a16:creationId xmlns:a16="http://schemas.microsoft.com/office/drawing/2014/main" id="{44B58B0D-7201-4A22-872D-010F5ED07F00}"/>
              </a:ext>
            </a:extLst>
          </p:cNvPr>
          <p:cNvPicPr>
            <a:picLocks noChangeAspect="1"/>
          </p:cNvPicPr>
          <p:nvPr/>
        </p:nvPicPr>
        <p:blipFill>
          <a:blip r:embed="rId4"/>
          <a:stretch>
            <a:fillRect/>
          </a:stretch>
        </p:blipFill>
        <p:spPr>
          <a:xfrm>
            <a:off x="124370" y="3305754"/>
            <a:ext cx="1204440" cy="1810400"/>
          </a:xfrm>
          <a:prstGeom prst="rect">
            <a:avLst/>
          </a:prstGeom>
        </p:spPr>
      </p:pic>
      <p:sp>
        <p:nvSpPr>
          <p:cNvPr id="2" name="Segnaposto testo 1">
            <a:extLst>
              <a:ext uri="{FF2B5EF4-FFF2-40B4-BE49-F238E27FC236}">
                <a16:creationId xmlns:a16="http://schemas.microsoft.com/office/drawing/2014/main" id="{46673FCE-CB94-497B-9FE1-A5E58C64D25A}"/>
              </a:ext>
            </a:extLst>
          </p:cNvPr>
          <p:cNvSpPr>
            <a:spLocks noGrp="1"/>
          </p:cNvSpPr>
          <p:nvPr>
            <p:ph type="body" sz="quarter" idx="10"/>
          </p:nvPr>
        </p:nvSpPr>
        <p:spPr/>
        <p:txBody>
          <a:bodyPr/>
          <a:lstStyle/>
          <a:p>
            <a:r>
              <a:rPr lang="it-IT" dirty="0"/>
              <a:t>Teorema di Jacopini-Böhm </a:t>
            </a:r>
          </a:p>
        </p:txBody>
      </p:sp>
      <p:sp>
        <p:nvSpPr>
          <p:cNvPr id="3" name="Rettangolo 2">
            <a:extLst>
              <a:ext uri="{FF2B5EF4-FFF2-40B4-BE49-F238E27FC236}">
                <a16:creationId xmlns:a16="http://schemas.microsoft.com/office/drawing/2014/main" id="{F1006BE7-606D-4D27-A021-8255EF840DC4}"/>
              </a:ext>
            </a:extLst>
          </p:cNvPr>
          <p:cNvSpPr/>
          <p:nvPr/>
        </p:nvSpPr>
        <p:spPr>
          <a:xfrm>
            <a:off x="2779224" y="1538013"/>
            <a:ext cx="3675185" cy="1661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ltLang="it-IT" dirty="0"/>
              <a:t>Qualunque algoritmo può essere descritto utilizzando esclusivamente tre strutture di controllo fondamentali</a:t>
            </a:r>
            <a:endParaRPr lang="it-IT" dirty="0"/>
          </a:p>
        </p:txBody>
      </p:sp>
      <p:pic>
        <p:nvPicPr>
          <p:cNvPr id="4" name="Immagine 3" descr="&lt;strong&gt;Università Cattolica&lt;/strong&gt; del Sacro Cuore - Wikipedia">
            <a:extLst>
              <a:ext uri="{FF2B5EF4-FFF2-40B4-BE49-F238E27FC236}">
                <a16:creationId xmlns:a16="http://schemas.microsoft.com/office/drawing/2014/main" id="{71C2ADBA-32EA-4CAA-8B66-6714B304596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5" name="CasellaDiTesto 4">
            <a:extLst>
              <a:ext uri="{FF2B5EF4-FFF2-40B4-BE49-F238E27FC236}">
                <a16:creationId xmlns:a16="http://schemas.microsoft.com/office/drawing/2014/main" id="{0818312D-AF93-4C23-9664-43E1804647C1}"/>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6" name="CasellaDiTesto 5">
            <a:extLst>
              <a:ext uri="{FF2B5EF4-FFF2-40B4-BE49-F238E27FC236}">
                <a16:creationId xmlns:a16="http://schemas.microsoft.com/office/drawing/2014/main" id="{C9DAA944-CBD3-4315-8025-71038CB0E56F}"/>
              </a:ext>
            </a:extLst>
          </p:cNvPr>
          <p:cNvSpPr txBox="1"/>
          <p:nvPr/>
        </p:nvSpPr>
        <p:spPr>
          <a:xfrm>
            <a:off x="0" y="6626815"/>
            <a:ext cx="2432503" cy="246221"/>
          </a:xfrm>
          <a:prstGeom prst="rect">
            <a:avLst/>
          </a:prstGeom>
          <a:noFill/>
        </p:spPr>
        <p:txBody>
          <a:bodyPr wrap="square" rtlCol="0">
            <a:spAutoFit/>
          </a:bodyPr>
          <a:lstStyle/>
          <a:p>
            <a:r>
              <a:rPr lang="it-IT" sz="1000" dirty="0"/>
              <a:t>Dr. Francesco Alotto</a:t>
            </a:r>
          </a:p>
        </p:txBody>
      </p:sp>
      <p:sp>
        <p:nvSpPr>
          <p:cNvPr id="7" name="Parentesi graffa aperta 6">
            <a:extLst>
              <a:ext uri="{FF2B5EF4-FFF2-40B4-BE49-F238E27FC236}">
                <a16:creationId xmlns:a16="http://schemas.microsoft.com/office/drawing/2014/main" id="{2EA253E4-647E-432C-8BD3-D64B1FC8ED23}"/>
              </a:ext>
            </a:extLst>
          </p:cNvPr>
          <p:cNvSpPr/>
          <p:nvPr/>
        </p:nvSpPr>
        <p:spPr>
          <a:xfrm>
            <a:off x="6454409" y="1221453"/>
            <a:ext cx="575017" cy="21717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8" name="CasellaDiTesto 7">
            <a:extLst>
              <a:ext uri="{FF2B5EF4-FFF2-40B4-BE49-F238E27FC236}">
                <a16:creationId xmlns:a16="http://schemas.microsoft.com/office/drawing/2014/main" id="{1A50E6A4-175E-4AAD-9FB9-2C09ACB54209}"/>
              </a:ext>
            </a:extLst>
          </p:cNvPr>
          <p:cNvSpPr txBox="1"/>
          <p:nvPr/>
        </p:nvSpPr>
        <p:spPr>
          <a:xfrm>
            <a:off x="6923918" y="1815551"/>
            <a:ext cx="2865121" cy="1200329"/>
          </a:xfrm>
          <a:prstGeom prst="rect">
            <a:avLst/>
          </a:prstGeom>
          <a:noFill/>
        </p:spPr>
        <p:txBody>
          <a:bodyPr wrap="square" rtlCol="0">
            <a:spAutoFit/>
          </a:bodyPr>
          <a:lstStyle/>
          <a:p>
            <a:pPr marL="342900" indent="-342900">
              <a:buAutoNum type="arabicPeriod"/>
            </a:pPr>
            <a:r>
              <a:rPr lang="it-IT" dirty="0"/>
              <a:t>Struttura sequenziale</a:t>
            </a:r>
          </a:p>
          <a:p>
            <a:pPr marL="342900" indent="-342900">
              <a:buAutoNum type="arabicPeriod"/>
            </a:pPr>
            <a:r>
              <a:rPr lang="it-IT" dirty="0"/>
              <a:t>Struttura condizionale</a:t>
            </a:r>
          </a:p>
          <a:p>
            <a:pPr marL="342900" indent="-342900">
              <a:buAutoNum type="arabicPeriod"/>
            </a:pPr>
            <a:r>
              <a:rPr lang="it-IT" dirty="0"/>
              <a:t>Struttura iterativa</a:t>
            </a:r>
          </a:p>
          <a:p>
            <a:endParaRPr lang="it-IT" dirty="0"/>
          </a:p>
        </p:txBody>
      </p:sp>
      <p:sp>
        <p:nvSpPr>
          <p:cNvPr id="11" name="Oval 10">
            <a:extLst>
              <a:ext uri="{FF2B5EF4-FFF2-40B4-BE49-F238E27FC236}">
                <a16:creationId xmlns:a16="http://schemas.microsoft.com/office/drawing/2014/main" id="{5ADF8530-C3F2-4BED-8A70-3F5CC84684CB}"/>
              </a:ext>
            </a:extLst>
          </p:cNvPr>
          <p:cNvSpPr/>
          <p:nvPr/>
        </p:nvSpPr>
        <p:spPr>
          <a:xfrm>
            <a:off x="9714134" y="4835554"/>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11">
            <a:extLst>
              <a:ext uri="{FF2B5EF4-FFF2-40B4-BE49-F238E27FC236}">
                <a16:creationId xmlns:a16="http://schemas.microsoft.com/office/drawing/2014/main" id="{079F4365-7645-4809-A75B-4631DD4ADE5B}"/>
              </a:ext>
            </a:extLst>
          </p:cNvPr>
          <p:cNvSpPr/>
          <p:nvPr/>
        </p:nvSpPr>
        <p:spPr>
          <a:xfrm>
            <a:off x="5902993" y="4835554"/>
            <a:ext cx="720000" cy="7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ectangle 13">
            <a:extLst>
              <a:ext uri="{FF2B5EF4-FFF2-40B4-BE49-F238E27FC236}">
                <a16:creationId xmlns:a16="http://schemas.microsoft.com/office/drawing/2014/main" id="{C12A6170-C9FD-47AC-B595-C9D6F0FBA0AD}"/>
              </a:ext>
            </a:extLst>
          </p:cNvPr>
          <p:cNvSpPr/>
          <p:nvPr/>
        </p:nvSpPr>
        <p:spPr>
          <a:xfrm>
            <a:off x="124223" y="5146061"/>
            <a:ext cx="3276517" cy="153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4" name="Oval 14">
            <a:extLst>
              <a:ext uri="{FF2B5EF4-FFF2-40B4-BE49-F238E27FC236}">
                <a16:creationId xmlns:a16="http://schemas.microsoft.com/office/drawing/2014/main" id="{589E01F9-A3FB-4809-A1D2-02BE255BD9A3}"/>
              </a:ext>
            </a:extLst>
          </p:cNvPr>
          <p:cNvSpPr/>
          <p:nvPr/>
        </p:nvSpPr>
        <p:spPr>
          <a:xfrm>
            <a:off x="1337299" y="4835554"/>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5" name="Group 11">
            <a:extLst>
              <a:ext uri="{FF2B5EF4-FFF2-40B4-BE49-F238E27FC236}">
                <a16:creationId xmlns:a16="http://schemas.microsoft.com/office/drawing/2014/main" id="{7907A966-A873-44AA-9082-81FDCC93F667}"/>
              </a:ext>
            </a:extLst>
          </p:cNvPr>
          <p:cNvGrpSpPr/>
          <p:nvPr/>
        </p:nvGrpSpPr>
        <p:grpSpPr>
          <a:xfrm>
            <a:off x="357858" y="5598574"/>
            <a:ext cx="2878730" cy="907946"/>
            <a:chOff x="2851759" y="3796461"/>
            <a:chExt cx="1800000" cy="521878"/>
          </a:xfrm>
        </p:grpSpPr>
        <p:sp>
          <p:nvSpPr>
            <p:cNvPr id="16" name="Text Placeholder 3">
              <a:extLst>
                <a:ext uri="{FF2B5EF4-FFF2-40B4-BE49-F238E27FC236}">
                  <a16:creationId xmlns:a16="http://schemas.microsoft.com/office/drawing/2014/main" id="{0037115F-9F29-40CD-B90D-12103D96DEAB}"/>
                </a:ext>
              </a:extLst>
            </p:cNvPr>
            <p:cNvSpPr txBox="1">
              <a:spLocks/>
            </p:cNvSpPr>
            <p:nvPr/>
          </p:nvSpPr>
          <p:spPr>
            <a:xfrm>
              <a:off x="2851759" y="37964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Struttura </a:t>
              </a:r>
              <a:r>
                <a:rPr lang="it-IT" sz="1400" b="1" dirty="0">
                  <a:solidFill>
                    <a:schemeClr val="tx1">
                      <a:lumMod val="75000"/>
                      <a:lumOff val="25000"/>
                    </a:schemeClr>
                  </a:solidFill>
                  <a:cs typeface="Arial" pitchFamily="34" charset="0"/>
                </a:rPr>
                <a:t>sequenziale</a:t>
              </a:r>
            </a:p>
          </p:txBody>
        </p:sp>
        <p:sp>
          <p:nvSpPr>
            <p:cNvPr id="17" name="Text Placeholder 5">
              <a:extLst>
                <a:ext uri="{FF2B5EF4-FFF2-40B4-BE49-F238E27FC236}">
                  <a16:creationId xmlns:a16="http://schemas.microsoft.com/office/drawing/2014/main" id="{A204061D-027C-4838-AC37-5B4D91B06021}"/>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1200" dirty="0">
                  <a:cs typeface="Arial" pitchFamily="34" charset="0"/>
                </a:rPr>
                <a:t>Rappresenta</a:t>
              </a:r>
              <a:r>
                <a:rPr lang="en-US" sz="1200" dirty="0">
                  <a:cs typeface="Arial" pitchFamily="34" charset="0"/>
                </a:rPr>
                <a:t> una </a:t>
              </a:r>
              <a:r>
                <a:rPr lang="it-IT" sz="1200" dirty="0">
                  <a:cs typeface="Arial" pitchFamily="34" charset="0"/>
                </a:rPr>
                <a:t>sequenza</a:t>
              </a:r>
              <a:r>
                <a:rPr lang="en-US" sz="1200" dirty="0">
                  <a:cs typeface="Arial" pitchFamily="34" charset="0"/>
                </a:rPr>
                <a:t> di </a:t>
              </a:r>
              <a:r>
                <a:rPr lang="it-IT" sz="1200" dirty="0">
                  <a:cs typeface="Arial" pitchFamily="34" charset="0"/>
                </a:rPr>
                <a:t>azioni</a:t>
              </a:r>
              <a:r>
                <a:rPr lang="en-US" sz="1200" dirty="0">
                  <a:cs typeface="Arial" pitchFamily="34" charset="0"/>
                </a:rPr>
                <a:t> </a:t>
              </a:r>
              <a:r>
                <a:rPr lang="it-IT" sz="1200" dirty="0">
                  <a:cs typeface="Arial" pitchFamily="34" charset="0"/>
                </a:rPr>
                <a:t>elementari</a:t>
              </a:r>
              <a:r>
                <a:rPr lang="en-US" sz="1200" dirty="0">
                  <a:cs typeface="Arial" pitchFamily="34" charset="0"/>
                </a:rPr>
                <a:t> </a:t>
              </a:r>
              <a:r>
                <a:rPr lang="it-IT" sz="1200" dirty="0">
                  <a:cs typeface="Arial" pitchFamily="34" charset="0"/>
                </a:rPr>
                <a:t>direttamente</a:t>
              </a:r>
              <a:r>
                <a:rPr lang="en-US" sz="1200" dirty="0">
                  <a:cs typeface="Arial" pitchFamily="34" charset="0"/>
                </a:rPr>
                <a:t> </a:t>
              </a:r>
              <a:r>
                <a:rPr lang="it-IT" sz="1200" dirty="0">
                  <a:cs typeface="Arial" pitchFamily="34" charset="0"/>
                </a:rPr>
                <a:t>eseguibili</a:t>
              </a:r>
              <a:r>
                <a:rPr lang="en-US" sz="1200" dirty="0">
                  <a:cs typeface="Arial" pitchFamily="34" charset="0"/>
                </a:rPr>
                <a:t> una di </a:t>
              </a:r>
              <a:r>
                <a:rPr lang="it-IT" sz="1200" dirty="0">
                  <a:cs typeface="Arial" pitchFamily="34" charset="0"/>
                </a:rPr>
                <a:t>seguito</a:t>
              </a:r>
              <a:r>
                <a:rPr lang="en-US" sz="1200" dirty="0">
                  <a:cs typeface="Arial" pitchFamily="34" charset="0"/>
                </a:rPr>
                <a:t> </a:t>
              </a:r>
              <a:r>
                <a:rPr lang="it-IT" sz="1200" dirty="0">
                  <a:cs typeface="Arial" pitchFamily="34" charset="0"/>
                </a:rPr>
                <a:t>all’altra</a:t>
              </a:r>
            </a:p>
          </p:txBody>
        </p:sp>
      </p:grpSp>
      <p:sp>
        <p:nvSpPr>
          <p:cNvPr id="23" name="Text Placeholder 3">
            <a:extLst>
              <a:ext uri="{FF2B5EF4-FFF2-40B4-BE49-F238E27FC236}">
                <a16:creationId xmlns:a16="http://schemas.microsoft.com/office/drawing/2014/main" id="{907D6496-D7C7-4527-B747-52C894632EA7}"/>
              </a:ext>
            </a:extLst>
          </p:cNvPr>
          <p:cNvSpPr txBox="1">
            <a:spLocks/>
          </p:cNvSpPr>
          <p:nvPr/>
        </p:nvSpPr>
        <p:spPr>
          <a:xfrm>
            <a:off x="9174034" y="5658636"/>
            <a:ext cx="18002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Struttura </a:t>
            </a:r>
            <a:r>
              <a:rPr lang="it-IT" sz="1400" b="1" noProof="1">
                <a:solidFill>
                  <a:schemeClr val="tx1">
                    <a:lumMod val="75000"/>
                    <a:lumOff val="25000"/>
                  </a:schemeClr>
                </a:solidFill>
                <a:cs typeface="Arial" pitchFamily="34" charset="0"/>
              </a:rPr>
              <a:t>Iterativa</a:t>
            </a:r>
          </a:p>
        </p:txBody>
      </p:sp>
      <p:sp>
        <p:nvSpPr>
          <p:cNvPr id="27" name="CasellaDiTesto 26">
            <a:extLst>
              <a:ext uri="{FF2B5EF4-FFF2-40B4-BE49-F238E27FC236}">
                <a16:creationId xmlns:a16="http://schemas.microsoft.com/office/drawing/2014/main" id="{4A3F1664-86E1-4CF6-B4D3-DA37E0CB29DF}"/>
              </a:ext>
            </a:extLst>
          </p:cNvPr>
          <p:cNvSpPr txBox="1"/>
          <p:nvPr/>
        </p:nvSpPr>
        <p:spPr>
          <a:xfrm>
            <a:off x="254733" y="5110344"/>
            <a:ext cx="941042" cy="230832"/>
          </a:xfrm>
          <a:prstGeom prst="rect">
            <a:avLst/>
          </a:prstGeom>
          <a:noFill/>
        </p:spPr>
        <p:txBody>
          <a:bodyPr wrap="square" rtlCol="0">
            <a:spAutoFit/>
          </a:bodyPr>
          <a:lstStyle/>
          <a:p>
            <a:r>
              <a:rPr lang="it-IT" sz="900" b="1" dirty="0">
                <a:solidFill>
                  <a:schemeClr val="bg1"/>
                </a:solidFill>
              </a:rPr>
              <a:t>D. A blocchi</a:t>
            </a:r>
          </a:p>
        </p:txBody>
      </p:sp>
      <p:sp>
        <p:nvSpPr>
          <p:cNvPr id="28" name="CasellaDiTesto 27">
            <a:extLst>
              <a:ext uri="{FF2B5EF4-FFF2-40B4-BE49-F238E27FC236}">
                <a16:creationId xmlns:a16="http://schemas.microsoft.com/office/drawing/2014/main" id="{3AD3C7BF-E63D-4D8F-85E6-D605C37584E9}"/>
              </a:ext>
            </a:extLst>
          </p:cNvPr>
          <p:cNvSpPr txBox="1"/>
          <p:nvPr/>
        </p:nvSpPr>
        <p:spPr>
          <a:xfrm>
            <a:off x="2223102" y="5103041"/>
            <a:ext cx="1013486" cy="230832"/>
          </a:xfrm>
          <a:prstGeom prst="rect">
            <a:avLst/>
          </a:prstGeom>
          <a:noFill/>
        </p:spPr>
        <p:txBody>
          <a:bodyPr wrap="square" rtlCol="0">
            <a:spAutoFit/>
          </a:bodyPr>
          <a:lstStyle/>
          <a:p>
            <a:r>
              <a:rPr lang="it-IT" sz="900" b="1" dirty="0">
                <a:solidFill>
                  <a:schemeClr val="bg1"/>
                </a:solidFill>
              </a:rPr>
              <a:t>Pseudocodice</a:t>
            </a:r>
          </a:p>
        </p:txBody>
      </p:sp>
      <p:sp>
        <p:nvSpPr>
          <p:cNvPr id="29" name="Rectangle 13">
            <a:extLst>
              <a:ext uri="{FF2B5EF4-FFF2-40B4-BE49-F238E27FC236}">
                <a16:creationId xmlns:a16="http://schemas.microsoft.com/office/drawing/2014/main" id="{74158F55-CA23-49B2-BC77-D51FE07AEBD2}"/>
              </a:ext>
            </a:extLst>
          </p:cNvPr>
          <p:cNvSpPr/>
          <p:nvPr/>
        </p:nvSpPr>
        <p:spPr>
          <a:xfrm>
            <a:off x="4471868" y="5141468"/>
            <a:ext cx="3276517" cy="153977"/>
          </a:xfrm>
          <a:prstGeom prst="rect">
            <a:avLst/>
          </a:prstGeom>
          <a:solidFill>
            <a:srgbClr val="19A5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30" name="Group 11">
            <a:extLst>
              <a:ext uri="{FF2B5EF4-FFF2-40B4-BE49-F238E27FC236}">
                <a16:creationId xmlns:a16="http://schemas.microsoft.com/office/drawing/2014/main" id="{D7A304B5-8B3C-489E-A47D-8A4C8D3C1173}"/>
              </a:ext>
            </a:extLst>
          </p:cNvPr>
          <p:cNvGrpSpPr/>
          <p:nvPr/>
        </p:nvGrpSpPr>
        <p:grpSpPr>
          <a:xfrm>
            <a:off x="4471868" y="5529214"/>
            <a:ext cx="6596639" cy="1171597"/>
            <a:chOff x="2851759" y="3796461"/>
            <a:chExt cx="3392194" cy="673422"/>
          </a:xfrm>
        </p:grpSpPr>
        <p:sp>
          <p:nvSpPr>
            <p:cNvPr id="31" name="Text Placeholder 3">
              <a:extLst>
                <a:ext uri="{FF2B5EF4-FFF2-40B4-BE49-F238E27FC236}">
                  <a16:creationId xmlns:a16="http://schemas.microsoft.com/office/drawing/2014/main" id="{DFB40F8A-9B55-41C4-81E4-EFAD65BBF01C}"/>
                </a:ext>
              </a:extLst>
            </p:cNvPr>
            <p:cNvSpPr txBox="1">
              <a:spLocks/>
            </p:cNvSpPr>
            <p:nvPr/>
          </p:nvSpPr>
          <p:spPr>
            <a:xfrm>
              <a:off x="2851759" y="37964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Struttura Condizionale</a:t>
              </a:r>
            </a:p>
          </p:txBody>
        </p:sp>
        <p:sp>
          <p:nvSpPr>
            <p:cNvPr id="32" name="Text Placeholder 5">
              <a:extLst>
                <a:ext uri="{FF2B5EF4-FFF2-40B4-BE49-F238E27FC236}">
                  <a16:creationId xmlns:a16="http://schemas.microsoft.com/office/drawing/2014/main" id="{EB98EEEE-3EB6-4605-8C36-B6E843925FF4}"/>
                </a:ext>
              </a:extLst>
            </p:cNvPr>
            <p:cNvSpPr txBox="1">
              <a:spLocks/>
            </p:cNvSpPr>
            <p:nvPr/>
          </p:nvSpPr>
          <p:spPr>
            <a:xfrm>
              <a:off x="4443953" y="4237790"/>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1200" dirty="0">
                <a:cs typeface="Arial" pitchFamily="34" charset="0"/>
              </a:endParaRPr>
            </a:p>
          </p:txBody>
        </p:sp>
      </p:grpSp>
      <p:pic>
        <p:nvPicPr>
          <p:cNvPr id="33" name="Immagine 32">
            <a:extLst>
              <a:ext uri="{FF2B5EF4-FFF2-40B4-BE49-F238E27FC236}">
                <a16:creationId xmlns:a16="http://schemas.microsoft.com/office/drawing/2014/main" id="{C58EABA8-25D0-49F2-ADEA-37FB7EB74209}"/>
              </a:ext>
            </a:extLst>
          </p:cNvPr>
          <p:cNvPicPr>
            <a:picLocks noChangeAspect="1"/>
          </p:cNvPicPr>
          <p:nvPr/>
        </p:nvPicPr>
        <p:blipFill>
          <a:blip r:embed="rId6"/>
          <a:stretch>
            <a:fillRect/>
          </a:stretch>
        </p:blipFill>
        <p:spPr>
          <a:xfrm>
            <a:off x="4498498" y="3697020"/>
            <a:ext cx="1365670" cy="1344078"/>
          </a:xfrm>
          <a:prstGeom prst="rect">
            <a:avLst/>
          </a:prstGeom>
        </p:spPr>
      </p:pic>
      <p:sp>
        <p:nvSpPr>
          <p:cNvPr id="34" name="CasellaDiTesto 33">
            <a:extLst>
              <a:ext uri="{FF2B5EF4-FFF2-40B4-BE49-F238E27FC236}">
                <a16:creationId xmlns:a16="http://schemas.microsoft.com/office/drawing/2014/main" id="{68EEE1D1-C861-44ED-94BA-397188FE2549}"/>
              </a:ext>
            </a:extLst>
          </p:cNvPr>
          <p:cNvSpPr txBox="1"/>
          <p:nvPr/>
        </p:nvSpPr>
        <p:spPr>
          <a:xfrm>
            <a:off x="4741395" y="5110344"/>
            <a:ext cx="941042" cy="230832"/>
          </a:xfrm>
          <a:prstGeom prst="rect">
            <a:avLst/>
          </a:prstGeom>
          <a:noFill/>
        </p:spPr>
        <p:txBody>
          <a:bodyPr wrap="square" rtlCol="0">
            <a:spAutoFit/>
          </a:bodyPr>
          <a:lstStyle/>
          <a:p>
            <a:r>
              <a:rPr lang="it-IT" sz="900" b="1" dirty="0">
                <a:solidFill>
                  <a:schemeClr val="bg1"/>
                </a:solidFill>
              </a:rPr>
              <a:t>D. A blocchi</a:t>
            </a:r>
          </a:p>
        </p:txBody>
      </p:sp>
      <p:sp>
        <p:nvSpPr>
          <p:cNvPr id="36" name="CasellaDiTesto 35">
            <a:extLst>
              <a:ext uri="{FF2B5EF4-FFF2-40B4-BE49-F238E27FC236}">
                <a16:creationId xmlns:a16="http://schemas.microsoft.com/office/drawing/2014/main" id="{5A2C4F7B-CF5F-4DD1-8DEE-672F9DDC43CD}"/>
              </a:ext>
            </a:extLst>
          </p:cNvPr>
          <p:cNvSpPr txBox="1"/>
          <p:nvPr/>
        </p:nvSpPr>
        <p:spPr>
          <a:xfrm>
            <a:off x="6622993" y="5088106"/>
            <a:ext cx="1013486" cy="230832"/>
          </a:xfrm>
          <a:prstGeom prst="rect">
            <a:avLst/>
          </a:prstGeom>
          <a:noFill/>
        </p:spPr>
        <p:txBody>
          <a:bodyPr wrap="square" rtlCol="0">
            <a:spAutoFit/>
          </a:bodyPr>
          <a:lstStyle/>
          <a:p>
            <a:r>
              <a:rPr lang="it-IT" sz="900" b="1" dirty="0">
                <a:solidFill>
                  <a:schemeClr val="bg1"/>
                </a:solidFill>
              </a:rPr>
              <a:t>Pseudocodice</a:t>
            </a:r>
          </a:p>
        </p:txBody>
      </p:sp>
      <p:sp>
        <p:nvSpPr>
          <p:cNvPr id="38" name="CasellaDiTesto 37">
            <a:extLst>
              <a:ext uri="{FF2B5EF4-FFF2-40B4-BE49-F238E27FC236}">
                <a16:creationId xmlns:a16="http://schemas.microsoft.com/office/drawing/2014/main" id="{C53BAA1B-1406-4B87-ACE7-72706606DD7B}"/>
              </a:ext>
            </a:extLst>
          </p:cNvPr>
          <p:cNvSpPr txBox="1"/>
          <p:nvPr/>
        </p:nvSpPr>
        <p:spPr>
          <a:xfrm>
            <a:off x="4471868" y="5931649"/>
            <a:ext cx="3276517" cy="646331"/>
          </a:xfrm>
          <a:prstGeom prst="rect">
            <a:avLst/>
          </a:prstGeom>
          <a:noFill/>
        </p:spPr>
        <p:txBody>
          <a:bodyPr wrap="square" rtlCol="0">
            <a:spAutoFit/>
          </a:bodyPr>
          <a:lstStyle/>
          <a:p>
            <a:pPr algn="just"/>
            <a:r>
              <a:rPr lang="en-US" sz="1200" dirty="0">
                <a:cs typeface="Arial" pitchFamily="34" charset="0"/>
              </a:rPr>
              <a:t>Rappresenta la scelta, in base alla risposta ad una condizione, di due esecuzioni poste in alternativa</a:t>
            </a:r>
          </a:p>
        </p:txBody>
      </p:sp>
      <p:sp>
        <p:nvSpPr>
          <p:cNvPr id="39" name="Rectangle 13">
            <a:extLst>
              <a:ext uri="{FF2B5EF4-FFF2-40B4-BE49-F238E27FC236}">
                <a16:creationId xmlns:a16="http://schemas.microsoft.com/office/drawing/2014/main" id="{C0C16624-9681-49FD-B1C2-C5C8DF2D6EE1}"/>
              </a:ext>
            </a:extLst>
          </p:cNvPr>
          <p:cNvSpPr/>
          <p:nvPr/>
        </p:nvSpPr>
        <p:spPr>
          <a:xfrm>
            <a:off x="8356479" y="5151615"/>
            <a:ext cx="3276517" cy="153977"/>
          </a:xfrm>
          <a:prstGeom prst="rect">
            <a:avLst/>
          </a:prstGeom>
          <a:solidFill>
            <a:srgbClr val="0587A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40" name="Immagine 39">
            <a:extLst>
              <a:ext uri="{FF2B5EF4-FFF2-40B4-BE49-F238E27FC236}">
                <a16:creationId xmlns:a16="http://schemas.microsoft.com/office/drawing/2014/main" id="{2E581B39-05F6-4D1A-8429-3B2FDD6B61EB}"/>
              </a:ext>
            </a:extLst>
          </p:cNvPr>
          <p:cNvPicPr>
            <a:picLocks noChangeAspect="1"/>
          </p:cNvPicPr>
          <p:nvPr/>
        </p:nvPicPr>
        <p:blipFill>
          <a:blip r:embed="rId7"/>
          <a:stretch>
            <a:fillRect/>
          </a:stretch>
        </p:blipFill>
        <p:spPr>
          <a:xfrm>
            <a:off x="8393039" y="3273011"/>
            <a:ext cx="1137028" cy="1842985"/>
          </a:xfrm>
          <a:prstGeom prst="rect">
            <a:avLst/>
          </a:prstGeom>
        </p:spPr>
      </p:pic>
      <p:sp>
        <p:nvSpPr>
          <p:cNvPr id="41" name="CasellaDiTesto 40">
            <a:extLst>
              <a:ext uri="{FF2B5EF4-FFF2-40B4-BE49-F238E27FC236}">
                <a16:creationId xmlns:a16="http://schemas.microsoft.com/office/drawing/2014/main" id="{51B7D0C9-8F42-4A01-BD77-8FD87D94A743}"/>
              </a:ext>
            </a:extLst>
          </p:cNvPr>
          <p:cNvSpPr txBox="1"/>
          <p:nvPr/>
        </p:nvSpPr>
        <p:spPr>
          <a:xfrm>
            <a:off x="8523613" y="5113356"/>
            <a:ext cx="941042" cy="230832"/>
          </a:xfrm>
          <a:prstGeom prst="rect">
            <a:avLst/>
          </a:prstGeom>
          <a:noFill/>
        </p:spPr>
        <p:txBody>
          <a:bodyPr wrap="square" rtlCol="0">
            <a:spAutoFit/>
          </a:bodyPr>
          <a:lstStyle/>
          <a:p>
            <a:r>
              <a:rPr lang="it-IT" sz="900" b="1" dirty="0">
                <a:solidFill>
                  <a:schemeClr val="bg1"/>
                </a:solidFill>
              </a:rPr>
              <a:t>D. A blocchi</a:t>
            </a:r>
          </a:p>
        </p:txBody>
      </p:sp>
      <p:sp>
        <p:nvSpPr>
          <p:cNvPr id="42" name="CasellaDiTesto 41">
            <a:extLst>
              <a:ext uri="{FF2B5EF4-FFF2-40B4-BE49-F238E27FC236}">
                <a16:creationId xmlns:a16="http://schemas.microsoft.com/office/drawing/2014/main" id="{84E2A266-B1B8-4A7C-A22B-974CFF66388F}"/>
              </a:ext>
            </a:extLst>
          </p:cNvPr>
          <p:cNvSpPr txBox="1"/>
          <p:nvPr/>
        </p:nvSpPr>
        <p:spPr>
          <a:xfrm>
            <a:off x="10526822" y="5099147"/>
            <a:ext cx="1013486" cy="230832"/>
          </a:xfrm>
          <a:prstGeom prst="rect">
            <a:avLst/>
          </a:prstGeom>
          <a:noFill/>
        </p:spPr>
        <p:txBody>
          <a:bodyPr wrap="square" rtlCol="0">
            <a:spAutoFit/>
          </a:bodyPr>
          <a:lstStyle/>
          <a:p>
            <a:r>
              <a:rPr lang="it-IT" sz="900" b="1" dirty="0">
                <a:solidFill>
                  <a:schemeClr val="bg1"/>
                </a:solidFill>
              </a:rPr>
              <a:t>Pseudocodice</a:t>
            </a:r>
          </a:p>
        </p:txBody>
      </p:sp>
      <p:pic>
        <p:nvPicPr>
          <p:cNvPr id="43" name="Immagine 42">
            <a:extLst>
              <a:ext uri="{FF2B5EF4-FFF2-40B4-BE49-F238E27FC236}">
                <a16:creationId xmlns:a16="http://schemas.microsoft.com/office/drawing/2014/main" id="{02A0E774-4FD9-4A04-A775-43B4EBEFB47E}"/>
              </a:ext>
            </a:extLst>
          </p:cNvPr>
          <p:cNvPicPr>
            <a:picLocks noChangeAspect="1"/>
          </p:cNvPicPr>
          <p:nvPr/>
        </p:nvPicPr>
        <p:blipFill>
          <a:blip r:embed="rId8"/>
          <a:stretch>
            <a:fillRect/>
          </a:stretch>
        </p:blipFill>
        <p:spPr>
          <a:xfrm>
            <a:off x="10174134" y="4164963"/>
            <a:ext cx="1600200" cy="533400"/>
          </a:xfrm>
          <a:prstGeom prst="rect">
            <a:avLst/>
          </a:prstGeom>
        </p:spPr>
      </p:pic>
      <p:sp>
        <p:nvSpPr>
          <p:cNvPr id="44" name="CasellaDiTesto 43">
            <a:extLst>
              <a:ext uri="{FF2B5EF4-FFF2-40B4-BE49-F238E27FC236}">
                <a16:creationId xmlns:a16="http://schemas.microsoft.com/office/drawing/2014/main" id="{8A91BFA9-4131-4EC8-9A8A-28366FDC1355}"/>
              </a:ext>
            </a:extLst>
          </p:cNvPr>
          <p:cNvSpPr txBox="1"/>
          <p:nvPr/>
        </p:nvSpPr>
        <p:spPr>
          <a:xfrm>
            <a:off x="8435875" y="5900654"/>
            <a:ext cx="3276517" cy="830997"/>
          </a:xfrm>
          <a:prstGeom prst="rect">
            <a:avLst/>
          </a:prstGeom>
          <a:noFill/>
        </p:spPr>
        <p:txBody>
          <a:bodyPr wrap="square" rtlCol="0">
            <a:spAutoFit/>
          </a:bodyPr>
          <a:lstStyle/>
          <a:p>
            <a:pPr algn="just"/>
            <a:r>
              <a:rPr lang="en-US" sz="1200" dirty="0">
                <a:cs typeface="Arial" pitchFamily="34" charset="0"/>
              </a:rPr>
              <a:t>Rappresenta la ripetizione di una o più azioni fino a quando la risposta del Test non porta a fine </a:t>
            </a:r>
            <a:r>
              <a:rPr lang="it-IT" sz="1200" dirty="0">
                <a:cs typeface="Arial" pitchFamily="34" charset="0"/>
              </a:rPr>
              <a:t>ciclo</a:t>
            </a:r>
            <a:r>
              <a:rPr lang="en-US" sz="1200" dirty="0">
                <a:cs typeface="Arial" pitchFamily="34" charset="0"/>
              </a:rPr>
              <a:t>. Quando la risposta è affermativa l’iterazione continua.</a:t>
            </a:r>
          </a:p>
        </p:txBody>
      </p:sp>
    </p:spTree>
    <p:extLst>
      <p:ext uri="{BB962C8B-B14F-4D97-AF65-F5344CB8AC3E}">
        <p14:creationId xmlns:p14="http://schemas.microsoft.com/office/powerpoint/2010/main" val="2048564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1BA9C3C6-6E3D-44F1-9405-28AECCB81BB1}"/>
              </a:ext>
            </a:extLst>
          </p:cNvPr>
          <p:cNvSpPr>
            <a:spLocks noGrp="1"/>
          </p:cNvSpPr>
          <p:nvPr>
            <p:ph type="body" sz="quarter" idx="10"/>
          </p:nvPr>
        </p:nvSpPr>
        <p:spPr>
          <a:xfrm>
            <a:off x="309401" y="462601"/>
            <a:ext cx="11573197" cy="724247"/>
          </a:xfrm>
        </p:spPr>
        <p:txBody>
          <a:bodyPr/>
          <a:lstStyle/>
          <a:p>
            <a:r>
              <a:rPr lang="it-IT" dirty="0"/>
              <a:t>Processo di sviluppo di un programma</a:t>
            </a:r>
          </a:p>
        </p:txBody>
      </p:sp>
      <p:sp>
        <p:nvSpPr>
          <p:cNvPr id="3" name="Rectangle 2">
            <a:extLst>
              <a:ext uri="{FF2B5EF4-FFF2-40B4-BE49-F238E27FC236}">
                <a16:creationId xmlns:a16="http://schemas.microsoft.com/office/drawing/2014/main" id="{0CECF51C-8A8B-403F-B21C-8DFFCD775B5F}"/>
              </a:ext>
            </a:extLst>
          </p:cNvPr>
          <p:cNvSpPr/>
          <p:nvPr/>
        </p:nvSpPr>
        <p:spPr>
          <a:xfrm>
            <a:off x="800100" y="2348880"/>
            <a:ext cx="2088000" cy="1080120"/>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75000"/>
                  <a:lumOff val="25000"/>
                </a:schemeClr>
              </a:solidFill>
            </a:endParaRPr>
          </a:p>
        </p:txBody>
      </p:sp>
      <p:sp>
        <p:nvSpPr>
          <p:cNvPr id="6" name="TextBox 5">
            <a:extLst>
              <a:ext uri="{FF2B5EF4-FFF2-40B4-BE49-F238E27FC236}">
                <a16:creationId xmlns:a16="http://schemas.microsoft.com/office/drawing/2014/main" id="{C5FF3EC4-2EE9-48FA-9052-93858A08C46C}"/>
              </a:ext>
            </a:extLst>
          </p:cNvPr>
          <p:cNvSpPr txBox="1"/>
          <p:nvPr/>
        </p:nvSpPr>
        <p:spPr>
          <a:xfrm>
            <a:off x="1177035" y="2459427"/>
            <a:ext cx="1368152"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Specifica funzionale del problema</a:t>
            </a:r>
          </a:p>
        </p:txBody>
      </p:sp>
      <p:sp>
        <p:nvSpPr>
          <p:cNvPr id="7" name="Rectangle 6">
            <a:extLst>
              <a:ext uri="{FF2B5EF4-FFF2-40B4-BE49-F238E27FC236}">
                <a16:creationId xmlns:a16="http://schemas.microsoft.com/office/drawing/2014/main" id="{8BCDBCB5-E522-424C-8D85-78176C131B68}"/>
              </a:ext>
            </a:extLst>
          </p:cNvPr>
          <p:cNvSpPr/>
          <p:nvPr/>
        </p:nvSpPr>
        <p:spPr>
          <a:xfrm>
            <a:off x="3557060" y="2364896"/>
            <a:ext cx="2088000" cy="108012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75000"/>
                  <a:lumOff val="25000"/>
                </a:schemeClr>
              </a:solidFill>
            </a:endParaRPr>
          </a:p>
        </p:txBody>
      </p:sp>
      <p:sp>
        <p:nvSpPr>
          <p:cNvPr id="10" name="TextBox 9">
            <a:extLst>
              <a:ext uri="{FF2B5EF4-FFF2-40B4-BE49-F238E27FC236}">
                <a16:creationId xmlns:a16="http://schemas.microsoft.com/office/drawing/2014/main" id="{5A391688-7E26-48B1-B2F0-2F1C9D77F810}"/>
              </a:ext>
            </a:extLst>
          </p:cNvPr>
          <p:cNvSpPr txBox="1"/>
          <p:nvPr/>
        </p:nvSpPr>
        <p:spPr>
          <a:xfrm>
            <a:off x="3916276" y="2459427"/>
            <a:ext cx="1368152" cy="1015663"/>
          </a:xfrm>
          <a:prstGeom prst="rect">
            <a:avLst/>
          </a:prstGeom>
          <a:noFill/>
        </p:spPr>
        <p:txBody>
          <a:bodyPr wrap="square" rtlCol="0">
            <a:spAutoFit/>
          </a:bodyPr>
          <a:lstStyle/>
          <a:p>
            <a:pPr algn="ctr"/>
            <a:r>
              <a:rPr lang="it-IT" altLang="ko-KR" sz="1200" b="1" dirty="0">
                <a:solidFill>
                  <a:schemeClr val="tx1">
                    <a:lumMod val="75000"/>
                    <a:lumOff val="25000"/>
                  </a:schemeClr>
                </a:solidFill>
                <a:cs typeface="Arial" pitchFamily="34" charset="0"/>
              </a:rPr>
              <a:t>Analisi del problema e definizione di un algoritmo risolutivo</a:t>
            </a:r>
          </a:p>
        </p:txBody>
      </p:sp>
      <p:sp>
        <p:nvSpPr>
          <p:cNvPr id="11" name="Rectangle 10">
            <a:extLst>
              <a:ext uri="{FF2B5EF4-FFF2-40B4-BE49-F238E27FC236}">
                <a16:creationId xmlns:a16="http://schemas.microsoft.com/office/drawing/2014/main" id="{70BB9208-D69F-4F0C-B7FC-617B5011AAE6}"/>
              </a:ext>
            </a:extLst>
          </p:cNvPr>
          <p:cNvSpPr/>
          <p:nvPr/>
        </p:nvSpPr>
        <p:spPr>
          <a:xfrm>
            <a:off x="6314020" y="2348880"/>
            <a:ext cx="2088000" cy="1080120"/>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75000"/>
                  <a:lumOff val="25000"/>
                </a:schemeClr>
              </a:solidFill>
            </a:endParaRPr>
          </a:p>
        </p:txBody>
      </p:sp>
      <p:sp>
        <p:nvSpPr>
          <p:cNvPr id="14" name="TextBox 13">
            <a:extLst>
              <a:ext uri="{FF2B5EF4-FFF2-40B4-BE49-F238E27FC236}">
                <a16:creationId xmlns:a16="http://schemas.microsoft.com/office/drawing/2014/main" id="{89535FE9-B6F7-4A28-8287-242C0E924C2D}"/>
              </a:ext>
            </a:extLst>
          </p:cNvPr>
          <p:cNvSpPr txBox="1"/>
          <p:nvPr/>
        </p:nvSpPr>
        <p:spPr>
          <a:xfrm>
            <a:off x="6673944" y="2459427"/>
            <a:ext cx="1368152" cy="830997"/>
          </a:xfrm>
          <a:prstGeom prst="rect">
            <a:avLst/>
          </a:prstGeom>
          <a:noFill/>
        </p:spPr>
        <p:txBody>
          <a:bodyPr wrap="square" rtlCol="0">
            <a:spAutoFit/>
          </a:bodyPr>
          <a:lstStyle/>
          <a:p>
            <a:pPr algn="ctr"/>
            <a:r>
              <a:rPr lang="it-IT" altLang="ko-KR" sz="1200" b="1" dirty="0">
                <a:solidFill>
                  <a:schemeClr val="tx1">
                    <a:lumMod val="75000"/>
                    <a:lumOff val="25000"/>
                  </a:schemeClr>
                </a:solidFill>
                <a:cs typeface="Arial" pitchFamily="34" charset="0"/>
              </a:rPr>
              <a:t>Descrizione con diagramma di flusso e/o pseudocodice</a:t>
            </a:r>
          </a:p>
        </p:txBody>
      </p:sp>
      <p:sp>
        <p:nvSpPr>
          <p:cNvPr id="15" name="Rectangle 14">
            <a:extLst>
              <a:ext uri="{FF2B5EF4-FFF2-40B4-BE49-F238E27FC236}">
                <a16:creationId xmlns:a16="http://schemas.microsoft.com/office/drawing/2014/main" id="{1D6781C1-5031-464B-922A-C4711BB97239}"/>
              </a:ext>
            </a:extLst>
          </p:cNvPr>
          <p:cNvSpPr/>
          <p:nvPr/>
        </p:nvSpPr>
        <p:spPr>
          <a:xfrm>
            <a:off x="9070981" y="2348880"/>
            <a:ext cx="2088000" cy="108012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75000"/>
                  <a:lumOff val="25000"/>
                </a:schemeClr>
              </a:solidFill>
            </a:endParaRPr>
          </a:p>
        </p:txBody>
      </p:sp>
      <p:sp>
        <p:nvSpPr>
          <p:cNvPr id="18" name="TextBox 17">
            <a:extLst>
              <a:ext uri="{FF2B5EF4-FFF2-40B4-BE49-F238E27FC236}">
                <a16:creationId xmlns:a16="http://schemas.microsoft.com/office/drawing/2014/main" id="{204B8E7D-5807-42B4-B458-CD9BE0D311F4}"/>
              </a:ext>
            </a:extLst>
          </p:cNvPr>
          <p:cNvSpPr txBox="1"/>
          <p:nvPr/>
        </p:nvSpPr>
        <p:spPr>
          <a:xfrm>
            <a:off x="9070980" y="2459427"/>
            <a:ext cx="2174381" cy="1015663"/>
          </a:xfrm>
          <a:prstGeom prst="rect">
            <a:avLst/>
          </a:prstGeom>
          <a:noFill/>
        </p:spPr>
        <p:txBody>
          <a:bodyPr wrap="square" rtlCol="0">
            <a:spAutoFit/>
          </a:bodyPr>
          <a:lstStyle/>
          <a:p>
            <a:pPr algn="ctr"/>
            <a:r>
              <a:rPr lang="it-IT" altLang="ko-KR" sz="1200" b="1" dirty="0">
                <a:solidFill>
                  <a:schemeClr val="tx1">
                    <a:lumMod val="75000"/>
                    <a:lumOff val="25000"/>
                  </a:schemeClr>
                </a:solidFill>
                <a:cs typeface="Arial" pitchFamily="34" charset="0"/>
              </a:rPr>
              <a:t>Traduzione dell’algoritmo in programma in linguaggio di programmazione ad alto livello</a:t>
            </a:r>
          </a:p>
        </p:txBody>
      </p:sp>
      <p:cxnSp>
        <p:nvCxnSpPr>
          <p:cNvPr id="19" name="Straight Arrow Connector 18">
            <a:extLst>
              <a:ext uri="{FF2B5EF4-FFF2-40B4-BE49-F238E27FC236}">
                <a16:creationId xmlns:a16="http://schemas.microsoft.com/office/drawing/2014/main" id="{52ACFD93-7E4B-4E28-BC3B-E4CDE7174672}"/>
              </a:ext>
            </a:extLst>
          </p:cNvPr>
          <p:cNvCxnSpPr/>
          <p:nvPr/>
        </p:nvCxnSpPr>
        <p:spPr>
          <a:xfrm>
            <a:off x="3045458" y="2888940"/>
            <a:ext cx="354246" cy="0"/>
          </a:xfrm>
          <a:prstGeom prst="straightConnector1">
            <a:avLst/>
          </a:prstGeom>
          <a:ln w="381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D2415A0-185E-49D2-A22D-5E5591E6621A}"/>
              </a:ext>
            </a:extLst>
          </p:cNvPr>
          <p:cNvCxnSpPr/>
          <p:nvPr/>
        </p:nvCxnSpPr>
        <p:spPr>
          <a:xfrm>
            <a:off x="5802418" y="2888940"/>
            <a:ext cx="354246" cy="0"/>
          </a:xfrm>
          <a:prstGeom prst="straightConnector1">
            <a:avLst/>
          </a:prstGeom>
          <a:ln w="381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7884FC-1B4D-455F-8438-653B85BAA46C}"/>
              </a:ext>
            </a:extLst>
          </p:cNvPr>
          <p:cNvCxnSpPr/>
          <p:nvPr/>
        </p:nvCxnSpPr>
        <p:spPr>
          <a:xfrm>
            <a:off x="8559378" y="2888940"/>
            <a:ext cx="354246" cy="0"/>
          </a:xfrm>
          <a:prstGeom prst="straightConnector1">
            <a:avLst/>
          </a:prstGeom>
          <a:ln w="381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C5DB818-B8AA-45DB-B6A9-C52BD4FD300F}"/>
              </a:ext>
            </a:extLst>
          </p:cNvPr>
          <p:cNvSpPr/>
          <p:nvPr/>
        </p:nvSpPr>
        <p:spPr>
          <a:xfrm>
            <a:off x="6327169" y="3688154"/>
            <a:ext cx="2088000" cy="108012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75000"/>
                  <a:lumOff val="25000"/>
                </a:schemeClr>
              </a:solidFill>
            </a:endParaRPr>
          </a:p>
        </p:txBody>
      </p:sp>
      <p:sp>
        <p:nvSpPr>
          <p:cNvPr id="29" name="TextBox 28">
            <a:extLst>
              <a:ext uri="{FF2B5EF4-FFF2-40B4-BE49-F238E27FC236}">
                <a16:creationId xmlns:a16="http://schemas.microsoft.com/office/drawing/2014/main" id="{3054CBFD-11F0-42B6-894A-1D4A6AAD9B73}"/>
              </a:ext>
            </a:extLst>
          </p:cNvPr>
          <p:cNvSpPr txBox="1"/>
          <p:nvPr/>
        </p:nvSpPr>
        <p:spPr>
          <a:xfrm>
            <a:off x="6673944" y="3798701"/>
            <a:ext cx="1368152" cy="612155"/>
          </a:xfrm>
          <a:prstGeom prst="rect">
            <a:avLst/>
          </a:prstGeom>
          <a:noFill/>
        </p:spPr>
        <p:txBody>
          <a:bodyPr wrap="square" rtlCol="0">
            <a:spAutoFit/>
          </a:bodyPr>
          <a:lstStyle/>
          <a:p>
            <a:pPr>
              <a:lnSpc>
                <a:spcPct val="150000"/>
              </a:lnSpc>
            </a:pPr>
            <a:r>
              <a:rPr lang="it-IT" altLang="it-IT" sz="1200" b="1" dirty="0"/>
              <a:t>Esecuzione e Verifica</a:t>
            </a:r>
          </a:p>
        </p:txBody>
      </p:sp>
      <p:sp>
        <p:nvSpPr>
          <p:cNvPr id="30" name="Rectangle 29">
            <a:extLst>
              <a:ext uri="{FF2B5EF4-FFF2-40B4-BE49-F238E27FC236}">
                <a16:creationId xmlns:a16="http://schemas.microsoft.com/office/drawing/2014/main" id="{3D1AA47C-3BC6-490D-945F-6921AD9AC046}"/>
              </a:ext>
            </a:extLst>
          </p:cNvPr>
          <p:cNvSpPr/>
          <p:nvPr/>
        </p:nvSpPr>
        <p:spPr>
          <a:xfrm>
            <a:off x="9070981" y="3688154"/>
            <a:ext cx="2088000" cy="1080120"/>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75000"/>
                  <a:lumOff val="25000"/>
                </a:schemeClr>
              </a:solidFill>
            </a:endParaRPr>
          </a:p>
        </p:txBody>
      </p:sp>
      <p:sp>
        <p:nvSpPr>
          <p:cNvPr id="33" name="TextBox 32">
            <a:extLst>
              <a:ext uri="{FF2B5EF4-FFF2-40B4-BE49-F238E27FC236}">
                <a16:creationId xmlns:a16="http://schemas.microsoft.com/office/drawing/2014/main" id="{42C2A466-D6D0-46DB-AE88-EF38AC76B242}"/>
              </a:ext>
            </a:extLst>
          </p:cNvPr>
          <p:cNvSpPr txBox="1"/>
          <p:nvPr/>
        </p:nvSpPr>
        <p:spPr>
          <a:xfrm>
            <a:off x="9430905" y="3798701"/>
            <a:ext cx="136815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Compilazione</a:t>
            </a:r>
            <a:endParaRPr lang="ko-KR" altLang="en-US" sz="1200" b="1" dirty="0">
              <a:solidFill>
                <a:schemeClr val="tx1">
                  <a:lumMod val="75000"/>
                  <a:lumOff val="25000"/>
                </a:schemeClr>
              </a:solidFill>
              <a:cs typeface="Arial" pitchFamily="34" charset="0"/>
            </a:endParaRPr>
          </a:p>
        </p:txBody>
      </p:sp>
      <p:cxnSp>
        <p:nvCxnSpPr>
          <p:cNvPr id="35" name="Straight Arrow Connector 34">
            <a:extLst>
              <a:ext uri="{FF2B5EF4-FFF2-40B4-BE49-F238E27FC236}">
                <a16:creationId xmlns:a16="http://schemas.microsoft.com/office/drawing/2014/main" id="{58550467-BA25-49DE-874C-7DBC580830EE}"/>
              </a:ext>
            </a:extLst>
          </p:cNvPr>
          <p:cNvCxnSpPr/>
          <p:nvPr/>
        </p:nvCxnSpPr>
        <p:spPr>
          <a:xfrm flipH="1">
            <a:off x="8589091" y="4228214"/>
            <a:ext cx="307968" cy="0"/>
          </a:xfrm>
          <a:prstGeom prst="straightConnector1">
            <a:avLst/>
          </a:prstGeom>
          <a:ln w="381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A134B58-F888-49AC-BD15-A5BAB7990A33}"/>
              </a:ext>
            </a:extLst>
          </p:cNvPr>
          <p:cNvCxnSpPr/>
          <p:nvPr/>
        </p:nvCxnSpPr>
        <p:spPr>
          <a:xfrm>
            <a:off x="10109429" y="3445016"/>
            <a:ext cx="11104" cy="243138"/>
          </a:xfrm>
          <a:prstGeom prst="straightConnector1">
            <a:avLst/>
          </a:prstGeom>
          <a:ln w="381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41" name="Immagine 40" descr="&lt;strong&gt;Università Cattolica&lt;/strong&gt; del Sacro Cuore - Wikipedia">
            <a:extLst>
              <a:ext uri="{FF2B5EF4-FFF2-40B4-BE49-F238E27FC236}">
                <a16:creationId xmlns:a16="http://schemas.microsoft.com/office/drawing/2014/main" id="{117604EB-6A9C-4D49-BC94-22500304026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544000" y="6210000"/>
            <a:ext cx="648000" cy="648000"/>
          </a:xfrm>
          <a:prstGeom prst="rect">
            <a:avLst/>
          </a:prstGeom>
        </p:spPr>
      </p:pic>
      <p:sp>
        <p:nvSpPr>
          <p:cNvPr id="42" name="CasellaDiTesto 41">
            <a:extLst>
              <a:ext uri="{FF2B5EF4-FFF2-40B4-BE49-F238E27FC236}">
                <a16:creationId xmlns:a16="http://schemas.microsoft.com/office/drawing/2014/main" id="{0B1D0AB0-1111-4320-B3C9-5CAB3DDE262F}"/>
              </a:ext>
            </a:extLst>
          </p:cNvPr>
          <p:cNvSpPr txBox="1"/>
          <p:nvPr/>
        </p:nvSpPr>
        <p:spPr>
          <a:xfrm>
            <a:off x="4663440" y="6626815"/>
            <a:ext cx="2432503" cy="246221"/>
          </a:xfrm>
          <a:prstGeom prst="rect">
            <a:avLst/>
          </a:prstGeom>
          <a:noFill/>
        </p:spPr>
        <p:txBody>
          <a:bodyPr wrap="square" rtlCol="0">
            <a:spAutoFit/>
          </a:bodyPr>
          <a:lstStyle/>
          <a:p>
            <a:r>
              <a:rPr lang="it-IT" sz="1000" dirty="0"/>
              <a:t>Sistemi di Elaborazione di Dati 2020</a:t>
            </a:r>
          </a:p>
        </p:txBody>
      </p:sp>
      <p:sp>
        <p:nvSpPr>
          <p:cNvPr id="43" name="CasellaDiTesto 42">
            <a:extLst>
              <a:ext uri="{FF2B5EF4-FFF2-40B4-BE49-F238E27FC236}">
                <a16:creationId xmlns:a16="http://schemas.microsoft.com/office/drawing/2014/main" id="{0CE29BBC-1C02-4963-9F80-47CC584DE9A8}"/>
              </a:ext>
            </a:extLst>
          </p:cNvPr>
          <p:cNvSpPr txBox="1"/>
          <p:nvPr/>
        </p:nvSpPr>
        <p:spPr>
          <a:xfrm>
            <a:off x="0" y="6626815"/>
            <a:ext cx="2432503" cy="246221"/>
          </a:xfrm>
          <a:prstGeom prst="rect">
            <a:avLst/>
          </a:prstGeom>
          <a:noFill/>
        </p:spPr>
        <p:txBody>
          <a:bodyPr wrap="square" rtlCol="0">
            <a:spAutoFit/>
          </a:bodyPr>
          <a:lstStyle/>
          <a:p>
            <a:r>
              <a:rPr lang="it-IT" sz="1000" dirty="0"/>
              <a:t>Dr. Francesco Alotto</a:t>
            </a:r>
          </a:p>
        </p:txBody>
      </p:sp>
    </p:spTree>
    <p:extLst>
      <p:ext uri="{BB962C8B-B14F-4D97-AF65-F5344CB8AC3E}">
        <p14:creationId xmlns:p14="http://schemas.microsoft.com/office/powerpoint/2010/main" val="3070421571"/>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7303</TotalTime>
  <Words>3197</Words>
  <Application>Microsoft Office PowerPoint</Application>
  <PresentationFormat>Widescreen</PresentationFormat>
  <Paragraphs>487</Paragraphs>
  <Slides>39</Slides>
  <Notes>0</Notes>
  <HiddenSlides>0</HiddenSlides>
  <MMClips>0</MMClips>
  <ScaleCrop>false</ScaleCrop>
  <HeadingPairs>
    <vt:vector size="6" baseType="variant">
      <vt:variant>
        <vt:lpstr>Caratteri utilizzati</vt:lpstr>
      </vt:variant>
      <vt:variant>
        <vt:i4>5</vt:i4>
      </vt:variant>
      <vt:variant>
        <vt:lpstr>Tema</vt:lpstr>
      </vt:variant>
      <vt:variant>
        <vt:i4>3</vt:i4>
      </vt:variant>
      <vt:variant>
        <vt:lpstr>Titoli diapositive</vt:lpstr>
      </vt:variant>
      <vt:variant>
        <vt:i4>39</vt:i4>
      </vt:variant>
    </vt:vector>
  </HeadingPairs>
  <TitlesOfParts>
    <vt:vector size="47" baseType="lpstr">
      <vt:lpstr>Arial</vt:lpstr>
      <vt:lpstr>Arial</vt:lpstr>
      <vt:lpstr>Calibri</vt:lpstr>
      <vt:lpstr>Courier New</vt:lpstr>
      <vt:lpstr>Times New Roman</vt:lpstr>
      <vt:lpstr>Cover and End Slide Master</vt:lpstr>
      <vt:lpstr>Contents Slide Master</vt:lpstr>
      <vt:lpstr>Section Break Slide Master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Francesco Alotto</cp:lastModifiedBy>
  <cp:revision>156</cp:revision>
  <dcterms:created xsi:type="dcterms:W3CDTF">2019-01-14T06:35:35Z</dcterms:created>
  <dcterms:modified xsi:type="dcterms:W3CDTF">2020-04-03T13:52:09Z</dcterms:modified>
</cp:coreProperties>
</file>