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1" r:id="rId2"/>
    <p:sldId id="262" r:id="rId3"/>
    <p:sldId id="263" r:id="rId4"/>
    <p:sldId id="264" r:id="rId5"/>
    <p:sldId id="265"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a:srgbClr val="116B8B"/>
    <a:srgbClr val="FFFFFF"/>
    <a:srgbClr val="646D78"/>
    <a:srgbClr val="A9B2BD"/>
    <a:srgbClr val="F6F7FA"/>
    <a:srgbClr val="AD92ED"/>
    <a:srgbClr val="4FC1E9"/>
    <a:srgbClr val="C4C7CE"/>
    <a:srgbClr val="CDD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74" autoAdjust="0"/>
  </p:normalViewPr>
  <p:slideViewPr>
    <p:cSldViewPr>
      <p:cViewPr varScale="1">
        <p:scale>
          <a:sx n="114" d="100"/>
          <a:sy n="114" d="100"/>
        </p:scale>
        <p:origin x="132"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B4-4EE1-B719-43A6A007C8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B4-4EE1-B719-43A6A007C8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B4-4EE1-B719-43A6A007C8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9B4-4EE1-B719-43A6A007C8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9B4-4EE1-B719-43A6A007C85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9B4-4EE1-B719-43A6A007C853}"/>
              </c:ext>
            </c:extLst>
          </c:dPt>
          <c:cat>
            <c:strRef>
              <c:f>Foglio1!$A$2:$A$7</c:f>
              <c:strCache>
                <c:ptCount val="6"/>
                <c:pt idx="0">
                  <c:v>Qualità dei dati</c:v>
                </c:pt>
                <c:pt idx="1">
                  <c:v>Validità dei dati</c:v>
                </c:pt>
                <c:pt idx="2">
                  <c:v>Corretto utilizzo dei dati</c:v>
                </c:pt>
                <c:pt idx="3">
                  <c:v>Privacy</c:v>
                </c:pt>
                <c:pt idx="4">
                  <c:v>Etica</c:v>
                </c:pt>
                <c:pt idx="5">
                  <c:v>Riduzione professionalità medici</c:v>
                </c:pt>
              </c:strCache>
            </c:strRef>
          </c:cat>
          <c:val>
            <c:numRef>
              <c:f>Foglio1!$B$2:$B$7</c:f>
              <c:numCache>
                <c:formatCode>General</c:formatCode>
                <c:ptCount val="6"/>
                <c:pt idx="0">
                  <c:v>14.28</c:v>
                </c:pt>
                <c:pt idx="1">
                  <c:v>14.28</c:v>
                </c:pt>
                <c:pt idx="2">
                  <c:v>14.28</c:v>
                </c:pt>
                <c:pt idx="3">
                  <c:v>14.28</c:v>
                </c:pt>
                <c:pt idx="4">
                  <c:v>14.28</c:v>
                </c:pt>
                <c:pt idx="5">
                  <c:v>14.28</c:v>
                </c:pt>
              </c:numCache>
            </c:numRef>
          </c:val>
          <c:extLst>
            <c:ext xmlns:c16="http://schemas.microsoft.com/office/drawing/2014/chart" uri="{C3380CC4-5D6E-409C-BE32-E72D297353CC}">
              <c16:uniqueId val="{0000000C-19B4-4EE1-B719-43A6A007C8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5/14/2020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‹N›</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5/14/2020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‹N›</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5/14/2020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‹N›</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5/14/2020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‹N›</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5/14/2020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‹N›</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5/14/2020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‹N›</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5/14/2020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‹N›</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0FC646-44DA-4E9B-83E1-EBDA9CB6D64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9A3E43F-0906-4D85-A61A-F6CD87EC7F2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2713626-11AE-4868-AA4B-BE4B99E22842}"/>
              </a:ext>
            </a:extLst>
          </p:cNvPr>
          <p:cNvSpPr>
            <a:spLocks noGrp="1"/>
          </p:cNvSpPr>
          <p:nvPr>
            <p:ph type="dt" sz="half" idx="10"/>
          </p:nvPr>
        </p:nvSpPr>
        <p:spPr/>
        <p:txBody>
          <a:bodyPr/>
          <a:lstStyle/>
          <a:p>
            <a:fld id="{BF123DDB-DCF7-4266-9908-793F0ED4DA91}" type="datetimeFigureOut">
              <a:rPr lang="it-IT" smtClean="0"/>
              <a:t>14/05/2020</a:t>
            </a:fld>
            <a:endParaRPr lang="it-IT"/>
          </a:p>
        </p:txBody>
      </p:sp>
      <p:sp>
        <p:nvSpPr>
          <p:cNvPr id="5" name="Segnaposto piè di pagina 4">
            <a:extLst>
              <a:ext uri="{FF2B5EF4-FFF2-40B4-BE49-F238E27FC236}">
                <a16:creationId xmlns:a16="http://schemas.microsoft.com/office/drawing/2014/main" id="{EC1FD799-6168-4878-B05D-E6905A8C79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B67DB3E-B2A8-4CCB-BB72-DCCEE54928A1}"/>
              </a:ext>
            </a:extLst>
          </p:cNvPr>
          <p:cNvSpPr>
            <a:spLocks noGrp="1"/>
          </p:cNvSpPr>
          <p:nvPr>
            <p:ph type="sldNum" sz="quarter" idx="12"/>
          </p:nvPr>
        </p:nvSpPr>
        <p:spPr/>
        <p:txBody>
          <a:bodyPr/>
          <a:lstStyle/>
          <a:p>
            <a:fld id="{EA7FE143-3273-48E1-A18F-0B019A2A4190}" type="slidenum">
              <a:rPr lang="it-IT" smtClean="0"/>
              <a:t>‹N›</a:t>
            </a:fld>
            <a:endParaRPr lang="it-IT"/>
          </a:p>
        </p:txBody>
      </p:sp>
    </p:spTree>
    <p:extLst>
      <p:ext uri="{BB962C8B-B14F-4D97-AF65-F5344CB8AC3E}">
        <p14:creationId xmlns:p14="http://schemas.microsoft.com/office/powerpoint/2010/main" val="312467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5/14/2020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‹N›</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 id="2147483682" r:id="rId6"/>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en.wikipedia.org/wiki/Exclamation_mark"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en.wikipedia.org/wiki/Exclamation_mark"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en.wikipedia.org/wiki/Exclamation_mark"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en.wikipedia.org/wiki/Exclamation_mark"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orobix/retina-unet" TargetMode="External"/><Relationship Id="rId3" Type="http://schemas.openxmlformats.org/officeDocument/2006/relationships/hyperlink" Target="https://en.wikipedia.org/wiki/Universit%C3%A0_Cattolica_del_Sacro_Cuore" TargetMode="External"/><Relationship Id="rId7"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hyperlink" Target="https://arxiv.org/pdf/1701.08816.pdf"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www.emc.com/leadership/digital-universe/2014iview/executive-summary.htm" TargetMode="External"/><Relationship Id="rId4" Type="http://schemas.openxmlformats.org/officeDocument/2006/relationships/hyperlink" Target="https://www.jamd.it/wp-content/uploads/2018/11/2018_03_03.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7" Type="http://schemas.openxmlformats.org/officeDocument/2006/relationships/hyperlink" Target="https://www.ckeys.it/gestione/cartella-clinica/"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hyperlink" Target="http://www.ordineveterinaribari.it/eventi/master-diagnostica-per-immagini-teramo-195"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7" Type="http://schemas.openxmlformats.org/officeDocument/2006/relationships/hyperlink" Target="https://openclipart.org/detail/242296/internet-of-things-iot-in-icons-pattern"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en.wikipedia.org/wiki/DNA_profiling"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7" Type="http://schemas.openxmlformats.org/officeDocument/2006/relationships/hyperlink" Target="http://personaggideicartonianimati.blogspot.com/2015/11/personaggi-disney-cartoni-animati-disney.html"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www.iconfinder.com/icons/403482/chart_diagram_graph_graphs_report_statistics_stock_market_icon"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www.youtube.com/watch?v=k4ovpelG9vs" TargetMode="Externa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Universit%C3%A0_Cattolica_del_Sacro_Cuore"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dirty="0"/>
              <a:t>Machine Learning</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a:xfrm>
            <a:off x="4932040" y="2410693"/>
            <a:ext cx="4484568" cy="452437"/>
          </a:xfrm>
        </p:spPr>
        <p:txBody>
          <a:bodyPr/>
          <a:lstStyle/>
          <a:p>
            <a:r>
              <a:rPr lang="en-US" dirty="0" err="1"/>
              <a:t>Innovazioni</a:t>
            </a:r>
            <a:r>
              <a:rPr lang="en-US" dirty="0"/>
              <a:t> e </a:t>
            </a:r>
            <a:r>
              <a:rPr lang="en-US" dirty="0" err="1"/>
              <a:t>prospettive</a:t>
            </a:r>
            <a:r>
              <a:rPr lang="en-US" dirty="0"/>
              <a:t> in </a:t>
            </a:r>
            <a:r>
              <a:rPr lang="en-US" dirty="0" err="1"/>
              <a:t>ambito</a:t>
            </a:r>
            <a:r>
              <a:rPr lang="en-US" dirty="0"/>
              <a:t> medico</a:t>
            </a:r>
          </a:p>
        </p:txBody>
      </p:sp>
      <p:sp>
        <p:nvSpPr>
          <p:cNvPr id="4" name="CasellaDiTesto 3">
            <a:extLst>
              <a:ext uri="{FF2B5EF4-FFF2-40B4-BE49-F238E27FC236}">
                <a16:creationId xmlns:a16="http://schemas.microsoft.com/office/drawing/2014/main" id="{E0E22FCE-3E09-4822-AECB-F130DFBB24B1}"/>
              </a:ext>
            </a:extLst>
          </p:cNvPr>
          <p:cNvSpPr txBox="1"/>
          <p:nvPr/>
        </p:nvSpPr>
        <p:spPr>
          <a:xfrm>
            <a:off x="-36512" y="4712613"/>
            <a:ext cx="2448272" cy="430887"/>
          </a:xfrm>
          <a:prstGeom prst="rect">
            <a:avLst/>
          </a:prstGeom>
          <a:noFill/>
        </p:spPr>
        <p:txBody>
          <a:bodyPr wrap="square" rtlCol="0">
            <a:spAutoFit/>
          </a:bodyPr>
          <a:lstStyle/>
          <a:p>
            <a:r>
              <a:rPr lang="it-IT" sz="1100" dirty="0"/>
              <a:t>Dr. Francesco Alotto</a:t>
            </a:r>
          </a:p>
          <a:p>
            <a:r>
              <a:rPr lang="it-IT" sz="1100" dirty="0"/>
              <a:t>AY 2019/2020</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Ambiti di utilizzo in medicina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3" name="Immagine 2">
            <a:extLst>
              <a:ext uri="{FF2B5EF4-FFF2-40B4-BE49-F238E27FC236}">
                <a16:creationId xmlns:a16="http://schemas.microsoft.com/office/drawing/2014/main" id="{930BA21A-8E52-4B11-BA84-50AD9A1D5509}"/>
              </a:ext>
            </a:extLst>
          </p:cNvPr>
          <p:cNvPicPr>
            <a:picLocks noChangeAspect="1"/>
          </p:cNvPicPr>
          <p:nvPr/>
        </p:nvPicPr>
        <p:blipFill>
          <a:blip r:embed="rId4"/>
          <a:stretch>
            <a:fillRect/>
          </a:stretch>
        </p:blipFill>
        <p:spPr>
          <a:xfrm>
            <a:off x="1403648" y="652462"/>
            <a:ext cx="6086475" cy="3838575"/>
          </a:xfrm>
          <a:prstGeom prst="rect">
            <a:avLst/>
          </a:prstGeom>
        </p:spPr>
      </p:pic>
    </p:spTree>
    <p:extLst>
      <p:ext uri="{BB962C8B-B14F-4D97-AF65-F5344CB8AC3E}">
        <p14:creationId xmlns:p14="http://schemas.microsoft.com/office/powerpoint/2010/main" val="203678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Ambiti di utilizzo in medicina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9" name="Immagine 8">
            <a:extLst>
              <a:ext uri="{FF2B5EF4-FFF2-40B4-BE49-F238E27FC236}">
                <a16:creationId xmlns:a16="http://schemas.microsoft.com/office/drawing/2014/main" id="{A1EB9D10-9637-4F9F-BB9D-A105BD8409C7}"/>
              </a:ext>
            </a:extLst>
          </p:cNvPr>
          <p:cNvPicPr>
            <a:picLocks noChangeAspect="1"/>
          </p:cNvPicPr>
          <p:nvPr/>
        </p:nvPicPr>
        <p:blipFill>
          <a:blip r:embed="rId4"/>
          <a:stretch>
            <a:fillRect/>
          </a:stretch>
        </p:blipFill>
        <p:spPr>
          <a:xfrm>
            <a:off x="1385887" y="738187"/>
            <a:ext cx="6372225" cy="3667125"/>
          </a:xfrm>
          <a:prstGeom prst="rect">
            <a:avLst/>
          </a:prstGeom>
        </p:spPr>
      </p:pic>
    </p:spTree>
    <p:extLst>
      <p:ext uri="{BB962C8B-B14F-4D97-AF65-F5344CB8AC3E}">
        <p14:creationId xmlns:p14="http://schemas.microsoft.com/office/powerpoint/2010/main" val="418837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Criticità</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CasellaDiTesto 2">
            <a:extLst>
              <a:ext uri="{FF2B5EF4-FFF2-40B4-BE49-F238E27FC236}">
                <a16:creationId xmlns:a16="http://schemas.microsoft.com/office/drawing/2014/main" id="{C657E60E-7983-4A71-AFA5-62CDB72C48E6}"/>
              </a:ext>
            </a:extLst>
          </p:cNvPr>
          <p:cNvSpPr txBox="1"/>
          <p:nvPr/>
        </p:nvSpPr>
        <p:spPr>
          <a:xfrm>
            <a:off x="755576" y="1059582"/>
            <a:ext cx="7632848" cy="2308324"/>
          </a:xfrm>
          <a:prstGeom prst="rect">
            <a:avLst/>
          </a:prstGeom>
          <a:noFill/>
        </p:spPr>
        <p:txBody>
          <a:bodyPr wrap="square" rtlCol="0">
            <a:spAutoFit/>
          </a:bodyPr>
          <a:lstStyle/>
          <a:p>
            <a:r>
              <a:rPr lang="it-IT" sz="1200" dirty="0"/>
              <a:t>• La qualità dei dati, spesso provenienti da database nati </a:t>
            </a:r>
            <a:r>
              <a:rPr lang="it-IT" sz="1200" b="1" dirty="0"/>
              <a:t>per altri fini e non per la cura e la ricerca scientifica.</a:t>
            </a:r>
            <a:r>
              <a:rPr lang="it-IT" sz="1200" dirty="0"/>
              <a:t> </a:t>
            </a:r>
          </a:p>
          <a:p>
            <a:r>
              <a:rPr lang="it-IT" sz="1200" dirty="0"/>
              <a:t>• La validità ed il corretto utilizzo dei dati. </a:t>
            </a:r>
          </a:p>
          <a:p>
            <a:r>
              <a:rPr lang="it-IT" sz="1200" dirty="0"/>
              <a:t>• La disponibilità di dati clinici informatizzati ancora largamente incompleta (nel Regno Unito si calcola che gli ospedali saranno totalmente “senza carta” non prima del 2027). </a:t>
            </a:r>
          </a:p>
          <a:p>
            <a:r>
              <a:rPr lang="it-IT" sz="1200" dirty="0"/>
              <a:t>• Il rispetto delle normative sulla privacy nella condivisione e trasmissione dei dati dei pazienti. </a:t>
            </a:r>
          </a:p>
          <a:p>
            <a:r>
              <a:rPr lang="it-IT" sz="1200" dirty="0"/>
              <a:t>• La difficoltà tecnica ed anche formale/ autorizzativa (proprietà del dato vs. trasparenza) di raccogliere dati da fonti diverse. </a:t>
            </a:r>
          </a:p>
          <a:p>
            <a:r>
              <a:rPr lang="it-IT" sz="1200" dirty="0"/>
              <a:t>• La gestione delle grandi modificazioni nella pratica clinica e nella formazione professionale dei medici e degli altri operatori sanitari indotte dall’utilizzo dell’Intelligenza Artificiale, ad esempio per diagnosi e screening automatizzati. </a:t>
            </a:r>
          </a:p>
          <a:p>
            <a:r>
              <a:rPr lang="it-IT" sz="1200" dirty="0"/>
              <a:t>• I problemi etici legati all’utilizzo dell’Intelligenza Artificiale. </a:t>
            </a:r>
          </a:p>
          <a:p>
            <a:r>
              <a:rPr lang="it-IT" sz="1200" dirty="0"/>
              <a:t>• Il rapporto fra l’utilizzo dell’Intelligenza Artificiale ed il consolidato approccio della </a:t>
            </a:r>
            <a:r>
              <a:rPr lang="it-IT" sz="1200" dirty="0" err="1"/>
              <a:t>Evidence</a:t>
            </a:r>
            <a:r>
              <a:rPr lang="it-IT" sz="1200" dirty="0"/>
              <a:t> </a:t>
            </a:r>
            <a:r>
              <a:rPr lang="it-IT" sz="1200" dirty="0" err="1"/>
              <a:t>Based</a:t>
            </a:r>
            <a:r>
              <a:rPr lang="it-IT" sz="1200" dirty="0"/>
              <a:t> Medicine (EBM) nella Medicina Clinica.</a:t>
            </a:r>
          </a:p>
        </p:txBody>
      </p:sp>
    </p:spTree>
    <p:extLst>
      <p:ext uri="{BB962C8B-B14F-4D97-AF65-F5344CB8AC3E}">
        <p14:creationId xmlns:p14="http://schemas.microsoft.com/office/powerpoint/2010/main" val="355460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Criticità</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graphicFrame>
        <p:nvGraphicFramePr>
          <p:cNvPr id="10" name="Grafico 9">
            <a:extLst>
              <a:ext uri="{FF2B5EF4-FFF2-40B4-BE49-F238E27FC236}">
                <a16:creationId xmlns:a16="http://schemas.microsoft.com/office/drawing/2014/main" id="{3FD7DC98-DDF3-4255-AE7B-5805C4D68F9F}"/>
              </a:ext>
            </a:extLst>
          </p:cNvPr>
          <p:cNvGraphicFramePr/>
          <p:nvPr>
            <p:extLst>
              <p:ext uri="{D42A27DB-BD31-4B8C-83A1-F6EECF244321}">
                <p14:modId xmlns:p14="http://schemas.microsoft.com/office/powerpoint/2010/main" val="813153107"/>
              </p:ext>
            </p:extLst>
          </p:nvPr>
        </p:nvGraphicFramePr>
        <p:xfrm>
          <a:off x="-106698" y="1275606"/>
          <a:ext cx="9357395" cy="28960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419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Qualità dei dati</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BB8773C2-7A25-4DC5-A82F-006831495845}"/>
              </a:ext>
            </a:extLst>
          </p:cNvPr>
          <p:cNvSpPr/>
          <p:nvPr/>
        </p:nvSpPr>
        <p:spPr>
          <a:xfrm>
            <a:off x="118211" y="1203598"/>
            <a:ext cx="8748464" cy="2031325"/>
          </a:xfrm>
          <a:prstGeom prst="rect">
            <a:avLst/>
          </a:prstGeom>
        </p:spPr>
        <p:txBody>
          <a:bodyPr wrap="square">
            <a:spAutoFit/>
          </a:bodyPr>
          <a:lstStyle/>
          <a:p>
            <a:r>
              <a:rPr lang="it-IT" sz="1400" dirty="0"/>
              <a:t>La ricerca scientifica tradizionale si è sempre basata su dati raccolti in modo rigoroso su campioni piccoli, mentre i Big Data forniscono, con bassi costi e facile accessibilità, dati meno puliti ma su tutta la popolazione. In questa prospettiva pertanto il volume dei dati potrebbe “superare il loro disordine”, anche se i ricercatori tradizionali possono trovare eretico questo approccio epistemologico. In altri termini, poiché la popolazione in studio si approssima al 100% anziché essere un 1% pur altamente rappresentativo e accuratamente raccolto, il potere predittivo potrebbe essere maggiore. I Big Data possono essere analizzati con tecniche di Intelligenza Artificiale, capaci di generare ipotesi dall’analisi stessa dei dati e delle loro associazioni, da testare con analisi ulteriori perché possano confermare il loro eventuale valore predittivo. Sottolineiamo tuttavia come l’associazione statistica non significhi necessariamente un nesso causale.</a:t>
            </a:r>
          </a:p>
        </p:txBody>
      </p:sp>
      <p:sp>
        <p:nvSpPr>
          <p:cNvPr id="9" name="Rettangolo 8">
            <a:extLst>
              <a:ext uri="{FF2B5EF4-FFF2-40B4-BE49-F238E27FC236}">
                <a16:creationId xmlns:a16="http://schemas.microsoft.com/office/drawing/2014/main" id="{EE98B324-4434-4D62-AA1E-EB030B927C33}"/>
              </a:ext>
            </a:extLst>
          </p:cNvPr>
          <p:cNvSpPr/>
          <p:nvPr/>
        </p:nvSpPr>
        <p:spPr>
          <a:xfrm>
            <a:off x="973179" y="3355126"/>
            <a:ext cx="7038528" cy="1169551"/>
          </a:xfrm>
          <a:prstGeom prst="rect">
            <a:avLst/>
          </a:prstGeom>
          <a:solidFill>
            <a:srgbClr val="0070C0"/>
          </a:solidFill>
          <a:ln>
            <a:solidFill>
              <a:srgbClr val="728FA5"/>
            </a:solidFill>
          </a:ln>
        </p:spPr>
        <p:txBody>
          <a:bodyPr wrap="square">
            <a:spAutoFit/>
          </a:bodyPr>
          <a:lstStyle/>
          <a:p>
            <a:r>
              <a:rPr lang="it-IT" sz="1400" dirty="0">
                <a:solidFill>
                  <a:schemeClr val="bg2"/>
                </a:solidFill>
              </a:rPr>
              <a:t>Gli algoritmi non possono riconoscere se modelli o associazioni trovate in assenza di un costrutto teorico di base sono vere, spurie o falsate da errori sistematici. A differenza della EBM, il Machine Learning non ha un sistema per valutare la possibilità di errore sistematico o la qualità delle prove. Inoltre non può distinguere variazioni di procedura giustificate o ingiustificate o analizzare le sequenze di decisioni cliniche15</a:t>
            </a:r>
          </a:p>
        </p:txBody>
      </p:sp>
      <p:pic>
        <p:nvPicPr>
          <p:cNvPr id="12" name="Immagine 11" descr="Immagine che contiene disegnando&#10;&#10;Descrizione generata automaticamente">
            <a:extLst>
              <a:ext uri="{FF2B5EF4-FFF2-40B4-BE49-F238E27FC236}">
                <a16:creationId xmlns:a16="http://schemas.microsoft.com/office/drawing/2014/main" id="{515D56A9-2935-4340-B1D0-400E94C4B9D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03751" y="2962448"/>
            <a:ext cx="706553" cy="618823"/>
          </a:xfrm>
          <a:prstGeom prst="rect">
            <a:avLst/>
          </a:prstGeom>
        </p:spPr>
      </p:pic>
    </p:spTree>
    <p:extLst>
      <p:ext uri="{BB962C8B-B14F-4D97-AF65-F5344CB8AC3E}">
        <p14:creationId xmlns:p14="http://schemas.microsoft.com/office/powerpoint/2010/main" val="426243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Validità dei dati</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BB8773C2-7A25-4DC5-A82F-006831495845}"/>
              </a:ext>
            </a:extLst>
          </p:cNvPr>
          <p:cNvSpPr/>
          <p:nvPr/>
        </p:nvSpPr>
        <p:spPr>
          <a:xfrm>
            <a:off x="118211" y="1203598"/>
            <a:ext cx="8748464" cy="954107"/>
          </a:xfrm>
          <a:prstGeom prst="rect">
            <a:avLst/>
          </a:prstGeom>
        </p:spPr>
        <p:txBody>
          <a:bodyPr wrap="square">
            <a:spAutoFit/>
          </a:bodyPr>
          <a:lstStyle/>
          <a:p>
            <a:r>
              <a:rPr lang="it-IT" sz="1400" dirty="0"/>
              <a:t>I sistemi di supporto decisionale fondati sull’apprendimento automatico associano dati empirici ad una interpretazione categorica. Potenziali conseguenze non intenzionali di questo approccio possono derivare dalla formalizzazione in un modello di decisione della mappatura tra i segni fisici che un medico può valutare e la loro “corretta” classe, identificata dagli osservatori. </a:t>
            </a:r>
          </a:p>
        </p:txBody>
      </p:sp>
      <p:sp>
        <p:nvSpPr>
          <p:cNvPr id="9" name="Rettangolo 8">
            <a:extLst>
              <a:ext uri="{FF2B5EF4-FFF2-40B4-BE49-F238E27FC236}">
                <a16:creationId xmlns:a16="http://schemas.microsoft.com/office/drawing/2014/main" id="{EE98B324-4434-4D62-AA1E-EB030B927C33}"/>
              </a:ext>
            </a:extLst>
          </p:cNvPr>
          <p:cNvSpPr/>
          <p:nvPr/>
        </p:nvSpPr>
        <p:spPr>
          <a:xfrm>
            <a:off x="973179" y="3355126"/>
            <a:ext cx="7038528" cy="954107"/>
          </a:xfrm>
          <a:prstGeom prst="rect">
            <a:avLst/>
          </a:prstGeom>
          <a:solidFill>
            <a:srgbClr val="0070C0"/>
          </a:solidFill>
          <a:ln>
            <a:solidFill>
              <a:srgbClr val="728FA5"/>
            </a:solidFill>
          </a:ln>
        </p:spPr>
        <p:txBody>
          <a:bodyPr wrap="square">
            <a:spAutoFit/>
          </a:bodyPr>
          <a:lstStyle/>
          <a:p>
            <a:r>
              <a:rPr lang="it-IT" sz="1400" dirty="0">
                <a:solidFill>
                  <a:schemeClr val="bg2"/>
                </a:solidFill>
              </a:rPr>
              <a:t>Nella pratica medica spesso gli osservatori non concordano sui segni diagnostici e sulla valutazione dei risultati e ciò non è solo soggettivo, ma legato ad una intrinseca ambiguità nei fenomeni clinici osservati. Quindi i dati di input per l’apprendimento artificiale non sono necessariamente univoci e precisi e quindi ciò influenza i risultati prodotti.</a:t>
            </a:r>
          </a:p>
        </p:txBody>
      </p:sp>
      <p:pic>
        <p:nvPicPr>
          <p:cNvPr id="12" name="Immagine 11" descr="Immagine che contiene disegnando&#10;&#10;Descrizione generata automaticamente">
            <a:extLst>
              <a:ext uri="{FF2B5EF4-FFF2-40B4-BE49-F238E27FC236}">
                <a16:creationId xmlns:a16="http://schemas.microsoft.com/office/drawing/2014/main" id="{515D56A9-2935-4340-B1D0-400E94C4B9D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03751" y="2962448"/>
            <a:ext cx="706553" cy="618823"/>
          </a:xfrm>
          <a:prstGeom prst="rect">
            <a:avLst/>
          </a:prstGeom>
        </p:spPr>
      </p:pic>
    </p:spTree>
    <p:extLst>
      <p:ext uri="{BB962C8B-B14F-4D97-AF65-F5344CB8AC3E}">
        <p14:creationId xmlns:p14="http://schemas.microsoft.com/office/powerpoint/2010/main" val="137995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Corretto utilizzo</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BB8773C2-7A25-4DC5-A82F-006831495845}"/>
              </a:ext>
            </a:extLst>
          </p:cNvPr>
          <p:cNvSpPr/>
          <p:nvPr/>
        </p:nvSpPr>
        <p:spPr>
          <a:xfrm>
            <a:off x="118211" y="1203598"/>
            <a:ext cx="8748464" cy="1384995"/>
          </a:xfrm>
          <a:prstGeom prst="rect">
            <a:avLst/>
          </a:prstGeom>
        </p:spPr>
        <p:txBody>
          <a:bodyPr wrap="square">
            <a:spAutoFit/>
          </a:bodyPr>
          <a:lstStyle/>
          <a:p>
            <a:r>
              <a:rPr lang="it-IT" sz="1400" dirty="0"/>
              <a:t>Affidarsi a sistemi di supporto decisionale fondati sull’apprendimento automatico potrebbe voler dire accettare che un dato digitale possa essere la rappresentazione completa ed affidabile di un fenomeno clinico; ciò diviene problematico se i medici perdono la coscienza della esistenza di elementi clinici non inclusi in una registrazione digitale. Ciò può portare ad una cattiva interpretazione delle risposte provenienti da un sistema automatico ed alla perdita di un approccio olistico al paziente nei suoi aspetti psicologici, relazionali e sociali ed anche ad una decontestualizzazione dagli aspetti organizzativi nella interpretazione dei dati.</a:t>
            </a:r>
          </a:p>
        </p:txBody>
      </p:sp>
      <p:sp>
        <p:nvSpPr>
          <p:cNvPr id="9" name="Rettangolo 8">
            <a:extLst>
              <a:ext uri="{FF2B5EF4-FFF2-40B4-BE49-F238E27FC236}">
                <a16:creationId xmlns:a16="http://schemas.microsoft.com/office/drawing/2014/main" id="{EE98B324-4434-4D62-AA1E-EB030B927C33}"/>
              </a:ext>
            </a:extLst>
          </p:cNvPr>
          <p:cNvSpPr/>
          <p:nvPr/>
        </p:nvSpPr>
        <p:spPr>
          <a:xfrm>
            <a:off x="827584" y="3363838"/>
            <a:ext cx="7038528" cy="1384995"/>
          </a:xfrm>
          <a:prstGeom prst="rect">
            <a:avLst/>
          </a:prstGeom>
          <a:solidFill>
            <a:srgbClr val="0070C0"/>
          </a:solidFill>
          <a:ln>
            <a:solidFill>
              <a:srgbClr val="728FA5"/>
            </a:solidFill>
          </a:ln>
        </p:spPr>
        <p:txBody>
          <a:bodyPr wrap="square">
            <a:spAutoFit/>
          </a:bodyPr>
          <a:lstStyle/>
          <a:p>
            <a:r>
              <a:rPr lang="it-IT" sz="1400" dirty="0">
                <a:solidFill>
                  <a:schemeClr val="bg2"/>
                </a:solidFill>
              </a:rPr>
              <a:t>Ad esempio, un modello prognostico realizzato con l’utilizzo dell’Intelligenza Artificiale ha dato l’indicazione che i malati asmatici ricoverati per polmonite muoiono meno dei non asmatici, dato chiaramente poco accettabile per i clinici. In vero, il modello utilizzato non aveva considerato che i malati con asma sono direttamente ricoverati in terapia intensiva per prevenire complicazioni e questa modalità organizzativa non poteva essere inserita nel modello prognostico, in cui l’asma diveniva quindi un elemento protettivo</a:t>
            </a:r>
          </a:p>
        </p:txBody>
      </p:sp>
      <p:pic>
        <p:nvPicPr>
          <p:cNvPr id="12" name="Immagine 11" descr="Immagine che contiene disegnando&#10;&#10;Descrizione generata automaticamente">
            <a:extLst>
              <a:ext uri="{FF2B5EF4-FFF2-40B4-BE49-F238E27FC236}">
                <a16:creationId xmlns:a16="http://schemas.microsoft.com/office/drawing/2014/main" id="{515D56A9-2935-4340-B1D0-400E94C4B9D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03751" y="2962448"/>
            <a:ext cx="706553" cy="618823"/>
          </a:xfrm>
          <a:prstGeom prst="rect">
            <a:avLst/>
          </a:prstGeom>
        </p:spPr>
      </p:pic>
    </p:spTree>
    <p:extLst>
      <p:ext uri="{BB962C8B-B14F-4D97-AF65-F5344CB8AC3E}">
        <p14:creationId xmlns:p14="http://schemas.microsoft.com/office/powerpoint/2010/main" val="392711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Privacy</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BB8773C2-7A25-4DC5-A82F-006831495845}"/>
              </a:ext>
            </a:extLst>
          </p:cNvPr>
          <p:cNvSpPr/>
          <p:nvPr/>
        </p:nvSpPr>
        <p:spPr>
          <a:xfrm>
            <a:off x="118211" y="1203598"/>
            <a:ext cx="8748464" cy="1169551"/>
          </a:xfrm>
          <a:prstGeom prst="rect">
            <a:avLst/>
          </a:prstGeom>
        </p:spPr>
        <p:txBody>
          <a:bodyPr wrap="square">
            <a:spAutoFit/>
          </a:bodyPr>
          <a:lstStyle/>
          <a:p>
            <a:r>
              <a:rPr lang="it-IT" sz="1400" dirty="0"/>
              <a:t>La crescente disponibilità e lo scambio di informazioni sulla salute sostengono i progressi nella cura dei singoli e nella sanità pubblica, ma facilitano anche pratiche di marketing invasivo e discriminazione al di fuori della legge. È difficile conciliare le due esigenze e sono necessarie regole e leggi ad hoc, anche perché all’evolvere delle tecniche di </a:t>
            </a:r>
            <a:r>
              <a:rPr lang="it-IT" sz="1400" dirty="0" err="1"/>
              <a:t>deidentificazione</a:t>
            </a:r>
            <a:r>
              <a:rPr lang="it-IT" sz="1400" dirty="0"/>
              <a:t> segue una altrettanto rapida evoluzione delle tecniche di </a:t>
            </a:r>
            <a:r>
              <a:rPr lang="it-IT" sz="1400" dirty="0" err="1"/>
              <a:t>reidentificazione</a:t>
            </a:r>
            <a:r>
              <a:rPr lang="it-IT" sz="1400" dirty="0"/>
              <a:t> attraverso dati su database meno regolati.</a:t>
            </a:r>
          </a:p>
        </p:txBody>
      </p:sp>
      <p:sp>
        <p:nvSpPr>
          <p:cNvPr id="9" name="Rettangolo 8">
            <a:extLst>
              <a:ext uri="{FF2B5EF4-FFF2-40B4-BE49-F238E27FC236}">
                <a16:creationId xmlns:a16="http://schemas.microsoft.com/office/drawing/2014/main" id="{EE98B324-4434-4D62-AA1E-EB030B927C33}"/>
              </a:ext>
            </a:extLst>
          </p:cNvPr>
          <p:cNvSpPr/>
          <p:nvPr/>
        </p:nvSpPr>
        <p:spPr>
          <a:xfrm>
            <a:off x="827584" y="3363838"/>
            <a:ext cx="7038528" cy="523220"/>
          </a:xfrm>
          <a:prstGeom prst="rect">
            <a:avLst/>
          </a:prstGeom>
          <a:solidFill>
            <a:srgbClr val="0070C0"/>
          </a:solidFill>
          <a:ln>
            <a:solidFill>
              <a:srgbClr val="728FA5"/>
            </a:solidFill>
          </a:ln>
        </p:spPr>
        <p:txBody>
          <a:bodyPr wrap="square">
            <a:spAutoFit/>
          </a:bodyPr>
          <a:lstStyle/>
          <a:p>
            <a:r>
              <a:rPr lang="it-IT" sz="1400" dirty="0">
                <a:solidFill>
                  <a:schemeClr val="bg2"/>
                </a:solidFill>
              </a:rPr>
              <a:t>L’utilizzo dei Big Data necessariamente pone dei problemi per il rispetto della privacy; sono necessarie regole e leggi ad hoc</a:t>
            </a:r>
          </a:p>
        </p:txBody>
      </p:sp>
      <p:pic>
        <p:nvPicPr>
          <p:cNvPr id="12" name="Immagine 11" descr="Immagine che contiene disegnando&#10;&#10;Descrizione generata automaticamente">
            <a:extLst>
              <a:ext uri="{FF2B5EF4-FFF2-40B4-BE49-F238E27FC236}">
                <a16:creationId xmlns:a16="http://schemas.microsoft.com/office/drawing/2014/main" id="{515D56A9-2935-4340-B1D0-400E94C4B9D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03751" y="2962448"/>
            <a:ext cx="706553" cy="618823"/>
          </a:xfrm>
          <a:prstGeom prst="rect">
            <a:avLst/>
          </a:prstGeom>
        </p:spPr>
      </p:pic>
    </p:spTree>
    <p:extLst>
      <p:ext uri="{BB962C8B-B14F-4D97-AF65-F5344CB8AC3E}">
        <p14:creationId xmlns:p14="http://schemas.microsoft.com/office/powerpoint/2010/main" val="324540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Riduzione della professionalità</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BB8773C2-7A25-4DC5-A82F-006831495845}"/>
              </a:ext>
            </a:extLst>
          </p:cNvPr>
          <p:cNvSpPr/>
          <p:nvPr/>
        </p:nvSpPr>
        <p:spPr>
          <a:xfrm>
            <a:off x="118211" y="1203598"/>
            <a:ext cx="8748464" cy="738664"/>
          </a:xfrm>
          <a:prstGeom prst="rect">
            <a:avLst/>
          </a:prstGeom>
        </p:spPr>
        <p:txBody>
          <a:bodyPr wrap="square">
            <a:spAutoFit/>
          </a:bodyPr>
          <a:lstStyle/>
          <a:p>
            <a:pPr algn="just"/>
            <a:r>
              <a:rPr lang="it-IT" sz="1400" dirty="0"/>
              <a:t>Un eccesso di fiducia sulle capacità dell’automazione e quindi ad un suo elevato utilizzo. Questo in prospettiva potrebbe ridurre nei professionisti il livello di capacità necessarie nel portare a termine un compito in larga parte automatizzato, con gravi conseguenze in caso di malfunzionamento del sistema stesso. </a:t>
            </a:r>
          </a:p>
        </p:txBody>
      </p:sp>
      <p:sp>
        <p:nvSpPr>
          <p:cNvPr id="11" name="Titolo 1">
            <a:extLst>
              <a:ext uri="{FF2B5EF4-FFF2-40B4-BE49-F238E27FC236}">
                <a16:creationId xmlns:a16="http://schemas.microsoft.com/office/drawing/2014/main" id="{B97EBE23-F3C9-43E6-8827-B3A6C7117A71}"/>
              </a:ext>
            </a:extLst>
          </p:cNvPr>
          <p:cNvSpPr txBox="1">
            <a:spLocks/>
          </p:cNvSpPr>
          <p:nvPr/>
        </p:nvSpPr>
        <p:spPr>
          <a:xfrm>
            <a:off x="385544" y="174587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n-lt"/>
                <a:ea typeface="+mj-ea"/>
                <a:cs typeface="+mj-cs"/>
              </a:defRPr>
            </a:lvl1pPr>
          </a:lstStyle>
          <a:p>
            <a:r>
              <a:rPr lang="it-IT" dirty="0"/>
              <a:t>Etica</a:t>
            </a:r>
          </a:p>
        </p:txBody>
      </p:sp>
      <p:sp>
        <p:nvSpPr>
          <p:cNvPr id="10" name="Rettangolo 9">
            <a:extLst>
              <a:ext uri="{FF2B5EF4-FFF2-40B4-BE49-F238E27FC236}">
                <a16:creationId xmlns:a16="http://schemas.microsoft.com/office/drawing/2014/main" id="{5E2B2750-99CF-4F7F-BE91-5BB0ED1A7A82}"/>
              </a:ext>
            </a:extLst>
          </p:cNvPr>
          <p:cNvSpPr/>
          <p:nvPr/>
        </p:nvSpPr>
        <p:spPr>
          <a:xfrm>
            <a:off x="479291" y="2787773"/>
            <a:ext cx="2148493" cy="918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Algoritmi potrebbero perseguire obiettivi non etici</a:t>
            </a:r>
          </a:p>
        </p:txBody>
      </p:sp>
      <p:sp>
        <p:nvSpPr>
          <p:cNvPr id="13" name="Rettangolo 12">
            <a:extLst>
              <a:ext uri="{FF2B5EF4-FFF2-40B4-BE49-F238E27FC236}">
                <a16:creationId xmlns:a16="http://schemas.microsoft.com/office/drawing/2014/main" id="{48345B09-BE15-46A4-BCF1-5C45CCE96950}"/>
              </a:ext>
            </a:extLst>
          </p:cNvPr>
          <p:cNvSpPr/>
          <p:nvPr/>
        </p:nvSpPr>
        <p:spPr>
          <a:xfrm>
            <a:off x="5796135" y="2787774"/>
            <a:ext cx="3070539" cy="918191"/>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sz="1200" dirty="0">
                <a:solidFill>
                  <a:schemeClr val="lt1"/>
                </a:solidFill>
              </a:rPr>
              <a:t>In altri termini l’Intelligenza Artificiale rischia di “stabilire” diagnosi e terapia, andando al di là del suo ruolo di strumento di supporto, guidato dai principi universali del rispetto e del beneficio per il paziente</a:t>
            </a:r>
          </a:p>
        </p:txBody>
      </p:sp>
      <p:sp>
        <p:nvSpPr>
          <p:cNvPr id="14" name="Rettangolo 13">
            <a:extLst>
              <a:ext uri="{FF2B5EF4-FFF2-40B4-BE49-F238E27FC236}">
                <a16:creationId xmlns:a16="http://schemas.microsoft.com/office/drawing/2014/main" id="{64366DAE-2D9C-4C9F-8982-B3C7A7DDA34A}"/>
              </a:ext>
            </a:extLst>
          </p:cNvPr>
          <p:cNvSpPr/>
          <p:nvPr/>
        </p:nvSpPr>
        <p:spPr>
          <a:xfrm>
            <a:off x="2185392" y="3795885"/>
            <a:ext cx="4618856" cy="918000"/>
          </a:xfrm>
          <a:prstGeom prst="rect">
            <a:avLst/>
          </a:prstGeom>
          <a:solidFill>
            <a:srgbClr val="0070C0"/>
          </a:solidFill>
          <a:ln>
            <a:solidFill>
              <a:srgbClr val="728FA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sz="1200" dirty="0">
                <a:solidFill>
                  <a:schemeClr val="lt1"/>
                </a:solidFill>
              </a:rPr>
              <a:t>L’utilizzo dei dati per costruire algoritmi implica che nessun dato possa essere omesso, pena la perdita di validità. Questo problema comporta risvolti notevoli sul rapporto di fiducia fra medico e paziente.</a:t>
            </a:r>
          </a:p>
        </p:txBody>
      </p:sp>
    </p:spTree>
    <p:extLst>
      <p:ext uri="{BB962C8B-B14F-4D97-AF65-F5344CB8AC3E}">
        <p14:creationId xmlns:p14="http://schemas.microsoft.com/office/powerpoint/2010/main" val="98084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Risvolti positivi</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9" name="Immagine 8">
            <a:extLst>
              <a:ext uri="{FF2B5EF4-FFF2-40B4-BE49-F238E27FC236}">
                <a16:creationId xmlns:a16="http://schemas.microsoft.com/office/drawing/2014/main" id="{57E823AE-2320-4004-AAEA-E97B9AA69475}"/>
              </a:ext>
            </a:extLst>
          </p:cNvPr>
          <p:cNvPicPr>
            <a:picLocks noChangeAspect="1"/>
          </p:cNvPicPr>
          <p:nvPr/>
        </p:nvPicPr>
        <p:blipFill>
          <a:blip r:embed="rId4"/>
          <a:stretch>
            <a:fillRect/>
          </a:stretch>
        </p:blipFill>
        <p:spPr>
          <a:xfrm>
            <a:off x="179512" y="782631"/>
            <a:ext cx="6057900" cy="2447925"/>
          </a:xfrm>
          <a:prstGeom prst="rect">
            <a:avLst/>
          </a:prstGeom>
        </p:spPr>
      </p:pic>
      <p:sp>
        <p:nvSpPr>
          <p:cNvPr id="12" name="Rettangolo 11">
            <a:extLst>
              <a:ext uri="{FF2B5EF4-FFF2-40B4-BE49-F238E27FC236}">
                <a16:creationId xmlns:a16="http://schemas.microsoft.com/office/drawing/2014/main" id="{64BF6D00-A542-4DDC-9E4F-CE8029DE7591}"/>
              </a:ext>
            </a:extLst>
          </p:cNvPr>
          <p:cNvSpPr/>
          <p:nvPr/>
        </p:nvSpPr>
        <p:spPr>
          <a:xfrm>
            <a:off x="6351617" y="1059582"/>
            <a:ext cx="2286000" cy="1384995"/>
          </a:xfrm>
          <a:prstGeom prst="rect">
            <a:avLst/>
          </a:prstGeom>
          <a:solidFill>
            <a:srgbClr val="728FA5"/>
          </a:solidFill>
        </p:spPr>
        <p:txBody>
          <a:bodyPr wrap="square">
            <a:spAutoFit/>
          </a:bodyPr>
          <a:lstStyle/>
          <a:p>
            <a:pPr algn="just"/>
            <a:r>
              <a:rPr lang="it-IT" sz="1050" dirty="0">
                <a:solidFill>
                  <a:schemeClr val="bg2"/>
                </a:solidFill>
                <a:latin typeface="arial" panose="020B0604020202020204" pitchFamily="34" charset="0"/>
              </a:rPr>
              <a:t>La </a:t>
            </a:r>
            <a:r>
              <a:rPr lang="it-IT" sz="1050" b="1" dirty="0">
                <a:solidFill>
                  <a:schemeClr val="bg2"/>
                </a:solidFill>
                <a:latin typeface="arial" panose="020B0604020202020204" pitchFamily="34" charset="0"/>
              </a:rPr>
              <a:t>segmentazione</a:t>
            </a:r>
            <a:r>
              <a:rPr lang="it-IT" sz="1050" dirty="0">
                <a:solidFill>
                  <a:schemeClr val="bg2"/>
                </a:solidFill>
                <a:latin typeface="arial" panose="020B0604020202020204" pitchFamily="34" charset="0"/>
              </a:rPr>
              <a:t> è il processo con il quale si classificano i pixel dell'immagine che hanno caratteristiche comuni, pertanto ciascun pixel in una regione è simile agli altri della stessa regione per una qualche proprietà o caratteristica</a:t>
            </a:r>
            <a:endParaRPr lang="it-IT" sz="1050" dirty="0">
              <a:solidFill>
                <a:schemeClr val="bg2"/>
              </a:solidFill>
            </a:endParaRPr>
          </a:p>
        </p:txBody>
      </p:sp>
      <p:sp>
        <p:nvSpPr>
          <p:cNvPr id="15" name="Rettangolo 14">
            <a:extLst>
              <a:ext uri="{FF2B5EF4-FFF2-40B4-BE49-F238E27FC236}">
                <a16:creationId xmlns:a16="http://schemas.microsoft.com/office/drawing/2014/main" id="{95BDE535-0981-4C75-95B8-5C8E23827970}"/>
              </a:ext>
            </a:extLst>
          </p:cNvPr>
          <p:cNvSpPr/>
          <p:nvPr/>
        </p:nvSpPr>
        <p:spPr>
          <a:xfrm>
            <a:off x="6020534" y="4866501"/>
            <a:ext cx="2511906" cy="276999"/>
          </a:xfrm>
          <a:prstGeom prst="rect">
            <a:avLst/>
          </a:prstGeom>
        </p:spPr>
        <p:txBody>
          <a:bodyPr wrap="none">
            <a:spAutoFit/>
          </a:bodyPr>
          <a:lstStyle/>
          <a:p>
            <a:r>
              <a:rPr lang="it-IT" sz="1200" dirty="0">
                <a:hlinkClick r:id="rId5"/>
              </a:rPr>
              <a:t>https://arxiv.org/pdf/1701.08816.pdf</a:t>
            </a:r>
            <a:endParaRPr lang="it-IT" sz="1200" dirty="0"/>
          </a:p>
        </p:txBody>
      </p:sp>
      <p:pic>
        <p:nvPicPr>
          <p:cNvPr id="16" name="Immagine 15">
            <a:extLst>
              <a:ext uri="{FF2B5EF4-FFF2-40B4-BE49-F238E27FC236}">
                <a16:creationId xmlns:a16="http://schemas.microsoft.com/office/drawing/2014/main" id="{7F3ED3E7-A11B-41F5-8A93-90DF72D24F78}"/>
              </a:ext>
            </a:extLst>
          </p:cNvPr>
          <p:cNvPicPr>
            <a:picLocks noChangeAspect="1"/>
          </p:cNvPicPr>
          <p:nvPr/>
        </p:nvPicPr>
        <p:blipFill>
          <a:blip r:embed="rId6"/>
          <a:stretch>
            <a:fillRect/>
          </a:stretch>
        </p:blipFill>
        <p:spPr>
          <a:xfrm>
            <a:off x="2936746" y="3106728"/>
            <a:ext cx="6229350" cy="1619250"/>
          </a:xfrm>
          <a:prstGeom prst="rect">
            <a:avLst/>
          </a:prstGeom>
        </p:spPr>
      </p:pic>
      <p:pic>
        <p:nvPicPr>
          <p:cNvPr id="17" name="Immagine 16">
            <a:extLst>
              <a:ext uri="{FF2B5EF4-FFF2-40B4-BE49-F238E27FC236}">
                <a16:creationId xmlns:a16="http://schemas.microsoft.com/office/drawing/2014/main" id="{539B1AB7-FAC4-4A41-B274-523716B63A3D}"/>
              </a:ext>
            </a:extLst>
          </p:cNvPr>
          <p:cNvPicPr>
            <a:picLocks noChangeAspect="1"/>
          </p:cNvPicPr>
          <p:nvPr/>
        </p:nvPicPr>
        <p:blipFill>
          <a:blip r:embed="rId7"/>
          <a:stretch>
            <a:fillRect/>
          </a:stretch>
        </p:blipFill>
        <p:spPr>
          <a:xfrm>
            <a:off x="179512" y="3227510"/>
            <a:ext cx="2256103" cy="1398662"/>
          </a:xfrm>
          <a:prstGeom prst="rect">
            <a:avLst/>
          </a:prstGeom>
        </p:spPr>
      </p:pic>
      <p:sp>
        <p:nvSpPr>
          <p:cNvPr id="18" name="Rettangolo 17">
            <a:extLst>
              <a:ext uri="{FF2B5EF4-FFF2-40B4-BE49-F238E27FC236}">
                <a16:creationId xmlns:a16="http://schemas.microsoft.com/office/drawing/2014/main" id="{2EA4FC45-48EF-41EE-A351-60F25E42C985}"/>
              </a:ext>
            </a:extLst>
          </p:cNvPr>
          <p:cNvSpPr/>
          <p:nvPr/>
        </p:nvSpPr>
        <p:spPr>
          <a:xfrm>
            <a:off x="78884" y="4691799"/>
            <a:ext cx="2294218" cy="253916"/>
          </a:xfrm>
          <a:prstGeom prst="rect">
            <a:avLst/>
          </a:prstGeom>
        </p:spPr>
        <p:txBody>
          <a:bodyPr wrap="none">
            <a:spAutoFit/>
          </a:bodyPr>
          <a:lstStyle/>
          <a:p>
            <a:r>
              <a:rPr lang="it-IT" sz="1050" dirty="0">
                <a:hlinkClick r:id="rId8"/>
              </a:rPr>
              <a:t>https://github.com/orobix/retina-unet</a:t>
            </a:r>
            <a:endParaRPr lang="it-IT" sz="1050" dirty="0"/>
          </a:p>
        </p:txBody>
      </p:sp>
    </p:spTree>
    <p:extLst>
      <p:ext uri="{BB962C8B-B14F-4D97-AF65-F5344CB8AC3E}">
        <p14:creationId xmlns:p14="http://schemas.microsoft.com/office/powerpoint/2010/main" val="410829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p:txBody>
          <a:bodyPr/>
          <a:lstStyle/>
          <a:p>
            <a:r>
              <a:rPr lang="it-IT" dirty="0"/>
              <a:t>Introduzione</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10" name="Rettangolo 9">
            <a:extLst>
              <a:ext uri="{FF2B5EF4-FFF2-40B4-BE49-F238E27FC236}">
                <a16:creationId xmlns:a16="http://schemas.microsoft.com/office/drawing/2014/main" id="{2DBBCC37-ECD9-4C00-8BD4-9744EB2B1453}"/>
              </a:ext>
            </a:extLst>
          </p:cNvPr>
          <p:cNvSpPr/>
          <p:nvPr/>
        </p:nvSpPr>
        <p:spPr>
          <a:xfrm>
            <a:off x="454576" y="1140499"/>
            <a:ext cx="8229600" cy="923330"/>
          </a:xfrm>
          <a:prstGeom prst="rect">
            <a:avLst/>
          </a:prstGeom>
          <a:ln>
            <a:solidFill>
              <a:schemeClr val="accent5">
                <a:lumMod val="75000"/>
              </a:schemeClr>
            </a:solidFill>
          </a:ln>
        </p:spPr>
        <p:txBody>
          <a:bodyPr wrap="square">
            <a:spAutoFit/>
          </a:bodyPr>
          <a:lstStyle/>
          <a:p>
            <a:r>
              <a:rPr lang="it-IT" dirty="0"/>
              <a:t>Negli ultimi anni le informazioni digitali di tutto il mondo sono più che raddoppiate e questa tendenza è destinata ad aumentare in modo esponenziale generando enormi moli di dati elettronici: i Big Data. </a:t>
            </a:r>
          </a:p>
        </p:txBody>
      </p:sp>
      <p:sp>
        <p:nvSpPr>
          <p:cNvPr id="11" name="Rettangolo 10">
            <a:extLst>
              <a:ext uri="{FF2B5EF4-FFF2-40B4-BE49-F238E27FC236}">
                <a16:creationId xmlns:a16="http://schemas.microsoft.com/office/drawing/2014/main" id="{04836A9E-63E4-4A4B-A5A8-C411B49F128F}"/>
              </a:ext>
            </a:extLst>
          </p:cNvPr>
          <p:cNvSpPr/>
          <p:nvPr/>
        </p:nvSpPr>
        <p:spPr>
          <a:xfrm>
            <a:off x="2598284" y="2198979"/>
            <a:ext cx="3942184" cy="1015663"/>
          </a:xfrm>
          <a:prstGeom prst="rect">
            <a:avLst/>
          </a:prstGeom>
          <a:solidFill>
            <a:schemeClr val="accent6">
              <a:lumMod val="50000"/>
            </a:schemeClr>
          </a:solidFill>
        </p:spPr>
        <p:txBody>
          <a:bodyPr wrap="square">
            <a:spAutoFit/>
          </a:bodyPr>
          <a:lstStyle/>
          <a:p>
            <a:r>
              <a:rPr lang="it-IT" sz="1200" dirty="0">
                <a:solidFill>
                  <a:schemeClr val="bg1"/>
                </a:solidFill>
              </a:rPr>
              <a:t>Il termine Big Data è stato originariamente coniato dagli scienziati della NASA nel 1997 in seguito alla difficoltà di visualizzare e memorizzare un set dati troppo grande. I Big Data sono caratterizzati dalle 4 ‘V’: Volume, Velocità, Varietà, Veridicità).</a:t>
            </a:r>
          </a:p>
        </p:txBody>
      </p:sp>
      <p:sp>
        <p:nvSpPr>
          <p:cNvPr id="12" name="Rettangolo 11">
            <a:extLst>
              <a:ext uri="{FF2B5EF4-FFF2-40B4-BE49-F238E27FC236}">
                <a16:creationId xmlns:a16="http://schemas.microsoft.com/office/drawing/2014/main" id="{4711A08C-7F53-4C66-9B0C-55FCF9FF54E6}"/>
              </a:ext>
            </a:extLst>
          </p:cNvPr>
          <p:cNvSpPr/>
          <p:nvPr/>
        </p:nvSpPr>
        <p:spPr>
          <a:xfrm>
            <a:off x="395536" y="3341429"/>
            <a:ext cx="8098864" cy="646331"/>
          </a:xfrm>
          <a:prstGeom prst="rect">
            <a:avLst/>
          </a:prstGeom>
          <a:solidFill>
            <a:srgbClr val="116B8B"/>
          </a:solidFill>
        </p:spPr>
        <p:txBody>
          <a:bodyPr wrap="square">
            <a:spAutoFit/>
          </a:bodyPr>
          <a:lstStyle/>
          <a:p>
            <a:r>
              <a:rPr lang="it-IT" dirty="0">
                <a:solidFill>
                  <a:schemeClr val="bg1"/>
                </a:solidFill>
              </a:rPr>
              <a:t>Si prevede che nel 2021 l’universo digitale conterrà tanti bit quante sono le stelle dell’universo . </a:t>
            </a:r>
          </a:p>
        </p:txBody>
      </p:sp>
      <p:sp>
        <p:nvSpPr>
          <p:cNvPr id="13" name="Rettangolo 12">
            <a:extLst>
              <a:ext uri="{FF2B5EF4-FFF2-40B4-BE49-F238E27FC236}">
                <a16:creationId xmlns:a16="http://schemas.microsoft.com/office/drawing/2014/main" id="{54D410E6-4806-4FDE-8190-EAA884F1EF32}"/>
              </a:ext>
            </a:extLst>
          </p:cNvPr>
          <p:cNvSpPr/>
          <p:nvPr/>
        </p:nvSpPr>
        <p:spPr>
          <a:xfrm>
            <a:off x="519944" y="4300214"/>
            <a:ext cx="8098864" cy="461665"/>
          </a:xfrm>
          <a:prstGeom prst="rect">
            <a:avLst/>
          </a:prstGeom>
          <a:solidFill>
            <a:srgbClr val="116B8B"/>
          </a:solidFill>
        </p:spPr>
        <p:txBody>
          <a:bodyPr wrap="square">
            <a:spAutoFit/>
          </a:bodyPr>
          <a:lstStyle/>
          <a:p>
            <a:r>
              <a:rPr lang="it-IT" sz="1200" b="1" dirty="0">
                <a:solidFill>
                  <a:schemeClr val="bg1"/>
                </a:solidFill>
              </a:rPr>
              <a:t>La medicina è uno dei principali protagonisti di questa crescita: i Big Data della salute stanno aumentando in percentuale maggiore rispetto ad altri settori, in virtù di quattro importanti fenomeni. </a:t>
            </a:r>
          </a:p>
        </p:txBody>
      </p:sp>
    </p:spTree>
    <p:extLst>
      <p:ext uri="{BB962C8B-B14F-4D97-AF65-F5344CB8AC3E}">
        <p14:creationId xmlns:p14="http://schemas.microsoft.com/office/powerpoint/2010/main" val="177441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err="1"/>
              <a:t>References</a:t>
            </a:r>
            <a:r>
              <a:rPr lang="it-IT" dirty="0"/>
              <a:t> e letture consigliate</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25391F8E-7FF5-4F51-A590-18481B14D7B7}"/>
              </a:ext>
            </a:extLst>
          </p:cNvPr>
          <p:cNvSpPr/>
          <p:nvPr/>
        </p:nvSpPr>
        <p:spPr>
          <a:xfrm>
            <a:off x="438576" y="1022122"/>
            <a:ext cx="8525911" cy="3170099"/>
          </a:xfrm>
          <a:prstGeom prst="rect">
            <a:avLst/>
          </a:prstGeom>
        </p:spPr>
        <p:txBody>
          <a:bodyPr wrap="square">
            <a:spAutoFit/>
          </a:bodyPr>
          <a:lstStyle/>
          <a:p>
            <a:pPr marL="228600" indent="-228600">
              <a:buFont typeface="+mj-lt"/>
              <a:buAutoNum type="arabicPeriod"/>
            </a:pPr>
            <a:r>
              <a:rPr lang="it-IT" sz="1000" dirty="0">
                <a:hlinkClick r:id="rId4"/>
              </a:rPr>
              <a:t>https://www.jamd.it/wp-content/uploads/2018/11/2018_03_03.pdf</a:t>
            </a:r>
            <a:endParaRPr lang="it-IT" sz="1000" dirty="0"/>
          </a:p>
          <a:p>
            <a:pPr marL="228600" indent="-228600">
              <a:buFont typeface="+mj-lt"/>
              <a:buAutoNum type="arabicPeriod"/>
            </a:pPr>
            <a:r>
              <a:rPr lang="it-IT" sz="1000" dirty="0">
                <a:hlinkClick r:id="rId5"/>
              </a:rPr>
              <a:t>https://www.emc.com/leadership/digital-universe/2014iview/executive-summary.htm</a:t>
            </a:r>
            <a:endParaRPr lang="it-IT" sz="1000" dirty="0"/>
          </a:p>
          <a:p>
            <a:pPr marL="228600" indent="-228600">
              <a:buFont typeface="+mj-lt"/>
              <a:buAutoNum type="arabicPeriod"/>
            </a:pPr>
            <a:r>
              <a:rPr lang="en-US" sz="1000" dirty="0"/>
              <a:t>https://www.igi-global.com/chapter/electronic-health-record-ehr-diffusion-and-an-examination-of-physician-resistance/184077 </a:t>
            </a:r>
          </a:p>
          <a:p>
            <a:pPr marL="228600" indent="-228600">
              <a:buFont typeface="+mj-lt"/>
              <a:buAutoNum type="arabicPeriod"/>
            </a:pPr>
            <a:r>
              <a:rPr lang="en-US" sz="1000" dirty="0" err="1"/>
              <a:t>Hasis</a:t>
            </a:r>
            <a:r>
              <a:rPr lang="en-US" sz="1000" dirty="0"/>
              <a:t> Y, Seldin M, </a:t>
            </a:r>
            <a:r>
              <a:rPr lang="en-US" sz="1000" dirty="0" err="1"/>
              <a:t>Lusis</a:t>
            </a:r>
            <a:r>
              <a:rPr lang="en-US" sz="1000" dirty="0"/>
              <a:t> A. ‘Multi-omics approaches to disease’ - Genome Biol. 2017; 18:83. Published online </a:t>
            </a:r>
            <a:r>
              <a:rPr lang="en-US" sz="1000" dirty="0" err="1"/>
              <a:t>doi</a:t>
            </a:r>
            <a:r>
              <a:rPr lang="en-US" sz="1000" dirty="0"/>
              <a:t>: 10.1186/s13059- 017-1215-1, 2017</a:t>
            </a:r>
          </a:p>
          <a:p>
            <a:pPr marL="228600" indent="-228600">
              <a:buFont typeface="+mj-lt"/>
              <a:buAutoNum type="arabicPeriod"/>
            </a:pPr>
            <a:r>
              <a:rPr lang="en-US" sz="1000" dirty="0"/>
              <a:t>Boyd D, Crawford K. Critical questions for Big Data. Information, Communication &amp; Society. 15:662-79, 2012.</a:t>
            </a:r>
          </a:p>
          <a:p>
            <a:pPr marL="228600" indent="-228600">
              <a:buFont typeface="+mj-lt"/>
              <a:buAutoNum type="arabicPeriod"/>
            </a:pPr>
            <a:r>
              <a:rPr lang="en-US" sz="1000" dirty="0"/>
              <a:t> Hansen MM, </a:t>
            </a:r>
            <a:r>
              <a:rPr lang="en-US" sz="1000" dirty="0" err="1"/>
              <a:t>Miron-Shatz</a:t>
            </a:r>
            <a:r>
              <a:rPr lang="en-US" sz="1000" dirty="0"/>
              <a:t> T, Lau AY, Paton C. Big Data in Science and Healthcare: A Review of Recent Literature and Perspectives. Contribution of the IMIA Social Media Working Group. </a:t>
            </a:r>
            <a:r>
              <a:rPr lang="en-US" sz="1000" dirty="0" err="1"/>
              <a:t>Yearb</a:t>
            </a:r>
            <a:r>
              <a:rPr lang="en-US" sz="1000" dirty="0"/>
              <a:t> Med Inform 15:21-6, 2014.</a:t>
            </a:r>
          </a:p>
          <a:p>
            <a:pPr marL="228600" indent="-228600">
              <a:buFont typeface="+mj-lt"/>
              <a:buAutoNum type="arabicPeriod"/>
            </a:pPr>
            <a:r>
              <a:rPr lang="it-IT" sz="1000" dirty="0"/>
              <a:t>Lo-</a:t>
            </a:r>
            <a:r>
              <a:rPr lang="it-IT" sz="1000" dirty="0" err="1"/>
              <a:t>Ciganic</a:t>
            </a:r>
            <a:r>
              <a:rPr lang="it-IT" sz="1000" dirty="0"/>
              <a:t> WH, </a:t>
            </a:r>
            <a:r>
              <a:rPr lang="it-IT" sz="1000" dirty="0" err="1"/>
              <a:t>Donohue</a:t>
            </a:r>
            <a:r>
              <a:rPr lang="it-IT" sz="1000" dirty="0"/>
              <a:t> JM, Thorpe JM, </a:t>
            </a:r>
            <a:r>
              <a:rPr lang="it-IT" sz="1000" dirty="0" err="1"/>
              <a:t>Perera</a:t>
            </a:r>
            <a:r>
              <a:rPr lang="it-IT" sz="1000" dirty="0"/>
              <a:t> S, Thorpe CT, </a:t>
            </a:r>
            <a:r>
              <a:rPr lang="it-IT" sz="1000" dirty="0" err="1"/>
              <a:t>Marcum</a:t>
            </a:r>
            <a:r>
              <a:rPr lang="it-IT" sz="1000" dirty="0"/>
              <a:t> ZA, </a:t>
            </a:r>
            <a:r>
              <a:rPr lang="it-IT" sz="1000" dirty="0" err="1"/>
              <a:t>Gellad</a:t>
            </a:r>
            <a:r>
              <a:rPr lang="it-IT" sz="1000" dirty="0"/>
              <a:t> WF. Using machine learning to </a:t>
            </a:r>
            <a:r>
              <a:rPr lang="it-IT" sz="1000" dirty="0" err="1"/>
              <a:t>examine</a:t>
            </a:r>
            <a:r>
              <a:rPr lang="it-IT" sz="1000" dirty="0"/>
              <a:t> </a:t>
            </a:r>
            <a:r>
              <a:rPr lang="it-IT" sz="1000" dirty="0" err="1"/>
              <a:t>medication</a:t>
            </a:r>
            <a:r>
              <a:rPr lang="it-IT" sz="1000" dirty="0"/>
              <a:t> </a:t>
            </a:r>
            <a:r>
              <a:rPr lang="it-IT" sz="1000" dirty="0" err="1"/>
              <a:t>adherence</a:t>
            </a:r>
            <a:r>
              <a:rPr lang="it-IT" sz="1000" dirty="0"/>
              <a:t> </a:t>
            </a:r>
            <a:r>
              <a:rPr lang="it-IT" sz="1000" dirty="0" err="1"/>
              <a:t>thresholds</a:t>
            </a:r>
            <a:r>
              <a:rPr lang="it-IT" sz="1000" dirty="0"/>
              <a:t> and risk of </a:t>
            </a:r>
            <a:r>
              <a:rPr lang="it-IT" sz="1000" dirty="0" err="1"/>
              <a:t>hospitalization</a:t>
            </a:r>
            <a:r>
              <a:rPr lang="it-IT" sz="1000" dirty="0"/>
              <a:t>. </a:t>
            </a:r>
            <a:r>
              <a:rPr lang="it-IT" sz="1000" dirty="0" err="1"/>
              <a:t>Med</a:t>
            </a:r>
            <a:r>
              <a:rPr lang="it-IT" sz="1000" dirty="0"/>
              <a:t> Care. 53:720-8, 2015. </a:t>
            </a:r>
          </a:p>
          <a:p>
            <a:pPr marL="228600" indent="-228600">
              <a:buFont typeface="+mj-lt"/>
              <a:buAutoNum type="arabicPeriod"/>
            </a:pPr>
            <a:r>
              <a:rPr lang="it-IT" sz="1000" dirty="0" err="1"/>
              <a:t>Alanazi</a:t>
            </a:r>
            <a:r>
              <a:rPr lang="it-IT" sz="1000" dirty="0"/>
              <a:t> HO, Abdullah AH, </a:t>
            </a:r>
            <a:r>
              <a:rPr lang="it-IT" sz="1000" dirty="0" err="1"/>
              <a:t>Qureshi</a:t>
            </a:r>
            <a:r>
              <a:rPr lang="it-IT" sz="1000" dirty="0"/>
              <a:t> KN, Ismail AS. Accurate and </a:t>
            </a:r>
            <a:r>
              <a:rPr lang="it-IT" sz="1000" dirty="0" err="1"/>
              <a:t>dynamic</a:t>
            </a:r>
            <a:r>
              <a:rPr lang="it-IT" sz="1000" dirty="0"/>
              <a:t> </a:t>
            </a:r>
            <a:r>
              <a:rPr lang="it-IT" sz="1000" dirty="0" err="1"/>
              <a:t>predictive</a:t>
            </a:r>
            <a:r>
              <a:rPr lang="it-IT" sz="1000" dirty="0"/>
              <a:t> model for </a:t>
            </a:r>
            <a:r>
              <a:rPr lang="it-IT" sz="1000" dirty="0" err="1"/>
              <a:t>better</a:t>
            </a:r>
            <a:r>
              <a:rPr lang="it-IT" sz="1000" dirty="0"/>
              <a:t> </a:t>
            </a:r>
            <a:r>
              <a:rPr lang="it-IT" sz="1000" dirty="0" err="1"/>
              <a:t>prediction</a:t>
            </a:r>
            <a:r>
              <a:rPr lang="it-IT" sz="1000" dirty="0"/>
              <a:t> in medicine and healthcare. </a:t>
            </a:r>
            <a:r>
              <a:rPr lang="it-IT" sz="1000" dirty="0" err="1"/>
              <a:t>Ir</a:t>
            </a:r>
            <a:r>
              <a:rPr lang="it-IT" sz="1000" dirty="0"/>
              <a:t> J </a:t>
            </a:r>
            <a:r>
              <a:rPr lang="it-IT" sz="1000" dirty="0" err="1"/>
              <a:t>Med</a:t>
            </a:r>
            <a:r>
              <a:rPr lang="it-IT" sz="1000" dirty="0"/>
              <a:t> Sci. 187:501-513, 2018.</a:t>
            </a:r>
          </a:p>
          <a:p>
            <a:pPr marL="228600" indent="-228600">
              <a:buFont typeface="+mj-lt"/>
              <a:buAutoNum type="arabicPeriod"/>
            </a:pPr>
            <a:r>
              <a:rPr lang="en-US" sz="1000" dirty="0"/>
              <a:t>Beam AL, </a:t>
            </a:r>
            <a:r>
              <a:rPr lang="en-US" sz="1000" dirty="0" err="1"/>
              <a:t>Kohane</a:t>
            </a:r>
            <a:r>
              <a:rPr lang="en-US" sz="1000" dirty="0"/>
              <a:t> IS. Translating Artificial Intelligence Into Clinical Care. JAMA 316:2368- 2369, 2016.</a:t>
            </a:r>
          </a:p>
          <a:p>
            <a:pPr marL="228600" indent="-228600">
              <a:buFont typeface="+mj-lt"/>
              <a:buAutoNum type="arabicPeriod"/>
            </a:pPr>
            <a:r>
              <a:rPr lang="en-US" sz="1000" dirty="0"/>
              <a:t> Sim I. Two Ways of Knowing: Big Data and Evidence-Based Medicine. Ann Intern Med 164:562-3, 2016</a:t>
            </a:r>
          </a:p>
          <a:p>
            <a:pPr marL="228600" indent="-228600">
              <a:buFont typeface="+mj-lt"/>
              <a:buAutoNum type="arabicPeriod"/>
            </a:pPr>
            <a:r>
              <a:rPr lang="it-IT" sz="1000" dirty="0" err="1"/>
              <a:t>Cabitza</a:t>
            </a:r>
            <a:r>
              <a:rPr lang="it-IT" sz="1000" dirty="0"/>
              <a:t> F, </a:t>
            </a:r>
            <a:r>
              <a:rPr lang="it-IT" sz="1000" dirty="0" err="1"/>
              <a:t>Rasoini</a:t>
            </a:r>
            <a:r>
              <a:rPr lang="it-IT" sz="1000" dirty="0"/>
              <a:t> R, Gensini GF. </a:t>
            </a:r>
            <a:r>
              <a:rPr lang="it-IT" sz="1000" dirty="0" err="1"/>
              <a:t>Unintended</a:t>
            </a:r>
            <a:r>
              <a:rPr lang="it-IT" sz="1000" dirty="0"/>
              <a:t> </a:t>
            </a:r>
            <a:r>
              <a:rPr lang="it-IT" sz="1000" dirty="0" err="1"/>
              <a:t>Consequences</a:t>
            </a:r>
            <a:r>
              <a:rPr lang="it-IT" sz="1000" dirty="0"/>
              <a:t> of Machine Learning in Medicine. JAMA 318:517-518, 2017. </a:t>
            </a:r>
          </a:p>
          <a:p>
            <a:pPr marL="228600" indent="-228600">
              <a:buFont typeface="+mj-lt"/>
              <a:buAutoNum type="arabicPeriod"/>
            </a:pPr>
            <a:r>
              <a:rPr lang="it-IT" sz="1000" dirty="0"/>
              <a:t>Caruana R, </a:t>
            </a:r>
            <a:r>
              <a:rPr lang="it-IT" sz="1000" dirty="0" err="1"/>
              <a:t>Lou</a:t>
            </a:r>
            <a:r>
              <a:rPr lang="it-IT" sz="1000" dirty="0"/>
              <a:t> Y, </a:t>
            </a:r>
            <a:r>
              <a:rPr lang="it-IT" sz="1000" dirty="0" err="1"/>
              <a:t>Gehrke</a:t>
            </a:r>
            <a:r>
              <a:rPr lang="it-IT" sz="1000" dirty="0"/>
              <a:t> J et al. </a:t>
            </a:r>
            <a:r>
              <a:rPr lang="it-IT" sz="1000" dirty="0" err="1"/>
              <a:t>Intelligible</a:t>
            </a:r>
            <a:r>
              <a:rPr lang="it-IT" sz="1000" dirty="0"/>
              <a:t> models for healthcare: </a:t>
            </a:r>
            <a:r>
              <a:rPr lang="it-IT" sz="1000" dirty="0" err="1"/>
              <a:t>predicting</a:t>
            </a:r>
            <a:r>
              <a:rPr lang="it-IT" sz="1000" dirty="0"/>
              <a:t> pneumonia risk and hospital 30-day </a:t>
            </a:r>
            <a:r>
              <a:rPr lang="it-IT" sz="1000" dirty="0" err="1"/>
              <a:t>readmission</a:t>
            </a:r>
            <a:r>
              <a:rPr lang="it-IT" sz="1000" dirty="0"/>
              <a:t>. In: </a:t>
            </a:r>
            <a:r>
              <a:rPr lang="it-IT" sz="1000" dirty="0" err="1"/>
              <a:t>Proceedings</a:t>
            </a:r>
            <a:r>
              <a:rPr lang="it-IT" sz="1000" dirty="0"/>
              <a:t> of the 21th ACMSIGKDD International </a:t>
            </a:r>
          </a:p>
          <a:p>
            <a:pPr marL="228600" indent="-228600">
              <a:buFont typeface="+mj-lt"/>
              <a:buAutoNum type="arabicPeriod"/>
            </a:pPr>
            <a:r>
              <a:rPr lang="en-US" sz="1000" dirty="0"/>
              <a:t>Cohen IG, Mello MM. HIPAA and Protecting Health Information in the 21st Century. JAMA 320:231-232, 2018.</a:t>
            </a:r>
          </a:p>
          <a:p>
            <a:pPr marL="228600" indent="-228600">
              <a:buFont typeface="+mj-lt"/>
              <a:buAutoNum type="arabicPeriod"/>
            </a:pPr>
            <a:r>
              <a:rPr lang="en-US" sz="1000" dirty="0"/>
              <a:t>Hoff T. Deskilling and adaptation among primary care physicians using two work innovations. Health Care Manage Rev. 36:338-48, 2011.</a:t>
            </a:r>
          </a:p>
          <a:p>
            <a:endParaRPr lang="it-IT" sz="1000" dirty="0"/>
          </a:p>
          <a:p>
            <a:endParaRPr lang="it-IT" sz="1000" dirty="0"/>
          </a:p>
        </p:txBody>
      </p:sp>
    </p:spTree>
    <p:extLst>
      <p:ext uri="{BB962C8B-B14F-4D97-AF65-F5344CB8AC3E}">
        <p14:creationId xmlns:p14="http://schemas.microsoft.com/office/powerpoint/2010/main" val="41412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84589" y="5935"/>
            <a:ext cx="8229600" cy="857250"/>
          </a:xfrm>
        </p:spPr>
        <p:txBody>
          <a:bodyPr/>
          <a:lstStyle/>
          <a:p>
            <a:r>
              <a:rPr lang="it-IT" dirty="0"/>
              <a:t>Principali settori di influenza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9" name="Immagine 8" descr="Immagine che contiene chitarra&#10;&#10;Descrizione generata automaticamente">
            <a:extLst>
              <a:ext uri="{FF2B5EF4-FFF2-40B4-BE49-F238E27FC236}">
                <a16:creationId xmlns:a16="http://schemas.microsoft.com/office/drawing/2014/main" id="{AFE4E752-349C-457D-AA06-6C506ED3377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7504" y="837759"/>
            <a:ext cx="1907704" cy="595138"/>
          </a:xfrm>
          <a:prstGeom prst="rect">
            <a:avLst/>
          </a:prstGeom>
        </p:spPr>
      </p:pic>
      <p:sp>
        <p:nvSpPr>
          <p:cNvPr id="14" name="Rettangolo 13">
            <a:extLst>
              <a:ext uri="{FF2B5EF4-FFF2-40B4-BE49-F238E27FC236}">
                <a16:creationId xmlns:a16="http://schemas.microsoft.com/office/drawing/2014/main" id="{5478F03E-8772-4621-BCF2-BCB621B8568E}"/>
              </a:ext>
            </a:extLst>
          </p:cNvPr>
          <p:cNvSpPr/>
          <p:nvPr/>
        </p:nvSpPr>
        <p:spPr>
          <a:xfrm>
            <a:off x="107504" y="1432897"/>
            <a:ext cx="5941876" cy="1600438"/>
          </a:xfrm>
          <a:prstGeom prst="rect">
            <a:avLst/>
          </a:prstGeom>
          <a:ln>
            <a:solidFill>
              <a:schemeClr val="accent5">
                <a:lumMod val="75000"/>
              </a:schemeClr>
            </a:solidFill>
          </a:ln>
        </p:spPr>
        <p:txBody>
          <a:bodyPr wrap="square">
            <a:spAutoFit/>
          </a:bodyPr>
          <a:lstStyle/>
          <a:p>
            <a:r>
              <a:rPr lang="it-IT" sz="1400" dirty="0"/>
              <a:t>Negli ultimi anni il settore si è evoluto sostituendo la vecchia generazione di macchine analogiche e, nei tentativi di prevenzione sempre più spinta e d’identificazione precoce dei segnali di malattia, sta vedendo l’affermarsi di nuove potenti tecnologie diagnostiche digitali. La proliferazione di questi strumenti ha determinato da tempo la creazione dello standard DICOM (Digital Imaging and Communication in Medicine) che definisce le regole per l’archiviazione e la condivisione delle immagini. </a:t>
            </a:r>
          </a:p>
        </p:txBody>
      </p:sp>
      <p:pic>
        <p:nvPicPr>
          <p:cNvPr id="16" name="Immagine 15" descr="Immagine che contiene testo, segnale&#10;&#10;Descrizione generata automaticamente">
            <a:extLst>
              <a:ext uri="{FF2B5EF4-FFF2-40B4-BE49-F238E27FC236}">
                <a16:creationId xmlns:a16="http://schemas.microsoft.com/office/drawing/2014/main" id="{4432B259-BCB0-4347-81A5-9A227D1197B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995120" y="2334147"/>
            <a:ext cx="1691680" cy="903404"/>
          </a:xfrm>
          <a:prstGeom prst="rect">
            <a:avLst/>
          </a:prstGeom>
        </p:spPr>
      </p:pic>
      <p:sp>
        <p:nvSpPr>
          <p:cNvPr id="17" name="Rettangolo 16">
            <a:extLst>
              <a:ext uri="{FF2B5EF4-FFF2-40B4-BE49-F238E27FC236}">
                <a16:creationId xmlns:a16="http://schemas.microsoft.com/office/drawing/2014/main" id="{DD9B9086-EFB3-4FAB-A534-C281F8CD67A5}"/>
              </a:ext>
            </a:extLst>
          </p:cNvPr>
          <p:cNvSpPr/>
          <p:nvPr/>
        </p:nvSpPr>
        <p:spPr>
          <a:xfrm>
            <a:off x="2772313" y="3222015"/>
            <a:ext cx="5941876" cy="1815882"/>
          </a:xfrm>
          <a:prstGeom prst="rect">
            <a:avLst/>
          </a:prstGeom>
          <a:ln>
            <a:solidFill>
              <a:schemeClr val="accent5">
                <a:lumMod val="75000"/>
              </a:schemeClr>
            </a:solidFill>
          </a:ln>
        </p:spPr>
        <p:txBody>
          <a:bodyPr wrap="square">
            <a:spAutoFit/>
          </a:bodyPr>
          <a:lstStyle/>
          <a:p>
            <a:r>
              <a:rPr lang="it-IT" sz="1400" dirty="0"/>
              <a:t>Negli ultimi anni, si sta sperimentando la sostituzione dei supporti cartacei con le cartelle cliniche di tipo elettronico. Negli USA, grazie al Health Information Technology for Clinical Health (HITECH) Act, sono stati stanziati più di 35 miliardi di dollari in soli incentivi ai medici per adottare cartelle elettroniche che abbiano interoperabilità in tutto il territorio nazionale, con l’obiettivo di non limitarsi a una mera “adozione” delle cartelle elettroniche, ma con l’intento di ottenere “significativi miglioramenti nelle cure” nell’ambito del programma MU (</a:t>
            </a:r>
            <a:r>
              <a:rPr lang="it-IT" sz="1400" dirty="0" err="1"/>
              <a:t>Meaningful</a:t>
            </a:r>
            <a:r>
              <a:rPr lang="it-IT" sz="1400" dirty="0"/>
              <a:t> Use). </a:t>
            </a:r>
          </a:p>
        </p:txBody>
      </p:sp>
    </p:spTree>
    <p:extLst>
      <p:ext uri="{BB962C8B-B14F-4D97-AF65-F5344CB8AC3E}">
        <p14:creationId xmlns:p14="http://schemas.microsoft.com/office/powerpoint/2010/main" val="264796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lstStyle/>
          <a:p>
            <a:r>
              <a:rPr lang="it-IT" dirty="0"/>
              <a:t>Principali settori di influenza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13" name="Immagine 12" descr="Immagine che contiene gioco, pallacanestro, sport&#10;&#10;Descrizione generata automaticamente">
            <a:extLst>
              <a:ext uri="{FF2B5EF4-FFF2-40B4-BE49-F238E27FC236}">
                <a16:creationId xmlns:a16="http://schemas.microsoft.com/office/drawing/2014/main" id="{5324D7E2-3824-4B1E-8D56-98D5DB138725}"/>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2542" b="27982"/>
          <a:stretch/>
        </p:blipFill>
        <p:spPr>
          <a:xfrm>
            <a:off x="340239" y="915566"/>
            <a:ext cx="1765761" cy="720080"/>
          </a:xfrm>
          <a:prstGeom prst="rect">
            <a:avLst/>
          </a:prstGeom>
        </p:spPr>
      </p:pic>
      <p:sp>
        <p:nvSpPr>
          <p:cNvPr id="18" name="Rettangolo 17">
            <a:extLst>
              <a:ext uri="{FF2B5EF4-FFF2-40B4-BE49-F238E27FC236}">
                <a16:creationId xmlns:a16="http://schemas.microsoft.com/office/drawing/2014/main" id="{F48BEF1F-AA02-4E3B-BCA1-842B847B8864}"/>
              </a:ext>
            </a:extLst>
          </p:cNvPr>
          <p:cNvSpPr/>
          <p:nvPr/>
        </p:nvSpPr>
        <p:spPr>
          <a:xfrm>
            <a:off x="365039" y="1695170"/>
            <a:ext cx="5941876" cy="1169551"/>
          </a:xfrm>
          <a:prstGeom prst="rect">
            <a:avLst/>
          </a:prstGeom>
          <a:ln>
            <a:solidFill>
              <a:schemeClr val="accent5">
                <a:lumMod val="75000"/>
              </a:schemeClr>
            </a:solidFill>
          </a:ln>
        </p:spPr>
        <p:txBody>
          <a:bodyPr wrap="square">
            <a:spAutoFit/>
          </a:bodyPr>
          <a:lstStyle/>
          <a:p>
            <a:r>
              <a:rPr lang="it-IT" sz="1400" dirty="0"/>
              <a:t>Discipline come genomica, </a:t>
            </a:r>
            <a:r>
              <a:rPr lang="it-IT" sz="1400" dirty="0" err="1"/>
              <a:t>trascrittomica</a:t>
            </a:r>
            <a:r>
              <a:rPr lang="it-IT" sz="1400" dirty="0"/>
              <a:t>, proteomica…. hanno per oggetto uno studio molto approfondito della cellula, attraverso un’analisi dettagliata dei processi biologici osservati a diversi livelli, nello stesso intervallo di tempo . Le sofisticate tecnologie di biologia molecolare utilizzate, portano a una produzione di dati estremamente elevata. </a:t>
            </a:r>
          </a:p>
        </p:txBody>
      </p:sp>
      <p:pic>
        <p:nvPicPr>
          <p:cNvPr id="20" name="Immagine 19">
            <a:extLst>
              <a:ext uri="{FF2B5EF4-FFF2-40B4-BE49-F238E27FC236}">
                <a16:creationId xmlns:a16="http://schemas.microsoft.com/office/drawing/2014/main" id="{EE229D12-9A4D-4958-BCA8-3936592AD758}"/>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14592" y="2846718"/>
            <a:ext cx="917848" cy="550709"/>
          </a:xfrm>
          <a:prstGeom prst="rect">
            <a:avLst/>
          </a:prstGeom>
        </p:spPr>
      </p:pic>
      <p:sp>
        <p:nvSpPr>
          <p:cNvPr id="21" name="Rettangolo 20">
            <a:extLst>
              <a:ext uri="{FF2B5EF4-FFF2-40B4-BE49-F238E27FC236}">
                <a16:creationId xmlns:a16="http://schemas.microsoft.com/office/drawing/2014/main" id="{768EBDED-1806-4898-B85F-1C40EC78932B}"/>
              </a:ext>
            </a:extLst>
          </p:cNvPr>
          <p:cNvSpPr/>
          <p:nvPr/>
        </p:nvSpPr>
        <p:spPr>
          <a:xfrm>
            <a:off x="2579124" y="3386001"/>
            <a:ext cx="5941876" cy="1600438"/>
          </a:xfrm>
          <a:prstGeom prst="rect">
            <a:avLst/>
          </a:prstGeom>
          <a:ln>
            <a:solidFill>
              <a:schemeClr val="accent5">
                <a:lumMod val="75000"/>
              </a:schemeClr>
            </a:solidFill>
          </a:ln>
        </p:spPr>
        <p:txBody>
          <a:bodyPr wrap="square">
            <a:spAutoFit/>
          </a:bodyPr>
          <a:lstStyle/>
          <a:p>
            <a:r>
              <a:rPr lang="it-IT" sz="1400" dirty="0"/>
              <a:t>L’IoT in generale, comprende tutti gli oggetti di uso comune che con l’evoluzione tecnologica sono diventati smart, incorporando sensori intelligenti in grado di raccogliere una grande varietà di informazioni e trasmetterle alla rete. In medicina questa tendenza si riferisce alla sensoristica che rileva in tempo reale informazioni dal corpo umano, ambito che sta assumendo importanza e specificità tali da avere un nome tutto suo: </a:t>
            </a:r>
            <a:r>
              <a:rPr lang="it-IT" sz="1400" b="1" dirty="0"/>
              <a:t>la </a:t>
            </a:r>
            <a:r>
              <a:rPr lang="it-IT" sz="1400" b="1" dirty="0" err="1"/>
              <a:t>IoMT</a:t>
            </a:r>
            <a:r>
              <a:rPr lang="it-IT" sz="1400" b="1" dirty="0"/>
              <a:t> (Internet of Medical </a:t>
            </a:r>
            <a:r>
              <a:rPr lang="it-IT" sz="1400" b="1" dirty="0" err="1"/>
              <a:t>Things</a:t>
            </a:r>
            <a:r>
              <a:rPr lang="it-IT" sz="1400" b="1" dirty="0"/>
              <a:t>)</a:t>
            </a:r>
          </a:p>
        </p:txBody>
      </p:sp>
    </p:spTree>
    <p:extLst>
      <p:ext uri="{BB962C8B-B14F-4D97-AF65-F5344CB8AC3E}">
        <p14:creationId xmlns:p14="http://schemas.microsoft.com/office/powerpoint/2010/main" val="402883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lstStyle/>
          <a:p>
            <a:r>
              <a:rPr lang="it-IT" dirty="0"/>
              <a:t>Come utilizzare i Big Data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9" name="CasellaDiTesto 8">
            <a:extLst>
              <a:ext uri="{FF2B5EF4-FFF2-40B4-BE49-F238E27FC236}">
                <a16:creationId xmlns:a16="http://schemas.microsoft.com/office/drawing/2014/main" id="{D2DA93E4-9225-4902-BA3F-F85B185FA54B}"/>
              </a:ext>
            </a:extLst>
          </p:cNvPr>
          <p:cNvSpPr txBox="1"/>
          <p:nvPr/>
        </p:nvSpPr>
        <p:spPr>
          <a:xfrm>
            <a:off x="593304" y="1059582"/>
            <a:ext cx="7507088" cy="369332"/>
          </a:xfrm>
          <a:prstGeom prst="rect">
            <a:avLst/>
          </a:prstGeom>
          <a:noFill/>
        </p:spPr>
        <p:txBody>
          <a:bodyPr wrap="square" rtlCol="0">
            <a:spAutoFit/>
          </a:bodyPr>
          <a:lstStyle/>
          <a:p>
            <a:r>
              <a:rPr lang="it-IT" dirty="0"/>
              <a:t>Concetto Base: I dati contengono </a:t>
            </a:r>
            <a:r>
              <a:rPr lang="it-IT" b="1" dirty="0"/>
              <a:t>CONOSCENZA</a:t>
            </a:r>
          </a:p>
        </p:txBody>
      </p:sp>
      <p:sp>
        <p:nvSpPr>
          <p:cNvPr id="10" name="Rettangolo 9">
            <a:extLst>
              <a:ext uri="{FF2B5EF4-FFF2-40B4-BE49-F238E27FC236}">
                <a16:creationId xmlns:a16="http://schemas.microsoft.com/office/drawing/2014/main" id="{B6C302D1-20B2-4AA5-907C-419AB665FA26}"/>
              </a:ext>
            </a:extLst>
          </p:cNvPr>
          <p:cNvSpPr/>
          <p:nvPr/>
        </p:nvSpPr>
        <p:spPr>
          <a:xfrm>
            <a:off x="323528" y="2239717"/>
            <a:ext cx="2172133" cy="369332"/>
          </a:xfrm>
          <a:prstGeom prst="rect">
            <a:avLst/>
          </a:prstGeom>
        </p:spPr>
        <p:txBody>
          <a:bodyPr wrap="none">
            <a:spAutoFit/>
          </a:bodyPr>
          <a:lstStyle/>
          <a:p>
            <a:r>
              <a:rPr lang="it-IT" b="1" dirty="0" err="1"/>
              <a:t>Descriptive</a:t>
            </a:r>
            <a:r>
              <a:rPr lang="it-IT" b="1" dirty="0"/>
              <a:t> Analytics</a:t>
            </a:r>
          </a:p>
        </p:txBody>
      </p:sp>
      <p:pic>
        <p:nvPicPr>
          <p:cNvPr id="12" name="Immagine 11" descr="Immagine che contiene orologio&#10;&#10;Descrizione generata automaticamente">
            <a:extLst>
              <a:ext uri="{FF2B5EF4-FFF2-40B4-BE49-F238E27FC236}">
                <a16:creationId xmlns:a16="http://schemas.microsoft.com/office/drawing/2014/main" id="{6381E50E-ED8D-47FA-8A01-FFD23071BC7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3819" y="1468167"/>
            <a:ext cx="771550" cy="771550"/>
          </a:xfrm>
          <a:prstGeom prst="rect">
            <a:avLst/>
          </a:prstGeom>
        </p:spPr>
      </p:pic>
      <p:cxnSp>
        <p:nvCxnSpPr>
          <p:cNvPr id="15" name="Connettore 2 14">
            <a:extLst>
              <a:ext uri="{FF2B5EF4-FFF2-40B4-BE49-F238E27FC236}">
                <a16:creationId xmlns:a16="http://schemas.microsoft.com/office/drawing/2014/main" id="{B8B837C1-0431-456C-8AD6-88527C648046}"/>
              </a:ext>
            </a:extLst>
          </p:cNvPr>
          <p:cNvCxnSpPr/>
          <p:nvPr/>
        </p:nvCxnSpPr>
        <p:spPr>
          <a:xfrm>
            <a:off x="3059832" y="1995686"/>
            <a:ext cx="1490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ttangolo 18">
            <a:extLst>
              <a:ext uri="{FF2B5EF4-FFF2-40B4-BE49-F238E27FC236}">
                <a16:creationId xmlns:a16="http://schemas.microsoft.com/office/drawing/2014/main" id="{767FEE83-EB28-4C92-A447-8704A7A08967}"/>
              </a:ext>
            </a:extLst>
          </p:cNvPr>
          <p:cNvSpPr/>
          <p:nvPr/>
        </p:nvSpPr>
        <p:spPr>
          <a:xfrm>
            <a:off x="5905811" y="2209639"/>
            <a:ext cx="2056653" cy="369332"/>
          </a:xfrm>
          <a:prstGeom prst="rect">
            <a:avLst/>
          </a:prstGeom>
        </p:spPr>
        <p:txBody>
          <a:bodyPr wrap="none">
            <a:spAutoFit/>
          </a:bodyPr>
          <a:lstStyle/>
          <a:p>
            <a:r>
              <a:rPr lang="it-IT" b="1" dirty="0" err="1"/>
              <a:t>Predictive</a:t>
            </a:r>
            <a:r>
              <a:rPr lang="it-IT" b="1" dirty="0"/>
              <a:t> Analytics</a:t>
            </a:r>
          </a:p>
        </p:txBody>
      </p:sp>
      <p:sp>
        <p:nvSpPr>
          <p:cNvPr id="16" name="Rettangolo 15">
            <a:extLst>
              <a:ext uri="{FF2B5EF4-FFF2-40B4-BE49-F238E27FC236}">
                <a16:creationId xmlns:a16="http://schemas.microsoft.com/office/drawing/2014/main" id="{D24107F2-BF33-4626-A4B2-56B0CF674F0E}"/>
              </a:ext>
            </a:extLst>
          </p:cNvPr>
          <p:cNvSpPr/>
          <p:nvPr/>
        </p:nvSpPr>
        <p:spPr>
          <a:xfrm>
            <a:off x="5732875" y="2678325"/>
            <a:ext cx="2825461" cy="900246"/>
          </a:xfrm>
          <a:prstGeom prst="rect">
            <a:avLst/>
          </a:prstGeom>
          <a:solidFill>
            <a:srgbClr val="116B8B"/>
          </a:solidFill>
        </p:spPr>
        <p:txBody>
          <a:bodyPr wrap="square">
            <a:spAutoFit/>
          </a:bodyPr>
          <a:lstStyle/>
          <a:p>
            <a:r>
              <a:rPr lang="it-IT" sz="1050" dirty="0">
                <a:solidFill>
                  <a:schemeClr val="bg1"/>
                </a:solidFill>
              </a:rPr>
              <a:t>Basata su algoritmi che individuano le correlazioni fra i dati e consentono di associare a determinate situazioni, come per esempio esiti medici di un certo tipo, valori ricorrenti di specifici parametri</a:t>
            </a:r>
          </a:p>
        </p:txBody>
      </p:sp>
      <p:pic>
        <p:nvPicPr>
          <p:cNvPr id="22" name="Immagine 21">
            <a:extLst>
              <a:ext uri="{FF2B5EF4-FFF2-40B4-BE49-F238E27FC236}">
                <a16:creationId xmlns:a16="http://schemas.microsoft.com/office/drawing/2014/main" id="{AC5A0419-CF78-4316-849D-3BCB0502594B}"/>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48336" y="1131035"/>
            <a:ext cx="971601" cy="1028927"/>
          </a:xfrm>
          <a:prstGeom prst="rect">
            <a:avLst/>
          </a:prstGeom>
        </p:spPr>
      </p:pic>
      <p:sp>
        <p:nvSpPr>
          <p:cNvPr id="23" name="Rettangolo 22">
            <a:extLst>
              <a:ext uri="{FF2B5EF4-FFF2-40B4-BE49-F238E27FC236}">
                <a16:creationId xmlns:a16="http://schemas.microsoft.com/office/drawing/2014/main" id="{5B6B6B11-2331-4009-B4F7-97351786F62C}"/>
              </a:ext>
            </a:extLst>
          </p:cNvPr>
          <p:cNvSpPr/>
          <p:nvPr/>
        </p:nvSpPr>
        <p:spPr>
          <a:xfrm>
            <a:off x="435109" y="3677925"/>
            <a:ext cx="8264624" cy="584775"/>
          </a:xfrm>
          <a:prstGeom prst="rect">
            <a:avLst/>
          </a:prstGeom>
          <a:solidFill>
            <a:schemeClr val="accent6">
              <a:lumMod val="75000"/>
            </a:schemeClr>
          </a:solidFill>
        </p:spPr>
        <p:txBody>
          <a:bodyPr wrap="square">
            <a:spAutoFit/>
          </a:bodyPr>
          <a:lstStyle/>
          <a:p>
            <a:r>
              <a:rPr lang="it-IT" sz="1600" b="1" dirty="0">
                <a:solidFill>
                  <a:schemeClr val="bg1"/>
                </a:solidFill>
              </a:rPr>
              <a:t>Intelligenza Artificiale</a:t>
            </a:r>
            <a:r>
              <a:rPr lang="it-IT" sz="1600" dirty="0">
                <a:solidFill>
                  <a:schemeClr val="bg1"/>
                </a:solidFill>
              </a:rPr>
              <a:t>: comprende i sistemi informatici in grado di eseguire attività che normalmente richiedono intelligenza umana.</a:t>
            </a:r>
          </a:p>
        </p:txBody>
      </p:sp>
    </p:spTree>
    <p:extLst>
      <p:ext uri="{BB962C8B-B14F-4D97-AF65-F5344CB8AC3E}">
        <p14:creationId xmlns:p14="http://schemas.microsoft.com/office/powerpoint/2010/main" val="180859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Poi è arrivato il machine learning…</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3" name="Rettangolo 2">
            <a:extLst>
              <a:ext uri="{FF2B5EF4-FFF2-40B4-BE49-F238E27FC236}">
                <a16:creationId xmlns:a16="http://schemas.microsoft.com/office/drawing/2014/main" id="{72528883-E243-4E9F-A274-02E0666B2698}"/>
              </a:ext>
            </a:extLst>
          </p:cNvPr>
          <p:cNvSpPr/>
          <p:nvPr/>
        </p:nvSpPr>
        <p:spPr>
          <a:xfrm>
            <a:off x="1415643" y="2081362"/>
            <a:ext cx="6268531" cy="253916"/>
          </a:xfrm>
          <a:prstGeom prst="rect">
            <a:avLst/>
          </a:prstGeom>
          <a:solidFill>
            <a:srgbClr val="116B8B"/>
          </a:solidFill>
        </p:spPr>
        <p:txBody>
          <a:bodyPr wrap="square">
            <a:spAutoFit/>
          </a:bodyPr>
          <a:lstStyle/>
          <a:p>
            <a:r>
              <a:rPr lang="it-IT" sz="1050" dirty="0">
                <a:solidFill>
                  <a:schemeClr val="bg1"/>
                </a:solidFill>
              </a:rPr>
              <a:t>Il modello di funzionamento per gli algoritmi di machine learning si basa sul funzionamento del neurone umano.</a:t>
            </a:r>
          </a:p>
        </p:txBody>
      </p:sp>
      <p:sp>
        <p:nvSpPr>
          <p:cNvPr id="11" name="Rettangolo 10">
            <a:extLst>
              <a:ext uri="{FF2B5EF4-FFF2-40B4-BE49-F238E27FC236}">
                <a16:creationId xmlns:a16="http://schemas.microsoft.com/office/drawing/2014/main" id="{6F065574-F184-473E-A181-65683E816314}"/>
              </a:ext>
            </a:extLst>
          </p:cNvPr>
          <p:cNvSpPr/>
          <p:nvPr/>
        </p:nvSpPr>
        <p:spPr>
          <a:xfrm>
            <a:off x="467544" y="1145460"/>
            <a:ext cx="8352928" cy="830997"/>
          </a:xfrm>
          <a:prstGeom prst="rect">
            <a:avLst/>
          </a:prstGeom>
          <a:solidFill>
            <a:schemeClr val="accent6">
              <a:lumMod val="75000"/>
            </a:schemeClr>
          </a:solidFill>
        </p:spPr>
        <p:txBody>
          <a:bodyPr wrap="square">
            <a:spAutoFit/>
          </a:bodyPr>
          <a:lstStyle/>
          <a:p>
            <a:r>
              <a:rPr lang="it-IT" sz="1600" b="1" dirty="0">
                <a:solidFill>
                  <a:schemeClr val="bg1"/>
                </a:solidFill>
              </a:rPr>
              <a:t>Machine learning: “la scienza che mette i computer in grado di imparare, senza essere stati esplicitamente programmati per questo”. Si tratta di software basati su algoritmi matematici che simulano ragionamenti di tipo induttivo, imparando dai dati e generando modelli predittivi.</a:t>
            </a:r>
          </a:p>
        </p:txBody>
      </p:sp>
      <p:pic>
        <p:nvPicPr>
          <p:cNvPr id="14" name="Immagine 13" descr="Immagine che contiene dispositivo&#10;&#10;Descrizione generata automaticamente">
            <a:extLst>
              <a:ext uri="{FF2B5EF4-FFF2-40B4-BE49-F238E27FC236}">
                <a16:creationId xmlns:a16="http://schemas.microsoft.com/office/drawing/2014/main" id="{6D264F5A-D02C-422F-A0DE-510C832098E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826060" y="2614855"/>
            <a:ext cx="3635896" cy="2045192"/>
          </a:xfrm>
          <a:prstGeom prst="rect">
            <a:avLst/>
          </a:prstGeom>
        </p:spPr>
      </p:pic>
    </p:spTree>
    <p:extLst>
      <p:ext uri="{BB962C8B-B14F-4D97-AF65-F5344CB8AC3E}">
        <p14:creationId xmlns:p14="http://schemas.microsoft.com/office/powerpoint/2010/main" val="347371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Come funziona una rete neurale?</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9" name="Immagine 8">
            <a:extLst>
              <a:ext uri="{FF2B5EF4-FFF2-40B4-BE49-F238E27FC236}">
                <a16:creationId xmlns:a16="http://schemas.microsoft.com/office/drawing/2014/main" id="{20C6B2D6-4A1B-462E-941D-9896754E0D9A}"/>
              </a:ext>
            </a:extLst>
          </p:cNvPr>
          <p:cNvPicPr>
            <a:picLocks noChangeAspect="1"/>
          </p:cNvPicPr>
          <p:nvPr/>
        </p:nvPicPr>
        <p:blipFill>
          <a:blip r:embed="rId4"/>
          <a:stretch>
            <a:fillRect/>
          </a:stretch>
        </p:blipFill>
        <p:spPr>
          <a:xfrm>
            <a:off x="1835696" y="857250"/>
            <a:ext cx="4840424" cy="2215020"/>
          </a:xfrm>
          <a:prstGeom prst="rect">
            <a:avLst/>
          </a:prstGeom>
        </p:spPr>
      </p:pic>
      <p:pic>
        <p:nvPicPr>
          <p:cNvPr id="10" name="Immagine 9">
            <a:extLst>
              <a:ext uri="{FF2B5EF4-FFF2-40B4-BE49-F238E27FC236}">
                <a16:creationId xmlns:a16="http://schemas.microsoft.com/office/drawing/2014/main" id="{2D0C9871-BCEA-4209-990E-B70E065D7001}"/>
              </a:ext>
            </a:extLst>
          </p:cNvPr>
          <p:cNvPicPr>
            <a:picLocks noChangeAspect="1"/>
          </p:cNvPicPr>
          <p:nvPr/>
        </p:nvPicPr>
        <p:blipFill>
          <a:blip r:embed="rId5"/>
          <a:stretch>
            <a:fillRect/>
          </a:stretch>
        </p:blipFill>
        <p:spPr>
          <a:xfrm>
            <a:off x="2046108" y="3086419"/>
            <a:ext cx="4419600" cy="2066925"/>
          </a:xfrm>
          <a:prstGeom prst="rect">
            <a:avLst/>
          </a:prstGeom>
        </p:spPr>
      </p:pic>
      <p:cxnSp>
        <p:nvCxnSpPr>
          <p:cNvPr id="13" name="Connettore diritto 12">
            <a:extLst>
              <a:ext uri="{FF2B5EF4-FFF2-40B4-BE49-F238E27FC236}">
                <a16:creationId xmlns:a16="http://schemas.microsoft.com/office/drawing/2014/main" id="{FE8F706B-78FD-4ACD-B4A6-E608B5C67D04}"/>
              </a:ext>
            </a:extLst>
          </p:cNvPr>
          <p:cNvCxnSpPr/>
          <p:nvPr/>
        </p:nvCxnSpPr>
        <p:spPr>
          <a:xfrm>
            <a:off x="0" y="307580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3C3DD8D7-A3B9-47EB-9361-D63F790CF956}"/>
              </a:ext>
            </a:extLst>
          </p:cNvPr>
          <p:cNvSpPr/>
          <p:nvPr/>
        </p:nvSpPr>
        <p:spPr>
          <a:xfrm>
            <a:off x="0" y="2931914"/>
            <a:ext cx="1475656" cy="140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dirty="0"/>
              <a:t>Modello biologico</a:t>
            </a:r>
          </a:p>
        </p:txBody>
      </p:sp>
      <p:sp>
        <p:nvSpPr>
          <p:cNvPr id="16" name="Rettangolo 15">
            <a:extLst>
              <a:ext uri="{FF2B5EF4-FFF2-40B4-BE49-F238E27FC236}">
                <a16:creationId xmlns:a16="http://schemas.microsoft.com/office/drawing/2014/main" id="{A7ABBB88-EE57-46A5-86A2-3BD0C85964A3}"/>
              </a:ext>
            </a:extLst>
          </p:cNvPr>
          <p:cNvSpPr/>
          <p:nvPr/>
        </p:nvSpPr>
        <p:spPr>
          <a:xfrm>
            <a:off x="0" y="3094188"/>
            <a:ext cx="1475656" cy="14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dirty="0"/>
              <a:t>Modello matematico</a:t>
            </a:r>
          </a:p>
        </p:txBody>
      </p:sp>
      <p:sp>
        <p:nvSpPr>
          <p:cNvPr id="17" name="Rettangolo 16">
            <a:extLst>
              <a:ext uri="{FF2B5EF4-FFF2-40B4-BE49-F238E27FC236}">
                <a16:creationId xmlns:a16="http://schemas.microsoft.com/office/drawing/2014/main" id="{CADCBA57-4331-4A54-ACDF-5751C37B036B}"/>
              </a:ext>
            </a:extLst>
          </p:cNvPr>
          <p:cNvSpPr/>
          <p:nvPr/>
        </p:nvSpPr>
        <p:spPr>
          <a:xfrm>
            <a:off x="6676120" y="1977208"/>
            <a:ext cx="2467880" cy="224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dirty="0"/>
              <a:t>Le informazioni sono trasmesse attraverso meccanismi chimici: </a:t>
            </a:r>
          </a:p>
          <a:p>
            <a:pPr algn="just"/>
            <a:endParaRPr lang="it-IT" dirty="0"/>
          </a:p>
          <a:p>
            <a:pPr marL="285750" indent="-285750" algn="just">
              <a:buFont typeface="Arial" panose="020B0604020202020204" pitchFamily="34" charset="0"/>
              <a:buChar char="•"/>
            </a:pPr>
            <a:r>
              <a:rPr lang="it-IT" sz="1100" dirty="0"/>
              <a:t>I dentriti raccolgono carica dalle sinapsi (sia inibitorie che eccitatorie) </a:t>
            </a:r>
          </a:p>
          <a:p>
            <a:pPr marL="285750" indent="-285750" algn="just">
              <a:buFont typeface="Arial" panose="020B0604020202020204" pitchFamily="34" charset="0"/>
              <a:buChar char="•"/>
            </a:pPr>
            <a:r>
              <a:rPr lang="it-IT" sz="1100" dirty="0"/>
              <a:t>La cumulata della carica è rilasciata una volta che la soglia è superata.</a:t>
            </a:r>
          </a:p>
        </p:txBody>
      </p:sp>
    </p:spTree>
    <p:extLst>
      <p:ext uri="{BB962C8B-B14F-4D97-AF65-F5344CB8AC3E}">
        <p14:creationId xmlns:p14="http://schemas.microsoft.com/office/powerpoint/2010/main" val="184833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Esercizio</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pic>
        <p:nvPicPr>
          <p:cNvPr id="3" name="Immagine 2">
            <a:extLst>
              <a:ext uri="{FF2B5EF4-FFF2-40B4-BE49-F238E27FC236}">
                <a16:creationId xmlns:a16="http://schemas.microsoft.com/office/drawing/2014/main" id="{DC49D1A6-9406-476A-8578-07104B30C694}"/>
              </a:ext>
            </a:extLst>
          </p:cNvPr>
          <p:cNvPicPr>
            <a:picLocks noChangeAspect="1"/>
          </p:cNvPicPr>
          <p:nvPr/>
        </p:nvPicPr>
        <p:blipFill>
          <a:blip r:embed="rId4"/>
          <a:stretch>
            <a:fillRect/>
          </a:stretch>
        </p:blipFill>
        <p:spPr>
          <a:xfrm>
            <a:off x="873259" y="806852"/>
            <a:ext cx="7353300" cy="4152900"/>
          </a:xfrm>
          <a:prstGeom prst="rect">
            <a:avLst/>
          </a:prstGeom>
        </p:spPr>
      </p:pic>
      <p:sp>
        <p:nvSpPr>
          <p:cNvPr id="11" name="Rettangolo 10">
            <a:extLst>
              <a:ext uri="{FF2B5EF4-FFF2-40B4-BE49-F238E27FC236}">
                <a16:creationId xmlns:a16="http://schemas.microsoft.com/office/drawing/2014/main" id="{71E7AB5A-D54A-4A64-98F4-D78A5A9B7621}"/>
              </a:ext>
            </a:extLst>
          </p:cNvPr>
          <p:cNvSpPr/>
          <p:nvPr/>
        </p:nvSpPr>
        <p:spPr>
          <a:xfrm>
            <a:off x="7841048" y="4713531"/>
            <a:ext cx="288032" cy="174490"/>
          </a:xfrm>
          <a:prstGeom prst="rect">
            <a:avLst/>
          </a:prstGeom>
          <a:solidFill>
            <a:srgbClr val="728FA5"/>
          </a:solidFill>
          <a:ln>
            <a:solidFill>
              <a:srgbClr val="728F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2943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4F02D-3DAA-49BF-A62C-D56BAA0D4931}"/>
              </a:ext>
            </a:extLst>
          </p:cNvPr>
          <p:cNvSpPr>
            <a:spLocks noGrp="1"/>
          </p:cNvSpPr>
          <p:nvPr>
            <p:ph type="title"/>
          </p:nvPr>
        </p:nvSpPr>
        <p:spPr>
          <a:xfrm>
            <a:off x="435109" y="0"/>
            <a:ext cx="8229600" cy="857250"/>
          </a:xfrm>
        </p:spPr>
        <p:txBody>
          <a:bodyPr>
            <a:normAutofit/>
          </a:bodyPr>
          <a:lstStyle/>
          <a:p>
            <a:r>
              <a:rPr lang="it-IT" dirty="0"/>
              <a:t>Ambiti di utilizzo in medicina</a:t>
            </a:r>
          </a:p>
        </p:txBody>
      </p:sp>
      <p:sp>
        <p:nvSpPr>
          <p:cNvPr id="4" name="CasellaDiTesto 3">
            <a:extLst>
              <a:ext uri="{FF2B5EF4-FFF2-40B4-BE49-F238E27FC236}">
                <a16:creationId xmlns:a16="http://schemas.microsoft.com/office/drawing/2014/main" id="{74715B9E-DA12-4338-A8B0-8A130126B08A}"/>
              </a:ext>
            </a:extLst>
          </p:cNvPr>
          <p:cNvSpPr txBox="1"/>
          <p:nvPr/>
        </p:nvSpPr>
        <p:spPr>
          <a:xfrm>
            <a:off x="-36512" y="4932513"/>
            <a:ext cx="1259632" cy="246221"/>
          </a:xfrm>
          <a:prstGeom prst="rect">
            <a:avLst/>
          </a:prstGeom>
          <a:noFill/>
        </p:spPr>
        <p:txBody>
          <a:bodyPr wrap="square" rtlCol="0">
            <a:spAutoFit/>
          </a:bodyPr>
          <a:lstStyle/>
          <a:p>
            <a:r>
              <a:rPr lang="it-IT" sz="1000" dirty="0"/>
              <a:t>Francesco Alotto</a:t>
            </a:r>
          </a:p>
        </p:txBody>
      </p:sp>
      <p:sp>
        <p:nvSpPr>
          <p:cNvPr id="5" name="CasellaDiTesto 4">
            <a:extLst>
              <a:ext uri="{FF2B5EF4-FFF2-40B4-BE49-F238E27FC236}">
                <a16:creationId xmlns:a16="http://schemas.microsoft.com/office/drawing/2014/main" id="{2274055A-71AF-4907-9955-576944422B86}"/>
              </a:ext>
            </a:extLst>
          </p:cNvPr>
          <p:cNvSpPr txBox="1"/>
          <p:nvPr/>
        </p:nvSpPr>
        <p:spPr>
          <a:xfrm>
            <a:off x="4113076" y="4932513"/>
            <a:ext cx="917848" cy="246221"/>
          </a:xfrm>
          <a:prstGeom prst="rect">
            <a:avLst/>
          </a:prstGeom>
          <a:noFill/>
        </p:spPr>
        <p:txBody>
          <a:bodyPr wrap="square" rtlCol="0">
            <a:spAutoFit/>
          </a:bodyPr>
          <a:lstStyle/>
          <a:p>
            <a:r>
              <a:rPr lang="it-IT" sz="1000" dirty="0"/>
              <a:t>AY 2019/2020</a:t>
            </a:r>
          </a:p>
        </p:txBody>
      </p:sp>
      <p:grpSp>
        <p:nvGrpSpPr>
          <p:cNvPr id="6" name="Gruppo 5">
            <a:extLst>
              <a:ext uri="{FF2B5EF4-FFF2-40B4-BE49-F238E27FC236}">
                <a16:creationId xmlns:a16="http://schemas.microsoft.com/office/drawing/2014/main" id="{D31961EC-0CFA-4C75-AE4C-3D49DB599A15}"/>
              </a:ext>
            </a:extLst>
          </p:cNvPr>
          <p:cNvGrpSpPr/>
          <p:nvPr/>
        </p:nvGrpSpPr>
        <p:grpSpPr>
          <a:xfrm>
            <a:off x="8100392" y="4818757"/>
            <a:ext cx="971600" cy="334587"/>
            <a:chOff x="8172400" y="4818757"/>
            <a:chExt cx="971600" cy="334587"/>
          </a:xfrm>
        </p:grpSpPr>
        <p:sp>
          <p:nvSpPr>
            <p:cNvPr id="7" name="Rettangolo 6">
              <a:extLst>
                <a:ext uri="{FF2B5EF4-FFF2-40B4-BE49-F238E27FC236}">
                  <a16:creationId xmlns:a16="http://schemas.microsoft.com/office/drawing/2014/main" id="{247D66DC-E750-4122-ABF4-745C38F8F82F}"/>
                </a:ext>
              </a:extLst>
            </p:cNvPr>
            <p:cNvSpPr/>
            <p:nvPr/>
          </p:nvSpPr>
          <p:spPr>
            <a:xfrm>
              <a:off x="8172400" y="4932513"/>
              <a:ext cx="971600" cy="19479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Immagine che contiene esterni, segnale, stanza, pensile&#10;&#10;Descrizione generata automaticamente">
              <a:extLst>
                <a:ext uri="{FF2B5EF4-FFF2-40B4-BE49-F238E27FC236}">
                  <a16:creationId xmlns:a16="http://schemas.microsoft.com/office/drawing/2014/main" id="{8BD2AF71-EE3D-4CAD-BB61-8247AFD44B6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04448" y="4818757"/>
              <a:ext cx="334587" cy="334587"/>
            </a:xfrm>
            <a:prstGeom prst="rect">
              <a:avLst/>
            </a:prstGeom>
          </p:spPr>
        </p:pic>
      </p:grpSp>
      <p:sp>
        <p:nvSpPr>
          <p:cNvPr id="9" name="Rettangolo 8">
            <a:extLst>
              <a:ext uri="{FF2B5EF4-FFF2-40B4-BE49-F238E27FC236}">
                <a16:creationId xmlns:a16="http://schemas.microsoft.com/office/drawing/2014/main" id="{B6C6A038-2873-431D-8F50-085968B3243F}"/>
              </a:ext>
            </a:extLst>
          </p:cNvPr>
          <p:cNvSpPr/>
          <p:nvPr/>
        </p:nvSpPr>
        <p:spPr>
          <a:xfrm>
            <a:off x="323528" y="857250"/>
            <a:ext cx="8640960" cy="646331"/>
          </a:xfrm>
          <a:prstGeom prst="rect">
            <a:avLst/>
          </a:prstGeom>
        </p:spPr>
        <p:txBody>
          <a:bodyPr wrap="square">
            <a:spAutoFit/>
          </a:bodyPr>
          <a:lstStyle/>
          <a:p>
            <a:r>
              <a:rPr lang="it-IT" dirty="0"/>
              <a:t>I Big Data sono un “fenomeno culturale, tecnologico e scientifico” centrato sull’applicazione dell’apprendimento automatico a database di grandissime dimensioni.</a:t>
            </a:r>
          </a:p>
        </p:txBody>
      </p:sp>
      <p:sp>
        <p:nvSpPr>
          <p:cNvPr id="10" name="Rettangolo 9">
            <a:extLst>
              <a:ext uri="{FF2B5EF4-FFF2-40B4-BE49-F238E27FC236}">
                <a16:creationId xmlns:a16="http://schemas.microsoft.com/office/drawing/2014/main" id="{E33E7233-5CFA-48D1-BA6F-35941E2AF647}"/>
              </a:ext>
            </a:extLst>
          </p:cNvPr>
          <p:cNvSpPr/>
          <p:nvPr/>
        </p:nvSpPr>
        <p:spPr>
          <a:xfrm>
            <a:off x="103669" y="1576296"/>
            <a:ext cx="8860819" cy="954107"/>
          </a:xfrm>
          <a:prstGeom prst="rect">
            <a:avLst/>
          </a:prstGeom>
        </p:spPr>
        <p:txBody>
          <a:bodyPr wrap="square">
            <a:spAutoFit/>
          </a:bodyPr>
          <a:lstStyle/>
          <a:p>
            <a:r>
              <a:rPr lang="it-IT" sz="1400" dirty="0"/>
              <a:t>Le organizzazioni sanitarie hanno oggi database di ingenti dimensioni, contenenti dati clinici, biologici, epidemiologici ed amministrativi; altri dati di possibile interesse medico possono provenire da fonti diverse, quali ad esempio i dispositivi indossabili che tracciano la mobilità, misurano variabili biologiche, monitorizzano gli stili di vita oppure le informazioni sui comportamenti individuali o richieste sulla salute dei social networks o dei motori di ricerca. </a:t>
            </a:r>
          </a:p>
        </p:txBody>
      </p:sp>
      <p:sp>
        <p:nvSpPr>
          <p:cNvPr id="12" name="Rettangolo 11">
            <a:extLst>
              <a:ext uri="{FF2B5EF4-FFF2-40B4-BE49-F238E27FC236}">
                <a16:creationId xmlns:a16="http://schemas.microsoft.com/office/drawing/2014/main" id="{2069A9AA-47F8-4E48-8F09-AA510C56CE09}"/>
              </a:ext>
            </a:extLst>
          </p:cNvPr>
          <p:cNvSpPr/>
          <p:nvPr/>
        </p:nvSpPr>
        <p:spPr>
          <a:xfrm>
            <a:off x="103669" y="2525550"/>
            <a:ext cx="8892480" cy="1815882"/>
          </a:xfrm>
          <a:prstGeom prst="rect">
            <a:avLst/>
          </a:prstGeom>
          <a:solidFill>
            <a:srgbClr val="0070C0"/>
          </a:solidFill>
        </p:spPr>
        <p:txBody>
          <a:bodyPr wrap="square">
            <a:spAutoFit/>
          </a:bodyPr>
          <a:lstStyle/>
          <a:p>
            <a:r>
              <a:rPr lang="it-IT" sz="1600" b="1" dirty="0">
                <a:solidFill>
                  <a:schemeClr val="bg1"/>
                </a:solidFill>
              </a:rPr>
              <a:t>L’utilizzo dei sistemi predittivi permette di analizzare ed interpretare i dati disponibili per formulare ipotesi ed ottenere risposte utili per una diagnosi precoce ed un trattamento migliore, in più </a:t>
            </a:r>
            <a:r>
              <a:rPr lang="it-IT" sz="1600" b="1" dirty="0" err="1">
                <a:solidFill>
                  <a:schemeClr val="bg1"/>
                </a:solidFill>
              </a:rPr>
              <a:t>sartorializzati</a:t>
            </a:r>
            <a:r>
              <a:rPr lang="it-IT" sz="1600" b="1" dirty="0">
                <a:solidFill>
                  <a:schemeClr val="bg1"/>
                </a:solidFill>
              </a:rPr>
              <a:t> sulla peculiarità del singolo paziente; in altri termini è possibile perseguire gli obiettivi di efficacia, efficienza ed appropriatezza tipici della medicina attuale, attraverso l’utilizzo di tecnologie capaci di affinare ed innovare le classiche metodologie epidemiologiche su quantità di dati molto vaste. L’analisi può riguardare sia i processi collegati ad esiti solidi, quali mortalità e morbilità, sia la soddisfazione dell’utente. </a:t>
            </a:r>
          </a:p>
        </p:txBody>
      </p:sp>
    </p:spTree>
    <p:extLst>
      <p:ext uri="{BB962C8B-B14F-4D97-AF65-F5344CB8AC3E}">
        <p14:creationId xmlns:p14="http://schemas.microsoft.com/office/powerpoint/2010/main" val="4124398038"/>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2803</Template>
  <TotalTime>148</TotalTime>
  <Words>2181</Words>
  <Application>Microsoft Office PowerPoint</Application>
  <PresentationFormat>Presentazione su schermo (16:9)</PresentationFormat>
  <Paragraphs>123</Paragraphs>
  <Slides>20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20</vt:i4>
      </vt:variant>
    </vt:vector>
  </HeadingPairs>
  <TitlesOfParts>
    <vt:vector size="24" baseType="lpstr">
      <vt:lpstr>Arial</vt:lpstr>
      <vt:lpstr>Arial</vt:lpstr>
      <vt:lpstr>Calibri</vt:lpstr>
      <vt:lpstr>1985</vt:lpstr>
      <vt:lpstr>Machine Learning</vt:lpstr>
      <vt:lpstr>Introduzione</vt:lpstr>
      <vt:lpstr>Principali settori di influenza</vt:lpstr>
      <vt:lpstr>Principali settori di influenza</vt:lpstr>
      <vt:lpstr>Come utilizzare i Big Data</vt:lpstr>
      <vt:lpstr>Poi è arrivato il machine learning…</vt:lpstr>
      <vt:lpstr>Come funziona una rete neurale?</vt:lpstr>
      <vt:lpstr>Esercizio</vt:lpstr>
      <vt:lpstr>Ambiti di utilizzo in medicina</vt:lpstr>
      <vt:lpstr>Ambiti di utilizzo in medicina</vt:lpstr>
      <vt:lpstr>Ambiti di utilizzo in medicina</vt:lpstr>
      <vt:lpstr>Criticità</vt:lpstr>
      <vt:lpstr>Criticità</vt:lpstr>
      <vt:lpstr>Qualità dei dati</vt:lpstr>
      <vt:lpstr>Validità dei dati</vt:lpstr>
      <vt:lpstr>Corretto utilizzo</vt:lpstr>
      <vt:lpstr>Privacy</vt:lpstr>
      <vt:lpstr>Riduzione della professionalità</vt:lpstr>
      <vt:lpstr>Risvolti positivi</vt:lpstr>
      <vt:lpstr>References e letture consigliate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Francesco Alotto</dc:creator>
  <cp:lastModifiedBy>Francesco Alotto</cp:lastModifiedBy>
  <cp:revision>11</cp:revision>
  <dcterms:created xsi:type="dcterms:W3CDTF">2020-05-07T18:33:42Z</dcterms:created>
  <dcterms:modified xsi:type="dcterms:W3CDTF">2020-05-14T15:27:03Z</dcterms:modified>
</cp:coreProperties>
</file>