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2" r:id="rId7"/>
    <p:sldId id="264" r:id="rId8"/>
    <p:sldId id="266" r:id="rId9"/>
    <p:sldId id="268" r:id="rId10"/>
    <p:sldId id="269" r:id="rId11"/>
    <p:sldId id="270" r:id="rId12"/>
    <p:sldId id="271" r:id="rId13"/>
    <p:sldId id="272" r:id="rId14"/>
    <p:sldId id="273" r:id="rId15"/>
    <p:sldId id="274" r:id="rId16"/>
    <p:sldId id="275" r:id="rId17"/>
    <p:sldId id="276" r:id="rId18"/>
    <p:sldId id="278" r:id="rId19"/>
    <p:sldId id="279" r:id="rId20"/>
    <p:sldId id="281" r:id="rId21"/>
    <p:sldId id="267" r:id="rId22"/>
    <p:sldId id="280" r:id="rId23"/>
    <p:sldId id="282" r:id="rId24"/>
    <p:sldId id="283" r:id="rId25"/>
    <p:sldId id="284" r:id="rId26"/>
    <p:sldId id="285" r:id="rId27"/>
    <p:sldId id="286" r:id="rId28"/>
    <p:sldId id="287" r:id="rId29"/>
    <p:sldId id="288" r:id="rId30"/>
    <p:sldId id="289" r:id="rId31"/>
    <p:sldId id="290" r:id="rId32"/>
    <p:sldId id="291"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Alotto" initials="FA" lastIdx="3" clrIdx="0">
    <p:extLst>
      <p:ext uri="{19B8F6BF-5375-455C-9EA6-DF929625EA0E}">
        <p15:presenceInfo xmlns:p15="http://schemas.microsoft.com/office/powerpoint/2012/main" userId="2fb6d8da580a6a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4" d="100"/>
          <a:sy n="64"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60207-4730-4D05-ADA9-E40F9086BFC0}" type="datetimeFigureOut">
              <a:rPr lang="it-IT" smtClean="0"/>
              <a:t>22/04/2020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A2535-FDC3-4236-B94F-5A93D47E9713}" type="slidenum">
              <a:rPr lang="it-IT" smtClean="0"/>
              <a:t>‹N›</a:t>
            </a:fld>
            <a:endParaRPr lang="it-IT"/>
          </a:p>
        </p:txBody>
      </p:sp>
    </p:spTree>
    <p:extLst>
      <p:ext uri="{BB962C8B-B14F-4D97-AF65-F5344CB8AC3E}">
        <p14:creationId xmlns:p14="http://schemas.microsoft.com/office/powerpoint/2010/main" val="159374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323BB-F957-48D4-8687-8462096DAA8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2D2CCC6-1494-4190-B1D2-F76643233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28EA139-D4CB-476E-B06D-0974F2B1436C}"/>
              </a:ext>
            </a:extLst>
          </p:cNvPr>
          <p:cNvSpPr>
            <a:spLocks noGrp="1"/>
          </p:cNvSpPr>
          <p:nvPr>
            <p:ph type="dt" sz="half" idx="10"/>
          </p:nvPr>
        </p:nvSpPr>
        <p:spPr/>
        <p:txBody>
          <a:bodyPr/>
          <a:lstStyle/>
          <a:p>
            <a:fld id="{E29D3571-BCAD-489D-8A42-0304EE7FE0A9}" type="datetime1">
              <a:rPr lang="it-IT" smtClean="0"/>
              <a:t>22/04/2020</a:t>
            </a:fld>
            <a:endParaRPr lang="it-IT"/>
          </a:p>
        </p:txBody>
      </p:sp>
      <p:sp>
        <p:nvSpPr>
          <p:cNvPr id="5" name="Segnaposto piè di pagina 4">
            <a:extLst>
              <a:ext uri="{FF2B5EF4-FFF2-40B4-BE49-F238E27FC236}">
                <a16:creationId xmlns:a16="http://schemas.microsoft.com/office/drawing/2014/main" id="{218B7777-FCFD-47BE-BB1A-95F0DC89957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B5845FF-662B-4A27-9616-DE3AD07DAA97}"/>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142157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C13F75-1F5B-4204-B77B-9EEB41AEFF8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F5A02CA-A127-469C-9C13-CE57CDF2038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C7BCCCD-8554-4711-A572-FBA37DC70E5A}"/>
              </a:ext>
            </a:extLst>
          </p:cNvPr>
          <p:cNvSpPr>
            <a:spLocks noGrp="1"/>
          </p:cNvSpPr>
          <p:nvPr>
            <p:ph type="dt" sz="half" idx="10"/>
          </p:nvPr>
        </p:nvSpPr>
        <p:spPr/>
        <p:txBody>
          <a:bodyPr/>
          <a:lstStyle/>
          <a:p>
            <a:fld id="{BD7EC187-7508-4E1C-9949-99561CD9FB9F}" type="datetime1">
              <a:rPr lang="it-IT" smtClean="0"/>
              <a:t>22/04/2020</a:t>
            </a:fld>
            <a:endParaRPr lang="it-IT"/>
          </a:p>
        </p:txBody>
      </p:sp>
      <p:sp>
        <p:nvSpPr>
          <p:cNvPr id="5" name="Segnaposto piè di pagina 4">
            <a:extLst>
              <a:ext uri="{FF2B5EF4-FFF2-40B4-BE49-F238E27FC236}">
                <a16:creationId xmlns:a16="http://schemas.microsoft.com/office/drawing/2014/main" id="{97CB8C92-D63B-48E9-ABE4-2169C3078F8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DF5B09-2A0B-465F-BBCF-AED25D55DA2D}"/>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397127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B36A1DF-7868-4A68-A4AD-7EC0842C3C9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6BE877E-52B5-48BD-A740-67E7AD39744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2756262-69B2-4B87-8197-10A9E8822E80}"/>
              </a:ext>
            </a:extLst>
          </p:cNvPr>
          <p:cNvSpPr>
            <a:spLocks noGrp="1"/>
          </p:cNvSpPr>
          <p:nvPr>
            <p:ph type="dt" sz="half" idx="10"/>
          </p:nvPr>
        </p:nvSpPr>
        <p:spPr/>
        <p:txBody>
          <a:bodyPr/>
          <a:lstStyle/>
          <a:p>
            <a:fld id="{EE2DFFF3-8E16-4A5F-9F55-008CD3B724EC}" type="datetime1">
              <a:rPr lang="it-IT" smtClean="0"/>
              <a:t>22/04/2020</a:t>
            </a:fld>
            <a:endParaRPr lang="it-IT"/>
          </a:p>
        </p:txBody>
      </p:sp>
      <p:sp>
        <p:nvSpPr>
          <p:cNvPr id="5" name="Segnaposto piè di pagina 4">
            <a:extLst>
              <a:ext uri="{FF2B5EF4-FFF2-40B4-BE49-F238E27FC236}">
                <a16:creationId xmlns:a16="http://schemas.microsoft.com/office/drawing/2014/main" id="{6D513B8B-5CAA-4A45-8242-CA372666551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5EDC83-E8C0-461C-A7F0-5143357F5B07}"/>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78962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C3F50-2D59-47B6-8AD7-982EDAD40C2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4A58EA-460F-4EAF-BDCC-C03487377A8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2110799-799C-4002-A210-B6B2E7EEDC12}"/>
              </a:ext>
            </a:extLst>
          </p:cNvPr>
          <p:cNvSpPr>
            <a:spLocks noGrp="1"/>
          </p:cNvSpPr>
          <p:nvPr>
            <p:ph type="dt" sz="half" idx="10"/>
          </p:nvPr>
        </p:nvSpPr>
        <p:spPr/>
        <p:txBody>
          <a:bodyPr/>
          <a:lstStyle/>
          <a:p>
            <a:fld id="{BA1D8F3E-CCDA-4D87-9FDE-485754880F88}" type="datetime1">
              <a:rPr lang="it-IT" smtClean="0"/>
              <a:t>22/04/2020</a:t>
            </a:fld>
            <a:endParaRPr lang="it-IT"/>
          </a:p>
        </p:txBody>
      </p:sp>
      <p:sp>
        <p:nvSpPr>
          <p:cNvPr id="5" name="Segnaposto piè di pagina 4">
            <a:extLst>
              <a:ext uri="{FF2B5EF4-FFF2-40B4-BE49-F238E27FC236}">
                <a16:creationId xmlns:a16="http://schemas.microsoft.com/office/drawing/2014/main" id="{B6FD4C07-D661-4D31-9B4B-35B1737E03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157F453-C3FF-42E4-8C4D-8069DB4DE151}"/>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423944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23F4B4-3C3E-43F5-80C9-71C0E245752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9FD40B6-FA82-4AFA-9C63-773E00C1F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E2E7750-1A49-4366-B896-D69203A35C55}"/>
              </a:ext>
            </a:extLst>
          </p:cNvPr>
          <p:cNvSpPr>
            <a:spLocks noGrp="1"/>
          </p:cNvSpPr>
          <p:nvPr>
            <p:ph type="dt" sz="half" idx="10"/>
          </p:nvPr>
        </p:nvSpPr>
        <p:spPr/>
        <p:txBody>
          <a:bodyPr/>
          <a:lstStyle/>
          <a:p>
            <a:fld id="{E89A8CD5-7133-49CB-845F-C91D1C6E8B0C}" type="datetime1">
              <a:rPr lang="it-IT" smtClean="0"/>
              <a:t>22/04/2020</a:t>
            </a:fld>
            <a:endParaRPr lang="it-IT"/>
          </a:p>
        </p:txBody>
      </p:sp>
      <p:sp>
        <p:nvSpPr>
          <p:cNvPr id="5" name="Segnaposto piè di pagina 4">
            <a:extLst>
              <a:ext uri="{FF2B5EF4-FFF2-40B4-BE49-F238E27FC236}">
                <a16:creationId xmlns:a16="http://schemas.microsoft.com/office/drawing/2014/main" id="{B80872B1-8C78-4D32-9BE0-3280FBA9553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091C474-9A67-486D-8FF0-35D8EF3A3FF7}"/>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277293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F393A3-973E-49B0-879B-A43F97DF96E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C01A325-0FC2-4834-A75C-E9A00CA3C64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EE89C5B-FDBF-4EE2-A52A-7CAC5E5A25B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3F0A0B0-4977-4491-9205-EE7838257DF3}"/>
              </a:ext>
            </a:extLst>
          </p:cNvPr>
          <p:cNvSpPr>
            <a:spLocks noGrp="1"/>
          </p:cNvSpPr>
          <p:nvPr>
            <p:ph type="dt" sz="half" idx="10"/>
          </p:nvPr>
        </p:nvSpPr>
        <p:spPr/>
        <p:txBody>
          <a:bodyPr/>
          <a:lstStyle/>
          <a:p>
            <a:fld id="{7D74C990-E5BE-492D-BCF8-7CFEB34DD832}" type="datetime1">
              <a:rPr lang="it-IT" smtClean="0"/>
              <a:t>22/04/2020</a:t>
            </a:fld>
            <a:endParaRPr lang="it-IT"/>
          </a:p>
        </p:txBody>
      </p:sp>
      <p:sp>
        <p:nvSpPr>
          <p:cNvPr id="6" name="Segnaposto piè di pagina 5">
            <a:extLst>
              <a:ext uri="{FF2B5EF4-FFF2-40B4-BE49-F238E27FC236}">
                <a16:creationId xmlns:a16="http://schemas.microsoft.com/office/drawing/2014/main" id="{674D7C6F-B4F8-437A-A974-835392C9B51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1A2897-3CE8-42DA-81BE-D23AF8AF9582}"/>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27935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5B619-F880-4162-AC49-B447AE14EF1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3C8C299-FEEC-46BB-8F2D-FCE3A113A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F262263-2076-4359-8A73-F937B19A68B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9D3E0E0-3AA3-4009-A3B8-66073208C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2A8C9D1-A8CE-4769-9920-4A09330322C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F10611E-4936-49B6-9FBF-D5185A9BA3D9}"/>
              </a:ext>
            </a:extLst>
          </p:cNvPr>
          <p:cNvSpPr>
            <a:spLocks noGrp="1"/>
          </p:cNvSpPr>
          <p:nvPr>
            <p:ph type="dt" sz="half" idx="10"/>
          </p:nvPr>
        </p:nvSpPr>
        <p:spPr/>
        <p:txBody>
          <a:bodyPr/>
          <a:lstStyle/>
          <a:p>
            <a:fld id="{0F5402DB-34AF-44B5-A3CD-19AB6794D496}" type="datetime1">
              <a:rPr lang="it-IT" smtClean="0"/>
              <a:t>22/04/2020</a:t>
            </a:fld>
            <a:endParaRPr lang="it-IT"/>
          </a:p>
        </p:txBody>
      </p:sp>
      <p:sp>
        <p:nvSpPr>
          <p:cNvPr id="8" name="Segnaposto piè di pagina 7">
            <a:extLst>
              <a:ext uri="{FF2B5EF4-FFF2-40B4-BE49-F238E27FC236}">
                <a16:creationId xmlns:a16="http://schemas.microsoft.com/office/drawing/2014/main" id="{CD0F17E7-F8C3-419A-A5F6-7DFCC0B431A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1D19D99-3F67-4054-A6A1-81DEA663DA77}"/>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61003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63FAA2-172B-4730-895E-72E06AAF8E0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5FE708E-7783-4888-9738-0000984DBD3E}"/>
              </a:ext>
            </a:extLst>
          </p:cNvPr>
          <p:cNvSpPr>
            <a:spLocks noGrp="1"/>
          </p:cNvSpPr>
          <p:nvPr>
            <p:ph type="dt" sz="half" idx="10"/>
          </p:nvPr>
        </p:nvSpPr>
        <p:spPr/>
        <p:txBody>
          <a:bodyPr/>
          <a:lstStyle/>
          <a:p>
            <a:fld id="{B9C0C15C-0BB2-48BD-9246-4E2FB08DB258}" type="datetime1">
              <a:rPr lang="it-IT" smtClean="0"/>
              <a:t>22/04/2020</a:t>
            </a:fld>
            <a:endParaRPr lang="it-IT"/>
          </a:p>
        </p:txBody>
      </p:sp>
      <p:sp>
        <p:nvSpPr>
          <p:cNvPr id="4" name="Segnaposto piè di pagina 3">
            <a:extLst>
              <a:ext uri="{FF2B5EF4-FFF2-40B4-BE49-F238E27FC236}">
                <a16:creationId xmlns:a16="http://schemas.microsoft.com/office/drawing/2014/main" id="{2DF93A7C-B423-4A90-A351-0003EE393E6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403099B-A3CE-47E5-83AF-26F5E532ADD4}"/>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358412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C6422CF-3B21-4187-BBC1-58681B02D2FF}"/>
              </a:ext>
            </a:extLst>
          </p:cNvPr>
          <p:cNvSpPr>
            <a:spLocks noGrp="1"/>
          </p:cNvSpPr>
          <p:nvPr>
            <p:ph type="dt" sz="half" idx="10"/>
          </p:nvPr>
        </p:nvSpPr>
        <p:spPr/>
        <p:txBody>
          <a:bodyPr/>
          <a:lstStyle/>
          <a:p>
            <a:fld id="{EC7FD755-F61A-4179-B374-4F078454E579}" type="datetime1">
              <a:rPr lang="it-IT" smtClean="0"/>
              <a:t>22/04/2020</a:t>
            </a:fld>
            <a:endParaRPr lang="it-IT"/>
          </a:p>
        </p:txBody>
      </p:sp>
      <p:sp>
        <p:nvSpPr>
          <p:cNvPr id="3" name="Segnaposto piè di pagina 2">
            <a:extLst>
              <a:ext uri="{FF2B5EF4-FFF2-40B4-BE49-F238E27FC236}">
                <a16:creationId xmlns:a16="http://schemas.microsoft.com/office/drawing/2014/main" id="{685C2C90-11FB-41B9-873E-2F9C1669891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57F397F-A1EC-4D68-9E8C-DECA380CE7AF}"/>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172969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DC04BD-A340-4324-8813-72C52696438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306A920-6EA1-4F15-92AB-19D27145F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E01134A-83AA-42C4-AF39-0719C0708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C960CC7-C772-4BE0-8EE6-D8BC84B2D0D4}"/>
              </a:ext>
            </a:extLst>
          </p:cNvPr>
          <p:cNvSpPr>
            <a:spLocks noGrp="1"/>
          </p:cNvSpPr>
          <p:nvPr>
            <p:ph type="dt" sz="half" idx="10"/>
          </p:nvPr>
        </p:nvSpPr>
        <p:spPr/>
        <p:txBody>
          <a:bodyPr/>
          <a:lstStyle/>
          <a:p>
            <a:fld id="{A1C16240-4071-4510-BF9A-6CA0220716A2}" type="datetime1">
              <a:rPr lang="it-IT" smtClean="0"/>
              <a:t>22/04/2020</a:t>
            </a:fld>
            <a:endParaRPr lang="it-IT"/>
          </a:p>
        </p:txBody>
      </p:sp>
      <p:sp>
        <p:nvSpPr>
          <p:cNvPr id="6" name="Segnaposto piè di pagina 5">
            <a:extLst>
              <a:ext uri="{FF2B5EF4-FFF2-40B4-BE49-F238E27FC236}">
                <a16:creationId xmlns:a16="http://schemas.microsoft.com/office/drawing/2014/main" id="{AE6651A3-81AA-4752-8C91-1AE22A1E29E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8B18B2F-8E55-4D58-96DB-1DBD15EAB036}"/>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146952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A86113-C79F-4487-8198-E9C1374422C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B072664-2D0B-4377-861C-322DDDBC0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58B6340-8D13-4A9B-A3CF-D78D78FB1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BA0AFB0-C214-4BDD-AD5D-14279B846A8E}"/>
              </a:ext>
            </a:extLst>
          </p:cNvPr>
          <p:cNvSpPr>
            <a:spLocks noGrp="1"/>
          </p:cNvSpPr>
          <p:nvPr>
            <p:ph type="dt" sz="half" idx="10"/>
          </p:nvPr>
        </p:nvSpPr>
        <p:spPr/>
        <p:txBody>
          <a:bodyPr/>
          <a:lstStyle/>
          <a:p>
            <a:fld id="{9E42A296-623A-4282-88E6-BC93364B8644}" type="datetime1">
              <a:rPr lang="it-IT" smtClean="0"/>
              <a:t>22/04/2020</a:t>
            </a:fld>
            <a:endParaRPr lang="it-IT"/>
          </a:p>
        </p:txBody>
      </p:sp>
      <p:sp>
        <p:nvSpPr>
          <p:cNvPr id="6" name="Segnaposto piè di pagina 5">
            <a:extLst>
              <a:ext uri="{FF2B5EF4-FFF2-40B4-BE49-F238E27FC236}">
                <a16:creationId xmlns:a16="http://schemas.microsoft.com/office/drawing/2014/main" id="{98783D3D-3502-4854-8CD1-1C3C670BC0D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43679-51F7-44C7-87A8-D8DA963B8D7B}"/>
              </a:ext>
            </a:extLst>
          </p:cNvPr>
          <p:cNvSpPr>
            <a:spLocks noGrp="1"/>
          </p:cNvSpPr>
          <p:nvPr>
            <p:ph type="sldNum" sz="quarter" idx="12"/>
          </p:nvPr>
        </p:nvSpPr>
        <p:spPr/>
        <p:txBody>
          <a:bodyPr/>
          <a:lstStyle/>
          <a:p>
            <a:fld id="{967ED458-E12B-4E78-A031-E652A26FDB05}" type="slidenum">
              <a:rPr lang="it-IT" smtClean="0"/>
              <a:t>‹N›</a:t>
            </a:fld>
            <a:endParaRPr lang="it-IT"/>
          </a:p>
        </p:txBody>
      </p:sp>
    </p:spTree>
    <p:extLst>
      <p:ext uri="{BB962C8B-B14F-4D97-AF65-F5344CB8AC3E}">
        <p14:creationId xmlns:p14="http://schemas.microsoft.com/office/powerpoint/2010/main" val="326975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D8CFE49-A847-44FE-8CBD-BC37E1D14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D93A8DF-AC10-42F8-8311-96B4EC8280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864364F-D469-41C9-97F7-98210164D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4C04B-03D9-481F-9EBF-479EB798C41C}" type="datetime1">
              <a:rPr lang="it-IT" smtClean="0"/>
              <a:t>22/04/2020</a:t>
            </a:fld>
            <a:endParaRPr lang="it-IT"/>
          </a:p>
        </p:txBody>
      </p:sp>
      <p:sp>
        <p:nvSpPr>
          <p:cNvPr id="5" name="Segnaposto piè di pagina 4">
            <a:extLst>
              <a:ext uri="{FF2B5EF4-FFF2-40B4-BE49-F238E27FC236}">
                <a16:creationId xmlns:a16="http://schemas.microsoft.com/office/drawing/2014/main" id="{F1E12A09-6BF4-47FA-A49F-3139F8233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C33E039-230D-41A9-A075-F597A6512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ED458-E12B-4E78-A031-E652A26FDB05}" type="slidenum">
              <a:rPr lang="it-IT" smtClean="0"/>
              <a:t>‹N›</a:t>
            </a:fld>
            <a:endParaRPr lang="it-IT"/>
          </a:p>
        </p:txBody>
      </p:sp>
    </p:spTree>
    <p:extLst>
      <p:ext uri="{BB962C8B-B14F-4D97-AF65-F5344CB8AC3E}">
        <p14:creationId xmlns:p14="http://schemas.microsoft.com/office/powerpoint/2010/main" val="20439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aticon.com/icon-packs/computer-hardware" TargetMode="External"/><Relationship Id="rId7" Type="http://schemas.openxmlformats.org/officeDocument/2006/relationships/hyperlink" Target="https://en.wikipedia.org/wiki/Universit%C3%A0_Cattolica_del_Sacro_Cuor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ommons.wikimedia.org/wiki/File:Blue_computer_icon.sv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fral8.github.io/didactis.html" TargetMode="External"/><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okpedia.it/software_applicativi" TargetMode="External"/><Relationship Id="rId4" Type="http://schemas.openxmlformats.org/officeDocument/2006/relationships/hyperlink" Target="https://i1.wp.com/roosdesignconsulting.com/wp-content/uploads/2017/07/Screenshot-2016-06-08-08.56.52.png?fit=1030%2C669&amp;ssl=1"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https://en.wikipedia.org/wiki/Universit%C3%A0_Cattolica_del_Sacro_Cuore" TargetMode="External"/><Relationship Id="rId7" Type="http://schemas.openxmlformats.org/officeDocument/2006/relationships/hyperlink" Target="http://gambarlogokeren.blogspot.com/2013/09/logo-linux.html"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twitter.com/Windows7Icon" TargetMode="External"/><Relationship Id="rId4" Type="http://schemas.openxmlformats.org/officeDocument/2006/relationships/image" Target="../media/image4.png"/><Relationship Id="rId9" Type="http://schemas.openxmlformats.org/officeDocument/2006/relationships/hyperlink" Target="https://www.freepik.com/free-icon/mac-os_694788.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po 22">
            <a:extLst>
              <a:ext uri="{FF2B5EF4-FFF2-40B4-BE49-F238E27FC236}">
                <a16:creationId xmlns:a16="http://schemas.microsoft.com/office/drawing/2014/main" id="{8621D16D-EEF6-41FA-A5D2-270EFAB48150}"/>
              </a:ext>
            </a:extLst>
          </p:cNvPr>
          <p:cNvGrpSpPr/>
          <p:nvPr/>
        </p:nvGrpSpPr>
        <p:grpSpPr>
          <a:xfrm>
            <a:off x="9214338" y="3903785"/>
            <a:ext cx="2977662" cy="2954214"/>
            <a:chOff x="9214338" y="3903785"/>
            <a:chExt cx="2977662" cy="2954214"/>
          </a:xfrm>
        </p:grpSpPr>
        <p:sp>
          <p:nvSpPr>
            <p:cNvPr id="8" name="Triangolo isoscele 7">
              <a:extLst>
                <a:ext uri="{FF2B5EF4-FFF2-40B4-BE49-F238E27FC236}">
                  <a16:creationId xmlns:a16="http://schemas.microsoft.com/office/drawing/2014/main" id="{F6A37180-425A-4396-B294-D53D792B2E6D}"/>
                </a:ext>
              </a:extLst>
            </p:cNvPr>
            <p:cNvSpPr/>
            <p:nvPr/>
          </p:nvSpPr>
          <p:spPr>
            <a:xfrm>
              <a:off x="9214338" y="3903785"/>
              <a:ext cx="2977662" cy="2954214"/>
            </a:xfrm>
            <a:prstGeom prst="triangle">
              <a:avLst>
                <a:gd name="adj" fmla="val 100000"/>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Triangolo isoscele 6">
              <a:extLst>
                <a:ext uri="{FF2B5EF4-FFF2-40B4-BE49-F238E27FC236}">
                  <a16:creationId xmlns:a16="http://schemas.microsoft.com/office/drawing/2014/main" id="{3CA0BCC0-DF84-4CE2-8CE9-D0AE43447A9E}"/>
                </a:ext>
              </a:extLst>
            </p:cNvPr>
            <p:cNvSpPr/>
            <p:nvPr/>
          </p:nvSpPr>
          <p:spPr>
            <a:xfrm>
              <a:off x="10106025" y="4657724"/>
              <a:ext cx="2085975" cy="2200275"/>
            </a:xfrm>
            <a:prstGeom prst="triangle">
              <a:avLst>
                <a:gd name="adj" fmla="val 10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7" name="Gruppo 16">
            <a:extLst>
              <a:ext uri="{FF2B5EF4-FFF2-40B4-BE49-F238E27FC236}">
                <a16:creationId xmlns:a16="http://schemas.microsoft.com/office/drawing/2014/main" id="{DA689A80-B0F6-43DF-9B0A-78E258AD9ED5}"/>
              </a:ext>
            </a:extLst>
          </p:cNvPr>
          <p:cNvGrpSpPr/>
          <p:nvPr/>
        </p:nvGrpSpPr>
        <p:grpSpPr>
          <a:xfrm>
            <a:off x="4713072" y="551009"/>
            <a:ext cx="2531789" cy="2185709"/>
            <a:chOff x="5465974" y="1769392"/>
            <a:chExt cx="1675607" cy="1446562"/>
          </a:xfrm>
        </p:grpSpPr>
        <p:pic>
          <p:nvPicPr>
            <p:cNvPr id="12" name="Immagine 11">
              <a:extLst>
                <a:ext uri="{FF2B5EF4-FFF2-40B4-BE49-F238E27FC236}">
                  <a16:creationId xmlns:a16="http://schemas.microsoft.com/office/drawing/2014/main" id="{6ECDDD89-0DBB-4B62-BC2D-EC497D6DF0AB}"/>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7488" t="66858"/>
            <a:stretch/>
          </p:blipFill>
          <p:spPr>
            <a:xfrm>
              <a:off x="6537842" y="2637450"/>
              <a:ext cx="603739" cy="578504"/>
            </a:xfrm>
            <a:prstGeom prst="rect">
              <a:avLst/>
            </a:prstGeom>
          </p:spPr>
        </p:pic>
        <p:pic>
          <p:nvPicPr>
            <p:cNvPr id="13" name="Immagine 12">
              <a:extLst>
                <a:ext uri="{FF2B5EF4-FFF2-40B4-BE49-F238E27FC236}">
                  <a16:creationId xmlns:a16="http://schemas.microsoft.com/office/drawing/2014/main" id="{D1A9A6B0-21D4-4243-8D74-7D8F487119E1}"/>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5231" t="34397" r="34995" b="35979"/>
            <a:stretch/>
          </p:blipFill>
          <p:spPr>
            <a:xfrm>
              <a:off x="5927758" y="1769392"/>
              <a:ext cx="650659" cy="608516"/>
            </a:xfrm>
            <a:prstGeom prst="rect">
              <a:avLst/>
            </a:prstGeom>
          </p:spPr>
        </p:pic>
        <p:pic>
          <p:nvPicPr>
            <p:cNvPr id="14" name="Immagine 13">
              <a:extLst>
                <a:ext uri="{FF2B5EF4-FFF2-40B4-BE49-F238E27FC236}">
                  <a16:creationId xmlns:a16="http://schemas.microsoft.com/office/drawing/2014/main" id="{B70E8504-D95F-4ECB-87F8-E0E635C3DCEF}"/>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7082" t="1776" b="67554"/>
            <a:stretch/>
          </p:blipFill>
          <p:spPr>
            <a:xfrm>
              <a:off x="5495587" y="2171119"/>
              <a:ext cx="492814" cy="431609"/>
            </a:xfrm>
            <a:prstGeom prst="rect">
              <a:avLst/>
            </a:prstGeom>
          </p:spPr>
        </p:pic>
        <p:pic>
          <p:nvPicPr>
            <p:cNvPr id="15" name="Immagine 14">
              <a:extLst>
                <a:ext uri="{FF2B5EF4-FFF2-40B4-BE49-F238E27FC236}">
                  <a16:creationId xmlns:a16="http://schemas.microsoft.com/office/drawing/2014/main" id="{B9279A6E-8109-4F40-890C-7CE0EADBD331}"/>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951" t="35130" r="72202" b="36961"/>
            <a:stretch/>
          </p:blipFill>
          <p:spPr>
            <a:xfrm>
              <a:off x="6386908" y="2118365"/>
              <a:ext cx="603738" cy="664201"/>
            </a:xfrm>
            <a:prstGeom prst="rect">
              <a:avLst/>
            </a:prstGeom>
          </p:spPr>
        </p:pic>
        <p:pic>
          <p:nvPicPr>
            <p:cNvPr id="16" name="Immagine 15">
              <a:extLst>
                <a:ext uri="{FF2B5EF4-FFF2-40B4-BE49-F238E27FC236}">
                  <a16:creationId xmlns:a16="http://schemas.microsoft.com/office/drawing/2014/main" id="{956335CB-519C-4CEE-B8AA-2E10FCB6B86F}"/>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5795" t="66858" r="33102"/>
            <a:stretch/>
          </p:blipFill>
          <p:spPr>
            <a:xfrm>
              <a:off x="5465974" y="2683430"/>
              <a:ext cx="485743" cy="486543"/>
            </a:xfrm>
            <a:prstGeom prst="rect">
              <a:avLst/>
            </a:prstGeom>
          </p:spPr>
        </p:pic>
        <p:pic>
          <p:nvPicPr>
            <p:cNvPr id="5" name="Immagine 4" descr="Immagine che contiene computer, tavolo&#10;&#10;Descrizione generata automaticamente">
              <a:extLst>
                <a:ext uri="{FF2B5EF4-FFF2-40B4-BE49-F238E27FC236}">
                  <a16:creationId xmlns:a16="http://schemas.microsoft.com/office/drawing/2014/main" id="{51DCB819-87A6-4B71-A12D-38433211C0E2}"/>
                </a:ext>
              </a:extLst>
            </p:cNvPr>
            <p:cNvPicPr>
              <a:picLocks noChangeAspect="1"/>
            </p:cNvPicPr>
            <p:nvPr/>
          </p:nvPicPr>
          <p:blipFill>
            <a:blip r:embed="rId4">
              <a:biLevel thresh="50000"/>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96892" y="2349179"/>
              <a:ext cx="866775" cy="866775"/>
            </a:xfrm>
            <a:prstGeom prst="rect">
              <a:avLst/>
            </a:prstGeom>
          </p:spPr>
        </p:pic>
      </p:grpSp>
      <p:sp>
        <p:nvSpPr>
          <p:cNvPr id="18" name="CasellaDiTesto 17">
            <a:extLst>
              <a:ext uri="{FF2B5EF4-FFF2-40B4-BE49-F238E27FC236}">
                <a16:creationId xmlns:a16="http://schemas.microsoft.com/office/drawing/2014/main" id="{841849B4-D2BE-44D0-AD19-E2F68F0ABD4C}"/>
              </a:ext>
            </a:extLst>
          </p:cNvPr>
          <p:cNvSpPr txBox="1"/>
          <p:nvPr/>
        </p:nvSpPr>
        <p:spPr>
          <a:xfrm>
            <a:off x="1471051" y="3279531"/>
            <a:ext cx="8862647" cy="1107996"/>
          </a:xfrm>
          <a:prstGeom prst="rect">
            <a:avLst/>
          </a:prstGeom>
          <a:noFill/>
        </p:spPr>
        <p:txBody>
          <a:bodyPr wrap="square" rtlCol="0">
            <a:spAutoFit/>
          </a:bodyPr>
          <a:lstStyle/>
          <a:p>
            <a:pPr algn="ctr"/>
            <a:r>
              <a:rPr lang="it-IT" sz="4800" dirty="0"/>
              <a:t>Informatica Applicata</a:t>
            </a:r>
          </a:p>
          <a:p>
            <a:pPr algn="ctr"/>
            <a:r>
              <a:rPr lang="it-IT" dirty="0"/>
              <a:t>AY: 2019/2020</a:t>
            </a:r>
          </a:p>
        </p:txBody>
      </p:sp>
      <p:sp>
        <p:nvSpPr>
          <p:cNvPr id="19" name="CasellaDiTesto 18">
            <a:extLst>
              <a:ext uri="{FF2B5EF4-FFF2-40B4-BE49-F238E27FC236}">
                <a16:creationId xmlns:a16="http://schemas.microsoft.com/office/drawing/2014/main" id="{B7762EB8-B084-4408-9101-447727BA7C2D}"/>
              </a:ext>
            </a:extLst>
          </p:cNvPr>
          <p:cNvSpPr txBox="1"/>
          <p:nvPr/>
        </p:nvSpPr>
        <p:spPr>
          <a:xfrm>
            <a:off x="0" y="6462346"/>
            <a:ext cx="2277208" cy="369332"/>
          </a:xfrm>
          <a:prstGeom prst="rect">
            <a:avLst/>
          </a:prstGeom>
          <a:noFill/>
        </p:spPr>
        <p:txBody>
          <a:bodyPr wrap="square" rtlCol="0">
            <a:spAutoFit/>
          </a:bodyPr>
          <a:lstStyle/>
          <a:p>
            <a:r>
              <a:rPr lang="it-IT" dirty="0"/>
              <a:t>Dr. Francesco Alotto</a:t>
            </a:r>
          </a:p>
        </p:txBody>
      </p:sp>
      <p:pic>
        <p:nvPicPr>
          <p:cNvPr id="21" name="Immagine 20" descr="Immagine che contiene esterni, segnale, stanza, pensile&#10;&#10;Descrizione generata automaticamente">
            <a:extLst>
              <a:ext uri="{FF2B5EF4-FFF2-40B4-BE49-F238E27FC236}">
                <a16:creationId xmlns:a16="http://schemas.microsoft.com/office/drawing/2014/main" id="{013EFC0A-AD9D-4384-BA0A-165B85137D4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646762" y="6346776"/>
            <a:ext cx="511224" cy="511224"/>
          </a:xfrm>
          <a:prstGeom prst="rect">
            <a:avLst/>
          </a:prstGeom>
        </p:spPr>
      </p:pic>
      <p:sp>
        <p:nvSpPr>
          <p:cNvPr id="24" name="Segnaposto numero diapositiva 23">
            <a:extLst>
              <a:ext uri="{FF2B5EF4-FFF2-40B4-BE49-F238E27FC236}">
                <a16:creationId xmlns:a16="http://schemas.microsoft.com/office/drawing/2014/main" id="{FEFF0790-C9FB-4BE4-83F4-A3288ED4DB23}"/>
              </a:ext>
            </a:extLst>
          </p:cNvPr>
          <p:cNvSpPr>
            <a:spLocks noGrp="1"/>
          </p:cNvSpPr>
          <p:nvPr>
            <p:ph type="sldNum" sz="quarter" idx="12"/>
          </p:nvPr>
        </p:nvSpPr>
        <p:spPr/>
        <p:txBody>
          <a:bodyPr/>
          <a:lstStyle/>
          <a:p>
            <a:fld id="{967ED458-E12B-4E78-A031-E652A26FDB05}" type="slidenum">
              <a:rPr lang="it-IT" smtClean="0"/>
              <a:t>1</a:t>
            </a:fld>
            <a:endParaRPr lang="it-IT"/>
          </a:p>
        </p:txBody>
      </p:sp>
    </p:spTree>
    <p:extLst>
      <p:ext uri="{BB962C8B-B14F-4D97-AF65-F5344CB8AC3E}">
        <p14:creationId xmlns:p14="http://schemas.microsoft.com/office/powerpoint/2010/main" val="161365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5147779" y="-24521"/>
            <a:ext cx="2020414" cy="646331"/>
          </a:xfrm>
          <a:prstGeom prst="rect">
            <a:avLst/>
          </a:prstGeom>
          <a:noFill/>
        </p:spPr>
        <p:txBody>
          <a:bodyPr wrap="square" rtlCol="0">
            <a:spAutoFit/>
          </a:bodyPr>
          <a:lstStyle/>
          <a:p>
            <a:r>
              <a:rPr lang="it-IT" sz="3600" dirty="0"/>
              <a:t>RETI LAN</a:t>
            </a:r>
          </a:p>
        </p:txBody>
      </p:sp>
      <p:sp>
        <p:nvSpPr>
          <p:cNvPr id="10" name="Rettangolo 9">
            <a:extLst>
              <a:ext uri="{FF2B5EF4-FFF2-40B4-BE49-F238E27FC236}">
                <a16:creationId xmlns:a16="http://schemas.microsoft.com/office/drawing/2014/main" id="{28583134-42AC-4920-A6B6-B7A78EC7CB57}"/>
              </a:ext>
            </a:extLst>
          </p:cNvPr>
          <p:cNvSpPr/>
          <p:nvPr/>
        </p:nvSpPr>
        <p:spPr>
          <a:xfrm>
            <a:off x="35951" y="741350"/>
            <a:ext cx="12120098" cy="1077218"/>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t>Le reti locali possono essere classificate in base alla loro dimensione.</a:t>
            </a:r>
            <a:br>
              <a:rPr lang="it-IT" altLang="it-IT" sz="1600" dirty="0"/>
            </a:br>
            <a:r>
              <a:rPr lang="it-IT" altLang="it-IT" sz="1600" dirty="0"/>
              <a:t>Per   topologia della rete si intende il modo in cui sono disposti i cavi di una rete locale per collegare i nodi. [</a:t>
            </a:r>
            <a:r>
              <a:rPr lang="it-IT" sz="1600" dirty="0"/>
              <a:t>n informatica e telecomunicazioni un nodo è un qualsiasi dispositivo hardware del sistema in grado di comunicare con gli altri dispositivi che fanno parte della rete; può quindi essere un computer, una stampante, un fax, un modem ecc. In ogni caso il nodo deve essere dotato di una scheda di rete.]</a:t>
            </a:r>
            <a:endParaRPr lang="it-IT" altLang="it-IT" sz="1600" dirty="0"/>
          </a:p>
        </p:txBody>
      </p:sp>
      <p:sp>
        <p:nvSpPr>
          <p:cNvPr id="11" name="Rettangolo 10">
            <a:extLst>
              <a:ext uri="{FF2B5EF4-FFF2-40B4-BE49-F238E27FC236}">
                <a16:creationId xmlns:a16="http://schemas.microsoft.com/office/drawing/2014/main" id="{6FF6BF44-9B43-403B-8DC6-B1FCA3438261}"/>
              </a:ext>
            </a:extLst>
          </p:cNvPr>
          <p:cNvSpPr/>
          <p:nvPr/>
        </p:nvSpPr>
        <p:spPr>
          <a:xfrm>
            <a:off x="35951" y="47283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Architetture</a:t>
            </a:r>
          </a:p>
        </p:txBody>
      </p:sp>
      <p:sp>
        <p:nvSpPr>
          <p:cNvPr id="3" name="Rettangolo con angoli arrotondati 2">
            <a:extLst>
              <a:ext uri="{FF2B5EF4-FFF2-40B4-BE49-F238E27FC236}">
                <a16:creationId xmlns:a16="http://schemas.microsoft.com/office/drawing/2014/main" id="{22D66BFD-B1D3-48B3-9FAF-50303D69E601}"/>
              </a:ext>
            </a:extLst>
          </p:cNvPr>
          <p:cNvSpPr/>
          <p:nvPr/>
        </p:nvSpPr>
        <p:spPr>
          <a:xfrm>
            <a:off x="-1" y="2165755"/>
            <a:ext cx="12112053" cy="409167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3DE9D455-E4EE-4290-BC25-AA904ABD5EC2}"/>
              </a:ext>
            </a:extLst>
          </p:cNvPr>
          <p:cNvSpPr/>
          <p:nvPr/>
        </p:nvSpPr>
        <p:spPr>
          <a:xfrm>
            <a:off x="4975050" y="1848302"/>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Topologie</a:t>
            </a:r>
          </a:p>
        </p:txBody>
      </p:sp>
      <p:sp>
        <p:nvSpPr>
          <p:cNvPr id="17" name="Rettangolo 16">
            <a:extLst>
              <a:ext uri="{FF2B5EF4-FFF2-40B4-BE49-F238E27FC236}">
                <a16:creationId xmlns:a16="http://schemas.microsoft.com/office/drawing/2014/main" id="{F3672FF9-C52D-419A-9A68-23B1531D2090}"/>
              </a:ext>
            </a:extLst>
          </p:cNvPr>
          <p:cNvSpPr/>
          <p:nvPr/>
        </p:nvSpPr>
        <p:spPr>
          <a:xfrm>
            <a:off x="79947" y="2846837"/>
            <a:ext cx="3807502" cy="2031325"/>
          </a:xfrm>
          <a:prstGeom prst="rect">
            <a:avLst/>
          </a:prstGeom>
          <a:ln>
            <a:solidFill>
              <a:schemeClr val="tx1">
                <a:lumMod val="65000"/>
                <a:lumOff val="35000"/>
              </a:schemeClr>
            </a:solidFill>
          </a:ln>
        </p:spPr>
        <p:txBody>
          <a:bodyPr wrap="square">
            <a:spAutoFit/>
          </a:bodyPr>
          <a:lstStyle/>
          <a:p>
            <a:pPr algn="just">
              <a:spcBef>
                <a:spcPct val="50000"/>
              </a:spcBef>
            </a:pPr>
            <a:r>
              <a:rPr lang="it-IT" sz="1400" dirty="0"/>
              <a:t>In questo tipo di topologia, spesso chiamata anche </a:t>
            </a:r>
            <a:r>
              <a:rPr lang="it-IT" sz="1400" i="1" dirty="0" err="1"/>
              <a:t>daisy</a:t>
            </a:r>
            <a:r>
              <a:rPr lang="it-IT" sz="1400" i="1" dirty="0"/>
              <a:t>-chain</a:t>
            </a:r>
            <a:r>
              <a:rPr lang="it-IT" sz="1400" dirty="0"/>
              <a:t>, ogni nodo è collegato con un ramo al nodo adiacente precedente e con l'altro ramo al nodo adiacente successivo. I nodi terminali sono invece adiacenti a un solo nodo. La comunicazione tra due nodi non adiacenti deve attraversare tutti i nodi intermedi, percorrendo i rami relativi: ogni passaggio tra due nodi viene detto </a:t>
            </a:r>
            <a:r>
              <a:rPr lang="it-IT" sz="1400" i="1" dirty="0"/>
              <a:t>salto</a:t>
            </a:r>
            <a:r>
              <a:rPr lang="it-IT" sz="1400" dirty="0"/>
              <a:t> o </a:t>
            </a:r>
            <a:r>
              <a:rPr lang="it-IT" sz="1400" i="1" dirty="0"/>
              <a:t>hop</a:t>
            </a:r>
            <a:r>
              <a:rPr lang="it-IT" sz="1400" dirty="0"/>
              <a:t>.</a:t>
            </a:r>
            <a:endParaRPr lang="it-IT" sz="1400" b="1" i="1" dirty="0"/>
          </a:p>
        </p:txBody>
      </p:sp>
      <p:sp>
        <p:nvSpPr>
          <p:cNvPr id="18" name="Rettangolo 17">
            <a:extLst>
              <a:ext uri="{FF2B5EF4-FFF2-40B4-BE49-F238E27FC236}">
                <a16:creationId xmlns:a16="http://schemas.microsoft.com/office/drawing/2014/main" id="{63AAD095-5020-49AC-AF73-FED6875B8A87}"/>
              </a:ext>
            </a:extLst>
          </p:cNvPr>
          <p:cNvSpPr/>
          <p:nvPr/>
        </p:nvSpPr>
        <p:spPr>
          <a:xfrm>
            <a:off x="79947" y="257168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Lineare o a Bus</a:t>
            </a:r>
          </a:p>
        </p:txBody>
      </p:sp>
      <p:pic>
        <p:nvPicPr>
          <p:cNvPr id="4098" name="Picture 2">
            <a:extLst>
              <a:ext uri="{FF2B5EF4-FFF2-40B4-BE49-F238E27FC236}">
                <a16:creationId xmlns:a16="http://schemas.microsoft.com/office/drawing/2014/main" id="{977F896F-FCB1-44DA-8E34-3C0A83B46C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938" t="3645" r="28730" b="47043"/>
          <a:stretch/>
        </p:blipFill>
        <p:spPr bwMode="auto">
          <a:xfrm>
            <a:off x="9403869" y="4989547"/>
            <a:ext cx="887027" cy="11695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FC0D739B-4CB1-4BB5-81A5-32742BAFAB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9347" r="63851"/>
          <a:stretch/>
        </p:blipFill>
        <p:spPr bwMode="auto">
          <a:xfrm>
            <a:off x="1109115" y="5105220"/>
            <a:ext cx="1749165" cy="727011"/>
          </a:xfrm>
          <a:prstGeom prst="rect">
            <a:avLst/>
          </a:prstGeom>
          <a:noFill/>
          <a:extLst>
            <a:ext uri="{909E8E84-426E-40DD-AFC4-6F175D3DCCD1}">
              <a14:hiddenFill xmlns:a14="http://schemas.microsoft.com/office/drawing/2010/main">
                <a:solidFill>
                  <a:srgbClr val="FFFFFF"/>
                </a:solidFill>
              </a14:hiddenFill>
            </a:ext>
          </a:extLst>
        </p:spPr>
      </p:pic>
      <p:sp>
        <p:nvSpPr>
          <p:cNvPr id="21" name="Rettangolo 20">
            <a:extLst>
              <a:ext uri="{FF2B5EF4-FFF2-40B4-BE49-F238E27FC236}">
                <a16:creationId xmlns:a16="http://schemas.microsoft.com/office/drawing/2014/main" id="{66FA9962-295A-4F19-BDDB-A00F4FA593BF}"/>
              </a:ext>
            </a:extLst>
          </p:cNvPr>
          <p:cNvSpPr/>
          <p:nvPr/>
        </p:nvSpPr>
        <p:spPr>
          <a:xfrm>
            <a:off x="4158545" y="2855994"/>
            <a:ext cx="3594457" cy="1169551"/>
          </a:xfrm>
          <a:prstGeom prst="rect">
            <a:avLst/>
          </a:prstGeom>
          <a:ln>
            <a:solidFill>
              <a:schemeClr val="tx1">
                <a:lumMod val="65000"/>
                <a:lumOff val="35000"/>
              </a:schemeClr>
            </a:solidFill>
          </a:ln>
        </p:spPr>
        <p:txBody>
          <a:bodyPr wrap="square">
            <a:spAutoFit/>
          </a:bodyPr>
          <a:lstStyle/>
          <a:p>
            <a:pPr algn="just">
              <a:spcBef>
                <a:spcPct val="50000"/>
              </a:spcBef>
            </a:pPr>
            <a:r>
              <a:rPr lang="it-IT" sz="1400" dirty="0"/>
              <a:t>Una topologia ad anello è una topologia lineare di tipo chiuso, in cui a tutti i nodi fanno capo due rami. Tutti i nodi sono collegati con un ramo al nodo adiacente precedente e con l'altro ramo al nodo adiacente successivo.</a:t>
            </a:r>
            <a:endParaRPr lang="it-IT" sz="1400" b="1" i="1" dirty="0"/>
          </a:p>
        </p:txBody>
      </p:sp>
      <p:sp>
        <p:nvSpPr>
          <p:cNvPr id="22" name="Rettangolo 21">
            <a:extLst>
              <a:ext uri="{FF2B5EF4-FFF2-40B4-BE49-F238E27FC236}">
                <a16:creationId xmlns:a16="http://schemas.microsoft.com/office/drawing/2014/main" id="{F5E8C11A-DAD2-44B1-B6CF-BD466E5FEFAA}"/>
              </a:ext>
            </a:extLst>
          </p:cNvPr>
          <p:cNvSpPr/>
          <p:nvPr/>
        </p:nvSpPr>
        <p:spPr>
          <a:xfrm>
            <a:off x="4158545" y="2580840"/>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Ad Anello</a:t>
            </a:r>
          </a:p>
        </p:txBody>
      </p:sp>
      <p:pic>
        <p:nvPicPr>
          <p:cNvPr id="23" name="Picture 2">
            <a:extLst>
              <a:ext uri="{FF2B5EF4-FFF2-40B4-BE49-F238E27FC236}">
                <a16:creationId xmlns:a16="http://schemas.microsoft.com/office/drawing/2014/main" id="{1BA41275-DEA1-4820-AE0B-CC16D385BD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5328" b="44323"/>
          <a:stretch/>
        </p:blipFill>
        <p:spPr bwMode="auto">
          <a:xfrm>
            <a:off x="5048361" y="4623825"/>
            <a:ext cx="1193786" cy="1320506"/>
          </a:xfrm>
          <a:prstGeom prst="rect">
            <a:avLst/>
          </a:prstGeom>
          <a:noFill/>
          <a:extLst>
            <a:ext uri="{909E8E84-426E-40DD-AFC4-6F175D3DCCD1}">
              <a14:hiddenFill xmlns:a14="http://schemas.microsoft.com/office/drawing/2010/main">
                <a:solidFill>
                  <a:srgbClr val="FFFFFF"/>
                </a:solidFill>
              </a14:hiddenFill>
            </a:ext>
          </a:extLst>
        </p:spPr>
      </p:pic>
      <p:sp>
        <p:nvSpPr>
          <p:cNvPr id="25" name="Rettangolo 24">
            <a:extLst>
              <a:ext uri="{FF2B5EF4-FFF2-40B4-BE49-F238E27FC236}">
                <a16:creationId xmlns:a16="http://schemas.microsoft.com/office/drawing/2014/main" id="{EE62D6EC-9F68-4255-8A05-7D5AF520C899}"/>
              </a:ext>
            </a:extLst>
          </p:cNvPr>
          <p:cNvSpPr/>
          <p:nvPr/>
        </p:nvSpPr>
        <p:spPr>
          <a:xfrm>
            <a:off x="8024098" y="2846837"/>
            <a:ext cx="4112565" cy="2246769"/>
          </a:xfrm>
          <a:prstGeom prst="rect">
            <a:avLst/>
          </a:prstGeom>
          <a:ln>
            <a:solidFill>
              <a:schemeClr val="tx1">
                <a:lumMod val="65000"/>
                <a:lumOff val="35000"/>
              </a:schemeClr>
            </a:solidFill>
          </a:ln>
        </p:spPr>
        <p:txBody>
          <a:bodyPr wrap="square">
            <a:spAutoFit/>
          </a:bodyPr>
          <a:lstStyle/>
          <a:p>
            <a:pPr algn="just"/>
            <a:r>
              <a:rPr lang="it-IT" sz="1400" b="0" i="0" dirty="0">
                <a:solidFill>
                  <a:srgbClr val="222222"/>
                </a:solidFill>
                <a:effectLst/>
                <a:latin typeface="Arial" panose="020B0604020202020204" pitchFamily="34" charset="0"/>
              </a:rPr>
              <a:t>Le reti a stella sono le più comuni topologie di rete. I dati all'interno di una rete a stella attraversano l'hub prima di arrivare a destinazione. Inoltre l'hub gestisce e controlla tutte le funzionalità della rete (funziona anche come ripetitore per il flusso di dati).</a:t>
            </a:r>
          </a:p>
          <a:p>
            <a:pPr algn="just"/>
            <a:r>
              <a:rPr lang="it-IT" sz="1400" b="0" i="0" dirty="0">
                <a:solidFill>
                  <a:srgbClr val="222222"/>
                </a:solidFill>
                <a:effectLst/>
                <a:latin typeface="Arial" panose="020B0604020202020204" pitchFamily="34" charset="0"/>
              </a:rPr>
              <a:t>Questa tipologia di rete riduce l'impatto di un guasto sulla linea trasmissiva collegando in modo indipendente ciascun host all'hub. Ogni host può comunicare con tutti gli altri e l'hub.</a:t>
            </a:r>
          </a:p>
        </p:txBody>
      </p:sp>
      <p:sp>
        <p:nvSpPr>
          <p:cNvPr id="26" name="Rettangolo 25">
            <a:extLst>
              <a:ext uri="{FF2B5EF4-FFF2-40B4-BE49-F238E27FC236}">
                <a16:creationId xmlns:a16="http://schemas.microsoft.com/office/drawing/2014/main" id="{301CDBB9-ACB5-4E16-B764-C2CCB5021C3F}"/>
              </a:ext>
            </a:extLst>
          </p:cNvPr>
          <p:cNvSpPr/>
          <p:nvPr/>
        </p:nvSpPr>
        <p:spPr>
          <a:xfrm>
            <a:off x="8024098" y="257168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 Stella</a:t>
            </a:r>
          </a:p>
        </p:txBody>
      </p:sp>
      <p:sp>
        <p:nvSpPr>
          <p:cNvPr id="27" name="Segnaposto numero diapositiva 26">
            <a:extLst>
              <a:ext uri="{FF2B5EF4-FFF2-40B4-BE49-F238E27FC236}">
                <a16:creationId xmlns:a16="http://schemas.microsoft.com/office/drawing/2014/main" id="{1E3E7A1B-5ACB-4D30-BF28-7AF491EE1C2F}"/>
              </a:ext>
            </a:extLst>
          </p:cNvPr>
          <p:cNvSpPr>
            <a:spLocks noGrp="1"/>
          </p:cNvSpPr>
          <p:nvPr>
            <p:ph type="sldNum" sz="quarter" idx="12"/>
          </p:nvPr>
        </p:nvSpPr>
        <p:spPr/>
        <p:txBody>
          <a:bodyPr/>
          <a:lstStyle/>
          <a:p>
            <a:fld id="{967ED458-E12B-4E78-A031-E652A26FDB05}" type="slidenum">
              <a:rPr lang="it-IT" smtClean="0"/>
              <a:t>10</a:t>
            </a:fld>
            <a:endParaRPr lang="it-IT"/>
          </a:p>
        </p:txBody>
      </p:sp>
    </p:spTree>
    <p:extLst>
      <p:ext uri="{BB962C8B-B14F-4D97-AF65-F5344CB8AC3E}">
        <p14:creationId xmlns:p14="http://schemas.microsoft.com/office/powerpoint/2010/main" val="71000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5147778" y="-24521"/>
            <a:ext cx="2534193" cy="646331"/>
          </a:xfrm>
          <a:prstGeom prst="rect">
            <a:avLst/>
          </a:prstGeom>
          <a:noFill/>
        </p:spPr>
        <p:txBody>
          <a:bodyPr wrap="square" rtlCol="0">
            <a:spAutoFit/>
          </a:bodyPr>
          <a:lstStyle/>
          <a:p>
            <a:r>
              <a:rPr lang="it-IT" sz="3600" dirty="0"/>
              <a:t>RETI WAN</a:t>
            </a:r>
          </a:p>
        </p:txBody>
      </p:sp>
      <p:sp>
        <p:nvSpPr>
          <p:cNvPr id="10" name="Rettangolo 9">
            <a:extLst>
              <a:ext uri="{FF2B5EF4-FFF2-40B4-BE49-F238E27FC236}">
                <a16:creationId xmlns:a16="http://schemas.microsoft.com/office/drawing/2014/main" id="{28583134-42AC-4920-A6B6-B7A78EC7CB57}"/>
              </a:ext>
            </a:extLst>
          </p:cNvPr>
          <p:cNvSpPr/>
          <p:nvPr/>
        </p:nvSpPr>
        <p:spPr>
          <a:xfrm>
            <a:off x="35951" y="741350"/>
            <a:ext cx="8778265" cy="1077218"/>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t>Rete formata da un computer principale, denominato </a:t>
            </a:r>
            <a:r>
              <a:rPr lang="it-IT" altLang="it-IT" sz="1600" b="1" dirty="0"/>
              <a:t>server</a:t>
            </a:r>
            <a:r>
              <a:rPr lang="it-IT" altLang="it-IT" sz="1600" dirty="0"/>
              <a:t>, che mette le sue risorse a disposizione degli altri computer, denominati </a:t>
            </a:r>
            <a:r>
              <a:rPr lang="it-IT" altLang="it-IT" sz="1600" b="1" dirty="0"/>
              <a:t>client</a:t>
            </a:r>
            <a:r>
              <a:rPr lang="it-IT" altLang="it-IT" sz="1600" dirty="0"/>
              <a:t> o stazioni di lavoro. L'esempio più significativo di reti geografiche è </a:t>
            </a:r>
            <a:r>
              <a:rPr lang="it-IT" altLang="it-IT" sz="1600" b="1" dirty="0"/>
              <a:t>Internet</a:t>
            </a:r>
            <a:r>
              <a:rPr lang="it-IT" altLang="it-IT" sz="1600" dirty="0"/>
              <a:t>. Le reti di comunicazione sono uno strumento di estrema importanza. Consentono l'acquisizione di informazioni, nonché lo svolgimento di innumerevoli attività quotidiane. </a:t>
            </a:r>
          </a:p>
        </p:txBody>
      </p:sp>
      <p:sp>
        <p:nvSpPr>
          <p:cNvPr id="11" name="Rettangolo 10">
            <a:extLst>
              <a:ext uri="{FF2B5EF4-FFF2-40B4-BE49-F238E27FC236}">
                <a16:creationId xmlns:a16="http://schemas.microsoft.com/office/drawing/2014/main" id="{6FF6BF44-9B43-403B-8DC6-B1FCA3438261}"/>
              </a:ext>
            </a:extLst>
          </p:cNvPr>
          <p:cNvSpPr/>
          <p:nvPr/>
        </p:nvSpPr>
        <p:spPr>
          <a:xfrm>
            <a:off x="35951" y="47283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pic>
        <p:nvPicPr>
          <p:cNvPr id="24" name="Picture 13">
            <a:extLst>
              <a:ext uri="{FF2B5EF4-FFF2-40B4-BE49-F238E27FC236}">
                <a16:creationId xmlns:a16="http://schemas.microsoft.com/office/drawing/2014/main" id="{BD433D05-1AAD-49E3-B6CE-0270591FD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0833" y="809096"/>
            <a:ext cx="1028425" cy="94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ttangolo 26">
            <a:extLst>
              <a:ext uri="{FF2B5EF4-FFF2-40B4-BE49-F238E27FC236}">
                <a16:creationId xmlns:a16="http://schemas.microsoft.com/office/drawing/2014/main" id="{326C030F-A9EA-4246-91CF-80CBFFC4E992}"/>
              </a:ext>
            </a:extLst>
          </p:cNvPr>
          <p:cNvSpPr/>
          <p:nvPr/>
        </p:nvSpPr>
        <p:spPr>
          <a:xfrm>
            <a:off x="79947" y="2846837"/>
            <a:ext cx="3807502" cy="1169551"/>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400" dirty="0"/>
              <a:t>la </a:t>
            </a:r>
            <a:r>
              <a:rPr lang="it-IT" altLang="it-IT" sz="1400" b="1" dirty="0"/>
              <a:t>ADSL</a:t>
            </a:r>
            <a:r>
              <a:rPr lang="it-IT" altLang="it-IT" sz="1400" dirty="0"/>
              <a:t> (</a:t>
            </a:r>
            <a:r>
              <a:rPr lang="it-IT" altLang="it-IT" sz="1400" b="1" dirty="0" err="1"/>
              <a:t>A</a:t>
            </a:r>
            <a:r>
              <a:rPr lang="it-IT" altLang="it-IT" sz="1400" dirty="0" err="1"/>
              <a:t>symmetric</a:t>
            </a:r>
            <a:r>
              <a:rPr lang="it-IT" altLang="it-IT" sz="1400" dirty="0"/>
              <a:t> </a:t>
            </a:r>
            <a:r>
              <a:rPr lang="it-IT" altLang="it-IT" sz="1400" b="1" dirty="0"/>
              <a:t>D</a:t>
            </a:r>
            <a:r>
              <a:rPr lang="it-IT" altLang="it-IT" sz="1400" dirty="0"/>
              <a:t>igital </a:t>
            </a:r>
            <a:r>
              <a:rPr lang="it-IT" altLang="it-IT" sz="1400" b="1" dirty="0" err="1"/>
              <a:t>S</a:t>
            </a:r>
            <a:r>
              <a:rPr lang="it-IT" altLang="it-IT" sz="1400" dirty="0" err="1"/>
              <a:t>ubscriber</a:t>
            </a:r>
            <a:r>
              <a:rPr lang="it-IT" altLang="it-IT" sz="1400" dirty="0"/>
              <a:t> </a:t>
            </a:r>
            <a:r>
              <a:rPr lang="it-IT" altLang="it-IT" sz="1400" b="1" dirty="0"/>
              <a:t>L</a:t>
            </a:r>
            <a:r>
              <a:rPr lang="it-IT" altLang="it-IT" sz="1400" dirty="0"/>
              <a:t>ine) che trasmette una notevole quantità di dati utilizzando la tradizionale linea telefonica (</a:t>
            </a:r>
            <a:r>
              <a:rPr lang="it-IT" altLang="it-IT" sz="1400" b="1" dirty="0"/>
              <a:t>POTS</a:t>
            </a:r>
            <a:r>
              <a:rPr lang="it-IT" altLang="it-IT" sz="1400" dirty="0"/>
              <a:t>). L'</a:t>
            </a:r>
            <a:r>
              <a:rPr lang="it-IT" altLang="it-IT" sz="1400" b="1" dirty="0"/>
              <a:t>ADSL</a:t>
            </a:r>
            <a:r>
              <a:rPr lang="it-IT" altLang="it-IT" sz="1400" dirty="0"/>
              <a:t> è un servizio a larga banda dal costo relativamente abbordabile.</a:t>
            </a:r>
            <a:endParaRPr lang="it-IT" sz="1400" b="1" i="1" dirty="0"/>
          </a:p>
        </p:txBody>
      </p:sp>
      <p:sp>
        <p:nvSpPr>
          <p:cNvPr id="28" name="Rettangolo 27">
            <a:extLst>
              <a:ext uri="{FF2B5EF4-FFF2-40B4-BE49-F238E27FC236}">
                <a16:creationId xmlns:a16="http://schemas.microsoft.com/office/drawing/2014/main" id="{885F3CDF-0181-4686-A3C8-CFBCBEDCB055}"/>
              </a:ext>
            </a:extLst>
          </p:cNvPr>
          <p:cNvSpPr/>
          <p:nvPr/>
        </p:nvSpPr>
        <p:spPr>
          <a:xfrm>
            <a:off x="79947" y="257168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ADSL</a:t>
            </a:r>
          </a:p>
        </p:txBody>
      </p:sp>
      <p:cxnSp>
        <p:nvCxnSpPr>
          <p:cNvPr id="13" name="Connettore a gomito 12">
            <a:extLst>
              <a:ext uri="{FF2B5EF4-FFF2-40B4-BE49-F238E27FC236}">
                <a16:creationId xmlns:a16="http://schemas.microsoft.com/office/drawing/2014/main" id="{B55EF07F-BCF1-4CBE-83B3-AA73543CE3CE}"/>
              </a:ext>
            </a:extLst>
          </p:cNvPr>
          <p:cNvCxnSpPr>
            <a:stCxn id="27" idx="2"/>
          </p:cNvCxnSpPr>
          <p:nvPr/>
        </p:nvCxnSpPr>
        <p:spPr>
          <a:xfrm rot="16200000" flipH="1">
            <a:off x="2384972" y="3615114"/>
            <a:ext cx="790074" cy="1592622"/>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ettangolo 13">
            <a:extLst>
              <a:ext uri="{FF2B5EF4-FFF2-40B4-BE49-F238E27FC236}">
                <a16:creationId xmlns:a16="http://schemas.microsoft.com/office/drawing/2014/main" id="{D4C5AFC5-5FB4-4A2E-87A8-1501DE682A6C}"/>
              </a:ext>
            </a:extLst>
          </p:cNvPr>
          <p:cNvSpPr/>
          <p:nvPr/>
        </p:nvSpPr>
        <p:spPr>
          <a:xfrm>
            <a:off x="3789680" y="4663440"/>
            <a:ext cx="2214880" cy="24383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Banda Download</a:t>
            </a:r>
          </a:p>
        </p:txBody>
      </p:sp>
      <p:sp>
        <p:nvSpPr>
          <p:cNvPr id="31" name="Rettangolo 30">
            <a:extLst>
              <a:ext uri="{FF2B5EF4-FFF2-40B4-BE49-F238E27FC236}">
                <a16:creationId xmlns:a16="http://schemas.microsoft.com/office/drawing/2014/main" id="{12A9652D-797C-4921-9D3C-49252B80639E}"/>
              </a:ext>
            </a:extLst>
          </p:cNvPr>
          <p:cNvSpPr/>
          <p:nvPr/>
        </p:nvSpPr>
        <p:spPr>
          <a:xfrm>
            <a:off x="6611494" y="4663439"/>
            <a:ext cx="2214880" cy="243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Banda Upload</a:t>
            </a:r>
          </a:p>
        </p:txBody>
      </p:sp>
      <p:sp>
        <p:nvSpPr>
          <p:cNvPr id="15" name="CasellaDiTesto 14">
            <a:extLst>
              <a:ext uri="{FF2B5EF4-FFF2-40B4-BE49-F238E27FC236}">
                <a16:creationId xmlns:a16="http://schemas.microsoft.com/office/drawing/2014/main" id="{D4CBC41E-6A56-4272-B8F6-6EE7E702B1D3}"/>
              </a:ext>
            </a:extLst>
          </p:cNvPr>
          <p:cNvSpPr txBox="1"/>
          <p:nvPr/>
        </p:nvSpPr>
        <p:spPr>
          <a:xfrm>
            <a:off x="6157986" y="4600693"/>
            <a:ext cx="300082" cy="369332"/>
          </a:xfrm>
          <a:prstGeom prst="rect">
            <a:avLst/>
          </a:prstGeom>
          <a:noFill/>
        </p:spPr>
        <p:txBody>
          <a:bodyPr wrap="none" rtlCol="0">
            <a:spAutoFit/>
          </a:bodyPr>
          <a:lstStyle/>
          <a:p>
            <a:r>
              <a:rPr lang="it-IT" dirty="0"/>
              <a:t>&gt;</a:t>
            </a:r>
          </a:p>
        </p:txBody>
      </p:sp>
      <p:pic>
        <p:nvPicPr>
          <p:cNvPr id="7170" name="Picture 2" descr="Fibra Ottica - come funziona la rete in Fibra Ottica e la ...">
            <a:extLst>
              <a:ext uri="{FF2B5EF4-FFF2-40B4-BE49-F238E27FC236}">
                <a16:creationId xmlns:a16="http://schemas.microsoft.com/office/drawing/2014/main" id="{6D98E189-CC1D-445D-95A0-146DDE1253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9992" y="1331768"/>
            <a:ext cx="5007633" cy="3755725"/>
          </a:xfrm>
          <a:prstGeom prst="rect">
            <a:avLst/>
          </a:prstGeom>
          <a:noFill/>
          <a:extLst>
            <a:ext uri="{909E8E84-426E-40DD-AFC4-6F175D3DCCD1}">
              <a14:hiddenFill xmlns:a14="http://schemas.microsoft.com/office/drawing/2010/main">
                <a:solidFill>
                  <a:srgbClr val="FFFFFF"/>
                </a:solidFill>
              </a14:hiddenFill>
            </a:ext>
          </a:extLst>
        </p:spPr>
      </p:pic>
      <p:sp>
        <p:nvSpPr>
          <p:cNvPr id="19" name="Segnaposto numero diapositiva 18">
            <a:extLst>
              <a:ext uri="{FF2B5EF4-FFF2-40B4-BE49-F238E27FC236}">
                <a16:creationId xmlns:a16="http://schemas.microsoft.com/office/drawing/2014/main" id="{F899CDE7-9C97-42F6-8C83-78EA0FD389C2}"/>
              </a:ext>
            </a:extLst>
          </p:cNvPr>
          <p:cNvSpPr>
            <a:spLocks noGrp="1"/>
          </p:cNvSpPr>
          <p:nvPr>
            <p:ph type="sldNum" sz="quarter" idx="12"/>
          </p:nvPr>
        </p:nvSpPr>
        <p:spPr/>
        <p:txBody>
          <a:bodyPr/>
          <a:lstStyle/>
          <a:p>
            <a:fld id="{967ED458-E12B-4E78-A031-E652A26FDB05}" type="slidenum">
              <a:rPr lang="it-IT" smtClean="0"/>
              <a:t>11</a:t>
            </a:fld>
            <a:endParaRPr lang="it-IT"/>
          </a:p>
        </p:txBody>
      </p:sp>
    </p:spTree>
    <p:extLst>
      <p:ext uri="{BB962C8B-B14F-4D97-AF65-F5344CB8AC3E}">
        <p14:creationId xmlns:p14="http://schemas.microsoft.com/office/powerpoint/2010/main" val="398822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517858" y="0"/>
            <a:ext cx="4199422" cy="646331"/>
          </a:xfrm>
          <a:prstGeom prst="rect">
            <a:avLst/>
          </a:prstGeom>
          <a:noFill/>
        </p:spPr>
        <p:txBody>
          <a:bodyPr wrap="square" rtlCol="0">
            <a:spAutoFit/>
          </a:bodyPr>
          <a:lstStyle/>
          <a:p>
            <a:r>
              <a:rPr lang="it-IT" sz="3600" dirty="0"/>
              <a:t>RETI WAN- Satellitari</a:t>
            </a:r>
          </a:p>
        </p:txBody>
      </p:sp>
      <p:sp>
        <p:nvSpPr>
          <p:cNvPr id="10" name="Rettangolo 9">
            <a:extLst>
              <a:ext uri="{FF2B5EF4-FFF2-40B4-BE49-F238E27FC236}">
                <a16:creationId xmlns:a16="http://schemas.microsoft.com/office/drawing/2014/main" id="{28583134-42AC-4920-A6B6-B7A78EC7CB57}"/>
              </a:ext>
            </a:extLst>
          </p:cNvPr>
          <p:cNvSpPr/>
          <p:nvPr/>
        </p:nvSpPr>
        <p:spPr>
          <a:xfrm>
            <a:off x="35951" y="2332711"/>
            <a:ext cx="8778265" cy="830997"/>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latin typeface="Arial" panose="020B0604020202020204" pitchFamily="34" charset="0"/>
                <a:cs typeface="Arial" panose="020B0604020202020204" pitchFamily="34" charset="0"/>
              </a:rPr>
              <a:t>La Comunicazione Via Satellite è una comunicazione telefonica o digitale o analogica o video che avviene con l'ausilio dei satelliti artificiali. Questo tipo di collegamento si basa su un accesso </a:t>
            </a:r>
            <a:r>
              <a:rPr lang="it-IT" altLang="it-IT" sz="1600" b="1" dirty="0">
                <a:latin typeface="Arial" panose="020B0604020202020204" pitchFamily="34" charset="0"/>
                <a:cs typeface="Arial" panose="020B0604020202020204" pitchFamily="34" charset="0"/>
              </a:rPr>
              <a:t>wireless</a:t>
            </a:r>
            <a:r>
              <a:rPr lang="it-IT" altLang="it-IT" sz="1600" dirty="0">
                <a:latin typeface="Arial" panose="020B0604020202020204" pitchFamily="34" charset="0"/>
                <a:cs typeface="Arial" panose="020B0604020202020204" pitchFamily="34" charset="0"/>
              </a:rPr>
              <a:t>, ovvero senza fili.</a:t>
            </a:r>
            <a:endParaRPr lang="it-IT" altLang="it-IT" sz="1600" dirty="0"/>
          </a:p>
        </p:txBody>
      </p:sp>
      <p:sp>
        <p:nvSpPr>
          <p:cNvPr id="11" name="Rettangolo 10">
            <a:extLst>
              <a:ext uri="{FF2B5EF4-FFF2-40B4-BE49-F238E27FC236}">
                <a16:creationId xmlns:a16="http://schemas.microsoft.com/office/drawing/2014/main" id="{6FF6BF44-9B43-403B-8DC6-B1FCA3438261}"/>
              </a:ext>
            </a:extLst>
          </p:cNvPr>
          <p:cNvSpPr/>
          <p:nvPr/>
        </p:nvSpPr>
        <p:spPr>
          <a:xfrm>
            <a:off x="35951" y="2064196"/>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sp>
        <p:nvSpPr>
          <p:cNvPr id="3" name="Segnaposto numero diapositiva 2">
            <a:extLst>
              <a:ext uri="{FF2B5EF4-FFF2-40B4-BE49-F238E27FC236}">
                <a16:creationId xmlns:a16="http://schemas.microsoft.com/office/drawing/2014/main" id="{B0E146D3-DF7E-44D3-89E9-D18E9905A104}"/>
              </a:ext>
            </a:extLst>
          </p:cNvPr>
          <p:cNvSpPr>
            <a:spLocks noGrp="1"/>
          </p:cNvSpPr>
          <p:nvPr>
            <p:ph type="sldNum" sz="quarter" idx="12"/>
          </p:nvPr>
        </p:nvSpPr>
        <p:spPr/>
        <p:txBody>
          <a:bodyPr/>
          <a:lstStyle/>
          <a:p>
            <a:fld id="{967ED458-E12B-4E78-A031-E652A26FDB05}" type="slidenum">
              <a:rPr lang="it-IT" smtClean="0"/>
              <a:t>12</a:t>
            </a:fld>
            <a:endParaRPr lang="it-IT"/>
          </a:p>
        </p:txBody>
      </p:sp>
    </p:spTree>
    <p:extLst>
      <p:ext uri="{BB962C8B-B14F-4D97-AF65-F5344CB8AC3E}">
        <p14:creationId xmlns:p14="http://schemas.microsoft.com/office/powerpoint/2010/main" val="245047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3316595" y="0"/>
            <a:ext cx="5682782" cy="646331"/>
          </a:xfrm>
          <a:prstGeom prst="rect">
            <a:avLst/>
          </a:prstGeom>
          <a:noFill/>
        </p:spPr>
        <p:txBody>
          <a:bodyPr wrap="square" rtlCol="0">
            <a:spAutoFit/>
          </a:bodyPr>
          <a:lstStyle/>
          <a:p>
            <a:r>
              <a:rPr lang="it-IT" sz="3600" dirty="0"/>
              <a:t>Protocolli di comunicazione</a:t>
            </a:r>
          </a:p>
        </p:txBody>
      </p:sp>
      <p:sp>
        <p:nvSpPr>
          <p:cNvPr id="10" name="Rettangolo 9">
            <a:extLst>
              <a:ext uri="{FF2B5EF4-FFF2-40B4-BE49-F238E27FC236}">
                <a16:creationId xmlns:a16="http://schemas.microsoft.com/office/drawing/2014/main" id="{28583134-42AC-4920-A6B6-B7A78EC7CB57}"/>
              </a:ext>
            </a:extLst>
          </p:cNvPr>
          <p:cNvSpPr/>
          <p:nvPr/>
        </p:nvSpPr>
        <p:spPr>
          <a:xfrm>
            <a:off x="0" y="1018468"/>
            <a:ext cx="8778265" cy="1077218"/>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latin typeface="Arial" panose="020B0604020202020204" pitchFamily="34" charset="0"/>
              </a:rPr>
              <a:t>Uno strumento molto utile per lo scambio di informazioni e di dati è il trasferimento di file. Il protocollo usa connessioni TCP distinte per trasferire i dati e per controllare i trasferimenti e richiede autenticazione del client tramite nome utente e password, sebbene il server possa essere configurato per connessioni anonime con credenziali fittizie. </a:t>
            </a:r>
          </a:p>
        </p:txBody>
      </p:sp>
      <p:sp>
        <p:nvSpPr>
          <p:cNvPr id="11" name="Rettangolo 10">
            <a:extLst>
              <a:ext uri="{FF2B5EF4-FFF2-40B4-BE49-F238E27FC236}">
                <a16:creationId xmlns:a16="http://schemas.microsoft.com/office/drawing/2014/main" id="{6FF6BF44-9B43-403B-8DC6-B1FCA3438261}"/>
              </a:ext>
            </a:extLst>
          </p:cNvPr>
          <p:cNvSpPr/>
          <p:nvPr/>
        </p:nvSpPr>
        <p:spPr>
          <a:xfrm>
            <a:off x="0" y="74995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File Transfer </a:t>
            </a:r>
            <a:r>
              <a:rPr lang="it-IT" dirty="0" err="1"/>
              <a:t>Protocol</a:t>
            </a:r>
            <a:endParaRPr lang="it-IT" dirty="0"/>
          </a:p>
        </p:txBody>
      </p:sp>
      <p:pic>
        <p:nvPicPr>
          <p:cNvPr id="8194" name="Picture 2" descr="Modello FTP">
            <a:extLst>
              <a:ext uri="{FF2B5EF4-FFF2-40B4-BE49-F238E27FC236}">
                <a16:creationId xmlns:a16="http://schemas.microsoft.com/office/drawing/2014/main" id="{89786E6E-03CD-4CE0-8D9C-EEBA2F025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3" y="2479022"/>
            <a:ext cx="7000875" cy="3629025"/>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02BE36CA-9F4A-4F04-9D46-4CD7F8E30EEB}"/>
              </a:ext>
            </a:extLst>
          </p:cNvPr>
          <p:cNvSpPr/>
          <p:nvPr/>
        </p:nvSpPr>
        <p:spPr>
          <a:xfrm>
            <a:off x="7097931" y="2603050"/>
            <a:ext cx="4352389" cy="2554545"/>
          </a:xfrm>
          <a:prstGeom prst="rect">
            <a:avLst/>
          </a:prstGeom>
        </p:spPr>
        <p:txBody>
          <a:bodyPr wrap="square">
            <a:spAutoFit/>
          </a:bodyPr>
          <a:lstStyle/>
          <a:p>
            <a:pPr algn="just">
              <a:buFont typeface="Arial" panose="020B0604020202020204" pitchFamily="34" charset="0"/>
              <a:buChar char="•"/>
            </a:pPr>
            <a:r>
              <a:rPr lang="it-IT" sz="1600" b="1" i="0" dirty="0">
                <a:solidFill>
                  <a:srgbClr val="222222"/>
                </a:solidFill>
                <a:effectLst/>
              </a:rPr>
              <a:t>PI</a:t>
            </a:r>
            <a:r>
              <a:rPr lang="it-IT" sz="1600" b="0" i="0" dirty="0">
                <a:solidFill>
                  <a:srgbClr val="222222"/>
                </a:solidFill>
                <a:effectLst/>
              </a:rPr>
              <a:t> (</a:t>
            </a:r>
            <a:r>
              <a:rPr lang="it-IT" sz="1600" b="0" i="1" dirty="0" err="1">
                <a:solidFill>
                  <a:srgbClr val="222222"/>
                </a:solidFill>
                <a:effectLst/>
              </a:rPr>
              <a:t>protocol</a:t>
            </a:r>
            <a:r>
              <a:rPr lang="it-IT" sz="1600" b="0" i="1" dirty="0">
                <a:solidFill>
                  <a:srgbClr val="222222"/>
                </a:solidFill>
                <a:effectLst/>
              </a:rPr>
              <a:t> </a:t>
            </a:r>
            <a:r>
              <a:rPr lang="it-IT" sz="1600" b="0" i="1" dirty="0" err="1">
                <a:solidFill>
                  <a:srgbClr val="222222"/>
                </a:solidFill>
                <a:effectLst/>
              </a:rPr>
              <a:t>interpreter</a:t>
            </a:r>
            <a:r>
              <a:rPr lang="it-IT" sz="1600" b="0" i="0" dirty="0">
                <a:solidFill>
                  <a:srgbClr val="222222"/>
                </a:solidFill>
                <a:effectLst/>
              </a:rPr>
              <a:t>) è l'interprete del protocollo, utilizzato da client (User-PI) e server (Server-PI) per lo scambio di comandi e risposte. In gergo comune ci si riferisce a esso come "canale comandi".</a:t>
            </a:r>
          </a:p>
          <a:p>
            <a:pPr algn="just">
              <a:buFont typeface="Arial" panose="020B0604020202020204" pitchFamily="34" charset="0"/>
              <a:buChar char="•"/>
            </a:pPr>
            <a:r>
              <a:rPr lang="it-IT" sz="1600" b="1" i="0" dirty="0">
                <a:solidFill>
                  <a:srgbClr val="222222"/>
                </a:solidFill>
                <a:effectLst/>
              </a:rPr>
              <a:t>DTP</a:t>
            </a:r>
            <a:r>
              <a:rPr lang="it-IT" sz="1600" b="0" i="0" dirty="0">
                <a:solidFill>
                  <a:srgbClr val="222222"/>
                </a:solidFill>
                <a:effectLst/>
              </a:rPr>
              <a:t> (</a:t>
            </a:r>
            <a:r>
              <a:rPr lang="it-IT" sz="1600" b="0" i="1" dirty="0">
                <a:solidFill>
                  <a:srgbClr val="222222"/>
                </a:solidFill>
                <a:effectLst/>
              </a:rPr>
              <a:t>data transfer process</a:t>
            </a:r>
            <a:r>
              <a:rPr lang="it-IT" sz="1600" b="0" i="0" dirty="0">
                <a:solidFill>
                  <a:srgbClr val="222222"/>
                </a:solidFill>
                <a:effectLst/>
              </a:rPr>
              <a:t>) è il processo di trasferimento dati, utilizzato da client (User-DTP) e server (Server-DTP) per lo scambio di dati. In gergo comune ci si riferisce a esso come "canale dati".</a:t>
            </a:r>
          </a:p>
        </p:txBody>
      </p:sp>
      <p:sp>
        <p:nvSpPr>
          <p:cNvPr id="3" name="Segnaposto numero diapositiva 2">
            <a:extLst>
              <a:ext uri="{FF2B5EF4-FFF2-40B4-BE49-F238E27FC236}">
                <a16:creationId xmlns:a16="http://schemas.microsoft.com/office/drawing/2014/main" id="{B6225D97-6286-40D9-9AC8-A41C67596F9C}"/>
              </a:ext>
            </a:extLst>
          </p:cNvPr>
          <p:cNvSpPr>
            <a:spLocks noGrp="1"/>
          </p:cNvSpPr>
          <p:nvPr>
            <p:ph type="sldNum" sz="quarter" idx="12"/>
          </p:nvPr>
        </p:nvSpPr>
        <p:spPr/>
        <p:txBody>
          <a:bodyPr/>
          <a:lstStyle/>
          <a:p>
            <a:fld id="{967ED458-E12B-4E78-A031-E652A26FDB05}" type="slidenum">
              <a:rPr lang="it-IT" smtClean="0"/>
              <a:t>13</a:t>
            </a:fld>
            <a:endParaRPr lang="it-IT"/>
          </a:p>
        </p:txBody>
      </p:sp>
    </p:spTree>
    <p:extLst>
      <p:ext uri="{BB962C8B-B14F-4D97-AF65-F5344CB8AC3E}">
        <p14:creationId xmlns:p14="http://schemas.microsoft.com/office/powerpoint/2010/main" val="199415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5199057" y="0"/>
            <a:ext cx="1793885" cy="646331"/>
          </a:xfrm>
          <a:prstGeom prst="rect">
            <a:avLst/>
          </a:prstGeom>
          <a:noFill/>
        </p:spPr>
        <p:txBody>
          <a:bodyPr wrap="square" rtlCol="0">
            <a:spAutoFit/>
          </a:bodyPr>
          <a:lstStyle/>
          <a:p>
            <a:r>
              <a:rPr lang="it-IT" sz="3600" dirty="0"/>
              <a:t>Internet</a:t>
            </a:r>
          </a:p>
        </p:txBody>
      </p:sp>
      <p:sp>
        <p:nvSpPr>
          <p:cNvPr id="10" name="Rettangolo 9">
            <a:extLst>
              <a:ext uri="{FF2B5EF4-FFF2-40B4-BE49-F238E27FC236}">
                <a16:creationId xmlns:a16="http://schemas.microsoft.com/office/drawing/2014/main" id="{28583134-42AC-4920-A6B6-B7A78EC7CB57}"/>
              </a:ext>
            </a:extLst>
          </p:cNvPr>
          <p:cNvSpPr/>
          <p:nvPr/>
        </p:nvSpPr>
        <p:spPr>
          <a:xfrm>
            <a:off x="0" y="1018468"/>
            <a:ext cx="8778265" cy="830997"/>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b="1" dirty="0">
                <a:latin typeface="Arial" panose="020B0604020202020204" pitchFamily="34" charset="0"/>
              </a:rPr>
              <a:t>Internet</a:t>
            </a:r>
            <a:r>
              <a:rPr lang="it-IT" altLang="it-IT" sz="1600" dirty="0">
                <a:latin typeface="Arial" panose="020B0604020202020204" pitchFamily="34" charset="0"/>
              </a:rPr>
              <a:t> è una rete che collega tra loro computer diversi, sia dal punto di vista hardware che dal punto di vista software, ed ubicati in ogni parte del mondo. Non a caso il suo nome significa </a:t>
            </a:r>
            <a:r>
              <a:rPr lang="it-IT" altLang="it-IT" sz="1600" i="1" dirty="0">
                <a:latin typeface="Arial" panose="020B0604020202020204" pitchFamily="34" charset="0"/>
              </a:rPr>
              <a:t>connessione di reti</a:t>
            </a:r>
            <a:r>
              <a:rPr lang="it-IT" altLang="it-IT" sz="1600" dirty="0">
                <a:latin typeface="Arial" panose="020B0604020202020204" pitchFamily="34" charset="0"/>
              </a:rPr>
              <a:t>, ragione per cui è anche detta "</a:t>
            </a:r>
            <a:r>
              <a:rPr lang="it-IT" altLang="it-IT" sz="1600" b="1" dirty="0">
                <a:latin typeface="Arial" panose="020B0604020202020204" pitchFamily="34" charset="0"/>
              </a:rPr>
              <a:t>la rete delle reti</a:t>
            </a:r>
            <a:r>
              <a:rPr lang="it-IT" altLang="it-IT" sz="1600" dirty="0">
                <a:latin typeface="Arial" panose="020B0604020202020204" pitchFamily="34" charset="0"/>
              </a:rPr>
              <a:t>".</a:t>
            </a:r>
          </a:p>
        </p:txBody>
      </p:sp>
      <p:sp>
        <p:nvSpPr>
          <p:cNvPr id="11" name="Rettangolo 10">
            <a:extLst>
              <a:ext uri="{FF2B5EF4-FFF2-40B4-BE49-F238E27FC236}">
                <a16:creationId xmlns:a16="http://schemas.microsoft.com/office/drawing/2014/main" id="{6FF6BF44-9B43-403B-8DC6-B1FCA3438261}"/>
              </a:ext>
            </a:extLst>
          </p:cNvPr>
          <p:cNvSpPr/>
          <p:nvPr/>
        </p:nvSpPr>
        <p:spPr>
          <a:xfrm>
            <a:off x="0" y="74995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pic>
        <p:nvPicPr>
          <p:cNvPr id="10242" name="Picture 2">
            <a:extLst>
              <a:ext uri="{FF2B5EF4-FFF2-40B4-BE49-F238E27FC236}">
                <a16:creationId xmlns:a16="http://schemas.microsoft.com/office/drawing/2014/main" id="{87DD77BC-7927-4DA8-A4FA-9E1E97C37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914" y="2344098"/>
            <a:ext cx="1546680" cy="9721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ttore diritto 12">
            <a:extLst>
              <a:ext uri="{FF2B5EF4-FFF2-40B4-BE49-F238E27FC236}">
                <a16:creationId xmlns:a16="http://schemas.microsoft.com/office/drawing/2014/main" id="{61FCCE5E-40A2-496C-8548-CE8913B3302E}"/>
              </a:ext>
            </a:extLst>
          </p:cNvPr>
          <p:cNvCxnSpPr/>
          <p:nvPr/>
        </p:nvCxnSpPr>
        <p:spPr>
          <a:xfrm>
            <a:off x="4246880" y="2117980"/>
            <a:ext cx="0" cy="4615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F207BFD-B89E-446B-A061-A3D57F8C0689}"/>
              </a:ext>
            </a:extLst>
          </p:cNvPr>
          <p:cNvSpPr/>
          <p:nvPr/>
        </p:nvSpPr>
        <p:spPr>
          <a:xfrm>
            <a:off x="3878584" y="2344098"/>
            <a:ext cx="736591" cy="7365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a:t>1969</a:t>
            </a:r>
          </a:p>
        </p:txBody>
      </p:sp>
      <p:sp>
        <p:nvSpPr>
          <p:cNvPr id="16" name="CasellaDiTesto 15">
            <a:extLst>
              <a:ext uri="{FF2B5EF4-FFF2-40B4-BE49-F238E27FC236}">
                <a16:creationId xmlns:a16="http://schemas.microsoft.com/office/drawing/2014/main" id="{9212F38E-5D7A-43BF-9718-C09C065D8962}"/>
              </a:ext>
            </a:extLst>
          </p:cNvPr>
          <p:cNvSpPr txBox="1"/>
          <p:nvPr/>
        </p:nvSpPr>
        <p:spPr>
          <a:xfrm>
            <a:off x="4938786" y="2145323"/>
            <a:ext cx="2438400" cy="1200329"/>
          </a:xfrm>
          <a:prstGeom prst="rect">
            <a:avLst/>
          </a:prstGeom>
          <a:noFill/>
          <a:ln>
            <a:solidFill>
              <a:schemeClr val="accent2"/>
            </a:solidFill>
          </a:ln>
        </p:spPr>
        <p:txBody>
          <a:bodyPr wrap="square" rtlCol="0">
            <a:spAutoFit/>
          </a:bodyPr>
          <a:lstStyle/>
          <a:p>
            <a:pPr algn="just"/>
            <a:r>
              <a:rPr lang="it-IT" dirty="0"/>
              <a:t>ARPANET: WAN con vari nodi in USA utilizzata a scopo militare e governativo</a:t>
            </a:r>
          </a:p>
        </p:txBody>
      </p:sp>
      <p:sp>
        <p:nvSpPr>
          <p:cNvPr id="20" name="Ovale 19">
            <a:extLst>
              <a:ext uri="{FF2B5EF4-FFF2-40B4-BE49-F238E27FC236}">
                <a16:creationId xmlns:a16="http://schemas.microsoft.com/office/drawing/2014/main" id="{8F033D1D-FF8A-4831-8B66-701C03783922}"/>
              </a:ext>
            </a:extLst>
          </p:cNvPr>
          <p:cNvSpPr/>
          <p:nvPr/>
        </p:nvSpPr>
        <p:spPr>
          <a:xfrm>
            <a:off x="3905838" y="5186043"/>
            <a:ext cx="736591" cy="7365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a:t>!980</a:t>
            </a:r>
          </a:p>
        </p:txBody>
      </p:sp>
      <p:pic>
        <p:nvPicPr>
          <p:cNvPr id="10244" name="Picture 4">
            <a:extLst>
              <a:ext uri="{FF2B5EF4-FFF2-40B4-BE49-F238E27FC236}">
                <a16:creationId xmlns:a16="http://schemas.microsoft.com/office/drawing/2014/main" id="{79043615-F98B-4718-982E-7BBC4932EF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966" y="4050952"/>
            <a:ext cx="1748662" cy="2295824"/>
          </a:xfrm>
          <a:prstGeom prst="rect">
            <a:avLst/>
          </a:prstGeom>
          <a:noFill/>
          <a:extLst>
            <a:ext uri="{909E8E84-426E-40DD-AFC4-6F175D3DCCD1}">
              <a14:hiddenFill xmlns:a14="http://schemas.microsoft.com/office/drawing/2010/main">
                <a:solidFill>
                  <a:srgbClr val="FFFFFF"/>
                </a:solidFill>
              </a14:hiddenFill>
            </a:ext>
          </a:extLst>
        </p:spPr>
      </p:pic>
      <p:sp>
        <p:nvSpPr>
          <p:cNvPr id="18" name="Rettangolo 17">
            <a:extLst>
              <a:ext uri="{FF2B5EF4-FFF2-40B4-BE49-F238E27FC236}">
                <a16:creationId xmlns:a16="http://schemas.microsoft.com/office/drawing/2014/main" id="{19EDB082-A4C1-4284-B0A7-71CFA139D67A}"/>
              </a:ext>
            </a:extLst>
          </p:cNvPr>
          <p:cNvSpPr/>
          <p:nvPr/>
        </p:nvSpPr>
        <p:spPr>
          <a:xfrm>
            <a:off x="4858509" y="4794196"/>
            <a:ext cx="3393033"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it-IT" dirty="0"/>
              <a:t>Definendo il Transmission Control </a:t>
            </a:r>
            <a:r>
              <a:rPr lang="it-IT" dirty="0" err="1"/>
              <a:t>Protocol</a:t>
            </a:r>
            <a:r>
              <a:rPr lang="it-IT" dirty="0"/>
              <a:t> (TCP) e l'Internet </a:t>
            </a:r>
            <a:r>
              <a:rPr lang="it-IT" dirty="0" err="1"/>
              <a:t>Protocol</a:t>
            </a:r>
            <a:r>
              <a:rPr lang="it-IT" dirty="0"/>
              <a:t> (IP), DCA e ARPA diedero il via ufficialmente a Internet come l'insieme di reti interconnesse tramite questi protocolli.</a:t>
            </a:r>
          </a:p>
        </p:txBody>
      </p:sp>
      <p:sp>
        <p:nvSpPr>
          <p:cNvPr id="19" name="Segnaposto numero diapositiva 18">
            <a:extLst>
              <a:ext uri="{FF2B5EF4-FFF2-40B4-BE49-F238E27FC236}">
                <a16:creationId xmlns:a16="http://schemas.microsoft.com/office/drawing/2014/main" id="{644665B8-1959-4EAC-8EE2-D58E74192F5E}"/>
              </a:ext>
            </a:extLst>
          </p:cNvPr>
          <p:cNvSpPr>
            <a:spLocks noGrp="1"/>
          </p:cNvSpPr>
          <p:nvPr>
            <p:ph type="sldNum" sz="quarter" idx="12"/>
          </p:nvPr>
        </p:nvSpPr>
        <p:spPr/>
        <p:txBody>
          <a:bodyPr/>
          <a:lstStyle/>
          <a:p>
            <a:fld id="{967ED458-E12B-4E78-A031-E652A26FDB05}" type="slidenum">
              <a:rPr lang="it-IT" smtClean="0"/>
              <a:t>14</a:t>
            </a:fld>
            <a:endParaRPr lang="it-IT"/>
          </a:p>
        </p:txBody>
      </p:sp>
    </p:spTree>
    <p:extLst>
      <p:ext uri="{BB962C8B-B14F-4D97-AF65-F5344CB8AC3E}">
        <p14:creationId xmlns:p14="http://schemas.microsoft.com/office/powerpoint/2010/main" val="409518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437082" y="0"/>
            <a:ext cx="4341183" cy="646331"/>
          </a:xfrm>
          <a:prstGeom prst="rect">
            <a:avLst/>
          </a:prstGeom>
          <a:noFill/>
        </p:spPr>
        <p:txBody>
          <a:bodyPr wrap="square" rtlCol="0">
            <a:spAutoFit/>
          </a:bodyPr>
          <a:lstStyle/>
          <a:p>
            <a:r>
              <a:rPr lang="it-IT" sz="3600" dirty="0"/>
              <a:t>Internet Protocollo IP</a:t>
            </a:r>
          </a:p>
        </p:txBody>
      </p:sp>
      <p:sp>
        <p:nvSpPr>
          <p:cNvPr id="10" name="Rettangolo 9">
            <a:extLst>
              <a:ext uri="{FF2B5EF4-FFF2-40B4-BE49-F238E27FC236}">
                <a16:creationId xmlns:a16="http://schemas.microsoft.com/office/drawing/2014/main" id="{28583134-42AC-4920-A6B6-B7A78EC7CB57}"/>
              </a:ext>
            </a:extLst>
          </p:cNvPr>
          <p:cNvSpPr/>
          <p:nvPr/>
        </p:nvSpPr>
        <p:spPr>
          <a:xfrm>
            <a:off x="0" y="1018468"/>
            <a:ext cx="12070080" cy="1323439"/>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latin typeface="Arial" panose="020B0604020202020204" pitchFamily="34" charset="0"/>
              </a:rPr>
              <a:t>La trasmissione delle informazioni tra computer diversi è possibile grazie al protocollo </a:t>
            </a:r>
            <a:r>
              <a:rPr lang="it-IT" altLang="it-IT" sz="1600" b="1" dirty="0">
                <a:latin typeface="Arial" panose="020B0604020202020204" pitchFamily="34" charset="0"/>
              </a:rPr>
              <a:t>TCP/IP</a:t>
            </a:r>
            <a:r>
              <a:rPr lang="it-IT" altLang="it-IT" sz="1600" dirty="0">
                <a:latin typeface="Arial" panose="020B0604020202020204" pitchFamily="34" charset="0"/>
              </a:rPr>
              <a:t>, ossia l'insieme di regole che stabiliscono la modalità in cui deve avvenire questo scambio. Il protocollo IP dall'inglese Internet </a:t>
            </a:r>
            <a:r>
              <a:rPr lang="it-IT" altLang="it-IT" sz="1600" dirty="0" err="1">
                <a:latin typeface="Arial" panose="020B0604020202020204" pitchFamily="34" charset="0"/>
              </a:rPr>
              <a:t>Protocol</a:t>
            </a:r>
            <a:r>
              <a:rPr lang="it-IT" altLang="it-IT" sz="1600" dirty="0">
                <a:latin typeface="Arial" panose="020B0604020202020204" pitchFamily="34" charset="0"/>
              </a:rPr>
              <a:t> address) - in informatica e nelle telecomunicazioni - è un'etichetta numerica del datagramma IP che identifica univocamente un dispositivo detto host collegato a una rete informatica che utilizza l'Internet </a:t>
            </a:r>
            <a:r>
              <a:rPr lang="it-IT" altLang="it-IT" sz="1600" dirty="0" err="1">
                <a:latin typeface="Arial" panose="020B0604020202020204" pitchFamily="34" charset="0"/>
              </a:rPr>
              <a:t>Protocol</a:t>
            </a:r>
            <a:r>
              <a:rPr lang="it-IT" altLang="it-IT" sz="1600" dirty="0">
                <a:latin typeface="Arial" panose="020B0604020202020204" pitchFamily="34" charset="0"/>
              </a:rPr>
              <a:t> come protocollo di rete per l'instradamento/indirizzamento, inserito dunque nell'intestazione (header) del datagramma IP per l'indirizzamento tramite appunto il protocollo IP.</a:t>
            </a:r>
          </a:p>
        </p:txBody>
      </p:sp>
      <p:sp>
        <p:nvSpPr>
          <p:cNvPr id="11" name="Rettangolo 10">
            <a:extLst>
              <a:ext uri="{FF2B5EF4-FFF2-40B4-BE49-F238E27FC236}">
                <a16:creationId xmlns:a16="http://schemas.microsoft.com/office/drawing/2014/main" id="{6FF6BF44-9B43-403B-8DC6-B1FCA3438261}"/>
              </a:ext>
            </a:extLst>
          </p:cNvPr>
          <p:cNvSpPr/>
          <p:nvPr/>
        </p:nvSpPr>
        <p:spPr>
          <a:xfrm>
            <a:off x="0" y="74995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pic>
        <p:nvPicPr>
          <p:cNvPr id="11266" name="Picture 2">
            <a:extLst>
              <a:ext uri="{FF2B5EF4-FFF2-40B4-BE49-F238E27FC236}">
                <a16:creationId xmlns:a16="http://schemas.microsoft.com/office/drawing/2014/main" id="{6E983FCB-DC68-465E-8C24-C6A2EBC06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718" y="2610422"/>
            <a:ext cx="4395519" cy="263731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NAT e PAT – Telecommunication">
            <a:extLst>
              <a:ext uri="{FF2B5EF4-FFF2-40B4-BE49-F238E27FC236}">
                <a16:creationId xmlns:a16="http://schemas.microsoft.com/office/drawing/2014/main" id="{6AA16453-7E20-4330-8434-13B0763433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79" y="2527288"/>
            <a:ext cx="6425901" cy="3526715"/>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numero diapositiva 1">
            <a:extLst>
              <a:ext uri="{FF2B5EF4-FFF2-40B4-BE49-F238E27FC236}">
                <a16:creationId xmlns:a16="http://schemas.microsoft.com/office/drawing/2014/main" id="{7FD2F516-376A-4BC7-B81A-3D40C850800F}"/>
              </a:ext>
            </a:extLst>
          </p:cNvPr>
          <p:cNvSpPr>
            <a:spLocks noGrp="1"/>
          </p:cNvSpPr>
          <p:nvPr>
            <p:ph type="sldNum" sz="quarter" idx="12"/>
          </p:nvPr>
        </p:nvSpPr>
        <p:spPr/>
        <p:txBody>
          <a:bodyPr/>
          <a:lstStyle/>
          <a:p>
            <a:fld id="{967ED458-E12B-4E78-A031-E652A26FDB05}" type="slidenum">
              <a:rPr lang="it-IT" smtClean="0"/>
              <a:t>15</a:t>
            </a:fld>
            <a:endParaRPr lang="it-IT"/>
          </a:p>
        </p:txBody>
      </p:sp>
    </p:spTree>
    <p:extLst>
      <p:ext uri="{BB962C8B-B14F-4D97-AF65-F5344CB8AC3E}">
        <p14:creationId xmlns:p14="http://schemas.microsoft.com/office/powerpoint/2010/main" val="294197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454767" y="157666"/>
            <a:ext cx="3406438" cy="646331"/>
          </a:xfrm>
          <a:prstGeom prst="rect">
            <a:avLst/>
          </a:prstGeom>
          <a:noFill/>
        </p:spPr>
        <p:txBody>
          <a:bodyPr wrap="square" rtlCol="0">
            <a:spAutoFit/>
          </a:bodyPr>
          <a:lstStyle/>
          <a:p>
            <a:r>
              <a:rPr lang="it-IT" sz="3600" dirty="0"/>
              <a:t>World Wide Web</a:t>
            </a:r>
          </a:p>
        </p:txBody>
      </p:sp>
      <p:sp>
        <p:nvSpPr>
          <p:cNvPr id="10" name="Rettangolo 9">
            <a:extLst>
              <a:ext uri="{FF2B5EF4-FFF2-40B4-BE49-F238E27FC236}">
                <a16:creationId xmlns:a16="http://schemas.microsoft.com/office/drawing/2014/main" id="{28583134-42AC-4920-A6B6-B7A78EC7CB57}"/>
              </a:ext>
            </a:extLst>
          </p:cNvPr>
          <p:cNvSpPr/>
          <p:nvPr/>
        </p:nvSpPr>
        <p:spPr>
          <a:xfrm>
            <a:off x="0" y="1018468"/>
            <a:ext cx="8615680" cy="2123658"/>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dirty="0"/>
              <a:t> Il World Wide Web è  uno dei principali servizi di Internet, che permette di navigare e usufruire di un insieme molto vasto di contenuti amatoriali e professionali (multimediali e non) collegati tra loro attraverso legami (link), e di ulteriori servizi accessibili a tutti o ad una parte selezionata degli utenti di internet.</a:t>
            </a:r>
            <a:br>
              <a:rPr lang="it-IT" altLang="it-IT" dirty="0"/>
            </a:br>
            <a:r>
              <a:rPr lang="it-IT" altLang="it-IT" dirty="0"/>
              <a:t>Un sito è costituito da un </a:t>
            </a:r>
            <a:r>
              <a:rPr lang="it-IT" altLang="it-IT" b="1" dirty="0"/>
              <a:t>insieme di pagine ipertestuali</a:t>
            </a:r>
            <a:r>
              <a:rPr lang="it-IT" altLang="it-IT" dirty="0"/>
              <a:t>, collegate fra loro e memorizzate su uno o più computer denominati </a:t>
            </a:r>
            <a:r>
              <a:rPr lang="it-IT" altLang="it-IT" b="1" dirty="0"/>
              <a:t>Web Server</a:t>
            </a:r>
            <a:r>
              <a:rPr lang="it-IT" altLang="it-IT" dirty="0"/>
              <a:t>.</a:t>
            </a:r>
          </a:p>
          <a:p>
            <a:pPr>
              <a:spcBef>
                <a:spcPct val="50000"/>
              </a:spcBef>
            </a:pPr>
            <a:endParaRPr lang="it-IT" altLang="it-IT" sz="1600" dirty="0">
              <a:latin typeface="Arial" panose="020B0604020202020204" pitchFamily="34" charset="0"/>
            </a:endParaRPr>
          </a:p>
        </p:txBody>
      </p:sp>
      <p:sp>
        <p:nvSpPr>
          <p:cNvPr id="11" name="Rettangolo 10">
            <a:extLst>
              <a:ext uri="{FF2B5EF4-FFF2-40B4-BE49-F238E27FC236}">
                <a16:creationId xmlns:a16="http://schemas.microsoft.com/office/drawing/2014/main" id="{6FF6BF44-9B43-403B-8DC6-B1FCA3438261}"/>
              </a:ext>
            </a:extLst>
          </p:cNvPr>
          <p:cNvSpPr/>
          <p:nvPr/>
        </p:nvSpPr>
        <p:spPr>
          <a:xfrm>
            <a:off x="0" y="74995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pic>
        <p:nvPicPr>
          <p:cNvPr id="12290" name="Picture 2" descr="Il World Wide Web | SystemsCuE">
            <a:extLst>
              <a:ext uri="{FF2B5EF4-FFF2-40B4-BE49-F238E27FC236}">
                <a16:creationId xmlns:a16="http://schemas.microsoft.com/office/drawing/2014/main" id="{FDF014B4-DE22-4DEB-816F-2B6D368B49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27480"/>
            <a:ext cx="6048802" cy="3033942"/>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numero diapositiva 1">
            <a:extLst>
              <a:ext uri="{FF2B5EF4-FFF2-40B4-BE49-F238E27FC236}">
                <a16:creationId xmlns:a16="http://schemas.microsoft.com/office/drawing/2014/main" id="{69422E2D-61C1-4990-AA27-A715516CF64D}"/>
              </a:ext>
            </a:extLst>
          </p:cNvPr>
          <p:cNvSpPr>
            <a:spLocks noGrp="1"/>
          </p:cNvSpPr>
          <p:nvPr>
            <p:ph type="sldNum" sz="quarter" idx="12"/>
          </p:nvPr>
        </p:nvSpPr>
        <p:spPr/>
        <p:txBody>
          <a:bodyPr/>
          <a:lstStyle/>
          <a:p>
            <a:fld id="{967ED458-E12B-4E78-A031-E652A26FDB05}" type="slidenum">
              <a:rPr lang="it-IT" smtClean="0"/>
              <a:t>16</a:t>
            </a:fld>
            <a:endParaRPr lang="it-IT"/>
          </a:p>
        </p:txBody>
      </p:sp>
    </p:spTree>
    <p:extLst>
      <p:ext uri="{BB962C8B-B14F-4D97-AF65-F5344CB8AC3E}">
        <p14:creationId xmlns:p14="http://schemas.microsoft.com/office/powerpoint/2010/main" val="3719576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3774046" y="103622"/>
            <a:ext cx="5014353" cy="646331"/>
          </a:xfrm>
          <a:prstGeom prst="rect">
            <a:avLst/>
          </a:prstGeom>
          <a:noFill/>
        </p:spPr>
        <p:txBody>
          <a:bodyPr wrap="square" rtlCol="0">
            <a:spAutoFit/>
          </a:bodyPr>
          <a:lstStyle/>
          <a:p>
            <a:r>
              <a:rPr lang="it-IT" sz="3600" dirty="0"/>
              <a:t>World Wide Web: Flusso</a:t>
            </a:r>
          </a:p>
        </p:txBody>
      </p:sp>
      <p:sp>
        <p:nvSpPr>
          <p:cNvPr id="10" name="Rettangolo 9">
            <a:extLst>
              <a:ext uri="{FF2B5EF4-FFF2-40B4-BE49-F238E27FC236}">
                <a16:creationId xmlns:a16="http://schemas.microsoft.com/office/drawing/2014/main" id="{28583134-42AC-4920-A6B6-B7A78EC7CB57}"/>
              </a:ext>
            </a:extLst>
          </p:cNvPr>
          <p:cNvSpPr/>
          <p:nvPr/>
        </p:nvSpPr>
        <p:spPr>
          <a:xfrm>
            <a:off x="0" y="1018468"/>
            <a:ext cx="11805920" cy="892552"/>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latin typeface="Arial" panose="020B0604020202020204" pitchFamily="34" charset="0"/>
              </a:rPr>
              <a:t>Il nostro computer utilizza il browser per inserire un URL. Il termine URL (</a:t>
            </a:r>
            <a:r>
              <a:rPr lang="it-IT" altLang="it-IT" sz="1600" dirty="0" err="1">
                <a:latin typeface="Arial" panose="020B0604020202020204" pitchFamily="34" charset="0"/>
              </a:rPr>
              <a:t>Uniform</a:t>
            </a:r>
            <a:r>
              <a:rPr lang="it-IT" altLang="it-IT" sz="1600" dirty="0">
                <a:latin typeface="Arial" panose="020B0604020202020204" pitchFamily="34" charset="0"/>
              </a:rPr>
              <a:t> </a:t>
            </a:r>
            <a:r>
              <a:rPr lang="it-IT" altLang="it-IT" sz="1600" dirty="0" err="1">
                <a:latin typeface="Arial" panose="020B0604020202020204" pitchFamily="34" charset="0"/>
              </a:rPr>
              <a:t>Resources</a:t>
            </a:r>
            <a:r>
              <a:rPr lang="it-IT" altLang="it-IT" sz="1600" dirty="0">
                <a:latin typeface="Arial" panose="020B0604020202020204" pitchFamily="34" charset="0"/>
              </a:rPr>
              <a:t> Locator) è un identificatore di risorse. È l’indirizzo IP pubblico del server che </a:t>
            </a:r>
            <a:r>
              <a:rPr lang="it-IT" altLang="it-IT" sz="1600" dirty="0" err="1">
                <a:latin typeface="Arial" panose="020B0604020202020204" pitchFamily="34" charset="0"/>
              </a:rPr>
              <a:t>hosta</a:t>
            </a:r>
            <a:r>
              <a:rPr lang="it-IT" altLang="it-IT" sz="1600" dirty="0">
                <a:latin typeface="Arial" panose="020B0604020202020204" pitchFamily="34" charset="0"/>
              </a:rPr>
              <a:t> la pagina WEB. Attraverso richiesta HTTP (</a:t>
            </a:r>
            <a:r>
              <a:rPr lang="it-IT" dirty="0" err="1"/>
              <a:t>HyperText</a:t>
            </a:r>
            <a:r>
              <a:rPr lang="it-IT" dirty="0"/>
              <a:t> Transfer </a:t>
            </a:r>
            <a:r>
              <a:rPr lang="it-IT" dirty="0" err="1"/>
              <a:t>Protocol</a:t>
            </a:r>
            <a:r>
              <a:rPr lang="it-IT" dirty="0"/>
              <a:t> ) viene richiamata la risorsa ed il server che riceve la richiesta, risponde, restituendo la risorsa.</a:t>
            </a:r>
            <a:endParaRPr lang="it-IT" altLang="it-IT" sz="1600" dirty="0">
              <a:latin typeface="Arial" panose="020B0604020202020204" pitchFamily="34" charset="0"/>
            </a:endParaRPr>
          </a:p>
        </p:txBody>
      </p:sp>
      <p:sp>
        <p:nvSpPr>
          <p:cNvPr id="11" name="Rettangolo 10">
            <a:extLst>
              <a:ext uri="{FF2B5EF4-FFF2-40B4-BE49-F238E27FC236}">
                <a16:creationId xmlns:a16="http://schemas.microsoft.com/office/drawing/2014/main" id="{6FF6BF44-9B43-403B-8DC6-B1FCA3438261}"/>
              </a:ext>
            </a:extLst>
          </p:cNvPr>
          <p:cNvSpPr/>
          <p:nvPr/>
        </p:nvSpPr>
        <p:spPr>
          <a:xfrm>
            <a:off x="0" y="74995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pic>
        <p:nvPicPr>
          <p:cNvPr id="13314" name="Picture 2" descr="Are the Internet and the World Wide Web the Same Thing?">
            <a:extLst>
              <a:ext uri="{FF2B5EF4-FFF2-40B4-BE49-F238E27FC236}">
                <a16:creationId xmlns:a16="http://schemas.microsoft.com/office/drawing/2014/main" id="{79AD0AB6-C18F-4444-87A9-76D43E10DE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9246"/>
          <a:stretch/>
        </p:blipFill>
        <p:spPr bwMode="auto">
          <a:xfrm>
            <a:off x="-1" y="2861061"/>
            <a:ext cx="12191999" cy="4019162"/>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numero diapositiva 1">
            <a:extLst>
              <a:ext uri="{FF2B5EF4-FFF2-40B4-BE49-F238E27FC236}">
                <a16:creationId xmlns:a16="http://schemas.microsoft.com/office/drawing/2014/main" id="{DBAF34FD-913C-4064-95C4-7EE9B96457B1}"/>
              </a:ext>
            </a:extLst>
          </p:cNvPr>
          <p:cNvSpPr>
            <a:spLocks noGrp="1"/>
          </p:cNvSpPr>
          <p:nvPr>
            <p:ph type="sldNum" sz="quarter" idx="12"/>
          </p:nvPr>
        </p:nvSpPr>
        <p:spPr/>
        <p:txBody>
          <a:bodyPr/>
          <a:lstStyle/>
          <a:p>
            <a:fld id="{967ED458-E12B-4E78-A031-E652A26FDB05}" type="slidenum">
              <a:rPr lang="it-IT" smtClean="0"/>
              <a:t>17</a:t>
            </a:fld>
            <a:endParaRPr lang="it-IT"/>
          </a:p>
        </p:txBody>
      </p:sp>
    </p:spTree>
    <p:extLst>
      <p:ext uri="{BB962C8B-B14F-4D97-AF65-F5344CB8AC3E}">
        <p14:creationId xmlns:p14="http://schemas.microsoft.com/office/powerpoint/2010/main" val="1691465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3906126" y="103622"/>
            <a:ext cx="5502034" cy="646331"/>
          </a:xfrm>
          <a:prstGeom prst="rect">
            <a:avLst/>
          </a:prstGeom>
          <a:noFill/>
        </p:spPr>
        <p:txBody>
          <a:bodyPr wrap="square" rtlCol="0">
            <a:spAutoFit/>
          </a:bodyPr>
          <a:lstStyle/>
          <a:p>
            <a:r>
              <a:rPr lang="it-IT" sz="3600" dirty="0"/>
              <a:t>World Wide Web: MODEM</a:t>
            </a:r>
          </a:p>
        </p:txBody>
      </p:sp>
      <p:sp>
        <p:nvSpPr>
          <p:cNvPr id="10" name="Rettangolo 9">
            <a:extLst>
              <a:ext uri="{FF2B5EF4-FFF2-40B4-BE49-F238E27FC236}">
                <a16:creationId xmlns:a16="http://schemas.microsoft.com/office/drawing/2014/main" id="{28583134-42AC-4920-A6B6-B7A78EC7CB57}"/>
              </a:ext>
            </a:extLst>
          </p:cNvPr>
          <p:cNvSpPr/>
          <p:nvPr/>
        </p:nvSpPr>
        <p:spPr>
          <a:xfrm>
            <a:off x="0" y="1018468"/>
            <a:ext cx="11805920" cy="584775"/>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latin typeface="Arial" panose="020B0604020202020204" pitchFamily="34" charset="0"/>
              </a:rPr>
              <a:t>Il </a:t>
            </a:r>
            <a:r>
              <a:rPr lang="it-IT" altLang="it-IT" sz="1600" b="1" dirty="0">
                <a:latin typeface="Arial" panose="020B0604020202020204" pitchFamily="34" charset="0"/>
              </a:rPr>
              <a:t>Modem</a:t>
            </a:r>
            <a:r>
              <a:rPr lang="it-IT" altLang="it-IT" sz="1600" dirty="0">
                <a:latin typeface="Arial" panose="020B0604020202020204" pitchFamily="34" charset="0"/>
              </a:rPr>
              <a:t> (il termine deriva dalla combinazione di </a:t>
            </a:r>
            <a:r>
              <a:rPr lang="it-IT" altLang="it-IT" sz="1600" b="1" dirty="0" err="1">
                <a:latin typeface="Arial" panose="020B0604020202020204" pitchFamily="34" charset="0"/>
              </a:rPr>
              <a:t>MODulatore</a:t>
            </a:r>
            <a:r>
              <a:rPr lang="it-IT" altLang="it-IT" sz="1600" dirty="0">
                <a:latin typeface="Arial" panose="020B0604020202020204" pitchFamily="34" charset="0"/>
              </a:rPr>
              <a:t> e </a:t>
            </a:r>
            <a:r>
              <a:rPr lang="it-IT" altLang="it-IT" sz="1600" b="1" dirty="0" err="1">
                <a:latin typeface="Arial" panose="020B0604020202020204" pitchFamily="34" charset="0"/>
              </a:rPr>
              <a:t>DEModulatore</a:t>
            </a:r>
            <a:r>
              <a:rPr lang="it-IT" altLang="it-IT" sz="1600" dirty="0">
                <a:latin typeface="Arial" panose="020B0604020202020204" pitchFamily="34" charset="0"/>
              </a:rPr>
              <a:t>) è un dispositivo necessario per tradurre i dati digitali del computer in segnali analogici.</a:t>
            </a:r>
          </a:p>
        </p:txBody>
      </p:sp>
      <p:sp>
        <p:nvSpPr>
          <p:cNvPr id="11" name="Rettangolo 10">
            <a:extLst>
              <a:ext uri="{FF2B5EF4-FFF2-40B4-BE49-F238E27FC236}">
                <a16:creationId xmlns:a16="http://schemas.microsoft.com/office/drawing/2014/main" id="{6FF6BF44-9B43-403B-8DC6-B1FCA3438261}"/>
              </a:ext>
            </a:extLst>
          </p:cNvPr>
          <p:cNvSpPr/>
          <p:nvPr/>
        </p:nvSpPr>
        <p:spPr>
          <a:xfrm>
            <a:off x="0" y="74995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pic>
        <p:nvPicPr>
          <p:cNvPr id="14338" name="Picture 2" descr="Modem Sitecom DC-227 ADSL 2+ Modem">
            <a:extLst>
              <a:ext uri="{FF2B5EF4-FFF2-40B4-BE49-F238E27FC236}">
                <a16:creationId xmlns:a16="http://schemas.microsoft.com/office/drawing/2014/main" id="{07E501CD-412E-433A-8FED-1E65CBE11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083" y="183188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Wonder Whizkids: How does a Modem work?">
            <a:extLst>
              <a:ext uri="{FF2B5EF4-FFF2-40B4-BE49-F238E27FC236}">
                <a16:creationId xmlns:a16="http://schemas.microsoft.com/office/drawing/2014/main" id="{249BE329-AD88-4EFE-9CE4-64E73FAFEF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9908" y="1831884"/>
            <a:ext cx="5725554" cy="4089681"/>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5A85F923-A951-403A-B12E-B37F79074D5B}"/>
              </a:ext>
            </a:extLst>
          </p:cNvPr>
          <p:cNvSpPr txBox="1"/>
          <p:nvPr/>
        </p:nvSpPr>
        <p:spPr>
          <a:xfrm>
            <a:off x="0" y="3606038"/>
            <a:ext cx="4968240" cy="923330"/>
          </a:xfrm>
          <a:prstGeom prst="rect">
            <a:avLst/>
          </a:prstGeom>
          <a:noFill/>
        </p:spPr>
        <p:txBody>
          <a:bodyPr wrap="square" rtlCol="0">
            <a:spAutoFit/>
          </a:bodyPr>
          <a:lstStyle/>
          <a:p>
            <a:pPr algn="just"/>
            <a:r>
              <a:rPr lang="it-IT" dirty="0"/>
              <a:t>Necessario. Permette la conversione dei segnali dal computer alla rete del gestore utilizzata per trasportare le informazioni</a:t>
            </a:r>
          </a:p>
        </p:txBody>
      </p:sp>
      <p:sp>
        <p:nvSpPr>
          <p:cNvPr id="12" name="Rettangolo con angoli arrotondati 11">
            <a:extLst>
              <a:ext uri="{FF2B5EF4-FFF2-40B4-BE49-F238E27FC236}">
                <a16:creationId xmlns:a16="http://schemas.microsoft.com/office/drawing/2014/main" id="{9261151A-FD97-4631-8E3D-B4B71588DB2F}"/>
              </a:ext>
            </a:extLst>
          </p:cNvPr>
          <p:cNvSpPr/>
          <p:nvPr/>
        </p:nvSpPr>
        <p:spPr>
          <a:xfrm>
            <a:off x="21688" y="4599661"/>
            <a:ext cx="4511040" cy="19493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altLang="it-IT" dirty="0">
                <a:latin typeface="Arial" panose="020B0604020202020204" pitchFamily="34" charset="0"/>
              </a:rPr>
              <a:t>Altro elemento necessario per il collegamento ad Internet è un abbonamento ad un </a:t>
            </a:r>
            <a:r>
              <a:rPr lang="it-IT" altLang="it-IT" b="1" dirty="0">
                <a:latin typeface="Arial" panose="020B0604020202020204" pitchFamily="34" charset="0"/>
              </a:rPr>
              <a:t>Internet Service Provider</a:t>
            </a:r>
            <a:r>
              <a:rPr lang="it-IT" altLang="it-IT" dirty="0">
                <a:latin typeface="Arial" panose="020B0604020202020204" pitchFamily="34" charset="0"/>
              </a:rPr>
              <a:t> (</a:t>
            </a:r>
            <a:r>
              <a:rPr lang="it-IT" altLang="it-IT" b="1" dirty="0">
                <a:latin typeface="Arial" panose="020B0604020202020204" pitchFamily="34" charset="0"/>
              </a:rPr>
              <a:t>ISP</a:t>
            </a:r>
            <a:r>
              <a:rPr lang="it-IT" altLang="it-IT" dirty="0">
                <a:latin typeface="Arial" panose="020B0604020202020204" pitchFamily="34" charset="0"/>
              </a:rPr>
              <a:t>), cioè un fornitore di accessi alla rete. </a:t>
            </a:r>
          </a:p>
        </p:txBody>
      </p:sp>
      <p:sp>
        <p:nvSpPr>
          <p:cNvPr id="14" name="Segnaposto numero diapositiva 13">
            <a:extLst>
              <a:ext uri="{FF2B5EF4-FFF2-40B4-BE49-F238E27FC236}">
                <a16:creationId xmlns:a16="http://schemas.microsoft.com/office/drawing/2014/main" id="{BD5BBDA6-004E-4EB8-98E4-60267702AD23}"/>
              </a:ext>
            </a:extLst>
          </p:cNvPr>
          <p:cNvSpPr>
            <a:spLocks noGrp="1"/>
          </p:cNvSpPr>
          <p:nvPr>
            <p:ph type="sldNum" sz="quarter" idx="12"/>
          </p:nvPr>
        </p:nvSpPr>
        <p:spPr/>
        <p:txBody>
          <a:bodyPr/>
          <a:lstStyle/>
          <a:p>
            <a:fld id="{967ED458-E12B-4E78-A031-E652A26FDB05}" type="slidenum">
              <a:rPr lang="it-IT" smtClean="0"/>
              <a:t>18</a:t>
            </a:fld>
            <a:endParaRPr lang="it-IT"/>
          </a:p>
        </p:txBody>
      </p:sp>
    </p:spTree>
    <p:extLst>
      <p:ext uri="{BB962C8B-B14F-4D97-AF65-F5344CB8AC3E}">
        <p14:creationId xmlns:p14="http://schemas.microsoft.com/office/powerpoint/2010/main" val="180350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659386" y="69985"/>
            <a:ext cx="2997200" cy="646331"/>
          </a:xfrm>
          <a:prstGeom prst="rect">
            <a:avLst/>
          </a:prstGeom>
          <a:noFill/>
        </p:spPr>
        <p:txBody>
          <a:bodyPr wrap="square" rtlCol="0">
            <a:spAutoFit/>
          </a:bodyPr>
          <a:lstStyle/>
          <a:p>
            <a:r>
              <a:rPr lang="it-IT" sz="3600" dirty="0"/>
              <a:t>Pagine WEB</a:t>
            </a:r>
          </a:p>
        </p:txBody>
      </p:sp>
      <p:sp>
        <p:nvSpPr>
          <p:cNvPr id="10" name="Rettangolo 9">
            <a:extLst>
              <a:ext uri="{FF2B5EF4-FFF2-40B4-BE49-F238E27FC236}">
                <a16:creationId xmlns:a16="http://schemas.microsoft.com/office/drawing/2014/main" id="{28583134-42AC-4920-A6B6-B7A78EC7CB57}"/>
              </a:ext>
            </a:extLst>
          </p:cNvPr>
          <p:cNvSpPr/>
          <p:nvPr/>
        </p:nvSpPr>
        <p:spPr>
          <a:xfrm>
            <a:off x="0" y="1018468"/>
            <a:ext cx="10819374" cy="584775"/>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latin typeface="Arial" panose="020B0604020202020204" pitchFamily="34" charset="0"/>
              </a:rPr>
              <a:t>La pagina WEB è l’insieme di tre componenti fondamentali: la pagina vera e propria (HTML), il foglio di stile associato (CSS) e la logica (JS).</a:t>
            </a:r>
          </a:p>
        </p:txBody>
      </p:sp>
      <p:sp>
        <p:nvSpPr>
          <p:cNvPr id="11" name="Rettangolo 10">
            <a:extLst>
              <a:ext uri="{FF2B5EF4-FFF2-40B4-BE49-F238E27FC236}">
                <a16:creationId xmlns:a16="http://schemas.microsoft.com/office/drawing/2014/main" id="{6FF6BF44-9B43-403B-8DC6-B1FCA3438261}"/>
              </a:ext>
            </a:extLst>
          </p:cNvPr>
          <p:cNvSpPr/>
          <p:nvPr/>
        </p:nvSpPr>
        <p:spPr>
          <a:xfrm>
            <a:off x="0" y="74995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sp>
        <p:nvSpPr>
          <p:cNvPr id="3" name="Rettangolo 2">
            <a:extLst>
              <a:ext uri="{FF2B5EF4-FFF2-40B4-BE49-F238E27FC236}">
                <a16:creationId xmlns:a16="http://schemas.microsoft.com/office/drawing/2014/main" id="{7994E990-BFE2-42B2-A97B-DE57A9C62EF1}"/>
              </a:ext>
            </a:extLst>
          </p:cNvPr>
          <p:cNvSpPr/>
          <p:nvPr/>
        </p:nvSpPr>
        <p:spPr>
          <a:xfrm>
            <a:off x="0" y="1883017"/>
            <a:ext cx="10819374" cy="1477328"/>
          </a:xfrm>
          <a:prstGeom prst="rect">
            <a:avLst/>
          </a:prstGeom>
          <a:ln>
            <a:solidFill>
              <a:schemeClr val="tx1"/>
            </a:solidFill>
          </a:ln>
        </p:spPr>
        <p:txBody>
          <a:bodyPr wrap="square">
            <a:spAutoFit/>
          </a:bodyPr>
          <a:lstStyle/>
          <a:p>
            <a:pPr algn="just"/>
            <a:r>
              <a:rPr lang="it-IT" dirty="0"/>
              <a:t>L'HTML è un linguaggio di formattazione che descrive le modalità di impaginazione o visualizzazione grafica (layout) del contenuto, testuale e non, di una pagina web attraverso tag di formattazione. Sebbene l'HTML supporti l'inserimento di script e oggetti esterni quali immagini o filmati, non è un linguaggio di programmazione: non prevedendo alcuna definizione di variabili, strutture dati, funzioni o strutture di controllo che possano realizzare programmi, il suo codice è in grado soltanto di strutturare e decorare dati testuali.</a:t>
            </a:r>
          </a:p>
        </p:txBody>
      </p:sp>
      <p:sp>
        <p:nvSpPr>
          <p:cNvPr id="15" name="Rettangolo 14">
            <a:extLst>
              <a:ext uri="{FF2B5EF4-FFF2-40B4-BE49-F238E27FC236}">
                <a16:creationId xmlns:a16="http://schemas.microsoft.com/office/drawing/2014/main" id="{825DCD37-50C0-4132-8D01-12C98A5DFE5A}"/>
              </a:ext>
            </a:extLst>
          </p:cNvPr>
          <p:cNvSpPr/>
          <p:nvPr/>
        </p:nvSpPr>
        <p:spPr>
          <a:xfrm>
            <a:off x="8285180" y="1623877"/>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HTML</a:t>
            </a:r>
          </a:p>
        </p:txBody>
      </p:sp>
      <p:sp>
        <p:nvSpPr>
          <p:cNvPr id="16" name="Rettangolo 15">
            <a:extLst>
              <a:ext uri="{FF2B5EF4-FFF2-40B4-BE49-F238E27FC236}">
                <a16:creationId xmlns:a16="http://schemas.microsoft.com/office/drawing/2014/main" id="{B99BD665-8CD3-4BE9-854E-731B375EBB6D}"/>
              </a:ext>
            </a:extLst>
          </p:cNvPr>
          <p:cNvSpPr/>
          <p:nvPr/>
        </p:nvSpPr>
        <p:spPr>
          <a:xfrm>
            <a:off x="-17975" y="3619485"/>
            <a:ext cx="10819374" cy="1200329"/>
          </a:xfrm>
          <a:prstGeom prst="rect">
            <a:avLst/>
          </a:prstGeom>
          <a:ln>
            <a:solidFill>
              <a:schemeClr val="tx1"/>
            </a:solidFill>
          </a:ln>
        </p:spPr>
        <p:txBody>
          <a:bodyPr wrap="square">
            <a:spAutoFit/>
          </a:bodyPr>
          <a:lstStyle/>
          <a:p>
            <a:pPr algn="just"/>
            <a:r>
              <a:rPr lang="it-IT" dirty="0"/>
              <a:t>Il CSS (sigla di </a:t>
            </a:r>
            <a:r>
              <a:rPr lang="it-IT" dirty="0" err="1"/>
              <a:t>Cascading</a:t>
            </a:r>
            <a:r>
              <a:rPr lang="it-IT" dirty="0"/>
              <a:t> Style </a:t>
            </a:r>
            <a:r>
              <a:rPr lang="it-IT" dirty="0" err="1"/>
              <a:t>Sheets</a:t>
            </a:r>
            <a:r>
              <a:rPr lang="it-IT" dirty="0"/>
              <a:t>, in italiano fogli di stile a cascata), in informatica, è un linguaggio usato per definire la formattazione di documenti HTML, XHTML e XML, ad esempio i siti web e relative pagine web. Le regole per comporre il CSS sono contenute in un insieme di direttive (</a:t>
            </a:r>
            <a:r>
              <a:rPr lang="it-IT" dirty="0" err="1"/>
              <a:t>Recommendations</a:t>
            </a:r>
            <a:r>
              <a:rPr lang="it-IT" dirty="0"/>
              <a:t>) emanate a partire dal 1996 dal W3C.</a:t>
            </a:r>
          </a:p>
        </p:txBody>
      </p:sp>
      <p:sp>
        <p:nvSpPr>
          <p:cNvPr id="17" name="Rettangolo 16">
            <a:extLst>
              <a:ext uri="{FF2B5EF4-FFF2-40B4-BE49-F238E27FC236}">
                <a16:creationId xmlns:a16="http://schemas.microsoft.com/office/drawing/2014/main" id="{92733513-E221-425F-A729-BBBC688BCA20}"/>
              </a:ext>
            </a:extLst>
          </p:cNvPr>
          <p:cNvSpPr/>
          <p:nvPr/>
        </p:nvSpPr>
        <p:spPr>
          <a:xfrm>
            <a:off x="0" y="3350970"/>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CSS</a:t>
            </a:r>
          </a:p>
        </p:txBody>
      </p:sp>
      <p:sp>
        <p:nvSpPr>
          <p:cNvPr id="18" name="Rettangolo 17">
            <a:extLst>
              <a:ext uri="{FF2B5EF4-FFF2-40B4-BE49-F238E27FC236}">
                <a16:creationId xmlns:a16="http://schemas.microsoft.com/office/drawing/2014/main" id="{9CA026B5-BDE7-4E0D-A518-8EA805596844}"/>
              </a:ext>
            </a:extLst>
          </p:cNvPr>
          <p:cNvSpPr/>
          <p:nvPr/>
        </p:nvSpPr>
        <p:spPr>
          <a:xfrm>
            <a:off x="0" y="5078954"/>
            <a:ext cx="10819374" cy="923330"/>
          </a:xfrm>
          <a:prstGeom prst="rect">
            <a:avLst/>
          </a:prstGeom>
          <a:ln>
            <a:solidFill>
              <a:schemeClr val="tx1"/>
            </a:solidFill>
          </a:ln>
        </p:spPr>
        <p:txBody>
          <a:bodyPr wrap="square">
            <a:spAutoFit/>
          </a:bodyPr>
          <a:lstStyle/>
          <a:p>
            <a:pPr algn="just"/>
            <a:r>
              <a:rPr lang="it-IT" dirty="0"/>
              <a:t>Comunemente utilizzato nella programmazione Web lato client (esteso poi anche al lato server) per la creazione, in siti web e applicazioni web, di effetti dinamici interattivi tramite funzioni di script invocate da eventi innescati a loro volta in vari modi dall'utente sulla pagina web in uso (mouse, tastiera, caricamento della pagina ecc...).</a:t>
            </a:r>
          </a:p>
        </p:txBody>
      </p:sp>
      <p:sp>
        <p:nvSpPr>
          <p:cNvPr id="19" name="Rettangolo 18">
            <a:extLst>
              <a:ext uri="{FF2B5EF4-FFF2-40B4-BE49-F238E27FC236}">
                <a16:creationId xmlns:a16="http://schemas.microsoft.com/office/drawing/2014/main" id="{844A8454-3CB6-4674-B38F-9703DEE97FF2}"/>
              </a:ext>
            </a:extLst>
          </p:cNvPr>
          <p:cNvSpPr/>
          <p:nvPr/>
        </p:nvSpPr>
        <p:spPr>
          <a:xfrm>
            <a:off x="8303155" y="4810439"/>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Javascript</a:t>
            </a:r>
            <a:endParaRPr lang="it-IT" dirty="0"/>
          </a:p>
        </p:txBody>
      </p:sp>
      <p:sp>
        <p:nvSpPr>
          <p:cNvPr id="13" name="Segnaposto numero diapositiva 12">
            <a:extLst>
              <a:ext uri="{FF2B5EF4-FFF2-40B4-BE49-F238E27FC236}">
                <a16:creationId xmlns:a16="http://schemas.microsoft.com/office/drawing/2014/main" id="{E1A7B82F-6CBF-4AC4-BEFA-8AB031B13C27}"/>
              </a:ext>
            </a:extLst>
          </p:cNvPr>
          <p:cNvSpPr>
            <a:spLocks noGrp="1"/>
          </p:cNvSpPr>
          <p:nvPr>
            <p:ph type="sldNum" sz="quarter" idx="12"/>
          </p:nvPr>
        </p:nvSpPr>
        <p:spPr/>
        <p:txBody>
          <a:bodyPr/>
          <a:lstStyle/>
          <a:p>
            <a:fld id="{967ED458-E12B-4E78-A031-E652A26FDB05}" type="slidenum">
              <a:rPr lang="it-IT" smtClean="0"/>
              <a:t>19</a:t>
            </a:fld>
            <a:endParaRPr lang="it-IT"/>
          </a:p>
        </p:txBody>
      </p:sp>
    </p:spTree>
    <p:extLst>
      <p:ext uri="{BB962C8B-B14F-4D97-AF65-F5344CB8AC3E}">
        <p14:creationId xmlns:p14="http://schemas.microsoft.com/office/powerpoint/2010/main" val="49214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50A4FAF9-98C1-4B25-8B65-47B65D15D5F2}"/>
              </a:ext>
            </a:extLst>
          </p:cNvPr>
          <p:cNvGrpSpPr/>
          <p:nvPr/>
        </p:nvGrpSpPr>
        <p:grpSpPr>
          <a:xfrm>
            <a:off x="0" y="4290646"/>
            <a:ext cx="12192000" cy="2573352"/>
            <a:chOff x="0" y="4290646"/>
            <a:chExt cx="12192000" cy="2573352"/>
          </a:xfrm>
        </p:grpSpPr>
        <p:sp>
          <p:nvSpPr>
            <p:cNvPr id="7" name="Striscia diagonale 6">
              <a:extLst>
                <a:ext uri="{FF2B5EF4-FFF2-40B4-BE49-F238E27FC236}">
                  <a16:creationId xmlns:a16="http://schemas.microsoft.com/office/drawing/2014/main" id="{A3844A96-13E8-4A46-B8E4-E0D8F484E919}"/>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8" name="Striscia diagonale 7">
              <a:extLst>
                <a:ext uri="{FF2B5EF4-FFF2-40B4-BE49-F238E27FC236}">
                  <a16:creationId xmlns:a16="http://schemas.microsoft.com/office/drawing/2014/main" id="{E118D80A-BE77-4106-941D-320312FF253D}"/>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9" name="CasellaDiTesto 8">
              <a:extLst>
                <a:ext uri="{FF2B5EF4-FFF2-40B4-BE49-F238E27FC236}">
                  <a16:creationId xmlns:a16="http://schemas.microsoft.com/office/drawing/2014/main" id="{5791B01D-4691-4A2F-93B0-5BBC7D6DD89E}"/>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10" name="Immagine 9" descr="Immagine che contiene esterni, segnale, stanza, pensile&#10;&#10;Descrizione generata automaticamente">
              <a:extLst>
                <a:ext uri="{FF2B5EF4-FFF2-40B4-BE49-F238E27FC236}">
                  <a16:creationId xmlns:a16="http://schemas.microsoft.com/office/drawing/2014/main" id="{5C65E0B5-A2ED-49D1-8ABA-00320B41E0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12" name="Rettangolo 11">
            <a:extLst>
              <a:ext uri="{FF2B5EF4-FFF2-40B4-BE49-F238E27FC236}">
                <a16:creationId xmlns:a16="http://schemas.microsoft.com/office/drawing/2014/main" id="{FD7CC9B2-FB6D-47AC-82DE-1FFF160C2C04}"/>
              </a:ext>
            </a:extLst>
          </p:cNvPr>
          <p:cNvSpPr/>
          <p:nvPr/>
        </p:nvSpPr>
        <p:spPr>
          <a:xfrm>
            <a:off x="35951" y="1026160"/>
            <a:ext cx="9144000" cy="646331"/>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dirty="0"/>
              <a:t>La velocità di elaborazione di un Personal Computer è determinata dalla quantità di tempo richiesta dall'hardware e dal software per interagire tra loro e gestire le varie informazioni. </a:t>
            </a:r>
          </a:p>
        </p:txBody>
      </p:sp>
      <p:sp>
        <p:nvSpPr>
          <p:cNvPr id="13" name="CasellaDiTesto 12">
            <a:extLst>
              <a:ext uri="{FF2B5EF4-FFF2-40B4-BE49-F238E27FC236}">
                <a16:creationId xmlns:a16="http://schemas.microsoft.com/office/drawing/2014/main" id="{574934B6-5BBB-415A-A786-E5A88F967289}"/>
              </a:ext>
            </a:extLst>
          </p:cNvPr>
          <p:cNvSpPr txBox="1"/>
          <p:nvPr/>
        </p:nvSpPr>
        <p:spPr>
          <a:xfrm>
            <a:off x="3619570" y="0"/>
            <a:ext cx="4952860" cy="646331"/>
          </a:xfrm>
          <a:prstGeom prst="rect">
            <a:avLst/>
          </a:prstGeom>
          <a:noFill/>
        </p:spPr>
        <p:txBody>
          <a:bodyPr wrap="square" rtlCol="0">
            <a:spAutoFit/>
          </a:bodyPr>
          <a:lstStyle/>
          <a:p>
            <a:r>
              <a:rPr lang="it-IT" sz="3600" dirty="0"/>
              <a:t>Prestazioni del Computer</a:t>
            </a:r>
          </a:p>
        </p:txBody>
      </p:sp>
      <p:sp>
        <p:nvSpPr>
          <p:cNvPr id="14" name="Rettangolo 13">
            <a:extLst>
              <a:ext uri="{FF2B5EF4-FFF2-40B4-BE49-F238E27FC236}">
                <a16:creationId xmlns:a16="http://schemas.microsoft.com/office/drawing/2014/main" id="{A3245C09-E0D7-42DE-9933-0328E8AD40B1}"/>
              </a:ext>
            </a:extLst>
          </p:cNvPr>
          <p:cNvSpPr/>
          <p:nvPr/>
        </p:nvSpPr>
        <p:spPr>
          <a:xfrm>
            <a:off x="35951" y="75764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Velocità di Elaborazione</a:t>
            </a:r>
          </a:p>
        </p:txBody>
      </p:sp>
      <p:sp>
        <p:nvSpPr>
          <p:cNvPr id="18" name="Rettangolo 17">
            <a:extLst>
              <a:ext uri="{FF2B5EF4-FFF2-40B4-BE49-F238E27FC236}">
                <a16:creationId xmlns:a16="http://schemas.microsoft.com/office/drawing/2014/main" id="{A195C72F-4265-40A7-83EC-19C37AA360E7}"/>
              </a:ext>
            </a:extLst>
          </p:cNvPr>
          <p:cNvSpPr/>
          <p:nvPr/>
        </p:nvSpPr>
        <p:spPr>
          <a:xfrm>
            <a:off x="35951" y="2778376"/>
            <a:ext cx="9144000" cy="646331"/>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dirty="0"/>
              <a:t>La qualità delle componenti incide sulle tempiste di elaborazione necessarie alla macchina per processare i dati. </a:t>
            </a:r>
          </a:p>
        </p:txBody>
      </p:sp>
      <p:sp>
        <p:nvSpPr>
          <p:cNvPr id="19" name="Rettangolo 18">
            <a:extLst>
              <a:ext uri="{FF2B5EF4-FFF2-40B4-BE49-F238E27FC236}">
                <a16:creationId xmlns:a16="http://schemas.microsoft.com/office/drawing/2014/main" id="{1B7A436F-488F-4102-8F47-080DAB49B8F8}"/>
              </a:ext>
            </a:extLst>
          </p:cNvPr>
          <p:cNvSpPr/>
          <p:nvPr/>
        </p:nvSpPr>
        <p:spPr>
          <a:xfrm>
            <a:off x="6384500" y="2482179"/>
            <a:ext cx="2795451" cy="29619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Qualità delle componenti</a:t>
            </a:r>
          </a:p>
        </p:txBody>
      </p:sp>
      <p:sp>
        <p:nvSpPr>
          <p:cNvPr id="24" name="Rettangolo con angoli arrotondati 23">
            <a:extLst>
              <a:ext uri="{FF2B5EF4-FFF2-40B4-BE49-F238E27FC236}">
                <a16:creationId xmlns:a16="http://schemas.microsoft.com/office/drawing/2014/main" id="{E043C54A-38B5-4C77-8F6A-1F8566F31731}"/>
              </a:ext>
            </a:extLst>
          </p:cNvPr>
          <p:cNvSpPr/>
          <p:nvPr/>
        </p:nvSpPr>
        <p:spPr>
          <a:xfrm>
            <a:off x="336397" y="3788229"/>
            <a:ext cx="1976762" cy="64633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Velocità della CPU</a:t>
            </a:r>
          </a:p>
        </p:txBody>
      </p:sp>
      <p:sp>
        <p:nvSpPr>
          <p:cNvPr id="25" name="Rettangolo con angoli arrotondati 24">
            <a:extLst>
              <a:ext uri="{FF2B5EF4-FFF2-40B4-BE49-F238E27FC236}">
                <a16:creationId xmlns:a16="http://schemas.microsoft.com/office/drawing/2014/main" id="{CE97D044-5218-4650-9B36-BE229A1CD40B}"/>
              </a:ext>
            </a:extLst>
          </p:cNvPr>
          <p:cNvSpPr/>
          <p:nvPr/>
        </p:nvSpPr>
        <p:spPr>
          <a:xfrm>
            <a:off x="3619570" y="3788228"/>
            <a:ext cx="1976762" cy="64633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Dimensione RAM</a:t>
            </a:r>
          </a:p>
        </p:txBody>
      </p:sp>
      <p:sp>
        <p:nvSpPr>
          <p:cNvPr id="26" name="Rettangolo con angoli arrotondati 25">
            <a:extLst>
              <a:ext uri="{FF2B5EF4-FFF2-40B4-BE49-F238E27FC236}">
                <a16:creationId xmlns:a16="http://schemas.microsoft.com/office/drawing/2014/main" id="{5D047192-907A-4BCA-A9C2-F98F3DE504F6}"/>
              </a:ext>
            </a:extLst>
          </p:cNvPr>
          <p:cNvSpPr/>
          <p:nvPr/>
        </p:nvSpPr>
        <p:spPr>
          <a:xfrm>
            <a:off x="6902743" y="3788228"/>
            <a:ext cx="1976762" cy="64633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Capacità memoria di massa</a:t>
            </a:r>
          </a:p>
        </p:txBody>
      </p:sp>
      <p:sp>
        <p:nvSpPr>
          <p:cNvPr id="27" name="Rettangolo 26">
            <a:extLst>
              <a:ext uri="{FF2B5EF4-FFF2-40B4-BE49-F238E27FC236}">
                <a16:creationId xmlns:a16="http://schemas.microsoft.com/office/drawing/2014/main" id="{B7A55704-6181-4F7C-89A9-FDADDC3C5B81}"/>
              </a:ext>
            </a:extLst>
          </p:cNvPr>
          <p:cNvSpPr/>
          <p:nvPr/>
        </p:nvSpPr>
        <p:spPr>
          <a:xfrm>
            <a:off x="0" y="5508673"/>
            <a:ext cx="9144000" cy="646331"/>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dirty="0"/>
              <a:t>Per migliorare le prestazioni di un computer sarebbe opportuno che ogni utente si attenesse ad una serie di accorgimenti: aggiornare il sistema operativo,   aggiornare i driver;</a:t>
            </a:r>
          </a:p>
        </p:txBody>
      </p:sp>
      <p:sp>
        <p:nvSpPr>
          <p:cNvPr id="28" name="Rettangolo 27">
            <a:extLst>
              <a:ext uri="{FF2B5EF4-FFF2-40B4-BE49-F238E27FC236}">
                <a16:creationId xmlns:a16="http://schemas.microsoft.com/office/drawing/2014/main" id="{1BF356F6-1219-4355-B77B-CCBDC85AC584}"/>
              </a:ext>
            </a:extLst>
          </p:cNvPr>
          <p:cNvSpPr/>
          <p:nvPr/>
        </p:nvSpPr>
        <p:spPr>
          <a:xfrm>
            <a:off x="0" y="5240157"/>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Ottimizzazione</a:t>
            </a:r>
          </a:p>
        </p:txBody>
      </p:sp>
      <p:sp>
        <p:nvSpPr>
          <p:cNvPr id="29" name="Segnaposto numero diapositiva 28">
            <a:extLst>
              <a:ext uri="{FF2B5EF4-FFF2-40B4-BE49-F238E27FC236}">
                <a16:creationId xmlns:a16="http://schemas.microsoft.com/office/drawing/2014/main" id="{A6DC0C69-5037-4536-8794-AABCCA5EDC3F}"/>
              </a:ext>
            </a:extLst>
          </p:cNvPr>
          <p:cNvSpPr>
            <a:spLocks noGrp="1"/>
          </p:cNvSpPr>
          <p:nvPr>
            <p:ph type="sldNum" sz="quarter" idx="12"/>
          </p:nvPr>
        </p:nvSpPr>
        <p:spPr/>
        <p:txBody>
          <a:bodyPr/>
          <a:lstStyle/>
          <a:p>
            <a:fld id="{967ED458-E12B-4E78-A031-E652A26FDB05}" type="slidenum">
              <a:rPr lang="it-IT" smtClean="0"/>
              <a:t>2</a:t>
            </a:fld>
            <a:endParaRPr lang="it-IT"/>
          </a:p>
        </p:txBody>
      </p:sp>
    </p:spTree>
    <p:extLst>
      <p:ext uri="{BB962C8B-B14F-4D97-AF65-F5344CB8AC3E}">
        <p14:creationId xmlns:p14="http://schemas.microsoft.com/office/powerpoint/2010/main" val="3835846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944305" y="54531"/>
            <a:ext cx="2534194" cy="646331"/>
          </a:xfrm>
          <a:prstGeom prst="rect">
            <a:avLst/>
          </a:prstGeom>
          <a:noFill/>
        </p:spPr>
        <p:txBody>
          <a:bodyPr wrap="square" rtlCol="0">
            <a:spAutoFit/>
          </a:bodyPr>
          <a:lstStyle/>
          <a:p>
            <a:r>
              <a:rPr lang="it-IT" sz="3600" dirty="0"/>
              <a:t>Pagine WEB</a:t>
            </a:r>
          </a:p>
        </p:txBody>
      </p:sp>
      <p:pic>
        <p:nvPicPr>
          <p:cNvPr id="2" name="Immagine 1">
            <a:extLst>
              <a:ext uri="{FF2B5EF4-FFF2-40B4-BE49-F238E27FC236}">
                <a16:creationId xmlns:a16="http://schemas.microsoft.com/office/drawing/2014/main" id="{3CF89119-B048-4337-83CF-CD62863923DC}"/>
              </a:ext>
            </a:extLst>
          </p:cNvPr>
          <p:cNvPicPr>
            <a:picLocks noChangeAspect="1"/>
          </p:cNvPicPr>
          <p:nvPr/>
        </p:nvPicPr>
        <p:blipFill rotWithShape="1">
          <a:blip r:embed="rId4"/>
          <a:srcRect l="26824"/>
          <a:stretch/>
        </p:blipFill>
        <p:spPr>
          <a:xfrm>
            <a:off x="504080" y="1298462"/>
            <a:ext cx="7735694" cy="4958982"/>
          </a:xfrm>
          <a:prstGeom prst="rect">
            <a:avLst/>
          </a:prstGeom>
          <a:ln>
            <a:noFill/>
          </a:ln>
          <a:effectLst>
            <a:outerShdw blurRad="292100" dist="139700" dir="2700000" algn="tl" rotWithShape="0">
              <a:srgbClr val="333333">
                <a:alpha val="65000"/>
              </a:srgbClr>
            </a:outerShdw>
          </a:effectLst>
        </p:spPr>
      </p:pic>
      <p:sp>
        <p:nvSpPr>
          <p:cNvPr id="12" name="CasellaDiTesto 11">
            <a:extLst>
              <a:ext uri="{FF2B5EF4-FFF2-40B4-BE49-F238E27FC236}">
                <a16:creationId xmlns:a16="http://schemas.microsoft.com/office/drawing/2014/main" id="{73CCBEFD-8C1A-4A2F-AD00-33BF566BE245}"/>
              </a:ext>
            </a:extLst>
          </p:cNvPr>
          <p:cNvSpPr txBox="1"/>
          <p:nvPr/>
        </p:nvSpPr>
        <p:spPr>
          <a:xfrm>
            <a:off x="8863429" y="1185116"/>
            <a:ext cx="3011658" cy="646331"/>
          </a:xfrm>
          <a:prstGeom prst="rect">
            <a:avLst/>
          </a:prstGeom>
          <a:noFill/>
          <a:ln>
            <a:solidFill>
              <a:schemeClr val="tx1"/>
            </a:solidFill>
          </a:ln>
        </p:spPr>
        <p:txBody>
          <a:bodyPr wrap="none" rtlCol="0">
            <a:spAutoFit/>
          </a:bodyPr>
          <a:lstStyle/>
          <a:p>
            <a:r>
              <a:rPr lang="it-IT" dirty="0"/>
              <a:t>Contenuto dei titoli, paragrafi,</a:t>
            </a:r>
          </a:p>
          <a:p>
            <a:r>
              <a:rPr lang="it-IT" dirty="0"/>
              <a:t>immagini …..</a:t>
            </a:r>
          </a:p>
        </p:txBody>
      </p:sp>
      <p:sp>
        <p:nvSpPr>
          <p:cNvPr id="20" name="CasellaDiTesto 19">
            <a:extLst>
              <a:ext uri="{FF2B5EF4-FFF2-40B4-BE49-F238E27FC236}">
                <a16:creationId xmlns:a16="http://schemas.microsoft.com/office/drawing/2014/main" id="{FB061A92-0718-40A8-98E1-5084F251BA3A}"/>
              </a:ext>
            </a:extLst>
          </p:cNvPr>
          <p:cNvSpPr txBox="1"/>
          <p:nvPr/>
        </p:nvSpPr>
        <p:spPr>
          <a:xfrm>
            <a:off x="8863428" y="2228671"/>
            <a:ext cx="3011658" cy="646331"/>
          </a:xfrm>
          <a:prstGeom prst="rect">
            <a:avLst/>
          </a:prstGeom>
          <a:noFill/>
          <a:ln>
            <a:solidFill>
              <a:schemeClr val="tx1"/>
            </a:solidFill>
          </a:ln>
        </p:spPr>
        <p:txBody>
          <a:bodyPr wrap="square" rtlCol="0">
            <a:spAutoFit/>
          </a:bodyPr>
          <a:lstStyle/>
          <a:p>
            <a:r>
              <a:rPr lang="it-IT" dirty="0"/>
              <a:t>Font, colori, disposizione degli elementi DOM, animazioni….</a:t>
            </a:r>
          </a:p>
        </p:txBody>
      </p:sp>
      <p:sp>
        <p:nvSpPr>
          <p:cNvPr id="21" name="CasellaDiTesto 20">
            <a:extLst>
              <a:ext uri="{FF2B5EF4-FFF2-40B4-BE49-F238E27FC236}">
                <a16:creationId xmlns:a16="http://schemas.microsoft.com/office/drawing/2014/main" id="{A63B42DF-B3C9-4C6E-8154-DF1086E49149}"/>
              </a:ext>
            </a:extLst>
          </p:cNvPr>
          <p:cNvSpPr txBox="1"/>
          <p:nvPr/>
        </p:nvSpPr>
        <p:spPr>
          <a:xfrm>
            <a:off x="8863428" y="3272226"/>
            <a:ext cx="3011658" cy="646331"/>
          </a:xfrm>
          <a:prstGeom prst="rect">
            <a:avLst/>
          </a:prstGeom>
          <a:noFill/>
          <a:ln>
            <a:solidFill>
              <a:schemeClr val="tx1"/>
            </a:solidFill>
          </a:ln>
        </p:spPr>
        <p:txBody>
          <a:bodyPr wrap="square" rtlCol="0">
            <a:spAutoFit/>
          </a:bodyPr>
          <a:lstStyle/>
          <a:p>
            <a:r>
              <a:rPr lang="it-IT" dirty="0"/>
              <a:t>Funzioni dei pulsanti, comunicazione database…</a:t>
            </a:r>
          </a:p>
        </p:txBody>
      </p:sp>
      <p:sp>
        <p:nvSpPr>
          <p:cNvPr id="22" name="Rettangolo 21">
            <a:extLst>
              <a:ext uri="{FF2B5EF4-FFF2-40B4-BE49-F238E27FC236}">
                <a16:creationId xmlns:a16="http://schemas.microsoft.com/office/drawing/2014/main" id="{F4BBB186-AEA5-41E8-9B9D-DD6CB6A09E09}"/>
              </a:ext>
            </a:extLst>
          </p:cNvPr>
          <p:cNvSpPr/>
          <p:nvPr/>
        </p:nvSpPr>
        <p:spPr>
          <a:xfrm>
            <a:off x="9102161" y="90251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HTML</a:t>
            </a:r>
          </a:p>
        </p:txBody>
      </p:sp>
      <p:sp>
        <p:nvSpPr>
          <p:cNvPr id="23" name="Rettangolo 22">
            <a:extLst>
              <a:ext uri="{FF2B5EF4-FFF2-40B4-BE49-F238E27FC236}">
                <a16:creationId xmlns:a16="http://schemas.microsoft.com/office/drawing/2014/main" id="{F45DDA0F-0B6F-40C0-9F1E-91DDF5FF5542}"/>
              </a:ext>
            </a:extLst>
          </p:cNvPr>
          <p:cNvSpPr/>
          <p:nvPr/>
        </p:nvSpPr>
        <p:spPr>
          <a:xfrm>
            <a:off x="9102161" y="1941030"/>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CSS</a:t>
            </a:r>
          </a:p>
        </p:txBody>
      </p:sp>
      <p:sp>
        <p:nvSpPr>
          <p:cNvPr id="24" name="Rettangolo 23">
            <a:extLst>
              <a:ext uri="{FF2B5EF4-FFF2-40B4-BE49-F238E27FC236}">
                <a16:creationId xmlns:a16="http://schemas.microsoft.com/office/drawing/2014/main" id="{A9E4A5AB-6CAD-4D5F-996B-B99A30E64AD9}"/>
              </a:ext>
            </a:extLst>
          </p:cNvPr>
          <p:cNvSpPr/>
          <p:nvPr/>
        </p:nvSpPr>
        <p:spPr>
          <a:xfrm>
            <a:off x="9102161" y="2982207"/>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JAVASCRIPT</a:t>
            </a:r>
          </a:p>
        </p:txBody>
      </p:sp>
      <p:cxnSp>
        <p:nvCxnSpPr>
          <p:cNvPr id="14" name="Connettore a gomito 13">
            <a:extLst>
              <a:ext uri="{FF2B5EF4-FFF2-40B4-BE49-F238E27FC236}">
                <a16:creationId xmlns:a16="http://schemas.microsoft.com/office/drawing/2014/main" id="{86421294-BD57-4299-932F-5E7AC1ABE9D8}"/>
              </a:ext>
            </a:extLst>
          </p:cNvPr>
          <p:cNvCxnSpPr>
            <a:cxnSpLocks/>
            <a:stCxn id="12" idx="1"/>
            <a:endCxn id="25" idx="3"/>
          </p:cNvCxnSpPr>
          <p:nvPr/>
        </p:nvCxnSpPr>
        <p:spPr>
          <a:xfrm rot="10800000" flipV="1">
            <a:off x="8096251" y="1508282"/>
            <a:ext cx="767179" cy="2847044"/>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 name="Rettangolo 24">
            <a:extLst>
              <a:ext uri="{FF2B5EF4-FFF2-40B4-BE49-F238E27FC236}">
                <a16:creationId xmlns:a16="http://schemas.microsoft.com/office/drawing/2014/main" id="{7DBFB753-B9D5-4F77-B4D0-B78E0630BAFB}"/>
              </a:ext>
            </a:extLst>
          </p:cNvPr>
          <p:cNvSpPr/>
          <p:nvPr/>
        </p:nvSpPr>
        <p:spPr>
          <a:xfrm>
            <a:off x="5405120" y="2580640"/>
            <a:ext cx="2691130" cy="35493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27" name="Connettore a gomito 26">
            <a:extLst>
              <a:ext uri="{FF2B5EF4-FFF2-40B4-BE49-F238E27FC236}">
                <a16:creationId xmlns:a16="http://schemas.microsoft.com/office/drawing/2014/main" id="{B96471CF-F5A1-4036-83B7-F857A851511E}"/>
              </a:ext>
            </a:extLst>
          </p:cNvPr>
          <p:cNvCxnSpPr>
            <a:cxnSpLocks/>
            <a:stCxn id="20" idx="1"/>
          </p:cNvCxnSpPr>
          <p:nvPr/>
        </p:nvCxnSpPr>
        <p:spPr>
          <a:xfrm rot="10800000">
            <a:off x="6475462" y="1951941"/>
            <a:ext cx="2387967" cy="599896"/>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Rettangolo 27">
            <a:extLst>
              <a:ext uri="{FF2B5EF4-FFF2-40B4-BE49-F238E27FC236}">
                <a16:creationId xmlns:a16="http://schemas.microsoft.com/office/drawing/2014/main" id="{D2BE899A-022D-4B39-9068-DD0D81640C8C}"/>
              </a:ext>
            </a:extLst>
          </p:cNvPr>
          <p:cNvSpPr/>
          <p:nvPr/>
        </p:nvSpPr>
        <p:spPr>
          <a:xfrm>
            <a:off x="5405120" y="1858499"/>
            <a:ext cx="1070341" cy="24652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2899A3BB-A02A-405C-A9A8-E9EDEEF24308}"/>
              </a:ext>
            </a:extLst>
          </p:cNvPr>
          <p:cNvSpPr/>
          <p:nvPr/>
        </p:nvSpPr>
        <p:spPr>
          <a:xfrm>
            <a:off x="7247694" y="1401079"/>
            <a:ext cx="572380" cy="2276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n w="28575">
                <a:solidFill>
                  <a:schemeClr val="tx1"/>
                </a:solidFill>
              </a:ln>
            </a:endParaRPr>
          </a:p>
        </p:txBody>
      </p:sp>
      <p:cxnSp>
        <p:nvCxnSpPr>
          <p:cNvPr id="35" name="Connettore a gomito 34">
            <a:extLst>
              <a:ext uri="{FF2B5EF4-FFF2-40B4-BE49-F238E27FC236}">
                <a16:creationId xmlns:a16="http://schemas.microsoft.com/office/drawing/2014/main" id="{616DF520-9898-4D98-89C1-E4D668952D2B}"/>
              </a:ext>
            </a:extLst>
          </p:cNvPr>
          <p:cNvCxnSpPr>
            <a:cxnSpLocks/>
            <a:stCxn id="21" idx="1"/>
            <a:endCxn id="33" idx="3"/>
          </p:cNvCxnSpPr>
          <p:nvPr/>
        </p:nvCxnSpPr>
        <p:spPr>
          <a:xfrm rot="10800000">
            <a:off x="7820074" y="1514928"/>
            <a:ext cx="1043354" cy="2080465"/>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Segnaposto numero diapositiva 14">
            <a:extLst>
              <a:ext uri="{FF2B5EF4-FFF2-40B4-BE49-F238E27FC236}">
                <a16:creationId xmlns:a16="http://schemas.microsoft.com/office/drawing/2014/main" id="{112855B4-F8F6-4F1D-A57F-BB9797B9DFE9}"/>
              </a:ext>
            </a:extLst>
          </p:cNvPr>
          <p:cNvSpPr>
            <a:spLocks noGrp="1"/>
          </p:cNvSpPr>
          <p:nvPr>
            <p:ph type="sldNum" sz="quarter" idx="12"/>
          </p:nvPr>
        </p:nvSpPr>
        <p:spPr/>
        <p:txBody>
          <a:bodyPr/>
          <a:lstStyle/>
          <a:p>
            <a:fld id="{967ED458-E12B-4E78-A031-E652A26FDB05}" type="slidenum">
              <a:rPr lang="it-IT" smtClean="0"/>
              <a:t>20</a:t>
            </a:fld>
            <a:endParaRPr lang="it-IT"/>
          </a:p>
        </p:txBody>
      </p:sp>
    </p:spTree>
    <p:extLst>
      <p:ext uri="{BB962C8B-B14F-4D97-AF65-F5344CB8AC3E}">
        <p14:creationId xmlns:p14="http://schemas.microsoft.com/office/powerpoint/2010/main" val="1669723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70" name="Picture 10" descr="Kaffe - Foto di Pizzoteca, Montecatini Terme - Tripadvisor">
            <a:extLst>
              <a:ext uri="{FF2B5EF4-FFF2-40B4-BE49-F238E27FC236}">
                <a16:creationId xmlns:a16="http://schemas.microsoft.com/office/drawing/2014/main" id="{EBAD7677-4DE3-473A-A7B3-D5D7654579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12"/>
          <a:stretch/>
        </p:blipFill>
        <p:spPr bwMode="auto">
          <a:xfrm>
            <a:off x="20" y="-1"/>
            <a:ext cx="4063977"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Buongiorno e Kaffè - Home | Facebook">
            <a:extLst>
              <a:ext uri="{FF2B5EF4-FFF2-40B4-BE49-F238E27FC236}">
                <a16:creationId xmlns:a16="http://schemas.microsoft.com/office/drawing/2014/main" id="{28F1ABBB-5974-4935-ADF4-53E929226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65" r="4534" b="-1"/>
          <a:stretch/>
        </p:blipFill>
        <p:spPr bwMode="auto">
          <a:xfrm>
            <a:off x="4044529" y="10"/>
            <a:ext cx="4083465" cy="3428990"/>
          </a:xfrm>
          <a:prstGeom prst="rect">
            <a:avLst/>
          </a:prstGeom>
          <a:noFill/>
          <a:extLst>
            <a:ext uri="{909E8E84-426E-40DD-AFC4-6F175D3DCCD1}">
              <a14:hiddenFill xmlns:a14="http://schemas.microsoft.com/office/drawing/2010/main">
                <a:solidFill>
                  <a:srgbClr val="FFFFFF"/>
                </a:solidFill>
              </a14:hiddenFill>
            </a:ext>
          </a:extLst>
        </p:spPr>
      </p:pic>
      <p:pic>
        <p:nvPicPr>
          <p:cNvPr id="15378" name="Picture 18" descr="50 “buongiornissimo kaffè” per stomaci forti, perché ci gira così ...">
            <a:extLst>
              <a:ext uri="{FF2B5EF4-FFF2-40B4-BE49-F238E27FC236}">
                <a16:creationId xmlns:a16="http://schemas.microsoft.com/office/drawing/2014/main" id="{32F5DF89-ABE9-4182-B8C5-94B39ED308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0" r="10021"/>
          <a:stretch/>
        </p:blipFill>
        <p:spPr bwMode="auto">
          <a:xfrm>
            <a:off x="8127994" y="10"/>
            <a:ext cx="4064005" cy="3428990"/>
          </a:xfrm>
          <a:prstGeom prst="rect">
            <a:avLst/>
          </a:prstGeom>
          <a:noFill/>
          <a:extLst>
            <a:ext uri="{909E8E84-426E-40DD-AFC4-6F175D3DCCD1}">
              <a14:hiddenFill xmlns:a14="http://schemas.microsoft.com/office/drawing/2010/main">
                <a:solidFill>
                  <a:srgbClr val="FFFFFF"/>
                </a:solidFill>
              </a14:hiddenFill>
            </a:ext>
          </a:extLst>
        </p:spPr>
      </p:pic>
      <p:pic>
        <p:nvPicPr>
          <p:cNvPr id="15374" name="Picture 14" descr="Buongiornissimo Kaffè: un fenomeno duro a morire - Spidwit Blog">
            <a:extLst>
              <a:ext uri="{FF2B5EF4-FFF2-40B4-BE49-F238E27FC236}">
                <a16:creationId xmlns:a16="http://schemas.microsoft.com/office/drawing/2014/main" id="{340B2CAA-A8BA-4831-A7B8-C7E3AB249F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263" r="7972" b="3"/>
          <a:stretch/>
        </p:blipFill>
        <p:spPr bwMode="auto">
          <a:xfrm>
            <a:off x="20" y="3429000"/>
            <a:ext cx="4059916"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5372" name="Picture 12" descr="Kaffe png 3 » PNG Image">
            <a:extLst>
              <a:ext uri="{FF2B5EF4-FFF2-40B4-BE49-F238E27FC236}">
                <a16:creationId xmlns:a16="http://schemas.microsoft.com/office/drawing/2014/main" id="{BCD30120-D43C-4E12-AD65-E61D31776E7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32" r="7797" b="-1"/>
          <a:stretch/>
        </p:blipFill>
        <p:spPr bwMode="auto">
          <a:xfrm>
            <a:off x="4052316" y="3429000"/>
            <a:ext cx="408736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5376" name="Picture 16" descr="Buongiornissimo Kaffe Cinese - ABCina">
            <a:extLst>
              <a:ext uri="{FF2B5EF4-FFF2-40B4-BE49-F238E27FC236}">
                <a16:creationId xmlns:a16="http://schemas.microsoft.com/office/drawing/2014/main" id="{CFE0DA71-6DDD-4E0B-9212-7EF011E4DA4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280" r="3" b="3"/>
          <a:stretch/>
        </p:blipFill>
        <p:spPr bwMode="auto">
          <a:xfrm>
            <a:off x="8132064" y="3429000"/>
            <a:ext cx="4059936" cy="342900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4" descr="Buongiornissimo», «kaffé» e la piaga dei 50enni su Facebook - Il ...">
            <a:extLst>
              <a:ext uri="{FF2B5EF4-FFF2-40B4-BE49-F238E27FC236}">
                <a16:creationId xmlns:a16="http://schemas.microsoft.com/office/drawing/2014/main" id="{366934E3-551B-4B18-91B3-DD316EE15B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3" name="Segnaposto numero diapositiva 12">
            <a:extLst>
              <a:ext uri="{FF2B5EF4-FFF2-40B4-BE49-F238E27FC236}">
                <a16:creationId xmlns:a16="http://schemas.microsoft.com/office/drawing/2014/main" id="{8B155EF4-4ECE-4A9D-86D8-A2587C03D4F9}"/>
              </a:ext>
            </a:extLst>
          </p:cNvPr>
          <p:cNvSpPr>
            <a:spLocks noGrp="1"/>
          </p:cNvSpPr>
          <p:nvPr>
            <p:ph type="sldNum" sz="quarter" idx="12"/>
          </p:nvPr>
        </p:nvSpPr>
        <p:spPr/>
        <p:txBody>
          <a:bodyPr/>
          <a:lstStyle/>
          <a:p>
            <a:fld id="{967ED458-E12B-4E78-A031-E652A26FDB05}" type="slidenum">
              <a:rPr lang="it-IT" smtClean="0"/>
              <a:t>21</a:t>
            </a:fld>
            <a:endParaRPr lang="it-IT"/>
          </a:p>
        </p:txBody>
      </p:sp>
    </p:spTree>
    <p:extLst>
      <p:ext uri="{BB962C8B-B14F-4D97-AF65-F5344CB8AC3E}">
        <p14:creationId xmlns:p14="http://schemas.microsoft.com/office/powerpoint/2010/main" val="3154670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659386" y="69985"/>
            <a:ext cx="2997200" cy="646331"/>
          </a:xfrm>
          <a:prstGeom prst="rect">
            <a:avLst/>
          </a:prstGeom>
          <a:noFill/>
        </p:spPr>
        <p:txBody>
          <a:bodyPr wrap="square" rtlCol="0">
            <a:spAutoFit/>
          </a:bodyPr>
          <a:lstStyle/>
          <a:p>
            <a:r>
              <a:rPr lang="it-IT" sz="3600" dirty="0"/>
              <a:t>File System</a:t>
            </a:r>
          </a:p>
        </p:txBody>
      </p:sp>
      <p:pic>
        <p:nvPicPr>
          <p:cNvPr id="16386" name="Picture 2" descr="Software Ripristino HFS. Recuperare File Cancellati HFS, HFS+ Files">
            <a:extLst>
              <a:ext uri="{FF2B5EF4-FFF2-40B4-BE49-F238E27FC236}">
                <a16:creationId xmlns:a16="http://schemas.microsoft.com/office/drawing/2014/main" id="{E768CEE5-598E-418D-94A7-18BFEC9D7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0498" y="1914030"/>
            <a:ext cx="5003751" cy="2437542"/>
          </a:xfrm>
          <a:prstGeom prst="rect">
            <a:avLst/>
          </a:prstGeom>
          <a:noFill/>
          <a:extLst>
            <a:ext uri="{909E8E84-426E-40DD-AFC4-6F175D3DCCD1}">
              <a14:hiddenFill xmlns:a14="http://schemas.microsoft.com/office/drawing/2010/main">
                <a:solidFill>
                  <a:srgbClr val="FFFFFF"/>
                </a:solidFill>
              </a14:hiddenFill>
            </a:ext>
          </a:extLst>
        </p:spPr>
      </p:pic>
      <p:sp>
        <p:nvSpPr>
          <p:cNvPr id="38" name="Rettangolo 37">
            <a:extLst>
              <a:ext uri="{FF2B5EF4-FFF2-40B4-BE49-F238E27FC236}">
                <a16:creationId xmlns:a16="http://schemas.microsoft.com/office/drawing/2014/main" id="{27DCB323-D5A2-4383-91E8-1CDD72CB72F2}"/>
              </a:ext>
            </a:extLst>
          </p:cNvPr>
          <p:cNvSpPr/>
          <p:nvPr/>
        </p:nvSpPr>
        <p:spPr>
          <a:xfrm>
            <a:off x="171450" y="846088"/>
            <a:ext cx="11391900" cy="923330"/>
          </a:xfrm>
          <a:prstGeom prst="rect">
            <a:avLst/>
          </a:prstGeom>
          <a:ln>
            <a:solidFill>
              <a:schemeClr val="tx1"/>
            </a:solidFill>
          </a:ln>
        </p:spPr>
        <p:txBody>
          <a:bodyPr wrap="square">
            <a:spAutoFit/>
          </a:bodyPr>
          <a:lstStyle/>
          <a:p>
            <a:pPr algn="just"/>
            <a:r>
              <a:rPr lang="it-IT" dirty="0"/>
              <a:t>Un file system (abbreviazione: FS), in informatica, indica informalmente un meccanismo con il quale i file sono posizionati e organizzati su dispositivi informatici utilizzati per l'archiviazione dei dati ad esempio unità di memoria di massa o su dispositivi remoti tramite protocolli di rete.</a:t>
            </a:r>
          </a:p>
        </p:txBody>
      </p:sp>
      <p:sp>
        <p:nvSpPr>
          <p:cNvPr id="40" name="Rettangolo 39">
            <a:extLst>
              <a:ext uri="{FF2B5EF4-FFF2-40B4-BE49-F238E27FC236}">
                <a16:creationId xmlns:a16="http://schemas.microsoft.com/office/drawing/2014/main" id="{96C59F4D-2CFA-4D3B-BF9F-830A50F2CD51}"/>
              </a:ext>
            </a:extLst>
          </p:cNvPr>
          <p:cNvSpPr/>
          <p:nvPr/>
        </p:nvSpPr>
        <p:spPr>
          <a:xfrm>
            <a:off x="171450" y="582058"/>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sp>
        <p:nvSpPr>
          <p:cNvPr id="39" name="Rettangolo con angoli arrotondati 38">
            <a:extLst>
              <a:ext uri="{FF2B5EF4-FFF2-40B4-BE49-F238E27FC236}">
                <a16:creationId xmlns:a16="http://schemas.microsoft.com/office/drawing/2014/main" id="{81904E1C-CDFE-4633-9325-C8EB8DBD331B}"/>
              </a:ext>
            </a:extLst>
          </p:cNvPr>
          <p:cNvSpPr/>
          <p:nvPr/>
        </p:nvSpPr>
        <p:spPr>
          <a:xfrm>
            <a:off x="4191000" y="4666305"/>
            <a:ext cx="3352800" cy="13657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Il File system dipende dal sistema operativo utilizzato e ne esistono di diversi: FAT-16, FAT-32, NFTS ….</a:t>
            </a:r>
          </a:p>
        </p:txBody>
      </p:sp>
      <p:sp>
        <p:nvSpPr>
          <p:cNvPr id="41" name="Segnaposto numero diapositiva 40">
            <a:extLst>
              <a:ext uri="{FF2B5EF4-FFF2-40B4-BE49-F238E27FC236}">
                <a16:creationId xmlns:a16="http://schemas.microsoft.com/office/drawing/2014/main" id="{CF2E4F66-D952-40EE-A729-ED53356D4554}"/>
              </a:ext>
            </a:extLst>
          </p:cNvPr>
          <p:cNvSpPr>
            <a:spLocks noGrp="1"/>
          </p:cNvSpPr>
          <p:nvPr>
            <p:ph type="sldNum" sz="quarter" idx="12"/>
          </p:nvPr>
        </p:nvSpPr>
        <p:spPr/>
        <p:txBody>
          <a:bodyPr/>
          <a:lstStyle/>
          <a:p>
            <a:fld id="{967ED458-E12B-4E78-A031-E652A26FDB05}" type="slidenum">
              <a:rPr lang="it-IT" smtClean="0"/>
              <a:t>22</a:t>
            </a:fld>
            <a:endParaRPr lang="it-IT"/>
          </a:p>
        </p:txBody>
      </p:sp>
    </p:spTree>
    <p:extLst>
      <p:ext uri="{BB962C8B-B14F-4D97-AF65-F5344CB8AC3E}">
        <p14:creationId xmlns:p14="http://schemas.microsoft.com/office/powerpoint/2010/main" val="2562573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2963158" y="-56117"/>
            <a:ext cx="6494389" cy="646331"/>
          </a:xfrm>
          <a:prstGeom prst="rect">
            <a:avLst/>
          </a:prstGeom>
          <a:noFill/>
        </p:spPr>
        <p:txBody>
          <a:bodyPr wrap="square" rtlCol="0">
            <a:spAutoFit/>
          </a:bodyPr>
          <a:lstStyle/>
          <a:p>
            <a:r>
              <a:rPr lang="it-IT" sz="3600" dirty="0"/>
              <a:t>Come vengono localizzati i file?</a:t>
            </a:r>
          </a:p>
        </p:txBody>
      </p:sp>
      <p:pic>
        <p:nvPicPr>
          <p:cNvPr id="12" name="Picture 2">
            <a:extLst>
              <a:ext uri="{FF2B5EF4-FFF2-40B4-BE49-F238E27FC236}">
                <a16:creationId xmlns:a16="http://schemas.microsoft.com/office/drawing/2014/main" id="{0D5092A4-6E6A-43D5-9A0C-F54DC967730D}"/>
              </a:ext>
            </a:extLst>
          </p:cNvPr>
          <p:cNvPicPr>
            <a:picLocks noChangeAspect="1"/>
          </p:cNvPicPr>
          <p:nvPr/>
        </p:nvPicPr>
        <p:blipFill rotWithShape="1">
          <a:blip r:embed="rId4">
            <a:extLst>
              <a:ext uri="{28A0092B-C50C-407E-A947-70E740481C1C}">
                <a14:useLocalDpi xmlns:a14="http://schemas.microsoft.com/office/drawing/2010/main" val="0"/>
              </a:ext>
            </a:extLst>
          </a:blip>
          <a:srcRect t="47444"/>
          <a:stretch/>
        </p:blipFill>
        <p:spPr bwMode="auto">
          <a:xfrm>
            <a:off x="54022" y="2313563"/>
            <a:ext cx="5848350" cy="209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ttangolo 39">
            <a:extLst>
              <a:ext uri="{FF2B5EF4-FFF2-40B4-BE49-F238E27FC236}">
                <a16:creationId xmlns:a16="http://schemas.microsoft.com/office/drawing/2014/main" id="{96C59F4D-2CFA-4D3B-BF9F-830A50F2CD51}"/>
              </a:ext>
            </a:extLst>
          </p:cNvPr>
          <p:cNvSpPr/>
          <p:nvPr/>
        </p:nvSpPr>
        <p:spPr>
          <a:xfrm>
            <a:off x="1485900" y="217930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Locale</a:t>
            </a:r>
          </a:p>
        </p:txBody>
      </p:sp>
      <p:sp>
        <p:nvSpPr>
          <p:cNvPr id="2" name="Rettangolo 1">
            <a:extLst>
              <a:ext uri="{FF2B5EF4-FFF2-40B4-BE49-F238E27FC236}">
                <a16:creationId xmlns:a16="http://schemas.microsoft.com/office/drawing/2014/main" id="{7AA9733A-6DDB-4FC8-BD32-5A2AB6F5E9F8}"/>
              </a:ext>
            </a:extLst>
          </p:cNvPr>
          <p:cNvSpPr/>
          <p:nvPr/>
        </p:nvSpPr>
        <p:spPr>
          <a:xfrm>
            <a:off x="7334250" y="2447820"/>
            <a:ext cx="3673433" cy="369332"/>
          </a:xfrm>
          <a:prstGeom prst="rect">
            <a:avLst/>
          </a:prstGeom>
          <a:solidFill>
            <a:srgbClr val="F2F2F2"/>
          </a:solidFill>
        </p:spPr>
        <p:txBody>
          <a:bodyPr wrap="square">
            <a:spAutoFit/>
          </a:bodyPr>
          <a:lstStyle/>
          <a:p>
            <a:r>
              <a:rPr lang="it-IT" dirty="0">
                <a:hlinkClick r:id="rId5"/>
              </a:rPr>
              <a:t>https://fral8.github.io/didactis.html</a:t>
            </a:r>
            <a:endParaRPr lang="it-IT" dirty="0"/>
          </a:p>
        </p:txBody>
      </p:sp>
      <p:sp>
        <p:nvSpPr>
          <p:cNvPr id="14" name="Rettangolo 13">
            <a:extLst>
              <a:ext uri="{FF2B5EF4-FFF2-40B4-BE49-F238E27FC236}">
                <a16:creationId xmlns:a16="http://schemas.microsoft.com/office/drawing/2014/main" id="{24BD61DC-414B-4BAD-96BB-8A852A4D4E92}"/>
              </a:ext>
            </a:extLst>
          </p:cNvPr>
          <p:cNvSpPr/>
          <p:nvPr/>
        </p:nvSpPr>
        <p:spPr>
          <a:xfrm>
            <a:off x="7875000" y="2179304"/>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Online</a:t>
            </a:r>
          </a:p>
        </p:txBody>
      </p:sp>
      <p:sp>
        <p:nvSpPr>
          <p:cNvPr id="3" name="CasellaDiTesto 2">
            <a:extLst>
              <a:ext uri="{FF2B5EF4-FFF2-40B4-BE49-F238E27FC236}">
                <a16:creationId xmlns:a16="http://schemas.microsoft.com/office/drawing/2014/main" id="{F977B806-2780-4B9E-9BF1-AE6D85604A12}"/>
              </a:ext>
            </a:extLst>
          </p:cNvPr>
          <p:cNvSpPr txBox="1"/>
          <p:nvPr/>
        </p:nvSpPr>
        <p:spPr>
          <a:xfrm>
            <a:off x="6276975" y="3076575"/>
            <a:ext cx="1162050" cy="369332"/>
          </a:xfrm>
          <a:prstGeom prst="rect">
            <a:avLst/>
          </a:prstGeom>
          <a:noFill/>
          <a:ln>
            <a:solidFill>
              <a:schemeClr val="accent1"/>
            </a:solidFill>
          </a:ln>
        </p:spPr>
        <p:txBody>
          <a:bodyPr wrap="square" rtlCol="0">
            <a:spAutoFit/>
          </a:bodyPr>
          <a:lstStyle/>
          <a:p>
            <a:r>
              <a:rPr lang="it-IT" dirty="0"/>
              <a:t>Protocollo</a:t>
            </a:r>
          </a:p>
        </p:txBody>
      </p:sp>
      <p:cxnSp>
        <p:nvCxnSpPr>
          <p:cNvPr id="11" name="Connettore 2 10">
            <a:extLst>
              <a:ext uri="{FF2B5EF4-FFF2-40B4-BE49-F238E27FC236}">
                <a16:creationId xmlns:a16="http://schemas.microsoft.com/office/drawing/2014/main" id="{D8EA6B93-39FF-479D-A162-D4FD9B533C0B}"/>
              </a:ext>
            </a:extLst>
          </p:cNvPr>
          <p:cNvCxnSpPr>
            <a:cxnSpLocks/>
            <a:stCxn id="3" idx="0"/>
          </p:cNvCxnSpPr>
          <p:nvPr/>
        </p:nvCxnSpPr>
        <p:spPr>
          <a:xfrm flipV="1">
            <a:off x="6858000" y="2817153"/>
            <a:ext cx="571500" cy="259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B308E2D4-1529-49A8-8FED-19732F8900E5}"/>
              </a:ext>
            </a:extLst>
          </p:cNvPr>
          <p:cNvSpPr txBox="1"/>
          <p:nvPr/>
        </p:nvSpPr>
        <p:spPr>
          <a:xfrm>
            <a:off x="7191375" y="3758653"/>
            <a:ext cx="3333750" cy="646331"/>
          </a:xfrm>
          <a:prstGeom prst="rect">
            <a:avLst/>
          </a:prstGeom>
          <a:noFill/>
          <a:ln>
            <a:solidFill>
              <a:schemeClr val="accent1"/>
            </a:solidFill>
          </a:ln>
        </p:spPr>
        <p:txBody>
          <a:bodyPr wrap="square" rtlCol="0">
            <a:spAutoFit/>
          </a:bodyPr>
          <a:lstStyle/>
          <a:p>
            <a:r>
              <a:rPr lang="it-IT" dirty="0"/>
              <a:t>Dominio, indirizzo pubblico su cui è possibile contattare il server</a:t>
            </a:r>
          </a:p>
        </p:txBody>
      </p:sp>
      <p:cxnSp>
        <p:nvCxnSpPr>
          <p:cNvPr id="17" name="Connettore 2 16">
            <a:extLst>
              <a:ext uri="{FF2B5EF4-FFF2-40B4-BE49-F238E27FC236}">
                <a16:creationId xmlns:a16="http://schemas.microsoft.com/office/drawing/2014/main" id="{21AFADD9-B59B-4327-A3D2-7D3E754B73D8}"/>
              </a:ext>
            </a:extLst>
          </p:cNvPr>
          <p:cNvCxnSpPr>
            <a:stCxn id="20" idx="0"/>
          </p:cNvCxnSpPr>
          <p:nvPr/>
        </p:nvCxnSpPr>
        <p:spPr>
          <a:xfrm flipV="1">
            <a:off x="8858250" y="2817152"/>
            <a:ext cx="0" cy="941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F8EEA3FE-A1B3-44B4-8B76-78AE351B475E}"/>
              </a:ext>
            </a:extLst>
          </p:cNvPr>
          <p:cNvSpPr txBox="1"/>
          <p:nvPr/>
        </p:nvSpPr>
        <p:spPr>
          <a:xfrm>
            <a:off x="9407571" y="3218630"/>
            <a:ext cx="2730401" cy="369332"/>
          </a:xfrm>
          <a:prstGeom prst="rect">
            <a:avLst/>
          </a:prstGeom>
          <a:noFill/>
          <a:ln>
            <a:solidFill>
              <a:schemeClr val="accent1"/>
            </a:solidFill>
          </a:ln>
        </p:spPr>
        <p:txBody>
          <a:bodyPr wrap="square" rtlCol="0">
            <a:spAutoFit/>
          </a:bodyPr>
          <a:lstStyle/>
          <a:p>
            <a:r>
              <a:rPr lang="it-IT" dirty="0"/>
              <a:t>Nome + estensione del file</a:t>
            </a:r>
          </a:p>
        </p:txBody>
      </p:sp>
      <p:cxnSp>
        <p:nvCxnSpPr>
          <p:cNvPr id="21" name="Connettore 2 20">
            <a:extLst>
              <a:ext uri="{FF2B5EF4-FFF2-40B4-BE49-F238E27FC236}">
                <a16:creationId xmlns:a16="http://schemas.microsoft.com/office/drawing/2014/main" id="{0D1D8314-D428-48E4-9FC4-4B9AEBFC985E}"/>
              </a:ext>
            </a:extLst>
          </p:cNvPr>
          <p:cNvCxnSpPr>
            <a:stCxn id="24" idx="0"/>
          </p:cNvCxnSpPr>
          <p:nvPr/>
        </p:nvCxnSpPr>
        <p:spPr>
          <a:xfrm flipH="1" flipV="1">
            <a:off x="10369258" y="2817152"/>
            <a:ext cx="403514" cy="401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ttangolo con angoli arrotondati 22">
            <a:extLst>
              <a:ext uri="{FF2B5EF4-FFF2-40B4-BE49-F238E27FC236}">
                <a16:creationId xmlns:a16="http://schemas.microsoft.com/office/drawing/2014/main" id="{0D63361C-B837-442F-B6AD-288192A93AC0}"/>
              </a:ext>
            </a:extLst>
          </p:cNvPr>
          <p:cNvSpPr/>
          <p:nvPr/>
        </p:nvSpPr>
        <p:spPr>
          <a:xfrm>
            <a:off x="1998324" y="4974595"/>
            <a:ext cx="1509346" cy="26161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Filepath</a:t>
            </a:r>
            <a:endParaRPr lang="it-IT" dirty="0"/>
          </a:p>
        </p:txBody>
      </p:sp>
      <p:sp>
        <p:nvSpPr>
          <p:cNvPr id="29" name="Rettangolo con angoli arrotondati 28">
            <a:extLst>
              <a:ext uri="{FF2B5EF4-FFF2-40B4-BE49-F238E27FC236}">
                <a16:creationId xmlns:a16="http://schemas.microsoft.com/office/drawing/2014/main" id="{F2C46CA3-5E72-4F16-8849-F5ED4C766FFE}"/>
              </a:ext>
            </a:extLst>
          </p:cNvPr>
          <p:cNvSpPr/>
          <p:nvPr/>
        </p:nvSpPr>
        <p:spPr>
          <a:xfrm>
            <a:off x="8387424" y="4974595"/>
            <a:ext cx="1509346" cy="26161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URL</a:t>
            </a:r>
          </a:p>
        </p:txBody>
      </p:sp>
      <p:sp>
        <p:nvSpPr>
          <p:cNvPr id="25" name="Segnaposto numero diapositiva 24">
            <a:extLst>
              <a:ext uri="{FF2B5EF4-FFF2-40B4-BE49-F238E27FC236}">
                <a16:creationId xmlns:a16="http://schemas.microsoft.com/office/drawing/2014/main" id="{A4FAF33D-5948-40FA-B8DA-05E6D4C349AC}"/>
              </a:ext>
            </a:extLst>
          </p:cNvPr>
          <p:cNvSpPr>
            <a:spLocks noGrp="1"/>
          </p:cNvSpPr>
          <p:nvPr>
            <p:ph type="sldNum" sz="quarter" idx="12"/>
          </p:nvPr>
        </p:nvSpPr>
        <p:spPr/>
        <p:txBody>
          <a:bodyPr/>
          <a:lstStyle/>
          <a:p>
            <a:fld id="{967ED458-E12B-4E78-A031-E652A26FDB05}" type="slidenum">
              <a:rPr lang="it-IT" smtClean="0"/>
              <a:t>23</a:t>
            </a:fld>
            <a:endParaRPr lang="it-IT"/>
          </a:p>
        </p:txBody>
      </p:sp>
    </p:spTree>
    <p:extLst>
      <p:ext uri="{BB962C8B-B14F-4D97-AF65-F5344CB8AC3E}">
        <p14:creationId xmlns:p14="http://schemas.microsoft.com/office/powerpoint/2010/main" val="1066767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5064561" y="0"/>
            <a:ext cx="1675622" cy="646331"/>
          </a:xfrm>
          <a:prstGeom prst="rect">
            <a:avLst/>
          </a:prstGeom>
          <a:noFill/>
        </p:spPr>
        <p:txBody>
          <a:bodyPr wrap="square" rtlCol="0">
            <a:spAutoFit/>
          </a:bodyPr>
          <a:lstStyle/>
          <a:p>
            <a:r>
              <a:rPr lang="it-IT" sz="3600" dirty="0"/>
              <a:t>I dischi</a:t>
            </a:r>
          </a:p>
        </p:txBody>
      </p:sp>
      <p:sp>
        <p:nvSpPr>
          <p:cNvPr id="22" name="Rettangolo 21">
            <a:extLst>
              <a:ext uri="{FF2B5EF4-FFF2-40B4-BE49-F238E27FC236}">
                <a16:creationId xmlns:a16="http://schemas.microsoft.com/office/drawing/2014/main" id="{D562A2E7-4E42-4BCB-9111-351A9DA80760}"/>
              </a:ext>
            </a:extLst>
          </p:cNvPr>
          <p:cNvSpPr/>
          <p:nvPr/>
        </p:nvSpPr>
        <p:spPr>
          <a:xfrm>
            <a:off x="0" y="1018468"/>
            <a:ext cx="10819374" cy="830997"/>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t>Il disco rigido è un dispositivo di archiviazione del computer ed è uno dei tipi di dispositivi di memoria di massa attualmente più utilizzati essendo presente nella maggior parte dei computer ed anche in altri dispositivi elettronici. Oggi sono molto diffusi i dischi a stato solido (SSD) che offrono maggiori prestazioni in termini di lettura/scrittura file</a:t>
            </a:r>
          </a:p>
        </p:txBody>
      </p:sp>
      <p:sp>
        <p:nvSpPr>
          <p:cNvPr id="25" name="Rettangolo 24">
            <a:extLst>
              <a:ext uri="{FF2B5EF4-FFF2-40B4-BE49-F238E27FC236}">
                <a16:creationId xmlns:a16="http://schemas.microsoft.com/office/drawing/2014/main" id="{492414C2-18B9-4BD6-B6A2-36CF92A468E7}"/>
              </a:ext>
            </a:extLst>
          </p:cNvPr>
          <p:cNvSpPr/>
          <p:nvPr/>
        </p:nvSpPr>
        <p:spPr>
          <a:xfrm>
            <a:off x="0" y="74995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Dischi fisici</a:t>
            </a:r>
          </a:p>
        </p:txBody>
      </p:sp>
      <p:cxnSp>
        <p:nvCxnSpPr>
          <p:cNvPr id="26" name="Connettore a gomito 25">
            <a:extLst>
              <a:ext uri="{FF2B5EF4-FFF2-40B4-BE49-F238E27FC236}">
                <a16:creationId xmlns:a16="http://schemas.microsoft.com/office/drawing/2014/main" id="{49186024-1D6C-4654-8039-4989208D15E6}"/>
              </a:ext>
            </a:extLst>
          </p:cNvPr>
          <p:cNvCxnSpPr>
            <a:cxnSpLocks/>
          </p:cNvCxnSpPr>
          <p:nvPr/>
        </p:nvCxnSpPr>
        <p:spPr>
          <a:xfrm rot="16200000" flipH="1">
            <a:off x="-443939" y="2334081"/>
            <a:ext cx="1757311" cy="809472"/>
          </a:xfrm>
          <a:prstGeom prst="bentConnector3">
            <a:avLst>
              <a:gd name="adj1" fmla="val 9862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con angoli arrotondati 15">
            <a:extLst>
              <a:ext uri="{FF2B5EF4-FFF2-40B4-BE49-F238E27FC236}">
                <a16:creationId xmlns:a16="http://schemas.microsoft.com/office/drawing/2014/main" id="{211A78CE-88C9-4D18-97C6-2F326F1C5611}"/>
              </a:ext>
            </a:extLst>
          </p:cNvPr>
          <p:cNvSpPr/>
          <p:nvPr/>
        </p:nvSpPr>
        <p:spPr>
          <a:xfrm>
            <a:off x="839453" y="3051911"/>
            <a:ext cx="2695575" cy="110929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Un singolo disco fisico può essere visto dal file system come uno o più dischi logici (partizione)</a:t>
            </a:r>
          </a:p>
        </p:txBody>
      </p:sp>
      <p:cxnSp>
        <p:nvCxnSpPr>
          <p:cNvPr id="27" name="Connettore a gomito 26">
            <a:extLst>
              <a:ext uri="{FF2B5EF4-FFF2-40B4-BE49-F238E27FC236}">
                <a16:creationId xmlns:a16="http://schemas.microsoft.com/office/drawing/2014/main" id="{C71316C2-C627-4C9E-AF05-CA0722A39D80}"/>
              </a:ext>
            </a:extLst>
          </p:cNvPr>
          <p:cNvCxnSpPr>
            <a:cxnSpLocks/>
          </p:cNvCxnSpPr>
          <p:nvPr/>
        </p:nvCxnSpPr>
        <p:spPr>
          <a:xfrm rot="5400000">
            <a:off x="9477076" y="2339281"/>
            <a:ext cx="1885523" cy="799072"/>
          </a:xfrm>
          <a:prstGeom prst="bentConnector3">
            <a:avLst>
              <a:gd name="adj1" fmla="val 10001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Rettangolo con angoli arrotondati 29">
            <a:extLst>
              <a:ext uri="{FF2B5EF4-FFF2-40B4-BE49-F238E27FC236}">
                <a16:creationId xmlns:a16="http://schemas.microsoft.com/office/drawing/2014/main" id="{A9EF46C5-1B50-46F9-AAC2-705FDD91E86C}"/>
              </a:ext>
            </a:extLst>
          </p:cNvPr>
          <p:cNvSpPr/>
          <p:nvPr/>
        </p:nvSpPr>
        <p:spPr>
          <a:xfrm>
            <a:off x="7309186" y="3051911"/>
            <a:ext cx="2695575" cy="110929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Più dischi fisici possono essere visti dal file system come un solo disco logico (partizione)</a:t>
            </a:r>
          </a:p>
        </p:txBody>
      </p:sp>
      <p:pic>
        <p:nvPicPr>
          <p:cNvPr id="20482" name="Picture 2" descr="Seagate ST8000AS0002 HDD, 8 TB, Nero: Amazon.it: Informatica">
            <a:extLst>
              <a:ext uri="{FF2B5EF4-FFF2-40B4-BE49-F238E27FC236}">
                <a16:creationId xmlns:a16="http://schemas.microsoft.com/office/drawing/2014/main" id="{1F41422A-E1B9-427C-BA35-3EFF75888F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051" y="4945831"/>
            <a:ext cx="1242802" cy="104063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SanDisk Plus SSD Unità a Stato Solido 480 GB, Velocità di Lettura ...">
            <a:extLst>
              <a:ext uri="{FF2B5EF4-FFF2-40B4-BE49-F238E27FC236}">
                <a16:creationId xmlns:a16="http://schemas.microsoft.com/office/drawing/2014/main" id="{EBD67029-19AB-4C87-B58F-A13D4CD12C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8607" y="4791599"/>
            <a:ext cx="1487529" cy="1040632"/>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Samsung SSD 970 EVO M.2 NVMe 500GB | Samsung IT">
            <a:extLst>
              <a:ext uri="{FF2B5EF4-FFF2-40B4-BE49-F238E27FC236}">
                <a16:creationId xmlns:a16="http://schemas.microsoft.com/office/drawing/2014/main" id="{0D8EB8AC-AF18-49F0-9350-3C39B4561CE9}"/>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9942" b="89620" l="5269" r="95067">
                        <a14:foregroundMark x1="5493" y1="43421" x2="5493" y2="43421"/>
                        <a14:foregroundMark x1="6951" y1="47515" x2="6951" y2="47515"/>
                        <a14:foregroundMark x1="92377" y1="42398" x2="92377" y2="42398"/>
                        <a14:foregroundMark x1="95067" y1="49415" x2="95067" y2="49415"/>
                        <a14:foregroundMark x1="94955" y1="62427" x2="94955" y2="62427"/>
                      </a14:backgroundRemoval>
                    </a14:imgEffect>
                  </a14:imgLayer>
                </a14:imgProps>
              </a:ext>
              <a:ext uri="{28A0092B-C50C-407E-A947-70E740481C1C}">
                <a14:useLocalDpi xmlns:a14="http://schemas.microsoft.com/office/drawing/2010/main" val="0"/>
              </a:ext>
            </a:extLst>
          </a:blip>
          <a:srcRect/>
          <a:stretch>
            <a:fillRect/>
          </a:stretch>
        </p:blipFill>
        <p:spPr bwMode="auto">
          <a:xfrm>
            <a:off x="8716284" y="4691081"/>
            <a:ext cx="1619250" cy="1241667"/>
          </a:xfrm>
          <a:prstGeom prst="rect">
            <a:avLst/>
          </a:prstGeom>
          <a:noFill/>
          <a:extLst>
            <a:ext uri="{909E8E84-426E-40DD-AFC4-6F175D3DCCD1}">
              <a14:hiddenFill xmlns:a14="http://schemas.microsoft.com/office/drawing/2010/main">
                <a:solidFill>
                  <a:srgbClr val="FFFFFF"/>
                </a:solidFill>
              </a14:hiddenFill>
            </a:ext>
          </a:extLst>
        </p:spPr>
      </p:pic>
      <p:sp>
        <p:nvSpPr>
          <p:cNvPr id="28" name="Segnaposto numero diapositiva 27">
            <a:extLst>
              <a:ext uri="{FF2B5EF4-FFF2-40B4-BE49-F238E27FC236}">
                <a16:creationId xmlns:a16="http://schemas.microsoft.com/office/drawing/2014/main" id="{50FB449F-0A70-4BFB-B5C5-38C3B171DAA6}"/>
              </a:ext>
            </a:extLst>
          </p:cNvPr>
          <p:cNvSpPr>
            <a:spLocks noGrp="1"/>
          </p:cNvSpPr>
          <p:nvPr>
            <p:ph type="sldNum" sz="quarter" idx="12"/>
          </p:nvPr>
        </p:nvSpPr>
        <p:spPr/>
        <p:txBody>
          <a:bodyPr/>
          <a:lstStyle/>
          <a:p>
            <a:fld id="{967ED458-E12B-4E78-A031-E652A26FDB05}" type="slidenum">
              <a:rPr lang="it-IT" smtClean="0"/>
              <a:t>24</a:t>
            </a:fld>
            <a:endParaRPr lang="it-IT"/>
          </a:p>
        </p:txBody>
      </p:sp>
    </p:spTree>
    <p:extLst>
      <p:ext uri="{BB962C8B-B14F-4D97-AF65-F5344CB8AC3E}">
        <p14:creationId xmlns:p14="http://schemas.microsoft.com/office/powerpoint/2010/main" val="198328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675479" y="0"/>
            <a:ext cx="2965014" cy="646331"/>
          </a:xfrm>
          <a:prstGeom prst="rect">
            <a:avLst/>
          </a:prstGeom>
          <a:noFill/>
        </p:spPr>
        <p:txBody>
          <a:bodyPr wrap="square" rtlCol="0">
            <a:spAutoFit/>
          </a:bodyPr>
          <a:lstStyle/>
          <a:p>
            <a:r>
              <a:rPr lang="it-IT" sz="3600" dirty="0"/>
              <a:t>Software e file</a:t>
            </a:r>
          </a:p>
        </p:txBody>
      </p:sp>
      <p:sp>
        <p:nvSpPr>
          <p:cNvPr id="17" name="Rettangolo 16">
            <a:extLst>
              <a:ext uri="{FF2B5EF4-FFF2-40B4-BE49-F238E27FC236}">
                <a16:creationId xmlns:a16="http://schemas.microsoft.com/office/drawing/2014/main" id="{BC406287-DA09-420F-9B69-7952F9210EC3}"/>
              </a:ext>
            </a:extLst>
          </p:cNvPr>
          <p:cNvSpPr/>
          <p:nvPr/>
        </p:nvSpPr>
        <p:spPr>
          <a:xfrm>
            <a:off x="0" y="1018468"/>
            <a:ext cx="10819374" cy="830997"/>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600" dirty="0"/>
              <a:t>Il </a:t>
            </a:r>
            <a:r>
              <a:rPr lang="it-IT" altLang="it-IT" sz="1600" b="1" dirty="0"/>
              <a:t>software </a:t>
            </a:r>
            <a:r>
              <a:rPr lang="it-IT" altLang="it-IT" sz="1600" dirty="0"/>
              <a:t>è l’insieme di dati e programmi che permettono ad un elaboratore di svolgere le sue funzioni</a:t>
            </a:r>
            <a:br>
              <a:rPr lang="it-IT" altLang="it-IT" sz="1600" dirty="0"/>
            </a:br>
            <a:r>
              <a:rPr lang="it-IT" altLang="it-IT" sz="1600" dirty="0"/>
              <a:t>Il </a:t>
            </a:r>
            <a:r>
              <a:rPr lang="it-IT" altLang="it-IT" sz="1600" b="1" dirty="0"/>
              <a:t>Firmware </a:t>
            </a:r>
            <a:r>
              <a:rPr lang="it-IT" altLang="it-IT" sz="1600" dirty="0"/>
              <a:t>è un software essenziale per il funzionamento di uno «strumento» ed indissolubilmente legato ad esso; è memorizzato solitamente nella ROM.</a:t>
            </a:r>
          </a:p>
        </p:txBody>
      </p:sp>
      <p:sp>
        <p:nvSpPr>
          <p:cNvPr id="18" name="Rettangolo 17">
            <a:extLst>
              <a:ext uri="{FF2B5EF4-FFF2-40B4-BE49-F238E27FC236}">
                <a16:creationId xmlns:a16="http://schemas.microsoft.com/office/drawing/2014/main" id="{EA71C243-6C8F-476E-A242-BDE21A49952D}"/>
              </a:ext>
            </a:extLst>
          </p:cNvPr>
          <p:cNvSpPr/>
          <p:nvPr/>
        </p:nvSpPr>
        <p:spPr>
          <a:xfrm>
            <a:off x="0" y="74995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pic>
        <p:nvPicPr>
          <p:cNvPr id="19" name="Picture 2">
            <a:extLst>
              <a:ext uri="{FF2B5EF4-FFF2-40B4-BE49-F238E27FC236}">
                <a16:creationId xmlns:a16="http://schemas.microsoft.com/office/drawing/2014/main" id="{5B9BFF5A-0D16-40F2-93A9-B6136C460F23}"/>
              </a:ext>
            </a:extLst>
          </p:cNvPr>
          <p:cNvPicPr>
            <a:picLocks noChangeAspect="1"/>
          </p:cNvPicPr>
          <p:nvPr/>
        </p:nvPicPr>
        <p:blipFill rotWithShape="1">
          <a:blip r:embed="rId4">
            <a:extLst>
              <a:ext uri="{28A0092B-C50C-407E-A947-70E740481C1C}">
                <a14:useLocalDpi xmlns:a14="http://schemas.microsoft.com/office/drawing/2010/main" val="0"/>
              </a:ext>
            </a:extLst>
          </a:blip>
          <a:srcRect l="13235" t="31515" r="11134" b="16488"/>
          <a:stretch/>
        </p:blipFill>
        <p:spPr bwMode="auto">
          <a:xfrm>
            <a:off x="348" y="2221602"/>
            <a:ext cx="5067691" cy="256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ttore 2 2">
            <a:extLst>
              <a:ext uri="{FF2B5EF4-FFF2-40B4-BE49-F238E27FC236}">
                <a16:creationId xmlns:a16="http://schemas.microsoft.com/office/drawing/2014/main" id="{C2BB917A-7F7A-4B93-8702-D723B552A31A}"/>
              </a:ext>
            </a:extLst>
          </p:cNvPr>
          <p:cNvCxnSpPr/>
          <p:nvPr/>
        </p:nvCxnSpPr>
        <p:spPr>
          <a:xfrm flipV="1">
            <a:off x="5324475" y="2305050"/>
            <a:ext cx="0" cy="24839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BDDB146F-E923-4883-9D26-5700DD70D9DF}"/>
              </a:ext>
            </a:extLst>
          </p:cNvPr>
          <p:cNvSpPr txBox="1"/>
          <p:nvPr/>
        </p:nvSpPr>
        <p:spPr>
          <a:xfrm>
            <a:off x="5572125" y="2552700"/>
            <a:ext cx="780342" cy="369332"/>
          </a:xfrm>
          <a:prstGeom prst="rect">
            <a:avLst/>
          </a:prstGeom>
          <a:noFill/>
        </p:spPr>
        <p:txBody>
          <a:bodyPr wrap="none" rtlCol="0">
            <a:spAutoFit/>
          </a:bodyPr>
          <a:lstStyle/>
          <a:p>
            <a:r>
              <a:rPr lang="it-IT" dirty="0"/>
              <a:t>Livello</a:t>
            </a:r>
          </a:p>
        </p:txBody>
      </p:sp>
      <p:sp>
        <p:nvSpPr>
          <p:cNvPr id="11" name="Rettangolo con angoli arrotondati 10">
            <a:extLst>
              <a:ext uri="{FF2B5EF4-FFF2-40B4-BE49-F238E27FC236}">
                <a16:creationId xmlns:a16="http://schemas.microsoft.com/office/drawing/2014/main" id="{FA1CF8C1-8A69-4550-A06A-E02ACAABDA9B}"/>
              </a:ext>
            </a:extLst>
          </p:cNvPr>
          <p:cNvSpPr/>
          <p:nvPr/>
        </p:nvSpPr>
        <p:spPr>
          <a:xfrm>
            <a:off x="7229475" y="2838450"/>
            <a:ext cx="3305173" cy="154305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Il software realizza una serie di algoritmi e partendo da un file permette la creazione di un eseguibile per la distribuzione</a:t>
            </a:r>
          </a:p>
        </p:txBody>
      </p:sp>
      <p:cxnSp>
        <p:nvCxnSpPr>
          <p:cNvPr id="13" name="Connettore curvo 12">
            <a:extLst>
              <a:ext uri="{FF2B5EF4-FFF2-40B4-BE49-F238E27FC236}">
                <a16:creationId xmlns:a16="http://schemas.microsoft.com/office/drawing/2014/main" id="{1141ACFE-BE68-4A75-943D-EB3860A51CE3}"/>
              </a:ext>
            </a:extLst>
          </p:cNvPr>
          <p:cNvCxnSpPr>
            <a:stCxn id="11" idx="2"/>
          </p:cNvCxnSpPr>
          <p:nvPr/>
        </p:nvCxnSpPr>
        <p:spPr>
          <a:xfrm rot="5400000">
            <a:off x="7241028" y="4198498"/>
            <a:ext cx="1458032" cy="18240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ttangolo con angoli arrotondati 27">
            <a:extLst>
              <a:ext uri="{FF2B5EF4-FFF2-40B4-BE49-F238E27FC236}">
                <a16:creationId xmlns:a16="http://schemas.microsoft.com/office/drawing/2014/main" id="{D5FBDB18-2635-4223-A973-BE71F5F2F5CE}"/>
              </a:ext>
            </a:extLst>
          </p:cNvPr>
          <p:cNvSpPr/>
          <p:nvPr/>
        </p:nvSpPr>
        <p:spPr>
          <a:xfrm>
            <a:off x="3671888" y="5110516"/>
            <a:ext cx="3305173" cy="154305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 Linguaggi di programmazione servono a tradurre gli algoritmi in istruzioni per il calcolatore.</a:t>
            </a:r>
          </a:p>
        </p:txBody>
      </p:sp>
      <p:sp>
        <p:nvSpPr>
          <p:cNvPr id="14" name="Segnaposto numero diapositiva 13">
            <a:extLst>
              <a:ext uri="{FF2B5EF4-FFF2-40B4-BE49-F238E27FC236}">
                <a16:creationId xmlns:a16="http://schemas.microsoft.com/office/drawing/2014/main" id="{6CACC67C-122D-440C-B56E-E6A7BB0F82C8}"/>
              </a:ext>
            </a:extLst>
          </p:cNvPr>
          <p:cNvSpPr>
            <a:spLocks noGrp="1"/>
          </p:cNvSpPr>
          <p:nvPr>
            <p:ph type="sldNum" sz="quarter" idx="12"/>
          </p:nvPr>
        </p:nvSpPr>
        <p:spPr/>
        <p:txBody>
          <a:bodyPr/>
          <a:lstStyle/>
          <a:p>
            <a:fld id="{967ED458-E12B-4E78-A031-E652A26FDB05}" type="slidenum">
              <a:rPr lang="it-IT" smtClean="0"/>
              <a:t>25</a:t>
            </a:fld>
            <a:endParaRPr lang="it-IT"/>
          </a:p>
        </p:txBody>
      </p:sp>
    </p:spTree>
    <p:extLst>
      <p:ext uri="{BB962C8B-B14F-4D97-AF65-F5344CB8AC3E}">
        <p14:creationId xmlns:p14="http://schemas.microsoft.com/office/powerpoint/2010/main" val="216671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3067965" y="-122356"/>
            <a:ext cx="5668818" cy="646331"/>
          </a:xfrm>
          <a:prstGeom prst="rect">
            <a:avLst/>
          </a:prstGeom>
          <a:noFill/>
        </p:spPr>
        <p:txBody>
          <a:bodyPr wrap="square" rtlCol="0">
            <a:spAutoFit/>
          </a:bodyPr>
          <a:lstStyle/>
          <a:p>
            <a:r>
              <a:rPr lang="it-IT" sz="3600" dirty="0"/>
              <a:t>Linguaggi di Programmazione</a:t>
            </a:r>
          </a:p>
        </p:txBody>
      </p:sp>
      <p:cxnSp>
        <p:nvCxnSpPr>
          <p:cNvPr id="3" name="Connettore 2 2">
            <a:extLst>
              <a:ext uri="{FF2B5EF4-FFF2-40B4-BE49-F238E27FC236}">
                <a16:creationId xmlns:a16="http://schemas.microsoft.com/office/drawing/2014/main" id="{C2BB917A-7F7A-4B93-8702-D723B552A31A}"/>
              </a:ext>
            </a:extLst>
          </p:cNvPr>
          <p:cNvCxnSpPr/>
          <p:nvPr/>
        </p:nvCxnSpPr>
        <p:spPr>
          <a:xfrm flipV="1">
            <a:off x="5457825" y="990600"/>
            <a:ext cx="0" cy="24839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BDDB146F-E923-4883-9D26-5700DD70D9DF}"/>
              </a:ext>
            </a:extLst>
          </p:cNvPr>
          <p:cNvSpPr txBox="1"/>
          <p:nvPr/>
        </p:nvSpPr>
        <p:spPr>
          <a:xfrm>
            <a:off x="5687890" y="1222488"/>
            <a:ext cx="780342" cy="369332"/>
          </a:xfrm>
          <a:prstGeom prst="rect">
            <a:avLst/>
          </a:prstGeom>
          <a:noFill/>
        </p:spPr>
        <p:txBody>
          <a:bodyPr wrap="none" rtlCol="0">
            <a:spAutoFit/>
          </a:bodyPr>
          <a:lstStyle/>
          <a:p>
            <a:r>
              <a:rPr lang="it-IT" dirty="0"/>
              <a:t>Livello</a:t>
            </a:r>
          </a:p>
        </p:txBody>
      </p:sp>
      <p:pic>
        <p:nvPicPr>
          <p:cNvPr id="22532" name="Picture 4" descr="Why there are so many programming languages?">
            <a:extLst>
              <a:ext uri="{FF2B5EF4-FFF2-40B4-BE49-F238E27FC236}">
                <a16:creationId xmlns:a16="http://schemas.microsoft.com/office/drawing/2014/main" id="{4965A703-F7D1-4D96-A73F-06705146D9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4316" y="694299"/>
            <a:ext cx="3232733" cy="3232733"/>
          </a:xfrm>
          <a:prstGeom prst="rect">
            <a:avLst/>
          </a:prstGeom>
          <a:noFill/>
          <a:extLst>
            <a:ext uri="{909E8E84-426E-40DD-AFC4-6F175D3DCCD1}">
              <a14:hiddenFill xmlns:a14="http://schemas.microsoft.com/office/drawing/2010/main">
                <a:solidFill>
                  <a:srgbClr val="FFFFFF"/>
                </a:solidFill>
              </a14:hiddenFill>
            </a:ext>
          </a:extLst>
        </p:spPr>
      </p:pic>
      <p:sp>
        <p:nvSpPr>
          <p:cNvPr id="20" name="CasellaDiTesto 19">
            <a:extLst>
              <a:ext uri="{FF2B5EF4-FFF2-40B4-BE49-F238E27FC236}">
                <a16:creationId xmlns:a16="http://schemas.microsoft.com/office/drawing/2014/main" id="{3BAB7E2A-DF4A-429A-836A-7F4BF11D9014}"/>
              </a:ext>
            </a:extLst>
          </p:cNvPr>
          <p:cNvSpPr txBox="1"/>
          <p:nvPr/>
        </p:nvSpPr>
        <p:spPr>
          <a:xfrm>
            <a:off x="1459865" y="4427378"/>
            <a:ext cx="3901635" cy="923330"/>
          </a:xfrm>
          <a:prstGeom prst="rect">
            <a:avLst/>
          </a:prstGeom>
          <a:noFill/>
          <a:ln>
            <a:solidFill>
              <a:schemeClr val="tx1"/>
            </a:solidFill>
          </a:ln>
        </p:spPr>
        <p:txBody>
          <a:bodyPr wrap="square" rtlCol="0">
            <a:spAutoFit/>
          </a:bodyPr>
          <a:lstStyle/>
          <a:p>
            <a:pPr algn="just"/>
            <a:r>
              <a:rPr lang="it-IT" dirty="0"/>
              <a:t>Le istruzioni hanno codifica binaria (0101010110) , molto efficiente e dipende dal calcolatore</a:t>
            </a:r>
          </a:p>
        </p:txBody>
      </p:sp>
      <p:sp>
        <p:nvSpPr>
          <p:cNvPr id="21" name="Rettangolo 20">
            <a:extLst>
              <a:ext uri="{FF2B5EF4-FFF2-40B4-BE49-F238E27FC236}">
                <a16:creationId xmlns:a16="http://schemas.microsoft.com/office/drawing/2014/main" id="{1B179A5A-5E07-44B9-9BA1-E122DBB211C4}"/>
              </a:ext>
            </a:extLst>
          </p:cNvPr>
          <p:cNvSpPr/>
          <p:nvPr/>
        </p:nvSpPr>
        <p:spPr>
          <a:xfrm>
            <a:off x="2053905" y="415886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Linguaggio Macchina</a:t>
            </a:r>
          </a:p>
        </p:txBody>
      </p:sp>
      <p:cxnSp>
        <p:nvCxnSpPr>
          <p:cNvPr id="14" name="Connettore a gomito 13">
            <a:extLst>
              <a:ext uri="{FF2B5EF4-FFF2-40B4-BE49-F238E27FC236}">
                <a16:creationId xmlns:a16="http://schemas.microsoft.com/office/drawing/2014/main" id="{8B306F3A-E5D5-4825-97EE-543573C2EB34}"/>
              </a:ext>
            </a:extLst>
          </p:cNvPr>
          <p:cNvCxnSpPr>
            <a:cxnSpLocks/>
            <a:stCxn id="20" idx="1"/>
          </p:cNvCxnSpPr>
          <p:nvPr/>
        </p:nvCxnSpPr>
        <p:spPr>
          <a:xfrm rot="10800000" flipH="1">
            <a:off x="1459864" y="2985627"/>
            <a:ext cx="838567" cy="1903417"/>
          </a:xfrm>
          <a:prstGeom prst="bentConnector4">
            <a:avLst>
              <a:gd name="adj1" fmla="val -27261"/>
              <a:gd name="adj2" fmla="val 99658"/>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5">
            <a:extLst>
              <a:ext uri="{FF2B5EF4-FFF2-40B4-BE49-F238E27FC236}">
                <a16:creationId xmlns:a16="http://schemas.microsoft.com/office/drawing/2014/main" id="{5F5A0164-25E0-49BE-AC83-FBDCAC317603}"/>
              </a:ext>
            </a:extLst>
          </p:cNvPr>
          <p:cNvSpPr>
            <a:spLocks noChangeArrowheads="1"/>
          </p:cNvSpPr>
          <p:nvPr/>
        </p:nvSpPr>
        <p:spPr bwMode="auto">
          <a:xfrm>
            <a:off x="0" y="-184666"/>
            <a:ext cx="184731"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32" name="CasellaDiTesto 31">
            <a:extLst>
              <a:ext uri="{FF2B5EF4-FFF2-40B4-BE49-F238E27FC236}">
                <a16:creationId xmlns:a16="http://schemas.microsoft.com/office/drawing/2014/main" id="{D1C7ABF1-9021-420A-8920-F3DD436ADF1B}"/>
              </a:ext>
            </a:extLst>
          </p:cNvPr>
          <p:cNvSpPr txBox="1"/>
          <p:nvPr/>
        </p:nvSpPr>
        <p:spPr>
          <a:xfrm>
            <a:off x="6082323" y="3018281"/>
            <a:ext cx="3901635" cy="1815882"/>
          </a:xfrm>
          <a:prstGeom prst="rect">
            <a:avLst/>
          </a:prstGeom>
          <a:noFill/>
          <a:ln>
            <a:solidFill>
              <a:schemeClr val="tx1"/>
            </a:solidFill>
          </a:ln>
        </p:spPr>
        <p:txBody>
          <a:bodyPr wrap="square" rtlCol="0">
            <a:spAutoFit/>
          </a:bodyPr>
          <a:lstStyle/>
          <a:p>
            <a:pPr lvl="0" algn="just" eaLnBrk="0" fontAlgn="base" hangingPunct="0">
              <a:spcBef>
                <a:spcPct val="0"/>
              </a:spcBef>
              <a:spcAft>
                <a:spcPct val="0"/>
              </a:spcAft>
            </a:pPr>
            <a:r>
              <a:rPr lang="it-IT" altLang="it-IT" sz="1400" dirty="0">
                <a:solidFill>
                  <a:srgbClr val="222222"/>
                </a:solidFill>
                <a:cs typeface="Arial" panose="020B0604020202020204" pitchFamily="34" charset="0"/>
              </a:rPr>
              <a:t>L'assembly ha lo scopo generale di consentire al programmatore di ignorare il formato binario del linguaggio macchina. Ogni codice operativo del linguaggio macchina viene sostituito, nell'assembly, da una sequenza di caratteri che lo rappresenta in forma mnemonica; per esempio, il codice operativo per la somma potrebbe essere trascritto come ADD e quello per il salto come JMP.  </a:t>
            </a:r>
            <a:r>
              <a:rPr kumimoji="0" lang="it-IT" altLang="it-IT" sz="1400" b="0" i="0" u="none" strike="noStrike" cap="none" normalizeH="0" baseline="0" dirty="0">
                <a:ln>
                  <a:noFill/>
                </a:ln>
                <a:solidFill>
                  <a:schemeClr val="tx1"/>
                </a:solidFill>
                <a:effectLst/>
              </a:rPr>
              <a:t> </a:t>
            </a:r>
          </a:p>
        </p:txBody>
      </p:sp>
      <p:sp>
        <p:nvSpPr>
          <p:cNvPr id="33" name="Rettangolo 32">
            <a:extLst>
              <a:ext uri="{FF2B5EF4-FFF2-40B4-BE49-F238E27FC236}">
                <a16:creationId xmlns:a16="http://schemas.microsoft.com/office/drawing/2014/main" id="{F9E11A2D-3214-4309-B0DC-B101A0B0E335}"/>
              </a:ext>
            </a:extLst>
          </p:cNvPr>
          <p:cNvSpPr/>
          <p:nvPr/>
        </p:nvSpPr>
        <p:spPr>
          <a:xfrm>
            <a:off x="6676363" y="2749766"/>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Linguaggio Assembly</a:t>
            </a:r>
          </a:p>
        </p:txBody>
      </p:sp>
      <p:cxnSp>
        <p:nvCxnSpPr>
          <p:cNvPr id="38" name="Connettore a gomito 37">
            <a:extLst>
              <a:ext uri="{FF2B5EF4-FFF2-40B4-BE49-F238E27FC236}">
                <a16:creationId xmlns:a16="http://schemas.microsoft.com/office/drawing/2014/main" id="{22633E65-960B-48AD-AD64-993BF3341607}"/>
              </a:ext>
            </a:extLst>
          </p:cNvPr>
          <p:cNvCxnSpPr>
            <a:cxnSpLocks/>
            <a:stCxn id="32" idx="1"/>
          </p:cNvCxnSpPr>
          <p:nvPr/>
        </p:nvCxnSpPr>
        <p:spPr>
          <a:xfrm rot="10800000">
            <a:off x="4476555" y="2549284"/>
            <a:ext cx="1605769" cy="1376939"/>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CasellaDiTesto 47">
            <a:extLst>
              <a:ext uri="{FF2B5EF4-FFF2-40B4-BE49-F238E27FC236}">
                <a16:creationId xmlns:a16="http://schemas.microsoft.com/office/drawing/2014/main" id="{361E2E91-DF92-49B9-8DBE-1C22D688B3FB}"/>
              </a:ext>
            </a:extLst>
          </p:cNvPr>
          <p:cNvSpPr txBox="1"/>
          <p:nvPr/>
        </p:nvSpPr>
        <p:spPr>
          <a:xfrm>
            <a:off x="7079224" y="1354265"/>
            <a:ext cx="3901635" cy="1169551"/>
          </a:xfrm>
          <a:prstGeom prst="rect">
            <a:avLst/>
          </a:prstGeom>
          <a:noFill/>
          <a:ln>
            <a:solidFill>
              <a:schemeClr val="tx1"/>
            </a:solidFill>
          </a:ln>
        </p:spPr>
        <p:txBody>
          <a:bodyPr wrap="square" rtlCol="0">
            <a:spAutoFit/>
          </a:bodyPr>
          <a:lstStyle/>
          <a:p>
            <a:pPr lvl="0" algn="just" eaLnBrk="0" fontAlgn="base" hangingPunct="0">
              <a:spcBef>
                <a:spcPct val="0"/>
              </a:spcBef>
              <a:spcAft>
                <a:spcPct val="0"/>
              </a:spcAft>
            </a:pPr>
            <a:r>
              <a:rPr lang="it-IT" altLang="it-IT" sz="1400" dirty="0"/>
              <a:t>Un linguaggio di programmazione ad alto livello, in informatica, è un linguaggio di programmazione caratterizzato da una significativa astrazione dai dettagli del funzionamento di un calcolatore e dalle caratteristiche del linguaggio macchina.</a:t>
            </a:r>
            <a:endParaRPr kumimoji="0" lang="it-IT" altLang="it-IT" sz="1400" b="0" i="0" u="none" strike="noStrike" cap="none" normalizeH="0" baseline="0" dirty="0">
              <a:ln>
                <a:noFill/>
              </a:ln>
              <a:solidFill>
                <a:schemeClr val="tx1"/>
              </a:solidFill>
              <a:effectLst/>
            </a:endParaRPr>
          </a:p>
        </p:txBody>
      </p:sp>
      <p:sp>
        <p:nvSpPr>
          <p:cNvPr id="49" name="Rettangolo 48">
            <a:extLst>
              <a:ext uri="{FF2B5EF4-FFF2-40B4-BE49-F238E27FC236}">
                <a16:creationId xmlns:a16="http://schemas.microsoft.com/office/drawing/2014/main" id="{F0DA7458-3A68-459C-9EA8-8B3BA7525D61}"/>
              </a:ext>
            </a:extLst>
          </p:cNvPr>
          <p:cNvSpPr/>
          <p:nvPr/>
        </p:nvSpPr>
        <p:spPr>
          <a:xfrm>
            <a:off x="7673264" y="1085750"/>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Linguaggi ad alto livello</a:t>
            </a:r>
          </a:p>
        </p:txBody>
      </p:sp>
      <p:cxnSp>
        <p:nvCxnSpPr>
          <p:cNvPr id="50" name="Connettore a gomito 49">
            <a:extLst>
              <a:ext uri="{FF2B5EF4-FFF2-40B4-BE49-F238E27FC236}">
                <a16:creationId xmlns:a16="http://schemas.microsoft.com/office/drawing/2014/main" id="{44D31138-74F7-48B6-91ED-3ACECBB9B62B}"/>
              </a:ext>
            </a:extLst>
          </p:cNvPr>
          <p:cNvCxnSpPr>
            <a:cxnSpLocks/>
            <a:stCxn id="48" idx="1"/>
          </p:cNvCxnSpPr>
          <p:nvPr/>
        </p:nvCxnSpPr>
        <p:spPr>
          <a:xfrm rot="10800000" flipV="1">
            <a:off x="4476552" y="1939041"/>
            <a:ext cx="2602672" cy="295146"/>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Segnaposto numero diapositiva 50">
            <a:extLst>
              <a:ext uri="{FF2B5EF4-FFF2-40B4-BE49-F238E27FC236}">
                <a16:creationId xmlns:a16="http://schemas.microsoft.com/office/drawing/2014/main" id="{0B2A1613-D3D8-41E5-B2E7-35451EE9D5CE}"/>
              </a:ext>
            </a:extLst>
          </p:cNvPr>
          <p:cNvSpPr>
            <a:spLocks noGrp="1"/>
          </p:cNvSpPr>
          <p:nvPr>
            <p:ph type="sldNum" sz="quarter" idx="12"/>
          </p:nvPr>
        </p:nvSpPr>
        <p:spPr/>
        <p:txBody>
          <a:bodyPr/>
          <a:lstStyle/>
          <a:p>
            <a:fld id="{967ED458-E12B-4E78-A031-E652A26FDB05}" type="slidenum">
              <a:rPr lang="it-IT" smtClean="0"/>
              <a:t>26</a:t>
            </a:fld>
            <a:endParaRPr lang="it-IT"/>
          </a:p>
        </p:txBody>
      </p:sp>
    </p:spTree>
    <p:extLst>
      <p:ext uri="{BB962C8B-B14F-4D97-AF65-F5344CB8AC3E}">
        <p14:creationId xmlns:p14="http://schemas.microsoft.com/office/powerpoint/2010/main" val="190146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2320424" y="138736"/>
            <a:ext cx="7163900" cy="646331"/>
          </a:xfrm>
          <a:prstGeom prst="rect">
            <a:avLst/>
          </a:prstGeom>
          <a:noFill/>
        </p:spPr>
        <p:txBody>
          <a:bodyPr wrap="square" rtlCol="0">
            <a:spAutoFit/>
          </a:bodyPr>
          <a:lstStyle/>
          <a:p>
            <a:r>
              <a:rPr lang="it-IT" sz="3600" dirty="0"/>
              <a:t>Traduzione dei linguaggi (compilati)</a:t>
            </a:r>
          </a:p>
        </p:txBody>
      </p:sp>
      <p:sp>
        <p:nvSpPr>
          <p:cNvPr id="29" name="Rectangle 5">
            <a:extLst>
              <a:ext uri="{FF2B5EF4-FFF2-40B4-BE49-F238E27FC236}">
                <a16:creationId xmlns:a16="http://schemas.microsoft.com/office/drawing/2014/main" id="{5F5A0164-25E0-49BE-AC83-FBDCAC317603}"/>
              </a:ext>
            </a:extLst>
          </p:cNvPr>
          <p:cNvSpPr>
            <a:spLocks noChangeArrowheads="1"/>
          </p:cNvSpPr>
          <p:nvPr/>
        </p:nvSpPr>
        <p:spPr bwMode="auto">
          <a:xfrm>
            <a:off x="0" y="-184666"/>
            <a:ext cx="184731"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23" name="Picture 2">
            <a:extLst>
              <a:ext uri="{FF2B5EF4-FFF2-40B4-BE49-F238E27FC236}">
                <a16:creationId xmlns:a16="http://schemas.microsoft.com/office/drawing/2014/main" id="{5933CA5E-CDDF-4828-B782-5B553A3B21C2}"/>
              </a:ext>
            </a:extLst>
          </p:cNvPr>
          <p:cNvPicPr>
            <a:picLocks noChangeAspect="1"/>
          </p:cNvPicPr>
          <p:nvPr/>
        </p:nvPicPr>
        <p:blipFill rotWithShape="1">
          <a:blip r:embed="rId4">
            <a:extLst>
              <a:ext uri="{28A0092B-C50C-407E-A947-70E740481C1C}">
                <a14:useLocalDpi xmlns:a14="http://schemas.microsoft.com/office/drawing/2010/main" val="0"/>
              </a:ext>
            </a:extLst>
          </a:blip>
          <a:srcRect t="13749"/>
          <a:stretch/>
        </p:blipFill>
        <p:spPr bwMode="auto">
          <a:xfrm>
            <a:off x="1892727" y="914400"/>
            <a:ext cx="8339138" cy="530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egnaposto numero diapositiva 1">
            <a:extLst>
              <a:ext uri="{FF2B5EF4-FFF2-40B4-BE49-F238E27FC236}">
                <a16:creationId xmlns:a16="http://schemas.microsoft.com/office/drawing/2014/main" id="{15866156-5206-4F23-96B3-5922D3817C43}"/>
              </a:ext>
            </a:extLst>
          </p:cNvPr>
          <p:cNvSpPr>
            <a:spLocks noGrp="1"/>
          </p:cNvSpPr>
          <p:nvPr>
            <p:ph type="sldNum" sz="quarter" idx="12"/>
          </p:nvPr>
        </p:nvSpPr>
        <p:spPr/>
        <p:txBody>
          <a:bodyPr/>
          <a:lstStyle/>
          <a:p>
            <a:fld id="{967ED458-E12B-4E78-A031-E652A26FDB05}" type="slidenum">
              <a:rPr lang="it-IT" smtClean="0"/>
              <a:t>27</a:t>
            </a:fld>
            <a:endParaRPr lang="it-IT"/>
          </a:p>
        </p:txBody>
      </p:sp>
    </p:spTree>
    <p:extLst>
      <p:ext uri="{BB962C8B-B14F-4D97-AF65-F5344CB8AC3E}">
        <p14:creationId xmlns:p14="http://schemas.microsoft.com/office/powerpoint/2010/main" val="391426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3009369" y="106933"/>
            <a:ext cx="5794876" cy="646331"/>
          </a:xfrm>
          <a:prstGeom prst="rect">
            <a:avLst/>
          </a:prstGeom>
          <a:noFill/>
        </p:spPr>
        <p:txBody>
          <a:bodyPr wrap="square" rtlCol="0">
            <a:spAutoFit/>
          </a:bodyPr>
          <a:lstStyle/>
          <a:p>
            <a:r>
              <a:rPr lang="it-IT" sz="3600" dirty="0"/>
              <a:t>Programmi, processi e </a:t>
            </a:r>
            <a:r>
              <a:rPr lang="it-IT" sz="3600" dirty="0" err="1"/>
              <a:t>Thread</a:t>
            </a:r>
            <a:endParaRPr lang="it-IT" sz="3600" dirty="0"/>
          </a:p>
        </p:txBody>
      </p:sp>
      <p:sp>
        <p:nvSpPr>
          <p:cNvPr id="29" name="Rectangle 5">
            <a:extLst>
              <a:ext uri="{FF2B5EF4-FFF2-40B4-BE49-F238E27FC236}">
                <a16:creationId xmlns:a16="http://schemas.microsoft.com/office/drawing/2014/main" id="{5F5A0164-25E0-49BE-AC83-FBDCAC317603}"/>
              </a:ext>
            </a:extLst>
          </p:cNvPr>
          <p:cNvSpPr>
            <a:spLocks noChangeArrowheads="1"/>
          </p:cNvSpPr>
          <p:nvPr/>
        </p:nvSpPr>
        <p:spPr bwMode="auto">
          <a:xfrm>
            <a:off x="0" y="-184666"/>
            <a:ext cx="184731"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 name="Rettangolo 9">
            <a:extLst>
              <a:ext uri="{FF2B5EF4-FFF2-40B4-BE49-F238E27FC236}">
                <a16:creationId xmlns:a16="http://schemas.microsoft.com/office/drawing/2014/main" id="{40FCCA7B-8AA2-476D-B24C-6B382A23DD4C}"/>
              </a:ext>
            </a:extLst>
          </p:cNvPr>
          <p:cNvSpPr/>
          <p:nvPr/>
        </p:nvSpPr>
        <p:spPr>
          <a:xfrm>
            <a:off x="457200" y="1452921"/>
            <a:ext cx="10819374" cy="338554"/>
          </a:xfrm>
          <a:prstGeom prst="rect">
            <a:avLst/>
          </a:prstGeom>
          <a:ln>
            <a:solidFill>
              <a:schemeClr val="tx1">
                <a:lumMod val="65000"/>
                <a:lumOff val="35000"/>
              </a:schemeClr>
            </a:solidFill>
          </a:ln>
        </p:spPr>
        <p:txBody>
          <a:bodyPr wrap="square">
            <a:spAutoFit/>
          </a:bodyPr>
          <a:lstStyle/>
          <a:p>
            <a:pPr>
              <a:spcBef>
                <a:spcPct val="50000"/>
              </a:spcBef>
            </a:pPr>
            <a:r>
              <a:rPr lang="it-IT" altLang="it-IT" sz="1600" dirty="0"/>
              <a:t>È un codice eseguile, presente su un file in disco</a:t>
            </a:r>
          </a:p>
        </p:txBody>
      </p:sp>
      <p:sp>
        <p:nvSpPr>
          <p:cNvPr id="11" name="Rettangolo 10">
            <a:extLst>
              <a:ext uri="{FF2B5EF4-FFF2-40B4-BE49-F238E27FC236}">
                <a16:creationId xmlns:a16="http://schemas.microsoft.com/office/drawing/2014/main" id="{F8FECC55-4A36-4F94-BD5D-7AD3A79364A8}"/>
              </a:ext>
            </a:extLst>
          </p:cNvPr>
          <p:cNvSpPr/>
          <p:nvPr/>
        </p:nvSpPr>
        <p:spPr>
          <a:xfrm>
            <a:off x="457200" y="1184406"/>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Programma</a:t>
            </a:r>
          </a:p>
        </p:txBody>
      </p:sp>
      <p:sp>
        <p:nvSpPr>
          <p:cNvPr id="12" name="Rettangolo 11">
            <a:extLst>
              <a:ext uri="{FF2B5EF4-FFF2-40B4-BE49-F238E27FC236}">
                <a16:creationId xmlns:a16="http://schemas.microsoft.com/office/drawing/2014/main" id="{16FD0F3E-9EFA-40F3-920A-A52302C6ABD4}"/>
              </a:ext>
            </a:extLst>
          </p:cNvPr>
          <p:cNvSpPr/>
          <p:nvPr/>
        </p:nvSpPr>
        <p:spPr>
          <a:xfrm>
            <a:off x="457200" y="2317470"/>
            <a:ext cx="10819374" cy="369332"/>
          </a:xfrm>
          <a:prstGeom prst="rect">
            <a:avLst/>
          </a:prstGeom>
          <a:ln>
            <a:solidFill>
              <a:schemeClr val="tx1"/>
            </a:solidFill>
          </a:ln>
        </p:spPr>
        <p:txBody>
          <a:bodyPr wrap="square">
            <a:spAutoFit/>
          </a:bodyPr>
          <a:lstStyle/>
          <a:p>
            <a:r>
              <a:rPr lang="it-IT" dirty="0"/>
              <a:t>È un programma in esecuzione (Codice eseguibile in RAM + operazioni sulla CPU)</a:t>
            </a:r>
          </a:p>
        </p:txBody>
      </p:sp>
      <p:sp>
        <p:nvSpPr>
          <p:cNvPr id="13" name="Rettangolo 12">
            <a:extLst>
              <a:ext uri="{FF2B5EF4-FFF2-40B4-BE49-F238E27FC236}">
                <a16:creationId xmlns:a16="http://schemas.microsoft.com/office/drawing/2014/main" id="{25C244D9-3318-4899-B9D9-21298A6D7FE1}"/>
              </a:ext>
            </a:extLst>
          </p:cNvPr>
          <p:cNvSpPr/>
          <p:nvPr/>
        </p:nvSpPr>
        <p:spPr>
          <a:xfrm>
            <a:off x="8742380" y="2058330"/>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Processo o task</a:t>
            </a:r>
          </a:p>
        </p:txBody>
      </p:sp>
      <p:sp>
        <p:nvSpPr>
          <p:cNvPr id="14" name="Rettangolo 13">
            <a:extLst>
              <a:ext uri="{FF2B5EF4-FFF2-40B4-BE49-F238E27FC236}">
                <a16:creationId xmlns:a16="http://schemas.microsoft.com/office/drawing/2014/main" id="{42388FA9-423C-47FE-8C08-3310ADB7CC33}"/>
              </a:ext>
            </a:extLst>
          </p:cNvPr>
          <p:cNvSpPr/>
          <p:nvPr/>
        </p:nvSpPr>
        <p:spPr>
          <a:xfrm>
            <a:off x="457200" y="3225698"/>
            <a:ext cx="10819374" cy="646331"/>
          </a:xfrm>
          <a:prstGeom prst="rect">
            <a:avLst/>
          </a:prstGeom>
          <a:ln>
            <a:solidFill>
              <a:schemeClr val="tx1"/>
            </a:solidFill>
          </a:ln>
        </p:spPr>
        <p:txBody>
          <a:bodyPr wrap="square">
            <a:spAutoFit/>
          </a:bodyPr>
          <a:lstStyle/>
          <a:p>
            <a:r>
              <a:rPr lang="it-IT" dirty="0"/>
              <a:t>È un’unità logica in esecuzione. Esiste solo se il programma è stato scritto in multi </a:t>
            </a:r>
            <a:r>
              <a:rPr lang="it-IT" dirty="0" err="1"/>
              <a:t>thread</a:t>
            </a:r>
            <a:r>
              <a:rPr lang="it-IT" dirty="0"/>
              <a:t> (pensiamo di dividere il programma in tanti sotto processi che si attivano/disattivano (in) dipendentemente l’uno dall’altro)</a:t>
            </a:r>
          </a:p>
        </p:txBody>
      </p:sp>
      <p:sp>
        <p:nvSpPr>
          <p:cNvPr id="15" name="Rettangolo 14">
            <a:extLst>
              <a:ext uri="{FF2B5EF4-FFF2-40B4-BE49-F238E27FC236}">
                <a16:creationId xmlns:a16="http://schemas.microsoft.com/office/drawing/2014/main" id="{F9E1F64B-8685-4F95-8330-660F186587E8}"/>
              </a:ext>
            </a:extLst>
          </p:cNvPr>
          <p:cNvSpPr/>
          <p:nvPr/>
        </p:nvSpPr>
        <p:spPr>
          <a:xfrm>
            <a:off x="475175" y="2957183"/>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Thread</a:t>
            </a:r>
            <a:endParaRPr lang="it-IT" dirty="0"/>
          </a:p>
        </p:txBody>
      </p:sp>
      <p:cxnSp>
        <p:nvCxnSpPr>
          <p:cNvPr id="3" name="Connettore diritto 2">
            <a:extLst>
              <a:ext uri="{FF2B5EF4-FFF2-40B4-BE49-F238E27FC236}">
                <a16:creationId xmlns:a16="http://schemas.microsoft.com/office/drawing/2014/main" id="{73369BA8-FBD3-41D4-B01D-F8134A298B23}"/>
              </a:ext>
            </a:extLst>
          </p:cNvPr>
          <p:cNvCxnSpPr/>
          <p:nvPr/>
        </p:nvCxnSpPr>
        <p:spPr>
          <a:xfrm>
            <a:off x="0" y="4290646"/>
            <a:ext cx="12191999"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47859F84-9202-45C2-8031-2EFB1C6C8465}"/>
              </a:ext>
            </a:extLst>
          </p:cNvPr>
          <p:cNvSpPr txBox="1"/>
          <p:nvPr/>
        </p:nvSpPr>
        <p:spPr>
          <a:xfrm>
            <a:off x="4573224" y="4258408"/>
            <a:ext cx="2658300" cy="646331"/>
          </a:xfrm>
          <a:prstGeom prst="rect">
            <a:avLst/>
          </a:prstGeom>
          <a:noFill/>
        </p:spPr>
        <p:txBody>
          <a:bodyPr wrap="square" rtlCol="0">
            <a:spAutoFit/>
          </a:bodyPr>
          <a:lstStyle/>
          <a:p>
            <a:r>
              <a:rPr lang="it-IT" sz="3600" dirty="0"/>
              <a:t>Multitasking</a:t>
            </a:r>
          </a:p>
        </p:txBody>
      </p:sp>
      <p:sp>
        <p:nvSpPr>
          <p:cNvPr id="19" name="Rettangolo 18">
            <a:extLst>
              <a:ext uri="{FF2B5EF4-FFF2-40B4-BE49-F238E27FC236}">
                <a16:creationId xmlns:a16="http://schemas.microsoft.com/office/drawing/2014/main" id="{DD4F51F0-24C9-4830-9739-0253EFF71057}"/>
              </a:ext>
            </a:extLst>
          </p:cNvPr>
          <p:cNvSpPr/>
          <p:nvPr/>
        </p:nvSpPr>
        <p:spPr>
          <a:xfrm>
            <a:off x="652609" y="5124790"/>
            <a:ext cx="10819374" cy="1077218"/>
          </a:xfrm>
          <a:prstGeom prst="rect">
            <a:avLst/>
          </a:prstGeom>
          <a:ln>
            <a:solidFill>
              <a:schemeClr val="tx1">
                <a:lumMod val="65000"/>
                <a:lumOff val="35000"/>
              </a:schemeClr>
            </a:solidFill>
          </a:ln>
        </p:spPr>
        <p:txBody>
          <a:bodyPr wrap="square">
            <a:spAutoFit/>
          </a:bodyPr>
          <a:lstStyle/>
          <a:p>
            <a:pPr>
              <a:spcBef>
                <a:spcPct val="50000"/>
              </a:spcBef>
            </a:pPr>
            <a:r>
              <a:rPr lang="it-IT" altLang="it-IT" sz="1600" dirty="0"/>
              <a:t>Col termine multitasking si indica la capacità di un sistema operativo di eseguire più programmi in simultanea.</a:t>
            </a:r>
          </a:p>
          <a:p>
            <a:pPr>
              <a:spcBef>
                <a:spcPct val="50000"/>
              </a:spcBef>
            </a:pPr>
            <a:r>
              <a:rPr lang="it-IT" altLang="it-IT" sz="1600" dirty="0"/>
              <a:t>Se questa possibilità non è prevista si parla di </a:t>
            </a:r>
            <a:r>
              <a:rPr lang="it-IT" altLang="it-IT" sz="1600" dirty="0" err="1"/>
              <a:t>monotask</a:t>
            </a:r>
            <a:r>
              <a:rPr lang="it-IT" altLang="it-IT" sz="1600" dirty="0"/>
              <a:t>.</a:t>
            </a:r>
          </a:p>
          <a:p>
            <a:pPr>
              <a:spcBef>
                <a:spcPct val="50000"/>
              </a:spcBef>
            </a:pPr>
            <a:r>
              <a:rPr lang="it-IT" altLang="it-IT" sz="1600" dirty="0"/>
              <a:t>Mentre se si parla di gestione simultanea di più </a:t>
            </a:r>
            <a:r>
              <a:rPr lang="it-IT" altLang="it-IT" sz="1600" dirty="0" err="1"/>
              <a:t>thread</a:t>
            </a:r>
            <a:r>
              <a:rPr lang="it-IT" altLang="it-IT" sz="1600" dirty="0"/>
              <a:t> si ha il </a:t>
            </a:r>
            <a:r>
              <a:rPr lang="it-IT" altLang="it-IT" sz="1600" dirty="0" err="1"/>
              <a:t>multithread</a:t>
            </a:r>
            <a:r>
              <a:rPr lang="it-IT" altLang="it-IT" sz="1600" dirty="0"/>
              <a:t>.</a:t>
            </a:r>
          </a:p>
        </p:txBody>
      </p:sp>
      <p:sp>
        <p:nvSpPr>
          <p:cNvPr id="20" name="Rettangolo 19">
            <a:extLst>
              <a:ext uri="{FF2B5EF4-FFF2-40B4-BE49-F238E27FC236}">
                <a16:creationId xmlns:a16="http://schemas.microsoft.com/office/drawing/2014/main" id="{36762536-7860-405B-A02C-1A2987E81AEA}"/>
              </a:ext>
            </a:extLst>
          </p:cNvPr>
          <p:cNvSpPr/>
          <p:nvPr/>
        </p:nvSpPr>
        <p:spPr>
          <a:xfrm>
            <a:off x="652609" y="485627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sp>
        <p:nvSpPr>
          <p:cNvPr id="16" name="Segnaposto numero diapositiva 15">
            <a:extLst>
              <a:ext uri="{FF2B5EF4-FFF2-40B4-BE49-F238E27FC236}">
                <a16:creationId xmlns:a16="http://schemas.microsoft.com/office/drawing/2014/main" id="{B4D4D975-B075-4487-84A3-07AF2305CEFC}"/>
              </a:ext>
            </a:extLst>
          </p:cNvPr>
          <p:cNvSpPr>
            <a:spLocks noGrp="1"/>
          </p:cNvSpPr>
          <p:nvPr>
            <p:ph type="sldNum" sz="quarter" idx="12"/>
          </p:nvPr>
        </p:nvSpPr>
        <p:spPr/>
        <p:txBody>
          <a:bodyPr/>
          <a:lstStyle/>
          <a:p>
            <a:fld id="{967ED458-E12B-4E78-A031-E652A26FDB05}" type="slidenum">
              <a:rPr lang="it-IT" smtClean="0"/>
              <a:t>28</a:t>
            </a:fld>
            <a:endParaRPr lang="it-IT"/>
          </a:p>
        </p:txBody>
      </p:sp>
    </p:spTree>
    <p:extLst>
      <p:ext uri="{BB962C8B-B14F-4D97-AF65-F5344CB8AC3E}">
        <p14:creationId xmlns:p14="http://schemas.microsoft.com/office/powerpoint/2010/main" val="15205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29" name="Rectangle 5">
            <a:extLst>
              <a:ext uri="{FF2B5EF4-FFF2-40B4-BE49-F238E27FC236}">
                <a16:creationId xmlns:a16="http://schemas.microsoft.com/office/drawing/2014/main" id="{5F5A0164-25E0-49BE-AC83-FBDCAC317603}"/>
              </a:ext>
            </a:extLst>
          </p:cNvPr>
          <p:cNvSpPr>
            <a:spLocks noChangeArrowheads="1"/>
          </p:cNvSpPr>
          <p:nvPr/>
        </p:nvSpPr>
        <p:spPr bwMode="auto">
          <a:xfrm>
            <a:off x="0" y="-184666"/>
            <a:ext cx="184731"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8" name="CasellaDiTesto 17">
            <a:extLst>
              <a:ext uri="{FF2B5EF4-FFF2-40B4-BE49-F238E27FC236}">
                <a16:creationId xmlns:a16="http://schemas.microsoft.com/office/drawing/2014/main" id="{47859F84-9202-45C2-8031-2EFB1C6C8465}"/>
              </a:ext>
            </a:extLst>
          </p:cNvPr>
          <p:cNvSpPr txBox="1"/>
          <p:nvPr/>
        </p:nvSpPr>
        <p:spPr>
          <a:xfrm>
            <a:off x="4573224" y="23446"/>
            <a:ext cx="2658300" cy="646331"/>
          </a:xfrm>
          <a:prstGeom prst="rect">
            <a:avLst/>
          </a:prstGeom>
          <a:noFill/>
        </p:spPr>
        <p:txBody>
          <a:bodyPr wrap="square" rtlCol="0">
            <a:spAutoFit/>
          </a:bodyPr>
          <a:lstStyle/>
          <a:p>
            <a:r>
              <a:rPr lang="it-IT" sz="3600" dirty="0"/>
              <a:t>Multitasking</a:t>
            </a:r>
          </a:p>
        </p:txBody>
      </p:sp>
      <p:sp>
        <p:nvSpPr>
          <p:cNvPr id="19" name="Rettangolo 18">
            <a:extLst>
              <a:ext uri="{FF2B5EF4-FFF2-40B4-BE49-F238E27FC236}">
                <a16:creationId xmlns:a16="http://schemas.microsoft.com/office/drawing/2014/main" id="{DD4F51F0-24C9-4830-9739-0253EFF71057}"/>
              </a:ext>
            </a:extLst>
          </p:cNvPr>
          <p:cNvSpPr/>
          <p:nvPr/>
        </p:nvSpPr>
        <p:spPr>
          <a:xfrm>
            <a:off x="492687" y="1013437"/>
            <a:ext cx="10819374" cy="584775"/>
          </a:xfrm>
          <a:prstGeom prst="rect">
            <a:avLst/>
          </a:prstGeom>
          <a:ln>
            <a:solidFill>
              <a:schemeClr val="tx1">
                <a:lumMod val="65000"/>
                <a:lumOff val="35000"/>
              </a:schemeClr>
            </a:solidFill>
          </a:ln>
        </p:spPr>
        <p:txBody>
          <a:bodyPr wrap="square">
            <a:spAutoFit/>
          </a:bodyPr>
          <a:lstStyle/>
          <a:p>
            <a:pPr>
              <a:spcBef>
                <a:spcPct val="50000"/>
              </a:spcBef>
            </a:pPr>
            <a:r>
              <a:rPr lang="it-IT" altLang="it-IT" sz="1600" dirty="0"/>
              <a:t>Si utilizza la tecnica del time-sharing che divide il tempo  d’uso della CPU fra i vari processi. Ovviamente è un esecuzione simultanea apparente. </a:t>
            </a:r>
          </a:p>
        </p:txBody>
      </p:sp>
      <p:sp>
        <p:nvSpPr>
          <p:cNvPr id="20" name="Rettangolo 19">
            <a:extLst>
              <a:ext uri="{FF2B5EF4-FFF2-40B4-BE49-F238E27FC236}">
                <a16:creationId xmlns:a16="http://schemas.microsoft.com/office/drawing/2014/main" id="{36762536-7860-405B-A02C-1A2987E81AEA}"/>
              </a:ext>
            </a:extLst>
          </p:cNvPr>
          <p:cNvSpPr/>
          <p:nvPr/>
        </p:nvSpPr>
        <p:spPr>
          <a:xfrm>
            <a:off x="492687" y="734829"/>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Funzionamento</a:t>
            </a:r>
          </a:p>
        </p:txBody>
      </p:sp>
      <p:pic>
        <p:nvPicPr>
          <p:cNvPr id="21" name="Picture 2">
            <a:extLst>
              <a:ext uri="{FF2B5EF4-FFF2-40B4-BE49-F238E27FC236}">
                <a16:creationId xmlns:a16="http://schemas.microsoft.com/office/drawing/2014/main" id="{E4FDDC30-9D82-4C21-927F-8A158CD826C0}"/>
              </a:ext>
            </a:extLst>
          </p:cNvPr>
          <p:cNvPicPr>
            <a:picLocks noChangeAspect="1"/>
          </p:cNvPicPr>
          <p:nvPr/>
        </p:nvPicPr>
        <p:blipFill rotWithShape="1">
          <a:blip r:embed="rId4">
            <a:extLst>
              <a:ext uri="{28A0092B-C50C-407E-A947-70E740481C1C}">
                <a14:useLocalDpi xmlns:a14="http://schemas.microsoft.com/office/drawing/2010/main" val="0"/>
              </a:ext>
            </a:extLst>
          </a:blip>
          <a:srcRect t="27554" b="14730"/>
          <a:stretch/>
        </p:blipFill>
        <p:spPr bwMode="auto">
          <a:xfrm>
            <a:off x="4231891" y="1636312"/>
            <a:ext cx="7084964" cy="30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ttangolo con angoli arrotondati 1">
            <a:extLst>
              <a:ext uri="{FF2B5EF4-FFF2-40B4-BE49-F238E27FC236}">
                <a16:creationId xmlns:a16="http://schemas.microsoft.com/office/drawing/2014/main" id="{EC9BCC44-ED27-40B9-BC73-39B5C32EA8DB}"/>
              </a:ext>
            </a:extLst>
          </p:cNvPr>
          <p:cNvSpPr/>
          <p:nvPr/>
        </p:nvSpPr>
        <p:spPr>
          <a:xfrm>
            <a:off x="6313032" y="4913991"/>
            <a:ext cx="3057525" cy="107632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La dimensione dell’A BUS (Address Bus) limita superiormente la quantità di memoria indirizzabile</a:t>
            </a:r>
          </a:p>
        </p:txBody>
      </p:sp>
      <p:sp>
        <p:nvSpPr>
          <p:cNvPr id="22" name="Rettangolo 21">
            <a:extLst>
              <a:ext uri="{FF2B5EF4-FFF2-40B4-BE49-F238E27FC236}">
                <a16:creationId xmlns:a16="http://schemas.microsoft.com/office/drawing/2014/main" id="{44D7B38C-42B7-4980-8D0F-AF2333F9605D}"/>
              </a:ext>
            </a:extLst>
          </p:cNvPr>
          <p:cNvSpPr/>
          <p:nvPr/>
        </p:nvSpPr>
        <p:spPr>
          <a:xfrm>
            <a:off x="6574697" y="4607376"/>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Dipendenze</a:t>
            </a:r>
          </a:p>
        </p:txBody>
      </p:sp>
      <p:sp>
        <p:nvSpPr>
          <p:cNvPr id="17" name="Rettangolo 16">
            <a:extLst>
              <a:ext uri="{FF2B5EF4-FFF2-40B4-BE49-F238E27FC236}">
                <a16:creationId xmlns:a16="http://schemas.microsoft.com/office/drawing/2014/main" id="{52794D6C-F1B2-4E29-9FAC-6F69C968D729}"/>
              </a:ext>
            </a:extLst>
          </p:cNvPr>
          <p:cNvSpPr/>
          <p:nvPr/>
        </p:nvSpPr>
        <p:spPr>
          <a:xfrm>
            <a:off x="187682" y="3129344"/>
            <a:ext cx="4179052" cy="2462213"/>
          </a:xfrm>
          <a:prstGeom prst="rect">
            <a:avLst/>
          </a:prstGeom>
          <a:ln>
            <a:solidFill>
              <a:schemeClr val="accent2"/>
            </a:solidFill>
          </a:ln>
        </p:spPr>
        <p:txBody>
          <a:bodyPr wrap="square">
            <a:spAutoFit/>
          </a:bodyPr>
          <a:lstStyle/>
          <a:p>
            <a:pPr algn="just"/>
            <a:r>
              <a:rPr lang="it-IT" sz="1400" dirty="0"/>
              <a:t>È il bus (unidirezionale) attraverso il quale la CPU decide in quale indirizzo andare a scrivere o a leggere informazioni; sia le celle di memoria (RAM) sia le periferiche di I/O (Input/Output) sono infatti divise in zone, ognuna delle quali ha un dato indirizzo. Dopo aver comunicato l'indirizzo tramite questo bus, la scrittura o lettura avviene normalmente tramite il bus dati. Naturalmente il bus indirizzi è fruibile in scrittura solo dalla CPU e in lettura dagli altri componenti, in quanto tramite questo bus viene dato solo l'indirizzo della cella, che è deciso dalla CPU.</a:t>
            </a:r>
          </a:p>
        </p:txBody>
      </p:sp>
      <p:sp>
        <p:nvSpPr>
          <p:cNvPr id="24" name="Rettangolo 23">
            <a:extLst>
              <a:ext uri="{FF2B5EF4-FFF2-40B4-BE49-F238E27FC236}">
                <a16:creationId xmlns:a16="http://schemas.microsoft.com/office/drawing/2014/main" id="{A2400BB4-E51C-45BF-9A06-9FA3273FCA88}"/>
              </a:ext>
            </a:extLst>
          </p:cNvPr>
          <p:cNvSpPr/>
          <p:nvPr/>
        </p:nvSpPr>
        <p:spPr>
          <a:xfrm>
            <a:off x="1010111" y="2822729"/>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A-BUS</a:t>
            </a:r>
          </a:p>
        </p:txBody>
      </p:sp>
      <p:cxnSp>
        <p:nvCxnSpPr>
          <p:cNvPr id="25" name="Connettore curvo 24">
            <a:extLst>
              <a:ext uri="{FF2B5EF4-FFF2-40B4-BE49-F238E27FC236}">
                <a16:creationId xmlns:a16="http://schemas.microsoft.com/office/drawing/2014/main" id="{C1CC06CE-126D-4024-80A5-2D1FD32FD51A}"/>
              </a:ext>
            </a:extLst>
          </p:cNvPr>
          <p:cNvCxnSpPr>
            <a:stCxn id="2" idx="1"/>
            <a:endCxn id="17" idx="3"/>
          </p:cNvCxnSpPr>
          <p:nvPr/>
        </p:nvCxnSpPr>
        <p:spPr>
          <a:xfrm rot="10800000">
            <a:off x="4366734" y="4360452"/>
            <a:ext cx="1946298" cy="1091703"/>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Segnaposto numero diapositiva 25">
            <a:extLst>
              <a:ext uri="{FF2B5EF4-FFF2-40B4-BE49-F238E27FC236}">
                <a16:creationId xmlns:a16="http://schemas.microsoft.com/office/drawing/2014/main" id="{C796335F-1808-4D15-9EB6-636D64D552BB}"/>
              </a:ext>
            </a:extLst>
          </p:cNvPr>
          <p:cNvSpPr>
            <a:spLocks noGrp="1"/>
          </p:cNvSpPr>
          <p:nvPr>
            <p:ph type="sldNum" sz="quarter" idx="12"/>
          </p:nvPr>
        </p:nvSpPr>
        <p:spPr/>
        <p:txBody>
          <a:bodyPr/>
          <a:lstStyle/>
          <a:p>
            <a:fld id="{967ED458-E12B-4E78-A031-E652A26FDB05}" type="slidenum">
              <a:rPr lang="it-IT" smtClean="0"/>
              <a:t>29</a:t>
            </a:fld>
            <a:endParaRPr lang="it-IT"/>
          </a:p>
        </p:txBody>
      </p:sp>
    </p:spTree>
    <p:extLst>
      <p:ext uri="{BB962C8B-B14F-4D97-AF65-F5344CB8AC3E}">
        <p14:creationId xmlns:p14="http://schemas.microsoft.com/office/powerpoint/2010/main" val="384479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5144390" y="0"/>
            <a:ext cx="2027192" cy="646331"/>
          </a:xfrm>
          <a:prstGeom prst="rect">
            <a:avLst/>
          </a:prstGeom>
          <a:noFill/>
        </p:spPr>
        <p:txBody>
          <a:bodyPr wrap="square" rtlCol="0">
            <a:spAutoFit/>
          </a:bodyPr>
          <a:lstStyle/>
          <a:p>
            <a:r>
              <a:rPr lang="it-IT" sz="3600" dirty="0"/>
              <a:t>Software</a:t>
            </a:r>
          </a:p>
        </p:txBody>
      </p:sp>
      <p:sp>
        <p:nvSpPr>
          <p:cNvPr id="10" name="Rettangolo 9">
            <a:extLst>
              <a:ext uri="{FF2B5EF4-FFF2-40B4-BE49-F238E27FC236}">
                <a16:creationId xmlns:a16="http://schemas.microsoft.com/office/drawing/2014/main" id="{28583134-42AC-4920-A6B6-B7A78EC7CB57}"/>
              </a:ext>
            </a:extLst>
          </p:cNvPr>
          <p:cNvSpPr/>
          <p:nvPr/>
        </p:nvSpPr>
        <p:spPr>
          <a:xfrm>
            <a:off x="35951" y="1026160"/>
            <a:ext cx="9144000" cy="923330"/>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dirty="0"/>
              <a:t>l'insieme delle componenti immateriali (strato logico/intangibile) di un sistema elettronico di elaborazione, in contrapposizione all'hardware, cioè la parte materiale (strato fisico/tangibile) dello stesso sistema.</a:t>
            </a:r>
          </a:p>
        </p:txBody>
      </p:sp>
      <p:sp>
        <p:nvSpPr>
          <p:cNvPr id="11" name="Rettangolo 10">
            <a:extLst>
              <a:ext uri="{FF2B5EF4-FFF2-40B4-BE49-F238E27FC236}">
                <a16:creationId xmlns:a16="http://schemas.microsoft.com/office/drawing/2014/main" id="{6FF6BF44-9B43-403B-8DC6-B1FCA3438261}"/>
              </a:ext>
            </a:extLst>
          </p:cNvPr>
          <p:cNvSpPr/>
          <p:nvPr/>
        </p:nvSpPr>
        <p:spPr>
          <a:xfrm>
            <a:off x="35951" y="75764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sp>
        <p:nvSpPr>
          <p:cNvPr id="12" name="Rettangolo 11">
            <a:extLst>
              <a:ext uri="{FF2B5EF4-FFF2-40B4-BE49-F238E27FC236}">
                <a16:creationId xmlns:a16="http://schemas.microsoft.com/office/drawing/2014/main" id="{7E34496A-08B9-4E9C-B183-E60FD23AE69E}"/>
              </a:ext>
            </a:extLst>
          </p:cNvPr>
          <p:cNvSpPr/>
          <p:nvPr/>
        </p:nvSpPr>
        <p:spPr>
          <a:xfrm>
            <a:off x="0" y="2517566"/>
            <a:ext cx="9144000" cy="369332"/>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dirty="0"/>
              <a:t>Il software è diviso in due categorie: software di sistema e software applicativo.</a:t>
            </a:r>
          </a:p>
        </p:txBody>
      </p:sp>
      <p:sp>
        <p:nvSpPr>
          <p:cNvPr id="13" name="Rettangolo 12">
            <a:extLst>
              <a:ext uri="{FF2B5EF4-FFF2-40B4-BE49-F238E27FC236}">
                <a16:creationId xmlns:a16="http://schemas.microsoft.com/office/drawing/2014/main" id="{B2C98A4A-ABE4-4E72-8781-67A6E7B647E5}"/>
              </a:ext>
            </a:extLst>
          </p:cNvPr>
          <p:cNvSpPr/>
          <p:nvPr/>
        </p:nvSpPr>
        <p:spPr>
          <a:xfrm>
            <a:off x="6609806" y="224798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Tipologie</a:t>
            </a:r>
          </a:p>
        </p:txBody>
      </p:sp>
      <p:sp>
        <p:nvSpPr>
          <p:cNvPr id="14" name="Rettangolo con angoli arrotondati 13">
            <a:extLst>
              <a:ext uri="{FF2B5EF4-FFF2-40B4-BE49-F238E27FC236}">
                <a16:creationId xmlns:a16="http://schemas.microsoft.com/office/drawing/2014/main" id="{64FCFAAF-CF9E-4B2A-BC24-B74C7346CEA3}"/>
              </a:ext>
            </a:extLst>
          </p:cNvPr>
          <p:cNvSpPr/>
          <p:nvPr/>
        </p:nvSpPr>
        <p:spPr>
          <a:xfrm>
            <a:off x="1562390" y="3429000"/>
            <a:ext cx="2015509" cy="86164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Software di sistema</a:t>
            </a:r>
          </a:p>
        </p:txBody>
      </p:sp>
      <p:sp>
        <p:nvSpPr>
          <p:cNvPr id="15" name="Rettangolo con angoli arrotondati 14">
            <a:extLst>
              <a:ext uri="{FF2B5EF4-FFF2-40B4-BE49-F238E27FC236}">
                <a16:creationId xmlns:a16="http://schemas.microsoft.com/office/drawing/2014/main" id="{8BCA72C2-3556-422B-B99A-80128C08077D}"/>
              </a:ext>
            </a:extLst>
          </p:cNvPr>
          <p:cNvSpPr/>
          <p:nvPr/>
        </p:nvSpPr>
        <p:spPr>
          <a:xfrm>
            <a:off x="5987176" y="3429000"/>
            <a:ext cx="2015509" cy="86164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Software applicativo</a:t>
            </a:r>
          </a:p>
        </p:txBody>
      </p:sp>
      <p:sp>
        <p:nvSpPr>
          <p:cNvPr id="16" name="Rettangolo 15">
            <a:extLst>
              <a:ext uri="{FF2B5EF4-FFF2-40B4-BE49-F238E27FC236}">
                <a16:creationId xmlns:a16="http://schemas.microsoft.com/office/drawing/2014/main" id="{532B045D-170F-42A3-A87F-43FFAA6BFEC2}"/>
              </a:ext>
            </a:extLst>
          </p:cNvPr>
          <p:cNvSpPr/>
          <p:nvPr/>
        </p:nvSpPr>
        <p:spPr>
          <a:xfrm>
            <a:off x="6095999" y="4290646"/>
            <a:ext cx="1758847" cy="1077218"/>
          </a:xfrm>
          <a:prstGeom prst="rect">
            <a:avLst/>
          </a:prstGeom>
          <a:ln>
            <a:solidFill>
              <a:schemeClr val="accent2"/>
            </a:solidFill>
          </a:ln>
        </p:spPr>
        <p:txBody>
          <a:bodyPr wrap="square">
            <a:spAutoFit/>
          </a:bodyPr>
          <a:lstStyle/>
          <a:p>
            <a:pPr algn="just"/>
            <a:r>
              <a:rPr lang="it-IT" altLang="it-IT" sz="1600" dirty="0">
                <a:latin typeface="Arial" panose="020B0604020202020204" pitchFamily="34" charset="0"/>
              </a:rPr>
              <a:t>Programmi che svolgono il lavoro reale per gli utenti finali.</a:t>
            </a:r>
            <a:endParaRPr lang="it-IT" sz="1600" dirty="0"/>
          </a:p>
        </p:txBody>
      </p:sp>
      <p:sp>
        <p:nvSpPr>
          <p:cNvPr id="17" name="Rettangolo 16">
            <a:extLst>
              <a:ext uri="{FF2B5EF4-FFF2-40B4-BE49-F238E27FC236}">
                <a16:creationId xmlns:a16="http://schemas.microsoft.com/office/drawing/2014/main" id="{97CDDD33-83FB-47B9-B9D0-2C03839F9FA0}"/>
              </a:ext>
            </a:extLst>
          </p:cNvPr>
          <p:cNvSpPr/>
          <p:nvPr/>
        </p:nvSpPr>
        <p:spPr>
          <a:xfrm>
            <a:off x="1690720" y="4290646"/>
            <a:ext cx="1758847" cy="2062103"/>
          </a:xfrm>
          <a:prstGeom prst="rect">
            <a:avLst/>
          </a:prstGeom>
          <a:ln>
            <a:solidFill>
              <a:schemeClr val="accent2"/>
            </a:solidFill>
          </a:ln>
        </p:spPr>
        <p:txBody>
          <a:bodyPr wrap="square">
            <a:spAutoFit/>
          </a:bodyPr>
          <a:lstStyle/>
          <a:p>
            <a:pPr algn="just"/>
            <a:r>
              <a:rPr lang="it-IT" altLang="it-IT" sz="1600" dirty="0">
                <a:latin typeface="Arial" panose="020B0604020202020204" pitchFamily="34" charset="0"/>
              </a:rPr>
              <a:t>Programmi che permettono il corretto funzionamento della macchina, gestendo la comunicazione con l’Hardware</a:t>
            </a:r>
            <a:endParaRPr lang="it-IT" sz="1600" dirty="0"/>
          </a:p>
        </p:txBody>
      </p:sp>
      <p:sp>
        <p:nvSpPr>
          <p:cNvPr id="18" name="Segnaposto numero diapositiva 17">
            <a:extLst>
              <a:ext uri="{FF2B5EF4-FFF2-40B4-BE49-F238E27FC236}">
                <a16:creationId xmlns:a16="http://schemas.microsoft.com/office/drawing/2014/main" id="{576590DF-1E4D-4126-898F-ED78F1213965}"/>
              </a:ext>
            </a:extLst>
          </p:cNvPr>
          <p:cNvSpPr>
            <a:spLocks noGrp="1"/>
          </p:cNvSpPr>
          <p:nvPr>
            <p:ph type="sldNum" sz="quarter" idx="12"/>
          </p:nvPr>
        </p:nvSpPr>
        <p:spPr/>
        <p:txBody>
          <a:bodyPr/>
          <a:lstStyle/>
          <a:p>
            <a:fld id="{967ED458-E12B-4E78-A031-E652A26FDB05}" type="slidenum">
              <a:rPr lang="it-IT" smtClean="0"/>
              <a:t>3</a:t>
            </a:fld>
            <a:endParaRPr lang="it-IT"/>
          </a:p>
        </p:txBody>
      </p:sp>
    </p:spTree>
    <p:extLst>
      <p:ext uri="{BB962C8B-B14F-4D97-AF65-F5344CB8AC3E}">
        <p14:creationId xmlns:p14="http://schemas.microsoft.com/office/powerpoint/2010/main" val="1487951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29" name="Rectangle 5">
            <a:extLst>
              <a:ext uri="{FF2B5EF4-FFF2-40B4-BE49-F238E27FC236}">
                <a16:creationId xmlns:a16="http://schemas.microsoft.com/office/drawing/2014/main" id="{5F5A0164-25E0-49BE-AC83-FBDCAC317603}"/>
              </a:ext>
            </a:extLst>
          </p:cNvPr>
          <p:cNvSpPr>
            <a:spLocks noChangeArrowheads="1"/>
          </p:cNvSpPr>
          <p:nvPr/>
        </p:nvSpPr>
        <p:spPr bwMode="auto">
          <a:xfrm>
            <a:off x="0" y="-184666"/>
            <a:ext cx="184731"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8" name="CasellaDiTesto 17">
            <a:extLst>
              <a:ext uri="{FF2B5EF4-FFF2-40B4-BE49-F238E27FC236}">
                <a16:creationId xmlns:a16="http://schemas.microsoft.com/office/drawing/2014/main" id="{47859F84-9202-45C2-8031-2EFB1C6C8465}"/>
              </a:ext>
            </a:extLst>
          </p:cNvPr>
          <p:cNvSpPr txBox="1"/>
          <p:nvPr/>
        </p:nvSpPr>
        <p:spPr>
          <a:xfrm>
            <a:off x="5453674" y="-49004"/>
            <a:ext cx="1284651" cy="646331"/>
          </a:xfrm>
          <a:prstGeom prst="rect">
            <a:avLst/>
          </a:prstGeom>
          <a:noFill/>
        </p:spPr>
        <p:txBody>
          <a:bodyPr wrap="square" rtlCol="0">
            <a:spAutoFit/>
          </a:bodyPr>
          <a:lstStyle/>
          <a:p>
            <a:r>
              <a:rPr lang="it-IT" sz="3600" dirty="0"/>
              <a:t>SWAP</a:t>
            </a:r>
          </a:p>
        </p:txBody>
      </p:sp>
      <p:sp>
        <p:nvSpPr>
          <p:cNvPr id="19" name="Rettangolo 18">
            <a:extLst>
              <a:ext uri="{FF2B5EF4-FFF2-40B4-BE49-F238E27FC236}">
                <a16:creationId xmlns:a16="http://schemas.microsoft.com/office/drawing/2014/main" id="{DD4F51F0-24C9-4830-9739-0253EFF71057}"/>
              </a:ext>
            </a:extLst>
          </p:cNvPr>
          <p:cNvSpPr/>
          <p:nvPr/>
        </p:nvSpPr>
        <p:spPr>
          <a:xfrm>
            <a:off x="492687" y="1013437"/>
            <a:ext cx="10819374" cy="584775"/>
          </a:xfrm>
          <a:prstGeom prst="rect">
            <a:avLst/>
          </a:prstGeom>
          <a:ln>
            <a:solidFill>
              <a:schemeClr val="tx1">
                <a:lumMod val="65000"/>
                <a:lumOff val="35000"/>
              </a:schemeClr>
            </a:solidFill>
          </a:ln>
        </p:spPr>
        <p:txBody>
          <a:bodyPr wrap="square">
            <a:spAutoFit/>
          </a:bodyPr>
          <a:lstStyle/>
          <a:p>
            <a:pPr>
              <a:spcBef>
                <a:spcPct val="50000"/>
              </a:spcBef>
            </a:pPr>
            <a:r>
              <a:rPr lang="it-IT" altLang="it-IT" sz="1600" dirty="0"/>
              <a:t>I dati dei programmi non in esecuzione o programmi in background (aperti ma non attualmente in uso) possono essere tolti dalla memoria centrale e parcheggiati nell’area di swap.</a:t>
            </a:r>
          </a:p>
        </p:txBody>
      </p:sp>
      <p:sp>
        <p:nvSpPr>
          <p:cNvPr id="20" name="Rettangolo 19">
            <a:extLst>
              <a:ext uri="{FF2B5EF4-FFF2-40B4-BE49-F238E27FC236}">
                <a16:creationId xmlns:a16="http://schemas.microsoft.com/office/drawing/2014/main" id="{36762536-7860-405B-A02C-1A2987E81AEA}"/>
              </a:ext>
            </a:extLst>
          </p:cNvPr>
          <p:cNvSpPr/>
          <p:nvPr/>
        </p:nvSpPr>
        <p:spPr>
          <a:xfrm>
            <a:off x="492687" y="734829"/>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pic>
        <p:nvPicPr>
          <p:cNvPr id="23" name="Picture 2">
            <a:extLst>
              <a:ext uri="{FF2B5EF4-FFF2-40B4-BE49-F238E27FC236}">
                <a16:creationId xmlns:a16="http://schemas.microsoft.com/office/drawing/2014/main" id="{F8D391DC-3CFC-458D-8231-8C21E867C8B5}"/>
              </a:ext>
            </a:extLst>
          </p:cNvPr>
          <p:cNvPicPr>
            <a:picLocks noChangeAspect="1"/>
          </p:cNvPicPr>
          <p:nvPr/>
        </p:nvPicPr>
        <p:blipFill rotWithShape="1">
          <a:blip r:embed="rId4">
            <a:extLst>
              <a:ext uri="{28A0092B-C50C-407E-A947-70E740481C1C}">
                <a14:useLocalDpi xmlns:a14="http://schemas.microsoft.com/office/drawing/2010/main" val="0"/>
              </a:ext>
            </a:extLst>
          </a:blip>
          <a:srcRect t="15737"/>
          <a:stretch/>
        </p:blipFill>
        <p:spPr bwMode="auto">
          <a:xfrm>
            <a:off x="2949990" y="1820475"/>
            <a:ext cx="5904767" cy="375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numero diapositiva 2">
            <a:extLst>
              <a:ext uri="{FF2B5EF4-FFF2-40B4-BE49-F238E27FC236}">
                <a16:creationId xmlns:a16="http://schemas.microsoft.com/office/drawing/2014/main" id="{61F13456-9BC7-4EC1-90A7-23074D4CF22C}"/>
              </a:ext>
            </a:extLst>
          </p:cNvPr>
          <p:cNvSpPr>
            <a:spLocks noGrp="1"/>
          </p:cNvSpPr>
          <p:nvPr>
            <p:ph type="sldNum" sz="quarter" idx="12"/>
          </p:nvPr>
        </p:nvSpPr>
        <p:spPr/>
        <p:txBody>
          <a:bodyPr/>
          <a:lstStyle/>
          <a:p>
            <a:fld id="{967ED458-E12B-4E78-A031-E652A26FDB05}" type="slidenum">
              <a:rPr lang="it-IT" smtClean="0"/>
              <a:t>30</a:t>
            </a:fld>
            <a:endParaRPr lang="it-IT"/>
          </a:p>
        </p:txBody>
      </p:sp>
    </p:spTree>
    <p:extLst>
      <p:ext uri="{BB962C8B-B14F-4D97-AF65-F5344CB8AC3E}">
        <p14:creationId xmlns:p14="http://schemas.microsoft.com/office/powerpoint/2010/main" val="4075691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29" name="Rectangle 5">
            <a:extLst>
              <a:ext uri="{FF2B5EF4-FFF2-40B4-BE49-F238E27FC236}">
                <a16:creationId xmlns:a16="http://schemas.microsoft.com/office/drawing/2014/main" id="{5F5A0164-25E0-49BE-AC83-FBDCAC317603}"/>
              </a:ext>
            </a:extLst>
          </p:cNvPr>
          <p:cNvSpPr>
            <a:spLocks noChangeArrowheads="1"/>
          </p:cNvSpPr>
          <p:nvPr/>
        </p:nvSpPr>
        <p:spPr bwMode="auto">
          <a:xfrm>
            <a:off x="0" y="-184666"/>
            <a:ext cx="184731"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8" name="CasellaDiTesto 17">
            <a:extLst>
              <a:ext uri="{FF2B5EF4-FFF2-40B4-BE49-F238E27FC236}">
                <a16:creationId xmlns:a16="http://schemas.microsoft.com/office/drawing/2014/main" id="{47859F84-9202-45C2-8031-2EFB1C6C8465}"/>
              </a:ext>
            </a:extLst>
          </p:cNvPr>
          <p:cNvSpPr txBox="1"/>
          <p:nvPr/>
        </p:nvSpPr>
        <p:spPr>
          <a:xfrm>
            <a:off x="5036723" y="-19121"/>
            <a:ext cx="2242526" cy="646331"/>
          </a:xfrm>
          <a:prstGeom prst="rect">
            <a:avLst/>
          </a:prstGeom>
          <a:noFill/>
        </p:spPr>
        <p:txBody>
          <a:bodyPr wrap="square" rtlCol="0">
            <a:spAutoFit/>
          </a:bodyPr>
          <a:lstStyle/>
          <a:p>
            <a:r>
              <a:rPr lang="it-IT" sz="3600" dirty="0"/>
              <a:t>Scheduling</a:t>
            </a:r>
          </a:p>
        </p:txBody>
      </p:sp>
      <p:sp>
        <p:nvSpPr>
          <p:cNvPr id="19" name="Rettangolo 18">
            <a:extLst>
              <a:ext uri="{FF2B5EF4-FFF2-40B4-BE49-F238E27FC236}">
                <a16:creationId xmlns:a16="http://schemas.microsoft.com/office/drawing/2014/main" id="{DD4F51F0-24C9-4830-9739-0253EFF71057}"/>
              </a:ext>
            </a:extLst>
          </p:cNvPr>
          <p:cNvSpPr/>
          <p:nvPr/>
        </p:nvSpPr>
        <p:spPr>
          <a:xfrm>
            <a:off x="492687" y="1013437"/>
            <a:ext cx="10819374" cy="830997"/>
          </a:xfrm>
          <a:prstGeom prst="rect">
            <a:avLst/>
          </a:prstGeom>
          <a:ln>
            <a:solidFill>
              <a:schemeClr val="tx1">
                <a:lumMod val="65000"/>
                <a:lumOff val="35000"/>
              </a:schemeClr>
            </a:solidFill>
          </a:ln>
        </p:spPr>
        <p:txBody>
          <a:bodyPr wrap="square">
            <a:spAutoFit/>
          </a:bodyPr>
          <a:lstStyle/>
          <a:p>
            <a:pPr>
              <a:spcBef>
                <a:spcPct val="50000"/>
              </a:spcBef>
            </a:pPr>
            <a:r>
              <a:rPr lang="it-IT" altLang="it-IT" sz="1600" dirty="0"/>
              <a:t>Lo scheduling è una componente dei sistemi operativi multitasking e si basa su una politica di </a:t>
            </a:r>
            <a:r>
              <a:rPr lang="it-IT" altLang="it-IT" sz="1600" dirty="0" err="1"/>
              <a:t>sequenzializzazione</a:t>
            </a:r>
            <a:r>
              <a:rPr lang="it-IT" altLang="it-IT" sz="1600" dirty="0"/>
              <a:t> dei processi. In particolare vengono utilizzate più classi e ad ognuna viene assegnata una priorità. Il componente del sistema detto pianificatore (</a:t>
            </a:r>
            <a:r>
              <a:rPr lang="it-IT" altLang="it-IT" sz="1600" dirty="0" err="1"/>
              <a:t>scheduler</a:t>
            </a:r>
            <a:r>
              <a:rPr lang="it-IT" altLang="it-IT" sz="1600" dirty="0"/>
              <a:t>) avvia processi, </a:t>
            </a:r>
            <a:r>
              <a:rPr lang="it-IT" altLang="it-IT" sz="1600" dirty="0" err="1"/>
              <a:t>thread</a:t>
            </a:r>
            <a:r>
              <a:rPr lang="it-IT" altLang="it-IT" sz="1600" dirty="0"/>
              <a:t>,… secondo la pianificazione caricata.</a:t>
            </a:r>
          </a:p>
        </p:txBody>
      </p:sp>
      <p:sp>
        <p:nvSpPr>
          <p:cNvPr id="20" name="Rettangolo 19">
            <a:extLst>
              <a:ext uri="{FF2B5EF4-FFF2-40B4-BE49-F238E27FC236}">
                <a16:creationId xmlns:a16="http://schemas.microsoft.com/office/drawing/2014/main" id="{36762536-7860-405B-A02C-1A2987E81AEA}"/>
              </a:ext>
            </a:extLst>
          </p:cNvPr>
          <p:cNvSpPr/>
          <p:nvPr/>
        </p:nvSpPr>
        <p:spPr>
          <a:xfrm>
            <a:off x="492687" y="734829"/>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pic>
        <p:nvPicPr>
          <p:cNvPr id="12" name="Picture 2">
            <a:extLst>
              <a:ext uri="{FF2B5EF4-FFF2-40B4-BE49-F238E27FC236}">
                <a16:creationId xmlns:a16="http://schemas.microsoft.com/office/drawing/2014/main" id="{67A02158-7BFB-4AE8-8797-6EEFB0D15DCF}"/>
              </a:ext>
            </a:extLst>
          </p:cNvPr>
          <p:cNvPicPr>
            <a:picLocks noChangeAspect="1"/>
          </p:cNvPicPr>
          <p:nvPr/>
        </p:nvPicPr>
        <p:blipFill rotWithShape="1">
          <a:blip r:embed="rId4">
            <a:extLst>
              <a:ext uri="{28A0092B-C50C-407E-A947-70E740481C1C}">
                <a14:useLocalDpi xmlns:a14="http://schemas.microsoft.com/office/drawing/2010/main" val="0"/>
              </a:ext>
            </a:extLst>
          </a:blip>
          <a:srcRect t="10862"/>
          <a:stretch/>
        </p:blipFill>
        <p:spPr bwMode="auto">
          <a:xfrm>
            <a:off x="3059906" y="1905001"/>
            <a:ext cx="6072188" cy="397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numero diapositiva 2">
            <a:extLst>
              <a:ext uri="{FF2B5EF4-FFF2-40B4-BE49-F238E27FC236}">
                <a16:creationId xmlns:a16="http://schemas.microsoft.com/office/drawing/2014/main" id="{0148E1AF-CCB9-4500-99ED-04F0821F774C}"/>
              </a:ext>
            </a:extLst>
          </p:cNvPr>
          <p:cNvSpPr>
            <a:spLocks noGrp="1"/>
          </p:cNvSpPr>
          <p:nvPr>
            <p:ph type="sldNum" sz="quarter" idx="12"/>
          </p:nvPr>
        </p:nvSpPr>
        <p:spPr/>
        <p:txBody>
          <a:bodyPr/>
          <a:lstStyle/>
          <a:p>
            <a:fld id="{967ED458-E12B-4E78-A031-E652A26FDB05}" type="slidenum">
              <a:rPr lang="it-IT" smtClean="0"/>
              <a:t>31</a:t>
            </a:fld>
            <a:endParaRPr lang="it-IT"/>
          </a:p>
        </p:txBody>
      </p:sp>
    </p:spTree>
    <p:extLst>
      <p:ext uri="{BB962C8B-B14F-4D97-AF65-F5344CB8AC3E}">
        <p14:creationId xmlns:p14="http://schemas.microsoft.com/office/powerpoint/2010/main" val="4227255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29" name="Rectangle 5">
            <a:extLst>
              <a:ext uri="{FF2B5EF4-FFF2-40B4-BE49-F238E27FC236}">
                <a16:creationId xmlns:a16="http://schemas.microsoft.com/office/drawing/2014/main" id="{5F5A0164-25E0-49BE-AC83-FBDCAC317603}"/>
              </a:ext>
            </a:extLst>
          </p:cNvPr>
          <p:cNvSpPr>
            <a:spLocks noChangeArrowheads="1"/>
          </p:cNvSpPr>
          <p:nvPr/>
        </p:nvSpPr>
        <p:spPr bwMode="auto">
          <a:xfrm>
            <a:off x="0" y="-184666"/>
            <a:ext cx="184731"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8" name="CasellaDiTesto 17">
            <a:extLst>
              <a:ext uri="{FF2B5EF4-FFF2-40B4-BE49-F238E27FC236}">
                <a16:creationId xmlns:a16="http://schemas.microsoft.com/office/drawing/2014/main" id="{47859F84-9202-45C2-8031-2EFB1C6C8465}"/>
              </a:ext>
            </a:extLst>
          </p:cNvPr>
          <p:cNvSpPr txBox="1"/>
          <p:nvPr/>
        </p:nvSpPr>
        <p:spPr>
          <a:xfrm>
            <a:off x="5036723" y="-19121"/>
            <a:ext cx="2242526" cy="646331"/>
          </a:xfrm>
          <a:prstGeom prst="rect">
            <a:avLst/>
          </a:prstGeom>
          <a:noFill/>
        </p:spPr>
        <p:txBody>
          <a:bodyPr wrap="square" rtlCol="0">
            <a:spAutoFit/>
          </a:bodyPr>
          <a:lstStyle/>
          <a:p>
            <a:r>
              <a:rPr lang="it-IT" sz="3600" dirty="0" err="1"/>
              <a:t>References</a:t>
            </a:r>
            <a:endParaRPr lang="it-IT" sz="3600" dirty="0"/>
          </a:p>
        </p:txBody>
      </p:sp>
      <p:sp>
        <p:nvSpPr>
          <p:cNvPr id="3" name="Segnaposto numero diapositiva 2">
            <a:extLst>
              <a:ext uri="{FF2B5EF4-FFF2-40B4-BE49-F238E27FC236}">
                <a16:creationId xmlns:a16="http://schemas.microsoft.com/office/drawing/2014/main" id="{0148E1AF-CCB9-4500-99ED-04F0821F774C}"/>
              </a:ext>
            </a:extLst>
          </p:cNvPr>
          <p:cNvSpPr>
            <a:spLocks noGrp="1"/>
          </p:cNvSpPr>
          <p:nvPr>
            <p:ph type="sldNum" sz="quarter" idx="12"/>
          </p:nvPr>
        </p:nvSpPr>
        <p:spPr/>
        <p:txBody>
          <a:bodyPr/>
          <a:lstStyle/>
          <a:p>
            <a:fld id="{967ED458-E12B-4E78-A031-E652A26FDB05}" type="slidenum">
              <a:rPr lang="it-IT" smtClean="0"/>
              <a:t>32</a:t>
            </a:fld>
            <a:endParaRPr lang="it-IT"/>
          </a:p>
        </p:txBody>
      </p:sp>
      <p:sp>
        <p:nvSpPr>
          <p:cNvPr id="2" name="CasellaDiTesto 1">
            <a:extLst>
              <a:ext uri="{FF2B5EF4-FFF2-40B4-BE49-F238E27FC236}">
                <a16:creationId xmlns:a16="http://schemas.microsoft.com/office/drawing/2014/main" id="{40F99EF0-109D-4919-B036-7B961749EA26}"/>
              </a:ext>
            </a:extLst>
          </p:cNvPr>
          <p:cNvSpPr txBox="1"/>
          <p:nvPr/>
        </p:nvSpPr>
        <p:spPr>
          <a:xfrm>
            <a:off x="574766" y="1123406"/>
            <a:ext cx="10045337" cy="3139321"/>
          </a:xfrm>
          <a:prstGeom prst="rect">
            <a:avLst/>
          </a:prstGeom>
          <a:noFill/>
        </p:spPr>
        <p:txBody>
          <a:bodyPr wrap="square" rtlCol="0">
            <a:spAutoFit/>
          </a:bodyPr>
          <a:lstStyle/>
          <a:p>
            <a:pPr marL="285750" indent="-285750">
              <a:buFont typeface="Arial" panose="020B0604020202020204" pitchFamily="34" charset="0"/>
              <a:buChar char="•"/>
            </a:pPr>
            <a:r>
              <a:rPr lang="it-IT" dirty="0"/>
              <a:t>Il materiale esposto è una riformulazione delle slide originariamente prodotte dal prof. Andrea Acquaviva per il Politecnico di Torino</a:t>
            </a:r>
          </a:p>
          <a:p>
            <a:pPr marL="285750" indent="-285750">
              <a:buFont typeface="Arial" panose="020B0604020202020204" pitchFamily="34" charset="0"/>
              <a:buChar char="•"/>
            </a:pPr>
            <a:r>
              <a:rPr lang="it-IT" dirty="0"/>
              <a:t>software in Vocabolario - Treccani, su www.treccani.it. URL consultato il 3 dicembre 2018.</a:t>
            </a:r>
          </a:p>
          <a:p>
            <a:pPr marL="285750" indent="-285750">
              <a:buFont typeface="Arial" panose="020B0604020202020204" pitchFamily="34" charset="0"/>
              <a:buChar char="•"/>
            </a:pPr>
            <a:r>
              <a:rPr lang="it-IT" dirty="0">
                <a:hlinkClick r:id="rId4"/>
              </a:rPr>
              <a:t>https://i1.wp.com/roosdesignconsulting.com/wp-content/uploads/2017/07/Screenshot-2016-06-08-08.56.52.png?fit=1030%2C669&amp;ssl=1</a:t>
            </a:r>
            <a:endParaRPr lang="it-IT" dirty="0"/>
          </a:p>
          <a:p>
            <a:pPr marL="285750" indent="-285750">
              <a:buFont typeface="Arial" panose="020B0604020202020204" pitchFamily="34" charset="0"/>
              <a:buChar char="•"/>
            </a:pPr>
            <a:r>
              <a:rPr lang="it-IT" dirty="0">
                <a:hlinkClick r:id="rId5"/>
              </a:rPr>
              <a:t>https://www.okpedia.it/software_applicativi</a:t>
            </a:r>
            <a:endParaRPr lang="it-IT" dirty="0"/>
          </a:p>
          <a:p>
            <a:pPr marL="285750" indent="-285750">
              <a:buFont typeface="Arial" panose="020B0604020202020204" pitchFamily="34" charset="0"/>
              <a:buChar char="•"/>
            </a:pPr>
            <a:r>
              <a:rPr lang="it-IT" dirty="0"/>
              <a:t>https://it.wikipedia.org/wiki/Base_di_dati#Struttura_e_modello_logico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373105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190D2402-4368-4A9D-B06A-E3DFC563DC87}"/>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8C1CB63A-16BE-4F38-B86D-9D57CBCE4BB7}"/>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B4E90FA9-1635-4C9F-82D2-168645440AA9}"/>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55B7F75D-B3C7-48B0-A1CE-7E8F36EA911C}"/>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616C3B1A-01A0-4B59-8026-93A90F2620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854E53E-7F4A-48B0-90A1-369F31894F16}"/>
              </a:ext>
            </a:extLst>
          </p:cNvPr>
          <p:cNvSpPr txBox="1"/>
          <p:nvPr/>
        </p:nvSpPr>
        <p:spPr>
          <a:xfrm>
            <a:off x="4131494" y="0"/>
            <a:ext cx="3929012" cy="646331"/>
          </a:xfrm>
          <a:prstGeom prst="rect">
            <a:avLst/>
          </a:prstGeom>
          <a:noFill/>
        </p:spPr>
        <p:txBody>
          <a:bodyPr wrap="square" rtlCol="0">
            <a:spAutoFit/>
          </a:bodyPr>
          <a:lstStyle/>
          <a:p>
            <a:r>
              <a:rPr lang="it-IT" sz="3600" dirty="0"/>
              <a:t>Sistema Operativo</a:t>
            </a:r>
          </a:p>
        </p:txBody>
      </p:sp>
      <p:sp>
        <p:nvSpPr>
          <p:cNvPr id="11" name="Rettangolo 10">
            <a:extLst>
              <a:ext uri="{FF2B5EF4-FFF2-40B4-BE49-F238E27FC236}">
                <a16:creationId xmlns:a16="http://schemas.microsoft.com/office/drawing/2014/main" id="{ABCF5704-B4C3-4422-BE79-2B6AE31FBBDB}"/>
              </a:ext>
            </a:extLst>
          </p:cNvPr>
          <p:cNvSpPr/>
          <p:nvPr/>
        </p:nvSpPr>
        <p:spPr>
          <a:xfrm>
            <a:off x="35951" y="1026160"/>
            <a:ext cx="9144000" cy="1338828"/>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dirty="0">
                <a:latin typeface="Arial" panose="020B0604020202020204" pitchFamily="34" charset="0"/>
              </a:rPr>
              <a:t>Il </a:t>
            </a:r>
            <a:r>
              <a:rPr lang="it-IT" altLang="it-IT" b="1" dirty="0">
                <a:latin typeface="Arial" panose="020B0604020202020204" pitchFamily="34" charset="0"/>
              </a:rPr>
              <a:t>sistema operativo</a:t>
            </a:r>
            <a:r>
              <a:rPr lang="it-IT" altLang="it-IT" dirty="0">
                <a:latin typeface="Arial" panose="020B0604020202020204" pitchFamily="34" charset="0"/>
              </a:rPr>
              <a:t> è il più importante software o "insieme di programmi" presente sul computer. </a:t>
            </a:r>
          </a:p>
          <a:p>
            <a:pPr algn="just">
              <a:spcBef>
                <a:spcPct val="50000"/>
              </a:spcBef>
            </a:pPr>
            <a:r>
              <a:rPr lang="it-IT" altLang="it-IT" dirty="0">
                <a:latin typeface="Arial" panose="020B0604020202020204" pitchFamily="34" charset="0"/>
              </a:rPr>
              <a:t>Il sistema operativo è l'interfaccia attraverso la quale vengono inseriti tutti i dati necessari per eseguire le operazioni cui il computer è preposto.</a:t>
            </a:r>
          </a:p>
        </p:txBody>
      </p:sp>
      <p:sp>
        <p:nvSpPr>
          <p:cNvPr id="12" name="Rettangolo 11">
            <a:extLst>
              <a:ext uri="{FF2B5EF4-FFF2-40B4-BE49-F238E27FC236}">
                <a16:creationId xmlns:a16="http://schemas.microsoft.com/office/drawing/2014/main" id="{B333C117-FEF0-419F-A672-3D1601D2AE9E}"/>
              </a:ext>
            </a:extLst>
          </p:cNvPr>
          <p:cNvSpPr/>
          <p:nvPr/>
        </p:nvSpPr>
        <p:spPr>
          <a:xfrm>
            <a:off x="35951" y="75764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cxnSp>
        <p:nvCxnSpPr>
          <p:cNvPr id="14" name="Connettore a gomito 13">
            <a:extLst>
              <a:ext uri="{FF2B5EF4-FFF2-40B4-BE49-F238E27FC236}">
                <a16:creationId xmlns:a16="http://schemas.microsoft.com/office/drawing/2014/main" id="{B966B2E5-0DDC-48ED-ACED-126C99395151}"/>
              </a:ext>
            </a:extLst>
          </p:cNvPr>
          <p:cNvCxnSpPr>
            <a:cxnSpLocks/>
          </p:cNvCxnSpPr>
          <p:nvPr/>
        </p:nvCxnSpPr>
        <p:spPr>
          <a:xfrm rot="16200000" flipH="1">
            <a:off x="-443939" y="2838906"/>
            <a:ext cx="1757311" cy="809472"/>
          </a:xfrm>
          <a:prstGeom prst="bentConnector3">
            <a:avLst>
              <a:gd name="adj1" fmla="val 9862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27CE5E74-B131-4FAD-A204-FE3AFE6E428B}"/>
              </a:ext>
            </a:extLst>
          </p:cNvPr>
          <p:cNvSpPr/>
          <p:nvPr/>
        </p:nvSpPr>
        <p:spPr>
          <a:xfrm>
            <a:off x="964321" y="3530620"/>
            <a:ext cx="8883062" cy="923330"/>
          </a:xfrm>
          <a:prstGeom prst="rect">
            <a:avLst/>
          </a:prstGeom>
          <a:ln>
            <a:solidFill>
              <a:schemeClr val="tx1"/>
            </a:solidFill>
          </a:ln>
        </p:spPr>
        <p:txBody>
          <a:bodyPr wrap="square">
            <a:spAutoFit/>
          </a:bodyPr>
          <a:lstStyle/>
          <a:p>
            <a:pPr algn="just"/>
            <a:r>
              <a:rPr lang="it-IT" altLang="it-IT" dirty="0"/>
              <a:t>Coordina le funzioni generali del computer, come l'aspetto grafico delle visualizzazioni su video, la scrittura e la lettura dai dischi, la realizzazione e la chiusura dei vari programmi, l'elaborazione e la trasmissione di dati attraverso tutti gli strumenti di Input/Output.</a:t>
            </a:r>
            <a:endParaRPr lang="it-IT" dirty="0"/>
          </a:p>
        </p:txBody>
      </p:sp>
      <p:sp>
        <p:nvSpPr>
          <p:cNvPr id="23" name="Parentesi graffa aperta 22">
            <a:extLst>
              <a:ext uri="{FF2B5EF4-FFF2-40B4-BE49-F238E27FC236}">
                <a16:creationId xmlns:a16="http://schemas.microsoft.com/office/drawing/2014/main" id="{EA3D0191-9A09-4832-9678-2EB759D3CDF6}"/>
              </a:ext>
            </a:extLst>
          </p:cNvPr>
          <p:cNvSpPr/>
          <p:nvPr/>
        </p:nvSpPr>
        <p:spPr>
          <a:xfrm>
            <a:off x="1047436" y="4648942"/>
            <a:ext cx="511224" cy="1669845"/>
          </a:xfrm>
          <a:prstGeom prst="leftBrac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4" name="Parentesi graffa aperta 23">
            <a:extLst>
              <a:ext uri="{FF2B5EF4-FFF2-40B4-BE49-F238E27FC236}">
                <a16:creationId xmlns:a16="http://schemas.microsoft.com/office/drawing/2014/main" id="{94E4D6F1-4A4A-410A-A541-32E730A30D7C}"/>
              </a:ext>
            </a:extLst>
          </p:cNvPr>
          <p:cNvSpPr/>
          <p:nvPr/>
        </p:nvSpPr>
        <p:spPr>
          <a:xfrm rot="10800000">
            <a:off x="9336159" y="4648941"/>
            <a:ext cx="511224" cy="1669845"/>
          </a:xfrm>
          <a:prstGeom prst="leftBrac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26" name="Immagine 25">
            <a:extLst>
              <a:ext uri="{FF2B5EF4-FFF2-40B4-BE49-F238E27FC236}">
                <a16:creationId xmlns:a16="http://schemas.microsoft.com/office/drawing/2014/main" id="{A3474413-2741-4824-AB0D-C962749C6D3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42383" y="4453950"/>
            <a:ext cx="923330" cy="923330"/>
          </a:xfrm>
          <a:prstGeom prst="rect">
            <a:avLst/>
          </a:prstGeom>
        </p:spPr>
      </p:pic>
      <p:pic>
        <p:nvPicPr>
          <p:cNvPr id="28" name="Immagine 27" descr="Immagine che contiene disegnando&#10;&#10;Descrizione generata automaticamente">
            <a:extLst>
              <a:ext uri="{FF2B5EF4-FFF2-40B4-BE49-F238E27FC236}">
                <a16:creationId xmlns:a16="http://schemas.microsoft.com/office/drawing/2014/main" id="{19EC24C5-0183-4D65-9703-64FC25583383}"/>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239643" y="4468962"/>
            <a:ext cx="814238" cy="814238"/>
          </a:xfrm>
          <a:prstGeom prst="rect">
            <a:avLst/>
          </a:prstGeom>
        </p:spPr>
      </p:pic>
      <p:pic>
        <p:nvPicPr>
          <p:cNvPr id="30" name="Immagine 29" descr="Immagine che contiene silhouette&#10;&#10;Descrizione generata automaticamente">
            <a:extLst>
              <a:ext uri="{FF2B5EF4-FFF2-40B4-BE49-F238E27FC236}">
                <a16:creationId xmlns:a16="http://schemas.microsoft.com/office/drawing/2014/main" id="{FBD2F1D5-D661-4320-80EF-7E614B344D6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720880" y="4564812"/>
            <a:ext cx="923330" cy="923330"/>
          </a:xfrm>
          <a:prstGeom prst="rect">
            <a:avLst/>
          </a:prstGeom>
        </p:spPr>
      </p:pic>
      <p:graphicFrame>
        <p:nvGraphicFramePr>
          <p:cNvPr id="31" name="Tabella 31">
            <a:extLst>
              <a:ext uri="{FF2B5EF4-FFF2-40B4-BE49-F238E27FC236}">
                <a16:creationId xmlns:a16="http://schemas.microsoft.com/office/drawing/2014/main" id="{F9E3D49A-69E1-4D7E-A59C-80446BE41B75}"/>
              </a:ext>
            </a:extLst>
          </p:cNvPr>
          <p:cNvGraphicFramePr>
            <a:graphicFrameLocks noGrp="1"/>
          </p:cNvGraphicFramePr>
          <p:nvPr>
            <p:extLst>
              <p:ext uri="{D42A27DB-BD31-4B8C-83A1-F6EECF244321}">
                <p14:modId xmlns:p14="http://schemas.microsoft.com/office/powerpoint/2010/main" val="2468645883"/>
              </p:ext>
            </p:extLst>
          </p:nvPr>
        </p:nvGraphicFramePr>
        <p:xfrm>
          <a:off x="1891377" y="5377280"/>
          <a:ext cx="2054730" cy="993149"/>
        </p:xfrm>
        <a:graphic>
          <a:graphicData uri="http://schemas.openxmlformats.org/drawingml/2006/table">
            <a:tbl>
              <a:tblPr firstCol="1" bandRow="1">
                <a:tableStyleId>{F5AB1C69-6EDB-4FF4-983F-18BD219EF322}</a:tableStyleId>
              </a:tblPr>
              <a:tblGrid>
                <a:gridCol w="1027365">
                  <a:extLst>
                    <a:ext uri="{9D8B030D-6E8A-4147-A177-3AD203B41FA5}">
                      <a16:colId xmlns:a16="http://schemas.microsoft.com/office/drawing/2014/main" val="3817259837"/>
                    </a:ext>
                  </a:extLst>
                </a:gridCol>
                <a:gridCol w="1027365">
                  <a:extLst>
                    <a:ext uri="{9D8B030D-6E8A-4147-A177-3AD203B41FA5}">
                      <a16:colId xmlns:a16="http://schemas.microsoft.com/office/drawing/2014/main" val="2973333201"/>
                    </a:ext>
                  </a:extLst>
                </a:gridCol>
              </a:tblGrid>
              <a:tr h="200208">
                <a:tc>
                  <a:txBody>
                    <a:bodyPr/>
                    <a:lstStyle/>
                    <a:p>
                      <a:r>
                        <a:rPr lang="it-IT" sz="1400" dirty="0"/>
                        <a:t>Destinatari</a:t>
                      </a:r>
                    </a:p>
                  </a:txBody>
                  <a:tcPr/>
                </a:tc>
                <a:tc>
                  <a:txBody>
                    <a:bodyPr/>
                    <a:lstStyle/>
                    <a:p>
                      <a:r>
                        <a:rPr lang="it-IT" sz="1200" dirty="0"/>
                        <a:t>Client- Server</a:t>
                      </a:r>
                    </a:p>
                  </a:txBody>
                  <a:tcPr/>
                </a:tc>
                <a:extLst>
                  <a:ext uri="{0D108BD9-81ED-4DB2-BD59-A6C34878D82A}">
                    <a16:rowId xmlns:a16="http://schemas.microsoft.com/office/drawing/2014/main" val="1865338336"/>
                  </a:ext>
                </a:extLst>
              </a:tr>
              <a:tr h="322589">
                <a:tc>
                  <a:txBody>
                    <a:bodyPr/>
                    <a:lstStyle/>
                    <a:p>
                      <a:r>
                        <a:rPr lang="it-IT" sz="1400" dirty="0"/>
                        <a:t>Licenza</a:t>
                      </a:r>
                    </a:p>
                  </a:txBody>
                  <a:tcPr/>
                </a:tc>
                <a:tc>
                  <a:txBody>
                    <a:bodyPr/>
                    <a:lstStyle/>
                    <a:p>
                      <a:r>
                        <a:rPr lang="it-IT" sz="1200" dirty="0"/>
                        <a:t>A pagamento</a:t>
                      </a:r>
                    </a:p>
                  </a:txBody>
                  <a:tcPr/>
                </a:tc>
                <a:extLst>
                  <a:ext uri="{0D108BD9-81ED-4DB2-BD59-A6C34878D82A}">
                    <a16:rowId xmlns:a16="http://schemas.microsoft.com/office/drawing/2014/main" val="3198987951"/>
                  </a:ext>
                </a:extLst>
              </a:tr>
              <a:tr h="322589">
                <a:tc>
                  <a:txBody>
                    <a:bodyPr/>
                    <a:lstStyle/>
                    <a:p>
                      <a:r>
                        <a:rPr lang="it-IT" dirty="0"/>
                        <a:t>GUI</a:t>
                      </a:r>
                    </a:p>
                  </a:txBody>
                  <a:tcPr/>
                </a:tc>
                <a:tc>
                  <a:txBody>
                    <a:bodyPr/>
                    <a:lstStyle/>
                    <a:p>
                      <a:r>
                        <a:rPr lang="it-IT" sz="1200" dirty="0"/>
                        <a:t>Sì</a:t>
                      </a:r>
                    </a:p>
                  </a:txBody>
                  <a:tcPr/>
                </a:tc>
                <a:extLst>
                  <a:ext uri="{0D108BD9-81ED-4DB2-BD59-A6C34878D82A}">
                    <a16:rowId xmlns:a16="http://schemas.microsoft.com/office/drawing/2014/main" val="2392928203"/>
                  </a:ext>
                </a:extLst>
              </a:tr>
            </a:tbl>
          </a:graphicData>
        </a:graphic>
      </p:graphicFrame>
      <p:graphicFrame>
        <p:nvGraphicFramePr>
          <p:cNvPr id="35" name="Tabella 31">
            <a:extLst>
              <a:ext uri="{FF2B5EF4-FFF2-40B4-BE49-F238E27FC236}">
                <a16:creationId xmlns:a16="http://schemas.microsoft.com/office/drawing/2014/main" id="{432E98D7-EFED-4927-B4EB-4DC3F96194BA}"/>
              </a:ext>
            </a:extLst>
          </p:cNvPr>
          <p:cNvGraphicFramePr>
            <a:graphicFrameLocks noGrp="1"/>
          </p:cNvGraphicFramePr>
          <p:nvPr>
            <p:extLst>
              <p:ext uri="{D42A27DB-BD31-4B8C-83A1-F6EECF244321}">
                <p14:modId xmlns:p14="http://schemas.microsoft.com/office/powerpoint/2010/main" val="2727070575"/>
              </p:ext>
            </p:extLst>
          </p:nvPr>
        </p:nvGraphicFramePr>
        <p:xfrm>
          <a:off x="4668887" y="5366081"/>
          <a:ext cx="2054730" cy="993149"/>
        </p:xfrm>
        <a:graphic>
          <a:graphicData uri="http://schemas.openxmlformats.org/drawingml/2006/table">
            <a:tbl>
              <a:tblPr firstCol="1" bandRow="1">
                <a:tableStyleId>{F5AB1C69-6EDB-4FF4-983F-18BD219EF322}</a:tableStyleId>
              </a:tblPr>
              <a:tblGrid>
                <a:gridCol w="1027365">
                  <a:extLst>
                    <a:ext uri="{9D8B030D-6E8A-4147-A177-3AD203B41FA5}">
                      <a16:colId xmlns:a16="http://schemas.microsoft.com/office/drawing/2014/main" val="3817259837"/>
                    </a:ext>
                  </a:extLst>
                </a:gridCol>
                <a:gridCol w="1027365">
                  <a:extLst>
                    <a:ext uri="{9D8B030D-6E8A-4147-A177-3AD203B41FA5}">
                      <a16:colId xmlns:a16="http://schemas.microsoft.com/office/drawing/2014/main" val="2973333201"/>
                    </a:ext>
                  </a:extLst>
                </a:gridCol>
              </a:tblGrid>
              <a:tr h="200208">
                <a:tc>
                  <a:txBody>
                    <a:bodyPr/>
                    <a:lstStyle/>
                    <a:p>
                      <a:r>
                        <a:rPr lang="it-IT" sz="1400" dirty="0"/>
                        <a:t>Destinatari</a:t>
                      </a:r>
                    </a:p>
                  </a:txBody>
                  <a:tcPr/>
                </a:tc>
                <a:tc>
                  <a:txBody>
                    <a:bodyPr/>
                    <a:lstStyle/>
                    <a:p>
                      <a:r>
                        <a:rPr lang="it-IT" sz="1200" dirty="0"/>
                        <a:t>Client- Server</a:t>
                      </a:r>
                    </a:p>
                  </a:txBody>
                  <a:tcPr/>
                </a:tc>
                <a:extLst>
                  <a:ext uri="{0D108BD9-81ED-4DB2-BD59-A6C34878D82A}">
                    <a16:rowId xmlns:a16="http://schemas.microsoft.com/office/drawing/2014/main" val="1865338336"/>
                  </a:ext>
                </a:extLst>
              </a:tr>
              <a:tr h="322589">
                <a:tc>
                  <a:txBody>
                    <a:bodyPr/>
                    <a:lstStyle/>
                    <a:p>
                      <a:r>
                        <a:rPr lang="it-IT" sz="1400" dirty="0"/>
                        <a:t>Licenza</a:t>
                      </a:r>
                    </a:p>
                  </a:txBody>
                  <a:tcPr/>
                </a:tc>
                <a:tc>
                  <a:txBody>
                    <a:bodyPr/>
                    <a:lstStyle/>
                    <a:p>
                      <a:r>
                        <a:rPr lang="it-IT" sz="1200" dirty="0"/>
                        <a:t>Free</a:t>
                      </a:r>
                    </a:p>
                  </a:txBody>
                  <a:tcPr/>
                </a:tc>
                <a:extLst>
                  <a:ext uri="{0D108BD9-81ED-4DB2-BD59-A6C34878D82A}">
                    <a16:rowId xmlns:a16="http://schemas.microsoft.com/office/drawing/2014/main" val="3198987951"/>
                  </a:ext>
                </a:extLst>
              </a:tr>
              <a:tr h="322589">
                <a:tc>
                  <a:txBody>
                    <a:bodyPr/>
                    <a:lstStyle/>
                    <a:p>
                      <a:r>
                        <a:rPr lang="it-IT" dirty="0"/>
                        <a:t>GUI</a:t>
                      </a:r>
                    </a:p>
                  </a:txBody>
                  <a:tcPr/>
                </a:tc>
                <a:tc>
                  <a:txBody>
                    <a:bodyPr/>
                    <a:lstStyle/>
                    <a:p>
                      <a:r>
                        <a:rPr lang="it-IT" sz="1200" dirty="0"/>
                        <a:t>Sì/No</a:t>
                      </a:r>
                    </a:p>
                  </a:txBody>
                  <a:tcPr/>
                </a:tc>
                <a:extLst>
                  <a:ext uri="{0D108BD9-81ED-4DB2-BD59-A6C34878D82A}">
                    <a16:rowId xmlns:a16="http://schemas.microsoft.com/office/drawing/2014/main" val="2392928203"/>
                  </a:ext>
                </a:extLst>
              </a:tr>
            </a:tbl>
          </a:graphicData>
        </a:graphic>
      </p:graphicFrame>
      <p:graphicFrame>
        <p:nvGraphicFramePr>
          <p:cNvPr id="36" name="Tabella 31">
            <a:extLst>
              <a:ext uri="{FF2B5EF4-FFF2-40B4-BE49-F238E27FC236}">
                <a16:creationId xmlns:a16="http://schemas.microsoft.com/office/drawing/2014/main" id="{946F19D0-5606-4584-98B5-5B8A7BF44842}"/>
              </a:ext>
            </a:extLst>
          </p:cNvPr>
          <p:cNvGraphicFramePr>
            <a:graphicFrameLocks noGrp="1"/>
          </p:cNvGraphicFramePr>
          <p:nvPr>
            <p:extLst>
              <p:ext uri="{D42A27DB-BD31-4B8C-83A1-F6EECF244321}">
                <p14:modId xmlns:p14="http://schemas.microsoft.com/office/powerpoint/2010/main" val="1776672328"/>
              </p:ext>
            </p:extLst>
          </p:nvPr>
        </p:nvGraphicFramePr>
        <p:xfrm>
          <a:off x="7125221" y="5368591"/>
          <a:ext cx="2054730" cy="993149"/>
        </p:xfrm>
        <a:graphic>
          <a:graphicData uri="http://schemas.openxmlformats.org/drawingml/2006/table">
            <a:tbl>
              <a:tblPr firstCol="1" bandRow="1">
                <a:tableStyleId>{F5AB1C69-6EDB-4FF4-983F-18BD219EF322}</a:tableStyleId>
              </a:tblPr>
              <a:tblGrid>
                <a:gridCol w="1027365">
                  <a:extLst>
                    <a:ext uri="{9D8B030D-6E8A-4147-A177-3AD203B41FA5}">
                      <a16:colId xmlns:a16="http://schemas.microsoft.com/office/drawing/2014/main" val="3817259837"/>
                    </a:ext>
                  </a:extLst>
                </a:gridCol>
                <a:gridCol w="1027365">
                  <a:extLst>
                    <a:ext uri="{9D8B030D-6E8A-4147-A177-3AD203B41FA5}">
                      <a16:colId xmlns:a16="http://schemas.microsoft.com/office/drawing/2014/main" val="2973333201"/>
                    </a:ext>
                  </a:extLst>
                </a:gridCol>
              </a:tblGrid>
              <a:tr h="200208">
                <a:tc>
                  <a:txBody>
                    <a:bodyPr/>
                    <a:lstStyle/>
                    <a:p>
                      <a:r>
                        <a:rPr lang="it-IT" sz="1400" dirty="0"/>
                        <a:t>Destinatari</a:t>
                      </a:r>
                    </a:p>
                  </a:txBody>
                  <a:tcPr/>
                </a:tc>
                <a:tc>
                  <a:txBody>
                    <a:bodyPr/>
                    <a:lstStyle/>
                    <a:p>
                      <a:r>
                        <a:rPr lang="it-IT" sz="1200" dirty="0"/>
                        <a:t>Client</a:t>
                      </a:r>
                    </a:p>
                  </a:txBody>
                  <a:tcPr/>
                </a:tc>
                <a:extLst>
                  <a:ext uri="{0D108BD9-81ED-4DB2-BD59-A6C34878D82A}">
                    <a16:rowId xmlns:a16="http://schemas.microsoft.com/office/drawing/2014/main" val="1865338336"/>
                  </a:ext>
                </a:extLst>
              </a:tr>
              <a:tr h="322589">
                <a:tc>
                  <a:txBody>
                    <a:bodyPr/>
                    <a:lstStyle/>
                    <a:p>
                      <a:r>
                        <a:rPr lang="it-IT" sz="1400" dirty="0"/>
                        <a:t>Licenza</a:t>
                      </a:r>
                    </a:p>
                  </a:txBody>
                  <a:tcPr/>
                </a:tc>
                <a:tc>
                  <a:txBody>
                    <a:bodyPr/>
                    <a:lstStyle/>
                    <a:p>
                      <a:r>
                        <a:rPr lang="it-IT" sz="1200" dirty="0"/>
                        <a:t>A pagamento</a:t>
                      </a:r>
                    </a:p>
                  </a:txBody>
                  <a:tcPr/>
                </a:tc>
                <a:extLst>
                  <a:ext uri="{0D108BD9-81ED-4DB2-BD59-A6C34878D82A}">
                    <a16:rowId xmlns:a16="http://schemas.microsoft.com/office/drawing/2014/main" val="3198987951"/>
                  </a:ext>
                </a:extLst>
              </a:tr>
              <a:tr h="322589">
                <a:tc>
                  <a:txBody>
                    <a:bodyPr/>
                    <a:lstStyle/>
                    <a:p>
                      <a:r>
                        <a:rPr lang="it-IT" dirty="0"/>
                        <a:t>GUI</a:t>
                      </a:r>
                    </a:p>
                  </a:txBody>
                  <a:tcPr/>
                </a:tc>
                <a:tc>
                  <a:txBody>
                    <a:bodyPr/>
                    <a:lstStyle/>
                    <a:p>
                      <a:r>
                        <a:rPr lang="it-IT" sz="1200" dirty="0"/>
                        <a:t>Sì</a:t>
                      </a:r>
                    </a:p>
                  </a:txBody>
                  <a:tcPr/>
                </a:tc>
                <a:extLst>
                  <a:ext uri="{0D108BD9-81ED-4DB2-BD59-A6C34878D82A}">
                    <a16:rowId xmlns:a16="http://schemas.microsoft.com/office/drawing/2014/main" val="2392928203"/>
                  </a:ext>
                </a:extLst>
              </a:tr>
            </a:tbl>
          </a:graphicData>
        </a:graphic>
      </p:graphicFrame>
      <p:sp>
        <p:nvSpPr>
          <p:cNvPr id="39" name="Segnaposto numero diapositiva 38">
            <a:extLst>
              <a:ext uri="{FF2B5EF4-FFF2-40B4-BE49-F238E27FC236}">
                <a16:creationId xmlns:a16="http://schemas.microsoft.com/office/drawing/2014/main" id="{04207C3C-3B9B-4B10-9041-CD35115A0C01}"/>
              </a:ext>
            </a:extLst>
          </p:cNvPr>
          <p:cNvSpPr>
            <a:spLocks noGrp="1"/>
          </p:cNvSpPr>
          <p:nvPr>
            <p:ph type="sldNum" sz="quarter" idx="12"/>
          </p:nvPr>
        </p:nvSpPr>
        <p:spPr/>
        <p:txBody>
          <a:bodyPr/>
          <a:lstStyle/>
          <a:p>
            <a:fld id="{967ED458-E12B-4E78-A031-E652A26FDB05}" type="slidenum">
              <a:rPr lang="it-IT" smtClean="0"/>
              <a:t>4</a:t>
            </a:fld>
            <a:endParaRPr lang="it-IT"/>
          </a:p>
        </p:txBody>
      </p:sp>
    </p:spTree>
    <p:extLst>
      <p:ext uri="{BB962C8B-B14F-4D97-AF65-F5344CB8AC3E}">
        <p14:creationId xmlns:p14="http://schemas.microsoft.com/office/powerpoint/2010/main" val="134469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190D2402-4368-4A9D-B06A-E3DFC563DC87}"/>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8C1CB63A-16BE-4F38-B86D-9D57CBCE4BB7}"/>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B4E90FA9-1635-4C9F-82D2-168645440AA9}"/>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55B7F75D-B3C7-48B0-A1CE-7E8F36EA911C}"/>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616C3B1A-01A0-4B59-8026-93A90F2620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854E53E-7F4A-48B0-90A1-369F31894F16}"/>
              </a:ext>
            </a:extLst>
          </p:cNvPr>
          <p:cNvSpPr txBox="1"/>
          <p:nvPr/>
        </p:nvSpPr>
        <p:spPr>
          <a:xfrm>
            <a:off x="4131494" y="0"/>
            <a:ext cx="3929012" cy="646331"/>
          </a:xfrm>
          <a:prstGeom prst="rect">
            <a:avLst/>
          </a:prstGeom>
          <a:noFill/>
        </p:spPr>
        <p:txBody>
          <a:bodyPr wrap="square" rtlCol="0">
            <a:spAutoFit/>
          </a:bodyPr>
          <a:lstStyle/>
          <a:p>
            <a:r>
              <a:rPr lang="it-IT" sz="3600" dirty="0"/>
              <a:t>Interfaccia Utente</a:t>
            </a:r>
          </a:p>
        </p:txBody>
      </p:sp>
      <p:sp>
        <p:nvSpPr>
          <p:cNvPr id="11" name="Rettangolo 10">
            <a:extLst>
              <a:ext uri="{FF2B5EF4-FFF2-40B4-BE49-F238E27FC236}">
                <a16:creationId xmlns:a16="http://schemas.microsoft.com/office/drawing/2014/main" id="{ABCF5704-B4C3-4422-BE79-2B6AE31FBBDB}"/>
              </a:ext>
            </a:extLst>
          </p:cNvPr>
          <p:cNvSpPr/>
          <p:nvPr/>
        </p:nvSpPr>
        <p:spPr>
          <a:xfrm>
            <a:off x="35951" y="1026160"/>
            <a:ext cx="9144000" cy="369332"/>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dirty="0">
                <a:latin typeface="Arial" panose="020B0604020202020204" pitchFamily="34" charset="0"/>
              </a:rPr>
              <a:t>L'</a:t>
            </a:r>
            <a:r>
              <a:rPr lang="it-IT" altLang="it-IT" b="1" dirty="0">
                <a:latin typeface="Arial" panose="020B0604020202020204" pitchFamily="34" charset="0"/>
              </a:rPr>
              <a:t>interfaccia utente</a:t>
            </a:r>
            <a:r>
              <a:rPr lang="it-IT" altLang="it-IT" dirty="0">
                <a:latin typeface="Arial" panose="020B0604020202020204" pitchFamily="34" charset="0"/>
              </a:rPr>
              <a:t> consente all'utilizzatore di interagire con un computer.</a:t>
            </a:r>
          </a:p>
        </p:txBody>
      </p:sp>
      <p:sp>
        <p:nvSpPr>
          <p:cNvPr id="12" name="Rettangolo 11">
            <a:extLst>
              <a:ext uri="{FF2B5EF4-FFF2-40B4-BE49-F238E27FC236}">
                <a16:creationId xmlns:a16="http://schemas.microsoft.com/office/drawing/2014/main" id="{B333C117-FEF0-419F-A672-3D1601D2AE9E}"/>
              </a:ext>
            </a:extLst>
          </p:cNvPr>
          <p:cNvSpPr/>
          <p:nvPr/>
        </p:nvSpPr>
        <p:spPr>
          <a:xfrm>
            <a:off x="35951" y="75764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cxnSp>
        <p:nvCxnSpPr>
          <p:cNvPr id="3" name="Connettore 2 2">
            <a:extLst>
              <a:ext uri="{FF2B5EF4-FFF2-40B4-BE49-F238E27FC236}">
                <a16:creationId xmlns:a16="http://schemas.microsoft.com/office/drawing/2014/main" id="{3FC26D93-340E-4646-9866-E28874840F92}"/>
              </a:ext>
            </a:extLst>
          </p:cNvPr>
          <p:cNvCxnSpPr>
            <a:stCxn id="11" idx="2"/>
          </p:cNvCxnSpPr>
          <p:nvPr/>
        </p:nvCxnSpPr>
        <p:spPr>
          <a:xfrm>
            <a:off x="4607951" y="1395492"/>
            <a:ext cx="2542357" cy="142265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89DF6923-6D77-462E-B403-A7617DD33C41}"/>
              </a:ext>
            </a:extLst>
          </p:cNvPr>
          <p:cNvCxnSpPr>
            <a:cxnSpLocks/>
            <a:stCxn id="11" idx="2"/>
          </p:cNvCxnSpPr>
          <p:nvPr/>
        </p:nvCxnSpPr>
        <p:spPr>
          <a:xfrm flipH="1">
            <a:off x="2436694" y="1395492"/>
            <a:ext cx="2171257" cy="108296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Rettangolo 14">
            <a:extLst>
              <a:ext uri="{FF2B5EF4-FFF2-40B4-BE49-F238E27FC236}">
                <a16:creationId xmlns:a16="http://schemas.microsoft.com/office/drawing/2014/main" id="{C548D9F9-B2D6-45BE-8104-1092705E8059}"/>
              </a:ext>
            </a:extLst>
          </p:cNvPr>
          <p:cNvSpPr/>
          <p:nvPr/>
        </p:nvSpPr>
        <p:spPr>
          <a:xfrm>
            <a:off x="61986" y="2698139"/>
            <a:ext cx="4069508" cy="1323439"/>
          </a:xfrm>
          <a:prstGeom prst="rect">
            <a:avLst/>
          </a:prstGeom>
          <a:noFill/>
          <a:ln>
            <a:solidFill>
              <a:schemeClr val="tx1"/>
            </a:solidFill>
          </a:ln>
        </p:spPr>
        <p:txBody>
          <a:bodyPr wrap="square">
            <a:spAutoFit/>
          </a:bodyPr>
          <a:lstStyle/>
          <a:p>
            <a:pPr algn="just"/>
            <a:r>
              <a:rPr lang="it-IT" sz="1600" dirty="0"/>
              <a:t>Le operazioni vengono compiute scrivendo dei comandi su una riga dello schermo (riga di comando). In genera tale riga viene individuata mediante una sequenza di caratteri detta prompt.</a:t>
            </a:r>
          </a:p>
        </p:txBody>
      </p:sp>
      <p:pic>
        <p:nvPicPr>
          <p:cNvPr id="25" name="Picture 16">
            <a:extLst>
              <a:ext uri="{FF2B5EF4-FFF2-40B4-BE49-F238E27FC236}">
                <a16:creationId xmlns:a16="http://schemas.microsoft.com/office/drawing/2014/main" id="{DD456500-0A59-4008-BA6B-97736DCC28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604" y="4021578"/>
            <a:ext cx="1662738" cy="174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ttangolo 26">
            <a:extLst>
              <a:ext uri="{FF2B5EF4-FFF2-40B4-BE49-F238E27FC236}">
                <a16:creationId xmlns:a16="http://schemas.microsoft.com/office/drawing/2014/main" id="{AEE8095C-E3EB-4FD6-BFB5-7F9E51DC0677}"/>
              </a:ext>
            </a:extLst>
          </p:cNvPr>
          <p:cNvSpPr/>
          <p:nvPr/>
        </p:nvSpPr>
        <p:spPr>
          <a:xfrm>
            <a:off x="61986" y="2432678"/>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t>Interfaccia Testuale</a:t>
            </a:r>
            <a:endParaRPr lang="it-IT" dirty="0"/>
          </a:p>
        </p:txBody>
      </p:sp>
      <p:sp>
        <p:nvSpPr>
          <p:cNvPr id="29" name="Rettangolo 28">
            <a:extLst>
              <a:ext uri="{FF2B5EF4-FFF2-40B4-BE49-F238E27FC236}">
                <a16:creationId xmlns:a16="http://schemas.microsoft.com/office/drawing/2014/main" id="{9BF7B557-6C45-436C-9DB9-60A2D228A662}"/>
              </a:ext>
            </a:extLst>
          </p:cNvPr>
          <p:cNvSpPr/>
          <p:nvPr/>
        </p:nvSpPr>
        <p:spPr>
          <a:xfrm>
            <a:off x="6490740" y="2967207"/>
            <a:ext cx="4069508" cy="2308324"/>
          </a:xfrm>
          <a:prstGeom prst="rect">
            <a:avLst/>
          </a:prstGeom>
          <a:noFill/>
          <a:ln>
            <a:solidFill>
              <a:schemeClr val="tx1"/>
            </a:solidFill>
          </a:ln>
        </p:spPr>
        <p:txBody>
          <a:bodyPr wrap="square">
            <a:spAutoFit/>
          </a:bodyPr>
          <a:lstStyle/>
          <a:p>
            <a:pPr algn="just"/>
            <a:r>
              <a:rPr lang="it-IT" sz="1600" dirty="0"/>
              <a:t>Le operazioni vengono compiute selezionando oggetti grafici mediante l’utilizzo di uno strumento di puntamento (“mouse”). </a:t>
            </a:r>
          </a:p>
          <a:p>
            <a:pPr algn="just"/>
            <a:r>
              <a:rPr lang="it-IT" sz="1600" b="1" dirty="0"/>
              <a:t>Point and click: </a:t>
            </a:r>
            <a:r>
              <a:rPr lang="it-IT" sz="1600" dirty="0"/>
              <a:t>si porta prima il puntatore del mouse sull’oggetto e poi si preme uno dei tasti sul mouse. </a:t>
            </a:r>
          </a:p>
          <a:p>
            <a:pPr algn="just"/>
            <a:r>
              <a:rPr lang="it-IT" sz="1600" b="1" dirty="0"/>
              <a:t>Interfacce intuitive: </a:t>
            </a:r>
            <a:r>
              <a:rPr lang="it-IT" sz="1600" dirty="0"/>
              <a:t>gli oggetti vengono rappresentati mediante disegni (icone) che ne richiamano la funzione</a:t>
            </a:r>
          </a:p>
        </p:txBody>
      </p:sp>
      <p:sp>
        <p:nvSpPr>
          <p:cNvPr id="32" name="Rettangolo 31">
            <a:extLst>
              <a:ext uri="{FF2B5EF4-FFF2-40B4-BE49-F238E27FC236}">
                <a16:creationId xmlns:a16="http://schemas.microsoft.com/office/drawing/2014/main" id="{D6CD3152-FE07-416A-915F-CFB4F4993D6E}"/>
              </a:ext>
            </a:extLst>
          </p:cNvPr>
          <p:cNvSpPr/>
          <p:nvPr/>
        </p:nvSpPr>
        <p:spPr>
          <a:xfrm>
            <a:off x="6490740" y="2701746"/>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t>Interfaccia Grafica</a:t>
            </a:r>
            <a:endParaRPr lang="it-IT" dirty="0"/>
          </a:p>
        </p:txBody>
      </p:sp>
      <p:cxnSp>
        <p:nvCxnSpPr>
          <p:cNvPr id="18" name="Connettore curvo 17">
            <a:extLst>
              <a:ext uri="{FF2B5EF4-FFF2-40B4-BE49-F238E27FC236}">
                <a16:creationId xmlns:a16="http://schemas.microsoft.com/office/drawing/2014/main" id="{0112778D-7208-49D7-8CAD-6127042BD090}"/>
              </a:ext>
            </a:extLst>
          </p:cNvPr>
          <p:cNvCxnSpPr>
            <a:stCxn id="29" idx="2"/>
          </p:cNvCxnSpPr>
          <p:nvPr/>
        </p:nvCxnSpPr>
        <p:spPr>
          <a:xfrm rot="5400000">
            <a:off x="6855543" y="4341104"/>
            <a:ext cx="735525" cy="2604379"/>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Onda 18">
            <a:extLst>
              <a:ext uri="{FF2B5EF4-FFF2-40B4-BE49-F238E27FC236}">
                <a16:creationId xmlns:a16="http://schemas.microsoft.com/office/drawing/2014/main" id="{198FA5FE-F6CA-4750-81EE-DB3DEA36EC1E}"/>
              </a:ext>
            </a:extLst>
          </p:cNvPr>
          <p:cNvSpPr/>
          <p:nvPr/>
        </p:nvSpPr>
        <p:spPr>
          <a:xfrm>
            <a:off x="4015012" y="5263812"/>
            <a:ext cx="1906104" cy="1082964"/>
          </a:xfrm>
          <a:prstGeom prst="wav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t>UX: Valutazione dell’esperienza utente</a:t>
            </a:r>
          </a:p>
        </p:txBody>
      </p:sp>
      <p:pic>
        <p:nvPicPr>
          <p:cNvPr id="20" name="Immagine 19">
            <a:extLst>
              <a:ext uri="{FF2B5EF4-FFF2-40B4-BE49-F238E27FC236}">
                <a16:creationId xmlns:a16="http://schemas.microsoft.com/office/drawing/2014/main" id="{FECABAD0-9ABA-4EEB-A4CD-C4536A005AA7}"/>
              </a:ext>
            </a:extLst>
          </p:cNvPr>
          <p:cNvPicPr>
            <a:picLocks noChangeAspect="1"/>
          </p:cNvPicPr>
          <p:nvPr/>
        </p:nvPicPr>
        <p:blipFill>
          <a:blip r:embed="rId5"/>
          <a:stretch>
            <a:fillRect/>
          </a:stretch>
        </p:blipFill>
        <p:spPr>
          <a:xfrm>
            <a:off x="9179951" y="1633467"/>
            <a:ext cx="2476500" cy="1190625"/>
          </a:xfrm>
          <a:prstGeom prst="rect">
            <a:avLst/>
          </a:prstGeom>
        </p:spPr>
      </p:pic>
      <p:sp>
        <p:nvSpPr>
          <p:cNvPr id="21" name="Segnaposto numero diapositiva 20">
            <a:extLst>
              <a:ext uri="{FF2B5EF4-FFF2-40B4-BE49-F238E27FC236}">
                <a16:creationId xmlns:a16="http://schemas.microsoft.com/office/drawing/2014/main" id="{FBC06FF0-BF63-4A55-BF2E-B35F068C8EDB}"/>
              </a:ext>
            </a:extLst>
          </p:cNvPr>
          <p:cNvSpPr>
            <a:spLocks noGrp="1"/>
          </p:cNvSpPr>
          <p:nvPr>
            <p:ph type="sldNum" sz="quarter" idx="12"/>
          </p:nvPr>
        </p:nvSpPr>
        <p:spPr/>
        <p:txBody>
          <a:bodyPr/>
          <a:lstStyle/>
          <a:p>
            <a:fld id="{967ED458-E12B-4E78-A031-E652A26FDB05}" type="slidenum">
              <a:rPr lang="it-IT" smtClean="0"/>
              <a:t>5</a:t>
            </a:fld>
            <a:endParaRPr lang="it-IT"/>
          </a:p>
        </p:txBody>
      </p:sp>
    </p:spTree>
    <p:extLst>
      <p:ext uri="{BB962C8B-B14F-4D97-AF65-F5344CB8AC3E}">
        <p14:creationId xmlns:p14="http://schemas.microsoft.com/office/powerpoint/2010/main" val="94742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535050" y="-77594"/>
            <a:ext cx="4149512" cy="646331"/>
          </a:xfrm>
          <a:prstGeom prst="rect">
            <a:avLst/>
          </a:prstGeom>
          <a:noFill/>
        </p:spPr>
        <p:txBody>
          <a:bodyPr wrap="square" rtlCol="0">
            <a:spAutoFit/>
          </a:bodyPr>
          <a:lstStyle/>
          <a:p>
            <a:r>
              <a:rPr lang="it-IT" sz="3600" dirty="0"/>
              <a:t>Software Applicativo</a:t>
            </a:r>
          </a:p>
        </p:txBody>
      </p:sp>
      <p:sp>
        <p:nvSpPr>
          <p:cNvPr id="10" name="Rettangolo 9">
            <a:extLst>
              <a:ext uri="{FF2B5EF4-FFF2-40B4-BE49-F238E27FC236}">
                <a16:creationId xmlns:a16="http://schemas.microsoft.com/office/drawing/2014/main" id="{28583134-42AC-4920-A6B6-B7A78EC7CB57}"/>
              </a:ext>
            </a:extLst>
          </p:cNvPr>
          <p:cNvSpPr/>
          <p:nvPr/>
        </p:nvSpPr>
        <p:spPr>
          <a:xfrm>
            <a:off x="35951" y="1026160"/>
            <a:ext cx="9144000" cy="923330"/>
          </a:xfrm>
          <a:prstGeom prst="rect">
            <a:avLst/>
          </a:prstGeom>
          <a:ln>
            <a:solidFill>
              <a:schemeClr val="tx1">
                <a:lumMod val="65000"/>
                <a:lumOff val="35000"/>
              </a:schemeClr>
            </a:solidFill>
          </a:ln>
        </p:spPr>
        <p:txBody>
          <a:bodyPr wrap="square">
            <a:spAutoFit/>
          </a:bodyPr>
          <a:lstStyle/>
          <a:p>
            <a:pPr algn="just">
              <a:spcBef>
                <a:spcPct val="50000"/>
              </a:spcBef>
            </a:pPr>
            <a:r>
              <a:rPr lang="it-IT" dirty="0"/>
              <a:t>I software applicativi sono programmi informatici (software) utilizzati per l'automatizzazione di ufficio (Office Automation) o per varie utilità. Si distinguono dai software di base (sistemi operativi) in quanto gli applicativi possono essere utilizzati</a:t>
            </a:r>
            <a:endParaRPr lang="it-IT" altLang="it-IT" dirty="0"/>
          </a:p>
        </p:txBody>
      </p:sp>
      <p:sp>
        <p:nvSpPr>
          <p:cNvPr id="11" name="Rettangolo 10">
            <a:extLst>
              <a:ext uri="{FF2B5EF4-FFF2-40B4-BE49-F238E27FC236}">
                <a16:creationId xmlns:a16="http://schemas.microsoft.com/office/drawing/2014/main" id="{6FF6BF44-9B43-403B-8DC6-B1FCA3438261}"/>
              </a:ext>
            </a:extLst>
          </p:cNvPr>
          <p:cNvSpPr/>
          <p:nvPr/>
        </p:nvSpPr>
        <p:spPr>
          <a:xfrm>
            <a:off x="35951" y="75764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sp>
        <p:nvSpPr>
          <p:cNvPr id="12" name="Rettangolo 11">
            <a:extLst>
              <a:ext uri="{FF2B5EF4-FFF2-40B4-BE49-F238E27FC236}">
                <a16:creationId xmlns:a16="http://schemas.microsoft.com/office/drawing/2014/main" id="{7E34496A-08B9-4E9C-B183-E60FD23AE69E}"/>
              </a:ext>
            </a:extLst>
          </p:cNvPr>
          <p:cNvSpPr/>
          <p:nvPr/>
        </p:nvSpPr>
        <p:spPr>
          <a:xfrm>
            <a:off x="0" y="2517566"/>
            <a:ext cx="9144000" cy="3277820"/>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b="1" dirty="0"/>
              <a:t>Office Automation: </a:t>
            </a:r>
            <a:r>
              <a:rPr lang="it-IT" altLang="it-IT" dirty="0"/>
              <a:t>Sono software applicativi, i programmi di creazione di </a:t>
            </a:r>
            <a:r>
              <a:rPr lang="it-IT" altLang="it-IT" b="1" dirty="0"/>
              <a:t>testi</a:t>
            </a:r>
            <a:r>
              <a:rPr lang="it-IT" altLang="it-IT" dirty="0"/>
              <a:t>, i </a:t>
            </a:r>
            <a:r>
              <a:rPr lang="it-IT" altLang="it-IT" b="1" dirty="0"/>
              <a:t>fogli elettronici</a:t>
            </a:r>
            <a:r>
              <a:rPr lang="it-IT" altLang="it-IT" dirty="0"/>
              <a:t>, i programmi per creare </a:t>
            </a:r>
            <a:r>
              <a:rPr lang="it-IT" altLang="it-IT" b="1" dirty="0"/>
              <a:t>presentazioni</a:t>
            </a:r>
            <a:r>
              <a:rPr lang="it-IT" altLang="it-IT" dirty="0"/>
              <a:t>, i </a:t>
            </a:r>
            <a:r>
              <a:rPr lang="it-IT" altLang="it-IT" b="1" dirty="0"/>
              <a:t>database</a:t>
            </a:r>
            <a:r>
              <a:rPr lang="it-IT" altLang="it-IT" dirty="0"/>
              <a:t> ,i programmi di </a:t>
            </a:r>
            <a:r>
              <a:rPr lang="it-IT" altLang="it-IT" b="1" dirty="0"/>
              <a:t>grafica</a:t>
            </a:r>
            <a:r>
              <a:rPr lang="it-IT" altLang="it-IT" dirty="0"/>
              <a:t> e di </a:t>
            </a:r>
            <a:r>
              <a:rPr lang="it-IT" altLang="it-IT" b="1" dirty="0"/>
              <a:t>contabilità ….</a:t>
            </a:r>
          </a:p>
          <a:p>
            <a:pPr algn="just">
              <a:spcBef>
                <a:spcPct val="50000"/>
              </a:spcBef>
            </a:pPr>
            <a:r>
              <a:rPr lang="it-IT" altLang="it-IT" b="1" dirty="0"/>
              <a:t>Applicativi Aziendali: </a:t>
            </a:r>
            <a:r>
              <a:rPr lang="it-IT" altLang="it-IT" dirty="0"/>
              <a:t>Software ad uso business per la gestione dei flussi aziendali (supply chain, HR, Fatturazione…)</a:t>
            </a:r>
          </a:p>
          <a:p>
            <a:pPr algn="just">
              <a:spcBef>
                <a:spcPct val="50000"/>
              </a:spcBef>
            </a:pPr>
            <a:r>
              <a:rPr lang="it-IT" altLang="it-IT" b="1" dirty="0"/>
              <a:t>Applicativi Tecnici: </a:t>
            </a:r>
            <a:r>
              <a:rPr lang="it-IT" dirty="0"/>
              <a:t>Software per la gestione di dati settoriale per analisi e gestione. Sconosciuti dagli utenti finali vengono utilizzati soprattutto da esperti del settore (controllo qualità, ricerca e sviluppo…)</a:t>
            </a:r>
          </a:p>
          <a:p>
            <a:pPr algn="just">
              <a:spcBef>
                <a:spcPct val="50000"/>
              </a:spcBef>
            </a:pPr>
            <a:r>
              <a:rPr lang="it-IT" b="1" dirty="0"/>
              <a:t>Software Utilità:</a:t>
            </a:r>
            <a:r>
              <a:rPr lang="it-IT" dirty="0"/>
              <a:t> Sono applicativi progettati per ottimizzare la gestione delle risorse di un computer o aumentare il livello di sicurezza (es. antivirus). </a:t>
            </a:r>
            <a:endParaRPr lang="it-IT" altLang="it-IT" b="1" dirty="0"/>
          </a:p>
        </p:txBody>
      </p:sp>
      <p:sp>
        <p:nvSpPr>
          <p:cNvPr id="13" name="Rettangolo 12">
            <a:extLst>
              <a:ext uri="{FF2B5EF4-FFF2-40B4-BE49-F238E27FC236}">
                <a16:creationId xmlns:a16="http://schemas.microsoft.com/office/drawing/2014/main" id="{B2C98A4A-ABE4-4E72-8781-67A6E7B647E5}"/>
              </a:ext>
            </a:extLst>
          </p:cNvPr>
          <p:cNvSpPr/>
          <p:nvPr/>
        </p:nvSpPr>
        <p:spPr>
          <a:xfrm>
            <a:off x="6609806" y="224798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Tipologie</a:t>
            </a:r>
          </a:p>
        </p:txBody>
      </p:sp>
      <p:sp>
        <p:nvSpPr>
          <p:cNvPr id="2" name="Segnaposto numero diapositiva 1">
            <a:extLst>
              <a:ext uri="{FF2B5EF4-FFF2-40B4-BE49-F238E27FC236}">
                <a16:creationId xmlns:a16="http://schemas.microsoft.com/office/drawing/2014/main" id="{89200020-562D-4D4B-BFA4-A080D343B153}"/>
              </a:ext>
            </a:extLst>
          </p:cNvPr>
          <p:cNvSpPr>
            <a:spLocks noGrp="1"/>
          </p:cNvSpPr>
          <p:nvPr>
            <p:ph type="sldNum" sz="quarter" idx="12"/>
          </p:nvPr>
        </p:nvSpPr>
        <p:spPr/>
        <p:txBody>
          <a:bodyPr/>
          <a:lstStyle/>
          <a:p>
            <a:fld id="{967ED458-E12B-4E78-A031-E652A26FDB05}" type="slidenum">
              <a:rPr lang="it-IT" smtClean="0"/>
              <a:t>6</a:t>
            </a:fld>
            <a:endParaRPr lang="it-IT"/>
          </a:p>
        </p:txBody>
      </p:sp>
    </p:spTree>
    <p:extLst>
      <p:ext uri="{BB962C8B-B14F-4D97-AF65-F5344CB8AC3E}">
        <p14:creationId xmlns:p14="http://schemas.microsoft.com/office/powerpoint/2010/main" val="34482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5103379" y="45916"/>
            <a:ext cx="2109213" cy="646331"/>
          </a:xfrm>
          <a:prstGeom prst="rect">
            <a:avLst/>
          </a:prstGeom>
          <a:noFill/>
        </p:spPr>
        <p:txBody>
          <a:bodyPr wrap="square" rtlCol="0">
            <a:spAutoFit/>
          </a:bodyPr>
          <a:lstStyle/>
          <a:p>
            <a:r>
              <a:rPr lang="it-IT" sz="3600" dirty="0"/>
              <a:t>Databases</a:t>
            </a:r>
          </a:p>
        </p:txBody>
      </p:sp>
      <p:sp>
        <p:nvSpPr>
          <p:cNvPr id="10" name="Rettangolo 9">
            <a:extLst>
              <a:ext uri="{FF2B5EF4-FFF2-40B4-BE49-F238E27FC236}">
                <a16:creationId xmlns:a16="http://schemas.microsoft.com/office/drawing/2014/main" id="{28583134-42AC-4920-A6B6-B7A78EC7CB57}"/>
              </a:ext>
            </a:extLst>
          </p:cNvPr>
          <p:cNvSpPr/>
          <p:nvPr/>
        </p:nvSpPr>
        <p:spPr>
          <a:xfrm>
            <a:off x="35951" y="1026160"/>
            <a:ext cx="9144000" cy="830997"/>
          </a:xfrm>
          <a:prstGeom prst="rect">
            <a:avLst/>
          </a:prstGeom>
          <a:ln>
            <a:solidFill>
              <a:schemeClr val="tx1">
                <a:lumMod val="65000"/>
                <a:lumOff val="35000"/>
              </a:schemeClr>
            </a:solidFill>
          </a:ln>
        </p:spPr>
        <p:txBody>
          <a:bodyPr wrap="square">
            <a:spAutoFit/>
          </a:bodyPr>
          <a:lstStyle/>
          <a:p>
            <a:pPr algn="just"/>
            <a:r>
              <a:rPr lang="it-IT" sz="1600" dirty="0"/>
              <a:t>Con </a:t>
            </a:r>
            <a:r>
              <a:rPr lang="it-IT" sz="1600" b="1" dirty="0"/>
              <a:t>base di dati </a:t>
            </a:r>
            <a:r>
              <a:rPr lang="it-IT" sz="1600" dirty="0"/>
              <a:t>o banca dati (a volte abbreviato con la sigla DB dall'inglese database) in informatica si indica un insieme di dati strutturati ovvero omogeneo per contenuti e formato, memorizzati in un computer, rappresentando di fatto la versione digitale di un archivio dati o schedario.</a:t>
            </a:r>
          </a:p>
        </p:txBody>
      </p:sp>
      <p:sp>
        <p:nvSpPr>
          <p:cNvPr id="11" name="Rettangolo 10">
            <a:extLst>
              <a:ext uri="{FF2B5EF4-FFF2-40B4-BE49-F238E27FC236}">
                <a16:creationId xmlns:a16="http://schemas.microsoft.com/office/drawing/2014/main" id="{6FF6BF44-9B43-403B-8DC6-B1FCA3438261}"/>
              </a:ext>
            </a:extLst>
          </p:cNvPr>
          <p:cNvSpPr/>
          <p:nvPr/>
        </p:nvSpPr>
        <p:spPr>
          <a:xfrm>
            <a:off x="35951" y="75764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sp>
        <p:nvSpPr>
          <p:cNvPr id="12" name="Rettangolo 11">
            <a:extLst>
              <a:ext uri="{FF2B5EF4-FFF2-40B4-BE49-F238E27FC236}">
                <a16:creationId xmlns:a16="http://schemas.microsoft.com/office/drawing/2014/main" id="{7E34496A-08B9-4E9C-B183-E60FD23AE69E}"/>
              </a:ext>
            </a:extLst>
          </p:cNvPr>
          <p:cNvSpPr/>
          <p:nvPr/>
        </p:nvSpPr>
        <p:spPr>
          <a:xfrm>
            <a:off x="0" y="2157806"/>
            <a:ext cx="9144000" cy="1277273"/>
          </a:xfrm>
          <a:prstGeom prst="rect">
            <a:avLst/>
          </a:prstGeom>
          <a:ln>
            <a:solidFill>
              <a:schemeClr val="tx1">
                <a:lumMod val="65000"/>
                <a:lumOff val="35000"/>
              </a:schemeClr>
            </a:solidFill>
          </a:ln>
        </p:spPr>
        <p:txBody>
          <a:bodyPr wrap="square">
            <a:spAutoFit/>
          </a:bodyPr>
          <a:lstStyle/>
          <a:p>
            <a:pPr algn="just">
              <a:spcBef>
                <a:spcPct val="50000"/>
              </a:spcBef>
            </a:pPr>
            <a:r>
              <a:rPr lang="it-IT" sz="1400" b="1" i="1" dirty="0"/>
              <a:t>Relazionali</a:t>
            </a:r>
            <a:r>
              <a:rPr lang="it-IT" sz="1400" i="1" dirty="0"/>
              <a:t>: L'assunto fondamentale del modello relazionale è che tutti i dati sono rappresentati come relazioni e manipolati con gli operatori dell'algebra relazionale o del calcolo relazionale, da cui appunto il nome. Tabelle + Relazioni</a:t>
            </a:r>
          </a:p>
          <a:p>
            <a:pPr algn="just">
              <a:spcBef>
                <a:spcPct val="50000"/>
              </a:spcBef>
            </a:pPr>
            <a:r>
              <a:rPr lang="it-IT" sz="1400" b="1" i="1" dirty="0"/>
              <a:t>Non Relazionali</a:t>
            </a:r>
            <a:r>
              <a:rPr lang="it-IT" sz="1400" i="1" dirty="0"/>
              <a:t>: </a:t>
            </a:r>
            <a:r>
              <a:rPr lang="it-IT" sz="1400" dirty="0"/>
              <a:t>Questi archivi di dati il più delle volte non richiedono uno schema fisso (</a:t>
            </a:r>
            <a:r>
              <a:rPr lang="it-IT" sz="1400" dirty="0" err="1"/>
              <a:t>schemaless</a:t>
            </a:r>
            <a:r>
              <a:rPr lang="it-IT" sz="1400" dirty="0"/>
              <a:t>), evitano spesso le operazioni di giunzione (join) e puntano a scalare in modo orizzontale. Gli accademici e gli articoli si riferiscono a queste basi di dati come memorizzazione strutturata (</a:t>
            </a:r>
            <a:r>
              <a:rPr lang="it-IT" sz="1400" dirty="0" err="1"/>
              <a:t>structured</a:t>
            </a:r>
            <a:r>
              <a:rPr lang="it-IT" sz="1400" dirty="0"/>
              <a:t> storage). Documenti</a:t>
            </a:r>
          </a:p>
        </p:txBody>
      </p:sp>
      <p:sp>
        <p:nvSpPr>
          <p:cNvPr id="13" name="Rettangolo 12">
            <a:extLst>
              <a:ext uri="{FF2B5EF4-FFF2-40B4-BE49-F238E27FC236}">
                <a16:creationId xmlns:a16="http://schemas.microsoft.com/office/drawing/2014/main" id="{B2C98A4A-ABE4-4E72-8781-67A6E7B647E5}"/>
              </a:ext>
            </a:extLst>
          </p:cNvPr>
          <p:cNvSpPr/>
          <p:nvPr/>
        </p:nvSpPr>
        <p:spPr>
          <a:xfrm>
            <a:off x="6609806" y="188822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Architetture</a:t>
            </a:r>
          </a:p>
        </p:txBody>
      </p:sp>
      <p:pic>
        <p:nvPicPr>
          <p:cNvPr id="1026" name="Picture 2" descr="What is NoSQL? NoSQL Features, Types, What is, Advantages | Graph ...">
            <a:extLst>
              <a:ext uri="{FF2B5EF4-FFF2-40B4-BE49-F238E27FC236}">
                <a16:creationId xmlns:a16="http://schemas.microsoft.com/office/drawing/2014/main" id="{94659E16-126E-4116-B6F8-0361D55D2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526" y="3582234"/>
            <a:ext cx="5936472" cy="287299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numero diapositiva 2">
            <a:extLst>
              <a:ext uri="{FF2B5EF4-FFF2-40B4-BE49-F238E27FC236}">
                <a16:creationId xmlns:a16="http://schemas.microsoft.com/office/drawing/2014/main" id="{6A31C5E3-0906-4066-A593-2B754A8112D5}"/>
              </a:ext>
            </a:extLst>
          </p:cNvPr>
          <p:cNvSpPr>
            <a:spLocks noGrp="1"/>
          </p:cNvSpPr>
          <p:nvPr>
            <p:ph type="sldNum" sz="quarter" idx="12"/>
          </p:nvPr>
        </p:nvSpPr>
        <p:spPr/>
        <p:txBody>
          <a:bodyPr/>
          <a:lstStyle/>
          <a:p>
            <a:fld id="{967ED458-E12B-4E78-A031-E652A26FDB05}" type="slidenum">
              <a:rPr lang="it-IT" smtClean="0"/>
              <a:t>7</a:t>
            </a:fld>
            <a:endParaRPr lang="it-IT"/>
          </a:p>
        </p:txBody>
      </p:sp>
    </p:spTree>
    <p:extLst>
      <p:ext uri="{BB962C8B-B14F-4D97-AF65-F5344CB8AC3E}">
        <p14:creationId xmlns:p14="http://schemas.microsoft.com/office/powerpoint/2010/main" val="284769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297187" y="-22939"/>
            <a:ext cx="4625237" cy="646331"/>
          </a:xfrm>
          <a:prstGeom prst="rect">
            <a:avLst/>
          </a:prstGeom>
          <a:noFill/>
        </p:spPr>
        <p:txBody>
          <a:bodyPr wrap="square" rtlCol="0">
            <a:spAutoFit/>
          </a:bodyPr>
          <a:lstStyle/>
          <a:p>
            <a:r>
              <a:rPr lang="it-IT" sz="3600" dirty="0"/>
              <a:t>RETI INFORMATICHE</a:t>
            </a:r>
          </a:p>
        </p:txBody>
      </p:sp>
      <p:sp>
        <p:nvSpPr>
          <p:cNvPr id="10" name="Rettangolo 9">
            <a:extLst>
              <a:ext uri="{FF2B5EF4-FFF2-40B4-BE49-F238E27FC236}">
                <a16:creationId xmlns:a16="http://schemas.microsoft.com/office/drawing/2014/main" id="{28583134-42AC-4920-A6B6-B7A78EC7CB57}"/>
              </a:ext>
            </a:extLst>
          </p:cNvPr>
          <p:cNvSpPr/>
          <p:nvPr/>
        </p:nvSpPr>
        <p:spPr>
          <a:xfrm>
            <a:off x="35951" y="1026160"/>
            <a:ext cx="9144000" cy="830997"/>
          </a:xfrm>
          <a:prstGeom prst="rect">
            <a:avLst/>
          </a:prstGeom>
          <a:ln>
            <a:solidFill>
              <a:schemeClr val="tx1">
                <a:lumMod val="65000"/>
                <a:lumOff val="35000"/>
              </a:schemeClr>
            </a:solidFill>
          </a:ln>
        </p:spPr>
        <p:txBody>
          <a:bodyPr wrap="square">
            <a:spAutoFit/>
          </a:bodyPr>
          <a:lstStyle/>
          <a:p>
            <a:pPr algn="just"/>
            <a:r>
              <a:rPr lang="it-IT" altLang="it-IT" sz="1600" dirty="0"/>
              <a:t>Una </a:t>
            </a:r>
            <a:r>
              <a:rPr lang="it-IT" altLang="it-IT" sz="1600" b="1" dirty="0"/>
              <a:t>rete</a:t>
            </a:r>
            <a:r>
              <a:rPr lang="it-IT" altLang="it-IT" sz="1600" dirty="0"/>
              <a:t> è una serie di postazioni collegate da uno o più mezzi di trasmissione, ne sono esempi le reti di computer o le reti telefoniche. Le reti di computer possono essere di vari tipi, in relazione al numero di computer collegati tra loro e della distanza cui si trovano uno dall'altro.</a:t>
            </a:r>
            <a:endParaRPr lang="it-IT" sz="1600" dirty="0"/>
          </a:p>
        </p:txBody>
      </p:sp>
      <p:sp>
        <p:nvSpPr>
          <p:cNvPr id="11" name="Rettangolo 10">
            <a:extLst>
              <a:ext uri="{FF2B5EF4-FFF2-40B4-BE49-F238E27FC236}">
                <a16:creationId xmlns:a16="http://schemas.microsoft.com/office/drawing/2014/main" id="{6FF6BF44-9B43-403B-8DC6-B1FCA3438261}"/>
              </a:ext>
            </a:extLst>
          </p:cNvPr>
          <p:cNvSpPr/>
          <p:nvPr/>
        </p:nvSpPr>
        <p:spPr>
          <a:xfrm>
            <a:off x="35951" y="75764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Definizione</a:t>
            </a:r>
          </a:p>
        </p:txBody>
      </p:sp>
      <p:sp>
        <p:nvSpPr>
          <p:cNvPr id="12" name="Rettangolo 11">
            <a:extLst>
              <a:ext uri="{FF2B5EF4-FFF2-40B4-BE49-F238E27FC236}">
                <a16:creationId xmlns:a16="http://schemas.microsoft.com/office/drawing/2014/main" id="{7E34496A-08B9-4E9C-B183-E60FD23AE69E}"/>
              </a:ext>
            </a:extLst>
          </p:cNvPr>
          <p:cNvSpPr/>
          <p:nvPr/>
        </p:nvSpPr>
        <p:spPr>
          <a:xfrm>
            <a:off x="0" y="2271745"/>
            <a:ext cx="3807502" cy="2246769"/>
          </a:xfrm>
          <a:prstGeom prst="rect">
            <a:avLst/>
          </a:prstGeom>
          <a:ln>
            <a:solidFill>
              <a:schemeClr val="tx1">
                <a:lumMod val="65000"/>
                <a:lumOff val="35000"/>
              </a:schemeClr>
            </a:solidFill>
          </a:ln>
        </p:spPr>
        <p:txBody>
          <a:bodyPr wrap="square">
            <a:spAutoFit/>
          </a:bodyPr>
          <a:lstStyle/>
          <a:p>
            <a:pPr algn="just">
              <a:spcBef>
                <a:spcPct val="50000"/>
              </a:spcBef>
            </a:pPr>
            <a:r>
              <a:rPr lang="it-IT" sz="1400" b="1" i="1" dirty="0"/>
              <a:t>LAN: </a:t>
            </a:r>
            <a:r>
              <a:rPr lang="it-IT" altLang="it-IT" sz="1400" dirty="0"/>
              <a:t>Una </a:t>
            </a:r>
            <a:r>
              <a:rPr lang="it-IT" altLang="it-IT" sz="1400" b="1" dirty="0"/>
              <a:t>rete locale</a:t>
            </a:r>
            <a:r>
              <a:rPr lang="it-IT" altLang="it-IT" sz="1400" dirty="0"/>
              <a:t> o </a:t>
            </a:r>
            <a:r>
              <a:rPr lang="it-IT" altLang="it-IT" sz="1400" b="1" dirty="0"/>
              <a:t>LAN</a:t>
            </a:r>
            <a:r>
              <a:rPr lang="it-IT" altLang="it-IT" sz="1400" dirty="0"/>
              <a:t> (</a:t>
            </a:r>
            <a:r>
              <a:rPr lang="it-IT" altLang="it-IT" sz="1400" b="1" dirty="0"/>
              <a:t>L</a:t>
            </a:r>
            <a:r>
              <a:rPr lang="it-IT" altLang="it-IT" sz="1400" dirty="0"/>
              <a:t>ocal </a:t>
            </a:r>
            <a:r>
              <a:rPr lang="it-IT" altLang="it-IT" sz="1400" b="1" dirty="0"/>
              <a:t>A</a:t>
            </a:r>
            <a:r>
              <a:rPr lang="it-IT" altLang="it-IT" sz="1400" dirty="0"/>
              <a:t>rea </a:t>
            </a:r>
            <a:r>
              <a:rPr lang="it-IT" altLang="it-IT" sz="1400" b="1" dirty="0"/>
              <a:t>N</a:t>
            </a:r>
            <a:r>
              <a:rPr lang="it-IT" altLang="it-IT" sz="1400" dirty="0"/>
              <a:t>etwork) è un sistema composto da computer, basato su un singolo </a:t>
            </a:r>
            <a:r>
              <a:rPr lang="it-IT" altLang="it-IT" sz="1400" b="1" dirty="0"/>
              <a:t>site</a:t>
            </a:r>
            <a:r>
              <a:rPr lang="it-IT" altLang="it-IT" sz="1400" dirty="0"/>
              <a:t> (organizzazione). </a:t>
            </a:r>
            <a:r>
              <a:rPr lang="it-IT" altLang="it-IT" sz="1400" b="1" dirty="0"/>
              <a:t>È</a:t>
            </a:r>
            <a:r>
              <a:rPr lang="it-IT" altLang="it-IT" sz="1400" dirty="0"/>
              <a:t> costituita da un gruppo di computer e dispositivi periferici, situati in un'</a:t>
            </a:r>
            <a:r>
              <a:rPr lang="it-IT" altLang="it-IT" sz="1400" b="1" dirty="0"/>
              <a:t>area geografica circoscritta</a:t>
            </a:r>
            <a:r>
              <a:rPr lang="it-IT" altLang="it-IT" sz="1400" dirty="0"/>
              <a:t>. Tali computer sono connessi fisicamente tra loro ed in grado di condividere file, programmi, periferiche, ecc.. Anche due soli computer possono costituire una </a:t>
            </a:r>
            <a:r>
              <a:rPr lang="it-IT" altLang="it-IT" sz="1400" b="1" dirty="0"/>
              <a:t>rete</a:t>
            </a:r>
            <a:r>
              <a:rPr lang="it-IT" altLang="it-IT" sz="1400" dirty="0"/>
              <a:t>, si può arrivare tuttavia ad un numero molto alto.</a:t>
            </a:r>
            <a:endParaRPr lang="it-IT" sz="1400" b="1" i="1" dirty="0"/>
          </a:p>
        </p:txBody>
      </p:sp>
      <p:sp>
        <p:nvSpPr>
          <p:cNvPr id="13" name="Rettangolo 12">
            <a:extLst>
              <a:ext uri="{FF2B5EF4-FFF2-40B4-BE49-F238E27FC236}">
                <a16:creationId xmlns:a16="http://schemas.microsoft.com/office/drawing/2014/main" id="{B2C98A4A-ABE4-4E72-8781-67A6E7B647E5}"/>
              </a:ext>
            </a:extLst>
          </p:cNvPr>
          <p:cNvSpPr/>
          <p:nvPr/>
        </p:nvSpPr>
        <p:spPr>
          <a:xfrm>
            <a:off x="0" y="1996591"/>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LAN</a:t>
            </a:r>
          </a:p>
        </p:txBody>
      </p:sp>
      <p:sp>
        <p:nvSpPr>
          <p:cNvPr id="14" name="Rettangolo 13">
            <a:extLst>
              <a:ext uri="{FF2B5EF4-FFF2-40B4-BE49-F238E27FC236}">
                <a16:creationId xmlns:a16="http://schemas.microsoft.com/office/drawing/2014/main" id="{1C9E88FD-B377-4F7A-8277-BBE31CF68EA7}"/>
              </a:ext>
            </a:extLst>
          </p:cNvPr>
          <p:cNvSpPr/>
          <p:nvPr/>
        </p:nvSpPr>
        <p:spPr>
          <a:xfrm>
            <a:off x="5372449" y="2356676"/>
            <a:ext cx="3807502" cy="1384995"/>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400" dirty="0"/>
              <a:t>Le reti </a:t>
            </a:r>
            <a:r>
              <a:rPr lang="it-IT" altLang="it-IT" sz="1400" b="1" dirty="0"/>
              <a:t>WAN</a:t>
            </a:r>
            <a:r>
              <a:rPr lang="it-IT" altLang="it-IT" sz="1400" dirty="0"/>
              <a:t> (</a:t>
            </a:r>
            <a:r>
              <a:rPr lang="it-IT" altLang="it-IT" sz="1400" b="1" dirty="0"/>
              <a:t>W</a:t>
            </a:r>
            <a:r>
              <a:rPr lang="it-IT" altLang="it-IT" sz="1400" dirty="0"/>
              <a:t>ide </a:t>
            </a:r>
            <a:r>
              <a:rPr lang="it-IT" altLang="it-IT" sz="1400" b="1" dirty="0"/>
              <a:t>A</a:t>
            </a:r>
            <a:r>
              <a:rPr lang="it-IT" altLang="it-IT" sz="1400" dirty="0"/>
              <a:t>rea </a:t>
            </a:r>
            <a:r>
              <a:rPr lang="it-IT" altLang="it-IT" sz="1400" b="1" dirty="0"/>
              <a:t>N</a:t>
            </a:r>
            <a:r>
              <a:rPr lang="it-IT" altLang="it-IT" sz="1400" dirty="0"/>
              <a:t>etwork) o reti geografiche, differentemente dalle reti LAN che connettono computer ubicati in un medesimo edificio o in edifici vicini, coprono </a:t>
            </a:r>
            <a:r>
              <a:rPr lang="it-IT" altLang="it-IT" sz="1400" b="1" dirty="0"/>
              <a:t>lunghe distanze</a:t>
            </a:r>
            <a:r>
              <a:rPr lang="it-IT" altLang="it-IT" sz="1400" dirty="0"/>
              <a:t>, arrivando oltre i confini geografici di città e di stati.</a:t>
            </a:r>
          </a:p>
        </p:txBody>
      </p:sp>
      <p:sp>
        <p:nvSpPr>
          <p:cNvPr id="15" name="Rettangolo 14">
            <a:extLst>
              <a:ext uri="{FF2B5EF4-FFF2-40B4-BE49-F238E27FC236}">
                <a16:creationId xmlns:a16="http://schemas.microsoft.com/office/drawing/2014/main" id="{4B05EB61-7851-44CC-B767-6A89FD3AF426}"/>
              </a:ext>
            </a:extLst>
          </p:cNvPr>
          <p:cNvSpPr/>
          <p:nvPr/>
        </p:nvSpPr>
        <p:spPr>
          <a:xfrm>
            <a:off x="6645757" y="2088161"/>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WAN</a:t>
            </a:r>
          </a:p>
        </p:txBody>
      </p:sp>
      <p:pic>
        <p:nvPicPr>
          <p:cNvPr id="16" name="Picture 9">
            <a:extLst>
              <a:ext uri="{FF2B5EF4-FFF2-40B4-BE49-F238E27FC236}">
                <a16:creationId xmlns:a16="http://schemas.microsoft.com/office/drawing/2014/main" id="{649E160F-17E6-4F33-A4DB-C7BC462F5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43" y="4927318"/>
            <a:ext cx="2344615" cy="129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3">
            <a:extLst>
              <a:ext uri="{FF2B5EF4-FFF2-40B4-BE49-F238E27FC236}">
                <a16:creationId xmlns:a16="http://schemas.microsoft.com/office/drawing/2014/main" id="{6DBAD8C4-1E88-44EF-B4D7-D11568FF78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630" y="4241190"/>
            <a:ext cx="2395139" cy="195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egnaposto numero diapositiva 1">
            <a:extLst>
              <a:ext uri="{FF2B5EF4-FFF2-40B4-BE49-F238E27FC236}">
                <a16:creationId xmlns:a16="http://schemas.microsoft.com/office/drawing/2014/main" id="{C294D1B6-8BBA-4301-AD47-AD7DADCD93BD}"/>
              </a:ext>
            </a:extLst>
          </p:cNvPr>
          <p:cNvSpPr>
            <a:spLocks noGrp="1"/>
          </p:cNvSpPr>
          <p:nvPr>
            <p:ph type="sldNum" sz="quarter" idx="12"/>
          </p:nvPr>
        </p:nvSpPr>
        <p:spPr/>
        <p:txBody>
          <a:bodyPr/>
          <a:lstStyle/>
          <a:p>
            <a:fld id="{967ED458-E12B-4E78-A031-E652A26FDB05}" type="slidenum">
              <a:rPr lang="it-IT" smtClean="0"/>
              <a:t>8</a:t>
            </a:fld>
            <a:endParaRPr lang="it-IT"/>
          </a:p>
        </p:txBody>
      </p:sp>
    </p:spTree>
    <p:extLst>
      <p:ext uri="{BB962C8B-B14F-4D97-AF65-F5344CB8AC3E}">
        <p14:creationId xmlns:p14="http://schemas.microsoft.com/office/powerpoint/2010/main" val="35524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C68FE26A-9D72-4E33-A25E-8B0564FC5E42}"/>
              </a:ext>
            </a:extLst>
          </p:cNvPr>
          <p:cNvGrpSpPr/>
          <p:nvPr/>
        </p:nvGrpSpPr>
        <p:grpSpPr>
          <a:xfrm>
            <a:off x="0" y="4290646"/>
            <a:ext cx="12192000" cy="2573352"/>
            <a:chOff x="0" y="4290646"/>
            <a:chExt cx="12192000" cy="2573352"/>
          </a:xfrm>
        </p:grpSpPr>
        <p:sp>
          <p:nvSpPr>
            <p:cNvPr id="5" name="Striscia diagonale 4">
              <a:extLst>
                <a:ext uri="{FF2B5EF4-FFF2-40B4-BE49-F238E27FC236}">
                  <a16:creationId xmlns:a16="http://schemas.microsoft.com/office/drawing/2014/main" id="{C1C0BAE8-076A-4477-B5AB-F27A074B05B3}"/>
                </a:ext>
              </a:extLst>
            </p:cNvPr>
            <p:cNvSpPr/>
            <p:nvPr/>
          </p:nvSpPr>
          <p:spPr>
            <a:xfrm rot="10800000">
              <a:off x="9847384" y="4290646"/>
              <a:ext cx="2344615" cy="2567354"/>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Striscia diagonale 5">
              <a:extLst>
                <a:ext uri="{FF2B5EF4-FFF2-40B4-BE49-F238E27FC236}">
                  <a16:creationId xmlns:a16="http://schemas.microsoft.com/office/drawing/2014/main" id="{049EEE2F-857C-4D71-941A-7FBD24D48C97}"/>
                </a:ext>
              </a:extLst>
            </p:cNvPr>
            <p:cNvSpPr/>
            <p:nvPr/>
          </p:nvSpPr>
          <p:spPr>
            <a:xfrm rot="10800000">
              <a:off x="10369258" y="4806462"/>
              <a:ext cx="1822742" cy="2051538"/>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a:extLst>
                <a:ext uri="{FF2B5EF4-FFF2-40B4-BE49-F238E27FC236}">
                  <a16:creationId xmlns:a16="http://schemas.microsoft.com/office/drawing/2014/main" id="{F4E49152-F7FD-45D2-A18C-21CC97B5B327}"/>
                </a:ext>
              </a:extLst>
            </p:cNvPr>
            <p:cNvSpPr txBox="1"/>
            <p:nvPr/>
          </p:nvSpPr>
          <p:spPr>
            <a:xfrm>
              <a:off x="0" y="6602388"/>
              <a:ext cx="2277208" cy="261610"/>
            </a:xfrm>
            <a:prstGeom prst="rect">
              <a:avLst/>
            </a:prstGeom>
            <a:noFill/>
          </p:spPr>
          <p:txBody>
            <a:bodyPr wrap="square" rtlCol="0">
              <a:spAutoFit/>
            </a:bodyPr>
            <a:lstStyle/>
            <a:p>
              <a:r>
                <a:rPr lang="it-IT" sz="1100" dirty="0"/>
                <a:t>Dr. Francesco Alotto</a:t>
              </a:r>
            </a:p>
          </p:txBody>
        </p:sp>
        <p:pic>
          <p:nvPicPr>
            <p:cNvPr id="8" name="Immagine 7" descr="Immagine che contiene esterni, segnale, stanza, pensile&#10;&#10;Descrizione generata automaticamente">
              <a:extLst>
                <a:ext uri="{FF2B5EF4-FFF2-40B4-BE49-F238E27FC236}">
                  <a16:creationId xmlns:a16="http://schemas.microsoft.com/office/drawing/2014/main" id="{E71E59D8-B239-49E1-A218-FB51B73A87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46762" y="6346776"/>
              <a:ext cx="511224" cy="511224"/>
            </a:xfrm>
            <a:prstGeom prst="rect">
              <a:avLst/>
            </a:prstGeom>
          </p:spPr>
        </p:pic>
      </p:grpSp>
      <p:sp>
        <p:nvSpPr>
          <p:cNvPr id="9" name="CasellaDiTesto 8">
            <a:extLst>
              <a:ext uri="{FF2B5EF4-FFF2-40B4-BE49-F238E27FC236}">
                <a16:creationId xmlns:a16="http://schemas.microsoft.com/office/drawing/2014/main" id="{CF0D5232-3365-432C-B212-AD3DCBE914E6}"/>
              </a:ext>
            </a:extLst>
          </p:cNvPr>
          <p:cNvSpPr txBox="1"/>
          <p:nvPr/>
        </p:nvSpPr>
        <p:spPr>
          <a:xfrm>
            <a:off x="4298157" y="13030"/>
            <a:ext cx="5956085" cy="646331"/>
          </a:xfrm>
          <a:prstGeom prst="rect">
            <a:avLst/>
          </a:prstGeom>
          <a:noFill/>
        </p:spPr>
        <p:txBody>
          <a:bodyPr wrap="square" rtlCol="0">
            <a:spAutoFit/>
          </a:bodyPr>
          <a:lstStyle/>
          <a:p>
            <a:r>
              <a:rPr lang="it-IT" sz="3600" dirty="0"/>
              <a:t>RETI LAN: HOW TO</a:t>
            </a:r>
          </a:p>
        </p:txBody>
      </p:sp>
      <p:sp>
        <p:nvSpPr>
          <p:cNvPr id="10" name="Rettangolo 9">
            <a:extLst>
              <a:ext uri="{FF2B5EF4-FFF2-40B4-BE49-F238E27FC236}">
                <a16:creationId xmlns:a16="http://schemas.microsoft.com/office/drawing/2014/main" id="{28583134-42AC-4920-A6B6-B7A78EC7CB57}"/>
              </a:ext>
            </a:extLst>
          </p:cNvPr>
          <p:cNvSpPr/>
          <p:nvPr/>
        </p:nvSpPr>
        <p:spPr>
          <a:xfrm>
            <a:off x="35951" y="1026160"/>
            <a:ext cx="9144000" cy="830997"/>
          </a:xfrm>
          <a:prstGeom prst="rect">
            <a:avLst/>
          </a:prstGeom>
          <a:ln>
            <a:solidFill>
              <a:schemeClr val="tx1">
                <a:lumMod val="65000"/>
                <a:lumOff val="35000"/>
              </a:schemeClr>
            </a:solidFill>
          </a:ln>
        </p:spPr>
        <p:txBody>
          <a:bodyPr wrap="square">
            <a:spAutoFit/>
          </a:bodyPr>
          <a:lstStyle/>
          <a:p>
            <a:pPr algn="just"/>
            <a:r>
              <a:rPr lang="it-IT" sz="1600" dirty="0"/>
              <a:t>I calcolatori per essere collegati ad una rete devono possedere hardware apposito e software per la gestione dell’hardware installato. Molti sistemi operativi contengono delle utility preinstallate che attraverso l’hardware di rete permettono la gestione delle schede fisiche. </a:t>
            </a:r>
          </a:p>
        </p:txBody>
      </p:sp>
      <p:sp>
        <p:nvSpPr>
          <p:cNvPr id="11" name="Rettangolo 10">
            <a:extLst>
              <a:ext uri="{FF2B5EF4-FFF2-40B4-BE49-F238E27FC236}">
                <a16:creationId xmlns:a16="http://schemas.microsoft.com/office/drawing/2014/main" id="{6FF6BF44-9B43-403B-8DC6-B1FCA3438261}"/>
              </a:ext>
            </a:extLst>
          </p:cNvPr>
          <p:cNvSpPr/>
          <p:nvPr/>
        </p:nvSpPr>
        <p:spPr>
          <a:xfrm>
            <a:off x="35951" y="757645"/>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Componentistica</a:t>
            </a:r>
          </a:p>
        </p:txBody>
      </p:sp>
      <p:sp>
        <p:nvSpPr>
          <p:cNvPr id="12" name="Rettangolo 11">
            <a:extLst>
              <a:ext uri="{FF2B5EF4-FFF2-40B4-BE49-F238E27FC236}">
                <a16:creationId xmlns:a16="http://schemas.microsoft.com/office/drawing/2014/main" id="{7E34496A-08B9-4E9C-B183-E60FD23AE69E}"/>
              </a:ext>
            </a:extLst>
          </p:cNvPr>
          <p:cNvSpPr/>
          <p:nvPr/>
        </p:nvSpPr>
        <p:spPr>
          <a:xfrm>
            <a:off x="0" y="2271745"/>
            <a:ext cx="3807502" cy="3647152"/>
          </a:xfrm>
          <a:prstGeom prst="rect">
            <a:avLst/>
          </a:prstGeom>
          <a:ln>
            <a:solidFill>
              <a:schemeClr val="tx1">
                <a:lumMod val="65000"/>
                <a:lumOff val="35000"/>
              </a:schemeClr>
            </a:solidFill>
          </a:ln>
        </p:spPr>
        <p:txBody>
          <a:bodyPr wrap="square">
            <a:spAutoFit/>
          </a:bodyPr>
          <a:lstStyle/>
          <a:p>
            <a:pPr algn="just">
              <a:spcBef>
                <a:spcPct val="50000"/>
              </a:spcBef>
            </a:pPr>
            <a:r>
              <a:rPr lang="it-IT" sz="1400" dirty="0"/>
              <a:t>I principali componenti per il collegamento ad una rete LAN sono la scheda di rete ed il cavo di connessione. </a:t>
            </a:r>
          </a:p>
          <a:p>
            <a:pPr algn="just">
              <a:spcBef>
                <a:spcPct val="50000"/>
              </a:spcBef>
            </a:pPr>
            <a:r>
              <a:rPr lang="it-IT" sz="1400" dirty="0"/>
              <a:t>La scheda di rete offre porte apposite per il collegamento. </a:t>
            </a:r>
          </a:p>
          <a:p>
            <a:pPr>
              <a:spcBef>
                <a:spcPct val="50000"/>
              </a:spcBef>
            </a:pPr>
            <a:r>
              <a:rPr lang="it-IT" altLang="it-IT" sz="1400" dirty="0">
                <a:latin typeface="Arial" panose="020B0604020202020204" pitchFamily="34" charset="0"/>
              </a:rPr>
              <a:t>I dati scambiati tra computer collegati in rete passano attraverso dei </a:t>
            </a:r>
            <a:r>
              <a:rPr lang="it-IT" altLang="it-IT" sz="1400" b="1" dirty="0">
                <a:latin typeface="Arial" panose="020B0604020202020204" pitchFamily="34" charset="0"/>
              </a:rPr>
              <a:t>cavi di connessione</a:t>
            </a:r>
            <a:r>
              <a:rPr lang="it-IT" altLang="it-IT" sz="1400" dirty="0">
                <a:latin typeface="Arial" panose="020B0604020202020204" pitchFamily="34" charset="0"/>
              </a:rPr>
              <a:t>.</a:t>
            </a:r>
          </a:p>
          <a:p>
            <a:pPr>
              <a:spcBef>
                <a:spcPct val="50000"/>
              </a:spcBef>
            </a:pPr>
            <a:r>
              <a:rPr lang="it-IT" altLang="it-IT" sz="1400" dirty="0">
                <a:latin typeface="Arial" panose="020B0604020202020204" pitchFamily="34" charset="0"/>
              </a:rPr>
              <a:t>I principali sistemi di cablaggio attualmente utilizzati sono:</a:t>
            </a:r>
          </a:p>
          <a:p>
            <a:pPr>
              <a:spcBef>
                <a:spcPct val="50000"/>
              </a:spcBef>
            </a:pPr>
            <a:r>
              <a:rPr lang="it-IT" altLang="it-IT" sz="1400" dirty="0">
                <a:latin typeface="Arial" panose="020B0604020202020204" pitchFamily="34" charset="0"/>
              </a:rPr>
              <a:t> Il </a:t>
            </a:r>
            <a:r>
              <a:rPr lang="it-IT" altLang="it-IT" sz="1400" b="1" dirty="0">
                <a:latin typeface="Arial" panose="020B0604020202020204" pitchFamily="34" charset="0"/>
              </a:rPr>
              <a:t>cavo coassiale</a:t>
            </a:r>
            <a:r>
              <a:rPr lang="it-IT" altLang="it-IT" sz="1400" dirty="0">
                <a:latin typeface="Arial" panose="020B0604020202020204" pitchFamily="34" charset="0"/>
              </a:rPr>
              <a:t>;</a:t>
            </a:r>
          </a:p>
          <a:p>
            <a:pPr>
              <a:spcBef>
                <a:spcPct val="50000"/>
              </a:spcBef>
            </a:pPr>
            <a:r>
              <a:rPr lang="it-IT" altLang="it-IT" sz="1400" dirty="0">
                <a:latin typeface="Arial" panose="020B0604020202020204" pitchFamily="34" charset="0"/>
              </a:rPr>
              <a:t> Il </a:t>
            </a:r>
            <a:r>
              <a:rPr lang="it-IT" altLang="it-IT" sz="1400" b="1" dirty="0">
                <a:latin typeface="Arial" panose="020B0604020202020204" pitchFamily="34" charset="0"/>
              </a:rPr>
              <a:t>doppino non schermato</a:t>
            </a:r>
            <a:r>
              <a:rPr lang="it-IT" altLang="it-IT" sz="1400" dirty="0">
                <a:latin typeface="Arial" panose="020B0604020202020204" pitchFamily="34" charset="0"/>
              </a:rPr>
              <a:t>;</a:t>
            </a:r>
          </a:p>
          <a:p>
            <a:pPr>
              <a:spcBef>
                <a:spcPct val="50000"/>
              </a:spcBef>
            </a:pPr>
            <a:r>
              <a:rPr lang="it-IT" altLang="it-IT" sz="1400" dirty="0">
                <a:latin typeface="Arial" panose="020B0604020202020204" pitchFamily="34" charset="0"/>
              </a:rPr>
              <a:t> La </a:t>
            </a:r>
            <a:r>
              <a:rPr lang="it-IT" altLang="it-IT" sz="1400" b="1" dirty="0">
                <a:latin typeface="Arial" panose="020B0604020202020204" pitchFamily="34" charset="0"/>
              </a:rPr>
              <a:t>fibra ottica</a:t>
            </a:r>
            <a:r>
              <a:rPr lang="it-IT" altLang="it-IT" sz="1400" dirty="0">
                <a:latin typeface="Arial" panose="020B0604020202020204" pitchFamily="34" charset="0"/>
              </a:rPr>
              <a:t>. </a:t>
            </a:r>
          </a:p>
          <a:p>
            <a:pPr algn="just">
              <a:spcBef>
                <a:spcPct val="50000"/>
              </a:spcBef>
            </a:pPr>
            <a:endParaRPr lang="it-IT" sz="1400" dirty="0"/>
          </a:p>
        </p:txBody>
      </p:sp>
      <p:sp>
        <p:nvSpPr>
          <p:cNvPr id="13" name="Rettangolo 12">
            <a:extLst>
              <a:ext uri="{FF2B5EF4-FFF2-40B4-BE49-F238E27FC236}">
                <a16:creationId xmlns:a16="http://schemas.microsoft.com/office/drawing/2014/main" id="{B2C98A4A-ABE4-4E72-8781-67A6E7B647E5}"/>
              </a:ext>
            </a:extLst>
          </p:cNvPr>
          <p:cNvSpPr/>
          <p:nvPr/>
        </p:nvSpPr>
        <p:spPr>
          <a:xfrm>
            <a:off x="0" y="1996591"/>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Hardware di rete</a:t>
            </a:r>
          </a:p>
        </p:txBody>
      </p:sp>
      <p:sp>
        <p:nvSpPr>
          <p:cNvPr id="14" name="Rettangolo 13">
            <a:extLst>
              <a:ext uri="{FF2B5EF4-FFF2-40B4-BE49-F238E27FC236}">
                <a16:creationId xmlns:a16="http://schemas.microsoft.com/office/drawing/2014/main" id="{1C9E88FD-B377-4F7A-8277-BBE31CF68EA7}"/>
              </a:ext>
            </a:extLst>
          </p:cNvPr>
          <p:cNvSpPr/>
          <p:nvPr/>
        </p:nvSpPr>
        <p:spPr>
          <a:xfrm>
            <a:off x="5372449" y="2356676"/>
            <a:ext cx="3807502" cy="954107"/>
          </a:xfrm>
          <a:prstGeom prst="rect">
            <a:avLst/>
          </a:prstGeom>
          <a:ln>
            <a:solidFill>
              <a:schemeClr val="tx1">
                <a:lumMod val="65000"/>
                <a:lumOff val="35000"/>
              </a:schemeClr>
            </a:solidFill>
          </a:ln>
        </p:spPr>
        <p:txBody>
          <a:bodyPr wrap="square">
            <a:spAutoFit/>
          </a:bodyPr>
          <a:lstStyle/>
          <a:p>
            <a:pPr algn="just">
              <a:spcBef>
                <a:spcPct val="50000"/>
              </a:spcBef>
            </a:pPr>
            <a:r>
              <a:rPr lang="it-IT" altLang="it-IT" sz="1400" dirty="0"/>
              <a:t>Grazie ai driver preinstallati, il software di gestione consente la gestione delle reti memorizzate, l’aggiunta di nuove reti e il settaggio di particolari parametri rete dipendenti. </a:t>
            </a:r>
          </a:p>
        </p:txBody>
      </p:sp>
      <p:sp>
        <p:nvSpPr>
          <p:cNvPr id="15" name="Rettangolo 14">
            <a:extLst>
              <a:ext uri="{FF2B5EF4-FFF2-40B4-BE49-F238E27FC236}">
                <a16:creationId xmlns:a16="http://schemas.microsoft.com/office/drawing/2014/main" id="{4B05EB61-7851-44CC-B767-6A89FD3AF426}"/>
              </a:ext>
            </a:extLst>
          </p:cNvPr>
          <p:cNvSpPr/>
          <p:nvPr/>
        </p:nvSpPr>
        <p:spPr>
          <a:xfrm>
            <a:off x="6645757" y="2088161"/>
            <a:ext cx="2534194" cy="2685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Software di gestione</a:t>
            </a:r>
          </a:p>
        </p:txBody>
      </p:sp>
      <p:pic>
        <p:nvPicPr>
          <p:cNvPr id="2" name="Immagine 1">
            <a:extLst>
              <a:ext uri="{FF2B5EF4-FFF2-40B4-BE49-F238E27FC236}">
                <a16:creationId xmlns:a16="http://schemas.microsoft.com/office/drawing/2014/main" id="{43291AC1-1660-41ED-8FE2-DEEF28189697}"/>
              </a:ext>
            </a:extLst>
          </p:cNvPr>
          <p:cNvPicPr>
            <a:picLocks noChangeAspect="1"/>
          </p:cNvPicPr>
          <p:nvPr/>
        </p:nvPicPr>
        <p:blipFill>
          <a:blip r:embed="rId4"/>
          <a:stretch>
            <a:fillRect/>
          </a:stretch>
        </p:blipFill>
        <p:spPr>
          <a:xfrm>
            <a:off x="9329247" y="1098028"/>
            <a:ext cx="2757935" cy="4476295"/>
          </a:xfrm>
          <a:prstGeom prst="rect">
            <a:avLst/>
          </a:prstGeom>
        </p:spPr>
      </p:pic>
      <p:sp>
        <p:nvSpPr>
          <p:cNvPr id="3" name="Segnaposto numero diapositiva 2">
            <a:extLst>
              <a:ext uri="{FF2B5EF4-FFF2-40B4-BE49-F238E27FC236}">
                <a16:creationId xmlns:a16="http://schemas.microsoft.com/office/drawing/2014/main" id="{6F42C970-CE28-4FAC-B3D6-D56E57B96AD6}"/>
              </a:ext>
            </a:extLst>
          </p:cNvPr>
          <p:cNvSpPr>
            <a:spLocks noGrp="1"/>
          </p:cNvSpPr>
          <p:nvPr>
            <p:ph type="sldNum" sz="quarter" idx="12"/>
          </p:nvPr>
        </p:nvSpPr>
        <p:spPr/>
        <p:txBody>
          <a:bodyPr/>
          <a:lstStyle/>
          <a:p>
            <a:fld id="{967ED458-E12B-4E78-A031-E652A26FDB05}" type="slidenum">
              <a:rPr lang="it-IT" smtClean="0"/>
              <a:t>9</a:t>
            </a:fld>
            <a:endParaRPr lang="it-IT"/>
          </a:p>
        </p:txBody>
      </p:sp>
    </p:spTree>
    <p:extLst>
      <p:ext uri="{BB962C8B-B14F-4D97-AF65-F5344CB8AC3E}">
        <p14:creationId xmlns:p14="http://schemas.microsoft.com/office/powerpoint/2010/main" val="39882331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2893</Words>
  <Application>Microsoft Office PowerPoint</Application>
  <PresentationFormat>Widescreen</PresentationFormat>
  <Paragraphs>282</Paragraphs>
  <Slides>32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32</vt:i4>
      </vt:variant>
    </vt:vector>
  </HeadingPairs>
  <TitlesOfParts>
    <vt:vector size="36"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Alotto</dc:creator>
  <cp:lastModifiedBy>Francesco Alotto</cp:lastModifiedBy>
  <cp:revision>13</cp:revision>
  <dcterms:created xsi:type="dcterms:W3CDTF">2020-04-21T14:36:54Z</dcterms:created>
  <dcterms:modified xsi:type="dcterms:W3CDTF">2020-04-22T16:21:38Z</dcterms:modified>
</cp:coreProperties>
</file>