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F0CEB-7E07-4997-A85E-E499698AC019}" v="2" dt="2023-01-07T05:54:02.983"/>
    <p1510:client id="{352D6AFB-C2F1-4B97-AFC8-7427F3017F06}" v="6" dt="2023-01-07T06:01:07.273"/>
    <p1510:client id="{E92A956F-4E4A-458B-82AA-E9715E455B76}" v="492" dt="2023-01-07T05:52:15.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1/7/2023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3385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1/7/2023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5173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1/7/2023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6133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1/7/2023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3454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1/7/2023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981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1/7/2023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9510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1/7/2023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32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1/7/2023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2994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1/7/2023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8068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1/7/2023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0135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1/7/2023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8999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1/7/2023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86046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a:extLst>
              <a:ext uri="{FF2B5EF4-FFF2-40B4-BE49-F238E27FC236}">
                <a16:creationId xmlns:a16="http://schemas.microsoft.com/office/drawing/2014/main" id="{5B213E9B-0B35-8C72-FE23-523A4223F84C}"/>
              </a:ext>
            </a:extLst>
          </p:cNvPr>
          <p:cNvPicPr>
            <a:picLocks noChangeAspect="1"/>
          </p:cNvPicPr>
          <p:nvPr/>
        </p:nvPicPr>
        <p:blipFill rotWithShape="1">
          <a:blip r:embed="rId2">
            <a:alphaModFix amt="35000"/>
          </a:blip>
          <a:srcRect r="913" b="-1"/>
          <a:stretch/>
        </p:blipFill>
        <p:spPr>
          <a:xfrm>
            <a:off x="1525" y="10"/>
            <a:ext cx="12188951" cy="6857990"/>
          </a:xfrm>
          <a:prstGeom prst="rect">
            <a:avLst/>
          </a:prstGeom>
        </p:spPr>
      </p:pic>
      <p:grpSp>
        <p:nvGrpSpPr>
          <p:cNvPr id="34"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F43FF9E-05AD-E066-9F32-FA40A9F05E72}"/>
              </a:ext>
            </a:extLst>
          </p:cNvPr>
          <p:cNvSpPr>
            <a:spLocks noGrp="1"/>
          </p:cNvSpPr>
          <p:nvPr>
            <p:ph type="ctrTitle"/>
          </p:nvPr>
        </p:nvSpPr>
        <p:spPr>
          <a:xfrm>
            <a:off x="-101599" y="916482"/>
            <a:ext cx="12290550" cy="1556322"/>
          </a:xfrm>
        </p:spPr>
        <p:txBody>
          <a:bodyPr vert="horz" lIns="91440" tIns="45720" rIns="91440" bIns="45720" rtlCol="0" anchor="b">
            <a:noAutofit/>
          </a:bodyPr>
          <a:lstStyle/>
          <a:p>
            <a:r>
              <a:rPr lang="en-US" sz="4000" kern="1200">
                <a:solidFill>
                  <a:srgbClr val="FFFFFF"/>
                </a:solidFill>
                <a:latin typeface="+mj-lt"/>
                <a:ea typeface="+mj-ea"/>
                <a:cs typeface="+mj-cs"/>
              </a:rPr>
              <a:t>Tugas Besar Kendali Lanjut</a:t>
            </a:r>
            <a:br>
              <a:rPr lang="en-US" sz="4000" kern="1200">
                <a:solidFill>
                  <a:srgbClr val="FFFFFF"/>
                </a:solidFill>
                <a:latin typeface="+mj-lt"/>
                <a:ea typeface="+mj-ea"/>
                <a:cs typeface="+mj-cs"/>
              </a:rPr>
            </a:br>
            <a:br>
              <a:rPr lang="en-US" sz="4000" kern="1200">
                <a:solidFill>
                  <a:srgbClr val="FFFFFF"/>
                </a:solidFill>
                <a:latin typeface="+mj-lt"/>
                <a:ea typeface="+mj-ea"/>
                <a:cs typeface="+mj-cs"/>
              </a:rPr>
            </a:br>
            <a:r>
              <a:rPr lang="en-US" sz="4000" kern="1200">
                <a:solidFill>
                  <a:srgbClr val="FFFFFF"/>
                </a:solidFill>
                <a:latin typeface="+mj-lt"/>
                <a:ea typeface="+mj-ea"/>
                <a:cs typeface="+mj-cs"/>
              </a:rPr>
              <a:t>“Active Suspension”</a:t>
            </a:r>
          </a:p>
        </p:txBody>
      </p:sp>
      <p:sp>
        <p:nvSpPr>
          <p:cNvPr id="3" name="Subtitle 2">
            <a:extLst>
              <a:ext uri="{FF2B5EF4-FFF2-40B4-BE49-F238E27FC236}">
                <a16:creationId xmlns:a16="http://schemas.microsoft.com/office/drawing/2014/main" id="{880222C9-4428-6111-D3A3-7918F2CE8991}"/>
              </a:ext>
            </a:extLst>
          </p:cNvPr>
          <p:cNvSpPr>
            <a:spLocks noGrp="1"/>
          </p:cNvSpPr>
          <p:nvPr>
            <p:ph type="subTitle" idx="1"/>
          </p:nvPr>
        </p:nvSpPr>
        <p:spPr>
          <a:xfrm>
            <a:off x="2723754" y="3043945"/>
            <a:ext cx="6741441" cy="2733229"/>
          </a:xfrm>
        </p:spPr>
        <p:txBody>
          <a:bodyPr vert="horz" lIns="91440" tIns="45720" rIns="91440" bIns="45720" rtlCol="0" anchor="t">
            <a:normAutofit/>
          </a:bodyPr>
          <a:lstStyle/>
          <a:p>
            <a:pPr algn="l"/>
            <a:r>
              <a:rPr lang="en-US">
                <a:solidFill>
                  <a:srgbClr val="FFFFFF"/>
                </a:solidFill>
              </a:rPr>
              <a:t>Nama:</a:t>
            </a:r>
          </a:p>
          <a:p>
            <a:pPr marL="342900" indent="-228600" algn="l">
              <a:buFont typeface="Arial" panose="020B0604020202020204" pitchFamily="34" charset="0"/>
              <a:buChar char="•"/>
            </a:pPr>
            <a:r>
              <a:rPr lang="en-US">
                <a:solidFill>
                  <a:srgbClr val="FFFFFF"/>
                </a:solidFill>
              </a:rPr>
              <a:t>Alif Fitrianto Ramadhan (1102190153)</a:t>
            </a:r>
          </a:p>
          <a:p>
            <a:pPr marL="342900" indent="-228600" algn="l">
              <a:buFont typeface="Arial" panose="020B0604020202020204" pitchFamily="34" charset="0"/>
              <a:buChar char="•"/>
            </a:pPr>
            <a:r>
              <a:rPr lang="en-US">
                <a:solidFill>
                  <a:srgbClr val="FFFFFF"/>
                </a:solidFill>
              </a:rPr>
              <a:t>Imam Ahmad Syamil (1102193182)</a:t>
            </a:r>
          </a:p>
          <a:p>
            <a:pPr marL="342900" indent="-228600" algn="l">
              <a:buFont typeface="Arial" panose="020B0604020202020204" pitchFamily="34" charset="0"/>
              <a:buChar char="•"/>
            </a:pPr>
            <a:r>
              <a:rPr lang="en-US">
                <a:solidFill>
                  <a:srgbClr val="FFFFFF"/>
                </a:solidFill>
              </a:rPr>
              <a:t>M Faiz Fadel (1102194032)</a:t>
            </a:r>
          </a:p>
          <a:p>
            <a:pPr marL="342900" indent="-228600" algn="l">
              <a:buFont typeface="Arial" panose="020B0604020202020204" pitchFamily="34" charset="0"/>
              <a:buChar char="•"/>
            </a:pPr>
            <a:endParaRPr lang="en-US">
              <a:solidFill>
                <a:srgbClr val="FFFFFF"/>
              </a:solidFill>
            </a:endParaRPr>
          </a:p>
          <a:p>
            <a:pPr marL="114300" algn="l"/>
            <a:r>
              <a:rPr lang="en-US">
                <a:solidFill>
                  <a:srgbClr val="FFFFFF"/>
                </a:solidFill>
              </a:rPr>
              <a:t>Kelas: EL – 43 – A </a:t>
            </a:r>
          </a:p>
        </p:txBody>
      </p:sp>
    </p:spTree>
    <p:extLst>
      <p:ext uri="{BB962C8B-B14F-4D97-AF65-F5344CB8AC3E}">
        <p14:creationId xmlns:p14="http://schemas.microsoft.com/office/powerpoint/2010/main" val="4226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0BD0-F92E-B2B4-FF36-BFB7D247BE77}"/>
              </a:ext>
            </a:extLst>
          </p:cNvPr>
          <p:cNvSpPr>
            <a:spLocks noGrp="1"/>
          </p:cNvSpPr>
          <p:nvPr>
            <p:ph type="title"/>
          </p:nvPr>
        </p:nvSpPr>
        <p:spPr/>
        <p:txBody>
          <a:bodyPr>
            <a:normAutofit/>
          </a:bodyPr>
          <a:lstStyle/>
          <a:p>
            <a:r>
              <a:rPr lang="en-US" sz="4400"/>
              <a:t>Subsystem Input dan Displacement</a:t>
            </a:r>
            <a:endParaRPr lang="en-US" sz="4400" dirty="0"/>
          </a:p>
        </p:txBody>
      </p:sp>
      <p:pic>
        <p:nvPicPr>
          <p:cNvPr id="4" name="Picture 4" descr="Diagram&#10;&#10;Description automatically generated">
            <a:extLst>
              <a:ext uri="{FF2B5EF4-FFF2-40B4-BE49-F238E27FC236}">
                <a16:creationId xmlns:a16="http://schemas.microsoft.com/office/drawing/2014/main" id="{F3323653-BCC6-FBD7-9EC9-6AF3F66E131F}"/>
              </a:ext>
            </a:extLst>
          </p:cNvPr>
          <p:cNvPicPr>
            <a:picLocks noGrp="1" noChangeAspect="1"/>
          </p:cNvPicPr>
          <p:nvPr>
            <p:ph idx="1"/>
          </p:nvPr>
        </p:nvPicPr>
        <p:blipFill>
          <a:blip r:embed="rId2"/>
          <a:stretch>
            <a:fillRect/>
          </a:stretch>
        </p:blipFill>
        <p:spPr>
          <a:xfrm>
            <a:off x="774847" y="1718301"/>
            <a:ext cx="5072319" cy="3310296"/>
          </a:xfrm>
        </p:spPr>
      </p:pic>
      <p:pic>
        <p:nvPicPr>
          <p:cNvPr id="7" name="Picture 7" descr="Diagram&#10;&#10;Description automatically generated">
            <a:extLst>
              <a:ext uri="{FF2B5EF4-FFF2-40B4-BE49-F238E27FC236}">
                <a16:creationId xmlns:a16="http://schemas.microsoft.com/office/drawing/2014/main" id="{655172DD-7D8D-4EA6-467A-2C6D4793BD9C}"/>
              </a:ext>
            </a:extLst>
          </p:cNvPr>
          <p:cNvPicPr>
            <a:picLocks noChangeAspect="1"/>
          </p:cNvPicPr>
          <p:nvPr/>
        </p:nvPicPr>
        <p:blipFill>
          <a:blip r:embed="rId3"/>
          <a:stretch>
            <a:fillRect/>
          </a:stretch>
        </p:blipFill>
        <p:spPr>
          <a:xfrm>
            <a:off x="6098147" y="1693005"/>
            <a:ext cx="5834129" cy="3257340"/>
          </a:xfrm>
          <a:prstGeom prst="rect">
            <a:avLst/>
          </a:prstGeom>
        </p:spPr>
      </p:pic>
    </p:spTree>
    <p:extLst>
      <p:ext uri="{BB962C8B-B14F-4D97-AF65-F5344CB8AC3E}">
        <p14:creationId xmlns:p14="http://schemas.microsoft.com/office/powerpoint/2010/main" val="235948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1F87-1B09-87C8-9B86-9A318A29EF1E}"/>
              </a:ext>
            </a:extLst>
          </p:cNvPr>
          <p:cNvSpPr>
            <a:spLocks noGrp="1"/>
          </p:cNvSpPr>
          <p:nvPr>
            <p:ph type="title"/>
          </p:nvPr>
        </p:nvSpPr>
        <p:spPr/>
        <p:txBody>
          <a:bodyPr/>
          <a:lstStyle/>
          <a:p>
            <a:r>
              <a:rPr lang="en-US" dirty="0"/>
              <a:t>Blok </a:t>
            </a:r>
            <a:r>
              <a:rPr lang="en-US"/>
              <a:t>Active Suspension</a:t>
            </a:r>
            <a:endParaRPr lang="en-US" dirty="0"/>
          </a:p>
        </p:txBody>
      </p:sp>
      <p:pic>
        <p:nvPicPr>
          <p:cNvPr id="6" name="Picture 6" descr="Diagram&#10;&#10;Description automatically generated">
            <a:extLst>
              <a:ext uri="{FF2B5EF4-FFF2-40B4-BE49-F238E27FC236}">
                <a16:creationId xmlns:a16="http://schemas.microsoft.com/office/drawing/2014/main" id="{143FD1CF-48F8-DF50-9D20-36B1F94BEC48}"/>
              </a:ext>
            </a:extLst>
          </p:cNvPr>
          <p:cNvPicPr>
            <a:picLocks noGrp="1" noChangeAspect="1"/>
          </p:cNvPicPr>
          <p:nvPr>
            <p:ph idx="1"/>
          </p:nvPr>
        </p:nvPicPr>
        <p:blipFill>
          <a:blip r:embed="rId2"/>
          <a:stretch>
            <a:fillRect/>
          </a:stretch>
        </p:blipFill>
        <p:spPr>
          <a:xfrm>
            <a:off x="2620851" y="2026075"/>
            <a:ext cx="6950298" cy="2805850"/>
          </a:xfrm>
        </p:spPr>
      </p:pic>
    </p:spTree>
    <p:extLst>
      <p:ext uri="{BB962C8B-B14F-4D97-AF65-F5344CB8AC3E}">
        <p14:creationId xmlns:p14="http://schemas.microsoft.com/office/powerpoint/2010/main" val="139823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04B8-A9DB-FBC1-E3E5-B6677AA13E73}"/>
              </a:ext>
            </a:extLst>
          </p:cNvPr>
          <p:cNvSpPr>
            <a:spLocks noGrp="1"/>
          </p:cNvSpPr>
          <p:nvPr>
            <p:ph type="title"/>
          </p:nvPr>
        </p:nvSpPr>
        <p:spPr/>
        <p:txBody>
          <a:bodyPr/>
          <a:lstStyle/>
          <a:p>
            <a:pPr algn="ctr"/>
            <a:r>
              <a:rPr lang="en-US"/>
              <a:t>Hasil </a:t>
            </a:r>
            <a:r>
              <a:rPr lang="en-US" dirty="0"/>
              <a:t>S</a:t>
            </a:r>
            <a:r>
              <a:rPr lang="en-US"/>
              <a:t>imulasi</a:t>
            </a:r>
            <a:endParaRPr lang="en-US" dirty="0" err="1"/>
          </a:p>
        </p:txBody>
      </p:sp>
      <p:sp>
        <p:nvSpPr>
          <p:cNvPr id="4" name="Text Placeholder 3">
            <a:extLst>
              <a:ext uri="{FF2B5EF4-FFF2-40B4-BE49-F238E27FC236}">
                <a16:creationId xmlns:a16="http://schemas.microsoft.com/office/drawing/2014/main" id="{9BD56CE3-493B-0B61-C104-EB42CC1EDC92}"/>
              </a:ext>
            </a:extLst>
          </p:cNvPr>
          <p:cNvSpPr>
            <a:spLocks noGrp="1"/>
          </p:cNvSpPr>
          <p:nvPr>
            <p:ph type="body" idx="1"/>
          </p:nvPr>
        </p:nvSpPr>
        <p:spPr/>
        <p:txBody>
          <a:bodyPr/>
          <a:lstStyle/>
          <a:p>
            <a:r>
              <a:rPr lang="en-US"/>
              <a:t>Acceleration tanpa gangguan</a:t>
            </a:r>
            <a:endParaRPr lang="en-US" dirty="0"/>
          </a:p>
        </p:txBody>
      </p:sp>
      <p:pic>
        <p:nvPicPr>
          <p:cNvPr id="7" name="Picture 7" descr="Chart&#10;&#10;Description automatically generated">
            <a:extLst>
              <a:ext uri="{FF2B5EF4-FFF2-40B4-BE49-F238E27FC236}">
                <a16:creationId xmlns:a16="http://schemas.microsoft.com/office/drawing/2014/main" id="{5D8F9B6C-6BB3-1BD3-4614-1935E6026CB1}"/>
              </a:ext>
            </a:extLst>
          </p:cNvPr>
          <p:cNvPicPr>
            <a:picLocks noGrp="1" noChangeAspect="1"/>
          </p:cNvPicPr>
          <p:nvPr>
            <p:ph sz="half" idx="2"/>
          </p:nvPr>
        </p:nvPicPr>
        <p:blipFill>
          <a:blip r:embed="rId2"/>
          <a:stretch>
            <a:fillRect/>
          </a:stretch>
        </p:blipFill>
        <p:spPr>
          <a:xfrm>
            <a:off x="423071" y="3083063"/>
            <a:ext cx="5746222" cy="2623903"/>
          </a:xfrm>
        </p:spPr>
      </p:pic>
      <p:sp>
        <p:nvSpPr>
          <p:cNvPr id="5" name="Text Placeholder 4">
            <a:extLst>
              <a:ext uri="{FF2B5EF4-FFF2-40B4-BE49-F238E27FC236}">
                <a16:creationId xmlns:a16="http://schemas.microsoft.com/office/drawing/2014/main" id="{E5012DF9-3554-1513-0EB6-BD645A1A857D}"/>
              </a:ext>
            </a:extLst>
          </p:cNvPr>
          <p:cNvSpPr>
            <a:spLocks noGrp="1"/>
          </p:cNvSpPr>
          <p:nvPr>
            <p:ph type="body" sz="quarter" idx="3"/>
          </p:nvPr>
        </p:nvSpPr>
        <p:spPr>
          <a:xfrm>
            <a:off x="6231572" y="1801812"/>
            <a:ext cx="5183188" cy="935037"/>
          </a:xfrm>
        </p:spPr>
        <p:txBody>
          <a:bodyPr/>
          <a:lstStyle/>
          <a:p>
            <a:r>
              <a:rPr lang="en-US">
                <a:cs typeface="Calibri"/>
              </a:rPr>
              <a:t>Dengan adanya gangguan</a:t>
            </a:r>
            <a:endParaRPr lang="en-US" dirty="0">
              <a:cs typeface="Calibri"/>
            </a:endParaRPr>
          </a:p>
        </p:txBody>
      </p:sp>
      <p:pic>
        <p:nvPicPr>
          <p:cNvPr id="8" name="Picture 8" descr="A picture containing chart&#10;&#10;Description automatically generated">
            <a:extLst>
              <a:ext uri="{FF2B5EF4-FFF2-40B4-BE49-F238E27FC236}">
                <a16:creationId xmlns:a16="http://schemas.microsoft.com/office/drawing/2014/main" id="{3BF53738-F8AB-E431-6E7D-763352DB5DE6}"/>
              </a:ext>
            </a:extLst>
          </p:cNvPr>
          <p:cNvPicPr>
            <a:picLocks noGrp="1" noChangeAspect="1"/>
          </p:cNvPicPr>
          <p:nvPr>
            <p:ph sz="quarter" idx="4"/>
          </p:nvPr>
        </p:nvPicPr>
        <p:blipFill>
          <a:blip r:embed="rId3"/>
          <a:stretch>
            <a:fillRect/>
          </a:stretch>
        </p:blipFill>
        <p:spPr>
          <a:xfrm>
            <a:off x="6359269" y="3083063"/>
            <a:ext cx="5483695" cy="2983099"/>
          </a:xfrm>
        </p:spPr>
      </p:pic>
    </p:spTree>
    <p:extLst>
      <p:ext uri="{BB962C8B-B14F-4D97-AF65-F5344CB8AC3E}">
        <p14:creationId xmlns:p14="http://schemas.microsoft.com/office/powerpoint/2010/main" val="2387049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CE63034-02DD-A631-2D09-847A4061700D}"/>
              </a:ext>
            </a:extLst>
          </p:cNvPr>
          <p:cNvSpPr>
            <a:spLocks noGrp="1"/>
          </p:cNvSpPr>
          <p:nvPr>
            <p:ph type="body" idx="1"/>
          </p:nvPr>
        </p:nvSpPr>
        <p:spPr>
          <a:xfrm>
            <a:off x="782950" y="1101817"/>
            <a:ext cx="5220335" cy="935037"/>
          </a:xfrm>
        </p:spPr>
        <p:txBody>
          <a:bodyPr/>
          <a:lstStyle/>
          <a:p>
            <a:r>
              <a:rPr lang="en-US" dirty="0">
                <a:cs typeface="Calibri"/>
              </a:rPr>
              <a:t>Actuator </a:t>
            </a:r>
            <a:r>
              <a:rPr lang="en-US" dirty="0" err="1">
                <a:cs typeface="Calibri"/>
              </a:rPr>
              <a:t>tanpa</a:t>
            </a:r>
            <a:r>
              <a:rPr lang="en-US" dirty="0">
                <a:cs typeface="Calibri"/>
              </a:rPr>
              <a:t> </a:t>
            </a:r>
            <a:r>
              <a:rPr lang="en-US" dirty="0" err="1">
                <a:cs typeface="Calibri"/>
              </a:rPr>
              <a:t>gangguan</a:t>
            </a:r>
            <a:endParaRPr lang="en-US" dirty="0" err="1"/>
          </a:p>
        </p:txBody>
      </p:sp>
      <p:pic>
        <p:nvPicPr>
          <p:cNvPr id="7" name="Picture 7">
            <a:extLst>
              <a:ext uri="{FF2B5EF4-FFF2-40B4-BE49-F238E27FC236}">
                <a16:creationId xmlns:a16="http://schemas.microsoft.com/office/drawing/2014/main" id="{EACE6633-9DCA-F9DF-2E22-4B904A954483}"/>
              </a:ext>
            </a:extLst>
          </p:cNvPr>
          <p:cNvPicPr>
            <a:picLocks noGrp="1" noChangeAspect="1"/>
          </p:cNvPicPr>
          <p:nvPr>
            <p:ph sz="half" idx="2"/>
          </p:nvPr>
        </p:nvPicPr>
        <p:blipFill>
          <a:blip r:embed="rId2"/>
          <a:stretch>
            <a:fillRect/>
          </a:stretch>
        </p:blipFill>
        <p:spPr>
          <a:xfrm>
            <a:off x="456096" y="2455041"/>
            <a:ext cx="5638071" cy="2548280"/>
          </a:xfrm>
        </p:spPr>
      </p:pic>
      <p:sp>
        <p:nvSpPr>
          <p:cNvPr id="6" name="Text Placeholder 5">
            <a:extLst>
              <a:ext uri="{FF2B5EF4-FFF2-40B4-BE49-F238E27FC236}">
                <a16:creationId xmlns:a16="http://schemas.microsoft.com/office/drawing/2014/main" id="{09F991E4-5EB5-E5B2-3EF1-5A58A2C50D9F}"/>
              </a:ext>
            </a:extLst>
          </p:cNvPr>
          <p:cNvSpPr>
            <a:spLocks noGrp="1"/>
          </p:cNvSpPr>
          <p:nvPr>
            <p:ph type="body" sz="quarter" idx="3"/>
          </p:nvPr>
        </p:nvSpPr>
        <p:spPr>
          <a:xfrm>
            <a:off x="6225862" y="1101817"/>
            <a:ext cx="5183188" cy="935037"/>
          </a:xfrm>
        </p:spPr>
        <p:txBody>
          <a:bodyPr/>
          <a:lstStyle/>
          <a:p>
            <a:r>
              <a:rPr lang="en-US">
                <a:cs typeface="Calibri"/>
              </a:rPr>
              <a:t>Dengan adanya </a:t>
            </a:r>
            <a:r>
              <a:rPr lang="en-US" dirty="0" err="1">
                <a:cs typeface="Calibri"/>
              </a:rPr>
              <a:t>gangguan</a:t>
            </a:r>
            <a:endParaRPr lang="en-US" dirty="0" err="1"/>
          </a:p>
        </p:txBody>
      </p:sp>
      <p:pic>
        <p:nvPicPr>
          <p:cNvPr id="8" name="Picture 8" descr="Graphical user interface, chart&#10;&#10;Description automatically generated">
            <a:extLst>
              <a:ext uri="{FF2B5EF4-FFF2-40B4-BE49-F238E27FC236}">
                <a16:creationId xmlns:a16="http://schemas.microsoft.com/office/drawing/2014/main" id="{C360C82F-7ECB-0764-4C94-BEEA93041F37}"/>
              </a:ext>
            </a:extLst>
          </p:cNvPr>
          <p:cNvPicPr>
            <a:picLocks noGrp="1" noChangeAspect="1"/>
          </p:cNvPicPr>
          <p:nvPr>
            <p:ph sz="quarter" idx="4"/>
          </p:nvPr>
        </p:nvPicPr>
        <p:blipFill>
          <a:blip r:embed="rId3"/>
          <a:stretch>
            <a:fillRect/>
          </a:stretch>
        </p:blipFill>
        <p:spPr>
          <a:xfrm>
            <a:off x="6225862" y="2307441"/>
            <a:ext cx="5183188" cy="2790669"/>
          </a:xfrm>
        </p:spPr>
      </p:pic>
    </p:spTree>
    <p:extLst>
      <p:ext uri="{BB962C8B-B14F-4D97-AF65-F5344CB8AC3E}">
        <p14:creationId xmlns:p14="http://schemas.microsoft.com/office/powerpoint/2010/main" val="315915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3A214C5-7987-FD2E-AB46-43BAD176F98D}"/>
              </a:ext>
            </a:extLst>
          </p:cNvPr>
          <p:cNvSpPr>
            <a:spLocks noGrp="1"/>
          </p:cNvSpPr>
          <p:nvPr>
            <p:ph type="body" idx="1"/>
          </p:nvPr>
        </p:nvSpPr>
        <p:spPr>
          <a:xfrm>
            <a:off x="630591" y="1026070"/>
            <a:ext cx="5220335" cy="935037"/>
          </a:xfrm>
        </p:spPr>
        <p:txBody>
          <a:bodyPr/>
          <a:lstStyle/>
          <a:p>
            <a:r>
              <a:rPr lang="en-US" dirty="0">
                <a:cs typeface="Calibri"/>
              </a:rPr>
              <a:t>Displacement </a:t>
            </a:r>
            <a:r>
              <a:rPr lang="en-US" dirty="0" err="1">
                <a:cs typeface="Calibri"/>
              </a:rPr>
              <a:t>tanpa</a:t>
            </a:r>
            <a:r>
              <a:rPr lang="en-US" dirty="0">
                <a:cs typeface="Calibri"/>
              </a:rPr>
              <a:t> </a:t>
            </a:r>
            <a:r>
              <a:rPr lang="en-US" dirty="0" err="1">
                <a:cs typeface="Calibri"/>
              </a:rPr>
              <a:t>gangguan</a:t>
            </a:r>
            <a:endParaRPr lang="en-US" dirty="0" err="1"/>
          </a:p>
        </p:txBody>
      </p:sp>
      <p:pic>
        <p:nvPicPr>
          <p:cNvPr id="7" name="Picture 7">
            <a:extLst>
              <a:ext uri="{FF2B5EF4-FFF2-40B4-BE49-F238E27FC236}">
                <a16:creationId xmlns:a16="http://schemas.microsoft.com/office/drawing/2014/main" id="{7D3806EE-3D98-7011-4C99-EB1B97369B54}"/>
              </a:ext>
            </a:extLst>
          </p:cNvPr>
          <p:cNvPicPr>
            <a:picLocks noGrp="1" noChangeAspect="1"/>
          </p:cNvPicPr>
          <p:nvPr>
            <p:ph sz="half" idx="2"/>
          </p:nvPr>
        </p:nvPicPr>
        <p:blipFill>
          <a:blip r:embed="rId2"/>
          <a:stretch>
            <a:fillRect/>
          </a:stretch>
        </p:blipFill>
        <p:spPr>
          <a:xfrm>
            <a:off x="60523" y="2311879"/>
            <a:ext cx="6035477" cy="2760910"/>
          </a:xfrm>
        </p:spPr>
      </p:pic>
      <p:sp>
        <p:nvSpPr>
          <p:cNvPr id="5" name="Text Placeholder 4">
            <a:extLst>
              <a:ext uri="{FF2B5EF4-FFF2-40B4-BE49-F238E27FC236}">
                <a16:creationId xmlns:a16="http://schemas.microsoft.com/office/drawing/2014/main" id="{C8C5E004-E71E-949A-CC9C-92CA7AD6269E}"/>
              </a:ext>
            </a:extLst>
          </p:cNvPr>
          <p:cNvSpPr>
            <a:spLocks noGrp="1"/>
          </p:cNvSpPr>
          <p:nvPr>
            <p:ph type="body" sz="quarter" idx="3"/>
          </p:nvPr>
        </p:nvSpPr>
        <p:spPr>
          <a:xfrm>
            <a:off x="6096000" y="1026070"/>
            <a:ext cx="5183188" cy="935037"/>
          </a:xfrm>
        </p:spPr>
        <p:txBody>
          <a:bodyPr/>
          <a:lstStyle/>
          <a:p>
            <a:r>
              <a:rPr lang="en-US">
                <a:cs typeface="Calibri"/>
              </a:rPr>
              <a:t>Dengan </a:t>
            </a:r>
            <a:r>
              <a:rPr lang="en-US" dirty="0">
                <a:cs typeface="Calibri"/>
              </a:rPr>
              <a:t>a</a:t>
            </a:r>
            <a:r>
              <a:rPr lang="en-US">
                <a:cs typeface="Calibri"/>
              </a:rPr>
              <a:t>danya </a:t>
            </a:r>
            <a:r>
              <a:rPr lang="en-US" dirty="0" err="1">
                <a:cs typeface="Calibri"/>
              </a:rPr>
              <a:t>gangguan</a:t>
            </a:r>
            <a:endParaRPr lang="en-US" dirty="0" err="1"/>
          </a:p>
        </p:txBody>
      </p:sp>
      <p:pic>
        <p:nvPicPr>
          <p:cNvPr id="8" name="Picture 8">
            <a:extLst>
              <a:ext uri="{FF2B5EF4-FFF2-40B4-BE49-F238E27FC236}">
                <a16:creationId xmlns:a16="http://schemas.microsoft.com/office/drawing/2014/main" id="{B786808F-CCB9-9701-28E5-0D330B091B91}"/>
              </a:ext>
            </a:extLst>
          </p:cNvPr>
          <p:cNvPicPr>
            <a:picLocks noGrp="1" noChangeAspect="1"/>
          </p:cNvPicPr>
          <p:nvPr>
            <p:ph sz="quarter" idx="4"/>
          </p:nvPr>
        </p:nvPicPr>
        <p:blipFill>
          <a:blip r:embed="rId3"/>
          <a:stretch>
            <a:fillRect/>
          </a:stretch>
        </p:blipFill>
        <p:spPr>
          <a:xfrm>
            <a:off x="6182095" y="2311879"/>
            <a:ext cx="5619579" cy="3175258"/>
          </a:xfrm>
        </p:spPr>
      </p:pic>
    </p:spTree>
    <p:extLst>
      <p:ext uri="{BB962C8B-B14F-4D97-AF65-F5344CB8AC3E}">
        <p14:creationId xmlns:p14="http://schemas.microsoft.com/office/powerpoint/2010/main" val="109961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3A214C5-7987-FD2E-AB46-43BAD176F98D}"/>
              </a:ext>
            </a:extLst>
          </p:cNvPr>
          <p:cNvSpPr>
            <a:spLocks noGrp="1"/>
          </p:cNvSpPr>
          <p:nvPr>
            <p:ph type="body" idx="1"/>
          </p:nvPr>
        </p:nvSpPr>
        <p:spPr>
          <a:xfrm>
            <a:off x="461490" y="1224477"/>
            <a:ext cx="5220335" cy="935037"/>
          </a:xfrm>
        </p:spPr>
        <p:txBody>
          <a:bodyPr/>
          <a:lstStyle/>
          <a:p>
            <a:r>
              <a:rPr lang="en-US">
                <a:cs typeface="Calibri"/>
              </a:rPr>
              <a:t>Travel Suspension </a:t>
            </a:r>
            <a:r>
              <a:rPr lang="en-US" dirty="0" err="1">
                <a:cs typeface="Calibri"/>
              </a:rPr>
              <a:t>tanpa</a:t>
            </a:r>
            <a:r>
              <a:rPr lang="en-US" dirty="0">
                <a:cs typeface="Calibri"/>
              </a:rPr>
              <a:t> </a:t>
            </a:r>
            <a:r>
              <a:rPr lang="en-US" dirty="0" err="1">
                <a:cs typeface="Calibri"/>
              </a:rPr>
              <a:t>gangguan</a:t>
            </a:r>
            <a:endParaRPr lang="en-US" dirty="0" err="1"/>
          </a:p>
        </p:txBody>
      </p:sp>
      <p:sp>
        <p:nvSpPr>
          <p:cNvPr id="5" name="Text Placeholder 4">
            <a:extLst>
              <a:ext uri="{FF2B5EF4-FFF2-40B4-BE49-F238E27FC236}">
                <a16:creationId xmlns:a16="http://schemas.microsoft.com/office/drawing/2014/main" id="{C8C5E004-E71E-949A-CC9C-92CA7AD6269E}"/>
              </a:ext>
            </a:extLst>
          </p:cNvPr>
          <p:cNvSpPr>
            <a:spLocks noGrp="1"/>
          </p:cNvSpPr>
          <p:nvPr>
            <p:ph type="body" sz="quarter" idx="3"/>
          </p:nvPr>
        </p:nvSpPr>
        <p:spPr>
          <a:xfrm>
            <a:off x="6093031" y="1310741"/>
            <a:ext cx="5183188" cy="935037"/>
          </a:xfrm>
        </p:spPr>
        <p:txBody>
          <a:bodyPr/>
          <a:lstStyle/>
          <a:p>
            <a:r>
              <a:rPr lang="en-US">
                <a:cs typeface="Calibri"/>
              </a:rPr>
              <a:t>Dengan adanya </a:t>
            </a:r>
            <a:r>
              <a:rPr lang="en-US" dirty="0" err="1">
                <a:cs typeface="Calibri"/>
              </a:rPr>
              <a:t>gangguan</a:t>
            </a:r>
            <a:endParaRPr lang="en-US" dirty="0" err="1"/>
          </a:p>
        </p:txBody>
      </p:sp>
      <p:pic>
        <p:nvPicPr>
          <p:cNvPr id="9" name="Content Placeholder 8" descr="Graphical user interface&#10;&#10;Description automatically generated">
            <a:extLst>
              <a:ext uri="{FF2B5EF4-FFF2-40B4-BE49-F238E27FC236}">
                <a16:creationId xmlns:a16="http://schemas.microsoft.com/office/drawing/2014/main" id="{461CD7C5-A5B4-0531-80EE-702395530CF7}"/>
              </a:ext>
            </a:extLst>
          </p:cNvPr>
          <p:cNvPicPr>
            <a:picLocks noGrp="1" noChangeAspect="1"/>
          </p:cNvPicPr>
          <p:nvPr>
            <p:ph sz="half" idx="2"/>
          </p:nvPr>
        </p:nvPicPr>
        <p:blipFill>
          <a:blip r:embed="rId2"/>
          <a:stretch>
            <a:fillRect/>
          </a:stretch>
        </p:blipFill>
        <p:spPr>
          <a:xfrm>
            <a:off x="165133" y="2633507"/>
            <a:ext cx="5813050" cy="3094433"/>
          </a:xfrm>
          <a:prstGeom prst="rect">
            <a:avLst/>
          </a:prstGeom>
        </p:spPr>
      </p:pic>
      <p:pic>
        <p:nvPicPr>
          <p:cNvPr id="12" name="Gambar 11">
            <a:extLst>
              <a:ext uri="{FF2B5EF4-FFF2-40B4-BE49-F238E27FC236}">
                <a16:creationId xmlns:a16="http://schemas.microsoft.com/office/drawing/2014/main" id="{A984323D-7489-DD0A-8A5F-7B1BB521F1C9}"/>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6093031" y="2504111"/>
            <a:ext cx="5933836" cy="3223829"/>
          </a:xfrm>
          <a:prstGeom prst="rect">
            <a:avLst/>
          </a:prstGeom>
          <a:noFill/>
          <a:ln>
            <a:noFill/>
          </a:ln>
        </p:spPr>
      </p:pic>
    </p:spTree>
    <p:extLst>
      <p:ext uri="{BB962C8B-B14F-4D97-AF65-F5344CB8AC3E}">
        <p14:creationId xmlns:p14="http://schemas.microsoft.com/office/powerpoint/2010/main" val="274913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6B77-659B-2D97-071B-050A7936E881}"/>
              </a:ext>
            </a:extLst>
          </p:cNvPr>
          <p:cNvSpPr>
            <a:spLocks noGrp="1"/>
          </p:cNvSpPr>
          <p:nvPr>
            <p:ph type="title"/>
          </p:nvPr>
        </p:nvSpPr>
        <p:spPr/>
        <p:txBody>
          <a:bodyPr/>
          <a:lstStyle/>
          <a:p>
            <a:r>
              <a:rPr lang="en-US" dirty="0" err="1"/>
              <a:t>Diskusi</a:t>
            </a:r>
            <a:r>
              <a:rPr lang="en-US" dirty="0"/>
              <a:t> dan </a:t>
            </a:r>
            <a:r>
              <a:rPr lang="en-US" dirty="0" err="1"/>
              <a:t>analisa</a:t>
            </a:r>
          </a:p>
        </p:txBody>
      </p:sp>
      <p:sp>
        <p:nvSpPr>
          <p:cNvPr id="3" name="Content Placeholder 2">
            <a:extLst>
              <a:ext uri="{FF2B5EF4-FFF2-40B4-BE49-F238E27FC236}">
                <a16:creationId xmlns:a16="http://schemas.microsoft.com/office/drawing/2014/main" id="{C98A44B8-D755-FF15-CE5E-80700E334751}"/>
              </a:ext>
            </a:extLst>
          </p:cNvPr>
          <p:cNvSpPr>
            <a:spLocks noGrp="1"/>
          </p:cNvSpPr>
          <p:nvPr>
            <p:ph idx="1"/>
          </p:nvPr>
        </p:nvSpPr>
        <p:spPr/>
        <p:txBody>
          <a:bodyPr vert="horz" lIns="91440" tIns="45720" rIns="91440" bIns="45720" rtlCol="0" anchor="t">
            <a:normAutofit/>
          </a:bodyPr>
          <a:lstStyle/>
          <a:p>
            <a:pPr algn="just"/>
            <a:r>
              <a:rPr lang="en-US" sz="2400">
                <a:ea typeface="+mn-lt"/>
                <a:cs typeface="+mn-lt"/>
              </a:rPr>
              <a:t>Berdasarkan </a:t>
            </a:r>
            <a:r>
              <a:rPr lang="en-US" sz="2400" dirty="0" err="1">
                <a:ea typeface="+mn-lt"/>
                <a:cs typeface="+mn-lt"/>
              </a:rPr>
              <a:t>pemodelan</a:t>
            </a:r>
            <a:r>
              <a:rPr lang="en-US" sz="2400" dirty="0">
                <a:ea typeface="+mn-lt"/>
                <a:cs typeface="+mn-lt"/>
              </a:rPr>
              <a:t> active suspension </a:t>
            </a:r>
            <a:r>
              <a:rPr lang="en-US" sz="2400" dirty="0" err="1">
                <a:ea typeface="+mn-lt"/>
                <a:cs typeface="+mn-lt"/>
              </a:rPr>
              <a:t>menggunakan</a:t>
            </a:r>
            <a:r>
              <a:rPr lang="en-US" sz="2400" dirty="0">
                <a:ea typeface="+mn-lt"/>
                <a:cs typeface="+mn-lt"/>
              </a:rPr>
              <a:t> LQR controller </a:t>
            </a:r>
            <a:r>
              <a:rPr lang="en-US" sz="2400" dirty="0" err="1">
                <a:ea typeface="+mn-lt"/>
                <a:cs typeface="+mn-lt"/>
              </a:rPr>
              <a:t>didapat</a:t>
            </a:r>
            <a:r>
              <a:rPr lang="en-US" sz="2400" dirty="0">
                <a:ea typeface="+mn-lt"/>
                <a:cs typeface="+mn-lt"/>
              </a:rPr>
              <a:t> </a:t>
            </a:r>
            <a:r>
              <a:rPr lang="en-US" sz="2400" dirty="0" err="1">
                <a:ea typeface="+mn-lt"/>
                <a:cs typeface="+mn-lt"/>
              </a:rPr>
              <a:t>sistem</a:t>
            </a:r>
            <a:r>
              <a:rPr lang="en-US" sz="2400" dirty="0">
                <a:ea typeface="+mn-lt"/>
                <a:cs typeface="+mn-lt"/>
              </a:rPr>
              <a:t> yang </a:t>
            </a:r>
            <a:r>
              <a:rPr lang="en-US" sz="2400" dirty="0" err="1">
                <a:ea typeface="+mn-lt"/>
                <a:cs typeface="+mn-lt"/>
              </a:rPr>
              <a:t>controlable</a:t>
            </a:r>
            <a:r>
              <a:rPr lang="en-US" sz="2400" dirty="0">
                <a:ea typeface="+mn-lt"/>
                <a:cs typeface="+mn-lt"/>
              </a:rPr>
              <a:t> dan observable. Sistem </a:t>
            </a:r>
            <a:r>
              <a:rPr lang="en-US" sz="2400" dirty="0" err="1">
                <a:ea typeface="+mn-lt"/>
                <a:cs typeface="+mn-lt"/>
              </a:rPr>
              <a:t>kendali</a:t>
            </a:r>
            <a:r>
              <a:rPr lang="en-US" sz="2400" dirty="0">
                <a:ea typeface="+mn-lt"/>
                <a:cs typeface="+mn-lt"/>
              </a:rPr>
              <a:t> yang </a:t>
            </a:r>
            <a:r>
              <a:rPr lang="en-US" sz="2400" dirty="0" err="1">
                <a:ea typeface="+mn-lt"/>
                <a:cs typeface="+mn-lt"/>
              </a:rPr>
              <a:t>dibuat</a:t>
            </a:r>
            <a:r>
              <a:rPr lang="en-US" sz="2400" dirty="0">
                <a:ea typeface="+mn-lt"/>
                <a:cs typeface="+mn-lt"/>
              </a:rPr>
              <a:t> </a:t>
            </a:r>
            <a:r>
              <a:rPr lang="en-US" sz="2400" dirty="0" err="1">
                <a:ea typeface="+mn-lt"/>
                <a:cs typeface="+mn-lt"/>
              </a:rPr>
              <a:t>untuk</a:t>
            </a:r>
            <a:r>
              <a:rPr lang="en-US" sz="2400" dirty="0">
                <a:ea typeface="+mn-lt"/>
                <a:cs typeface="+mn-lt"/>
              </a:rPr>
              <a:t> </a:t>
            </a:r>
            <a:r>
              <a:rPr lang="en-US" sz="2400" dirty="0" err="1">
                <a:ea typeface="+mn-lt"/>
                <a:cs typeface="+mn-lt"/>
              </a:rPr>
              <a:t>sistem</a:t>
            </a:r>
            <a:r>
              <a:rPr lang="en-US" sz="2400" dirty="0">
                <a:ea typeface="+mn-lt"/>
                <a:cs typeface="+mn-lt"/>
              </a:rPr>
              <a:t> active suspension </a:t>
            </a:r>
            <a:r>
              <a:rPr lang="en-US" sz="2400" dirty="0" err="1">
                <a:ea typeface="+mn-lt"/>
                <a:cs typeface="+mn-lt"/>
              </a:rPr>
              <a:t>dapat</a:t>
            </a:r>
            <a:r>
              <a:rPr lang="en-US" sz="2400" dirty="0">
                <a:ea typeface="+mn-lt"/>
                <a:cs typeface="+mn-lt"/>
              </a:rPr>
              <a:t> </a:t>
            </a:r>
            <a:r>
              <a:rPr lang="en-US" sz="2400" dirty="0" err="1">
                <a:ea typeface="+mn-lt"/>
                <a:cs typeface="+mn-lt"/>
              </a:rPr>
              <a:t>membuat</a:t>
            </a:r>
            <a:r>
              <a:rPr lang="en-US" sz="2400" dirty="0">
                <a:ea typeface="+mn-lt"/>
                <a:cs typeface="+mn-lt"/>
              </a:rPr>
              <a:t> </a:t>
            </a:r>
            <a:r>
              <a:rPr lang="en-US" sz="2400" dirty="0" err="1">
                <a:ea typeface="+mn-lt"/>
                <a:cs typeface="+mn-lt"/>
              </a:rPr>
              <a:t>kondisi</a:t>
            </a:r>
            <a:r>
              <a:rPr lang="en-US" sz="2400" dirty="0">
                <a:ea typeface="+mn-lt"/>
                <a:cs typeface="+mn-lt"/>
              </a:rPr>
              <a:t> output </a:t>
            </a:r>
            <a:r>
              <a:rPr lang="en-US" sz="2400" dirty="0" err="1">
                <a:ea typeface="+mn-lt"/>
                <a:cs typeface="+mn-lt"/>
              </a:rPr>
              <a:t>seperti</a:t>
            </a:r>
            <a:r>
              <a:rPr lang="en-US" sz="2400" dirty="0">
                <a:ea typeface="+mn-lt"/>
                <a:cs typeface="+mn-lt"/>
              </a:rPr>
              <a:t> acceleration, actuator, displacement, dan travel suspension </a:t>
            </a:r>
            <a:r>
              <a:rPr lang="en-US" sz="2400" dirty="0" err="1">
                <a:ea typeface="+mn-lt"/>
                <a:cs typeface="+mn-lt"/>
              </a:rPr>
              <a:t>menjadi</a:t>
            </a:r>
            <a:r>
              <a:rPr lang="en-US" sz="2400" dirty="0">
                <a:ea typeface="+mn-lt"/>
                <a:cs typeface="+mn-lt"/>
              </a:rPr>
              <a:t> </a:t>
            </a:r>
            <a:r>
              <a:rPr lang="en-US" sz="2400" dirty="0" err="1">
                <a:ea typeface="+mn-lt"/>
                <a:cs typeface="+mn-lt"/>
              </a:rPr>
              <a:t>lebih</a:t>
            </a:r>
            <a:r>
              <a:rPr lang="en-US" sz="2400" dirty="0">
                <a:ea typeface="+mn-lt"/>
                <a:cs typeface="+mn-lt"/>
              </a:rPr>
              <a:t> </a:t>
            </a:r>
            <a:r>
              <a:rPr lang="en-US" sz="2400" dirty="0" err="1">
                <a:ea typeface="+mn-lt"/>
                <a:cs typeface="+mn-lt"/>
              </a:rPr>
              <a:t>stabil</a:t>
            </a:r>
            <a:r>
              <a:rPr lang="en-US" sz="2400" dirty="0">
                <a:ea typeface="+mn-lt"/>
                <a:cs typeface="+mn-lt"/>
              </a:rPr>
              <a:t>.</a:t>
            </a:r>
          </a:p>
          <a:p>
            <a:pPr algn="just">
              <a:buClr>
                <a:srgbClr val="7D7447"/>
              </a:buClr>
            </a:pPr>
            <a:r>
              <a:rPr lang="en-US" sz="2400" dirty="0" err="1">
                <a:ea typeface="+mn-lt"/>
                <a:cs typeface="+mn-lt"/>
              </a:rPr>
              <a:t>Namun</a:t>
            </a:r>
            <a:r>
              <a:rPr lang="en-US" sz="2400" dirty="0">
                <a:ea typeface="+mn-lt"/>
                <a:cs typeface="+mn-lt"/>
              </a:rPr>
              <a:t> </a:t>
            </a:r>
            <a:r>
              <a:rPr lang="en-US" sz="2400" dirty="0" err="1">
                <a:ea typeface="+mn-lt"/>
                <a:cs typeface="+mn-lt"/>
              </a:rPr>
              <a:t>terdapat</a:t>
            </a:r>
            <a:r>
              <a:rPr lang="en-US" sz="2400" dirty="0">
                <a:ea typeface="+mn-lt"/>
                <a:cs typeface="+mn-lt"/>
              </a:rPr>
              <a:t> </a:t>
            </a:r>
            <a:r>
              <a:rPr lang="en-US" sz="2400" dirty="0" err="1">
                <a:ea typeface="+mn-lt"/>
                <a:cs typeface="+mn-lt"/>
              </a:rPr>
              <a:t>kekurangan</a:t>
            </a:r>
            <a:r>
              <a:rPr lang="en-US" sz="2400" dirty="0">
                <a:ea typeface="+mn-lt"/>
                <a:cs typeface="+mn-lt"/>
              </a:rPr>
              <a:t> pada step response </a:t>
            </a:r>
            <a:r>
              <a:rPr lang="en-US" sz="2400" dirty="0" err="1">
                <a:ea typeface="+mn-lt"/>
                <a:cs typeface="+mn-lt"/>
              </a:rPr>
              <a:t>sistem</a:t>
            </a:r>
            <a:r>
              <a:rPr lang="en-US" sz="2400" dirty="0">
                <a:ea typeface="+mn-lt"/>
                <a:cs typeface="+mn-lt"/>
              </a:rPr>
              <a:t> yang </a:t>
            </a:r>
            <a:r>
              <a:rPr lang="en-US" sz="2400" dirty="0" err="1">
                <a:ea typeface="+mn-lt"/>
                <a:cs typeface="+mn-lt"/>
              </a:rPr>
              <a:t>memiliki</a:t>
            </a:r>
            <a:r>
              <a:rPr lang="en-US" sz="2400" dirty="0">
                <a:ea typeface="+mn-lt"/>
                <a:cs typeface="+mn-lt"/>
              </a:rPr>
              <a:t> settling time yang </a:t>
            </a:r>
            <a:r>
              <a:rPr lang="en-US" sz="2400" dirty="0" err="1">
                <a:ea typeface="+mn-lt"/>
                <a:cs typeface="+mn-lt"/>
              </a:rPr>
              <a:t>terlalu</a:t>
            </a:r>
            <a:r>
              <a:rPr lang="en-US" sz="2400" dirty="0">
                <a:ea typeface="+mn-lt"/>
                <a:cs typeface="+mn-lt"/>
              </a:rPr>
              <a:t> lama </a:t>
            </a:r>
            <a:r>
              <a:rPr lang="en-US" sz="2400" dirty="0" err="1">
                <a:ea typeface="+mn-lt"/>
                <a:cs typeface="+mn-lt"/>
              </a:rPr>
              <a:t>yaitu</a:t>
            </a:r>
            <a:r>
              <a:rPr lang="en-US" sz="2400" dirty="0">
                <a:ea typeface="+mn-lt"/>
                <a:cs typeface="+mn-lt"/>
              </a:rPr>
              <a:t> 9,93 </a:t>
            </a:r>
            <a:r>
              <a:rPr lang="en-US" sz="2400" dirty="0" err="1">
                <a:ea typeface="+mn-lt"/>
                <a:cs typeface="+mn-lt"/>
              </a:rPr>
              <a:t>detik</a:t>
            </a:r>
            <a:r>
              <a:rPr lang="en-US" sz="2400" dirty="0">
                <a:ea typeface="+mn-lt"/>
                <a:cs typeface="+mn-lt"/>
              </a:rPr>
              <a:t> dan overshoot di 3,92% </a:t>
            </a:r>
            <a:r>
              <a:rPr lang="en-US" sz="2400" dirty="0" err="1">
                <a:ea typeface="+mn-lt"/>
                <a:cs typeface="+mn-lt"/>
              </a:rPr>
              <a:t>meski</a:t>
            </a:r>
            <a:r>
              <a:rPr lang="en-US" sz="2400" dirty="0">
                <a:ea typeface="+mn-lt"/>
                <a:cs typeface="+mn-lt"/>
              </a:rPr>
              <a:t> </a:t>
            </a:r>
            <a:r>
              <a:rPr lang="en-US" sz="2400" dirty="0" err="1">
                <a:ea typeface="+mn-lt"/>
                <a:cs typeface="+mn-lt"/>
              </a:rPr>
              <a:t>dengan</a:t>
            </a:r>
            <a:r>
              <a:rPr lang="en-US" sz="2400" dirty="0">
                <a:ea typeface="+mn-lt"/>
                <a:cs typeface="+mn-lt"/>
              </a:rPr>
              <a:t> </a:t>
            </a:r>
            <a:r>
              <a:rPr lang="en-US" sz="2400" dirty="0" err="1">
                <a:ea typeface="+mn-lt"/>
                <a:cs typeface="+mn-lt"/>
              </a:rPr>
              <a:t>nilai</a:t>
            </a:r>
            <a:r>
              <a:rPr lang="en-US" sz="2400" dirty="0">
                <a:ea typeface="+mn-lt"/>
                <a:cs typeface="+mn-lt"/>
              </a:rPr>
              <a:t> </a:t>
            </a:r>
            <a:r>
              <a:rPr lang="en-US" sz="2400" dirty="0" err="1">
                <a:ea typeface="+mn-lt"/>
                <a:cs typeface="+mn-lt"/>
              </a:rPr>
              <a:t>tersebut</a:t>
            </a:r>
            <a:r>
              <a:rPr lang="en-US" sz="2400" dirty="0">
                <a:ea typeface="+mn-lt"/>
                <a:cs typeface="+mn-lt"/>
              </a:rPr>
              <a:t> </a:t>
            </a:r>
            <a:r>
              <a:rPr lang="en-US" sz="2400" dirty="0" err="1">
                <a:ea typeface="+mn-lt"/>
                <a:cs typeface="+mn-lt"/>
              </a:rPr>
              <a:t>bisa</a:t>
            </a:r>
            <a:r>
              <a:rPr lang="en-US" sz="2400" dirty="0">
                <a:ea typeface="+mn-lt"/>
                <a:cs typeface="+mn-lt"/>
              </a:rPr>
              <a:t> </a:t>
            </a:r>
            <a:r>
              <a:rPr lang="en-US" sz="2400" dirty="0" err="1">
                <a:ea typeface="+mn-lt"/>
                <a:cs typeface="+mn-lt"/>
              </a:rPr>
              <a:t>dikatakan</a:t>
            </a:r>
            <a:r>
              <a:rPr lang="en-US" sz="2400" dirty="0">
                <a:ea typeface="+mn-lt"/>
                <a:cs typeface="+mn-lt"/>
              </a:rPr>
              <a:t> </a:t>
            </a:r>
            <a:r>
              <a:rPr lang="en-US" sz="2400" dirty="0" err="1">
                <a:ea typeface="+mn-lt"/>
                <a:cs typeface="+mn-lt"/>
              </a:rPr>
              <a:t>hasil</a:t>
            </a:r>
            <a:r>
              <a:rPr lang="en-US" sz="2400" dirty="0">
                <a:ea typeface="+mn-lt"/>
                <a:cs typeface="+mn-lt"/>
              </a:rPr>
              <a:t> </a:t>
            </a:r>
            <a:r>
              <a:rPr lang="en-US" sz="2400" dirty="0" err="1">
                <a:ea typeface="+mn-lt"/>
                <a:cs typeface="+mn-lt"/>
              </a:rPr>
              <a:t>dari</a:t>
            </a:r>
            <a:r>
              <a:rPr lang="en-US" sz="2400" dirty="0">
                <a:ea typeface="+mn-lt"/>
                <a:cs typeface="+mn-lt"/>
              </a:rPr>
              <a:t> </a:t>
            </a:r>
            <a:r>
              <a:rPr lang="en-US" sz="2400" dirty="0" err="1">
                <a:ea typeface="+mn-lt"/>
                <a:cs typeface="+mn-lt"/>
              </a:rPr>
              <a:t>sistem</a:t>
            </a:r>
            <a:r>
              <a:rPr lang="en-US" sz="2400" dirty="0">
                <a:ea typeface="+mn-lt"/>
                <a:cs typeface="+mn-lt"/>
              </a:rPr>
              <a:t> </a:t>
            </a:r>
            <a:r>
              <a:rPr lang="en-US" sz="2400" dirty="0" err="1">
                <a:ea typeface="+mn-lt"/>
                <a:cs typeface="+mn-lt"/>
              </a:rPr>
              <a:t>kendali</a:t>
            </a:r>
            <a:r>
              <a:rPr lang="en-US" sz="2400" dirty="0">
                <a:ea typeface="+mn-lt"/>
                <a:cs typeface="+mn-lt"/>
              </a:rPr>
              <a:t> yang </a:t>
            </a:r>
            <a:r>
              <a:rPr lang="en-US" sz="2400" dirty="0" err="1">
                <a:ea typeface="+mn-lt"/>
                <a:cs typeface="+mn-lt"/>
              </a:rPr>
              <a:t>diddapat</a:t>
            </a:r>
            <a:r>
              <a:rPr lang="en-US" sz="2400" dirty="0">
                <a:ea typeface="+mn-lt"/>
                <a:cs typeface="+mn-lt"/>
              </a:rPr>
              <a:t> </a:t>
            </a:r>
            <a:r>
              <a:rPr lang="en-US" sz="2400" dirty="0" err="1">
                <a:ea typeface="+mn-lt"/>
                <a:cs typeface="+mn-lt"/>
              </a:rPr>
              <a:t>sudah</a:t>
            </a:r>
            <a:r>
              <a:rPr lang="en-US" sz="2400" dirty="0">
                <a:ea typeface="+mn-lt"/>
                <a:cs typeface="+mn-lt"/>
              </a:rPr>
              <a:t> </a:t>
            </a:r>
            <a:r>
              <a:rPr lang="en-US" sz="2400" dirty="0" err="1">
                <a:ea typeface="+mn-lt"/>
                <a:cs typeface="+mn-lt"/>
              </a:rPr>
              <a:t>cukup</a:t>
            </a:r>
            <a:r>
              <a:rPr lang="en-US" sz="2400" dirty="0">
                <a:ea typeface="+mn-lt"/>
                <a:cs typeface="+mn-lt"/>
              </a:rPr>
              <a:t> </a:t>
            </a:r>
            <a:r>
              <a:rPr lang="en-US" sz="2400" dirty="0" err="1">
                <a:ea typeface="+mn-lt"/>
                <a:cs typeface="+mn-lt"/>
              </a:rPr>
              <a:t>baik</a:t>
            </a:r>
            <a:r>
              <a:rPr lang="en-US" sz="2400" dirty="0">
                <a:ea typeface="+mn-lt"/>
                <a:cs typeface="+mn-lt"/>
              </a:rPr>
              <a:t>.</a:t>
            </a:r>
            <a:endParaRPr lang="en-US" sz="2400" dirty="0"/>
          </a:p>
          <a:p>
            <a:pPr>
              <a:buClr>
                <a:srgbClr val="7D7447"/>
              </a:buClr>
            </a:pPr>
            <a:endParaRPr lang="en-US" sz="2400" dirty="0">
              <a:cs typeface="Calibri"/>
            </a:endParaRPr>
          </a:p>
        </p:txBody>
      </p:sp>
    </p:spTree>
    <p:extLst>
      <p:ext uri="{BB962C8B-B14F-4D97-AF65-F5344CB8AC3E}">
        <p14:creationId xmlns:p14="http://schemas.microsoft.com/office/powerpoint/2010/main" val="403837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2669-ED91-45DE-49F1-C7D07586486F}"/>
              </a:ext>
            </a:extLst>
          </p:cNvPr>
          <p:cNvSpPr>
            <a:spLocks noGrp="1"/>
          </p:cNvSpPr>
          <p:nvPr>
            <p:ph type="title"/>
          </p:nvPr>
        </p:nvSpPr>
        <p:spPr/>
        <p:txBody>
          <a:bodyPr/>
          <a:lstStyle/>
          <a:p>
            <a:r>
              <a:rPr lang="en-US" dirty="0"/>
              <a:t>Kesimpulan</a:t>
            </a:r>
          </a:p>
        </p:txBody>
      </p:sp>
      <p:sp>
        <p:nvSpPr>
          <p:cNvPr id="3" name="Content Placeholder 2">
            <a:extLst>
              <a:ext uri="{FF2B5EF4-FFF2-40B4-BE49-F238E27FC236}">
                <a16:creationId xmlns:a16="http://schemas.microsoft.com/office/drawing/2014/main" id="{01AB51FC-C97C-0F74-6974-CD248F890F3D}"/>
              </a:ext>
            </a:extLst>
          </p:cNvPr>
          <p:cNvSpPr>
            <a:spLocks noGrp="1"/>
          </p:cNvSpPr>
          <p:nvPr>
            <p:ph idx="1"/>
          </p:nvPr>
        </p:nvSpPr>
        <p:spPr/>
        <p:txBody>
          <a:bodyPr vert="horz" lIns="91440" tIns="45720" rIns="91440" bIns="45720" rtlCol="0" anchor="t">
            <a:normAutofit/>
          </a:bodyPr>
          <a:lstStyle/>
          <a:p>
            <a:pPr marL="0" indent="0">
              <a:buNone/>
            </a:pPr>
            <a:r>
              <a:rPr lang="en-US" sz="2400">
                <a:ea typeface="+mn-lt"/>
                <a:cs typeface="+mn-lt"/>
              </a:rPr>
              <a:t>	Pada sistem kendali yang dibuat menggunakan LQR controller di sistem active suspension, dapat disimpulkan hasil yang didapat sudah cukup baik. Dilihat dari beberapa output seperti acceleration, actuator, displacement, dan travel suspension telah menunjukkan sistem yang lebih stabil dibandingkan dengan tidak menggunakan controller. </a:t>
            </a:r>
          </a:p>
          <a:p>
            <a:pPr marL="0" indent="0">
              <a:buNone/>
            </a:pPr>
            <a:r>
              <a:rPr lang="en-US" sz="2400">
                <a:ea typeface="+mn-lt"/>
                <a:cs typeface="+mn-lt"/>
              </a:rPr>
              <a:t>	Dengan input yang berasumsi jalan rata dan jalan yang memiliki disturbance (gangguan), sistem kendali active suspension yang menggunakan LQR dapat merespon dengan baik dari kedua input asumsi tersebut.</a:t>
            </a:r>
            <a:endParaRPr lang="en-US" sz="2400"/>
          </a:p>
        </p:txBody>
      </p:sp>
    </p:spTree>
    <p:extLst>
      <p:ext uri="{BB962C8B-B14F-4D97-AF65-F5344CB8AC3E}">
        <p14:creationId xmlns:p14="http://schemas.microsoft.com/office/powerpoint/2010/main" val="279800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43A0-CBD0-E832-0939-EF58B932594E}"/>
              </a:ext>
            </a:extLst>
          </p:cNvPr>
          <p:cNvSpPr>
            <a:spLocks noGrp="1"/>
          </p:cNvSpPr>
          <p:nvPr>
            <p:ph type="title"/>
          </p:nvPr>
        </p:nvSpPr>
        <p:spPr/>
        <p:txBody>
          <a:bodyPr/>
          <a:lstStyle/>
          <a:p>
            <a:r>
              <a:rPr lang="en-US" dirty="0" err="1"/>
              <a:t>Referensi</a:t>
            </a:r>
          </a:p>
        </p:txBody>
      </p:sp>
      <p:sp>
        <p:nvSpPr>
          <p:cNvPr id="3" name="Content Placeholder 2">
            <a:extLst>
              <a:ext uri="{FF2B5EF4-FFF2-40B4-BE49-F238E27FC236}">
                <a16:creationId xmlns:a16="http://schemas.microsoft.com/office/drawing/2014/main" id="{8382B3E0-F03C-CA8E-8143-009B0D7892FA}"/>
              </a:ext>
            </a:extLst>
          </p:cNvPr>
          <p:cNvSpPr>
            <a:spLocks noGrp="1"/>
          </p:cNvSpPr>
          <p:nvPr>
            <p:ph idx="1"/>
          </p:nvPr>
        </p:nvSpPr>
        <p:spPr/>
        <p:txBody>
          <a:bodyPr vert="horz" lIns="91440" tIns="45720" rIns="91440" bIns="45720" rtlCol="0" anchor="t">
            <a:normAutofit/>
          </a:bodyPr>
          <a:lstStyle/>
          <a:p>
            <a:pPr algn="just"/>
            <a:r>
              <a:rPr lang="en-US" dirty="0" err="1">
                <a:ea typeface="+mn-lt"/>
                <a:cs typeface="+mn-lt"/>
              </a:rPr>
              <a:t>Polyakhov</a:t>
            </a:r>
            <a:r>
              <a:rPr lang="en-US" dirty="0">
                <a:ea typeface="+mn-lt"/>
                <a:cs typeface="+mn-lt"/>
              </a:rPr>
              <a:t> </a:t>
            </a:r>
            <a:r>
              <a:rPr lang="en-US" dirty="0" err="1">
                <a:ea typeface="+mn-lt"/>
                <a:cs typeface="+mn-lt"/>
              </a:rPr>
              <a:t>dkk</a:t>
            </a:r>
            <a:r>
              <a:rPr lang="en-US" dirty="0">
                <a:ea typeface="+mn-lt"/>
                <a:cs typeface="+mn-lt"/>
              </a:rPr>
              <a:t>, “Mathematical Model of Complete Electromagnetic Rotor Suspension”, Saint-Petersburg state electrotechnical university LETI, Russia, 2016.</a:t>
            </a:r>
          </a:p>
          <a:p>
            <a:pPr algn="just"/>
            <a:r>
              <a:rPr lang="en-US" dirty="0">
                <a:ea typeface="+mn-lt"/>
                <a:cs typeface="+mn-lt"/>
              </a:rPr>
              <a:t>Ahmed A. Abdeen </a:t>
            </a:r>
            <a:r>
              <a:rPr lang="en-US" dirty="0" err="1">
                <a:ea typeface="+mn-lt"/>
                <a:cs typeface="+mn-lt"/>
              </a:rPr>
              <a:t>dkk</a:t>
            </a:r>
            <a:r>
              <a:rPr lang="en-US" dirty="0">
                <a:ea typeface="+mn-lt"/>
                <a:cs typeface="+mn-lt"/>
              </a:rPr>
              <a:t>, "Active Suspension System Design Using Fuzzy Logic Control and Linear Quadratic Regulator", Assiut University, Assiut, 2019.</a:t>
            </a:r>
          </a:p>
          <a:p>
            <a:pPr>
              <a:buClr>
                <a:srgbClr val="7D7447"/>
              </a:buClr>
            </a:pPr>
            <a:endParaRPr lang="en-US" dirty="0">
              <a:cs typeface="Calibri"/>
            </a:endParaRPr>
          </a:p>
        </p:txBody>
      </p:sp>
    </p:spTree>
    <p:extLst>
      <p:ext uri="{BB962C8B-B14F-4D97-AF65-F5344CB8AC3E}">
        <p14:creationId xmlns:p14="http://schemas.microsoft.com/office/powerpoint/2010/main" val="409512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9270-63DC-8613-A42A-31872634F48C}"/>
              </a:ext>
            </a:extLst>
          </p:cNvPr>
          <p:cNvSpPr>
            <a:spLocks noGrp="1"/>
          </p:cNvSpPr>
          <p:nvPr>
            <p:ph type="title"/>
          </p:nvPr>
        </p:nvSpPr>
        <p:spPr>
          <a:xfrm>
            <a:off x="688176" y="365125"/>
            <a:ext cx="10698693" cy="6293406"/>
          </a:xfrm>
        </p:spPr>
        <p:txBody>
          <a:bodyPr/>
          <a:lstStyle/>
          <a:p>
            <a:pPr algn="ctr"/>
            <a:r>
              <a:rPr lang="en-US" dirty="0" err="1"/>
              <a:t>Terima</a:t>
            </a:r>
            <a:r>
              <a:rPr lang="en-US" dirty="0"/>
              <a:t> </a:t>
            </a:r>
            <a:r>
              <a:rPr lang="en-US" dirty="0" err="1"/>
              <a:t>kasih</a:t>
            </a:r>
            <a:endParaRPr lang="en-US"/>
          </a:p>
        </p:txBody>
      </p:sp>
    </p:spTree>
    <p:extLst>
      <p:ext uri="{BB962C8B-B14F-4D97-AF65-F5344CB8AC3E}">
        <p14:creationId xmlns:p14="http://schemas.microsoft.com/office/powerpoint/2010/main" val="202860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610B-474E-2370-FE64-F1E814351EAA}"/>
              </a:ext>
            </a:extLst>
          </p:cNvPr>
          <p:cNvSpPr>
            <a:spLocks noGrp="1"/>
          </p:cNvSpPr>
          <p:nvPr>
            <p:ph type="title"/>
          </p:nvPr>
        </p:nvSpPr>
        <p:spPr/>
        <p:txBody>
          <a:bodyPr/>
          <a:lstStyle/>
          <a:p>
            <a:pPr algn="ctr"/>
            <a:r>
              <a:rPr lang="en-US" dirty="0"/>
              <a:t>ACTIVE SUSPENSION</a:t>
            </a:r>
            <a:endParaRPr lang="en-US"/>
          </a:p>
        </p:txBody>
      </p:sp>
      <p:pic>
        <p:nvPicPr>
          <p:cNvPr id="4" name="Picture 4" descr="Diagram&#10;&#10;Description automatically generated">
            <a:extLst>
              <a:ext uri="{FF2B5EF4-FFF2-40B4-BE49-F238E27FC236}">
                <a16:creationId xmlns:a16="http://schemas.microsoft.com/office/drawing/2014/main" id="{E4C66E92-41D2-83E7-F7DF-14C963915E11}"/>
              </a:ext>
            </a:extLst>
          </p:cNvPr>
          <p:cNvPicPr>
            <a:picLocks noGrp="1" noChangeAspect="1"/>
          </p:cNvPicPr>
          <p:nvPr>
            <p:ph idx="1"/>
          </p:nvPr>
        </p:nvPicPr>
        <p:blipFill>
          <a:blip r:embed="rId2"/>
          <a:stretch>
            <a:fillRect/>
          </a:stretch>
        </p:blipFill>
        <p:spPr>
          <a:xfrm>
            <a:off x="2626918" y="1690688"/>
            <a:ext cx="6959753" cy="4351338"/>
          </a:xfrm>
        </p:spPr>
      </p:pic>
    </p:spTree>
    <p:extLst>
      <p:ext uri="{BB962C8B-B14F-4D97-AF65-F5344CB8AC3E}">
        <p14:creationId xmlns:p14="http://schemas.microsoft.com/office/powerpoint/2010/main" val="60468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06A1-61D9-6EEA-4CA6-70DD3243EFFE}"/>
              </a:ext>
            </a:extLst>
          </p:cNvPr>
          <p:cNvSpPr>
            <a:spLocks noGrp="1"/>
          </p:cNvSpPr>
          <p:nvPr>
            <p:ph type="title"/>
          </p:nvPr>
        </p:nvSpPr>
        <p:spPr/>
        <p:txBody>
          <a:bodyPr/>
          <a:lstStyle/>
          <a:p>
            <a:r>
              <a:rPr lang="en-US"/>
              <a:t>Linear Quadratic Regulator (LQR)</a:t>
            </a:r>
          </a:p>
        </p:txBody>
      </p:sp>
      <p:sp>
        <p:nvSpPr>
          <p:cNvPr id="3" name="Content Placeholder 2">
            <a:extLst>
              <a:ext uri="{FF2B5EF4-FFF2-40B4-BE49-F238E27FC236}">
                <a16:creationId xmlns:a16="http://schemas.microsoft.com/office/drawing/2014/main" id="{95E5CDE2-9587-1F76-9EB3-D338781D45BA}"/>
              </a:ext>
            </a:extLst>
          </p:cNvPr>
          <p:cNvSpPr>
            <a:spLocks noGrp="1"/>
          </p:cNvSpPr>
          <p:nvPr>
            <p:ph idx="1"/>
          </p:nvPr>
        </p:nvSpPr>
        <p:spPr/>
        <p:txBody>
          <a:bodyPr vert="horz" lIns="91440" tIns="45720" rIns="91440" bIns="45720" rtlCol="0" anchor="t">
            <a:normAutofit/>
          </a:bodyPr>
          <a:lstStyle/>
          <a:p>
            <a:pPr marL="0" indent="0">
              <a:buNone/>
            </a:pPr>
            <a:r>
              <a:rPr lang="en-US" sz="2800">
                <a:ea typeface="+mn-lt"/>
                <a:cs typeface="+mn-lt"/>
              </a:rPr>
              <a:t>	Linear </a:t>
            </a:r>
            <a:r>
              <a:rPr lang="en-US" sz="2800" dirty="0">
                <a:ea typeface="+mn-lt"/>
                <a:cs typeface="+mn-lt"/>
              </a:rPr>
              <a:t>Quadratic Regulator (LQR) </a:t>
            </a:r>
            <a:r>
              <a:rPr lang="en-US" sz="2800" dirty="0" err="1">
                <a:ea typeface="+mn-lt"/>
                <a:cs typeface="+mn-lt"/>
              </a:rPr>
              <a:t>adalah</a:t>
            </a:r>
            <a:r>
              <a:rPr lang="en-US" sz="2800" dirty="0">
                <a:ea typeface="+mn-lt"/>
                <a:cs typeface="+mn-lt"/>
              </a:rPr>
              <a:t> salah </a:t>
            </a:r>
            <a:r>
              <a:rPr lang="en-US" sz="2800" dirty="0" err="1">
                <a:ea typeface="+mn-lt"/>
                <a:cs typeface="+mn-lt"/>
              </a:rPr>
              <a:t>satu</a:t>
            </a:r>
            <a:r>
              <a:rPr lang="en-US" sz="2800" dirty="0">
                <a:ea typeface="+mn-lt"/>
                <a:cs typeface="+mn-lt"/>
              </a:rPr>
              <a:t> </a:t>
            </a:r>
            <a:r>
              <a:rPr lang="en-US" sz="2800" dirty="0" err="1">
                <a:ea typeface="+mn-lt"/>
                <a:cs typeface="+mn-lt"/>
              </a:rPr>
              <a:t>teknik</a:t>
            </a:r>
            <a:r>
              <a:rPr lang="en-US" sz="2800" dirty="0">
                <a:ea typeface="+mn-lt"/>
                <a:cs typeface="+mn-lt"/>
              </a:rPr>
              <a:t> </a:t>
            </a:r>
            <a:r>
              <a:rPr lang="en-US" sz="2800" dirty="0" err="1">
                <a:ea typeface="+mn-lt"/>
                <a:cs typeface="+mn-lt"/>
              </a:rPr>
              <a:t>kontrol</a:t>
            </a:r>
            <a:r>
              <a:rPr lang="en-US" sz="2800" dirty="0">
                <a:ea typeface="+mn-lt"/>
                <a:cs typeface="+mn-lt"/>
              </a:rPr>
              <a:t> yang </a:t>
            </a:r>
            <a:r>
              <a:rPr lang="en-US" sz="2800" dirty="0" err="1">
                <a:ea typeface="+mn-lt"/>
                <a:cs typeface="+mn-lt"/>
              </a:rPr>
              <a:t>sering</a:t>
            </a:r>
            <a:r>
              <a:rPr lang="en-US" sz="2800" dirty="0">
                <a:ea typeface="+mn-lt"/>
                <a:cs typeface="+mn-lt"/>
              </a:rPr>
              <a:t> </a:t>
            </a:r>
            <a:r>
              <a:rPr lang="en-US" sz="2800" dirty="0" err="1">
                <a:ea typeface="+mn-lt"/>
                <a:cs typeface="+mn-lt"/>
              </a:rPr>
              <a:t>digunakan</a:t>
            </a:r>
            <a:r>
              <a:rPr lang="en-US" sz="2800" dirty="0">
                <a:ea typeface="+mn-lt"/>
                <a:cs typeface="+mn-lt"/>
              </a:rPr>
              <a:t> </a:t>
            </a:r>
            <a:r>
              <a:rPr lang="en-US" sz="2800" dirty="0" err="1">
                <a:ea typeface="+mn-lt"/>
                <a:cs typeface="+mn-lt"/>
              </a:rPr>
              <a:t>dalam</a:t>
            </a:r>
            <a:r>
              <a:rPr lang="en-US" sz="2800" dirty="0">
                <a:ea typeface="+mn-lt"/>
                <a:cs typeface="+mn-lt"/>
              </a:rPr>
              <a:t> </a:t>
            </a:r>
            <a:r>
              <a:rPr lang="en-US" sz="2800" dirty="0" err="1">
                <a:ea typeface="+mn-lt"/>
                <a:cs typeface="+mn-lt"/>
              </a:rPr>
              <a:t>sistem</a:t>
            </a:r>
            <a:r>
              <a:rPr lang="en-US" sz="2800" dirty="0">
                <a:ea typeface="+mn-lt"/>
                <a:cs typeface="+mn-lt"/>
              </a:rPr>
              <a:t> </a:t>
            </a:r>
            <a:r>
              <a:rPr lang="en-US" sz="2800" dirty="0" err="1">
                <a:ea typeface="+mn-lt"/>
                <a:cs typeface="+mn-lt"/>
              </a:rPr>
              <a:t>kontrol</a:t>
            </a:r>
            <a:r>
              <a:rPr lang="en-US" sz="2800" dirty="0">
                <a:ea typeface="+mn-lt"/>
                <a:cs typeface="+mn-lt"/>
              </a:rPr>
              <a:t> </a:t>
            </a:r>
            <a:r>
              <a:rPr lang="en-US" sz="2800" dirty="0" err="1">
                <a:ea typeface="+mn-lt"/>
                <a:cs typeface="+mn-lt"/>
              </a:rPr>
              <a:t>dinamis</a:t>
            </a:r>
            <a:r>
              <a:rPr lang="en-US" sz="2800" dirty="0">
                <a:ea typeface="+mn-lt"/>
                <a:cs typeface="+mn-lt"/>
              </a:rPr>
              <a:t>. LQR </a:t>
            </a:r>
            <a:r>
              <a:rPr lang="en-US" sz="2800" dirty="0" err="1">
                <a:ea typeface="+mn-lt"/>
                <a:cs typeface="+mn-lt"/>
              </a:rPr>
              <a:t>memungkinkan</a:t>
            </a:r>
            <a:r>
              <a:rPr lang="en-US" sz="2800" dirty="0">
                <a:ea typeface="+mn-lt"/>
                <a:cs typeface="+mn-lt"/>
              </a:rPr>
              <a:t> </a:t>
            </a:r>
            <a:r>
              <a:rPr lang="en-US" sz="2800" dirty="0" err="1">
                <a:ea typeface="+mn-lt"/>
                <a:cs typeface="+mn-lt"/>
              </a:rPr>
              <a:t>sistem</a:t>
            </a:r>
            <a:r>
              <a:rPr lang="en-US" sz="2800" dirty="0">
                <a:ea typeface="+mn-lt"/>
                <a:cs typeface="+mn-lt"/>
              </a:rPr>
              <a:t> </a:t>
            </a:r>
            <a:r>
              <a:rPr lang="en-US" sz="2800" dirty="0" err="1">
                <a:ea typeface="+mn-lt"/>
                <a:cs typeface="+mn-lt"/>
              </a:rPr>
              <a:t>kontrol</a:t>
            </a:r>
            <a:r>
              <a:rPr lang="en-US" sz="2800" dirty="0">
                <a:ea typeface="+mn-lt"/>
                <a:cs typeface="+mn-lt"/>
              </a:rPr>
              <a:t> </a:t>
            </a:r>
            <a:r>
              <a:rPr lang="en-US" sz="2800" dirty="0" err="1">
                <a:ea typeface="+mn-lt"/>
                <a:cs typeface="+mn-lt"/>
              </a:rPr>
              <a:t>untuk</a:t>
            </a:r>
            <a:r>
              <a:rPr lang="en-US" sz="2800" dirty="0">
                <a:ea typeface="+mn-lt"/>
                <a:cs typeface="+mn-lt"/>
              </a:rPr>
              <a:t> </a:t>
            </a:r>
            <a:r>
              <a:rPr lang="en-US" sz="2800" dirty="0" err="1">
                <a:ea typeface="+mn-lt"/>
                <a:cs typeface="+mn-lt"/>
              </a:rPr>
              <a:t>secara</a:t>
            </a:r>
            <a:r>
              <a:rPr lang="en-US" sz="2800" dirty="0">
                <a:ea typeface="+mn-lt"/>
                <a:cs typeface="+mn-lt"/>
              </a:rPr>
              <a:t> real-time </a:t>
            </a:r>
            <a:r>
              <a:rPr lang="en-US" sz="2800" dirty="0" err="1">
                <a:ea typeface="+mn-lt"/>
                <a:cs typeface="+mn-lt"/>
              </a:rPr>
              <a:t>mengoptimalkan</a:t>
            </a:r>
            <a:r>
              <a:rPr lang="en-US" sz="2800" dirty="0">
                <a:ea typeface="+mn-lt"/>
                <a:cs typeface="+mn-lt"/>
              </a:rPr>
              <a:t> </a:t>
            </a:r>
            <a:r>
              <a:rPr lang="en-US" sz="2800" dirty="0" err="1">
                <a:ea typeface="+mn-lt"/>
                <a:cs typeface="+mn-lt"/>
              </a:rPr>
              <a:t>keadaan</a:t>
            </a:r>
            <a:r>
              <a:rPr lang="en-US" sz="2800" dirty="0">
                <a:ea typeface="+mn-lt"/>
                <a:cs typeface="+mn-lt"/>
              </a:rPr>
              <a:t> </a:t>
            </a:r>
            <a:r>
              <a:rPr lang="en-US" sz="2800" dirty="0" err="1">
                <a:ea typeface="+mn-lt"/>
                <a:cs typeface="+mn-lt"/>
              </a:rPr>
              <a:t>sistem</a:t>
            </a:r>
            <a:r>
              <a:rPr lang="en-US" sz="2800" dirty="0">
                <a:ea typeface="+mn-lt"/>
                <a:cs typeface="+mn-lt"/>
              </a:rPr>
              <a:t> </a:t>
            </a:r>
            <a:r>
              <a:rPr lang="en-US" sz="2800" dirty="0" err="1">
                <a:ea typeface="+mn-lt"/>
                <a:cs typeface="+mn-lt"/>
              </a:rPr>
              <a:t>dengan</a:t>
            </a:r>
            <a:r>
              <a:rPr lang="en-US" sz="2800" dirty="0">
                <a:ea typeface="+mn-lt"/>
                <a:cs typeface="+mn-lt"/>
              </a:rPr>
              <a:t> </a:t>
            </a:r>
            <a:r>
              <a:rPr lang="en-US" sz="2800" dirty="0" err="1">
                <a:ea typeface="+mn-lt"/>
                <a:cs typeface="+mn-lt"/>
              </a:rPr>
              <a:t>meminimalkan</a:t>
            </a:r>
            <a:r>
              <a:rPr lang="en-US" sz="2800" dirty="0">
                <a:ea typeface="+mn-lt"/>
                <a:cs typeface="+mn-lt"/>
              </a:rPr>
              <a:t> </a:t>
            </a:r>
            <a:r>
              <a:rPr lang="en-US" sz="2800" dirty="0" err="1">
                <a:ea typeface="+mn-lt"/>
                <a:cs typeface="+mn-lt"/>
              </a:rPr>
              <a:t>sejumlah</a:t>
            </a:r>
            <a:r>
              <a:rPr lang="en-US" sz="2800" dirty="0">
                <a:ea typeface="+mn-lt"/>
                <a:cs typeface="+mn-lt"/>
              </a:rPr>
              <a:t> </a:t>
            </a:r>
            <a:r>
              <a:rPr lang="en-US" sz="2800" dirty="0" err="1">
                <a:ea typeface="+mn-lt"/>
                <a:cs typeface="+mn-lt"/>
              </a:rPr>
              <a:t>fungsi</a:t>
            </a:r>
            <a:r>
              <a:rPr lang="en-US" sz="2800" dirty="0">
                <a:ea typeface="+mn-lt"/>
                <a:cs typeface="+mn-lt"/>
              </a:rPr>
              <a:t> </a:t>
            </a:r>
            <a:r>
              <a:rPr lang="en-US" sz="2800" dirty="0" err="1">
                <a:ea typeface="+mn-lt"/>
                <a:cs typeface="+mn-lt"/>
              </a:rPr>
              <a:t>tujuan</a:t>
            </a:r>
            <a:r>
              <a:rPr lang="en-US" sz="2800" dirty="0">
                <a:ea typeface="+mn-lt"/>
                <a:cs typeface="+mn-lt"/>
              </a:rPr>
              <a:t>, </a:t>
            </a:r>
            <a:r>
              <a:rPr lang="en-US" sz="2800" dirty="0" err="1">
                <a:ea typeface="+mn-lt"/>
                <a:cs typeface="+mn-lt"/>
              </a:rPr>
              <a:t>seperti</a:t>
            </a:r>
            <a:r>
              <a:rPr lang="en-US" sz="2800" dirty="0">
                <a:ea typeface="+mn-lt"/>
                <a:cs typeface="+mn-lt"/>
              </a:rPr>
              <a:t> </a:t>
            </a:r>
            <a:r>
              <a:rPr lang="en-US" sz="2800" dirty="0" err="1">
                <a:ea typeface="+mn-lt"/>
                <a:cs typeface="+mn-lt"/>
              </a:rPr>
              <a:t>mengurangi</a:t>
            </a:r>
            <a:r>
              <a:rPr lang="en-US" sz="2800" dirty="0">
                <a:ea typeface="+mn-lt"/>
                <a:cs typeface="+mn-lt"/>
              </a:rPr>
              <a:t> error </a:t>
            </a:r>
            <a:r>
              <a:rPr lang="en-US" sz="2800" dirty="0" err="1">
                <a:ea typeface="+mn-lt"/>
                <a:cs typeface="+mn-lt"/>
              </a:rPr>
              <a:t>atau</a:t>
            </a:r>
            <a:r>
              <a:rPr lang="en-US" sz="2800" dirty="0">
                <a:ea typeface="+mn-lt"/>
                <a:cs typeface="+mn-lt"/>
              </a:rPr>
              <a:t> </a:t>
            </a:r>
            <a:r>
              <a:rPr lang="en-US" sz="2800" dirty="0" err="1">
                <a:ea typeface="+mn-lt"/>
                <a:cs typeface="+mn-lt"/>
              </a:rPr>
              <a:t>menstabilkan</a:t>
            </a:r>
            <a:r>
              <a:rPr lang="en-US" sz="2800" dirty="0">
                <a:ea typeface="+mn-lt"/>
                <a:cs typeface="+mn-lt"/>
              </a:rPr>
              <a:t> </a:t>
            </a:r>
            <a:r>
              <a:rPr lang="en-US" sz="2800" dirty="0" err="1">
                <a:ea typeface="+mn-lt"/>
                <a:cs typeface="+mn-lt"/>
              </a:rPr>
              <a:t>sistem</a:t>
            </a:r>
            <a:r>
              <a:rPr lang="en-US" sz="2800" dirty="0">
                <a:ea typeface="+mn-lt"/>
                <a:cs typeface="+mn-lt"/>
              </a:rPr>
              <a:t>.</a:t>
            </a:r>
          </a:p>
        </p:txBody>
      </p:sp>
      <p:pic>
        <p:nvPicPr>
          <p:cNvPr id="5" name="Picture 4">
            <a:extLst>
              <a:ext uri="{FF2B5EF4-FFF2-40B4-BE49-F238E27FC236}">
                <a16:creationId xmlns:a16="http://schemas.microsoft.com/office/drawing/2014/main" id="{A25C3E7B-FBDC-3B09-7F10-F6EAF083407D}"/>
              </a:ext>
            </a:extLst>
          </p:cNvPr>
          <p:cNvPicPr>
            <a:picLocks noChangeAspect="1"/>
          </p:cNvPicPr>
          <p:nvPr/>
        </p:nvPicPr>
        <p:blipFill>
          <a:blip r:embed="rId2"/>
          <a:stretch>
            <a:fillRect/>
          </a:stretch>
        </p:blipFill>
        <p:spPr>
          <a:xfrm>
            <a:off x="3466733" y="4177641"/>
            <a:ext cx="5258534" cy="1524213"/>
          </a:xfrm>
          <a:prstGeom prst="rect">
            <a:avLst/>
          </a:prstGeom>
        </p:spPr>
      </p:pic>
    </p:spTree>
    <p:extLst>
      <p:ext uri="{BB962C8B-B14F-4D97-AF65-F5344CB8AC3E}">
        <p14:creationId xmlns:p14="http://schemas.microsoft.com/office/powerpoint/2010/main" val="303070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DCD0-2863-D085-F5D0-EE5229BE8D91}"/>
              </a:ext>
            </a:extLst>
          </p:cNvPr>
          <p:cNvSpPr>
            <a:spLocks noGrp="1"/>
          </p:cNvSpPr>
          <p:nvPr>
            <p:ph type="title"/>
          </p:nvPr>
        </p:nvSpPr>
        <p:spPr/>
        <p:txBody>
          <a:bodyPr/>
          <a:lstStyle/>
          <a:p>
            <a:r>
              <a:rPr lang="en-US"/>
              <a:t>Parameter active suspension</a:t>
            </a:r>
          </a:p>
        </p:txBody>
      </p:sp>
      <p:pic>
        <p:nvPicPr>
          <p:cNvPr id="4" name="Picture 4" descr="Table&#10;&#10;Description automatically generated">
            <a:extLst>
              <a:ext uri="{FF2B5EF4-FFF2-40B4-BE49-F238E27FC236}">
                <a16:creationId xmlns:a16="http://schemas.microsoft.com/office/drawing/2014/main" id="{660C9CF3-55EC-0D05-0297-6040C03D32C8}"/>
              </a:ext>
            </a:extLst>
          </p:cNvPr>
          <p:cNvPicPr>
            <a:picLocks noGrp="1" noChangeAspect="1"/>
          </p:cNvPicPr>
          <p:nvPr>
            <p:ph idx="1"/>
          </p:nvPr>
        </p:nvPicPr>
        <p:blipFill>
          <a:blip r:embed="rId2"/>
          <a:stretch>
            <a:fillRect/>
          </a:stretch>
        </p:blipFill>
        <p:spPr>
          <a:xfrm>
            <a:off x="1707758" y="2288845"/>
            <a:ext cx="8776483" cy="2280309"/>
          </a:xfrm>
        </p:spPr>
      </p:pic>
    </p:spTree>
    <p:extLst>
      <p:ext uri="{BB962C8B-B14F-4D97-AF65-F5344CB8AC3E}">
        <p14:creationId xmlns:p14="http://schemas.microsoft.com/office/powerpoint/2010/main" val="102853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4D20-86DB-3F2B-1810-CEF97445261B}"/>
              </a:ext>
            </a:extLst>
          </p:cNvPr>
          <p:cNvSpPr>
            <a:spLocks noGrp="1"/>
          </p:cNvSpPr>
          <p:nvPr>
            <p:ph type="title"/>
          </p:nvPr>
        </p:nvSpPr>
        <p:spPr/>
        <p:txBody>
          <a:bodyPr/>
          <a:lstStyle/>
          <a:p>
            <a:r>
              <a:rPr lang="en-US" dirty="0"/>
              <a:t>State space </a:t>
            </a:r>
            <a:r>
              <a:rPr lang="en-US" dirty="0" err="1"/>
              <a:t>sistem</a:t>
            </a:r>
          </a:p>
        </p:txBody>
      </p:sp>
      <p:pic>
        <p:nvPicPr>
          <p:cNvPr id="4" name="Picture 4">
            <a:extLst>
              <a:ext uri="{FF2B5EF4-FFF2-40B4-BE49-F238E27FC236}">
                <a16:creationId xmlns:a16="http://schemas.microsoft.com/office/drawing/2014/main" id="{3C1C5014-20C2-54EF-0D4C-84CFA7042E4B}"/>
              </a:ext>
            </a:extLst>
          </p:cNvPr>
          <p:cNvPicPr>
            <a:picLocks noGrp="1" noChangeAspect="1"/>
          </p:cNvPicPr>
          <p:nvPr>
            <p:ph idx="1"/>
          </p:nvPr>
        </p:nvPicPr>
        <p:blipFill>
          <a:blip r:embed="rId2"/>
          <a:stretch>
            <a:fillRect/>
          </a:stretch>
        </p:blipFill>
        <p:spPr>
          <a:xfrm>
            <a:off x="781144" y="1809739"/>
            <a:ext cx="5762625" cy="1038225"/>
          </a:xfrm>
        </p:spPr>
      </p:pic>
      <p:pic>
        <p:nvPicPr>
          <p:cNvPr id="5" name="Picture 5" descr="A picture containing text, clock&#10;&#10;Description automatically generated">
            <a:extLst>
              <a:ext uri="{FF2B5EF4-FFF2-40B4-BE49-F238E27FC236}">
                <a16:creationId xmlns:a16="http://schemas.microsoft.com/office/drawing/2014/main" id="{1AF02B8F-6277-D00C-53FF-45CE35CCD027}"/>
              </a:ext>
            </a:extLst>
          </p:cNvPr>
          <p:cNvPicPr>
            <a:picLocks noChangeAspect="1"/>
          </p:cNvPicPr>
          <p:nvPr/>
        </p:nvPicPr>
        <p:blipFill>
          <a:blip r:embed="rId3"/>
          <a:stretch>
            <a:fillRect/>
          </a:stretch>
        </p:blipFill>
        <p:spPr>
          <a:xfrm>
            <a:off x="780741" y="3003344"/>
            <a:ext cx="1724025" cy="1009650"/>
          </a:xfrm>
          <a:prstGeom prst="rect">
            <a:avLst/>
          </a:prstGeom>
        </p:spPr>
      </p:pic>
      <p:pic>
        <p:nvPicPr>
          <p:cNvPr id="6" name="Picture 6">
            <a:extLst>
              <a:ext uri="{FF2B5EF4-FFF2-40B4-BE49-F238E27FC236}">
                <a16:creationId xmlns:a16="http://schemas.microsoft.com/office/drawing/2014/main" id="{227F961F-9284-37FA-8C7C-EBA7550C6676}"/>
              </a:ext>
            </a:extLst>
          </p:cNvPr>
          <p:cNvPicPr>
            <a:picLocks noChangeAspect="1"/>
          </p:cNvPicPr>
          <p:nvPr/>
        </p:nvPicPr>
        <p:blipFill>
          <a:blip r:embed="rId4"/>
          <a:stretch>
            <a:fillRect/>
          </a:stretch>
        </p:blipFill>
        <p:spPr>
          <a:xfrm>
            <a:off x="785751" y="4378708"/>
            <a:ext cx="2743200" cy="356896"/>
          </a:xfrm>
          <a:prstGeom prst="rect">
            <a:avLst/>
          </a:prstGeom>
        </p:spPr>
      </p:pic>
      <p:pic>
        <p:nvPicPr>
          <p:cNvPr id="7" name="Picture 7" descr="Table&#10;&#10;Description automatically generated">
            <a:extLst>
              <a:ext uri="{FF2B5EF4-FFF2-40B4-BE49-F238E27FC236}">
                <a16:creationId xmlns:a16="http://schemas.microsoft.com/office/drawing/2014/main" id="{5D1037ED-282E-F4F0-058F-D411574CB7D6}"/>
              </a:ext>
            </a:extLst>
          </p:cNvPr>
          <p:cNvPicPr>
            <a:picLocks noChangeAspect="1"/>
          </p:cNvPicPr>
          <p:nvPr/>
        </p:nvPicPr>
        <p:blipFill>
          <a:blip r:embed="rId5"/>
          <a:stretch>
            <a:fillRect/>
          </a:stretch>
        </p:blipFill>
        <p:spPr>
          <a:xfrm>
            <a:off x="784806" y="4989960"/>
            <a:ext cx="1714500" cy="1514475"/>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0FF90D23-F991-5386-39B6-A9CDB00D72A5}"/>
              </a:ext>
            </a:extLst>
          </p:cNvPr>
          <p:cNvPicPr>
            <a:picLocks noChangeAspect="1"/>
          </p:cNvPicPr>
          <p:nvPr/>
        </p:nvPicPr>
        <p:blipFill>
          <a:blip r:embed="rId6"/>
          <a:stretch>
            <a:fillRect/>
          </a:stretch>
        </p:blipFill>
        <p:spPr>
          <a:xfrm>
            <a:off x="6967471" y="1856692"/>
            <a:ext cx="3505200" cy="1534755"/>
          </a:xfrm>
          <a:prstGeom prst="rect">
            <a:avLst/>
          </a:prstGeom>
        </p:spPr>
      </p:pic>
      <p:pic>
        <p:nvPicPr>
          <p:cNvPr id="9" name="Picture 9" descr="Scatter chart&#10;&#10;Description automatically generated">
            <a:extLst>
              <a:ext uri="{FF2B5EF4-FFF2-40B4-BE49-F238E27FC236}">
                <a16:creationId xmlns:a16="http://schemas.microsoft.com/office/drawing/2014/main" id="{1A9BF6DC-EA87-3A77-1B32-B5589FDB9903}"/>
              </a:ext>
            </a:extLst>
          </p:cNvPr>
          <p:cNvPicPr>
            <a:picLocks noChangeAspect="1"/>
          </p:cNvPicPr>
          <p:nvPr/>
        </p:nvPicPr>
        <p:blipFill>
          <a:blip r:embed="rId7"/>
          <a:stretch>
            <a:fillRect/>
          </a:stretch>
        </p:blipFill>
        <p:spPr>
          <a:xfrm>
            <a:off x="2728175" y="2919687"/>
            <a:ext cx="2614412" cy="1319133"/>
          </a:xfrm>
          <a:prstGeom prst="rect">
            <a:avLst/>
          </a:prstGeom>
        </p:spPr>
      </p:pic>
      <p:pic>
        <p:nvPicPr>
          <p:cNvPr id="10" name="Picture 10" descr="A picture containing graphical user interface&#10;&#10;Description automatically generated">
            <a:extLst>
              <a:ext uri="{FF2B5EF4-FFF2-40B4-BE49-F238E27FC236}">
                <a16:creationId xmlns:a16="http://schemas.microsoft.com/office/drawing/2014/main" id="{8A9FFCD4-3B56-1D8F-DAB9-725076729E0D}"/>
              </a:ext>
            </a:extLst>
          </p:cNvPr>
          <p:cNvPicPr>
            <a:picLocks noChangeAspect="1"/>
          </p:cNvPicPr>
          <p:nvPr/>
        </p:nvPicPr>
        <p:blipFill>
          <a:blip r:embed="rId8"/>
          <a:stretch>
            <a:fillRect/>
          </a:stretch>
        </p:blipFill>
        <p:spPr>
          <a:xfrm>
            <a:off x="5980090" y="4181369"/>
            <a:ext cx="2743200" cy="749066"/>
          </a:xfrm>
          <a:prstGeom prst="rect">
            <a:avLst/>
          </a:prstGeom>
        </p:spPr>
      </p:pic>
      <p:pic>
        <p:nvPicPr>
          <p:cNvPr id="11" name="Picture 11" descr="Chart&#10;&#10;Description automatically generated">
            <a:extLst>
              <a:ext uri="{FF2B5EF4-FFF2-40B4-BE49-F238E27FC236}">
                <a16:creationId xmlns:a16="http://schemas.microsoft.com/office/drawing/2014/main" id="{8C317F0B-83A4-BDF3-A025-7D1DFE0769BD}"/>
              </a:ext>
            </a:extLst>
          </p:cNvPr>
          <p:cNvPicPr>
            <a:picLocks noChangeAspect="1"/>
          </p:cNvPicPr>
          <p:nvPr/>
        </p:nvPicPr>
        <p:blipFill>
          <a:blip r:embed="rId9"/>
          <a:stretch>
            <a:fillRect/>
          </a:stretch>
        </p:blipFill>
        <p:spPr>
          <a:xfrm>
            <a:off x="3060878" y="4863766"/>
            <a:ext cx="2281708" cy="1756131"/>
          </a:xfrm>
          <a:prstGeom prst="rect">
            <a:avLst/>
          </a:prstGeom>
        </p:spPr>
      </p:pic>
    </p:spTree>
    <p:extLst>
      <p:ext uri="{BB962C8B-B14F-4D97-AF65-F5344CB8AC3E}">
        <p14:creationId xmlns:p14="http://schemas.microsoft.com/office/powerpoint/2010/main" val="170401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35FE-3B8B-556B-212E-95EC89C682F3}"/>
              </a:ext>
            </a:extLst>
          </p:cNvPr>
          <p:cNvSpPr>
            <a:spLocks noGrp="1"/>
          </p:cNvSpPr>
          <p:nvPr>
            <p:ph type="title"/>
          </p:nvPr>
        </p:nvSpPr>
        <p:spPr/>
        <p:txBody>
          <a:bodyPr/>
          <a:lstStyle/>
          <a:p>
            <a:r>
              <a:rPr lang="en-US" dirty="0"/>
              <a:t>Step response </a:t>
            </a:r>
            <a:r>
              <a:rPr lang="en-US" dirty="0" err="1"/>
              <a:t>sistem</a:t>
            </a:r>
          </a:p>
        </p:txBody>
      </p:sp>
      <p:pic>
        <p:nvPicPr>
          <p:cNvPr id="4" name="Picture 4" descr="Chart, line chart&#10;&#10;Description automatically generated">
            <a:extLst>
              <a:ext uri="{FF2B5EF4-FFF2-40B4-BE49-F238E27FC236}">
                <a16:creationId xmlns:a16="http://schemas.microsoft.com/office/drawing/2014/main" id="{EDB4A1EE-7FBE-BCCF-4B55-0D8FA4B9E3FC}"/>
              </a:ext>
            </a:extLst>
          </p:cNvPr>
          <p:cNvPicPr>
            <a:picLocks noGrp="1" noChangeAspect="1"/>
          </p:cNvPicPr>
          <p:nvPr>
            <p:ph idx="1"/>
          </p:nvPr>
        </p:nvPicPr>
        <p:blipFill>
          <a:blip r:embed="rId2"/>
          <a:stretch>
            <a:fillRect/>
          </a:stretch>
        </p:blipFill>
        <p:spPr>
          <a:xfrm>
            <a:off x="5183188" y="1103776"/>
            <a:ext cx="6172200" cy="4110697"/>
          </a:xfrm>
        </p:spPr>
      </p:pic>
      <p:graphicFrame>
        <p:nvGraphicFramePr>
          <p:cNvPr id="6" name="Table 6">
            <a:extLst>
              <a:ext uri="{FF2B5EF4-FFF2-40B4-BE49-F238E27FC236}">
                <a16:creationId xmlns:a16="http://schemas.microsoft.com/office/drawing/2014/main" id="{2B4AD2C4-F21C-9A7E-46CE-F10973AD938E}"/>
              </a:ext>
            </a:extLst>
          </p:cNvPr>
          <p:cNvGraphicFramePr>
            <a:graphicFrameLocks noGrp="1"/>
          </p:cNvGraphicFramePr>
          <p:nvPr>
            <p:extLst>
              <p:ext uri="{D42A27DB-BD31-4B8C-83A1-F6EECF244321}">
                <p14:modId xmlns:p14="http://schemas.microsoft.com/office/powerpoint/2010/main" val="1932394367"/>
              </p:ext>
            </p:extLst>
          </p:nvPr>
        </p:nvGraphicFramePr>
        <p:xfrm>
          <a:off x="811481" y="3166753"/>
          <a:ext cx="3183462" cy="2462274"/>
        </p:xfrm>
        <a:graphic>
          <a:graphicData uri="http://schemas.openxmlformats.org/drawingml/2006/table">
            <a:tbl>
              <a:tblPr firstRow="1" bandRow="1">
                <a:tableStyleId>{5C22544A-7EE6-4342-B048-85BDC9FD1C3A}</a:tableStyleId>
              </a:tblPr>
              <a:tblGrid>
                <a:gridCol w="1591731">
                  <a:extLst>
                    <a:ext uri="{9D8B030D-6E8A-4147-A177-3AD203B41FA5}">
                      <a16:colId xmlns:a16="http://schemas.microsoft.com/office/drawing/2014/main" val="1923766626"/>
                    </a:ext>
                  </a:extLst>
                </a:gridCol>
                <a:gridCol w="1591731">
                  <a:extLst>
                    <a:ext uri="{9D8B030D-6E8A-4147-A177-3AD203B41FA5}">
                      <a16:colId xmlns:a16="http://schemas.microsoft.com/office/drawing/2014/main" val="226725043"/>
                    </a:ext>
                  </a:extLst>
                </a:gridCol>
              </a:tblGrid>
              <a:tr h="820758">
                <a:tc>
                  <a:txBody>
                    <a:bodyPr/>
                    <a:lstStyle/>
                    <a:p>
                      <a:r>
                        <a:rPr lang="en-US" dirty="0">
                          <a:solidFill>
                            <a:schemeClr val="bg2">
                              <a:lumMod val="25000"/>
                            </a:schemeClr>
                          </a:solidFill>
                        </a:rPr>
                        <a:t>RISE TIME</a:t>
                      </a:r>
                    </a:p>
                  </a:txBody>
                  <a:tcPr/>
                </a:tc>
                <a:tc>
                  <a:txBody>
                    <a:bodyPr/>
                    <a:lstStyle/>
                    <a:p>
                      <a:r>
                        <a:rPr lang="en-US" dirty="0">
                          <a:solidFill>
                            <a:schemeClr val="bg2">
                              <a:lumMod val="25000"/>
                            </a:schemeClr>
                          </a:solidFill>
                        </a:rPr>
                        <a:t>0.162 S</a:t>
                      </a:r>
                    </a:p>
                  </a:txBody>
                  <a:tcPr/>
                </a:tc>
                <a:extLst>
                  <a:ext uri="{0D108BD9-81ED-4DB2-BD59-A6C34878D82A}">
                    <a16:rowId xmlns:a16="http://schemas.microsoft.com/office/drawing/2014/main" val="3908650664"/>
                  </a:ext>
                </a:extLst>
              </a:tr>
              <a:tr h="820758">
                <a:tc>
                  <a:txBody>
                    <a:bodyPr/>
                    <a:lstStyle/>
                    <a:p>
                      <a:r>
                        <a:rPr lang="en-US" dirty="0">
                          <a:solidFill>
                            <a:schemeClr val="bg2">
                              <a:lumMod val="25000"/>
                            </a:schemeClr>
                          </a:solidFill>
                        </a:rPr>
                        <a:t>OVERSHOOT</a:t>
                      </a:r>
                    </a:p>
                  </a:txBody>
                  <a:tcPr/>
                </a:tc>
                <a:tc>
                  <a:txBody>
                    <a:bodyPr/>
                    <a:lstStyle/>
                    <a:p>
                      <a:r>
                        <a:rPr lang="en-US" dirty="0">
                          <a:solidFill>
                            <a:schemeClr val="bg2">
                              <a:lumMod val="25000"/>
                            </a:schemeClr>
                          </a:solidFill>
                        </a:rPr>
                        <a:t>3.92 %</a:t>
                      </a:r>
                    </a:p>
                  </a:txBody>
                  <a:tcPr/>
                </a:tc>
                <a:extLst>
                  <a:ext uri="{0D108BD9-81ED-4DB2-BD59-A6C34878D82A}">
                    <a16:rowId xmlns:a16="http://schemas.microsoft.com/office/drawing/2014/main" val="3233187167"/>
                  </a:ext>
                </a:extLst>
              </a:tr>
              <a:tr h="820758">
                <a:tc>
                  <a:txBody>
                    <a:bodyPr/>
                    <a:lstStyle/>
                    <a:p>
                      <a:r>
                        <a:rPr lang="en-US" dirty="0">
                          <a:solidFill>
                            <a:schemeClr val="bg2">
                              <a:lumMod val="25000"/>
                            </a:schemeClr>
                          </a:solidFill>
                        </a:rPr>
                        <a:t>SETTLING TIME</a:t>
                      </a:r>
                    </a:p>
                  </a:txBody>
                  <a:tcPr/>
                </a:tc>
                <a:tc>
                  <a:txBody>
                    <a:bodyPr/>
                    <a:lstStyle/>
                    <a:p>
                      <a:r>
                        <a:rPr lang="en-US" dirty="0">
                          <a:solidFill>
                            <a:schemeClr val="tx1"/>
                          </a:solidFill>
                        </a:rPr>
                        <a:t>9.93 S</a:t>
                      </a:r>
                    </a:p>
                  </a:txBody>
                  <a:tcPr/>
                </a:tc>
                <a:extLst>
                  <a:ext uri="{0D108BD9-81ED-4DB2-BD59-A6C34878D82A}">
                    <a16:rowId xmlns:a16="http://schemas.microsoft.com/office/drawing/2014/main" val="3001139897"/>
                  </a:ext>
                </a:extLst>
              </a:tr>
            </a:tbl>
          </a:graphicData>
        </a:graphic>
      </p:graphicFrame>
    </p:spTree>
    <p:extLst>
      <p:ext uri="{BB962C8B-B14F-4D97-AF65-F5344CB8AC3E}">
        <p14:creationId xmlns:p14="http://schemas.microsoft.com/office/powerpoint/2010/main" val="168297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C6D0-73EA-7503-C200-4FE051B361C8}"/>
              </a:ext>
            </a:extLst>
          </p:cNvPr>
          <p:cNvSpPr>
            <a:spLocks noGrp="1"/>
          </p:cNvSpPr>
          <p:nvPr>
            <p:ph type="title"/>
          </p:nvPr>
        </p:nvSpPr>
        <p:spPr/>
        <p:txBody>
          <a:bodyPr/>
          <a:lstStyle/>
          <a:p>
            <a:r>
              <a:rPr lang="en-US" err="1"/>
              <a:t>Observeability</a:t>
            </a:r>
            <a:r>
              <a:rPr lang="en-US"/>
              <a:t> dan Controlability</a:t>
            </a:r>
          </a:p>
        </p:txBody>
      </p:sp>
      <p:pic>
        <p:nvPicPr>
          <p:cNvPr id="4" name="Picture 4" descr="Graphical user interface, text, application&#10;&#10;Description automatically generated">
            <a:extLst>
              <a:ext uri="{FF2B5EF4-FFF2-40B4-BE49-F238E27FC236}">
                <a16:creationId xmlns:a16="http://schemas.microsoft.com/office/drawing/2014/main" id="{8C38B94C-9870-AD85-079F-701792843236}"/>
              </a:ext>
            </a:extLst>
          </p:cNvPr>
          <p:cNvPicPr>
            <a:picLocks noGrp="1" noChangeAspect="1"/>
          </p:cNvPicPr>
          <p:nvPr>
            <p:ph idx="1"/>
          </p:nvPr>
        </p:nvPicPr>
        <p:blipFill>
          <a:blip r:embed="rId2"/>
          <a:stretch>
            <a:fillRect/>
          </a:stretch>
        </p:blipFill>
        <p:spPr>
          <a:xfrm>
            <a:off x="6457542" y="1604115"/>
            <a:ext cx="2445853" cy="3654305"/>
          </a:xfrm>
        </p:spPr>
      </p:pic>
      <p:sp>
        <p:nvSpPr>
          <p:cNvPr id="5" name="Text Placeholder 4">
            <a:extLst>
              <a:ext uri="{FF2B5EF4-FFF2-40B4-BE49-F238E27FC236}">
                <a16:creationId xmlns:a16="http://schemas.microsoft.com/office/drawing/2014/main" id="{0AF1B736-7003-462A-9BE7-9A50C5CEF104}"/>
              </a:ext>
            </a:extLst>
          </p:cNvPr>
          <p:cNvSpPr>
            <a:spLocks noGrp="1"/>
          </p:cNvSpPr>
          <p:nvPr>
            <p:ph type="body" sz="half" idx="2"/>
          </p:nvPr>
        </p:nvSpPr>
        <p:spPr/>
        <p:txBody>
          <a:bodyPr vert="horz" lIns="91440" tIns="45720" rIns="91440" bIns="45720" rtlCol="0" anchor="t">
            <a:normAutofit/>
          </a:bodyPr>
          <a:lstStyle/>
          <a:p>
            <a:r>
              <a:rPr lang="en-US" dirty="0">
                <a:ea typeface="+mn-lt"/>
                <a:cs typeface="+mn-lt"/>
              </a:rPr>
              <a:t>Karena rank </a:t>
            </a:r>
            <a:r>
              <a:rPr lang="en-US" dirty="0" err="1">
                <a:ea typeface="+mn-lt"/>
                <a:cs typeface="+mn-lt"/>
              </a:rPr>
              <a:t>sama</a:t>
            </a:r>
            <a:r>
              <a:rPr lang="en-US" dirty="0">
                <a:ea typeface="+mn-lt"/>
                <a:cs typeface="+mn-lt"/>
              </a:rPr>
              <a:t> </a:t>
            </a:r>
            <a:r>
              <a:rPr lang="en-US" dirty="0" err="1">
                <a:ea typeface="+mn-lt"/>
                <a:cs typeface="+mn-lt"/>
              </a:rPr>
              <a:t>dengan</a:t>
            </a:r>
            <a:r>
              <a:rPr lang="en-US" dirty="0">
                <a:ea typeface="+mn-lt"/>
                <a:cs typeface="+mn-lt"/>
              </a:rPr>
              <a:t> </a:t>
            </a:r>
            <a:r>
              <a:rPr lang="en-US" dirty="0" err="1">
                <a:ea typeface="+mn-lt"/>
                <a:cs typeface="+mn-lt"/>
              </a:rPr>
              <a:t>jumlah</a:t>
            </a:r>
            <a:r>
              <a:rPr lang="en-US" dirty="0">
                <a:ea typeface="+mn-lt"/>
                <a:cs typeface="+mn-lt"/>
              </a:rPr>
              <a:t> </a:t>
            </a:r>
            <a:r>
              <a:rPr lang="en-US" dirty="0" err="1">
                <a:ea typeface="+mn-lt"/>
                <a:cs typeface="+mn-lt"/>
              </a:rPr>
              <a:t>ordenya</a:t>
            </a:r>
            <a:r>
              <a:rPr lang="en-US" dirty="0">
                <a:ea typeface="+mn-lt"/>
                <a:cs typeface="+mn-lt"/>
              </a:rPr>
              <a:t> </a:t>
            </a:r>
            <a:r>
              <a:rPr lang="en-US" dirty="0" err="1">
                <a:ea typeface="+mn-lt"/>
                <a:cs typeface="+mn-lt"/>
              </a:rPr>
              <a:t>maka</a:t>
            </a:r>
            <a:r>
              <a:rPr lang="en-US" dirty="0">
                <a:ea typeface="+mn-lt"/>
                <a:cs typeface="+mn-lt"/>
              </a:rPr>
              <a:t> </a:t>
            </a:r>
            <a:r>
              <a:rPr lang="en-US" dirty="0" err="1">
                <a:ea typeface="+mn-lt"/>
                <a:cs typeface="+mn-lt"/>
              </a:rPr>
              <a:t>sistem</a:t>
            </a:r>
            <a:r>
              <a:rPr lang="en-US" dirty="0">
                <a:ea typeface="+mn-lt"/>
                <a:cs typeface="+mn-lt"/>
              </a:rPr>
              <a:t> </a:t>
            </a:r>
            <a:r>
              <a:rPr lang="en-US" dirty="0" err="1">
                <a:ea typeface="+mn-lt"/>
                <a:cs typeface="+mn-lt"/>
              </a:rPr>
              <a:t>controlable</a:t>
            </a:r>
            <a:r>
              <a:rPr lang="en-US" dirty="0">
                <a:ea typeface="+mn-lt"/>
                <a:cs typeface="+mn-lt"/>
              </a:rPr>
              <a:t> dan observable</a:t>
            </a:r>
            <a:endParaRPr lang="en-US" dirty="0"/>
          </a:p>
          <a:p>
            <a:endParaRPr lang="en-US" dirty="0">
              <a:cs typeface="Calibri"/>
            </a:endParaRPr>
          </a:p>
        </p:txBody>
      </p:sp>
    </p:spTree>
    <p:extLst>
      <p:ext uri="{BB962C8B-B14F-4D97-AF65-F5344CB8AC3E}">
        <p14:creationId xmlns:p14="http://schemas.microsoft.com/office/powerpoint/2010/main" val="50519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9759-7416-8D7D-CAC6-E8ACCE99C147}"/>
              </a:ext>
            </a:extLst>
          </p:cNvPr>
          <p:cNvSpPr>
            <a:spLocks noGrp="1"/>
          </p:cNvSpPr>
          <p:nvPr>
            <p:ph type="title"/>
          </p:nvPr>
        </p:nvSpPr>
        <p:spPr/>
        <p:txBody>
          <a:bodyPr/>
          <a:lstStyle/>
          <a:p>
            <a:r>
              <a:rPr lang="en-US" dirty="0"/>
              <a:t>Nilai Eigen dan </a:t>
            </a:r>
            <a:r>
              <a:rPr lang="en-US" dirty="0" err="1"/>
              <a:t>kestabilan</a:t>
            </a:r>
          </a:p>
        </p:txBody>
      </p:sp>
      <p:pic>
        <p:nvPicPr>
          <p:cNvPr id="4" name="Picture 4" descr="Graphical user interface&#10;&#10;Description automatically generated">
            <a:extLst>
              <a:ext uri="{FF2B5EF4-FFF2-40B4-BE49-F238E27FC236}">
                <a16:creationId xmlns:a16="http://schemas.microsoft.com/office/drawing/2014/main" id="{4C7F8445-2DF9-AD79-5A93-8C4F0B761052}"/>
              </a:ext>
            </a:extLst>
          </p:cNvPr>
          <p:cNvPicPr>
            <a:picLocks noGrp="1" noChangeAspect="1"/>
          </p:cNvPicPr>
          <p:nvPr>
            <p:ph idx="1"/>
          </p:nvPr>
        </p:nvPicPr>
        <p:blipFill>
          <a:blip r:embed="rId2"/>
          <a:stretch>
            <a:fillRect/>
          </a:stretch>
        </p:blipFill>
        <p:spPr>
          <a:xfrm>
            <a:off x="781467" y="1771963"/>
            <a:ext cx="7849500" cy="4415732"/>
          </a:xfrm>
        </p:spPr>
      </p:pic>
      <p:pic>
        <p:nvPicPr>
          <p:cNvPr id="5" name="Picture 5" descr="Text, letter&#10;&#10;Description automatically generated">
            <a:extLst>
              <a:ext uri="{FF2B5EF4-FFF2-40B4-BE49-F238E27FC236}">
                <a16:creationId xmlns:a16="http://schemas.microsoft.com/office/drawing/2014/main" id="{D7707436-701A-D040-D8EA-40F649C718F4}"/>
              </a:ext>
            </a:extLst>
          </p:cNvPr>
          <p:cNvPicPr>
            <a:picLocks noChangeAspect="1"/>
          </p:cNvPicPr>
          <p:nvPr/>
        </p:nvPicPr>
        <p:blipFill>
          <a:blip r:embed="rId3"/>
          <a:stretch>
            <a:fillRect/>
          </a:stretch>
        </p:blipFill>
        <p:spPr>
          <a:xfrm>
            <a:off x="8888569" y="1773778"/>
            <a:ext cx="2743200" cy="1979629"/>
          </a:xfrm>
          <a:prstGeom prst="rect">
            <a:avLst/>
          </a:prstGeom>
        </p:spPr>
      </p:pic>
    </p:spTree>
    <p:extLst>
      <p:ext uri="{BB962C8B-B14F-4D97-AF65-F5344CB8AC3E}">
        <p14:creationId xmlns:p14="http://schemas.microsoft.com/office/powerpoint/2010/main" val="246978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B1B9-15CD-508F-E2A4-5ED80670FBF8}"/>
              </a:ext>
            </a:extLst>
          </p:cNvPr>
          <p:cNvSpPr>
            <a:spLocks noGrp="1"/>
          </p:cNvSpPr>
          <p:nvPr>
            <p:ph type="title"/>
          </p:nvPr>
        </p:nvSpPr>
        <p:spPr/>
        <p:txBody>
          <a:bodyPr/>
          <a:lstStyle/>
          <a:p>
            <a:r>
              <a:rPr lang="en-US" dirty="0"/>
              <a:t>Model </a:t>
            </a:r>
            <a:r>
              <a:rPr lang="en-US" dirty="0" err="1"/>
              <a:t>simulasi</a:t>
            </a:r>
            <a:r>
              <a:rPr lang="en-US" dirty="0"/>
              <a:t> pada </a:t>
            </a:r>
            <a:r>
              <a:rPr lang="en-US" dirty="0" err="1"/>
              <a:t>simulink</a:t>
            </a:r>
          </a:p>
        </p:txBody>
      </p:sp>
      <p:pic>
        <p:nvPicPr>
          <p:cNvPr id="4" name="Picture 4" descr="Diagram&#10;&#10;Description automatically generated">
            <a:extLst>
              <a:ext uri="{FF2B5EF4-FFF2-40B4-BE49-F238E27FC236}">
                <a16:creationId xmlns:a16="http://schemas.microsoft.com/office/drawing/2014/main" id="{F2645E9A-F1C2-D6D8-97BF-E7A6ABCFF636}"/>
              </a:ext>
            </a:extLst>
          </p:cNvPr>
          <p:cNvPicPr>
            <a:picLocks noGrp="1" noChangeAspect="1"/>
          </p:cNvPicPr>
          <p:nvPr>
            <p:ph idx="1"/>
          </p:nvPr>
        </p:nvPicPr>
        <p:blipFill>
          <a:blip r:embed="rId2"/>
          <a:stretch>
            <a:fillRect/>
          </a:stretch>
        </p:blipFill>
        <p:spPr>
          <a:xfrm>
            <a:off x="777240" y="2021263"/>
            <a:ext cx="9918575" cy="3681020"/>
          </a:xfrm>
        </p:spPr>
      </p:pic>
    </p:spTree>
    <p:extLst>
      <p:ext uri="{BB962C8B-B14F-4D97-AF65-F5344CB8AC3E}">
        <p14:creationId xmlns:p14="http://schemas.microsoft.com/office/powerpoint/2010/main" val="456109776"/>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3A3621"/>
      </a:dk2>
      <a:lt2>
        <a:srgbClr val="E2E8E8"/>
      </a:lt2>
      <a:accent1>
        <a:srgbClr val="E72B29"/>
      </a:accent1>
      <a:accent2>
        <a:srgbClr val="D56817"/>
      </a:accent2>
      <a:accent3>
        <a:srgbClr val="BAA221"/>
      </a:accent3>
      <a:accent4>
        <a:srgbClr val="89B213"/>
      </a:accent4>
      <a:accent5>
        <a:srgbClr val="52B921"/>
      </a:accent5>
      <a:accent6>
        <a:srgbClr val="15BD24"/>
      </a:accent6>
      <a:hlink>
        <a:srgbClr val="309192"/>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13</TotalTime>
  <Words>379</Words>
  <Application>Microsoft Office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Nova</vt:lpstr>
      <vt:lpstr>ConfettiVTI</vt:lpstr>
      <vt:lpstr>Tugas Besar Kendali Lanjut  “Active Suspension”</vt:lpstr>
      <vt:lpstr>ACTIVE SUSPENSION</vt:lpstr>
      <vt:lpstr>Linear Quadratic Regulator (LQR)</vt:lpstr>
      <vt:lpstr>Parameter active suspension</vt:lpstr>
      <vt:lpstr>State space sistem</vt:lpstr>
      <vt:lpstr>Step response sistem</vt:lpstr>
      <vt:lpstr>Observeability dan Controlability</vt:lpstr>
      <vt:lpstr>Nilai Eigen dan kestabilan</vt:lpstr>
      <vt:lpstr>Model simulasi pada simulink</vt:lpstr>
      <vt:lpstr>Subsystem Input dan Displacement</vt:lpstr>
      <vt:lpstr>Blok Active Suspension</vt:lpstr>
      <vt:lpstr>Hasil Simulasi</vt:lpstr>
      <vt:lpstr>PowerPoint Presentation</vt:lpstr>
      <vt:lpstr>PowerPoint Presentation</vt:lpstr>
      <vt:lpstr>PowerPoint Presentation</vt:lpstr>
      <vt:lpstr>Diskusi dan analisa</vt:lpstr>
      <vt:lpstr>Kesimpulan</vt:lpstr>
      <vt:lpstr>Referensi</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 Kendali Lanjut  “Active Suspension”</dc:title>
  <dc:creator>Alif Fitrianto Ramadhan</dc:creator>
  <cp:lastModifiedBy>Alif Fitrianto Ramadhan</cp:lastModifiedBy>
  <cp:revision>3</cp:revision>
  <dcterms:created xsi:type="dcterms:W3CDTF">2023-01-07T02:50:05Z</dcterms:created>
  <dcterms:modified xsi:type="dcterms:W3CDTF">2023-01-07T12:18:36Z</dcterms:modified>
</cp:coreProperties>
</file>