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8" r:id="rId6"/>
    <p:sldId id="260" r:id="rId7"/>
    <p:sldId id="261" r:id="rId8"/>
    <p:sldId id="259" r:id="rId9"/>
    <p:sldId id="266" r:id="rId10"/>
    <p:sldId id="267" r:id="rId11"/>
    <p:sldId id="272" r:id="rId12"/>
    <p:sldId id="262" r:id="rId13"/>
    <p:sldId id="263" r:id="rId14"/>
    <p:sldId id="264" r:id="rId15"/>
    <p:sldId id="265" r:id="rId16"/>
    <p:sldId id="270" r:id="rId17"/>
    <p:sldId id="269" r:id="rId18"/>
    <p:sldId id="271" r:id="rId1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83AC6-D794-40ED-9B48-2CB0202E6C16}" v="4" dt="2023-01-04T00:20:37.442"/>
    <p1510:client id="{5EFEFE46-DCB4-4EB9-8F11-EE7602E03D4A}" v="1378" dt="2023-01-03T14:54:33.589"/>
    <p1510:client id="{6FA77FAD-5020-45A6-9594-08BB38259DE9}" v="30" dt="2023-01-03T14:48:46.989"/>
    <p1510:client id="{75B9682B-5E75-4A53-B6B8-2ABFE5C491B6}" v="260" dt="2023-01-03T13:55:56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Gaya Terang 3 - Akse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069CB38-14F1-B744-19AB-BF40A9DC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6C2BD3A8-E2A4-40F1-8CB2-0A3F364A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91FA6FC-1BBE-9E57-0BFA-F3B1C7F2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734307D0-8BF9-19DB-5C0F-7B5FCD52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66AEF4E-673F-878F-9807-9DDC5C37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25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AD5D372-04BD-9C87-186C-20B0DFC2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E1B8457D-3E17-68F1-7999-C3E69D779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05B2CC0-3E6C-9CE6-E200-CFC6A023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437188F-98EC-C58F-689F-38E0BEF5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0B70732-B5D3-4A03-DADF-8AD13EB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7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A925F88D-2734-03CB-26D2-2DE51C32A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20509A77-6AA2-DF7C-4747-17959BAEA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4EB615F-47C1-B561-EF68-885C268A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C3E40C2-61EC-DB26-FACE-9EB123B9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55F6B26-783D-ECC1-FB50-F77C534E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996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4CA0DB-627E-4830-66F9-A0255FE3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B82A21F-36ED-D8BB-5121-B898E629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06FBFB7F-24EB-D8D4-1F82-201D2843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1769783-FE18-BDFD-DF63-E45D2BF4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3F13CB1-86E7-F511-105D-E3F79E4F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58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68D0C42-1745-B840-2EDF-72835AA0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5626334-1553-ACE1-397C-BB0B39FA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632ED82-F683-5D09-5377-730425B7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9A21613-942B-542C-43D6-3B90B1AD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EB09E5B-74AD-CA16-A0C5-F8023478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419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45FCF2-351B-BD91-0DD0-524E5A3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DBF71DA-ACF5-3048-64E6-1E451C0D5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300F14FB-3591-B945-33A8-8C3B680D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DF83FEA-B1AE-5C75-5B15-CAA8EE46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3AC4EA2-79CA-A369-1C5C-E094D0A4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D4450ED-69A2-829F-01B1-7DFAF796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08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2126396-F906-F6AD-07D7-F1EFBF4F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F8A874C-9C14-AB3E-CFC7-471E5E2F2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3BF6017-5BAB-ADC5-7ABD-47D6F324B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A85747CB-74E3-EE36-7E59-EF2C097AA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4057E71B-0921-7096-386A-BD364D7ED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2B4B708D-9484-2CCB-F411-3D35FCAB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723F5942-8B70-F645-F696-244E7799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B2A1EE03-80E7-53F0-E319-2EDBAF8A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59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E6CFA7-B80C-1ED9-33E0-8D3C48DC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B1326E30-DA0F-EB84-721A-0812F7FC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3EBF95CC-8F61-8AFF-3168-6447122F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DCFC1944-9406-E4DA-3B25-DD6B05EC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945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D43761C6-7840-B9A6-2B59-3E7E5A48A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FB03A2D5-A0E2-70D6-F4E9-2B6B9EE3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66359B2-4684-D23C-D76F-972E343C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D0537BD-1F2A-337B-0A59-E7EEF5C6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7F1E16-37C1-E4F5-1071-774524F2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95987EF4-B469-400E-5242-3A7AAD100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A675508-52CA-6C64-0D62-182BCB20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06EA12E-8559-0F21-B775-6FD8C52B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002791C5-E89D-EBE1-8EC9-A24C360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84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07A61EC-B833-0CF8-C229-2D675807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0DAA9161-F6EB-D736-B306-CE81ED354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58DFBD82-0694-3B5C-CB08-E0DF679E8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44949BAE-9C08-7DD5-3D93-6BAD9643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FD73C4CC-7FE2-ED1E-1014-10068616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1DB451D-B7E1-3780-E7F7-7739FE0D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942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0A3E521B-015F-2B5B-C90D-2D245471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8341405F-0ABF-61B3-56C7-CBB20063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04AD184-5F44-915E-1D28-5E796E288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4641-A74C-4FD0-AF6B-0F1971F9FD51}" type="datetimeFigureOut">
              <a:rPr lang="id-ID" smtClean="0"/>
              <a:t>04/01/2023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4E850C1-7BE4-7863-7C32-1D5C194E5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8BCC2C5-913F-3A56-3766-960EFF4CB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11C0-3FF0-42D4-833D-3D69FB02384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48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FACDE2A-AD41-C06B-005E-7D2DCFC42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02" y="481071"/>
            <a:ext cx="6788692" cy="3004145"/>
          </a:xfrm>
        </p:spPr>
        <p:txBody>
          <a:bodyPr>
            <a:normAutofit fontScale="90000"/>
          </a:bodyPr>
          <a:lstStyle/>
          <a:p>
            <a:r>
              <a:rPr lang="en-US" sz="3100"/>
              <a:t>Perancangan Teknik Kendali</a:t>
            </a:r>
            <a:br>
              <a:rPr lang="en-US" sz="4800"/>
            </a:br>
            <a:br>
              <a:rPr lang="en-US" sz="4800"/>
            </a:br>
            <a:r>
              <a:rPr lang="id-ID" sz="4800"/>
              <a:t>Electromagnetic Suspension System dengan Memakai </a:t>
            </a:r>
            <a:r>
              <a:rPr lang="en-US" sz="4800"/>
              <a:t>HIL</a:t>
            </a:r>
            <a:endParaRPr lang="id-ID" sz="480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C933BD03-8B4D-6F41-B353-8E9CFD595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d-ID"/>
              <a:t>Alif </a:t>
            </a:r>
            <a:r>
              <a:rPr lang="id-ID" err="1"/>
              <a:t>Ftirianto</a:t>
            </a:r>
            <a:r>
              <a:rPr lang="id-ID"/>
              <a:t> Ramadhan</a:t>
            </a:r>
            <a:r>
              <a:rPr lang="en-US"/>
              <a:t> (1102190153)</a:t>
            </a:r>
          </a:p>
          <a:p>
            <a:r>
              <a:rPr lang="id-ID"/>
              <a:t>Muhammad Faiz Fadel</a:t>
            </a:r>
            <a:r>
              <a:rPr lang="en-US"/>
              <a:t> (1102194032)</a:t>
            </a:r>
            <a:endParaRPr lang="en-US">
              <a:cs typeface="Calibri"/>
            </a:endParaRPr>
          </a:p>
          <a:p>
            <a:r>
              <a:rPr lang="id-ID" err="1"/>
              <a:t>Figo</a:t>
            </a:r>
            <a:r>
              <a:rPr lang="id-ID"/>
              <a:t> Azzam </a:t>
            </a:r>
            <a:r>
              <a:rPr lang="id-ID" err="1"/>
              <a:t>De</a:t>
            </a:r>
            <a:r>
              <a:rPr lang="id-ID"/>
              <a:t> Fitrah</a:t>
            </a:r>
            <a:r>
              <a:rPr lang="en-US"/>
              <a:t> (1102190174)</a:t>
            </a:r>
            <a:endParaRPr lang="en-US">
              <a:cs typeface="Calibri"/>
            </a:endParaRPr>
          </a:p>
          <a:p>
            <a:r>
              <a:rPr lang="id-ID"/>
              <a:t>Imam Ahmad Syamil</a:t>
            </a:r>
            <a:r>
              <a:rPr lang="en-US"/>
              <a:t> (1102193182)</a:t>
            </a:r>
            <a:endParaRPr lang="id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D1850FC-0376-C6F0-BBDF-ED0147140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"/>
          <a:stretch/>
        </p:blipFill>
        <p:spPr>
          <a:xfrm>
            <a:off x="6933880" y="539657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31368EA-3559-C413-619F-632EACC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Subsystem </a:t>
            </a:r>
            <a:r>
              <a:rPr lang="id-ID">
                <a:cs typeface="Calibri Light"/>
              </a:rPr>
              <a:t>Electromagnetic </a:t>
            </a:r>
            <a:r>
              <a:rPr lang="id-ID" err="1">
                <a:cs typeface="Calibri Light"/>
              </a:rPr>
              <a:t>Suspension</a:t>
            </a:r>
            <a:endParaRPr lang="id-ID" err="1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26930DD-7630-40B6-A334-AECC5A4B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60" y="1601121"/>
            <a:ext cx="9326880" cy="489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03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B3F790C-CFA1-E71B-BB58-262C5868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HASIL SIMULASI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50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54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0" name="Rectangle 2056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D6199DAF-DAF0-54A5-E493-17FB8EE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Displacement</a:t>
            </a:r>
          </a:p>
        </p:txBody>
      </p:sp>
      <p:sp>
        <p:nvSpPr>
          <p:cNvPr id="2071" name="Rectangle 2058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2" name="Rectangle 206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6B7E9B85-BACB-50CE-65F3-B1CFF9CB9B99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Pada hasil simulasi berikut menunjukan nilai perubahan posisi dan mulai stabil pada kisaran 6s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41DC13-8A09-6D0B-FFDD-16DCCC96B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1990" y="2474725"/>
            <a:ext cx="5481509" cy="308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888F54CF-39BF-2926-2C12-6984BAF3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07" y="2545879"/>
            <a:ext cx="5523082" cy="2941040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F9796E4A-A322-759E-9933-68102DF63339}"/>
              </a:ext>
            </a:extLst>
          </p:cNvPr>
          <p:cNvSpPr txBox="1"/>
          <p:nvPr/>
        </p:nvSpPr>
        <p:spPr>
          <a:xfrm>
            <a:off x="618424" y="5901639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Tidak Memakai Controller</a:t>
            </a:r>
            <a:endParaRPr lang="id-ID"/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348BF925-CC5D-0DFD-7CFE-47FA5D2F49DA}"/>
              </a:ext>
            </a:extLst>
          </p:cNvPr>
          <p:cNvSpPr txBox="1"/>
          <p:nvPr/>
        </p:nvSpPr>
        <p:spPr>
          <a:xfrm>
            <a:off x="6329064" y="5902274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Memakai Controller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178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E23390A3-074B-275C-6243-C501F754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Acceleration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82867271-A7CE-DE8D-8AF3-075B443912EB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Perubahan pada acceleration terjadi perubahan nilai namun perubahannya sangatlah kecil karena sistem sudah stabil dengan PID controller </a:t>
            </a: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A935EC5A-DDC9-4E44-421E-4796CC54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29655"/>
            <a:ext cx="5481509" cy="308334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78720256-059B-511E-CA54-E41A07769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17962"/>
            <a:ext cx="5523082" cy="3106733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95763D5C-905E-410C-D1E2-FDDE102E87AF}"/>
              </a:ext>
            </a:extLst>
          </p:cNvPr>
          <p:cNvSpPr txBox="1"/>
          <p:nvPr/>
        </p:nvSpPr>
        <p:spPr>
          <a:xfrm>
            <a:off x="490408" y="6118884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Tidak Memakai Controller</a:t>
            </a:r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F67F9665-875D-D8A7-4077-655142BCC3BD}"/>
              </a:ext>
            </a:extLst>
          </p:cNvPr>
          <p:cNvSpPr txBox="1"/>
          <p:nvPr/>
        </p:nvSpPr>
        <p:spPr>
          <a:xfrm>
            <a:off x="6198781" y="6165658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Memakai Controller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48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79A19B7B-CDE0-2B28-3707-D767BD31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Travel Suspension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6E5560D5-80E4-2D99-E51F-22FED7ADC5CA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Pada hasil simulasi berikut menunjukan nilai perubahan travel suspension dan mulai stabil pada kisaran 6 s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1CDD71DF-AD61-D28A-03D7-E49B1D330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929655"/>
            <a:ext cx="5481509" cy="3083348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A8E17FE7-7101-5C8D-2E35-6DFC3B6B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021520"/>
            <a:ext cx="5523082" cy="2899617"/>
          </a:xfrm>
          <a:prstGeom prst="rect">
            <a:avLst/>
          </a:prstGeo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477CFFFE-AE05-5AA6-0A10-529C5A1FD6A2}"/>
              </a:ext>
            </a:extLst>
          </p:cNvPr>
          <p:cNvSpPr txBox="1"/>
          <p:nvPr/>
        </p:nvSpPr>
        <p:spPr>
          <a:xfrm>
            <a:off x="618424" y="6118884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Tidak Memakai Controller</a:t>
            </a:r>
            <a:endParaRPr lang="id-ID"/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13A9678F-53F6-5E12-100E-B75E563EB70F}"/>
              </a:ext>
            </a:extLst>
          </p:cNvPr>
          <p:cNvSpPr txBox="1"/>
          <p:nvPr/>
        </p:nvSpPr>
        <p:spPr>
          <a:xfrm>
            <a:off x="6138139" y="6118884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Memakai Controller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842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386B77A9-676B-2CFD-E0E1-4026DA39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Deflection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6E465940-DD55-FB72-B510-238B2779A004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Pada hasil simulasi berikut menunjukan respon terhadap gangguan dan mulai stabil setelah 0.5 s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BF297F1-B029-E210-2A4C-A4C3FE31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005025"/>
            <a:ext cx="5481509" cy="2932607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D5FBFB6-3D94-242B-1562-7A185EF7D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028424"/>
            <a:ext cx="5523082" cy="288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Kotak Teks 5">
            <a:extLst>
              <a:ext uri="{FF2B5EF4-FFF2-40B4-BE49-F238E27FC236}">
                <a16:creationId xmlns:a16="http://schemas.microsoft.com/office/drawing/2014/main" id="{0B63E38A-EA52-E798-CDE3-0932DA0BF6B2}"/>
              </a:ext>
            </a:extLst>
          </p:cNvPr>
          <p:cNvSpPr txBox="1"/>
          <p:nvPr/>
        </p:nvSpPr>
        <p:spPr>
          <a:xfrm>
            <a:off x="618424" y="6118884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Tidak Memakai Controller</a:t>
            </a:r>
            <a:endParaRPr lang="id-ID"/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77E6FB07-5209-B8C6-DF5C-ED7592AC5660}"/>
              </a:ext>
            </a:extLst>
          </p:cNvPr>
          <p:cNvSpPr txBox="1"/>
          <p:nvPr/>
        </p:nvSpPr>
        <p:spPr>
          <a:xfrm>
            <a:off x="6138139" y="6086512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Memakai Controller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306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2F0F443-DE65-C8B9-08AB-A6B741F5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 dan Analisa</a:t>
            </a:r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4E95BC4-76FD-8FD8-5DB3-21B2602C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             Sistem yang dibuat merupakan sistem yang stabil karena apabila dicek di root locus, pole dan zero berada disebelah kiri.</a:t>
            </a:r>
          </a:p>
          <a:p>
            <a:pPr marL="0" indent="0">
              <a:buNone/>
            </a:pPr>
            <a:r>
              <a:rPr lang="en-US"/>
              <a:t>	Pada </a:t>
            </a:r>
            <a:r>
              <a:rPr lang="en-US" err="1"/>
              <a:t>sistem</a:t>
            </a:r>
            <a:r>
              <a:rPr lang="en-US"/>
              <a:t> </a:t>
            </a:r>
            <a:r>
              <a:rPr lang="en-US" err="1"/>
              <a:t>kendali</a:t>
            </a:r>
            <a:r>
              <a:rPr lang="en-US"/>
              <a:t> yang </a:t>
            </a:r>
            <a:r>
              <a:rPr lang="en-US" err="1"/>
              <a:t>dibuat</a:t>
            </a:r>
            <a:r>
              <a:rPr lang="en-US"/>
              <a:t> </a:t>
            </a:r>
            <a:r>
              <a:rPr lang="en-US" err="1"/>
              <a:t>menggunakan</a:t>
            </a:r>
            <a:r>
              <a:rPr lang="en-US"/>
              <a:t> PID controller dan </a:t>
            </a:r>
            <a:r>
              <a:rPr lang="en-US">
                <a:ea typeface="+mn-lt"/>
                <a:cs typeface="+mn-lt"/>
              </a:rPr>
              <a:t>hardware in the loop (</a:t>
            </a:r>
            <a:r>
              <a:rPr lang="en-US"/>
              <a:t>HIL), </a:t>
            </a: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simulasi</a:t>
            </a:r>
            <a:r>
              <a:rPr lang="en-US"/>
              <a:t> </a:t>
            </a:r>
            <a:r>
              <a:rPr lang="en-US" err="1"/>
              <a:t>menunjukan</a:t>
            </a:r>
            <a:r>
              <a:rPr lang="en-US"/>
              <a:t> </a:t>
            </a:r>
            <a:r>
              <a:rPr lang="en-US" err="1"/>
              <a:t>bahwa</a:t>
            </a:r>
            <a:r>
              <a:rPr lang="en-US"/>
              <a:t> </a:t>
            </a:r>
            <a:r>
              <a:rPr lang="en-US" err="1"/>
              <a:t>performansi</a:t>
            </a:r>
            <a:r>
              <a:rPr lang="en-US"/>
              <a:t> sistem menjadi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stabil</a:t>
            </a:r>
            <a:r>
              <a:rPr lang="en-US"/>
              <a:t> dan </a:t>
            </a:r>
            <a:r>
              <a:rPr lang="en-US" err="1"/>
              <a:t>lebih</a:t>
            </a:r>
            <a:r>
              <a:rPr lang="en-US"/>
              <a:t> baik, dengan menggunakan Arduino dan ESP8266 sebagai controller yang terhubung dengan Matlab.</a:t>
            </a:r>
          </a:p>
        </p:txBody>
      </p:sp>
    </p:spTree>
    <p:extLst>
      <p:ext uri="{BB962C8B-B14F-4D97-AF65-F5344CB8AC3E}">
        <p14:creationId xmlns:p14="http://schemas.microsoft.com/office/powerpoint/2010/main" val="121752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D71F2B4-0BA6-37AB-A98F-2D15BCA8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Referensi</a:t>
            </a:r>
            <a:endParaRPr lang="id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B4FABEF-64BE-C8FC-CAB6-71FEEBB3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d-ID" err="1">
                <a:latin typeface="Times New Roman"/>
                <a:cs typeface="Times New Roman"/>
              </a:rPr>
              <a:t>Polyakhov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dkk</a:t>
            </a:r>
            <a:r>
              <a:rPr lang="en-US">
                <a:latin typeface="Times New Roman"/>
                <a:cs typeface="Times New Roman"/>
              </a:rPr>
              <a:t>, “Mathematical Model of Complete Electromagnetic Rotor Suspension,” Saint-Petersburg state electrotechnical university LETI, Russia, 2016.</a:t>
            </a:r>
          </a:p>
          <a:p>
            <a:r>
              <a:rPr lang="id-ID" kern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Ahmed A. </a:t>
            </a:r>
            <a:r>
              <a:rPr lang="id-ID" kern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Abdeen</a:t>
            </a:r>
            <a:r>
              <a:rPr lang="en-US" kern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 </a:t>
            </a:r>
            <a:r>
              <a:rPr lang="en-US" kern="0" err="1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dkk</a:t>
            </a:r>
            <a:r>
              <a:rPr lang="en-US" kern="0">
                <a:effectLst/>
                <a:latin typeface="Times New Roman"/>
                <a:ea typeface="Calibri" panose="020F0502020204030204" pitchFamily="34" charset="0"/>
                <a:cs typeface="Times New Roman"/>
              </a:rPr>
              <a:t>, "Active Suspension System Design Using Fuzzy Logic Control and Linear Quadratic Regulator," Assiut University, Assiut, 2019.</a:t>
            </a:r>
            <a:endParaRPr lang="id-ID" kern="0">
              <a:ea typeface="+mn-lt"/>
              <a:cs typeface="+mn-lt"/>
            </a:endParaRPr>
          </a:p>
          <a:p>
            <a:endParaRPr lang="en-US" kern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802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6BD04C21-A27B-E0E5-E9FF-CDA08675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Terimakasih </a:t>
            </a:r>
          </a:p>
        </p:txBody>
      </p:sp>
    </p:spTree>
    <p:extLst>
      <p:ext uri="{BB962C8B-B14F-4D97-AF65-F5344CB8AC3E}">
        <p14:creationId xmlns:p14="http://schemas.microsoft.com/office/powerpoint/2010/main" val="275206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B131-02F2-8F00-E2E2-4B1C9D64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Electromagnetic Suspension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36D157-C2EC-143D-FE47-C8A771E8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013745" y="1690688"/>
            <a:ext cx="6164510" cy="503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662A012B-F562-514D-9D06-A173320C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Paramater 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mpungan Konten 3">
            <a:extLst>
              <a:ext uri="{FF2B5EF4-FFF2-40B4-BE49-F238E27FC236}">
                <a16:creationId xmlns:a16="http://schemas.microsoft.com/office/drawing/2014/main" id="{7C6EF7DA-DD90-CEB1-379F-F436CDA8F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138758"/>
              </p:ext>
            </p:extLst>
          </p:nvPr>
        </p:nvGraphicFramePr>
        <p:xfrm>
          <a:off x="5804150" y="1382233"/>
          <a:ext cx="5772685" cy="4360677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335739">
                  <a:extLst>
                    <a:ext uri="{9D8B030D-6E8A-4147-A177-3AD203B41FA5}">
                      <a16:colId xmlns:a16="http://schemas.microsoft.com/office/drawing/2014/main" val="471581439"/>
                    </a:ext>
                  </a:extLst>
                </a:gridCol>
                <a:gridCol w="2346199">
                  <a:extLst>
                    <a:ext uri="{9D8B030D-6E8A-4147-A177-3AD203B41FA5}">
                      <a16:colId xmlns:a16="http://schemas.microsoft.com/office/drawing/2014/main" val="2985755423"/>
                    </a:ext>
                  </a:extLst>
                </a:gridCol>
                <a:gridCol w="2090747">
                  <a:extLst>
                    <a:ext uri="{9D8B030D-6E8A-4147-A177-3AD203B41FA5}">
                      <a16:colId xmlns:a16="http://schemas.microsoft.com/office/drawing/2014/main" val="2924169444"/>
                    </a:ext>
                  </a:extLst>
                </a:gridCol>
              </a:tblGrid>
              <a:tr h="7792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Symbol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Parameter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Numerical Value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4193849759"/>
                  </a:ext>
                </a:extLst>
              </a:tr>
              <a:tr h="4145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M</a:t>
                      </a:r>
                      <a:r>
                        <a:rPr lang="en-US" sz="2100" kern="100" baseline="-25000">
                          <a:effectLst/>
                        </a:rPr>
                        <a:t>1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Body mass </a:t>
                      </a: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250 (Kg)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2963054421"/>
                  </a:ext>
                </a:extLst>
              </a:tr>
              <a:tr h="4145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M</a:t>
                      </a:r>
                      <a:r>
                        <a:rPr lang="en-US" sz="2100" kern="100" baseline="-25000">
                          <a:effectLst/>
                        </a:rPr>
                        <a:t>2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Suspension mass</a:t>
                      </a: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50 (Kg)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1961506362"/>
                  </a:ext>
                </a:extLst>
              </a:tr>
              <a:tr h="7792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K</a:t>
                      </a:r>
                      <a:r>
                        <a:rPr lang="en-US" sz="2100" kern="100" baseline="-25000">
                          <a:effectLst/>
                        </a:rPr>
                        <a:t>1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 Suspension</a:t>
                      </a: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16812 (N/m)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3792709620"/>
                  </a:ext>
                </a:extLst>
              </a:tr>
              <a:tr h="4145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K</a:t>
                      </a:r>
                      <a:r>
                        <a:rPr lang="en-US" sz="2100" kern="100" baseline="-25000">
                          <a:effectLst/>
                        </a:rPr>
                        <a:t>2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Spring Tire</a:t>
                      </a: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190000 (N/m)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440015835"/>
                  </a:ext>
                </a:extLst>
              </a:tr>
              <a:tr h="7792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b</a:t>
                      </a:r>
                      <a:r>
                        <a:rPr lang="en-US" sz="2100" kern="100" baseline="-25000">
                          <a:effectLst/>
                        </a:rPr>
                        <a:t>1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Damping Suspension</a:t>
                      </a: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00">
                          <a:effectLst/>
                        </a:rPr>
                        <a:t>500 (Ns/m)</a:t>
                      </a: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2886078486"/>
                  </a:ext>
                </a:extLst>
              </a:tr>
              <a:tr h="7792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00">
                          <a:effectLst/>
                        </a:rPr>
                        <a:t>b</a:t>
                      </a:r>
                      <a:r>
                        <a:rPr lang="en-US" sz="2000" kern="100" baseline="-25000">
                          <a:effectLst/>
                        </a:rPr>
                        <a:t>2</a:t>
                      </a:r>
                      <a:endParaRPr lang="id-ID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Damping Tire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  <a:r>
                        <a:rPr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d-ID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(Ns/m)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id-ID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7590" marR="117590" marT="0" marB="0"/>
                </a:tc>
                <a:extLst>
                  <a:ext uri="{0D108BD9-81ED-4DB2-BD59-A6C34878D82A}">
                    <a16:rowId xmlns:a16="http://schemas.microsoft.com/office/drawing/2014/main" val="179393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64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A95FB7-8345-35B2-805F-A1B6108F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Transfer function</a:t>
            </a:r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F841D4AC-0018-BF09-0898-4384B0D4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8" y="3429000"/>
            <a:ext cx="10340189" cy="1539004"/>
          </a:xfrm>
          <a:prstGeom prst="rect">
            <a:avLst/>
          </a:prstGeom>
        </p:spPr>
      </p:pic>
      <p:sp>
        <p:nvSpPr>
          <p:cNvPr id="7" name="Kotak Teks 6">
            <a:extLst>
              <a:ext uri="{FF2B5EF4-FFF2-40B4-BE49-F238E27FC236}">
                <a16:creationId xmlns:a16="http://schemas.microsoft.com/office/drawing/2014/main" id="{3E164026-1AF9-D404-172D-205D7630C7E9}"/>
              </a:ext>
            </a:extLst>
          </p:cNvPr>
          <p:cNvSpPr txBox="1"/>
          <p:nvPr/>
        </p:nvSpPr>
        <p:spPr>
          <a:xfrm>
            <a:off x="925905" y="2071643"/>
            <a:ext cx="10636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/>
              <a:t>G = ((m1+m2)*s^2+b2*s+k2)/((m1*s^2+b1*s+k1)*(m2*s^2+(b1+b2)*s+(k1+k2))-(b1*s+k1)*(b1*s+k1));</a:t>
            </a:r>
          </a:p>
        </p:txBody>
      </p:sp>
    </p:spTree>
    <p:extLst>
      <p:ext uri="{BB962C8B-B14F-4D97-AF65-F5344CB8AC3E}">
        <p14:creationId xmlns:p14="http://schemas.microsoft.com/office/powerpoint/2010/main" val="413026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CAAB02C-256C-0F42-19B7-1077C59B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State Space</a:t>
            </a:r>
          </a:p>
        </p:txBody>
      </p:sp>
      <p:pic>
        <p:nvPicPr>
          <p:cNvPr id="5" name="Tampungan Konten 4">
            <a:extLst>
              <a:ext uri="{FF2B5EF4-FFF2-40B4-BE49-F238E27FC236}">
                <a16:creationId xmlns:a16="http://schemas.microsoft.com/office/drawing/2014/main" id="{75C4C841-1C80-800C-CF30-75EF8800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503" y="1569069"/>
            <a:ext cx="5531057" cy="4681486"/>
          </a:xfrm>
        </p:spPr>
      </p:pic>
    </p:spTree>
    <p:extLst>
      <p:ext uri="{BB962C8B-B14F-4D97-AF65-F5344CB8AC3E}">
        <p14:creationId xmlns:p14="http://schemas.microsoft.com/office/powerpoint/2010/main" val="181674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82B517F-17D2-98D9-DD62-92484B35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Response</a:t>
            </a:r>
            <a:endParaRPr lang="id-ID"/>
          </a:p>
        </p:txBody>
      </p:sp>
      <p:pic>
        <p:nvPicPr>
          <p:cNvPr id="10" name="Gambar 9">
            <a:extLst>
              <a:ext uri="{FF2B5EF4-FFF2-40B4-BE49-F238E27FC236}">
                <a16:creationId xmlns:a16="http://schemas.microsoft.com/office/drawing/2014/main" id="{48030659-9006-E21D-8A06-5B8C0FC48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1" y="1710480"/>
            <a:ext cx="7268091" cy="3894258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8726740-AA10-1E1C-A88F-11D236F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14805"/>
              </p:ext>
            </p:extLst>
          </p:nvPr>
        </p:nvGraphicFramePr>
        <p:xfrm>
          <a:off x="7962688" y="1893549"/>
          <a:ext cx="3752490" cy="2306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245">
                  <a:extLst>
                    <a:ext uri="{9D8B030D-6E8A-4147-A177-3AD203B41FA5}">
                      <a16:colId xmlns:a16="http://schemas.microsoft.com/office/drawing/2014/main" val="362663894"/>
                    </a:ext>
                  </a:extLst>
                </a:gridCol>
                <a:gridCol w="1876245">
                  <a:extLst>
                    <a:ext uri="{9D8B030D-6E8A-4147-A177-3AD203B41FA5}">
                      <a16:colId xmlns:a16="http://schemas.microsoft.com/office/drawing/2014/main" val="2828986657"/>
                    </a:ext>
                  </a:extLst>
                </a:gridCol>
              </a:tblGrid>
              <a:tr h="63087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/>
                        <a:t>Rise Time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/>
                        <a:t>0.1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676158"/>
                  </a:ext>
                </a:extLst>
              </a:tr>
              <a:tr h="833018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/>
                        <a:t>Overshoot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647731"/>
                  </a:ext>
                </a:extLst>
              </a:tr>
              <a:tr h="833018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/>
                        <a:t>Settling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/>
                        <a:t>4.45 s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2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08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4CB3474-439B-C9BD-1358-7C54A08E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Locus</a:t>
            </a:r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AF8A705C-5A0F-CFB7-7C3D-463243429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441"/>
            <a:ext cx="9837480" cy="533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2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D33A11B-9336-09E4-73D0-477FCFBA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Bode Plot</a:t>
            </a:r>
            <a:endParaRPr lang="id-ID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C26F2BB0-A2ED-1142-836B-CEBD3BE7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1427602"/>
            <a:ext cx="10789920" cy="50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4B2A9F-EAA4-B7A2-ECD6-C1E49678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40"/>
            <a:ext cx="10515600" cy="1325563"/>
          </a:xfrm>
        </p:spPr>
        <p:txBody>
          <a:bodyPr/>
          <a:lstStyle/>
          <a:p>
            <a:r>
              <a:rPr lang="en-US"/>
              <a:t>Hardware in the loop (HIL)</a:t>
            </a:r>
            <a:endParaRPr lang="id-ID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A08E76-2163-4F92-FA46-5B726F3BD6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05786"/>
            <a:ext cx="10655094" cy="5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483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387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Office</vt:lpstr>
      <vt:lpstr>Perancangan Teknik Kendali  Electromagnetic Suspension System dengan Memakai HIL</vt:lpstr>
      <vt:lpstr>Electromagnetic Suspension</vt:lpstr>
      <vt:lpstr>Paramater </vt:lpstr>
      <vt:lpstr>Transfer function</vt:lpstr>
      <vt:lpstr>State Space</vt:lpstr>
      <vt:lpstr>Step Response</vt:lpstr>
      <vt:lpstr>Root Locus</vt:lpstr>
      <vt:lpstr>Bode Plot</vt:lpstr>
      <vt:lpstr>Hardware in the loop (HIL)</vt:lpstr>
      <vt:lpstr>Subsystem Electromagnetic Suspension</vt:lpstr>
      <vt:lpstr>HASIL SIMULASI</vt:lpstr>
      <vt:lpstr>Displacement</vt:lpstr>
      <vt:lpstr>Acceleration</vt:lpstr>
      <vt:lpstr>Travel Suspension</vt:lpstr>
      <vt:lpstr>Deflection</vt:lpstr>
      <vt:lpstr>Diskusi dan Analisa</vt:lpstr>
      <vt:lpstr>Referensi</vt:lpstr>
      <vt:lpstr>Terimakasih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Electromagnetic Suspension System dengan Memakai PID Controller</dc:title>
  <dc:creator>Imam Ahmad Syamil</dc:creator>
  <cp:lastModifiedBy>Alif Fitrianto Ramadhan</cp:lastModifiedBy>
  <cp:revision>7</cp:revision>
  <dcterms:created xsi:type="dcterms:W3CDTF">2023-01-03T12:45:42Z</dcterms:created>
  <dcterms:modified xsi:type="dcterms:W3CDTF">2023-01-04T01:47:16Z</dcterms:modified>
</cp:coreProperties>
</file>