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70" r:id="rId6"/>
    <p:sldId id="265" r:id="rId7"/>
    <p:sldId id="279" r:id="rId8"/>
    <p:sldId id="269" r:id="rId9"/>
    <p:sldId id="275" r:id="rId10"/>
    <p:sldId id="271" r:id="rId11"/>
    <p:sldId id="272" r:id="rId12"/>
    <p:sldId id="274" r:id="rId13"/>
    <p:sldId id="273" r:id="rId14"/>
    <p:sldId id="266" r:id="rId15"/>
    <p:sldId id="264" r:id="rId16"/>
    <p:sldId id="276" r:id="rId17"/>
    <p:sldId id="28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32837-17CD-48C9-8C53-76E9D62DB549}" v="1556" dt="2023-01-02T16:08:15.051"/>
    <p1510:client id="{FA29A3B1-501A-4CEE-AF7D-8D6B21105BAD}" v="981" dt="2023-01-02T16:09:10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1B803-2203-40ED-84FE-BF05361B35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3D80E4-4E25-4604-AB29-60692223DCBF}">
      <dgm:prSet/>
      <dgm:spPr/>
      <dgm:t>
        <a:bodyPr/>
        <a:lstStyle/>
        <a:p>
          <a:r>
            <a:rPr lang="id-ID"/>
            <a:t>KELOMPOK </a:t>
          </a:r>
          <a:r>
            <a:rPr lang="id-ID">
              <a:latin typeface="Calibri Light" panose="020F0302020204030204"/>
            </a:rPr>
            <a:t>2</a:t>
          </a:r>
          <a:r>
            <a:rPr lang="id-ID"/>
            <a:t>:</a:t>
          </a:r>
          <a:endParaRPr lang="en-US"/>
        </a:p>
      </dgm:t>
    </dgm:pt>
    <dgm:pt modelId="{DB3A894F-EDDF-4961-87A6-D96CE6C232DC}" type="parTrans" cxnId="{0B9F6820-E945-4074-BBF3-24B95B8250F3}">
      <dgm:prSet/>
      <dgm:spPr/>
      <dgm:t>
        <a:bodyPr/>
        <a:lstStyle/>
        <a:p>
          <a:endParaRPr lang="en-US"/>
        </a:p>
      </dgm:t>
    </dgm:pt>
    <dgm:pt modelId="{89B07BAF-41D7-4271-8FDD-9F927152AE24}" type="sibTrans" cxnId="{0B9F6820-E945-4074-BBF3-24B95B8250F3}">
      <dgm:prSet/>
      <dgm:spPr/>
      <dgm:t>
        <a:bodyPr/>
        <a:lstStyle/>
        <a:p>
          <a:endParaRPr lang="en-US"/>
        </a:p>
      </dgm:t>
    </dgm:pt>
    <dgm:pt modelId="{975A90B5-ADD7-4B45-80AC-7FAEEC15FB09}">
      <dgm:prSet/>
      <dgm:spPr/>
      <dgm:t>
        <a:bodyPr/>
        <a:lstStyle/>
        <a:p>
          <a:r>
            <a:rPr lang="id-ID"/>
            <a:t>ALIF FITRIANTO RAMADHAN</a:t>
          </a:r>
          <a:endParaRPr lang="en-US"/>
        </a:p>
      </dgm:t>
    </dgm:pt>
    <dgm:pt modelId="{2EC1006F-047A-4C0F-8E1A-3555C8F6AF3D}" type="parTrans" cxnId="{08B96B5F-ABE0-4AE2-B1B5-37E5D095C0A3}">
      <dgm:prSet/>
      <dgm:spPr/>
      <dgm:t>
        <a:bodyPr/>
        <a:lstStyle/>
        <a:p>
          <a:endParaRPr lang="en-US"/>
        </a:p>
      </dgm:t>
    </dgm:pt>
    <dgm:pt modelId="{2DA80A21-9317-4067-9103-4FCBF2CFCAA2}" type="sibTrans" cxnId="{08B96B5F-ABE0-4AE2-B1B5-37E5D095C0A3}">
      <dgm:prSet/>
      <dgm:spPr/>
      <dgm:t>
        <a:bodyPr/>
        <a:lstStyle/>
        <a:p>
          <a:endParaRPr lang="en-US"/>
        </a:p>
      </dgm:t>
    </dgm:pt>
    <dgm:pt modelId="{EF8B4FEF-1164-4DEB-911F-26CB233EE68F}">
      <dgm:prSet/>
      <dgm:spPr/>
      <dgm:t>
        <a:bodyPr/>
        <a:lstStyle/>
        <a:p>
          <a:r>
            <a:rPr lang="id-ID"/>
            <a:t>IMAM AHMAD SYAMIL</a:t>
          </a:r>
          <a:endParaRPr lang="en-US"/>
        </a:p>
      </dgm:t>
    </dgm:pt>
    <dgm:pt modelId="{8C1E5233-3AEB-4341-B03C-483D7947AC10}" type="parTrans" cxnId="{3D2831C0-EAA2-42ED-A76B-DBD7ACD557C5}">
      <dgm:prSet/>
      <dgm:spPr/>
      <dgm:t>
        <a:bodyPr/>
        <a:lstStyle/>
        <a:p>
          <a:endParaRPr lang="en-US"/>
        </a:p>
      </dgm:t>
    </dgm:pt>
    <dgm:pt modelId="{13D9A3A0-8590-44C9-A418-32732510352E}" type="sibTrans" cxnId="{3D2831C0-EAA2-42ED-A76B-DBD7ACD557C5}">
      <dgm:prSet/>
      <dgm:spPr/>
      <dgm:t>
        <a:bodyPr/>
        <a:lstStyle/>
        <a:p>
          <a:endParaRPr lang="en-US"/>
        </a:p>
      </dgm:t>
    </dgm:pt>
    <dgm:pt modelId="{C6FF9233-DE03-4CE2-B55D-883B6DBA9990}">
      <dgm:prSet/>
      <dgm:spPr/>
      <dgm:t>
        <a:bodyPr/>
        <a:lstStyle/>
        <a:p>
          <a:r>
            <a:rPr lang="id-ID"/>
            <a:t>MUHAMMAD FAIZ FADEL</a:t>
          </a:r>
          <a:endParaRPr lang="en-US"/>
        </a:p>
      </dgm:t>
    </dgm:pt>
    <dgm:pt modelId="{EBF2FEBB-7576-4B7D-8698-CEF9C4D610B9}" type="parTrans" cxnId="{2F824493-2EA3-4612-85FC-B61F27553EC9}">
      <dgm:prSet/>
      <dgm:spPr/>
      <dgm:t>
        <a:bodyPr/>
        <a:lstStyle/>
        <a:p>
          <a:endParaRPr lang="en-US"/>
        </a:p>
      </dgm:t>
    </dgm:pt>
    <dgm:pt modelId="{5E6FA1E8-766C-487F-A204-E790935AE1DA}" type="sibTrans" cxnId="{2F824493-2EA3-4612-85FC-B61F27553EC9}">
      <dgm:prSet/>
      <dgm:spPr/>
      <dgm:t>
        <a:bodyPr/>
        <a:lstStyle/>
        <a:p>
          <a:endParaRPr lang="en-US"/>
        </a:p>
      </dgm:t>
    </dgm:pt>
    <dgm:pt modelId="{14509443-8BD3-418F-96C6-4B9659A2246A}" type="pres">
      <dgm:prSet presAssocID="{6221B803-2203-40ED-84FE-BF05361B354F}" presName="vert0" presStyleCnt="0">
        <dgm:presLayoutVars>
          <dgm:dir/>
          <dgm:animOne val="branch"/>
          <dgm:animLvl val="lvl"/>
        </dgm:presLayoutVars>
      </dgm:prSet>
      <dgm:spPr/>
    </dgm:pt>
    <dgm:pt modelId="{DABC8DA3-A237-4B7E-8C88-B5786B51F04E}" type="pres">
      <dgm:prSet presAssocID="{303D80E4-4E25-4604-AB29-60692223DCBF}" presName="thickLine" presStyleLbl="alignNode1" presStyleIdx="0" presStyleCnt="4"/>
      <dgm:spPr/>
    </dgm:pt>
    <dgm:pt modelId="{B26950B2-0D64-4AD3-8400-B1C894498A0F}" type="pres">
      <dgm:prSet presAssocID="{303D80E4-4E25-4604-AB29-60692223DCBF}" presName="horz1" presStyleCnt="0"/>
      <dgm:spPr/>
    </dgm:pt>
    <dgm:pt modelId="{9BCE0F60-01D1-48BF-9044-7B45946C9BED}" type="pres">
      <dgm:prSet presAssocID="{303D80E4-4E25-4604-AB29-60692223DCBF}" presName="tx1" presStyleLbl="revTx" presStyleIdx="0" presStyleCnt="4"/>
      <dgm:spPr/>
    </dgm:pt>
    <dgm:pt modelId="{14BD4E8C-0AD8-4E4A-8E0D-2140DD5D724B}" type="pres">
      <dgm:prSet presAssocID="{303D80E4-4E25-4604-AB29-60692223DCBF}" presName="vert1" presStyleCnt="0"/>
      <dgm:spPr/>
    </dgm:pt>
    <dgm:pt modelId="{888F4C42-550A-49BC-B9D0-164AD63B7E97}" type="pres">
      <dgm:prSet presAssocID="{975A90B5-ADD7-4B45-80AC-7FAEEC15FB09}" presName="thickLine" presStyleLbl="alignNode1" presStyleIdx="1" presStyleCnt="4"/>
      <dgm:spPr/>
    </dgm:pt>
    <dgm:pt modelId="{42D21413-4A85-4D08-A543-774B623194C9}" type="pres">
      <dgm:prSet presAssocID="{975A90B5-ADD7-4B45-80AC-7FAEEC15FB09}" presName="horz1" presStyleCnt="0"/>
      <dgm:spPr/>
    </dgm:pt>
    <dgm:pt modelId="{7E3B05E3-BDE8-4E2D-BA18-B08D5B0B6031}" type="pres">
      <dgm:prSet presAssocID="{975A90B5-ADD7-4B45-80AC-7FAEEC15FB09}" presName="tx1" presStyleLbl="revTx" presStyleIdx="1" presStyleCnt="4"/>
      <dgm:spPr/>
    </dgm:pt>
    <dgm:pt modelId="{4E872E92-AA8C-4A73-9CC0-FBF2436FE890}" type="pres">
      <dgm:prSet presAssocID="{975A90B5-ADD7-4B45-80AC-7FAEEC15FB09}" presName="vert1" presStyleCnt="0"/>
      <dgm:spPr/>
    </dgm:pt>
    <dgm:pt modelId="{D78AB123-AD3F-4411-8C08-C99252672714}" type="pres">
      <dgm:prSet presAssocID="{EF8B4FEF-1164-4DEB-911F-26CB233EE68F}" presName="thickLine" presStyleLbl="alignNode1" presStyleIdx="2" presStyleCnt="4"/>
      <dgm:spPr/>
    </dgm:pt>
    <dgm:pt modelId="{DEF05343-D17A-4126-A529-D17096D714B7}" type="pres">
      <dgm:prSet presAssocID="{EF8B4FEF-1164-4DEB-911F-26CB233EE68F}" presName="horz1" presStyleCnt="0"/>
      <dgm:spPr/>
    </dgm:pt>
    <dgm:pt modelId="{F41AB2CC-2AE7-4512-BA99-ED91EDFF4725}" type="pres">
      <dgm:prSet presAssocID="{EF8B4FEF-1164-4DEB-911F-26CB233EE68F}" presName="tx1" presStyleLbl="revTx" presStyleIdx="2" presStyleCnt="4"/>
      <dgm:spPr/>
    </dgm:pt>
    <dgm:pt modelId="{5224E174-6B15-4C4D-ACD2-EC55691C4430}" type="pres">
      <dgm:prSet presAssocID="{EF8B4FEF-1164-4DEB-911F-26CB233EE68F}" presName="vert1" presStyleCnt="0"/>
      <dgm:spPr/>
    </dgm:pt>
    <dgm:pt modelId="{2F2E0489-165D-44E8-A4C4-32C4E35E30E0}" type="pres">
      <dgm:prSet presAssocID="{C6FF9233-DE03-4CE2-B55D-883B6DBA9990}" presName="thickLine" presStyleLbl="alignNode1" presStyleIdx="3" presStyleCnt="4"/>
      <dgm:spPr/>
    </dgm:pt>
    <dgm:pt modelId="{0688542F-37B3-465E-B5A1-2448F4A36961}" type="pres">
      <dgm:prSet presAssocID="{C6FF9233-DE03-4CE2-B55D-883B6DBA9990}" presName="horz1" presStyleCnt="0"/>
      <dgm:spPr/>
    </dgm:pt>
    <dgm:pt modelId="{8D0F6B25-E384-41A0-B951-939C359D75D8}" type="pres">
      <dgm:prSet presAssocID="{C6FF9233-DE03-4CE2-B55D-883B6DBA9990}" presName="tx1" presStyleLbl="revTx" presStyleIdx="3" presStyleCnt="4"/>
      <dgm:spPr/>
    </dgm:pt>
    <dgm:pt modelId="{26B2C22A-F67E-4044-84E7-29170ACC028E}" type="pres">
      <dgm:prSet presAssocID="{C6FF9233-DE03-4CE2-B55D-883B6DBA9990}" presName="vert1" presStyleCnt="0"/>
      <dgm:spPr/>
    </dgm:pt>
  </dgm:ptLst>
  <dgm:cxnLst>
    <dgm:cxn modelId="{57A73513-D69E-480E-B321-771777F4C616}" type="presOf" srcId="{C6FF9233-DE03-4CE2-B55D-883B6DBA9990}" destId="{8D0F6B25-E384-41A0-B951-939C359D75D8}" srcOrd="0" destOrd="0" presId="urn:microsoft.com/office/officeart/2008/layout/LinedList"/>
    <dgm:cxn modelId="{0B9F6820-E945-4074-BBF3-24B95B8250F3}" srcId="{6221B803-2203-40ED-84FE-BF05361B354F}" destId="{303D80E4-4E25-4604-AB29-60692223DCBF}" srcOrd="0" destOrd="0" parTransId="{DB3A894F-EDDF-4961-87A6-D96CE6C232DC}" sibTransId="{89B07BAF-41D7-4271-8FDD-9F927152AE24}"/>
    <dgm:cxn modelId="{08B96B5F-ABE0-4AE2-B1B5-37E5D095C0A3}" srcId="{6221B803-2203-40ED-84FE-BF05361B354F}" destId="{975A90B5-ADD7-4B45-80AC-7FAEEC15FB09}" srcOrd="1" destOrd="0" parTransId="{2EC1006F-047A-4C0F-8E1A-3555C8F6AF3D}" sibTransId="{2DA80A21-9317-4067-9103-4FCBF2CFCAA2}"/>
    <dgm:cxn modelId="{F2E43D57-3515-487F-8840-D41BD482C2F4}" type="presOf" srcId="{303D80E4-4E25-4604-AB29-60692223DCBF}" destId="{9BCE0F60-01D1-48BF-9044-7B45946C9BED}" srcOrd="0" destOrd="0" presId="urn:microsoft.com/office/officeart/2008/layout/LinedList"/>
    <dgm:cxn modelId="{67277588-EE23-44F5-9732-81CDC6D822EE}" type="presOf" srcId="{EF8B4FEF-1164-4DEB-911F-26CB233EE68F}" destId="{F41AB2CC-2AE7-4512-BA99-ED91EDFF4725}" srcOrd="0" destOrd="0" presId="urn:microsoft.com/office/officeart/2008/layout/LinedList"/>
    <dgm:cxn modelId="{2F824493-2EA3-4612-85FC-B61F27553EC9}" srcId="{6221B803-2203-40ED-84FE-BF05361B354F}" destId="{C6FF9233-DE03-4CE2-B55D-883B6DBA9990}" srcOrd="3" destOrd="0" parTransId="{EBF2FEBB-7576-4B7D-8698-CEF9C4D610B9}" sibTransId="{5E6FA1E8-766C-487F-A204-E790935AE1DA}"/>
    <dgm:cxn modelId="{D9CA24A6-9486-4561-8138-8776152AC9ED}" type="presOf" srcId="{975A90B5-ADD7-4B45-80AC-7FAEEC15FB09}" destId="{7E3B05E3-BDE8-4E2D-BA18-B08D5B0B6031}" srcOrd="0" destOrd="0" presId="urn:microsoft.com/office/officeart/2008/layout/LinedList"/>
    <dgm:cxn modelId="{3D2831C0-EAA2-42ED-A76B-DBD7ACD557C5}" srcId="{6221B803-2203-40ED-84FE-BF05361B354F}" destId="{EF8B4FEF-1164-4DEB-911F-26CB233EE68F}" srcOrd="2" destOrd="0" parTransId="{8C1E5233-3AEB-4341-B03C-483D7947AC10}" sibTransId="{13D9A3A0-8590-44C9-A418-32732510352E}"/>
    <dgm:cxn modelId="{2BE57AF6-3243-4225-BFBC-A3C365E98991}" type="presOf" srcId="{6221B803-2203-40ED-84FE-BF05361B354F}" destId="{14509443-8BD3-418F-96C6-4B9659A2246A}" srcOrd="0" destOrd="0" presId="urn:microsoft.com/office/officeart/2008/layout/LinedList"/>
    <dgm:cxn modelId="{20D7E092-EEB3-4E63-ADE2-5935E6DAED3E}" type="presParOf" srcId="{14509443-8BD3-418F-96C6-4B9659A2246A}" destId="{DABC8DA3-A237-4B7E-8C88-B5786B51F04E}" srcOrd="0" destOrd="0" presId="urn:microsoft.com/office/officeart/2008/layout/LinedList"/>
    <dgm:cxn modelId="{BE769899-5A93-40CE-B785-330E30C8417B}" type="presParOf" srcId="{14509443-8BD3-418F-96C6-4B9659A2246A}" destId="{B26950B2-0D64-4AD3-8400-B1C894498A0F}" srcOrd="1" destOrd="0" presId="urn:microsoft.com/office/officeart/2008/layout/LinedList"/>
    <dgm:cxn modelId="{C1818BE7-FDDB-4FDE-A2BE-4347EB1628E9}" type="presParOf" srcId="{B26950B2-0D64-4AD3-8400-B1C894498A0F}" destId="{9BCE0F60-01D1-48BF-9044-7B45946C9BED}" srcOrd="0" destOrd="0" presId="urn:microsoft.com/office/officeart/2008/layout/LinedList"/>
    <dgm:cxn modelId="{F1FF50E0-AF5D-4C89-AF78-985CA6F10477}" type="presParOf" srcId="{B26950B2-0D64-4AD3-8400-B1C894498A0F}" destId="{14BD4E8C-0AD8-4E4A-8E0D-2140DD5D724B}" srcOrd="1" destOrd="0" presId="urn:microsoft.com/office/officeart/2008/layout/LinedList"/>
    <dgm:cxn modelId="{6AB1EAE9-04E1-4DB5-A0C9-FB8AF6F76793}" type="presParOf" srcId="{14509443-8BD3-418F-96C6-4B9659A2246A}" destId="{888F4C42-550A-49BC-B9D0-164AD63B7E97}" srcOrd="2" destOrd="0" presId="urn:microsoft.com/office/officeart/2008/layout/LinedList"/>
    <dgm:cxn modelId="{FA44BB64-F87B-4632-92AC-A6C46DBFFDAC}" type="presParOf" srcId="{14509443-8BD3-418F-96C6-4B9659A2246A}" destId="{42D21413-4A85-4D08-A543-774B623194C9}" srcOrd="3" destOrd="0" presId="urn:microsoft.com/office/officeart/2008/layout/LinedList"/>
    <dgm:cxn modelId="{B894F8A8-B030-440D-9262-A6C3AA1E9112}" type="presParOf" srcId="{42D21413-4A85-4D08-A543-774B623194C9}" destId="{7E3B05E3-BDE8-4E2D-BA18-B08D5B0B6031}" srcOrd="0" destOrd="0" presId="urn:microsoft.com/office/officeart/2008/layout/LinedList"/>
    <dgm:cxn modelId="{52BABC50-7284-4939-A937-F06F7E328DA4}" type="presParOf" srcId="{42D21413-4A85-4D08-A543-774B623194C9}" destId="{4E872E92-AA8C-4A73-9CC0-FBF2436FE890}" srcOrd="1" destOrd="0" presId="urn:microsoft.com/office/officeart/2008/layout/LinedList"/>
    <dgm:cxn modelId="{6CCA5788-39A0-461C-8C73-4D0E9D5688C5}" type="presParOf" srcId="{14509443-8BD3-418F-96C6-4B9659A2246A}" destId="{D78AB123-AD3F-4411-8C08-C99252672714}" srcOrd="4" destOrd="0" presId="urn:microsoft.com/office/officeart/2008/layout/LinedList"/>
    <dgm:cxn modelId="{BD13BFAB-EBE4-420C-9006-239476ACD31F}" type="presParOf" srcId="{14509443-8BD3-418F-96C6-4B9659A2246A}" destId="{DEF05343-D17A-4126-A529-D17096D714B7}" srcOrd="5" destOrd="0" presId="urn:microsoft.com/office/officeart/2008/layout/LinedList"/>
    <dgm:cxn modelId="{702E12BF-A597-4DDE-8AAC-9D03905E0C5E}" type="presParOf" srcId="{DEF05343-D17A-4126-A529-D17096D714B7}" destId="{F41AB2CC-2AE7-4512-BA99-ED91EDFF4725}" srcOrd="0" destOrd="0" presId="urn:microsoft.com/office/officeart/2008/layout/LinedList"/>
    <dgm:cxn modelId="{ACEB8152-EBC6-46D4-842F-9DE71CBBA533}" type="presParOf" srcId="{DEF05343-D17A-4126-A529-D17096D714B7}" destId="{5224E174-6B15-4C4D-ACD2-EC55691C4430}" srcOrd="1" destOrd="0" presId="urn:microsoft.com/office/officeart/2008/layout/LinedList"/>
    <dgm:cxn modelId="{714F297D-843E-4B3F-8F3D-F1B123DD2697}" type="presParOf" srcId="{14509443-8BD3-418F-96C6-4B9659A2246A}" destId="{2F2E0489-165D-44E8-A4C4-32C4E35E30E0}" srcOrd="6" destOrd="0" presId="urn:microsoft.com/office/officeart/2008/layout/LinedList"/>
    <dgm:cxn modelId="{A984B706-5C2F-4E1D-86B4-7965A5EF7020}" type="presParOf" srcId="{14509443-8BD3-418F-96C6-4B9659A2246A}" destId="{0688542F-37B3-465E-B5A1-2448F4A36961}" srcOrd="7" destOrd="0" presId="urn:microsoft.com/office/officeart/2008/layout/LinedList"/>
    <dgm:cxn modelId="{5CA7AF2D-8C48-4CFA-9A2F-D04EE50D41BB}" type="presParOf" srcId="{0688542F-37B3-465E-B5A1-2448F4A36961}" destId="{8D0F6B25-E384-41A0-B951-939C359D75D8}" srcOrd="0" destOrd="0" presId="urn:microsoft.com/office/officeart/2008/layout/LinedList"/>
    <dgm:cxn modelId="{1A02FA1E-715E-4AD2-84B0-0744E5FEBCA7}" type="presParOf" srcId="{0688542F-37B3-465E-B5A1-2448F4A36961}" destId="{26B2C22A-F67E-4044-84E7-29170ACC02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C8DA3-A237-4B7E-8C88-B5786B51F04E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0F60-01D1-48BF-9044-7B45946C9BED}">
      <dsp:nvSpPr>
        <dsp:cNvPr id="0" name=""/>
        <dsp:cNvSpPr/>
      </dsp:nvSpPr>
      <dsp:spPr>
        <a:xfrm>
          <a:off x="0" y="0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/>
            <a:t>KELOMPOK </a:t>
          </a:r>
          <a:r>
            <a:rPr lang="id-ID" sz="4000" kern="1200">
              <a:latin typeface="Calibri Light" panose="020F0302020204030204"/>
            </a:rPr>
            <a:t>2</a:t>
          </a:r>
          <a:r>
            <a:rPr lang="id-ID" sz="4000" kern="1200"/>
            <a:t>:</a:t>
          </a:r>
          <a:endParaRPr lang="en-US" sz="4000" kern="1200"/>
        </a:p>
      </dsp:txBody>
      <dsp:txXfrm>
        <a:off x="0" y="0"/>
        <a:ext cx="6172199" cy="1218406"/>
      </dsp:txXfrm>
    </dsp:sp>
    <dsp:sp modelId="{888F4C42-550A-49BC-B9D0-164AD63B7E97}">
      <dsp:nvSpPr>
        <dsp:cNvPr id="0" name=""/>
        <dsp:cNvSpPr/>
      </dsp:nvSpPr>
      <dsp:spPr>
        <a:xfrm>
          <a:off x="0" y="1218406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B05E3-BDE8-4E2D-BA18-B08D5B0B6031}">
      <dsp:nvSpPr>
        <dsp:cNvPr id="0" name=""/>
        <dsp:cNvSpPr/>
      </dsp:nvSpPr>
      <dsp:spPr>
        <a:xfrm>
          <a:off x="0" y="1218406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/>
            <a:t>ALIF FITRIANTO RAMADHAN</a:t>
          </a:r>
          <a:endParaRPr lang="en-US" sz="4000" kern="1200"/>
        </a:p>
      </dsp:txBody>
      <dsp:txXfrm>
        <a:off x="0" y="1218406"/>
        <a:ext cx="6172199" cy="1218406"/>
      </dsp:txXfrm>
    </dsp:sp>
    <dsp:sp modelId="{D78AB123-AD3F-4411-8C08-C99252672714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AB2CC-2AE7-4512-BA99-ED91EDFF4725}">
      <dsp:nvSpPr>
        <dsp:cNvPr id="0" name=""/>
        <dsp:cNvSpPr/>
      </dsp:nvSpPr>
      <dsp:spPr>
        <a:xfrm>
          <a:off x="0" y="2436812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/>
            <a:t>IMAM AHMAD SYAMIL</a:t>
          </a:r>
          <a:endParaRPr lang="en-US" sz="4000" kern="1200"/>
        </a:p>
      </dsp:txBody>
      <dsp:txXfrm>
        <a:off x="0" y="2436812"/>
        <a:ext cx="6172199" cy="1218406"/>
      </dsp:txXfrm>
    </dsp:sp>
    <dsp:sp modelId="{2F2E0489-165D-44E8-A4C4-32C4E35E30E0}">
      <dsp:nvSpPr>
        <dsp:cNvPr id="0" name=""/>
        <dsp:cNvSpPr/>
      </dsp:nvSpPr>
      <dsp:spPr>
        <a:xfrm>
          <a:off x="0" y="3655218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F6B25-E384-41A0-B951-939C359D75D8}">
      <dsp:nvSpPr>
        <dsp:cNvPr id="0" name=""/>
        <dsp:cNvSpPr/>
      </dsp:nvSpPr>
      <dsp:spPr>
        <a:xfrm>
          <a:off x="0" y="3655218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/>
            <a:t>MUHAMMAD FAIZ FADEL</a:t>
          </a:r>
          <a:endParaRPr lang="en-US" sz="4000" kern="1200"/>
        </a:p>
      </dsp:txBody>
      <dsp:txXfrm>
        <a:off x="0" y="3655218"/>
        <a:ext cx="6172199" cy="121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DAD3C3-73E9-1E50-7537-7CB80D59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8AD138E-8B78-427A-195F-58188C1C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05C1234-0512-E4BC-6188-6551CBE1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8B41F7D-9548-6618-F990-8D3AC8A8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799CB65-9F84-F63C-66FD-ED98F8A0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09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304654A-92C9-4D46-D6AC-AC1FC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C04BA0E-D7C6-2355-3EA2-8133612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7500619-B531-B881-5957-EEF05C80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4262170-3969-3233-8C40-706E929D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0BB4FC1-5718-CAE7-30A6-018859FD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02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A8697D17-1FEA-66ED-469C-2AC02291A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2B629E72-7031-4753-BF1D-3C8D4D43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A119872-12AE-E636-26E5-049660C3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D6CCCCE-A17F-6558-2E71-355A31B2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BD2040E-F591-7D7C-0BEB-04AC475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75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1B7E6AF-BBFC-3833-0EA1-91CB5E8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CD8DFCF-28F0-49AE-0703-D12C8BA7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A61BC50-CD48-8D46-C600-9B28B0D1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9A6E505-739F-3926-BE4E-71D50858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13173C2-A4BB-1FEE-734F-794675EB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04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D4D6CC-30B4-8B34-9CDE-2E5063F3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A7B5E31-2460-CD3E-E642-96FB2863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2ABAD44-AB85-C880-4167-08B7E20B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DD6BE04-82E8-0A99-7952-12D2C8CC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34991A3-2CAE-5A82-BE89-7014C3A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1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7CA9A8-6CE4-F449-A02D-ACDF83EA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5DD8106-F86B-5DDE-147A-F74DEE49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FB475B7-2D04-6F25-FA0D-D0D5A45E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B7E4B04-7EC5-4ED6-9D28-2CA5640B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8EE57DE-DC7B-66E5-1D1E-A5B08B17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DF8AEB1-2B6A-F674-485F-476588ED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66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BD2599-7AEB-4783-0565-47A71623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477780C-C4BA-FE45-D50D-1910E6B2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3E395B5-EA9A-5817-563E-A561F85B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BD9C85F-A87D-B5CA-CA3A-79DB62DBB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DC902BCB-9A70-F2F6-EF4A-16C8459DA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52D57ADA-8B5A-7CE6-F304-ECC8B684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534A49CF-9160-C48C-4C0A-8EC9E87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225CB95C-234D-C8A7-72F5-A2B08764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61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88CCA64-1799-2FAC-183B-F8114B5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F7930CBE-3353-F017-DA6E-A6CF940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8793898-A636-9059-FAFD-C53A27A9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56F12E8-4E55-4663-A8FC-4CB885C8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916518A7-8546-4333-94F6-14AE6F0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01C468F-5F36-D0F9-3B6C-88909258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8FE9232-85FD-AFF0-A057-812A3778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17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A94E68-8F5A-BB58-21BA-1E5C34B0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686A9D-BB76-0612-A362-5080EBBF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23BE07A-6179-9FDE-A0BE-F086D4B3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7495669-28FF-1CA9-8FCE-83E3B5EF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1A0A137-7A2B-A4CA-F9A6-A90544C3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FEB3D43-A98B-ED7B-CD57-1A221A82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8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5C846AE-9F90-2245-1E6B-901CB81B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DDD84DD0-7A2C-8CDC-8BE0-0D3DD0ECC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D7CFFFB-E168-E71D-DECD-A1A1C400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D38E6DB-B49A-65A8-8355-38CD73C7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3DC85EE-5D06-E69D-17F6-6C146DAC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6510295-554D-09EF-5753-10675C55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7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A0ED2A8-F34A-165A-A44C-E256C0A8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EC4A581-E6EF-20BC-3744-BBBAF1A3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53AC42F-AE14-F40D-8066-EF2AC9477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4721-A225-4232-8890-90456977F115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052EF5E-45D7-5E60-FDF8-14649C95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EFA6782-A648-320E-CEFA-E13D20B1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E4A9-C501-47D9-BA54-0F1451298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084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7106676_Active_Suspension_System_Design_Using_Fuzzy_Logic_Control_and_Linear_Quadratic_Regulator" TargetMode="External"/><Relationship Id="rId2" Type="http://schemas.openxmlformats.org/officeDocument/2006/relationships/hyperlink" Target="https://www.researchgate.net/publication/350340107_Quarter_car_model_optimization_of_active_suspension_system_using_fuzzy_PID_and_linear_quadratic_regulator_controll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8BFD8C-3502-D527-EF16-56B30AF7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22" y="1679182"/>
            <a:ext cx="3932237" cy="1600200"/>
          </a:xfrm>
        </p:spPr>
        <p:txBody>
          <a:bodyPr>
            <a:normAutofit/>
          </a:bodyPr>
          <a:lstStyle/>
          <a:p>
            <a:r>
              <a:rPr lang="id-ID" sz="4000" err="1">
                <a:cs typeface="Calibri Light"/>
              </a:rPr>
              <a:t>Tubes</a:t>
            </a:r>
            <a:r>
              <a:rPr lang="id-ID" sz="4000">
                <a:cs typeface="Calibri Light"/>
              </a:rPr>
              <a:t> SKM</a:t>
            </a:r>
          </a:p>
        </p:txBody>
      </p:sp>
      <p:graphicFrame>
        <p:nvGraphicFramePr>
          <p:cNvPr id="6" name="Subjudul 2">
            <a:extLst>
              <a:ext uri="{FF2B5EF4-FFF2-40B4-BE49-F238E27FC236}">
                <a16:creationId xmlns:a16="http://schemas.microsoft.com/office/drawing/2014/main" id="{274E670F-996F-0F14-B5AB-FBF9D6508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59534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22358-416D-1676-31C5-D788223F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222" y="3424237"/>
            <a:ext cx="4491368" cy="267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cs typeface="Calibri"/>
              </a:rPr>
              <a:t>ACTIVE SUSPENSION</a:t>
            </a:r>
          </a:p>
          <a:p>
            <a:r>
              <a:rPr lang="en-US" sz="4000">
                <a:cs typeface="Calibri"/>
              </a:rPr>
              <a:t>Menggunakan LQR Controller</a:t>
            </a:r>
          </a:p>
        </p:txBody>
      </p:sp>
    </p:spTree>
    <p:extLst>
      <p:ext uri="{BB962C8B-B14F-4D97-AF65-F5344CB8AC3E}">
        <p14:creationId xmlns:p14="http://schemas.microsoft.com/office/powerpoint/2010/main" val="386980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098EFDA-DFD6-0E7A-3F01-5125A770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91175" cy="1325563"/>
          </a:xfrm>
        </p:spPr>
        <p:txBody>
          <a:bodyPr/>
          <a:lstStyle/>
          <a:p>
            <a:pPr algn="ctr"/>
            <a:r>
              <a:rPr lang="en-US"/>
              <a:t>Blok Active Suspension</a:t>
            </a:r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E0FC994-619F-A38C-0CB4-1DB75166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98" y="1690688"/>
            <a:ext cx="5871403" cy="41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6FD7012-9DAF-43B4-7A89-A5FC960E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 simulasi</a:t>
            </a:r>
            <a:endParaRPr lang="id-ID"/>
          </a:p>
        </p:txBody>
      </p:sp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61FDED15-4AA1-F466-1AF1-7F35E873B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500188"/>
            <a:ext cx="6943725" cy="4351338"/>
          </a:xfr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9E40D6BA-B133-4AF4-866D-7E892C77842D}"/>
              </a:ext>
            </a:extLst>
          </p:cNvPr>
          <p:cNvSpPr txBox="1"/>
          <p:nvPr/>
        </p:nvSpPr>
        <p:spPr>
          <a:xfrm>
            <a:off x="8258175" y="1706445"/>
            <a:ext cx="3629025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/>
              <a:t>Acceleration</a:t>
            </a:r>
          </a:p>
          <a:p>
            <a:endParaRPr lang="en-US" sz="2000"/>
          </a:p>
          <a:p>
            <a:r>
              <a:rPr lang="en-US" sz="2000"/>
              <a:t>Pada </a:t>
            </a:r>
            <a:r>
              <a:rPr lang="en-US" sz="2000" err="1"/>
              <a:t>hasil</a:t>
            </a:r>
            <a:r>
              <a:rPr lang="en-US" sz="2000"/>
              <a:t> </a:t>
            </a:r>
            <a:r>
              <a:rPr lang="en-US" sz="2000" err="1"/>
              <a:t>simulasi</a:t>
            </a:r>
            <a:r>
              <a:rPr lang="en-US" sz="2000"/>
              <a:t> yang </a:t>
            </a:r>
            <a:r>
              <a:rPr lang="en-US" sz="2000" err="1"/>
              <a:t>mempengaruhi</a:t>
            </a:r>
            <a:r>
              <a:rPr lang="en-US" sz="2000"/>
              <a:t> acceleration </a:t>
            </a:r>
            <a:r>
              <a:rPr lang="en-US" sz="2000" err="1"/>
              <a:t>dimana</a:t>
            </a:r>
            <a:r>
              <a:rPr lang="en-US" sz="2000"/>
              <a:t> yang </a:t>
            </a:r>
            <a:r>
              <a:rPr lang="en-US" sz="2000" err="1"/>
              <a:t>awalnya</a:t>
            </a:r>
            <a:r>
              <a:rPr lang="en-US" sz="2000"/>
              <a:t> </a:t>
            </a:r>
            <a:r>
              <a:rPr lang="en-US" sz="2000" err="1"/>
              <a:t>nilainya</a:t>
            </a:r>
            <a:r>
              <a:rPr lang="en-US" sz="2000"/>
              <a:t> </a:t>
            </a:r>
            <a:r>
              <a:rPr lang="en-US" sz="2000" err="1"/>
              <a:t>terdapat</a:t>
            </a:r>
            <a:r>
              <a:rPr lang="en-US" sz="2000"/>
              <a:t> overshoot yang </a:t>
            </a:r>
            <a:r>
              <a:rPr lang="en-US" sz="2000" err="1"/>
              <a:t>cukup</a:t>
            </a:r>
            <a:r>
              <a:rPr lang="en-US" sz="2000"/>
              <a:t> </a:t>
            </a:r>
            <a:r>
              <a:rPr lang="en-US" sz="2000" err="1"/>
              <a:t>besar</a:t>
            </a:r>
            <a:r>
              <a:rPr lang="en-US" sz="2000"/>
              <a:t> </a:t>
            </a:r>
            <a:r>
              <a:rPr lang="en-US" sz="2000" err="1"/>
              <a:t>menjadi</a:t>
            </a:r>
            <a:r>
              <a:rPr lang="en-US" sz="2000"/>
              <a:t> </a:t>
            </a:r>
            <a:r>
              <a:rPr lang="en-US" sz="2000" err="1"/>
              <a:t>konstan</a:t>
            </a:r>
            <a:r>
              <a:rPr lang="en-US" sz="2000"/>
              <a:t> </a:t>
            </a:r>
            <a:r>
              <a:rPr lang="en-US" sz="2000" err="1"/>
              <a:t>setelah</a:t>
            </a:r>
            <a:r>
              <a:rPr lang="en-US" sz="2000"/>
              <a:t> 1 </a:t>
            </a:r>
            <a:r>
              <a:rPr lang="en-US" sz="2000" err="1"/>
              <a:t>detik</a:t>
            </a:r>
            <a:r>
              <a:rPr lang="en-US" sz="2000"/>
              <a:t> 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id-ID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73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F936-E013-9DDE-A963-745DE42B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cs typeface="Calibri Light"/>
              </a:rPr>
              <a:t>Aktuator</a:t>
            </a:r>
            <a:endParaRPr lang="en-US" sz="360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F9446-D21B-E319-FC4F-1998BADC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pada </a:t>
            </a:r>
            <a:r>
              <a:rPr lang="en-US" sz="1800" err="1"/>
              <a:t>hasil</a:t>
            </a:r>
            <a:r>
              <a:rPr lang="en-US" sz="1800"/>
              <a:t> </a:t>
            </a:r>
            <a:r>
              <a:rPr lang="en-US" sz="1800" err="1"/>
              <a:t>simulasi</a:t>
            </a:r>
            <a:r>
              <a:rPr lang="en-US" sz="1800"/>
              <a:t> </a:t>
            </a:r>
            <a:r>
              <a:rPr lang="en-US" sz="1800" err="1"/>
              <a:t>berikut</a:t>
            </a:r>
            <a:r>
              <a:rPr lang="en-US" sz="1800"/>
              <a:t> </a:t>
            </a:r>
            <a:r>
              <a:rPr lang="en-US" sz="1800" err="1"/>
              <a:t>menunjukan</a:t>
            </a:r>
            <a:r>
              <a:rPr lang="en-US" sz="1800"/>
              <a:t> </a:t>
            </a:r>
            <a:r>
              <a:rPr lang="en-US" sz="1800" err="1"/>
              <a:t>perubahan</a:t>
            </a:r>
            <a:r>
              <a:rPr lang="en-US" sz="1800"/>
              <a:t> </a:t>
            </a:r>
            <a:r>
              <a:rPr lang="en-US" sz="1800" err="1"/>
              <a:t>nilai</a:t>
            </a:r>
            <a:r>
              <a:rPr lang="en-US" sz="1800"/>
              <a:t> </a:t>
            </a:r>
            <a:r>
              <a:rPr lang="en-US" sz="1800" err="1"/>
              <a:t>gangguan</a:t>
            </a:r>
            <a:r>
              <a:rPr lang="en-US" sz="1800"/>
              <a:t> </a:t>
            </a:r>
            <a:r>
              <a:rPr lang="en-US" sz="1800" err="1"/>
              <a:t>atau</a:t>
            </a:r>
            <a:r>
              <a:rPr lang="en-US" sz="1800"/>
              <a:t> </a:t>
            </a:r>
            <a:r>
              <a:rPr lang="en-US" sz="1800" err="1"/>
              <a:t>tekanan</a:t>
            </a:r>
            <a:r>
              <a:rPr lang="en-US" sz="1800"/>
              <a:t> </a:t>
            </a:r>
            <a:r>
              <a:rPr lang="en-US" sz="1800" err="1"/>
              <a:t>dari</a:t>
            </a:r>
            <a:r>
              <a:rPr lang="en-US" sz="1800"/>
              <a:t> </a:t>
            </a:r>
            <a:r>
              <a:rPr lang="en-US" sz="1800" err="1"/>
              <a:t>luar</a:t>
            </a:r>
            <a:r>
              <a:rPr lang="en-US" sz="1800"/>
              <a:t> yang </a:t>
            </a:r>
            <a:r>
              <a:rPr lang="en-US" sz="1800" err="1"/>
              <a:t>awal</a:t>
            </a:r>
            <a:r>
              <a:rPr lang="en-US" sz="1800"/>
              <a:t> </a:t>
            </a:r>
            <a:r>
              <a:rPr lang="en-US" sz="1800" err="1"/>
              <a:t>terjadi</a:t>
            </a:r>
            <a:r>
              <a:rPr lang="en-US" sz="1800"/>
              <a:t> perubahan </a:t>
            </a:r>
            <a:r>
              <a:rPr lang="en-US" sz="1800" err="1"/>
              <a:t>nilai</a:t>
            </a:r>
            <a:r>
              <a:rPr lang="en-US" sz="1800"/>
              <a:t> yang </a:t>
            </a:r>
            <a:r>
              <a:rPr lang="en-US" sz="1800" err="1"/>
              <a:t>bervariasi</a:t>
            </a:r>
            <a:r>
              <a:rPr lang="en-US" sz="1800"/>
              <a:t> </a:t>
            </a:r>
            <a:r>
              <a:rPr lang="en-US" sz="1800" err="1"/>
              <a:t>kemudian</a:t>
            </a:r>
            <a:r>
              <a:rPr lang="en-US" sz="1800"/>
              <a:t> </a:t>
            </a:r>
            <a:r>
              <a:rPr lang="en-US" sz="1800" err="1"/>
              <a:t>nilainya</a:t>
            </a:r>
            <a:r>
              <a:rPr lang="en-US" sz="1800"/>
              <a:t> </a:t>
            </a:r>
            <a:r>
              <a:rPr lang="en-US" sz="1800" err="1"/>
              <a:t>berubah</a:t>
            </a:r>
            <a:r>
              <a:rPr lang="en-US" sz="1800"/>
              <a:t> </a:t>
            </a:r>
            <a:r>
              <a:rPr lang="en-US" sz="1800" err="1"/>
              <a:t>menjadi</a:t>
            </a:r>
            <a:r>
              <a:rPr lang="en-US" sz="1800"/>
              <a:t> </a:t>
            </a:r>
            <a:r>
              <a:rPr lang="en-US" sz="1800" err="1"/>
              <a:t>stabil</a:t>
            </a:r>
            <a:r>
              <a:rPr lang="en-US" sz="1800"/>
              <a:t> </a:t>
            </a:r>
            <a:r>
              <a:rPr lang="en-US" sz="1800" err="1"/>
              <a:t>setelah</a:t>
            </a:r>
            <a:r>
              <a:rPr lang="en-US" sz="1800"/>
              <a:t> 1 </a:t>
            </a:r>
            <a:r>
              <a:rPr lang="en-US" sz="1800" err="1"/>
              <a:t>detik</a:t>
            </a:r>
            <a:endParaRPr lang="en-US" sz="1800" err="1">
              <a:cs typeface="Calibri"/>
            </a:endParaRP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AF37036B-CE16-EBA1-7352-C82A6415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4" y="980838"/>
            <a:ext cx="7031881" cy="50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7515-E1D5-D8E5-85D0-E082F772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Displacement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669B2-F08A-4D63-8B9A-D98B00B5A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Pada </a:t>
            </a:r>
            <a:r>
              <a:rPr lang="en-US" sz="1800" err="1">
                <a:cs typeface="Calibri"/>
              </a:rPr>
              <a:t>hasil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simulasi</a:t>
            </a:r>
            <a:r>
              <a:rPr lang="en-US" sz="1800">
                <a:cs typeface="Calibri"/>
              </a:rPr>
              <a:t> </a:t>
            </a:r>
            <a:r>
              <a:rPr lang="en-US" sz="1800" err="1">
                <a:cs typeface="Calibri"/>
              </a:rPr>
              <a:t>berikut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menunjukan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nilai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perpindahan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posisi</a:t>
            </a:r>
            <a:r>
              <a:rPr lang="en-US" sz="1800">
                <a:cs typeface="Calibri"/>
              </a:rPr>
              <a:t> yang </a:t>
            </a:r>
            <a:r>
              <a:rPr lang="en-US" sz="1800" err="1">
                <a:cs typeface="Calibri"/>
              </a:rPr>
              <a:t>awalnya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terjadi</a:t>
            </a:r>
            <a:r>
              <a:rPr lang="en-US" sz="1800">
                <a:cs typeface="Calibri"/>
              </a:rPr>
              <a:t> overshoot </a:t>
            </a:r>
            <a:r>
              <a:rPr lang="en-US" sz="1800" err="1">
                <a:cs typeface="Calibri"/>
              </a:rPr>
              <a:t>kemudian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sistem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kembali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stabil</a:t>
            </a:r>
            <a:r>
              <a:rPr lang="en-US" sz="1800">
                <a:cs typeface="Calibri"/>
              </a:rPr>
              <a:t> </a:t>
            </a:r>
            <a:r>
              <a:rPr lang="en-US" sz="1800" err="1">
                <a:cs typeface="Calibri"/>
              </a:rPr>
              <a:t>setelah</a:t>
            </a:r>
            <a:r>
              <a:rPr lang="en-US" sz="1800">
                <a:cs typeface="Calibri"/>
              </a:rPr>
              <a:t> 1 s pada 0,06 m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0E91608F-6EA1-18B1-0AB5-B714F57B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16112"/>
            <a:ext cx="7124279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FF5C-C6E0-53F2-8B86-53FE3E1A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Travel Suspension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4E45EE2-375C-B842-0655-07497FEC8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144" y="2060470"/>
            <a:ext cx="6687354" cy="35646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E185-AE2B-5BFF-54C7-62712750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Berdasarkan hasil simulasi pada travel suspension dibutuhkan waktu sekitar 0.4 detik agar spring kembali normal</a:t>
            </a:r>
          </a:p>
        </p:txBody>
      </p:sp>
    </p:spTree>
    <p:extLst>
      <p:ext uri="{BB962C8B-B14F-4D97-AF65-F5344CB8AC3E}">
        <p14:creationId xmlns:p14="http://schemas.microsoft.com/office/powerpoint/2010/main" val="291316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FA30-9A45-AE34-B671-18C0562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 &amp; Analisa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946E-A476-5139-A227-9EEB5DB7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/>
              <a:t>	Berdasarkan </a:t>
            </a:r>
            <a:r>
              <a:rPr lang="en-US" err="1"/>
              <a:t>pemodelan</a:t>
            </a:r>
            <a:r>
              <a:rPr lang="en-US"/>
              <a:t> active suspension </a:t>
            </a:r>
            <a:r>
              <a:rPr lang="en-US" err="1"/>
              <a:t>menggunakan</a:t>
            </a:r>
            <a:r>
              <a:rPr lang="en-US"/>
              <a:t> LQR controller </a:t>
            </a:r>
            <a:r>
              <a:rPr lang="en-US" err="1"/>
              <a:t>dapat</a:t>
            </a:r>
            <a:r>
              <a:rPr lang="en-US"/>
              <a:t> disimpulkan sistem kendali yang dibuat adalah sistem yang controlable dan observable. </a:t>
            </a:r>
          </a:p>
          <a:p>
            <a:pPr marL="0" indent="0" algn="just">
              <a:buNone/>
            </a:pPr>
            <a:r>
              <a:rPr lang="en-US"/>
              <a:t>	Serta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kondisi acceleration, actuator, displacement, travel suspension </a:t>
            </a:r>
            <a:r>
              <a:rPr lang="en-US" err="1"/>
              <a:t>menjadi</a:t>
            </a:r>
            <a:r>
              <a:rPr lang="en-US"/>
              <a:t> </a:t>
            </a:r>
            <a:r>
              <a:rPr lang="en-US" err="1"/>
              <a:t>stabil</a:t>
            </a:r>
            <a:r>
              <a:rPr lang="en-US"/>
              <a:t> </a:t>
            </a:r>
            <a:r>
              <a:rPr lang="en-US" err="1"/>
              <a:t>namun</a:t>
            </a:r>
            <a:r>
              <a:rPr lang="en-US"/>
              <a:t>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kekurangan</a:t>
            </a:r>
            <a:r>
              <a:rPr lang="en-US"/>
              <a:t> pada step response </a:t>
            </a:r>
            <a:r>
              <a:rPr lang="en-US" err="1"/>
              <a:t>karena</a:t>
            </a:r>
            <a:r>
              <a:rPr lang="en-US"/>
              <a:t> settling time yang </a:t>
            </a:r>
            <a:r>
              <a:rPr lang="en-US" err="1"/>
              <a:t>terlalu</a:t>
            </a:r>
            <a:r>
              <a:rPr lang="en-US"/>
              <a:t> lama </a:t>
            </a:r>
            <a:r>
              <a:rPr lang="en-US" err="1"/>
              <a:t>yaitu</a:t>
            </a:r>
            <a:r>
              <a:rPr lang="en-US"/>
              <a:t> 9.93 s dan overshoot di 3.92% meski sebenarnya sudah mencukupi.</a:t>
            </a:r>
          </a:p>
        </p:txBody>
      </p:sp>
    </p:spTree>
    <p:extLst>
      <p:ext uri="{BB962C8B-B14F-4D97-AF65-F5344CB8AC3E}">
        <p14:creationId xmlns:p14="http://schemas.microsoft.com/office/powerpoint/2010/main" val="361215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3F848-9B38-72F9-CA30-D1E3EAF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Terimakasih!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26A-89AD-D7BD-0C19-858835FC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8FDF-2AAE-66A1-4609-7F3BE7AA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b="0" i="0" u="none" strike="noStrike" baseline="0" dirty="0" err="1">
                <a:latin typeface="AdvTT5ada87cc"/>
              </a:rPr>
              <a:t>Abdeen</a:t>
            </a:r>
            <a:r>
              <a:rPr lang="en-ID" sz="1800" b="0" i="0" u="none" strike="noStrike" baseline="0" dirty="0">
                <a:latin typeface="AdvTT5ada87cc"/>
              </a:rPr>
              <a:t> Ahmed A., Khalil Ibrahim, and Abo-Bakr M. Nasr. “</a:t>
            </a:r>
            <a:r>
              <a:rPr lang="en-US" sz="1800" b="0" i="0" u="none" strike="noStrike" baseline="0" dirty="0">
                <a:latin typeface="AdvTTeeee58d9.B"/>
              </a:rPr>
              <a:t>Active Suspension System Design Using </a:t>
            </a:r>
            <a:r>
              <a:rPr lang="en-US" sz="1800" b="0" i="0" u="none" strike="noStrike" baseline="0" dirty="0" err="1">
                <a:latin typeface="AdvTTeeee58d9.B"/>
              </a:rPr>
              <a:t>FuzzyLogic</a:t>
            </a:r>
            <a:r>
              <a:rPr lang="en-US" sz="1800" b="0" i="0" u="none" strike="noStrike" baseline="0" dirty="0">
                <a:latin typeface="AdvTTeeee58d9.B"/>
              </a:rPr>
              <a:t> Control and Linear Quadratic Regulator,” Assiut University,2021.</a:t>
            </a:r>
          </a:p>
          <a:p>
            <a:pPr marL="0" indent="0">
              <a:buNone/>
            </a:pPr>
            <a:r>
              <a:rPr lang="en-ID" sz="1600" dirty="0">
                <a:hlinkClick r:id="rId2"/>
              </a:rPr>
              <a:t>https://www.researchgate.net/publication/350340107_Quarter_car_model_optimization_of_active_suspension_system_using_fuzzy_PID_and_linear_quadratic_regulator_controllers</a:t>
            </a:r>
            <a:endParaRPr lang="en-ID" sz="1600" dirty="0"/>
          </a:p>
          <a:p>
            <a:pPr marL="0" indent="0">
              <a:buNone/>
            </a:pPr>
            <a:endParaRPr lang="en-ID" sz="1600" b="0" i="0" u="none" strike="noStrike" baseline="0" dirty="0">
              <a:latin typeface="AdvTTeeee58d9.B"/>
            </a:endParaRPr>
          </a:p>
          <a:p>
            <a:pPr marL="0" indent="0">
              <a:buNone/>
            </a:pPr>
            <a:endParaRPr lang="en-ID" sz="1600" b="0" i="0" u="none" strike="noStrike" baseline="0" dirty="0">
              <a:latin typeface="AdvTTeeee58d9.B"/>
            </a:endParaRPr>
          </a:p>
          <a:p>
            <a:r>
              <a:rPr lang="en-ID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Abdussalam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Ali Ahmed. </a:t>
            </a:r>
            <a:r>
              <a:rPr lang="en-ID" sz="1800" dirty="0">
                <a:solidFill>
                  <a:srgbClr val="000000"/>
                </a:solidFill>
                <a:latin typeface="Cambria" panose="02040503050406030204" pitchFamily="18" charset="0"/>
              </a:rPr>
              <a:t>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Quarter car model optimization of active suspension system using fuzzy PID and linear quadratic regulator controllers,” Bani Waleed University,2021.</a:t>
            </a:r>
          </a:p>
          <a:p>
            <a:pPr marL="0" indent="0">
              <a:buNone/>
            </a:pPr>
            <a:r>
              <a:rPr lang="en-ID" sz="1600" dirty="0">
                <a:hlinkClick r:id="rId3"/>
              </a:rPr>
              <a:t>https://www.researchgate.net/publication/327106676_Active_Suspension_System_Design_Using_Fuzzy_Logic_Control_and_Linear_Quadratic_Regulator</a:t>
            </a:r>
            <a:endParaRPr lang="en-ID" sz="1600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90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263B-3521-A716-1BA2-70ED827C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Active Suspension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32432-8483-8814-2980-91B22E86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00" y="1658527"/>
            <a:ext cx="710519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7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0443-96D8-6148-2A6E-F1B97EA8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Parameter yang Dipakai pada Active Suspension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BDA23-CEBA-2089-B1DA-51DE8966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84" y="2266541"/>
            <a:ext cx="7929432" cy="23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4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05BA40-BDCB-F9D4-419E-EF6D7AD5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 StateSpace</a:t>
            </a:r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C471B920-7063-BAA0-CA04-3F7DB7CEC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18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𝑘𝑠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𝑏𝑠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  <m:e>
                              <m:r>
                                <a:rPr lang="en-US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𝑏𝑠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𝑘𝑠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𝑚𝑢𝑠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𝑏𝑠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𝑚𝑢𝑠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𝑘𝑢𝑠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𝑚𝑢𝑠</m:t>
                              </m:r>
                            </m:e>
                            <m:e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𝑏𝑠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𝑏𝑢𝑠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)/</m:t>
                              </m:r>
                              <m:r>
                                <a:rPr lang="en-US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𝑚𝑢𝑠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d-ID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𝑘𝑠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𝑏𝑠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𝑏𝑠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C471B920-7063-BAA0-CA04-3F7DB7CEC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1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ambar 4">
            <a:extLst>
              <a:ext uri="{FF2B5EF4-FFF2-40B4-BE49-F238E27FC236}">
                <a16:creationId xmlns:a16="http://schemas.microsoft.com/office/drawing/2014/main" id="{0C4EF91D-ED02-5226-6CA0-9433EF89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816" y="1657139"/>
            <a:ext cx="3475021" cy="1539373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0B5DA02-A73C-F54D-1021-7803614B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84" y="2939143"/>
            <a:ext cx="2103302" cy="1062151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E9DBE79E-7F5B-1C9F-C7A9-8C25ED8D1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009" y="4001294"/>
            <a:ext cx="3299746" cy="899238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A91ED67F-1E90-3A3F-E0B2-F365C9D84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784" y="4795330"/>
            <a:ext cx="2027096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6DAB-1657-A97B-4BA6-39304AE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Response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871534-808B-243F-E4B1-B73B068FA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89129"/>
              </p:ext>
            </p:extLst>
          </p:nvPr>
        </p:nvGraphicFramePr>
        <p:xfrm>
          <a:off x="901520" y="2146479"/>
          <a:ext cx="3777144" cy="22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48">
                  <a:extLst>
                    <a:ext uri="{9D8B030D-6E8A-4147-A177-3AD203B41FA5}">
                      <a16:colId xmlns:a16="http://schemas.microsoft.com/office/drawing/2014/main" val="1766501495"/>
                    </a:ext>
                  </a:extLst>
                </a:gridCol>
                <a:gridCol w="1259048">
                  <a:extLst>
                    <a:ext uri="{9D8B030D-6E8A-4147-A177-3AD203B41FA5}">
                      <a16:colId xmlns:a16="http://schemas.microsoft.com/office/drawing/2014/main" val="3099093587"/>
                    </a:ext>
                  </a:extLst>
                </a:gridCol>
                <a:gridCol w="1259048">
                  <a:extLst>
                    <a:ext uri="{9D8B030D-6E8A-4147-A177-3AD203B41FA5}">
                      <a16:colId xmlns:a16="http://schemas.microsoft.com/office/drawing/2014/main" val="689125210"/>
                    </a:ext>
                  </a:extLst>
                </a:gridCol>
              </a:tblGrid>
              <a:tr h="76255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Rise Time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0.162 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7651"/>
                  </a:ext>
                </a:extLst>
              </a:tr>
              <a:tr h="76255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Overshoot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3.92%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88770"/>
                  </a:ext>
                </a:extLst>
              </a:tr>
              <a:tr h="76255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Settling Time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9.93 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91993"/>
                  </a:ext>
                </a:extLst>
              </a:tr>
            </a:tbl>
          </a:graphicData>
        </a:graphic>
      </p:graphicFrame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139CD9B-6EA3-EF04-CD57-ED3ABF16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39" y="1209226"/>
            <a:ext cx="6662056" cy="44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4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1059264-4AE8-E2FD-8080-19C2CC31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Controllability dan Observability</a:t>
            </a:r>
            <a:endParaRPr lang="id-ID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11A54D5-F651-2D2F-0C54-C291D5F9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Karena rank </a:t>
            </a:r>
            <a:r>
              <a:rPr lang="en-US" err="1"/>
              <a:t>sama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</a:t>
            </a:r>
            <a:r>
              <a:rPr lang="en-US" err="1"/>
              <a:t>ordenya</a:t>
            </a:r>
            <a:r>
              <a:rPr lang="en-US"/>
              <a:t>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controlable dan observable</a:t>
            </a:r>
          </a:p>
          <a:p>
            <a:pPr marL="0" indent="0">
              <a:buNone/>
            </a:pPr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FD0CCA8-2FEC-AB81-B6A3-193D1CB1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62" y="3053701"/>
            <a:ext cx="4503382" cy="11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5A22-F8D0-AF41-3C00-24952C48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Nilai Eigen dan Kestabilan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9E9E9-1F30-94C4-64AB-FA5BDC115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48" y="1378431"/>
            <a:ext cx="8588414" cy="48309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78BA7-0455-B373-3605-64C7B489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256" y="2255726"/>
            <a:ext cx="295316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B6D0-BFE6-61E5-645D-EE3155A5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Desain Kendali pada Simulink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DF985D7-C204-7342-21FA-E63FF6AE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8" y="2243083"/>
            <a:ext cx="11135247" cy="41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64C-7247-661B-4326-78F1F5D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5685" cy="1228972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Blok Subsystem Input              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0502C48-17A0-C305-1BA8-AF4CE0ED2F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198" y="2358268"/>
            <a:ext cx="4464279" cy="2921150"/>
          </a:xfrm>
        </p:spPr>
      </p:pic>
      <p:sp>
        <p:nvSpPr>
          <p:cNvPr id="7" name="Judul 1">
            <a:extLst>
              <a:ext uri="{FF2B5EF4-FFF2-40B4-BE49-F238E27FC236}">
                <a16:creationId xmlns:a16="http://schemas.microsoft.com/office/drawing/2014/main" id="{A4CA7F24-51DF-10FE-02C5-264BC9984BE1}"/>
              </a:ext>
            </a:extLst>
          </p:cNvPr>
          <p:cNvSpPr txBox="1">
            <a:spLocks/>
          </p:cNvSpPr>
          <p:nvPr/>
        </p:nvSpPr>
        <p:spPr>
          <a:xfrm>
            <a:off x="5764369" y="268533"/>
            <a:ext cx="5591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Blok Sub Displacement</a:t>
            </a:r>
            <a:endParaRPr lang="id-ID"/>
          </a:p>
        </p:txBody>
      </p:sp>
      <p:pic>
        <p:nvPicPr>
          <p:cNvPr id="9" name="Gambar 6" descr="Diagram&#10;&#10;Description automatically generated">
            <a:extLst>
              <a:ext uri="{FF2B5EF4-FFF2-40B4-BE49-F238E27FC236}">
                <a16:creationId xmlns:a16="http://schemas.microsoft.com/office/drawing/2014/main" id="{D432B0F4-DA14-DA11-46A4-25089DE3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63" y="2354884"/>
            <a:ext cx="5063978" cy="28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383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AdvTT5ada87cc</vt:lpstr>
      <vt:lpstr>AdvTTeeee58d9.B</vt:lpstr>
      <vt:lpstr>Arial</vt:lpstr>
      <vt:lpstr>Calibri</vt:lpstr>
      <vt:lpstr>Calibri Light</vt:lpstr>
      <vt:lpstr>Cambria</vt:lpstr>
      <vt:lpstr>Cambria Math</vt:lpstr>
      <vt:lpstr>Times New Roman</vt:lpstr>
      <vt:lpstr>Tema Office</vt:lpstr>
      <vt:lpstr>Tubes SKM</vt:lpstr>
      <vt:lpstr>Active Suspension</vt:lpstr>
      <vt:lpstr>Parameter yang Dipakai pada Active Suspension</vt:lpstr>
      <vt:lpstr>Model  StateSpace</vt:lpstr>
      <vt:lpstr>Step Response</vt:lpstr>
      <vt:lpstr>Controllability dan Observability</vt:lpstr>
      <vt:lpstr>Nilai Eigen dan Kestabilan</vt:lpstr>
      <vt:lpstr>Desain Kendali pada Simulink</vt:lpstr>
      <vt:lpstr>Blok Subsystem Input              </vt:lpstr>
      <vt:lpstr>Blok Active Suspension</vt:lpstr>
      <vt:lpstr>Hasil simulasi</vt:lpstr>
      <vt:lpstr>Aktuator</vt:lpstr>
      <vt:lpstr>Displacement</vt:lpstr>
      <vt:lpstr>Travel Suspension</vt:lpstr>
      <vt:lpstr>Diskusi &amp; Analisa</vt:lpstr>
      <vt:lpstr>Terimakasih!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Imam Ahmad Syamil</dc:creator>
  <cp:lastModifiedBy>Alif Fitrianto Ramadhan</cp:lastModifiedBy>
  <cp:revision>6</cp:revision>
  <dcterms:created xsi:type="dcterms:W3CDTF">2023-01-02T14:06:05Z</dcterms:created>
  <dcterms:modified xsi:type="dcterms:W3CDTF">2023-01-03T14:57:05Z</dcterms:modified>
</cp:coreProperties>
</file>