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59" r:id="rId6"/>
    <p:sldId id="260" r:id="rId7"/>
    <p:sldId id="261" r:id="rId8"/>
    <p:sldId id="262" r:id="rId9"/>
    <p:sldId id="264" r:id="rId10"/>
    <p:sldId id="305" r:id="rId11"/>
    <p:sldId id="310" r:id="rId12"/>
    <p:sldId id="311" r:id="rId13"/>
    <p:sldId id="316" r:id="rId14"/>
    <p:sldId id="312" r:id="rId15"/>
    <p:sldId id="313" r:id="rId16"/>
    <p:sldId id="314" r:id="rId17"/>
    <p:sldId id="306" r:id="rId18"/>
    <p:sldId id="307" r:id="rId19"/>
    <p:sldId id="32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CEC1016-AD53-46FB-A663-5EC9A7CD3CCE}" type="datetimeFigureOut">
              <a:rPr lang="es-AR" smtClean="0"/>
              <a:t>16/3/2023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1714061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CEC1016-AD53-46FB-A663-5EC9A7CD3CCE}" type="datetimeFigureOut">
              <a:rPr lang="es-AR" smtClean="0"/>
              <a:t>16/3/2023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2244515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9CEC1016-AD53-46FB-A663-5EC9A7CD3CCE}" type="datetimeFigureOut">
              <a:rPr lang="es-AR" smtClean="0"/>
              <a:t>16/3/2023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2506065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9CEC1016-AD53-46FB-A663-5EC9A7CD3CCE}" type="datetimeFigureOut">
              <a:rPr lang="es-AR" smtClean="0"/>
              <a:t>16/3/2023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88538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CEC1016-AD53-46FB-A663-5EC9A7CD3CCE}" type="datetimeFigureOut">
              <a:rPr lang="es-AR" smtClean="0"/>
              <a:t>16/3/2023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2861606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EC1016-AD53-46FB-A663-5EC9A7CD3CCE}" type="datetimeFigureOut">
              <a:rPr lang="es-AR" smtClean="0"/>
              <a:t>16/3/2023</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1209716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EC1016-AD53-46FB-A663-5EC9A7CD3CCE}" type="datetimeFigureOut">
              <a:rPr lang="es-AR" smtClean="0"/>
              <a:t>16/3/2023</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3641721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CEC1016-AD53-46FB-A663-5EC9A7CD3CCE}" type="datetimeFigureOut">
              <a:rPr lang="es-AR" smtClean="0"/>
              <a:t>16/3/2023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92753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CEC1016-AD53-46FB-A663-5EC9A7CD3CCE}" type="datetimeFigureOut">
              <a:rPr lang="es-AR" smtClean="0"/>
              <a:t>16/3/2023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132055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9CEC1016-AD53-46FB-A663-5EC9A7CD3CCE}" type="datetimeFigureOut">
              <a:rPr lang="es-AR" smtClean="0"/>
              <a:t>16/3/2023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2679934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CEC1016-AD53-46FB-A663-5EC9A7CD3CCE}" type="datetimeFigureOut">
              <a:rPr lang="es-AR" smtClean="0"/>
              <a:t>16/3/2023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147735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CEC1016-AD53-46FB-A663-5EC9A7CD3CCE}" type="datetimeFigureOut">
              <a:rPr lang="es-AR" smtClean="0"/>
              <a:t>16/3/2023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704379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CEC1016-AD53-46FB-A663-5EC9A7CD3CCE}" type="datetimeFigureOut">
              <a:rPr lang="es-AR" smtClean="0"/>
              <a:t>16/3/2023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323802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9CEC1016-AD53-46FB-A663-5EC9A7CD3CCE}" type="datetimeFigureOut">
              <a:rPr lang="es-AR" smtClean="0"/>
              <a:t>16/3/2023</a:t>
            </a:fld>
            <a:endParaRPr lang="es-AR"/>
          </a:p>
        </p:txBody>
      </p:sp>
      <p:sp>
        <p:nvSpPr>
          <p:cNvPr id="5" name="Footer Placeholder 3"/>
          <p:cNvSpPr>
            <a:spLocks noGrp="1"/>
          </p:cNvSpPr>
          <p:nvPr>
            <p:ph type="ftr" sz="quarter" idx="11"/>
          </p:nvPr>
        </p:nvSpPr>
        <p:spPr/>
        <p:txBody>
          <a:bodyPr/>
          <a:lstStyle/>
          <a:p>
            <a:endParaRPr lang="es-AR"/>
          </a:p>
        </p:txBody>
      </p:sp>
      <p:sp>
        <p:nvSpPr>
          <p:cNvPr id="6" name="Slide Number Placeholder 4"/>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3399969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EC1016-AD53-46FB-A663-5EC9A7CD3CCE}" type="datetimeFigureOut">
              <a:rPr lang="es-AR" smtClean="0"/>
              <a:t>16/3/2023</a:t>
            </a:fld>
            <a:endParaRPr lang="es-AR"/>
          </a:p>
        </p:txBody>
      </p:sp>
      <p:sp>
        <p:nvSpPr>
          <p:cNvPr id="5" name="Footer Placeholder 2"/>
          <p:cNvSpPr>
            <a:spLocks noGrp="1"/>
          </p:cNvSpPr>
          <p:nvPr>
            <p:ph type="ftr" sz="quarter" idx="11"/>
          </p:nvPr>
        </p:nvSpPr>
        <p:spPr/>
        <p:txBody>
          <a:bodyPr/>
          <a:lstStyle/>
          <a:p>
            <a:endParaRPr lang="es-AR"/>
          </a:p>
        </p:txBody>
      </p:sp>
      <p:sp>
        <p:nvSpPr>
          <p:cNvPr id="6" name="Slide Number Placeholder 3"/>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312922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7" name="Date Placeholder 4"/>
          <p:cNvSpPr>
            <a:spLocks noGrp="1"/>
          </p:cNvSpPr>
          <p:nvPr>
            <p:ph type="dt" sz="half" idx="10"/>
          </p:nvPr>
        </p:nvSpPr>
        <p:spPr/>
        <p:txBody>
          <a:bodyPr/>
          <a:lstStyle/>
          <a:p>
            <a:fld id="{9CEC1016-AD53-46FB-A663-5EC9A7CD3CCE}" type="datetimeFigureOut">
              <a:rPr lang="es-AR" smtClean="0"/>
              <a:t>16/3/2023</a:t>
            </a:fld>
            <a:endParaRPr lang="es-AR"/>
          </a:p>
        </p:txBody>
      </p:sp>
      <p:sp>
        <p:nvSpPr>
          <p:cNvPr id="5" name="Footer Placeholder 5"/>
          <p:cNvSpPr>
            <a:spLocks noGrp="1"/>
          </p:cNvSpPr>
          <p:nvPr>
            <p:ph type="ftr" sz="quarter" idx="11"/>
          </p:nvPr>
        </p:nvSpPr>
        <p:spPr/>
        <p:txBody>
          <a:bodyPr/>
          <a:lstStyle/>
          <a:p>
            <a:endParaRPr lang="es-AR"/>
          </a:p>
        </p:txBody>
      </p:sp>
      <p:sp>
        <p:nvSpPr>
          <p:cNvPr id="6" name="Slide Number Placeholder 6"/>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154204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CEC1016-AD53-46FB-A663-5EC9A7CD3CCE}" type="datetimeFigureOut">
              <a:rPr lang="es-AR" smtClean="0"/>
              <a:t>16/3/2023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1603718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EC1016-AD53-46FB-A663-5EC9A7CD3CCE}" type="datetimeFigureOut">
              <a:rPr lang="es-AR" smtClean="0"/>
              <a:t>16/3/2023</a:t>
            </a:fld>
            <a:endParaRPr lang="es-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A1D3130-7CE7-4302-A838-25CDA199627C}" type="slidenum">
              <a:rPr lang="es-AR" smtClean="0"/>
              <a:t>‹Nº›</a:t>
            </a:fld>
            <a:endParaRPr lang="es-AR"/>
          </a:p>
        </p:txBody>
      </p:sp>
    </p:spTree>
    <p:extLst>
      <p:ext uri="{BB962C8B-B14F-4D97-AF65-F5344CB8AC3E}">
        <p14:creationId xmlns:p14="http://schemas.microsoft.com/office/powerpoint/2010/main" val="35515501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1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hyperlink" Target="http://es.gizmodo.com/ibm-logra-fabricar-el-primer-procesador-funcional-de-7-1716710167"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BD64605-BCB8-4CDA-AF66-C6C68E199934}"/>
              </a:ext>
            </a:extLst>
          </p:cNvPr>
          <p:cNvSpPr/>
          <p:nvPr/>
        </p:nvSpPr>
        <p:spPr>
          <a:xfrm>
            <a:off x="2125737" y="1402282"/>
            <a:ext cx="7940526" cy="2308324"/>
          </a:xfrm>
          <a:prstGeom prst="rect">
            <a:avLst/>
          </a:prstGeom>
        </p:spPr>
        <p:txBody>
          <a:bodyPr wrap="square">
            <a:spAutoFit/>
          </a:bodyPr>
          <a:lstStyle/>
          <a:p>
            <a:pPr algn="ctr"/>
            <a:r>
              <a:rPr lang="es-ES" sz="3600" b="1" dirty="0">
                <a:latin typeface="Arial" panose="020B0604020202020204" pitchFamily="34" charset="0"/>
                <a:ea typeface="Times New Roman" panose="02020603050405020304" pitchFamily="18" charset="0"/>
                <a:cs typeface="Times New Roman" panose="02020603050405020304" pitchFamily="18" charset="0"/>
              </a:rPr>
              <a:t>Arquitectura de Computadoras</a:t>
            </a:r>
          </a:p>
          <a:p>
            <a:endParaRPr lang="es-ES" sz="3600" b="1" dirty="0">
              <a:latin typeface="Arial" panose="020B0604020202020204" pitchFamily="34" charset="0"/>
              <a:cs typeface="Times New Roman" panose="02020603050405020304" pitchFamily="18" charset="0"/>
            </a:endParaRPr>
          </a:p>
          <a:p>
            <a:endParaRPr lang="es-ES" sz="3600" b="1" dirty="0">
              <a:latin typeface="Arial" panose="020B0604020202020204" pitchFamily="34" charset="0"/>
              <a:cs typeface="Times New Roman" panose="02020603050405020304" pitchFamily="18" charset="0"/>
            </a:endParaRPr>
          </a:p>
          <a:p>
            <a:pPr algn="ctr"/>
            <a:r>
              <a:rPr lang="es-ES" sz="3600" b="1" dirty="0">
                <a:latin typeface="Arial" panose="020B0604020202020204" pitchFamily="34" charset="0"/>
                <a:cs typeface="Times New Roman" panose="02020603050405020304" pitchFamily="18" charset="0"/>
              </a:rPr>
              <a:t>¿Para qué?              ¿porqué?</a:t>
            </a:r>
            <a:endParaRPr lang="es-AR" sz="3600" dirty="0"/>
          </a:p>
        </p:txBody>
      </p:sp>
    </p:spTree>
    <p:extLst>
      <p:ext uri="{BB962C8B-B14F-4D97-AF65-F5344CB8AC3E}">
        <p14:creationId xmlns:p14="http://schemas.microsoft.com/office/powerpoint/2010/main" val="2143381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31FB04D-F67F-4CCC-B39C-7D86EA51A3F5}"/>
              </a:ext>
            </a:extLst>
          </p:cNvPr>
          <p:cNvPicPr>
            <a:picLocks noChangeAspect="1"/>
          </p:cNvPicPr>
          <p:nvPr/>
        </p:nvPicPr>
        <p:blipFill>
          <a:blip r:embed="rId2"/>
          <a:stretch>
            <a:fillRect/>
          </a:stretch>
        </p:blipFill>
        <p:spPr>
          <a:xfrm>
            <a:off x="2308376" y="1217148"/>
            <a:ext cx="7575247" cy="4846028"/>
          </a:xfrm>
          <a:prstGeom prst="rect">
            <a:avLst/>
          </a:prstGeom>
        </p:spPr>
      </p:pic>
      <p:sp>
        <p:nvSpPr>
          <p:cNvPr id="4" name="Rectángulo 3">
            <a:extLst>
              <a:ext uri="{FF2B5EF4-FFF2-40B4-BE49-F238E27FC236}">
                <a16:creationId xmlns:a16="http://schemas.microsoft.com/office/drawing/2014/main" id="{B1171D57-B655-4377-8FAE-15ACA3FDBF33}"/>
              </a:ext>
            </a:extLst>
          </p:cNvPr>
          <p:cNvSpPr/>
          <p:nvPr/>
        </p:nvSpPr>
        <p:spPr>
          <a:xfrm>
            <a:off x="4920164" y="406128"/>
            <a:ext cx="2351669" cy="388696"/>
          </a:xfrm>
          <a:prstGeom prst="rect">
            <a:avLst/>
          </a:prstGeom>
        </p:spPr>
        <p:txBody>
          <a:bodyPr wrap="none">
            <a:spAutoFit/>
          </a:bodyPr>
          <a:lstStyle/>
          <a:p>
            <a:pPr algn="ct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MÁQUINA MULTINIVEL</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7051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Resultado de imagen para imagen funcion analogica">
            <a:extLst>
              <a:ext uri="{FF2B5EF4-FFF2-40B4-BE49-F238E27FC236}">
                <a16:creationId xmlns:a16="http://schemas.microsoft.com/office/drawing/2014/main" id="{73BE3A19-4F0E-4E49-8F0C-3A988C8DF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290" y="815925"/>
            <a:ext cx="7362092" cy="5521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657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imagen funcion analogica">
            <a:extLst>
              <a:ext uri="{FF2B5EF4-FFF2-40B4-BE49-F238E27FC236}">
                <a16:creationId xmlns:a16="http://schemas.microsoft.com/office/drawing/2014/main" id="{F85781CE-BD8D-4DDA-833A-177DC1FB4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0" y="1543050"/>
            <a:ext cx="6676406" cy="3924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imagen funcion analogica">
            <a:extLst>
              <a:ext uri="{FF2B5EF4-FFF2-40B4-BE49-F238E27FC236}">
                <a16:creationId xmlns:a16="http://schemas.microsoft.com/office/drawing/2014/main" id="{CF65D6E7-97DA-41DC-8D6F-DF0ED96A8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2" y="476250"/>
            <a:ext cx="4500563"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005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E82B851-1AC2-4ED9-9C34-E4412BDFAF65}"/>
              </a:ext>
            </a:extLst>
          </p:cNvPr>
          <p:cNvSpPr txBox="1"/>
          <p:nvPr/>
        </p:nvSpPr>
        <p:spPr>
          <a:xfrm>
            <a:off x="1485900" y="1009650"/>
            <a:ext cx="8191500" cy="1477328"/>
          </a:xfrm>
          <a:prstGeom prst="rect">
            <a:avLst/>
          </a:prstGeom>
          <a:noFill/>
        </p:spPr>
        <p:txBody>
          <a:bodyPr wrap="square" rtlCol="0">
            <a:spAutoFit/>
          </a:bodyPr>
          <a:lstStyle/>
          <a:p>
            <a:r>
              <a:rPr lang="es-AR" dirty="0"/>
              <a:t>CIRCUITOS DISCRETOS </a:t>
            </a:r>
          </a:p>
          <a:p>
            <a:endParaRPr lang="es-AR" dirty="0"/>
          </a:p>
          <a:p>
            <a:r>
              <a:rPr lang="es-AR" dirty="0"/>
              <a:t>CIRCUITOS DIGITALES</a:t>
            </a:r>
          </a:p>
          <a:p>
            <a:endParaRPr lang="es-AR" dirty="0"/>
          </a:p>
          <a:p>
            <a:r>
              <a:rPr lang="es-AR" dirty="0"/>
              <a:t>CIRCUITOS LÓGICOS</a:t>
            </a:r>
          </a:p>
        </p:txBody>
      </p:sp>
      <p:sp>
        <p:nvSpPr>
          <p:cNvPr id="3" name="CuadroTexto 2">
            <a:extLst>
              <a:ext uri="{FF2B5EF4-FFF2-40B4-BE49-F238E27FC236}">
                <a16:creationId xmlns:a16="http://schemas.microsoft.com/office/drawing/2014/main" id="{B5E07A91-C8B0-4D69-9630-4D7AFAC56704}"/>
              </a:ext>
            </a:extLst>
          </p:cNvPr>
          <p:cNvSpPr txBox="1"/>
          <p:nvPr/>
        </p:nvSpPr>
        <p:spPr>
          <a:xfrm>
            <a:off x="1219200" y="3162300"/>
            <a:ext cx="4438650" cy="3139321"/>
          </a:xfrm>
          <a:prstGeom prst="rect">
            <a:avLst/>
          </a:prstGeom>
          <a:noFill/>
        </p:spPr>
        <p:txBody>
          <a:bodyPr wrap="square" rtlCol="0">
            <a:spAutoFit/>
          </a:bodyPr>
          <a:lstStyle/>
          <a:p>
            <a:r>
              <a:rPr lang="es-AR" dirty="0"/>
              <a:t>Procesan variables digitales: </a:t>
            </a:r>
          </a:p>
          <a:p>
            <a:endParaRPr lang="es-AR" dirty="0"/>
          </a:p>
          <a:p>
            <a:r>
              <a:rPr lang="es-AR" dirty="0"/>
              <a:t>Altos – bajos</a:t>
            </a:r>
          </a:p>
          <a:p>
            <a:endParaRPr lang="es-AR" dirty="0"/>
          </a:p>
          <a:p>
            <a:r>
              <a:rPr lang="es-AR" dirty="0"/>
              <a:t>Abiertos – cerrados</a:t>
            </a:r>
          </a:p>
          <a:p>
            <a:endParaRPr lang="es-AR" dirty="0"/>
          </a:p>
          <a:p>
            <a:r>
              <a:rPr lang="es-AR" dirty="0"/>
              <a:t>Si – no</a:t>
            </a:r>
          </a:p>
          <a:p>
            <a:endParaRPr lang="es-AR" dirty="0"/>
          </a:p>
          <a:p>
            <a:r>
              <a:rPr lang="es-AR" dirty="0"/>
              <a:t>Verdadero – falso</a:t>
            </a:r>
          </a:p>
          <a:p>
            <a:endParaRPr lang="es-AR" dirty="0"/>
          </a:p>
          <a:p>
            <a:r>
              <a:rPr lang="es-AR" dirty="0"/>
              <a:t>Ceros  -  unos</a:t>
            </a:r>
          </a:p>
        </p:txBody>
      </p:sp>
      <p:pic>
        <p:nvPicPr>
          <p:cNvPr id="5122" name="Picture 2" descr="Resultado de imagen para funciones representadas con llaves">
            <a:extLst>
              <a:ext uri="{FF2B5EF4-FFF2-40B4-BE49-F238E27FC236}">
                <a16:creationId xmlns:a16="http://schemas.microsoft.com/office/drawing/2014/main" id="{6247D080-2399-4479-AD33-223389E48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650" y="1312907"/>
            <a:ext cx="6136641" cy="231314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esultado de imagen para funciones representadas con llaves">
            <a:extLst>
              <a:ext uri="{FF2B5EF4-FFF2-40B4-BE49-F238E27FC236}">
                <a16:creationId xmlns:a16="http://schemas.microsoft.com/office/drawing/2014/main" id="{44396B08-E5FD-4851-9717-BED21930A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9997" y="3929310"/>
            <a:ext cx="6089244" cy="2831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659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n para imagen diodo">
            <a:extLst>
              <a:ext uri="{FF2B5EF4-FFF2-40B4-BE49-F238E27FC236}">
                <a16:creationId xmlns:a16="http://schemas.microsoft.com/office/drawing/2014/main" id="{E60114A9-897F-4C65-ADEE-ACE4C1F7D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04" y="1786445"/>
            <a:ext cx="4781550" cy="358991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8" descr="Resultado de imagen para imagen transistor">
            <a:extLst>
              <a:ext uri="{FF2B5EF4-FFF2-40B4-BE49-F238E27FC236}">
                <a16:creationId xmlns:a16="http://schemas.microsoft.com/office/drawing/2014/main" id="{E19F6FE9-5039-4941-A965-DA9AEB1A4A9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AutoShape 10" descr="Resultado de imagen para imagen transistor">
            <a:extLst>
              <a:ext uri="{FF2B5EF4-FFF2-40B4-BE49-F238E27FC236}">
                <a16:creationId xmlns:a16="http://schemas.microsoft.com/office/drawing/2014/main" id="{B259F5EA-0590-44F9-8032-FF80E73A023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3084" name="Picture 12" descr="Resultado de imagen para imagen transistor">
            <a:extLst>
              <a:ext uri="{FF2B5EF4-FFF2-40B4-BE49-F238E27FC236}">
                <a16:creationId xmlns:a16="http://schemas.microsoft.com/office/drawing/2014/main" id="{E371FF0E-C247-471C-BBB0-C188AADDA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7065" y="143890"/>
            <a:ext cx="2926208" cy="291214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Imagen relacionada">
            <a:extLst>
              <a:ext uri="{FF2B5EF4-FFF2-40B4-BE49-F238E27FC236}">
                <a16:creationId xmlns:a16="http://schemas.microsoft.com/office/drawing/2014/main" id="{B1048426-34A6-4E90-ABA4-2B46881787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698" y="3581400"/>
            <a:ext cx="3870942" cy="2912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99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imagen diodo">
            <a:extLst>
              <a:ext uri="{FF2B5EF4-FFF2-40B4-BE49-F238E27FC236}">
                <a16:creationId xmlns:a16="http://schemas.microsoft.com/office/drawing/2014/main" id="{CCFC6B95-C353-407D-9AA2-9B94D28F4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771" y="2219324"/>
            <a:ext cx="5059384" cy="3895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n relacionada">
            <a:extLst>
              <a:ext uri="{FF2B5EF4-FFF2-40B4-BE49-F238E27FC236}">
                <a16:creationId xmlns:a16="http://schemas.microsoft.com/office/drawing/2014/main" id="{FEBBC757-88B5-4ED4-8887-34244F6D6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8500" y="2219323"/>
            <a:ext cx="519430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728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n relacionada">
            <a:extLst>
              <a:ext uri="{FF2B5EF4-FFF2-40B4-BE49-F238E27FC236}">
                <a16:creationId xmlns:a16="http://schemas.microsoft.com/office/drawing/2014/main" id="{BD2BCDC7-A339-4440-84F7-08D6B5A11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9" y="2574131"/>
            <a:ext cx="5578106" cy="301466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n relacionada">
            <a:extLst>
              <a:ext uri="{FF2B5EF4-FFF2-40B4-BE49-F238E27FC236}">
                <a16:creationId xmlns:a16="http://schemas.microsoft.com/office/drawing/2014/main" id="{BD362573-8A4C-4F4C-9B05-D20558590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933" y="1709737"/>
            <a:ext cx="5366028"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557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www.intel.com/content/dam/www/public/us/en/images/diagrams/ticktock-infographic-web-rwd.png.rendition.intel.web.720.405.png">
            <a:extLst>
              <a:ext uri="{FF2B5EF4-FFF2-40B4-BE49-F238E27FC236}">
                <a16:creationId xmlns:a16="http://schemas.microsoft.com/office/drawing/2014/main" id="{E080E5FD-069F-48C2-9727-6B3D20740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296" y="894287"/>
            <a:ext cx="9012311" cy="5069425"/>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25404DDD-5129-4D87-8F25-7253B980F7B3}"/>
              </a:ext>
            </a:extLst>
          </p:cNvPr>
          <p:cNvSpPr/>
          <p:nvPr/>
        </p:nvSpPr>
        <p:spPr>
          <a:xfrm>
            <a:off x="419686" y="6142031"/>
            <a:ext cx="11352628" cy="369332"/>
          </a:xfrm>
          <a:prstGeom prst="rect">
            <a:avLst/>
          </a:prstGeom>
        </p:spPr>
        <p:txBody>
          <a:bodyPr wrap="square">
            <a:spAutoFit/>
          </a:bodyPr>
          <a:lstStyle/>
          <a:p>
            <a:r>
              <a:rPr lang="es-AR" dirty="0"/>
              <a:t>https://www.intel.com/content/www/us/en/silicon-innovations/intel-tick-tock-model-general.html</a:t>
            </a:r>
          </a:p>
        </p:txBody>
      </p:sp>
      <p:sp>
        <p:nvSpPr>
          <p:cNvPr id="3" name="Rectángulo 2">
            <a:extLst>
              <a:ext uri="{FF2B5EF4-FFF2-40B4-BE49-F238E27FC236}">
                <a16:creationId xmlns:a16="http://schemas.microsoft.com/office/drawing/2014/main" id="{1FD4FAF9-2103-4148-A81B-F4DB787F76EE}"/>
              </a:ext>
            </a:extLst>
          </p:cNvPr>
          <p:cNvSpPr/>
          <p:nvPr/>
        </p:nvSpPr>
        <p:spPr>
          <a:xfrm>
            <a:off x="4002221" y="327272"/>
            <a:ext cx="3453655" cy="388696"/>
          </a:xfrm>
          <a:prstGeom prst="rect">
            <a:avLst/>
          </a:prstGeom>
        </p:spPr>
        <p:txBody>
          <a:bodyPr wrap="square">
            <a:spAutoFit/>
          </a:bodyPr>
          <a:lstStyle/>
          <a:p>
            <a:pPr algn="ct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SEMICONDUCTORES</a:t>
            </a:r>
          </a:p>
        </p:txBody>
      </p:sp>
    </p:spTree>
    <p:extLst>
      <p:ext uri="{BB962C8B-B14F-4D97-AF65-F5344CB8AC3E}">
        <p14:creationId xmlns:p14="http://schemas.microsoft.com/office/powerpoint/2010/main" val="4115433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CEB9945-4DC9-422D-9154-6CEB2590E39C}"/>
              </a:ext>
            </a:extLst>
          </p:cNvPr>
          <p:cNvSpPr/>
          <p:nvPr/>
        </p:nvSpPr>
        <p:spPr>
          <a:xfrm>
            <a:off x="980661" y="776046"/>
            <a:ext cx="8534400" cy="400110"/>
          </a:xfrm>
          <a:prstGeom prst="rect">
            <a:avLst/>
          </a:prstGeom>
        </p:spPr>
        <p:txBody>
          <a:bodyPr wrap="square">
            <a:spAutoFit/>
          </a:bodyPr>
          <a:lstStyle/>
          <a:p>
            <a:endParaRPr lang="es-AR" sz="2000" dirty="0"/>
          </a:p>
        </p:txBody>
      </p:sp>
      <p:sp>
        <p:nvSpPr>
          <p:cNvPr id="3" name="Rectángulo 2">
            <a:extLst>
              <a:ext uri="{FF2B5EF4-FFF2-40B4-BE49-F238E27FC236}">
                <a16:creationId xmlns:a16="http://schemas.microsoft.com/office/drawing/2014/main" id="{D05BF92D-158B-4A1A-84B0-4AAA605005C7}"/>
              </a:ext>
            </a:extLst>
          </p:cNvPr>
          <p:cNvSpPr/>
          <p:nvPr/>
        </p:nvSpPr>
        <p:spPr>
          <a:xfrm>
            <a:off x="185531" y="118260"/>
            <a:ext cx="10031896" cy="1631216"/>
          </a:xfrm>
          <a:prstGeom prst="rect">
            <a:avLst/>
          </a:prstGeom>
        </p:spPr>
        <p:txBody>
          <a:bodyPr wrap="square">
            <a:spAutoFit/>
          </a:bodyPr>
          <a:lstStyle/>
          <a:p>
            <a:pPr algn="just"/>
            <a:r>
              <a:rPr lang="es-AR" sz="2000" dirty="0">
                <a:solidFill>
                  <a:srgbClr val="222222"/>
                </a:solidFill>
                <a:latin typeface="ElizabethSerif"/>
              </a:rPr>
              <a:t>El problema se encuentra, por supuesto, en los límites propios de la materia prima, el silicio. IBM consiguió hace </a:t>
            </a:r>
            <a:r>
              <a:rPr lang="es-AR" sz="2000" dirty="0">
                <a:solidFill>
                  <a:srgbClr val="222222"/>
                </a:solidFill>
                <a:latin typeface="ElizabethSerif"/>
                <a:hlinkClick r:id="rId2"/>
              </a:rPr>
              <a:t>poco llegar a los 7 nm</a:t>
            </a:r>
            <a:r>
              <a:rPr lang="es-AR" sz="2000" dirty="0">
                <a:solidFill>
                  <a:srgbClr val="222222"/>
                </a:solidFill>
                <a:latin typeface="ElizabethSerif"/>
              </a:rPr>
              <a:t> (</a:t>
            </a:r>
            <a:r>
              <a:rPr lang="es-AR" sz="2000" dirty="0"/>
              <a:t>unas 1,400 veces más pequeño que el grosor de un cabello humano. El chip tiene 4 veces la capacidad de los procesadores actuales)</a:t>
            </a:r>
            <a:r>
              <a:rPr lang="es-AR" sz="2000" dirty="0">
                <a:solidFill>
                  <a:srgbClr val="222222"/>
                </a:solidFill>
                <a:latin typeface="ElizabethSerif"/>
              </a:rPr>
              <a:t> pero ya avisó que el proceso era caro, costoso y todavía lejos de la producción comercial en masa</a:t>
            </a:r>
            <a:endParaRPr lang="es-AR" sz="2000" dirty="0"/>
          </a:p>
        </p:txBody>
      </p:sp>
      <p:sp>
        <p:nvSpPr>
          <p:cNvPr id="4" name="Rectángulo 3">
            <a:extLst>
              <a:ext uri="{FF2B5EF4-FFF2-40B4-BE49-F238E27FC236}">
                <a16:creationId xmlns:a16="http://schemas.microsoft.com/office/drawing/2014/main" id="{1B35587A-88FB-4258-8A61-363D765A2778}"/>
              </a:ext>
            </a:extLst>
          </p:cNvPr>
          <p:cNvSpPr/>
          <p:nvPr/>
        </p:nvSpPr>
        <p:spPr>
          <a:xfrm>
            <a:off x="3843130" y="6493519"/>
            <a:ext cx="11820940" cy="246221"/>
          </a:xfrm>
          <a:prstGeom prst="rect">
            <a:avLst/>
          </a:prstGeom>
        </p:spPr>
        <p:txBody>
          <a:bodyPr wrap="square">
            <a:spAutoFit/>
          </a:bodyPr>
          <a:lstStyle/>
          <a:p>
            <a:r>
              <a:rPr lang="es-AR" sz="1000" dirty="0"/>
              <a:t>https://es.gizmodo.com/ibm-logra-fabricar-el-primer-procesador-funcional-de-7-1716710167</a:t>
            </a:r>
          </a:p>
        </p:txBody>
      </p:sp>
      <p:pic>
        <p:nvPicPr>
          <p:cNvPr id="8194" name="Picture 2" descr="https://i.kinja-img.com/gawker-media/image/upload/1267474132698904649.jpg">
            <a:extLst>
              <a:ext uri="{FF2B5EF4-FFF2-40B4-BE49-F238E27FC236}">
                <a16:creationId xmlns:a16="http://schemas.microsoft.com/office/drawing/2014/main" id="{44985637-8C66-457C-82F4-D52B0E8E28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9243" y="1558154"/>
            <a:ext cx="6944900" cy="4758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479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0E11AB8-76E8-4818-8D2A-D38F51F309C3}"/>
              </a:ext>
            </a:extLst>
          </p:cNvPr>
          <p:cNvSpPr/>
          <p:nvPr/>
        </p:nvSpPr>
        <p:spPr>
          <a:xfrm>
            <a:off x="976930" y="571500"/>
            <a:ext cx="5119070" cy="830997"/>
          </a:xfrm>
          <a:prstGeom prst="rect">
            <a:avLst/>
          </a:prstGeom>
        </p:spPr>
        <p:txBody>
          <a:bodyPr wrap="square">
            <a:spAutoFit/>
          </a:bodyPr>
          <a:lstStyle/>
          <a:p>
            <a:pPr fontAlgn="base"/>
            <a:r>
              <a:rPr lang="es-AR" sz="2400" b="1" dirty="0">
                <a:latin typeface="Oswald"/>
              </a:rPr>
              <a:t>AMD lanza los procesadores Ryzen 3000 Pro fabricados en proceso de 7 nm</a:t>
            </a:r>
            <a:endParaRPr lang="es-AR" sz="2400" b="1" i="0" dirty="0">
              <a:effectLst/>
              <a:latin typeface="Oswald"/>
            </a:endParaRPr>
          </a:p>
        </p:txBody>
      </p:sp>
      <p:pic>
        <p:nvPicPr>
          <p:cNvPr id="1026" name="Picture 2">
            <a:extLst>
              <a:ext uri="{FF2B5EF4-FFF2-40B4-BE49-F238E27FC236}">
                <a16:creationId xmlns:a16="http://schemas.microsoft.com/office/drawing/2014/main" id="{7AC5045B-6491-445A-BAA9-68F86DD95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51" y="2477011"/>
            <a:ext cx="6246743" cy="374804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76A3940A-3E11-4F79-B072-13556B65743F}"/>
              </a:ext>
            </a:extLst>
          </p:cNvPr>
          <p:cNvSpPr/>
          <p:nvPr/>
        </p:nvSpPr>
        <p:spPr>
          <a:xfrm>
            <a:off x="7055125" y="2273542"/>
            <a:ext cx="4585252" cy="4154984"/>
          </a:xfrm>
          <a:prstGeom prst="rect">
            <a:avLst/>
          </a:prstGeom>
        </p:spPr>
        <p:txBody>
          <a:bodyPr wrap="square">
            <a:spAutoFit/>
          </a:bodyPr>
          <a:lstStyle/>
          <a:p>
            <a:pPr algn="just"/>
            <a:r>
              <a:rPr lang="es-AR" dirty="0">
                <a:solidFill>
                  <a:srgbClr val="000000"/>
                </a:solidFill>
                <a:latin typeface="Roboto"/>
              </a:rPr>
              <a:t> </a:t>
            </a:r>
            <a:r>
              <a:rPr lang="es-AR" sz="2400" dirty="0">
                <a:latin typeface="Roboto"/>
              </a:rPr>
              <a:t>el salto al proceso de 7 nm ha permitido a AMD ofrecer unos valores excelentes con los nuevos Ryzen 3000 Pro. Todos los modelos que ha anunciado la compañía de Sunnyvale tienen un TDP muy contenido. Incluso el tope de gama, el Ryzen 9 Pro 3900, que suma </a:t>
            </a:r>
            <a:r>
              <a:rPr lang="es-AR" sz="2400" b="1" dirty="0">
                <a:latin typeface="Roboto"/>
              </a:rPr>
              <a:t>12 núcleos y 24 hilos, tiene un TDP de 65 vatios.</a:t>
            </a:r>
            <a:endParaRPr lang="es-AR" sz="2400" dirty="0"/>
          </a:p>
        </p:txBody>
      </p:sp>
    </p:spTree>
    <p:extLst>
      <p:ext uri="{BB962C8B-B14F-4D97-AF65-F5344CB8AC3E}">
        <p14:creationId xmlns:p14="http://schemas.microsoft.com/office/powerpoint/2010/main" val="3890836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E69852C-F93C-438C-8158-A812CE1569C7}"/>
              </a:ext>
            </a:extLst>
          </p:cNvPr>
          <p:cNvSpPr/>
          <p:nvPr/>
        </p:nvSpPr>
        <p:spPr>
          <a:xfrm>
            <a:off x="2125737" y="752926"/>
            <a:ext cx="7940526" cy="2308324"/>
          </a:xfrm>
          <a:prstGeom prst="rect">
            <a:avLst/>
          </a:prstGeom>
        </p:spPr>
        <p:txBody>
          <a:bodyPr wrap="square">
            <a:spAutoFit/>
          </a:bodyPr>
          <a:lstStyle/>
          <a:p>
            <a:pPr algn="ctr"/>
            <a:r>
              <a:rPr lang="es-ES" sz="3600" b="1" dirty="0">
                <a:latin typeface="Arial" panose="020B0604020202020204" pitchFamily="34" charset="0"/>
                <a:ea typeface="Times New Roman" panose="02020603050405020304" pitchFamily="18" charset="0"/>
                <a:cs typeface="Times New Roman" panose="02020603050405020304" pitchFamily="18" charset="0"/>
              </a:rPr>
              <a:t>Arquitectura de Computadoras</a:t>
            </a:r>
          </a:p>
          <a:p>
            <a:endParaRPr lang="es-ES" sz="3600" b="1" dirty="0">
              <a:latin typeface="Arial" panose="020B0604020202020204" pitchFamily="34" charset="0"/>
              <a:cs typeface="Times New Roman" panose="02020603050405020304" pitchFamily="18" charset="0"/>
            </a:endParaRPr>
          </a:p>
          <a:p>
            <a:endParaRPr lang="es-ES" sz="3600" b="1" dirty="0">
              <a:latin typeface="Arial" panose="020B0604020202020204" pitchFamily="34" charset="0"/>
              <a:cs typeface="Times New Roman" panose="02020603050405020304" pitchFamily="18" charset="0"/>
            </a:endParaRPr>
          </a:p>
          <a:p>
            <a:pPr algn="ctr"/>
            <a:r>
              <a:rPr lang="es-ES" sz="3600" b="1" dirty="0">
                <a:latin typeface="Arial" panose="020B0604020202020204" pitchFamily="34" charset="0"/>
                <a:cs typeface="Times New Roman" panose="02020603050405020304" pitchFamily="18" charset="0"/>
              </a:rPr>
              <a:t>¿qué es?</a:t>
            </a:r>
            <a:endParaRPr lang="es-AR" sz="3600" dirty="0"/>
          </a:p>
        </p:txBody>
      </p:sp>
      <p:pic>
        <p:nvPicPr>
          <p:cNvPr id="5" name="Imagen 4">
            <a:extLst>
              <a:ext uri="{FF2B5EF4-FFF2-40B4-BE49-F238E27FC236}">
                <a16:creationId xmlns:a16="http://schemas.microsoft.com/office/drawing/2014/main" id="{441B4A9B-8666-41EE-83D8-0355A485B46F}"/>
              </a:ext>
            </a:extLst>
          </p:cNvPr>
          <p:cNvPicPr>
            <a:picLocks noChangeAspect="1"/>
          </p:cNvPicPr>
          <p:nvPr/>
        </p:nvPicPr>
        <p:blipFill>
          <a:blip r:embed="rId2"/>
          <a:stretch>
            <a:fillRect/>
          </a:stretch>
        </p:blipFill>
        <p:spPr>
          <a:xfrm>
            <a:off x="8177230" y="2520519"/>
            <a:ext cx="3387432" cy="1939013"/>
          </a:xfrm>
          <a:prstGeom prst="rect">
            <a:avLst/>
          </a:prstGeom>
        </p:spPr>
      </p:pic>
      <p:pic>
        <p:nvPicPr>
          <p:cNvPr id="1026" name="Picture 2" descr="Resultado de imagen de micro intel imagenes">
            <a:extLst>
              <a:ext uri="{FF2B5EF4-FFF2-40B4-BE49-F238E27FC236}">
                <a16:creationId xmlns:a16="http://schemas.microsoft.com/office/drawing/2014/main" id="{58EC55FE-DCE0-472A-B65B-1F8049FE4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309" y="3557171"/>
            <a:ext cx="1636969" cy="19008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micro intel imagenes">
            <a:extLst>
              <a:ext uri="{FF2B5EF4-FFF2-40B4-BE49-F238E27FC236}">
                <a16:creationId xmlns:a16="http://schemas.microsoft.com/office/drawing/2014/main" id="{E15065A9-E52B-4F31-9166-4470CB3D3535}"/>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32804" y="1656365"/>
            <a:ext cx="1636969" cy="19008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de micro intel core i9">
            <a:extLst>
              <a:ext uri="{FF2B5EF4-FFF2-40B4-BE49-F238E27FC236}">
                <a16:creationId xmlns:a16="http://schemas.microsoft.com/office/drawing/2014/main" id="{1F037C67-F3BA-4BF5-A1FF-31261A27CF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5278" y="4870921"/>
            <a:ext cx="1636969" cy="1819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de micro amd rizen">
            <a:extLst>
              <a:ext uri="{FF2B5EF4-FFF2-40B4-BE49-F238E27FC236}">
                <a16:creationId xmlns:a16="http://schemas.microsoft.com/office/drawing/2014/main" id="{FC3E7C10-4F34-4ED8-99F4-98AF53F271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6771" y="2606768"/>
            <a:ext cx="1860603" cy="14766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de micro amd rizen">
            <a:extLst>
              <a:ext uri="{FF2B5EF4-FFF2-40B4-BE49-F238E27FC236}">
                <a16:creationId xmlns:a16="http://schemas.microsoft.com/office/drawing/2014/main" id="{C0B8AD29-AED1-4B0E-80B5-A9BC3C2117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2416" y="4391176"/>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15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imagenes arquitectura de computadoras">
            <a:extLst>
              <a:ext uri="{FF2B5EF4-FFF2-40B4-BE49-F238E27FC236}">
                <a16:creationId xmlns:a16="http://schemas.microsoft.com/office/drawing/2014/main" id="{06FBF47D-9406-4DF8-95F9-3DD166E7C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536" y="1353607"/>
            <a:ext cx="5528603" cy="41507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imagenes arquitectura de computadoras">
            <a:extLst>
              <a:ext uri="{FF2B5EF4-FFF2-40B4-BE49-F238E27FC236}">
                <a16:creationId xmlns:a16="http://schemas.microsoft.com/office/drawing/2014/main" id="{9CBDBC48-2646-497C-86CE-93972239DC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61" y="57150"/>
            <a:ext cx="5345339" cy="4276271"/>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Resultado de imagen para imagen pc ibm  8088">
            <a:extLst>
              <a:ext uri="{FF2B5EF4-FFF2-40B4-BE49-F238E27FC236}">
                <a16:creationId xmlns:a16="http://schemas.microsoft.com/office/drawing/2014/main" id="{D1588AB2-B5B4-4524-959A-E0399A71B3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6148" name="Picture 4" descr="Resultado de imagen para imagen pc ibm  8088">
            <a:extLst>
              <a:ext uri="{FF2B5EF4-FFF2-40B4-BE49-F238E27FC236}">
                <a16:creationId xmlns:a16="http://schemas.microsoft.com/office/drawing/2014/main" id="{9A696102-A4F6-4E60-8B83-D739C5FBC4D5}"/>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344646" y="4445822"/>
            <a:ext cx="2503454" cy="2327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76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C1854F7-A5E0-451E-5DF6-918C05847203}"/>
              </a:ext>
            </a:extLst>
          </p:cNvPr>
          <p:cNvPicPr>
            <a:picLocks noChangeAspect="1"/>
          </p:cNvPicPr>
          <p:nvPr/>
        </p:nvPicPr>
        <p:blipFill>
          <a:blip r:embed="rId2"/>
          <a:stretch>
            <a:fillRect/>
          </a:stretch>
        </p:blipFill>
        <p:spPr>
          <a:xfrm>
            <a:off x="223837" y="1423987"/>
            <a:ext cx="11744325" cy="4010025"/>
          </a:xfrm>
          <a:prstGeom prst="rect">
            <a:avLst/>
          </a:prstGeom>
        </p:spPr>
      </p:pic>
    </p:spTree>
    <p:extLst>
      <p:ext uri="{BB962C8B-B14F-4D97-AF65-F5344CB8AC3E}">
        <p14:creationId xmlns:p14="http://schemas.microsoft.com/office/powerpoint/2010/main" val="1175464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A7057B3-75A7-4924-8638-AFB62826811B}"/>
              </a:ext>
            </a:extLst>
          </p:cNvPr>
          <p:cNvPicPr>
            <a:picLocks noChangeAspect="1"/>
          </p:cNvPicPr>
          <p:nvPr/>
        </p:nvPicPr>
        <p:blipFill>
          <a:blip r:embed="rId2"/>
          <a:stretch>
            <a:fillRect/>
          </a:stretch>
        </p:blipFill>
        <p:spPr>
          <a:xfrm>
            <a:off x="368251" y="174307"/>
            <a:ext cx="11258550" cy="2832662"/>
          </a:xfrm>
          <a:prstGeom prst="rect">
            <a:avLst/>
          </a:prstGeom>
        </p:spPr>
      </p:pic>
      <p:pic>
        <p:nvPicPr>
          <p:cNvPr id="3" name="Imagen 2">
            <a:extLst>
              <a:ext uri="{FF2B5EF4-FFF2-40B4-BE49-F238E27FC236}">
                <a16:creationId xmlns:a16="http://schemas.microsoft.com/office/drawing/2014/main" id="{642E662F-732D-48F1-870B-0A341FE82279}"/>
              </a:ext>
            </a:extLst>
          </p:cNvPr>
          <p:cNvPicPr>
            <a:picLocks noChangeAspect="1"/>
          </p:cNvPicPr>
          <p:nvPr/>
        </p:nvPicPr>
        <p:blipFill>
          <a:blip r:embed="rId3"/>
          <a:stretch>
            <a:fillRect/>
          </a:stretch>
        </p:blipFill>
        <p:spPr>
          <a:xfrm>
            <a:off x="734011" y="3006969"/>
            <a:ext cx="10309127" cy="3733853"/>
          </a:xfrm>
          <a:prstGeom prst="rect">
            <a:avLst/>
          </a:prstGeom>
        </p:spPr>
      </p:pic>
    </p:spTree>
    <p:extLst>
      <p:ext uri="{BB962C8B-B14F-4D97-AF65-F5344CB8AC3E}">
        <p14:creationId xmlns:p14="http://schemas.microsoft.com/office/powerpoint/2010/main" val="259573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Resultado de imagen de hp workstation ultimate">
            <a:extLst>
              <a:ext uri="{FF2B5EF4-FFF2-40B4-BE49-F238E27FC236}">
                <a16:creationId xmlns:a16="http://schemas.microsoft.com/office/drawing/2014/main" id="{841B7BC9-4487-4338-8FED-2AB835958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873" y="1001574"/>
            <a:ext cx="4993065" cy="555566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sultado de imagen de hp workstation ultimate">
            <a:extLst>
              <a:ext uri="{FF2B5EF4-FFF2-40B4-BE49-F238E27FC236}">
                <a16:creationId xmlns:a16="http://schemas.microsoft.com/office/drawing/2014/main" id="{6CBFD8B9-62B9-416F-A7CC-C26440F07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1402298"/>
            <a:ext cx="4754217" cy="4754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664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238D244-322F-4DCA-AF73-BF2DF690B250}"/>
              </a:ext>
            </a:extLst>
          </p:cNvPr>
          <p:cNvPicPr>
            <a:picLocks noChangeAspect="1"/>
          </p:cNvPicPr>
          <p:nvPr/>
        </p:nvPicPr>
        <p:blipFill>
          <a:blip r:embed="rId2"/>
          <a:stretch>
            <a:fillRect/>
          </a:stretch>
        </p:blipFill>
        <p:spPr>
          <a:xfrm>
            <a:off x="684134" y="365759"/>
            <a:ext cx="9453036" cy="4965895"/>
          </a:xfrm>
          <a:prstGeom prst="rect">
            <a:avLst/>
          </a:prstGeom>
        </p:spPr>
      </p:pic>
      <p:sp>
        <p:nvSpPr>
          <p:cNvPr id="3" name="Rectangle 1">
            <a:extLst>
              <a:ext uri="{FF2B5EF4-FFF2-40B4-BE49-F238E27FC236}">
                <a16:creationId xmlns:a16="http://schemas.microsoft.com/office/drawing/2014/main" id="{255D1C44-C514-407B-A451-E603AE530336}"/>
              </a:ext>
            </a:extLst>
          </p:cNvPr>
          <p:cNvSpPr>
            <a:spLocks noChangeArrowheads="1"/>
          </p:cNvSpPr>
          <p:nvPr/>
        </p:nvSpPr>
        <p:spPr bwMode="auto">
          <a:xfrm>
            <a:off x="2799471" y="603504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900" b="1" i="0" u="none" strike="noStrike" cap="none" normalizeH="0" baseline="0" dirty="0">
                <a:ln>
                  <a:noFill/>
                </a:ln>
                <a:solidFill>
                  <a:schemeClr val="tx1"/>
                </a:solidFill>
                <a:effectLst/>
                <a:latin typeface="Arial" panose="020B0604020202020204" pitchFamily="34" charset="0"/>
              </a:rPr>
              <a:t>Servidor Acer R380-f3 Intel Xeon E5-2630 V4 /16gb Rack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b="0" i="0" u="none" strike="noStrike" cap="none" normalizeH="0" baseline="0" dirty="0">
                <a:ln>
                  <a:noFill/>
                </a:ln>
                <a:solidFill>
                  <a:schemeClr val="tx1"/>
                </a:solidFill>
                <a:effectLst/>
                <a:latin typeface="Arial" panose="020B0604020202020204" pitchFamily="34" charset="0"/>
              </a:rPr>
              <a:t>$</a:t>
            </a:r>
            <a:r>
              <a:rPr kumimoji="0" lang="es-AR" altLang="es-AR" sz="1800" b="0" i="0" u="none" strike="noStrike" cap="none" normalizeH="0" baseline="0" dirty="0">
                <a:ln>
                  <a:noFill/>
                </a:ln>
                <a:solidFill>
                  <a:schemeClr val="tx1"/>
                </a:solidFill>
                <a:effectLst/>
                <a:latin typeface="Arial" panose="020B0604020202020204" pitchFamily="34" charset="0"/>
              </a:rPr>
              <a:t>129.090 </a:t>
            </a:r>
          </a:p>
        </p:txBody>
      </p:sp>
    </p:spTree>
    <p:extLst>
      <p:ext uri="{BB962C8B-B14F-4D97-AF65-F5344CB8AC3E}">
        <p14:creationId xmlns:p14="http://schemas.microsoft.com/office/powerpoint/2010/main" val="63241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8EE8E49-135B-4C4C-9921-C71B0504981E}"/>
              </a:ext>
            </a:extLst>
          </p:cNvPr>
          <p:cNvPicPr>
            <a:picLocks noChangeAspect="1"/>
          </p:cNvPicPr>
          <p:nvPr/>
        </p:nvPicPr>
        <p:blipFill>
          <a:blip r:embed="rId2"/>
          <a:stretch>
            <a:fillRect/>
          </a:stretch>
        </p:blipFill>
        <p:spPr>
          <a:xfrm>
            <a:off x="1937678" y="456361"/>
            <a:ext cx="8316644" cy="5945277"/>
          </a:xfrm>
          <a:prstGeom prst="rect">
            <a:avLst/>
          </a:prstGeom>
        </p:spPr>
      </p:pic>
    </p:spTree>
    <p:extLst>
      <p:ext uri="{BB962C8B-B14F-4D97-AF65-F5344CB8AC3E}">
        <p14:creationId xmlns:p14="http://schemas.microsoft.com/office/powerpoint/2010/main" val="388152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BCE21B4-B52F-45BE-8C93-7241C277AD4E}"/>
              </a:ext>
            </a:extLst>
          </p:cNvPr>
          <p:cNvSpPr/>
          <p:nvPr/>
        </p:nvSpPr>
        <p:spPr>
          <a:xfrm>
            <a:off x="1815547" y="877789"/>
            <a:ext cx="9395791" cy="5262979"/>
          </a:xfrm>
          <a:prstGeom prst="rect">
            <a:avLst/>
          </a:prstGeom>
        </p:spPr>
        <p:txBody>
          <a:bodyPr wrap="square">
            <a:spAutoFit/>
          </a:bodyPr>
          <a:lstStyle/>
          <a:p>
            <a:pPr algn="just">
              <a:spcAft>
                <a:spcPts val="0"/>
              </a:spcAft>
            </a:pPr>
            <a:r>
              <a:rPr lang="es-ES_tradnl"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b="1" i="1" dirty="0">
                <a:effectLst/>
                <a:latin typeface="Arial" panose="020B0604020202020204" pitchFamily="34" charset="0"/>
                <a:ea typeface="Times New Roman" panose="02020603050405020304" pitchFamily="18" charset="0"/>
              </a:rPr>
              <a:t>OBJETIVOS</a:t>
            </a:r>
            <a:endParaRPr lang="es-AR" sz="2400" b="1" i="1" dirty="0">
              <a:effectLst/>
              <a:latin typeface="Arial" panose="020B0604020202020204" pitchFamily="34" charset="0"/>
              <a:ea typeface="Times New Roman" panose="02020603050405020304" pitchFamily="18" charset="0"/>
            </a:endParaRPr>
          </a:p>
          <a:p>
            <a:pPr algn="just">
              <a:spcAft>
                <a:spcPts val="0"/>
              </a:spcAft>
            </a:pPr>
            <a:r>
              <a:rPr lang="es-ES" sz="2400" dirty="0">
                <a:effectLst/>
                <a:latin typeface="Arial" panose="020B0604020202020204" pitchFamily="34" charset="0"/>
                <a:ea typeface="Times New Roman" panose="02020603050405020304" pitchFamily="18" charset="0"/>
                <a:cs typeface="Times New Roman" panose="02020603050405020304" pitchFamily="18" charset="0"/>
              </a:rPr>
              <a:t>Adquirir conocimientos sobre hardware, plataformas y arquitecturas de computadoras que le permitan abordar las cuestiones vinculadas al procesamiento y las comunicaciones de datos con un enfoque pragmático.</a:t>
            </a:r>
          </a:p>
          <a:p>
            <a:pPr algn="just">
              <a:spcAft>
                <a:spcPts val="0"/>
              </a:spcAft>
            </a:pPr>
            <a:endParaRPr lang="es-AR" sz="2400" dirty="0">
              <a:effectLst/>
              <a:latin typeface="Courier New" panose="02070309020205020404" pitchFamily="49" charset="0"/>
              <a:ea typeface="Times New Roman" panose="02020603050405020304" pitchFamily="18" charset="0"/>
              <a:cs typeface="Times New Roman" panose="02020603050405020304" pitchFamily="18" charset="0"/>
            </a:endParaRPr>
          </a:p>
          <a:p>
            <a:pPr algn="just">
              <a:spcAft>
                <a:spcPts val="0"/>
              </a:spcAft>
            </a:pPr>
            <a:r>
              <a:rPr lang="es-ES_tradnl" sz="2400" dirty="0">
                <a:effectLst/>
                <a:latin typeface="Arial" panose="020B0604020202020204" pitchFamily="34" charset="0"/>
                <a:ea typeface="Times New Roman" panose="02020603050405020304" pitchFamily="18" charset="0"/>
                <a:cs typeface="Times New Roman" panose="02020603050405020304" pitchFamily="18" charset="0"/>
              </a:rPr>
              <a:t>Conocer </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el funcionamiento de las microcomputadoras basadas en el modelo de </a:t>
            </a:r>
            <a:r>
              <a:rPr lang="es-ES" sz="2400" dirty="0" err="1">
                <a:effectLst/>
                <a:latin typeface="Arial" panose="020B0604020202020204" pitchFamily="34" charset="0"/>
                <a:ea typeface="Times New Roman" panose="02020603050405020304" pitchFamily="18" charset="0"/>
                <a:cs typeface="Times New Roman" panose="02020603050405020304" pitchFamily="18" charset="0"/>
              </a:rPr>
              <a:t>Von</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Newman</a:t>
            </a:r>
            <a:r>
              <a:rPr lang="es-ES_tradnl" sz="2400" dirty="0">
                <a:effectLst/>
                <a:latin typeface="Arial" panose="020B0604020202020204" pitchFamily="34" charset="0"/>
                <a:ea typeface="Times New Roman" panose="02020603050405020304" pitchFamily="18" charset="0"/>
                <a:cs typeface="Times New Roman" panose="02020603050405020304" pitchFamily="18" charset="0"/>
              </a:rPr>
              <a:t> con profundidad</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a:t>
            </a:r>
          </a:p>
          <a:p>
            <a:pPr algn="just">
              <a:spcAft>
                <a:spcPts val="0"/>
              </a:spcAft>
            </a:pPr>
            <a:endParaRPr lang="es-AR" sz="2400" dirty="0">
              <a:effectLst/>
              <a:latin typeface="Courier New" panose="02070309020205020404" pitchFamily="49" charset="0"/>
              <a:ea typeface="Times New Roman" panose="02020603050405020304" pitchFamily="18" charset="0"/>
              <a:cs typeface="Times New Roman" panose="02020603050405020304" pitchFamily="18" charset="0"/>
            </a:endParaRPr>
          </a:p>
          <a:p>
            <a:pPr algn="just">
              <a:spcAft>
                <a:spcPts val="0"/>
              </a:spcAft>
            </a:pPr>
            <a:r>
              <a:rPr lang="es-ES" sz="2400" dirty="0">
                <a:effectLst/>
                <a:latin typeface="Arial" panose="020B0604020202020204" pitchFamily="34" charset="0"/>
                <a:ea typeface="Times New Roman" panose="02020603050405020304" pitchFamily="18" charset="0"/>
                <a:cs typeface="Times New Roman" panose="02020603050405020304" pitchFamily="18" charset="0"/>
              </a:rPr>
              <a:t>Comprender las tecnologías involucradas en la evolución de los componentes de las computadoras digitales</a:t>
            </a:r>
          </a:p>
          <a:p>
            <a:pPr algn="just">
              <a:spcAft>
                <a:spcPts val="0"/>
              </a:spcAft>
            </a:pPr>
            <a:endParaRPr lang="es-AR" sz="2400" dirty="0">
              <a:effectLst/>
              <a:latin typeface="Courier New" panose="02070309020205020404" pitchFamily="49" charset="0"/>
              <a:ea typeface="Times New Roman" panose="02020603050405020304" pitchFamily="18" charset="0"/>
              <a:cs typeface="Times New Roman" panose="02020603050405020304" pitchFamily="18" charset="0"/>
            </a:endParaRPr>
          </a:p>
          <a:p>
            <a:pPr algn="just">
              <a:spcAft>
                <a:spcPts val="0"/>
              </a:spcAft>
            </a:pPr>
            <a:r>
              <a:rPr lang="es-ES" sz="2400" dirty="0">
                <a:effectLst/>
                <a:latin typeface="Arial" panose="020B0604020202020204" pitchFamily="34" charset="0"/>
                <a:ea typeface="Times New Roman" panose="02020603050405020304" pitchFamily="18" charset="0"/>
                <a:cs typeface="Times New Roman" panose="02020603050405020304" pitchFamily="18" charset="0"/>
              </a:rPr>
              <a:t>Reconocer la arquitectura de los microprocesadores actuales</a:t>
            </a:r>
            <a:endParaRPr lang="es-AR" sz="2400" dirty="0">
              <a:effectLst/>
              <a:latin typeface="Courier New" panose="02070309020205020404" pitchFamily="49" charset="0"/>
              <a:ea typeface="Times New Roman" panose="02020603050405020304" pitchFamily="18" charset="0"/>
              <a:cs typeface="Times New Roman" panose="02020603050405020304" pitchFamily="18" charset="0"/>
            </a:endParaRPr>
          </a:p>
          <a:p>
            <a:pPr algn="just">
              <a:spcAft>
                <a:spcPts val="0"/>
              </a:spcAft>
            </a:pPr>
            <a:r>
              <a:rPr lang="es-ES" sz="2400" dirty="0">
                <a:effectLst/>
                <a:latin typeface="Arial" panose="020B0604020202020204" pitchFamily="34" charset="0"/>
                <a:ea typeface="Times New Roman" panose="02020603050405020304" pitchFamily="18" charset="0"/>
                <a:cs typeface="Times New Roman" panose="02020603050405020304" pitchFamily="18" charset="0"/>
              </a:rPr>
              <a:t>Identificar arquitecturas paralelas y sus aplicaciones.</a:t>
            </a:r>
            <a:endParaRPr lang="es-AR" sz="240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866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311</TotalTime>
  <Words>316</Words>
  <Application>Microsoft Office PowerPoint</Application>
  <PresentationFormat>Panorámica</PresentationFormat>
  <Paragraphs>42</Paragraphs>
  <Slides>19</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19</vt:i4>
      </vt:variant>
    </vt:vector>
  </HeadingPairs>
  <TitlesOfParts>
    <vt:vector size="28" baseType="lpstr">
      <vt:lpstr>Arial</vt:lpstr>
      <vt:lpstr>Calibri</vt:lpstr>
      <vt:lpstr>Century Gothic</vt:lpstr>
      <vt:lpstr>Courier New</vt:lpstr>
      <vt:lpstr>ElizabethSerif</vt:lpstr>
      <vt:lpstr>Oswald</vt:lpstr>
      <vt:lpstr>Roboto</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Bagui</dc:creator>
  <cp:lastModifiedBy>Osvaldo</cp:lastModifiedBy>
  <cp:revision>64</cp:revision>
  <dcterms:created xsi:type="dcterms:W3CDTF">2018-03-01T15:00:17Z</dcterms:created>
  <dcterms:modified xsi:type="dcterms:W3CDTF">2023-03-16T08:30:49Z</dcterms:modified>
</cp:coreProperties>
</file>