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514" r:id="rId2"/>
    <p:sldId id="263" r:id="rId3"/>
    <p:sldId id="515" r:id="rId4"/>
    <p:sldId id="258" r:id="rId5"/>
    <p:sldId id="259" r:id="rId6"/>
    <p:sldId id="260" r:id="rId7"/>
    <p:sldId id="261" r:id="rId8"/>
    <p:sldId id="517" r:id="rId9"/>
    <p:sldId id="310" r:id="rId10"/>
    <p:sldId id="316" r:id="rId11"/>
    <p:sldId id="312" r:id="rId12"/>
    <p:sldId id="518" r:id="rId13"/>
    <p:sldId id="313" r:id="rId14"/>
    <p:sldId id="306" r:id="rId15"/>
    <p:sldId id="519" r:id="rId16"/>
    <p:sldId id="307" r:id="rId17"/>
    <p:sldId id="327" r:id="rId18"/>
    <p:sldId id="520" r:id="rId19"/>
    <p:sldId id="521" r:id="rId20"/>
    <p:sldId id="522" r:id="rId21"/>
    <p:sldId id="523" r:id="rId22"/>
    <p:sldId id="524" r:id="rId23"/>
    <p:sldId id="526" r:id="rId24"/>
    <p:sldId id="528" r:id="rId25"/>
    <p:sldId id="529" r:id="rId26"/>
    <p:sldId id="532" r:id="rId27"/>
    <p:sldId id="530" r:id="rId28"/>
    <p:sldId id="308" r:id="rId29"/>
    <p:sldId id="411" r:id="rId30"/>
    <p:sldId id="414" r:id="rId31"/>
    <p:sldId id="415" r:id="rId32"/>
    <p:sldId id="416" r:id="rId33"/>
    <p:sldId id="417" r:id="rId34"/>
    <p:sldId id="423" r:id="rId35"/>
    <p:sldId id="425" r:id="rId36"/>
    <p:sldId id="426" r:id="rId37"/>
    <p:sldId id="531" r:id="rId38"/>
    <p:sldId id="533" r:id="rId39"/>
    <p:sldId id="534" r:id="rId40"/>
    <p:sldId id="535" r:id="rId41"/>
    <p:sldId id="536" r:id="rId42"/>
    <p:sldId id="538" r:id="rId43"/>
    <p:sldId id="540" r:id="rId44"/>
    <p:sldId id="542" r:id="rId45"/>
    <p:sldId id="435" r:id="rId46"/>
    <p:sldId id="491" r:id="rId47"/>
    <p:sldId id="492" r:id="rId48"/>
    <p:sldId id="493" r:id="rId49"/>
    <p:sldId id="436" r:id="rId50"/>
    <p:sldId id="494" r:id="rId51"/>
    <p:sldId id="483" r:id="rId52"/>
    <p:sldId id="489" r:id="rId53"/>
    <p:sldId id="495" r:id="rId54"/>
    <p:sldId id="484" r:id="rId55"/>
    <p:sldId id="485" r:id="rId56"/>
    <p:sldId id="496" r:id="rId57"/>
    <p:sldId id="486" r:id="rId58"/>
    <p:sldId id="497" r:id="rId59"/>
    <p:sldId id="487" r:id="rId60"/>
    <p:sldId id="498" r:id="rId61"/>
    <p:sldId id="48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7F5BD-3AE7-4C43-AB55-F2ECA43C0D40}" type="datetimeFigureOut">
              <a:rPr lang="es-AR" smtClean="0"/>
              <a:t>16/3/2023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3AEDE-B505-4400-A81B-CE076FDD54B9}" type="slidenum">
              <a:rPr lang="es-AR" smtClean="0"/>
              <a:t>‹Nº›</a:t>
            </a:fld>
            <a:endParaRPr lang="es-AR"/>
          </a:p>
        </p:txBody>
      </p:sp>
    </p:spTree>
    <p:extLst>
      <p:ext uri="{BB962C8B-B14F-4D97-AF65-F5344CB8AC3E}">
        <p14:creationId xmlns:p14="http://schemas.microsoft.com/office/powerpoint/2010/main" val="74771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DC5ED05-3308-4A76-ACD5-D3DDB1D4D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367921-E2E7-4F08-AE65-7570D7903DF1}" type="slidenum">
              <a:rPr lang="es-ES" altLang="es-AR"/>
              <a:pPr>
                <a:spcBef>
                  <a:spcPct val="0"/>
                </a:spcBef>
              </a:pPr>
              <a:t>28</a:t>
            </a:fld>
            <a:endParaRPr lang="es-ES" altLang="es-AR"/>
          </a:p>
        </p:txBody>
      </p:sp>
      <p:sp>
        <p:nvSpPr>
          <p:cNvPr id="30723" name="Rectangle 2">
            <a:extLst>
              <a:ext uri="{FF2B5EF4-FFF2-40B4-BE49-F238E27FC236}">
                <a16:creationId xmlns:a16="http://schemas.microsoft.com/office/drawing/2014/main" id="{6043373E-95E3-4F9A-B61C-5E94570D956C}"/>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435BE9F-75ED-4AA4-B5FE-547B2BA7D6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9D17778-A6EE-49A3-B67F-E6B1AC6844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C1D485-8DCE-493E-B51C-20059FC75B2E}" type="slidenum">
              <a:rPr lang="es-ES" altLang="es-AR"/>
              <a:pPr>
                <a:spcBef>
                  <a:spcPct val="0"/>
                </a:spcBef>
              </a:pPr>
              <a:t>42</a:t>
            </a:fld>
            <a:endParaRPr lang="es-ES" altLang="es-AR"/>
          </a:p>
        </p:txBody>
      </p:sp>
      <p:sp>
        <p:nvSpPr>
          <p:cNvPr id="74755" name="Rectangle 2">
            <a:extLst>
              <a:ext uri="{FF2B5EF4-FFF2-40B4-BE49-F238E27FC236}">
                <a16:creationId xmlns:a16="http://schemas.microsoft.com/office/drawing/2014/main" id="{6DDA2CFF-940A-4033-B14B-F23AA980965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DB8829A-F5F9-43A6-AAD4-570349F33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1247374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4277BEB-A0DA-49D3-8980-5815D7493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5A42F9-5834-4E4D-A24F-C6EFF7423051}" type="slidenum">
              <a:rPr lang="es-ES" altLang="es-AR"/>
              <a:pPr>
                <a:spcBef>
                  <a:spcPct val="0"/>
                </a:spcBef>
              </a:pPr>
              <a:t>45</a:t>
            </a:fld>
            <a:endParaRPr lang="es-ES" altLang="es-AR"/>
          </a:p>
        </p:txBody>
      </p:sp>
      <p:sp>
        <p:nvSpPr>
          <p:cNvPr id="76803" name="Rectangle 2">
            <a:extLst>
              <a:ext uri="{FF2B5EF4-FFF2-40B4-BE49-F238E27FC236}">
                <a16:creationId xmlns:a16="http://schemas.microsoft.com/office/drawing/2014/main" id="{EE38F9A8-E697-473A-ABD1-98A15AA4478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2D7855A-B4B6-4110-8762-FC23E5A81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6A5125B-6913-477B-8F31-9CC704AC7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687011-097B-4345-8FA9-7FFFD64E6FA3}" type="slidenum">
              <a:rPr lang="es-ES" altLang="es-AR"/>
              <a:pPr>
                <a:spcBef>
                  <a:spcPct val="0"/>
                </a:spcBef>
              </a:pPr>
              <a:t>46</a:t>
            </a:fld>
            <a:endParaRPr lang="es-ES" altLang="es-AR"/>
          </a:p>
        </p:txBody>
      </p:sp>
      <p:sp>
        <p:nvSpPr>
          <p:cNvPr id="78851" name="Rectangle 2">
            <a:extLst>
              <a:ext uri="{FF2B5EF4-FFF2-40B4-BE49-F238E27FC236}">
                <a16:creationId xmlns:a16="http://schemas.microsoft.com/office/drawing/2014/main" id="{F3D0157D-8F60-48D0-BDC4-4E8ED124E35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3E527F1C-3968-4F85-9659-FBFBBB4F0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878EC6E-906C-4EAF-B37E-E3933EC7C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A0517-B32A-4D07-8EC6-4B2B3EDDCDB6}" type="slidenum">
              <a:rPr lang="es-ES" altLang="es-AR"/>
              <a:pPr>
                <a:spcBef>
                  <a:spcPct val="0"/>
                </a:spcBef>
              </a:pPr>
              <a:t>47</a:t>
            </a:fld>
            <a:endParaRPr lang="es-ES" altLang="es-AR"/>
          </a:p>
        </p:txBody>
      </p:sp>
      <p:sp>
        <p:nvSpPr>
          <p:cNvPr id="80899" name="Rectangle 2">
            <a:extLst>
              <a:ext uri="{FF2B5EF4-FFF2-40B4-BE49-F238E27FC236}">
                <a16:creationId xmlns:a16="http://schemas.microsoft.com/office/drawing/2014/main" id="{DE12136F-A318-4466-A6FD-899CDB00323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B4179BD-41BA-4E80-8E85-F64B8051F5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60B8C49-B93B-4205-A9B1-B6949CE79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5574B3-6633-4C66-ADBE-6B7490DFA40B}" type="slidenum">
              <a:rPr lang="es-ES" altLang="es-AR"/>
              <a:pPr>
                <a:spcBef>
                  <a:spcPct val="0"/>
                </a:spcBef>
              </a:pPr>
              <a:t>48</a:t>
            </a:fld>
            <a:endParaRPr lang="es-ES" altLang="es-AR"/>
          </a:p>
        </p:txBody>
      </p:sp>
      <p:sp>
        <p:nvSpPr>
          <p:cNvPr id="82947" name="Rectangle 2">
            <a:extLst>
              <a:ext uri="{FF2B5EF4-FFF2-40B4-BE49-F238E27FC236}">
                <a16:creationId xmlns:a16="http://schemas.microsoft.com/office/drawing/2014/main" id="{F007C762-99CB-4D0E-96BC-1AFBEA84B02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3C70DFA-ED1F-41C6-9A6A-F5A658C80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01DA823-AD19-44AE-A95D-430A973323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66231A-9068-4834-A953-42EF0D8A878F}" type="slidenum">
              <a:rPr lang="es-ES" altLang="es-AR"/>
              <a:pPr>
                <a:spcBef>
                  <a:spcPct val="0"/>
                </a:spcBef>
              </a:pPr>
              <a:t>49</a:t>
            </a:fld>
            <a:endParaRPr lang="es-ES" altLang="es-AR"/>
          </a:p>
        </p:txBody>
      </p:sp>
      <p:sp>
        <p:nvSpPr>
          <p:cNvPr id="84995" name="Rectangle 2">
            <a:extLst>
              <a:ext uri="{FF2B5EF4-FFF2-40B4-BE49-F238E27FC236}">
                <a16:creationId xmlns:a16="http://schemas.microsoft.com/office/drawing/2014/main" id="{0CE03F87-D436-4A74-9776-D6291E0DFCD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1D2D2F9-6EC1-4930-B69B-0732D26AE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rPr>
              <a:t>Carga de programas y datos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0326DB9-8715-4D48-BA4C-AE398C1BC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30C1C-1CCF-4758-9F63-4BB69010B89B}" type="slidenum">
              <a:rPr lang="es-ES" altLang="es-AR"/>
              <a:pPr>
                <a:spcBef>
                  <a:spcPct val="0"/>
                </a:spcBef>
              </a:pPr>
              <a:t>50</a:t>
            </a:fld>
            <a:endParaRPr lang="es-ES" altLang="es-AR"/>
          </a:p>
        </p:txBody>
      </p:sp>
      <p:sp>
        <p:nvSpPr>
          <p:cNvPr id="87043" name="Rectangle 2">
            <a:extLst>
              <a:ext uri="{FF2B5EF4-FFF2-40B4-BE49-F238E27FC236}">
                <a16:creationId xmlns:a16="http://schemas.microsoft.com/office/drawing/2014/main" id="{AC902933-A245-4F15-8A41-F34AB294822C}"/>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9B29025-79E2-433E-A1A2-B3F06B9D5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064821F-EE1A-4080-B069-FFBA817023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F3F276-F656-4B49-BDDE-43A717FFDEED}" type="slidenum">
              <a:rPr lang="es-ES" altLang="es-AR"/>
              <a:pPr>
                <a:spcBef>
                  <a:spcPct val="0"/>
                </a:spcBef>
              </a:pPr>
              <a:t>51</a:t>
            </a:fld>
            <a:endParaRPr lang="es-ES" altLang="es-AR"/>
          </a:p>
        </p:txBody>
      </p:sp>
      <p:sp>
        <p:nvSpPr>
          <p:cNvPr id="89091" name="Rectangle 2">
            <a:extLst>
              <a:ext uri="{FF2B5EF4-FFF2-40B4-BE49-F238E27FC236}">
                <a16:creationId xmlns:a16="http://schemas.microsoft.com/office/drawing/2014/main" id="{1F050465-0ADA-4D9A-A722-A63EBC28979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FFF3928-F6F8-4509-B276-051AF5D1A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38967C7-BCAE-49AD-B73A-EA1D79D4C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BBC4EC-6F7E-4949-822D-D526025C3F45}" type="slidenum">
              <a:rPr lang="es-ES" altLang="es-AR"/>
              <a:pPr>
                <a:spcBef>
                  <a:spcPct val="0"/>
                </a:spcBef>
              </a:pPr>
              <a:t>52</a:t>
            </a:fld>
            <a:endParaRPr lang="es-ES" altLang="es-AR"/>
          </a:p>
        </p:txBody>
      </p:sp>
      <p:sp>
        <p:nvSpPr>
          <p:cNvPr id="91139" name="Rectangle 2">
            <a:extLst>
              <a:ext uri="{FF2B5EF4-FFF2-40B4-BE49-F238E27FC236}">
                <a16:creationId xmlns:a16="http://schemas.microsoft.com/office/drawing/2014/main" id="{85FD83D8-9EB9-494B-8F0C-FC02CE05716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58BF16E-5D1D-48DB-AA46-D4F0B2B69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82AA8D1-07B5-401E-A151-6D14E5FC5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FB121D-2C6F-430B-A694-27B192174652}" type="slidenum">
              <a:rPr lang="es-ES" altLang="es-AR"/>
              <a:pPr>
                <a:spcBef>
                  <a:spcPct val="0"/>
                </a:spcBef>
              </a:pPr>
              <a:t>53</a:t>
            </a:fld>
            <a:endParaRPr lang="es-ES" altLang="es-AR"/>
          </a:p>
        </p:txBody>
      </p:sp>
      <p:sp>
        <p:nvSpPr>
          <p:cNvPr id="93187" name="Rectangle 2">
            <a:extLst>
              <a:ext uri="{FF2B5EF4-FFF2-40B4-BE49-F238E27FC236}">
                <a16:creationId xmlns:a16="http://schemas.microsoft.com/office/drawing/2014/main" id="{6E0E0B9F-4D63-4FBF-93F3-775F3DFD130D}"/>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B3D4CC3-E201-48B4-8FC4-EC196CB39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DA91616-F5B3-44C1-8D90-2242966BDA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D173D9-42FF-4264-A161-2FD0750B028F}" type="slidenum">
              <a:rPr lang="es-ES" altLang="es-AR"/>
              <a:pPr>
                <a:spcBef>
                  <a:spcPct val="0"/>
                </a:spcBef>
              </a:pPr>
              <a:t>29</a:t>
            </a:fld>
            <a:endParaRPr lang="es-ES" altLang="es-AR"/>
          </a:p>
        </p:txBody>
      </p:sp>
      <p:sp>
        <p:nvSpPr>
          <p:cNvPr id="40963" name="Rectangle 2">
            <a:extLst>
              <a:ext uri="{FF2B5EF4-FFF2-40B4-BE49-F238E27FC236}">
                <a16:creationId xmlns:a16="http://schemas.microsoft.com/office/drawing/2014/main" id="{827F7C49-ECBA-494B-88E4-362841533A2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ECD2FD6-CC77-412A-BED9-1C233DBBB7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4154810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B6D6055-6D42-4FA6-AFD8-B51D18DB4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624F77-360F-4F55-B0B4-49C4C7DFB1F9}" type="slidenum">
              <a:rPr lang="es-ES" altLang="es-AR"/>
              <a:pPr>
                <a:spcBef>
                  <a:spcPct val="0"/>
                </a:spcBef>
              </a:pPr>
              <a:t>54</a:t>
            </a:fld>
            <a:endParaRPr lang="es-ES" altLang="es-AR"/>
          </a:p>
        </p:txBody>
      </p:sp>
      <p:sp>
        <p:nvSpPr>
          <p:cNvPr id="95235" name="Rectangle 2">
            <a:extLst>
              <a:ext uri="{FF2B5EF4-FFF2-40B4-BE49-F238E27FC236}">
                <a16:creationId xmlns:a16="http://schemas.microsoft.com/office/drawing/2014/main" id="{3BA6539D-B16D-44AA-80FA-8E886F4D1CAE}"/>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9CB5B12-CC2E-45D4-915D-B39013869F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DCAF20A-D56D-4F2F-8896-51741E9B4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C927DB-2F94-4371-BEDA-09A84DE0D752}" type="slidenum">
              <a:rPr lang="es-ES" altLang="es-AR"/>
              <a:pPr>
                <a:spcBef>
                  <a:spcPct val="0"/>
                </a:spcBef>
              </a:pPr>
              <a:t>55</a:t>
            </a:fld>
            <a:endParaRPr lang="es-ES" altLang="es-AR"/>
          </a:p>
        </p:txBody>
      </p:sp>
      <p:sp>
        <p:nvSpPr>
          <p:cNvPr id="97283" name="Rectangle 2">
            <a:extLst>
              <a:ext uri="{FF2B5EF4-FFF2-40B4-BE49-F238E27FC236}">
                <a16:creationId xmlns:a16="http://schemas.microsoft.com/office/drawing/2014/main" id="{831595E3-4774-40CE-89D9-0E14C2317AE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05680C6-671F-40EF-9D97-6919591FD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184B5AB-E2C6-47D2-B8EE-A5A289D36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EB27A-7BEA-4B02-85E7-75F8592CA3B0}" type="slidenum">
              <a:rPr lang="es-ES" altLang="es-AR"/>
              <a:pPr>
                <a:spcBef>
                  <a:spcPct val="0"/>
                </a:spcBef>
              </a:pPr>
              <a:t>56</a:t>
            </a:fld>
            <a:endParaRPr lang="es-ES" altLang="es-AR"/>
          </a:p>
        </p:txBody>
      </p:sp>
      <p:sp>
        <p:nvSpPr>
          <p:cNvPr id="99331" name="Rectangle 2">
            <a:extLst>
              <a:ext uri="{FF2B5EF4-FFF2-40B4-BE49-F238E27FC236}">
                <a16:creationId xmlns:a16="http://schemas.microsoft.com/office/drawing/2014/main" id="{46457D19-D1FC-4979-B64A-0DBA8166C91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F6F4E42-8BCF-43A9-9691-EA0DE8926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4090CFA-BA4A-4283-8E68-263CE2065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73EBDD-3A5D-4A2B-83CE-981675E6120B}" type="slidenum">
              <a:rPr lang="es-ES" altLang="es-AR"/>
              <a:pPr>
                <a:spcBef>
                  <a:spcPct val="0"/>
                </a:spcBef>
              </a:pPr>
              <a:t>57</a:t>
            </a:fld>
            <a:endParaRPr lang="es-ES" altLang="es-AR"/>
          </a:p>
        </p:txBody>
      </p:sp>
      <p:sp>
        <p:nvSpPr>
          <p:cNvPr id="101379" name="Rectangle 2">
            <a:extLst>
              <a:ext uri="{FF2B5EF4-FFF2-40B4-BE49-F238E27FC236}">
                <a16:creationId xmlns:a16="http://schemas.microsoft.com/office/drawing/2014/main" id="{C798FA12-8BDD-4344-ADC6-6986989FF91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80BC817C-F55C-4C9F-9643-9AF594E1B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FBA4616-574C-4B9D-971B-14063A28C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9BCF28-A77E-43EB-9FA7-76F5DEBC83F6}" type="slidenum">
              <a:rPr lang="es-ES" altLang="es-AR"/>
              <a:pPr>
                <a:spcBef>
                  <a:spcPct val="0"/>
                </a:spcBef>
              </a:pPr>
              <a:t>58</a:t>
            </a:fld>
            <a:endParaRPr lang="es-ES" altLang="es-AR"/>
          </a:p>
        </p:txBody>
      </p:sp>
      <p:sp>
        <p:nvSpPr>
          <p:cNvPr id="103427" name="Rectangle 2">
            <a:extLst>
              <a:ext uri="{FF2B5EF4-FFF2-40B4-BE49-F238E27FC236}">
                <a16:creationId xmlns:a16="http://schemas.microsoft.com/office/drawing/2014/main" id="{517BD83F-33A2-408A-9124-B3A0437D87B6}"/>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C7C3DF70-6981-4C4D-97AC-4250B43E0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E889EC4-EE85-4DE5-8737-2D14615D4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B1AE4-351A-4E5A-8EFD-B6F2D41B42C1}" type="slidenum">
              <a:rPr lang="es-ES" altLang="es-AR"/>
              <a:pPr>
                <a:spcBef>
                  <a:spcPct val="0"/>
                </a:spcBef>
              </a:pPr>
              <a:t>59</a:t>
            </a:fld>
            <a:endParaRPr lang="es-ES" altLang="es-AR"/>
          </a:p>
        </p:txBody>
      </p:sp>
      <p:sp>
        <p:nvSpPr>
          <p:cNvPr id="105475" name="Rectangle 2">
            <a:extLst>
              <a:ext uri="{FF2B5EF4-FFF2-40B4-BE49-F238E27FC236}">
                <a16:creationId xmlns:a16="http://schemas.microsoft.com/office/drawing/2014/main" id="{92D29D6E-7463-4472-A65E-0D299B1D0F36}"/>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D1BA3C4-834A-4324-84B7-C41AD17813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8EEAD1C-265C-4F09-8F6E-78C93DFAAD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1A1042-FE98-4873-903B-8F7552DF0C78}" type="slidenum">
              <a:rPr lang="es-ES" altLang="es-AR"/>
              <a:pPr>
                <a:spcBef>
                  <a:spcPct val="0"/>
                </a:spcBef>
              </a:pPr>
              <a:t>60</a:t>
            </a:fld>
            <a:endParaRPr lang="es-ES" altLang="es-AR"/>
          </a:p>
        </p:txBody>
      </p:sp>
      <p:sp>
        <p:nvSpPr>
          <p:cNvPr id="107523" name="Rectangle 2">
            <a:extLst>
              <a:ext uri="{FF2B5EF4-FFF2-40B4-BE49-F238E27FC236}">
                <a16:creationId xmlns:a16="http://schemas.microsoft.com/office/drawing/2014/main" id="{788621D3-0D2E-488B-8033-0DAEB8FED59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EADAE9B-97F1-47D2-BF0A-A1BE4515F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164D347-963B-4E2A-BEFB-7D6550A43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328A3F-A7E6-4677-8682-CB744A423D58}" type="slidenum">
              <a:rPr lang="es-ES" altLang="es-AR"/>
              <a:pPr>
                <a:spcBef>
                  <a:spcPct val="0"/>
                </a:spcBef>
              </a:pPr>
              <a:t>61</a:t>
            </a:fld>
            <a:endParaRPr lang="es-ES" altLang="es-AR"/>
          </a:p>
        </p:txBody>
      </p:sp>
      <p:sp>
        <p:nvSpPr>
          <p:cNvPr id="109571" name="Rectangle 2">
            <a:extLst>
              <a:ext uri="{FF2B5EF4-FFF2-40B4-BE49-F238E27FC236}">
                <a16:creationId xmlns:a16="http://schemas.microsoft.com/office/drawing/2014/main" id="{56433CE7-9B2C-4F17-A9BD-A56FAA80B6C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4CEAFAD-3026-4656-AE15-D4BFF640ED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46E424-673F-410F-828F-9E2AC31ED9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DF5E43-1DC3-4FA9-814C-80A991387EEA}" type="slidenum">
              <a:rPr lang="es-ES" altLang="es-AR"/>
              <a:pPr>
                <a:spcBef>
                  <a:spcPct val="0"/>
                </a:spcBef>
              </a:pPr>
              <a:t>30</a:t>
            </a:fld>
            <a:endParaRPr lang="es-ES" altLang="es-AR"/>
          </a:p>
        </p:txBody>
      </p:sp>
      <p:sp>
        <p:nvSpPr>
          <p:cNvPr id="51203" name="Rectangle 2">
            <a:extLst>
              <a:ext uri="{FF2B5EF4-FFF2-40B4-BE49-F238E27FC236}">
                <a16:creationId xmlns:a16="http://schemas.microsoft.com/office/drawing/2014/main" id="{F75E2C53-39E9-4B78-80A8-D3D07902387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F67C02B-6AB6-4F34-BF45-9B43C61816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610641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1AC0C6B-9735-401F-A132-949F36C2C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3ED147-7560-4C39-9132-22CE7B485D18}" type="slidenum">
              <a:rPr lang="es-ES" altLang="es-AR"/>
              <a:pPr>
                <a:spcBef>
                  <a:spcPct val="0"/>
                </a:spcBef>
              </a:pPr>
              <a:t>31</a:t>
            </a:fld>
            <a:endParaRPr lang="es-ES" altLang="es-AR"/>
          </a:p>
        </p:txBody>
      </p:sp>
      <p:sp>
        <p:nvSpPr>
          <p:cNvPr id="53251" name="Rectangle 2">
            <a:extLst>
              <a:ext uri="{FF2B5EF4-FFF2-40B4-BE49-F238E27FC236}">
                <a16:creationId xmlns:a16="http://schemas.microsoft.com/office/drawing/2014/main" id="{451B28A6-D994-44E1-A1C8-B38562BC44EA}"/>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2D50085A-F3B4-485B-BA05-E20E4E784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353468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C0F54D3-268A-4F2F-8EBA-92F961143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DAB47E-D9EF-49F5-8941-81C5F83AD309}" type="slidenum">
              <a:rPr lang="es-ES" altLang="es-AR"/>
              <a:pPr>
                <a:spcBef>
                  <a:spcPct val="0"/>
                </a:spcBef>
              </a:pPr>
              <a:t>32</a:t>
            </a:fld>
            <a:endParaRPr lang="es-ES" altLang="es-AR"/>
          </a:p>
        </p:txBody>
      </p:sp>
      <p:sp>
        <p:nvSpPr>
          <p:cNvPr id="55299" name="Rectangle 2">
            <a:extLst>
              <a:ext uri="{FF2B5EF4-FFF2-40B4-BE49-F238E27FC236}">
                <a16:creationId xmlns:a16="http://schemas.microsoft.com/office/drawing/2014/main" id="{B31650EF-5175-4BEC-9129-ED363E6A568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2BAAAFF-388F-45F9-8A41-28ED95A148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264366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FF0C8D6-0504-4C66-A240-ADF1ADE3E7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24F3F2-BF1C-48A7-ABCF-57492E3EB5D8}" type="slidenum">
              <a:rPr lang="es-ES" altLang="es-AR"/>
              <a:pPr>
                <a:spcBef>
                  <a:spcPct val="0"/>
                </a:spcBef>
              </a:pPr>
              <a:t>33</a:t>
            </a:fld>
            <a:endParaRPr lang="es-ES" altLang="es-AR"/>
          </a:p>
        </p:txBody>
      </p:sp>
      <p:sp>
        <p:nvSpPr>
          <p:cNvPr id="57347" name="Rectangle 2">
            <a:extLst>
              <a:ext uri="{FF2B5EF4-FFF2-40B4-BE49-F238E27FC236}">
                <a16:creationId xmlns:a16="http://schemas.microsoft.com/office/drawing/2014/main" id="{70EA1EDD-4909-46AC-870C-BE1145B9AD6D}"/>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949B64B9-45D5-4FD2-9EC2-4908B948B3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399756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E53D508-7CA5-49E9-A2D6-9BDC8AC8A4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4776A2-7B41-4526-8AA7-6578AC2AF999}" type="slidenum">
              <a:rPr lang="es-ES" altLang="es-AR"/>
              <a:pPr>
                <a:spcBef>
                  <a:spcPct val="0"/>
                </a:spcBef>
              </a:pPr>
              <a:t>34</a:t>
            </a:fld>
            <a:endParaRPr lang="es-ES" altLang="es-AR"/>
          </a:p>
        </p:txBody>
      </p:sp>
      <p:sp>
        <p:nvSpPr>
          <p:cNvPr id="61443" name="Rectangle 2">
            <a:extLst>
              <a:ext uri="{FF2B5EF4-FFF2-40B4-BE49-F238E27FC236}">
                <a16:creationId xmlns:a16="http://schemas.microsoft.com/office/drawing/2014/main" id="{EC38F4B3-4877-4449-9639-AA694327A817}"/>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ED39008-C0C0-4B3F-9CBA-BC8741DF3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337641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F39EA77-3AA3-45E2-9F81-6B17EEF8B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6525FF-44AE-4FB8-916A-BC02B5157D8A}" type="slidenum">
              <a:rPr lang="es-ES" altLang="es-AR"/>
              <a:pPr>
                <a:spcBef>
                  <a:spcPct val="0"/>
                </a:spcBef>
              </a:pPr>
              <a:t>35</a:t>
            </a:fld>
            <a:endParaRPr lang="es-ES" altLang="es-AR"/>
          </a:p>
        </p:txBody>
      </p:sp>
      <p:sp>
        <p:nvSpPr>
          <p:cNvPr id="68611" name="Rectangle 2">
            <a:extLst>
              <a:ext uri="{FF2B5EF4-FFF2-40B4-BE49-F238E27FC236}">
                <a16:creationId xmlns:a16="http://schemas.microsoft.com/office/drawing/2014/main" id="{087F52EC-CF99-49C9-AA6A-D99C6A8537E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897EB80-943B-492B-9E0D-5DE15164DF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121141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E79550D-1AC4-462A-B57E-C5FED64F1A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619250-5DDB-4A3D-88CD-3F09E3EDB42E}" type="slidenum">
              <a:rPr lang="es-ES" altLang="es-AR"/>
              <a:pPr>
                <a:spcBef>
                  <a:spcPct val="0"/>
                </a:spcBef>
              </a:pPr>
              <a:t>36</a:t>
            </a:fld>
            <a:endParaRPr lang="es-ES" altLang="es-AR"/>
          </a:p>
        </p:txBody>
      </p:sp>
      <p:sp>
        <p:nvSpPr>
          <p:cNvPr id="70659" name="Rectangle 2">
            <a:extLst>
              <a:ext uri="{FF2B5EF4-FFF2-40B4-BE49-F238E27FC236}">
                <a16:creationId xmlns:a16="http://schemas.microsoft.com/office/drawing/2014/main" id="{BDC46364-D4A1-4006-9B80-1147EA74B9C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F9B09A86-D31B-456A-AB2E-F17AC19FCD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extLst>
      <p:ext uri="{BB962C8B-B14F-4D97-AF65-F5344CB8AC3E}">
        <p14:creationId xmlns:p14="http://schemas.microsoft.com/office/powerpoint/2010/main" val="9936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71406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24451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50606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853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86160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20971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64172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92753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320551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92100"/>
            <a:ext cx="10972800" cy="13843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609600" y="1905000"/>
            <a:ext cx="53848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7600" y="1905000"/>
            <a:ext cx="53848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4B3848FD-EC6E-45A4-B1D7-FCB6B7DEA31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15150BDA-7DEB-47EA-B0BA-E1366B25022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DAB01331-A1EA-419D-83B9-E44048906774}"/>
              </a:ext>
            </a:extLst>
          </p:cNvPr>
          <p:cNvSpPr>
            <a:spLocks noGrp="1" noChangeArrowheads="1"/>
          </p:cNvSpPr>
          <p:nvPr>
            <p:ph type="sldNum" sz="quarter" idx="12"/>
          </p:nvPr>
        </p:nvSpPr>
        <p:spPr>
          <a:ln/>
        </p:spPr>
        <p:txBody>
          <a:bodyPr/>
          <a:lstStyle>
            <a:lvl1pPr>
              <a:defRPr/>
            </a:lvl1pPr>
          </a:lstStyle>
          <a:p>
            <a:pPr>
              <a:defRPr/>
            </a:pPr>
            <a:fld id="{D12CBA04-9700-4F15-A64E-012291F7B8A6}" type="slidenum">
              <a:rPr lang="es-ES" altLang="es-AR"/>
              <a:pPr>
                <a:defRPr/>
              </a:pPr>
              <a:t>‹Nº›</a:t>
            </a:fld>
            <a:endParaRPr lang="es-ES" altLang="es-AR"/>
          </a:p>
        </p:txBody>
      </p:sp>
    </p:spTree>
    <p:extLst>
      <p:ext uri="{BB962C8B-B14F-4D97-AF65-F5344CB8AC3E}">
        <p14:creationId xmlns:p14="http://schemas.microsoft.com/office/powerpoint/2010/main" val="117329187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92100"/>
            <a:ext cx="10972800" cy="57277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Rectangle 4">
            <a:extLst>
              <a:ext uri="{FF2B5EF4-FFF2-40B4-BE49-F238E27FC236}">
                <a16:creationId xmlns:a16="http://schemas.microsoft.com/office/drawing/2014/main" id="{A43829EB-CD3B-4FA9-A7B3-096D6001355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6492E34D-EC62-489C-A698-4DF01D59654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CF77935A-A936-4B15-A1EB-C284378BD017}"/>
              </a:ext>
            </a:extLst>
          </p:cNvPr>
          <p:cNvSpPr>
            <a:spLocks noGrp="1" noChangeArrowheads="1"/>
          </p:cNvSpPr>
          <p:nvPr>
            <p:ph type="sldNum" sz="quarter" idx="12"/>
          </p:nvPr>
        </p:nvSpPr>
        <p:spPr>
          <a:ln/>
        </p:spPr>
        <p:txBody>
          <a:bodyPr/>
          <a:lstStyle>
            <a:lvl1pPr>
              <a:defRPr/>
            </a:lvl1pPr>
          </a:lstStyle>
          <a:p>
            <a:pPr>
              <a:defRPr/>
            </a:pPr>
            <a:fld id="{EAA744AA-F928-477A-81CB-CE952D4FC6C8}" type="slidenum">
              <a:rPr lang="es-ES" altLang="es-AR"/>
              <a:pPr>
                <a:defRPr/>
              </a:pPr>
              <a:t>‹Nº›</a:t>
            </a:fld>
            <a:endParaRPr lang="es-ES" altLang="es-AR"/>
          </a:p>
        </p:txBody>
      </p:sp>
    </p:spTree>
    <p:extLst>
      <p:ext uri="{BB962C8B-B14F-4D97-AF65-F5344CB8AC3E}">
        <p14:creationId xmlns:p14="http://schemas.microsoft.com/office/powerpoint/2010/main" val="14200921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6799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47735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70437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EC1016-AD53-46FB-A663-5EC9A7CD3CCE}" type="datetimeFigureOut">
              <a:rPr lang="es-AR" smtClean="0"/>
              <a:t>16/3/2023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23802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39996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12922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5420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60371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EC1016-AD53-46FB-A663-5EC9A7CD3CCE}" type="datetimeFigureOut">
              <a:rPr lang="es-AR" smtClean="0"/>
              <a:t>16/3/2023</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1D3130-7CE7-4302-A838-25CDA199627C}" type="slidenum">
              <a:rPr lang="es-AR" smtClean="0"/>
              <a:t>‹Nº›</a:t>
            </a:fld>
            <a:endParaRPr lang="es-AR"/>
          </a:p>
        </p:txBody>
      </p:sp>
    </p:spTree>
    <p:extLst>
      <p:ext uri="{BB962C8B-B14F-4D97-AF65-F5344CB8AC3E}">
        <p14:creationId xmlns:p14="http://schemas.microsoft.com/office/powerpoint/2010/main" val="355155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es.gizmodo.com/ibm-logra-fabricar-el-primer-procesador-funcional-de-7-1716710167"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s.gizmodo.com/como-funciona-la-computacion-cuantica-explicado-de-man-1796976460"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40.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B623BD1-96A6-4E77-9294-AA4DB1403BF7}"/>
              </a:ext>
            </a:extLst>
          </p:cNvPr>
          <p:cNvSpPr/>
          <p:nvPr/>
        </p:nvSpPr>
        <p:spPr>
          <a:xfrm>
            <a:off x="821635" y="843677"/>
            <a:ext cx="10058400" cy="4093428"/>
          </a:xfrm>
          <a:prstGeom prst="rect">
            <a:avLst/>
          </a:prstGeom>
        </p:spPr>
        <p:txBody>
          <a:bodyPr wrap="square">
            <a:spAutoFit/>
          </a:bodyPr>
          <a:lstStyle/>
          <a:p>
            <a:pPr algn="ctr"/>
            <a:r>
              <a:rPr lang="es-AR" sz="2800" dirty="0"/>
              <a:t>ARQUITECTURA DE COMPUTADORAS </a:t>
            </a:r>
          </a:p>
          <a:p>
            <a:pPr algn="ctr"/>
            <a:r>
              <a:rPr lang="es-AR" sz="2800" dirty="0"/>
              <a:t> </a:t>
            </a:r>
          </a:p>
          <a:p>
            <a:pPr algn="ctr"/>
            <a:r>
              <a:rPr lang="es-AR" sz="2800" dirty="0"/>
              <a:t>PRÁCTICO 1 N°1 </a:t>
            </a:r>
          </a:p>
          <a:p>
            <a:r>
              <a:rPr lang="es-AR" dirty="0"/>
              <a:t> </a:t>
            </a:r>
          </a:p>
          <a:p>
            <a:r>
              <a:rPr lang="es-AR" sz="2800" dirty="0"/>
              <a:t>En base a la presentación “introducción” de la carpeta práctica, responder las siguientes preguntas: </a:t>
            </a:r>
          </a:p>
          <a:p>
            <a:r>
              <a:rPr lang="es-AR" dirty="0"/>
              <a:t> </a:t>
            </a:r>
          </a:p>
          <a:p>
            <a:r>
              <a:rPr lang="es-AR" sz="2800" dirty="0">
                <a:solidFill>
                  <a:srgbClr val="FFC000"/>
                </a:solidFill>
              </a:rPr>
              <a:t>1. La arquitectura de una computadora tiene unidades básicas, desde la primera PC hasta las de última generación. ¿Cuáles son esas unidades?</a:t>
            </a:r>
          </a:p>
        </p:txBody>
      </p:sp>
    </p:spTree>
    <p:extLst>
      <p:ext uri="{BB962C8B-B14F-4D97-AF65-F5344CB8AC3E}">
        <p14:creationId xmlns:p14="http://schemas.microsoft.com/office/powerpoint/2010/main" val="401627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82B851-1AC2-4ED9-9C34-E4412BDFAF65}"/>
              </a:ext>
            </a:extLst>
          </p:cNvPr>
          <p:cNvSpPr txBox="1"/>
          <p:nvPr/>
        </p:nvSpPr>
        <p:spPr>
          <a:xfrm>
            <a:off x="1485900" y="1009650"/>
            <a:ext cx="8191500" cy="1477328"/>
          </a:xfrm>
          <a:prstGeom prst="rect">
            <a:avLst/>
          </a:prstGeom>
          <a:noFill/>
        </p:spPr>
        <p:txBody>
          <a:bodyPr wrap="square" rtlCol="0">
            <a:spAutoFit/>
          </a:bodyPr>
          <a:lstStyle/>
          <a:p>
            <a:r>
              <a:rPr lang="es-AR" dirty="0"/>
              <a:t>CIRCUITOS DISCRETOS </a:t>
            </a:r>
          </a:p>
          <a:p>
            <a:endParaRPr lang="es-AR" dirty="0"/>
          </a:p>
          <a:p>
            <a:r>
              <a:rPr lang="es-AR" dirty="0"/>
              <a:t>CIRCUITOS DIGITALES</a:t>
            </a:r>
          </a:p>
          <a:p>
            <a:endParaRPr lang="es-AR" dirty="0"/>
          </a:p>
          <a:p>
            <a:r>
              <a:rPr lang="es-AR" dirty="0"/>
              <a:t>CIRCUITOS LÓGICOS</a:t>
            </a:r>
          </a:p>
        </p:txBody>
      </p:sp>
      <p:sp>
        <p:nvSpPr>
          <p:cNvPr id="3" name="CuadroTexto 2">
            <a:extLst>
              <a:ext uri="{FF2B5EF4-FFF2-40B4-BE49-F238E27FC236}">
                <a16:creationId xmlns:a16="http://schemas.microsoft.com/office/drawing/2014/main" id="{B5E07A91-C8B0-4D69-9630-4D7AFAC56704}"/>
              </a:ext>
            </a:extLst>
          </p:cNvPr>
          <p:cNvSpPr txBox="1"/>
          <p:nvPr/>
        </p:nvSpPr>
        <p:spPr>
          <a:xfrm>
            <a:off x="1219200" y="3162300"/>
            <a:ext cx="4438650" cy="3139321"/>
          </a:xfrm>
          <a:prstGeom prst="rect">
            <a:avLst/>
          </a:prstGeom>
          <a:noFill/>
        </p:spPr>
        <p:txBody>
          <a:bodyPr wrap="square" rtlCol="0">
            <a:spAutoFit/>
          </a:bodyPr>
          <a:lstStyle/>
          <a:p>
            <a:r>
              <a:rPr lang="es-AR" dirty="0"/>
              <a:t>Procesan variables digitales: </a:t>
            </a:r>
          </a:p>
          <a:p>
            <a:endParaRPr lang="es-AR" dirty="0"/>
          </a:p>
          <a:p>
            <a:r>
              <a:rPr lang="es-AR" dirty="0"/>
              <a:t>Altos – bajos</a:t>
            </a:r>
          </a:p>
          <a:p>
            <a:endParaRPr lang="es-AR" dirty="0"/>
          </a:p>
          <a:p>
            <a:r>
              <a:rPr lang="es-AR" dirty="0"/>
              <a:t>Abiertos – cerrados</a:t>
            </a:r>
          </a:p>
          <a:p>
            <a:endParaRPr lang="es-AR" dirty="0"/>
          </a:p>
          <a:p>
            <a:r>
              <a:rPr lang="es-AR" dirty="0"/>
              <a:t>Si – no</a:t>
            </a:r>
          </a:p>
          <a:p>
            <a:endParaRPr lang="es-AR" dirty="0"/>
          </a:p>
          <a:p>
            <a:r>
              <a:rPr lang="es-AR" dirty="0"/>
              <a:t>Verdadero – falso</a:t>
            </a:r>
          </a:p>
          <a:p>
            <a:endParaRPr lang="es-AR" dirty="0"/>
          </a:p>
          <a:p>
            <a:r>
              <a:rPr lang="es-AR" dirty="0"/>
              <a:t>Ceros  -  unos</a:t>
            </a:r>
          </a:p>
        </p:txBody>
      </p:sp>
      <p:pic>
        <p:nvPicPr>
          <p:cNvPr id="5122" name="Picture 2" descr="Resultado de imagen para funciones representadas con llaves">
            <a:extLst>
              <a:ext uri="{FF2B5EF4-FFF2-40B4-BE49-F238E27FC236}">
                <a16:creationId xmlns:a16="http://schemas.microsoft.com/office/drawing/2014/main" id="{6247D080-2399-4479-AD33-223389E48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1312907"/>
            <a:ext cx="6136641" cy="23131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funciones representadas con llaves">
            <a:extLst>
              <a:ext uri="{FF2B5EF4-FFF2-40B4-BE49-F238E27FC236}">
                <a16:creationId xmlns:a16="http://schemas.microsoft.com/office/drawing/2014/main" id="{44396B08-E5FD-4851-9717-BED21930A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997" y="3929310"/>
            <a:ext cx="6089244" cy="283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5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imagen diodo">
            <a:extLst>
              <a:ext uri="{FF2B5EF4-FFF2-40B4-BE49-F238E27FC236}">
                <a16:creationId xmlns:a16="http://schemas.microsoft.com/office/drawing/2014/main" id="{E60114A9-897F-4C65-ADEE-ACE4C1F7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31" y="2927514"/>
            <a:ext cx="4781550" cy="358991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sultado de imagen para imagen transistor">
            <a:extLst>
              <a:ext uri="{FF2B5EF4-FFF2-40B4-BE49-F238E27FC236}">
                <a16:creationId xmlns:a16="http://schemas.microsoft.com/office/drawing/2014/main" id="{E19F6FE9-5039-4941-A965-DA9AEB1A4A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AutoShape 10" descr="Resultado de imagen para imagen transistor">
            <a:extLst>
              <a:ext uri="{FF2B5EF4-FFF2-40B4-BE49-F238E27FC236}">
                <a16:creationId xmlns:a16="http://schemas.microsoft.com/office/drawing/2014/main" id="{B259F5EA-0590-44F9-8032-FF80E73A02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086" name="Picture 14" descr="Imagen relacionada">
            <a:extLst>
              <a:ext uri="{FF2B5EF4-FFF2-40B4-BE49-F238E27FC236}">
                <a16:creationId xmlns:a16="http://schemas.microsoft.com/office/drawing/2014/main" id="{B1048426-34A6-4E90-ABA4-2B4688178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2927514"/>
            <a:ext cx="4771863" cy="358991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927FB3D-3592-49B7-BDF0-AC7E6B96D410}"/>
              </a:ext>
            </a:extLst>
          </p:cNvPr>
          <p:cNvSpPr txBox="1"/>
          <p:nvPr/>
        </p:nvSpPr>
        <p:spPr>
          <a:xfrm>
            <a:off x="1178801" y="531097"/>
            <a:ext cx="9016077" cy="1815882"/>
          </a:xfrm>
          <a:prstGeom prst="rect">
            <a:avLst/>
          </a:prstGeom>
          <a:noFill/>
        </p:spPr>
        <p:txBody>
          <a:bodyPr wrap="square" rtlCol="0">
            <a:spAutoFit/>
          </a:bodyPr>
          <a:lstStyle/>
          <a:p>
            <a:r>
              <a:rPr lang="es-AR" sz="2800" dirty="0"/>
              <a:t>Los semiconductores se comportan como circuitos de llaves porque pueden trabajar en dos estados:</a:t>
            </a:r>
          </a:p>
          <a:p>
            <a:r>
              <a:rPr lang="es-AR" sz="2800" dirty="0"/>
              <a:t>Conducción y no conducción, ósea cerrado o abierto</a:t>
            </a:r>
          </a:p>
        </p:txBody>
      </p:sp>
    </p:spTree>
    <p:extLst>
      <p:ext uri="{BB962C8B-B14F-4D97-AF65-F5344CB8AC3E}">
        <p14:creationId xmlns:p14="http://schemas.microsoft.com/office/powerpoint/2010/main" val="12319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3E60648-D4AE-4D22-BFE3-4E4272F68974}"/>
              </a:ext>
            </a:extLst>
          </p:cNvPr>
          <p:cNvSpPr/>
          <p:nvPr/>
        </p:nvSpPr>
        <p:spPr>
          <a:xfrm>
            <a:off x="1417983" y="3429000"/>
            <a:ext cx="8468139" cy="523220"/>
          </a:xfrm>
          <a:prstGeom prst="rect">
            <a:avLst/>
          </a:prstGeom>
        </p:spPr>
        <p:txBody>
          <a:bodyPr wrap="square">
            <a:spAutoFit/>
          </a:bodyPr>
          <a:lstStyle/>
          <a:p>
            <a:r>
              <a:rPr lang="es-AR" sz="2800" dirty="0">
                <a:solidFill>
                  <a:srgbClr val="FFC000"/>
                </a:solidFill>
              </a:rPr>
              <a:t>4. ¿A qué denomina INTEL el ciclo TICK – TOCK? </a:t>
            </a:r>
          </a:p>
        </p:txBody>
      </p:sp>
      <p:sp>
        <p:nvSpPr>
          <p:cNvPr id="3" name="Rectángulo 2">
            <a:extLst>
              <a:ext uri="{FF2B5EF4-FFF2-40B4-BE49-F238E27FC236}">
                <a16:creationId xmlns:a16="http://schemas.microsoft.com/office/drawing/2014/main" id="{035FBBB6-B350-4898-8F5F-DCFAF40221AD}"/>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N°1</a:t>
            </a:r>
          </a:p>
        </p:txBody>
      </p:sp>
    </p:spTree>
    <p:extLst>
      <p:ext uri="{BB962C8B-B14F-4D97-AF65-F5344CB8AC3E}">
        <p14:creationId xmlns:p14="http://schemas.microsoft.com/office/powerpoint/2010/main" val="71137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diodo">
            <a:extLst>
              <a:ext uri="{FF2B5EF4-FFF2-40B4-BE49-F238E27FC236}">
                <a16:creationId xmlns:a16="http://schemas.microsoft.com/office/drawing/2014/main" id="{CCFC6B95-C353-407D-9AA2-9B94D28F4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2219324"/>
            <a:ext cx="5059384" cy="3895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n relacionada">
            <a:extLst>
              <a:ext uri="{FF2B5EF4-FFF2-40B4-BE49-F238E27FC236}">
                <a16:creationId xmlns:a16="http://schemas.microsoft.com/office/drawing/2014/main" id="{FEBBC757-88B5-4ED4-8887-34244F6D6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2219323"/>
            <a:ext cx="5194300" cy="3895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76F8128-0C9F-4710-8306-3B6B3FEB1715}"/>
              </a:ext>
            </a:extLst>
          </p:cNvPr>
          <p:cNvSpPr txBox="1"/>
          <p:nvPr/>
        </p:nvSpPr>
        <p:spPr>
          <a:xfrm>
            <a:off x="781878" y="344557"/>
            <a:ext cx="9316279" cy="1754326"/>
          </a:xfrm>
          <a:prstGeom prst="rect">
            <a:avLst/>
          </a:prstGeom>
          <a:noFill/>
        </p:spPr>
        <p:txBody>
          <a:bodyPr wrap="square" rtlCol="0">
            <a:spAutoFit/>
          </a:bodyPr>
          <a:lstStyle/>
          <a:p>
            <a:pPr algn="just"/>
            <a:r>
              <a:rPr lang="es-AR" dirty="0"/>
              <a:t>La tecnología de los semiconductores evoluciona constantemente. Una característica de esa evolución es distancia en la unión de entre los componentes del semiconductor. Esa distancia hoy se mide en nanómetros</a:t>
            </a:r>
          </a:p>
          <a:p>
            <a:pPr algn="just"/>
            <a:r>
              <a:rPr lang="es-AR" dirty="0"/>
              <a:t>y está ligada a la evolución de la potencia de procesamiento de los procesadores.</a:t>
            </a:r>
          </a:p>
          <a:p>
            <a:pPr algn="just"/>
            <a:r>
              <a:rPr lang="es-AR" dirty="0"/>
              <a:t>La empresa INTEL caracteriza esta evolución como ciclo TICK - TOCK</a:t>
            </a:r>
          </a:p>
        </p:txBody>
      </p:sp>
    </p:spTree>
    <p:extLst>
      <p:ext uri="{BB962C8B-B14F-4D97-AF65-F5344CB8AC3E}">
        <p14:creationId xmlns:p14="http://schemas.microsoft.com/office/powerpoint/2010/main" val="398772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intel.com/content/dam/www/public/us/en/images/diagrams/ticktock-infographic-web-rwd.png.rendition.intel.web.720.405.png">
            <a:extLst>
              <a:ext uri="{FF2B5EF4-FFF2-40B4-BE49-F238E27FC236}">
                <a16:creationId xmlns:a16="http://schemas.microsoft.com/office/drawing/2014/main" id="{E080E5FD-069F-48C2-9727-6B3D20740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296" y="894287"/>
            <a:ext cx="9012311" cy="5069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25404DDD-5129-4D87-8F25-7253B980F7B3}"/>
              </a:ext>
            </a:extLst>
          </p:cNvPr>
          <p:cNvSpPr/>
          <p:nvPr/>
        </p:nvSpPr>
        <p:spPr>
          <a:xfrm>
            <a:off x="419686" y="6142031"/>
            <a:ext cx="11352628" cy="369332"/>
          </a:xfrm>
          <a:prstGeom prst="rect">
            <a:avLst/>
          </a:prstGeom>
        </p:spPr>
        <p:txBody>
          <a:bodyPr wrap="square">
            <a:spAutoFit/>
          </a:bodyPr>
          <a:lstStyle/>
          <a:p>
            <a:r>
              <a:rPr lang="es-AR" dirty="0"/>
              <a:t>https://www.intel.com/content/www/us/en/silicon-innovations/intel-tick-tock-model-general.html</a:t>
            </a:r>
          </a:p>
        </p:txBody>
      </p:sp>
      <p:sp>
        <p:nvSpPr>
          <p:cNvPr id="3" name="Rectángulo 2">
            <a:extLst>
              <a:ext uri="{FF2B5EF4-FFF2-40B4-BE49-F238E27FC236}">
                <a16:creationId xmlns:a16="http://schemas.microsoft.com/office/drawing/2014/main" id="{1FD4FAF9-2103-4148-A81B-F4DB787F76EE}"/>
              </a:ext>
            </a:extLst>
          </p:cNvPr>
          <p:cNvSpPr/>
          <p:nvPr/>
        </p:nvSpPr>
        <p:spPr>
          <a:xfrm>
            <a:off x="4002221" y="327272"/>
            <a:ext cx="3453655" cy="388696"/>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SEMICONDUCTORES</a:t>
            </a:r>
          </a:p>
        </p:txBody>
      </p:sp>
    </p:spTree>
    <p:extLst>
      <p:ext uri="{BB962C8B-B14F-4D97-AF65-F5344CB8AC3E}">
        <p14:creationId xmlns:p14="http://schemas.microsoft.com/office/powerpoint/2010/main" val="411543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D0EFD61-1B54-45A6-A1D5-6B13585BFB74}"/>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TAREA N°1</a:t>
            </a:r>
          </a:p>
        </p:txBody>
      </p:sp>
      <p:sp>
        <p:nvSpPr>
          <p:cNvPr id="3" name="Rectángulo 2">
            <a:extLst>
              <a:ext uri="{FF2B5EF4-FFF2-40B4-BE49-F238E27FC236}">
                <a16:creationId xmlns:a16="http://schemas.microsoft.com/office/drawing/2014/main" id="{3A300A96-7889-43DE-A76C-293ED5603095}"/>
              </a:ext>
            </a:extLst>
          </p:cNvPr>
          <p:cNvSpPr/>
          <p:nvPr/>
        </p:nvSpPr>
        <p:spPr>
          <a:xfrm>
            <a:off x="954157" y="3105835"/>
            <a:ext cx="9263269" cy="954107"/>
          </a:xfrm>
          <a:prstGeom prst="rect">
            <a:avLst/>
          </a:prstGeom>
        </p:spPr>
        <p:txBody>
          <a:bodyPr wrap="square">
            <a:spAutoFit/>
          </a:bodyPr>
          <a:lstStyle/>
          <a:p>
            <a:r>
              <a:rPr lang="es-AR" sz="2800" dirty="0">
                <a:solidFill>
                  <a:srgbClr val="FFC000"/>
                </a:solidFill>
              </a:rPr>
              <a:t>5. ¿Se está llegando al límite de la utilización de los semiconductores? </a:t>
            </a:r>
          </a:p>
        </p:txBody>
      </p:sp>
    </p:spTree>
    <p:extLst>
      <p:ext uri="{BB962C8B-B14F-4D97-AF65-F5344CB8AC3E}">
        <p14:creationId xmlns:p14="http://schemas.microsoft.com/office/powerpoint/2010/main" val="100052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EB9945-4DC9-422D-9154-6CEB2590E39C}"/>
              </a:ext>
            </a:extLst>
          </p:cNvPr>
          <p:cNvSpPr/>
          <p:nvPr/>
        </p:nvSpPr>
        <p:spPr>
          <a:xfrm>
            <a:off x="980661" y="776046"/>
            <a:ext cx="8534400" cy="400110"/>
          </a:xfrm>
          <a:prstGeom prst="rect">
            <a:avLst/>
          </a:prstGeom>
        </p:spPr>
        <p:txBody>
          <a:bodyPr wrap="square">
            <a:spAutoFit/>
          </a:bodyPr>
          <a:lstStyle/>
          <a:p>
            <a:endParaRPr lang="es-AR" sz="2000" dirty="0"/>
          </a:p>
        </p:txBody>
      </p:sp>
      <p:sp>
        <p:nvSpPr>
          <p:cNvPr id="3" name="Rectángulo 2">
            <a:extLst>
              <a:ext uri="{FF2B5EF4-FFF2-40B4-BE49-F238E27FC236}">
                <a16:creationId xmlns:a16="http://schemas.microsoft.com/office/drawing/2014/main" id="{D05BF92D-158B-4A1A-84B0-4AAA605005C7}"/>
              </a:ext>
            </a:extLst>
          </p:cNvPr>
          <p:cNvSpPr/>
          <p:nvPr/>
        </p:nvSpPr>
        <p:spPr>
          <a:xfrm>
            <a:off x="185531" y="118260"/>
            <a:ext cx="10031896" cy="1631216"/>
          </a:xfrm>
          <a:prstGeom prst="rect">
            <a:avLst/>
          </a:prstGeom>
        </p:spPr>
        <p:txBody>
          <a:bodyPr wrap="square">
            <a:spAutoFit/>
          </a:bodyPr>
          <a:lstStyle/>
          <a:p>
            <a:pPr algn="just"/>
            <a:r>
              <a:rPr lang="es-AR" sz="2000" dirty="0">
                <a:latin typeface="Arial" panose="020B0604020202020204" pitchFamily="34" charset="0"/>
                <a:cs typeface="Arial" panose="020B0604020202020204" pitchFamily="34" charset="0"/>
              </a:rPr>
              <a:t>El problema se encuentra, por supuesto, en los límites propios de la materia prima, el silicio. IBM consiguió hace </a:t>
            </a:r>
            <a:r>
              <a:rPr lang="es-AR"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poco llegar a los 7 nm</a:t>
            </a:r>
            <a:r>
              <a:rPr lang="es-AR" sz="2000" dirty="0">
                <a:latin typeface="Arial" panose="020B0604020202020204" pitchFamily="34" charset="0"/>
                <a:cs typeface="Arial" panose="020B0604020202020204" pitchFamily="34" charset="0"/>
              </a:rPr>
              <a:t> (unas 1,400 veces más pequeño que el grosor de un cabello humano. El chip tiene 4 veces la capacidad de los procesadores actuales) pero ya avisó que el proceso era caro, costoso y todavía lejos de la producción comercial en masa</a:t>
            </a:r>
          </a:p>
        </p:txBody>
      </p:sp>
      <p:sp>
        <p:nvSpPr>
          <p:cNvPr id="4" name="Rectángulo 3">
            <a:extLst>
              <a:ext uri="{FF2B5EF4-FFF2-40B4-BE49-F238E27FC236}">
                <a16:creationId xmlns:a16="http://schemas.microsoft.com/office/drawing/2014/main" id="{1B35587A-88FB-4258-8A61-363D765A2778}"/>
              </a:ext>
            </a:extLst>
          </p:cNvPr>
          <p:cNvSpPr/>
          <p:nvPr/>
        </p:nvSpPr>
        <p:spPr>
          <a:xfrm>
            <a:off x="3843130" y="6493519"/>
            <a:ext cx="11820940" cy="246221"/>
          </a:xfrm>
          <a:prstGeom prst="rect">
            <a:avLst/>
          </a:prstGeom>
        </p:spPr>
        <p:txBody>
          <a:bodyPr wrap="square">
            <a:spAutoFit/>
          </a:bodyPr>
          <a:lstStyle/>
          <a:p>
            <a:r>
              <a:rPr lang="es-AR" sz="1000" dirty="0"/>
              <a:t>https://es.gizmodo.com/ibm-logra-fabricar-el-primer-procesador-funcional-de-7-1716710167</a:t>
            </a:r>
          </a:p>
        </p:txBody>
      </p:sp>
      <p:pic>
        <p:nvPicPr>
          <p:cNvPr id="8194" name="Picture 2" descr="https://i.kinja-img.com/gawker-media/image/upload/1267474132698904649.jpg">
            <a:extLst>
              <a:ext uri="{FF2B5EF4-FFF2-40B4-BE49-F238E27FC236}">
                <a16:creationId xmlns:a16="http://schemas.microsoft.com/office/drawing/2014/main" id="{44985637-8C66-457C-82F4-D52B0E8E2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527" y="1749476"/>
            <a:ext cx="6944900" cy="475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79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0E11AB8-76E8-4818-8D2A-D38F51F309C3}"/>
              </a:ext>
            </a:extLst>
          </p:cNvPr>
          <p:cNvSpPr/>
          <p:nvPr/>
        </p:nvSpPr>
        <p:spPr>
          <a:xfrm>
            <a:off x="976930" y="571500"/>
            <a:ext cx="5119070" cy="830997"/>
          </a:xfrm>
          <a:prstGeom prst="rect">
            <a:avLst/>
          </a:prstGeom>
        </p:spPr>
        <p:txBody>
          <a:bodyPr wrap="square">
            <a:spAutoFit/>
          </a:bodyPr>
          <a:lstStyle/>
          <a:p>
            <a:pPr fontAlgn="base"/>
            <a:r>
              <a:rPr lang="es-AR" sz="2400" b="1" dirty="0">
                <a:latin typeface="Oswald"/>
              </a:rPr>
              <a:t>AMD lanza los procesadores Ryzen 3000 Pro fabricados en proceso de 7 nm</a:t>
            </a:r>
            <a:endParaRPr lang="es-AR" sz="2400" b="1" i="0" dirty="0">
              <a:effectLst/>
              <a:latin typeface="Oswald"/>
            </a:endParaRPr>
          </a:p>
        </p:txBody>
      </p:sp>
      <p:pic>
        <p:nvPicPr>
          <p:cNvPr id="1026" name="Picture 2">
            <a:extLst>
              <a:ext uri="{FF2B5EF4-FFF2-40B4-BE49-F238E27FC236}">
                <a16:creationId xmlns:a16="http://schemas.microsoft.com/office/drawing/2014/main" id="{7AC5045B-6491-445A-BAA9-68F86DD95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51" y="2477011"/>
            <a:ext cx="6246743" cy="3748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76A3940A-3E11-4F79-B072-13556B65743F}"/>
              </a:ext>
            </a:extLst>
          </p:cNvPr>
          <p:cNvSpPr/>
          <p:nvPr/>
        </p:nvSpPr>
        <p:spPr>
          <a:xfrm>
            <a:off x="7055125" y="2273542"/>
            <a:ext cx="4585252" cy="4154984"/>
          </a:xfrm>
          <a:prstGeom prst="rect">
            <a:avLst/>
          </a:prstGeom>
        </p:spPr>
        <p:txBody>
          <a:bodyPr wrap="square">
            <a:spAutoFit/>
          </a:bodyPr>
          <a:lstStyle/>
          <a:p>
            <a:pPr algn="just"/>
            <a:r>
              <a:rPr lang="es-AR" dirty="0">
                <a:solidFill>
                  <a:srgbClr val="000000"/>
                </a:solidFill>
                <a:latin typeface="Roboto"/>
              </a:rPr>
              <a:t> </a:t>
            </a:r>
            <a:r>
              <a:rPr lang="es-AR" sz="2400" dirty="0">
                <a:latin typeface="Roboto"/>
              </a:rPr>
              <a:t>el salto al proceso de 7 nm ha permitido a AMD ofrecer unos valores excelentes con los nuevos Ryzen 3000 Pro. Todos los modelos que ha anunciado la compañía de Sunnyvale tienen un TDP muy contenido. Incluso el tope de gama, el Ryzen 9 Pro 3900, que suma </a:t>
            </a:r>
            <a:r>
              <a:rPr lang="es-AR" sz="2400" b="1" dirty="0">
                <a:latin typeface="Roboto"/>
              </a:rPr>
              <a:t>12 núcleos y 24 hilos, tiene un TDP de 65 vatios.</a:t>
            </a:r>
            <a:endParaRPr lang="es-AR" sz="2400" dirty="0"/>
          </a:p>
        </p:txBody>
      </p:sp>
    </p:spTree>
    <p:extLst>
      <p:ext uri="{BB962C8B-B14F-4D97-AF65-F5344CB8AC3E}">
        <p14:creationId xmlns:p14="http://schemas.microsoft.com/office/powerpoint/2010/main" val="389083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4711C03-C7E6-4DA9-95DC-7CAB12BB27E9}"/>
              </a:ext>
            </a:extLst>
          </p:cNvPr>
          <p:cNvSpPr/>
          <p:nvPr/>
        </p:nvSpPr>
        <p:spPr>
          <a:xfrm>
            <a:off x="0" y="0"/>
            <a:ext cx="9616797" cy="3016210"/>
          </a:xfrm>
          <a:prstGeom prst="rect">
            <a:avLst/>
          </a:prstGeom>
        </p:spPr>
        <p:txBody>
          <a:bodyPr wrap="square">
            <a:spAutoFit/>
          </a:bodyPr>
          <a:lstStyle/>
          <a:p>
            <a:r>
              <a:rPr lang="es-AR" sz="2800" dirty="0"/>
              <a:t>Computadoras cuánticas funcionales.</a:t>
            </a:r>
          </a:p>
          <a:p>
            <a:pPr algn="just"/>
            <a:r>
              <a:rPr lang="es-AR" dirty="0"/>
              <a:t>Parece que estas máquinas van a hacerse realidad, y con ellas su potencial de revolucionar industrias como la farmacéutica, la química y la de ciberseguridad. Podrían ser exponencialmente más rápidos en la ejecución de programas de inteligencia artificial y ser capaces de lidiar con simulaciones complejas y problemas de planificación. Hasta podrían crear una encriptación irrompible</a:t>
            </a:r>
          </a:p>
          <a:p>
            <a:r>
              <a:rPr lang="es-AR" dirty="0"/>
              <a:t>Avance:  La fabricación de </a:t>
            </a:r>
            <a:r>
              <a:rPr lang="es-AR" dirty="0" err="1"/>
              <a:t>qubits</a:t>
            </a:r>
            <a:r>
              <a:rPr lang="es-AR" dirty="0"/>
              <a:t> estables, la unidad básica de las computadoras cuánticas.</a:t>
            </a:r>
          </a:p>
          <a:p>
            <a:r>
              <a:rPr lang="es-AR" dirty="0"/>
              <a:t>Actores claves - </a:t>
            </a:r>
            <a:r>
              <a:rPr lang="es-AR" dirty="0" err="1"/>
              <a:t>QuTech</a:t>
            </a:r>
            <a:r>
              <a:rPr lang="es-AR" dirty="0"/>
              <a:t> - Intel - Microsoft - Google – IBM</a:t>
            </a:r>
          </a:p>
          <a:p>
            <a:r>
              <a:rPr lang="es-AR" dirty="0"/>
              <a:t>Disponibilidad: Entre cuatro y cinco años</a:t>
            </a:r>
          </a:p>
        </p:txBody>
      </p:sp>
      <p:pic>
        <p:nvPicPr>
          <p:cNvPr id="4" name="Imagen 3">
            <a:extLst>
              <a:ext uri="{FF2B5EF4-FFF2-40B4-BE49-F238E27FC236}">
                <a16:creationId xmlns:a16="http://schemas.microsoft.com/office/drawing/2014/main" id="{2E01443E-B794-46B6-AD66-10C1B6AC8015}"/>
              </a:ext>
            </a:extLst>
          </p:cNvPr>
          <p:cNvPicPr>
            <a:picLocks noChangeAspect="1"/>
          </p:cNvPicPr>
          <p:nvPr/>
        </p:nvPicPr>
        <p:blipFill>
          <a:blip r:embed="rId2"/>
          <a:stretch>
            <a:fillRect/>
          </a:stretch>
        </p:blipFill>
        <p:spPr>
          <a:xfrm>
            <a:off x="7779432" y="2269403"/>
            <a:ext cx="2602377" cy="4288194"/>
          </a:xfrm>
          <a:prstGeom prst="rect">
            <a:avLst/>
          </a:prstGeom>
        </p:spPr>
      </p:pic>
      <p:sp>
        <p:nvSpPr>
          <p:cNvPr id="5" name="Rectángulo 4">
            <a:extLst>
              <a:ext uri="{FF2B5EF4-FFF2-40B4-BE49-F238E27FC236}">
                <a16:creationId xmlns:a16="http://schemas.microsoft.com/office/drawing/2014/main" id="{80E606C2-2150-4F20-B470-D846EDCCF3B5}"/>
              </a:ext>
            </a:extLst>
          </p:cNvPr>
          <p:cNvSpPr/>
          <p:nvPr/>
        </p:nvSpPr>
        <p:spPr>
          <a:xfrm>
            <a:off x="1261403" y="3841791"/>
            <a:ext cx="6096000" cy="1354217"/>
          </a:xfrm>
          <a:prstGeom prst="rect">
            <a:avLst/>
          </a:prstGeom>
        </p:spPr>
        <p:txBody>
          <a:bodyPr wrap="square">
            <a:spAutoFit/>
          </a:bodyPr>
          <a:lstStyle/>
          <a:p>
            <a:pPr algn="just"/>
            <a:r>
              <a:rPr lang="es-AR" dirty="0"/>
              <a:t>Este recipiente azul alcanza temperaturas cercanas al cero absoluto, lo que permite realizar experimentos cuánticos en diminutos chips alojados en su interior. </a:t>
            </a:r>
          </a:p>
          <a:p>
            <a:r>
              <a:rPr lang="es-AR" sz="1000" dirty="0"/>
              <a:t>foto: </a:t>
            </a:r>
            <a:r>
              <a:rPr lang="es-AR" sz="1000" dirty="0" err="1"/>
              <a:t>Mathijs</a:t>
            </a:r>
            <a:r>
              <a:rPr lang="es-AR" sz="1000" dirty="0"/>
              <a:t> Labadie.</a:t>
            </a:r>
          </a:p>
        </p:txBody>
      </p:sp>
      <p:sp>
        <p:nvSpPr>
          <p:cNvPr id="3" name="Rectángulo 2">
            <a:extLst>
              <a:ext uri="{FF2B5EF4-FFF2-40B4-BE49-F238E27FC236}">
                <a16:creationId xmlns:a16="http://schemas.microsoft.com/office/drawing/2014/main" id="{C9BB9644-DECC-4084-8C08-18D43479EDC0}"/>
              </a:ext>
            </a:extLst>
          </p:cNvPr>
          <p:cNvSpPr/>
          <p:nvPr/>
        </p:nvSpPr>
        <p:spPr>
          <a:xfrm>
            <a:off x="1126435" y="5559924"/>
            <a:ext cx="6096000" cy="923330"/>
          </a:xfrm>
          <a:prstGeom prst="rect">
            <a:avLst/>
          </a:prstGeom>
        </p:spPr>
        <p:txBody>
          <a:bodyPr>
            <a:spAutoFit/>
          </a:bodyPr>
          <a:lstStyle/>
          <a:p>
            <a:r>
              <a:rPr lang="es-AR" dirty="0">
                <a:hlinkClick r:id="rId3"/>
              </a:rPr>
              <a:t>https://es.gizmodo.com/como-funciona-la-computacion-cuantica-explicado-de-man-1796976460</a:t>
            </a:r>
            <a:endParaRPr lang="es-AR" dirty="0"/>
          </a:p>
        </p:txBody>
      </p:sp>
    </p:spTree>
    <p:extLst>
      <p:ext uri="{BB962C8B-B14F-4D97-AF65-F5344CB8AC3E}">
        <p14:creationId xmlns:p14="http://schemas.microsoft.com/office/powerpoint/2010/main" val="379002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8829C70-B805-45AB-8DC2-B5A2FE14DE5A}"/>
              </a:ext>
            </a:extLst>
          </p:cNvPr>
          <p:cNvSpPr/>
          <p:nvPr/>
        </p:nvSpPr>
        <p:spPr>
          <a:xfrm>
            <a:off x="503582" y="380633"/>
            <a:ext cx="10137913" cy="6096734"/>
          </a:xfrm>
          <a:prstGeom prst="rect">
            <a:avLst/>
          </a:prstGeom>
        </p:spPr>
        <p:txBody>
          <a:bodyPr wrap="square">
            <a:spAutoFit/>
          </a:bodyPr>
          <a:lstStyle/>
          <a:p>
            <a:pPr>
              <a:lnSpc>
                <a:spcPct val="107000"/>
              </a:lnSpc>
              <a:spcAft>
                <a:spcPts val="1950"/>
              </a:spcAft>
            </a:pPr>
            <a:r>
              <a:rPr lang="es-AR" sz="2800" b="1" dirty="0">
                <a:latin typeface="Times New Roman" panose="02020603050405020304" pitchFamily="18" charset="0"/>
                <a:ea typeface="Times New Roman" panose="02020603050405020304" pitchFamily="18" charset="0"/>
                <a:cs typeface="Times New Roman" panose="02020603050405020304" pitchFamily="18" charset="0"/>
              </a:rPr>
              <a:t>Tecnologías cuánticas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950"/>
              </a:spcAf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Entre estas </a:t>
            </a:r>
            <a:r>
              <a:rPr lang="es-AR" sz="2400" b="1" dirty="0">
                <a:latin typeface="Times New Roman" panose="02020603050405020304" pitchFamily="18" charset="0"/>
                <a:ea typeface="Times New Roman" panose="02020603050405020304" pitchFamily="18" charset="0"/>
                <a:cs typeface="Times New Roman" panose="02020603050405020304" pitchFamily="18" charset="0"/>
              </a:rPr>
              <a:t>propiedades cuánticas</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se incluyen la superposición cuántica, el entrelazamiento cuántico y el teletransporte cuántico.</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La </a:t>
            </a:r>
            <a:r>
              <a:rPr lang="es-AR" sz="2400" b="1" dirty="0">
                <a:latin typeface="Times New Roman" panose="02020603050405020304" pitchFamily="18" charset="0"/>
                <a:ea typeface="Times New Roman" panose="02020603050405020304" pitchFamily="18" charset="0"/>
                <a:cs typeface="Times New Roman" panose="02020603050405020304" pitchFamily="18" charset="0"/>
              </a:rPr>
              <a:t>superposición cuántica</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describe cómo una partícula puede estar en diferentes estados a la vez.</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El </a:t>
            </a:r>
            <a:r>
              <a:rPr lang="es-AR" sz="2400" b="1" dirty="0">
                <a:latin typeface="Times New Roman" panose="02020603050405020304" pitchFamily="18" charset="0"/>
                <a:ea typeface="Times New Roman" panose="02020603050405020304" pitchFamily="18" charset="0"/>
                <a:cs typeface="Times New Roman" panose="02020603050405020304" pitchFamily="18" charset="0"/>
              </a:rPr>
              <a:t>entrelazamiento cuántico</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describe cómo dos partículas tan separadas como se desee pueden estar correlacionadas de forma que, al interactuar con una, la otra se entera.</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El </a:t>
            </a:r>
            <a:r>
              <a:rPr lang="es-AR" sz="2400" b="1" dirty="0">
                <a:latin typeface="Times New Roman" panose="02020603050405020304" pitchFamily="18" charset="0"/>
                <a:ea typeface="Times New Roman" panose="02020603050405020304" pitchFamily="18" charset="0"/>
                <a:cs typeface="Times New Roman" panose="02020603050405020304" pitchFamily="18" charset="0"/>
              </a:rPr>
              <a:t>teletransporte cuántico</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utiliza el entrelazamiento cuántico para enviar información de un lugar a otro del espacio sin necesidad de viajar a través de él.</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950"/>
              </a:spcAf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Las tecnologías cuánticas son basadas en estas propiedades cuánticas de la naturaleza subatómica.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810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es arquitectura de computadoras">
            <a:extLst>
              <a:ext uri="{FF2B5EF4-FFF2-40B4-BE49-F238E27FC236}">
                <a16:creationId xmlns:a16="http://schemas.microsoft.com/office/drawing/2014/main" id="{06FBF47D-9406-4DF8-95F9-3DD166E7C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74" y="197200"/>
            <a:ext cx="5528603" cy="41507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magenes arquitectura de computadoras">
            <a:extLst>
              <a:ext uri="{FF2B5EF4-FFF2-40B4-BE49-F238E27FC236}">
                <a16:creationId xmlns:a16="http://schemas.microsoft.com/office/drawing/2014/main" id="{9CBDBC48-2646-497C-86CE-93972239D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027787"/>
            <a:ext cx="5345339" cy="427627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Resultado de imagen para imagen pc ibm  8088">
            <a:extLst>
              <a:ext uri="{FF2B5EF4-FFF2-40B4-BE49-F238E27FC236}">
                <a16:creationId xmlns:a16="http://schemas.microsoft.com/office/drawing/2014/main" id="{D1588AB2-B5B4-4524-959A-E0399A71B3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148" name="Picture 4" descr="Resultado de imagen para imagen pc ibm  8088">
            <a:extLst>
              <a:ext uri="{FF2B5EF4-FFF2-40B4-BE49-F238E27FC236}">
                <a16:creationId xmlns:a16="http://schemas.microsoft.com/office/drawing/2014/main" id="{9A696102-A4F6-4E60-8B83-D739C5FBC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150" y="4404791"/>
            <a:ext cx="2503454" cy="232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6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C7A2CA-5886-4117-B4E1-7AE80448FE19}"/>
              </a:ext>
            </a:extLst>
          </p:cNvPr>
          <p:cNvSpPr/>
          <p:nvPr/>
        </p:nvSpPr>
        <p:spPr>
          <a:xfrm>
            <a:off x="808382" y="575867"/>
            <a:ext cx="8839201" cy="863250"/>
          </a:xfrm>
          <a:prstGeom prst="rect">
            <a:avLst/>
          </a:prstGeom>
        </p:spPr>
        <p:txBody>
          <a:bodyPr wrap="square">
            <a:spAutoFit/>
          </a:bodyPr>
          <a:lstStyle/>
          <a:p>
            <a:pPr>
              <a:lnSpc>
                <a:spcPct val="107000"/>
              </a:lnSpc>
              <a:spcAft>
                <a:spcPts val="800"/>
              </a:spcAft>
            </a:pPr>
            <a:r>
              <a:rPr lang="es-AR" sz="2400" b="1" dirty="0">
                <a:latin typeface="Times New Roman" panose="02020603050405020304" pitchFamily="18" charset="0"/>
                <a:ea typeface="Times New Roman" panose="02020603050405020304" pitchFamily="18" charset="0"/>
                <a:cs typeface="Times New Roman" panose="02020603050405020304" pitchFamily="18" charset="0"/>
              </a:rPr>
              <a:t>¿Qué es la computación cuántica? Primero, hay que entender la computación clásica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D4093BB5-0EE0-4021-8905-EF9F2DBEF7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587" y="1969314"/>
            <a:ext cx="8839201" cy="4073677"/>
          </a:xfrm>
          <a:prstGeom prst="rect">
            <a:avLst/>
          </a:prstGeom>
          <a:noFill/>
          <a:ln>
            <a:noFill/>
          </a:ln>
        </p:spPr>
      </p:pic>
    </p:spTree>
    <p:extLst>
      <p:ext uri="{BB962C8B-B14F-4D97-AF65-F5344CB8AC3E}">
        <p14:creationId xmlns:p14="http://schemas.microsoft.com/office/powerpoint/2010/main" val="12087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A43E675-4EB5-464A-978F-651FDBCF7899}"/>
              </a:ext>
            </a:extLst>
          </p:cNvPr>
          <p:cNvSpPr/>
          <p:nvPr/>
        </p:nvSpPr>
        <p:spPr>
          <a:xfrm>
            <a:off x="463826" y="1181975"/>
            <a:ext cx="10495722" cy="4844724"/>
          </a:xfrm>
          <a:prstGeom prst="rect">
            <a:avLst/>
          </a:prstGeom>
        </p:spPr>
        <p:txBody>
          <a:bodyPr wrap="square">
            <a:spAutoFit/>
          </a:bodyPr>
          <a:lstStyle/>
          <a:p>
            <a:pPr>
              <a:lnSpc>
                <a:spcPct val="107000"/>
              </a:lnSpc>
              <a:spcAft>
                <a:spcPts val="800"/>
              </a:spcAft>
            </a:pPr>
            <a:r>
              <a:rPr lang="es-AR" sz="2800" b="1" dirty="0">
                <a:latin typeface="Times New Roman" panose="02020603050405020304" pitchFamily="18" charset="0"/>
                <a:ea typeface="Times New Roman" panose="02020603050405020304" pitchFamily="18" charset="0"/>
                <a:cs typeface="Times New Roman" panose="02020603050405020304" pitchFamily="18" charset="0"/>
              </a:rPr>
              <a:t>De los bits a </a:t>
            </a:r>
            <a:r>
              <a:rPr lang="es-AR" sz="2800" b="1" i="1" dirty="0" err="1">
                <a:latin typeface="Times New Roman" panose="02020603050405020304" pitchFamily="18" charset="0"/>
                <a:ea typeface="Times New Roman" panose="02020603050405020304" pitchFamily="18" charset="0"/>
                <a:cs typeface="Times New Roman" panose="02020603050405020304" pitchFamily="18" charset="0"/>
              </a:rPr>
              <a:t>qubits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950"/>
              </a:spcAf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La unidad fundamental de información en computación cuántica es el </a:t>
            </a:r>
            <a:r>
              <a:rPr lang="es-AR" sz="2400" i="1" dirty="0">
                <a:latin typeface="Times New Roman" panose="02020603050405020304" pitchFamily="18" charset="0"/>
                <a:ea typeface="Times New Roman" panose="02020603050405020304" pitchFamily="18" charset="0"/>
                <a:cs typeface="Times New Roman" panose="02020603050405020304" pitchFamily="18" charset="0"/>
              </a:rPr>
              <a:t>quantum</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bit o </a:t>
            </a:r>
            <a:r>
              <a:rPr lang="es-AR" sz="2400" i="1" dirty="0" err="1">
                <a:latin typeface="Times New Roman" panose="02020603050405020304" pitchFamily="18" charset="0"/>
                <a:ea typeface="Times New Roman" panose="02020603050405020304" pitchFamily="18" charset="0"/>
                <a:cs typeface="Times New Roman" panose="02020603050405020304" pitchFamily="18" charset="0"/>
              </a:rPr>
              <a:t>qubit</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Los </a:t>
            </a:r>
            <a:r>
              <a:rPr lang="es-AR" sz="2400" i="1" dirty="0" err="1">
                <a:latin typeface="Times New Roman" panose="02020603050405020304" pitchFamily="18" charset="0"/>
                <a:ea typeface="Times New Roman" panose="02020603050405020304" pitchFamily="18" charset="0"/>
                <a:cs typeface="Times New Roman" panose="02020603050405020304" pitchFamily="18" charset="0"/>
              </a:rPr>
              <a:t>qubits</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son, por definición, sistemas cuánticos de dos niveles que al igual que los bits pueden estar en el nivel bajo, que se corresponde con un estado de baja excitación o energía definido como 0, o en el nivel alto, que se corresponde con un estado de mayor excitación o definido como 1. </a:t>
            </a:r>
          </a:p>
          <a:p>
            <a:pPr algn="just">
              <a:lnSpc>
                <a:spcPct val="107000"/>
              </a:lnSpc>
              <a:spcAft>
                <a:spcPts val="1950"/>
              </a:spcAft>
            </a:pPr>
            <a:r>
              <a:rPr lang="es-AR" sz="2400" dirty="0">
                <a:latin typeface="Times New Roman" panose="02020603050405020304" pitchFamily="18" charset="0"/>
                <a:ea typeface="Times New Roman" panose="02020603050405020304" pitchFamily="18" charset="0"/>
                <a:cs typeface="Times New Roman" panose="02020603050405020304" pitchFamily="18" charset="0"/>
              </a:rPr>
              <a:t>Sin embargo, y aquí radica la diferencia fundamental con la computación clásica, los </a:t>
            </a:r>
            <a:r>
              <a:rPr lang="es-AR" sz="2400" i="1" dirty="0" err="1">
                <a:latin typeface="Times New Roman" panose="02020603050405020304" pitchFamily="18" charset="0"/>
                <a:ea typeface="Times New Roman" panose="02020603050405020304" pitchFamily="18" charset="0"/>
                <a:cs typeface="Times New Roman" panose="02020603050405020304" pitchFamily="18" charset="0"/>
              </a:rPr>
              <a:t>qubits</a:t>
            </a:r>
            <a:r>
              <a:rPr lang="es-AR" sz="2400" i="1" dirty="0">
                <a:latin typeface="Times New Roman" panose="02020603050405020304" pitchFamily="18" charset="0"/>
                <a:ea typeface="Times New Roman" panose="02020603050405020304" pitchFamily="18" charset="0"/>
                <a:cs typeface="Times New Roman" panose="02020603050405020304" pitchFamily="18" charset="0"/>
              </a:rPr>
              <a:t> </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también pueden estar en cualquiera de los infinitos estados intermedios entre el 0 y el 1, como por ejemplo un estado que sea mitad 0 y mitad 1, o tres cuartos de 0 y un cuarto de 1. Este fenómeno se conoce como superposición cuántica y es natural en sistemas cuánticos.</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08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C6E8DF8-2AA8-4F09-AA06-94F92AE7B3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4500" y="549516"/>
            <a:ext cx="7470803" cy="5758967"/>
          </a:xfrm>
          <a:prstGeom prst="rect">
            <a:avLst/>
          </a:prstGeom>
          <a:noFill/>
          <a:ln>
            <a:noFill/>
          </a:ln>
        </p:spPr>
      </p:pic>
    </p:spTree>
    <p:extLst>
      <p:ext uri="{BB962C8B-B14F-4D97-AF65-F5344CB8AC3E}">
        <p14:creationId xmlns:p14="http://schemas.microsoft.com/office/powerpoint/2010/main" val="329588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3F8E47E-786C-4B46-903D-8E2C7C46AF2C}"/>
              </a:ext>
            </a:extLst>
          </p:cNvPr>
          <p:cNvSpPr/>
          <p:nvPr/>
        </p:nvSpPr>
        <p:spPr>
          <a:xfrm>
            <a:off x="1298713" y="2005908"/>
            <a:ext cx="9584146" cy="1913665"/>
          </a:xfrm>
          <a:prstGeom prst="rect">
            <a:avLst/>
          </a:prstGeom>
        </p:spPr>
        <p:txBody>
          <a:bodyPr wrap="square">
            <a:spAutoFit/>
          </a:bodyPr>
          <a:lstStyle/>
          <a:p>
            <a:pPr algn="just">
              <a:lnSpc>
                <a:spcPct val="107000"/>
              </a:lnSpc>
              <a:spcAft>
                <a:spcPts val="1950"/>
              </a:spcAft>
            </a:pPr>
            <a:r>
              <a:rPr lang="es-AR" sz="2800" dirty="0">
                <a:latin typeface="Times New Roman" panose="02020603050405020304" pitchFamily="18" charset="0"/>
                <a:ea typeface="Times New Roman" panose="02020603050405020304" pitchFamily="18" charset="0"/>
                <a:cs typeface="Times New Roman" panose="02020603050405020304" pitchFamily="18" charset="0"/>
              </a:rPr>
              <a:t>Para ejemplificar esto, se estima que con un computador cuántico de entre 2000 y 2500 </a:t>
            </a:r>
            <a:r>
              <a:rPr lang="es-AR" sz="2800" i="1" dirty="0" err="1">
                <a:latin typeface="Times New Roman" panose="02020603050405020304" pitchFamily="18" charset="0"/>
                <a:ea typeface="Times New Roman" panose="02020603050405020304" pitchFamily="18" charset="0"/>
                <a:cs typeface="Times New Roman" panose="02020603050405020304" pitchFamily="18" charset="0"/>
              </a:rPr>
              <a:t>qubits</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se podría romper prácticamente toda la criptografía utilizada hoy en día (la conocida como criptografía de clave pública).</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25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3EB05FD-81AB-4183-A12C-BEF80F37B2FB}"/>
              </a:ext>
            </a:extLst>
          </p:cNvPr>
          <p:cNvSpPr/>
          <p:nvPr/>
        </p:nvSpPr>
        <p:spPr>
          <a:xfrm>
            <a:off x="1274164" y="3195775"/>
            <a:ext cx="10628025" cy="954107"/>
          </a:xfrm>
          <a:prstGeom prst="rect">
            <a:avLst/>
          </a:prstGeom>
        </p:spPr>
        <p:txBody>
          <a:bodyPr wrap="square">
            <a:spAutoFit/>
          </a:bodyPr>
          <a:lstStyle/>
          <a:p>
            <a:r>
              <a:rPr lang="es-AR" sz="2800" dirty="0">
                <a:solidFill>
                  <a:srgbClr val="FFC000"/>
                </a:solidFill>
              </a:rPr>
              <a:t>1. Citar 2 características de cada nivel de la máquina multinivel </a:t>
            </a:r>
          </a:p>
        </p:txBody>
      </p:sp>
      <p:sp>
        <p:nvSpPr>
          <p:cNvPr id="3" name="Rectángulo 2">
            <a:extLst>
              <a:ext uri="{FF2B5EF4-FFF2-40B4-BE49-F238E27FC236}">
                <a16:creationId xmlns:a16="http://schemas.microsoft.com/office/drawing/2014/main" id="{26F15CF4-FB0E-47BE-B6F0-4306CCF5C0C2}"/>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N°2</a:t>
            </a:r>
          </a:p>
        </p:txBody>
      </p:sp>
    </p:spTree>
    <p:extLst>
      <p:ext uri="{BB962C8B-B14F-4D97-AF65-F5344CB8AC3E}">
        <p14:creationId xmlns:p14="http://schemas.microsoft.com/office/powerpoint/2010/main" val="3650849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91E1E24-A52E-4310-A42C-6D8B9B088A06}"/>
              </a:ext>
            </a:extLst>
          </p:cNvPr>
          <p:cNvPicPr>
            <a:picLocks noChangeAspect="1"/>
          </p:cNvPicPr>
          <p:nvPr/>
        </p:nvPicPr>
        <p:blipFill>
          <a:blip r:embed="rId2"/>
          <a:stretch>
            <a:fillRect/>
          </a:stretch>
        </p:blipFill>
        <p:spPr>
          <a:xfrm>
            <a:off x="1626744" y="705133"/>
            <a:ext cx="8611537" cy="5447733"/>
          </a:xfrm>
          <a:prstGeom prst="rect">
            <a:avLst/>
          </a:prstGeom>
        </p:spPr>
      </p:pic>
    </p:spTree>
    <p:extLst>
      <p:ext uri="{BB962C8B-B14F-4D97-AF65-F5344CB8AC3E}">
        <p14:creationId xmlns:p14="http://schemas.microsoft.com/office/powerpoint/2010/main" val="1463566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3573227-97E0-42BB-ADAC-697B29F8DCEC}"/>
              </a:ext>
            </a:extLst>
          </p:cNvPr>
          <p:cNvPicPr>
            <a:picLocks noChangeAspect="1"/>
          </p:cNvPicPr>
          <p:nvPr/>
        </p:nvPicPr>
        <p:blipFill>
          <a:blip r:embed="rId2"/>
          <a:stretch>
            <a:fillRect/>
          </a:stretch>
        </p:blipFill>
        <p:spPr>
          <a:xfrm>
            <a:off x="1232394" y="1600043"/>
            <a:ext cx="9954164" cy="4156179"/>
          </a:xfrm>
          <a:prstGeom prst="rect">
            <a:avLst/>
          </a:prstGeom>
        </p:spPr>
      </p:pic>
      <p:sp>
        <p:nvSpPr>
          <p:cNvPr id="3" name="CuadroTexto 2">
            <a:extLst>
              <a:ext uri="{FF2B5EF4-FFF2-40B4-BE49-F238E27FC236}">
                <a16:creationId xmlns:a16="http://schemas.microsoft.com/office/drawing/2014/main" id="{7785BE05-D08B-4B93-9908-1D134F6BD5A6}"/>
              </a:ext>
            </a:extLst>
          </p:cNvPr>
          <p:cNvSpPr txBox="1"/>
          <p:nvPr/>
        </p:nvSpPr>
        <p:spPr>
          <a:xfrm>
            <a:off x="1232394" y="537254"/>
            <a:ext cx="3474517" cy="461665"/>
          </a:xfrm>
          <a:prstGeom prst="rect">
            <a:avLst/>
          </a:prstGeom>
          <a:solidFill>
            <a:schemeClr val="tx1"/>
          </a:solidFill>
        </p:spPr>
        <p:txBody>
          <a:bodyPr wrap="square" rtlCol="0">
            <a:spAutoFit/>
          </a:bodyPr>
          <a:lstStyle/>
          <a:p>
            <a:pPr algn="ctr"/>
            <a:r>
              <a:rPr lang="es-AR" sz="2400" b="1" dirty="0"/>
              <a:t>A</a:t>
            </a:r>
            <a:r>
              <a:rPr lang="es-AR" sz="2400" b="1" dirty="0">
                <a:solidFill>
                  <a:schemeClr val="bg1"/>
                </a:solidFill>
              </a:rPr>
              <a:t>APLICACIONES</a:t>
            </a:r>
            <a:endParaRPr lang="es-AR" sz="2400" b="1" dirty="0"/>
          </a:p>
        </p:txBody>
      </p:sp>
      <p:sp>
        <p:nvSpPr>
          <p:cNvPr id="6" name="Flecha: hacia abajo 5">
            <a:extLst>
              <a:ext uri="{FF2B5EF4-FFF2-40B4-BE49-F238E27FC236}">
                <a16:creationId xmlns:a16="http://schemas.microsoft.com/office/drawing/2014/main" id="{E63509A9-6BBD-4243-9B15-EBE082407832}"/>
              </a:ext>
            </a:extLst>
          </p:cNvPr>
          <p:cNvSpPr/>
          <p:nvPr/>
        </p:nvSpPr>
        <p:spPr>
          <a:xfrm>
            <a:off x="2713220" y="998919"/>
            <a:ext cx="256432" cy="81489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921478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CAD7CB1-B39E-4BC9-B382-6470BB0741F2}"/>
              </a:ext>
            </a:extLst>
          </p:cNvPr>
          <p:cNvSpPr/>
          <p:nvPr/>
        </p:nvSpPr>
        <p:spPr>
          <a:xfrm>
            <a:off x="659567" y="2967335"/>
            <a:ext cx="10313233" cy="1384995"/>
          </a:xfrm>
          <a:prstGeom prst="rect">
            <a:avLst/>
          </a:prstGeom>
        </p:spPr>
        <p:txBody>
          <a:bodyPr wrap="square">
            <a:spAutoFit/>
          </a:bodyPr>
          <a:lstStyle/>
          <a:p>
            <a:pPr algn="just"/>
            <a:r>
              <a:rPr lang="es-AR" sz="2800" dirty="0">
                <a:solidFill>
                  <a:srgbClr val="FFC000"/>
                </a:solidFill>
              </a:rPr>
              <a:t>2. ¿Cuáles son las funciones de las unidades de una computadora digital según los principios de </a:t>
            </a:r>
            <a:r>
              <a:rPr lang="es-AR" sz="2800" dirty="0" err="1">
                <a:solidFill>
                  <a:srgbClr val="FFC000"/>
                </a:solidFill>
              </a:rPr>
              <a:t>Von</a:t>
            </a:r>
            <a:r>
              <a:rPr lang="es-AR" sz="2800" dirty="0">
                <a:solidFill>
                  <a:srgbClr val="FFC000"/>
                </a:solidFill>
              </a:rPr>
              <a:t> Neumann?</a:t>
            </a:r>
          </a:p>
        </p:txBody>
      </p:sp>
      <p:sp>
        <p:nvSpPr>
          <p:cNvPr id="3" name="Rectángulo 2">
            <a:extLst>
              <a:ext uri="{FF2B5EF4-FFF2-40B4-BE49-F238E27FC236}">
                <a16:creationId xmlns:a16="http://schemas.microsoft.com/office/drawing/2014/main" id="{0D8CBE2A-6B3D-4F66-B93A-A9236812C553}"/>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N°2</a:t>
            </a:r>
          </a:p>
        </p:txBody>
      </p:sp>
    </p:spTree>
    <p:extLst>
      <p:ext uri="{BB962C8B-B14F-4D97-AF65-F5344CB8AC3E}">
        <p14:creationId xmlns:p14="http://schemas.microsoft.com/office/powerpoint/2010/main" val="314730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48CD954-5D05-4DAE-8748-8089C453DEA6}"/>
              </a:ext>
            </a:extLst>
          </p:cNvPr>
          <p:cNvSpPr>
            <a:spLocks noGrp="1" noChangeArrowheads="1"/>
          </p:cNvSpPr>
          <p:nvPr>
            <p:ph type="title"/>
          </p:nvPr>
        </p:nvSpPr>
        <p:spPr/>
        <p:txBody>
          <a:bodyPr/>
          <a:lstStyle/>
          <a:p>
            <a:pPr eaLnBrk="1" hangingPunct="1">
              <a:defRPr/>
            </a:pPr>
            <a:r>
              <a:rPr lang="es-ES_tradnl"/>
              <a:t>PRINCIPIOS DE VON NEUMANN</a:t>
            </a:r>
            <a:endParaRPr lang="es-ES"/>
          </a:p>
        </p:txBody>
      </p:sp>
      <p:sp>
        <p:nvSpPr>
          <p:cNvPr id="66563" name="Rectangle 3">
            <a:extLst>
              <a:ext uri="{FF2B5EF4-FFF2-40B4-BE49-F238E27FC236}">
                <a16:creationId xmlns:a16="http://schemas.microsoft.com/office/drawing/2014/main" id="{B7F8D16F-F76C-4E34-BC6B-872A7BD7A260}"/>
              </a:ext>
            </a:extLst>
          </p:cNvPr>
          <p:cNvSpPr>
            <a:spLocks noGrp="1" noChangeArrowheads="1"/>
          </p:cNvSpPr>
          <p:nvPr>
            <p:ph type="body" idx="1"/>
          </p:nvPr>
        </p:nvSpPr>
        <p:spPr/>
        <p:txBody>
          <a:bodyPr/>
          <a:lstStyle/>
          <a:p>
            <a:pPr marL="609600" indent="-609600" algn="just">
              <a:lnSpc>
                <a:spcPct val="90000"/>
              </a:lnSpc>
              <a:buFontTx/>
              <a:buAutoNum type="arabicPeriod"/>
              <a:defRPr/>
            </a:pPr>
            <a:r>
              <a:rPr lang="es-ES_tradnl" sz="2800" dirty="0">
                <a:solidFill>
                  <a:srgbClr val="FFFF00"/>
                </a:solidFill>
              </a:rPr>
              <a:t>UNIDAD DE MEMORIA ÚNICA CAPAZ DE ALMACENAR DATOS E INSTRUCCIONES, SIN DIFERENCIARLOS</a:t>
            </a:r>
          </a:p>
          <a:p>
            <a:pPr marL="609600" indent="-609600" algn="just">
              <a:lnSpc>
                <a:spcPct val="90000"/>
              </a:lnSpc>
              <a:buFontTx/>
              <a:buAutoNum type="arabicPeriod"/>
              <a:defRPr/>
            </a:pPr>
            <a:r>
              <a:rPr lang="es-ES_tradnl" sz="2800" dirty="0">
                <a:solidFill>
                  <a:srgbClr val="FFFF00"/>
                </a:solidFill>
              </a:rPr>
              <a:t>UNIDAD LÓGICA-ARITMÉTICA CAPAZ DE OPERAR EN BINARIO</a:t>
            </a:r>
          </a:p>
          <a:p>
            <a:pPr marL="609600" indent="-609600" algn="just">
              <a:lnSpc>
                <a:spcPct val="90000"/>
              </a:lnSpc>
              <a:buFontTx/>
              <a:buAutoNum type="arabicPeriod"/>
              <a:defRPr/>
            </a:pPr>
            <a:r>
              <a:rPr lang="es-ES_tradnl" sz="2800" dirty="0">
                <a:solidFill>
                  <a:srgbClr val="FFFF00"/>
                </a:solidFill>
              </a:rPr>
              <a:t>UNIDAD DE CONTROL ÚNICA, CAPAZ DE INTERPRETAR LAS INSTRUCCIONES</a:t>
            </a:r>
          </a:p>
          <a:p>
            <a:pPr marL="609600" indent="-609600" algn="just">
              <a:lnSpc>
                <a:spcPct val="90000"/>
              </a:lnSpc>
              <a:buFontTx/>
              <a:buAutoNum type="arabicPeriod"/>
              <a:defRPr/>
            </a:pPr>
            <a:r>
              <a:rPr lang="es-ES_tradnl" sz="2800" dirty="0">
                <a:solidFill>
                  <a:srgbClr val="FFFF00"/>
                </a:solidFill>
              </a:rPr>
              <a:t>EQUIPAMIENTO DE ENTRADA/SALIDA OPERADO POR LA UNIDAD DE CONTROL</a:t>
            </a:r>
            <a:endParaRPr lang="es-ES" sz="2800" dirty="0">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75C314C7-9F2E-42F0-B8C2-E3CF5BBD0786}"/>
              </a:ext>
            </a:extLst>
          </p:cNvPr>
          <p:cNvSpPr>
            <a:spLocks noGrp="1" noChangeArrowheads="1"/>
          </p:cNvSpPr>
          <p:nvPr>
            <p:ph type="title"/>
          </p:nvPr>
        </p:nvSpPr>
        <p:spPr>
          <a:xfrm>
            <a:off x="1981200" y="292101"/>
            <a:ext cx="8229600" cy="760413"/>
          </a:xfrm>
        </p:spPr>
        <p:txBody>
          <a:bodyPr/>
          <a:lstStyle/>
          <a:p>
            <a:pPr algn="ctr" eaLnBrk="1" hangingPunct="1">
              <a:defRPr/>
            </a:pPr>
            <a:r>
              <a:rPr lang="es-ES_tradnl" sz="4000"/>
              <a:t>MODELO DE VON NEUMANN</a:t>
            </a:r>
            <a:endParaRPr lang="es-ES" sz="4000"/>
          </a:p>
        </p:txBody>
      </p:sp>
      <p:pic>
        <p:nvPicPr>
          <p:cNvPr id="39939" name="Picture 4">
            <a:extLst>
              <a:ext uri="{FF2B5EF4-FFF2-40B4-BE49-F238E27FC236}">
                <a16:creationId xmlns:a16="http://schemas.microsoft.com/office/drawing/2014/main" id="{D2DA817B-8553-4D83-B5F4-31FBD187B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6" t="-2777" r="-2388" b="4776"/>
          <a:stretch>
            <a:fillRect/>
          </a:stretch>
        </p:blipFill>
        <p:spPr bwMode="auto">
          <a:xfrm>
            <a:off x="1525588" y="1246188"/>
            <a:ext cx="9142412" cy="5611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8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290CC73-D88C-40BD-8991-20F67E947B1B}"/>
              </a:ext>
            </a:extLst>
          </p:cNvPr>
          <p:cNvSpPr/>
          <p:nvPr/>
        </p:nvSpPr>
        <p:spPr>
          <a:xfrm>
            <a:off x="1007166" y="3158843"/>
            <a:ext cx="10601739" cy="1077218"/>
          </a:xfrm>
          <a:prstGeom prst="rect">
            <a:avLst/>
          </a:prstGeom>
        </p:spPr>
        <p:txBody>
          <a:bodyPr wrap="square">
            <a:spAutoFit/>
          </a:bodyPr>
          <a:lstStyle/>
          <a:p>
            <a:r>
              <a:rPr lang="es-AR" sz="3200" dirty="0">
                <a:solidFill>
                  <a:srgbClr val="FFC000"/>
                </a:solidFill>
              </a:rPr>
              <a:t>2. ¿Cuál podrá ser el motivo de la diferencia de precio entre equipos de la misma marca? </a:t>
            </a:r>
          </a:p>
        </p:txBody>
      </p:sp>
      <p:sp>
        <p:nvSpPr>
          <p:cNvPr id="3" name="Rectángulo 2">
            <a:extLst>
              <a:ext uri="{FF2B5EF4-FFF2-40B4-BE49-F238E27FC236}">
                <a16:creationId xmlns:a16="http://schemas.microsoft.com/office/drawing/2014/main" id="{F6981689-FAA2-4745-83CF-6FA18CBC32D4}"/>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N°1</a:t>
            </a:r>
          </a:p>
        </p:txBody>
      </p:sp>
    </p:spTree>
    <p:extLst>
      <p:ext uri="{BB962C8B-B14F-4D97-AF65-F5344CB8AC3E}">
        <p14:creationId xmlns:p14="http://schemas.microsoft.com/office/powerpoint/2010/main" val="4038689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E860A25D-DB6E-4EAC-9426-D0AFDAD94F01}"/>
              </a:ext>
            </a:extLst>
          </p:cNvPr>
          <p:cNvSpPr>
            <a:spLocks noGrp="1" noChangeArrowheads="1"/>
          </p:cNvSpPr>
          <p:nvPr>
            <p:ph type="title"/>
          </p:nvPr>
        </p:nvSpPr>
        <p:spPr/>
        <p:txBody>
          <a:bodyPr/>
          <a:lstStyle/>
          <a:p>
            <a:pPr algn="ctr" eaLnBrk="1" hangingPunct="1">
              <a:defRPr/>
            </a:pPr>
            <a:r>
              <a:rPr lang="es-ES_tradnl"/>
              <a:t>UNIDAD ARITMÉTICA Y LÓGICA</a:t>
            </a:r>
            <a:endParaRPr lang="es-ES"/>
          </a:p>
        </p:txBody>
      </p:sp>
      <p:pic>
        <p:nvPicPr>
          <p:cNvPr id="50179" name="Picture 4">
            <a:extLst>
              <a:ext uri="{FF2B5EF4-FFF2-40B4-BE49-F238E27FC236}">
                <a16:creationId xmlns:a16="http://schemas.microsoft.com/office/drawing/2014/main" id="{1AF33812-8F32-42A6-B41F-4BE9D1B17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8" t="-2190" r="-8691" b="-5051"/>
          <a:stretch>
            <a:fillRect/>
          </a:stretch>
        </p:blipFill>
        <p:spPr bwMode="auto">
          <a:xfrm>
            <a:off x="1524001" y="2060575"/>
            <a:ext cx="9147175" cy="4146550"/>
          </a:xfrm>
          <a:prstGeom prst="rect">
            <a:avLst/>
          </a:prstGeom>
          <a:gradFill rotWithShape="0">
            <a:gsLst>
              <a:gs pos="0">
                <a:srgbClr val="FFFF00"/>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431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6C1973FE-65E6-43FE-ABE9-42ADA06ECD0A}"/>
              </a:ext>
            </a:extLst>
          </p:cNvPr>
          <p:cNvSpPr>
            <a:spLocks noGrp="1" noChangeArrowheads="1"/>
          </p:cNvSpPr>
          <p:nvPr>
            <p:ph type="title"/>
          </p:nvPr>
        </p:nvSpPr>
        <p:spPr>
          <a:xfrm>
            <a:off x="1981200" y="333375"/>
            <a:ext cx="8229600" cy="863600"/>
          </a:xfrm>
        </p:spPr>
        <p:txBody>
          <a:bodyPr/>
          <a:lstStyle/>
          <a:p>
            <a:pPr algn="ctr" eaLnBrk="1" hangingPunct="1">
              <a:defRPr/>
            </a:pPr>
            <a:r>
              <a:rPr lang="es-ES_tradnl"/>
              <a:t>UNIDAD DE CONTROL</a:t>
            </a:r>
            <a:endParaRPr lang="es-ES"/>
          </a:p>
        </p:txBody>
      </p:sp>
      <p:pic>
        <p:nvPicPr>
          <p:cNvPr id="52227" name="Picture 4">
            <a:extLst>
              <a:ext uri="{FF2B5EF4-FFF2-40B4-BE49-F238E27FC236}">
                <a16:creationId xmlns:a16="http://schemas.microsoft.com/office/drawing/2014/main" id="{1C8DD285-B9DE-4F60-BE48-AC3BDAF5B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80" t="-1613" r="-14313" b="-8432"/>
          <a:stretch>
            <a:fillRect/>
          </a:stretch>
        </p:blipFill>
        <p:spPr bwMode="auto">
          <a:xfrm>
            <a:off x="1522413" y="1266825"/>
            <a:ext cx="9144001" cy="5291138"/>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EDC648F9-365F-43BD-83C4-458B896B4ED0}"/>
              </a:ext>
            </a:extLst>
          </p:cNvPr>
          <p:cNvSpPr>
            <a:spLocks noGrp="1" noChangeArrowheads="1"/>
          </p:cNvSpPr>
          <p:nvPr>
            <p:ph type="title"/>
          </p:nvPr>
        </p:nvSpPr>
        <p:spPr>
          <a:xfrm>
            <a:off x="1981200" y="1"/>
            <a:ext cx="8229600" cy="1052513"/>
          </a:xfrm>
        </p:spPr>
        <p:txBody>
          <a:bodyPr/>
          <a:lstStyle/>
          <a:p>
            <a:pPr algn="ctr" eaLnBrk="1" hangingPunct="1">
              <a:defRPr/>
            </a:pPr>
            <a:r>
              <a:rPr lang="es-ES_tradnl"/>
              <a:t>UNIDAD DE MEMORIA</a:t>
            </a:r>
            <a:endParaRPr lang="es-ES"/>
          </a:p>
        </p:txBody>
      </p:sp>
      <p:pic>
        <p:nvPicPr>
          <p:cNvPr id="54275" name="Picture 4">
            <a:extLst>
              <a:ext uri="{FF2B5EF4-FFF2-40B4-BE49-F238E27FC236}">
                <a16:creationId xmlns:a16="http://schemas.microsoft.com/office/drawing/2014/main" id="{7C6153D2-3FF1-410A-AD16-9F2DD54D7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61" t="-1352" r="-1921" b="-3122"/>
          <a:stretch>
            <a:fillRect/>
          </a:stretch>
        </p:blipFill>
        <p:spPr bwMode="auto">
          <a:xfrm>
            <a:off x="1522413" y="954088"/>
            <a:ext cx="9144001" cy="5903912"/>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13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882BE5C9-502A-4DD2-B2C5-4D43A5562642}"/>
              </a:ext>
            </a:extLst>
          </p:cNvPr>
          <p:cNvSpPr>
            <a:spLocks noGrp="1" noChangeArrowheads="1"/>
          </p:cNvSpPr>
          <p:nvPr>
            <p:ph type="title"/>
          </p:nvPr>
        </p:nvSpPr>
        <p:spPr>
          <a:xfrm>
            <a:off x="1981200" y="292101"/>
            <a:ext cx="8229600" cy="1408113"/>
          </a:xfrm>
        </p:spPr>
        <p:txBody>
          <a:bodyPr/>
          <a:lstStyle/>
          <a:p>
            <a:pPr algn="ctr" eaLnBrk="1" hangingPunct="1">
              <a:defRPr/>
            </a:pPr>
            <a:r>
              <a:rPr lang="es-ES_tradnl" sz="4000"/>
              <a:t>UNIDADES DE ENTRADA Y SALIDA</a:t>
            </a:r>
            <a:endParaRPr lang="es-ES" sz="4000"/>
          </a:p>
        </p:txBody>
      </p:sp>
      <p:pic>
        <p:nvPicPr>
          <p:cNvPr id="56323" name="Picture 4">
            <a:extLst>
              <a:ext uri="{FF2B5EF4-FFF2-40B4-BE49-F238E27FC236}">
                <a16:creationId xmlns:a16="http://schemas.microsoft.com/office/drawing/2014/main" id="{C11DEE84-9ED5-4257-B16D-82ECFB8A1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90" t="-3426" r="-3625" b="-9222"/>
          <a:stretch>
            <a:fillRect/>
          </a:stretch>
        </p:blipFill>
        <p:spPr bwMode="auto">
          <a:xfrm>
            <a:off x="1522412" y="2274888"/>
            <a:ext cx="9145588" cy="2551112"/>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49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B1C82CC9-DE58-45F5-965B-D814D6DFF67A}"/>
              </a:ext>
            </a:extLst>
          </p:cNvPr>
          <p:cNvSpPr>
            <a:spLocks noGrp="1" noChangeArrowheads="1"/>
          </p:cNvSpPr>
          <p:nvPr>
            <p:ph type="title"/>
          </p:nvPr>
        </p:nvSpPr>
        <p:spPr>
          <a:xfrm>
            <a:off x="1524000" y="292101"/>
            <a:ext cx="9144000" cy="904875"/>
          </a:xfrm>
        </p:spPr>
        <p:txBody>
          <a:bodyPr/>
          <a:lstStyle/>
          <a:p>
            <a:pPr algn="ctr" eaLnBrk="1" hangingPunct="1">
              <a:defRPr/>
            </a:pPr>
            <a:r>
              <a:rPr lang="es-ES_tradnl" sz="3200" b="1"/>
              <a:t>FUNCIONAMIENTO DE LA COMPUTADORA</a:t>
            </a:r>
            <a:endParaRPr lang="es-ES" sz="3200" b="1"/>
          </a:p>
        </p:txBody>
      </p:sp>
      <p:sp>
        <p:nvSpPr>
          <p:cNvPr id="188419" name="Rectangle 3">
            <a:extLst>
              <a:ext uri="{FF2B5EF4-FFF2-40B4-BE49-F238E27FC236}">
                <a16:creationId xmlns:a16="http://schemas.microsoft.com/office/drawing/2014/main" id="{1E5EF36C-A84A-4D30-B6B3-62FF7BFB1BA1}"/>
              </a:ext>
            </a:extLst>
          </p:cNvPr>
          <p:cNvSpPr>
            <a:spLocks noGrp="1" noChangeArrowheads="1"/>
          </p:cNvSpPr>
          <p:nvPr>
            <p:ph type="body" idx="1"/>
          </p:nvPr>
        </p:nvSpPr>
        <p:spPr>
          <a:xfrm>
            <a:off x="1981201" y="1905000"/>
            <a:ext cx="8435975" cy="4114800"/>
          </a:xfrm>
        </p:spPr>
        <p:txBody>
          <a:bodyPr>
            <a:normAutofit lnSpcReduction="10000"/>
          </a:bodyPr>
          <a:lstStyle/>
          <a:p>
            <a:pPr marL="609600" indent="-609600" algn="just">
              <a:buFontTx/>
              <a:buAutoNum type="arabicPeriod"/>
              <a:defRPr/>
            </a:pPr>
            <a:r>
              <a:rPr lang="es-ES_tradnl" sz="2800" dirty="0">
                <a:solidFill>
                  <a:srgbClr val="FFFF00"/>
                </a:solidFill>
              </a:rPr>
              <a:t>LA UNIDAD DE CONTROL HABILITA LOS CIRCUITOS PARA BUSCAR EN MEMORIA UNA INSTRUCCIÓN Y LA TRANSFIERE AL REGISTRO DE INSTRUCCIONES</a:t>
            </a:r>
          </a:p>
          <a:p>
            <a:pPr marL="609600" indent="-609600">
              <a:buFontTx/>
              <a:buAutoNum type="arabicPeriod"/>
              <a:defRPr/>
            </a:pPr>
            <a:endParaRPr lang="es-ES_tradnl" sz="2800" dirty="0">
              <a:solidFill>
                <a:srgbClr val="FFFF00"/>
              </a:solidFill>
            </a:endParaRPr>
          </a:p>
          <a:p>
            <a:pPr marL="609600" indent="-609600" algn="just">
              <a:buFontTx/>
              <a:buAutoNum type="arabicPeriod"/>
              <a:defRPr/>
            </a:pPr>
            <a:r>
              <a:rPr lang="es-ES_tradnl" sz="2800" dirty="0">
                <a:solidFill>
                  <a:srgbClr val="FFFF00"/>
                </a:solidFill>
              </a:rPr>
              <a:t>LA UNIDAD DE CONTROL HABILITA LOS CIRCUITOS NECESARIOS EN LA SECUENCIA APROPIADA PARA EJECUTAR LA INSTRUCCIÓN</a:t>
            </a:r>
            <a:endParaRPr lang="es-ES" sz="2800" dirty="0">
              <a:solidFill>
                <a:srgbClr val="FFFF00"/>
              </a:solidFill>
            </a:endParaRPr>
          </a:p>
        </p:txBody>
      </p:sp>
    </p:spTree>
    <p:extLst>
      <p:ext uri="{BB962C8B-B14F-4D97-AF65-F5344CB8AC3E}">
        <p14:creationId xmlns:p14="http://schemas.microsoft.com/office/powerpoint/2010/main" val="419025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7EA2F19C-D36C-4A4B-9C6D-AD1338A83546}"/>
              </a:ext>
            </a:extLst>
          </p:cNvPr>
          <p:cNvSpPr>
            <a:spLocks noGrp="1" noChangeArrowheads="1"/>
          </p:cNvSpPr>
          <p:nvPr>
            <p:ph type="title"/>
          </p:nvPr>
        </p:nvSpPr>
        <p:spPr>
          <a:xfrm>
            <a:off x="1981200" y="1"/>
            <a:ext cx="8229600" cy="549275"/>
          </a:xfrm>
        </p:spPr>
        <p:txBody>
          <a:bodyPr/>
          <a:lstStyle/>
          <a:p>
            <a:pPr algn="ctr" eaLnBrk="1" hangingPunct="1">
              <a:defRPr/>
            </a:pPr>
            <a:r>
              <a:rPr lang="es-ES_tradnl" sz="2400" b="1"/>
              <a:t>CICLO DE MÁQUINA COMO DIAGRAMA DE ESTADOS</a:t>
            </a:r>
            <a:endParaRPr lang="es-ES" sz="2400" b="1"/>
          </a:p>
        </p:txBody>
      </p:sp>
      <p:graphicFrame>
        <p:nvGraphicFramePr>
          <p:cNvPr id="67587" name="Object 7">
            <a:extLst>
              <a:ext uri="{FF2B5EF4-FFF2-40B4-BE49-F238E27FC236}">
                <a16:creationId xmlns:a16="http://schemas.microsoft.com/office/drawing/2014/main" id="{25B8EF4F-E2C6-4959-A45F-08A04887AE66}"/>
              </a:ext>
            </a:extLst>
          </p:cNvPr>
          <p:cNvGraphicFramePr>
            <a:graphicFrameLocks noGrp="1" noChangeAspect="1"/>
          </p:cNvGraphicFramePr>
          <p:nvPr>
            <p:ph idx="1"/>
          </p:nvPr>
        </p:nvGraphicFramePr>
        <p:xfrm>
          <a:off x="3287714" y="549276"/>
          <a:ext cx="5121275" cy="6308725"/>
        </p:xfrm>
        <a:graphic>
          <a:graphicData uri="http://schemas.openxmlformats.org/presentationml/2006/ole">
            <mc:AlternateContent xmlns:mc="http://schemas.openxmlformats.org/markup-compatibility/2006">
              <mc:Choice xmlns:v="urn:schemas-microsoft-com:vml" Requires="v">
                <p:oleObj name="Documento" r:id="rId3" imgW="4162305" imgH="5353129" progId="WordPro.Document">
                  <p:embed/>
                </p:oleObj>
              </mc:Choice>
              <mc:Fallback>
                <p:oleObj name="Documento" r:id="rId3" imgW="4162305" imgH="5353129" progId="WordPro.Document">
                  <p:embed/>
                  <p:pic>
                    <p:nvPicPr>
                      <p:cNvPr id="67587" name="Object 7">
                        <a:extLst>
                          <a:ext uri="{FF2B5EF4-FFF2-40B4-BE49-F238E27FC236}">
                            <a16:creationId xmlns:a16="http://schemas.microsoft.com/office/drawing/2014/main" id="{25B8EF4F-E2C6-4959-A45F-08A04887A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368"/>
                      <a:stretch>
                        <a:fillRect/>
                      </a:stretch>
                    </p:blipFill>
                    <p:spPr bwMode="auto">
                      <a:xfrm>
                        <a:off x="3287714" y="549276"/>
                        <a:ext cx="512127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90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F5A2E679-E876-4005-B8EC-2656A1A5B33E}"/>
              </a:ext>
            </a:extLst>
          </p:cNvPr>
          <p:cNvSpPr>
            <a:spLocks noGrp="1" noChangeArrowheads="1"/>
          </p:cNvSpPr>
          <p:nvPr>
            <p:ph type="title"/>
          </p:nvPr>
        </p:nvSpPr>
        <p:spPr>
          <a:xfrm>
            <a:off x="755374" y="1"/>
            <a:ext cx="9517339" cy="620713"/>
          </a:xfrm>
        </p:spPr>
        <p:txBody>
          <a:bodyPr/>
          <a:lstStyle/>
          <a:p>
            <a:pPr eaLnBrk="1" hangingPunct="1">
              <a:defRPr/>
            </a:pPr>
            <a:r>
              <a:rPr lang="es-ES_tradnl" sz="4000" dirty="0"/>
              <a:t>DENOMINACIÓN DE LOS ESTADOS</a:t>
            </a:r>
            <a:endParaRPr lang="es-ES" sz="4000" dirty="0"/>
          </a:p>
        </p:txBody>
      </p:sp>
      <p:sp>
        <p:nvSpPr>
          <p:cNvPr id="193539" name="Rectangle 3">
            <a:extLst>
              <a:ext uri="{FF2B5EF4-FFF2-40B4-BE49-F238E27FC236}">
                <a16:creationId xmlns:a16="http://schemas.microsoft.com/office/drawing/2014/main" id="{80513F08-9F00-4772-9865-CFD51D045259}"/>
              </a:ext>
            </a:extLst>
          </p:cNvPr>
          <p:cNvSpPr>
            <a:spLocks noGrp="1" noChangeArrowheads="1"/>
          </p:cNvSpPr>
          <p:nvPr>
            <p:ph type="body" idx="1"/>
          </p:nvPr>
        </p:nvSpPr>
        <p:spPr>
          <a:xfrm>
            <a:off x="1524000" y="981076"/>
            <a:ext cx="9144000" cy="5876925"/>
          </a:xfrm>
        </p:spPr>
        <p:txBody>
          <a:bodyPr>
            <a:normAutofit fontScale="92500" lnSpcReduction="10000"/>
          </a:bodyPr>
          <a:lstStyle/>
          <a:p>
            <a:pPr eaLnBrk="1" hangingPunct="1">
              <a:buFontTx/>
              <a:buNone/>
              <a:defRPr/>
            </a:pPr>
            <a:r>
              <a:rPr lang="es-ES_tradnl" b="1">
                <a:solidFill>
                  <a:srgbClr val="FFFF66"/>
                </a:solidFill>
              </a:rPr>
              <a:t>&lt;CDI&gt;  CÁLCULO DE LA DIRECCIÓN DE LA INSTRUCCIÓN</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&lt;BI&gt;    BUSQUEDA DE LA INSTRUCCIÓN</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&lt;DI&gt;    DECODIFICACIÓN DE LA INSTRUCCIÓN</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&lt;CDO&gt; CÁLCULO DE LA DIRECCIÓN DEL OPERANDO</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&lt;BO&gt;    </a:t>
            </a:r>
            <a:r>
              <a:rPr lang="es-ES_tradnl" b="1">
                <a:solidFill>
                  <a:srgbClr val="FFFF00"/>
                </a:solidFill>
              </a:rPr>
              <a:t>BUSQUEDA</a:t>
            </a:r>
            <a:r>
              <a:rPr lang="es-ES_tradnl" b="1">
                <a:solidFill>
                  <a:srgbClr val="FFFF66"/>
                </a:solidFill>
              </a:rPr>
              <a:t> DEL OPERANDO</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&lt;EJEC&gt; EJECUCIÓN</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&lt;CDR&gt;  CÁLCULO DE LA DIRECCIÓN DEL RESULTADO</a:t>
            </a:r>
          </a:p>
          <a:p>
            <a:pPr eaLnBrk="1" hangingPunct="1">
              <a:buFontTx/>
              <a:buNone/>
              <a:defRPr/>
            </a:pPr>
            <a:endParaRPr lang="es-ES_tradnl" b="1">
              <a:solidFill>
                <a:srgbClr val="FFFF66"/>
              </a:solidFill>
            </a:endParaRPr>
          </a:p>
          <a:p>
            <a:pPr eaLnBrk="1" hangingPunct="1">
              <a:buFontTx/>
              <a:buNone/>
              <a:defRPr/>
            </a:pPr>
            <a:r>
              <a:rPr lang="es-ES_tradnl" b="1">
                <a:solidFill>
                  <a:srgbClr val="FFFF66"/>
                </a:solidFill>
              </a:rPr>
              <a:t>&lt;AR&gt;    ALMACENAMIENTO DEL RESULTADO</a:t>
            </a:r>
            <a:endParaRPr lang="es-ES" b="1">
              <a:solidFill>
                <a:srgbClr val="FFFF66"/>
              </a:solidFill>
            </a:endParaRPr>
          </a:p>
        </p:txBody>
      </p:sp>
    </p:spTree>
    <p:extLst>
      <p:ext uri="{BB962C8B-B14F-4D97-AF65-F5344CB8AC3E}">
        <p14:creationId xmlns:p14="http://schemas.microsoft.com/office/powerpoint/2010/main" val="2965244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595D7C-B3F9-4AAD-A437-60C7C5FEAFEB}"/>
              </a:ext>
            </a:extLst>
          </p:cNvPr>
          <p:cNvSpPr/>
          <p:nvPr/>
        </p:nvSpPr>
        <p:spPr>
          <a:xfrm>
            <a:off x="587114" y="3285717"/>
            <a:ext cx="11017771" cy="954107"/>
          </a:xfrm>
          <a:prstGeom prst="rect">
            <a:avLst/>
          </a:prstGeom>
        </p:spPr>
        <p:txBody>
          <a:bodyPr wrap="square">
            <a:spAutoFit/>
          </a:bodyPr>
          <a:lstStyle/>
          <a:p>
            <a:pPr algn="just"/>
            <a:r>
              <a:rPr lang="es-AR" sz="2800" dirty="0">
                <a:solidFill>
                  <a:srgbClr val="FFC000"/>
                </a:solidFill>
              </a:rPr>
              <a:t>3 ¿Cuáles son las acciones de la Unidad de Control en el funcionamiento de la computadora? </a:t>
            </a:r>
          </a:p>
        </p:txBody>
      </p:sp>
      <p:sp>
        <p:nvSpPr>
          <p:cNvPr id="3" name="Rectángulo 2">
            <a:extLst>
              <a:ext uri="{FF2B5EF4-FFF2-40B4-BE49-F238E27FC236}">
                <a16:creationId xmlns:a16="http://schemas.microsoft.com/office/drawing/2014/main" id="{14C20D4D-5956-4A3B-9FE0-D34C9C8BEB63}"/>
              </a:ext>
            </a:extLst>
          </p:cNvPr>
          <p:cNvSpPr/>
          <p:nvPr/>
        </p:nvSpPr>
        <p:spPr>
          <a:xfrm>
            <a:off x="2037358" y="1034473"/>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N°2</a:t>
            </a:r>
          </a:p>
        </p:txBody>
      </p:sp>
    </p:spTree>
    <p:extLst>
      <p:ext uri="{BB962C8B-B14F-4D97-AF65-F5344CB8AC3E}">
        <p14:creationId xmlns:p14="http://schemas.microsoft.com/office/powerpoint/2010/main" val="2344803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09F3BB8-8B2F-4A3E-8E83-CDCBAA00CFEF}"/>
              </a:ext>
            </a:extLst>
          </p:cNvPr>
          <p:cNvSpPr txBox="1">
            <a:spLocks noChangeArrowheads="1"/>
          </p:cNvSpPr>
          <p:nvPr/>
        </p:nvSpPr>
        <p:spPr>
          <a:xfrm>
            <a:off x="1884363" y="964887"/>
            <a:ext cx="8229600" cy="1008063"/>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s-ES_tradnl"/>
              <a:t>CICLO DE MÁQUINA BÁSICO</a:t>
            </a:r>
            <a:endParaRPr lang="es-ES" dirty="0"/>
          </a:p>
        </p:txBody>
      </p:sp>
      <p:grpSp>
        <p:nvGrpSpPr>
          <p:cNvPr id="3" name="Group 9">
            <a:extLst>
              <a:ext uri="{FF2B5EF4-FFF2-40B4-BE49-F238E27FC236}">
                <a16:creationId xmlns:a16="http://schemas.microsoft.com/office/drawing/2014/main" id="{DB10ED7E-F303-49A9-B559-3011424FFDC1}"/>
              </a:ext>
            </a:extLst>
          </p:cNvPr>
          <p:cNvGrpSpPr>
            <a:grpSpLocks/>
          </p:cNvGrpSpPr>
          <p:nvPr/>
        </p:nvGrpSpPr>
        <p:grpSpPr bwMode="auto">
          <a:xfrm>
            <a:off x="3035300" y="2113666"/>
            <a:ext cx="6121400" cy="3816350"/>
            <a:chOff x="1020" y="1117"/>
            <a:chExt cx="3856" cy="2404"/>
          </a:xfrm>
        </p:grpSpPr>
        <p:sp>
          <p:nvSpPr>
            <p:cNvPr id="4" name="Rectangle 4">
              <a:extLst>
                <a:ext uri="{FF2B5EF4-FFF2-40B4-BE49-F238E27FC236}">
                  <a16:creationId xmlns:a16="http://schemas.microsoft.com/office/drawing/2014/main" id="{4C329B24-4193-4686-9123-494F0E6A2E9D}"/>
                </a:ext>
              </a:extLst>
            </p:cNvPr>
            <p:cNvSpPr>
              <a:spLocks noChangeArrowheads="1"/>
            </p:cNvSpPr>
            <p:nvPr/>
          </p:nvSpPr>
          <p:spPr bwMode="auto">
            <a:xfrm>
              <a:off x="2154" y="1207"/>
              <a:ext cx="1679" cy="59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es-ES_tradnl" altLang="es-AR" b="1">
                  <a:solidFill>
                    <a:srgbClr val="0033CC"/>
                  </a:solidFill>
                </a:rPr>
                <a:t>BÚSQUEDA</a:t>
              </a:r>
              <a:endParaRPr lang="es-ES" altLang="es-AR" b="1">
                <a:solidFill>
                  <a:srgbClr val="0033CC"/>
                </a:solidFill>
              </a:endParaRPr>
            </a:p>
          </p:txBody>
        </p:sp>
        <p:sp>
          <p:nvSpPr>
            <p:cNvPr id="5" name="Rectangle 5">
              <a:extLst>
                <a:ext uri="{FF2B5EF4-FFF2-40B4-BE49-F238E27FC236}">
                  <a16:creationId xmlns:a16="http://schemas.microsoft.com/office/drawing/2014/main" id="{55C253CB-BB36-4DE1-A6EE-F2C1DDA4C51F}"/>
                </a:ext>
              </a:extLst>
            </p:cNvPr>
            <p:cNvSpPr>
              <a:spLocks noChangeArrowheads="1"/>
            </p:cNvSpPr>
            <p:nvPr/>
          </p:nvSpPr>
          <p:spPr bwMode="auto">
            <a:xfrm>
              <a:off x="2154" y="2750"/>
              <a:ext cx="1679" cy="59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es-ES_tradnl" altLang="es-AR" b="1">
                  <a:solidFill>
                    <a:srgbClr val="0033CC"/>
                  </a:solidFill>
                </a:rPr>
                <a:t>EJECUCIÓN</a:t>
              </a:r>
              <a:endParaRPr lang="es-ES" altLang="es-AR" b="1">
                <a:solidFill>
                  <a:srgbClr val="0033CC"/>
                </a:solidFill>
              </a:endParaRPr>
            </a:p>
          </p:txBody>
        </p:sp>
        <p:sp>
          <p:nvSpPr>
            <p:cNvPr id="6" name="AutoShape 7">
              <a:extLst>
                <a:ext uri="{FF2B5EF4-FFF2-40B4-BE49-F238E27FC236}">
                  <a16:creationId xmlns:a16="http://schemas.microsoft.com/office/drawing/2014/main" id="{3F046F37-D04B-49A3-8ADF-2D5565A1AFA7}"/>
                </a:ext>
              </a:extLst>
            </p:cNvPr>
            <p:cNvSpPr>
              <a:spLocks noChangeArrowheads="1"/>
            </p:cNvSpPr>
            <p:nvPr/>
          </p:nvSpPr>
          <p:spPr bwMode="auto">
            <a:xfrm>
              <a:off x="1020" y="1298"/>
              <a:ext cx="862" cy="2223"/>
            </a:xfrm>
            <a:prstGeom prst="curvedRightArrow">
              <a:avLst>
                <a:gd name="adj1" fmla="val 51578"/>
                <a:gd name="adj2" fmla="val 103155"/>
                <a:gd name="adj3" fmla="val 33333"/>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sp>
          <p:nvSpPr>
            <p:cNvPr id="7" name="AutoShape 8">
              <a:extLst>
                <a:ext uri="{FF2B5EF4-FFF2-40B4-BE49-F238E27FC236}">
                  <a16:creationId xmlns:a16="http://schemas.microsoft.com/office/drawing/2014/main" id="{C9658BA7-48B0-4B0F-A9A4-9D1C5532B00F}"/>
                </a:ext>
              </a:extLst>
            </p:cNvPr>
            <p:cNvSpPr>
              <a:spLocks noChangeArrowheads="1"/>
            </p:cNvSpPr>
            <p:nvPr/>
          </p:nvSpPr>
          <p:spPr bwMode="auto">
            <a:xfrm flipH="1" flipV="1">
              <a:off x="4059" y="1117"/>
              <a:ext cx="817" cy="2132"/>
            </a:xfrm>
            <a:prstGeom prst="curvedRightArrow">
              <a:avLst>
                <a:gd name="adj1" fmla="val 52191"/>
                <a:gd name="adj2" fmla="val 104382"/>
                <a:gd name="adj3" fmla="val 33333"/>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pSp>
    </p:spTree>
    <p:extLst>
      <p:ext uri="{BB962C8B-B14F-4D97-AF65-F5344CB8AC3E}">
        <p14:creationId xmlns:p14="http://schemas.microsoft.com/office/powerpoint/2010/main" val="691725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C12D56-28B5-4D19-A166-45806AAF2CEB}"/>
              </a:ext>
            </a:extLst>
          </p:cNvPr>
          <p:cNvSpPr/>
          <p:nvPr/>
        </p:nvSpPr>
        <p:spPr>
          <a:xfrm>
            <a:off x="554636" y="3105835"/>
            <a:ext cx="10598046" cy="954107"/>
          </a:xfrm>
          <a:prstGeom prst="rect">
            <a:avLst/>
          </a:prstGeom>
        </p:spPr>
        <p:txBody>
          <a:bodyPr wrap="square">
            <a:spAutoFit/>
          </a:bodyPr>
          <a:lstStyle/>
          <a:p>
            <a:pPr algn="just"/>
            <a:r>
              <a:rPr lang="es-AR" sz="2800" dirty="0">
                <a:solidFill>
                  <a:srgbClr val="FFC000"/>
                </a:solidFill>
              </a:rPr>
              <a:t>4. ¿En qué nivel de la máquina multinivel se encuentra los registros de una computadora? </a:t>
            </a:r>
          </a:p>
        </p:txBody>
      </p:sp>
      <p:sp>
        <p:nvSpPr>
          <p:cNvPr id="3" name="Rectángulo 2">
            <a:extLst>
              <a:ext uri="{FF2B5EF4-FFF2-40B4-BE49-F238E27FC236}">
                <a16:creationId xmlns:a16="http://schemas.microsoft.com/office/drawing/2014/main" id="{8BD6F47F-B0C0-47DC-B9D8-44F0753677B6}"/>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N°2</a:t>
            </a:r>
          </a:p>
        </p:txBody>
      </p:sp>
    </p:spTree>
    <p:extLst>
      <p:ext uri="{BB962C8B-B14F-4D97-AF65-F5344CB8AC3E}">
        <p14:creationId xmlns:p14="http://schemas.microsoft.com/office/powerpoint/2010/main" val="399787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2FACD72-E6C5-D35C-D53D-F9E948B5A37C}"/>
              </a:ext>
            </a:extLst>
          </p:cNvPr>
          <p:cNvPicPr>
            <a:picLocks noChangeAspect="1"/>
          </p:cNvPicPr>
          <p:nvPr/>
        </p:nvPicPr>
        <p:blipFill>
          <a:blip r:embed="rId2"/>
          <a:stretch>
            <a:fillRect/>
          </a:stretch>
        </p:blipFill>
        <p:spPr>
          <a:xfrm>
            <a:off x="223837" y="1423987"/>
            <a:ext cx="11744325" cy="4010025"/>
          </a:xfrm>
          <a:prstGeom prst="rect">
            <a:avLst/>
          </a:prstGeom>
        </p:spPr>
      </p:pic>
    </p:spTree>
    <p:extLst>
      <p:ext uri="{BB962C8B-B14F-4D97-AF65-F5344CB8AC3E}">
        <p14:creationId xmlns:p14="http://schemas.microsoft.com/office/powerpoint/2010/main" val="1175464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a:extLst>
              <a:ext uri="{FF2B5EF4-FFF2-40B4-BE49-F238E27FC236}">
                <a16:creationId xmlns:a16="http://schemas.microsoft.com/office/drawing/2014/main" id="{3D51EEDA-D666-4E14-91A7-19E788C9A398}"/>
              </a:ext>
            </a:extLst>
          </p:cNvPr>
          <p:cNvSpPr txBox="1">
            <a:spLocks/>
          </p:cNvSpPr>
          <p:nvPr/>
        </p:nvSpPr>
        <p:spPr>
          <a:xfrm>
            <a:off x="733269" y="1260423"/>
            <a:ext cx="10725462" cy="41148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es-AR" sz="2800" dirty="0">
                <a:solidFill>
                  <a:srgbClr val="FFC000"/>
                </a:solidFill>
              </a:rPr>
              <a:t>UNIDADES FUNCIONALES: </a:t>
            </a:r>
          </a:p>
          <a:p>
            <a:pPr lvl="1">
              <a:defRPr/>
            </a:pPr>
            <a:r>
              <a:rPr lang="es-AR" sz="2800" dirty="0">
                <a:solidFill>
                  <a:srgbClr val="FFC000"/>
                </a:solidFill>
              </a:rPr>
              <a:t>LLAMADAS ASÍ PORQUE REALIZAN ALGUNA FUNCIÓN QUE ES IMPORTANTE PARA LA OPERACIÓN DE LA COMPUTADORA</a:t>
            </a:r>
          </a:p>
          <a:p>
            <a:pPr lvl="1">
              <a:defRPr/>
            </a:pPr>
            <a:r>
              <a:rPr lang="es-AR" sz="2800" dirty="0">
                <a:solidFill>
                  <a:srgbClr val="FFC000"/>
                </a:solidFill>
              </a:rPr>
              <a:t>INCLUYEN: </a:t>
            </a:r>
          </a:p>
          <a:p>
            <a:pPr lvl="2">
              <a:defRPr/>
            </a:pPr>
            <a:r>
              <a:rPr lang="es-AR" sz="2800" dirty="0">
                <a:solidFill>
                  <a:srgbClr val="FFC000"/>
                </a:solidFill>
              </a:rPr>
              <a:t>REGISTROS INTERNOS DE LA CPU</a:t>
            </a:r>
          </a:p>
          <a:p>
            <a:pPr lvl="2">
              <a:defRPr/>
            </a:pPr>
            <a:r>
              <a:rPr lang="es-AR" sz="2800" dirty="0">
                <a:solidFill>
                  <a:srgbClr val="FFC000"/>
                </a:solidFill>
              </a:rPr>
              <a:t>UNIDAD LÓGICA ARITMÉTICA(ALU)</a:t>
            </a:r>
          </a:p>
          <a:p>
            <a:pPr lvl="2">
              <a:defRPr/>
            </a:pPr>
            <a:r>
              <a:rPr lang="es-AR" sz="2800" dirty="0">
                <a:solidFill>
                  <a:srgbClr val="FFC000"/>
                </a:solidFill>
              </a:rPr>
              <a:t>MEMORIA PRINCIPAL</a:t>
            </a:r>
          </a:p>
          <a:p>
            <a:pPr marL="457200" lvl="1" indent="0">
              <a:buNone/>
              <a:defRPr/>
            </a:pPr>
            <a:endParaRPr lang="es-AR" sz="2800" dirty="0">
              <a:solidFill>
                <a:srgbClr val="FFC000"/>
              </a:solidFill>
            </a:endParaRPr>
          </a:p>
        </p:txBody>
      </p:sp>
    </p:spTree>
    <p:extLst>
      <p:ext uri="{BB962C8B-B14F-4D97-AF65-F5344CB8AC3E}">
        <p14:creationId xmlns:p14="http://schemas.microsoft.com/office/powerpoint/2010/main" val="1370092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4A5BB7-2399-4369-856A-A32501ED228C}"/>
              </a:ext>
            </a:extLst>
          </p:cNvPr>
          <p:cNvSpPr/>
          <p:nvPr/>
        </p:nvSpPr>
        <p:spPr>
          <a:xfrm>
            <a:off x="584616" y="3278541"/>
            <a:ext cx="10448143" cy="954107"/>
          </a:xfrm>
          <a:prstGeom prst="rect">
            <a:avLst/>
          </a:prstGeom>
        </p:spPr>
        <p:txBody>
          <a:bodyPr wrap="square">
            <a:spAutoFit/>
          </a:bodyPr>
          <a:lstStyle/>
          <a:p>
            <a:pPr algn="just"/>
            <a:r>
              <a:rPr lang="es-AR" sz="2800" dirty="0">
                <a:solidFill>
                  <a:srgbClr val="FFC000"/>
                </a:solidFill>
              </a:rPr>
              <a:t>5. Representar el funcionamiento simplificado de una computadora la máquina cuyo esquema opera en serie. </a:t>
            </a:r>
          </a:p>
        </p:txBody>
      </p:sp>
      <p:sp>
        <p:nvSpPr>
          <p:cNvPr id="3" name="Rectángulo 2">
            <a:extLst>
              <a:ext uri="{FF2B5EF4-FFF2-40B4-BE49-F238E27FC236}">
                <a16:creationId xmlns:a16="http://schemas.microsoft.com/office/drawing/2014/main" id="{986AD4BD-AE10-443A-9C1A-7BB8BFDC421E}"/>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N°2</a:t>
            </a:r>
          </a:p>
        </p:txBody>
      </p:sp>
    </p:spTree>
    <p:extLst>
      <p:ext uri="{BB962C8B-B14F-4D97-AF65-F5344CB8AC3E}">
        <p14:creationId xmlns:p14="http://schemas.microsoft.com/office/powerpoint/2010/main" val="522330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DAD3A654-134D-4870-8169-4BB5056C8F31}"/>
              </a:ext>
            </a:extLst>
          </p:cNvPr>
          <p:cNvSpPr>
            <a:spLocks noGrp="1" noChangeArrowheads="1"/>
          </p:cNvSpPr>
          <p:nvPr>
            <p:ph type="title"/>
          </p:nvPr>
        </p:nvSpPr>
        <p:spPr/>
        <p:txBody>
          <a:bodyPr/>
          <a:lstStyle/>
          <a:p>
            <a:pPr algn="ctr" eaLnBrk="1" hangingPunct="1">
              <a:defRPr/>
            </a:pPr>
            <a:r>
              <a:rPr lang="es-ES_tradnl" sz="2800" b="1"/>
              <a:t>FUNCIONAMIENTO SIMPLIFICADO DE UNA COMPUTADORA</a:t>
            </a:r>
            <a:endParaRPr lang="es-ES" sz="2800" b="1"/>
          </a:p>
        </p:txBody>
      </p:sp>
      <p:sp>
        <p:nvSpPr>
          <p:cNvPr id="205827" name="Rectangle 3">
            <a:extLst>
              <a:ext uri="{FF2B5EF4-FFF2-40B4-BE49-F238E27FC236}">
                <a16:creationId xmlns:a16="http://schemas.microsoft.com/office/drawing/2014/main" id="{936FFB66-48D9-4F3C-BEDC-A64F0E474439}"/>
              </a:ext>
            </a:extLst>
          </p:cNvPr>
          <p:cNvSpPr>
            <a:spLocks noGrp="1" noChangeArrowheads="1"/>
          </p:cNvSpPr>
          <p:nvPr>
            <p:ph type="body" sz="half" idx="1"/>
          </p:nvPr>
        </p:nvSpPr>
        <p:spPr>
          <a:xfrm>
            <a:off x="1981200" y="1557338"/>
            <a:ext cx="8147050" cy="576262"/>
          </a:xfrm>
        </p:spPr>
        <p:txBody>
          <a:bodyPr/>
          <a:lstStyle/>
          <a:p>
            <a:pPr algn="ctr" eaLnBrk="1" hangingPunct="1">
              <a:buFontTx/>
              <a:buNone/>
              <a:defRPr/>
            </a:pPr>
            <a:r>
              <a:rPr lang="es-ES_tradnl" sz="1600" b="1">
                <a:solidFill>
                  <a:srgbClr val="FFFF00"/>
                </a:solidFill>
              </a:rPr>
              <a:t> LA MÁQUINA CUYO ESQUEMA HEMOS EXPUESTO, OPERA EN SERIE, O SEA:</a:t>
            </a:r>
            <a:endParaRPr lang="es-ES" sz="1600" b="1">
              <a:solidFill>
                <a:srgbClr val="FFFF00"/>
              </a:solidFill>
            </a:endParaRPr>
          </a:p>
        </p:txBody>
      </p:sp>
      <p:graphicFrame>
        <p:nvGraphicFramePr>
          <p:cNvPr id="73732" name="Object 10">
            <a:extLst>
              <a:ext uri="{FF2B5EF4-FFF2-40B4-BE49-F238E27FC236}">
                <a16:creationId xmlns:a16="http://schemas.microsoft.com/office/drawing/2014/main" id="{D8A9FE32-BC8D-490C-A8D0-C9F1F8E35D47}"/>
              </a:ext>
            </a:extLst>
          </p:cNvPr>
          <p:cNvGraphicFramePr>
            <a:graphicFrameLocks noGrp="1" noChangeAspect="1"/>
          </p:cNvGraphicFramePr>
          <p:nvPr>
            <p:ph sz="half" idx="2"/>
          </p:nvPr>
        </p:nvGraphicFramePr>
        <p:xfrm>
          <a:off x="3000376" y="2049464"/>
          <a:ext cx="6562725" cy="4808537"/>
        </p:xfrm>
        <a:graphic>
          <a:graphicData uri="http://schemas.openxmlformats.org/presentationml/2006/ole">
            <mc:AlternateContent xmlns:mc="http://schemas.openxmlformats.org/markup-compatibility/2006">
              <mc:Choice xmlns:v="urn:schemas-microsoft-com:vml" Requires="v">
                <p:oleObj name="Documento" r:id="rId3" imgW="4112057" imgH="2905049" progId="WordPro.Document">
                  <p:embed/>
                </p:oleObj>
              </mc:Choice>
              <mc:Fallback>
                <p:oleObj name="Documento" r:id="rId3" imgW="4112057" imgH="2905049" progId="WordPro.Document">
                  <p:embed/>
                  <p:pic>
                    <p:nvPicPr>
                      <p:cNvPr id="73732" name="Object 10">
                        <a:extLst>
                          <a:ext uri="{FF2B5EF4-FFF2-40B4-BE49-F238E27FC236}">
                            <a16:creationId xmlns:a16="http://schemas.microsoft.com/office/drawing/2014/main" id="{D8A9FE32-BC8D-490C-A8D0-C9F1F8E35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717"/>
                      <a:stretch>
                        <a:fillRect/>
                      </a:stretch>
                    </p:blipFill>
                    <p:spPr bwMode="auto">
                      <a:xfrm>
                        <a:off x="3000376" y="2049464"/>
                        <a:ext cx="6562725"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19263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2D7AA86-A916-4130-8E18-269495344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08" y="794272"/>
            <a:ext cx="7689783" cy="5269455"/>
          </a:xfrm>
          <a:prstGeom prst="rect">
            <a:avLst/>
          </a:prstGeom>
        </p:spPr>
      </p:pic>
    </p:spTree>
    <p:extLst>
      <p:ext uri="{BB962C8B-B14F-4D97-AF65-F5344CB8AC3E}">
        <p14:creationId xmlns:p14="http://schemas.microsoft.com/office/powerpoint/2010/main" val="168224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25E7FF6-D7F6-49C6-A9C5-B0D5E2E485F5}"/>
              </a:ext>
            </a:extLst>
          </p:cNvPr>
          <p:cNvSpPr/>
          <p:nvPr/>
        </p:nvSpPr>
        <p:spPr>
          <a:xfrm>
            <a:off x="980662" y="1407902"/>
            <a:ext cx="10482468" cy="3724096"/>
          </a:xfrm>
          <a:prstGeom prst="rect">
            <a:avLst/>
          </a:prstGeom>
        </p:spPr>
        <p:txBody>
          <a:bodyPr wrap="square">
            <a:spAutoFit/>
          </a:bodyPr>
          <a:lstStyle/>
          <a:p>
            <a:pPr lvl="0" algn="just">
              <a:spcAft>
                <a:spcPts val="0"/>
              </a:spcAft>
            </a:pPr>
            <a:r>
              <a:rPr lang="es-ES" sz="2800" dirty="0">
                <a:latin typeface="TimesNewRoman"/>
                <a:ea typeface="Times New Roman" panose="02020603050405020304" pitchFamily="18" charset="0"/>
                <a:cs typeface="TimesNewRoman"/>
              </a:rPr>
              <a:t>En la siguiente figura se representa la interconexión entre registros de una computadora digital básica. Supongamos que la operación a realizar es una suma de dos números, uno de los cuales se encuentra ya en el registro A, el otro dato debe ser leído de la memoria y transferir al registro B. Una vez sumados, el resultado se debe transferir al registro de salida y se debe realizar el ciclo de búsqueda de la siguiente instrucción. ¿Cuáles son las acciones que debe realizar la unidad de control?</a:t>
            </a:r>
            <a:endParaRPr lang="es-AR" sz="2800" dirty="0">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1200" dirty="0">
                <a:latin typeface="Courier New" panose="02070309020205020404" pitchFamily="49" charset="0"/>
                <a:ea typeface="Times New Roman" panose="02020603050405020304" pitchFamily="18" charset="0"/>
                <a:cs typeface="Times New Roman" panose="02020603050405020304" pitchFamily="18" charset="0"/>
              </a:rPr>
              <a:t> </a:t>
            </a:r>
            <a:endParaRPr lang="es-AR" sz="12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a:extLst>
              <a:ext uri="{FF2B5EF4-FFF2-40B4-BE49-F238E27FC236}">
                <a16:creationId xmlns:a16="http://schemas.microsoft.com/office/drawing/2014/main" id="{F07C7A89-9C4B-4EEE-A9E2-701557B10D1D}"/>
              </a:ext>
            </a:extLst>
          </p:cNvPr>
          <p:cNvGraphicFramePr>
            <a:graphicFrameLocks noGrp="1" noChangeAspect="1"/>
          </p:cNvGraphicFramePr>
          <p:nvPr>
            <p:ph idx="1"/>
          </p:nvPr>
        </p:nvGraphicFramePr>
        <p:xfrm>
          <a:off x="3503614" y="0"/>
          <a:ext cx="5648325" cy="6858000"/>
        </p:xfrm>
        <a:graphic>
          <a:graphicData uri="http://schemas.openxmlformats.org/presentationml/2006/ole">
            <mc:AlternateContent xmlns:mc="http://schemas.openxmlformats.org/markup-compatibility/2006">
              <mc:Choice xmlns:v="urn:schemas-microsoft-com:vml" Requires="v">
                <p:oleObj name="Documento" r:id="rId3" imgW="5456225" imgH="7706563" progId="WordPro.Document">
                  <p:embed/>
                </p:oleObj>
              </mc:Choice>
              <mc:Fallback>
                <p:oleObj name="Documento" r:id="rId3" imgW="5456225" imgH="7706563" progId="WordPro.Document">
                  <p:embed/>
                  <p:pic>
                    <p:nvPicPr>
                      <p:cNvPr id="75778" name="Object 4">
                        <a:extLst>
                          <a:ext uri="{FF2B5EF4-FFF2-40B4-BE49-F238E27FC236}">
                            <a16:creationId xmlns:a16="http://schemas.microsoft.com/office/drawing/2014/main" id="{F07C7A89-9C4B-4EEE-A9E2-701557B10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503614" y="0"/>
                        <a:ext cx="5648325" cy="6858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ángulo 1">
            <a:extLst>
              <a:ext uri="{FF2B5EF4-FFF2-40B4-BE49-F238E27FC236}">
                <a16:creationId xmlns:a16="http://schemas.microsoft.com/office/drawing/2014/main" id="{5222D2AC-D0AA-4C02-AA70-1C9ACA236A67}"/>
              </a:ext>
            </a:extLst>
          </p:cNvPr>
          <p:cNvSpPr/>
          <p:nvPr/>
        </p:nvSpPr>
        <p:spPr>
          <a:xfrm>
            <a:off x="224852" y="305068"/>
            <a:ext cx="2188563" cy="5940088"/>
          </a:xfrm>
          <a:prstGeom prst="rect">
            <a:avLst/>
          </a:prstGeom>
        </p:spPr>
        <p:txBody>
          <a:bodyPr wrap="square">
            <a:spAutoFit/>
          </a:bodyPr>
          <a:lstStyle/>
          <a:p>
            <a:r>
              <a:rPr lang="es-ES" sz="2000" dirty="0">
                <a:latin typeface="TimesNewRoman"/>
                <a:ea typeface="Times New Roman" panose="02020603050405020304" pitchFamily="18" charset="0"/>
                <a:cs typeface="TimesNewRoman"/>
              </a:rPr>
              <a:t>Supongamos que la operación a realizar es una suma de dos números, uno de los cuales se encuentra ya en el registro A, el otro dato debe ser leído de la memoria y transferir al registro B. Una vez sumados, el resultado se debe transferir al registro de salida y se debe realizar el ciclo de búsqueda de la siguiente instrucción.</a:t>
            </a:r>
            <a:endParaRPr lang="es-A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79A7171C-F6E8-4A16-8D8B-BD0E9DDFAFE1}"/>
              </a:ext>
            </a:extLst>
          </p:cNvPr>
          <p:cNvSpPr>
            <a:spLocks noGrp="1" noChangeArrowheads="1"/>
          </p:cNvSpPr>
          <p:nvPr>
            <p:ph type="title"/>
          </p:nvPr>
        </p:nvSpPr>
        <p:spPr/>
        <p:txBody>
          <a:bodyPr/>
          <a:lstStyle/>
          <a:p>
            <a:pPr algn="ctr" eaLnBrk="1" hangingPunct="1">
              <a:defRPr/>
            </a:pPr>
            <a:r>
              <a:rPr lang="es-ES"/>
              <a:t>FASE DE BÚSQUEDA</a:t>
            </a:r>
          </a:p>
        </p:txBody>
      </p:sp>
      <p:sp>
        <p:nvSpPr>
          <p:cNvPr id="501763" name="Rectangle 3">
            <a:extLst>
              <a:ext uri="{FF2B5EF4-FFF2-40B4-BE49-F238E27FC236}">
                <a16:creationId xmlns:a16="http://schemas.microsoft.com/office/drawing/2014/main" id="{2592BA57-798E-41FD-ADB8-41BC3C2F663F}"/>
              </a:ext>
            </a:extLst>
          </p:cNvPr>
          <p:cNvSpPr>
            <a:spLocks noGrp="1" noChangeArrowheads="1"/>
          </p:cNvSpPr>
          <p:nvPr>
            <p:ph type="body" idx="1"/>
          </p:nvPr>
        </p:nvSpPr>
        <p:spPr>
          <a:xfrm>
            <a:off x="1992313" y="1916113"/>
            <a:ext cx="8229600" cy="4114800"/>
          </a:xfrm>
        </p:spPr>
        <p:txBody>
          <a:bodyPr/>
          <a:lstStyle/>
          <a:p>
            <a:pPr eaLnBrk="1" hangingPunct="1">
              <a:buFontTx/>
              <a:buNone/>
              <a:defRPr/>
            </a:pPr>
            <a:r>
              <a:rPr lang="es-ES" dirty="0">
                <a:solidFill>
                  <a:srgbClr val="FFFF66"/>
                </a:solidFill>
              </a:rPr>
              <a:t>LA UNIDAD DE CONTROL:</a:t>
            </a:r>
          </a:p>
          <a:p>
            <a:pPr eaLnBrk="1" hangingPunct="1">
              <a:defRPr/>
            </a:pPr>
            <a:endParaRPr lang="es-ES" dirty="0">
              <a:solidFill>
                <a:srgbClr val="FFFF66"/>
              </a:solidFill>
            </a:endParaRPr>
          </a:p>
          <a:p>
            <a:pPr eaLnBrk="1" hangingPunct="1">
              <a:defRPr/>
            </a:pPr>
            <a:r>
              <a:rPr lang="es-ES" dirty="0">
                <a:solidFill>
                  <a:srgbClr val="FFFF66"/>
                </a:solidFill>
              </a:rPr>
              <a:t>HABILITA LAS COMPUERTAS ADECUADAS </a:t>
            </a:r>
          </a:p>
          <a:p>
            <a:pPr eaLnBrk="1" hangingPunct="1">
              <a:defRPr/>
            </a:pPr>
            <a:endParaRPr lang="es-ES" dirty="0">
              <a:solidFill>
                <a:srgbClr val="FFFF66"/>
              </a:solidFill>
            </a:endParaRPr>
          </a:p>
          <a:p>
            <a:pPr eaLnBrk="1" hangingPunct="1">
              <a:defRPr/>
            </a:pPr>
            <a:r>
              <a:rPr lang="es-ES" dirty="0">
                <a:solidFill>
                  <a:srgbClr val="FFFF66"/>
                </a:solidFill>
              </a:rPr>
              <a:t>TRANSFIERE EL CONTENIDO DE LA POSICIÓN DE MEMORIA A LA UNIDAD DE LECTURA DE LA MISMA.</a:t>
            </a:r>
          </a:p>
          <a:p>
            <a:pPr eaLnBrk="1" hangingPunct="1">
              <a:defRPr/>
            </a:pPr>
            <a:endParaRPr lang="es-ES" dirty="0">
              <a:solidFill>
                <a:srgbClr val="FFFF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FCE28076-0B0D-4ED7-A50A-C9D7C5FB9180}"/>
              </a:ext>
            </a:extLst>
          </p:cNvPr>
          <p:cNvSpPr>
            <a:spLocks noChangeArrowheads="1"/>
          </p:cNvSpPr>
          <p:nvPr/>
        </p:nvSpPr>
        <p:spPr bwMode="auto">
          <a:xfrm>
            <a:off x="159226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sp>
        <p:nvSpPr>
          <p:cNvPr id="79875" name="Rectangle 9">
            <a:extLst>
              <a:ext uri="{FF2B5EF4-FFF2-40B4-BE49-F238E27FC236}">
                <a16:creationId xmlns:a16="http://schemas.microsoft.com/office/drawing/2014/main" id="{DDE4401B-1A29-4950-B249-180C8DFD6940}"/>
              </a:ext>
            </a:extLst>
          </p:cNvPr>
          <p:cNvSpPr>
            <a:spLocks noChangeArrowheads="1"/>
          </p:cNvSpPr>
          <p:nvPr/>
        </p:nvSpPr>
        <p:spPr bwMode="auto">
          <a:xfrm>
            <a:off x="159226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79876" name="Object 10">
            <a:extLst>
              <a:ext uri="{FF2B5EF4-FFF2-40B4-BE49-F238E27FC236}">
                <a16:creationId xmlns:a16="http://schemas.microsoft.com/office/drawing/2014/main" id="{C254A132-067B-42BB-8371-E0C3A01A23A5}"/>
              </a:ext>
            </a:extLst>
          </p:cNvPr>
          <p:cNvGraphicFramePr>
            <a:graphicFrameLocks noGrp="1" noChangeAspect="1"/>
          </p:cNvGraphicFramePr>
          <p:nvPr>
            <p:ph/>
          </p:nvPr>
        </p:nvGraphicFramePr>
        <p:xfrm>
          <a:off x="3071813" y="0"/>
          <a:ext cx="5645150"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79876" name="Object 10">
                        <a:extLst>
                          <a:ext uri="{FF2B5EF4-FFF2-40B4-BE49-F238E27FC236}">
                            <a16:creationId xmlns:a16="http://schemas.microsoft.com/office/drawing/2014/main" id="{C254A132-067B-42BB-8371-E0C3A01A2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71813" y="0"/>
                        <a:ext cx="5645150"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A11DA815-EBAD-43E8-BC40-64D90D1B17D9}"/>
              </a:ext>
            </a:extLst>
          </p:cNvPr>
          <p:cNvSpPr>
            <a:spLocks noGrp="1" noChangeArrowheads="1"/>
          </p:cNvSpPr>
          <p:nvPr>
            <p:ph type="title"/>
          </p:nvPr>
        </p:nvSpPr>
        <p:spPr/>
        <p:txBody>
          <a:bodyPr/>
          <a:lstStyle/>
          <a:p>
            <a:pPr algn="ctr" eaLnBrk="1" hangingPunct="1">
              <a:defRPr/>
            </a:pPr>
            <a:r>
              <a:rPr lang="es-ES"/>
              <a:t>ENTRADA DE DATOS</a:t>
            </a:r>
          </a:p>
        </p:txBody>
      </p:sp>
      <p:sp>
        <p:nvSpPr>
          <p:cNvPr id="504835" name="Rectangle 3">
            <a:extLst>
              <a:ext uri="{FF2B5EF4-FFF2-40B4-BE49-F238E27FC236}">
                <a16:creationId xmlns:a16="http://schemas.microsoft.com/office/drawing/2014/main" id="{A0C3D065-6FE7-471E-B934-68D91EE8CBB1}"/>
              </a:ext>
            </a:extLst>
          </p:cNvPr>
          <p:cNvSpPr>
            <a:spLocks noGrp="1" noChangeArrowheads="1"/>
          </p:cNvSpPr>
          <p:nvPr>
            <p:ph type="body" idx="1"/>
          </p:nvPr>
        </p:nvSpPr>
        <p:spPr/>
        <p:txBody>
          <a:bodyPr/>
          <a:lstStyle/>
          <a:p>
            <a:pPr algn="just" eaLnBrk="1" hangingPunct="1">
              <a:defRPr/>
            </a:pPr>
            <a:r>
              <a:rPr lang="es-ES" dirty="0">
                <a:solidFill>
                  <a:srgbClr val="FFFF66"/>
                </a:solidFill>
              </a:rPr>
              <a:t>NUEVAMENTE LA UNIDAD DE CONTROL HABILITA LAS COMPUERTAS ADECUADAS Y EL PROGRAMA O LOS DATOS PASAN POR LA UNIDAD DE ENTRADA HASTA LA POSICIÓN DE MEMORIA INDICADA, LA PRIMERA POR LA DIRECCIÓN DE LA INSTRUCCIÓN, LAS RESTANTES POR EL CONTADOR DE PROGRAMA.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7">
            <a:extLst>
              <a:ext uri="{FF2B5EF4-FFF2-40B4-BE49-F238E27FC236}">
                <a16:creationId xmlns:a16="http://schemas.microsoft.com/office/drawing/2014/main" id="{F67617F2-4184-4099-9D66-2C22EE48D62E}"/>
              </a:ext>
            </a:extLst>
          </p:cNvPr>
          <p:cNvGraphicFramePr>
            <a:graphicFrameLocks noGrp="1" noChangeAspect="1"/>
          </p:cNvGraphicFramePr>
          <p:nvPr>
            <p:ph/>
          </p:nvPr>
        </p:nvGraphicFramePr>
        <p:xfrm>
          <a:off x="3648076" y="0"/>
          <a:ext cx="4868863" cy="6858000"/>
        </p:xfrm>
        <a:graphic>
          <a:graphicData uri="http://schemas.openxmlformats.org/presentationml/2006/ole">
            <mc:AlternateContent xmlns:mc="http://schemas.openxmlformats.org/markup-compatibility/2006">
              <mc:Choice xmlns:v="urn:schemas-microsoft-com:vml" Requires="v">
                <p:oleObj name="Documento" r:id="rId3" imgW="5462977" imgH="7694947" progId="Word.Document.8">
                  <p:embed/>
                </p:oleObj>
              </mc:Choice>
              <mc:Fallback>
                <p:oleObj name="Documento" r:id="rId3" imgW="5462977" imgH="7694947" progId="Word.Document.8">
                  <p:embed/>
                  <p:pic>
                    <p:nvPicPr>
                      <p:cNvPr id="83970" name="Object 7">
                        <a:extLst>
                          <a:ext uri="{FF2B5EF4-FFF2-40B4-BE49-F238E27FC236}">
                            <a16:creationId xmlns:a16="http://schemas.microsoft.com/office/drawing/2014/main" id="{F67617F2-4184-4099-9D66-2C22EE48D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0"/>
                        <a:ext cx="4868863"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A7057B3-75A7-4924-8638-AFB62826811B}"/>
              </a:ext>
            </a:extLst>
          </p:cNvPr>
          <p:cNvPicPr>
            <a:picLocks noChangeAspect="1"/>
          </p:cNvPicPr>
          <p:nvPr/>
        </p:nvPicPr>
        <p:blipFill>
          <a:blip r:embed="rId2"/>
          <a:stretch>
            <a:fillRect/>
          </a:stretch>
        </p:blipFill>
        <p:spPr>
          <a:xfrm>
            <a:off x="368251" y="174307"/>
            <a:ext cx="11258550" cy="2832662"/>
          </a:xfrm>
          <a:prstGeom prst="rect">
            <a:avLst/>
          </a:prstGeom>
        </p:spPr>
      </p:pic>
      <p:pic>
        <p:nvPicPr>
          <p:cNvPr id="3" name="Imagen 2">
            <a:extLst>
              <a:ext uri="{FF2B5EF4-FFF2-40B4-BE49-F238E27FC236}">
                <a16:creationId xmlns:a16="http://schemas.microsoft.com/office/drawing/2014/main" id="{642E662F-732D-48F1-870B-0A341FE82279}"/>
              </a:ext>
            </a:extLst>
          </p:cNvPr>
          <p:cNvPicPr>
            <a:picLocks noChangeAspect="1"/>
          </p:cNvPicPr>
          <p:nvPr/>
        </p:nvPicPr>
        <p:blipFill>
          <a:blip r:embed="rId3"/>
          <a:stretch>
            <a:fillRect/>
          </a:stretch>
        </p:blipFill>
        <p:spPr>
          <a:xfrm>
            <a:off x="734011" y="3006969"/>
            <a:ext cx="10309127" cy="3733853"/>
          </a:xfrm>
          <a:prstGeom prst="rect">
            <a:avLst/>
          </a:prstGeom>
        </p:spPr>
      </p:pic>
    </p:spTree>
    <p:extLst>
      <p:ext uri="{BB962C8B-B14F-4D97-AF65-F5344CB8AC3E}">
        <p14:creationId xmlns:p14="http://schemas.microsoft.com/office/powerpoint/2010/main" val="2595732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D3AD0DE5-695F-430F-A929-F2A7096B641E}"/>
              </a:ext>
            </a:extLst>
          </p:cNvPr>
          <p:cNvSpPr>
            <a:spLocks noGrp="1" noChangeArrowheads="1"/>
          </p:cNvSpPr>
          <p:nvPr>
            <p:ph type="title"/>
          </p:nvPr>
        </p:nvSpPr>
        <p:spPr/>
        <p:txBody>
          <a:bodyPr/>
          <a:lstStyle/>
          <a:p>
            <a:pPr algn="ctr" eaLnBrk="1" hangingPunct="1">
              <a:defRPr/>
            </a:pPr>
            <a:r>
              <a:rPr lang="es-ES"/>
              <a:t>EJECUCIÓN DEL PROGRAMA</a:t>
            </a:r>
          </a:p>
        </p:txBody>
      </p:sp>
      <p:sp>
        <p:nvSpPr>
          <p:cNvPr id="505859" name="Rectangle 3">
            <a:extLst>
              <a:ext uri="{FF2B5EF4-FFF2-40B4-BE49-F238E27FC236}">
                <a16:creationId xmlns:a16="http://schemas.microsoft.com/office/drawing/2014/main" id="{4F013E7B-4F91-4354-ABDB-92C6F7C7EFDD}"/>
              </a:ext>
            </a:extLst>
          </p:cNvPr>
          <p:cNvSpPr>
            <a:spLocks noGrp="1" noChangeArrowheads="1"/>
          </p:cNvSpPr>
          <p:nvPr>
            <p:ph type="body" idx="1"/>
          </p:nvPr>
        </p:nvSpPr>
        <p:spPr/>
        <p:txBody>
          <a:bodyPr/>
          <a:lstStyle/>
          <a:p>
            <a:pPr algn="just" eaLnBrk="1" hangingPunct="1">
              <a:defRPr/>
            </a:pPr>
            <a:r>
              <a:rPr lang="es-ES" dirty="0">
                <a:solidFill>
                  <a:srgbClr val="FFFF66"/>
                </a:solidFill>
              </a:rPr>
              <a:t>HABILITANDO LAS COMPUERTAS ADECUADAS LA UNIDAD DE CONTROL EFECTÚA LA BÚSQUEDA DE CADA INSTRUCCIÓN, PASÁNDOLA AL REGISTRO DE INSTRUCCIONES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a:extLst>
              <a:ext uri="{FF2B5EF4-FFF2-40B4-BE49-F238E27FC236}">
                <a16:creationId xmlns:a16="http://schemas.microsoft.com/office/drawing/2014/main" id="{A8CEBB9F-90FC-4099-A19E-8BA596500497}"/>
              </a:ext>
            </a:extLst>
          </p:cNvPr>
          <p:cNvSpPr>
            <a:spLocks noChangeArrowheads="1"/>
          </p:cNvSpPr>
          <p:nvPr/>
        </p:nvSpPr>
        <p:spPr bwMode="auto">
          <a:xfrm>
            <a:off x="1546226"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88067" name="Object 4">
            <a:extLst>
              <a:ext uri="{FF2B5EF4-FFF2-40B4-BE49-F238E27FC236}">
                <a16:creationId xmlns:a16="http://schemas.microsoft.com/office/drawing/2014/main" id="{18715F50-C74C-4043-9498-37AAA8EC4124}"/>
              </a:ext>
            </a:extLst>
          </p:cNvPr>
          <p:cNvGraphicFramePr>
            <a:graphicFrameLocks noChangeAspect="1"/>
          </p:cNvGraphicFramePr>
          <p:nvPr/>
        </p:nvGraphicFramePr>
        <p:xfrm>
          <a:off x="3287714"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88067" name="Object 4">
                        <a:extLst>
                          <a:ext uri="{FF2B5EF4-FFF2-40B4-BE49-F238E27FC236}">
                            <a16:creationId xmlns:a16="http://schemas.microsoft.com/office/drawing/2014/main" id="{18715F50-C74C-4043-9498-37AAA8EC4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a:extLst>
              <a:ext uri="{FF2B5EF4-FFF2-40B4-BE49-F238E27FC236}">
                <a16:creationId xmlns:a16="http://schemas.microsoft.com/office/drawing/2014/main" id="{A772BE04-F66F-4407-86D3-E41D4B3199FA}"/>
              </a:ext>
            </a:extLst>
          </p:cNvPr>
          <p:cNvSpPr>
            <a:spLocks noGrp="1" noChangeArrowheads="1"/>
          </p:cNvSpPr>
          <p:nvPr>
            <p:ph type="title"/>
          </p:nvPr>
        </p:nvSpPr>
        <p:spPr/>
        <p:txBody>
          <a:bodyPr/>
          <a:lstStyle/>
          <a:p>
            <a:pPr algn="ctr" eaLnBrk="1" hangingPunct="1">
              <a:defRPr/>
            </a:pPr>
            <a:r>
              <a:rPr lang="es-ES_tradnl"/>
              <a:t>FASE DE EJECUCIÓN</a:t>
            </a:r>
            <a:endParaRPr lang="es-ES"/>
          </a:p>
        </p:txBody>
      </p:sp>
      <p:sp>
        <p:nvSpPr>
          <p:cNvPr id="498693" name="Rectangle 5">
            <a:extLst>
              <a:ext uri="{FF2B5EF4-FFF2-40B4-BE49-F238E27FC236}">
                <a16:creationId xmlns:a16="http://schemas.microsoft.com/office/drawing/2014/main" id="{19726F72-6426-41E2-A532-B494B803306E}"/>
              </a:ext>
            </a:extLst>
          </p:cNvPr>
          <p:cNvSpPr>
            <a:spLocks noGrp="1" noChangeArrowheads="1"/>
          </p:cNvSpPr>
          <p:nvPr>
            <p:ph type="body" idx="1"/>
          </p:nvPr>
        </p:nvSpPr>
        <p:spPr/>
        <p:txBody>
          <a:bodyPr/>
          <a:lstStyle/>
          <a:p>
            <a:pPr marL="609600" indent="-609600">
              <a:defRPr/>
            </a:pPr>
            <a:r>
              <a:rPr lang="es-ES_tradnl" b="1">
                <a:solidFill>
                  <a:srgbClr val="FFFF66"/>
                </a:solidFill>
              </a:rPr>
              <a:t>LA UNIDAD DE CONTROL:</a:t>
            </a:r>
          </a:p>
          <a:p>
            <a:pPr marL="609600" indent="-609600">
              <a:defRPr/>
            </a:pPr>
            <a:r>
              <a:rPr lang="es-ES_tradnl">
                <a:solidFill>
                  <a:srgbClr val="FFFF66"/>
                </a:solidFill>
              </a:rPr>
              <a:t> EMITE SEÑALES PARA HABILITAR LAS COMPUERTAS NECESARIAS</a:t>
            </a:r>
          </a:p>
          <a:p>
            <a:pPr marL="609600" indent="-609600">
              <a:defRPr/>
            </a:pPr>
            <a:r>
              <a:rPr lang="es-ES_tradnl">
                <a:solidFill>
                  <a:srgbClr val="FFFF66"/>
                </a:solidFill>
              </a:rPr>
              <a:t>INDICA A LA UNIDAD ARITMÉTICA LA OPERACIÓN A REALIZAR</a:t>
            </a:r>
          </a:p>
          <a:p>
            <a:pPr marL="609600" indent="-609600">
              <a:defRPr/>
            </a:pPr>
            <a:r>
              <a:rPr lang="es-ES_tradnl">
                <a:solidFill>
                  <a:srgbClr val="FFFF66"/>
                </a:solidFill>
              </a:rPr>
              <a:t>REMITE LAS SEÑALES DE RELOJ PARA REALIZAR LOS DESPLAZAMIENTOS</a:t>
            </a:r>
            <a:endParaRPr lang="es-ES">
              <a:solidFill>
                <a:srgbClr val="FFFF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045C4E8-FB7C-4CDB-8ACA-0B072020A1F6}"/>
              </a:ext>
            </a:extLst>
          </p:cNvPr>
          <p:cNvSpPr>
            <a:spLocks noGrp="1" noChangeArrowheads="1"/>
          </p:cNvSpPr>
          <p:nvPr>
            <p:ph type="title"/>
          </p:nvPr>
        </p:nvSpPr>
        <p:spPr/>
        <p:txBody>
          <a:bodyPr/>
          <a:lstStyle/>
          <a:p>
            <a:pPr eaLnBrk="1" hangingPunct="1">
              <a:defRPr/>
            </a:pPr>
            <a:r>
              <a:rPr lang="es-ES" sz="4000"/>
              <a:t>ALIMENTACIÓN DEL ACUMULADOR</a:t>
            </a:r>
          </a:p>
        </p:txBody>
      </p:sp>
      <p:sp>
        <p:nvSpPr>
          <p:cNvPr id="506883" name="Rectangle 3">
            <a:extLst>
              <a:ext uri="{FF2B5EF4-FFF2-40B4-BE49-F238E27FC236}">
                <a16:creationId xmlns:a16="http://schemas.microsoft.com/office/drawing/2014/main" id="{D159C554-1847-45BB-B642-991B3E3DF6D0}"/>
              </a:ext>
            </a:extLst>
          </p:cNvPr>
          <p:cNvSpPr>
            <a:spLocks noGrp="1" noChangeArrowheads="1"/>
          </p:cNvSpPr>
          <p:nvPr>
            <p:ph type="body" idx="1"/>
          </p:nvPr>
        </p:nvSpPr>
        <p:spPr/>
        <p:txBody>
          <a:bodyPr/>
          <a:lstStyle/>
          <a:p>
            <a:pPr algn="just" eaLnBrk="1" hangingPunct="1">
              <a:defRPr/>
            </a:pPr>
            <a:r>
              <a:rPr lang="es-ES" dirty="0"/>
              <a:t>PARA REALIZAR CUALQUIER OPERACIÓN, SIEMPRE ES NECESARIO PRIMERO ENTREGAR AL ACUMULADOR UN OPERANDO.</a:t>
            </a:r>
          </a:p>
          <a:p>
            <a:pPr algn="just" eaLnBrk="1" hangingPunct="1">
              <a:defRPr/>
            </a:pPr>
            <a:r>
              <a:rPr lang="es-ES" dirty="0"/>
              <a:t>LUEGO SE ENTREGARÁ EL OTRO OPERANDO AL REGISTRO B</a:t>
            </a:r>
          </a:p>
          <a:p>
            <a:pPr eaLnBrk="1" hangingPunct="1">
              <a:defRPr/>
            </a:pPr>
            <a:endParaRPr lang="es-E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a:extLst>
              <a:ext uri="{FF2B5EF4-FFF2-40B4-BE49-F238E27FC236}">
                <a16:creationId xmlns:a16="http://schemas.microsoft.com/office/drawing/2014/main" id="{ACF55FE9-1055-448D-8878-3DE340C8850E}"/>
              </a:ext>
            </a:extLst>
          </p:cNvPr>
          <p:cNvSpPr>
            <a:spLocks noChangeArrowheads="1"/>
          </p:cNvSpPr>
          <p:nvPr/>
        </p:nvSpPr>
        <p:spPr bwMode="auto">
          <a:xfrm>
            <a:off x="1524001" y="-64504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94211" name="Object 4">
            <a:extLst>
              <a:ext uri="{FF2B5EF4-FFF2-40B4-BE49-F238E27FC236}">
                <a16:creationId xmlns:a16="http://schemas.microsoft.com/office/drawing/2014/main" id="{62D64E97-5BBD-4D24-AE94-1D00A4553AAF}"/>
              </a:ext>
            </a:extLst>
          </p:cNvPr>
          <p:cNvGraphicFramePr>
            <a:graphicFrameLocks noChangeAspect="1"/>
          </p:cNvGraphicFramePr>
          <p:nvPr/>
        </p:nvGraphicFramePr>
        <p:xfrm>
          <a:off x="3000376" y="0"/>
          <a:ext cx="5688013"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94211" name="Object 4">
                        <a:extLst>
                          <a:ext uri="{FF2B5EF4-FFF2-40B4-BE49-F238E27FC236}">
                            <a16:creationId xmlns:a16="http://schemas.microsoft.com/office/drawing/2014/main" id="{62D64E97-5BBD-4D24-AE94-1D00A4553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00376" y="0"/>
                        <a:ext cx="5688013"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a:extLst>
              <a:ext uri="{FF2B5EF4-FFF2-40B4-BE49-F238E27FC236}">
                <a16:creationId xmlns:a16="http://schemas.microsoft.com/office/drawing/2014/main" id="{157A4383-DB97-45B8-A7E7-DB99E2F73D34}"/>
              </a:ext>
            </a:extLst>
          </p:cNvPr>
          <p:cNvSpPr>
            <a:spLocks noChangeArrowheads="1"/>
          </p:cNvSpPr>
          <p:nvPr/>
        </p:nvSpPr>
        <p:spPr bwMode="auto">
          <a:xfrm>
            <a:off x="1524001" y="-64504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96259" name="Object 4">
            <a:extLst>
              <a:ext uri="{FF2B5EF4-FFF2-40B4-BE49-F238E27FC236}">
                <a16:creationId xmlns:a16="http://schemas.microsoft.com/office/drawing/2014/main" id="{45C0A69C-15C1-4C1A-868F-0A0E30D04374}"/>
              </a:ext>
            </a:extLst>
          </p:cNvPr>
          <p:cNvGraphicFramePr>
            <a:graphicFrameLocks noChangeAspect="1"/>
          </p:cNvGraphicFramePr>
          <p:nvPr/>
        </p:nvGraphicFramePr>
        <p:xfrm>
          <a:off x="2927350" y="0"/>
          <a:ext cx="5905500"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96259" name="Object 4">
                        <a:extLst>
                          <a:ext uri="{FF2B5EF4-FFF2-40B4-BE49-F238E27FC236}">
                            <a16:creationId xmlns:a16="http://schemas.microsoft.com/office/drawing/2014/main" id="{45C0A69C-15C1-4C1A-868F-0A0E30D04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2927350" y="0"/>
                        <a:ext cx="5905500"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1C5C85B0-ECBD-4E01-9912-F2545F0D489C}"/>
              </a:ext>
            </a:extLst>
          </p:cNvPr>
          <p:cNvSpPr>
            <a:spLocks noGrp="1" noChangeArrowheads="1"/>
          </p:cNvSpPr>
          <p:nvPr>
            <p:ph type="title"/>
          </p:nvPr>
        </p:nvSpPr>
        <p:spPr/>
        <p:txBody>
          <a:bodyPr/>
          <a:lstStyle/>
          <a:p>
            <a:pPr eaLnBrk="1" hangingPunct="1">
              <a:defRPr/>
            </a:pPr>
            <a:r>
              <a:rPr lang="es-ES" sz="4000"/>
              <a:t>REALIZACIÓN DE LA OPERACIÓN</a:t>
            </a:r>
          </a:p>
        </p:txBody>
      </p:sp>
      <p:sp>
        <p:nvSpPr>
          <p:cNvPr id="507907" name="Rectangle 3">
            <a:extLst>
              <a:ext uri="{FF2B5EF4-FFF2-40B4-BE49-F238E27FC236}">
                <a16:creationId xmlns:a16="http://schemas.microsoft.com/office/drawing/2014/main" id="{F7523648-EFC7-4DEE-AADD-0C799B4CDB20}"/>
              </a:ext>
            </a:extLst>
          </p:cNvPr>
          <p:cNvSpPr>
            <a:spLocks noGrp="1" noChangeArrowheads="1"/>
          </p:cNvSpPr>
          <p:nvPr>
            <p:ph type="body" idx="1"/>
          </p:nvPr>
        </p:nvSpPr>
        <p:spPr/>
        <p:txBody>
          <a:bodyPr/>
          <a:lstStyle/>
          <a:p>
            <a:pPr algn="just" eaLnBrk="1" hangingPunct="1">
              <a:defRPr/>
            </a:pPr>
            <a:r>
              <a:rPr lang="es-ES" dirty="0">
                <a:solidFill>
                  <a:srgbClr val="FFFF66"/>
                </a:solidFill>
              </a:rPr>
              <a:t>LA UNIDAD DE CONTROL INDICA A LA UNIDAD LÓGICA Y ARITMÉTICA LA OPERACIÓN A REALIZAR. </a:t>
            </a:r>
          </a:p>
          <a:p>
            <a:pPr algn="just" eaLnBrk="1" hangingPunct="1">
              <a:defRPr/>
            </a:pPr>
            <a:r>
              <a:rPr lang="es-ES" dirty="0">
                <a:solidFill>
                  <a:srgbClr val="FFFF66"/>
                </a:solidFill>
              </a:rPr>
              <a:t>LA ULA DISPONE SUS CIRCUITOS PARA ELLO.</a:t>
            </a:r>
          </a:p>
          <a:p>
            <a:pPr algn="just" eaLnBrk="1" hangingPunct="1">
              <a:defRPr/>
            </a:pPr>
            <a:r>
              <a:rPr lang="es-ES" dirty="0">
                <a:solidFill>
                  <a:srgbClr val="FFFF66"/>
                </a:solidFill>
              </a:rPr>
              <a:t>EL RESULTADO QUEDARÁ EN EL ACUMULADOR.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a:extLst>
              <a:ext uri="{FF2B5EF4-FFF2-40B4-BE49-F238E27FC236}">
                <a16:creationId xmlns:a16="http://schemas.microsoft.com/office/drawing/2014/main" id="{4D78439D-320A-4876-B5B6-50CA10874DBA}"/>
              </a:ext>
            </a:extLst>
          </p:cNvPr>
          <p:cNvSpPr>
            <a:spLocks noChangeArrowheads="1"/>
          </p:cNvSpPr>
          <p:nvPr/>
        </p:nvSpPr>
        <p:spPr bwMode="auto">
          <a:xfrm>
            <a:off x="1524001" y="-110700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0355" name="Object 4">
            <a:extLst>
              <a:ext uri="{FF2B5EF4-FFF2-40B4-BE49-F238E27FC236}">
                <a16:creationId xmlns:a16="http://schemas.microsoft.com/office/drawing/2014/main" id="{E95F26E0-C161-4745-B8C4-BB3EC08AD48C}"/>
              </a:ext>
            </a:extLst>
          </p:cNvPr>
          <p:cNvGraphicFramePr>
            <a:graphicFrameLocks noChangeAspect="1"/>
          </p:cNvGraphicFramePr>
          <p:nvPr/>
        </p:nvGraphicFramePr>
        <p:xfrm>
          <a:off x="3287714"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0355" name="Object 4">
                        <a:extLst>
                          <a:ext uri="{FF2B5EF4-FFF2-40B4-BE49-F238E27FC236}">
                            <a16:creationId xmlns:a16="http://schemas.microsoft.com/office/drawing/2014/main" id="{E95F26E0-C161-4745-B8C4-BB3EC08AD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5C5F988B-A3FD-4422-80CD-DA9DE151F4B0}"/>
              </a:ext>
            </a:extLst>
          </p:cNvPr>
          <p:cNvSpPr>
            <a:spLocks noGrp="1" noChangeArrowheads="1"/>
          </p:cNvSpPr>
          <p:nvPr>
            <p:ph type="title"/>
          </p:nvPr>
        </p:nvSpPr>
        <p:spPr/>
        <p:txBody>
          <a:bodyPr/>
          <a:lstStyle/>
          <a:p>
            <a:pPr algn="ctr" eaLnBrk="1" hangingPunct="1">
              <a:defRPr/>
            </a:pPr>
            <a:r>
              <a:rPr lang="es-ES"/>
              <a:t>ALMACENAR EL RESULTADO</a:t>
            </a:r>
          </a:p>
        </p:txBody>
      </p:sp>
      <p:sp>
        <p:nvSpPr>
          <p:cNvPr id="508931" name="Rectangle 3">
            <a:extLst>
              <a:ext uri="{FF2B5EF4-FFF2-40B4-BE49-F238E27FC236}">
                <a16:creationId xmlns:a16="http://schemas.microsoft.com/office/drawing/2014/main" id="{BB60984F-6931-4F97-95C6-B482B7659F60}"/>
              </a:ext>
            </a:extLst>
          </p:cNvPr>
          <p:cNvSpPr>
            <a:spLocks noGrp="1" noChangeArrowheads="1"/>
          </p:cNvSpPr>
          <p:nvPr>
            <p:ph type="body" idx="1"/>
          </p:nvPr>
        </p:nvSpPr>
        <p:spPr/>
        <p:txBody>
          <a:bodyPr/>
          <a:lstStyle/>
          <a:p>
            <a:pPr algn="just" eaLnBrk="1" hangingPunct="1">
              <a:defRPr/>
            </a:pPr>
            <a:r>
              <a:rPr lang="es-ES" dirty="0">
                <a:solidFill>
                  <a:srgbClr val="FFFF66"/>
                </a:solidFill>
              </a:rPr>
              <a:t>AHORA ES NECESARIO PASAR EL CONTENIDO DEL ACUMULADOR A LA UNIDAD DE MEMORIA, EN LA POSICIÓN INDICADA POR LA PARTE DIRECCIÓN DEL REGISTRO DE INSTRUCCIONES.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a:extLst>
              <a:ext uri="{FF2B5EF4-FFF2-40B4-BE49-F238E27FC236}">
                <a16:creationId xmlns:a16="http://schemas.microsoft.com/office/drawing/2014/main" id="{66E70557-4463-4004-8702-C440C2C22E1D}"/>
              </a:ext>
            </a:extLst>
          </p:cNvPr>
          <p:cNvSpPr>
            <a:spLocks noChangeArrowheads="1"/>
          </p:cNvSpPr>
          <p:nvPr/>
        </p:nvSpPr>
        <p:spPr bwMode="auto">
          <a:xfrm>
            <a:off x="153511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4451" name="Object 4">
            <a:extLst>
              <a:ext uri="{FF2B5EF4-FFF2-40B4-BE49-F238E27FC236}">
                <a16:creationId xmlns:a16="http://schemas.microsoft.com/office/drawing/2014/main" id="{C9EEAC46-1D31-49AC-A31F-5CF65579EC98}"/>
              </a:ext>
            </a:extLst>
          </p:cNvPr>
          <p:cNvGraphicFramePr>
            <a:graphicFrameLocks noChangeAspect="1"/>
          </p:cNvGraphicFramePr>
          <p:nvPr/>
        </p:nvGraphicFramePr>
        <p:xfrm>
          <a:off x="3287714" y="0"/>
          <a:ext cx="5457825"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4451" name="Object 4">
                        <a:extLst>
                          <a:ext uri="{FF2B5EF4-FFF2-40B4-BE49-F238E27FC236}">
                            <a16:creationId xmlns:a16="http://schemas.microsoft.com/office/drawing/2014/main" id="{C9EEAC46-1D31-49AC-A31F-5CF65579E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7825" cy="6858000"/>
                      </a:xfrm>
                      <a:prstGeom prst="rect">
                        <a:avLst/>
                      </a:prstGeom>
                      <a:solidFill>
                        <a:srgbClr val="FFFF0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Resultado de imagen de hp workstation ultimate">
            <a:extLst>
              <a:ext uri="{FF2B5EF4-FFF2-40B4-BE49-F238E27FC236}">
                <a16:creationId xmlns:a16="http://schemas.microsoft.com/office/drawing/2014/main" id="{841B7BC9-4487-4338-8FED-2AB835958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73" y="1001574"/>
            <a:ext cx="4993065" cy="55556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hp workstation ultimate">
            <a:extLst>
              <a:ext uri="{FF2B5EF4-FFF2-40B4-BE49-F238E27FC236}">
                <a16:creationId xmlns:a16="http://schemas.microsoft.com/office/drawing/2014/main" id="{6CBFD8B9-62B9-416F-A7CC-C26440F07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402298"/>
            <a:ext cx="4754217" cy="475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5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71BEE33B-BE4A-4D83-A745-8058933F5CE4}"/>
              </a:ext>
            </a:extLst>
          </p:cNvPr>
          <p:cNvSpPr>
            <a:spLocks noGrp="1" noChangeArrowheads="1"/>
          </p:cNvSpPr>
          <p:nvPr>
            <p:ph type="title"/>
          </p:nvPr>
        </p:nvSpPr>
        <p:spPr/>
        <p:txBody>
          <a:bodyPr/>
          <a:lstStyle/>
          <a:p>
            <a:pPr algn="ctr" eaLnBrk="1" hangingPunct="1">
              <a:defRPr/>
            </a:pPr>
            <a:r>
              <a:rPr lang="es-ES"/>
              <a:t>SALIDA DE LOS RESULTADOS</a:t>
            </a:r>
          </a:p>
        </p:txBody>
      </p:sp>
      <p:sp>
        <p:nvSpPr>
          <p:cNvPr id="509955" name="Rectangle 3">
            <a:extLst>
              <a:ext uri="{FF2B5EF4-FFF2-40B4-BE49-F238E27FC236}">
                <a16:creationId xmlns:a16="http://schemas.microsoft.com/office/drawing/2014/main" id="{9F6C4F15-E304-4A7E-9785-8CE90AA148E8}"/>
              </a:ext>
            </a:extLst>
          </p:cNvPr>
          <p:cNvSpPr>
            <a:spLocks noGrp="1" noChangeArrowheads="1"/>
          </p:cNvSpPr>
          <p:nvPr>
            <p:ph type="body" idx="1"/>
          </p:nvPr>
        </p:nvSpPr>
        <p:spPr/>
        <p:txBody>
          <a:bodyPr/>
          <a:lstStyle/>
          <a:p>
            <a:pPr algn="just" eaLnBrk="1" hangingPunct="1">
              <a:defRPr/>
            </a:pPr>
            <a:r>
              <a:rPr lang="es-ES" dirty="0">
                <a:solidFill>
                  <a:srgbClr val="FFFF66"/>
                </a:solidFill>
              </a:rPr>
              <a:t>FINALMENTE, SE DEBE PASAR EL CONTENIDO DE LA POSICIÓN DE MEMORIA INDICADO POR LA PARTE DIRECCIÓN DE LA INSTRUCCIÓN A LA UNIDAD DE SALIDA.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a:extLst>
              <a:ext uri="{FF2B5EF4-FFF2-40B4-BE49-F238E27FC236}">
                <a16:creationId xmlns:a16="http://schemas.microsoft.com/office/drawing/2014/main" id="{9C8EA56E-1CB0-4B9B-9775-F679C53D4CA7}"/>
              </a:ext>
            </a:extLst>
          </p:cNvPr>
          <p:cNvSpPr>
            <a:spLocks noChangeArrowheads="1"/>
          </p:cNvSpPr>
          <p:nvPr/>
        </p:nvSpPr>
        <p:spPr bwMode="auto">
          <a:xfrm>
            <a:off x="153511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8547" name="Object 4">
            <a:extLst>
              <a:ext uri="{FF2B5EF4-FFF2-40B4-BE49-F238E27FC236}">
                <a16:creationId xmlns:a16="http://schemas.microsoft.com/office/drawing/2014/main" id="{F0C35BFB-F6D6-4463-9D55-F385899521AF}"/>
              </a:ext>
            </a:extLst>
          </p:cNvPr>
          <p:cNvGraphicFramePr>
            <a:graphicFrameLocks noChangeAspect="1"/>
          </p:cNvGraphicFramePr>
          <p:nvPr/>
        </p:nvGraphicFramePr>
        <p:xfrm>
          <a:off x="3000376" y="0"/>
          <a:ext cx="5457825"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8547" name="Object 4">
                        <a:extLst>
                          <a:ext uri="{FF2B5EF4-FFF2-40B4-BE49-F238E27FC236}">
                            <a16:creationId xmlns:a16="http://schemas.microsoft.com/office/drawing/2014/main" id="{F0C35BFB-F6D6-4463-9D55-F38589952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00376" y="0"/>
                        <a:ext cx="5457825" cy="6858000"/>
                      </a:xfrm>
                      <a:prstGeom prst="rect">
                        <a:avLst/>
                      </a:prstGeom>
                      <a:solidFill>
                        <a:srgbClr val="FFFF0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238D244-322F-4DCA-AF73-BF2DF690B250}"/>
              </a:ext>
            </a:extLst>
          </p:cNvPr>
          <p:cNvPicPr>
            <a:picLocks noChangeAspect="1"/>
          </p:cNvPicPr>
          <p:nvPr/>
        </p:nvPicPr>
        <p:blipFill>
          <a:blip r:embed="rId2"/>
          <a:stretch>
            <a:fillRect/>
          </a:stretch>
        </p:blipFill>
        <p:spPr>
          <a:xfrm>
            <a:off x="684134" y="365759"/>
            <a:ext cx="9453036" cy="4965895"/>
          </a:xfrm>
          <a:prstGeom prst="rect">
            <a:avLst/>
          </a:prstGeom>
        </p:spPr>
      </p:pic>
      <p:sp>
        <p:nvSpPr>
          <p:cNvPr id="3" name="Rectangle 1">
            <a:extLst>
              <a:ext uri="{FF2B5EF4-FFF2-40B4-BE49-F238E27FC236}">
                <a16:creationId xmlns:a16="http://schemas.microsoft.com/office/drawing/2014/main" id="{255D1C44-C514-407B-A451-E603AE530336}"/>
              </a:ext>
            </a:extLst>
          </p:cNvPr>
          <p:cNvSpPr>
            <a:spLocks noChangeArrowheads="1"/>
          </p:cNvSpPr>
          <p:nvPr/>
        </p:nvSpPr>
        <p:spPr bwMode="auto">
          <a:xfrm>
            <a:off x="2799471" y="5978948"/>
            <a:ext cx="6625788"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900" b="1" i="0" u="none" strike="noStrike" cap="none" normalizeH="0" baseline="0" dirty="0">
                <a:ln>
                  <a:noFill/>
                </a:ln>
                <a:solidFill>
                  <a:schemeClr val="tx1"/>
                </a:solidFill>
                <a:effectLst/>
                <a:latin typeface="Arial" panose="020B0604020202020204" pitchFamily="34" charset="0"/>
              </a:rPr>
              <a:t>Servidor Acer R380-f3 Intel Xeon E5-2630 V4 /16gb Rack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chemeClr val="tx1"/>
                </a:solidFill>
                <a:effectLst/>
                <a:latin typeface="Arial" panose="020B0604020202020204" pitchFamily="34" charset="0"/>
              </a:rPr>
              <a:t>$</a:t>
            </a:r>
            <a:r>
              <a:rPr lang="es-AR" altLang="es-AR" dirty="0">
                <a:latin typeface="Arial" panose="020B0604020202020204" pitchFamily="34" charset="0"/>
              </a:rPr>
              <a:t>3</a:t>
            </a:r>
            <a:r>
              <a:rPr kumimoji="0" lang="es-AR" altLang="es-AR" sz="1800" b="0" i="0" u="none" strike="noStrike" cap="none" normalizeH="0" baseline="0" dirty="0">
                <a:ln>
                  <a:noFill/>
                </a:ln>
                <a:solidFill>
                  <a:schemeClr val="tx1"/>
                </a:solidFill>
                <a:effectLst/>
                <a:latin typeface="Arial" panose="020B0604020202020204" pitchFamily="34" charset="0"/>
              </a:rPr>
              <a:t>29.090 </a:t>
            </a:r>
          </a:p>
        </p:txBody>
      </p:sp>
    </p:spTree>
    <p:extLst>
      <p:ext uri="{BB962C8B-B14F-4D97-AF65-F5344CB8AC3E}">
        <p14:creationId xmlns:p14="http://schemas.microsoft.com/office/powerpoint/2010/main" val="6324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138E2BD-5E47-4A8E-A7D7-92FA478C5260}"/>
              </a:ext>
            </a:extLst>
          </p:cNvPr>
          <p:cNvSpPr/>
          <p:nvPr/>
        </p:nvSpPr>
        <p:spPr>
          <a:xfrm>
            <a:off x="2067339" y="674709"/>
            <a:ext cx="7421218" cy="1569660"/>
          </a:xfrm>
          <a:prstGeom prst="rect">
            <a:avLst/>
          </a:prstGeom>
        </p:spPr>
        <p:txBody>
          <a:bodyPr wrap="square">
            <a:spAutoFit/>
          </a:bodyPr>
          <a:lstStyle/>
          <a:p>
            <a:pPr algn="ctr"/>
            <a:r>
              <a:rPr lang="es-AR" sz="3200" dirty="0"/>
              <a:t>ARQUITECTURA DE COMPUTADORAS </a:t>
            </a:r>
          </a:p>
          <a:p>
            <a:pPr algn="ctr"/>
            <a:r>
              <a:rPr lang="es-AR" sz="3200" dirty="0"/>
              <a:t> </a:t>
            </a:r>
          </a:p>
          <a:p>
            <a:pPr algn="ctr"/>
            <a:r>
              <a:rPr lang="es-AR" sz="3200" dirty="0"/>
              <a:t>PRÁCTICO  N°1</a:t>
            </a:r>
          </a:p>
        </p:txBody>
      </p:sp>
      <p:sp>
        <p:nvSpPr>
          <p:cNvPr id="3" name="Rectángulo 2">
            <a:extLst>
              <a:ext uri="{FF2B5EF4-FFF2-40B4-BE49-F238E27FC236}">
                <a16:creationId xmlns:a16="http://schemas.microsoft.com/office/drawing/2014/main" id="{66158D94-6537-49D5-A486-AB4E97370B56}"/>
              </a:ext>
            </a:extLst>
          </p:cNvPr>
          <p:cNvSpPr/>
          <p:nvPr/>
        </p:nvSpPr>
        <p:spPr>
          <a:xfrm>
            <a:off x="1106556" y="2967335"/>
            <a:ext cx="9978887" cy="1384995"/>
          </a:xfrm>
          <a:prstGeom prst="rect">
            <a:avLst/>
          </a:prstGeom>
        </p:spPr>
        <p:txBody>
          <a:bodyPr wrap="square">
            <a:spAutoFit/>
          </a:bodyPr>
          <a:lstStyle/>
          <a:p>
            <a:pPr algn="just"/>
            <a:r>
              <a:rPr lang="es-AR" sz="2800" dirty="0">
                <a:solidFill>
                  <a:srgbClr val="FFC000"/>
                </a:solidFill>
              </a:rPr>
              <a:t>3. ¿Porqué la tecnología de semiconductores es la utilizada en el hardware de los circuitos lógicos de una computadora? </a:t>
            </a:r>
          </a:p>
        </p:txBody>
      </p:sp>
    </p:spTree>
    <p:extLst>
      <p:ext uri="{BB962C8B-B14F-4D97-AF65-F5344CB8AC3E}">
        <p14:creationId xmlns:p14="http://schemas.microsoft.com/office/powerpoint/2010/main" val="382557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sultado de imagen para imagen funcion analogica">
            <a:extLst>
              <a:ext uri="{FF2B5EF4-FFF2-40B4-BE49-F238E27FC236}">
                <a16:creationId xmlns:a16="http://schemas.microsoft.com/office/drawing/2014/main" id="{73BE3A19-4F0E-4E49-8F0C-3A988C8DF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809" y="1861930"/>
            <a:ext cx="7921562" cy="425394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A803865-84C1-4CD4-86C7-D86B13AE2CE1}"/>
              </a:ext>
            </a:extLst>
          </p:cNvPr>
          <p:cNvSpPr txBox="1"/>
          <p:nvPr/>
        </p:nvSpPr>
        <p:spPr>
          <a:xfrm>
            <a:off x="1881809" y="742122"/>
            <a:ext cx="8097078" cy="523220"/>
          </a:xfrm>
          <a:prstGeom prst="rect">
            <a:avLst/>
          </a:prstGeom>
          <a:noFill/>
        </p:spPr>
        <p:txBody>
          <a:bodyPr wrap="square" rtlCol="0">
            <a:spAutoFit/>
          </a:bodyPr>
          <a:lstStyle/>
          <a:p>
            <a:r>
              <a:rPr lang="es-AR" sz="2800" dirty="0"/>
              <a:t>Las computadoras procesan señales digitales</a:t>
            </a:r>
          </a:p>
        </p:txBody>
      </p:sp>
    </p:spTree>
    <p:extLst>
      <p:ext uri="{BB962C8B-B14F-4D97-AF65-F5344CB8AC3E}">
        <p14:creationId xmlns:p14="http://schemas.microsoft.com/office/powerpoint/2010/main" val="3586657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453</TotalTime>
  <Words>1721</Words>
  <Application>Microsoft Office PowerPoint</Application>
  <PresentationFormat>Panorámica</PresentationFormat>
  <Paragraphs>192</Paragraphs>
  <Slides>61</Slides>
  <Notes>27</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1</vt:i4>
      </vt:variant>
      <vt:variant>
        <vt:lpstr>Títulos de diapositiva</vt:lpstr>
      </vt:variant>
      <vt:variant>
        <vt:i4>61</vt:i4>
      </vt:variant>
    </vt:vector>
  </HeadingPairs>
  <TitlesOfParts>
    <vt:vector size="74" baseType="lpstr">
      <vt:lpstr>Arial</vt:lpstr>
      <vt:lpstr>Calibri</vt:lpstr>
      <vt:lpstr>Century Gothic</vt:lpstr>
      <vt:lpstr>Courier New</vt:lpstr>
      <vt:lpstr>Oswald</vt:lpstr>
      <vt:lpstr>Roboto</vt:lpstr>
      <vt:lpstr>Symbol</vt:lpstr>
      <vt:lpstr>Tahoma</vt:lpstr>
      <vt:lpstr>Times New Roman</vt:lpstr>
      <vt:lpstr>TimesNewRoman</vt:lpstr>
      <vt:lpstr>Wingdings 3</vt:lpstr>
      <vt:lpstr>Ion</vt:lpstr>
      <vt:lpstr>Documento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PRINCIPIOS DE VON NEUMANN</vt:lpstr>
      <vt:lpstr>MODELO DE VON NEUMANN</vt:lpstr>
      <vt:lpstr>UNIDAD ARITMÉTICA Y LÓGICA</vt:lpstr>
      <vt:lpstr>UNIDAD DE CONTROL</vt:lpstr>
      <vt:lpstr>UNIDAD DE MEMORIA</vt:lpstr>
      <vt:lpstr>UNIDADES DE ENTRADA Y SALIDA</vt:lpstr>
      <vt:lpstr>FUNCIONAMIENTO DE LA COMPUTADORA</vt:lpstr>
      <vt:lpstr>CICLO DE MÁQUINA COMO DIAGRAMA DE ESTADOS</vt:lpstr>
      <vt:lpstr>DENOMINACIÓN DE LOS ESTADOS</vt:lpstr>
      <vt:lpstr>Presentación de PowerPoint</vt:lpstr>
      <vt:lpstr>Presentación de PowerPoint</vt:lpstr>
      <vt:lpstr>Presentación de PowerPoint</vt:lpstr>
      <vt:lpstr>Presentación de PowerPoint</vt:lpstr>
      <vt:lpstr>Presentación de PowerPoint</vt:lpstr>
      <vt:lpstr>FUNCIONAMIENTO SIMPLIFICADO DE UNA COMPUTADORA</vt:lpstr>
      <vt:lpstr>Presentación de PowerPoint</vt:lpstr>
      <vt:lpstr>Presentación de PowerPoint</vt:lpstr>
      <vt:lpstr>Presentación de PowerPoint</vt:lpstr>
      <vt:lpstr>FASE DE BÚSQUEDA</vt:lpstr>
      <vt:lpstr>Presentación de PowerPoint</vt:lpstr>
      <vt:lpstr>ENTRADA DE DATOS</vt:lpstr>
      <vt:lpstr>Presentación de PowerPoint</vt:lpstr>
      <vt:lpstr>EJECUCIÓN DEL PROGRAMA</vt:lpstr>
      <vt:lpstr>Presentación de PowerPoint</vt:lpstr>
      <vt:lpstr>FASE DE EJECUCIÓN</vt:lpstr>
      <vt:lpstr>ALIMENTACIÓN DEL ACUMULADOR</vt:lpstr>
      <vt:lpstr>Presentación de PowerPoint</vt:lpstr>
      <vt:lpstr>Presentación de PowerPoint</vt:lpstr>
      <vt:lpstr>REALIZACIÓN DE LA OPERACIÓN</vt:lpstr>
      <vt:lpstr>Presentación de PowerPoint</vt:lpstr>
      <vt:lpstr>ALMACENAR EL RESULTADO</vt:lpstr>
      <vt:lpstr>Presentación de PowerPoint</vt:lpstr>
      <vt:lpstr>SALIDA DE LOS 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Bagui</dc:creator>
  <cp:lastModifiedBy>Osvaldo</cp:lastModifiedBy>
  <cp:revision>89</cp:revision>
  <dcterms:created xsi:type="dcterms:W3CDTF">2018-03-01T15:00:17Z</dcterms:created>
  <dcterms:modified xsi:type="dcterms:W3CDTF">2023-03-16T08:31:42Z</dcterms:modified>
</cp:coreProperties>
</file>