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3"/>
  </p:notesMasterIdLst>
  <p:sldIdLst>
    <p:sldId id="529" r:id="rId2"/>
    <p:sldId id="532" r:id="rId3"/>
    <p:sldId id="256" r:id="rId4"/>
    <p:sldId id="508" r:id="rId5"/>
    <p:sldId id="509" r:id="rId6"/>
    <p:sldId id="510" r:id="rId7"/>
    <p:sldId id="504" r:id="rId8"/>
    <p:sldId id="511" r:id="rId9"/>
    <p:sldId id="513" r:id="rId10"/>
    <p:sldId id="514" r:id="rId11"/>
    <p:sldId id="512" r:id="rId12"/>
    <p:sldId id="515" r:id="rId13"/>
    <p:sldId id="516" r:id="rId14"/>
    <p:sldId id="517" r:id="rId15"/>
    <p:sldId id="518" r:id="rId16"/>
    <p:sldId id="519" r:id="rId17"/>
    <p:sldId id="520" r:id="rId18"/>
    <p:sldId id="521" r:id="rId19"/>
    <p:sldId id="522" r:id="rId20"/>
    <p:sldId id="523" r:id="rId21"/>
    <p:sldId id="524" r:id="rId22"/>
    <p:sldId id="525" r:id="rId23"/>
    <p:sldId id="257" r:id="rId24"/>
    <p:sldId id="307" r:id="rId25"/>
    <p:sldId id="308" r:id="rId26"/>
    <p:sldId id="309" r:id="rId27"/>
    <p:sldId id="399" r:id="rId28"/>
    <p:sldId id="405" r:id="rId29"/>
    <p:sldId id="408" r:id="rId30"/>
    <p:sldId id="409" r:id="rId31"/>
    <p:sldId id="410" r:id="rId32"/>
    <p:sldId id="411" r:id="rId33"/>
    <p:sldId id="412" r:id="rId34"/>
    <p:sldId id="413" r:id="rId35"/>
    <p:sldId id="414" r:id="rId36"/>
    <p:sldId id="415" r:id="rId37"/>
    <p:sldId id="416" r:id="rId38"/>
    <p:sldId id="417" r:id="rId39"/>
    <p:sldId id="422" r:id="rId40"/>
    <p:sldId id="423" r:id="rId41"/>
    <p:sldId id="503" r:id="rId42"/>
    <p:sldId id="424" r:id="rId43"/>
    <p:sldId id="418" r:id="rId44"/>
    <p:sldId id="425" r:id="rId45"/>
    <p:sldId id="426" r:id="rId46"/>
    <p:sldId id="427" r:id="rId47"/>
    <p:sldId id="434" r:id="rId48"/>
    <p:sldId id="435" r:id="rId49"/>
    <p:sldId id="493" r:id="rId50"/>
    <p:sldId id="436" r:id="rId51"/>
    <p:sldId id="494" r:id="rId52"/>
    <p:sldId id="491" r:id="rId53"/>
    <p:sldId id="483" r:id="rId54"/>
    <p:sldId id="489" r:id="rId55"/>
    <p:sldId id="495" r:id="rId56"/>
    <p:sldId id="484" r:id="rId57"/>
    <p:sldId id="533" r:id="rId58"/>
    <p:sldId id="485" r:id="rId59"/>
    <p:sldId id="496" r:id="rId60"/>
    <p:sldId id="486" r:id="rId61"/>
    <p:sldId id="497" r:id="rId62"/>
    <p:sldId id="487" r:id="rId63"/>
    <p:sldId id="498" r:id="rId64"/>
    <p:sldId id="534" r:id="rId65"/>
    <p:sldId id="438" r:id="rId66"/>
    <p:sldId id="439" r:id="rId67"/>
    <p:sldId id="440" r:id="rId68"/>
    <p:sldId id="501" r:id="rId69"/>
    <p:sldId id="454" r:id="rId70"/>
    <p:sldId id="443" r:id="rId71"/>
    <p:sldId id="446" r:id="rId72"/>
    <p:sldId id="448" r:id="rId73"/>
    <p:sldId id="447" r:id="rId74"/>
    <p:sldId id="449" r:id="rId75"/>
    <p:sldId id="502" r:id="rId76"/>
    <p:sldId id="456" r:id="rId77"/>
    <p:sldId id="450" r:id="rId78"/>
    <p:sldId id="457" r:id="rId79"/>
    <p:sldId id="452" r:id="rId80"/>
    <p:sldId id="458" r:id="rId81"/>
    <p:sldId id="459" r:id="rId82"/>
    <p:sldId id="530" r:id="rId83"/>
    <p:sldId id="506" r:id="rId84"/>
    <p:sldId id="507" r:id="rId85"/>
    <p:sldId id="526" r:id="rId86"/>
    <p:sldId id="527" r:id="rId87"/>
    <p:sldId id="528" r:id="rId88"/>
    <p:sldId id="461" r:id="rId89"/>
    <p:sldId id="462" r:id="rId90"/>
    <p:sldId id="463" r:id="rId91"/>
    <p:sldId id="531" r:id="rId9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FFFF66"/>
    <a:srgbClr val="99FFCC"/>
    <a:srgbClr val="FFFFFF"/>
    <a:srgbClr val="000000"/>
    <a:srgbClr val="FFFF00"/>
    <a:srgbClr val="99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60"/>
  </p:normalViewPr>
  <p:slideViewPr>
    <p:cSldViewPr>
      <p:cViewPr varScale="1">
        <p:scale>
          <a:sx n="64" d="100"/>
          <a:sy n="64" d="100"/>
        </p:scale>
        <p:origin x="16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DB3EB7-5083-42E5-B6B6-BA239E8FF8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ES"/>
          </a:p>
        </p:txBody>
      </p:sp>
      <p:sp>
        <p:nvSpPr>
          <p:cNvPr id="7171" name="Rectangle 3">
            <a:extLst>
              <a:ext uri="{FF2B5EF4-FFF2-40B4-BE49-F238E27FC236}">
                <a16:creationId xmlns:a16="http://schemas.microsoft.com/office/drawing/2014/main" id="{79C547C2-33A1-4B80-86A0-5EBA0DFE44B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ES"/>
          </a:p>
        </p:txBody>
      </p:sp>
      <p:sp>
        <p:nvSpPr>
          <p:cNvPr id="92164" name="Rectangle 4">
            <a:extLst>
              <a:ext uri="{FF2B5EF4-FFF2-40B4-BE49-F238E27FC236}">
                <a16:creationId xmlns:a16="http://schemas.microsoft.com/office/drawing/2014/main" id="{6FAA2473-D486-4A04-8099-C5B774CB09F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5A42F147-D683-4157-9D10-0403A6A3B83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7174" name="Rectangle 6">
            <a:extLst>
              <a:ext uri="{FF2B5EF4-FFF2-40B4-BE49-F238E27FC236}">
                <a16:creationId xmlns:a16="http://schemas.microsoft.com/office/drawing/2014/main" id="{4311A637-4938-46F1-A00C-0AD44D5C43F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
        <p:nvSpPr>
          <p:cNvPr id="7175" name="Rectangle 7">
            <a:extLst>
              <a:ext uri="{FF2B5EF4-FFF2-40B4-BE49-F238E27FC236}">
                <a16:creationId xmlns:a16="http://schemas.microsoft.com/office/drawing/2014/main" id="{95C31F95-6441-4B50-883A-1F3234DDF24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0D7A3417-9C59-41EB-B9A1-8F2938FB6A31}" type="slidenum">
              <a:rPr lang="es-ES" altLang="es-A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9A690DA-7A8A-45A4-BC3D-8C8D0754F4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9BD2404-8290-4942-B3DB-8DC4CBE90C80}" type="slidenum">
              <a:rPr lang="es-ES" altLang="es-AR">
                <a:latin typeface="Arial" panose="020B0604020202020204" pitchFamily="34" charset="0"/>
              </a:rPr>
              <a:pPr eaLnBrk="1" hangingPunct="1"/>
              <a:t>3</a:t>
            </a:fld>
            <a:endParaRPr lang="es-ES" altLang="es-AR">
              <a:latin typeface="Arial" panose="020B0604020202020204" pitchFamily="34" charset="0"/>
            </a:endParaRPr>
          </a:p>
        </p:txBody>
      </p:sp>
      <p:sp>
        <p:nvSpPr>
          <p:cNvPr id="93187" name="Rectangle 2">
            <a:extLst>
              <a:ext uri="{FF2B5EF4-FFF2-40B4-BE49-F238E27FC236}">
                <a16:creationId xmlns:a16="http://schemas.microsoft.com/office/drawing/2014/main" id="{BF43DECE-DFE1-4E35-949A-E80C36870CD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12DCFF9-90FF-46F5-9EDE-0F8B4B134B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83EF7A2-0E4A-4102-A6A3-E0C51E34C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57D3F7D-C126-4545-8A1C-7A704239B136}" type="slidenum">
              <a:rPr lang="es-ES" altLang="es-AR">
                <a:latin typeface="Arial" panose="020B0604020202020204" pitchFamily="34" charset="0"/>
              </a:rPr>
              <a:pPr eaLnBrk="1" hangingPunct="1"/>
              <a:t>31</a:t>
            </a:fld>
            <a:endParaRPr lang="es-ES" altLang="es-AR">
              <a:latin typeface="Arial" panose="020B0604020202020204" pitchFamily="34" charset="0"/>
            </a:endParaRPr>
          </a:p>
        </p:txBody>
      </p:sp>
      <p:sp>
        <p:nvSpPr>
          <p:cNvPr id="102403" name="Rectangle 2">
            <a:extLst>
              <a:ext uri="{FF2B5EF4-FFF2-40B4-BE49-F238E27FC236}">
                <a16:creationId xmlns:a16="http://schemas.microsoft.com/office/drawing/2014/main" id="{62DBAA5E-DAF8-4DB9-968E-9D6B85FC9129}"/>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A11E8A7B-5EC6-4FDD-A35A-027EE63F94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8BD784F-2E3C-47E1-BBED-3906D98B57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579AE8B-9F93-4580-8068-50DFB414A8C0}" type="slidenum">
              <a:rPr lang="es-ES" altLang="es-AR">
                <a:latin typeface="Arial" panose="020B0604020202020204" pitchFamily="34" charset="0"/>
              </a:rPr>
              <a:pPr eaLnBrk="1" hangingPunct="1"/>
              <a:t>32</a:t>
            </a:fld>
            <a:endParaRPr lang="es-ES" altLang="es-AR">
              <a:latin typeface="Arial" panose="020B0604020202020204" pitchFamily="34" charset="0"/>
            </a:endParaRPr>
          </a:p>
        </p:txBody>
      </p:sp>
      <p:sp>
        <p:nvSpPr>
          <p:cNvPr id="103427" name="Rectangle 2">
            <a:extLst>
              <a:ext uri="{FF2B5EF4-FFF2-40B4-BE49-F238E27FC236}">
                <a16:creationId xmlns:a16="http://schemas.microsoft.com/office/drawing/2014/main" id="{7A8AECC2-51C6-4E07-9927-65DAFB7C4C5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3F896109-32CF-47DF-A0F2-7B94013DC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D1BBE70-08A9-48D0-91C5-B46BD9A2F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0FD2B31-1126-428C-B747-84A29BF25EF3}" type="slidenum">
              <a:rPr lang="es-ES" altLang="es-AR">
                <a:latin typeface="Arial" panose="020B0604020202020204" pitchFamily="34" charset="0"/>
              </a:rPr>
              <a:pPr eaLnBrk="1" hangingPunct="1"/>
              <a:t>33</a:t>
            </a:fld>
            <a:endParaRPr lang="es-ES" altLang="es-AR">
              <a:latin typeface="Arial" panose="020B0604020202020204" pitchFamily="34" charset="0"/>
            </a:endParaRPr>
          </a:p>
        </p:txBody>
      </p:sp>
      <p:sp>
        <p:nvSpPr>
          <p:cNvPr id="104451" name="Rectangle 2">
            <a:extLst>
              <a:ext uri="{FF2B5EF4-FFF2-40B4-BE49-F238E27FC236}">
                <a16:creationId xmlns:a16="http://schemas.microsoft.com/office/drawing/2014/main" id="{9272BC35-5023-40D6-9F47-59DD2BBF5038}"/>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0D4F66EC-EAC5-4227-AC88-5D2744EECB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B010F34-1807-440E-849D-AF8E1C2255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7C0A548-6F00-4EA5-995B-B43154E0A225}" type="slidenum">
              <a:rPr lang="es-ES" altLang="es-AR">
                <a:latin typeface="Arial" panose="020B0604020202020204" pitchFamily="34" charset="0"/>
              </a:rPr>
              <a:pPr eaLnBrk="1" hangingPunct="1"/>
              <a:t>34</a:t>
            </a:fld>
            <a:endParaRPr lang="es-ES" altLang="es-AR">
              <a:latin typeface="Arial" panose="020B0604020202020204" pitchFamily="34" charset="0"/>
            </a:endParaRPr>
          </a:p>
        </p:txBody>
      </p:sp>
      <p:sp>
        <p:nvSpPr>
          <p:cNvPr id="105475" name="Rectangle 2">
            <a:extLst>
              <a:ext uri="{FF2B5EF4-FFF2-40B4-BE49-F238E27FC236}">
                <a16:creationId xmlns:a16="http://schemas.microsoft.com/office/drawing/2014/main" id="{56B877C0-3403-402C-B093-F699F85399F7}"/>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06141243-AFD4-4E06-80A3-8BDE41951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C7684C5E-BBD4-4305-BE34-DE739C23A1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3D8658F-08C5-4533-AA48-0AAE363B340D}" type="slidenum">
              <a:rPr lang="es-ES" altLang="es-AR">
                <a:latin typeface="Arial" panose="020B0604020202020204" pitchFamily="34" charset="0"/>
              </a:rPr>
              <a:pPr eaLnBrk="1" hangingPunct="1"/>
              <a:t>35</a:t>
            </a:fld>
            <a:endParaRPr lang="es-ES" altLang="es-AR">
              <a:latin typeface="Arial" panose="020B0604020202020204" pitchFamily="34" charset="0"/>
            </a:endParaRPr>
          </a:p>
        </p:txBody>
      </p:sp>
      <p:sp>
        <p:nvSpPr>
          <p:cNvPr id="106499" name="Rectangle 2">
            <a:extLst>
              <a:ext uri="{FF2B5EF4-FFF2-40B4-BE49-F238E27FC236}">
                <a16:creationId xmlns:a16="http://schemas.microsoft.com/office/drawing/2014/main" id="{23E32E2B-F3DA-4E47-8FBC-6F914E7E86A9}"/>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DE369785-1736-4E4B-BE5B-4C8399D081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F314A2DB-F73A-45DB-9E83-8C5B07F623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7C45FCB-1EFD-4660-A426-38AB589033DA}" type="slidenum">
              <a:rPr lang="es-ES" altLang="es-AR">
                <a:latin typeface="Arial" panose="020B0604020202020204" pitchFamily="34" charset="0"/>
              </a:rPr>
              <a:pPr eaLnBrk="1" hangingPunct="1"/>
              <a:t>36</a:t>
            </a:fld>
            <a:endParaRPr lang="es-ES" altLang="es-AR">
              <a:latin typeface="Arial" panose="020B0604020202020204" pitchFamily="34" charset="0"/>
            </a:endParaRPr>
          </a:p>
        </p:txBody>
      </p:sp>
      <p:sp>
        <p:nvSpPr>
          <p:cNvPr id="107523" name="Rectangle 2">
            <a:extLst>
              <a:ext uri="{FF2B5EF4-FFF2-40B4-BE49-F238E27FC236}">
                <a16:creationId xmlns:a16="http://schemas.microsoft.com/office/drawing/2014/main" id="{F26DE97A-6551-49DD-8779-C052C1842D9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8A773ADB-5EFB-43B2-977A-9F99818540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FC8A60D6-0B86-4FDB-8108-F7435C281F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73F6E78-6609-48A4-B861-105DC1C0646A}" type="slidenum">
              <a:rPr lang="es-ES" altLang="es-AR">
                <a:latin typeface="Arial" panose="020B0604020202020204" pitchFamily="34" charset="0"/>
              </a:rPr>
              <a:pPr eaLnBrk="1" hangingPunct="1"/>
              <a:t>37</a:t>
            </a:fld>
            <a:endParaRPr lang="es-ES" altLang="es-AR">
              <a:latin typeface="Arial" panose="020B0604020202020204" pitchFamily="34" charset="0"/>
            </a:endParaRPr>
          </a:p>
        </p:txBody>
      </p:sp>
      <p:sp>
        <p:nvSpPr>
          <p:cNvPr id="108547" name="Rectangle 2">
            <a:extLst>
              <a:ext uri="{FF2B5EF4-FFF2-40B4-BE49-F238E27FC236}">
                <a16:creationId xmlns:a16="http://schemas.microsoft.com/office/drawing/2014/main" id="{602B1126-BAB6-4534-BCDF-165487A79834}"/>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5877387-0FAF-4AFB-B50A-338FFDB62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0F4B843-C503-4C30-9495-9C605464F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6584B98-0AFA-4C51-8081-82916543299D}" type="slidenum">
              <a:rPr lang="es-ES" altLang="es-AR">
                <a:latin typeface="Arial" panose="020B0604020202020204" pitchFamily="34" charset="0"/>
              </a:rPr>
              <a:pPr eaLnBrk="1" hangingPunct="1"/>
              <a:t>38</a:t>
            </a:fld>
            <a:endParaRPr lang="es-ES" altLang="es-AR">
              <a:latin typeface="Arial" panose="020B0604020202020204" pitchFamily="34" charset="0"/>
            </a:endParaRPr>
          </a:p>
        </p:txBody>
      </p:sp>
      <p:sp>
        <p:nvSpPr>
          <p:cNvPr id="109571" name="Rectangle 2">
            <a:extLst>
              <a:ext uri="{FF2B5EF4-FFF2-40B4-BE49-F238E27FC236}">
                <a16:creationId xmlns:a16="http://schemas.microsoft.com/office/drawing/2014/main" id="{22323F76-FD09-4365-A985-13472B83841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AC89C633-EB54-454F-9FA6-AD3959C25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1B730C2-8730-4782-8FF0-83D1AD771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2780AD7-1148-4976-B284-5EA7E0A12101}" type="slidenum">
              <a:rPr lang="es-ES" altLang="es-AR">
                <a:latin typeface="Arial" panose="020B0604020202020204" pitchFamily="34" charset="0"/>
              </a:rPr>
              <a:pPr eaLnBrk="1" hangingPunct="1"/>
              <a:t>39</a:t>
            </a:fld>
            <a:endParaRPr lang="es-ES" altLang="es-AR">
              <a:latin typeface="Arial" panose="020B0604020202020204" pitchFamily="34" charset="0"/>
            </a:endParaRPr>
          </a:p>
        </p:txBody>
      </p:sp>
      <p:sp>
        <p:nvSpPr>
          <p:cNvPr id="110595" name="Rectangle 2">
            <a:extLst>
              <a:ext uri="{FF2B5EF4-FFF2-40B4-BE49-F238E27FC236}">
                <a16:creationId xmlns:a16="http://schemas.microsoft.com/office/drawing/2014/main" id="{C61F278B-5B63-4ACA-AA35-2DB947A78CAA}"/>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82D92C0-6A8E-4941-8146-CB9A6213F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E04EA543-6E29-4767-9C6E-2284A81DBA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C6ECE08-643B-4347-BA99-402FC7D48482}" type="slidenum">
              <a:rPr lang="es-ES" altLang="es-AR">
                <a:latin typeface="Arial" panose="020B0604020202020204" pitchFamily="34" charset="0"/>
              </a:rPr>
              <a:pPr eaLnBrk="1" hangingPunct="1"/>
              <a:t>40</a:t>
            </a:fld>
            <a:endParaRPr lang="es-ES" altLang="es-AR">
              <a:latin typeface="Arial" panose="020B0604020202020204" pitchFamily="34" charset="0"/>
            </a:endParaRPr>
          </a:p>
        </p:txBody>
      </p:sp>
      <p:sp>
        <p:nvSpPr>
          <p:cNvPr id="111619" name="Rectangle 2">
            <a:extLst>
              <a:ext uri="{FF2B5EF4-FFF2-40B4-BE49-F238E27FC236}">
                <a16:creationId xmlns:a16="http://schemas.microsoft.com/office/drawing/2014/main" id="{E819139E-7334-4366-823C-0BA35342F9C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DCF255B-1FD2-42C4-AAB7-1F2ABA0555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CF34137-1E8A-44D6-B29F-9109F5061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D90CE23-6157-4298-BE3F-A1C5F6CB0D47}" type="slidenum">
              <a:rPr lang="es-ES" altLang="es-AR">
                <a:latin typeface="Arial" panose="020B0604020202020204" pitchFamily="34" charset="0"/>
              </a:rPr>
              <a:pPr eaLnBrk="1" hangingPunct="1"/>
              <a:t>23</a:t>
            </a:fld>
            <a:endParaRPr lang="es-ES" altLang="es-AR">
              <a:latin typeface="Arial" panose="020B0604020202020204" pitchFamily="34" charset="0"/>
            </a:endParaRPr>
          </a:p>
        </p:txBody>
      </p:sp>
      <p:sp>
        <p:nvSpPr>
          <p:cNvPr id="94211" name="Rectangle 2">
            <a:extLst>
              <a:ext uri="{FF2B5EF4-FFF2-40B4-BE49-F238E27FC236}">
                <a16:creationId xmlns:a16="http://schemas.microsoft.com/office/drawing/2014/main" id="{BFE2C16E-3BA5-44A2-AC10-4F93F7B7B2F6}"/>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B314EDE9-662D-46DD-B51D-7329C996BF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E940912-6E26-4DBA-B1D5-FC74AE2FB2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639E777-FCBC-4850-91C6-7C148B210006}" type="slidenum">
              <a:rPr lang="es-ES" altLang="es-AR">
                <a:latin typeface="Arial" panose="020B0604020202020204" pitchFamily="34" charset="0"/>
              </a:rPr>
              <a:pPr eaLnBrk="1" hangingPunct="1"/>
              <a:t>42</a:t>
            </a:fld>
            <a:endParaRPr lang="es-ES" altLang="es-AR">
              <a:latin typeface="Arial" panose="020B0604020202020204" pitchFamily="34" charset="0"/>
            </a:endParaRPr>
          </a:p>
        </p:txBody>
      </p:sp>
      <p:sp>
        <p:nvSpPr>
          <p:cNvPr id="112643" name="Rectangle 2">
            <a:extLst>
              <a:ext uri="{FF2B5EF4-FFF2-40B4-BE49-F238E27FC236}">
                <a16:creationId xmlns:a16="http://schemas.microsoft.com/office/drawing/2014/main" id="{B30359FB-4DFE-4D25-B6C8-7D41B95F992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BEBB4867-BDC5-467E-9E32-C4C35D244B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B7EF699-9EDE-4A06-B7EE-4CC82EC35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722BCFE-DB17-44BA-B154-1D98679790EC}" type="slidenum">
              <a:rPr lang="es-ES" altLang="es-AR">
                <a:latin typeface="Arial" panose="020B0604020202020204" pitchFamily="34" charset="0"/>
              </a:rPr>
              <a:pPr eaLnBrk="1" hangingPunct="1"/>
              <a:t>43</a:t>
            </a:fld>
            <a:endParaRPr lang="es-ES" altLang="es-AR">
              <a:latin typeface="Arial" panose="020B0604020202020204" pitchFamily="34" charset="0"/>
            </a:endParaRPr>
          </a:p>
        </p:txBody>
      </p:sp>
      <p:sp>
        <p:nvSpPr>
          <p:cNvPr id="113667" name="Rectangle 2">
            <a:extLst>
              <a:ext uri="{FF2B5EF4-FFF2-40B4-BE49-F238E27FC236}">
                <a16:creationId xmlns:a16="http://schemas.microsoft.com/office/drawing/2014/main" id="{F1A520AE-CBBF-46F9-8669-386856276BC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D63DBF4-0A0E-4422-BF48-313F58420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84D3F77-B034-48DC-BC4D-586721404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C565082-3E68-4F5C-8F22-C62E716600DA}" type="slidenum">
              <a:rPr lang="es-ES" altLang="es-AR">
                <a:latin typeface="Arial" panose="020B0604020202020204" pitchFamily="34" charset="0"/>
              </a:rPr>
              <a:pPr eaLnBrk="1" hangingPunct="1"/>
              <a:t>44</a:t>
            </a:fld>
            <a:endParaRPr lang="es-ES" altLang="es-AR">
              <a:latin typeface="Arial" panose="020B0604020202020204" pitchFamily="34" charset="0"/>
            </a:endParaRPr>
          </a:p>
        </p:txBody>
      </p:sp>
      <p:sp>
        <p:nvSpPr>
          <p:cNvPr id="114691" name="Rectangle 2">
            <a:extLst>
              <a:ext uri="{FF2B5EF4-FFF2-40B4-BE49-F238E27FC236}">
                <a16:creationId xmlns:a16="http://schemas.microsoft.com/office/drawing/2014/main" id="{35AF7880-8A7D-4EA5-BCFF-E245EA8FDC94}"/>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DCDDC453-E0EB-4988-B691-1B487A23D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DF9E0D0B-CCC1-41CB-861E-875DE30A0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27B6BF8-BAA4-4953-B67B-33F83A6BBC47}" type="slidenum">
              <a:rPr lang="es-ES" altLang="es-AR">
                <a:latin typeface="Arial" panose="020B0604020202020204" pitchFamily="34" charset="0"/>
              </a:rPr>
              <a:pPr eaLnBrk="1" hangingPunct="1"/>
              <a:t>45</a:t>
            </a:fld>
            <a:endParaRPr lang="es-ES" altLang="es-AR">
              <a:latin typeface="Arial" panose="020B0604020202020204" pitchFamily="34" charset="0"/>
            </a:endParaRPr>
          </a:p>
        </p:txBody>
      </p:sp>
      <p:sp>
        <p:nvSpPr>
          <p:cNvPr id="115715" name="Rectangle 2">
            <a:extLst>
              <a:ext uri="{FF2B5EF4-FFF2-40B4-BE49-F238E27FC236}">
                <a16:creationId xmlns:a16="http://schemas.microsoft.com/office/drawing/2014/main" id="{1EF18E6B-0B39-45E9-AA5C-6B5582E6D12D}"/>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66284EE-4A57-49D4-9191-06652639A0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5D646A8A-F9B4-48BB-BD4E-A747999BD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7DCBB16C-9BD7-40AB-84B5-DA3983B19F92}" type="slidenum">
              <a:rPr lang="es-ES" altLang="es-AR">
                <a:latin typeface="Arial" panose="020B0604020202020204" pitchFamily="34" charset="0"/>
              </a:rPr>
              <a:pPr eaLnBrk="1" hangingPunct="1"/>
              <a:t>46</a:t>
            </a:fld>
            <a:endParaRPr lang="es-ES" altLang="es-AR">
              <a:latin typeface="Arial" panose="020B0604020202020204" pitchFamily="34" charset="0"/>
            </a:endParaRPr>
          </a:p>
        </p:txBody>
      </p:sp>
      <p:sp>
        <p:nvSpPr>
          <p:cNvPr id="116739" name="Rectangle 2">
            <a:extLst>
              <a:ext uri="{FF2B5EF4-FFF2-40B4-BE49-F238E27FC236}">
                <a16:creationId xmlns:a16="http://schemas.microsoft.com/office/drawing/2014/main" id="{8BCFB39D-1E7F-4A2C-9B15-41A0136D1F5C}"/>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7A92883B-AA1E-465F-81CC-5C742010A5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F77B097-1743-4FC7-B7F7-E9CB310E2A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25CB371-E81E-4D71-A3DB-6F6A3C4E2296}" type="slidenum">
              <a:rPr lang="es-ES" altLang="es-AR">
                <a:latin typeface="Arial" panose="020B0604020202020204" pitchFamily="34" charset="0"/>
              </a:rPr>
              <a:pPr eaLnBrk="1" hangingPunct="1"/>
              <a:t>47</a:t>
            </a:fld>
            <a:endParaRPr lang="es-ES" altLang="es-AR">
              <a:latin typeface="Arial" panose="020B0604020202020204" pitchFamily="34" charset="0"/>
            </a:endParaRPr>
          </a:p>
        </p:txBody>
      </p:sp>
      <p:sp>
        <p:nvSpPr>
          <p:cNvPr id="117763" name="Rectangle 2">
            <a:extLst>
              <a:ext uri="{FF2B5EF4-FFF2-40B4-BE49-F238E27FC236}">
                <a16:creationId xmlns:a16="http://schemas.microsoft.com/office/drawing/2014/main" id="{74C2555C-CACA-4D05-A202-DC9DB7AD4B24}"/>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E4BA47B5-099D-46C2-AFE4-C6559FE85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AF5D1D3-778A-4AA1-8480-1837FEC646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51D31D8-5FA6-455D-AB66-7916569DF3EE}" type="slidenum">
              <a:rPr lang="es-ES" altLang="es-AR">
                <a:latin typeface="Arial" panose="020B0604020202020204" pitchFamily="34" charset="0"/>
              </a:rPr>
              <a:pPr eaLnBrk="1" hangingPunct="1"/>
              <a:t>48</a:t>
            </a:fld>
            <a:endParaRPr lang="es-ES" altLang="es-AR">
              <a:latin typeface="Arial" panose="020B0604020202020204" pitchFamily="34" charset="0"/>
            </a:endParaRPr>
          </a:p>
        </p:txBody>
      </p:sp>
      <p:sp>
        <p:nvSpPr>
          <p:cNvPr id="118787" name="Rectangle 2">
            <a:extLst>
              <a:ext uri="{FF2B5EF4-FFF2-40B4-BE49-F238E27FC236}">
                <a16:creationId xmlns:a16="http://schemas.microsoft.com/office/drawing/2014/main" id="{3C0F0DA6-451E-493B-ABEF-95B98435391F}"/>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2A609523-A587-4AD2-9FED-8A698BAE5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06DC4AC-05C3-4D2B-892C-740AD8D1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3B17515-C43E-416E-BBB0-AC9FCA84ED05}" type="slidenum">
              <a:rPr lang="es-ES" altLang="es-AR">
                <a:latin typeface="Arial" panose="020B0604020202020204" pitchFamily="34" charset="0"/>
              </a:rPr>
              <a:pPr eaLnBrk="1" hangingPunct="1"/>
              <a:t>49</a:t>
            </a:fld>
            <a:endParaRPr lang="es-ES" altLang="es-AR">
              <a:latin typeface="Arial" panose="020B0604020202020204" pitchFamily="34" charset="0"/>
            </a:endParaRPr>
          </a:p>
        </p:txBody>
      </p:sp>
      <p:sp>
        <p:nvSpPr>
          <p:cNvPr id="121859" name="Rectangle 2">
            <a:extLst>
              <a:ext uri="{FF2B5EF4-FFF2-40B4-BE49-F238E27FC236}">
                <a16:creationId xmlns:a16="http://schemas.microsoft.com/office/drawing/2014/main" id="{9B55E755-22EC-40E8-8EC8-EEEFA267CEEE}"/>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4F55676-8DA5-4356-9B7B-A90685D1C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5DEAD0C-027B-4129-9C01-CBD1154332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068A8EA-9F19-4364-823F-444C036EEA40}" type="slidenum">
              <a:rPr lang="es-ES" altLang="es-AR">
                <a:latin typeface="Arial" panose="020B0604020202020204" pitchFamily="34" charset="0"/>
              </a:rPr>
              <a:pPr eaLnBrk="1" hangingPunct="1"/>
              <a:t>50</a:t>
            </a:fld>
            <a:endParaRPr lang="es-ES" altLang="es-AR">
              <a:latin typeface="Arial" panose="020B0604020202020204" pitchFamily="34" charset="0"/>
            </a:endParaRPr>
          </a:p>
        </p:txBody>
      </p:sp>
      <p:sp>
        <p:nvSpPr>
          <p:cNvPr id="122883" name="Rectangle 2">
            <a:extLst>
              <a:ext uri="{FF2B5EF4-FFF2-40B4-BE49-F238E27FC236}">
                <a16:creationId xmlns:a16="http://schemas.microsoft.com/office/drawing/2014/main" id="{90D30880-6017-40C4-AA97-B12CB87BBEA4}"/>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BA0853C3-1FB8-451D-A27D-4AD67054D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rPr>
              <a:t>Carga de programas y datos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89D2104-7075-4E61-BDA0-D0BCC7AEFA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73263888-1C69-4BD6-8F9D-FC51C87FF9FB}" type="slidenum">
              <a:rPr lang="es-ES" altLang="es-AR">
                <a:latin typeface="Arial" panose="020B0604020202020204" pitchFamily="34" charset="0"/>
              </a:rPr>
              <a:pPr eaLnBrk="1" hangingPunct="1"/>
              <a:t>51</a:t>
            </a:fld>
            <a:endParaRPr lang="es-ES" altLang="es-AR">
              <a:latin typeface="Arial" panose="020B0604020202020204" pitchFamily="34" charset="0"/>
            </a:endParaRPr>
          </a:p>
        </p:txBody>
      </p:sp>
      <p:sp>
        <p:nvSpPr>
          <p:cNvPr id="123907" name="Rectangle 2">
            <a:extLst>
              <a:ext uri="{FF2B5EF4-FFF2-40B4-BE49-F238E27FC236}">
                <a16:creationId xmlns:a16="http://schemas.microsoft.com/office/drawing/2014/main" id="{78C5A3D0-C4C1-4185-9788-28105CB41D8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5E6BFEE-8F67-4232-A8B6-AD46419CD5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74FF0D60-B572-4269-923A-EA0B2CD44F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42DDC56-1250-480B-8FDA-805CD98E1484}" type="slidenum">
              <a:rPr lang="es-ES" altLang="es-AR">
                <a:latin typeface="Arial" panose="020B0604020202020204" pitchFamily="34" charset="0"/>
              </a:rPr>
              <a:pPr eaLnBrk="1" hangingPunct="1"/>
              <a:t>24</a:t>
            </a:fld>
            <a:endParaRPr lang="es-ES" altLang="es-AR">
              <a:latin typeface="Arial" panose="020B0604020202020204" pitchFamily="34" charset="0"/>
            </a:endParaRPr>
          </a:p>
        </p:txBody>
      </p:sp>
      <p:sp>
        <p:nvSpPr>
          <p:cNvPr id="95235" name="Rectangle 2">
            <a:extLst>
              <a:ext uri="{FF2B5EF4-FFF2-40B4-BE49-F238E27FC236}">
                <a16:creationId xmlns:a16="http://schemas.microsoft.com/office/drawing/2014/main" id="{ED1673CD-273D-4A6A-80B8-9C978AC23891}"/>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F5990A73-0462-4EEA-A3F5-FDC133CAA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B5385B4F-2CF4-4A38-AAEC-14DF03A99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7D625C40-2304-46B8-B591-CFDD25819833}" type="slidenum">
              <a:rPr lang="es-ES" altLang="es-AR">
                <a:latin typeface="Arial" panose="020B0604020202020204" pitchFamily="34" charset="0"/>
              </a:rPr>
              <a:pPr eaLnBrk="1" hangingPunct="1"/>
              <a:t>52</a:t>
            </a:fld>
            <a:endParaRPr lang="es-ES" altLang="es-AR">
              <a:latin typeface="Arial" panose="020B0604020202020204" pitchFamily="34" charset="0"/>
            </a:endParaRPr>
          </a:p>
        </p:txBody>
      </p:sp>
      <p:sp>
        <p:nvSpPr>
          <p:cNvPr id="119811" name="Rectangle 2">
            <a:extLst>
              <a:ext uri="{FF2B5EF4-FFF2-40B4-BE49-F238E27FC236}">
                <a16:creationId xmlns:a16="http://schemas.microsoft.com/office/drawing/2014/main" id="{8A623AF6-9CC0-413C-8616-AEC02EC15AD5}"/>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C98F11B-9BBA-4F1F-8CA0-DE240CC7D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C9541569-3AC4-44A9-8433-E83D109C72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B027BBA-2C5C-42A0-B93F-CC1EB2139C0D}" type="slidenum">
              <a:rPr lang="es-ES" altLang="es-AR">
                <a:latin typeface="Arial" panose="020B0604020202020204" pitchFamily="34" charset="0"/>
              </a:rPr>
              <a:pPr eaLnBrk="1" hangingPunct="1"/>
              <a:t>53</a:t>
            </a:fld>
            <a:endParaRPr lang="es-ES" altLang="es-AR">
              <a:latin typeface="Arial" panose="020B0604020202020204" pitchFamily="34" charset="0"/>
            </a:endParaRPr>
          </a:p>
        </p:txBody>
      </p:sp>
      <p:sp>
        <p:nvSpPr>
          <p:cNvPr id="124931" name="Rectangle 2">
            <a:extLst>
              <a:ext uri="{FF2B5EF4-FFF2-40B4-BE49-F238E27FC236}">
                <a16:creationId xmlns:a16="http://schemas.microsoft.com/office/drawing/2014/main" id="{8E14AE50-0234-4EB5-9FEC-4E2249A2BC03}"/>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A15A7946-15B0-4312-A20D-266C932B71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F9D2101-E560-4DB4-A399-91995B75D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550E71D-04C9-4F49-8867-B4A88ACAFAA0}" type="slidenum">
              <a:rPr lang="es-ES" altLang="es-AR">
                <a:latin typeface="Arial" panose="020B0604020202020204" pitchFamily="34" charset="0"/>
              </a:rPr>
              <a:pPr eaLnBrk="1" hangingPunct="1"/>
              <a:t>54</a:t>
            </a:fld>
            <a:endParaRPr lang="es-ES" altLang="es-AR">
              <a:latin typeface="Arial" panose="020B0604020202020204" pitchFamily="34" charset="0"/>
            </a:endParaRPr>
          </a:p>
        </p:txBody>
      </p:sp>
      <p:sp>
        <p:nvSpPr>
          <p:cNvPr id="125955" name="Rectangle 2">
            <a:extLst>
              <a:ext uri="{FF2B5EF4-FFF2-40B4-BE49-F238E27FC236}">
                <a16:creationId xmlns:a16="http://schemas.microsoft.com/office/drawing/2014/main" id="{D8AAAC66-F3A6-46DD-90D3-55A8F262F32E}"/>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8A76ED6-8AE7-44DE-81A5-7C4E44C648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28519BB6-1D44-4CE2-B81D-91F9F0CD9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83CB08A-0D14-406A-9A0D-E401F0B448D9}" type="slidenum">
              <a:rPr lang="es-ES" altLang="es-AR">
                <a:latin typeface="Arial" panose="020B0604020202020204" pitchFamily="34" charset="0"/>
              </a:rPr>
              <a:pPr eaLnBrk="1" hangingPunct="1"/>
              <a:t>55</a:t>
            </a:fld>
            <a:endParaRPr lang="es-ES" altLang="es-AR">
              <a:latin typeface="Arial" panose="020B0604020202020204" pitchFamily="34" charset="0"/>
            </a:endParaRPr>
          </a:p>
        </p:txBody>
      </p:sp>
      <p:sp>
        <p:nvSpPr>
          <p:cNvPr id="126979" name="Rectangle 2">
            <a:extLst>
              <a:ext uri="{FF2B5EF4-FFF2-40B4-BE49-F238E27FC236}">
                <a16:creationId xmlns:a16="http://schemas.microsoft.com/office/drawing/2014/main" id="{3054D418-5C2E-41CF-B8BE-85418828DF24}"/>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E7D3FFC8-2101-4B4C-9602-7F76C8FEB0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CCADB5A4-8343-47F3-929B-2CB270C9E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1D778CD-5898-4FEB-AA56-0F9379C119E8}" type="slidenum">
              <a:rPr lang="es-ES" altLang="es-AR">
                <a:latin typeface="Arial" panose="020B0604020202020204" pitchFamily="34" charset="0"/>
              </a:rPr>
              <a:pPr eaLnBrk="1" hangingPunct="1"/>
              <a:t>56</a:t>
            </a:fld>
            <a:endParaRPr lang="es-ES" altLang="es-AR">
              <a:latin typeface="Arial" panose="020B0604020202020204" pitchFamily="34" charset="0"/>
            </a:endParaRPr>
          </a:p>
        </p:txBody>
      </p:sp>
      <p:sp>
        <p:nvSpPr>
          <p:cNvPr id="128003" name="Rectangle 2">
            <a:extLst>
              <a:ext uri="{FF2B5EF4-FFF2-40B4-BE49-F238E27FC236}">
                <a16:creationId xmlns:a16="http://schemas.microsoft.com/office/drawing/2014/main" id="{FA99ADA8-A445-4A87-9162-37C50C863531}"/>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19630291-AD32-409E-9725-20A79F1059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A20D722E-B11E-4F43-B8EC-E13E8D24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CA5B572-5425-4CFB-84EA-BDCECFC116A3}" type="slidenum">
              <a:rPr lang="es-ES" altLang="es-AR">
                <a:latin typeface="Arial" panose="020B0604020202020204" pitchFamily="34" charset="0"/>
              </a:rPr>
              <a:pPr eaLnBrk="1" hangingPunct="1"/>
              <a:t>58</a:t>
            </a:fld>
            <a:endParaRPr lang="es-ES" altLang="es-AR">
              <a:latin typeface="Arial" panose="020B0604020202020204" pitchFamily="34" charset="0"/>
            </a:endParaRPr>
          </a:p>
        </p:txBody>
      </p:sp>
      <p:sp>
        <p:nvSpPr>
          <p:cNvPr id="129027" name="Rectangle 2">
            <a:extLst>
              <a:ext uri="{FF2B5EF4-FFF2-40B4-BE49-F238E27FC236}">
                <a16:creationId xmlns:a16="http://schemas.microsoft.com/office/drawing/2014/main" id="{49A1F957-B962-4CA7-B05F-DB80595A4698}"/>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87B91CB7-846D-4FAE-AF30-D181083D5D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A2BAC3D-3B3B-4213-BA40-E981982CF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398FA04-F6E0-4754-8245-B21DEA97FB86}" type="slidenum">
              <a:rPr lang="es-ES" altLang="es-AR">
                <a:latin typeface="Arial" panose="020B0604020202020204" pitchFamily="34" charset="0"/>
              </a:rPr>
              <a:pPr eaLnBrk="1" hangingPunct="1"/>
              <a:t>59</a:t>
            </a:fld>
            <a:endParaRPr lang="es-ES" altLang="es-AR">
              <a:latin typeface="Arial" panose="020B0604020202020204" pitchFamily="34" charset="0"/>
            </a:endParaRPr>
          </a:p>
        </p:txBody>
      </p:sp>
      <p:sp>
        <p:nvSpPr>
          <p:cNvPr id="130051" name="Rectangle 2">
            <a:extLst>
              <a:ext uri="{FF2B5EF4-FFF2-40B4-BE49-F238E27FC236}">
                <a16:creationId xmlns:a16="http://schemas.microsoft.com/office/drawing/2014/main" id="{5DD766EE-F18A-447E-82B4-CCD7AE9C0917}"/>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C39EE32-3669-4283-8A25-23E28CB4C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A816B49-6660-4D07-A092-0D33C01704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40B0AE7-9062-4905-9EFF-C47CB4BE9AAB}" type="slidenum">
              <a:rPr lang="es-ES" altLang="es-AR">
                <a:latin typeface="Arial" panose="020B0604020202020204" pitchFamily="34" charset="0"/>
              </a:rPr>
              <a:pPr eaLnBrk="1" hangingPunct="1"/>
              <a:t>60</a:t>
            </a:fld>
            <a:endParaRPr lang="es-ES" altLang="es-AR">
              <a:latin typeface="Arial" panose="020B0604020202020204" pitchFamily="34" charset="0"/>
            </a:endParaRPr>
          </a:p>
        </p:txBody>
      </p:sp>
      <p:sp>
        <p:nvSpPr>
          <p:cNvPr id="131075" name="Rectangle 2">
            <a:extLst>
              <a:ext uri="{FF2B5EF4-FFF2-40B4-BE49-F238E27FC236}">
                <a16:creationId xmlns:a16="http://schemas.microsoft.com/office/drawing/2014/main" id="{3FB1D2A1-8EF7-4BF0-B374-3975FFB29ABA}"/>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DE606E5B-82D8-42D1-9BD3-9D4077EC0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CF554E02-F3F1-417F-9025-45EF826EA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00803B7-8ABE-4F46-AEA7-E653AEF95ABD}" type="slidenum">
              <a:rPr lang="es-ES" altLang="es-AR">
                <a:latin typeface="Arial" panose="020B0604020202020204" pitchFamily="34" charset="0"/>
              </a:rPr>
              <a:pPr eaLnBrk="1" hangingPunct="1"/>
              <a:t>61</a:t>
            </a:fld>
            <a:endParaRPr lang="es-ES" altLang="es-AR">
              <a:latin typeface="Arial" panose="020B0604020202020204" pitchFamily="34" charset="0"/>
            </a:endParaRPr>
          </a:p>
        </p:txBody>
      </p:sp>
      <p:sp>
        <p:nvSpPr>
          <p:cNvPr id="132099" name="Rectangle 2">
            <a:extLst>
              <a:ext uri="{FF2B5EF4-FFF2-40B4-BE49-F238E27FC236}">
                <a16:creationId xmlns:a16="http://schemas.microsoft.com/office/drawing/2014/main" id="{1880975A-04D3-4AFD-9A1B-B1F73BDF4FA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1CDF57EA-2102-4114-812A-4B069307B6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ED3C4B9-6A4E-474E-AEF9-5D9B9E8E8F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BF8DEEE-B6B3-4233-B6D6-767D0B933C03}" type="slidenum">
              <a:rPr lang="es-ES" altLang="es-AR">
                <a:latin typeface="Arial" panose="020B0604020202020204" pitchFamily="34" charset="0"/>
              </a:rPr>
              <a:pPr eaLnBrk="1" hangingPunct="1"/>
              <a:t>62</a:t>
            </a:fld>
            <a:endParaRPr lang="es-ES" altLang="es-AR">
              <a:latin typeface="Arial" panose="020B0604020202020204" pitchFamily="34" charset="0"/>
            </a:endParaRPr>
          </a:p>
        </p:txBody>
      </p:sp>
      <p:sp>
        <p:nvSpPr>
          <p:cNvPr id="133123" name="Rectangle 2">
            <a:extLst>
              <a:ext uri="{FF2B5EF4-FFF2-40B4-BE49-F238E27FC236}">
                <a16:creationId xmlns:a16="http://schemas.microsoft.com/office/drawing/2014/main" id="{53FBE3B9-F518-44DB-8031-F5DF17994B9E}"/>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6F1A3DF3-1B76-4548-9435-F63FCEBD84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DB2E32D-D3E4-470E-A835-AC6C039DC0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6F241CD-66D4-48A8-A502-F02D43399341}" type="slidenum">
              <a:rPr lang="es-ES" altLang="es-AR">
                <a:latin typeface="Arial" panose="020B0604020202020204" pitchFamily="34" charset="0"/>
              </a:rPr>
              <a:pPr eaLnBrk="1" hangingPunct="1"/>
              <a:t>25</a:t>
            </a:fld>
            <a:endParaRPr lang="es-ES" altLang="es-AR">
              <a:latin typeface="Arial" panose="020B0604020202020204" pitchFamily="34" charset="0"/>
            </a:endParaRPr>
          </a:p>
        </p:txBody>
      </p:sp>
      <p:sp>
        <p:nvSpPr>
          <p:cNvPr id="96259" name="Rectangle 2">
            <a:extLst>
              <a:ext uri="{FF2B5EF4-FFF2-40B4-BE49-F238E27FC236}">
                <a16:creationId xmlns:a16="http://schemas.microsoft.com/office/drawing/2014/main" id="{3FD605A2-7425-4200-A87A-AEDEE9231FA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B2D792C1-2D83-486F-9244-1E0E6219DA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869A884-0333-4B38-B529-B3B8C51B56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B95A7A8-8333-45FA-93C9-F21115C7EF1D}" type="slidenum">
              <a:rPr lang="es-ES" altLang="es-AR">
                <a:latin typeface="Arial" panose="020B0604020202020204" pitchFamily="34" charset="0"/>
              </a:rPr>
              <a:pPr eaLnBrk="1" hangingPunct="1"/>
              <a:t>63</a:t>
            </a:fld>
            <a:endParaRPr lang="es-ES" altLang="es-AR">
              <a:latin typeface="Arial" panose="020B0604020202020204" pitchFamily="34" charset="0"/>
            </a:endParaRPr>
          </a:p>
        </p:txBody>
      </p:sp>
      <p:sp>
        <p:nvSpPr>
          <p:cNvPr id="134147" name="Rectangle 2">
            <a:extLst>
              <a:ext uri="{FF2B5EF4-FFF2-40B4-BE49-F238E27FC236}">
                <a16:creationId xmlns:a16="http://schemas.microsoft.com/office/drawing/2014/main" id="{2FCE9EF3-2655-4C2E-B932-799D303E2C07}"/>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0B44AF94-7958-4426-9C2B-2011B4C66C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F88BB924-9FB0-46C3-8BFA-7FD5C4B2D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0C366A96-EE99-4518-8EB8-C3D613F0ECF5}" type="slidenum">
              <a:rPr lang="es-ES" altLang="es-AR">
                <a:latin typeface="Arial" panose="020B0604020202020204" pitchFamily="34" charset="0"/>
              </a:rPr>
              <a:pPr eaLnBrk="1" hangingPunct="1"/>
              <a:t>65</a:t>
            </a:fld>
            <a:endParaRPr lang="es-ES" altLang="es-AR">
              <a:latin typeface="Arial" panose="020B0604020202020204" pitchFamily="34" charset="0"/>
            </a:endParaRPr>
          </a:p>
        </p:txBody>
      </p:sp>
      <p:sp>
        <p:nvSpPr>
          <p:cNvPr id="136195" name="Rectangle 2">
            <a:extLst>
              <a:ext uri="{FF2B5EF4-FFF2-40B4-BE49-F238E27FC236}">
                <a16:creationId xmlns:a16="http://schemas.microsoft.com/office/drawing/2014/main" id="{0C60C835-E566-4FA2-8880-78FC7804FA8A}"/>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5597098C-7EBA-4EF6-8578-9C60EADD0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DFA73DB1-BD99-4623-BBD1-DCCEB1F8F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69811A8-0F05-4ABE-9036-478B6B6AED2A}" type="slidenum">
              <a:rPr lang="es-ES" altLang="es-AR">
                <a:latin typeface="Arial" panose="020B0604020202020204" pitchFamily="34" charset="0"/>
              </a:rPr>
              <a:pPr eaLnBrk="1" hangingPunct="1"/>
              <a:t>66</a:t>
            </a:fld>
            <a:endParaRPr lang="es-ES" altLang="es-AR">
              <a:latin typeface="Arial" panose="020B0604020202020204" pitchFamily="34" charset="0"/>
            </a:endParaRPr>
          </a:p>
        </p:txBody>
      </p:sp>
      <p:sp>
        <p:nvSpPr>
          <p:cNvPr id="137219" name="Rectangle 2">
            <a:extLst>
              <a:ext uri="{FF2B5EF4-FFF2-40B4-BE49-F238E27FC236}">
                <a16:creationId xmlns:a16="http://schemas.microsoft.com/office/drawing/2014/main" id="{607C6494-AFF0-4351-9961-CE2AEFF5650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05556AB7-2090-407B-B14E-A077CA36DF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EB17BFE5-1BBA-4890-8FD1-610EBF1B0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921DDF8-A756-4537-9D04-515C988277A8}" type="slidenum">
              <a:rPr lang="es-ES" altLang="es-AR">
                <a:latin typeface="Arial" panose="020B0604020202020204" pitchFamily="34" charset="0"/>
              </a:rPr>
              <a:pPr eaLnBrk="1" hangingPunct="1"/>
              <a:t>67</a:t>
            </a:fld>
            <a:endParaRPr lang="es-ES" altLang="es-AR">
              <a:latin typeface="Arial" panose="020B0604020202020204" pitchFamily="34" charset="0"/>
            </a:endParaRPr>
          </a:p>
        </p:txBody>
      </p:sp>
      <p:sp>
        <p:nvSpPr>
          <p:cNvPr id="138243" name="Rectangle 2">
            <a:extLst>
              <a:ext uri="{FF2B5EF4-FFF2-40B4-BE49-F238E27FC236}">
                <a16:creationId xmlns:a16="http://schemas.microsoft.com/office/drawing/2014/main" id="{6E13C916-B553-437B-BE3C-500AA8025508}"/>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927DD547-B151-49EB-B899-E1447F3E43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128BC2E-2584-4BF5-B3F3-FCE4999468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EED676F-96EC-4F46-A7A8-6F4F8147E298}" type="slidenum">
              <a:rPr lang="es-ES" altLang="es-AR">
                <a:latin typeface="Arial" panose="020B0604020202020204" pitchFamily="34" charset="0"/>
              </a:rPr>
              <a:pPr eaLnBrk="1" hangingPunct="1"/>
              <a:t>68</a:t>
            </a:fld>
            <a:endParaRPr lang="es-ES" altLang="es-AR">
              <a:latin typeface="Arial" panose="020B0604020202020204" pitchFamily="34" charset="0"/>
            </a:endParaRPr>
          </a:p>
        </p:txBody>
      </p:sp>
      <p:sp>
        <p:nvSpPr>
          <p:cNvPr id="139267" name="Rectangle 2">
            <a:extLst>
              <a:ext uri="{FF2B5EF4-FFF2-40B4-BE49-F238E27FC236}">
                <a16:creationId xmlns:a16="http://schemas.microsoft.com/office/drawing/2014/main" id="{0F816EC3-2545-446A-A88B-812969F6C80B}"/>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171F8356-C372-4980-85AF-A6E2053BEE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8AAF64EF-CFD3-4679-9347-E4676C5E8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41619A3-C210-4E33-9FC3-A3C93A5DAB2B}" type="slidenum">
              <a:rPr lang="es-ES" altLang="es-AR">
                <a:latin typeface="Arial" panose="020B0604020202020204" pitchFamily="34" charset="0"/>
              </a:rPr>
              <a:pPr eaLnBrk="1" hangingPunct="1"/>
              <a:t>69</a:t>
            </a:fld>
            <a:endParaRPr lang="es-ES" altLang="es-AR">
              <a:latin typeface="Arial" panose="020B0604020202020204" pitchFamily="34" charset="0"/>
            </a:endParaRPr>
          </a:p>
        </p:txBody>
      </p:sp>
      <p:sp>
        <p:nvSpPr>
          <p:cNvPr id="140291" name="Rectangle 2">
            <a:extLst>
              <a:ext uri="{FF2B5EF4-FFF2-40B4-BE49-F238E27FC236}">
                <a16:creationId xmlns:a16="http://schemas.microsoft.com/office/drawing/2014/main" id="{D0142DEE-C137-416D-AB27-6B0C27B9C989}"/>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A0C569F7-900E-4AD1-9A9B-1783899AD9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1B1DDD05-5459-4649-B0AA-39FF35B524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4EA14AE-0D79-4C3F-ABA8-5348FBCC4908}" type="slidenum">
              <a:rPr lang="es-ES" altLang="es-AR">
                <a:latin typeface="Arial" panose="020B0604020202020204" pitchFamily="34" charset="0"/>
              </a:rPr>
              <a:pPr eaLnBrk="1" hangingPunct="1"/>
              <a:t>70</a:t>
            </a:fld>
            <a:endParaRPr lang="es-ES" altLang="es-AR">
              <a:latin typeface="Arial" panose="020B0604020202020204" pitchFamily="34" charset="0"/>
            </a:endParaRPr>
          </a:p>
        </p:txBody>
      </p:sp>
      <p:sp>
        <p:nvSpPr>
          <p:cNvPr id="141315" name="Rectangle 2">
            <a:extLst>
              <a:ext uri="{FF2B5EF4-FFF2-40B4-BE49-F238E27FC236}">
                <a16:creationId xmlns:a16="http://schemas.microsoft.com/office/drawing/2014/main" id="{B0CE088E-88D0-4C0F-80EF-88CC8D218CAD}"/>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EDBBB403-F792-47F2-8E34-D3715F9F1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12B3FF89-B749-4C9E-B7C0-7342D9284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5BF8E49-7EA8-48F6-B797-2F92AF25F4F4}" type="slidenum">
              <a:rPr lang="es-ES" altLang="es-AR">
                <a:latin typeface="Arial" panose="020B0604020202020204" pitchFamily="34" charset="0"/>
              </a:rPr>
              <a:pPr eaLnBrk="1" hangingPunct="1"/>
              <a:t>71</a:t>
            </a:fld>
            <a:endParaRPr lang="es-ES" altLang="es-AR">
              <a:latin typeface="Arial" panose="020B0604020202020204" pitchFamily="34" charset="0"/>
            </a:endParaRPr>
          </a:p>
        </p:txBody>
      </p:sp>
      <p:sp>
        <p:nvSpPr>
          <p:cNvPr id="142339" name="Rectangle 2">
            <a:extLst>
              <a:ext uri="{FF2B5EF4-FFF2-40B4-BE49-F238E27FC236}">
                <a16:creationId xmlns:a16="http://schemas.microsoft.com/office/drawing/2014/main" id="{53F951BC-4CCA-4671-B33B-B50EFA245F5B}"/>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CD87E6A-291F-4578-9B8F-9E19C76BF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EBDD126E-C602-4DA8-9E11-EB8D29742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75CFB9F-4CC6-4C22-936F-7846EB1121AC}" type="slidenum">
              <a:rPr lang="es-ES" altLang="es-AR">
                <a:latin typeface="Arial" panose="020B0604020202020204" pitchFamily="34" charset="0"/>
              </a:rPr>
              <a:pPr eaLnBrk="1" hangingPunct="1"/>
              <a:t>72</a:t>
            </a:fld>
            <a:endParaRPr lang="es-ES" altLang="es-AR">
              <a:latin typeface="Arial" panose="020B0604020202020204" pitchFamily="34" charset="0"/>
            </a:endParaRPr>
          </a:p>
        </p:txBody>
      </p:sp>
      <p:sp>
        <p:nvSpPr>
          <p:cNvPr id="143363" name="Rectangle 2">
            <a:extLst>
              <a:ext uri="{FF2B5EF4-FFF2-40B4-BE49-F238E27FC236}">
                <a16:creationId xmlns:a16="http://schemas.microsoft.com/office/drawing/2014/main" id="{A3336CC5-F357-4899-8AF5-29880E5E42C4}"/>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2C15AE75-246B-45F0-A4E7-BB6D72A3BD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E050E8AD-3B0D-42A9-B8BB-F6DD1E6BA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BACD278-6B1D-48E4-9CC4-D16F50522015}" type="slidenum">
              <a:rPr lang="es-ES" altLang="es-AR">
                <a:latin typeface="Arial" panose="020B0604020202020204" pitchFamily="34" charset="0"/>
              </a:rPr>
              <a:pPr eaLnBrk="1" hangingPunct="1"/>
              <a:t>73</a:t>
            </a:fld>
            <a:endParaRPr lang="es-ES" altLang="es-AR">
              <a:latin typeface="Arial" panose="020B0604020202020204" pitchFamily="34" charset="0"/>
            </a:endParaRPr>
          </a:p>
        </p:txBody>
      </p:sp>
      <p:sp>
        <p:nvSpPr>
          <p:cNvPr id="144387" name="Rectangle 2">
            <a:extLst>
              <a:ext uri="{FF2B5EF4-FFF2-40B4-BE49-F238E27FC236}">
                <a16:creationId xmlns:a16="http://schemas.microsoft.com/office/drawing/2014/main" id="{1B34D079-1F46-4583-A69F-933B80CD482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EA5C9BE9-EB96-41A0-8810-8DBFAB8C97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6B5FE65-C1C2-4B6D-A0BB-A35B086AAF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7FC6282-9F33-4EDA-8FEC-2A7B798A294A}" type="slidenum">
              <a:rPr lang="es-ES" altLang="es-AR">
                <a:latin typeface="Arial" panose="020B0604020202020204" pitchFamily="34" charset="0"/>
              </a:rPr>
              <a:pPr eaLnBrk="1" hangingPunct="1"/>
              <a:t>26</a:t>
            </a:fld>
            <a:endParaRPr lang="es-ES" altLang="es-AR">
              <a:latin typeface="Arial" panose="020B0604020202020204" pitchFamily="34" charset="0"/>
            </a:endParaRPr>
          </a:p>
        </p:txBody>
      </p:sp>
      <p:sp>
        <p:nvSpPr>
          <p:cNvPr id="97283" name="Rectangle 2">
            <a:extLst>
              <a:ext uri="{FF2B5EF4-FFF2-40B4-BE49-F238E27FC236}">
                <a16:creationId xmlns:a16="http://schemas.microsoft.com/office/drawing/2014/main" id="{0E025BCF-2D80-4E64-9D56-21054DE429C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E54362F-E16C-4B1E-A2CD-0DB833063D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3BCCA9C4-9ABE-4719-B0AD-614EF215D1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B268502-A867-4E26-A68B-85F271B3D497}" type="slidenum">
              <a:rPr lang="es-ES" altLang="es-AR">
                <a:latin typeface="Arial" panose="020B0604020202020204" pitchFamily="34" charset="0"/>
              </a:rPr>
              <a:pPr eaLnBrk="1" hangingPunct="1"/>
              <a:t>74</a:t>
            </a:fld>
            <a:endParaRPr lang="es-ES" altLang="es-AR">
              <a:latin typeface="Arial" panose="020B0604020202020204" pitchFamily="34" charset="0"/>
            </a:endParaRPr>
          </a:p>
        </p:txBody>
      </p:sp>
      <p:sp>
        <p:nvSpPr>
          <p:cNvPr id="145411" name="Rectangle 2">
            <a:extLst>
              <a:ext uri="{FF2B5EF4-FFF2-40B4-BE49-F238E27FC236}">
                <a16:creationId xmlns:a16="http://schemas.microsoft.com/office/drawing/2014/main" id="{B2F9F0E4-2905-4025-BC24-B0F1C6E314BF}"/>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E835ED9D-5F19-40BB-9A2C-5FFD355B42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62C8FCB2-1F37-40E0-BC8C-C4AA4A5397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2994E0F-274C-4127-B62B-6379F2AA0EFB}" type="slidenum">
              <a:rPr lang="es-ES" altLang="es-AR">
                <a:latin typeface="Arial" panose="020B0604020202020204" pitchFamily="34" charset="0"/>
              </a:rPr>
              <a:pPr eaLnBrk="1" hangingPunct="1"/>
              <a:t>75</a:t>
            </a:fld>
            <a:endParaRPr lang="es-ES" altLang="es-AR">
              <a:latin typeface="Arial" panose="020B0604020202020204" pitchFamily="34" charset="0"/>
            </a:endParaRPr>
          </a:p>
        </p:txBody>
      </p:sp>
      <p:sp>
        <p:nvSpPr>
          <p:cNvPr id="146435" name="Rectangle 2">
            <a:extLst>
              <a:ext uri="{FF2B5EF4-FFF2-40B4-BE49-F238E27FC236}">
                <a16:creationId xmlns:a16="http://schemas.microsoft.com/office/drawing/2014/main" id="{89490579-200D-482B-8351-41939418148F}"/>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F753AC6C-7FE1-46A8-A462-5AA7536F16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97F222EE-D7A6-4E37-8A37-CF0C1AE299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2A16458-2599-4A3A-ABB7-CAD9377661C5}" type="slidenum">
              <a:rPr lang="es-ES" altLang="es-AR">
                <a:latin typeface="Arial" panose="020B0604020202020204" pitchFamily="34" charset="0"/>
              </a:rPr>
              <a:pPr eaLnBrk="1" hangingPunct="1"/>
              <a:t>76</a:t>
            </a:fld>
            <a:endParaRPr lang="es-ES" altLang="es-AR">
              <a:latin typeface="Arial" panose="020B0604020202020204" pitchFamily="34" charset="0"/>
            </a:endParaRPr>
          </a:p>
        </p:txBody>
      </p:sp>
      <p:sp>
        <p:nvSpPr>
          <p:cNvPr id="147459" name="Rectangle 2">
            <a:extLst>
              <a:ext uri="{FF2B5EF4-FFF2-40B4-BE49-F238E27FC236}">
                <a16:creationId xmlns:a16="http://schemas.microsoft.com/office/drawing/2014/main" id="{59ABF7C1-09D6-4CEE-9CAA-6B8B4B142989}"/>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28F0D88-BE55-4D7C-86BF-C879AB6BD5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6DBEA007-1518-4CB8-AD02-4EE0E2CB6A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C3B827F-2977-4BE2-8AAD-7D4D7ECA3EFC}" type="slidenum">
              <a:rPr lang="es-ES" altLang="es-AR">
                <a:latin typeface="Arial" panose="020B0604020202020204" pitchFamily="34" charset="0"/>
              </a:rPr>
              <a:pPr eaLnBrk="1" hangingPunct="1"/>
              <a:t>77</a:t>
            </a:fld>
            <a:endParaRPr lang="es-ES" altLang="es-AR">
              <a:latin typeface="Arial" panose="020B0604020202020204" pitchFamily="34" charset="0"/>
            </a:endParaRPr>
          </a:p>
        </p:txBody>
      </p:sp>
      <p:sp>
        <p:nvSpPr>
          <p:cNvPr id="148483" name="Rectangle 2">
            <a:extLst>
              <a:ext uri="{FF2B5EF4-FFF2-40B4-BE49-F238E27FC236}">
                <a16:creationId xmlns:a16="http://schemas.microsoft.com/office/drawing/2014/main" id="{50E4B2A0-8A99-4A29-8C1D-ABD042CEB27F}"/>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80F2869A-E377-427F-8241-ADEA96D319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94431293-D8A4-472A-82FA-BEC046C0C4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89902CC-81A1-4830-8C52-E869A99A9A7C}" type="slidenum">
              <a:rPr lang="es-ES" altLang="es-AR">
                <a:latin typeface="Arial" panose="020B0604020202020204" pitchFamily="34" charset="0"/>
              </a:rPr>
              <a:pPr eaLnBrk="1" hangingPunct="1"/>
              <a:t>78</a:t>
            </a:fld>
            <a:endParaRPr lang="es-ES" altLang="es-AR">
              <a:latin typeface="Arial" panose="020B0604020202020204" pitchFamily="34" charset="0"/>
            </a:endParaRPr>
          </a:p>
        </p:txBody>
      </p:sp>
      <p:sp>
        <p:nvSpPr>
          <p:cNvPr id="149507" name="Rectangle 2">
            <a:extLst>
              <a:ext uri="{FF2B5EF4-FFF2-40B4-BE49-F238E27FC236}">
                <a16:creationId xmlns:a16="http://schemas.microsoft.com/office/drawing/2014/main" id="{A9187EF1-B2A5-44AD-BBE6-6394318B71C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F7844772-6287-4777-A30F-B2EBAFD30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9E0B8BAA-A060-4349-B080-7D386E2664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F76621A-62C7-40B4-9682-71A08C41A42C}" type="slidenum">
              <a:rPr lang="es-ES" altLang="es-AR">
                <a:latin typeface="Arial" panose="020B0604020202020204" pitchFamily="34" charset="0"/>
              </a:rPr>
              <a:pPr eaLnBrk="1" hangingPunct="1"/>
              <a:t>79</a:t>
            </a:fld>
            <a:endParaRPr lang="es-ES" altLang="es-AR">
              <a:latin typeface="Arial" panose="020B0604020202020204" pitchFamily="34" charset="0"/>
            </a:endParaRPr>
          </a:p>
        </p:txBody>
      </p:sp>
      <p:sp>
        <p:nvSpPr>
          <p:cNvPr id="150531" name="Rectangle 2">
            <a:extLst>
              <a:ext uri="{FF2B5EF4-FFF2-40B4-BE49-F238E27FC236}">
                <a16:creationId xmlns:a16="http://schemas.microsoft.com/office/drawing/2014/main" id="{339BD1B5-CE74-49B2-8CA0-1DA676F09FD9}"/>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74B01251-5FE5-487D-AAEA-FC329D00AD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3C611EBB-6DA0-49B3-8E47-89AF1264A7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5FC5FFF-3EC4-4E45-A96D-910C11CCBD97}" type="slidenum">
              <a:rPr lang="es-ES" altLang="es-AR">
                <a:latin typeface="Arial" panose="020B0604020202020204" pitchFamily="34" charset="0"/>
              </a:rPr>
              <a:pPr eaLnBrk="1" hangingPunct="1"/>
              <a:t>80</a:t>
            </a:fld>
            <a:endParaRPr lang="es-ES" altLang="es-AR">
              <a:latin typeface="Arial" panose="020B0604020202020204" pitchFamily="34" charset="0"/>
            </a:endParaRPr>
          </a:p>
        </p:txBody>
      </p:sp>
      <p:sp>
        <p:nvSpPr>
          <p:cNvPr id="151555" name="Rectangle 2">
            <a:extLst>
              <a:ext uri="{FF2B5EF4-FFF2-40B4-BE49-F238E27FC236}">
                <a16:creationId xmlns:a16="http://schemas.microsoft.com/office/drawing/2014/main" id="{F59ED0FD-1D90-4131-B42B-EF81B0118D2B}"/>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FBE783C5-2397-4E0C-A63E-7842256305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EA627861-22BB-4327-8D42-8CEE579E60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F16FF0F-13E9-4002-99DD-329EC987CE63}" type="slidenum">
              <a:rPr lang="es-ES" altLang="es-AR">
                <a:latin typeface="Arial" panose="020B0604020202020204" pitchFamily="34" charset="0"/>
              </a:rPr>
              <a:pPr eaLnBrk="1" hangingPunct="1"/>
              <a:t>81</a:t>
            </a:fld>
            <a:endParaRPr lang="es-ES" altLang="es-AR">
              <a:latin typeface="Arial" panose="020B0604020202020204" pitchFamily="34" charset="0"/>
            </a:endParaRPr>
          </a:p>
        </p:txBody>
      </p:sp>
      <p:sp>
        <p:nvSpPr>
          <p:cNvPr id="152579" name="Rectangle 2">
            <a:extLst>
              <a:ext uri="{FF2B5EF4-FFF2-40B4-BE49-F238E27FC236}">
                <a16:creationId xmlns:a16="http://schemas.microsoft.com/office/drawing/2014/main" id="{29243F98-4201-4673-AF55-8DAAAFCC061C}"/>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3540F129-4857-4077-AD29-8480C23594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C8A5633-5E5C-4235-A671-F9840140CC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E71145F5-6933-460E-8246-8822507B3DAF}" type="slidenum">
              <a:rPr lang="es-ES" altLang="es-AR">
                <a:latin typeface="Arial" panose="020B0604020202020204" pitchFamily="34" charset="0"/>
              </a:rPr>
              <a:pPr eaLnBrk="1" hangingPunct="1"/>
              <a:t>88</a:t>
            </a:fld>
            <a:endParaRPr lang="es-ES" altLang="es-AR">
              <a:latin typeface="Arial" panose="020B0604020202020204" pitchFamily="34" charset="0"/>
            </a:endParaRPr>
          </a:p>
        </p:txBody>
      </p:sp>
      <p:sp>
        <p:nvSpPr>
          <p:cNvPr id="153603" name="Rectangle 2">
            <a:extLst>
              <a:ext uri="{FF2B5EF4-FFF2-40B4-BE49-F238E27FC236}">
                <a16:creationId xmlns:a16="http://schemas.microsoft.com/office/drawing/2014/main" id="{3E144911-C586-47E5-9190-1DFB10E88583}"/>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62C75D3F-5502-425D-B155-A5D5E2B79C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F244910-A644-4AA5-A52F-796CF2739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162B2AD-2395-4538-9FE4-23478F779826}" type="slidenum">
              <a:rPr lang="es-ES" altLang="es-AR">
                <a:latin typeface="Arial" panose="020B0604020202020204" pitchFamily="34" charset="0"/>
              </a:rPr>
              <a:pPr eaLnBrk="1" hangingPunct="1"/>
              <a:t>89</a:t>
            </a:fld>
            <a:endParaRPr lang="es-ES" altLang="es-AR">
              <a:latin typeface="Arial" panose="020B0604020202020204" pitchFamily="34" charset="0"/>
            </a:endParaRPr>
          </a:p>
        </p:txBody>
      </p:sp>
      <p:sp>
        <p:nvSpPr>
          <p:cNvPr id="154627" name="Rectangle 2">
            <a:extLst>
              <a:ext uri="{FF2B5EF4-FFF2-40B4-BE49-F238E27FC236}">
                <a16:creationId xmlns:a16="http://schemas.microsoft.com/office/drawing/2014/main" id="{B88AF918-6D4F-4C6F-BD04-44AF9B1EBC93}"/>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F2C9A39B-0515-40A1-A2EE-DC384D8464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6F17F4E-E385-4F85-991A-9BBA1BBE70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7555FE25-0E0E-43B2-BC6C-B7A9F54EBB45}" type="slidenum">
              <a:rPr lang="es-ES" altLang="es-AR">
                <a:latin typeface="Arial" panose="020B0604020202020204" pitchFamily="34" charset="0"/>
              </a:rPr>
              <a:pPr eaLnBrk="1" hangingPunct="1"/>
              <a:t>27</a:t>
            </a:fld>
            <a:endParaRPr lang="es-ES" altLang="es-AR">
              <a:latin typeface="Arial" panose="020B0604020202020204" pitchFamily="34" charset="0"/>
            </a:endParaRPr>
          </a:p>
        </p:txBody>
      </p:sp>
      <p:sp>
        <p:nvSpPr>
          <p:cNvPr id="98307" name="Rectangle 2">
            <a:extLst>
              <a:ext uri="{FF2B5EF4-FFF2-40B4-BE49-F238E27FC236}">
                <a16:creationId xmlns:a16="http://schemas.microsoft.com/office/drawing/2014/main" id="{B6741B82-20A3-45B8-ADD3-FD2E174BC683}"/>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A0619185-527B-4F8C-96D9-3AF19F239B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37FF7B61-E660-4C95-9051-4FA5B0499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248117E-641F-4D87-9E19-B60A2F0264A6}" type="slidenum">
              <a:rPr lang="es-ES" altLang="es-AR">
                <a:latin typeface="Arial" panose="020B0604020202020204" pitchFamily="34" charset="0"/>
              </a:rPr>
              <a:pPr eaLnBrk="1" hangingPunct="1"/>
              <a:t>90</a:t>
            </a:fld>
            <a:endParaRPr lang="es-ES" altLang="es-AR">
              <a:latin typeface="Arial" panose="020B0604020202020204" pitchFamily="34" charset="0"/>
            </a:endParaRPr>
          </a:p>
        </p:txBody>
      </p:sp>
      <p:sp>
        <p:nvSpPr>
          <p:cNvPr id="155651" name="Rectangle 2">
            <a:extLst>
              <a:ext uri="{FF2B5EF4-FFF2-40B4-BE49-F238E27FC236}">
                <a16:creationId xmlns:a16="http://schemas.microsoft.com/office/drawing/2014/main" id="{9B66D529-57B7-464A-A092-156FEDD02A4F}"/>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99416085-7984-40FE-98C3-E9B3B5AEA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8393343-B8B3-4421-880D-CBA5AF063B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C23C25C6-9B28-43C3-B30E-A9FFE4C4C2D9}" type="slidenum">
              <a:rPr lang="es-ES" altLang="es-AR">
                <a:latin typeface="Arial" panose="020B0604020202020204" pitchFamily="34" charset="0"/>
              </a:rPr>
              <a:pPr eaLnBrk="1" hangingPunct="1"/>
              <a:t>28</a:t>
            </a:fld>
            <a:endParaRPr lang="es-ES" altLang="es-AR">
              <a:latin typeface="Arial" panose="020B0604020202020204" pitchFamily="34" charset="0"/>
            </a:endParaRPr>
          </a:p>
        </p:txBody>
      </p:sp>
      <p:sp>
        <p:nvSpPr>
          <p:cNvPr id="99331" name="Rectangle 2">
            <a:extLst>
              <a:ext uri="{FF2B5EF4-FFF2-40B4-BE49-F238E27FC236}">
                <a16:creationId xmlns:a16="http://schemas.microsoft.com/office/drawing/2014/main" id="{B5C24B08-A8F3-4CCD-B898-B05686C9DAD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C7EBC8A-C14C-4DE0-A5F3-981294D1C5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1151BB1-A204-4F47-82B2-34F3260F10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97E6965-87D7-4F0B-8D38-4B79812BEB6C}" type="slidenum">
              <a:rPr lang="es-ES" altLang="es-AR">
                <a:latin typeface="Arial" panose="020B0604020202020204" pitchFamily="34" charset="0"/>
              </a:rPr>
              <a:pPr eaLnBrk="1" hangingPunct="1"/>
              <a:t>29</a:t>
            </a:fld>
            <a:endParaRPr lang="es-ES" altLang="es-AR">
              <a:latin typeface="Arial" panose="020B0604020202020204" pitchFamily="34" charset="0"/>
            </a:endParaRPr>
          </a:p>
        </p:txBody>
      </p:sp>
      <p:sp>
        <p:nvSpPr>
          <p:cNvPr id="100355" name="Rectangle 2">
            <a:extLst>
              <a:ext uri="{FF2B5EF4-FFF2-40B4-BE49-F238E27FC236}">
                <a16:creationId xmlns:a16="http://schemas.microsoft.com/office/drawing/2014/main" id="{35A9AF33-16B8-4AD6-B8FE-2B667E6FBF6C}"/>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2508BBDF-428B-4205-8DEE-2085C0408A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70AB889-AD87-4C4E-B806-BE417BD8E0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6D11B6E-4A12-4D63-89C0-97C11234FE07}" type="slidenum">
              <a:rPr lang="es-ES" altLang="es-AR">
                <a:latin typeface="Arial" panose="020B0604020202020204" pitchFamily="34" charset="0"/>
              </a:rPr>
              <a:pPr eaLnBrk="1" hangingPunct="1"/>
              <a:t>30</a:t>
            </a:fld>
            <a:endParaRPr lang="es-ES" altLang="es-AR">
              <a:latin typeface="Arial" panose="020B0604020202020204" pitchFamily="34" charset="0"/>
            </a:endParaRPr>
          </a:p>
        </p:txBody>
      </p:sp>
      <p:sp>
        <p:nvSpPr>
          <p:cNvPr id="101379" name="Rectangle 2">
            <a:extLst>
              <a:ext uri="{FF2B5EF4-FFF2-40B4-BE49-F238E27FC236}">
                <a16:creationId xmlns:a16="http://schemas.microsoft.com/office/drawing/2014/main" id="{C0E0AE4D-7DA0-47F6-A836-50CBA07F5D1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A594E07-D4D2-4FF7-82DA-46E650B899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87044DC9-7F56-4FD2-85E3-00441BEAE7C1}"/>
              </a:ext>
            </a:extLst>
          </p:cNvPr>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s-AR"/>
          </a:p>
        </p:txBody>
      </p:sp>
      <p:sp>
        <p:nvSpPr>
          <p:cNvPr id="12290"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s-ES"/>
              <a:t>Haga clic para cambiar el estilo de título	</a:t>
            </a:r>
          </a:p>
        </p:txBody>
      </p:sp>
      <p:sp>
        <p:nvSpPr>
          <p:cNvPr id="12291"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s-ES"/>
              <a:t>Haga clic para modificar el estilo de subtítulo del patrón</a:t>
            </a:r>
          </a:p>
        </p:txBody>
      </p:sp>
      <p:sp>
        <p:nvSpPr>
          <p:cNvPr id="5" name="Rectangle 5">
            <a:extLst>
              <a:ext uri="{FF2B5EF4-FFF2-40B4-BE49-F238E27FC236}">
                <a16:creationId xmlns:a16="http://schemas.microsoft.com/office/drawing/2014/main" id="{A48ADDFC-430C-4337-AF2F-4FD5DCEB9060}"/>
              </a:ext>
            </a:extLst>
          </p:cNvPr>
          <p:cNvSpPr>
            <a:spLocks noGrp="1" noChangeArrowheads="1"/>
          </p:cNvSpPr>
          <p:nvPr>
            <p:ph type="ftr" sz="quarter" idx="10"/>
          </p:nvPr>
        </p:nvSpPr>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5258BE5C-C929-40BE-963E-90E54741AE67}"/>
              </a:ext>
            </a:extLst>
          </p:cNvPr>
          <p:cNvSpPr>
            <a:spLocks noGrp="1" noChangeArrowheads="1"/>
          </p:cNvSpPr>
          <p:nvPr>
            <p:ph type="sldNum" sz="quarter" idx="11"/>
          </p:nvPr>
        </p:nvSpPr>
        <p:spPr/>
        <p:txBody>
          <a:bodyPr/>
          <a:lstStyle>
            <a:lvl1pPr>
              <a:defRPr/>
            </a:lvl1pPr>
          </a:lstStyle>
          <a:p>
            <a:fld id="{7ADDED52-5F7D-4A2D-99FE-A2645E2D0016}" type="slidenum">
              <a:rPr lang="es-ES" altLang="es-AR"/>
              <a:pPr/>
              <a:t>‹Nº›</a:t>
            </a:fld>
            <a:endParaRPr lang="es-ES" altLang="es-AR"/>
          </a:p>
        </p:txBody>
      </p:sp>
      <p:sp>
        <p:nvSpPr>
          <p:cNvPr id="7" name="Rectangle 7">
            <a:extLst>
              <a:ext uri="{FF2B5EF4-FFF2-40B4-BE49-F238E27FC236}">
                <a16:creationId xmlns:a16="http://schemas.microsoft.com/office/drawing/2014/main" id="{8EBFFE3F-57CF-44F6-8D55-48E258D34268}"/>
              </a:ext>
            </a:extLst>
          </p:cNvPr>
          <p:cNvSpPr>
            <a:spLocks noGrp="1" noChangeArrowheads="1"/>
          </p:cNvSpPr>
          <p:nvPr>
            <p:ph type="dt"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3542462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7FB876B3-37C5-41BA-A999-D766800B9DA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C2D2A748-7DBA-43A6-8B32-BB9AA7F5491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4223B13A-8032-42D0-8183-8EB27025F20A}"/>
              </a:ext>
            </a:extLst>
          </p:cNvPr>
          <p:cNvSpPr>
            <a:spLocks noGrp="1" noChangeArrowheads="1"/>
          </p:cNvSpPr>
          <p:nvPr>
            <p:ph type="sldNum" sz="quarter" idx="12"/>
          </p:nvPr>
        </p:nvSpPr>
        <p:spPr>
          <a:ln/>
        </p:spPr>
        <p:txBody>
          <a:bodyPr/>
          <a:lstStyle>
            <a:lvl1pPr>
              <a:defRPr/>
            </a:lvl1pPr>
          </a:lstStyle>
          <a:p>
            <a:fld id="{50EAEB02-27F4-4203-8668-2A049A6C788D}" type="slidenum">
              <a:rPr lang="es-ES" altLang="es-AR"/>
              <a:pPr/>
              <a:t>‹Nº›</a:t>
            </a:fld>
            <a:endParaRPr lang="es-ES" altLang="es-AR"/>
          </a:p>
        </p:txBody>
      </p:sp>
    </p:spTree>
    <p:extLst>
      <p:ext uri="{BB962C8B-B14F-4D97-AF65-F5344CB8AC3E}">
        <p14:creationId xmlns:p14="http://schemas.microsoft.com/office/powerpoint/2010/main" val="8656735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92100"/>
            <a:ext cx="2057400" cy="57277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92100"/>
            <a:ext cx="6019800" cy="57277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BE0B0E39-5653-4FBF-B8B1-69A0B5AF897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5DEF68E7-9EE5-43ED-8B8F-B3E6B7A0C0A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21E5D362-DA6B-4C0B-ADAF-B5F9A890230C}"/>
              </a:ext>
            </a:extLst>
          </p:cNvPr>
          <p:cNvSpPr>
            <a:spLocks noGrp="1" noChangeArrowheads="1"/>
          </p:cNvSpPr>
          <p:nvPr>
            <p:ph type="sldNum" sz="quarter" idx="12"/>
          </p:nvPr>
        </p:nvSpPr>
        <p:spPr>
          <a:ln/>
        </p:spPr>
        <p:txBody>
          <a:bodyPr/>
          <a:lstStyle>
            <a:lvl1pPr>
              <a:defRPr/>
            </a:lvl1pPr>
          </a:lstStyle>
          <a:p>
            <a:fld id="{D8909B90-5B6A-4337-99B6-1EDF23B85E03}" type="slidenum">
              <a:rPr lang="es-ES" altLang="es-AR"/>
              <a:pPr/>
              <a:t>‹Nº›</a:t>
            </a:fld>
            <a:endParaRPr lang="es-ES" altLang="es-AR"/>
          </a:p>
        </p:txBody>
      </p:sp>
    </p:spTree>
    <p:extLst>
      <p:ext uri="{BB962C8B-B14F-4D97-AF65-F5344CB8AC3E}">
        <p14:creationId xmlns:p14="http://schemas.microsoft.com/office/powerpoint/2010/main" val="410261408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92100"/>
            <a:ext cx="8229600" cy="57277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Rectangle 4">
            <a:extLst>
              <a:ext uri="{FF2B5EF4-FFF2-40B4-BE49-F238E27FC236}">
                <a16:creationId xmlns:a16="http://schemas.microsoft.com/office/drawing/2014/main" id="{88620BE5-05C2-4794-8748-A28C53D1450A}"/>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E9868F07-31B2-4EAC-A7F8-EB4FE607F44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16A14E92-345E-465C-BAD7-33D13A0E4374}"/>
              </a:ext>
            </a:extLst>
          </p:cNvPr>
          <p:cNvSpPr>
            <a:spLocks noGrp="1" noChangeArrowheads="1"/>
          </p:cNvSpPr>
          <p:nvPr>
            <p:ph type="sldNum" sz="quarter" idx="12"/>
          </p:nvPr>
        </p:nvSpPr>
        <p:spPr>
          <a:ln/>
        </p:spPr>
        <p:txBody>
          <a:bodyPr/>
          <a:lstStyle>
            <a:lvl1pPr>
              <a:defRPr/>
            </a:lvl1pPr>
          </a:lstStyle>
          <a:p>
            <a:fld id="{A62498FD-EEE6-4814-9EA8-D2E43894BB7A}" type="slidenum">
              <a:rPr lang="es-ES" altLang="es-AR"/>
              <a:pPr/>
              <a:t>‹Nº›</a:t>
            </a:fld>
            <a:endParaRPr lang="es-ES" altLang="es-AR"/>
          </a:p>
        </p:txBody>
      </p:sp>
    </p:spTree>
    <p:extLst>
      <p:ext uri="{BB962C8B-B14F-4D97-AF65-F5344CB8AC3E}">
        <p14:creationId xmlns:p14="http://schemas.microsoft.com/office/powerpoint/2010/main" val="17320529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92100"/>
            <a:ext cx="8229600" cy="13843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457200" y="1905000"/>
            <a:ext cx="40386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05000"/>
            <a:ext cx="40386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5CC4B923-9B44-4C83-A1C7-B6E9A5A3BB0D}"/>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79A838C8-74AA-4327-8F3F-94127C1139D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71B7ADCD-4743-441B-94E7-03382AF6614B}"/>
              </a:ext>
            </a:extLst>
          </p:cNvPr>
          <p:cNvSpPr>
            <a:spLocks noGrp="1" noChangeArrowheads="1"/>
          </p:cNvSpPr>
          <p:nvPr>
            <p:ph type="sldNum" sz="quarter" idx="12"/>
          </p:nvPr>
        </p:nvSpPr>
        <p:spPr>
          <a:ln/>
        </p:spPr>
        <p:txBody>
          <a:bodyPr/>
          <a:lstStyle>
            <a:lvl1pPr>
              <a:defRPr/>
            </a:lvl1pPr>
          </a:lstStyle>
          <a:p>
            <a:fld id="{963726A5-D09C-4F27-9688-3EDEFA179CA4}" type="slidenum">
              <a:rPr lang="es-ES" altLang="es-AR"/>
              <a:pPr/>
              <a:t>‹Nº›</a:t>
            </a:fld>
            <a:endParaRPr lang="es-ES" altLang="es-AR"/>
          </a:p>
        </p:txBody>
      </p:sp>
    </p:spTree>
    <p:extLst>
      <p:ext uri="{BB962C8B-B14F-4D97-AF65-F5344CB8AC3E}">
        <p14:creationId xmlns:p14="http://schemas.microsoft.com/office/powerpoint/2010/main" val="8254707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92100"/>
            <a:ext cx="8229600" cy="13843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457200" y="1905000"/>
            <a:ext cx="8229600" cy="4114800"/>
          </a:xfrm>
        </p:spPr>
        <p:txBody>
          <a:bodyPr/>
          <a:lstStyle/>
          <a:p>
            <a:pPr lvl="0"/>
            <a:endParaRPr lang="es-AR" noProof="0"/>
          </a:p>
        </p:txBody>
      </p:sp>
      <p:sp>
        <p:nvSpPr>
          <p:cNvPr id="4" name="Rectangle 4">
            <a:extLst>
              <a:ext uri="{FF2B5EF4-FFF2-40B4-BE49-F238E27FC236}">
                <a16:creationId xmlns:a16="http://schemas.microsoft.com/office/drawing/2014/main" id="{F5962F6F-F9CC-48FA-9370-A8AB7A3BB4D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6CF663FA-EC94-47B8-AC47-62C43C268BD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9D725EA6-4605-4774-BCA2-47A93B987467}"/>
              </a:ext>
            </a:extLst>
          </p:cNvPr>
          <p:cNvSpPr>
            <a:spLocks noGrp="1" noChangeArrowheads="1"/>
          </p:cNvSpPr>
          <p:nvPr>
            <p:ph type="sldNum" sz="quarter" idx="12"/>
          </p:nvPr>
        </p:nvSpPr>
        <p:spPr>
          <a:ln/>
        </p:spPr>
        <p:txBody>
          <a:bodyPr/>
          <a:lstStyle>
            <a:lvl1pPr>
              <a:defRPr/>
            </a:lvl1pPr>
          </a:lstStyle>
          <a:p>
            <a:fld id="{5C6E984A-23B7-4C62-A8EA-F41F14023FB8}" type="slidenum">
              <a:rPr lang="es-ES" altLang="es-AR"/>
              <a:pPr/>
              <a:t>‹Nº›</a:t>
            </a:fld>
            <a:endParaRPr lang="es-ES" altLang="es-AR"/>
          </a:p>
        </p:txBody>
      </p:sp>
    </p:spTree>
    <p:extLst>
      <p:ext uri="{BB962C8B-B14F-4D97-AF65-F5344CB8AC3E}">
        <p14:creationId xmlns:p14="http://schemas.microsoft.com/office/powerpoint/2010/main" val="1909976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5D4E2A73-DDA2-4EA3-BC60-13DFDBE1B28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107BF806-BB39-46AB-A0F6-556ACC94FD1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63E38B95-5218-4B2A-BED8-F03CA6E63FDB}"/>
              </a:ext>
            </a:extLst>
          </p:cNvPr>
          <p:cNvSpPr>
            <a:spLocks noGrp="1" noChangeArrowheads="1"/>
          </p:cNvSpPr>
          <p:nvPr>
            <p:ph type="sldNum" sz="quarter" idx="12"/>
          </p:nvPr>
        </p:nvSpPr>
        <p:spPr>
          <a:ln/>
        </p:spPr>
        <p:txBody>
          <a:bodyPr/>
          <a:lstStyle>
            <a:lvl1pPr>
              <a:defRPr/>
            </a:lvl1pPr>
          </a:lstStyle>
          <a:p>
            <a:fld id="{36A694C7-5A01-4380-9ABC-C4B39D8F3E3C}" type="slidenum">
              <a:rPr lang="es-ES" altLang="es-AR"/>
              <a:pPr/>
              <a:t>‹Nº›</a:t>
            </a:fld>
            <a:endParaRPr lang="es-ES" altLang="es-AR"/>
          </a:p>
        </p:txBody>
      </p:sp>
    </p:spTree>
    <p:extLst>
      <p:ext uri="{BB962C8B-B14F-4D97-AF65-F5344CB8AC3E}">
        <p14:creationId xmlns:p14="http://schemas.microsoft.com/office/powerpoint/2010/main" val="34902911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736305F8-2158-4679-975C-14CA109A38B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BD0A203D-4F43-4C28-9F20-B24D594E7B7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id="{422EBE4B-A15E-4716-B259-C1F2403D6ACB}"/>
              </a:ext>
            </a:extLst>
          </p:cNvPr>
          <p:cNvSpPr>
            <a:spLocks noGrp="1" noChangeArrowheads="1"/>
          </p:cNvSpPr>
          <p:nvPr>
            <p:ph type="sldNum" sz="quarter" idx="12"/>
          </p:nvPr>
        </p:nvSpPr>
        <p:spPr>
          <a:ln/>
        </p:spPr>
        <p:txBody>
          <a:bodyPr/>
          <a:lstStyle>
            <a:lvl1pPr>
              <a:defRPr/>
            </a:lvl1pPr>
          </a:lstStyle>
          <a:p>
            <a:fld id="{F04BE63F-1BD0-4CE3-B4E7-DF378CE4F9EB}" type="slidenum">
              <a:rPr lang="es-ES" altLang="es-AR"/>
              <a:pPr/>
              <a:t>‹Nº›</a:t>
            </a:fld>
            <a:endParaRPr lang="es-ES" altLang="es-AR"/>
          </a:p>
        </p:txBody>
      </p:sp>
    </p:spTree>
    <p:extLst>
      <p:ext uri="{BB962C8B-B14F-4D97-AF65-F5344CB8AC3E}">
        <p14:creationId xmlns:p14="http://schemas.microsoft.com/office/powerpoint/2010/main" val="80701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16489702-1931-40FA-A851-46AD33C6B3D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1BFCEA5-C534-4889-BF68-38EE91510DA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E753159E-3193-40E8-B52E-4A502AADD755}"/>
              </a:ext>
            </a:extLst>
          </p:cNvPr>
          <p:cNvSpPr>
            <a:spLocks noGrp="1" noChangeArrowheads="1"/>
          </p:cNvSpPr>
          <p:nvPr>
            <p:ph type="sldNum" sz="quarter" idx="12"/>
          </p:nvPr>
        </p:nvSpPr>
        <p:spPr>
          <a:ln/>
        </p:spPr>
        <p:txBody>
          <a:bodyPr/>
          <a:lstStyle>
            <a:lvl1pPr>
              <a:defRPr/>
            </a:lvl1pPr>
          </a:lstStyle>
          <a:p>
            <a:fld id="{EDDC2542-CFD2-46EA-BD74-3BA7CF1B8440}" type="slidenum">
              <a:rPr lang="es-ES" altLang="es-AR"/>
              <a:pPr/>
              <a:t>‹Nº›</a:t>
            </a:fld>
            <a:endParaRPr lang="es-ES" altLang="es-AR"/>
          </a:p>
        </p:txBody>
      </p:sp>
    </p:spTree>
    <p:extLst>
      <p:ext uri="{BB962C8B-B14F-4D97-AF65-F5344CB8AC3E}">
        <p14:creationId xmlns:p14="http://schemas.microsoft.com/office/powerpoint/2010/main" val="23903524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a:extLst>
              <a:ext uri="{FF2B5EF4-FFF2-40B4-BE49-F238E27FC236}">
                <a16:creationId xmlns:a16="http://schemas.microsoft.com/office/drawing/2014/main" id="{B2A70CD6-DF66-407A-912B-CB2060D4082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4BD50BA0-24A5-41AB-A804-00FA03E787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id="{88D1A699-7A54-43CC-B853-E1CA28A66419}"/>
              </a:ext>
            </a:extLst>
          </p:cNvPr>
          <p:cNvSpPr>
            <a:spLocks noGrp="1" noChangeArrowheads="1"/>
          </p:cNvSpPr>
          <p:nvPr>
            <p:ph type="sldNum" sz="quarter" idx="12"/>
          </p:nvPr>
        </p:nvSpPr>
        <p:spPr>
          <a:ln/>
        </p:spPr>
        <p:txBody>
          <a:bodyPr/>
          <a:lstStyle>
            <a:lvl1pPr>
              <a:defRPr/>
            </a:lvl1pPr>
          </a:lstStyle>
          <a:p>
            <a:fld id="{1CB5D082-26FE-4762-AEF0-7B0581686A5A}" type="slidenum">
              <a:rPr lang="es-ES" altLang="es-AR"/>
              <a:pPr/>
              <a:t>‹Nº›</a:t>
            </a:fld>
            <a:endParaRPr lang="es-ES" altLang="es-AR"/>
          </a:p>
        </p:txBody>
      </p:sp>
    </p:spTree>
    <p:extLst>
      <p:ext uri="{BB962C8B-B14F-4D97-AF65-F5344CB8AC3E}">
        <p14:creationId xmlns:p14="http://schemas.microsoft.com/office/powerpoint/2010/main" val="21209150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a:extLst>
              <a:ext uri="{FF2B5EF4-FFF2-40B4-BE49-F238E27FC236}">
                <a16:creationId xmlns:a16="http://schemas.microsoft.com/office/drawing/2014/main" id="{F70FF34E-B0DE-48D2-9DC3-E80081917C98}"/>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1E20CDE0-8340-46B4-8632-A105220EA5A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C7D13EAC-D707-4436-9D60-03F6794C53F9}"/>
              </a:ext>
            </a:extLst>
          </p:cNvPr>
          <p:cNvSpPr>
            <a:spLocks noGrp="1" noChangeArrowheads="1"/>
          </p:cNvSpPr>
          <p:nvPr>
            <p:ph type="sldNum" sz="quarter" idx="12"/>
          </p:nvPr>
        </p:nvSpPr>
        <p:spPr>
          <a:ln/>
        </p:spPr>
        <p:txBody>
          <a:bodyPr/>
          <a:lstStyle>
            <a:lvl1pPr>
              <a:defRPr/>
            </a:lvl1pPr>
          </a:lstStyle>
          <a:p>
            <a:fld id="{EE94F23A-1A0D-419B-9686-D397B3622707}" type="slidenum">
              <a:rPr lang="es-ES" altLang="es-AR"/>
              <a:pPr/>
              <a:t>‹Nº›</a:t>
            </a:fld>
            <a:endParaRPr lang="es-ES" altLang="es-AR"/>
          </a:p>
        </p:txBody>
      </p:sp>
    </p:spTree>
    <p:extLst>
      <p:ext uri="{BB962C8B-B14F-4D97-AF65-F5344CB8AC3E}">
        <p14:creationId xmlns:p14="http://schemas.microsoft.com/office/powerpoint/2010/main" val="11143006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D925C03-C54C-402C-A944-2B3821AA5D60}"/>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E418FD5F-ABCB-40B0-98C4-EAC3562ABD1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id="{DC780C9D-28B2-45DE-8FBE-C7F6BE0D4968}"/>
              </a:ext>
            </a:extLst>
          </p:cNvPr>
          <p:cNvSpPr>
            <a:spLocks noGrp="1" noChangeArrowheads="1"/>
          </p:cNvSpPr>
          <p:nvPr>
            <p:ph type="sldNum" sz="quarter" idx="12"/>
          </p:nvPr>
        </p:nvSpPr>
        <p:spPr>
          <a:ln/>
        </p:spPr>
        <p:txBody>
          <a:bodyPr/>
          <a:lstStyle>
            <a:lvl1pPr>
              <a:defRPr/>
            </a:lvl1pPr>
          </a:lstStyle>
          <a:p>
            <a:fld id="{FE44E62A-6405-404F-8ACC-68CF100C358B}" type="slidenum">
              <a:rPr lang="es-ES" altLang="es-AR"/>
              <a:pPr/>
              <a:t>‹Nº›</a:t>
            </a:fld>
            <a:endParaRPr lang="es-ES" altLang="es-AR"/>
          </a:p>
        </p:txBody>
      </p:sp>
    </p:spTree>
    <p:extLst>
      <p:ext uri="{BB962C8B-B14F-4D97-AF65-F5344CB8AC3E}">
        <p14:creationId xmlns:p14="http://schemas.microsoft.com/office/powerpoint/2010/main" val="22400570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30E43964-29E3-4B91-A1B3-5B7A7052BF25}"/>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82DAC8B-33CF-4426-8104-5E03BBB89C8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75DF7C23-A9D7-4799-BAC7-34322B791022}"/>
              </a:ext>
            </a:extLst>
          </p:cNvPr>
          <p:cNvSpPr>
            <a:spLocks noGrp="1" noChangeArrowheads="1"/>
          </p:cNvSpPr>
          <p:nvPr>
            <p:ph type="sldNum" sz="quarter" idx="12"/>
          </p:nvPr>
        </p:nvSpPr>
        <p:spPr>
          <a:ln/>
        </p:spPr>
        <p:txBody>
          <a:bodyPr/>
          <a:lstStyle>
            <a:lvl1pPr>
              <a:defRPr/>
            </a:lvl1pPr>
          </a:lstStyle>
          <a:p>
            <a:fld id="{9B970C4B-2133-409F-B250-2A49156E90AD}" type="slidenum">
              <a:rPr lang="es-ES" altLang="es-AR"/>
              <a:pPr/>
              <a:t>‹Nº›</a:t>
            </a:fld>
            <a:endParaRPr lang="es-ES" altLang="es-AR"/>
          </a:p>
        </p:txBody>
      </p:sp>
    </p:spTree>
    <p:extLst>
      <p:ext uri="{BB962C8B-B14F-4D97-AF65-F5344CB8AC3E}">
        <p14:creationId xmlns:p14="http://schemas.microsoft.com/office/powerpoint/2010/main" val="12967419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2855F403-CEA4-44A1-A160-3CAE2CD9A147}"/>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B1B4C38B-ED89-4318-B007-8D2919E7EB3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AF67CC63-11A4-4882-9C6F-BD6DF9F8885B}"/>
              </a:ext>
            </a:extLst>
          </p:cNvPr>
          <p:cNvSpPr>
            <a:spLocks noGrp="1" noChangeArrowheads="1"/>
          </p:cNvSpPr>
          <p:nvPr>
            <p:ph type="sldNum" sz="quarter" idx="12"/>
          </p:nvPr>
        </p:nvSpPr>
        <p:spPr>
          <a:ln/>
        </p:spPr>
        <p:txBody>
          <a:bodyPr/>
          <a:lstStyle>
            <a:lvl1pPr>
              <a:defRPr/>
            </a:lvl1pPr>
          </a:lstStyle>
          <a:p>
            <a:fld id="{FB68D3D7-C61B-4EFF-83C5-BBC1E38D9840}" type="slidenum">
              <a:rPr lang="es-ES" altLang="es-AR"/>
              <a:pPr/>
              <a:t>‹Nº›</a:t>
            </a:fld>
            <a:endParaRPr lang="es-ES" altLang="es-AR"/>
          </a:p>
        </p:txBody>
      </p:sp>
    </p:spTree>
    <p:extLst>
      <p:ext uri="{BB962C8B-B14F-4D97-AF65-F5344CB8AC3E}">
        <p14:creationId xmlns:p14="http://schemas.microsoft.com/office/powerpoint/2010/main" val="30271311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10D4CA6-9BC0-4E17-B3A2-B33FA595D8B3}"/>
              </a:ext>
            </a:extLst>
          </p:cNvPr>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1267" name="Rectangle 3">
            <a:extLst>
              <a:ext uri="{FF2B5EF4-FFF2-40B4-BE49-F238E27FC236}">
                <a16:creationId xmlns:a16="http://schemas.microsoft.com/office/drawing/2014/main" id="{9DFB88D7-2262-4BDF-BC90-280B8AAE0352}"/>
              </a:ext>
            </a:extLst>
          </p:cNvPr>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268" name="Rectangle 4">
            <a:extLst>
              <a:ext uri="{FF2B5EF4-FFF2-40B4-BE49-F238E27FC236}">
                <a16:creationId xmlns:a16="http://schemas.microsoft.com/office/drawing/2014/main" id="{0022C226-0328-4FD5-9A86-1A0A94F9297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s-ES"/>
          </a:p>
        </p:txBody>
      </p:sp>
      <p:sp>
        <p:nvSpPr>
          <p:cNvPr id="11269" name="Rectangle 5">
            <a:extLst>
              <a:ext uri="{FF2B5EF4-FFF2-40B4-BE49-F238E27FC236}">
                <a16:creationId xmlns:a16="http://schemas.microsoft.com/office/drawing/2014/main" id="{CFFE218C-9DB8-456F-B87C-E2DFBEC0E93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endParaRPr lang="es-ES"/>
          </a:p>
        </p:txBody>
      </p:sp>
      <p:sp>
        <p:nvSpPr>
          <p:cNvPr id="11270" name="Rectangle 6">
            <a:extLst>
              <a:ext uri="{FF2B5EF4-FFF2-40B4-BE49-F238E27FC236}">
                <a16:creationId xmlns:a16="http://schemas.microsoft.com/office/drawing/2014/main" id="{6ABE88D0-BA17-48E4-80BE-12EF54ACCB0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anose="020B0604020202020204" pitchFamily="34" charset="0"/>
              </a:defRPr>
            </a:lvl1pPr>
          </a:lstStyle>
          <a:p>
            <a:fld id="{8D5ED319-2085-47D7-8797-2B1EE44F5E51}" type="slidenum">
              <a:rPr lang="es-ES" altLang="es-AR"/>
              <a:pPr/>
              <a:t>‹Nº›</a:t>
            </a:fld>
            <a:endParaRPr lang="es-ES" altLang="es-AR"/>
          </a:p>
        </p:txBody>
      </p:sp>
    </p:spTree>
  </p:cSld>
  <p:clrMap bg1="dk2" tx1="lt1" bg2="dk1" tx2="lt2" accent1="accent1" accent2="accent2" accent3="accent3" accent4="accent4" accent5="accent5" accent6="accent6" hlink="hlink" folHlink="folHlink"/>
  <p:sldLayoutIdLst>
    <p:sldLayoutId id="2147483802"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stCondLst>
                                            <p:cond delay="0"/>
                                          </p:stCondLst>
                                        </p:cTn>
                                        <p:tgtEl>
                                          <p:spTgt spid="1126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1000">
                                          <p:stCondLst>
                                            <p:cond delay="0"/>
                                          </p:stCondLst>
                                        </p:cTn>
                                        <p:tgtEl>
                                          <p:spTgt spid="1126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267">
                                            <p:txEl>
                                              <p:pRg st="2" end="2"/>
                                            </p:txEl>
                                          </p:spTgt>
                                        </p:tgtEl>
                                        <p:attrNameLst>
                                          <p:attrName>style.visibility</p:attrName>
                                        </p:attrNameLst>
                                      </p:cBhvr>
                                      <p:to>
                                        <p:strVal val="visible"/>
                                      </p:to>
                                    </p:set>
                                    <p:animEffect transition="in" filter="fade">
                                      <p:cBhvr>
                                        <p:cTn id="20" dur="1000">
                                          <p:stCondLst>
                                            <p:cond delay="0"/>
                                          </p:stCondLst>
                                        </p:cTn>
                                        <p:tgtEl>
                                          <p:spTgt spid="1126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Effect transition="in" filter="fade">
                                      <p:cBhvr>
                                        <p:cTn id="23" dur="1000">
                                          <p:stCondLst>
                                            <p:cond delay="0"/>
                                          </p:stCondLst>
                                        </p:cTn>
                                        <p:tgtEl>
                                          <p:spTgt spid="1126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267">
                                            <p:txEl>
                                              <p:pRg st="4" end="4"/>
                                            </p:txEl>
                                          </p:spTgt>
                                        </p:tgtEl>
                                        <p:attrNameLst>
                                          <p:attrName>style.visibility</p:attrName>
                                        </p:attrNameLst>
                                      </p:cBhvr>
                                      <p:to>
                                        <p:strVal val="visible"/>
                                      </p:to>
                                    </p:set>
                                    <p:animEffect transition="in" filter="fade">
                                      <p:cBhvr>
                                        <p:cTn id="26" dur="1000">
                                          <p:stCondLst>
                                            <p:cond delay="0"/>
                                          </p:stCondLst>
                                        </p:cTn>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23.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B70BE-253E-4C07-948D-A84F67343370}"/>
              </a:ext>
            </a:extLst>
          </p:cNvPr>
          <p:cNvSpPr>
            <a:spLocks noGrp="1"/>
          </p:cNvSpPr>
          <p:nvPr>
            <p:ph type="ctrTitle" sz="quarter"/>
          </p:nvPr>
        </p:nvSpPr>
        <p:spPr>
          <a:xfrm>
            <a:off x="685800" y="116633"/>
            <a:ext cx="7772400" cy="432047"/>
          </a:xfrm>
        </p:spPr>
        <p:txBody>
          <a:bodyPr/>
          <a:lstStyle/>
          <a:p>
            <a:r>
              <a:rPr lang="es-ES_tradnl" sz="1800" dirty="0">
                <a:solidFill>
                  <a:schemeClr val="hlink"/>
                </a:solidFill>
                <a:latin typeface="Arial Black" pitchFamily="34" charset="0"/>
              </a:rPr>
              <a:t>ARQUITECTURA DE COMPUTADORAS</a:t>
            </a:r>
            <a:endParaRPr lang="es-AR" sz="1800" dirty="0"/>
          </a:p>
        </p:txBody>
      </p:sp>
      <p:sp>
        <p:nvSpPr>
          <p:cNvPr id="3" name="Subtítulo 2">
            <a:extLst>
              <a:ext uri="{FF2B5EF4-FFF2-40B4-BE49-F238E27FC236}">
                <a16:creationId xmlns:a16="http://schemas.microsoft.com/office/drawing/2014/main" id="{25A4AF10-2DE0-480A-8870-F19CADF09EF6}"/>
              </a:ext>
            </a:extLst>
          </p:cNvPr>
          <p:cNvSpPr>
            <a:spLocks noGrp="1"/>
          </p:cNvSpPr>
          <p:nvPr>
            <p:ph type="subTitle" sz="quarter" idx="1"/>
          </p:nvPr>
        </p:nvSpPr>
        <p:spPr>
          <a:xfrm>
            <a:off x="1371600" y="548680"/>
            <a:ext cx="6400800" cy="5904656"/>
          </a:xfrm>
        </p:spPr>
        <p:txBody>
          <a:bodyPr/>
          <a:lstStyle/>
          <a:p>
            <a:r>
              <a:rPr lang="es-AR" sz="1800" b="0" i="0" u="none" strike="noStrike" baseline="0" dirty="0">
                <a:latin typeface="CIDFont+F1"/>
              </a:rPr>
              <a:t>Guillermo Oriolani – Ernesto </a:t>
            </a:r>
            <a:r>
              <a:rPr lang="es-AR" sz="1800" b="0" i="0" u="none" strike="noStrike" baseline="0" dirty="0" err="1">
                <a:latin typeface="CIDFont+F1"/>
              </a:rPr>
              <a:t>Chediack</a:t>
            </a:r>
            <a:endParaRPr lang="es-AR" sz="1800" b="0" i="0" u="none" strike="noStrike" baseline="0" dirty="0">
              <a:latin typeface="CIDFont+F1"/>
            </a:endParaRPr>
          </a:p>
          <a:p>
            <a:pPr algn="l">
              <a:lnSpc>
                <a:spcPct val="107000"/>
              </a:lnSpc>
              <a:spcAft>
                <a:spcPts val="800"/>
              </a:spcAft>
            </a:pPr>
            <a:r>
              <a:rPr lang="es-AR" sz="12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UNIDADES</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N°1: ORGANIZACIÓN DE LA COMPUTADORA DIGITAL</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1. La computadora digital</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2. Nivel lógico – digital</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latin typeface="Arial" panose="020B0604020202020204" pitchFamily="34" charset="0"/>
                <a:ea typeface="CIDFont+F1"/>
                <a:cs typeface="Times New Roman" panose="02020603050405020304" pitchFamily="18" charset="0"/>
              </a:rPr>
              <a:t> </a:t>
            </a:r>
            <a:r>
              <a:rPr lang="es-AR" sz="1200" b="1" dirty="0">
                <a:effectLst>
                  <a:outerShdw blurRad="38100" dist="38100" dir="2700000" algn="tl">
                    <a:srgbClr val="000000">
                      <a:alpha val="43137"/>
                    </a:srgbClr>
                  </a:outerShdw>
                </a:effectLst>
                <a:latin typeface="Arial" panose="020B0604020202020204" pitchFamily="34" charset="0"/>
                <a:ea typeface="CIDFont+F1"/>
                <a:cs typeface="Times New Roman" panose="02020603050405020304" pitchFamily="18" charset="0"/>
              </a:rPr>
              <a:t>N°2: UNIDAD DE CONTROL</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1. Unidad de control</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2. Formato de instrucciones</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outerShdw blurRad="38100" dist="38100" dir="2700000" algn="tl">
                    <a:srgbClr val="000000">
                      <a:alpha val="43137"/>
                    </a:srgbClr>
                  </a:outerShdw>
                </a:effectLst>
                <a:latin typeface="Arial" panose="020B0604020202020204" pitchFamily="34" charset="0"/>
                <a:ea typeface="CIDFont+F1"/>
                <a:cs typeface="Times New Roman" panose="02020603050405020304" pitchFamily="18" charset="0"/>
              </a:rPr>
              <a:t> N°3: MEMORIA</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1. Unidad de memoria</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2. Memoria física y memoria virtual</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latin typeface="Arial" panose="020B0604020202020204" pitchFamily="34" charset="0"/>
                <a:ea typeface="CIDFont+F1"/>
                <a:cs typeface="Times New Roman" panose="02020603050405020304" pitchFamily="18" charset="0"/>
              </a:rPr>
              <a:t> </a:t>
            </a:r>
            <a:r>
              <a:rPr lang="es-AR" sz="1200" b="1" dirty="0">
                <a:effectLst>
                  <a:outerShdw blurRad="38100" dist="38100" dir="2700000" algn="tl">
                    <a:srgbClr val="000000">
                      <a:alpha val="43137"/>
                    </a:srgbClr>
                  </a:outerShdw>
                </a:effectLst>
                <a:latin typeface="Arial" panose="020B0604020202020204" pitchFamily="34" charset="0"/>
                <a:ea typeface="CIDFont+F1"/>
                <a:cs typeface="Times New Roman" panose="02020603050405020304" pitchFamily="18" charset="0"/>
              </a:rPr>
              <a:t>N°4: ENTRADA Y SALIDA</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1. Unidad de entrada – salida</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2. Buses de entrada y salida</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latin typeface="Arial" panose="020B0604020202020204" pitchFamily="34" charset="0"/>
                <a:ea typeface="CIDFont+F1"/>
                <a:cs typeface="Times New Roman" panose="02020603050405020304" pitchFamily="18" charset="0"/>
              </a:rPr>
              <a:t> </a:t>
            </a:r>
            <a:r>
              <a:rPr lang="es-AR" sz="1200" b="1" dirty="0">
                <a:effectLst>
                  <a:outerShdw blurRad="38100" dist="38100" dir="2700000" algn="tl">
                    <a:srgbClr val="000000">
                      <a:alpha val="43137"/>
                    </a:srgbClr>
                  </a:outerShdw>
                </a:effectLst>
                <a:latin typeface="Arial" panose="020B0604020202020204" pitchFamily="34" charset="0"/>
                <a:ea typeface="CIDFont+F1"/>
                <a:cs typeface="Times New Roman" panose="02020603050405020304" pitchFamily="18" charset="0"/>
              </a:rPr>
              <a:t>N°5: MICROPROCESADORES</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1. Evolución de los microprocesadores</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Arial" panose="020B0604020202020204" pitchFamily="34" charset="0"/>
              <a:buChar char="•"/>
            </a:pPr>
            <a:r>
              <a:rPr lang="es-AR" sz="1200" b="1" dirty="0">
                <a:effectLst/>
                <a:latin typeface="Arial" panose="020B0604020202020204" pitchFamily="34" charset="0"/>
                <a:ea typeface="CIDFont+F1"/>
                <a:cs typeface="Times New Roman" panose="02020603050405020304" pitchFamily="18" charset="0"/>
              </a:rPr>
              <a:t>2. Tipos de microprocesadores</a:t>
            </a:r>
            <a:endParaRPr lang="es-AR"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l">
              <a:lnSpc>
                <a:spcPct val="107000"/>
              </a:lnSpc>
              <a:spcAft>
                <a:spcPts val="800"/>
              </a:spcAft>
              <a:buFont typeface="Wingdings" panose="05000000000000000000" pitchFamily="2" charset="2"/>
              <a:buChar char="Ø"/>
            </a:pPr>
            <a:r>
              <a:rPr lang="es-AR" sz="1200" b="1" dirty="0">
                <a:effectLst/>
                <a:latin typeface="Arial" panose="020B0604020202020204" pitchFamily="34" charset="0"/>
                <a:ea typeface="CIDFont+F1"/>
                <a:cs typeface="Times New Roman" panose="02020603050405020304" pitchFamily="18" charset="0"/>
              </a:rPr>
              <a:t> </a:t>
            </a:r>
            <a:r>
              <a:rPr lang="es-AR" sz="1200" b="1" dirty="0">
                <a:effectLst>
                  <a:outerShdw blurRad="38100" dist="38100" dir="2700000" algn="tl">
                    <a:srgbClr val="000000">
                      <a:alpha val="43137"/>
                    </a:srgbClr>
                  </a:outerShdw>
                </a:effectLst>
                <a:latin typeface="Arial" panose="020B0604020202020204" pitchFamily="34" charset="0"/>
                <a:ea typeface="CIDFont+F1"/>
                <a:cs typeface="Times New Roman" panose="02020603050405020304" pitchFamily="18" charset="0"/>
              </a:rPr>
              <a:t>N°6: ARQUITECTURA PARALELO</a:t>
            </a:r>
            <a:endParaRPr lang="es-AR" sz="1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1944228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BAE634C-54EA-4987-AB7A-035350C85A2F}"/>
              </a:ext>
            </a:extLst>
          </p:cNvPr>
          <p:cNvSpPr>
            <a:spLocks noGrp="1"/>
          </p:cNvSpPr>
          <p:nvPr>
            <p:ph type="title"/>
          </p:nvPr>
        </p:nvSpPr>
        <p:spPr/>
        <p:txBody>
          <a:bodyPr/>
          <a:lstStyle/>
          <a:p>
            <a:pPr>
              <a:defRPr/>
            </a:pPr>
            <a:r>
              <a:rPr lang="es-AR" dirty="0"/>
              <a:t>NIVELES EN ARQUITECTURA DE COMPUTADORAS</a:t>
            </a:r>
          </a:p>
        </p:txBody>
      </p:sp>
      <p:sp>
        <p:nvSpPr>
          <p:cNvPr id="3" name="2 Marcador de contenido">
            <a:extLst>
              <a:ext uri="{FF2B5EF4-FFF2-40B4-BE49-F238E27FC236}">
                <a16:creationId xmlns:a16="http://schemas.microsoft.com/office/drawing/2014/main" id="{B05EAA83-147C-420E-A0F4-CC0024BBDE58}"/>
              </a:ext>
            </a:extLst>
          </p:cNvPr>
          <p:cNvSpPr>
            <a:spLocks noGrp="1"/>
          </p:cNvSpPr>
          <p:nvPr>
            <p:ph idx="1"/>
          </p:nvPr>
        </p:nvSpPr>
        <p:spPr>
          <a:xfrm>
            <a:off x="457200" y="1557338"/>
            <a:ext cx="8229600" cy="5300662"/>
          </a:xfrm>
        </p:spPr>
        <p:txBody>
          <a:bodyPr/>
          <a:lstStyle/>
          <a:p>
            <a:pPr>
              <a:defRPr/>
            </a:pPr>
            <a:r>
              <a:rPr lang="es-AR" dirty="0"/>
              <a:t>ESTA SEPARACIÓN DE NIVELES HA SIDO EXPLOTADA EN EL DESARROLLO DE LAS MÁQUINAS DE COMPATIBILIDAD ASCENDENTE:</a:t>
            </a:r>
          </a:p>
          <a:p>
            <a:pPr lvl="1">
              <a:defRPr/>
            </a:pPr>
            <a:r>
              <a:rPr lang="es-AR" dirty="0"/>
              <a:t>IBM CREA EL CONCEPTO DE “FAMILIA DE MÁQUINAS” EN LA SERIE 360: MÁQUINAS CON UNA MAYOR CAPACIDAD EN LA MISMA FAMILIA PODÍAN CORRER PROGRAMAS ESCRITOS PARA LAS MÁQUINAS CON MENOS CAPACIDADES DE LA MISMA FAMILIA SIN MODIFICAR A ESTOS PROGRAMAS.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0CD8FA2-8DCF-48A1-81C2-15A692265F92}"/>
              </a:ext>
            </a:extLst>
          </p:cNvPr>
          <p:cNvSpPr>
            <a:spLocks noGrp="1"/>
          </p:cNvSpPr>
          <p:nvPr>
            <p:ph type="title"/>
          </p:nvPr>
        </p:nvSpPr>
        <p:spPr/>
        <p:txBody>
          <a:bodyPr/>
          <a:lstStyle/>
          <a:p>
            <a:pPr>
              <a:defRPr/>
            </a:pPr>
            <a:r>
              <a:rPr lang="es-AR" dirty="0"/>
              <a:t>USUARIO O NIVEL DE PROGRAMAS DE APLICACIÓN</a:t>
            </a:r>
          </a:p>
        </p:txBody>
      </p:sp>
      <p:sp>
        <p:nvSpPr>
          <p:cNvPr id="3" name="2 Marcador de contenido">
            <a:extLst>
              <a:ext uri="{FF2B5EF4-FFF2-40B4-BE49-F238E27FC236}">
                <a16:creationId xmlns:a16="http://schemas.microsoft.com/office/drawing/2014/main" id="{CD230493-2C05-4CF9-9E2F-FF7DB7C7FDB8}"/>
              </a:ext>
            </a:extLst>
          </p:cNvPr>
          <p:cNvSpPr>
            <a:spLocks noGrp="1"/>
          </p:cNvSpPr>
          <p:nvPr>
            <p:ph idx="1"/>
          </p:nvPr>
        </p:nvSpPr>
        <p:spPr>
          <a:xfrm>
            <a:off x="457200" y="1557338"/>
            <a:ext cx="8229600" cy="4462462"/>
          </a:xfrm>
        </p:spPr>
        <p:txBody>
          <a:bodyPr/>
          <a:lstStyle/>
          <a:p>
            <a:pPr>
              <a:defRPr/>
            </a:pPr>
            <a:r>
              <a:rPr lang="es-AR" dirty="0"/>
              <a:t>EL USUARIO INTERACTUA  CON LA PC CORRIENDO PROGRAMAS:</a:t>
            </a:r>
          </a:p>
          <a:p>
            <a:pPr lvl="1">
              <a:defRPr/>
            </a:pPr>
            <a:r>
              <a:rPr lang="es-AR" dirty="0"/>
              <a:t>PROCESADOR DE TEXTO</a:t>
            </a:r>
          </a:p>
          <a:p>
            <a:pPr lvl="1">
              <a:defRPr/>
            </a:pPr>
            <a:r>
              <a:rPr lang="es-AR" dirty="0"/>
              <a:t>PLANILLA DE CÁLCULO</a:t>
            </a:r>
          </a:p>
          <a:p>
            <a:pPr lvl="1">
              <a:defRPr/>
            </a:pPr>
            <a:r>
              <a:rPr lang="es-AR" dirty="0"/>
              <a:t>JUEGOS</a:t>
            </a:r>
          </a:p>
          <a:p>
            <a:pPr algn="just">
              <a:defRPr/>
            </a:pPr>
            <a:r>
              <a:rPr lang="es-AR" dirty="0"/>
              <a:t>EL USUARIO VE A LA COMPUTADORA A TRAVÉS DE LOS PROGRAMAS QUE CORRE EN ELLA Y MUY POCO O NADA DE SU ESTRUCTURA DE BAJO NIVEL ES VISIBLE</a:t>
            </a:r>
          </a:p>
          <a:p>
            <a:pPr>
              <a:defRPr/>
            </a:pPr>
            <a:endParaRPr lang="es-A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29F2EE8-5898-4245-90D1-DECAD1AB2C07}"/>
              </a:ext>
            </a:extLst>
          </p:cNvPr>
          <p:cNvSpPr>
            <a:spLocks noGrp="1"/>
          </p:cNvSpPr>
          <p:nvPr>
            <p:ph type="title"/>
          </p:nvPr>
        </p:nvSpPr>
        <p:spPr>
          <a:xfrm>
            <a:off x="457200" y="292100"/>
            <a:ext cx="8229600" cy="1120775"/>
          </a:xfrm>
        </p:spPr>
        <p:txBody>
          <a:bodyPr/>
          <a:lstStyle/>
          <a:p>
            <a:pPr>
              <a:defRPr/>
            </a:pPr>
            <a:r>
              <a:rPr lang="es-AR" dirty="0"/>
              <a:t>NIVEL DE LENGUAJES DE ALTO NIVEL</a:t>
            </a:r>
          </a:p>
        </p:txBody>
      </p:sp>
      <p:sp>
        <p:nvSpPr>
          <p:cNvPr id="3" name="2 Marcador de contenido">
            <a:extLst>
              <a:ext uri="{FF2B5EF4-FFF2-40B4-BE49-F238E27FC236}">
                <a16:creationId xmlns:a16="http://schemas.microsoft.com/office/drawing/2014/main" id="{B0C7BA61-1196-4514-93B5-298D3626CEC9}"/>
              </a:ext>
            </a:extLst>
          </p:cNvPr>
          <p:cNvSpPr>
            <a:spLocks noGrp="1"/>
          </p:cNvSpPr>
          <p:nvPr>
            <p:ph idx="1"/>
          </p:nvPr>
        </p:nvSpPr>
        <p:spPr>
          <a:xfrm>
            <a:off x="457200" y="2060575"/>
            <a:ext cx="8229600" cy="3959225"/>
          </a:xfrm>
        </p:spPr>
        <p:txBody>
          <a:bodyPr/>
          <a:lstStyle/>
          <a:p>
            <a:pPr>
              <a:defRPr/>
            </a:pPr>
            <a:r>
              <a:rPr lang="es-AR" dirty="0"/>
              <a:t>SON DE ALTO NIVEL LENGUAJES COMO C, C++, PYTHON, PASCAL, FORTRAN, JAVA</a:t>
            </a:r>
          </a:p>
          <a:p>
            <a:pPr>
              <a:defRPr/>
            </a:pPr>
            <a:r>
              <a:rPr lang="es-AR" dirty="0"/>
              <a:t>EL PROGRAMADOR SOLO VÉ AL LENGUAJE Y NINGÚN DETALLE DE BAJO NIVEL DE LA MÁQUINA. VE TIPOS DE DATOS E INSTRUCCIONES DEL LENGUAJE DE ALTO NIVEL.</a:t>
            </a:r>
          </a:p>
          <a:p>
            <a:pPr>
              <a:defRPr/>
            </a:pPr>
            <a:endParaRPr lang="es-A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4C04FCB-AF2E-45D3-B2A0-A2DF79162BA8}"/>
              </a:ext>
            </a:extLst>
          </p:cNvPr>
          <p:cNvSpPr>
            <a:spLocks noGrp="1"/>
          </p:cNvSpPr>
          <p:nvPr>
            <p:ph type="title"/>
          </p:nvPr>
        </p:nvSpPr>
        <p:spPr>
          <a:xfrm>
            <a:off x="457200" y="0"/>
            <a:ext cx="8229600" cy="1341438"/>
          </a:xfrm>
        </p:spPr>
        <p:txBody>
          <a:bodyPr/>
          <a:lstStyle/>
          <a:p>
            <a:pPr>
              <a:defRPr/>
            </a:pPr>
            <a:r>
              <a:rPr lang="es-AR" dirty="0"/>
              <a:t>NIVEL DE LENGUAJES DE ALTO NIVEL</a:t>
            </a:r>
          </a:p>
        </p:txBody>
      </p:sp>
      <p:sp>
        <p:nvSpPr>
          <p:cNvPr id="3" name="2 Marcador de contenido">
            <a:extLst>
              <a:ext uri="{FF2B5EF4-FFF2-40B4-BE49-F238E27FC236}">
                <a16:creationId xmlns:a16="http://schemas.microsoft.com/office/drawing/2014/main" id="{2902B49A-0AE4-4B87-9FA5-348F94C19317}"/>
              </a:ext>
            </a:extLst>
          </p:cNvPr>
          <p:cNvSpPr>
            <a:spLocks noGrp="1"/>
          </p:cNvSpPr>
          <p:nvPr>
            <p:ph idx="1"/>
          </p:nvPr>
        </p:nvSpPr>
        <p:spPr>
          <a:xfrm>
            <a:off x="457200" y="1341438"/>
            <a:ext cx="8229600" cy="5516562"/>
          </a:xfrm>
        </p:spPr>
        <p:txBody>
          <a:bodyPr/>
          <a:lstStyle/>
          <a:p>
            <a:pPr>
              <a:defRPr/>
            </a:pPr>
            <a:r>
              <a:rPr lang="es-AR" dirty="0"/>
              <a:t>EL ROL DEL COMPILADOR ES MAPEAR LOS TIPOS DE DATOS E INSTRUCCIONES DESDE EL LENGUAJE EN ALTO NIVEL AL VERDADERO HARDWARE DEL COMPUTADOR</a:t>
            </a:r>
          </a:p>
          <a:p>
            <a:pPr>
              <a:defRPr/>
            </a:pPr>
            <a:r>
              <a:rPr lang="es-AR" dirty="0"/>
              <a:t>“COMPATIBILIDAD DE CÓDIGO FUENTE”: LOS PROGRAMAS ESCRITOS EN LENGUAJES DE ALTO NIVEL PUEDEN SER RECOMPILADOS PARA VARIAS MÁQUINAS, CORRERAN IGUAL Y DARAN LOS MISMOS RESULTADOS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274588B-DEA9-4EED-8559-AFA10AFBAC6F}"/>
              </a:ext>
            </a:extLst>
          </p:cNvPr>
          <p:cNvSpPr>
            <a:spLocks noGrp="1"/>
          </p:cNvSpPr>
          <p:nvPr>
            <p:ph type="title"/>
          </p:nvPr>
        </p:nvSpPr>
        <p:spPr/>
        <p:txBody>
          <a:bodyPr/>
          <a:lstStyle/>
          <a:p>
            <a:pPr>
              <a:defRPr/>
            </a:pPr>
            <a:r>
              <a:rPr lang="es-AR" dirty="0"/>
              <a:t>LENGUAJE ENSAMBLADOR/</a:t>
            </a:r>
            <a:br>
              <a:rPr lang="es-AR" dirty="0"/>
            </a:br>
            <a:r>
              <a:rPr lang="es-AR" dirty="0"/>
              <a:t>CÓDIGO DE MÁQUINA</a:t>
            </a:r>
          </a:p>
        </p:txBody>
      </p:sp>
      <p:sp>
        <p:nvSpPr>
          <p:cNvPr id="3" name="2 Marcador de contenido">
            <a:extLst>
              <a:ext uri="{FF2B5EF4-FFF2-40B4-BE49-F238E27FC236}">
                <a16:creationId xmlns:a16="http://schemas.microsoft.com/office/drawing/2014/main" id="{FF7E99EA-2EF2-4DF2-A1BA-CE8DC4A07CEF}"/>
              </a:ext>
            </a:extLst>
          </p:cNvPr>
          <p:cNvSpPr>
            <a:spLocks noGrp="1"/>
          </p:cNvSpPr>
          <p:nvPr>
            <p:ph idx="1"/>
          </p:nvPr>
        </p:nvSpPr>
        <p:spPr>
          <a:xfrm>
            <a:off x="457200" y="1628775"/>
            <a:ext cx="8229600" cy="4391025"/>
          </a:xfrm>
        </p:spPr>
        <p:txBody>
          <a:bodyPr/>
          <a:lstStyle/>
          <a:p>
            <a:pPr>
              <a:defRPr/>
            </a:pPr>
            <a:r>
              <a:rPr lang="es-AR" dirty="0"/>
              <a:t>EL COMPILADOR TRASLADA DESDE EL CÓDIGO FUENTE A LAS VERDADERAS “INSTRUCCIONES DE MÁQUINA” O “LENGUAJE DE MÁQUINA” O “CÓDIGO DE MÁQUINA”</a:t>
            </a:r>
          </a:p>
          <a:p>
            <a:pPr>
              <a:defRPr/>
            </a:pPr>
            <a:r>
              <a:rPr lang="es-AR" dirty="0"/>
              <a:t>EL LENGUAJE DE MÁQUINA TRATA CON ASUNTOS DEL HARDWARE COMO REGISTROS Y LA TRANSFERENCIA DE DATOS ENTRE ELLOS.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4F24A07-023F-451A-B5BD-92622885023D}"/>
              </a:ext>
            </a:extLst>
          </p:cNvPr>
          <p:cNvSpPr>
            <a:spLocks noGrp="1"/>
          </p:cNvSpPr>
          <p:nvPr>
            <p:ph type="title"/>
          </p:nvPr>
        </p:nvSpPr>
        <p:spPr/>
        <p:txBody>
          <a:bodyPr/>
          <a:lstStyle/>
          <a:p>
            <a:pPr>
              <a:defRPr/>
            </a:pPr>
            <a:r>
              <a:rPr lang="es-AR" dirty="0"/>
              <a:t>LENGUAJE ENSAMBLADOR/</a:t>
            </a:r>
            <a:br>
              <a:rPr lang="es-AR" dirty="0"/>
            </a:br>
            <a:r>
              <a:rPr lang="es-AR" dirty="0"/>
              <a:t>CÓDIGO DE MÁQUINA</a:t>
            </a:r>
          </a:p>
        </p:txBody>
      </p:sp>
      <p:sp>
        <p:nvSpPr>
          <p:cNvPr id="3" name="2 Marcador de contenido">
            <a:extLst>
              <a:ext uri="{FF2B5EF4-FFF2-40B4-BE49-F238E27FC236}">
                <a16:creationId xmlns:a16="http://schemas.microsoft.com/office/drawing/2014/main" id="{2B830E95-58A8-46F4-BAF6-157C726628BB}"/>
              </a:ext>
            </a:extLst>
          </p:cNvPr>
          <p:cNvSpPr>
            <a:spLocks noGrp="1"/>
          </p:cNvSpPr>
          <p:nvPr>
            <p:ph idx="1"/>
          </p:nvPr>
        </p:nvSpPr>
        <p:spPr/>
        <p:txBody>
          <a:bodyPr/>
          <a:lstStyle/>
          <a:p>
            <a:pPr>
              <a:defRPr/>
            </a:pPr>
            <a:r>
              <a:rPr lang="es-AR" dirty="0"/>
              <a:t>AL CONJUNTO DE INSTRUCCIONES DE MÁQUINA PARA UNA DETERMINADA MÁQUINA SE DENOMINA “SET DE INSTRUCCIONES”</a:t>
            </a:r>
          </a:p>
          <a:p>
            <a:pPr>
              <a:defRPr/>
            </a:pPr>
            <a:r>
              <a:rPr lang="es-AR" dirty="0"/>
              <a:t>EL VERDADERO CODIGO DE MÁQUINA ES UN CONJUNTO DE CEROS Y UNOS CONOCIDO COMO “CODIGO BINARIO DE MÁQUINA” O “CODIGO BINARIO”.</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745061D-5DD2-45E4-B132-5AB0DB5F0E49}"/>
              </a:ext>
            </a:extLst>
          </p:cNvPr>
          <p:cNvSpPr>
            <a:spLocks noGrp="1"/>
          </p:cNvSpPr>
          <p:nvPr>
            <p:ph type="title"/>
          </p:nvPr>
        </p:nvSpPr>
        <p:spPr/>
        <p:txBody>
          <a:bodyPr/>
          <a:lstStyle/>
          <a:p>
            <a:pPr>
              <a:defRPr/>
            </a:pPr>
            <a:r>
              <a:rPr lang="es-AR" dirty="0"/>
              <a:t>LENGUAJE ENSAMBLADOR/</a:t>
            </a:r>
            <a:br>
              <a:rPr lang="es-AR" dirty="0"/>
            </a:br>
            <a:r>
              <a:rPr lang="es-AR" dirty="0"/>
              <a:t>CÓDIGO DE MÁQUINA</a:t>
            </a:r>
          </a:p>
        </p:txBody>
      </p:sp>
      <p:sp>
        <p:nvSpPr>
          <p:cNvPr id="3" name="2 Marcador de contenido">
            <a:extLst>
              <a:ext uri="{FF2B5EF4-FFF2-40B4-BE49-F238E27FC236}">
                <a16:creationId xmlns:a16="http://schemas.microsoft.com/office/drawing/2014/main" id="{152A0827-4845-4E37-9D20-27CC4C3ABA7B}"/>
              </a:ext>
            </a:extLst>
          </p:cNvPr>
          <p:cNvSpPr>
            <a:spLocks noGrp="1"/>
          </p:cNvSpPr>
          <p:nvPr>
            <p:ph idx="1"/>
          </p:nvPr>
        </p:nvSpPr>
        <p:spPr>
          <a:xfrm>
            <a:off x="457200" y="1628775"/>
            <a:ext cx="8229600" cy="5229225"/>
          </a:xfrm>
        </p:spPr>
        <p:txBody>
          <a:bodyPr/>
          <a:lstStyle/>
          <a:p>
            <a:pPr algn="just">
              <a:defRPr/>
            </a:pPr>
            <a:r>
              <a:rPr lang="es-AR" sz="2800" dirty="0"/>
              <a:t>EL LENGUAJE ENSAMBLADOR TRASLADA NEMOTECNICOS COMO “MOVE Data, ACC” EN SU CORRESPONDIENTE CODIGO DE MÁQUINA (CONJUNTO DE CEROS Y UNOS).</a:t>
            </a:r>
          </a:p>
          <a:p>
            <a:pPr>
              <a:defRPr/>
            </a:pPr>
            <a:r>
              <a:rPr lang="es-AR" sz="2800" dirty="0"/>
              <a:t>“COMPATIBILIDAD BINARIA”: MÁQUINAS QUE COMPARTEN EL MISMO SET DE INSTRUCCIONES. POR EJEMPLO:</a:t>
            </a:r>
          </a:p>
          <a:p>
            <a:pPr lvl="1">
              <a:defRPr/>
            </a:pPr>
            <a:r>
              <a:rPr lang="es-AR" sz="2000" dirty="0"/>
              <a:t>EL CODIGO DE MÁQUINA QUE CORRE EN UNA IBM 360 MODELO 35 CORRERÁ  SIN CAMBIOS EN UNA IBM 360 MODELO 50</a:t>
            </a:r>
          </a:p>
          <a:p>
            <a:pPr lvl="1">
              <a:defRPr/>
            </a:pPr>
            <a:r>
              <a:rPr lang="es-AR" sz="2000" dirty="0"/>
              <a:t>EN INTEL CÓDIGOS BINARIOS ESCRITOS PARA UN PROCESADOR 8086, CORRERÁ SIN CAMBIOS EN LOS PROCESADORES 80186,80286, 80386, 80486, PENTIUM</a:t>
            </a:r>
          </a:p>
          <a:p>
            <a:pPr lvl="1">
              <a:defRPr/>
            </a:pPr>
            <a:endParaRPr lang="es-AR"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F807CF3-5843-42F4-9CE8-30A257F541C4}"/>
              </a:ext>
            </a:extLst>
          </p:cNvPr>
          <p:cNvSpPr>
            <a:spLocks noGrp="1"/>
          </p:cNvSpPr>
          <p:nvPr>
            <p:ph type="title"/>
          </p:nvPr>
        </p:nvSpPr>
        <p:spPr/>
        <p:txBody>
          <a:bodyPr/>
          <a:lstStyle/>
          <a:p>
            <a:pPr>
              <a:defRPr/>
            </a:pPr>
            <a:r>
              <a:rPr lang="es-AR" dirty="0"/>
              <a:t>NIVEL UNIDAD DE CONTROL</a:t>
            </a:r>
          </a:p>
        </p:txBody>
      </p:sp>
      <p:sp>
        <p:nvSpPr>
          <p:cNvPr id="3" name="2 Marcador de contenido">
            <a:extLst>
              <a:ext uri="{FF2B5EF4-FFF2-40B4-BE49-F238E27FC236}">
                <a16:creationId xmlns:a16="http://schemas.microsoft.com/office/drawing/2014/main" id="{9BC3082B-05BA-4280-BBE9-C2061457F0D0}"/>
              </a:ext>
            </a:extLst>
          </p:cNvPr>
          <p:cNvSpPr>
            <a:spLocks noGrp="1"/>
          </p:cNvSpPr>
          <p:nvPr>
            <p:ph idx="1"/>
          </p:nvPr>
        </p:nvSpPr>
        <p:spPr>
          <a:xfrm>
            <a:off x="457200" y="1341438"/>
            <a:ext cx="8229600" cy="4678362"/>
          </a:xfrm>
        </p:spPr>
        <p:txBody>
          <a:bodyPr/>
          <a:lstStyle/>
          <a:p>
            <a:pPr>
              <a:defRPr/>
            </a:pPr>
            <a:r>
              <a:rPr lang="es-AR" dirty="0"/>
              <a:t>UNIDAD DE CONTROL:</a:t>
            </a:r>
          </a:p>
          <a:p>
            <a:pPr lvl="1">
              <a:defRPr/>
            </a:pPr>
            <a:r>
              <a:rPr lang="es-AR" dirty="0"/>
              <a:t> GENERA  SEÑALES DE CONTROL QUE PERMITEN TRANSFERIR LOS DATOS DESDE UN REGISTRO HACIA OTRO REGISTRO, A TRAVÉS DE CIRCUITOS LÓGICOS QUE CREAN UNA VÍA PARA SU INTERCONEXÍON, INTERPRETANDO A CADA UNA DE LAS INSTRUCCIONES DE MÁQUINA.</a:t>
            </a:r>
          </a:p>
          <a:p>
            <a:pPr lvl="1">
              <a:defRPr/>
            </a:pPr>
            <a:r>
              <a:rPr lang="es-AR" dirty="0"/>
              <a:t>PUEDE SER: </a:t>
            </a:r>
          </a:p>
          <a:p>
            <a:pPr lvl="2">
              <a:defRPr/>
            </a:pPr>
            <a:r>
              <a:rPr lang="es-AR" dirty="0"/>
              <a:t>UNIDAD DE CONTROL CABLEADA</a:t>
            </a:r>
          </a:p>
          <a:p>
            <a:pPr lvl="2">
              <a:defRPr/>
            </a:pPr>
            <a:r>
              <a:rPr lang="es-AR" dirty="0"/>
              <a:t>UNIDAD DE CONTROL MICROPROGRAMADA</a:t>
            </a:r>
          </a:p>
          <a:p>
            <a:pPr lvl="2">
              <a:defRPr/>
            </a:pPr>
            <a:endParaRPr lang="es-AR"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FC23FAA-B65D-493D-8205-D32A61C531E4}"/>
              </a:ext>
            </a:extLst>
          </p:cNvPr>
          <p:cNvSpPr>
            <a:spLocks noGrp="1"/>
          </p:cNvSpPr>
          <p:nvPr>
            <p:ph type="title"/>
          </p:nvPr>
        </p:nvSpPr>
        <p:spPr/>
        <p:txBody>
          <a:bodyPr/>
          <a:lstStyle/>
          <a:p>
            <a:pPr>
              <a:defRPr/>
            </a:pPr>
            <a:r>
              <a:rPr lang="es-AR" dirty="0"/>
              <a:t>NIVEL UNIDAD DE CONTROL</a:t>
            </a:r>
          </a:p>
        </p:txBody>
      </p:sp>
      <p:sp>
        <p:nvSpPr>
          <p:cNvPr id="3" name="2 Marcador de contenido">
            <a:extLst>
              <a:ext uri="{FF2B5EF4-FFF2-40B4-BE49-F238E27FC236}">
                <a16:creationId xmlns:a16="http://schemas.microsoft.com/office/drawing/2014/main" id="{458B54C5-9887-4F96-B817-B21765DB52A8}"/>
              </a:ext>
            </a:extLst>
          </p:cNvPr>
          <p:cNvSpPr>
            <a:spLocks noGrp="1"/>
          </p:cNvSpPr>
          <p:nvPr>
            <p:ph idx="1"/>
          </p:nvPr>
        </p:nvSpPr>
        <p:spPr>
          <a:xfrm>
            <a:off x="457200" y="1700213"/>
            <a:ext cx="8229600" cy="4319587"/>
          </a:xfrm>
        </p:spPr>
        <p:txBody>
          <a:bodyPr/>
          <a:lstStyle/>
          <a:p>
            <a:pPr>
              <a:defRPr/>
            </a:pPr>
            <a:r>
              <a:rPr lang="es-AR" dirty="0"/>
              <a:t>UNIDAD DE CONTROL CABLEADA:</a:t>
            </a:r>
          </a:p>
          <a:p>
            <a:pPr lvl="1">
              <a:defRPr/>
            </a:pPr>
            <a:r>
              <a:rPr lang="es-AR" dirty="0"/>
              <a:t>BLOQUE DE COMPONENTES DE LÓGICA DIGITAL</a:t>
            </a:r>
          </a:p>
          <a:p>
            <a:pPr lvl="1">
              <a:defRPr/>
            </a:pPr>
            <a:r>
              <a:rPr lang="es-AR" dirty="0"/>
              <a:t>VENTAJA:  SU VELOCIDAD DE FUNCIONAMIENTO</a:t>
            </a:r>
          </a:p>
          <a:p>
            <a:pPr lvl="1">
              <a:defRPr/>
            </a:pPr>
            <a:r>
              <a:rPr lang="es-AR" dirty="0"/>
              <a:t>DESVENTAJA: COMPLEJO DISEÑO </a:t>
            </a:r>
            <a:r>
              <a:rPr lang="es-AR"/>
              <a:t>Y DIFÍCIL </a:t>
            </a:r>
            <a:r>
              <a:rPr lang="es-AR" dirty="0"/>
              <a:t>DE MODIFICAR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CD42A44-DC41-4370-8313-59B567D61541}"/>
              </a:ext>
            </a:extLst>
          </p:cNvPr>
          <p:cNvSpPr>
            <a:spLocks noGrp="1"/>
          </p:cNvSpPr>
          <p:nvPr>
            <p:ph type="title"/>
          </p:nvPr>
        </p:nvSpPr>
        <p:spPr/>
        <p:txBody>
          <a:bodyPr/>
          <a:lstStyle/>
          <a:p>
            <a:pPr>
              <a:defRPr/>
            </a:pPr>
            <a:r>
              <a:rPr lang="es-AR" dirty="0"/>
              <a:t>NIVEL UNIDAD DE CONTROL</a:t>
            </a:r>
          </a:p>
        </p:txBody>
      </p:sp>
      <p:sp>
        <p:nvSpPr>
          <p:cNvPr id="3" name="2 Marcador de contenido">
            <a:extLst>
              <a:ext uri="{FF2B5EF4-FFF2-40B4-BE49-F238E27FC236}">
                <a16:creationId xmlns:a16="http://schemas.microsoft.com/office/drawing/2014/main" id="{2FB9424B-CA41-4DB8-97E7-627C852FD9A6}"/>
              </a:ext>
            </a:extLst>
          </p:cNvPr>
          <p:cNvSpPr>
            <a:spLocks noGrp="1"/>
          </p:cNvSpPr>
          <p:nvPr>
            <p:ph idx="1"/>
          </p:nvPr>
        </p:nvSpPr>
        <p:spPr>
          <a:xfrm>
            <a:off x="0" y="1557338"/>
            <a:ext cx="8893175" cy="4462462"/>
          </a:xfrm>
        </p:spPr>
        <p:txBody>
          <a:bodyPr/>
          <a:lstStyle/>
          <a:p>
            <a:pPr>
              <a:defRPr/>
            </a:pPr>
            <a:r>
              <a:rPr lang="es-AR" dirty="0"/>
              <a:t>UNIDAD DE CONTROL MICROPROGRAMADA:</a:t>
            </a:r>
          </a:p>
          <a:p>
            <a:pPr lvl="1" algn="just">
              <a:defRPr/>
            </a:pPr>
            <a:r>
              <a:rPr lang="es-AR" sz="2000" dirty="0"/>
              <a:t>TIENE UN MUY PEQUEÑO PROGRAMA (“MICROPROGRAMA DE CONTROL”) ESCRITO EN LENGUAJE DE BAJO NIVEL QUE ESTÁ IMPLEMENTADO EN HARDWARE ESTO SE CONOCE COMO FIRMWARE</a:t>
            </a:r>
          </a:p>
          <a:p>
            <a:pPr lvl="1">
              <a:defRPr/>
            </a:pPr>
            <a:r>
              <a:rPr lang="es-AR" sz="2000" dirty="0"/>
              <a:t>UN MICROCONTROLADOR EJECUTA CADA UNA DE LAS MICROINSTRUCCIONES</a:t>
            </a:r>
          </a:p>
          <a:p>
            <a:pPr lvl="1">
              <a:defRPr/>
            </a:pPr>
            <a:r>
              <a:rPr lang="es-AR" sz="2000" dirty="0"/>
              <a:t>A LA INSTRUCCIÓN DE MÁQUINA SE LA DENOMINA “MACROINSTRUCCIÓN” Y CADA UNA SE EJECUTA POR MEDIO DE LA EJECUCIÓN DE UN CONJUNTO DE MICROINSTRUCCIONES (UN MICROPROGRAMA ESPECÍFICO PARA CADA MACROINSTRUCCIÓN)</a:t>
            </a:r>
          </a:p>
          <a:p>
            <a:pPr lvl="1">
              <a:defRPr/>
            </a:pPr>
            <a:r>
              <a:rPr lang="es-AR" sz="2000" dirty="0"/>
              <a:t>VENTAJA: ES MÁS FÁCIL MODIFICAR EL SET DE INSTRUCCIONES DE LA MÁQUINA (CAMBIANDO EL “MICROPROGRAMA DE CONTROL”)</a:t>
            </a:r>
          </a:p>
          <a:p>
            <a:pPr lvl="1">
              <a:defRPr/>
            </a:pPr>
            <a:r>
              <a:rPr lang="es-AR" sz="2000" dirty="0"/>
              <a:t>DESVENTAJA: LA EJECUCIÓN DE UNA “MACROINSTRUCCIÓN” ES MÁS LENTA QUE EN UNA UNIDAD CABLEADA</a:t>
            </a:r>
          </a:p>
          <a:p>
            <a:pPr lvl="1">
              <a:buFont typeface="Tahoma" panose="020B0604030504040204" pitchFamily="34" charset="0"/>
              <a:buNone/>
              <a:defRPr/>
            </a:pPr>
            <a:endParaRPr lang="es-AR" sz="2000" dirty="0"/>
          </a:p>
          <a:p>
            <a:pPr lvl="1">
              <a:defRPr/>
            </a:pPr>
            <a:endParaRPr lang="es-AR" dirty="0"/>
          </a:p>
          <a:p>
            <a:pPr lvl="1">
              <a:defRPr/>
            </a:pPr>
            <a:endParaRPr lang="es-A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A4661-3158-A53C-26A6-DC8EA7EFB333}"/>
              </a:ext>
            </a:extLst>
          </p:cNvPr>
          <p:cNvSpPr>
            <a:spLocks noGrp="1"/>
          </p:cNvSpPr>
          <p:nvPr>
            <p:ph type="title"/>
          </p:nvPr>
        </p:nvSpPr>
        <p:spPr>
          <a:xfrm>
            <a:off x="457200" y="292100"/>
            <a:ext cx="8229600" cy="688628"/>
          </a:xfrm>
        </p:spPr>
        <p:txBody>
          <a:bodyPr/>
          <a:lstStyle/>
          <a:p>
            <a:pPr algn="ctr"/>
            <a:r>
              <a:rPr lang="es-ES_tradnl" sz="2800" dirty="0">
                <a:solidFill>
                  <a:schemeClr val="hlink"/>
                </a:solidFill>
                <a:latin typeface="Arial Black" pitchFamily="34" charset="0"/>
              </a:rPr>
              <a:t>ARQUITECTURA DE COMPUTADORAS</a:t>
            </a:r>
            <a:endParaRPr lang="es-AR" sz="2800" dirty="0"/>
          </a:p>
        </p:txBody>
      </p:sp>
      <p:sp>
        <p:nvSpPr>
          <p:cNvPr id="3" name="Marcador de contenido 2">
            <a:extLst>
              <a:ext uri="{FF2B5EF4-FFF2-40B4-BE49-F238E27FC236}">
                <a16:creationId xmlns:a16="http://schemas.microsoft.com/office/drawing/2014/main" id="{934A9EBC-B42B-9C9B-7CC1-DCE24CC62159}"/>
              </a:ext>
            </a:extLst>
          </p:cNvPr>
          <p:cNvSpPr>
            <a:spLocks noGrp="1"/>
          </p:cNvSpPr>
          <p:nvPr>
            <p:ph idx="1"/>
          </p:nvPr>
        </p:nvSpPr>
        <p:spPr>
          <a:xfrm>
            <a:off x="457200" y="980728"/>
            <a:ext cx="8229600" cy="5039072"/>
          </a:xfrm>
        </p:spPr>
        <p:txBody>
          <a:bodyPr/>
          <a:lstStyle/>
          <a:p>
            <a:pPr>
              <a:lnSpc>
                <a:spcPct val="200000"/>
              </a:lnSpc>
              <a:spcAft>
                <a:spcPts val="800"/>
              </a:spcAft>
            </a:pPr>
            <a:r>
              <a:rPr lang="es-AR" sz="1800" kern="0" dirty="0">
                <a:effectLst/>
                <a:latin typeface="Arial" panose="020B0604020202020204" pitchFamily="34" charset="0"/>
                <a:ea typeface="Aptos" panose="020B0004020202020204" pitchFamily="34" charset="0"/>
                <a:cs typeface="Times New Roman" panose="02020603050405020304" pitchFamily="18" charset="0"/>
              </a:rPr>
              <a:t>BIBLIOGRAFÍA:</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s-AR" sz="1800" i="1" kern="0" dirty="0">
                <a:effectLst/>
                <a:latin typeface="Arial" panose="020B0604020202020204" pitchFamily="34" charset="0"/>
                <a:ea typeface="Aptos" panose="020B0004020202020204" pitchFamily="34" charset="0"/>
                <a:cs typeface="Times New Roman" panose="02020603050405020304" pitchFamily="18" charset="0"/>
              </a:rPr>
              <a:t>Organización y arquitectura de computadores, 8va Edición. </a:t>
            </a:r>
            <a:r>
              <a:rPr lang="es-AR" sz="1800" kern="0" dirty="0">
                <a:effectLst/>
                <a:latin typeface="Arial" panose="020B0604020202020204" pitchFamily="34" charset="0"/>
                <a:ea typeface="Aptos" panose="020B0004020202020204" pitchFamily="34" charset="0"/>
                <a:cs typeface="Times New Roman" panose="02020603050405020304" pitchFamily="18" charset="0"/>
              </a:rPr>
              <a:t>William </a:t>
            </a:r>
            <a:r>
              <a:rPr lang="es-AR" sz="1800" kern="0" dirty="0" err="1">
                <a:effectLst/>
                <a:latin typeface="Arial" panose="020B0604020202020204" pitchFamily="34" charset="0"/>
                <a:ea typeface="Aptos" panose="020B0004020202020204" pitchFamily="34" charset="0"/>
                <a:cs typeface="Times New Roman" panose="02020603050405020304" pitchFamily="18" charset="0"/>
              </a:rPr>
              <a:t>Stallings</a:t>
            </a:r>
            <a:r>
              <a:rPr lang="es-AR" sz="1800" kern="0" dirty="0">
                <a:effectLst/>
                <a:latin typeface="Arial" panose="020B0604020202020204" pitchFamily="34" charset="0"/>
                <a:ea typeface="Aptos" panose="020B0004020202020204" pitchFamily="34" charset="0"/>
                <a:cs typeface="Times New Roman" panose="02020603050405020304" pitchFamily="18" charset="0"/>
              </a:rPr>
              <a:t>, PEARSON-Prentice Hall, 2010.</a:t>
            </a:r>
            <a:r>
              <a:rPr lang="es-AR" sz="1800" i="1" kern="100" dirty="0">
                <a:effectLst/>
                <a:latin typeface="Arial" panose="020B0604020202020204" pitchFamily="34" charset="0"/>
                <a:ea typeface="Aptos" panose="020B0004020202020204" pitchFamily="34" charset="0"/>
                <a:cs typeface="Times New Roman" panose="02020603050405020304" pitchFamily="18" charset="0"/>
              </a:rPr>
              <a:t> </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s-AR" sz="1800" i="1" kern="100" dirty="0">
                <a:effectLst/>
                <a:latin typeface="Arial" panose="020B0604020202020204" pitchFamily="34" charset="0"/>
                <a:ea typeface="Aptos" panose="020B0004020202020204" pitchFamily="34" charset="0"/>
                <a:cs typeface="Times New Roman" panose="02020603050405020304" pitchFamily="18" charset="0"/>
              </a:rPr>
              <a:t>Principios de arquitectura de computadoras</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Miles J. </a:t>
            </a:r>
            <a:r>
              <a:rPr lang="es-AR" sz="1800" kern="100" dirty="0" err="1">
                <a:effectLst/>
                <a:latin typeface="Arial" panose="020B0604020202020204" pitchFamily="34" charset="0"/>
                <a:ea typeface="Aptos" panose="020B0004020202020204" pitchFamily="34" charset="0"/>
                <a:cs typeface="Times New Roman" panose="02020603050405020304" pitchFamily="18" charset="0"/>
              </a:rPr>
              <a:t>Murdocca</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Vincent P. </a:t>
            </a:r>
            <a:r>
              <a:rPr lang="es-AR" sz="1800" kern="100" dirty="0" err="1">
                <a:effectLst/>
                <a:latin typeface="Arial" panose="020B0604020202020204" pitchFamily="34" charset="0"/>
                <a:ea typeface="Aptos" panose="020B0004020202020204" pitchFamily="34" charset="0"/>
                <a:cs typeface="Times New Roman" panose="02020603050405020304" pitchFamily="18" charset="0"/>
              </a:rPr>
              <a:t>Heuring</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PEARSON EDUCATION, 2002.</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s-AR" sz="1800" i="1" kern="0" dirty="0">
                <a:effectLst/>
                <a:latin typeface="Arial" panose="020B0604020202020204" pitchFamily="34" charset="0"/>
                <a:ea typeface="TimesNewRomanPS-ItalicMT"/>
                <a:cs typeface="Times New Roman" panose="02020603050405020304" pitchFamily="18" charset="0"/>
              </a:rPr>
              <a:t>Diseño y evaluación de arquitecturas de computadoras, 1ra Edición. </a:t>
            </a:r>
            <a:r>
              <a:rPr lang="es-AR" sz="1800" kern="0" dirty="0">
                <a:effectLst/>
                <a:latin typeface="Arial" panose="020B0604020202020204" pitchFamily="34" charset="0"/>
                <a:ea typeface="TimesNewRomanPS-BoldMT"/>
                <a:cs typeface="Times New Roman" panose="02020603050405020304" pitchFamily="18" charset="0"/>
              </a:rPr>
              <a:t>Marta Beltrán Pardo, Antonio Guzmán Sacristán, PEARSON EDUCACIÓN, S. A., 2010.</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es-AR" sz="1800" i="1" kern="100" dirty="0">
                <a:effectLst/>
                <a:latin typeface="Arial" panose="020B0604020202020204" pitchFamily="34" charset="0"/>
                <a:ea typeface="Aptos" panose="020B0004020202020204" pitchFamily="34" charset="0"/>
                <a:cs typeface="Times New Roman" panose="02020603050405020304" pitchFamily="18" charset="0"/>
              </a:rPr>
              <a:t>Arquitectura de microprocesadores. Los Pentium a fondo</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José M</a:t>
            </a:r>
            <a:r>
              <a:rPr lang="es-AR" sz="1800" kern="100" baseline="30000" dirty="0">
                <a:effectLst/>
                <a:latin typeface="Arial" panose="020B0604020202020204" pitchFamily="34" charset="0"/>
                <a:ea typeface="Aptos" panose="020B0004020202020204" pitchFamily="34" charset="0"/>
                <a:cs typeface="Times New Roman" panose="02020603050405020304" pitchFamily="18" charset="0"/>
              </a:rPr>
              <a:t>a </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Angulo </a:t>
            </a:r>
            <a:r>
              <a:rPr lang="es-AR" sz="1800" kern="100" dirty="0" err="1">
                <a:effectLst/>
                <a:latin typeface="Arial" panose="020B0604020202020204" pitchFamily="34" charset="0"/>
                <a:ea typeface="Aptos" panose="020B0004020202020204" pitchFamily="34" charset="0"/>
                <a:cs typeface="Times New Roman" panose="02020603050405020304" pitchFamily="18" charset="0"/>
              </a:rPr>
              <a:t>Usategui</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José Luis Gutiérrez </a:t>
            </a:r>
            <a:r>
              <a:rPr lang="es-AR" sz="1800" kern="100" dirty="0" err="1">
                <a:effectLst/>
                <a:latin typeface="Arial" panose="020B0604020202020204" pitchFamily="34" charset="0"/>
                <a:ea typeface="Aptos" panose="020B0004020202020204" pitchFamily="34" charset="0"/>
                <a:cs typeface="Times New Roman" panose="02020603050405020304" pitchFamily="18" charset="0"/>
              </a:rPr>
              <a:t>Temiño</a:t>
            </a:r>
            <a:r>
              <a:rPr lang="es-AR" sz="1800" kern="100" dirty="0">
                <a:effectLst/>
                <a:latin typeface="Arial" panose="020B0604020202020204" pitchFamily="34" charset="0"/>
                <a:ea typeface="Aptos" panose="020B0004020202020204" pitchFamily="34" charset="0"/>
                <a:cs typeface="Times New Roman" panose="02020603050405020304" pitchFamily="18" charset="0"/>
              </a:rPr>
              <a:t>, Ignacio Angulo Martínez, THONSON-ITES-Paraninfo, 2003.</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6370960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D415A82-8C43-47E7-844A-4BA6051B4F19}"/>
              </a:ext>
            </a:extLst>
          </p:cNvPr>
          <p:cNvSpPr>
            <a:spLocks noGrp="1"/>
          </p:cNvSpPr>
          <p:nvPr>
            <p:ph type="title"/>
          </p:nvPr>
        </p:nvSpPr>
        <p:spPr/>
        <p:txBody>
          <a:bodyPr/>
          <a:lstStyle/>
          <a:p>
            <a:pPr>
              <a:defRPr/>
            </a:pPr>
            <a:r>
              <a:rPr lang="es-AR" dirty="0"/>
              <a:t>NIVEL DE UNIDADES FUNCIONALES</a:t>
            </a:r>
          </a:p>
        </p:txBody>
      </p:sp>
      <p:sp>
        <p:nvSpPr>
          <p:cNvPr id="3" name="2 Marcador de contenido">
            <a:extLst>
              <a:ext uri="{FF2B5EF4-FFF2-40B4-BE49-F238E27FC236}">
                <a16:creationId xmlns:a16="http://schemas.microsoft.com/office/drawing/2014/main" id="{FAA8A94C-A355-4E4B-993E-96F9FC85D1FF}"/>
              </a:ext>
            </a:extLst>
          </p:cNvPr>
          <p:cNvSpPr>
            <a:spLocks noGrp="1"/>
          </p:cNvSpPr>
          <p:nvPr>
            <p:ph idx="1"/>
          </p:nvPr>
        </p:nvSpPr>
        <p:spPr/>
        <p:txBody>
          <a:bodyPr/>
          <a:lstStyle/>
          <a:p>
            <a:pPr>
              <a:defRPr/>
            </a:pPr>
            <a:r>
              <a:rPr lang="es-AR" dirty="0"/>
              <a:t>UNIDADES FUNCIONALES: </a:t>
            </a:r>
          </a:p>
          <a:p>
            <a:pPr lvl="1">
              <a:defRPr/>
            </a:pPr>
            <a:r>
              <a:rPr lang="es-AR" dirty="0"/>
              <a:t>LLAMADAS ASÍ PORQUE REALIZAN ALGUNA FUNCIÓN QUE ES IMPORTANTE PARA LA OPERACIÓN DE LA COMPUTADORA</a:t>
            </a:r>
          </a:p>
          <a:p>
            <a:pPr lvl="1">
              <a:defRPr/>
            </a:pPr>
            <a:r>
              <a:rPr lang="es-AR" dirty="0"/>
              <a:t>INCLUYEN: </a:t>
            </a:r>
          </a:p>
          <a:p>
            <a:pPr lvl="2">
              <a:defRPr/>
            </a:pPr>
            <a:r>
              <a:rPr lang="es-AR" dirty="0"/>
              <a:t>REGISTROS INTERNOS DE LA CPU</a:t>
            </a:r>
          </a:p>
          <a:p>
            <a:pPr lvl="2">
              <a:defRPr/>
            </a:pPr>
            <a:r>
              <a:rPr lang="es-AR" dirty="0"/>
              <a:t>UNIDAD LÓGICA ARITMÉTICA (ALU)</a:t>
            </a:r>
          </a:p>
          <a:p>
            <a:pPr lvl="2">
              <a:defRPr/>
            </a:pPr>
            <a:r>
              <a:rPr lang="es-AR" dirty="0"/>
              <a:t>MEMORIA PRINCIPAL</a:t>
            </a:r>
          </a:p>
          <a:p>
            <a:pPr lvl="1">
              <a:defRPr/>
            </a:pPr>
            <a:endParaRPr lang="es-AR"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B1A8A65-5251-4F0F-9605-857A3986F6CD}"/>
              </a:ext>
            </a:extLst>
          </p:cNvPr>
          <p:cNvSpPr>
            <a:spLocks noGrp="1"/>
          </p:cNvSpPr>
          <p:nvPr>
            <p:ph type="title"/>
          </p:nvPr>
        </p:nvSpPr>
        <p:spPr/>
        <p:txBody>
          <a:bodyPr/>
          <a:lstStyle/>
          <a:p>
            <a:pPr>
              <a:defRPr/>
            </a:pPr>
            <a:r>
              <a:rPr lang="es-AR" dirty="0"/>
              <a:t>NIVEL DE COMPUERTAS LÓGICAS</a:t>
            </a:r>
          </a:p>
        </p:txBody>
      </p:sp>
      <p:sp>
        <p:nvSpPr>
          <p:cNvPr id="3" name="2 Marcador de contenido">
            <a:extLst>
              <a:ext uri="{FF2B5EF4-FFF2-40B4-BE49-F238E27FC236}">
                <a16:creationId xmlns:a16="http://schemas.microsoft.com/office/drawing/2014/main" id="{55908DA7-3FA1-4C87-A535-B9177095CBD2}"/>
              </a:ext>
            </a:extLst>
          </p:cNvPr>
          <p:cNvSpPr>
            <a:spLocks noGrp="1"/>
          </p:cNvSpPr>
          <p:nvPr>
            <p:ph idx="1"/>
          </p:nvPr>
        </p:nvSpPr>
        <p:spPr/>
        <p:txBody>
          <a:bodyPr/>
          <a:lstStyle/>
          <a:p>
            <a:pPr>
              <a:defRPr/>
            </a:pPr>
            <a:r>
              <a:rPr lang="es-AR" dirty="0"/>
              <a:t>LAS UNIDADES FUNCIONALES SE CONSTRUYEN CON COMPUERTAS LÓGICAS</a:t>
            </a:r>
          </a:p>
          <a:p>
            <a:pPr>
              <a:defRPr/>
            </a:pPr>
            <a:r>
              <a:rPr lang="es-AR" dirty="0"/>
              <a:t>IMPLEMENTAN EL MÁS BAJO NIVEL DE OPERACIONES LÓGICAS SOBRE LAS CUALES DEPENDE EL FUNCIONAMIENTO DEL COMPUTADOR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B943E0F-945C-4C12-BCD7-BFFB8141035C}"/>
              </a:ext>
            </a:extLst>
          </p:cNvPr>
          <p:cNvSpPr>
            <a:spLocks noGrp="1"/>
          </p:cNvSpPr>
          <p:nvPr>
            <p:ph type="title"/>
          </p:nvPr>
        </p:nvSpPr>
        <p:spPr/>
        <p:txBody>
          <a:bodyPr/>
          <a:lstStyle/>
          <a:p>
            <a:pPr>
              <a:defRPr/>
            </a:pPr>
            <a:r>
              <a:rPr lang="es-AR" sz="3600" dirty="0"/>
              <a:t>NIVEL DE TRANSISTORES Y CABLES</a:t>
            </a:r>
          </a:p>
        </p:txBody>
      </p:sp>
      <p:sp>
        <p:nvSpPr>
          <p:cNvPr id="3" name="2 Marcador de contenido">
            <a:extLst>
              <a:ext uri="{FF2B5EF4-FFF2-40B4-BE49-F238E27FC236}">
                <a16:creationId xmlns:a16="http://schemas.microsoft.com/office/drawing/2014/main" id="{63CACB09-5C09-408A-B026-A434D14C5828}"/>
              </a:ext>
            </a:extLst>
          </p:cNvPr>
          <p:cNvSpPr>
            <a:spLocks noGrp="1"/>
          </p:cNvSpPr>
          <p:nvPr>
            <p:ph idx="1"/>
          </p:nvPr>
        </p:nvSpPr>
        <p:spPr>
          <a:xfrm>
            <a:off x="457200" y="1196975"/>
            <a:ext cx="8229600" cy="4822825"/>
          </a:xfrm>
        </p:spPr>
        <p:txBody>
          <a:bodyPr/>
          <a:lstStyle/>
          <a:p>
            <a:pPr>
              <a:defRPr/>
            </a:pPr>
            <a:r>
              <a:rPr lang="es-AR" sz="2800" dirty="0"/>
              <a:t>EL MÁS BAJO NIVEL ES EL DE LOS COMPONENTES COMO LOS TRANSISTORES Y LOS CABLES QUE CONFORMAN LAS COMPUERTAS LÓGICAS</a:t>
            </a:r>
          </a:p>
          <a:p>
            <a:pPr>
              <a:defRPr/>
            </a:pPr>
            <a:r>
              <a:rPr lang="es-AR" sz="2800" dirty="0"/>
              <a:t>EN ESTE NIVEL EL FUNCIONAMIENTO DE LA COMPUTADORA SE PIERDE EN DETALLES COMO: </a:t>
            </a:r>
          </a:p>
          <a:p>
            <a:pPr lvl="1">
              <a:defRPr/>
            </a:pPr>
            <a:r>
              <a:rPr lang="es-AR" sz="2400" dirty="0"/>
              <a:t>TENSIONES</a:t>
            </a:r>
          </a:p>
          <a:p>
            <a:pPr lvl="1">
              <a:defRPr/>
            </a:pPr>
            <a:r>
              <a:rPr lang="es-AR" sz="2400" dirty="0"/>
              <a:t>CORRIENTES</a:t>
            </a:r>
          </a:p>
          <a:p>
            <a:pPr lvl="1">
              <a:defRPr/>
            </a:pPr>
            <a:r>
              <a:rPr lang="es-AR" sz="2400" dirty="0"/>
              <a:t>RETARDO EN LA PROPAGACIÓN DE SEÑALES</a:t>
            </a:r>
          </a:p>
          <a:p>
            <a:pPr lvl="1">
              <a:defRPr/>
            </a:pPr>
            <a:r>
              <a:rPr lang="es-AR" sz="2400" dirty="0"/>
              <a:t>EFECTOS CUÁNTICOS</a:t>
            </a:r>
          </a:p>
          <a:p>
            <a:pPr lvl="1">
              <a:defRPr/>
            </a:pPr>
            <a:r>
              <a:rPr lang="es-AR" sz="2400" dirty="0"/>
              <a:t>OTROS ASUNTOS DE BAJO NIVEL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7C6F9F9-0905-467F-BC66-60F4B273C838}"/>
              </a:ext>
            </a:extLst>
          </p:cNvPr>
          <p:cNvSpPr>
            <a:spLocks noGrp="1" noChangeArrowheads="1"/>
          </p:cNvSpPr>
          <p:nvPr>
            <p:ph type="title"/>
          </p:nvPr>
        </p:nvSpPr>
        <p:spPr>
          <a:xfrm>
            <a:off x="0" y="292100"/>
            <a:ext cx="9144000" cy="1384300"/>
          </a:xfrm>
        </p:spPr>
        <p:txBody>
          <a:bodyPr/>
          <a:lstStyle/>
          <a:p>
            <a:pPr algn="ctr" eaLnBrk="1" hangingPunct="1">
              <a:defRPr/>
            </a:pPr>
            <a:r>
              <a:rPr lang="es-ES_tradnl">
                <a:solidFill>
                  <a:schemeClr val="tx1"/>
                </a:solidFill>
              </a:rPr>
              <a:t>DEFINICIÓN DE COMPUTADORA</a:t>
            </a:r>
            <a:endParaRPr lang="es-ES">
              <a:solidFill>
                <a:schemeClr val="tx1"/>
              </a:solidFill>
            </a:endParaRPr>
          </a:p>
        </p:txBody>
      </p:sp>
      <p:sp>
        <p:nvSpPr>
          <p:cNvPr id="8195" name="Rectangle 3">
            <a:extLst>
              <a:ext uri="{FF2B5EF4-FFF2-40B4-BE49-F238E27FC236}">
                <a16:creationId xmlns:a16="http://schemas.microsoft.com/office/drawing/2014/main" id="{E356FF53-715F-4898-BFAC-73EFEC976794}"/>
              </a:ext>
            </a:extLst>
          </p:cNvPr>
          <p:cNvSpPr>
            <a:spLocks noGrp="1" noChangeArrowheads="1"/>
          </p:cNvSpPr>
          <p:nvPr>
            <p:ph type="body" idx="1"/>
          </p:nvPr>
        </p:nvSpPr>
        <p:spPr>
          <a:xfrm>
            <a:off x="0" y="1905000"/>
            <a:ext cx="8686800" cy="4114800"/>
          </a:xfrm>
        </p:spPr>
        <p:txBody>
          <a:bodyPr/>
          <a:lstStyle/>
          <a:p>
            <a:pPr algn="just" eaLnBrk="1" hangingPunct="1">
              <a:buFontTx/>
              <a:buNone/>
              <a:defRPr/>
            </a:pPr>
            <a:r>
              <a:rPr lang="es-ES_tradnl" dirty="0"/>
              <a:t>   </a:t>
            </a:r>
            <a:r>
              <a:rPr lang="es-ES_tradnl" dirty="0">
                <a:solidFill>
                  <a:srgbClr val="FFFF00"/>
                </a:solidFill>
              </a:rPr>
              <a:t>MÁQUINA CALCULADORA ELECTRÓNICA, CONSTITUIDA POR UN CONJUNTO DE DISPOSITIVOS ESPECIALIZADOS, QUE OPERAN EN FORMA SINCRONIZADA MEDIANTE UN PROGRAMA COMUN, QUE PERMITEN SIN INTERVENCIÓN DEL HOMBRE, EFECTUAR COMPLEJAS OPERACIONES ARITMÉTICAS Y LÓGICAS.</a:t>
            </a:r>
            <a:endParaRPr lang="es-ES"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E9E317D-D74E-498A-A3B9-5263C28B15AF}"/>
              </a:ext>
            </a:extLst>
          </p:cNvPr>
          <p:cNvSpPr>
            <a:spLocks noGrp="1" noChangeArrowheads="1"/>
          </p:cNvSpPr>
          <p:nvPr>
            <p:ph type="title"/>
          </p:nvPr>
        </p:nvSpPr>
        <p:spPr/>
        <p:txBody>
          <a:bodyPr/>
          <a:lstStyle/>
          <a:p>
            <a:pPr algn="ctr" eaLnBrk="1" hangingPunct="1">
              <a:defRPr/>
            </a:pPr>
            <a:r>
              <a:rPr lang="es-ES_tradnl" dirty="0"/>
              <a:t>JOHN VON NEUMANN</a:t>
            </a:r>
            <a:endParaRPr lang="es-ES" dirty="0"/>
          </a:p>
        </p:txBody>
      </p:sp>
      <p:sp>
        <p:nvSpPr>
          <p:cNvPr id="65539" name="Rectangle 3">
            <a:extLst>
              <a:ext uri="{FF2B5EF4-FFF2-40B4-BE49-F238E27FC236}">
                <a16:creationId xmlns:a16="http://schemas.microsoft.com/office/drawing/2014/main" id="{E471191A-614E-4396-8B58-00C6347CC427}"/>
              </a:ext>
            </a:extLst>
          </p:cNvPr>
          <p:cNvSpPr>
            <a:spLocks noGrp="1" noChangeArrowheads="1"/>
          </p:cNvSpPr>
          <p:nvPr>
            <p:ph type="body" idx="1"/>
          </p:nvPr>
        </p:nvSpPr>
        <p:spPr>
          <a:xfrm>
            <a:off x="457200" y="1557338"/>
            <a:ext cx="8229600" cy="4462462"/>
          </a:xfrm>
        </p:spPr>
        <p:txBody>
          <a:bodyPr/>
          <a:lstStyle/>
          <a:p>
            <a:pPr eaLnBrk="1" hangingPunct="1">
              <a:defRPr/>
            </a:pPr>
            <a:r>
              <a:rPr lang="es-ES_tradnl" sz="2800" b="1" dirty="0">
                <a:solidFill>
                  <a:srgbClr val="FFFF00"/>
                </a:solidFill>
              </a:rPr>
              <a:t>HÚNGARO NATURALIZADO NORTEAMERICANO</a:t>
            </a:r>
          </a:p>
          <a:p>
            <a:pPr algn="just" eaLnBrk="1" hangingPunct="1">
              <a:defRPr/>
            </a:pPr>
            <a:r>
              <a:rPr lang="es-ES_tradnl" sz="2800" b="1" dirty="0">
                <a:solidFill>
                  <a:srgbClr val="FFFF00"/>
                </a:solidFill>
              </a:rPr>
              <a:t>PUBLICÓ ARTICULO “FIRST DRAFT OF A REPORT ON THE EDVAC (Electronic Discrete Variable </a:t>
            </a:r>
            <a:r>
              <a:rPr lang="es-ES_tradnl" sz="2800" b="1" dirty="0" err="1">
                <a:solidFill>
                  <a:srgbClr val="FFFF00"/>
                </a:solidFill>
              </a:rPr>
              <a:t>Automatic</a:t>
            </a:r>
            <a:r>
              <a:rPr lang="es-ES_tradnl" sz="2800" b="1" dirty="0">
                <a:solidFill>
                  <a:srgbClr val="FFFF00"/>
                </a:solidFill>
              </a:rPr>
              <a:t> </a:t>
            </a:r>
            <a:r>
              <a:rPr lang="es-ES_tradnl" sz="2800" b="1" dirty="0" err="1">
                <a:solidFill>
                  <a:srgbClr val="FFFF00"/>
                </a:solidFill>
              </a:rPr>
              <a:t>Computer</a:t>
            </a:r>
            <a:r>
              <a:rPr lang="es-ES_tradnl" sz="2800" b="1" dirty="0">
                <a:solidFill>
                  <a:srgbClr val="FFFF00"/>
                </a:solidFill>
              </a:rPr>
              <a:t>)” EN 1945 EN EL CUAL FIJÓ LOS PRINCIPIOS EN QUE DEBERÍA BASARSE EL DISEÑO DE COMPUTADORAS</a:t>
            </a:r>
          </a:p>
          <a:p>
            <a:pPr algn="just" eaLnBrk="1" hangingPunct="1">
              <a:defRPr/>
            </a:pPr>
            <a:r>
              <a:rPr lang="es-ES_tradnl" sz="2800" b="1" dirty="0">
                <a:solidFill>
                  <a:srgbClr val="FFFF00"/>
                </a:solidFill>
              </a:rPr>
              <a:t>DESDE ENTONCES TODAS LAS MÁQUINAS SE HAN CONSTRUÍDO SEGÚN LA LLAMADA “ARQUITECTURA VON NEUMANN”</a:t>
            </a:r>
            <a:endParaRPr lang="es-ES" sz="2800"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20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fade">
                                      <p:cBhvr>
                                        <p:cTn id="12" dur="2000"/>
                                        <p:tgtEl>
                                          <p:spTgt spid="6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fade">
                                      <p:cBhvr>
                                        <p:cTn id="17" dur="2000"/>
                                        <p:tgtEl>
                                          <p:spTgt spid="65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Effect transition="in" filter="fade">
                                      <p:cBhvr>
                                        <p:cTn id="22" dur="20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71AE3E4-2DC2-4DE6-8669-2D8B55C0BDEA}"/>
              </a:ext>
            </a:extLst>
          </p:cNvPr>
          <p:cNvSpPr>
            <a:spLocks noGrp="1" noChangeArrowheads="1"/>
          </p:cNvSpPr>
          <p:nvPr>
            <p:ph type="title"/>
          </p:nvPr>
        </p:nvSpPr>
        <p:spPr/>
        <p:txBody>
          <a:bodyPr/>
          <a:lstStyle/>
          <a:p>
            <a:pPr eaLnBrk="1" hangingPunct="1">
              <a:defRPr/>
            </a:pPr>
            <a:r>
              <a:rPr lang="es-ES_tradnl"/>
              <a:t>PRINCIPIOS DE VON NEUMANN</a:t>
            </a:r>
            <a:endParaRPr lang="es-ES"/>
          </a:p>
        </p:txBody>
      </p:sp>
      <p:sp>
        <p:nvSpPr>
          <p:cNvPr id="66563" name="Rectangle 3">
            <a:extLst>
              <a:ext uri="{FF2B5EF4-FFF2-40B4-BE49-F238E27FC236}">
                <a16:creationId xmlns:a16="http://schemas.microsoft.com/office/drawing/2014/main" id="{61FF4040-CB96-4783-BD09-A250EABF12F6}"/>
              </a:ext>
            </a:extLst>
          </p:cNvPr>
          <p:cNvSpPr>
            <a:spLocks noGrp="1" noChangeArrowheads="1"/>
          </p:cNvSpPr>
          <p:nvPr>
            <p:ph type="body" idx="1"/>
          </p:nvPr>
        </p:nvSpPr>
        <p:spPr/>
        <p:txBody>
          <a:bodyPr/>
          <a:lstStyle/>
          <a:p>
            <a:pPr marL="609600" indent="-609600" algn="just" eaLnBrk="1" hangingPunct="1">
              <a:lnSpc>
                <a:spcPct val="90000"/>
              </a:lnSpc>
              <a:buFontTx/>
              <a:buAutoNum type="arabicPeriod"/>
              <a:defRPr/>
            </a:pPr>
            <a:r>
              <a:rPr lang="es-ES_tradnl" sz="2800" dirty="0">
                <a:solidFill>
                  <a:srgbClr val="FFFF00"/>
                </a:solidFill>
              </a:rPr>
              <a:t>UNIDAD DE MEMORIA ÚNICA CAPAZ DE ALMACENAR DATOS E INSTRUCCIONES, SIN DIFERENCIARLOS</a:t>
            </a:r>
          </a:p>
          <a:p>
            <a:pPr marL="609600" indent="-609600" algn="just" eaLnBrk="1" hangingPunct="1">
              <a:lnSpc>
                <a:spcPct val="90000"/>
              </a:lnSpc>
              <a:buFontTx/>
              <a:buAutoNum type="arabicPeriod"/>
              <a:defRPr/>
            </a:pPr>
            <a:r>
              <a:rPr lang="es-ES_tradnl" sz="2800" dirty="0">
                <a:solidFill>
                  <a:srgbClr val="FFFF00"/>
                </a:solidFill>
              </a:rPr>
              <a:t>UNIDAD LÓGICA-ARITMÉTICA CAPAZ DE OPERAR EN BINARIO</a:t>
            </a:r>
          </a:p>
          <a:p>
            <a:pPr marL="609600" indent="-609600" algn="just" eaLnBrk="1" hangingPunct="1">
              <a:lnSpc>
                <a:spcPct val="90000"/>
              </a:lnSpc>
              <a:buFontTx/>
              <a:buAutoNum type="arabicPeriod"/>
              <a:defRPr/>
            </a:pPr>
            <a:r>
              <a:rPr lang="es-ES_tradnl" sz="2800" dirty="0">
                <a:solidFill>
                  <a:srgbClr val="FFFF00"/>
                </a:solidFill>
              </a:rPr>
              <a:t>UNIDAD DE CONTROL ÚNICA, CAPAZ DE INTERPRETAR LAS INSTRUCCIONES</a:t>
            </a:r>
          </a:p>
          <a:p>
            <a:pPr marL="609600" indent="-609600" algn="just" eaLnBrk="1" hangingPunct="1">
              <a:lnSpc>
                <a:spcPct val="90000"/>
              </a:lnSpc>
              <a:buFontTx/>
              <a:buAutoNum type="arabicPeriod"/>
              <a:defRPr/>
            </a:pPr>
            <a:r>
              <a:rPr lang="es-ES_tradnl" sz="2800" dirty="0">
                <a:solidFill>
                  <a:srgbClr val="FFFF00"/>
                </a:solidFill>
              </a:rPr>
              <a:t>EQUIPAMIENTO DE ENTRADA/SALIDA OPERADO POR LA UNIDAD DE CONTROL</a:t>
            </a:r>
            <a:endParaRPr lang="es-ES" sz="2800" dirty="0">
              <a:solidFill>
                <a:srgbClr val="FFFF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D373370-495A-45E3-99A1-A986461DEC7B}"/>
              </a:ext>
            </a:extLst>
          </p:cNvPr>
          <p:cNvSpPr>
            <a:spLocks noGrp="1" noChangeArrowheads="1"/>
          </p:cNvSpPr>
          <p:nvPr>
            <p:ph type="title"/>
          </p:nvPr>
        </p:nvSpPr>
        <p:spPr>
          <a:xfrm>
            <a:off x="323850" y="292100"/>
            <a:ext cx="8820150" cy="1384300"/>
          </a:xfrm>
        </p:spPr>
        <p:txBody>
          <a:bodyPr/>
          <a:lstStyle/>
          <a:p>
            <a:pPr algn="ctr" eaLnBrk="1" hangingPunct="1">
              <a:defRPr/>
            </a:pPr>
            <a:r>
              <a:rPr lang="es-ES_tradnl" sz="4000"/>
              <a:t>IAS </a:t>
            </a:r>
            <a:br>
              <a:rPr lang="es-ES_tradnl" sz="4000"/>
            </a:br>
            <a:r>
              <a:rPr lang="es-ES_tradnl" sz="4000"/>
              <a:t>(INSTITUTE OF AVANCED STUDIES)</a:t>
            </a:r>
            <a:endParaRPr lang="es-ES" sz="4000"/>
          </a:p>
        </p:txBody>
      </p:sp>
      <p:sp>
        <p:nvSpPr>
          <p:cNvPr id="67587" name="Rectangle 3">
            <a:extLst>
              <a:ext uri="{FF2B5EF4-FFF2-40B4-BE49-F238E27FC236}">
                <a16:creationId xmlns:a16="http://schemas.microsoft.com/office/drawing/2014/main" id="{7A2F40E4-75FB-4E01-A133-147CAE2C7122}"/>
              </a:ext>
            </a:extLst>
          </p:cNvPr>
          <p:cNvSpPr>
            <a:spLocks noGrp="1" noChangeArrowheads="1"/>
          </p:cNvSpPr>
          <p:nvPr>
            <p:ph type="body" idx="1"/>
          </p:nvPr>
        </p:nvSpPr>
        <p:spPr>
          <a:xfrm>
            <a:off x="457200" y="2349500"/>
            <a:ext cx="8229600" cy="3670300"/>
          </a:xfrm>
        </p:spPr>
        <p:txBody>
          <a:bodyPr/>
          <a:lstStyle/>
          <a:p>
            <a:pPr algn="just" eaLnBrk="1" hangingPunct="1">
              <a:lnSpc>
                <a:spcPct val="90000"/>
              </a:lnSpc>
              <a:defRPr/>
            </a:pPr>
            <a:r>
              <a:rPr lang="es-ES_tradnl" dirty="0">
                <a:solidFill>
                  <a:srgbClr val="FFFF00"/>
                </a:solidFill>
              </a:rPr>
              <a:t>PRIMERA MÁQUINA DESARROLLADA SEGÚN LOS PRINCIPIOS DE VON NEUMANN</a:t>
            </a:r>
          </a:p>
          <a:p>
            <a:pPr eaLnBrk="1" hangingPunct="1">
              <a:lnSpc>
                <a:spcPct val="90000"/>
              </a:lnSpc>
              <a:defRPr/>
            </a:pPr>
            <a:r>
              <a:rPr lang="es-ES_tradnl" dirty="0">
                <a:solidFill>
                  <a:srgbClr val="FFFF00"/>
                </a:solidFill>
              </a:rPr>
              <a:t>CONSTRUIDA EN PRINCETON ENTRE 1946 Y 1952</a:t>
            </a:r>
          </a:p>
          <a:p>
            <a:pPr eaLnBrk="1" hangingPunct="1">
              <a:lnSpc>
                <a:spcPct val="90000"/>
              </a:lnSpc>
              <a:defRPr/>
            </a:pPr>
            <a:r>
              <a:rPr lang="es-ES_tradnl" dirty="0">
                <a:solidFill>
                  <a:srgbClr val="FFFF00"/>
                </a:solidFill>
              </a:rPr>
              <a:t>SU MEMORIA ERA DE 1000 PALABRAS DE 40 BITS.</a:t>
            </a:r>
          </a:p>
          <a:p>
            <a:pPr eaLnBrk="1" hangingPunct="1">
              <a:lnSpc>
                <a:spcPct val="90000"/>
              </a:lnSpc>
              <a:buFontTx/>
              <a:buNone/>
              <a:defRPr/>
            </a:pPr>
            <a:endParaRPr lang="es-ES" dirty="0">
              <a:solidFill>
                <a:srgbClr val="FFFF0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C0AADD52-FF2F-4AF7-9EA4-A793E8AB7A37}"/>
              </a:ext>
            </a:extLst>
          </p:cNvPr>
          <p:cNvSpPr>
            <a:spLocks noGrp="1" noChangeArrowheads="1"/>
          </p:cNvSpPr>
          <p:nvPr>
            <p:ph type="title"/>
          </p:nvPr>
        </p:nvSpPr>
        <p:spPr/>
        <p:txBody>
          <a:bodyPr/>
          <a:lstStyle/>
          <a:p>
            <a:pPr algn="ctr" eaLnBrk="1" hangingPunct="1">
              <a:defRPr/>
            </a:pPr>
            <a:r>
              <a:rPr lang="es-ES_tradnl"/>
              <a:t>COMPUTADORAS DIGITALES</a:t>
            </a:r>
            <a:endParaRPr lang="es-ES"/>
          </a:p>
        </p:txBody>
      </p:sp>
      <p:sp>
        <p:nvSpPr>
          <p:cNvPr id="159747" name="Rectangle 3">
            <a:extLst>
              <a:ext uri="{FF2B5EF4-FFF2-40B4-BE49-F238E27FC236}">
                <a16:creationId xmlns:a16="http://schemas.microsoft.com/office/drawing/2014/main" id="{3C581C8D-1BB5-42E9-BB74-0ADCED4A0CD4}"/>
              </a:ext>
            </a:extLst>
          </p:cNvPr>
          <p:cNvSpPr>
            <a:spLocks noGrp="1" noChangeArrowheads="1"/>
          </p:cNvSpPr>
          <p:nvPr>
            <p:ph type="body" idx="1"/>
          </p:nvPr>
        </p:nvSpPr>
        <p:spPr/>
        <p:txBody>
          <a:bodyPr/>
          <a:lstStyle/>
          <a:p>
            <a:pPr eaLnBrk="1" hangingPunct="1">
              <a:defRPr/>
            </a:pPr>
            <a:r>
              <a:rPr lang="es-ES_tradnl">
                <a:solidFill>
                  <a:srgbClr val="FFFF00"/>
                </a:solidFill>
              </a:rPr>
              <a:t>TRABAJAN CON NÚMEROS</a:t>
            </a:r>
          </a:p>
          <a:p>
            <a:pPr eaLnBrk="1" hangingPunct="1">
              <a:defRPr/>
            </a:pPr>
            <a:r>
              <a:rPr lang="es-ES_tradnl">
                <a:solidFill>
                  <a:srgbClr val="FFFF00"/>
                </a:solidFill>
              </a:rPr>
              <a:t>ES NECESARIO DESARROLLAR UN MODELO MATEMÁTICO PARA CADA PROBLEMA</a:t>
            </a:r>
          </a:p>
          <a:p>
            <a:pPr eaLnBrk="1" hangingPunct="1">
              <a:defRPr/>
            </a:pPr>
            <a:r>
              <a:rPr lang="es-ES_tradnl">
                <a:solidFill>
                  <a:srgbClr val="FFFF00"/>
                </a:solidFill>
              </a:rPr>
              <a:t>SE PROGRAMAN CON LENGUAJES ESPECÍFICOS</a:t>
            </a:r>
          </a:p>
          <a:p>
            <a:pPr eaLnBrk="1" hangingPunct="1">
              <a:defRPr/>
            </a:pPr>
            <a:r>
              <a:rPr lang="es-ES_tradnl">
                <a:solidFill>
                  <a:srgbClr val="FFFF00"/>
                </a:solidFill>
              </a:rPr>
              <a:t>TODAS OPERAN EN LA MISMA FORMA</a:t>
            </a:r>
            <a:endParaRPr lang="es-ES">
              <a:solidFill>
                <a:srgbClr val="FFFF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6C6EB1C1-75A4-4364-BFC3-B58E0D896A25}"/>
              </a:ext>
            </a:extLst>
          </p:cNvPr>
          <p:cNvSpPr>
            <a:spLocks noGrp="1" noChangeArrowheads="1"/>
          </p:cNvSpPr>
          <p:nvPr>
            <p:ph type="title"/>
          </p:nvPr>
        </p:nvSpPr>
        <p:spPr/>
        <p:txBody>
          <a:bodyPr/>
          <a:lstStyle/>
          <a:p>
            <a:pPr algn="ctr" eaLnBrk="1" hangingPunct="1">
              <a:defRPr/>
            </a:pPr>
            <a:r>
              <a:rPr lang="es-ES_tradnl"/>
              <a:t>VELOCIDAD DE RESOLUCIÓN</a:t>
            </a:r>
            <a:endParaRPr lang="es-ES"/>
          </a:p>
        </p:txBody>
      </p:sp>
      <p:sp>
        <p:nvSpPr>
          <p:cNvPr id="165891" name="Rectangle 3">
            <a:extLst>
              <a:ext uri="{FF2B5EF4-FFF2-40B4-BE49-F238E27FC236}">
                <a16:creationId xmlns:a16="http://schemas.microsoft.com/office/drawing/2014/main" id="{9FA6F2E3-D66C-4FA6-AFFE-D960E7F7B3B8}"/>
              </a:ext>
            </a:extLst>
          </p:cNvPr>
          <p:cNvSpPr>
            <a:spLocks noGrp="1" noChangeArrowheads="1"/>
          </p:cNvSpPr>
          <p:nvPr>
            <p:ph type="body" idx="1"/>
          </p:nvPr>
        </p:nvSpPr>
        <p:spPr/>
        <p:txBody>
          <a:bodyPr/>
          <a:lstStyle/>
          <a:p>
            <a:pPr marL="609600" indent="-609600" eaLnBrk="1" hangingPunct="1">
              <a:lnSpc>
                <a:spcPct val="90000"/>
              </a:lnSpc>
              <a:defRPr/>
            </a:pPr>
            <a:r>
              <a:rPr lang="es-ES_tradnl">
                <a:solidFill>
                  <a:srgbClr val="FFFF00"/>
                </a:solidFill>
              </a:rPr>
              <a:t>EN LA COMPUTADORA DIGITAL, LA VELOCIDAD DEPENDE DE DOS FACTORES:</a:t>
            </a:r>
          </a:p>
          <a:p>
            <a:pPr marL="609600" indent="-609600" eaLnBrk="1" hangingPunct="1">
              <a:lnSpc>
                <a:spcPct val="90000"/>
              </a:lnSpc>
              <a:buFontTx/>
              <a:buNone/>
              <a:defRPr/>
            </a:pPr>
            <a:endParaRPr lang="es-ES_tradnl">
              <a:solidFill>
                <a:srgbClr val="FFFF00"/>
              </a:solidFill>
            </a:endParaRPr>
          </a:p>
          <a:p>
            <a:pPr marL="609600" indent="-609600" eaLnBrk="1" hangingPunct="1">
              <a:lnSpc>
                <a:spcPct val="90000"/>
              </a:lnSpc>
              <a:buFontTx/>
              <a:buAutoNum type="arabicPeriod"/>
              <a:defRPr/>
            </a:pPr>
            <a:r>
              <a:rPr lang="es-ES_tradnl">
                <a:solidFill>
                  <a:srgbClr val="FFFF00"/>
                </a:solidFill>
              </a:rPr>
              <a:t>DE LOS CIRCUITOS EMPLEADOS</a:t>
            </a:r>
          </a:p>
          <a:p>
            <a:pPr marL="609600" indent="-609600" eaLnBrk="1" hangingPunct="1">
              <a:lnSpc>
                <a:spcPct val="90000"/>
              </a:lnSpc>
              <a:buFontTx/>
              <a:buAutoNum type="arabicPeriod"/>
              <a:defRPr/>
            </a:pPr>
            <a:endParaRPr lang="es-ES_tradnl">
              <a:solidFill>
                <a:srgbClr val="FFFF00"/>
              </a:solidFill>
            </a:endParaRPr>
          </a:p>
          <a:p>
            <a:pPr marL="609600" indent="-609600" eaLnBrk="1" hangingPunct="1">
              <a:lnSpc>
                <a:spcPct val="90000"/>
              </a:lnSpc>
              <a:buFontTx/>
              <a:buAutoNum type="arabicPeriod"/>
              <a:defRPr/>
            </a:pPr>
            <a:r>
              <a:rPr lang="es-ES_tradnl">
                <a:solidFill>
                  <a:srgbClr val="FFFF00"/>
                </a:solidFill>
              </a:rPr>
              <a:t>DE LA COMPLEJIDAD DEL MODELO MATEMÁTICO</a:t>
            </a:r>
            <a:endParaRPr lang="es-ES">
              <a:solidFill>
                <a:srgbClr val="FFFF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AF584C7C-FCFB-4DD6-BCB8-202E791B7A88}"/>
              </a:ext>
            </a:extLst>
          </p:cNvPr>
          <p:cNvSpPr>
            <a:spLocks noGrp="1" noChangeArrowheads="1"/>
          </p:cNvSpPr>
          <p:nvPr>
            <p:ph type="title"/>
          </p:nvPr>
        </p:nvSpPr>
        <p:spPr/>
        <p:txBody>
          <a:bodyPr/>
          <a:lstStyle/>
          <a:p>
            <a:pPr algn="ctr" eaLnBrk="1" hangingPunct="1">
              <a:defRPr/>
            </a:pPr>
            <a:r>
              <a:rPr lang="es-ES_tradnl" sz="4000"/>
              <a:t>ORGANIZACIÓN DE UNA COMPUTADORA DIGITAL</a:t>
            </a:r>
            <a:endParaRPr lang="es-ES" sz="4000"/>
          </a:p>
        </p:txBody>
      </p:sp>
      <p:sp>
        <p:nvSpPr>
          <p:cNvPr id="168963" name="Rectangle 3">
            <a:extLst>
              <a:ext uri="{FF2B5EF4-FFF2-40B4-BE49-F238E27FC236}">
                <a16:creationId xmlns:a16="http://schemas.microsoft.com/office/drawing/2014/main" id="{2FE83948-57D5-4B47-8B8D-E40C024259EF}"/>
              </a:ext>
            </a:extLst>
          </p:cNvPr>
          <p:cNvSpPr>
            <a:spLocks noGrp="1" noChangeArrowheads="1"/>
          </p:cNvSpPr>
          <p:nvPr>
            <p:ph type="body" idx="1"/>
          </p:nvPr>
        </p:nvSpPr>
        <p:spPr>
          <a:xfrm>
            <a:off x="457200" y="2349500"/>
            <a:ext cx="8229600" cy="3670300"/>
          </a:xfrm>
        </p:spPr>
        <p:txBody>
          <a:bodyPr/>
          <a:lstStyle/>
          <a:p>
            <a:pPr eaLnBrk="1" hangingPunct="1">
              <a:defRPr/>
            </a:pPr>
            <a:r>
              <a:rPr lang="es-ES_tradnl" dirty="0">
                <a:solidFill>
                  <a:srgbClr val="FFFF00"/>
                </a:solidFill>
              </a:rPr>
              <a:t>RESPONDE A LOS PRINCIPIOS DE VON NEUMANN</a:t>
            </a:r>
          </a:p>
          <a:p>
            <a:pPr algn="just" eaLnBrk="1" hangingPunct="1">
              <a:defRPr/>
            </a:pPr>
            <a:r>
              <a:rPr lang="es-ES_tradnl" dirty="0">
                <a:solidFill>
                  <a:srgbClr val="FFFF00"/>
                </a:solidFill>
              </a:rPr>
              <a:t>SON CINCO UNIDADES ESPECIALIZADAS INTERCONECTADAS EN FORMA PERMANENTE CON DOS TIPOS DE CAMINOS, UNOS PARA DATOS Y OTROS PARA INSTRUCCIONES</a:t>
            </a:r>
            <a:endParaRPr lang="es-ES" dirty="0">
              <a:solidFill>
                <a:srgbClr val="FFFF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E386D7F-3934-4D28-A3CB-2C17E7D0927B}"/>
              </a:ext>
            </a:extLst>
          </p:cNvPr>
          <p:cNvSpPr>
            <a:spLocks noGrp="1" noChangeArrowheads="1"/>
          </p:cNvSpPr>
          <p:nvPr>
            <p:ph type="ctrTitle"/>
          </p:nvPr>
        </p:nvSpPr>
        <p:spPr>
          <a:xfrm>
            <a:off x="685800" y="548681"/>
            <a:ext cx="7772400" cy="1512167"/>
          </a:xfrm>
        </p:spPr>
        <p:txBody>
          <a:bodyPr/>
          <a:lstStyle/>
          <a:p>
            <a:pPr eaLnBrk="1" hangingPunct="1">
              <a:defRPr/>
            </a:pPr>
            <a:r>
              <a:rPr lang="es-ES_tradnl" dirty="0">
                <a:solidFill>
                  <a:schemeClr val="hlink"/>
                </a:solidFill>
                <a:latin typeface="Arial Black" pitchFamily="34" charset="0"/>
              </a:rPr>
              <a:t>ARQUITECTURA DE COMPUTADORAS</a:t>
            </a:r>
            <a:endParaRPr lang="es-ES" dirty="0">
              <a:solidFill>
                <a:schemeClr val="hlink"/>
              </a:solidFill>
              <a:latin typeface="Arial Black" pitchFamily="34" charset="0"/>
            </a:endParaRPr>
          </a:p>
        </p:txBody>
      </p:sp>
      <p:sp>
        <p:nvSpPr>
          <p:cNvPr id="2051" name="Rectangle 3">
            <a:extLst>
              <a:ext uri="{FF2B5EF4-FFF2-40B4-BE49-F238E27FC236}">
                <a16:creationId xmlns:a16="http://schemas.microsoft.com/office/drawing/2014/main" id="{C0A7212A-830A-4C0F-B969-0E9A19097664}"/>
              </a:ext>
            </a:extLst>
          </p:cNvPr>
          <p:cNvSpPr>
            <a:spLocks noGrp="1" noChangeArrowheads="1"/>
          </p:cNvSpPr>
          <p:nvPr>
            <p:ph type="subTitle" idx="1"/>
          </p:nvPr>
        </p:nvSpPr>
        <p:spPr>
          <a:xfrm>
            <a:off x="1371600" y="2636912"/>
            <a:ext cx="6400800" cy="3456384"/>
          </a:xfrm>
        </p:spPr>
        <p:txBody>
          <a:bodyPr/>
          <a:lstStyle/>
          <a:p>
            <a:pPr eaLnBrk="1" hangingPunct="1">
              <a:defRPr/>
            </a:pPr>
            <a:r>
              <a:rPr lang="es-ES_tradnl" dirty="0"/>
              <a:t>UNIDAD N°1: </a:t>
            </a:r>
          </a:p>
          <a:p>
            <a:pPr eaLnBrk="1" hangingPunct="1">
              <a:defRPr/>
            </a:pPr>
            <a:r>
              <a:rPr lang="es-ES_tradnl" dirty="0"/>
              <a:t>ORGANIZACIÓN DE LA COMPUTADORA DIGITAL</a:t>
            </a:r>
          </a:p>
          <a:p>
            <a:pPr eaLnBrk="1" hangingPunct="1">
              <a:defRPr/>
            </a:pPr>
            <a:endParaRPr lang="es-ES_tradnl" dirty="0"/>
          </a:p>
          <a:p>
            <a:pPr eaLnBrk="1" hangingPunct="1">
              <a:defRPr/>
            </a:pPr>
            <a:r>
              <a:rPr lang="es-ES_tradnl" dirty="0"/>
              <a:t>LA COMPUTADORA DIGITAL</a:t>
            </a:r>
          </a:p>
          <a:p>
            <a:pPr eaLnBrk="1" hangingPunct="1">
              <a:defRPr/>
            </a:pPr>
            <a:r>
              <a:rPr lang="es-ES_tradnl" sz="4000" dirty="0">
                <a:solidFill>
                  <a:schemeClr val="hlink"/>
                </a:solidFill>
              </a:rPr>
              <a:t>2024</a:t>
            </a:r>
          </a:p>
          <a:p>
            <a:pPr eaLnBrk="1" hangingPunct="1">
              <a:defRPr/>
            </a:pPr>
            <a:endParaRPr lang="es-ES" sz="4000" dirty="0">
              <a:solidFill>
                <a:schemeClr val="hlink"/>
              </a:solidFill>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768" decel="100000"/>
                                        <p:tgtEl>
                                          <p:spTgt spid="2050"/>
                                        </p:tgtEl>
                                      </p:cBhvr>
                                    </p:animEffect>
                                    <p:animScale>
                                      <p:cBhvr>
                                        <p:cTn id="8" dur="768" decel="100000"/>
                                        <p:tgtEl>
                                          <p:spTgt spid="2050"/>
                                        </p:tgtEl>
                                      </p:cBhvr>
                                      <p:from x="10000" y="10000"/>
                                      <p:to x="200000" y="450000"/>
                                    </p:animScale>
                                    <p:animScale>
                                      <p:cBhvr>
                                        <p:cTn id="9" dur="1230" accel="100000" fill="hold">
                                          <p:stCondLst>
                                            <p:cond delay="768"/>
                                          </p:stCondLst>
                                        </p:cTn>
                                        <p:tgtEl>
                                          <p:spTgt spid="2050"/>
                                        </p:tgtEl>
                                      </p:cBhvr>
                                      <p:from x="200000" y="450000"/>
                                      <p:to x="100000" y="100000"/>
                                    </p:animScale>
                                    <p:set>
                                      <p:cBhvr>
                                        <p:cTn id="10" dur="768" fill="hold"/>
                                        <p:tgtEl>
                                          <p:spTgt spid="2050"/>
                                        </p:tgtEl>
                                        <p:attrNameLst>
                                          <p:attrName>ppt_x</p:attrName>
                                        </p:attrNameLst>
                                      </p:cBhvr>
                                      <p:to>
                                        <p:strVal val="(0.5)"/>
                                      </p:to>
                                    </p:set>
                                    <p:anim from="(0.5)" to="(#ppt_x)" calcmode="lin" valueType="num">
                                      <p:cBhvr>
                                        <p:cTn id="11" dur="1230" accel="100000" fill="hold">
                                          <p:stCondLst>
                                            <p:cond delay="768"/>
                                          </p:stCondLst>
                                        </p:cTn>
                                        <p:tgtEl>
                                          <p:spTgt spid="2050"/>
                                        </p:tgtEl>
                                        <p:attrNameLst>
                                          <p:attrName>ppt_x</p:attrName>
                                        </p:attrNameLst>
                                      </p:cBhvr>
                                    </p:anim>
                                    <p:set>
                                      <p:cBhvr>
                                        <p:cTn id="12" dur="768" fill="hold"/>
                                        <p:tgtEl>
                                          <p:spTgt spid="2050"/>
                                        </p:tgtEl>
                                        <p:attrNameLst>
                                          <p:attrName>ppt_y</p:attrName>
                                        </p:attrNameLst>
                                      </p:cBhvr>
                                      <p:to>
                                        <p:strVal val="(#ppt_y+0.4)"/>
                                      </p:to>
                                    </p:set>
                                    <p:anim from="(#ppt_y+0.4)" to="(#ppt_y)" calcmode="lin" valueType="num">
                                      <p:cBhvr>
                                        <p:cTn id="13" dur="1230" accel="100000" fill="hold">
                                          <p:stCondLst>
                                            <p:cond delay="768"/>
                                          </p:stCondLst>
                                        </p:cTn>
                                        <p:tgtEl>
                                          <p:spTgt spid="205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2051">
                                            <p:txEl>
                                              <p:pRg st="0" end="0"/>
                                            </p:txEl>
                                          </p:spTgt>
                                        </p:tgtEl>
                                        <p:attrNameLst>
                                          <p:attrName>style.visibility</p:attrName>
                                        </p:attrNameLst>
                                      </p:cBhvr>
                                      <p:to>
                                        <p:strVal val="visible"/>
                                      </p:to>
                                    </p:set>
                                    <p:anim calcmode="lin" valueType="num">
                                      <p:cBhvr>
                                        <p:cTn id="18" dur="500" fill="hold"/>
                                        <p:tgtEl>
                                          <p:spTgt spid="205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051">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05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2051">
                                            <p:txEl>
                                              <p:pRg st="1" end="1"/>
                                            </p:txEl>
                                          </p:spTgt>
                                        </p:tgtEl>
                                        <p:attrNameLst>
                                          <p:attrName>style.visibility</p:attrName>
                                        </p:attrNameLst>
                                      </p:cBhvr>
                                      <p:to>
                                        <p:strVal val="visible"/>
                                      </p:to>
                                    </p:set>
                                    <p:anim calcmode="lin" valueType="num">
                                      <p:cBhvr>
                                        <p:cTn id="25" dur="500" fill="hold"/>
                                        <p:tgtEl>
                                          <p:spTgt spid="2051">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51">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05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2051">
                                            <p:txEl>
                                              <p:pRg st="3" end="3"/>
                                            </p:txEl>
                                          </p:spTgt>
                                        </p:tgtEl>
                                        <p:attrNameLst>
                                          <p:attrName>style.visibility</p:attrName>
                                        </p:attrNameLst>
                                      </p:cBhvr>
                                      <p:to>
                                        <p:strVal val="visible"/>
                                      </p:to>
                                    </p:set>
                                    <p:anim calcmode="lin" valueType="num">
                                      <p:cBhvr>
                                        <p:cTn id="32" dur="500" fill="hold"/>
                                        <p:tgtEl>
                                          <p:spTgt spid="2051">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2051">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2051">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051">
                                            <p:txEl>
                                              <p:pRg st="4" end="4"/>
                                            </p:txEl>
                                          </p:spTgt>
                                        </p:tgtEl>
                                        <p:attrNameLst>
                                          <p:attrName>style.visibility</p:attrName>
                                        </p:attrNameLst>
                                      </p:cBhvr>
                                      <p:to>
                                        <p:strVal val="visible"/>
                                      </p:to>
                                    </p:set>
                                    <p:anim calcmode="lin" valueType="num">
                                      <p:cBhvr>
                                        <p:cTn id="39" dur="500" fill="hold"/>
                                        <p:tgtEl>
                                          <p:spTgt spid="2051">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051">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F397739A-0B02-4B81-BC73-FEA7B56B9F13}"/>
              </a:ext>
            </a:extLst>
          </p:cNvPr>
          <p:cNvSpPr>
            <a:spLocks noGrp="1" noChangeArrowheads="1"/>
          </p:cNvSpPr>
          <p:nvPr>
            <p:ph type="title"/>
          </p:nvPr>
        </p:nvSpPr>
        <p:spPr>
          <a:xfrm>
            <a:off x="457200" y="292100"/>
            <a:ext cx="8229600" cy="760413"/>
          </a:xfrm>
        </p:spPr>
        <p:txBody>
          <a:bodyPr/>
          <a:lstStyle/>
          <a:p>
            <a:pPr algn="ctr" eaLnBrk="1" hangingPunct="1">
              <a:defRPr/>
            </a:pPr>
            <a:r>
              <a:rPr lang="es-ES_tradnl" sz="4000"/>
              <a:t>MODELO DE VON NEUMANN</a:t>
            </a:r>
            <a:endParaRPr lang="es-ES" sz="4000"/>
          </a:p>
        </p:txBody>
      </p:sp>
      <p:pic>
        <p:nvPicPr>
          <p:cNvPr id="46083" name="Picture 4">
            <a:extLst>
              <a:ext uri="{FF2B5EF4-FFF2-40B4-BE49-F238E27FC236}">
                <a16:creationId xmlns:a16="http://schemas.microsoft.com/office/drawing/2014/main" id="{C1AED963-5503-46C8-B94E-8F7A49C95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6" t="-2777" r="-2388" b="4776"/>
          <a:stretch>
            <a:fillRect/>
          </a:stretch>
        </p:blipFill>
        <p:spPr bwMode="auto">
          <a:xfrm>
            <a:off x="1588" y="1246188"/>
            <a:ext cx="9142412" cy="56118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727545F-C34F-4ACA-BC4A-B037FD517D94}"/>
              </a:ext>
            </a:extLst>
          </p:cNvPr>
          <p:cNvSpPr>
            <a:spLocks noGrp="1" noChangeArrowheads="1"/>
          </p:cNvSpPr>
          <p:nvPr>
            <p:ph type="title"/>
          </p:nvPr>
        </p:nvSpPr>
        <p:spPr/>
        <p:txBody>
          <a:bodyPr/>
          <a:lstStyle/>
          <a:p>
            <a:pPr algn="ctr" eaLnBrk="1" hangingPunct="1">
              <a:defRPr/>
            </a:pPr>
            <a:r>
              <a:rPr lang="es-ES_tradnl"/>
              <a:t>DEFINICIONES</a:t>
            </a:r>
            <a:endParaRPr lang="es-ES"/>
          </a:p>
        </p:txBody>
      </p:sp>
      <p:sp>
        <p:nvSpPr>
          <p:cNvPr id="171011" name="Rectangle 3">
            <a:extLst>
              <a:ext uri="{FF2B5EF4-FFF2-40B4-BE49-F238E27FC236}">
                <a16:creationId xmlns:a16="http://schemas.microsoft.com/office/drawing/2014/main" id="{3FEF493C-A90E-4B57-96CC-127FBD1788B6}"/>
              </a:ext>
            </a:extLst>
          </p:cNvPr>
          <p:cNvSpPr>
            <a:spLocks noGrp="1" noChangeArrowheads="1"/>
          </p:cNvSpPr>
          <p:nvPr>
            <p:ph type="body" idx="1"/>
          </p:nvPr>
        </p:nvSpPr>
        <p:spPr/>
        <p:txBody>
          <a:bodyPr/>
          <a:lstStyle/>
          <a:p>
            <a:pPr eaLnBrk="1" hangingPunct="1">
              <a:lnSpc>
                <a:spcPct val="90000"/>
              </a:lnSpc>
              <a:defRPr/>
            </a:pPr>
            <a:r>
              <a:rPr lang="es-ES_tradnl">
                <a:solidFill>
                  <a:srgbClr val="FFFF00"/>
                </a:solidFill>
              </a:rPr>
              <a:t>DATOS: CANTIDADES SOBRE LAS CUALES 		 DEBE OPERARSE.</a:t>
            </a:r>
          </a:p>
          <a:p>
            <a:pPr eaLnBrk="1" hangingPunct="1">
              <a:lnSpc>
                <a:spcPct val="90000"/>
              </a:lnSpc>
              <a:defRPr/>
            </a:pPr>
            <a:endParaRPr lang="es-ES_tradnl">
              <a:solidFill>
                <a:srgbClr val="FFFF00"/>
              </a:solidFill>
            </a:endParaRPr>
          </a:p>
          <a:p>
            <a:pPr eaLnBrk="1" hangingPunct="1">
              <a:lnSpc>
                <a:spcPct val="90000"/>
              </a:lnSpc>
              <a:buFontTx/>
              <a:buNone/>
              <a:defRPr/>
            </a:pPr>
            <a:endParaRPr lang="es-ES_tradnl">
              <a:solidFill>
                <a:srgbClr val="FFFF00"/>
              </a:solidFill>
            </a:endParaRPr>
          </a:p>
          <a:p>
            <a:pPr eaLnBrk="1" hangingPunct="1">
              <a:lnSpc>
                <a:spcPct val="90000"/>
              </a:lnSpc>
              <a:defRPr/>
            </a:pPr>
            <a:r>
              <a:rPr lang="es-ES_tradnl">
                <a:solidFill>
                  <a:srgbClr val="FFFF00"/>
                </a:solidFill>
              </a:rPr>
              <a:t>INSTRUCCIONES: SON LAS OPERACIONES 				QUE DEBEN 						REALIZARSE SOBRE 				LOS DATOS.</a:t>
            </a:r>
          </a:p>
          <a:p>
            <a:pPr eaLnBrk="1" hangingPunct="1">
              <a:lnSpc>
                <a:spcPct val="90000"/>
              </a:lnSpc>
              <a:defRPr/>
            </a:pPr>
            <a:endParaRPr lang="es-ES_tradnl">
              <a:solidFill>
                <a:srgbClr val="FFFF00"/>
              </a:solidFill>
            </a:endParaRPr>
          </a:p>
          <a:p>
            <a:pPr eaLnBrk="1" hangingPunct="1">
              <a:lnSpc>
                <a:spcPct val="90000"/>
              </a:lnSpc>
              <a:defRPr/>
            </a:pPr>
            <a:endParaRPr lang="es-E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E72D5432-C753-4941-9538-83D97E0FB579}"/>
              </a:ext>
            </a:extLst>
          </p:cNvPr>
          <p:cNvSpPr>
            <a:spLocks noGrp="1" noChangeArrowheads="1"/>
          </p:cNvSpPr>
          <p:nvPr>
            <p:ph type="title"/>
          </p:nvPr>
        </p:nvSpPr>
        <p:spPr/>
        <p:txBody>
          <a:bodyPr/>
          <a:lstStyle/>
          <a:p>
            <a:pPr algn="ctr" eaLnBrk="1" hangingPunct="1">
              <a:defRPr/>
            </a:pPr>
            <a:r>
              <a:rPr lang="es-ES_tradnl" sz="4000"/>
              <a:t>RENDIMIENTO DE UNA COMPUTADORA DIGITAL</a:t>
            </a:r>
            <a:endParaRPr lang="es-ES" sz="4000"/>
          </a:p>
        </p:txBody>
      </p:sp>
      <p:sp>
        <p:nvSpPr>
          <p:cNvPr id="172035" name="Rectangle 3">
            <a:extLst>
              <a:ext uri="{FF2B5EF4-FFF2-40B4-BE49-F238E27FC236}">
                <a16:creationId xmlns:a16="http://schemas.microsoft.com/office/drawing/2014/main" id="{914A9EB6-CB83-44C7-9720-AC884B9470AB}"/>
              </a:ext>
            </a:extLst>
          </p:cNvPr>
          <p:cNvSpPr>
            <a:spLocks noGrp="1" noChangeArrowheads="1"/>
          </p:cNvSpPr>
          <p:nvPr>
            <p:ph type="body" idx="1"/>
          </p:nvPr>
        </p:nvSpPr>
        <p:spPr/>
        <p:txBody>
          <a:bodyPr/>
          <a:lstStyle/>
          <a:p>
            <a:pPr marL="609600" indent="-609600" eaLnBrk="1" hangingPunct="1">
              <a:defRPr/>
            </a:pPr>
            <a:r>
              <a:rPr lang="es-ES_tradnl">
                <a:solidFill>
                  <a:srgbClr val="FFFF00"/>
                </a:solidFill>
              </a:rPr>
              <a:t>ES UNA MEDIDA DE LA CAPACIDAD DE REALIZAR OPERACIONES, SE USAN DOS UNIDADES DE MEDIDA:</a:t>
            </a:r>
          </a:p>
          <a:p>
            <a:pPr marL="609600" indent="-609600" eaLnBrk="1" hangingPunct="1">
              <a:buFontTx/>
              <a:buNone/>
              <a:defRPr/>
            </a:pPr>
            <a:endParaRPr lang="es-ES_tradnl">
              <a:solidFill>
                <a:srgbClr val="FFFF00"/>
              </a:solidFill>
            </a:endParaRPr>
          </a:p>
          <a:p>
            <a:pPr marL="609600" indent="-609600" eaLnBrk="1" hangingPunct="1">
              <a:buFontTx/>
              <a:buNone/>
              <a:defRPr/>
            </a:pPr>
            <a:r>
              <a:rPr lang="es-ES_tradnl">
                <a:solidFill>
                  <a:schemeClr val="hlink"/>
                </a:solidFill>
              </a:rPr>
              <a:t>1</a:t>
            </a:r>
            <a:r>
              <a:rPr lang="es-ES_tradnl"/>
              <a:t>  </a:t>
            </a:r>
            <a:r>
              <a:rPr lang="es-ES_tradnl">
                <a:solidFill>
                  <a:srgbClr val="FFFF00"/>
                </a:solidFill>
              </a:rPr>
              <a:t>OPERACIONES POR SEGUNDO: OPS</a:t>
            </a:r>
          </a:p>
          <a:p>
            <a:pPr marL="609600" indent="-609600" eaLnBrk="1" hangingPunct="1">
              <a:buFontTx/>
              <a:buNone/>
              <a:defRPr/>
            </a:pPr>
            <a:endParaRPr lang="es-ES_tradnl"/>
          </a:p>
          <a:p>
            <a:pPr marL="609600" indent="-609600" eaLnBrk="1" hangingPunct="1">
              <a:buFontTx/>
              <a:buNone/>
              <a:defRPr/>
            </a:pPr>
            <a:r>
              <a:rPr lang="es-ES_tradnl">
                <a:solidFill>
                  <a:schemeClr val="hlink"/>
                </a:solidFill>
              </a:rPr>
              <a:t>2</a:t>
            </a:r>
            <a:r>
              <a:rPr lang="es-ES_tradnl"/>
              <a:t>  </a:t>
            </a:r>
            <a:r>
              <a:rPr lang="es-ES_tradnl">
                <a:solidFill>
                  <a:srgbClr val="FFFF00"/>
                </a:solidFill>
              </a:rPr>
              <a:t>INSTRUCCIONES POR SEGUNDO: IPS</a:t>
            </a:r>
            <a:endParaRPr lang="es-ES">
              <a:solidFill>
                <a:srgbClr val="FFFF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EE092945-05B6-40D3-9E5D-7FB769974008}"/>
              </a:ext>
            </a:extLst>
          </p:cNvPr>
          <p:cNvSpPr>
            <a:spLocks noGrp="1" noChangeArrowheads="1"/>
          </p:cNvSpPr>
          <p:nvPr>
            <p:ph type="title"/>
          </p:nvPr>
        </p:nvSpPr>
        <p:spPr/>
        <p:txBody>
          <a:bodyPr/>
          <a:lstStyle/>
          <a:p>
            <a:pPr algn="ctr" eaLnBrk="1" hangingPunct="1">
              <a:defRPr/>
            </a:pPr>
            <a:r>
              <a:rPr lang="es-ES_tradnl" sz="4000"/>
              <a:t>MISIÓN DE CADA UNIDAD DE UNA COMPUTADORA DIGITAL</a:t>
            </a:r>
            <a:endParaRPr lang="es-ES" sz="4000"/>
          </a:p>
        </p:txBody>
      </p:sp>
      <p:sp>
        <p:nvSpPr>
          <p:cNvPr id="173059" name="Rectangle 3">
            <a:extLst>
              <a:ext uri="{FF2B5EF4-FFF2-40B4-BE49-F238E27FC236}">
                <a16:creationId xmlns:a16="http://schemas.microsoft.com/office/drawing/2014/main" id="{5FF9BAA7-3EE2-4F57-829A-C2E2261301EA}"/>
              </a:ext>
            </a:extLst>
          </p:cNvPr>
          <p:cNvSpPr>
            <a:spLocks noGrp="1" noChangeArrowheads="1"/>
          </p:cNvSpPr>
          <p:nvPr>
            <p:ph type="body" idx="1"/>
          </p:nvPr>
        </p:nvSpPr>
        <p:spPr>
          <a:xfrm>
            <a:off x="457200" y="1905000"/>
            <a:ext cx="8229600" cy="4619625"/>
          </a:xfrm>
        </p:spPr>
        <p:txBody>
          <a:bodyPr/>
          <a:lstStyle/>
          <a:p>
            <a:pPr algn="just" eaLnBrk="1" hangingPunct="1">
              <a:lnSpc>
                <a:spcPct val="80000"/>
              </a:lnSpc>
              <a:defRPr/>
            </a:pPr>
            <a:r>
              <a:rPr lang="es-ES_tradnl" sz="2800" dirty="0">
                <a:solidFill>
                  <a:srgbClr val="FFFF00"/>
                </a:solidFill>
              </a:rPr>
              <a:t>LA UNIDAD DE CONTROL INTERPRETA LAS INSTRUCCIONES Y COMANDA AL RESTO DE LA MÁQUINA</a:t>
            </a:r>
          </a:p>
          <a:p>
            <a:pPr algn="just" eaLnBrk="1" hangingPunct="1">
              <a:lnSpc>
                <a:spcPct val="80000"/>
              </a:lnSpc>
              <a:defRPr/>
            </a:pPr>
            <a:r>
              <a:rPr lang="es-ES_tradnl" sz="2800" dirty="0">
                <a:solidFill>
                  <a:srgbClr val="FFFF00"/>
                </a:solidFill>
              </a:rPr>
              <a:t>LA UNIDAD ARITMÉTICA Y LÓGICA ES LA ENCARGADA DE REALIZAR LAS OPERACIONES INDICADAS POR LAS INSTRUCCIONES</a:t>
            </a:r>
          </a:p>
          <a:p>
            <a:pPr algn="just" eaLnBrk="1" hangingPunct="1">
              <a:lnSpc>
                <a:spcPct val="80000"/>
              </a:lnSpc>
              <a:defRPr/>
            </a:pPr>
            <a:r>
              <a:rPr lang="es-ES_tradnl" sz="2800" dirty="0">
                <a:solidFill>
                  <a:srgbClr val="FFFF00"/>
                </a:solidFill>
              </a:rPr>
              <a:t>LA UNIDAD DE MEMORIA ES LA ENCARGADA DE ALMACENAR TODOS LOS DATOS E INSTRUCCIONES </a:t>
            </a:r>
          </a:p>
          <a:p>
            <a:pPr algn="just" eaLnBrk="1" hangingPunct="1">
              <a:lnSpc>
                <a:spcPct val="80000"/>
              </a:lnSpc>
              <a:defRPr/>
            </a:pPr>
            <a:r>
              <a:rPr lang="es-ES_tradnl" sz="2800" dirty="0">
                <a:solidFill>
                  <a:srgbClr val="FFFF00"/>
                </a:solidFill>
              </a:rPr>
              <a:t>LAS UNIDADES DE ENTRADA Y DE SALIDA SON LAS ENCARGADAS DE CONECTAR LA MÁQUINA AL MUNDO EXTERIOR A ELLA.</a:t>
            </a:r>
            <a:endParaRPr lang="es-ES" sz="2800" dirty="0">
              <a:solidFill>
                <a:srgbClr val="FFFF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904B1786-2EBF-4B6C-AA7D-AA011E9B604E}"/>
              </a:ext>
            </a:extLst>
          </p:cNvPr>
          <p:cNvSpPr>
            <a:spLocks noGrp="1" noChangeArrowheads="1"/>
          </p:cNvSpPr>
          <p:nvPr>
            <p:ph type="title"/>
          </p:nvPr>
        </p:nvSpPr>
        <p:spPr/>
        <p:txBody>
          <a:bodyPr/>
          <a:lstStyle/>
          <a:p>
            <a:pPr algn="ctr" eaLnBrk="1" hangingPunct="1">
              <a:defRPr/>
            </a:pPr>
            <a:r>
              <a:rPr lang="es-ES_tradnl" sz="4000"/>
              <a:t>CONFORMACIÓN DE CADA UNIDAD</a:t>
            </a:r>
            <a:endParaRPr lang="es-ES" sz="4000"/>
          </a:p>
        </p:txBody>
      </p:sp>
      <p:sp>
        <p:nvSpPr>
          <p:cNvPr id="174083" name="Rectangle 3">
            <a:extLst>
              <a:ext uri="{FF2B5EF4-FFF2-40B4-BE49-F238E27FC236}">
                <a16:creationId xmlns:a16="http://schemas.microsoft.com/office/drawing/2014/main" id="{D95636F5-F391-46AC-AD78-818475837BA0}"/>
              </a:ext>
            </a:extLst>
          </p:cNvPr>
          <p:cNvSpPr>
            <a:spLocks noGrp="1" noChangeArrowheads="1"/>
          </p:cNvSpPr>
          <p:nvPr>
            <p:ph type="body" idx="1"/>
          </p:nvPr>
        </p:nvSpPr>
        <p:spPr>
          <a:xfrm>
            <a:off x="457200" y="2205038"/>
            <a:ext cx="8229600" cy="4032250"/>
          </a:xfrm>
        </p:spPr>
        <p:txBody>
          <a:bodyPr/>
          <a:lstStyle/>
          <a:p>
            <a:pPr algn="just" eaLnBrk="1" hangingPunct="1">
              <a:defRPr/>
            </a:pPr>
            <a:r>
              <a:rPr lang="es-ES_tradnl" sz="2800" dirty="0">
                <a:solidFill>
                  <a:srgbClr val="FFFF00"/>
                </a:solidFill>
              </a:rPr>
              <a:t>SON TODAS DIFERENTES ENTRE SÍ POR SU ESPECIALIZACIÓN</a:t>
            </a:r>
          </a:p>
          <a:p>
            <a:pPr algn="just" eaLnBrk="1" hangingPunct="1">
              <a:defRPr/>
            </a:pPr>
            <a:r>
              <a:rPr lang="es-ES_tradnl" sz="2800" dirty="0">
                <a:solidFill>
                  <a:srgbClr val="FFFF00"/>
                </a:solidFill>
              </a:rPr>
              <a:t>CADA UNA ESTÁ CONECTADA A LAS OTRAS DE DIVERSAS MANERAS, SEGÚN SU FUNCIÓN</a:t>
            </a:r>
          </a:p>
          <a:p>
            <a:pPr algn="just" eaLnBrk="1" hangingPunct="1">
              <a:defRPr/>
            </a:pPr>
            <a:r>
              <a:rPr lang="es-ES_tradnl" sz="2800" dirty="0">
                <a:solidFill>
                  <a:srgbClr val="FFFF00"/>
                </a:solidFill>
              </a:rPr>
              <a:t>SOLO SE CONECTAN AL EXTERIOR LAS UNIDADES DE ENTRADA Y DE SALIDA</a:t>
            </a:r>
          </a:p>
          <a:p>
            <a:pPr algn="just" eaLnBrk="1" hangingPunct="1">
              <a:defRPr/>
            </a:pPr>
            <a:r>
              <a:rPr lang="es-ES_tradnl" sz="2800" dirty="0">
                <a:solidFill>
                  <a:srgbClr val="FFFF00"/>
                </a:solidFill>
              </a:rPr>
              <a:t>LA UNIDAD DE CONTROL PUEDE TENER ACCESOS DIRECTOS DESDE UNA CONSOLA</a:t>
            </a:r>
            <a:endParaRPr lang="es-ES" sz="2800" dirty="0">
              <a:solidFill>
                <a:srgbClr val="FFFF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80281A55-59AF-45AA-950A-229F8A89C527}"/>
              </a:ext>
            </a:extLst>
          </p:cNvPr>
          <p:cNvSpPr>
            <a:spLocks noGrp="1" noChangeArrowheads="1"/>
          </p:cNvSpPr>
          <p:nvPr>
            <p:ph type="title"/>
          </p:nvPr>
        </p:nvSpPr>
        <p:spPr/>
        <p:txBody>
          <a:bodyPr/>
          <a:lstStyle/>
          <a:p>
            <a:pPr algn="ctr" eaLnBrk="1" hangingPunct="1">
              <a:defRPr/>
            </a:pPr>
            <a:r>
              <a:rPr lang="es-ES_tradnl" dirty="0"/>
              <a:t>UNIDAD ARITMÉTICA Y LÓGICA</a:t>
            </a:r>
            <a:endParaRPr lang="es-ES" dirty="0"/>
          </a:p>
        </p:txBody>
      </p:sp>
      <p:pic>
        <p:nvPicPr>
          <p:cNvPr id="51203" name="Picture 4">
            <a:extLst>
              <a:ext uri="{FF2B5EF4-FFF2-40B4-BE49-F238E27FC236}">
                <a16:creationId xmlns:a16="http://schemas.microsoft.com/office/drawing/2014/main" id="{3D8A0AA8-49BC-4B5E-93F9-21FC54A82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8" t="-2190" r="-8691" b="-5051"/>
          <a:stretch>
            <a:fillRect/>
          </a:stretch>
        </p:blipFill>
        <p:spPr bwMode="auto">
          <a:xfrm>
            <a:off x="0" y="2060575"/>
            <a:ext cx="9147175" cy="4146550"/>
          </a:xfrm>
          <a:prstGeom prst="rect">
            <a:avLst/>
          </a:prstGeom>
          <a:gradFill rotWithShape="0">
            <a:gsLst>
              <a:gs pos="0">
                <a:srgbClr val="FFFF00"/>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A9E6401-6DF5-4AFF-BB1D-B4DEE4A8DDFD}"/>
              </a:ext>
            </a:extLst>
          </p:cNvPr>
          <p:cNvSpPr>
            <a:spLocks noGrp="1" noChangeArrowheads="1"/>
          </p:cNvSpPr>
          <p:nvPr>
            <p:ph type="title"/>
          </p:nvPr>
        </p:nvSpPr>
        <p:spPr>
          <a:xfrm>
            <a:off x="457200" y="333375"/>
            <a:ext cx="8229600" cy="863600"/>
          </a:xfrm>
        </p:spPr>
        <p:txBody>
          <a:bodyPr/>
          <a:lstStyle/>
          <a:p>
            <a:pPr algn="ctr" eaLnBrk="1" hangingPunct="1">
              <a:defRPr/>
            </a:pPr>
            <a:r>
              <a:rPr lang="es-ES_tradnl"/>
              <a:t>UNIDAD DE CONTROL</a:t>
            </a:r>
            <a:endParaRPr lang="es-ES"/>
          </a:p>
        </p:txBody>
      </p:sp>
      <p:pic>
        <p:nvPicPr>
          <p:cNvPr id="52227" name="Picture 4">
            <a:extLst>
              <a:ext uri="{FF2B5EF4-FFF2-40B4-BE49-F238E27FC236}">
                <a16:creationId xmlns:a16="http://schemas.microsoft.com/office/drawing/2014/main" id="{CB162CFA-5854-402B-BF30-7998AD5FE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80" t="-1613" r="-14313" b="-8432"/>
          <a:stretch>
            <a:fillRect/>
          </a:stretch>
        </p:blipFill>
        <p:spPr bwMode="auto">
          <a:xfrm>
            <a:off x="-1588" y="1266825"/>
            <a:ext cx="9144001" cy="5291138"/>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17A2FFD-DCFA-4940-B642-B7B7108A4CF1}"/>
              </a:ext>
            </a:extLst>
          </p:cNvPr>
          <p:cNvSpPr>
            <a:spLocks noGrp="1" noChangeArrowheads="1"/>
          </p:cNvSpPr>
          <p:nvPr>
            <p:ph type="title"/>
          </p:nvPr>
        </p:nvSpPr>
        <p:spPr>
          <a:xfrm>
            <a:off x="457200" y="0"/>
            <a:ext cx="8229600" cy="1052513"/>
          </a:xfrm>
        </p:spPr>
        <p:txBody>
          <a:bodyPr/>
          <a:lstStyle/>
          <a:p>
            <a:pPr algn="ctr" eaLnBrk="1" hangingPunct="1">
              <a:defRPr/>
            </a:pPr>
            <a:r>
              <a:rPr lang="es-ES_tradnl"/>
              <a:t>UNIDAD DE MEMORIA</a:t>
            </a:r>
            <a:endParaRPr lang="es-ES"/>
          </a:p>
        </p:txBody>
      </p:sp>
      <p:pic>
        <p:nvPicPr>
          <p:cNvPr id="53251" name="Picture 4">
            <a:extLst>
              <a:ext uri="{FF2B5EF4-FFF2-40B4-BE49-F238E27FC236}">
                <a16:creationId xmlns:a16="http://schemas.microsoft.com/office/drawing/2014/main" id="{CF2FF906-0609-4C92-94C3-03EA6E50E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61" t="-1352" r="-1921" b="-3122"/>
          <a:stretch>
            <a:fillRect/>
          </a:stretch>
        </p:blipFill>
        <p:spPr bwMode="auto">
          <a:xfrm>
            <a:off x="-1588" y="954088"/>
            <a:ext cx="9144001" cy="5903912"/>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7CB3798D-7A39-4176-8FF4-4C84CBC64A16}"/>
              </a:ext>
            </a:extLst>
          </p:cNvPr>
          <p:cNvSpPr>
            <a:spLocks noGrp="1" noChangeArrowheads="1"/>
          </p:cNvSpPr>
          <p:nvPr>
            <p:ph type="title"/>
          </p:nvPr>
        </p:nvSpPr>
        <p:spPr>
          <a:xfrm>
            <a:off x="457200" y="292100"/>
            <a:ext cx="8229600" cy="1408113"/>
          </a:xfrm>
        </p:spPr>
        <p:txBody>
          <a:bodyPr/>
          <a:lstStyle/>
          <a:p>
            <a:pPr algn="ctr" eaLnBrk="1" hangingPunct="1">
              <a:defRPr/>
            </a:pPr>
            <a:r>
              <a:rPr lang="es-ES_tradnl" sz="4000"/>
              <a:t>UNIDADES DE ENTRADA Y SALIDA</a:t>
            </a:r>
            <a:endParaRPr lang="es-ES" sz="4000"/>
          </a:p>
        </p:txBody>
      </p:sp>
      <p:pic>
        <p:nvPicPr>
          <p:cNvPr id="54275" name="Picture 4">
            <a:extLst>
              <a:ext uri="{FF2B5EF4-FFF2-40B4-BE49-F238E27FC236}">
                <a16:creationId xmlns:a16="http://schemas.microsoft.com/office/drawing/2014/main" id="{09FD330B-B63E-4A36-83D9-A54B5FB2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90" t="-3426" r="-3625" b="-9222"/>
          <a:stretch>
            <a:fillRect/>
          </a:stretch>
        </p:blipFill>
        <p:spPr bwMode="auto">
          <a:xfrm>
            <a:off x="-1588" y="2274888"/>
            <a:ext cx="9145588" cy="2551112"/>
          </a:xfrm>
          <a:prstGeom prst="rect">
            <a:avLst/>
          </a:prstGeom>
          <a:gradFill rotWithShape="1">
            <a:gsLst>
              <a:gs pos="0">
                <a:srgbClr val="FFFF0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6F0AD725-19F6-4D0F-BDC4-8578DD34DE6A}"/>
              </a:ext>
            </a:extLst>
          </p:cNvPr>
          <p:cNvSpPr>
            <a:spLocks noGrp="1" noChangeArrowheads="1"/>
          </p:cNvSpPr>
          <p:nvPr>
            <p:ph type="title"/>
          </p:nvPr>
        </p:nvSpPr>
        <p:spPr>
          <a:xfrm rot="17537973">
            <a:off x="-1629568" y="3032918"/>
            <a:ext cx="6858000" cy="792163"/>
          </a:xfrm>
        </p:spPr>
        <p:txBody>
          <a:bodyPr/>
          <a:lstStyle/>
          <a:p>
            <a:pPr eaLnBrk="1" hangingPunct="1">
              <a:defRPr/>
            </a:pPr>
            <a:r>
              <a:rPr lang="es-ES_tradnl" sz="2800" b="1">
                <a:solidFill>
                  <a:srgbClr val="FFFF00"/>
                </a:solidFill>
              </a:rPr>
              <a:t>INTERCONEXIÓN DE LAS UNIDADES</a:t>
            </a:r>
            <a:r>
              <a:rPr lang="es-ES_tradnl" sz="2400" b="1">
                <a:solidFill>
                  <a:srgbClr val="FFFF00"/>
                </a:solidFill>
              </a:rPr>
              <a:t>  </a:t>
            </a:r>
            <a:endParaRPr lang="es-ES" sz="2400" b="1">
              <a:solidFill>
                <a:srgbClr val="FFFF00"/>
              </a:solidFill>
            </a:endParaRPr>
          </a:p>
        </p:txBody>
      </p:sp>
      <p:graphicFrame>
        <p:nvGraphicFramePr>
          <p:cNvPr id="1026" name="Object 4">
            <a:extLst>
              <a:ext uri="{FF2B5EF4-FFF2-40B4-BE49-F238E27FC236}">
                <a16:creationId xmlns:a16="http://schemas.microsoft.com/office/drawing/2014/main" id="{0790EA36-ADC5-46E1-8B87-4A44062AEA85}"/>
              </a:ext>
            </a:extLst>
          </p:cNvPr>
          <p:cNvGraphicFramePr>
            <a:graphicFrameLocks noGrp="1" noChangeAspect="1"/>
          </p:cNvGraphicFramePr>
          <p:nvPr>
            <p:ph idx="1"/>
          </p:nvPr>
        </p:nvGraphicFramePr>
        <p:xfrm>
          <a:off x="3492500" y="0"/>
          <a:ext cx="4857750" cy="6858000"/>
        </p:xfrm>
        <a:graphic>
          <a:graphicData uri="http://schemas.openxmlformats.org/presentationml/2006/ole">
            <mc:AlternateContent xmlns:mc="http://schemas.openxmlformats.org/markup-compatibility/2006">
              <mc:Choice xmlns:v="urn:schemas-microsoft-com:vml" Requires="v">
                <p:oleObj name="Documento" r:id="rId3" imgW="5456520" imgH="7706880" progId="WordPro.Document">
                  <p:embed/>
                </p:oleObj>
              </mc:Choice>
              <mc:Fallback>
                <p:oleObj name="Documento" r:id="rId3" imgW="5456520" imgH="7706880" progId="WordPro.Document">
                  <p:embed/>
                  <p:pic>
                    <p:nvPicPr>
                      <p:cNvPr id="1026" name="Object 4">
                        <a:extLst>
                          <a:ext uri="{FF2B5EF4-FFF2-40B4-BE49-F238E27FC236}">
                            <a16:creationId xmlns:a16="http://schemas.microsoft.com/office/drawing/2014/main" id="{0790EA36-ADC5-46E1-8B87-4A44062AE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492500" y="0"/>
                        <a:ext cx="4857750" cy="6858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7DCA88F-4797-4374-9EED-B50E46BFE234}"/>
              </a:ext>
            </a:extLst>
          </p:cNvPr>
          <p:cNvSpPr>
            <a:spLocks noGrp="1"/>
          </p:cNvSpPr>
          <p:nvPr>
            <p:ph type="title"/>
          </p:nvPr>
        </p:nvSpPr>
        <p:spPr/>
        <p:txBody>
          <a:bodyPr/>
          <a:lstStyle/>
          <a:p>
            <a:pPr>
              <a:defRPr/>
            </a:pPr>
            <a:r>
              <a:rPr lang="es-AR" dirty="0"/>
              <a:t>ARQUITECTURA DE LAS COMPUTADORAS</a:t>
            </a:r>
          </a:p>
        </p:txBody>
      </p:sp>
      <p:sp>
        <p:nvSpPr>
          <p:cNvPr id="3" name="2 Marcador de contenido">
            <a:extLst>
              <a:ext uri="{FF2B5EF4-FFF2-40B4-BE49-F238E27FC236}">
                <a16:creationId xmlns:a16="http://schemas.microsoft.com/office/drawing/2014/main" id="{4250A04C-3166-4520-87ED-40C063AB1344}"/>
              </a:ext>
            </a:extLst>
          </p:cNvPr>
          <p:cNvSpPr>
            <a:spLocks noGrp="1"/>
          </p:cNvSpPr>
          <p:nvPr>
            <p:ph idx="1"/>
          </p:nvPr>
        </p:nvSpPr>
        <p:spPr/>
        <p:txBody>
          <a:bodyPr/>
          <a:lstStyle/>
          <a:p>
            <a:pPr>
              <a:defRPr/>
            </a:pPr>
            <a:r>
              <a:rPr lang="es-AR" dirty="0"/>
              <a:t>COMPORTAMIENTO FUNCIONAL DE UN SISTEMA COMPUTACIONAL DESDE EL PUNTO DE VISTA DE UN PROGRAMADOR</a:t>
            </a:r>
          </a:p>
          <a:p>
            <a:pPr>
              <a:defRPr/>
            </a:pPr>
            <a:r>
              <a:rPr lang="es-AR" dirty="0"/>
              <a:t>ASPECTOS CONSIDERADOS (EJEMPLOS):</a:t>
            </a:r>
          </a:p>
          <a:p>
            <a:pPr lvl="1">
              <a:defRPr/>
            </a:pPr>
            <a:r>
              <a:rPr lang="es-AR" dirty="0"/>
              <a:t>TAMAÑO Y TIPO DE DATOS</a:t>
            </a:r>
          </a:p>
          <a:p>
            <a:pPr lvl="1">
              <a:defRPr/>
            </a:pPr>
            <a:r>
              <a:rPr lang="es-AR" dirty="0"/>
              <a:t>TIPOS DE OPERACIONES QUE SON SOPORTADAS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30923F26-89E3-4AD1-ACA2-251330479839}"/>
              </a:ext>
            </a:extLst>
          </p:cNvPr>
          <p:cNvSpPr>
            <a:spLocks noGrp="1" noChangeArrowheads="1"/>
          </p:cNvSpPr>
          <p:nvPr>
            <p:ph type="title"/>
          </p:nvPr>
        </p:nvSpPr>
        <p:spPr>
          <a:xfrm>
            <a:off x="0" y="292100"/>
            <a:ext cx="9144000" cy="904875"/>
          </a:xfrm>
        </p:spPr>
        <p:txBody>
          <a:bodyPr/>
          <a:lstStyle/>
          <a:p>
            <a:pPr algn="ctr" eaLnBrk="1" hangingPunct="1">
              <a:defRPr/>
            </a:pPr>
            <a:r>
              <a:rPr lang="es-ES_tradnl" sz="3200" b="1"/>
              <a:t>FUNCIONAMIENTO DE LA COMPUTADORA</a:t>
            </a:r>
            <a:endParaRPr lang="es-ES" sz="3200" b="1"/>
          </a:p>
        </p:txBody>
      </p:sp>
      <p:sp>
        <p:nvSpPr>
          <p:cNvPr id="188419" name="Rectangle 3">
            <a:extLst>
              <a:ext uri="{FF2B5EF4-FFF2-40B4-BE49-F238E27FC236}">
                <a16:creationId xmlns:a16="http://schemas.microsoft.com/office/drawing/2014/main" id="{1D04C62D-A5F0-499E-B553-457C84702D38}"/>
              </a:ext>
            </a:extLst>
          </p:cNvPr>
          <p:cNvSpPr>
            <a:spLocks noGrp="1" noChangeArrowheads="1"/>
          </p:cNvSpPr>
          <p:nvPr>
            <p:ph type="body" idx="1"/>
          </p:nvPr>
        </p:nvSpPr>
        <p:spPr>
          <a:xfrm>
            <a:off x="457200" y="1905000"/>
            <a:ext cx="8435975" cy="4114800"/>
          </a:xfrm>
        </p:spPr>
        <p:txBody>
          <a:bodyPr/>
          <a:lstStyle/>
          <a:p>
            <a:pPr marL="609600" indent="-609600" algn="just" eaLnBrk="1" hangingPunct="1">
              <a:buFontTx/>
              <a:buAutoNum type="arabicPeriod"/>
              <a:defRPr/>
            </a:pPr>
            <a:r>
              <a:rPr lang="es-ES_tradnl" sz="2800" dirty="0">
                <a:solidFill>
                  <a:srgbClr val="FFFF00"/>
                </a:solidFill>
              </a:rPr>
              <a:t>LA UNIDAD DE CONTROL HABILITA LOS CIRCUITOS PARA BUSCAR EN MEMORIA UNA INSTRUCCIÓN Y LA TRANSFIERE AL REGISTRO DE INSTRUCCIONES</a:t>
            </a:r>
          </a:p>
          <a:p>
            <a:pPr marL="609600" indent="-609600" eaLnBrk="1" hangingPunct="1">
              <a:buFontTx/>
              <a:buAutoNum type="arabicPeriod"/>
              <a:defRPr/>
            </a:pPr>
            <a:endParaRPr lang="es-ES_tradnl" sz="2800" dirty="0">
              <a:solidFill>
                <a:srgbClr val="FFFF00"/>
              </a:solidFill>
            </a:endParaRPr>
          </a:p>
          <a:p>
            <a:pPr marL="609600" indent="-609600" algn="just" eaLnBrk="1" hangingPunct="1">
              <a:buFontTx/>
              <a:buAutoNum type="arabicPeriod"/>
              <a:defRPr/>
            </a:pPr>
            <a:r>
              <a:rPr lang="es-ES_tradnl" sz="2800" dirty="0">
                <a:solidFill>
                  <a:srgbClr val="FFFF00"/>
                </a:solidFill>
              </a:rPr>
              <a:t>LA UNIDAD DE CONTROL HABILITA LOS CIRCUITOS NECESARIOS EN LA SECUENCIA APROPIADA PARA EJECUTAR LA INSTRUCCIÓN</a:t>
            </a:r>
            <a:endParaRPr lang="es-ES" sz="2800" dirty="0">
              <a:solidFill>
                <a:srgbClr val="FFFF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C992F4E-21C6-4F88-8107-3782371B56D3}"/>
              </a:ext>
            </a:extLst>
          </p:cNvPr>
          <p:cNvSpPr>
            <a:spLocks noGrp="1"/>
          </p:cNvSpPr>
          <p:nvPr>
            <p:ph type="title"/>
          </p:nvPr>
        </p:nvSpPr>
        <p:spPr/>
        <p:txBody>
          <a:bodyPr/>
          <a:lstStyle/>
          <a:p>
            <a:pPr eaLnBrk="1" hangingPunct="1">
              <a:defRPr/>
            </a:pPr>
            <a:r>
              <a:rPr lang="es-AR" sz="4000" dirty="0"/>
              <a:t>REGISTROS DE COMPUTADORAS</a:t>
            </a:r>
          </a:p>
        </p:txBody>
      </p:sp>
      <p:sp>
        <p:nvSpPr>
          <p:cNvPr id="3" name="2 Marcador de contenido">
            <a:extLst>
              <a:ext uri="{FF2B5EF4-FFF2-40B4-BE49-F238E27FC236}">
                <a16:creationId xmlns:a16="http://schemas.microsoft.com/office/drawing/2014/main" id="{6D96EBD7-528B-4C5F-8A3B-8FFFA5899033}"/>
              </a:ext>
            </a:extLst>
          </p:cNvPr>
          <p:cNvSpPr>
            <a:spLocks noGrp="1"/>
          </p:cNvSpPr>
          <p:nvPr>
            <p:ph idx="1"/>
          </p:nvPr>
        </p:nvSpPr>
        <p:spPr>
          <a:xfrm>
            <a:off x="457200" y="1628775"/>
            <a:ext cx="8229600" cy="4391025"/>
          </a:xfrm>
        </p:spPr>
        <p:txBody>
          <a:bodyPr/>
          <a:lstStyle/>
          <a:p>
            <a:pPr algn="just" eaLnBrk="1" hangingPunct="1">
              <a:defRPr/>
            </a:pPr>
            <a:r>
              <a:rPr lang="es-MX" sz="2800" dirty="0">
                <a:solidFill>
                  <a:srgbClr val="FFFF00"/>
                </a:solidFill>
              </a:rPr>
              <a:t>La función digital utilizada para retener información binaria en una computadora se denomina registro. </a:t>
            </a:r>
          </a:p>
          <a:p>
            <a:pPr algn="just" eaLnBrk="1" hangingPunct="1">
              <a:defRPr/>
            </a:pPr>
            <a:r>
              <a:rPr lang="es-MX" sz="2800" dirty="0">
                <a:solidFill>
                  <a:srgbClr val="FFFF00"/>
                </a:solidFill>
              </a:rPr>
              <a:t>Un conjunto de </a:t>
            </a:r>
            <a:r>
              <a:rPr lang="es-MX" sz="2800" dirty="0" err="1">
                <a:solidFill>
                  <a:srgbClr val="FFFF00"/>
                </a:solidFill>
              </a:rPr>
              <a:t>flip-flops</a:t>
            </a:r>
            <a:r>
              <a:rPr lang="es-MX" sz="2800" dirty="0">
                <a:solidFill>
                  <a:srgbClr val="FFFF00"/>
                </a:solidFill>
              </a:rPr>
              <a:t> constituye un registro ya que un </a:t>
            </a:r>
            <a:r>
              <a:rPr lang="es-MX" sz="2800" dirty="0" err="1">
                <a:solidFill>
                  <a:srgbClr val="FFFF00"/>
                </a:solidFill>
              </a:rPr>
              <a:t>flip-flop</a:t>
            </a:r>
            <a:r>
              <a:rPr lang="es-MX" sz="2800" dirty="0">
                <a:solidFill>
                  <a:srgbClr val="FFFF00"/>
                </a:solidFill>
              </a:rPr>
              <a:t> (</a:t>
            </a:r>
            <a:r>
              <a:rPr lang="es-MX" sz="2800" dirty="0" err="1">
                <a:solidFill>
                  <a:srgbClr val="FFFF00"/>
                </a:solidFill>
              </a:rPr>
              <a:t>biestable</a:t>
            </a:r>
            <a:r>
              <a:rPr lang="es-MX" sz="2800" dirty="0">
                <a:solidFill>
                  <a:srgbClr val="FFFF00"/>
                </a:solidFill>
              </a:rPr>
              <a:t>) es una celda binaria capaz de almacenar un bit de información.</a:t>
            </a:r>
          </a:p>
          <a:p>
            <a:pPr algn="just" eaLnBrk="1" hangingPunct="1">
              <a:defRPr/>
            </a:pPr>
            <a:r>
              <a:rPr lang="es-MX" sz="2800" dirty="0">
                <a:solidFill>
                  <a:srgbClr val="FFFF00"/>
                </a:solidFill>
              </a:rPr>
              <a:t> Necesitan contener compuertas lógicas que realizan ciertas tareas de procesamiento de datos, generalmente  controlan cuándo y cómo se debe transferir la información a los registros.  </a:t>
            </a:r>
            <a:endParaRPr lang="es-AR" sz="2800" dirty="0">
              <a:solidFill>
                <a:srgbClr val="FFFF00"/>
              </a:solidFill>
            </a:endParaRPr>
          </a:p>
          <a:p>
            <a:pPr eaLnBrk="1" hangingPunct="1">
              <a:defRPr/>
            </a:pPr>
            <a:endParaRPr lang="es-AR"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A112DC07-80BF-403E-A637-F23EB82D12B2}"/>
              </a:ext>
            </a:extLst>
          </p:cNvPr>
          <p:cNvSpPr>
            <a:spLocks noGrp="1" noChangeArrowheads="1"/>
          </p:cNvSpPr>
          <p:nvPr>
            <p:ph type="title"/>
          </p:nvPr>
        </p:nvSpPr>
        <p:spPr>
          <a:xfrm>
            <a:off x="468313" y="260350"/>
            <a:ext cx="8229600" cy="1008063"/>
          </a:xfrm>
        </p:spPr>
        <p:txBody>
          <a:bodyPr/>
          <a:lstStyle/>
          <a:p>
            <a:pPr algn="ctr" eaLnBrk="1" hangingPunct="1">
              <a:defRPr/>
            </a:pPr>
            <a:r>
              <a:rPr lang="es-ES_tradnl"/>
              <a:t>CICLO DE MÁQUINA BÁSICO</a:t>
            </a:r>
            <a:endParaRPr lang="es-ES"/>
          </a:p>
        </p:txBody>
      </p:sp>
      <p:grpSp>
        <p:nvGrpSpPr>
          <p:cNvPr id="57347" name="Group 9">
            <a:extLst>
              <a:ext uri="{FF2B5EF4-FFF2-40B4-BE49-F238E27FC236}">
                <a16:creationId xmlns:a16="http://schemas.microsoft.com/office/drawing/2014/main" id="{12F2A0EB-06C1-4AE8-84E8-1790CCD4F7F1}"/>
              </a:ext>
            </a:extLst>
          </p:cNvPr>
          <p:cNvGrpSpPr>
            <a:grpSpLocks/>
          </p:cNvGrpSpPr>
          <p:nvPr/>
        </p:nvGrpSpPr>
        <p:grpSpPr bwMode="auto">
          <a:xfrm>
            <a:off x="1619250" y="1773238"/>
            <a:ext cx="6121400" cy="3816350"/>
            <a:chOff x="1020" y="1117"/>
            <a:chExt cx="3856" cy="2404"/>
          </a:xfrm>
        </p:grpSpPr>
        <p:sp>
          <p:nvSpPr>
            <p:cNvPr id="57348" name="Rectangle 4">
              <a:extLst>
                <a:ext uri="{FF2B5EF4-FFF2-40B4-BE49-F238E27FC236}">
                  <a16:creationId xmlns:a16="http://schemas.microsoft.com/office/drawing/2014/main" id="{6D23626C-24B7-42E9-901E-8F35D15ACAC9}"/>
                </a:ext>
              </a:extLst>
            </p:cNvPr>
            <p:cNvSpPr>
              <a:spLocks noChangeArrowheads="1"/>
            </p:cNvSpPr>
            <p:nvPr/>
          </p:nvSpPr>
          <p:spPr bwMode="auto">
            <a:xfrm>
              <a:off x="2154" y="1207"/>
              <a:ext cx="1679" cy="59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_tradnl" altLang="es-AR" sz="3200" b="1">
                  <a:solidFill>
                    <a:srgbClr val="0033CC"/>
                  </a:solidFill>
                </a:rPr>
                <a:t>BÚSQUEDA</a:t>
              </a:r>
              <a:endParaRPr lang="es-ES" altLang="es-AR" sz="3200" b="1">
                <a:solidFill>
                  <a:srgbClr val="0033CC"/>
                </a:solidFill>
              </a:endParaRPr>
            </a:p>
          </p:txBody>
        </p:sp>
        <p:sp>
          <p:nvSpPr>
            <p:cNvPr id="57349" name="Rectangle 5">
              <a:extLst>
                <a:ext uri="{FF2B5EF4-FFF2-40B4-BE49-F238E27FC236}">
                  <a16:creationId xmlns:a16="http://schemas.microsoft.com/office/drawing/2014/main" id="{03E07C7C-5B49-4F5C-B309-0541FAE8B9B6}"/>
                </a:ext>
              </a:extLst>
            </p:cNvPr>
            <p:cNvSpPr>
              <a:spLocks noChangeArrowheads="1"/>
            </p:cNvSpPr>
            <p:nvPr/>
          </p:nvSpPr>
          <p:spPr bwMode="auto">
            <a:xfrm>
              <a:off x="2154" y="2750"/>
              <a:ext cx="1679" cy="59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_tradnl" altLang="es-AR" sz="3200" b="1">
                  <a:solidFill>
                    <a:srgbClr val="0033CC"/>
                  </a:solidFill>
                </a:rPr>
                <a:t>EJECUCIÓN</a:t>
              </a:r>
              <a:endParaRPr lang="es-ES" altLang="es-AR" sz="3200" b="1">
                <a:solidFill>
                  <a:srgbClr val="0033CC"/>
                </a:solidFill>
              </a:endParaRPr>
            </a:p>
          </p:txBody>
        </p:sp>
        <p:sp>
          <p:nvSpPr>
            <p:cNvPr id="57350" name="AutoShape 7">
              <a:extLst>
                <a:ext uri="{FF2B5EF4-FFF2-40B4-BE49-F238E27FC236}">
                  <a16:creationId xmlns:a16="http://schemas.microsoft.com/office/drawing/2014/main" id="{0FD8F5ED-68E5-4A11-8B1A-1B8AF0470855}"/>
                </a:ext>
              </a:extLst>
            </p:cNvPr>
            <p:cNvSpPr>
              <a:spLocks noChangeArrowheads="1"/>
            </p:cNvSpPr>
            <p:nvPr/>
          </p:nvSpPr>
          <p:spPr bwMode="auto">
            <a:xfrm>
              <a:off x="1020" y="1298"/>
              <a:ext cx="862" cy="2223"/>
            </a:xfrm>
            <a:prstGeom prst="curvedRightArrow">
              <a:avLst>
                <a:gd name="adj1" fmla="val 51578"/>
                <a:gd name="adj2" fmla="val 103155"/>
                <a:gd name="adj3" fmla="val 33333"/>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sp>
          <p:nvSpPr>
            <p:cNvPr id="57351" name="AutoShape 8">
              <a:extLst>
                <a:ext uri="{FF2B5EF4-FFF2-40B4-BE49-F238E27FC236}">
                  <a16:creationId xmlns:a16="http://schemas.microsoft.com/office/drawing/2014/main" id="{B0EA0763-C195-4B77-A06A-92E85702F21F}"/>
                </a:ext>
              </a:extLst>
            </p:cNvPr>
            <p:cNvSpPr>
              <a:spLocks noChangeArrowheads="1"/>
            </p:cNvSpPr>
            <p:nvPr/>
          </p:nvSpPr>
          <p:spPr bwMode="auto">
            <a:xfrm flipH="1" flipV="1">
              <a:off x="4059" y="1117"/>
              <a:ext cx="817" cy="2132"/>
            </a:xfrm>
            <a:prstGeom prst="curvedRightArrow">
              <a:avLst>
                <a:gd name="adj1" fmla="val 52191"/>
                <a:gd name="adj2" fmla="val 104382"/>
                <a:gd name="adj3" fmla="val 33333"/>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
            <a:extLst>
              <a:ext uri="{FF2B5EF4-FFF2-40B4-BE49-F238E27FC236}">
                <a16:creationId xmlns:a16="http://schemas.microsoft.com/office/drawing/2014/main" id="{AC8F4949-37AA-4DCC-B2CB-AED9250B46B4}"/>
              </a:ext>
            </a:extLst>
          </p:cNvPr>
          <p:cNvGraphicFramePr>
            <a:graphicFrameLocks noGrp="1" noChangeAspect="1"/>
          </p:cNvGraphicFramePr>
          <p:nvPr>
            <p:ph/>
          </p:nvPr>
        </p:nvGraphicFramePr>
        <p:xfrm>
          <a:off x="1908175" y="0"/>
          <a:ext cx="6181725" cy="6858000"/>
        </p:xfrm>
        <a:graphic>
          <a:graphicData uri="http://schemas.openxmlformats.org/presentationml/2006/ole">
            <mc:AlternateContent xmlns:mc="http://schemas.openxmlformats.org/markup-compatibility/2006">
              <mc:Choice xmlns:v="urn:schemas-microsoft-com:vml" Requires="v">
                <p:oleObj name="Documento" r:id="rId3" imgW="4008600" imgH="4662720" progId="WordPro.Document">
                  <p:embed/>
                </p:oleObj>
              </mc:Choice>
              <mc:Fallback>
                <p:oleObj name="Documento" r:id="rId3" imgW="4008600" imgH="4662720" progId="WordPro.Document">
                  <p:embed/>
                  <p:pic>
                    <p:nvPicPr>
                      <p:cNvPr id="2050" name="Object 8">
                        <a:extLst>
                          <a:ext uri="{FF2B5EF4-FFF2-40B4-BE49-F238E27FC236}">
                            <a16:creationId xmlns:a16="http://schemas.microsoft.com/office/drawing/2014/main" id="{AC8F4949-37AA-4DCC-B2CB-AED9250B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0"/>
                        <a:ext cx="61817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10">
            <a:extLst>
              <a:ext uri="{FF2B5EF4-FFF2-40B4-BE49-F238E27FC236}">
                <a16:creationId xmlns:a16="http://schemas.microsoft.com/office/drawing/2014/main" id="{7AF919AD-577D-44A7-98EE-AB26A76AA91C}"/>
              </a:ext>
            </a:extLst>
          </p:cNvPr>
          <p:cNvSpPr txBox="1">
            <a:spLocks noChangeArrowheads="1"/>
          </p:cNvSpPr>
          <p:nvPr/>
        </p:nvSpPr>
        <p:spPr bwMode="auto">
          <a:xfrm rot="-4432452">
            <a:off x="-2159000" y="2932112"/>
            <a:ext cx="7272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_tradnl" altLang="es-AR" sz="3200" b="1">
                <a:solidFill>
                  <a:srgbClr val="FFFF00"/>
                </a:solidFill>
              </a:rPr>
              <a:t>CICLO DE MÁQUINA</a:t>
            </a:r>
            <a:endParaRPr lang="es-ES" altLang="es-AR" sz="3200" b="1">
              <a:solidFill>
                <a:srgbClr val="FFFF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8D76C9B3-E06A-4F3C-BC9D-18D04CD0C40F}"/>
              </a:ext>
            </a:extLst>
          </p:cNvPr>
          <p:cNvSpPr>
            <a:spLocks noGrp="1" noChangeArrowheads="1"/>
          </p:cNvSpPr>
          <p:nvPr>
            <p:ph type="title"/>
          </p:nvPr>
        </p:nvSpPr>
        <p:spPr>
          <a:xfrm>
            <a:off x="457200" y="0"/>
            <a:ext cx="8229600" cy="549275"/>
          </a:xfrm>
        </p:spPr>
        <p:txBody>
          <a:bodyPr/>
          <a:lstStyle/>
          <a:p>
            <a:pPr algn="ctr" eaLnBrk="1" hangingPunct="1">
              <a:defRPr/>
            </a:pPr>
            <a:r>
              <a:rPr lang="es-ES_tradnl" sz="2400" b="1"/>
              <a:t>CICLO DE MÁQUINA COMO DIAGRAMA DE ESTADOS</a:t>
            </a:r>
            <a:endParaRPr lang="es-ES" sz="2400" b="1"/>
          </a:p>
        </p:txBody>
      </p:sp>
      <p:graphicFrame>
        <p:nvGraphicFramePr>
          <p:cNvPr id="3074" name="Object 7">
            <a:extLst>
              <a:ext uri="{FF2B5EF4-FFF2-40B4-BE49-F238E27FC236}">
                <a16:creationId xmlns:a16="http://schemas.microsoft.com/office/drawing/2014/main" id="{AA7BAB03-7F76-4130-B9DD-A25E38A68025}"/>
              </a:ext>
            </a:extLst>
          </p:cNvPr>
          <p:cNvGraphicFramePr>
            <a:graphicFrameLocks noGrp="1" noChangeAspect="1"/>
          </p:cNvGraphicFramePr>
          <p:nvPr>
            <p:ph idx="1"/>
          </p:nvPr>
        </p:nvGraphicFramePr>
        <p:xfrm>
          <a:off x="1763713" y="549275"/>
          <a:ext cx="5121275" cy="6308725"/>
        </p:xfrm>
        <a:graphic>
          <a:graphicData uri="http://schemas.openxmlformats.org/presentationml/2006/ole">
            <mc:AlternateContent xmlns:mc="http://schemas.openxmlformats.org/markup-compatibility/2006">
              <mc:Choice xmlns:v="urn:schemas-microsoft-com:vml" Requires="v">
                <p:oleObj name="Documento" r:id="rId3" imgW="4168080" imgH="5365080" progId="WordPro.Document">
                  <p:embed/>
                </p:oleObj>
              </mc:Choice>
              <mc:Fallback>
                <p:oleObj name="Documento" r:id="rId3" imgW="4168080" imgH="5365080" progId="WordPro.Document">
                  <p:embed/>
                  <p:pic>
                    <p:nvPicPr>
                      <p:cNvPr id="3074" name="Object 7">
                        <a:extLst>
                          <a:ext uri="{FF2B5EF4-FFF2-40B4-BE49-F238E27FC236}">
                            <a16:creationId xmlns:a16="http://schemas.microsoft.com/office/drawing/2014/main" id="{AA7BAB03-7F76-4130-B9DD-A25E38A68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368"/>
                      <a:stretch>
                        <a:fillRect/>
                      </a:stretch>
                    </p:blipFill>
                    <p:spPr bwMode="auto">
                      <a:xfrm>
                        <a:off x="1763713" y="549275"/>
                        <a:ext cx="512127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AAD9742-A291-47F1-B245-E650D83B0230}"/>
              </a:ext>
            </a:extLst>
          </p:cNvPr>
          <p:cNvSpPr>
            <a:spLocks noGrp="1" noChangeArrowheads="1"/>
          </p:cNvSpPr>
          <p:nvPr>
            <p:ph type="title"/>
          </p:nvPr>
        </p:nvSpPr>
        <p:spPr>
          <a:xfrm>
            <a:off x="468313" y="0"/>
            <a:ext cx="8280400" cy="620713"/>
          </a:xfrm>
        </p:spPr>
        <p:txBody>
          <a:bodyPr/>
          <a:lstStyle/>
          <a:p>
            <a:pPr eaLnBrk="1" hangingPunct="1">
              <a:defRPr/>
            </a:pPr>
            <a:r>
              <a:rPr lang="es-ES_tradnl" sz="4000"/>
              <a:t>DENOMINACIÓN DE LOS ESTADOS</a:t>
            </a:r>
            <a:endParaRPr lang="es-ES" sz="4000"/>
          </a:p>
        </p:txBody>
      </p:sp>
      <p:sp>
        <p:nvSpPr>
          <p:cNvPr id="193539" name="Rectangle 3">
            <a:extLst>
              <a:ext uri="{FF2B5EF4-FFF2-40B4-BE49-F238E27FC236}">
                <a16:creationId xmlns:a16="http://schemas.microsoft.com/office/drawing/2014/main" id="{E18F3D1E-A8C2-4899-B254-37E2C2CD65BE}"/>
              </a:ext>
            </a:extLst>
          </p:cNvPr>
          <p:cNvSpPr>
            <a:spLocks noGrp="1" noChangeArrowheads="1"/>
          </p:cNvSpPr>
          <p:nvPr>
            <p:ph type="body" idx="1"/>
          </p:nvPr>
        </p:nvSpPr>
        <p:spPr>
          <a:xfrm>
            <a:off x="0" y="981075"/>
            <a:ext cx="9144000" cy="5876925"/>
          </a:xfrm>
        </p:spPr>
        <p:txBody>
          <a:bodyPr/>
          <a:lstStyle/>
          <a:p>
            <a:pPr eaLnBrk="1" hangingPunct="1">
              <a:buFontTx/>
              <a:buNone/>
              <a:defRPr/>
            </a:pPr>
            <a:r>
              <a:rPr lang="es-ES_tradnl" sz="2000" b="1" dirty="0">
                <a:solidFill>
                  <a:srgbClr val="FFFF66"/>
                </a:solidFill>
              </a:rPr>
              <a:t>&lt;CDI&gt;  CÁLCULO DE LA DIRECCIÓN DE LA INSTRUCCIÓN</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&lt;BI&gt;    BÚSQUEDA DE LA INSTRUCCIÓN</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&lt;DI&gt;    DECODIFICACIÓN DE LA INSTRUCCIÓN</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&lt;CDO&gt; CÁLCULO DE LA DIRECCIÓN DEL OPERANDO</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&lt;BO&gt;    </a:t>
            </a:r>
            <a:r>
              <a:rPr lang="es-ES_tradnl" sz="2000" b="1" dirty="0">
                <a:solidFill>
                  <a:srgbClr val="FFFF00"/>
                </a:solidFill>
              </a:rPr>
              <a:t>BÚSQUEDA</a:t>
            </a:r>
            <a:r>
              <a:rPr lang="es-ES_tradnl" sz="2000" b="1" dirty="0">
                <a:solidFill>
                  <a:srgbClr val="FFFF66"/>
                </a:solidFill>
              </a:rPr>
              <a:t> DEL OPERANDO</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&lt;EJEC&gt; EJECUCIÓN</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&lt;CDR&gt;  CÁLCULO DE LA DIRECCIÓN DEL RESULTADO</a:t>
            </a:r>
          </a:p>
          <a:p>
            <a:pPr eaLnBrk="1" hangingPunct="1">
              <a:buFontTx/>
              <a:buNone/>
              <a:defRPr/>
            </a:pPr>
            <a:endParaRPr lang="es-ES_tradnl" sz="2000" b="1" dirty="0">
              <a:solidFill>
                <a:srgbClr val="FFFF66"/>
              </a:solidFill>
            </a:endParaRPr>
          </a:p>
          <a:p>
            <a:pPr eaLnBrk="1" hangingPunct="1">
              <a:buFontTx/>
              <a:buNone/>
              <a:defRPr/>
            </a:pPr>
            <a:r>
              <a:rPr lang="es-ES_tradnl" sz="2000" b="1" dirty="0">
                <a:solidFill>
                  <a:srgbClr val="FFFF66"/>
                </a:solidFill>
              </a:rPr>
              <a:t>&lt;AR&gt;    ALMACENAMIENTO DEL RESULTADO</a:t>
            </a:r>
            <a:endParaRPr lang="es-ES" sz="2000" b="1" dirty="0">
              <a:solidFill>
                <a:srgbClr val="FFFF66"/>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54E2A95-07EB-40D3-A7E2-CA01E26C7B7A}"/>
              </a:ext>
            </a:extLst>
          </p:cNvPr>
          <p:cNvSpPr>
            <a:spLocks noGrp="1" noChangeArrowheads="1"/>
          </p:cNvSpPr>
          <p:nvPr>
            <p:ph type="title"/>
          </p:nvPr>
        </p:nvSpPr>
        <p:spPr/>
        <p:txBody>
          <a:bodyPr/>
          <a:lstStyle/>
          <a:p>
            <a:pPr algn="ctr" eaLnBrk="1" hangingPunct="1">
              <a:defRPr/>
            </a:pPr>
            <a:r>
              <a:rPr lang="es-ES_tradnl"/>
              <a:t>OTRAS DEFINICIONES</a:t>
            </a:r>
            <a:endParaRPr lang="es-ES"/>
          </a:p>
        </p:txBody>
      </p:sp>
      <p:sp>
        <p:nvSpPr>
          <p:cNvPr id="194563" name="Rectangle 3">
            <a:extLst>
              <a:ext uri="{FF2B5EF4-FFF2-40B4-BE49-F238E27FC236}">
                <a16:creationId xmlns:a16="http://schemas.microsoft.com/office/drawing/2014/main" id="{6312A520-13D4-42E5-8F77-4F8ADAA92C02}"/>
              </a:ext>
            </a:extLst>
          </p:cNvPr>
          <p:cNvSpPr>
            <a:spLocks noGrp="1" noChangeArrowheads="1"/>
          </p:cNvSpPr>
          <p:nvPr>
            <p:ph type="body" idx="1"/>
          </p:nvPr>
        </p:nvSpPr>
        <p:spPr>
          <a:xfrm>
            <a:off x="539750" y="1412875"/>
            <a:ext cx="8229600" cy="5040313"/>
          </a:xfrm>
        </p:spPr>
        <p:txBody>
          <a:bodyPr/>
          <a:lstStyle/>
          <a:p>
            <a:pPr algn="just" eaLnBrk="1" hangingPunct="1">
              <a:defRPr/>
            </a:pPr>
            <a:r>
              <a:rPr lang="es-ES_tradnl" dirty="0"/>
              <a:t> </a:t>
            </a:r>
            <a:r>
              <a:rPr lang="es-ES_tradnl" sz="2800" dirty="0">
                <a:solidFill>
                  <a:srgbClr val="FFFF66"/>
                </a:solidFill>
              </a:rPr>
              <a:t>NUEVA INSTRUCCIÓN:</a:t>
            </a:r>
            <a:r>
              <a:rPr lang="es-ES" sz="2800" b="1" dirty="0"/>
              <a:t>Es la instrucción que sigue en la secuencia del programa.</a:t>
            </a:r>
            <a:endParaRPr lang="es-ES_tradnl" sz="2800" dirty="0">
              <a:solidFill>
                <a:srgbClr val="FFFF66"/>
              </a:solidFill>
            </a:endParaRPr>
          </a:p>
          <a:p>
            <a:pPr algn="just">
              <a:defRPr/>
            </a:pPr>
            <a:r>
              <a:rPr lang="es-ES_tradnl" sz="2800" dirty="0">
                <a:solidFill>
                  <a:srgbClr val="FFFF66"/>
                </a:solidFill>
              </a:rPr>
              <a:t>LISTA O VECTOR: </a:t>
            </a:r>
            <a:r>
              <a:rPr lang="es-ES" sz="2800" b="1" dirty="0"/>
              <a:t>Cuando un dato no es un solo número, sino un conjunto</a:t>
            </a:r>
            <a:r>
              <a:rPr lang="es-ES" b="1" dirty="0"/>
              <a:t>                                                       </a:t>
            </a:r>
            <a:r>
              <a:rPr lang="es-ES" sz="2800" b="1" dirty="0"/>
              <a:t>ordenado de los mismos, tal como una lista o una matriz.</a:t>
            </a:r>
            <a:endParaRPr lang="es-AR" sz="2800" dirty="0"/>
          </a:p>
          <a:p>
            <a:pPr eaLnBrk="1" hangingPunct="1">
              <a:defRPr/>
            </a:pPr>
            <a:r>
              <a:rPr lang="es-ES_tradnl" sz="2800" dirty="0">
                <a:solidFill>
                  <a:srgbClr val="FFFF66"/>
                </a:solidFill>
              </a:rPr>
              <a:t>OPERANDOS MÚLTIPLES: </a:t>
            </a:r>
            <a:r>
              <a:rPr lang="es-ES" sz="2800" b="1" dirty="0"/>
              <a:t>Es la lista o vector antes citado.</a:t>
            </a:r>
          </a:p>
          <a:p>
            <a:pPr algn="just">
              <a:defRPr/>
            </a:pPr>
            <a:r>
              <a:rPr lang="es-ES_tradnl" sz="2800" dirty="0">
                <a:solidFill>
                  <a:srgbClr val="FFFF66"/>
                </a:solidFill>
              </a:rPr>
              <a:t>RESULTADOS MÚLTIPLES: </a:t>
            </a:r>
            <a:r>
              <a:rPr lang="es-ES" sz="2800" b="1" dirty="0"/>
              <a:t>Se basa en la misma presunción anterior.</a:t>
            </a:r>
            <a:endParaRPr lang="es-AR" sz="2800" dirty="0"/>
          </a:p>
          <a:p>
            <a:pPr marL="0" indent="0">
              <a:buNone/>
              <a:defRPr/>
            </a:pPr>
            <a:endParaRPr lang="es-AR" sz="2800" dirty="0"/>
          </a:p>
          <a:p>
            <a:pPr eaLnBrk="1" hangingPunct="1">
              <a:defRPr/>
            </a:pPr>
            <a:endParaRPr lang="es-ES" sz="2800" dirty="0">
              <a:solidFill>
                <a:srgbClr val="FFFF66"/>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4102E99D-4112-4B7F-90FE-B16106F94204}"/>
              </a:ext>
            </a:extLst>
          </p:cNvPr>
          <p:cNvSpPr>
            <a:spLocks noGrp="1" noChangeArrowheads="1"/>
          </p:cNvSpPr>
          <p:nvPr>
            <p:ph type="title"/>
          </p:nvPr>
        </p:nvSpPr>
        <p:spPr/>
        <p:txBody>
          <a:bodyPr/>
          <a:lstStyle/>
          <a:p>
            <a:pPr algn="ctr" eaLnBrk="1" hangingPunct="1">
              <a:defRPr/>
            </a:pPr>
            <a:r>
              <a:rPr lang="es-ES_tradnl" sz="2800" b="1"/>
              <a:t>FUNCIONAMIENTO SIMPLIFICADO DE UNA COMPUTADORA</a:t>
            </a:r>
            <a:endParaRPr lang="es-ES" sz="2800" b="1"/>
          </a:p>
        </p:txBody>
      </p:sp>
      <p:sp>
        <p:nvSpPr>
          <p:cNvPr id="205827" name="Rectangle 3">
            <a:extLst>
              <a:ext uri="{FF2B5EF4-FFF2-40B4-BE49-F238E27FC236}">
                <a16:creationId xmlns:a16="http://schemas.microsoft.com/office/drawing/2014/main" id="{9D5DAE04-7F9B-4E31-9EE6-DA2723C2F53F}"/>
              </a:ext>
            </a:extLst>
          </p:cNvPr>
          <p:cNvSpPr>
            <a:spLocks noGrp="1" noChangeArrowheads="1"/>
          </p:cNvSpPr>
          <p:nvPr>
            <p:ph type="body" sz="half" idx="1"/>
          </p:nvPr>
        </p:nvSpPr>
        <p:spPr>
          <a:xfrm>
            <a:off x="457200" y="1557338"/>
            <a:ext cx="8147050" cy="576262"/>
          </a:xfrm>
        </p:spPr>
        <p:txBody>
          <a:bodyPr/>
          <a:lstStyle/>
          <a:p>
            <a:pPr algn="ctr" eaLnBrk="1" hangingPunct="1">
              <a:buFontTx/>
              <a:buNone/>
              <a:defRPr/>
            </a:pPr>
            <a:r>
              <a:rPr lang="es-ES_tradnl" sz="1600" b="1">
                <a:solidFill>
                  <a:srgbClr val="FFFF00"/>
                </a:solidFill>
              </a:rPr>
              <a:t> LA MÁQUINA CUYO ESQUEMA HEMOS EXPUESTO, OPERA EN SERIE, O SEA:</a:t>
            </a:r>
            <a:endParaRPr lang="es-ES" sz="1600" b="1">
              <a:solidFill>
                <a:srgbClr val="FFFF00"/>
              </a:solidFill>
            </a:endParaRPr>
          </a:p>
        </p:txBody>
      </p:sp>
      <p:graphicFrame>
        <p:nvGraphicFramePr>
          <p:cNvPr id="4098" name="Object 10">
            <a:extLst>
              <a:ext uri="{FF2B5EF4-FFF2-40B4-BE49-F238E27FC236}">
                <a16:creationId xmlns:a16="http://schemas.microsoft.com/office/drawing/2014/main" id="{D99EB5D4-DF4A-4807-A7B5-D01C5DA4C8EE}"/>
              </a:ext>
            </a:extLst>
          </p:cNvPr>
          <p:cNvGraphicFramePr>
            <a:graphicFrameLocks noGrp="1" noChangeAspect="1"/>
          </p:cNvGraphicFramePr>
          <p:nvPr>
            <p:ph sz="half" idx="2"/>
          </p:nvPr>
        </p:nvGraphicFramePr>
        <p:xfrm>
          <a:off x="1476375" y="2049463"/>
          <a:ext cx="6562725" cy="4808537"/>
        </p:xfrm>
        <a:graphic>
          <a:graphicData uri="http://schemas.openxmlformats.org/presentationml/2006/ole">
            <mc:AlternateContent xmlns:mc="http://schemas.openxmlformats.org/markup-compatibility/2006">
              <mc:Choice xmlns:v="urn:schemas-microsoft-com:vml" Requires="v">
                <p:oleObj name="Documento" r:id="rId3" imgW="4112640" imgH="2905560" progId="WordPro.Document">
                  <p:embed/>
                </p:oleObj>
              </mc:Choice>
              <mc:Fallback>
                <p:oleObj name="Documento" r:id="rId3" imgW="4112640" imgH="2905560" progId="WordPro.Document">
                  <p:embed/>
                  <p:pic>
                    <p:nvPicPr>
                      <p:cNvPr id="4098" name="Object 10">
                        <a:extLst>
                          <a:ext uri="{FF2B5EF4-FFF2-40B4-BE49-F238E27FC236}">
                            <a16:creationId xmlns:a16="http://schemas.microsoft.com/office/drawing/2014/main" id="{D99EB5D4-DF4A-4807-A7B5-D01C5DA4C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717"/>
                      <a:stretch>
                        <a:fillRect/>
                      </a:stretch>
                    </p:blipFill>
                    <p:spPr bwMode="auto">
                      <a:xfrm>
                        <a:off x="1476375" y="2049463"/>
                        <a:ext cx="6562725"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a:extLst>
              <a:ext uri="{FF2B5EF4-FFF2-40B4-BE49-F238E27FC236}">
                <a16:creationId xmlns:a16="http://schemas.microsoft.com/office/drawing/2014/main" id="{ABC5BF9F-D7F8-4C6A-978D-6B7BAE887D06}"/>
              </a:ext>
            </a:extLst>
          </p:cNvPr>
          <p:cNvGraphicFramePr>
            <a:graphicFrameLocks noGrp="1" noChangeAspect="1"/>
          </p:cNvGraphicFramePr>
          <p:nvPr>
            <p:ph idx="1"/>
          </p:nvPr>
        </p:nvGraphicFramePr>
        <p:xfrm>
          <a:off x="1979613" y="0"/>
          <a:ext cx="5648325" cy="6858000"/>
        </p:xfrm>
        <a:graphic>
          <a:graphicData uri="http://schemas.openxmlformats.org/presentationml/2006/ole">
            <mc:AlternateContent xmlns:mc="http://schemas.openxmlformats.org/markup-compatibility/2006">
              <mc:Choice xmlns:v="urn:schemas-microsoft-com:vml" Requires="v">
                <p:oleObj name="Documento" r:id="rId3" imgW="5456520" imgH="7706880" progId="WordPro.Document">
                  <p:embed/>
                </p:oleObj>
              </mc:Choice>
              <mc:Fallback>
                <p:oleObj name="Documento" r:id="rId3" imgW="5456520" imgH="7706880" progId="WordPro.Document">
                  <p:embed/>
                  <p:pic>
                    <p:nvPicPr>
                      <p:cNvPr id="5122" name="Object 4">
                        <a:extLst>
                          <a:ext uri="{FF2B5EF4-FFF2-40B4-BE49-F238E27FC236}">
                            <a16:creationId xmlns:a16="http://schemas.microsoft.com/office/drawing/2014/main" id="{ABC5BF9F-D7F8-4C6A-978D-6B7BAE887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1979613" y="0"/>
                        <a:ext cx="5648325" cy="6858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908AF9EE-7CFB-452D-B085-080F8E205B6A}"/>
              </a:ext>
            </a:extLst>
          </p:cNvPr>
          <p:cNvSpPr>
            <a:spLocks noGrp="1" noChangeArrowheads="1"/>
          </p:cNvSpPr>
          <p:nvPr>
            <p:ph type="title"/>
          </p:nvPr>
        </p:nvSpPr>
        <p:spPr>
          <a:xfrm>
            <a:off x="457200" y="292100"/>
            <a:ext cx="8229600" cy="1120676"/>
          </a:xfrm>
        </p:spPr>
        <p:txBody>
          <a:bodyPr/>
          <a:lstStyle/>
          <a:p>
            <a:pPr algn="ctr" eaLnBrk="1" hangingPunct="1">
              <a:defRPr/>
            </a:pPr>
            <a:r>
              <a:rPr lang="es-ES" dirty="0"/>
              <a:t>CARGA DE PROGRAMA Y DATOS EN LA MEMORIA</a:t>
            </a:r>
          </a:p>
        </p:txBody>
      </p:sp>
      <p:sp>
        <p:nvSpPr>
          <p:cNvPr id="504835" name="Rectangle 3">
            <a:extLst>
              <a:ext uri="{FF2B5EF4-FFF2-40B4-BE49-F238E27FC236}">
                <a16:creationId xmlns:a16="http://schemas.microsoft.com/office/drawing/2014/main" id="{B84B7B47-1839-4387-B36F-2A1C8FD71C48}"/>
              </a:ext>
            </a:extLst>
          </p:cNvPr>
          <p:cNvSpPr>
            <a:spLocks noGrp="1" noChangeArrowheads="1"/>
          </p:cNvSpPr>
          <p:nvPr>
            <p:ph type="body" idx="1"/>
          </p:nvPr>
        </p:nvSpPr>
        <p:spPr>
          <a:xfrm>
            <a:off x="457200" y="1628800"/>
            <a:ext cx="8229600" cy="4391000"/>
          </a:xfrm>
        </p:spPr>
        <p:txBody>
          <a:bodyPr/>
          <a:lstStyle/>
          <a:p>
            <a:pPr algn="just" eaLnBrk="1" hangingPunct="1">
              <a:defRPr/>
            </a:pPr>
            <a:r>
              <a:rPr lang="es-ES" sz="2400" dirty="0">
                <a:solidFill>
                  <a:srgbClr val="FFFF66"/>
                </a:solidFill>
              </a:rPr>
              <a:t>LA UNIDAD DE CONTROL HABILITA LAS COMPUERTAS ADECUADAS (1,10 PARA VÍA DE DATOS, 8 U 12 PARA VÍA DE DIRECCIONES) Y EL PROGRAMA O LOS DATOS (CANTIDADES BINARIAS) PASAN POR LA UNIDAD DE ENTRADA HASTA LA POSICIÓN DE MEMORIA INDICADA(UNO POR UNO CON LA EMISIÓN DE LOS CORRESPONDIENTES PULSOS DE DESPLAZAMIENTO PARA CADA CANTIDAD), LA PRIMERA POR LA DIRECCIÓN DE LA INSTRUCCIÓN (INGRESADA MANUALMENTE), LAS RESTANTES POR EL CONTADOR DE PROGRAMA(QUE SE INCREMENTARÁ EN UNA UNIDAD DESPUÉS DE ALMACENAR UN VALOR EN LA MEMORIA).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D87D162-F89D-4251-AB4E-9B2D000B2D8C}"/>
              </a:ext>
            </a:extLst>
          </p:cNvPr>
          <p:cNvSpPr>
            <a:spLocks noGrp="1"/>
          </p:cNvSpPr>
          <p:nvPr>
            <p:ph type="title"/>
          </p:nvPr>
        </p:nvSpPr>
        <p:spPr/>
        <p:txBody>
          <a:bodyPr/>
          <a:lstStyle/>
          <a:p>
            <a:pPr>
              <a:defRPr/>
            </a:pPr>
            <a:r>
              <a:rPr lang="es-AR" dirty="0"/>
              <a:t>ORGANIZACIÓN DE LAS COMPUTADORAS</a:t>
            </a:r>
          </a:p>
        </p:txBody>
      </p:sp>
      <p:sp>
        <p:nvSpPr>
          <p:cNvPr id="3" name="2 Marcador de contenido">
            <a:extLst>
              <a:ext uri="{FF2B5EF4-FFF2-40B4-BE49-F238E27FC236}">
                <a16:creationId xmlns:a16="http://schemas.microsoft.com/office/drawing/2014/main" id="{CFBD3F5A-018B-46BD-9D20-4658C0041227}"/>
              </a:ext>
            </a:extLst>
          </p:cNvPr>
          <p:cNvSpPr>
            <a:spLocks noGrp="1"/>
          </p:cNvSpPr>
          <p:nvPr>
            <p:ph idx="1"/>
          </p:nvPr>
        </p:nvSpPr>
        <p:spPr>
          <a:xfrm>
            <a:off x="457200" y="1676400"/>
            <a:ext cx="8229600" cy="4343400"/>
          </a:xfrm>
        </p:spPr>
        <p:txBody>
          <a:bodyPr/>
          <a:lstStyle/>
          <a:p>
            <a:pPr>
              <a:defRPr/>
            </a:pPr>
            <a:r>
              <a:rPr lang="es-AR" dirty="0"/>
              <a:t>SE REFIERE A LAS RELACIONES ESTRUCTURALES QUE NO SON VISIBLES AL PROGRAMADOR.</a:t>
            </a:r>
          </a:p>
          <a:p>
            <a:pPr>
              <a:defRPr/>
            </a:pPr>
            <a:r>
              <a:rPr lang="es-AR" dirty="0"/>
              <a:t>EJEMPLOS:</a:t>
            </a:r>
          </a:p>
          <a:p>
            <a:pPr lvl="1">
              <a:defRPr/>
            </a:pPr>
            <a:r>
              <a:rPr lang="es-AR" dirty="0"/>
              <a:t>INTERFASES PARA LOS DISPOSITIVOS PERIFÉRICOS</a:t>
            </a:r>
          </a:p>
          <a:p>
            <a:pPr lvl="1">
              <a:defRPr/>
            </a:pPr>
            <a:r>
              <a:rPr lang="es-AR" dirty="0"/>
              <a:t>FRECUENCIA DEL RELOJ (CLOCK)</a:t>
            </a:r>
          </a:p>
          <a:p>
            <a:pPr lvl="1">
              <a:defRPr/>
            </a:pPr>
            <a:r>
              <a:rPr lang="es-AR" dirty="0"/>
              <a:t>TECNOLOGÍA USADA PARA LAS MEMORIAS</a:t>
            </a:r>
          </a:p>
          <a:p>
            <a:pPr>
              <a:defRPr/>
            </a:pPr>
            <a:r>
              <a:rPr lang="es-AR" dirty="0"/>
              <a:t>TAMBIÉN SE LA DENOMINA “MICROARQUITECTURA”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a:extLst>
              <a:ext uri="{FF2B5EF4-FFF2-40B4-BE49-F238E27FC236}">
                <a16:creationId xmlns:a16="http://schemas.microsoft.com/office/drawing/2014/main" id="{A2D5D8CF-BF44-4F88-8F61-8EFBB4448DD9}"/>
              </a:ext>
            </a:extLst>
          </p:cNvPr>
          <p:cNvGraphicFramePr>
            <a:graphicFrameLocks noGrp="1" noChangeAspect="1"/>
          </p:cNvGraphicFramePr>
          <p:nvPr>
            <p:ph/>
          </p:nvPr>
        </p:nvGraphicFramePr>
        <p:xfrm>
          <a:off x="2124075" y="0"/>
          <a:ext cx="4868863" cy="6858000"/>
        </p:xfrm>
        <a:graphic>
          <a:graphicData uri="http://schemas.openxmlformats.org/presentationml/2006/ole">
            <mc:AlternateContent xmlns:mc="http://schemas.openxmlformats.org/markup-compatibility/2006">
              <mc:Choice xmlns:v="urn:schemas-microsoft-com:vml" Requires="v">
                <p:oleObj name="Documento" r:id="rId3" imgW="5462977" imgH="7694947" progId="Word.Document.8">
                  <p:embed/>
                </p:oleObj>
              </mc:Choice>
              <mc:Fallback>
                <p:oleObj name="Documento" r:id="rId3" imgW="5462977" imgH="7694947" progId="Word.Document.8">
                  <p:embed/>
                  <p:pic>
                    <p:nvPicPr>
                      <p:cNvPr id="7170" name="Object 7">
                        <a:extLst>
                          <a:ext uri="{FF2B5EF4-FFF2-40B4-BE49-F238E27FC236}">
                            <a16:creationId xmlns:a16="http://schemas.microsoft.com/office/drawing/2014/main" id="{A2D5D8CF-BF44-4F88-8F61-8EFBB4448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0"/>
                        <a:ext cx="4868863"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F270E541-F75E-466E-AD3C-19EFE4038E1D}"/>
              </a:ext>
            </a:extLst>
          </p:cNvPr>
          <p:cNvSpPr>
            <a:spLocks noGrp="1" noChangeArrowheads="1"/>
          </p:cNvSpPr>
          <p:nvPr>
            <p:ph type="title"/>
          </p:nvPr>
        </p:nvSpPr>
        <p:spPr>
          <a:xfrm>
            <a:off x="457200" y="292100"/>
            <a:ext cx="8229600" cy="976660"/>
          </a:xfrm>
        </p:spPr>
        <p:txBody>
          <a:bodyPr/>
          <a:lstStyle/>
          <a:p>
            <a:pPr algn="ctr" eaLnBrk="1" hangingPunct="1">
              <a:defRPr/>
            </a:pPr>
            <a:r>
              <a:rPr lang="es-ES" dirty="0"/>
              <a:t>EJECUCIÓN DEL PROGRAMA</a:t>
            </a:r>
          </a:p>
        </p:txBody>
      </p:sp>
      <p:sp>
        <p:nvSpPr>
          <p:cNvPr id="505859" name="Rectangle 3">
            <a:extLst>
              <a:ext uri="{FF2B5EF4-FFF2-40B4-BE49-F238E27FC236}">
                <a16:creationId xmlns:a16="http://schemas.microsoft.com/office/drawing/2014/main" id="{07510252-09F4-459B-B6CD-A586CC9198B5}"/>
              </a:ext>
            </a:extLst>
          </p:cNvPr>
          <p:cNvSpPr>
            <a:spLocks noGrp="1" noChangeArrowheads="1"/>
          </p:cNvSpPr>
          <p:nvPr>
            <p:ph type="body" idx="1"/>
          </p:nvPr>
        </p:nvSpPr>
        <p:spPr>
          <a:xfrm>
            <a:off x="457200" y="1124744"/>
            <a:ext cx="8229600" cy="4895056"/>
          </a:xfrm>
        </p:spPr>
        <p:txBody>
          <a:bodyPr/>
          <a:lstStyle/>
          <a:p>
            <a:pPr algn="just" eaLnBrk="1" hangingPunct="1">
              <a:defRPr/>
            </a:pPr>
            <a:r>
              <a:rPr lang="es-ES" sz="2400" dirty="0">
                <a:solidFill>
                  <a:srgbClr val="FFFF66"/>
                </a:solidFill>
              </a:rPr>
              <a:t>HABILITANDO LAS COMPUERTAS ADECUADAS Y GENERANDO LOS PULSOS NECESARIOS LA UNIDAD DE CONTROL EFECTÚA LA BÚSQUEDA DE CADA INSTRUCCIÓN, PASÁNDOLA AL REGISTRO DE INSTRUCCIONES (FASE DE BÚSQUEDA).</a:t>
            </a:r>
          </a:p>
          <a:p>
            <a:pPr algn="just" eaLnBrk="1" hangingPunct="1">
              <a:defRPr/>
            </a:pPr>
            <a:r>
              <a:rPr lang="es-ES" sz="2400" dirty="0">
                <a:solidFill>
                  <a:srgbClr val="FFFF66"/>
                </a:solidFill>
              </a:rPr>
              <a:t>LUEGO DECODIFICARÁ EL CAMPO DE MANDO, COMANDO O CÓDIGO OPERATIVO (OPCODE) DEL REGISTRO DE INSTRUCCIONES, HABILITANDO LAS COMPUERTAS ADECUADAS Y GENERANDO LOS PULSOS NECESARIOS PARA LOGRAR LA EJECUCIÓN DE LA FUNCIÓN DE ESA INSTRUCCIÓN. TAMBIÉN INCREMENTARÁ EN UNA UNIDAD AL CONTADOR DE PROGRAMA PARA QUE QUEDE APUNTANDO A LA PRÓXIMA INSTRUCCIÓN A SER BUSCADA (FASE DE EJECUCIÓN).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93FA1F2D-8C4E-46AD-9BC8-04290B83B227}"/>
              </a:ext>
            </a:extLst>
          </p:cNvPr>
          <p:cNvSpPr>
            <a:spLocks noGrp="1" noChangeArrowheads="1"/>
          </p:cNvSpPr>
          <p:nvPr>
            <p:ph type="title"/>
          </p:nvPr>
        </p:nvSpPr>
        <p:spPr>
          <a:xfrm>
            <a:off x="457200" y="292100"/>
            <a:ext cx="8229600" cy="1336700"/>
          </a:xfrm>
        </p:spPr>
        <p:txBody>
          <a:bodyPr/>
          <a:lstStyle/>
          <a:p>
            <a:pPr algn="ctr" eaLnBrk="1" hangingPunct="1">
              <a:defRPr/>
            </a:pPr>
            <a:r>
              <a:rPr lang="es-ES" sz="3600" dirty="0"/>
              <a:t>FASE DE BÚSQUEDA </a:t>
            </a:r>
            <a:br>
              <a:rPr lang="es-ES" sz="3600" dirty="0"/>
            </a:br>
            <a:r>
              <a:rPr lang="es-ES" sz="3600" dirty="0"/>
              <a:t>(PARA CUALQUIER INSTRUCCIÓN)</a:t>
            </a:r>
          </a:p>
        </p:txBody>
      </p:sp>
      <p:sp>
        <p:nvSpPr>
          <p:cNvPr id="501763" name="Rectangle 3">
            <a:extLst>
              <a:ext uri="{FF2B5EF4-FFF2-40B4-BE49-F238E27FC236}">
                <a16:creationId xmlns:a16="http://schemas.microsoft.com/office/drawing/2014/main" id="{7163459C-DE1B-422D-B5BA-21C82F63234B}"/>
              </a:ext>
            </a:extLst>
          </p:cNvPr>
          <p:cNvSpPr>
            <a:spLocks noGrp="1" noChangeArrowheads="1"/>
          </p:cNvSpPr>
          <p:nvPr>
            <p:ph type="body" idx="1"/>
          </p:nvPr>
        </p:nvSpPr>
        <p:spPr>
          <a:xfrm>
            <a:off x="468313" y="1772816"/>
            <a:ext cx="8229600" cy="4793084"/>
          </a:xfrm>
        </p:spPr>
        <p:txBody>
          <a:bodyPr/>
          <a:lstStyle/>
          <a:p>
            <a:pPr eaLnBrk="1" hangingPunct="1">
              <a:buFontTx/>
              <a:buNone/>
              <a:defRPr/>
            </a:pPr>
            <a:r>
              <a:rPr lang="es-ES" dirty="0">
                <a:solidFill>
                  <a:srgbClr val="FFFF66"/>
                </a:solidFill>
              </a:rPr>
              <a:t>LA UNIDAD DE CONTROL:</a:t>
            </a:r>
          </a:p>
          <a:p>
            <a:pPr algn="just" eaLnBrk="1" hangingPunct="1">
              <a:defRPr/>
            </a:pPr>
            <a:r>
              <a:rPr lang="es-ES" sz="2000" dirty="0">
                <a:solidFill>
                  <a:srgbClr val="FFFF66"/>
                </a:solidFill>
              </a:rPr>
              <a:t>HABILITA LAS COMPUERTAS ADECUADAS (12,7,9) PARA CREAR LOS PASOS O VÍAS NECESARIAS</a:t>
            </a:r>
          </a:p>
          <a:p>
            <a:pPr algn="just" eaLnBrk="1" hangingPunct="1">
              <a:defRPr/>
            </a:pPr>
            <a:r>
              <a:rPr lang="es-ES" sz="2000" dirty="0">
                <a:solidFill>
                  <a:srgbClr val="FFFF66"/>
                </a:solidFill>
              </a:rPr>
              <a:t>TRANSFIERE EL CONTENIDO DEL CONTADOR DE PROGRAMA (PROGRAM COUNTER) AL REGISTRO DE DIRECCIONES DE LA MEMORIA (EMITIENDO LOS PULSOS DE DESPLAZAMIENTO NECESARIOS)</a:t>
            </a:r>
          </a:p>
          <a:p>
            <a:pPr algn="just" eaLnBrk="1" hangingPunct="1">
              <a:defRPr/>
            </a:pPr>
            <a:r>
              <a:rPr lang="es-ES" sz="2000" dirty="0">
                <a:solidFill>
                  <a:srgbClr val="FFFF66"/>
                </a:solidFill>
              </a:rPr>
              <a:t>TRANSFIERE EL CONTENIDO DE LA POSICIÓN DE MEMORIA DIRECCIONADA AL REGISTRO DE LECTURA DE LA MISMA (EMITIENDO LOS PULSOS DE DESPLAZAMIENTO NECESARIOS)</a:t>
            </a:r>
          </a:p>
          <a:p>
            <a:pPr algn="just" eaLnBrk="1" hangingPunct="1">
              <a:defRPr/>
            </a:pPr>
            <a:r>
              <a:rPr lang="es-ES" sz="2000" dirty="0">
                <a:solidFill>
                  <a:srgbClr val="FFFF66"/>
                </a:solidFill>
              </a:rPr>
              <a:t>TRANSFIERE EL CONTENIDO DEL REGISTRO DE LECTURA DE LA MEMORIA AL REGISTRO DE INSTRUCCIONES (INSTRUCTION REGISTER, EMITIENDO LOS PULSOS DE DESPLAZAMIENTO NECESARIOS)</a:t>
            </a:r>
          </a:p>
          <a:p>
            <a:pPr marL="0" indent="0" eaLnBrk="1" hangingPunct="1">
              <a:buNone/>
              <a:defRPr/>
            </a:pPr>
            <a:endParaRPr lang="es-ES" dirty="0">
              <a:solidFill>
                <a:srgbClr val="FFFF66"/>
              </a:solidFill>
            </a:endParaRPr>
          </a:p>
          <a:p>
            <a:pPr eaLnBrk="1" hangingPunct="1">
              <a:defRPr/>
            </a:pPr>
            <a:endParaRPr lang="es-ES" dirty="0">
              <a:solidFill>
                <a:srgbClr val="FFFF66"/>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3D88C9C9-4E79-4797-A326-7C9BEEB4DABA}"/>
              </a:ext>
            </a:extLst>
          </p:cNvPr>
          <p:cNvSpPr>
            <a:spLocks noChangeArrowheads="1"/>
          </p:cNvSpPr>
          <p:nvPr/>
        </p:nvSpPr>
        <p:spPr bwMode="auto">
          <a:xfrm>
            <a:off x="22225" y="-423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graphicFrame>
        <p:nvGraphicFramePr>
          <p:cNvPr id="8194" name="Object 4">
            <a:extLst>
              <a:ext uri="{FF2B5EF4-FFF2-40B4-BE49-F238E27FC236}">
                <a16:creationId xmlns:a16="http://schemas.microsoft.com/office/drawing/2014/main" id="{2E393B13-7DF7-4EEB-9EC0-74E91224C4A6}"/>
              </a:ext>
            </a:extLst>
          </p:cNvPr>
          <p:cNvGraphicFramePr>
            <a:graphicFrameLocks noChangeAspect="1"/>
          </p:cNvGraphicFramePr>
          <p:nvPr/>
        </p:nvGraphicFramePr>
        <p:xfrm>
          <a:off x="1763713"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8194" name="Object 4">
                        <a:extLst>
                          <a:ext uri="{FF2B5EF4-FFF2-40B4-BE49-F238E27FC236}">
                            <a16:creationId xmlns:a16="http://schemas.microsoft.com/office/drawing/2014/main" id="{2E393B13-7DF7-4EEB-9EC0-74E91224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1763713"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a:extLst>
              <a:ext uri="{FF2B5EF4-FFF2-40B4-BE49-F238E27FC236}">
                <a16:creationId xmlns:a16="http://schemas.microsoft.com/office/drawing/2014/main" id="{0DA62092-65A9-4FC2-8B21-346E70F25D4B}"/>
              </a:ext>
            </a:extLst>
          </p:cNvPr>
          <p:cNvSpPr>
            <a:spLocks noGrp="1" noChangeArrowheads="1"/>
          </p:cNvSpPr>
          <p:nvPr>
            <p:ph type="title"/>
          </p:nvPr>
        </p:nvSpPr>
        <p:spPr>
          <a:xfrm>
            <a:off x="457200" y="292100"/>
            <a:ext cx="8229600" cy="546100"/>
          </a:xfrm>
        </p:spPr>
        <p:txBody>
          <a:bodyPr/>
          <a:lstStyle/>
          <a:p>
            <a:pPr algn="ctr" eaLnBrk="1" hangingPunct="1">
              <a:defRPr/>
            </a:pPr>
            <a:r>
              <a:rPr lang="es-ES_tradnl" dirty="0"/>
              <a:t>FASE DE EJECUCIÓN</a:t>
            </a:r>
            <a:endParaRPr lang="es-ES" dirty="0"/>
          </a:p>
        </p:txBody>
      </p:sp>
      <p:sp>
        <p:nvSpPr>
          <p:cNvPr id="498693" name="Rectangle 5">
            <a:extLst>
              <a:ext uri="{FF2B5EF4-FFF2-40B4-BE49-F238E27FC236}">
                <a16:creationId xmlns:a16="http://schemas.microsoft.com/office/drawing/2014/main" id="{C007D1EB-7D62-4BBA-AA46-250D23B304E1}"/>
              </a:ext>
            </a:extLst>
          </p:cNvPr>
          <p:cNvSpPr>
            <a:spLocks noGrp="1" noChangeArrowheads="1"/>
          </p:cNvSpPr>
          <p:nvPr>
            <p:ph type="body" idx="1"/>
          </p:nvPr>
        </p:nvSpPr>
        <p:spPr>
          <a:xfrm>
            <a:off x="457200" y="980728"/>
            <a:ext cx="8229600" cy="5039072"/>
          </a:xfrm>
        </p:spPr>
        <p:txBody>
          <a:bodyPr/>
          <a:lstStyle/>
          <a:p>
            <a:pPr marL="0" indent="0" algn="just" eaLnBrk="1" hangingPunct="1">
              <a:buNone/>
              <a:defRPr/>
            </a:pPr>
            <a:r>
              <a:rPr lang="es-ES_tradnl" sz="2400" b="1" dirty="0">
                <a:solidFill>
                  <a:srgbClr val="FFFF66"/>
                </a:solidFill>
              </a:rPr>
              <a:t>LA UNIDAD DE CONTROL </a:t>
            </a:r>
            <a:r>
              <a:rPr lang="es-ES" sz="2400" dirty="0">
                <a:solidFill>
                  <a:srgbClr val="FFFF66"/>
                </a:solidFill>
              </a:rPr>
              <a:t>DECODIFICA EL CAMPO DE MANDO, COMANDO O CÓDIGO OPERATIVO (OPCODE) DEL REGISTRO DE INSTRUCCIONES, COMO RESULTADO DE ESTO</a:t>
            </a:r>
            <a:r>
              <a:rPr lang="es-ES_tradnl" sz="2400" b="1" dirty="0">
                <a:solidFill>
                  <a:srgbClr val="FFFF66"/>
                </a:solidFill>
              </a:rPr>
              <a:t>:</a:t>
            </a:r>
          </a:p>
          <a:p>
            <a:pPr marL="609600" indent="-609600" eaLnBrk="1" hangingPunct="1">
              <a:defRPr/>
            </a:pPr>
            <a:r>
              <a:rPr lang="es-ES_tradnl" sz="2400" dirty="0">
                <a:solidFill>
                  <a:srgbClr val="FFFF66"/>
                </a:solidFill>
              </a:rPr>
              <a:t> EMITE SEÑALES PARA HABILITAR LAS COMPUERTAS NECESARIAS</a:t>
            </a:r>
          </a:p>
          <a:p>
            <a:pPr marL="609600" indent="-609600" eaLnBrk="1" hangingPunct="1">
              <a:defRPr/>
            </a:pPr>
            <a:r>
              <a:rPr lang="es-ES_tradnl" sz="2400" dirty="0">
                <a:solidFill>
                  <a:srgbClr val="FFFF66"/>
                </a:solidFill>
              </a:rPr>
              <a:t>INDICA A LA UNIDAD ARITMÉTICA LA OPERACIÓN A REALIZAR (SI LA INSTRUCCIÓN SE REFIERE A OPERACIONES LÓGICAS O ARITMÉTICAS)</a:t>
            </a:r>
          </a:p>
          <a:p>
            <a:pPr marL="609600" indent="-609600" eaLnBrk="1" hangingPunct="1">
              <a:defRPr/>
            </a:pPr>
            <a:r>
              <a:rPr lang="es-ES_tradnl" sz="2400" dirty="0">
                <a:solidFill>
                  <a:srgbClr val="FFFF66"/>
                </a:solidFill>
              </a:rPr>
              <a:t>REMITE LAS SEÑALES DE RELOJ PARA REALIZAR LOS DESPLAZAMIENTOS</a:t>
            </a:r>
          </a:p>
          <a:p>
            <a:pPr marL="609600" indent="-609600" eaLnBrk="1" hangingPunct="1">
              <a:defRPr/>
            </a:pPr>
            <a:r>
              <a:rPr lang="es-ES_tradnl" sz="2400" dirty="0">
                <a:solidFill>
                  <a:srgbClr val="FFFF66"/>
                </a:solidFill>
              </a:rPr>
              <a:t>INCREMENTA EL CONTADOR DE PROGRAMA (PROGRAM COUNTER) EN UNA UNIDAD</a:t>
            </a:r>
            <a:endParaRPr lang="es-ES" sz="2400" dirty="0">
              <a:solidFill>
                <a:srgbClr val="FFFF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5A752661-C75E-4A64-BAC8-E45F300AE340}"/>
              </a:ext>
            </a:extLst>
          </p:cNvPr>
          <p:cNvSpPr>
            <a:spLocks noGrp="1" noChangeArrowheads="1"/>
          </p:cNvSpPr>
          <p:nvPr>
            <p:ph type="title"/>
          </p:nvPr>
        </p:nvSpPr>
        <p:spPr>
          <a:xfrm>
            <a:off x="457200" y="292100"/>
            <a:ext cx="8229600" cy="832644"/>
          </a:xfrm>
        </p:spPr>
        <p:txBody>
          <a:bodyPr/>
          <a:lstStyle/>
          <a:p>
            <a:pPr algn="ctr" eaLnBrk="1" hangingPunct="1">
              <a:defRPr/>
            </a:pPr>
            <a:r>
              <a:rPr lang="es-ES" sz="2800" dirty="0"/>
              <a:t>ALIMENTACIÓN O CARGA DEL ACUMULADOR (FASE EJECUCIÓN)</a:t>
            </a:r>
          </a:p>
        </p:txBody>
      </p:sp>
      <p:sp>
        <p:nvSpPr>
          <p:cNvPr id="506883" name="Rectangle 3">
            <a:extLst>
              <a:ext uri="{FF2B5EF4-FFF2-40B4-BE49-F238E27FC236}">
                <a16:creationId xmlns:a16="http://schemas.microsoft.com/office/drawing/2014/main" id="{A7C3DCD7-BD42-4FA5-AB04-5165CE9B776C}"/>
              </a:ext>
            </a:extLst>
          </p:cNvPr>
          <p:cNvSpPr>
            <a:spLocks noGrp="1" noChangeArrowheads="1"/>
          </p:cNvSpPr>
          <p:nvPr>
            <p:ph type="body" idx="1"/>
          </p:nvPr>
        </p:nvSpPr>
        <p:spPr>
          <a:xfrm>
            <a:off x="457200" y="1124744"/>
            <a:ext cx="8229600" cy="5040560"/>
          </a:xfrm>
        </p:spPr>
        <p:txBody>
          <a:bodyPr/>
          <a:lstStyle/>
          <a:p>
            <a:pPr algn="just" eaLnBrk="1" hangingPunct="1">
              <a:buFont typeface="Wingdings" panose="05000000000000000000" pitchFamily="2" charset="2"/>
              <a:buChar char="v"/>
              <a:defRPr/>
            </a:pPr>
            <a:r>
              <a:rPr lang="es-ES" sz="2000" dirty="0"/>
              <a:t>PARA REALIZAR CUALQUIER OPERACIÓN, SIEMPRE ES NECESARIO PRIMERO ENTREGAR AL ACUMULADOR UN OPERANDO.</a:t>
            </a:r>
          </a:p>
          <a:p>
            <a:pPr marL="0" indent="0" algn="just" eaLnBrk="1" hangingPunct="1">
              <a:buNone/>
              <a:defRPr/>
            </a:pPr>
            <a:r>
              <a:rPr lang="es-ES" sz="1800" dirty="0">
                <a:solidFill>
                  <a:srgbClr val="00B050"/>
                </a:solidFill>
              </a:rPr>
              <a:t>LA UNIDAD DE CONTROL</a:t>
            </a:r>
            <a:r>
              <a:rPr lang="es-ES" sz="1800" dirty="0">
                <a:solidFill>
                  <a:srgbClr val="FFFF66"/>
                </a:solidFill>
              </a:rPr>
              <a:t> DECODIFICA EL CAMPO DE MANDO, COMANDO O CÓDIGO OPERATIVO (OPCODE) DEL REGISTRO DE INSTRUCCIONES, COMO RESULTADO DE ESTO</a:t>
            </a:r>
            <a:r>
              <a:rPr lang="es-ES" sz="1800" dirty="0">
                <a:solidFill>
                  <a:srgbClr val="00B050"/>
                </a:solidFill>
              </a:rPr>
              <a:t>:</a:t>
            </a:r>
          </a:p>
          <a:p>
            <a:pPr algn="just" eaLnBrk="1" hangingPunct="1">
              <a:defRPr/>
            </a:pPr>
            <a:r>
              <a:rPr lang="es-ES" sz="1800" dirty="0">
                <a:solidFill>
                  <a:srgbClr val="FFFF66"/>
                </a:solidFill>
              </a:rPr>
              <a:t>HABILITA LAS COMPUERTAS ADECUADAS (8,7,5) PARA CREAR LAS PASOS O VÍAS NECESARIAS</a:t>
            </a:r>
          </a:p>
          <a:p>
            <a:pPr algn="just" eaLnBrk="1" hangingPunct="1">
              <a:defRPr/>
            </a:pPr>
            <a:r>
              <a:rPr lang="es-ES" sz="1800" dirty="0">
                <a:solidFill>
                  <a:srgbClr val="FFFF66"/>
                </a:solidFill>
              </a:rPr>
              <a:t>TRANSFIERE EL CONTENIDO DEL CAMPO DE DIRECCIÓN DEL REGISTRO DE INSTRUCCIONES AL REGISTRO DE DIRECCIONES DE LA MEMORIA (EMITIENDO LOS PULSOS DE DESPLAZAMIENTO NECESARIOS)</a:t>
            </a:r>
          </a:p>
          <a:p>
            <a:pPr algn="just" eaLnBrk="1" hangingPunct="1">
              <a:defRPr/>
            </a:pPr>
            <a:r>
              <a:rPr lang="es-ES" sz="1800" dirty="0">
                <a:solidFill>
                  <a:srgbClr val="FFFF66"/>
                </a:solidFill>
              </a:rPr>
              <a:t>TRANSFIERE EL CONTENIDO DE LA POSICIÓN DE MEMORIA DIRECCIONADA AL REGISTRO DE LECTURA DE LA MISMA (EMITIENDO LOS PULSOS DE DESPLAZAMIENTO NECESARIOS)</a:t>
            </a:r>
          </a:p>
          <a:p>
            <a:pPr algn="just" eaLnBrk="1" hangingPunct="1">
              <a:defRPr/>
            </a:pPr>
            <a:r>
              <a:rPr lang="es-ES" sz="1800" dirty="0">
                <a:solidFill>
                  <a:srgbClr val="FFFF66"/>
                </a:solidFill>
              </a:rPr>
              <a:t>TRANSFIERE EL CONTENIDO DEL REGISTRO DE LECTURA DE LA MEMORIA AL REGISTRO ACUMULADOR (EMITIENDO LOS PULSOS DE DESPLAZAMIENTO NECESARIOS)</a:t>
            </a:r>
          </a:p>
          <a:p>
            <a:pPr algn="just" eaLnBrk="1" hangingPunct="1">
              <a:defRPr/>
            </a:pPr>
            <a:r>
              <a:rPr lang="es-ES_tradnl" sz="1800" dirty="0">
                <a:solidFill>
                  <a:srgbClr val="FFFF66"/>
                </a:solidFill>
              </a:rPr>
              <a:t>INCREMENTA EL CONTADOR DE PROGRAMA (PROGRAM COUNTER) EN UNA UNIDAD</a:t>
            </a:r>
            <a:endParaRPr lang="es-ES" sz="1800" dirty="0">
              <a:solidFill>
                <a:srgbClr val="FFFF66"/>
              </a:solidFill>
            </a:endParaRPr>
          </a:p>
          <a:p>
            <a:pPr algn="just" eaLnBrk="1" hangingPunct="1">
              <a:defRPr/>
            </a:pPr>
            <a:endParaRPr lang="es-ES" sz="2000" dirty="0">
              <a:solidFill>
                <a:srgbClr val="FFFF66"/>
              </a:solidFill>
            </a:endParaRPr>
          </a:p>
          <a:p>
            <a:pPr marL="0" indent="0" eaLnBrk="1" hangingPunct="1">
              <a:buNone/>
              <a:defRPr/>
            </a:pPr>
            <a:endParaRPr lang="es-E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a:extLst>
              <a:ext uri="{FF2B5EF4-FFF2-40B4-BE49-F238E27FC236}">
                <a16:creationId xmlns:a16="http://schemas.microsoft.com/office/drawing/2014/main" id="{983B8E7F-1A20-488E-BF4B-1E4DBBFD3A17}"/>
              </a:ext>
            </a:extLst>
          </p:cNvPr>
          <p:cNvSpPr>
            <a:spLocks noChangeArrowheads="1"/>
          </p:cNvSpPr>
          <p:nvPr/>
        </p:nvSpPr>
        <p:spPr bwMode="auto">
          <a:xfrm>
            <a:off x="0" y="-460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pic>
        <p:nvPicPr>
          <p:cNvPr id="3" name="Imagen 2" descr="Imagen de la pantalla de un video juego&#10;&#10;Descripción generada automáticamente con confianza media">
            <a:extLst>
              <a:ext uri="{FF2B5EF4-FFF2-40B4-BE49-F238E27FC236}">
                <a16:creationId xmlns:a16="http://schemas.microsoft.com/office/drawing/2014/main" id="{2B7A07A6-7A09-CB43-5AFB-D9752557E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714" y="-1081"/>
            <a:ext cx="5628571" cy="6809524"/>
          </a:xfrm>
          <a:prstGeom prst="rect">
            <a:avLst/>
          </a:prstGeom>
          <a:solidFill>
            <a:schemeClr val="tx1"/>
          </a:solidFill>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A34E6-C754-F35D-76DD-7969048D3EF9}"/>
              </a:ext>
            </a:extLst>
          </p:cNvPr>
          <p:cNvSpPr>
            <a:spLocks noGrp="1"/>
          </p:cNvSpPr>
          <p:nvPr>
            <p:ph type="title"/>
          </p:nvPr>
        </p:nvSpPr>
        <p:spPr/>
        <p:txBody>
          <a:bodyPr/>
          <a:lstStyle/>
          <a:p>
            <a:pPr algn="ctr"/>
            <a:r>
              <a:rPr lang="es-ES" sz="3200" dirty="0"/>
              <a:t>ALIMENTACIÓN O CARGA DEL REGISTRO B (FASE EJECUCIÓN)</a:t>
            </a:r>
            <a:endParaRPr lang="es-AR" sz="3200" dirty="0"/>
          </a:p>
        </p:txBody>
      </p:sp>
      <p:sp>
        <p:nvSpPr>
          <p:cNvPr id="3" name="Marcador de contenido 2">
            <a:extLst>
              <a:ext uri="{FF2B5EF4-FFF2-40B4-BE49-F238E27FC236}">
                <a16:creationId xmlns:a16="http://schemas.microsoft.com/office/drawing/2014/main" id="{2C45B736-A121-823F-D1DB-35ED13D64530}"/>
              </a:ext>
            </a:extLst>
          </p:cNvPr>
          <p:cNvSpPr>
            <a:spLocks noGrp="1"/>
          </p:cNvSpPr>
          <p:nvPr>
            <p:ph idx="1"/>
          </p:nvPr>
        </p:nvSpPr>
        <p:spPr>
          <a:xfrm>
            <a:off x="457200" y="1484784"/>
            <a:ext cx="8229600" cy="4968552"/>
          </a:xfrm>
        </p:spPr>
        <p:txBody>
          <a:bodyPr/>
          <a:lstStyle/>
          <a:p>
            <a:pPr algn="just" eaLnBrk="1" hangingPunct="1">
              <a:buFont typeface="Wingdings" panose="05000000000000000000" pitchFamily="2" charset="2"/>
              <a:buChar char="v"/>
              <a:defRPr/>
            </a:pPr>
            <a:r>
              <a:rPr lang="es-ES" sz="2000" dirty="0"/>
              <a:t>SE DEBERÁ ENTREGAR EL OTRO OPERANDO AL REGISTRO B</a:t>
            </a:r>
          </a:p>
          <a:p>
            <a:pPr marL="0" indent="0" algn="just" eaLnBrk="1" hangingPunct="1">
              <a:buNone/>
              <a:defRPr/>
            </a:pPr>
            <a:r>
              <a:rPr lang="es-ES" sz="1800" dirty="0">
                <a:solidFill>
                  <a:srgbClr val="00B050"/>
                </a:solidFill>
              </a:rPr>
              <a:t>LA UNIDAD DE CONTROL </a:t>
            </a:r>
            <a:r>
              <a:rPr lang="es-ES" sz="1800" dirty="0">
                <a:solidFill>
                  <a:srgbClr val="FFFF66"/>
                </a:solidFill>
              </a:rPr>
              <a:t>DECODIFICA EL CAMPO DE MANDO, COMANDO O CÓDIGO OPERATIVO (OPCODE) DEL REGISTRO DE INSTRUCCIONES, COMO RESULTADO DE ESTO</a:t>
            </a:r>
            <a:r>
              <a:rPr lang="es-ES" sz="1800" dirty="0">
                <a:solidFill>
                  <a:srgbClr val="00B050"/>
                </a:solidFill>
              </a:rPr>
              <a:t>:</a:t>
            </a:r>
          </a:p>
          <a:p>
            <a:pPr algn="just" eaLnBrk="1" hangingPunct="1">
              <a:defRPr/>
            </a:pPr>
            <a:r>
              <a:rPr lang="es-ES" sz="1800" dirty="0">
                <a:solidFill>
                  <a:srgbClr val="FFFF66"/>
                </a:solidFill>
              </a:rPr>
              <a:t>HABILITA LAS COMPUERTAS ADECUADAS (8,7,4) PARA CREAR LOS PASOS O VÍAS NECESARIAS</a:t>
            </a:r>
          </a:p>
          <a:p>
            <a:pPr algn="just" eaLnBrk="1" hangingPunct="1">
              <a:defRPr/>
            </a:pPr>
            <a:r>
              <a:rPr lang="es-ES" sz="1800" dirty="0">
                <a:solidFill>
                  <a:srgbClr val="FFFF66"/>
                </a:solidFill>
              </a:rPr>
              <a:t>TRANSFIERE EL CONTENIDO DEL CAMPO DE DIRECCIÓN DEL REGISTRO DE INSTRUCCIONES AL REGISTRO DE DIRECCIONES DE LA MEMORIA (EMITIENDO LOS PULSOS DE DESPLAZAMIENTO NECESARIOS)</a:t>
            </a:r>
          </a:p>
          <a:p>
            <a:pPr algn="just" eaLnBrk="1" hangingPunct="1">
              <a:defRPr/>
            </a:pPr>
            <a:r>
              <a:rPr lang="es-ES" sz="1800" dirty="0">
                <a:solidFill>
                  <a:srgbClr val="FFFF66"/>
                </a:solidFill>
              </a:rPr>
              <a:t>TRANSFIERE EL CONTENIDO DE LA POSICIÓN DE MEMORIA DIRECCIONADA AL REGISTRO DE LECTURA DE LA MISMA (EMITIENDO LOS PULSOS DE DESPLAZAMIENTO NECESARIOS)</a:t>
            </a:r>
          </a:p>
          <a:p>
            <a:pPr algn="just" eaLnBrk="1" hangingPunct="1">
              <a:defRPr/>
            </a:pPr>
            <a:r>
              <a:rPr lang="es-ES" sz="1800" dirty="0">
                <a:solidFill>
                  <a:srgbClr val="FFFF66"/>
                </a:solidFill>
              </a:rPr>
              <a:t>TRANSFIERE EL CONTENIDO DEL REGISTRO DE LECTURA DE LA MEMORIA AL REGISTRO B (EMITIENDO LOS PULSOS DE DESPLAZAMIENTO NECESARIOS)</a:t>
            </a:r>
            <a:r>
              <a:rPr lang="es-ES_tradnl" sz="1800" dirty="0">
                <a:solidFill>
                  <a:srgbClr val="FFFF66"/>
                </a:solidFill>
              </a:rPr>
              <a:t> </a:t>
            </a:r>
          </a:p>
          <a:p>
            <a:pPr algn="just" eaLnBrk="1" hangingPunct="1">
              <a:defRPr/>
            </a:pPr>
            <a:r>
              <a:rPr lang="es-ES_tradnl" sz="1800" dirty="0">
                <a:solidFill>
                  <a:srgbClr val="FFFF66"/>
                </a:solidFill>
              </a:rPr>
              <a:t>INCREMENTA EL CONTADOR DE PROGRAMA (PROGRAM COUNTER) EN UNA UNIDAD</a:t>
            </a:r>
            <a:endParaRPr lang="es-ES" sz="1800" dirty="0">
              <a:solidFill>
                <a:srgbClr val="FFFF66"/>
              </a:solidFill>
            </a:endParaRPr>
          </a:p>
          <a:p>
            <a:pPr algn="just" eaLnBrk="1" hangingPunct="1">
              <a:defRPr/>
            </a:pPr>
            <a:endParaRPr lang="es-ES" sz="2000" dirty="0">
              <a:solidFill>
                <a:srgbClr val="FFFF66"/>
              </a:solidFill>
            </a:endParaRPr>
          </a:p>
          <a:p>
            <a:endParaRPr lang="es-AR" dirty="0"/>
          </a:p>
        </p:txBody>
      </p:sp>
    </p:spTree>
    <p:extLst>
      <p:ext uri="{BB962C8B-B14F-4D97-AF65-F5344CB8AC3E}">
        <p14:creationId xmlns:p14="http://schemas.microsoft.com/office/powerpoint/2010/main" val="107689577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2702ABFC-99A0-488B-ABFB-C42E6AEFA258}"/>
              </a:ext>
            </a:extLst>
          </p:cNvPr>
          <p:cNvSpPr>
            <a:spLocks noChangeArrowheads="1"/>
          </p:cNvSpPr>
          <p:nvPr/>
        </p:nvSpPr>
        <p:spPr bwMode="auto">
          <a:xfrm>
            <a:off x="0" y="-460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graphicFrame>
        <p:nvGraphicFramePr>
          <p:cNvPr id="10242" name="Object 4">
            <a:extLst>
              <a:ext uri="{FF2B5EF4-FFF2-40B4-BE49-F238E27FC236}">
                <a16:creationId xmlns:a16="http://schemas.microsoft.com/office/drawing/2014/main" id="{2A67D19A-D3B4-40A4-8324-D8A833C56724}"/>
              </a:ext>
            </a:extLst>
          </p:cNvPr>
          <p:cNvGraphicFramePr>
            <a:graphicFrameLocks noChangeAspect="1"/>
          </p:cNvGraphicFramePr>
          <p:nvPr/>
        </p:nvGraphicFramePr>
        <p:xfrm>
          <a:off x="1403350" y="0"/>
          <a:ext cx="5905500"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242" name="Object 4">
                        <a:extLst>
                          <a:ext uri="{FF2B5EF4-FFF2-40B4-BE49-F238E27FC236}">
                            <a16:creationId xmlns:a16="http://schemas.microsoft.com/office/drawing/2014/main" id="{2A67D19A-D3B4-40A4-8324-D8A833C56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1403350" y="0"/>
                        <a:ext cx="5905500"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B429237A-6C65-4FCD-A6B6-B59BDFACAAAF}"/>
              </a:ext>
            </a:extLst>
          </p:cNvPr>
          <p:cNvSpPr>
            <a:spLocks noGrp="1" noChangeArrowheads="1"/>
          </p:cNvSpPr>
          <p:nvPr>
            <p:ph type="title"/>
          </p:nvPr>
        </p:nvSpPr>
        <p:spPr>
          <a:xfrm>
            <a:off x="457200" y="292100"/>
            <a:ext cx="8229600" cy="976660"/>
          </a:xfrm>
        </p:spPr>
        <p:txBody>
          <a:bodyPr/>
          <a:lstStyle/>
          <a:p>
            <a:pPr algn="ctr" eaLnBrk="1" hangingPunct="1">
              <a:defRPr/>
            </a:pPr>
            <a:r>
              <a:rPr lang="es-ES" sz="3600" dirty="0"/>
              <a:t>REALIZACIÓN DE UNA OPERACIÓN (FASE EJECUCIÓN)</a:t>
            </a:r>
          </a:p>
        </p:txBody>
      </p:sp>
      <p:sp>
        <p:nvSpPr>
          <p:cNvPr id="507907" name="Rectangle 3">
            <a:extLst>
              <a:ext uri="{FF2B5EF4-FFF2-40B4-BE49-F238E27FC236}">
                <a16:creationId xmlns:a16="http://schemas.microsoft.com/office/drawing/2014/main" id="{6D0D0BD1-EB34-4CB5-9D1D-868360D35309}"/>
              </a:ext>
            </a:extLst>
          </p:cNvPr>
          <p:cNvSpPr>
            <a:spLocks noGrp="1" noChangeArrowheads="1"/>
          </p:cNvSpPr>
          <p:nvPr>
            <p:ph type="body" idx="1"/>
          </p:nvPr>
        </p:nvSpPr>
        <p:spPr>
          <a:xfrm>
            <a:off x="457200" y="1268760"/>
            <a:ext cx="8229600" cy="4751040"/>
          </a:xfrm>
        </p:spPr>
        <p:txBody>
          <a:bodyPr/>
          <a:lstStyle/>
          <a:p>
            <a:pPr marL="0" indent="0" algn="just" eaLnBrk="1" hangingPunct="1">
              <a:buNone/>
              <a:defRPr/>
            </a:pPr>
            <a:r>
              <a:rPr lang="es-ES" sz="2400" dirty="0">
                <a:solidFill>
                  <a:srgbClr val="00B050"/>
                </a:solidFill>
              </a:rPr>
              <a:t>LA UNIDAD DE CONTROL </a:t>
            </a:r>
            <a:r>
              <a:rPr lang="es-ES" sz="2400" dirty="0">
                <a:solidFill>
                  <a:srgbClr val="FFFF66"/>
                </a:solidFill>
              </a:rPr>
              <a:t>DECODIFICA EL CAMPO DE MANDO, COMANDO O CÓDIGO OPERATIVO (OPCODE) DEL REGISTRO DE INSTRUCCIONES, COMO RESULTADO DE ESTO</a:t>
            </a:r>
            <a:r>
              <a:rPr lang="es-ES" sz="2400" dirty="0">
                <a:solidFill>
                  <a:srgbClr val="00B050"/>
                </a:solidFill>
              </a:rPr>
              <a:t>:</a:t>
            </a:r>
          </a:p>
          <a:p>
            <a:pPr algn="just" eaLnBrk="1" hangingPunct="1">
              <a:defRPr/>
            </a:pPr>
            <a:r>
              <a:rPr lang="es-ES" sz="2400" dirty="0">
                <a:solidFill>
                  <a:srgbClr val="FFFF66"/>
                </a:solidFill>
              </a:rPr>
              <a:t> INDICA A LA UNIDAD LÓGICA Y ARITMÉTICA (ULA) LA OPERACIÓN A REALIZAR. LA ULA (ALU: </a:t>
            </a:r>
            <a:r>
              <a:rPr lang="es-ES" sz="2400" dirty="0" err="1">
                <a:solidFill>
                  <a:srgbClr val="FFFF66"/>
                </a:solidFill>
              </a:rPr>
              <a:t>Arithmetic</a:t>
            </a:r>
            <a:r>
              <a:rPr lang="es-ES" sz="2400" dirty="0">
                <a:solidFill>
                  <a:srgbClr val="FFFF66"/>
                </a:solidFill>
              </a:rPr>
              <a:t> and </a:t>
            </a:r>
            <a:r>
              <a:rPr lang="es-ES" sz="2400" dirty="0" err="1">
                <a:solidFill>
                  <a:srgbClr val="FFFF66"/>
                </a:solidFill>
              </a:rPr>
              <a:t>Logic</a:t>
            </a:r>
            <a:r>
              <a:rPr lang="es-ES" sz="2400" dirty="0">
                <a:solidFill>
                  <a:srgbClr val="FFFF66"/>
                </a:solidFill>
              </a:rPr>
              <a:t> </a:t>
            </a:r>
            <a:r>
              <a:rPr lang="es-ES" sz="2400" dirty="0" err="1">
                <a:solidFill>
                  <a:srgbClr val="FFFF66"/>
                </a:solidFill>
              </a:rPr>
              <a:t>Unit</a:t>
            </a:r>
            <a:r>
              <a:rPr lang="es-ES" sz="2400" dirty="0">
                <a:solidFill>
                  <a:srgbClr val="FFFF66"/>
                </a:solidFill>
              </a:rPr>
              <a:t>) DISPONE SUS CIRCUITOS PARA ELLO.</a:t>
            </a:r>
          </a:p>
          <a:p>
            <a:pPr algn="just" eaLnBrk="1" hangingPunct="1">
              <a:defRPr/>
            </a:pPr>
            <a:r>
              <a:rPr lang="es-ES" sz="2400" dirty="0">
                <a:solidFill>
                  <a:srgbClr val="FFFF66"/>
                </a:solidFill>
              </a:rPr>
              <a:t>HABILITARÁ LAS COMPUERTAS (6,5) Y EMITIRÁ LOS PULSOS DE DESPLAZAMIENTO NECESARIOS PARA QUE EL RESULTADO QUEDE GUARDADO  EN EL ACUMULADOR.</a:t>
            </a:r>
          </a:p>
          <a:p>
            <a:pPr algn="just" eaLnBrk="1" hangingPunct="1">
              <a:defRPr/>
            </a:pPr>
            <a:r>
              <a:rPr lang="es-ES_tradnl" sz="2400" dirty="0">
                <a:solidFill>
                  <a:srgbClr val="FFFF66"/>
                </a:solidFill>
              </a:rPr>
              <a:t>INCREMENTA EL CONTADOR DE PROGRAMA (PROGRAM COUNTER) EN UNA UNIDAD</a:t>
            </a:r>
            <a:endParaRPr lang="es-ES" sz="2400" dirty="0">
              <a:solidFill>
                <a:srgbClr val="FFFF66"/>
              </a:solidFill>
            </a:endParaRPr>
          </a:p>
          <a:p>
            <a:pPr marL="0" indent="0" algn="just" eaLnBrk="1" hangingPunct="1">
              <a:buNone/>
              <a:defRPr/>
            </a:pPr>
            <a:endParaRPr lang="es-ES" dirty="0">
              <a:solidFill>
                <a:srgbClr val="FFFF66"/>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9001DE1-2FF4-49F5-B75B-5BC6E35411CF}"/>
              </a:ext>
            </a:extLst>
          </p:cNvPr>
          <p:cNvSpPr>
            <a:spLocks noGrp="1"/>
          </p:cNvSpPr>
          <p:nvPr>
            <p:ph type="title"/>
          </p:nvPr>
        </p:nvSpPr>
        <p:spPr/>
        <p:txBody>
          <a:bodyPr/>
          <a:lstStyle/>
          <a:p>
            <a:pPr>
              <a:defRPr/>
            </a:pPr>
            <a:r>
              <a:rPr lang="es-AR" dirty="0"/>
              <a:t>ARQUITECTURA DE COMPUTADORAS</a:t>
            </a:r>
          </a:p>
        </p:txBody>
      </p:sp>
      <p:sp>
        <p:nvSpPr>
          <p:cNvPr id="3" name="2 Marcador de contenido">
            <a:extLst>
              <a:ext uri="{FF2B5EF4-FFF2-40B4-BE49-F238E27FC236}">
                <a16:creationId xmlns:a16="http://schemas.microsoft.com/office/drawing/2014/main" id="{F2B768D6-0A66-428D-BE9B-38184B545F88}"/>
              </a:ext>
            </a:extLst>
          </p:cNvPr>
          <p:cNvSpPr>
            <a:spLocks noGrp="1"/>
          </p:cNvSpPr>
          <p:nvPr>
            <p:ph idx="1"/>
          </p:nvPr>
        </p:nvSpPr>
        <p:spPr>
          <a:xfrm>
            <a:off x="457200" y="1628775"/>
            <a:ext cx="8229600" cy="4608513"/>
          </a:xfrm>
        </p:spPr>
        <p:txBody>
          <a:bodyPr/>
          <a:lstStyle/>
          <a:p>
            <a:pPr>
              <a:defRPr/>
            </a:pPr>
            <a:r>
              <a:rPr lang="es-AR" dirty="0"/>
              <a:t>EN LA ASIGNATURA VEREMOS AMBOS ASPECTOS, LA ARQUITECTURA Y LA ORGANIZACIÓN DE LAS COMPUTADORAS, POR LO QUE CON EL TÉRMINO ARQUITECTURA NOS REFERIMOS EN FORMA AMPLIA TANTO A LA ARQUITECTURA COMO A LA ORGANIZACIÓN PROPIAMENTE DICHA.</a:t>
            </a:r>
          </a:p>
          <a:p>
            <a:pPr>
              <a:defRPr/>
            </a:pPr>
            <a:endParaRPr lang="es-AR" dirty="0"/>
          </a:p>
          <a:p>
            <a:pPr>
              <a:defRPr/>
            </a:pPr>
            <a:endParaRPr lang="es-AR"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690B0CB5-859D-4641-A8B2-96CD864AAD65}"/>
              </a:ext>
            </a:extLst>
          </p:cNvPr>
          <p:cNvSpPr>
            <a:spLocks noChangeArrowheads="1"/>
          </p:cNvSpPr>
          <p:nvPr/>
        </p:nvSpPr>
        <p:spPr bwMode="auto">
          <a:xfrm>
            <a:off x="0" y="-922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graphicFrame>
        <p:nvGraphicFramePr>
          <p:cNvPr id="11266" name="Object 4">
            <a:extLst>
              <a:ext uri="{FF2B5EF4-FFF2-40B4-BE49-F238E27FC236}">
                <a16:creationId xmlns:a16="http://schemas.microsoft.com/office/drawing/2014/main" id="{77617407-9EC7-4AD5-9201-0EE43B9B5888}"/>
              </a:ext>
            </a:extLst>
          </p:cNvPr>
          <p:cNvGraphicFramePr>
            <a:graphicFrameLocks noChangeAspect="1"/>
          </p:cNvGraphicFramePr>
          <p:nvPr/>
        </p:nvGraphicFramePr>
        <p:xfrm>
          <a:off x="1763713"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1266" name="Object 4">
                        <a:extLst>
                          <a:ext uri="{FF2B5EF4-FFF2-40B4-BE49-F238E27FC236}">
                            <a16:creationId xmlns:a16="http://schemas.microsoft.com/office/drawing/2014/main" id="{77617407-9EC7-4AD5-9201-0EE43B9B58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1763713"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AFC2249-1C53-454A-8AAA-1D9D5412F69C}"/>
              </a:ext>
            </a:extLst>
          </p:cNvPr>
          <p:cNvSpPr>
            <a:spLocks noGrp="1" noChangeArrowheads="1"/>
          </p:cNvSpPr>
          <p:nvPr>
            <p:ph type="title"/>
          </p:nvPr>
        </p:nvSpPr>
        <p:spPr>
          <a:xfrm>
            <a:off x="457200" y="292100"/>
            <a:ext cx="8229600" cy="1120676"/>
          </a:xfrm>
        </p:spPr>
        <p:txBody>
          <a:bodyPr/>
          <a:lstStyle/>
          <a:p>
            <a:pPr algn="ctr" eaLnBrk="1" hangingPunct="1">
              <a:defRPr/>
            </a:pPr>
            <a:r>
              <a:rPr lang="es-ES" sz="4000" dirty="0"/>
              <a:t>ALMACENAR EL RESULTADO EN MEMORIA (FASE EJECUCIÓN)</a:t>
            </a:r>
          </a:p>
        </p:txBody>
      </p:sp>
      <p:sp>
        <p:nvSpPr>
          <p:cNvPr id="508931" name="Rectangle 3">
            <a:extLst>
              <a:ext uri="{FF2B5EF4-FFF2-40B4-BE49-F238E27FC236}">
                <a16:creationId xmlns:a16="http://schemas.microsoft.com/office/drawing/2014/main" id="{FD4F6D80-FD1C-4997-80D4-F9DA4AC6766B}"/>
              </a:ext>
            </a:extLst>
          </p:cNvPr>
          <p:cNvSpPr>
            <a:spLocks noGrp="1" noChangeArrowheads="1"/>
          </p:cNvSpPr>
          <p:nvPr>
            <p:ph type="body" idx="1"/>
          </p:nvPr>
        </p:nvSpPr>
        <p:spPr>
          <a:xfrm>
            <a:off x="457200" y="1556792"/>
            <a:ext cx="8229600" cy="4463008"/>
          </a:xfrm>
        </p:spPr>
        <p:txBody>
          <a:bodyPr/>
          <a:lstStyle/>
          <a:p>
            <a:pPr algn="just" eaLnBrk="1" hangingPunct="1">
              <a:buFont typeface="Wingdings" panose="05000000000000000000" pitchFamily="2" charset="2"/>
              <a:buChar char="v"/>
              <a:defRPr/>
            </a:pPr>
            <a:r>
              <a:rPr lang="es-ES" sz="1800" dirty="0">
                <a:solidFill>
                  <a:srgbClr val="FFFF66"/>
                </a:solidFill>
              </a:rPr>
              <a:t>AHORA ES NECESARIO PASAR EL CONTENIDO DEL ACUMULADOR A LA UNIDAD DE MEMORIA, EN LA POSICIÓN INDICADA POR LA PARTE DIRECCIÓN DEL REGISTRO DE INSTRUCCIONES.</a:t>
            </a:r>
          </a:p>
          <a:p>
            <a:pPr marL="0" indent="0" algn="just" eaLnBrk="1" hangingPunct="1">
              <a:buNone/>
              <a:defRPr/>
            </a:pPr>
            <a:r>
              <a:rPr lang="es-ES" sz="1600" dirty="0">
                <a:solidFill>
                  <a:srgbClr val="00B050"/>
                </a:solidFill>
              </a:rPr>
              <a:t>LA UNIDAD DE CONTROL </a:t>
            </a:r>
            <a:r>
              <a:rPr lang="es-ES" sz="1600" dirty="0">
                <a:solidFill>
                  <a:srgbClr val="FFFF66"/>
                </a:solidFill>
              </a:rPr>
              <a:t>DECODIFICA EL CAMPO DE MANDO, COMANDO O CÓDIGO OPERATIVO (OPCODE) DEL REGISTRO DE INSTRUCCIONES, COMO RESULTADO DE ESTO</a:t>
            </a:r>
            <a:r>
              <a:rPr lang="es-ES" sz="1600" dirty="0">
                <a:solidFill>
                  <a:srgbClr val="00B050"/>
                </a:solidFill>
              </a:rPr>
              <a:t>:</a:t>
            </a:r>
          </a:p>
          <a:p>
            <a:pPr algn="just" eaLnBrk="1" hangingPunct="1">
              <a:defRPr/>
            </a:pPr>
            <a:r>
              <a:rPr lang="es-ES" sz="1600" dirty="0">
                <a:solidFill>
                  <a:srgbClr val="FFFF66"/>
                </a:solidFill>
              </a:rPr>
              <a:t>HABILITA LAS COMPUERTAS ADECUADAS (8,3,10) PARA CREAR LOS PASOS O VÍAS NECESARIAS</a:t>
            </a:r>
          </a:p>
          <a:p>
            <a:pPr algn="just" eaLnBrk="1" hangingPunct="1">
              <a:defRPr/>
            </a:pPr>
            <a:r>
              <a:rPr lang="es-ES" sz="1600" dirty="0">
                <a:solidFill>
                  <a:srgbClr val="FFFF66"/>
                </a:solidFill>
              </a:rPr>
              <a:t>TRANSFIERE EL CONTENIDO DEL CAMPO DE DIRECCIÓN DEL REGISTRO DE INSTRUCCIONES AL REGISTRO DE DIRECCIONES DE LA MEMORIA (EMITIENDO LOS PULSOS DE DESPLAZAMIENTO NECESARIOS) </a:t>
            </a:r>
          </a:p>
          <a:p>
            <a:pPr algn="just" eaLnBrk="1" hangingPunct="1">
              <a:defRPr/>
            </a:pPr>
            <a:r>
              <a:rPr lang="es-ES" sz="1600" dirty="0">
                <a:solidFill>
                  <a:srgbClr val="FFFF66"/>
                </a:solidFill>
              </a:rPr>
              <a:t>TRANSFIERE EL CONTENIDO DEL REGISTRO ACUMULADOR AL REGISTRO DE ESCRITURA DE LA MEMORIA (EMITIENDO LOS PULSOS DE DESPLAZAMIENTO NECESARIOS)</a:t>
            </a:r>
          </a:p>
          <a:p>
            <a:pPr algn="just" eaLnBrk="1" hangingPunct="1">
              <a:defRPr/>
            </a:pPr>
            <a:r>
              <a:rPr lang="es-ES" sz="1600" dirty="0">
                <a:solidFill>
                  <a:srgbClr val="FFFF66"/>
                </a:solidFill>
              </a:rPr>
              <a:t>TRANSFIERE EL CONTENIDO DEL REGISTRO DE ESCRITURA DE LA MEMORIA A LA POSICIÓN DE MEMORIA DIRECCIONADA (EMITIENDO LOS PULSOS DE DESPLAZAMIENTO NECESARIOS)</a:t>
            </a:r>
          </a:p>
          <a:p>
            <a:pPr algn="just" eaLnBrk="1" hangingPunct="1">
              <a:defRPr/>
            </a:pPr>
            <a:r>
              <a:rPr lang="es-ES_tradnl" sz="1600" dirty="0">
                <a:solidFill>
                  <a:srgbClr val="FFFF66"/>
                </a:solidFill>
              </a:rPr>
              <a:t>INCREMENTA EL CONTADOR DE PROGRAMA (PROGRAM COUNTER) EN UNA UNIDAD</a:t>
            </a:r>
            <a:endParaRPr lang="es-ES" sz="1600" dirty="0">
              <a:solidFill>
                <a:srgbClr val="FFFF66"/>
              </a:solidFill>
            </a:endParaRPr>
          </a:p>
          <a:p>
            <a:pPr algn="just" eaLnBrk="1" hangingPunct="1">
              <a:buFont typeface="Wingdings" panose="05000000000000000000" pitchFamily="2" charset="2"/>
              <a:buChar char="v"/>
              <a:defRPr/>
            </a:pPr>
            <a:endParaRPr lang="es-ES" sz="2000" dirty="0">
              <a:solidFill>
                <a:srgbClr val="FFFF66"/>
              </a:solidFil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a:extLst>
              <a:ext uri="{FF2B5EF4-FFF2-40B4-BE49-F238E27FC236}">
                <a16:creationId xmlns:a16="http://schemas.microsoft.com/office/drawing/2014/main" id="{268EEEE3-A5F2-4B67-BC3D-EBAFF5A250E6}"/>
              </a:ext>
            </a:extLst>
          </p:cNvPr>
          <p:cNvSpPr>
            <a:spLocks noChangeArrowheads="1"/>
          </p:cNvSpPr>
          <p:nvPr/>
        </p:nvSpPr>
        <p:spPr bwMode="auto">
          <a:xfrm>
            <a:off x="11113" y="-423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graphicFrame>
        <p:nvGraphicFramePr>
          <p:cNvPr id="12290" name="Object 4">
            <a:extLst>
              <a:ext uri="{FF2B5EF4-FFF2-40B4-BE49-F238E27FC236}">
                <a16:creationId xmlns:a16="http://schemas.microsoft.com/office/drawing/2014/main" id="{05615BDE-CB03-4C60-9428-894EA03D39D3}"/>
              </a:ext>
            </a:extLst>
          </p:cNvPr>
          <p:cNvGraphicFramePr>
            <a:graphicFrameLocks noChangeAspect="1"/>
          </p:cNvGraphicFramePr>
          <p:nvPr/>
        </p:nvGraphicFramePr>
        <p:xfrm>
          <a:off x="1763713" y="0"/>
          <a:ext cx="5457825"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2290" name="Object 4">
                        <a:extLst>
                          <a:ext uri="{FF2B5EF4-FFF2-40B4-BE49-F238E27FC236}">
                            <a16:creationId xmlns:a16="http://schemas.microsoft.com/office/drawing/2014/main" id="{05615BDE-CB03-4C60-9428-894EA03D3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1763713" y="0"/>
                        <a:ext cx="5457825" cy="6858000"/>
                      </a:xfrm>
                      <a:prstGeom prst="rect">
                        <a:avLst/>
                      </a:prstGeom>
                      <a:solidFill>
                        <a:srgbClr val="FFFF0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FA2442DD-4FCD-47A3-A230-1E5FE67352FF}"/>
              </a:ext>
            </a:extLst>
          </p:cNvPr>
          <p:cNvSpPr>
            <a:spLocks noGrp="1" noChangeArrowheads="1"/>
          </p:cNvSpPr>
          <p:nvPr>
            <p:ph type="title"/>
          </p:nvPr>
        </p:nvSpPr>
        <p:spPr/>
        <p:txBody>
          <a:bodyPr/>
          <a:lstStyle/>
          <a:p>
            <a:pPr algn="ctr" eaLnBrk="1" hangingPunct="1">
              <a:defRPr/>
            </a:pPr>
            <a:r>
              <a:rPr lang="es-ES" sz="4000" dirty="0"/>
              <a:t>SALIDA DEL RESULTADO</a:t>
            </a:r>
            <a:br>
              <a:rPr lang="es-ES" sz="4000" dirty="0"/>
            </a:br>
            <a:r>
              <a:rPr lang="es-ES" sz="4000" dirty="0"/>
              <a:t>(FASE EJECUCIÓN)</a:t>
            </a:r>
          </a:p>
        </p:txBody>
      </p:sp>
      <p:sp>
        <p:nvSpPr>
          <p:cNvPr id="509955" name="Rectangle 3">
            <a:extLst>
              <a:ext uri="{FF2B5EF4-FFF2-40B4-BE49-F238E27FC236}">
                <a16:creationId xmlns:a16="http://schemas.microsoft.com/office/drawing/2014/main" id="{286C9F35-BDD2-4EAE-8A02-F3BE4B4C11F4}"/>
              </a:ext>
            </a:extLst>
          </p:cNvPr>
          <p:cNvSpPr>
            <a:spLocks noGrp="1" noChangeArrowheads="1"/>
          </p:cNvSpPr>
          <p:nvPr>
            <p:ph type="body" idx="1"/>
          </p:nvPr>
        </p:nvSpPr>
        <p:spPr>
          <a:xfrm>
            <a:off x="457200" y="1676400"/>
            <a:ext cx="8229600" cy="4343400"/>
          </a:xfrm>
        </p:spPr>
        <p:txBody>
          <a:bodyPr/>
          <a:lstStyle/>
          <a:p>
            <a:pPr algn="just" eaLnBrk="1" hangingPunct="1">
              <a:buFont typeface="Wingdings" panose="05000000000000000000" pitchFamily="2" charset="2"/>
              <a:buChar char="v"/>
              <a:defRPr/>
            </a:pPr>
            <a:r>
              <a:rPr lang="es-ES" sz="1600" dirty="0">
                <a:solidFill>
                  <a:srgbClr val="FFFF66"/>
                </a:solidFill>
              </a:rPr>
              <a:t>FINALMENTE, SE DEBE PASAR EL CONTENIDO DE LA POSICIÓN DE MEMORIA INDICADO POR LA PARTE DIRECCIÓN DE LA INSTRUCCIÓN A LA UNIDAD DE SALIDA.</a:t>
            </a:r>
          </a:p>
          <a:p>
            <a:pPr marL="0" indent="0" algn="just" eaLnBrk="1" hangingPunct="1">
              <a:buNone/>
              <a:defRPr/>
            </a:pPr>
            <a:r>
              <a:rPr lang="es-ES" sz="1600" dirty="0">
                <a:solidFill>
                  <a:srgbClr val="00B050"/>
                </a:solidFill>
              </a:rPr>
              <a:t>LA UNIDAD DE CONTROL </a:t>
            </a:r>
            <a:r>
              <a:rPr lang="es-ES" sz="1600" dirty="0">
                <a:solidFill>
                  <a:srgbClr val="FFFF66"/>
                </a:solidFill>
              </a:rPr>
              <a:t>DECODIFICA EL CAMPO DE MANDO, COMANDO O CÓDIGO OPERATIVO (OPCODE) DEL REGISTRO DE INSTRUCCIONES, COMO RESULTADO DE ESTO</a:t>
            </a:r>
            <a:r>
              <a:rPr lang="es-ES" sz="1600" dirty="0">
                <a:solidFill>
                  <a:srgbClr val="00B050"/>
                </a:solidFill>
              </a:rPr>
              <a:t>:</a:t>
            </a:r>
          </a:p>
          <a:p>
            <a:pPr algn="just" eaLnBrk="1" hangingPunct="1">
              <a:defRPr/>
            </a:pPr>
            <a:r>
              <a:rPr lang="es-ES" sz="1600" dirty="0">
                <a:solidFill>
                  <a:srgbClr val="FFFF66"/>
                </a:solidFill>
              </a:rPr>
              <a:t>HABILITA LAS COMPUERTAS ADECUADAS (8,7,2) PARA CREAR LOS PASOS O VÍAS NECESARIAS</a:t>
            </a:r>
          </a:p>
          <a:p>
            <a:pPr algn="just" eaLnBrk="1" hangingPunct="1">
              <a:defRPr/>
            </a:pPr>
            <a:r>
              <a:rPr lang="es-ES" sz="1600" dirty="0">
                <a:solidFill>
                  <a:srgbClr val="FFFF66"/>
                </a:solidFill>
              </a:rPr>
              <a:t>TRANSFIERE EL CONTENIDO DEL CAMPO DE DIRECCIÓN DEL REGISTRO DE INSTRUCCIONES AL REGISTRO DE DIRECCIONES DE LA MEMORIA (EMITIENDO LOS PULSOS DE DESPLAZAMIENTO NECESARIOS)</a:t>
            </a:r>
          </a:p>
          <a:p>
            <a:pPr algn="just" eaLnBrk="1" hangingPunct="1">
              <a:defRPr/>
            </a:pPr>
            <a:r>
              <a:rPr lang="es-ES" sz="1600" dirty="0">
                <a:solidFill>
                  <a:srgbClr val="FFFF66"/>
                </a:solidFill>
              </a:rPr>
              <a:t>TRANSFIERE EL CONTENIDO DE LA POSICIÓN DE MEMORIA DIRECCIONADA AL REGISTRO DE LECTURA DE LA MISMA (EMITIENDO LOS PULSOS DE DESPLAZAMIENTO NECESARIOS)</a:t>
            </a:r>
          </a:p>
          <a:p>
            <a:pPr algn="just" eaLnBrk="1" hangingPunct="1">
              <a:defRPr/>
            </a:pPr>
            <a:r>
              <a:rPr lang="es-ES" sz="1600" dirty="0">
                <a:solidFill>
                  <a:srgbClr val="FFFF66"/>
                </a:solidFill>
              </a:rPr>
              <a:t>TRANSFIERE EL CONTENIDO DEL REGISTRO DE LECTURA DE LA MEMORIA AL REGISTRO DE DATOS DE LA UNIDAD DE SALIDA (EMITIENDO LOS PULSOS DE DESPLAZAMIENTO NECESARIOS)</a:t>
            </a:r>
            <a:r>
              <a:rPr lang="es-ES_tradnl" sz="1600" dirty="0">
                <a:solidFill>
                  <a:srgbClr val="FFFF66"/>
                </a:solidFill>
              </a:rPr>
              <a:t> </a:t>
            </a:r>
          </a:p>
          <a:p>
            <a:pPr algn="just" eaLnBrk="1" hangingPunct="1">
              <a:defRPr/>
            </a:pPr>
            <a:r>
              <a:rPr lang="es-ES_tradnl" sz="1600" dirty="0">
                <a:solidFill>
                  <a:srgbClr val="FFFF66"/>
                </a:solidFill>
              </a:rPr>
              <a:t>INCREMENTA EL CONTADOR DE PROGRAMA (PROGRAM COUNTER) EN UNA UNIDAD</a:t>
            </a:r>
            <a:endParaRPr lang="es-ES" sz="1600" dirty="0">
              <a:solidFill>
                <a:srgbClr val="FFFF66"/>
              </a:solidFill>
            </a:endParaRPr>
          </a:p>
          <a:p>
            <a:pPr marL="0" indent="0" algn="just" eaLnBrk="1" hangingPunct="1">
              <a:buNone/>
              <a:defRPr/>
            </a:pPr>
            <a:endParaRPr lang="es-ES" sz="1600" dirty="0">
              <a:solidFill>
                <a:srgbClr val="FFFF66"/>
              </a:solidFill>
            </a:endParaRPr>
          </a:p>
          <a:p>
            <a:pPr algn="just" eaLnBrk="1" hangingPunct="1">
              <a:buFont typeface="Wingdings" panose="05000000000000000000" pitchFamily="2" charset="2"/>
              <a:buChar char="v"/>
              <a:defRPr/>
            </a:pPr>
            <a:endParaRPr lang="es-ES" sz="1600" dirty="0">
              <a:solidFill>
                <a:srgbClr val="FFFF66"/>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9C785-4F0E-AE2B-EB90-66B8ACAECB07}"/>
              </a:ext>
            </a:extLst>
          </p:cNvPr>
          <p:cNvSpPr>
            <a:spLocks noGrp="1"/>
          </p:cNvSpPr>
          <p:nvPr>
            <p:ph type="title"/>
          </p:nvPr>
        </p:nvSpPr>
        <p:spPr/>
        <p:txBody>
          <a:bodyPr/>
          <a:lstStyle/>
          <a:p>
            <a:endParaRPr lang="es-AR"/>
          </a:p>
        </p:txBody>
      </p:sp>
      <p:pic>
        <p:nvPicPr>
          <p:cNvPr id="5" name="Marcador de contenido 4" descr="Imagen de la pantalla de un video juego&#10;&#10;Descripción generada automáticamente con confianza baja">
            <a:extLst>
              <a:ext uri="{FF2B5EF4-FFF2-40B4-BE49-F238E27FC236}">
                <a16:creationId xmlns:a16="http://schemas.microsoft.com/office/drawing/2014/main" id="{080AC8C8-3DBF-EF86-A4D3-941616C84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841" y="28346"/>
            <a:ext cx="5672936" cy="6829653"/>
          </a:xfrm>
          <a:solidFill>
            <a:schemeClr val="tx1"/>
          </a:solidFill>
        </p:spPr>
      </p:pic>
    </p:spTree>
    <p:extLst>
      <p:ext uri="{BB962C8B-B14F-4D97-AF65-F5344CB8AC3E}">
        <p14:creationId xmlns:p14="http://schemas.microsoft.com/office/powerpoint/2010/main" val="110440303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EF983322-A58F-4780-97FC-640F0973FCAD}"/>
              </a:ext>
            </a:extLst>
          </p:cNvPr>
          <p:cNvSpPr>
            <a:spLocks noGrp="1" noChangeArrowheads="1"/>
          </p:cNvSpPr>
          <p:nvPr>
            <p:ph type="title"/>
          </p:nvPr>
        </p:nvSpPr>
        <p:spPr/>
        <p:txBody>
          <a:bodyPr/>
          <a:lstStyle/>
          <a:p>
            <a:pPr algn="ctr" eaLnBrk="1" hangingPunct="1">
              <a:defRPr/>
            </a:pPr>
            <a:r>
              <a:rPr lang="es-ES_tradnl"/>
              <a:t>PROGRAMACIÓN</a:t>
            </a:r>
            <a:endParaRPr lang="es-ES"/>
          </a:p>
        </p:txBody>
      </p:sp>
      <p:sp>
        <p:nvSpPr>
          <p:cNvPr id="214019" name="Rectangle 3">
            <a:extLst>
              <a:ext uri="{FF2B5EF4-FFF2-40B4-BE49-F238E27FC236}">
                <a16:creationId xmlns:a16="http://schemas.microsoft.com/office/drawing/2014/main" id="{D276905E-7BBA-4C22-BB06-E380067C0007}"/>
              </a:ext>
            </a:extLst>
          </p:cNvPr>
          <p:cNvSpPr>
            <a:spLocks noGrp="1" noChangeArrowheads="1"/>
          </p:cNvSpPr>
          <p:nvPr>
            <p:ph type="body" idx="1"/>
          </p:nvPr>
        </p:nvSpPr>
        <p:spPr/>
        <p:txBody>
          <a:bodyPr/>
          <a:lstStyle/>
          <a:p>
            <a:pPr algn="just" eaLnBrk="1" hangingPunct="1">
              <a:defRPr/>
            </a:pPr>
            <a:r>
              <a:rPr lang="es-ES_tradnl" dirty="0">
                <a:solidFill>
                  <a:srgbClr val="FFFF00"/>
                </a:solidFill>
              </a:rPr>
              <a:t>TODA COMPUTADORA SE PROGRAMA EN LENGUAJE DE MÁQUINA, MEDIANTE EL EMPLEO DE INSTRUCCIONES DE MÁQUINA.</a:t>
            </a:r>
          </a:p>
          <a:p>
            <a:pPr algn="just" eaLnBrk="1" hangingPunct="1">
              <a:defRPr/>
            </a:pPr>
            <a:r>
              <a:rPr lang="es-ES_tradnl" dirty="0">
                <a:solidFill>
                  <a:srgbClr val="FFFF00"/>
                </a:solidFill>
              </a:rPr>
              <a:t>UNA INSTRUCCIÓN DE MÁQUINA ES UNA LISTA DE NÚMEROS BINARIOS QUE ESTÁ FORMADA POR DOS PARTES, MANDO Y DIRECCIÓN.</a:t>
            </a:r>
            <a:endParaRPr lang="es-ES" dirty="0">
              <a:solidFill>
                <a:srgbClr val="FFFF00"/>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775E20EB-3A1D-4096-8C7E-C6941FD085FB}"/>
              </a:ext>
            </a:extLst>
          </p:cNvPr>
          <p:cNvSpPr>
            <a:spLocks noGrp="1" noChangeArrowheads="1"/>
          </p:cNvSpPr>
          <p:nvPr>
            <p:ph type="title"/>
          </p:nvPr>
        </p:nvSpPr>
        <p:spPr/>
        <p:txBody>
          <a:bodyPr/>
          <a:lstStyle/>
          <a:p>
            <a:pPr algn="ctr" eaLnBrk="1" hangingPunct="1">
              <a:defRPr/>
            </a:pPr>
            <a:r>
              <a:rPr lang="es-ES_tradnl"/>
              <a:t>LENGUAJE DE MÁQUINA</a:t>
            </a:r>
            <a:endParaRPr lang="es-ES"/>
          </a:p>
        </p:txBody>
      </p:sp>
      <p:sp>
        <p:nvSpPr>
          <p:cNvPr id="215043" name="Rectangle 3">
            <a:extLst>
              <a:ext uri="{FF2B5EF4-FFF2-40B4-BE49-F238E27FC236}">
                <a16:creationId xmlns:a16="http://schemas.microsoft.com/office/drawing/2014/main" id="{EB5E4EC2-1E18-4DB0-B02E-9E03C371D1AC}"/>
              </a:ext>
            </a:extLst>
          </p:cNvPr>
          <p:cNvSpPr>
            <a:spLocks noGrp="1" noChangeArrowheads="1"/>
          </p:cNvSpPr>
          <p:nvPr>
            <p:ph type="body" idx="1"/>
          </p:nvPr>
        </p:nvSpPr>
        <p:spPr/>
        <p:txBody>
          <a:bodyPr/>
          <a:lstStyle/>
          <a:p>
            <a:pPr marL="609600" indent="-609600" eaLnBrk="1" hangingPunct="1">
              <a:defRPr/>
            </a:pPr>
            <a:r>
              <a:rPr lang="es-ES_tradnl" sz="2800">
                <a:solidFill>
                  <a:srgbClr val="FFFF00"/>
                </a:solidFill>
              </a:rPr>
              <a:t>UNA PALABRA ES UNA LISTA DE NÚMEROS BINARIOS, EN LA CUAL EL REGISTRO DE INSTRUCCIONES SEPARA DOS PARTES:</a:t>
            </a:r>
          </a:p>
          <a:p>
            <a:pPr marL="609600" indent="-609600" eaLnBrk="1" hangingPunct="1">
              <a:buFontTx/>
              <a:buAutoNum type="arabicPeriod"/>
              <a:defRPr/>
            </a:pPr>
            <a:endParaRPr lang="es-ES_tradnl" sz="2800">
              <a:solidFill>
                <a:srgbClr val="FFFF00"/>
              </a:solidFill>
            </a:endParaRPr>
          </a:p>
          <a:p>
            <a:pPr marL="609600" indent="-609600" eaLnBrk="1" hangingPunct="1">
              <a:buFontTx/>
              <a:buAutoNum type="arabicPeriod"/>
              <a:defRPr/>
            </a:pPr>
            <a:r>
              <a:rPr lang="es-ES_tradnl" sz="2800">
                <a:solidFill>
                  <a:srgbClr val="FFFF00"/>
                </a:solidFill>
              </a:rPr>
              <a:t>EL MANDO (INDICA LO QUE SE DEBE HACER)</a:t>
            </a:r>
          </a:p>
          <a:p>
            <a:pPr marL="609600" indent="-609600" eaLnBrk="1" hangingPunct="1">
              <a:buFontTx/>
              <a:buAutoNum type="arabicPeriod"/>
              <a:defRPr/>
            </a:pPr>
            <a:endParaRPr lang="es-ES_tradnl" sz="2800">
              <a:solidFill>
                <a:srgbClr val="FFFF00"/>
              </a:solidFill>
            </a:endParaRPr>
          </a:p>
          <a:p>
            <a:pPr marL="609600" indent="-609600" eaLnBrk="1" hangingPunct="1">
              <a:buFontTx/>
              <a:buAutoNum type="arabicPeriod"/>
              <a:defRPr/>
            </a:pPr>
            <a:r>
              <a:rPr lang="es-ES_tradnl" sz="2800">
                <a:solidFill>
                  <a:srgbClr val="FFFF00"/>
                </a:solidFill>
              </a:rPr>
              <a:t>LA DIRECCIÓN (INDICA SOBRE QUE SE LO DEBE HACER)</a:t>
            </a:r>
            <a:endParaRPr lang="es-ES" sz="2800">
              <a:solidFill>
                <a:srgbClr val="FFFF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0F703CE9-E4E9-4EB8-BE86-F175CCBC5549}"/>
              </a:ext>
            </a:extLst>
          </p:cNvPr>
          <p:cNvSpPr>
            <a:spLocks noGrp="1" noChangeArrowheads="1"/>
          </p:cNvSpPr>
          <p:nvPr>
            <p:ph type="title"/>
          </p:nvPr>
        </p:nvSpPr>
        <p:spPr/>
        <p:txBody>
          <a:bodyPr/>
          <a:lstStyle/>
          <a:p>
            <a:pPr algn="ctr" eaLnBrk="1" hangingPunct="1">
              <a:defRPr/>
            </a:pPr>
            <a:r>
              <a:rPr lang="es-ES_tradnl"/>
              <a:t>PALABRA INSTRUCCIÓN</a:t>
            </a:r>
            <a:endParaRPr lang="es-ES"/>
          </a:p>
        </p:txBody>
      </p:sp>
      <p:sp>
        <p:nvSpPr>
          <p:cNvPr id="70659" name="Rectangle 4">
            <a:extLst>
              <a:ext uri="{FF2B5EF4-FFF2-40B4-BE49-F238E27FC236}">
                <a16:creationId xmlns:a16="http://schemas.microsoft.com/office/drawing/2014/main" id="{F15ADF85-EE71-4401-B696-830A2F4ABDC9}"/>
              </a:ext>
            </a:extLst>
          </p:cNvPr>
          <p:cNvSpPr>
            <a:spLocks noChangeArrowheads="1"/>
          </p:cNvSpPr>
          <p:nvPr/>
        </p:nvSpPr>
        <p:spPr bwMode="auto">
          <a:xfrm>
            <a:off x="323850" y="2997200"/>
            <a:ext cx="8496300" cy="863600"/>
          </a:xfrm>
          <a:prstGeom prst="rect">
            <a:avLst/>
          </a:prstGeom>
          <a:solidFill>
            <a:srgbClr val="FFFF00"/>
          </a:solidFill>
          <a:ln w="38100">
            <a:solidFill>
              <a:srgbClr val="FF0000"/>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AR" altLang="es-AR"/>
          </a:p>
        </p:txBody>
      </p:sp>
      <p:sp>
        <p:nvSpPr>
          <p:cNvPr id="70660" name="Line 5">
            <a:extLst>
              <a:ext uri="{FF2B5EF4-FFF2-40B4-BE49-F238E27FC236}">
                <a16:creationId xmlns:a16="http://schemas.microsoft.com/office/drawing/2014/main" id="{412CDDBC-541E-4212-A196-D0B1D8540B5F}"/>
              </a:ext>
            </a:extLst>
          </p:cNvPr>
          <p:cNvSpPr>
            <a:spLocks noChangeShapeType="1"/>
          </p:cNvSpPr>
          <p:nvPr/>
        </p:nvSpPr>
        <p:spPr bwMode="auto">
          <a:xfrm>
            <a:off x="4427538" y="2997200"/>
            <a:ext cx="0" cy="7921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70661" name="Text Box 6">
            <a:extLst>
              <a:ext uri="{FF2B5EF4-FFF2-40B4-BE49-F238E27FC236}">
                <a16:creationId xmlns:a16="http://schemas.microsoft.com/office/drawing/2014/main" id="{6DF131AC-94C1-4DD2-8697-B75B08C48EFE}"/>
              </a:ext>
            </a:extLst>
          </p:cNvPr>
          <p:cNvSpPr txBox="1">
            <a:spLocks noChangeArrowheads="1"/>
          </p:cNvSpPr>
          <p:nvPr/>
        </p:nvSpPr>
        <p:spPr bwMode="auto">
          <a:xfrm>
            <a:off x="468313" y="3068638"/>
            <a:ext cx="3671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ES_tradnl" altLang="es-AR" sz="4000" b="1">
                <a:solidFill>
                  <a:srgbClr val="000000"/>
                </a:solidFill>
              </a:rPr>
              <a:t>MANDO</a:t>
            </a:r>
            <a:endParaRPr lang="es-ES" altLang="es-AR" sz="4000" b="1">
              <a:solidFill>
                <a:srgbClr val="000000"/>
              </a:solidFill>
            </a:endParaRPr>
          </a:p>
        </p:txBody>
      </p:sp>
      <p:sp>
        <p:nvSpPr>
          <p:cNvPr id="70662" name="Text Box 7">
            <a:extLst>
              <a:ext uri="{FF2B5EF4-FFF2-40B4-BE49-F238E27FC236}">
                <a16:creationId xmlns:a16="http://schemas.microsoft.com/office/drawing/2014/main" id="{A9D634A3-5DAD-4BD3-8B94-5D7573B681F7}"/>
              </a:ext>
            </a:extLst>
          </p:cNvPr>
          <p:cNvSpPr txBox="1">
            <a:spLocks noChangeArrowheads="1"/>
          </p:cNvSpPr>
          <p:nvPr/>
        </p:nvSpPr>
        <p:spPr bwMode="auto">
          <a:xfrm>
            <a:off x="1476375" y="3284538"/>
            <a:ext cx="2735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s-ES_tradnl" altLang="es-AR"/>
          </a:p>
        </p:txBody>
      </p:sp>
      <p:sp>
        <p:nvSpPr>
          <p:cNvPr id="70663" name="Text Box 8">
            <a:extLst>
              <a:ext uri="{FF2B5EF4-FFF2-40B4-BE49-F238E27FC236}">
                <a16:creationId xmlns:a16="http://schemas.microsoft.com/office/drawing/2014/main" id="{FB2D8BF6-7F7E-4BC1-B4E1-CE5654580AA4}"/>
              </a:ext>
            </a:extLst>
          </p:cNvPr>
          <p:cNvSpPr txBox="1">
            <a:spLocks noChangeArrowheads="1"/>
          </p:cNvSpPr>
          <p:nvPr/>
        </p:nvSpPr>
        <p:spPr bwMode="auto">
          <a:xfrm>
            <a:off x="4356100" y="3068638"/>
            <a:ext cx="4500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spcBef>
                <a:spcPct val="50000"/>
              </a:spcBef>
            </a:pPr>
            <a:r>
              <a:rPr lang="es-ES_tradnl" altLang="es-AR" sz="4000" b="1">
                <a:solidFill>
                  <a:srgbClr val="000000"/>
                </a:solidFill>
              </a:rPr>
              <a:t>DIRECCION</a:t>
            </a:r>
            <a:endParaRPr lang="es-ES" altLang="es-AR" sz="4000" b="1">
              <a:solidFill>
                <a:srgbClr val="000000"/>
              </a:solidFil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5886A8E3-07BF-4130-ABA0-1C190B32C963}"/>
              </a:ext>
            </a:extLst>
          </p:cNvPr>
          <p:cNvSpPr>
            <a:spLocks noGrp="1" noChangeArrowheads="1"/>
          </p:cNvSpPr>
          <p:nvPr>
            <p:ph type="title"/>
          </p:nvPr>
        </p:nvSpPr>
        <p:spPr/>
        <p:txBody>
          <a:bodyPr/>
          <a:lstStyle/>
          <a:p>
            <a:pPr algn="ctr" eaLnBrk="1" hangingPunct="1">
              <a:defRPr/>
            </a:pPr>
            <a:r>
              <a:rPr lang="es-ES"/>
              <a:t>LENGUAJE DE MÁQUINA</a:t>
            </a:r>
          </a:p>
        </p:txBody>
      </p:sp>
      <p:sp>
        <p:nvSpPr>
          <p:cNvPr id="514051" name="Rectangle 3">
            <a:extLst>
              <a:ext uri="{FF2B5EF4-FFF2-40B4-BE49-F238E27FC236}">
                <a16:creationId xmlns:a16="http://schemas.microsoft.com/office/drawing/2014/main" id="{D03AC27B-91A0-4A05-9DD5-E45B4FE3E1F4}"/>
              </a:ext>
            </a:extLst>
          </p:cNvPr>
          <p:cNvSpPr>
            <a:spLocks noGrp="1" noChangeArrowheads="1"/>
          </p:cNvSpPr>
          <p:nvPr>
            <p:ph type="body" idx="1"/>
          </p:nvPr>
        </p:nvSpPr>
        <p:spPr>
          <a:xfrm>
            <a:off x="457200" y="2781300"/>
            <a:ext cx="8229600" cy="3238500"/>
          </a:xfrm>
        </p:spPr>
        <p:txBody>
          <a:bodyPr/>
          <a:lstStyle/>
          <a:p>
            <a:pPr eaLnBrk="1" hangingPunct="1">
              <a:defRPr/>
            </a:pPr>
            <a:r>
              <a:rPr lang="es-ES">
                <a:solidFill>
                  <a:srgbClr val="FFFF66"/>
                </a:solidFill>
              </a:rPr>
              <a:t>LA INSTRUCCIÓN, COMO SIEMPRE DE DOS PARTES, CONTIENE EN CADA UNA UN NÚMERO BINARIO.</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1406A3B0-0B67-4AA4-858A-88042F6F0921}"/>
              </a:ext>
            </a:extLst>
          </p:cNvPr>
          <p:cNvSpPr>
            <a:spLocks noGrp="1" noChangeArrowheads="1"/>
          </p:cNvSpPr>
          <p:nvPr>
            <p:ph type="title"/>
          </p:nvPr>
        </p:nvSpPr>
        <p:spPr/>
        <p:txBody>
          <a:bodyPr/>
          <a:lstStyle/>
          <a:p>
            <a:pPr algn="ctr" eaLnBrk="1" hangingPunct="1">
              <a:defRPr/>
            </a:pPr>
            <a:r>
              <a:rPr lang="es-ES_tradnl" sz="4000"/>
              <a:t>SUPONEMOS LA SIGUIENTE PALABRA INSTRUCCIÓN</a:t>
            </a:r>
            <a:endParaRPr lang="es-ES" sz="4000"/>
          </a:p>
        </p:txBody>
      </p:sp>
      <p:graphicFrame>
        <p:nvGraphicFramePr>
          <p:cNvPr id="14338" name="Object 3">
            <a:extLst>
              <a:ext uri="{FF2B5EF4-FFF2-40B4-BE49-F238E27FC236}">
                <a16:creationId xmlns:a16="http://schemas.microsoft.com/office/drawing/2014/main" id="{848A4C85-D627-4794-A00C-5709E98B0431}"/>
              </a:ext>
            </a:extLst>
          </p:cNvPr>
          <p:cNvGraphicFramePr>
            <a:graphicFrameLocks noGrp="1" noChangeAspect="1"/>
          </p:cNvGraphicFramePr>
          <p:nvPr>
            <p:ph idx="1"/>
          </p:nvPr>
        </p:nvGraphicFramePr>
        <p:xfrm>
          <a:off x="0" y="2473325"/>
          <a:ext cx="9144000" cy="2735263"/>
        </p:xfrm>
        <a:graphic>
          <a:graphicData uri="http://schemas.openxmlformats.org/presentationml/2006/ole">
            <mc:AlternateContent xmlns:mc="http://schemas.openxmlformats.org/markup-compatibility/2006">
              <mc:Choice xmlns:v="urn:schemas-microsoft-com:vml" Requires="v">
                <p:oleObj name="Documento" r:id="rId3" imgW="3841560" imgH="987120" progId="WordPro.Document">
                  <p:embed/>
                </p:oleObj>
              </mc:Choice>
              <mc:Fallback>
                <p:oleObj name="Documento" r:id="rId3" imgW="3841560" imgH="987120" progId="WordPro.Document">
                  <p:embed/>
                  <p:pic>
                    <p:nvPicPr>
                      <p:cNvPr id="14338" name="Object 3">
                        <a:extLst>
                          <a:ext uri="{FF2B5EF4-FFF2-40B4-BE49-F238E27FC236}">
                            <a16:creationId xmlns:a16="http://schemas.microsoft.com/office/drawing/2014/main" id="{848A4C85-D627-4794-A00C-5709E98B0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56"/>
                      <a:stretch>
                        <a:fillRect/>
                      </a:stretch>
                    </p:blipFill>
                    <p:spPr bwMode="auto">
                      <a:xfrm>
                        <a:off x="0" y="2473325"/>
                        <a:ext cx="9144000"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76C182B-684C-4857-A2AB-4321A3045D21}"/>
              </a:ext>
            </a:extLst>
          </p:cNvPr>
          <p:cNvSpPr>
            <a:spLocks noGrp="1"/>
          </p:cNvSpPr>
          <p:nvPr>
            <p:ph type="title"/>
          </p:nvPr>
        </p:nvSpPr>
        <p:spPr/>
        <p:txBody>
          <a:bodyPr/>
          <a:lstStyle/>
          <a:p>
            <a:pPr algn="ctr">
              <a:defRPr/>
            </a:pPr>
            <a:r>
              <a:rPr lang="es-AR" dirty="0"/>
              <a:t>MÁQUINA MULTINIVEL</a:t>
            </a:r>
          </a:p>
        </p:txBody>
      </p:sp>
      <p:pic>
        <p:nvPicPr>
          <p:cNvPr id="22531" name="Picture 2">
            <a:extLst>
              <a:ext uri="{FF2B5EF4-FFF2-40B4-BE49-F238E27FC236}">
                <a16:creationId xmlns:a16="http://schemas.microsoft.com/office/drawing/2014/main" id="{FEFEB110-9626-47D8-B481-13FE03C77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7538" y="1628775"/>
            <a:ext cx="7769225" cy="4752975"/>
          </a:xfr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82153185-CC63-4D11-8AFA-C0BB4CE83F83}"/>
              </a:ext>
            </a:extLst>
          </p:cNvPr>
          <p:cNvSpPr>
            <a:spLocks noGrp="1" noChangeArrowheads="1"/>
          </p:cNvSpPr>
          <p:nvPr>
            <p:ph type="title"/>
          </p:nvPr>
        </p:nvSpPr>
        <p:spPr>
          <a:xfrm>
            <a:off x="0" y="333375"/>
            <a:ext cx="9144000" cy="71438"/>
          </a:xfrm>
        </p:spPr>
        <p:txBody>
          <a:bodyPr/>
          <a:lstStyle/>
          <a:p>
            <a:pPr algn="ctr" eaLnBrk="1" hangingPunct="1">
              <a:defRPr/>
            </a:pPr>
            <a:r>
              <a:rPr lang="es-ES_tradnl" sz="4000">
                <a:solidFill>
                  <a:srgbClr val="FFFF00"/>
                </a:solidFill>
              </a:rPr>
              <a:t>EJEMPLO DE LENGUAJE DE MÁQUINA</a:t>
            </a:r>
            <a:endParaRPr lang="es-ES" sz="4000">
              <a:solidFill>
                <a:srgbClr val="FFFF00"/>
              </a:solidFill>
            </a:endParaRPr>
          </a:p>
        </p:txBody>
      </p:sp>
      <p:graphicFrame>
        <p:nvGraphicFramePr>
          <p:cNvPr id="221523" name="Group 339">
            <a:extLst>
              <a:ext uri="{FF2B5EF4-FFF2-40B4-BE49-F238E27FC236}">
                <a16:creationId xmlns:a16="http://schemas.microsoft.com/office/drawing/2014/main" id="{C27EF41B-8CBF-4AAC-9DF7-09AD74E4F3A8}"/>
              </a:ext>
            </a:extLst>
          </p:cNvPr>
          <p:cNvGraphicFramePr>
            <a:graphicFrameLocks noGrp="1"/>
          </p:cNvGraphicFramePr>
          <p:nvPr/>
        </p:nvGraphicFramePr>
        <p:xfrm>
          <a:off x="0" y="692150"/>
          <a:ext cx="9109075" cy="6165854"/>
        </p:xfrm>
        <a:graphic>
          <a:graphicData uri="http://schemas.openxmlformats.org/drawingml/2006/table">
            <a:tbl>
              <a:tblPr/>
              <a:tblGrid>
                <a:gridCol w="6623050">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1646237">
                  <a:extLst>
                    <a:ext uri="{9D8B030D-6E8A-4147-A177-3AD203B41FA5}">
                      <a16:colId xmlns:a16="http://schemas.microsoft.com/office/drawing/2014/main" val="20002"/>
                    </a:ext>
                  </a:extLst>
                </a:gridCol>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MANDOS</a:t>
                      </a:r>
                      <a:endParaRPr kumimoji="0" lang="es-ES" sz="1400" b="1" i="0" u="none" strike="noStrike" cap="none" normalizeH="0" baseline="0" dirty="0">
                        <a:ln>
                          <a:noFill/>
                        </a:ln>
                        <a:solidFill>
                          <a:srgbClr val="FFFF00"/>
                        </a:solidFill>
                        <a:effectLst/>
                        <a:latin typeface="Tahoma" pitchFamily="34"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SÍMB</a:t>
                      </a:r>
                      <a:endParaRPr kumimoji="0" lang="es-ES" sz="1400" b="1" i="0" u="none" strike="noStrike" cap="none" normalizeH="0" baseline="0">
                        <a:ln>
                          <a:noFill/>
                        </a:ln>
                        <a:solidFill>
                          <a:srgbClr val="FFFF00"/>
                        </a:solidFill>
                        <a:effectLst/>
                        <a:latin typeface="Tahoma" pitchFamily="34"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BIN</a:t>
                      </a:r>
                      <a:endParaRPr kumimoji="0" lang="es-ES" sz="1400" b="1" i="0" u="none" strike="noStrike" cap="none" normalizeH="0" baseline="0">
                        <a:ln>
                          <a:noFill/>
                        </a:ln>
                        <a:solidFill>
                          <a:srgbClr val="FFFF00"/>
                        </a:solidFill>
                        <a:effectLst/>
                        <a:latin typeface="Tahoma" pitchFamily="34"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CARGAR EL REGISTRO ACUMULADOR DESDE LA MEMORIA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CRA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0 0 0 0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CARGAR EL REGISTRO B DESDE LA MEMORIA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CRB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0 0 0 1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2"/>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GUARDAR EL CONTENIDO DEL ACUMULADOR EN MEMORIA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GUA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0 0 1 0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3"/>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SUMAR EL CONTENIDO DEL ACUMULADOR CON EL DEL REG. B</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SUM</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0 0 1 1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4"/>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RESTAR EL CONTENIDO DEL REG. B DEL CONTENIDO DEL ACUM.</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RES</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0 1 0 0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5"/>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MULTIPLICAR EL CONTENIDO DEL ACUM. Y EL DEL REGISTRO 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MUL</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0 1 0 1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6"/>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DIVIDIR EL CONTENIDO DEL ACUMULADOR POR EL DEL REG. 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DIV</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0 1 1 0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7"/>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PONER UN CERO EN EL ACUMULADOR</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ACO</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0 1 1 1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8"/>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LLEVAR EL CONTENIDO DEL ACUM. AL CONTADOR DE PROGRAMA</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LAP</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1 0 0 0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9"/>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PONER EN CERO EL CONTADOR DE PROGRAMA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CPO</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1 0 0 1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0"/>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SALTAR A LA POSICIÓN  XXXXX  SI EL CONTENIDO DEL ACUM. ES 0</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SAO</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1 0 1 0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1"/>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HACER EL AND DE LOS CONTENIDOS DE ACUMULADOR Y REG. 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AND</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1 0 1 1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2"/>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HACER EL OR ENTRE LOS CONTENIDOS DEL ACUMUL. Y EL REG. 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OR</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1 1 0 0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3"/>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COMPLEMENTAR EL CONTENIDO DEL ACUMULADOR</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COA</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1 1 0 1</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4"/>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INTERCAMBIAR  EL CONTENIDO DEL ACUMUL. CON EL DEL REG. B</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AXB</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FFFF00"/>
                          </a:solidFill>
                          <a:effectLst/>
                          <a:latin typeface="Tahoma" pitchFamily="34" charset="0"/>
                          <a:cs typeface="Times New Roman" pitchFamily="18" charset="0"/>
                        </a:rPr>
                        <a:t>1 1 1 0</a:t>
                      </a:r>
                      <a:endParaRPr kumimoji="0" lang="es-ES" sz="1400" b="1" i="0" u="none" strike="noStrike" cap="none" normalizeH="0" baseline="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5"/>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PONER TODO EN CERO (RESET GENERAL)</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PTO</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Tahoma" pitchFamily="34" charset="0"/>
                          <a:cs typeface="Times New Roman" pitchFamily="18" charset="0"/>
                        </a:rPr>
                        <a:t>1 1 1 1</a:t>
                      </a:r>
                      <a:endParaRPr kumimoji="0" lang="es-ES" sz="1400" b="1" i="0" u="none" strike="noStrike" cap="none" normalizeH="0" baseline="0" dirty="0">
                        <a:ln>
                          <a:noFill/>
                        </a:ln>
                        <a:solidFill>
                          <a:srgbClr val="FFFF00"/>
                        </a:solidFill>
                        <a:effectLst/>
                        <a:latin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16"/>
                  </a:ext>
                </a:extLst>
              </a:tr>
            </a:tbl>
          </a:graphicData>
        </a:graphic>
      </p:graphicFrame>
      <p:sp>
        <p:nvSpPr>
          <p:cNvPr id="72785" name="Rectangle 332">
            <a:extLst>
              <a:ext uri="{FF2B5EF4-FFF2-40B4-BE49-F238E27FC236}">
                <a16:creationId xmlns:a16="http://schemas.microsoft.com/office/drawing/2014/main" id="{A9346511-9B9C-49DA-B822-5E00D781A397}"/>
              </a:ext>
            </a:extLst>
          </p:cNvPr>
          <p:cNvSpPr>
            <a:spLocks noChangeArrowheads="1"/>
          </p:cNvSpPr>
          <p:nvPr/>
        </p:nvSpPr>
        <p:spPr bwMode="auto">
          <a:xfrm>
            <a:off x="0" y="7300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s-ES_tradnl" altLang="es-AR">
              <a:latin typeface="Arial" panose="020B0604020202020204" pitchFamily="3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63943A0C-AF50-4CB9-B243-0238180CB9A7}"/>
              </a:ext>
            </a:extLst>
          </p:cNvPr>
          <p:cNvSpPr>
            <a:spLocks noGrp="1" noChangeArrowheads="1"/>
          </p:cNvSpPr>
          <p:nvPr>
            <p:ph type="title"/>
          </p:nvPr>
        </p:nvSpPr>
        <p:spPr>
          <a:xfrm>
            <a:off x="0" y="292100"/>
            <a:ext cx="9144000" cy="904875"/>
          </a:xfrm>
        </p:spPr>
        <p:txBody>
          <a:bodyPr/>
          <a:lstStyle/>
          <a:p>
            <a:pPr algn="ctr" eaLnBrk="1" hangingPunct="1">
              <a:defRPr/>
            </a:pPr>
            <a:r>
              <a:rPr lang="es-ES_tradnl" sz="4000"/>
              <a:t>USO DE LOS SÍMBOLOS DE LA TABLA</a:t>
            </a:r>
            <a:endParaRPr lang="es-ES" sz="4000"/>
          </a:p>
        </p:txBody>
      </p:sp>
      <p:sp>
        <p:nvSpPr>
          <p:cNvPr id="226307" name="Rectangle 3">
            <a:extLst>
              <a:ext uri="{FF2B5EF4-FFF2-40B4-BE49-F238E27FC236}">
                <a16:creationId xmlns:a16="http://schemas.microsoft.com/office/drawing/2014/main" id="{D006E340-314C-45D0-B540-AA942FA562F0}"/>
              </a:ext>
            </a:extLst>
          </p:cNvPr>
          <p:cNvSpPr>
            <a:spLocks noGrp="1" noChangeArrowheads="1"/>
          </p:cNvSpPr>
          <p:nvPr>
            <p:ph type="body" idx="1"/>
          </p:nvPr>
        </p:nvSpPr>
        <p:spPr/>
        <p:txBody>
          <a:bodyPr/>
          <a:lstStyle/>
          <a:p>
            <a:pPr eaLnBrk="1" hangingPunct="1">
              <a:defRPr/>
            </a:pPr>
            <a:r>
              <a:rPr lang="es-ES_tradnl">
                <a:solidFill>
                  <a:srgbClr val="FFFF66"/>
                </a:solidFill>
              </a:rPr>
              <a:t>LOS SÍMBOLOS INDICADOS, PUEDEN SER UTILIZADOS COMO TÉRMINOS PARA FORMAR UN LENGUAJE ENSAMBLABLE</a:t>
            </a:r>
          </a:p>
          <a:p>
            <a:pPr eaLnBrk="1" hangingPunct="1">
              <a:defRPr/>
            </a:pPr>
            <a:r>
              <a:rPr lang="es-ES_tradnl">
                <a:solidFill>
                  <a:srgbClr val="FFFF66"/>
                </a:solidFill>
              </a:rPr>
              <a:t>PARA VERLO EN FORMA PRÁCTICA, SUPONGAMOS TENER QUE RESOLVER LA SIGUIENTE OPERACIÓN</a:t>
            </a:r>
          </a:p>
          <a:p>
            <a:pPr algn="ctr" eaLnBrk="1" hangingPunct="1">
              <a:buFontTx/>
              <a:buNone/>
              <a:defRPr/>
            </a:pPr>
            <a:r>
              <a:rPr lang="es-ES_tradnl" sz="4000" b="1">
                <a:solidFill>
                  <a:srgbClr val="FFFF66"/>
                </a:solidFill>
              </a:rPr>
              <a:t> a = b . (c + d)/e</a:t>
            </a:r>
            <a:endParaRPr lang="es-ES" sz="4000" b="1">
              <a:solidFill>
                <a:srgbClr val="FFFF66"/>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79FF0F5-B845-4D3B-8B4B-AEA26ABCFC8D}"/>
              </a:ext>
            </a:extLst>
          </p:cNvPr>
          <p:cNvSpPr>
            <a:spLocks noGrp="1" noChangeArrowheads="1"/>
          </p:cNvSpPr>
          <p:nvPr>
            <p:ph type="title"/>
          </p:nvPr>
        </p:nvSpPr>
        <p:spPr>
          <a:xfrm>
            <a:off x="0" y="292100"/>
            <a:ext cx="9144000" cy="1384300"/>
          </a:xfrm>
        </p:spPr>
        <p:txBody>
          <a:bodyPr/>
          <a:lstStyle/>
          <a:p>
            <a:pPr algn="ctr" eaLnBrk="1" hangingPunct="1">
              <a:defRPr/>
            </a:pPr>
            <a:r>
              <a:rPr lang="es-ES_tradnl" sz="4000"/>
              <a:t>PROGRAMAS EN NOTACIÓN DE BACKUS</a:t>
            </a:r>
            <a:endParaRPr lang="es-ES" sz="4000"/>
          </a:p>
        </p:txBody>
      </p:sp>
      <p:sp>
        <p:nvSpPr>
          <p:cNvPr id="228355" name="Rectangle 3">
            <a:extLst>
              <a:ext uri="{FF2B5EF4-FFF2-40B4-BE49-F238E27FC236}">
                <a16:creationId xmlns:a16="http://schemas.microsoft.com/office/drawing/2014/main" id="{5C7169F9-EEA3-4FC8-A940-547D82DABDB1}"/>
              </a:ext>
            </a:extLst>
          </p:cNvPr>
          <p:cNvSpPr>
            <a:spLocks noGrp="1" noChangeArrowheads="1"/>
          </p:cNvSpPr>
          <p:nvPr>
            <p:ph type="body" idx="1"/>
          </p:nvPr>
        </p:nvSpPr>
        <p:spPr/>
        <p:txBody>
          <a:bodyPr/>
          <a:lstStyle/>
          <a:p>
            <a:pPr eaLnBrk="1" hangingPunct="1">
              <a:defRPr/>
            </a:pPr>
            <a:r>
              <a:rPr lang="es-ES_tradnl" dirty="0">
                <a:solidFill>
                  <a:srgbClr val="FFFF66"/>
                </a:solidFill>
              </a:rPr>
              <a:t>ACLARACIONES:</a:t>
            </a:r>
          </a:p>
          <a:p>
            <a:pPr eaLnBrk="1" hangingPunct="1">
              <a:buFontTx/>
              <a:buNone/>
              <a:defRPr/>
            </a:pPr>
            <a:r>
              <a:rPr lang="es-ES_tradnl" dirty="0">
                <a:solidFill>
                  <a:srgbClr val="FFFF66"/>
                </a:solidFill>
              </a:rPr>
              <a:t>        &lt;Z&gt; SIGNIFICA: CONTENIDO DE Z</a:t>
            </a:r>
          </a:p>
          <a:p>
            <a:pPr eaLnBrk="1" hangingPunct="1">
              <a:buFontTx/>
              <a:buNone/>
              <a:defRPr/>
            </a:pPr>
            <a:r>
              <a:rPr lang="es-ES_tradnl" dirty="0">
                <a:solidFill>
                  <a:srgbClr val="FFFF66"/>
                </a:solidFill>
              </a:rPr>
              <a:t>     	 DONDE Z ES UN REGISTRO O UNA           	 POSICIÓN DE MEMORIA</a:t>
            </a:r>
          </a:p>
          <a:p>
            <a:pPr eaLnBrk="1" hangingPunct="1">
              <a:buFontTx/>
              <a:buNone/>
              <a:defRPr/>
            </a:pPr>
            <a:endParaRPr lang="es-ES_tradnl" dirty="0">
              <a:solidFill>
                <a:srgbClr val="FFFF66"/>
              </a:solidFill>
            </a:endParaRPr>
          </a:p>
          <a:p>
            <a:pPr eaLnBrk="1" hangingPunct="1">
              <a:buFontTx/>
              <a:buNone/>
              <a:defRPr/>
            </a:pPr>
            <a:r>
              <a:rPr lang="es-ES_tradnl" dirty="0">
                <a:solidFill>
                  <a:srgbClr val="FFFF66"/>
                </a:solidFill>
              </a:rPr>
              <a:t>		 &lt;= SIGNIFIGA: ASIGNAR A </a:t>
            </a:r>
          </a:p>
          <a:p>
            <a:pPr eaLnBrk="1" hangingPunct="1">
              <a:buFontTx/>
              <a:buNone/>
              <a:defRPr/>
            </a:pPr>
            <a:r>
              <a:rPr lang="es-ES_tradnl" dirty="0">
                <a:solidFill>
                  <a:srgbClr val="FFFF66"/>
                </a:solidFill>
              </a:rPr>
              <a:t>                               O PONER EN</a:t>
            </a:r>
            <a:endParaRPr lang="es-ES" dirty="0">
              <a:solidFill>
                <a:srgbClr val="FFFF66"/>
              </a:solidFill>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5D0D15B2-B2F6-4E8D-A3CE-BC60C4673F17}"/>
              </a:ext>
            </a:extLst>
          </p:cNvPr>
          <p:cNvSpPr>
            <a:spLocks noGrp="1" noChangeArrowheads="1"/>
          </p:cNvSpPr>
          <p:nvPr>
            <p:ph type="title"/>
          </p:nvPr>
        </p:nvSpPr>
        <p:spPr>
          <a:xfrm>
            <a:off x="457200" y="292100"/>
            <a:ext cx="8229600" cy="688975"/>
          </a:xfrm>
        </p:spPr>
        <p:txBody>
          <a:bodyPr/>
          <a:lstStyle/>
          <a:p>
            <a:pPr algn="ctr" eaLnBrk="1" hangingPunct="1">
              <a:defRPr/>
            </a:pPr>
            <a:r>
              <a:rPr lang="es-ES_tradnl" sz="4000"/>
              <a:t>PASOS PARA LA RESOLUCIÓN</a:t>
            </a:r>
            <a:endParaRPr lang="es-ES" sz="4000"/>
          </a:p>
        </p:txBody>
      </p:sp>
      <p:sp>
        <p:nvSpPr>
          <p:cNvPr id="227331" name="Rectangle 3">
            <a:extLst>
              <a:ext uri="{FF2B5EF4-FFF2-40B4-BE49-F238E27FC236}">
                <a16:creationId xmlns:a16="http://schemas.microsoft.com/office/drawing/2014/main" id="{883ED0C6-26C3-4906-B804-1AF1CEE80543}"/>
              </a:ext>
            </a:extLst>
          </p:cNvPr>
          <p:cNvSpPr>
            <a:spLocks noGrp="1" noChangeArrowheads="1"/>
          </p:cNvSpPr>
          <p:nvPr>
            <p:ph type="body" idx="1"/>
          </p:nvPr>
        </p:nvSpPr>
        <p:spPr>
          <a:xfrm>
            <a:off x="457200" y="1484313"/>
            <a:ext cx="8229600" cy="4535487"/>
          </a:xfrm>
        </p:spPr>
        <p:txBody>
          <a:bodyPr/>
          <a:lstStyle/>
          <a:p>
            <a:pPr algn="just" eaLnBrk="1" hangingPunct="1">
              <a:lnSpc>
                <a:spcPct val="90000"/>
              </a:lnSpc>
              <a:buFontTx/>
              <a:buNone/>
              <a:defRPr/>
            </a:pPr>
            <a:r>
              <a:rPr lang="es-ES_tradnl" sz="2800" dirty="0">
                <a:solidFill>
                  <a:srgbClr val="FFFF66"/>
                </a:solidFill>
              </a:rPr>
              <a:t>   PRIMERO ES NECESARIO ESCRIBIR EL PROGRAMA EN FORMA SIMBÓLICA,  PARA LO CUAL TENEMOS EN CUENTA QUE LA SUMA SE REALIZA SIEMPRE CON RESPECTO AL ACUMULADOR:</a:t>
            </a:r>
          </a:p>
          <a:p>
            <a:pPr eaLnBrk="1" hangingPunct="1">
              <a:lnSpc>
                <a:spcPct val="90000"/>
              </a:lnSpc>
              <a:defRPr/>
            </a:pPr>
            <a:endParaRPr lang="es-ES_tradnl" sz="2800" dirty="0">
              <a:solidFill>
                <a:srgbClr val="FFFF66"/>
              </a:solidFill>
            </a:endParaRPr>
          </a:p>
          <a:p>
            <a:pPr algn="ctr" eaLnBrk="1" hangingPunct="1">
              <a:lnSpc>
                <a:spcPct val="90000"/>
              </a:lnSpc>
              <a:buFontTx/>
              <a:buNone/>
              <a:defRPr/>
            </a:pPr>
            <a:r>
              <a:rPr lang="es-ES_tradnl" sz="2800" dirty="0">
                <a:solidFill>
                  <a:srgbClr val="FFFF66"/>
                </a:solidFill>
              </a:rPr>
              <a:t>                 ACM &lt;= &lt;ACM&gt; + &lt;RB&gt;</a:t>
            </a:r>
          </a:p>
          <a:p>
            <a:pPr algn="ctr" eaLnBrk="1" hangingPunct="1">
              <a:lnSpc>
                <a:spcPct val="90000"/>
              </a:lnSpc>
              <a:buFontTx/>
              <a:buNone/>
              <a:defRPr/>
            </a:pPr>
            <a:endParaRPr lang="es-ES_tradnl" sz="2800" dirty="0">
              <a:solidFill>
                <a:srgbClr val="FFFF66"/>
              </a:solidFill>
            </a:endParaRPr>
          </a:p>
          <a:p>
            <a:pPr algn="ctr" eaLnBrk="1" hangingPunct="1">
              <a:lnSpc>
                <a:spcPct val="90000"/>
              </a:lnSpc>
              <a:buFontTx/>
              <a:buNone/>
              <a:defRPr/>
            </a:pPr>
            <a:r>
              <a:rPr lang="es-ES_tradnl" sz="2800" dirty="0">
                <a:solidFill>
                  <a:srgbClr val="FFFF66"/>
                </a:solidFill>
              </a:rPr>
              <a:t>Y SIEMPRE LA SUMA SE HARÁ ENTRE ESTOS DOS REGISTROS</a:t>
            </a:r>
            <a:endParaRPr lang="es-ES" sz="2800" dirty="0">
              <a:solidFill>
                <a:srgbClr val="FFFF66"/>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B5F86FEE-77B0-4228-BE2B-CFB622B8F524}"/>
              </a:ext>
            </a:extLst>
          </p:cNvPr>
          <p:cNvSpPr>
            <a:spLocks noGrp="1" noChangeArrowheads="1"/>
          </p:cNvSpPr>
          <p:nvPr>
            <p:ph type="title"/>
          </p:nvPr>
        </p:nvSpPr>
        <p:spPr>
          <a:xfrm>
            <a:off x="539750" y="549275"/>
            <a:ext cx="8229600" cy="1008063"/>
          </a:xfrm>
        </p:spPr>
        <p:txBody>
          <a:bodyPr/>
          <a:lstStyle/>
          <a:p>
            <a:pPr algn="ctr" eaLnBrk="1" hangingPunct="1">
              <a:defRPr/>
            </a:pPr>
            <a:r>
              <a:rPr lang="es-ES_tradnl"/>
              <a:t>PROGRAMA SEGÚN BACKUS</a:t>
            </a:r>
            <a:endParaRPr lang="es-ES"/>
          </a:p>
        </p:txBody>
      </p:sp>
      <p:sp>
        <p:nvSpPr>
          <p:cNvPr id="76803" name="Rectangle 4">
            <a:extLst>
              <a:ext uri="{FF2B5EF4-FFF2-40B4-BE49-F238E27FC236}">
                <a16:creationId xmlns:a16="http://schemas.microsoft.com/office/drawing/2014/main" id="{7BFDE264-C174-4777-A57F-8E58ECB6C907}"/>
              </a:ext>
            </a:extLst>
          </p:cNvPr>
          <p:cNvSpPr>
            <a:spLocks noChangeArrowheads="1"/>
          </p:cNvSpPr>
          <p:nvPr/>
        </p:nvSpPr>
        <p:spPr bwMode="auto">
          <a:xfrm>
            <a:off x="0" y="2636838"/>
            <a:ext cx="92662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s-ES" altLang="es-AR" sz="2400">
                <a:solidFill>
                  <a:srgbClr val="FFFF00"/>
                </a:solidFill>
              </a:rPr>
              <a:t>      </a:t>
            </a:r>
            <a:r>
              <a:rPr lang="es-ES" altLang="es-AR" sz="2400" b="1">
                <a:solidFill>
                  <a:srgbClr val="FFFF00"/>
                </a:solidFill>
              </a:rPr>
              <a:t>RB &lt;= c			; cargar c en RB</a:t>
            </a:r>
            <a:endParaRPr lang="es-ES" altLang="es-AR" sz="2400">
              <a:solidFill>
                <a:srgbClr val="FFFF00"/>
              </a:solidFill>
            </a:endParaRPr>
          </a:p>
          <a:p>
            <a:pPr eaLnBrk="1" hangingPunct="1"/>
            <a:r>
              <a:rPr lang="es-ES" altLang="es-AR" sz="2400" b="1">
                <a:solidFill>
                  <a:srgbClr val="FFFF00"/>
                </a:solidFill>
              </a:rPr>
              <a:t>      ACM &lt;= d			; cargar d en ACM</a:t>
            </a:r>
            <a:endParaRPr lang="es-ES" altLang="es-AR" sz="2400">
              <a:solidFill>
                <a:srgbClr val="FFFF00"/>
              </a:solidFill>
            </a:endParaRPr>
          </a:p>
          <a:p>
            <a:pPr eaLnBrk="1" hangingPunct="1"/>
            <a:r>
              <a:rPr lang="es-ES" altLang="es-AR" sz="2400" b="1">
                <a:solidFill>
                  <a:srgbClr val="FFFF00"/>
                </a:solidFill>
              </a:rPr>
              <a:t>      ACM &lt;=  &lt;ACM&gt; + &lt;RB&gt; ; sumar ACM y RB</a:t>
            </a:r>
            <a:endParaRPr lang="es-ES" altLang="es-AR" sz="2400">
              <a:solidFill>
                <a:srgbClr val="FFFF00"/>
              </a:solidFill>
            </a:endParaRPr>
          </a:p>
          <a:p>
            <a:pPr eaLnBrk="1" hangingPunct="1"/>
            <a:r>
              <a:rPr lang="es-ES" altLang="es-AR" sz="2400" b="1">
                <a:solidFill>
                  <a:srgbClr val="FFFF00"/>
                </a:solidFill>
              </a:rPr>
              <a:t>      RB &lt;= e			           ; cargar e en RB</a:t>
            </a:r>
            <a:endParaRPr lang="es-ES" altLang="es-AR" sz="2400">
              <a:solidFill>
                <a:srgbClr val="FFFF00"/>
              </a:solidFill>
            </a:endParaRPr>
          </a:p>
          <a:p>
            <a:pPr eaLnBrk="1" hangingPunct="1"/>
            <a:r>
              <a:rPr lang="es-ES" altLang="es-AR" sz="2400" b="1">
                <a:solidFill>
                  <a:srgbClr val="FFFF00"/>
                </a:solidFill>
              </a:rPr>
              <a:t>      ACM &lt;= &lt;ACM&gt; / &lt;RB&gt;	; dividir ACM por RB</a:t>
            </a:r>
            <a:endParaRPr lang="es-ES" altLang="es-AR" sz="2400">
              <a:solidFill>
                <a:srgbClr val="FFFF00"/>
              </a:solidFill>
            </a:endParaRPr>
          </a:p>
          <a:p>
            <a:pPr eaLnBrk="1" hangingPunct="1"/>
            <a:r>
              <a:rPr lang="es-ES" altLang="es-AR" sz="2400" b="1">
                <a:solidFill>
                  <a:srgbClr val="FFFF00"/>
                </a:solidFill>
              </a:rPr>
              <a:t>      RB &lt;= b			; cargar b en RB</a:t>
            </a:r>
            <a:endParaRPr lang="es-ES" altLang="es-AR" sz="2400">
              <a:solidFill>
                <a:srgbClr val="FFFF00"/>
              </a:solidFill>
            </a:endParaRPr>
          </a:p>
          <a:p>
            <a:pPr eaLnBrk="1" hangingPunct="1"/>
            <a:r>
              <a:rPr lang="es-ES" altLang="es-AR" sz="2400" b="1">
                <a:solidFill>
                  <a:srgbClr val="FFFF00"/>
                </a:solidFill>
              </a:rPr>
              <a:t>      ACM &lt;= &lt;ACM&gt; x &lt;RB&gt;	; multiplicar ACM por RB</a:t>
            </a:r>
            <a:endParaRPr lang="es-ES" altLang="es-AR" sz="2400">
              <a:solidFill>
                <a:srgbClr val="FFFF00"/>
              </a:solidFill>
            </a:endParaRPr>
          </a:p>
          <a:p>
            <a:pPr eaLnBrk="1" hangingPunct="1"/>
            <a:r>
              <a:rPr lang="es-ES" altLang="es-AR" sz="2400" b="1">
                <a:solidFill>
                  <a:srgbClr val="FFFF00"/>
                </a:solidFill>
              </a:rPr>
              <a:t>      a &lt;= &lt;ACM&gt;		           ; guardar &lt;ACM&gt; en a.</a:t>
            </a:r>
          </a:p>
        </p:txBody>
      </p:sp>
      <p:sp>
        <p:nvSpPr>
          <p:cNvPr id="76804" name="Text Box 5">
            <a:extLst>
              <a:ext uri="{FF2B5EF4-FFF2-40B4-BE49-F238E27FC236}">
                <a16:creationId xmlns:a16="http://schemas.microsoft.com/office/drawing/2014/main" id="{957E255E-07B6-44CE-B4BB-374CEDB2C5DF}"/>
              </a:ext>
            </a:extLst>
          </p:cNvPr>
          <p:cNvSpPr txBox="1">
            <a:spLocks noChangeArrowheads="1"/>
          </p:cNvSpPr>
          <p:nvPr/>
        </p:nvSpPr>
        <p:spPr bwMode="auto">
          <a:xfrm>
            <a:off x="468313" y="2060575"/>
            <a:ext cx="6983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s-ES_tradnl" altLang="es-AR"/>
          </a:p>
        </p:txBody>
      </p:sp>
      <p:sp>
        <p:nvSpPr>
          <p:cNvPr id="76805" name="Text Box 6">
            <a:extLst>
              <a:ext uri="{FF2B5EF4-FFF2-40B4-BE49-F238E27FC236}">
                <a16:creationId xmlns:a16="http://schemas.microsoft.com/office/drawing/2014/main" id="{7EF36A35-B6B2-4F5C-8668-04A267220DB2}"/>
              </a:ext>
            </a:extLst>
          </p:cNvPr>
          <p:cNvSpPr txBox="1">
            <a:spLocks noChangeArrowheads="1"/>
          </p:cNvSpPr>
          <p:nvPr/>
        </p:nvSpPr>
        <p:spPr bwMode="auto">
          <a:xfrm>
            <a:off x="395288" y="1916113"/>
            <a:ext cx="7561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s-ES_tradnl" altLang="es-AR" sz="2800" b="1"/>
              <a:t> </a:t>
            </a:r>
            <a:r>
              <a:rPr lang="es-ES_tradnl" altLang="es-AR" sz="2800" b="1">
                <a:solidFill>
                  <a:srgbClr val="FFFF66"/>
                </a:solidFill>
              </a:rPr>
              <a:t>OPERACIÓN                   COMENTARIO</a:t>
            </a:r>
            <a:endParaRPr lang="es-ES" altLang="es-AR" sz="2800" b="1">
              <a:solidFill>
                <a:srgbClr val="FFFF66"/>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696F4DE-896E-41AD-96FA-8514B618C8B6}"/>
              </a:ext>
            </a:extLst>
          </p:cNvPr>
          <p:cNvSpPr>
            <a:spLocks noGrp="1" noChangeArrowheads="1"/>
          </p:cNvSpPr>
          <p:nvPr>
            <p:ph type="title"/>
          </p:nvPr>
        </p:nvSpPr>
        <p:spPr/>
        <p:txBody>
          <a:bodyPr/>
          <a:lstStyle/>
          <a:p>
            <a:pPr algn="ctr" eaLnBrk="1" hangingPunct="1">
              <a:defRPr/>
            </a:pPr>
            <a:r>
              <a:rPr lang="es-ES"/>
              <a:t>DETALLES DEL PROGRAMA</a:t>
            </a:r>
          </a:p>
        </p:txBody>
      </p:sp>
      <p:sp>
        <p:nvSpPr>
          <p:cNvPr id="515075" name="Rectangle 3">
            <a:extLst>
              <a:ext uri="{FF2B5EF4-FFF2-40B4-BE49-F238E27FC236}">
                <a16:creationId xmlns:a16="http://schemas.microsoft.com/office/drawing/2014/main" id="{201AE108-1812-4113-B7DE-210A1F9F0E8C}"/>
              </a:ext>
            </a:extLst>
          </p:cNvPr>
          <p:cNvSpPr>
            <a:spLocks noGrp="1" noChangeArrowheads="1"/>
          </p:cNvSpPr>
          <p:nvPr>
            <p:ph type="body" idx="1"/>
          </p:nvPr>
        </p:nvSpPr>
        <p:spPr>
          <a:xfrm>
            <a:off x="457200" y="2565400"/>
            <a:ext cx="8229600" cy="3454400"/>
          </a:xfrm>
        </p:spPr>
        <p:txBody>
          <a:bodyPr/>
          <a:lstStyle/>
          <a:p>
            <a:pPr algn="just" eaLnBrk="1" hangingPunct="1">
              <a:defRPr/>
            </a:pPr>
            <a:r>
              <a:rPr lang="es-ES" dirty="0">
                <a:solidFill>
                  <a:srgbClr val="FFFF66"/>
                </a:solidFill>
              </a:rPr>
              <a:t>EN PRIMER LUGAR SE DEBE INDICAR LAS POSICIONES DE MEMORIA QUE OCUPARÁN TANTO EL PROGRAMA COMO LAS VARIABLES Y EL RESULTADO</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503D6176-CC96-47EB-B589-84DDBA58068A}"/>
              </a:ext>
            </a:extLst>
          </p:cNvPr>
          <p:cNvSpPr>
            <a:spLocks noGrp="1" noChangeArrowheads="1"/>
          </p:cNvSpPr>
          <p:nvPr>
            <p:ph type="title"/>
          </p:nvPr>
        </p:nvSpPr>
        <p:spPr/>
        <p:txBody>
          <a:bodyPr/>
          <a:lstStyle/>
          <a:p>
            <a:pPr algn="ctr" eaLnBrk="1" hangingPunct="1">
              <a:defRPr/>
            </a:pPr>
            <a:r>
              <a:rPr lang="es-ES_tradnl" dirty="0"/>
              <a:t>PROGRAMA EN LENGUAJE ENSAMBLABLE (ASSEMBLER)</a:t>
            </a:r>
            <a:endParaRPr lang="es-ES" dirty="0"/>
          </a:p>
        </p:txBody>
      </p:sp>
      <p:sp>
        <p:nvSpPr>
          <p:cNvPr id="78851" name="Rectangle 3">
            <a:extLst>
              <a:ext uri="{FF2B5EF4-FFF2-40B4-BE49-F238E27FC236}">
                <a16:creationId xmlns:a16="http://schemas.microsoft.com/office/drawing/2014/main" id="{486496C9-DFA3-43F4-BBD3-36EB60066D2A}"/>
              </a:ext>
            </a:extLst>
          </p:cNvPr>
          <p:cNvSpPr>
            <a:spLocks noChangeArrowheads="1"/>
          </p:cNvSpPr>
          <p:nvPr/>
        </p:nvSpPr>
        <p:spPr bwMode="auto">
          <a:xfrm>
            <a:off x="2124075" y="2205038"/>
            <a:ext cx="388778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s-AR" sz="2800" b="1">
                <a:solidFill>
                  <a:srgbClr val="FFFF00"/>
                </a:solidFill>
              </a:rPr>
              <a:t>	  CRB, c</a:t>
            </a:r>
            <a:endParaRPr lang="es-ES" altLang="es-AR" sz="2800" b="1">
              <a:solidFill>
                <a:srgbClr val="FFFF00"/>
              </a:solidFill>
            </a:endParaRPr>
          </a:p>
          <a:p>
            <a:pPr algn="ctr" eaLnBrk="1" hangingPunct="1"/>
            <a:r>
              <a:rPr lang="en-US" altLang="es-AR" sz="2800" b="1">
                <a:solidFill>
                  <a:srgbClr val="FFFF00"/>
                </a:solidFill>
              </a:rPr>
              <a:t>	  CRA, d       </a:t>
            </a:r>
          </a:p>
          <a:p>
            <a:pPr algn="ctr" eaLnBrk="1" hangingPunct="1"/>
            <a:r>
              <a:rPr lang="en-US" altLang="es-AR" sz="2800" b="1">
                <a:solidFill>
                  <a:srgbClr val="FFFF00"/>
                </a:solidFill>
              </a:rPr>
              <a:t>          	</a:t>
            </a:r>
            <a:r>
              <a:rPr lang="it-IT" altLang="es-AR" sz="2800" b="1">
                <a:solidFill>
                  <a:srgbClr val="FFFF00"/>
                </a:solidFill>
              </a:rPr>
              <a:t>SUM				CRB, e	</a:t>
            </a:r>
          </a:p>
          <a:p>
            <a:pPr algn="ctr" eaLnBrk="1" hangingPunct="1"/>
            <a:r>
              <a:rPr lang="it-IT" altLang="es-AR" sz="2800" b="1">
                <a:solidFill>
                  <a:srgbClr val="FFFF00"/>
                </a:solidFill>
              </a:rPr>
              <a:t>         	DIV		                               		CRB, b	</a:t>
            </a:r>
          </a:p>
          <a:p>
            <a:pPr algn="ctr" eaLnBrk="1" hangingPunct="1"/>
            <a:r>
              <a:rPr lang="it-IT" altLang="es-AR" sz="2800" b="1">
                <a:solidFill>
                  <a:srgbClr val="FFFF00"/>
                </a:solidFill>
              </a:rPr>
              <a:t>	MUL</a:t>
            </a:r>
            <a:endParaRPr lang="es-ES" altLang="es-AR" sz="2800" b="1">
              <a:solidFill>
                <a:srgbClr val="FFFF00"/>
              </a:solidFill>
            </a:endParaRPr>
          </a:p>
          <a:p>
            <a:pPr algn="ctr" eaLnBrk="1" hangingPunct="1"/>
            <a:r>
              <a:rPr lang="es-ES" altLang="es-AR" sz="2800" b="1">
                <a:solidFill>
                  <a:srgbClr val="FFFF00"/>
                </a:solidFill>
              </a:rPr>
              <a:t>	   </a:t>
            </a:r>
            <a:r>
              <a:rPr lang="it-IT" altLang="es-AR" sz="2800" b="1">
                <a:solidFill>
                  <a:srgbClr val="FFFF00"/>
                </a:solidFill>
              </a:rPr>
              <a:t>GUA, a</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31E43077-E4DF-45E8-851C-26658BD58386}"/>
              </a:ext>
            </a:extLst>
          </p:cNvPr>
          <p:cNvSpPr>
            <a:spLocks noGrp="1" noChangeArrowheads="1"/>
          </p:cNvSpPr>
          <p:nvPr>
            <p:ph type="title"/>
          </p:nvPr>
        </p:nvSpPr>
        <p:spPr/>
        <p:txBody>
          <a:bodyPr/>
          <a:lstStyle/>
          <a:p>
            <a:pPr algn="ctr" eaLnBrk="1" hangingPunct="1">
              <a:defRPr/>
            </a:pPr>
            <a:r>
              <a:rPr lang="es-ES_tradnl" sz="4000"/>
              <a:t>ASIGNACIÓN DE ESPACIOS EN MEMORIA</a:t>
            </a:r>
            <a:endParaRPr lang="es-ES" sz="4000"/>
          </a:p>
        </p:txBody>
      </p:sp>
      <p:graphicFrame>
        <p:nvGraphicFramePr>
          <p:cNvPr id="230549" name="Rectangle 149">
            <a:extLst>
              <a:ext uri="{FF2B5EF4-FFF2-40B4-BE49-F238E27FC236}">
                <a16:creationId xmlns:a16="http://schemas.microsoft.com/office/drawing/2014/main" id="{F41B1ABA-C1B7-419E-AC22-572E78F3A049}"/>
              </a:ext>
            </a:extLst>
          </p:cNvPr>
          <p:cNvGraphicFramePr>
            <a:graphicFrameLocks noGrp="1"/>
          </p:cNvGraphicFramePr>
          <p:nvPr>
            <p:ph idx="1"/>
          </p:nvPr>
        </p:nvGraphicFramePr>
        <p:xfrm>
          <a:off x="457200" y="1905000"/>
          <a:ext cx="8229600" cy="4114802"/>
        </p:xfrm>
        <a:graphic>
          <a:graphicData uri="http://schemas.openxmlformats.org/drawingml/2006/table">
            <a:tbl>
              <a:tblPr/>
              <a:tblGrid>
                <a:gridCol w="2459038">
                  <a:extLst>
                    <a:ext uri="{9D8B030D-6E8A-4147-A177-3AD203B41FA5}">
                      <a16:colId xmlns:a16="http://schemas.microsoft.com/office/drawing/2014/main" val="20000"/>
                    </a:ext>
                  </a:extLst>
                </a:gridCol>
                <a:gridCol w="3409950">
                  <a:extLst>
                    <a:ext uri="{9D8B030D-6E8A-4147-A177-3AD203B41FA5}">
                      <a16:colId xmlns:a16="http://schemas.microsoft.com/office/drawing/2014/main" val="20001"/>
                    </a:ext>
                  </a:extLst>
                </a:gridCol>
                <a:gridCol w="2360612">
                  <a:extLst>
                    <a:ext uri="{9D8B030D-6E8A-4147-A177-3AD203B41FA5}">
                      <a16:colId xmlns:a16="http://schemas.microsoft.com/office/drawing/2014/main" val="20002"/>
                    </a:ext>
                  </a:extLst>
                </a:gridCol>
              </a:tblGrid>
              <a:tr h="10255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a:ln>
                            <a:noFill/>
                          </a:ln>
                          <a:solidFill>
                            <a:srgbClr val="FFFF00"/>
                          </a:solidFill>
                          <a:effectLst/>
                          <a:latin typeface="Tahoma" pitchFamily="34" charset="0"/>
                          <a:cs typeface="Times New Roman" pitchFamily="18" charset="0"/>
                        </a:rPr>
                        <a:t>variable</a:t>
                      </a:r>
                      <a:endParaRPr kumimoji="0" lang="es-ES"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a:ln>
                            <a:noFill/>
                          </a:ln>
                          <a:solidFill>
                            <a:srgbClr val="FFFF00"/>
                          </a:solidFill>
                          <a:effectLst/>
                          <a:latin typeface="Tahoma" pitchFamily="34" charset="0"/>
                          <a:cs typeface="Times New Roman" pitchFamily="18" charset="0"/>
                        </a:rPr>
                        <a:t>posición </a:t>
                      </a:r>
                      <a:endParaRPr kumimoji="0" lang="es-ES"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a:ln>
                            <a:noFill/>
                          </a:ln>
                          <a:solidFill>
                            <a:srgbClr val="FFFF00"/>
                          </a:solidFill>
                          <a:effectLst/>
                          <a:latin typeface="Tahoma" pitchFamily="34" charset="0"/>
                          <a:cs typeface="Times New Roman" pitchFamily="18" charset="0"/>
                        </a:rPr>
                        <a:t>decimal</a:t>
                      </a:r>
                      <a:endParaRPr kumimoji="0" lang="es-ES"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a</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1 1 0 0 1 0</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50</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b</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1 1 0 0 1 1</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51</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c</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1 1 0 1 0 0</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52</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d</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1 1 0 1 0 1</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53</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7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it-IT" sz="3200" b="1" i="0" u="none" strike="noStrike" cap="none" normalizeH="0" baseline="0">
                          <a:ln>
                            <a:noFill/>
                          </a:ln>
                          <a:solidFill>
                            <a:srgbClr val="FFFF00"/>
                          </a:solidFill>
                          <a:effectLst/>
                          <a:latin typeface="Tahoma" pitchFamily="34" charset="0"/>
                          <a:cs typeface="Times New Roman" pitchFamily="18" charset="0"/>
                        </a:rPr>
                        <a:t>e</a:t>
                      </a:r>
                      <a:endParaRPr kumimoji="0" lang="it-IT"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a:ln>
                            <a:noFill/>
                          </a:ln>
                          <a:solidFill>
                            <a:srgbClr val="FFFF00"/>
                          </a:solidFill>
                          <a:effectLst/>
                          <a:latin typeface="Tahoma" pitchFamily="34" charset="0"/>
                          <a:cs typeface="Times New Roman" pitchFamily="18" charset="0"/>
                        </a:rPr>
                        <a:t>1 1 0 1 1 0</a:t>
                      </a:r>
                      <a:endParaRPr kumimoji="0" lang="es-ES"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3200" b="1" i="0" u="none" strike="noStrike" cap="none" normalizeH="0" baseline="0">
                          <a:ln>
                            <a:noFill/>
                          </a:ln>
                          <a:solidFill>
                            <a:srgbClr val="FFFF00"/>
                          </a:solidFill>
                          <a:effectLst/>
                          <a:latin typeface="Tahoma" pitchFamily="34" charset="0"/>
                          <a:cs typeface="Times New Roman" pitchFamily="18" charset="0"/>
                        </a:rPr>
                        <a:t>54</a:t>
                      </a:r>
                      <a:endParaRPr kumimoji="0" lang="es-ES" sz="3200" b="1" i="0" u="none" strike="noStrike" cap="none" normalizeH="0" baseline="0">
                        <a:ln>
                          <a:noFill/>
                        </a:ln>
                        <a:solidFill>
                          <a:srgbClr val="FFFF0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E943779A-0BFD-4EB5-A4FC-0C88A7F3BC40}"/>
              </a:ext>
            </a:extLst>
          </p:cNvPr>
          <p:cNvSpPr>
            <a:spLocks noGrp="1" noChangeArrowheads="1"/>
          </p:cNvSpPr>
          <p:nvPr>
            <p:ph type="title"/>
          </p:nvPr>
        </p:nvSpPr>
        <p:spPr/>
        <p:txBody>
          <a:bodyPr/>
          <a:lstStyle/>
          <a:p>
            <a:pPr algn="ctr" eaLnBrk="1" hangingPunct="1">
              <a:defRPr/>
            </a:pPr>
            <a:r>
              <a:rPr lang="es-ES_tradnl" sz="4000"/>
              <a:t>PROGRAMA EN LENGUAJE DE MÁQUINA</a:t>
            </a:r>
            <a:endParaRPr lang="es-ES" sz="4000"/>
          </a:p>
        </p:txBody>
      </p:sp>
      <p:graphicFrame>
        <p:nvGraphicFramePr>
          <p:cNvPr id="238748" name="Rectangle 156">
            <a:extLst>
              <a:ext uri="{FF2B5EF4-FFF2-40B4-BE49-F238E27FC236}">
                <a16:creationId xmlns:a16="http://schemas.microsoft.com/office/drawing/2014/main" id="{0BEE1741-D563-44DB-A681-5994606269B7}"/>
              </a:ext>
            </a:extLst>
          </p:cNvPr>
          <p:cNvGraphicFramePr>
            <a:graphicFrameLocks noGrp="1"/>
          </p:cNvGraphicFramePr>
          <p:nvPr>
            <p:ph idx="1"/>
            <p:extLst>
              <p:ext uri="{D42A27DB-BD31-4B8C-83A1-F6EECF244321}">
                <p14:modId xmlns:p14="http://schemas.microsoft.com/office/powerpoint/2010/main" val="51650757"/>
              </p:ext>
            </p:extLst>
          </p:nvPr>
        </p:nvGraphicFramePr>
        <p:xfrm>
          <a:off x="1979613" y="2276475"/>
          <a:ext cx="4897437" cy="3668713"/>
        </p:xfrm>
        <a:graphic>
          <a:graphicData uri="http://schemas.openxmlformats.org/drawingml/2006/table">
            <a:tbl>
              <a:tblPr/>
              <a:tblGrid>
                <a:gridCol w="2022475">
                  <a:extLst>
                    <a:ext uri="{9D8B030D-6E8A-4147-A177-3AD203B41FA5}">
                      <a16:colId xmlns:a16="http://schemas.microsoft.com/office/drawing/2014/main" val="20000"/>
                    </a:ext>
                  </a:extLst>
                </a:gridCol>
                <a:gridCol w="2874962">
                  <a:extLst>
                    <a:ext uri="{9D8B030D-6E8A-4147-A177-3AD203B41FA5}">
                      <a16:colId xmlns:a16="http://schemas.microsoft.com/office/drawing/2014/main" val="20001"/>
                    </a:ext>
                  </a:extLst>
                </a:gridCol>
              </a:tblGrid>
              <a:tr h="3016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rgbClr val="FFFF00"/>
                          </a:solidFill>
                          <a:effectLst/>
                          <a:latin typeface="Arial Black" pitchFamily="34" charset="0"/>
                          <a:cs typeface="Times New Roman" pitchFamily="18" charset="0"/>
                        </a:rPr>
                        <a:t>0 0 0 1</a:t>
                      </a:r>
                      <a:endParaRPr kumimoji="0" lang="es-ES" sz="2400" b="0" i="0" u="none" strike="noStrike" cap="none" normalizeH="0" baseline="0" dirty="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rgbClr val="FFFF00"/>
                          </a:solidFill>
                          <a:effectLst/>
                          <a:latin typeface="Arial Black" pitchFamily="34" charset="0"/>
                          <a:cs typeface="Times New Roman" pitchFamily="18" charset="0"/>
                        </a:rPr>
                        <a:t>1 1 0 1 0 0 </a:t>
                      </a:r>
                      <a:endParaRPr kumimoji="0" lang="es-ES" sz="2400" b="0" i="0" u="none" strike="noStrike" cap="none" normalizeH="0" baseline="0" dirty="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0 0 0 0</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1 1 0 1 0 1</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rgbClr val="FFFF00"/>
                          </a:solidFill>
                          <a:effectLst/>
                          <a:latin typeface="Arial Black" pitchFamily="34" charset="0"/>
                          <a:cs typeface="Times New Roman" pitchFamily="18" charset="0"/>
                        </a:rPr>
                        <a:t>0 0 1 1</a:t>
                      </a:r>
                      <a:endParaRPr kumimoji="0" lang="es-ES" sz="2400" b="0" i="0" u="none" strike="noStrike" cap="none" normalizeH="0" baseline="0" dirty="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x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endPar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0 0 0 1</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rgbClr val="FFFF00"/>
                          </a:solidFill>
                          <a:effectLst/>
                          <a:latin typeface="Arial Black" pitchFamily="34" charset="0"/>
                          <a:cs typeface="Times New Roman" pitchFamily="18" charset="0"/>
                        </a:rPr>
                        <a:t>1 1 0 1 1 0</a:t>
                      </a:r>
                      <a:endParaRPr kumimoji="0" lang="es-ES" sz="2400" b="0" i="0" u="none" strike="noStrike" cap="none" normalizeH="0" baseline="0" dirty="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0 1 1 0</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x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endPar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0 0 0 1</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rgbClr val="FFFF00"/>
                          </a:solidFill>
                          <a:effectLst/>
                          <a:latin typeface="Arial Black" pitchFamily="34" charset="0"/>
                          <a:cs typeface="Times New Roman" pitchFamily="18" charset="0"/>
                        </a:rPr>
                        <a:t>1 1 0 0 1 1</a:t>
                      </a:r>
                      <a:endParaRPr kumimoji="0" lang="es-ES" sz="2400" b="0" i="0" u="none" strike="noStrike" cap="none" normalizeH="0" baseline="0" dirty="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0 1 0 1</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x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r>
                        <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rPr>
                        <a:t> </a:t>
                      </a:r>
                      <a:r>
                        <a:rPr kumimoji="0" lang="es-ES_tradnl" sz="2400" b="0" i="0" u="none" strike="noStrike" cap="none" normalizeH="0" baseline="0" dirty="0" err="1">
                          <a:ln>
                            <a:noFill/>
                          </a:ln>
                          <a:solidFill>
                            <a:srgbClr val="FFFF00"/>
                          </a:solidFill>
                          <a:effectLst>
                            <a:outerShdw blurRad="38100" dist="38100" dir="2700000" algn="tl">
                              <a:srgbClr val="000000"/>
                            </a:outerShdw>
                          </a:effectLst>
                          <a:latin typeface="Arial Black" pitchFamily="34" charset="0"/>
                        </a:rPr>
                        <a:t>x</a:t>
                      </a:r>
                      <a:endParaRPr kumimoji="0" lang="es-ES_tradnl" sz="2400" b="0" i="0" u="none" strike="noStrike" cap="none" normalizeH="0" baseline="0" dirty="0">
                        <a:ln>
                          <a:noFill/>
                        </a:ln>
                        <a:solidFill>
                          <a:srgbClr val="FFFF00"/>
                        </a:solidFill>
                        <a:effectLst>
                          <a:outerShdw blurRad="38100" dist="38100" dir="2700000" algn="tl">
                            <a:srgbClr val="000000"/>
                          </a:outerShdw>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rgbClr val="FFFF00"/>
                          </a:solidFill>
                          <a:effectLst/>
                          <a:latin typeface="Arial Black" pitchFamily="34" charset="0"/>
                          <a:cs typeface="Times New Roman" pitchFamily="18" charset="0"/>
                        </a:rPr>
                        <a:t>0 0 1 0</a:t>
                      </a:r>
                      <a:endParaRPr kumimoji="0" lang="es-ES" sz="2400" b="0" i="0" u="none" strike="noStrike" cap="none" normalizeH="0" baseline="0">
                        <a:ln>
                          <a:noFill/>
                        </a:ln>
                        <a:solidFill>
                          <a:srgbClr val="FFFF00"/>
                        </a:solidFill>
                        <a:effectLst/>
                        <a:latin typeface="Arial Black"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dirty="0">
                          <a:ln>
                            <a:noFill/>
                          </a:ln>
                          <a:solidFill>
                            <a:srgbClr val="FFFF00"/>
                          </a:solidFill>
                          <a:effectLst/>
                          <a:latin typeface="Arial Black" pitchFamily="34" charset="0"/>
                        </a:rPr>
                        <a:t>     1 1 0 0 1 0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08D9D8D8-D5C6-4D40-AB9A-7BD1B5F5B504}"/>
              </a:ext>
            </a:extLst>
          </p:cNvPr>
          <p:cNvSpPr>
            <a:spLocks noGrp="1" noChangeArrowheads="1"/>
          </p:cNvSpPr>
          <p:nvPr>
            <p:ph type="title"/>
          </p:nvPr>
        </p:nvSpPr>
        <p:spPr/>
        <p:txBody>
          <a:bodyPr/>
          <a:lstStyle/>
          <a:p>
            <a:pPr algn="ctr" eaLnBrk="1" hangingPunct="1">
              <a:defRPr/>
            </a:pPr>
            <a:r>
              <a:rPr lang="es-ES_tradnl"/>
              <a:t>VALORES</a:t>
            </a:r>
            <a:endParaRPr lang="es-ES"/>
          </a:p>
        </p:txBody>
      </p:sp>
      <p:sp>
        <p:nvSpPr>
          <p:cNvPr id="233475" name="Rectangle 3">
            <a:extLst>
              <a:ext uri="{FF2B5EF4-FFF2-40B4-BE49-F238E27FC236}">
                <a16:creationId xmlns:a16="http://schemas.microsoft.com/office/drawing/2014/main" id="{FD63007A-555C-477B-B378-7A73F2DDA022}"/>
              </a:ext>
            </a:extLst>
          </p:cNvPr>
          <p:cNvSpPr>
            <a:spLocks noGrp="1" noChangeArrowheads="1"/>
          </p:cNvSpPr>
          <p:nvPr>
            <p:ph type="body" idx="1"/>
          </p:nvPr>
        </p:nvSpPr>
        <p:spPr/>
        <p:txBody>
          <a:bodyPr/>
          <a:lstStyle/>
          <a:p>
            <a:pPr eaLnBrk="1" hangingPunct="1">
              <a:defRPr/>
            </a:pPr>
            <a:r>
              <a:rPr lang="es-ES_tradnl" dirty="0">
                <a:solidFill>
                  <a:srgbClr val="FFFF00"/>
                </a:solidFill>
              </a:rPr>
              <a:t>SUPONIENDO QUE: </a:t>
            </a:r>
          </a:p>
          <a:p>
            <a:pPr eaLnBrk="1" hangingPunct="1">
              <a:defRPr/>
            </a:pPr>
            <a:endParaRPr lang="es-ES_tradnl" dirty="0">
              <a:solidFill>
                <a:srgbClr val="FFFF00"/>
              </a:solidFill>
            </a:endParaRPr>
          </a:p>
          <a:p>
            <a:pPr eaLnBrk="1" hangingPunct="1">
              <a:buFontTx/>
              <a:buNone/>
              <a:defRPr/>
            </a:pPr>
            <a:r>
              <a:rPr lang="es-ES_tradnl" dirty="0">
                <a:solidFill>
                  <a:srgbClr val="FFFF00"/>
                </a:solidFill>
              </a:rPr>
              <a:t>          b = 4; c = 32; d = 18 ; e = 5</a:t>
            </a:r>
          </a:p>
          <a:p>
            <a:pPr eaLnBrk="1" hangingPunct="1">
              <a:buFontTx/>
              <a:buNone/>
              <a:defRPr/>
            </a:pPr>
            <a:endParaRPr lang="es-ES_tradnl" dirty="0">
              <a:solidFill>
                <a:srgbClr val="FFFF00"/>
              </a:solidFill>
            </a:endParaRPr>
          </a:p>
          <a:p>
            <a:pPr eaLnBrk="1" hangingPunct="1">
              <a:buFontTx/>
              <a:buNone/>
              <a:defRPr/>
            </a:pPr>
            <a:endParaRPr lang="es-E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A4C5A15-F358-493B-9B81-B4D14490ED4C}"/>
              </a:ext>
            </a:extLst>
          </p:cNvPr>
          <p:cNvSpPr>
            <a:spLocks noGrp="1"/>
          </p:cNvSpPr>
          <p:nvPr>
            <p:ph type="title"/>
          </p:nvPr>
        </p:nvSpPr>
        <p:spPr/>
        <p:txBody>
          <a:bodyPr/>
          <a:lstStyle/>
          <a:p>
            <a:pPr>
              <a:defRPr/>
            </a:pPr>
            <a:r>
              <a:rPr lang="es-AR" dirty="0"/>
              <a:t>NIVELES EN ARQUITECTURA DE COMPUTADORAS</a:t>
            </a:r>
          </a:p>
        </p:txBody>
      </p:sp>
      <p:sp>
        <p:nvSpPr>
          <p:cNvPr id="3" name="2 Marcador de contenido">
            <a:extLst>
              <a:ext uri="{FF2B5EF4-FFF2-40B4-BE49-F238E27FC236}">
                <a16:creationId xmlns:a16="http://schemas.microsoft.com/office/drawing/2014/main" id="{A03B71AE-02F8-4F2C-95FB-79BB6792A40A}"/>
              </a:ext>
            </a:extLst>
          </p:cNvPr>
          <p:cNvSpPr>
            <a:spLocks noGrp="1"/>
          </p:cNvSpPr>
          <p:nvPr>
            <p:ph idx="1"/>
          </p:nvPr>
        </p:nvSpPr>
        <p:spPr>
          <a:xfrm>
            <a:off x="457200" y="1628775"/>
            <a:ext cx="8229600" cy="4968875"/>
          </a:xfrm>
        </p:spPr>
        <p:txBody>
          <a:bodyPr/>
          <a:lstStyle/>
          <a:p>
            <a:pPr>
              <a:defRPr/>
            </a:pPr>
            <a:r>
              <a:rPr lang="es-AR" dirty="0"/>
              <a:t>EXISTEN VARIOS NIVELES O  PERSPECTIVAS  EN LOS CUALES SE PUEDE CONSIDERAR A LA COMPUTADORA</a:t>
            </a:r>
          </a:p>
          <a:p>
            <a:pPr lvl="1">
              <a:defRPr/>
            </a:pPr>
            <a:r>
              <a:rPr lang="es-AR" dirty="0"/>
              <a:t>EN EL MÁS ALTO: EL USUARIO CORRIENDO PROGRAMAS, USANDO A LA COMPUTADORA</a:t>
            </a:r>
          </a:p>
          <a:p>
            <a:pPr lvl="1">
              <a:defRPr/>
            </a:pPr>
            <a:r>
              <a:rPr lang="es-AR" dirty="0"/>
              <a:t>EL MÁS BAJO: TRANSISTORES Y CABLES</a:t>
            </a:r>
          </a:p>
          <a:p>
            <a:pPr>
              <a:defRPr/>
            </a:pPr>
            <a:r>
              <a:rPr lang="es-AR" dirty="0"/>
              <a:t>CADA UNO DE LOS NIVELES REPRESENTA UNA ABSTRACCIÓN DE LA COMPUTADORA</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079CE2B4-9155-4FD5-A959-59B41013FF88}"/>
              </a:ext>
            </a:extLst>
          </p:cNvPr>
          <p:cNvSpPr>
            <a:spLocks noGrp="1" noChangeArrowheads="1"/>
          </p:cNvSpPr>
          <p:nvPr>
            <p:ph type="title"/>
          </p:nvPr>
        </p:nvSpPr>
        <p:spPr>
          <a:xfrm>
            <a:off x="457200" y="292100"/>
            <a:ext cx="8229600" cy="615950"/>
          </a:xfrm>
        </p:spPr>
        <p:txBody>
          <a:bodyPr/>
          <a:lstStyle/>
          <a:p>
            <a:pPr algn="ctr" eaLnBrk="1" hangingPunct="1">
              <a:defRPr/>
            </a:pPr>
            <a:r>
              <a:rPr lang="es-ES_tradnl" sz="4000" dirty="0"/>
              <a:t>ESCRITURA EN MEMORIA</a:t>
            </a:r>
            <a:endParaRPr lang="es-ES" sz="4000" dirty="0"/>
          </a:p>
        </p:txBody>
      </p:sp>
      <p:graphicFrame>
        <p:nvGraphicFramePr>
          <p:cNvPr id="241970" name="Rectangle 306">
            <a:extLst>
              <a:ext uri="{FF2B5EF4-FFF2-40B4-BE49-F238E27FC236}">
                <a16:creationId xmlns:a16="http://schemas.microsoft.com/office/drawing/2014/main" id="{2F8659AA-6134-4591-B675-C6D45B8AE911}"/>
              </a:ext>
            </a:extLst>
          </p:cNvPr>
          <p:cNvGraphicFramePr>
            <a:graphicFrameLocks noGrp="1"/>
          </p:cNvGraphicFramePr>
          <p:nvPr>
            <p:ph idx="1"/>
            <p:extLst>
              <p:ext uri="{D42A27DB-BD31-4B8C-83A1-F6EECF244321}">
                <p14:modId xmlns:p14="http://schemas.microsoft.com/office/powerpoint/2010/main" val="1263558460"/>
              </p:ext>
            </p:extLst>
          </p:nvPr>
        </p:nvGraphicFramePr>
        <p:xfrm>
          <a:off x="1547664" y="1046162"/>
          <a:ext cx="5688632" cy="5519738"/>
        </p:xfrm>
        <a:graphic>
          <a:graphicData uri="http://schemas.openxmlformats.org/drawingml/2006/table">
            <a:tbl>
              <a:tblPr/>
              <a:tblGrid>
                <a:gridCol w="1971837">
                  <a:extLst>
                    <a:ext uri="{9D8B030D-6E8A-4147-A177-3AD203B41FA5}">
                      <a16:colId xmlns:a16="http://schemas.microsoft.com/office/drawing/2014/main" val="20000"/>
                    </a:ext>
                  </a:extLst>
                </a:gridCol>
                <a:gridCol w="3716795">
                  <a:extLst>
                    <a:ext uri="{9D8B030D-6E8A-4147-A177-3AD203B41FA5}">
                      <a16:colId xmlns:a16="http://schemas.microsoft.com/office/drawing/2014/main" val="20002"/>
                    </a:ext>
                  </a:extLst>
                </a:gridCol>
              </a:tblGrid>
              <a:tr h="490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Posición</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Contenido</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0 0 0 1 1 1 0 1 0 0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1</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0 0 0 0 1 1 0 1 0 1</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2</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0 0 1 1 0 0 0 0 0 0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3</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0 0 0 1 1 1 0 1 1 0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4</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0 1 1 0 0 0 0 0 0 0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0 0 0 1 1 1 0 0 1 1</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6</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0 1 0 1 0 0 0 0 0 0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7</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0 0 1 0 1 1 0 0 1 0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8</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0 0 0 0 0 0 0 0 0 0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9</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0 0 0 0 0 0 0 0 0 0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10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0 0 0 0 0 0 0 0 0 0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B9964CBE-9678-4509-87E8-7DAAC8829191}"/>
              </a:ext>
            </a:extLst>
          </p:cNvPr>
          <p:cNvSpPr>
            <a:spLocks noGrp="1" noChangeArrowheads="1"/>
          </p:cNvSpPr>
          <p:nvPr>
            <p:ph type="title"/>
          </p:nvPr>
        </p:nvSpPr>
        <p:spPr/>
        <p:txBody>
          <a:bodyPr/>
          <a:lstStyle/>
          <a:p>
            <a:pPr algn="ctr" eaLnBrk="1" hangingPunct="1">
              <a:defRPr/>
            </a:pPr>
            <a:r>
              <a:rPr lang="es-ES_tradnl" dirty="0"/>
              <a:t>ESCRITURA EN MEMORIA</a:t>
            </a:r>
            <a:endParaRPr lang="es-ES" dirty="0"/>
          </a:p>
        </p:txBody>
      </p:sp>
      <p:graphicFrame>
        <p:nvGraphicFramePr>
          <p:cNvPr id="243969" name="Rectangle 257">
            <a:extLst>
              <a:ext uri="{FF2B5EF4-FFF2-40B4-BE49-F238E27FC236}">
                <a16:creationId xmlns:a16="http://schemas.microsoft.com/office/drawing/2014/main" id="{ABA4BCDC-3F05-48B7-834A-E76CE9458FA1}"/>
              </a:ext>
            </a:extLst>
          </p:cNvPr>
          <p:cNvGraphicFramePr>
            <a:graphicFrameLocks noGrp="1"/>
          </p:cNvGraphicFramePr>
          <p:nvPr>
            <p:ph idx="1"/>
            <p:extLst>
              <p:ext uri="{D42A27DB-BD31-4B8C-83A1-F6EECF244321}">
                <p14:modId xmlns:p14="http://schemas.microsoft.com/office/powerpoint/2010/main" val="4202927344"/>
              </p:ext>
            </p:extLst>
          </p:nvPr>
        </p:nvGraphicFramePr>
        <p:xfrm>
          <a:off x="1475656" y="1676400"/>
          <a:ext cx="6192688" cy="4572000"/>
        </p:xfrm>
        <a:graphic>
          <a:graphicData uri="http://schemas.openxmlformats.org/drawingml/2006/table">
            <a:tbl>
              <a:tblPr/>
              <a:tblGrid>
                <a:gridCol w="2160240">
                  <a:extLst>
                    <a:ext uri="{9D8B030D-6E8A-4147-A177-3AD203B41FA5}">
                      <a16:colId xmlns:a16="http://schemas.microsoft.com/office/drawing/2014/main" val="20000"/>
                    </a:ext>
                  </a:extLst>
                </a:gridCol>
                <a:gridCol w="4032448">
                  <a:extLst>
                    <a:ext uri="{9D8B030D-6E8A-4147-A177-3AD203B41FA5}">
                      <a16:colId xmlns:a16="http://schemas.microsoft.com/office/drawing/2014/main" val="20002"/>
                    </a:ext>
                  </a:extLst>
                </a:gridCol>
              </a:tblGrid>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11</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FF00"/>
                          </a:solidFill>
                          <a:effectLst/>
                          <a:latin typeface="Arial" charset="0"/>
                          <a:cs typeface="Times New Roman" pitchFamily="18" charset="0"/>
                        </a:rPr>
                        <a:t>0 0 0 0 0 0 0 0 0 0</a:t>
                      </a:r>
                      <a:endParaRPr kumimoji="0" lang="es-ES" sz="2400" b="1" i="0" u="none" strike="noStrike" cap="none" normalizeH="0" baseline="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12</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0 0 0 0 0 0 0 0 0 0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0 0 0 0 0 0 0 0 0 0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51</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0 0 0 0 0 0 0 1 0 0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52</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0 0 0 0 1 0 0 0 0 0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53</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0 0 0 0 0 1 0 0 1 0</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54</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rgbClr val="FFFF00"/>
                          </a:solidFill>
                          <a:effectLst/>
                          <a:latin typeface="Arial" charset="0"/>
                          <a:cs typeface="Times New Roman" pitchFamily="18" charset="0"/>
                        </a:rPr>
                        <a:t>0 0 0 0 0 0 0 1 0 1</a:t>
                      </a:r>
                      <a:endParaRPr kumimoji="0" lang="es-ES" sz="2400" b="1" i="0" u="none" strike="noStrike" cap="none" normalizeH="0" baseline="0" dirty="0">
                        <a:ln>
                          <a:noFill/>
                        </a:ln>
                        <a:solidFill>
                          <a:srgbClr val="FFFF00"/>
                        </a:solidFill>
                        <a:effectLst/>
                        <a:latin typeface="Arial"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968F8-404B-4795-B281-245C442F1B5A}"/>
              </a:ext>
            </a:extLst>
          </p:cNvPr>
          <p:cNvSpPr>
            <a:spLocks noGrp="1"/>
          </p:cNvSpPr>
          <p:nvPr>
            <p:ph type="title"/>
          </p:nvPr>
        </p:nvSpPr>
        <p:spPr/>
        <p:txBody>
          <a:bodyPr/>
          <a:lstStyle/>
          <a:p>
            <a:pPr algn="just"/>
            <a:r>
              <a:rPr lang="es-ES" sz="2800" dirty="0"/>
              <a:t>DESPUES DE CORRER EL PROGRAMA SE MODIFICA EL CONTENIDO DE LA POSICIÓN 50</a:t>
            </a:r>
            <a:endParaRPr lang="es-AR" sz="2800" dirty="0"/>
          </a:p>
        </p:txBody>
      </p:sp>
      <p:graphicFrame>
        <p:nvGraphicFramePr>
          <p:cNvPr id="4" name="Tabla 4">
            <a:extLst>
              <a:ext uri="{FF2B5EF4-FFF2-40B4-BE49-F238E27FC236}">
                <a16:creationId xmlns:a16="http://schemas.microsoft.com/office/drawing/2014/main" id="{B1C5CA3D-3DFB-4A19-BD49-A743A82C651A}"/>
              </a:ext>
            </a:extLst>
          </p:cNvPr>
          <p:cNvGraphicFramePr>
            <a:graphicFrameLocks noGrp="1"/>
          </p:cNvGraphicFramePr>
          <p:nvPr>
            <p:ph idx="1"/>
            <p:extLst>
              <p:ext uri="{D42A27DB-BD31-4B8C-83A1-F6EECF244321}">
                <p14:modId xmlns:p14="http://schemas.microsoft.com/office/powerpoint/2010/main" val="1831371101"/>
              </p:ext>
            </p:extLst>
          </p:nvPr>
        </p:nvGraphicFramePr>
        <p:xfrm>
          <a:off x="1763688" y="1676399"/>
          <a:ext cx="5544616" cy="4928935"/>
        </p:xfrm>
        <a:graphic>
          <a:graphicData uri="http://schemas.openxmlformats.org/drawingml/2006/table">
            <a:tbl>
              <a:tblPr>
                <a:tableStyleId>{5C22544A-7EE6-4342-B048-85BDC9FD1C3A}</a:tableStyleId>
              </a:tblPr>
              <a:tblGrid>
                <a:gridCol w="1985392">
                  <a:extLst>
                    <a:ext uri="{9D8B030D-6E8A-4147-A177-3AD203B41FA5}">
                      <a16:colId xmlns:a16="http://schemas.microsoft.com/office/drawing/2014/main" val="2684041144"/>
                    </a:ext>
                  </a:extLst>
                </a:gridCol>
                <a:gridCol w="3559224">
                  <a:extLst>
                    <a:ext uri="{9D8B030D-6E8A-4147-A177-3AD203B41FA5}">
                      <a16:colId xmlns:a16="http://schemas.microsoft.com/office/drawing/2014/main" val="140578983"/>
                    </a:ext>
                  </a:extLst>
                </a:gridCol>
              </a:tblGrid>
              <a:tr h="827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Posición</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Contenido</a:t>
                      </a:r>
                    </a:p>
                  </a:txBody>
                  <a:tcPr anchor="ctr">
                    <a:noFill/>
                  </a:tcPr>
                </a:tc>
                <a:extLst>
                  <a:ext uri="{0D108BD9-81ED-4DB2-BD59-A6C34878D82A}">
                    <a16:rowId xmlns:a16="http://schemas.microsoft.com/office/drawing/2014/main" val="535285608"/>
                  </a:ext>
                </a:extLst>
              </a:tr>
              <a:tr h="820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50</a:t>
                      </a:r>
                      <a:endParaRPr lang="es-AR" sz="2400"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0 0 0 0 1 0 1 0 0 0</a:t>
                      </a:r>
                      <a:endParaRPr kumimoji="0" lang="es-ES" sz="2400" b="1" i="0" u="none" strike="noStrike" cap="none" normalizeH="0" baseline="0" dirty="0">
                        <a:ln>
                          <a:noFill/>
                        </a:ln>
                        <a:solidFill>
                          <a:srgbClr val="FFFF00"/>
                        </a:solidFill>
                        <a:effectLst/>
                        <a:latin typeface="Arial" charset="0"/>
                      </a:endParaRPr>
                    </a:p>
                  </a:txBody>
                  <a:tcPr anchor="ctr">
                    <a:noFill/>
                  </a:tcPr>
                </a:tc>
                <a:extLst>
                  <a:ext uri="{0D108BD9-81ED-4DB2-BD59-A6C34878D82A}">
                    <a16:rowId xmlns:a16="http://schemas.microsoft.com/office/drawing/2014/main" val="3305710755"/>
                  </a:ext>
                </a:extLst>
              </a:tr>
              <a:tr h="820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51</a:t>
                      </a:r>
                      <a:endParaRPr kumimoji="0" lang="es-ES" sz="2400" b="1" i="0" u="none" strike="noStrike" cap="none" normalizeH="0" baseline="0" dirty="0">
                        <a:ln>
                          <a:noFill/>
                        </a:ln>
                        <a:solidFill>
                          <a:srgbClr val="FFFF00"/>
                        </a:solidFill>
                        <a:effectLst/>
                        <a:latin typeface="Arial"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0 0 0 0 0 0 0 1 0 0</a:t>
                      </a:r>
                      <a:endParaRPr lang="es-AR" sz="2400" dirty="0"/>
                    </a:p>
                  </a:txBody>
                  <a:tcPr anchor="ctr">
                    <a:noFill/>
                  </a:tcPr>
                </a:tc>
                <a:extLst>
                  <a:ext uri="{0D108BD9-81ED-4DB2-BD59-A6C34878D82A}">
                    <a16:rowId xmlns:a16="http://schemas.microsoft.com/office/drawing/2014/main" val="3918234151"/>
                  </a:ext>
                </a:extLst>
              </a:tr>
              <a:tr h="820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52</a:t>
                      </a:r>
                      <a:endParaRPr kumimoji="0" lang="es-ES" sz="2400" b="1" i="0" u="none" strike="noStrike" cap="none" normalizeH="0" baseline="0" dirty="0">
                        <a:ln>
                          <a:noFill/>
                        </a:ln>
                        <a:solidFill>
                          <a:srgbClr val="FFFF00"/>
                        </a:solidFill>
                        <a:effectLst/>
                        <a:latin typeface="Arial"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0 0 0 0 1 0 0 0 0 0</a:t>
                      </a:r>
                      <a:endParaRPr kumimoji="0" lang="es-ES" sz="2400" b="1" i="0" u="none" strike="noStrike" cap="none" normalizeH="0" baseline="0" dirty="0">
                        <a:ln>
                          <a:noFill/>
                        </a:ln>
                        <a:solidFill>
                          <a:srgbClr val="FFFF00"/>
                        </a:solidFill>
                        <a:effectLst/>
                        <a:latin typeface="Arial" charset="0"/>
                      </a:endParaRPr>
                    </a:p>
                  </a:txBody>
                  <a:tcPr anchor="ctr">
                    <a:noFill/>
                  </a:tcPr>
                </a:tc>
                <a:extLst>
                  <a:ext uri="{0D108BD9-81ED-4DB2-BD59-A6C34878D82A}">
                    <a16:rowId xmlns:a16="http://schemas.microsoft.com/office/drawing/2014/main" val="2440001927"/>
                  </a:ext>
                </a:extLst>
              </a:tr>
              <a:tr h="820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53</a:t>
                      </a:r>
                      <a:endParaRPr kumimoji="0" lang="es-ES" sz="2400" b="1" i="0" u="none" strike="noStrike" cap="none" normalizeH="0" baseline="0" dirty="0">
                        <a:ln>
                          <a:noFill/>
                        </a:ln>
                        <a:solidFill>
                          <a:srgbClr val="FFFF00"/>
                        </a:solidFill>
                        <a:effectLst/>
                        <a:latin typeface="Arial"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0 0 0 0 0 1 0 0 1 0</a:t>
                      </a:r>
                      <a:endParaRPr kumimoji="0" lang="es-ES" sz="2400" b="1" i="0" u="none" strike="noStrike" cap="none" normalizeH="0" baseline="0" dirty="0">
                        <a:ln>
                          <a:noFill/>
                        </a:ln>
                        <a:solidFill>
                          <a:srgbClr val="FFFF00"/>
                        </a:solidFill>
                        <a:effectLst/>
                        <a:latin typeface="Arial" charset="0"/>
                      </a:endParaRPr>
                    </a:p>
                  </a:txBody>
                  <a:tcPr anchor="ctr">
                    <a:noFill/>
                  </a:tcPr>
                </a:tc>
                <a:extLst>
                  <a:ext uri="{0D108BD9-81ED-4DB2-BD59-A6C34878D82A}">
                    <a16:rowId xmlns:a16="http://schemas.microsoft.com/office/drawing/2014/main" val="370660378"/>
                  </a:ext>
                </a:extLst>
              </a:tr>
              <a:tr h="820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54</a:t>
                      </a:r>
                      <a:endParaRPr kumimoji="0" lang="es-ES" sz="2400" b="1" i="0" u="none" strike="noStrike" cap="none" normalizeH="0" baseline="0" dirty="0">
                        <a:ln>
                          <a:noFill/>
                        </a:ln>
                        <a:solidFill>
                          <a:srgbClr val="FFFF00"/>
                        </a:solidFill>
                        <a:effectLst/>
                        <a:latin typeface="Arial"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cap="none" normalizeH="0" baseline="0" dirty="0">
                          <a:ln>
                            <a:noFill/>
                          </a:ln>
                          <a:solidFill>
                            <a:srgbClr val="FFFF00"/>
                          </a:solidFill>
                          <a:effectLst/>
                          <a:latin typeface="Arial" charset="0"/>
                          <a:cs typeface="Times New Roman" pitchFamily="18" charset="0"/>
                        </a:rPr>
                        <a:t>0 0 0 0 0 0 0 1 0 1</a:t>
                      </a:r>
                    </a:p>
                  </a:txBody>
                  <a:tcPr anchor="ctr">
                    <a:noFill/>
                  </a:tcPr>
                </a:tc>
                <a:extLst>
                  <a:ext uri="{0D108BD9-81ED-4DB2-BD59-A6C34878D82A}">
                    <a16:rowId xmlns:a16="http://schemas.microsoft.com/office/drawing/2014/main" val="2492145385"/>
                  </a:ext>
                </a:extLst>
              </a:tr>
            </a:tbl>
          </a:graphicData>
        </a:graphic>
      </p:graphicFrame>
    </p:spTree>
    <p:extLst>
      <p:ext uri="{BB962C8B-B14F-4D97-AF65-F5344CB8AC3E}">
        <p14:creationId xmlns:p14="http://schemas.microsoft.com/office/powerpoint/2010/main" val="302316794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DFF357F-F495-4E19-9FCB-08D68D197463}"/>
              </a:ext>
            </a:extLst>
          </p:cNvPr>
          <p:cNvSpPr>
            <a:spLocks noGrp="1"/>
          </p:cNvSpPr>
          <p:nvPr>
            <p:ph type="title"/>
          </p:nvPr>
        </p:nvSpPr>
        <p:spPr/>
        <p:txBody>
          <a:bodyPr/>
          <a:lstStyle/>
          <a:p>
            <a:pPr algn="ctr">
              <a:defRPr/>
            </a:pPr>
            <a:r>
              <a:rPr lang="es-AR" dirty="0"/>
              <a:t>MODELO DE VON NEUMANN</a:t>
            </a:r>
          </a:p>
        </p:txBody>
      </p:sp>
      <p:pic>
        <p:nvPicPr>
          <p:cNvPr id="84995" name="Picture 2">
            <a:extLst>
              <a:ext uri="{FF2B5EF4-FFF2-40B4-BE49-F238E27FC236}">
                <a16:creationId xmlns:a16="http://schemas.microsoft.com/office/drawing/2014/main" id="{B4B3DAC0-5466-4C77-9BD7-D8444EFD24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557338"/>
            <a:ext cx="7505700" cy="4800600"/>
          </a:xfrm>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ABB62FA-7027-4B24-90C1-3EF4370D8CF7}"/>
              </a:ext>
            </a:extLst>
          </p:cNvPr>
          <p:cNvSpPr>
            <a:spLocks noGrp="1"/>
          </p:cNvSpPr>
          <p:nvPr>
            <p:ph type="title"/>
          </p:nvPr>
        </p:nvSpPr>
        <p:spPr/>
        <p:txBody>
          <a:bodyPr/>
          <a:lstStyle/>
          <a:p>
            <a:pPr algn="ctr">
              <a:defRPr/>
            </a:pPr>
            <a:r>
              <a:rPr lang="es-AR" sz="4000" dirty="0"/>
              <a:t>MODELO DE SISTEMA DE BUSES</a:t>
            </a:r>
          </a:p>
        </p:txBody>
      </p:sp>
      <p:pic>
        <p:nvPicPr>
          <p:cNvPr id="86019" name="Picture 2">
            <a:extLst>
              <a:ext uri="{FF2B5EF4-FFF2-40B4-BE49-F238E27FC236}">
                <a16:creationId xmlns:a16="http://schemas.microsoft.com/office/drawing/2014/main" id="{EFF758E8-FA1C-431A-A900-14C67E5D39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628775"/>
            <a:ext cx="8166100" cy="4176713"/>
          </a:xfrm>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DEB672B-D087-47B3-80B2-E242061A5EE3}"/>
              </a:ext>
            </a:extLst>
          </p:cNvPr>
          <p:cNvSpPr>
            <a:spLocks noGrp="1"/>
          </p:cNvSpPr>
          <p:nvPr>
            <p:ph type="title"/>
          </p:nvPr>
        </p:nvSpPr>
        <p:spPr>
          <a:xfrm>
            <a:off x="457200" y="292100"/>
            <a:ext cx="8229600" cy="904875"/>
          </a:xfrm>
        </p:spPr>
        <p:txBody>
          <a:bodyPr/>
          <a:lstStyle/>
          <a:p>
            <a:pPr>
              <a:defRPr/>
            </a:pPr>
            <a:r>
              <a:rPr lang="es-AR" sz="4000" dirty="0"/>
              <a:t>MODELO DE SISTEMA DE BUSES</a:t>
            </a:r>
          </a:p>
        </p:txBody>
      </p:sp>
      <p:sp>
        <p:nvSpPr>
          <p:cNvPr id="3" name="2 Marcador de contenido">
            <a:extLst>
              <a:ext uri="{FF2B5EF4-FFF2-40B4-BE49-F238E27FC236}">
                <a16:creationId xmlns:a16="http://schemas.microsoft.com/office/drawing/2014/main" id="{CE0359DD-7A10-4F90-B96D-D1B1F2DF3959}"/>
              </a:ext>
            </a:extLst>
          </p:cNvPr>
          <p:cNvSpPr>
            <a:spLocks noGrp="1"/>
          </p:cNvSpPr>
          <p:nvPr>
            <p:ph idx="1"/>
          </p:nvPr>
        </p:nvSpPr>
        <p:spPr>
          <a:xfrm>
            <a:off x="457200" y="1412875"/>
            <a:ext cx="8362950" cy="4606925"/>
          </a:xfrm>
        </p:spPr>
        <p:txBody>
          <a:bodyPr/>
          <a:lstStyle/>
          <a:p>
            <a:pPr>
              <a:defRPr/>
            </a:pPr>
            <a:r>
              <a:rPr lang="es-AR" dirty="0"/>
              <a:t>SI BIEN EL MODELO DE VON NEUMAN PERMANECE EN LAS COMPUTADORAS HA SIDO REDIBUJADO EN EL MODELO DE SISTEMA DE BUSES</a:t>
            </a:r>
          </a:p>
          <a:p>
            <a:pPr>
              <a:defRPr/>
            </a:pPr>
            <a:r>
              <a:rPr lang="es-AR" dirty="0"/>
              <a:t>SE PARTICIONA A LA COMPUTADORA EN TRES SUB-UNIDADES:</a:t>
            </a:r>
          </a:p>
          <a:p>
            <a:pPr lvl="1">
              <a:defRPr/>
            </a:pPr>
            <a:r>
              <a:rPr lang="es-AR" dirty="0"/>
              <a:t>CPU (ALU, REGISTROS Y CONTROL)</a:t>
            </a:r>
          </a:p>
          <a:p>
            <a:pPr lvl="1">
              <a:defRPr/>
            </a:pPr>
            <a:r>
              <a:rPr lang="es-AR" dirty="0"/>
              <a:t>MEMORIA PRINCIPAL</a:t>
            </a:r>
          </a:p>
          <a:p>
            <a:pPr lvl="1">
              <a:defRPr/>
            </a:pPr>
            <a:r>
              <a:rPr lang="es-AR" dirty="0"/>
              <a:t>UNIDAD DE ENTRADA/SALIDA</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A87ACDE-5F71-41BE-8D31-48CCDF66B8B4}"/>
              </a:ext>
            </a:extLst>
          </p:cNvPr>
          <p:cNvSpPr>
            <a:spLocks noGrp="1"/>
          </p:cNvSpPr>
          <p:nvPr>
            <p:ph type="title"/>
          </p:nvPr>
        </p:nvSpPr>
        <p:spPr/>
        <p:txBody>
          <a:bodyPr/>
          <a:lstStyle/>
          <a:p>
            <a:pPr>
              <a:defRPr/>
            </a:pPr>
            <a:r>
              <a:rPr lang="es-AR" sz="4000" dirty="0"/>
              <a:t>MODELO DE SISTEMA DE BUSES</a:t>
            </a:r>
          </a:p>
        </p:txBody>
      </p:sp>
      <p:sp>
        <p:nvSpPr>
          <p:cNvPr id="3" name="2 Marcador de contenido">
            <a:extLst>
              <a:ext uri="{FF2B5EF4-FFF2-40B4-BE49-F238E27FC236}">
                <a16:creationId xmlns:a16="http://schemas.microsoft.com/office/drawing/2014/main" id="{51D86C6E-2CA7-42B1-9CF5-7A05B4002B49}"/>
              </a:ext>
            </a:extLst>
          </p:cNvPr>
          <p:cNvSpPr>
            <a:spLocks noGrp="1"/>
          </p:cNvSpPr>
          <p:nvPr>
            <p:ph idx="1"/>
          </p:nvPr>
        </p:nvSpPr>
        <p:spPr>
          <a:xfrm>
            <a:off x="457200" y="1412875"/>
            <a:ext cx="8229600" cy="4606925"/>
          </a:xfrm>
        </p:spPr>
        <p:txBody>
          <a:bodyPr/>
          <a:lstStyle/>
          <a:p>
            <a:pPr>
              <a:defRPr/>
            </a:pPr>
            <a:r>
              <a:rPr lang="es-AR" dirty="0"/>
              <a:t>LA COMUNICACIÓN ENTRE LAS UNIDADES SE REALIZA A TRAVÉS DE UNA VÍA DE PASO COMPARTIDA LLAMADA SISTEMA DE BUSES</a:t>
            </a:r>
          </a:p>
          <a:p>
            <a:pPr>
              <a:defRPr/>
            </a:pPr>
            <a:r>
              <a:rPr lang="es-AR" dirty="0"/>
              <a:t>FÍSICAMENTE LOS BUSES ESTÁN CONSTITUIDOS POR UN CONJUNTO DE ALAMBRES QUE ESTÁN AGRUPADOS POR FUNCIONES</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8F338FF-A6E4-494E-9F5D-71B4F4DF6B7A}"/>
              </a:ext>
            </a:extLst>
          </p:cNvPr>
          <p:cNvSpPr>
            <a:spLocks noGrp="1"/>
          </p:cNvSpPr>
          <p:nvPr>
            <p:ph type="title"/>
          </p:nvPr>
        </p:nvSpPr>
        <p:spPr>
          <a:xfrm>
            <a:off x="457200" y="292100"/>
            <a:ext cx="8229600" cy="1120775"/>
          </a:xfrm>
        </p:spPr>
        <p:txBody>
          <a:bodyPr/>
          <a:lstStyle/>
          <a:p>
            <a:pPr>
              <a:defRPr/>
            </a:pPr>
            <a:r>
              <a:rPr lang="es-AR" sz="4000" dirty="0"/>
              <a:t>MODELO DE SISTEMA DE BUSES</a:t>
            </a:r>
          </a:p>
        </p:txBody>
      </p:sp>
      <p:sp>
        <p:nvSpPr>
          <p:cNvPr id="3" name="2 Marcador de contenido">
            <a:extLst>
              <a:ext uri="{FF2B5EF4-FFF2-40B4-BE49-F238E27FC236}">
                <a16:creationId xmlns:a16="http://schemas.microsoft.com/office/drawing/2014/main" id="{F006048B-9E80-4D22-A73A-0139AF784684}"/>
              </a:ext>
            </a:extLst>
          </p:cNvPr>
          <p:cNvSpPr>
            <a:spLocks noGrp="1"/>
          </p:cNvSpPr>
          <p:nvPr>
            <p:ph idx="1"/>
          </p:nvPr>
        </p:nvSpPr>
        <p:spPr>
          <a:xfrm>
            <a:off x="457200" y="1125538"/>
            <a:ext cx="8229600" cy="5183187"/>
          </a:xfrm>
        </p:spPr>
        <p:txBody>
          <a:bodyPr/>
          <a:lstStyle/>
          <a:p>
            <a:pPr>
              <a:defRPr/>
            </a:pPr>
            <a:r>
              <a:rPr lang="es-AR" dirty="0"/>
              <a:t>SISTEMA DE BUSES:</a:t>
            </a:r>
          </a:p>
          <a:p>
            <a:pPr lvl="1">
              <a:defRPr/>
            </a:pPr>
            <a:r>
              <a:rPr lang="es-AR" sz="2400" b="1" dirty="0"/>
              <a:t>BUS DE DATOS</a:t>
            </a:r>
            <a:r>
              <a:rPr lang="es-AR" sz="2400" dirty="0"/>
              <a:t>: CONTIENE LA INFORMACIÓN QUE SE ESTÁ TRANSMITIENDO</a:t>
            </a:r>
          </a:p>
          <a:p>
            <a:pPr lvl="1">
              <a:defRPr/>
            </a:pPr>
            <a:r>
              <a:rPr lang="es-AR" sz="2400" b="1" dirty="0"/>
              <a:t>BUS DE DIRECCIONES</a:t>
            </a:r>
            <a:r>
              <a:rPr lang="es-AR" sz="2400" dirty="0"/>
              <a:t>: IDENTIFICA A DÓNDE LA INFORMACIÓN SE ESTÁ ENVIANDO</a:t>
            </a:r>
          </a:p>
          <a:p>
            <a:pPr lvl="1">
              <a:defRPr/>
            </a:pPr>
            <a:r>
              <a:rPr lang="es-AR" sz="2400" b="1" dirty="0"/>
              <a:t>BUS DE CONTROL</a:t>
            </a:r>
            <a:r>
              <a:rPr lang="es-AR" sz="2400" dirty="0"/>
              <a:t>: DESCRIBE ASPECTOS DE CÓMO Y DE QUÉ MANERA SE ESTÁ ENVIANDO LA INFORMACIÓN</a:t>
            </a:r>
          </a:p>
          <a:p>
            <a:pPr lvl="1">
              <a:defRPr/>
            </a:pPr>
            <a:r>
              <a:rPr lang="es-AR" sz="2400" b="1" i="1" dirty="0"/>
              <a:t>BUS DE POTENCIA O DE ALIMENTACIÓN</a:t>
            </a:r>
            <a:r>
              <a:rPr lang="es-AR" sz="2400" dirty="0"/>
              <a:t>: PARA ENTREGAR POTENCIA ELÉCTRICA A LOS COMPONENTES, SE DÁ POR ENTENDIDA SU PRESENCIA  Y NO SE DIBUJA.</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A01C52E7-3778-4ED4-8A67-2544D94E5F35}"/>
              </a:ext>
            </a:extLst>
          </p:cNvPr>
          <p:cNvSpPr>
            <a:spLocks noGrp="1" noChangeArrowheads="1"/>
          </p:cNvSpPr>
          <p:nvPr>
            <p:ph type="title"/>
          </p:nvPr>
        </p:nvSpPr>
        <p:spPr/>
        <p:txBody>
          <a:bodyPr/>
          <a:lstStyle/>
          <a:p>
            <a:pPr algn="ctr" eaLnBrk="1" hangingPunct="1">
              <a:defRPr/>
            </a:pPr>
            <a:r>
              <a:rPr lang="es-ES_tradnl" sz="4000"/>
              <a:t>COMUNICACIÓN </a:t>
            </a:r>
            <a:br>
              <a:rPr lang="es-ES_tradnl" sz="4000"/>
            </a:br>
            <a:r>
              <a:rPr lang="es-ES_tradnl" sz="4000"/>
              <a:t>HOMBRE - MÁQUINA</a:t>
            </a:r>
            <a:endParaRPr lang="es-ES" sz="4000"/>
          </a:p>
        </p:txBody>
      </p:sp>
      <p:sp>
        <p:nvSpPr>
          <p:cNvPr id="247811" name="Rectangle 3">
            <a:extLst>
              <a:ext uri="{FF2B5EF4-FFF2-40B4-BE49-F238E27FC236}">
                <a16:creationId xmlns:a16="http://schemas.microsoft.com/office/drawing/2014/main" id="{AD496683-FF5D-4276-8418-8C0D43BD5380}"/>
              </a:ext>
            </a:extLst>
          </p:cNvPr>
          <p:cNvSpPr>
            <a:spLocks noGrp="1" noChangeArrowheads="1"/>
          </p:cNvSpPr>
          <p:nvPr>
            <p:ph type="body" idx="1"/>
          </p:nvPr>
        </p:nvSpPr>
        <p:spPr>
          <a:xfrm>
            <a:off x="457200" y="1989138"/>
            <a:ext cx="8229600" cy="4868862"/>
          </a:xfrm>
        </p:spPr>
        <p:txBody>
          <a:bodyPr/>
          <a:lstStyle/>
          <a:p>
            <a:pPr eaLnBrk="1" hangingPunct="1">
              <a:defRPr/>
            </a:pPr>
            <a:r>
              <a:rPr lang="es-ES_tradnl" dirty="0">
                <a:solidFill>
                  <a:srgbClr val="FFFF00"/>
                </a:solidFill>
              </a:rPr>
              <a:t>EL SISTEMA OPERATIVO HACE QUE LA MÁQUINA PUEDA COMUNICARSE FACILMENTE CON EL OPERADOR</a:t>
            </a:r>
          </a:p>
          <a:p>
            <a:pPr eaLnBrk="1" hangingPunct="1">
              <a:defRPr/>
            </a:pPr>
            <a:r>
              <a:rPr lang="es-ES_tradnl" dirty="0">
                <a:solidFill>
                  <a:srgbClr val="FFFF00"/>
                </a:solidFill>
              </a:rPr>
              <a:t>DE NO EXISTIR, SE DEBERÍA PROGRAMAR EN LENGUAJE DE MÁQUINA Y ESTABLECER LOS CONTROLES NECESARIOS</a:t>
            </a:r>
          </a:p>
          <a:p>
            <a:pPr eaLnBrk="1" hangingPunct="1">
              <a:defRPr/>
            </a:pPr>
            <a:r>
              <a:rPr lang="es-ES_tradnl" dirty="0">
                <a:solidFill>
                  <a:srgbClr val="FFFF00"/>
                </a:solidFill>
              </a:rPr>
              <a:t>LA SALIDA SERÍA EN BINARIO</a:t>
            </a:r>
            <a:endParaRPr lang="es-ES" dirty="0">
              <a:solidFill>
                <a:srgbClr val="FFFF00"/>
              </a:solidFill>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3B55F546-44A6-434E-83D5-7A479ACFFA60}"/>
              </a:ext>
            </a:extLst>
          </p:cNvPr>
          <p:cNvSpPr>
            <a:spLocks noGrp="1" noChangeArrowheads="1"/>
          </p:cNvSpPr>
          <p:nvPr>
            <p:ph type="title"/>
          </p:nvPr>
        </p:nvSpPr>
        <p:spPr/>
        <p:txBody>
          <a:bodyPr/>
          <a:lstStyle/>
          <a:p>
            <a:pPr algn="ctr" eaLnBrk="1" hangingPunct="1">
              <a:defRPr/>
            </a:pPr>
            <a:r>
              <a:rPr lang="es-ES_tradnl"/>
              <a:t>EL SISTEMA DE COMPUTACIÓN</a:t>
            </a:r>
            <a:endParaRPr lang="es-ES"/>
          </a:p>
        </p:txBody>
      </p:sp>
      <p:sp>
        <p:nvSpPr>
          <p:cNvPr id="248835" name="Rectangle 3">
            <a:extLst>
              <a:ext uri="{FF2B5EF4-FFF2-40B4-BE49-F238E27FC236}">
                <a16:creationId xmlns:a16="http://schemas.microsoft.com/office/drawing/2014/main" id="{04A8DFC1-A005-4EC4-B275-F876EE4E1253}"/>
              </a:ext>
            </a:extLst>
          </p:cNvPr>
          <p:cNvSpPr>
            <a:spLocks noGrp="1" noChangeArrowheads="1"/>
          </p:cNvSpPr>
          <p:nvPr>
            <p:ph type="body" idx="1"/>
          </p:nvPr>
        </p:nvSpPr>
        <p:spPr/>
        <p:txBody>
          <a:bodyPr/>
          <a:lstStyle/>
          <a:p>
            <a:pPr algn="just" eaLnBrk="1" hangingPunct="1">
              <a:defRPr/>
            </a:pPr>
            <a:r>
              <a:rPr lang="es-ES_tradnl" sz="2800" dirty="0">
                <a:solidFill>
                  <a:srgbClr val="FFFF00"/>
                </a:solidFill>
              </a:rPr>
              <a:t>EN REALIDAD LA COMPUTADORA SOLA NO PODRÍA SER ACCEDIDA SI NO EXISTIERAN UNA SERIE DE PERIFÉRICOS QUE SE CONECTAN A ELLA.</a:t>
            </a:r>
          </a:p>
          <a:p>
            <a:pPr algn="just" eaLnBrk="1" hangingPunct="1">
              <a:defRPr/>
            </a:pPr>
            <a:r>
              <a:rPr lang="es-ES_tradnl" sz="2800" dirty="0">
                <a:solidFill>
                  <a:srgbClr val="FFFF00"/>
                </a:solidFill>
              </a:rPr>
              <a:t>ESTOS PERIFÉRICOS NOS PERMITEN TANTO EL ACCESO DE DATOS Y PROGRAMAS COMO LA SALIDA DE LOS RESULTADOS.</a:t>
            </a:r>
          </a:p>
          <a:p>
            <a:pPr algn="just" eaLnBrk="1" hangingPunct="1">
              <a:defRPr/>
            </a:pPr>
            <a:r>
              <a:rPr lang="es-ES_tradnl" sz="2800" dirty="0">
                <a:solidFill>
                  <a:srgbClr val="FFFF00"/>
                </a:solidFill>
              </a:rPr>
              <a:t>MÁS AÚN NOS PERMITEN EL USO DE LA COMPUTADORA EN SISTEMAS DE CONTROL.</a:t>
            </a:r>
            <a:endParaRPr lang="es-ES" sz="2800" dirty="0">
              <a:solidFill>
                <a:srgbClr val="FFFF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4DF00C2-0C88-4CDE-BB83-A20E77C1F105}"/>
              </a:ext>
            </a:extLst>
          </p:cNvPr>
          <p:cNvSpPr>
            <a:spLocks noGrp="1"/>
          </p:cNvSpPr>
          <p:nvPr>
            <p:ph type="title"/>
          </p:nvPr>
        </p:nvSpPr>
        <p:spPr/>
        <p:txBody>
          <a:bodyPr/>
          <a:lstStyle/>
          <a:p>
            <a:pPr>
              <a:defRPr/>
            </a:pPr>
            <a:r>
              <a:rPr lang="es-AR" dirty="0"/>
              <a:t>NIVELES EN ARQUITECTURA DE COMPUTADORAS</a:t>
            </a:r>
          </a:p>
        </p:txBody>
      </p:sp>
      <p:sp>
        <p:nvSpPr>
          <p:cNvPr id="3" name="2 Marcador de contenido">
            <a:extLst>
              <a:ext uri="{FF2B5EF4-FFF2-40B4-BE49-F238E27FC236}">
                <a16:creationId xmlns:a16="http://schemas.microsoft.com/office/drawing/2014/main" id="{A01C7B66-CB21-4A19-A810-C7685EA18ED1}"/>
              </a:ext>
            </a:extLst>
          </p:cNvPr>
          <p:cNvSpPr>
            <a:spLocks noGrp="1"/>
          </p:cNvSpPr>
          <p:nvPr>
            <p:ph idx="1"/>
          </p:nvPr>
        </p:nvSpPr>
        <p:spPr>
          <a:xfrm>
            <a:off x="457200" y="1628775"/>
            <a:ext cx="8229600" cy="4391025"/>
          </a:xfrm>
        </p:spPr>
        <p:txBody>
          <a:bodyPr/>
          <a:lstStyle/>
          <a:p>
            <a:pPr>
              <a:defRPr/>
            </a:pPr>
            <a:r>
              <a:rPr lang="es-AR" dirty="0"/>
              <a:t>UNA DE LAS RAZONES DEL SUCESO DE LAS COMPUTADORAS DIGITALES ES LA INDEPENDENCIA ENTRE CADA NIVEL:</a:t>
            </a:r>
          </a:p>
          <a:p>
            <a:pPr lvl="1">
              <a:defRPr/>
            </a:pPr>
            <a:r>
              <a:rPr lang="es-AR" dirty="0"/>
              <a:t>UN USUARIO QUE CORRE UN PROCESADOR DE TEXTO EN LA COMPUTADORA NO NECESITA CONOCER COMO ESTÁ PROGRAMADO ESTE.</a:t>
            </a:r>
          </a:p>
          <a:p>
            <a:pPr lvl="1">
              <a:defRPr/>
            </a:pPr>
            <a:r>
              <a:rPr lang="es-AR" dirty="0"/>
              <a:t>UN PROGRAMADOR NO NECESITA SER CONCIENTE DE LA ESTRUCTURA DE COMPUERTAS LÓGICAS DENTRO DEL COMPUTADOR.</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a:extLst>
              <a:ext uri="{FF2B5EF4-FFF2-40B4-BE49-F238E27FC236}">
                <a16:creationId xmlns:a16="http://schemas.microsoft.com/office/drawing/2014/main" id="{C657FFA9-1A7A-431F-BC95-0DF30459C420}"/>
              </a:ext>
            </a:extLst>
          </p:cNvPr>
          <p:cNvGraphicFramePr>
            <a:graphicFrameLocks noGrp="1" noChangeAspect="1"/>
          </p:cNvGraphicFramePr>
          <p:nvPr>
            <p:ph/>
          </p:nvPr>
        </p:nvGraphicFramePr>
        <p:xfrm>
          <a:off x="0" y="1196975"/>
          <a:ext cx="8893175" cy="5370513"/>
        </p:xfrm>
        <a:graphic>
          <a:graphicData uri="http://schemas.openxmlformats.org/presentationml/2006/ole">
            <mc:AlternateContent xmlns:mc="http://schemas.openxmlformats.org/markup-compatibility/2006">
              <mc:Choice xmlns:v="urn:schemas-microsoft-com:vml" Requires="v">
                <p:oleObj name="Documento" r:id="rId3" imgW="5455800" imgH="5095080" progId="WordPro.Document">
                  <p:embed/>
                </p:oleObj>
              </mc:Choice>
              <mc:Fallback>
                <p:oleObj name="Documento" r:id="rId3" imgW="5455800" imgH="5095080" progId="WordPro.Document">
                  <p:embed/>
                  <p:pic>
                    <p:nvPicPr>
                      <p:cNvPr id="15362" name="Object 4">
                        <a:extLst>
                          <a:ext uri="{FF2B5EF4-FFF2-40B4-BE49-F238E27FC236}">
                            <a16:creationId xmlns:a16="http://schemas.microsoft.com/office/drawing/2014/main" id="{C657FFA9-1A7A-431F-BC95-0DF30459C4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5329"/>
                      <a:stretch>
                        <a:fillRect/>
                      </a:stretch>
                    </p:blipFill>
                    <p:spPr bwMode="auto">
                      <a:xfrm>
                        <a:off x="0" y="1196975"/>
                        <a:ext cx="8893175"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Text Box 6">
            <a:extLst>
              <a:ext uri="{FF2B5EF4-FFF2-40B4-BE49-F238E27FC236}">
                <a16:creationId xmlns:a16="http://schemas.microsoft.com/office/drawing/2014/main" id="{5B525CCA-E78B-489B-B553-DB9E478786C8}"/>
              </a:ext>
            </a:extLst>
          </p:cNvPr>
          <p:cNvSpPr txBox="1">
            <a:spLocks noChangeArrowheads="1"/>
          </p:cNvSpPr>
          <p:nvPr/>
        </p:nvSpPr>
        <p:spPr bwMode="auto">
          <a:xfrm>
            <a:off x="0" y="6032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_tradnl" altLang="es-AR" sz="3200" b="1"/>
              <a:t>SISTEMA DE COMPUTACIÓN</a:t>
            </a:r>
            <a:endParaRPr lang="es-ES" altLang="es-AR" sz="3200" b="1"/>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E6C70-7F4A-6BEE-1F90-149E2D3825C7}"/>
              </a:ext>
            </a:extLst>
          </p:cNvPr>
          <p:cNvSpPr>
            <a:spLocks noGrp="1"/>
          </p:cNvSpPr>
          <p:nvPr>
            <p:ph type="ctrTitle" sz="quarter"/>
          </p:nvPr>
        </p:nvSpPr>
        <p:spPr>
          <a:xfrm>
            <a:off x="685800" y="1219201"/>
            <a:ext cx="7772400" cy="1345703"/>
          </a:xfrm>
        </p:spPr>
        <p:txBody>
          <a:bodyPr/>
          <a:lstStyle/>
          <a:p>
            <a:r>
              <a:rPr lang="es-AR" dirty="0"/>
              <a:t>FIN PRIMERA PARTE</a:t>
            </a:r>
          </a:p>
        </p:txBody>
      </p:sp>
      <p:sp>
        <p:nvSpPr>
          <p:cNvPr id="3" name="Subtítulo 2">
            <a:extLst>
              <a:ext uri="{FF2B5EF4-FFF2-40B4-BE49-F238E27FC236}">
                <a16:creationId xmlns:a16="http://schemas.microsoft.com/office/drawing/2014/main" id="{0477FA15-3793-5884-6760-751AA87223A2}"/>
              </a:ext>
            </a:extLst>
          </p:cNvPr>
          <p:cNvSpPr>
            <a:spLocks noGrp="1"/>
          </p:cNvSpPr>
          <p:nvPr>
            <p:ph type="subTitle" sz="quarter" idx="1"/>
          </p:nvPr>
        </p:nvSpPr>
        <p:spPr>
          <a:xfrm>
            <a:off x="1371600" y="3068960"/>
            <a:ext cx="6400800" cy="2569840"/>
          </a:xfrm>
        </p:spPr>
        <p:txBody>
          <a:bodyPr/>
          <a:lstStyle/>
          <a:p>
            <a:r>
              <a:rPr lang="es-AR" sz="4000" dirty="0"/>
              <a:t>UNIDAD N°1</a:t>
            </a:r>
          </a:p>
        </p:txBody>
      </p:sp>
    </p:spTree>
    <p:extLst>
      <p:ext uri="{BB962C8B-B14F-4D97-AF65-F5344CB8AC3E}">
        <p14:creationId xmlns:p14="http://schemas.microsoft.com/office/powerpoint/2010/main" val="745095182"/>
      </p:ext>
    </p:extLst>
  </p:cSld>
  <p:clrMapOvr>
    <a:masterClrMapping/>
  </p:clrMapOvr>
  <p:transition/>
</p:sld>
</file>

<file path=ppt/theme/theme1.xml><?xml version="1.0" encoding="utf-8"?>
<a:theme xmlns:a="http://schemas.openxmlformats.org/drawingml/2006/main" name="Océano">
  <a:themeElements>
    <a:clrScheme name="Océano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éano">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céano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éano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éano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éano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éano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éano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éano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éano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5685</TotalTime>
  <Words>4517</Words>
  <Application>Microsoft Office PowerPoint</Application>
  <PresentationFormat>Presentación en pantalla (4:3)</PresentationFormat>
  <Paragraphs>555</Paragraphs>
  <Slides>91</Slides>
  <Notes>60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91</vt:i4>
      </vt:variant>
    </vt:vector>
  </HeadingPairs>
  <TitlesOfParts>
    <vt:vector size="100" baseType="lpstr">
      <vt:lpstr>Aptos</vt:lpstr>
      <vt:lpstr>Arial</vt:lpstr>
      <vt:lpstr>Arial Black</vt:lpstr>
      <vt:lpstr>Calibri</vt:lpstr>
      <vt:lpstr>CIDFont+F1</vt:lpstr>
      <vt:lpstr>Tahoma</vt:lpstr>
      <vt:lpstr>Wingdings</vt:lpstr>
      <vt:lpstr>Océano</vt:lpstr>
      <vt:lpstr>Documento</vt:lpstr>
      <vt:lpstr>ARQUITECTURA DE COMPUTADORAS</vt:lpstr>
      <vt:lpstr>ARQUITECTURA DE COMPUTADORAS</vt:lpstr>
      <vt:lpstr>ARQUITECTURA DE COMPUTADORAS</vt:lpstr>
      <vt:lpstr>ARQUITECTURA DE LAS COMPUTADORAS</vt:lpstr>
      <vt:lpstr>ORGANIZACIÓN DE LAS COMPUTADORAS</vt:lpstr>
      <vt:lpstr>ARQUITECTURA DE COMPUTADORAS</vt:lpstr>
      <vt:lpstr>MÁQUINA MULTINIVEL</vt:lpstr>
      <vt:lpstr>NIVELES EN ARQUITECTURA DE COMPUTADORAS</vt:lpstr>
      <vt:lpstr>NIVELES EN ARQUITECTURA DE COMPUTADORAS</vt:lpstr>
      <vt:lpstr>NIVELES EN ARQUITECTURA DE COMPUTADORAS</vt:lpstr>
      <vt:lpstr>USUARIO O NIVEL DE PROGRAMAS DE APLICACIÓN</vt:lpstr>
      <vt:lpstr>NIVEL DE LENGUAJES DE ALTO NIVEL</vt:lpstr>
      <vt:lpstr>NIVEL DE LENGUAJES DE ALTO NIVEL</vt:lpstr>
      <vt:lpstr>LENGUAJE ENSAMBLADOR/ CÓDIGO DE MÁQUINA</vt:lpstr>
      <vt:lpstr>LENGUAJE ENSAMBLADOR/ CÓDIGO DE MÁQUINA</vt:lpstr>
      <vt:lpstr>LENGUAJE ENSAMBLADOR/ CÓDIGO DE MÁQUINA</vt:lpstr>
      <vt:lpstr>NIVEL UNIDAD DE CONTROL</vt:lpstr>
      <vt:lpstr>NIVEL UNIDAD DE CONTROL</vt:lpstr>
      <vt:lpstr>NIVEL UNIDAD DE CONTROL</vt:lpstr>
      <vt:lpstr>NIVEL DE UNIDADES FUNCIONALES</vt:lpstr>
      <vt:lpstr>NIVEL DE COMPUERTAS LÓGICAS</vt:lpstr>
      <vt:lpstr>NIVEL DE TRANSISTORES Y CABLES</vt:lpstr>
      <vt:lpstr>DEFINICIÓN DE COMPUTADORA</vt:lpstr>
      <vt:lpstr>JOHN VON NEUMANN</vt:lpstr>
      <vt:lpstr>PRINCIPIOS DE VON NEUMANN</vt:lpstr>
      <vt:lpstr>IAS  (INSTITUTE OF AVANCED STUDIES)</vt:lpstr>
      <vt:lpstr>COMPUTADORAS DIGITALES</vt:lpstr>
      <vt:lpstr>VELOCIDAD DE RESOLUCIÓN</vt:lpstr>
      <vt:lpstr>ORGANIZACIÓN DE UNA COMPUTADORA DIGITAL</vt:lpstr>
      <vt:lpstr>MODELO DE VON NEUMANN</vt:lpstr>
      <vt:lpstr>DEFINICIONES</vt:lpstr>
      <vt:lpstr>RENDIMIENTO DE UNA COMPUTADORA DIGITAL</vt:lpstr>
      <vt:lpstr>MISIÓN DE CADA UNIDAD DE UNA COMPUTADORA DIGITAL</vt:lpstr>
      <vt:lpstr>CONFORMACIÓN DE CADA UNIDAD</vt:lpstr>
      <vt:lpstr>UNIDAD ARITMÉTICA Y LÓGICA</vt:lpstr>
      <vt:lpstr>UNIDAD DE CONTROL</vt:lpstr>
      <vt:lpstr>UNIDAD DE MEMORIA</vt:lpstr>
      <vt:lpstr>UNIDADES DE ENTRADA Y SALIDA</vt:lpstr>
      <vt:lpstr>INTERCONEXIÓN DE LAS UNIDADES  </vt:lpstr>
      <vt:lpstr>FUNCIONAMIENTO DE LA COMPUTADORA</vt:lpstr>
      <vt:lpstr>REGISTROS DE COMPUTADORAS</vt:lpstr>
      <vt:lpstr>CICLO DE MÁQUINA BÁSICO</vt:lpstr>
      <vt:lpstr>Presentación de PowerPoint</vt:lpstr>
      <vt:lpstr>CICLO DE MÁQUINA COMO DIAGRAMA DE ESTADOS</vt:lpstr>
      <vt:lpstr>DENOMINACIÓN DE LOS ESTADOS</vt:lpstr>
      <vt:lpstr>OTRAS DEFINICIONES</vt:lpstr>
      <vt:lpstr>FUNCIONAMIENTO SIMPLIFICADO DE UNA COMPUTADORA</vt:lpstr>
      <vt:lpstr>Presentación de PowerPoint</vt:lpstr>
      <vt:lpstr>CARGA DE PROGRAMA Y DATOS EN LA MEMORIA</vt:lpstr>
      <vt:lpstr>Presentación de PowerPoint</vt:lpstr>
      <vt:lpstr>EJECUCIÓN DEL PROGRAMA</vt:lpstr>
      <vt:lpstr>FASE DE BÚSQUEDA  (PARA CUALQUIER INSTRUCCIÓN)</vt:lpstr>
      <vt:lpstr>Presentación de PowerPoint</vt:lpstr>
      <vt:lpstr>FASE DE EJECUCIÓN</vt:lpstr>
      <vt:lpstr>ALIMENTACIÓN O CARGA DEL ACUMULADOR (FASE EJECUCIÓN)</vt:lpstr>
      <vt:lpstr>Presentación de PowerPoint</vt:lpstr>
      <vt:lpstr>ALIMENTACIÓN O CARGA DEL REGISTRO B (FASE EJECUCIÓN)</vt:lpstr>
      <vt:lpstr>Presentación de PowerPoint</vt:lpstr>
      <vt:lpstr>REALIZACIÓN DE UNA OPERACIÓN (FASE EJECUCIÓN)</vt:lpstr>
      <vt:lpstr>Presentación de PowerPoint</vt:lpstr>
      <vt:lpstr>ALMACENAR EL RESULTADO EN MEMORIA (FASE EJECUCIÓN)</vt:lpstr>
      <vt:lpstr>Presentación de PowerPoint</vt:lpstr>
      <vt:lpstr>SALIDA DEL RESULTADO (FASE EJECUCIÓN)</vt:lpstr>
      <vt:lpstr>Presentación de PowerPoint</vt:lpstr>
      <vt:lpstr>PROGRAMACIÓN</vt:lpstr>
      <vt:lpstr>LENGUAJE DE MÁQUINA</vt:lpstr>
      <vt:lpstr>PALABRA INSTRUCCIÓN</vt:lpstr>
      <vt:lpstr>LENGUAJE DE MÁQUINA</vt:lpstr>
      <vt:lpstr>SUPONEMOS LA SIGUIENTE PALABRA INSTRUCCIÓN</vt:lpstr>
      <vt:lpstr>EJEMPLO DE LENGUAJE DE MÁQUINA</vt:lpstr>
      <vt:lpstr>USO DE LOS SÍMBOLOS DE LA TABLA</vt:lpstr>
      <vt:lpstr>PROGRAMAS EN NOTACIÓN DE BACKUS</vt:lpstr>
      <vt:lpstr>PASOS PARA LA RESOLUCIÓN</vt:lpstr>
      <vt:lpstr>PROGRAMA SEGÚN BACKUS</vt:lpstr>
      <vt:lpstr>DETALLES DEL PROGRAMA</vt:lpstr>
      <vt:lpstr>PROGRAMA EN LENGUAJE ENSAMBLABLE (ASSEMBLER)</vt:lpstr>
      <vt:lpstr>ASIGNACIÓN DE ESPACIOS EN MEMORIA</vt:lpstr>
      <vt:lpstr>PROGRAMA EN LENGUAJE DE MÁQUINA</vt:lpstr>
      <vt:lpstr>VALORES</vt:lpstr>
      <vt:lpstr>ESCRITURA EN MEMORIA</vt:lpstr>
      <vt:lpstr>ESCRITURA EN MEMORIA</vt:lpstr>
      <vt:lpstr>DESPUES DE CORRER EL PROGRAMA SE MODIFICA EL CONTENIDO DE LA POSICIÓN 50</vt:lpstr>
      <vt:lpstr>MODELO DE VON NEUMANN</vt:lpstr>
      <vt:lpstr>MODELO DE SISTEMA DE BUSES</vt:lpstr>
      <vt:lpstr>MODELO DE SISTEMA DE BUSES</vt:lpstr>
      <vt:lpstr>MODELO DE SISTEMA DE BUSES</vt:lpstr>
      <vt:lpstr>MODELO DE SISTEMA DE BUSES</vt:lpstr>
      <vt:lpstr>COMUNICACIÓN  HOMBRE - MÁQUINA</vt:lpstr>
      <vt:lpstr>EL SISTEMA DE COMPUTACIÓN</vt:lpstr>
      <vt:lpstr>Presentación de PowerPoint</vt:lpstr>
      <vt:lpstr>FIN PRIMERA PARTE</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Guillermo Oriolani</dc:creator>
  <cp:lastModifiedBy>Guillermo Oriolani</cp:lastModifiedBy>
  <cp:revision>140</cp:revision>
  <dcterms:created xsi:type="dcterms:W3CDTF">2004-08-08T00:00:33Z</dcterms:created>
  <dcterms:modified xsi:type="dcterms:W3CDTF">2024-03-18T20:34:36Z</dcterms:modified>
</cp:coreProperties>
</file>