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0"/>
  </p:notesMasterIdLst>
  <p:sldIdLst>
    <p:sldId id="256" r:id="rId2"/>
    <p:sldId id="259" r:id="rId3"/>
    <p:sldId id="260" r:id="rId4"/>
    <p:sldId id="261" r:id="rId5"/>
    <p:sldId id="411" r:id="rId6"/>
    <p:sldId id="262" r:id="rId7"/>
    <p:sldId id="263" r:id="rId8"/>
    <p:sldId id="412" r:id="rId9"/>
    <p:sldId id="413" r:id="rId10"/>
    <p:sldId id="264" r:id="rId11"/>
    <p:sldId id="265" r:id="rId12"/>
    <p:sldId id="266" r:id="rId13"/>
    <p:sldId id="267" r:id="rId14"/>
    <p:sldId id="268" r:id="rId15"/>
    <p:sldId id="414" r:id="rId16"/>
    <p:sldId id="451" r:id="rId17"/>
    <p:sldId id="269" r:id="rId18"/>
    <p:sldId id="270" r:id="rId19"/>
    <p:sldId id="271" r:id="rId20"/>
    <p:sldId id="272" r:id="rId21"/>
    <p:sldId id="273" r:id="rId22"/>
    <p:sldId id="275" r:id="rId23"/>
    <p:sldId id="415" r:id="rId24"/>
    <p:sldId id="416" r:id="rId25"/>
    <p:sldId id="417" r:id="rId26"/>
    <p:sldId id="444" r:id="rId27"/>
    <p:sldId id="418" r:id="rId28"/>
    <p:sldId id="447" r:id="rId29"/>
    <p:sldId id="449" r:id="rId30"/>
    <p:sldId id="445" r:id="rId31"/>
    <p:sldId id="450" r:id="rId32"/>
    <p:sldId id="419" r:id="rId33"/>
    <p:sldId id="420" r:id="rId34"/>
    <p:sldId id="421" r:id="rId35"/>
    <p:sldId id="422" r:id="rId36"/>
    <p:sldId id="423" r:id="rId37"/>
    <p:sldId id="424" r:id="rId38"/>
    <p:sldId id="286" r:id="rId39"/>
    <p:sldId id="287" r:id="rId40"/>
    <p:sldId id="288" r:id="rId41"/>
    <p:sldId id="289" r:id="rId42"/>
    <p:sldId id="290" r:id="rId43"/>
    <p:sldId id="291" r:id="rId44"/>
    <p:sldId id="292" r:id="rId45"/>
    <p:sldId id="293" r:id="rId46"/>
    <p:sldId id="274" r:id="rId47"/>
    <p:sldId id="295" r:id="rId48"/>
    <p:sldId id="296" r:id="rId49"/>
    <p:sldId id="297" r:id="rId50"/>
    <p:sldId id="298" r:id="rId51"/>
    <p:sldId id="299" r:id="rId52"/>
    <p:sldId id="300" r:id="rId53"/>
    <p:sldId id="301" r:id="rId54"/>
    <p:sldId id="425" r:id="rId55"/>
    <p:sldId id="302" r:id="rId56"/>
    <p:sldId id="426" r:id="rId57"/>
    <p:sldId id="304" r:id="rId58"/>
    <p:sldId id="427" r:id="rId59"/>
    <p:sldId id="428" r:id="rId60"/>
    <p:sldId id="429" r:id="rId61"/>
    <p:sldId id="305" r:id="rId62"/>
    <p:sldId id="430" r:id="rId63"/>
    <p:sldId id="306" r:id="rId64"/>
    <p:sldId id="456" r:id="rId65"/>
    <p:sldId id="457" r:id="rId66"/>
    <p:sldId id="458" r:id="rId67"/>
    <p:sldId id="459" r:id="rId68"/>
    <p:sldId id="461" r:id="rId69"/>
    <p:sldId id="460" r:id="rId70"/>
    <p:sldId id="462" r:id="rId71"/>
    <p:sldId id="463" r:id="rId72"/>
    <p:sldId id="464" r:id="rId73"/>
    <p:sldId id="465" r:id="rId74"/>
    <p:sldId id="466" r:id="rId75"/>
    <p:sldId id="467" r:id="rId76"/>
    <p:sldId id="469" r:id="rId77"/>
    <p:sldId id="470" r:id="rId78"/>
    <p:sldId id="431" r:id="rId79"/>
    <p:sldId id="315" r:id="rId80"/>
    <p:sldId id="316" r:id="rId81"/>
    <p:sldId id="432" r:id="rId82"/>
    <p:sldId id="318" r:id="rId83"/>
    <p:sldId id="317" r:id="rId84"/>
    <p:sldId id="433" r:id="rId85"/>
    <p:sldId id="319" r:id="rId86"/>
    <p:sldId id="434" r:id="rId87"/>
    <p:sldId id="320" r:id="rId88"/>
    <p:sldId id="435" r:id="rId89"/>
    <p:sldId id="321" r:id="rId90"/>
    <p:sldId id="436" r:id="rId91"/>
    <p:sldId id="322" r:id="rId92"/>
    <p:sldId id="437" r:id="rId93"/>
    <p:sldId id="323" r:id="rId94"/>
    <p:sldId id="438" r:id="rId95"/>
    <p:sldId id="327" r:id="rId96"/>
    <p:sldId id="439" r:id="rId97"/>
    <p:sldId id="328" r:id="rId98"/>
    <p:sldId id="440" r:id="rId99"/>
    <p:sldId id="324" r:id="rId100"/>
    <p:sldId id="441" r:id="rId101"/>
    <p:sldId id="442" r:id="rId102"/>
    <p:sldId id="325" r:id="rId103"/>
    <p:sldId id="326" r:id="rId104"/>
    <p:sldId id="452" r:id="rId105"/>
    <p:sldId id="453" r:id="rId106"/>
    <p:sldId id="454" r:id="rId107"/>
    <p:sldId id="455" r:id="rId108"/>
    <p:sldId id="443" r:id="rId10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9FF99"/>
    <a:srgbClr val="FFFF00"/>
    <a:srgbClr val="66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7105" autoAdjust="0"/>
  </p:normalViewPr>
  <p:slideViewPr>
    <p:cSldViewPr>
      <p:cViewPr varScale="1">
        <p:scale>
          <a:sx n="60" d="100"/>
          <a:sy n="60" d="100"/>
        </p:scale>
        <p:origin x="154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BBCBA51B-6265-4467-8E3E-5D8F0F03283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s-ES"/>
          </a:p>
        </p:txBody>
      </p:sp>
      <p:sp>
        <p:nvSpPr>
          <p:cNvPr id="184323" name="Rectangle 3">
            <a:extLst>
              <a:ext uri="{FF2B5EF4-FFF2-40B4-BE49-F238E27FC236}">
                <a16:creationId xmlns:a16="http://schemas.microsoft.com/office/drawing/2014/main" id="{EB0D073C-D899-42D8-9CD2-DDDE195A589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3076" name="Rectangle 4">
            <a:extLst>
              <a:ext uri="{FF2B5EF4-FFF2-40B4-BE49-F238E27FC236}">
                <a16:creationId xmlns:a16="http://schemas.microsoft.com/office/drawing/2014/main" id="{360E7BB4-54B7-48CC-9EB5-AA786A6197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5" name="Rectangle 5">
            <a:extLst>
              <a:ext uri="{FF2B5EF4-FFF2-40B4-BE49-F238E27FC236}">
                <a16:creationId xmlns:a16="http://schemas.microsoft.com/office/drawing/2014/main" id="{865DBCCC-FA72-47EA-81AE-16BF8A82541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84326" name="Rectangle 6">
            <a:extLst>
              <a:ext uri="{FF2B5EF4-FFF2-40B4-BE49-F238E27FC236}">
                <a16:creationId xmlns:a16="http://schemas.microsoft.com/office/drawing/2014/main" id="{E627CA68-C49B-4D5C-AF1C-3546EC32292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s-ES"/>
          </a:p>
        </p:txBody>
      </p:sp>
      <p:sp>
        <p:nvSpPr>
          <p:cNvPr id="184327" name="Rectangle 7">
            <a:extLst>
              <a:ext uri="{FF2B5EF4-FFF2-40B4-BE49-F238E27FC236}">
                <a16:creationId xmlns:a16="http://schemas.microsoft.com/office/drawing/2014/main" id="{524B655F-43FC-42D0-A69A-9D4FE44938B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CE236F61-1B62-4042-89FD-84EB172B476A}"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B3445E0-A706-4017-91FA-84464BD3CB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F2C2BD-2DB9-4322-8D71-9BB093B43788}" type="slidenum">
              <a:rPr lang="es-ES" altLang="es-AR" smtClean="0"/>
              <a:pPr>
                <a:spcBef>
                  <a:spcPct val="0"/>
                </a:spcBef>
              </a:pPr>
              <a:t>1</a:t>
            </a:fld>
            <a:endParaRPr lang="es-ES" altLang="es-AR"/>
          </a:p>
        </p:txBody>
      </p:sp>
      <p:sp>
        <p:nvSpPr>
          <p:cNvPr id="5123" name="Rectangle 2">
            <a:extLst>
              <a:ext uri="{FF2B5EF4-FFF2-40B4-BE49-F238E27FC236}">
                <a16:creationId xmlns:a16="http://schemas.microsoft.com/office/drawing/2014/main" id="{EA674364-DFC3-4B79-956F-F697CCF3E52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8C3F984-6FB1-4780-94B3-ECFA79BC0C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6A249AD-CF71-401C-B19F-DE6E121531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135F26-9B5C-47CA-B170-9236A61E3244}" type="slidenum">
              <a:rPr lang="es-ES" altLang="es-AR" smtClean="0"/>
              <a:pPr>
                <a:spcBef>
                  <a:spcPct val="0"/>
                </a:spcBef>
              </a:pPr>
              <a:t>13</a:t>
            </a:fld>
            <a:endParaRPr lang="es-ES" altLang="es-AR"/>
          </a:p>
        </p:txBody>
      </p:sp>
      <p:sp>
        <p:nvSpPr>
          <p:cNvPr id="27651" name="Rectangle 2">
            <a:extLst>
              <a:ext uri="{FF2B5EF4-FFF2-40B4-BE49-F238E27FC236}">
                <a16:creationId xmlns:a16="http://schemas.microsoft.com/office/drawing/2014/main" id="{FFA8B0CA-4F75-4CB6-B16A-727719C61DB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6E587EC-2051-4CAA-A065-859D7F1E55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A383BC3-5A73-4AEC-A885-B2988B4549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660320-CFB4-4C86-A42B-D266895FC83D}" type="slidenum">
              <a:rPr lang="es-ES" altLang="es-AR" smtClean="0"/>
              <a:pPr>
                <a:spcBef>
                  <a:spcPct val="0"/>
                </a:spcBef>
              </a:pPr>
              <a:t>14</a:t>
            </a:fld>
            <a:endParaRPr lang="es-ES" altLang="es-AR"/>
          </a:p>
        </p:txBody>
      </p:sp>
      <p:sp>
        <p:nvSpPr>
          <p:cNvPr id="29699" name="Rectangle 2">
            <a:extLst>
              <a:ext uri="{FF2B5EF4-FFF2-40B4-BE49-F238E27FC236}">
                <a16:creationId xmlns:a16="http://schemas.microsoft.com/office/drawing/2014/main" id="{901F4238-A289-4740-A744-F2F894F9660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2E74BBB-DCA0-410E-A94A-586C702DD1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2333906-7B60-4F73-86EE-F5066B1A22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EA7FD6-EC97-4E20-A0A1-80D5EF8896E7}" type="slidenum">
              <a:rPr lang="es-ES" altLang="es-AR" smtClean="0"/>
              <a:pPr>
                <a:spcBef>
                  <a:spcPct val="0"/>
                </a:spcBef>
              </a:pPr>
              <a:t>17</a:t>
            </a:fld>
            <a:endParaRPr lang="es-ES" altLang="es-AR"/>
          </a:p>
        </p:txBody>
      </p:sp>
      <p:sp>
        <p:nvSpPr>
          <p:cNvPr id="32771" name="Rectangle 2">
            <a:extLst>
              <a:ext uri="{FF2B5EF4-FFF2-40B4-BE49-F238E27FC236}">
                <a16:creationId xmlns:a16="http://schemas.microsoft.com/office/drawing/2014/main" id="{D5BD0C9A-0E9A-44BC-BBB9-B6F0C24D86B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F03E14E8-94EF-4E9F-B5AD-6086B5D8BD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1C7E2E8-D36E-4871-8D7A-2447719EC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28DBF2-AA36-4183-AC07-4CCCD73CAE63}" type="slidenum">
              <a:rPr lang="es-ES" altLang="es-AR" smtClean="0"/>
              <a:pPr>
                <a:spcBef>
                  <a:spcPct val="0"/>
                </a:spcBef>
              </a:pPr>
              <a:t>18</a:t>
            </a:fld>
            <a:endParaRPr lang="es-ES" altLang="es-AR"/>
          </a:p>
        </p:txBody>
      </p:sp>
      <p:sp>
        <p:nvSpPr>
          <p:cNvPr id="34819" name="Rectangle 2">
            <a:extLst>
              <a:ext uri="{FF2B5EF4-FFF2-40B4-BE49-F238E27FC236}">
                <a16:creationId xmlns:a16="http://schemas.microsoft.com/office/drawing/2014/main" id="{95BBD4E4-382A-4F86-B6F1-2D5FC6E2B309}"/>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A798F98C-3A12-46C1-B11E-613CC4A8D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0A9537F-9ACC-4EBD-9DA5-CCC7C9D7C0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4338A9-AF26-4C02-A396-37537433B1B4}" type="slidenum">
              <a:rPr lang="es-ES" altLang="es-AR" smtClean="0"/>
              <a:pPr>
                <a:spcBef>
                  <a:spcPct val="0"/>
                </a:spcBef>
              </a:pPr>
              <a:t>19</a:t>
            </a:fld>
            <a:endParaRPr lang="es-ES" altLang="es-AR"/>
          </a:p>
        </p:txBody>
      </p:sp>
      <p:sp>
        <p:nvSpPr>
          <p:cNvPr id="36867" name="Rectangle 2">
            <a:extLst>
              <a:ext uri="{FF2B5EF4-FFF2-40B4-BE49-F238E27FC236}">
                <a16:creationId xmlns:a16="http://schemas.microsoft.com/office/drawing/2014/main" id="{F5C74CBA-56A3-4059-86F2-0E1466813ADF}"/>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6BDA7790-4990-4EF3-94B5-300B1B254A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4F18C9F-CA5B-457B-9AB8-4CCBCD4516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EA4933-F866-4621-9DB4-DE99A47EBD88}" type="slidenum">
              <a:rPr lang="es-ES" altLang="es-AR" smtClean="0"/>
              <a:pPr>
                <a:spcBef>
                  <a:spcPct val="0"/>
                </a:spcBef>
              </a:pPr>
              <a:t>20</a:t>
            </a:fld>
            <a:endParaRPr lang="es-ES" altLang="es-AR"/>
          </a:p>
        </p:txBody>
      </p:sp>
      <p:sp>
        <p:nvSpPr>
          <p:cNvPr id="38915" name="Rectangle 2">
            <a:extLst>
              <a:ext uri="{FF2B5EF4-FFF2-40B4-BE49-F238E27FC236}">
                <a16:creationId xmlns:a16="http://schemas.microsoft.com/office/drawing/2014/main" id="{A59D837D-3500-4452-B1EE-A838095EFF37}"/>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276F31A2-2615-47F6-84F1-83E4D6E031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0B8F8B5-9510-4540-BBFA-0BA670BE97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339809-0362-41D8-B5C6-9D75F66026E0}" type="slidenum">
              <a:rPr lang="es-ES" altLang="es-AR" smtClean="0"/>
              <a:pPr>
                <a:spcBef>
                  <a:spcPct val="0"/>
                </a:spcBef>
              </a:pPr>
              <a:t>21</a:t>
            </a:fld>
            <a:endParaRPr lang="es-ES" altLang="es-AR"/>
          </a:p>
        </p:txBody>
      </p:sp>
      <p:sp>
        <p:nvSpPr>
          <p:cNvPr id="40963" name="Rectangle 2">
            <a:extLst>
              <a:ext uri="{FF2B5EF4-FFF2-40B4-BE49-F238E27FC236}">
                <a16:creationId xmlns:a16="http://schemas.microsoft.com/office/drawing/2014/main" id="{BE46B2CD-1BA8-4F9B-9BA6-F08E6F7F584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2A154B6-0FFF-4800-A110-A776636912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03A2C14-66D6-4988-829F-BF327E505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A6A9E7-F33B-4C6A-B054-9A4F83E883F4}" type="slidenum">
              <a:rPr lang="es-ES" altLang="es-AR" smtClean="0"/>
              <a:pPr>
                <a:spcBef>
                  <a:spcPct val="0"/>
                </a:spcBef>
              </a:pPr>
              <a:t>22</a:t>
            </a:fld>
            <a:endParaRPr lang="es-ES" altLang="es-AR"/>
          </a:p>
        </p:txBody>
      </p:sp>
      <p:sp>
        <p:nvSpPr>
          <p:cNvPr id="43011" name="Rectangle 2">
            <a:extLst>
              <a:ext uri="{FF2B5EF4-FFF2-40B4-BE49-F238E27FC236}">
                <a16:creationId xmlns:a16="http://schemas.microsoft.com/office/drawing/2014/main" id="{670DE638-D9C0-488A-B28E-A10B5AB64E5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16C4F0CA-5210-4269-AEC1-127C7F2F05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Marcador de imagen de diapositiva 1">
            <a:extLst>
              <a:ext uri="{FF2B5EF4-FFF2-40B4-BE49-F238E27FC236}">
                <a16:creationId xmlns:a16="http://schemas.microsoft.com/office/drawing/2014/main" id="{677CA93D-7308-4E22-8372-E2DCC264C208}"/>
              </a:ext>
            </a:extLst>
          </p:cNvPr>
          <p:cNvSpPr>
            <a:spLocks noGrp="1" noRot="1" noChangeAspect="1" noChangeArrowheads="1" noTextEdit="1"/>
          </p:cNvSpPr>
          <p:nvPr>
            <p:ph type="sldImg"/>
          </p:nvPr>
        </p:nvSpPr>
        <p:spPr>
          <a:ln/>
        </p:spPr>
      </p:sp>
      <p:sp>
        <p:nvSpPr>
          <p:cNvPr id="48131" name="Marcador de notas 2">
            <a:extLst>
              <a:ext uri="{FF2B5EF4-FFF2-40B4-BE49-F238E27FC236}">
                <a16:creationId xmlns:a16="http://schemas.microsoft.com/office/drawing/2014/main" id="{A52780CD-B245-49D3-B2C7-6B3EA35E88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a:latin typeface="Arial" panose="020B0604020202020204" pitchFamily="34" charset="0"/>
            </a:endParaRPr>
          </a:p>
        </p:txBody>
      </p:sp>
      <p:sp>
        <p:nvSpPr>
          <p:cNvPr id="48132" name="Marcador de número de diapositiva 3">
            <a:extLst>
              <a:ext uri="{FF2B5EF4-FFF2-40B4-BE49-F238E27FC236}">
                <a16:creationId xmlns:a16="http://schemas.microsoft.com/office/drawing/2014/main" id="{A6A0149F-C89C-4FC3-931A-82C66376DF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142065D-5790-4C04-AA2B-542138442445}" type="slidenum">
              <a:rPr lang="es-ES" altLang="es-AR" smtClean="0">
                <a:latin typeface="Arial" panose="020B0604020202020204" pitchFamily="34" charset="0"/>
              </a:rPr>
              <a:pPr/>
              <a:t>27</a:t>
            </a:fld>
            <a:endParaRPr lang="es-ES" altLang="es-A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133EF8F-2C94-4CD5-8827-CC9EEAB5D4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2517F9-E4B1-44D1-B246-5053772652B9}" type="slidenum">
              <a:rPr lang="es-ES" altLang="es-AR" smtClean="0"/>
              <a:pPr>
                <a:spcBef>
                  <a:spcPct val="0"/>
                </a:spcBef>
              </a:pPr>
              <a:t>38</a:t>
            </a:fld>
            <a:endParaRPr lang="es-ES" altLang="es-AR"/>
          </a:p>
        </p:txBody>
      </p:sp>
      <p:sp>
        <p:nvSpPr>
          <p:cNvPr id="56323" name="Rectangle 2">
            <a:extLst>
              <a:ext uri="{FF2B5EF4-FFF2-40B4-BE49-F238E27FC236}">
                <a16:creationId xmlns:a16="http://schemas.microsoft.com/office/drawing/2014/main" id="{F4E93A1F-AB2D-4D54-B272-89EC59BD72C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E00C3D21-2352-428D-AE19-DBCCF03A78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8D2ED9F-7D86-4E7A-AA04-F807FD1B45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A14E79-618B-46B4-9D73-C1ED6E380EC1}" type="slidenum">
              <a:rPr lang="es-ES" altLang="es-AR" smtClean="0"/>
              <a:pPr>
                <a:spcBef>
                  <a:spcPct val="0"/>
                </a:spcBef>
              </a:pPr>
              <a:t>2</a:t>
            </a:fld>
            <a:endParaRPr lang="es-ES" altLang="es-AR"/>
          </a:p>
        </p:txBody>
      </p:sp>
      <p:sp>
        <p:nvSpPr>
          <p:cNvPr id="8195" name="Rectangle 2">
            <a:extLst>
              <a:ext uri="{FF2B5EF4-FFF2-40B4-BE49-F238E27FC236}">
                <a16:creationId xmlns:a16="http://schemas.microsoft.com/office/drawing/2014/main" id="{E9CF5E38-57A7-4B8B-BC59-9487835BCEA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33283FC-3FCF-4B8C-A0EC-0001D840E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95F3D87-5DB6-4881-B202-D1BD90222F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808A5B-982F-46AF-BA8B-E613BA9386FF}" type="slidenum">
              <a:rPr lang="es-ES" altLang="es-AR" smtClean="0"/>
              <a:pPr>
                <a:spcBef>
                  <a:spcPct val="0"/>
                </a:spcBef>
              </a:pPr>
              <a:t>39</a:t>
            </a:fld>
            <a:endParaRPr lang="es-ES" altLang="es-AR"/>
          </a:p>
        </p:txBody>
      </p:sp>
      <p:sp>
        <p:nvSpPr>
          <p:cNvPr id="58371" name="Rectangle 2">
            <a:extLst>
              <a:ext uri="{FF2B5EF4-FFF2-40B4-BE49-F238E27FC236}">
                <a16:creationId xmlns:a16="http://schemas.microsoft.com/office/drawing/2014/main" id="{8F95D879-F122-4B69-92BC-DC8396D86558}"/>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64E785D1-5E5F-4B85-A26D-074DAE9F0C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CAE1B32-52E0-4E67-8FA0-7F668D8D90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D57370-4061-47AE-A65D-92CC048AF5E8}" type="slidenum">
              <a:rPr lang="es-ES" altLang="es-AR" smtClean="0"/>
              <a:pPr>
                <a:spcBef>
                  <a:spcPct val="0"/>
                </a:spcBef>
              </a:pPr>
              <a:t>40</a:t>
            </a:fld>
            <a:endParaRPr lang="es-ES" altLang="es-AR"/>
          </a:p>
        </p:txBody>
      </p:sp>
      <p:sp>
        <p:nvSpPr>
          <p:cNvPr id="60419" name="Rectangle 2">
            <a:extLst>
              <a:ext uri="{FF2B5EF4-FFF2-40B4-BE49-F238E27FC236}">
                <a16:creationId xmlns:a16="http://schemas.microsoft.com/office/drawing/2014/main" id="{68D43EF1-690B-4E33-9804-0B30F4DB9C66}"/>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014CBB5-6AF5-4CAA-9FF6-8898D0A894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35B7910-60A2-4E9E-A256-71143DD50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AE18F4-5EDC-456E-88BA-029305AD898F}" type="slidenum">
              <a:rPr lang="es-ES" altLang="es-AR" smtClean="0"/>
              <a:pPr>
                <a:spcBef>
                  <a:spcPct val="0"/>
                </a:spcBef>
              </a:pPr>
              <a:t>41</a:t>
            </a:fld>
            <a:endParaRPr lang="es-ES" altLang="es-AR"/>
          </a:p>
        </p:txBody>
      </p:sp>
      <p:sp>
        <p:nvSpPr>
          <p:cNvPr id="62467" name="Rectangle 2">
            <a:extLst>
              <a:ext uri="{FF2B5EF4-FFF2-40B4-BE49-F238E27FC236}">
                <a16:creationId xmlns:a16="http://schemas.microsoft.com/office/drawing/2014/main" id="{06C55EBE-65F8-4B2F-A95E-491A0735DEF1}"/>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315F3D65-DC4F-4D38-B1A7-91D0D77F81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F54F3A1-6C81-4173-B2B4-0F5DB70F08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1DD539-9BAC-4A95-AC2C-B1568D57685D}" type="slidenum">
              <a:rPr lang="es-ES" altLang="es-AR" smtClean="0"/>
              <a:pPr>
                <a:spcBef>
                  <a:spcPct val="0"/>
                </a:spcBef>
              </a:pPr>
              <a:t>42</a:t>
            </a:fld>
            <a:endParaRPr lang="es-ES" altLang="es-AR"/>
          </a:p>
        </p:txBody>
      </p:sp>
      <p:sp>
        <p:nvSpPr>
          <p:cNvPr id="64515" name="Rectangle 2">
            <a:extLst>
              <a:ext uri="{FF2B5EF4-FFF2-40B4-BE49-F238E27FC236}">
                <a16:creationId xmlns:a16="http://schemas.microsoft.com/office/drawing/2014/main" id="{39FEEA82-530B-481D-A37B-C1DD9FDF0CD7}"/>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6620AFB-A428-4698-A500-A9FE735B17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E248B1A-8238-4454-8587-8773FDAB06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18108B-6FA2-4442-A5AF-EAC0EA9D7024}" type="slidenum">
              <a:rPr lang="es-ES" altLang="es-AR" smtClean="0"/>
              <a:pPr>
                <a:spcBef>
                  <a:spcPct val="0"/>
                </a:spcBef>
              </a:pPr>
              <a:t>43</a:t>
            </a:fld>
            <a:endParaRPr lang="es-ES" altLang="es-AR"/>
          </a:p>
        </p:txBody>
      </p:sp>
      <p:sp>
        <p:nvSpPr>
          <p:cNvPr id="66563" name="Rectangle 2">
            <a:extLst>
              <a:ext uri="{FF2B5EF4-FFF2-40B4-BE49-F238E27FC236}">
                <a16:creationId xmlns:a16="http://schemas.microsoft.com/office/drawing/2014/main" id="{C013D307-FA8F-4F0D-86CC-8565E4ECF9D7}"/>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E7AD1C0F-8262-4D6F-A575-344C9FA7B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C253A8D-36EE-4A28-8922-BEEBDBAC50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E3BA92-59FD-4E9A-BBA4-5E0FE262C288}" type="slidenum">
              <a:rPr lang="es-ES" altLang="es-AR" smtClean="0"/>
              <a:pPr>
                <a:spcBef>
                  <a:spcPct val="0"/>
                </a:spcBef>
              </a:pPr>
              <a:t>44</a:t>
            </a:fld>
            <a:endParaRPr lang="es-ES" altLang="es-AR"/>
          </a:p>
        </p:txBody>
      </p:sp>
      <p:sp>
        <p:nvSpPr>
          <p:cNvPr id="68611" name="Rectangle 2">
            <a:extLst>
              <a:ext uri="{FF2B5EF4-FFF2-40B4-BE49-F238E27FC236}">
                <a16:creationId xmlns:a16="http://schemas.microsoft.com/office/drawing/2014/main" id="{1EB78C2E-8C58-42FD-8223-04EC1341A7F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A820E172-47DA-4BBB-96DC-703FABB0E9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D4DBD08-9F99-4DF1-BF92-69ED4416D5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780620-74FC-4362-B1E1-9D7F5560EFD3}" type="slidenum">
              <a:rPr lang="es-ES" altLang="es-AR" smtClean="0"/>
              <a:pPr>
                <a:spcBef>
                  <a:spcPct val="0"/>
                </a:spcBef>
              </a:pPr>
              <a:t>45</a:t>
            </a:fld>
            <a:endParaRPr lang="es-ES" altLang="es-AR"/>
          </a:p>
        </p:txBody>
      </p:sp>
      <p:sp>
        <p:nvSpPr>
          <p:cNvPr id="70659" name="Rectangle 2">
            <a:extLst>
              <a:ext uri="{FF2B5EF4-FFF2-40B4-BE49-F238E27FC236}">
                <a16:creationId xmlns:a16="http://schemas.microsoft.com/office/drawing/2014/main" id="{2222B695-C76C-4246-8A06-56E519AEC87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9F0E1B7D-81CE-41A0-B025-01CD22666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8D204E0-13DF-4A62-9DAC-5B6E7356A4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D9687D-4184-4C83-BF57-BABF2435CD0B}" type="slidenum">
              <a:rPr lang="es-ES" altLang="es-AR" smtClean="0"/>
              <a:pPr>
                <a:spcBef>
                  <a:spcPct val="0"/>
                </a:spcBef>
              </a:pPr>
              <a:t>46</a:t>
            </a:fld>
            <a:endParaRPr lang="es-ES" altLang="es-AR"/>
          </a:p>
        </p:txBody>
      </p:sp>
      <p:sp>
        <p:nvSpPr>
          <p:cNvPr id="72707" name="Rectangle 2">
            <a:extLst>
              <a:ext uri="{FF2B5EF4-FFF2-40B4-BE49-F238E27FC236}">
                <a16:creationId xmlns:a16="http://schemas.microsoft.com/office/drawing/2014/main" id="{79B72BAF-644B-4F52-9015-98E85DF6D700}"/>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3B3A93-51D9-42FE-BC81-FE4A0327B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11F84E8-B266-43C0-AA31-CCE6167DD7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1DA52D-0EC8-4DD8-9F10-AE325C23FF85}" type="slidenum">
              <a:rPr lang="es-ES" altLang="es-AR" smtClean="0"/>
              <a:pPr>
                <a:spcBef>
                  <a:spcPct val="0"/>
                </a:spcBef>
              </a:pPr>
              <a:t>47</a:t>
            </a:fld>
            <a:endParaRPr lang="es-ES" altLang="es-AR"/>
          </a:p>
        </p:txBody>
      </p:sp>
      <p:sp>
        <p:nvSpPr>
          <p:cNvPr id="74755" name="Rectangle 2">
            <a:extLst>
              <a:ext uri="{FF2B5EF4-FFF2-40B4-BE49-F238E27FC236}">
                <a16:creationId xmlns:a16="http://schemas.microsoft.com/office/drawing/2014/main" id="{C66830F7-954C-45E1-8E26-C278C2F917D3}"/>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33510B8-0D47-4506-AC35-2F0694C9BC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28E63F0-480B-4505-B138-EC58753BF4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3847F1-3874-4F84-8110-EBA750DF8A5F}" type="slidenum">
              <a:rPr lang="es-ES" altLang="es-AR" smtClean="0"/>
              <a:pPr>
                <a:spcBef>
                  <a:spcPct val="0"/>
                </a:spcBef>
              </a:pPr>
              <a:t>48</a:t>
            </a:fld>
            <a:endParaRPr lang="es-ES" altLang="es-AR"/>
          </a:p>
        </p:txBody>
      </p:sp>
      <p:sp>
        <p:nvSpPr>
          <p:cNvPr id="76803" name="Rectangle 2">
            <a:extLst>
              <a:ext uri="{FF2B5EF4-FFF2-40B4-BE49-F238E27FC236}">
                <a16:creationId xmlns:a16="http://schemas.microsoft.com/office/drawing/2014/main" id="{3C049BBE-8168-4771-B515-3ACEBED2DBA3}"/>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B6807C19-2116-4D76-8A20-176482A7B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364C6F9-F1A1-43BC-930A-6511279B0F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7B1C7E-DC24-4E85-98E1-676712F6AB19}" type="slidenum">
              <a:rPr lang="es-ES" altLang="es-AR" smtClean="0"/>
              <a:pPr>
                <a:spcBef>
                  <a:spcPct val="0"/>
                </a:spcBef>
              </a:pPr>
              <a:t>3</a:t>
            </a:fld>
            <a:endParaRPr lang="es-ES" altLang="es-AR"/>
          </a:p>
        </p:txBody>
      </p:sp>
      <p:sp>
        <p:nvSpPr>
          <p:cNvPr id="10243" name="Rectangle 2">
            <a:extLst>
              <a:ext uri="{FF2B5EF4-FFF2-40B4-BE49-F238E27FC236}">
                <a16:creationId xmlns:a16="http://schemas.microsoft.com/office/drawing/2014/main" id="{FAD98527-083B-4808-891C-2314821C90B6}"/>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65B68841-24BD-4D15-88A7-21E6030FAA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D538BF28-D6BF-4DA9-BAEB-0B2A7087B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43F7D5-662B-47B8-BE75-80F5B43F4E6C}" type="slidenum">
              <a:rPr lang="es-ES" altLang="es-AR" smtClean="0"/>
              <a:pPr>
                <a:spcBef>
                  <a:spcPct val="0"/>
                </a:spcBef>
              </a:pPr>
              <a:t>49</a:t>
            </a:fld>
            <a:endParaRPr lang="es-ES" altLang="es-AR"/>
          </a:p>
        </p:txBody>
      </p:sp>
      <p:sp>
        <p:nvSpPr>
          <p:cNvPr id="78851" name="Rectangle 2">
            <a:extLst>
              <a:ext uri="{FF2B5EF4-FFF2-40B4-BE49-F238E27FC236}">
                <a16:creationId xmlns:a16="http://schemas.microsoft.com/office/drawing/2014/main" id="{A82BFB56-8B4F-4C05-9F71-43701F155898}"/>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2A5D718-CF2C-4B27-B1B1-80ED1D54D4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A8BCA5F-AA72-4A38-BC4A-8A68436383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AC60FC-50EE-4C7B-8D6A-8395027BDBD1}" type="slidenum">
              <a:rPr lang="es-ES" altLang="es-AR" smtClean="0"/>
              <a:pPr>
                <a:spcBef>
                  <a:spcPct val="0"/>
                </a:spcBef>
              </a:pPr>
              <a:t>50</a:t>
            </a:fld>
            <a:endParaRPr lang="es-ES" altLang="es-AR"/>
          </a:p>
        </p:txBody>
      </p:sp>
      <p:sp>
        <p:nvSpPr>
          <p:cNvPr id="80899" name="Rectangle 2">
            <a:extLst>
              <a:ext uri="{FF2B5EF4-FFF2-40B4-BE49-F238E27FC236}">
                <a16:creationId xmlns:a16="http://schemas.microsoft.com/office/drawing/2014/main" id="{AD3D69AB-D152-4F81-88F5-A180AB23D173}"/>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95E9D161-70BC-4EF4-BEDC-8B38900EC3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2C5DCE7C-E3AB-43E2-A282-3F67530E3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896144-0535-4958-8424-0502F1E281D1}" type="slidenum">
              <a:rPr lang="es-ES" altLang="es-AR" smtClean="0"/>
              <a:pPr>
                <a:spcBef>
                  <a:spcPct val="0"/>
                </a:spcBef>
              </a:pPr>
              <a:t>51</a:t>
            </a:fld>
            <a:endParaRPr lang="es-ES" altLang="es-AR"/>
          </a:p>
        </p:txBody>
      </p:sp>
      <p:sp>
        <p:nvSpPr>
          <p:cNvPr id="82947" name="Rectangle 2">
            <a:extLst>
              <a:ext uri="{FF2B5EF4-FFF2-40B4-BE49-F238E27FC236}">
                <a16:creationId xmlns:a16="http://schemas.microsoft.com/office/drawing/2014/main" id="{A9EA10C7-F8D1-4FF1-8B51-B64ABC18FE5B}"/>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04292AC3-4C72-4D23-9D23-A2259EFD66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74BA4CD-D105-4769-8F23-92CC68AF6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304C0E-0126-4A9E-8FD6-85591A580944}" type="slidenum">
              <a:rPr lang="es-ES" altLang="es-AR" smtClean="0"/>
              <a:pPr>
                <a:spcBef>
                  <a:spcPct val="0"/>
                </a:spcBef>
              </a:pPr>
              <a:t>52</a:t>
            </a:fld>
            <a:endParaRPr lang="es-ES" altLang="es-AR"/>
          </a:p>
        </p:txBody>
      </p:sp>
      <p:sp>
        <p:nvSpPr>
          <p:cNvPr id="84995" name="Rectangle 2">
            <a:extLst>
              <a:ext uri="{FF2B5EF4-FFF2-40B4-BE49-F238E27FC236}">
                <a16:creationId xmlns:a16="http://schemas.microsoft.com/office/drawing/2014/main" id="{965C876A-3572-4E95-A1C7-11858123F1CA}"/>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D538366-2B29-4CCD-B217-7002B7C1D3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71634A1-73FB-4C06-90AC-CDE208FF8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948002-D402-42AB-8605-0B172A96E637}" type="slidenum">
              <a:rPr lang="es-ES" altLang="es-AR" smtClean="0"/>
              <a:pPr>
                <a:spcBef>
                  <a:spcPct val="0"/>
                </a:spcBef>
              </a:pPr>
              <a:t>53</a:t>
            </a:fld>
            <a:endParaRPr lang="es-ES" altLang="es-AR"/>
          </a:p>
        </p:txBody>
      </p:sp>
      <p:sp>
        <p:nvSpPr>
          <p:cNvPr id="87043" name="Rectangle 2">
            <a:extLst>
              <a:ext uri="{FF2B5EF4-FFF2-40B4-BE49-F238E27FC236}">
                <a16:creationId xmlns:a16="http://schemas.microsoft.com/office/drawing/2014/main" id="{F6219026-7C6C-4F3A-A181-D1D193F54FE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E953F156-738D-44A9-998A-C61CC9BFEF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EB7FB4D-F654-41BD-9AF9-651038ED61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BC0D3B-AB7C-498F-967C-C97FFA1AAF2E}" type="slidenum">
              <a:rPr lang="es-ES" altLang="es-AR" smtClean="0"/>
              <a:pPr>
                <a:spcBef>
                  <a:spcPct val="0"/>
                </a:spcBef>
              </a:pPr>
              <a:t>55</a:t>
            </a:fld>
            <a:endParaRPr lang="es-ES" altLang="es-AR"/>
          </a:p>
        </p:txBody>
      </p:sp>
      <p:sp>
        <p:nvSpPr>
          <p:cNvPr id="90115" name="Rectangle 2">
            <a:extLst>
              <a:ext uri="{FF2B5EF4-FFF2-40B4-BE49-F238E27FC236}">
                <a16:creationId xmlns:a16="http://schemas.microsoft.com/office/drawing/2014/main" id="{32AB740F-81A8-4527-BBF5-AB0F7B85A0CD}"/>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B8A1F70F-D9A2-40EF-A2E7-F9AE39749D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140FD7F-2218-48DC-BB35-78E05B868D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CA3FB5-A260-45B9-8927-DA5303DFE66F}" type="slidenum">
              <a:rPr lang="es-ES" altLang="es-AR" smtClean="0"/>
              <a:pPr>
                <a:spcBef>
                  <a:spcPct val="0"/>
                </a:spcBef>
              </a:pPr>
              <a:t>57</a:t>
            </a:fld>
            <a:endParaRPr lang="es-ES" altLang="es-AR"/>
          </a:p>
        </p:txBody>
      </p:sp>
      <p:sp>
        <p:nvSpPr>
          <p:cNvPr id="93187" name="Rectangle 2">
            <a:extLst>
              <a:ext uri="{FF2B5EF4-FFF2-40B4-BE49-F238E27FC236}">
                <a16:creationId xmlns:a16="http://schemas.microsoft.com/office/drawing/2014/main" id="{F3193354-8EEE-4082-9B8C-EC4EEF74E9B7}"/>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7049907-BCEE-4073-8A07-3EE5DF1CCF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B8178EC0-D611-4B98-881D-F61642741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BC9532-51B8-4050-8B84-187F708A60BE}" type="slidenum">
              <a:rPr lang="es-ES" altLang="es-AR" smtClean="0"/>
              <a:pPr>
                <a:spcBef>
                  <a:spcPct val="0"/>
                </a:spcBef>
              </a:pPr>
              <a:t>61</a:t>
            </a:fld>
            <a:endParaRPr lang="es-ES" altLang="es-AR"/>
          </a:p>
        </p:txBody>
      </p:sp>
      <p:sp>
        <p:nvSpPr>
          <p:cNvPr id="98307" name="Rectangle 2">
            <a:extLst>
              <a:ext uri="{FF2B5EF4-FFF2-40B4-BE49-F238E27FC236}">
                <a16:creationId xmlns:a16="http://schemas.microsoft.com/office/drawing/2014/main" id="{84D68BB5-CDCD-4C62-ABD5-4F1232774C26}"/>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FCF6F99D-100B-4612-B562-CD69E6DAF5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Marcador de imagen de diapositiva 1">
            <a:extLst>
              <a:ext uri="{FF2B5EF4-FFF2-40B4-BE49-F238E27FC236}">
                <a16:creationId xmlns:a16="http://schemas.microsoft.com/office/drawing/2014/main" id="{4C203364-1BDE-4605-A1A1-EC46FC9F53BB}"/>
              </a:ext>
            </a:extLst>
          </p:cNvPr>
          <p:cNvSpPr>
            <a:spLocks noGrp="1" noRot="1" noChangeAspect="1" noChangeArrowheads="1" noTextEdit="1"/>
          </p:cNvSpPr>
          <p:nvPr>
            <p:ph type="sldImg"/>
          </p:nvPr>
        </p:nvSpPr>
        <p:spPr>
          <a:ln/>
        </p:spPr>
      </p:sp>
      <p:sp>
        <p:nvSpPr>
          <p:cNvPr id="100355" name="Marcador de notas 2">
            <a:extLst>
              <a:ext uri="{FF2B5EF4-FFF2-40B4-BE49-F238E27FC236}">
                <a16:creationId xmlns:a16="http://schemas.microsoft.com/office/drawing/2014/main" id="{A400F45E-9818-4192-BDBB-A4F6D8160F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a:latin typeface="Arial" panose="020B0604020202020204" pitchFamily="34" charset="0"/>
            </a:endParaRPr>
          </a:p>
        </p:txBody>
      </p:sp>
      <p:sp>
        <p:nvSpPr>
          <p:cNvPr id="100356" name="Marcador de número de diapositiva 3">
            <a:extLst>
              <a:ext uri="{FF2B5EF4-FFF2-40B4-BE49-F238E27FC236}">
                <a16:creationId xmlns:a16="http://schemas.microsoft.com/office/drawing/2014/main" id="{054D4114-792C-4B71-859A-6B091A7D80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8572687-6CAE-4F54-87A3-F8CF77A16E4F}" type="slidenum">
              <a:rPr lang="es-ES" altLang="es-AR" smtClean="0">
                <a:latin typeface="Arial" panose="020B0604020202020204" pitchFamily="34" charset="0"/>
              </a:rPr>
              <a:pPr/>
              <a:t>62</a:t>
            </a:fld>
            <a:endParaRPr lang="es-ES" altLang="es-A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DA1AE5DD-91EA-4913-A39D-EFB6FF0869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1E4726-EC80-424B-B8C6-6C6C67DC37E1}" type="slidenum">
              <a:rPr lang="es-ES" altLang="es-AR" smtClean="0"/>
              <a:pPr>
                <a:spcBef>
                  <a:spcPct val="0"/>
                </a:spcBef>
              </a:pPr>
              <a:t>63</a:t>
            </a:fld>
            <a:endParaRPr lang="es-ES" altLang="es-AR"/>
          </a:p>
        </p:txBody>
      </p:sp>
      <p:sp>
        <p:nvSpPr>
          <p:cNvPr id="102403" name="Rectangle 2">
            <a:extLst>
              <a:ext uri="{FF2B5EF4-FFF2-40B4-BE49-F238E27FC236}">
                <a16:creationId xmlns:a16="http://schemas.microsoft.com/office/drawing/2014/main" id="{773D3E0B-699D-4652-B489-EB0E3DD6244A}"/>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136BB28-4DEB-4CC6-8315-757F9A1FD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2E93F48-3032-414D-B0AF-7924EC8ED0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B3BDE1-BC77-4697-814D-8819AC39D0BD}" type="slidenum">
              <a:rPr lang="es-ES" altLang="es-AR" smtClean="0"/>
              <a:pPr>
                <a:spcBef>
                  <a:spcPct val="0"/>
                </a:spcBef>
              </a:pPr>
              <a:t>4</a:t>
            </a:fld>
            <a:endParaRPr lang="es-ES" altLang="es-AR"/>
          </a:p>
        </p:txBody>
      </p:sp>
      <p:sp>
        <p:nvSpPr>
          <p:cNvPr id="12291" name="Rectangle 2">
            <a:extLst>
              <a:ext uri="{FF2B5EF4-FFF2-40B4-BE49-F238E27FC236}">
                <a16:creationId xmlns:a16="http://schemas.microsoft.com/office/drawing/2014/main" id="{276CCEE6-CFE8-44F9-A13B-4584A3E0DBB4}"/>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52B31D13-1464-448F-8A60-FE16FF6472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72A6F62-FDE7-42EC-9810-4F67B7EC7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378C08-407E-41BB-A05F-26B066DEA819}" type="slidenum">
              <a:rPr lang="es-ES" altLang="es-AR" smtClean="0"/>
              <a:pPr>
                <a:spcBef>
                  <a:spcPct val="0"/>
                </a:spcBef>
              </a:pPr>
              <a:t>79</a:t>
            </a:fld>
            <a:endParaRPr lang="es-ES" altLang="es-AR"/>
          </a:p>
        </p:txBody>
      </p:sp>
      <p:sp>
        <p:nvSpPr>
          <p:cNvPr id="105475" name="Rectangle 2">
            <a:extLst>
              <a:ext uri="{FF2B5EF4-FFF2-40B4-BE49-F238E27FC236}">
                <a16:creationId xmlns:a16="http://schemas.microsoft.com/office/drawing/2014/main" id="{2F4E09A2-A9E7-4BA1-974A-0076FAEFD8D0}"/>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BB7F743D-F222-4C20-A905-E2FB496531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AA38751-EC3D-45AC-95A3-A1D2B0E6C2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8D3171-6456-4BE8-9CF4-0200DE83FE93}" type="slidenum">
              <a:rPr lang="es-ES" altLang="es-AR" smtClean="0"/>
              <a:pPr>
                <a:spcBef>
                  <a:spcPct val="0"/>
                </a:spcBef>
              </a:pPr>
              <a:t>80</a:t>
            </a:fld>
            <a:endParaRPr lang="es-ES" altLang="es-AR"/>
          </a:p>
        </p:txBody>
      </p:sp>
      <p:sp>
        <p:nvSpPr>
          <p:cNvPr id="107523" name="Rectangle 2">
            <a:extLst>
              <a:ext uri="{FF2B5EF4-FFF2-40B4-BE49-F238E27FC236}">
                <a16:creationId xmlns:a16="http://schemas.microsoft.com/office/drawing/2014/main" id="{CC1393B9-1630-4127-96FE-A2EC581E6248}"/>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7F0D0AEC-28F4-4EDA-B548-40465BDF2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F28BF37-0B00-4303-A87A-8416560593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0C7D64-A67D-4B20-988D-B83579318AAD}" type="slidenum">
              <a:rPr lang="es-ES" altLang="es-AR" smtClean="0"/>
              <a:pPr>
                <a:spcBef>
                  <a:spcPct val="0"/>
                </a:spcBef>
              </a:pPr>
              <a:t>82</a:t>
            </a:fld>
            <a:endParaRPr lang="es-ES" altLang="es-AR"/>
          </a:p>
        </p:txBody>
      </p:sp>
      <p:sp>
        <p:nvSpPr>
          <p:cNvPr id="110595" name="Rectangle 2">
            <a:extLst>
              <a:ext uri="{FF2B5EF4-FFF2-40B4-BE49-F238E27FC236}">
                <a16:creationId xmlns:a16="http://schemas.microsoft.com/office/drawing/2014/main" id="{1C0AFC1D-935F-41FB-A2EB-4322B4376E9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42863C6-13AC-4CDA-8FAE-97D3C840D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ACC88EEE-5110-4A23-9D44-DA369F7A74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B23739-63E5-442F-821E-6FAD31A5902C}" type="slidenum">
              <a:rPr lang="es-ES" altLang="es-AR" smtClean="0"/>
              <a:pPr>
                <a:spcBef>
                  <a:spcPct val="0"/>
                </a:spcBef>
              </a:pPr>
              <a:t>83</a:t>
            </a:fld>
            <a:endParaRPr lang="es-ES" altLang="es-AR"/>
          </a:p>
        </p:txBody>
      </p:sp>
      <p:sp>
        <p:nvSpPr>
          <p:cNvPr id="112643" name="Rectangle 2">
            <a:extLst>
              <a:ext uri="{FF2B5EF4-FFF2-40B4-BE49-F238E27FC236}">
                <a16:creationId xmlns:a16="http://schemas.microsoft.com/office/drawing/2014/main" id="{638F3A31-060D-4209-9FA3-AED2825FAE02}"/>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A0A0D2F8-B411-4BEE-915A-380855080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6A9F3DCA-3635-4B49-B52E-7C8162B3DC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A0C516-01A4-4EF3-8221-663C0910A0C1}" type="slidenum">
              <a:rPr lang="es-ES" altLang="es-AR" smtClean="0"/>
              <a:pPr>
                <a:spcBef>
                  <a:spcPct val="0"/>
                </a:spcBef>
              </a:pPr>
              <a:t>85</a:t>
            </a:fld>
            <a:endParaRPr lang="es-ES" altLang="es-AR"/>
          </a:p>
        </p:txBody>
      </p:sp>
      <p:sp>
        <p:nvSpPr>
          <p:cNvPr id="115715" name="Rectangle 2">
            <a:extLst>
              <a:ext uri="{FF2B5EF4-FFF2-40B4-BE49-F238E27FC236}">
                <a16:creationId xmlns:a16="http://schemas.microsoft.com/office/drawing/2014/main" id="{933C1356-D526-4D55-BCE3-3BACD8FB733F}"/>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B48B4458-9363-4B04-B980-F3D9E5C494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42982C0C-0FF6-46C3-981B-0CB7E836A8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E16D76-30C9-4EF8-9C8D-04AEC57C0E65}" type="slidenum">
              <a:rPr lang="es-ES" altLang="es-AR" smtClean="0"/>
              <a:pPr>
                <a:spcBef>
                  <a:spcPct val="0"/>
                </a:spcBef>
              </a:pPr>
              <a:t>87</a:t>
            </a:fld>
            <a:endParaRPr lang="es-ES" altLang="es-AR"/>
          </a:p>
        </p:txBody>
      </p:sp>
      <p:sp>
        <p:nvSpPr>
          <p:cNvPr id="118787" name="Rectangle 2">
            <a:extLst>
              <a:ext uri="{FF2B5EF4-FFF2-40B4-BE49-F238E27FC236}">
                <a16:creationId xmlns:a16="http://schemas.microsoft.com/office/drawing/2014/main" id="{DD7B250D-FF85-4C35-96F8-57EB656A43D6}"/>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21F4E729-32F6-46DC-889F-52A5DBF32F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D9065261-6B6A-40BC-A43B-4D86907A48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9F3737-BC8B-43D1-849B-ACC1FFDFAADD}" type="slidenum">
              <a:rPr lang="es-ES" altLang="es-AR" smtClean="0"/>
              <a:pPr>
                <a:spcBef>
                  <a:spcPct val="0"/>
                </a:spcBef>
              </a:pPr>
              <a:t>89</a:t>
            </a:fld>
            <a:endParaRPr lang="es-ES" altLang="es-AR"/>
          </a:p>
        </p:txBody>
      </p:sp>
      <p:sp>
        <p:nvSpPr>
          <p:cNvPr id="121859" name="Rectangle 2">
            <a:extLst>
              <a:ext uri="{FF2B5EF4-FFF2-40B4-BE49-F238E27FC236}">
                <a16:creationId xmlns:a16="http://schemas.microsoft.com/office/drawing/2014/main" id="{F8B4F988-8A3C-4AEF-8D34-5BDF0B2E10D8}"/>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099D0E74-9A62-41DC-8318-FBA36301B7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3D063046-75DE-48A4-947C-1E24BDDF2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BBF7E-607C-4E6B-A67F-ADC81BF4A73E}" type="slidenum">
              <a:rPr lang="es-ES" altLang="es-AR" smtClean="0"/>
              <a:pPr>
                <a:spcBef>
                  <a:spcPct val="0"/>
                </a:spcBef>
              </a:pPr>
              <a:t>91</a:t>
            </a:fld>
            <a:endParaRPr lang="es-ES" altLang="es-AR"/>
          </a:p>
        </p:txBody>
      </p:sp>
      <p:sp>
        <p:nvSpPr>
          <p:cNvPr id="124931" name="Rectangle 2">
            <a:extLst>
              <a:ext uri="{FF2B5EF4-FFF2-40B4-BE49-F238E27FC236}">
                <a16:creationId xmlns:a16="http://schemas.microsoft.com/office/drawing/2014/main" id="{19E40215-86F6-413E-82BE-BA3780A0626B}"/>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59C0C52A-F0BA-4AB7-89E0-950E40BAFF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91933CE9-8A69-454D-A974-F7232E5AB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22AF19-313C-43CF-B7EC-B1B59CBC5CC8}" type="slidenum">
              <a:rPr lang="es-ES" altLang="es-AR" smtClean="0"/>
              <a:pPr>
                <a:spcBef>
                  <a:spcPct val="0"/>
                </a:spcBef>
              </a:pPr>
              <a:t>93</a:t>
            </a:fld>
            <a:endParaRPr lang="es-ES" altLang="es-AR"/>
          </a:p>
        </p:txBody>
      </p:sp>
      <p:sp>
        <p:nvSpPr>
          <p:cNvPr id="128003" name="Rectangle 2">
            <a:extLst>
              <a:ext uri="{FF2B5EF4-FFF2-40B4-BE49-F238E27FC236}">
                <a16:creationId xmlns:a16="http://schemas.microsoft.com/office/drawing/2014/main" id="{502D378A-8F27-46B5-A7FF-3ACF08FCB7A5}"/>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97789F3-790E-4529-890D-B3C20A61FE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7C012159-34CB-4885-94A6-CC35AA9154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A62E5A-8C38-4183-9900-52AC7AA74776}" type="slidenum">
              <a:rPr lang="es-ES" altLang="es-AR" smtClean="0"/>
              <a:pPr>
                <a:spcBef>
                  <a:spcPct val="0"/>
                </a:spcBef>
              </a:pPr>
              <a:t>95</a:t>
            </a:fld>
            <a:endParaRPr lang="es-ES" altLang="es-AR"/>
          </a:p>
        </p:txBody>
      </p:sp>
      <p:sp>
        <p:nvSpPr>
          <p:cNvPr id="131075" name="Rectangle 2">
            <a:extLst>
              <a:ext uri="{FF2B5EF4-FFF2-40B4-BE49-F238E27FC236}">
                <a16:creationId xmlns:a16="http://schemas.microsoft.com/office/drawing/2014/main" id="{5ED2334D-5D1C-4E98-BCCB-AA7CD0BDD311}"/>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7A94756C-49DD-4E03-B95F-AC87E6AFB2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04DE4F6-A61B-4694-BEFB-A583691D4C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D1A369-0A93-4BBB-A09B-56B37A25534E}" type="slidenum">
              <a:rPr lang="es-ES" altLang="es-AR" smtClean="0"/>
              <a:pPr>
                <a:spcBef>
                  <a:spcPct val="0"/>
                </a:spcBef>
              </a:pPr>
              <a:t>6</a:t>
            </a:fld>
            <a:endParaRPr lang="es-ES" altLang="es-AR"/>
          </a:p>
        </p:txBody>
      </p:sp>
      <p:sp>
        <p:nvSpPr>
          <p:cNvPr id="15363" name="Rectangle 2">
            <a:extLst>
              <a:ext uri="{FF2B5EF4-FFF2-40B4-BE49-F238E27FC236}">
                <a16:creationId xmlns:a16="http://schemas.microsoft.com/office/drawing/2014/main" id="{601B337E-E485-4364-8842-DF8ED16612A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47F4786-46F7-404D-9FF4-79303D71FB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085AD29-9E1F-4161-A9A4-AC947F8163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C776-98D3-48F0-BD4F-33A1403B904C}" type="slidenum">
              <a:rPr lang="es-ES" altLang="es-AR" smtClean="0"/>
              <a:pPr>
                <a:spcBef>
                  <a:spcPct val="0"/>
                </a:spcBef>
              </a:pPr>
              <a:t>97</a:t>
            </a:fld>
            <a:endParaRPr lang="es-ES" altLang="es-AR"/>
          </a:p>
        </p:txBody>
      </p:sp>
      <p:sp>
        <p:nvSpPr>
          <p:cNvPr id="134147" name="Rectangle 2">
            <a:extLst>
              <a:ext uri="{FF2B5EF4-FFF2-40B4-BE49-F238E27FC236}">
                <a16:creationId xmlns:a16="http://schemas.microsoft.com/office/drawing/2014/main" id="{1AF16960-EE75-41F3-8BA4-608A86516C8A}"/>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F3CBDCD4-8DE5-432F-9F57-11CE03AAC8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dirty="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6B64A28-4FE0-440D-B0A4-809769E88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BDCF9A-9996-4D92-878E-AAE4E5BF26A0}" type="slidenum">
              <a:rPr lang="es-ES" altLang="es-AR" smtClean="0"/>
              <a:pPr>
                <a:spcBef>
                  <a:spcPct val="0"/>
                </a:spcBef>
              </a:pPr>
              <a:t>99</a:t>
            </a:fld>
            <a:endParaRPr lang="es-ES" altLang="es-AR"/>
          </a:p>
        </p:txBody>
      </p:sp>
      <p:sp>
        <p:nvSpPr>
          <p:cNvPr id="137219" name="Rectangle 2">
            <a:extLst>
              <a:ext uri="{FF2B5EF4-FFF2-40B4-BE49-F238E27FC236}">
                <a16:creationId xmlns:a16="http://schemas.microsoft.com/office/drawing/2014/main" id="{6F95CCD7-000E-4157-A6DE-57612678459F}"/>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67FAC865-2754-47EF-BCCA-F6E31F8737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CE236F61-1B62-4042-89FD-84EB172B476A}" type="slidenum">
              <a:rPr lang="es-ES" altLang="es-AR" smtClean="0"/>
              <a:pPr>
                <a:defRPr/>
              </a:pPr>
              <a:t>100</a:t>
            </a:fld>
            <a:endParaRPr lang="es-ES" altLang="es-AR"/>
          </a:p>
        </p:txBody>
      </p:sp>
    </p:spTree>
    <p:extLst>
      <p:ext uri="{BB962C8B-B14F-4D97-AF65-F5344CB8AC3E}">
        <p14:creationId xmlns:p14="http://schemas.microsoft.com/office/powerpoint/2010/main" val="2098619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85BBA690-F734-43E5-BCD9-B40EB1D6AD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830B9C-D45E-4FA4-8265-50215A84B127}" type="slidenum">
              <a:rPr lang="es-ES" altLang="es-AR" smtClean="0"/>
              <a:pPr>
                <a:spcBef>
                  <a:spcPct val="0"/>
                </a:spcBef>
              </a:pPr>
              <a:t>102</a:t>
            </a:fld>
            <a:endParaRPr lang="es-ES" altLang="es-AR"/>
          </a:p>
        </p:txBody>
      </p:sp>
      <p:sp>
        <p:nvSpPr>
          <p:cNvPr id="141315" name="Rectangle 2">
            <a:extLst>
              <a:ext uri="{FF2B5EF4-FFF2-40B4-BE49-F238E27FC236}">
                <a16:creationId xmlns:a16="http://schemas.microsoft.com/office/drawing/2014/main" id="{1AA02BBC-C9C2-4EF7-B58E-8DDBAD2D757D}"/>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E4182EAF-06F8-490D-A951-4389CE1D02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FC375649-1346-47E9-AB31-BC09D93FD8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2AA4B6-5B64-48C2-9A4C-C0A268447890}" type="slidenum">
              <a:rPr lang="es-ES" altLang="es-AR" smtClean="0"/>
              <a:pPr>
                <a:spcBef>
                  <a:spcPct val="0"/>
                </a:spcBef>
              </a:pPr>
              <a:t>103</a:t>
            </a:fld>
            <a:endParaRPr lang="es-ES" altLang="es-AR"/>
          </a:p>
        </p:txBody>
      </p:sp>
      <p:sp>
        <p:nvSpPr>
          <p:cNvPr id="143363" name="Rectangle 2">
            <a:extLst>
              <a:ext uri="{FF2B5EF4-FFF2-40B4-BE49-F238E27FC236}">
                <a16:creationId xmlns:a16="http://schemas.microsoft.com/office/drawing/2014/main" id="{4656C199-E381-4AF4-924F-367B96A113A5}"/>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315862D3-0CB0-45B9-A5EC-2CB1DD853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E5B70E1-81B9-46D8-959D-6199435D5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A47EDA-861B-41CB-8952-68D55273C8B9}" type="slidenum">
              <a:rPr lang="es-ES" altLang="es-AR" smtClean="0"/>
              <a:pPr>
                <a:spcBef>
                  <a:spcPct val="0"/>
                </a:spcBef>
              </a:pPr>
              <a:t>7</a:t>
            </a:fld>
            <a:endParaRPr lang="es-ES" altLang="es-AR"/>
          </a:p>
        </p:txBody>
      </p:sp>
      <p:sp>
        <p:nvSpPr>
          <p:cNvPr id="17411" name="Rectangle 2">
            <a:extLst>
              <a:ext uri="{FF2B5EF4-FFF2-40B4-BE49-F238E27FC236}">
                <a16:creationId xmlns:a16="http://schemas.microsoft.com/office/drawing/2014/main" id="{A4F54845-0D6C-4364-BC2B-B1F9AF95818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5931DA5-617F-4EAC-AE66-02E7145852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E46EE37-1040-4A88-819B-7FF465F1B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4ADD76-762E-4453-B605-4879647E41A4}" type="slidenum">
              <a:rPr lang="es-ES" altLang="es-AR" smtClean="0"/>
              <a:pPr>
                <a:spcBef>
                  <a:spcPct val="0"/>
                </a:spcBef>
              </a:pPr>
              <a:t>10</a:t>
            </a:fld>
            <a:endParaRPr lang="es-ES" altLang="es-AR"/>
          </a:p>
        </p:txBody>
      </p:sp>
      <p:sp>
        <p:nvSpPr>
          <p:cNvPr id="21507" name="Rectangle 2">
            <a:extLst>
              <a:ext uri="{FF2B5EF4-FFF2-40B4-BE49-F238E27FC236}">
                <a16:creationId xmlns:a16="http://schemas.microsoft.com/office/drawing/2014/main" id="{4E06E1C2-976B-463B-A068-38B13CB671D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698EE663-F4C0-4B9C-810B-404B0739D2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83C4BEB-B56B-42F6-9BED-445A653166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A42181-1577-4182-9A40-8F77354E515C}" type="slidenum">
              <a:rPr lang="es-ES" altLang="es-AR" smtClean="0"/>
              <a:pPr>
                <a:spcBef>
                  <a:spcPct val="0"/>
                </a:spcBef>
              </a:pPr>
              <a:t>11</a:t>
            </a:fld>
            <a:endParaRPr lang="es-ES" altLang="es-AR"/>
          </a:p>
        </p:txBody>
      </p:sp>
      <p:sp>
        <p:nvSpPr>
          <p:cNvPr id="23555" name="Rectangle 2">
            <a:extLst>
              <a:ext uri="{FF2B5EF4-FFF2-40B4-BE49-F238E27FC236}">
                <a16:creationId xmlns:a16="http://schemas.microsoft.com/office/drawing/2014/main" id="{D95DC45D-2A01-4792-B215-85C6FDFC4DCF}"/>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C9B491E-0FEC-4F23-93B7-3D7E1DCC6D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72ACDBB-A8E4-4030-8F55-D65351A5C2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3207DE-43C7-4759-9685-5A9BDAD6B0DC}" type="slidenum">
              <a:rPr lang="es-ES" altLang="es-AR" smtClean="0"/>
              <a:pPr>
                <a:spcBef>
                  <a:spcPct val="0"/>
                </a:spcBef>
              </a:pPr>
              <a:t>12</a:t>
            </a:fld>
            <a:endParaRPr lang="es-ES" altLang="es-AR"/>
          </a:p>
        </p:txBody>
      </p:sp>
      <p:sp>
        <p:nvSpPr>
          <p:cNvPr id="25603" name="Rectangle 2">
            <a:extLst>
              <a:ext uri="{FF2B5EF4-FFF2-40B4-BE49-F238E27FC236}">
                <a16:creationId xmlns:a16="http://schemas.microsoft.com/office/drawing/2014/main" id="{AE68C3D1-7BC5-4F79-A7A6-039AA5902FD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118013E-8361-4529-A48F-12B5F97C3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C20841A-B6E4-4BF1-A28E-0A523079FA44}"/>
              </a:ext>
            </a:extLst>
          </p:cNvPr>
          <p:cNvGrpSpPr>
            <a:grpSpLocks/>
          </p:cNvGrpSpPr>
          <p:nvPr/>
        </p:nvGrpSpPr>
        <p:grpSpPr bwMode="auto">
          <a:xfrm>
            <a:off x="0" y="0"/>
            <a:ext cx="9148763" cy="6851650"/>
            <a:chOff x="1" y="0"/>
            <a:chExt cx="5763" cy="4316"/>
          </a:xfrm>
        </p:grpSpPr>
        <p:sp>
          <p:nvSpPr>
            <p:cNvPr id="5" name="Freeform 3">
              <a:extLst>
                <a:ext uri="{FF2B5EF4-FFF2-40B4-BE49-F238E27FC236}">
                  <a16:creationId xmlns:a16="http://schemas.microsoft.com/office/drawing/2014/main" id="{A3FADDAF-FB4B-45C5-9A34-3D612684FDF6}"/>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6" name="Freeform 4">
              <a:extLst>
                <a:ext uri="{FF2B5EF4-FFF2-40B4-BE49-F238E27FC236}">
                  <a16:creationId xmlns:a16="http://schemas.microsoft.com/office/drawing/2014/main" id="{DFABAE64-1B92-4173-A832-AD153D6C54BD}"/>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7" name="Freeform 5">
              <a:extLst>
                <a:ext uri="{FF2B5EF4-FFF2-40B4-BE49-F238E27FC236}">
                  <a16:creationId xmlns:a16="http://schemas.microsoft.com/office/drawing/2014/main" id="{EEF01A1F-357F-4222-9B5D-B2A2D4A1CEB7}"/>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grpSp>
          <p:nvGrpSpPr>
            <p:cNvPr id="8" name="Group 6">
              <a:extLst>
                <a:ext uri="{FF2B5EF4-FFF2-40B4-BE49-F238E27FC236}">
                  <a16:creationId xmlns:a16="http://schemas.microsoft.com/office/drawing/2014/main" id="{FCA2D66F-CDD5-4489-8BF7-CAE7D9A0E85F}"/>
                </a:ext>
              </a:extLst>
            </p:cNvPr>
            <p:cNvGrpSpPr>
              <a:grpSpLocks/>
            </p:cNvGrpSpPr>
            <p:nvPr/>
          </p:nvGrpSpPr>
          <p:grpSpPr bwMode="auto">
            <a:xfrm>
              <a:off x="288" y="0"/>
              <a:ext cx="5098" cy="4316"/>
              <a:chOff x="288" y="0"/>
              <a:chExt cx="5098" cy="4316"/>
            </a:xfrm>
          </p:grpSpPr>
          <p:sp>
            <p:nvSpPr>
              <p:cNvPr id="28" name="Freeform 7">
                <a:extLst>
                  <a:ext uri="{FF2B5EF4-FFF2-40B4-BE49-F238E27FC236}">
                    <a16:creationId xmlns:a16="http://schemas.microsoft.com/office/drawing/2014/main" id="{23E18526-CDDA-476A-B4AF-95064FE7ECC3}"/>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29" name="Freeform 8">
                <a:extLst>
                  <a:ext uri="{FF2B5EF4-FFF2-40B4-BE49-F238E27FC236}">
                    <a16:creationId xmlns:a16="http://schemas.microsoft.com/office/drawing/2014/main" id="{D587C9FC-26B0-4DC2-8218-73CF6A23F20E}"/>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0" name="Freeform 9">
                <a:extLst>
                  <a:ext uri="{FF2B5EF4-FFF2-40B4-BE49-F238E27FC236}">
                    <a16:creationId xmlns:a16="http://schemas.microsoft.com/office/drawing/2014/main" id="{1C55A579-E8DB-44BC-A7A4-711E069C3FE4}"/>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1" name="Freeform 10">
                <a:extLst>
                  <a:ext uri="{FF2B5EF4-FFF2-40B4-BE49-F238E27FC236}">
                    <a16:creationId xmlns:a16="http://schemas.microsoft.com/office/drawing/2014/main" id="{0FB7D616-5C57-4C71-B464-CDC8FBC1D703}"/>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2" name="Freeform 11">
                <a:extLst>
                  <a:ext uri="{FF2B5EF4-FFF2-40B4-BE49-F238E27FC236}">
                    <a16:creationId xmlns:a16="http://schemas.microsoft.com/office/drawing/2014/main" id="{D8217D8D-4CEC-4E67-845A-F1D70894A078}"/>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3" name="Freeform 12">
                <a:extLst>
                  <a:ext uri="{FF2B5EF4-FFF2-40B4-BE49-F238E27FC236}">
                    <a16:creationId xmlns:a16="http://schemas.microsoft.com/office/drawing/2014/main" id="{E48A656F-A7E9-42B2-BDC3-EDD72BAA5064}"/>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4" name="Freeform 13">
                <a:extLst>
                  <a:ext uri="{FF2B5EF4-FFF2-40B4-BE49-F238E27FC236}">
                    <a16:creationId xmlns:a16="http://schemas.microsoft.com/office/drawing/2014/main" id="{C390EB46-3C5E-4E99-A03A-58A40D2ABDD0}"/>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5" name="Freeform 14">
                <a:extLst>
                  <a:ext uri="{FF2B5EF4-FFF2-40B4-BE49-F238E27FC236}">
                    <a16:creationId xmlns:a16="http://schemas.microsoft.com/office/drawing/2014/main" id="{FA9C192F-761F-4032-9C8D-22B840624788}"/>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6" name="Freeform 15">
                <a:extLst>
                  <a:ext uri="{FF2B5EF4-FFF2-40B4-BE49-F238E27FC236}">
                    <a16:creationId xmlns:a16="http://schemas.microsoft.com/office/drawing/2014/main" id="{6E32D425-D10C-4226-99F5-3650EEF5156C}"/>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7" name="Freeform 16">
                <a:extLst>
                  <a:ext uri="{FF2B5EF4-FFF2-40B4-BE49-F238E27FC236}">
                    <a16:creationId xmlns:a16="http://schemas.microsoft.com/office/drawing/2014/main" id="{20AED980-1F14-4AC9-A4A8-858B4B11A369}"/>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8" name="Freeform 17">
                <a:extLst>
                  <a:ext uri="{FF2B5EF4-FFF2-40B4-BE49-F238E27FC236}">
                    <a16:creationId xmlns:a16="http://schemas.microsoft.com/office/drawing/2014/main" id="{94A047FB-D473-49ED-9C7D-7FC561A13C52}"/>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39" name="Freeform 18">
                <a:extLst>
                  <a:ext uri="{FF2B5EF4-FFF2-40B4-BE49-F238E27FC236}">
                    <a16:creationId xmlns:a16="http://schemas.microsoft.com/office/drawing/2014/main" id="{B6E728EE-8E7D-420F-A4A9-E918E7F56E4D}"/>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0" name="Freeform 19">
                <a:extLst>
                  <a:ext uri="{FF2B5EF4-FFF2-40B4-BE49-F238E27FC236}">
                    <a16:creationId xmlns:a16="http://schemas.microsoft.com/office/drawing/2014/main" id="{FDCD9EAD-5FFD-4F7A-A90C-389B85DB849C}"/>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grpSp>
        <p:sp>
          <p:nvSpPr>
            <p:cNvPr id="9" name="Freeform 20">
              <a:extLst>
                <a:ext uri="{FF2B5EF4-FFF2-40B4-BE49-F238E27FC236}">
                  <a16:creationId xmlns:a16="http://schemas.microsoft.com/office/drawing/2014/main" id="{DEC38F05-7997-4EFC-BA45-75760E424A09}"/>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10" name="Freeform 21">
              <a:extLst>
                <a:ext uri="{FF2B5EF4-FFF2-40B4-BE49-F238E27FC236}">
                  <a16:creationId xmlns:a16="http://schemas.microsoft.com/office/drawing/2014/main" id="{7B1846FB-D981-4ECD-9A91-0137B32DFA5D}"/>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11" name="Freeform 22">
              <a:extLst>
                <a:ext uri="{FF2B5EF4-FFF2-40B4-BE49-F238E27FC236}">
                  <a16:creationId xmlns:a16="http://schemas.microsoft.com/office/drawing/2014/main" id="{DC1F7BAF-6A67-4254-82B7-E6A879F0A55C}"/>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2" name="Freeform 23">
              <a:extLst>
                <a:ext uri="{FF2B5EF4-FFF2-40B4-BE49-F238E27FC236}">
                  <a16:creationId xmlns:a16="http://schemas.microsoft.com/office/drawing/2014/main" id="{3C24EF0F-6CFB-45ED-BB83-DD4D1FA6D6EC}"/>
                </a:ext>
              </a:extLst>
            </p:cNvPr>
            <p:cNvSpPr>
              <a:spLocks/>
            </p:cNvSpPr>
            <p:nvPr/>
          </p:nvSpPr>
          <p:spPr bwMode="hidden">
            <a:xfrm>
              <a:off x="5041" y="0"/>
              <a:ext cx="719" cy="845"/>
            </a:xfrm>
            <a:custGeom>
              <a:avLst/>
              <a:gdLst>
                <a:gd name="T0" fmla="*/ 721 w 717"/>
                <a:gd name="T1" fmla="*/ 845 h 845"/>
                <a:gd name="T2" fmla="*/ 721 w 717"/>
                <a:gd name="T3" fmla="*/ 821 h 845"/>
                <a:gd name="T4" fmla="*/ 578 w 717"/>
                <a:gd name="T5" fmla="*/ 605 h 845"/>
                <a:gd name="T6" fmla="*/ 408 w 717"/>
                <a:gd name="T7" fmla="*/ 396 h 845"/>
                <a:gd name="T8" fmla="*/ 223 w 717"/>
                <a:gd name="T9" fmla="*/ 192 h 845"/>
                <a:gd name="T10" fmla="*/ 17 w 717"/>
                <a:gd name="T11" fmla="*/ 0 h 845"/>
                <a:gd name="T12" fmla="*/ 0 w 717"/>
                <a:gd name="T13" fmla="*/ 0 h 845"/>
                <a:gd name="T14" fmla="*/ 211 w 717"/>
                <a:gd name="T15" fmla="*/ 198 h 845"/>
                <a:gd name="T16" fmla="*/ 402 w 717"/>
                <a:gd name="T17" fmla="*/ 408 h 845"/>
                <a:gd name="T18" fmla="*/ 572 w 717"/>
                <a:gd name="T19" fmla="*/ 623 h 845"/>
                <a:gd name="T20" fmla="*/ 721 w 717"/>
                <a:gd name="T21" fmla="*/ 845 h 845"/>
                <a:gd name="T22" fmla="*/ 72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3" name="Freeform 24">
              <a:extLst>
                <a:ext uri="{FF2B5EF4-FFF2-40B4-BE49-F238E27FC236}">
                  <a16:creationId xmlns:a16="http://schemas.microsoft.com/office/drawing/2014/main" id="{D9C7138A-111C-4A38-934B-757961D27B2A}"/>
                </a:ext>
              </a:extLst>
            </p:cNvPr>
            <p:cNvSpPr>
              <a:spLocks/>
            </p:cNvSpPr>
            <p:nvPr/>
          </p:nvSpPr>
          <p:spPr bwMode="hidden">
            <a:xfrm>
              <a:off x="5352" y="0"/>
              <a:ext cx="408" cy="414"/>
            </a:xfrm>
            <a:custGeom>
              <a:avLst/>
              <a:gdLst>
                <a:gd name="T0" fmla="*/ 409 w 407"/>
                <a:gd name="T1" fmla="*/ 414 h 414"/>
                <a:gd name="T2" fmla="*/ 409 w 407"/>
                <a:gd name="T3" fmla="*/ 396 h 414"/>
                <a:gd name="T4" fmla="*/ 224 w 407"/>
                <a:gd name="T5" fmla="*/ 192 h 414"/>
                <a:gd name="T6" fmla="*/ 12 w 407"/>
                <a:gd name="T7" fmla="*/ 0 h 414"/>
                <a:gd name="T8" fmla="*/ 0 w 407"/>
                <a:gd name="T9" fmla="*/ 0 h 414"/>
                <a:gd name="T10" fmla="*/ 108 w 407"/>
                <a:gd name="T11" fmla="*/ 102 h 414"/>
                <a:gd name="T12" fmla="*/ 218 w 407"/>
                <a:gd name="T13" fmla="*/ 204 h 414"/>
                <a:gd name="T14" fmla="*/ 409 w 407"/>
                <a:gd name="T15" fmla="*/ 414 h 414"/>
                <a:gd name="T16" fmla="*/ 409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4" name="Freeform 25">
              <a:extLst>
                <a:ext uri="{FF2B5EF4-FFF2-40B4-BE49-F238E27FC236}">
                  <a16:creationId xmlns:a16="http://schemas.microsoft.com/office/drawing/2014/main" id="{63FA1731-29F9-48C8-8706-9CD28F56111B}"/>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5" name="Freeform 26">
              <a:extLst>
                <a:ext uri="{FF2B5EF4-FFF2-40B4-BE49-F238E27FC236}">
                  <a16:creationId xmlns:a16="http://schemas.microsoft.com/office/drawing/2014/main" id="{0A8E4385-BDB0-4F97-880C-F40DAAE6B716}"/>
                </a:ext>
              </a:extLst>
            </p:cNvPr>
            <p:cNvSpPr>
              <a:spLocks/>
            </p:cNvSpPr>
            <p:nvPr/>
          </p:nvSpPr>
          <p:spPr bwMode="hidden">
            <a:xfrm>
              <a:off x="6" y="0"/>
              <a:ext cx="588" cy="599"/>
            </a:xfrm>
            <a:custGeom>
              <a:avLst/>
              <a:gdLst>
                <a:gd name="T0" fmla="*/ 590 w 586"/>
                <a:gd name="T1" fmla="*/ 0 h 599"/>
                <a:gd name="T2" fmla="*/ 572 w 586"/>
                <a:gd name="T3" fmla="*/ 0 h 599"/>
                <a:gd name="T4" fmla="*/ 409 w 586"/>
                <a:gd name="T5" fmla="*/ 132 h 599"/>
                <a:gd name="T6" fmla="*/ 259 w 586"/>
                <a:gd name="T7" fmla="*/ 270 h 599"/>
                <a:gd name="T8" fmla="*/ 120 w 586"/>
                <a:gd name="T9" fmla="*/ 420 h 599"/>
                <a:gd name="T10" fmla="*/ 0 w 586"/>
                <a:gd name="T11" fmla="*/ 575 h 599"/>
                <a:gd name="T12" fmla="*/ 0 w 586"/>
                <a:gd name="T13" fmla="*/ 599 h 599"/>
                <a:gd name="T14" fmla="*/ 120 w 586"/>
                <a:gd name="T15" fmla="*/ 432 h 599"/>
                <a:gd name="T16" fmla="*/ 259 w 586"/>
                <a:gd name="T17" fmla="*/ 282 h 599"/>
                <a:gd name="T18" fmla="*/ 415 w 586"/>
                <a:gd name="T19" fmla="*/ 138 h 599"/>
                <a:gd name="T20" fmla="*/ 590 w 586"/>
                <a:gd name="T21" fmla="*/ 0 h 599"/>
                <a:gd name="T22" fmla="*/ 59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6" name="Freeform 27">
              <a:extLst>
                <a:ext uri="{FF2B5EF4-FFF2-40B4-BE49-F238E27FC236}">
                  <a16:creationId xmlns:a16="http://schemas.microsoft.com/office/drawing/2014/main" id="{8507A383-FCAD-448F-AD06-E1D415BE0797}"/>
                </a:ext>
              </a:extLst>
            </p:cNvPr>
            <p:cNvSpPr>
              <a:spLocks/>
            </p:cNvSpPr>
            <p:nvPr/>
          </p:nvSpPr>
          <p:spPr bwMode="hidden">
            <a:xfrm>
              <a:off x="6" y="0"/>
              <a:ext cx="270" cy="252"/>
            </a:xfrm>
            <a:custGeom>
              <a:avLst/>
              <a:gdLst>
                <a:gd name="T0" fmla="*/ 271 w 269"/>
                <a:gd name="T1" fmla="*/ 0 h 252"/>
                <a:gd name="T2" fmla="*/ 253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1 w 269"/>
                <a:gd name="T15" fmla="*/ 0 h 252"/>
                <a:gd name="T16" fmla="*/ 271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7" name="Line 28">
              <a:extLst>
                <a:ext uri="{FF2B5EF4-FFF2-40B4-BE49-F238E27FC236}">
                  <a16:creationId xmlns:a16="http://schemas.microsoft.com/office/drawing/2014/main" id="{E2631A56-24A2-4FAE-8432-78A9E7BC87B8}"/>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8" name="Line 29">
              <a:extLst>
                <a:ext uri="{FF2B5EF4-FFF2-40B4-BE49-F238E27FC236}">
                  <a16:creationId xmlns:a16="http://schemas.microsoft.com/office/drawing/2014/main" id="{3DDF70F9-29DC-439C-BC34-6FF03DF031E3}"/>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9" name="Line 30">
              <a:extLst>
                <a:ext uri="{FF2B5EF4-FFF2-40B4-BE49-F238E27FC236}">
                  <a16:creationId xmlns:a16="http://schemas.microsoft.com/office/drawing/2014/main" id="{335BA439-AB8D-41E1-A0BB-2D7AD7B0C89D}"/>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nvGrpSpPr>
            <p:cNvPr id="20" name="Group 31">
              <a:extLst>
                <a:ext uri="{FF2B5EF4-FFF2-40B4-BE49-F238E27FC236}">
                  <a16:creationId xmlns:a16="http://schemas.microsoft.com/office/drawing/2014/main" id="{C3FBD408-9D66-43D1-8DCA-611230659BD9}"/>
                </a:ext>
              </a:extLst>
            </p:cNvPr>
            <p:cNvGrpSpPr>
              <a:grpSpLocks/>
            </p:cNvGrpSpPr>
            <p:nvPr/>
          </p:nvGrpSpPr>
          <p:grpSpPr bwMode="auto">
            <a:xfrm>
              <a:off x="1" y="392"/>
              <a:ext cx="5758" cy="1571"/>
              <a:chOff x="1" y="392"/>
              <a:chExt cx="5758" cy="1571"/>
            </a:xfrm>
          </p:grpSpPr>
          <p:sp>
            <p:nvSpPr>
              <p:cNvPr id="23" name="Line 32">
                <a:extLst>
                  <a:ext uri="{FF2B5EF4-FFF2-40B4-BE49-F238E27FC236}">
                    <a16:creationId xmlns:a16="http://schemas.microsoft.com/office/drawing/2014/main" id="{FC853D68-0464-4A58-9912-422FA39FC61C}"/>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4" name="Line 33">
                <a:extLst>
                  <a:ext uri="{FF2B5EF4-FFF2-40B4-BE49-F238E27FC236}">
                    <a16:creationId xmlns:a16="http://schemas.microsoft.com/office/drawing/2014/main" id="{27A7F201-576E-4ABA-B906-4FF5C16EB790}"/>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5" name="Line 34">
                <a:extLst>
                  <a:ext uri="{FF2B5EF4-FFF2-40B4-BE49-F238E27FC236}">
                    <a16:creationId xmlns:a16="http://schemas.microsoft.com/office/drawing/2014/main" id="{B1B7564B-C288-4ED1-8166-881DB2825795}"/>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6" name="Line 35">
                <a:extLst>
                  <a:ext uri="{FF2B5EF4-FFF2-40B4-BE49-F238E27FC236}">
                    <a16:creationId xmlns:a16="http://schemas.microsoft.com/office/drawing/2014/main" id="{7862C616-E57A-4A40-BCE8-CB0A6DE1F9A0}"/>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7" name="Line 36">
                <a:extLst>
                  <a:ext uri="{FF2B5EF4-FFF2-40B4-BE49-F238E27FC236}">
                    <a16:creationId xmlns:a16="http://schemas.microsoft.com/office/drawing/2014/main" id="{5477A15A-9E24-486F-A21C-6A1A9B858DC0}"/>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21" name="Line 37">
              <a:extLst>
                <a:ext uri="{FF2B5EF4-FFF2-40B4-BE49-F238E27FC236}">
                  <a16:creationId xmlns:a16="http://schemas.microsoft.com/office/drawing/2014/main" id="{9A6DBB6A-7061-45F1-A4C7-CA916097028C}"/>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2" name="Line 38">
              <a:extLst>
                <a:ext uri="{FF2B5EF4-FFF2-40B4-BE49-F238E27FC236}">
                  <a16:creationId xmlns:a16="http://schemas.microsoft.com/office/drawing/2014/main" id="{F9CE130C-9EC4-4E61-897C-2F752296FB15}"/>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5159"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s-ES"/>
              <a:t>Haga clic para cambiar el estilo de título	</a:t>
            </a:r>
          </a:p>
        </p:txBody>
      </p:sp>
      <p:sp>
        <p:nvSpPr>
          <p:cNvPr id="516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41" name="Rectangle 41">
            <a:extLst>
              <a:ext uri="{FF2B5EF4-FFF2-40B4-BE49-F238E27FC236}">
                <a16:creationId xmlns:a16="http://schemas.microsoft.com/office/drawing/2014/main" id="{B1D1542F-83F0-4D84-86AE-61A42FF10C0B}"/>
              </a:ext>
            </a:extLst>
          </p:cNvPr>
          <p:cNvSpPr>
            <a:spLocks noGrp="1" noChangeArrowheads="1"/>
          </p:cNvSpPr>
          <p:nvPr>
            <p:ph type="dt" sz="quarter" idx="10"/>
          </p:nvPr>
        </p:nvSpPr>
        <p:spPr/>
        <p:txBody>
          <a:bodyPr/>
          <a:lstStyle>
            <a:lvl1pPr>
              <a:defRPr/>
            </a:lvl1pPr>
          </a:lstStyle>
          <a:p>
            <a:pPr>
              <a:defRPr/>
            </a:pPr>
            <a:endParaRPr lang="es-ES"/>
          </a:p>
        </p:txBody>
      </p:sp>
      <p:sp>
        <p:nvSpPr>
          <p:cNvPr id="42" name="Rectangle 42">
            <a:extLst>
              <a:ext uri="{FF2B5EF4-FFF2-40B4-BE49-F238E27FC236}">
                <a16:creationId xmlns:a16="http://schemas.microsoft.com/office/drawing/2014/main" id="{13A6885E-FE2C-4BD6-8E92-D59CC52C5238}"/>
              </a:ext>
            </a:extLst>
          </p:cNvPr>
          <p:cNvSpPr>
            <a:spLocks noGrp="1" noChangeArrowheads="1"/>
          </p:cNvSpPr>
          <p:nvPr>
            <p:ph type="ftr" sz="quarter" idx="11"/>
          </p:nvPr>
        </p:nvSpPr>
        <p:spPr/>
        <p:txBody>
          <a:bodyPr/>
          <a:lstStyle>
            <a:lvl1pPr>
              <a:defRPr/>
            </a:lvl1pPr>
          </a:lstStyle>
          <a:p>
            <a:pPr>
              <a:defRPr/>
            </a:pPr>
            <a:endParaRPr lang="es-ES"/>
          </a:p>
        </p:txBody>
      </p:sp>
      <p:sp>
        <p:nvSpPr>
          <p:cNvPr id="43" name="Rectangle 43">
            <a:extLst>
              <a:ext uri="{FF2B5EF4-FFF2-40B4-BE49-F238E27FC236}">
                <a16:creationId xmlns:a16="http://schemas.microsoft.com/office/drawing/2014/main" id="{A10BEB0E-2E9F-48F8-9941-DA977AB966D2}"/>
              </a:ext>
            </a:extLst>
          </p:cNvPr>
          <p:cNvSpPr>
            <a:spLocks noGrp="1" noChangeArrowheads="1"/>
          </p:cNvSpPr>
          <p:nvPr>
            <p:ph type="sldNum" sz="quarter" idx="12"/>
          </p:nvPr>
        </p:nvSpPr>
        <p:spPr/>
        <p:txBody>
          <a:bodyPr/>
          <a:lstStyle>
            <a:lvl1pPr>
              <a:defRPr/>
            </a:lvl1pPr>
          </a:lstStyle>
          <a:p>
            <a:pPr>
              <a:defRPr/>
            </a:pPr>
            <a:fld id="{248AF6C1-5200-4128-9E9B-B918D5214C1C}" type="slidenum">
              <a:rPr lang="es-ES" altLang="es-AR"/>
              <a:pPr>
                <a:defRPr/>
              </a:pPr>
              <a:t>‹Nº›</a:t>
            </a:fld>
            <a:endParaRPr lang="es-ES" altLang="es-AR"/>
          </a:p>
        </p:txBody>
      </p:sp>
    </p:spTree>
    <p:extLst>
      <p:ext uri="{BB962C8B-B14F-4D97-AF65-F5344CB8AC3E}">
        <p14:creationId xmlns:p14="http://schemas.microsoft.com/office/powerpoint/2010/main" val="276915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0">
            <a:extLst>
              <a:ext uri="{FF2B5EF4-FFF2-40B4-BE49-F238E27FC236}">
                <a16:creationId xmlns:a16="http://schemas.microsoft.com/office/drawing/2014/main" id="{FDD1FB13-3163-4BFD-A334-F318DA8266A5}"/>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C9AF32A4-B79B-47B2-AB68-01169218C91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2DFC6A9A-443F-4AB2-82E1-005CC17330B3}"/>
              </a:ext>
            </a:extLst>
          </p:cNvPr>
          <p:cNvSpPr>
            <a:spLocks noGrp="1" noChangeArrowheads="1"/>
          </p:cNvSpPr>
          <p:nvPr>
            <p:ph type="sldNum" sz="quarter" idx="12"/>
          </p:nvPr>
        </p:nvSpPr>
        <p:spPr>
          <a:ln/>
        </p:spPr>
        <p:txBody>
          <a:bodyPr/>
          <a:lstStyle>
            <a:lvl1pPr>
              <a:defRPr/>
            </a:lvl1pPr>
          </a:lstStyle>
          <a:p>
            <a:pPr>
              <a:defRPr/>
            </a:pPr>
            <a:fld id="{9AC3A822-04EB-4F26-8C64-BECEA54EB209}" type="slidenum">
              <a:rPr lang="es-ES" altLang="es-AR"/>
              <a:pPr>
                <a:defRPr/>
              </a:pPr>
              <a:t>‹Nº›</a:t>
            </a:fld>
            <a:endParaRPr lang="es-ES" altLang="es-AR"/>
          </a:p>
        </p:txBody>
      </p:sp>
    </p:spTree>
    <p:extLst>
      <p:ext uri="{BB962C8B-B14F-4D97-AF65-F5344CB8AC3E}">
        <p14:creationId xmlns:p14="http://schemas.microsoft.com/office/powerpoint/2010/main" val="149928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0">
            <a:extLst>
              <a:ext uri="{FF2B5EF4-FFF2-40B4-BE49-F238E27FC236}">
                <a16:creationId xmlns:a16="http://schemas.microsoft.com/office/drawing/2014/main" id="{31F93BF0-CE5E-4622-8E22-EF4AA2E7687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7A1D89E6-ABBC-4BF5-9EC2-1B94C793317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96F49CFE-02B6-4DC3-A468-5BC58C7958C2}"/>
              </a:ext>
            </a:extLst>
          </p:cNvPr>
          <p:cNvSpPr>
            <a:spLocks noGrp="1" noChangeArrowheads="1"/>
          </p:cNvSpPr>
          <p:nvPr>
            <p:ph type="sldNum" sz="quarter" idx="12"/>
          </p:nvPr>
        </p:nvSpPr>
        <p:spPr>
          <a:ln/>
        </p:spPr>
        <p:txBody>
          <a:bodyPr/>
          <a:lstStyle>
            <a:lvl1pPr>
              <a:defRPr/>
            </a:lvl1pPr>
          </a:lstStyle>
          <a:p>
            <a:pPr>
              <a:defRPr/>
            </a:pPr>
            <a:fld id="{F9824273-967C-447A-A432-2F365EAC0820}" type="slidenum">
              <a:rPr lang="es-ES" altLang="es-AR"/>
              <a:pPr>
                <a:defRPr/>
              </a:pPr>
              <a:t>‹Nº›</a:t>
            </a:fld>
            <a:endParaRPr lang="es-ES" altLang="es-AR"/>
          </a:p>
        </p:txBody>
      </p:sp>
    </p:spTree>
    <p:extLst>
      <p:ext uri="{BB962C8B-B14F-4D97-AF65-F5344CB8AC3E}">
        <p14:creationId xmlns:p14="http://schemas.microsoft.com/office/powerpoint/2010/main" val="1036920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7813"/>
            <a:ext cx="8229600" cy="58531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0">
            <a:extLst>
              <a:ext uri="{FF2B5EF4-FFF2-40B4-BE49-F238E27FC236}">
                <a16:creationId xmlns:a16="http://schemas.microsoft.com/office/drawing/2014/main" id="{AF9D4788-3B8E-4D31-AF60-90553D40F96B}"/>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41">
            <a:extLst>
              <a:ext uri="{FF2B5EF4-FFF2-40B4-BE49-F238E27FC236}">
                <a16:creationId xmlns:a16="http://schemas.microsoft.com/office/drawing/2014/main" id="{0B93998A-69B0-46B3-823E-44B650FE3D5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42">
            <a:extLst>
              <a:ext uri="{FF2B5EF4-FFF2-40B4-BE49-F238E27FC236}">
                <a16:creationId xmlns:a16="http://schemas.microsoft.com/office/drawing/2014/main" id="{F35F5621-CA57-4264-8567-B0166BFBAECD}"/>
              </a:ext>
            </a:extLst>
          </p:cNvPr>
          <p:cNvSpPr>
            <a:spLocks noGrp="1" noChangeArrowheads="1"/>
          </p:cNvSpPr>
          <p:nvPr>
            <p:ph type="sldNum" sz="quarter" idx="12"/>
          </p:nvPr>
        </p:nvSpPr>
        <p:spPr>
          <a:ln/>
        </p:spPr>
        <p:txBody>
          <a:bodyPr/>
          <a:lstStyle>
            <a:lvl1pPr>
              <a:defRPr/>
            </a:lvl1pPr>
          </a:lstStyle>
          <a:p>
            <a:pPr>
              <a:defRPr/>
            </a:pPr>
            <a:fld id="{F8A5E291-1194-4DA5-9FA1-EFD14D259267}" type="slidenum">
              <a:rPr lang="es-ES" altLang="es-AR"/>
              <a:pPr>
                <a:defRPr/>
              </a:pPr>
              <a:t>‹Nº›</a:t>
            </a:fld>
            <a:endParaRPr lang="es-ES" altLang="es-AR"/>
          </a:p>
        </p:txBody>
      </p:sp>
    </p:spTree>
    <p:extLst>
      <p:ext uri="{BB962C8B-B14F-4D97-AF65-F5344CB8AC3E}">
        <p14:creationId xmlns:p14="http://schemas.microsoft.com/office/powerpoint/2010/main" val="61391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0725"/>
          </a:xfrm>
        </p:spPr>
        <p:txBody>
          <a:bodyPr/>
          <a:lstStyle/>
          <a:p>
            <a:pPr lvl="0"/>
            <a:endParaRPr lang="es-ES" noProof="0"/>
          </a:p>
        </p:txBody>
      </p:sp>
      <p:sp>
        <p:nvSpPr>
          <p:cNvPr id="4" name="Rectangle 40">
            <a:extLst>
              <a:ext uri="{FF2B5EF4-FFF2-40B4-BE49-F238E27FC236}">
                <a16:creationId xmlns:a16="http://schemas.microsoft.com/office/drawing/2014/main" id="{089FA902-B487-45AD-B92F-0243809A41D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6D752EAD-BE63-4ADF-93D1-6460B119C19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2CDE5BD4-7BA9-4ECE-8811-AECD1058D0B0}"/>
              </a:ext>
            </a:extLst>
          </p:cNvPr>
          <p:cNvSpPr>
            <a:spLocks noGrp="1" noChangeArrowheads="1"/>
          </p:cNvSpPr>
          <p:nvPr>
            <p:ph type="sldNum" sz="quarter" idx="12"/>
          </p:nvPr>
        </p:nvSpPr>
        <p:spPr>
          <a:ln/>
        </p:spPr>
        <p:txBody>
          <a:bodyPr/>
          <a:lstStyle>
            <a:lvl1pPr>
              <a:defRPr/>
            </a:lvl1pPr>
          </a:lstStyle>
          <a:p>
            <a:pPr>
              <a:defRPr/>
            </a:pPr>
            <a:fld id="{2E40C901-C15D-4979-9F55-27B1C3174B6F}" type="slidenum">
              <a:rPr lang="es-ES" altLang="es-AR"/>
              <a:pPr>
                <a:defRPr/>
              </a:pPr>
              <a:t>‹Nº›</a:t>
            </a:fld>
            <a:endParaRPr lang="es-ES" altLang="es-AR"/>
          </a:p>
        </p:txBody>
      </p:sp>
    </p:spTree>
    <p:extLst>
      <p:ext uri="{BB962C8B-B14F-4D97-AF65-F5344CB8AC3E}">
        <p14:creationId xmlns:p14="http://schemas.microsoft.com/office/powerpoint/2010/main" val="58854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0">
            <a:extLst>
              <a:ext uri="{FF2B5EF4-FFF2-40B4-BE49-F238E27FC236}">
                <a16:creationId xmlns:a16="http://schemas.microsoft.com/office/drawing/2014/main" id="{063CBFD2-036B-4967-9648-6F3429C1D5B7}"/>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B78A89CD-5C28-4017-BADB-A068364958C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9192E8D8-B6E4-46F1-B722-F30739AE91C3}"/>
              </a:ext>
            </a:extLst>
          </p:cNvPr>
          <p:cNvSpPr>
            <a:spLocks noGrp="1" noChangeArrowheads="1"/>
          </p:cNvSpPr>
          <p:nvPr>
            <p:ph type="sldNum" sz="quarter" idx="12"/>
          </p:nvPr>
        </p:nvSpPr>
        <p:spPr>
          <a:ln/>
        </p:spPr>
        <p:txBody>
          <a:bodyPr/>
          <a:lstStyle>
            <a:lvl1pPr>
              <a:defRPr/>
            </a:lvl1pPr>
          </a:lstStyle>
          <a:p>
            <a:pPr>
              <a:defRPr/>
            </a:pPr>
            <a:fld id="{E5397121-0976-40BD-AB31-30D4ACA8DC20}" type="slidenum">
              <a:rPr lang="es-ES" altLang="es-AR"/>
              <a:pPr>
                <a:defRPr/>
              </a:pPr>
              <a:t>‹Nº›</a:t>
            </a:fld>
            <a:endParaRPr lang="es-ES" altLang="es-AR"/>
          </a:p>
        </p:txBody>
      </p:sp>
    </p:spTree>
    <p:extLst>
      <p:ext uri="{BB962C8B-B14F-4D97-AF65-F5344CB8AC3E}">
        <p14:creationId xmlns:p14="http://schemas.microsoft.com/office/powerpoint/2010/main" val="323348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0">
            <a:extLst>
              <a:ext uri="{FF2B5EF4-FFF2-40B4-BE49-F238E27FC236}">
                <a16:creationId xmlns:a16="http://schemas.microsoft.com/office/drawing/2014/main" id="{DDB70E24-9AC9-4FAE-8ACB-0C4E6939048C}"/>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41">
            <a:extLst>
              <a:ext uri="{FF2B5EF4-FFF2-40B4-BE49-F238E27FC236}">
                <a16:creationId xmlns:a16="http://schemas.microsoft.com/office/drawing/2014/main" id="{EBCEA320-BD6B-48D8-87A0-1A2902CDBA4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42">
            <a:extLst>
              <a:ext uri="{FF2B5EF4-FFF2-40B4-BE49-F238E27FC236}">
                <a16:creationId xmlns:a16="http://schemas.microsoft.com/office/drawing/2014/main" id="{55F25397-89B3-4AE0-B4EF-C40B2ABF89C0}"/>
              </a:ext>
            </a:extLst>
          </p:cNvPr>
          <p:cNvSpPr>
            <a:spLocks noGrp="1" noChangeArrowheads="1"/>
          </p:cNvSpPr>
          <p:nvPr>
            <p:ph type="sldNum" sz="quarter" idx="12"/>
          </p:nvPr>
        </p:nvSpPr>
        <p:spPr>
          <a:ln/>
        </p:spPr>
        <p:txBody>
          <a:bodyPr/>
          <a:lstStyle>
            <a:lvl1pPr>
              <a:defRPr/>
            </a:lvl1pPr>
          </a:lstStyle>
          <a:p>
            <a:pPr>
              <a:defRPr/>
            </a:pPr>
            <a:fld id="{49ED96DB-CD67-45EC-85BA-EC4B0B6A47EC}" type="slidenum">
              <a:rPr lang="es-ES" altLang="es-AR"/>
              <a:pPr>
                <a:defRPr/>
              </a:pPr>
              <a:t>‹Nº›</a:t>
            </a:fld>
            <a:endParaRPr lang="es-ES" altLang="es-AR"/>
          </a:p>
        </p:txBody>
      </p:sp>
    </p:spTree>
    <p:extLst>
      <p:ext uri="{BB962C8B-B14F-4D97-AF65-F5344CB8AC3E}">
        <p14:creationId xmlns:p14="http://schemas.microsoft.com/office/powerpoint/2010/main" val="347331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0">
            <a:extLst>
              <a:ext uri="{FF2B5EF4-FFF2-40B4-BE49-F238E27FC236}">
                <a16:creationId xmlns:a16="http://schemas.microsoft.com/office/drawing/2014/main" id="{40F1AC94-8A1A-45BB-BB3C-3B15DA396D30}"/>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41">
            <a:extLst>
              <a:ext uri="{FF2B5EF4-FFF2-40B4-BE49-F238E27FC236}">
                <a16:creationId xmlns:a16="http://schemas.microsoft.com/office/drawing/2014/main" id="{24710222-333E-4003-970B-5F477571C6A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42">
            <a:extLst>
              <a:ext uri="{FF2B5EF4-FFF2-40B4-BE49-F238E27FC236}">
                <a16:creationId xmlns:a16="http://schemas.microsoft.com/office/drawing/2014/main" id="{BAAAEAA6-D04E-4E93-A65B-5780C19EFCA0}"/>
              </a:ext>
            </a:extLst>
          </p:cNvPr>
          <p:cNvSpPr>
            <a:spLocks noGrp="1" noChangeArrowheads="1"/>
          </p:cNvSpPr>
          <p:nvPr>
            <p:ph type="sldNum" sz="quarter" idx="12"/>
          </p:nvPr>
        </p:nvSpPr>
        <p:spPr>
          <a:ln/>
        </p:spPr>
        <p:txBody>
          <a:bodyPr/>
          <a:lstStyle>
            <a:lvl1pPr>
              <a:defRPr/>
            </a:lvl1pPr>
          </a:lstStyle>
          <a:p>
            <a:pPr>
              <a:defRPr/>
            </a:pPr>
            <a:fld id="{5AD73DB2-2C11-4127-AC13-F117E05AAD0E}" type="slidenum">
              <a:rPr lang="es-ES" altLang="es-AR"/>
              <a:pPr>
                <a:defRPr/>
              </a:pPr>
              <a:t>‹Nº›</a:t>
            </a:fld>
            <a:endParaRPr lang="es-ES" altLang="es-AR"/>
          </a:p>
        </p:txBody>
      </p:sp>
    </p:spTree>
    <p:extLst>
      <p:ext uri="{BB962C8B-B14F-4D97-AF65-F5344CB8AC3E}">
        <p14:creationId xmlns:p14="http://schemas.microsoft.com/office/powerpoint/2010/main" val="102341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0">
            <a:extLst>
              <a:ext uri="{FF2B5EF4-FFF2-40B4-BE49-F238E27FC236}">
                <a16:creationId xmlns:a16="http://schemas.microsoft.com/office/drawing/2014/main" id="{EBA79517-6020-404F-9F99-E076698E4AF5}"/>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41">
            <a:extLst>
              <a:ext uri="{FF2B5EF4-FFF2-40B4-BE49-F238E27FC236}">
                <a16:creationId xmlns:a16="http://schemas.microsoft.com/office/drawing/2014/main" id="{E2413418-464D-4E2E-B34D-F874BDE31C2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42">
            <a:extLst>
              <a:ext uri="{FF2B5EF4-FFF2-40B4-BE49-F238E27FC236}">
                <a16:creationId xmlns:a16="http://schemas.microsoft.com/office/drawing/2014/main" id="{F4E555CC-63C8-4B40-96E7-84043A362700}"/>
              </a:ext>
            </a:extLst>
          </p:cNvPr>
          <p:cNvSpPr>
            <a:spLocks noGrp="1" noChangeArrowheads="1"/>
          </p:cNvSpPr>
          <p:nvPr>
            <p:ph type="sldNum" sz="quarter" idx="12"/>
          </p:nvPr>
        </p:nvSpPr>
        <p:spPr>
          <a:ln/>
        </p:spPr>
        <p:txBody>
          <a:bodyPr/>
          <a:lstStyle>
            <a:lvl1pPr>
              <a:defRPr/>
            </a:lvl1pPr>
          </a:lstStyle>
          <a:p>
            <a:pPr>
              <a:defRPr/>
            </a:pPr>
            <a:fld id="{138A4ADA-F6B8-4903-A5EA-E5B9CFCBC52F}" type="slidenum">
              <a:rPr lang="es-ES" altLang="es-AR"/>
              <a:pPr>
                <a:defRPr/>
              </a:pPr>
              <a:t>‹Nº›</a:t>
            </a:fld>
            <a:endParaRPr lang="es-ES" altLang="es-AR"/>
          </a:p>
        </p:txBody>
      </p:sp>
    </p:spTree>
    <p:extLst>
      <p:ext uri="{BB962C8B-B14F-4D97-AF65-F5344CB8AC3E}">
        <p14:creationId xmlns:p14="http://schemas.microsoft.com/office/powerpoint/2010/main" val="250425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0">
            <a:extLst>
              <a:ext uri="{FF2B5EF4-FFF2-40B4-BE49-F238E27FC236}">
                <a16:creationId xmlns:a16="http://schemas.microsoft.com/office/drawing/2014/main" id="{5A6DE8F5-5571-41EF-AB06-154C1022C60F}"/>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41">
            <a:extLst>
              <a:ext uri="{FF2B5EF4-FFF2-40B4-BE49-F238E27FC236}">
                <a16:creationId xmlns:a16="http://schemas.microsoft.com/office/drawing/2014/main" id="{1B37F363-B523-4C56-82AE-84E1478229B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42">
            <a:extLst>
              <a:ext uri="{FF2B5EF4-FFF2-40B4-BE49-F238E27FC236}">
                <a16:creationId xmlns:a16="http://schemas.microsoft.com/office/drawing/2014/main" id="{56C9755D-817A-4F15-880F-ED1321D91C0D}"/>
              </a:ext>
            </a:extLst>
          </p:cNvPr>
          <p:cNvSpPr>
            <a:spLocks noGrp="1" noChangeArrowheads="1"/>
          </p:cNvSpPr>
          <p:nvPr>
            <p:ph type="sldNum" sz="quarter" idx="12"/>
          </p:nvPr>
        </p:nvSpPr>
        <p:spPr>
          <a:ln/>
        </p:spPr>
        <p:txBody>
          <a:bodyPr/>
          <a:lstStyle>
            <a:lvl1pPr>
              <a:defRPr/>
            </a:lvl1pPr>
          </a:lstStyle>
          <a:p>
            <a:pPr>
              <a:defRPr/>
            </a:pPr>
            <a:fld id="{3243DC60-CC53-4D82-A2F4-4EE411E09AD6}" type="slidenum">
              <a:rPr lang="es-ES" altLang="es-AR"/>
              <a:pPr>
                <a:defRPr/>
              </a:pPr>
              <a:t>‹Nº›</a:t>
            </a:fld>
            <a:endParaRPr lang="es-ES" altLang="es-AR"/>
          </a:p>
        </p:txBody>
      </p:sp>
    </p:spTree>
    <p:extLst>
      <p:ext uri="{BB962C8B-B14F-4D97-AF65-F5344CB8AC3E}">
        <p14:creationId xmlns:p14="http://schemas.microsoft.com/office/powerpoint/2010/main" val="176010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0">
            <a:extLst>
              <a:ext uri="{FF2B5EF4-FFF2-40B4-BE49-F238E27FC236}">
                <a16:creationId xmlns:a16="http://schemas.microsoft.com/office/drawing/2014/main" id="{CECA6B20-DD76-4DBB-9822-0ED42EC9C766}"/>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41">
            <a:extLst>
              <a:ext uri="{FF2B5EF4-FFF2-40B4-BE49-F238E27FC236}">
                <a16:creationId xmlns:a16="http://schemas.microsoft.com/office/drawing/2014/main" id="{9AF6AA47-EFAA-4F9C-B345-E605E7E81A1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42">
            <a:extLst>
              <a:ext uri="{FF2B5EF4-FFF2-40B4-BE49-F238E27FC236}">
                <a16:creationId xmlns:a16="http://schemas.microsoft.com/office/drawing/2014/main" id="{CEC49D1D-801F-4065-824C-1225850F108E}"/>
              </a:ext>
            </a:extLst>
          </p:cNvPr>
          <p:cNvSpPr>
            <a:spLocks noGrp="1" noChangeArrowheads="1"/>
          </p:cNvSpPr>
          <p:nvPr>
            <p:ph type="sldNum" sz="quarter" idx="12"/>
          </p:nvPr>
        </p:nvSpPr>
        <p:spPr>
          <a:ln/>
        </p:spPr>
        <p:txBody>
          <a:bodyPr/>
          <a:lstStyle>
            <a:lvl1pPr>
              <a:defRPr/>
            </a:lvl1pPr>
          </a:lstStyle>
          <a:p>
            <a:pPr>
              <a:defRPr/>
            </a:pPr>
            <a:fld id="{CEE1D1A7-0538-4CF1-BEDA-847247EF6826}" type="slidenum">
              <a:rPr lang="es-ES" altLang="es-AR"/>
              <a:pPr>
                <a:defRPr/>
              </a:pPr>
              <a:t>‹Nº›</a:t>
            </a:fld>
            <a:endParaRPr lang="es-ES" altLang="es-AR"/>
          </a:p>
        </p:txBody>
      </p:sp>
    </p:spTree>
    <p:extLst>
      <p:ext uri="{BB962C8B-B14F-4D97-AF65-F5344CB8AC3E}">
        <p14:creationId xmlns:p14="http://schemas.microsoft.com/office/powerpoint/2010/main" val="148152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0">
            <a:extLst>
              <a:ext uri="{FF2B5EF4-FFF2-40B4-BE49-F238E27FC236}">
                <a16:creationId xmlns:a16="http://schemas.microsoft.com/office/drawing/2014/main" id="{F32BD15A-A5F1-4FAB-8C3C-7E024F437605}"/>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41">
            <a:extLst>
              <a:ext uri="{FF2B5EF4-FFF2-40B4-BE49-F238E27FC236}">
                <a16:creationId xmlns:a16="http://schemas.microsoft.com/office/drawing/2014/main" id="{CC17ECFE-5C5D-4680-943E-198BCBDC333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42">
            <a:extLst>
              <a:ext uri="{FF2B5EF4-FFF2-40B4-BE49-F238E27FC236}">
                <a16:creationId xmlns:a16="http://schemas.microsoft.com/office/drawing/2014/main" id="{437DA40B-855F-43F0-9D81-6FBF97A74702}"/>
              </a:ext>
            </a:extLst>
          </p:cNvPr>
          <p:cNvSpPr>
            <a:spLocks noGrp="1" noChangeArrowheads="1"/>
          </p:cNvSpPr>
          <p:nvPr>
            <p:ph type="sldNum" sz="quarter" idx="12"/>
          </p:nvPr>
        </p:nvSpPr>
        <p:spPr>
          <a:ln/>
        </p:spPr>
        <p:txBody>
          <a:bodyPr/>
          <a:lstStyle>
            <a:lvl1pPr>
              <a:defRPr/>
            </a:lvl1pPr>
          </a:lstStyle>
          <a:p>
            <a:pPr>
              <a:defRPr/>
            </a:pPr>
            <a:fld id="{E69C3C8B-E46D-4C5B-BF49-517B7CEC9257}" type="slidenum">
              <a:rPr lang="es-ES" altLang="es-AR"/>
              <a:pPr>
                <a:defRPr/>
              </a:pPr>
              <a:t>‹Nº›</a:t>
            </a:fld>
            <a:endParaRPr lang="es-ES" altLang="es-AR"/>
          </a:p>
        </p:txBody>
      </p:sp>
    </p:spTree>
    <p:extLst>
      <p:ext uri="{BB962C8B-B14F-4D97-AF65-F5344CB8AC3E}">
        <p14:creationId xmlns:p14="http://schemas.microsoft.com/office/powerpoint/2010/main" val="365124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0">
            <a:extLst>
              <a:ext uri="{FF2B5EF4-FFF2-40B4-BE49-F238E27FC236}">
                <a16:creationId xmlns:a16="http://schemas.microsoft.com/office/drawing/2014/main" id="{2795B5F8-3E07-46D9-85D3-734E122D356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41">
            <a:extLst>
              <a:ext uri="{FF2B5EF4-FFF2-40B4-BE49-F238E27FC236}">
                <a16:creationId xmlns:a16="http://schemas.microsoft.com/office/drawing/2014/main" id="{59954BEC-3FDF-4E7E-8564-A221D3CA8EA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42">
            <a:extLst>
              <a:ext uri="{FF2B5EF4-FFF2-40B4-BE49-F238E27FC236}">
                <a16:creationId xmlns:a16="http://schemas.microsoft.com/office/drawing/2014/main" id="{BE17F88D-5690-4C5B-B185-DE9BF945D248}"/>
              </a:ext>
            </a:extLst>
          </p:cNvPr>
          <p:cNvSpPr>
            <a:spLocks noGrp="1" noChangeArrowheads="1"/>
          </p:cNvSpPr>
          <p:nvPr>
            <p:ph type="sldNum" sz="quarter" idx="12"/>
          </p:nvPr>
        </p:nvSpPr>
        <p:spPr>
          <a:ln/>
        </p:spPr>
        <p:txBody>
          <a:bodyPr/>
          <a:lstStyle>
            <a:lvl1pPr>
              <a:defRPr/>
            </a:lvl1pPr>
          </a:lstStyle>
          <a:p>
            <a:pPr>
              <a:defRPr/>
            </a:pPr>
            <a:fld id="{B2B6BC0C-9CB1-411F-A8CD-8559B5BABA7E}" type="slidenum">
              <a:rPr lang="es-ES" altLang="es-AR"/>
              <a:pPr>
                <a:defRPr/>
              </a:pPr>
              <a:t>‹Nº›</a:t>
            </a:fld>
            <a:endParaRPr lang="es-ES" altLang="es-AR"/>
          </a:p>
        </p:txBody>
      </p:sp>
    </p:spTree>
    <p:extLst>
      <p:ext uri="{BB962C8B-B14F-4D97-AF65-F5344CB8AC3E}">
        <p14:creationId xmlns:p14="http://schemas.microsoft.com/office/powerpoint/2010/main" val="247049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877A1CC-2703-462A-8BDF-E276C09AC03A}"/>
              </a:ext>
            </a:extLst>
          </p:cNvPr>
          <p:cNvGrpSpPr>
            <a:grpSpLocks/>
          </p:cNvGrpSpPr>
          <p:nvPr/>
        </p:nvGrpSpPr>
        <p:grpSpPr bwMode="auto">
          <a:xfrm>
            <a:off x="1588" y="0"/>
            <a:ext cx="9148762" cy="6851650"/>
            <a:chOff x="1" y="0"/>
            <a:chExt cx="5763" cy="4316"/>
          </a:xfrm>
        </p:grpSpPr>
        <p:sp>
          <p:nvSpPr>
            <p:cNvPr id="4099" name="Freeform 3">
              <a:extLst>
                <a:ext uri="{FF2B5EF4-FFF2-40B4-BE49-F238E27FC236}">
                  <a16:creationId xmlns:a16="http://schemas.microsoft.com/office/drawing/2014/main" id="{C7D135B5-54E7-4BA6-BC02-F85928B9C19E}"/>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00" name="Freeform 4">
              <a:extLst>
                <a:ext uri="{FF2B5EF4-FFF2-40B4-BE49-F238E27FC236}">
                  <a16:creationId xmlns:a16="http://schemas.microsoft.com/office/drawing/2014/main" id="{525E2798-5600-4B0D-829B-0F43215A95C4}"/>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01" name="Freeform 5">
              <a:extLst>
                <a:ext uri="{FF2B5EF4-FFF2-40B4-BE49-F238E27FC236}">
                  <a16:creationId xmlns:a16="http://schemas.microsoft.com/office/drawing/2014/main" id="{493BD0BF-940C-4A5D-AD23-9B00F1F7D60F}"/>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grpSp>
          <p:nvGrpSpPr>
            <p:cNvPr id="1035" name="Group 6">
              <a:extLst>
                <a:ext uri="{FF2B5EF4-FFF2-40B4-BE49-F238E27FC236}">
                  <a16:creationId xmlns:a16="http://schemas.microsoft.com/office/drawing/2014/main" id="{97C296F7-1DDD-470C-8209-C3F45C6150D3}"/>
                </a:ext>
              </a:extLst>
            </p:cNvPr>
            <p:cNvGrpSpPr>
              <a:grpSpLocks/>
            </p:cNvGrpSpPr>
            <p:nvPr/>
          </p:nvGrpSpPr>
          <p:grpSpPr bwMode="auto">
            <a:xfrm>
              <a:off x="288" y="0"/>
              <a:ext cx="5098" cy="4316"/>
              <a:chOff x="288" y="0"/>
              <a:chExt cx="5098" cy="4316"/>
            </a:xfrm>
          </p:grpSpPr>
          <p:sp>
            <p:nvSpPr>
              <p:cNvPr id="4103" name="Freeform 7">
                <a:extLst>
                  <a:ext uri="{FF2B5EF4-FFF2-40B4-BE49-F238E27FC236}">
                    <a16:creationId xmlns:a16="http://schemas.microsoft.com/office/drawing/2014/main" id="{612E2AB0-E2D1-4A36-B0A1-506E2A484B90}"/>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4" name="Freeform 8">
                <a:extLst>
                  <a:ext uri="{FF2B5EF4-FFF2-40B4-BE49-F238E27FC236}">
                    <a16:creationId xmlns:a16="http://schemas.microsoft.com/office/drawing/2014/main" id="{57BF874C-FD81-4EDE-95D6-66DA13F0442E}"/>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5" name="Freeform 9">
                <a:extLst>
                  <a:ext uri="{FF2B5EF4-FFF2-40B4-BE49-F238E27FC236}">
                    <a16:creationId xmlns:a16="http://schemas.microsoft.com/office/drawing/2014/main" id="{939C6E14-ACC5-4976-96CC-323BADCA6D4C}"/>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6" name="Freeform 10">
                <a:extLst>
                  <a:ext uri="{FF2B5EF4-FFF2-40B4-BE49-F238E27FC236}">
                    <a16:creationId xmlns:a16="http://schemas.microsoft.com/office/drawing/2014/main" id="{9D6328C7-828B-4533-AD4F-C5F2FC5663CA}"/>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7" name="Freeform 11">
                <a:extLst>
                  <a:ext uri="{FF2B5EF4-FFF2-40B4-BE49-F238E27FC236}">
                    <a16:creationId xmlns:a16="http://schemas.microsoft.com/office/drawing/2014/main" id="{CD55A172-B89F-4933-A669-FF638A7F8B22}"/>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8" name="Freeform 12">
                <a:extLst>
                  <a:ext uri="{FF2B5EF4-FFF2-40B4-BE49-F238E27FC236}">
                    <a16:creationId xmlns:a16="http://schemas.microsoft.com/office/drawing/2014/main" id="{564C7579-4CDA-4B27-85B6-354F36D0A381}"/>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09" name="Freeform 13">
                <a:extLst>
                  <a:ext uri="{FF2B5EF4-FFF2-40B4-BE49-F238E27FC236}">
                    <a16:creationId xmlns:a16="http://schemas.microsoft.com/office/drawing/2014/main" id="{FD1F3C2E-6942-4229-A666-042D887FA5BB}"/>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0" name="Freeform 14">
                <a:extLst>
                  <a:ext uri="{FF2B5EF4-FFF2-40B4-BE49-F238E27FC236}">
                    <a16:creationId xmlns:a16="http://schemas.microsoft.com/office/drawing/2014/main" id="{0AE55B96-D6A3-468E-8362-4345F6872A09}"/>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1" name="Freeform 15">
                <a:extLst>
                  <a:ext uri="{FF2B5EF4-FFF2-40B4-BE49-F238E27FC236}">
                    <a16:creationId xmlns:a16="http://schemas.microsoft.com/office/drawing/2014/main" id="{AFBC2C27-3A9D-43A6-A32E-08813AB24EB7}"/>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2" name="Freeform 16">
                <a:extLst>
                  <a:ext uri="{FF2B5EF4-FFF2-40B4-BE49-F238E27FC236}">
                    <a16:creationId xmlns:a16="http://schemas.microsoft.com/office/drawing/2014/main" id="{495AB5C8-2DA3-479E-BDF7-C17F21F19D44}"/>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3" name="Freeform 17">
                <a:extLst>
                  <a:ext uri="{FF2B5EF4-FFF2-40B4-BE49-F238E27FC236}">
                    <a16:creationId xmlns:a16="http://schemas.microsoft.com/office/drawing/2014/main" id="{03C3E6E6-14DA-4EC0-8304-96645C75F77C}"/>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4" name="Freeform 18">
                <a:extLst>
                  <a:ext uri="{FF2B5EF4-FFF2-40B4-BE49-F238E27FC236}">
                    <a16:creationId xmlns:a16="http://schemas.microsoft.com/office/drawing/2014/main" id="{D2FE1BA3-E1D5-4B01-9FDE-6A4BFF5B5545}"/>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sp>
            <p:nvSpPr>
              <p:cNvPr id="4115" name="Freeform 19">
                <a:extLst>
                  <a:ext uri="{FF2B5EF4-FFF2-40B4-BE49-F238E27FC236}">
                    <a16:creationId xmlns:a16="http://schemas.microsoft.com/office/drawing/2014/main" id="{D664F31C-951F-4BB7-9376-A0E7F446C73E}"/>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lgn="ctr" eaLnBrk="1" hangingPunct="1">
                  <a:defRPr/>
                </a:pPr>
                <a:endParaRPr lang="es-ES"/>
              </a:p>
            </p:txBody>
          </p:sp>
        </p:grpSp>
        <p:sp>
          <p:nvSpPr>
            <p:cNvPr id="4116" name="Freeform 20">
              <a:extLst>
                <a:ext uri="{FF2B5EF4-FFF2-40B4-BE49-F238E27FC236}">
                  <a16:creationId xmlns:a16="http://schemas.microsoft.com/office/drawing/2014/main" id="{B6256D53-C843-4D26-8E28-029153120219}"/>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17" name="Freeform 21">
              <a:extLst>
                <a:ext uri="{FF2B5EF4-FFF2-40B4-BE49-F238E27FC236}">
                  <a16:creationId xmlns:a16="http://schemas.microsoft.com/office/drawing/2014/main" id="{B40BB956-B1ED-4B9B-B59A-3A2E42579AA8}"/>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lgn="ctr" eaLnBrk="1" hangingPunct="1">
                <a:defRPr/>
              </a:pPr>
              <a:endParaRPr lang="es-ES"/>
            </a:p>
          </p:txBody>
        </p:sp>
        <p:sp>
          <p:nvSpPr>
            <p:cNvPr id="4118" name="Freeform 22">
              <a:extLst>
                <a:ext uri="{FF2B5EF4-FFF2-40B4-BE49-F238E27FC236}">
                  <a16:creationId xmlns:a16="http://schemas.microsoft.com/office/drawing/2014/main" id="{D8AF4C39-8E3A-4E44-9706-F5D7C4243792}"/>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039" name="Freeform 23">
              <a:extLst>
                <a:ext uri="{FF2B5EF4-FFF2-40B4-BE49-F238E27FC236}">
                  <a16:creationId xmlns:a16="http://schemas.microsoft.com/office/drawing/2014/main" id="{4D6C24FD-5972-4464-BF11-1ACFBF5BB38B}"/>
                </a:ext>
              </a:extLst>
            </p:cNvPr>
            <p:cNvSpPr>
              <a:spLocks/>
            </p:cNvSpPr>
            <p:nvPr/>
          </p:nvSpPr>
          <p:spPr bwMode="hidden">
            <a:xfrm>
              <a:off x="5041" y="0"/>
              <a:ext cx="719" cy="845"/>
            </a:xfrm>
            <a:custGeom>
              <a:avLst/>
              <a:gdLst>
                <a:gd name="T0" fmla="*/ 721 w 717"/>
                <a:gd name="T1" fmla="*/ 845 h 845"/>
                <a:gd name="T2" fmla="*/ 721 w 717"/>
                <a:gd name="T3" fmla="*/ 821 h 845"/>
                <a:gd name="T4" fmla="*/ 578 w 717"/>
                <a:gd name="T5" fmla="*/ 605 h 845"/>
                <a:gd name="T6" fmla="*/ 408 w 717"/>
                <a:gd name="T7" fmla="*/ 396 h 845"/>
                <a:gd name="T8" fmla="*/ 223 w 717"/>
                <a:gd name="T9" fmla="*/ 192 h 845"/>
                <a:gd name="T10" fmla="*/ 17 w 717"/>
                <a:gd name="T11" fmla="*/ 0 h 845"/>
                <a:gd name="T12" fmla="*/ 0 w 717"/>
                <a:gd name="T13" fmla="*/ 0 h 845"/>
                <a:gd name="T14" fmla="*/ 211 w 717"/>
                <a:gd name="T15" fmla="*/ 198 h 845"/>
                <a:gd name="T16" fmla="*/ 402 w 717"/>
                <a:gd name="T17" fmla="*/ 408 h 845"/>
                <a:gd name="T18" fmla="*/ 572 w 717"/>
                <a:gd name="T19" fmla="*/ 623 h 845"/>
                <a:gd name="T20" fmla="*/ 721 w 717"/>
                <a:gd name="T21" fmla="*/ 845 h 845"/>
                <a:gd name="T22" fmla="*/ 72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0" name="Freeform 24">
              <a:extLst>
                <a:ext uri="{FF2B5EF4-FFF2-40B4-BE49-F238E27FC236}">
                  <a16:creationId xmlns:a16="http://schemas.microsoft.com/office/drawing/2014/main" id="{B4107528-1A96-4A08-9BF9-84A4F55F984F}"/>
                </a:ext>
              </a:extLst>
            </p:cNvPr>
            <p:cNvSpPr>
              <a:spLocks/>
            </p:cNvSpPr>
            <p:nvPr/>
          </p:nvSpPr>
          <p:spPr bwMode="hidden">
            <a:xfrm>
              <a:off x="5352" y="0"/>
              <a:ext cx="408" cy="414"/>
            </a:xfrm>
            <a:custGeom>
              <a:avLst/>
              <a:gdLst>
                <a:gd name="T0" fmla="*/ 409 w 407"/>
                <a:gd name="T1" fmla="*/ 414 h 414"/>
                <a:gd name="T2" fmla="*/ 409 w 407"/>
                <a:gd name="T3" fmla="*/ 396 h 414"/>
                <a:gd name="T4" fmla="*/ 224 w 407"/>
                <a:gd name="T5" fmla="*/ 192 h 414"/>
                <a:gd name="T6" fmla="*/ 12 w 407"/>
                <a:gd name="T7" fmla="*/ 0 h 414"/>
                <a:gd name="T8" fmla="*/ 0 w 407"/>
                <a:gd name="T9" fmla="*/ 0 h 414"/>
                <a:gd name="T10" fmla="*/ 108 w 407"/>
                <a:gd name="T11" fmla="*/ 102 h 414"/>
                <a:gd name="T12" fmla="*/ 218 w 407"/>
                <a:gd name="T13" fmla="*/ 204 h 414"/>
                <a:gd name="T14" fmla="*/ 409 w 407"/>
                <a:gd name="T15" fmla="*/ 414 h 414"/>
                <a:gd name="T16" fmla="*/ 409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4121" name="Freeform 25">
              <a:extLst>
                <a:ext uri="{FF2B5EF4-FFF2-40B4-BE49-F238E27FC236}">
                  <a16:creationId xmlns:a16="http://schemas.microsoft.com/office/drawing/2014/main" id="{98E97288-2C76-4127-AEB6-1295C9116075}"/>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lgn="ctr" eaLnBrk="1" hangingPunct="1">
                <a:defRPr/>
              </a:pPr>
              <a:endParaRPr lang="es-ES"/>
            </a:p>
          </p:txBody>
        </p:sp>
        <p:sp>
          <p:nvSpPr>
            <p:cNvPr id="1042" name="Freeform 26">
              <a:extLst>
                <a:ext uri="{FF2B5EF4-FFF2-40B4-BE49-F238E27FC236}">
                  <a16:creationId xmlns:a16="http://schemas.microsoft.com/office/drawing/2014/main" id="{450DEFD7-6AA5-4A90-BE81-6D2DF086AD27}"/>
                </a:ext>
              </a:extLst>
            </p:cNvPr>
            <p:cNvSpPr>
              <a:spLocks/>
            </p:cNvSpPr>
            <p:nvPr/>
          </p:nvSpPr>
          <p:spPr bwMode="hidden">
            <a:xfrm>
              <a:off x="6" y="0"/>
              <a:ext cx="588" cy="599"/>
            </a:xfrm>
            <a:custGeom>
              <a:avLst/>
              <a:gdLst>
                <a:gd name="T0" fmla="*/ 590 w 586"/>
                <a:gd name="T1" fmla="*/ 0 h 599"/>
                <a:gd name="T2" fmla="*/ 572 w 586"/>
                <a:gd name="T3" fmla="*/ 0 h 599"/>
                <a:gd name="T4" fmla="*/ 409 w 586"/>
                <a:gd name="T5" fmla="*/ 132 h 599"/>
                <a:gd name="T6" fmla="*/ 259 w 586"/>
                <a:gd name="T7" fmla="*/ 270 h 599"/>
                <a:gd name="T8" fmla="*/ 120 w 586"/>
                <a:gd name="T9" fmla="*/ 420 h 599"/>
                <a:gd name="T10" fmla="*/ 0 w 586"/>
                <a:gd name="T11" fmla="*/ 575 h 599"/>
                <a:gd name="T12" fmla="*/ 0 w 586"/>
                <a:gd name="T13" fmla="*/ 599 h 599"/>
                <a:gd name="T14" fmla="*/ 120 w 586"/>
                <a:gd name="T15" fmla="*/ 432 h 599"/>
                <a:gd name="T16" fmla="*/ 259 w 586"/>
                <a:gd name="T17" fmla="*/ 282 h 599"/>
                <a:gd name="T18" fmla="*/ 415 w 586"/>
                <a:gd name="T19" fmla="*/ 138 h 599"/>
                <a:gd name="T20" fmla="*/ 590 w 586"/>
                <a:gd name="T21" fmla="*/ 0 h 599"/>
                <a:gd name="T22" fmla="*/ 59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3" name="Freeform 27">
              <a:extLst>
                <a:ext uri="{FF2B5EF4-FFF2-40B4-BE49-F238E27FC236}">
                  <a16:creationId xmlns:a16="http://schemas.microsoft.com/office/drawing/2014/main" id="{B016E02B-581E-48B4-A6B3-00B74AAD0A72}"/>
                </a:ext>
              </a:extLst>
            </p:cNvPr>
            <p:cNvSpPr>
              <a:spLocks/>
            </p:cNvSpPr>
            <p:nvPr/>
          </p:nvSpPr>
          <p:spPr bwMode="hidden">
            <a:xfrm>
              <a:off x="6" y="0"/>
              <a:ext cx="270" cy="252"/>
            </a:xfrm>
            <a:custGeom>
              <a:avLst/>
              <a:gdLst>
                <a:gd name="T0" fmla="*/ 271 w 269"/>
                <a:gd name="T1" fmla="*/ 0 h 252"/>
                <a:gd name="T2" fmla="*/ 253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1 w 269"/>
                <a:gd name="T15" fmla="*/ 0 h 252"/>
                <a:gd name="T16" fmla="*/ 271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4" name="Line 28">
              <a:extLst>
                <a:ext uri="{FF2B5EF4-FFF2-40B4-BE49-F238E27FC236}">
                  <a16:creationId xmlns:a16="http://schemas.microsoft.com/office/drawing/2014/main" id="{1C4F31DA-71EF-4329-B042-8B3F03E95950}"/>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45" name="Line 29">
              <a:extLst>
                <a:ext uri="{FF2B5EF4-FFF2-40B4-BE49-F238E27FC236}">
                  <a16:creationId xmlns:a16="http://schemas.microsoft.com/office/drawing/2014/main" id="{0034630E-BA60-43CF-B102-8184C12D8FE0}"/>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46" name="Line 30">
              <a:extLst>
                <a:ext uri="{FF2B5EF4-FFF2-40B4-BE49-F238E27FC236}">
                  <a16:creationId xmlns:a16="http://schemas.microsoft.com/office/drawing/2014/main" id="{507B159F-29BB-4E6E-A8B7-4385085D2D54}"/>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nvGrpSpPr>
            <p:cNvPr id="1047" name="Group 31">
              <a:extLst>
                <a:ext uri="{FF2B5EF4-FFF2-40B4-BE49-F238E27FC236}">
                  <a16:creationId xmlns:a16="http://schemas.microsoft.com/office/drawing/2014/main" id="{AC19BD93-BF4E-43F2-A3A8-2927EF3C5053}"/>
                </a:ext>
              </a:extLst>
            </p:cNvPr>
            <p:cNvGrpSpPr>
              <a:grpSpLocks/>
            </p:cNvGrpSpPr>
            <p:nvPr/>
          </p:nvGrpSpPr>
          <p:grpSpPr bwMode="auto">
            <a:xfrm>
              <a:off x="1" y="392"/>
              <a:ext cx="5758" cy="1571"/>
              <a:chOff x="1" y="392"/>
              <a:chExt cx="5758" cy="1571"/>
            </a:xfrm>
          </p:grpSpPr>
          <p:sp>
            <p:nvSpPr>
              <p:cNvPr id="1050" name="Line 32">
                <a:extLst>
                  <a:ext uri="{FF2B5EF4-FFF2-40B4-BE49-F238E27FC236}">
                    <a16:creationId xmlns:a16="http://schemas.microsoft.com/office/drawing/2014/main" id="{E2ABCE25-4E0D-4C4A-972A-F2231713E294}"/>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1" name="Line 33">
                <a:extLst>
                  <a:ext uri="{FF2B5EF4-FFF2-40B4-BE49-F238E27FC236}">
                    <a16:creationId xmlns:a16="http://schemas.microsoft.com/office/drawing/2014/main" id="{3D1804BC-0D9A-48EA-8A33-1DBDA71A06D0}"/>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2" name="Line 34">
                <a:extLst>
                  <a:ext uri="{FF2B5EF4-FFF2-40B4-BE49-F238E27FC236}">
                    <a16:creationId xmlns:a16="http://schemas.microsoft.com/office/drawing/2014/main" id="{1029F652-BBAE-467C-8374-410843A56332}"/>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3" name="Line 35">
                <a:extLst>
                  <a:ext uri="{FF2B5EF4-FFF2-40B4-BE49-F238E27FC236}">
                    <a16:creationId xmlns:a16="http://schemas.microsoft.com/office/drawing/2014/main" id="{99D7F70C-CABF-4AE2-88FA-E395AACC3DDE}"/>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54" name="Line 36">
                <a:extLst>
                  <a:ext uri="{FF2B5EF4-FFF2-40B4-BE49-F238E27FC236}">
                    <a16:creationId xmlns:a16="http://schemas.microsoft.com/office/drawing/2014/main" id="{6209EEE7-BFEE-4A9A-B79C-599459DECB2D}"/>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1048" name="Line 37">
              <a:extLst>
                <a:ext uri="{FF2B5EF4-FFF2-40B4-BE49-F238E27FC236}">
                  <a16:creationId xmlns:a16="http://schemas.microsoft.com/office/drawing/2014/main" id="{D4201437-5E70-45F0-851D-978F09EC81D9}"/>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49" name="Line 38">
              <a:extLst>
                <a:ext uri="{FF2B5EF4-FFF2-40B4-BE49-F238E27FC236}">
                  <a16:creationId xmlns:a16="http://schemas.microsoft.com/office/drawing/2014/main" id="{4EB2DB7F-FC31-4270-B098-31329E3620D0}"/>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135" name="Rectangle 39">
            <a:extLst>
              <a:ext uri="{FF2B5EF4-FFF2-40B4-BE49-F238E27FC236}">
                <a16:creationId xmlns:a16="http://schemas.microsoft.com/office/drawing/2014/main" id="{D858648F-D335-4A14-AF24-00A8BDA40523}"/>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s-ES"/>
              <a:t>Haga clic para cambiar el estilo de título	</a:t>
            </a:r>
          </a:p>
        </p:txBody>
      </p:sp>
      <p:sp>
        <p:nvSpPr>
          <p:cNvPr id="4136" name="Rectangle 40">
            <a:extLst>
              <a:ext uri="{FF2B5EF4-FFF2-40B4-BE49-F238E27FC236}">
                <a16:creationId xmlns:a16="http://schemas.microsoft.com/office/drawing/2014/main" id="{A84B4720-D1FD-418F-A22A-702638E55A35}"/>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effectLst>
                  <a:outerShdw blurRad="38100" dist="38100" dir="2700000" algn="tl">
                    <a:srgbClr val="000000"/>
                  </a:outerShdw>
                </a:effectLst>
              </a:defRPr>
            </a:lvl1pPr>
          </a:lstStyle>
          <a:p>
            <a:pPr>
              <a:defRPr/>
            </a:pPr>
            <a:endParaRPr lang="es-ES"/>
          </a:p>
        </p:txBody>
      </p:sp>
      <p:sp>
        <p:nvSpPr>
          <p:cNvPr id="4137" name="Rectangle 41">
            <a:extLst>
              <a:ext uri="{FF2B5EF4-FFF2-40B4-BE49-F238E27FC236}">
                <a16:creationId xmlns:a16="http://schemas.microsoft.com/office/drawing/2014/main" id="{3E80FB49-E486-4744-8A3D-2F9248B96B8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s-ES"/>
          </a:p>
        </p:txBody>
      </p:sp>
      <p:sp>
        <p:nvSpPr>
          <p:cNvPr id="4138" name="Rectangle 42">
            <a:extLst>
              <a:ext uri="{FF2B5EF4-FFF2-40B4-BE49-F238E27FC236}">
                <a16:creationId xmlns:a16="http://schemas.microsoft.com/office/drawing/2014/main" id="{3A4C5E98-F4A7-40DD-A530-DDCC2E6AA432}"/>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E86B265D-8DCF-4EA7-8B92-C9459339994B}" type="slidenum">
              <a:rPr lang="es-ES" altLang="es-AR"/>
              <a:pPr>
                <a:defRPr/>
              </a:pPr>
              <a:t>‹Nº›</a:t>
            </a:fld>
            <a:endParaRPr lang="es-ES" altLang="es-AR"/>
          </a:p>
        </p:txBody>
      </p:sp>
      <p:sp>
        <p:nvSpPr>
          <p:cNvPr id="4139" name="Rectangle 43">
            <a:extLst>
              <a:ext uri="{FF2B5EF4-FFF2-40B4-BE49-F238E27FC236}">
                <a16:creationId xmlns:a16="http://schemas.microsoft.com/office/drawing/2014/main" id="{C8B6D40E-0CCC-4F53-9CE4-8E1F6205DA0F}"/>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dk2" tx1="lt1" bg2="dk1" tx2="lt2" accent1="accent1" accent2="accent2" accent3="accent3" accent4="accent4" accent5="accent5" accent6="accent6" hlink="hlink" folHlink="folHlink"/>
  <p:sldLayoutIdLst>
    <p:sldLayoutId id="2147483789"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0235B39-B793-477C-9911-6958BD01E232}"/>
              </a:ext>
            </a:extLst>
          </p:cNvPr>
          <p:cNvSpPr>
            <a:spLocks noGrp="1" noChangeArrowheads="1"/>
          </p:cNvSpPr>
          <p:nvPr>
            <p:ph type="ctrTitle"/>
          </p:nvPr>
        </p:nvSpPr>
        <p:spPr>
          <a:xfrm>
            <a:off x="0" y="0"/>
            <a:ext cx="9144000" cy="908050"/>
          </a:xfrm>
        </p:spPr>
        <p:txBody>
          <a:bodyPr/>
          <a:lstStyle/>
          <a:p>
            <a:pPr eaLnBrk="1" hangingPunct="1">
              <a:defRPr/>
            </a:pPr>
            <a:r>
              <a:rPr lang="es-ES_tradnl" sz="3600" b="1"/>
              <a:t>ARQUITECTURA DE COMPUTADORAS</a:t>
            </a:r>
            <a:endParaRPr lang="es-ES" sz="3600" b="1"/>
          </a:p>
        </p:txBody>
      </p:sp>
      <p:sp>
        <p:nvSpPr>
          <p:cNvPr id="2051" name="Rectangle 3">
            <a:extLst>
              <a:ext uri="{FF2B5EF4-FFF2-40B4-BE49-F238E27FC236}">
                <a16:creationId xmlns:a16="http://schemas.microsoft.com/office/drawing/2014/main" id="{7A62A9EF-271D-4BF9-97E7-338B983C0F3E}"/>
              </a:ext>
            </a:extLst>
          </p:cNvPr>
          <p:cNvSpPr>
            <a:spLocks noGrp="1" noChangeArrowheads="1"/>
          </p:cNvSpPr>
          <p:nvPr>
            <p:ph type="subTitle" idx="1"/>
          </p:nvPr>
        </p:nvSpPr>
        <p:spPr>
          <a:xfrm>
            <a:off x="0" y="1773238"/>
            <a:ext cx="9144000" cy="3865562"/>
          </a:xfrm>
        </p:spPr>
        <p:txBody>
          <a:bodyPr/>
          <a:lstStyle/>
          <a:p>
            <a:pPr eaLnBrk="1" hangingPunct="1">
              <a:defRPr/>
            </a:pPr>
            <a:r>
              <a:rPr lang="es-ES_tradnl" b="1" dirty="0"/>
              <a:t>UNIDAD 2</a:t>
            </a:r>
          </a:p>
          <a:p>
            <a:pPr eaLnBrk="1" hangingPunct="1">
              <a:defRPr/>
            </a:pPr>
            <a:endParaRPr lang="es-ES_tradnl" sz="1800" dirty="0"/>
          </a:p>
          <a:p>
            <a:pPr eaLnBrk="1" hangingPunct="1">
              <a:defRPr/>
            </a:pPr>
            <a:r>
              <a:rPr lang="es-ES_tradnl" sz="5400" b="1" dirty="0"/>
              <a:t>UNIDAD DE CONTROL</a:t>
            </a:r>
          </a:p>
          <a:p>
            <a:pPr eaLnBrk="1" hangingPunct="1">
              <a:defRPr/>
            </a:pPr>
            <a:endParaRPr lang="es-ES_tradnl" sz="1400" b="1" dirty="0"/>
          </a:p>
          <a:p>
            <a:pPr eaLnBrk="1" hangingPunct="1">
              <a:defRPr/>
            </a:pPr>
            <a:r>
              <a:rPr lang="es-AR" sz="2800" b="1" dirty="0"/>
              <a:t>Segunda Parte</a:t>
            </a:r>
          </a:p>
          <a:p>
            <a:pPr eaLnBrk="1" hangingPunct="1">
              <a:defRPr/>
            </a:pPr>
            <a:r>
              <a:rPr lang="es-AR" sz="3200" b="1" dirty="0"/>
              <a:t>FORMATO DE INSTRUCCIONES</a:t>
            </a:r>
          </a:p>
          <a:p>
            <a:pPr eaLnBrk="1" hangingPunct="1">
              <a:defRPr/>
            </a:pPr>
            <a:endParaRPr lang="es-ES_tradnl" sz="2800" b="1" dirty="0"/>
          </a:p>
          <a:p>
            <a:pPr eaLnBrk="1" hangingPunct="1">
              <a:defRPr/>
            </a:pPr>
            <a:r>
              <a:rPr lang="es-ES_tradnl" b="1" dirty="0"/>
              <a:t>2024</a:t>
            </a:r>
            <a:endParaRPr lang="es-E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227845B-A426-4A0B-8A86-3C4BD18D1248}"/>
              </a:ext>
            </a:extLst>
          </p:cNvPr>
          <p:cNvSpPr>
            <a:spLocks noGrp="1" noChangeArrowheads="1"/>
          </p:cNvSpPr>
          <p:nvPr>
            <p:ph type="title"/>
          </p:nvPr>
        </p:nvSpPr>
        <p:spPr/>
        <p:txBody>
          <a:bodyPr/>
          <a:lstStyle/>
          <a:p>
            <a:pPr eaLnBrk="1" hangingPunct="1">
              <a:defRPr/>
            </a:pPr>
            <a:r>
              <a:rPr lang="es-ES_tradnl" dirty="0"/>
              <a:t>CANTIDAD DE DIRECCIONES</a:t>
            </a:r>
            <a:endParaRPr lang="es-ES" dirty="0"/>
          </a:p>
        </p:txBody>
      </p:sp>
      <p:sp>
        <p:nvSpPr>
          <p:cNvPr id="13315" name="Rectangle 3">
            <a:extLst>
              <a:ext uri="{FF2B5EF4-FFF2-40B4-BE49-F238E27FC236}">
                <a16:creationId xmlns:a16="http://schemas.microsoft.com/office/drawing/2014/main" id="{EA22E57A-D335-4B5C-AD88-A8BD24FF3E5B}"/>
              </a:ext>
            </a:extLst>
          </p:cNvPr>
          <p:cNvSpPr>
            <a:spLocks noGrp="1" noChangeArrowheads="1"/>
          </p:cNvSpPr>
          <p:nvPr>
            <p:ph type="body" idx="1"/>
          </p:nvPr>
        </p:nvSpPr>
        <p:spPr>
          <a:xfrm>
            <a:off x="0" y="1417638"/>
            <a:ext cx="9144000" cy="5440362"/>
          </a:xfrm>
        </p:spPr>
        <p:txBody>
          <a:bodyPr/>
          <a:lstStyle/>
          <a:p>
            <a:pPr marL="609600" indent="-609600" eaLnBrk="1" hangingPunct="1">
              <a:defRPr/>
            </a:pPr>
            <a:r>
              <a:rPr lang="es-ES_tradnl" sz="2800" dirty="0"/>
              <a:t>ANALIZANDO LA SECUENCIA DE OPERACIONES A REALIZAR PARA LA EJECUCIÓN DE UNA INSTRUCCIÓN ARITMÉTICA, NECESITAMOS:</a:t>
            </a:r>
          </a:p>
          <a:p>
            <a:pPr marL="609600" indent="-609600" eaLnBrk="1" hangingPunct="1">
              <a:buFont typeface="Wingdings" panose="05000000000000000000" pitchFamily="2" charset="2"/>
              <a:buNone/>
              <a:defRPr/>
            </a:pPr>
            <a:endParaRPr lang="es-ES_tradnl" sz="2000" dirty="0"/>
          </a:p>
          <a:p>
            <a:pPr marL="1009650" lvl="1" indent="-609600" eaLnBrk="1" hangingPunct="1">
              <a:buFont typeface="Wingdings" panose="05000000000000000000" pitchFamily="2" charset="2"/>
              <a:buAutoNum type="arabicPeriod"/>
              <a:defRPr/>
            </a:pPr>
            <a:r>
              <a:rPr lang="es-ES_tradnl" dirty="0">
                <a:solidFill>
                  <a:srgbClr val="00FF00"/>
                </a:solidFill>
              </a:rPr>
              <a:t>DIRECCIÓN PRIMER OPERANDO</a:t>
            </a:r>
          </a:p>
          <a:p>
            <a:pPr marL="1009650" lvl="1" indent="-609600" eaLnBrk="1" hangingPunct="1">
              <a:buFont typeface="Wingdings" panose="05000000000000000000" pitchFamily="2" charset="2"/>
              <a:buAutoNum type="arabicPeriod"/>
              <a:defRPr/>
            </a:pPr>
            <a:r>
              <a:rPr lang="es-ES_tradnl" dirty="0">
                <a:solidFill>
                  <a:srgbClr val="00FF00"/>
                </a:solidFill>
              </a:rPr>
              <a:t>DIRECCIÓN SEGUNDO OPERANDO</a:t>
            </a:r>
          </a:p>
          <a:p>
            <a:pPr marL="1009650" lvl="1" indent="-609600" eaLnBrk="1" hangingPunct="1">
              <a:buFont typeface="Wingdings" panose="05000000000000000000" pitchFamily="2" charset="2"/>
              <a:buAutoNum type="arabicPeriod"/>
              <a:defRPr/>
            </a:pPr>
            <a:r>
              <a:rPr lang="es-ES_tradnl" dirty="0">
                <a:solidFill>
                  <a:srgbClr val="00FF00"/>
                </a:solidFill>
              </a:rPr>
              <a:t>DIRECCIÓN PARA EL RESULTADO</a:t>
            </a:r>
          </a:p>
          <a:p>
            <a:pPr marL="1009650" lvl="1" indent="-609600" eaLnBrk="1" hangingPunct="1">
              <a:buFont typeface="Wingdings" panose="05000000000000000000" pitchFamily="2" charset="2"/>
              <a:buAutoNum type="arabicPeriod"/>
              <a:defRPr/>
            </a:pPr>
            <a:r>
              <a:rPr lang="es-ES_tradnl" dirty="0">
                <a:solidFill>
                  <a:srgbClr val="00FF00"/>
                </a:solidFill>
              </a:rPr>
              <a:t>DIRECCIÓN PRÓXIMA INSTRUCCIÓN</a:t>
            </a:r>
            <a:endParaRPr lang="es-ES" dirty="0">
              <a:solidFill>
                <a:srgbClr val="00FF00"/>
              </a:solidFill>
            </a:endParaRPr>
          </a:p>
        </p:txBody>
      </p:sp>
      <p:sp>
        <p:nvSpPr>
          <p:cNvPr id="6" name="5 Marcador de número de diapositiva">
            <a:extLst>
              <a:ext uri="{FF2B5EF4-FFF2-40B4-BE49-F238E27FC236}">
                <a16:creationId xmlns:a16="http://schemas.microsoft.com/office/drawing/2014/main" id="{69755AD2-D8A8-46AB-B5AA-25231FE43D88}"/>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ADD824DB-40C3-4A57-AB8B-84BA0F193E0D}" type="slidenum">
              <a:rPr lang="es-ES" altLang="es-AR" smtClean="0"/>
              <a:pPr eaLnBrk="1" hangingPunct="1">
                <a:defRPr/>
              </a:pPr>
              <a:t>10</a:t>
            </a:fld>
            <a:endParaRPr lang="es-ES" altLang="es-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DA6C7-A697-4298-89B4-66152C1B415D}"/>
              </a:ext>
            </a:extLst>
          </p:cNvPr>
          <p:cNvSpPr>
            <a:spLocks noGrp="1"/>
          </p:cNvSpPr>
          <p:nvPr>
            <p:ph type="title"/>
          </p:nvPr>
        </p:nvSpPr>
        <p:spPr>
          <a:xfrm>
            <a:off x="457200" y="277813"/>
            <a:ext cx="8229600" cy="126851"/>
          </a:xfrm>
        </p:spPr>
        <p:txBody>
          <a:bodyPr/>
          <a:lstStyle/>
          <a:p>
            <a:pPr>
              <a:defRPr/>
            </a:pPr>
            <a:r>
              <a:rPr lang="es-ES_tradnl" dirty="0"/>
              <a:t>DIRECCIONAMIENTO A PILA</a:t>
            </a:r>
            <a:endParaRPr lang="es-AR" dirty="0"/>
          </a:p>
        </p:txBody>
      </p:sp>
      <p:sp>
        <p:nvSpPr>
          <p:cNvPr id="3" name="Marcador de contenido 2">
            <a:extLst>
              <a:ext uri="{FF2B5EF4-FFF2-40B4-BE49-F238E27FC236}">
                <a16:creationId xmlns:a16="http://schemas.microsoft.com/office/drawing/2014/main" id="{5A4EF1A0-86C4-421E-B5DE-0D393AD5613E}"/>
              </a:ext>
            </a:extLst>
          </p:cNvPr>
          <p:cNvSpPr>
            <a:spLocks noGrp="1"/>
          </p:cNvSpPr>
          <p:nvPr>
            <p:ph idx="1"/>
          </p:nvPr>
        </p:nvSpPr>
        <p:spPr>
          <a:xfrm>
            <a:off x="179512" y="747540"/>
            <a:ext cx="8784976" cy="5383386"/>
          </a:xfrm>
        </p:spPr>
        <p:txBody>
          <a:bodyPr/>
          <a:lstStyle/>
          <a:p>
            <a:pPr algn="just">
              <a:defRPr/>
            </a:pPr>
            <a:r>
              <a:rPr lang="es-ES" sz="1600" b="1" cap="all" dirty="0">
                <a:solidFill>
                  <a:srgbClr val="00FF00"/>
                </a:solidFill>
                <a:effectLst>
                  <a:outerShdw blurRad="38100" dist="38100" dir="2700000" algn="tl">
                    <a:srgbClr val="000000">
                      <a:alpha val="43137"/>
                    </a:srgbClr>
                  </a:outerShdw>
                </a:effectLst>
              </a:rPr>
              <a:t>la pila es una matriz lineal de posiciones de memoria</a:t>
            </a:r>
            <a:r>
              <a:rPr lang="es-ES" sz="1600" b="1" cap="all" dirty="0">
                <a:effectLst/>
              </a:rPr>
              <a:t>, </a:t>
            </a:r>
            <a:r>
              <a:rPr lang="es-ES" sz="1600" b="1" cap="all" dirty="0">
                <a:effectLst>
                  <a:outerShdw blurRad="38100" dist="38100" dir="2700000" algn="tl">
                    <a:srgbClr val="000000">
                      <a:alpha val="43137"/>
                    </a:srgbClr>
                  </a:outerShdw>
                </a:effectLst>
              </a:rPr>
              <a:t>la cual es direccionada mediante indicación de la primera (</a:t>
            </a:r>
            <a:r>
              <a:rPr lang="es-ES" sz="1600" b="1" cap="all" dirty="0">
                <a:solidFill>
                  <a:srgbClr val="00FF00"/>
                </a:solidFill>
                <a:effectLst>
                  <a:outerShdw blurRad="38100" dist="38100" dir="2700000" algn="tl">
                    <a:srgbClr val="000000">
                      <a:alpha val="43137"/>
                    </a:srgbClr>
                  </a:outerShdw>
                </a:effectLst>
              </a:rPr>
              <a:t>FIFO = </a:t>
            </a:r>
            <a:r>
              <a:rPr lang="es-ES" sz="1600" b="1" cap="all" dirty="0" err="1">
                <a:solidFill>
                  <a:srgbClr val="00FF00"/>
                </a:solidFill>
                <a:effectLst>
                  <a:outerShdw blurRad="38100" dist="38100" dir="2700000" algn="tl">
                    <a:srgbClr val="000000">
                      <a:alpha val="43137"/>
                    </a:srgbClr>
                  </a:outerShdw>
                </a:effectLst>
              </a:rPr>
              <a:t>First</a:t>
            </a:r>
            <a:r>
              <a:rPr lang="es-ES" sz="1600" b="1" cap="all" dirty="0">
                <a:solidFill>
                  <a:srgbClr val="00FF00"/>
                </a:solidFill>
                <a:effectLst>
                  <a:outerShdw blurRad="38100" dist="38100" dir="2700000" algn="tl">
                    <a:srgbClr val="000000">
                      <a:alpha val="43137"/>
                    </a:srgbClr>
                  </a:outerShdw>
                </a:effectLst>
              </a:rPr>
              <a:t> in FIRST OUT</a:t>
            </a:r>
            <a:r>
              <a:rPr lang="es-ES" sz="1600" b="1" cap="all" dirty="0">
                <a:effectLst>
                  <a:outerShdw blurRad="38100" dist="38100" dir="2700000" algn="tl">
                    <a:srgbClr val="000000">
                      <a:alpha val="43137"/>
                    </a:srgbClr>
                  </a:outerShdw>
                </a:effectLst>
              </a:rPr>
              <a:t>) o la última (</a:t>
            </a:r>
            <a:r>
              <a:rPr lang="es-ES" sz="1600" b="1" cap="all" dirty="0">
                <a:solidFill>
                  <a:srgbClr val="00FF00"/>
                </a:solidFill>
                <a:effectLst>
                  <a:outerShdw blurRad="38100" dist="38100" dir="2700000" algn="tl">
                    <a:srgbClr val="000000">
                      <a:alpha val="43137"/>
                    </a:srgbClr>
                  </a:outerShdw>
                </a:effectLst>
              </a:rPr>
              <a:t>LIFO = LAST IN FIRST OUT</a:t>
            </a:r>
            <a:r>
              <a:rPr lang="es-ES" sz="1600" b="1" cap="all" dirty="0">
                <a:effectLst>
                  <a:outerShdw blurRad="38100" dist="38100" dir="2700000" algn="tl">
                    <a:srgbClr val="000000">
                      <a:alpha val="43137"/>
                    </a:srgbClr>
                  </a:outerShdw>
                </a:effectLst>
              </a:rPr>
              <a:t>)</a:t>
            </a:r>
            <a:r>
              <a:rPr lang="es-ES" sz="1600" b="1" cap="all" dirty="0">
                <a:effectLst/>
              </a:rPr>
              <a:t>, según sea la convención adoptada. </a:t>
            </a:r>
          </a:p>
          <a:p>
            <a:pPr algn="just">
              <a:defRPr/>
            </a:pPr>
            <a:r>
              <a:rPr lang="es-ES" sz="1600" b="1" cap="all" dirty="0">
                <a:effectLst/>
              </a:rPr>
              <a:t>Cada vez que se introduce un dato, </a:t>
            </a:r>
            <a:r>
              <a:rPr lang="es-ES" sz="1600" b="1" cap="all" dirty="0">
                <a:effectLst>
                  <a:outerShdw blurRad="38100" dist="38100" dir="2700000" algn="tl">
                    <a:srgbClr val="000000">
                      <a:alpha val="43137"/>
                    </a:srgbClr>
                  </a:outerShdw>
                </a:effectLst>
              </a:rPr>
              <a:t>toda la pila se mueve un lugar</a:t>
            </a:r>
            <a:r>
              <a:rPr lang="es-ES" sz="1600" b="1" cap="all" dirty="0">
                <a:effectLst/>
              </a:rPr>
              <a:t>, dando cabida en el alojamiento de entrada al nuevo dato, así como cada vez que se referencia, extrayendo un dato, </a:t>
            </a:r>
            <a:r>
              <a:rPr lang="es-ES" sz="1600" b="1" cap="all" dirty="0">
                <a:effectLst>
                  <a:outerShdw blurRad="38100" dist="38100" dir="2700000" algn="tl">
                    <a:srgbClr val="000000">
                      <a:alpha val="43137"/>
                    </a:srgbClr>
                  </a:outerShdw>
                </a:effectLst>
              </a:rPr>
              <a:t>la pila se mueve dejando accesible el almacenado inmediatamente antes del extraído</a:t>
            </a:r>
            <a:r>
              <a:rPr lang="es-ES" sz="1600" b="1" cap="all" dirty="0">
                <a:effectLst/>
              </a:rPr>
              <a:t>.</a:t>
            </a:r>
            <a:endParaRPr lang="es-AR" sz="1600" cap="all" dirty="0">
              <a:effectLst/>
            </a:endParaRPr>
          </a:p>
          <a:p>
            <a:pPr algn="just">
              <a:defRPr/>
            </a:pPr>
            <a:r>
              <a:rPr lang="es-ES" sz="1600" b="1" cap="all" dirty="0">
                <a:effectLst/>
              </a:rPr>
              <a:t>la manera práctica de hacer esto, no es mover todos los datos, sino </a:t>
            </a:r>
            <a:r>
              <a:rPr lang="es-ES" sz="1600" b="1" cap="all" dirty="0">
                <a:solidFill>
                  <a:srgbClr val="00FF00"/>
                </a:solidFill>
                <a:effectLst>
                  <a:outerShdw blurRad="38100" dist="38100" dir="2700000" algn="tl">
                    <a:srgbClr val="000000">
                      <a:alpha val="43137"/>
                    </a:srgbClr>
                  </a:outerShdw>
                </a:effectLst>
              </a:rPr>
              <a:t>tomar una cierta cantidad de posiciones de memoria y un puntero de pila, el que apunta siempre a la última casilla ocupada</a:t>
            </a:r>
            <a:r>
              <a:rPr lang="es-ES" sz="1600" b="1" cap="all" dirty="0">
                <a:effectLst/>
              </a:rPr>
              <a:t>. </a:t>
            </a:r>
          </a:p>
          <a:p>
            <a:pPr algn="just">
              <a:defRPr/>
            </a:pPr>
            <a:r>
              <a:rPr lang="es-ES" sz="1600" b="1" cap="all" dirty="0">
                <a:effectLst>
                  <a:outerShdw blurRad="38100" dist="38100" dir="2700000" algn="tl">
                    <a:srgbClr val="000000">
                      <a:alpha val="43137"/>
                    </a:srgbClr>
                  </a:outerShdw>
                </a:effectLst>
              </a:rPr>
              <a:t>Cada vez que se introduce un dato el puntero cambia a la casilla recién ocupada, y cada vez que se extrae uno, el puntero vuelve atrás</a:t>
            </a:r>
            <a:r>
              <a:rPr lang="es-ES" sz="1600" b="1" cap="all" dirty="0">
                <a:effectLst/>
              </a:rPr>
              <a:t>.</a:t>
            </a:r>
            <a:endParaRPr lang="es-AR" sz="1600" cap="all" dirty="0">
              <a:effectLst/>
            </a:endParaRPr>
          </a:p>
          <a:p>
            <a:pPr algn="just">
              <a:defRPr/>
            </a:pPr>
            <a:r>
              <a:rPr lang="es-ES" sz="1600" b="1" cap="all" dirty="0">
                <a:solidFill>
                  <a:srgbClr val="00FF00"/>
                </a:solidFill>
                <a:effectLst>
                  <a:outerShdw blurRad="38100" dist="38100" dir="2700000" algn="tl">
                    <a:srgbClr val="000000">
                      <a:alpha val="43137"/>
                    </a:srgbClr>
                  </a:outerShdw>
                </a:effectLst>
              </a:rPr>
              <a:t>El valor del puntero de la pila se mantiene en un registro</a:t>
            </a:r>
            <a:r>
              <a:rPr lang="es-ES" sz="1600" b="1" cap="all" dirty="0">
                <a:solidFill>
                  <a:srgbClr val="00FF00"/>
                </a:solidFill>
                <a:effectLst/>
              </a:rPr>
              <a:t>, por lo que el direccionamiento de la pila es en realidad un direccionamiento relativo al contenido del mismo</a:t>
            </a:r>
            <a:r>
              <a:rPr lang="es-ES" sz="1600" b="1" cap="all" dirty="0">
                <a:effectLst/>
              </a:rPr>
              <a:t>. </a:t>
            </a:r>
          </a:p>
          <a:p>
            <a:pPr algn="just">
              <a:defRPr/>
            </a:pPr>
            <a:r>
              <a:rPr lang="es-ES" sz="1600" b="1" cap="all" dirty="0">
                <a:effectLst/>
              </a:rPr>
              <a:t>ésta es una forma implícita de direccionamiento, por lo que no es necesario hacer referencia a memoria en el campo de direcciones, sino que </a:t>
            </a:r>
            <a:r>
              <a:rPr lang="es-ES" sz="1600" b="1" cap="all" dirty="0">
                <a:effectLst>
                  <a:outerShdw blurRad="38100" dist="38100" dir="2700000" algn="tl">
                    <a:srgbClr val="000000">
                      <a:alpha val="43137"/>
                    </a:srgbClr>
                  </a:outerShdw>
                </a:effectLst>
              </a:rPr>
              <a:t>siempre se opera en el </a:t>
            </a:r>
            <a:r>
              <a:rPr lang="es-ES" sz="1600" b="1" cap="all" dirty="0">
                <a:solidFill>
                  <a:srgbClr val="00FF00"/>
                </a:solidFill>
                <a:effectLst>
                  <a:outerShdw blurRad="38100" dist="38100" dir="2700000" algn="tl">
                    <a:srgbClr val="000000">
                      <a:alpha val="43137"/>
                    </a:srgbClr>
                  </a:outerShdw>
                </a:effectLst>
              </a:rPr>
              <a:t>registro de puntero de pila</a:t>
            </a:r>
            <a:r>
              <a:rPr lang="es-ES" sz="1600" b="1" cap="all" dirty="0">
                <a:effectLst>
                  <a:outerShdw blurRad="38100" dist="38100" dir="2700000" algn="tl">
                    <a:srgbClr val="000000">
                      <a:alpha val="43137"/>
                    </a:srgbClr>
                  </a:outerShdw>
                </a:effectLst>
              </a:rPr>
              <a:t> (</a:t>
            </a:r>
            <a:r>
              <a:rPr lang="es-ES" sz="1600" b="1" cap="all" dirty="0">
                <a:solidFill>
                  <a:srgbClr val="00FF00"/>
                </a:solidFill>
                <a:effectLst>
                  <a:outerShdw blurRad="38100" dist="38100" dir="2700000" algn="tl">
                    <a:srgbClr val="000000">
                      <a:alpha val="43137"/>
                    </a:srgbClr>
                  </a:outerShdw>
                </a:effectLst>
              </a:rPr>
              <a:t>SPR = </a:t>
            </a:r>
            <a:r>
              <a:rPr lang="es-ES" sz="1600" b="1" cap="all" dirty="0" err="1">
                <a:solidFill>
                  <a:srgbClr val="00FF00"/>
                </a:solidFill>
                <a:effectLst>
                  <a:outerShdw blurRad="38100" dist="38100" dir="2700000" algn="tl">
                    <a:srgbClr val="000000">
                      <a:alpha val="43137"/>
                    </a:srgbClr>
                  </a:outerShdw>
                </a:effectLst>
              </a:rPr>
              <a:t>Stack</a:t>
            </a:r>
            <a:r>
              <a:rPr lang="es-ES" sz="1600" b="1" cap="all" dirty="0">
                <a:solidFill>
                  <a:srgbClr val="00FF00"/>
                </a:solidFill>
                <a:effectLst>
                  <a:outerShdw blurRad="38100" dist="38100" dir="2700000" algn="tl">
                    <a:srgbClr val="000000">
                      <a:alpha val="43137"/>
                    </a:srgbClr>
                  </a:outerShdw>
                </a:effectLst>
              </a:rPr>
              <a:t> Pointer </a:t>
            </a:r>
            <a:r>
              <a:rPr lang="es-ES" sz="1600" b="1" cap="all" dirty="0" err="1">
                <a:solidFill>
                  <a:srgbClr val="00FF00"/>
                </a:solidFill>
                <a:effectLst>
                  <a:outerShdw blurRad="38100" dist="38100" dir="2700000" algn="tl">
                    <a:srgbClr val="000000">
                      <a:alpha val="43137"/>
                    </a:srgbClr>
                  </a:outerShdw>
                </a:effectLst>
              </a:rPr>
              <a:t>register</a:t>
            </a:r>
            <a:r>
              <a:rPr lang="es-ES" sz="1600" b="1" cap="all" dirty="0">
                <a:effectLst>
                  <a:outerShdw blurRad="38100" dist="38100" dir="2700000" algn="tl">
                    <a:srgbClr val="000000">
                      <a:alpha val="43137"/>
                    </a:srgbClr>
                  </a:outerShdw>
                </a:effectLst>
              </a:rPr>
              <a:t>)</a:t>
            </a:r>
            <a:r>
              <a:rPr lang="es-ES" sz="1600" b="1" cap="all" dirty="0">
                <a:effectLst/>
              </a:rPr>
              <a:t>.</a:t>
            </a:r>
            <a:endParaRPr lang="es-AR" sz="16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B6D29F27-E142-4C57-B512-C154E0EE00ED}"/>
              </a:ext>
            </a:extLst>
          </p:cNvPr>
          <p:cNvSpPr>
            <a:spLocks noGrp="1"/>
          </p:cNvSpPr>
          <p:nvPr>
            <p:ph type="sldNum" sz="quarter" idx="12"/>
          </p:nvPr>
        </p:nvSpPr>
        <p:spPr/>
        <p:txBody>
          <a:bodyPr/>
          <a:lstStyle/>
          <a:p>
            <a:pPr>
              <a:defRPr/>
            </a:pPr>
            <a:fld id="{50BC9876-B598-4393-A7B0-401291ECAF8B}" type="slidenum">
              <a:rPr lang="es-ES" altLang="es-AR" smtClean="0"/>
              <a:pPr>
                <a:defRPr/>
              </a:pPr>
              <a:t>100</a:t>
            </a:fld>
            <a:endParaRPr lang="es-ES" altLang="es-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4F6C6-51AC-47C7-BEF1-EED59651B588}"/>
              </a:ext>
            </a:extLst>
          </p:cNvPr>
          <p:cNvSpPr>
            <a:spLocks noGrp="1"/>
          </p:cNvSpPr>
          <p:nvPr>
            <p:ph type="title"/>
          </p:nvPr>
        </p:nvSpPr>
        <p:spPr>
          <a:xfrm>
            <a:off x="468313" y="304801"/>
            <a:ext cx="8229600" cy="644450"/>
          </a:xfrm>
        </p:spPr>
        <p:txBody>
          <a:bodyPr/>
          <a:lstStyle/>
          <a:p>
            <a:pPr>
              <a:defRPr/>
            </a:pPr>
            <a:r>
              <a:rPr lang="es-ES" sz="4000" b="1" dirty="0">
                <a:effectLst>
                  <a:outerShdw blurRad="38100" dist="38100" dir="2700000" algn="tl">
                    <a:srgbClr val="000000">
                      <a:alpha val="43137"/>
                    </a:srgbClr>
                  </a:outerShdw>
                </a:effectLst>
              </a:rPr>
              <a:t>DIRECCIONAMIENTO INDEXADO</a:t>
            </a:r>
            <a:endParaRPr lang="es-AR" sz="4000"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5FAC3AC8-98D7-47F5-B697-6FF014BD4B86}"/>
              </a:ext>
            </a:extLst>
          </p:cNvPr>
          <p:cNvSpPr>
            <a:spLocks noGrp="1"/>
          </p:cNvSpPr>
          <p:nvPr>
            <p:ph idx="1"/>
          </p:nvPr>
        </p:nvSpPr>
        <p:spPr>
          <a:xfrm>
            <a:off x="457200" y="1268760"/>
            <a:ext cx="8229600" cy="5112568"/>
          </a:xfrm>
        </p:spPr>
        <p:txBody>
          <a:bodyPr/>
          <a:lstStyle/>
          <a:p>
            <a:pPr>
              <a:defRPr/>
            </a:pPr>
            <a:r>
              <a:rPr lang="es-ES" sz="1800" b="1" cap="all" dirty="0">
                <a:effectLst/>
              </a:rPr>
              <a:t>La interpretación del término indexación es la siguiente: </a:t>
            </a:r>
            <a:r>
              <a:rPr lang="es-ES" sz="1800" b="1" cap="all" dirty="0">
                <a:solidFill>
                  <a:srgbClr val="00FF00"/>
                </a:solidFill>
                <a:effectLst>
                  <a:outerShdw blurRad="38100" dist="38100" dir="2700000" algn="tl">
                    <a:srgbClr val="000000">
                      <a:alpha val="43137"/>
                    </a:srgbClr>
                  </a:outerShdw>
                </a:effectLst>
              </a:rPr>
              <a:t>El campo de dirección hace referencia a una dirección de memoria, y el registro referenciado contiene un desplazamiento positivo a partir de ESA dirección. </a:t>
            </a:r>
            <a:r>
              <a:rPr lang="es-ES" sz="1800" b="1" cap="all" dirty="0">
                <a:effectLst/>
              </a:rPr>
              <a:t>(Esto es justamente lo contrario del direccionamiento por registro base)</a:t>
            </a:r>
          </a:p>
          <a:p>
            <a:pPr>
              <a:defRPr/>
            </a:pPr>
            <a:r>
              <a:rPr lang="es-ES" sz="1600" b="1" cap="all" dirty="0">
                <a:effectLst/>
              </a:rPr>
              <a:t>Si bien la forma de calcular la dirección es la misma, en este caso el registro, generalmente llamado </a:t>
            </a:r>
            <a:r>
              <a:rPr lang="es-ES" sz="1600" b="1" cap="all" dirty="0">
                <a:solidFill>
                  <a:srgbClr val="00FF00"/>
                </a:solidFill>
                <a:effectLst>
                  <a:outerShdw blurRad="38100" dist="38100" dir="2700000" algn="tl">
                    <a:srgbClr val="000000">
                      <a:alpha val="43137"/>
                    </a:srgbClr>
                  </a:outerShdw>
                </a:effectLst>
              </a:rPr>
              <a:t>registro de índice</a:t>
            </a:r>
            <a:r>
              <a:rPr lang="es-ES" sz="1600" b="1" cap="all" dirty="0">
                <a:effectLst/>
              </a:rPr>
              <a:t>, incrementa en una unidad cada vez que es referenciado (</a:t>
            </a:r>
            <a:r>
              <a:rPr lang="es-ES" sz="1600" b="1" i="1" cap="all" dirty="0">
                <a:solidFill>
                  <a:srgbClr val="00FF00"/>
                </a:solidFill>
                <a:effectLst>
                  <a:outerShdw blurRad="38100" dist="38100" dir="2700000" algn="tl">
                    <a:srgbClr val="000000">
                      <a:alpha val="43137"/>
                    </a:srgbClr>
                  </a:outerShdw>
                </a:effectLst>
              </a:rPr>
              <a:t>AUTOINDEXADO</a:t>
            </a:r>
            <a:r>
              <a:rPr lang="es-ES" sz="1600" b="1" cap="all" dirty="0">
                <a:effectLst/>
              </a:rPr>
              <a:t>).</a:t>
            </a:r>
          </a:p>
          <a:p>
            <a:pPr>
              <a:defRPr/>
            </a:pPr>
            <a:r>
              <a:rPr lang="es-ES" sz="1600" b="1" cap="all" dirty="0">
                <a:effectLst/>
              </a:rPr>
              <a:t>En algunas máquinas, </a:t>
            </a:r>
            <a:r>
              <a:rPr lang="es-ES" sz="1600" b="1" cap="all" dirty="0">
                <a:solidFill>
                  <a:srgbClr val="00FF00"/>
                </a:solidFill>
                <a:effectLst/>
              </a:rPr>
              <a:t>es posible emplear conjuntamente el direccionamiento indirecto y el indexado</a:t>
            </a:r>
            <a:r>
              <a:rPr lang="es-ES" sz="1600" b="1" cap="all" dirty="0">
                <a:effectLst/>
              </a:rPr>
              <a:t>, QUE PUEDE SER </a:t>
            </a:r>
            <a:r>
              <a:rPr lang="es-ES" sz="1600" b="1" i="1" cap="all" dirty="0">
                <a:solidFill>
                  <a:srgbClr val="00FF00"/>
                </a:solidFill>
                <a:effectLst>
                  <a:outerShdw blurRad="38100" dist="38100" dir="2700000" algn="tl">
                    <a:srgbClr val="000000">
                      <a:alpha val="43137"/>
                    </a:srgbClr>
                  </a:outerShdw>
                </a:effectLst>
              </a:rPr>
              <a:t>PREINDEXADO</a:t>
            </a:r>
            <a:r>
              <a:rPr lang="es-ES" sz="1600" b="1" cap="all" dirty="0">
                <a:effectLst/>
              </a:rPr>
              <a:t> O </a:t>
            </a:r>
            <a:r>
              <a:rPr lang="es-ES" sz="1600" b="1" i="1" cap="all" dirty="0">
                <a:solidFill>
                  <a:srgbClr val="00FF00"/>
                </a:solidFill>
                <a:effectLst>
                  <a:outerShdw blurRad="38100" dist="38100" dir="2700000" algn="tl">
                    <a:srgbClr val="000000">
                      <a:alpha val="43137"/>
                    </a:srgbClr>
                  </a:outerShdw>
                </a:effectLst>
              </a:rPr>
              <a:t>POSTINDEXADO</a:t>
            </a:r>
          </a:p>
          <a:p>
            <a:pPr lvl="1">
              <a:defRPr/>
            </a:pPr>
            <a:r>
              <a:rPr lang="es-ES" sz="1200" b="1" cap="all" dirty="0">
                <a:effectLst/>
              </a:rPr>
              <a:t>SE DENOMINA </a:t>
            </a:r>
            <a:r>
              <a:rPr lang="es-ES" sz="1200" b="1" i="1" cap="all" dirty="0" err="1">
                <a:solidFill>
                  <a:srgbClr val="00FF00"/>
                </a:solidFill>
                <a:effectLst>
                  <a:outerShdw blurRad="38100" dist="38100" dir="2700000" algn="tl">
                    <a:srgbClr val="000000">
                      <a:alpha val="43137"/>
                    </a:srgbClr>
                  </a:outerShdw>
                </a:effectLst>
              </a:rPr>
              <a:t>preindexado</a:t>
            </a:r>
            <a:r>
              <a:rPr lang="es-ES" sz="1200" b="1" cap="all" dirty="0">
                <a:effectLst/>
              </a:rPr>
              <a:t>, CUANDO la indexación es efectuada antes de calcular la dirección.</a:t>
            </a:r>
          </a:p>
          <a:p>
            <a:pPr lvl="1">
              <a:defRPr/>
            </a:pPr>
            <a:r>
              <a:rPr lang="es-ES" sz="1200" b="1" cap="all" dirty="0">
                <a:effectLst/>
              </a:rPr>
              <a:t>SE DENOMINA </a:t>
            </a:r>
            <a:r>
              <a:rPr lang="es-ES" sz="1200" b="1" i="1" cap="all" dirty="0" err="1">
                <a:solidFill>
                  <a:srgbClr val="00FF00"/>
                </a:solidFill>
                <a:effectLst>
                  <a:outerShdw blurRad="38100" dist="38100" dir="2700000" algn="tl">
                    <a:srgbClr val="000000">
                      <a:alpha val="43137"/>
                    </a:srgbClr>
                  </a:outerShdw>
                </a:effectLst>
              </a:rPr>
              <a:t>postindexado</a:t>
            </a:r>
            <a:r>
              <a:rPr lang="es-ES" sz="1200" b="1" i="1" cap="all" dirty="0">
                <a:effectLst>
                  <a:outerShdw blurRad="38100" dist="38100" dir="2700000" algn="tl">
                    <a:srgbClr val="000000">
                      <a:alpha val="43137"/>
                    </a:srgbClr>
                  </a:outerShdw>
                </a:effectLst>
              </a:rPr>
              <a:t>,</a:t>
            </a:r>
            <a:r>
              <a:rPr lang="es-ES" sz="1200" b="1" i="1" cap="all" dirty="0">
                <a:solidFill>
                  <a:srgbClr val="00FF00"/>
                </a:solidFill>
                <a:effectLst>
                  <a:outerShdw blurRad="38100" dist="38100" dir="2700000" algn="tl">
                    <a:srgbClr val="000000">
                      <a:alpha val="43137"/>
                    </a:srgbClr>
                  </a:outerShdw>
                </a:effectLst>
              </a:rPr>
              <a:t> </a:t>
            </a:r>
            <a:r>
              <a:rPr lang="es-ES" sz="1200" b="1" cap="all" dirty="0">
                <a:effectLst>
                  <a:outerShdw blurRad="38100" dist="38100" dir="2700000" algn="tl">
                    <a:srgbClr val="000000">
                      <a:alpha val="43137"/>
                    </a:srgbClr>
                  </a:outerShdw>
                </a:effectLst>
              </a:rPr>
              <a:t>CUANDO LA INDEXACIÓN ES EFECTUADA DESPUÉS DE CALCULAR LA DIRECCIÓN</a:t>
            </a:r>
            <a:r>
              <a:rPr lang="es-ES" sz="1200" b="1" cap="all" dirty="0">
                <a:effectLst/>
              </a:rPr>
              <a:t>. </a:t>
            </a:r>
          </a:p>
          <a:p>
            <a:pPr>
              <a:defRPr/>
            </a:pPr>
            <a:endParaRPr lang="es-ES" sz="1600" b="1" cap="all" dirty="0">
              <a:effectLst/>
            </a:endParaRPr>
          </a:p>
          <a:p>
            <a:pPr>
              <a:defRPr/>
            </a:pPr>
            <a:endParaRPr lang="es-AR" sz="1600" cap="all" dirty="0"/>
          </a:p>
        </p:txBody>
      </p:sp>
      <p:sp>
        <p:nvSpPr>
          <p:cNvPr id="4" name="Marcador de número de diapositiva 3">
            <a:extLst>
              <a:ext uri="{FF2B5EF4-FFF2-40B4-BE49-F238E27FC236}">
                <a16:creationId xmlns:a16="http://schemas.microsoft.com/office/drawing/2014/main" id="{AE661C1D-09B9-446B-A3C1-810B61977536}"/>
              </a:ext>
            </a:extLst>
          </p:cNvPr>
          <p:cNvSpPr>
            <a:spLocks noGrp="1"/>
          </p:cNvSpPr>
          <p:nvPr>
            <p:ph type="sldNum" sz="quarter" idx="12"/>
          </p:nvPr>
        </p:nvSpPr>
        <p:spPr/>
        <p:txBody>
          <a:bodyPr/>
          <a:lstStyle/>
          <a:p>
            <a:pPr>
              <a:defRPr/>
            </a:pPr>
            <a:fld id="{F530F544-F3FC-4DD4-96D6-F3EF629A7728}" type="slidenum">
              <a:rPr lang="es-ES" altLang="es-AR" smtClean="0"/>
              <a:pPr>
                <a:defRPr/>
              </a:pPr>
              <a:t>101</a:t>
            </a:fld>
            <a:endParaRPr lang="es-ES" altLang="es-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7E0403-A5B0-4B80-8D46-FB06D5513366}"/>
              </a:ext>
            </a:extLst>
          </p:cNvPr>
          <p:cNvSpPr>
            <a:spLocks noGrp="1" noChangeArrowheads="1"/>
          </p:cNvSpPr>
          <p:nvPr>
            <p:ph type="title"/>
          </p:nvPr>
        </p:nvSpPr>
        <p:spPr>
          <a:xfrm>
            <a:off x="457200" y="277813"/>
            <a:ext cx="8229600" cy="703262"/>
          </a:xfrm>
        </p:spPr>
        <p:txBody>
          <a:bodyPr/>
          <a:lstStyle/>
          <a:p>
            <a:pPr eaLnBrk="1" hangingPunct="1">
              <a:defRPr/>
            </a:pPr>
            <a:r>
              <a:rPr lang="es-ES_tradnl" sz="3200" b="1" dirty="0"/>
              <a:t>DIRECCIONAMIENTO AUTOINDEXADO</a:t>
            </a:r>
            <a:endParaRPr lang="es-ES" sz="3200" b="1" dirty="0"/>
          </a:p>
        </p:txBody>
      </p:sp>
      <p:pic>
        <p:nvPicPr>
          <p:cNvPr id="140291" name="Picture 4" descr="Nueva imagen">
            <a:extLst>
              <a:ext uri="{FF2B5EF4-FFF2-40B4-BE49-F238E27FC236}">
                <a16:creationId xmlns:a16="http://schemas.microsoft.com/office/drawing/2014/main" id="{050A1151-D415-47D9-8B80-6FEC23371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89" b="16974"/>
          <a:stretch>
            <a:fillRect/>
          </a:stretch>
        </p:blipFill>
        <p:spPr bwMode="auto">
          <a:xfrm>
            <a:off x="1814513" y="1244600"/>
            <a:ext cx="54737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2" name="Text Box 5">
            <a:extLst>
              <a:ext uri="{FF2B5EF4-FFF2-40B4-BE49-F238E27FC236}">
                <a16:creationId xmlns:a16="http://schemas.microsoft.com/office/drawing/2014/main" id="{65B4C58F-ABA9-46D1-A1A6-E0DC611AA3F4}"/>
              </a:ext>
            </a:extLst>
          </p:cNvPr>
          <p:cNvSpPr txBox="1">
            <a:spLocks noChangeArrowheads="1"/>
          </p:cNvSpPr>
          <p:nvPr/>
        </p:nvSpPr>
        <p:spPr bwMode="auto">
          <a:xfrm>
            <a:off x="1906588" y="5013325"/>
            <a:ext cx="27368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400" b="1">
                <a:solidFill>
                  <a:srgbClr val="FF3300"/>
                </a:solidFill>
              </a:rPr>
              <a:t>DE = A + (R)</a:t>
            </a:r>
          </a:p>
          <a:p>
            <a:pPr algn="ctr" eaLnBrk="1" hangingPunct="1">
              <a:spcBef>
                <a:spcPct val="50000"/>
              </a:spcBef>
              <a:buClrTx/>
              <a:buSzTx/>
              <a:buFontTx/>
              <a:buNone/>
            </a:pPr>
            <a:r>
              <a:rPr lang="es-ES_tradnl" altLang="es-AR" sz="2400" b="1">
                <a:solidFill>
                  <a:srgbClr val="FF3300"/>
                </a:solidFill>
              </a:rPr>
              <a:t>(R) = (R) + 1</a:t>
            </a:r>
            <a:endParaRPr lang="es-ES" altLang="es-AR" sz="2400" b="1">
              <a:solidFill>
                <a:srgbClr val="FF3300"/>
              </a:solidFill>
            </a:endParaRPr>
          </a:p>
        </p:txBody>
      </p:sp>
      <p:sp>
        <p:nvSpPr>
          <p:cNvPr id="7" name="6 Marcador de número de diapositiva">
            <a:extLst>
              <a:ext uri="{FF2B5EF4-FFF2-40B4-BE49-F238E27FC236}">
                <a16:creationId xmlns:a16="http://schemas.microsoft.com/office/drawing/2014/main" id="{02EA25D9-82DC-4128-AF3B-898D07FFA580}"/>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FC7FF2B5-6610-4CBE-A660-19B0F3BD4B20}" type="slidenum">
              <a:rPr lang="es-ES" altLang="es-AR" smtClean="0"/>
              <a:pPr eaLnBrk="1" hangingPunct="1">
                <a:defRPr/>
              </a:pPr>
              <a:t>102</a:t>
            </a:fld>
            <a:endParaRPr lang="es-ES" altLang="es-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2E4BB39-B054-47E3-8634-C95E72899F58}"/>
              </a:ext>
            </a:extLst>
          </p:cNvPr>
          <p:cNvSpPr>
            <a:spLocks noGrp="1" noChangeArrowheads="1"/>
          </p:cNvSpPr>
          <p:nvPr>
            <p:ph type="title"/>
          </p:nvPr>
        </p:nvSpPr>
        <p:spPr/>
        <p:txBody>
          <a:bodyPr/>
          <a:lstStyle/>
          <a:p>
            <a:pPr eaLnBrk="1" hangingPunct="1">
              <a:defRPr/>
            </a:pPr>
            <a:r>
              <a:rPr lang="es-ES_tradnl" sz="3200" b="1" dirty="0"/>
              <a:t>DIRECCIONAMIENTO POSTINDEXADO</a:t>
            </a:r>
            <a:endParaRPr lang="es-ES" sz="3200" b="1" dirty="0"/>
          </a:p>
        </p:txBody>
      </p:sp>
      <p:pic>
        <p:nvPicPr>
          <p:cNvPr id="142339" name="Picture 4" descr="Nueva imagen">
            <a:extLst>
              <a:ext uri="{FF2B5EF4-FFF2-40B4-BE49-F238E27FC236}">
                <a16:creationId xmlns:a16="http://schemas.microsoft.com/office/drawing/2014/main" id="{A6993687-42C4-44A1-83FB-686FDE2AA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203" b="16974"/>
          <a:stretch>
            <a:fillRect/>
          </a:stretch>
        </p:blipFill>
        <p:spPr bwMode="auto">
          <a:xfrm>
            <a:off x="1798638" y="1339850"/>
            <a:ext cx="5545137"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Text Box 5">
            <a:extLst>
              <a:ext uri="{FF2B5EF4-FFF2-40B4-BE49-F238E27FC236}">
                <a16:creationId xmlns:a16="http://schemas.microsoft.com/office/drawing/2014/main" id="{29BCEEDD-9BBC-4F83-8458-248242121D0F}"/>
              </a:ext>
            </a:extLst>
          </p:cNvPr>
          <p:cNvSpPr txBox="1">
            <a:spLocks noChangeArrowheads="1"/>
          </p:cNvSpPr>
          <p:nvPr/>
        </p:nvSpPr>
        <p:spPr bwMode="auto">
          <a:xfrm>
            <a:off x="1908175" y="5287963"/>
            <a:ext cx="266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400" b="1">
                <a:solidFill>
                  <a:srgbClr val="FF3300"/>
                </a:solidFill>
              </a:rPr>
              <a:t>DE = (A) +(R)</a:t>
            </a:r>
            <a:endParaRPr lang="es-ES" altLang="es-AR" sz="2400" b="1">
              <a:solidFill>
                <a:srgbClr val="FF3300"/>
              </a:solidFill>
            </a:endParaRPr>
          </a:p>
        </p:txBody>
      </p:sp>
      <p:sp>
        <p:nvSpPr>
          <p:cNvPr id="7" name="6 Marcador de número de diapositiva">
            <a:extLst>
              <a:ext uri="{FF2B5EF4-FFF2-40B4-BE49-F238E27FC236}">
                <a16:creationId xmlns:a16="http://schemas.microsoft.com/office/drawing/2014/main" id="{4D050539-B43B-4304-B83B-4D6D039E7B2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A8D65BA0-525D-48DB-AB10-DD88A688F35B}" type="slidenum">
              <a:rPr lang="es-ES" altLang="es-AR" smtClean="0"/>
              <a:pPr eaLnBrk="1" hangingPunct="1">
                <a:defRPr/>
              </a:pPr>
              <a:t>103</a:t>
            </a:fld>
            <a:endParaRPr lang="es-ES" altLang="es-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28A77-156B-A352-EE21-3A4B3161F538}"/>
              </a:ext>
            </a:extLst>
          </p:cNvPr>
          <p:cNvSpPr>
            <a:spLocks noGrp="1"/>
          </p:cNvSpPr>
          <p:nvPr>
            <p:ph type="title"/>
          </p:nvPr>
        </p:nvSpPr>
        <p:spPr>
          <a:xfrm>
            <a:off x="457200" y="277813"/>
            <a:ext cx="8229600" cy="774923"/>
          </a:xfrm>
        </p:spPr>
        <p:txBody>
          <a:bodyPr/>
          <a:lstStyle/>
          <a:p>
            <a:r>
              <a:rPr lang="es-ES_tradnl" sz="2400" dirty="0"/>
              <a:t>MODOS DE DIRECCIONAMIENTO EN EL PENTIUM (x86)</a:t>
            </a:r>
            <a:endParaRPr lang="es-AR" sz="2400" dirty="0"/>
          </a:p>
        </p:txBody>
      </p:sp>
      <p:pic>
        <p:nvPicPr>
          <p:cNvPr id="6" name="Marcador de contenido 5">
            <a:extLst>
              <a:ext uri="{FF2B5EF4-FFF2-40B4-BE49-F238E27FC236}">
                <a16:creationId xmlns:a16="http://schemas.microsoft.com/office/drawing/2014/main" id="{754ED4D6-045F-6542-EED4-D19B974F3F25}"/>
              </a:ext>
            </a:extLst>
          </p:cNvPr>
          <p:cNvPicPr>
            <a:picLocks noGrp="1" noChangeAspect="1"/>
          </p:cNvPicPr>
          <p:nvPr>
            <p:ph idx="1"/>
          </p:nvPr>
        </p:nvPicPr>
        <p:blipFill>
          <a:blip r:embed="rId2"/>
          <a:stretch>
            <a:fillRect/>
          </a:stretch>
        </p:blipFill>
        <p:spPr>
          <a:xfrm>
            <a:off x="960761" y="1052736"/>
            <a:ext cx="7222477" cy="5452031"/>
          </a:xfrm>
        </p:spPr>
      </p:pic>
      <p:sp>
        <p:nvSpPr>
          <p:cNvPr id="4" name="Marcador de número de diapositiva 3">
            <a:extLst>
              <a:ext uri="{FF2B5EF4-FFF2-40B4-BE49-F238E27FC236}">
                <a16:creationId xmlns:a16="http://schemas.microsoft.com/office/drawing/2014/main" id="{29B3F5EF-8743-7B19-4B9D-83EEFD1FEBC3}"/>
              </a:ext>
            </a:extLst>
          </p:cNvPr>
          <p:cNvSpPr>
            <a:spLocks noGrp="1"/>
          </p:cNvSpPr>
          <p:nvPr>
            <p:ph type="sldNum" sz="quarter" idx="12"/>
          </p:nvPr>
        </p:nvSpPr>
        <p:spPr/>
        <p:txBody>
          <a:bodyPr/>
          <a:lstStyle/>
          <a:p>
            <a:pPr>
              <a:defRPr/>
            </a:pPr>
            <a:fld id="{E5397121-0976-40BD-AB31-30D4ACA8DC20}" type="slidenum">
              <a:rPr lang="es-ES" altLang="es-AR" smtClean="0"/>
              <a:pPr>
                <a:defRPr/>
              </a:pPr>
              <a:t>104</a:t>
            </a:fld>
            <a:endParaRPr lang="es-ES" altLang="es-AR"/>
          </a:p>
        </p:txBody>
      </p:sp>
    </p:spTree>
    <p:extLst>
      <p:ext uri="{BB962C8B-B14F-4D97-AF65-F5344CB8AC3E}">
        <p14:creationId xmlns:p14="http://schemas.microsoft.com/office/powerpoint/2010/main" val="1831299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77E7D-2DAE-5222-E365-A0ABD466E37A}"/>
              </a:ext>
            </a:extLst>
          </p:cNvPr>
          <p:cNvSpPr>
            <a:spLocks noGrp="1"/>
          </p:cNvSpPr>
          <p:nvPr>
            <p:ph type="title"/>
          </p:nvPr>
        </p:nvSpPr>
        <p:spPr>
          <a:xfrm>
            <a:off x="457200" y="277813"/>
            <a:ext cx="8229600" cy="774923"/>
          </a:xfrm>
        </p:spPr>
        <p:txBody>
          <a:bodyPr/>
          <a:lstStyle/>
          <a:p>
            <a:r>
              <a:rPr lang="es-ES_tradnl" sz="2400" dirty="0"/>
              <a:t>MODOS DE DIRECCIONAMIENTO EN EL PENTIUM (x86)</a:t>
            </a:r>
            <a:endParaRPr lang="es-AR" sz="2400" dirty="0"/>
          </a:p>
        </p:txBody>
      </p:sp>
      <p:sp>
        <p:nvSpPr>
          <p:cNvPr id="3" name="Marcador de contenido 2">
            <a:extLst>
              <a:ext uri="{FF2B5EF4-FFF2-40B4-BE49-F238E27FC236}">
                <a16:creationId xmlns:a16="http://schemas.microsoft.com/office/drawing/2014/main" id="{58642EFB-D23B-D7A2-A508-B46ECABCBA2A}"/>
              </a:ext>
            </a:extLst>
          </p:cNvPr>
          <p:cNvSpPr>
            <a:spLocks noGrp="1"/>
          </p:cNvSpPr>
          <p:nvPr>
            <p:ph idx="1"/>
          </p:nvPr>
        </p:nvSpPr>
        <p:spPr>
          <a:xfrm>
            <a:off x="457200" y="1412776"/>
            <a:ext cx="8229600" cy="4718149"/>
          </a:xfrm>
        </p:spPr>
        <p:txBody>
          <a:bodyPr/>
          <a:lstStyle/>
          <a:p>
            <a:pPr marL="727075" indent="-727075" eaLnBrk="1" hangingPunct="1">
              <a:lnSpc>
                <a:spcPct val="90000"/>
              </a:lnSpc>
              <a:defRPr/>
            </a:pPr>
            <a:r>
              <a:rPr lang="es-ES_tradnl" sz="2800" dirty="0"/>
              <a:t>SEIS </a:t>
            </a:r>
            <a:r>
              <a:rPr lang="es-ES_tradnl" sz="2800" dirty="0">
                <a:solidFill>
                  <a:srgbClr val="00FF00"/>
                </a:solidFill>
              </a:rPr>
              <a:t>REGISTROS DE SEGMENTO</a:t>
            </a:r>
            <a:r>
              <a:rPr lang="es-ES_tradnl" sz="2800" b="1" dirty="0">
                <a:solidFill>
                  <a:srgbClr val="00FF00"/>
                </a:solidFill>
              </a:rPr>
              <a:t> </a:t>
            </a:r>
            <a:r>
              <a:rPr lang="es-ES_tradnl" sz="2800" dirty="0">
                <a:solidFill>
                  <a:srgbClr val="00FF00"/>
                </a:solidFill>
              </a:rPr>
              <a:t>(CS, DS, ES, SS, FS, GS)</a:t>
            </a:r>
          </a:p>
          <a:p>
            <a:pPr marL="727075" indent="-727075" eaLnBrk="1" hangingPunct="1">
              <a:lnSpc>
                <a:spcPct val="90000"/>
              </a:lnSpc>
              <a:defRPr/>
            </a:pPr>
            <a:r>
              <a:rPr lang="es-ES_tradnl" sz="2800" dirty="0"/>
              <a:t>TIENEN UN </a:t>
            </a:r>
            <a:r>
              <a:rPr lang="es-ES_tradnl" sz="2800" dirty="0">
                <a:solidFill>
                  <a:srgbClr val="00FF00"/>
                </a:solidFill>
              </a:rPr>
              <a:t>REGISTRO DESCRIPTOR </a:t>
            </a:r>
            <a:r>
              <a:rPr lang="es-ES_tradnl" sz="2800" dirty="0"/>
              <a:t>ASOCIADO A CADA UNO DE LOS REGISTROS DE SEGMENTO (NO VISIBLE AL PROGRAMADOR)</a:t>
            </a:r>
          </a:p>
          <a:p>
            <a:pPr marL="727075" indent="-727075" eaLnBrk="1" hangingPunct="1">
              <a:lnSpc>
                <a:spcPct val="90000"/>
              </a:lnSpc>
              <a:defRPr/>
            </a:pPr>
            <a:r>
              <a:rPr lang="es-ES_tradnl" sz="2800" dirty="0"/>
              <a:t>EL </a:t>
            </a:r>
            <a:r>
              <a:rPr lang="es-ES_tradnl" sz="2800" dirty="0">
                <a:solidFill>
                  <a:srgbClr val="00FF00"/>
                </a:solidFill>
              </a:rPr>
              <a:t>REGISTRO DESCRIPTOR </a:t>
            </a:r>
            <a:r>
              <a:rPr lang="es-ES_tradnl" sz="2800" dirty="0"/>
              <a:t>CONTIENE:</a:t>
            </a:r>
          </a:p>
          <a:p>
            <a:pPr marL="727075" indent="-727075" eaLnBrk="1" hangingPunct="1">
              <a:lnSpc>
                <a:spcPct val="90000"/>
              </a:lnSpc>
              <a:buFont typeface="Wingdings" panose="05000000000000000000" pitchFamily="2" charset="2"/>
              <a:buNone/>
              <a:defRPr/>
            </a:pPr>
            <a:endParaRPr lang="es-ES_tradnl" sz="2800" dirty="0"/>
          </a:p>
          <a:p>
            <a:pPr marL="1127125" lvl="1" indent="-727075" eaLnBrk="1" hangingPunct="1">
              <a:lnSpc>
                <a:spcPct val="90000"/>
              </a:lnSpc>
              <a:buFont typeface="Wingdings" panose="05000000000000000000" pitchFamily="2" charset="2"/>
              <a:buAutoNum type="arabicPeriod"/>
              <a:defRPr/>
            </a:pPr>
            <a:r>
              <a:rPr lang="es-ES_tradnl" dirty="0">
                <a:solidFill>
                  <a:srgbClr val="FFFF00"/>
                </a:solidFill>
              </a:rPr>
              <a:t>DERECHOS DE ACCESO</a:t>
            </a:r>
          </a:p>
          <a:p>
            <a:pPr marL="1127125" lvl="1" indent="-727075" eaLnBrk="1" hangingPunct="1">
              <a:lnSpc>
                <a:spcPct val="90000"/>
              </a:lnSpc>
              <a:buFont typeface="Wingdings" panose="05000000000000000000" pitchFamily="2" charset="2"/>
              <a:buAutoNum type="arabicPeriod"/>
              <a:defRPr/>
            </a:pPr>
            <a:r>
              <a:rPr lang="es-ES_tradnl" dirty="0">
                <a:solidFill>
                  <a:srgbClr val="FFFF00"/>
                </a:solidFill>
              </a:rPr>
              <a:t>LÍMITES</a:t>
            </a:r>
          </a:p>
          <a:p>
            <a:pPr marL="1127125" lvl="1" indent="-727075" eaLnBrk="1" hangingPunct="1">
              <a:lnSpc>
                <a:spcPct val="90000"/>
              </a:lnSpc>
              <a:buFont typeface="Wingdings" panose="05000000000000000000" pitchFamily="2" charset="2"/>
              <a:buAutoNum type="arabicPeriod"/>
              <a:defRPr/>
            </a:pPr>
            <a:r>
              <a:rPr lang="es-ES_tradnl" dirty="0">
                <a:solidFill>
                  <a:srgbClr val="FFFF00"/>
                </a:solidFill>
              </a:rPr>
              <a:t>DIRECCIÓN BASE</a:t>
            </a:r>
          </a:p>
          <a:p>
            <a:endParaRPr lang="es-AR" dirty="0"/>
          </a:p>
        </p:txBody>
      </p:sp>
      <p:sp>
        <p:nvSpPr>
          <p:cNvPr id="4" name="Marcador de número de diapositiva 3">
            <a:extLst>
              <a:ext uri="{FF2B5EF4-FFF2-40B4-BE49-F238E27FC236}">
                <a16:creationId xmlns:a16="http://schemas.microsoft.com/office/drawing/2014/main" id="{FEBEC504-A5F9-E360-AA16-89C0671B1EE1}"/>
              </a:ext>
            </a:extLst>
          </p:cNvPr>
          <p:cNvSpPr>
            <a:spLocks noGrp="1"/>
          </p:cNvSpPr>
          <p:nvPr>
            <p:ph type="sldNum" sz="quarter" idx="12"/>
          </p:nvPr>
        </p:nvSpPr>
        <p:spPr/>
        <p:txBody>
          <a:bodyPr/>
          <a:lstStyle/>
          <a:p>
            <a:pPr>
              <a:defRPr/>
            </a:pPr>
            <a:fld id="{E5397121-0976-40BD-AB31-30D4ACA8DC20}" type="slidenum">
              <a:rPr lang="es-ES" altLang="es-AR" smtClean="0"/>
              <a:pPr>
                <a:defRPr/>
              </a:pPr>
              <a:t>105</a:t>
            </a:fld>
            <a:endParaRPr lang="es-ES" altLang="es-AR"/>
          </a:p>
        </p:txBody>
      </p:sp>
    </p:spTree>
    <p:extLst>
      <p:ext uri="{BB962C8B-B14F-4D97-AF65-F5344CB8AC3E}">
        <p14:creationId xmlns:p14="http://schemas.microsoft.com/office/powerpoint/2010/main" val="40366944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89A41-DE1C-EC89-A5E9-5C83EAE7BCD9}"/>
              </a:ext>
            </a:extLst>
          </p:cNvPr>
          <p:cNvSpPr>
            <a:spLocks noGrp="1"/>
          </p:cNvSpPr>
          <p:nvPr>
            <p:ph type="title"/>
          </p:nvPr>
        </p:nvSpPr>
        <p:spPr/>
        <p:txBody>
          <a:bodyPr/>
          <a:lstStyle/>
          <a:p>
            <a:r>
              <a:rPr lang="es-ES_tradnl" sz="2400" dirty="0"/>
              <a:t>MODOS DE DIRECCIONAMIENTO EN EL PENTIUM (x86)</a:t>
            </a:r>
            <a:endParaRPr lang="es-AR" sz="2400" dirty="0"/>
          </a:p>
        </p:txBody>
      </p:sp>
      <p:graphicFrame>
        <p:nvGraphicFramePr>
          <p:cNvPr id="5" name="Marcador de contenido 4">
            <a:extLst>
              <a:ext uri="{FF2B5EF4-FFF2-40B4-BE49-F238E27FC236}">
                <a16:creationId xmlns:a16="http://schemas.microsoft.com/office/drawing/2014/main" id="{CD15ECFA-ABC3-6BFF-2024-5D9C4C2A5823}"/>
              </a:ext>
            </a:extLst>
          </p:cNvPr>
          <p:cNvGraphicFramePr>
            <a:graphicFrameLocks noGrp="1"/>
          </p:cNvGraphicFramePr>
          <p:nvPr>
            <p:ph idx="1"/>
            <p:extLst>
              <p:ext uri="{D42A27DB-BD31-4B8C-83A1-F6EECF244321}">
                <p14:modId xmlns:p14="http://schemas.microsoft.com/office/powerpoint/2010/main" val="2372152244"/>
              </p:ext>
            </p:extLst>
          </p:nvPr>
        </p:nvGraphicFramePr>
        <p:xfrm>
          <a:off x="323528" y="1268760"/>
          <a:ext cx="8363272" cy="4974880"/>
        </p:xfrm>
        <a:graphic>
          <a:graphicData uri="http://schemas.openxmlformats.org/drawingml/2006/table">
            <a:tbl>
              <a:tblPr firstRow="1" bandRow="1">
                <a:tableStyleId>{5C22544A-7EE6-4342-B048-85BDC9FD1C3A}</a:tableStyleId>
              </a:tblPr>
              <a:tblGrid>
                <a:gridCol w="4392488">
                  <a:extLst>
                    <a:ext uri="{9D8B030D-6E8A-4147-A177-3AD203B41FA5}">
                      <a16:colId xmlns:a16="http://schemas.microsoft.com/office/drawing/2014/main" val="709263983"/>
                    </a:ext>
                  </a:extLst>
                </a:gridCol>
                <a:gridCol w="3970784">
                  <a:extLst>
                    <a:ext uri="{9D8B030D-6E8A-4147-A177-3AD203B41FA5}">
                      <a16:colId xmlns:a16="http://schemas.microsoft.com/office/drawing/2014/main" val="2315784806"/>
                    </a:ext>
                  </a:extLst>
                </a:gridCol>
              </a:tblGrid>
              <a:tr h="408511">
                <a:tc>
                  <a:txBody>
                    <a:bodyPr/>
                    <a:lstStyle/>
                    <a:p>
                      <a:pPr algn="l"/>
                      <a:r>
                        <a:rPr lang="es-AR" dirty="0"/>
                        <a:t>MODO</a:t>
                      </a:r>
                    </a:p>
                  </a:txBody>
                  <a:tcPr/>
                </a:tc>
                <a:tc>
                  <a:txBody>
                    <a:bodyPr/>
                    <a:lstStyle/>
                    <a:p>
                      <a:pPr algn="l"/>
                      <a:r>
                        <a:rPr lang="es-AR" dirty="0"/>
                        <a:t>ALGORITMO</a:t>
                      </a:r>
                    </a:p>
                  </a:txBody>
                  <a:tcPr/>
                </a:tc>
                <a:extLst>
                  <a:ext uri="{0D108BD9-81ED-4DB2-BD59-A6C34878D82A}">
                    <a16:rowId xmlns:a16="http://schemas.microsoft.com/office/drawing/2014/main" val="2908828887"/>
                  </a:ext>
                </a:extLst>
              </a:tr>
              <a:tr h="408511">
                <a:tc>
                  <a:txBody>
                    <a:bodyPr/>
                    <a:lstStyle/>
                    <a:p>
                      <a:pPr algn="l"/>
                      <a:r>
                        <a:rPr lang="es-AR" dirty="0"/>
                        <a:t>Inmediato</a:t>
                      </a:r>
                    </a:p>
                  </a:txBody>
                  <a:tcPr/>
                </a:tc>
                <a:tc>
                  <a:txBody>
                    <a:bodyPr/>
                    <a:lstStyle/>
                    <a:p>
                      <a:pPr algn="l"/>
                      <a:r>
                        <a:rPr lang="es-AR" dirty="0"/>
                        <a:t>Operando = A</a:t>
                      </a:r>
                    </a:p>
                  </a:txBody>
                  <a:tcPr/>
                </a:tc>
                <a:extLst>
                  <a:ext uri="{0D108BD9-81ED-4DB2-BD59-A6C34878D82A}">
                    <a16:rowId xmlns:a16="http://schemas.microsoft.com/office/drawing/2014/main" val="938625928"/>
                  </a:ext>
                </a:extLst>
              </a:tr>
              <a:tr h="408511">
                <a:tc>
                  <a:txBody>
                    <a:bodyPr/>
                    <a:lstStyle/>
                    <a:p>
                      <a:pPr algn="l"/>
                      <a:r>
                        <a:rPr lang="es-AR" dirty="0"/>
                        <a:t>Registro</a:t>
                      </a:r>
                    </a:p>
                  </a:txBody>
                  <a:tcPr/>
                </a:tc>
                <a:tc>
                  <a:txBody>
                    <a:bodyPr/>
                    <a:lstStyle/>
                    <a:p>
                      <a:pPr algn="l"/>
                      <a:r>
                        <a:rPr lang="es-AR" dirty="0"/>
                        <a:t>LA = R</a:t>
                      </a:r>
                    </a:p>
                  </a:txBody>
                  <a:tcPr/>
                </a:tc>
                <a:extLst>
                  <a:ext uri="{0D108BD9-81ED-4DB2-BD59-A6C34878D82A}">
                    <a16:rowId xmlns:a16="http://schemas.microsoft.com/office/drawing/2014/main" val="2989569670"/>
                  </a:ext>
                </a:extLst>
              </a:tr>
              <a:tr h="408511">
                <a:tc>
                  <a:txBody>
                    <a:bodyPr/>
                    <a:lstStyle/>
                    <a:p>
                      <a:pPr algn="l"/>
                      <a:r>
                        <a:rPr lang="es-AR" dirty="0"/>
                        <a:t>Con desplazamiento</a:t>
                      </a:r>
                    </a:p>
                  </a:txBody>
                  <a:tcPr/>
                </a:tc>
                <a:tc>
                  <a:txBody>
                    <a:bodyPr/>
                    <a:lstStyle/>
                    <a:p>
                      <a:pPr algn="l"/>
                      <a:r>
                        <a:rPr lang="es-AR" dirty="0"/>
                        <a:t>LA = (SR) + A</a:t>
                      </a:r>
                    </a:p>
                  </a:txBody>
                  <a:tcPr/>
                </a:tc>
                <a:extLst>
                  <a:ext uri="{0D108BD9-81ED-4DB2-BD59-A6C34878D82A}">
                    <a16:rowId xmlns:a16="http://schemas.microsoft.com/office/drawing/2014/main" val="755906533"/>
                  </a:ext>
                </a:extLst>
              </a:tr>
              <a:tr h="408511">
                <a:tc>
                  <a:txBody>
                    <a:bodyPr/>
                    <a:lstStyle/>
                    <a:p>
                      <a:pPr algn="l"/>
                      <a:r>
                        <a:rPr lang="es-AR"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 (SR) + (B)</a:t>
                      </a:r>
                    </a:p>
                  </a:txBody>
                  <a:tcPr/>
                </a:tc>
                <a:extLst>
                  <a:ext uri="{0D108BD9-81ED-4DB2-BD59-A6C34878D82A}">
                    <a16:rowId xmlns:a16="http://schemas.microsoft.com/office/drawing/2014/main" val="527973373"/>
                  </a:ext>
                </a:extLst>
              </a:tr>
              <a:tr h="408511">
                <a:tc>
                  <a:txBody>
                    <a:bodyPr/>
                    <a:lstStyle/>
                    <a:p>
                      <a:pPr algn="l"/>
                      <a:r>
                        <a:rPr lang="es-AR" dirty="0"/>
                        <a:t>Base con desplazamiento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 (SR) + (B) + A</a:t>
                      </a:r>
                    </a:p>
                  </a:txBody>
                  <a:tcPr/>
                </a:tc>
                <a:extLst>
                  <a:ext uri="{0D108BD9-81ED-4DB2-BD59-A6C34878D82A}">
                    <a16:rowId xmlns:a16="http://schemas.microsoft.com/office/drawing/2014/main" val="1073949190"/>
                  </a:ext>
                </a:extLst>
              </a:tr>
              <a:tr h="705101">
                <a:tc>
                  <a:txBody>
                    <a:bodyPr/>
                    <a:lstStyle/>
                    <a:p>
                      <a:pPr algn="l"/>
                      <a:r>
                        <a:rPr lang="es-AR" dirty="0"/>
                        <a:t>Índice escalado con desplazamiento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 (SR) + (I) x S + A</a:t>
                      </a:r>
                    </a:p>
                    <a:p>
                      <a:pPr algn="l"/>
                      <a:endParaRPr lang="es-AR" dirty="0"/>
                    </a:p>
                  </a:txBody>
                  <a:tcPr/>
                </a:tc>
                <a:extLst>
                  <a:ext uri="{0D108BD9-81ED-4DB2-BD59-A6C34878D82A}">
                    <a16:rowId xmlns:a16="http://schemas.microsoft.com/office/drawing/2014/main" val="1228486654"/>
                  </a:ext>
                </a:extLst>
              </a:tr>
              <a:tr h="705101">
                <a:tc>
                  <a:txBody>
                    <a:bodyPr/>
                    <a:lstStyle/>
                    <a:p>
                      <a:pPr algn="l"/>
                      <a:r>
                        <a:rPr lang="es-AR" dirty="0"/>
                        <a:t>Base con índice y desplazamiento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 (SR) + (B) + (I)+ A</a:t>
                      </a:r>
                    </a:p>
                    <a:p>
                      <a:pPr algn="l"/>
                      <a:endParaRPr lang="es-AR" dirty="0"/>
                    </a:p>
                  </a:txBody>
                  <a:tcPr/>
                </a:tc>
                <a:extLst>
                  <a:ext uri="{0D108BD9-81ED-4DB2-BD59-A6C34878D82A}">
                    <a16:rowId xmlns:a16="http://schemas.microsoft.com/office/drawing/2014/main" val="1927729305"/>
                  </a:ext>
                </a:extLst>
              </a:tr>
              <a:tr h="705101">
                <a:tc>
                  <a:txBody>
                    <a:bodyPr/>
                    <a:lstStyle/>
                    <a:p>
                      <a:pPr algn="l"/>
                      <a:r>
                        <a:rPr lang="es-AR" dirty="0"/>
                        <a:t>Base con índice escalado y desplazamiento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 (SR) + (I) x S + (B) + A</a:t>
                      </a:r>
                    </a:p>
                    <a:p>
                      <a:pPr algn="l"/>
                      <a:endParaRPr lang="es-AR" dirty="0"/>
                    </a:p>
                  </a:txBody>
                  <a:tcPr/>
                </a:tc>
                <a:extLst>
                  <a:ext uri="{0D108BD9-81ED-4DB2-BD59-A6C34878D82A}">
                    <a16:rowId xmlns:a16="http://schemas.microsoft.com/office/drawing/2014/main" val="2113502013"/>
                  </a:ext>
                </a:extLst>
              </a:tr>
              <a:tr h="408511">
                <a:tc>
                  <a:txBody>
                    <a:bodyPr/>
                    <a:lstStyle/>
                    <a:p>
                      <a:pPr algn="l"/>
                      <a:r>
                        <a:rPr lang="es-AR" dirty="0"/>
                        <a:t>Relativo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LA = (PC) + A</a:t>
                      </a:r>
                    </a:p>
                  </a:txBody>
                  <a:tcPr/>
                </a:tc>
                <a:extLst>
                  <a:ext uri="{0D108BD9-81ED-4DB2-BD59-A6C34878D82A}">
                    <a16:rowId xmlns:a16="http://schemas.microsoft.com/office/drawing/2014/main" val="265811364"/>
                  </a:ext>
                </a:extLst>
              </a:tr>
            </a:tbl>
          </a:graphicData>
        </a:graphic>
      </p:graphicFrame>
      <p:sp>
        <p:nvSpPr>
          <p:cNvPr id="4" name="Marcador de número de diapositiva 3">
            <a:extLst>
              <a:ext uri="{FF2B5EF4-FFF2-40B4-BE49-F238E27FC236}">
                <a16:creationId xmlns:a16="http://schemas.microsoft.com/office/drawing/2014/main" id="{65CA630C-D796-B05D-C880-8CC016519B6C}"/>
              </a:ext>
            </a:extLst>
          </p:cNvPr>
          <p:cNvSpPr>
            <a:spLocks noGrp="1"/>
          </p:cNvSpPr>
          <p:nvPr>
            <p:ph type="sldNum" sz="quarter" idx="12"/>
          </p:nvPr>
        </p:nvSpPr>
        <p:spPr/>
        <p:txBody>
          <a:bodyPr/>
          <a:lstStyle/>
          <a:p>
            <a:pPr>
              <a:defRPr/>
            </a:pPr>
            <a:fld id="{E5397121-0976-40BD-AB31-30D4ACA8DC20}" type="slidenum">
              <a:rPr lang="es-ES" altLang="es-AR" smtClean="0"/>
              <a:pPr>
                <a:defRPr/>
              </a:pPr>
              <a:t>106</a:t>
            </a:fld>
            <a:endParaRPr lang="es-ES" altLang="es-AR"/>
          </a:p>
        </p:txBody>
      </p:sp>
    </p:spTree>
    <p:extLst>
      <p:ext uri="{BB962C8B-B14F-4D97-AF65-F5344CB8AC3E}">
        <p14:creationId xmlns:p14="http://schemas.microsoft.com/office/powerpoint/2010/main" val="952529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5180A-66E4-69A5-F0E5-15CF79F4076A}"/>
              </a:ext>
            </a:extLst>
          </p:cNvPr>
          <p:cNvSpPr>
            <a:spLocks noGrp="1"/>
          </p:cNvSpPr>
          <p:nvPr>
            <p:ph type="title"/>
          </p:nvPr>
        </p:nvSpPr>
        <p:spPr/>
        <p:txBody>
          <a:bodyPr/>
          <a:lstStyle/>
          <a:p>
            <a:r>
              <a:rPr lang="es-ES_tradnl" sz="2400" dirty="0"/>
              <a:t>MODOS DE DIRECCIONAMIENTO EN EL PENTIUM (x86)</a:t>
            </a:r>
            <a:endParaRPr lang="es-AR" sz="2400" dirty="0"/>
          </a:p>
        </p:txBody>
      </p:sp>
      <p:sp>
        <p:nvSpPr>
          <p:cNvPr id="3" name="Marcador de contenido 2">
            <a:extLst>
              <a:ext uri="{FF2B5EF4-FFF2-40B4-BE49-F238E27FC236}">
                <a16:creationId xmlns:a16="http://schemas.microsoft.com/office/drawing/2014/main" id="{E4CC9AD5-B706-D6D7-56E9-A5A8AA798362}"/>
              </a:ext>
            </a:extLst>
          </p:cNvPr>
          <p:cNvSpPr>
            <a:spLocks noGrp="1"/>
          </p:cNvSpPr>
          <p:nvPr>
            <p:ph idx="1"/>
          </p:nvPr>
        </p:nvSpPr>
        <p:spPr/>
        <p:txBody>
          <a:bodyPr/>
          <a:lstStyle/>
          <a:p>
            <a:pPr marL="0" indent="0" eaLnBrk="1" hangingPunct="1">
              <a:lnSpc>
                <a:spcPct val="90000"/>
              </a:lnSpc>
              <a:buNone/>
              <a:defRPr/>
            </a:pPr>
            <a:r>
              <a:rPr lang="en-US" sz="2000" b="1" dirty="0" err="1"/>
              <a:t>Referencias</a:t>
            </a:r>
            <a:r>
              <a:rPr lang="en-US" sz="2000" b="1" dirty="0"/>
              <a:t>: </a:t>
            </a:r>
          </a:p>
          <a:p>
            <a:pPr eaLnBrk="1" hangingPunct="1">
              <a:lnSpc>
                <a:spcPct val="90000"/>
              </a:lnSpc>
              <a:defRPr/>
            </a:pPr>
            <a:r>
              <a:rPr lang="en-US" sz="2000" b="1" dirty="0"/>
              <a:t>       LA = </a:t>
            </a:r>
            <a:r>
              <a:rPr lang="en-US" sz="2000" b="1" dirty="0" err="1"/>
              <a:t>Dirección</a:t>
            </a:r>
            <a:r>
              <a:rPr lang="en-US" sz="2000" b="1" dirty="0"/>
              <a:t> Lineal (Linear Address)</a:t>
            </a:r>
          </a:p>
          <a:p>
            <a:pPr eaLnBrk="1" hangingPunct="1">
              <a:lnSpc>
                <a:spcPct val="90000"/>
              </a:lnSpc>
              <a:defRPr/>
            </a:pPr>
            <a:r>
              <a:rPr lang="en-US" sz="2000" b="1" dirty="0"/>
              <a:t>	(X) = </a:t>
            </a:r>
            <a:r>
              <a:rPr lang="en-US" sz="2000" b="1" dirty="0" err="1"/>
              <a:t>contenido</a:t>
            </a:r>
            <a:r>
              <a:rPr lang="en-US" sz="2000" b="1" dirty="0"/>
              <a:t> de X</a:t>
            </a:r>
          </a:p>
          <a:p>
            <a:pPr eaLnBrk="1" hangingPunct="1">
              <a:lnSpc>
                <a:spcPct val="90000"/>
              </a:lnSpc>
              <a:defRPr/>
            </a:pPr>
            <a:r>
              <a:rPr lang="en-US" sz="2000" b="1" dirty="0"/>
              <a:t>	SR = </a:t>
            </a:r>
            <a:r>
              <a:rPr lang="en-US" sz="2000" b="1" dirty="0" err="1"/>
              <a:t>Registro</a:t>
            </a:r>
            <a:r>
              <a:rPr lang="en-US" sz="2000" b="1" dirty="0"/>
              <a:t> de </a:t>
            </a:r>
            <a:r>
              <a:rPr lang="en-US" sz="2000" b="1" dirty="0" err="1"/>
              <a:t>Segmento</a:t>
            </a:r>
            <a:r>
              <a:rPr lang="en-US" sz="2000" b="1" dirty="0"/>
              <a:t> (Segment Register)</a:t>
            </a:r>
          </a:p>
          <a:p>
            <a:pPr eaLnBrk="1" hangingPunct="1">
              <a:lnSpc>
                <a:spcPct val="90000"/>
              </a:lnSpc>
              <a:defRPr/>
            </a:pPr>
            <a:r>
              <a:rPr lang="en-US" sz="2000" b="1" dirty="0"/>
              <a:t>	CP = Contador de </a:t>
            </a:r>
            <a:r>
              <a:rPr lang="en-US" sz="2000" b="1" dirty="0" err="1"/>
              <a:t>Programa</a:t>
            </a:r>
            <a:r>
              <a:rPr lang="en-US" sz="2000" b="1" dirty="0"/>
              <a:t> (Program Counter)</a:t>
            </a:r>
            <a:endParaRPr lang="es-ES" sz="2000" b="1" dirty="0"/>
          </a:p>
          <a:p>
            <a:pPr eaLnBrk="1" hangingPunct="1">
              <a:lnSpc>
                <a:spcPct val="90000"/>
              </a:lnSpc>
              <a:defRPr/>
            </a:pPr>
            <a:r>
              <a:rPr lang="es-ES" sz="2000" b="1" dirty="0"/>
              <a:t>	A = Contenido de un campo de                                                   	       dirección de la instrucción.</a:t>
            </a:r>
          </a:p>
          <a:p>
            <a:pPr eaLnBrk="1" hangingPunct="1">
              <a:lnSpc>
                <a:spcPct val="90000"/>
              </a:lnSpc>
              <a:defRPr/>
            </a:pPr>
            <a:r>
              <a:rPr lang="es-ES" sz="2000" b="1" dirty="0"/>
              <a:t>	R = Registro</a:t>
            </a:r>
          </a:p>
          <a:p>
            <a:pPr eaLnBrk="1" hangingPunct="1">
              <a:lnSpc>
                <a:spcPct val="90000"/>
              </a:lnSpc>
              <a:defRPr/>
            </a:pPr>
            <a:r>
              <a:rPr lang="es-ES" sz="2000" b="1" dirty="0"/>
              <a:t>	B = Registro de Base (Base </a:t>
            </a:r>
            <a:r>
              <a:rPr lang="es-ES" sz="2000" b="1" dirty="0" err="1"/>
              <a:t>register</a:t>
            </a:r>
            <a:r>
              <a:rPr lang="es-ES" sz="2000" b="1" dirty="0"/>
              <a:t>)</a:t>
            </a:r>
          </a:p>
          <a:p>
            <a:pPr eaLnBrk="1" hangingPunct="1">
              <a:lnSpc>
                <a:spcPct val="90000"/>
              </a:lnSpc>
              <a:defRPr/>
            </a:pPr>
            <a:r>
              <a:rPr lang="es-ES" sz="2000" b="1" dirty="0"/>
              <a:t>	I = Registro de Índice (</a:t>
            </a:r>
            <a:r>
              <a:rPr lang="es-ES" sz="2000" b="1" dirty="0" err="1"/>
              <a:t>Index</a:t>
            </a:r>
            <a:r>
              <a:rPr lang="es-ES" sz="2000" b="1" dirty="0"/>
              <a:t> </a:t>
            </a:r>
            <a:r>
              <a:rPr lang="es-ES" sz="2000" b="1" dirty="0" err="1"/>
              <a:t>register</a:t>
            </a:r>
            <a:r>
              <a:rPr lang="es-ES" sz="2000" b="1" dirty="0"/>
              <a:t>)</a:t>
            </a:r>
          </a:p>
          <a:p>
            <a:pPr eaLnBrk="1" hangingPunct="1">
              <a:lnSpc>
                <a:spcPct val="90000"/>
              </a:lnSpc>
              <a:defRPr/>
            </a:pPr>
            <a:r>
              <a:rPr lang="es-ES" sz="2000" b="1" dirty="0"/>
              <a:t>	S = Factor de escala (</a:t>
            </a:r>
            <a:r>
              <a:rPr lang="es-ES" sz="2000" b="1" dirty="0" err="1"/>
              <a:t>Scaling</a:t>
            </a:r>
            <a:r>
              <a:rPr lang="es-ES" sz="2000" b="1" dirty="0"/>
              <a:t> factor)</a:t>
            </a:r>
          </a:p>
          <a:p>
            <a:endParaRPr lang="es-AR" dirty="0"/>
          </a:p>
        </p:txBody>
      </p:sp>
      <p:sp>
        <p:nvSpPr>
          <p:cNvPr id="4" name="Marcador de número de diapositiva 3">
            <a:extLst>
              <a:ext uri="{FF2B5EF4-FFF2-40B4-BE49-F238E27FC236}">
                <a16:creationId xmlns:a16="http://schemas.microsoft.com/office/drawing/2014/main" id="{618FCB5B-E0C7-D289-85B9-A0E82A6836B0}"/>
              </a:ext>
            </a:extLst>
          </p:cNvPr>
          <p:cNvSpPr>
            <a:spLocks noGrp="1"/>
          </p:cNvSpPr>
          <p:nvPr>
            <p:ph type="sldNum" sz="quarter" idx="12"/>
          </p:nvPr>
        </p:nvSpPr>
        <p:spPr/>
        <p:txBody>
          <a:bodyPr/>
          <a:lstStyle/>
          <a:p>
            <a:pPr>
              <a:defRPr/>
            </a:pPr>
            <a:fld id="{E5397121-0976-40BD-AB31-30D4ACA8DC20}" type="slidenum">
              <a:rPr lang="es-ES" altLang="es-AR" smtClean="0"/>
              <a:pPr>
                <a:defRPr/>
              </a:pPr>
              <a:t>107</a:t>
            </a:fld>
            <a:endParaRPr lang="es-ES" altLang="es-AR"/>
          </a:p>
        </p:txBody>
      </p:sp>
    </p:spTree>
    <p:extLst>
      <p:ext uri="{BB962C8B-B14F-4D97-AF65-F5344CB8AC3E}">
        <p14:creationId xmlns:p14="http://schemas.microsoft.com/office/powerpoint/2010/main" val="6081557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5B97-FAE7-F140-CC24-E8B3B6A25E02}"/>
              </a:ext>
            </a:extLst>
          </p:cNvPr>
          <p:cNvSpPr>
            <a:spLocks noGrp="1"/>
          </p:cNvSpPr>
          <p:nvPr>
            <p:ph type="ctrTitle" sz="quarter"/>
          </p:nvPr>
        </p:nvSpPr>
        <p:spPr>
          <a:xfrm>
            <a:off x="685800" y="1412776"/>
            <a:ext cx="7772400" cy="1736725"/>
          </a:xfrm>
        </p:spPr>
        <p:txBody>
          <a:bodyPr/>
          <a:lstStyle/>
          <a:p>
            <a:r>
              <a:rPr lang="es-AR" sz="8000" kern="10" dirty="0">
                <a:ln w="9525">
                  <a:round/>
                  <a:headEnd/>
                  <a:tailEnd/>
                </a:ln>
                <a:gradFill rotWithShape="1">
                  <a:gsLst>
                    <a:gs pos="0">
                      <a:srgbClr val="FFE701"/>
                    </a:gs>
                    <a:gs pos="100000">
                      <a:srgbClr val="FE3E02"/>
                    </a:gs>
                  </a:gsLst>
                  <a:lin ang="5400000" scaled="1"/>
                </a:gradFill>
                <a:latin typeface="Impact" panose="020B0806030902050204" pitchFamily="34" charset="0"/>
              </a:rPr>
              <a:t>F  I  N</a:t>
            </a:r>
            <a:endParaRPr lang="es-AR" sz="8000" dirty="0"/>
          </a:p>
        </p:txBody>
      </p:sp>
      <p:sp>
        <p:nvSpPr>
          <p:cNvPr id="3" name="Subtítulo 2">
            <a:extLst>
              <a:ext uri="{FF2B5EF4-FFF2-40B4-BE49-F238E27FC236}">
                <a16:creationId xmlns:a16="http://schemas.microsoft.com/office/drawing/2014/main" id="{83DEA249-C130-4BCD-53C9-7FE3A67DBEDD}"/>
              </a:ext>
            </a:extLst>
          </p:cNvPr>
          <p:cNvSpPr>
            <a:spLocks noGrp="1"/>
          </p:cNvSpPr>
          <p:nvPr>
            <p:ph type="subTitle" sz="quarter" idx="1"/>
          </p:nvPr>
        </p:nvSpPr>
        <p:spPr/>
        <p:txBody>
          <a:bodyPr/>
          <a:lstStyle/>
          <a:p>
            <a:r>
              <a:rPr lang="es-AR" dirty="0"/>
              <a:t>Segunda Parte UNIDAD 2</a:t>
            </a:r>
          </a:p>
        </p:txBody>
      </p:sp>
    </p:spTree>
    <p:extLst>
      <p:ext uri="{BB962C8B-B14F-4D97-AF65-F5344CB8AC3E}">
        <p14:creationId xmlns:p14="http://schemas.microsoft.com/office/powerpoint/2010/main" val="195567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92FD2B8-E62B-464E-9519-AD19A2930D51}"/>
              </a:ext>
            </a:extLst>
          </p:cNvPr>
          <p:cNvSpPr>
            <a:spLocks noGrp="1" noChangeArrowheads="1"/>
          </p:cNvSpPr>
          <p:nvPr>
            <p:ph type="title"/>
          </p:nvPr>
        </p:nvSpPr>
        <p:spPr/>
        <p:txBody>
          <a:bodyPr/>
          <a:lstStyle/>
          <a:p>
            <a:pPr eaLnBrk="1" hangingPunct="1">
              <a:defRPr/>
            </a:pPr>
            <a:r>
              <a:rPr lang="es-ES_tradnl" dirty="0"/>
              <a:t>CANTIDAD DE DIRECCIONES</a:t>
            </a:r>
            <a:endParaRPr lang="es-ES" dirty="0"/>
          </a:p>
        </p:txBody>
      </p:sp>
      <p:sp>
        <p:nvSpPr>
          <p:cNvPr id="14339" name="Rectangle 3">
            <a:extLst>
              <a:ext uri="{FF2B5EF4-FFF2-40B4-BE49-F238E27FC236}">
                <a16:creationId xmlns:a16="http://schemas.microsoft.com/office/drawing/2014/main" id="{35F3D810-8783-4552-B271-4615B3E08E70}"/>
              </a:ext>
            </a:extLst>
          </p:cNvPr>
          <p:cNvSpPr>
            <a:spLocks noGrp="1" noChangeArrowheads="1"/>
          </p:cNvSpPr>
          <p:nvPr>
            <p:ph type="body" idx="1"/>
          </p:nvPr>
        </p:nvSpPr>
        <p:spPr>
          <a:xfrm>
            <a:off x="0" y="1759744"/>
            <a:ext cx="9144000" cy="4141787"/>
          </a:xfrm>
        </p:spPr>
        <p:txBody>
          <a:bodyPr/>
          <a:lstStyle/>
          <a:p>
            <a:pPr eaLnBrk="1" hangingPunct="1">
              <a:defRPr/>
            </a:pPr>
            <a:r>
              <a:rPr lang="es-ES_tradnl" dirty="0"/>
              <a:t>LA INSTRUCCIÓN DE CUATRO DIRECCIONES ES LA MENOS UTILIZADA, PORQUE LA REFERENCIA A LA PRÓXIMA INSTRUCCIÓN, NORMALMENTE  SE ENCUENTRA EN EL </a:t>
            </a:r>
            <a:r>
              <a:rPr lang="es-ES_tradnl" b="1" dirty="0"/>
              <a:t>CONTADOR DE PROGRAMA</a:t>
            </a:r>
            <a:r>
              <a:rPr lang="es-ES_tradnl" dirty="0"/>
              <a:t> (</a:t>
            </a:r>
            <a:r>
              <a:rPr lang="es-ES_tradnl" b="1" dirty="0"/>
              <a:t>PC</a:t>
            </a:r>
            <a:r>
              <a:rPr lang="es-ES_tradnl" dirty="0"/>
              <a:t>)</a:t>
            </a:r>
          </a:p>
          <a:p>
            <a:pPr eaLnBrk="1" hangingPunct="1">
              <a:defRPr/>
            </a:pPr>
            <a:r>
              <a:rPr lang="es-ES_tradnl" dirty="0"/>
              <a:t>SE USAN INSTRUCCIONES DE UNA, DOS Y TRES DIRECCIONES</a:t>
            </a:r>
            <a:endParaRPr lang="es-ES" dirty="0"/>
          </a:p>
        </p:txBody>
      </p:sp>
      <p:sp>
        <p:nvSpPr>
          <p:cNvPr id="6" name="5 Marcador de número de diapositiva">
            <a:extLst>
              <a:ext uri="{FF2B5EF4-FFF2-40B4-BE49-F238E27FC236}">
                <a16:creationId xmlns:a16="http://schemas.microsoft.com/office/drawing/2014/main" id="{FCEE6707-68CA-4AA7-BE90-0C193A47191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37CD543E-E931-4D7D-A69F-BC2708015DCE}" type="slidenum">
              <a:rPr lang="es-ES" altLang="es-AR" smtClean="0"/>
              <a:pPr eaLnBrk="1" hangingPunct="1">
                <a:defRPr/>
              </a:pPr>
              <a:t>11</a:t>
            </a:fld>
            <a:endParaRPr lang="es-ES" alt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E58229F-4B93-4579-8CC4-9595C36C499D}"/>
              </a:ext>
            </a:extLst>
          </p:cNvPr>
          <p:cNvSpPr>
            <a:spLocks noGrp="1" noChangeArrowheads="1"/>
          </p:cNvSpPr>
          <p:nvPr>
            <p:ph type="title"/>
          </p:nvPr>
        </p:nvSpPr>
        <p:spPr/>
        <p:txBody>
          <a:bodyPr/>
          <a:lstStyle/>
          <a:p>
            <a:pPr eaLnBrk="1" hangingPunct="1">
              <a:defRPr/>
            </a:pPr>
            <a:r>
              <a:rPr lang="es-ES_tradnl" sz="2400" b="1" dirty="0"/>
              <a:t>EJEMPLO INSTRUCCIÓN CON UNA DIRECCIÓN</a:t>
            </a:r>
            <a:endParaRPr lang="es-ES" sz="2400" b="1" dirty="0"/>
          </a:p>
        </p:txBody>
      </p:sp>
      <p:sp>
        <p:nvSpPr>
          <p:cNvPr id="24579" name="Rectangle 5">
            <a:extLst>
              <a:ext uri="{FF2B5EF4-FFF2-40B4-BE49-F238E27FC236}">
                <a16:creationId xmlns:a16="http://schemas.microsoft.com/office/drawing/2014/main" id="{6122ECDF-EE30-4AC2-A2D2-7AC93609EE9D}"/>
              </a:ext>
            </a:extLst>
          </p:cNvPr>
          <p:cNvSpPr>
            <a:spLocks noChangeArrowheads="1"/>
          </p:cNvSpPr>
          <p:nvPr/>
        </p:nvSpPr>
        <p:spPr bwMode="auto">
          <a:xfrm>
            <a:off x="1691680" y="2072231"/>
            <a:ext cx="583264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n-GB" altLang="es-AR" sz="2400" b="1" dirty="0">
                <a:solidFill>
                  <a:srgbClr val="00FF00"/>
                </a:solidFill>
              </a:rPr>
              <a:t>1  </a:t>
            </a:r>
            <a:r>
              <a:rPr lang="en-GB" altLang="es-AR" sz="2400" b="1" dirty="0">
                <a:solidFill>
                  <a:srgbClr val="00FF00"/>
                </a:solidFill>
                <a:effectLst>
                  <a:outerShdw blurRad="38100" dist="38100" dir="2700000" algn="tl">
                    <a:srgbClr val="000000">
                      <a:alpha val="43137"/>
                    </a:srgbClr>
                  </a:outerShdw>
                </a:effectLst>
              </a:rPr>
              <a:t>LOAD D</a:t>
            </a:r>
            <a:r>
              <a:rPr lang="en-GB" altLang="es-AR" sz="2400" b="1" dirty="0">
                <a:solidFill>
                  <a:srgbClr val="00FF00"/>
                </a:solidFill>
              </a:rPr>
              <a:t>	        AC </a:t>
            </a:r>
            <a:r>
              <a:rPr lang="en-GB" altLang="es-AR" sz="2400" b="1" dirty="0">
                <a:solidFill>
                  <a:srgbClr val="00FF00"/>
                </a:solidFill>
                <a:sym typeface="Wingdings" panose="05000000000000000000" pitchFamily="2" charset="2"/>
              </a:rPr>
              <a:t></a:t>
            </a:r>
            <a:r>
              <a:rPr lang="en-GB" altLang="es-AR" sz="2400" b="1" dirty="0">
                <a:solidFill>
                  <a:srgbClr val="00FF00"/>
                </a:solidFill>
              </a:rPr>
              <a:t> D</a:t>
            </a:r>
            <a:endParaRPr lang="es-ES" altLang="es-AR" sz="2400" dirty="0">
              <a:solidFill>
                <a:srgbClr val="00FF00"/>
              </a:solidFill>
            </a:endParaRPr>
          </a:p>
          <a:p>
            <a:pPr eaLnBrk="1" hangingPunct="1">
              <a:spcBef>
                <a:spcPct val="0"/>
              </a:spcBef>
              <a:buClrTx/>
              <a:buSzTx/>
              <a:buFontTx/>
              <a:buNone/>
            </a:pPr>
            <a:r>
              <a:rPr lang="en-GB" altLang="es-AR" sz="2400" b="1" dirty="0">
                <a:solidFill>
                  <a:srgbClr val="00FF00"/>
                </a:solidFill>
              </a:rPr>
              <a:t>2  </a:t>
            </a:r>
            <a:r>
              <a:rPr lang="en-GB" altLang="es-AR" sz="2400" b="1" dirty="0">
                <a:solidFill>
                  <a:srgbClr val="00FF00"/>
                </a:solidFill>
                <a:effectLst>
                  <a:outerShdw blurRad="38100" dist="38100" dir="2700000" algn="tl">
                    <a:srgbClr val="000000">
                      <a:alpha val="43137"/>
                    </a:srgbClr>
                  </a:outerShdw>
                </a:effectLst>
              </a:rPr>
              <a:t>MPY  E	</a:t>
            </a:r>
            <a:r>
              <a:rPr lang="en-GB" altLang="es-AR" sz="2400" b="1" dirty="0">
                <a:solidFill>
                  <a:srgbClr val="00FF00"/>
                </a:solidFill>
              </a:rPr>
              <a:t>        AC </a:t>
            </a:r>
            <a:r>
              <a:rPr lang="en-GB" altLang="es-AR" sz="2400" b="1" dirty="0">
                <a:solidFill>
                  <a:srgbClr val="00FF00"/>
                </a:solidFill>
                <a:sym typeface="Wingdings" panose="05000000000000000000" pitchFamily="2" charset="2"/>
              </a:rPr>
              <a:t></a:t>
            </a:r>
            <a:r>
              <a:rPr lang="en-GB" altLang="es-AR" sz="2400" b="1" dirty="0">
                <a:solidFill>
                  <a:srgbClr val="00FF00"/>
                </a:solidFill>
              </a:rPr>
              <a:t> AC x E</a:t>
            </a:r>
            <a:endParaRPr lang="es-ES" altLang="es-AR" sz="2400" dirty="0">
              <a:solidFill>
                <a:srgbClr val="00FF00"/>
              </a:solidFill>
            </a:endParaRPr>
          </a:p>
          <a:p>
            <a:pPr eaLnBrk="1" hangingPunct="1">
              <a:spcBef>
                <a:spcPct val="0"/>
              </a:spcBef>
              <a:buClrTx/>
              <a:buSzTx/>
              <a:buFontTx/>
              <a:buNone/>
            </a:pPr>
            <a:r>
              <a:rPr lang="en-GB" altLang="es-AR" sz="2400" b="1" dirty="0">
                <a:solidFill>
                  <a:srgbClr val="00FF00"/>
                </a:solidFill>
              </a:rPr>
              <a:t>3  </a:t>
            </a:r>
            <a:r>
              <a:rPr lang="en-GB" altLang="es-AR" sz="2400" b="1" dirty="0">
                <a:solidFill>
                  <a:srgbClr val="00FF00"/>
                </a:solidFill>
                <a:effectLst>
                  <a:outerShdw blurRad="38100" dist="38100" dir="2700000" algn="tl">
                    <a:srgbClr val="000000">
                      <a:alpha val="43137"/>
                    </a:srgbClr>
                  </a:outerShdw>
                </a:effectLst>
              </a:rPr>
              <a:t>ADD  C</a:t>
            </a:r>
            <a:r>
              <a:rPr lang="en-GB" altLang="es-AR" sz="2400" b="1" dirty="0">
                <a:solidFill>
                  <a:srgbClr val="00FF00"/>
                </a:solidFill>
              </a:rPr>
              <a:t>	        AC </a:t>
            </a:r>
            <a:r>
              <a:rPr lang="en-GB" altLang="es-AR" sz="2400" b="1" dirty="0">
                <a:solidFill>
                  <a:srgbClr val="00FF00"/>
                </a:solidFill>
                <a:sym typeface="Wingdings" panose="05000000000000000000" pitchFamily="2" charset="2"/>
              </a:rPr>
              <a:t></a:t>
            </a:r>
            <a:r>
              <a:rPr lang="en-GB" altLang="es-AR" sz="2400" b="1" dirty="0">
                <a:solidFill>
                  <a:srgbClr val="00FF00"/>
                </a:solidFill>
              </a:rPr>
              <a:t> AC + C</a:t>
            </a:r>
            <a:endParaRPr lang="es-ES" altLang="es-AR" sz="2400" dirty="0">
              <a:solidFill>
                <a:srgbClr val="00FF00"/>
              </a:solidFill>
            </a:endParaRPr>
          </a:p>
          <a:p>
            <a:pPr eaLnBrk="1" hangingPunct="1">
              <a:spcBef>
                <a:spcPct val="0"/>
              </a:spcBef>
              <a:buClrTx/>
              <a:buSzTx/>
              <a:buFontTx/>
              <a:buNone/>
            </a:pPr>
            <a:r>
              <a:rPr lang="en-GB" altLang="es-AR" sz="2400" b="1" dirty="0">
                <a:solidFill>
                  <a:srgbClr val="00FF00"/>
                </a:solidFill>
              </a:rPr>
              <a:t>4  </a:t>
            </a:r>
            <a:r>
              <a:rPr lang="en-GB" altLang="es-AR" sz="2400" b="1" dirty="0">
                <a:solidFill>
                  <a:srgbClr val="00FF00"/>
                </a:solidFill>
                <a:effectLst>
                  <a:outerShdw blurRad="38100" dist="38100" dir="2700000" algn="tl">
                    <a:srgbClr val="000000">
                      <a:alpha val="43137"/>
                    </a:srgbClr>
                  </a:outerShdw>
                </a:effectLst>
              </a:rPr>
              <a:t>STOR Y</a:t>
            </a:r>
            <a:r>
              <a:rPr lang="en-GB" altLang="es-AR" sz="2400" b="1" dirty="0">
                <a:solidFill>
                  <a:srgbClr val="00FF00"/>
                </a:solidFill>
              </a:rPr>
              <a:t>          </a:t>
            </a:r>
            <a:r>
              <a:rPr lang="en-GB" altLang="es-AR" sz="2400" b="1" dirty="0" err="1">
                <a:solidFill>
                  <a:srgbClr val="00FF00"/>
                </a:solidFill>
              </a:rPr>
              <a:t>Y</a:t>
            </a:r>
            <a:r>
              <a:rPr lang="en-GB" altLang="es-AR" sz="2400" b="1" dirty="0">
                <a:solidFill>
                  <a:srgbClr val="00FF00"/>
                </a:solidFill>
              </a:rPr>
              <a:t>  </a:t>
            </a:r>
            <a:r>
              <a:rPr lang="en-GB" altLang="es-AR" sz="2400" b="1" dirty="0">
                <a:solidFill>
                  <a:srgbClr val="00FF00"/>
                </a:solidFill>
                <a:sym typeface="Wingdings" panose="05000000000000000000" pitchFamily="2" charset="2"/>
              </a:rPr>
              <a:t></a:t>
            </a:r>
            <a:r>
              <a:rPr lang="en-GB" altLang="es-AR" sz="2400" b="1" dirty="0">
                <a:solidFill>
                  <a:srgbClr val="00FF00"/>
                </a:solidFill>
              </a:rPr>
              <a:t> AC</a:t>
            </a:r>
            <a:endParaRPr lang="es-ES" altLang="es-AR" sz="2400" dirty="0">
              <a:solidFill>
                <a:srgbClr val="00FF00"/>
              </a:solidFill>
            </a:endParaRPr>
          </a:p>
          <a:p>
            <a:pPr eaLnBrk="1" hangingPunct="1">
              <a:spcBef>
                <a:spcPct val="0"/>
              </a:spcBef>
              <a:buClrTx/>
              <a:buSzTx/>
              <a:buFontTx/>
              <a:buNone/>
            </a:pPr>
            <a:r>
              <a:rPr lang="es-ES" altLang="es-AR" sz="2400" b="1" dirty="0">
                <a:solidFill>
                  <a:srgbClr val="00FF00"/>
                </a:solidFill>
              </a:rPr>
              <a:t>5  </a:t>
            </a:r>
            <a:r>
              <a:rPr lang="es-ES" altLang="es-AR" sz="2400" b="1" dirty="0">
                <a:solidFill>
                  <a:srgbClr val="00FF00"/>
                </a:solidFill>
                <a:effectLst>
                  <a:outerShdw blurRad="38100" dist="38100" dir="2700000" algn="tl">
                    <a:srgbClr val="000000">
                      <a:alpha val="43137"/>
                    </a:srgbClr>
                  </a:outerShdw>
                </a:effectLst>
              </a:rPr>
              <a:t>LOAD A</a:t>
            </a:r>
            <a:r>
              <a:rPr lang="es-ES" altLang="es-AR" sz="2400" b="1" dirty="0">
                <a:solidFill>
                  <a:srgbClr val="00FF00"/>
                </a:solidFill>
              </a:rPr>
              <a:t>         AC </a:t>
            </a:r>
            <a:r>
              <a:rPr lang="es-ES" altLang="es-AR" sz="2400" b="1" dirty="0">
                <a:solidFill>
                  <a:srgbClr val="00FF00"/>
                </a:solidFill>
                <a:sym typeface="Wingdings" panose="05000000000000000000" pitchFamily="2" charset="2"/>
              </a:rPr>
              <a:t></a:t>
            </a:r>
            <a:r>
              <a:rPr lang="es-ES" altLang="es-AR" sz="2400" b="1" dirty="0">
                <a:solidFill>
                  <a:srgbClr val="00FF00"/>
                </a:solidFill>
              </a:rPr>
              <a:t> A</a:t>
            </a:r>
            <a:endParaRPr lang="es-ES" altLang="es-AR" sz="2400" dirty="0">
              <a:solidFill>
                <a:srgbClr val="00FF00"/>
              </a:solidFill>
            </a:endParaRPr>
          </a:p>
          <a:p>
            <a:pPr eaLnBrk="1" hangingPunct="1">
              <a:spcBef>
                <a:spcPct val="0"/>
              </a:spcBef>
              <a:buClrTx/>
              <a:buSzTx/>
              <a:buFontTx/>
              <a:buNone/>
            </a:pPr>
            <a:r>
              <a:rPr lang="es-ES" altLang="es-AR" sz="2400" b="1" dirty="0">
                <a:solidFill>
                  <a:srgbClr val="00FF00"/>
                </a:solidFill>
              </a:rPr>
              <a:t>6  </a:t>
            </a:r>
            <a:r>
              <a:rPr lang="es-ES" altLang="es-AR" sz="2400" b="1" dirty="0">
                <a:solidFill>
                  <a:srgbClr val="00FF00"/>
                </a:solidFill>
                <a:effectLst>
                  <a:outerShdw blurRad="38100" dist="38100" dir="2700000" algn="tl">
                    <a:srgbClr val="000000">
                      <a:alpha val="43137"/>
                    </a:srgbClr>
                  </a:outerShdw>
                </a:effectLst>
              </a:rPr>
              <a:t>SUB  B</a:t>
            </a:r>
            <a:r>
              <a:rPr lang="es-ES" altLang="es-AR" sz="2400" b="1" dirty="0">
                <a:solidFill>
                  <a:srgbClr val="00FF00"/>
                </a:solidFill>
              </a:rPr>
              <a:t>	        AC </a:t>
            </a:r>
            <a:r>
              <a:rPr lang="es-ES" altLang="es-AR" sz="2400" b="1" dirty="0">
                <a:solidFill>
                  <a:srgbClr val="00FF00"/>
                </a:solidFill>
                <a:sym typeface="Wingdings" panose="05000000000000000000" pitchFamily="2" charset="2"/>
              </a:rPr>
              <a:t></a:t>
            </a:r>
            <a:r>
              <a:rPr lang="es-ES" altLang="es-AR" sz="2400" b="1" dirty="0">
                <a:solidFill>
                  <a:srgbClr val="00FF00"/>
                </a:solidFill>
              </a:rPr>
              <a:t> AC - B</a:t>
            </a:r>
            <a:endParaRPr lang="es-ES" altLang="es-AR" sz="2400" dirty="0">
              <a:solidFill>
                <a:srgbClr val="00FF00"/>
              </a:solidFill>
            </a:endParaRPr>
          </a:p>
          <a:p>
            <a:pPr eaLnBrk="1" hangingPunct="1">
              <a:spcBef>
                <a:spcPct val="0"/>
              </a:spcBef>
              <a:buClrTx/>
              <a:buSzTx/>
              <a:buFontTx/>
              <a:buNone/>
            </a:pPr>
            <a:r>
              <a:rPr lang="es-ES" altLang="es-AR" sz="2400" b="1" dirty="0">
                <a:solidFill>
                  <a:srgbClr val="00FF00"/>
                </a:solidFill>
              </a:rPr>
              <a:t>7  </a:t>
            </a:r>
            <a:r>
              <a:rPr lang="es-ES" altLang="es-AR" sz="2400" b="1" dirty="0">
                <a:solidFill>
                  <a:srgbClr val="00FF00"/>
                </a:solidFill>
                <a:effectLst>
                  <a:outerShdw blurRad="38100" dist="38100" dir="2700000" algn="tl">
                    <a:srgbClr val="000000">
                      <a:alpha val="43137"/>
                    </a:srgbClr>
                  </a:outerShdw>
                </a:effectLst>
              </a:rPr>
              <a:t>DIV  Y</a:t>
            </a:r>
            <a:r>
              <a:rPr lang="es-ES" altLang="es-AR" sz="2400" b="1" dirty="0">
                <a:solidFill>
                  <a:srgbClr val="00FF00"/>
                </a:solidFill>
              </a:rPr>
              <a:t>           AC </a:t>
            </a:r>
            <a:r>
              <a:rPr lang="es-ES" altLang="es-AR" sz="2400" b="1" dirty="0">
                <a:solidFill>
                  <a:srgbClr val="00FF00"/>
                </a:solidFill>
                <a:sym typeface="Wingdings" panose="05000000000000000000" pitchFamily="2" charset="2"/>
              </a:rPr>
              <a:t></a:t>
            </a:r>
            <a:r>
              <a:rPr lang="es-ES" altLang="es-AR" sz="2400" b="1" dirty="0">
                <a:solidFill>
                  <a:srgbClr val="00FF00"/>
                </a:solidFill>
              </a:rPr>
              <a:t> AC ÷ Y</a:t>
            </a:r>
            <a:endParaRPr lang="es-ES" altLang="es-AR" sz="2400" dirty="0">
              <a:solidFill>
                <a:srgbClr val="00FF00"/>
              </a:solidFill>
            </a:endParaRPr>
          </a:p>
          <a:p>
            <a:pPr eaLnBrk="1" hangingPunct="1">
              <a:spcBef>
                <a:spcPct val="0"/>
              </a:spcBef>
              <a:buClrTx/>
              <a:buSzTx/>
              <a:buFontTx/>
              <a:buNone/>
            </a:pPr>
            <a:r>
              <a:rPr lang="es-ES" altLang="es-AR" sz="2400" b="1" dirty="0">
                <a:solidFill>
                  <a:srgbClr val="00FF00"/>
                </a:solidFill>
              </a:rPr>
              <a:t>8  </a:t>
            </a:r>
            <a:r>
              <a:rPr lang="es-ES" altLang="es-AR" sz="2400" b="1" dirty="0">
                <a:solidFill>
                  <a:srgbClr val="00FF00"/>
                </a:solidFill>
                <a:effectLst>
                  <a:outerShdw blurRad="38100" dist="38100" dir="2700000" algn="tl">
                    <a:srgbClr val="000000">
                      <a:alpha val="43137"/>
                    </a:srgbClr>
                  </a:outerShdw>
                </a:effectLst>
              </a:rPr>
              <a:t>STOR Y	</a:t>
            </a:r>
            <a:r>
              <a:rPr lang="es-ES" altLang="es-AR" sz="2400" b="1" dirty="0">
                <a:solidFill>
                  <a:srgbClr val="00FF00"/>
                </a:solidFill>
              </a:rPr>
              <a:t>         Y  </a:t>
            </a:r>
            <a:r>
              <a:rPr lang="es-ES" altLang="es-AR" sz="2400" b="1" dirty="0">
                <a:solidFill>
                  <a:srgbClr val="00FF00"/>
                </a:solidFill>
                <a:sym typeface="Wingdings" panose="05000000000000000000" pitchFamily="2" charset="2"/>
              </a:rPr>
              <a:t></a:t>
            </a:r>
            <a:r>
              <a:rPr lang="es-ES" altLang="es-AR" sz="2400" b="1" dirty="0">
                <a:solidFill>
                  <a:srgbClr val="00FF00"/>
                </a:solidFill>
              </a:rPr>
              <a:t> AC</a:t>
            </a:r>
          </a:p>
          <a:p>
            <a:pPr eaLnBrk="1" hangingPunct="1">
              <a:spcBef>
                <a:spcPct val="0"/>
              </a:spcBef>
              <a:buClrTx/>
              <a:buSzTx/>
              <a:buFontTx/>
              <a:buNone/>
            </a:pPr>
            <a:endParaRPr lang="es-ES" altLang="es-AR" sz="2400" b="1" dirty="0">
              <a:solidFill>
                <a:srgbClr val="00FF00"/>
              </a:solidFill>
            </a:endParaRPr>
          </a:p>
          <a:p>
            <a:pPr eaLnBrk="1" hangingPunct="1">
              <a:spcBef>
                <a:spcPct val="0"/>
              </a:spcBef>
              <a:buClrTx/>
              <a:buSzTx/>
              <a:buFontTx/>
              <a:buNone/>
            </a:pPr>
            <a:r>
              <a:rPr lang="es-ES" altLang="es-AR" sz="2400" b="1" dirty="0">
                <a:solidFill>
                  <a:srgbClr val="00FF00"/>
                </a:solidFill>
              </a:rPr>
              <a:t>El registro acumulador (AC) es una dirección implícita.</a:t>
            </a:r>
          </a:p>
        </p:txBody>
      </p:sp>
      <p:sp>
        <p:nvSpPr>
          <p:cNvPr id="24580" name="Text Box 6">
            <a:extLst>
              <a:ext uri="{FF2B5EF4-FFF2-40B4-BE49-F238E27FC236}">
                <a16:creationId xmlns:a16="http://schemas.microsoft.com/office/drawing/2014/main" id="{32413798-071D-47D4-A497-EBDF01EEA8C1}"/>
              </a:ext>
            </a:extLst>
          </p:cNvPr>
          <p:cNvSpPr txBox="1">
            <a:spLocks noChangeArrowheads="1"/>
          </p:cNvSpPr>
          <p:nvPr/>
        </p:nvSpPr>
        <p:spPr bwMode="auto">
          <a:xfrm>
            <a:off x="2640013" y="1230313"/>
            <a:ext cx="386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AR" altLang="es-AR" sz="2800" b="1" dirty="0">
                <a:effectLst>
                  <a:outerShdw blurRad="38100" dist="38100" dir="2700000" algn="tl">
                    <a:srgbClr val="000000">
                      <a:alpha val="43137"/>
                    </a:srgbClr>
                  </a:outerShdw>
                </a:effectLst>
              </a:rPr>
              <a:t>Y = (A-B)/(DE+C)</a:t>
            </a:r>
            <a:endParaRPr lang="es-ES" altLang="es-AR" sz="2800" b="1" dirty="0">
              <a:effectLst>
                <a:outerShdw blurRad="38100" dist="38100" dir="2700000" algn="tl">
                  <a:srgbClr val="000000">
                    <a:alpha val="43137"/>
                  </a:srgbClr>
                </a:outerShdw>
              </a:effectLst>
            </a:endParaRPr>
          </a:p>
        </p:txBody>
      </p:sp>
      <p:sp>
        <p:nvSpPr>
          <p:cNvPr id="7" name="6 Marcador de número de diapositiva">
            <a:extLst>
              <a:ext uri="{FF2B5EF4-FFF2-40B4-BE49-F238E27FC236}">
                <a16:creationId xmlns:a16="http://schemas.microsoft.com/office/drawing/2014/main" id="{AD8386ED-9B2F-4FD7-9353-BD358155808F}"/>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49A091B0-DE27-46B4-B8CD-D0B19DEDCD8A}" type="slidenum">
              <a:rPr lang="es-ES" altLang="es-AR" smtClean="0"/>
              <a:pPr eaLnBrk="1" hangingPunct="1">
                <a:defRPr/>
              </a:pPr>
              <a:t>12</a:t>
            </a:fld>
            <a:endParaRPr lang="es-ES" altLang="es-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F395D01-18A9-4F02-B17D-D1EC451718A7}"/>
              </a:ext>
            </a:extLst>
          </p:cNvPr>
          <p:cNvSpPr>
            <a:spLocks noGrp="1" noChangeArrowheads="1"/>
          </p:cNvSpPr>
          <p:nvPr>
            <p:ph type="title"/>
          </p:nvPr>
        </p:nvSpPr>
        <p:spPr/>
        <p:txBody>
          <a:bodyPr/>
          <a:lstStyle/>
          <a:p>
            <a:pPr eaLnBrk="1" hangingPunct="1">
              <a:defRPr/>
            </a:pPr>
            <a:r>
              <a:rPr lang="es-ES_tradnl" sz="2400" b="1" dirty="0"/>
              <a:t>EJEMPLO INSTRUCCIÓN CON DOS DIRECCIONES</a:t>
            </a:r>
            <a:endParaRPr lang="es-ES" sz="2400" b="1" dirty="0"/>
          </a:p>
        </p:txBody>
      </p:sp>
      <p:sp>
        <p:nvSpPr>
          <p:cNvPr id="26627" name="Rectangle 4">
            <a:extLst>
              <a:ext uri="{FF2B5EF4-FFF2-40B4-BE49-F238E27FC236}">
                <a16:creationId xmlns:a16="http://schemas.microsoft.com/office/drawing/2014/main" id="{E6A8EB23-0472-4C32-BE09-C6CC549C9FCD}"/>
              </a:ext>
            </a:extLst>
          </p:cNvPr>
          <p:cNvSpPr>
            <a:spLocks noChangeArrowheads="1"/>
          </p:cNvSpPr>
          <p:nvPr/>
        </p:nvSpPr>
        <p:spPr bwMode="auto">
          <a:xfrm>
            <a:off x="1338757" y="1505396"/>
            <a:ext cx="6466485"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hlink"/>
              </a:buClr>
              <a:buSzPct val="60000"/>
              <a:buFont typeface="Wingdings" panose="05000000000000000000" pitchFamily="2" charset="2"/>
              <a:buChar char="n"/>
              <a:tabLst>
                <a:tab pos="2970213" algn="l"/>
              </a:tabLst>
              <a:defRPr sz="3200">
                <a:solidFill>
                  <a:schemeClr val="tx1"/>
                </a:solidFill>
                <a:latin typeface="Verdana" panose="020B0604030504040204" pitchFamily="34" charset="0"/>
              </a:defRPr>
            </a:lvl1pPr>
            <a:lvl2pPr marL="742950" indent="-285750">
              <a:spcBef>
                <a:spcPct val="20000"/>
              </a:spcBef>
              <a:buClr>
                <a:schemeClr val="tx1"/>
              </a:buClr>
              <a:buChar char="•"/>
              <a:tabLst>
                <a:tab pos="2970213" algn="l"/>
              </a:tabLst>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tabLst>
                <a:tab pos="2970213" algn="l"/>
              </a:tabLst>
              <a:defRPr sz="2400">
                <a:solidFill>
                  <a:schemeClr val="tx1"/>
                </a:solidFill>
                <a:latin typeface="Verdana" panose="020B0604030504040204" pitchFamily="34" charset="0"/>
              </a:defRPr>
            </a:lvl3pPr>
            <a:lvl4pPr marL="1600200" indent="-228600">
              <a:spcBef>
                <a:spcPct val="20000"/>
              </a:spcBef>
              <a:buClr>
                <a:schemeClr val="tx2"/>
              </a:buClr>
              <a:buChar char="•"/>
              <a:tabLst>
                <a:tab pos="2970213" algn="l"/>
              </a:tabLst>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tabLst>
                <a:tab pos="2970213" algn="l"/>
              </a:tabLst>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tabLst>
                <a:tab pos="2970213" algn="l"/>
              </a:tabLst>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tabLst>
                <a:tab pos="2970213" algn="l"/>
              </a:tabLst>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tabLst>
                <a:tab pos="2970213" algn="l"/>
              </a:tabLst>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tabLst>
                <a:tab pos="2970213" algn="l"/>
              </a:tabLst>
              <a:defRPr sz="2000">
                <a:solidFill>
                  <a:schemeClr val="tx1"/>
                </a:solidFill>
                <a:latin typeface="Verdana" panose="020B0604030504040204" pitchFamily="34" charset="0"/>
              </a:defRPr>
            </a:lvl9pPr>
          </a:lstStyle>
          <a:p>
            <a:pPr eaLnBrk="1" hangingPunct="1">
              <a:spcBef>
                <a:spcPct val="0"/>
              </a:spcBef>
              <a:buClrTx/>
              <a:buSzTx/>
              <a:buFont typeface="Wingdings" panose="05000000000000000000" pitchFamily="2" charset="2"/>
              <a:buNone/>
            </a:pPr>
            <a:r>
              <a:rPr lang="es-AR" altLang="es-AR" sz="2800" b="1" dirty="0">
                <a:effectLst>
                  <a:outerShdw blurRad="38100" dist="38100" dir="2700000" algn="tl">
                    <a:srgbClr val="000000">
                      <a:alpha val="43137"/>
                    </a:srgbClr>
                  </a:outerShdw>
                </a:effectLst>
              </a:rPr>
              <a:t>        Y = (A-B)/(DE+C)</a:t>
            </a:r>
            <a:endParaRPr lang="es-ES" altLang="es-AR" sz="2800" b="1" dirty="0">
              <a:effectLst>
                <a:outerShdw blurRad="38100" dist="38100" dir="2700000" algn="tl">
                  <a:srgbClr val="000000">
                    <a:alpha val="43137"/>
                  </a:srgbClr>
                </a:outerShdw>
              </a:effectLst>
            </a:endParaRPr>
          </a:p>
          <a:p>
            <a:pPr eaLnBrk="1" hangingPunct="1">
              <a:spcBef>
                <a:spcPct val="0"/>
              </a:spcBef>
              <a:buClrTx/>
              <a:buSzTx/>
              <a:buFontTx/>
              <a:buNone/>
            </a:pPr>
            <a:endParaRPr lang="es-ES" altLang="es-AR" sz="2400" b="1" dirty="0">
              <a:solidFill>
                <a:srgbClr val="00FF00"/>
              </a:solidFill>
            </a:endParaRPr>
          </a:p>
          <a:p>
            <a:pPr eaLnBrk="1" hangingPunct="1">
              <a:spcBef>
                <a:spcPct val="0"/>
              </a:spcBef>
              <a:buClrTx/>
              <a:buSzTx/>
              <a:buFontTx/>
              <a:buNone/>
            </a:pPr>
            <a:endParaRPr lang="es-ES" altLang="es-AR" sz="2400" b="1" dirty="0">
              <a:solidFill>
                <a:srgbClr val="00FF00"/>
              </a:solidFill>
            </a:endParaRPr>
          </a:p>
          <a:p>
            <a:pPr eaLnBrk="1" hangingPunct="1">
              <a:spcBef>
                <a:spcPct val="0"/>
              </a:spcBef>
              <a:buClrTx/>
              <a:buSzTx/>
              <a:buFontTx/>
              <a:buNone/>
            </a:pPr>
            <a:r>
              <a:rPr lang="es-ES" altLang="es-AR" sz="2800" b="1" dirty="0">
                <a:solidFill>
                  <a:srgbClr val="00FF00"/>
                </a:solidFill>
              </a:rPr>
              <a:t>1  </a:t>
            </a:r>
            <a:r>
              <a:rPr lang="es-ES" altLang="es-AR" sz="2800" b="1" dirty="0">
                <a:solidFill>
                  <a:srgbClr val="00FF00"/>
                </a:solidFill>
                <a:effectLst>
                  <a:outerShdw blurRad="38100" dist="38100" dir="2700000" algn="tl">
                    <a:srgbClr val="000000">
                      <a:alpha val="43137"/>
                    </a:srgbClr>
                  </a:outerShdw>
                </a:effectLst>
              </a:rPr>
              <a:t>MOVE Y,A</a:t>
            </a:r>
            <a:r>
              <a:rPr lang="es-ES" altLang="es-AR" sz="2800" b="1" dirty="0">
                <a:solidFill>
                  <a:srgbClr val="00FF00"/>
                </a:solidFill>
              </a:rPr>
              <a:t>            Y </a:t>
            </a:r>
            <a:r>
              <a:rPr lang="es-ES" altLang="es-AR" sz="2800" b="1" dirty="0">
                <a:solidFill>
                  <a:srgbClr val="00FF00"/>
                </a:solidFill>
                <a:sym typeface="Wingdings" panose="05000000000000000000" pitchFamily="2" charset="2"/>
              </a:rPr>
              <a:t></a:t>
            </a:r>
            <a:r>
              <a:rPr lang="es-ES" altLang="es-AR" sz="2800" b="1" dirty="0">
                <a:solidFill>
                  <a:srgbClr val="00FF00"/>
                </a:solidFill>
              </a:rPr>
              <a:t> A</a:t>
            </a:r>
          </a:p>
          <a:p>
            <a:pPr eaLnBrk="1" hangingPunct="1">
              <a:spcBef>
                <a:spcPct val="0"/>
              </a:spcBef>
              <a:buClrTx/>
              <a:buSzTx/>
              <a:buFontTx/>
              <a:buNone/>
            </a:pPr>
            <a:r>
              <a:rPr lang="es-ES" altLang="es-AR" sz="2800" b="1" dirty="0">
                <a:solidFill>
                  <a:srgbClr val="00FF00"/>
                </a:solidFill>
              </a:rPr>
              <a:t>2  </a:t>
            </a:r>
            <a:r>
              <a:rPr lang="es-ES" altLang="es-AR" sz="2800" b="1" dirty="0">
                <a:solidFill>
                  <a:srgbClr val="00FF00"/>
                </a:solidFill>
                <a:effectLst>
                  <a:outerShdw blurRad="38100" dist="38100" dir="2700000" algn="tl">
                    <a:srgbClr val="000000">
                      <a:alpha val="43137"/>
                    </a:srgbClr>
                  </a:outerShdw>
                </a:effectLst>
              </a:rPr>
              <a:t>SUB  Y,B</a:t>
            </a:r>
            <a:r>
              <a:rPr lang="es-ES" altLang="es-AR" sz="2800" b="1" dirty="0">
                <a:solidFill>
                  <a:srgbClr val="00FF00"/>
                </a:solidFill>
              </a:rPr>
              <a:t>              Y </a:t>
            </a:r>
            <a:r>
              <a:rPr lang="es-ES" altLang="es-AR" sz="2800" b="1" dirty="0">
                <a:solidFill>
                  <a:srgbClr val="00FF00"/>
                </a:solidFill>
                <a:sym typeface="Wingdings" panose="05000000000000000000" pitchFamily="2" charset="2"/>
              </a:rPr>
              <a:t></a:t>
            </a:r>
            <a:r>
              <a:rPr lang="es-ES" altLang="es-AR" sz="2800" b="1" dirty="0">
                <a:solidFill>
                  <a:srgbClr val="00FF00"/>
                </a:solidFill>
              </a:rPr>
              <a:t> Y - B</a:t>
            </a:r>
          </a:p>
          <a:p>
            <a:pPr eaLnBrk="1" hangingPunct="1">
              <a:spcBef>
                <a:spcPct val="0"/>
              </a:spcBef>
              <a:buClrTx/>
              <a:buSzTx/>
              <a:buFontTx/>
              <a:buNone/>
            </a:pPr>
            <a:r>
              <a:rPr lang="en-GB" altLang="es-AR" sz="2800" b="1" dirty="0">
                <a:solidFill>
                  <a:srgbClr val="00FF00"/>
                </a:solidFill>
              </a:rPr>
              <a:t>3  </a:t>
            </a:r>
            <a:r>
              <a:rPr lang="en-GB" altLang="es-AR" sz="2800" b="1" dirty="0">
                <a:solidFill>
                  <a:srgbClr val="00FF00"/>
                </a:solidFill>
                <a:effectLst>
                  <a:outerShdw blurRad="38100" dist="38100" dir="2700000" algn="tl">
                    <a:srgbClr val="000000">
                      <a:alpha val="43137"/>
                    </a:srgbClr>
                  </a:outerShdw>
                </a:effectLst>
              </a:rPr>
              <a:t>MOVE T,D</a:t>
            </a:r>
            <a:r>
              <a:rPr lang="en-GB" altLang="es-AR" sz="2800" b="1" dirty="0">
                <a:solidFill>
                  <a:srgbClr val="00FF00"/>
                </a:solidFill>
              </a:rPr>
              <a:t>            T </a:t>
            </a:r>
            <a:r>
              <a:rPr lang="en-GB" altLang="es-AR" sz="2800" b="1" dirty="0">
                <a:solidFill>
                  <a:srgbClr val="00FF00"/>
                </a:solidFill>
                <a:sym typeface="Wingdings" panose="05000000000000000000" pitchFamily="2" charset="2"/>
              </a:rPr>
              <a:t></a:t>
            </a:r>
            <a:r>
              <a:rPr lang="en-GB" altLang="es-AR" sz="2800" b="1" dirty="0">
                <a:solidFill>
                  <a:srgbClr val="00FF00"/>
                </a:solidFill>
              </a:rPr>
              <a:t> D</a:t>
            </a:r>
            <a:endParaRPr lang="es-ES" altLang="es-AR" sz="2800" b="1" dirty="0">
              <a:solidFill>
                <a:srgbClr val="00FF00"/>
              </a:solidFill>
            </a:endParaRPr>
          </a:p>
          <a:p>
            <a:pPr eaLnBrk="1" hangingPunct="1">
              <a:spcBef>
                <a:spcPct val="0"/>
              </a:spcBef>
              <a:buClrTx/>
              <a:buSzTx/>
              <a:buFontTx/>
              <a:buNone/>
            </a:pPr>
            <a:r>
              <a:rPr lang="en-GB" altLang="es-AR" sz="2800" b="1" dirty="0">
                <a:solidFill>
                  <a:srgbClr val="00FF00"/>
                </a:solidFill>
              </a:rPr>
              <a:t>4  </a:t>
            </a:r>
            <a:r>
              <a:rPr lang="en-GB" altLang="es-AR" sz="2800" b="1" dirty="0">
                <a:solidFill>
                  <a:srgbClr val="00FF00"/>
                </a:solidFill>
                <a:effectLst>
                  <a:outerShdw blurRad="38100" dist="38100" dir="2700000" algn="tl">
                    <a:srgbClr val="000000">
                      <a:alpha val="43137"/>
                    </a:srgbClr>
                  </a:outerShdw>
                </a:effectLst>
              </a:rPr>
              <a:t>MPY  T,E</a:t>
            </a:r>
            <a:r>
              <a:rPr lang="en-GB" altLang="es-AR" sz="2800" b="1" dirty="0">
                <a:solidFill>
                  <a:srgbClr val="00FF00"/>
                </a:solidFill>
              </a:rPr>
              <a:t>              T </a:t>
            </a:r>
            <a:r>
              <a:rPr lang="en-GB" altLang="es-AR" sz="2800" b="1" dirty="0">
                <a:solidFill>
                  <a:srgbClr val="00FF00"/>
                </a:solidFill>
                <a:sym typeface="Wingdings" panose="05000000000000000000" pitchFamily="2" charset="2"/>
              </a:rPr>
              <a:t></a:t>
            </a:r>
            <a:r>
              <a:rPr lang="en-GB" altLang="es-AR" sz="2800" b="1" dirty="0">
                <a:solidFill>
                  <a:srgbClr val="00FF00"/>
                </a:solidFill>
              </a:rPr>
              <a:t> T x E</a:t>
            </a:r>
            <a:endParaRPr lang="es-ES" altLang="es-AR" sz="2800" b="1" dirty="0">
              <a:solidFill>
                <a:srgbClr val="00FF00"/>
              </a:solidFill>
            </a:endParaRPr>
          </a:p>
          <a:p>
            <a:pPr eaLnBrk="1" hangingPunct="1">
              <a:spcBef>
                <a:spcPct val="0"/>
              </a:spcBef>
              <a:buClrTx/>
              <a:buSzTx/>
              <a:buFontTx/>
              <a:buNone/>
            </a:pPr>
            <a:r>
              <a:rPr lang="en-GB" altLang="es-AR" sz="2800" b="1" dirty="0">
                <a:solidFill>
                  <a:srgbClr val="00FF00"/>
                </a:solidFill>
              </a:rPr>
              <a:t>5  </a:t>
            </a:r>
            <a:r>
              <a:rPr lang="en-GB" altLang="es-AR" sz="2800" b="1" dirty="0">
                <a:solidFill>
                  <a:srgbClr val="00FF00"/>
                </a:solidFill>
                <a:effectLst>
                  <a:outerShdw blurRad="38100" dist="38100" dir="2700000" algn="tl">
                    <a:srgbClr val="000000">
                      <a:alpha val="43137"/>
                    </a:srgbClr>
                  </a:outerShdw>
                </a:effectLst>
              </a:rPr>
              <a:t>ADD  T,C</a:t>
            </a:r>
            <a:r>
              <a:rPr lang="en-GB" altLang="es-AR" sz="2800" b="1" dirty="0">
                <a:solidFill>
                  <a:srgbClr val="00FF00"/>
                </a:solidFill>
              </a:rPr>
              <a:t>	        T </a:t>
            </a:r>
            <a:r>
              <a:rPr lang="en-GB" altLang="es-AR" sz="2800" b="1" dirty="0">
                <a:solidFill>
                  <a:srgbClr val="00FF00"/>
                </a:solidFill>
                <a:sym typeface="Wingdings" panose="05000000000000000000" pitchFamily="2" charset="2"/>
              </a:rPr>
              <a:t></a:t>
            </a:r>
            <a:r>
              <a:rPr lang="en-GB" altLang="es-AR" sz="2800" b="1" dirty="0">
                <a:solidFill>
                  <a:srgbClr val="00FF00"/>
                </a:solidFill>
              </a:rPr>
              <a:t> T + C</a:t>
            </a:r>
            <a:endParaRPr lang="es-ES" altLang="es-AR" sz="2800" b="1" dirty="0">
              <a:solidFill>
                <a:srgbClr val="00FF00"/>
              </a:solidFill>
            </a:endParaRPr>
          </a:p>
          <a:p>
            <a:pPr eaLnBrk="1" hangingPunct="1">
              <a:spcBef>
                <a:spcPct val="0"/>
              </a:spcBef>
              <a:buClrTx/>
              <a:buSzTx/>
              <a:buFontTx/>
              <a:buNone/>
            </a:pPr>
            <a:r>
              <a:rPr lang="es-ES" altLang="es-AR" sz="2800" b="1" dirty="0">
                <a:solidFill>
                  <a:srgbClr val="00FF00"/>
                </a:solidFill>
              </a:rPr>
              <a:t>6  </a:t>
            </a:r>
            <a:r>
              <a:rPr lang="es-ES" altLang="es-AR" sz="2800" b="1" dirty="0">
                <a:solidFill>
                  <a:srgbClr val="00FF00"/>
                </a:solidFill>
                <a:effectLst>
                  <a:outerShdw blurRad="38100" dist="38100" dir="2700000" algn="tl">
                    <a:srgbClr val="000000">
                      <a:alpha val="43137"/>
                    </a:srgbClr>
                  </a:outerShdw>
                </a:effectLst>
              </a:rPr>
              <a:t>DIV  Y,T</a:t>
            </a:r>
            <a:r>
              <a:rPr lang="es-ES" altLang="es-AR" sz="2800" b="1" dirty="0">
                <a:solidFill>
                  <a:srgbClr val="00FF00"/>
                </a:solidFill>
              </a:rPr>
              <a:t>               Y </a:t>
            </a:r>
            <a:r>
              <a:rPr lang="es-ES" altLang="es-AR" sz="2800" b="1" dirty="0">
                <a:solidFill>
                  <a:srgbClr val="00FF00"/>
                </a:solidFill>
                <a:sym typeface="Wingdings" panose="05000000000000000000" pitchFamily="2" charset="2"/>
              </a:rPr>
              <a:t></a:t>
            </a:r>
            <a:r>
              <a:rPr lang="es-ES" altLang="es-AR" sz="2800" b="1" dirty="0">
                <a:solidFill>
                  <a:srgbClr val="00FF00"/>
                </a:solidFill>
              </a:rPr>
              <a:t> Y ÷ T</a:t>
            </a:r>
          </a:p>
        </p:txBody>
      </p:sp>
      <p:sp>
        <p:nvSpPr>
          <p:cNvPr id="6" name="5 Marcador de número de diapositiva">
            <a:extLst>
              <a:ext uri="{FF2B5EF4-FFF2-40B4-BE49-F238E27FC236}">
                <a16:creationId xmlns:a16="http://schemas.microsoft.com/office/drawing/2014/main" id="{0BCC158F-36E0-47D4-B222-96E84695347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DD941915-603C-48C4-B369-7874D2370F72}" type="slidenum">
              <a:rPr lang="es-ES" altLang="es-AR" smtClean="0"/>
              <a:pPr eaLnBrk="1" hangingPunct="1">
                <a:defRPr/>
              </a:pPr>
              <a:t>13</a:t>
            </a:fld>
            <a:endParaRPr lang="es-ES" altLang="es-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651B556-56DD-4C2B-985C-89972A0D5BA6}"/>
              </a:ext>
            </a:extLst>
          </p:cNvPr>
          <p:cNvSpPr>
            <a:spLocks noGrp="1" noChangeArrowheads="1"/>
          </p:cNvSpPr>
          <p:nvPr>
            <p:ph type="title"/>
          </p:nvPr>
        </p:nvSpPr>
        <p:spPr/>
        <p:txBody>
          <a:bodyPr/>
          <a:lstStyle/>
          <a:p>
            <a:pPr eaLnBrk="1" hangingPunct="1">
              <a:defRPr/>
            </a:pPr>
            <a:r>
              <a:rPr lang="es-ES_tradnl" sz="2400" b="1" dirty="0"/>
              <a:t>EJEMPLO INSTRUCCIÓN CON TRES DIRECCIONES</a:t>
            </a:r>
            <a:endParaRPr lang="es-ES" sz="2400" b="1" dirty="0"/>
          </a:p>
        </p:txBody>
      </p:sp>
      <p:sp>
        <p:nvSpPr>
          <p:cNvPr id="28675" name="Rectangle 4">
            <a:extLst>
              <a:ext uri="{FF2B5EF4-FFF2-40B4-BE49-F238E27FC236}">
                <a16:creationId xmlns:a16="http://schemas.microsoft.com/office/drawing/2014/main" id="{01611A2E-EAC6-42F3-B514-C3D29AD6DA9D}"/>
              </a:ext>
            </a:extLst>
          </p:cNvPr>
          <p:cNvSpPr>
            <a:spLocks noChangeArrowheads="1"/>
          </p:cNvSpPr>
          <p:nvPr/>
        </p:nvSpPr>
        <p:spPr bwMode="auto">
          <a:xfrm>
            <a:off x="1439571" y="1659285"/>
            <a:ext cx="588013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endParaRPr lang="es-ES" altLang="es-AR" sz="2800" b="1" dirty="0">
              <a:solidFill>
                <a:srgbClr val="00FF00"/>
              </a:solidFill>
            </a:endParaRPr>
          </a:p>
          <a:p>
            <a:pPr eaLnBrk="1" hangingPunct="1">
              <a:spcBef>
                <a:spcPct val="0"/>
              </a:spcBef>
              <a:buClrTx/>
              <a:buSzTx/>
              <a:buFont typeface="Wingdings" panose="05000000000000000000" pitchFamily="2" charset="2"/>
              <a:buNone/>
            </a:pPr>
            <a:r>
              <a:rPr lang="es-AR" altLang="es-AR" sz="2800" b="1" dirty="0"/>
              <a:t>        </a:t>
            </a:r>
            <a:r>
              <a:rPr lang="es-AR" altLang="es-AR" sz="2800" b="1" dirty="0">
                <a:effectLst>
                  <a:outerShdw blurRad="38100" dist="38100" dir="2700000" algn="tl">
                    <a:srgbClr val="000000">
                      <a:alpha val="43137"/>
                    </a:srgbClr>
                  </a:outerShdw>
                </a:effectLst>
              </a:rPr>
              <a:t>Y = (A-B)/(DE+C)</a:t>
            </a:r>
            <a:endParaRPr lang="es-ES" altLang="es-AR" sz="2800" b="1" dirty="0">
              <a:effectLst>
                <a:outerShdw blurRad="38100" dist="38100" dir="2700000" algn="tl">
                  <a:srgbClr val="000000">
                    <a:alpha val="43137"/>
                  </a:srgbClr>
                </a:outerShdw>
              </a:effectLst>
            </a:endParaRPr>
          </a:p>
          <a:p>
            <a:pPr eaLnBrk="1" hangingPunct="1">
              <a:spcBef>
                <a:spcPct val="0"/>
              </a:spcBef>
              <a:buClrTx/>
              <a:buSzTx/>
              <a:buFontTx/>
              <a:buNone/>
            </a:pPr>
            <a:endParaRPr lang="es-ES" altLang="es-AR" sz="2800" b="1" dirty="0">
              <a:solidFill>
                <a:srgbClr val="00FF00"/>
              </a:solidFill>
              <a:effectLst>
                <a:outerShdw blurRad="38100" dist="38100" dir="2700000" algn="tl">
                  <a:srgbClr val="000000">
                    <a:alpha val="43137"/>
                  </a:srgbClr>
                </a:outerShdw>
              </a:effectLst>
            </a:endParaRPr>
          </a:p>
          <a:p>
            <a:pPr eaLnBrk="1" hangingPunct="1">
              <a:spcBef>
                <a:spcPct val="0"/>
              </a:spcBef>
              <a:buClrTx/>
              <a:buSzTx/>
              <a:buFontTx/>
              <a:buNone/>
            </a:pPr>
            <a:endParaRPr lang="es-ES" altLang="es-AR" sz="2800" b="1" dirty="0">
              <a:solidFill>
                <a:srgbClr val="00FF00"/>
              </a:solidFill>
            </a:endParaRPr>
          </a:p>
          <a:p>
            <a:pPr eaLnBrk="1" hangingPunct="1">
              <a:spcBef>
                <a:spcPct val="0"/>
              </a:spcBef>
              <a:buClrTx/>
              <a:buSzTx/>
              <a:buFontTx/>
              <a:buNone/>
            </a:pPr>
            <a:r>
              <a:rPr lang="es-ES" altLang="es-AR" sz="2800" b="1" dirty="0">
                <a:solidFill>
                  <a:srgbClr val="00FF00"/>
                </a:solidFill>
              </a:rPr>
              <a:t>1  </a:t>
            </a:r>
            <a:r>
              <a:rPr lang="es-ES" altLang="es-AR" sz="2800" b="1" dirty="0">
                <a:solidFill>
                  <a:srgbClr val="00FF00"/>
                </a:solidFill>
                <a:effectLst>
                  <a:outerShdw blurRad="38100" dist="38100" dir="2700000" algn="tl">
                    <a:srgbClr val="000000">
                      <a:alpha val="43137"/>
                    </a:srgbClr>
                  </a:outerShdw>
                </a:effectLst>
              </a:rPr>
              <a:t>SUB Y,A,B</a:t>
            </a:r>
            <a:r>
              <a:rPr lang="es-ES" altLang="es-AR" sz="2800" b="1" dirty="0">
                <a:solidFill>
                  <a:srgbClr val="00FF00"/>
                </a:solidFill>
              </a:rPr>
              <a:t>	       Y </a:t>
            </a:r>
            <a:r>
              <a:rPr lang="es-ES" altLang="es-AR" sz="2800" b="1" dirty="0">
                <a:solidFill>
                  <a:srgbClr val="00FF00"/>
                </a:solidFill>
                <a:sym typeface="Wingdings" panose="05000000000000000000" pitchFamily="2" charset="2"/>
              </a:rPr>
              <a:t></a:t>
            </a:r>
            <a:r>
              <a:rPr lang="es-ES" altLang="es-AR" sz="2800" b="1" dirty="0">
                <a:solidFill>
                  <a:srgbClr val="00FF00"/>
                </a:solidFill>
              </a:rPr>
              <a:t> A - B</a:t>
            </a:r>
          </a:p>
          <a:p>
            <a:pPr eaLnBrk="1" hangingPunct="1">
              <a:spcBef>
                <a:spcPct val="0"/>
              </a:spcBef>
              <a:buClrTx/>
              <a:buSzTx/>
              <a:buFontTx/>
              <a:buNone/>
            </a:pPr>
            <a:r>
              <a:rPr lang="es-ES" altLang="es-AR" sz="2800" b="1" dirty="0">
                <a:solidFill>
                  <a:srgbClr val="00FF00"/>
                </a:solidFill>
              </a:rPr>
              <a:t>2  </a:t>
            </a:r>
            <a:r>
              <a:rPr lang="es-ES" altLang="es-AR" sz="2800" b="1" dirty="0">
                <a:solidFill>
                  <a:srgbClr val="00FF00"/>
                </a:solidFill>
                <a:effectLst>
                  <a:outerShdw blurRad="38100" dist="38100" dir="2700000" algn="tl">
                    <a:srgbClr val="000000">
                      <a:alpha val="43137"/>
                    </a:srgbClr>
                  </a:outerShdw>
                </a:effectLst>
              </a:rPr>
              <a:t>MPY T,D,E</a:t>
            </a:r>
            <a:r>
              <a:rPr lang="es-ES" altLang="es-AR" sz="2800" b="1" dirty="0">
                <a:solidFill>
                  <a:srgbClr val="00FF00"/>
                </a:solidFill>
              </a:rPr>
              <a:t>		T </a:t>
            </a:r>
            <a:r>
              <a:rPr lang="es-ES" altLang="es-AR" sz="2800" b="1" dirty="0">
                <a:solidFill>
                  <a:srgbClr val="00FF00"/>
                </a:solidFill>
                <a:sym typeface="Wingdings" panose="05000000000000000000" pitchFamily="2" charset="2"/>
              </a:rPr>
              <a:t></a:t>
            </a:r>
            <a:r>
              <a:rPr lang="es-ES" altLang="es-AR" sz="2800" b="1" dirty="0">
                <a:solidFill>
                  <a:srgbClr val="00FF00"/>
                </a:solidFill>
              </a:rPr>
              <a:t> D x E</a:t>
            </a:r>
          </a:p>
          <a:p>
            <a:pPr eaLnBrk="1" hangingPunct="1">
              <a:spcBef>
                <a:spcPct val="0"/>
              </a:spcBef>
              <a:buClrTx/>
              <a:buSzTx/>
              <a:buFontTx/>
              <a:buNone/>
            </a:pPr>
            <a:r>
              <a:rPr lang="es-ES" altLang="es-AR" sz="2800" b="1" dirty="0">
                <a:solidFill>
                  <a:srgbClr val="00FF00"/>
                </a:solidFill>
              </a:rPr>
              <a:t>3  </a:t>
            </a:r>
            <a:r>
              <a:rPr lang="es-ES" altLang="es-AR" sz="2800" b="1" dirty="0">
                <a:solidFill>
                  <a:srgbClr val="00FF00"/>
                </a:solidFill>
                <a:effectLst>
                  <a:outerShdw blurRad="38100" dist="38100" dir="2700000" algn="tl">
                    <a:srgbClr val="000000">
                      <a:alpha val="43137"/>
                    </a:srgbClr>
                  </a:outerShdw>
                </a:effectLst>
              </a:rPr>
              <a:t>ADD T,T,C</a:t>
            </a:r>
            <a:r>
              <a:rPr lang="es-ES" altLang="es-AR" sz="2800" b="1" dirty="0">
                <a:solidFill>
                  <a:srgbClr val="00FF00"/>
                </a:solidFill>
              </a:rPr>
              <a:t>          T </a:t>
            </a:r>
            <a:r>
              <a:rPr lang="es-ES" altLang="es-AR" sz="2800" b="1" dirty="0">
                <a:solidFill>
                  <a:srgbClr val="00FF00"/>
                </a:solidFill>
                <a:sym typeface="Wingdings" panose="05000000000000000000" pitchFamily="2" charset="2"/>
              </a:rPr>
              <a:t></a:t>
            </a:r>
            <a:r>
              <a:rPr lang="es-ES" altLang="es-AR" sz="2800" b="1" dirty="0">
                <a:solidFill>
                  <a:srgbClr val="00FF00"/>
                </a:solidFill>
              </a:rPr>
              <a:t> T + C</a:t>
            </a:r>
          </a:p>
          <a:p>
            <a:pPr eaLnBrk="1" hangingPunct="1">
              <a:spcBef>
                <a:spcPct val="0"/>
              </a:spcBef>
              <a:buClrTx/>
              <a:buSzTx/>
              <a:buFontTx/>
              <a:buNone/>
            </a:pPr>
            <a:r>
              <a:rPr lang="es-ES" altLang="es-AR" sz="2800" b="1" dirty="0">
                <a:solidFill>
                  <a:srgbClr val="00FF00"/>
                </a:solidFill>
              </a:rPr>
              <a:t>4  </a:t>
            </a:r>
            <a:r>
              <a:rPr lang="es-ES" altLang="es-AR" sz="2800" b="1" dirty="0">
                <a:solidFill>
                  <a:srgbClr val="00FF00"/>
                </a:solidFill>
                <a:effectLst>
                  <a:outerShdw blurRad="38100" dist="38100" dir="2700000" algn="tl">
                    <a:srgbClr val="000000">
                      <a:alpha val="43137"/>
                    </a:srgbClr>
                  </a:outerShdw>
                </a:effectLst>
              </a:rPr>
              <a:t>DIV Y,Y,T</a:t>
            </a:r>
            <a:r>
              <a:rPr lang="es-ES" altLang="es-AR" sz="2800" b="1" dirty="0">
                <a:solidFill>
                  <a:srgbClr val="00FF00"/>
                </a:solidFill>
              </a:rPr>
              <a:t>	        Y </a:t>
            </a:r>
            <a:r>
              <a:rPr lang="es-ES" altLang="es-AR" sz="2800" b="1" dirty="0">
                <a:solidFill>
                  <a:srgbClr val="00FF00"/>
                </a:solidFill>
                <a:sym typeface="Wingdings" panose="05000000000000000000" pitchFamily="2" charset="2"/>
              </a:rPr>
              <a:t></a:t>
            </a:r>
            <a:r>
              <a:rPr lang="es-ES" altLang="es-AR" sz="2800" b="1" dirty="0">
                <a:solidFill>
                  <a:srgbClr val="00FF00"/>
                </a:solidFill>
              </a:rPr>
              <a:t> Y ÷ T</a:t>
            </a:r>
          </a:p>
        </p:txBody>
      </p:sp>
      <p:sp>
        <p:nvSpPr>
          <p:cNvPr id="6" name="5 Marcador de número de diapositiva">
            <a:extLst>
              <a:ext uri="{FF2B5EF4-FFF2-40B4-BE49-F238E27FC236}">
                <a16:creationId xmlns:a16="http://schemas.microsoft.com/office/drawing/2014/main" id="{11D9DB15-9DD4-4C30-8242-DF88562A5A1A}"/>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B62E9F26-9DBB-4551-89E0-50FC9A816A18}" type="slidenum">
              <a:rPr lang="es-ES" altLang="es-AR" smtClean="0"/>
              <a:pPr eaLnBrk="1" hangingPunct="1">
                <a:defRPr/>
              </a:pPr>
              <a:t>14</a:t>
            </a:fld>
            <a:endParaRPr lang="es-ES" altLang="es-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39464-51B4-44C6-A82C-7808A97997F2}"/>
              </a:ext>
            </a:extLst>
          </p:cNvPr>
          <p:cNvSpPr>
            <a:spLocks noGrp="1"/>
          </p:cNvSpPr>
          <p:nvPr>
            <p:ph type="title"/>
          </p:nvPr>
        </p:nvSpPr>
        <p:spPr>
          <a:xfrm>
            <a:off x="457200" y="277813"/>
            <a:ext cx="8229600" cy="518369"/>
          </a:xfrm>
        </p:spPr>
        <p:txBody>
          <a:bodyPr/>
          <a:lstStyle/>
          <a:p>
            <a:pPr>
              <a:defRPr/>
            </a:pPr>
            <a:r>
              <a:rPr lang="es-ES" sz="2800" b="1" cap="all" dirty="0">
                <a:effectLst/>
              </a:rPr>
              <a:t>instrucciones de cero direcciones</a:t>
            </a:r>
            <a:endParaRPr lang="es-AR" sz="2800" cap="all" dirty="0"/>
          </a:p>
        </p:txBody>
      </p:sp>
      <p:sp>
        <p:nvSpPr>
          <p:cNvPr id="30723" name="Marcador de contenido 2">
            <a:extLst>
              <a:ext uri="{FF2B5EF4-FFF2-40B4-BE49-F238E27FC236}">
                <a16:creationId xmlns:a16="http://schemas.microsoft.com/office/drawing/2014/main" id="{402C830B-E3A8-4C3D-BFB1-49D05F035BD9}"/>
              </a:ext>
            </a:extLst>
          </p:cNvPr>
          <p:cNvSpPr>
            <a:spLocks noGrp="1" noChangeArrowheads="1"/>
          </p:cNvSpPr>
          <p:nvPr>
            <p:ph idx="1"/>
          </p:nvPr>
        </p:nvSpPr>
        <p:spPr>
          <a:xfrm>
            <a:off x="457200" y="796182"/>
            <a:ext cx="8229600" cy="5904656"/>
          </a:xfrm>
        </p:spPr>
        <p:txBody>
          <a:bodyPr/>
          <a:lstStyle/>
          <a:p>
            <a:pPr algn="just"/>
            <a:r>
              <a:rPr lang="es-ES" altLang="es-AR" sz="2400" b="1" dirty="0">
                <a:effectLst/>
              </a:rPr>
              <a:t>Es posible tener máquinas con </a:t>
            </a:r>
            <a:r>
              <a:rPr lang="es-ES" altLang="es-AR" sz="2400" b="1" dirty="0">
                <a:solidFill>
                  <a:srgbClr val="00FF00"/>
                </a:solidFill>
                <a:effectLst>
                  <a:outerShdw blurRad="38100" dist="38100" dir="2700000" algn="tl">
                    <a:srgbClr val="000000">
                      <a:alpha val="43137"/>
                    </a:srgbClr>
                  </a:outerShdw>
                </a:effectLst>
              </a:rPr>
              <a:t>instrucciones sin ninguna dirección </a:t>
            </a:r>
            <a:r>
              <a:rPr lang="es-ES" altLang="es-AR" sz="2400" b="1" dirty="0">
                <a:solidFill>
                  <a:srgbClr val="00FF00"/>
                </a:solidFill>
                <a:effectLst/>
              </a:rPr>
              <a:t>(</a:t>
            </a:r>
            <a:r>
              <a:rPr lang="es-ES" altLang="es-AR" sz="2400" b="1" dirty="0">
                <a:solidFill>
                  <a:srgbClr val="00FF00"/>
                </a:solidFill>
                <a:effectLst>
                  <a:outerShdw blurRad="38100" dist="38100" dir="2700000" algn="tl">
                    <a:srgbClr val="000000">
                      <a:alpha val="43137"/>
                    </a:srgbClr>
                  </a:outerShdw>
                </a:effectLst>
              </a:rPr>
              <a:t>instrucciones de cero direcciones</a:t>
            </a:r>
            <a:r>
              <a:rPr lang="es-ES" altLang="es-AR" sz="2400" b="1" dirty="0">
                <a:solidFill>
                  <a:srgbClr val="00FF00"/>
                </a:solidFill>
                <a:effectLst/>
              </a:rPr>
              <a:t>)</a:t>
            </a:r>
            <a:r>
              <a:rPr lang="es-ES" altLang="es-AR" sz="2400" b="1" dirty="0">
                <a:effectLst/>
              </a:rPr>
              <a:t>, las que son aplicables a la conformación de una memoria especial, denominada </a:t>
            </a:r>
            <a:r>
              <a:rPr lang="es-ES" altLang="es-AR" sz="2400" b="1" dirty="0">
                <a:solidFill>
                  <a:srgbClr val="00FF00"/>
                </a:solidFill>
                <a:effectLst>
                  <a:outerShdw blurRad="38100" dist="38100" dir="2700000" algn="tl">
                    <a:srgbClr val="000000">
                      <a:alpha val="43137"/>
                    </a:srgbClr>
                  </a:outerShdw>
                </a:effectLst>
              </a:rPr>
              <a:t>Memoria de Pila </a:t>
            </a:r>
            <a:r>
              <a:rPr lang="es-ES" altLang="es-AR" sz="2400" b="1" dirty="0">
                <a:solidFill>
                  <a:srgbClr val="00FF00"/>
                </a:solidFill>
                <a:effectLst/>
              </a:rPr>
              <a:t>(</a:t>
            </a:r>
            <a:r>
              <a:rPr lang="es-ES" altLang="es-AR" sz="2400" b="1" dirty="0" err="1">
                <a:solidFill>
                  <a:srgbClr val="00FF00"/>
                </a:solidFill>
                <a:effectLst>
                  <a:outerShdw blurRad="38100" dist="38100" dir="2700000" algn="tl">
                    <a:srgbClr val="000000">
                      <a:alpha val="43137"/>
                    </a:srgbClr>
                  </a:outerShdw>
                </a:effectLst>
              </a:rPr>
              <a:t>Stack</a:t>
            </a:r>
            <a:r>
              <a:rPr lang="es-ES" altLang="es-AR" sz="2400" b="1" dirty="0">
                <a:solidFill>
                  <a:srgbClr val="00FF00"/>
                </a:solidFill>
                <a:effectLst>
                  <a:outerShdw blurRad="38100" dist="38100" dir="2700000" algn="tl">
                    <a:srgbClr val="000000">
                      <a:alpha val="43137"/>
                    </a:srgbClr>
                  </a:outerShdw>
                </a:effectLst>
              </a:rPr>
              <a:t> </a:t>
            </a:r>
            <a:r>
              <a:rPr lang="es-ES" altLang="es-AR" sz="2400" b="1" dirty="0" err="1">
                <a:solidFill>
                  <a:srgbClr val="00FF00"/>
                </a:solidFill>
                <a:effectLst>
                  <a:outerShdw blurRad="38100" dist="38100" dir="2700000" algn="tl">
                    <a:srgbClr val="000000">
                      <a:alpha val="43137"/>
                    </a:srgbClr>
                  </a:outerShdw>
                </a:effectLst>
              </a:rPr>
              <a:t>Memory</a:t>
            </a:r>
            <a:r>
              <a:rPr lang="es-ES" altLang="es-AR" sz="2400" b="1" dirty="0">
                <a:solidFill>
                  <a:srgbClr val="00FF00"/>
                </a:solidFill>
                <a:effectLst/>
              </a:rPr>
              <a:t>)</a:t>
            </a:r>
            <a:r>
              <a:rPr lang="es-ES" altLang="es-AR" sz="2400" b="1" dirty="0">
                <a:effectLst/>
              </a:rPr>
              <a:t>, en la cual la referencia es siempre a la primera casilla de la pila, cuando es de tipo </a:t>
            </a:r>
            <a:r>
              <a:rPr lang="es-ES" altLang="es-AR" sz="2400" b="1" dirty="0">
                <a:solidFill>
                  <a:srgbClr val="00FF00"/>
                </a:solidFill>
                <a:effectLst>
                  <a:outerShdw blurRad="38100" dist="38100" dir="2700000" algn="tl">
                    <a:srgbClr val="000000">
                      <a:alpha val="43137"/>
                    </a:srgbClr>
                  </a:outerShdw>
                </a:effectLst>
              </a:rPr>
              <a:t>LIFO</a:t>
            </a:r>
            <a:r>
              <a:rPr lang="es-ES" altLang="es-AR" sz="2400" b="1" dirty="0">
                <a:effectLst/>
              </a:rPr>
              <a:t> </a:t>
            </a:r>
            <a:r>
              <a:rPr lang="es-ES" altLang="es-AR" sz="2400" b="1" dirty="0">
                <a:solidFill>
                  <a:srgbClr val="00FF00"/>
                </a:solidFill>
                <a:effectLst/>
              </a:rPr>
              <a:t>(</a:t>
            </a:r>
            <a:r>
              <a:rPr lang="es-ES" altLang="es-AR" sz="2400" b="1" dirty="0" err="1">
                <a:solidFill>
                  <a:srgbClr val="00FF00"/>
                </a:solidFill>
                <a:effectLst>
                  <a:outerShdw blurRad="38100" dist="38100" dir="2700000" algn="tl">
                    <a:srgbClr val="000000">
                      <a:alpha val="43137"/>
                    </a:srgbClr>
                  </a:outerShdw>
                </a:effectLst>
              </a:rPr>
              <a:t>Last</a:t>
            </a:r>
            <a:r>
              <a:rPr lang="es-ES" altLang="es-AR" sz="2400" b="1" dirty="0">
                <a:solidFill>
                  <a:srgbClr val="00FF00"/>
                </a:solidFill>
                <a:effectLst>
                  <a:outerShdw blurRad="38100" dist="38100" dir="2700000" algn="tl">
                    <a:srgbClr val="000000">
                      <a:alpha val="43137"/>
                    </a:srgbClr>
                  </a:outerShdw>
                </a:effectLst>
              </a:rPr>
              <a:t> In </a:t>
            </a:r>
            <a:r>
              <a:rPr lang="es-ES" altLang="es-AR" sz="2400" b="1" dirty="0" err="1">
                <a:solidFill>
                  <a:srgbClr val="00FF00"/>
                </a:solidFill>
                <a:effectLst>
                  <a:outerShdw blurRad="38100" dist="38100" dir="2700000" algn="tl">
                    <a:srgbClr val="000000">
                      <a:alpha val="43137"/>
                    </a:srgbClr>
                  </a:outerShdw>
                </a:effectLst>
              </a:rPr>
              <a:t>First</a:t>
            </a:r>
            <a:r>
              <a:rPr lang="es-ES" altLang="es-AR" sz="2400" b="1" dirty="0">
                <a:solidFill>
                  <a:srgbClr val="00FF00"/>
                </a:solidFill>
                <a:effectLst>
                  <a:outerShdw blurRad="38100" dist="38100" dir="2700000" algn="tl">
                    <a:srgbClr val="000000">
                      <a:alpha val="43137"/>
                    </a:srgbClr>
                  </a:outerShdw>
                </a:effectLst>
              </a:rPr>
              <a:t> </a:t>
            </a:r>
            <a:r>
              <a:rPr lang="es-ES" altLang="es-AR" sz="2400" b="1" dirty="0" err="1">
                <a:solidFill>
                  <a:srgbClr val="00FF00"/>
                </a:solidFill>
                <a:effectLst>
                  <a:outerShdw blurRad="38100" dist="38100" dir="2700000" algn="tl">
                    <a:srgbClr val="000000">
                      <a:alpha val="43137"/>
                    </a:srgbClr>
                  </a:outerShdw>
                </a:effectLst>
              </a:rPr>
              <a:t>Out</a:t>
            </a:r>
            <a:r>
              <a:rPr lang="es-ES" altLang="es-AR" sz="2400" b="1" dirty="0">
                <a:solidFill>
                  <a:srgbClr val="00FF00"/>
                </a:solidFill>
                <a:effectLst>
                  <a:outerShdw blurRad="38100" dist="38100" dir="2700000" algn="tl">
                    <a:srgbClr val="000000">
                      <a:alpha val="43137"/>
                    </a:srgbClr>
                  </a:outerShdw>
                </a:effectLst>
              </a:rPr>
              <a:t>-Último que entra primero que sale</a:t>
            </a:r>
            <a:r>
              <a:rPr lang="es-ES" altLang="es-AR" sz="2400" b="1" dirty="0">
                <a:solidFill>
                  <a:srgbClr val="00FF00"/>
                </a:solidFill>
                <a:effectLst/>
              </a:rPr>
              <a:t>).</a:t>
            </a:r>
          </a:p>
          <a:p>
            <a:pPr algn="just"/>
            <a:r>
              <a:rPr lang="es-ES" altLang="es-AR" sz="2400" b="1" dirty="0">
                <a:effectLst/>
              </a:rPr>
              <a:t>La referencia a la última posición ocupada de la Pila se realiza mediante el </a:t>
            </a:r>
            <a:r>
              <a:rPr lang="es-ES" altLang="es-AR" sz="2400" b="1" dirty="0">
                <a:solidFill>
                  <a:srgbClr val="00FF00"/>
                </a:solidFill>
                <a:effectLst>
                  <a:outerShdw blurRad="38100" dist="38100" dir="2700000" algn="tl">
                    <a:srgbClr val="000000">
                      <a:alpha val="43137"/>
                    </a:srgbClr>
                  </a:outerShdw>
                </a:effectLst>
              </a:rPr>
              <a:t>registro Puntero de Pila (SP = </a:t>
            </a:r>
            <a:r>
              <a:rPr lang="es-ES" altLang="es-AR" sz="2400" b="1" dirty="0" err="1">
                <a:solidFill>
                  <a:srgbClr val="00FF00"/>
                </a:solidFill>
                <a:effectLst>
                  <a:outerShdw blurRad="38100" dist="38100" dir="2700000" algn="tl">
                    <a:srgbClr val="000000">
                      <a:alpha val="43137"/>
                    </a:srgbClr>
                  </a:outerShdw>
                </a:effectLst>
              </a:rPr>
              <a:t>Stack</a:t>
            </a:r>
            <a:r>
              <a:rPr lang="es-ES" altLang="es-AR" sz="2400" b="1" dirty="0">
                <a:solidFill>
                  <a:srgbClr val="00FF00"/>
                </a:solidFill>
                <a:effectLst>
                  <a:outerShdw blurRad="38100" dist="38100" dir="2700000" algn="tl">
                    <a:srgbClr val="000000">
                      <a:alpha val="43137"/>
                    </a:srgbClr>
                  </a:outerShdw>
                </a:effectLst>
              </a:rPr>
              <a:t> Pointer)</a:t>
            </a:r>
            <a:r>
              <a:rPr lang="es-ES" altLang="es-AR" sz="2400" b="1" dirty="0">
                <a:effectLst>
                  <a:outerShdw blurRad="38100" dist="38100" dir="2700000" algn="tl">
                    <a:srgbClr val="000000">
                      <a:alpha val="43137"/>
                    </a:srgbClr>
                  </a:outerShdw>
                </a:effectLst>
              </a:rPr>
              <a:t>,</a:t>
            </a:r>
            <a:r>
              <a:rPr lang="es-ES" altLang="es-AR" sz="2400" b="1" dirty="0">
                <a:solidFill>
                  <a:srgbClr val="00FF00"/>
                </a:solidFill>
                <a:effectLst>
                  <a:outerShdw blurRad="38100" dist="38100" dir="2700000" algn="tl">
                    <a:srgbClr val="000000">
                      <a:alpha val="43137"/>
                    </a:srgbClr>
                  </a:outerShdw>
                </a:effectLst>
              </a:rPr>
              <a:t> </a:t>
            </a:r>
            <a:r>
              <a:rPr lang="es-ES" altLang="es-AR" sz="2400" b="1" dirty="0">
                <a:effectLst/>
              </a:rPr>
              <a:t>el cual se incrementará en uno cuando se ingresa un elemento a la Pila y se decrementará en uno cuando se extrae un elemento de dicha Pila.</a:t>
            </a:r>
          </a:p>
          <a:p>
            <a:pPr algn="just"/>
            <a:endParaRPr lang="es-AR" altLang="es-AR" sz="2800" dirty="0">
              <a:solidFill>
                <a:srgbClr val="00FF00"/>
              </a:solidFill>
              <a:effectLst/>
            </a:endParaRPr>
          </a:p>
        </p:txBody>
      </p:sp>
      <p:sp>
        <p:nvSpPr>
          <p:cNvPr id="4" name="Marcador de número de diapositiva 3">
            <a:extLst>
              <a:ext uri="{FF2B5EF4-FFF2-40B4-BE49-F238E27FC236}">
                <a16:creationId xmlns:a16="http://schemas.microsoft.com/office/drawing/2014/main" id="{AA043EB3-A208-4C16-B76C-878DC77DB4DD}"/>
              </a:ext>
            </a:extLst>
          </p:cNvPr>
          <p:cNvSpPr>
            <a:spLocks noGrp="1"/>
          </p:cNvSpPr>
          <p:nvPr>
            <p:ph type="sldNum" sz="quarter" idx="12"/>
          </p:nvPr>
        </p:nvSpPr>
        <p:spPr/>
        <p:txBody>
          <a:bodyPr/>
          <a:lstStyle/>
          <a:p>
            <a:pPr>
              <a:defRPr/>
            </a:pPr>
            <a:fld id="{6126EE0C-45DE-46AA-8720-B54034AE3B57}" type="slidenum">
              <a:rPr lang="es-ES" altLang="es-AR" smtClean="0"/>
              <a:pPr>
                <a:defRPr/>
              </a:pPr>
              <a:t>15</a:t>
            </a:fld>
            <a:endParaRPr lang="es-ES" alt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06736-B900-CA24-DD15-4218B6A33137}"/>
              </a:ext>
            </a:extLst>
          </p:cNvPr>
          <p:cNvSpPr>
            <a:spLocks noGrp="1"/>
          </p:cNvSpPr>
          <p:nvPr>
            <p:ph type="title"/>
          </p:nvPr>
        </p:nvSpPr>
        <p:spPr>
          <a:xfrm>
            <a:off x="457200" y="277814"/>
            <a:ext cx="8229600" cy="457200"/>
          </a:xfrm>
        </p:spPr>
        <p:txBody>
          <a:bodyPr/>
          <a:lstStyle/>
          <a:p>
            <a:r>
              <a:rPr lang="es-ES_tradnl" sz="2400" b="1" dirty="0"/>
              <a:t>EJEMPLO INSTRUCCIÓN CON CERO DIRECCIÓN</a:t>
            </a:r>
            <a:endParaRPr lang="es-AR" sz="2400" dirty="0"/>
          </a:p>
        </p:txBody>
      </p:sp>
      <p:sp>
        <p:nvSpPr>
          <p:cNvPr id="3" name="Marcador de contenido 2">
            <a:extLst>
              <a:ext uri="{FF2B5EF4-FFF2-40B4-BE49-F238E27FC236}">
                <a16:creationId xmlns:a16="http://schemas.microsoft.com/office/drawing/2014/main" id="{7967E06F-3F4B-B3C5-602D-AD42442DE157}"/>
              </a:ext>
            </a:extLst>
          </p:cNvPr>
          <p:cNvSpPr>
            <a:spLocks noGrp="1"/>
          </p:cNvSpPr>
          <p:nvPr>
            <p:ph idx="1"/>
          </p:nvPr>
        </p:nvSpPr>
        <p:spPr>
          <a:xfrm>
            <a:off x="179512" y="735014"/>
            <a:ext cx="8229600" cy="5965824"/>
          </a:xfrm>
        </p:spPr>
        <p:txBody>
          <a:bodyPr/>
          <a:lstStyle/>
          <a:p>
            <a:pPr marL="0" indent="0">
              <a:buNone/>
            </a:pPr>
            <a:r>
              <a:rPr lang="es-AR" altLang="es-AR" b="1" dirty="0"/>
              <a:t>               </a:t>
            </a:r>
            <a:r>
              <a:rPr lang="es-AR" altLang="es-AR" sz="2800" b="1" dirty="0"/>
              <a:t>Y = (A-B)/(DE+C)</a:t>
            </a:r>
          </a:p>
          <a:p>
            <a:pPr marL="0" indent="0">
              <a:buNone/>
            </a:pPr>
            <a:r>
              <a:rPr lang="es-AR" altLang="es-AR" sz="2000" b="1" dirty="0">
                <a:solidFill>
                  <a:srgbClr val="00FF00"/>
                </a:solidFill>
                <a:effectLst>
                  <a:outerShdw blurRad="38100" dist="38100" dir="2700000" algn="tl">
                    <a:srgbClr val="000000">
                      <a:alpha val="43137"/>
                    </a:srgbClr>
                  </a:outerShdw>
                </a:effectLst>
              </a:rPr>
              <a:t>         1</a:t>
            </a:r>
            <a:r>
              <a:rPr lang="es-AR" altLang="es-AR" b="1" dirty="0">
                <a:solidFill>
                  <a:srgbClr val="00FF00"/>
                </a:solidFill>
                <a:effectLst>
                  <a:outerShdw blurRad="38100" dist="38100" dir="2700000" algn="tl">
                    <a:srgbClr val="000000">
                      <a:alpha val="43137"/>
                    </a:srgbClr>
                  </a:outerShdw>
                </a:effectLst>
              </a:rPr>
              <a:t> </a:t>
            </a:r>
            <a:r>
              <a:rPr lang="es-AR" altLang="es-AR" sz="2000" b="1" dirty="0">
                <a:solidFill>
                  <a:srgbClr val="00FF00"/>
                </a:solidFill>
                <a:effectLst>
                  <a:outerShdw blurRad="38100" dist="38100" dir="2700000" algn="tl">
                    <a:srgbClr val="000000">
                      <a:alpha val="43137"/>
                    </a:srgbClr>
                  </a:outerShdw>
                </a:effectLst>
              </a:rPr>
              <a:t>PUSH D       SM (SP+1)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D</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2 PUSH E        SM (SP+1)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E</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3 MUL             SM (SP)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SM (SP) x SM (SP-1)</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4 PUSH C        SM (SP+1)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C</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5 SUM             SM (SP)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SM (SP) + SM (SP-1)</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6 PUSH B        SM (SP+1)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B</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7 PUSH A        SM (SP+1)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A</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8 SUB              SM (SP)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SM (SP) - SM (SP-1)</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9 POP F           </a:t>
            </a:r>
            <a:r>
              <a:rPr lang="es-AR" altLang="es-AR" sz="2000" b="1" dirty="0" err="1">
                <a:solidFill>
                  <a:srgbClr val="00FF00"/>
                </a:solidFill>
                <a:effectLst>
                  <a:outerShdw blurRad="38100" dist="38100" dir="2700000" algn="tl">
                    <a:srgbClr val="000000">
                      <a:alpha val="43137"/>
                    </a:srgbClr>
                  </a:outerShdw>
                </a:effectLst>
              </a:rPr>
              <a:t>F</a:t>
            </a:r>
            <a:r>
              <a:rPr lang="es-AR" altLang="es-AR" sz="2000" b="1" dirty="0">
                <a:solidFill>
                  <a:srgbClr val="00FF00"/>
                </a:solidFill>
                <a:effectLst>
                  <a:outerShdw blurRad="38100" dist="38100" dir="2700000" algn="tl">
                    <a:srgbClr val="000000">
                      <a:alpha val="43137"/>
                    </a:srgbClr>
                  </a:outerShdw>
                </a:effectLst>
              </a:rPr>
              <a:t>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SM(SP)</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10 POP B           </a:t>
            </a:r>
            <a:r>
              <a:rPr lang="es-AR" altLang="es-AR" sz="2000" b="1" dirty="0" err="1">
                <a:solidFill>
                  <a:srgbClr val="00FF00"/>
                </a:solidFill>
                <a:effectLst>
                  <a:outerShdw blurRad="38100" dist="38100" dir="2700000" algn="tl">
                    <a:srgbClr val="000000">
                      <a:alpha val="43137"/>
                    </a:srgbClr>
                  </a:outerShdw>
                </a:effectLst>
              </a:rPr>
              <a:t>B</a:t>
            </a:r>
            <a:r>
              <a:rPr lang="es-AR" altLang="es-AR" sz="2000" b="1" dirty="0">
                <a:solidFill>
                  <a:srgbClr val="00FF00"/>
                </a:solidFill>
                <a:effectLst>
                  <a:outerShdw blurRad="38100" dist="38100" dir="2700000" algn="tl">
                    <a:srgbClr val="000000">
                      <a:alpha val="43137"/>
                    </a:srgbClr>
                  </a:outerShdw>
                </a:effectLst>
              </a:rPr>
              <a:t>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SM(SP)</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11 PUSH F         SM (SP+1)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F</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12 DIV               SM (SP)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SM (SP) / SM (SP-1)</a:t>
            </a:r>
            <a:endParaRPr lang="es-AR" altLang="es-AR" sz="2000" b="1" dirty="0">
              <a:solidFill>
                <a:srgbClr val="00FF00"/>
              </a:solidFill>
              <a:effectLst>
                <a:outerShdw blurRad="38100" dist="38100" dir="2700000" algn="tl">
                  <a:srgbClr val="000000">
                    <a:alpha val="43137"/>
                  </a:srgbClr>
                </a:outerShdw>
              </a:effectLst>
            </a:endParaRPr>
          </a:p>
          <a:p>
            <a:pPr marL="0" indent="0">
              <a:buNone/>
            </a:pPr>
            <a:r>
              <a:rPr lang="es-AR" altLang="es-AR" sz="2000" b="1" dirty="0">
                <a:solidFill>
                  <a:srgbClr val="00FF00"/>
                </a:solidFill>
                <a:effectLst>
                  <a:outerShdw blurRad="38100" dist="38100" dir="2700000" algn="tl">
                    <a:srgbClr val="000000">
                      <a:alpha val="43137"/>
                    </a:srgbClr>
                  </a:outerShdw>
                </a:effectLst>
              </a:rPr>
              <a:t>       13 POP Y            </a:t>
            </a:r>
            <a:r>
              <a:rPr lang="es-AR" altLang="es-AR" sz="2000" b="1" dirty="0" err="1">
                <a:solidFill>
                  <a:srgbClr val="00FF00"/>
                </a:solidFill>
                <a:effectLst>
                  <a:outerShdw blurRad="38100" dist="38100" dir="2700000" algn="tl">
                    <a:srgbClr val="000000">
                      <a:alpha val="43137"/>
                    </a:srgbClr>
                  </a:outerShdw>
                </a:effectLst>
              </a:rPr>
              <a:t>Y</a:t>
            </a:r>
            <a:r>
              <a:rPr lang="es-AR" altLang="es-AR" sz="2000" b="1" dirty="0">
                <a:solidFill>
                  <a:srgbClr val="00FF00"/>
                </a:solidFill>
                <a:effectLst>
                  <a:outerShdw blurRad="38100" dist="38100" dir="2700000" algn="tl">
                    <a:srgbClr val="000000">
                      <a:alpha val="43137"/>
                    </a:srgbClr>
                  </a:outerShdw>
                </a:effectLst>
              </a:rPr>
              <a:t>  </a:t>
            </a:r>
            <a:r>
              <a:rPr lang="es-AR" altLang="es-AR" sz="2000" b="1" dirty="0">
                <a:solidFill>
                  <a:srgbClr val="00FF00"/>
                </a:solidFill>
                <a:effectLst>
                  <a:outerShdw blurRad="38100" dist="38100" dir="2700000" algn="tl">
                    <a:srgbClr val="000000">
                      <a:alpha val="43137"/>
                    </a:srgbClr>
                  </a:outerShdw>
                </a:effectLst>
                <a:sym typeface="Wingdings" panose="05000000000000000000" pitchFamily="2" charset="2"/>
              </a:rPr>
              <a:t> SM(SP)</a:t>
            </a:r>
            <a:endParaRPr lang="es-AR" altLang="es-AR" sz="2000" b="1" dirty="0">
              <a:solidFill>
                <a:srgbClr val="00FF00"/>
              </a:solidFill>
              <a:effectLst>
                <a:outerShdw blurRad="38100" dist="38100" dir="2700000" algn="tl">
                  <a:srgbClr val="000000">
                    <a:alpha val="43137"/>
                  </a:srgbClr>
                </a:outerShdw>
              </a:effectLst>
            </a:endParaRPr>
          </a:p>
          <a:p>
            <a:pPr marL="0" indent="0">
              <a:buNone/>
            </a:pPr>
            <a:endParaRPr lang="es-AR" altLang="es-AR" sz="2000" b="1" dirty="0"/>
          </a:p>
          <a:p>
            <a:pPr marL="0" indent="0">
              <a:buNone/>
            </a:pPr>
            <a:endParaRPr lang="es-ES" altLang="es-AR" sz="3200" b="1" dirty="0"/>
          </a:p>
          <a:p>
            <a:endParaRPr lang="es-AR" dirty="0"/>
          </a:p>
        </p:txBody>
      </p:sp>
      <p:sp>
        <p:nvSpPr>
          <p:cNvPr id="4" name="Marcador de número de diapositiva 3">
            <a:extLst>
              <a:ext uri="{FF2B5EF4-FFF2-40B4-BE49-F238E27FC236}">
                <a16:creationId xmlns:a16="http://schemas.microsoft.com/office/drawing/2014/main" id="{474CCFE7-88D9-03AF-D9E3-D040FFB9FE5E}"/>
              </a:ext>
            </a:extLst>
          </p:cNvPr>
          <p:cNvSpPr>
            <a:spLocks noGrp="1"/>
          </p:cNvSpPr>
          <p:nvPr>
            <p:ph type="sldNum" sz="quarter" idx="12"/>
          </p:nvPr>
        </p:nvSpPr>
        <p:spPr/>
        <p:txBody>
          <a:bodyPr/>
          <a:lstStyle/>
          <a:p>
            <a:pPr>
              <a:defRPr/>
            </a:pPr>
            <a:fld id="{E5397121-0976-40BD-AB31-30D4ACA8DC20}" type="slidenum">
              <a:rPr lang="es-ES" altLang="es-AR" smtClean="0"/>
              <a:pPr>
                <a:defRPr/>
              </a:pPr>
              <a:t>16</a:t>
            </a:fld>
            <a:endParaRPr lang="es-ES" altLang="es-AR"/>
          </a:p>
        </p:txBody>
      </p:sp>
    </p:spTree>
    <p:extLst>
      <p:ext uri="{BB962C8B-B14F-4D97-AF65-F5344CB8AC3E}">
        <p14:creationId xmlns:p14="http://schemas.microsoft.com/office/powerpoint/2010/main" val="23612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81C16D-8701-4F47-B996-65B6B5F0242B}"/>
              </a:ext>
            </a:extLst>
          </p:cNvPr>
          <p:cNvSpPr>
            <a:spLocks noGrp="1" noChangeArrowheads="1"/>
          </p:cNvSpPr>
          <p:nvPr>
            <p:ph type="title"/>
          </p:nvPr>
        </p:nvSpPr>
        <p:spPr/>
        <p:txBody>
          <a:bodyPr/>
          <a:lstStyle/>
          <a:p>
            <a:pPr eaLnBrk="1" hangingPunct="1">
              <a:defRPr/>
            </a:pPr>
            <a:r>
              <a:rPr lang="es-ES_tradnl"/>
              <a:t>TIPOS DE OPERANDOS</a:t>
            </a:r>
            <a:endParaRPr lang="es-ES"/>
          </a:p>
        </p:txBody>
      </p:sp>
      <p:sp>
        <p:nvSpPr>
          <p:cNvPr id="18435" name="Rectangle 3">
            <a:extLst>
              <a:ext uri="{FF2B5EF4-FFF2-40B4-BE49-F238E27FC236}">
                <a16:creationId xmlns:a16="http://schemas.microsoft.com/office/drawing/2014/main" id="{360A6E70-5D91-4FD9-913E-820322154B6D}"/>
              </a:ext>
            </a:extLst>
          </p:cNvPr>
          <p:cNvSpPr>
            <a:spLocks noGrp="1" noChangeArrowheads="1"/>
          </p:cNvSpPr>
          <p:nvPr>
            <p:ph type="body" idx="1"/>
          </p:nvPr>
        </p:nvSpPr>
        <p:spPr>
          <a:xfrm>
            <a:off x="457200" y="2060575"/>
            <a:ext cx="8229600" cy="4070350"/>
          </a:xfrm>
        </p:spPr>
        <p:txBody>
          <a:bodyPr/>
          <a:lstStyle/>
          <a:p>
            <a:pPr marL="609600" indent="-609600" algn="ctr" eaLnBrk="1" hangingPunct="1">
              <a:buSzTx/>
              <a:buFont typeface="Wingdings" panose="05000000000000000000" pitchFamily="2" charset="2"/>
              <a:buAutoNum type="arabicPeriod"/>
              <a:defRPr/>
            </a:pPr>
            <a:r>
              <a:rPr lang="es-ES_tradnl"/>
              <a:t>DIRECCIONES</a:t>
            </a:r>
          </a:p>
          <a:p>
            <a:pPr marL="609600" indent="-609600" algn="ctr" eaLnBrk="1" hangingPunct="1">
              <a:buSzTx/>
              <a:buFont typeface="Wingdings" panose="05000000000000000000" pitchFamily="2" charset="2"/>
              <a:buAutoNum type="arabicPeriod"/>
              <a:defRPr/>
            </a:pPr>
            <a:r>
              <a:rPr lang="es-ES_tradnl"/>
              <a:t>NÚMEROS</a:t>
            </a:r>
          </a:p>
          <a:p>
            <a:pPr marL="609600" indent="-609600" algn="ctr" eaLnBrk="1" hangingPunct="1">
              <a:buSzTx/>
              <a:buFont typeface="Wingdings" panose="05000000000000000000" pitchFamily="2" charset="2"/>
              <a:buAutoNum type="arabicPeriod"/>
              <a:defRPr/>
            </a:pPr>
            <a:r>
              <a:rPr lang="es-ES_tradnl"/>
              <a:t>CARACTERES</a:t>
            </a:r>
          </a:p>
          <a:p>
            <a:pPr marL="609600" indent="-609600" algn="ctr" eaLnBrk="1" hangingPunct="1">
              <a:buSzTx/>
              <a:buFont typeface="Wingdings" panose="05000000000000000000" pitchFamily="2" charset="2"/>
              <a:buAutoNum type="arabicPeriod"/>
              <a:defRPr/>
            </a:pPr>
            <a:r>
              <a:rPr lang="es-ES_tradnl"/>
              <a:t>DATOS LÓGICOS</a:t>
            </a:r>
            <a:endParaRPr lang="es-ES"/>
          </a:p>
        </p:txBody>
      </p:sp>
      <p:sp>
        <p:nvSpPr>
          <p:cNvPr id="6" name="5 Marcador de número de diapositiva">
            <a:extLst>
              <a:ext uri="{FF2B5EF4-FFF2-40B4-BE49-F238E27FC236}">
                <a16:creationId xmlns:a16="http://schemas.microsoft.com/office/drawing/2014/main" id="{716F188A-BC8D-48AC-ABD1-3CE66DAD98FF}"/>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78999AC1-2F27-4CBC-8F58-BFF48BCA0CC6}" type="slidenum">
              <a:rPr lang="es-ES" altLang="es-AR" smtClean="0"/>
              <a:pPr eaLnBrk="1" hangingPunct="1">
                <a:defRPr/>
              </a:pPr>
              <a:t>17</a:t>
            </a:fld>
            <a:endParaRPr lang="es-ES" altLang="es-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68C2E50-6FE6-4CB4-80E5-F9A7A43DEE35}"/>
              </a:ext>
            </a:extLst>
          </p:cNvPr>
          <p:cNvSpPr>
            <a:spLocks noGrp="1" noChangeArrowheads="1"/>
          </p:cNvSpPr>
          <p:nvPr>
            <p:ph type="title"/>
          </p:nvPr>
        </p:nvSpPr>
        <p:spPr/>
        <p:txBody>
          <a:bodyPr/>
          <a:lstStyle/>
          <a:p>
            <a:pPr eaLnBrk="1" hangingPunct="1">
              <a:defRPr/>
            </a:pPr>
            <a:r>
              <a:rPr lang="es-ES_tradnl"/>
              <a:t>DIRECCIÓN</a:t>
            </a:r>
            <a:endParaRPr lang="es-ES"/>
          </a:p>
        </p:txBody>
      </p:sp>
      <p:sp>
        <p:nvSpPr>
          <p:cNvPr id="19459" name="Rectangle 3">
            <a:extLst>
              <a:ext uri="{FF2B5EF4-FFF2-40B4-BE49-F238E27FC236}">
                <a16:creationId xmlns:a16="http://schemas.microsoft.com/office/drawing/2014/main" id="{7B74E0AE-0EA3-4F66-8D61-E52D56DC21E2}"/>
              </a:ext>
            </a:extLst>
          </p:cNvPr>
          <p:cNvSpPr>
            <a:spLocks noGrp="1" noChangeArrowheads="1"/>
          </p:cNvSpPr>
          <p:nvPr>
            <p:ph type="body" idx="1"/>
          </p:nvPr>
        </p:nvSpPr>
        <p:spPr>
          <a:xfrm>
            <a:off x="457200" y="2420938"/>
            <a:ext cx="8229600" cy="3709987"/>
          </a:xfrm>
        </p:spPr>
        <p:txBody>
          <a:bodyPr/>
          <a:lstStyle/>
          <a:p>
            <a:pPr algn="ctr" eaLnBrk="1" hangingPunct="1">
              <a:buFont typeface="Wingdings" panose="05000000000000000000" pitchFamily="2" charset="2"/>
              <a:buNone/>
              <a:defRPr/>
            </a:pPr>
            <a:r>
              <a:rPr lang="es-ES_tradnl"/>
              <a:t>	</a:t>
            </a:r>
            <a:r>
              <a:rPr lang="es-ES_tradnl">
                <a:solidFill>
                  <a:srgbClr val="00FF00"/>
                </a:solidFill>
              </a:rPr>
              <a:t>ES UNA CANTIDAD ESCRITA EN HEXADECIMAL, OPERABLE EN LA UNIDAD LÓGICA Y ARITMÉTICA</a:t>
            </a:r>
            <a:endParaRPr lang="es-ES">
              <a:solidFill>
                <a:srgbClr val="00FF00"/>
              </a:solidFill>
            </a:endParaRPr>
          </a:p>
        </p:txBody>
      </p:sp>
      <p:sp>
        <p:nvSpPr>
          <p:cNvPr id="6" name="5 Marcador de número de diapositiva">
            <a:extLst>
              <a:ext uri="{FF2B5EF4-FFF2-40B4-BE49-F238E27FC236}">
                <a16:creationId xmlns:a16="http://schemas.microsoft.com/office/drawing/2014/main" id="{AC7BCBD3-2685-4A59-BBBD-A0B392F91A7B}"/>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C617B8B-ECDE-486E-B3EF-ABAFE3AA7E3A}" type="slidenum">
              <a:rPr lang="es-ES" altLang="es-AR" smtClean="0"/>
              <a:pPr eaLnBrk="1" hangingPunct="1">
                <a:defRPr/>
              </a:pPr>
              <a:t>18</a:t>
            </a:fld>
            <a:endParaRPr lang="es-ES" altLang="es-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D7C8C39-A35C-44BD-9DD6-319B0FC5471C}"/>
              </a:ext>
            </a:extLst>
          </p:cNvPr>
          <p:cNvSpPr>
            <a:spLocks noGrp="1" noChangeArrowheads="1"/>
          </p:cNvSpPr>
          <p:nvPr>
            <p:ph type="title"/>
          </p:nvPr>
        </p:nvSpPr>
        <p:spPr/>
        <p:txBody>
          <a:bodyPr/>
          <a:lstStyle/>
          <a:p>
            <a:pPr eaLnBrk="1" hangingPunct="1">
              <a:defRPr/>
            </a:pPr>
            <a:r>
              <a:rPr lang="es-ES_tradnl"/>
              <a:t>NÚMEROS</a:t>
            </a:r>
            <a:endParaRPr lang="es-ES"/>
          </a:p>
        </p:txBody>
      </p:sp>
      <p:sp>
        <p:nvSpPr>
          <p:cNvPr id="20483" name="Rectangle 3">
            <a:extLst>
              <a:ext uri="{FF2B5EF4-FFF2-40B4-BE49-F238E27FC236}">
                <a16:creationId xmlns:a16="http://schemas.microsoft.com/office/drawing/2014/main" id="{CDDE1C17-CA23-43B7-A368-50F92B2EFC02}"/>
              </a:ext>
            </a:extLst>
          </p:cNvPr>
          <p:cNvSpPr>
            <a:spLocks noGrp="1" noChangeArrowheads="1"/>
          </p:cNvSpPr>
          <p:nvPr>
            <p:ph type="body" idx="1"/>
          </p:nvPr>
        </p:nvSpPr>
        <p:spPr>
          <a:xfrm>
            <a:off x="457200" y="2011363"/>
            <a:ext cx="8229600" cy="2497757"/>
          </a:xfrm>
        </p:spPr>
        <p:txBody>
          <a:bodyPr/>
          <a:lstStyle/>
          <a:p>
            <a:pPr eaLnBrk="1" hangingPunct="1">
              <a:defRPr/>
            </a:pPr>
            <a:r>
              <a:rPr lang="es-ES_tradnl" dirty="0"/>
              <a:t>COMA FIJA O ENTEROS</a:t>
            </a:r>
          </a:p>
          <a:p>
            <a:pPr eaLnBrk="1" hangingPunct="1">
              <a:defRPr/>
            </a:pPr>
            <a:r>
              <a:rPr lang="es-ES_tradnl" dirty="0"/>
              <a:t>COMA FLOTANTE</a:t>
            </a:r>
          </a:p>
          <a:p>
            <a:pPr eaLnBrk="1" hangingPunct="1">
              <a:defRPr/>
            </a:pPr>
            <a:r>
              <a:rPr lang="es-ES_tradnl" dirty="0"/>
              <a:t>DECIMALES (BCD REPRESENTACIÓN EMPAQUETADA)</a:t>
            </a:r>
            <a:endParaRPr lang="es-ES" dirty="0"/>
          </a:p>
        </p:txBody>
      </p:sp>
      <p:sp>
        <p:nvSpPr>
          <p:cNvPr id="6" name="5 Marcador de número de diapositiva">
            <a:extLst>
              <a:ext uri="{FF2B5EF4-FFF2-40B4-BE49-F238E27FC236}">
                <a16:creationId xmlns:a16="http://schemas.microsoft.com/office/drawing/2014/main" id="{F3B1347A-1A68-4B22-A42F-28E6723847E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33E100E6-4550-4FB8-8B2F-3C32620C2EE6}" type="slidenum">
              <a:rPr lang="es-ES" altLang="es-AR" smtClean="0"/>
              <a:pPr eaLnBrk="1" hangingPunct="1">
                <a:defRPr/>
              </a:pPr>
              <a:t>19</a:t>
            </a:fld>
            <a:endParaRPr lang="es-ES" alt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515AC9D-8263-4D4C-90B1-3188EAADFB72}"/>
              </a:ext>
            </a:extLst>
          </p:cNvPr>
          <p:cNvSpPr>
            <a:spLocks noGrp="1" noChangeArrowheads="1"/>
          </p:cNvSpPr>
          <p:nvPr>
            <p:ph type="title"/>
          </p:nvPr>
        </p:nvSpPr>
        <p:spPr/>
        <p:txBody>
          <a:bodyPr/>
          <a:lstStyle/>
          <a:p>
            <a:pPr eaLnBrk="1" hangingPunct="1">
              <a:defRPr/>
            </a:pPr>
            <a:r>
              <a:rPr lang="es-ES_tradnl"/>
              <a:t>INSTRUCCIONES</a:t>
            </a:r>
            <a:endParaRPr lang="es-ES"/>
          </a:p>
        </p:txBody>
      </p:sp>
      <p:sp>
        <p:nvSpPr>
          <p:cNvPr id="8195" name="Rectangle 3">
            <a:extLst>
              <a:ext uri="{FF2B5EF4-FFF2-40B4-BE49-F238E27FC236}">
                <a16:creationId xmlns:a16="http://schemas.microsoft.com/office/drawing/2014/main" id="{A60B1899-69DA-4853-9BD7-85D8D5D2B90A}"/>
              </a:ext>
            </a:extLst>
          </p:cNvPr>
          <p:cNvSpPr>
            <a:spLocks noGrp="1" noChangeArrowheads="1"/>
          </p:cNvSpPr>
          <p:nvPr>
            <p:ph type="body" idx="1"/>
          </p:nvPr>
        </p:nvSpPr>
        <p:spPr>
          <a:xfrm>
            <a:off x="457200" y="1989138"/>
            <a:ext cx="8229600" cy="4141787"/>
          </a:xfrm>
        </p:spPr>
        <p:txBody>
          <a:bodyPr/>
          <a:lstStyle/>
          <a:p>
            <a:pPr eaLnBrk="1" hangingPunct="1">
              <a:defRPr/>
            </a:pPr>
            <a:r>
              <a:rPr lang="es-ES_tradnl"/>
              <a:t>LAS INSTRUCCIONES SON TODAS “</a:t>
            </a:r>
            <a:r>
              <a:rPr lang="es-ES_tradnl">
                <a:solidFill>
                  <a:srgbClr val="FFFF00"/>
                </a:solidFill>
              </a:rPr>
              <a:t>INSTRUCCIONES DE MÁQUINA”</a:t>
            </a:r>
          </a:p>
          <a:p>
            <a:pPr eaLnBrk="1" hangingPunct="1">
              <a:defRPr/>
            </a:pPr>
            <a:r>
              <a:rPr lang="es-ES_tradnl"/>
              <a:t>TODA MÁQUINA TIENE SU “</a:t>
            </a:r>
            <a:r>
              <a:rPr lang="es-ES_tradnl">
                <a:solidFill>
                  <a:srgbClr val="FFFF00"/>
                </a:solidFill>
              </a:rPr>
              <a:t>CONJUNTO DE INSTRUCCIONES”</a:t>
            </a:r>
          </a:p>
          <a:p>
            <a:pPr eaLnBrk="1" hangingPunct="1">
              <a:defRPr/>
            </a:pPr>
            <a:r>
              <a:rPr lang="es-ES_tradnl"/>
              <a:t>EL CONJUNTO DE INSTRUCCIONES “</a:t>
            </a:r>
            <a:r>
              <a:rPr lang="es-ES_tradnl">
                <a:solidFill>
                  <a:srgbClr val="FFFF00"/>
                </a:solidFill>
              </a:rPr>
              <a:t>ES PROPIO DE CADA MÁQUINA”</a:t>
            </a:r>
          </a:p>
          <a:p>
            <a:pPr eaLnBrk="1" hangingPunct="1">
              <a:buFont typeface="Wingdings" panose="05000000000000000000" pitchFamily="2" charset="2"/>
              <a:buNone/>
              <a:defRPr/>
            </a:pPr>
            <a:endParaRPr lang="es-ES"/>
          </a:p>
        </p:txBody>
      </p:sp>
      <p:sp>
        <p:nvSpPr>
          <p:cNvPr id="6" name="5 Marcador de número de diapositiva">
            <a:extLst>
              <a:ext uri="{FF2B5EF4-FFF2-40B4-BE49-F238E27FC236}">
                <a16:creationId xmlns:a16="http://schemas.microsoft.com/office/drawing/2014/main" id="{5B50ADA0-1B8A-469C-A2D7-F3C3C7DCCEA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E663BE3-EDC1-42EF-824C-77BC41CA1865}" type="slidenum">
              <a:rPr lang="es-ES" altLang="es-AR" smtClean="0"/>
              <a:pPr eaLnBrk="1" hangingPunct="1">
                <a:defRPr/>
              </a:pPr>
              <a:t>2</a:t>
            </a:fld>
            <a:endParaRPr lang="es-ES" altLang="es-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64F84F4-DA8A-4D2D-8E75-A3F950FC07E9}"/>
              </a:ext>
            </a:extLst>
          </p:cNvPr>
          <p:cNvSpPr>
            <a:spLocks noGrp="1" noChangeArrowheads="1"/>
          </p:cNvSpPr>
          <p:nvPr>
            <p:ph type="title"/>
          </p:nvPr>
        </p:nvSpPr>
        <p:spPr/>
        <p:txBody>
          <a:bodyPr/>
          <a:lstStyle/>
          <a:p>
            <a:pPr eaLnBrk="1" hangingPunct="1">
              <a:defRPr/>
            </a:pPr>
            <a:r>
              <a:rPr lang="es-ES_tradnl"/>
              <a:t>CARACTERES</a:t>
            </a:r>
            <a:endParaRPr lang="es-ES"/>
          </a:p>
        </p:txBody>
      </p:sp>
      <p:sp>
        <p:nvSpPr>
          <p:cNvPr id="21507" name="Rectangle 3">
            <a:extLst>
              <a:ext uri="{FF2B5EF4-FFF2-40B4-BE49-F238E27FC236}">
                <a16:creationId xmlns:a16="http://schemas.microsoft.com/office/drawing/2014/main" id="{09D464B2-71C1-466F-A397-4AC2593FA51E}"/>
              </a:ext>
            </a:extLst>
          </p:cNvPr>
          <p:cNvSpPr>
            <a:spLocks noGrp="1" noChangeArrowheads="1"/>
          </p:cNvSpPr>
          <p:nvPr>
            <p:ph type="body" idx="1"/>
          </p:nvPr>
        </p:nvSpPr>
        <p:spPr>
          <a:xfrm>
            <a:off x="457200" y="1417638"/>
            <a:ext cx="8229600" cy="4713287"/>
          </a:xfrm>
        </p:spPr>
        <p:txBody>
          <a:bodyPr/>
          <a:lstStyle/>
          <a:p>
            <a:pPr eaLnBrk="1" hangingPunct="1">
              <a:defRPr/>
            </a:pPr>
            <a:r>
              <a:rPr lang="es-ES_tradnl" dirty="0"/>
              <a:t>CÓDIGO IRA (International Reference </a:t>
            </a:r>
            <a:r>
              <a:rPr lang="es-ES_tradnl" dirty="0" err="1"/>
              <a:t>Alphabet</a:t>
            </a:r>
            <a:r>
              <a:rPr lang="es-ES_tradnl" dirty="0"/>
              <a:t>)  </a:t>
            </a:r>
            <a:r>
              <a:rPr lang="es-ES_tradnl" cap="all" dirty="0"/>
              <a:t>conocido en Estados Unidos como  </a:t>
            </a:r>
            <a:r>
              <a:rPr lang="es-ES_tradnl" dirty="0"/>
              <a:t>ASCII (American Standard </a:t>
            </a:r>
            <a:r>
              <a:rPr lang="es-ES_tradnl" dirty="0" err="1"/>
              <a:t>for</a:t>
            </a:r>
            <a:r>
              <a:rPr lang="es-ES_tradnl" dirty="0"/>
              <a:t> </a:t>
            </a:r>
            <a:r>
              <a:rPr lang="es-ES_tradnl" dirty="0" err="1"/>
              <a:t>Information</a:t>
            </a:r>
            <a:r>
              <a:rPr lang="es-ES_tradnl" dirty="0"/>
              <a:t> </a:t>
            </a:r>
            <a:r>
              <a:rPr lang="es-ES_tradnl" dirty="0" err="1"/>
              <a:t>Interchange</a:t>
            </a:r>
            <a:r>
              <a:rPr lang="es-ES_tradnl" dirty="0"/>
              <a:t>) DE 7 U 8 BITS.</a:t>
            </a:r>
          </a:p>
          <a:p>
            <a:pPr>
              <a:defRPr/>
            </a:pPr>
            <a:r>
              <a:rPr lang="es-ES_tradnl" dirty="0"/>
              <a:t>CÓDIGO EBCDIC (</a:t>
            </a:r>
            <a:r>
              <a:rPr lang="es-AR" dirty="0"/>
              <a:t>Extended </a:t>
            </a:r>
            <a:r>
              <a:rPr lang="es-AR" dirty="0" err="1"/>
              <a:t>Binary</a:t>
            </a:r>
            <a:r>
              <a:rPr lang="es-AR" dirty="0"/>
              <a:t> </a:t>
            </a:r>
            <a:r>
              <a:rPr lang="es-AR" dirty="0" err="1"/>
              <a:t>Coded</a:t>
            </a:r>
            <a:r>
              <a:rPr lang="es-AR" dirty="0"/>
              <a:t> Decimal </a:t>
            </a:r>
            <a:r>
              <a:rPr lang="es-AR" dirty="0" err="1"/>
              <a:t>Interchange</a:t>
            </a:r>
            <a:r>
              <a:rPr lang="es-AR" dirty="0"/>
              <a:t> </a:t>
            </a:r>
            <a:r>
              <a:rPr lang="es-AR" dirty="0" err="1"/>
              <a:t>Code</a:t>
            </a:r>
            <a:r>
              <a:rPr lang="es-AR" dirty="0"/>
              <a:t>) DE 8 BITS.</a:t>
            </a:r>
            <a:endParaRPr lang="es-ES" dirty="0"/>
          </a:p>
        </p:txBody>
      </p:sp>
      <p:sp>
        <p:nvSpPr>
          <p:cNvPr id="6" name="5 Marcador de número de diapositiva">
            <a:extLst>
              <a:ext uri="{FF2B5EF4-FFF2-40B4-BE49-F238E27FC236}">
                <a16:creationId xmlns:a16="http://schemas.microsoft.com/office/drawing/2014/main" id="{6E7F5D45-5335-4E31-8FFF-7EBFA49B19C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F612C66F-32A8-40D3-80D3-F835AF4CD3C4}" type="slidenum">
              <a:rPr lang="es-ES" altLang="es-AR" smtClean="0"/>
              <a:pPr eaLnBrk="1" hangingPunct="1">
                <a:defRPr/>
              </a:pPr>
              <a:t>20</a:t>
            </a:fld>
            <a:endParaRPr lang="es-ES" altLang="es-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16AA0D4-01CF-448A-88DF-5126BE3BD24F}"/>
              </a:ext>
            </a:extLst>
          </p:cNvPr>
          <p:cNvSpPr>
            <a:spLocks noGrp="1" noChangeArrowheads="1"/>
          </p:cNvSpPr>
          <p:nvPr>
            <p:ph type="title"/>
          </p:nvPr>
        </p:nvSpPr>
        <p:spPr/>
        <p:txBody>
          <a:bodyPr/>
          <a:lstStyle/>
          <a:p>
            <a:pPr eaLnBrk="1" hangingPunct="1">
              <a:defRPr/>
            </a:pPr>
            <a:r>
              <a:rPr lang="es-ES_tradnl"/>
              <a:t>DATOS LÓGICOS</a:t>
            </a:r>
            <a:endParaRPr lang="es-ES"/>
          </a:p>
        </p:txBody>
      </p:sp>
      <p:sp>
        <p:nvSpPr>
          <p:cNvPr id="22531" name="Rectangle 3">
            <a:extLst>
              <a:ext uri="{FF2B5EF4-FFF2-40B4-BE49-F238E27FC236}">
                <a16:creationId xmlns:a16="http://schemas.microsoft.com/office/drawing/2014/main" id="{86918414-0287-4158-B570-526191EA78A7}"/>
              </a:ext>
            </a:extLst>
          </p:cNvPr>
          <p:cNvSpPr>
            <a:spLocks noGrp="1" noChangeArrowheads="1"/>
          </p:cNvSpPr>
          <p:nvPr>
            <p:ph type="body" idx="1"/>
          </p:nvPr>
        </p:nvSpPr>
        <p:spPr>
          <a:xfrm>
            <a:off x="457200" y="1417639"/>
            <a:ext cx="8229600" cy="4825999"/>
          </a:xfrm>
        </p:spPr>
        <p:txBody>
          <a:bodyPr/>
          <a:lstStyle/>
          <a:p>
            <a:pPr algn="ctr" eaLnBrk="1" hangingPunct="1">
              <a:lnSpc>
                <a:spcPct val="90000"/>
              </a:lnSpc>
              <a:buFont typeface="Wingdings" panose="05000000000000000000" pitchFamily="2" charset="2"/>
              <a:buNone/>
              <a:defRPr/>
            </a:pPr>
            <a:r>
              <a:rPr lang="es-ES_tradnl" dirty="0"/>
              <a:t>	</a:t>
            </a:r>
            <a:r>
              <a:rPr lang="es-ES_tradnl" dirty="0">
                <a:solidFill>
                  <a:srgbClr val="FFFF00"/>
                </a:solidFill>
              </a:rPr>
              <a:t>EN ESTE CASO LA PALABRA SE CONSIDERA UNA SERIE DE BITS, Y SON TOMADOS INDIVIDUALMENTE</a:t>
            </a:r>
          </a:p>
          <a:p>
            <a:pPr algn="ctr" eaLnBrk="1" hangingPunct="1">
              <a:lnSpc>
                <a:spcPct val="90000"/>
              </a:lnSpc>
              <a:buFont typeface="Wingdings" panose="05000000000000000000" pitchFamily="2" charset="2"/>
              <a:buNone/>
              <a:defRPr/>
            </a:pPr>
            <a:endParaRPr lang="es-ES_tradnl" dirty="0">
              <a:solidFill>
                <a:srgbClr val="FFFF00"/>
              </a:solidFill>
            </a:endParaRPr>
          </a:p>
          <a:p>
            <a:pPr algn="ctr" eaLnBrk="1" hangingPunct="1">
              <a:lnSpc>
                <a:spcPct val="90000"/>
              </a:lnSpc>
              <a:buFont typeface="Wingdings" panose="05000000000000000000" pitchFamily="2" charset="2"/>
              <a:buNone/>
              <a:defRPr/>
            </a:pPr>
            <a:r>
              <a:rPr lang="es-ES_tradnl" dirty="0">
                <a:solidFill>
                  <a:srgbClr val="FFFF00"/>
                </a:solidFill>
              </a:rPr>
              <a:t>	A VECES EL MISMO DATO ES TOMADO COMO NUMÉRICO O COMO LÓGICO, TAL COMO EN EL CASO DE LAS OPERACIONES EN COMA FLOTANTE, CUANDO SE HACEN LOS DESPLAZAMIENTOS</a:t>
            </a:r>
            <a:endParaRPr lang="es-ES" dirty="0">
              <a:solidFill>
                <a:srgbClr val="FFFF00"/>
              </a:solidFill>
            </a:endParaRPr>
          </a:p>
        </p:txBody>
      </p:sp>
      <p:sp>
        <p:nvSpPr>
          <p:cNvPr id="6" name="5 Marcador de número de diapositiva">
            <a:extLst>
              <a:ext uri="{FF2B5EF4-FFF2-40B4-BE49-F238E27FC236}">
                <a16:creationId xmlns:a16="http://schemas.microsoft.com/office/drawing/2014/main" id="{CA1A95BC-3056-4F2D-B32C-7DF3B0B7C4F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01C8A131-F75C-4C4F-BE7E-48419B6544D9}" type="slidenum">
              <a:rPr lang="es-ES" altLang="es-AR" smtClean="0"/>
              <a:pPr eaLnBrk="1" hangingPunct="1">
                <a:defRPr/>
              </a:pPr>
              <a:t>21</a:t>
            </a:fld>
            <a:endParaRPr lang="es-ES" altLang="es-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47BB650-3D6E-419E-AEC2-11B73D7064A1}"/>
              </a:ext>
            </a:extLst>
          </p:cNvPr>
          <p:cNvSpPr>
            <a:spLocks noGrp="1" noChangeArrowheads="1"/>
          </p:cNvSpPr>
          <p:nvPr>
            <p:ph type="title"/>
          </p:nvPr>
        </p:nvSpPr>
        <p:spPr>
          <a:xfrm>
            <a:off x="457200" y="277813"/>
            <a:ext cx="8229600" cy="630907"/>
          </a:xfrm>
        </p:spPr>
        <p:txBody>
          <a:bodyPr/>
          <a:lstStyle/>
          <a:p>
            <a:pPr eaLnBrk="1" hangingPunct="1">
              <a:defRPr/>
            </a:pPr>
            <a:r>
              <a:rPr lang="es-ES_tradnl" dirty="0"/>
              <a:t>TIPOS DE DATOS INTEL x86</a:t>
            </a:r>
            <a:endParaRPr lang="es-ES" dirty="0"/>
          </a:p>
        </p:txBody>
      </p:sp>
      <p:sp>
        <p:nvSpPr>
          <p:cNvPr id="24579" name="Rectangle 3">
            <a:extLst>
              <a:ext uri="{FF2B5EF4-FFF2-40B4-BE49-F238E27FC236}">
                <a16:creationId xmlns:a16="http://schemas.microsoft.com/office/drawing/2014/main" id="{A4490041-4469-4579-B737-7309EB84F07B}"/>
              </a:ext>
            </a:extLst>
          </p:cNvPr>
          <p:cNvSpPr>
            <a:spLocks noGrp="1" noChangeArrowheads="1"/>
          </p:cNvSpPr>
          <p:nvPr>
            <p:ph type="body" idx="1"/>
          </p:nvPr>
        </p:nvSpPr>
        <p:spPr>
          <a:xfrm>
            <a:off x="323528" y="949687"/>
            <a:ext cx="8363272" cy="5311427"/>
          </a:xfrm>
        </p:spPr>
        <p:txBody>
          <a:bodyPr/>
          <a:lstStyle/>
          <a:p>
            <a:pPr marL="609600" indent="-609600" eaLnBrk="1" hangingPunct="1">
              <a:lnSpc>
                <a:spcPct val="90000"/>
              </a:lnSpc>
              <a:buSzTx/>
              <a:buFont typeface="Wingdings" panose="05000000000000000000" pitchFamily="2" charset="2"/>
              <a:buNone/>
              <a:defRPr/>
            </a:pPr>
            <a:r>
              <a:rPr lang="es-ES_tradnl" dirty="0"/>
              <a:t>	</a:t>
            </a:r>
            <a:r>
              <a:rPr lang="es-ES_tradnl" sz="2800" dirty="0"/>
              <a:t>INTEL x86 PUEDE TRATAR CON DATOS DE 8, 16, 32, 64 </a:t>
            </a:r>
            <a:r>
              <a:rPr lang="es-ES_tradnl" sz="2800" dirty="0" err="1"/>
              <a:t>Ó</a:t>
            </a:r>
            <a:r>
              <a:rPr lang="es-ES_tradnl" sz="2800" dirty="0"/>
              <a:t> 128   BITS DE LONGITUD QUE SON LLAMADOS:</a:t>
            </a:r>
          </a:p>
          <a:p>
            <a:pPr marL="609600" indent="-609600" eaLnBrk="1" hangingPunct="1">
              <a:lnSpc>
                <a:spcPct val="90000"/>
              </a:lnSpc>
              <a:buSzTx/>
              <a:buFont typeface="Wingdings" panose="05000000000000000000" pitchFamily="2" charset="2"/>
              <a:buNone/>
              <a:defRPr/>
            </a:pPr>
            <a:endParaRPr lang="es-ES_tradnl" sz="2800" dirty="0"/>
          </a:p>
          <a:p>
            <a:pPr marL="1009650" lvl="1" indent="-609600" eaLnBrk="1" hangingPunct="1">
              <a:lnSpc>
                <a:spcPct val="90000"/>
              </a:lnSpc>
              <a:buFont typeface="Wingdings" panose="05000000000000000000" pitchFamily="2" charset="2"/>
              <a:buChar char="q"/>
              <a:defRPr/>
            </a:pPr>
            <a:r>
              <a:rPr lang="es-ES_tradnl" sz="2400" dirty="0">
                <a:solidFill>
                  <a:srgbClr val="00FF00"/>
                </a:solidFill>
              </a:rPr>
              <a:t>MEDIA PALABRA (BYTE)</a:t>
            </a:r>
          </a:p>
          <a:p>
            <a:pPr marL="1009650" lvl="1" indent="-609600" eaLnBrk="1" hangingPunct="1">
              <a:lnSpc>
                <a:spcPct val="90000"/>
              </a:lnSpc>
              <a:buFont typeface="Wingdings" panose="05000000000000000000" pitchFamily="2" charset="2"/>
              <a:buChar char="q"/>
              <a:defRPr/>
            </a:pPr>
            <a:r>
              <a:rPr lang="es-ES_tradnl" sz="2400" dirty="0">
                <a:solidFill>
                  <a:srgbClr val="00FF00"/>
                </a:solidFill>
              </a:rPr>
              <a:t>PALABRA (WORD)</a:t>
            </a:r>
          </a:p>
          <a:p>
            <a:pPr marL="1009650" lvl="1" indent="-609600" eaLnBrk="1" hangingPunct="1">
              <a:lnSpc>
                <a:spcPct val="90000"/>
              </a:lnSpc>
              <a:buFont typeface="Wingdings" panose="05000000000000000000" pitchFamily="2" charset="2"/>
              <a:buChar char="q"/>
              <a:defRPr/>
            </a:pPr>
            <a:r>
              <a:rPr lang="es-ES_tradnl" sz="2400" dirty="0">
                <a:solidFill>
                  <a:srgbClr val="00FF00"/>
                </a:solidFill>
              </a:rPr>
              <a:t>DOBLE PALABRA (DOUBLEWORD)</a:t>
            </a:r>
          </a:p>
          <a:p>
            <a:pPr marL="1009650" lvl="1" indent="-609600" eaLnBrk="1" hangingPunct="1">
              <a:lnSpc>
                <a:spcPct val="90000"/>
              </a:lnSpc>
              <a:buFont typeface="Wingdings" panose="05000000000000000000" pitchFamily="2" charset="2"/>
              <a:buChar char="q"/>
              <a:defRPr/>
            </a:pPr>
            <a:r>
              <a:rPr lang="es-ES_tradnl" sz="2400" dirty="0">
                <a:solidFill>
                  <a:srgbClr val="00FF00"/>
                </a:solidFill>
              </a:rPr>
              <a:t>CUÁDRUPLE PALABRA (QUADWORD)</a:t>
            </a:r>
          </a:p>
          <a:p>
            <a:pPr marL="1009650" lvl="1" indent="-609600" eaLnBrk="1" hangingPunct="1">
              <a:lnSpc>
                <a:spcPct val="90000"/>
              </a:lnSpc>
              <a:buFont typeface="Wingdings" panose="05000000000000000000" pitchFamily="2" charset="2"/>
              <a:buChar char="q"/>
              <a:defRPr/>
            </a:pPr>
            <a:r>
              <a:rPr lang="es-ES_tradnl" sz="2400" dirty="0">
                <a:solidFill>
                  <a:srgbClr val="00FF00"/>
                </a:solidFill>
              </a:rPr>
              <a:t>DOBLE CUÁDRUPLE PALABRA (DOUBLE QUADWORD)</a:t>
            </a:r>
          </a:p>
          <a:p>
            <a:pPr marL="400050" lvl="1" indent="0" eaLnBrk="1" hangingPunct="1">
              <a:lnSpc>
                <a:spcPct val="90000"/>
              </a:lnSpc>
              <a:buNone/>
              <a:defRPr/>
            </a:pPr>
            <a:endParaRPr lang="es-ES_tradnl" sz="2400" dirty="0">
              <a:solidFill>
                <a:srgbClr val="00FF00"/>
              </a:solidFill>
            </a:endParaRPr>
          </a:p>
          <a:p>
            <a:pPr marL="609600" indent="-609600" algn="just" eaLnBrk="1" hangingPunct="1">
              <a:lnSpc>
                <a:spcPct val="90000"/>
              </a:lnSpc>
              <a:buSzTx/>
              <a:buFont typeface="Wingdings" panose="05000000000000000000" pitchFamily="2" charset="2"/>
              <a:buNone/>
              <a:defRPr/>
            </a:pPr>
            <a:r>
              <a:rPr lang="es-ES_tradnl" sz="2800" dirty="0">
                <a:solidFill>
                  <a:srgbClr val="00FF00"/>
                </a:solidFill>
              </a:rPr>
              <a:t>	</a:t>
            </a:r>
            <a:r>
              <a:rPr lang="es-ES_tradnl" sz="2400" dirty="0">
                <a:solidFill>
                  <a:srgbClr val="FFFF00"/>
                </a:solidFill>
              </a:rPr>
              <a:t>LA DIRECCIÓN PUEDE COMENZAR EN CUALQUIER BYTE, QUE ES LA UNIDAD MÍNIMA DE INFORMACIÓN</a:t>
            </a:r>
            <a:endParaRPr lang="es-ES" sz="2400" dirty="0">
              <a:solidFill>
                <a:srgbClr val="FFFF00"/>
              </a:solidFill>
            </a:endParaRPr>
          </a:p>
        </p:txBody>
      </p:sp>
      <p:sp>
        <p:nvSpPr>
          <p:cNvPr id="6" name="5 Marcador de número de diapositiva">
            <a:extLst>
              <a:ext uri="{FF2B5EF4-FFF2-40B4-BE49-F238E27FC236}">
                <a16:creationId xmlns:a16="http://schemas.microsoft.com/office/drawing/2014/main" id="{3DF9E758-C8CA-4C47-A364-93696A0CC31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C955E60A-D3E7-419B-B962-1A7036C43EE2}" type="slidenum">
              <a:rPr lang="es-ES" altLang="es-AR" smtClean="0"/>
              <a:pPr eaLnBrk="1" hangingPunct="1">
                <a:defRPr/>
              </a:pPr>
              <a:t>22</a:t>
            </a:fld>
            <a:endParaRPr lang="es-ES" altLang="es-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8D119-7D75-4FD6-AC45-D75E43E1BC5A}"/>
              </a:ext>
            </a:extLst>
          </p:cNvPr>
          <p:cNvSpPr>
            <a:spLocks noGrp="1"/>
          </p:cNvSpPr>
          <p:nvPr>
            <p:ph type="title"/>
          </p:nvPr>
        </p:nvSpPr>
        <p:spPr/>
        <p:txBody>
          <a:bodyPr/>
          <a:lstStyle/>
          <a:p>
            <a:pPr>
              <a:defRPr/>
            </a:pPr>
            <a:r>
              <a:rPr lang="es-ES_tradnl" dirty="0"/>
              <a:t>TIPOS DE DATOS INTEL x86</a:t>
            </a:r>
            <a:endParaRPr lang="es-AR" dirty="0"/>
          </a:p>
        </p:txBody>
      </p:sp>
      <p:sp>
        <p:nvSpPr>
          <p:cNvPr id="3" name="Marcador de contenido 2">
            <a:extLst>
              <a:ext uri="{FF2B5EF4-FFF2-40B4-BE49-F238E27FC236}">
                <a16:creationId xmlns:a16="http://schemas.microsoft.com/office/drawing/2014/main" id="{D0A32E57-15A1-4DBB-A5B9-2910E4F2DCD9}"/>
              </a:ext>
            </a:extLst>
          </p:cNvPr>
          <p:cNvSpPr>
            <a:spLocks noGrp="1"/>
          </p:cNvSpPr>
          <p:nvPr>
            <p:ph idx="1"/>
          </p:nvPr>
        </p:nvSpPr>
        <p:spPr>
          <a:xfrm>
            <a:off x="457200" y="1268413"/>
            <a:ext cx="8229600" cy="4862512"/>
          </a:xfrm>
        </p:spPr>
        <p:txBody>
          <a:bodyPr/>
          <a:lstStyle/>
          <a:p>
            <a:pPr algn="just">
              <a:defRPr/>
            </a:pPr>
            <a:r>
              <a:rPr lang="es-AR" sz="2800" cap="all" dirty="0"/>
              <a:t>Sin embargo, cuando los datos son accedidos a través de un bus de 32 bits, la transferencia tiene lugar en unidades de doble palabra y la dirección comienza en un valor divisible por cuatro.</a:t>
            </a:r>
          </a:p>
          <a:p>
            <a:pPr algn="just">
              <a:defRPr/>
            </a:pPr>
            <a:r>
              <a:rPr lang="es-AR" sz="2800" cap="all" dirty="0"/>
              <a:t>Utiliza el estilo </a:t>
            </a:r>
            <a:r>
              <a:rPr lang="es-AR" sz="2800" cap="all" dirty="0">
                <a:solidFill>
                  <a:srgbClr val="00FF00"/>
                </a:solidFill>
              </a:rPr>
              <a:t>Little-</a:t>
            </a:r>
            <a:r>
              <a:rPr lang="es-AR" sz="2800" cap="all" dirty="0" err="1">
                <a:solidFill>
                  <a:srgbClr val="00FF00"/>
                </a:solidFill>
              </a:rPr>
              <a:t>endian</a:t>
            </a:r>
            <a:r>
              <a:rPr lang="es-AR" sz="2800" cap="all" dirty="0"/>
              <a:t> para almacenar valores, es decir, el byte menos significativo es almacenado en la dirección más baja.</a:t>
            </a:r>
          </a:p>
        </p:txBody>
      </p:sp>
      <p:sp>
        <p:nvSpPr>
          <p:cNvPr id="4" name="Marcador de número de diapositiva 3">
            <a:extLst>
              <a:ext uri="{FF2B5EF4-FFF2-40B4-BE49-F238E27FC236}">
                <a16:creationId xmlns:a16="http://schemas.microsoft.com/office/drawing/2014/main" id="{5DCCB60E-E901-413B-B44F-C14C26B4A2FA}"/>
              </a:ext>
            </a:extLst>
          </p:cNvPr>
          <p:cNvSpPr>
            <a:spLocks noGrp="1"/>
          </p:cNvSpPr>
          <p:nvPr>
            <p:ph type="sldNum" sz="quarter" idx="12"/>
          </p:nvPr>
        </p:nvSpPr>
        <p:spPr/>
        <p:txBody>
          <a:bodyPr/>
          <a:lstStyle/>
          <a:p>
            <a:pPr>
              <a:defRPr/>
            </a:pPr>
            <a:fld id="{5F286251-424E-4653-AC38-BAA9EDD29203}" type="slidenum">
              <a:rPr lang="es-ES" altLang="es-AR" smtClean="0"/>
              <a:pPr>
                <a:defRPr/>
              </a:pPr>
              <a:t>23</a:t>
            </a:fld>
            <a:endParaRPr lang="es-ES" altLang="es-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40573-08B2-4E6E-89A6-F65AAC66D6CF}"/>
              </a:ext>
            </a:extLst>
          </p:cNvPr>
          <p:cNvSpPr>
            <a:spLocks noGrp="1"/>
          </p:cNvSpPr>
          <p:nvPr>
            <p:ph type="title"/>
          </p:nvPr>
        </p:nvSpPr>
        <p:spPr/>
        <p:txBody>
          <a:bodyPr/>
          <a:lstStyle/>
          <a:p>
            <a:pPr>
              <a:defRPr/>
            </a:pPr>
            <a:r>
              <a:rPr lang="es-ES_tradnl" dirty="0"/>
              <a:t>TIPOS DE DATOS INTEL x86</a:t>
            </a:r>
            <a:endParaRPr lang="es-AR" dirty="0"/>
          </a:p>
        </p:txBody>
      </p:sp>
      <p:sp>
        <p:nvSpPr>
          <p:cNvPr id="3" name="Marcador de contenido 2">
            <a:extLst>
              <a:ext uri="{FF2B5EF4-FFF2-40B4-BE49-F238E27FC236}">
                <a16:creationId xmlns:a16="http://schemas.microsoft.com/office/drawing/2014/main" id="{37B3DD27-9817-4343-8EC8-3BDCC0BD454E}"/>
              </a:ext>
            </a:extLst>
          </p:cNvPr>
          <p:cNvSpPr>
            <a:spLocks noGrp="1"/>
          </p:cNvSpPr>
          <p:nvPr>
            <p:ph idx="1"/>
          </p:nvPr>
        </p:nvSpPr>
        <p:spPr>
          <a:xfrm>
            <a:off x="457200" y="1417638"/>
            <a:ext cx="8229600" cy="4713287"/>
          </a:xfrm>
        </p:spPr>
        <p:txBody>
          <a:bodyPr/>
          <a:lstStyle/>
          <a:p>
            <a:pPr algn="just">
              <a:defRPr/>
            </a:pPr>
            <a:r>
              <a:rPr lang="es-AR" sz="2800" cap="all" dirty="0"/>
              <a:t>los tipos de datos anteriores son denominados generales, Intel </a:t>
            </a:r>
            <a:r>
              <a:rPr lang="es-AR" sz="2800" dirty="0"/>
              <a:t>x</a:t>
            </a:r>
            <a:r>
              <a:rPr lang="es-AR" sz="2800" cap="all" dirty="0"/>
              <a:t>86 soporta un impresionante arreglo de tipos de datos específicos (once) reconocidos y operados por instrucciones particulares.</a:t>
            </a:r>
          </a:p>
          <a:p>
            <a:pPr algn="just">
              <a:defRPr/>
            </a:pPr>
            <a:r>
              <a:rPr lang="es-AR" sz="2800" cap="all" dirty="0"/>
              <a:t>Los enteros con signo son representados en complemento a dos y pueden ser de 16, 32 o 64 bits de longitud.</a:t>
            </a:r>
          </a:p>
        </p:txBody>
      </p:sp>
      <p:sp>
        <p:nvSpPr>
          <p:cNvPr id="4" name="Marcador de número de diapositiva 3">
            <a:extLst>
              <a:ext uri="{FF2B5EF4-FFF2-40B4-BE49-F238E27FC236}">
                <a16:creationId xmlns:a16="http://schemas.microsoft.com/office/drawing/2014/main" id="{25984CA7-CA86-4B52-8930-CDB00CABA57C}"/>
              </a:ext>
            </a:extLst>
          </p:cNvPr>
          <p:cNvSpPr>
            <a:spLocks noGrp="1"/>
          </p:cNvSpPr>
          <p:nvPr>
            <p:ph type="sldNum" sz="quarter" idx="12"/>
          </p:nvPr>
        </p:nvSpPr>
        <p:spPr/>
        <p:txBody>
          <a:bodyPr/>
          <a:lstStyle/>
          <a:p>
            <a:pPr>
              <a:defRPr/>
            </a:pPr>
            <a:fld id="{34C9C756-5E8F-4EB6-B7DF-38E8E1CFCC13}" type="slidenum">
              <a:rPr lang="es-ES" altLang="es-AR" smtClean="0"/>
              <a:pPr>
                <a:defRPr/>
              </a:pPr>
              <a:t>24</a:t>
            </a:fld>
            <a:endParaRPr lang="es-ES" altLang="es-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9DCC2-04CB-428A-827C-AF38512820B8}"/>
              </a:ext>
            </a:extLst>
          </p:cNvPr>
          <p:cNvSpPr>
            <a:spLocks noGrp="1"/>
          </p:cNvSpPr>
          <p:nvPr>
            <p:ph type="title"/>
          </p:nvPr>
        </p:nvSpPr>
        <p:spPr/>
        <p:txBody>
          <a:bodyPr/>
          <a:lstStyle/>
          <a:p>
            <a:pPr>
              <a:defRPr/>
            </a:pPr>
            <a:r>
              <a:rPr lang="es-ES_tradnl" dirty="0"/>
              <a:t>TIPOS DE DATOS INTEL x86</a:t>
            </a:r>
            <a:endParaRPr lang="es-AR" dirty="0"/>
          </a:p>
        </p:txBody>
      </p:sp>
      <p:sp>
        <p:nvSpPr>
          <p:cNvPr id="3" name="Marcador de contenido 2">
            <a:extLst>
              <a:ext uri="{FF2B5EF4-FFF2-40B4-BE49-F238E27FC236}">
                <a16:creationId xmlns:a16="http://schemas.microsoft.com/office/drawing/2014/main" id="{01324F87-8FE5-41BE-BD23-86DD5F2363B7}"/>
              </a:ext>
            </a:extLst>
          </p:cNvPr>
          <p:cNvSpPr>
            <a:spLocks noGrp="1"/>
          </p:cNvSpPr>
          <p:nvPr>
            <p:ph idx="1"/>
          </p:nvPr>
        </p:nvSpPr>
        <p:spPr>
          <a:xfrm>
            <a:off x="474694" y="1268760"/>
            <a:ext cx="8229600" cy="5311427"/>
          </a:xfrm>
        </p:spPr>
        <p:txBody>
          <a:bodyPr/>
          <a:lstStyle/>
          <a:p>
            <a:pPr>
              <a:defRPr/>
            </a:pPr>
            <a:r>
              <a:rPr lang="es-AR" sz="2800" cap="all" dirty="0"/>
              <a:t>Los DATOS tipo punto flotante se refiere a un conjunto de tipo de datos que son usados por la </a:t>
            </a:r>
            <a:r>
              <a:rPr lang="es-AR" sz="2800" b="1" cap="all" dirty="0">
                <a:solidFill>
                  <a:srgbClr val="00FF00"/>
                </a:solidFill>
              </a:rPr>
              <a:t>unidad de punto flotante (</a:t>
            </a:r>
            <a:r>
              <a:rPr lang="es-AR" sz="2800" b="1" cap="all" dirty="0" err="1">
                <a:solidFill>
                  <a:srgbClr val="00FF00"/>
                </a:solidFill>
              </a:rPr>
              <a:t>fpu</a:t>
            </a:r>
            <a:r>
              <a:rPr lang="es-AR" sz="2800" b="1" cap="all" dirty="0">
                <a:solidFill>
                  <a:srgbClr val="00FF00"/>
                </a:solidFill>
              </a:rPr>
              <a:t>: </a:t>
            </a:r>
            <a:r>
              <a:rPr lang="es-AR" sz="2800" b="1" cap="all" dirty="0" err="1">
                <a:solidFill>
                  <a:srgbClr val="00FF00"/>
                </a:solidFill>
              </a:rPr>
              <a:t>floating-point</a:t>
            </a:r>
            <a:r>
              <a:rPr lang="es-AR" sz="2800" b="1" cap="all" dirty="0">
                <a:solidFill>
                  <a:srgbClr val="00FF00"/>
                </a:solidFill>
              </a:rPr>
              <a:t> </a:t>
            </a:r>
            <a:r>
              <a:rPr lang="es-AR" sz="2800" b="1" cap="all" dirty="0" err="1">
                <a:solidFill>
                  <a:srgbClr val="00FF00"/>
                </a:solidFill>
              </a:rPr>
              <a:t>unit</a:t>
            </a:r>
            <a:r>
              <a:rPr lang="es-AR" sz="2800" b="1" cap="all" dirty="0">
                <a:solidFill>
                  <a:srgbClr val="00FF00"/>
                </a:solidFill>
              </a:rPr>
              <a:t>) </a:t>
            </a:r>
            <a:r>
              <a:rPr lang="es-AR" sz="2800" cap="all" dirty="0"/>
              <a:t>para operar con ellos al ejecutar las instrucciones de punto flotante. Incluye tres representaciones de punto flotante de acuerdo con el estándar </a:t>
            </a:r>
            <a:r>
              <a:rPr lang="es-AR" sz="2800" cap="all" dirty="0" err="1"/>
              <a:t>ieee</a:t>
            </a:r>
            <a:r>
              <a:rPr lang="es-AR" sz="2800" cap="all" dirty="0"/>
              <a:t> 754: PRECISIÓN SIMPLE, PRECISIÓN DOBLE Y PRECISIÓN DOBLE EXTENDIDA.</a:t>
            </a:r>
          </a:p>
          <a:p>
            <a:pPr>
              <a:defRPr/>
            </a:pPr>
            <a:endParaRPr lang="es-AR" dirty="0"/>
          </a:p>
        </p:txBody>
      </p:sp>
      <p:sp>
        <p:nvSpPr>
          <p:cNvPr id="4" name="Marcador de número de diapositiva 3">
            <a:extLst>
              <a:ext uri="{FF2B5EF4-FFF2-40B4-BE49-F238E27FC236}">
                <a16:creationId xmlns:a16="http://schemas.microsoft.com/office/drawing/2014/main" id="{ABB73762-FDF8-415F-963B-0E7F59E891CB}"/>
              </a:ext>
            </a:extLst>
          </p:cNvPr>
          <p:cNvSpPr>
            <a:spLocks noGrp="1"/>
          </p:cNvSpPr>
          <p:nvPr>
            <p:ph type="sldNum" sz="quarter" idx="12"/>
          </p:nvPr>
        </p:nvSpPr>
        <p:spPr/>
        <p:txBody>
          <a:bodyPr/>
          <a:lstStyle/>
          <a:p>
            <a:pPr>
              <a:defRPr/>
            </a:pPr>
            <a:fld id="{482F11C9-4F59-442F-92B4-38660D4AC81D}" type="slidenum">
              <a:rPr lang="es-ES" altLang="es-AR" smtClean="0"/>
              <a:pPr>
                <a:defRPr/>
              </a:pPr>
              <a:t>25</a:t>
            </a:fld>
            <a:endParaRPr lang="es-ES" altLang="es-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EDB353-5F65-D33E-08B1-6063050371E2}"/>
              </a:ext>
            </a:extLst>
          </p:cNvPr>
          <p:cNvSpPr>
            <a:spLocks noGrp="1"/>
          </p:cNvSpPr>
          <p:nvPr>
            <p:ph type="title"/>
          </p:nvPr>
        </p:nvSpPr>
        <p:spPr>
          <a:xfrm>
            <a:off x="457200" y="277813"/>
            <a:ext cx="8229600" cy="702915"/>
          </a:xfrm>
        </p:spPr>
        <p:txBody>
          <a:bodyPr/>
          <a:lstStyle/>
          <a:p>
            <a:r>
              <a:rPr lang="es-ES_tradnl" dirty="0"/>
              <a:t>TIPOS DE DATOS INTEL x86</a:t>
            </a:r>
            <a:endParaRPr lang="es-AR" dirty="0"/>
          </a:p>
        </p:txBody>
      </p:sp>
      <p:pic>
        <p:nvPicPr>
          <p:cNvPr id="6" name="Marcador de contenido 5">
            <a:extLst>
              <a:ext uri="{FF2B5EF4-FFF2-40B4-BE49-F238E27FC236}">
                <a16:creationId xmlns:a16="http://schemas.microsoft.com/office/drawing/2014/main" id="{44589722-4E10-64A1-8177-EC0F29A0616D}"/>
              </a:ext>
            </a:extLst>
          </p:cNvPr>
          <p:cNvPicPr>
            <a:picLocks noGrp="1" noChangeAspect="1"/>
          </p:cNvPicPr>
          <p:nvPr>
            <p:ph idx="1"/>
          </p:nvPr>
        </p:nvPicPr>
        <p:blipFill>
          <a:blip r:embed="rId2"/>
          <a:stretch>
            <a:fillRect/>
          </a:stretch>
        </p:blipFill>
        <p:spPr>
          <a:xfrm>
            <a:off x="1763688" y="980728"/>
            <a:ext cx="5616623" cy="5809694"/>
          </a:xfrm>
        </p:spPr>
      </p:pic>
      <p:sp>
        <p:nvSpPr>
          <p:cNvPr id="4" name="Marcador de número de diapositiva 3">
            <a:extLst>
              <a:ext uri="{FF2B5EF4-FFF2-40B4-BE49-F238E27FC236}">
                <a16:creationId xmlns:a16="http://schemas.microsoft.com/office/drawing/2014/main" id="{C33951F6-C769-1F9C-8473-F8308FB40CBA}"/>
              </a:ext>
            </a:extLst>
          </p:cNvPr>
          <p:cNvSpPr>
            <a:spLocks noGrp="1"/>
          </p:cNvSpPr>
          <p:nvPr>
            <p:ph type="sldNum" sz="quarter" idx="12"/>
          </p:nvPr>
        </p:nvSpPr>
        <p:spPr/>
        <p:txBody>
          <a:bodyPr/>
          <a:lstStyle/>
          <a:p>
            <a:pPr>
              <a:defRPr/>
            </a:pPr>
            <a:fld id="{E5397121-0976-40BD-AB31-30D4ACA8DC20}" type="slidenum">
              <a:rPr lang="es-ES" altLang="es-AR" smtClean="0"/>
              <a:pPr>
                <a:defRPr/>
              </a:pPr>
              <a:t>26</a:t>
            </a:fld>
            <a:endParaRPr lang="es-ES" altLang="es-AR"/>
          </a:p>
        </p:txBody>
      </p:sp>
    </p:spTree>
    <p:extLst>
      <p:ext uri="{BB962C8B-B14F-4D97-AF65-F5344CB8AC3E}">
        <p14:creationId xmlns:p14="http://schemas.microsoft.com/office/powerpoint/2010/main" val="5060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6E428-81EC-4ED9-8337-332A47189D37}"/>
              </a:ext>
            </a:extLst>
          </p:cNvPr>
          <p:cNvSpPr>
            <a:spLocks noGrp="1"/>
          </p:cNvSpPr>
          <p:nvPr>
            <p:ph type="title"/>
          </p:nvPr>
        </p:nvSpPr>
        <p:spPr/>
        <p:txBody>
          <a:bodyPr/>
          <a:lstStyle/>
          <a:p>
            <a:pPr>
              <a:defRPr/>
            </a:pPr>
            <a:r>
              <a:rPr lang="es-ES_tradnl" dirty="0"/>
              <a:t>TIPOS DE DATOS INTEL x86</a:t>
            </a:r>
            <a:endParaRPr lang="es-AR" dirty="0"/>
          </a:p>
        </p:txBody>
      </p:sp>
      <p:sp>
        <p:nvSpPr>
          <p:cNvPr id="3" name="Marcador de contenido 2">
            <a:extLst>
              <a:ext uri="{FF2B5EF4-FFF2-40B4-BE49-F238E27FC236}">
                <a16:creationId xmlns:a16="http://schemas.microsoft.com/office/drawing/2014/main" id="{64869F0D-6146-4A57-BFAC-3D32154AC312}"/>
              </a:ext>
            </a:extLst>
          </p:cNvPr>
          <p:cNvSpPr>
            <a:spLocks noGrp="1"/>
          </p:cNvSpPr>
          <p:nvPr>
            <p:ph idx="1"/>
          </p:nvPr>
        </p:nvSpPr>
        <p:spPr>
          <a:xfrm>
            <a:off x="611560" y="1417637"/>
            <a:ext cx="8075240" cy="4847975"/>
          </a:xfrm>
        </p:spPr>
        <p:txBody>
          <a:bodyPr/>
          <a:lstStyle/>
          <a:p>
            <a:pPr>
              <a:defRPr/>
            </a:pPr>
            <a:r>
              <a:rPr lang="es-AR" sz="2000" cap="all" dirty="0"/>
              <a:t>Los tipos de datos </a:t>
            </a:r>
            <a:r>
              <a:rPr lang="es-AR" sz="2000" b="1" cap="all" dirty="0" err="1">
                <a:solidFill>
                  <a:srgbClr val="00FF00"/>
                </a:solidFill>
              </a:rPr>
              <a:t>simd</a:t>
            </a:r>
            <a:r>
              <a:rPr lang="es-AR" sz="2000" b="1" cap="all" dirty="0">
                <a:solidFill>
                  <a:srgbClr val="00FF00"/>
                </a:solidFill>
              </a:rPr>
              <a:t> (single-</a:t>
            </a:r>
            <a:r>
              <a:rPr lang="es-AR" sz="2000" b="1" cap="all" dirty="0" err="1">
                <a:solidFill>
                  <a:srgbClr val="00FF00"/>
                </a:solidFill>
              </a:rPr>
              <a:t>instruction</a:t>
            </a:r>
            <a:r>
              <a:rPr lang="es-AR" sz="2000" b="1" cap="all" dirty="0">
                <a:solidFill>
                  <a:srgbClr val="00FF00"/>
                </a:solidFill>
              </a:rPr>
              <a:t>-</a:t>
            </a:r>
            <a:r>
              <a:rPr lang="es-AR" sz="2000" b="1" cap="all" dirty="0" err="1">
                <a:solidFill>
                  <a:srgbClr val="00FF00"/>
                </a:solidFill>
              </a:rPr>
              <a:t>multiple</a:t>
            </a:r>
            <a:r>
              <a:rPr lang="es-AR" sz="2000" b="1" cap="all" dirty="0">
                <a:solidFill>
                  <a:srgbClr val="00FF00"/>
                </a:solidFill>
              </a:rPr>
              <a:t>-data) empaquetados </a:t>
            </a:r>
            <a:r>
              <a:rPr lang="es-AR" sz="2000" cap="all" dirty="0"/>
              <a:t>fueron introducidos en la arquitectura </a:t>
            </a:r>
            <a:r>
              <a:rPr lang="es-AR" sz="2000" dirty="0"/>
              <a:t>x</a:t>
            </a:r>
            <a:r>
              <a:rPr lang="es-AR" sz="2000" cap="all" dirty="0"/>
              <a:t>86 como parte de las extensiones del conjunto de instrucciones para mejorar el desempeño de las aplicaciones multimediales. estas incluyen a las </a:t>
            </a:r>
            <a:r>
              <a:rPr lang="es-AR" sz="2000" b="1" cap="all" dirty="0">
                <a:solidFill>
                  <a:srgbClr val="00FF00"/>
                </a:solidFill>
              </a:rPr>
              <a:t>extensiones MMX (</a:t>
            </a:r>
            <a:r>
              <a:rPr lang="es-AR" sz="2000" b="1" u="sng" cap="all" dirty="0">
                <a:solidFill>
                  <a:srgbClr val="00FF00"/>
                </a:solidFill>
              </a:rPr>
              <a:t>m</a:t>
            </a:r>
            <a:r>
              <a:rPr lang="es-AR" sz="2000" b="1" cap="all" dirty="0">
                <a:solidFill>
                  <a:srgbClr val="00FF00"/>
                </a:solidFill>
              </a:rPr>
              <a:t>ulti</a:t>
            </a:r>
            <a:r>
              <a:rPr lang="es-AR" sz="2000" b="1" u="sng" cap="all" dirty="0">
                <a:solidFill>
                  <a:srgbClr val="00FF00"/>
                </a:solidFill>
              </a:rPr>
              <a:t>m</a:t>
            </a:r>
            <a:r>
              <a:rPr lang="es-AR" sz="2000" b="1" cap="all" dirty="0">
                <a:solidFill>
                  <a:srgbClr val="00FF00"/>
                </a:solidFill>
              </a:rPr>
              <a:t>edia </a:t>
            </a:r>
            <a:r>
              <a:rPr lang="es-AR" sz="2000" b="1" cap="all" dirty="0" err="1">
                <a:solidFill>
                  <a:srgbClr val="00FF00"/>
                </a:solidFill>
              </a:rPr>
              <a:t>e</a:t>
            </a:r>
            <a:r>
              <a:rPr lang="es-AR" sz="2000" b="1" u="sng" cap="all" dirty="0" err="1">
                <a:solidFill>
                  <a:srgbClr val="00FF00"/>
                </a:solidFill>
              </a:rPr>
              <a:t>x</a:t>
            </a:r>
            <a:r>
              <a:rPr lang="es-AR" sz="2000" b="1" cap="all" dirty="0" err="1">
                <a:solidFill>
                  <a:srgbClr val="00FF00"/>
                </a:solidFill>
              </a:rPr>
              <a:t>tensions</a:t>
            </a:r>
            <a:r>
              <a:rPr lang="es-AR" sz="2000" b="1" cap="all" dirty="0">
                <a:solidFill>
                  <a:srgbClr val="00FF00"/>
                </a:solidFill>
              </a:rPr>
              <a:t>), SSE (</a:t>
            </a:r>
            <a:r>
              <a:rPr lang="es-AR" sz="2000" b="1" u="sng" cap="all" dirty="0" err="1">
                <a:solidFill>
                  <a:srgbClr val="00FF00"/>
                </a:solidFill>
              </a:rPr>
              <a:t>s</a:t>
            </a:r>
            <a:r>
              <a:rPr lang="es-AR" sz="2000" b="1" cap="all" dirty="0" err="1">
                <a:solidFill>
                  <a:srgbClr val="00FF00"/>
                </a:solidFill>
              </a:rPr>
              <a:t>treaming</a:t>
            </a:r>
            <a:r>
              <a:rPr lang="es-AR" sz="2000" b="1" cap="all" dirty="0">
                <a:solidFill>
                  <a:srgbClr val="00FF00"/>
                </a:solidFill>
              </a:rPr>
              <a:t> </a:t>
            </a:r>
            <a:r>
              <a:rPr lang="es-AR" sz="2000" b="1" u="sng" cap="all" dirty="0" err="1">
                <a:solidFill>
                  <a:srgbClr val="00FF00"/>
                </a:solidFill>
              </a:rPr>
              <a:t>s</a:t>
            </a:r>
            <a:r>
              <a:rPr lang="es-AR" sz="2000" b="1" cap="all" dirty="0" err="1">
                <a:solidFill>
                  <a:srgbClr val="00FF00"/>
                </a:solidFill>
              </a:rPr>
              <a:t>imd</a:t>
            </a:r>
            <a:r>
              <a:rPr lang="es-AR" sz="2000" b="1" cap="all" dirty="0">
                <a:solidFill>
                  <a:srgbClr val="00FF00"/>
                </a:solidFill>
              </a:rPr>
              <a:t> </a:t>
            </a:r>
            <a:r>
              <a:rPr lang="es-AR" sz="2000" b="1" u="sng" cap="all" dirty="0" err="1">
                <a:solidFill>
                  <a:srgbClr val="00FF00"/>
                </a:solidFill>
              </a:rPr>
              <a:t>e</a:t>
            </a:r>
            <a:r>
              <a:rPr lang="es-AR" sz="2000" b="1" cap="all" dirty="0" err="1">
                <a:solidFill>
                  <a:srgbClr val="00FF00"/>
                </a:solidFill>
              </a:rPr>
              <a:t>xtensions</a:t>
            </a:r>
            <a:r>
              <a:rPr lang="es-AR" sz="2000" b="1" cap="all" dirty="0">
                <a:solidFill>
                  <a:srgbClr val="00FF00"/>
                </a:solidFill>
              </a:rPr>
              <a:t>), SSE2, SSE3, SSSE3 (</a:t>
            </a:r>
            <a:r>
              <a:rPr lang="es-AR" sz="2000" b="1" u="sng" cap="all" dirty="0">
                <a:solidFill>
                  <a:srgbClr val="00FF00"/>
                </a:solidFill>
              </a:rPr>
              <a:t>S</a:t>
            </a:r>
            <a:r>
              <a:rPr lang="es-AR" sz="2000" b="1" cap="all" dirty="0">
                <a:solidFill>
                  <a:srgbClr val="00FF00"/>
                </a:solidFill>
              </a:rPr>
              <a:t>UPPLEMENTAL </a:t>
            </a:r>
            <a:r>
              <a:rPr lang="es-AR" sz="2000" b="1" u="sng" cap="all" dirty="0" err="1">
                <a:solidFill>
                  <a:srgbClr val="00FF00"/>
                </a:solidFill>
              </a:rPr>
              <a:t>s</a:t>
            </a:r>
            <a:r>
              <a:rPr lang="es-AR" sz="2000" b="1" cap="all" dirty="0" err="1">
                <a:solidFill>
                  <a:srgbClr val="00FF00"/>
                </a:solidFill>
              </a:rPr>
              <a:t>treaming</a:t>
            </a:r>
            <a:r>
              <a:rPr lang="es-AR" sz="2000" b="1" cap="all" dirty="0">
                <a:solidFill>
                  <a:srgbClr val="00FF00"/>
                </a:solidFill>
              </a:rPr>
              <a:t> </a:t>
            </a:r>
            <a:r>
              <a:rPr lang="es-AR" sz="2000" b="1" u="sng" cap="all" dirty="0" err="1">
                <a:solidFill>
                  <a:srgbClr val="00FF00"/>
                </a:solidFill>
              </a:rPr>
              <a:t>s</a:t>
            </a:r>
            <a:r>
              <a:rPr lang="es-AR" sz="2000" b="1" cap="all" dirty="0" err="1">
                <a:solidFill>
                  <a:srgbClr val="00FF00"/>
                </a:solidFill>
              </a:rPr>
              <a:t>imd</a:t>
            </a:r>
            <a:r>
              <a:rPr lang="es-AR" sz="2000" b="1" cap="all" dirty="0">
                <a:solidFill>
                  <a:srgbClr val="00FF00"/>
                </a:solidFill>
              </a:rPr>
              <a:t> </a:t>
            </a:r>
            <a:r>
              <a:rPr lang="es-AR" sz="2000" b="1" u="sng" cap="all" dirty="0" err="1">
                <a:solidFill>
                  <a:srgbClr val="00FF00"/>
                </a:solidFill>
              </a:rPr>
              <a:t>e</a:t>
            </a:r>
            <a:r>
              <a:rPr lang="es-AR" sz="2000" b="1" cap="all" dirty="0" err="1">
                <a:solidFill>
                  <a:srgbClr val="00FF00"/>
                </a:solidFill>
              </a:rPr>
              <a:t>xtensions</a:t>
            </a:r>
            <a:r>
              <a:rPr lang="es-AR" sz="2000" b="1" cap="all" dirty="0">
                <a:solidFill>
                  <a:srgbClr val="00FF00"/>
                </a:solidFill>
              </a:rPr>
              <a:t> 3) Y SSE4.</a:t>
            </a:r>
          </a:p>
          <a:p>
            <a:pPr algn="just">
              <a:defRPr/>
            </a:pPr>
            <a:r>
              <a:rPr lang="es-AR" sz="2000" cap="all" dirty="0"/>
              <a:t>El concepto básico es que </a:t>
            </a:r>
            <a:r>
              <a:rPr lang="es-AR" sz="2000" b="1" cap="all" dirty="0">
                <a:solidFill>
                  <a:srgbClr val="00FF00"/>
                </a:solidFill>
              </a:rPr>
              <a:t>múltiples operandos son empaquetados dentro de un solo </a:t>
            </a:r>
            <a:r>
              <a:rPr lang="es-AR" sz="2000" b="1" cap="all" dirty="0" err="1">
                <a:solidFill>
                  <a:srgbClr val="00FF00"/>
                </a:solidFill>
              </a:rPr>
              <a:t>item</a:t>
            </a:r>
            <a:r>
              <a:rPr lang="es-AR" sz="2000" b="1" cap="all" dirty="0">
                <a:solidFill>
                  <a:srgbClr val="00FF00"/>
                </a:solidFill>
              </a:rPr>
              <a:t> de referencia a memoria y que estos múltiples operandos son operados todos en paralelo</a:t>
            </a:r>
            <a:r>
              <a:rPr lang="es-AR" sz="2000" dirty="0"/>
              <a:t>.</a:t>
            </a:r>
          </a:p>
        </p:txBody>
      </p:sp>
      <p:sp>
        <p:nvSpPr>
          <p:cNvPr id="4" name="Marcador de número de diapositiva 3">
            <a:extLst>
              <a:ext uri="{FF2B5EF4-FFF2-40B4-BE49-F238E27FC236}">
                <a16:creationId xmlns:a16="http://schemas.microsoft.com/office/drawing/2014/main" id="{D0569FCB-8A51-4DF1-B313-2534E87ACCDD}"/>
              </a:ext>
            </a:extLst>
          </p:cNvPr>
          <p:cNvSpPr>
            <a:spLocks noGrp="1"/>
          </p:cNvSpPr>
          <p:nvPr>
            <p:ph type="sldNum" sz="quarter" idx="12"/>
          </p:nvPr>
        </p:nvSpPr>
        <p:spPr/>
        <p:txBody>
          <a:bodyPr/>
          <a:lstStyle/>
          <a:p>
            <a:pPr>
              <a:defRPr/>
            </a:pPr>
            <a:r>
              <a:rPr lang="es-ES" altLang="es-AR" dirty="0"/>
              <a:t>)</a:t>
            </a:r>
            <a:fld id="{A0AFD5A2-14AB-4EA9-9760-91D47823348D}" type="slidenum">
              <a:rPr lang="es-ES" altLang="es-AR" smtClean="0"/>
              <a:pPr>
                <a:defRPr/>
              </a:pPr>
              <a:t>27</a:t>
            </a:fld>
            <a:endParaRPr lang="es-ES" alt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47EAE-D90A-5D02-21C2-32B4B697F36C}"/>
              </a:ext>
            </a:extLst>
          </p:cNvPr>
          <p:cNvSpPr>
            <a:spLocks noGrp="1"/>
          </p:cNvSpPr>
          <p:nvPr>
            <p:ph type="title"/>
          </p:nvPr>
        </p:nvSpPr>
        <p:spPr>
          <a:xfrm>
            <a:off x="457200" y="277813"/>
            <a:ext cx="8229600" cy="1062955"/>
          </a:xfrm>
        </p:spPr>
        <p:txBody>
          <a:bodyPr/>
          <a:lstStyle/>
          <a:p>
            <a:r>
              <a:rPr lang="es-ES_tradnl" dirty="0"/>
              <a:t>TIPOS DE DATOS INTEL x86</a:t>
            </a:r>
            <a:br>
              <a:rPr lang="es-ES_tradnl" dirty="0"/>
            </a:br>
            <a:r>
              <a:rPr lang="es-ES_tradnl" sz="2800" dirty="0"/>
              <a:t>EMPAQUETADOS DE 64 BIT</a:t>
            </a:r>
            <a:endParaRPr lang="es-AR" sz="2800" dirty="0"/>
          </a:p>
        </p:txBody>
      </p:sp>
      <p:pic>
        <p:nvPicPr>
          <p:cNvPr id="6" name="Marcador de contenido 5">
            <a:extLst>
              <a:ext uri="{FF2B5EF4-FFF2-40B4-BE49-F238E27FC236}">
                <a16:creationId xmlns:a16="http://schemas.microsoft.com/office/drawing/2014/main" id="{41CC05A5-D4C4-C239-284C-080668BEFA95}"/>
              </a:ext>
            </a:extLst>
          </p:cNvPr>
          <p:cNvPicPr>
            <a:picLocks noGrp="1" noChangeAspect="1"/>
          </p:cNvPicPr>
          <p:nvPr>
            <p:ph idx="1"/>
          </p:nvPr>
        </p:nvPicPr>
        <p:blipFill>
          <a:blip r:embed="rId2"/>
          <a:stretch>
            <a:fillRect/>
          </a:stretch>
        </p:blipFill>
        <p:spPr>
          <a:xfrm>
            <a:off x="971600" y="1484784"/>
            <a:ext cx="7200800" cy="4901897"/>
          </a:xfrm>
        </p:spPr>
      </p:pic>
      <p:sp>
        <p:nvSpPr>
          <p:cNvPr id="4" name="Marcador de número de diapositiva 3">
            <a:extLst>
              <a:ext uri="{FF2B5EF4-FFF2-40B4-BE49-F238E27FC236}">
                <a16:creationId xmlns:a16="http://schemas.microsoft.com/office/drawing/2014/main" id="{27C3F3A3-38D3-A173-BCFA-27A1CDB24329}"/>
              </a:ext>
            </a:extLst>
          </p:cNvPr>
          <p:cNvSpPr>
            <a:spLocks noGrp="1"/>
          </p:cNvSpPr>
          <p:nvPr>
            <p:ph type="sldNum" sz="quarter" idx="12"/>
          </p:nvPr>
        </p:nvSpPr>
        <p:spPr/>
        <p:txBody>
          <a:bodyPr/>
          <a:lstStyle/>
          <a:p>
            <a:pPr>
              <a:defRPr/>
            </a:pPr>
            <a:fld id="{E5397121-0976-40BD-AB31-30D4ACA8DC20}" type="slidenum">
              <a:rPr lang="es-ES" altLang="es-AR" smtClean="0"/>
              <a:pPr>
                <a:defRPr/>
              </a:pPr>
              <a:t>28</a:t>
            </a:fld>
            <a:endParaRPr lang="es-ES" altLang="es-AR"/>
          </a:p>
        </p:txBody>
      </p:sp>
    </p:spTree>
    <p:extLst>
      <p:ext uri="{BB962C8B-B14F-4D97-AF65-F5344CB8AC3E}">
        <p14:creationId xmlns:p14="http://schemas.microsoft.com/office/powerpoint/2010/main" val="2243437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3BACD-033C-4F30-A963-0C2C074E7BCB}"/>
              </a:ext>
            </a:extLst>
          </p:cNvPr>
          <p:cNvSpPr>
            <a:spLocks noGrp="1"/>
          </p:cNvSpPr>
          <p:nvPr>
            <p:ph type="title"/>
          </p:nvPr>
        </p:nvSpPr>
        <p:spPr>
          <a:xfrm>
            <a:off x="424753" y="44867"/>
            <a:ext cx="8229600" cy="1139825"/>
          </a:xfrm>
        </p:spPr>
        <p:txBody>
          <a:bodyPr/>
          <a:lstStyle/>
          <a:p>
            <a:r>
              <a:rPr lang="es-ES_tradnl" dirty="0"/>
              <a:t>TIPOS DE DATOS INTEL x86</a:t>
            </a:r>
            <a:br>
              <a:rPr lang="es-ES_tradnl" dirty="0"/>
            </a:br>
            <a:r>
              <a:rPr lang="es-ES_tradnl" sz="2800" dirty="0"/>
              <a:t>EMPAQUETADOS DE 128 BIT</a:t>
            </a:r>
            <a:endParaRPr lang="es-AR" dirty="0"/>
          </a:p>
        </p:txBody>
      </p:sp>
      <p:pic>
        <p:nvPicPr>
          <p:cNvPr id="6" name="Marcador de contenido 5">
            <a:extLst>
              <a:ext uri="{FF2B5EF4-FFF2-40B4-BE49-F238E27FC236}">
                <a16:creationId xmlns:a16="http://schemas.microsoft.com/office/drawing/2014/main" id="{035E7488-08D2-2EC1-4D33-6A91F9F1A602}"/>
              </a:ext>
            </a:extLst>
          </p:cNvPr>
          <p:cNvPicPr>
            <a:picLocks noGrp="1" noChangeAspect="1"/>
          </p:cNvPicPr>
          <p:nvPr>
            <p:ph idx="1"/>
          </p:nvPr>
        </p:nvPicPr>
        <p:blipFill>
          <a:blip r:embed="rId2"/>
          <a:stretch>
            <a:fillRect/>
          </a:stretch>
        </p:blipFill>
        <p:spPr>
          <a:xfrm>
            <a:off x="1835696" y="1247421"/>
            <a:ext cx="5472608" cy="5621522"/>
          </a:xfrm>
        </p:spPr>
      </p:pic>
      <p:sp>
        <p:nvSpPr>
          <p:cNvPr id="4" name="Marcador de número de diapositiva 3">
            <a:extLst>
              <a:ext uri="{FF2B5EF4-FFF2-40B4-BE49-F238E27FC236}">
                <a16:creationId xmlns:a16="http://schemas.microsoft.com/office/drawing/2014/main" id="{4B2C6151-ECB7-CDAC-8EBC-F721F1A85BF4}"/>
              </a:ext>
            </a:extLst>
          </p:cNvPr>
          <p:cNvSpPr>
            <a:spLocks noGrp="1"/>
          </p:cNvSpPr>
          <p:nvPr>
            <p:ph type="sldNum" sz="quarter" idx="12"/>
          </p:nvPr>
        </p:nvSpPr>
        <p:spPr/>
        <p:txBody>
          <a:bodyPr/>
          <a:lstStyle/>
          <a:p>
            <a:pPr>
              <a:defRPr/>
            </a:pPr>
            <a:fld id="{E5397121-0976-40BD-AB31-30D4ACA8DC20}" type="slidenum">
              <a:rPr lang="es-ES" altLang="es-AR" smtClean="0"/>
              <a:pPr>
                <a:defRPr/>
              </a:pPr>
              <a:t>29</a:t>
            </a:fld>
            <a:endParaRPr lang="es-ES" altLang="es-AR"/>
          </a:p>
        </p:txBody>
      </p:sp>
    </p:spTree>
    <p:extLst>
      <p:ext uri="{BB962C8B-B14F-4D97-AF65-F5344CB8AC3E}">
        <p14:creationId xmlns:p14="http://schemas.microsoft.com/office/powerpoint/2010/main" val="176199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D78BEC5-824B-422B-8C94-1C97AB20EC20}"/>
              </a:ext>
            </a:extLst>
          </p:cNvPr>
          <p:cNvSpPr>
            <a:spLocks noGrp="1" noChangeArrowheads="1"/>
          </p:cNvSpPr>
          <p:nvPr>
            <p:ph type="title"/>
          </p:nvPr>
        </p:nvSpPr>
        <p:spPr/>
        <p:txBody>
          <a:bodyPr/>
          <a:lstStyle/>
          <a:p>
            <a:pPr eaLnBrk="1" hangingPunct="1">
              <a:defRPr/>
            </a:pPr>
            <a:r>
              <a:rPr lang="es-ES_tradnl" sz="3600" b="1" dirty="0"/>
              <a:t>ELEMENTOS DE UNA INSTRUCCIÓN</a:t>
            </a:r>
            <a:endParaRPr lang="es-ES" sz="3600" b="1" dirty="0"/>
          </a:p>
        </p:txBody>
      </p:sp>
      <p:sp>
        <p:nvSpPr>
          <p:cNvPr id="9219" name="Rectangle 3">
            <a:extLst>
              <a:ext uri="{FF2B5EF4-FFF2-40B4-BE49-F238E27FC236}">
                <a16:creationId xmlns:a16="http://schemas.microsoft.com/office/drawing/2014/main" id="{5564A56D-CD92-4E4B-BA28-174AA91A000C}"/>
              </a:ext>
            </a:extLst>
          </p:cNvPr>
          <p:cNvSpPr>
            <a:spLocks noGrp="1" noChangeArrowheads="1"/>
          </p:cNvSpPr>
          <p:nvPr>
            <p:ph type="body" idx="1"/>
          </p:nvPr>
        </p:nvSpPr>
        <p:spPr>
          <a:xfrm>
            <a:off x="0" y="1417638"/>
            <a:ext cx="9144000" cy="5102225"/>
          </a:xfrm>
        </p:spPr>
        <p:txBody>
          <a:bodyPr/>
          <a:lstStyle/>
          <a:p>
            <a:pPr marL="609600" indent="-609600" eaLnBrk="1" hangingPunct="1">
              <a:defRPr/>
            </a:pPr>
            <a:r>
              <a:rPr lang="es-ES_tradnl" dirty="0"/>
              <a:t>POR CADA INSTRUCCIÓN, LA UNIDAD DE CONTROL DEBE TENER:</a:t>
            </a:r>
          </a:p>
          <a:p>
            <a:pPr marL="0" indent="0" eaLnBrk="1" hangingPunct="1">
              <a:buFont typeface="Wingdings" panose="05000000000000000000" pitchFamily="2" charset="2"/>
              <a:buNone/>
              <a:defRPr/>
            </a:pPr>
            <a:endParaRPr lang="es-ES_tradnl" dirty="0"/>
          </a:p>
          <a:p>
            <a:pPr marL="1009650" lvl="1" indent="-609600" eaLnBrk="1" hangingPunct="1">
              <a:buFont typeface="Wingdings" panose="05000000000000000000" pitchFamily="2" charset="2"/>
              <a:buAutoNum type="arabicPeriod"/>
              <a:defRPr/>
            </a:pPr>
            <a:r>
              <a:rPr lang="es-ES_tradnl" dirty="0"/>
              <a:t>EL CÓDIGO DE OPERACIÓN </a:t>
            </a:r>
          </a:p>
          <a:p>
            <a:pPr marL="1009650" lvl="1" indent="-609600" eaLnBrk="1" hangingPunct="1">
              <a:buFontTx/>
              <a:buNone/>
              <a:defRPr/>
            </a:pPr>
            <a:r>
              <a:rPr lang="es-ES_tradnl" dirty="0"/>
              <a:t>	</a:t>
            </a:r>
            <a:r>
              <a:rPr lang="es-ES_tradnl" dirty="0">
                <a:solidFill>
                  <a:srgbClr val="FFFF00"/>
                </a:solidFill>
              </a:rPr>
              <a:t>“CÓDIGO OPERATIVO” (OPCODE)</a:t>
            </a:r>
          </a:p>
          <a:p>
            <a:pPr marL="1009650" lvl="1" indent="-609600" eaLnBrk="1" hangingPunct="1">
              <a:buFontTx/>
              <a:buNone/>
              <a:defRPr/>
            </a:pPr>
            <a:r>
              <a:rPr lang="es-ES_tradnl" dirty="0"/>
              <a:t>2. REFERENCIA AL OPERANDO FUENTE</a:t>
            </a:r>
          </a:p>
          <a:p>
            <a:pPr marL="1009650" lvl="1" indent="-609600" eaLnBrk="1" hangingPunct="1">
              <a:buFontTx/>
              <a:buNone/>
              <a:defRPr/>
            </a:pPr>
            <a:r>
              <a:rPr lang="es-ES_tradnl" dirty="0"/>
              <a:t>3. REFERENCIA AL OPERANDO RESULTADO</a:t>
            </a:r>
          </a:p>
          <a:p>
            <a:pPr marL="1009650" lvl="1" indent="-609600" eaLnBrk="1" hangingPunct="1">
              <a:buFontTx/>
              <a:buNone/>
              <a:defRPr/>
            </a:pPr>
            <a:r>
              <a:rPr lang="es-ES_tradnl" dirty="0"/>
              <a:t>4. REFERENCIA A LA PRÓXIMA INSTRUCCIÓN</a:t>
            </a:r>
            <a:endParaRPr lang="es-ES" dirty="0"/>
          </a:p>
        </p:txBody>
      </p:sp>
      <p:sp>
        <p:nvSpPr>
          <p:cNvPr id="6" name="5 Marcador de número de diapositiva">
            <a:extLst>
              <a:ext uri="{FF2B5EF4-FFF2-40B4-BE49-F238E27FC236}">
                <a16:creationId xmlns:a16="http://schemas.microsoft.com/office/drawing/2014/main" id="{E330A091-1F5C-42DB-B342-ECE5EEE1ACA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C09E4F98-45AF-4ED5-B0D6-5B575E8FD373}" type="slidenum">
              <a:rPr lang="es-ES" altLang="es-AR" smtClean="0"/>
              <a:pPr eaLnBrk="1" hangingPunct="1">
                <a:defRPr/>
              </a:pPr>
              <a:t>3</a:t>
            </a:fld>
            <a:endParaRPr lang="es-ES" altLang="es-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62B10-F767-8081-8D01-FB2348253256}"/>
              </a:ext>
            </a:extLst>
          </p:cNvPr>
          <p:cNvSpPr>
            <a:spLocks noGrp="1"/>
          </p:cNvSpPr>
          <p:nvPr>
            <p:ph type="title"/>
          </p:nvPr>
        </p:nvSpPr>
        <p:spPr/>
        <p:txBody>
          <a:bodyPr/>
          <a:lstStyle/>
          <a:p>
            <a:r>
              <a:rPr lang="es-ES_tradnl" dirty="0"/>
              <a:t>TIPOS DE DATOS INTEL x86</a:t>
            </a:r>
            <a:br>
              <a:rPr lang="es-AR" dirty="0"/>
            </a:br>
            <a:r>
              <a:rPr lang="es-AR" sz="3600" dirty="0"/>
              <a:t>Modelo Ejecución SIMD</a:t>
            </a:r>
          </a:p>
        </p:txBody>
      </p:sp>
      <p:pic>
        <p:nvPicPr>
          <p:cNvPr id="6" name="Marcador de contenido 5">
            <a:extLst>
              <a:ext uri="{FF2B5EF4-FFF2-40B4-BE49-F238E27FC236}">
                <a16:creationId xmlns:a16="http://schemas.microsoft.com/office/drawing/2014/main" id="{65115219-1D89-99FA-45C6-6857E73EAD31}"/>
              </a:ext>
            </a:extLst>
          </p:cNvPr>
          <p:cNvPicPr>
            <a:picLocks noGrp="1" noChangeAspect="1"/>
          </p:cNvPicPr>
          <p:nvPr>
            <p:ph idx="1"/>
          </p:nvPr>
        </p:nvPicPr>
        <p:blipFill>
          <a:blip r:embed="rId2"/>
          <a:stretch>
            <a:fillRect/>
          </a:stretch>
        </p:blipFill>
        <p:spPr>
          <a:xfrm>
            <a:off x="120477" y="2204864"/>
            <a:ext cx="8903045" cy="3384376"/>
          </a:xfrm>
        </p:spPr>
      </p:pic>
      <p:sp>
        <p:nvSpPr>
          <p:cNvPr id="4" name="Marcador de número de diapositiva 3">
            <a:extLst>
              <a:ext uri="{FF2B5EF4-FFF2-40B4-BE49-F238E27FC236}">
                <a16:creationId xmlns:a16="http://schemas.microsoft.com/office/drawing/2014/main" id="{7C489D15-1E32-DE77-A0DE-3DD99E4CB01E}"/>
              </a:ext>
            </a:extLst>
          </p:cNvPr>
          <p:cNvSpPr>
            <a:spLocks noGrp="1"/>
          </p:cNvSpPr>
          <p:nvPr>
            <p:ph type="sldNum" sz="quarter" idx="12"/>
          </p:nvPr>
        </p:nvSpPr>
        <p:spPr/>
        <p:txBody>
          <a:bodyPr/>
          <a:lstStyle/>
          <a:p>
            <a:pPr>
              <a:defRPr/>
            </a:pPr>
            <a:fld id="{E5397121-0976-40BD-AB31-30D4ACA8DC20}" type="slidenum">
              <a:rPr lang="es-ES" altLang="es-AR" smtClean="0"/>
              <a:pPr>
                <a:defRPr/>
              </a:pPr>
              <a:t>30</a:t>
            </a:fld>
            <a:endParaRPr lang="es-ES" altLang="es-AR"/>
          </a:p>
        </p:txBody>
      </p:sp>
    </p:spTree>
    <p:extLst>
      <p:ext uri="{BB962C8B-B14F-4D97-AF65-F5344CB8AC3E}">
        <p14:creationId xmlns:p14="http://schemas.microsoft.com/office/powerpoint/2010/main" val="974523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D5EE2-6456-2AD5-52DB-0AB9E36CEF42}"/>
              </a:ext>
            </a:extLst>
          </p:cNvPr>
          <p:cNvSpPr>
            <a:spLocks noGrp="1"/>
          </p:cNvSpPr>
          <p:nvPr>
            <p:ph type="title"/>
          </p:nvPr>
        </p:nvSpPr>
        <p:spPr/>
        <p:txBody>
          <a:bodyPr/>
          <a:lstStyle/>
          <a:p>
            <a:r>
              <a:rPr lang="es-ES_tradnl" dirty="0"/>
              <a:t>TIPOS DE DATOS INTEL x86</a:t>
            </a:r>
            <a:br>
              <a:rPr lang="es-ES_tradnl" dirty="0"/>
            </a:br>
            <a:r>
              <a:rPr lang="es-ES_tradnl" sz="4000" dirty="0"/>
              <a:t>BCD</a:t>
            </a:r>
            <a:endParaRPr lang="es-AR" sz="4000" dirty="0"/>
          </a:p>
        </p:txBody>
      </p:sp>
      <p:pic>
        <p:nvPicPr>
          <p:cNvPr id="6" name="Marcador de contenido 5">
            <a:extLst>
              <a:ext uri="{FF2B5EF4-FFF2-40B4-BE49-F238E27FC236}">
                <a16:creationId xmlns:a16="http://schemas.microsoft.com/office/drawing/2014/main" id="{2CBCDBA7-993A-AEDC-438A-6C505C70575C}"/>
              </a:ext>
            </a:extLst>
          </p:cNvPr>
          <p:cNvPicPr>
            <a:picLocks noGrp="1" noChangeAspect="1"/>
          </p:cNvPicPr>
          <p:nvPr>
            <p:ph idx="1"/>
          </p:nvPr>
        </p:nvPicPr>
        <p:blipFill>
          <a:blip r:embed="rId2"/>
          <a:stretch>
            <a:fillRect/>
          </a:stretch>
        </p:blipFill>
        <p:spPr>
          <a:xfrm>
            <a:off x="280711" y="2204864"/>
            <a:ext cx="8582577" cy="3240360"/>
          </a:xfrm>
        </p:spPr>
      </p:pic>
      <p:sp>
        <p:nvSpPr>
          <p:cNvPr id="4" name="Marcador de número de diapositiva 3">
            <a:extLst>
              <a:ext uri="{FF2B5EF4-FFF2-40B4-BE49-F238E27FC236}">
                <a16:creationId xmlns:a16="http://schemas.microsoft.com/office/drawing/2014/main" id="{7A7B9C60-9FCD-3FFD-E89C-584348A6C7DC}"/>
              </a:ext>
            </a:extLst>
          </p:cNvPr>
          <p:cNvSpPr>
            <a:spLocks noGrp="1"/>
          </p:cNvSpPr>
          <p:nvPr>
            <p:ph type="sldNum" sz="quarter" idx="12"/>
          </p:nvPr>
        </p:nvSpPr>
        <p:spPr/>
        <p:txBody>
          <a:bodyPr/>
          <a:lstStyle/>
          <a:p>
            <a:pPr>
              <a:defRPr/>
            </a:pPr>
            <a:fld id="{E5397121-0976-40BD-AB31-30D4ACA8DC20}" type="slidenum">
              <a:rPr lang="es-ES" altLang="es-AR" smtClean="0"/>
              <a:pPr>
                <a:defRPr/>
              </a:pPr>
              <a:t>31</a:t>
            </a:fld>
            <a:endParaRPr lang="es-ES" altLang="es-AR"/>
          </a:p>
        </p:txBody>
      </p:sp>
    </p:spTree>
    <p:extLst>
      <p:ext uri="{BB962C8B-B14F-4D97-AF65-F5344CB8AC3E}">
        <p14:creationId xmlns:p14="http://schemas.microsoft.com/office/powerpoint/2010/main" val="234900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86E6F-9580-4B0D-B7E7-7E06E469239A}"/>
              </a:ext>
            </a:extLst>
          </p:cNvPr>
          <p:cNvSpPr>
            <a:spLocks noGrp="1"/>
          </p:cNvSpPr>
          <p:nvPr>
            <p:ph type="title"/>
          </p:nvPr>
        </p:nvSpPr>
        <p:spPr/>
        <p:txBody>
          <a:bodyPr/>
          <a:lstStyle/>
          <a:p>
            <a:pPr>
              <a:defRPr/>
            </a:pPr>
            <a:r>
              <a:rPr lang="es-ES_tradnl" dirty="0"/>
              <a:t>TIPOS DE DATOS ARM</a:t>
            </a:r>
            <a:endParaRPr lang="es-AR" dirty="0"/>
          </a:p>
        </p:txBody>
      </p:sp>
      <p:sp>
        <p:nvSpPr>
          <p:cNvPr id="3" name="Marcador de contenido 2">
            <a:extLst>
              <a:ext uri="{FF2B5EF4-FFF2-40B4-BE49-F238E27FC236}">
                <a16:creationId xmlns:a16="http://schemas.microsoft.com/office/drawing/2014/main" id="{9853F14E-E589-42F6-BB98-0684D09E86A9}"/>
              </a:ext>
            </a:extLst>
          </p:cNvPr>
          <p:cNvSpPr>
            <a:spLocks noGrp="1"/>
          </p:cNvSpPr>
          <p:nvPr>
            <p:ph idx="1"/>
          </p:nvPr>
        </p:nvSpPr>
        <p:spPr>
          <a:xfrm>
            <a:off x="457200" y="1556792"/>
            <a:ext cx="8229600" cy="4574133"/>
          </a:xfrm>
        </p:spPr>
        <p:txBody>
          <a:bodyPr/>
          <a:lstStyle/>
          <a:p>
            <a:pPr marL="609600" indent="-609600" eaLnBrk="1" hangingPunct="1">
              <a:lnSpc>
                <a:spcPct val="90000"/>
              </a:lnSpc>
              <a:buSzTx/>
              <a:buFont typeface="Wingdings" panose="05000000000000000000" pitchFamily="2" charset="2"/>
              <a:buNone/>
              <a:defRPr/>
            </a:pPr>
            <a:r>
              <a:rPr lang="es-ES_tradnl" dirty="0"/>
              <a:t>    LOS PROCESADORES </a:t>
            </a:r>
            <a:r>
              <a:rPr lang="es-ES_tradnl" b="1" dirty="0"/>
              <a:t>ARM</a:t>
            </a:r>
            <a:r>
              <a:rPr lang="es-ES_tradnl" dirty="0"/>
              <a:t> (</a:t>
            </a:r>
            <a:r>
              <a:rPr lang="es-ES_tradnl" b="1" dirty="0" err="1"/>
              <a:t>A</a:t>
            </a:r>
            <a:r>
              <a:rPr lang="es-ES_tradnl" dirty="0" err="1"/>
              <a:t>dvanced</a:t>
            </a:r>
            <a:r>
              <a:rPr lang="es-ES_tradnl" dirty="0"/>
              <a:t> </a:t>
            </a:r>
            <a:r>
              <a:rPr lang="es-ES_tradnl" b="1" dirty="0"/>
              <a:t>R</a:t>
            </a:r>
            <a:r>
              <a:rPr lang="es-ES_tradnl" dirty="0"/>
              <a:t>ISC </a:t>
            </a:r>
            <a:r>
              <a:rPr lang="es-ES_tradnl" b="1" dirty="0"/>
              <a:t>M</a:t>
            </a:r>
            <a:r>
              <a:rPr lang="es-ES_tradnl" dirty="0"/>
              <a:t>achine) PUEDEN TRATAR CON DATOS DE 8, 16 O 32 BITS DE LONGITUD QUE SON LLAMADOS:</a:t>
            </a:r>
          </a:p>
          <a:p>
            <a:pPr marL="609600" indent="-609600" eaLnBrk="1" hangingPunct="1">
              <a:lnSpc>
                <a:spcPct val="90000"/>
              </a:lnSpc>
              <a:buSzTx/>
              <a:buFont typeface="Wingdings" panose="05000000000000000000" pitchFamily="2" charset="2"/>
              <a:buNone/>
              <a:defRPr/>
            </a:pPr>
            <a:endParaRPr lang="es-ES_tradnl" dirty="0"/>
          </a:p>
          <a:p>
            <a:pPr marL="1009650" lvl="1" indent="-609600" eaLnBrk="1" hangingPunct="1">
              <a:lnSpc>
                <a:spcPct val="90000"/>
              </a:lnSpc>
              <a:buFont typeface="Wingdings" panose="05000000000000000000" pitchFamily="2" charset="2"/>
              <a:buChar char="q"/>
              <a:defRPr/>
            </a:pPr>
            <a:r>
              <a:rPr lang="es-ES_tradnl" dirty="0">
                <a:solidFill>
                  <a:srgbClr val="00FF00"/>
                </a:solidFill>
              </a:rPr>
              <a:t>BYTE</a:t>
            </a:r>
          </a:p>
          <a:p>
            <a:pPr marL="1009650" lvl="1" indent="-609600" eaLnBrk="1" hangingPunct="1">
              <a:lnSpc>
                <a:spcPct val="90000"/>
              </a:lnSpc>
              <a:buFont typeface="Wingdings" panose="05000000000000000000" pitchFamily="2" charset="2"/>
              <a:buChar char="q"/>
              <a:defRPr/>
            </a:pPr>
            <a:r>
              <a:rPr lang="es-ES_tradnl" dirty="0">
                <a:solidFill>
                  <a:srgbClr val="00FF00"/>
                </a:solidFill>
              </a:rPr>
              <a:t>MEDIAPALABRA (HALFWORD)</a:t>
            </a:r>
          </a:p>
          <a:p>
            <a:pPr marL="1009650" lvl="1" indent="-609600" eaLnBrk="1" hangingPunct="1">
              <a:lnSpc>
                <a:spcPct val="90000"/>
              </a:lnSpc>
              <a:buFont typeface="Wingdings" panose="05000000000000000000" pitchFamily="2" charset="2"/>
              <a:buChar char="q"/>
              <a:defRPr/>
            </a:pPr>
            <a:r>
              <a:rPr lang="es-ES_tradnl" dirty="0">
                <a:solidFill>
                  <a:srgbClr val="00FF00"/>
                </a:solidFill>
              </a:rPr>
              <a:t>PALABRA (WORD)</a:t>
            </a:r>
          </a:p>
          <a:p>
            <a:pPr>
              <a:defRPr/>
            </a:pPr>
            <a:endParaRPr lang="es-AR" dirty="0"/>
          </a:p>
        </p:txBody>
      </p:sp>
      <p:sp>
        <p:nvSpPr>
          <p:cNvPr id="4" name="Marcador de número de diapositiva 3">
            <a:extLst>
              <a:ext uri="{FF2B5EF4-FFF2-40B4-BE49-F238E27FC236}">
                <a16:creationId xmlns:a16="http://schemas.microsoft.com/office/drawing/2014/main" id="{4D3AC26E-273E-4378-92D5-BD2AD99AF96C}"/>
              </a:ext>
            </a:extLst>
          </p:cNvPr>
          <p:cNvSpPr>
            <a:spLocks noGrp="1"/>
          </p:cNvSpPr>
          <p:nvPr>
            <p:ph type="sldNum" sz="quarter" idx="12"/>
          </p:nvPr>
        </p:nvSpPr>
        <p:spPr/>
        <p:txBody>
          <a:bodyPr/>
          <a:lstStyle/>
          <a:p>
            <a:pPr>
              <a:defRPr/>
            </a:pPr>
            <a:fld id="{498C185B-7F47-4E3D-B927-5CC5AF685750}" type="slidenum">
              <a:rPr lang="es-ES" altLang="es-AR" smtClean="0"/>
              <a:pPr>
                <a:defRPr/>
              </a:pPr>
              <a:t>32</a:t>
            </a:fld>
            <a:endParaRPr lang="es-ES" altLang="es-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C9909-CFE3-46F2-BA46-754A1777BE7D}"/>
              </a:ext>
            </a:extLst>
          </p:cNvPr>
          <p:cNvSpPr>
            <a:spLocks noGrp="1"/>
          </p:cNvSpPr>
          <p:nvPr>
            <p:ph type="title"/>
          </p:nvPr>
        </p:nvSpPr>
        <p:spPr/>
        <p:txBody>
          <a:bodyPr/>
          <a:lstStyle/>
          <a:p>
            <a:pPr>
              <a:defRPr/>
            </a:pPr>
            <a:r>
              <a:rPr lang="es-ES_tradnl" dirty="0"/>
              <a:t>TIPOS DE DATOS ARM</a:t>
            </a:r>
            <a:endParaRPr lang="es-AR" dirty="0"/>
          </a:p>
        </p:txBody>
      </p:sp>
      <p:sp>
        <p:nvSpPr>
          <p:cNvPr id="3" name="Marcador de contenido 2">
            <a:extLst>
              <a:ext uri="{FF2B5EF4-FFF2-40B4-BE49-F238E27FC236}">
                <a16:creationId xmlns:a16="http://schemas.microsoft.com/office/drawing/2014/main" id="{9048355A-FA1F-4C9F-BD05-283A9453D96D}"/>
              </a:ext>
            </a:extLst>
          </p:cNvPr>
          <p:cNvSpPr>
            <a:spLocks noGrp="1"/>
          </p:cNvSpPr>
          <p:nvPr>
            <p:ph idx="1"/>
          </p:nvPr>
        </p:nvSpPr>
        <p:spPr/>
        <p:txBody>
          <a:bodyPr/>
          <a:lstStyle/>
          <a:p>
            <a:pPr algn="just">
              <a:defRPr/>
            </a:pPr>
            <a:r>
              <a:rPr lang="es-AR" sz="2800" dirty="0"/>
              <a:t>TODOS LOS TIPOS DE DATOS SOPORTAN </a:t>
            </a:r>
            <a:r>
              <a:rPr lang="es-AR" sz="2800" b="1" dirty="0">
                <a:solidFill>
                  <a:srgbClr val="00FF00"/>
                </a:solidFill>
              </a:rPr>
              <a:t>REPRESENTACIÓN DE ENTEROS SIN SIGNO</a:t>
            </a:r>
            <a:r>
              <a:rPr lang="es-AR" sz="2800" dirty="0"/>
              <a:t> Y </a:t>
            </a:r>
            <a:r>
              <a:rPr lang="es-AR" sz="2800" b="1" dirty="0">
                <a:solidFill>
                  <a:srgbClr val="00FF00"/>
                </a:solidFill>
              </a:rPr>
              <a:t>ENTEROS CON SIGNO EN COMPLEMENTO A DOS</a:t>
            </a:r>
            <a:r>
              <a:rPr lang="es-AR" sz="2800" dirty="0"/>
              <a:t>.</a:t>
            </a:r>
          </a:p>
          <a:p>
            <a:pPr>
              <a:defRPr/>
            </a:pPr>
            <a:r>
              <a:rPr lang="es-AR" sz="2800" dirty="0"/>
              <a:t>LA MAYORÍA DE LAS IMPLEMENTACIONES DE PROCESADORES ARM NO PROPORCIONAN HARDWARE PARA PUNTO PLOTANTE, PARA REDUCIR CONSUMO Y SUPERFICIE DEL CIRCUITO. </a:t>
            </a:r>
          </a:p>
        </p:txBody>
      </p:sp>
      <p:sp>
        <p:nvSpPr>
          <p:cNvPr id="4" name="Marcador de número de diapositiva 3">
            <a:extLst>
              <a:ext uri="{FF2B5EF4-FFF2-40B4-BE49-F238E27FC236}">
                <a16:creationId xmlns:a16="http://schemas.microsoft.com/office/drawing/2014/main" id="{CA4F699A-5199-4865-8EC5-7D3F7DC05C99}"/>
              </a:ext>
            </a:extLst>
          </p:cNvPr>
          <p:cNvSpPr>
            <a:spLocks noGrp="1"/>
          </p:cNvSpPr>
          <p:nvPr>
            <p:ph type="sldNum" sz="quarter" idx="12"/>
          </p:nvPr>
        </p:nvSpPr>
        <p:spPr/>
        <p:txBody>
          <a:bodyPr/>
          <a:lstStyle/>
          <a:p>
            <a:pPr>
              <a:defRPr/>
            </a:pPr>
            <a:fld id="{D38112F6-0D33-450A-830E-04F1528FA4DC}" type="slidenum">
              <a:rPr lang="es-ES" altLang="es-AR" smtClean="0"/>
              <a:pPr>
                <a:defRPr/>
              </a:pPr>
              <a:t>33</a:t>
            </a:fld>
            <a:endParaRPr lang="es-ES" altLang="es-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AE1EC-644A-40CA-B6EC-10BE8739EED3}"/>
              </a:ext>
            </a:extLst>
          </p:cNvPr>
          <p:cNvSpPr>
            <a:spLocks noGrp="1"/>
          </p:cNvSpPr>
          <p:nvPr>
            <p:ph type="title"/>
          </p:nvPr>
        </p:nvSpPr>
        <p:spPr/>
        <p:txBody>
          <a:bodyPr/>
          <a:lstStyle/>
          <a:p>
            <a:pPr>
              <a:defRPr/>
            </a:pPr>
            <a:r>
              <a:rPr lang="es-ES_tradnl" dirty="0"/>
              <a:t>TIPOS DE DATOS ARM</a:t>
            </a:r>
            <a:endParaRPr lang="es-AR" dirty="0"/>
          </a:p>
        </p:txBody>
      </p:sp>
      <p:sp>
        <p:nvSpPr>
          <p:cNvPr id="3" name="Marcador de contenido 2">
            <a:extLst>
              <a:ext uri="{FF2B5EF4-FFF2-40B4-BE49-F238E27FC236}">
                <a16:creationId xmlns:a16="http://schemas.microsoft.com/office/drawing/2014/main" id="{41106A4B-8A13-41C3-B66C-15BDDD69F25A}"/>
              </a:ext>
            </a:extLst>
          </p:cNvPr>
          <p:cNvSpPr>
            <a:spLocks noGrp="1"/>
          </p:cNvSpPr>
          <p:nvPr>
            <p:ph idx="1"/>
          </p:nvPr>
        </p:nvSpPr>
        <p:spPr/>
        <p:txBody>
          <a:bodyPr/>
          <a:lstStyle/>
          <a:p>
            <a:pPr>
              <a:defRPr/>
            </a:pPr>
            <a:r>
              <a:rPr lang="es-AR" dirty="0"/>
              <a:t>SI ES NECESARIA LA ARITMÉTICA EN PUNTO FLOTANTE DEBE IMPLEMENTARSE POR SOFTWARE. </a:t>
            </a:r>
          </a:p>
          <a:p>
            <a:pPr>
              <a:defRPr/>
            </a:pPr>
            <a:r>
              <a:rPr lang="es-AR" dirty="0"/>
              <a:t>TAMBIÉN SOPORTA UN COPROCESADOR EN PUNTO FLOTANTE OPCIONAL QUE UTILIZA LAS REPRESENTACIONES DEFINIDAS EN EL ESTANDAR IEEE 754</a:t>
            </a:r>
          </a:p>
          <a:p>
            <a:pPr>
              <a:defRPr/>
            </a:pPr>
            <a:endParaRPr lang="es-AR" dirty="0"/>
          </a:p>
        </p:txBody>
      </p:sp>
      <p:sp>
        <p:nvSpPr>
          <p:cNvPr id="4" name="Marcador de número de diapositiva 3">
            <a:extLst>
              <a:ext uri="{FF2B5EF4-FFF2-40B4-BE49-F238E27FC236}">
                <a16:creationId xmlns:a16="http://schemas.microsoft.com/office/drawing/2014/main" id="{454328D0-809B-4FFC-9BA5-330A672B77D0}"/>
              </a:ext>
            </a:extLst>
          </p:cNvPr>
          <p:cNvSpPr>
            <a:spLocks noGrp="1"/>
          </p:cNvSpPr>
          <p:nvPr>
            <p:ph type="sldNum" sz="quarter" idx="12"/>
          </p:nvPr>
        </p:nvSpPr>
        <p:spPr/>
        <p:txBody>
          <a:bodyPr/>
          <a:lstStyle/>
          <a:p>
            <a:pPr>
              <a:defRPr/>
            </a:pPr>
            <a:fld id="{7DF88BC2-11D9-4B04-AEF0-18321C364DBD}" type="slidenum">
              <a:rPr lang="es-ES" altLang="es-AR" smtClean="0"/>
              <a:pPr>
                <a:defRPr/>
              </a:pPr>
              <a:t>34</a:t>
            </a:fld>
            <a:endParaRPr lang="es-ES" altLang="es-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90CA0-6081-4F6F-8329-6DA9107C5BB9}"/>
              </a:ext>
            </a:extLst>
          </p:cNvPr>
          <p:cNvSpPr>
            <a:spLocks noGrp="1"/>
          </p:cNvSpPr>
          <p:nvPr>
            <p:ph type="title"/>
          </p:nvPr>
        </p:nvSpPr>
        <p:spPr/>
        <p:txBody>
          <a:bodyPr/>
          <a:lstStyle/>
          <a:p>
            <a:pPr>
              <a:defRPr/>
            </a:pPr>
            <a:r>
              <a:rPr lang="es-ES_tradnl" dirty="0"/>
              <a:t>TIPOS DE DATOS ARM</a:t>
            </a:r>
            <a:endParaRPr lang="es-AR" dirty="0"/>
          </a:p>
        </p:txBody>
      </p:sp>
      <p:sp>
        <p:nvSpPr>
          <p:cNvPr id="3" name="Marcador de contenido 2">
            <a:extLst>
              <a:ext uri="{FF2B5EF4-FFF2-40B4-BE49-F238E27FC236}">
                <a16:creationId xmlns:a16="http://schemas.microsoft.com/office/drawing/2014/main" id="{A53093C5-473C-4C32-8729-D4D238F7F913}"/>
              </a:ext>
            </a:extLst>
          </p:cNvPr>
          <p:cNvSpPr>
            <a:spLocks noGrp="1"/>
          </p:cNvSpPr>
          <p:nvPr>
            <p:ph idx="1"/>
          </p:nvPr>
        </p:nvSpPr>
        <p:spPr>
          <a:xfrm>
            <a:off x="457200" y="1417638"/>
            <a:ext cx="8229600" cy="4713287"/>
          </a:xfrm>
        </p:spPr>
        <p:txBody>
          <a:bodyPr/>
          <a:lstStyle/>
          <a:p>
            <a:pPr>
              <a:defRPr/>
            </a:pPr>
            <a:r>
              <a:rPr lang="es-AR" dirty="0"/>
              <a:t>EN EL REGISTRO DE CONTROL DE PROGRAMA DEL SISTEMA TIENE EL BIT DE ESTADO “</a:t>
            </a:r>
            <a:r>
              <a:rPr lang="es-AR" b="1" dirty="0">
                <a:solidFill>
                  <a:srgbClr val="99FF99"/>
                </a:solidFill>
              </a:rPr>
              <a:t>E</a:t>
            </a:r>
            <a:r>
              <a:rPr lang="es-AR" dirty="0"/>
              <a:t>” QUE PUEDE SER COLOCADO EN CERO O EN UNO CON LA INSTRUCCIÓN “</a:t>
            </a:r>
            <a:r>
              <a:rPr lang="es-AR" b="1" dirty="0">
                <a:solidFill>
                  <a:srgbClr val="99FF99"/>
                </a:solidFill>
              </a:rPr>
              <a:t>SETEND</a:t>
            </a:r>
            <a:r>
              <a:rPr lang="es-AR" dirty="0"/>
              <a:t>” Y SELECCIONAR CUÁL SISTEMA ENDIAN DE CARGA Y ALMACENAMIENTO DE VALORES DE REGISTRO SE UTILIZARÁ (</a:t>
            </a:r>
            <a:r>
              <a:rPr lang="es-AR" b="1" dirty="0">
                <a:solidFill>
                  <a:srgbClr val="00FF00"/>
                </a:solidFill>
              </a:rPr>
              <a:t>LITTLE-ENDIAN</a:t>
            </a:r>
            <a:r>
              <a:rPr lang="es-AR" dirty="0"/>
              <a:t> O </a:t>
            </a:r>
            <a:r>
              <a:rPr lang="es-AR" b="1" dirty="0">
                <a:solidFill>
                  <a:srgbClr val="00FF00"/>
                </a:solidFill>
              </a:rPr>
              <a:t>BIG-ENDIAN</a:t>
            </a:r>
            <a:r>
              <a:rPr lang="es-AR" dirty="0"/>
              <a:t>) </a:t>
            </a:r>
          </a:p>
        </p:txBody>
      </p:sp>
      <p:sp>
        <p:nvSpPr>
          <p:cNvPr id="4" name="Marcador de número de diapositiva 3">
            <a:extLst>
              <a:ext uri="{FF2B5EF4-FFF2-40B4-BE49-F238E27FC236}">
                <a16:creationId xmlns:a16="http://schemas.microsoft.com/office/drawing/2014/main" id="{497FB367-23D0-4FEE-A205-434BA339C76D}"/>
              </a:ext>
            </a:extLst>
          </p:cNvPr>
          <p:cNvSpPr>
            <a:spLocks noGrp="1"/>
          </p:cNvSpPr>
          <p:nvPr>
            <p:ph type="sldNum" sz="quarter" idx="12"/>
          </p:nvPr>
        </p:nvSpPr>
        <p:spPr/>
        <p:txBody>
          <a:bodyPr/>
          <a:lstStyle/>
          <a:p>
            <a:pPr>
              <a:defRPr/>
            </a:pPr>
            <a:fld id="{6616124B-8854-4176-B552-A9F287BC03FD}" type="slidenum">
              <a:rPr lang="es-ES" altLang="es-AR" smtClean="0"/>
              <a:pPr>
                <a:defRPr/>
              </a:pPr>
              <a:t>35</a:t>
            </a:fld>
            <a:endParaRPr lang="es-ES" altLang="es-A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41E12-578C-4200-948D-A69656EEC9D3}"/>
              </a:ext>
            </a:extLst>
          </p:cNvPr>
          <p:cNvSpPr>
            <a:spLocks noGrp="1"/>
          </p:cNvSpPr>
          <p:nvPr>
            <p:ph type="title"/>
          </p:nvPr>
        </p:nvSpPr>
        <p:spPr/>
        <p:txBody>
          <a:bodyPr/>
          <a:lstStyle/>
          <a:p>
            <a:pPr>
              <a:defRPr/>
            </a:pPr>
            <a:r>
              <a:rPr lang="es-ES_tradnl" dirty="0"/>
              <a:t>TIPOS DE DATOS ARM</a:t>
            </a:r>
            <a:endParaRPr lang="es-AR" dirty="0"/>
          </a:p>
        </p:txBody>
      </p:sp>
      <p:pic>
        <p:nvPicPr>
          <p:cNvPr id="53251" name="Marcador de contenido 4">
            <a:extLst>
              <a:ext uri="{FF2B5EF4-FFF2-40B4-BE49-F238E27FC236}">
                <a16:creationId xmlns:a16="http://schemas.microsoft.com/office/drawing/2014/main" id="{49DA0829-743F-4544-BF0C-BDD00EC9D5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8638" y="1417638"/>
            <a:ext cx="8205787" cy="4826000"/>
          </a:xfrm>
        </p:spPr>
      </p:pic>
      <p:sp>
        <p:nvSpPr>
          <p:cNvPr id="4" name="Marcador de número de diapositiva 3">
            <a:extLst>
              <a:ext uri="{FF2B5EF4-FFF2-40B4-BE49-F238E27FC236}">
                <a16:creationId xmlns:a16="http://schemas.microsoft.com/office/drawing/2014/main" id="{2A6FB93E-9D74-4461-A1CC-730C0FD74FBB}"/>
              </a:ext>
            </a:extLst>
          </p:cNvPr>
          <p:cNvSpPr>
            <a:spLocks noGrp="1"/>
          </p:cNvSpPr>
          <p:nvPr>
            <p:ph type="sldNum" sz="quarter" idx="12"/>
          </p:nvPr>
        </p:nvSpPr>
        <p:spPr/>
        <p:txBody>
          <a:bodyPr/>
          <a:lstStyle/>
          <a:p>
            <a:pPr>
              <a:defRPr/>
            </a:pPr>
            <a:fld id="{D7B54644-3FE4-4A28-BAB0-9A7AC2CD41E1}" type="slidenum">
              <a:rPr lang="es-ES" altLang="es-AR" smtClean="0"/>
              <a:pPr>
                <a:defRPr/>
              </a:pPr>
              <a:t>36</a:t>
            </a:fld>
            <a:endParaRPr lang="es-ES" altLang="es-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EC716-B9D2-4D44-AD51-03A6950A2B54}"/>
              </a:ext>
            </a:extLst>
          </p:cNvPr>
          <p:cNvSpPr>
            <a:spLocks noGrp="1"/>
          </p:cNvSpPr>
          <p:nvPr>
            <p:ph type="title"/>
          </p:nvPr>
        </p:nvSpPr>
        <p:spPr/>
        <p:txBody>
          <a:bodyPr/>
          <a:lstStyle/>
          <a:p>
            <a:pPr>
              <a:defRPr/>
            </a:pPr>
            <a:r>
              <a:rPr lang="es-ES_tradnl" dirty="0"/>
              <a:t>TIPOS DE DATOS ARM</a:t>
            </a:r>
            <a:endParaRPr lang="es-AR" dirty="0"/>
          </a:p>
        </p:txBody>
      </p:sp>
      <p:sp>
        <p:nvSpPr>
          <p:cNvPr id="3" name="Marcador de contenido 2">
            <a:extLst>
              <a:ext uri="{FF2B5EF4-FFF2-40B4-BE49-F238E27FC236}">
                <a16:creationId xmlns:a16="http://schemas.microsoft.com/office/drawing/2014/main" id="{129D9924-9072-4A68-AB7B-D7CB3AEDC47B}"/>
              </a:ext>
            </a:extLst>
          </p:cNvPr>
          <p:cNvSpPr>
            <a:spLocks noGrp="1"/>
          </p:cNvSpPr>
          <p:nvPr>
            <p:ph idx="1"/>
          </p:nvPr>
        </p:nvSpPr>
        <p:spPr>
          <a:xfrm>
            <a:off x="457200" y="1417638"/>
            <a:ext cx="8229600" cy="4713287"/>
          </a:xfrm>
        </p:spPr>
        <p:txBody>
          <a:bodyPr/>
          <a:lstStyle/>
          <a:p>
            <a:pPr>
              <a:defRPr/>
            </a:pPr>
            <a:r>
              <a:rPr lang="es-AR" dirty="0"/>
              <a:t>LA DIRECCIÓN DE CADA UNO DE LOS BYTES ESTÁ FIJA EN LA MEMORIA, SIN EMBARGO, LA UBICACIÓN EN LOS REGISTROS ES DIFERENTE:</a:t>
            </a:r>
          </a:p>
          <a:p>
            <a:pPr lvl="1">
              <a:defRPr/>
            </a:pPr>
            <a:r>
              <a:rPr lang="es-AR" dirty="0"/>
              <a:t>SI </a:t>
            </a:r>
            <a:r>
              <a:rPr lang="es-AR" b="1" dirty="0">
                <a:solidFill>
                  <a:srgbClr val="99FF99"/>
                </a:solidFill>
              </a:rPr>
              <a:t>E-BIT=0</a:t>
            </a:r>
            <a:r>
              <a:rPr lang="es-AR" dirty="0"/>
              <a:t> RESPONDE A </a:t>
            </a:r>
            <a:r>
              <a:rPr lang="es-AR" b="1" dirty="0">
                <a:solidFill>
                  <a:srgbClr val="99FF99"/>
                </a:solidFill>
              </a:rPr>
              <a:t>LITTLE-ENDIAN</a:t>
            </a:r>
          </a:p>
          <a:p>
            <a:pPr lvl="1">
              <a:defRPr/>
            </a:pPr>
            <a:r>
              <a:rPr lang="es-AR" dirty="0"/>
              <a:t>SI </a:t>
            </a:r>
            <a:r>
              <a:rPr lang="es-AR" b="1" dirty="0">
                <a:solidFill>
                  <a:srgbClr val="99FF99"/>
                </a:solidFill>
              </a:rPr>
              <a:t>E-BIT =1</a:t>
            </a:r>
            <a:r>
              <a:rPr lang="es-AR" dirty="0"/>
              <a:t> RESPONDE A </a:t>
            </a:r>
            <a:r>
              <a:rPr lang="es-AR" b="1" dirty="0">
                <a:solidFill>
                  <a:srgbClr val="99FF99"/>
                </a:solidFill>
              </a:rPr>
              <a:t>BIG-ENDIAN</a:t>
            </a:r>
          </a:p>
        </p:txBody>
      </p:sp>
      <p:sp>
        <p:nvSpPr>
          <p:cNvPr id="4" name="Marcador de número de diapositiva 3">
            <a:extLst>
              <a:ext uri="{FF2B5EF4-FFF2-40B4-BE49-F238E27FC236}">
                <a16:creationId xmlns:a16="http://schemas.microsoft.com/office/drawing/2014/main" id="{A6907A50-767C-4B07-A8FF-29B7F7FB46D9}"/>
              </a:ext>
            </a:extLst>
          </p:cNvPr>
          <p:cNvSpPr>
            <a:spLocks noGrp="1"/>
          </p:cNvSpPr>
          <p:nvPr>
            <p:ph type="sldNum" sz="quarter" idx="12"/>
          </p:nvPr>
        </p:nvSpPr>
        <p:spPr/>
        <p:txBody>
          <a:bodyPr/>
          <a:lstStyle/>
          <a:p>
            <a:pPr>
              <a:defRPr/>
            </a:pPr>
            <a:fld id="{4452F9C0-A190-4FC6-9823-E7E50F729006}" type="slidenum">
              <a:rPr lang="es-ES" altLang="es-AR" smtClean="0"/>
              <a:pPr>
                <a:defRPr/>
              </a:pPr>
              <a:t>37</a:t>
            </a:fld>
            <a:endParaRPr lang="es-ES" altLang="es-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4C64EA-E87F-453C-ABBE-CF40315E705D}"/>
              </a:ext>
            </a:extLst>
          </p:cNvPr>
          <p:cNvSpPr>
            <a:spLocks noGrp="1" noChangeArrowheads="1"/>
          </p:cNvSpPr>
          <p:nvPr>
            <p:ph type="title"/>
          </p:nvPr>
        </p:nvSpPr>
        <p:spPr/>
        <p:txBody>
          <a:bodyPr/>
          <a:lstStyle/>
          <a:p>
            <a:pPr eaLnBrk="1" hangingPunct="1">
              <a:defRPr/>
            </a:pPr>
            <a:r>
              <a:rPr lang="es-ES_tradnl"/>
              <a:t>TIPOS DE OPERACIONES</a:t>
            </a:r>
            <a:endParaRPr lang="es-ES"/>
          </a:p>
        </p:txBody>
      </p:sp>
      <p:sp>
        <p:nvSpPr>
          <p:cNvPr id="55299" name="Rectangle 4">
            <a:extLst>
              <a:ext uri="{FF2B5EF4-FFF2-40B4-BE49-F238E27FC236}">
                <a16:creationId xmlns:a16="http://schemas.microsoft.com/office/drawing/2014/main" id="{1D39C325-318D-4592-9BEA-31631E3A283C}"/>
              </a:ext>
            </a:extLst>
          </p:cNvPr>
          <p:cNvSpPr>
            <a:spLocks noChangeArrowheads="1"/>
          </p:cNvSpPr>
          <p:nvPr/>
        </p:nvSpPr>
        <p:spPr bwMode="auto">
          <a:xfrm>
            <a:off x="347663" y="1682750"/>
            <a:ext cx="855345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AR" b="1">
                <a:solidFill>
                  <a:srgbClr val="FFFF00"/>
                </a:solidFill>
              </a:rPr>
              <a:t>- TRANSFERENCIA DE DATOS</a:t>
            </a:r>
          </a:p>
          <a:p>
            <a:pPr eaLnBrk="1" hangingPunct="1">
              <a:spcBef>
                <a:spcPct val="0"/>
              </a:spcBef>
              <a:buClrTx/>
              <a:buSzTx/>
              <a:buFontTx/>
              <a:buNone/>
            </a:pPr>
            <a:r>
              <a:rPr lang="es-ES" altLang="es-AR" b="1">
                <a:solidFill>
                  <a:srgbClr val="FFFF00"/>
                </a:solidFill>
              </a:rPr>
              <a:t>- ARITMÉTICAS</a:t>
            </a:r>
          </a:p>
          <a:p>
            <a:pPr eaLnBrk="1" hangingPunct="1">
              <a:spcBef>
                <a:spcPct val="0"/>
              </a:spcBef>
              <a:buClrTx/>
              <a:buSzTx/>
              <a:buFontTx/>
              <a:buNone/>
            </a:pPr>
            <a:r>
              <a:rPr lang="es-ES" altLang="es-AR" b="1">
                <a:solidFill>
                  <a:srgbClr val="FFFF00"/>
                </a:solidFill>
              </a:rPr>
              <a:t>- LÓGICAS</a:t>
            </a:r>
          </a:p>
          <a:p>
            <a:pPr eaLnBrk="1" hangingPunct="1">
              <a:spcBef>
                <a:spcPct val="0"/>
              </a:spcBef>
              <a:buClrTx/>
              <a:buSzTx/>
              <a:buFontTx/>
              <a:buNone/>
            </a:pPr>
            <a:r>
              <a:rPr lang="es-ES" altLang="es-AR" b="1">
                <a:solidFill>
                  <a:srgbClr val="FFFF00"/>
                </a:solidFill>
              </a:rPr>
              <a:t>- DE CONVERSIÓN</a:t>
            </a:r>
          </a:p>
          <a:p>
            <a:pPr eaLnBrk="1" hangingPunct="1">
              <a:spcBef>
                <a:spcPct val="0"/>
              </a:spcBef>
              <a:buClrTx/>
              <a:buSzTx/>
              <a:buFontTx/>
              <a:buNone/>
            </a:pPr>
            <a:r>
              <a:rPr lang="es-ES" altLang="es-AR" b="1">
                <a:solidFill>
                  <a:srgbClr val="FFFF00"/>
                </a:solidFill>
              </a:rPr>
              <a:t>- DE E/S</a:t>
            </a:r>
          </a:p>
          <a:p>
            <a:pPr eaLnBrk="1" hangingPunct="1">
              <a:spcBef>
                <a:spcPct val="0"/>
              </a:spcBef>
              <a:buClrTx/>
              <a:buSzTx/>
              <a:buFontTx/>
              <a:buNone/>
            </a:pPr>
            <a:r>
              <a:rPr lang="es-ES" altLang="es-AR" b="1">
                <a:solidFill>
                  <a:srgbClr val="FFFF00"/>
                </a:solidFill>
              </a:rPr>
              <a:t>- DE CONTROL DEL SISTEMA</a:t>
            </a:r>
          </a:p>
          <a:p>
            <a:pPr eaLnBrk="1" hangingPunct="1">
              <a:spcBef>
                <a:spcPct val="0"/>
              </a:spcBef>
              <a:buClrTx/>
              <a:buSzTx/>
              <a:buFontTx/>
              <a:buNone/>
            </a:pPr>
            <a:r>
              <a:rPr lang="es-ES" altLang="es-AR" b="1">
                <a:solidFill>
                  <a:srgbClr val="FFFF00"/>
                </a:solidFill>
              </a:rPr>
              <a:t>- DE TRANSFERENCIA DEL CONTROL</a:t>
            </a:r>
          </a:p>
        </p:txBody>
      </p:sp>
      <p:sp>
        <p:nvSpPr>
          <p:cNvPr id="6" name="5 Marcador de número de diapositiva">
            <a:extLst>
              <a:ext uri="{FF2B5EF4-FFF2-40B4-BE49-F238E27FC236}">
                <a16:creationId xmlns:a16="http://schemas.microsoft.com/office/drawing/2014/main" id="{1818B5C8-6137-4F48-9FC8-355E0E644FC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3550889C-817D-4EB6-B499-AC83E54C5530}" type="slidenum">
              <a:rPr lang="es-ES" altLang="es-AR" smtClean="0"/>
              <a:pPr eaLnBrk="1" hangingPunct="1">
                <a:defRPr/>
              </a:pPr>
              <a:t>38</a:t>
            </a:fld>
            <a:endParaRPr lang="es-ES" altLang="es-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5B5CABB-17E3-4655-92D0-1ECAC0331C40}"/>
              </a:ext>
            </a:extLst>
          </p:cNvPr>
          <p:cNvSpPr>
            <a:spLocks noGrp="1" noChangeArrowheads="1"/>
          </p:cNvSpPr>
          <p:nvPr>
            <p:ph type="title"/>
          </p:nvPr>
        </p:nvSpPr>
        <p:spPr/>
        <p:txBody>
          <a:bodyPr/>
          <a:lstStyle/>
          <a:p>
            <a:pPr eaLnBrk="1" hangingPunct="1">
              <a:defRPr/>
            </a:pPr>
            <a:r>
              <a:rPr lang="es-ES_tradnl"/>
              <a:t>TRANSFERENCIA DE DATOS</a:t>
            </a:r>
            <a:endParaRPr lang="es-ES"/>
          </a:p>
        </p:txBody>
      </p:sp>
      <p:graphicFrame>
        <p:nvGraphicFramePr>
          <p:cNvPr id="39985" name="Group 49">
            <a:extLst>
              <a:ext uri="{FF2B5EF4-FFF2-40B4-BE49-F238E27FC236}">
                <a16:creationId xmlns:a16="http://schemas.microsoft.com/office/drawing/2014/main" id="{26A90EFE-73E1-44FD-AF8E-9AA7E1C30B82}"/>
              </a:ext>
            </a:extLst>
          </p:cNvPr>
          <p:cNvGraphicFramePr>
            <a:graphicFrameLocks noGrp="1"/>
          </p:cNvGraphicFramePr>
          <p:nvPr>
            <p:ph idx="1"/>
            <p:extLst>
              <p:ext uri="{D42A27DB-BD31-4B8C-83A1-F6EECF244321}">
                <p14:modId xmlns:p14="http://schemas.microsoft.com/office/powerpoint/2010/main" val="3640819097"/>
              </p:ext>
            </p:extLst>
          </p:nvPr>
        </p:nvGraphicFramePr>
        <p:xfrm>
          <a:off x="457200" y="1417638"/>
          <a:ext cx="8229600" cy="5192858"/>
        </p:xfrm>
        <a:graphic>
          <a:graphicData uri="http://schemas.openxmlformats.org/drawingml/2006/table">
            <a:tbl>
              <a:tblPr/>
              <a:tblGrid>
                <a:gridCol w="2962672">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216024">
                  <a:extLst>
                    <a:ext uri="{9D8B030D-6E8A-4147-A177-3AD203B41FA5}">
                      <a16:colId xmlns:a16="http://schemas.microsoft.com/office/drawing/2014/main" val="20002"/>
                    </a:ext>
                  </a:extLst>
                </a:gridCol>
                <a:gridCol w="4474840">
                  <a:extLst>
                    <a:ext uri="{9D8B030D-6E8A-4147-A177-3AD203B41FA5}">
                      <a16:colId xmlns:a16="http://schemas.microsoft.com/office/drawing/2014/main" val="20003"/>
                    </a:ext>
                  </a:extLst>
                </a:gridCol>
              </a:tblGrid>
              <a:tr h="66421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MOVE</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Transfiere una palabra o un bloque desde la fuente al destino.</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66421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STORE</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r>
                        <a:rPr lang="es-ES" sz="1800" kern="1200" dirty="0">
                          <a:solidFill>
                            <a:schemeClr val="tx1"/>
                          </a:solidFill>
                          <a:effectLst/>
                          <a:latin typeface="+mn-lt"/>
                          <a:ea typeface="+mn-ea"/>
                          <a:cs typeface="+mn-cs"/>
                        </a:rPr>
                        <a:t>Transfiere una palabra desde la UCP (CPU) a la memoria.</a:t>
                      </a:r>
                      <a:endParaRPr lang="es-AR" sz="1800" dirty="0"/>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664216">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LOAD (Fetch)</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Transfiere una palabra de la memoria a la UCP (CPU).</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extLst>
                  <a:ext uri="{0D108BD9-81ED-4DB2-BD59-A6C34878D82A}">
                    <a16:rowId xmlns:a16="http://schemas.microsoft.com/office/drawing/2014/main" val="10002"/>
                  </a:ext>
                </a:extLst>
              </a:tr>
              <a:tr h="640013">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EXCHANGE</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gridSpan="2">
                  <a:txBody>
                    <a:bodyPr/>
                    <a:lstStyle/>
                    <a:p>
                      <a:r>
                        <a:rPr lang="es-ES" sz="1800" kern="1200" dirty="0">
                          <a:solidFill>
                            <a:schemeClr val="tx1"/>
                          </a:solidFill>
                          <a:effectLst/>
                          <a:latin typeface="+mn-lt"/>
                          <a:ea typeface="+mn-ea"/>
                          <a:cs typeface="+mn-cs"/>
                        </a:rPr>
                        <a:t>Intercambia los contenidos de la fuente y el destino.</a:t>
                      </a:r>
                      <a:endParaRPr lang="es-AR" sz="1800" dirty="0"/>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extLst>
                  <a:ext uri="{0D108BD9-81ED-4DB2-BD59-A6C34878D82A}">
                    <a16:rowId xmlns:a16="http://schemas.microsoft.com/office/drawing/2014/main" val="10003"/>
                  </a:ext>
                </a:extLst>
              </a:tr>
              <a:tr h="640013">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CLEAR (Reset)</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Transfiere al destino una palabra conteniendo todos ceros. </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SET</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r>
                        <a:rPr lang="es-ES" sz="1800" kern="1200" dirty="0">
                          <a:solidFill>
                            <a:schemeClr val="tx1"/>
                          </a:solidFill>
                          <a:effectLst/>
                          <a:latin typeface="+mn-lt"/>
                          <a:ea typeface="+mn-ea"/>
                          <a:cs typeface="+mn-cs"/>
                        </a:rPr>
                        <a:t>Transfiere al destino una palabra conteniendo todos unos.</a:t>
                      </a:r>
                      <a:endParaRPr lang="es-AR" sz="1800" dirty="0"/>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5"/>
                  </a:ext>
                </a:extLst>
              </a:tr>
              <a:tr h="640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PUSH</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r>
                        <a:rPr lang="es-ES" sz="1800" kern="1200" dirty="0">
                          <a:solidFill>
                            <a:schemeClr val="tx1"/>
                          </a:solidFill>
                          <a:effectLst/>
                          <a:latin typeface="+mn-lt"/>
                          <a:ea typeface="+mn-ea"/>
                          <a:cs typeface="+mn-cs"/>
                        </a:rPr>
                        <a:t>Transfiere una palabra de la fuente al acceso a la pila.</a:t>
                      </a:r>
                      <a:endParaRPr lang="es-AR" sz="1800" dirty="0"/>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6"/>
                  </a:ext>
                </a:extLst>
              </a:tr>
              <a:tr h="6400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POP</a:t>
                      </a:r>
                      <a:endParaRPr kumimoji="0" lang="en-US" sz="3200" b="1" i="0" u="none" strike="noStrike" cap="none" normalizeH="0" baseline="0" dirty="0">
                        <a:ln>
                          <a:noFill/>
                        </a:ln>
                        <a:solidFill>
                          <a:srgbClr val="FFFF00"/>
                        </a:solidFill>
                        <a:effectLst/>
                        <a:latin typeface="Verdana" pitchFamily="34" charset="0"/>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r>
                        <a:rPr lang="en-US" sz="1800" kern="1200" dirty="0" err="1">
                          <a:solidFill>
                            <a:schemeClr val="tx1"/>
                          </a:solidFill>
                          <a:effectLst/>
                          <a:latin typeface="+mn-lt"/>
                          <a:ea typeface="+mn-ea"/>
                          <a:cs typeface="+mn-cs"/>
                        </a:rPr>
                        <a:t>Transfiere</a:t>
                      </a:r>
                      <a:r>
                        <a:rPr lang="en-US" sz="1800" kern="1200" dirty="0">
                          <a:solidFill>
                            <a:schemeClr val="tx1"/>
                          </a:solidFill>
                          <a:effectLst/>
                          <a:latin typeface="+mn-lt"/>
                          <a:ea typeface="+mn-ea"/>
                          <a:cs typeface="+mn-cs"/>
                        </a:rPr>
                        <a:t> una palabra del </a:t>
                      </a:r>
                      <a:r>
                        <a:rPr lang="en-US" sz="1800" kern="1200" dirty="0" err="1">
                          <a:solidFill>
                            <a:schemeClr val="tx1"/>
                          </a:solidFill>
                          <a:effectLst/>
                          <a:latin typeface="+mn-lt"/>
                          <a:ea typeface="+mn-ea"/>
                          <a:cs typeface="+mn-cs"/>
                        </a:rPr>
                        <a:t>acceso</a:t>
                      </a:r>
                      <a:r>
                        <a:rPr lang="en-US" sz="1800" kern="1200" dirty="0">
                          <a:solidFill>
                            <a:schemeClr val="tx1"/>
                          </a:solidFill>
                          <a:effectLst/>
                          <a:latin typeface="+mn-lt"/>
                          <a:ea typeface="+mn-ea"/>
                          <a:cs typeface="+mn-cs"/>
                        </a:rPr>
                        <a:t> a la pila al </a:t>
                      </a:r>
                      <a:r>
                        <a:rPr lang="en-US" sz="1800" kern="1200" dirty="0" err="1">
                          <a:solidFill>
                            <a:schemeClr val="tx1"/>
                          </a:solidFill>
                          <a:effectLst/>
                          <a:latin typeface="+mn-lt"/>
                          <a:ea typeface="+mn-ea"/>
                          <a:cs typeface="+mn-cs"/>
                        </a:rPr>
                        <a:t>destino</a:t>
                      </a:r>
                      <a:r>
                        <a:rPr lang="en-US" sz="1800" kern="1200" dirty="0">
                          <a:solidFill>
                            <a:schemeClr val="tx1"/>
                          </a:solidFill>
                          <a:effectLst/>
                          <a:latin typeface="+mn-lt"/>
                          <a:ea typeface="+mn-ea"/>
                          <a:cs typeface="+mn-cs"/>
                        </a:rPr>
                        <a:t>. </a:t>
                      </a:r>
                      <a:endParaRPr lang="es-AR" sz="1800" dirty="0"/>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7"/>
                  </a:ext>
                </a:extLst>
              </a:tr>
            </a:tbl>
          </a:graphicData>
        </a:graphic>
      </p:graphicFrame>
      <p:sp>
        <p:nvSpPr>
          <p:cNvPr id="25" name="24 Marcador de número de diapositiva">
            <a:extLst>
              <a:ext uri="{FF2B5EF4-FFF2-40B4-BE49-F238E27FC236}">
                <a16:creationId xmlns:a16="http://schemas.microsoft.com/office/drawing/2014/main" id="{76851E13-03CC-47E4-8298-4EBC1E47F63A}"/>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A8210467-9269-417C-AEAF-C9485BE7D216}" type="slidenum">
              <a:rPr lang="es-ES" altLang="es-AR" smtClean="0"/>
              <a:pPr eaLnBrk="1" hangingPunct="1">
                <a:defRPr/>
              </a:pPr>
              <a:t>39</a:t>
            </a:fld>
            <a:endParaRPr lang="es-ES" alt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5015D74-C635-4BEA-8022-7EECD479526D}"/>
              </a:ext>
            </a:extLst>
          </p:cNvPr>
          <p:cNvSpPr>
            <a:spLocks noGrp="1" noChangeArrowheads="1"/>
          </p:cNvSpPr>
          <p:nvPr>
            <p:ph type="title"/>
          </p:nvPr>
        </p:nvSpPr>
        <p:spPr>
          <a:xfrm>
            <a:off x="457200" y="104776"/>
            <a:ext cx="8229600" cy="622300"/>
          </a:xfrm>
        </p:spPr>
        <p:txBody>
          <a:bodyPr/>
          <a:lstStyle/>
          <a:p>
            <a:pPr eaLnBrk="1" hangingPunct="1">
              <a:defRPr/>
            </a:pPr>
            <a:r>
              <a:rPr lang="es-ES_tradnl" sz="3200" dirty="0"/>
              <a:t>OPERANDOS FUENTE Y RESULTADO</a:t>
            </a:r>
            <a:endParaRPr lang="es-ES" sz="3200" dirty="0"/>
          </a:p>
        </p:txBody>
      </p:sp>
      <p:sp>
        <p:nvSpPr>
          <p:cNvPr id="10243" name="Rectangle 3">
            <a:extLst>
              <a:ext uri="{FF2B5EF4-FFF2-40B4-BE49-F238E27FC236}">
                <a16:creationId xmlns:a16="http://schemas.microsoft.com/office/drawing/2014/main" id="{95F87472-1A6F-41DD-BE86-508036B04F5C}"/>
              </a:ext>
            </a:extLst>
          </p:cNvPr>
          <p:cNvSpPr>
            <a:spLocks noGrp="1" noChangeArrowheads="1"/>
          </p:cNvSpPr>
          <p:nvPr>
            <p:ph type="body" idx="1"/>
          </p:nvPr>
        </p:nvSpPr>
        <p:spPr>
          <a:xfrm>
            <a:off x="457200" y="727076"/>
            <a:ext cx="8229600" cy="5403849"/>
          </a:xfrm>
        </p:spPr>
        <p:txBody>
          <a:bodyPr/>
          <a:lstStyle/>
          <a:p>
            <a:pPr marL="609600" indent="-609600" eaLnBrk="1" hangingPunct="1">
              <a:defRPr/>
            </a:pPr>
            <a:r>
              <a:rPr lang="es-ES_tradnl" altLang="es-AR" sz="2800" dirty="0">
                <a:solidFill>
                  <a:srgbClr val="FFFF00"/>
                </a:solidFill>
              </a:rPr>
              <a:t>PUEDEN ENCONTRARSE EN:</a:t>
            </a:r>
          </a:p>
          <a:p>
            <a:pPr marL="1009650" lvl="1" indent="-609600" eaLnBrk="1" hangingPunct="1">
              <a:buFont typeface="Wingdings" panose="05000000000000000000" pitchFamily="2" charset="2"/>
              <a:buAutoNum type="arabicPeriod"/>
              <a:defRPr/>
            </a:pPr>
            <a:r>
              <a:rPr lang="es-ES_tradnl" altLang="es-AR" b="1" dirty="0">
                <a:solidFill>
                  <a:srgbClr val="FFFF00"/>
                </a:solidFill>
              </a:rPr>
              <a:t>MEMORIA PRINCIPAL O VIRTUAL</a:t>
            </a:r>
            <a:r>
              <a:rPr lang="es-ES_tradnl" altLang="es-AR" dirty="0">
                <a:solidFill>
                  <a:srgbClr val="FFFF00"/>
                </a:solidFill>
              </a:rPr>
              <a:t>:</a:t>
            </a:r>
          </a:p>
          <a:p>
            <a:pPr marL="1009650" lvl="1" indent="-609600" algn="just" eaLnBrk="1" hangingPunct="1">
              <a:buFontTx/>
              <a:buNone/>
              <a:defRPr/>
            </a:pPr>
            <a:r>
              <a:rPr lang="es-ES" altLang="es-AR" sz="1600" b="1" dirty="0">
                <a:effectLst/>
              </a:rPr>
              <a:t>         Como referencia a la próxima instrucción debe entregarse la dirección en la cual se encuentra, tanto sea en la memoria principal como en la virtual.</a:t>
            </a:r>
            <a:endParaRPr lang="es-AR" altLang="es-AR" sz="1600" dirty="0">
              <a:effectLst/>
            </a:endParaRPr>
          </a:p>
          <a:p>
            <a:pPr marL="1009650" lvl="1" indent="-609600" eaLnBrk="1" hangingPunct="1">
              <a:buFontTx/>
              <a:buAutoNum type="arabicPeriod" startAt="2"/>
              <a:defRPr/>
            </a:pPr>
            <a:r>
              <a:rPr lang="es-ES_tradnl" altLang="es-AR" b="1" dirty="0">
                <a:solidFill>
                  <a:srgbClr val="FFFF00"/>
                </a:solidFill>
              </a:rPr>
              <a:t>REGISTROS DE LA UCP (CPU)</a:t>
            </a:r>
            <a:r>
              <a:rPr lang="es-ES_tradnl" altLang="es-AR" dirty="0">
                <a:solidFill>
                  <a:srgbClr val="FFFF00"/>
                </a:solidFill>
              </a:rPr>
              <a:t>:</a:t>
            </a:r>
          </a:p>
          <a:p>
            <a:pPr marL="1009650" lvl="1" indent="-609600" algn="just" eaLnBrk="1" hangingPunct="1">
              <a:buFontTx/>
              <a:buNone/>
              <a:defRPr/>
            </a:pPr>
            <a:r>
              <a:rPr lang="es-ES" altLang="es-AR" sz="1600" b="1" dirty="0">
                <a:effectLst/>
                <a:cs typeface="Times New Roman" panose="02020603050405020304" pitchFamily="18" charset="0"/>
              </a:rPr>
              <a:t>         La UCP (UCP) contiene, normalmente, uno o más registros que pueden ser referenciados por las instrucciones de máquina. </a:t>
            </a:r>
            <a:r>
              <a:rPr lang="es-ES" altLang="es-AR" sz="1600" b="1" dirty="0">
                <a:effectLst/>
              </a:rPr>
              <a:t>Cuando existe uno solo, la referencia puede ser implícita. Si existen varios, a cada uno se le asigna un número y la instrucción contendrá el número del referenciado.</a:t>
            </a:r>
            <a:endParaRPr lang="es-AR" altLang="es-AR" sz="1600" dirty="0">
              <a:effectLst/>
            </a:endParaRPr>
          </a:p>
          <a:p>
            <a:pPr marL="1009650" lvl="1" indent="-609600" eaLnBrk="1" hangingPunct="1">
              <a:buFontTx/>
              <a:buAutoNum type="arabicPeriod" startAt="3"/>
              <a:defRPr/>
            </a:pPr>
            <a:r>
              <a:rPr lang="es-ES_tradnl" altLang="es-AR" b="1" dirty="0">
                <a:solidFill>
                  <a:srgbClr val="FFFF00"/>
                </a:solidFill>
              </a:rPr>
              <a:t>PERIFÉRICOS DE ENTRADA/SALIDA</a:t>
            </a:r>
            <a:r>
              <a:rPr lang="es-ES_tradnl" altLang="es-AR" dirty="0">
                <a:solidFill>
                  <a:srgbClr val="FFFF00"/>
                </a:solidFill>
              </a:rPr>
              <a:t>:</a:t>
            </a:r>
          </a:p>
          <a:p>
            <a:pPr marL="1009650" lvl="1" indent="-609600" algn="just" eaLnBrk="1" hangingPunct="1">
              <a:buFontTx/>
              <a:buNone/>
              <a:defRPr/>
            </a:pPr>
            <a:r>
              <a:rPr lang="es-ES" altLang="es-AR" sz="1600" b="1" dirty="0">
                <a:effectLst/>
              </a:rPr>
              <a:t>         La instrucción debe especificar cual módulo y cual dispositivo se utilizarán para la operación. Si se utiliza un sistema de E/S por memoria mapeada, es necesaria la dirección de memoria principal o virtual a la cual se conecta el dispositivo a emplear.</a:t>
            </a:r>
            <a:endParaRPr lang="es-AR" altLang="es-AR" sz="1600" dirty="0">
              <a:effectLst/>
            </a:endParaRPr>
          </a:p>
          <a:p>
            <a:pPr marL="1009650" lvl="1" indent="-609600" eaLnBrk="1" hangingPunct="1">
              <a:buFont typeface="Wingdings" panose="05000000000000000000" pitchFamily="2" charset="2"/>
              <a:buAutoNum type="arabicPeriod"/>
              <a:defRPr/>
            </a:pPr>
            <a:endParaRPr lang="es-ES_tradnl" altLang="es-AR" dirty="0">
              <a:solidFill>
                <a:srgbClr val="FFFF00"/>
              </a:solidFill>
            </a:endParaRPr>
          </a:p>
          <a:p>
            <a:pPr marL="609600" indent="-609600" eaLnBrk="1" hangingPunct="1">
              <a:buSzTx/>
              <a:buFont typeface="Wingdings" panose="05000000000000000000" pitchFamily="2" charset="2"/>
              <a:buAutoNum type="arabicPeriod"/>
              <a:defRPr/>
            </a:pPr>
            <a:endParaRPr lang="es-ES" altLang="es-AR" dirty="0">
              <a:solidFill>
                <a:srgbClr val="FFFF00"/>
              </a:solidFill>
            </a:endParaRPr>
          </a:p>
        </p:txBody>
      </p:sp>
      <p:sp>
        <p:nvSpPr>
          <p:cNvPr id="6" name="5 Marcador de número de diapositiva">
            <a:extLst>
              <a:ext uri="{FF2B5EF4-FFF2-40B4-BE49-F238E27FC236}">
                <a16:creationId xmlns:a16="http://schemas.microsoft.com/office/drawing/2014/main" id="{1A3D2CE0-F39F-4FD1-A203-036CACC6154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BED7BFA8-0EAE-4165-B645-DCED67470923}" type="slidenum">
              <a:rPr lang="es-ES" altLang="es-AR" smtClean="0"/>
              <a:pPr eaLnBrk="1" hangingPunct="1">
                <a:defRPr/>
              </a:pPr>
              <a:t>4</a:t>
            </a:fld>
            <a:endParaRPr lang="es-ES" altLang="es-AR"/>
          </a:p>
        </p:txBody>
      </p:sp>
      <p:sp>
        <p:nvSpPr>
          <p:cNvPr id="11269" name="Rectangle 8">
            <a:extLst>
              <a:ext uri="{FF2B5EF4-FFF2-40B4-BE49-F238E27FC236}">
                <a16:creationId xmlns:a16="http://schemas.microsoft.com/office/drawing/2014/main" id="{60C4D8CE-CAF2-466C-8200-8F812EE08871}"/>
              </a:ext>
            </a:extLst>
          </p:cNvPr>
          <p:cNvSpPr>
            <a:spLocks noChangeArrowheads="1"/>
          </p:cNvSpPr>
          <p:nvPr/>
        </p:nvSpPr>
        <p:spPr bwMode="auto">
          <a:xfrm>
            <a:off x="0" y="104775"/>
            <a:ext cx="2286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spcBef>
                <a:spcPct val="0"/>
              </a:spcBef>
              <a:buClrTx/>
              <a:buSzTx/>
              <a:buFontTx/>
              <a:buNone/>
            </a:pPr>
            <a:r>
              <a:rPr lang="es-ES" altLang="es-AR" sz="1000" b="1">
                <a:cs typeface="Times New Roman" panose="02020603050405020304" pitchFamily="18" charset="0"/>
              </a:rPr>
              <a:t> </a:t>
            </a:r>
            <a:endParaRPr lang="es-ES" altLang="es-A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689FD18-3BC4-4388-B294-73E30811AF78}"/>
              </a:ext>
            </a:extLst>
          </p:cNvPr>
          <p:cNvSpPr>
            <a:spLocks noGrp="1" noChangeArrowheads="1"/>
          </p:cNvSpPr>
          <p:nvPr>
            <p:ph type="title"/>
          </p:nvPr>
        </p:nvSpPr>
        <p:spPr/>
        <p:txBody>
          <a:bodyPr/>
          <a:lstStyle/>
          <a:p>
            <a:pPr eaLnBrk="1" hangingPunct="1">
              <a:defRPr/>
            </a:pPr>
            <a:r>
              <a:rPr lang="es-ES_tradnl"/>
              <a:t>ARITMÉTICAS</a:t>
            </a:r>
            <a:endParaRPr lang="es-ES"/>
          </a:p>
        </p:txBody>
      </p:sp>
      <p:graphicFrame>
        <p:nvGraphicFramePr>
          <p:cNvPr id="42033" name="Group 49">
            <a:extLst>
              <a:ext uri="{FF2B5EF4-FFF2-40B4-BE49-F238E27FC236}">
                <a16:creationId xmlns:a16="http://schemas.microsoft.com/office/drawing/2014/main" id="{9C3ACD20-2C0A-420E-ACD7-11FA57906AC0}"/>
              </a:ext>
            </a:extLst>
          </p:cNvPr>
          <p:cNvGraphicFramePr>
            <a:graphicFrameLocks noGrp="1"/>
          </p:cNvGraphicFramePr>
          <p:nvPr>
            <p:ph idx="1"/>
          </p:nvPr>
        </p:nvGraphicFramePr>
        <p:xfrm>
          <a:off x="457200" y="1600200"/>
          <a:ext cx="8229600" cy="4694238"/>
        </p:xfrm>
        <a:graphic>
          <a:graphicData uri="http://schemas.openxmlformats.org/drawingml/2006/table">
            <a:tbl>
              <a:tblPr/>
              <a:tblGrid>
                <a:gridCol w="2962672">
                  <a:extLst>
                    <a:ext uri="{9D8B030D-6E8A-4147-A177-3AD203B41FA5}">
                      <a16:colId xmlns:a16="http://schemas.microsoft.com/office/drawing/2014/main" val="20000"/>
                    </a:ext>
                  </a:extLst>
                </a:gridCol>
                <a:gridCol w="5266928">
                  <a:extLst>
                    <a:ext uri="{9D8B030D-6E8A-4147-A177-3AD203B41FA5}">
                      <a16:colId xmlns:a16="http://schemas.microsoft.com/office/drawing/2014/main" val="20001"/>
                    </a:ext>
                  </a:extLst>
                </a:gridCol>
              </a:tblGrid>
              <a:tr h="5791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ADD</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Computa la suma de dos operandos</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SUBSTRACT</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es-ES" sz="1800" kern="1200" dirty="0">
                          <a:solidFill>
                            <a:schemeClr val="tx1"/>
                          </a:solidFill>
                          <a:effectLst/>
                          <a:latin typeface="+mn-lt"/>
                          <a:ea typeface="+mn-ea"/>
                          <a:cs typeface="+mn-cs"/>
                        </a:rPr>
                        <a:t>Computa la resta de dos operandos</a:t>
                      </a:r>
                      <a:endParaRPr lang="es-AR" sz="1800" dirty="0"/>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1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MULTIPLY</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es-ES" sz="1800" kern="1200" dirty="0">
                          <a:solidFill>
                            <a:schemeClr val="tx1"/>
                          </a:solidFill>
                          <a:effectLst/>
                          <a:latin typeface="+mn-lt"/>
                          <a:ea typeface="+mn-ea"/>
                          <a:cs typeface="+mn-cs"/>
                        </a:rPr>
                        <a:t>Computa el producto de dos operandos</a:t>
                      </a:r>
                      <a:endParaRPr lang="es-AR" sz="1800" dirty="0"/>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DIVIDE</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es-ES" sz="1800" kern="1200" dirty="0">
                          <a:solidFill>
                            <a:schemeClr val="tx1"/>
                          </a:solidFill>
                          <a:effectLst/>
                          <a:latin typeface="+mn-lt"/>
                          <a:ea typeface="+mn-ea"/>
                          <a:cs typeface="+mn-cs"/>
                        </a:rPr>
                        <a:t>Computa el cociente de dos operandos</a:t>
                      </a:r>
                      <a:endParaRPr lang="es-AR" sz="1800" dirty="0"/>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ABSOLUTE</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es-ES" sz="1800" kern="1200" dirty="0">
                          <a:solidFill>
                            <a:schemeClr val="tx1"/>
                          </a:solidFill>
                          <a:effectLst/>
                          <a:latin typeface="+mn-lt"/>
                          <a:ea typeface="+mn-ea"/>
                          <a:cs typeface="+mn-cs"/>
                        </a:rPr>
                        <a:t>Reemplaza al operando por su valor absoluto</a:t>
                      </a:r>
                      <a:endParaRPr lang="es-AR" sz="1800" dirty="0"/>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1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NEGATE</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800" kern="1200" dirty="0">
                          <a:solidFill>
                            <a:schemeClr val="tx1"/>
                          </a:solidFill>
                          <a:effectLst/>
                          <a:latin typeface="+mn-lt"/>
                          <a:ea typeface="+mn-ea"/>
                          <a:cs typeface="+mn-cs"/>
                        </a:rPr>
                        <a:t>Cambia el </a:t>
                      </a:r>
                      <a:r>
                        <a:rPr lang="en-US" sz="1800" kern="1200" dirty="0" err="1">
                          <a:solidFill>
                            <a:schemeClr val="tx1"/>
                          </a:solidFill>
                          <a:effectLst/>
                          <a:latin typeface="+mn-lt"/>
                          <a:ea typeface="+mn-ea"/>
                          <a:cs typeface="+mn-cs"/>
                        </a:rPr>
                        <a:t>signo</a:t>
                      </a:r>
                      <a:r>
                        <a:rPr lang="en-US" sz="1800" kern="1200" dirty="0">
                          <a:solidFill>
                            <a:schemeClr val="tx1"/>
                          </a:solidFill>
                          <a:effectLst/>
                          <a:latin typeface="+mn-lt"/>
                          <a:ea typeface="+mn-ea"/>
                          <a:cs typeface="+mn-cs"/>
                        </a:rPr>
                        <a:t> del operando</a:t>
                      </a:r>
                      <a:endParaRPr lang="es-AR" sz="1800" dirty="0"/>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1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INCREMENT</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800" kern="1200" dirty="0">
                          <a:solidFill>
                            <a:schemeClr val="tx1"/>
                          </a:solidFill>
                          <a:effectLst/>
                          <a:latin typeface="+mn-lt"/>
                          <a:ea typeface="+mn-ea"/>
                          <a:cs typeface="+mn-cs"/>
                        </a:rPr>
                        <a:t>Suma 1 al operando</a:t>
                      </a:r>
                      <a:endParaRPr lang="es-AR" sz="1800" dirty="0"/>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15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Times New Roman" pitchFamily="18" charset="0"/>
                          <a:cs typeface="Times New Roman" pitchFamily="18" charset="0"/>
                        </a:rPr>
                        <a:t>DECREMENT</a:t>
                      </a:r>
                      <a:endParaRPr kumimoji="0" lang="en-US" sz="3200" b="1" i="0" u="none" strike="noStrike" cap="none" normalizeH="0" baseline="0" dirty="0">
                        <a:ln>
                          <a:noFill/>
                        </a:ln>
                        <a:solidFill>
                          <a:srgbClr val="FFFF00"/>
                        </a:solidFill>
                        <a:effectLst/>
                        <a:latin typeface="Arial"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800" kern="1200" dirty="0" err="1">
                          <a:solidFill>
                            <a:schemeClr val="tx1"/>
                          </a:solidFill>
                          <a:effectLst/>
                          <a:latin typeface="+mn-lt"/>
                          <a:ea typeface="+mn-ea"/>
                          <a:cs typeface="+mn-cs"/>
                        </a:rPr>
                        <a:t>Resta</a:t>
                      </a:r>
                      <a:r>
                        <a:rPr lang="en-US" sz="1800" kern="1200" dirty="0">
                          <a:solidFill>
                            <a:schemeClr val="tx1"/>
                          </a:solidFill>
                          <a:effectLst/>
                          <a:latin typeface="+mn-lt"/>
                          <a:ea typeface="+mn-ea"/>
                          <a:cs typeface="+mn-cs"/>
                        </a:rPr>
                        <a:t> 1 al operando</a:t>
                      </a:r>
                      <a:endParaRPr lang="es-AR" sz="1800" dirty="0"/>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5" name="24 Marcador de número de diapositiva">
            <a:extLst>
              <a:ext uri="{FF2B5EF4-FFF2-40B4-BE49-F238E27FC236}">
                <a16:creationId xmlns:a16="http://schemas.microsoft.com/office/drawing/2014/main" id="{B01EE6D9-F30A-4A5A-9317-FD8F30909C92}"/>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D1EA3DD0-F729-4185-9E2E-C7D1F2DE58F6}" type="slidenum">
              <a:rPr lang="es-ES" altLang="es-AR" smtClean="0"/>
              <a:pPr eaLnBrk="1" hangingPunct="1">
                <a:defRPr/>
              </a:pPr>
              <a:t>40</a:t>
            </a:fld>
            <a:endParaRPr lang="es-ES" altLang="es-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E60B8A1-1883-4FDC-9684-B1614FAB9610}"/>
              </a:ext>
            </a:extLst>
          </p:cNvPr>
          <p:cNvSpPr>
            <a:spLocks noGrp="1" noChangeArrowheads="1"/>
          </p:cNvSpPr>
          <p:nvPr>
            <p:ph type="title"/>
          </p:nvPr>
        </p:nvSpPr>
        <p:spPr>
          <a:xfrm>
            <a:off x="457200" y="277813"/>
            <a:ext cx="8229600" cy="414337"/>
          </a:xfrm>
        </p:spPr>
        <p:txBody>
          <a:bodyPr/>
          <a:lstStyle/>
          <a:p>
            <a:pPr eaLnBrk="1" hangingPunct="1">
              <a:defRPr/>
            </a:pPr>
            <a:r>
              <a:rPr lang="es-ES_tradnl" sz="3200" dirty="0"/>
              <a:t>LÓGICAS</a:t>
            </a:r>
            <a:endParaRPr lang="es-ES" sz="3200" dirty="0"/>
          </a:p>
        </p:txBody>
      </p:sp>
      <p:graphicFrame>
        <p:nvGraphicFramePr>
          <p:cNvPr id="44088" name="Group 56">
            <a:extLst>
              <a:ext uri="{FF2B5EF4-FFF2-40B4-BE49-F238E27FC236}">
                <a16:creationId xmlns:a16="http://schemas.microsoft.com/office/drawing/2014/main" id="{34C6C31A-27ED-4DF2-A30E-BEF5936956DB}"/>
              </a:ext>
            </a:extLst>
          </p:cNvPr>
          <p:cNvGraphicFramePr>
            <a:graphicFrameLocks noGrp="1"/>
          </p:cNvGraphicFramePr>
          <p:nvPr>
            <p:ph idx="1"/>
            <p:extLst>
              <p:ext uri="{D42A27DB-BD31-4B8C-83A1-F6EECF244321}">
                <p14:modId xmlns:p14="http://schemas.microsoft.com/office/powerpoint/2010/main" val="4051454980"/>
              </p:ext>
            </p:extLst>
          </p:nvPr>
        </p:nvGraphicFramePr>
        <p:xfrm>
          <a:off x="457200" y="692150"/>
          <a:ext cx="8229600" cy="6161088"/>
        </p:xfrm>
        <a:graphic>
          <a:graphicData uri="http://schemas.openxmlformats.org/drawingml/2006/table">
            <a:tbl>
              <a:tblPr/>
              <a:tblGrid>
                <a:gridCol w="3106688">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4114800">
                  <a:extLst>
                    <a:ext uri="{9D8B030D-6E8A-4147-A177-3AD203B41FA5}">
                      <a16:colId xmlns:a16="http://schemas.microsoft.com/office/drawing/2014/main" val="20003"/>
                    </a:ext>
                  </a:extLst>
                </a:gridCol>
              </a:tblGrid>
              <a:tr h="60211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AND</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Conforma la operación indicada entre bits.</a:t>
                      </a:r>
                      <a:endParaRPr kumimoji="0" lang="en-US" sz="16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5560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OR</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r>
                        <a:rPr lang="es-ES" sz="1600" kern="1200" dirty="0">
                          <a:solidFill>
                            <a:schemeClr val="tx1"/>
                          </a:solidFill>
                          <a:effectLst/>
                          <a:latin typeface="+mn-lt"/>
                          <a:ea typeface="+mn-ea"/>
                          <a:cs typeface="+mn-cs"/>
                        </a:rPr>
                        <a:t>Conforma la operación indicada entre bits.</a:t>
                      </a:r>
                      <a:endParaRPr lang="es-AR" sz="1600" dirty="0"/>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699666">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NOT (Complement)</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gridSpan="2">
                  <a:txBody>
                    <a:bodyPr/>
                    <a:lstStyle/>
                    <a:p>
                      <a:r>
                        <a:rPr lang="es-ES" sz="1600" kern="1200" dirty="0">
                          <a:solidFill>
                            <a:schemeClr val="tx1"/>
                          </a:solidFill>
                          <a:effectLst/>
                          <a:latin typeface="+mn-lt"/>
                          <a:ea typeface="+mn-ea"/>
                          <a:cs typeface="+mn-cs"/>
                        </a:rPr>
                        <a:t>Conforma la operación indicada entre bits.</a:t>
                      </a:r>
                      <a:endParaRPr lang="es-AR" dirty="0"/>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extLst>
                  <a:ext uri="{0D108BD9-81ED-4DB2-BD59-A6C34878D82A}">
                    <a16:rowId xmlns:a16="http://schemas.microsoft.com/office/drawing/2014/main" val="10002"/>
                  </a:ext>
                </a:extLst>
              </a:tr>
              <a:tr h="60023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EXCLUSIVE-OR</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Conforma la operación indicada entre bits.</a:t>
                      </a:r>
                      <a:endParaRPr kumimoji="0" lang="en-US" sz="16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extLst>
                  <a:ext uri="{0D108BD9-81ED-4DB2-BD59-A6C34878D82A}">
                    <a16:rowId xmlns:a16="http://schemas.microsoft.com/office/drawing/2014/main" val="10003"/>
                  </a:ext>
                </a:extLst>
              </a:tr>
              <a:tr h="556075">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TEST</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sz="1600" kern="1200" dirty="0" err="1">
                          <a:solidFill>
                            <a:schemeClr val="tx1"/>
                          </a:solidFill>
                          <a:effectLst/>
                          <a:latin typeface="+mn-lt"/>
                          <a:ea typeface="+mn-ea"/>
                          <a:cs typeface="+mn-cs"/>
                        </a:rPr>
                        <a:t>Prueba</a:t>
                      </a:r>
                      <a:r>
                        <a:rPr lang="en-US" sz="1600" kern="1200" dirty="0">
                          <a:solidFill>
                            <a:schemeClr val="tx1"/>
                          </a:solidFill>
                          <a:effectLst/>
                          <a:latin typeface="+mn-lt"/>
                          <a:ea typeface="+mn-ea"/>
                          <a:cs typeface="+mn-cs"/>
                        </a:rPr>
                        <a:t> la </a:t>
                      </a:r>
                      <a:r>
                        <a:rPr lang="en-US" sz="1600" kern="1200" dirty="0" err="1">
                          <a:solidFill>
                            <a:schemeClr val="tx1"/>
                          </a:solidFill>
                          <a:effectLst/>
                          <a:latin typeface="+mn-lt"/>
                          <a:ea typeface="+mn-ea"/>
                          <a:cs typeface="+mn-cs"/>
                        </a:rPr>
                        <a:t>condición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especificada</a:t>
                      </a:r>
                      <a:r>
                        <a:rPr lang="en-US" sz="1600" kern="1200" dirty="0">
                          <a:solidFill>
                            <a:schemeClr val="tx1"/>
                          </a:solidFill>
                          <a:effectLst/>
                          <a:latin typeface="+mn-lt"/>
                          <a:ea typeface="+mn-ea"/>
                          <a:cs typeface="+mn-cs"/>
                        </a:rPr>
                        <a:t>.</a:t>
                      </a:r>
                      <a:endParaRPr kumimoji="0" lang="en-US" sz="16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extLst>
                  <a:ext uri="{0D108BD9-81ED-4DB2-BD59-A6C34878D82A}">
                    <a16:rowId xmlns:a16="http://schemas.microsoft.com/office/drawing/2014/main" val="10004"/>
                  </a:ext>
                </a:extLst>
              </a:tr>
              <a:tr h="840789">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COMPARE</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Hace la comparación lógica o aritmética de dos o más operandos.</a:t>
                      </a:r>
                      <a:endParaRPr kumimoji="0" lang="en-US" sz="16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extLst>
                  <a:ext uri="{0D108BD9-81ED-4DB2-BD59-A6C34878D82A}">
                    <a16:rowId xmlns:a16="http://schemas.microsoft.com/office/drawing/2014/main" val="10005"/>
                  </a:ext>
                </a:extLst>
              </a:tr>
              <a:tr h="852956">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SET CONTROL VARIABLES</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Conjunto de instrucciones que ubica controles para protección, manejo de interrupciones, </a:t>
                      </a:r>
                      <a:r>
                        <a:rPr lang="es-ES" sz="1600" kern="1200" dirty="0" err="1">
                          <a:solidFill>
                            <a:schemeClr val="tx1"/>
                          </a:solidFill>
                          <a:effectLst/>
                          <a:latin typeface="+mn-lt"/>
                          <a:ea typeface="+mn-ea"/>
                          <a:cs typeface="+mn-cs"/>
                        </a:rPr>
                        <a:t>timers</a:t>
                      </a:r>
                      <a:r>
                        <a:rPr lang="es-ES" sz="1600" kern="1200" dirty="0">
                          <a:solidFill>
                            <a:schemeClr val="tx1"/>
                          </a:solidFill>
                          <a:effectLst/>
                          <a:latin typeface="+mn-lt"/>
                          <a:ea typeface="+mn-ea"/>
                          <a:cs typeface="+mn-cs"/>
                        </a:rPr>
                        <a:t>, etc. </a:t>
                      </a:r>
                      <a:endParaRPr kumimoji="0" lang="en-US" sz="16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52956">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SHIFT</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Desplaza a derecha o izquierda al operando, introduciendo constantes en los extremos.</a:t>
                      </a:r>
                      <a:endParaRPr kumimoji="0" lang="en-US" sz="16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0230">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Verdana" pitchFamily="34" charset="0"/>
                          <a:cs typeface="Times New Roman" pitchFamily="18" charset="0"/>
                        </a:rPr>
                        <a:t>ROTATE</a:t>
                      </a:r>
                      <a:endParaRPr kumimoji="0" lang="en-US" sz="20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Desplaza a derecha o izquierda al operando, en forma circular.</a:t>
                      </a:r>
                      <a:endParaRPr kumimoji="0" lang="en-US" sz="1600" b="1" i="0" u="none" strike="noStrike" cap="none" normalizeH="0" baseline="0" dirty="0">
                        <a:ln>
                          <a:noFill/>
                        </a:ln>
                        <a:solidFill>
                          <a:srgbClr val="FFFF00"/>
                        </a:solidFill>
                        <a:effectLst/>
                        <a:latin typeface="Verdana"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7" name="26 Marcador de número de diapositiva">
            <a:extLst>
              <a:ext uri="{FF2B5EF4-FFF2-40B4-BE49-F238E27FC236}">
                <a16:creationId xmlns:a16="http://schemas.microsoft.com/office/drawing/2014/main" id="{DBD1B484-1BC2-4947-8036-3D0981498E58}"/>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E0E2B70-F9D1-42A6-B374-CA9F0C1D4D99}" type="slidenum">
              <a:rPr lang="es-ES" altLang="es-AR" smtClean="0"/>
              <a:pPr eaLnBrk="1" hangingPunct="1">
                <a:defRPr/>
              </a:pPr>
              <a:t>41</a:t>
            </a:fld>
            <a:endParaRPr lang="es-ES" altLang="es-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8A795FA-0540-4437-B79D-503E6E9651CC}"/>
              </a:ext>
            </a:extLst>
          </p:cNvPr>
          <p:cNvSpPr>
            <a:spLocks noGrp="1" noChangeArrowheads="1"/>
          </p:cNvSpPr>
          <p:nvPr>
            <p:ph type="title"/>
          </p:nvPr>
        </p:nvSpPr>
        <p:spPr>
          <a:xfrm>
            <a:off x="457200" y="277813"/>
            <a:ext cx="8218488" cy="127000"/>
          </a:xfrm>
        </p:spPr>
        <p:txBody>
          <a:bodyPr/>
          <a:lstStyle/>
          <a:p>
            <a:pPr eaLnBrk="1" hangingPunct="1">
              <a:defRPr/>
            </a:pPr>
            <a:r>
              <a:rPr lang="es-ES_tradnl" sz="3200" dirty="0"/>
              <a:t>TRANSFERENCIA DE CONTROL</a:t>
            </a:r>
            <a:endParaRPr lang="es-ES" sz="3200" dirty="0"/>
          </a:p>
        </p:txBody>
      </p:sp>
      <p:graphicFrame>
        <p:nvGraphicFramePr>
          <p:cNvPr id="46140" name="Group 60">
            <a:extLst>
              <a:ext uri="{FF2B5EF4-FFF2-40B4-BE49-F238E27FC236}">
                <a16:creationId xmlns:a16="http://schemas.microsoft.com/office/drawing/2014/main" id="{5173A09C-8BEB-4704-ABB2-63ABE3AB6E33}"/>
              </a:ext>
            </a:extLst>
          </p:cNvPr>
          <p:cNvGraphicFramePr>
            <a:graphicFrameLocks noGrp="1"/>
          </p:cNvGraphicFramePr>
          <p:nvPr>
            <p:ph idx="1"/>
            <p:extLst>
              <p:ext uri="{D42A27DB-BD31-4B8C-83A1-F6EECF244321}">
                <p14:modId xmlns:p14="http://schemas.microsoft.com/office/powerpoint/2010/main" val="1520141639"/>
              </p:ext>
            </p:extLst>
          </p:nvPr>
        </p:nvGraphicFramePr>
        <p:xfrm>
          <a:off x="457200" y="549275"/>
          <a:ext cx="8229601" cy="6248401"/>
        </p:xfrm>
        <a:graphic>
          <a:graphicData uri="http://schemas.openxmlformats.org/drawingml/2006/table">
            <a:tbl>
              <a:tblPr/>
              <a:tblGrid>
                <a:gridCol w="1450503">
                  <a:extLst>
                    <a:ext uri="{9D8B030D-6E8A-4147-A177-3AD203B41FA5}">
                      <a16:colId xmlns:a16="http://schemas.microsoft.com/office/drawing/2014/main" val="20000"/>
                    </a:ext>
                  </a:extLst>
                </a:gridCol>
                <a:gridCol w="720081">
                  <a:extLst>
                    <a:ext uri="{9D8B030D-6E8A-4147-A177-3AD203B41FA5}">
                      <a16:colId xmlns:a16="http://schemas.microsoft.com/office/drawing/2014/main" val="20001"/>
                    </a:ext>
                  </a:extLst>
                </a:gridCol>
                <a:gridCol w="360039">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288033">
                  <a:extLst>
                    <a:ext uri="{9D8B030D-6E8A-4147-A177-3AD203B41FA5}">
                      <a16:colId xmlns:a16="http://schemas.microsoft.com/office/drawing/2014/main" val="20004"/>
                    </a:ext>
                  </a:extLst>
                </a:gridCol>
                <a:gridCol w="5050905">
                  <a:extLst>
                    <a:ext uri="{9D8B030D-6E8A-4147-A177-3AD203B41FA5}">
                      <a16:colId xmlns:a16="http://schemas.microsoft.com/office/drawing/2014/main" val="20005"/>
                    </a:ext>
                  </a:extLst>
                </a:gridCol>
              </a:tblGrid>
              <a:tr h="624984">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JUMP (Branch)</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r>
                        <a:rPr lang="es-ES" sz="1400" kern="1200" dirty="0">
                          <a:solidFill>
                            <a:schemeClr val="tx1"/>
                          </a:solidFill>
                          <a:effectLst/>
                          <a:latin typeface="+mn-lt"/>
                          <a:ea typeface="+mn-ea"/>
                          <a:cs typeface="+mn-cs"/>
                        </a:rPr>
                        <a:t>Transferencia incondicional, cargando al contador de programa (PC) con un nuevo contenido.</a:t>
                      </a:r>
                      <a:endParaRPr lang="es-AR" sz="1400" dirty="0"/>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lnL w="12700" cap="flat" cmpd="sng" algn="ctr">
                      <a:solidFill>
                        <a:srgbClr val="000000"/>
                      </a:solidFill>
                      <a:prstDash val="solid"/>
                      <a:round/>
                      <a:headEnd type="none" w="med" len="med"/>
                      <a:tailEnd type="none" w="med" len="med"/>
                    </a:lnL>
                  </a:tcPr>
                </a:tc>
                <a:tc hMerge="1">
                  <a:txBody>
                    <a:bodyPr/>
                    <a:lstStyle/>
                    <a:p>
                      <a:endParaRPr lang="es-AR"/>
                    </a:p>
                  </a:txBody>
                  <a:tcPr/>
                </a:tc>
                <a:extLst>
                  <a:ext uri="{0D108BD9-81ED-4DB2-BD59-A6C34878D82A}">
                    <a16:rowId xmlns:a16="http://schemas.microsoft.com/office/drawing/2014/main" val="10000"/>
                  </a:ext>
                </a:extLst>
              </a:tr>
              <a:tr h="527168">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JUMP CONDITIONAL</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400" kern="1200" dirty="0">
                          <a:solidFill>
                            <a:schemeClr val="tx1"/>
                          </a:solidFill>
                          <a:effectLst/>
                          <a:latin typeface="+mn-lt"/>
                          <a:ea typeface="+mn-ea"/>
                          <a:cs typeface="+mn-cs"/>
                        </a:rPr>
                        <a:t>Prueba la condición indicada y carga o </a:t>
                      </a:r>
                      <a:r>
                        <a:rPr lang="es-ES" sz="1400" kern="1200" dirty="0" err="1">
                          <a:solidFill>
                            <a:schemeClr val="tx1"/>
                          </a:solidFill>
                          <a:effectLst/>
                          <a:latin typeface="+mn-lt"/>
                          <a:ea typeface="+mn-ea"/>
                          <a:cs typeface="+mn-cs"/>
                        </a:rPr>
                        <a:t>nó</a:t>
                      </a:r>
                      <a:r>
                        <a:rPr lang="es-ES" sz="1400" kern="1200" dirty="0">
                          <a:solidFill>
                            <a:schemeClr val="tx1"/>
                          </a:solidFill>
                          <a:effectLst/>
                          <a:latin typeface="+mn-lt"/>
                          <a:ea typeface="+mn-ea"/>
                          <a:cs typeface="+mn-cs"/>
                        </a:rPr>
                        <a:t> al contador de programa (PC) con un nuevo contenido.</a:t>
                      </a:r>
                      <a:endParaRPr kumimoji="0" lang="en-US" sz="14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extLst>
                  <a:ext uri="{0D108BD9-81ED-4DB2-BD59-A6C34878D82A}">
                    <a16:rowId xmlns:a16="http://schemas.microsoft.com/office/drawing/2014/main" val="10001"/>
                  </a:ext>
                </a:extLst>
              </a:tr>
              <a:tr h="822977">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JUMP TO SUBROUTINE</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r>
                        <a:rPr lang="es-ES" sz="1600" kern="1200" dirty="0">
                          <a:solidFill>
                            <a:schemeClr val="tx1"/>
                          </a:solidFill>
                          <a:effectLst/>
                          <a:latin typeface="+mn-lt"/>
                          <a:ea typeface="+mn-ea"/>
                          <a:cs typeface="+mn-cs"/>
                        </a:rPr>
                        <a:t>Guarda la información de control del programa en ejecución y salta a la nueva dirección especificada.</a:t>
                      </a:r>
                      <a:endParaRPr lang="es-AR" sz="1600" dirty="0"/>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RETURN</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r>
                        <a:rPr lang="es-ES" sz="1600" kern="1200" dirty="0">
                          <a:solidFill>
                            <a:schemeClr val="tx1"/>
                          </a:solidFill>
                          <a:effectLst/>
                          <a:latin typeface="+mn-lt"/>
                          <a:ea typeface="+mn-ea"/>
                          <a:cs typeface="+mn-cs"/>
                        </a:rPr>
                        <a:t>Reemplaza el contenido de los registros con datos conocidos.</a:t>
                      </a:r>
                      <a:endParaRPr lang="es-AR" sz="1600" dirty="0"/>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lnL w="12700" cap="flat" cmpd="sng" algn="ctr">
                      <a:solidFill>
                        <a:srgbClr val="000000"/>
                      </a:solidFill>
                      <a:prstDash val="solid"/>
                      <a:round/>
                      <a:headEnd type="none" w="med" len="med"/>
                      <a:tailEnd type="none" w="med" len="med"/>
                    </a:lnL>
                  </a:tcPr>
                </a:tc>
                <a:tc hMerge="1">
                  <a:txBody>
                    <a:bodyPr/>
                    <a:lstStyle/>
                    <a:p>
                      <a:endParaRPr lang="es-AR"/>
                    </a:p>
                  </a:txBody>
                  <a:tcPr/>
                </a:tc>
                <a:extLst>
                  <a:ext uri="{0D108BD9-81ED-4DB2-BD59-A6C34878D82A}">
                    <a16:rowId xmlns:a16="http://schemas.microsoft.com/office/drawing/2014/main" val="10003"/>
                  </a:ext>
                </a:extLst>
              </a:tr>
              <a:tr h="65787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EXECUTE</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r>
                        <a:rPr lang="es-ES" sz="1600" kern="1200" dirty="0">
                          <a:solidFill>
                            <a:schemeClr val="tx1"/>
                          </a:solidFill>
                          <a:effectLst/>
                          <a:latin typeface="+mn-lt"/>
                          <a:ea typeface="+mn-ea"/>
                          <a:cs typeface="+mn-cs"/>
                        </a:rPr>
                        <a:t>Busca los operandos indicados y ejecuta la instrucción sin alterar al contador de programa (PC)</a:t>
                      </a:r>
                      <a:r>
                        <a:rPr lang="es-ES" sz="1800" kern="1200" dirty="0">
                          <a:solidFill>
                            <a:schemeClr val="tx1"/>
                          </a:solidFill>
                          <a:effectLst/>
                          <a:latin typeface="+mn-lt"/>
                          <a:ea typeface="+mn-ea"/>
                          <a:cs typeface="+mn-cs"/>
                        </a:rPr>
                        <a:t>.</a:t>
                      </a:r>
                      <a:endParaRPr lang="es-AR" sz="1800" dirty="0"/>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lnL w="12700" cap="flat" cmpd="sng" algn="ctr">
                      <a:solidFill>
                        <a:srgbClr val="000000"/>
                      </a:solidFill>
                      <a:prstDash val="solid"/>
                      <a:round/>
                      <a:headEnd type="none" w="med" len="med"/>
                      <a:tailEnd type="none" w="med" len="med"/>
                    </a:lnL>
                  </a:tcPr>
                </a:tc>
                <a:tc hMerge="1">
                  <a:txBody>
                    <a:bodyPr/>
                    <a:lstStyle/>
                    <a:p>
                      <a:endParaRPr lang="es-AR"/>
                    </a:p>
                  </a:txBody>
                  <a:tcPr/>
                </a:tc>
                <a:extLst>
                  <a:ext uri="{0D108BD9-81ED-4DB2-BD59-A6C34878D82A}">
                    <a16:rowId xmlns:a16="http://schemas.microsoft.com/office/drawing/2014/main" val="10004"/>
                  </a:ext>
                </a:extLst>
              </a:tr>
              <a:tr h="62498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SKIP</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r>
                        <a:rPr lang="es-ES" sz="1600" kern="1200" dirty="0">
                          <a:solidFill>
                            <a:schemeClr val="tx1"/>
                          </a:solidFill>
                          <a:effectLst/>
                          <a:latin typeface="+mn-lt"/>
                          <a:ea typeface="+mn-ea"/>
                          <a:cs typeface="+mn-cs"/>
                        </a:rPr>
                        <a:t>Incrementa al contador de programa (PC) para pasar a la próxima instrucción.</a:t>
                      </a:r>
                      <a:endParaRPr lang="es-AR" sz="1600" dirty="0"/>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lnL w="12700" cap="flat" cmpd="sng" algn="ctr">
                      <a:solidFill>
                        <a:srgbClr val="000000"/>
                      </a:solidFill>
                      <a:prstDash val="solid"/>
                      <a:round/>
                      <a:headEnd type="none" w="med" len="med"/>
                      <a:tailEnd type="none" w="med" len="med"/>
                    </a:lnL>
                  </a:tcPr>
                </a:tc>
                <a:tc hMerge="1">
                  <a:txBody>
                    <a:bodyPr/>
                    <a:lstStyle/>
                    <a:p>
                      <a:endParaRPr lang="es-AR"/>
                    </a:p>
                  </a:txBody>
                  <a:tcPr/>
                </a:tc>
                <a:extLst>
                  <a:ext uri="{0D108BD9-81ED-4DB2-BD59-A6C34878D82A}">
                    <a16:rowId xmlns:a16="http://schemas.microsoft.com/office/drawing/2014/main" val="10005"/>
                  </a:ext>
                </a:extLst>
              </a:tr>
              <a:tr h="756559">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SKIP CONDITIONAL</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Prueba la condición especificada y cambia o </a:t>
                      </a:r>
                      <a:r>
                        <a:rPr lang="es-ES" sz="1600" kern="1200" dirty="0" err="1">
                          <a:solidFill>
                            <a:schemeClr val="tx1"/>
                          </a:solidFill>
                          <a:effectLst/>
                          <a:latin typeface="+mn-lt"/>
                          <a:ea typeface="+mn-ea"/>
                          <a:cs typeface="+mn-cs"/>
                        </a:rPr>
                        <a:t>nó</a:t>
                      </a:r>
                      <a:r>
                        <a:rPr lang="es-ES" sz="1600" kern="1200" dirty="0">
                          <a:solidFill>
                            <a:schemeClr val="tx1"/>
                          </a:solidFill>
                          <a:effectLst/>
                          <a:latin typeface="+mn-lt"/>
                          <a:ea typeface="+mn-ea"/>
                          <a:cs typeface="+mn-cs"/>
                        </a:rPr>
                        <a:t> el contenido del contador de programa (PC).</a:t>
                      </a:r>
                      <a:endParaRPr kumimoji="0" lang="en-US" sz="16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r>
                        <a:rPr lang="es-ES" sz="1800" kern="1200" dirty="0">
                          <a:solidFill>
                            <a:schemeClr val="tx1"/>
                          </a:solidFill>
                          <a:effectLst/>
                          <a:latin typeface="+mn-lt"/>
                          <a:ea typeface="+mn-ea"/>
                          <a:cs typeface="+mn-cs"/>
                        </a:rPr>
                        <a:t>Prueba la condición especificada y cambia o </a:t>
                      </a:r>
                      <a:r>
                        <a:rPr lang="es-ES" sz="1800" kern="1200" dirty="0" err="1">
                          <a:solidFill>
                            <a:schemeClr val="tx1"/>
                          </a:solidFill>
                          <a:effectLst/>
                          <a:latin typeface="+mn-lt"/>
                          <a:ea typeface="+mn-ea"/>
                          <a:cs typeface="+mn-cs"/>
                        </a:rPr>
                        <a:t>nó</a:t>
                      </a:r>
                      <a:r>
                        <a:rPr lang="es-ES" sz="1800" kern="1200" dirty="0">
                          <a:solidFill>
                            <a:schemeClr val="tx1"/>
                          </a:solidFill>
                          <a:effectLst/>
                          <a:latin typeface="+mn-lt"/>
                          <a:ea typeface="+mn-ea"/>
                          <a:cs typeface="+mn-cs"/>
                        </a:rPr>
                        <a:t> el contenido del contador de programa.</a:t>
                      </a:r>
                      <a:endParaRPr lang="es-AR"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7636">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HALT</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Detiene la ejecución del programa.</a:t>
                      </a:r>
                      <a:endParaRPr kumimoji="0" lang="en-US" sz="16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r>
                        <a:rPr lang="es-ES" sz="1800" kern="1200">
                          <a:solidFill>
                            <a:schemeClr val="tx1"/>
                          </a:solidFill>
                          <a:effectLst/>
                          <a:latin typeface="+mn-lt"/>
                          <a:ea typeface="+mn-ea"/>
                          <a:cs typeface="+mn-cs"/>
                        </a:rPr>
                        <a:t>Detiene la ejecución del programa.</a:t>
                      </a:r>
                      <a:endParaRPr lang="es-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24984">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WAIT (Hold)</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Suspende la ejecución del programa hasta que se cumpla una condición dada.</a:t>
                      </a:r>
                      <a:endParaRPr kumimoji="0" lang="en-US" sz="16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r>
                        <a:rPr lang="es-ES" sz="1800" kern="1200">
                          <a:solidFill>
                            <a:schemeClr val="tx1"/>
                          </a:solidFill>
                          <a:effectLst/>
                          <a:latin typeface="+mn-lt"/>
                          <a:ea typeface="+mn-ea"/>
                          <a:cs typeface="+mn-cs"/>
                        </a:rPr>
                        <a:t>Suspende la ejecución del programa hasta que se cumpla una condición dada.</a:t>
                      </a:r>
                      <a:endParaRPr lang="es-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24984">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00"/>
                          </a:solidFill>
                          <a:effectLst/>
                          <a:latin typeface="Times New Roman" pitchFamily="18" charset="0"/>
                          <a:cs typeface="Times New Roman" pitchFamily="18" charset="0"/>
                        </a:rPr>
                        <a:t>NO OPERATION</a:t>
                      </a:r>
                      <a:endParaRPr kumimoji="0" lang="en-US" sz="20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AR"/>
                    </a:p>
                  </a:txBody>
                  <a:tcPr/>
                </a:tc>
                <a:tc hMerge="1">
                  <a:txBody>
                    <a:bodyPr/>
                    <a:lstStyle/>
                    <a:p>
                      <a:endParaRPr lang="es-AR"/>
                    </a:p>
                  </a:txBody>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600" kern="1200" dirty="0">
                          <a:solidFill>
                            <a:schemeClr val="tx1"/>
                          </a:solidFill>
                          <a:effectLst/>
                          <a:latin typeface="+mn-lt"/>
                          <a:ea typeface="+mn-ea"/>
                          <a:cs typeface="+mn-cs"/>
                        </a:rPr>
                        <a:t>No se realiza ninguna operación, pero el programa se sigue ejecutando.</a:t>
                      </a:r>
                      <a:endParaRPr kumimoji="0" lang="en-US" sz="1600" b="1" i="0" u="none" strike="noStrike" cap="none" normalizeH="0" baseline="0" dirty="0">
                        <a:ln>
                          <a:noFill/>
                        </a:ln>
                        <a:solidFill>
                          <a:srgbClr val="FFFF00"/>
                        </a:solidFill>
                        <a:effectLst/>
                        <a:latin typeface="Arial" charset="0"/>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r>
                        <a:rPr lang="es-ES" sz="1800" kern="1200" dirty="0">
                          <a:solidFill>
                            <a:schemeClr val="tx1"/>
                          </a:solidFill>
                          <a:effectLst/>
                          <a:latin typeface="+mn-lt"/>
                          <a:ea typeface="+mn-ea"/>
                          <a:cs typeface="+mn-cs"/>
                        </a:rPr>
                        <a:t>No se realiza ninguna operación, pero el programa se sigue ejecutando.</a:t>
                      </a:r>
                      <a:endParaRPr lang="es-AR"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FF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9" name="28 Marcador de número de diapositiva">
            <a:extLst>
              <a:ext uri="{FF2B5EF4-FFF2-40B4-BE49-F238E27FC236}">
                <a16:creationId xmlns:a16="http://schemas.microsoft.com/office/drawing/2014/main" id="{8C673C77-4CAC-43C3-88C2-CA3C9B68AA3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B2F9CA4D-FDF2-4825-901B-AD93FC024C69}" type="slidenum">
              <a:rPr lang="es-ES" altLang="es-AR" smtClean="0"/>
              <a:pPr eaLnBrk="1" hangingPunct="1">
                <a:defRPr/>
              </a:pPr>
              <a:t>42</a:t>
            </a:fld>
            <a:endParaRPr lang="es-ES" altLang="es-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E15A5D-3EDC-45AC-AF7D-FC7CD1153E21}"/>
              </a:ext>
            </a:extLst>
          </p:cNvPr>
          <p:cNvSpPr>
            <a:spLocks noGrp="1" noChangeArrowheads="1"/>
          </p:cNvSpPr>
          <p:nvPr>
            <p:ph type="title"/>
          </p:nvPr>
        </p:nvSpPr>
        <p:spPr/>
        <p:txBody>
          <a:bodyPr/>
          <a:lstStyle/>
          <a:p>
            <a:pPr eaLnBrk="1" hangingPunct="1">
              <a:defRPr/>
            </a:pPr>
            <a:r>
              <a:rPr lang="es-ES_tradnl"/>
              <a:t>ENTRADA/SALIDA</a:t>
            </a:r>
            <a:endParaRPr lang="es-ES"/>
          </a:p>
        </p:txBody>
      </p:sp>
      <p:graphicFrame>
        <p:nvGraphicFramePr>
          <p:cNvPr id="48155" name="Group 27">
            <a:extLst>
              <a:ext uri="{FF2B5EF4-FFF2-40B4-BE49-F238E27FC236}">
                <a16:creationId xmlns:a16="http://schemas.microsoft.com/office/drawing/2014/main" id="{A7F9A14C-B8DF-47F6-9499-4CBAED67C588}"/>
              </a:ext>
            </a:extLst>
          </p:cNvPr>
          <p:cNvGraphicFramePr>
            <a:graphicFrameLocks noGrp="1"/>
          </p:cNvGraphicFramePr>
          <p:nvPr>
            <p:ph idx="1"/>
          </p:nvPr>
        </p:nvGraphicFramePr>
        <p:xfrm>
          <a:off x="457200" y="1600200"/>
          <a:ext cx="8229600" cy="453072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33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INPUT (Read)</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Transfiere datos del dispositivo indicado o puerto de E/S al destino.</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OUTPUT (Write)</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Transfiere datos de la fuente especificada al puerto de E/S o dispositivo indicado.</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START I/O</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Transfiere instrucciones al procesador de E/S para iniciar la operación de E/S</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FFFF00"/>
                          </a:solidFill>
                          <a:effectLst/>
                          <a:latin typeface="Verdana" pitchFamily="34" charset="0"/>
                          <a:cs typeface="Times New Roman" pitchFamily="18" charset="0"/>
                        </a:rPr>
                        <a:t>TEST I/O</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Transfiere información de estado del sistema de E/S al destino indicado.</a:t>
                      </a:r>
                      <a:endParaRPr kumimoji="0" lang="en-US" sz="32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 name="16 Marcador de número de diapositiva">
            <a:extLst>
              <a:ext uri="{FF2B5EF4-FFF2-40B4-BE49-F238E27FC236}">
                <a16:creationId xmlns:a16="http://schemas.microsoft.com/office/drawing/2014/main" id="{F110BFC1-5DFA-47C9-BAAF-50A5AE70FC9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F015673F-5E2E-46D0-8BCE-129AB6FAC7C6}" type="slidenum">
              <a:rPr lang="es-ES" altLang="es-AR" smtClean="0"/>
              <a:pPr eaLnBrk="1" hangingPunct="1">
                <a:defRPr/>
              </a:pPr>
              <a:t>43</a:t>
            </a:fld>
            <a:endParaRPr lang="es-ES" altLang="es-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B168482-7256-4A8A-8D78-795B7319087A}"/>
              </a:ext>
            </a:extLst>
          </p:cNvPr>
          <p:cNvSpPr>
            <a:spLocks noGrp="1" noChangeArrowheads="1"/>
          </p:cNvSpPr>
          <p:nvPr>
            <p:ph type="title"/>
          </p:nvPr>
        </p:nvSpPr>
        <p:spPr/>
        <p:txBody>
          <a:bodyPr/>
          <a:lstStyle/>
          <a:p>
            <a:pPr eaLnBrk="1" hangingPunct="1">
              <a:defRPr/>
            </a:pPr>
            <a:r>
              <a:rPr lang="es-ES_tradnl"/>
              <a:t>CONVERSIÓN</a:t>
            </a:r>
            <a:endParaRPr lang="es-ES"/>
          </a:p>
        </p:txBody>
      </p:sp>
      <p:graphicFrame>
        <p:nvGraphicFramePr>
          <p:cNvPr id="50193" name="Group 17">
            <a:extLst>
              <a:ext uri="{FF2B5EF4-FFF2-40B4-BE49-F238E27FC236}">
                <a16:creationId xmlns:a16="http://schemas.microsoft.com/office/drawing/2014/main" id="{B279B4A5-850A-453E-808B-AA3CA7BD4EF1}"/>
              </a:ext>
            </a:extLst>
          </p:cNvPr>
          <p:cNvGraphicFramePr>
            <a:graphicFrameLocks noGrp="1"/>
          </p:cNvGraphicFramePr>
          <p:nvPr>
            <p:ph idx="1"/>
            <p:extLst>
              <p:ext uri="{D42A27DB-BD31-4B8C-83A1-F6EECF244321}">
                <p14:modId xmlns:p14="http://schemas.microsoft.com/office/powerpoint/2010/main" val="448537525"/>
              </p:ext>
            </p:extLst>
          </p:nvPr>
        </p:nvGraphicFramePr>
        <p:xfrm>
          <a:off x="457200" y="2420938"/>
          <a:ext cx="8229600" cy="309562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547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rgbClr val="FFFF00"/>
                          </a:solidFill>
                          <a:effectLst/>
                          <a:latin typeface="Verdana" pitchFamily="34" charset="0"/>
                          <a:cs typeface="Times New Roman" pitchFamily="18" charset="0"/>
                        </a:rPr>
                        <a:t>TRANSLATE</a:t>
                      </a:r>
                      <a:endParaRPr kumimoji="0" lang="en-US" sz="36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Traduce los valores de una sección de la memoria, en base a una tabla de correspondencias.</a:t>
                      </a:r>
                      <a:endParaRPr kumimoji="0" lang="en-US" sz="36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7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rgbClr val="FFFF00"/>
                          </a:solidFill>
                          <a:effectLst/>
                          <a:latin typeface="Verdana" pitchFamily="34" charset="0"/>
                          <a:cs typeface="Times New Roman" pitchFamily="18" charset="0"/>
                        </a:rPr>
                        <a:t>CONVERT</a:t>
                      </a:r>
                      <a:endParaRPr kumimoji="0" lang="en-US" sz="36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s-ES" sz="1800" kern="1200" dirty="0">
                          <a:solidFill>
                            <a:schemeClr val="tx1"/>
                          </a:solidFill>
                          <a:effectLst/>
                          <a:latin typeface="+mn-lt"/>
                          <a:ea typeface="+mn-ea"/>
                          <a:cs typeface="+mn-cs"/>
                        </a:rPr>
                        <a:t>Convierte el contenido de una palabra de un formato a otro (ejemplo: de decimal empaquetado a binario).</a:t>
                      </a:r>
                      <a:endParaRPr kumimoji="0" lang="en-US" sz="3600" b="1" i="0" u="none" strike="noStrike" cap="none" normalizeH="0" baseline="0" dirty="0">
                        <a:ln>
                          <a:noFill/>
                        </a:ln>
                        <a:solidFill>
                          <a:srgbClr val="FFFF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12 Marcador de número de diapositiva">
            <a:extLst>
              <a:ext uri="{FF2B5EF4-FFF2-40B4-BE49-F238E27FC236}">
                <a16:creationId xmlns:a16="http://schemas.microsoft.com/office/drawing/2014/main" id="{D191ADE5-8F24-4B62-8F5E-101681E53D35}"/>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E06CAD0-8A47-4E4E-AFC8-A839C0AECA79}" type="slidenum">
              <a:rPr lang="es-ES" altLang="es-AR" smtClean="0"/>
              <a:pPr eaLnBrk="1" hangingPunct="1">
                <a:defRPr/>
              </a:pPr>
              <a:t>44</a:t>
            </a:fld>
            <a:endParaRPr lang="es-ES" altLang="es-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56D5CE7-31D0-41C7-A995-5EACE5E430F7}"/>
              </a:ext>
            </a:extLst>
          </p:cNvPr>
          <p:cNvSpPr>
            <a:spLocks noGrp="1" noChangeArrowheads="1"/>
          </p:cNvSpPr>
          <p:nvPr>
            <p:ph type="title"/>
          </p:nvPr>
        </p:nvSpPr>
        <p:spPr/>
        <p:txBody>
          <a:bodyPr/>
          <a:lstStyle/>
          <a:p>
            <a:pPr eaLnBrk="1" hangingPunct="1">
              <a:defRPr/>
            </a:pPr>
            <a:r>
              <a:rPr lang="es-ES_tradnl"/>
              <a:t>TRANSFERENCIA DE DATOS</a:t>
            </a:r>
            <a:endParaRPr lang="es-ES"/>
          </a:p>
        </p:txBody>
      </p:sp>
      <p:sp>
        <p:nvSpPr>
          <p:cNvPr id="52227" name="Rectangle 3">
            <a:extLst>
              <a:ext uri="{FF2B5EF4-FFF2-40B4-BE49-F238E27FC236}">
                <a16:creationId xmlns:a16="http://schemas.microsoft.com/office/drawing/2014/main" id="{A7782AD5-2575-433B-8D68-9506CF4F3322}"/>
              </a:ext>
            </a:extLst>
          </p:cNvPr>
          <p:cNvSpPr>
            <a:spLocks noGrp="1" noChangeArrowheads="1"/>
          </p:cNvSpPr>
          <p:nvPr>
            <p:ph type="body" idx="1"/>
          </p:nvPr>
        </p:nvSpPr>
        <p:spPr>
          <a:xfrm>
            <a:off x="457200" y="1268413"/>
            <a:ext cx="8686800" cy="5184775"/>
          </a:xfrm>
        </p:spPr>
        <p:txBody>
          <a:bodyPr/>
          <a:lstStyle/>
          <a:p>
            <a:pPr eaLnBrk="1" hangingPunct="1">
              <a:defRPr/>
            </a:pPr>
            <a:r>
              <a:rPr lang="es-ES" b="1" cap="all" dirty="0">
                <a:effectLst/>
              </a:rPr>
              <a:t>EN la instrucción debe especificarse :</a:t>
            </a:r>
            <a:endParaRPr lang="es-ES" b="1" cap="all" dirty="0">
              <a:solidFill>
                <a:srgbClr val="FFFF00"/>
              </a:solidFill>
            </a:endParaRPr>
          </a:p>
          <a:p>
            <a:pPr lvl="1" eaLnBrk="1" hangingPunct="1">
              <a:defRPr/>
            </a:pPr>
            <a:r>
              <a:rPr lang="es-ES" b="1" dirty="0">
                <a:solidFill>
                  <a:srgbClr val="FFFF00"/>
                </a:solidFill>
              </a:rPr>
              <a:t>LOCALIZACIÓN DE LOS OPERANDOS FUENTE Y DESTINO: CADA LOCACIÓN PUEDE ESTAR EN LA </a:t>
            </a:r>
            <a:r>
              <a:rPr lang="es-ES" b="1" dirty="0">
                <a:solidFill>
                  <a:srgbClr val="99FF99"/>
                </a:solidFill>
              </a:rPr>
              <a:t>MEMORIA</a:t>
            </a:r>
            <a:r>
              <a:rPr lang="es-ES" b="1" dirty="0">
                <a:solidFill>
                  <a:srgbClr val="FFFF00"/>
                </a:solidFill>
              </a:rPr>
              <a:t>, EN UN </a:t>
            </a:r>
            <a:r>
              <a:rPr lang="es-ES" b="1" dirty="0">
                <a:solidFill>
                  <a:srgbClr val="99FF99"/>
                </a:solidFill>
              </a:rPr>
              <a:t>REGISTRO</a:t>
            </a:r>
            <a:r>
              <a:rPr lang="es-ES" b="1" dirty="0">
                <a:solidFill>
                  <a:srgbClr val="FFFF00"/>
                </a:solidFill>
              </a:rPr>
              <a:t>, O EN EL </a:t>
            </a:r>
            <a:r>
              <a:rPr lang="es-ES" b="1" dirty="0">
                <a:solidFill>
                  <a:srgbClr val="99FF99"/>
                </a:solidFill>
              </a:rPr>
              <a:t>ACCESO A  UNA PILA</a:t>
            </a:r>
            <a:r>
              <a:rPr lang="es-ES" b="1" dirty="0">
                <a:solidFill>
                  <a:srgbClr val="FFFF00"/>
                </a:solidFill>
              </a:rPr>
              <a:t>.</a:t>
            </a:r>
          </a:p>
          <a:p>
            <a:pPr lvl="1" eaLnBrk="1" hangingPunct="1">
              <a:defRPr/>
            </a:pPr>
            <a:r>
              <a:rPr lang="es-ES" b="1" dirty="0">
                <a:solidFill>
                  <a:srgbClr val="FFFF00"/>
                </a:solidFill>
              </a:rPr>
              <a:t>LONGITUD DE LOS DATOS A TRANSFERIR.</a:t>
            </a:r>
          </a:p>
          <a:p>
            <a:pPr lvl="1" eaLnBrk="1" hangingPunct="1">
              <a:defRPr/>
            </a:pPr>
            <a:r>
              <a:rPr lang="es-ES" b="1" dirty="0">
                <a:solidFill>
                  <a:srgbClr val="FFFF00"/>
                </a:solidFill>
              </a:rPr>
              <a:t>MODO DE DIRECCIONAMIENTO PARA CADA OPERANDO.</a:t>
            </a:r>
          </a:p>
        </p:txBody>
      </p:sp>
      <p:sp>
        <p:nvSpPr>
          <p:cNvPr id="6" name="5 Marcador de número de diapositiva">
            <a:extLst>
              <a:ext uri="{FF2B5EF4-FFF2-40B4-BE49-F238E27FC236}">
                <a16:creationId xmlns:a16="http://schemas.microsoft.com/office/drawing/2014/main" id="{A789D606-1991-4230-88F9-460DC9E7731F}"/>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CDC22E74-8825-4D5B-B556-581C16E77571}" type="slidenum">
              <a:rPr lang="es-ES" altLang="es-AR" smtClean="0"/>
              <a:pPr eaLnBrk="1" hangingPunct="1">
                <a:defRPr/>
              </a:pPr>
              <a:t>45</a:t>
            </a:fld>
            <a:endParaRPr lang="es-ES" altLang="es-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7C3CE61-A18E-4E8E-BE4E-713B6820201F}"/>
              </a:ext>
            </a:extLst>
          </p:cNvPr>
          <p:cNvSpPr>
            <a:spLocks noGrp="1" noChangeArrowheads="1"/>
          </p:cNvSpPr>
          <p:nvPr>
            <p:ph type="title"/>
          </p:nvPr>
        </p:nvSpPr>
        <p:spPr/>
        <p:txBody>
          <a:bodyPr/>
          <a:lstStyle/>
          <a:p>
            <a:pPr eaLnBrk="1" hangingPunct="1">
              <a:defRPr/>
            </a:pPr>
            <a:r>
              <a:rPr lang="es-ES_tradnl"/>
              <a:t>DATOS EN MEMORIA</a:t>
            </a:r>
            <a:endParaRPr lang="es-ES"/>
          </a:p>
        </p:txBody>
      </p:sp>
      <p:sp>
        <p:nvSpPr>
          <p:cNvPr id="23555" name="Rectangle 3">
            <a:extLst>
              <a:ext uri="{FF2B5EF4-FFF2-40B4-BE49-F238E27FC236}">
                <a16:creationId xmlns:a16="http://schemas.microsoft.com/office/drawing/2014/main" id="{9CA15970-3841-4A04-9A44-0C4FD6A270E9}"/>
              </a:ext>
            </a:extLst>
          </p:cNvPr>
          <p:cNvSpPr>
            <a:spLocks noGrp="1" noChangeArrowheads="1"/>
          </p:cNvSpPr>
          <p:nvPr>
            <p:ph type="body" idx="1"/>
          </p:nvPr>
        </p:nvSpPr>
        <p:spPr>
          <a:xfrm>
            <a:off x="0" y="1341438"/>
            <a:ext cx="9144000" cy="5516562"/>
          </a:xfrm>
        </p:spPr>
        <p:txBody>
          <a:bodyPr/>
          <a:lstStyle/>
          <a:p>
            <a:pPr marL="633413" indent="-633413" eaLnBrk="1" hangingPunct="1">
              <a:lnSpc>
                <a:spcPct val="90000"/>
              </a:lnSpc>
              <a:buFont typeface="Wingdings" panose="05000000000000000000" pitchFamily="2" charset="2"/>
              <a:buNone/>
              <a:defRPr/>
            </a:pPr>
            <a:r>
              <a:rPr lang="es-ES" b="1" dirty="0">
                <a:solidFill>
                  <a:srgbClr val="FFFF00"/>
                </a:solidFill>
              </a:rPr>
              <a:t>1 - CALCULAR LA </a:t>
            </a:r>
            <a:r>
              <a:rPr lang="es-ES" b="1" dirty="0">
                <a:solidFill>
                  <a:srgbClr val="99FF99"/>
                </a:solidFill>
              </a:rPr>
              <a:t>DIRECCIÓN DE     MEMORIA</a:t>
            </a:r>
            <a:r>
              <a:rPr lang="es-ES" b="1" dirty="0">
                <a:solidFill>
                  <a:srgbClr val="FFFF00"/>
                </a:solidFill>
              </a:rPr>
              <a:t>.</a:t>
            </a:r>
          </a:p>
          <a:p>
            <a:pPr marL="633413" indent="-633413" eaLnBrk="1" hangingPunct="1">
              <a:lnSpc>
                <a:spcPct val="90000"/>
              </a:lnSpc>
              <a:buFont typeface="Wingdings" panose="05000000000000000000" pitchFamily="2" charset="2"/>
              <a:buNone/>
              <a:defRPr/>
            </a:pPr>
            <a:r>
              <a:rPr lang="es-ES" b="1" dirty="0">
                <a:solidFill>
                  <a:srgbClr val="FFFF00"/>
                </a:solidFill>
              </a:rPr>
              <a:t>2 - SI LA DIRECCIÓN SE REFIERE E               </a:t>
            </a:r>
            <a:r>
              <a:rPr lang="es-ES" b="1" dirty="0">
                <a:solidFill>
                  <a:srgbClr val="99FF99"/>
                </a:solidFill>
              </a:rPr>
              <a:t>MEMORIA VIRTUAL</a:t>
            </a:r>
            <a:r>
              <a:rPr lang="es-ES" b="1" dirty="0">
                <a:solidFill>
                  <a:srgbClr val="FFFF00"/>
                </a:solidFill>
              </a:rPr>
              <a:t>, SE DEBE  TRASLADAR EL DATO A LA ZONA DE </a:t>
            </a:r>
            <a:r>
              <a:rPr lang="es-ES" b="1" dirty="0">
                <a:solidFill>
                  <a:srgbClr val="99FF99"/>
                </a:solidFill>
              </a:rPr>
              <a:t>MEMORIA REAL</a:t>
            </a:r>
            <a:r>
              <a:rPr lang="es-ES" b="1" dirty="0">
                <a:solidFill>
                  <a:srgbClr val="FFFF00"/>
                </a:solidFill>
              </a:rPr>
              <a:t>.</a:t>
            </a:r>
          </a:p>
          <a:p>
            <a:pPr marL="633413" indent="-633413" eaLnBrk="1" hangingPunct="1">
              <a:lnSpc>
                <a:spcPct val="90000"/>
              </a:lnSpc>
              <a:buFont typeface="Wingdings" panose="05000000000000000000" pitchFamily="2" charset="2"/>
              <a:buNone/>
              <a:defRPr/>
            </a:pPr>
            <a:r>
              <a:rPr lang="es-ES" b="1" dirty="0">
                <a:solidFill>
                  <a:srgbClr val="FFFF00"/>
                </a:solidFill>
              </a:rPr>
              <a:t>3 - DETERMINAR SI EL ÍTEM REFERENCIADO ESTÁ EN LA </a:t>
            </a:r>
            <a:r>
              <a:rPr lang="es-ES" b="1" dirty="0">
                <a:solidFill>
                  <a:srgbClr val="99FF99"/>
                </a:solidFill>
              </a:rPr>
              <a:t>CACHE</a:t>
            </a:r>
            <a:r>
              <a:rPr lang="es-ES" b="1" dirty="0">
                <a:solidFill>
                  <a:srgbClr val="FFFF00"/>
                </a:solidFill>
              </a:rPr>
              <a:t>.</a:t>
            </a:r>
          </a:p>
          <a:p>
            <a:pPr marL="633413" indent="-633413" eaLnBrk="1" hangingPunct="1">
              <a:lnSpc>
                <a:spcPct val="90000"/>
              </a:lnSpc>
              <a:buFont typeface="Wingdings" panose="05000000000000000000" pitchFamily="2" charset="2"/>
              <a:buNone/>
              <a:defRPr/>
            </a:pPr>
            <a:r>
              <a:rPr lang="es-ES" b="1" dirty="0">
                <a:solidFill>
                  <a:srgbClr val="FFFF00"/>
                </a:solidFill>
              </a:rPr>
              <a:t>4 - SI NO ESTÁ, BUSCARLO EN EL </a:t>
            </a:r>
            <a:r>
              <a:rPr lang="es-ES" b="1" dirty="0">
                <a:solidFill>
                  <a:srgbClr val="99FF99"/>
                </a:solidFill>
              </a:rPr>
              <a:t>MÓDULO DE MEMORIA </a:t>
            </a:r>
            <a:r>
              <a:rPr lang="es-ES" b="1" dirty="0">
                <a:solidFill>
                  <a:srgbClr val="FFFF00"/>
                </a:solidFill>
              </a:rPr>
              <a:t>CORRESPONDIENTE.</a:t>
            </a:r>
          </a:p>
        </p:txBody>
      </p:sp>
      <p:sp>
        <p:nvSpPr>
          <p:cNvPr id="6" name="5 Marcador de número de diapositiva">
            <a:extLst>
              <a:ext uri="{FF2B5EF4-FFF2-40B4-BE49-F238E27FC236}">
                <a16:creationId xmlns:a16="http://schemas.microsoft.com/office/drawing/2014/main" id="{64085E5C-E9BD-424C-A1FF-3F7D94BBD806}"/>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1A3E8BD9-82AB-4586-A96E-6035E47B15E1}" type="slidenum">
              <a:rPr lang="es-ES" altLang="es-AR" smtClean="0"/>
              <a:pPr eaLnBrk="1" hangingPunct="1">
                <a:defRPr/>
              </a:pPr>
              <a:t>46</a:t>
            </a:fld>
            <a:endParaRPr lang="es-ES" altLang="es-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B231D3F-B28E-4F6A-9B1B-1FB6F8A23FA1}"/>
              </a:ext>
            </a:extLst>
          </p:cNvPr>
          <p:cNvSpPr>
            <a:spLocks noGrp="1" noChangeArrowheads="1"/>
          </p:cNvSpPr>
          <p:nvPr>
            <p:ph type="title"/>
          </p:nvPr>
        </p:nvSpPr>
        <p:spPr/>
        <p:txBody>
          <a:bodyPr/>
          <a:lstStyle/>
          <a:p>
            <a:pPr eaLnBrk="1" hangingPunct="1">
              <a:defRPr/>
            </a:pPr>
            <a:r>
              <a:rPr lang="es-ES_tradnl" b="1"/>
              <a:t>TRANSFERENCIA DEL CONTROL</a:t>
            </a:r>
            <a:endParaRPr lang="es-ES" b="1"/>
          </a:p>
        </p:txBody>
      </p:sp>
      <p:sp>
        <p:nvSpPr>
          <p:cNvPr id="55299" name="Rectangle 3">
            <a:extLst>
              <a:ext uri="{FF2B5EF4-FFF2-40B4-BE49-F238E27FC236}">
                <a16:creationId xmlns:a16="http://schemas.microsoft.com/office/drawing/2014/main" id="{BFDEF292-7376-40BF-96E7-D364B7C7E1BD}"/>
              </a:ext>
            </a:extLst>
          </p:cNvPr>
          <p:cNvSpPr>
            <a:spLocks noGrp="1" noChangeArrowheads="1"/>
          </p:cNvSpPr>
          <p:nvPr>
            <p:ph type="body" idx="1"/>
          </p:nvPr>
        </p:nvSpPr>
        <p:spPr>
          <a:xfrm>
            <a:off x="457200" y="2420938"/>
            <a:ext cx="8229600" cy="3709987"/>
          </a:xfrm>
        </p:spPr>
        <p:txBody>
          <a:bodyPr/>
          <a:lstStyle/>
          <a:p>
            <a:pPr algn="ctr" eaLnBrk="1" hangingPunct="1">
              <a:buFont typeface="Wingdings" panose="05000000000000000000" pitchFamily="2" charset="2"/>
              <a:buNone/>
              <a:defRPr/>
            </a:pPr>
            <a:r>
              <a:rPr lang="es-ES_tradnl" sz="4000" b="1">
                <a:solidFill>
                  <a:srgbClr val="FFFF00"/>
                </a:solidFill>
              </a:rPr>
              <a:t>SIRVE PARA MODIFICAR LA</a:t>
            </a:r>
          </a:p>
          <a:p>
            <a:pPr algn="ctr" eaLnBrk="1" hangingPunct="1">
              <a:buFont typeface="Wingdings" panose="05000000000000000000" pitchFamily="2" charset="2"/>
              <a:buNone/>
              <a:defRPr/>
            </a:pPr>
            <a:r>
              <a:rPr lang="es-ES_tradnl" sz="4000" b="1">
                <a:solidFill>
                  <a:srgbClr val="FFFF00"/>
                </a:solidFill>
              </a:rPr>
              <a:t>SECUENCIA DEL PROGRAMA</a:t>
            </a:r>
            <a:endParaRPr lang="es-ES" sz="4000" b="1">
              <a:solidFill>
                <a:srgbClr val="FFFF00"/>
              </a:solidFill>
            </a:endParaRPr>
          </a:p>
        </p:txBody>
      </p:sp>
      <p:sp>
        <p:nvSpPr>
          <p:cNvPr id="6" name="5 Marcador de número de diapositiva">
            <a:extLst>
              <a:ext uri="{FF2B5EF4-FFF2-40B4-BE49-F238E27FC236}">
                <a16:creationId xmlns:a16="http://schemas.microsoft.com/office/drawing/2014/main" id="{629C67C4-B9BA-4CD1-AB47-F6CD79F7A69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E0D957D9-C904-44CA-A0E6-37C89B6B3280}" type="slidenum">
              <a:rPr lang="es-ES" altLang="es-AR" smtClean="0"/>
              <a:pPr eaLnBrk="1" hangingPunct="1">
                <a:defRPr/>
              </a:pPr>
              <a:t>47</a:t>
            </a:fld>
            <a:endParaRPr lang="es-ES" altLang="es-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3A75741-647F-4E47-8257-6EEDD9038487}"/>
              </a:ext>
            </a:extLst>
          </p:cNvPr>
          <p:cNvSpPr>
            <a:spLocks noGrp="1" noChangeArrowheads="1"/>
          </p:cNvSpPr>
          <p:nvPr>
            <p:ph type="title"/>
          </p:nvPr>
        </p:nvSpPr>
        <p:spPr>
          <a:xfrm>
            <a:off x="457200" y="157162"/>
            <a:ext cx="8229600" cy="1139825"/>
          </a:xfrm>
        </p:spPr>
        <p:txBody>
          <a:bodyPr/>
          <a:lstStyle/>
          <a:p>
            <a:pPr eaLnBrk="1" hangingPunct="1">
              <a:defRPr/>
            </a:pPr>
            <a:r>
              <a:rPr lang="es-ES_tradnl" sz="3200" dirty="0"/>
              <a:t>MOTIVOS PARA MODIFICAR SECUENCIA</a:t>
            </a:r>
            <a:endParaRPr lang="es-ES" sz="3200" dirty="0"/>
          </a:p>
        </p:txBody>
      </p:sp>
      <p:sp>
        <p:nvSpPr>
          <p:cNvPr id="56323" name="Rectangle 3">
            <a:extLst>
              <a:ext uri="{FF2B5EF4-FFF2-40B4-BE49-F238E27FC236}">
                <a16:creationId xmlns:a16="http://schemas.microsoft.com/office/drawing/2014/main" id="{9385742B-A159-4034-99B8-42C5F995EEC1}"/>
              </a:ext>
            </a:extLst>
          </p:cNvPr>
          <p:cNvSpPr>
            <a:spLocks noGrp="1" noChangeArrowheads="1"/>
          </p:cNvSpPr>
          <p:nvPr>
            <p:ph type="body" idx="1"/>
          </p:nvPr>
        </p:nvSpPr>
        <p:spPr>
          <a:xfrm>
            <a:off x="-31721" y="1321576"/>
            <a:ext cx="9144000" cy="5257800"/>
          </a:xfrm>
        </p:spPr>
        <p:txBody>
          <a:bodyPr/>
          <a:lstStyle/>
          <a:p>
            <a:pPr marL="633413" indent="-633413" eaLnBrk="1" hangingPunct="1">
              <a:lnSpc>
                <a:spcPct val="90000"/>
              </a:lnSpc>
              <a:buFont typeface="Wingdings" panose="05000000000000000000" pitchFamily="2" charset="2"/>
              <a:buNone/>
              <a:defRPr/>
            </a:pPr>
            <a:r>
              <a:rPr lang="es-ES" sz="2800" b="1" dirty="0">
                <a:solidFill>
                  <a:srgbClr val="00FF00"/>
                </a:solidFill>
              </a:rPr>
              <a:t>1 - EN LOS CÁLCULOS PRÁCTICOS, ES NECESARIO EJECUTAR UNA INSTRUCCIÓN MÁS DE UNA VEZ, GENERALMENTE VARIOS MILES DE VECES, LO QUE REQUERIRÍA LA IMPLEMENTACIÓN DE UN PROGRAMA CON VARIOS MILLONES DE INSTRUCCIONES, PARA EVITARLO, ES POSIBLE ESCRIBIR EN FORMA SEPARADA EL CONJUNTO DE INSTRUCCIONES QUE SERÁ REPETIDO, Y ACCEDER A ÉL TODA VEZ QUE SEA NECESARIO.</a:t>
            </a:r>
          </a:p>
        </p:txBody>
      </p:sp>
      <p:sp>
        <p:nvSpPr>
          <p:cNvPr id="6" name="5 Marcador de número de diapositiva">
            <a:extLst>
              <a:ext uri="{FF2B5EF4-FFF2-40B4-BE49-F238E27FC236}">
                <a16:creationId xmlns:a16="http://schemas.microsoft.com/office/drawing/2014/main" id="{733F224D-3CC0-452A-A300-CEFB909C4B80}"/>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6B520E0-2C86-4923-A115-266A04C84279}" type="slidenum">
              <a:rPr lang="es-ES" altLang="es-AR" smtClean="0"/>
              <a:pPr eaLnBrk="1" hangingPunct="1">
                <a:defRPr/>
              </a:pPr>
              <a:t>48</a:t>
            </a:fld>
            <a:endParaRPr lang="es-ES" altLang="es-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72EBD95-1E3A-47A3-A8E0-5B738A2801DB}"/>
              </a:ext>
            </a:extLst>
          </p:cNvPr>
          <p:cNvSpPr>
            <a:spLocks noGrp="1" noChangeArrowheads="1"/>
          </p:cNvSpPr>
          <p:nvPr>
            <p:ph type="title"/>
          </p:nvPr>
        </p:nvSpPr>
        <p:spPr>
          <a:xfrm>
            <a:off x="457200" y="277813"/>
            <a:ext cx="8229600" cy="703262"/>
          </a:xfrm>
        </p:spPr>
        <p:txBody>
          <a:bodyPr/>
          <a:lstStyle/>
          <a:p>
            <a:pPr eaLnBrk="1" hangingPunct="1">
              <a:defRPr/>
            </a:pPr>
            <a:r>
              <a:rPr lang="es-ES_tradnl" sz="3200" dirty="0"/>
              <a:t>MOTIVOS PARA MODIFICAR SECUENCIA</a:t>
            </a:r>
            <a:endParaRPr lang="es-ES" sz="3200" dirty="0"/>
          </a:p>
        </p:txBody>
      </p:sp>
      <p:sp>
        <p:nvSpPr>
          <p:cNvPr id="57347" name="Rectangle 3">
            <a:extLst>
              <a:ext uri="{FF2B5EF4-FFF2-40B4-BE49-F238E27FC236}">
                <a16:creationId xmlns:a16="http://schemas.microsoft.com/office/drawing/2014/main" id="{A69C9062-D746-4F0E-8D5B-7AE3F1E9142E}"/>
              </a:ext>
            </a:extLst>
          </p:cNvPr>
          <p:cNvSpPr>
            <a:spLocks noGrp="1" noChangeArrowheads="1"/>
          </p:cNvSpPr>
          <p:nvPr>
            <p:ph type="body" idx="1"/>
          </p:nvPr>
        </p:nvSpPr>
        <p:spPr>
          <a:xfrm>
            <a:off x="0" y="1217431"/>
            <a:ext cx="9144000" cy="5516562"/>
          </a:xfrm>
        </p:spPr>
        <p:txBody>
          <a:bodyPr/>
          <a:lstStyle/>
          <a:p>
            <a:pPr marL="717550" indent="-717550" eaLnBrk="1" hangingPunct="1">
              <a:buFont typeface="Wingdings" panose="05000000000000000000" pitchFamily="2" charset="2"/>
              <a:buNone/>
              <a:defRPr/>
            </a:pPr>
            <a:r>
              <a:rPr lang="es-ES" b="1" dirty="0">
                <a:solidFill>
                  <a:srgbClr val="00FF00"/>
                </a:solidFill>
              </a:rPr>
              <a:t>2 - VIRTUALMENTE TODO PROGRAMA IMPLICA EL TOMAR ALGÚN TIPO DE DECISIÓN. EN ESTOS CASOS LA EJECUCIÓN DEL PROGRAMA PUEDE  REALIZARSE POR DIVERSOS CAMINOS SEGÚN CUAL SEA ESA DECISIÓN. (POR EJEMPLO: LA RESOLUCIÓN DE UNA RAÍZ CUADRADA, DONDE PRIMERO SE PRUEBA EL SIGNO DE LA MISMA, Y SI ES NEGATIVO NO  SE CALCULA)</a:t>
            </a:r>
          </a:p>
        </p:txBody>
      </p:sp>
      <p:sp>
        <p:nvSpPr>
          <p:cNvPr id="6" name="5 Marcador de número de diapositiva">
            <a:extLst>
              <a:ext uri="{FF2B5EF4-FFF2-40B4-BE49-F238E27FC236}">
                <a16:creationId xmlns:a16="http://schemas.microsoft.com/office/drawing/2014/main" id="{6DE6A74B-7481-4B1A-88D1-796CAFD5A776}"/>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93FF6B52-3F34-43BD-82BE-D2B6A6CCFF72}" type="slidenum">
              <a:rPr lang="es-ES" altLang="es-AR" smtClean="0"/>
              <a:pPr eaLnBrk="1" hangingPunct="1">
                <a:defRPr/>
              </a:pPr>
              <a:t>49</a:t>
            </a:fld>
            <a:endParaRPr lang="es-ES" alt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23389-E693-4BB8-B68B-5BB234AA2231}"/>
              </a:ext>
            </a:extLst>
          </p:cNvPr>
          <p:cNvSpPr>
            <a:spLocks noGrp="1"/>
          </p:cNvSpPr>
          <p:nvPr>
            <p:ph type="title"/>
          </p:nvPr>
        </p:nvSpPr>
        <p:spPr/>
        <p:txBody>
          <a:bodyPr/>
          <a:lstStyle/>
          <a:p>
            <a:pPr>
              <a:defRPr/>
            </a:pPr>
            <a:r>
              <a:rPr lang="es-ES_tradnl" sz="3200" dirty="0"/>
              <a:t>REPRESENTACIÓN DE INSTRUCCIONES</a:t>
            </a:r>
            <a:endParaRPr lang="es-AR" sz="3200" dirty="0"/>
          </a:p>
        </p:txBody>
      </p:sp>
      <p:sp>
        <p:nvSpPr>
          <p:cNvPr id="3" name="Marcador de contenido 2">
            <a:extLst>
              <a:ext uri="{FF2B5EF4-FFF2-40B4-BE49-F238E27FC236}">
                <a16:creationId xmlns:a16="http://schemas.microsoft.com/office/drawing/2014/main" id="{32676342-AA2F-4A8A-9B46-718669FF458E}"/>
              </a:ext>
            </a:extLst>
          </p:cNvPr>
          <p:cNvSpPr>
            <a:spLocks noGrp="1"/>
          </p:cNvSpPr>
          <p:nvPr>
            <p:ph idx="1"/>
          </p:nvPr>
        </p:nvSpPr>
        <p:spPr>
          <a:xfrm>
            <a:off x="457200" y="1196975"/>
            <a:ext cx="8229600" cy="4933950"/>
          </a:xfrm>
        </p:spPr>
        <p:txBody>
          <a:bodyPr/>
          <a:lstStyle/>
          <a:p>
            <a:pPr algn="just">
              <a:defRPr/>
            </a:pPr>
            <a:r>
              <a:rPr lang="es-ES" sz="2400" b="1" dirty="0">
                <a:effectLst/>
              </a:rPr>
              <a:t>En el interior de la computadora, cada instrucción es representada por una </a:t>
            </a:r>
            <a:r>
              <a:rPr lang="es-ES" sz="2400" b="1" dirty="0">
                <a:solidFill>
                  <a:srgbClr val="00FF00"/>
                </a:solidFill>
                <a:effectLst/>
              </a:rPr>
              <a:t>secuencia de bits</a:t>
            </a:r>
            <a:r>
              <a:rPr lang="es-ES" sz="2400" b="1" dirty="0">
                <a:effectLst/>
              </a:rPr>
              <a:t>, divididos en campos específicos, que corresponden a cada elemento de la instrucción. </a:t>
            </a:r>
          </a:p>
          <a:p>
            <a:pPr algn="just">
              <a:defRPr/>
            </a:pPr>
            <a:r>
              <a:rPr lang="es-ES" sz="2400" b="1" dirty="0">
                <a:effectLst/>
              </a:rPr>
              <a:t>La forma de la instrucción es conocida como </a:t>
            </a:r>
            <a:r>
              <a:rPr lang="es-ES" sz="2400" b="1" dirty="0">
                <a:solidFill>
                  <a:srgbClr val="00FF00"/>
                </a:solidFill>
                <a:effectLst/>
              </a:rPr>
              <a:t>formato</a:t>
            </a:r>
            <a:r>
              <a:rPr lang="es-ES" sz="2400" b="1" dirty="0">
                <a:effectLst/>
              </a:rPr>
              <a:t> de la misma, que podría ser tal como el indicado en siguiente figura, en la cual se destacan </a:t>
            </a:r>
            <a:r>
              <a:rPr lang="es-ES" sz="2400" b="1" dirty="0">
                <a:solidFill>
                  <a:srgbClr val="00FF00"/>
                </a:solidFill>
                <a:effectLst/>
              </a:rPr>
              <a:t>tres campos</a:t>
            </a:r>
            <a:r>
              <a:rPr lang="es-ES" sz="2400" b="1" dirty="0">
                <a:effectLst/>
              </a:rPr>
              <a:t>: el del </a:t>
            </a:r>
            <a:r>
              <a:rPr lang="es-ES" sz="2400" b="1" dirty="0">
                <a:solidFill>
                  <a:srgbClr val="00FF00"/>
                </a:solidFill>
                <a:effectLst/>
              </a:rPr>
              <a:t>código operativo</a:t>
            </a:r>
            <a:r>
              <a:rPr lang="es-ES" sz="2400" b="1" dirty="0">
                <a:effectLst/>
              </a:rPr>
              <a:t>, el de la </a:t>
            </a:r>
            <a:r>
              <a:rPr lang="es-ES" sz="2400" b="1" dirty="0">
                <a:solidFill>
                  <a:srgbClr val="00FF00"/>
                </a:solidFill>
                <a:effectLst/>
              </a:rPr>
              <a:t>referencia al primer operando</a:t>
            </a:r>
            <a:r>
              <a:rPr lang="es-ES" sz="2400" b="1" dirty="0">
                <a:effectLst/>
              </a:rPr>
              <a:t> y el correspondiente a la </a:t>
            </a:r>
            <a:r>
              <a:rPr lang="es-ES" sz="2400" b="1" dirty="0">
                <a:solidFill>
                  <a:srgbClr val="00FF00"/>
                </a:solidFill>
                <a:effectLst/>
              </a:rPr>
              <a:t>referencia al segundo operando</a:t>
            </a:r>
            <a:r>
              <a:rPr lang="es-ES" sz="2400" b="1" dirty="0">
                <a:effectLst/>
              </a:rPr>
              <a:t>.</a:t>
            </a:r>
            <a:endParaRPr lang="es-AR" sz="2400"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614CDC30-6E3D-450B-9348-0175D2B904D5}"/>
              </a:ext>
            </a:extLst>
          </p:cNvPr>
          <p:cNvSpPr>
            <a:spLocks noGrp="1"/>
          </p:cNvSpPr>
          <p:nvPr>
            <p:ph type="sldNum" sz="quarter" idx="12"/>
          </p:nvPr>
        </p:nvSpPr>
        <p:spPr/>
        <p:txBody>
          <a:bodyPr/>
          <a:lstStyle/>
          <a:p>
            <a:pPr>
              <a:defRPr/>
            </a:pPr>
            <a:fld id="{0CD4EAE5-5B81-406A-A980-E855A3B0BB07}" type="slidenum">
              <a:rPr lang="es-ES" altLang="es-AR" smtClean="0"/>
              <a:pPr>
                <a:defRPr/>
              </a:pPr>
              <a:t>5</a:t>
            </a:fld>
            <a:endParaRPr lang="es-ES" altLang="es-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0BF152E-FE24-4106-9C9A-AE8754D7848F}"/>
              </a:ext>
            </a:extLst>
          </p:cNvPr>
          <p:cNvSpPr>
            <a:spLocks noGrp="1" noChangeArrowheads="1"/>
          </p:cNvSpPr>
          <p:nvPr>
            <p:ph type="title"/>
          </p:nvPr>
        </p:nvSpPr>
        <p:spPr/>
        <p:txBody>
          <a:bodyPr/>
          <a:lstStyle/>
          <a:p>
            <a:pPr eaLnBrk="1" hangingPunct="1">
              <a:defRPr/>
            </a:pPr>
            <a:r>
              <a:rPr lang="es-ES_tradnl" sz="3200" dirty="0"/>
              <a:t>MOTIVOS PARA MODIFICAR SECUENCIA</a:t>
            </a:r>
            <a:endParaRPr lang="es-ES" sz="3200" dirty="0"/>
          </a:p>
        </p:txBody>
      </p:sp>
      <p:sp>
        <p:nvSpPr>
          <p:cNvPr id="58371" name="Rectangle 3">
            <a:extLst>
              <a:ext uri="{FF2B5EF4-FFF2-40B4-BE49-F238E27FC236}">
                <a16:creationId xmlns:a16="http://schemas.microsoft.com/office/drawing/2014/main" id="{B79D0882-6F5E-4D42-9541-147A6196449F}"/>
              </a:ext>
            </a:extLst>
          </p:cNvPr>
          <p:cNvSpPr>
            <a:spLocks noGrp="1" noChangeArrowheads="1"/>
          </p:cNvSpPr>
          <p:nvPr>
            <p:ph type="body" idx="1"/>
          </p:nvPr>
        </p:nvSpPr>
        <p:spPr>
          <a:xfrm>
            <a:off x="457200" y="1600200"/>
            <a:ext cx="8229600" cy="4852988"/>
          </a:xfrm>
        </p:spPr>
        <p:txBody>
          <a:bodyPr/>
          <a:lstStyle/>
          <a:p>
            <a:pPr marL="727075" indent="-727075" eaLnBrk="1" hangingPunct="1">
              <a:buFont typeface="Wingdings" panose="05000000000000000000" pitchFamily="2" charset="2"/>
              <a:buNone/>
              <a:defRPr/>
            </a:pPr>
            <a:r>
              <a:rPr lang="es-ES" b="1" dirty="0">
                <a:solidFill>
                  <a:srgbClr val="00FF00"/>
                </a:solidFill>
              </a:rPr>
              <a:t>3 - PARA CONFECCIONAR CORRECTAMENTE UN PROGRAMA RELATIVAMENTE  LARGO, ES CONVENIENTE PODER SEPARARLO EN TAREAS Y ASÍ PROGRAMAR Y CORRER CADA UNA DE ELLAS POR SEPARADO.</a:t>
            </a:r>
          </a:p>
        </p:txBody>
      </p:sp>
      <p:sp>
        <p:nvSpPr>
          <p:cNvPr id="6" name="5 Marcador de número de diapositiva">
            <a:extLst>
              <a:ext uri="{FF2B5EF4-FFF2-40B4-BE49-F238E27FC236}">
                <a16:creationId xmlns:a16="http://schemas.microsoft.com/office/drawing/2014/main" id="{D410FF86-360D-443A-AA39-04F792FA4648}"/>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114E15BB-84A1-4230-B1E6-82F443BEEEE9}" type="slidenum">
              <a:rPr lang="es-ES" altLang="es-AR" smtClean="0"/>
              <a:pPr eaLnBrk="1" hangingPunct="1">
                <a:defRPr/>
              </a:pPr>
              <a:t>50</a:t>
            </a:fld>
            <a:endParaRPr lang="es-ES" altLang="es-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3C99EE5-6991-4A0C-AF60-9DB3D3823E1F}"/>
              </a:ext>
            </a:extLst>
          </p:cNvPr>
          <p:cNvSpPr>
            <a:spLocks noGrp="1" noChangeArrowheads="1"/>
          </p:cNvSpPr>
          <p:nvPr>
            <p:ph type="title"/>
          </p:nvPr>
        </p:nvSpPr>
        <p:spPr/>
        <p:txBody>
          <a:bodyPr/>
          <a:lstStyle/>
          <a:p>
            <a:pPr eaLnBrk="1" hangingPunct="1">
              <a:defRPr/>
            </a:pPr>
            <a:r>
              <a:rPr lang="es-ES_tradnl" sz="4000"/>
              <a:t>OPERACIONES DE TRANSFERENCIA DE CONTROL</a:t>
            </a:r>
            <a:endParaRPr lang="es-ES" sz="4000"/>
          </a:p>
        </p:txBody>
      </p:sp>
      <p:sp>
        <p:nvSpPr>
          <p:cNvPr id="59395" name="Rectangle 3">
            <a:extLst>
              <a:ext uri="{FF2B5EF4-FFF2-40B4-BE49-F238E27FC236}">
                <a16:creationId xmlns:a16="http://schemas.microsoft.com/office/drawing/2014/main" id="{07738DA2-A996-4DE3-A82B-195949B85AA0}"/>
              </a:ext>
            </a:extLst>
          </p:cNvPr>
          <p:cNvSpPr>
            <a:spLocks noGrp="1" noChangeArrowheads="1"/>
          </p:cNvSpPr>
          <p:nvPr>
            <p:ph type="body" idx="1"/>
          </p:nvPr>
        </p:nvSpPr>
        <p:spPr/>
        <p:txBody>
          <a:bodyPr/>
          <a:lstStyle/>
          <a:p>
            <a:pPr eaLnBrk="1" hangingPunct="1">
              <a:buFont typeface="Wingdings" panose="05000000000000000000" pitchFamily="2" charset="2"/>
              <a:buNone/>
              <a:defRPr/>
            </a:pPr>
            <a:endParaRPr lang="es-ES_tradnl" dirty="0"/>
          </a:p>
          <a:p>
            <a:pPr algn="ctr" eaLnBrk="1" hangingPunct="1">
              <a:buFont typeface="Wingdings" panose="05000000000000000000" pitchFamily="2" charset="2"/>
              <a:buNone/>
              <a:defRPr/>
            </a:pPr>
            <a:r>
              <a:rPr lang="es-ES" b="1" dirty="0">
                <a:solidFill>
                  <a:srgbClr val="00FF00"/>
                </a:solidFill>
              </a:rPr>
              <a:t>- </a:t>
            </a:r>
            <a:r>
              <a:rPr lang="es-ES" sz="4000" b="1" dirty="0">
                <a:solidFill>
                  <a:srgbClr val="00FF00"/>
                </a:solidFill>
              </a:rPr>
              <a:t>BIFURCACIÓN (BRANCH)</a:t>
            </a:r>
          </a:p>
          <a:p>
            <a:pPr algn="ctr" eaLnBrk="1" hangingPunct="1">
              <a:buFontTx/>
              <a:buNone/>
              <a:defRPr/>
            </a:pPr>
            <a:r>
              <a:rPr lang="es-ES" sz="4000" b="1" dirty="0">
                <a:solidFill>
                  <a:srgbClr val="00FF00"/>
                </a:solidFill>
              </a:rPr>
              <a:t>- SALTO (SKIP)</a:t>
            </a:r>
          </a:p>
          <a:p>
            <a:pPr algn="ctr" eaLnBrk="1" hangingPunct="1">
              <a:buFontTx/>
              <a:buNone/>
              <a:defRPr/>
            </a:pPr>
            <a:r>
              <a:rPr lang="es-ES" sz="4000" b="1" dirty="0">
                <a:solidFill>
                  <a:srgbClr val="00FF00"/>
                </a:solidFill>
              </a:rPr>
              <a:t>- LLAMADO A SUBRUTINA (CALL SUB)</a:t>
            </a:r>
          </a:p>
        </p:txBody>
      </p:sp>
      <p:sp>
        <p:nvSpPr>
          <p:cNvPr id="6" name="5 Marcador de número de diapositiva">
            <a:extLst>
              <a:ext uri="{FF2B5EF4-FFF2-40B4-BE49-F238E27FC236}">
                <a16:creationId xmlns:a16="http://schemas.microsoft.com/office/drawing/2014/main" id="{98736110-C9B7-4391-BB75-CCAF13C2BB34}"/>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4EDDB5D-8EA1-40CD-80F8-AA8786B4F516}" type="slidenum">
              <a:rPr lang="es-ES" altLang="es-AR" smtClean="0"/>
              <a:pPr eaLnBrk="1" hangingPunct="1">
                <a:defRPr/>
              </a:pPr>
              <a:t>51</a:t>
            </a:fld>
            <a:endParaRPr lang="es-ES" altLang="es-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7883342-0B0D-420E-AC04-5473ED4519DF}"/>
              </a:ext>
            </a:extLst>
          </p:cNvPr>
          <p:cNvSpPr>
            <a:spLocks noGrp="1" noChangeArrowheads="1"/>
          </p:cNvSpPr>
          <p:nvPr>
            <p:ph type="title"/>
          </p:nvPr>
        </p:nvSpPr>
        <p:spPr>
          <a:xfrm>
            <a:off x="457200" y="277813"/>
            <a:ext cx="8229600" cy="702915"/>
          </a:xfrm>
        </p:spPr>
        <p:txBody>
          <a:bodyPr/>
          <a:lstStyle/>
          <a:p>
            <a:pPr eaLnBrk="1" hangingPunct="1">
              <a:defRPr/>
            </a:pPr>
            <a:r>
              <a:rPr lang="es-ES_tradnl" sz="2800" dirty="0"/>
              <a:t>INSTRUCCIONES DE BIFURCACIÓN (BRANCH)</a:t>
            </a:r>
            <a:endParaRPr lang="es-ES" sz="2800" dirty="0"/>
          </a:p>
        </p:txBody>
      </p:sp>
      <p:sp>
        <p:nvSpPr>
          <p:cNvPr id="60419" name="Rectangle 3">
            <a:extLst>
              <a:ext uri="{FF2B5EF4-FFF2-40B4-BE49-F238E27FC236}">
                <a16:creationId xmlns:a16="http://schemas.microsoft.com/office/drawing/2014/main" id="{50BE9766-E13A-4842-8887-05234384CD6C}"/>
              </a:ext>
            </a:extLst>
          </p:cNvPr>
          <p:cNvSpPr>
            <a:spLocks noGrp="1" noChangeArrowheads="1"/>
          </p:cNvSpPr>
          <p:nvPr>
            <p:ph type="body" idx="1"/>
          </p:nvPr>
        </p:nvSpPr>
        <p:spPr>
          <a:xfrm>
            <a:off x="0" y="1412777"/>
            <a:ext cx="9035480" cy="4830861"/>
          </a:xfrm>
        </p:spPr>
        <p:txBody>
          <a:bodyPr/>
          <a:lstStyle/>
          <a:p>
            <a:pPr marL="2063750" indent="-2063750" algn="ctr" eaLnBrk="1" hangingPunct="1">
              <a:lnSpc>
                <a:spcPct val="90000"/>
              </a:lnSpc>
              <a:buFont typeface="Wingdings" panose="05000000000000000000" pitchFamily="2" charset="2"/>
              <a:buNone/>
              <a:defRPr/>
            </a:pPr>
            <a:r>
              <a:rPr lang="es-ES_tradnl" sz="2800" b="1" dirty="0">
                <a:solidFill>
                  <a:srgbClr val="00FF00"/>
                </a:solidFill>
              </a:rPr>
              <a:t>SALTO CONDICIONADO</a:t>
            </a:r>
          </a:p>
          <a:p>
            <a:pPr marL="2063750" indent="-2063750" eaLnBrk="1" hangingPunct="1">
              <a:lnSpc>
                <a:spcPct val="90000"/>
              </a:lnSpc>
              <a:buFont typeface="Wingdings" panose="05000000000000000000" pitchFamily="2" charset="2"/>
              <a:buNone/>
              <a:defRPr/>
            </a:pPr>
            <a:r>
              <a:rPr lang="es-ES" b="1" dirty="0"/>
              <a:t>- </a:t>
            </a:r>
            <a:r>
              <a:rPr lang="es-ES" sz="2800" b="1" dirty="0">
                <a:solidFill>
                  <a:srgbClr val="00FF00"/>
                </a:solidFill>
              </a:rPr>
              <a:t>BRP X</a:t>
            </a:r>
            <a:r>
              <a:rPr lang="es-ES" sz="2800" b="1" dirty="0"/>
              <a:t>: Salto a la dirección X si el resultado es positivo.</a:t>
            </a:r>
          </a:p>
          <a:p>
            <a:pPr marL="2063750" indent="-2063750" eaLnBrk="1" hangingPunct="1">
              <a:lnSpc>
                <a:spcPct val="90000"/>
              </a:lnSpc>
              <a:buFont typeface="Wingdings" panose="05000000000000000000" pitchFamily="2" charset="2"/>
              <a:buNone/>
              <a:defRPr/>
            </a:pPr>
            <a:r>
              <a:rPr lang="es-ES" sz="2800" b="1" dirty="0"/>
              <a:t>- </a:t>
            </a:r>
            <a:r>
              <a:rPr lang="es-ES" sz="2800" b="1" dirty="0">
                <a:solidFill>
                  <a:srgbClr val="00FF00"/>
                </a:solidFill>
              </a:rPr>
              <a:t>BRN X</a:t>
            </a:r>
            <a:r>
              <a:rPr lang="es-ES" sz="2800" b="1" dirty="0"/>
              <a:t>: Salto a la dirección X si el resultado es negativo. </a:t>
            </a:r>
          </a:p>
          <a:p>
            <a:pPr marL="2063750" indent="-2063750" eaLnBrk="1" hangingPunct="1">
              <a:lnSpc>
                <a:spcPct val="90000"/>
              </a:lnSpc>
              <a:buFont typeface="Wingdings" panose="05000000000000000000" pitchFamily="2" charset="2"/>
              <a:buNone/>
              <a:defRPr/>
            </a:pPr>
            <a:r>
              <a:rPr lang="es-ES" sz="2800" b="1" dirty="0"/>
              <a:t>- </a:t>
            </a:r>
            <a:r>
              <a:rPr lang="es-ES" sz="2800" b="1" dirty="0">
                <a:solidFill>
                  <a:srgbClr val="00FF00"/>
                </a:solidFill>
              </a:rPr>
              <a:t>BRZ X</a:t>
            </a:r>
            <a:r>
              <a:rPr lang="es-ES" sz="2800" b="1" dirty="0"/>
              <a:t>: Salto a la dirección X si el resultado es cero.</a:t>
            </a:r>
          </a:p>
          <a:p>
            <a:pPr marL="2063750" indent="-2063750" eaLnBrk="1" hangingPunct="1">
              <a:lnSpc>
                <a:spcPct val="90000"/>
              </a:lnSpc>
              <a:buFont typeface="Wingdings" panose="05000000000000000000" pitchFamily="2" charset="2"/>
              <a:buNone/>
              <a:defRPr/>
            </a:pPr>
            <a:r>
              <a:rPr lang="es-ES" sz="2800" b="1" dirty="0"/>
              <a:t>- </a:t>
            </a:r>
            <a:r>
              <a:rPr lang="es-ES" sz="2800" b="1" dirty="0">
                <a:solidFill>
                  <a:srgbClr val="00FF00"/>
                </a:solidFill>
              </a:rPr>
              <a:t>BRO X</a:t>
            </a:r>
            <a:r>
              <a:rPr lang="es-ES" sz="2800" b="1" dirty="0"/>
              <a:t>: Salto a la dirección X si hay un desbordamiento (</a:t>
            </a:r>
            <a:r>
              <a:rPr lang="es-ES" sz="2800" b="1" dirty="0" err="1"/>
              <a:t>Overflow</a:t>
            </a:r>
            <a:r>
              <a:rPr lang="es-ES" sz="2800" b="1" dirty="0"/>
              <a:t>).</a:t>
            </a:r>
          </a:p>
          <a:p>
            <a:pPr marL="2063750" indent="-2063750" eaLnBrk="1" hangingPunct="1">
              <a:lnSpc>
                <a:spcPct val="90000"/>
              </a:lnSpc>
              <a:buFont typeface="Wingdings" panose="05000000000000000000" pitchFamily="2" charset="2"/>
              <a:buNone/>
              <a:defRPr/>
            </a:pPr>
            <a:r>
              <a:rPr lang="es-ES" sz="2800" b="1" dirty="0"/>
              <a:t>- </a:t>
            </a:r>
            <a:r>
              <a:rPr lang="es-ES" sz="2800" b="1" dirty="0">
                <a:solidFill>
                  <a:srgbClr val="00FF00"/>
                </a:solidFill>
              </a:rPr>
              <a:t>BRE R1,R2,X</a:t>
            </a:r>
            <a:r>
              <a:rPr lang="es-ES" sz="2800" b="1" dirty="0"/>
              <a:t>: Salta a X si &lt;R1&gt; = &lt;R2&gt;.</a:t>
            </a:r>
          </a:p>
        </p:txBody>
      </p:sp>
      <p:sp>
        <p:nvSpPr>
          <p:cNvPr id="6" name="5 Marcador de número de diapositiva">
            <a:extLst>
              <a:ext uri="{FF2B5EF4-FFF2-40B4-BE49-F238E27FC236}">
                <a16:creationId xmlns:a16="http://schemas.microsoft.com/office/drawing/2014/main" id="{8FDAEDB2-8741-4848-9665-736FCD87D4A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E4EDAEE9-A5BF-4D61-890A-CD25FE6D637A}" type="slidenum">
              <a:rPr lang="es-ES" altLang="es-AR" smtClean="0"/>
              <a:pPr eaLnBrk="1" hangingPunct="1">
                <a:defRPr/>
              </a:pPr>
              <a:t>52</a:t>
            </a:fld>
            <a:endParaRPr lang="es-ES" altLang="es-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DEA2B27-F311-44AE-8800-0DCA8404EB18}"/>
              </a:ext>
            </a:extLst>
          </p:cNvPr>
          <p:cNvSpPr>
            <a:spLocks noGrp="1" noChangeArrowheads="1"/>
          </p:cNvSpPr>
          <p:nvPr>
            <p:ph type="title"/>
          </p:nvPr>
        </p:nvSpPr>
        <p:spPr>
          <a:xfrm>
            <a:off x="457200" y="1"/>
            <a:ext cx="8229600" cy="692150"/>
          </a:xfrm>
        </p:spPr>
        <p:txBody>
          <a:bodyPr/>
          <a:lstStyle/>
          <a:p>
            <a:pPr eaLnBrk="1" hangingPunct="1">
              <a:defRPr/>
            </a:pPr>
            <a:r>
              <a:rPr lang="es-ES_tradnl" sz="2800" dirty="0"/>
              <a:t>INSTRUCCIONES DE BIFURCACIÓN (BRANCH)</a:t>
            </a:r>
            <a:endParaRPr lang="es-ES" sz="2800" dirty="0"/>
          </a:p>
        </p:txBody>
      </p:sp>
      <p:pic>
        <p:nvPicPr>
          <p:cNvPr id="86019" name="Picture 4">
            <a:extLst>
              <a:ext uri="{FF2B5EF4-FFF2-40B4-BE49-F238E27FC236}">
                <a16:creationId xmlns:a16="http://schemas.microsoft.com/office/drawing/2014/main" id="{24B335D1-E41A-4B67-87E6-972BC1B1D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836"/>
          <a:stretch>
            <a:fillRect/>
          </a:stretch>
        </p:blipFill>
        <p:spPr bwMode="auto">
          <a:xfrm>
            <a:off x="755650" y="804863"/>
            <a:ext cx="7848600" cy="6051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E6C5DA77-E344-4933-A8AB-57CC6DB2E4F6}"/>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F7B9C5F4-5DB0-476C-94CE-DCE5D7EFEB61}" type="slidenum">
              <a:rPr lang="es-ES" altLang="es-AR" smtClean="0"/>
              <a:pPr eaLnBrk="1" hangingPunct="1">
                <a:defRPr/>
              </a:pPr>
              <a:t>53</a:t>
            </a:fld>
            <a:endParaRPr lang="es-ES" altLang="es-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C99E3-34E2-47C0-9437-954F5115535A}"/>
              </a:ext>
            </a:extLst>
          </p:cNvPr>
          <p:cNvSpPr>
            <a:spLocks noGrp="1"/>
          </p:cNvSpPr>
          <p:nvPr>
            <p:ph type="title"/>
          </p:nvPr>
        </p:nvSpPr>
        <p:spPr>
          <a:xfrm>
            <a:off x="457200" y="277814"/>
            <a:ext cx="8229600" cy="950912"/>
          </a:xfrm>
        </p:spPr>
        <p:txBody>
          <a:bodyPr/>
          <a:lstStyle/>
          <a:p>
            <a:pPr>
              <a:defRPr/>
            </a:pPr>
            <a:r>
              <a:rPr lang="es-ES_tradnl" sz="2800" dirty="0"/>
              <a:t>INSTRUCCIONES DE BIFURCACIÓN (BRANCH)</a:t>
            </a:r>
            <a:endParaRPr lang="es-AR" sz="2800" dirty="0"/>
          </a:p>
        </p:txBody>
      </p:sp>
      <p:sp>
        <p:nvSpPr>
          <p:cNvPr id="3" name="Marcador de contenido 2">
            <a:extLst>
              <a:ext uri="{FF2B5EF4-FFF2-40B4-BE49-F238E27FC236}">
                <a16:creationId xmlns:a16="http://schemas.microsoft.com/office/drawing/2014/main" id="{25CF56E3-C062-4ACA-9A30-52CA56AD1D4B}"/>
              </a:ext>
            </a:extLst>
          </p:cNvPr>
          <p:cNvSpPr>
            <a:spLocks noGrp="1"/>
          </p:cNvSpPr>
          <p:nvPr>
            <p:ph idx="1"/>
          </p:nvPr>
        </p:nvSpPr>
        <p:spPr>
          <a:xfrm>
            <a:off x="457200" y="1484784"/>
            <a:ext cx="8229600" cy="4646141"/>
          </a:xfrm>
        </p:spPr>
        <p:txBody>
          <a:bodyPr/>
          <a:lstStyle/>
          <a:p>
            <a:pPr algn="just">
              <a:defRPr/>
            </a:pPr>
            <a:r>
              <a:rPr lang="es-ES" sz="2400" b="1" cap="all" dirty="0">
                <a:effectLst/>
              </a:rPr>
              <a:t>En la figura ANTERIOR se puede notar que </a:t>
            </a:r>
            <a:r>
              <a:rPr lang="es-ES" sz="2400" b="1" cap="all" dirty="0">
                <a:solidFill>
                  <a:srgbClr val="00FF00"/>
                </a:solidFill>
                <a:effectLst>
                  <a:outerShdw blurRad="38100" dist="38100" dir="2700000" algn="tl">
                    <a:srgbClr val="000000">
                      <a:alpha val="43137"/>
                    </a:srgbClr>
                  </a:outerShdw>
                </a:effectLst>
              </a:rPr>
              <a:t>las bifurcaciones o saltos pueden ser hacia adelante o hacia atrás</a:t>
            </a:r>
            <a:r>
              <a:rPr lang="es-ES" sz="2400" b="1" cap="all" dirty="0">
                <a:effectLst/>
              </a:rPr>
              <a:t>. </a:t>
            </a:r>
          </a:p>
          <a:p>
            <a:pPr marL="0" indent="0" algn="just">
              <a:buNone/>
              <a:defRPr/>
            </a:pPr>
            <a:endParaRPr lang="es-ES" sz="2400" b="1" cap="all" dirty="0">
              <a:effectLst/>
            </a:endParaRPr>
          </a:p>
          <a:p>
            <a:pPr algn="just">
              <a:defRPr/>
            </a:pPr>
            <a:r>
              <a:rPr lang="es-ES" sz="2400" b="1" cap="all" dirty="0">
                <a:effectLst/>
              </a:rPr>
              <a:t>Además, se muestra como </a:t>
            </a:r>
            <a:r>
              <a:rPr lang="es-ES" sz="2400" b="1" cap="all" dirty="0">
                <a:solidFill>
                  <a:srgbClr val="00FF00"/>
                </a:solidFill>
                <a:effectLst>
                  <a:outerShdw blurRad="38100" dist="38100" dir="2700000" algn="tl">
                    <a:srgbClr val="000000">
                      <a:alpha val="43137"/>
                    </a:srgbClr>
                  </a:outerShdw>
                </a:effectLst>
              </a:rPr>
              <a:t>un salto incondicional puede ser utilizado para realizar un lazo repetido de instrucciones, hasta que el resultado de una operación es igual a cero</a:t>
            </a:r>
            <a:r>
              <a:rPr lang="es-ES" sz="2400" b="1" cap="all" dirty="0">
                <a:effectLst/>
              </a:rPr>
              <a:t>, lo que ocurre en la operación X - Y.</a:t>
            </a:r>
            <a:endParaRPr lang="es-AR" sz="24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C396D53C-E273-460F-9227-9BA3235897A9}"/>
              </a:ext>
            </a:extLst>
          </p:cNvPr>
          <p:cNvSpPr>
            <a:spLocks noGrp="1"/>
          </p:cNvSpPr>
          <p:nvPr>
            <p:ph type="sldNum" sz="quarter" idx="12"/>
          </p:nvPr>
        </p:nvSpPr>
        <p:spPr/>
        <p:txBody>
          <a:bodyPr/>
          <a:lstStyle/>
          <a:p>
            <a:pPr>
              <a:defRPr/>
            </a:pPr>
            <a:fld id="{87EBA897-F24E-4480-8AB3-81BEA4B84260}" type="slidenum">
              <a:rPr lang="es-ES" altLang="es-AR" smtClean="0"/>
              <a:pPr>
                <a:defRPr/>
              </a:pPr>
              <a:t>54</a:t>
            </a:fld>
            <a:endParaRPr lang="es-ES" altLang="es-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647B4FB-B603-4127-AEBC-33FB1CE95F3E}"/>
              </a:ext>
            </a:extLst>
          </p:cNvPr>
          <p:cNvSpPr>
            <a:spLocks noGrp="1" noChangeArrowheads="1"/>
          </p:cNvSpPr>
          <p:nvPr>
            <p:ph type="title"/>
          </p:nvPr>
        </p:nvSpPr>
        <p:spPr/>
        <p:txBody>
          <a:bodyPr/>
          <a:lstStyle/>
          <a:p>
            <a:pPr eaLnBrk="1" hangingPunct="1">
              <a:defRPr/>
            </a:pPr>
            <a:r>
              <a:rPr lang="es-ES_tradnl" sz="3600" dirty="0"/>
              <a:t>INSTRUCCIONES DE SALTO (SKIP)</a:t>
            </a:r>
            <a:endParaRPr lang="es-ES" sz="3600" dirty="0"/>
          </a:p>
        </p:txBody>
      </p:sp>
      <p:sp>
        <p:nvSpPr>
          <p:cNvPr id="62467" name="Rectangle 3">
            <a:extLst>
              <a:ext uri="{FF2B5EF4-FFF2-40B4-BE49-F238E27FC236}">
                <a16:creationId xmlns:a16="http://schemas.microsoft.com/office/drawing/2014/main" id="{D47BB850-3C51-45F8-BAF8-F9B42DE0F946}"/>
              </a:ext>
            </a:extLst>
          </p:cNvPr>
          <p:cNvSpPr>
            <a:spLocks noGrp="1" noChangeArrowheads="1"/>
          </p:cNvSpPr>
          <p:nvPr>
            <p:ph type="body" idx="1"/>
          </p:nvPr>
        </p:nvSpPr>
        <p:spPr>
          <a:xfrm>
            <a:off x="457200" y="1417638"/>
            <a:ext cx="8229600" cy="4713287"/>
          </a:xfrm>
        </p:spPr>
        <p:txBody>
          <a:bodyPr/>
          <a:lstStyle/>
          <a:p>
            <a:pPr algn="just" eaLnBrk="1" hangingPunct="1">
              <a:defRPr/>
            </a:pPr>
            <a:r>
              <a:rPr lang="es-ES" sz="2400" cap="all" dirty="0">
                <a:effectLst>
                  <a:outerShdw blurRad="38100" dist="38100" dir="2700000" algn="tl">
                    <a:srgbClr val="000000">
                      <a:alpha val="43137"/>
                    </a:srgbClr>
                  </a:outerShdw>
                </a:effectLst>
              </a:rPr>
              <a:t>el salto consiste en pasar por alto una instrucción, lo cual significa que la dirección de la próxima instrucción es el contenido del contador de programa, más una unidad.</a:t>
            </a:r>
          </a:p>
          <a:p>
            <a:pPr marL="0" indent="0" eaLnBrk="1" hangingPunct="1">
              <a:buFont typeface="Wingdings" panose="05000000000000000000" pitchFamily="2" charset="2"/>
              <a:buNone/>
              <a:defRPr/>
            </a:pPr>
            <a:r>
              <a:rPr lang="es-ES" sz="2400" b="1" dirty="0">
                <a:effectLst/>
              </a:rPr>
              <a:t>	</a:t>
            </a:r>
            <a:endParaRPr lang="es-AR" sz="2400" dirty="0">
              <a:effectLst/>
            </a:endParaRPr>
          </a:p>
          <a:p>
            <a:pPr algn="just" eaLnBrk="1" hangingPunct="1">
              <a:defRPr/>
            </a:pPr>
            <a:r>
              <a:rPr lang="es-ES_tradnl" sz="2400" dirty="0"/>
              <a:t>COMO NO HACE FALTA EL CAMPO DIRECCIÓN PARA EL SALTO, SE PUEDEN INCORPORAR OTRAS CONDICIONES</a:t>
            </a:r>
          </a:p>
          <a:p>
            <a:pPr eaLnBrk="1" hangingPunct="1">
              <a:defRPr/>
            </a:pPr>
            <a:endParaRPr lang="es-ES_tradnl" sz="2400" dirty="0"/>
          </a:p>
          <a:p>
            <a:pPr eaLnBrk="1" hangingPunct="1">
              <a:defRPr/>
            </a:pPr>
            <a:r>
              <a:rPr lang="es-ES_tradnl" sz="2400" dirty="0"/>
              <a:t>POR EJEMPLO: </a:t>
            </a:r>
            <a:r>
              <a:rPr lang="es-ES_tradnl" sz="2400" dirty="0">
                <a:solidFill>
                  <a:srgbClr val="00FF00"/>
                </a:solidFill>
              </a:rPr>
              <a:t>INCREMENTE Y SALTE SI ES CERO (ISZ)</a:t>
            </a:r>
            <a:endParaRPr lang="es-ES" sz="2400" dirty="0">
              <a:solidFill>
                <a:srgbClr val="00FF00"/>
              </a:solidFill>
            </a:endParaRPr>
          </a:p>
        </p:txBody>
      </p:sp>
      <p:sp>
        <p:nvSpPr>
          <p:cNvPr id="6" name="5 Marcador de número de diapositiva">
            <a:extLst>
              <a:ext uri="{FF2B5EF4-FFF2-40B4-BE49-F238E27FC236}">
                <a16:creationId xmlns:a16="http://schemas.microsoft.com/office/drawing/2014/main" id="{F8D77A6F-1BE0-4E23-A4F9-C053872894B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3585FED7-6245-4CF6-AD2A-5FC22D52EF6A}" type="slidenum">
              <a:rPr lang="es-ES" altLang="es-AR" smtClean="0"/>
              <a:pPr eaLnBrk="1" hangingPunct="1">
                <a:defRPr/>
              </a:pPr>
              <a:t>55</a:t>
            </a:fld>
            <a:endParaRPr lang="es-ES" altLang="es-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D9F900-146A-4741-BEED-E2F8842DFE45}"/>
              </a:ext>
            </a:extLst>
          </p:cNvPr>
          <p:cNvSpPr>
            <a:spLocks noGrp="1"/>
          </p:cNvSpPr>
          <p:nvPr>
            <p:ph type="title"/>
          </p:nvPr>
        </p:nvSpPr>
        <p:spPr/>
        <p:txBody>
          <a:bodyPr/>
          <a:lstStyle/>
          <a:p>
            <a:pPr>
              <a:defRPr/>
            </a:pPr>
            <a:r>
              <a:rPr lang="es-ES_tradnl" sz="3600" dirty="0"/>
              <a:t>INSTRUCCIONES DE SALTO (SKIP)</a:t>
            </a:r>
            <a:endParaRPr lang="es-AR" sz="3600" dirty="0"/>
          </a:p>
        </p:txBody>
      </p:sp>
      <p:sp>
        <p:nvSpPr>
          <p:cNvPr id="3" name="Marcador de contenido 2">
            <a:extLst>
              <a:ext uri="{FF2B5EF4-FFF2-40B4-BE49-F238E27FC236}">
                <a16:creationId xmlns:a16="http://schemas.microsoft.com/office/drawing/2014/main" id="{506908E2-F817-4DBC-98B7-0FC449F45DA7}"/>
              </a:ext>
            </a:extLst>
          </p:cNvPr>
          <p:cNvSpPr>
            <a:spLocks noGrp="1"/>
          </p:cNvSpPr>
          <p:nvPr>
            <p:ph sz="half" idx="1"/>
          </p:nvPr>
        </p:nvSpPr>
        <p:spPr/>
        <p:txBody>
          <a:bodyPr/>
          <a:lstStyle/>
          <a:p>
            <a:pPr eaLnBrk="1" hangingPunct="1">
              <a:buFont typeface="Wingdings" panose="05000000000000000000" pitchFamily="2" charset="2"/>
              <a:buNone/>
              <a:defRPr/>
            </a:pPr>
            <a:r>
              <a:rPr lang="es-ES" b="1" dirty="0">
                <a:solidFill>
                  <a:srgbClr val="00FF00"/>
                </a:solidFill>
              </a:rPr>
              <a:t>       301</a:t>
            </a:r>
          </a:p>
          <a:p>
            <a:pPr eaLnBrk="1" hangingPunct="1">
              <a:buFont typeface="Wingdings" panose="05000000000000000000" pitchFamily="2" charset="2"/>
              <a:buNone/>
              <a:defRPr/>
            </a:pPr>
            <a:r>
              <a:rPr lang="es-ES" b="1" dirty="0">
                <a:solidFill>
                  <a:srgbClr val="00FF00"/>
                </a:solidFill>
              </a:rPr>
              <a:t>		 .</a:t>
            </a:r>
          </a:p>
          <a:p>
            <a:pPr eaLnBrk="1" hangingPunct="1">
              <a:buFont typeface="Wingdings" panose="05000000000000000000" pitchFamily="2" charset="2"/>
              <a:buNone/>
              <a:defRPr/>
            </a:pPr>
            <a:r>
              <a:rPr lang="es-ES" b="1" dirty="0">
                <a:solidFill>
                  <a:srgbClr val="00FF00"/>
                </a:solidFill>
              </a:rPr>
              <a:t>		 .</a:t>
            </a:r>
          </a:p>
          <a:p>
            <a:pPr eaLnBrk="1" hangingPunct="1">
              <a:buFont typeface="Wingdings" panose="05000000000000000000" pitchFamily="2" charset="2"/>
              <a:buNone/>
              <a:defRPr/>
            </a:pPr>
            <a:r>
              <a:rPr lang="es-ES" b="1" dirty="0">
                <a:solidFill>
                  <a:srgbClr val="00FF00"/>
                </a:solidFill>
              </a:rPr>
              <a:t>		 .</a:t>
            </a:r>
          </a:p>
          <a:p>
            <a:pPr eaLnBrk="1" hangingPunct="1">
              <a:buFont typeface="Wingdings" panose="05000000000000000000" pitchFamily="2" charset="2"/>
              <a:buNone/>
              <a:defRPr/>
            </a:pPr>
            <a:r>
              <a:rPr lang="es-ES" b="1" dirty="0">
                <a:solidFill>
                  <a:srgbClr val="00FF00"/>
                </a:solidFill>
              </a:rPr>
              <a:t>		309  ISZ R1</a:t>
            </a:r>
          </a:p>
          <a:p>
            <a:pPr eaLnBrk="1" hangingPunct="1">
              <a:buFont typeface="Wingdings" panose="05000000000000000000" pitchFamily="2" charset="2"/>
              <a:buNone/>
              <a:defRPr/>
            </a:pPr>
            <a:r>
              <a:rPr lang="es-ES" b="1" dirty="0">
                <a:solidFill>
                  <a:srgbClr val="00FF00"/>
                </a:solidFill>
              </a:rPr>
              <a:t>		310	 BR	301</a:t>
            </a:r>
          </a:p>
          <a:p>
            <a:pPr eaLnBrk="1" hangingPunct="1">
              <a:buFont typeface="Wingdings" panose="05000000000000000000" pitchFamily="2" charset="2"/>
              <a:buNone/>
              <a:defRPr/>
            </a:pPr>
            <a:r>
              <a:rPr lang="es-ES" b="1" dirty="0">
                <a:solidFill>
                  <a:srgbClr val="00FF00"/>
                </a:solidFill>
              </a:rPr>
              <a:t>		311</a:t>
            </a:r>
            <a:endParaRPr lang="es-AR" dirty="0"/>
          </a:p>
        </p:txBody>
      </p:sp>
      <p:sp>
        <p:nvSpPr>
          <p:cNvPr id="4" name="Marcador de contenido 3">
            <a:extLst>
              <a:ext uri="{FF2B5EF4-FFF2-40B4-BE49-F238E27FC236}">
                <a16:creationId xmlns:a16="http://schemas.microsoft.com/office/drawing/2014/main" id="{9FEC3FD1-C13E-417C-948F-4119B099D08F}"/>
              </a:ext>
            </a:extLst>
          </p:cNvPr>
          <p:cNvSpPr>
            <a:spLocks noGrp="1"/>
          </p:cNvSpPr>
          <p:nvPr>
            <p:ph sz="half" idx="2"/>
          </p:nvPr>
        </p:nvSpPr>
        <p:spPr/>
        <p:txBody>
          <a:bodyPr/>
          <a:lstStyle/>
          <a:p>
            <a:pPr>
              <a:defRPr/>
            </a:pPr>
            <a:r>
              <a:rPr lang="es-AR" sz="2400" dirty="0"/>
              <a:t>SI EL RESULTADO DE R1 ES CERO SE INCREMENTA EL PC EN UNO Y LA INSTRUCCIÓN SIGUIENTE A LA </a:t>
            </a:r>
            <a:r>
              <a:rPr lang="es-AR" sz="2400" b="1" dirty="0">
                <a:solidFill>
                  <a:srgbClr val="00FF00"/>
                </a:solidFill>
              </a:rPr>
              <a:t>309</a:t>
            </a:r>
            <a:r>
              <a:rPr lang="es-AR" sz="2400" dirty="0"/>
              <a:t> SERÁ LA </a:t>
            </a:r>
            <a:r>
              <a:rPr lang="es-AR" sz="2400" b="1" dirty="0">
                <a:solidFill>
                  <a:srgbClr val="00FF00"/>
                </a:solidFill>
              </a:rPr>
              <a:t>311</a:t>
            </a:r>
            <a:r>
              <a:rPr lang="es-AR" sz="2400" dirty="0"/>
              <a:t>, SALTANDO A LA INSTRUCCIÓN </a:t>
            </a:r>
            <a:r>
              <a:rPr lang="es-AR" sz="2400" b="1" dirty="0">
                <a:solidFill>
                  <a:srgbClr val="00FF00"/>
                </a:solidFill>
              </a:rPr>
              <a:t>310</a:t>
            </a:r>
            <a:r>
              <a:rPr lang="es-AR" sz="2400" dirty="0"/>
              <a:t>, EVITÁNDOSE LA BIFURCACIÓN INCONDICIONAL (</a:t>
            </a:r>
            <a:r>
              <a:rPr lang="es-AR" sz="2400" b="1" dirty="0">
                <a:solidFill>
                  <a:srgbClr val="00FF00"/>
                </a:solidFill>
              </a:rPr>
              <a:t>BR 301</a:t>
            </a:r>
            <a:r>
              <a:rPr lang="es-AR" sz="2400" dirty="0"/>
              <a:t>).</a:t>
            </a:r>
          </a:p>
        </p:txBody>
      </p:sp>
      <p:sp>
        <p:nvSpPr>
          <p:cNvPr id="5" name="Marcador de número de diapositiva 4">
            <a:extLst>
              <a:ext uri="{FF2B5EF4-FFF2-40B4-BE49-F238E27FC236}">
                <a16:creationId xmlns:a16="http://schemas.microsoft.com/office/drawing/2014/main" id="{A67E4836-B673-4B8C-AD22-31D302537999}"/>
              </a:ext>
            </a:extLst>
          </p:cNvPr>
          <p:cNvSpPr>
            <a:spLocks noGrp="1"/>
          </p:cNvSpPr>
          <p:nvPr>
            <p:ph type="sldNum" sz="quarter" idx="12"/>
          </p:nvPr>
        </p:nvSpPr>
        <p:spPr/>
        <p:txBody>
          <a:bodyPr/>
          <a:lstStyle/>
          <a:p>
            <a:pPr>
              <a:defRPr/>
            </a:pPr>
            <a:fld id="{DDBA400B-D56B-46BD-A2FB-DB0E4A364B12}" type="slidenum">
              <a:rPr lang="es-ES" altLang="es-AR" smtClean="0"/>
              <a:pPr>
                <a:defRPr/>
              </a:pPr>
              <a:t>56</a:t>
            </a:fld>
            <a:endParaRPr lang="es-ES" altLang="es-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6E309C9-C080-4316-9193-077008FFCF50}"/>
              </a:ext>
            </a:extLst>
          </p:cNvPr>
          <p:cNvSpPr>
            <a:spLocks noGrp="1" noChangeArrowheads="1"/>
          </p:cNvSpPr>
          <p:nvPr>
            <p:ph type="title"/>
          </p:nvPr>
        </p:nvSpPr>
        <p:spPr/>
        <p:txBody>
          <a:bodyPr/>
          <a:lstStyle/>
          <a:p>
            <a:pPr eaLnBrk="1" hangingPunct="1">
              <a:defRPr/>
            </a:pPr>
            <a:r>
              <a:rPr lang="es-ES_tradnl" sz="2400" b="1" dirty="0"/>
              <a:t>INSTRUCCIONES PARA LLAMADO A SUBRUTINAS</a:t>
            </a:r>
            <a:endParaRPr lang="es-ES" sz="2400" b="1" dirty="0"/>
          </a:p>
        </p:txBody>
      </p:sp>
      <p:sp>
        <p:nvSpPr>
          <p:cNvPr id="64515" name="Rectangle 3">
            <a:extLst>
              <a:ext uri="{FF2B5EF4-FFF2-40B4-BE49-F238E27FC236}">
                <a16:creationId xmlns:a16="http://schemas.microsoft.com/office/drawing/2014/main" id="{D18601C3-DB11-4328-9BB8-1D8FF907E621}"/>
              </a:ext>
            </a:extLst>
          </p:cNvPr>
          <p:cNvSpPr>
            <a:spLocks noGrp="1" noChangeArrowheads="1"/>
          </p:cNvSpPr>
          <p:nvPr>
            <p:ph type="body" idx="1"/>
          </p:nvPr>
        </p:nvSpPr>
        <p:spPr>
          <a:xfrm>
            <a:off x="0" y="2060575"/>
            <a:ext cx="9144000" cy="4070350"/>
          </a:xfrm>
        </p:spPr>
        <p:txBody>
          <a:bodyPr/>
          <a:lstStyle/>
          <a:p>
            <a:pPr eaLnBrk="1" hangingPunct="1">
              <a:buFont typeface="Wingdings" panose="05000000000000000000" pitchFamily="2" charset="2"/>
              <a:buNone/>
              <a:defRPr/>
            </a:pPr>
            <a:r>
              <a:rPr lang="es-ES_tradnl" b="1" dirty="0">
                <a:solidFill>
                  <a:srgbClr val="00FF00"/>
                </a:solidFill>
              </a:rPr>
              <a:t>CALL SUB # </a:t>
            </a:r>
            <a:r>
              <a:rPr lang="es-ES_tradnl" dirty="0">
                <a:solidFill>
                  <a:srgbClr val="00FF00"/>
                </a:solidFill>
              </a:rPr>
              <a:t>(LLAMADO A SUBRUTINA #)</a:t>
            </a:r>
          </a:p>
          <a:p>
            <a:pPr algn="ctr" eaLnBrk="1" hangingPunct="1">
              <a:buFont typeface="Wingdings" panose="05000000000000000000" pitchFamily="2" charset="2"/>
              <a:buNone/>
              <a:defRPr/>
            </a:pPr>
            <a:endParaRPr lang="es-ES_tradnl" sz="4400" dirty="0">
              <a:solidFill>
                <a:srgbClr val="00FF00"/>
              </a:solidFill>
            </a:endParaRPr>
          </a:p>
          <a:p>
            <a:pPr eaLnBrk="1" hangingPunct="1">
              <a:buFont typeface="Wingdings" panose="05000000000000000000" pitchFamily="2" charset="2"/>
              <a:buNone/>
              <a:defRPr/>
            </a:pPr>
            <a:r>
              <a:rPr lang="es-ES_tradnl" b="1" dirty="0">
                <a:solidFill>
                  <a:srgbClr val="00FF00"/>
                </a:solidFill>
              </a:rPr>
              <a:t>RETURN</a:t>
            </a:r>
            <a:r>
              <a:rPr lang="es-ES_tradnl" dirty="0">
                <a:solidFill>
                  <a:srgbClr val="00FF00"/>
                </a:solidFill>
              </a:rPr>
              <a:t> (RETORNO AL PROGRAMA QUE INVOCÓ A LA SUBRUTINA)</a:t>
            </a:r>
            <a:endParaRPr lang="es-ES" dirty="0">
              <a:solidFill>
                <a:srgbClr val="00FF00"/>
              </a:solidFill>
            </a:endParaRPr>
          </a:p>
        </p:txBody>
      </p:sp>
      <p:sp>
        <p:nvSpPr>
          <p:cNvPr id="6" name="5 Marcador de número de diapositiva">
            <a:extLst>
              <a:ext uri="{FF2B5EF4-FFF2-40B4-BE49-F238E27FC236}">
                <a16:creationId xmlns:a16="http://schemas.microsoft.com/office/drawing/2014/main" id="{C8220424-B34D-421B-B69A-C483BF61BBA3}"/>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FCF5E9A0-299C-44C8-86E2-DF36A12B7828}" type="slidenum">
              <a:rPr lang="es-ES" altLang="es-AR" smtClean="0"/>
              <a:pPr eaLnBrk="1" hangingPunct="1">
                <a:defRPr/>
              </a:pPr>
              <a:t>57</a:t>
            </a:fld>
            <a:endParaRPr lang="es-ES" altLang="es-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2F0BE7-535C-4CF0-A02E-E75BF3B24B82}"/>
              </a:ext>
            </a:extLst>
          </p:cNvPr>
          <p:cNvSpPr>
            <a:spLocks noGrp="1"/>
          </p:cNvSpPr>
          <p:nvPr>
            <p:ph type="title"/>
          </p:nvPr>
        </p:nvSpPr>
        <p:spPr/>
        <p:txBody>
          <a:bodyPr/>
          <a:lstStyle/>
          <a:p>
            <a:pPr>
              <a:defRPr/>
            </a:pPr>
            <a:r>
              <a:rPr lang="es-ES_tradnl" sz="2400" b="1" dirty="0"/>
              <a:t>INSTRUCCIONES PARA LLAMADO A SUBRUTINAS</a:t>
            </a:r>
            <a:endParaRPr lang="es-AR" sz="2400" b="1" dirty="0"/>
          </a:p>
        </p:txBody>
      </p:sp>
      <p:sp>
        <p:nvSpPr>
          <p:cNvPr id="3" name="Marcador de contenido 2">
            <a:extLst>
              <a:ext uri="{FF2B5EF4-FFF2-40B4-BE49-F238E27FC236}">
                <a16:creationId xmlns:a16="http://schemas.microsoft.com/office/drawing/2014/main" id="{4935D66B-98B3-4912-A99B-430DDE330611}"/>
              </a:ext>
            </a:extLst>
          </p:cNvPr>
          <p:cNvSpPr>
            <a:spLocks noGrp="1"/>
          </p:cNvSpPr>
          <p:nvPr>
            <p:ph idx="1"/>
          </p:nvPr>
        </p:nvSpPr>
        <p:spPr>
          <a:xfrm>
            <a:off x="457200" y="1417638"/>
            <a:ext cx="8229600" cy="4713287"/>
          </a:xfrm>
        </p:spPr>
        <p:txBody>
          <a:bodyPr/>
          <a:lstStyle/>
          <a:p>
            <a:pPr algn="just">
              <a:defRPr/>
            </a:pPr>
            <a:r>
              <a:rPr lang="es-ES" sz="2400" b="1" cap="all" dirty="0">
                <a:effectLst/>
              </a:rPr>
              <a:t>UNA </a:t>
            </a:r>
            <a:r>
              <a:rPr lang="es-ES" sz="2400" b="1" cap="all" dirty="0">
                <a:solidFill>
                  <a:srgbClr val="00FF00"/>
                </a:solidFill>
                <a:effectLst>
                  <a:outerShdw blurRad="38100" dist="38100" dir="2700000" algn="tl">
                    <a:srgbClr val="000000">
                      <a:alpha val="43137"/>
                    </a:srgbClr>
                  </a:outerShdw>
                </a:effectLst>
              </a:rPr>
              <a:t>subrutina</a:t>
            </a:r>
            <a:r>
              <a:rPr lang="es-ES" sz="2400" b="1" cap="all" dirty="0">
                <a:effectLst/>
              </a:rPr>
              <a:t> ES UN  programa autosuficiente, incorporable a un </a:t>
            </a:r>
            <a:r>
              <a:rPr lang="es-ES" sz="2400" b="1" cap="all" dirty="0">
                <a:solidFill>
                  <a:srgbClr val="00FF00"/>
                </a:solidFill>
                <a:effectLst>
                  <a:outerShdw blurRad="38100" dist="38100" dir="2700000" algn="tl">
                    <a:srgbClr val="000000">
                      <a:alpha val="43137"/>
                    </a:srgbClr>
                  </a:outerShdw>
                </a:effectLst>
              </a:rPr>
              <a:t>programa mayor</a:t>
            </a:r>
            <a:r>
              <a:rPr lang="es-ES" sz="2400" b="1" cap="all" dirty="0">
                <a:effectLst/>
              </a:rPr>
              <a:t>. </a:t>
            </a:r>
          </a:p>
          <a:p>
            <a:pPr marL="0" indent="0">
              <a:buNone/>
              <a:defRPr/>
            </a:pPr>
            <a:endParaRPr lang="es-ES" sz="2400" b="1" cap="all" dirty="0">
              <a:effectLst/>
            </a:endParaRPr>
          </a:p>
          <a:p>
            <a:pPr algn="just">
              <a:defRPr/>
            </a:pPr>
            <a:r>
              <a:rPr lang="es-ES" sz="2400" b="1" cap="all" dirty="0">
                <a:effectLst/>
              </a:rPr>
              <a:t>En cualquier punto del </a:t>
            </a:r>
            <a:r>
              <a:rPr lang="es-ES" sz="2400" b="1" cap="all" dirty="0">
                <a:solidFill>
                  <a:srgbClr val="00FF00"/>
                </a:solidFill>
                <a:effectLst>
                  <a:outerShdw blurRad="38100" dist="38100" dir="2700000" algn="tl">
                    <a:srgbClr val="000000">
                      <a:alpha val="43137"/>
                    </a:srgbClr>
                  </a:outerShdw>
                </a:effectLst>
              </a:rPr>
              <a:t>programa mayor o principal</a:t>
            </a:r>
            <a:r>
              <a:rPr lang="es-ES" sz="2400" b="1" cap="all" dirty="0">
                <a:effectLst/>
              </a:rPr>
              <a:t>, es posible invocar (llamar) a una </a:t>
            </a:r>
            <a:r>
              <a:rPr lang="es-ES" sz="2400" b="1" cap="all" dirty="0">
                <a:solidFill>
                  <a:srgbClr val="00FF00"/>
                </a:solidFill>
                <a:effectLst>
                  <a:outerShdw blurRad="38100" dist="38100" dir="2700000" algn="tl">
                    <a:srgbClr val="000000">
                      <a:alpha val="43137"/>
                    </a:srgbClr>
                  </a:outerShdw>
                </a:effectLst>
              </a:rPr>
              <a:t>subrutina</a:t>
            </a:r>
            <a:r>
              <a:rPr lang="es-ES" sz="2400" b="1" cap="all" dirty="0">
                <a:effectLst/>
              </a:rPr>
              <a:t>, con lo cual se transfiere el control a la misma, y se lo devuelve al </a:t>
            </a:r>
            <a:r>
              <a:rPr lang="es-ES" sz="2400" b="1" cap="all" dirty="0">
                <a:solidFill>
                  <a:srgbClr val="00FF00"/>
                </a:solidFill>
                <a:effectLst>
                  <a:outerShdw blurRad="38100" dist="38100" dir="2700000" algn="tl">
                    <a:srgbClr val="000000">
                      <a:alpha val="43137"/>
                    </a:srgbClr>
                  </a:outerShdw>
                </a:effectLst>
              </a:rPr>
              <a:t>programa mayor </a:t>
            </a:r>
            <a:r>
              <a:rPr lang="es-ES" sz="2400" b="1" cap="all" dirty="0">
                <a:effectLst/>
              </a:rPr>
              <a:t>cuando se concluye su ejecución.</a:t>
            </a:r>
            <a:endParaRPr lang="es-AR" sz="2400" cap="all" dirty="0"/>
          </a:p>
        </p:txBody>
      </p:sp>
      <p:sp>
        <p:nvSpPr>
          <p:cNvPr id="4" name="Marcador de número de diapositiva 3">
            <a:extLst>
              <a:ext uri="{FF2B5EF4-FFF2-40B4-BE49-F238E27FC236}">
                <a16:creationId xmlns:a16="http://schemas.microsoft.com/office/drawing/2014/main" id="{7FBF60EF-E985-41A5-8FCE-AAD007B847F8}"/>
              </a:ext>
            </a:extLst>
          </p:cNvPr>
          <p:cNvSpPr>
            <a:spLocks noGrp="1"/>
          </p:cNvSpPr>
          <p:nvPr>
            <p:ph type="sldNum" sz="quarter" idx="12"/>
          </p:nvPr>
        </p:nvSpPr>
        <p:spPr/>
        <p:txBody>
          <a:bodyPr/>
          <a:lstStyle/>
          <a:p>
            <a:pPr>
              <a:defRPr/>
            </a:pPr>
            <a:fld id="{0E2E8FEC-4FFA-490A-A0F8-4DD3C18AC4A9}" type="slidenum">
              <a:rPr lang="es-ES" altLang="es-AR" smtClean="0"/>
              <a:pPr>
                <a:defRPr/>
              </a:pPr>
              <a:t>58</a:t>
            </a:fld>
            <a:endParaRPr lang="es-ES" altLang="es-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8B702-C401-48B6-8746-D86251215430}"/>
              </a:ext>
            </a:extLst>
          </p:cNvPr>
          <p:cNvSpPr>
            <a:spLocks noGrp="1"/>
          </p:cNvSpPr>
          <p:nvPr>
            <p:ph type="title"/>
          </p:nvPr>
        </p:nvSpPr>
        <p:spPr/>
        <p:txBody>
          <a:bodyPr/>
          <a:lstStyle/>
          <a:p>
            <a:pPr>
              <a:defRPr/>
            </a:pPr>
            <a:r>
              <a:rPr lang="es-ES_tradnl" sz="2400" b="1" dirty="0"/>
              <a:t>INSTRUCCIONES PARA LLAMADO A SUBRUTINAS</a:t>
            </a:r>
            <a:endParaRPr lang="es-AR" sz="2400" dirty="0"/>
          </a:p>
        </p:txBody>
      </p:sp>
      <p:sp>
        <p:nvSpPr>
          <p:cNvPr id="3" name="Marcador de contenido 2">
            <a:extLst>
              <a:ext uri="{FF2B5EF4-FFF2-40B4-BE49-F238E27FC236}">
                <a16:creationId xmlns:a16="http://schemas.microsoft.com/office/drawing/2014/main" id="{EC281FC5-7459-48A4-B7D0-7D3537BB47F7}"/>
              </a:ext>
            </a:extLst>
          </p:cNvPr>
          <p:cNvSpPr>
            <a:spLocks noGrp="1"/>
          </p:cNvSpPr>
          <p:nvPr>
            <p:ph idx="1"/>
          </p:nvPr>
        </p:nvSpPr>
        <p:spPr>
          <a:xfrm>
            <a:off x="457200" y="1628799"/>
            <a:ext cx="8229600" cy="4502125"/>
          </a:xfrm>
        </p:spPr>
        <p:txBody>
          <a:bodyPr/>
          <a:lstStyle/>
          <a:p>
            <a:pPr algn="just">
              <a:defRPr/>
            </a:pPr>
            <a:r>
              <a:rPr lang="es-ES" sz="2400" b="1" cap="all" dirty="0">
                <a:effectLst/>
              </a:rPr>
              <a:t>Las dos razones de mayor importancia para el uso de las subrutinas, son la </a:t>
            </a:r>
            <a:r>
              <a:rPr lang="es-ES" sz="2400" b="1" cap="all" dirty="0">
                <a:solidFill>
                  <a:srgbClr val="00FF00"/>
                </a:solidFill>
                <a:effectLst>
                  <a:outerShdw blurRad="38100" dist="38100" dir="2700000" algn="tl">
                    <a:srgbClr val="000000">
                      <a:alpha val="43137"/>
                    </a:srgbClr>
                  </a:outerShdw>
                </a:effectLst>
              </a:rPr>
              <a:t>economía</a:t>
            </a:r>
            <a:r>
              <a:rPr lang="es-ES" sz="2400" b="1" cap="all" dirty="0">
                <a:effectLst/>
              </a:rPr>
              <a:t> y la </a:t>
            </a:r>
            <a:r>
              <a:rPr lang="es-ES" sz="2400" b="1" cap="all" dirty="0">
                <a:solidFill>
                  <a:srgbClr val="00FF00"/>
                </a:solidFill>
                <a:effectLst>
                  <a:outerShdw blurRad="38100" dist="38100" dir="2700000" algn="tl">
                    <a:srgbClr val="000000">
                      <a:alpha val="43137"/>
                    </a:srgbClr>
                  </a:outerShdw>
                </a:effectLst>
              </a:rPr>
              <a:t>modularidad</a:t>
            </a:r>
            <a:r>
              <a:rPr lang="es-ES" sz="2400" b="1" cap="all" dirty="0">
                <a:effectLst/>
              </a:rPr>
              <a:t>. La primera se refiere al </a:t>
            </a:r>
            <a:r>
              <a:rPr lang="es-ES" sz="2400" b="1" cap="all" dirty="0">
                <a:solidFill>
                  <a:srgbClr val="00FF00"/>
                </a:solidFill>
                <a:effectLst>
                  <a:outerShdw blurRad="38100" dist="38100" dir="2700000" algn="tl">
                    <a:srgbClr val="000000">
                      <a:alpha val="43137"/>
                    </a:srgbClr>
                  </a:outerShdw>
                </a:effectLst>
              </a:rPr>
              <a:t>ahorro de espacio en memoria</a:t>
            </a:r>
            <a:r>
              <a:rPr lang="es-ES" sz="2400" b="1" cap="all" dirty="0">
                <a:effectLst/>
              </a:rPr>
              <a:t> y al </a:t>
            </a:r>
            <a:r>
              <a:rPr lang="es-ES" sz="2400" b="1" cap="all" dirty="0">
                <a:solidFill>
                  <a:srgbClr val="00FF00"/>
                </a:solidFill>
                <a:effectLst>
                  <a:outerShdw blurRad="38100" dist="38100" dir="2700000" algn="tl">
                    <a:srgbClr val="000000">
                      <a:alpha val="43137"/>
                    </a:srgbClr>
                  </a:outerShdw>
                </a:effectLst>
              </a:rPr>
              <a:t>menor trabajo de programación</a:t>
            </a:r>
            <a:r>
              <a:rPr lang="es-ES" sz="2400" b="1" cap="all" dirty="0">
                <a:effectLst/>
              </a:rPr>
              <a:t>, la segunda, se refiere a que </a:t>
            </a:r>
            <a:r>
              <a:rPr lang="es-ES" sz="2400" b="1" cap="all" dirty="0">
                <a:solidFill>
                  <a:srgbClr val="00FF00"/>
                </a:solidFill>
                <a:effectLst>
                  <a:outerShdw blurRad="38100" dist="38100" dir="2700000" algn="tl">
                    <a:srgbClr val="000000">
                      <a:alpha val="43137"/>
                    </a:srgbClr>
                  </a:outerShdw>
                </a:effectLst>
              </a:rPr>
              <a:t>un gran programa puede ser subdivido en pequeñas unidades</a:t>
            </a:r>
            <a:r>
              <a:rPr lang="es-ES" sz="2400" b="1" cap="all" dirty="0">
                <a:effectLst/>
              </a:rPr>
              <a:t>, lo cual también </a:t>
            </a:r>
            <a:r>
              <a:rPr lang="es-ES" sz="2400" b="1" cap="all" dirty="0">
                <a:solidFill>
                  <a:srgbClr val="00FF00"/>
                </a:solidFill>
                <a:effectLst>
                  <a:outerShdw blurRad="38100" dist="38100" dir="2700000" algn="tl">
                    <a:srgbClr val="000000">
                      <a:alpha val="43137"/>
                    </a:srgbClr>
                  </a:outerShdw>
                </a:effectLst>
              </a:rPr>
              <a:t>facilita la tarea de programación</a:t>
            </a:r>
            <a:r>
              <a:rPr lang="es-ES" sz="2400" b="1" cap="all" dirty="0">
                <a:effectLst/>
              </a:rPr>
              <a:t>.</a:t>
            </a:r>
            <a:endParaRPr lang="es-AR" sz="2400" cap="all" dirty="0">
              <a:effectLst/>
            </a:endParaRPr>
          </a:p>
          <a:p>
            <a:pPr marL="0" indent="0">
              <a:buFont typeface="Wingdings" panose="05000000000000000000" pitchFamily="2" charset="2"/>
              <a:buNone/>
              <a:defRPr/>
            </a:pPr>
            <a:endParaRPr lang="es-AR" dirty="0">
              <a:effectLst/>
            </a:endParaRPr>
          </a:p>
          <a:p>
            <a:pPr marL="0" indent="0">
              <a:buFont typeface="Wingdings" panose="05000000000000000000" pitchFamily="2" charset="2"/>
              <a:buNone/>
              <a:defRPr/>
            </a:pPr>
            <a:endParaRPr lang="es-AR" dirty="0"/>
          </a:p>
        </p:txBody>
      </p:sp>
      <p:sp>
        <p:nvSpPr>
          <p:cNvPr id="4" name="Marcador de número de diapositiva 3">
            <a:extLst>
              <a:ext uri="{FF2B5EF4-FFF2-40B4-BE49-F238E27FC236}">
                <a16:creationId xmlns:a16="http://schemas.microsoft.com/office/drawing/2014/main" id="{8D3DE00A-D8E4-4418-8C8F-30DF2E899AB9}"/>
              </a:ext>
            </a:extLst>
          </p:cNvPr>
          <p:cNvSpPr>
            <a:spLocks noGrp="1"/>
          </p:cNvSpPr>
          <p:nvPr>
            <p:ph type="sldNum" sz="quarter" idx="12"/>
          </p:nvPr>
        </p:nvSpPr>
        <p:spPr/>
        <p:txBody>
          <a:bodyPr/>
          <a:lstStyle/>
          <a:p>
            <a:pPr>
              <a:defRPr/>
            </a:pPr>
            <a:fld id="{FEFEBEB8-72CF-414D-9CFD-D4C807D02520}" type="slidenum">
              <a:rPr lang="es-ES" altLang="es-AR" smtClean="0"/>
              <a:pPr>
                <a:defRPr/>
              </a:pPr>
              <a:t>59</a:t>
            </a:fld>
            <a:endParaRPr lang="es-ES" alt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524792D-2847-4FDE-B309-2EA4330FD620}"/>
              </a:ext>
            </a:extLst>
          </p:cNvPr>
          <p:cNvSpPr>
            <a:spLocks noGrp="1" noChangeArrowheads="1"/>
          </p:cNvSpPr>
          <p:nvPr>
            <p:ph type="title"/>
          </p:nvPr>
        </p:nvSpPr>
        <p:spPr/>
        <p:txBody>
          <a:bodyPr/>
          <a:lstStyle/>
          <a:p>
            <a:pPr eaLnBrk="1" hangingPunct="1">
              <a:defRPr/>
            </a:pPr>
            <a:r>
              <a:rPr lang="es-ES_tradnl" sz="2000" b="1" dirty="0"/>
              <a:t>FORMATO DE INSTRUCCIÓN SIMPLE DE DOS DIRECCIONES</a:t>
            </a:r>
            <a:endParaRPr lang="es-ES" sz="2000" b="1" dirty="0"/>
          </a:p>
        </p:txBody>
      </p:sp>
      <p:sp>
        <p:nvSpPr>
          <p:cNvPr id="14339" name="Rectangle 80">
            <a:extLst>
              <a:ext uri="{FF2B5EF4-FFF2-40B4-BE49-F238E27FC236}">
                <a16:creationId xmlns:a16="http://schemas.microsoft.com/office/drawing/2014/main" id="{FD754326-28D3-4B90-AA06-9D8A415AFD86}"/>
              </a:ext>
            </a:extLst>
          </p:cNvPr>
          <p:cNvSpPr>
            <a:spLocks noChangeArrowheads="1"/>
          </p:cNvSpPr>
          <p:nvPr/>
        </p:nvSpPr>
        <p:spPr bwMode="auto">
          <a:xfrm>
            <a:off x="323850" y="2708275"/>
            <a:ext cx="8569325" cy="1441450"/>
          </a:xfrm>
          <a:prstGeom prst="rect">
            <a:avLst/>
          </a:prstGeom>
          <a:solidFill>
            <a:srgbClr val="FFFF00"/>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2400" b="1">
              <a:solidFill>
                <a:srgbClr val="FF3300"/>
              </a:solidFill>
            </a:endParaRPr>
          </a:p>
        </p:txBody>
      </p:sp>
      <p:sp>
        <p:nvSpPr>
          <p:cNvPr id="14340" name="Line 81">
            <a:extLst>
              <a:ext uri="{FF2B5EF4-FFF2-40B4-BE49-F238E27FC236}">
                <a16:creationId xmlns:a16="http://schemas.microsoft.com/office/drawing/2014/main" id="{CBE6E48C-0A08-4BC4-8BE8-A827FDABEF16}"/>
              </a:ext>
            </a:extLst>
          </p:cNvPr>
          <p:cNvSpPr>
            <a:spLocks noChangeShapeType="1"/>
          </p:cNvSpPr>
          <p:nvPr/>
        </p:nvSpPr>
        <p:spPr bwMode="auto">
          <a:xfrm>
            <a:off x="3132138" y="2708275"/>
            <a:ext cx="0" cy="144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4341" name="Line 82">
            <a:extLst>
              <a:ext uri="{FF2B5EF4-FFF2-40B4-BE49-F238E27FC236}">
                <a16:creationId xmlns:a16="http://schemas.microsoft.com/office/drawing/2014/main" id="{AE62BA7B-0F1C-4719-8533-BDE807CA7464}"/>
              </a:ext>
            </a:extLst>
          </p:cNvPr>
          <p:cNvSpPr>
            <a:spLocks noChangeShapeType="1"/>
          </p:cNvSpPr>
          <p:nvPr/>
        </p:nvSpPr>
        <p:spPr bwMode="auto">
          <a:xfrm>
            <a:off x="6011863" y="2708275"/>
            <a:ext cx="0" cy="144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4342" name="Text Box 83">
            <a:extLst>
              <a:ext uri="{FF2B5EF4-FFF2-40B4-BE49-F238E27FC236}">
                <a16:creationId xmlns:a16="http://schemas.microsoft.com/office/drawing/2014/main" id="{1D459FFB-025B-4055-8D2A-7E9B8E95B051}"/>
              </a:ext>
            </a:extLst>
          </p:cNvPr>
          <p:cNvSpPr txBox="1">
            <a:spLocks noChangeArrowheads="1"/>
          </p:cNvSpPr>
          <p:nvPr/>
        </p:nvSpPr>
        <p:spPr bwMode="auto">
          <a:xfrm>
            <a:off x="395288" y="2924175"/>
            <a:ext cx="25923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400" b="1">
                <a:solidFill>
                  <a:srgbClr val="FF3300"/>
                </a:solidFill>
              </a:rPr>
              <a:t>CODIGO</a:t>
            </a:r>
          </a:p>
          <a:p>
            <a:pPr algn="ctr" eaLnBrk="1" hangingPunct="1">
              <a:spcBef>
                <a:spcPct val="50000"/>
              </a:spcBef>
              <a:buClrTx/>
              <a:buSzTx/>
              <a:buFontTx/>
              <a:buNone/>
            </a:pPr>
            <a:r>
              <a:rPr lang="es-ES_tradnl" altLang="es-AR" sz="2400" b="1">
                <a:solidFill>
                  <a:srgbClr val="FF3300"/>
                </a:solidFill>
              </a:rPr>
              <a:t>OPERATIVO</a:t>
            </a:r>
            <a:endParaRPr lang="es-ES" altLang="es-AR" sz="2400" b="1">
              <a:solidFill>
                <a:srgbClr val="FF3300"/>
              </a:solidFill>
            </a:endParaRPr>
          </a:p>
        </p:txBody>
      </p:sp>
      <p:sp>
        <p:nvSpPr>
          <p:cNvPr id="14343" name="Text Box 86">
            <a:extLst>
              <a:ext uri="{FF2B5EF4-FFF2-40B4-BE49-F238E27FC236}">
                <a16:creationId xmlns:a16="http://schemas.microsoft.com/office/drawing/2014/main" id="{85643772-56C9-4949-819C-2E8E7AC1E4C1}"/>
              </a:ext>
            </a:extLst>
          </p:cNvPr>
          <p:cNvSpPr txBox="1">
            <a:spLocks noChangeArrowheads="1"/>
          </p:cNvSpPr>
          <p:nvPr/>
        </p:nvSpPr>
        <p:spPr bwMode="auto">
          <a:xfrm>
            <a:off x="3290888" y="2924175"/>
            <a:ext cx="2505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50000"/>
              </a:spcBef>
              <a:buClrTx/>
              <a:buSzTx/>
              <a:buFontTx/>
              <a:buNone/>
            </a:pPr>
            <a:endParaRPr lang="es-AR" altLang="es-AR" sz="1800"/>
          </a:p>
        </p:txBody>
      </p:sp>
      <p:sp>
        <p:nvSpPr>
          <p:cNvPr id="14344" name="Text Box 87">
            <a:extLst>
              <a:ext uri="{FF2B5EF4-FFF2-40B4-BE49-F238E27FC236}">
                <a16:creationId xmlns:a16="http://schemas.microsoft.com/office/drawing/2014/main" id="{66E6FC01-A3CD-4EA0-96CD-20C8248DE645}"/>
              </a:ext>
            </a:extLst>
          </p:cNvPr>
          <p:cNvSpPr txBox="1">
            <a:spLocks noChangeArrowheads="1"/>
          </p:cNvSpPr>
          <p:nvPr/>
        </p:nvSpPr>
        <p:spPr bwMode="auto">
          <a:xfrm>
            <a:off x="3419475" y="2924175"/>
            <a:ext cx="25209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50000"/>
              </a:spcBef>
              <a:buClrTx/>
              <a:buSzTx/>
              <a:buFontTx/>
              <a:buNone/>
            </a:pPr>
            <a:r>
              <a:rPr lang="es-ES_tradnl" altLang="es-AR" sz="2400" b="1">
                <a:solidFill>
                  <a:srgbClr val="FF3300"/>
                </a:solidFill>
              </a:rPr>
              <a:t>REFERENCIA</a:t>
            </a:r>
          </a:p>
          <a:p>
            <a:pPr eaLnBrk="1" hangingPunct="1">
              <a:spcBef>
                <a:spcPct val="50000"/>
              </a:spcBef>
              <a:buClrTx/>
              <a:buSzTx/>
              <a:buFontTx/>
              <a:buNone/>
            </a:pPr>
            <a:r>
              <a:rPr lang="es-ES_tradnl" altLang="es-AR" sz="2400" b="1">
                <a:solidFill>
                  <a:srgbClr val="FF3300"/>
                </a:solidFill>
              </a:rPr>
              <a:t>OPERANDO 1</a:t>
            </a:r>
            <a:endParaRPr lang="es-ES" altLang="es-AR" sz="2400" b="1">
              <a:solidFill>
                <a:srgbClr val="FF3300"/>
              </a:solidFill>
            </a:endParaRPr>
          </a:p>
        </p:txBody>
      </p:sp>
      <p:sp>
        <p:nvSpPr>
          <p:cNvPr id="14345" name="Text Box 88">
            <a:extLst>
              <a:ext uri="{FF2B5EF4-FFF2-40B4-BE49-F238E27FC236}">
                <a16:creationId xmlns:a16="http://schemas.microsoft.com/office/drawing/2014/main" id="{5061552A-08B0-494D-9934-0B86C7DD2B2E}"/>
              </a:ext>
            </a:extLst>
          </p:cNvPr>
          <p:cNvSpPr txBox="1">
            <a:spLocks noChangeArrowheads="1"/>
          </p:cNvSpPr>
          <p:nvPr/>
        </p:nvSpPr>
        <p:spPr bwMode="auto">
          <a:xfrm>
            <a:off x="6084888" y="2852738"/>
            <a:ext cx="26638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400" b="1">
                <a:solidFill>
                  <a:srgbClr val="FF3300"/>
                </a:solidFill>
              </a:rPr>
              <a:t>REFERENCIA </a:t>
            </a:r>
          </a:p>
          <a:p>
            <a:pPr algn="ctr" eaLnBrk="1" hangingPunct="1">
              <a:spcBef>
                <a:spcPct val="50000"/>
              </a:spcBef>
              <a:buClrTx/>
              <a:buSzTx/>
              <a:buFontTx/>
              <a:buNone/>
            </a:pPr>
            <a:r>
              <a:rPr lang="es-ES_tradnl" altLang="es-AR" sz="2400" b="1">
                <a:solidFill>
                  <a:srgbClr val="FF3300"/>
                </a:solidFill>
              </a:rPr>
              <a:t>OPERANDO 2</a:t>
            </a:r>
            <a:endParaRPr lang="es-ES" altLang="es-AR" sz="2400" b="1">
              <a:solidFill>
                <a:srgbClr val="FF3300"/>
              </a:solidFill>
            </a:endParaRPr>
          </a:p>
        </p:txBody>
      </p:sp>
      <p:sp>
        <p:nvSpPr>
          <p:cNvPr id="12" name="11 Marcador de número de diapositiva">
            <a:extLst>
              <a:ext uri="{FF2B5EF4-FFF2-40B4-BE49-F238E27FC236}">
                <a16:creationId xmlns:a16="http://schemas.microsoft.com/office/drawing/2014/main" id="{4DB2B1EC-54E3-44B5-8DC2-13586FBDCD0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1090C9D1-A8AD-4E02-94C7-8DA5176F67D4}" type="slidenum">
              <a:rPr lang="es-ES" altLang="es-AR" smtClean="0"/>
              <a:pPr eaLnBrk="1" hangingPunct="1">
                <a:defRPr/>
              </a:pPr>
              <a:t>6</a:t>
            </a:fld>
            <a:endParaRPr lang="es-ES" altLang="es-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FB4041-E300-483E-B61A-444DBABCDEFF}"/>
              </a:ext>
            </a:extLst>
          </p:cNvPr>
          <p:cNvSpPr>
            <a:spLocks noGrp="1"/>
          </p:cNvSpPr>
          <p:nvPr>
            <p:ph type="title"/>
          </p:nvPr>
        </p:nvSpPr>
        <p:spPr/>
        <p:txBody>
          <a:bodyPr/>
          <a:lstStyle/>
          <a:p>
            <a:pPr>
              <a:defRPr/>
            </a:pPr>
            <a:r>
              <a:rPr lang="es-ES_tradnl" sz="2400" b="1" dirty="0"/>
              <a:t>INSTRUCCIONES PARA LLAMADO A SUBRUTINAS</a:t>
            </a:r>
            <a:endParaRPr lang="es-AR" sz="2400" dirty="0"/>
          </a:p>
        </p:txBody>
      </p:sp>
      <p:sp>
        <p:nvSpPr>
          <p:cNvPr id="3" name="Marcador de contenido 2">
            <a:extLst>
              <a:ext uri="{FF2B5EF4-FFF2-40B4-BE49-F238E27FC236}">
                <a16:creationId xmlns:a16="http://schemas.microsoft.com/office/drawing/2014/main" id="{794F1A67-86C2-4584-9CAB-10D07E882A01}"/>
              </a:ext>
            </a:extLst>
          </p:cNvPr>
          <p:cNvSpPr>
            <a:spLocks noGrp="1"/>
          </p:cNvSpPr>
          <p:nvPr>
            <p:ph idx="1"/>
          </p:nvPr>
        </p:nvSpPr>
        <p:spPr>
          <a:xfrm>
            <a:off x="457200" y="1268413"/>
            <a:ext cx="8229600" cy="4862512"/>
          </a:xfrm>
        </p:spPr>
        <p:txBody>
          <a:bodyPr/>
          <a:lstStyle/>
          <a:p>
            <a:pPr algn="just">
              <a:defRPr/>
            </a:pPr>
            <a:r>
              <a:rPr lang="es-ES" sz="2800" b="1" cap="all" dirty="0">
                <a:effectLst/>
              </a:rPr>
              <a:t>El mecanismo de la subrutina, implica dos instrucciones básicas, </a:t>
            </a:r>
            <a:r>
              <a:rPr lang="es-ES" sz="2800" b="1" cap="all" dirty="0">
                <a:solidFill>
                  <a:srgbClr val="00FF00"/>
                </a:solidFill>
                <a:effectLst>
                  <a:outerShdw blurRad="38100" dist="38100" dir="2700000" algn="tl">
                    <a:srgbClr val="000000">
                      <a:alpha val="43137"/>
                    </a:srgbClr>
                  </a:outerShdw>
                </a:effectLst>
              </a:rPr>
              <a:t>el</a:t>
            </a:r>
            <a:r>
              <a:rPr lang="es-ES" sz="2800" b="1" cap="all" dirty="0">
                <a:solidFill>
                  <a:srgbClr val="99FF99"/>
                </a:solidFill>
                <a:effectLst>
                  <a:outerShdw blurRad="38100" dist="38100" dir="2700000" algn="tl">
                    <a:srgbClr val="000000">
                      <a:alpha val="43137"/>
                    </a:srgbClr>
                  </a:outerShdw>
                </a:effectLst>
              </a:rPr>
              <a:t> </a:t>
            </a:r>
            <a:r>
              <a:rPr lang="es-ES" sz="2800" b="1" cap="all" dirty="0">
                <a:solidFill>
                  <a:srgbClr val="00FF00"/>
                </a:solidFill>
                <a:effectLst>
                  <a:outerShdw blurRad="38100" dist="38100" dir="2700000" algn="tl">
                    <a:srgbClr val="000000">
                      <a:alpha val="43137"/>
                    </a:srgbClr>
                  </a:outerShdw>
                </a:effectLst>
              </a:rPr>
              <a:t>llamado a la subrutina </a:t>
            </a:r>
            <a:r>
              <a:rPr lang="es-ES" sz="2800" b="1" cap="all" dirty="0">
                <a:effectLst/>
              </a:rPr>
              <a:t>y</a:t>
            </a:r>
            <a:r>
              <a:rPr lang="es-ES" sz="2800" b="1" cap="all" dirty="0">
                <a:solidFill>
                  <a:srgbClr val="99FF99"/>
                </a:solidFill>
                <a:effectLst/>
              </a:rPr>
              <a:t> </a:t>
            </a:r>
            <a:r>
              <a:rPr lang="es-ES" sz="2800" b="1" cap="all" dirty="0">
                <a:solidFill>
                  <a:srgbClr val="00FF00"/>
                </a:solidFill>
                <a:effectLst>
                  <a:outerShdw blurRad="38100" dist="38100" dir="2700000" algn="tl">
                    <a:srgbClr val="000000">
                      <a:alpha val="43137"/>
                    </a:srgbClr>
                  </a:outerShdw>
                </a:effectLst>
              </a:rPr>
              <a:t>el retorno al programa principal</a:t>
            </a:r>
            <a:r>
              <a:rPr lang="es-ES" sz="2800" b="1" cap="all" dirty="0">
                <a:effectLst/>
              </a:rPr>
              <a:t>. </a:t>
            </a:r>
          </a:p>
          <a:p>
            <a:pPr marL="0" indent="0" algn="just">
              <a:buNone/>
              <a:defRPr/>
            </a:pPr>
            <a:endParaRPr lang="es-ES" sz="2800" b="1" cap="all" dirty="0">
              <a:effectLst/>
            </a:endParaRPr>
          </a:p>
          <a:p>
            <a:pPr algn="just">
              <a:defRPr/>
            </a:pPr>
            <a:r>
              <a:rPr lang="es-ES" sz="2800" b="1" cap="all" dirty="0">
                <a:effectLst/>
              </a:rPr>
              <a:t>Una instrucción de llamado o de retorno, </a:t>
            </a:r>
            <a:r>
              <a:rPr lang="es-ES" sz="2800" b="1" cap="all" dirty="0">
                <a:solidFill>
                  <a:srgbClr val="00FF00"/>
                </a:solidFill>
                <a:effectLst>
                  <a:outerShdw blurRad="38100" dist="38100" dir="2700000" algn="tl">
                    <a:srgbClr val="000000">
                      <a:alpha val="43137"/>
                    </a:srgbClr>
                  </a:outerShdw>
                </a:effectLst>
              </a:rPr>
              <a:t>es una instrucción de bifurcación o de salto que transfiere el control a otra dirección</a:t>
            </a:r>
            <a:r>
              <a:rPr lang="es-ES" sz="2800" b="1" cap="all" dirty="0">
                <a:effectLst/>
              </a:rPr>
              <a:t>.</a:t>
            </a:r>
            <a:endParaRPr lang="es-AR" sz="28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6E117F65-93AF-49E0-BA66-83DECC20FB3E}"/>
              </a:ext>
            </a:extLst>
          </p:cNvPr>
          <p:cNvSpPr>
            <a:spLocks noGrp="1"/>
          </p:cNvSpPr>
          <p:nvPr>
            <p:ph type="sldNum" sz="quarter" idx="12"/>
          </p:nvPr>
        </p:nvSpPr>
        <p:spPr/>
        <p:txBody>
          <a:bodyPr/>
          <a:lstStyle/>
          <a:p>
            <a:pPr>
              <a:defRPr/>
            </a:pPr>
            <a:fld id="{BEC18BC4-5A7A-4563-8D77-08271EC29269}" type="slidenum">
              <a:rPr lang="es-ES" altLang="es-AR" smtClean="0"/>
              <a:pPr>
                <a:defRPr/>
              </a:pPr>
              <a:t>60</a:t>
            </a:fld>
            <a:endParaRPr lang="es-ES" altLang="es-A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a:extLst>
              <a:ext uri="{FF2B5EF4-FFF2-40B4-BE49-F238E27FC236}">
                <a16:creationId xmlns:a16="http://schemas.microsoft.com/office/drawing/2014/main" id="{30BC2449-B9DE-4633-9999-7F1DA058B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481" t="594" r="-20793" b="-594"/>
          <a:stretch>
            <a:fillRect/>
          </a:stretch>
        </p:blipFill>
        <p:spPr bwMode="auto">
          <a:xfrm>
            <a:off x="1493838" y="0"/>
            <a:ext cx="6389687" cy="6858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4 Marcador de número de diapositiva">
            <a:extLst>
              <a:ext uri="{FF2B5EF4-FFF2-40B4-BE49-F238E27FC236}">
                <a16:creationId xmlns:a16="http://schemas.microsoft.com/office/drawing/2014/main" id="{734E3D66-3B79-4FB1-A151-18CD1C20EE0A}"/>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F26D6C76-50F9-4A81-A40D-32290886A250}" type="slidenum">
              <a:rPr lang="es-ES" altLang="es-AR" smtClean="0"/>
              <a:pPr eaLnBrk="1" hangingPunct="1">
                <a:defRPr/>
              </a:pPr>
              <a:t>61</a:t>
            </a:fld>
            <a:endParaRPr lang="es-ES" altLang="es-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9128C-5C6C-4A85-B5F8-9609FD204A91}"/>
              </a:ext>
            </a:extLst>
          </p:cNvPr>
          <p:cNvSpPr>
            <a:spLocks noGrp="1"/>
          </p:cNvSpPr>
          <p:nvPr>
            <p:ph type="title"/>
          </p:nvPr>
        </p:nvSpPr>
        <p:spPr>
          <a:xfrm>
            <a:off x="457200" y="277813"/>
            <a:ext cx="8229600" cy="449262"/>
          </a:xfrm>
        </p:spPr>
        <p:txBody>
          <a:bodyPr/>
          <a:lstStyle/>
          <a:p>
            <a:pPr>
              <a:defRPr/>
            </a:pPr>
            <a:r>
              <a:rPr lang="es-ES_tradnl" sz="2400" b="1" dirty="0"/>
              <a:t>INSTRUCCIONES PARA LLAMADO A SUBRUTINAS</a:t>
            </a:r>
            <a:endParaRPr lang="es-AR" sz="2400" dirty="0"/>
          </a:p>
        </p:txBody>
      </p:sp>
      <p:sp>
        <p:nvSpPr>
          <p:cNvPr id="3" name="Marcador de contenido 2">
            <a:extLst>
              <a:ext uri="{FF2B5EF4-FFF2-40B4-BE49-F238E27FC236}">
                <a16:creationId xmlns:a16="http://schemas.microsoft.com/office/drawing/2014/main" id="{D34BD469-4355-495B-ADB1-EEDFA589C559}"/>
              </a:ext>
            </a:extLst>
          </p:cNvPr>
          <p:cNvSpPr>
            <a:spLocks noGrp="1"/>
          </p:cNvSpPr>
          <p:nvPr>
            <p:ph idx="1"/>
          </p:nvPr>
        </p:nvSpPr>
        <p:spPr>
          <a:xfrm>
            <a:off x="457200" y="836613"/>
            <a:ext cx="8229600" cy="5294312"/>
          </a:xfrm>
        </p:spPr>
        <p:txBody>
          <a:bodyPr/>
          <a:lstStyle/>
          <a:p>
            <a:pPr>
              <a:defRPr/>
            </a:pPr>
            <a:r>
              <a:rPr lang="es-ES" sz="1800" b="1" cap="all" dirty="0">
                <a:effectLst/>
              </a:rPr>
              <a:t>En la figura ANTERIOR, se muestra el uso de subrutinas para construir un programa. </a:t>
            </a:r>
          </a:p>
          <a:p>
            <a:pPr algn="just">
              <a:defRPr/>
            </a:pPr>
            <a:r>
              <a:rPr lang="es-ES" sz="1800" b="1" cap="all" dirty="0">
                <a:effectLst/>
              </a:rPr>
              <a:t>hay un programa principal que comienza en la dirección </a:t>
            </a:r>
            <a:r>
              <a:rPr lang="es-ES" sz="1800" b="1" cap="all" dirty="0">
                <a:solidFill>
                  <a:srgbClr val="00FF00"/>
                </a:solidFill>
                <a:effectLst>
                  <a:outerShdw blurRad="38100" dist="38100" dir="2700000" algn="tl">
                    <a:srgbClr val="000000">
                      <a:alpha val="43137"/>
                    </a:srgbClr>
                  </a:outerShdw>
                </a:effectLst>
              </a:rPr>
              <a:t>4000</a:t>
            </a:r>
            <a:r>
              <a:rPr lang="es-ES" sz="1800" b="1" cap="all" dirty="0">
                <a:effectLst/>
              </a:rPr>
              <a:t>, y que incluye un llamado a la subrutina 1, que comienza en la locación </a:t>
            </a:r>
            <a:r>
              <a:rPr lang="es-ES" sz="1800" b="1" cap="all" dirty="0">
                <a:solidFill>
                  <a:srgbClr val="00FF00"/>
                </a:solidFill>
                <a:effectLst>
                  <a:outerShdw blurRad="38100" dist="38100" dir="2700000" algn="tl">
                    <a:srgbClr val="000000">
                      <a:alpha val="43137"/>
                    </a:srgbClr>
                  </a:outerShdw>
                </a:effectLst>
              </a:rPr>
              <a:t>4500</a:t>
            </a:r>
            <a:r>
              <a:rPr lang="es-ES" sz="1800" b="1" cap="all" dirty="0">
                <a:effectLst/>
              </a:rPr>
              <a:t>, cuando se encuentra la instrucción </a:t>
            </a:r>
            <a:r>
              <a:rPr lang="es-ES" sz="1800" b="1" cap="all" dirty="0">
                <a:solidFill>
                  <a:srgbClr val="00FF00"/>
                </a:solidFill>
                <a:effectLst>
                  <a:outerShdw blurRad="38100" dist="38100" dir="2700000" algn="tl">
                    <a:srgbClr val="000000">
                      <a:alpha val="43137"/>
                    </a:srgbClr>
                  </a:outerShdw>
                </a:effectLst>
              </a:rPr>
              <a:t>CALL SUB1 </a:t>
            </a:r>
            <a:r>
              <a:rPr lang="es-ES" sz="1800" b="1" cap="all" dirty="0">
                <a:effectLst/>
              </a:rPr>
              <a:t>(que es el </a:t>
            </a:r>
            <a:r>
              <a:rPr lang="es-ES" sz="1800" b="1" cap="all" dirty="0">
                <a:solidFill>
                  <a:srgbClr val="00FF00"/>
                </a:solidFill>
                <a:effectLst>
                  <a:outerShdw blurRad="38100" dist="38100" dir="2700000" algn="tl">
                    <a:srgbClr val="000000">
                      <a:alpha val="43137"/>
                    </a:srgbClr>
                  </a:outerShdw>
                </a:effectLst>
              </a:rPr>
              <a:t>llamado a la subrutina 1</a:t>
            </a:r>
            <a:r>
              <a:rPr lang="es-ES" sz="1800" b="1" cap="all" dirty="0">
                <a:effectLst/>
              </a:rPr>
              <a:t>), se suspende la ejecución del programa principal  y se transfiere el control a la locación </a:t>
            </a:r>
            <a:r>
              <a:rPr lang="es-ES" sz="1800" b="1" cap="all" dirty="0">
                <a:solidFill>
                  <a:srgbClr val="00FF00"/>
                </a:solidFill>
                <a:effectLst>
                  <a:outerShdw blurRad="38100" dist="38100" dir="2700000" algn="tl">
                    <a:srgbClr val="000000">
                      <a:alpha val="43137"/>
                    </a:srgbClr>
                  </a:outerShdw>
                </a:effectLst>
              </a:rPr>
              <a:t>4500</a:t>
            </a:r>
            <a:r>
              <a:rPr lang="es-ES" sz="1800" b="1" cap="all" dirty="0">
                <a:effectLst/>
              </a:rPr>
              <a:t>.</a:t>
            </a:r>
            <a:endParaRPr lang="es-AR" sz="1800" cap="all" dirty="0">
              <a:effectLst/>
            </a:endParaRPr>
          </a:p>
          <a:p>
            <a:pPr algn="just">
              <a:defRPr/>
            </a:pPr>
            <a:r>
              <a:rPr lang="es-ES" sz="1800" b="1" cap="all" dirty="0">
                <a:effectLst/>
              </a:rPr>
              <a:t>Dentro de la subrutina 1, hay dos llamados a la subrutina 2, que comienza en la locación </a:t>
            </a:r>
            <a:r>
              <a:rPr lang="es-ES" sz="1800" b="1" cap="all" dirty="0">
                <a:solidFill>
                  <a:srgbClr val="00FF00"/>
                </a:solidFill>
                <a:effectLst>
                  <a:outerShdw blurRad="38100" dist="38100" dir="2700000" algn="tl">
                    <a:srgbClr val="000000">
                      <a:alpha val="43137"/>
                    </a:srgbClr>
                  </a:outerShdw>
                </a:effectLst>
              </a:rPr>
              <a:t>4800</a:t>
            </a:r>
            <a:r>
              <a:rPr lang="es-ES" sz="1800" b="1" cap="all" dirty="0">
                <a:effectLst/>
              </a:rPr>
              <a:t>, en ambos casos se suspende la ejecución de la subrutina 1 y se pasa el control a la subrutina 2. </a:t>
            </a:r>
          </a:p>
          <a:p>
            <a:pPr algn="just">
              <a:defRPr/>
            </a:pPr>
            <a:r>
              <a:rPr lang="es-ES" sz="1800" b="1" cap="all" dirty="0">
                <a:effectLst/>
              </a:rPr>
              <a:t>La sentencia </a:t>
            </a:r>
            <a:r>
              <a:rPr lang="es-ES" sz="1800" b="1" cap="all" dirty="0">
                <a:solidFill>
                  <a:srgbClr val="00FF00"/>
                </a:solidFill>
                <a:effectLst>
                  <a:outerShdw blurRad="38100" dist="38100" dir="2700000" algn="tl">
                    <a:srgbClr val="000000">
                      <a:alpha val="43137"/>
                    </a:srgbClr>
                  </a:outerShdw>
                </a:effectLst>
              </a:rPr>
              <a:t>RETURN</a:t>
            </a:r>
            <a:r>
              <a:rPr lang="es-ES" sz="1800" b="1" cap="all" dirty="0">
                <a:effectLst/>
              </a:rPr>
              <a:t> hace que el control se transfiera al programa llamante, continuando su ejecución a partir de la instrucción ubicada inmediatamente después de la instrucción de llamado a la subrutina. </a:t>
            </a:r>
          </a:p>
          <a:p>
            <a:pPr>
              <a:defRPr/>
            </a:pPr>
            <a:r>
              <a:rPr lang="es-ES" sz="1800" b="1" cap="all" dirty="0">
                <a:effectLst/>
              </a:rPr>
              <a:t>En la SIGUIENTE FIGURA  se muestra LA SECUENCIA DE EJECUCIÓN DE LAS INSTRUCCIONES.</a:t>
            </a:r>
            <a:endParaRPr lang="es-AR" sz="18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05CE74F1-2E4C-4476-8E92-C4A845679EB4}"/>
              </a:ext>
            </a:extLst>
          </p:cNvPr>
          <p:cNvSpPr>
            <a:spLocks noGrp="1"/>
          </p:cNvSpPr>
          <p:nvPr>
            <p:ph type="sldNum" sz="quarter" idx="12"/>
          </p:nvPr>
        </p:nvSpPr>
        <p:spPr/>
        <p:txBody>
          <a:bodyPr/>
          <a:lstStyle/>
          <a:p>
            <a:pPr>
              <a:defRPr/>
            </a:pPr>
            <a:fld id="{5A555D65-2435-489E-95DD-496D7F6C79B7}" type="slidenum">
              <a:rPr lang="es-ES" altLang="es-AR" smtClean="0"/>
              <a:pPr>
                <a:defRPr/>
              </a:pPr>
              <a:t>62</a:t>
            </a:fld>
            <a:endParaRPr lang="es-ES" altLang="es-A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4" descr="Nueva imagen">
            <a:extLst>
              <a:ext uri="{FF2B5EF4-FFF2-40B4-BE49-F238E27FC236}">
                <a16:creationId xmlns:a16="http://schemas.microsoft.com/office/drawing/2014/main" id="{F6C41E14-3FCF-4FE6-B867-FAE7B5309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0"/>
            <a:ext cx="6500813" cy="6858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4 Marcador de número de diapositiva">
            <a:extLst>
              <a:ext uri="{FF2B5EF4-FFF2-40B4-BE49-F238E27FC236}">
                <a16:creationId xmlns:a16="http://schemas.microsoft.com/office/drawing/2014/main" id="{5EEFF30C-0A9B-4E9E-AB0B-137E17E5B94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D5A4093B-2732-422E-BB46-48E1D2565634}" type="slidenum">
              <a:rPr lang="es-ES" altLang="es-AR" smtClean="0"/>
              <a:pPr eaLnBrk="1" hangingPunct="1">
                <a:defRPr/>
              </a:pPr>
              <a:t>63</a:t>
            </a:fld>
            <a:endParaRPr lang="es-ES" altLang="es-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0D898-4F1D-F796-6654-1650932C7615}"/>
              </a:ext>
            </a:extLst>
          </p:cNvPr>
          <p:cNvSpPr>
            <a:spLocks noGrp="1"/>
          </p:cNvSpPr>
          <p:nvPr>
            <p:ph type="title"/>
          </p:nvPr>
        </p:nvSpPr>
        <p:spPr>
          <a:xfrm>
            <a:off x="251520" y="277813"/>
            <a:ext cx="8712968" cy="1139825"/>
          </a:xfrm>
        </p:spPr>
        <p:txBody>
          <a:bodyPr/>
          <a:lstStyle/>
          <a:p>
            <a:r>
              <a:rPr lang="es-ES_tradnl" sz="2400" dirty="0"/>
              <a:t>FORMATO DE INSTRUCCI0NES EN EL PENTIUM (x86)</a:t>
            </a:r>
            <a:endParaRPr lang="es-AR" sz="2400" dirty="0"/>
          </a:p>
        </p:txBody>
      </p:sp>
      <p:pic>
        <p:nvPicPr>
          <p:cNvPr id="6" name="Marcador de contenido 5">
            <a:extLst>
              <a:ext uri="{FF2B5EF4-FFF2-40B4-BE49-F238E27FC236}">
                <a16:creationId xmlns:a16="http://schemas.microsoft.com/office/drawing/2014/main" id="{BCA5CC96-A805-15B1-E02A-BE426546030D}"/>
              </a:ext>
            </a:extLst>
          </p:cNvPr>
          <p:cNvPicPr>
            <a:picLocks noGrp="1" noChangeAspect="1"/>
          </p:cNvPicPr>
          <p:nvPr>
            <p:ph idx="1"/>
          </p:nvPr>
        </p:nvPicPr>
        <p:blipFill>
          <a:blip r:embed="rId2"/>
          <a:stretch>
            <a:fillRect/>
          </a:stretch>
        </p:blipFill>
        <p:spPr>
          <a:xfrm>
            <a:off x="439815" y="1628800"/>
            <a:ext cx="8264369" cy="4436801"/>
          </a:xfrm>
        </p:spPr>
      </p:pic>
      <p:sp>
        <p:nvSpPr>
          <p:cNvPr id="4" name="Marcador de número de diapositiva 3">
            <a:extLst>
              <a:ext uri="{FF2B5EF4-FFF2-40B4-BE49-F238E27FC236}">
                <a16:creationId xmlns:a16="http://schemas.microsoft.com/office/drawing/2014/main" id="{74EF1A4A-99B0-5362-C8AC-02535D0444C5}"/>
              </a:ext>
            </a:extLst>
          </p:cNvPr>
          <p:cNvSpPr>
            <a:spLocks noGrp="1"/>
          </p:cNvSpPr>
          <p:nvPr>
            <p:ph type="sldNum" sz="quarter" idx="12"/>
          </p:nvPr>
        </p:nvSpPr>
        <p:spPr/>
        <p:txBody>
          <a:bodyPr/>
          <a:lstStyle/>
          <a:p>
            <a:pPr>
              <a:defRPr/>
            </a:pPr>
            <a:fld id="{E5397121-0976-40BD-AB31-30D4ACA8DC20}" type="slidenum">
              <a:rPr lang="es-ES" altLang="es-AR" smtClean="0"/>
              <a:pPr>
                <a:defRPr/>
              </a:pPr>
              <a:t>64</a:t>
            </a:fld>
            <a:endParaRPr lang="es-ES" altLang="es-AR"/>
          </a:p>
        </p:txBody>
      </p:sp>
    </p:spTree>
    <p:extLst>
      <p:ext uri="{BB962C8B-B14F-4D97-AF65-F5344CB8AC3E}">
        <p14:creationId xmlns:p14="http://schemas.microsoft.com/office/powerpoint/2010/main" val="2521057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4C493-ADD2-BD78-9EAF-3705365C1895}"/>
              </a:ext>
            </a:extLst>
          </p:cNvPr>
          <p:cNvSpPr>
            <a:spLocks noGrp="1"/>
          </p:cNvSpPr>
          <p:nvPr>
            <p:ph type="title"/>
          </p:nvPr>
        </p:nvSpPr>
        <p:spPr/>
        <p:txBody>
          <a:bodyPr/>
          <a:lstStyle/>
          <a:p>
            <a:r>
              <a:rPr lang="es-ES_tradnl" sz="2800" dirty="0"/>
              <a:t>PREFIJOS DE INSTRUCCIÓN(</a:t>
            </a:r>
            <a:r>
              <a:rPr lang="es-ES_tradnl" sz="2800" dirty="0" err="1"/>
              <a:t>Instruction</a:t>
            </a:r>
            <a:r>
              <a:rPr lang="es-ES_tradnl" sz="2800" dirty="0"/>
              <a:t> </a:t>
            </a:r>
            <a:r>
              <a:rPr lang="es-ES_tradnl" sz="2800" dirty="0" err="1"/>
              <a:t>prefix</a:t>
            </a:r>
            <a:r>
              <a:rPr lang="es-ES_tradnl" sz="2800" dirty="0"/>
              <a:t>)</a:t>
            </a:r>
            <a:endParaRPr lang="es-AR" sz="2800" dirty="0"/>
          </a:p>
        </p:txBody>
      </p:sp>
      <p:sp>
        <p:nvSpPr>
          <p:cNvPr id="3" name="Marcador de contenido 2">
            <a:extLst>
              <a:ext uri="{FF2B5EF4-FFF2-40B4-BE49-F238E27FC236}">
                <a16:creationId xmlns:a16="http://schemas.microsoft.com/office/drawing/2014/main" id="{78CCD4EB-A7C3-E8E7-7818-2A1A09EAC03E}"/>
              </a:ext>
            </a:extLst>
          </p:cNvPr>
          <p:cNvSpPr>
            <a:spLocks noGrp="1"/>
          </p:cNvSpPr>
          <p:nvPr>
            <p:ph idx="1"/>
          </p:nvPr>
        </p:nvSpPr>
        <p:spPr>
          <a:xfrm>
            <a:off x="457200" y="1417638"/>
            <a:ext cx="8229600" cy="4713287"/>
          </a:xfrm>
        </p:spPr>
        <p:txBody>
          <a:bodyPr/>
          <a:lstStyle/>
          <a:p>
            <a:pPr eaLnBrk="1" hangingPunct="1">
              <a:defRPr/>
            </a:pPr>
            <a:r>
              <a:rPr lang="es-ES_tradnl" dirty="0"/>
              <a:t>SI ESTÁ PRESENTE EN EL PRIMER ESPACIO SE  UBICA EL PREFIJO </a:t>
            </a:r>
            <a:r>
              <a:rPr lang="es-ES_tradnl" b="1" dirty="0">
                <a:solidFill>
                  <a:srgbClr val="FFFF00"/>
                </a:solidFill>
              </a:rPr>
              <a:t>LOCK </a:t>
            </a:r>
            <a:r>
              <a:rPr lang="es-ES_tradnl" dirty="0"/>
              <a:t>QUE SE USA PARA ASEGURAR EL USO EXCLUSIVO DE LA MEMORIA COMPARTIDA EN SISTEMAS MULTIPROCESADOR</a:t>
            </a:r>
          </a:p>
          <a:p>
            <a:pPr eaLnBrk="1" hangingPunct="1">
              <a:defRPr/>
            </a:pPr>
            <a:r>
              <a:rPr lang="es-ES_tradnl" dirty="0"/>
              <a:t>OTROS CINCO PREFIJOS POSIBLES QUE SE SITUAN A CONTINUACIÓN SON PARA LA REPETICIÓN DE UNA OPERACIÓN UN CIERTO NÚMERO DE VECES</a:t>
            </a:r>
            <a:endParaRPr lang="es-ES" b="1" dirty="0"/>
          </a:p>
          <a:p>
            <a:endParaRPr lang="es-AR" dirty="0"/>
          </a:p>
        </p:txBody>
      </p:sp>
      <p:sp>
        <p:nvSpPr>
          <p:cNvPr id="4" name="Marcador de número de diapositiva 3">
            <a:extLst>
              <a:ext uri="{FF2B5EF4-FFF2-40B4-BE49-F238E27FC236}">
                <a16:creationId xmlns:a16="http://schemas.microsoft.com/office/drawing/2014/main" id="{4C28196F-55B9-29CE-0448-CD10A0BCCA4B}"/>
              </a:ext>
            </a:extLst>
          </p:cNvPr>
          <p:cNvSpPr>
            <a:spLocks noGrp="1"/>
          </p:cNvSpPr>
          <p:nvPr>
            <p:ph type="sldNum" sz="quarter" idx="12"/>
          </p:nvPr>
        </p:nvSpPr>
        <p:spPr/>
        <p:txBody>
          <a:bodyPr/>
          <a:lstStyle/>
          <a:p>
            <a:pPr>
              <a:defRPr/>
            </a:pPr>
            <a:fld id="{E5397121-0976-40BD-AB31-30D4ACA8DC20}" type="slidenum">
              <a:rPr lang="es-ES" altLang="es-AR" smtClean="0"/>
              <a:pPr>
                <a:defRPr/>
              </a:pPr>
              <a:t>65</a:t>
            </a:fld>
            <a:endParaRPr lang="es-ES" altLang="es-AR"/>
          </a:p>
        </p:txBody>
      </p:sp>
    </p:spTree>
    <p:extLst>
      <p:ext uri="{BB962C8B-B14F-4D97-AF65-F5344CB8AC3E}">
        <p14:creationId xmlns:p14="http://schemas.microsoft.com/office/powerpoint/2010/main" val="260293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40D1C-1597-1C40-6472-91499D0941D5}"/>
              </a:ext>
            </a:extLst>
          </p:cNvPr>
          <p:cNvSpPr>
            <a:spLocks noGrp="1"/>
          </p:cNvSpPr>
          <p:nvPr>
            <p:ph type="title"/>
          </p:nvPr>
        </p:nvSpPr>
        <p:spPr/>
        <p:txBody>
          <a:bodyPr/>
          <a:lstStyle/>
          <a:p>
            <a:r>
              <a:rPr lang="es-ES_tradnl" dirty="0"/>
              <a:t>PREFIJOS PARA REPETICIÓN</a:t>
            </a:r>
            <a:endParaRPr lang="es-AR" dirty="0"/>
          </a:p>
        </p:txBody>
      </p:sp>
      <p:sp>
        <p:nvSpPr>
          <p:cNvPr id="3" name="Marcador de contenido 2">
            <a:extLst>
              <a:ext uri="{FF2B5EF4-FFF2-40B4-BE49-F238E27FC236}">
                <a16:creationId xmlns:a16="http://schemas.microsoft.com/office/drawing/2014/main" id="{05213850-1342-A871-8138-6CB5A98B44A6}"/>
              </a:ext>
            </a:extLst>
          </p:cNvPr>
          <p:cNvSpPr>
            <a:spLocks noGrp="1"/>
          </p:cNvSpPr>
          <p:nvPr>
            <p:ph idx="1"/>
          </p:nvPr>
        </p:nvSpPr>
        <p:spPr>
          <a:xfrm>
            <a:off x="457200" y="1556792"/>
            <a:ext cx="8229600" cy="4574133"/>
          </a:xfrm>
        </p:spPr>
        <p:txBody>
          <a:bodyPr/>
          <a:lstStyle/>
          <a:p>
            <a:pPr marL="609600" indent="-609600" eaLnBrk="1" hangingPunct="1">
              <a:defRPr/>
            </a:pPr>
            <a:r>
              <a:rPr lang="es-ES_tradnl" sz="2800" dirty="0"/>
              <a:t>SIRVEN PARA OBVIAR LA PROGRAMACIÓN DE LAZOS</a:t>
            </a:r>
          </a:p>
          <a:p>
            <a:pPr marL="1009650" lvl="1" indent="-609600" eaLnBrk="1" hangingPunct="1">
              <a:buFont typeface="Wingdings" panose="05000000000000000000" pitchFamily="2" charset="2"/>
              <a:buAutoNum type="arabicPeriod"/>
              <a:defRPr/>
            </a:pPr>
            <a:r>
              <a:rPr lang="es-ES_tradnl" sz="2400" dirty="0"/>
              <a:t>REP, REPETICIÓN ABSOLUTA</a:t>
            </a:r>
          </a:p>
          <a:p>
            <a:pPr marL="1009650" lvl="1" indent="-609600" eaLnBrk="1" hangingPunct="1">
              <a:buFont typeface="Wingdings" panose="05000000000000000000" pitchFamily="2" charset="2"/>
              <a:buAutoNum type="arabicPeriod"/>
              <a:defRPr/>
            </a:pPr>
            <a:r>
              <a:rPr lang="es-ES_tradnl" sz="2400" dirty="0"/>
              <a:t>REPE, CONDICIONADA A LA IGUALDAD</a:t>
            </a:r>
          </a:p>
          <a:p>
            <a:pPr marL="1009650" lvl="1" indent="-609600" eaLnBrk="1" hangingPunct="1">
              <a:buFont typeface="Wingdings" panose="05000000000000000000" pitchFamily="2" charset="2"/>
              <a:buAutoNum type="arabicPeriod"/>
              <a:defRPr/>
            </a:pPr>
            <a:r>
              <a:rPr lang="es-ES_tradnl" sz="2400" dirty="0"/>
              <a:t>REPZ, CONDICIONADO A CERO</a:t>
            </a:r>
          </a:p>
          <a:p>
            <a:pPr marL="1009650" lvl="1" indent="-609600" eaLnBrk="1" hangingPunct="1">
              <a:buFont typeface="Wingdings" panose="05000000000000000000" pitchFamily="2" charset="2"/>
              <a:buAutoNum type="arabicPeriod"/>
              <a:defRPr/>
            </a:pPr>
            <a:r>
              <a:rPr lang="es-ES_tradnl" sz="2400" dirty="0"/>
              <a:t>REPNE, CONDICIONADO A LA NO IGUALDAD</a:t>
            </a:r>
          </a:p>
          <a:p>
            <a:pPr marL="1009650" lvl="1" indent="-609600" eaLnBrk="1" hangingPunct="1">
              <a:buFont typeface="Wingdings" panose="05000000000000000000" pitchFamily="2" charset="2"/>
              <a:buAutoNum type="arabicPeriod"/>
              <a:defRPr/>
            </a:pPr>
            <a:r>
              <a:rPr lang="es-ES_tradnl" sz="2400" dirty="0"/>
              <a:t>REPNZ, CONDICIONADO AL NO CERO</a:t>
            </a:r>
            <a:endParaRPr lang="es-ES" sz="2400" dirty="0"/>
          </a:p>
          <a:p>
            <a:r>
              <a:rPr lang="es-AR" sz="2800" dirty="0"/>
              <a:t>EL NÚMERO DE REPETICIONES SE ESPECIFICA EN EL REGISTRO CX</a:t>
            </a:r>
          </a:p>
        </p:txBody>
      </p:sp>
      <p:sp>
        <p:nvSpPr>
          <p:cNvPr id="4" name="Marcador de número de diapositiva 3">
            <a:extLst>
              <a:ext uri="{FF2B5EF4-FFF2-40B4-BE49-F238E27FC236}">
                <a16:creationId xmlns:a16="http://schemas.microsoft.com/office/drawing/2014/main" id="{60A24285-87B3-2B9D-85DB-71B726C3002F}"/>
              </a:ext>
            </a:extLst>
          </p:cNvPr>
          <p:cNvSpPr>
            <a:spLocks noGrp="1"/>
          </p:cNvSpPr>
          <p:nvPr>
            <p:ph type="sldNum" sz="quarter" idx="12"/>
          </p:nvPr>
        </p:nvSpPr>
        <p:spPr/>
        <p:txBody>
          <a:bodyPr/>
          <a:lstStyle/>
          <a:p>
            <a:pPr>
              <a:defRPr/>
            </a:pPr>
            <a:fld id="{E5397121-0976-40BD-AB31-30D4ACA8DC20}" type="slidenum">
              <a:rPr lang="es-ES" altLang="es-AR" smtClean="0"/>
              <a:pPr>
                <a:defRPr/>
              </a:pPr>
              <a:t>66</a:t>
            </a:fld>
            <a:endParaRPr lang="es-ES" altLang="es-AR"/>
          </a:p>
        </p:txBody>
      </p:sp>
    </p:spTree>
    <p:extLst>
      <p:ext uri="{BB962C8B-B14F-4D97-AF65-F5344CB8AC3E}">
        <p14:creationId xmlns:p14="http://schemas.microsoft.com/office/powerpoint/2010/main" val="643785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0C5BC-391E-FB53-41CF-B029319F235D}"/>
              </a:ext>
            </a:extLst>
          </p:cNvPr>
          <p:cNvSpPr>
            <a:spLocks noGrp="1"/>
          </p:cNvSpPr>
          <p:nvPr>
            <p:ph type="title"/>
          </p:nvPr>
        </p:nvSpPr>
        <p:spPr>
          <a:xfrm>
            <a:off x="251520" y="277813"/>
            <a:ext cx="8568952" cy="1139825"/>
          </a:xfrm>
        </p:spPr>
        <p:txBody>
          <a:bodyPr/>
          <a:lstStyle/>
          <a:p>
            <a:r>
              <a:rPr lang="es-ES_tradnl" sz="3200" dirty="0"/>
              <a:t>SEGMENTO EXPLÍCITO (</a:t>
            </a:r>
            <a:r>
              <a:rPr lang="es-ES_tradnl" sz="3200" dirty="0" err="1"/>
              <a:t>Segment</a:t>
            </a:r>
            <a:r>
              <a:rPr lang="es-ES_tradnl" sz="3200" dirty="0"/>
              <a:t> </a:t>
            </a:r>
            <a:r>
              <a:rPr lang="es-ES_tradnl" sz="3200" dirty="0" err="1"/>
              <a:t>override</a:t>
            </a:r>
            <a:r>
              <a:rPr lang="es-ES_tradnl" sz="3200" dirty="0"/>
              <a:t>)</a:t>
            </a:r>
            <a:endParaRPr lang="es-AR" sz="3200" dirty="0"/>
          </a:p>
        </p:txBody>
      </p:sp>
      <p:sp>
        <p:nvSpPr>
          <p:cNvPr id="3" name="Marcador de contenido 2">
            <a:extLst>
              <a:ext uri="{FF2B5EF4-FFF2-40B4-BE49-F238E27FC236}">
                <a16:creationId xmlns:a16="http://schemas.microsoft.com/office/drawing/2014/main" id="{6F0D736D-9D7A-4957-0DB6-8E97D07B4F54}"/>
              </a:ext>
            </a:extLst>
          </p:cNvPr>
          <p:cNvSpPr>
            <a:spLocks noGrp="1"/>
          </p:cNvSpPr>
          <p:nvPr>
            <p:ph idx="1"/>
          </p:nvPr>
        </p:nvSpPr>
        <p:spPr/>
        <p:txBody>
          <a:bodyPr/>
          <a:lstStyle/>
          <a:p>
            <a:r>
              <a:rPr lang="es-ES_tradnl" dirty="0"/>
              <a:t>ESPECIFICA DE FORMA EXPLÍCITA QUÉ REGISTRO DE SEGMENTO DEBERÁ UTILIZAR UNA INSTRUCCIÓN, PREVALECIENDO SOBRE LA SELECCIÓN DE UN REGISTRO DE SEGMENTO POR DEFECTO PARA DICHA INSTRUCCIÓN. </a:t>
            </a:r>
            <a:endParaRPr lang="es-ES" dirty="0"/>
          </a:p>
          <a:p>
            <a:endParaRPr lang="es-AR" dirty="0"/>
          </a:p>
        </p:txBody>
      </p:sp>
      <p:sp>
        <p:nvSpPr>
          <p:cNvPr id="4" name="Marcador de número de diapositiva 3">
            <a:extLst>
              <a:ext uri="{FF2B5EF4-FFF2-40B4-BE49-F238E27FC236}">
                <a16:creationId xmlns:a16="http://schemas.microsoft.com/office/drawing/2014/main" id="{2766CEFE-E2B8-EF85-CC45-DC2739D01DC2}"/>
              </a:ext>
            </a:extLst>
          </p:cNvPr>
          <p:cNvSpPr>
            <a:spLocks noGrp="1"/>
          </p:cNvSpPr>
          <p:nvPr>
            <p:ph type="sldNum" sz="quarter" idx="12"/>
          </p:nvPr>
        </p:nvSpPr>
        <p:spPr/>
        <p:txBody>
          <a:bodyPr/>
          <a:lstStyle/>
          <a:p>
            <a:pPr>
              <a:defRPr/>
            </a:pPr>
            <a:fld id="{E5397121-0976-40BD-AB31-30D4ACA8DC20}" type="slidenum">
              <a:rPr lang="es-ES" altLang="es-AR" smtClean="0"/>
              <a:pPr>
                <a:defRPr/>
              </a:pPr>
              <a:t>67</a:t>
            </a:fld>
            <a:endParaRPr lang="es-ES" altLang="es-AR"/>
          </a:p>
        </p:txBody>
      </p:sp>
    </p:spTree>
    <p:extLst>
      <p:ext uri="{BB962C8B-B14F-4D97-AF65-F5344CB8AC3E}">
        <p14:creationId xmlns:p14="http://schemas.microsoft.com/office/powerpoint/2010/main" val="27055808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6F3E9-D4DD-6270-5DFE-F021CC085F35}"/>
              </a:ext>
            </a:extLst>
          </p:cNvPr>
          <p:cNvSpPr>
            <a:spLocks noGrp="1"/>
          </p:cNvSpPr>
          <p:nvPr>
            <p:ph type="title"/>
          </p:nvPr>
        </p:nvSpPr>
        <p:spPr>
          <a:xfrm>
            <a:off x="0" y="277813"/>
            <a:ext cx="9144000" cy="1422995"/>
          </a:xfrm>
        </p:spPr>
        <p:txBody>
          <a:bodyPr/>
          <a:lstStyle/>
          <a:p>
            <a:r>
              <a:rPr lang="es-ES_tradnl" sz="4000" dirty="0"/>
              <a:t>TAMAÑO DE LOS OPERANDOS (</a:t>
            </a:r>
            <a:r>
              <a:rPr lang="es-ES_tradnl" sz="4000" dirty="0" err="1"/>
              <a:t>Operand</a:t>
            </a:r>
            <a:r>
              <a:rPr lang="es-ES_tradnl" sz="4000" dirty="0"/>
              <a:t> </a:t>
            </a:r>
            <a:r>
              <a:rPr lang="es-ES_tradnl" sz="4000" dirty="0" err="1"/>
              <a:t>size</a:t>
            </a:r>
            <a:r>
              <a:rPr lang="es-ES_tradnl" sz="4000" dirty="0"/>
              <a:t> </a:t>
            </a:r>
            <a:r>
              <a:rPr lang="es-ES_tradnl" sz="4000" dirty="0" err="1"/>
              <a:t>override</a:t>
            </a:r>
            <a:r>
              <a:rPr lang="es-ES_tradnl" sz="4000" dirty="0"/>
              <a:t>)</a:t>
            </a:r>
            <a:endParaRPr lang="es-AR" sz="4000" dirty="0"/>
          </a:p>
        </p:txBody>
      </p:sp>
      <p:sp>
        <p:nvSpPr>
          <p:cNvPr id="3" name="Marcador de contenido 2">
            <a:extLst>
              <a:ext uri="{FF2B5EF4-FFF2-40B4-BE49-F238E27FC236}">
                <a16:creationId xmlns:a16="http://schemas.microsoft.com/office/drawing/2014/main" id="{B483970A-80FD-929C-0CF5-DC6BA14AAB18}"/>
              </a:ext>
            </a:extLst>
          </p:cNvPr>
          <p:cNvSpPr>
            <a:spLocks noGrp="1"/>
          </p:cNvSpPr>
          <p:nvPr>
            <p:ph idx="1"/>
          </p:nvPr>
        </p:nvSpPr>
        <p:spPr>
          <a:xfrm>
            <a:off x="457200" y="2564904"/>
            <a:ext cx="8229600" cy="3566021"/>
          </a:xfrm>
        </p:spPr>
        <p:txBody>
          <a:bodyPr/>
          <a:lstStyle/>
          <a:p>
            <a:r>
              <a:rPr lang="es-ES_tradnl" dirty="0"/>
              <a:t>UNA INSTRUCCIÓN TIENE IMPLÍCITAMENTE UN TAMAÑO DE OPERANDO DE 16 O 32 BITS, ESTE PREFIJO PERMITE CAMBIAR ENTRE OPERANDOS DE 32 O DE 16 BITS.</a:t>
            </a:r>
            <a:endParaRPr lang="es-ES" dirty="0"/>
          </a:p>
          <a:p>
            <a:endParaRPr lang="es-AR" dirty="0"/>
          </a:p>
        </p:txBody>
      </p:sp>
      <p:sp>
        <p:nvSpPr>
          <p:cNvPr id="4" name="Marcador de número de diapositiva 3">
            <a:extLst>
              <a:ext uri="{FF2B5EF4-FFF2-40B4-BE49-F238E27FC236}">
                <a16:creationId xmlns:a16="http://schemas.microsoft.com/office/drawing/2014/main" id="{625862AF-72C3-1620-DCCA-8A052C40EA2B}"/>
              </a:ext>
            </a:extLst>
          </p:cNvPr>
          <p:cNvSpPr>
            <a:spLocks noGrp="1"/>
          </p:cNvSpPr>
          <p:nvPr>
            <p:ph type="sldNum" sz="quarter" idx="12"/>
          </p:nvPr>
        </p:nvSpPr>
        <p:spPr/>
        <p:txBody>
          <a:bodyPr/>
          <a:lstStyle/>
          <a:p>
            <a:pPr>
              <a:defRPr/>
            </a:pPr>
            <a:fld id="{E5397121-0976-40BD-AB31-30D4ACA8DC20}" type="slidenum">
              <a:rPr lang="es-ES" altLang="es-AR" smtClean="0"/>
              <a:pPr>
                <a:defRPr/>
              </a:pPr>
              <a:t>68</a:t>
            </a:fld>
            <a:endParaRPr lang="es-ES" altLang="es-AR"/>
          </a:p>
        </p:txBody>
      </p:sp>
    </p:spTree>
    <p:extLst>
      <p:ext uri="{BB962C8B-B14F-4D97-AF65-F5344CB8AC3E}">
        <p14:creationId xmlns:p14="http://schemas.microsoft.com/office/powerpoint/2010/main" val="9200463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FFEDA-535F-ADA3-3EB9-6DA85517E813}"/>
              </a:ext>
            </a:extLst>
          </p:cNvPr>
          <p:cNvSpPr>
            <a:spLocks noGrp="1"/>
          </p:cNvSpPr>
          <p:nvPr>
            <p:ph type="title"/>
          </p:nvPr>
        </p:nvSpPr>
        <p:spPr/>
        <p:txBody>
          <a:bodyPr/>
          <a:lstStyle/>
          <a:p>
            <a:r>
              <a:rPr lang="es-ES_tradnl" sz="4000" dirty="0"/>
              <a:t>TAMAÑO DE LA DIRECCIÓN (</a:t>
            </a:r>
            <a:r>
              <a:rPr lang="es-ES_tradnl" sz="4000" dirty="0" err="1"/>
              <a:t>Address</a:t>
            </a:r>
            <a:r>
              <a:rPr lang="es-ES_tradnl" sz="4000" dirty="0"/>
              <a:t> </a:t>
            </a:r>
            <a:r>
              <a:rPr lang="es-ES_tradnl" sz="4000" dirty="0" err="1"/>
              <a:t>size</a:t>
            </a:r>
            <a:r>
              <a:rPr lang="es-ES_tradnl" sz="4000" dirty="0"/>
              <a:t> </a:t>
            </a:r>
            <a:r>
              <a:rPr lang="es-ES_tradnl" sz="4000" dirty="0" err="1"/>
              <a:t>override</a:t>
            </a:r>
            <a:r>
              <a:rPr lang="es-ES_tradnl" sz="4000" dirty="0"/>
              <a:t>)</a:t>
            </a:r>
            <a:endParaRPr lang="es-AR" sz="4000" dirty="0"/>
          </a:p>
        </p:txBody>
      </p:sp>
      <p:sp>
        <p:nvSpPr>
          <p:cNvPr id="3" name="Marcador de contenido 2">
            <a:extLst>
              <a:ext uri="{FF2B5EF4-FFF2-40B4-BE49-F238E27FC236}">
                <a16:creationId xmlns:a16="http://schemas.microsoft.com/office/drawing/2014/main" id="{BE169980-6A3C-236F-FCE2-3E56C2E87D06}"/>
              </a:ext>
            </a:extLst>
          </p:cNvPr>
          <p:cNvSpPr>
            <a:spLocks noGrp="1"/>
          </p:cNvSpPr>
          <p:nvPr>
            <p:ph idx="1"/>
          </p:nvPr>
        </p:nvSpPr>
        <p:spPr/>
        <p:txBody>
          <a:bodyPr/>
          <a:lstStyle/>
          <a:p>
            <a:pPr eaLnBrk="1" hangingPunct="1">
              <a:defRPr/>
            </a:pPr>
            <a:r>
              <a:rPr lang="es-ES_tradnl" dirty="0"/>
              <a:t>PUEDE DIRECCIONAR MEMORIA CON DIRECCIONES DE 16 O 32 BIT.</a:t>
            </a:r>
          </a:p>
          <a:p>
            <a:pPr eaLnBrk="1" hangingPunct="1">
              <a:defRPr/>
            </a:pPr>
            <a:r>
              <a:rPr lang="es-ES_tradnl" dirty="0"/>
              <a:t>EL TAMAÑO DE LA DIRECCIÓN DEFINE  EL TAMAÑO DEL DESPLAZAMIENTO CONTENIDO EN LAS INSTRUCCIONES</a:t>
            </a:r>
          </a:p>
          <a:p>
            <a:pPr eaLnBrk="1" hangingPunct="1">
              <a:defRPr/>
            </a:pPr>
            <a:r>
              <a:rPr lang="es-ES_tradnl" dirty="0"/>
              <a:t>TAMBIÉN ESPECIFICA EL TAMAÑO DE LOS CORRIMIENTOS GENERADOS DURANTE EL CÁLCULO DE LA D.E.</a:t>
            </a:r>
            <a:endParaRPr lang="es-ES" dirty="0"/>
          </a:p>
          <a:p>
            <a:endParaRPr lang="es-AR" dirty="0"/>
          </a:p>
        </p:txBody>
      </p:sp>
      <p:sp>
        <p:nvSpPr>
          <p:cNvPr id="4" name="Marcador de número de diapositiva 3">
            <a:extLst>
              <a:ext uri="{FF2B5EF4-FFF2-40B4-BE49-F238E27FC236}">
                <a16:creationId xmlns:a16="http://schemas.microsoft.com/office/drawing/2014/main" id="{8CA57301-4F4D-0AF9-172F-DD4F81A0E7D0}"/>
              </a:ext>
            </a:extLst>
          </p:cNvPr>
          <p:cNvSpPr>
            <a:spLocks noGrp="1"/>
          </p:cNvSpPr>
          <p:nvPr>
            <p:ph type="sldNum" sz="quarter" idx="12"/>
          </p:nvPr>
        </p:nvSpPr>
        <p:spPr/>
        <p:txBody>
          <a:bodyPr/>
          <a:lstStyle/>
          <a:p>
            <a:pPr>
              <a:defRPr/>
            </a:pPr>
            <a:fld id="{E5397121-0976-40BD-AB31-30D4ACA8DC20}" type="slidenum">
              <a:rPr lang="es-ES" altLang="es-AR" smtClean="0"/>
              <a:pPr>
                <a:defRPr/>
              </a:pPr>
              <a:t>69</a:t>
            </a:fld>
            <a:endParaRPr lang="es-ES" altLang="es-AR"/>
          </a:p>
        </p:txBody>
      </p:sp>
    </p:spTree>
    <p:extLst>
      <p:ext uri="{BB962C8B-B14F-4D97-AF65-F5344CB8AC3E}">
        <p14:creationId xmlns:p14="http://schemas.microsoft.com/office/powerpoint/2010/main" val="120654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09D20AA-C2C7-448E-967A-0F442663A8A4}"/>
              </a:ext>
            </a:extLst>
          </p:cNvPr>
          <p:cNvSpPr>
            <a:spLocks noGrp="1" noChangeArrowheads="1"/>
          </p:cNvSpPr>
          <p:nvPr>
            <p:ph type="title"/>
          </p:nvPr>
        </p:nvSpPr>
        <p:spPr>
          <a:xfrm>
            <a:off x="457200" y="1"/>
            <a:ext cx="8229600" cy="1124743"/>
          </a:xfrm>
        </p:spPr>
        <p:txBody>
          <a:bodyPr/>
          <a:lstStyle/>
          <a:p>
            <a:pPr eaLnBrk="1" hangingPunct="1">
              <a:defRPr/>
            </a:pPr>
            <a:r>
              <a:rPr lang="es-ES_tradnl" dirty="0"/>
              <a:t>TIPOS DE INSTRUCCIONES</a:t>
            </a:r>
            <a:endParaRPr lang="es-ES" dirty="0"/>
          </a:p>
        </p:txBody>
      </p:sp>
      <p:sp>
        <p:nvSpPr>
          <p:cNvPr id="12291" name="Rectangle 3">
            <a:extLst>
              <a:ext uri="{FF2B5EF4-FFF2-40B4-BE49-F238E27FC236}">
                <a16:creationId xmlns:a16="http://schemas.microsoft.com/office/drawing/2014/main" id="{D80EA6A1-64E1-4A78-8B3D-9BC365B7493E}"/>
              </a:ext>
            </a:extLst>
          </p:cNvPr>
          <p:cNvSpPr>
            <a:spLocks noGrp="1" noChangeArrowheads="1"/>
          </p:cNvSpPr>
          <p:nvPr>
            <p:ph type="body" idx="1"/>
          </p:nvPr>
        </p:nvSpPr>
        <p:spPr>
          <a:xfrm>
            <a:off x="0" y="1124745"/>
            <a:ext cx="9144000" cy="5733256"/>
          </a:xfrm>
        </p:spPr>
        <p:txBody>
          <a:bodyPr/>
          <a:lstStyle/>
          <a:p>
            <a:pPr marL="609600" indent="-609600" eaLnBrk="1" hangingPunct="1">
              <a:lnSpc>
                <a:spcPct val="90000"/>
              </a:lnSpc>
              <a:buSzTx/>
              <a:buFont typeface="Wingdings" panose="05000000000000000000" pitchFamily="2" charset="2"/>
              <a:buAutoNum type="arabicPeriod"/>
              <a:defRPr/>
            </a:pPr>
            <a:r>
              <a:rPr lang="es-ES_tradnl" dirty="0"/>
              <a:t>DE PROCESAMIENTO DE DATOS </a:t>
            </a:r>
            <a:r>
              <a:rPr lang="es-ES_tradnl" dirty="0">
                <a:solidFill>
                  <a:srgbClr val="00FF00"/>
                </a:solidFill>
              </a:rPr>
              <a:t>INSTRUCCIONES ARITMÉTICAS Y LÓGICAS</a:t>
            </a:r>
          </a:p>
          <a:p>
            <a:pPr marL="609600" indent="-609600" eaLnBrk="1" hangingPunct="1">
              <a:lnSpc>
                <a:spcPct val="90000"/>
              </a:lnSpc>
              <a:buSzTx/>
              <a:buFont typeface="Wingdings" panose="05000000000000000000" pitchFamily="2" charset="2"/>
              <a:buAutoNum type="arabicPeriod"/>
              <a:defRPr/>
            </a:pPr>
            <a:r>
              <a:rPr lang="es-ES_tradnl" dirty="0"/>
              <a:t>DE ALMACENAMIENTO DE DATOS </a:t>
            </a:r>
            <a:r>
              <a:rPr lang="es-ES_tradnl" dirty="0">
                <a:solidFill>
                  <a:srgbClr val="00FF00"/>
                </a:solidFill>
              </a:rPr>
              <a:t>INSTRUCCIONES CON REFERENCIA A MEMORIA</a:t>
            </a:r>
          </a:p>
          <a:p>
            <a:pPr marL="609600" indent="-609600" eaLnBrk="1" hangingPunct="1">
              <a:lnSpc>
                <a:spcPct val="90000"/>
              </a:lnSpc>
              <a:buSzTx/>
              <a:buFont typeface="Wingdings" panose="05000000000000000000" pitchFamily="2" charset="2"/>
              <a:buAutoNum type="arabicPeriod"/>
              <a:defRPr/>
            </a:pPr>
            <a:r>
              <a:rPr lang="es-ES_tradnl" dirty="0"/>
              <a:t>DE MOVIMIENTO DE DATOS </a:t>
            </a:r>
            <a:r>
              <a:rPr lang="es-ES_tradnl" dirty="0">
                <a:solidFill>
                  <a:srgbClr val="00FF00"/>
                </a:solidFill>
              </a:rPr>
              <a:t>INSTRUCCIONES DE ENTRADA/SALIDA</a:t>
            </a:r>
          </a:p>
          <a:p>
            <a:pPr marL="609600" indent="-609600" eaLnBrk="1" hangingPunct="1">
              <a:lnSpc>
                <a:spcPct val="90000"/>
              </a:lnSpc>
              <a:buSzTx/>
              <a:buFont typeface="Wingdings" panose="05000000000000000000" pitchFamily="2" charset="2"/>
              <a:buAutoNum type="arabicPeriod"/>
              <a:defRPr/>
            </a:pPr>
            <a:r>
              <a:rPr lang="es-ES_tradnl" dirty="0"/>
              <a:t>DE CONTROL </a:t>
            </a:r>
          </a:p>
          <a:p>
            <a:pPr marL="609600" indent="-609600" eaLnBrk="1" hangingPunct="1">
              <a:lnSpc>
                <a:spcPct val="90000"/>
              </a:lnSpc>
              <a:buSzTx/>
              <a:buFont typeface="Wingdings" panose="05000000000000000000" pitchFamily="2" charset="2"/>
              <a:buNone/>
              <a:defRPr/>
            </a:pPr>
            <a:r>
              <a:rPr lang="es-ES_tradnl" dirty="0"/>
              <a:t>	</a:t>
            </a:r>
            <a:r>
              <a:rPr lang="es-ES_tradnl" dirty="0">
                <a:solidFill>
                  <a:srgbClr val="00FF00"/>
                </a:solidFill>
              </a:rPr>
              <a:t>INSTRUCCIONES DE PRUEBA Y BIFURCACIÓN</a:t>
            </a:r>
            <a:endParaRPr lang="es-ES" dirty="0">
              <a:solidFill>
                <a:srgbClr val="00FF00"/>
              </a:solidFill>
            </a:endParaRPr>
          </a:p>
        </p:txBody>
      </p:sp>
      <p:sp>
        <p:nvSpPr>
          <p:cNvPr id="6" name="5 Marcador de número de diapositiva">
            <a:extLst>
              <a:ext uri="{FF2B5EF4-FFF2-40B4-BE49-F238E27FC236}">
                <a16:creationId xmlns:a16="http://schemas.microsoft.com/office/drawing/2014/main" id="{80499F91-2EF7-46AC-BB44-7C108B233DD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B4819ABB-5690-4C0F-9CBC-752B15DF3AA8}" type="slidenum">
              <a:rPr lang="es-ES" altLang="es-AR" smtClean="0"/>
              <a:pPr eaLnBrk="1" hangingPunct="1">
                <a:defRPr/>
              </a:pPr>
              <a:t>7</a:t>
            </a:fld>
            <a:endParaRPr lang="es-ES" altLang="es-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9F61C-4369-A8F2-FD21-1C8B522108AC}"/>
              </a:ext>
            </a:extLst>
          </p:cNvPr>
          <p:cNvSpPr>
            <a:spLocks noGrp="1"/>
          </p:cNvSpPr>
          <p:nvPr>
            <p:ph type="title"/>
          </p:nvPr>
        </p:nvSpPr>
        <p:spPr/>
        <p:txBody>
          <a:bodyPr/>
          <a:lstStyle/>
          <a:p>
            <a:r>
              <a:rPr lang="es-ES_tradnl" sz="4400" dirty="0"/>
              <a:t>INSTRUCCIONES</a:t>
            </a:r>
            <a:endParaRPr lang="es-AR" dirty="0"/>
          </a:p>
        </p:txBody>
      </p:sp>
      <p:sp>
        <p:nvSpPr>
          <p:cNvPr id="3" name="Marcador de contenido 2">
            <a:extLst>
              <a:ext uri="{FF2B5EF4-FFF2-40B4-BE49-F238E27FC236}">
                <a16:creationId xmlns:a16="http://schemas.microsoft.com/office/drawing/2014/main" id="{3D249DA5-E5C6-01FB-57C7-CCE72C941384}"/>
              </a:ext>
            </a:extLst>
          </p:cNvPr>
          <p:cNvSpPr>
            <a:spLocks noGrp="1"/>
          </p:cNvSpPr>
          <p:nvPr>
            <p:ph idx="1"/>
          </p:nvPr>
        </p:nvSpPr>
        <p:spPr>
          <a:xfrm>
            <a:off x="457200" y="1844824"/>
            <a:ext cx="8229600" cy="4286101"/>
          </a:xfrm>
        </p:spPr>
        <p:txBody>
          <a:bodyPr/>
          <a:lstStyle/>
          <a:p>
            <a:pPr marL="609600" indent="-609600" eaLnBrk="1" hangingPunct="1">
              <a:defRPr/>
            </a:pPr>
            <a:r>
              <a:rPr lang="es-ES_tradnl" dirty="0"/>
              <a:t>INCLUYEN:</a:t>
            </a:r>
          </a:p>
          <a:p>
            <a:pPr marL="1009650" lvl="1" indent="-609600" eaLnBrk="1" hangingPunct="1">
              <a:buFont typeface="Wingdings" panose="05000000000000000000" pitchFamily="2" charset="2"/>
              <a:buAutoNum type="arabicPeriod"/>
              <a:defRPr/>
            </a:pPr>
            <a:r>
              <a:rPr lang="es-ES_tradnl" dirty="0"/>
              <a:t>CÓDIGO OPERATIVO (</a:t>
            </a:r>
            <a:r>
              <a:rPr lang="es-ES_tradnl" dirty="0" err="1"/>
              <a:t>Opcode</a:t>
            </a:r>
            <a:r>
              <a:rPr lang="es-ES_tradnl" dirty="0"/>
              <a:t>)</a:t>
            </a:r>
          </a:p>
          <a:p>
            <a:pPr marL="1009650" lvl="1" indent="-609600" eaLnBrk="1" hangingPunct="1">
              <a:buFont typeface="Wingdings" panose="05000000000000000000" pitchFamily="2" charset="2"/>
              <a:buAutoNum type="arabicPeriod"/>
              <a:defRPr/>
            </a:pPr>
            <a:r>
              <a:rPr lang="es-ES_tradnl" dirty="0"/>
              <a:t>MOD R/M</a:t>
            </a:r>
          </a:p>
          <a:p>
            <a:pPr marL="1009650" lvl="1" indent="-609600" eaLnBrk="1" hangingPunct="1">
              <a:buFont typeface="Wingdings" panose="05000000000000000000" pitchFamily="2" charset="2"/>
              <a:buAutoNum type="arabicPeriod"/>
              <a:defRPr/>
            </a:pPr>
            <a:r>
              <a:rPr lang="es-ES_tradnl" dirty="0"/>
              <a:t>SIB</a:t>
            </a:r>
          </a:p>
          <a:p>
            <a:pPr marL="1009650" lvl="1" indent="-609600" eaLnBrk="1" hangingPunct="1">
              <a:buFont typeface="Wingdings" panose="05000000000000000000" pitchFamily="2" charset="2"/>
              <a:buAutoNum type="arabicPeriod"/>
              <a:defRPr/>
            </a:pPr>
            <a:r>
              <a:rPr lang="es-ES_tradnl" dirty="0"/>
              <a:t>DESPLAZAMIENTO</a:t>
            </a:r>
          </a:p>
          <a:p>
            <a:pPr marL="1009650" lvl="1" indent="-609600" eaLnBrk="1" hangingPunct="1">
              <a:buFont typeface="Wingdings" panose="05000000000000000000" pitchFamily="2" charset="2"/>
              <a:buAutoNum type="arabicPeriod"/>
              <a:defRPr/>
            </a:pPr>
            <a:r>
              <a:rPr lang="es-ES_tradnl" dirty="0"/>
              <a:t>INMEDIATO</a:t>
            </a:r>
            <a:endParaRPr lang="es-ES" dirty="0"/>
          </a:p>
          <a:p>
            <a:endParaRPr lang="es-AR" dirty="0"/>
          </a:p>
        </p:txBody>
      </p:sp>
      <p:sp>
        <p:nvSpPr>
          <p:cNvPr id="4" name="Marcador de número de diapositiva 3">
            <a:extLst>
              <a:ext uri="{FF2B5EF4-FFF2-40B4-BE49-F238E27FC236}">
                <a16:creationId xmlns:a16="http://schemas.microsoft.com/office/drawing/2014/main" id="{C4E4CF99-C67D-819E-CCC5-05B475422972}"/>
              </a:ext>
            </a:extLst>
          </p:cNvPr>
          <p:cNvSpPr>
            <a:spLocks noGrp="1"/>
          </p:cNvSpPr>
          <p:nvPr>
            <p:ph type="sldNum" sz="quarter" idx="12"/>
          </p:nvPr>
        </p:nvSpPr>
        <p:spPr/>
        <p:txBody>
          <a:bodyPr/>
          <a:lstStyle/>
          <a:p>
            <a:pPr>
              <a:defRPr/>
            </a:pPr>
            <a:fld id="{E5397121-0976-40BD-AB31-30D4ACA8DC20}" type="slidenum">
              <a:rPr lang="es-ES" altLang="es-AR" smtClean="0"/>
              <a:pPr>
                <a:defRPr/>
              </a:pPr>
              <a:t>70</a:t>
            </a:fld>
            <a:endParaRPr lang="es-ES" altLang="es-AR"/>
          </a:p>
        </p:txBody>
      </p:sp>
    </p:spTree>
    <p:extLst>
      <p:ext uri="{BB962C8B-B14F-4D97-AF65-F5344CB8AC3E}">
        <p14:creationId xmlns:p14="http://schemas.microsoft.com/office/powerpoint/2010/main" val="13666985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EBC51-1F4E-714E-B9D6-D5D6BD0A17AA}"/>
              </a:ext>
            </a:extLst>
          </p:cNvPr>
          <p:cNvSpPr>
            <a:spLocks noGrp="1"/>
          </p:cNvSpPr>
          <p:nvPr>
            <p:ph type="title"/>
          </p:nvPr>
        </p:nvSpPr>
        <p:spPr>
          <a:xfrm>
            <a:off x="179512" y="277813"/>
            <a:ext cx="8712968" cy="1139825"/>
          </a:xfrm>
        </p:spPr>
        <p:txBody>
          <a:bodyPr/>
          <a:lstStyle/>
          <a:p>
            <a:r>
              <a:rPr lang="es-ES_tradnl" dirty="0"/>
              <a:t>CÓDIGO OPERATIVO (</a:t>
            </a:r>
            <a:r>
              <a:rPr lang="es-ES_tradnl" dirty="0" err="1"/>
              <a:t>Opcode</a:t>
            </a:r>
            <a:r>
              <a:rPr lang="es-ES_tradnl" dirty="0"/>
              <a:t>)</a:t>
            </a:r>
            <a:endParaRPr lang="es-AR" dirty="0"/>
          </a:p>
        </p:txBody>
      </p:sp>
      <p:sp>
        <p:nvSpPr>
          <p:cNvPr id="3" name="Marcador de contenido 2">
            <a:extLst>
              <a:ext uri="{FF2B5EF4-FFF2-40B4-BE49-F238E27FC236}">
                <a16:creationId xmlns:a16="http://schemas.microsoft.com/office/drawing/2014/main" id="{94586BB3-ADD6-7137-469A-83F098CEC93D}"/>
              </a:ext>
            </a:extLst>
          </p:cNvPr>
          <p:cNvSpPr>
            <a:spLocks noGrp="1"/>
          </p:cNvSpPr>
          <p:nvPr>
            <p:ph idx="1"/>
          </p:nvPr>
        </p:nvSpPr>
        <p:spPr/>
        <p:txBody>
          <a:bodyPr/>
          <a:lstStyle/>
          <a:p>
            <a:pPr eaLnBrk="1" hangingPunct="1">
              <a:defRPr/>
            </a:pPr>
            <a:r>
              <a:rPr lang="es-ES_tradnl" dirty="0"/>
              <a:t>LONGITUD DEL CAMPO 1, 2 O 3 BYTES</a:t>
            </a:r>
          </a:p>
          <a:p>
            <a:pPr lvl="1" eaLnBrk="1" hangingPunct="1">
              <a:defRPr/>
            </a:pPr>
            <a:r>
              <a:rPr lang="es-ES_tradnl" dirty="0"/>
              <a:t>INCLUYE BITS PARA ESPECIFICAR LA LONGITUD DE LOS DATOS (16 -32 BITS)</a:t>
            </a:r>
          </a:p>
          <a:p>
            <a:pPr lvl="1" eaLnBrk="1" hangingPunct="1">
              <a:defRPr/>
            </a:pPr>
            <a:r>
              <a:rPr lang="es-ES_tradnl" dirty="0"/>
              <a:t>LA DIRECCIÓN DE LA OPERACIÓN CON LOS DATOS</a:t>
            </a:r>
          </a:p>
          <a:p>
            <a:pPr lvl="1" eaLnBrk="1" hangingPunct="1">
              <a:defRPr/>
            </a:pPr>
            <a:r>
              <a:rPr lang="es-ES_tradnl" dirty="0"/>
              <a:t>PARA INDICAR SI SE DEBE EXTENDER O NO EL CAMPO DE DATO INMEDIATO CON EL SIGNO</a:t>
            </a:r>
            <a:endParaRPr lang="es-ES" dirty="0"/>
          </a:p>
          <a:p>
            <a:endParaRPr lang="es-AR" dirty="0"/>
          </a:p>
        </p:txBody>
      </p:sp>
      <p:sp>
        <p:nvSpPr>
          <p:cNvPr id="4" name="Marcador de número de diapositiva 3">
            <a:extLst>
              <a:ext uri="{FF2B5EF4-FFF2-40B4-BE49-F238E27FC236}">
                <a16:creationId xmlns:a16="http://schemas.microsoft.com/office/drawing/2014/main" id="{66E5BEAC-1F4D-DE72-EDA4-21057EF5D99D}"/>
              </a:ext>
            </a:extLst>
          </p:cNvPr>
          <p:cNvSpPr>
            <a:spLocks noGrp="1"/>
          </p:cNvSpPr>
          <p:nvPr>
            <p:ph type="sldNum" sz="quarter" idx="12"/>
          </p:nvPr>
        </p:nvSpPr>
        <p:spPr/>
        <p:txBody>
          <a:bodyPr/>
          <a:lstStyle/>
          <a:p>
            <a:pPr>
              <a:defRPr/>
            </a:pPr>
            <a:fld id="{E5397121-0976-40BD-AB31-30D4ACA8DC20}" type="slidenum">
              <a:rPr lang="es-ES" altLang="es-AR" smtClean="0"/>
              <a:pPr>
                <a:defRPr/>
              </a:pPr>
              <a:t>71</a:t>
            </a:fld>
            <a:endParaRPr lang="es-ES" altLang="es-AR"/>
          </a:p>
        </p:txBody>
      </p:sp>
    </p:spTree>
    <p:extLst>
      <p:ext uri="{BB962C8B-B14F-4D97-AF65-F5344CB8AC3E}">
        <p14:creationId xmlns:p14="http://schemas.microsoft.com/office/powerpoint/2010/main" val="1587086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184F2-DAE2-53B7-A4F6-1D4348F680F1}"/>
              </a:ext>
            </a:extLst>
          </p:cNvPr>
          <p:cNvSpPr>
            <a:spLocks noGrp="1"/>
          </p:cNvSpPr>
          <p:nvPr>
            <p:ph type="title"/>
          </p:nvPr>
        </p:nvSpPr>
        <p:spPr>
          <a:xfrm>
            <a:off x="457200" y="277813"/>
            <a:ext cx="8229600" cy="774923"/>
          </a:xfrm>
        </p:spPr>
        <p:txBody>
          <a:bodyPr/>
          <a:lstStyle/>
          <a:p>
            <a:r>
              <a:rPr lang="es-ES_tradnl" dirty="0"/>
              <a:t>MOD R/M</a:t>
            </a:r>
            <a:endParaRPr lang="es-AR" dirty="0"/>
          </a:p>
        </p:txBody>
      </p:sp>
      <p:sp>
        <p:nvSpPr>
          <p:cNvPr id="3" name="Marcador de contenido 2">
            <a:extLst>
              <a:ext uri="{FF2B5EF4-FFF2-40B4-BE49-F238E27FC236}">
                <a16:creationId xmlns:a16="http://schemas.microsoft.com/office/drawing/2014/main" id="{4C019939-E43E-5A74-942B-0DD8700D73F3}"/>
              </a:ext>
            </a:extLst>
          </p:cNvPr>
          <p:cNvSpPr>
            <a:spLocks noGrp="1"/>
          </p:cNvSpPr>
          <p:nvPr>
            <p:ph idx="1"/>
          </p:nvPr>
        </p:nvSpPr>
        <p:spPr>
          <a:xfrm>
            <a:off x="457200" y="1196752"/>
            <a:ext cx="8229600" cy="4934173"/>
          </a:xfrm>
        </p:spPr>
        <p:txBody>
          <a:bodyPr/>
          <a:lstStyle/>
          <a:p>
            <a:pPr marL="609600" indent="-609600" eaLnBrk="1" hangingPunct="1">
              <a:defRPr/>
            </a:pPr>
            <a:r>
              <a:rPr lang="es-ES_tradnl" sz="2400" dirty="0"/>
              <a:t>CONJUNTAMENTE CON EL BYTE SIGUIENTE (SIB) PROVEE INFORMACIÓN SOBRE EL MODO DE DIRECCIONAMIENTO</a:t>
            </a:r>
          </a:p>
          <a:p>
            <a:pPr marL="609600" indent="-609600" eaLnBrk="1" hangingPunct="1">
              <a:defRPr/>
            </a:pPr>
            <a:r>
              <a:rPr lang="es-ES_tradnl" sz="2400" dirty="0"/>
              <a:t>ESPECIFICA CUANDO UN DATO ESTA EN UN REGISTRO O EN MEMORIA</a:t>
            </a:r>
          </a:p>
          <a:p>
            <a:pPr marL="609600" indent="-609600" eaLnBrk="1" hangingPunct="1">
              <a:defRPr/>
            </a:pPr>
            <a:r>
              <a:rPr lang="es-ES_tradnl" sz="2400" dirty="0"/>
              <a:t>ESTÁ DIVIDIDO EN TRES CAMPOS:</a:t>
            </a:r>
          </a:p>
          <a:p>
            <a:pPr marL="1009650" lvl="1" indent="-609600" eaLnBrk="1" hangingPunct="1">
              <a:buFont typeface="Wingdings" panose="05000000000000000000" pitchFamily="2" charset="2"/>
              <a:buAutoNum type="arabicPeriod"/>
              <a:defRPr/>
            </a:pPr>
            <a:r>
              <a:rPr lang="es-ES_tradnl" sz="2000" dirty="0">
                <a:solidFill>
                  <a:srgbClr val="FFFF00"/>
                </a:solidFill>
              </a:rPr>
              <a:t>Mod (2 BITS): EN CONJUNTO CON EL CAMPO R/M (3 BITS) FORMAN 32 POSIBLES VALORES: 8 REGISTROS Y 24 MODOS DE DIRECCIONAMIENTO INDEXADO. </a:t>
            </a:r>
          </a:p>
          <a:p>
            <a:pPr marL="1009650" lvl="1" indent="-609600" eaLnBrk="1" hangingPunct="1">
              <a:buFont typeface="Wingdings" panose="05000000000000000000" pitchFamily="2" charset="2"/>
              <a:buAutoNum type="arabicPeriod"/>
              <a:defRPr/>
            </a:pPr>
            <a:r>
              <a:rPr lang="es-ES_tradnl" sz="2000" dirty="0" err="1">
                <a:solidFill>
                  <a:srgbClr val="FFFF00"/>
                </a:solidFill>
              </a:rPr>
              <a:t>Reg</a:t>
            </a:r>
            <a:r>
              <a:rPr lang="es-ES_tradnl" sz="2000" dirty="0">
                <a:solidFill>
                  <a:srgbClr val="FFFF00"/>
                </a:solidFill>
              </a:rPr>
              <a:t>/</a:t>
            </a:r>
            <a:r>
              <a:rPr lang="es-ES_tradnl" sz="2000" dirty="0" err="1">
                <a:solidFill>
                  <a:srgbClr val="FFFF00"/>
                </a:solidFill>
              </a:rPr>
              <a:t>Opcode</a:t>
            </a:r>
            <a:r>
              <a:rPr lang="es-ES_tradnl" sz="2000" dirty="0">
                <a:solidFill>
                  <a:srgbClr val="FFFF00"/>
                </a:solidFill>
              </a:rPr>
              <a:t> (3 BITS): ESPECIFICA UN NÚMERO DE REGISTRO O SE TOMA COMO PARTE DEL CÓDIGO OPERATIVO.</a:t>
            </a:r>
            <a:endParaRPr lang="es-ES" sz="2000" dirty="0">
              <a:solidFill>
                <a:srgbClr val="FFFF00"/>
              </a:solidFill>
            </a:endParaRPr>
          </a:p>
          <a:p>
            <a:pPr marL="1009650" lvl="1" indent="-609600" eaLnBrk="1" hangingPunct="1">
              <a:buFont typeface="Wingdings" panose="05000000000000000000" pitchFamily="2" charset="2"/>
              <a:buAutoNum type="arabicPeriod"/>
              <a:defRPr/>
            </a:pPr>
            <a:r>
              <a:rPr lang="es-ES_tradnl" sz="2000" dirty="0">
                <a:solidFill>
                  <a:srgbClr val="FFFF00"/>
                </a:solidFill>
              </a:rPr>
              <a:t>R/M (3 BITS): ES PARA DIRECCIONAR REGISTROS O PUEDE CODIFICAR MODOS DE DIRECCIONAMIENTO EN CONJUNTO CON EL CAMPO Mod.</a:t>
            </a:r>
          </a:p>
          <a:p>
            <a:endParaRPr lang="es-AR" dirty="0"/>
          </a:p>
        </p:txBody>
      </p:sp>
      <p:sp>
        <p:nvSpPr>
          <p:cNvPr id="4" name="Marcador de número de diapositiva 3">
            <a:extLst>
              <a:ext uri="{FF2B5EF4-FFF2-40B4-BE49-F238E27FC236}">
                <a16:creationId xmlns:a16="http://schemas.microsoft.com/office/drawing/2014/main" id="{DDE559D6-C35A-D341-BA7B-3B7010E9E5EF}"/>
              </a:ext>
            </a:extLst>
          </p:cNvPr>
          <p:cNvSpPr>
            <a:spLocks noGrp="1"/>
          </p:cNvSpPr>
          <p:nvPr>
            <p:ph type="sldNum" sz="quarter" idx="12"/>
          </p:nvPr>
        </p:nvSpPr>
        <p:spPr/>
        <p:txBody>
          <a:bodyPr/>
          <a:lstStyle/>
          <a:p>
            <a:pPr>
              <a:defRPr/>
            </a:pPr>
            <a:fld id="{E5397121-0976-40BD-AB31-30D4ACA8DC20}" type="slidenum">
              <a:rPr lang="es-ES" altLang="es-AR" smtClean="0"/>
              <a:pPr>
                <a:defRPr/>
              </a:pPr>
              <a:t>72</a:t>
            </a:fld>
            <a:endParaRPr lang="es-ES" altLang="es-AR" dirty="0"/>
          </a:p>
        </p:txBody>
      </p:sp>
    </p:spTree>
    <p:extLst>
      <p:ext uri="{BB962C8B-B14F-4D97-AF65-F5344CB8AC3E}">
        <p14:creationId xmlns:p14="http://schemas.microsoft.com/office/powerpoint/2010/main" val="42139150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D1542-0696-6EDB-EA60-669DB831000B}"/>
              </a:ext>
            </a:extLst>
          </p:cNvPr>
          <p:cNvSpPr>
            <a:spLocks noGrp="1"/>
          </p:cNvSpPr>
          <p:nvPr>
            <p:ph type="title"/>
          </p:nvPr>
        </p:nvSpPr>
        <p:spPr/>
        <p:txBody>
          <a:bodyPr/>
          <a:lstStyle/>
          <a:p>
            <a:r>
              <a:rPr lang="es-ES_tradnl" dirty="0"/>
              <a:t>SIB</a:t>
            </a:r>
            <a:endParaRPr lang="es-AR" dirty="0"/>
          </a:p>
        </p:txBody>
      </p:sp>
      <p:sp>
        <p:nvSpPr>
          <p:cNvPr id="3" name="Marcador de contenido 2">
            <a:extLst>
              <a:ext uri="{FF2B5EF4-FFF2-40B4-BE49-F238E27FC236}">
                <a16:creationId xmlns:a16="http://schemas.microsoft.com/office/drawing/2014/main" id="{DB935909-F69E-4460-FA66-B2F9AA996F20}"/>
              </a:ext>
            </a:extLst>
          </p:cNvPr>
          <p:cNvSpPr>
            <a:spLocks noGrp="1"/>
          </p:cNvSpPr>
          <p:nvPr>
            <p:ph idx="1"/>
          </p:nvPr>
        </p:nvSpPr>
        <p:spPr>
          <a:xfrm>
            <a:off x="0" y="1417638"/>
            <a:ext cx="8686800" cy="4713287"/>
          </a:xfrm>
        </p:spPr>
        <p:txBody>
          <a:bodyPr/>
          <a:lstStyle/>
          <a:p>
            <a:pPr marL="660400" indent="-660400" eaLnBrk="1" hangingPunct="1">
              <a:lnSpc>
                <a:spcPct val="90000"/>
              </a:lnSpc>
              <a:defRPr/>
            </a:pPr>
            <a:r>
              <a:rPr lang="es-ES_tradnl" dirty="0"/>
              <a:t>SE USA JUNTO CON EL CAMPO MOD R/M PARA ESPECIFICAR MODOS DE DIRECCIONAMIENTO</a:t>
            </a:r>
          </a:p>
          <a:p>
            <a:pPr marL="660400" indent="-660400" eaLnBrk="1" hangingPunct="1">
              <a:lnSpc>
                <a:spcPct val="90000"/>
              </a:lnSpc>
              <a:defRPr/>
            </a:pPr>
            <a:r>
              <a:rPr lang="es-ES_tradnl" dirty="0"/>
              <a:t>CONSTA DE TRES CAMPOS:</a:t>
            </a:r>
          </a:p>
          <a:p>
            <a:pPr marL="1060450" lvl="1" indent="-660400" eaLnBrk="1" hangingPunct="1">
              <a:lnSpc>
                <a:spcPct val="90000"/>
              </a:lnSpc>
              <a:buFont typeface="+mj-lt"/>
              <a:buAutoNum type="arabicPeriod"/>
              <a:defRPr/>
            </a:pPr>
            <a:r>
              <a:rPr lang="es-ES_tradnl" dirty="0" err="1">
                <a:solidFill>
                  <a:srgbClr val="FFFF00"/>
                </a:solidFill>
              </a:rPr>
              <a:t>Scale</a:t>
            </a:r>
            <a:r>
              <a:rPr lang="es-ES_tradnl" dirty="0">
                <a:solidFill>
                  <a:srgbClr val="FFFF00"/>
                </a:solidFill>
              </a:rPr>
              <a:t> (2BITS): INDICA EL FACTOR DE ESCALA PARA EL INDEXADO ESCALADO.</a:t>
            </a:r>
          </a:p>
          <a:p>
            <a:pPr marL="1060450" lvl="1" indent="-660400" eaLnBrk="1" hangingPunct="1">
              <a:lnSpc>
                <a:spcPct val="90000"/>
              </a:lnSpc>
              <a:buFont typeface="+mj-lt"/>
              <a:buAutoNum type="arabicPeriod"/>
              <a:defRPr/>
            </a:pPr>
            <a:r>
              <a:rPr lang="es-ES_tradnl" dirty="0" err="1">
                <a:solidFill>
                  <a:srgbClr val="FFFF00"/>
                </a:solidFill>
              </a:rPr>
              <a:t>Index</a:t>
            </a:r>
            <a:r>
              <a:rPr lang="es-ES_tradnl" dirty="0">
                <a:solidFill>
                  <a:srgbClr val="FFFF00"/>
                </a:solidFill>
              </a:rPr>
              <a:t> (3 BITS): ESPECIFICA EL REGISTRO ÍNDICE A EMPLEAR.</a:t>
            </a:r>
          </a:p>
          <a:p>
            <a:pPr marL="1060450" lvl="1" indent="-660400" eaLnBrk="1" hangingPunct="1">
              <a:lnSpc>
                <a:spcPct val="90000"/>
              </a:lnSpc>
              <a:buFont typeface="+mj-lt"/>
              <a:buAutoNum type="arabicPeriod"/>
              <a:defRPr/>
            </a:pPr>
            <a:r>
              <a:rPr lang="es-ES_tradnl" dirty="0">
                <a:solidFill>
                  <a:srgbClr val="FFFF00"/>
                </a:solidFill>
              </a:rPr>
              <a:t>Base (3 BITS): ESPECIFICA EL REGISTRO BASE A EMPLEAR</a:t>
            </a:r>
            <a:endParaRPr lang="es-ES" dirty="0">
              <a:solidFill>
                <a:srgbClr val="FFFF00"/>
              </a:solidFill>
            </a:endParaRPr>
          </a:p>
          <a:p>
            <a:endParaRPr lang="es-AR" dirty="0"/>
          </a:p>
        </p:txBody>
      </p:sp>
      <p:sp>
        <p:nvSpPr>
          <p:cNvPr id="4" name="Marcador de número de diapositiva 3">
            <a:extLst>
              <a:ext uri="{FF2B5EF4-FFF2-40B4-BE49-F238E27FC236}">
                <a16:creationId xmlns:a16="http://schemas.microsoft.com/office/drawing/2014/main" id="{04A8BFF5-F1FA-9A1F-B101-454DCB72F931}"/>
              </a:ext>
            </a:extLst>
          </p:cNvPr>
          <p:cNvSpPr>
            <a:spLocks noGrp="1"/>
          </p:cNvSpPr>
          <p:nvPr>
            <p:ph type="sldNum" sz="quarter" idx="12"/>
          </p:nvPr>
        </p:nvSpPr>
        <p:spPr/>
        <p:txBody>
          <a:bodyPr/>
          <a:lstStyle/>
          <a:p>
            <a:pPr>
              <a:defRPr/>
            </a:pPr>
            <a:fld id="{E5397121-0976-40BD-AB31-30D4ACA8DC20}" type="slidenum">
              <a:rPr lang="es-ES" altLang="es-AR" smtClean="0"/>
              <a:pPr>
                <a:defRPr/>
              </a:pPr>
              <a:t>73</a:t>
            </a:fld>
            <a:endParaRPr lang="es-ES" altLang="es-AR" dirty="0"/>
          </a:p>
        </p:txBody>
      </p:sp>
    </p:spTree>
    <p:extLst>
      <p:ext uri="{BB962C8B-B14F-4D97-AF65-F5344CB8AC3E}">
        <p14:creationId xmlns:p14="http://schemas.microsoft.com/office/powerpoint/2010/main" val="26915457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E641B-2826-A6FD-D279-FEE7C85BCAFC}"/>
              </a:ext>
            </a:extLst>
          </p:cNvPr>
          <p:cNvSpPr>
            <a:spLocks noGrp="1"/>
          </p:cNvSpPr>
          <p:nvPr>
            <p:ph type="title"/>
          </p:nvPr>
        </p:nvSpPr>
        <p:spPr/>
        <p:txBody>
          <a:bodyPr/>
          <a:lstStyle/>
          <a:p>
            <a:r>
              <a:rPr lang="es-ES_tradnl" dirty="0"/>
              <a:t>DESPLAZAMIENTO</a:t>
            </a:r>
            <a:endParaRPr lang="es-AR" dirty="0"/>
          </a:p>
        </p:txBody>
      </p:sp>
      <p:sp>
        <p:nvSpPr>
          <p:cNvPr id="3" name="Marcador de contenido 2">
            <a:extLst>
              <a:ext uri="{FF2B5EF4-FFF2-40B4-BE49-F238E27FC236}">
                <a16:creationId xmlns:a16="http://schemas.microsoft.com/office/drawing/2014/main" id="{A4B38A23-DE44-F2A0-ACE0-987D4080C85A}"/>
              </a:ext>
            </a:extLst>
          </p:cNvPr>
          <p:cNvSpPr>
            <a:spLocks noGrp="1"/>
          </p:cNvSpPr>
          <p:nvPr>
            <p:ph idx="1"/>
          </p:nvPr>
        </p:nvSpPr>
        <p:spPr>
          <a:xfrm>
            <a:off x="457200" y="1916832"/>
            <a:ext cx="8229600" cy="4214093"/>
          </a:xfrm>
        </p:spPr>
        <p:txBody>
          <a:bodyPr/>
          <a:lstStyle/>
          <a:p>
            <a:r>
              <a:rPr lang="es-ES_tradnl" dirty="0"/>
              <a:t>CUANDO EL ESPECIFICADOR DE MODO DE DIRECCIONAMIENTO INDICA QUE SE UTILIZA UN DESPLAZAMIENTO SE AGREGA EL CAMPO DE DESPLAZAMIENTO CONTENIENDO UN ENTERO CON SIGNO  DE  8, 16 O 32 BITS.</a:t>
            </a:r>
            <a:endParaRPr lang="es-AR" dirty="0"/>
          </a:p>
        </p:txBody>
      </p:sp>
      <p:sp>
        <p:nvSpPr>
          <p:cNvPr id="4" name="Marcador de número de diapositiva 3">
            <a:extLst>
              <a:ext uri="{FF2B5EF4-FFF2-40B4-BE49-F238E27FC236}">
                <a16:creationId xmlns:a16="http://schemas.microsoft.com/office/drawing/2014/main" id="{5587B071-1791-2B5D-E3BA-BD19E3033A15}"/>
              </a:ext>
            </a:extLst>
          </p:cNvPr>
          <p:cNvSpPr>
            <a:spLocks noGrp="1"/>
          </p:cNvSpPr>
          <p:nvPr>
            <p:ph type="sldNum" sz="quarter" idx="12"/>
          </p:nvPr>
        </p:nvSpPr>
        <p:spPr/>
        <p:txBody>
          <a:bodyPr/>
          <a:lstStyle/>
          <a:p>
            <a:pPr>
              <a:defRPr/>
            </a:pPr>
            <a:fld id="{E5397121-0976-40BD-AB31-30D4ACA8DC20}" type="slidenum">
              <a:rPr lang="es-ES" altLang="es-AR" smtClean="0"/>
              <a:pPr>
                <a:defRPr/>
              </a:pPr>
              <a:t>74</a:t>
            </a:fld>
            <a:endParaRPr lang="es-ES" altLang="es-AR"/>
          </a:p>
        </p:txBody>
      </p:sp>
    </p:spTree>
    <p:extLst>
      <p:ext uri="{BB962C8B-B14F-4D97-AF65-F5344CB8AC3E}">
        <p14:creationId xmlns:p14="http://schemas.microsoft.com/office/powerpoint/2010/main" val="20631789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C14B4-C15E-1B30-7939-8062212EB31D}"/>
              </a:ext>
            </a:extLst>
          </p:cNvPr>
          <p:cNvSpPr>
            <a:spLocks noGrp="1"/>
          </p:cNvSpPr>
          <p:nvPr>
            <p:ph type="title"/>
          </p:nvPr>
        </p:nvSpPr>
        <p:spPr/>
        <p:txBody>
          <a:bodyPr/>
          <a:lstStyle/>
          <a:p>
            <a:r>
              <a:rPr lang="es-ES_tradnl" dirty="0"/>
              <a:t>INMEDIATO</a:t>
            </a:r>
            <a:endParaRPr lang="es-AR" dirty="0"/>
          </a:p>
        </p:txBody>
      </p:sp>
      <p:sp>
        <p:nvSpPr>
          <p:cNvPr id="3" name="Marcador de contenido 2">
            <a:extLst>
              <a:ext uri="{FF2B5EF4-FFF2-40B4-BE49-F238E27FC236}">
                <a16:creationId xmlns:a16="http://schemas.microsoft.com/office/drawing/2014/main" id="{66FF5235-2CA1-5A45-1299-9B297CF293DD}"/>
              </a:ext>
            </a:extLst>
          </p:cNvPr>
          <p:cNvSpPr>
            <a:spLocks noGrp="1"/>
          </p:cNvSpPr>
          <p:nvPr>
            <p:ph idx="1"/>
          </p:nvPr>
        </p:nvSpPr>
        <p:spPr>
          <a:xfrm>
            <a:off x="457200" y="2060848"/>
            <a:ext cx="8229600" cy="4070077"/>
          </a:xfrm>
        </p:spPr>
        <p:txBody>
          <a:bodyPr/>
          <a:lstStyle/>
          <a:p>
            <a:r>
              <a:rPr lang="es-ES_tradnl" dirty="0"/>
              <a:t>ESTE CAMPO PROVEE EL VALOR DE UN OPERANDO DE 8, 16, O 32 BITS.</a:t>
            </a:r>
            <a:endParaRPr lang="es-ES" dirty="0"/>
          </a:p>
          <a:p>
            <a:endParaRPr lang="es-AR" dirty="0"/>
          </a:p>
        </p:txBody>
      </p:sp>
      <p:sp>
        <p:nvSpPr>
          <p:cNvPr id="4" name="Marcador de número de diapositiva 3">
            <a:extLst>
              <a:ext uri="{FF2B5EF4-FFF2-40B4-BE49-F238E27FC236}">
                <a16:creationId xmlns:a16="http://schemas.microsoft.com/office/drawing/2014/main" id="{2F9FE20F-FF71-79AF-AD50-84735B08F274}"/>
              </a:ext>
            </a:extLst>
          </p:cNvPr>
          <p:cNvSpPr>
            <a:spLocks noGrp="1"/>
          </p:cNvSpPr>
          <p:nvPr>
            <p:ph type="sldNum" sz="quarter" idx="12"/>
          </p:nvPr>
        </p:nvSpPr>
        <p:spPr/>
        <p:txBody>
          <a:bodyPr/>
          <a:lstStyle/>
          <a:p>
            <a:pPr>
              <a:defRPr/>
            </a:pPr>
            <a:fld id="{E5397121-0976-40BD-AB31-30D4ACA8DC20}" type="slidenum">
              <a:rPr lang="es-ES" altLang="es-AR" smtClean="0"/>
              <a:pPr>
                <a:defRPr/>
              </a:pPr>
              <a:t>75</a:t>
            </a:fld>
            <a:endParaRPr lang="es-ES" altLang="es-AR"/>
          </a:p>
        </p:txBody>
      </p:sp>
    </p:spTree>
    <p:extLst>
      <p:ext uri="{BB962C8B-B14F-4D97-AF65-F5344CB8AC3E}">
        <p14:creationId xmlns:p14="http://schemas.microsoft.com/office/powerpoint/2010/main" val="28723528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BD148-7F39-5D73-BA2D-70F30EA2714E}"/>
              </a:ext>
            </a:extLst>
          </p:cNvPr>
          <p:cNvSpPr>
            <a:spLocks noGrp="1"/>
          </p:cNvSpPr>
          <p:nvPr>
            <p:ph type="title"/>
          </p:nvPr>
        </p:nvSpPr>
        <p:spPr>
          <a:xfrm>
            <a:off x="107504" y="277814"/>
            <a:ext cx="8784976" cy="457200"/>
          </a:xfrm>
        </p:spPr>
        <p:txBody>
          <a:bodyPr/>
          <a:lstStyle/>
          <a:p>
            <a:r>
              <a:rPr lang="es-AR" sz="4000" dirty="0"/>
              <a:t>FORMATOS INSTRUCCIONES ARM</a:t>
            </a:r>
          </a:p>
        </p:txBody>
      </p:sp>
      <p:pic>
        <p:nvPicPr>
          <p:cNvPr id="6" name="Marcador de contenido 5">
            <a:extLst>
              <a:ext uri="{FF2B5EF4-FFF2-40B4-BE49-F238E27FC236}">
                <a16:creationId xmlns:a16="http://schemas.microsoft.com/office/drawing/2014/main" id="{0F14C71F-928F-F83A-7BDD-B2BB81C0B208}"/>
              </a:ext>
            </a:extLst>
          </p:cNvPr>
          <p:cNvPicPr>
            <a:picLocks noGrp="1" noChangeAspect="1"/>
          </p:cNvPicPr>
          <p:nvPr>
            <p:ph idx="1"/>
          </p:nvPr>
        </p:nvPicPr>
        <p:blipFill>
          <a:blip r:embed="rId2"/>
          <a:stretch>
            <a:fillRect/>
          </a:stretch>
        </p:blipFill>
        <p:spPr>
          <a:xfrm>
            <a:off x="935596" y="1129161"/>
            <a:ext cx="7272808" cy="5717352"/>
          </a:xfrm>
        </p:spPr>
      </p:pic>
      <p:sp>
        <p:nvSpPr>
          <p:cNvPr id="4" name="Marcador de número de diapositiva 3">
            <a:extLst>
              <a:ext uri="{FF2B5EF4-FFF2-40B4-BE49-F238E27FC236}">
                <a16:creationId xmlns:a16="http://schemas.microsoft.com/office/drawing/2014/main" id="{2AC720D2-CAD1-1B12-6C3B-FEAAA253D8D3}"/>
              </a:ext>
            </a:extLst>
          </p:cNvPr>
          <p:cNvSpPr>
            <a:spLocks noGrp="1"/>
          </p:cNvSpPr>
          <p:nvPr>
            <p:ph type="sldNum" sz="quarter" idx="12"/>
          </p:nvPr>
        </p:nvSpPr>
        <p:spPr/>
        <p:txBody>
          <a:bodyPr/>
          <a:lstStyle/>
          <a:p>
            <a:pPr>
              <a:defRPr/>
            </a:pPr>
            <a:fld id="{E5397121-0976-40BD-AB31-30D4ACA8DC20}" type="slidenum">
              <a:rPr lang="es-ES" altLang="es-AR" smtClean="0"/>
              <a:pPr>
                <a:defRPr/>
              </a:pPr>
              <a:t>76</a:t>
            </a:fld>
            <a:endParaRPr lang="es-ES" altLang="es-AR"/>
          </a:p>
        </p:txBody>
      </p:sp>
    </p:spTree>
    <p:extLst>
      <p:ext uri="{BB962C8B-B14F-4D97-AF65-F5344CB8AC3E}">
        <p14:creationId xmlns:p14="http://schemas.microsoft.com/office/powerpoint/2010/main" val="9541036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FE7EB-0930-C2C9-4858-3DBACB6E02ED}"/>
              </a:ext>
            </a:extLst>
          </p:cNvPr>
          <p:cNvSpPr>
            <a:spLocks noGrp="1"/>
          </p:cNvSpPr>
          <p:nvPr>
            <p:ph type="title"/>
          </p:nvPr>
        </p:nvSpPr>
        <p:spPr>
          <a:xfrm>
            <a:off x="0" y="277813"/>
            <a:ext cx="8964488" cy="1139825"/>
          </a:xfrm>
        </p:spPr>
        <p:txBody>
          <a:bodyPr/>
          <a:lstStyle/>
          <a:p>
            <a:r>
              <a:rPr lang="es-AR" dirty="0"/>
              <a:t>FORMATO SUBSET THUMB ARM</a:t>
            </a:r>
          </a:p>
        </p:txBody>
      </p:sp>
      <p:pic>
        <p:nvPicPr>
          <p:cNvPr id="6" name="Marcador de contenido 5">
            <a:extLst>
              <a:ext uri="{FF2B5EF4-FFF2-40B4-BE49-F238E27FC236}">
                <a16:creationId xmlns:a16="http://schemas.microsoft.com/office/drawing/2014/main" id="{CD14F7E7-34D6-C3A8-B73F-66CB3B42FEC7}"/>
              </a:ext>
            </a:extLst>
          </p:cNvPr>
          <p:cNvPicPr>
            <a:picLocks noGrp="1" noChangeAspect="1"/>
          </p:cNvPicPr>
          <p:nvPr>
            <p:ph idx="1"/>
          </p:nvPr>
        </p:nvPicPr>
        <p:blipFill>
          <a:blip r:embed="rId2"/>
          <a:stretch>
            <a:fillRect/>
          </a:stretch>
        </p:blipFill>
        <p:spPr>
          <a:xfrm>
            <a:off x="60745" y="1844824"/>
            <a:ext cx="9022509" cy="3456384"/>
          </a:xfrm>
        </p:spPr>
      </p:pic>
      <p:sp>
        <p:nvSpPr>
          <p:cNvPr id="4" name="Marcador de número de diapositiva 3">
            <a:extLst>
              <a:ext uri="{FF2B5EF4-FFF2-40B4-BE49-F238E27FC236}">
                <a16:creationId xmlns:a16="http://schemas.microsoft.com/office/drawing/2014/main" id="{E045C4E6-7774-9963-7869-E37919502B09}"/>
              </a:ext>
            </a:extLst>
          </p:cNvPr>
          <p:cNvSpPr>
            <a:spLocks noGrp="1"/>
          </p:cNvSpPr>
          <p:nvPr>
            <p:ph type="sldNum" sz="quarter" idx="12"/>
          </p:nvPr>
        </p:nvSpPr>
        <p:spPr/>
        <p:txBody>
          <a:bodyPr/>
          <a:lstStyle/>
          <a:p>
            <a:pPr>
              <a:defRPr/>
            </a:pPr>
            <a:fld id="{E5397121-0976-40BD-AB31-30D4ACA8DC20}" type="slidenum">
              <a:rPr lang="es-ES" altLang="es-AR" smtClean="0"/>
              <a:pPr>
                <a:defRPr/>
              </a:pPr>
              <a:t>77</a:t>
            </a:fld>
            <a:endParaRPr lang="es-ES" altLang="es-AR"/>
          </a:p>
        </p:txBody>
      </p:sp>
    </p:spTree>
    <p:extLst>
      <p:ext uri="{BB962C8B-B14F-4D97-AF65-F5344CB8AC3E}">
        <p14:creationId xmlns:p14="http://schemas.microsoft.com/office/powerpoint/2010/main" val="236895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09B4E-4656-4F34-9DD1-29864B29E087}"/>
              </a:ext>
            </a:extLst>
          </p:cNvPr>
          <p:cNvSpPr>
            <a:spLocks noGrp="1"/>
          </p:cNvSpPr>
          <p:nvPr>
            <p:ph type="title"/>
          </p:nvPr>
        </p:nvSpPr>
        <p:spPr/>
        <p:txBody>
          <a:bodyPr/>
          <a:lstStyle/>
          <a:p>
            <a:pPr>
              <a:defRPr/>
            </a:pPr>
            <a:r>
              <a:rPr lang="es-ES_tradnl" sz="3600" b="1" dirty="0"/>
              <a:t>MODOS DE DIRECCIONAMIENTO</a:t>
            </a:r>
            <a:endParaRPr lang="es-AR" sz="3600" b="1" dirty="0"/>
          </a:p>
        </p:txBody>
      </p:sp>
      <p:sp>
        <p:nvSpPr>
          <p:cNvPr id="3" name="Marcador de contenido 2">
            <a:extLst>
              <a:ext uri="{FF2B5EF4-FFF2-40B4-BE49-F238E27FC236}">
                <a16:creationId xmlns:a16="http://schemas.microsoft.com/office/drawing/2014/main" id="{999F8B83-4043-4986-B5F3-84692A5BF6B7}"/>
              </a:ext>
            </a:extLst>
          </p:cNvPr>
          <p:cNvSpPr>
            <a:spLocks noGrp="1"/>
          </p:cNvSpPr>
          <p:nvPr>
            <p:ph idx="1"/>
          </p:nvPr>
        </p:nvSpPr>
        <p:spPr>
          <a:xfrm>
            <a:off x="0" y="1700807"/>
            <a:ext cx="9144000" cy="4430117"/>
          </a:xfrm>
        </p:spPr>
        <p:txBody>
          <a:bodyPr/>
          <a:lstStyle/>
          <a:p>
            <a:pPr algn="just">
              <a:defRPr/>
            </a:pPr>
            <a:r>
              <a:rPr lang="es-ES" sz="2800" b="1" cap="all" dirty="0">
                <a:effectLst/>
              </a:rPr>
              <a:t>el o los </a:t>
            </a:r>
            <a:r>
              <a:rPr lang="es-ES" sz="2800" b="1" cap="all" dirty="0">
                <a:solidFill>
                  <a:srgbClr val="00FF00"/>
                </a:solidFill>
                <a:effectLst>
                  <a:outerShdw blurRad="38100" dist="38100" dir="2700000" algn="tl">
                    <a:srgbClr val="000000">
                      <a:alpha val="43137"/>
                    </a:srgbClr>
                  </a:outerShdw>
                </a:effectLst>
              </a:rPr>
              <a:t>campos de direccionamiento </a:t>
            </a:r>
            <a:r>
              <a:rPr lang="es-ES" sz="2800" b="1" cap="all" dirty="0">
                <a:effectLst/>
              </a:rPr>
              <a:t>son de longitud limitada, por LO tanto, para alcanzar a </a:t>
            </a:r>
            <a:r>
              <a:rPr lang="es-ES" sz="2800" b="1" cap="all" dirty="0">
                <a:solidFill>
                  <a:srgbClr val="00FF00"/>
                </a:solidFill>
                <a:effectLst>
                  <a:outerShdw blurRad="38100" dist="38100" dir="2700000" algn="tl">
                    <a:srgbClr val="000000">
                      <a:alpha val="43137"/>
                    </a:srgbClr>
                  </a:outerShdw>
                </a:effectLst>
              </a:rPr>
              <a:t>direccionar A  todas la locaciones de memoria de un sistema</a:t>
            </a:r>
            <a:r>
              <a:rPr lang="es-ES" sz="2800" b="1" cap="all" dirty="0">
                <a:effectLst/>
              </a:rPr>
              <a:t>, aún las de memoria virtual, es necesario emplear algunas técnicas que relacionen la capacidad disponible con la longitud de los campos. </a:t>
            </a:r>
            <a:endParaRPr lang="es-AR" sz="2800" cap="all" dirty="0"/>
          </a:p>
        </p:txBody>
      </p:sp>
      <p:sp>
        <p:nvSpPr>
          <p:cNvPr id="4" name="Marcador de número de diapositiva 3">
            <a:extLst>
              <a:ext uri="{FF2B5EF4-FFF2-40B4-BE49-F238E27FC236}">
                <a16:creationId xmlns:a16="http://schemas.microsoft.com/office/drawing/2014/main" id="{5EE0A514-4D58-4DE8-9271-83A8678B1B22}"/>
              </a:ext>
            </a:extLst>
          </p:cNvPr>
          <p:cNvSpPr>
            <a:spLocks noGrp="1"/>
          </p:cNvSpPr>
          <p:nvPr>
            <p:ph type="sldNum" sz="quarter" idx="12"/>
          </p:nvPr>
        </p:nvSpPr>
        <p:spPr/>
        <p:txBody>
          <a:bodyPr/>
          <a:lstStyle/>
          <a:p>
            <a:pPr>
              <a:defRPr/>
            </a:pPr>
            <a:fld id="{F56E7F6E-9607-4547-9A30-6D2CAA756DD5}" type="slidenum">
              <a:rPr lang="es-ES" altLang="es-AR" smtClean="0"/>
              <a:pPr>
                <a:defRPr/>
              </a:pPr>
              <a:t>78</a:t>
            </a:fld>
            <a:endParaRPr lang="es-ES" altLang="es-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11F542-9691-4D48-9C3E-96983FD184CD}"/>
              </a:ext>
            </a:extLst>
          </p:cNvPr>
          <p:cNvSpPr>
            <a:spLocks noGrp="1" noChangeArrowheads="1"/>
          </p:cNvSpPr>
          <p:nvPr>
            <p:ph type="title"/>
          </p:nvPr>
        </p:nvSpPr>
        <p:spPr>
          <a:xfrm>
            <a:off x="457200" y="277813"/>
            <a:ext cx="8229600" cy="630237"/>
          </a:xfrm>
        </p:spPr>
        <p:txBody>
          <a:bodyPr/>
          <a:lstStyle/>
          <a:p>
            <a:pPr eaLnBrk="1" hangingPunct="1">
              <a:defRPr/>
            </a:pPr>
            <a:r>
              <a:rPr lang="es-ES_tradnl" sz="3600" b="1" dirty="0"/>
              <a:t>MODOS DE DIRECCIONAMIENTO</a:t>
            </a:r>
            <a:endParaRPr lang="es-ES" sz="3600" dirty="0"/>
          </a:p>
        </p:txBody>
      </p:sp>
      <p:sp>
        <p:nvSpPr>
          <p:cNvPr id="75779" name="Rectangle 3">
            <a:extLst>
              <a:ext uri="{FF2B5EF4-FFF2-40B4-BE49-F238E27FC236}">
                <a16:creationId xmlns:a16="http://schemas.microsoft.com/office/drawing/2014/main" id="{ED47379A-3438-4117-8DDC-9C5D780DA50A}"/>
              </a:ext>
            </a:extLst>
          </p:cNvPr>
          <p:cNvSpPr>
            <a:spLocks noGrp="1" noChangeArrowheads="1"/>
          </p:cNvSpPr>
          <p:nvPr>
            <p:ph type="body" idx="1"/>
          </p:nvPr>
        </p:nvSpPr>
        <p:spPr>
          <a:xfrm>
            <a:off x="457200" y="1125538"/>
            <a:ext cx="8686800" cy="5732462"/>
          </a:xfrm>
        </p:spPr>
        <p:txBody>
          <a:bodyPr/>
          <a:lstStyle/>
          <a:p>
            <a:pPr eaLnBrk="1" hangingPunct="1">
              <a:lnSpc>
                <a:spcPct val="90000"/>
              </a:lnSpc>
              <a:buFont typeface="Wingdings" panose="05000000000000000000" pitchFamily="2" charset="2"/>
              <a:buNone/>
              <a:defRPr/>
            </a:pPr>
            <a:r>
              <a:rPr lang="es-ES" sz="2800" b="1" dirty="0">
                <a:solidFill>
                  <a:srgbClr val="FFFF00"/>
                </a:solidFill>
              </a:rPr>
              <a:t>- INMEDIATO.</a:t>
            </a:r>
          </a:p>
          <a:p>
            <a:pPr eaLnBrk="1" hangingPunct="1">
              <a:lnSpc>
                <a:spcPct val="90000"/>
              </a:lnSpc>
              <a:buFont typeface="Wingdings" panose="05000000000000000000" pitchFamily="2" charset="2"/>
              <a:buNone/>
              <a:defRPr/>
            </a:pPr>
            <a:r>
              <a:rPr lang="es-ES" sz="2800" b="1" dirty="0">
                <a:solidFill>
                  <a:srgbClr val="FFFF00"/>
                </a:solidFill>
              </a:rPr>
              <a:t>- DIRECTO.</a:t>
            </a:r>
          </a:p>
          <a:p>
            <a:pPr eaLnBrk="1" hangingPunct="1">
              <a:lnSpc>
                <a:spcPct val="90000"/>
              </a:lnSpc>
              <a:buFont typeface="Wingdings" panose="05000000000000000000" pitchFamily="2" charset="2"/>
              <a:buNone/>
              <a:defRPr/>
            </a:pPr>
            <a:r>
              <a:rPr lang="es-ES" sz="2800" b="1" dirty="0">
                <a:solidFill>
                  <a:srgbClr val="FFFF00"/>
                </a:solidFill>
              </a:rPr>
              <a:t>- INDIRECTO.</a:t>
            </a:r>
          </a:p>
          <a:p>
            <a:pPr eaLnBrk="1" hangingPunct="1">
              <a:lnSpc>
                <a:spcPct val="90000"/>
              </a:lnSpc>
              <a:buFont typeface="Wingdings" panose="05000000000000000000" pitchFamily="2" charset="2"/>
              <a:buNone/>
              <a:defRPr/>
            </a:pPr>
            <a:r>
              <a:rPr lang="es-ES" sz="2800" b="1" dirty="0">
                <a:solidFill>
                  <a:srgbClr val="FFFF00"/>
                </a:solidFill>
              </a:rPr>
              <a:t>- POR REGISTRO.</a:t>
            </a:r>
          </a:p>
          <a:p>
            <a:pPr eaLnBrk="1" hangingPunct="1">
              <a:lnSpc>
                <a:spcPct val="90000"/>
              </a:lnSpc>
              <a:buFont typeface="Wingdings" panose="05000000000000000000" pitchFamily="2" charset="2"/>
              <a:buNone/>
              <a:defRPr/>
            </a:pPr>
            <a:r>
              <a:rPr lang="es-ES" sz="2800" b="1" dirty="0">
                <a:solidFill>
                  <a:srgbClr val="FFFF00"/>
                </a:solidFill>
              </a:rPr>
              <a:t>- INDIRECTO POR REGISTRO. 		</a:t>
            </a:r>
          </a:p>
          <a:p>
            <a:pPr eaLnBrk="1" hangingPunct="1">
              <a:lnSpc>
                <a:spcPct val="90000"/>
              </a:lnSpc>
              <a:buFont typeface="Wingdings" panose="05000000000000000000" pitchFamily="2" charset="2"/>
              <a:buNone/>
              <a:defRPr/>
            </a:pPr>
            <a:r>
              <a:rPr lang="es-ES" sz="2800" b="1" dirty="0">
                <a:solidFill>
                  <a:srgbClr val="FFFF00"/>
                </a:solidFill>
              </a:rPr>
              <a:t>- POR DESPLAZAMIENTO:</a:t>
            </a:r>
          </a:p>
          <a:p>
            <a:pPr eaLnBrk="1" hangingPunct="1">
              <a:lnSpc>
                <a:spcPct val="90000"/>
              </a:lnSpc>
              <a:buFont typeface="Wingdings" panose="05000000000000000000" pitchFamily="2" charset="2"/>
              <a:buNone/>
              <a:defRPr/>
            </a:pPr>
            <a:r>
              <a:rPr lang="es-ES" sz="2800" b="1" dirty="0">
                <a:solidFill>
                  <a:srgbClr val="FFFF00"/>
                </a:solidFill>
              </a:rPr>
              <a:t>                        - RELATIVO.</a:t>
            </a:r>
          </a:p>
          <a:p>
            <a:pPr eaLnBrk="1" hangingPunct="1">
              <a:lnSpc>
                <a:spcPct val="90000"/>
              </a:lnSpc>
              <a:buFont typeface="Wingdings" panose="05000000000000000000" pitchFamily="2" charset="2"/>
              <a:buNone/>
              <a:defRPr/>
            </a:pPr>
            <a:r>
              <a:rPr lang="es-ES" sz="2800" b="1" dirty="0">
                <a:solidFill>
                  <a:srgbClr val="FFFF00"/>
                </a:solidFill>
              </a:rPr>
              <a:t>			         - POR REGISTRO BASE.</a:t>
            </a:r>
          </a:p>
          <a:p>
            <a:pPr eaLnBrk="1" hangingPunct="1">
              <a:lnSpc>
                <a:spcPct val="90000"/>
              </a:lnSpc>
              <a:buFont typeface="Wingdings" panose="05000000000000000000" pitchFamily="2" charset="2"/>
              <a:buNone/>
              <a:defRPr/>
            </a:pPr>
            <a:r>
              <a:rPr lang="es-ES" sz="2800" b="1" dirty="0">
                <a:solidFill>
                  <a:srgbClr val="FFFF00"/>
                </a:solidFill>
              </a:rPr>
              <a:t>			         - INDEXADO:</a:t>
            </a:r>
          </a:p>
          <a:p>
            <a:pPr eaLnBrk="1" hangingPunct="1">
              <a:lnSpc>
                <a:spcPct val="90000"/>
              </a:lnSpc>
              <a:buFont typeface="Wingdings" panose="05000000000000000000" pitchFamily="2" charset="2"/>
              <a:buNone/>
              <a:defRPr/>
            </a:pPr>
            <a:r>
              <a:rPr lang="es-ES" sz="2800" b="1" dirty="0">
                <a:solidFill>
                  <a:srgbClr val="FFFF00"/>
                </a:solidFill>
              </a:rPr>
              <a:t>					       - PREINDEXADO.</a:t>
            </a:r>
          </a:p>
          <a:p>
            <a:pPr eaLnBrk="1" hangingPunct="1">
              <a:lnSpc>
                <a:spcPct val="90000"/>
              </a:lnSpc>
              <a:buFont typeface="Wingdings" panose="05000000000000000000" pitchFamily="2" charset="2"/>
              <a:buNone/>
              <a:defRPr/>
            </a:pPr>
            <a:r>
              <a:rPr lang="es-ES" sz="2800" b="1" dirty="0">
                <a:solidFill>
                  <a:srgbClr val="FFFF00"/>
                </a:solidFill>
              </a:rPr>
              <a:t>						-POSTINDEXADO.</a:t>
            </a:r>
          </a:p>
          <a:p>
            <a:pPr eaLnBrk="1" hangingPunct="1">
              <a:lnSpc>
                <a:spcPct val="90000"/>
              </a:lnSpc>
              <a:buFont typeface="Wingdings" panose="05000000000000000000" pitchFamily="2" charset="2"/>
              <a:buNone/>
              <a:defRPr/>
            </a:pPr>
            <a:r>
              <a:rPr lang="es-ES" sz="2800" b="1" dirty="0">
                <a:solidFill>
                  <a:srgbClr val="FFFF00"/>
                </a:solidFill>
              </a:rPr>
              <a:t>- POR PILA.</a:t>
            </a:r>
          </a:p>
        </p:txBody>
      </p:sp>
      <p:sp>
        <p:nvSpPr>
          <p:cNvPr id="6" name="5 Marcador de número de diapositiva">
            <a:extLst>
              <a:ext uri="{FF2B5EF4-FFF2-40B4-BE49-F238E27FC236}">
                <a16:creationId xmlns:a16="http://schemas.microsoft.com/office/drawing/2014/main" id="{FC739B7C-2F21-4C9B-9A44-6CBB2FB7513A}"/>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13657BCC-3DF3-4F0E-B141-81E3B5610265}" type="slidenum">
              <a:rPr lang="es-ES" altLang="es-AR" smtClean="0"/>
              <a:pPr eaLnBrk="1" hangingPunct="1">
                <a:defRPr/>
              </a:pPr>
              <a:t>79</a:t>
            </a:fld>
            <a:endParaRPr lang="es-ES" alt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CB6D1-3347-4470-83A8-54C6363CB6DD}"/>
              </a:ext>
            </a:extLst>
          </p:cNvPr>
          <p:cNvSpPr>
            <a:spLocks noGrp="1"/>
          </p:cNvSpPr>
          <p:nvPr>
            <p:ph type="title"/>
          </p:nvPr>
        </p:nvSpPr>
        <p:spPr>
          <a:xfrm>
            <a:off x="457200" y="157163"/>
            <a:ext cx="8229600" cy="941387"/>
          </a:xfrm>
        </p:spPr>
        <p:txBody>
          <a:bodyPr/>
          <a:lstStyle/>
          <a:p>
            <a:pPr>
              <a:defRPr/>
            </a:pPr>
            <a:r>
              <a:rPr lang="es-ES_tradnl" dirty="0"/>
              <a:t>TIPOS DE INSTRUCCIONES</a:t>
            </a:r>
            <a:endParaRPr lang="es-AR" dirty="0"/>
          </a:p>
        </p:txBody>
      </p:sp>
      <p:sp>
        <p:nvSpPr>
          <p:cNvPr id="3" name="Marcador de contenido 2">
            <a:extLst>
              <a:ext uri="{FF2B5EF4-FFF2-40B4-BE49-F238E27FC236}">
                <a16:creationId xmlns:a16="http://schemas.microsoft.com/office/drawing/2014/main" id="{0FE72528-EE7B-430C-9EAC-7D82B761700B}"/>
              </a:ext>
            </a:extLst>
          </p:cNvPr>
          <p:cNvSpPr>
            <a:spLocks noGrp="1"/>
          </p:cNvSpPr>
          <p:nvPr>
            <p:ph idx="1"/>
          </p:nvPr>
        </p:nvSpPr>
        <p:spPr>
          <a:xfrm>
            <a:off x="457200" y="1417638"/>
            <a:ext cx="8229600" cy="4964112"/>
          </a:xfrm>
        </p:spPr>
        <p:txBody>
          <a:bodyPr/>
          <a:lstStyle/>
          <a:p>
            <a:pPr algn="just">
              <a:defRPr/>
            </a:pPr>
            <a:r>
              <a:rPr lang="es-ES" sz="1600" b="1" dirty="0">
                <a:effectLst/>
              </a:rPr>
              <a:t>Las </a:t>
            </a:r>
            <a:r>
              <a:rPr lang="es-ES" sz="1600" b="1" dirty="0">
                <a:solidFill>
                  <a:srgbClr val="00FF00"/>
                </a:solidFill>
                <a:effectLst/>
              </a:rPr>
              <a:t>instrucciones aritméticas</a:t>
            </a:r>
            <a:r>
              <a:rPr lang="es-ES" sz="1600" b="1" dirty="0">
                <a:solidFill>
                  <a:srgbClr val="99FF99"/>
                </a:solidFill>
                <a:effectLst/>
              </a:rPr>
              <a:t> </a:t>
            </a:r>
            <a:r>
              <a:rPr lang="es-ES" sz="1600" b="1" dirty="0">
                <a:effectLst/>
              </a:rPr>
              <a:t>proveen la capacidad de procesar datos numéricos. </a:t>
            </a:r>
            <a:endParaRPr lang="es-AR" sz="1600" dirty="0">
              <a:effectLst/>
            </a:endParaRPr>
          </a:p>
          <a:p>
            <a:pPr algn="just">
              <a:defRPr/>
            </a:pPr>
            <a:r>
              <a:rPr lang="es-ES" sz="1600" b="1" dirty="0">
                <a:effectLst/>
              </a:rPr>
              <a:t>Las  </a:t>
            </a:r>
            <a:r>
              <a:rPr lang="es-ES" sz="1600" b="1" dirty="0">
                <a:solidFill>
                  <a:srgbClr val="00FF00"/>
                </a:solidFill>
                <a:effectLst/>
              </a:rPr>
              <a:t>instrucciones lógicas </a:t>
            </a:r>
            <a:r>
              <a:rPr lang="es-ES" sz="1600" b="1" dirty="0">
                <a:effectLst/>
              </a:rPr>
              <a:t>operan sobre los bits de una palabra, tratándolos individualmente, por lo tanto, permiten la realización de cualquier tipo de operación lógica que el programador desee ejecutar sobre ellos. </a:t>
            </a:r>
            <a:endParaRPr lang="es-AR" sz="1600" dirty="0">
              <a:effectLst/>
            </a:endParaRPr>
          </a:p>
          <a:p>
            <a:pPr algn="just">
              <a:defRPr/>
            </a:pPr>
            <a:r>
              <a:rPr lang="es-ES" sz="1600" b="1" dirty="0">
                <a:effectLst/>
              </a:rPr>
              <a:t>Las </a:t>
            </a:r>
            <a:r>
              <a:rPr lang="es-ES" sz="1600" b="1" dirty="0">
                <a:solidFill>
                  <a:srgbClr val="00FF00"/>
                </a:solidFill>
                <a:effectLst/>
              </a:rPr>
              <a:t>instrucciones con referencia a memoria</a:t>
            </a:r>
            <a:r>
              <a:rPr lang="es-ES" sz="1600" b="1" dirty="0">
                <a:effectLst/>
              </a:rPr>
              <a:t>, son las encargadas del movimiento de datos entre la memoria y los registros. </a:t>
            </a:r>
            <a:endParaRPr lang="es-AR" sz="1600" dirty="0">
              <a:effectLst/>
            </a:endParaRPr>
          </a:p>
          <a:p>
            <a:pPr algn="just">
              <a:defRPr/>
            </a:pPr>
            <a:r>
              <a:rPr lang="es-ES" sz="1600" b="1" dirty="0">
                <a:effectLst/>
              </a:rPr>
              <a:t>Las </a:t>
            </a:r>
            <a:r>
              <a:rPr lang="es-ES" sz="1600" b="1" dirty="0">
                <a:solidFill>
                  <a:srgbClr val="00FF00"/>
                </a:solidFill>
                <a:effectLst/>
              </a:rPr>
              <a:t>instrucciones de E/S </a:t>
            </a:r>
            <a:r>
              <a:rPr lang="es-ES" sz="1600" b="1" dirty="0">
                <a:effectLst/>
              </a:rPr>
              <a:t>son necesarias para transferir programas y datos hacia la memoria, así como para que el programador o usuario tenga acceso a los resultados.</a:t>
            </a:r>
            <a:endParaRPr lang="es-AR" sz="1600" dirty="0">
              <a:effectLst/>
            </a:endParaRPr>
          </a:p>
          <a:p>
            <a:pPr algn="just">
              <a:defRPr/>
            </a:pPr>
            <a:r>
              <a:rPr lang="es-ES" sz="1600" b="1" dirty="0">
                <a:effectLst/>
              </a:rPr>
              <a:t>Las </a:t>
            </a:r>
            <a:r>
              <a:rPr lang="es-ES" sz="1600" b="1" dirty="0">
                <a:solidFill>
                  <a:srgbClr val="00FF00"/>
                </a:solidFill>
                <a:effectLst/>
              </a:rPr>
              <a:t>instrucciones de prueba </a:t>
            </a:r>
            <a:r>
              <a:rPr lang="es-ES" sz="1600" b="1" dirty="0">
                <a:effectLst/>
              </a:rPr>
              <a:t>son utilizadas para comprobar el contenido de una palabra o para determinar el estado de una ejecución.</a:t>
            </a:r>
          </a:p>
          <a:p>
            <a:pPr algn="just">
              <a:defRPr/>
            </a:pPr>
            <a:r>
              <a:rPr lang="es-ES" sz="1600" b="1" dirty="0">
                <a:effectLst/>
              </a:rPr>
              <a:t>Las </a:t>
            </a:r>
            <a:r>
              <a:rPr lang="es-ES" sz="1600" b="1" dirty="0">
                <a:solidFill>
                  <a:srgbClr val="00FF00"/>
                </a:solidFill>
                <a:effectLst/>
              </a:rPr>
              <a:t>instrucciones de bifurcación o de ramificación </a:t>
            </a:r>
            <a:r>
              <a:rPr lang="es-ES" sz="1600" b="1" dirty="0">
                <a:effectLst/>
              </a:rPr>
              <a:t>permiten transferir el control del programa a otro punto del mismo, en función de una decisión tomada en base a un cierto cálculo.</a:t>
            </a:r>
            <a:endParaRPr lang="es-AR" sz="1600"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5D66437C-A282-40B0-98C3-E81AC04D45DA}"/>
              </a:ext>
            </a:extLst>
          </p:cNvPr>
          <p:cNvSpPr>
            <a:spLocks noGrp="1"/>
          </p:cNvSpPr>
          <p:nvPr>
            <p:ph type="sldNum" sz="quarter" idx="12"/>
          </p:nvPr>
        </p:nvSpPr>
        <p:spPr/>
        <p:txBody>
          <a:bodyPr/>
          <a:lstStyle/>
          <a:p>
            <a:pPr>
              <a:defRPr/>
            </a:pPr>
            <a:fld id="{32BE11EB-5D64-4765-B7AC-ED9674E60B90}" type="slidenum">
              <a:rPr lang="es-ES" altLang="es-AR" smtClean="0"/>
              <a:pPr>
                <a:defRPr/>
              </a:pPr>
              <a:t>8</a:t>
            </a:fld>
            <a:endParaRPr lang="es-ES" altLang="es-A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C1F08DE-B0D5-4862-8EAC-18865E2D6E3F}"/>
              </a:ext>
            </a:extLst>
          </p:cNvPr>
          <p:cNvSpPr>
            <a:spLocks noGrp="1" noChangeArrowheads="1"/>
          </p:cNvSpPr>
          <p:nvPr>
            <p:ph type="title"/>
          </p:nvPr>
        </p:nvSpPr>
        <p:spPr/>
        <p:txBody>
          <a:bodyPr/>
          <a:lstStyle/>
          <a:p>
            <a:pPr eaLnBrk="1" hangingPunct="1">
              <a:defRPr/>
            </a:pPr>
            <a:r>
              <a:rPr lang="es-ES_tradnl"/>
              <a:t>CONVENCIONES</a:t>
            </a:r>
            <a:endParaRPr lang="es-ES"/>
          </a:p>
        </p:txBody>
      </p:sp>
      <p:sp>
        <p:nvSpPr>
          <p:cNvPr id="76803" name="Rectangle 3">
            <a:extLst>
              <a:ext uri="{FF2B5EF4-FFF2-40B4-BE49-F238E27FC236}">
                <a16:creationId xmlns:a16="http://schemas.microsoft.com/office/drawing/2014/main" id="{878B0A35-A0EB-49FF-AE74-919972A5280E}"/>
              </a:ext>
            </a:extLst>
          </p:cNvPr>
          <p:cNvSpPr>
            <a:spLocks noGrp="1" noChangeArrowheads="1"/>
          </p:cNvSpPr>
          <p:nvPr>
            <p:ph type="body" idx="1"/>
          </p:nvPr>
        </p:nvSpPr>
        <p:spPr>
          <a:xfrm>
            <a:off x="0" y="2205038"/>
            <a:ext cx="9144000" cy="3925887"/>
          </a:xfrm>
        </p:spPr>
        <p:txBody>
          <a:bodyPr/>
          <a:lstStyle/>
          <a:p>
            <a:pPr marL="1524000" indent="-1524000" eaLnBrk="1" hangingPunct="1">
              <a:buFont typeface="Wingdings" panose="05000000000000000000" pitchFamily="2" charset="2"/>
              <a:buNone/>
              <a:defRPr/>
            </a:pPr>
            <a:r>
              <a:rPr lang="es-ES" b="1">
                <a:solidFill>
                  <a:srgbClr val="FFFF00"/>
                </a:solidFill>
              </a:rPr>
              <a:t> M   = Parte mando de la Instrucción</a:t>
            </a:r>
          </a:p>
          <a:p>
            <a:pPr marL="1524000" indent="-1524000" eaLnBrk="1" hangingPunct="1">
              <a:buFont typeface="Wingdings" panose="05000000000000000000" pitchFamily="2" charset="2"/>
              <a:buNone/>
              <a:defRPr/>
            </a:pPr>
            <a:r>
              <a:rPr lang="es-ES" b="1">
                <a:solidFill>
                  <a:srgbClr val="FFFF00"/>
                </a:solidFill>
              </a:rPr>
              <a:t> A   =  Contenido del campo de   dirección</a:t>
            </a:r>
          </a:p>
          <a:p>
            <a:pPr marL="1524000" indent="-1524000" eaLnBrk="1" hangingPunct="1">
              <a:buFont typeface="Wingdings" panose="05000000000000000000" pitchFamily="2" charset="2"/>
              <a:buNone/>
              <a:defRPr/>
            </a:pPr>
            <a:r>
              <a:rPr lang="es-ES" b="1">
                <a:solidFill>
                  <a:srgbClr val="FFFF00"/>
                </a:solidFill>
              </a:rPr>
              <a:t>DE  = Dirección Efectiva</a:t>
            </a:r>
          </a:p>
          <a:p>
            <a:pPr marL="1524000" indent="-1524000" eaLnBrk="1" hangingPunct="1">
              <a:buFont typeface="Wingdings" panose="05000000000000000000" pitchFamily="2" charset="2"/>
              <a:buNone/>
              <a:defRPr/>
            </a:pPr>
            <a:r>
              <a:rPr lang="es-ES" b="1">
                <a:solidFill>
                  <a:srgbClr val="FFFF00"/>
                </a:solidFill>
              </a:rPr>
              <a:t>(X) = Contenido de la locación X.</a:t>
            </a:r>
          </a:p>
        </p:txBody>
      </p:sp>
      <p:sp>
        <p:nvSpPr>
          <p:cNvPr id="6" name="5 Marcador de número de diapositiva">
            <a:extLst>
              <a:ext uri="{FF2B5EF4-FFF2-40B4-BE49-F238E27FC236}">
                <a16:creationId xmlns:a16="http://schemas.microsoft.com/office/drawing/2014/main" id="{22E14227-A521-4FC9-987A-A2BF36B068C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0AF8CFFB-47E5-4888-A195-27D620EA275A}" type="slidenum">
              <a:rPr lang="es-ES" altLang="es-AR" smtClean="0"/>
              <a:pPr eaLnBrk="1" hangingPunct="1">
                <a:defRPr/>
              </a:pPr>
              <a:t>80</a:t>
            </a:fld>
            <a:endParaRPr lang="es-ES" altLang="es-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ED062-48D7-40AE-91DD-A5F878B6DAD0}"/>
              </a:ext>
            </a:extLst>
          </p:cNvPr>
          <p:cNvSpPr>
            <a:spLocks noGrp="1"/>
          </p:cNvSpPr>
          <p:nvPr>
            <p:ph type="title"/>
          </p:nvPr>
        </p:nvSpPr>
        <p:spPr/>
        <p:txBody>
          <a:bodyPr/>
          <a:lstStyle/>
          <a:p>
            <a:pPr>
              <a:defRPr/>
            </a:pPr>
            <a:r>
              <a:rPr lang="es-ES_tradnl" sz="3600" b="1" dirty="0"/>
              <a:t>MODOS DE DIRECCIONAMIENTO</a:t>
            </a:r>
            <a:endParaRPr lang="es-AR" sz="3600" dirty="0"/>
          </a:p>
        </p:txBody>
      </p:sp>
      <p:sp>
        <p:nvSpPr>
          <p:cNvPr id="3" name="Marcador de contenido 2">
            <a:extLst>
              <a:ext uri="{FF2B5EF4-FFF2-40B4-BE49-F238E27FC236}">
                <a16:creationId xmlns:a16="http://schemas.microsoft.com/office/drawing/2014/main" id="{50A33790-428E-47E6-BBF8-345FB976839A}"/>
              </a:ext>
            </a:extLst>
          </p:cNvPr>
          <p:cNvSpPr>
            <a:spLocks noGrp="1"/>
          </p:cNvSpPr>
          <p:nvPr>
            <p:ph idx="1"/>
          </p:nvPr>
        </p:nvSpPr>
        <p:spPr>
          <a:xfrm>
            <a:off x="251520" y="1600200"/>
            <a:ext cx="8435280" cy="4530725"/>
          </a:xfrm>
        </p:spPr>
        <p:txBody>
          <a:bodyPr/>
          <a:lstStyle/>
          <a:p>
            <a:pPr algn="just">
              <a:defRPr/>
            </a:pPr>
            <a:r>
              <a:rPr lang="es-ES" sz="2400" b="1" cap="all" dirty="0">
                <a:effectLst/>
              </a:rPr>
              <a:t>Para </a:t>
            </a:r>
            <a:r>
              <a:rPr lang="es-ES" sz="2400" b="1" cap="all" dirty="0">
                <a:solidFill>
                  <a:srgbClr val="00FF00"/>
                </a:solidFill>
                <a:effectLst/>
              </a:rPr>
              <a:t>indicar el modo de direccionamiento </a:t>
            </a:r>
            <a:r>
              <a:rPr lang="es-ES" sz="2400" b="1" cap="all" dirty="0">
                <a:effectLst/>
              </a:rPr>
              <a:t>a la </a:t>
            </a:r>
            <a:r>
              <a:rPr lang="es-ES" sz="2400" b="1" cap="all" dirty="0">
                <a:solidFill>
                  <a:srgbClr val="00FF00"/>
                </a:solidFill>
                <a:effectLst>
                  <a:outerShdw blurRad="38100" dist="38100" dir="2700000" algn="tl">
                    <a:srgbClr val="000000">
                      <a:alpha val="43137"/>
                    </a:srgbClr>
                  </a:outerShdw>
                </a:effectLst>
              </a:rPr>
              <a:t>unidad de control </a:t>
            </a:r>
            <a:r>
              <a:rPr lang="es-ES" sz="2400" b="1" cap="all" dirty="0">
                <a:effectLst/>
              </a:rPr>
              <a:t>se emplean varias aproximaciones, de ellas, las más prácticas parecen ser dos:</a:t>
            </a:r>
            <a:endParaRPr lang="es-AR" sz="2400" cap="all" dirty="0">
              <a:effectLst/>
            </a:endParaRPr>
          </a:p>
          <a:p>
            <a:pPr marL="0" indent="0">
              <a:buFont typeface="Wingdings" panose="05000000000000000000" pitchFamily="2" charset="2"/>
              <a:buNone/>
              <a:defRPr/>
            </a:pPr>
            <a:endParaRPr lang="es-AR" sz="2400" cap="all" dirty="0">
              <a:effectLst/>
            </a:endParaRPr>
          </a:p>
          <a:p>
            <a:pPr lvl="1" algn="just">
              <a:defRPr/>
            </a:pPr>
            <a:r>
              <a:rPr lang="es-ES" sz="2000" b="1" cap="all" dirty="0">
                <a:effectLst/>
              </a:rPr>
              <a:t>Agregar al mando </a:t>
            </a:r>
            <a:r>
              <a:rPr lang="es-ES" sz="2000" b="1" cap="all" dirty="0">
                <a:solidFill>
                  <a:srgbClr val="00FF00"/>
                </a:solidFill>
                <a:effectLst>
                  <a:outerShdw blurRad="38100" dist="38100" dir="2700000" algn="tl">
                    <a:srgbClr val="000000">
                      <a:alpha val="43137"/>
                    </a:srgbClr>
                  </a:outerShdw>
                </a:effectLst>
              </a:rPr>
              <a:t>un campo de modo de direccionamiento</a:t>
            </a:r>
            <a:r>
              <a:rPr lang="es-ES" sz="2000" b="1" cap="all" dirty="0">
                <a:effectLst/>
              </a:rPr>
              <a:t>.</a:t>
            </a:r>
            <a:endParaRPr lang="es-AR" sz="2000" cap="all" dirty="0">
              <a:effectLst/>
            </a:endParaRPr>
          </a:p>
          <a:p>
            <a:pPr lvl="1" algn="just">
              <a:defRPr/>
            </a:pPr>
            <a:r>
              <a:rPr lang="es-ES" sz="2000" b="1" cap="all" dirty="0">
                <a:effectLst/>
              </a:rPr>
              <a:t>Para diferentes códigos operativos, </a:t>
            </a:r>
            <a:r>
              <a:rPr lang="es-ES" sz="2000" b="1" cap="all" dirty="0">
                <a:solidFill>
                  <a:srgbClr val="00FF00"/>
                </a:solidFill>
                <a:effectLst>
                  <a:outerShdw blurRad="38100" dist="38100" dir="2700000" algn="tl">
                    <a:srgbClr val="000000">
                      <a:alpha val="43137"/>
                    </a:srgbClr>
                  </a:outerShdw>
                </a:effectLst>
              </a:rPr>
              <a:t>distintos modos de direccionamiento</a:t>
            </a:r>
            <a:r>
              <a:rPr lang="es-ES" sz="2000" b="1" cap="all" dirty="0">
                <a:effectLst/>
              </a:rPr>
              <a:t>.</a:t>
            </a:r>
            <a:endParaRPr lang="es-AR" sz="20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CCED4F65-A56F-47D5-B043-F24F8ACB8467}"/>
              </a:ext>
            </a:extLst>
          </p:cNvPr>
          <p:cNvSpPr>
            <a:spLocks noGrp="1"/>
          </p:cNvSpPr>
          <p:nvPr>
            <p:ph type="sldNum" sz="quarter" idx="12"/>
          </p:nvPr>
        </p:nvSpPr>
        <p:spPr/>
        <p:txBody>
          <a:bodyPr/>
          <a:lstStyle/>
          <a:p>
            <a:pPr>
              <a:defRPr/>
            </a:pPr>
            <a:fld id="{8136B946-99BB-4A67-8BD8-C1FFB68B92F3}" type="slidenum">
              <a:rPr lang="es-ES" altLang="es-AR" smtClean="0"/>
              <a:pPr>
                <a:defRPr/>
              </a:pPr>
              <a:t>81</a:t>
            </a:fld>
            <a:endParaRPr lang="es-ES" altLang="es-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50AD1E1-BF4C-414F-97D4-E09798749371}"/>
              </a:ext>
            </a:extLst>
          </p:cNvPr>
          <p:cNvSpPr>
            <a:spLocks noGrp="1" noChangeArrowheads="1"/>
          </p:cNvSpPr>
          <p:nvPr>
            <p:ph type="title"/>
          </p:nvPr>
        </p:nvSpPr>
        <p:spPr/>
        <p:txBody>
          <a:bodyPr/>
          <a:lstStyle/>
          <a:p>
            <a:pPr eaLnBrk="1" hangingPunct="1">
              <a:defRPr/>
            </a:pPr>
            <a:r>
              <a:rPr lang="es-ES_tradnl"/>
              <a:t>INSTRUCCIÓN TÍPICA</a:t>
            </a:r>
            <a:endParaRPr lang="es-ES"/>
          </a:p>
        </p:txBody>
      </p:sp>
      <p:sp>
        <p:nvSpPr>
          <p:cNvPr id="109571" name="Rectangle 4">
            <a:extLst>
              <a:ext uri="{FF2B5EF4-FFF2-40B4-BE49-F238E27FC236}">
                <a16:creationId xmlns:a16="http://schemas.microsoft.com/office/drawing/2014/main" id="{ECC4D2DF-576A-4C4B-B2D3-2F6FD49AF220}"/>
              </a:ext>
            </a:extLst>
          </p:cNvPr>
          <p:cNvSpPr>
            <a:spLocks noChangeArrowheads="1"/>
          </p:cNvSpPr>
          <p:nvPr/>
        </p:nvSpPr>
        <p:spPr bwMode="auto">
          <a:xfrm>
            <a:off x="1907381" y="2219792"/>
            <a:ext cx="5329238" cy="936625"/>
          </a:xfrm>
          <a:prstGeom prst="rect">
            <a:avLst/>
          </a:prstGeom>
          <a:solidFill>
            <a:schemeClr val="accent1"/>
          </a:solidFill>
          <a:ln w="57150">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09572" name="Line 5">
            <a:extLst>
              <a:ext uri="{FF2B5EF4-FFF2-40B4-BE49-F238E27FC236}">
                <a16:creationId xmlns:a16="http://schemas.microsoft.com/office/drawing/2014/main" id="{5512C012-4FE5-42E7-8165-8155DB5C1ED5}"/>
              </a:ext>
            </a:extLst>
          </p:cNvPr>
          <p:cNvSpPr>
            <a:spLocks noChangeShapeType="1"/>
          </p:cNvSpPr>
          <p:nvPr/>
        </p:nvSpPr>
        <p:spPr bwMode="auto">
          <a:xfrm>
            <a:off x="3634830" y="2230904"/>
            <a:ext cx="71437" cy="9366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9573" name="WordArt 6">
            <a:extLst>
              <a:ext uri="{FF2B5EF4-FFF2-40B4-BE49-F238E27FC236}">
                <a16:creationId xmlns:a16="http://schemas.microsoft.com/office/drawing/2014/main" id="{E7546A36-8F0B-497B-AC5A-958C7455BE98}"/>
              </a:ext>
            </a:extLst>
          </p:cNvPr>
          <p:cNvSpPr>
            <a:spLocks noChangeArrowheads="1" noChangeShapeType="1" noTextEdit="1"/>
          </p:cNvSpPr>
          <p:nvPr/>
        </p:nvSpPr>
        <p:spPr bwMode="auto">
          <a:xfrm>
            <a:off x="2483768" y="2375367"/>
            <a:ext cx="574675" cy="647700"/>
          </a:xfrm>
          <a:prstGeom prst="rect">
            <a:avLst/>
          </a:prstGeom>
        </p:spPr>
        <p:txBody>
          <a:bodyPr wrap="none" fromWordArt="1">
            <a:prstTxWarp prst="textPlain">
              <a:avLst>
                <a:gd name="adj" fmla="val 50000"/>
              </a:avLst>
            </a:prstTxWarp>
          </a:bodyPr>
          <a:lstStyle/>
          <a:p>
            <a:pPr algn="ctr"/>
            <a:r>
              <a:rPr lang="es-AR" sz="3600" kern="10" dirty="0">
                <a:ln w="9525">
                  <a:solidFill>
                    <a:srgbClr val="000000"/>
                  </a:solidFill>
                  <a:round/>
                  <a:headEnd/>
                  <a:tailEnd/>
                </a:ln>
                <a:solidFill>
                  <a:srgbClr val="FFFFFF"/>
                </a:solidFill>
                <a:latin typeface="Arial Black" panose="020B0A04020102020204" pitchFamily="34" charset="0"/>
              </a:rPr>
              <a:t>M</a:t>
            </a:r>
          </a:p>
        </p:txBody>
      </p:sp>
      <p:sp>
        <p:nvSpPr>
          <p:cNvPr id="109574" name="WordArt 7">
            <a:extLst>
              <a:ext uri="{FF2B5EF4-FFF2-40B4-BE49-F238E27FC236}">
                <a16:creationId xmlns:a16="http://schemas.microsoft.com/office/drawing/2014/main" id="{29D9022F-B8F6-49A1-AD51-4BBDAEEDD837}"/>
              </a:ext>
            </a:extLst>
          </p:cNvPr>
          <p:cNvSpPr>
            <a:spLocks noChangeArrowheads="1" noChangeShapeType="1" noTextEdit="1"/>
          </p:cNvSpPr>
          <p:nvPr/>
        </p:nvSpPr>
        <p:spPr bwMode="auto">
          <a:xfrm>
            <a:off x="4945651" y="2372708"/>
            <a:ext cx="647700" cy="647700"/>
          </a:xfrm>
          <a:prstGeom prst="rect">
            <a:avLst/>
          </a:prstGeom>
        </p:spPr>
        <p:txBody>
          <a:bodyPr wrap="none" fromWordArt="1">
            <a:prstTxWarp prst="textPlain">
              <a:avLst>
                <a:gd name="adj" fmla="val 50000"/>
              </a:avLst>
            </a:prstTxWarp>
          </a:bodyPr>
          <a:lstStyle/>
          <a:p>
            <a:pPr algn="ctr"/>
            <a:r>
              <a:rPr lang="es-AR" sz="3600" kern="10" dirty="0">
                <a:ln w="9525">
                  <a:solidFill>
                    <a:srgbClr val="000000"/>
                  </a:solidFill>
                  <a:round/>
                  <a:headEnd/>
                  <a:tailEnd/>
                </a:ln>
                <a:solidFill>
                  <a:srgbClr val="FFFFFF"/>
                </a:solidFill>
                <a:latin typeface="Arial Black" panose="020B0A04020102020204" pitchFamily="34" charset="0"/>
              </a:rPr>
              <a:t>A</a:t>
            </a:r>
          </a:p>
        </p:txBody>
      </p:sp>
      <p:sp>
        <p:nvSpPr>
          <p:cNvPr id="109575" name="Text Box 8">
            <a:extLst>
              <a:ext uri="{FF2B5EF4-FFF2-40B4-BE49-F238E27FC236}">
                <a16:creationId xmlns:a16="http://schemas.microsoft.com/office/drawing/2014/main" id="{EBF2E5B6-7B2C-4AB5-B2C4-9FEBEC08E4E1}"/>
              </a:ext>
            </a:extLst>
          </p:cNvPr>
          <p:cNvSpPr txBox="1">
            <a:spLocks noChangeArrowheads="1"/>
          </p:cNvSpPr>
          <p:nvPr/>
        </p:nvSpPr>
        <p:spPr bwMode="auto">
          <a:xfrm>
            <a:off x="1856686" y="3958571"/>
            <a:ext cx="617792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50000"/>
              </a:spcBef>
              <a:buClrTx/>
              <a:buSzTx/>
              <a:buFontTx/>
              <a:buNone/>
            </a:pPr>
            <a:r>
              <a:rPr lang="es-ES_tradnl" altLang="es-AR" sz="2400" b="1" dirty="0">
                <a:solidFill>
                  <a:srgbClr val="FFFF00"/>
                </a:solidFill>
              </a:rPr>
              <a:t>CAMPOS:</a:t>
            </a:r>
          </a:p>
          <a:p>
            <a:pPr eaLnBrk="1" hangingPunct="1">
              <a:spcBef>
                <a:spcPct val="50000"/>
              </a:spcBef>
              <a:buClrTx/>
              <a:buSzTx/>
              <a:buFontTx/>
              <a:buNone/>
            </a:pPr>
            <a:r>
              <a:rPr lang="es-ES_tradnl" altLang="es-AR" sz="2400" b="1" dirty="0">
                <a:solidFill>
                  <a:srgbClr val="FFFF00"/>
                </a:solidFill>
              </a:rPr>
              <a:t>M = MANDO, COMANDO, CÓDIGO    OPERATIVO (OPCODE)</a:t>
            </a:r>
          </a:p>
          <a:p>
            <a:pPr eaLnBrk="1" hangingPunct="1">
              <a:spcBef>
                <a:spcPct val="50000"/>
              </a:spcBef>
              <a:buClrTx/>
              <a:buSzTx/>
              <a:buFontTx/>
              <a:buNone/>
            </a:pPr>
            <a:r>
              <a:rPr lang="es-ES_tradnl" altLang="es-AR" sz="2400" b="1" dirty="0">
                <a:solidFill>
                  <a:srgbClr val="FFFF00"/>
                </a:solidFill>
              </a:rPr>
              <a:t>A = ADDRESS (DIRECCIÓN)</a:t>
            </a:r>
            <a:endParaRPr lang="es-ES" altLang="es-AR" sz="2400" b="1" dirty="0">
              <a:solidFill>
                <a:srgbClr val="FFFF00"/>
              </a:solidFill>
            </a:endParaRPr>
          </a:p>
        </p:txBody>
      </p:sp>
      <p:sp>
        <p:nvSpPr>
          <p:cNvPr id="10" name="9 Marcador de número de diapositiva">
            <a:extLst>
              <a:ext uri="{FF2B5EF4-FFF2-40B4-BE49-F238E27FC236}">
                <a16:creationId xmlns:a16="http://schemas.microsoft.com/office/drawing/2014/main" id="{BF195EF0-18FE-4395-BC50-303B2EA263F5}"/>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7253D735-0D6D-495A-B50C-49BFB2DBCF95}" type="slidenum">
              <a:rPr lang="es-ES" altLang="es-AR" smtClean="0"/>
              <a:pPr eaLnBrk="1" hangingPunct="1">
                <a:defRPr/>
              </a:pPr>
              <a:t>82</a:t>
            </a:fld>
            <a:endParaRPr lang="es-ES" altLang="es-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F331A07-71D9-4499-ABE2-B4A87C80F693}"/>
              </a:ext>
            </a:extLst>
          </p:cNvPr>
          <p:cNvSpPr>
            <a:spLocks noGrp="1" noChangeArrowheads="1"/>
          </p:cNvSpPr>
          <p:nvPr>
            <p:ph type="title"/>
          </p:nvPr>
        </p:nvSpPr>
        <p:spPr/>
        <p:txBody>
          <a:bodyPr/>
          <a:lstStyle/>
          <a:p>
            <a:pPr eaLnBrk="1" hangingPunct="1">
              <a:defRPr/>
            </a:pPr>
            <a:r>
              <a:rPr lang="es-ES_tradnl" sz="3600" dirty="0"/>
              <a:t>DIRECCIONAMIENTO INMEDIATO</a:t>
            </a:r>
            <a:endParaRPr lang="es-ES" sz="3600" dirty="0"/>
          </a:p>
        </p:txBody>
      </p:sp>
      <p:sp>
        <p:nvSpPr>
          <p:cNvPr id="77827" name="Rectangle 3">
            <a:extLst>
              <a:ext uri="{FF2B5EF4-FFF2-40B4-BE49-F238E27FC236}">
                <a16:creationId xmlns:a16="http://schemas.microsoft.com/office/drawing/2014/main" id="{9699CC2C-2B17-46B8-904C-FC3BDEFA73EA}"/>
              </a:ext>
            </a:extLst>
          </p:cNvPr>
          <p:cNvSpPr>
            <a:spLocks noGrp="1" noChangeArrowheads="1"/>
          </p:cNvSpPr>
          <p:nvPr>
            <p:ph type="body" idx="1"/>
          </p:nvPr>
        </p:nvSpPr>
        <p:spPr/>
        <p:txBody>
          <a:bodyPr/>
          <a:lstStyle/>
          <a:p>
            <a:pPr algn="ctr" eaLnBrk="1" hangingPunct="1">
              <a:buFont typeface="Wingdings" panose="05000000000000000000" pitchFamily="2" charset="2"/>
              <a:buNone/>
              <a:defRPr/>
            </a:pPr>
            <a:endParaRPr lang="es-ES_tradnl" dirty="0"/>
          </a:p>
          <a:p>
            <a:pPr algn="ctr" eaLnBrk="1" hangingPunct="1">
              <a:buFont typeface="Wingdings" panose="05000000000000000000" pitchFamily="2" charset="2"/>
              <a:buNone/>
              <a:defRPr/>
            </a:pPr>
            <a:r>
              <a:rPr lang="es-ES_tradnl" dirty="0">
                <a:solidFill>
                  <a:srgbClr val="FFFF00"/>
                </a:solidFill>
              </a:rPr>
              <a:t>OPERANDO = A</a:t>
            </a:r>
            <a:endParaRPr lang="es-ES" dirty="0">
              <a:solidFill>
                <a:srgbClr val="FFFF00"/>
              </a:solidFill>
            </a:endParaRPr>
          </a:p>
        </p:txBody>
      </p:sp>
      <p:sp>
        <p:nvSpPr>
          <p:cNvPr id="111620" name="Rectangle 4">
            <a:extLst>
              <a:ext uri="{FF2B5EF4-FFF2-40B4-BE49-F238E27FC236}">
                <a16:creationId xmlns:a16="http://schemas.microsoft.com/office/drawing/2014/main" id="{A8505960-090E-467C-B042-DA9C2E4C227D}"/>
              </a:ext>
            </a:extLst>
          </p:cNvPr>
          <p:cNvSpPr>
            <a:spLocks noChangeArrowheads="1"/>
          </p:cNvSpPr>
          <p:nvPr/>
        </p:nvSpPr>
        <p:spPr bwMode="auto">
          <a:xfrm>
            <a:off x="2051050" y="3716338"/>
            <a:ext cx="5041900" cy="1008062"/>
          </a:xfrm>
          <a:prstGeom prst="rect">
            <a:avLst/>
          </a:prstGeom>
          <a:solidFill>
            <a:schemeClr val="accent1"/>
          </a:solidFill>
          <a:ln w="57150">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11621" name="Line 5">
            <a:extLst>
              <a:ext uri="{FF2B5EF4-FFF2-40B4-BE49-F238E27FC236}">
                <a16:creationId xmlns:a16="http://schemas.microsoft.com/office/drawing/2014/main" id="{7A111D71-8395-4651-B870-4FBF4900292A}"/>
              </a:ext>
            </a:extLst>
          </p:cNvPr>
          <p:cNvSpPr>
            <a:spLocks noChangeShapeType="1"/>
          </p:cNvSpPr>
          <p:nvPr/>
        </p:nvSpPr>
        <p:spPr bwMode="auto">
          <a:xfrm>
            <a:off x="3779838" y="3716338"/>
            <a:ext cx="0" cy="10080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11622" name="WordArt 6">
            <a:extLst>
              <a:ext uri="{FF2B5EF4-FFF2-40B4-BE49-F238E27FC236}">
                <a16:creationId xmlns:a16="http://schemas.microsoft.com/office/drawing/2014/main" id="{B7B8F51C-CE37-4B5F-B5C9-C993AF0D7D6B}"/>
              </a:ext>
            </a:extLst>
          </p:cNvPr>
          <p:cNvSpPr>
            <a:spLocks noChangeArrowheads="1" noChangeShapeType="1" noTextEdit="1"/>
          </p:cNvSpPr>
          <p:nvPr/>
        </p:nvSpPr>
        <p:spPr bwMode="auto">
          <a:xfrm>
            <a:off x="2484438" y="3933825"/>
            <a:ext cx="719137" cy="6477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3300"/>
              </a:contourClr>
            </a:sp3d>
          </a:bodyPr>
          <a:lstStyle/>
          <a:p>
            <a:pPr algn="ctr"/>
            <a:r>
              <a:rPr lang="es-AR" sz="3200" b="1" kern="10" normalizeH="1">
                <a:ln w="9525">
                  <a:round/>
                  <a:headEnd/>
                  <a:tailEnd/>
                </a:ln>
                <a:solidFill>
                  <a:srgbClr val="FF3300">
                    <a:alpha val="61176"/>
                  </a:srgbClr>
                </a:solidFill>
                <a:latin typeface="Arial Black" panose="020B0A04020102020204" pitchFamily="34" charset="0"/>
              </a:rPr>
              <a:t>M</a:t>
            </a:r>
          </a:p>
        </p:txBody>
      </p:sp>
      <p:sp>
        <p:nvSpPr>
          <p:cNvPr id="111623" name="WordArt 7">
            <a:extLst>
              <a:ext uri="{FF2B5EF4-FFF2-40B4-BE49-F238E27FC236}">
                <a16:creationId xmlns:a16="http://schemas.microsoft.com/office/drawing/2014/main" id="{4121DCF8-4977-48F7-9A30-FA0B31450ABB}"/>
              </a:ext>
            </a:extLst>
          </p:cNvPr>
          <p:cNvSpPr>
            <a:spLocks noChangeArrowheads="1" noChangeShapeType="1" noTextEdit="1"/>
          </p:cNvSpPr>
          <p:nvPr/>
        </p:nvSpPr>
        <p:spPr bwMode="auto">
          <a:xfrm>
            <a:off x="4067175" y="3860800"/>
            <a:ext cx="2809875" cy="720725"/>
          </a:xfrm>
          <a:prstGeom prst="rect">
            <a:avLst/>
          </a:prstGeom>
        </p:spPr>
        <p:txBody>
          <a:bodyPr wrap="none" fromWordArt="1">
            <a:prstTxWarp prst="textPlain">
              <a:avLst>
                <a:gd name="adj" fmla="val 50000"/>
              </a:avLst>
            </a:prstTxWarp>
          </a:bodyPr>
          <a:lstStyle/>
          <a:p>
            <a:pPr algn="ctr"/>
            <a:r>
              <a:rPr lang="es-AR" sz="2400" kern="10">
                <a:ln w="9525">
                  <a:solidFill>
                    <a:srgbClr val="000000"/>
                  </a:solidFill>
                  <a:round/>
                  <a:headEnd/>
                  <a:tailEnd/>
                </a:ln>
                <a:solidFill>
                  <a:schemeClr val="folHlink"/>
                </a:solidFill>
                <a:latin typeface="Arial Black" panose="020B0A04020102020204" pitchFamily="34" charset="0"/>
              </a:rPr>
              <a:t>OPERANDO</a:t>
            </a:r>
          </a:p>
        </p:txBody>
      </p:sp>
      <p:sp>
        <p:nvSpPr>
          <p:cNvPr id="10" name="9 Marcador de número de diapositiva">
            <a:extLst>
              <a:ext uri="{FF2B5EF4-FFF2-40B4-BE49-F238E27FC236}">
                <a16:creationId xmlns:a16="http://schemas.microsoft.com/office/drawing/2014/main" id="{2ABC02D0-4081-416C-9DCF-734F8EA93ADE}"/>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7D025752-330E-4B1F-BF22-D7B1970F9262}" type="slidenum">
              <a:rPr lang="es-ES" altLang="es-AR" smtClean="0"/>
              <a:pPr eaLnBrk="1" hangingPunct="1">
                <a:defRPr/>
              </a:pPr>
              <a:t>83</a:t>
            </a:fld>
            <a:endParaRPr lang="es-ES" altLang="es-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6EC04-CD8C-42E6-A8CC-14FD32526AE7}"/>
              </a:ext>
            </a:extLst>
          </p:cNvPr>
          <p:cNvSpPr>
            <a:spLocks noGrp="1"/>
          </p:cNvSpPr>
          <p:nvPr>
            <p:ph type="title"/>
          </p:nvPr>
        </p:nvSpPr>
        <p:spPr/>
        <p:txBody>
          <a:bodyPr/>
          <a:lstStyle/>
          <a:p>
            <a:pPr>
              <a:defRPr/>
            </a:pPr>
            <a:r>
              <a:rPr lang="es-ES_tradnl" sz="3600" dirty="0"/>
              <a:t>DIRECCIONAMIENTO INMEDIATO</a:t>
            </a:r>
            <a:endParaRPr lang="es-AR" sz="3600" dirty="0"/>
          </a:p>
        </p:txBody>
      </p:sp>
      <p:sp>
        <p:nvSpPr>
          <p:cNvPr id="3" name="Marcador de contenido 2">
            <a:extLst>
              <a:ext uri="{FF2B5EF4-FFF2-40B4-BE49-F238E27FC236}">
                <a16:creationId xmlns:a16="http://schemas.microsoft.com/office/drawing/2014/main" id="{1C95E08F-8D1D-4808-97C8-A8B17D946F79}"/>
              </a:ext>
            </a:extLst>
          </p:cNvPr>
          <p:cNvSpPr>
            <a:spLocks noGrp="1"/>
          </p:cNvSpPr>
          <p:nvPr>
            <p:ph idx="1"/>
          </p:nvPr>
        </p:nvSpPr>
        <p:spPr/>
        <p:txBody>
          <a:bodyPr/>
          <a:lstStyle/>
          <a:p>
            <a:pPr algn="just">
              <a:defRPr/>
            </a:pPr>
            <a:r>
              <a:rPr lang="es-ES" sz="2000" b="1" cap="all" dirty="0">
                <a:effectLst/>
              </a:rPr>
              <a:t>el contenido del campo de dirección es directamente el </a:t>
            </a:r>
            <a:r>
              <a:rPr lang="es-ES" sz="2000" b="1" cap="all" dirty="0">
                <a:solidFill>
                  <a:srgbClr val="00FF00"/>
                </a:solidFill>
                <a:effectLst>
                  <a:outerShdw blurRad="38100" dist="38100" dir="2700000" algn="tl">
                    <a:srgbClr val="000000">
                      <a:alpha val="43137"/>
                    </a:srgbClr>
                  </a:outerShdw>
                </a:effectLst>
              </a:rPr>
              <a:t>operando</a:t>
            </a:r>
            <a:r>
              <a:rPr lang="es-ES" sz="2000" b="1" cap="all" dirty="0">
                <a:effectLst/>
              </a:rPr>
              <a:t> a emplear. Es utilizado principalmente para definir constantes, o determinar valores iniciales para las variables.</a:t>
            </a:r>
            <a:endParaRPr lang="es-AR" sz="2000" cap="all" dirty="0">
              <a:effectLst/>
            </a:endParaRPr>
          </a:p>
          <a:p>
            <a:pPr algn="just">
              <a:defRPr/>
            </a:pPr>
            <a:r>
              <a:rPr lang="es-ES" sz="2000" b="1" cap="all" dirty="0">
                <a:effectLst/>
              </a:rPr>
              <a:t>La ventaja es que </a:t>
            </a:r>
            <a:r>
              <a:rPr lang="es-ES" sz="2000" b="1" cap="all" dirty="0">
                <a:solidFill>
                  <a:srgbClr val="00FF00"/>
                </a:solidFill>
                <a:effectLst>
                  <a:outerShdw blurRad="38100" dist="38100" dir="2700000" algn="tl">
                    <a:srgbClr val="000000">
                      <a:alpha val="43137"/>
                    </a:srgbClr>
                  </a:outerShdw>
                </a:effectLst>
              </a:rPr>
              <a:t>no se hace referencia a memoria para obtener el operando</a:t>
            </a:r>
            <a:r>
              <a:rPr lang="es-ES" sz="2000" b="1" cap="all" dirty="0">
                <a:effectLst/>
              </a:rPr>
              <a:t>, con lo cual se acelera el cálculo en aquellos casos donde esa constante o valor inicial son utilizados reiterativamente.</a:t>
            </a:r>
            <a:endParaRPr lang="es-AR" sz="2000" cap="all" dirty="0">
              <a:effectLst/>
            </a:endParaRPr>
          </a:p>
          <a:p>
            <a:pPr algn="just">
              <a:defRPr/>
            </a:pPr>
            <a:r>
              <a:rPr lang="es-ES" sz="2000" b="1" cap="all" dirty="0">
                <a:effectLst/>
              </a:rPr>
              <a:t>La desventaja es que </a:t>
            </a:r>
            <a:r>
              <a:rPr lang="es-ES" sz="2000" b="1" cap="all" dirty="0">
                <a:solidFill>
                  <a:srgbClr val="00FF00"/>
                </a:solidFill>
                <a:effectLst>
                  <a:outerShdw blurRad="38100" dist="38100" dir="2700000" algn="tl">
                    <a:srgbClr val="000000">
                      <a:alpha val="43137"/>
                    </a:srgbClr>
                  </a:outerShdw>
                </a:effectLst>
              </a:rPr>
              <a:t>el tamaño del número es restringido a la capacidad del campo de dirección</a:t>
            </a:r>
            <a:r>
              <a:rPr lang="es-ES" sz="2000" b="1" cap="all" dirty="0">
                <a:effectLst/>
              </a:rPr>
              <a:t>, el cual en algunos casos es pequeño comparado con longitud de palabra.</a:t>
            </a:r>
            <a:endParaRPr lang="es-AR" sz="20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634F8149-0990-4641-944B-99058EB1A379}"/>
              </a:ext>
            </a:extLst>
          </p:cNvPr>
          <p:cNvSpPr>
            <a:spLocks noGrp="1"/>
          </p:cNvSpPr>
          <p:nvPr>
            <p:ph type="sldNum" sz="quarter" idx="12"/>
          </p:nvPr>
        </p:nvSpPr>
        <p:spPr/>
        <p:txBody>
          <a:bodyPr/>
          <a:lstStyle/>
          <a:p>
            <a:pPr>
              <a:defRPr/>
            </a:pPr>
            <a:fld id="{D0519740-14BF-448E-941F-7852D59E7763}" type="slidenum">
              <a:rPr lang="es-ES" altLang="es-AR" smtClean="0"/>
              <a:pPr>
                <a:defRPr/>
              </a:pPr>
              <a:t>84</a:t>
            </a:fld>
            <a:endParaRPr lang="es-ES" altLang="es-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DA1D62E-4502-492B-B4C0-92C5FFC5B1B1}"/>
              </a:ext>
            </a:extLst>
          </p:cNvPr>
          <p:cNvSpPr>
            <a:spLocks noGrp="1" noChangeArrowheads="1"/>
          </p:cNvSpPr>
          <p:nvPr>
            <p:ph type="title"/>
          </p:nvPr>
        </p:nvSpPr>
        <p:spPr/>
        <p:txBody>
          <a:bodyPr/>
          <a:lstStyle/>
          <a:p>
            <a:pPr eaLnBrk="1" hangingPunct="1">
              <a:defRPr/>
            </a:pPr>
            <a:r>
              <a:rPr lang="es-ES_tradnl" sz="4000" dirty="0"/>
              <a:t>DIRECCIONAMIENTO DIRECTO</a:t>
            </a:r>
            <a:endParaRPr lang="es-ES" sz="4000" dirty="0"/>
          </a:p>
        </p:txBody>
      </p:sp>
      <p:pic>
        <p:nvPicPr>
          <p:cNvPr id="114691" name="Picture 4" descr="Nueva imagen">
            <a:extLst>
              <a:ext uri="{FF2B5EF4-FFF2-40B4-BE49-F238E27FC236}">
                <a16:creationId xmlns:a16="http://schemas.microsoft.com/office/drawing/2014/main" id="{EE2054F0-21D9-47EF-912E-EA06C0562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392" r="47324" b="64438"/>
          <a:stretch>
            <a:fillRect/>
          </a:stretch>
        </p:blipFill>
        <p:spPr bwMode="auto">
          <a:xfrm>
            <a:off x="827088" y="1484313"/>
            <a:ext cx="7561262"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Text Box 5">
            <a:extLst>
              <a:ext uri="{FF2B5EF4-FFF2-40B4-BE49-F238E27FC236}">
                <a16:creationId xmlns:a16="http://schemas.microsoft.com/office/drawing/2014/main" id="{5CBC914C-8E76-4AC7-88DE-F8CDC48585C0}"/>
              </a:ext>
            </a:extLst>
          </p:cNvPr>
          <p:cNvSpPr txBox="1">
            <a:spLocks noChangeArrowheads="1"/>
          </p:cNvSpPr>
          <p:nvPr/>
        </p:nvSpPr>
        <p:spPr bwMode="auto">
          <a:xfrm>
            <a:off x="2051050" y="4941888"/>
            <a:ext cx="1728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800" b="1">
                <a:solidFill>
                  <a:srgbClr val="FF3300"/>
                </a:solidFill>
              </a:rPr>
              <a:t>DE = A</a:t>
            </a:r>
            <a:endParaRPr lang="es-ES" altLang="es-AR" sz="2800" b="1">
              <a:solidFill>
                <a:srgbClr val="FF3300"/>
              </a:solidFill>
            </a:endParaRPr>
          </a:p>
        </p:txBody>
      </p:sp>
      <p:sp>
        <p:nvSpPr>
          <p:cNvPr id="7" name="6 Marcador de número de diapositiva">
            <a:extLst>
              <a:ext uri="{FF2B5EF4-FFF2-40B4-BE49-F238E27FC236}">
                <a16:creationId xmlns:a16="http://schemas.microsoft.com/office/drawing/2014/main" id="{A3DBCE9F-D103-47EB-AF2C-135ACF95C139}"/>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563093AF-FC03-4F40-836E-A6E8E52DF54F}" type="slidenum">
              <a:rPr lang="es-ES" altLang="es-AR" smtClean="0"/>
              <a:pPr eaLnBrk="1" hangingPunct="1">
                <a:defRPr/>
              </a:pPr>
              <a:t>85</a:t>
            </a:fld>
            <a:endParaRPr lang="es-ES" altLang="es-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B26C5-3D28-457E-A566-33805DD2E130}"/>
              </a:ext>
            </a:extLst>
          </p:cNvPr>
          <p:cNvSpPr>
            <a:spLocks noGrp="1"/>
          </p:cNvSpPr>
          <p:nvPr>
            <p:ph type="title"/>
          </p:nvPr>
        </p:nvSpPr>
        <p:spPr/>
        <p:txBody>
          <a:bodyPr/>
          <a:lstStyle/>
          <a:p>
            <a:pPr>
              <a:defRPr/>
            </a:pPr>
            <a:r>
              <a:rPr lang="es-ES_tradnl" sz="4000" dirty="0"/>
              <a:t>DIRECCIONAMIENTO DIRECTO</a:t>
            </a:r>
            <a:endParaRPr lang="es-AR" sz="4000" dirty="0"/>
          </a:p>
        </p:txBody>
      </p:sp>
      <p:sp>
        <p:nvSpPr>
          <p:cNvPr id="3" name="Marcador de contenido 2">
            <a:extLst>
              <a:ext uri="{FF2B5EF4-FFF2-40B4-BE49-F238E27FC236}">
                <a16:creationId xmlns:a16="http://schemas.microsoft.com/office/drawing/2014/main" id="{75378F82-5C10-41AC-87B5-022A59F86D2E}"/>
              </a:ext>
            </a:extLst>
          </p:cNvPr>
          <p:cNvSpPr>
            <a:spLocks noGrp="1"/>
          </p:cNvSpPr>
          <p:nvPr>
            <p:ph idx="1"/>
          </p:nvPr>
        </p:nvSpPr>
        <p:spPr/>
        <p:txBody>
          <a:bodyPr/>
          <a:lstStyle/>
          <a:p>
            <a:pPr algn="just">
              <a:defRPr/>
            </a:pPr>
            <a:r>
              <a:rPr lang="es-ES" sz="2400" b="1" cap="all" dirty="0">
                <a:effectLst/>
              </a:rPr>
              <a:t>el contenido del campo de dirección es directamente la </a:t>
            </a:r>
            <a:r>
              <a:rPr lang="es-ES" sz="2400" b="1" cap="all" dirty="0">
                <a:solidFill>
                  <a:srgbClr val="00FF00"/>
                </a:solidFill>
                <a:effectLst>
                  <a:outerShdw blurRad="38100" dist="38100" dir="2700000" algn="tl">
                    <a:srgbClr val="000000">
                      <a:alpha val="43137"/>
                    </a:srgbClr>
                  </a:outerShdw>
                </a:effectLst>
              </a:rPr>
              <a:t>dirección efectiva</a:t>
            </a:r>
            <a:r>
              <a:rPr lang="es-ES" sz="2400" b="1" cap="all" dirty="0">
                <a:solidFill>
                  <a:srgbClr val="00FF00"/>
                </a:solidFill>
                <a:effectLst/>
              </a:rPr>
              <a:t> </a:t>
            </a:r>
            <a:r>
              <a:rPr lang="es-ES" sz="2400" b="1" cap="all" dirty="0">
                <a:effectLst/>
              </a:rPr>
              <a:t>del operando en la memoria.</a:t>
            </a:r>
            <a:endParaRPr lang="es-AR" sz="2400" cap="all" dirty="0">
              <a:effectLst/>
            </a:endParaRPr>
          </a:p>
          <a:p>
            <a:pPr>
              <a:defRPr/>
            </a:pPr>
            <a:r>
              <a:rPr lang="es-ES" sz="2400" b="1" cap="all" dirty="0">
                <a:effectLst/>
              </a:rPr>
              <a:t>Esta técnica fue común en las primeras computadoras, se lo utiliza en familias de pequeñas computadoras. </a:t>
            </a:r>
          </a:p>
          <a:p>
            <a:pPr>
              <a:defRPr/>
            </a:pPr>
            <a:r>
              <a:rPr lang="es-ES" sz="2400" b="1" cap="all" dirty="0">
                <a:effectLst/>
              </a:rPr>
              <a:t>Su desventaja, es que </a:t>
            </a:r>
            <a:r>
              <a:rPr lang="es-ES" sz="2400" b="1" cap="all" dirty="0">
                <a:solidFill>
                  <a:srgbClr val="00FF00"/>
                </a:solidFill>
                <a:effectLst>
                  <a:outerShdw blurRad="38100" dist="38100" dir="2700000" algn="tl">
                    <a:srgbClr val="000000">
                      <a:alpha val="43137"/>
                    </a:srgbClr>
                  </a:outerShdw>
                </a:effectLst>
              </a:rPr>
              <a:t>solo se puede direccionar memorias de poca capacidad</a:t>
            </a:r>
            <a:r>
              <a:rPr lang="es-ES" sz="2400" b="1" cap="all" dirty="0">
                <a:effectLst/>
              </a:rPr>
              <a:t>.</a:t>
            </a:r>
            <a:endParaRPr lang="es-AR" sz="2400" cap="all" dirty="0">
              <a:effectLst/>
            </a:endParaRPr>
          </a:p>
          <a:p>
            <a:pPr marL="0" indent="0">
              <a:buFont typeface="Wingdings" panose="05000000000000000000" pitchFamily="2" charset="2"/>
              <a:buNone/>
              <a:defRPr/>
            </a:pPr>
            <a:endParaRPr lang="es-AR"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3FAB5C22-EB9D-4D4D-B5BB-3C153F446F05}"/>
              </a:ext>
            </a:extLst>
          </p:cNvPr>
          <p:cNvSpPr>
            <a:spLocks noGrp="1"/>
          </p:cNvSpPr>
          <p:nvPr>
            <p:ph type="sldNum" sz="quarter" idx="12"/>
          </p:nvPr>
        </p:nvSpPr>
        <p:spPr/>
        <p:txBody>
          <a:bodyPr/>
          <a:lstStyle/>
          <a:p>
            <a:pPr>
              <a:defRPr/>
            </a:pPr>
            <a:fld id="{5CE15A2E-063A-4EE4-8EA7-6BF0BA3CBDB3}" type="slidenum">
              <a:rPr lang="es-ES" altLang="es-AR" smtClean="0"/>
              <a:pPr>
                <a:defRPr/>
              </a:pPr>
              <a:t>86</a:t>
            </a:fld>
            <a:endParaRPr lang="es-ES" altLang="es-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21D1AA4-62DB-4829-9E24-8A49AE8A810A}"/>
              </a:ext>
            </a:extLst>
          </p:cNvPr>
          <p:cNvSpPr>
            <a:spLocks noGrp="1" noChangeArrowheads="1"/>
          </p:cNvSpPr>
          <p:nvPr>
            <p:ph type="title"/>
          </p:nvPr>
        </p:nvSpPr>
        <p:spPr>
          <a:xfrm>
            <a:off x="0" y="277813"/>
            <a:ext cx="9144000" cy="774700"/>
          </a:xfrm>
        </p:spPr>
        <p:txBody>
          <a:bodyPr/>
          <a:lstStyle/>
          <a:p>
            <a:pPr eaLnBrk="1" hangingPunct="1">
              <a:defRPr/>
            </a:pPr>
            <a:r>
              <a:rPr lang="es-ES_tradnl" dirty="0"/>
              <a:t>DIRECCIONAMIENTO INDIRECTO</a:t>
            </a:r>
            <a:endParaRPr lang="es-ES" dirty="0"/>
          </a:p>
        </p:txBody>
      </p:sp>
      <p:pic>
        <p:nvPicPr>
          <p:cNvPr id="117763" name="Picture 4" descr="Nueva imagen">
            <a:extLst>
              <a:ext uri="{FF2B5EF4-FFF2-40B4-BE49-F238E27FC236}">
                <a16:creationId xmlns:a16="http://schemas.microsoft.com/office/drawing/2014/main" id="{083B31C3-1BE2-4906-AC45-6F0B7D260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7324" t="12392" b="64438"/>
          <a:stretch>
            <a:fillRect/>
          </a:stretch>
        </p:blipFill>
        <p:spPr bwMode="auto">
          <a:xfrm>
            <a:off x="539750" y="1484313"/>
            <a:ext cx="7993063"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Text Box 5">
            <a:extLst>
              <a:ext uri="{FF2B5EF4-FFF2-40B4-BE49-F238E27FC236}">
                <a16:creationId xmlns:a16="http://schemas.microsoft.com/office/drawing/2014/main" id="{3B1E0AB4-ADAC-437D-BF21-78E74DB6777A}"/>
              </a:ext>
            </a:extLst>
          </p:cNvPr>
          <p:cNvSpPr txBox="1">
            <a:spLocks noChangeArrowheads="1"/>
          </p:cNvSpPr>
          <p:nvPr/>
        </p:nvSpPr>
        <p:spPr bwMode="auto">
          <a:xfrm>
            <a:off x="755650" y="5661025"/>
            <a:ext cx="3168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800" b="1">
                <a:solidFill>
                  <a:srgbClr val="FF3300"/>
                </a:solidFill>
              </a:rPr>
              <a:t>DE = (A)</a:t>
            </a:r>
            <a:endParaRPr lang="es-ES" altLang="es-AR" sz="2800" b="1">
              <a:solidFill>
                <a:srgbClr val="FF3300"/>
              </a:solidFill>
            </a:endParaRPr>
          </a:p>
        </p:txBody>
      </p:sp>
      <p:sp>
        <p:nvSpPr>
          <p:cNvPr id="7" name="6 Marcador de número de diapositiva">
            <a:extLst>
              <a:ext uri="{FF2B5EF4-FFF2-40B4-BE49-F238E27FC236}">
                <a16:creationId xmlns:a16="http://schemas.microsoft.com/office/drawing/2014/main" id="{FB0D62A1-36E4-4714-BA8F-457981F79F9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04BA8797-2BE8-4BDF-9FDB-BA89CA7F93C2}" type="slidenum">
              <a:rPr lang="es-ES" altLang="es-AR" smtClean="0"/>
              <a:pPr eaLnBrk="1" hangingPunct="1">
                <a:defRPr/>
              </a:pPr>
              <a:t>87</a:t>
            </a:fld>
            <a:endParaRPr lang="es-ES" altLang="es-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3AF76-831B-4A3E-AFC2-D9DF006F6372}"/>
              </a:ext>
            </a:extLst>
          </p:cNvPr>
          <p:cNvSpPr>
            <a:spLocks noGrp="1"/>
          </p:cNvSpPr>
          <p:nvPr>
            <p:ph type="title"/>
          </p:nvPr>
        </p:nvSpPr>
        <p:spPr/>
        <p:txBody>
          <a:bodyPr/>
          <a:lstStyle/>
          <a:p>
            <a:pPr>
              <a:defRPr/>
            </a:pPr>
            <a:r>
              <a:rPr lang="es-ES_tradnl" sz="3600" dirty="0"/>
              <a:t>DIRECCIONAMIENTO INDIRECTO</a:t>
            </a:r>
            <a:endParaRPr lang="es-AR" sz="3600" dirty="0"/>
          </a:p>
        </p:txBody>
      </p:sp>
      <p:sp>
        <p:nvSpPr>
          <p:cNvPr id="3" name="Marcador de contenido 2">
            <a:extLst>
              <a:ext uri="{FF2B5EF4-FFF2-40B4-BE49-F238E27FC236}">
                <a16:creationId xmlns:a16="http://schemas.microsoft.com/office/drawing/2014/main" id="{035EC119-8ED1-467C-B8F0-CFF9A7A9263E}"/>
              </a:ext>
            </a:extLst>
          </p:cNvPr>
          <p:cNvSpPr>
            <a:spLocks noGrp="1"/>
          </p:cNvSpPr>
          <p:nvPr>
            <p:ph idx="1"/>
          </p:nvPr>
        </p:nvSpPr>
        <p:spPr/>
        <p:txBody>
          <a:bodyPr/>
          <a:lstStyle/>
          <a:p>
            <a:pPr algn="just">
              <a:defRPr/>
            </a:pPr>
            <a:r>
              <a:rPr lang="es-ES" sz="2400" b="1" cap="all" dirty="0">
                <a:effectLst/>
              </a:rPr>
              <a:t>el </a:t>
            </a:r>
            <a:r>
              <a:rPr lang="es-ES" sz="2400" b="1" cap="all" dirty="0">
                <a:effectLst>
                  <a:outerShdw blurRad="38100" dist="38100" dir="2700000" algn="tl">
                    <a:srgbClr val="000000">
                      <a:alpha val="43137"/>
                    </a:srgbClr>
                  </a:outerShdw>
                </a:effectLst>
              </a:rPr>
              <a:t>campo de dirección</a:t>
            </a:r>
            <a:r>
              <a:rPr lang="es-ES" sz="2400" b="1" cap="all" dirty="0">
                <a:effectLst/>
              </a:rPr>
              <a:t> en realidad </a:t>
            </a:r>
            <a:r>
              <a:rPr lang="es-ES" sz="2400" b="1" cap="all" dirty="0">
                <a:solidFill>
                  <a:srgbClr val="00FF00"/>
                </a:solidFill>
                <a:effectLst>
                  <a:outerShdw blurRad="38100" dist="38100" dir="2700000" algn="tl">
                    <a:srgbClr val="000000">
                      <a:alpha val="43137"/>
                    </a:srgbClr>
                  </a:outerShdw>
                </a:effectLst>
              </a:rPr>
              <a:t>indica LA DIRECCIÓN DE una palabra de memoria donde está contenida la dirección completa del operando (DE)</a:t>
            </a:r>
            <a:r>
              <a:rPr lang="es-ES" sz="2400" b="1" cap="all" dirty="0">
                <a:effectLst/>
              </a:rPr>
              <a:t>.</a:t>
            </a:r>
          </a:p>
          <a:p>
            <a:pPr marL="0" indent="0">
              <a:buFont typeface="Wingdings" panose="05000000000000000000" pitchFamily="2" charset="2"/>
              <a:buNone/>
              <a:defRPr/>
            </a:pPr>
            <a:endParaRPr lang="es-AR" sz="2400" cap="all" dirty="0">
              <a:effectLst/>
            </a:endParaRPr>
          </a:p>
          <a:p>
            <a:pPr algn="just">
              <a:defRPr/>
            </a:pPr>
            <a:r>
              <a:rPr lang="es-ES" sz="2400" b="1" cap="all" dirty="0">
                <a:effectLst/>
              </a:rPr>
              <a:t>La ventaja del método es obviamente el que </a:t>
            </a:r>
            <a:r>
              <a:rPr lang="es-ES" sz="2400" b="1" cap="all" dirty="0">
                <a:solidFill>
                  <a:srgbClr val="00FF00"/>
                </a:solidFill>
                <a:effectLst>
                  <a:outerShdw blurRad="38100" dist="38100" dir="2700000" algn="tl">
                    <a:srgbClr val="000000">
                      <a:alpha val="43137"/>
                    </a:srgbClr>
                  </a:outerShdw>
                </a:effectLst>
              </a:rPr>
              <a:t>con una longitud de N bits es posible direccionar   2</a:t>
            </a:r>
            <a:r>
              <a:rPr lang="es-ES" sz="2400" b="1" cap="all" baseline="30000" dirty="0">
                <a:solidFill>
                  <a:srgbClr val="00FF00"/>
                </a:solidFill>
                <a:effectLst>
                  <a:outerShdw blurRad="38100" dist="38100" dir="2700000" algn="tl">
                    <a:srgbClr val="000000">
                      <a:alpha val="43137"/>
                    </a:srgbClr>
                  </a:outerShdw>
                </a:effectLst>
              </a:rPr>
              <a:t>N</a:t>
            </a:r>
            <a:r>
              <a:rPr lang="es-ES" sz="2400" b="1" cap="all" dirty="0">
                <a:solidFill>
                  <a:srgbClr val="00FF00"/>
                </a:solidFill>
                <a:effectLst>
                  <a:outerShdw blurRad="38100" dist="38100" dir="2700000" algn="tl">
                    <a:srgbClr val="000000">
                      <a:alpha val="43137"/>
                    </a:srgbClr>
                  </a:outerShdw>
                </a:effectLst>
              </a:rPr>
              <a:t> posiciones de memoria</a:t>
            </a:r>
            <a:r>
              <a:rPr lang="es-ES" sz="2400" b="1" cap="all" dirty="0">
                <a:effectLst/>
              </a:rPr>
              <a:t>, pero </a:t>
            </a:r>
            <a:r>
              <a:rPr lang="es-ES" sz="2400" b="1" cap="all" dirty="0">
                <a:effectLst>
                  <a:outerShdw blurRad="38100" dist="38100" dir="2700000" algn="tl">
                    <a:srgbClr val="000000">
                      <a:alpha val="43137"/>
                    </a:srgbClr>
                  </a:outerShdw>
                </a:effectLst>
              </a:rPr>
              <a:t>con la desventaja de </a:t>
            </a:r>
            <a:r>
              <a:rPr lang="es-ES" sz="2400" b="1" cap="all" dirty="0">
                <a:solidFill>
                  <a:srgbClr val="00FF00"/>
                </a:solidFill>
                <a:effectLst>
                  <a:outerShdw blurRad="38100" dist="38100" dir="2700000" algn="tl">
                    <a:srgbClr val="000000">
                      <a:alpha val="43137"/>
                    </a:srgbClr>
                  </a:outerShdw>
                </a:effectLst>
              </a:rPr>
              <a:t>requerir dos accesos a memoria para obtener el operando</a:t>
            </a:r>
            <a:r>
              <a:rPr lang="es-ES" sz="2400" b="1" cap="all" dirty="0">
                <a:effectLst/>
              </a:rPr>
              <a:t>.</a:t>
            </a:r>
            <a:endParaRPr lang="es-AR" sz="2400" cap="all" dirty="0">
              <a:effectLst/>
            </a:endParaRPr>
          </a:p>
          <a:p>
            <a:pPr marL="0" indent="0">
              <a:buFont typeface="Wingdings" panose="05000000000000000000" pitchFamily="2" charset="2"/>
              <a:buNone/>
              <a:defRPr/>
            </a:pPr>
            <a:endParaRPr lang="es-AR"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1D457405-9BD4-4D62-9184-39AB60BBCA87}"/>
              </a:ext>
            </a:extLst>
          </p:cNvPr>
          <p:cNvSpPr>
            <a:spLocks noGrp="1"/>
          </p:cNvSpPr>
          <p:nvPr>
            <p:ph type="sldNum" sz="quarter" idx="12"/>
          </p:nvPr>
        </p:nvSpPr>
        <p:spPr/>
        <p:txBody>
          <a:bodyPr/>
          <a:lstStyle/>
          <a:p>
            <a:pPr>
              <a:defRPr/>
            </a:pPr>
            <a:fld id="{C73F1DEF-C4FB-410F-8A1B-33E4BE212B15}" type="slidenum">
              <a:rPr lang="es-ES" altLang="es-AR" smtClean="0"/>
              <a:pPr>
                <a:defRPr/>
              </a:pPr>
              <a:t>88</a:t>
            </a:fld>
            <a:endParaRPr lang="es-ES" altLang="es-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9CFD42F-2082-4768-8CAC-35C0A52A649C}"/>
              </a:ext>
            </a:extLst>
          </p:cNvPr>
          <p:cNvSpPr>
            <a:spLocks noGrp="1" noChangeArrowheads="1"/>
          </p:cNvSpPr>
          <p:nvPr>
            <p:ph type="title"/>
          </p:nvPr>
        </p:nvSpPr>
        <p:spPr>
          <a:xfrm>
            <a:off x="0" y="277813"/>
            <a:ext cx="9144000" cy="1139825"/>
          </a:xfrm>
        </p:spPr>
        <p:txBody>
          <a:bodyPr/>
          <a:lstStyle/>
          <a:p>
            <a:pPr eaLnBrk="1" hangingPunct="1">
              <a:defRPr/>
            </a:pPr>
            <a:r>
              <a:rPr lang="es-ES_tradnl" sz="4000" dirty="0"/>
              <a:t>DIRECCIONAMIENTO POR REGISTRO</a:t>
            </a:r>
            <a:endParaRPr lang="es-ES" sz="4000" dirty="0"/>
          </a:p>
        </p:txBody>
      </p:sp>
      <p:pic>
        <p:nvPicPr>
          <p:cNvPr id="120835" name="Picture 4" descr="Nueva imagen">
            <a:extLst>
              <a:ext uri="{FF2B5EF4-FFF2-40B4-BE49-F238E27FC236}">
                <a16:creationId xmlns:a16="http://schemas.microsoft.com/office/drawing/2014/main" id="{526F335F-9980-43B2-9C1D-996F4DC01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175" r="56787" b="35110"/>
          <a:stretch>
            <a:fillRect/>
          </a:stretch>
        </p:blipFill>
        <p:spPr bwMode="auto">
          <a:xfrm>
            <a:off x="1619250" y="1450975"/>
            <a:ext cx="554355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Text Box 5">
            <a:extLst>
              <a:ext uri="{FF2B5EF4-FFF2-40B4-BE49-F238E27FC236}">
                <a16:creationId xmlns:a16="http://schemas.microsoft.com/office/drawing/2014/main" id="{0614C379-25EF-4783-9D21-89AD878F8A92}"/>
              </a:ext>
            </a:extLst>
          </p:cNvPr>
          <p:cNvSpPr txBox="1">
            <a:spLocks noChangeArrowheads="1"/>
          </p:cNvSpPr>
          <p:nvPr/>
        </p:nvSpPr>
        <p:spPr bwMode="auto">
          <a:xfrm>
            <a:off x="1692275" y="6338888"/>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800" b="1">
                <a:solidFill>
                  <a:srgbClr val="FF3300"/>
                </a:solidFill>
              </a:rPr>
              <a:t>DE = R</a:t>
            </a:r>
            <a:endParaRPr lang="es-ES" altLang="es-AR" sz="2800" b="1">
              <a:solidFill>
                <a:srgbClr val="FF3300"/>
              </a:solidFill>
            </a:endParaRPr>
          </a:p>
        </p:txBody>
      </p:sp>
      <p:sp>
        <p:nvSpPr>
          <p:cNvPr id="7" name="6 Marcador de número de diapositiva">
            <a:extLst>
              <a:ext uri="{FF2B5EF4-FFF2-40B4-BE49-F238E27FC236}">
                <a16:creationId xmlns:a16="http://schemas.microsoft.com/office/drawing/2014/main" id="{2418F392-7900-4391-ACF9-8FBE068E4850}"/>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E18E060D-DAD8-4699-A4BE-C817950B49D5}" type="slidenum">
              <a:rPr lang="es-ES" altLang="es-AR" smtClean="0"/>
              <a:pPr eaLnBrk="1" hangingPunct="1">
                <a:defRPr/>
              </a:pPr>
              <a:t>89</a:t>
            </a:fld>
            <a:endParaRPr lang="es-ES" alt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59FBA-53AD-4262-89C6-8089BA20BB4F}"/>
              </a:ext>
            </a:extLst>
          </p:cNvPr>
          <p:cNvSpPr>
            <a:spLocks noGrp="1"/>
          </p:cNvSpPr>
          <p:nvPr>
            <p:ph type="title"/>
          </p:nvPr>
        </p:nvSpPr>
        <p:spPr>
          <a:xfrm>
            <a:off x="457200" y="1"/>
            <a:ext cx="8229600" cy="1125537"/>
          </a:xfrm>
        </p:spPr>
        <p:txBody>
          <a:bodyPr/>
          <a:lstStyle/>
          <a:p>
            <a:pPr>
              <a:defRPr/>
            </a:pPr>
            <a:r>
              <a:rPr lang="es-ES" sz="2400" b="1" cap="all" dirty="0">
                <a:effectLst/>
              </a:rPr>
              <a:t>abreviaturas nemotécnicas (</a:t>
            </a:r>
            <a:r>
              <a:rPr lang="es-ES" sz="2400" b="1" cap="all" dirty="0" err="1">
                <a:effectLst/>
              </a:rPr>
              <a:t>mnemonics</a:t>
            </a:r>
            <a:r>
              <a:rPr lang="es-ES" sz="2400" b="1" cap="all" dirty="0">
                <a:effectLst/>
              </a:rPr>
              <a:t>)</a:t>
            </a:r>
            <a:endParaRPr lang="es-AR" sz="2400" cap="all" dirty="0"/>
          </a:p>
        </p:txBody>
      </p:sp>
      <p:sp>
        <p:nvSpPr>
          <p:cNvPr id="3" name="Marcador de contenido 2">
            <a:extLst>
              <a:ext uri="{FF2B5EF4-FFF2-40B4-BE49-F238E27FC236}">
                <a16:creationId xmlns:a16="http://schemas.microsoft.com/office/drawing/2014/main" id="{EAAC31BF-7E25-469A-A1D4-42A37B740178}"/>
              </a:ext>
            </a:extLst>
          </p:cNvPr>
          <p:cNvSpPr>
            <a:spLocks noGrp="1"/>
          </p:cNvSpPr>
          <p:nvPr>
            <p:ph idx="1"/>
          </p:nvPr>
        </p:nvSpPr>
        <p:spPr>
          <a:xfrm>
            <a:off x="457200" y="1125538"/>
            <a:ext cx="8229600" cy="5575300"/>
          </a:xfrm>
        </p:spPr>
        <p:txBody>
          <a:bodyPr/>
          <a:lstStyle/>
          <a:p>
            <a:pPr algn="just">
              <a:defRPr/>
            </a:pPr>
            <a:r>
              <a:rPr lang="es-ES" sz="1600" b="1" dirty="0">
                <a:effectLst/>
              </a:rPr>
              <a:t>Dada la dificultad, tanto para el escritor como para el lector, para interpretar las expresiones en código binario de las instrucciones de máquina, se ha convertido en práctica corriente la de utilizar </a:t>
            </a:r>
            <a:r>
              <a:rPr lang="es-ES" sz="1600" b="1" dirty="0">
                <a:solidFill>
                  <a:srgbClr val="00FF00"/>
                </a:solidFill>
                <a:effectLst/>
              </a:rPr>
              <a:t>representaciones simbólicas</a:t>
            </a:r>
            <a:r>
              <a:rPr lang="es-ES" sz="1600" b="1" dirty="0">
                <a:effectLst/>
              </a:rPr>
              <a:t>, en las cuales los </a:t>
            </a:r>
            <a:r>
              <a:rPr lang="es-ES" sz="1600" b="1" dirty="0">
                <a:solidFill>
                  <a:srgbClr val="00FF00"/>
                </a:solidFill>
                <a:effectLst/>
              </a:rPr>
              <a:t>códigos operativos (</a:t>
            </a:r>
            <a:r>
              <a:rPr lang="es-ES" sz="1600" b="1" dirty="0" err="1">
                <a:solidFill>
                  <a:srgbClr val="00FF00"/>
                </a:solidFill>
                <a:effectLst/>
              </a:rPr>
              <a:t>Opcodes</a:t>
            </a:r>
            <a:r>
              <a:rPr lang="es-ES" sz="1600" b="1" dirty="0">
                <a:solidFill>
                  <a:srgbClr val="00FF00"/>
                </a:solidFill>
                <a:effectLst/>
              </a:rPr>
              <a:t>) </a:t>
            </a:r>
            <a:r>
              <a:rPr lang="es-ES" sz="1600" b="1" dirty="0">
                <a:effectLst/>
              </a:rPr>
              <a:t>son reemplazados por </a:t>
            </a:r>
            <a:r>
              <a:rPr lang="es-ES" sz="1600" b="1" dirty="0">
                <a:solidFill>
                  <a:srgbClr val="00FF00"/>
                </a:solidFill>
                <a:effectLst/>
              </a:rPr>
              <a:t>abreviaturas nemotécnicas (</a:t>
            </a:r>
            <a:r>
              <a:rPr lang="es-ES" sz="1600" b="1" dirty="0" err="1">
                <a:solidFill>
                  <a:srgbClr val="00FF00"/>
                </a:solidFill>
                <a:effectLst/>
              </a:rPr>
              <a:t>mnemonics</a:t>
            </a:r>
            <a:r>
              <a:rPr lang="es-ES" sz="1600" b="1" dirty="0">
                <a:solidFill>
                  <a:srgbClr val="00FF00"/>
                </a:solidFill>
                <a:effectLst/>
              </a:rPr>
              <a:t>)</a:t>
            </a:r>
            <a:r>
              <a:rPr lang="es-ES" sz="1600" b="1" dirty="0">
                <a:effectLst/>
              </a:rPr>
              <a:t>, tales como:</a:t>
            </a:r>
          </a:p>
          <a:p>
            <a:pPr algn="just">
              <a:defRPr/>
            </a:pPr>
            <a:endParaRPr lang="es-AR" sz="1600" dirty="0">
              <a:effectLst/>
            </a:endParaRPr>
          </a:p>
          <a:p>
            <a:pPr marL="0" indent="0">
              <a:buFont typeface="Wingdings" panose="05000000000000000000" pitchFamily="2" charset="2"/>
              <a:buNone/>
              <a:defRPr/>
            </a:pPr>
            <a:r>
              <a:rPr lang="es-ES" sz="1600" b="1" dirty="0">
                <a:effectLst/>
              </a:rPr>
              <a:t>                                      </a:t>
            </a:r>
            <a:r>
              <a:rPr lang="es-ES" sz="1600" b="1" dirty="0">
                <a:solidFill>
                  <a:srgbClr val="00FF00"/>
                </a:solidFill>
                <a:effectLst/>
              </a:rPr>
              <a:t>ADD</a:t>
            </a:r>
            <a:r>
              <a:rPr lang="es-ES" sz="1600" b="1" dirty="0">
                <a:effectLst/>
              </a:rPr>
              <a:t> = suma</a:t>
            </a:r>
            <a:endParaRPr lang="es-AR" sz="1600" dirty="0">
              <a:effectLst/>
            </a:endParaRPr>
          </a:p>
          <a:p>
            <a:pPr marL="0" indent="0">
              <a:buFont typeface="Wingdings" panose="05000000000000000000" pitchFamily="2" charset="2"/>
              <a:buNone/>
              <a:defRPr/>
            </a:pPr>
            <a:r>
              <a:rPr lang="es-ES" sz="1600" b="1" dirty="0">
                <a:effectLst/>
              </a:rPr>
              <a:t>                                      </a:t>
            </a:r>
            <a:r>
              <a:rPr lang="es-ES" sz="1600" b="1" dirty="0">
                <a:solidFill>
                  <a:srgbClr val="00FF00"/>
                </a:solidFill>
                <a:effectLst/>
              </a:rPr>
              <a:t>SUB</a:t>
            </a:r>
            <a:r>
              <a:rPr lang="es-ES" sz="1600" b="1" dirty="0">
                <a:effectLst/>
              </a:rPr>
              <a:t> = sustracción</a:t>
            </a:r>
            <a:endParaRPr lang="es-AR" sz="1600" dirty="0">
              <a:effectLst/>
            </a:endParaRPr>
          </a:p>
          <a:p>
            <a:pPr marL="0" indent="0">
              <a:buFont typeface="Wingdings" panose="05000000000000000000" pitchFamily="2" charset="2"/>
              <a:buNone/>
              <a:defRPr/>
            </a:pPr>
            <a:r>
              <a:rPr lang="es-ES" sz="1600" b="1" dirty="0">
                <a:effectLst/>
              </a:rPr>
              <a:t>                                      </a:t>
            </a:r>
            <a:r>
              <a:rPr lang="es-ES" sz="1600" b="1" dirty="0">
                <a:solidFill>
                  <a:srgbClr val="00FF00"/>
                </a:solidFill>
                <a:effectLst/>
              </a:rPr>
              <a:t>MPY</a:t>
            </a:r>
            <a:r>
              <a:rPr lang="es-ES" sz="1600" b="1" dirty="0">
                <a:effectLst/>
              </a:rPr>
              <a:t> = multiplicación</a:t>
            </a:r>
            <a:endParaRPr lang="es-AR" sz="1600" dirty="0">
              <a:effectLst/>
            </a:endParaRPr>
          </a:p>
          <a:p>
            <a:pPr marL="0" indent="0">
              <a:buFont typeface="Wingdings" panose="05000000000000000000" pitchFamily="2" charset="2"/>
              <a:buNone/>
              <a:defRPr/>
            </a:pPr>
            <a:r>
              <a:rPr lang="es-ES" sz="1600" b="1" dirty="0">
                <a:effectLst/>
              </a:rPr>
              <a:t>                                      </a:t>
            </a:r>
            <a:r>
              <a:rPr lang="es-ES" sz="1600" b="1" dirty="0">
                <a:solidFill>
                  <a:srgbClr val="00FF00"/>
                </a:solidFill>
                <a:effectLst/>
              </a:rPr>
              <a:t>DIV</a:t>
            </a:r>
            <a:r>
              <a:rPr lang="es-ES" sz="1600" b="1" dirty="0">
                <a:effectLst/>
              </a:rPr>
              <a:t>  = división</a:t>
            </a:r>
            <a:endParaRPr lang="es-AR" sz="1600" dirty="0">
              <a:effectLst/>
            </a:endParaRPr>
          </a:p>
          <a:p>
            <a:pPr marL="0" indent="0">
              <a:buFont typeface="Wingdings" panose="05000000000000000000" pitchFamily="2" charset="2"/>
              <a:buNone/>
              <a:defRPr/>
            </a:pPr>
            <a:r>
              <a:rPr lang="es-ES" sz="1600" b="1" dirty="0">
                <a:effectLst/>
              </a:rPr>
              <a:t>                                      </a:t>
            </a:r>
            <a:r>
              <a:rPr lang="es-ES" sz="1600" b="1" dirty="0">
                <a:solidFill>
                  <a:srgbClr val="00FF00"/>
                </a:solidFill>
                <a:effectLst/>
              </a:rPr>
              <a:t>LOAD </a:t>
            </a:r>
            <a:r>
              <a:rPr lang="es-ES" sz="1600" b="1" dirty="0">
                <a:effectLst/>
              </a:rPr>
              <a:t> = carga de datos desde la memoria</a:t>
            </a:r>
            <a:endParaRPr lang="es-AR" sz="1600" dirty="0">
              <a:effectLst/>
            </a:endParaRPr>
          </a:p>
          <a:p>
            <a:pPr marL="0" indent="0">
              <a:buFont typeface="Wingdings" panose="05000000000000000000" pitchFamily="2" charset="2"/>
              <a:buNone/>
              <a:defRPr/>
            </a:pPr>
            <a:r>
              <a:rPr lang="es-ES" sz="1600" b="1" dirty="0">
                <a:solidFill>
                  <a:srgbClr val="00FF00"/>
                </a:solidFill>
                <a:effectLst/>
              </a:rPr>
              <a:t>                                      STOR  </a:t>
            </a:r>
            <a:r>
              <a:rPr lang="es-ES" sz="1600" b="1" dirty="0">
                <a:effectLst/>
              </a:rPr>
              <a:t>= almacenamiento de datos en memoria</a:t>
            </a:r>
            <a:endParaRPr lang="es-AR" sz="1600" dirty="0">
              <a:effectLst/>
            </a:endParaRPr>
          </a:p>
          <a:p>
            <a:pPr marL="0" indent="0">
              <a:buFont typeface="Wingdings" panose="05000000000000000000" pitchFamily="2" charset="2"/>
              <a:buNone/>
              <a:defRPr/>
            </a:pPr>
            <a:r>
              <a:rPr lang="es-ES" sz="1600" b="1" dirty="0">
                <a:effectLst/>
              </a:rPr>
              <a:t> </a:t>
            </a:r>
            <a:endParaRPr lang="es-AR" sz="1600" dirty="0">
              <a:effectLst/>
            </a:endParaRPr>
          </a:p>
          <a:p>
            <a:pPr>
              <a:defRPr/>
            </a:pPr>
            <a:r>
              <a:rPr lang="es-ES" sz="1600" b="1" dirty="0">
                <a:effectLst/>
              </a:rPr>
              <a:t>También los operandos son representados simbólicamente, así por ejemplo la instrucción:</a:t>
            </a:r>
            <a:endParaRPr lang="es-AR" sz="1600" dirty="0">
              <a:effectLst/>
            </a:endParaRPr>
          </a:p>
          <a:p>
            <a:pPr marL="0" indent="0">
              <a:buFont typeface="Wingdings" panose="05000000000000000000" pitchFamily="2" charset="2"/>
              <a:buNone/>
              <a:defRPr/>
            </a:pPr>
            <a:r>
              <a:rPr lang="es-ES" sz="1600" b="1" dirty="0">
                <a:effectLst/>
              </a:rPr>
              <a:t>                                             </a:t>
            </a:r>
            <a:r>
              <a:rPr lang="es-ES" sz="1600" b="1" dirty="0">
                <a:solidFill>
                  <a:srgbClr val="00FF00"/>
                </a:solidFill>
                <a:effectLst/>
              </a:rPr>
              <a:t>ADD R,Y</a:t>
            </a:r>
            <a:endParaRPr lang="es-AR" sz="1600" dirty="0">
              <a:solidFill>
                <a:srgbClr val="00FF00"/>
              </a:solidFill>
              <a:effectLst/>
            </a:endParaRPr>
          </a:p>
          <a:p>
            <a:pPr marL="0" indent="0">
              <a:buFont typeface="Wingdings" panose="05000000000000000000" pitchFamily="2" charset="2"/>
              <a:buNone/>
              <a:defRPr/>
            </a:pPr>
            <a:r>
              <a:rPr lang="es-ES" sz="1600" b="1" dirty="0">
                <a:effectLst/>
              </a:rPr>
              <a:t>      Cuyo significado es: </a:t>
            </a:r>
            <a:r>
              <a:rPr lang="es-ES" sz="1600" b="1" i="1" dirty="0">
                <a:solidFill>
                  <a:srgbClr val="00FF00"/>
                </a:solidFill>
                <a:effectLst/>
              </a:rPr>
              <a:t>Sumar el contenido de la locación de memoria Y al contenido del registro R y guardar el resultado en el registro R</a:t>
            </a:r>
            <a:r>
              <a:rPr lang="es-ES" sz="1600" b="1" i="1" dirty="0">
                <a:effectLst/>
              </a:rPr>
              <a:t>.</a:t>
            </a:r>
            <a:endParaRPr lang="es-AR" sz="1600"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81710FAE-9A8A-44C1-B8BC-D75C3D3A5BA6}"/>
              </a:ext>
            </a:extLst>
          </p:cNvPr>
          <p:cNvSpPr>
            <a:spLocks noGrp="1"/>
          </p:cNvSpPr>
          <p:nvPr>
            <p:ph type="sldNum" sz="quarter" idx="12"/>
          </p:nvPr>
        </p:nvSpPr>
        <p:spPr/>
        <p:txBody>
          <a:bodyPr/>
          <a:lstStyle/>
          <a:p>
            <a:pPr>
              <a:defRPr/>
            </a:pPr>
            <a:fld id="{34C664FC-DDE1-466A-B2FA-4D3437EA0BCC}" type="slidenum">
              <a:rPr lang="es-ES" altLang="es-AR" smtClean="0"/>
              <a:pPr>
                <a:defRPr/>
              </a:pPr>
              <a:t>9</a:t>
            </a:fld>
            <a:endParaRPr lang="es-ES" altLang="es-A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023D0-1C1F-49D8-B912-B20F0CCBACB4}"/>
              </a:ext>
            </a:extLst>
          </p:cNvPr>
          <p:cNvSpPr>
            <a:spLocks noGrp="1"/>
          </p:cNvSpPr>
          <p:nvPr>
            <p:ph type="title"/>
          </p:nvPr>
        </p:nvSpPr>
        <p:spPr/>
        <p:txBody>
          <a:bodyPr/>
          <a:lstStyle/>
          <a:p>
            <a:pPr>
              <a:defRPr/>
            </a:pPr>
            <a:r>
              <a:rPr lang="es-ES_tradnl" sz="3200" dirty="0"/>
              <a:t>DIRECCIONAMIENTO POR REGISTRO</a:t>
            </a:r>
            <a:endParaRPr lang="es-AR" sz="3200" dirty="0"/>
          </a:p>
        </p:txBody>
      </p:sp>
      <p:sp>
        <p:nvSpPr>
          <p:cNvPr id="3" name="Marcador de contenido 2">
            <a:extLst>
              <a:ext uri="{FF2B5EF4-FFF2-40B4-BE49-F238E27FC236}">
                <a16:creationId xmlns:a16="http://schemas.microsoft.com/office/drawing/2014/main" id="{AD32F218-C385-4967-B775-B7EBF3EC5BB0}"/>
              </a:ext>
            </a:extLst>
          </p:cNvPr>
          <p:cNvSpPr>
            <a:spLocks noGrp="1"/>
          </p:cNvSpPr>
          <p:nvPr>
            <p:ph idx="1"/>
          </p:nvPr>
        </p:nvSpPr>
        <p:spPr/>
        <p:txBody>
          <a:bodyPr/>
          <a:lstStyle/>
          <a:p>
            <a:pPr algn="just">
              <a:defRPr/>
            </a:pPr>
            <a:r>
              <a:rPr lang="es-ES" sz="2000" b="1" cap="all" dirty="0">
                <a:effectLst/>
              </a:rPr>
              <a:t>es similar al direccionamiento directo, solo que </a:t>
            </a:r>
            <a:r>
              <a:rPr lang="es-ES" sz="2000" b="1" cap="all" dirty="0">
                <a:solidFill>
                  <a:srgbClr val="00FF00"/>
                </a:solidFill>
                <a:effectLst>
                  <a:outerShdw blurRad="38100" dist="38100" dir="2700000" algn="tl">
                    <a:srgbClr val="000000">
                      <a:alpha val="43137"/>
                    </a:srgbClr>
                  </a:outerShdw>
                </a:effectLst>
              </a:rPr>
              <a:t>se hace referencia a un registro en vez que a una posición de memoria</a:t>
            </a:r>
            <a:r>
              <a:rPr lang="es-ES" sz="2000" b="1" cap="all" dirty="0">
                <a:effectLst/>
              </a:rPr>
              <a:t>.</a:t>
            </a:r>
            <a:endParaRPr lang="es-AR" sz="2000" cap="all" dirty="0">
              <a:effectLst/>
            </a:endParaRPr>
          </a:p>
          <a:p>
            <a:pPr algn="just">
              <a:defRPr/>
            </a:pPr>
            <a:r>
              <a:rPr lang="es-ES" sz="2000" b="1" cap="all" dirty="0">
                <a:effectLst/>
              </a:rPr>
              <a:t>Normalmente, un campo de direcciones que hace referencia a registros, </a:t>
            </a:r>
            <a:r>
              <a:rPr lang="es-ES" sz="2000" b="1" cap="all" dirty="0">
                <a:solidFill>
                  <a:srgbClr val="00FF00"/>
                </a:solidFill>
                <a:effectLst>
                  <a:outerShdw blurRad="38100" dist="38100" dir="2700000" algn="tl">
                    <a:srgbClr val="000000">
                      <a:alpha val="43137"/>
                    </a:srgbClr>
                  </a:outerShdw>
                </a:effectLst>
              </a:rPr>
              <a:t>es de solamente tres o cuatro bits, dado que se </a:t>
            </a:r>
            <a:r>
              <a:rPr lang="es-ES" sz="2000" b="1" cap="all" dirty="0" err="1">
                <a:solidFill>
                  <a:srgbClr val="00FF00"/>
                </a:solidFill>
                <a:effectLst>
                  <a:outerShdw blurRad="38100" dist="38100" dir="2700000" algn="tl">
                    <a:srgbClr val="000000">
                      <a:alpha val="43137"/>
                    </a:srgbClr>
                  </a:outerShdw>
                </a:effectLst>
              </a:rPr>
              <a:t>PUEDe</a:t>
            </a:r>
            <a:r>
              <a:rPr lang="es-ES" sz="2000" b="1" cap="all" dirty="0">
                <a:solidFill>
                  <a:srgbClr val="00FF00"/>
                </a:solidFill>
                <a:effectLst>
                  <a:outerShdw blurRad="38100" dist="38100" dir="2700000" algn="tl">
                    <a:srgbClr val="000000">
                      <a:alpha val="43137"/>
                    </a:srgbClr>
                  </a:outerShdw>
                </a:effectLst>
              </a:rPr>
              <a:t> HACER  referencia A OCHO (8) o A DIECISÉIS (16) registros de propósitos generales</a:t>
            </a:r>
            <a:r>
              <a:rPr lang="es-ES" sz="2000" b="1" cap="all" dirty="0">
                <a:effectLst>
                  <a:outerShdw blurRad="38100" dist="38100" dir="2700000" algn="tl">
                    <a:srgbClr val="000000">
                      <a:alpha val="43137"/>
                    </a:srgbClr>
                  </a:outerShdw>
                </a:effectLst>
              </a:rPr>
              <a:t>.</a:t>
            </a:r>
            <a:endParaRPr lang="es-AR" sz="2000" cap="all" dirty="0">
              <a:effectLst>
                <a:outerShdw blurRad="38100" dist="38100" dir="2700000" algn="tl">
                  <a:srgbClr val="000000">
                    <a:alpha val="43137"/>
                  </a:srgbClr>
                </a:outerShdw>
              </a:effectLst>
            </a:endParaRPr>
          </a:p>
          <a:p>
            <a:pPr algn="just">
              <a:defRPr/>
            </a:pPr>
            <a:r>
              <a:rPr lang="es-ES" sz="2000" b="1" cap="all" dirty="0">
                <a:effectLst/>
              </a:rPr>
              <a:t>La ventaja es que </a:t>
            </a:r>
            <a:r>
              <a:rPr lang="es-ES" sz="2000" b="1" cap="all" dirty="0">
                <a:solidFill>
                  <a:srgbClr val="00FF00"/>
                </a:solidFill>
                <a:effectLst>
                  <a:outerShdw blurRad="38100" dist="38100" dir="2700000" algn="tl">
                    <a:srgbClr val="000000">
                      <a:alpha val="43137"/>
                    </a:srgbClr>
                  </a:outerShdw>
                </a:effectLst>
              </a:rPr>
              <a:t>no se hace referencia a memoria para buscar un operando</a:t>
            </a:r>
            <a:r>
              <a:rPr lang="es-ES" sz="2000" b="1" cap="all" dirty="0">
                <a:effectLst>
                  <a:outerShdw blurRad="38100" dist="38100" dir="2700000" algn="tl">
                    <a:srgbClr val="000000">
                      <a:alpha val="43137"/>
                    </a:srgbClr>
                  </a:outerShdw>
                </a:effectLst>
              </a:rPr>
              <a:t> y </a:t>
            </a:r>
            <a:r>
              <a:rPr lang="es-ES" sz="2000" b="1" cap="all" dirty="0">
                <a:solidFill>
                  <a:srgbClr val="00FF00"/>
                </a:solidFill>
                <a:effectLst>
                  <a:outerShdw blurRad="38100" dist="38100" dir="2700000" algn="tl">
                    <a:srgbClr val="000000">
                      <a:alpha val="43137"/>
                    </a:srgbClr>
                  </a:outerShdw>
                </a:effectLst>
              </a:rPr>
              <a:t>solo se necesita un pequeño campo de dirección</a:t>
            </a:r>
            <a:r>
              <a:rPr lang="es-ES" sz="2000" b="1" cap="all" dirty="0">
                <a:effectLst/>
              </a:rPr>
              <a:t>. </a:t>
            </a:r>
          </a:p>
          <a:p>
            <a:pPr algn="just">
              <a:defRPr/>
            </a:pPr>
            <a:r>
              <a:rPr lang="es-ES" sz="2000" b="1" cap="all" dirty="0">
                <a:effectLst/>
              </a:rPr>
              <a:t>La desventaja es que </a:t>
            </a:r>
            <a:r>
              <a:rPr lang="es-ES" sz="2000" b="1" cap="all" dirty="0">
                <a:solidFill>
                  <a:srgbClr val="00FF00"/>
                </a:solidFill>
                <a:effectLst>
                  <a:outerShdw blurRad="38100" dist="38100" dir="2700000" algn="tl">
                    <a:srgbClr val="000000">
                      <a:alpha val="43137"/>
                    </a:srgbClr>
                  </a:outerShdw>
                </a:effectLst>
              </a:rPr>
              <a:t>el espacio de direcciones es extremadamente limitado</a:t>
            </a:r>
            <a:r>
              <a:rPr lang="es-ES" sz="2000" b="1" cap="all" dirty="0">
                <a:effectLst/>
              </a:rPr>
              <a:t>.</a:t>
            </a:r>
            <a:endParaRPr lang="es-AR" sz="20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CACCD461-A810-4529-84E6-11612E4A6EAC}"/>
              </a:ext>
            </a:extLst>
          </p:cNvPr>
          <p:cNvSpPr>
            <a:spLocks noGrp="1"/>
          </p:cNvSpPr>
          <p:nvPr>
            <p:ph type="sldNum" sz="quarter" idx="12"/>
          </p:nvPr>
        </p:nvSpPr>
        <p:spPr/>
        <p:txBody>
          <a:bodyPr/>
          <a:lstStyle/>
          <a:p>
            <a:pPr>
              <a:defRPr/>
            </a:pPr>
            <a:fld id="{F89B71D3-4AB8-4622-B638-28BEAD5EE8C4}" type="slidenum">
              <a:rPr lang="es-ES" altLang="es-AR" smtClean="0"/>
              <a:pPr>
                <a:defRPr/>
              </a:pPr>
              <a:t>90</a:t>
            </a:fld>
            <a:endParaRPr lang="es-ES" altLang="es-A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656D224-893D-4DC3-9112-05F7E92616FE}"/>
              </a:ext>
            </a:extLst>
          </p:cNvPr>
          <p:cNvSpPr>
            <a:spLocks noGrp="1" noChangeArrowheads="1"/>
          </p:cNvSpPr>
          <p:nvPr>
            <p:ph type="title"/>
          </p:nvPr>
        </p:nvSpPr>
        <p:spPr/>
        <p:txBody>
          <a:bodyPr/>
          <a:lstStyle/>
          <a:p>
            <a:pPr eaLnBrk="1" hangingPunct="1">
              <a:defRPr/>
            </a:pPr>
            <a:r>
              <a:rPr lang="es-ES_tradnl" sz="4000" dirty="0"/>
              <a:t>DIRECCIONAMIENTO INDIRECTO POR REGISTRO</a:t>
            </a:r>
            <a:endParaRPr lang="es-ES" sz="4000" dirty="0"/>
          </a:p>
        </p:txBody>
      </p:sp>
      <p:pic>
        <p:nvPicPr>
          <p:cNvPr id="123907" name="Picture 4" descr="Nueva imagen">
            <a:extLst>
              <a:ext uri="{FF2B5EF4-FFF2-40B4-BE49-F238E27FC236}">
                <a16:creationId xmlns:a16="http://schemas.microsoft.com/office/drawing/2014/main" id="{D6FBDD35-3B6D-4BA6-896C-069D15265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711" t="37175" b="35110"/>
          <a:stretch>
            <a:fillRect/>
          </a:stretch>
        </p:blipFill>
        <p:spPr bwMode="auto">
          <a:xfrm>
            <a:off x="1403350" y="1593850"/>
            <a:ext cx="6408738"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8" name="Text Box 5">
            <a:extLst>
              <a:ext uri="{FF2B5EF4-FFF2-40B4-BE49-F238E27FC236}">
                <a16:creationId xmlns:a16="http://schemas.microsoft.com/office/drawing/2014/main" id="{F1C7809A-305E-4737-93D6-1E6916C17A3F}"/>
              </a:ext>
            </a:extLst>
          </p:cNvPr>
          <p:cNvSpPr txBox="1">
            <a:spLocks noChangeArrowheads="1"/>
          </p:cNvSpPr>
          <p:nvPr/>
        </p:nvSpPr>
        <p:spPr bwMode="auto">
          <a:xfrm>
            <a:off x="1547813" y="633888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800" b="1">
                <a:solidFill>
                  <a:srgbClr val="FF3300"/>
                </a:solidFill>
              </a:rPr>
              <a:t>DE = (R)</a:t>
            </a:r>
            <a:endParaRPr lang="es-ES" altLang="es-AR" sz="2800" b="1">
              <a:solidFill>
                <a:srgbClr val="FF3300"/>
              </a:solidFill>
            </a:endParaRPr>
          </a:p>
        </p:txBody>
      </p:sp>
      <p:sp>
        <p:nvSpPr>
          <p:cNvPr id="7" name="6 Marcador de número de diapositiva">
            <a:extLst>
              <a:ext uri="{FF2B5EF4-FFF2-40B4-BE49-F238E27FC236}">
                <a16:creationId xmlns:a16="http://schemas.microsoft.com/office/drawing/2014/main" id="{0732FDB7-65AD-4F52-AE14-3189C87ECE37}"/>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3043D493-F06E-4004-8A7E-A9EA5CE010DE}" type="slidenum">
              <a:rPr lang="es-ES" altLang="es-AR" smtClean="0"/>
              <a:pPr eaLnBrk="1" hangingPunct="1">
                <a:defRPr/>
              </a:pPr>
              <a:t>91</a:t>
            </a:fld>
            <a:endParaRPr lang="es-ES" altLang="es-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A24D1-1041-4C82-99AC-D02811AF11A4}"/>
              </a:ext>
            </a:extLst>
          </p:cNvPr>
          <p:cNvSpPr>
            <a:spLocks noGrp="1"/>
          </p:cNvSpPr>
          <p:nvPr>
            <p:ph type="title"/>
          </p:nvPr>
        </p:nvSpPr>
        <p:spPr/>
        <p:txBody>
          <a:bodyPr/>
          <a:lstStyle/>
          <a:p>
            <a:pPr>
              <a:defRPr/>
            </a:pPr>
            <a:r>
              <a:rPr lang="es-ES_tradnl" sz="2400" b="1" dirty="0"/>
              <a:t>DIRECCIONAMIENTO INDIRECTO POR REGISTRO</a:t>
            </a:r>
            <a:endParaRPr lang="es-AR" sz="2400" b="1" dirty="0"/>
          </a:p>
        </p:txBody>
      </p:sp>
      <p:sp>
        <p:nvSpPr>
          <p:cNvPr id="4" name="Marcador de número de diapositiva 3">
            <a:extLst>
              <a:ext uri="{FF2B5EF4-FFF2-40B4-BE49-F238E27FC236}">
                <a16:creationId xmlns:a16="http://schemas.microsoft.com/office/drawing/2014/main" id="{EEB02100-F74C-41A2-85C1-ACBA449041C6}"/>
              </a:ext>
            </a:extLst>
          </p:cNvPr>
          <p:cNvSpPr>
            <a:spLocks noGrp="1"/>
          </p:cNvSpPr>
          <p:nvPr>
            <p:ph type="sldNum" sz="quarter" idx="12"/>
          </p:nvPr>
        </p:nvSpPr>
        <p:spPr/>
        <p:txBody>
          <a:bodyPr/>
          <a:lstStyle/>
          <a:p>
            <a:pPr>
              <a:defRPr/>
            </a:pPr>
            <a:fld id="{10E6CDC9-B8AF-4880-AA42-450A0A873FA8}" type="slidenum">
              <a:rPr lang="es-ES" altLang="es-AR" smtClean="0"/>
              <a:pPr>
                <a:defRPr/>
              </a:pPr>
              <a:t>92</a:t>
            </a:fld>
            <a:endParaRPr lang="es-ES" altLang="es-AR"/>
          </a:p>
        </p:txBody>
      </p:sp>
      <p:sp>
        <p:nvSpPr>
          <p:cNvPr id="5" name="Rectangle 1">
            <a:extLst>
              <a:ext uri="{FF2B5EF4-FFF2-40B4-BE49-F238E27FC236}">
                <a16:creationId xmlns:a16="http://schemas.microsoft.com/office/drawing/2014/main" id="{EF95F7F1-BA23-4924-BE76-1C8B32EFA811}"/>
              </a:ext>
            </a:extLst>
          </p:cNvPr>
          <p:cNvSpPr>
            <a:spLocks noGrp="1" noChangeArrowheads="1"/>
          </p:cNvSpPr>
          <p:nvPr>
            <p:ph idx="1"/>
          </p:nvPr>
        </p:nvSpPr>
        <p:spPr>
          <a:xfrm>
            <a:off x="457200" y="1834237"/>
            <a:ext cx="8075613" cy="4062651"/>
          </a:xfrm>
        </p:spPr>
        <p:txBody>
          <a:bodyPr anchor="ctr">
            <a:spAutoFit/>
          </a:bodyPr>
          <a:lstStyle/>
          <a:p>
            <a:pPr algn="just">
              <a:spcBef>
                <a:spcPct val="0"/>
              </a:spcBef>
              <a:buClrTx/>
              <a:buSzTx/>
              <a:defRPr/>
            </a:pPr>
            <a:r>
              <a:rPr lang="es-ES" altLang="es-AR" sz="2400" b="1" cap="all" dirty="0">
                <a:effectLst/>
                <a:ea typeface="Times New Roman" panose="02020603050405020304" pitchFamily="18" charset="0"/>
              </a:rPr>
              <a:t>Este modo es completamente análogo al direccionamiento indirecto, solo que, </a:t>
            </a:r>
            <a:r>
              <a:rPr lang="es-ES" altLang="es-AR" sz="2400" b="1" cap="all" dirty="0">
                <a:solidFill>
                  <a:srgbClr val="00FF00"/>
                </a:solidFill>
                <a:effectLst>
                  <a:outerShdw blurRad="38100" dist="38100" dir="2700000" algn="tl">
                    <a:srgbClr val="000000">
                      <a:alpha val="43137"/>
                    </a:srgbClr>
                  </a:outerShdw>
                </a:effectLst>
                <a:ea typeface="Times New Roman" panose="02020603050405020304" pitchFamily="18" charset="0"/>
              </a:rPr>
              <a:t>en vez de acceder a memoria para hallar la dirección, la misma se encuentra en un registro de la UCP (CPU)</a:t>
            </a:r>
            <a:r>
              <a:rPr lang="es-ES" altLang="es-AR" sz="2400" b="1" cap="all" dirty="0">
                <a:effectLst/>
                <a:ea typeface="Times New Roman" panose="02020603050405020304" pitchFamily="18" charset="0"/>
              </a:rPr>
              <a:t>.</a:t>
            </a:r>
            <a:endParaRPr lang="es-AR" altLang="es-AR" sz="2400" cap="all" dirty="0">
              <a:effectLst/>
            </a:endParaRPr>
          </a:p>
          <a:p>
            <a:pPr marL="0" indent="0">
              <a:spcBef>
                <a:spcPct val="0"/>
              </a:spcBef>
              <a:buClrTx/>
              <a:buSzTx/>
              <a:buFontTx/>
              <a:buNone/>
              <a:defRPr/>
            </a:pPr>
            <a:endParaRPr lang="es-AR" altLang="es-AR" sz="2400" cap="all" dirty="0">
              <a:effectLst/>
            </a:endParaRPr>
          </a:p>
          <a:p>
            <a:pPr algn="just">
              <a:spcBef>
                <a:spcPct val="0"/>
              </a:spcBef>
              <a:buClrTx/>
              <a:buSzTx/>
              <a:defRPr/>
            </a:pPr>
            <a:r>
              <a:rPr lang="es-ES" altLang="es-AR" sz="2400" b="1" cap="all" dirty="0">
                <a:effectLst/>
                <a:ea typeface="Times New Roman" panose="02020603050405020304" pitchFamily="18" charset="0"/>
              </a:rPr>
              <a:t>Las ventajas y limitaciones son análogas a las del direccionamiento indirecto.</a:t>
            </a:r>
            <a:endParaRPr lang="es-AR" altLang="es-AR" sz="2400" cap="all" dirty="0">
              <a:effectLst/>
            </a:endParaRPr>
          </a:p>
          <a:p>
            <a:pPr marL="0" indent="0">
              <a:spcBef>
                <a:spcPct val="0"/>
              </a:spcBef>
              <a:buClrTx/>
              <a:buSzTx/>
              <a:buFontTx/>
              <a:buNone/>
              <a:defRPr/>
            </a:pPr>
            <a:endParaRPr lang="es-AR" altLang="es-AR" sz="1800" dirty="0">
              <a:effectLs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9C319BA-6E8D-4831-9FA3-D2B2DCE54180}"/>
              </a:ext>
            </a:extLst>
          </p:cNvPr>
          <p:cNvSpPr>
            <a:spLocks noGrp="1" noChangeArrowheads="1"/>
          </p:cNvSpPr>
          <p:nvPr>
            <p:ph type="title"/>
          </p:nvPr>
        </p:nvSpPr>
        <p:spPr/>
        <p:txBody>
          <a:bodyPr/>
          <a:lstStyle/>
          <a:p>
            <a:pPr eaLnBrk="1" hangingPunct="1">
              <a:defRPr/>
            </a:pPr>
            <a:r>
              <a:rPr lang="es-ES_tradnl" sz="4000" dirty="0"/>
              <a:t>DIRECCIONAMIENTO POR DESPLAZAMIENTO</a:t>
            </a:r>
            <a:endParaRPr lang="es-ES" sz="4000" dirty="0"/>
          </a:p>
        </p:txBody>
      </p:sp>
      <p:pic>
        <p:nvPicPr>
          <p:cNvPr id="126979" name="Picture 4" descr="Nueva imagen">
            <a:extLst>
              <a:ext uri="{FF2B5EF4-FFF2-40B4-BE49-F238E27FC236}">
                <a16:creationId xmlns:a16="http://schemas.microsoft.com/office/drawing/2014/main" id="{BFFB71D4-3917-4A4C-A087-02479F7B3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10" t="68155" r="47324" b="6609"/>
          <a:stretch>
            <a:fillRect/>
          </a:stretch>
        </p:blipFill>
        <p:spPr bwMode="auto">
          <a:xfrm>
            <a:off x="1476375" y="1712913"/>
            <a:ext cx="6264275"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Text Box 5">
            <a:extLst>
              <a:ext uri="{FF2B5EF4-FFF2-40B4-BE49-F238E27FC236}">
                <a16:creationId xmlns:a16="http://schemas.microsoft.com/office/drawing/2014/main" id="{62B98BEA-EF12-4DB4-ADF3-18ACE6E381BE}"/>
              </a:ext>
            </a:extLst>
          </p:cNvPr>
          <p:cNvSpPr txBox="1">
            <a:spLocks noChangeArrowheads="1"/>
          </p:cNvSpPr>
          <p:nvPr/>
        </p:nvSpPr>
        <p:spPr bwMode="auto">
          <a:xfrm>
            <a:off x="1619250" y="638175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800" b="1">
                <a:solidFill>
                  <a:srgbClr val="FF3300"/>
                </a:solidFill>
              </a:rPr>
              <a:t>DE = A + (R)</a:t>
            </a:r>
            <a:endParaRPr lang="es-ES" altLang="es-AR" sz="2800" b="1">
              <a:solidFill>
                <a:srgbClr val="FF3300"/>
              </a:solidFill>
            </a:endParaRPr>
          </a:p>
        </p:txBody>
      </p:sp>
      <p:sp>
        <p:nvSpPr>
          <p:cNvPr id="7" name="6 Marcador de número de diapositiva">
            <a:extLst>
              <a:ext uri="{FF2B5EF4-FFF2-40B4-BE49-F238E27FC236}">
                <a16:creationId xmlns:a16="http://schemas.microsoft.com/office/drawing/2014/main" id="{B4BBD879-451A-45DF-B3BF-114660B69415}"/>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6C5DE212-FACF-4B01-BB29-287A1FE792C4}" type="slidenum">
              <a:rPr lang="es-ES" altLang="es-AR" smtClean="0"/>
              <a:pPr eaLnBrk="1" hangingPunct="1">
                <a:defRPr/>
              </a:pPr>
              <a:t>93</a:t>
            </a:fld>
            <a:endParaRPr lang="es-ES" altLang="es-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E7C159-BABC-486E-BD12-C886732283E6}"/>
              </a:ext>
            </a:extLst>
          </p:cNvPr>
          <p:cNvSpPr>
            <a:spLocks noGrp="1"/>
          </p:cNvSpPr>
          <p:nvPr>
            <p:ph type="title"/>
          </p:nvPr>
        </p:nvSpPr>
        <p:spPr/>
        <p:txBody>
          <a:bodyPr/>
          <a:lstStyle/>
          <a:p>
            <a:pPr>
              <a:defRPr/>
            </a:pPr>
            <a:r>
              <a:rPr lang="es-ES_tradnl" sz="2800" b="1" dirty="0"/>
              <a:t>DIRECCIONAMIENTO POR DESPLAZAMIENTO</a:t>
            </a:r>
            <a:endParaRPr lang="es-AR" sz="2800" b="1" dirty="0"/>
          </a:p>
        </p:txBody>
      </p:sp>
      <p:sp>
        <p:nvSpPr>
          <p:cNvPr id="3" name="Marcador de contenido 2">
            <a:extLst>
              <a:ext uri="{FF2B5EF4-FFF2-40B4-BE49-F238E27FC236}">
                <a16:creationId xmlns:a16="http://schemas.microsoft.com/office/drawing/2014/main" id="{7997198D-AD65-49B3-AA66-A926420E0D9A}"/>
              </a:ext>
            </a:extLst>
          </p:cNvPr>
          <p:cNvSpPr>
            <a:spLocks noGrp="1"/>
          </p:cNvSpPr>
          <p:nvPr>
            <p:ph idx="1"/>
          </p:nvPr>
        </p:nvSpPr>
        <p:spPr>
          <a:xfrm>
            <a:off x="251520" y="1268413"/>
            <a:ext cx="8435280" cy="4862512"/>
          </a:xfrm>
        </p:spPr>
        <p:txBody>
          <a:bodyPr/>
          <a:lstStyle/>
          <a:p>
            <a:pPr algn="just">
              <a:defRPr/>
            </a:pPr>
            <a:r>
              <a:rPr lang="es-ES" sz="2400" b="1" cap="all" dirty="0">
                <a:effectLst/>
              </a:rPr>
              <a:t>Es el más poderoso modo de direccionamiento, que </a:t>
            </a:r>
            <a:r>
              <a:rPr lang="es-ES" sz="2400" b="1" cap="all" dirty="0">
                <a:effectLst>
                  <a:outerShdw blurRad="38100" dist="38100" dir="2700000" algn="tl">
                    <a:srgbClr val="000000">
                      <a:alpha val="43137"/>
                    </a:srgbClr>
                  </a:outerShdw>
                </a:effectLst>
              </a:rPr>
              <a:t>combina las ventajas del </a:t>
            </a:r>
            <a:r>
              <a:rPr lang="es-ES" sz="2400" b="1" cap="all" dirty="0">
                <a:solidFill>
                  <a:srgbClr val="00FF00"/>
                </a:solidFill>
                <a:effectLst>
                  <a:outerShdw blurRad="38100" dist="38100" dir="2700000" algn="tl">
                    <a:srgbClr val="000000">
                      <a:alpha val="43137"/>
                    </a:srgbClr>
                  </a:outerShdw>
                </a:effectLst>
              </a:rPr>
              <a:t>direccionamiento directo</a:t>
            </a:r>
            <a:r>
              <a:rPr lang="es-ES" sz="2400" b="1" cap="all" dirty="0">
                <a:effectLst>
                  <a:outerShdw blurRad="38100" dist="38100" dir="2700000" algn="tl">
                    <a:srgbClr val="000000">
                      <a:alpha val="43137"/>
                    </a:srgbClr>
                  </a:outerShdw>
                </a:effectLst>
              </a:rPr>
              <a:t> con las VENTAJAS DEL </a:t>
            </a:r>
            <a:r>
              <a:rPr lang="es-ES" sz="2400" b="1" cap="all" dirty="0">
                <a:solidFill>
                  <a:srgbClr val="00FF00"/>
                </a:solidFill>
                <a:effectLst>
                  <a:outerShdw blurRad="38100" dist="38100" dir="2700000" algn="tl">
                    <a:srgbClr val="000000">
                      <a:alpha val="43137"/>
                    </a:srgbClr>
                  </a:outerShdw>
                </a:effectLst>
              </a:rPr>
              <a:t>direccionamiento indirecto por registros</a:t>
            </a:r>
            <a:r>
              <a:rPr lang="es-ES" sz="2400" b="1" cap="all" dirty="0">
                <a:effectLst/>
              </a:rPr>
              <a:t>.</a:t>
            </a:r>
            <a:endParaRPr lang="es-AR" sz="2400" cap="all" dirty="0">
              <a:effectLst/>
            </a:endParaRPr>
          </a:p>
          <a:p>
            <a:pPr algn="just">
              <a:defRPr/>
            </a:pPr>
            <a:r>
              <a:rPr lang="es-ES" sz="2400" b="1" cap="all" dirty="0">
                <a:effectLst/>
              </a:rPr>
              <a:t>Requiere que haya </a:t>
            </a:r>
            <a:r>
              <a:rPr lang="es-ES" sz="2400" b="1" cap="all" dirty="0">
                <a:solidFill>
                  <a:srgbClr val="00FF00"/>
                </a:solidFill>
                <a:effectLst>
                  <a:outerShdw blurRad="38100" dist="38100" dir="2700000" algn="tl">
                    <a:srgbClr val="000000">
                      <a:alpha val="43137"/>
                    </a:srgbClr>
                  </a:outerShdw>
                </a:effectLst>
              </a:rPr>
              <a:t>dos campos de direccionamiento</a:t>
            </a:r>
            <a:r>
              <a:rPr lang="es-ES" sz="2400" b="1" cap="all" dirty="0">
                <a:effectLst/>
              </a:rPr>
              <a:t>, uno referente al </a:t>
            </a:r>
            <a:r>
              <a:rPr lang="es-ES" sz="2400" b="1" cap="all" dirty="0">
                <a:solidFill>
                  <a:srgbClr val="00FF00"/>
                </a:solidFill>
                <a:effectLst>
                  <a:outerShdw blurRad="38100" dist="38100" dir="2700000" algn="tl">
                    <a:srgbClr val="000000">
                      <a:alpha val="43137"/>
                    </a:srgbClr>
                  </a:outerShdw>
                </a:effectLst>
              </a:rPr>
              <a:t>registro a utilizar</a:t>
            </a:r>
            <a:r>
              <a:rPr lang="es-ES" sz="2400" b="1" cap="all" dirty="0">
                <a:effectLst>
                  <a:outerShdw blurRad="38100" dist="38100" dir="2700000" algn="tl">
                    <a:srgbClr val="000000">
                      <a:alpha val="43137"/>
                    </a:srgbClr>
                  </a:outerShdw>
                </a:effectLst>
              </a:rPr>
              <a:t> </a:t>
            </a:r>
            <a:r>
              <a:rPr lang="es-ES" sz="2400" b="1" cap="all" dirty="0">
                <a:effectLst/>
              </a:rPr>
              <a:t>y otro al </a:t>
            </a:r>
            <a:r>
              <a:rPr lang="es-ES" sz="2400" b="1" cap="all" dirty="0">
                <a:solidFill>
                  <a:srgbClr val="00FF00"/>
                </a:solidFill>
                <a:effectLst>
                  <a:outerShdw blurRad="38100" dist="38100" dir="2700000" algn="tl">
                    <a:srgbClr val="000000">
                      <a:alpha val="43137"/>
                    </a:srgbClr>
                  </a:outerShdw>
                </a:effectLst>
              </a:rPr>
              <a:t>desplazamiento a agregar al contenido de ese registro</a:t>
            </a:r>
            <a:r>
              <a:rPr lang="es-ES" sz="2400" b="1" cap="all" dirty="0">
                <a:effectLst/>
              </a:rPr>
              <a:t>. </a:t>
            </a:r>
          </a:p>
          <a:p>
            <a:pPr>
              <a:defRPr/>
            </a:pPr>
            <a:r>
              <a:rPr lang="es-ES" sz="2400" b="1" cap="all" dirty="0">
                <a:effectLst/>
              </a:rPr>
              <a:t>Los tres usos más comunes de este tipo de direccionamiento serán vistos a continuación.</a:t>
            </a:r>
            <a:endParaRPr lang="es-AR" sz="24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70AE79D4-B343-484E-A46D-83F0FFF2A394}"/>
              </a:ext>
            </a:extLst>
          </p:cNvPr>
          <p:cNvSpPr>
            <a:spLocks noGrp="1"/>
          </p:cNvSpPr>
          <p:nvPr>
            <p:ph type="sldNum" sz="quarter" idx="12"/>
          </p:nvPr>
        </p:nvSpPr>
        <p:spPr/>
        <p:txBody>
          <a:bodyPr/>
          <a:lstStyle/>
          <a:p>
            <a:pPr>
              <a:defRPr/>
            </a:pPr>
            <a:fld id="{BFD03870-3927-4142-9590-0DE200A3797F}" type="slidenum">
              <a:rPr lang="es-ES" altLang="es-AR" smtClean="0"/>
              <a:pPr>
                <a:defRPr/>
              </a:pPr>
              <a:t>94</a:t>
            </a:fld>
            <a:endParaRPr lang="es-ES" altLang="es-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A386AA7-69EB-4F37-9A3A-BFF46DB87567}"/>
              </a:ext>
            </a:extLst>
          </p:cNvPr>
          <p:cNvSpPr>
            <a:spLocks noGrp="1" noChangeArrowheads="1"/>
          </p:cNvSpPr>
          <p:nvPr>
            <p:ph type="title"/>
          </p:nvPr>
        </p:nvSpPr>
        <p:spPr/>
        <p:txBody>
          <a:bodyPr/>
          <a:lstStyle/>
          <a:p>
            <a:pPr eaLnBrk="1" hangingPunct="1">
              <a:defRPr/>
            </a:pPr>
            <a:r>
              <a:rPr lang="es-ES_tradnl" sz="4000" dirty="0"/>
              <a:t>DIRECCIONAMIENTO RELATIVO</a:t>
            </a:r>
            <a:endParaRPr lang="es-ES" sz="4000" dirty="0"/>
          </a:p>
        </p:txBody>
      </p:sp>
      <p:grpSp>
        <p:nvGrpSpPr>
          <p:cNvPr id="130051" name="Group 100">
            <a:extLst>
              <a:ext uri="{FF2B5EF4-FFF2-40B4-BE49-F238E27FC236}">
                <a16:creationId xmlns:a16="http://schemas.microsoft.com/office/drawing/2014/main" id="{075D0D37-FA4F-4D9C-9585-749F6A1D2D81}"/>
              </a:ext>
            </a:extLst>
          </p:cNvPr>
          <p:cNvGrpSpPr>
            <a:grpSpLocks/>
          </p:cNvGrpSpPr>
          <p:nvPr/>
        </p:nvGrpSpPr>
        <p:grpSpPr bwMode="auto">
          <a:xfrm>
            <a:off x="0" y="1412875"/>
            <a:ext cx="9144000" cy="5445125"/>
            <a:chOff x="3613" y="926"/>
            <a:chExt cx="5193" cy="3517"/>
          </a:xfrm>
        </p:grpSpPr>
        <p:sp>
          <p:nvSpPr>
            <p:cNvPr id="130053" name="Rectangle 101">
              <a:extLst>
                <a:ext uri="{FF2B5EF4-FFF2-40B4-BE49-F238E27FC236}">
                  <a16:creationId xmlns:a16="http://schemas.microsoft.com/office/drawing/2014/main" id="{DB9347BE-E578-4566-B9B1-5FA032651E79}"/>
                </a:ext>
              </a:extLst>
            </p:cNvPr>
            <p:cNvSpPr>
              <a:spLocks noChangeArrowheads="1"/>
            </p:cNvSpPr>
            <p:nvPr/>
          </p:nvSpPr>
          <p:spPr bwMode="auto">
            <a:xfrm>
              <a:off x="3613" y="926"/>
              <a:ext cx="5193" cy="351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grpSp>
          <p:nvGrpSpPr>
            <p:cNvPr id="130054" name="Group 102">
              <a:extLst>
                <a:ext uri="{FF2B5EF4-FFF2-40B4-BE49-F238E27FC236}">
                  <a16:creationId xmlns:a16="http://schemas.microsoft.com/office/drawing/2014/main" id="{9DED3F05-512F-406F-A597-2403F7939252}"/>
                </a:ext>
              </a:extLst>
            </p:cNvPr>
            <p:cNvGrpSpPr>
              <a:grpSpLocks/>
            </p:cNvGrpSpPr>
            <p:nvPr/>
          </p:nvGrpSpPr>
          <p:grpSpPr bwMode="auto">
            <a:xfrm>
              <a:off x="3638" y="937"/>
              <a:ext cx="5016" cy="3506"/>
              <a:chOff x="3638" y="937"/>
              <a:chExt cx="5016" cy="3506"/>
            </a:xfrm>
          </p:grpSpPr>
          <p:grpSp>
            <p:nvGrpSpPr>
              <p:cNvPr id="130055" name="Group 103">
                <a:extLst>
                  <a:ext uri="{FF2B5EF4-FFF2-40B4-BE49-F238E27FC236}">
                    <a16:creationId xmlns:a16="http://schemas.microsoft.com/office/drawing/2014/main" id="{F3EFDFF6-1D56-47F1-B607-5E2BF097870F}"/>
                  </a:ext>
                </a:extLst>
              </p:cNvPr>
              <p:cNvGrpSpPr>
                <a:grpSpLocks/>
              </p:cNvGrpSpPr>
              <p:nvPr/>
            </p:nvGrpSpPr>
            <p:grpSpPr bwMode="auto">
              <a:xfrm>
                <a:off x="3638" y="937"/>
                <a:ext cx="5016" cy="3189"/>
                <a:chOff x="3638" y="937"/>
                <a:chExt cx="5016" cy="3189"/>
              </a:xfrm>
            </p:grpSpPr>
            <p:sp>
              <p:nvSpPr>
                <p:cNvPr id="130057" name="Text Box 104">
                  <a:extLst>
                    <a:ext uri="{FF2B5EF4-FFF2-40B4-BE49-F238E27FC236}">
                      <a16:creationId xmlns:a16="http://schemas.microsoft.com/office/drawing/2014/main" id="{F559FC26-7576-45C5-A5EB-4171A59FD811}"/>
                    </a:ext>
                  </a:extLst>
                </p:cNvPr>
                <p:cNvSpPr txBox="1">
                  <a:spLocks noChangeArrowheads="1"/>
                </p:cNvSpPr>
                <p:nvPr/>
              </p:nvSpPr>
              <p:spPr bwMode="auto">
                <a:xfrm>
                  <a:off x="4108" y="937"/>
                  <a:ext cx="182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2800" b="1">
                      <a:solidFill>
                        <a:schemeClr val="bg2"/>
                      </a:solidFill>
                    </a:rPr>
                    <a:t>instrucción</a:t>
                  </a:r>
                  <a:endParaRPr lang="es-ES" altLang="es-AR" sz="2800">
                    <a:solidFill>
                      <a:schemeClr val="bg2"/>
                    </a:solidFill>
                  </a:endParaRPr>
                </a:p>
              </p:txBody>
            </p:sp>
            <p:grpSp>
              <p:nvGrpSpPr>
                <p:cNvPr id="130058" name="Group 105">
                  <a:extLst>
                    <a:ext uri="{FF2B5EF4-FFF2-40B4-BE49-F238E27FC236}">
                      <a16:creationId xmlns:a16="http://schemas.microsoft.com/office/drawing/2014/main" id="{9A25F34A-3681-4E26-B41D-9A607643D3C5}"/>
                    </a:ext>
                  </a:extLst>
                </p:cNvPr>
                <p:cNvGrpSpPr>
                  <a:grpSpLocks/>
                </p:cNvGrpSpPr>
                <p:nvPr/>
              </p:nvGrpSpPr>
              <p:grpSpPr bwMode="auto">
                <a:xfrm>
                  <a:off x="3638" y="1280"/>
                  <a:ext cx="5016" cy="2846"/>
                  <a:chOff x="3638" y="1280"/>
                  <a:chExt cx="5016" cy="2846"/>
                </a:xfrm>
              </p:grpSpPr>
              <p:sp>
                <p:nvSpPr>
                  <p:cNvPr id="130059" name="Rectangle 106">
                    <a:extLst>
                      <a:ext uri="{FF2B5EF4-FFF2-40B4-BE49-F238E27FC236}">
                        <a16:creationId xmlns:a16="http://schemas.microsoft.com/office/drawing/2014/main" id="{C38AB4C7-81BA-4913-9B65-AD783E60B296}"/>
                      </a:ext>
                    </a:extLst>
                  </p:cNvPr>
                  <p:cNvSpPr>
                    <a:spLocks noChangeArrowheads="1"/>
                  </p:cNvSpPr>
                  <p:nvPr/>
                </p:nvSpPr>
                <p:spPr bwMode="auto">
                  <a:xfrm>
                    <a:off x="4070" y="1319"/>
                    <a:ext cx="1930" cy="305"/>
                  </a:xfrm>
                  <a:prstGeom prst="rect">
                    <a:avLst/>
                  </a:prstGeom>
                  <a:solidFill>
                    <a:srgbClr val="CC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0060" name="Rectangle 107">
                    <a:extLst>
                      <a:ext uri="{FF2B5EF4-FFF2-40B4-BE49-F238E27FC236}">
                        <a16:creationId xmlns:a16="http://schemas.microsoft.com/office/drawing/2014/main" id="{70333ACC-9B35-4E03-BCE0-3C3B6B9C1800}"/>
                      </a:ext>
                    </a:extLst>
                  </p:cNvPr>
                  <p:cNvSpPr>
                    <a:spLocks noChangeArrowheads="1"/>
                  </p:cNvSpPr>
                  <p:nvPr/>
                </p:nvSpPr>
                <p:spPr bwMode="auto">
                  <a:xfrm>
                    <a:off x="4044" y="2552"/>
                    <a:ext cx="1931" cy="304"/>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0061" name="Text Box 108">
                    <a:extLst>
                      <a:ext uri="{FF2B5EF4-FFF2-40B4-BE49-F238E27FC236}">
                        <a16:creationId xmlns:a16="http://schemas.microsoft.com/office/drawing/2014/main" id="{CD2F1E5A-B348-47E4-A6C6-21006CEB5B45}"/>
                      </a:ext>
                    </a:extLst>
                  </p:cNvPr>
                  <p:cNvSpPr txBox="1">
                    <a:spLocks noChangeArrowheads="1"/>
                  </p:cNvSpPr>
                  <p:nvPr/>
                </p:nvSpPr>
                <p:spPr bwMode="auto">
                  <a:xfrm>
                    <a:off x="3638" y="2933"/>
                    <a:ext cx="2629"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2400" b="1">
                        <a:solidFill>
                          <a:schemeClr val="bg2"/>
                        </a:solidFill>
                      </a:rPr>
                      <a:t>Contador de programa</a:t>
                    </a:r>
                    <a:endParaRPr lang="es-ES" altLang="es-AR" sz="2400">
                      <a:solidFill>
                        <a:schemeClr val="bg2"/>
                      </a:solidFill>
                    </a:endParaRPr>
                  </a:p>
                </p:txBody>
              </p:sp>
              <p:sp>
                <p:nvSpPr>
                  <p:cNvPr id="130062" name="Line 109">
                    <a:extLst>
                      <a:ext uri="{FF2B5EF4-FFF2-40B4-BE49-F238E27FC236}">
                        <a16:creationId xmlns:a16="http://schemas.microsoft.com/office/drawing/2014/main" id="{5AA8C8AF-4390-44CA-B937-652E5E1AF937}"/>
                      </a:ext>
                    </a:extLst>
                  </p:cNvPr>
                  <p:cNvSpPr>
                    <a:spLocks noChangeShapeType="1"/>
                  </p:cNvSpPr>
                  <p:nvPr/>
                </p:nvSpPr>
                <p:spPr bwMode="auto">
                  <a:xfrm flipH="1">
                    <a:off x="4997" y="1333"/>
                    <a:ext cx="12" cy="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0063" name="Line 110">
                    <a:extLst>
                      <a:ext uri="{FF2B5EF4-FFF2-40B4-BE49-F238E27FC236}">
                        <a16:creationId xmlns:a16="http://schemas.microsoft.com/office/drawing/2014/main" id="{D7CBF229-2A2B-4063-8268-DABA6CB580EF}"/>
                      </a:ext>
                    </a:extLst>
                  </p:cNvPr>
                  <p:cNvSpPr>
                    <a:spLocks noChangeShapeType="1"/>
                  </p:cNvSpPr>
                  <p:nvPr/>
                </p:nvSpPr>
                <p:spPr bwMode="auto">
                  <a:xfrm>
                    <a:off x="4387" y="1319"/>
                    <a:ext cx="0" cy="2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0064" name="Text Box 111">
                    <a:extLst>
                      <a:ext uri="{FF2B5EF4-FFF2-40B4-BE49-F238E27FC236}">
                        <a16:creationId xmlns:a16="http://schemas.microsoft.com/office/drawing/2014/main" id="{0689E74A-B00F-4FEB-A112-6868C3107D9D}"/>
                      </a:ext>
                    </a:extLst>
                  </p:cNvPr>
                  <p:cNvSpPr txBox="1">
                    <a:spLocks noChangeArrowheads="1"/>
                  </p:cNvSpPr>
                  <p:nvPr/>
                </p:nvSpPr>
                <p:spPr bwMode="auto">
                  <a:xfrm>
                    <a:off x="4374" y="1307"/>
                    <a:ext cx="928"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2800" b="1">
                        <a:solidFill>
                          <a:schemeClr val="bg2"/>
                        </a:solidFill>
                      </a:rPr>
                      <a:t>REL</a:t>
                    </a:r>
                    <a:endParaRPr lang="es-ES" altLang="es-AR" sz="2800">
                      <a:solidFill>
                        <a:schemeClr val="bg2"/>
                      </a:solidFill>
                    </a:endParaRPr>
                  </a:p>
                </p:txBody>
              </p:sp>
              <p:sp>
                <p:nvSpPr>
                  <p:cNvPr id="130065" name="Text Box 112">
                    <a:extLst>
                      <a:ext uri="{FF2B5EF4-FFF2-40B4-BE49-F238E27FC236}">
                        <a16:creationId xmlns:a16="http://schemas.microsoft.com/office/drawing/2014/main" id="{37BD4378-B849-40B9-8426-84BE585334B4}"/>
                      </a:ext>
                    </a:extLst>
                  </p:cNvPr>
                  <p:cNvSpPr txBox="1">
                    <a:spLocks noChangeArrowheads="1"/>
                  </p:cNvSpPr>
                  <p:nvPr/>
                </p:nvSpPr>
                <p:spPr bwMode="auto">
                  <a:xfrm>
                    <a:off x="5060" y="1280"/>
                    <a:ext cx="83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2800" b="1">
                        <a:solidFill>
                          <a:schemeClr val="bg2"/>
                        </a:solidFill>
                      </a:rPr>
                      <a:t>A</a:t>
                    </a:r>
                    <a:endParaRPr lang="es-ES" altLang="es-AR" sz="2800">
                      <a:solidFill>
                        <a:schemeClr val="bg2"/>
                      </a:solidFill>
                    </a:endParaRPr>
                  </a:p>
                </p:txBody>
              </p:sp>
              <p:sp>
                <p:nvSpPr>
                  <p:cNvPr id="130066" name="Rectangle 113">
                    <a:extLst>
                      <a:ext uri="{FF2B5EF4-FFF2-40B4-BE49-F238E27FC236}">
                        <a16:creationId xmlns:a16="http://schemas.microsoft.com/office/drawing/2014/main" id="{65B4A01C-A217-46DD-B2B1-753EC84F885C}"/>
                      </a:ext>
                    </a:extLst>
                  </p:cNvPr>
                  <p:cNvSpPr>
                    <a:spLocks noChangeArrowheads="1"/>
                  </p:cNvSpPr>
                  <p:nvPr/>
                </p:nvSpPr>
                <p:spPr bwMode="auto">
                  <a:xfrm>
                    <a:off x="7257" y="1307"/>
                    <a:ext cx="1384" cy="2819"/>
                  </a:xfrm>
                  <a:prstGeom prst="rect">
                    <a:avLst/>
                  </a:prstGeom>
                  <a:solidFill>
                    <a:srgbClr val="00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0067" name="Oval 114">
                    <a:extLst>
                      <a:ext uri="{FF2B5EF4-FFF2-40B4-BE49-F238E27FC236}">
                        <a16:creationId xmlns:a16="http://schemas.microsoft.com/office/drawing/2014/main" id="{C307E660-056D-43C5-B09D-B30B5ACCFD80}"/>
                      </a:ext>
                    </a:extLst>
                  </p:cNvPr>
                  <p:cNvSpPr>
                    <a:spLocks noChangeArrowheads="1"/>
                  </p:cNvSpPr>
                  <p:nvPr/>
                </p:nvSpPr>
                <p:spPr bwMode="auto">
                  <a:xfrm>
                    <a:off x="6178" y="1954"/>
                    <a:ext cx="317" cy="292"/>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1800">
                        <a:solidFill>
                          <a:schemeClr val="bg2"/>
                        </a:solidFill>
                      </a:rPr>
                      <a:t>+</a:t>
                    </a:r>
                    <a:endParaRPr lang="es-ES" altLang="es-AR" sz="1800">
                      <a:solidFill>
                        <a:schemeClr val="bg2"/>
                      </a:solidFill>
                    </a:endParaRPr>
                  </a:p>
                </p:txBody>
              </p:sp>
              <p:sp>
                <p:nvSpPr>
                  <p:cNvPr id="130068" name="Text Box 115">
                    <a:extLst>
                      <a:ext uri="{FF2B5EF4-FFF2-40B4-BE49-F238E27FC236}">
                        <a16:creationId xmlns:a16="http://schemas.microsoft.com/office/drawing/2014/main" id="{56512B57-49D0-46F2-91FD-85811D34DEE3}"/>
                      </a:ext>
                    </a:extLst>
                  </p:cNvPr>
                  <p:cNvSpPr txBox="1">
                    <a:spLocks noChangeArrowheads="1"/>
                  </p:cNvSpPr>
                  <p:nvPr/>
                </p:nvSpPr>
                <p:spPr bwMode="auto">
                  <a:xfrm>
                    <a:off x="6165" y="1903"/>
                    <a:ext cx="546"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1200" b="1"/>
                      <a:t>+</a:t>
                    </a:r>
                    <a:endParaRPr lang="es-ES" altLang="es-AR" sz="1800"/>
                  </a:p>
                </p:txBody>
              </p:sp>
              <p:sp>
                <p:nvSpPr>
                  <p:cNvPr id="130069" name="Line 116">
                    <a:extLst>
                      <a:ext uri="{FF2B5EF4-FFF2-40B4-BE49-F238E27FC236}">
                        <a16:creationId xmlns:a16="http://schemas.microsoft.com/office/drawing/2014/main" id="{C55E49AC-E653-4DC3-B9EC-E3F8B3F8D560}"/>
                      </a:ext>
                    </a:extLst>
                  </p:cNvPr>
                  <p:cNvSpPr>
                    <a:spLocks noChangeShapeType="1"/>
                  </p:cNvSpPr>
                  <p:nvPr/>
                </p:nvSpPr>
                <p:spPr bwMode="auto">
                  <a:xfrm>
                    <a:off x="7257" y="1941"/>
                    <a:ext cx="13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0070" name="Line 117">
                    <a:extLst>
                      <a:ext uri="{FF2B5EF4-FFF2-40B4-BE49-F238E27FC236}">
                        <a16:creationId xmlns:a16="http://schemas.microsoft.com/office/drawing/2014/main" id="{C0C3D8D1-52AF-47E0-B852-C688BB0318FA}"/>
                      </a:ext>
                    </a:extLst>
                  </p:cNvPr>
                  <p:cNvSpPr>
                    <a:spLocks noChangeShapeType="1"/>
                  </p:cNvSpPr>
                  <p:nvPr/>
                </p:nvSpPr>
                <p:spPr bwMode="auto">
                  <a:xfrm>
                    <a:off x="7257" y="2246"/>
                    <a:ext cx="13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0071" name="Line 118">
                    <a:extLst>
                      <a:ext uri="{FF2B5EF4-FFF2-40B4-BE49-F238E27FC236}">
                        <a16:creationId xmlns:a16="http://schemas.microsoft.com/office/drawing/2014/main" id="{82FB8A46-0FEF-4A4D-AAE7-B4DF4830C372}"/>
                      </a:ext>
                    </a:extLst>
                  </p:cNvPr>
                  <p:cNvSpPr>
                    <a:spLocks noChangeShapeType="1"/>
                  </p:cNvSpPr>
                  <p:nvPr/>
                </p:nvSpPr>
                <p:spPr bwMode="auto">
                  <a:xfrm>
                    <a:off x="6482" y="2081"/>
                    <a:ext cx="7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30072" name="Line 119">
                    <a:extLst>
                      <a:ext uri="{FF2B5EF4-FFF2-40B4-BE49-F238E27FC236}">
                        <a16:creationId xmlns:a16="http://schemas.microsoft.com/office/drawing/2014/main" id="{92EF213D-4A4C-46E3-93A9-D387E6068CDF}"/>
                      </a:ext>
                    </a:extLst>
                  </p:cNvPr>
                  <p:cNvSpPr>
                    <a:spLocks noChangeShapeType="1"/>
                  </p:cNvSpPr>
                  <p:nvPr/>
                </p:nvSpPr>
                <p:spPr bwMode="auto">
                  <a:xfrm flipH="1">
                    <a:off x="5492" y="1624"/>
                    <a:ext cx="13" cy="3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0073" name="Line 120">
                    <a:extLst>
                      <a:ext uri="{FF2B5EF4-FFF2-40B4-BE49-F238E27FC236}">
                        <a16:creationId xmlns:a16="http://schemas.microsoft.com/office/drawing/2014/main" id="{B6DC05BC-ACCC-400D-8959-3DBF4DFF2E47}"/>
                      </a:ext>
                    </a:extLst>
                  </p:cNvPr>
                  <p:cNvSpPr>
                    <a:spLocks noChangeShapeType="1"/>
                  </p:cNvSpPr>
                  <p:nvPr/>
                </p:nvSpPr>
                <p:spPr bwMode="auto">
                  <a:xfrm flipV="1">
                    <a:off x="5492" y="2221"/>
                    <a:ext cx="25" cy="3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0074" name="Line 121">
                    <a:extLst>
                      <a:ext uri="{FF2B5EF4-FFF2-40B4-BE49-F238E27FC236}">
                        <a16:creationId xmlns:a16="http://schemas.microsoft.com/office/drawing/2014/main" id="{D8CFE123-DB1F-43E0-86BF-E2EBD2FD8533}"/>
                      </a:ext>
                    </a:extLst>
                  </p:cNvPr>
                  <p:cNvSpPr>
                    <a:spLocks noChangeShapeType="1"/>
                  </p:cNvSpPr>
                  <p:nvPr/>
                </p:nvSpPr>
                <p:spPr bwMode="auto">
                  <a:xfrm flipV="1">
                    <a:off x="5530" y="2132"/>
                    <a:ext cx="660" cy="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30075" name="Line 122">
                    <a:extLst>
                      <a:ext uri="{FF2B5EF4-FFF2-40B4-BE49-F238E27FC236}">
                        <a16:creationId xmlns:a16="http://schemas.microsoft.com/office/drawing/2014/main" id="{7D6B3515-F704-4B93-8C42-6391393B066A}"/>
                      </a:ext>
                    </a:extLst>
                  </p:cNvPr>
                  <p:cNvSpPr>
                    <a:spLocks noChangeShapeType="1"/>
                  </p:cNvSpPr>
                  <p:nvPr/>
                </p:nvSpPr>
                <p:spPr bwMode="auto">
                  <a:xfrm>
                    <a:off x="5505" y="1929"/>
                    <a:ext cx="685"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30076" name="Rectangle 123">
                    <a:extLst>
                      <a:ext uri="{FF2B5EF4-FFF2-40B4-BE49-F238E27FC236}">
                        <a16:creationId xmlns:a16="http://schemas.microsoft.com/office/drawing/2014/main" id="{95509989-287B-4DA0-9D8D-78F2A8CE5488}"/>
                      </a:ext>
                    </a:extLst>
                  </p:cNvPr>
                  <p:cNvSpPr>
                    <a:spLocks noChangeArrowheads="1"/>
                  </p:cNvSpPr>
                  <p:nvPr/>
                </p:nvSpPr>
                <p:spPr bwMode="auto">
                  <a:xfrm>
                    <a:off x="7257" y="1929"/>
                    <a:ext cx="1397" cy="330"/>
                  </a:xfrm>
                  <a:prstGeom prst="rect">
                    <a:avLst/>
                  </a:prstGeom>
                  <a:solidFill>
                    <a:srgbClr val="99CC00"/>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0077" name="Text Box 124">
                    <a:extLst>
                      <a:ext uri="{FF2B5EF4-FFF2-40B4-BE49-F238E27FC236}">
                        <a16:creationId xmlns:a16="http://schemas.microsoft.com/office/drawing/2014/main" id="{F4268720-813F-48EE-81C0-59BB475BB81C}"/>
                      </a:ext>
                    </a:extLst>
                  </p:cNvPr>
                  <p:cNvSpPr txBox="1">
                    <a:spLocks noChangeArrowheads="1"/>
                  </p:cNvSpPr>
                  <p:nvPr/>
                </p:nvSpPr>
                <p:spPr bwMode="auto">
                  <a:xfrm>
                    <a:off x="7384" y="1904"/>
                    <a:ext cx="121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2400" b="1">
                        <a:solidFill>
                          <a:schemeClr val="bg2"/>
                        </a:solidFill>
                      </a:rPr>
                      <a:t>operando</a:t>
                    </a:r>
                    <a:endParaRPr lang="es-ES" altLang="es-AR" sz="2400" b="1">
                      <a:solidFill>
                        <a:schemeClr val="bg2"/>
                      </a:solidFill>
                    </a:endParaRPr>
                  </a:p>
                </p:txBody>
              </p:sp>
            </p:grpSp>
          </p:grpSp>
          <p:sp>
            <p:nvSpPr>
              <p:cNvPr id="130056" name="Text Box 125">
                <a:extLst>
                  <a:ext uri="{FF2B5EF4-FFF2-40B4-BE49-F238E27FC236}">
                    <a16:creationId xmlns:a16="http://schemas.microsoft.com/office/drawing/2014/main" id="{05C07326-50FB-4769-8D5B-75C2312448F6}"/>
                  </a:ext>
                </a:extLst>
              </p:cNvPr>
              <p:cNvSpPr txBox="1">
                <a:spLocks noChangeArrowheads="1"/>
              </p:cNvSpPr>
              <p:nvPr/>
            </p:nvSpPr>
            <p:spPr bwMode="auto">
              <a:xfrm>
                <a:off x="3638" y="3808"/>
                <a:ext cx="199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2400" b="1">
                    <a:solidFill>
                      <a:srgbClr val="FF0000"/>
                    </a:solidFill>
                  </a:rPr>
                  <a:t>DE = (PC) + (A)</a:t>
                </a:r>
                <a:endParaRPr lang="es-ES" altLang="es-AR" sz="2400"/>
              </a:p>
            </p:txBody>
          </p:sp>
        </p:grpSp>
      </p:grpSp>
      <p:sp>
        <p:nvSpPr>
          <p:cNvPr id="31" name="30 Marcador de número de diapositiva">
            <a:extLst>
              <a:ext uri="{FF2B5EF4-FFF2-40B4-BE49-F238E27FC236}">
                <a16:creationId xmlns:a16="http://schemas.microsoft.com/office/drawing/2014/main" id="{266408EE-C71D-4B12-B166-33C0DEDF041A}"/>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E1BA0AE2-5FF9-4330-A0B5-ED5DE7D942FB}" type="slidenum">
              <a:rPr lang="es-ES" altLang="es-AR" smtClean="0"/>
              <a:pPr eaLnBrk="1" hangingPunct="1">
                <a:defRPr/>
              </a:pPr>
              <a:t>95</a:t>
            </a:fld>
            <a:endParaRPr lang="es-ES" altLang="es-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7C2B0-1079-4377-A2F8-7B464F8F06B0}"/>
              </a:ext>
            </a:extLst>
          </p:cNvPr>
          <p:cNvSpPr>
            <a:spLocks noGrp="1"/>
          </p:cNvSpPr>
          <p:nvPr>
            <p:ph type="title"/>
          </p:nvPr>
        </p:nvSpPr>
        <p:spPr/>
        <p:txBody>
          <a:bodyPr/>
          <a:lstStyle/>
          <a:p>
            <a:pPr>
              <a:defRPr/>
            </a:pPr>
            <a:r>
              <a:rPr lang="es-ES_tradnl" sz="4000" b="1" dirty="0"/>
              <a:t>DIRECCIONAMIENTO RELATIVO</a:t>
            </a:r>
            <a:endParaRPr lang="es-AR" sz="4000" b="1" dirty="0"/>
          </a:p>
        </p:txBody>
      </p:sp>
      <p:sp>
        <p:nvSpPr>
          <p:cNvPr id="3" name="Marcador de contenido 2">
            <a:extLst>
              <a:ext uri="{FF2B5EF4-FFF2-40B4-BE49-F238E27FC236}">
                <a16:creationId xmlns:a16="http://schemas.microsoft.com/office/drawing/2014/main" id="{33306F82-3C96-48A3-BACB-24F8786BB97F}"/>
              </a:ext>
            </a:extLst>
          </p:cNvPr>
          <p:cNvSpPr>
            <a:spLocks noGrp="1"/>
          </p:cNvSpPr>
          <p:nvPr>
            <p:ph idx="1"/>
          </p:nvPr>
        </p:nvSpPr>
        <p:spPr>
          <a:xfrm>
            <a:off x="539552" y="1268760"/>
            <a:ext cx="8229600" cy="4974878"/>
          </a:xfrm>
        </p:spPr>
        <p:txBody>
          <a:bodyPr/>
          <a:lstStyle/>
          <a:p>
            <a:pPr algn="just">
              <a:defRPr/>
            </a:pPr>
            <a:r>
              <a:rPr lang="es-ES" sz="2000" b="1" cap="all" dirty="0">
                <a:effectLst/>
              </a:rPr>
              <a:t>En este caso, la </a:t>
            </a:r>
            <a:r>
              <a:rPr lang="es-ES" sz="2000" b="1" cap="all" dirty="0">
                <a:effectLst>
                  <a:outerShdw blurRad="38100" dist="38100" dir="2700000" algn="tl">
                    <a:srgbClr val="000000">
                      <a:alpha val="43137"/>
                    </a:srgbClr>
                  </a:outerShdw>
                </a:effectLst>
              </a:rPr>
              <a:t>referencia implícita</a:t>
            </a:r>
            <a:r>
              <a:rPr lang="es-ES" sz="2000" b="1" cap="all" dirty="0">
                <a:effectLst/>
              </a:rPr>
              <a:t> es el </a:t>
            </a:r>
            <a:r>
              <a:rPr lang="es-ES" sz="2000" b="1" cap="all" dirty="0">
                <a:solidFill>
                  <a:srgbClr val="00FF00"/>
                </a:solidFill>
                <a:effectLst>
                  <a:outerShdw blurRad="38100" dist="38100" dir="2700000" algn="tl">
                    <a:srgbClr val="000000">
                      <a:alpha val="43137"/>
                    </a:srgbClr>
                  </a:outerShdw>
                </a:effectLst>
              </a:rPr>
              <a:t>contador de programa (PC)</a:t>
            </a:r>
            <a:r>
              <a:rPr lang="es-ES" sz="2000" b="1" cap="all" dirty="0">
                <a:effectLst/>
              </a:rPr>
              <a:t>, </a:t>
            </a:r>
            <a:r>
              <a:rPr lang="es-ES" sz="2000" b="1" cap="all" dirty="0">
                <a:solidFill>
                  <a:srgbClr val="00FF00"/>
                </a:solidFill>
                <a:effectLst>
                  <a:outerShdw blurRad="38100" dist="38100" dir="2700000" algn="tl">
                    <a:srgbClr val="000000">
                      <a:alpha val="43137"/>
                    </a:srgbClr>
                  </a:outerShdw>
                </a:effectLst>
              </a:rPr>
              <a:t>a cuyo contenido es sumado el contenido del campo de dirección para producir la DIRECCIÓN EFECTIVA</a:t>
            </a:r>
            <a:r>
              <a:rPr lang="es-ES" sz="2000" b="1" cap="all" dirty="0">
                <a:effectLst/>
              </a:rPr>
              <a:t>. </a:t>
            </a:r>
          </a:p>
          <a:p>
            <a:pPr algn="just">
              <a:defRPr/>
            </a:pPr>
            <a:r>
              <a:rPr lang="es-ES" sz="2000" b="1" cap="all" dirty="0">
                <a:effectLst/>
              </a:rPr>
              <a:t>Normalmente </a:t>
            </a:r>
            <a:r>
              <a:rPr lang="es-ES" sz="2000" b="1" cap="all" dirty="0">
                <a:solidFill>
                  <a:srgbClr val="00FF00"/>
                </a:solidFill>
                <a:effectLst>
                  <a:outerShdw blurRad="38100" dist="38100" dir="2700000" algn="tl">
                    <a:srgbClr val="000000">
                      <a:alpha val="43137"/>
                    </a:srgbClr>
                  </a:outerShdw>
                </a:effectLst>
              </a:rPr>
              <a:t>el contenido del campo de dirección es tratado como un número en complemento a dos, por lo que el desplazamiento puede ser hacia adelante o hacia atrás</a:t>
            </a:r>
            <a:r>
              <a:rPr lang="es-ES" sz="2000" b="1" cap="all" dirty="0">
                <a:effectLst/>
              </a:rPr>
              <a:t>.</a:t>
            </a:r>
            <a:endParaRPr lang="es-AR" sz="2000" cap="all" dirty="0">
              <a:effectLst/>
            </a:endParaRPr>
          </a:p>
          <a:p>
            <a:pPr algn="just">
              <a:defRPr/>
            </a:pPr>
            <a:r>
              <a:rPr lang="es-ES" sz="2000" b="1" cap="all" dirty="0">
                <a:effectLst/>
              </a:rPr>
              <a:t>La dirección efectiva es función de la dirección de la instrucción, dada por el CONTADOR DE PROGRAMA (PC), por LO tanto,  esto permite </a:t>
            </a:r>
            <a:r>
              <a:rPr lang="es-ES" sz="2000" b="1" cap="all" dirty="0">
                <a:solidFill>
                  <a:srgbClr val="00FF00"/>
                </a:solidFill>
                <a:effectLst/>
              </a:rPr>
              <a:t>una efectiva economía de bits en el direccionamiento</a:t>
            </a:r>
            <a:r>
              <a:rPr lang="es-ES" sz="2000" b="1" cap="all" dirty="0">
                <a:effectLst/>
              </a:rPr>
              <a:t>.</a:t>
            </a:r>
            <a:endParaRPr lang="es-AR" sz="2000" cap="all" dirty="0">
              <a:effectLst/>
            </a:endParaRPr>
          </a:p>
          <a:p>
            <a:pPr>
              <a:defRPr/>
            </a:pPr>
            <a:endParaRPr lang="es-AR" dirty="0"/>
          </a:p>
        </p:txBody>
      </p:sp>
      <p:sp>
        <p:nvSpPr>
          <p:cNvPr id="4" name="Marcador de número de diapositiva 3">
            <a:extLst>
              <a:ext uri="{FF2B5EF4-FFF2-40B4-BE49-F238E27FC236}">
                <a16:creationId xmlns:a16="http://schemas.microsoft.com/office/drawing/2014/main" id="{49970A13-ADA8-42AF-9591-D80051DC4846}"/>
              </a:ext>
            </a:extLst>
          </p:cNvPr>
          <p:cNvSpPr>
            <a:spLocks noGrp="1"/>
          </p:cNvSpPr>
          <p:nvPr>
            <p:ph type="sldNum" sz="quarter" idx="12"/>
          </p:nvPr>
        </p:nvSpPr>
        <p:spPr/>
        <p:txBody>
          <a:bodyPr/>
          <a:lstStyle/>
          <a:p>
            <a:pPr>
              <a:defRPr/>
            </a:pPr>
            <a:fld id="{52E1A07B-83DE-4A25-9ADB-3515595A4BA4}" type="slidenum">
              <a:rPr lang="es-ES" altLang="es-AR" smtClean="0"/>
              <a:pPr>
                <a:defRPr/>
              </a:pPr>
              <a:t>96</a:t>
            </a:fld>
            <a:endParaRPr lang="es-ES" altLang="es-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4">
            <a:extLst>
              <a:ext uri="{FF2B5EF4-FFF2-40B4-BE49-F238E27FC236}">
                <a16:creationId xmlns:a16="http://schemas.microsoft.com/office/drawing/2014/main" id="{9E155792-12DC-47F8-B09D-0F86A9B6294F}"/>
              </a:ext>
            </a:extLst>
          </p:cNvPr>
          <p:cNvGrpSpPr>
            <a:grpSpLocks noChangeAspect="1"/>
          </p:cNvGrpSpPr>
          <p:nvPr/>
        </p:nvGrpSpPr>
        <p:grpSpPr bwMode="auto">
          <a:xfrm>
            <a:off x="-684213" y="1484313"/>
            <a:ext cx="10728326" cy="6435725"/>
            <a:chOff x="2805" y="697"/>
            <a:chExt cx="7200" cy="4320"/>
          </a:xfrm>
        </p:grpSpPr>
        <p:sp>
          <p:nvSpPr>
            <p:cNvPr id="133127" name="AutoShape 5">
              <a:extLst>
                <a:ext uri="{FF2B5EF4-FFF2-40B4-BE49-F238E27FC236}">
                  <a16:creationId xmlns:a16="http://schemas.microsoft.com/office/drawing/2014/main" id="{76798FA1-CC7F-41F5-AAF9-5D136FB3598A}"/>
                </a:ext>
              </a:extLst>
            </p:cNvPr>
            <p:cNvSpPr>
              <a:spLocks noChangeAspect="1" noChangeArrowheads="1"/>
            </p:cNvSpPr>
            <p:nvPr/>
          </p:nvSpPr>
          <p:spPr bwMode="auto">
            <a:xfrm>
              <a:off x="2805" y="697"/>
              <a:ext cx="720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3128" name="Rectangle 6">
              <a:extLst>
                <a:ext uri="{FF2B5EF4-FFF2-40B4-BE49-F238E27FC236}">
                  <a16:creationId xmlns:a16="http://schemas.microsoft.com/office/drawing/2014/main" id="{CBF277FA-983A-4195-A39D-280CD94F8784}"/>
                </a:ext>
              </a:extLst>
            </p:cNvPr>
            <p:cNvSpPr>
              <a:spLocks noChangeArrowheads="1"/>
            </p:cNvSpPr>
            <p:nvPr/>
          </p:nvSpPr>
          <p:spPr bwMode="auto">
            <a:xfrm>
              <a:off x="3663" y="989"/>
              <a:ext cx="5207" cy="332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grpSp>
          <p:nvGrpSpPr>
            <p:cNvPr id="133129" name="Group 7">
              <a:extLst>
                <a:ext uri="{FF2B5EF4-FFF2-40B4-BE49-F238E27FC236}">
                  <a16:creationId xmlns:a16="http://schemas.microsoft.com/office/drawing/2014/main" id="{D930F33E-5E08-41FF-9395-CD27A3A96692}"/>
                </a:ext>
              </a:extLst>
            </p:cNvPr>
            <p:cNvGrpSpPr>
              <a:grpSpLocks/>
            </p:cNvGrpSpPr>
            <p:nvPr/>
          </p:nvGrpSpPr>
          <p:grpSpPr bwMode="auto">
            <a:xfrm>
              <a:off x="3625" y="950"/>
              <a:ext cx="5017" cy="3189"/>
              <a:chOff x="3625" y="950"/>
              <a:chExt cx="5017" cy="3189"/>
            </a:xfrm>
          </p:grpSpPr>
          <p:sp>
            <p:nvSpPr>
              <p:cNvPr id="133131" name="Text Box 8">
                <a:extLst>
                  <a:ext uri="{FF2B5EF4-FFF2-40B4-BE49-F238E27FC236}">
                    <a16:creationId xmlns:a16="http://schemas.microsoft.com/office/drawing/2014/main" id="{C540399A-C3DA-41D8-BDBD-327A15B12594}"/>
                  </a:ext>
                </a:extLst>
              </p:cNvPr>
              <p:cNvSpPr txBox="1">
                <a:spLocks noChangeArrowheads="1"/>
              </p:cNvSpPr>
              <p:nvPr/>
            </p:nvSpPr>
            <p:spPr bwMode="auto">
              <a:xfrm>
                <a:off x="4095" y="950"/>
                <a:ext cx="18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2400" b="1">
                    <a:solidFill>
                      <a:schemeClr val="bg2"/>
                    </a:solidFill>
                  </a:rPr>
                  <a:t>instrucción</a:t>
                </a:r>
                <a:endParaRPr lang="es-ES" altLang="es-AR" sz="2400">
                  <a:solidFill>
                    <a:schemeClr val="bg2"/>
                  </a:solidFill>
                </a:endParaRPr>
              </a:p>
            </p:txBody>
          </p:sp>
          <p:grpSp>
            <p:nvGrpSpPr>
              <p:cNvPr id="133132" name="Group 9">
                <a:extLst>
                  <a:ext uri="{FF2B5EF4-FFF2-40B4-BE49-F238E27FC236}">
                    <a16:creationId xmlns:a16="http://schemas.microsoft.com/office/drawing/2014/main" id="{51BC3554-60DD-4163-AEFF-AB1D2F364A60}"/>
                  </a:ext>
                </a:extLst>
              </p:cNvPr>
              <p:cNvGrpSpPr>
                <a:grpSpLocks/>
              </p:cNvGrpSpPr>
              <p:nvPr/>
            </p:nvGrpSpPr>
            <p:grpSpPr bwMode="auto">
              <a:xfrm>
                <a:off x="3625" y="1293"/>
                <a:ext cx="5017" cy="2846"/>
                <a:chOff x="3625" y="1293"/>
                <a:chExt cx="5017" cy="2846"/>
              </a:xfrm>
            </p:grpSpPr>
            <p:sp>
              <p:nvSpPr>
                <p:cNvPr id="133133" name="Rectangle 10">
                  <a:extLst>
                    <a:ext uri="{FF2B5EF4-FFF2-40B4-BE49-F238E27FC236}">
                      <a16:creationId xmlns:a16="http://schemas.microsoft.com/office/drawing/2014/main" id="{4963A124-DB04-462A-9ABB-D49C42B3BCB0}"/>
                    </a:ext>
                  </a:extLst>
                </p:cNvPr>
                <p:cNvSpPr>
                  <a:spLocks noChangeArrowheads="1"/>
                </p:cNvSpPr>
                <p:nvPr/>
              </p:nvSpPr>
              <p:spPr bwMode="auto">
                <a:xfrm>
                  <a:off x="4057" y="1332"/>
                  <a:ext cx="1931" cy="305"/>
                </a:xfrm>
                <a:prstGeom prst="rect">
                  <a:avLst/>
                </a:prstGeom>
                <a:solidFill>
                  <a:srgbClr val="CC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3134" name="Rectangle 11">
                  <a:extLst>
                    <a:ext uri="{FF2B5EF4-FFF2-40B4-BE49-F238E27FC236}">
                      <a16:creationId xmlns:a16="http://schemas.microsoft.com/office/drawing/2014/main" id="{BA0277D2-403F-41F0-87CA-A62F43DA614C}"/>
                    </a:ext>
                  </a:extLst>
                </p:cNvPr>
                <p:cNvSpPr>
                  <a:spLocks noChangeArrowheads="1"/>
                </p:cNvSpPr>
                <p:nvPr/>
              </p:nvSpPr>
              <p:spPr bwMode="auto">
                <a:xfrm>
                  <a:off x="4031" y="2565"/>
                  <a:ext cx="1931" cy="304"/>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3135" name="Text Box 12">
                  <a:extLst>
                    <a:ext uri="{FF2B5EF4-FFF2-40B4-BE49-F238E27FC236}">
                      <a16:creationId xmlns:a16="http://schemas.microsoft.com/office/drawing/2014/main" id="{6E75A4A7-890A-4047-8A31-8881369A8A88}"/>
                    </a:ext>
                  </a:extLst>
                </p:cNvPr>
                <p:cNvSpPr txBox="1">
                  <a:spLocks noChangeArrowheads="1"/>
                </p:cNvSpPr>
                <p:nvPr/>
              </p:nvSpPr>
              <p:spPr bwMode="auto">
                <a:xfrm>
                  <a:off x="3625" y="2946"/>
                  <a:ext cx="263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2400" b="1">
                      <a:solidFill>
                        <a:schemeClr val="bg2"/>
                      </a:solidFill>
                    </a:rPr>
                    <a:t>REGISTRO BASE</a:t>
                  </a:r>
                  <a:endParaRPr lang="es-ES" altLang="es-AR" sz="2400">
                    <a:solidFill>
                      <a:schemeClr val="bg2"/>
                    </a:solidFill>
                  </a:endParaRPr>
                </a:p>
              </p:txBody>
            </p:sp>
            <p:sp>
              <p:nvSpPr>
                <p:cNvPr id="133136" name="Line 13">
                  <a:extLst>
                    <a:ext uri="{FF2B5EF4-FFF2-40B4-BE49-F238E27FC236}">
                      <a16:creationId xmlns:a16="http://schemas.microsoft.com/office/drawing/2014/main" id="{6E59FBF2-60D7-45E6-8587-0499DE721498}"/>
                    </a:ext>
                  </a:extLst>
                </p:cNvPr>
                <p:cNvSpPr>
                  <a:spLocks noChangeShapeType="1"/>
                </p:cNvSpPr>
                <p:nvPr/>
              </p:nvSpPr>
              <p:spPr bwMode="auto">
                <a:xfrm flipH="1">
                  <a:off x="4985" y="1346"/>
                  <a:ext cx="12" cy="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3137" name="Line 14">
                  <a:extLst>
                    <a:ext uri="{FF2B5EF4-FFF2-40B4-BE49-F238E27FC236}">
                      <a16:creationId xmlns:a16="http://schemas.microsoft.com/office/drawing/2014/main" id="{EB073150-5017-47AE-ADC9-A483EB55E7A0}"/>
                    </a:ext>
                  </a:extLst>
                </p:cNvPr>
                <p:cNvSpPr>
                  <a:spLocks noChangeShapeType="1"/>
                </p:cNvSpPr>
                <p:nvPr/>
              </p:nvSpPr>
              <p:spPr bwMode="auto">
                <a:xfrm>
                  <a:off x="4374" y="1332"/>
                  <a:ext cx="0" cy="2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3138" name="Text Box 15">
                  <a:extLst>
                    <a:ext uri="{FF2B5EF4-FFF2-40B4-BE49-F238E27FC236}">
                      <a16:creationId xmlns:a16="http://schemas.microsoft.com/office/drawing/2014/main" id="{1BD22D14-0948-4C02-AE54-B400A6F90B9A}"/>
                    </a:ext>
                  </a:extLst>
                </p:cNvPr>
                <p:cNvSpPr txBox="1">
                  <a:spLocks noChangeArrowheads="1"/>
                </p:cNvSpPr>
                <p:nvPr/>
              </p:nvSpPr>
              <p:spPr bwMode="auto">
                <a:xfrm>
                  <a:off x="4362" y="1320"/>
                  <a:ext cx="92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2400" b="1">
                      <a:solidFill>
                        <a:schemeClr val="bg2"/>
                      </a:solidFill>
                    </a:rPr>
                    <a:t> RB</a:t>
                  </a:r>
                  <a:endParaRPr lang="es-ES" altLang="es-AR" sz="2400" b="1">
                    <a:solidFill>
                      <a:schemeClr val="bg2"/>
                    </a:solidFill>
                  </a:endParaRPr>
                </a:p>
              </p:txBody>
            </p:sp>
            <p:sp>
              <p:nvSpPr>
                <p:cNvPr id="133139" name="Text Box 16">
                  <a:extLst>
                    <a:ext uri="{FF2B5EF4-FFF2-40B4-BE49-F238E27FC236}">
                      <a16:creationId xmlns:a16="http://schemas.microsoft.com/office/drawing/2014/main" id="{089B1023-0FC4-470C-B349-560BDEBD5964}"/>
                    </a:ext>
                  </a:extLst>
                </p:cNvPr>
                <p:cNvSpPr txBox="1">
                  <a:spLocks noChangeArrowheads="1"/>
                </p:cNvSpPr>
                <p:nvPr/>
              </p:nvSpPr>
              <p:spPr bwMode="auto">
                <a:xfrm>
                  <a:off x="5047" y="1293"/>
                  <a:ext cx="83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1200" b="1"/>
                    <a:t>A</a:t>
                  </a:r>
                  <a:endParaRPr lang="es-ES" altLang="es-AR" sz="1800"/>
                </a:p>
              </p:txBody>
            </p:sp>
            <p:sp>
              <p:nvSpPr>
                <p:cNvPr id="133140" name="Rectangle 17">
                  <a:extLst>
                    <a:ext uri="{FF2B5EF4-FFF2-40B4-BE49-F238E27FC236}">
                      <a16:creationId xmlns:a16="http://schemas.microsoft.com/office/drawing/2014/main" id="{11BF2B99-5431-43A9-A27B-330E5B8288A5}"/>
                    </a:ext>
                  </a:extLst>
                </p:cNvPr>
                <p:cNvSpPr>
                  <a:spLocks noChangeArrowheads="1"/>
                </p:cNvSpPr>
                <p:nvPr/>
              </p:nvSpPr>
              <p:spPr bwMode="auto">
                <a:xfrm>
                  <a:off x="7245" y="1320"/>
                  <a:ext cx="1384" cy="2819"/>
                </a:xfrm>
                <a:prstGeom prst="rect">
                  <a:avLst/>
                </a:prstGeom>
                <a:solidFill>
                  <a:srgbClr val="00FFFF"/>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3141" name="Oval 18">
                  <a:extLst>
                    <a:ext uri="{FF2B5EF4-FFF2-40B4-BE49-F238E27FC236}">
                      <a16:creationId xmlns:a16="http://schemas.microsoft.com/office/drawing/2014/main" id="{D8544B12-4629-43C2-AEB9-B2903CB330E5}"/>
                    </a:ext>
                  </a:extLst>
                </p:cNvPr>
                <p:cNvSpPr>
                  <a:spLocks noChangeArrowheads="1"/>
                </p:cNvSpPr>
                <p:nvPr/>
              </p:nvSpPr>
              <p:spPr bwMode="auto">
                <a:xfrm>
                  <a:off x="6166" y="1967"/>
                  <a:ext cx="316" cy="292"/>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r>
                    <a:rPr lang="es-ES_tradnl" altLang="es-AR" sz="1800">
                      <a:solidFill>
                        <a:schemeClr val="bg2"/>
                      </a:solidFill>
                    </a:rPr>
                    <a:t>+</a:t>
                  </a:r>
                  <a:endParaRPr lang="es-ES" altLang="es-AR" sz="1800">
                    <a:solidFill>
                      <a:schemeClr val="bg2"/>
                    </a:solidFill>
                  </a:endParaRPr>
                </a:p>
              </p:txBody>
            </p:sp>
            <p:sp>
              <p:nvSpPr>
                <p:cNvPr id="133142" name="Text Box 19">
                  <a:extLst>
                    <a:ext uri="{FF2B5EF4-FFF2-40B4-BE49-F238E27FC236}">
                      <a16:creationId xmlns:a16="http://schemas.microsoft.com/office/drawing/2014/main" id="{D2350960-CBA6-4114-9EDD-38025CFA4B88}"/>
                    </a:ext>
                  </a:extLst>
                </p:cNvPr>
                <p:cNvSpPr txBox="1">
                  <a:spLocks noChangeArrowheads="1"/>
                </p:cNvSpPr>
                <p:nvPr/>
              </p:nvSpPr>
              <p:spPr bwMode="auto">
                <a:xfrm>
                  <a:off x="6152" y="1916"/>
                  <a:ext cx="547"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1200" b="1"/>
                    <a:t>+</a:t>
                  </a:r>
                  <a:endParaRPr lang="es-ES" altLang="es-AR" sz="1800"/>
                </a:p>
              </p:txBody>
            </p:sp>
            <p:sp>
              <p:nvSpPr>
                <p:cNvPr id="133143" name="Line 20">
                  <a:extLst>
                    <a:ext uri="{FF2B5EF4-FFF2-40B4-BE49-F238E27FC236}">
                      <a16:creationId xmlns:a16="http://schemas.microsoft.com/office/drawing/2014/main" id="{1B8ECEBA-64A8-41C3-9783-0FFB0C3F6EED}"/>
                    </a:ext>
                  </a:extLst>
                </p:cNvPr>
                <p:cNvSpPr>
                  <a:spLocks noChangeShapeType="1"/>
                </p:cNvSpPr>
                <p:nvPr/>
              </p:nvSpPr>
              <p:spPr bwMode="auto">
                <a:xfrm>
                  <a:off x="7245" y="1954"/>
                  <a:ext cx="13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3144" name="Line 21">
                  <a:extLst>
                    <a:ext uri="{FF2B5EF4-FFF2-40B4-BE49-F238E27FC236}">
                      <a16:creationId xmlns:a16="http://schemas.microsoft.com/office/drawing/2014/main" id="{C62AE70E-6C1C-4384-9930-7D4723E2778D}"/>
                    </a:ext>
                  </a:extLst>
                </p:cNvPr>
                <p:cNvSpPr>
                  <a:spLocks noChangeShapeType="1"/>
                </p:cNvSpPr>
                <p:nvPr/>
              </p:nvSpPr>
              <p:spPr bwMode="auto">
                <a:xfrm>
                  <a:off x="7245" y="2259"/>
                  <a:ext cx="13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3145" name="Line 22">
                  <a:extLst>
                    <a:ext uri="{FF2B5EF4-FFF2-40B4-BE49-F238E27FC236}">
                      <a16:creationId xmlns:a16="http://schemas.microsoft.com/office/drawing/2014/main" id="{71700CE6-F909-4489-938B-3DE1A9018DF9}"/>
                    </a:ext>
                  </a:extLst>
                </p:cNvPr>
                <p:cNvSpPr>
                  <a:spLocks noChangeShapeType="1"/>
                </p:cNvSpPr>
                <p:nvPr/>
              </p:nvSpPr>
              <p:spPr bwMode="auto">
                <a:xfrm>
                  <a:off x="6470" y="2094"/>
                  <a:ext cx="7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33146" name="Line 23">
                  <a:extLst>
                    <a:ext uri="{FF2B5EF4-FFF2-40B4-BE49-F238E27FC236}">
                      <a16:creationId xmlns:a16="http://schemas.microsoft.com/office/drawing/2014/main" id="{47394E36-0CF8-45DB-96EC-9D841F299586}"/>
                    </a:ext>
                  </a:extLst>
                </p:cNvPr>
                <p:cNvSpPr>
                  <a:spLocks noChangeShapeType="1"/>
                </p:cNvSpPr>
                <p:nvPr/>
              </p:nvSpPr>
              <p:spPr bwMode="auto">
                <a:xfrm flipH="1">
                  <a:off x="5479" y="1637"/>
                  <a:ext cx="14" cy="3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3147" name="Line 24">
                  <a:extLst>
                    <a:ext uri="{FF2B5EF4-FFF2-40B4-BE49-F238E27FC236}">
                      <a16:creationId xmlns:a16="http://schemas.microsoft.com/office/drawing/2014/main" id="{C9897B81-AF63-4E42-A653-15CDEE93A770}"/>
                    </a:ext>
                  </a:extLst>
                </p:cNvPr>
                <p:cNvSpPr>
                  <a:spLocks noChangeShapeType="1"/>
                </p:cNvSpPr>
                <p:nvPr/>
              </p:nvSpPr>
              <p:spPr bwMode="auto">
                <a:xfrm flipV="1">
                  <a:off x="5479" y="2234"/>
                  <a:ext cx="25" cy="3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33148" name="Line 25">
                  <a:extLst>
                    <a:ext uri="{FF2B5EF4-FFF2-40B4-BE49-F238E27FC236}">
                      <a16:creationId xmlns:a16="http://schemas.microsoft.com/office/drawing/2014/main" id="{B3D57402-43DB-459B-B21E-53D9388EC7B7}"/>
                    </a:ext>
                  </a:extLst>
                </p:cNvPr>
                <p:cNvSpPr>
                  <a:spLocks noChangeShapeType="1"/>
                </p:cNvSpPr>
                <p:nvPr/>
              </p:nvSpPr>
              <p:spPr bwMode="auto">
                <a:xfrm flipV="1">
                  <a:off x="5517" y="2145"/>
                  <a:ext cx="661" cy="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33149" name="Line 26">
                  <a:extLst>
                    <a:ext uri="{FF2B5EF4-FFF2-40B4-BE49-F238E27FC236}">
                      <a16:creationId xmlns:a16="http://schemas.microsoft.com/office/drawing/2014/main" id="{B7322222-81E1-487D-A008-DB7382175F0E}"/>
                    </a:ext>
                  </a:extLst>
                </p:cNvPr>
                <p:cNvSpPr>
                  <a:spLocks noChangeShapeType="1"/>
                </p:cNvSpPr>
                <p:nvPr/>
              </p:nvSpPr>
              <p:spPr bwMode="auto">
                <a:xfrm>
                  <a:off x="5493" y="1942"/>
                  <a:ext cx="685" cy="1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33150" name="Rectangle 27">
                  <a:extLst>
                    <a:ext uri="{FF2B5EF4-FFF2-40B4-BE49-F238E27FC236}">
                      <a16:creationId xmlns:a16="http://schemas.microsoft.com/office/drawing/2014/main" id="{6852D53E-4856-4196-9721-3ECD537F470D}"/>
                    </a:ext>
                  </a:extLst>
                </p:cNvPr>
                <p:cNvSpPr>
                  <a:spLocks noChangeArrowheads="1"/>
                </p:cNvSpPr>
                <p:nvPr/>
              </p:nvSpPr>
              <p:spPr bwMode="auto">
                <a:xfrm>
                  <a:off x="7245" y="1942"/>
                  <a:ext cx="1397" cy="330"/>
                </a:xfrm>
                <a:prstGeom prst="rect">
                  <a:avLst/>
                </a:prstGeom>
                <a:solidFill>
                  <a:srgbClr val="99CC00"/>
                </a:solidFill>
                <a:ln w="9525">
                  <a:solidFill>
                    <a:srgbClr val="000000"/>
                  </a:solidFill>
                  <a:miter lim="800000"/>
                  <a:headEnd/>
                  <a:tailEnd/>
                </a:ln>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3151" name="Text Box 28">
                  <a:extLst>
                    <a:ext uri="{FF2B5EF4-FFF2-40B4-BE49-F238E27FC236}">
                      <a16:creationId xmlns:a16="http://schemas.microsoft.com/office/drawing/2014/main" id="{4031B54A-EDFD-4D37-90F0-503FE6F8890C}"/>
                    </a:ext>
                  </a:extLst>
                </p:cNvPr>
                <p:cNvSpPr txBox="1">
                  <a:spLocks noChangeArrowheads="1"/>
                </p:cNvSpPr>
                <p:nvPr/>
              </p:nvSpPr>
              <p:spPr bwMode="auto">
                <a:xfrm>
                  <a:off x="7372" y="1917"/>
                  <a:ext cx="121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2400" b="1">
                      <a:solidFill>
                        <a:schemeClr val="bg2"/>
                      </a:solidFill>
                    </a:rPr>
                    <a:t>operando</a:t>
                  </a:r>
                  <a:endParaRPr lang="es-ES" altLang="es-AR" sz="2400">
                    <a:solidFill>
                      <a:schemeClr val="bg2"/>
                    </a:solidFill>
                  </a:endParaRPr>
                </a:p>
              </p:txBody>
            </p:sp>
          </p:grpSp>
        </p:grpSp>
        <p:sp>
          <p:nvSpPr>
            <p:cNvPr id="133130" name="Text Box 29">
              <a:extLst>
                <a:ext uri="{FF2B5EF4-FFF2-40B4-BE49-F238E27FC236}">
                  <a16:creationId xmlns:a16="http://schemas.microsoft.com/office/drawing/2014/main" id="{AA8F465F-0789-4A46-A173-FA988A8CCC15}"/>
                </a:ext>
              </a:extLst>
            </p:cNvPr>
            <p:cNvSpPr txBox="1">
              <a:spLocks noChangeArrowheads="1"/>
            </p:cNvSpPr>
            <p:nvPr/>
          </p:nvSpPr>
          <p:spPr bwMode="auto">
            <a:xfrm>
              <a:off x="3625" y="3821"/>
              <a:ext cx="199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eaLnBrk="1" hangingPunct="1">
                <a:spcBef>
                  <a:spcPct val="0"/>
                </a:spcBef>
                <a:buClrTx/>
                <a:buSzTx/>
                <a:buFontTx/>
                <a:buNone/>
              </a:pPr>
              <a:r>
                <a:rPr lang="es-ES_tradnl" altLang="es-AR" sz="2400" b="1">
                  <a:solidFill>
                    <a:srgbClr val="FF0000"/>
                  </a:solidFill>
                </a:rPr>
                <a:t>DE = (R) + (A)</a:t>
              </a:r>
              <a:endParaRPr lang="es-ES" altLang="es-AR" sz="2400"/>
            </a:p>
          </p:txBody>
        </p:sp>
      </p:grpSp>
      <p:sp>
        <p:nvSpPr>
          <p:cNvPr id="89090" name="Rectangle 2">
            <a:extLst>
              <a:ext uri="{FF2B5EF4-FFF2-40B4-BE49-F238E27FC236}">
                <a16:creationId xmlns:a16="http://schemas.microsoft.com/office/drawing/2014/main" id="{35B00F98-34D4-4C66-9C1F-4FB2634039C9}"/>
              </a:ext>
            </a:extLst>
          </p:cNvPr>
          <p:cNvSpPr>
            <a:spLocks noGrp="1" noChangeArrowheads="1"/>
          </p:cNvSpPr>
          <p:nvPr>
            <p:ph type="title"/>
          </p:nvPr>
        </p:nvSpPr>
        <p:spPr>
          <a:xfrm>
            <a:off x="468313" y="620713"/>
            <a:ext cx="8229600" cy="1139825"/>
          </a:xfrm>
        </p:spPr>
        <p:txBody>
          <a:bodyPr/>
          <a:lstStyle/>
          <a:p>
            <a:pPr eaLnBrk="1" hangingPunct="1">
              <a:defRPr/>
            </a:pPr>
            <a:r>
              <a:rPr lang="es-ES_tradnl" sz="4000" dirty="0"/>
              <a:t>DIRECCIONAMIENTO POR REGISTRO BASE</a:t>
            </a:r>
            <a:endParaRPr lang="es-ES" sz="4000" dirty="0"/>
          </a:p>
        </p:txBody>
      </p:sp>
      <p:sp>
        <p:nvSpPr>
          <p:cNvPr id="133124" name="Text Box 31">
            <a:extLst>
              <a:ext uri="{FF2B5EF4-FFF2-40B4-BE49-F238E27FC236}">
                <a16:creationId xmlns:a16="http://schemas.microsoft.com/office/drawing/2014/main" id="{E65C833B-1D95-4BB0-8AE2-F655AF4FA32D}"/>
              </a:ext>
            </a:extLst>
          </p:cNvPr>
          <p:cNvSpPr txBox="1">
            <a:spLocks noChangeArrowheads="1"/>
          </p:cNvSpPr>
          <p:nvPr/>
        </p:nvSpPr>
        <p:spPr bwMode="auto">
          <a:xfrm>
            <a:off x="2987675" y="249237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0"/>
              </a:spcBef>
              <a:buClrTx/>
              <a:buSzTx/>
              <a:buFontTx/>
              <a:buNone/>
            </a:pPr>
            <a:endParaRPr lang="es-AR" altLang="es-AR" sz="1800"/>
          </a:p>
        </p:txBody>
      </p:sp>
      <p:sp>
        <p:nvSpPr>
          <p:cNvPr id="133125" name="Text Box 32">
            <a:extLst>
              <a:ext uri="{FF2B5EF4-FFF2-40B4-BE49-F238E27FC236}">
                <a16:creationId xmlns:a16="http://schemas.microsoft.com/office/drawing/2014/main" id="{B4718910-CB41-4FD3-AFBD-A62E5D4D68C0}"/>
              </a:ext>
            </a:extLst>
          </p:cNvPr>
          <p:cNvSpPr txBox="1">
            <a:spLocks noChangeArrowheads="1"/>
          </p:cNvSpPr>
          <p:nvPr/>
        </p:nvSpPr>
        <p:spPr bwMode="auto">
          <a:xfrm>
            <a:off x="2916238" y="2420938"/>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tx1"/>
              </a:buClr>
              <a:buChar char="•"/>
              <a:defRPr sz="2800">
                <a:solidFill>
                  <a:schemeClr val="tx1"/>
                </a:solidFill>
                <a:latin typeface="Verdana" panose="020B0604030504040204" pitchFamily="34" charset="0"/>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defRPr>
            </a:lvl3pPr>
            <a:lvl4pPr marL="1600200" indent="-228600">
              <a:spcBef>
                <a:spcPct val="20000"/>
              </a:spcBef>
              <a:buClr>
                <a:schemeClr val="tx2"/>
              </a:buClr>
              <a:buChar char="•"/>
              <a:defRPr sz="2000">
                <a:solidFill>
                  <a:schemeClr val="tx1"/>
                </a:solidFill>
                <a:latin typeface="Verdana" panose="020B0604030504040204" pitchFamily="34" charset="0"/>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defRPr>
            </a:lvl9pPr>
          </a:lstStyle>
          <a:p>
            <a:pPr algn="ctr" eaLnBrk="1" hangingPunct="1">
              <a:spcBef>
                <a:spcPct val="50000"/>
              </a:spcBef>
              <a:buClrTx/>
              <a:buSzTx/>
              <a:buFontTx/>
              <a:buNone/>
            </a:pPr>
            <a:r>
              <a:rPr lang="es-ES_tradnl" altLang="es-AR" sz="2400" b="1">
                <a:solidFill>
                  <a:schemeClr val="bg2"/>
                </a:solidFill>
              </a:rPr>
              <a:t>A</a:t>
            </a:r>
            <a:endParaRPr lang="es-ES" altLang="es-AR" sz="2400" b="1">
              <a:solidFill>
                <a:schemeClr val="bg2"/>
              </a:solidFill>
            </a:endParaRPr>
          </a:p>
        </p:txBody>
      </p:sp>
      <p:sp>
        <p:nvSpPr>
          <p:cNvPr id="33" name="32 Marcador de número de diapositiva">
            <a:extLst>
              <a:ext uri="{FF2B5EF4-FFF2-40B4-BE49-F238E27FC236}">
                <a16:creationId xmlns:a16="http://schemas.microsoft.com/office/drawing/2014/main" id="{10B48727-32E8-42A6-93E7-0F6E36458EEC}"/>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8B4679FC-6592-4E70-A44B-1F1AEF56C50F}" type="slidenum">
              <a:rPr lang="es-ES" altLang="es-AR" smtClean="0"/>
              <a:pPr eaLnBrk="1" hangingPunct="1">
                <a:defRPr/>
              </a:pPr>
              <a:t>97</a:t>
            </a:fld>
            <a:endParaRPr lang="es-ES" altLang="es-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EF4069-4961-4047-BE22-293FE23CF603}"/>
              </a:ext>
            </a:extLst>
          </p:cNvPr>
          <p:cNvSpPr>
            <a:spLocks noGrp="1"/>
          </p:cNvSpPr>
          <p:nvPr>
            <p:ph type="title"/>
          </p:nvPr>
        </p:nvSpPr>
        <p:spPr/>
        <p:txBody>
          <a:bodyPr/>
          <a:lstStyle/>
          <a:p>
            <a:pPr>
              <a:defRPr/>
            </a:pPr>
            <a:r>
              <a:rPr lang="es-ES_tradnl" sz="2800" b="1" dirty="0"/>
              <a:t>DIRECCIONAMIENTO POR REGISTRO BASE</a:t>
            </a:r>
            <a:endParaRPr lang="es-AR" sz="2800" b="1" dirty="0"/>
          </a:p>
        </p:txBody>
      </p:sp>
      <p:sp>
        <p:nvSpPr>
          <p:cNvPr id="3" name="Marcador de contenido 2">
            <a:extLst>
              <a:ext uri="{FF2B5EF4-FFF2-40B4-BE49-F238E27FC236}">
                <a16:creationId xmlns:a16="http://schemas.microsoft.com/office/drawing/2014/main" id="{27E9DBF5-174A-41F9-8B23-ED416E9B585E}"/>
              </a:ext>
            </a:extLst>
          </p:cNvPr>
          <p:cNvSpPr>
            <a:spLocks noGrp="1"/>
          </p:cNvSpPr>
          <p:nvPr>
            <p:ph idx="1"/>
          </p:nvPr>
        </p:nvSpPr>
        <p:spPr>
          <a:xfrm>
            <a:off x="179512" y="1417638"/>
            <a:ext cx="8507288" cy="5035698"/>
          </a:xfrm>
        </p:spPr>
        <p:txBody>
          <a:bodyPr/>
          <a:lstStyle/>
          <a:p>
            <a:pPr>
              <a:defRPr/>
            </a:pPr>
            <a:r>
              <a:rPr lang="es-ES" sz="2400" b="1" cap="all" dirty="0">
                <a:effectLst/>
              </a:rPr>
              <a:t>el </a:t>
            </a:r>
            <a:r>
              <a:rPr lang="es-ES" sz="2400" b="1" cap="all" dirty="0">
                <a:effectLst>
                  <a:outerShdw blurRad="38100" dist="38100" dir="2700000" algn="tl">
                    <a:srgbClr val="000000">
                      <a:alpha val="43137"/>
                    </a:srgbClr>
                  </a:outerShdw>
                </a:effectLst>
              </a:rPr>
              <a:t>registro</a:t>
            </a:r>
            <a:r>
              <a:rPr lang="es-ES" sz="2400" b="1" cap="all" dirty="0">
                <a:effectLst/>
              </a:rPr>
              <a:t> referenciado contiene </a:t>
            </a:r>
            <a:r>
              <a:rPr lang="es-ES" sz="2400" b="1" cap="all" dirty="0">
                <a:solidFill>
                  <a:srgbClr val="00FF00"/>
                </a:solidFill>
                <a:effectLst>
                  <a:outerShdw blurRad="38100" dist="38100" dir="2700000" algn="tl">
                    <a:srgbClr val="000000">
                      <a:alpha val="43137"/>
                    </a:srgbClr>
                  </a:outerShdw>
                </a:effectLst>
              </a:rPr>
              <a:t>la dirección de memoria</a:t>
            </a:r>
            <a:r>
              <a:rPr lang="es-ES" sz="2400" b="1" cap="all" dirty="0">
                <a:effectLst/>
              </a:rPr>
              <a:t>, y el </a:t>
            </a:r>
            <a:r>
              <a:rPr lang="es-ES" sz="2400" b="1" cap="all" dirty="0">
                <a:effectLst>
                  <a:outerShdw blurRad="38100" dist="38100" dir="2700000" algn="tl">
                    <a:srgbClr val="000000">
                      <a:alpha val="43137"/>
                    </a:srgbClr>
                  </a:outerShdw>
                </a:effectLst>
              </a:rPr>
              <a:t>campo de dirección de la instrucción</a:t>
            </a:r>
            <a:r>
              <a:rPr lang="es-ES" sz="2400" b="1" cap="all" dirty="0">
                <a:effectLst/>
              </a:rPr>
              <a:t>, contiene </a:t>
            </a:r>
            <a:r>
              <a:rPr lang="es-ES" sz="2400" b="1" cap="all" dirty="0">
                <a:solidFill>
                  <a:srgbClr val="00FF00"/>
                </a:solidFill>
                <a:effectLst>
                  <a:outerShdw blurRad="38100" dist="38100" dir="2700000" algn="tl">
                    <a:srgbClr val="000000">
                      <a:alpha val="43137"/>
                    </a:srgbClr>
                  </a:outerShdw>
                </a:effectLst>
              </a:rPr>
              <a:t>el desplazamiento</a:t>
            </a:r>
            <a:r>
              <a:rPr lang="es-ES" sz="2400" b="1" cap="all" dirty="0">
                <a:effectLst/>
              </a:rPr>
              <a:t>.</a:t>
            </a:r>
            <a:endParaRPr lang="es-AR" sz="2400" cap="all" dirty="0">
              <a:effectLst/>
            </a:endParaRPr>
          </a:p>
          <a:p>
            <a:pPr algn="just">
              <a:defRPr/>
            </a:pPr>
            <a:r>
              <a:rPr lang="es-ES" sz="2400" b="1" cap="all" dirty="0">
                <a:effectLst/>
              </a:rPr>
              <a:t>No solo reúne las ventajas del modo anterior, sino que también </a:t>
            </a:r>
            <a:r>
              <a:rPr lang="es-ES" sz="2400" b="1" cap="all" dirty="0">
                <a:solidFill>
                  <a:srgbClr val="00FF00"/>
                </a:solidFill>
                <a:effectLst>
                  <a:outerShdw blurRad="38100" dist="38100" dir="2700000" algn="tl">
                    <a:srgbClr val="000000">
                      <a:alpha val="43137"/>
                    </a:srgbClr>
                  </a:outerShdw>
                </a:effectLst>
              </a:rPr>
              <a:t>permite direccionar todo un programa a partir de una cierta dirección de base</a:t>
            </a:r>
            <a:r>
              <a:rPr lang="es-ES" sz="2400" b="1" cap="all" dirty="0">
                <a:effectLst/>
              </a:rPr>
              <a:t>, de aquí el nombre de registro base, lo cual </a:t>
            </a:r>
            <a:r>
              <a:rPr lang="es-ES" sz="2400" b="1" cap="all" dirty="0">
                <a:solidFill>
                  <a:srgbClr val="00FF00"/>
                </a:solidFill>
                <a:effectLst>
                  <a:outerShdw blurRad="38100" dist="38100" dir="2700000" algn="tl">
                    <a:srgbClr val="000000">
                      <a:alpha val="43137"/>
                    </a:srgbClr>
                  </a:outerShdw>
                </a:effectLst>
              </a:rPr>
              <a:t>permite la carga simultánea de varios programas, cada uno de los cuales es referenciado mediante un registro DISTINTO</a:t>
            </a:r>
            <a:r>
              <a:rPr lang="es-ES" sz="2400" b="1" cap="all" dirty="0">
                <a:effectLst/>
              </a:rPr>
              <a:t>.</a:t>
            </a:r>
            <a:endParaRPr lang="es-AR" sz="2400" cap="all" dirty="0"/>
          </a:p>
        </p:txBody>
      </p:sp>
      <p:sp>
        <p:nvSpPr>
          <p:cNvPr id="4" name="Marcador de número de diapositiva 3">
            <a:extLst>
              <a:ext uri="{FF2B5EF4-FFF2-40B4-BE49-F238E27FC236}">
                <a16:creationId xmlns:a16="http://schemas.microsoft.com/office/drawing/2014/main" id="{8C540831-77ED-4BF1-B03F-144CDAA57445}"/>
              </a:ext>
            </a:extLst>
          </p:cNvPr>
          <p:cNvSpPr>
            <a:spLocks noGrp="1"/>
          </p:cNvSpPr>
          <p:nvPr>
            <p:ph type="sldNum" sz="quarter" idx="12"/>
          </p:nvPr>
        </p:nvSpPr>
        <p:spPr/>
        <p:txBody>
          <a:bodyPr/>
          <a:lstStyle/>
          <a:p>
            <a:pPr>
              <a:defRPr/>
            </a:pPr>
            <a:fld id="{B04AF349-CAF5-4E1E-9485-ABA30F4C3F99}" type="slidenum">
              <a:rPr lang="es-ES" altLang="es-AR" smtClean="0"/>
              <a:pPr>
                <a:defRPr/>
              </a:pPr>
              <a:t>98</a:t>
            </a:fld>
            <a:endParaRPr lang="es-ES" altLang="es-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26E7F5E-EE78-49D9-BE80-74E246535D82}"/>
              </a:ext>
            </a:extLst>
          </p:cNvPr>
          <p:cNvSpPr>
            <a:spLocks noGrp="1" noChangeArrowheads="1"/>
          </p:cNvSpPr>
          <p:nvPr>
            <p:ph type="title"/>
          </p:nvPr>
        </p:nvSpPr>
        <p:spPr/>
        <p:txBody>
          <a:bodyPr/>
          <a:lstStyle/>
          <a:p>
            <a:pPr eaLnBrk="1" hangingPunct="1">
              <a:defRPr/>
            </a:pPr>
            <a:r>
              <a:rPr lang="es-ES_tradnl" dirty="0"/>
              <a:t>DIRECCIONAMIENTO A PILA</a:t>
            </a:r>
            <a:endParaRPr lang="es-ES" dirty="0"/>
          </a:p>
        </p:txBody>
      </p:sp>
      <p:pic>
        <p:nvPicPr>
          <p:cNvPr id="136195" name="Picture 4" descr="Nueva imagen">
            <a:extLst>
              <a:ext uri="{FF2B5EF4-FFF2-40B4-BE49-F238E27FC236}">
                <a16:creationId xmlns:a16="http://schemas.microsoft.com/office/drawing/2014/main" id="{A533FC1F-4895-485A-9B89-A58EC4E5A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478" t="68155" b="10739"/>
          <a:stretch>
            <a:fillRect/>
          </a:stretch>
        </p:blipFill>
        <p:spPr bwMode="auto">
          <a:xfrm>
            <a:off x="900113" y="1700213"/>
            <a:ext cx="7272337"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8B485577-17F8-4A18-8204-6835E7F7591F}"/>
              </a:ext>
            </a:extLst>
          </p:cNvPr>
          <p:cNvSpPr>
            <a:spLocks noGrp="1"/>
          </p:cNvSpPr>
          <p:nvPr>
            <p:ph type="sldNum" sz="quarter" idx="12"/>
          </p:nvPr>
        </p:nvSpPr>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fld id="{59C4D8BF-28EF-4599-863B-0031D2884E0F}" type="slidenum">
              <a:rPr lang="es-ES" altLang="es-AR" smtClean="0"/>
              <a:pPr eaLnBrk="1" hangingPunct="1">
                <a:defRPr/>
              </a:pPr>
              <a:t>99</a:t>
            </a:fld>
            <a:endParaRPr lang="es-ES" altLang="es-AR"/>
          </a:p>
        </p:txBody>
      </p:sp>
    </p:spTree>
  </p:cSld>
  <p:clrMapOvr>
    <a:masterClrMapping/>
  </p:clrMapOvr>
</p:sld>
</file>

<file path=ppt/theme/theme1.xml><?xml version="1.0" encoding="utf-8"?>
<a:theme xmlns:a="http://schemas.openxmlformats.org/drawingml/2006/main" name="Globo">
  <a:themeElements>
    <a:clrScheme name="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o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o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o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o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o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o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o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4539</TotalTime>
  <Words>5941</Words>
  <Application>Microsoft Office PowerPoint</Application>
  <PresentationFormat>Presentación en pantalla (4:3)</PresentationFormat>
  <Paragraphs>726</Paragraphs>
  <Slides>108</Slides>
  <Notes>54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108</vt:i4>
      </vt:variant>
    </vt:vector>
  </HeadingPairs>
  <TitlesOfParts>
    <vt:vector size="115" baseType="lpstr">
      <vt:lpstr>Arial</vt:lpstr>
      <vt:lpstr>Arial Black</vt:lpstr>
      <vt:lpstr>Impact</vt:lpstr>
      <vt:lpstr>Times New Roman</vt:lpstr>
      <vt:lpstr>Verdana</vt:lpstr>
      <vt:lpstr>Wingdings</vt:lpstr>
      <vt:lpstr>Globo</vt:lpstr>
      <vt:lpstr>ARQUITECTURA DE COMPUTADORAS</vt:lpstr>
      <vt:lpstr>INSTRUCCIONES</vt:lpstr>
      <vt:lpstr>ELEMENTOS DE UNA INSTRUCCIÓN</vt:lpstr>
      <vt:lpstr>OPERANDOS FUENTE Y RESULTADO</vt:lpstr>
      <vt:lpstr>REPRESENTACIÓN DE INSTRUCCIONES</vt:lpstr>
      <vt:lpstr>FORMATO DE INSTRUCCIÓN SIMPLE DE DOS DIRECCIONES</vt:lpstr>
      <vt:lpstr>TIPOS DE INSTRUCCIONES</vt:lpstr>
      <vt:lpstr>TIPOS DE INSTRUCCIONES</vt:lpstr>
      <vt:lpstr>abreviaturas nemotécnicas (mnemonics)</vt:lpstr>
      <vt:lpstr>CANTIDAD DE DIRECCIONES</vt:lpstr>
      <vt:lpstr>CANTIDAD DE DIRECCIONES</vt:lpstr>
      <vt:lpstr>EJEMPLO INSTRUCCIÓN CON UNA DIRECCIÓN</vt:lpstr>
      <vt:lpstr>EJEMPLO INSTRUCCIÓN CON DOS DIRECCIONES</vt:lpstr>
      <vt:lpstr>EJEMPLO INSTRUCCIÓN CON TRES DIRECCIONES</vt:lpstr>
      <vt:lpstr>instrucciones de cero direcciones</vt:lpstr>
      <vt:lpstr>EJEMPLO INSTRUCCIÓN CON CERO DIRECCIÓN</vt:lpstr>
      <vt:lpstr>TIPOS DE OPERANDOS</vt:lpstr>
      <vt:lpstr>DIRECCIÓN</vt:lpstr>
      <vt:lpstr>NÚMEROS</vt:lpstr>
      <vt:lpstr>CARACTERES</vt:lpstr>
      <vt:lpstr>DATOS LÓGICOS</vt:lpstr>
      <vt:lpstr>TIPOS DE DATOS INTEL x86</vt:lpstr>
      <vt:lpstr>TIPOS DE DATOS INTEL x86</vt:lpstr>
      <vt:lpstr>TIPOS DE DATOS INTEL x86</vt:lpstr>
      <vt:lpstr>TIPOS DE DATOS INTEL x86</vt:lpstr>
      <vt:lpstr>TIPOS DE DATOS INTEL x86</vt:lpstr>
      <vt:lpstr>TIPOS DE DATOS INTEL x86</vt:lpstr>
      <vt:lpstr>TIPOS DE DATOS INTEL x86 EMPAQUETADOS DE 64 BIT</vt:lpstr>
      <vt:lpstr>TIPOS DE DATOS INTEL x86 EMPAQUETADOS DE 128 BIT</vt:lpstr>
      <vt:lpstr>TIPOS DE DATOS INTEL x86 Modelo Ejecución SIMD</vt:lpstr>
      <vt:lpstr>TIPOS DE DATOS INTEL x86 BCD</vt:lpstr>
      <vt:lpstr>TIPOS DE DATOS ARM</vt:lpstr>
      <vt:lpstr>TIPOS DE DATOS ARM</vt:lpstr>
      <vt:lpstr>TIPOS DE DATOS ARM</vt:lpstr>
      <vt:lpstr>TIPOS DE DATOS ARM</vt:lpstr>
      <vt:lpstr>TIPOS DE DATOS ARM</vt:lpstr>
      <vt:lpstr>TIPOS DE DATOS ARM</vt:lpstr>
      <vt:lpstr>TIPOS DE OPERACIONES</vt:lpstr>
      <vt:lpstr>TRANSFERENCIA DE DATOS</vt:lpstr>
      <vt:lpstr>ARITMÉTICAS</vt:lpstr>
      <vt:lpstr>LÓGICAS</vt:lpstr>
      <vt:lpstr>TRANSFERENCIA DE CONTROL</vt:lpstr>
      <vt:lpstr>ENTRADA/SALIDA</vt:lpstr>
      <vt:lpstr>CONVERSIÓN</vt:lpstr>
      <vt:lpstr>TRANSFERENCIA DE DATOS</vt:lpstr>
      <vt:lpstr>DATOS EN MEMORIA</vt:lpstr>
      <vt:lpstr>TRANSFERENCIA DEL CONTROL</vt:lpstr>
      <vt:lpstr>MOTIVOS PARA MODIFICAR SECUENCIA</vt:lpstr>
      <vt:lpstr>MOTIVOS PARA MODIFICAR SECUENCIA</vt:lpstr>
      <vt:lpstr>MOTIVOS PARA MODIFICAR SECUENCIA</vt:lpstr>
      <vt:lpstr>OPERACIONES DE TRANSFERENCIA DE CONTROL</vt:lpstr>
      <vt:lpstr>INSTRUCCIONES DE BIFURCACIÓN (BRANCH)</vt:lpstr>
      <vt:lpstr>INSTRUCCIONES DE BIFURCACIÓN (BRANCH)</vt:lpstr>
      <vt:lpstr>INSTRUCCIONES DE BIFURCACIÓN (BRANCH)</vt:lpstr>
      <vt:lpstr>INSTRUCCIONES DE SALTO (SKIP)</vt:lpstr>
      <vt:lpstr>INSTRUCCIONES DE SALTO (SKIP)</vt:lpstr>
      <vt:lpstr>INSTRUCCIONES PARA LLAMADO A SUBRUTINAS</vt:lpstr>
      <vt:lpstr>INSTRUCCIONES PARA LLAMADO A SUBRUTINAS</vt:lpstr>
      <vt:lpstr>INSTRUCCIONES PARA LLAMADO A SUBRUTINAS</vt:lpstr>
      <vt:lpstr>INSTRUCCIONES PARA LLAMADO A SUBRUTINAS</vt:lpstr>
      <vt:lpstr>Presentación de PowerPoint</vt:lpstr>
      <vt:lpstr>INSTRUCCIONES PARA LLAMADO A SUBRUTINAS</vt:lpstr>
      <vt:lpstr>Presentación de PowerPoint</vt:lpstr>
      <vt:lpstr>FORMATO DE INSTRUCCI0NES EN EL PENTIUM (x86)</vt:lpstr>
      <vt:lpstr>PREFIJOS DE INSTRUCCIÓN(Instruction prefix)</vt:lpstr>
      <vt:lpstr>PREFIJOS PARA REPETICIÓN</vt:lpstr>
      <vt:lpstr>SEGMENTO EXPLÍCITO (Segment override)</vt:lpstr>
      <vt:lpstr>TAMAÑO DE LOS OPERANDOS (Operand size override)</vt:lpstr>
      <vt:lpstr>TAMAÑO DE LA DIRECCIÓN (Address size override)</vt:lpstr>
      <vt:lpstr>INSTRUCCIONES</vt:lpstr>
      <vt:lpstr>CÓDIGO OPERATIVO (Opcode)</vt:lpstr>
      <vt:lpstr>MOD R/M</vt:lpstr>
      <vt:lpstr>SIB</vt:lpstr>
      <vt:lpstr>DESPLAZAMIENTO</vt:lpstr>
      <vt:lpstr>INMEDIATO</vt:lpstr>
      <vt:lpstr>FORMATOS INSTRUCCIONES ARM</vt:lpstr>
      <vt:lpstr>FORMATO SUBSET THUMB ARM</vt:lpstr>
      <vt:lpstr>MODOS DE DIRECCIONAMIENTO</vt:lpstr>
      <vt:lpstr>MODOS DE DIRECCIONAMIENTO</vt:lpstr>
      <vt:lpstr>CONVENCIONES</vt:lpstr>
      <vt:lpstr>MODOS DE DIRECCIONAMIENTO</vt:lpstr>
      <vt:lpstr>INSTRUCCIÓN TÍPICA</vt:lpstr>
      <vt:lpstr>DIRECCIONAMIENTO INMEDIATO</vt:lpstr>
      <vt:lpstr>DIRECCIONAMIENTO INMEDIATO</vt:lpstr>
      <vt:lpstr>DIRECCIONAMIENTO DIRECTO</vt:lpstr>
      <vt:lpstr>DIRECCIONAMIENTO DIRECTO</vt:lpstr>
      <vt:lpstr>DIRECCIONAMIENTO INDIRECTO</vt:lpstr>
      <vt:lpstr>DIRECCIONAMIENTO INDIRECTO</vt:lpstr>
      <vt:lpstr>DIRECCIONAMIENTO POR REGISTRO</vt:lpstr>
      <vt:lpstr>DIRECCIONAMIENTO POR REGISTRO</vt:lpstr>
      <vt:lpstr>DIRECCIONAMIENTO INDIRECTO POR REGISTRO</vt:lpstr>
      <vt:lpstr>DIRECCIONAMIENTO INDIRECTO POR REGISTRO</vt:lpstr>
      <vt:lpstr>DIRECCIONAMIENTO POR DESPLAZAMIENTO</vt:lpstr>
      <vt:lpstr>DIRECCIONAMIENTO POR DESPLAZAMIENTO</vt:lpstr>
      <vt:lpstr>DIRECCIONAMIENTO RELATIVO</vt:lpstr>
      <vt:lpstr>DIRECCIONAMIENTO RELATIVO</vt:lpstr>
      <vt:lpstr>DIRECCIONAMIENTO POR REGISTRO BASE</vt:lpstr>
      <vt:lpstr>DIRECCIONAMIENTO POR REGISTRO BASE</vt:lpstr>
      <vt:lpstr>DIRECCIONAMIENTO A PILA</vt:lpstr>
      <vt:lpstr>DIRECCIONAMIENTO A PILA</vt:lpstr>
      <vt:lpstr>DIRECCIONAMIENTO INDEXADO</vt:lpstr>
      <vt:lpstr>DIRECCIONAMIENTO AUTOINDEXADO</vt:lpstr>
      <vt:lpstr>DIRECCIONAMIENTO POSTINDEXADO</vt:lpstr>
      <vt:lpstr>MODOS DE DIRECCIONAMIENTO EN EL PENTIUM (x86)</vt:lpstr>
      <vt:lpstr>MODOS DE DIRECCIONAMIENTO EN EL PENTIUM (x86)</vt:lpstr>
      <vt:lpstr>MODOS DE DIRECCIONAMIENTO EN EL PENTIUM (x86)</vt:lpstr>
      <vt:lpstr>MODOS DE DIRECCIONAMIENTO EN EL PENTIUM (x86)</vt:lpstr>
      <vt:lpstr>F  I  N</vt:lpstr>
    </vt:vector>
  </TitlesOfParts>
  <Company>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dc:title>
  <dc:creator>Guillermo Oriolani</dc:creator>
  <cp:lastModifiedBy>Guillermo Oriolani</cp:lastModifiedBy>
  <cp:revision>200</cp:revision>
  <dcterms:created xsi:type="dcterms:W3CDTF">2004-09-26T22:57:31Z</dcterms:created>
  <dcterms:modified xsi:type="dcterms:W3CDTF">2024-04-12T05:22:18Z</dcterms:modified>
</cp:coreProperties>
</file>