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81"/>
  </p:notesMasterIdLst>
  <p:sldIdLst>
    <p:sldId id="256" r:id="rId2"/>
    <p:sldId id="361" r:id="rId3"/>
    <p:sldId id="362" r:id="rId4"/>
    <p:sldId id="365" r:id="rId5"/>
    <p:sldId id="411" r:id="rId6"/>
    <p:sldId id="363" r:id="rId7"/>
    <p:sldId id="366" r:id="rId8"/>
    <p:sldId id="367" r:id="rId9"/>
    <p:sldId id="368" r:id="rId10"/>
    <p:sldId id="412" r:id="rId11"/>
    <p:sldId id="369" r:id="rId12"/>
    <p:sldId id="414" r:id="rId13"/>
    <p:sldId id="415" r:id="rId14"/>
    <p:sldId id="371" r:id="rId15"/>
    <p:sldId id="416" r:id="rId16"/>
    <p:sldId id="372" r:id="rId17"/>
    <p:sldId id="417" r:id="rId18"/>
    <p:sldId id="373" r:id="rId19"/>
    <p:sldId id="455" r:id="rId20"/>
    <p:sldId id="413" r:id="rId21"/>
    <p:sldId id="370" r:id="rId22"/>
    <p:sldId id="374" r:id="rId23"/>
    <p:sldId id="375" r:id="rId24"/>
    <p:sldId id="418" r:id="rId25"/>
    <p:sldId id="419" r:id="rId26"/>
    <p:sldId id="377" r:id="rId27"/>
    <p:sldId id="378" r:id="rId28"/>
    <p:sldId id="379" r:id="rId29"/>
    <p:sldId id="380" r:id="rId30"/>
    <p:sldId id="421" r:id="rId31"/>
    <p:sldId id="386" r:id="rId32"/>
    <p:sldId id="384" r:id="rId33"/>
    <p:sldId id="422" r:id="rId34"/>
    <p:sldId id="423" r:id="rId35"/>
    <p:sldId id="385" r:id="rId36"/>
    <p:sldId id="424" r:id="rId37"/>
    <p:sldId id="425" r:id="rId38"/>
    <p:sldId id="427" r:id="rId39"/>
    <p:sldId id="428" r:id="rId40"/>
    <p:sldId id="429" r:id="rId41"/>
    <p:sldId id="388" r:id="rId42"/>
    <p:sldId id="389" r:id="rId43"/>
    <p:sldId id="430" r:id="rId44"/>
    <p:sldId id="431" r:id="rId45"/>
    <p:sldId id="432" r:id="rId46"/>
    <p:sldId id="391" r:id="rId47"/>
    <p:sldId id="433" r:id="rId48"/>
    <p:sldId id="392" r:id="rId49"/>
    <p:sldId id="393" r:id="rId50"/>
    <p:sldId id="434" r:id="rId51"/>
    <p:sldId id="435" r:id="rId52"/>
    <p:sldId id="436" r:id="rId53"/>
    <p:sldId id="394" r:id="rId54"/>
    <p:sldId id="437" r:id="rId55"/>
    <p:sldId id="438" r:id="rId56"/>
    <p:sldId id="439" r:id="rId57"/>
    <p:sldId id="440" r:id="rId58"/>
    <p:sldId id="441" r:id="rId59"/>
    <p:sldId id="395" r:id="rId60"/>
    <p:sldId id="442" r:id="rId61"/>
    <p:sldId id="443" r:id="rId62"/>
    <p:sldId id="445" r:id="rId63"/>
    <p:sldId id="400" r:id="rId64"/>
    <p:sldId id="446" r:id="rId65"/>
    <p:sldId id="399" r:id="rId66"/>
    <p:sldId id="447" r:id="rId67"/>
    <p:sldId id="404" r:id="rId68"/>
    <p:sldId id="401" r:id="rId69"/>
    <p:sldId id="403" r:id="rId70"/>
    <p:sldId id="448" r:id="rId71"/>
    <p:sldId id="405" r:id="rId72"/>
    <p:sldId id="449" r:id="rId73"/>
    <p:sldId id="450" r:id="rId74"/>
    <p:sldId id="451" r:id="rId75"/>
    <p:sldId id="452" r:id="rId76"/>
    <p:sldId id="406" r:id="rId77"/>
    <p:sldId id="407" r:id="rId78"/>
    <p:sldId id="408" r:id="rId79"/>
    <p:sldId id="453" r:id="rId80"/>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205">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99FF99"/>
    <a:srgbClr val="66CCFF"/>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77043" autoAdjust="0"/>
  </p:normalViewPr>
  <p:slideViewPr>
    <p:cSldViewPr>
      <p:cViewPr varScale="1">
        <p:scale>
          <a:sx n="53" d="100"/>
          <a:sy n="53" d="100"/>
        </p:scale>
        <p:origin x="1758" y="66"/>
      </p:cViewPr>
      <p:guideLst>
        <p:guide orient="horz" pos="2205"/>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ADD20458-7BAB-4947-B2C6-7A3C75A5297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s-ES"/>
          </a:p>
        </p:txBody>
      </p:sp>
      <p:sp>
        <p:nvSpPr>
          <p:cNvPr id="184323" name="Rectangle 3">
            <a:extLst>
              <a:ext uri="{FF2B5EF4-FFF2-40B4-BE49-F238E27FC236}">
                <a16:creationId xmlns:a16="http://schemas.microsoft.com/office/drawing/2014/main" id="{8849F091-0B35-4568-8138-8DBEFDB65579}"/>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s-ES"/>
          </a:p>
        </p:txBody>
      </p:sp>
      <p:sp>
        <p:nvSpPr>
          <p:cNvPr id="3076" name="Rectangle 4">
            <a:extLst>
              <a:ext uri="{FF2B5EF4-FFF2-40B4-BE49-F238E27FC236}">
                <a16:creationId xmlns:a16="http://schemas.microsoft.com/office/drawing/2014/main" id="{A33ECEBF-0626-406E-A48C-76ABDA96EF1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5" name="Rectangle 5">
            <a:extLst>
              <a:ext uri="{FF2B5EF4-FFF2-40B4-BE49-F238E27FC236}">
                <a16:creationId xmlns:a16="http://schemas.microsoft.com/office/drawing/2014/main" id="{D6D830D1-DA72-45B4-94A5-C066A4FBB4C0}"/>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184326" name="Rectangle 6">
            <a:extLst>
              <a:ext uri="{FF2B5EF4-FFF2-40B4-BE49-F238E27FC236}">
                <a16:creationId xmlns:a16="http://schemas.microsoft.com/office/drawing/2014/main" id="{936EEEBF-0CD1-4556-BA16-63FF3CF763E7}"/>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s-ES"/>
          </a:p>
        </p:txBody>
      </p:sp>
      <p:sp>
        <p:nvSpPr>
          <p:cNvPr id="184327" name="Rectangle 7">
            <a:extLst>
              <a:ext uri="{FF2B5EF4-FFF2-40B4-BE49-F238E27FC236}">
                <a16:creationId xmlns:a16="http://schemas.microsoft.com/office/drawing/2014/main" id="{664DD9AC-F5A1-4605-B961-EDD86F56E037}"/>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18D25F1B-3E9D-4E62-A787-C86D007434A9}" type="slidenum">
              <a:rPr lang="es-ES" altLang="es-AR"/>
              <a:pPr>
                <a:defRPr/>
              </a:pPr>
              <a:t>‹Nº›</a:t>
            </a:fld>
            <a:endParaRPr lang="es-ES" altLang="es-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96CF543B-80C1-423A-9DCB-DD4AFE0F46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E385029-1494-4FE1-96BD-9CB7A105A73A}" type="slidenum">
              <a:rPr lang="es-ES" altLang="es-AR" smtClean="0"/>
              <a:pPr>
                <a:spcBef>
                  <a:spcPct val="0"/>
                </a:spcBef>
              </a:pPr>
              <a:t>1</a:t>
            </a:fld>
            <a:endParaRPr lang="es-ES" altLang="es-AR"/>
          </a:p>
        </p:txBody>
      </p:sp>
      <p:sp>
        <p:nvSpPr>
          <p:cNvPr id="5123" name="Rectangle 2">
            <a:extLst>
              <a:ext uri="{FF2B5EF4-FFF2-40B4-BE49-F238E27FC236}">
                <a16:creationId xmlns:a16="http://schemas.microsoft.com/office/drawing/2014/main" id="{13F4B14B-2462-4C4F-9026-C9E2673E4468}"/>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1F629055-2DB0-4319-A9DE-A7DFF38C37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pPr>
              <a:defRPr/>
            </a:pPr>
            <a:fld id="{18D25F1B-3E9D-4E62-A787-C86D007434A9}" type="slidenum">
              <a:rPr lang="es-ES" altLang="es-AR" smtClean="0"/>
              <a:pPr>
                <a:defRPr/>
              </a:pPr>
              <a:t>13</a:t>
            </a:fld>
            <a:endParaRPr lang="es-ES" altLang="es-AR"/>
          </a:p>
        </p:txBody>
      </p:sp>
    </p:spTree>
    <p:extLst>
      <p:ext uri="{BB962C8B-B14F-4D97-AF65-F5344CB8AC3E}">
        <p14:creationId xmlns:p14="http://schemas.microsoft.com/office/powerpoint/2010/main" val="115130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65FA12B1-5641-4D68-9994-3561C9420F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7D8F117-A79D-42C9-AD01-15F99BF89F55}" type="slidenum">
              <a:rPr lang="es-ES" altLang="es-AR" smtClean="0"/>
              <a:pPr>
                <a:spcBef>
                  <a:spcPct val="0"/>
                </a:spcBef>
              </a:pPr>
              <a:t>14</a:t>
            </a:fld>
            <a:endParaRPr lang="es-ES" altLang="es-AR"/>
          </a:p>
        </p:txBody>
      </p:sp>
      <p:sp>
        <p:nvSpPr>
          <p:cNvPr id="31747" name="Rectangle 2">
            <a:extLst>
              <a:ext uri="{FF2B5EF4-FFF2-40B4-BE49-F238E27FC236}">
                <a16:creationId xmlns:a16="http://schemas.microsoft.com/office/drawing/2014/main" id="{6C7A0B28-AD90-4511-9A64-36D48CA33E14}"/>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08C78775-1AB3-4D25-8B24-5C6E64A08E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dirty="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pPr>
              <a:defRPr/>
            </a:pPr>
            <a:fld id="{18D25F1B-3E9D-4E62-A787-C86D007434A9}" type="slidenum">
              <a:rPr lang="es-ES" altLang="es-AR" smtClean="0"/>
              <a:pPr>
                <a:defRPr/>
              </a:pPr>
              <a:t>15</a:t>
            </a:fld>
            <a:endParaRPr lang="es-ES" altLang="es-AR"/>
          </a:p>
        </p:txBody>
      </p:sp>
    </p:spTree>
    <p:extLst>
      <p:ext uri="{BB962C8B-B14F-4D97-AF65-F5344CB8AC3E}">
        <p14:creationId xmlns:p14="http://schemas.microsoft.com/office/powerpoint/2010/main" val="1295541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D5F054E6-D9F2-4C12-9338-992EC3D446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A09CCFC-8164-4E9B-BE64-2B73F082A0DE}" type="slidenum">
              <a:rPr lang="es-ES" altLang="es-AR" smtClean="0"/>
              <a:pPr>
                <a:spcBef>
                  <a:spcPct val="0"/>
                </a:spcBef>
              </a:pPr>
              <a:t>16</a:t>
            </a:fld>
            <a:endParaRPr lang="es-ES" altLang="es-AR"/>
          </a:p>
        </p:txBody>
      </p:sp>
      <p:sp>
        <p:nvSpPr>
          <p:cNvPr id="34819" name="Rectangle 2">
            <a:extLst>
              <a:ext uri="{FF2B5EF4-FFF2-40B4-BE49-F238E27FC236}">
                <a16:creationId xmlns:a16="http://schemas.microsoft.com/office/drawing/2014/main" id="{A2F2EB32-E1C6-4EFC-9669-CC4DDC158C1B}"/>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019609DA-80DD-4311-BF59-38468869CF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E5075C7E-B767-49F4-9CE9-692B477C97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F122EE2-533A-4204-A9BE-AC2C04C2AC2A}" type="slidenum">
              <a:rPr lang="es-ES" altLang="es-AR" smtClean="0"/>
              <a:pPr>
                <a:spcBef>
                  <a:spcPct val="0"/>
                </a:spcBef>
              </a:pPr>
              <a:t>18</a:t>
            </a:fld>
            <a:endParaRPr lang="es-ES" altLang="es-AR"/>
          </a:p>
        </p:txBody>
      </p:sp>
      <p:sp>
        <p:nvSpPr>
          <p:cNvPr id="37891" name="Rectangle 2">
            <a:extLst>
              <a:ext uri="{FF2B5EF4-FFF2-40B4-BE49-F238E27FC236}">
                <a16:creationId xmlns:a16="http://schemas.microsoft.com/office/drawing/2014/main" id="{44DF50F5-B3F1-4E0A-A1E2-AAFBCB4C3892}"/>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C1383698-82DF-443A-9572-A5A5CA8E5E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pPr>
              <a:defRPr/>
            </a:pPr>
            <a:fld id="{18D25F1B-3E9D-4E62-A787-C86D007434A9}" type="slidenum">
              <a:rPr lang="es-ES" altLang="es-AR" smtClean="0"/>
              <a:pPr>
                <a:defRPr/>
              </a:pPr>
              <a:t>19</a:t>
            </a:fld>
            <a:endParaRPr lang="es-ES" altLang="es-AR"/>
          </a:p>
        </p:txBody>
      </p:sp>
    </p:spTree>
    <p:extLst>
      <p:ext uri="{BB962C8B-B14F-4D97-AF65-F5344CB8AC3E}">
        <p14:creationId xmlns:p14="http://schemas.microsoft.com/office/powerpoint/2010/main" val="89777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AEA9E029-5C87-4D26-8A43-22B43EBBF4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EC280D2-3573-46C5-BD66-C7413718E460}" type="slidenum">
              <a:rPr lang="es-ES" altLang="es-AR" smtClean="0"/>
              <a:pPr>
                <a:spcBef>
                  <a:spcPct val="0"/>
                </a:spcBef>
              </a:pPr>
              <a:t>21</a:t>
            </a:fld>
            <a:endParaRPr lang="es-ES" altLang="es-AR"/>
          </a:p>
        </p:txBody>
      </p:sp>
      <p:sp>
        <p:nvSpPr>
          <p:cNvPr id="27651" name="Rectangle 2">
            <a:extLst>
              <a:ext uri="{FF2B5EF4-FFF2-40B4-BE49-F238E27FC236}">
                <a16:creationId xmlns:a16="http://schemas.microsoft.com/office/drawing/2014/main" id="{CA39087E-014D-4A21-B737-72D76998164E}"/>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7A093FB7-1F3E-4306-91DA-961C356BA8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43B63587-DE78-424E-80F9-97ED030645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B728EA7-C442-4AA2-80B2-2B3C500C17FC}" type="slidenum">
              <a:rPr lang="es-ES" altLang="es-AR" smtClean="0"/>
              <a:pPr>
                <a:spcBef>
                  <a:spcPct val="0"/>
                </a:spcBef>
              </a:pPr>
              <a:t>22</a:t>
            </a:fld>
            <a:endParaRPr lang="es-ES" altLang="es-AR"/>
          </a:p>
        </p:txBody>
      </p:sp>
      <p:sp>
        <p:nvSpPr>
          <p:cNvPr id="39939" name="Rectangle 2">
            <a:extLst>
              <a:ext uri="{FF2B5EF4-FFF2-40B4-BE49-F238E27FC236}">
                <a16:creationId xmlns:a16="http://schemas.microsoft.com/office/drawing/2014/main" id="{521A069B-7C31-418E-B149-F7F0ACFE1CF0}"/>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346FB1A4-CF25-4AF7-9549-C5A48D1ECA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CFADDE1C-CE2C-4406-851B-7DC45B3B82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23BA598-3F3A-4506-B567-ECFF6F23025B}" type="slidenum">
              <a:rPr lang="es-ES" altLang="es-AR" smtClean="0"/>
              <a:pPr>
                <a:spcBef>
                  <a:spcPct val="0"/>
                </a:spcBef>
              </a:pPr>
              <a:t>23</a:t>
            </a:fld>
            <a:endParaRPr lang="es-ES" altLang="es-AR"/>
          </a:p>
        </p:txBody>
      </p:sp>
      <p:sp>
        <p:nvSpPr>
          <p:cNvPr id="41987" name="Rectangle 2">
            <a:extLst>
              <a:ext uri="{FF2B5EF4-FFF2-40B4-BE49-F238E27FC236}">
                <a16:creationId xmlns:a16="http://schemas.microsoft.com/office/drawing/2014/main" id="{50C3FE3D-723D-417F-8A7B-EE1BA766CB9F}"/>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0296A2F4-7696-4D99-B2DE-757EA80634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37AC2957-934F-48B7-BA06-D35A8DCE03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A28E50D-8511-4C29-BBAC-52B1A0335C51}" type="slidenum">
              <a:rPr lang="es-ES" altLang="es-AR" smtClean="0"/>
              <a:pPr>
                <a:spcBef>
                  <a:spcPct val="0"/>
                </a:spcBef>
              </a:pPr>
              <a:t>26</a:t>
            </a:fld>
            <a:endParaRPr lang="es-ES" altLang="es-AR"/>
          </a:p>
        </p:txBody>
      </p:sp>
      <p:sp>
        <p:nvSpPr>
          <p:cNvPr id="46083" name="Rectangle 2">
            <a:extLst>
              <a:ext uri="{FF2B5EF4-FFF2-40B4-BE49-F238E27FC236}">
                <a16:creationId xmlns:a16="http://schemas.microsoft.com/office/drawing/2014/main" id="{4949FC8D-0AA4-43A9-A283-F19185C795E2}"/>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9554B3AC-617A-48BD-AE34-11A2BCB497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DAAA9F8-6435-4D5D-92B6-464F010A7D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FF76C3B-8513-4BE6-B75A-4810D47F4330}" type="slidenum">
              <a:rPr lang="es-ES" altLang="es-AR" smtClean="0"/>
              <a:pPr>
                <a:spcBef>
                  <a:spcPct val="0"/>
                </a:spcBef>
              </a:pPr>
              <a:t>2</a:t>
            </a:fld>
            <a:endParaRPr lang="es-ES" altLang="es-AR"/>
          </a:p>
        </p:txBody>
      </p:sp>
      <p:sp>
        <p:nvSpPr>
          <p:cNvPr id="8195" name="Rectangle 2">
            <a:extLst>
              <a:ext uri="{FF2B5EF4-FFF2-40B4-BE49-F238E27FC236}">
                <a16:creationId xmlns:a16="http://schemas.microsoft.com/office/drawing/2014/main" id="{272F27C0-FAD9-4949-B5D2-6772C8C63610}"/>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EFD36DAF-B8D8-4F34-84B0-9A41C35148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77EDEC03-E393-4E4A-A329-02405A2954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7F0139C-AB44-4FC2-9484-5F481D0BD4C2}" type="slidenum">
              <a:rPr lang="es-ES" altLang="es-AR" smtClean="0"/>
              <a:pPr>
                <a:spcBef>
                  <a:spcPct val="0"/>
                </a:spcBef>
              </a:pPr>
              <a:t>27</a:t>
            </a:fld>
            <a:endParaRPr lang="es-ES" altLang="es-AR"/>
          </a:p>
        </p:txBody>
      </p:sp>
      <p:sp>
        <p:nvSpPr>
          <p:cNvPr id="48131" name="Rectangle 2">
            <a:extLst>
              <a:ext uri="{FF2B5EF4-FFF2-40B4-BE49-F238E27FC236}">
                <a16:creationId xmlns:a16="http://schemas.microsoft.com/office/drawing/2014/main" id="{B332F89F-34CE-4654-A56E-B21977E9F331}"/>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CCC027CB-EC40-459D-BAA9-CA8AC94F34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579053D3-C474-4988-A3BA-DA57DE9950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ED857C0-9535-46D3-A245-E0657F9ABF7F}" type="slidenum">
              <a:rPr lang="es-ES" altLang="es-AR" smtClean="0"/>
              <a:pPr>
                <a:spcBef>
                  <a:spcPct val="0"/>
                </a:spcBef>
              </a:pPr>
              <a:t>28</a:t>
            </a:fld>
            <a:endParaRPr lang="es-ES" altLang="es-AR"/>
          </a:p>
        </p:txBody>
      </p:sp>
      <p:sp>
        <p:nvSpPr>
          <p:cNvPr id="50179" name="Rectangle 2">
            <a:extLst>
              <a:ext uri="{FF2B5EF4-FFF2-40B4-BE49-F238E27FC236}">
                <a16:creationId xmlns:a16="http://schemas.microsoft.com/office/drawing/2014/main" id="{C16FFB19-F49C-49E7-A6FD-85715111C238}"/>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2BEE5D2F-96F1-48F4-B67E-E4268FE179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D7C83E62-2A51-410E-AEF0-DBD060C004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A55F69-F2F2-4C36-A33D-03498A0C612E}" type="slidenum">
              <a:rPr lang="es-ES" altLang="es-AR" smtClean="0"/>
              <a:pPr>
                <a:spcBef>
                  <a:spcPct val="0"/>
                </a:spcBef>
              </a:pPr>
              <a:t>29</a:t>
            </a:fld>
            <a:endParaRPr lang="es-ES" altLang="es-AR"/>
          </a:p>
        </p:txBody>
      </p:sp>
      <p:sp>
        <p:nvSpPr>
          <p:cNvPr id="52227" name="Rectangle 2">
            <a:extLst>
              <a:ext uri="{FF2B5EF4-FFF2-40B4-BE49-F238E27FC236}">
                <a16:creationId xmlns:a16="http://schemas.microsoft.com/office/drawing/2014/main" id="{2A13B68A-BADF-49FE-A6E6-CAA65E75531B}"/>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4B5566D7-682E-4E4B-A038-39F2357879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22BE7A91-7D9B-466E-A7F4-3A3EF63805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4EB7076-86CA-49B7-BD9C-F7740CC97E0E}" type="slidenum">
              <a:rPr lang="es-ES" altLang="es-AR" smtClean="0"/>
              <a:pPr>
                <a:spcBef>
                  <a:spcPct val="0"/>
                </a:spcBef>
              </a:pPr>
              <a:t>31</a:t>
            </a:fld>
            <a:endParaRPr lang="es-ES" altLang="es-AR"/>
          </a:p>
        </p:txBody>
      </p:sp>
      <p:sp>
        <p:nvSpPr>
          <p:cNvPr id="55299" name="Rectangle 2">
            <a:extLst>
              <a:ext uri="{FF2B5EF4-FFF2-40B4-BE49-F238E27FC236}">
                <a16:creationId xmlns:a16="http://schemas.microsoft.com/office/drawing/2014/main" id="{D9A92A58-9FF9-4E97-A338-162CCBDDBA4D}"/>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6A9A5BC3-D4AC-4978-8643-FD44ADFBB3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4925FF06-6FFD-461C-9F7C-CACB338551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5F93BDC-B6A7-4BF4-B529-280EADBD41FF}" type="slidenum">
              <a:rPr lang="es-ES" altLang="es-AR" smtClean="0"/>
              <a:pPr>
                <a:spcBef>
                  <a:spcPct val="0"/>
                </a:spcBef>
              </a:pPr>
              <a:t>32</a:t>
            </a:fld>
            <a:endParaRPr lang="es-ES" altLang="es-AR"/>
          </a:p>
        </p:txBody>
      </p:sp>
      <p:sp>
        <p:nvSpPr>
          <p:cNvPr id="57347" name="Rectangle 2">
            <a:extLst>
              <a:ext uri="{FF2B5EF4-FFF2-40B4-BE49-F238E27FC236}">
                <a16:creationId xmlns:a16="http://schemas.microsoft.com/office/drawing/2014/main" id="{E5BE960A-9FC3-4BAF-8805-7F763B53272B}"/>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1877C1F7-4E04-48CD-87A7-1F4A1742C1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pPr>
              <a:defRPr/>
            </a:pPr>
            <a:fld id="{18D25F1B-3E9D-4E62-A787-C86D007434A9}" type="slidenum">
              <a:rPr lang="es-ES" altLang="es-AR" smtClean="0"/>
              <a:pPr>
                <a:defRPr/>
              </a:pPr>
              <a:t>33</a:t>
            </a:fld>
            <a:endParaRPr lang="es-ES" altLang="es-AR"/>
          </a:p>
        </p:txBody>
      </p:sp>
    </p:spTree>
    <p:extLst>
      <p:ext uri="{BB962C8B-B14F-4D97-AF65-F5344CB8AC3E}">
        <p14:creationId xmlns:p14="http://schemas.microsoft.com/office/powerpoint/2010/main" val="27638175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pPr>
              <a:defRPr/>
            </a:pPr>
            <a:fld id="{18D25F1B-3E9D-4E62-A787-C86D007434A9}" type="slidenum">
              <a:rPr lang="es-ES" altLang="es-AR" smtClean="0"/>
              <a:pPr>
                <a:defRPr/>
              </a:pPr>
              <a:t>34</a:t>
            </a:fld>
            <a:endParaRPr lang="es-ES" altLang="es-AR"/>
          </a:p>
        </p:txBody>
      </p:sp>
    </p:spTree>
    <p:extLst>
      <p:ext uri="{BB962C8B-B14F-4D97-AF65-F5344CB8AC3E}">
        <p14:creationId xmlns:p14="http://schemas.microsoft.com/office/powerpoint/2010/main" val="26401871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2B268D8F-7CF8-4587-908D-19DB58E3D5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73543D2-2F14-445E-BA03-50FE551089E0}" type="slidenum">
              <a:rPr lang="es-ES" altLang="es-AR" smtClean="0"/>
              <a:pPr>
                <a:spcBef>
                  <a:spcPct val="0"/>
                </a:spcBef>
              </a:pPr>
              <a:t>35</a:t>
            </a:fld>
            <a:endParaRPr lang="es-ES" altLang="es-AR"/>
          </a:p>
        </p:txBody>
      </p:sp>
      <p:sp>
        <p:nvSpPr>
          <p:cNvPr id="61443" name="Rectangle 2">
            <a:extLst>
              <a:ext uri="{FF2B5EF4-FFF2-40B4-BE49-F238E27FC236}">
                <a16:creationId xmlns:a16="http://schemas.microsoft.com/office/drawing/2014/main" id="{BB052160-FB6A-4E45-A061-EDAC9D00DA8A}"/>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012CD2A6-7EC7-4789-A570-352314A7CE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8B7282AE-106B-467D-A230-461A2CFF1A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A402699-F686-456C-AC04-F29830C45848}" type="slidenum">
              <a:rPr lang="es-ES" altLang="es-AR" smtClean="0"/>
              <a:pPr>
                <a:spcBef>
                  <a:spcPct val="0"/>
                </a:spcBef>
              </a:pPr>
              <a:t>41</a:t>
            </a:fld>
            <a:endParaRPr lang="es-ES" altLang="es-AR"/>
          </a:p>
        </p:txBody>
      </p:sp>
      <p:sp>
        <p:nvSpPr>
          <p:cNvPr id="68611" name="Rectangle 2">
            <a:extLst>
              <a:ext uri="{FF2B5EF4-FFF2-40B4-BE49-F238E27FC236}">
                <a16:creationId xmlns:a16="http://schemas.microsoft.com/office/drawing/2014/main" id="{E896D68C-9D1F-4CE1-AF09-D98A470224EE}"/>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705BECE7-A31B-48FB-B85D-14212D26AB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dirty="0">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AE5D2F75-704B-4E30-8711-9FDD09598D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2CA4072-4D55-45E6-BA64-F81B0C8594BB}" type="slidenum">
              <a:rPr lang="es-ES" altLang="es-AR" smtClean="0"/>
              <a:pPr>
                <a:spcBef>
                  <a:spcPct val="0"/>
                </a:spcBef>
              </a:pPr>
              <a:t>42</a:t>
            </a:fld>
            <a:endParaRPr lang="es-ES" altLang="es-AR"/>
          </a:p>
        </p:txBody>
      </p:sp>
      <p:sp>
        <p:nvSpPr>
          <p:cNvPr id="70659" name="Rectangle 2">
            <a:extLst>
              <a:ext uri="{FF2B5EF4-FFF2-40B4-BE49-F238E27FC236}">
                <a16:creationId xmlns:a16="http://schemas.microsoft.com/office/drawing/2014/main" id="{A4DDA80E-E217-4950-B0CE-623E9ED70963}"/>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EA0BA255-0EDD-4C96-A48D-0326894367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BDD9AE88-EAD7-47AE-AEBA-41FB1F17E4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A01927D-B0FA-4C37-8FC5-73F4523F061A}" type="slidenum">
              <a:rPr lang="es-ES" altLang="es-AR" smtClean="0"/>
              <a:pPr>
                <a:spcBef>
                  <a:spcPct val="0"/>
                </a:spcBef>
              </a:pPr>
              <a:t>3</a:t>
            </a:fld>
            <a:endParaRPr lang="es-ES" altLang="es-AR"/>
          </a:p>
        </p:txBody>
      </p:sp>
      <p:sp>
        <p:nvSpPr>
          <p:cNvPr id="10243" name="Rectangle 2">
            <a:extLst>
              <a:ext uri="{FF2B5EF4-FFF2-40B4-BE49-F238E27FC236}">
                <a16:creationId xmlns:a16="http://schemas.microsoft.com/office/drawing/2014/main" id="{9781E5C9-19C3-4402-AA0F-21B9CD8FD203}"/>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6A6A4512-6685-459F-AE7A-FB895999DE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Marcador de imagen de diapositiva 1">
            <a:extLst>
              <a:ext uri="{FF2B5EF4-FFF2-40B4-BE49-F238E27FC236}">
                <a16:creationId xmlns:a16="http://schemas.microsoft.com/office/drawing/2014/main" id="{BF80A246-5D7B-4C6B-8BD1-0ABF59D91302}"/>
              </a:ext>
            </a:extLst>
          </p:cNvPr>
          <p:cNvSpPr>
            <a:spLocks noGrp="1" noRot="1" noChangeAspect="1" noChangeArrowheads="1" noTextEdit="1"/>
          </p:cNvSpPr>
          <p:nvPr>
            <p:ph type="sldImg"/>
          </p:nvPr>
        </p:nvSpPr>
        <p:spPr>
          <a:ln/>
        </p:spPr>
      </p:sp>
      <p:sp>
        <p:nvSpPr>
          <p:cNvPr id="73731" name="Marcador de notas 2">
            <a:extLst>
              <a:ext uri="{FF2B5EF4-FFF2-40B4-BE49-F238E27FC236}">
                <a16:creationId xmlns:a16="http://schemas.microsoft.com/office/drawing/2014/main" id="{244FEC7C-8130-45E1-8FD0-FFCEECB426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AR" altLang="es-AR">
              <a:latin typeface="Arial" panose="020B0604020202020204" pitchFamily="34" charset="0"/>
            </a:endParaRPr>
          </a:p>
        </p:txBody>
      </p:sp>
      <p:sp>
        <p:nvSpPr>
          <p:cNvPr id="73732" name="Marcador de número de diapositiva 3">
            <a:extLst>
              <a:ext uri="{FF2B5EF4-FFF2-40B4-BE49-F238E27FC236}">
                <a16:creationId xmlns:a16="http://schemas.microsoft.com/office/drawing/2014/main" id="{A3F41180-8034-46D6-B485-8FBBA20135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9EB6BF37-9716-4687-AAD4-8E6F18178D48}" type="slidenum">
              <a:rPr lang="es-ES" altLang="es-AR" smtClean="0">
                <a:latin typeface="Arial" panose="020B0604020202020204" pitchFamily="34" charset="0"/>
              </a:rPr>
              <a:pPr/>
              <a:t>44</a:t>
            </a:fld>
            <a:endParaRPr lang="es-ES" altLang="es-AR">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D683C66D-AE70-459E-96E6-48CBCDFC56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6687706-8B13-4734-9349-625F5ED9D14A}" type="slidenum">
              <a:rPr lang="es-ES" altLang="es-AR" smtClean="0"/>
              <a:pPr>
                <a:spcBef>
                  <a:spcPct val="0"/>
                </a:spcBef>
              </a:pPr>
              <a:t>46</a:t>
            </a:fld>
            <a:endParaRPr lang="es-ES" altLang="es-AR"/>
          </a:p>
        </p:txBody>
      </p:sp>
      <p:sp>
        <p:nvSpPr>
          <p:cNvPr id="76803" name="Rectangle 2">
            <a:extLst>
              <a:ext uri="{FF2B5EF4-FFF2-40B4-BE49-F238E27FC236}">
                <a16:creationId xmlns:a16="http://schemas.microsoft.com/office/drawing/2014/main" id="{C5D493E4-7AF8-4A9E-94DE-56EB3E02E929}"/>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4714AB10-C98D-4814-A62B-FA71167980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818B8999-7335-4BA6-A2E3-E8B956EC0A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F6FCDC5-3777-4680-92E4-F18BA7407280}" type="slidenum">
              <a:rPr lang="es-ES" altLang="es-AR" smtClean="0"/>
              <a:pPr>
                <a:spcBef>
                  <a:spcPct val="0"/>
                </a:spcBef>
              </a:pPr>
              <a:t>48</a:t>
            </a:fld>
            <a:endParaRPr lang="es-ES" altLang="es-AR"/>
          </a:p>
        </p:txBody>
      </p:sp>
      <p:sp>
        <p:nvSpPr>
          <p:cNvPr id="79875" name="Rectangle 2">
            <a:extLst>
              <a:ext uri="{FF2B5EF4-FFF2-40B4-BE49-F238E27FC236}">
                <a16:creationId xmlns:a16="http://schemas.microsoft.com/office/drawing/2014/main" id="{D8589195-6F5C-4DA9-AD78-F057F532DC31}"/>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C4692910-9A0D-4BB4-B0BF-5CA2BEF4D7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C4BC28CF-1723-4CA5-B96A-73D3FDA562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DDADF59-33E0-41A4-B5F1-95C65383765D}" type="slidenum">
              <a:rPr lang="es-ES" altLang="es-AR" smtClean="0"/>
              <a:pPr>
                <a:spcBef>
                  <a:spcPct val="0"/>
                </a:spcBef>
              </a:pPr>
              <a:t>49</a:t>
            </a:fld>
            <a:endParaRPr lang="es-ES" altLang="es-AR"/>
          </a:p>
        </p:txBody>
      </p:sp>
      <p:sp>
        <p:nvSpPr>
          <p:cNvPr id="81923" name="Rectangle 2">
            <a:extLst>
              <a:ext uri="{FF2B5EF4-FFF2-40B4-BE49-F238E27FC236}">
                <a16:creationId xmlns:a16="http://schemas.microsoft.com/office/drawing/2014/main" id="{AF107710-B543-42A5-B970-22DBA401C5D7}"/>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639C602D-DCFD-4D16-9FB3-7B100D91A5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Marcador de imagen de diapositiva 1">
            <a:extLst>
              <a:ext uri="{FF2B5EF4-FFF2-40B4-BE49-F238E27FC236}">
                <a16:creationId xmlns:a16="http://schemas.microsoft.com/office/drawing/2014/main" id="{AE172077-F006-4505-9702-A42EEC3A1C9C}"/>
              </a:ext>
            </a:extLst>
          </p:cNvPr>
          <p:cNvSpPr>
            <a:spLocks noGrp="1" noRot="1" noChangeAspect="1" noChangeArrowheads="1" noTextEdit="1"/>
          </p:cNvSpPr>
          <p:nvPr>
            <p:ph type="sldImg"/>
          </p:nvPr>
        </p:nvSpPr>
        <p:spPr>
          <a:ln/>
        </p:spPr>
      </p:sp>
      <p:sp>
        <p:nvSpPr>
          <p:cNvPr id="84995" name="Marcador de notas 2">
            <a:extLst>
              <a:ext uri="{FF2B5EF4-FFF2-40B4-BE49-F238E27FC236}">
                <a16:creationId xmlns:a16="http://schemas.microsoft.com/office/drawing/2014/main" id="{20F6F2E4-4307-47A1-A36A-121BBF8DB1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AR" altLang="es-AR">
              <a:latin typeface="Arial" panose="020B0604020202020204" pitchFamily="34" charset="0"/>
            </a:endParaRPr>
          </a:p>
        </p:txBody>
      </p:sp>
      <p:sp>
        <p:nvSpPr>
          <p:cNvPr id="84996" name="Marcador de número de diapositiva 3">
            <a:extLst>
              <a:ext uri="{FF2B5EF4-FFF2-40B4-BE49-F238E27FC236}">
                <a16:creationId xmlns:a16="http://schemas.microsoft.com/office/drawing/2014/main" id="{71827DD6-402F-4DDB-861F-369D523160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C11D7966-3962-408B-B2A9-A7B72917A094}" type="slidenum">
              <a:rPr lang="es-ES" altLang="es-AR" smtClean="0">
                <a:latin typeface="Arial" panose="020B0604020202020204" pitchFamily="34" charset="0"/>
              </a:rPr>
              <a:pPr/>
              <a:t>51</a:t>
            </a:fld>
            <a:endParaRPr lang="es-ES" altLang="es-AR">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3F446D27-9C20-4831-BD25-51B7D67B20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732114F-9678-4B76-BFAC-493F0A385A64}" type="slidenum">
              <a:rPr lang="es-ES" altLang="es-AR" smtClean="0"/>
              <a:pPr>
                <a:spcBef>
                  <a:spcPct val="0"/>
                </a:spcBef>
              </a:pPr>
              <a:t>53</a:t>
            </a:fld>
            <a:endParaRPr lang="es-ES" altLang="es-AR"/>
          </a:p>
        </p:txBody>
      </p:sp>
      <p:sp>
        <p:nvSpPr>
          <p:cNvPr id="88067" name="Rectangle 2">
            <a:extLst>
              <a:ext uri="{FF2B5EF4-FFF2-40B4-BE49-F238E27FC236}">
                <a16:creationId xmlns:a16="http://schemas.microsoft.com/office/drawing/2014/main" id="{044B0887-4B0B-4454-BC99-8E0CF9AAE3E3}"/>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FA917C23-B587-462A-B4AF-73E1647005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91EA8ED2-16B4-4E32-965A-782EBE2304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96D480F-A23D-4BA6-9752-ADEC0C5AC609}" type="slidenum">
              <a:rPr lang="es-ES" altLang="es-AR" smtClean="0"/>
              <a:pPr>
                <a:spcBef>
                  <a:spcPct val="0"/>
                </a:spcBef>
              </a:pPr>
              <a:t>59</a:t>
            </a:fld>
            <a:endParaRPr lang="es-ES" altLang="es-AR"/>
          </a:p>
        </p:txBody>
      </p:sp>
      <p:sp>
        <p:nvSpPr>
          <p:cNvPr id="95235" name="Rectangle 2">
            <a:extLst>
              <a:ext uri="{FF2B5EF4-FFF2-40B4-BE49-F238E27FC236}">
                <a16:creationId xmlns:a16="http://schemas.microsoft.com/office/drawing/2014/main" id="{B7A3D063-DF75-4019-9CC3-E136141D1FA9}"/>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FAF5CFB7-FB25-417D-92A5-411719A427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2CD04228-84F2-428F-86B9-88C1806BE5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8F1B5DF-3C11-4836-8657-3EEB282D8E73}" type="slidenum">
              <a:rPr lang="es-ES" altLang="es-AR" smtClean="0"/>
              <a:pPr>
                <a:spcBef>
                  <a:spcPct val="0"/>
                </a:spcBef>
              </a:pPr>
              <a:t>63</a:t>
            </a:fld>
            <a:endParaRPr lang="es-ES" altLang="es-AR"/>
          </a:p>
        </p:txBody>
      </p:sp>
      <p:sp>
        <p:nvSpPr>
          <p:cNvPr id="100355" name="Rectangle 2">
            <a:extLst>
              <a:ext uri="{FF2B5EF4-FFF2-40B4-BE49-F238E27FC236}">
                <a16:creationId xmlns:a16="http://schemas.microsoft.com/office/drawing/2014/main" id="{E4493FED-5C23-496D-8F53-B97762F2DC9B}"/>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6FE5B8E5-03C8-42B2-A5B8-86BB2DD2AD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2FE818E5-6513-4B46-8715-C655146DD6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02C7EB5-5779-46FB-B3EF-154FC48A1DF5}" type="slidenum">
              <a:rPr lang="es-ES" altLang="es-AR" smtClean="0"/>
              <a:pPr>
                <a:spcBef>
                  <a:spcPct val="0"/>
                </a:spcBef>
              </a:pPr>
              <a:t>65</a:t>
            </a:fld>
            <a:endParaRPr lang="es-ES" altLang="es-AR"/>
          </a:p>
        </p:txBody>
      </p:sp>
      <p:sp>
        <p:nvSpPr>
          <p:cNvPr id="103427" name="Rectangle 2">
            <a:extLst>
              <a:ext uri="{FF2B5EF4-FFF2-40B4-BE49-F238E27FC236}">
                <a16:creationId xmlns:a16="http://schemas.microsoft.com/office/drawing/2014/main" id="{20FD802E-4FBC-4B7B-BCE2-959A11CBBEFC}"/>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6783B226-3414-400B-8B97-A7F083829F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D7F8BD8D-D408-4ACB-9E66-6DB83E3A82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3BBED5-9CCC-451A-A261-DD0740E36ED6}" type="slidenum">
              <a:rPr lang="es-ES" altLang="es-AR" smtClean="0"/>
              <a:pPr>
                <a:spcBef>
                  <a:spcPct val="0"/>
                </a:spcBef>
              </a:pPr>
              <a:t>67</a:t>
            </a:fld>
            <a:endParaRPr lang="es-ES" altLang="es-AR"/>
          </a:p>
        </p:txBody>
      </p:sp>
      <p:sp>
        <p:nvSpPr>
          <p:cNvPr id="106499" name="Rectangle 2">
            <a:extLst>
              <a:ext uri="{FF2B5EF4-FFF2-40B4-BE49-F238E27FC236}">
                <a16:creationId xmlns:a16="http://schemas.microsoft.com/office/drawing/2014/main" id="{4308C6B8-2DE9-431B-8C16-41937A9E0E87}"/>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213CA2EF-3AAE-464D-8904-919DBB0F7C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23D004B1-BAE9-4830-9DD2-8A817CED66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2259D20-3490-4BA3-8C5A-64B7730A8C74}" type="slidenum">
              <a:rPr lang="es-ES" altLang="es-AR" smtClean="0"/>
              <a:pPr>
                <a:spcBef>
                  <a:spcPct val="0"/>
                </a:spcBef>
              </a:pPr>
              <a:t>4</a:t>
            </a:fld>
            <a:endParaRPr lang="es-ES" altLang="es-AR"/>
          </a:p>
        </p:txBody>
      </p:sp>
      <p:sp>
        <p:nvSpPr>
          <p:cNvPr id="12291" name="Rectangle 2">
            <a:extLst>
              <a:ext uri="{FF2B5EF4-FFF2-40B4-BE49-F238E27FC236}">
                <a16:creationId xmlns:a16="http://schemas.microsoft.com/office/drawing/2014/main" id="{099F96A0-F33B-420D-8CA1-0CD52A67F8F5}"/>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7D009A3D-8ECE-437B-B678-C7CF4A3ADC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C7852E5E-3759-4FAE-B993-4C93C6CC22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1A6599-7FD4-40CA-B94B-907AC420FB70}" type="slidenum">
              <a:rPr lang="es-ES" altLang="es-AR" smtClean="0"/>
              <a:pPr>
                <a:spcBef>
                  <a:spcPct val="0"/>
                </a:spcBef>
              </a:pPr>
              <a:t>68</a:t>
            </a:fld>
            <a:endParaRPr lang="es-ES" altLang="es-AR"/>
          </a:p>
        </p:txBody>
      </p:sp>
      <p:sp>
        <p:nvSpPr>
          <p:cNvPr id="108547" name="Rectangle 2">
            <a:extLst>
              <a:ext uri="{FF2B5EF4-FFF2-40B4-BE49-F238E27FC236}">
                <a16:creationId xmlns:a16="http://schemas.microsoft.com/office/drawing/2014/main" id="{DD5E51A6-3C8F-4E63-A565-C3483714D157}"/>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3F8C80A6-66B0-4934-8B77-8CA666DDFE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D696F6C6-BB17-46FC-B622-9F472E4EC0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F73533B-BB60-4E76-B56D-9AC72FB60675}" type="slidenum">
              <a:rPr lang="es-ES" altLang="es-AR" smtClean="0"/>
              <a:pPr>
                <a:spcBef>
                  <a:spcPct val="0"/>
                </a:spcBef>
              </a:pPr>
              <a:t>69</a:t>
            </a:fld>
            <a:endParaRPr lang="es-ES" altLang="es-AR"/>
          </a:p>
        </p:txBody>
      </p:sp>
      <p:sp>
        <p:nvSpPr>
          <p:cNvPr id="110595" name="Rectangle 2">
            <a:extLst>
              <a:ext uri="{FF2B5EF4-FFF2-40B4-BE49-F238E27FC236}">
                <a16:creationId xmlns:a16="http://schemas.microsoft.com/office/drawing/2014/main" id="{38E4C88C-6BF8-4D61-A008-552CC85EC876}"/>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CD19DA5E-4E6D-4361-BE73-BCA1137D37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DD02689F-53D9-4617-83AF-AFF65C36F1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49DBCC4-80D4-4383-BF2C-042BD1C2CE7E}" type="slidenum">
              <a:rPr lang="es-ES" altLang="es-AR" smtClean="0"/>
              <a:pPr>
                <a:spcBef>
                  <a:spcPct val="0"/>
                </a:spcBef>
              </a:pPr>
              <a:t>71</a:t>
            </a:fld>
            <a:endParaRPr lang="es-ES" altLang="es-AR"/>
          </a:p>
        </p:txBody>
      </p:sp>
      <p:sp>
        <p:nvSpPr>
          <p:cNvPr id="113667" name="Rectangle 2">
            <a:extLst>
              <a:ext uri="{FF2B5EF4-FFF2-40B4-BE49-F238E27FC236}">
                <a16:creationId xmlns:a16="http://schemas.microsoft.com/office/drawing/2014/main" id="{EA46EFB5-F93B-4199-B4FF-6D6FD5EF2F11}"/>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06B1692C-0500-4186-AA7A-86A56B23D5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dirty="0">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55827B8D-5BF9-4865-B253-9BFB4DCF20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401FC0E-0557-4F2D-80CA-670BCCC4FC2E}" type="slidenum">
              <a:rPr lang="es-ES" altLang="es-AR" smtClean="0"/>
              <a:pPr>
                <a:spcBef>
                  <a:spcPct val="0"/>
                </a:spcBef>
              </a:pPr>
              <a:t>76</a:t>
            </a:fld>
            <a:endParaRPr lang="es-ES" altLang="es-AR"/>
          </a:p>
        </p:txBody>
      </p:sp>
      <p:sp>
        <p:nvSpPr>
          <p:cNvPr id="119811" name="Rectangle 2">
            <a:extLst>
              <a:ext uri="{FF2B5EF4-FFF2-40B4-BE49-F238E27FC236}">
                <a16:creationId xmlns:a16="http://schemas.microsoft.com/office/drawing/2014/main" id="{DB956E2F-7C0D-457B-842E-1E557684E4AA}"/>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1C91E1EA-A86C-4AEB-9FF1-ED2BF93458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85EC3C3B-A04D-4D8B-BB86-57EF987CF1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A9D605-C761-49EE-961E-F4CEE6C68224}" type="slidenum">
              <a:rPr lang="es-ES" altLang="es-AR" smtClean="0"/>
              <a:pPr>
                <a:spcBef>
                  <a:spcPct val="0"/>
                </a:spcBef>
              </a:pPr>
              <a:t>77</a:t>
            </a:fld>
            <a:endParaRPr lang="es-ES" altLang="es-AR"/>
          </a:p>
        </p:txBody>
      </p:sp>
      <p:sp>
        <p:nvSpPr>
          <p:cNvPr id="121859" name="Rectangle 2">
            <a:extLst>
              <a:ext uri="{FF2B5EF4-FFF2-40B4-BE49-F238E27FC236}">
                <a16:creationId xmlns:a16="http://schemas.microsoft.com/office/drawing/2014/main" id="{E636B8D8-4039-4DFE-9A33-0544009E0E7C}"/>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CB82725B-1EB9-4CBD-8797-61CC845581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463A05BA-00B2-4D68-8E6F-8BCC5A9AAD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FD3D8C7-78A2-4255-900D-C1A17ECF51F0}" type="slidenum">
              <a:rPr lang="es-ES" altLang="es-AR" smtClean="0"/>
              <a:pPr>
                <a:spcBef>
                  <a:spcPct val="0"/>
                </a:spcBef>
              </a:pPr>
              <a:t>78</a:t>
            </a:fld>
            <a:endParaRPr lang="es-ES" altLang="es-AR"/>
          </a:p>
        </p:txBody>
      </p:sp>
      <p:sp>
        <p:nvSpPr>
          <p:cNvPr id="123907" name="Rectangle 2">
            <a:extLst>
              <a:ext uri="{FF2B5EF4-FFF2-40B4-BE49-F238E27FC236}">
                <a16:creationId xmlns:a16="http://schemas.microsoft.com/office/drawing/2014/main" id="{2C72D3C8-B701-4D8C-A708-88FBA2A7FE97}"/>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8D2CE09C-47F1-4D6F-9977-A0634671A1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B86816CB-1F95-4CB5-AB8C-FC73221D0D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812BC4F-88BF-465C-8068-FEB9BDD1F231}" type="slidenum">
              <a:rPr lang="es-ES" altLang="es-AR" smtClean="0"/>
              <a:pPr>
                <a:spcBef>
                  <a:spcPct val="0"/>
                </a:spcBef>
              </a:pPr>
              <a:t>6</a:t>
            </a:fld>
            <a:endParaRPr lang="es-ES" altLang="es-AR"/>
          </a:p>
        </p:txBody>
      </p:sp>
      <p:sp>
        <p:nvSpPr>
          <p:cNvPr id="15363" name="Rectangle 2">
            <a:extLst>
              <a:ext uri="{FF2B5EF4-FFF2-40B4-BE49-F238E27FC236}">
                <a16:creationId xmlns:a16="http://schemas.microsoft.com/office/drawing/2014/main" id="{91229EBD-82AD-4855-AA06-5EE75C6C5E57}"/>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69758A2-16F2-4253-8DFD-D0B24C57B3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B8C774C7-793D-4E5D-B450-20077FB27B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7EC2B31-D0ED-44D0-B294-63FA6E76EBB5}" type="slidenum">
              <a:rPr lang="es-ES" altLang="es-AR" smtClean="0"/>
              <a:pPr>
                <a:spcBef>
                  <a:spcPct val="0"/>
                </a:spcBef>
              </a:pPr>
              <a:t>7</a:t>
            </a:fld>
            <a:endParaRPr lang="es-ES" altLang="es-AR"/>
          </a:p>
        </p:txBody>
      </p:sp>
      <p:sp>
        <p:nvSpPr>
          <p:cNvPr id="17411" name="Rectangle 2">
            <a:extLst>
              <a:ext uri="{FF2B5EF4-FFF2-40B4-BE49-F238E27FC236}">
                <a16:creationId xmlns:a16="http://schemas.microsoft.com/office/drawing/2014/main" id="{C17E08FA-2A74-4A31-A0AC-8035181906CB}"/>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9BE6EFC3-1548-4983-8EDA-D5969927FB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B54988F4-42D2-4D89-B1C4-48332DBB4F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FBDB21E-A7B7-452E-A556-5B8EA1D64172}" type="slidenum">
              <a:rPr lang="es-ES" altLang="es-AR" smtClean="0"/>
              <a:pPr>
                <a:spcBef>
                  <a:spcPct val="0"/>
                </a:spcBef>
              </a:pPr>
              <a:t>8</a:t>
            </a:fld>
            <a:endParaRPr lang="es-ES" altLang="es-AR"/>
          </a:p>
        </p:txBody>
      </p:sp>
      <p:sp>
        <p:nvSpPr>
          <p:cNvPr id="19459" name="Rectangle 2">
            <a:extLst>
              <a:ext uri="{FF2B5EF4-FFF2-40B4-BE49-F238E27FC236}">
                <a16:creationId xmlns:a16="http://schemas.microsoft.com/office/drawing/2014/main" id="{CB7283DE-0E7C-4ADE-A5A9-8ADDF4310C02}"/>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CAC2E7AC-FDF8-4628-91FA-A419DEE50A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AD75746-D7EC-46A8-A0E6-168DCAAD5F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ECBC72-A2A1-4C75-888E-6EED5AC4F508}" type="slidenum">
              <a:rPr lang="es-ES" altLang="es-AR" smtClean="0"/>
              <a:pPr>
                <a:spcBef>
                  <a:spcPct val="0"/>
                </a:spcBef>
              </a:pPr>
              <a:t>9</a:t>
            </a:fld>
            <a:endParaRPr lang="es-ES" altLang="es-AR"/>
          </a:p>
        </p:txBody>
      </p:sp>
      <p:sp>
        <p:nvSpPr>
          <p:cNvPr id="21507" name="Rectangle 2">
            <a:extLst>
              <a:ext uri="{FF2B5EF4-FFF2-40B4-BE49-F238E27FC236}">
                <a16:creationId xmlns:a16="http://schemas.microsoft.com/office/drawing/2014/main" id="{3E697473-96B6-4A24-95BA-27C89D8E504A}"/>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987D7881-06A9-4843-9A8E-761FF04CB8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C073C483-3794-4897-950A-3C82715F79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E8C3314-AAAC-4EB7-9652-7221CAB8CB0C}" type="slidenum">
              <a:rPr lang="es-ES" altLang="es-AR" smtClean="0"/>
              <a:pPr>
                <a:spcBef>
                  <a:spcPct val="0"/>
                </a:spcBef>
              </a:pPr>
              <a:t>11</a:t>
            </a:fld>
            <a:endParaRPr lang="es-ES" altLang="es-AR"/>
          </a:p>
        </p:txBody>
      </p:sp>
      <p:sp>
        <p:nvSpPr>
          <p:cNvPr id="24579" name="Rectangle 2">
            <a:extLst>
              <a:ext uri="{FF2B5EF4-FFF2-40B4-BE49-F238E27FC236}">
                <a16:creationId xmlns:a16="http://schemas.microsoft.com/office/drawing/2014/main" id="{F850BCBD-D1C5-4D2F-ADC5-7531A68872AB}"/>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B093AA7D-3F92-4495-87B0-2785608DC6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C439C527-68C0-42FD-BBDC-44DCFA681779}"/>
              </a:ext>
            </a:extLst>
          </p:cNvPr>
          <p:cNvGrpSpPr>
            <a:grpSpLocks/>
          </p:cNvGrpSpPr>
          <p:nvPr/>
        </p:nvGrpSpPr>
        <p:grpSpPr bwMode="auto">
          <a:xfrm>
            <a:off x="0" y="0"/>
            <a:ext cx="9148763" cy="6851650"/>
            <a:chOff x="1" y="0"/>
            <a:chExt cx="5763" cy="4316"/>
          </a:xfrm>
        </p:grpSpPr>
        <p:sp>
          <p:nvSpPr>
            <p:cNvPr id="5" name="Freeform 3">
              <a:extLst>
                <a:ext uri="{FF2B5EF4-FFF2-40B4-BE49-F238E27FC236}">
                  <a16:creationId xmlns:a16="http://schemas.microsoft.com/office/drawing/2014/main" id="{1887F9B7-731C-43DD-9123-0C39034992F6}"/>
                </a:ext>
              </a:extLst>
            </p:cNvPr>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lgn="ctr" eaLnBrk="1" hangingPunct="1">
                <a:defRPr/>
              </a:pPr>
              <a:endParaRPr lang="es-ES"/>
            </a:p>
          </p:txBody>
        </p:sp>
        <p:sp>
          <p:nvSpPr>
            <p:cNvPr id="6" name="Freeform 4">
              <a:extLst>
                <a:ext uri="{FF2B5EF4-FFF2-40B4-BE49-F238E27FC236}">
                  <a16:creationId xmlns:a16="http://schemas.microsoft.com/office/drawing/2014/main" id="{6200315D-2C28-4117-B4D2-42455528A2AE}"/>
                </a:ext>
              </a:extLst>
            </p:cNvPr>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lgn="ctr" eaLnBrk="1" hangingPunct="1">
                <a:defRPr/>
              </a:pPr>
              <a:endParaRPr lang="es-ES"/>
            </a:p>
          </p:txBody>
        </p:sp>
        <p:sp>
          <p:nvSpPr>
            <p:cNvPr id="7" name="Freeform 5">
              <a:extLst>
                <a:ext uri="{FF2B5EF4-FFF2-40B4-BE49-F238E27FC236}">
                  <a16:creationId xmlns:a16="http://schemas.microsoft.com/office/drawing/2014/main" id="{60288B6A-0A73-4ACB-A5BF-06030A0D10F0}"/>
                </a:ext>
              </a:extLst>
            </p:cNvPr>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lgn="ctr" eaLnBrk="1" hangingPunct="1">
                <a:defRPr/>
              </a:pPr>
              <a:endParaRPr lang="es-ES"/>
            </a:p>
          </p:txBody>
        </p:sp>
        <p:grpSp>
          <p:nvGrpSpPr>
            <p:cNvPr id="8" name="Group 6">
              <a:extLst>
                <a:ext uri="{FF2B5EF4-FFF2-40B4-BE49-F238E27FC236}">
                  <a16:creationId xmlns:a16="http://schemas.microsoft.com/office/drawing/2014/main" id="{7EF1C6BF-F228-4186-9DCB-F27B252F3745}"/>
                </a:ext>
              </a:extLst>
            </p:cNvPr>
            <p:cNvGrpSpPr>
              <a:grpSpLocks/>
            </p:cNvGrpSpPr>
            <p:nvPr/>
          </p:nvGrpSpPr>
          <p:grpSpPr bwMode="auto">
            <a:xfrm>
              <a:off x="288" y="0"/>
              <a:ext cx="5098" cy="4316"/>
              <a:chOff x="288" y="0"/>
              <a:chExt cx="5098" cy="4316"/>
            </a:xfrm>
          </p:grpSpPr>
          <p:sp>
            <p:nvSpPr>
              <p:cNvPr id="28" name="Freeform 7">
                <a:extLst>
                  <a:ext uri="{FF2B5EF4-FFF2-40B4-BE49-F238E27FC236}">
                    <a16:creationId xmlns:a16="http://schemas.microsoft.com/office/drawing/2014/main" id="{03E4C1E0-8010-4A55-9681-AFDDFDF29691}"/>
                  </a:ext>
                </a:extLst>
              </p:cNvPr>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29" name="Freeform 8">
                <a:extLst>
                  <a:ext uri="{FF2B5EF4-FFF2-40B4-BE49-F238E27FC236}">
                    <a16:creationId xmlns:a16="http://schemas.microsoft.com/office/drawing/2014/main" id="{55986D80-6566-41F0-8363-8B719BA072D3}"/>
                  </a:ext>
                </a:extLst>
              </p:cNvPr>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30" name="Freeform 9">
                <a:extLst>
                  <a:ext uri="{FF2B5EF4-FFF2-40B4-BE49-F238E27FC236}">
                    <a16:creationId xmlns:a16="http://schemas.microsoft.com/office/drawing/2014/main" id="{C0011159-2E92-48BD-A795-03A47B575B9A}"/>
                  </a:ext>
                </a:extLst>
              </p:cNvPr>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31" name="Freeform 10">
                <a:extLst>
                  <a:ext uri="{FF2B5EF4-FFF2-40B4-BE49-F238E27FC236}">
                    <a16:creationId xmlns:a16="http://schemas.microsoft.com/office/drawing/2014/main" id="{3ECEEC4A-6AAF-4C37-9A3D-AB5386CC4788}"/>
                  </a:ext>
                </a:extLst>
              </p:cNvPr>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32" name="Freeform 11">
                <a:extLst>
                  <a:ext uri="{FF2B5EF4-FFF2-40B4-BE49-F238E27FC236}">
                    <a16:creationId xmlns:a16="http://schemas.microsoft.com/office/drawing/2014/main" id="{04AEAB65-D6D9-4E5F-B079-C1599E88526F}"/>
                  </a:ext>
                </a:extLst>
              </p:cNvPr>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33" name="Freeform 12">
                <a:extLst>
                  <a:ext uri="{FF2B5EF4-FFF2-40B4-BE49-F238E27FC236}">
                    <a16:creationId xmlns:a16="http://schemas.microsoft.com/office/drawing/2014/main" id="{28D00567-C7A2-461C-9FFE-5B5B37A6A182}"/>
                  </a:ext>
                </a:extLst>
              </p:cNvPr>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34" name="Freeform 13">
                <a:extLst>
                  <a:ext uri="{FF2B5EF4-FFF2-40B4-BE49-F238E27FC236}">
                    <a16:creationId xmlns:a16="http://schemas.microsoft.com/office/drawing/2014/main" id="{3D7A81BD-E848-4EB2-953B-D379C1DC44DE}"/>
                  </a:ext>
                </a:extLst>
              </p:cNvPr>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35" name="Freeform 14">
                <a:extLst>
                  <a:ext uri="{FF2B5EF4-FFF2-40B4-BE49-F238E27FC236}">
                    <a16:creationId xmlns:a16="http://schemas.microsoft.com/office/drawing/2014/main" id="{A3ABCB97-462F-43A0-975F-BB4D97B635E6}"/>
                  </a:ext>
                </a:extLst>
              </p:cNvPr>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36" name="Freeform 15">
                <a:extLst>
                  <a:ext uri="{FF2B5EF4-FFF2-40B4-BE49-F238E27FC236}">
                    <a16:creationId xmlns:a16="http://schemas.microsoft.com/office/drawing/2014/main" id="{FC990ECF-3026-4A05-8784-E3E0095B72C5}"/>
                  </a:ext>
                </a:extLst>
              </p:cNvPr>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37" name="Freeform 16">
                <a:extLst>
                  <a:ext uri="{FF2B5EF4-FFF2-40B4-BE49-F238E27FC236}">
                    <a16:creationId xmlns:a16="http://schemas.microsoft.com/office/drawing/2014/main" id="{32A02DC7-23DB-4038-9887-7D33E2ACD359}"/>
                  </a:ext>
                </a:extLst>
              </p:cNvPr>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38" name="Freeform 17">
                <a:extLst>
                  <a:ext uri="{FF2B5EF4-FFF2-40B4-BE49-F238E27FC236}">
                    <a16:creationId xmlns:a16="http://schemas.microsoft.com/office/drawing/2014/main" id="{945DF7AE-BE07-4F90-8122-5816C81F2074}"/>
                  </a:ext>
                </a:extLst>
              </p:cNvPr>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39" name="Freeform 18">
                <a:extLst>
                  <a:ext uri="{FF2B5EF4-FFF2-40B4-BE49-F238E27FC236}">
                    <a16:creationId xmlns:a16="http://schemas.microsoft.com/office/drawing/2014/main" id="{A36786D4-0E7C-42DF-A5FB-AB35C224523B}"/>
                  </a:ext>
                </a:extLst>
              </p:cNvPr>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40" name="Freeform 19">
                <a:extLst>
                  <a:ext uri="{FF2B5EF4-FFF2-40B4-BE49-F238E27FC236}">
                    <a16:creationId xmlns:a16="http://schemas.microsoft.com/office/drawing/2014/main" id="{8010586A-F0D5-43BD-8EC6-C9AEF8E4EB6D}"/>
                  </a:ext>
                </a:extLst>
              </p:cNvPr>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grpSp>
        <p:sp>
          <p:nvSpPr>
            <p:cNvPr id="9" name="Freeform 20">
              <a:extLst>
                <a:ext uri="{FF2B5EF4-FFF2-40B4-BE49-F238E27FC236}">
                  <a16:creationId xmlns:a16="http://schemas.microsoft.com/office/drawing/2014/main" id="{E9ED6F10-4BBE-42FF-85FE-E27DF7E7AC43}"/>
                </a:ext>
              </a:extLst>
            </p:cNvPr>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lgn="ctr" eaLnBrk="1" hangingPunct="1">
                <a:defRPr/>
              </a:pPr>
              <a:endParaRPr lang="es-ES"/>
            </a:p>
          </p:txBody>
        </p:sp>
        <p:sp>
          <p:nvSpPr>
            <p:cNvPr id="10" name="Freeform 21">
              <a:extLst>
                <a:ext uri="{FF2B5EF4-FFF2-40B4-BE49-F238E27FC236}">
                  <a16:creationId xmlns:a16="http://schemas.microsoft.com/office/drawing/2014/main" id="{8FC1E9BB-7797-486A-81B3-5426093E6386}"/>
                </a:ext>
              </a:extLst>
            </p:cNvPr>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lgn="ctr" eaLnBrk="1" hangingPunct="1">
                <a:defRPr/>
              </a:pPr>
              <a:endParaRPr lang="es-ES"/>
            </a:p>
          </p:txBody>
        </p:sp>
        <p:sp>
          <p:nvSpPr>
            <p:cNvPr id="11" name="Freeform 22">
              <a:extLst>
                <a:ext uri="{FF2B5EF4-FFF2-40B4-BE49-F238E27FC236}">
                  <a16:creationId xmlns:a16="http://schemas.microsoft.com/office/drawing/2014/main" id="{2E3C013C-5612-40F5-ACC5-654557228797}"/>
                </a:ext>
              </a:extLst>
            </p:cNvPr>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lgn="ctr" eaLnBrk="1" hangingPunct="1">
                <a:defRPr/>
              </a:pPr>
              <a:endParaRPr lang="es-ES"/>
            </a:p>
          </p:txBody>
        </p:sp>
        <p:sp>
          <p:nvSpPr>
            <p:cNvPr id="12" name="Freeform 23">
              <a:extLst>
                <a:ext uri="{FF2B5EF4-FFF2-40B4-BE49-F238E27FC236}">
                  <a16:creationId xmlns:a16="http://schemas.microsoft.com/office/drawing/2014/main" id="{289297AF-4930-44E5-9FF8-949DADE18FF4}"/>
                </a:ext>
              </a:extLst>
            </p:cNvPr>
            <p:cNvSpPr>
              <a:spLocks/>
            </p:cNvSpPr>
            <p:nvPr/>
          </p:nvSpPr>
          <p:spPr bwMode="hidden">
            <a:xfrm>
              <a:off x="5041" y="0"/>
              <a:ext cx="719" cy="845"/>
            </a:xfrm>
            <a:custGeom>
              <a:avLst/>
              <a:gdLst>
                <a:gd name="T0" fmla="*/ 725 w 717"/>
                <a:gd name="T1" fmla="*/ 845 h 845"/>
                <a:gd name="T2" fmla="*/ 725 w 717"/>
                <a:gd name="T3" fmla="*/ 821 h 845"/>
                <a:gd name="T4" fmla="*/ 582 w 717"/>
                <a:gd name="T5" fmla="*/ 605 h 845"/>
                <a:gd name="T6" fmla="*/ 410 w 717"/>
                <a:gd name="T7" fmla="*/ 396 h 845"/>
                <a:gd name="T8" fmla="*/ 225 w 717"/>
                <a:gd name="T9" fmla="*/ 192 h 845"/>
                <a:gd name="T10" fmla="*/ 17 w 717"/>
                <a:gd name="T11" fmla="*/ 0 h 845"/>
                <a:gd name="T12" fmla="*/ 0 w 717"/>
                <a:gd name="T13" fmla="*/ 0 h 845"/>
                <a:gd name="T14" fmla="*/ 213 w 717"/>
                <a:gd name="T15" fmla="*/ 198 h 845"/>
                <a:gd name="T16" fmla="*/ 404 w 717"/>
                <a:gd name="T17" fmla="*/ 408 h 845"/>
                <a:gd name="T18" fmla="*/ 576 w 717"/>
                <a:gd name="T19" fmla="*/ 623 h 845"/>
                <a:gd name="T20" fmla="*/ 725 w 717"/>
                <a:gd name="T21" fmla="*/ 845 h 845"/>
                <a:gd name="T22" fmla="*/ 725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3" name="Freeform 24">
              <a:extLst>
                <a:ext uri="{FF2B5EF4-FFF2-40B4-BE49-F238E27FC236}">
                  <a16:creationId xmlns:a16="http://schemas.microsoft.com/office/drawing/2014/main" id="{916FC847-B9CF-4204-BB92-34A966ECD0CA}"/>
                </a:ext>
              </a:extLst>
            </p:cNvPr>
            <p:cNvSpPr>
              <a:spLocks/>
            </p:cNvSpPr>
            <p:nvPr/>
          </p:nvSpPr>
          <p:spPr bwMode="hidden">
            <a:xfrm>
              <a:off x="5352" y="0"/>
              <a:ext cx="408" cy="414"/>
            </a:xfrm>
            <a:custGeom>
              <a:avLst/>
              <a:gdLst>
                <a:gd name="T0" fmla="*/ 411 w 407"/>
                <a:gd name="T1" fmla="*/ 414 h 414"/>
                <a:gd name="T2" fmla="*/ 411 w 407"/>
                <a:gd name="T3" fmla="*/ 396 h 414"/>
                <a:gd name="T4" fmla="*/ 226 w 407"/>
                <a:gd name="T5" fmla="*/ 192 h 414"/>
                <a:gd name="T6" fmla="*/ 12 w 407"/>
                <a:gd name="T7" fmla="*/ 0 h 414"/>
                <a:gd name="T8" fmla="*/ 0 w 407"/>
                <a:gd name="T9" fmla="*/ 0 h 414"/>
                <a:gd name="T10" fmla="*/ 108 w 407"/>
                <a:gd name="T11" fmla="*/ 102 h 414"/>
                <a:gd name="T12" fmla="*/ 220 w 407"/>
                <a:gd name="T13" fmla="*/ 204 h 414"/>
                <a:gd name="T14" fmla="*/ 411 w 407"/>
                <a:gd name="T15" fmla="*/ 414 h 414"/>
                <a:gd name="T16" fmla="*/ 411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4" name="Freeform 25">
              <a:extLst>
                <a:ext uri="{FF2B5EF4-FFF2-40B4-BE49-F238E27FC236}">
                  <a16:creationId xmlns:a16="http://schemas.microsoft.com/office/drawing/2014/main" id="{7EF6918F-B014-47E9-852D-8458C9C31FC0}"/>
                </a:ext>
              </a:extLst>
            </p:cNvPr>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lgn="ctr" eaLnBrk="1" hangingPunct="1">
                <a:defRPr/>
              </a:pPr>
              <a:endParaRPr lang="es-ES"/>
            </a:p>
          </p:txBody>
        </p:sp>
        <p:sp>
          <p:nvSpPr>
            <p:cNvPr id="15" name="Freeform 26">
              <a:extLst>
                <a:ext uri="{FF2B5EF4-FFF2-40B4-BE49-F238E27FC236}">
                  <a16:creationId xmlns:a16="http://schemas.microsoft.com/office/drawing/2014/main" id="{41952FD7-3D02-47E3-9475-A75B9E8E6DEC}"/>
                </a:ext>
              </a:extLst>
            </p:cNvPr>
            <p:cNvSpPr>
              <a:spLocks/>
            </p:cNvSpPr>
            <p:nvPr/>
          </p:nvSpPr>
          <p:spPr bwMode="hidden">
            <a:xfrm>
              <a:off x="6" y="0"/>
              <a:ext cx="588" cy="599"/>
            </a:xfrm>
            <a:custGeom>
              <a:avLst/>
              <a:gdLst>
                <a:gd name="T0" fmla="*/ 594 w 586"/>
                <a:gd name="T1" fmla="*/ 0 h 599"/>
                <a:gd name="T2" fmla="*/ 576 w 586"/>
                <a:gd name="T3" fmla="*/ 0 h 599"/>
                <a:gd name="T4" fmla="*/ 411 w 586"/>
                <a:gd name="T5" fmla="*/ 132 h 599"/>
                <a:gd name="T6" fmla="*/ 261 w 586"/>
                <a:gd name="T7" fmla="*/ 270 h 599"/>
                <a:gd name="T8" fmla="*/ 120 w 586"/>
                <a:gd name="T9" fmla="*/ 420 h 599"/>
                <a:gd name="T10" fmla="*/ 0 w 586"/>
                <a:gd name="T11" fmla="*/ 575 h 599"/>
                <a:gd name="T12" fmla="*/ 0 w 586"/>
                <a:gd name="T13" fmla="*/ 599 h 599"/>
                <a:gd name="T14" fmla="*/ 120 w 586"/>
                <a:gd name="T15" fmla="*/ 432 h 599"/>
                <a:gd name="T16" fmla="*/ 261 w 586"/>
                <a:gd name="T17" fmla="*/ 282 h 599"/>
                <a:gd name="T18" fmla="*/ 417 w 586"/>
                <a:gd name="T19" fmla="*/ 138 h 599"/>
                <a:gd name="T20" fmla="*/ 594 w 586"/>
                <a:gd name="T21" fmla="*/ 0 h 599"/>
                <a:gd name="T22" fmla="*/ 594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6" name="Freeform 27">
              <a:extLst>
                <a:ext uri="{FF2B5EF4-FFF2-40B4-BE49-F238E27FC236}">
                  <a16:creationId xmlns:a16="http://schemas.microsoft.com/office/drawing/2014/main" id="{52154C1F-6B84-4C5F-A7E1-0B6E83B9C3E5}"/>
                </a:ext>
              </a:extLst>
            </p:cNvPr>
            <p:cNvSpPr>
              <a:spLocks/>
            </p:cNvSpPr>
            <p:nvPr/>
          </p:nvSpPr>
          <p:spPr bwMode="hidden">
            <a:xfrm>
              <a:off x="6" y="0"/>
              <a:ext cx="270" cy="252"/>
            </a:xfrm>
            <a:custGeom>
              <a:avLst/>
              <a:gdLst>
                <a:gd name="T0" fmla="*/ 273 w 269"/>
                <a:gd name="T1" fmla="*/ 0 h 252"/>
                <a:gd name="T2" fmla="*/ 255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73 w 269"/>
                <a:gd name="T15" fmla="*/ 0 h 252"/>
                <a:gd name="T16" fmla="*/ 273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7" name="Line 28">
              <a:extLst>
                <a:ext uri="{FF2B5EF4-FFF2-40B4-BE49-F238E27FC236}">
                  <a16:creationId xmlns:a16="http://schemas.microsoft.com/office/drawing/2014/main" id="{CD3C8146-41AB-4BE0-AEDC-1C8929E415AC}"/>
                </a:ext>
              </a:extLst>
            </p:cNvPr>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8" name="Line 29">
              <a:extLst>
                <a:ext uri="{FF2B5EF4-FFF2-40B4-BE49-F238E27FC236}">
                  <a16:creationId xmlns:a16="http://schemas.microsoft.com/office/drawing/2014/main" id="{315A19AC-DEB0-4D51-8055-19F127DD90C2}"/>
                </a:ext>
              </a:extLst>
            </p:cNvPr>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9" name="Line 30">
              <a:extLst>
                <a:ext uri="{FF2B5EF4-FFF2-40B4-BE49-F238E27FC236}">
                  <a16:creationId xmlns:a16="http://schemas.microsoft.com/office/drawing/2014/main" id="{3AF1ECA6-48BC-41EE-AB59-AAED9B5E13B3}"/>
                </a:ext>
              </a:extLst>
            </p:cNvPr>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s-AR"/>
            </a:p>
          </p:txBody>
        </p:sp>
        <p:grpSp>
          <p:nvGrpSpPr>
            <p:cNvPr id="20" name="Group 31">
              <a:extLst>
                <a:ext uri="{FF2B5EF4-FFF2-40B4-BE49-F238E27FC236}">
                  <a16:creationId xmlns:a16="http://schemas.microsoft.com/office/drawing/2014/main" id="{E9FB5902-40DA-4670-A391-D7FB2F8517E9}"/>
                </a:ext>
              </a:extLst>
            </p:cNvPr>
            <p:cNvGrpSpPr>
              <a:grpSpLocks/>
            </p:cNvGrpSpPr>
            <p:nvPr/>
          </p:nvGrpSpPr>
          <p:grpSpPr bwMode="auto">
            <a:xfrm>
              <a:off x="1" y="392"/>
              <a:ext cx="5758" cy="1571"/>
              <a:chOff x="1" y="392"/>
              <a:chExt cx="5758" cy="1571"/>
            </a:xfrm>
          </p:grpSpPr>
          <p:sp>
            <p:nvSpPr>
              <p:cNvPr id="23" name="Line 32">
                <a:extLst>
                  <a:ext uri="{FF2B5EF4-FFF2-40B4-BE49-F238E27FC236}">
                    <a16:creationId xmlns:a16="http://schemas.microsoft.com/office/drawing/2014/main" id="{C3D263E3-A22B-4634-A529-FFA7D83CA2CC}"/>
                  </a:ext>
                </a:extLst>
              </p:cNvPr>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4" name="Line 33">
                <a:extLst>
                  <a:ext uri="{FF2B5EF4-FFF2-40B4-BE49-F238E27FC236}">
                    <a16:creationId xmlns:a16="http://schemas.microsoft.com/office/drawing/2014/main" id="{C177F723-8409-48DF-859A-85411F178BEF}"/>
                  </a:ext>
                </a:extLst>
              </p:cNvPr>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5" name="Line 34">
                <a:extLst>
                  <a:ext uri="{FF2B5EF4-FFF2-40B4-BE49-F238E27FC236}">
                    <a16:creationId xmlns:a16="http://schemas.microsoft.com/office/drawing/2014/main" id="{6F015B84-07FE-450D-A8BC-76310F992D97}"/>
                  </a:ext>
                </a:extLst>
              </p:cNvPr>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6" name="Line 35">
                <a:extLst>
                  <a:ext uri="{FF2B5EF4-FFF2-40B4-BE49-F238E27FC236}">
                    <a16:creationId xmlns:a16="http://schemas.microsoft.com/office/drawing/2014/main" id="{EAFE6E24-688A-4037-93AC-74109A9A502F}"/>
                  </a:ext>
                </a:extLst>
              </p:cNvPr>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7" name="Line 36">
                <a:extLst>
                  <a:ext uri="{FF2B5EF4-FFF2-40B4-BE49-F238E27FC236}">
                    <a16:creationId xmlns:a16="http://schemas.microsoft.com/office/drawing/2014/main" id="{3A5F5E69-C1E9-434D-BAF1-CE67BDBEBC6A}"/>
                  </a:ext>
                </a:extLst>
              </p:cNvPr>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s-AR"/>
              </a:p>
            </p:txBody>
          </p:sp>
        </p:grpSp>
        <p:sp>
          <p:nvSpPr>
            <p:cNvPr id="21" name="Line 37">
              <a:extLst>
                <a:ext uri="{FF2B5EF4-FFF2-40B4-BE49-F238E27FC236}">
                  <a16:creationId xmlns:a16="http://schemas.microsoft.com/office/drawing/2014/main" id="{3E7F87D3-792F-4149-A92A-A1DDD847BBB9}"/>
                </a:ext>
              </a:extLst>
            </p:cNvPr>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2" name="Line 38">
              <a:extLst>
                <a:ext uri="{FF2B5EF4-FFF2-40B4-BE49-F238E27FC236}">
                  <a16:creationId xmlns:a16="http://schemas.microsoft.com/office/drawing/2014/main" id="{950C8F01-239B-46FF-BB13-815220657439}"/>
                </a:ext>
              </a:extLst>
            </p:cNvPr>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s-AR"/>
            </a:p>
          </p:txBody>
        </p:sp>
      </p:grpSp>
      <p:sp>
        <p:nvSpPr>
          <p:cNvPr id="5159" name="Rectangle 39"/>
          <p:cNvSpPr>
            <a:spLocks noGrp="1" noChangeArrowheads="1"/>
          </p:cNvSpPr>
          <p:nvPr>
            <p:ph type="ctrTitle" sz="quarter"/>
          </p:nvPr>
        </p:nvSpPr>
        <p:spPr>
          <a:xfrm>
            <a:off x="685800" y="1692275"/>
            <a:ext cx="7772400" cy="1736725"/>
          </a:xfrm>
        </p:spPr>
        <p:txBody>
          <a:bodyPr anchor="b"/>
          <a:lstStyle>
            <a:lvl1pPr>
              <a:defRPr sz="5400"/>
            </a:lvl1pPr>
          </a:lstStyle>
          <a:p>
            <a:r>
              <a:rPr lang="es-ES"/>
              <a:t>Haga clic para cambiar el estilo de título	</a:t>
            </a:r>
          </a:p>
        </p:txBody>
      </p:sp>
      <p:sp>
        <p:nvSpPr>
          <p:cNvPr id="5160"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s-ES"/>
              <a:t>Haga clic para modificar el estilo de subtítulo del patrón</a:t>
            </a:r>
          </a:p>
        </p:txBody>
      </p:sp>
      <p:sp>
        <p:nvSpPr>
          <p:cNvPr id="41" name="Rectangle 41">
            <a:extLst>
              <a:ext uri="{FF2B5EF4-FFF2-40B4-BE49-F238E27FC236}">
                <a16:creationId xmlns:a16="http://schemas.microsoft.com/office/drawing/2014/main" id="{5CDDD5C2-99DE-4E16-A106-56FADBE63EE4}"/>
              </a:ext>
            </a:extLst>
          </p:cNvPr>
          <p:cNvSpPr>
            <a:spLocks noGrp="1" noChangeArrowheads="1"/>
          </p:cNvSpPr>
          <p:nvPr>
            <p:ph type="dt" sz="quarter" idx="10"/>
          </p:nvPr>
        </p:nvSpPr>
        <p:spPr/>
        <p:txBody>
          <a:bodyPr/>
          <a:lstStyle>
            <a:lvl1pPr>
              <a:defRPr/>
            </a:lvl1pPr>
          </a:lstStyle>
          <a:p>
            <a:pPr>
              <a:defRPr/>
            </a:pPr>
            <a:endParaRPr lang="es-ES"/>
          </a:p>
        </p:txBody>
      </p:sp>
      <p:sp>
        <p:nvSpPr>
          <p:cNvPr id="42" name="Rectangle 42">
            <a:extLst>
              <a:ext uri="{FF2B5EF4-FFF2-40B4-BE49-F238E27FC236}">
                <a16:creationId xmlns:a16="http://schemas.microsoft.com/office/drawing/2014/main" id="{F1FE1AB6-B322-4415-9248-4E64907A113A}"/>
              </a:ext>
            </a:extLst>
          </p:cNvPr>
          <p:cNvSpPr>
            <a:spLocks noGrp="1" noChangeArrowheads="1"/>
          </p:cNvSpPr>
          <p:nvPr>
            <p:ph type="ftr" sz="quarter" idx="11"/>
          </p:nvPr>
        </p:nvSpPr>
        <p:spPr/>
        <p:txBody>
          <a:bodyPr/>
          <a:lstStyle>
            <a:lvl1pPr>
              <a:defRPr/>
            </a:lvl1pPr>
          </a:lstStyle>
          <a:p>
            <a:pPr>
              <a:defRPr/>
            </a:pPr>
            <a:endParaRPr lang="es-ES"/>
          </a:p>
        </p:txBody>
      </p:sp>
      <p:sp>
        <p:nvSpPr>
          <p:cNvPr id="43" name="Rectangle 43">
            <a:extLst>
              <a:ext uri="{FF2B5EF4-FFF2-40B4-BE49-F238E27FC236}">
                <a16:creationId xmlns:a16="http://schemas.microsoft.com/office/drawing/2014/main" id="{B258FF47-B096-45A9-8AD1-BAABCFBE5B36}"/>
              </a:ext>
            </a:extLst>
          </p:cNvPr>
          <p:cNvSpPr>
            <a:spLocks noGrp="1" noChangeArrowheads="1"/>
          </p:cNvSpPr>
          <p:nvPr>
            <p:ph type="sldNum" sz="quarter" idx="12"/>
          </p:nvPr>
        </p:nvSpPr>
        <p:spPr/>
        <p:txBody>
          <a:bodyPr/>
          <a:lstStyle>
            <a:lvl1pPr>
              <a:defRPr/>
            </a:lvl1pPr>
          </a:lstStyle>
          <a:p>
            <a:pPr>
              <a:defRPr/>
            </a:pPr>
            <a:fld id="{FF1C2646-EE39-4ABA-93E7-7AA300AC39C5}" type="slidenum">
              <a:rPr lang="es-ES" altLang="es-AR"/>
              <a:pPr>
                <a:defRPr/>
              </a:pPr>
              <a:t>‹Nº›</a:t>
            </a:fld>
            <a:endParaRPr lang="es-ES" altLang="es-AR"/>
          </a:p>
        </p:txBody>
      </p:sp>
    </p:spTree>
    <p:extLst>
      <p:ext uri="{BB962C8B-B14F-4D97-AF65-F5344CB8AC3E}">
        <p14:creationId xmlns:p14="http://schemas.microsoft.com/office/powerpoint/2010/main" val="2534725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0">
            <a:extLst>
              <a:ext uri="{FF2B5EF4-FFF2-40B4-BE49-F238E27FC236}">
                <a16:creationId xmlns:a16="http://schemas.microsoft.com/office/drawing/2014/main" id="{38630FED-460A-45CF-B2FE-1CD3D3F4CE4D}"/>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41">
            <a:extLst>
              <a:ext uri="{FF2B5EF4-FFF2-40B4-BE49-F238E27FC236}">
                <a16:creationId xmlns:a16="http://schemas.microsoft.com/office/drawing/2014/main" id="{6FE2776B-957C-407E-8FEC-475168E52C23}"/>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42">
            <a:extLst>
              <a:ext uri="{FF2B5EF4-FFF2-40B4-BE49-F238E27FC236}">
                <a16:creationId xmlns:a16="http://schemas.microsoft.com/office/drawing/2014/main" id="{F87DE163-CDD4-49BA-92FD-8F69ABC61299}"/>
              </a:ext>
            </a:extLst>
          </p:cNvPr>
          <p:cNvSpPr>
            <a:spLocks noGrp="1" noChangeArrowheads="1"/>
          </p:cNvSpPr>
          <p:nvPr>
            <p:ph type="sldNum" sz="quarter" idx="12"/>
          </p:nvPr>
        </p:nvSpPr>
        <p:spPr>
          <a:ln/>
        </p:spPr>
        <p:txBody>
          <a:bodyPr/>
          <a:lstStyle>
            <a:lvl1pPr>
              <a:defRPr/>
            </a:lvl1pPr>
          </a:lstStyle>
          <a:p>
            <a:pPr>
              <a:defRPr/>
            </a:pPr>
            <a:fld id="{159E1547-A3B6-4F47-B934-100AB153DBCE}" type="slidenum">
              <a:rPr lang="es-ES" altLang="es-AR"/>
              <a:pPr>
                <a:defRPr/>
              </a:pPr>
              <a:t>‹Nº›</a:t>
            </a:fld>
            <a:endParaRPr lang="es-ES" altLang="es-AR"/>
          </a:p>
        </p:txBody>
      </p:sp>
    </p:spTree>
    <p:extLst>
      <p:ext uri="{BB962C8B-B14F-4D97-AF65-F5344CB8AC3E}">
        <p14:creationId xmlns:p14="http://schemas.microsoft.com/office/powerpoint/2010/main" val="1498075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7813"/>
            <a:ext cx="2057400" cy="5853112"/>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7813"/>
            <a:ext cx="6019800" cy="585311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0">
            <a:extLst>
              <a:ext uri="{FF2B5EF4-FFF2-40B4-BE49-F238E27FC236}">
                <a16:creationId xmlns:a16="http://schemas.microsoft.com/office/drawing/2014/main" id="{51DF3ECF-69BD-4932-9B20-F01077330833}"/>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41">
            <a:extLst>
              <a:ext uri="{FF2B5EF4-FFF2-40B4-BE49-F238E27FC236}">
                <a16:creationId xmlns:a16="http://schemas.microsoft.com/office/drawing/2014/main" id="{025DD88C-60F1-43CD-B426-7E77A3D386A0}"/>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42">
            <a:extLst>
              <a:ext uri="{FF2B5EF4-FFF2-40B4-BE49-F238E27FC236}">
                <a16:creationId xmlns:a16="http://schemas.microsoft.com/office/drawing/2014/main" id="{906F989F-1F7E-4C9C-B3D0-2EA95A315DDF}"/>
              </a:ext>
            </a:extLst>
          </p:cNvPr>
          <p:cNvSpPr>
            <a:spLocks noGrp="1" noChangeArrowheads="1"/>
          </p:cNvSpPr>
          <p:nvPr>
            <p:ph type="sldNum" sz="quarter" idx="12"/>
          </p:nvPr>
        </p:nvSpPr>
        <p:spPr>
          <a:ln/>
        </p:spPr>
        <p:txBody>
          <a:bodyPr/>
          <a:lstStyle>
            <a:lvl1pPr>
              <a:defRPr/>
            </a:lvl1pPr>
          </a:lstStyle>
          <a:p>
            <a:pPr>
              <a:defRPr/>
            </a:pPr>
            <a:fld id="{F023B7B0-8825-4F8B-A1D6-38E6179A32B6}" type="slidenum">
              <a:rPr lang="es-ES" altLang="es-AR"/>
              <a:pPr>
                <a:defRPr/>
              </a:pPr>
              <a:t>‹Nº›</a:t>
            </a:fld>
            <a:endParaRPr lang="es-ES" altLang="es-AR"/>
          </a:p>
        </p:txBody>
      </p:sp>
    </p:spTree>
    <p:extLst>
      <p:ext uri="{BB962C8B-B14F-4D97-AF65-F5344CB8AC3E}">
        <p14:creationId xmlns:p14="http://schemas.microsoft.com/office/powerpoint/2010/main" val="139455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77813"/>
            <a:ext cx="8229600" cy="585311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 name="Rectangle 40">
            <a:extLst>
              <a:ext uri="{FF2B5EF4-FFF2-40B4-BE49-F238E27FC236}">
                <a16:creationId xmlns:a16="http://schemas.microsoft.com/office/drawing/2014/main" id="{07F24BD4-843D-495A-AA9E-F03212930B2C}"/>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41">
            <a:extLst>
              <a:ext uri="{FF2B5EF4-FFF2-40B4-BE49-F238E27FC236}">
                <a16:creationId xmlns:a16="http://schemas.microsoft.com/office/drawing/2014/main" id="{3992F996-9708-48D2-AE92-99FEBB9C5CC0}"/>
              </a:ext>
            </a:extLst>
          </p:cNvPr>
          <p:cNvSpPr>
            <a:spLocks noGrp="1" noChangeArrowheads="1"/>
          </p:cNvSpPr>
          <p:nvPr>
            <p:ph type="ftr" sz="quarter" idx="11"/>
          </p:nvPr>
        </p:nvSpPr>
        <p:spPr>
          <a:ln/>
        </p:spPr>
        <p:txBody>
          <a:bodyPr/>
          <a:lstStyle>
            <a:lvl1pPr>
              <a:defRPr/>
            </a:lvl1pPr>
          </a:lstStyle>
          <a:p>
            <a:pPr>
              <a:defRPr/>
            </a:pPr>
            <a:endParaRPr lang="es-ES"/>
          </a:p>
        </p:txBody>
      </p:sp>
      <p:sp>
        <p:nvSpPr>
          <p:cNvPr id="5" name="Rectangle 42">
            <a:extLst>
              <a:ext uri="{FF2B5EF4-FFF2-40B4-BE49-F238E27FC236}">
                <a16:creationId xmlns:a16="http://schemas.microsoft.com/office/drawing/2014/main" id="{03496523-10C9-42D9-9A18-E01E912A45E4}"/>
              </a:ext>
            </a:extLst>
          </p:cNvPr>
          <p:cNvSpPr>
            <a:spLocks noGrp="1" noChangeArrowheads="1"/>
          </p:cNvSpPr>
          <p:nvPr>
            <p:ph type="sldNum" sz="quarter" idx="12"/>
          </p:nvPr>
        </p:nvSpPr>
        <p:spPr>
          <a:ln/>
        </p:spPr>
        <p:txBody>
          <a:bodyPr/>
          <a:lstStyle>
            <a:lvl1pPr>
              <a:defRPr/>
            </a:lvl1pPr>
          </a:lstStyle>
          <a:p>
            <a:pPr>
              <a:defRPr/>
            </a:pPr>
            <a:fld id="{CD46E039-0B50-44E1-A2F1-BF9A86E55E53}" type="slidenum">
              <a:rPr lang="es-ES" altLang="es-AR"/>
              <a:pPr>
                <a:defRPr/>
              </a:pPr>
              <a:t>‹Nº›</a:t>
            </a:fld>
            <a:endParaRPr lang="es-ES" altLang="es-AR"/>
          </a:p>
        </p:txBody>
      </p:sp>
    </p:spTree>
    <p:extLst>
      <p:ext uri="{BB962C8B-B14F-4D97-AF65-F5344CB8AC3E}">
        <p14:creationId xmlns:p14="http://schemas.microsoft.com/office/powerpoint/2010/main" val="3932656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7813"/>
            <a:ext cx="8229600" cy="1139825"/>
          </a:xfrm>
        </p:spPr>
        <p:txBody>
          <a:bodyPr/>
          <a:lstStyle/>
          <a:p>
            <a:r>
              <a:rPr lang="es-ES"/>
              <a:t>Haga clic para modificar el estilo de título del patrón</a:t>
            </a:r>
          </a:p>
        </p:txBody>
      </p:sp>
      <p:sp>
        <p:nvSpPr>
          <p:cNvPr id="3" name="2 Marcador de tabla"/>
          <p:cNvSpPr>
            <a:spLocks noGrp="1"/>
          </p:cNvSpPr>
          <p:nvPr>
            <p:ph type="tbl" idx="1"/>
          </p:nvPr>
        </p:nvSpPr>
        <p:spPr>
          <a:xfrm>
            <a:off x="457200" y="1600200"/>
            <a:ext cx="8229600" cy="4530725"/>
          </a:xfrm>
        </p:spPr>
        <p:txBody>
          <a:bodyPr/>
          <a:lstStyle/>
          <a:p>
            <a:pPr lvl="0"/>
            <a:endParaRPr lang="es-ES" noProof="0"/>
          </a:p>
        </p:txBody>
      </p:sp>
      <p:sp>
        <p:nvSpPr>
          <p:cNvPr id="4" name="Rectangle 40">
            <a:extLst>
              <a:ext uri="{FF2B5EF4-FFF2-40B4-BE49-F238E27FC236}">
                <a16:creationId xmlns:a16="http://schemas.microsoft.com/office/drawing/2014/main" id="{E7D0489C-0342-4383-B118-3B348432FD8E}"/>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41">
            <a:extLst>
              <a:ext uri="{FF2B5EF4-FFF2-40B4-BE49-F238E27FC236}">
                <a16:creationId xmlns:a16="http://schemas.microsoft.com/office/drawing/2014/main" id="{003E33CE-26BD-475A-B901-6195806DA5C9}"/>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42">
            <a:extLst>
              <a:ext uri="{FF2B5EF4-FFF2-40B4-BE49-F238E27FC236}">
                <a16:creationId xmlns:a16="http://schemas.microsoft.com/office/drawing/2014/main" id="{4A15FB18-B5D5-4F68-866D-2CFEA21D255E}"/>
              </a:ext>
            </a:extLst>
          </p:cNvPr>
          <p:cNvSpPr>
            <a:spLocks noGrp="1" noChangeArrowheads="1"/>
          </p:cNvSpPr>
          <p:nvPr>
            <p:ph type="sldNum" sz="quarter" idx="12"/>
          </p:nvPr>
        </p:nvSpPr>
        <p:spPr>
          <a:ln/>
        </p:spPr>
        <p:txBody>
          <a:bodyPr/>
          <a:lstStyle>
            <a:lvl1pPr>
              <a:defRPr/>
            </a:lvl1pPr>
          </a:lstStyle>
          <a:p>
            <a:pPr>
              <a:defRPr/>
            </a:pPr>
            <a:fld id="{1AAF3162-F807-4928-BD00-5FBE49357EF4}" type="slidenum">
              <a:rPr lang="es-ES" altLang="es-AR"/>
              <a:pPr>
                <a:defRPr/>
              </a:pPr>
              <a:t>‹Nº›</a:t>
            </a:fld>
            <a:endParaRPr lang="es-ES" altLang="es-AR"/>
          </a:p>
        </p:txBody>
      </p:sp>
    </p:spTree>
    <p:extLst>
      <p:ext uri="{BB962C8B-B14F-4D97-AF65-F5344CB8AC3E}">
        <p14:creationId xmlns:p14="http://schemas.microsoft.com/office/powerpoint/2010/main" val="3126703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0">
            <a:extLst>
              <a:ext uri="{FF2B5EF4-FFF2-40B4-BE49-F238E27FC236}">
                <a16:creationId xmlns:a16="http://schemas.microsoft.com/office/drawing/2014/main" id="{CEA2159F-56ED-4A8E-AF3D-CE0C69DA4653}"/>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41">
            <a:extLst>
              <a:ext uri="{FF2B5EF4-FFF2-40B4-BE49-F238E27FC236}">
                <a16:creationId xmlns:a16="http://schemas.microsoft.com/office/drawing/2014/main" id="{1142A257-7250-43AE-BCCF-ED85EA828A33}"/>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42">
            <a:extLst>
              <a:ext uri="{FF2B5EF4-FFF2-40B4-BE49-F238E27FC236}">
                <a16:creationId xmlns:a16="http://schemas.microsoft.com/office/drawing/2014/main" id="{B4647A7D-BFD5-4B59-BA5D-AE1EDB3042E4}"/>
              </a:ext>
            </a:extLst>
          </p:cNvPr>
          <p:cNvSpPr>
            <a:spLocks noGrp="1" noChangeArrowheads="1"/>
          </p:cNvSpPr>
          <p:nvPr>
            <p:ph type="sldNum" sz="quarter" idx="12"/>
          </p:nvPr>
        </p:nvSpPr>
        <p:spPr>
          <a:ln/>
        </p:spPr>
        <p:txBody>
          <a:bodyPr/>
          <a:lstStyle>
            <a:lvl1pPr>
              <a:defRPr/>
            </a:lvl1pPr>
          </a:lstStyle>
          <a:p>
            <a:pPr>
              <a:defRPr/>
            </a:pPr>
            <a:fld id="{F970129E-A94C-4D07-A23B-D38339EDC48F}" type="slidenum">
              <a:rPr lang="es-ES" altLang="es-AR"/>
              <a:pPr>
                <a:defRPr/>
              </a:pPr>
              <a:t>‹Nº›</a:t>
            </a:fld>
            <a:endParaRPr lang="es-ES" altLang="es-AR"/>
          </a:p>
        </p:txBody>
      </p:sp>
    </p:spTree>
    <p:extLst>
      <p:ext uri="{BB962C8B-B14F-4D97-AF65-F5344CB8AC3E}">
        <p14:creationId xmlns:p14="http://schemas.microsoft.com/office/powerpoint/2010/main" val="1649090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0">
            <a:extLst>
              <a:ext uri="{FF2B5EF4-FFF2-40B4-BE49-F238E27FC236}">
                <a16:creationId xmlns:a16="http://schemas.microsoft.com/office/drawing/2014/main" id="{BB244D90-1B07-480F-B397-164194407532}"/>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41">
            <a:extLst>
              <a:ext uri="{FF2B5EF4-FFF2-40B4-BE49-F238E27FC236}">
                <a16:creationId xmlns:a16="http://schemas.microsoft.com/office/drawing/2014/main" id="{7061E00E-C95E-4465-A2E4-E6E64B21FD07}"/>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42">
            <a:extLst>
              <a:ext uri="{FF2B5EF4-FFF2-40B4-BE49-F238E27FC236}">
                <a16:creationId xmlns:a16="http://schemas.microsoft.com/office/drawing/2014/main" id="{D6234012-9292-41B4-995B-E430E1694DD3}"/>
              </a:ext>
            </a:extLst>
          </p:cNvPr>
          <p:cNvSpPr>
            <a:spLocks noGrp="1" noChangeArrowheads="1"/>
          </p:cNvSpPr>
          <p:nvPr>
            <p:ph type="sldNum" sz="quarter" idx="12"/>
          </p:nvPr>
        </p:nvSpPr>
        <p:spPr>
          <a:ln/>
        </p:spPr>
        <p:txBody>
          <a:bodyPr/>
          <a:lstStyle>
            <a:lvl1pPr>
              <a:defRPr/>
            </a:lvl1pPr>
          </a:lstStyle>
          <a:p>
            <a:pPr>
              <a:defRPr/>
            </a:pPr>
            <a:fld id="{0A9CD02E-F2BD-470B-998E-749DBA4341E2}" type="slidenum">
              <a:rPr lang="es-ES" altLang="es-AR"/>
              <a:pPr>
                <a:defRPr/>
              </a:pPr>
              <a:t>‹Nº›</a:t>
            </a:fld>
            <a:endParaRPr lang="es-ES" altLang="es-AR"/>
          </a:p>
        </p:txBody>
      </p:sp>
    </p:spTree>
    <p:extLst>
      <p:ext uri="{BB962C8B-B14F-4D97-AF65-F5344CB8AC3E}">
        <p14:creationId xmlns:p14="http://schemas.microsoft.com/office/powerpoint/2010/main" val="31648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0">
            <a:extLst>
              <a:ext uri="{FF2B5EF4-FFF2-40B4-BE49-F238E27FC236}">
                <a16:creationId xmlns:a16="http://schemas.microsoft.com/office/drawing/2014/main" id="{2F248F64-D3A3-4067-894D-0198B1FA4AEB}"/>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41">
            <a:extLst>
              <a:ext uri="{FF2B5EF4-FFF2-40B4-BE49-F238E27FC236}">
                <a16:creationId xmlns:a16="http://schemas.microsoft.com/office/drawing/2014/main" id="{E4C20154-786C-4AB0-94A7-5E98F4512B1C}"/>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42">
            <a:extLst>
              <a:ext uri="{FF2B5EF4-FFF2-40B4-BE49-F238E27FC236}">
                <a16:creationId xmlns:a16="http://schemas.microsoft.com/office/drawing/2014/main" id="{05E5703F-A794-447A-A17A-DF0C2682B158}"/>
              </a:ext>
            </a:extLst>
          </p:cNvPr>
          <p:cNvSpPr>
            <a:spLocks noGrp="1" noChangeArrowheads="1"/>
          </p:cNvSpPr>
          <p:nvPr>
            <p:ph type="sldNum" sz="quarter" idx="12"/>
          </p:nvPr>
        </p:nvSpPr>
        <p:spPr>
          <a:ln/>
        </p:spPr>
        <p:txBody>
          <a:bodyPr/>
          <a:lstStyle>
            <a:lvl1pPr>
              <a:defRPr/>
            </a:lvl1pPr>
          </a:lstStyle>
          <a:p>
            <a:pPr>
              <a:defRPr/>
            </a:pPr>
            <a:fld id="{BAC46095-C9D0-4F4F-BEDB-E859459943AD}" type="slidenum">
              <a:rPr lang="es-ES" altLang="es-AR"/>
              <a:pPr>
                <a:defRPr/>
              </a:pPr>
              <a:t>‹Nº›</a:t>
            </a:fld>
            <a:endParaRPr lang="es-ES" altLang="es-AR"/>
          </a:p>
        </p:txBody>
      </p:sp>
    </p:spTree>
    <p:extLst>
      <p:ext uri="{BB962C8B-B14F-4D97-AF65-F5344CB8AC3E}">
        <p14:creationId xmlns:p14="http://schemas.microsoft.com/office/powerpoint/2010/main" val="3971502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0">
            <a:extLst>
              <a:ext uri="{FF2B5EF4-FFF2-40B4-BE49-F238E27FC236}">
                <a16:creationId xmlns:a16="http://schemas.microsoft.com/office/drawing/2014/main" id="{70F61C01-73A5-4FA7-A961-23E1A98E6F04}"/>
              </a:ext>
            </a:extLst>
          </p:cNvPr>
          <p:cNvSpPr>
            <a:spLocks noGrp="1" noChangeArrowheads="1"/>
          </p:cNvSpPr>
          <p:nvPr>
            <p:ph type="dt" sz="half" idx="10"/>
          </p:nvPr>
        </p:nvSpPr>
        <p:spPr>
          <a:ln/>
        </p:spPr>
        <p:txBody>
          <a:bodyPr/>
          <a:lstStyle>
            <a:lvl1pPr>
              <a:defRPr/>
            </a:lvl1pPr>
          </a:lstStyle>
          <a:p>
            <a:pPr>
              <a:defRPr/>
            </a:pPr>
            <a:endParaRPr lang="es-ES"/>
          </a:p>
        </p:txBody>
      </p:sp>
      <p:sp>
        <p:nvSpPr>
          <p:cNvPr id="8" name="Rectangle 41">
            <a:extLst>
              <a:ext uri="{FF2B5EF4-FFF2-40B4-BE49-F238E27FC236}">
                <a16:creationId xmlns:a16="http://schemas.microsoft.com/office/drawing/2014/main" id="{3387E0A5-5B36-413D-94CD-E1B5AB9CEFBC}"/>
              </a:ext>
            </a:extLst>
          </p:cNvPr>
          <p:cNvSpPr>
            <a:spLocks noGrp="1" noChangeArrowheads="1"/>
          </p:cNvSpPr>
          <p:nvPr>
            <p:ph type="ftr" sz="quarter" idx="11"/>
          </p:nvPr>
        </p:nvSpPr>
        <p:spPr>
          <a:ln/>
        </p:spPr>
        <p:txBody>
          <a:bodyPr/>
          <a:lstStyle>
            <a:lvl1pPr>
              <a:defRPr/>
            </a:lvl1pPr>
          </a:lstStyle>
          <a:p>
            <a:pPr>
              <a:defRPr/>
            </a:pPr>
            <a:endParaRPr lang="es-ES"/>
          </a:p>
        </p:txBody>
      </p:sp>
      <p:sp>
        <p:nvSpPr>
          <p:cNvPr id="9" name="Rectangle 42">
            <a:extLst>
              <a:ext uri="{FF2B5EF4-FFF2-40B4-BE49-F238E27FC236}">
                <a16:creationId xmlns:a16="http://schemas.microsoft.com/office/drawing/2014/main" id="{53673F2B-44EC-4F67-9D5A-9F5D31DBF4B9}"/>
              </a:ext>
            </a:extLst>
          </p:cNvPr>
          <p:cNvSpPr>
            <a:spLocks noGrp="1" noChangeArrowheads="1"/>
          </p:cNvSpPr>
          <p:nvPr>
            <p:ph type="sldNum" sz="quarter" idx="12"/>
          </p:nvPr>
        </p:nvSpPr>
        <p:spPr>
          <a:ln/>
        </p:spPr>
        <p:txBody>
          <a:bodyPr/>
          <a:lstStyle>
            <a:lvl1pPr>
              <a:defRPr/>
            </a:lvl1pPr>
          </a:lstStyle>
          <a:p>
            <a:pPr>
              <a:defRPr/>
            </a:pPr>
            <a:fld id="{B59EE89B-E23C-4147-AE47-4E96851B8A5B}" type="slidenum">
              <a:rPr lang="es-ES" altLang="es-AR"/>
              <a:pPr>
                <a:defRPr/>
              </a:pPr>
              <a:t>‹Nº›</a:t>
            </a:fld>
            <a:endParaRPr lang="es-ES" altLang="es-AR"/>
          </a:p>
        </p:txBody>
      </p:sp>
    </p:spTree>
    <p:extLst>
      <p:ext uri="{BB962C8B-B14F-4D97-AF65-F5344CB8AC3E}">
        <p14:creationId xmlns:p14="http://schemas.microsoft.com/office/powerpoint/2010/main" val="237090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0">
            <a:extLst>
              <a:ext uri="{FF2B5EF4-FFF2-40B4-BE49-F238E27FC236}">
                <a16:creationId xmlns:a16="http://schemas.microsoft.com/office/drawing/2014/main" id="{3D9EC0D3-9442-4868-862E-06E612D42211}"/>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41">
            <a:extLst>
              <a:ext uri="{FF2B5EF4-FFF2-40B4-BE49-F238E27FC236}">
                <a16:creationId xmlns:a16="http://schemas.microsoft.com/office/drawing/2014/main" id="{4F5BA62F-9B64-499A-8AE8-40D2722E6417}"/>
              </a:ext>
            </a:extLst>
          </p:cNvPr>
          <p:cNvSpPr>
            <a:spLocks noGrp="1" noChangeArrowheads="1"/>
          </p:cNvSpPr>
          <p:nvPr>
            <p:ph type="ftr" sz="quarter" idx="11"/>
          </p:nvPr>
        </p:nvSpPr>
        <p:spPr>
          <a:ln/>
        </p:spPr>
        <p:txBody>
          <a:bodyPr/>
          <a:lstStyle>
            <a:lvl1pPr>
              <a:defRPr/>
            </a:lvl1pPr>
          </a:lstStyle>
          <a:p>
            <a:pPr>
              <a:defRPr/>
            </a:pPr>
            <a:endParaRPr lang="es-ES"/>
          </a:p>
        </p:txBody>
      </p:sp>
      <p:sp>
        <p:nvSpPr>
          <p:cNvPr id="5" name="Rectangle 42">
            <a:extLst>
              <a:ext uri="{FF2B5EF4-FFF2-40B4-BE49-F238E27FC236}">
                <a16:creationId xmlns:a16="http://schemas.microsoft.com/office/drawing/2014/main" id="{48E7A70F-61C5-4B97-9553-1884C7FF288E}"/>
              </a:ext>
            </a:extLst>
          </p:cNvPr>
          <p:cNvSpPr>
            <a:spLocks noGrp="1" noChangeArrowheads="1"/>
          </p:cNvSpPr>
          <p:nvPr>
            <p:ph type="sldNum" sz="quarter" idx="12"/>
          </p:nvPr>
        </p:nvSpPr>
        <p:spPr>
          <a:ln/>
        </p:spPr>
        <p:txBody>
          <a:bodyPr/>
          <a:lstStyle>
            <a:lvl1pPr>
              <a:defRPr/>
            </a:lvl1pPr>
          </a:lstStyle>
          <a:p>
            <a:pPr>
              <a:defRPr/>
            </a:pPr>
            <a:fld id="{F45A58B3-ED76-4928-B002-398ED558E144}" type="slidenum">
              <a:rPr lang="es-ES" altLang="es-AR"/>
              <a:pPr>
                <a:defRPr/>
              </a:pPr>
              <a:t>‹Nº›</a:t>
            </a:fld>
            <a:endParaRPr lang="es-ES" altLang="es-AR"/>
          </a:p>
        </p:txBody>
      </p:sp>
    </p:spTree>
    <p:extLst>
      <p:ext uri="{BB962C8B-B14F-4D97-AF65-F5344CB8AC3E}">
        <p14:creationId xmlns:p14="http://schemas.microsoft.com/office/powerpoint/2010/main" val="2938685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0">
            <a:extLst>
              <a:ext uri="{FF2B5EF4-FFF2-40B4-BE49-F238E27FC236}">
                <a16:creationId xmlns:a16="http://schemas.microsoft.com/office/drawing/2014/main" id="{A284E34B-B9FE-479D-9B98-9D007C58DDF2}"/>
              </a:ext>
            </a:extLst>
          </p:cNvPr>
          <p:cNvSpPr>
            <a:spLocks noGrp="1" noChangeArrowheads="1"/>
          </p:cNvSpPr>
          <p:nvPr>
            <p:ph type="dt" sz="half" idx="10"/>
          </p:nvPr>
        </p:nvSpPr>
        <p:spPr>
          <a:ln/>
        </p:spPr>
        <p:txBody>
          <a:bodyPr/>
          <a:lstStyle>
            <a:lvl1pPr>
              <a:defRPr/>
            </a:lvl1pPr>
          </a:lstStyle>
          <a:p>
            <a:pPr>
              <a:defRPr/>
            </a:pPr>
            <a:endParaRPr lang="es-ES"/>
          </a:p>
        </p:txBody>
      </p:sp>
      <p:sp>
        <p:nvSpPr>
          <p:cNvPr id="3" name="Rectangle 41">
            <a:extLst>
              <a:ext uri="{FF2B5EF4-FFF2-40B4-BE49-F238E27FC236}">
                <a16:creationId xmlns:a16="http://schemas.microsoft.com/office/drawing/2014/main" id="{90B0CD84-66EF-4C63-9918-F9472EF5C224}"/>
              </a:ext>
            </a:extLst>
          </p:cNvPr>
          <p:cNvSpPr>
            <a:spLocks noGrp="1" noChangeArrowheads="1"/>
          </p:cNvSpPr>
          <p:nvPr>
            <p:ph type="ftr" sz="quarter" idx="11"/>
          </p:nvPr>
        </p:nvSpPr>
        <p:spPr>
          <a:ln/>
        </p:spPr>
        <p:txBody>
          <a:bodyPr/>
          <a:lstStyle>
            <a:lvl1pPr>
              <a:defRPr/>
            </a:lvl1pPr>
          </a:lstStyle>
          <a:p>
            <a:pPr>
              <a:defRPr/>
            </a:pPr>
            <a:endParaRPr lang="es-ES"/>
          </a:p>
        </p:txBody>
      </p:sp>
      <p:sp>
        <p:nvSpPr>
          <p:cNvPr id="4" name="Rectangle 42">
            <a:extLst>
              <a:ext uri="{FF2B5EF4-FFF2-40B4-BE49-F238E27FC236}">
                <a16:creationId xmlns:a16="http://schemas.microsoft.com/office/drawing/2014/main" id="{C9962546-43E7-423F-A778-D3BF2D30330F}"/>
              </a:ext>
            </a:extLst>
          </p:cNvPr>
          <p:cNvSpPr>
            <a:spLocks noGrp="1" noChangeArrowheads="1"/>
          </p:cNvSpPr>
          <p:nvPr>
            <p:ph type="sldNum" sz="quarter" idx="12"/>
          </p:nvPr>
        </p:nvSpPr>
        <p:spPr>
          <a:ln/>
        </p:spPr>
        <p:txBody>
          <a:bodyPr/>
          <a:lstStyle>
            <a:lvl1pPr>
              <a:defRPr/>
            </a:lvl1pPr>
          </a:lstStyle>
          <a:p>
            <a:pPr>
              <a:defRPr/>
            </a:pPr>
            <a:fld id="{A0D96EA7-F886-4B72-835B-58A3AA0E805F}" type="slidenum">
              <a:rPr lang="es-ES" altLang="es-AR"/>
              <a:pPr>
                <a:defRPr/>
              </a:pPr>
              <a:t>‹Nº›</a:t>
            </a:fld>
            <a:endParaRPr lang="es-ES" altLang="es-AR"/>
          </a:p>
        </p:txBody>
      </p:sp>
    </p:spTree>
    <p:extLst>
      <p:ext uri="{BB962C8B-B14F-4D97-AF65-F5344CB8AC3E}">
        <p14:creationId xmlns:p14="http://schemas.microsoft.com/office/powerpoint/2010/main" val="4260461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0">
            <a:extLst>
              <a:ext uri="{FF2B5EF4-FFF2-40B4-BE49-F238E27FC236}">
                <a16:creationId xmlns:a16="http://schemas.microsoft.com/office/drawing/2014/main" id="{C6961149-6C14-42A8-8146-0ECE0F02AFC3}"/>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41">
            <a:extLst>
              <a:ext uri="{FF2B5EF4-FFF2-40B4-BE49-F238E27FC236}">
                <a16:creationId xmlns:a16="http://schemas.microsoft.com/office/drawing/2014/main" id="{07581BD0-2EF5-4966-B2F2-2FB08DB93E07}"/>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42">
            <a:extLst>
              <a:ext uri="{FF2B5EF4-FFF2-40B4-BE49-F238E27FC236}">
                <a16:creationId xmlns:a16="http://schemas.microsoft.com/office/drawing/2014/main" id="{634A3DDA-373D-43F9-B5A4-11029B5DD971}"/>
              </a:ext>
            </a:extLst>
          </p:cNvPr>
          <p:cNvSpPr>
            <a:spLocks noGrp="1" noChangeArrowheads="1"/>
          </p:cNvSpPr>
          <p:nvPr>
            <p:ph type="sldNum" sz="quarter" idx="12"/>
          </p:nvPr>
        </p:nvSpPr>
        <p:spPr>
          <a:ln/>
        </p:spPr>
        <p:txBody>
          <a:bodyPr/>
          <a:lstStyle>
            <a:lvl1pPr>
              <a:defRPr/>
            </a:lvl1pPr>
          </a:lstStyle>
          <a:p>
            <a:pPr>
              <a:defRPr/>
            </a:pPr>
            <a:fld id="{E916B6EB-8CC0-4FC5-883A-FAF9CC304A01}" type="slidenum">
              <a:rPr lang="es-ES" altLang="es-AR"/>
              <a:pPr>
                <a:defRPr/>
              </a:pPr>
              <a:t>‹Nº›</a:t>
            </a:fld>
            <a:endParaRPr lang="es-ES" altLang="es-AR"/>
          </a:p>
        </p:txBody>
      </p:sp>
    </p:spTree>
    <p:extLst>
      <p:ext uri="{BB962C8B-B14F-4D97-AF65-F5344CB8AC3E}">
        <p14:creationId xmlns:p14="http://schemas.microsoft.com/office/powerpoint/2010/main" val="1225347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0">
            <a:extLst>
              <a:ext uri="{FF2B5EF4-FFF2-40B4-BE49-F238E27FC236}">
                <a16:creationId xmlns:a16="http://schemas.microsoft.com/office/drawing/2014/main" id="{A1F325BB-12A6-4EA7-AB0B-257FC31E9CE0}"/>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41">
            <a:extLst>
              <a:ext uri="{FF2B5EF4-FFF2-40B4-BE49-F238E27FC236}">
                <a16:creationId xmlns:a16="http://schemas.microsoft.com/office/drawing/2014/main" id="{C88A3C87-3792-4161-9786-F8FBDF31E430}"/>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42">
            <a:extLst>
              <a:ext uri="{FF2B5EF4-FFF2-40B4-BE49-F238E27FC236}">
                <a16:creationId xmlns:a16="http://schemas.microsoft.com/office/drawing/2014/main" id="{A495715B-7A27-4A2E-88F2-368610F7BFB1}"/>
              </a:ext>
            </a:extLst>
          </p:cNvPr>
          <p:cNvSpPr>
            <a:spLocks noGrp="1" noChangeArrowheads="1"/>
          </p:cNvSpPr>
          <p:nvPr>
            <p:ph type="sldNum" sz="quarter" idx="12"/>
          </p:nvPr>
        </p:nvSpPr>
        <p:spPr>
          <a:ln/>
        </p:spPr>
        <p:txBody>
          <a:bodyPr/>
          <a:lstStyle>
            <a:lvl1pPr>
              <a:defRPr/>
            </a:lvl1pPr>
          </a:lstStyle>
          <a:p>
            <a:pPr>
              <a:defRPr/>
            </a:pPr>
            <a:fld id="{DCCB3702-2483-4E33-9F53-134C001AD6AF}" type="slidenum">
              <a:rPr lang="es-ES" altLang="es-AR"/>
              <a:pPr>
                <a:defRPr/>
              </a:pPr>
              <a:t>‹Nº›</a:t>
            </a:fld>
            <a:endParaRPr lang="es-ES" altLang="es-AR"/>
          </a:p>
        </p:txBody>
      </p:sp>
    </p:spTree>
    <p:extLst>
      <p:ext uri="{BB962C8B-B14F-4D97-AF65-F5344CB8AC3E}">
        <p14:creationId xmlns:p14="http://schemas.microsoft.com/office/powerpoint/2010/main" val="2656005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002850"/>
            </a:gs>
          </a:gsLst>
          <a:lin ang="5400000" scaled="1"/>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6A98095F-6A75-4DC9-89EB-CC5198B32D92}"/>
              </a:ext>
            </a:extLst>
          </p:cNvPr>
          <p:cNvGrpSpPr>
            <a:grpSpLocks/>
          </p:cNvGrpSpPr>
          <p:nvPr/>
        </p:nvGrpSpPr>
        <p:grpSpPr bwMode="auto">
          <a:xfrm>
            <a:off x="1588" y="0"/>
            <a:ext cx="9148762" cy="6851650"/>
            <a:chOff x="1" y="0"/>
            <a:chExt cx="5763" cy="4316"/>
          </a:xfrm>
        </p:grpSpPr>
        <p:sp>
          <p:nvSpPr>
            <p:cNvPr id="4099" name="Freeform 3">
              <a:extLst>
                <a:ext uri="{FF2B5EF4-FFF2-40B4-BE49-F238E27FC236}">
                  <a16:creationId xmlns:a16="http://schemas.microsoft.com/office/drawing/2014/main" id="{33C3EC58-0B37-43F1-BC46-69CB2E447BE4}"/>
                </a:ext>
              </a:extLst>
            </p:cNvPr>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lgn="ctr" eaLnBrk="1" hangingPunct="1">
                <a:defRPr/>
              </a:pPr>
              <a:endParaRPr lang="es-ES"/>
            </a:p>
          </p:txBody>
        </p:sp>
        <p:sp>
          <p:nvSpPr>
            <p:cNvPr id="4100" name="Freeform 4">
              <a:extLst>
                <a:ext uri="{FF2B5EF4-FFF2-40B4-BE49-F238E27FC236}">
                  <a16:creationId xmlns:a16="http://schemas.microsoft.com/office/drawing/2014/main" id="{7C0884B7-C2C1-41C3-AC56-6E19D01B4213}"/>
                </a:ext>
              </a:extLst>
            </p:cNvPr>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lgn="ctr" eaLnBrk="1" hangingPunct="1">
                <a:defRPr/>
              </a:pPr>
              <a:endParaRPr lang="es-ES"/>
            </a:p>
          </p:txBody>
        </p:sp>
        <p:sp>
          <p:nvSpPr>
            <p:cNvPr id="4101" name="Freeform 5">
              <a:extLst>
                <a:ext uri="{FF2B5EF4-FFF2-40B4-BE49-F238E27FC236}">
                  <a16:creationId xmlns:a16="http://schemas.microsoft.com/office/drawing/2014/main" id="{A6BAFC7C-513A-45D2-BB2F-2BB0F8C80E8B}"/>
                </a:ext>
              </a:extLst>
            </p:cNvPr>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lgn="ctr" eaLnBrk="1" hangingPunct="1">
                <a:defRPr/>
              </a:pPr>
              <a:endParaRPr lang="es-ES"/>
            </a:p>
          </p:txBody>
        </p:sp>
        <p:grpSp>
          <p:nvGrpSpPr>
            <p:cNvPr id="1035" name="Group 6">
              <a:extLst>
                <a:ext uri="{FF2B5EF4-FFF2-40B4-BE49-F238E27FC236}">
                  <a16:creationId xmlns:a16="http://schemas.microsoft.com/office/drawing/2014/main" id="{2126CDDF-48DE-4C88-BE6E-732FE32AFB36}"/>
                </a:ext>
              </a:extLst>
            </p:cNvPr>
            <p:cNvGrpSpPr>
              <a:grpSpLocks/>
            </p:cNvGrpSpPr>
            <p:nvPr/>
          </p:nvGrpSpPr>
          <p:grpSpPr bwMode="auto">
            <a:xfrm>
              <a:off x="288" y="0"/>
              <a:ext cx="5098" cy="4316"/>
              <a:chOff x="288" y="0"/>
              <a:chExt cx="5098" cy="4316"/>
            </a:xfrm>
          </p:grpSpPr>
          <p:sp>
            <p:nvSpPr>
              <p:cNvPr id="4103" name="Freeform 7">
                <a:extLst>
                  <a:ext uri="{FF2B5EF4-FFF2-40B4-BE49-F238E27FC236}">
                    <a16:creationId xmlns:a16="http://schemas.microsoft.com/office/drawing/2014/main" id="{5F51C506-2110-490A-A2B0-7A4995C91559}"/>
                  </a:ext>
                </a:extLst>
              </p:cNvPr>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4104" name="Freeform 8">
                <a:extLst>
                  <a:ext uri="{FF2B5EF4-FFF2-40B4-BE49-F238E27FC236}">
                    <a16:creationId xmlns:a16="http://schemas.microsoft.com/office/drawing/2014/main" id="{462B10BB-C48D-4EF5-AD2C-AE4BD3788628}"/>
                  </a:ext>
                </a:extLst>
              </p:cNvPr>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4105" name="Freeform 9">
                <a:extLst>
                  <a:ext uri="{FF2B5EF4-FFF2-40B4-BE49-F238E27FC236}">
                    <a16:creationId xmlns:a16="http://schemas.microsoft.com/office/drawing/2014/main" id="{66842473-244B-4EFB-93C3-6370A674B7FD}"/>
                  </a:ext>
                </a:extLst>
              </p:cNvPr>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4106" name="Freeform 10">
                <a:extLst>
                  <a:ext uri="{FF2B5EF4-FFF2-40B4-BE49-F238E27FC236}">
                    <a16:creationId xmlns:a16="http://schemas.microsoft.com/office/drawing/2014/main" id="{3276C5A8-7219-4213-BE11-09AF5F073248}"/>
                  </a:ext>
                </a:extLst>
              </p:cNvPr>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4107" name="Freeform 11">
                <a:extLst>
                  <a:ext uri="{FF2B5EF4-FFF2-40B4-BE49-F238E27FC236}">
                    <a16:creationId xmlns:a16="http://schemas.microsoft.com/office/drawing/2014/main" id="{5B01341D-A64C-4C8F-8A4A-1F004D3743C6}"/>
                  </a:ext>
                </a:extLst>
              </p:cNvPr>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4108" name="Freeform 12">
                <a:extLst>
                  <a:ext uri="{FF2B5EF4-FFF2-40B4-BE49-F238E27FC236}">
                    <a16:creationId xmlns:a16="http://schemas.microsoft.com/office/drawing/2014/main" id="{2C5B9150-FED2-4D57-AB07-7FB445D61E35}"/>
                  </a:ext>
                </a:extLst>
              </p:cNvPr>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4109" name="Freeform 13">
                <a:extLst>
                  <a:ext uri="{FF2B5EF4-FFF2-40B4-BE49-F238E27FC236}">
                    <a16:creationId xmlns:a16="http://schemas.microsoft.com/office/drawing/2014/main" id="{B2D9B327-D3D9-40C2-BCEB-6CE9576FE6E3}"/>
                  </a:ext>
                </a:extLst>
              </p:cNvPr>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4110" name="Freeform 14">
                <a:extLst>
                  <a:ext uri="{FF2B5EF4-FFF2-40B4-BE49-F238E27FC236}">
                    <a16:creationId xmlns:a16="http://schemas.microsoft.com/office/drawing/2014/main" id="{7E5FEF6C-3EF8-4C6F-8EB8-1BF979783B53}"/>
                  </a:ext>
                </a:extLst>
              </p:cNvPr>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4111" name="Freeform 15">
                <a:extLst>
                  <a:ext uri="{FF2B5EF4-FFF2-40B4-BE49-F238E27FC236}">
                    <a16:creationId xmlns:a16="http://schemas.microsoft.com/office/drawing/2014/main" id="{2605BEE3-0526-4A5D-B9D3-78535D284706}"/>
                  </a:ext>
                </a:extLst>
              </p:cNvPr>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4112" name="Freeform 16">
                <a:extLst>
                  <a:ext uri="{FF2B5EF4-FFF2-40B4-BE49-F238E27FC236}">
                    <a16:creationId xmlns:a16="http://schemas.microsoft.com/office/drawing/2014/main" id="{8FD279DF-B0E6-40DB-8E92-683B540FF304}"/>
                  </a:ext>
                </a:extLst>
              </p:cNvPr>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4113" name="Freeform 17">
                <a:extLst>
                  <a:ext uri="{FF2B5EF4-FFF2-40B4-BE49-F238E27FC236}">
                    <a16:creationId xmlns:a16="http://schemas.microsoft.com/office/drawing/2014/main" id="{44302C1D-FEBA-4B2B-826D-3D70BEAD4CFC}"/>
                  </a:ext>
                </a:extLst>
              </p:cNvPr>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4114" name="Freeform 18">
                <a:extLst>
                  <a:ext uri="{FF2B5EF4-FFF2-40B4-BE49-F238E27FC236}">
                    <a16:creationId xmlns:a16="http://schemas.microsoft.com/office/drawing/2014/main" id="{C947BBCE-EA2B-4EA4-AF5D-2E2659285055}"/>
                  </a:ext>
                </a:extLst>
              </p:cNvPr>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4115" name="Freeform 19">
                <a:extLst>
                  <a:ext uri="{FF2B5EF4-FFF2-40B4-BE49-F238E27FC236}">
                    <a16:creationId xmlns:a16="http://schemas.microsoft.com/office/drawing/2014/main" id="{F6F286AC-D074-42EB-B795-95697346FFC0}"/>
                  </a:ext>
                </a:extLst>
              </p:cNvPr>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grpSp>
        <p:sp>
          <p:nvSpPr>
            <p:cNvPr id="4116" name="Freeform 20">
              <a:extLst>
                <a:ext uri="{FF2B5EF4-FFF2-40B4-BE49-F238E27FC236}">
                  <a16:creationId xmlns:a16="http://schemas.microsoft.com/office/drawing/2014/main" id="{D8A378E3-41B3-40E3-9FEC-5439A23A5B44}"/>
                </a:ext>
              </a:extLst>
            </p:cNvPr>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lgn="ctr" eaLnBrk="1" hangingPunct="1">
                <a:defRPr/>
              </a:pPr>
              <a:endParaRPr lang="es-ES"/>
            </a:p>
          </p:txBody>
        </p:sp>
        <p:sp>
          <p:nvSpPr>
            <p:cNvPr id="4117" name="Freeform 21">
              <a:extLst>
                <a:ext uri="{FF2B5EF4-FFF2-40B4-BE49-F238E27FC236}">
                  <a16:creationId xmlns:a16="http://schemas.microsoft.com/office/drawing/2014/main" id="{DAD56D03-5E3C-40B9-9658-288CCA09F0D7}"/>
                </a:ext>
              </a:extLst>
            </p:cNvPr>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lgn="ctr" eaLnBrk="1" hangingPunct="1">
                <a:defRPr/>
              </a:pPr>
              <a:endParaRPr lang="es-ES"/>
            </a:p>
          </p:txBody>
        </p:sp>
        <p:sp>
          <p:nvSpPr>
            <p:cNvPr id="4118" name="Freeform 22">
              <a:extLst>
                <a:ext uri="{FF2B5EF4-FFF2-40B4-BE49-F238E27FC236}">
                  <a16:creationId xmlns:a16="http://schemas.microsoft.com/office/drawing/2014/main" id="{3796FDAF-7A6A-48E5-82CB-6E08262DE60B}"/>
                </a:ext>
              </a:extLst>
            </p:cNvPr>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lgn="ctr" eaLnBrk="1" hangingPunct="1">
                <a:defRPr/>
              </a:pPr>
              <a:endParaRPr lang="es-ES"/>
            </a:p>
          </p:txBody>
        </p:sp>
        <p:sp>
          <p:nvSpPr>
            <p:cNvPr id="1039" name="Freeform 23">
              <a:extLst>
                <a:ext uri="{FF2B5EF4-FFF2-40B4-BE49-F238E27FC236}">
                  <a16:creationId xmlns:a16="http://schemas.microsoft.com/office/drawing/2014/main" id="{57099974-ACB3-4CE2-9A22-294E599E41B9}"/>
                </a:ext>
              </a:extLst>
            </p:cNvPr>
            <p:cNvSpPr>
              <a:spLocks/>
            </p:cNvSpPr>
            <p:nvPr/>
          </p:nvSpPr>
          <p:spPr bwMode="hidden">
            <a:xfrm>
              <a:off x="5041" y="0"/>
              <a:ext cx="719" cy="845"/>
            </a:xfrm>
            <a:custGeom>
              <a:avLst/>
              <a:gdLst>
                <a:gd name="T0" fmla="*/ 725 w 717"/>
                <a:gd name="T1" fmla="*/ 845 h 845"/>
                <a:gd name="T2" fmla="*/ 725 w 717"/>
                <a:gd name="T3" fmla="*/ 821 h 845"/>
                <a:gd name="T4" fmla="*/ 582 w 717"/>
                <a:gd name="T5" fmla="*/ 605 h 845"/>
                <a:gd name="T6" fmla="*/ 410 w 717"/>
                <a:gd name="T7" fmla="*/ 396 h 845"/>
                <a:gd name="T8" fmla="*/ 225 w 717"/>
                <a:gd name="T9" fmla="*/ 192 h 845"/>
                <a:gd name="T10" fmla="*/ 17 w 717"/>
                <a:gd name="T11" fmla="*/ 0 h 845"/>
                <a:gd name="T12" fmla="*/ 0 w 717"/>
                <a:gd name="T13" fmla="*/ 0 h 845"/>
                <a:gd name="T14" fmla="*/ 213 w 717"/>
                <a:gd name="T15" fmla="*/ 198 h 845"/>
                <a:gd name="T16" fmla="*/ 404 w 717"/>
                <a:gd name="T17" fmla="*/ 408 h 845"/>
                <a:gd name="T18" fmla="*/ 576 w 717"/>
                <a:gd name="T19" fmla="*/ 623 h 845"/>
                <a:gd name="T20" fmla="*/ 725 w 717"/>
                <a:gd name="T21" fmla="*/ 845 h 845"/>
                <a:gd name="T22" fmla="*/ 725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040" name="Freeform 24">
              <a:extLst>
                <a:ext uri="{FF2B5EF4-FFF2-40B4-BE49-F238E27FC236}">
                  <a16:creationId xmlns:a16="http://schemas.microsoft.com/office/drawing/2014/main" id="{2BE96197-4EEB-444F-80EC-814BBBD880E3}"/>
                </a:ext>
              </a:extLst>
            </p:cNvPr>
            <p:cNvSpPr>
              <a:spLocks/>
            </p:cNvSpPr>
            <p:nvPr/>
          </p:nvSpPr>
          <p:spPr bwMode="hidden">
            <a:xfrm>
              <a:off x="5352" y="0"/>
              <a:ext cx="408" cy="414"/>
            </a:xfrm>
            <a:custGeom>
              <a:avLst/>
              <a:gdLst>
                <a:gd name="T0" fmla="*/ 411 w 407"/>
                <a:gd name="T1" fmla="*/ 414 h 414"/>
                <a:gd name="T2" fmla="*/ 411 w 407"/>
                <a:gd name="T3" fmla="*/ 396 h 414"/>
                <a:gd name="T4" fmla="*/ 226 w 407"/>
                <a:gd name="T5" fmla="*/ 192 h 414"/>
                <a:gd name="T6" fmla="*/ 12 w 407"/>
                <a:gd name="T7" fmla="*/ 0 h 414"/>
                <a:gd name="T8" fmla="*/ 0 w 407"/>
                <a:gd name="T9" fmla="*/ 0 h 414"/>
                <a:gd name="T10" fmla="*/ 108 w 407"/>
                <a:gd name="T11" fmla="*/ 102 h 414"/>
                <a:gd name="T12" fmla="*/ 220 w 407"/>
                <a:gd name="T13" fmla="*/ 204 h 414"/>
                <a:gd name="T14" fmla="*/ 411 w 407"/>
                <a:gd name="T15" fmla="*/ 414 h 414"/>
                <a:gd name="T16" fmla="*/ 411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4121" name="Freeform 25">
              <a:extLst>
                <a:ext uri="{FF2B5EF4-FFF2-40B4-BE49-F238E27FC236}">
                  <a16:creationId xmlns:a16="http://schemas.microsoft.com/office/drawing/2014/main" id="{51191882-FFAA-40B5-AFAA-C1BC23281A3A}"/>
                </a:ext>
              </a:extLst>
            </p:cNvPr>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lgn="ctr" eaLnBrk="1" hangingPunct="1">
                <a:defRPr/>
              </a:pPr>
              <a:endParaRPr lang="es-ES"/>
            </a:p>
          </p:txBody>
        </p:sp>
        <p:sp>
          <p:nvSpPr>
            <p:cNvPr id="1042" name="Freeform 26">
              <a:extLst>
                <a:ext uri="{FF2B5EF4-FFF2-40B4-BE49-F238E27FC236}">
                  <a16:creationId xmlns:a16="http://schemas.microsoft.com/office/drawing/2014/main" id="{B070FCF3-81A6-4833-B451-115732C8F013}"/>
                </a:ext>
              </a:extLst>
            </p:cNvPr>
            <p:cNvSpPr>
              <a:spLocks/>
            </p:cNvSpPr>
            <p:nvPr/>
          </p:nvSpPr>
          <p:spPr bwMode="hidden">
            <a:xfrm>
              <a:off x="6" y="0"/>
              <a:ext cx="588" cy="599"/>
            </a:xfrm>
            <a:custGeom>
              <a:avLst/>
              <a:gdLst>
                <a:gd name="T0" fmla="*/ 594 w 586"/>
                <a:gd name="T1" fmla="*/ 0 h 599"/>
                <a:gd name="T2" fmla="*/ 576 w 586"/>
                <a:gd name="T3" fmla="*/ 0 h 599"/>
                <a:gd name="T4" fmla="*/ 411 w 586"/>
                <a:gd name="T5" fmla="*/ 132 h 599"/>
                <a:gd name="T6" fmla="*/ 261 w 586"/>
                <a:gd name="T7" fmla="*/ 270 h 599"/>
                <a:gd name="T8" fmla="*/ 120 w 586"/>
                <a:gd name="T9" fmla="*/ 420 h 599"/>
                <a:gd name="T10" fmla="*/ 0 w 586"/>
                <a:gd name="T11" fmla="*/ 575 h 599"/>
                <a:gd name="T12" fmla="*/ 0 w 586"/>
                <a:gd name="T13" fmla="*/ 599 h 599"/>
                <a:gd name="T14" fmla="*/ 120 w 586"/>
                <a:gd name="T15" fmla="*/ 432 h 599"/>
                <a:gd name="T16" fmla="*/ 261 w 586"/>
                <a:gd name="T17" fmla="*/ 282 h 599"/>
                <a:gd name="T18" fmla="*/ 417 w 586"/>
                <a:gd name="T19" fmla="*/ 138 h 599"/>
                <a:gd name="T20" fmla="*/ 594 w 586"/>
                <a:gd name="T21" fmla="*/ 0 h 599"/>
                <a:gd name="T22" fmla="*/ 594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043" name="Freeform 27">
              <a:extLst>
                <a:ext uri="{FF2B5EF4-FFF2-40B4-BE49-F238E27FC236}">
                  <a16:creationId xmlns:a16="http://schemas.microsoft.com/office/drawing/2014/main" id="{1D563539-7D9D-4818-83D2-9D84C0F026E0}"/>
                </a:ext>
              </a:extLst>
            </p:cNvPr>
            <p:cNvSpPr>
              <a:spLocks/>
            </p:cNvSpPr>
            <p:nvPr/>
          </p:nvSpPr>
          <p:spPr bwMode="hidden">
            <a:xfrm>
              <a:off x="6" y="0"/>
              <a:ext cx="270" cy="252"/>
            </a:xfrm>
            <a:custGeom>
              <a:avLst/>
              <a:gdLst>
                <a:gd name="T0" fmla="*/ 273 w 269"/>
                <a:gd name="T1" fmla="*/ 0 h 252"/>
                <a:gd name="T2" fmla="*/ 255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73 w 269"/>
                <a:gd name="T15" fmla="*/ 0 h 252"/>
                <a:gd name="T16" fmla="*/ 273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044" name="Line 28">
              <a:extLst>
                <a:ext uri="{FF2B5EF4-FFF2-40B4-BE49-F238E27FC236}">
                  <a16:creationId xmlns:a16="http://schemas.microsoft.com/office/drawing/2014/main" id="{CE3BE4AD-94A5-4712-BC0E-22F4F24B210F}"/>
                </a:ext>
              </a:extLst>
            </p:cNvPr>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45" name="Line 29">
              <a:extLst>
                <a:ext uri="{FF2B5EF4-FFF2-40B4-BE49-F238E27FC236}">
                  <a16:creationId xmlns:a16="http://schemas.microsoft.com/office/drawing/2014/main" id="{FA514CE8-355C-411A-A0D3-118BA074573F}"/>
                </a:ext>
              </a:extLst>
            </p:cNvPr>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46" name="Line 30">
              <a:extLst>
                <a:ext uri="{FF2B5EF4-FFF2-40B4-BE49-F238E27FC236}">
                  <a16:creationId xmlns:a16="http://schemas.microsoft.com/office/drawing/2014/main" id="{30E35496-CAF7-47DD-A055-8FA6A3C56256}"/>
                </a:ext>
              </a:extLst>
            </p:cNvPr>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s-AR"/>
            </a:p>
          </p:txBody>
        </p:sp>
        <p:grpSp>
          <p:nvGrpSpPr>
            <p:cNvPr id="1047" name="Group 31">
              <a:extLst>
                <a:ext uri="{FF2B5EF4-FFF2-40B4-BE49-F238E27FC236}">
                  <a16:creationId xmlns:a16="http://schemas.microsoft.com/office/drawing/2014/main" id="{278EE311-DA82-442D-BD54-8B89BBA910B3}"/>
                </a:ext>
              </a:extLst>
            </p:cNvPr>
            <p:cNvGrpSpPr>
              <a:grpSpLocks/>
            </p:cNvGrpSpPr>
            <p:nvPr/>
          </p:nvGrpSpPr>
          <p:grpSpPr bwMode="auto">
            <a:xfrm>
              <a:off x="1" y="392"/>
              <a:ext cx="5758" cy="1571"/>
              <a:chOff x="1" y="392"/>
              <a:chExt cx="5758" cy="1571"/>
            </a:xfrm>
          </p:grpSpPr>
          <p:sp>
            <p:nvSpPr>
              <p:cNvPr id="1050" name="Line 32">
                <a:extLst>
                  <a:ext uri="{FF2B5EF4-FFF2-40B4-BE49-F238E27FC236}">
                    <a16:creationId xmlns:a16="http://schemas.microsoft.com/office/drawing/2014/main" id="{5B3EF007-D914-4C6B-9C96-20724A4AA389}"/>
                  </a:ext>
                </a:extLst>
              </p:cNvPr>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51" name="Line 33">
                <a:extLst>
                  <a:ext uri="{FF2B5EF4-FFF2-40B4-BE49-F238E27FC236}">
                    <a16:creationId xmlns:a16="http://schemas.microsoft.com/office/drawing/2014/main" id="{A5612707-20FA-4856-ADF5-97A9B2C59EE9}"/>
                  </a:ext>
                </a:extLst>
              </p:cNvPr>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52" name="Line 34">
                <a:extLst>
                  <a:ext uri="{FF2B5EF4-FFF2-40B4-BE49-F238E27FC236}">
                    <a16:creationId xmlns:a16="http://schemas.microsoft.com/office/drawing/2014/main" id="{D0B531BE-EDF5-4DF6-9FB1-25398EFBECF3}"/>
                  </a:ext>
                </a:extLst>
              </p:cNvPr>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53" name="Line 35">
                <a:extLst>
                  <a:ext uri="{FF2B5EF4-FFF2-40B4-BE49-F238E27FC236}">
                    <a16:creationId xmlns:a16="http://schemas.microsoft.com/office/drawing/2014/main" id="{AFF45BA7-9E8C-42BB-B3AD-C23A29FE4FB0}"/>
                  </a:ext>
                </a:extLst>
              </p:cNvPr>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54" name="Line 36">
                <a:extLst>
                  <a:ext uri="{FF2B5EF4-FFF2-40B4-BE49-F238E27FC236}">
                    <a16:creationId xmlns:a16="http://schemas.microsoft.com/office/drawing/2014/main" id="{F2B7C8F8-609E-4EEC-A59F-D15FAE8D4EBF}"/>
                  </a:ext>
                </a:extLst>
              </p:cNvPr>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s-AR"/>
              </a:p>
            </p:txBody>
          </p:sp>
        </p:grpSp>
        <p:sp>
          <p:nvSpPr>
            <p:cNvPr id="1048" name="Line 37">
              <a:extLst>
                <a:ext uri="{FF2B5EF4-FFF2-40B4-BE49-F238E27FC236}">
                  <a16:creationId xmlns:a16="http://schemas.microsoft.com/office/drawing/2014/main" id="{627CACF4-C48D-4113-B31C-17B46D9E0A3A}"/>
                </a:ext>
              </a:extLst>
            </p:cNvPr>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49" name="Line 38">
              <a:extLst>
                <a:ext uri="{FF2B5EF4-FFF2-40B4-BE49-F238E27FC236}">
                  <a16:creationId xmlns:a16="http://schemas.microsoft.com/office/drawing/2014/main" id="{6B9563C6-AEE9-4451-A82B-ED5FBA4F297B}"/>
                </a:ext>
              </a:extLst>
            </p:cNvPr>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s-AR"/>
            </a:p>
          </p:txBody>
        </p:sp>
      </p:grpSp>
      <p:sp>
        <p:nvSpPr>
          <p:cNvPr id="4135" name="Rectangle 39">
            <a:extLst>
              <a:ext uri="{FF2B5EF4-FFF2-40B4-BE49-F238E27FC236}">
                <a16:creationId xmlns:a16="http://schemas.microsoft.com/office/drawing/2014/main" id="{30FC7757-A2B3-4E76-816F-BB1E51B0067B}"/>
              </a:ext>
            </a:extLst>
          </p:cNvPr>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s-ES"/>
              <a:t>Haga clic para cambiar el estilo de título	</a:t>
            </a:r>
          </a:p>
        </p:txBody>
      </p:sp>
      <p:sp>
        <p:nvSpPr>
          <p:cNvPr id="4136" name="Rectangle 40">
            <a:extLst>
              <a:ext uri="{FF2B5EF4-FFF2-40B4-BE49-F238E27FC236}">
                <a16:creationId xmlns:a16="http://schemas.microsoft.com/office/drawing/2014/main" id="{F1EED985-8A00-4E5B-93B0-362915243295}"/>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a:effectLst>
                  <a:outerShdw blurRad="38100" dist="38100" dir="2700000" algn="tl">
                    <a:srgbClr val="000000"/>
                  </a:outerShdw>
                </a:effectLst>
              </a:defRPr>
            </a:lvl1pPr>
          </a:lstStyle>
          <a:p>
            <a:pPr>
              <a:defRPr/>
            </a:pPr>
            <a:endParaRPr lang="es-ES"/>
          </a:p>
        </p:txBody>
      </p:sp>
      <p:sp>
        <p:nvSpPr>
          <p:cNvPr id="4137" name="Rectangle 41">
            <a:extLst>
              <a:ext uri="{FF2B5EF4-FFF2-40B4-BE49-F238E27FC236}">
                <a16:creationId xmlns:a16="http://schemas.microsoft.com/office/drawing/2014/main" id="{33478D0C-24F8-4351-9DC4-74A5C36B16FA}"/>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defRPr>
            </a:lvl1pPr>
          </a:lstStyle>
          <a:p>
            <a:pPr>
              <a:defRPr/>
            </a:pPr>
            <a:endParaRPr lang="es-ES"/>
          </a:p>
        </p:txBody>
      </p:sp>
      <p:sp>
        <p:nvSpPr>
          <p:cNvPr id="4138" name="Rectangle 42">
            <a:extLst>
              <a:ext uri="{FF2B5EF4-FFF2-40B4-BE49-F238E27FC236}">
                <a16:creationId xmlns:a16="http://schemas.microsoft.com/office/drawing/2014/main" id="{AAC16840-3D60-4061-B906-6468B341DCC8}"/>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defRPr>
            </a:lvl1pPr>
          </a:lstStyle>
          <a:p>
            <a:pPr>
              <a:defRPr/>
            </a:pPr>
            <a:fld id="{C97D04E5-2F16-4334-BBF5-4A0CBE9A909E}" type="slidenum">
              <a:rPr lang="es-ES" altLang="es-AR"/>
              <a:pPr>
                <a:defRPr/>
              </a:pPr>
              <a:t>‹Nº›</a:t>
            </a:fld>
            <a:endParaRPr lang="es-ES" altLang="es-AR"/>
          </a:p>
        </p:txBody>
      </p:sp>
      <p:sp>
        <p:nvSpPr>
          <p:cNvPr id="4139" name="Rectangle 43">
            <a:extLst>
              <a:ext uri="{FF2B5EF4-FFF2-40B4-BE49-F238E27FC236}">
                <a16:creationId xmlns:a16="http://schemas.microsoft.com/office/drawing/2014/main" id="{01999E15-08B5-42FB-AB8D-3F190008216C}"/>
              </a:ext>
            </a:extLst>
          </p:cNvPr>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 bg1="dk2" tx1="lt1" bg2="dk1" tx2="lt2" accent1="accent1" accent2="accent2" accent3="accent3" accent4="accent4" accent5="accent5" accent6="accent6" hlink="hlink" folHlink="folHlink"/>
  <p:sldLayoutIdLst>
    <p:sldLayoutId id="2147483817"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F79811C-CD1F-4FA9-A5FF-FC02137AAB3A}"/>
              </a:ext>
            </a:extLst>
          </p:cNvPr>
          <p:cNvSpPr>
            <a:spLocks noGrp="1" noChangeArrowheads="1"/>
          </p:cNvSpPr>
          <p:nvPr>
            <p:ph type="ctrTitle"/>
          </p:nvPr>
        </p:nvSpPr>
        <p:spPr>
          <a:xfrm>
            <a:off x="0" y="0"/>
            <a:ext cx="9144000" cy="908050"/>
          </a:xfrm>
        </p:spPr>
        <p:txBody>
          <a:bodyPr/>
          <a:lstStyle/>
          <a:p>
            <a:pPr eaLnBrk="1" hangingPunct="1">
              <a:defRPr/>
            </a:pPr>
            <a:r>
              <a:rPr lang="es-ES_tradnl" sz="3600" b="1"/>
              <a:t>ARQUITECTURA DE COMPUTADORAS</a:t>
            </a:r>
            <a:endParaRPr lang="es-ES" sz="3600" b="1"/>
          </a:p>
        </p:txBody>
      </p:sp>
      <p:sp>
        <p:nvSpPr>
          <p:cNvPr id="2051" name="Rectangle 3">
            <a:extLst>
              <a:ext uri="{FF2B5EF4-FFF2-40B4-BE49-F238E27FC236}">
                <a16:creationId xmlns:a16="http://schemas.microsoft.com/office/drawing/2014/main" id="{D7B10857-D6C7-4B55-A3CC-FDF83373E756}"/>
              </a:ext>
            </a:extLst>
          </p:cNvPr>
          <p:cNvSpPr>
            <a:spLocks noGrp="1" noChangeArrowheads="1"/>
          </p:cNvSpPr>
          <p:nvPr>
            <p:ph type="subTitle" idx="1"/>
          </p:nvPr>
        </p:nvSpPr>
        <p:spPr>
          <a:xfrm>
            <a:off x="0" y="1484784"/>
            <a:ext cx="9144000" cy="4104456"/>
          </a:xfrm>
        </p:spPr>
        <p:txBody>
          <a:bodyPr/>
          <a:lstStyle/>
          <a:p>
            <a:pPr eaLnBrk="1" hangingPunct="1">
              <a:defRPr/>
            </a:pPr>
            <a:r>
              <a:rPr lang="es-ES_tradnl" b="1" dirty="0"/>
              <a:t>UNIDAD 2</a:t>
            </a:r>
          </a:p>
          <a:p>
            <a:pPr eaLnBrk="1" hangingPunct="1">
              <a:defRPr/>
            </a:pPr>
            <a:endParaRPr lang="es-ES_tradnl" dirty="0"/>
          </a:p>
          <a:p>
            <a:pPr eaLnBrk="1" hangingPunct="1">
              <a:defRPr/>
            </a:pPr>
            <a:r>
              <a:rPr lang="es-ES_tradnl" sz="5400" b="1" dirty="0"/>
              <a:t>UNIDAD DE CONTROL</a:t>
            </a:r>
          </a:p>
          <a:p>
            <a:pPr eaLnBrk="1" hangingPunct="1">
              <a:defRPr/>
            </a:pPr>
            <a:endParaRPr lang="es-ES_tradnl" sz="1800" b="1" dirty="0"/>
          </a:p>
          <a:p>
            <a:pPr eaLnBrk="1" hangingPunct="1">
              <a:defRPr/>
            </a:pPr>
            <a:r>
              <a:rPr lang="es-ES_tradnl" sz="2800" b="1" dirty="0"/>
              <a:t>UNIDAD DE CONTROL</a:t>
            </a:r>
          </a:p>
          <a:p>
            <a:pPr eaLnBrk="1" hangingPunct="1">
              <a:defRPr/>
            </a:pPr>
            <a:r>
              <a:rPr lang="es-ES_tradnl" sz="2800" b="1" dirty="0"/>
              <a:t>Primera Parte</a:t>
            </a:r>
          </a:p>
          <a:p>
            <a:pPr eaLnBrk="1" hangingPunct="1">
              <a:defRPr/>
            </a:pPr>
            <a:endParaRPr lang="es-ES_tradnl" sz="2800" b="1" dirty="0"/>
          </a:p>
          <a:p>
            <a:pPr eaLnBrk="1" hangingPunct="1">
              <a:defRPr/>
            </a:pPr>
            <a:r>
              <a:rPr lang="es-ES_tradnl" b="1" dirty="0"/>
              <a:t>2024</a:t>
            </a:r>
            <a:endParaRPr lang="es-E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84B5B7-280F-47CD-81F0-6E3C9781497F}"/>
              </a:ext>
            </a:extLst>
          </p:cNvPr>
          <p:cNvSpPr>
            <a:spLocks noGrp="1"/>
          </p:cNvSpPr>
          <p:nvPr>
            <p:ph type="title"/>
          </p:nvPr>
        </p:nvSpPr>
        <p:spPr>
          <a:xfrm>
            <a:off x="457200" y="277813"/>
            <a:ext cx="8229600" cy="918939"/>
          </a:xfrm>
        </p:spPr>
        <p:txBody>
          <a:bodyPr/>
          <a:lstStyle/>
          <a:p>
            <a:pPr>
              <a:defRPr/>
            </a:pPr>
            <a:r>
              <a:rPr lang="es-ES_tradnl" dirty="0"/>
              <a:t>SUB-CICLO INDIRECTO</a:t>
            </a:r>
            <a:endParaRPr lang="es-AR" dirty="0"/>
          </a:p>
        </p:txBody>
      </p:sp>
      <p:sp>
        <p:nvSpPr>
          <p:cNvPr id="3" name="Marcador de contenido 2">
            <a:extLst>
              <a:ext uri="{FF2B5EF4-FFF2-40B4-BE49-F238E27FC236}">
                <a16:creationId xmlns:a16="http://schemas.microsoft.com/office/drawing/2014/main" id="{5449E0FC-69D6-4880-99DF-991A71E6A8C9}"/>
              </a:ext>
            </a:extLst>
          </p:cNvPr>
          <p:cNvSpPr>
            <a:spLocks noGrp="1"/>
          </p:cNvSpPr>
          <p:nvPr>
            <p:ph idx="1"/>
          </p:nvPr>
        </p:nvSpPr>
        <p:spPr>
          <a:xfrm>
            <a:off x="457200" y="1196752"/>
            <a:ext cx="8229600" cy="5383435"/>
          </a:xfrm>
        </p:spPr>
        <p:txBody>
          <a:bodyPr/>
          <a:lstStyle/>
          <a:p>
            <a:pPr algn="just">
              <a:defRPr/>
            </a:pPr>
            <a:r>
              <a:rPr lang="es-AR" sz="1800" dirty="0"/>
              <a:t>1- EL </a:t>
            </a:r>
            <a:r>
              <a:rPr lang="es-AR" sz="1800" b="1" dirty="0"/>
              <a:t>CAMPO DIRECCIÓN</a:t>
            </a:r>
            <a:r>
              <a:rPr lang="es-AR" sz="1800" dirty="0"/>
              <a:t> DEL </a:t>
            </a:r>
            <a:r>
              <a:rPr lang="es-ES" sz="1800" b="1" i="1" dirty="0"/>
              <a:t>REGISTRO DE INSTRUCCIONES </a:t>
            </a:r>
            <a:r>
              <a:rPr lang="es-ES" sz="1800" b="1" dirty="0"/>
              <a:t>(</a:t>
            </a:r>
            <a:r>
              <a:rPr lang="es-AR" sz="1800" b="1" dirty="0"/>
              <a:t>IR)</a:t>
            </a:r>
            <a:r>
              <a:rPr lang="es-AR" sz="1800" dirty="0"/>
              <a:t> ES TRANSFERIDO AL </a:t>
            </a:r>
            <a:r>
              <a:rPr lang="es-AR" sz="1800" b="1" i="1" dirty="0"/>
              <a:t>REGISTRO DE DIRECCIONES DE MEMORIA </a:t>
            </a:r>
            <a:r>
              <a:rPr lang="es-AR" sz="1800" b="1" dirty="0"/>
              <a:t>(MAR)</a:t>
            </a:r>
          </a:p>
          <a:p>
            <a:pPr algn="just">
              <a:defRPr/>
            </a:pPr>
            <a:endParaRPr lang="es-AR" sz="1800" b="1" dirty="0"/>
          </a:p>
          <a:p>
            <a:pPr>
              <a:defRPr/>
            </a:pPr>
            <a:r>
              <a:rPr lang="es-AR" sz="1800" dirty="0"/>
              <a:t>2-</a:t>
            </a:r>
            <a:r>
              <a:rPr lang="es-ES" sz="1800" b="1" dirty="0">
                <a:solidFill>
                  <a:srgbClr val="FFFF00"/>
                </a:solidFill>
              </a:rPr>
              <a:t> </a:t>
            </a:r>
            <a:r>
              <a:rPr lang="es-ES" sz="1800" dirty="0"/>
              <a:t>SE EMITE DESDE LA UNIDAD DE CONTROL EL </a:t>
            </a:r>
            <a:r>
              <a:rPr lang="es-ES" sz="1800" b="1" dirty="0"/>
              <a:t>MANDO LEER</a:t>
            </a:r>
            <a:r>
              <a:rPr lang="es-ES" sz="1800" dirty="0"/>
              <a:t>, EL QUE ES ENTREGADO AL </a:t>
            </a:r>
            <a:r>
              <a:rPr lang="es-ES" sz="1800" b="1" dirty="0"/>
              <a:t>BUS DE CONTROL</a:t>
            </a:r>
            <a:r>
              <a:rPr lang="es-ES" sz="1800" dirty="0"/>
              <a:t>. ES UBICADA LA DIRECCIÓN EN LA MEMORIA Y EL CONTENIDO DE LA CORRESPONDIENTE POSICIÓN ES ENTREGADO AL </a:t>
            </a:r>
            <a:r>
              <a:rPr lang="es-ES" sz="1800" b="1" i="1" dirty="0"/>
              <a:t>REGISTRO INTERMEDIO DE MEMORIA </a:t>
            </a:r>
            <a:r>
              <a:rPr lang="es-ES" sz="1800" b="1" dirty="0"/>
              <a:t>(MBR)</a:t>
            </a:r>
            <a:r>
              <a:rPr lang="es-ES" sz="1800" dirty="0"/>
              <a:t>.</a:t>
            </a:r>
          </a:p>
          <a:p>
            <a:pPr>
              <a:defRPr/>
            </a:pPr>
            <a:endParaRPr lang="es-ES" sz="1800" dirty="0"/>
          </a:p>
          <a:p>
            <a:pPr algn="just">
              <a:defRPr/>
            </a:pPr>
            <a:r>
              <a:rPr lang="es-ES" sz="1800" dirty="0"/>
              <a:t>3-</a:t>
            </a:r>
            <a:r>
              <a:rPr lang="es-ES" sz="1800" b="1" dirty="0">
                <a:solidFill>
                  <a:srgbClr val="FFFF00"/>
                </a:solidFill>
              </a:rPr>
              <a:t> </a:t>
            </a:r>
            <a:r>
              <a:rPr lang="es-ES" sz="1800" dirty="0"/>
              <a:t>SE PASA EL CONTENIDO DEL </a:t>
            </a:r>
            <a:r>
              <a:rPr lang="es-ES" sz="1800" b="1" i="1" dirty="0"/>
              <a:t>REGISTRO INTERMEDIO DE MEMORIA</a:t>
            </a:r>
            <a:r>
              <a:rPr lang="es-ES" sz="1800" b="1" dirty="0"/>
              <a:t> (MBR) </a:t>
            </a:r>
            <a:r>
              <a:rPr lang="es-ES" sz="1800" dirty="0"/>
              <a:t>POR MEDIO DEL </a:t>
            </a:r>
            <a:r>
              <a:rPr lang="es-ES" sz="1800" b="1" dirty="0"/>
              <a:t>BUS DE DATOS </a:t>
            </a:r>
            <a:r>
              <a:rPr lang="es-ES" sz="1800" dirty="0"/>
              <a:t>AL </a:t>
            </a:r>
            <a:r>
              <a:rPr lang="es-ES" sz="1800" b="1" i="1" dirty="0"/>
              <a:t>REGISTRO DE INSTRUCCIONES </a:t>
            </a:r>
            <a:r>
              <a:rPr lang="es-ES" sz="1800" b="1" dirty="0"/>
              <a:t>(IR)</a:t>
            </a:r>
            <a:r>
              <a:rPr lang="es-ES" sz="1800" dirty="0"/>
              <a:t>, </a:t>
            </a:r>
            <a:r>
              <a:rPr lang="es-ES" sz="1800" b="1" dirty="0"/>
              <a:t>ACTUALIZANDO SU CAMPO DE DIRECCIÓN</a:t>
            </a:r>
          </a:p>
          <a:p>
            <a:pPr algn="just">
              <a:defRPr/>
            </a:pPr>
            <a:endParaRPr lang="es-ES" sz="1800" b="1" dirty="0"/>
          </a:p>
          <a:p>
            <a:pPr algn="just">
              <a:defRPr/>
            </a:pPr>
            <a:r>
              <a:rPr lang="es-ES" sz="1800" dirty="0"/>
              <a:t>EL </a:t>
            </a:r>
            <a:r>
              <a:rPr lang="es-ES" sz="1800" b="1" i="1" dirty="0"/>
              <a:t>REGISTRO DE INSTRUCCIONES </a:t>
            </a:r>
            <a:r>
              <a:rPr lang="es-ES" sz="1800" b="1" dirty="0"/>
              <a:t>(IR)</a:t>
            </a:r>
            <a:r>
              <a:rPr lang="es-ES" sz="1800" dirty="0"/>
              <a:t> ESTÁ AHORA EN EL MISMO ESTADO COMO SI EL DIRECCIONAMIENTO INDIRECTO NO HUBIERA SIDO USADO.</a:t>
            </a:r>
            <a:endParaRPr lang="es-AR" sz="1800" dirty="0"/>
          </a:p>
        </p:txBody>
      </p:sp>
      <p:sp>
        <p:nvSpPr>
          <p:cNvPr id="4" name="Marcador de número de diapositiva 3">
            <a:extLst>
              <a:ext uri="{FF2B5EF4-FFF2-40B4-BE49-F238E27FC236}">
                <a16:creationId xmlns:a16="http://schemas.microsoft.com/office/drawing/2014/main" id="{7A4931B5-7118-4072-B512-3A60C3BB6C09}"/>
              </a:ext>
            </a:extLst>
          </p:cNvPr>
          <p:cNvSpPr>
            <a:spLocks noGrp="1"/>
          </p:cNvSpPr>
          <p:nvPr>
            <p:ph type="sldNum" sz="quarter" idx="12"/>
          </p:nvPr>
        </p:nvSpPr>
        <p:spPr/>
        <p:txBody>
          <a:bodyPr/>
          <a:lstStyle/>
          <a:p>
            <a:pPr>
              <a:defRPr/>
            </a:pPr>
            <a:fld id="{EBB3340D-08FB-42A0-8E90-384B719348FC}" type="slidenum">
              <a:rPr lang="es-ES" altLang="es-AR" smtClean="0"/>
              <a:pPr>
                <a:defRPr/>
              </a:pPr>
              <a:t>10</a:t>
            </a:fld>
            <a:endParaRPr lang="es-ES" altLang="es-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09C77624-38A2-41B2-A873-860117F4B72C}"/>
              </a:ext>
            </a:extLst>
          </p:cNvPr>
          <p:cNvSpPr>
            <a:spLocks noGrp="1" noChangeArrowheads="1"/>
          </p:cNvSpPr>
          <p:nvPr>
            <p:ph type="title"/>
          </p:nvPr>
        </p:nvSpPr>
        <p:spPr/>
        <p:txBody>
          <a:bodyPr/>
          <a:lstStyle/>
          <a:p>
            <a:pPr eaLnBrk="1" hangingPunct="1">
              <a:defRPr/>
            </a:pPr>
            <a:r>
              <a:rPr lang="es-ES_tradnl" dirty="0"/>
              <a:t>SUB-CICLO INDIRECTO</a:t>
            </a:r>
            <a:endParaRPr lang="es-ES" dirty="0"/>
          </a:p>
        </p:txBody>
      </p:sp>
      <p:sp>
        <p:nvSpPr>
          <p:cNvPr id="135171" name="Rectangle 3">
            <a:extLst>
              <a:ext uri="{FF2B5EF4-FFF2-40B4-BE49-F238E27FC236}">
                <a16:creationId xmlns:a16="http://schemas.microsoft.com/office/drawing/2014/main" id="{6453B4EC-A007-466B-8BA7-2B3B150CF5AE}"/>
              </a:ext>
            </a:extLst>
          </p:cNvPr>
          <p:cNvSpPr>
            <a:spLocks noGrp="1" noChangeArrowheads="1"/>
          </p:cNvSpPr>
          <p:nvPr>
            <p:ph type="body" idx="1"/>
          </p:nvPr>
        </p:nvSpPr>
        <p:spPr>
          <a:xfrm>
            <a:off x="0" y="1600200"/>
            <a:ext cx="9144000" cy="4781550"/>
          </a:xfrm>
        </p:spPr>
        <p:txBody>
          <a:bodyPr/>
          <a:lstStyle/>
          <a:p>
            <a:pPr eaLnBrk="1" hangingPunct="1">
              <a:defRPr/>
            </a:pPr>
            <a:r>
              <a:rPr lang="es-ES_tradnl" dirty="0"/>
              <a:t>CORRESPONDE A LA BÚSQUEDA DEL O DE LOS OPERANDOS CUANDO LA INSTRUCCIÓN ESPECIFICA UN </a:t>
            </a:r>
            <a:r>
              <a:rPr lang="es-ES_tradnl" b="1" i="1" dirty="0"/>
              <a:t>DIRECCIONAMIENTO INDIRECTO</a:t>
            </a:r>
            <a:r>
              <a:rPr lang="es-ES_tradnl" dirty="0"/>
              <a:t>.</a:t>
            </a:r>
          </a:p>
          <a:p>
            <a:pPr marL="0" indent="257175" eaLnBrk="1" hangingPunct="1">
              <a:buFont typeface="Wingdings" panose="05000000000000000000" pitchFamily="2" charset="2"/>
              <a:buNone/>
              <a:defRPr/>
            </a:pPr>
            <a:endParaRPr lang="es-ES_tradnl" dirty="0"/>
          </a:p>
          <a:p>
            <a:pPr marL="0" indent="257175" eaLnBrk="1" hangingPunct="1">
              <a:buFont typeface="Wingdings" panose="05000000000000000000" pitchFamily="2" charset="2"/>
              <a:buNone/>
              <a:defRPr/>
            </a:pPr>
            <a:r>
              <a:rPr lang="es-ES" dirty="0">
                <a:solidFill>
                  <a:srgbClr val="00FF00"/>
                </a:solidFill>
              </a:rPr>
              <a:t>t1 : MAR &lt;-- (IR(Dirección))</a:t>
            </a:r>
          </a:p>
          <a:p>
            <a:pPr marL="0" indent="257175" eaLnBrk="1" hangingPunct="1">
              <a:buFont typeface="Wingdings" panose="05000000000000000000" pitchFamily="2" charset="2"/>
              <a:buNone/>
              <a:defRPr/>
            </a:pPr>
            <a:r>
              <a:rPr lang="es-ES" dirty="0">
                <a:solidFill>
                  <a:srgbClr val="00FF00"/>
                </a:solidFill>
              </a:rPr>
              <a:t>t2 : MBR &lt;-- (Memoria)</a:t>
            </a:r>
          </a:p>
          <a:p>
            <a:pPr marL="0" indent="257175" eaLnBrk="1" hangingPunct="1">
              <a:buFont typeface="Wingdings" panose="05000000000000000000" pitchFamily="2" charset="2"/>
              <a:buNone/>
              <a:defRPr/>
            </a:pPr>
            <a:r>
              <a:rPr lang="es-ES" dirty="0">
                <a:solidFill>
                  <a:srgbClr val="00FF00"/>
                </a:solidFill>
              </a:rPr>
              <a:t>t3 : IR(Dirección) &lt;-- (MBR(Dirección))</a:t>
            </a:r>
          </a:p>
        </p:txBody>
      </p:sp>
      <p:sp>
        <p:nvSpPr>
          <p:cNvPr id="6" name="5 Marcador de número de diapositiva">
            <a:extLst>
              <a:ext uri="{FF2B5EF4-FFF2-40B4-BE49-F238E27FC236}">
                <a16:creationId xmlns:a16="http://schemas.microsoft.com/office/drawing/2014/main" id="{41067A0A-EA74-444A-882C-A989EC438473}"/>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C4EE8BC6-4234-4A03-A2D3-931CF9A2C44E}" type="slidenum">
              <a:rPr lang="es-ES" altLang="es-AR" smtClean="0"/>
              <a:pPr eaLnBrk="1" hangingPunct="1">
                <a:defRPr/>
              </a:pPr>
              <a:t>11</a:t>
            </a:fld>
            <a:endParaRPr lang="es-ES" altLang="es-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2AA155-1AFF-4B95-8990-7FBD1F8ECA9C}"/>
              </a:ext>
            </a:extLst>
          </p:cNvPr>
          <p:cNvSpPr>
            <a:spLocks noGrp="1"/>
          </p:cNvSpPr>
          <p:nvPr>
            <p:ph type="title"/>
          </p:nvPr>
        </p:nvSpPr>
        <p:spPr/>
        <p:txBody>
          <a:bodyPr/>
          <a:lstStyle/>
          <a:p>
            <a:pPr>
              <a:defRPr/>
            </a:pPr>
            <a:r>
              <a:rPr lang="es-ES_tradnl" dirty="0"/>
              <a:t>SUBCICLO DE EJECUCIÓN</a:t>
            </a:r>
            <a:endParaRPr lang="es-AR" dirty="0"/>
          </a:p>
        </p:txBody>
      </p:sp>
      <p:sp>
        <p:nvSpPr>
          <p:cNvPr id="3" name="Marcador de contenido 2">
            <a:extLst>
              <a:ext uri="{FF2B5EF4-FFF2-40B4-BE49-F238E27FC236}">
                <a16:creationId xmlns:a16="http://schemas.microsoft.com/office/drawing/2014/main" id="{4AA57B12-E30B-4893-9863-842664E6891B}"/>
              </a:ext>
            </a:extLst>
          </p:cNvPr>
          <p:cNvSpPr>
            <a:spLocks noGrp="1"/>
          </p:cNvSpPr>
          <p:nvPr>
            <p:ph idx="1"/>
          </p:nvPr>
        </p:nvSpPr>
        <p:spPr>
          <a:xfrm>
            <a:off x="457200" y="2060848"/>
            <a:ext cx="8229600" cy="4070077"/>
          </a:xfrm>
        </p:spPr>
        <p:txBody>
          <a:bodyPr/>
          <a:lstStyle/>
          <a:p>
            <a:pPr algn="just">
              <a:defRPr/>
            </a:pPr>
            <a:r>
              <a:rPr lang="es-AR" dirty="0"/>
              <a:t>PARA CADA UNO DE LOS </a:t>
            </a:r>
            <a:r>
              <a:rPr lang="es-AR" b="1" dirty="0"/>
              <a:t>CÓDIGOS OPERATIVOS</a:t>
            </a:r>
            <a:r>
              <a:rPr lang="es-AR" dirty="0"/>
              <a:t> (</a:t>
            </a:r>
            <a:r>
              <a:rPr lang="es-AR" b="1" dirty="0"/>
              <a:t>OPCODES</a:t>
            </a:r>
            <a:r>
              <a:rPr lang="es-AR" dirty="0"/>
              <a:t>) HAY UNA SECUENCIA ESPECÍFICA DE </a:t>
            </a:r>
            <a:r>
              <a:rPr lang="es-AR" b="1" dirty="0"/>
              <a:t>MICRO-OPERACIONES</a:t>
            </a:r>
            <a:r>
              <a:rPr lang="es-AR" dirty="0"/>
              <a:t> PARA LOGRAR LA EJECUCIÓN DE LA INSTRUCCIÓN QUE DICHO CÓDIGO REPRESENTA.</a:t>
            </a:r>
          </a:p>
        </p:txBody>
      </p:sp>
      <p:sp>
        <p:nvSpPr>
          <p:cNvPr id="4" name="Marcador de número de diapositiva 3">
            <a:extLst>
              <a:ext uri="{FF2B5EF4-FFF2-40B4-BE49-F238E27FC236}">
                <a16:creationId xmlns:a16="http://schemas.microsoft.com/office/drawing/2014/main" id="{22786C6C-3776-435B-9F22-7F45D05B732B}"/>
              </a:ext>
            </a:extLst>
          </p:cNvPr>
          <p:cNvSpPr>
            <a:spLocks noGrp="1"/>
          </p:cNvSpPr>
          <p:nvPr>
            <p:ph type="sldNum" sz="quarter" idx="12"/>
          </p:nvPr>
        </p:nvSpPr>
        <p:spPr/>
        <p:txBody>
          <a:bodyPr/>
          <a:lstStyle/>
          <a:p>
            <a:pPr>
              <a:defRPr/>
            </a:pPr>
            <a:fld id="{7E0848BA-CF8A-4F8F-9D40-F2E7442039EE}" type="slidenum">
              <a:rPr lang="es-ES" altLang="es-AR" smtClean="0"/>
              <a:pPr>
                <a:defRPr/>
              </a:pPr>
              <a:t>12</a:t>
            </a:fld>
            <a:endParaRPr lang="es-ES" altLang="es-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767A5E-66DC-4149-B2A7-B3A24E721934}"/>
              </a:ext>
            </a:extLst>
          </p:cNvPr>
          <p:cNvSpPr>
            <a:spLocks noGrp="1"/>
          </p:cNvSpPr>
          <p:nvPr>
            <p:ph type="title"/>
          </p:nvPr>
        </p:nvSpPr>
        <p:spPr>
          <a:xfrm>
            <a:off x="457200" y="277813"/>
            <a:ext cx="8229600" cy="820737"/>
          </a:xfrm>
        </p:spPr>
        <p:txBody>
          <a:bodyPr/>
          <a:lstStyle/>
          <a:p>
            <a:pPr>
              <a:defRPr/>
            </a:pPr>
            <a:r>
              <a:rPr lang="es-ES_tradnl" dirty="0"/>
              <a:t>SUBCICLO DE EJECUCIÓN</a:t>
            </a:r>
            <a:endParaRPr lang="es-AR" dirty="0"/>
          </a:p>
        </p:txBody>
      </p:sp>
      <p:sp>
        <p:nvSpPr>
          <p:cNvPr id="3" name="Marcador de contenido 2">
            <a:extLst>
              <a:ext uri="{FF2B5EF4-FFF2-40B4-BE49-F238E27FC236}">
                <a16:creationId xmlns:a16="http://schemas.microsoft.com/office/drawing/2014/main" id="{72ED026D-5DE5-4137-B38C-96050CD639B4}"/>
              </a:ext>
            </a:extLst>
          </p:cNvPr>
          <p:cNvSpPr>
            <a:spLocks noGrp="1"/>
          </p:cNvSpPr>
          <p:nvPr>
            <p:ph idx="1"/>
          </p:nvPr>
        </p:nvSpPr>
        <p:spPr>
          <a:xfrm>
            <a:off x="107504" y="1098550"/>
            <a:ext cx="9036496" cy="5283200"/>
          </a:xfrm>
        </p:spPr>
        <p:txBody>
          <a:bodyPr/>
          <a:lstStyle/>
          <a:p>
            <a:pPr>
              <a:defRPr/>
            </a:pPr>
            <a:r>
              <a:rPr lang="es-AR" sz="2000" dirty="0"/>
              <a:t>COMIENZA CON EL </a:t>
            </a:r>
            <a:r>
              <a:rPr lang="es-AR" sz="2000" b="1" i="1" dirty="0"/>
              <a:t>REGISTRO DE INSTRUCCIONES </a:t>
            </a:r>
            <a:r>
              <a:rPr lang="es-AR" sz="2000" b="1" dirty="0"/>
              <a:t>(IR)</a:t>
            </a:r>
            <a:r>
              <a:rPr lang="es-AR" sz="2000" dirty="0"/>
              <a:t> CONTENIENDO AL </a:t>
            </a:r>
            <a:r>
              <a:rPr lang="es-AR" sz="2000" b="1" dirty="0"/>
              <a:t>CÓDIGO OPERATIVO</a:t>
            </a:r>
            <a:r>
              <a:rPr lang="es-AR" sz="2000" dirty="0"/>
              <a:t> DE LA INSTRUCCIÓN </a:t>
            </a:r>
            <a:r>
              <a:rPr lang="es-AR" sz="2000" b="1" dirty="0"/>
              <a:t>ADD R1,X</a:t>
            </a:r>
          </a:p>
          <a:p>
            <a:pPr marL="0" indent="0">
              <a:buNone/>
              <a:defRPr/>
            </a:pPr>
            <a:endParaRPr lang="es-AR" sz="2000" b="1" dirty="0"/>
          </a:p>
          <a:p>
            <a:pPr marL="457200" indent="-457200">
              <a:buFont typeface="+mj-lt"/>
              <a:buAutoNum type="arabicPeriod"/>
              <a:defRPr/>
            </a:pPr>
            <a:r>
              <a:rPr lang="es-AR" sz="2000" dirty="0"/>
              <a:t>EL </a:t>
            </a:r>
            <a:r>
              <a:rPr lang="es-AR" sz="2000" b="1" dirty="0"/>
              <a:t>CAMPO DE DIRECCIÓN </a:t>
            </a:r>
            <a:r>
              <a:rPr lang="es-AR" sz="2000" dirty="0"/>
              <a:t>DEL </a:t>
            </a:r>
            <a:r>
              <a:rPr lang="es-AR" sz="2000" b="1" i="1" dirty="0"/>
              <a:t>REGISTRO DE INSTRUCCIONES </a:t>
            </a:r>
            <a:r>
              <a:rPr lang="es-AR" sz="2000" b="1" dirty="0"/>
              <a:t>(IR)</a:t>
            </a:r>
            <a:r>
              <a:rPr lang="es-AR" sz="2000" dirty="0"/>
              <a:t> ES CARGADO EN EL </a:t>
            </a:r>
            <a:r>
              <a:rPr lang="es-AR" sz="2000" b="1" i="1" dirty="0"/>
              <a:t>REGISTRO DE DIRECCIONES DE MEMORIA </a:t>
            </a:r>
            <a:r>
              <a:rPr lang="es-AR" sz="2000" b="1" dirty="0"/>
              <a:t>(MAR)</a:t>
            </a:r>
            <a:r>
              <a:rPr lang="es-AR" sz="2000" dirty="0"/>
              <a:t>.</a:t>
            </a:r>
          </a:p>
          <a:p>
            <a:pPr marL="457200" indent="-457200">
              <a:buFont typeface="+mj-lt"/>
              <a:buAutoNum type="arabicPeriod"/>
              <a:defRPr/>
            </a:pPr>
            <a:endParaRPr lang="es-AR" sz="2000" dirty="0"/>
          </a:p>
          <a:p>
            <a:pPr marL="457200" indent="-457200">
              <a:buFont typeface="+mj-lt"/>
              <a:buAutoNum type="arabicPeriod"/>
              <a:defRPr/>
            </a:pPr>
            <a:r>
              <a:rPr lang="es-AR" sz="2000" dirty="0"/>
              <a:t>EL CONTENIDO DE LA POSICIÓN DE MEMORIA REFERENCIADA  ES LEÍDO QUEDANDO CARGADO EN EL </a:t>
            </a:r>
            <a:r>
              <a:rPr lang="es-AR" sz="2000" b="1" i="1" dirty="0"/>
              <a:t>REGISTRO INTERMEDIO DE MEMORIA </a:t>
            </a:r>
            <a:r>
              <a:rPr lang="es-AR" sz="2000" b="1" dirty="0"/>
              <a:t>(MBR)</a:t>
            </a:r>
            <a:r>
              <a:rPr lang="es-AR" sz="2000" dirty="0"/>
              <a:t>.</a:t>
            </a:r>
          </a:p>
          <a:p>
            <a:pPr marL="0" indent="0">
              <a:buNone/>
              <a:defRPr/>
            </a:pPr>
            <a:endParaRPr lang="es-AR" sz="2000" dirty="0"/>
          </a:p>
          <a:p>
            <a:pPr marL="457200" indent="-457200">
              <a:buFont typeface="+mj-lt"/>
              <a:buAutoNum type="arabicPeriod" startAt="3"/>
              <a:defRPr/>
            </a:pPr>
            <a:r>
              <a:rPr lang="es-AR" sz="2000" dirty="0"/>
              <a:t>EL CONTENIDO DEL </a:t>
            </a:r>
            <a:r>
              <a:rPr lang="es-AR" sz="2000" b="1" dirty="0"/>
              <a:t>REGISTRO</a:t>
            </a:r>
            <a:r>
              <a:rPr lang="es-AR" sz="2000" dirty="0"/>
              <a:t> </a:t>
            </a:r>
            <a:r>
              <a:rPr lang="es-AR" sz="2000" b="1" dirty="0"/>
              <a:t>R1</a:t>
            </a:r>
            <a:r>
              <a:rPr lang="es-AR" sz="2000" dirty="0"/>
              <a:t> ES SUMADO AL CONTENIDO DEL </a:t>
            </a:r>
            <a:r>
              <a:rPr lang="es-AR" sz="2000" b="1" i="1" dirty="0"/>
              <a:t>REGISTRO INTERMEDIO DE MEMORIA </a:t>
            </a:r>
            <a:r>
              <a:rPr lang="es-AR" sz="2000" b="1" dirty="0"/>
              <a:t>(MBR)</a:t>
            </a:r>
            <a:r>
              <a:rPr lang="es-AR" sz="2000" dirty="0"/>
              <a:t> POR LA </a:t>
            </a:r>
            <a:r>
              <a:rPr lang="es-AR" sz="2000" b="1" dirty="0"/>
              <a:t>UNIDAD LÓGICO ARITMÉTICA (ALU)</a:t>
            </a:r>
            <a:r>
              <a:rPr lang="es-AR" sz="2000" dirty="0"/>
              <a:t> Y EL RESULTADO ES GUARDADO EN EL </a:t>
            </a:r>
            <a:r>
              <a:rPr lang="es-AR" sz="2000" b="1" dirty="0"/>
              <a:t>REGISTRO</a:t>
            </a:r>
            <a:r>
              <a:rPr lang="es-AR" sz="2000" dirty="0"/>
              <a:t> </a:t>
            </a:r>
            <a:r>
              <a:rPr lang="es-AR" sz="2000" b="1" dirty="0"/>
              <a:t>R1</a:t>
            </a:r>
            <a:r>
              <a:rPr lang="es-AR" sz="2000" dirty="0"/>
              <a:t>.</a:t>
            </a:r>
          </a:p>
        </p:txBody>
      </p:sp>
      <p:sp>
        <p:nvSpPr>
          <p:cNvPr id="4" name="Marcador de número de diapositiva 3">
            <a:extLst>
              <a:ext uri="{FF2B5EF4-FFF2-40B4-BE49-F238E27FC236}">
                <a16:creationId xmlns:a16="http://schemas.microsoft.com/office/drawing/2014/main" id="{F3C9EF84-07CE-45AE-9295-17394DAFF703}"/>
              </a:ext>
            </a:extLst>
          </p:cNvPr>
          <p:cNvSpPr>
            <a:spLocks noGrp="1"/>
          </p:cNvSpPr>
          <p:nvPr>
            <p:ph type="sldNum" sz="quarter" idx="12"/>
          </p:nvPr>
        </p:nvSpPr>
        <p:spPr/>
        <p:txBody>
          <a:bodyPr/>
          <a:lstStyle/>
          <a:p>
            <a:pPr>
              <a:defRPr/>
            </a:pPr>
            <a:fld id="{F7D86ACF-3F9C-4D2F-9D43-0591F5990453}" type="slidenum">
              <a:rPr lang="es-ES" altLang="es-AR" smtClean="0"/>
              <a:pPr>
                <a:defRPr/>
              </a:pPr>
              <a:t>13</a:t>
            </a:fld>
            <a:endParaRPr lang="es-ES" altLang="es-A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DBBF0BD3-B377-4BB4-BD12-9926989B3DBC}"/>
              </a:ext>
            </a:extLst>
          </p:cNvPr>
          <p:cNvSpPr>
            <a:spLocks noGrp="1" noChangeArrowheads="1"/>
          </p:cNvSpPr>
          <p:nvPr>
            <p:ph type="title"/>
          </p:nvPr>
        </p:nvSpPr>
        <p:spPr>
          <a:xfrm>
            <a:off x="457200" y="277813"/>
            <a:ext cx="8229600" cy="702915"/>
          </a:xfrm>
        </p:spPr>
        <p:txBody>
          <a:bodyPr/>
          <a:lstStyle/>
          <a:p>
            <a:pPr eaLnBrk="1" hangingPunct="1">
              <a:defRPr/>
            </a:pPr>
            <a:r>
              <a:rPr lang="es-ES_tradnl" dirty="0"/>
              <a:t>SUBCICLO DE EJECUCIÓN</a:t>
            </a:r>
            <a:endParaRPr lang="es-ES" dirty="0"/>
          </a:p>
        </p:txBody>
      </p:sp>
      <p:sp>
        <p:nvSpPr>
          <p:cNvPr id="137219" name="Rectangle 3">
            <a:extLst>
              <a:ext uri="{FF2B5EF4-FFF2-40B4-BE49-F238E27FC236}">
                <a16:creationId xmlns:a16="http://schemas.microsoft.com/office/drawing/2014/main" id="{24B04D83-CB21-48A2-9CEB-02EDEF55D04B}"/>
              </a:ext>
            </a:extLst>
          </p:cNvPr>
          <p:cNvSpPr>
            <a:spLocks noGrp="1" noChangeArrowheads="1"/>
          </p:cNvSpPr>
          <p:nvPr>
            <p:ph type="body" idx="1"/>
          </p:nvPr>
        </p:nvSpPr>
        <p:spPr>
          <a:xfrm>
            <a:off x="179512" y="1341438"/>
            <a:ext cx="8784976" cy="4789487"/>
          </a:xfrm>
        </p:spPr>
        <p:txBody>
          <a:bodyPr/>
          <a:lstStyle/>
          <a:p>
            <a:pPr algn="just" eaLnBrk="1" hangingPunct="1">
              <a:spcBef>
                <a:spcPts val="0"/>
              </a:spcBef>
              <a:defRPr/>
            </a:pPr>
            <a:r>
              <a:rPr lang="es-ES_tradnl" sz="2400" dirty="0"/>
              <a:t>SUMAR EL CONTENIDO DE LA POSICIÓN DE MEMORIA X AL CONTENIDO DEL REGISTRO R1 Y GUARDAR EL RESULTADO EN EL REGISTRO R1:</a:t>
            </a:r>
          </a:p>
          <a:p>
            <a:pPr eaLnBrk="1" hangingPunct="1">
              <a:spcBef>
                <a:spcPts val="0"/>
              </a:spcBef>
              <a:defRPr/>
            </a:pPr>
            <a:endParaRPr lang="es-ES_tradnl" sz="2000" dirty="0"/>
          </a:p>
          <a:p>
            <a:pPr marL="0" indent="727075" eaLnBrk="1" hangingPunct="1">
              <a:buFont typeface="Wingdings" panose="05000000000000000000" pitchFamily="2" charset="2"/>
              <a:buNone/>
              <a:defRPr/>
            </a:pPr>
            <a:r>
              <a:rPr lang="es-ES_tradnl" dirty="0">
                <a:solidFill>
                  <a:srgbClr val="FFFF00"/>
                </a:solidFill>
              </a:rPr>
              <a:t>                 ADD R1,X</a:t>
            </a:r>
          </a:p>
          <a:p>
            <a:pPr marL="0" indent="727075" eaLnBrk="1" hangingPunct="1">
              <a:buFont typeface="Wingdings" panose="05000000000000000000" pitchFamily="2" charset="2"/>
              <a:buNone/>
              <a:defRPr/>
            </a:pPr>
            <a:endParaRPr lang="es-ES_tradnl" sz="1400" dirty="0">
              <a:solidFill>
                <a:srgbClr val="FFFF00"/>
              </a:solidFill>
            </a:endParaRPr>
          </a:p>
          <a:p>
            <a:pPr marL="0" indent="727075" eaLnBrk="1" hangingPunct="1">
              <a:buFont typeface="Wingdings" panose="05000000000000000000" pitchFamily="2" charset="2"/>
              <a:buNone/>
              <a:defRPr/>
            </a:pPr>
            <a:endParaRPr lang="es-ES_tradnl" sz="1400" dirty="0">
              <a:solidFill>
                <a:srgbClr val="FFFF00"/>
              </a:solidFill>
            </a:endParaRPr>
          </a:p>
          <a:p>
            <a:pPr marL="0" indent="727075" eaLnBrk="1" hangingPunct="1">
              <a:buFont typeface="Wingdings" panose="05000000000000000000" pitchFamily="2" charset="2"/>
              <a:buNone/>
              <a:defRPr/>
            </a:pPr>
            <a:r>
              <a:rPr lang="es-ES" b="1" dirty="0">
                <a:solidFill>
                  <a:srgbClr val="00FF00"/>
                </a:solidFill>
              </a:rPr>
              <a:t>t1 :	MAR &lt;-- (IR(Dirección))</a:t>
            </a:r>
          </a:p>
          <a:p>
            <a:pPr marL="0" indent="727075" eaLnBrk="1" hangingPunct="1">
              <a:buFont typeface="Wingdings" panose="05000000000000000000" pitchFamily="2" charset="2"/>
              <a:buNone/>
              <a:defRPr/>
            </a:pPr>
            <a:r>
              <a:rPr lang="es-ES" b="1" dirty="0">
                <a:solidFill>
                  <a:srgbClr val="00FF00"/>
                </a:solidFill>
              </a:rPr>
              <a:t>t2 :	MBR &lt;-- Memoria</a:t>
            </a:r>
          </a:p>
          <a:p>
            <a:pPr marL="0" indent="727075" eaLnBrk="1" hangingPunct="1">
              <a:buFont typeface="Wingdings" panose="05000000000000000000" pitchFamily="2" charset="2"/>
              <a:buNone/>
              <a:defRPr/>
            </a:pPr>
            <a:r>
              <a:rPr lang="es-ES" b="1" dirty="0">
                <a:solidFill>
                  <a:srgbClr val="00FF00"/>
                </a:solidFill>
              </a:rPr>
              <a:t>t3 :	R1 &lt;-- (R1) + (MBR)</a:t>
            </a:r>
            <a:endParaRPr lang="es-ES_tradnl" dirty="0">
              <a:solidFill>
                <a:srgbClr val="00FF00"/>
              </a:solidFill>
            </a:endParaRPr>
          </a:p>
          <a:p>
            <a:pPr marL="0" indent="727075" algn="ctr" eaLnBrk="1" hangingPunct="1">
              <a:buFont typeface="Wingdings" panose="05000000000000000000" pitchFamily="2" charset="2"/>
              <a:buNone/>
              <a:defRPr/>
            </a:pPr>
            <a:endParaRPr lang="es-ES" dirty="0">
              <a:solidFill>
                <a:srgbClr val="00FF00"/>
              </a:solidFill>
            </a:endParaRPr>
          </a:p>
        </p:txBody>
      </p:sp>
      <p:sp>
        <p:nvSpPr>
          <p:cNvPr id="6" name="5 Marcador de número de diapositiva">
            <a:extLst>
              <a:ext uri="{FF2B5EF4-FFF2-40B4-BE49-F238E27FC236}">
                <a16:creationId xmlns:a16="http://schemas.microsoft.com/office/drawing/2014/main" id="{F347A999-3BD1-4877-95F0-E5FFD2EDE11E}"/>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84EE8784-23EC-4B86-BE68-42F217A3CF0B}" type="slidenum">
              <a:rPr lang="es-ES" altLang="es-AR" smtClean="0"/>
              <a:pPr eaLnBrk="1" hangingPunct="1">
                <a:defRPr/>
              </a:pPr>
              <a:t>14</a:t>
            </a:fld>
            <a:endParaRPr lang="es-ES" altLang="es-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4A7D25-9DFF-44ED-939F-AF3F19A36485}"/>
              </a:ext>
            </a:extLst>
          </p:cNvPr>
          <p:cNvSpPr>
            <a:spLocks noGrp="1"/>
          </p:cNvSpPr>
          <p:nvPr>
            <p:ph type="title"/>
          </p:nvPr>
        </p:nvSpPr>
        <p:spPr>
          <a:xfrm>
            <a:off x="457200" y="1"/>
            <a:ext cx="8229600" cy="1260475"/>
          </a:xfrm>
        </p:spPr>
        <p:txBody>
          <a:bodyPr/>
          <a:lstStyle/>
          <a:p>
            <a:pPr>
              <a:defRPr/>
            </a:pPr>
            <a:r>
              <a:rPr lang="es-ES_tradnl" sz="2800" dirty="0"/>
              <a:t>SUBCICLO DE EJECUCIÓN </a:t>
            </a:r>
            <a:r>
              <a:rPr lang="es-ES_tradnl" sz="2800" b="1" dirty="0"/>
              <a:t>INSTRUCCIÓN ISZ </a:t>
            </a:r>
            <a:r>
              <a:rPr lang="es-ES_tradnl" sz="2800" dirty="0"/>
              <a:t>(</a:t>
            </a:r>
            <a:r>
              <a:rPr lang="es-ES_tradnl" sz="2800" b="1" dirty="0" err="1"/>
              <a:t>Increment</a:t>
            </a:r>
            <a:r>
              <a:rPr lang="es-ES_tradnl" sz="2800" b="1" dirty="0"/>
              <a:t> and </a:t>
            </a:r>
            <a:r>
              <a:rPr lang="es-ES_tradnl" sz="2800" b="1" dirty="0" err="1"/>
              <a:t>Skip</a:t>
            </a:r>
            <a:r>
              <a:rPr lang="es-ES_tradnl" sz="2800" b="1" dirty="0"/>
              <a:t> </a:t>
            </a:r>
            <a:r>
              <a:rPr lang="es-ES_tradnl" sz="2800" b="1" dirty="0" err="1"/>
              <a:t>if</a:t>
            </a:r>
            <a:r>
              <a:rPr lang="es-ES_tradnl" sz="2800" b="1" dirty="0"/>
              <a:t> Zero</a:t>
            </a:r>
            <a:r>
              <a:rPr lang="es-ES_tradnl" sz="2800" dirty="0"/>
              <a:t>)</a:t>
            </a:r>
            <a:endParaRPr lang="es-AR" sz="2800" dirty="0"/>
          </a:p>
        </p:txBody>
      </p:sp>
      <p:sp>
        <p:nvSpPr>
          <p:cNvPr id="3" name="Marcador de contenido 2">
            <a:extLst>
              <a:ext uri="{FF2B5EF4-FFF2-40B4-BE49-F238E27FC236}">
                <a16:creationId xmlns:a16="http://schemas.microsoft.com/office/drawing/2014/main" id="{86B39F95-4419-4A3A-BE53-6E7BC0DEEACC}"/>
              </a:ext>
            </a:extLst>
          </p:cNvPr>
          <p:cNvSpPr>
            <a:spLocks noGrp="1"/>
          </p:cNvSpPr>
          <p:nvPr>
            <p:ph idx="1"/>
          </p:nvPr>
        </p:nvSpPr>
        <p:spPr>
          <a:xfrm>
            <a:off x="0" y="1124744"/>
            <a:ext cx="8964488" cy="5733256"/>
          </a:xfrm>
        </p:spPr>
        <p:txBody>
          <a:bodyPr/>
          <a:lstStyle/>
          <a:p>
            <a:pPr algn="just">
              <a:defRPr/>
            </a:pPr>
            <a:r>
              <a:rPr lang="es-AR" sz="1600" dirty="0"/>
              <a:t>COMIENZA CON EL </a:t>
            </a:r>
            <a:r>
              <a:rPr lang="es-AR" sz="1600" b="1" i="1" dirty="0"/>
              <a:t>REGISTRO DE INSTRUCCIONES </a:t>
            </a:r>
            <a:r>
              <a:rPr lang="es-AR" sz="1600" dirty="0"/>
              <a:t>(</a:t>
            </a:r>
            <a:r>
              <a:rPr lang="es-AR" sz="1600" b="1" dirty="0"/>
              <a:t>IR)</a:t>
            </a:r>
            <a:r>
              <a:rPr lang="es-AR" sz="1600" dirty="0"/>
              <a:t> CONTENIENDO AL </a:t>
            </a:r>
            <a:r>
              <a:rPr lang="es-AR" sz="1600" b="1" dirty="0"/>
              <a:t>CÓDIGO OPERATIVO </a:t>
            </a:r>
            <a:r>
              <a:rPr lang="es-AR" sz="1600" dirty="0"/>
              <a:t>DE LA INSTRUCCIÓN </a:t>
            </a:r>
            <a:r>
              <a:rPr lang="es-AR" sz="1600" b="1" dirty="0"/>
              <a:t>ISZ X</a:t>
            </a:r>
            <a:r>
              <a:rPr lang="es-AR" sz="1600" dirty="0"/>
              <a:t> ( EL CONTENIDO DE LA LOCACIÓN X ES INCREMENTADO EN 1, SI EL RESULTADO ES CERO, LA PRÓXIMA INSTRUCCIÓN ES SALTADA)</a:t>
            </a:r>
          </a:p>
          <a:p>
            <a:pPr marL="0" indent="0" algn="just">
              <a:buNone/>
              <a:defRPr/>
            </a:pPr>
            <a:endParaRPr lang="es-AR" sz="1600" dirty="0"/>
          </a:p>
          <a:p>
            <a:pPr marL="457200" indent="-457200" algn="just">
              <a:buFont typeface="+mj-lt"/>
              <a:buAutoNum type="arabicPeriod"/>
              <a:defRPr/>
            </a:pPr>
            <a:r>
              <a:rPr lang="es-AR" sz="1600" dirty="0"/>
              <a:t>EL CAMPO DE DIRECCIÓN DEL </a:t>
            </a:r>
            <a:r>
              <a:rPr lang="es-AR" sz="1600" b="1" i="1" dirty="0"/>
              <a:t>REGISTRO DE INSTRUCCIONES </a:t>
            </a:r>
            <a:r>
              <a:rPr lang="es-AR" sz="1600" b="1" dirty="0"/>
              <a:t>(IR)</a:t>
            </a:r>
            <a:r>
              <a:rPr lang="es-AR" sz="1600" dirty="0"/>
              <a:t> ES CARGADO EN EL </a:t>
            </a:r>
            <a:r>
              <a:rPr lang="es-AR" sz="1600" b="1" i="1" dirty="0"/>
              <a:t>REGISTRO DE DIRECCIONES DE MEMORIA</a:t>
            </a:r>
            <a:r>
              <a:rPr lang="es-AR" sz="1600" dirty="0"/>
              <a:t> (</a:t>
            </a:r>
            <a:r>
              <a:rPr lang="es-AR" sz="1600" b="1" dirty="0"/>
              <a:t>MAR)</a:t>
            </a:r>
            <a:r>
              <a:rPr lang="es-AR" sz="1600" dirty="0"/>
              <a:t>.</a:t>
            </a:r>
          </a:p>
          <a:p>
            <a:pPr marL="0" indent="0">
              <a:buNone/>
              <a:defRPr/>
            </a:pPr>
            <a:endParaRPr lang="es-AR" sz="1600" dirty="0"/>
          </a:p>
          <a:p>
            <a:pPr marL="457200" indent="-457200" algn="just">
              <a:buFont typeface="+mj-lt"/>
              <a:buAutoNum type="arabicPeriod"/>
              <a:defRPr/>
            </a:pPr>
            <a:r>
              <a:rPr lang="es-AR" sz="1600" dirty="0"/>
              <a:t>EL CONTENIDO DE LA POSICIÓN DE MEMORIA REFERENCIADA  ES LEÍDO QUEDANDO CARGADO EN EL </a:t>
            </a:r>
            <a:r>
              <a:rPr lang="es-AR" sz="1600" b="1" i="1" dirty="0"/>
              <a:t>REGISTRO INTERMEDIO DE MEMORIA</a:t>
            </a:r>
            <a:r>
              <a:rPr lang="es-AR" sz="1600" dirty="0"/>
              <a:t> </a:t>
            </a:r>
            <a:r>
              <a:rPr lang="es-AR" sz="1600" b="1" dirty="0"/>
              <a:t>(MBR)</a:t>
            </a:r>
            <a:r>
              <a:rPr lang="es-AR" sz="1600" dirty="0"/>
              <a:t>.</a:t>
            </a:r>
          </a:p>
          <a:p>
            <a:pPr marL="0" indent="0">
              <a:buNone/>
              <a:defRPr/>
            </a:pPr>
            <a:endParaRPr lang="es-AR" sz="1600" dirty="0"/>
          </a:p>
          <a:p>
            <a:pPr marL="457200" indent="-457200" algn="just">
              <a:buFont typeface="+mj-lt"/>
              <a:buAutoNum type="arabicPeriod"/>
              <a:defRPr/>
            </a:pPr>
            <a:r>
              <a:rPr lang="es-AR" sz="1600" dirty="0"/>
              <a:t>AL CONTENIDO DEL </a:t>
            </a:r>
            <a:r>
              <a:rPr lang="es-AR" sz="1600" b="1" i="1" dirty="0"/>
              <a:t>REGISTRO INTERMEDIO DE MEMORIA </a:t>
            </a:r>
            <a:r>
              <a:rPr lang="es-AR" sz="1600" b="1" dirty="0"/>
              <a:t>(MBR)</a:t>
            </a:r>
            <a:r>
              <a:rPr lang="es-AR" sz="1600" dirty="0"/>
              <a:t> ES SUMADO UNO POR LA </a:t>
            </a:r>
            <a:r>
              <a:rPr lang="es-AR" sz="1600" b="1" dirty="0"/>
              <a:t>UNIDAD LÓGICA ARITMÉTICA (ALU)</a:t>
            </a:r>
            <a:r>
              <a:rPr lang="es-AR" sz="1600" dirty="0"/>
              <a:t> Y EL RESULTADO ES GUARDADO EN </a:t>
            </a:r>
            <a:r>
              <a:rPr lang="es-AR" sz="1600" b="1" i="1" dirty="0"/>
              <a:t>REGISTRO INTERMEDIO DE MEMORIA </a:t>
            </a:r>
            <a:r>
              <a:rPr lang="es-AR" sz="1600" b="1" dirty="0"/>
              <a:t>(MBR)</a:t>
            </a:r>
            <a:r>
              <a:rPr lang="es-AR" sz="1600" dirty="0"/>
              <a:t>.</a:t>
            </a:r>
          </a:p>
          <a:p>
            <a:pPr marL="457200" indent="-457200">
              <a:buFont typeface="+mj-lt"/>
              <a:buAutoNum type="arabicPeriod"/>
              <a:defRPr/>
            </a:pPr>
            <a:endParaRPr lang="es-AR" sz="1600" dirty="0"/>
          </a:p>
          <a:p>
            <a:pPr marL="457200" indent="-457200" algn="just">
              <a:buFont typeface="+mj-lt"/>
              <a:buAutoNum type="arabicPeriod"/>
              <a:defRPr/>
            </a:pPr>
            <a:r>
              <a:rPr lang="es-AR" sz="1600" dirty="0"/>
              <a:t>EL CONTENIDO DEL </a:t>
            </a:r>
            <a:r>
              <a:rPr lang="es-AR" sz="1600" b="1" i="1" dirty="0"/>
              <a:t>REGISTRO INTERMEDIO DE MEMORIA </a:t>
            </a:r>
            <a:r>
              <a:rPr lang="es-AR" sz="1600" b="1" dirty="0"/>
              <a:t>(MBR)</a:t>
            </a:r>
            <a:r>
              <a:rPr lang="es-AR" sz="1600" dirty="0"/>
              <a:t> ES GRABADO EN LA POSICIÓN DE MEMORIA REFERENCIADA POR EL </a:t>
            </a:r>
            <a:r>
              <a:rPr lang="es-AR" sz="1600" b="1" i="1" dirty="0"/>
              <a:t>REGISTRO DE DIRECCIONES DE MEMORIA </a:t>
            </a:r>
            <a:r>
              <a:rPr lang="es-AR" sz="1600" dirty="0"/>
              <a:t>(</a:t>
            </a:r>
            <a:r>
              <a:rPr lang="es-AR" sz="1600" b="1" dirty="0"/>
              <a:t>MAR).</a:t>
            </a:r>
            <a:r>
              <a:rPr lang="es-AR" sz="1600" dirty="0"/>
              <a:t> EL CONTENIDO DEL </a:t>
            </a:r>
            <a:r>
              <a:rPr lang="es-AR" sz="1600" b="1" i="1" dirty="0"/>
              <a:t>CONTADOR DE PROGRAMA </a:t>
            </a:r>
            <a:r>
              <a:rPr lang="es-AR" sz="1600" dirty="0"/>
              <a:t>(</a:t>
            </a:r>
            <a:r>
              <a:rPr lang="es-AR" sz="1600" b="1" dirty="0"/>
              <a:t>PC)</a:t>
            </a:r>
            <a:r>
              <a:rPr lang="es-AR" sz="1600" dirty="0"/>
              <a:t> ES INCREMENTADO EN 1 SI EL CONTENIDO DEL </a:t>
            </a:r>
            <a:r>
              <a:rPr lang="es-AR" sz="1600" b="1" i="1" dirty="0"/>
              <a:t>REGISTRO INTERMEDIO DE MEMORIA </a:t>
            </a:r>
            <a:r>
              <a:rPr lang="es-AR" sz="1600" b="1" dirty="0"/>
              <a:t>(MBR)</a:t>
            </a:r>
            <a:r>
              <a:rPr lang="es-AR" sz="1600" dirty="0"/>
              <a:t> ES CERO.</a:t>
            </a:r>
          </a:p>
          <a:p>
            <a:pPr>
              <a:buFont typeface="+mj-lt"/>
              <a:buAutoNum type="arabicPeriod"/>
              <a:defRPr/>
            </a:pPr>
            <a:endParaRPr lang="es-AR" sz="1400" dirty="0"/>
          </a:p>
          <a:p>
            <a:pPr>
              <a:defRPr/>
            </a:pPr>
            <a:endParaRPr lang="es-AR" dirty="0"/>
          </a:p>
        </p:txBody>
      </p:sp>
      <p:sp>
        <p:nvSpPr>
          <p:cNvPr id="4" name="Marcador de número de diapositiva 3">
            <a:extLst>
              <a:ext uri="{FF2B5EF4-FFF2-40B4-BE49-F238E27FC236}">
                <a16:creationId xmlns:a16="http://schemas.microsoft.com/office/drawing/2014/main" id="{B3FC9F03-EB06-45DC-9838-BC0F847DA394}"/>
              </a:ext>
            </a:extLst>
          </p:cNvPr>
          <p:cNvSpPr>
            <a:spLocks noGrp="1"/>
          </p:cNvSpPr>
          <p:nvPr>
            <p:ph type="sldNum" sz="quarter" idx="12"/>
          </p:nvPr>
        </p:nvSpPr>
        <p:spPr/>
        <p:txBody>
          <a:bodyPr/>
          <a:lstStyle/>
          <a:p>
            <a:pPr>
              <a:defRPr/>
            </a:pPr>
            <a:fld id="{BE467FB0-F6BA-44AE-910C-225F67AD08D7}" type="slidenum">
              <a:rPr lang="es-ES" altLang="es-AR" smtClean="0"/>
              <a:pPr>
                <a:defRPr/>
              </a:pPr>
              <a:t>15</a:t>
            </a:fld>
            <a:endParaRPr lang="es-ES" altLang="es-A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C9646EE3-F4F9-404E-8EE5-B96FF991CA28}"/>
              </a:ext>
            </a:extLst>
          </p:cNvPr>
          <p:cNvSpPr>
            <a:spLocks noGrp="1" noChangeArrowheads="1"/>
          </p:cNvSpPr>
          <p:nvPr>
            <p:ph type="title"/>
          </p:nvPr>
        </p:nvSpPr>
        <p:spPr>
          <a:xfrm>
            <a:off x="457200" y="277813"/>
            <a:ext cx="8229600" cy="558800"/>
          </a:xfrm>
        </p:spPr>
        <p:txBody>
          <a:bodyPr/>
          <a:lstStyle/>
          <a:p>
            <a:pPr eaLnBrk="1" hangingPunct="1">
              <a:defRPr/>
            </a:pPr>
            <a:r>
              <a:rPr lang="es-ES_tradnl" sz="2800" dirty="0"/>
              <a:t>SUBCICLO DE EJECUCIÓN INSTRUCCIÓN ISZ (</a:t>
            </a:r>
            <a:r>
              <a:rPr lang="es-ES_tradnl" sz="2800" dirty="0" err="1"/>
              <a:t>Increment</a:t>
            </a:r>
            <a:r>
              <a:rPr lang="es-ES_tradnl" sz="2800" dirty="0"/>
              <a:t> and </a:t>
            </a:r>
            <a:r>
              <a:rPr lang="es-ES_tradnl" sz="2800" dirty="0" err="1"/>
              <a:t>Skip</a:t>
            </a:r>
            <a:r>
              <a:rPr lang="es-ES_tradnl" sz="2800" dirty="0"/>
              <a:t> </a:t>
            </a:r>
            <a:r>
              <a:rPr lang="es-ES_tradnl" sz="2800" dirty="0" err="1"/>
              <a:t>if</a:t>
            </a:r>
            <a:r>
              <a:rPr lang="es-ES_tradnl" sz="2800" dirty="0"/>
              <a:t> Zero)</a:t>
            </a:r>
            <a:endParaRPr lang="es-ES" sz="2800" dirty="0"/>
          </a:p>
        </p:txBody>
      </p:sp>
      <p:sp>
        <p:nvSpPr>
          <p:cNvPr id="138243" name="Rectangle 3">
            <a:extLst>
              <a:ext uri="{FF2B5EF4-FFF2-40B4-BE49-F238E27FC236}">
                <a16:creationId xmlns:a16="http://schemas.microsoft.com/office/drawing/2014/main" id="{A0B0B3FA-5062-499D-98DB-0B3D0D6D9A5B}"/>
              </a:ext>
            </a:extLst>
          </p:cNvPr>
          <p:cNvSpPr>
            <a:spLocks noGrp="1" noChangeArrowheads="1"/>
          </p:cNvSpPr>
          <p:nvPr>
            <p:ph type="body" idx="1"/>
          </p:nvPr>
        </p:nvSpPr>
        <p:spPr>
          <a:xfrm>
            <a:off x="0" y="1196975"/>
            <a:ext cx="9144000" cy="4933950"/>
          </a:xfrm>
        </p:spPr>
        <p:txBody>
          <a:bodyPr/>
          <a:lstStyle/>
          <a:p>
            <a:pPr indent="196850" eaLnBrk="1" hangingPunct="1">
              <a:defRPr/>
            </a:pPr>
            <a:r>
              <a:rPr lang="es-ES_tradnl" dirty="0">
                <a:solidFill>
                  <a:srgbClr val="FFFF00"/>
                </a:solidFill>
              </a:rPr>
              <a:t>  </a:t>
            </a:r>
            <a:r>
              <a:rPr lang="es-ES_tradnl" sz="2800" dirty="0"/>
              <a:t>INCREMENTE Y SALTE SI ES CERO</a:t>
            </a:r>
          </a:p>
          <a:p>
            <a:pPr indent="196850" eaLnBrk="1" hangingPunct="1">
              <a:buFont typeface="Wingdings" panose="05000000000000000000" pitchFamily="2" charset="2"/>
              <a:buNone/>
              <a:defRPr/>
            </a:pPr>
            <a:r>
              <a:rPr lang="es-ES_tradnl" dirty="0">
                <a:solidFill>
                  <a:srgbClr val="FFFF00"/>
                </a:solidFill>
              </a:rPr>
              <a:t>                        ISZ X</a:t>
            </a:r>
          </a:p>
          <a:p>
            <a:pPr indent="196850" algn="ctr" eaLnBrk="1" hangingPunct="1">
              <a:buFont typeface="Wingdings" panose="05000000000000000000" pitchFamily="2" charset="2"/>
              <a:buNone/>
              <a:defRPr/>
            </a:pPr>
            <a:endParaRPr lang="es-ES_tradnl" dirty="0">
              <a:solidFill>
                <a:srgbClr val="FFFF00"/>
              </a:solidFill>
            </a:endParaRPr>
          </a:p>
          <a:p>
            <a:pPr indent="196850" eaLnBrk="1" hangingPunct="1">
              <a:buFont typeface="Wingdings" panose="05000000000000000000" pitchFamily="2" charset="2"/>
              <a:buNone/>
              <a:defRPr/>
            </a:pPr>
            <a:r>
              <a:rPr lang="es-ES" b="1" dirty="0">
                <a:solidFill>
                  <a:srgbClr val="00FF00"/>
                </a:solidFill>
              </a:rPr>
              <a:t>t1 :	MAR &lt;-- (IR(dirección))</a:t>
            </a:r>
          </a:p>
          <a:p>
            <a:pPr indent="196850" eaLnBrk="1" hangingPunct="1">
              <a:buFont typeface="Wingdings" panose="05000000000000000000" pitchFamily="2" charset="2"/>
              <a:buNone/>
              <a:defRPr/>
            </a:pPr>
            <a:r>
              <a:rPr lang="es-ES" b="1" dirty="0">
                <a:solidFill>
                  <a:srgbClr val="00FF00"/>
                </a:solidFill>
              </a:rPr>
              <a:t>t2 :	MBR &lt;-- Memoria</a:t>
            </a:r>
          </a:p>
          <a:p>
            <a:pPr indent="196850" eaLnBrk="1" hangingPunct="1">
              <a:buFont typeface="Wingdings" panose="05000000000000000000" pitchFamily="2" charset="2"/>
              <a:buNone/>
              <a:defRPr/>
            </a:pPr>
            <a:r>
              <a:rPr lang="es-ES" b="1" dirty="0">
                <a:solidFill>
                  <a:srgbClr val="00FF00"/>
                </a:solidFill>
              </a:rPr>
              <a:t>t3 :	MBR &lt;-- (MBR) + 1</a:t>
            </a:r>
          </a:p>
          <a:p>
            <a:pPr indent="196850" eaLnBrk="1" hangingPunct="1">
              <a:buFont typeface="Wingdings" panose="05000000000000000000" pitchFamily="2" charset="2"/>
              <a:buNone/>
              <a:defRPr/>
            </a:pPr>
            <a:r>
              <a:rPr lang="es-ES" b="1" dirty="0">
                <a:solidFill>
                  <a:srgbClr val="00FF00"/>
                </a:solidFill>
              </a:rPr>
              <a:t>t4 :	Memoria &lt;-- (MBR)</a:t>
            </a:r>
          </a:p>
          <a:p>
            <a:pPr indent="196850" eaLnBrk="1" hangingPunct="1">
              <a:buFont typeface="Wingdings" panose="05000000000000000000" pitchFamily="2" charset="2"/>
              <a:buNone/>
              <a:defRPr/>
            </a:pPr>
            <a:r>
              <a:rPr lang="es-ES" b="1" dirty="0">
                <a:solidFill>
                  <a:srgbClr val="00FF00"/>
                </a:solidFill>
              </a:rPr>
              <a:t>Si ((MBR)=0) luego (PC&lt;--(PC)+1)</a:t>
            </a:r>
          </a:p>
        </p:txBody>
      </p:sp>
      <p:sp>
        <p:nvSpPr>
          <p:cNvPr id="6" name="5 Marcador de número de diapositiva">
            <a:extLst>
              <a:ext uri="{FF2B5EF4-FFF2-40B4-BE49-F238E27FC236}">
                <a16:creationId xmlns:a16="http://schemas.microsoft.com/office/drawing/2014/main" id="{E45EFF92-AC29-4A40-95AD-A64409447254}"/>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CA8BFC26-38DA-47BA-9D91-7F4ADE70CDA2}" type="slidenum">
              <a:rPr lang="es-ES" altLang="es-AR" smtClean="0"/>
              <a:pPr eaLnBrk="1" hangingPunct="1">
                <a:defRPr/>
              </a:pPr>
              <a:t>16</a:t>
            </a:fld>
            <a:endParaRPr lang="es-ES" altLang="es-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0C6675-5D9A-4933-97F5-0E02171B7A5C}"/>
              </a:ext>
            </a:extLst>
          </p:cNvPr>
          <p:cNvSpPr>
            <a:spLocks noGrp="1"/>
          </p:cNvSpPr>
          <p:nvPr>
            <p:ph type="title"/>
          </p:nvPr>
        </p:nvSpPr>
        <p:spPr>
          <a:xfrm>
            <a:off x="457200" y="277813"/>
            <a:ext cx="8229600" cy="702915"/>
          </a:xfrm>
        </p:spPr>
        <p:txBody>
          <a:bodyPr/>
          <a:lstStyle/>
          <a:p>
            <a:pPr>
              <a:defRPr/>
            </a:pPr>
            <a:r>
              <a:rPr lang="es-ES_tradnl" sz="2800" dirty="0"/>
              <a:t>SUBCICLO DE EJECUCIÓN </a:t>
            </a:r>
            <a:r>
              <a:rPr lang="es-ES_tradnl" sz="2800" b="1" dirty="0"/>
              <a:t>INSTRUCCIÓN BSA </a:t>
            </a:r>
            <a:r>
              <a:rPr lang="es-ES_tradnl" sz="2800" dirty="0"/>
              <a:t>(</a:t>
            </a:r>
            <a:r>
              <a:rPr lang="es-ES_tradnl" sz="2800" b="1" dirty="0"/>
              <a:t>Branch and </a:t>
            </a:r>
            <a:r>
              <a:rPr lang="es-ES_tradnl" sz="2800" b="1" dirty="0" err="1"/>
              <a:t>Save</a:t>
            </a:r>
            <a:r>
              <a:rPr lang="es-ES_tradnl" sz="2800" b="1" dirty="0"/>
              <a:t> </a:t>
            </a:r>
            <a:r>
              <a:rPr lang="es-ES_tradnl" sz="2800" b="1" dirty="0" err="1"/>
              <a:t>Address</a:t>
            </a:r>
            <a:r>
              <a:rPr lang="es-ES_tradnl" sz="2800" dirty="0"/>
              <a:t>)</a:t>
            </a:r>
            <a:endParaRPr lang="es-AR" sz="2800" dirty="0"/>
          </a:p>
        </p:txBody>
      </p:sp>
      <p:sp>
        <p:nvSpPr>
          <p:cNvPr id="3" name="Marcador de contenido 2">
            <a:extLst>
              <a:ext uri="{FF2B5EF4-FFF2-40B4-BE49-F238E27FC236}">
                <a16:creationId xmlns:a16="http://schemas.microsoft.com/office/drawing/2014/main" id="{38EAFBFB-ABFC-4056-843E-4E1193F956BC}"/>
              </a:ext>
            </a:extLst>
          </p:cNvPr>
          <p:cNvSpPr>
            <a:spLocks noGrp="1"/>
          </p:cNvSpPr>
          <p:nvPr>
            <p:ph idx="1"/>
          </p:nvPr>
        </p:nvSpPr>
        <p:spPr>
          <a:xfrm>
            <a:off x="0" y="1196752"/>
            <a:ext cx="8964488" cy="5661248"/>
          </a:xfrm>
        </p:spPr>
        <p:txBody>
          <a:bodyPr/>
          <a:lstStyle/>
          <a:p>
            <a:pPr algn="just">
              <a:defRPr/>
            </a:pPr>
            <a:r>
              <a:rPr lang="es-AR" sz="1400" dirty="0"/>
              <a:t>COMIENZA CON EL </a:t>
            </a:r>
            <a:r>
              <a:rPr lang="es-AR" sz="1400" b="1" i="1" dirty="0"/>
              <a:t>REGISTRO DE INSTRUCCIONES </a:t>
            </a:r>
            <a:r>
              <a:rPr lang="es-AR" sz="1400" b="1" dirty="0"/>
              <a:t>(IR) </a:t>
            </a:r>
            <a:r>
              <a:rPr lang="es-AR" sz="1400" dirty="0"/>
              <a:t>CONTENIENDO AL </a:t>
            </a:r>
            <a:r>
              <a:rPr lang="es-AR" sz="1400" b="1" dirty="0"/>
              <a:t>CÓDIGO OPERATIVO </a:t>
            </a:r>
            <a:r>
              <a:rPr lang="es-AR" sz="1400" dirty="0"/>
              <a:t>DE LA INSTRUCCIÓN </a:t>
            </a:r>
            <a:r>
              <a:rPr lang="es-AR" sz="1400" b="1" dirty="0"/>
              <a:t>BSA X</a:t>
            </a:r>
            <a:r>
              <a:rPr lang="es-AR" sz="1400" dirty="0"/>
              <a:t> ( LA DIRECCIÓN DE LA INSTRUCCIÓN QUE SIGUE A LA INSTRUCCIÓN BSA ES SALVADO EN LA LOCACIÓN X, Y LA EJECUCIÓN CONTINUA EN LA LOCACIÓN X+1. LA DIRECCIÓN SALVADA SERÁ USADA PARA EL RETORNO)</a:t>
            </a:r>
          </a:p>
          <a:p>
            <a:pPr marL="0" indent="0" algn="just">
              <a:buNone/>
              <a:defRPr/>
            </a:pPr>
            <a:endParaRPr lang="es-AR" sz="1400" dirty="0"/>
          </a:p>
          <a:p>
            <a:pPr marL="457200" indent="-457200">
              <a:buFont typeface="+mj-lt"/>
              <a:buAutoNum type="arabicPeriod"/>
              <a:defRPr/>
            </a:pPr>
            <a:r>
              <a:rPr lang="es-AR" sz="1400" dirty="0"/>
              <a:t>EL </a:t>
            </a:r>
            <a:r>
              <a:rPr lang="es-AR" sz="1400" b="1" dirty="0"/>
              <a:t>CAMPO DE DIRECCIÓN </a:t>
            </a:r>
            <a:r>
              <a:rPr lang="es-AR" sz="1400" dirty="0"/>
              <a:t>DEL </a:t>
            </a:r>
            <a:r>
              <a:rPr lang="es-AR" sz="1400" b="1" i="1" dirty="0"/>
              <a:t>REGISTRO DE INSTRUCCIONES </a:t>
            </a:r>
            <a:r>
              <a:rPr lang="es-AR" sz="1400" b="1" dirty="0"/>
              <a:t>(IR)</a:t>
            </a:r>
            <a:r>
              <a:rPr lang="es-AR" sz="1400" dirty="0"/>
              <a:t> ES CARGADO EN EL </a:t>
            </a:r>
            <a:r>
              <a:rPr lang="es-AR" sz="1400" b="1" i="1" dirty="0"/>
              <a:t>REGISTRO DE DIRECCIONES DE MEMORIA </a:t>
            </a:r>
            <a:r>
              <a:rPr lang="es-AR" sz="1400" b="1" dirty="0"/>
              <a:t>(MAR)</a:t>
            </a:r>
            <a:r>
              <a:rPr lang="es-AR" sz="1400" dirty="0"/>
              <a:t>.</a:t>
            </a:r>
          </a:p>
          <a:p>
            <a:pPr marL="0" indent="0">
              <a:buNone/>
              <a:defRPr/>
            </a:pPr>
            <a:endParaRPr lang="es-AR" sz="1400" dirty="0"/>
          </a:p>
          <a:p>
            <a:pPr marL="457200" indent="-457200">
              <a:buFont typeface="+mj-lt"/>
              <a:buAutoNum type="arabicPeriod" startAt="2"/>
              <a:defRPr/>
            </a:pPr>
            <a:r>
              <a:rPr lang="es-AR" sz="1400" dirty="0"/>
              <a:t>EL CONTENIDO DEL </a:t>
            </a:r>
            <a:r>
              <a:rPr lang="es-AR" sz="1400" b="1" i="1" dirty="0"/>
              <a:t>CONTADOR DE PROGRAMA</a:t>
            </a:r>
            <a:r>
              <a:rPr lang="es-AR" sz="1400" dirty="0"/>
              <a:t> (</a:t>
            </a:r>
            <a:r>
              <a:rPr lang="es-AR" sz="1400" b="1" dirty="0"/>
              <a:t>PC) </a:t>
            </a:r>
            <a:r>
              <a:rPr lang="es-AR" sz="1400" dirty="0"/>
              <a:t>ES CARGADO EN EL </a:t>
            </a:r>
            <a:r>
              <a:rPr lang="es-AR" sz="1400" b="1" i="1" dirty="0"/>
              <a:t>REGISTRO INTERMEDIO DE MEMORIA </a:t>
            </a:r>
            <a:r>
              <a:rPr lang="es-AR" sz="1400" b="1" dirty="0"/>
              <a:t>(MBR)</a:t>
            </a:r>
            <a:r>
              <a:rPr lang="es-AR" sz="1400" dirty="0"/>
              <a:t> </a:t>
            </a:r>
          </a:p>
          <a:p>
            <a:pPr marL="0" indent="0">
              <a:buNone/>
              <a:defRPr/>
            </a:pPr>
            <a:endParaRPr lang="es-AR" sz="1400" dirty="0"/>
          </a:p>
          <a:p>
            <a:pPr marL="457200" indent="-457200">
              <a:buFont typeface="+mj-lt"/>
              <a:buAutoNum type="arabicPeriod" startAt="3"/>
              <a:defRPr/>
            </a:pPr>
            <a:r>
              <a:rPr lang="es-AR" sz="1400" dirty="0"/>
              <a:t>EL </a:t>
            </a:r>
            <a:r>
              <a:rPr lang="es-AR" sz="1400" b="1" dirty="0"/>
              <a:t>CAMPO DE DIRECCIÓN </a:t>
            </a:r>
            <a:r>
              <a:rPr lang="es-AR" sz="1400" dirty="0"/>
              <a:t>DEL </a:t>
            </a:r>
            <a:r>
              <a:rPr lang="es-AR" sz="1400" b="1" i="1" dirty="0"/>
              <a:t>REGISTRO DE INSTRUCCIONES </a:t>
            </a:r>
            <a:r>
              <a:rPr lang="es-AR" sz="1400" b="1" dirty="0"/>
              <a:t>(IR) </a:t>
            </a:r>
            <a:r>
              <a:rPr lang="es-AR" sz="1400" dirty="0"/>
              <a:t>ES CARGADO EN EL </a:t>
            </a:r>
            <a:r>
              <a:rPr lang="es-AR" sz="1400" b="1" i="1" dirty="0"/>
              <a:t>CONTADOR DE PROGRAMA </a:t>
            </a:r>
            <a:r>
              <a:rPr lang="es-AR" sz="1400" b="1" dirty="0"/>
              <a:t>(PC)</a:t>
            </a:r>
            <a:r>
              <a:rPr lang="es-AR" sz="1400" dirty="0"/>
              <a:t>. EL CONTENIDO DEL </a:t>
            </a:r>
            <a:r>
              <a:rPr lang="es-AR" sz="1400" b="1" i="1" dirty="0"/>
              <a:t>REGISTRO INTERMEDIO DE MEMORIA </a:t>
            </a:r>
            <a:r>
              <a:rPr lang="es-AR" sz="1400" b="1" dirty="0"/>
              <a:t>(MBR)</a:t>
            </a:r>
            <a:r>
              <a:rPr lang="es-AR" sz="1400" dirty="0"/>
              <a:t> ES GRABADO EN LA POSICIÓN DE MEMORIA REFERENCIADA POR EL</a:t>
            </a:r>
            <a:r>
              <a:rPr lang="es-AR" sz="1400" b="1" i="1" dirty="0"/>
              <a:t> REGISTRO DE DIRECCIONES DE MEMORIA</a:t>
            </a:r>
            <a:r>
              <a:rPr lang="es-AR" sz="1400" dirty="0"/>
              <a:t> </a:t>
            </a:r>
            <a:r>
              <a:rPr lang="es-AR" sz="1400" b="1" dirty="0"/>
              <a:t>(MAR)</a:t>
            </a:r>
            <a:r>
              <a:rPr lang="es-AR" sz="1400" dirty="0"/>
              <a:t>.</a:t>
            </a:r>
          </a:p>
          <a:p>
            <a:pPr marL="0" indent="0">
              <a:buNone/>
              <a:defRPr/>
            </a:pPr>
            <a:endParaRPr lang="es-AR" sz="1400" dirty="0"/>
          </a:p>
          <a:p>
            <a:pPr marL="457200" indent="-457200">
              <a:buFont typeface="+mj-lt"/>
              <a:buAutoNum type="arabicPeriod" startAt="4"/>
              <a:defRPr/>
            </a:pPr>
            <a:r>
              <a:rPr lang="es-AR" sz="1400" dirty="0"/>
              <a:t>EL CONTENIDO DEL</a:t>
            </a:r>
            <a:r>
              <a:rPr lang="es-AR" sz="1400" b="1" i="1" dirty="0"/>
              <a:t> CONTADOR DE PROGRAMA</a:t>
            </a:r>
            <a:r>
              <a:rPr lang="es-AR" sz="1400" b="1" dirty="0"/>
              <a:t> (PC)</a:t>
            </a:r>
            <a:r>
              <a:rPr lang="es-AR" sz="1400" dirty="0"/>
              <a:t> ES INCREMENTADO EN 1.  </a:t>
            </a:r>
          </a:p>
          <a:p>
            <a:pPr marL="457200" indent="-457200">
              <a:buFont typeface="+mj-lt"/>
              <a:buAutoNum type="arabicPeriod" startAt="4"/>
              <a:defRPr/>
            </a:pPr>
            <a:endParaRPr lang="es-AR" sz="1400" dirty="0"/>
          </a:p>
          <a:p>
            <a:pPr algn="just">
              <a:defRPr/>
            </a:pPr>
            <a:r>
              <a:rPr lang="es-AR" sz="1400" dirty="0"/>
              <a:t>LA DIRECCIÓN EN EL </a:t>
            </a:r>
            <a:r>
              <a:rPr lang="es-AR" sz="1400" b="1" i="1" dirty="0"/>
              <a:t>CONTADOR DE PROGRAMA </a:t>
            </a:r>
            <a:r>
              <a:rPr lang="es-AR" sz="1400" b="1" dirty="0"/>
              <a:t>(PC)</a:t>
            </a:r>
            <a:r>
              <a:rPr lang="es-AR" sz="1400" dirty="0"/>
              <a:t> AL COMIENZO DE LA INSTRUCCIÓN ES LA DIRECCIÓN DE LA PRÓXIMA INSTRUCCIÓN EN SECUENCIA.ESTA ES SALVADA EN LA DIRECCIÓN DESIGNADA EN EL </a:t>
            </a:r>
            <a:r>
              <a:rPr lang="es-AR" sz="1400" b="1" i="1" dirty="0"/>
              <a:t>REGISTRO DE INSTRUCCIONES </a:t>
            </a:r>
            <a:r>
              <a:rPr lang="es-AR" sz="1400" b="1" dirty="0"/>
              <a:t>(IR)</a:t>
            </a:r>
            <a:r>
              <a:rPr lang="es-AR" sz="1400" dirty="0"/>
              <a:t>.ESTA ÚLTIMA DIRECCIÓN ES, ADEMÁS, INCREMENTADA PARA PROPORCIONAR LA DIRECCIÓN DE LA INSTRUCCIÓN PARA EL SIGUIENTE CICLO DE INSTRUCCIÓN.</a:t>
            </a:r>
          </a:p>
          <a:p>
            <a:pPr>
              <a:defRPr/>
            </a:pPr>
            <a:endParaRPr lang="es-AR" dirty="0"/>
          </a:p>
        </p:txBody>
      </p:sp>
      <p:sp>
        <p:nvSpPr>
          <p:cNvPr id="4" name="Marcador de número de diapositiva 3">
            <a:extLst>
              <a:ext uri="{FF2B5EF4-FFF2-40B4-BE49-F238E27FC236}">
                <a16:creationId xmlns:a16="http://schemas.microsoft.com/office/drawing/2014/main" id="{EFCBF0A3-D076-4F86-BB21-5B2544F70D16}"/>
              </a:ext>
            </a:extLst>
          </p:cNvPr>
          <p:cNvSpPr>
            <a:spLocks noGrp="1"/>
          </p:cNvSpPr>
          <p:nvPr>
            <p:ph type="sldNum" sz="quarter" idx="12"/>
          </p:nvPr>
        </p:nvSpPr>
        <p:spPr/>
        <p:txBody>
          <a:bodyPr/>
          <a:lstStyle/>
          <a:p>
            <a:pPr>
              <a:defRPr/>
            </a:pPr>
            <a:fld id="{D06F5C08-38E6-42EA-AEA5-511729CA24E0}" type="slidenum">
              <a:rPr lang="es-ES" altLang="es-AR" smtClean="0"/>
              <a:pPr>
                <a:defRPr/>
              </a:pPr>
              <a:t>17</a:t>
            </a:fld>
            <a:endParaRPr lang="es-ES" altLang="es-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EAA4091D-6E85-47AF-93B8-452AD648F129}"/>
              </a:ext>
            </a:extLst>
          </p:cNvPr>
          <p:cNvSpPr>
            <a:spLocks noGrp="1" noChangeArrowheads="1"/>
          </p:cNvSpPr>
          <p:nvPr>
            <p:ph type="title"/>
          </p:nvPr>
        </p:nvSpPr>
        <p:spPr>
          <a:xfrm>
            <a:off x="457200" y="277813"/>
            <a:ext cx="8229600" cy="703262"/>
          </a:xfrm>
        </p:spPr>
        <p:txBody>
          <a:bodyPr/>
          <a:lstStyle/>
          <a:p>
            <a:pPr eaLnBrk="1" hangingPunct="1">
              <a:defRPr/>
            </a:pPr>
            <a:r>
              <a:rPr lang="es-ES_tradnl" sz="2800" dirty="0"/>
              <a:t>SUBCICLO DE EJECUCIÓN </a:t>
            </a:r>
            <a:r>
              <a:rPr lang="es-ES_tradnl" sz="2800" b="1" dirty="0"/>
              <a:t>INSTRUCCIÓN BSA </a:t>
            </a:r>
            <a:r>
              <a:rPr lang="es-ES_tradnl" sz="2800" dirty="0"/>
              <a:t>(</a:t>
            </a:r>
            <a:r>
              <a:rPr lang="es-ES_tradnl" sz="2800" b="1" dirty="0"/>
              <a:t>Branch and </a:t>
            </a:r>
            <a:r>
              <a:rPr lang="es-ES_tradnl" sz="2800" b="1" dirty="0" err="1"/>
              <a:t>Save</a:t>
            </a:r>
            <a:r>
              <a:rPr lang="es-ES_tradnl" sz="2800" b="1" dirty="0"/>
              <a:t> </a:t>
            </a:r>
            <a:r>
              <a:rPr lang="es-ES_tradnl" sz="2800" b="1" dirty="0" err="1"/>
              <a:t>Address</a:t>
            </a:r>
            <a:r>
              <a:rPr lang="es-ES_tradnl" sz="2800" dirty="0"/>
              <a:t>)</a:t>
            </a:r>
            <a:endParaRPr lang="es-ES" sz="2800" dirty="0"/>
          </a:p>
        </p:txBody>
      </p:sp>
      <p:sp>
        <p:nvSpPr>
          <p:cNvPr id="139267" name="Rectangle 3">
            <a:extLst>
              <a:ext uri="{FF2B5EF4-FFF2-40B4-BE49-F238E27FC236}">
                <a16:creationId xmlns:a16="http://schemas.microsoft.com/office/drawing/2014/main" id="{8A9B1FEE-1BAC-455D-B623-D2FC385CDBD0}"/>
              </a:ext>
            </a:extLst>
          </p:cNvPr>
          <p:cNvSpPr>
            <a:spLocks noGrp="1" noChangeArrowheads="1"/>
          </p:cNvSpPr>
          <p:nvPr>
            <p:ph type="body" idx="1"/>
          </p:nvPr>
        </p:nvSpPr>
        <p:spPr>
          <a:xfrm>
            <a:off x="457200" y="1196975"/>
            <a:ext cx="8229600" cy="4933950"/>
          </a:xfrm>
        </p:spPr>
        <p:txBody>
          <a:bodyPr/>
          <a:lstStyle/>
          <a:p>
            <a:pPr eaLnBrk="1" hangingPunct="1">
              <a:lnSpc>
                <a:spcPct val="90000"/>
              </a:lnSpc>
              <a:defRPr/>
            </a:pPr>
            <a:r>
              <a:rPr lang="es-ES_tradnl" sz="2800" dirty="0"/>
              <a:t>BIFURCAR PARA IR A SUBRUTINA</a:t>
            </a:r>
            <a:r>
              <a:rPr lang="es-ES_tradnl" dirty="0"/>
              <a:t>.</a:t>
            </a:r>
          </a:p>
          <a:p>
            <a:pPr eaLnBrk="1" hangingPunct="1">
              <a:lnSpc>
                <a:spcPct val="90000"/>
              </a:lnSpc>
              <a:buFont typeface="Wingdings" panose="05000000000000000000" pitchFamily="2" charset="2"/>
              <a:buNone/>
              <a:defRPr/>
            </a:pPr>
            <a:endParaRPr lang="es-ES_tradnl" dirty="0"/>
          </a:p>
          <a:p>
            <a:pPr algn="ctr" eaLnBrk="1" hangingPunct="1">
              <a:lnSpc>
                <a:spcPct val="90000"/>
              </a:lnSpc>
              <a:buFont typeface="Wingdings" panose="05000000000000000000" pitchFamily="2" charset="2"/>
              <a:buNone/>
              <a:defRPr/>
            </a:pPr>
            <a:r>
              <a:rPr lang="es-ES_tradnl" dirty="0">
                <a:solidFill>
                  <a:srgbClr val="FFFF00"/>
                </a:solidFill>
              </a:rPr>
              <a:t>BSA X</a:t>
            </a:r>
          </a:p>
          <a:p>
            <a:pPr algn="ctr" eaLnBrk="1" hangingPunct="1">
              <a:lnSpc>
                <a:spcPct val="90000"/>
              </a:lnSpc>
              <a:buFont typeface="Wingdings" panose="05000000000000000000" pitchFamily="2" charset="2"/>
              <a:buNone/>
              <a:defRPr/>
            </a:pPr>
            <a:endParaRPr lang="es-ES_tradnl" dirty="0">
              <a:solidFill>
                <a:srgbClr val="FFFF00"/>
              </a:solidFill>
            </a:endParaRPr>
          </a:p>
          <a:p>
            <a:pPr eaLnBrk="1" hangingPunct="1">
              <a:lnSpc>
                <a:spcPct val="90000"/>
              </a:lnSpc>
              <a:buFont typeface="Wingdings" panose="05000000000000000000" pitchFamily="2" charset="2"/>
              <a:buNone/>
              <a:defRPr/>
            </a:pPr>
            <a:r>
              <a:rPr lang="es-ES" b="1" dirty="0">
                <a:solidFill>
                  <a:srgbClr val="00FF00"/>
                </a:solidFill>
              </a:rPr>
              <a:t>t1 :	     MAR &lt;-- (IR(Dirección))</a:t>
            </a:r>
          </a:p>
          <a:p>
            <a:pPr eaLnBrk="1" hangingPunct="1">
              <a:lnSpc>
                <a:spcPct val="90000"/>
              </a:lnSpc>
              <a:buFont typeface="Wingdings" panose="05000000000000000000" pitchFamily="2" charset="2"/>
              <a:buNone/>
              <a:defRPr/>
            </a:pPr>
            <a:r>
              <a:rPr lang="es-ES" b="1" dirty="0">
                <a:solidFill>
                  <a:srgbClr val="00FF00"/>
                </a:solidFill>
              </a:rPr>
              <a:t>   	     MBR &lt;-- (PC)</a:t>
            </a:r>
          </a:p>
          <a:p>
            <a:pPr eaLnBrk="1" hangingPunct="1">
              <a:lnSpc>
                <a:spcPct val="90000"/>
              </a:lnSpc>
              <a:buFont typeface="Wingdings" panose="05000000000000000000" pitchFamily="2" charset="2"/>
              <a:buNone/>
              <a:defRPr/>
            </a:pPr>
            <a:r>
              <a:rPr lang="es-ES" b="1" dirty="0">
                <a:solidFill>
                  <a:srgbClr val="00FF00"/>
                </a:solidFill>
              </a:rPr>
              <a:t>t2 :	        PC &lt;-- (IR(Dirección))</a:t>
            </a:r>
          </a:p>
          <a:p>
            <a:pPr eaLnBrk="1" hangingPunct="1">
              <a:lnSpc>
                <a:spcPct val="90000"/>
              </a:lnSpc>
              <a:buFont typeface="Wingdings" panose="05000000000000000000" pitchFamily="2" charset="2"/>
              <a:buNone/>
              <a:defRPr/>
            </a:pPr>
            <a:r>
              <a:rPr lang="es-ES" b="1" dirty="0">
                <a:solidFill>
                  <a:srgbClr val="00FF00"/>
                </a:solidFill>
              </a:rPr>
              <a:t>     Memoria &lt;-- (MBR)</a:t>
            </a:r>
          </a:p>
          <a:p>
            <a:pPr eaLnBrk="1" hangingPunct="1">
              <a:lnSpc>
                <a:spcPct val="90000"/>
              </a:lnSpc>
              <a:buFont typeface="Wingdings" panose="05000000000000000000" pitchFamily="2" charset="2"/>
              <a:buNone/>
              <a:defRPr/>
            </a:pPr>
            <a:r>
              <a:rPr lang="es-ES" b="1" dirty="0">
                <a:solidFill>
                  <a:srgbClr val="00FF00"/>
                </a:solidFill>
              </a:rPr>
              <a:t>t3 :	        PC &lt;-- (PC) + 1</a:t>
            </a:r>
          </a:p>
        </p:txBody>
      </p:sp>
      <p:sp>
        <p:nvSpPr>
          <p:cNvPr id="6" name="5 Marcador de número de diapositiva">
            <a:extLst>
              <a:ext uri="{FF2B5EF4-FFF2-40B4-BE49-F238E27FC236}">
                <a16:creationId xmlns:a16="http://schemas.microsoft.com/office/drawing/2014/main" id="{8E573437-3885-4BE1-AA98-07B0EE4811CC}"/>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0FAF3C85-26AD-4EFE-89A3-FBAB5099C256}" type="slidenum">
              <a:rPr lang="es-ES" altLang="es-AR" smtClean="0"/>
              <a:pPr eaLnBrk="1" hangingPunct="1">
                <a:defRPr/>
              </a:pPr>
              <a:t>18</a:t>
            </a:fld>
            <a:endParaRPr lang="es-ES" altLang="es-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E2257D-D651-3762-513E-E4E04FC949BD}"/>
              </a:ext>
            </a:extLst>
          </p:cNvPr>
          <p:cNvSpPr>
            <a:spLocks noGrp="1"/>
          </p:cNvSpPr>
          <p:nvPr>
            <p:ph type="title"/>
          </p:nvPr>
        </p:nvSpPr>
        <p:spPr>
          <a:xfrm>
            <a:off x="457200" y="277814"/>
            <a:ext cx="8229600" cy="680472"/>
          </a:xfrm>
        </p:spPr>
        <p:txBody>
          <a:bodyPr/>
          <a:lstStyle/>
          <a:p>
            <a:r>
              <a:rPr lang="es-AR" dirty="0"/>
              <a:t>INTERRUPCIONES</a:t>
            </a:r>
          </a:p>
        </p:txBody>
      </p:sp>
      <p:sp>
        <p:nvSpPr>
          <p:cNvPr id="3" name="Marcador de contenido 2">
            <a:extLst>
              <a:ext uri="{FF2B5EF4-FFF2-40B4-BE49-F238E27FC236}">
                <a16:creationId xmlns:a16="http://schemas.microsoft.com/office/drawing/2014/main" id="{52645E75-23A5-B5A0-32A4-AB8E4C479F99}"/>
              </a:ext>
            </a:extLst>
          </p:cNvPr>
          <p:cNvSpPr>
            <a:spLocks noGrp="1"/>
          </p:cNvSpPr>
          <p:nvPr>
            <p:ph sz="half" idx="1"/>
          </p:nvPr>
        </p:nvSpPr>
        <p:spPr>
          <a:xfrm>
            <a:off x="457200" y="958287"/>
            <a:ext cx="7787208" cy="680472"/>
          </a:xfrm>
        </p:spPr>
        <p:txBody>
          <a:bodyPr/>
          <a:lstStyle/>
          <a:p>
            <a:pPr algn="l"/>
            <a:r>
              <a:rPr lang="es-ES" sz="1800" b="0" i="0" u="none" strike="noStrike" baseline="0" dirty="0">
                <a:latin typeface="+mj-lt"/>
              </a:rPr>
              <a:t>Es un mecanismo mediante el cual otros módulos (E/S, memoria) pueden </a:t>
            </a:r>
            <a:r>
              <a:rPr lang="es-ES" sz="1800" b="1" i="1" u="none" strike="noStrike" baseline="0" dirty="0">
                <a:latin typeface="+mj-lt"/>
              </a:rPr>
              <a:t>interrumpir el procesamiento normal de la UCP (CPU).</a:t>
            </a:r>
            <a:endParaRPr lang="es-AR" b="1" i="1" dirty="0">
              <a:latin typeface="+mj-lt"/>
            </a:endParaRPr>
          </a:p>
        </p:txBody>
      </p:sp>
      <p:graphicFrame>
        <p:nvGraphicFramePr>
          <p:cNvPr id="6" name="Marcador de contenido 5">
            <a:extLst>
              <a:ext uri="{FF2B5EF4-FFF2-40B4-BE49-F238E27FC236}">
                <a16:creationId xmlns:a16="http://schemas.microsoft.com/office/drawing/2014/main" id="{A224FF02-87B9-9BA1-DD77-96330AB8FD73}"/>
              </a:ext>
            </a:extLst>
          </p:cNvPr>
          <p:cNvGraphicFramePr>
            <a:graphicFrameLocks noGrp="1"/>
          </p:cNvGraphicFramePr>
          <p:nvPr>
            <p:ph sz="half" idx="2"/>
            <p:extLst>
              <p:ext uri="{D42A27DB-BD31-4B8C-83A1-F6EECF244321}">
                <p14:modId xmlns:p14="http://schemas.microsoft.com/office/powerpoint/2010/main" val="2632790633"/>
              </p:ext>
            </p:extLst>
          </p:nvPr>
        </p:nvGraphicFramePr>
        <p:xfrm>
          <a:off x="318356" y="1916832"/>
          <a:ext cx="8507288" cy="4429957"/>
        </p:xfrm>
        <a:graphic>
          <a:graphicData uri="http://schemas.openxmlformats.org/drawingml/2006/table">
            <a:tbl>
              <a:tblPr firstRow="1" bandRow="1">
                <a:tableStyleId>{5C22544A-7EE6-4342-B048-85BDC9FD1C3A}</a:tableStyleId>
              </a:tblPr>
              <a:tblGrid>
                <a:gridCol w="2525452">
                  <a:extLst>
                    <a:ext uri="{9D8B030D-6E8A-4147-A177-3AD203B41FA5}">
                      <a16:colId xmlns:a16="http://schemas.microsoft.com/office/drawing/2014/main" val="3602129991"/>
                    </a:ext>
                  </a:extLst>
                </a:gridCol>
                <a:gridCol w="5981836">
                  <a:extLst>
                    <a:ext uri="{9D8B030D-6E8A-4147-A177-3AD203B41FA5}">
                      <a16:colId xmlns:a16="http://schemas.microsoft.com/office/drawing/2014/main" val="357033582"/>
                    </a:ext>
                  </a:extLst>
                </a:gridCol>
              </a:tblGrid>
              <a:tr h="320086">
                <a:tc>
                  <a:txBody>
                    <a:bodyPr/>
                    <a:lstStyle/>
                    <a:p>
                      <a:r>
                        <a:rPr lang="es-AR" dirty="0"/>
                        <a:t>CLASE</a:t>
                      </a:r>
                    </a:p>
                  </a:txBody>
                  <a:tcPr/>
                </a:tc>
                <a:tc>
                  <a:txBody>
                    <a:bodyPr/>
                    <a:lstStyle/>
                    <a:p>
                      <a:r>
                        <a:rPr lang="es-AR" dirty="0"/>
                        <a:t>DESCRIPCIÓN</a:t>
                      </a:r>
                    </a:p>
                  </a:txBody>
                  <a:tcPr/>
                </a:tc>
                <a:extLst>
                  <a:ext uri="{0D108BD9-81ED-4DB2-BD59-A6C34878D82A}">
                    <a16:rowId xmlns:a16="http://schemas.microsoft.com/office/drawing/2014/main" val="2816855798"/>
                  </a:ext>
                </a:extLst>
              </a:tr>
              <a:tr h="1584605">
                <a:tc>
                  <a:txBody>
                    <a:bodyPr/>
                    <a:lstStyle/>
                    <a:p>
                      <a:r>
                        <a:rPr lang="es-AR" sz="1800" b="1" i="0" u="none" strike="noStrike" kern="1200" baseline="0" dirty="0">
                          <a:solidFill>
                            <a:schemeClr val="dk1"/>
                          </a:solidFill>
                          <a:latin typeface="+mn-lt"/>
                          <a:ea typeface="+mn-ea"/>
                          <a:cs typeface="+mn-cs"/>
                        </a:rPr>
                        <a:t>Programa</a:t>
                      </a:r>
                      <a:endParaRPr lang="es-AR" dirty="0"/>
                    </a:p>
                  </a:txBody>
                  <a:tcPr/>
                </a:tc>
                <a:tc>
                  <a:txBody>
                    <a:bodyPr/>
                    <a:lstStyle/>
                    <a:p>
                      <a:pPr algn="just"/>
                      <a:r>
                        <a:rPr lang="es-ES" sz="1600" b="0" i="0" u="none" strike="noStrike" kern="1200" baseline="0" dirty="0">
                          <a:solidFill>
                            <a:schemeClr val="dk1"/>
                          </a:solidFill>
                          <a:latin typeface="+mn-lt"/>
                          <a:ea typeface="+mn-ea"/>
                          <a:cs typeface="+mn-cs"/>
                        </a:rPr>
                        <a:t>Generadas por </a:t>
                      </a:r>
                      <a:r>
                        <a:rPr lang="es-ES" sz="1600" b="1" i="0" u="none" strike="noStrike" kern="1200" baseline="0" dirty="0">
                          <a:solidFill>
                            <a:schemeClr val="dk1"/>
                          </a:solidFill>
                          <a:latin typeface="+mn-lt"/>
                          <a:ea typeface="+mn-ea"/>
                          <a:cs typeface="+mn-cs"/>
                        </a:rPr>
                        <a:t>alguna condición que se produce como resultado de la ejecución de una instrucción</a:t>
                      </a:r>
                      <a:r>
                        <a:rPr lang="es-ES" sz="1600" b="0" i="0" u="none" strike="noStrike" kern="1200" baseline="0" dirty="0">
                          <a:solidFill>
                            <a:schemeClr val="dk1"/>
                          </a:solidFill>
                          <a:latin typeface="+mn-lt"/>
                          <a:ea typeface="+mn-ea"/>
                          <a:cs typeface="+mn-cs"/>
                        </a:rPr>
                        <a:t>. Ejemplos: </a:t>
                      </a:r>
                      <a:r>
                        <a:rPr lang="es-ES" sz="1600" b="0" i="1" u="none" strike="noStrike" kern="1200" baseline="0" dirty="0">
                          <a:solidFill>
                            <a:schemeClr val="dk1"/>
                          </a:solidFill>
                          <a:effectLst>
                            <a:outerShdw blurRad="38100" dist="38100" dir="2700000" algn="tl">
                              <a:srgbClr val="000000">
                                <a:alpha val="43137"/>
                              </a:srgbClr>
                            </a:outerShdw>
                          </a:effectLst>
                          <a:latin typeface="+mn-lt"/>
                          <a:ea typeface="+mn-ea"/>
                          <a:cs typeface="+mn-cs"/>
                        </a:rPr>
                        <a:t>desbordamiento aritmético </a:t>
                      </a:r>
                      <a:r>
                        <a:rPr lang="es-ES" sz="1600" b="0" i="0" u="none" strike="noStrike" kern="1200" baseline="0" dirty="0">
                          <a:solidFill>
                            <a:schemeClr val="dk1"/>
                          </a:solidFill>
                          <a:latin typeface="+mn-lt"/>
                          <a:ea typeface="+mn-ea"/>
                          <a:cs typeface="+mn-cs"/>
                        </a:rPr>
                        <a:t>(</a:t>
                      </a:r>
                      <a:r>
                        <a:rPr lang="es-ES" sz="1600" b="0" i="1" u="none" strike="noStrike" kern="1200" baseline="0" dirty="0" err="1">
                          <a:solidFill>
                            <a:schemeClr val="dk1"/>
                          </a:solidFill>
                          <a:latin typeface="+mn-lt"/>
                          <a:ea typeface="+mn-ea"/>
                          <a:cs typeface="+mn-cs"/>
                        </a:rPr>
                        <a:t>overflow</a:t>
                      </a:r>
                      <a:r>
                        <a:rPr lang="es-ES" sz="1600" b="0" i="0" u="none" strike="noStrike" kern="1200" baseline="0" dirty="0">
                          <a:solidFill>
                            <a:schemeClr val="dk1"/>
                          </a:solidFill>
                          <a:latin typeface="+mn-lt"/>
                          <a:ea typeface="+mn-ea"/>
                          <a:cs typeface="+mn-cs"/>
                        </a:rPr>
                        <a:t>), </a:t>
                      </a:r>
                      <a:r>
                        <a:rPr lang="es-ES" sz="1600" b="0" i="1" u="none" strike="noStrike" kern="1200" baseline="0" dirty="0">
                          <a:solidFill>
                            <a:schemeClr val="dk1"/>
                          </a:solidFill>
                          <a:effectLst>
                            <a:outerShdw blurRad="38100" dist="38100" dir="2700000" algn="tl">
                              <a:srgbClr val="000000">
                                <a:alpha val="43137"/>
                              </a:srgbClr>
                            </a:outerShdw>
                          </a:effectLst>
                          <a:latin typeface="+mn-lt"/>
                          <a:ea typeface="+mn-ea"/>
                          <a:cs typeface="+mn-cs"/>
                        </a:rPr>
                        <a:t>división por cero, intento de ejecutar una instrucción máquina inexistente e intento de acceder fuera del espacio de memoria permitido para el usuario.</a:t>
                      </a:r>
                      <a:endParaRPr lang="es-AR" sz="1600" i="1" dirty="0">
                        <a:effectLst>
                          <a:outerShdw blurRad="38100" dist="38100" dir="2700000" algn="tl">
                            <a:srgbClr val="000000">
                              <a:alpha val="43137"/>
                            </a:srgbClr>
                          </a:outerShdw>
                        </a:effectLst>
                      </a:endParaRPr>
                    </a:p>
                  </a:txBody>
                  <a:tcPr/>
                </a:tc>
                <a:extLst>
                  <a:ext uri="{0D108BD9-81ED-4DB2-BD59-A6C34878D82A}">
                    <a16:rowId xmlns:a16="http://schemas.microsoft.com/office/drawing/2014/main" val="857776595"/>
                  </a:ext>
                </a:extLst>
              </a:tr>
              <a:tr h="720275">
                <a:tc>
                  <a:txBody>
                    <a:bodyPr/>
                    <a:lstStyle/>
                    <a:p>
                      <a:r>
                        <a:rPr lang="es-AR" sz="1800" b="1" i="0" u="none" strike="noStrike" kern="1200" baseline="0" dirty="0">
                          <a:solidFill>
                            <a:schemeClr val="dk1"/>
                          </a:solidFill>
                          <a:latin typeface="+mn-lt"/>
                          <a:ea typeface="+mn-ea"/>
                          <a:cs typeface="+mn-cs"/>
                        </a:rPr>
                        <a:t>Temporización</a:t>
                      </a:r>
                      <a:endParaRPr lang="es-AR" dirty="0"/>
                    </a:p>
                  </a:txBody>
                  <a:tcPr/>
                </a:tc>
                <a:tc>
                  <a:txBody>
                    <a:bodyPr/>
                    <a:lstStyle/>
                    <a:p>
                      <a:pPr algn="just"/>
                      <a:r>
                        <a:rPr lang="es-ES" sz="1600" b="0" i="0" u="none" strike="noStrike" kern="1200" baseline="0" dirty="0">
                          <a:solidFill>
                            <a:schemeClr val="dk1"/>
                          </a:solidFill>
                          <a:latin typeface="+mn-lt"/>
                          <a:ea typeface="+mn-ea"/>
                          <a:cs typeface="+mn-cs"/>
                        </a:rPr>
                        <a:t>Generadas por </a:t>
                      </a:r>
                      <a:r>
                        <a:rPr lang="es-ES" sz="1600" b="1" i="0" u="none" strike="noStrike" kern="1200" baseline="0" dirty="0">
                          <a:solidFill>
                            <a:schemeClr val="dk1"/>
                          </a:solidFill>
                          <a:latin typeface="+mn-lt"/>
                          <a:ea typeface="+mn-ea"/>
                          <a:cs typeface="+mn-cs"/>
                        </a:rPr>
                        <a:t>un temporizador interno al procesador</a:t>
                      </a:r>
                      <a:r>
                        <a:rPr lang="es-ES" sz="1600" b="0" i="0" u="none" strike="noStrike" kern="1200" baseline="0" dirty="0">
                          <a:solidFill>
                            <a:schemeClr val="dk1"/>
                          </a:solidFill>
                          <a:latin typeface="+mn-lt"/>
                          <a:ea typeface="+mn-ea"/>
                          <a:cs typeface="+mn-cs"/>
                        </a:rPr>
                        <a:t>. Esto </a:t>
                      </a:r>
                      <a:r>
                        <a:rPr lang="es-ES" sz="1600" b="0" i="1" u="none" strike="noStrike" kern="1200" baseline="0" dirty="0">
                          <a:solidFill>
                            <a:schemeClr val="dk1"/>
                          </a:solidFill>
                          <a:effectLst>
                            <a:outerShdw blurRad="38100" dist="38100" dir="2700000" algn="tl">
                              <a:srgbClr val="000000">
                                <a:alpha val="43137"/>
                              </a:srgbClr>
                            </a:outerShdw>
                          </a:effectLst>
                          <a:latin typeface="+mn-lt"/>
                          <a:ea typeface="+mn-ea"/>
                          <a:cs typeface="+mn-cs"/>
                        </a:rPr>
                        <a:t>permite al sistema operativo realizar ciertas funciones de manera regular.</a:t>
                      </a:r>
                      <a:endParaRPr lang="es-AR" sz="1600" i="1" dirty="0">
                        <a:effectLst>
                          <a:outerShdw blurRad="38100" dist="38100" dir="2700000" algn="tl">
                            <a:srgbClr val="000000">
                              <a:alpha val="43137"/>
                            </a:srgbClr>
                          </a:outerShdw>
                        </a:effectLst>
                      </a:endParaRPr>
                    </a:p>
                  </a:txBody>
                  <a:tcPr/>
                </a:tc>
                <a:extLst>
                  <a:ext uri="{0D108BD9-81ED-4DB2-BD59-A6C34878D82A}">
                    <a16:rowId xmlns:a16="http://schemas.microsoft.com/office/drawing/2014/main" val="1473304044"/>
                  </a:ext>
                </a:extLst>
              </a:tr>
              <a:tr h="936357">
                <a:tc>
                  <a:txBody>
                    <a:bodyPr/>
                    <a:lstStyle/>
                    <a:p>
                      <a:r>
                        <a:rPr lang="es-AR" sz="1800" b="1" i="0" u="none" strike="noStrike" kern="1200" baseline="0" dirty="0">
                          <a:solidFill>
                            <a:schemeClr val="dk1"/>
                          </a:solidFill>
                          <a:latin typeface="+mn-lt"/>
                          <a:ea typeface="+mn-ea"/>
                          <a:cs typeface="+mn-cs"/>
                        </a:rPr>
                        <a:t>E/S</a:t>
                      </a:r>
                      <a:endParaRPr lang="es-AR" dirty="0"/>
                    </a:p>
                  </a:txBody>
                  <a:tcPr/>
                </a:tc>
                <a:tc>
                  <a:txBody>
                    <a:bodyPr/>
                    <a:lstStyle/>
                    <a:p>
                      <a:pPr algn="just"/>
                      <a:r>
                        <a:rPr lang="es-ES" sz="1600" b="0" i="0" u="none" strike="noStrike" kern="1200" baseline="0" dirty="0">
                          <a:solidFill>
                            <a:schemeClr val="dk1"/>
                          </a:solidFill>
                          <a:latin typeface="+mn-lt"/>
                          <a:ea typeface="+mn-ea"/>
                          <a:cs typeface="+mn-cs"/>
                        </a:rPr>
                        <a:t>Generadas por </a:t>
                      </a:r>
                      <a:r>
                        <a:rPr lang="es-ES" sz="1600" b="1" i="0" u="none" strike="noStrike" kern="1200" baseline="0" dirty="0">
                          <a:solidFill>
                            <a:schemeClr val="dk1"/>
                          </a:solidFill>
                          <a:latin typeface="+mn-lt"/>
                          <a:ea typeface="+mn-ea"/>
                          <a:cs typeface="+mn-cs"/>
                        </a:rPr>
                        <a:t>un controlador de E/S</a:t>
                      </a:r>
                      <a:r>
                        <a:rPr lang="es-ES" sz="1600" b="0" i="0" u="none" strike="noStrike" kern="1200" baseline="0" dirty="0">
                          <a:solidFill>
                            <a:schemeClr val="dk1"/>
                          </a:solidFill>
                          <a:latin typeface="+mn-lt"/>
                          <a:ea typeface="+mn-ea"/>
                          <a:cs typeface="+mn-cs"/>
                        </a:rPr>
                        <a:t>. Ejemplos: </a:t>
                      </a:r>
                      <a:r>
                        <a:rPr lang="es-ES" sz="1600" b="0" i="1" u="none" strike="noStrike" kern="1200" baseline="0" dirty="0">
                          <a:solidFill>
                            <a:schemeClr val="dk1"/>
                          </a:solidFill>
                          <a:effectLst>
                            <a:outerShdw blurRad="38100" dist="38100" dir="2700000" algn="tl">
                              <a:srgbClr val="000000">
                                <a:alpha val="43137"/>
                              </a:srgbClr>
                            </a:outerShdw>
                          </a:effectLst>
                          <a:latin typeface="+mn-lt"/>
                          <a:ea typeface="+mn-ea"/>
                          <a:cs typeface="+mn-cs"/>
                        </a:rPr>
                        <a:t>para indicar la finalización sin problemas de una operación o para avisar de ciertas condiciones de </a:t>
                      </a:r>
                      <a:r>
                        <a:rPr lang="es-AR" sz="1600" b="0" i="1" u="none" strike="noStrike" kern="1200" baseline="0" dirty="0">
                          <a:solidFill>
                            <a:schemeClr val="dk1"/>
                          </a:solidFill>
                          <a:effectLst>
                            <a:outerShdw blurRad="38100" dist="38100" dir="2700000" algn="tl">
                              <a:srgbClr val="000000">
                                <a:alpha val="43137"/>
                              </a:srgbClr>
                            </a:outerShdw>
                          </a:effectLst>
                          <a:latin typeface="+mn-lt"/>
                          <a:ea typeface="+mn-ea"/>
                          <a:cs typeface="+mn-cs"/>
                        </a:rPr>
                        <a:t>error.</a:t>
                      </a:r>
                      <a:endParaRPr lang="es-AR" sz="1600" i="1" dirty="0">
                        <a:effectLst>
                          <a:outerShdw blurRad="38100" dist="38100" dir="2700000" algn="tl">
                            <a:srgbClr val="000000">
                              <a:alpha val="43137"/>
                            </a:srgbClr>
                          </a:outerShdw>
                        </a:effectLst>
                      </a:endParaRPr>
                    </a:p>
                  </a:txBody>
                  <a:tcPr/>
                </a:tc>
                <a:extLst>
                  <a:ext uri="{0D108BD9-81ED-4DB2-BD59-A6C34878D82A}">
                    <a16:rowId xmlns:a16="http://schemas.microsoft.com/office/drawing/2014/main" val="2520037752"/>
                  </a:ext>
                </a:extLst>
              </a:tr>
              <a:tr h="720275">
                <a:tc>
                  <a:txBody>
                    <a:bodyPr/>
                    <a:lstStyle/>
                    <a:p>
                      <a:r>
                        <a:rPr lang="es-AR" sz="1800" b="1" i="0" u="none" strike="noStrike" kern="1200" baseline="0" dirty="0">
                          <a:solidFill>
                            <a:schemeClr val="dk1"/>
                          </a:solidFill>
                          <a:latin typeface="+mn-lt"/>
                          <a:ea typeface="+mn-ea"/>
                          <a:cs typeface="+mn-cs"/>
                        </a:rPr>
                        <a:t>Fallo de hardware</a:t>
                      </a:r>
                      <a:endParaRPr lang="es-AR" dirty="0"/>
                    </a:p>
                  </a:txBody>
                  <a:tcPr/>
                </a:tc>
                <a:tc>
                  <a:txBody>
                    <a:bodyPr/>
                    <a:lstStyle/>
                    <a:p>
                      <a:pPr algn="just"/>
                      <a:r>
                        <a:rPr lang="es-ES" sz="1600" b="0" i="0" u="none" strike="noStrike" kern="1200" baseline="0" dirty="0">
                          <a:solidFill>
                            <a:schemeClr val="dk1"/>
                          </a:solidFill>
                          <a:latin typeface="+mn-lt"/>
                          <a:ea typeface="+mn-ea"/>
                          <a:cs typeface="+mn-cs"/>
                        </a:rPr>
                        <a:t>Generadas por </a:t>
                      </a:r>
                      <a:r>
                        <a:rPr lang="es-ES" sz="1600" b="1" i="0" u="none" strike="noStrike" kern="1200" baseline="0" dirty="0">
                          <a:solidFill>
                            <a:schemeClr val="dk1"/>
                          </a:solidFill>
                          <a:latin typeface="+mn-lt"/>
                          <a:ea typeface="+mn-ea"/>
                          <a:cs typeface="+mn-cs"/>
                        </a:rPr>
                        <a:t>un fallo. </a:t>
                      </a:r>
                      <a:r>
                        <a:rPr lang="es-ES" sz="1600" b="0" i="0" u="none" strike="noStrike" kern="1200" baseline="0" dirty="0">
                          <a:solidFill>
                            <a:schemeClr val="dk1"/>
                          </a:solidFill>
                          <a:latin typeface="+mn-lt"/>
                          <a:ea typeface="+mn-ea"/>
                          <a:cs typeface="+mn-cs"/>
                        </a:rPr>
                        <a:t>Ejemplos:</a:t>
                      </a:r>
                      <a:r>
                        <a:rPr lang="es-ES" sz="1600" b="1" i="0" u="none" strike="noStrike" kern="1200" baseline="0" dirty="0">
                          <a:solidFill>
                            <a:schemeClr val="dk1"/>
                          </a:solidFill>
                          <a:latin typeface="+mn-lt"/>
                          <a:ea typeface="+mn-ea"/>
                          <a:cs typeface="+mn-cs"/>
                        </a:rPr>
                        <a:t> </a:t>
                      </a:r>
                      <a:r>
                        <a:rPr lang="es-ES" sz="1600" b="0" i="1" u="none" strike="noStrike" kern="1200" baseline="0" dirty="0">
                          <a:solidFill>
                            <a:schemeClr val="dk1"/>
                          </a:solidFill>
                          <a:effectLst>
                            <a:outerShdw blurRad="38100" dist="38100" dir="2700000" algn="tl">
                              <a:srgbClr val="000000">
                                <a:alpha val="43137"/>
                              </a:srgbClr>
                            </a:outerShdw>
                          </a:effectLst>
                          <a:latin typeface="+mn-lt"/>
                          <a:ea typeface="+mn-ea"/>
                          <a:cs typeface="+mn-cs"/>
                        </a:rPr>
                        <a:t>la falta de potencia de alimentación o un error de paridad en la memoria</a:t>
                      </a:r>
                      <a:r>
                        <a:rPr lang="es-ES" sz="1600" b="0" i="0" u="none" strike="noStrike" kern="1200" baseline="0" dirty="0">
                          <a:solidFill>
                            <a:schemeClr val="dk1"/>
                          </a:solidFill>
                          <a:latin typeface="+mn-lt"/>
                          <a:ea typeface="+mn-ea"/>
                          <a:cs typeface="+mn-cs"/>
                        </a:rPr>
                        <a:t>.</a:t>
                      </a:r>
                      <a:endParaRPr lang="es-AR" sz="1600" dirty="0"/>
                    </a:p>
                  </a:txBody>
                  <a:tcPr/>
                </a:tc>
                <a:extLst>
                  <a:ext uri="{0D108BD9-81ED-4DB2-BD59-A6C34878D82A}">
                    <a16:rowId xmlns:a16="http://schemas.microsoft.com/office/drawing/2014/main" val="796359818"/>
                  </a:ext>
                </a:extLst>
              </a:tr>
            </a:tbl>
          </a:graphicData>
        </a:graphic>
      </p:graphicFrame>
      <p:sp>
        <p:nvSpPr>
          <p:cNvPr id="5" name="Marcador de número de diapositiva 4">
            <a:extLst>
              <a:ext uri="{FF2B5EF4-FFF2-40B4-BE49-F238E27FC236}">
                <a16:creationId xmlns:a16="http://schemas.microsoft.com/office/drawing/2014/main" id="{F8F01E30-20DD-BFB6-0E95-3F037983397A}"/>
              </a:ext>
            </a:extLst>
          </p:cNvPr>
          <p:cNvSpPr>
            <a:spLocks noGrp="1"/>
          </p:cNvSpPr>
          <p:nvPr>
            <p:ph type="sldNum" sz="quarter" idx="12"/>
          </p:nvPr>
        </p:nvSpPr>
        <p:spPr/>
        <p:txBody>
          <a:bodyPr/>
          <a:lstStyle/>
          <a:p>
            <a:pPr>
              <a:defRPr/>
            </a:pPr>
            <a:fld id="{BAC46095-C9D0-4F4F-BEDB-E859459943AD}" type="slidenum">
              <a:rPr lang="es-ES" altLang="es-AR" smtClean="0"/>
              <a:pPr>
                <a:defRPr/>
              </a:pPr>
              <a:t>19</a:t>
            </a:fld>
            <a:endParaRPr lang="es-ES" altLang="es-AR"/>
          </a:p>
        </p:txBody>
      </p:sp>
    </p:spTree>
    <p:extLst>
      <p:ext uri="{BB962C8B-B14F-4D97-AF65-F5344CB8AC3E}">
        <p14:creationId xmlns:p14="http://schemas.microsoft.com/office/powerpoint/2010/main" val="1406372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F25FBBF8-D395-44B6-A81C-34976C16AFAD}"/>
              </a:ext>
            </a:extLst>
          </p:cNvPr>
          <p:cNvSpPr>
            <a:spLocks noGrp="1" noChangeArrowheads="1"/>
          </p:cNvSpPr>
          <p:nvPr>
            <p:ph type="title"/>
          </p:nvPr>
        </p:nvSpPr>
        <p:spPr/>
        <p:txBody>
          <a:bodyPr/>
          <a:lstStyle/>
          <a:p>
            <a:pPr eaLnBrk="1" hangingPunct="1">
              <a:defRPr/>
            </a:pPr>
            <a:r>
              <a:rPr lang="es-ES_tradnl" sz="4000"/>
              <a:t>OPERACIÓN DE LA UNIDAD DE CONTROL</a:t>
            </a:r>
            <a:endParaRPr lang="es-ES" sz="4000"/>
          </a:p>
        </p:txBody>
      </p:sp>
      <p:sp>
        <p:nvSpPr>
          <p:cNvPr id="126979" name="Rectangle 3">
            <a:extLst>
              <a:ext uri="{FF2B5EF4-FFF2-40B4-BE49-F238E27FC236}">
                <a16:creationId xmlns:a16="http://schemas.microsoft.com/office/drawing/2014/main" id="{EBAD2A11-05E6-40BE-BE00-99B912AADF3C}"/>
              </a:ext>
            </a:extLst>
          </p:cNvPr>
          <p:cNvSpPr>
            <a:spLocks noGrp="1" noChangeArrowheads="1"/>
          </p:cNvSpPr>
          <p:nvPr>
            <p:ph type="body" idx="1"/>
          </p:nvPr>
        </p:nvSpPr>
        <p:spPr>
          <a:xfrm>
            <a:off x="457200" y="2492375"/>
            <a:ext cx="8229600" cy="3638550"/>
          </a:xfrm>
        </p:spPr>
        <p:txBody>
          <a:bodyPr/>
          <a:lstStyle/>
          <a:p>
            <a:pPr algn="just" eaLnBrk="1" hangingPunct="1">
              <a:defRPr/>
            </a:pPr>
            <a:r>
              <a:rPr lang="es-ES_tradnl" dirty="0"/>
              <a:t>AHORA VEREMOS LA FORMA EN LA CUAL ACTÚAN LOS CIRCUITOS INTERNOS DE LA UNIDAD DE CONTROL</a:t>
            </a:r>
            <a:endParaRPr lang="es-ES" dirty="0"/>
          </a:p>
        </p:txBody>
      </p:sp>
      <p:sp>
        <p:nvSpPr>
          <p:cNvPr id="6" name="5 Marcador de número de diapositiva">
            <a:extLst>
              <a:ext uri="{FF2B5EF4-FFF2-40B4-BE49-F238E27FC236}">
                <a16:creationId xmlns:a16="http://schemas.microsoft.com/office/drawing/2014/main" id="{2C6EE37A-41BF-4D39-AAC3-A76956E3F759}"/>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C4B67D3B-7DC6-47DF-A9DF-A816B81FEE5F}" type="slidenum">
              <a:rPr lang="es-ES" altLang="es-AR" smtClean="0"/>
              <a:pPr eaLnBrk="1" hangingPunct="1">
                <a:defRPr/>
              </a:pPr>
              <a:t>2</a:t>
            </a:fld>
            <a:endParaRPr lang="es-ES" altLang="es-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57CE89-F491-487A-B70E-2865F12351FF}"/>
              </a:ext>
            </a:extLst>
          </p:cNvPr>
          <p:cNvSpPr>
            <a:spLocks noGrp="1"/>
          </p:cNvSpPr>
          <p:nvPr>
            <p:ph type="title"/>
          </p:nvPr>
        </p:nvSpPr>
        <p:spPr>
          <a:xfrm>
            <a:off x="457200" y="277813"/>
            <a:ext cx="8229600" cy="414883"/>
          </a:xfrm>
        </p:spPr>
        <p:txBody>
          <a:bodyPr/>
          <a:lstStyle/>
          <a:p>
            <a:pPr>
              <a:defRPr/>
            </a:pPr>
            <a:r>
              <a:rPr lang="es-ES_tradnl" sz="4000" dirty="0"/>
              <a:t>SUB-CICLO DE INTERRUPCIÓN</a:t>
            </a:r>
            <a:endParaRPr lang="es-AR" sz="4000" dirty="0"/>
          </a:p>
        </p:txBody>
      </p:sp>
      <p:sp>
        <p:nvSpPr>
          <p:cNvPr id="3" name="Marcador de contenido 2">
            <a:extLst>
              <a:ext uri="{FF2B5EF4-FFF2-40B4-BE49-F238E27FC236}">
                <a16:creationId xmlns:a16="http://schemas.microsoft.com/office/drawing/2014/main" id="{4CFD683D-9552-4634-A98E-138A816EAD9F}"/>
              </a:ext>
            </a:extLst>
          </p:cNvPr>
          <p:cNvSpPr>
            <a:spLocks noGrp="1"/>
          </p:cNvSpPr>
          <p:nvPr>
            <p:ph idx="1"/>
          </p:nvPr>
        </p:nvSpPr>
        <p:spPr>
          <a:xfrm>
            <a:off x="323528" y="908720"/>
            <a:ext cx="8363272" cy="5949279"/>
          </a:xfrm>
        </p:spPr>
        <p:txBody>
          <a:bodyPr/>
          <a:lstStyle/>
          <a:p>
            <a:pPr algn="just">
              <a:defRPr/>
            </a:pPr>
            <a:r>
              <a:rPr lang="es-AR" sz="1800" dirty="0"/>
              <a:t>AL FINALIZAR EL SUB-CICLO DE EJECUCIÓN </a:t>
            </a:r>
            <a:r>
              <a:rPr lang="es-AR" sz="1800" b="1" dirty="0"/>
              <a:t>SE REALIZA UN TEST PARA DETERMINAR SI HA OCURRIDO ALGUNA INTERRUPCIÓN HABILITADA</a:t>
            </a:r>
            <a:r>
              <a:rPr lang="es-AR" sz="1800" dirty="0"/>
              <a:t>, SI ES ASÍ, SE REALIZA EL SUB-CICLO DE INTERRUPCIÓN:</a:t>
            </a:r>
          </a:p>
          <a:p>
            <a:pPr algn="just">
              <a:defRPr/>
            </a:pPr>
            <a:endParaRPr lang="es-AR" sz="1800" dirty="0"/>
          </a:p>
          <a:p>
            <a:pPr algn="just">
              <a:buFont typeface="+mj-lt"/>
              <a:buAutoNum type="arabicPeriod"/>
              <a:defRPr/>
            </a:pPr>
            <a:r>
              <a:rPr lang="es-AR" sz="1800" dirty="0"/>
              <a:t>EL CONTENIDO DEL </a:t>
            </a:r>
            <a:r>
              <a:rPr lang="es-AR" sz="1800" b="1" i="1" dirty="0"/>
              <a:t>CONTADOR DE PROGRAMA </a:t>
            </a:r>
            <a:r>
              <a:rPr lang="es-AR" sz="1800" b="1" dirty="0"/>
              <a:t>(PC)</a:t>
            </a:r>
            <a:r>
              <a:rPr lang="es-AR" sz="1800" dirty="0"/>
              <a:t> ES TRANSFERIDO AL </a:t>
            </a:r>
            <a:r>
              <a:rPr lang="es-AR" sz="1800" b="1" i="1" dirty="0"/>
              <a:t>REGISTRO INTERMEDIO DE MEMORIA </a:t>
            </a:r>
            <a:r>
              <a:rPr lang="es-AR" sz="1800" b="1" dirty="0"/>
              <a:t>(MBR)</a:t>
            </a:r>
            <a:r>
              <a:rPr lang="es-AR" sz="1800" dirty="0"/>
              <a:t>, DE MANERA QUE PUEDA SER SALVADO PARA RETORNAR DE LA INTERRUPCIÓN.</a:t>
            </a:r>
          </a:p>
          <a:p>
            <a:pPr marL="0" indent="0">
              <a:buNone/>
              <a:defRPr/>
            </a:pPr>
            <a:endParaRPr lang="es-AR" sz="1800" dirty="0"/>
          </a:p>
          <a:p>
            <a:pPr algn="just">
              <a:buFont typeface="+mj-lt"/>
              <a:buAutoNum type="arabicPeriod" startAt="2"/>
              <a:defRPr/>
            </a:pPr>
            <a:r>
              <a:rPr lang="es-AR" sz="1800" dirty="0"/>
              <a:t>EL </a:t>
            </a:r>
            <a:r>
              <a:rPr lang="es-AR" sz="1800" b="1" i="1" dirty="0"/>
              <a:t>REGISTRO DE DIRECCIONES DE MEMORIA </a:t>
            </a:r>
            <a:r>
              <a:rPr lang="es-AR" sz="1800" b="1" dirty="0"/>
              <a:t>(MAR)</a:t>
            </a:r>
            <a:r>
              <a:rPr lang="es-AR" sz="1800" dirty="0"/>
              <a:t> ES CARGADO CON LA DIRECCIÓN EN LA CUAL EL CONTENIDO DEL </a:t>
            </a:r>
            <a:r>
              <a:rPr lang="es-AR" sz="1800" b="1" i="1" dirty="0"/>
              <a:t>CONTADOR DE PROGRAMA </a:t>
            </a:r>
            <a:r>
              <a:rPr lang="es-AR" sz="1800" b="1" dirty="0"/>
              <a:t>(PC)</a:t>
            </a:r>
            <a:r>
              <a:rPr lang="es-AR" sz="1800" dirty="0"/>
              <a:t> SERÁ SALVADO Y EL </a:t>
            </a:r>
            <a:r>
              <a:rPr lang="es-AR" sz="1800" b="1" i="1" dirty="0"/>
              <a:t>CONTADOR DE PROGRAMA </a:t>
            </a:r>
            <a:r>
              <a:rPr lang="es-AR" sz="1800" b="1" dirty="0"/>
              <a:t>(PC)</a:t>
            </a:r>
            <a:r>
              <a:rPr lang="es-AR" sz="1800" dirty="0"/>
              <a:t> ES CARGADO CON </a:t>
            </a:r>
            <a:r>
              <a:rPr lang="es-AR" sz="1800" b="1" dirty="0"/>
              <a:t>LA DIRECCIÓN DE COMIENZO DE LA RUTINA DE TRATAMIENTO DE LA INTERRUPCIÓN</a:t>
            </a:r>
            <a:r>
              <a:rPr lang="es-AR" sz="1800" dirty="0"/>
              <a:t>.</a:t>
            </a:r>
          </a:p>
          <a:p>
            <a:pPr marL="0" indent="0" algn="just">
              <a:buNone/>
              <a:defRPr/>
            </a:pPr>
            <a:endParaRPr lang="es-AR" sz="1800" dirty="0"/>
          </a:p>
          <a:p>
            <a:pPr algn="just">
              <a:buFont typeface="+mj-lt"/>
              <a:buAutoNum type="arabicPeriod" startAt="3"/>
              <a:defRPr/>
            </a:pPr>
            <a:r>
              <a:rPr lang="es-AR" sz="1800" dirty="0"/>
              <a:t>SE ALMACENA EL CONTENIDO DEL </a:t>
            </a:r>
            <a:r>
              <a:rPr lang="es-AR" sz="1800" b="1" i="1" dirty="0"/>
              <a:t>REGISTRO INTERMEDIO DE MEMORIA </a:t>
            </a:r>
            <a:r>
              <a:rPr lang="es-AR" sz="1800" b="1" dirty="0"/>
              <a:t>(MBR)</a:t>
            </a:r>
            <a:r>
              <a:rPr lang="es-AR" sz="1800" dirty="0"/>
              <a:t>, EL CUAL CONTIENE EL VIEJO VALOR DEL </a:t>
            </a:r>
            <a:r>
              <a:rPr lang="es-AR" sz="1800" b="1" i="1" dirty="0"/>
              <a:t>CONTADOR DE PROGRAMA </a:t>
            </a:r>
            <a:r>
              <a:rPr lang="es-AR" sz="1800" b="1" dirty="0"/>
              <a:t>(PC)</a:t>
            </a:r>
            <a:r>
              <a:rPr lang="es-AR" sz="1800" dirty="0"/>
              <a:t>, EN LA MEMORIA.</a:t>
            </a:r>
          </a:p>
        </p:txBody>
      </p:sp>
      <p:sp>
        <p:nvSpPr>
          <p:cNvPr id="4" name="Marcador de número de diapositiva 3">
            <a:extLst>
              <a:ext uri="{FF2B5EF4-FFF2-40B4-BE49-F238E27FC236}">
                <a16:creationId xmlns:a16="http://schemas.microsoft.com/office/drawing/2014/main" id="{AACA47F5-F260-4BB0-AC43-91F0BDFE4498}"/>
              </a:ext>
            </a:extLst>
          </p:cNvPr>
          <p:cNvSpPr>
            <a:spLocks noGrp="1"/>
          </p:cNvSpPr>
          <p:nvPr>
            <p:ph type="sldNum" sz="quarter" idx="12"/>
          </p:nvPr>
        </p:nvSpPr>
        <p:spPr/>
        <p:txBody>
          <a:bodyPr/>
          <a:lstStyle/>
          <a:p>
            <a:pPr>
              <a:defRPr/>
            </a:pPr>
            <a:fld id="{A0230C3E-D620-44A1-8D5D-F627DBF2AF51}" type="slidenum">
              <a:rPr lang="es-ES" altLang="es-AR" smtClean="0"/>
              <a:pPr>
                <a:defRPr/>
              </a:pPr>
              <a:t>20</a:t>
            </a:fld>
            <a:endParaRPr lang="es-ES" altLang="es-A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D82AFFA4-4D5F-41B4-9B90-2B86F075B824}"/>
              </a:ext>
            </a:extLst>
          </p:cNvPr>
          <p:cNvSpPr>
            <a:spLocks noGrp="1" noChangeArrowheads="1"/>
          </p:cNvSpPr>
          <p:nvPr>
            <p:ph type="title"/>
          </p:nvPr>
        </p:nvSpPr>
        <p:spPr/>
        <p:txBody>
          <a:bodyPr/>
          <a:lstStyle/>
          <a:p>
            <a:pPr eaLnBrk="1" hangingPunct="1">
              <a:defRPr/>
            </a:pPr>
            <a:r>
              <a:rPr lang="es-ES_tradnl" sz="4000" dirty="0"/>
              <a:t>SUB-CICLO DE INTERRUPCIÓN</a:t>
            </a:r>
            <a:endParaRPr lang="es-ES" sz="4000" dirty="0"/>
          </a:p>
        </p:txBody>
      </p:sp>
      <p:sp>
        <p:nvSpPr>
          <p:cNvPr id="136195" name="Rectangle 3">
            <a:extLst>
              <a:ext uri="{FF2B5EF4-FFF2-40B4-BE49-F238E27FC236}">
                <a16:creationId xmlns:a16="http://schemas.microsoft.com/office/drawing/2014/main" id="{C861252A-247C-4764-98AC-B93F82C1351D}"/>
              </a:ext>
            </a:extLst>
          </p:cNvPr>
          <p:cNvSpPr>
            <a:spLocks noGrp="1" noChangeArrowheads="1"/>
          </p:cNvSpPr>
          <p:nvPr>
            <p:ph type="body" idx="1"/>
          </p:nvPr>
        </p:nvSpPr>
        <p:spPr>
          <a:xfrm>
            <a:off x="457200" y="2060575"/>
            <a:ext cx="8229600" cy="4070350"/>
          </a:xfrm>
        </p:spPr>
        <p:txBody>
          <a:bodyPr/>
          <a:lstStyle/>
          <a:p>
            <a:pPr eaLnBrk="1" hangingPunct="1">
              <a:buFont typeface="Wingdings" panose="05000000000000000000" pitchFamily="2" charset="2"/>
              <a:buNone/>
              <a:defRPr/>
            </a:pPr>
            <a:r>
              <a:rPr lang="es-ES" b="1">
                <a:solidFill>
                  <a:srgbClr val="00FF00"/>
                </a:solidFill>
              </a:rPr>
              <a:t>t1 :	       MBR &lt;-- (PC)</a:t>
            </a:r>
          </a:p>
          <a:p>
            <a:pPr eaLnBrk="1" hangingPunct="1">
              <a:buFont typeface="Wingdings" panose="05000000000000000000" pitchFamily="2" charset="2"/>
              <a:buNone/>
              <a:defRPr/>
            </a:pPr>
            <a:r>
              <a:rPr lang="es-ES" b="1">
                <a:solidFill>
                  <a:srgbClr val="00FF00"/>
                </a:solidFill>
              </a:rPr>
              <a:t>t2 :	       MAR &lt;-- Guarda-dirección</a:t>
            </a:r>
          </a:p>
          <a:p>
            <a:pPr eaLnBrk="1" hangingPunct="1">
              <a:buFont typeface="Wingdings" panose="05000000000000000000" pitchFamily="2" charset="2"/>
              <a:buNone/>
              <a:defRPr/>
            </a:pPr>
            <a:r>
              <a:rPr lang="es-ES" b="1">
                <a:solidFill>
                  <a:srgbClr val="00FF00"/>
                </a:solidFill>
              </a:rPr>
              <a:t>               PC  &lt;-- Dirección-rutina</a:t>
            </a:r>
          </a:p>
          <a:p>
            <a:pPr eaLnBrk="1" hangingPunct="1">
              <a:buFont typeface="Wingdings" panose="05000000000000000000" pitchFamily="2" charset="2"/>
              <a:buNone/>
              <a:defRPr/>
            </a:pPr>
            <a:r>
              <a:rPr lang="es-ES" b="1">
                <a:solidFill>
                  <a:srgbClr val="00FF00"/>
                </a:solidFill>
              </a:rPr>
              <a:t>t3 :	Memoria &lt;-- (MBR)</a:t>
            </a:r>
          </a:p>
        </p:txBody>
      </p:sp>
      <p:sp>
        <p:nvSpPr>
          <p:cNvPr id="6" name="5 Marcador de número de diapositiva">
            <a:extLst>
              <a:ext uri="{FF2B5EF4-FFF2-40B4-BE49-F238E27FC236}">
                <a16:creationId xmlns:a16="http://schemas.microsoft.com/office/drawing/2014/main" id="{B49D079C-C400-42D7-978C-9BBD4EF57B65}"/>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1A3B5A67-E018-4F35-88AD-44C20C6B3073}" type="slidenum">
              <a:rPr lang="es-ES" altLang="es-AR" smtClean="0"/>
              <a:pPr eaLnBrk="1" hangingPunct="1">
                <a:defRPr/>
              </a:pPr>
              <a:t>21</a:t>
            </a:fld>
            <a:endParaRPr lang="es-ES" altLang="es-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8A7D75D6-BF30-43DA-8BB4-41D8F2B99608}"/>
              </a:ext>
            </a:extLst>
          </p:cNvPr>
          <p:cNvSpPr>
            <a:spLocks noGrp="1" noChangeArrowheads="1"/>
          </p:cNvSpPr>
          <p:nvPr>
            <p:ph type="title"/>
          </p:nvPr>
        </p:nvSpPr>
        <p:spPr/>
        <p:txBody>
          <a:bodyPr/>
          <a:lstStyle/>
          <a:p>
            <a:pPr eaLnBrk="1" hangingPunct="1">
              <a:defRPr/>
            </a:pPr>
            <a:r>
              <a:rPr lang="es-ES_tradnl"/>
              <a:t>CICLO DE INSTRUCCIÓN</a:t>
            </a:r>
            <a:endParaRPr lang="es-ES"/>
          </a:p>
        </p:txBody>
      </p:sp>
      <p:sp>
        <p:nvSpPr>
          <p:cNvPr id="140291" name="Rectangle 3">
            <a:extLst>
              <a:ext uri="{FF2B5EF4-FFF2-40B4-BE49-F238E27FC236}">
                <a16:creationId xmlns:a16="http://schemas.microsoft.com/office/drawing/2014/main" id="{F1EEAE3A-5655-4498-9E42-5A07F45885EF}"/>
              </a:ext>
            </a:extLst>
          </p:cNvPr>
          <p:cNvSpPr>
            <a:spLocks noGrp="1" noChangeArrowheads="1"/>
          </p:cNvSpPr>
          <p:nvPr>
            <p:ph type="body" idx="1"/>
          </p:nvPr>
        </p:nvSpPr>
        <p:spPr>
          <a:xfrm>
            <a:off x="457200" y="1600200"/>
            <a:ext cx="8229600" cy="4781550"/>
          </a:xfrm>
        </p:spPr>
        <p:txBody>
          <a:bodyPr/>
          <a:lstStyle/>
          <a:p>
            <a:pPr algn="just" eaLnBrk="1" hangingPunct="1">
              <a:defRPr/>
            </a:pPr>
            <a:r>
              <a:rPr lang="es-ES_tradnl" dirty="0"/>
              <a:t>VIMOS COMO CADA FASE DEL CICLO DE INSTRUCCIÓN PUEDE SER DESCOMPUESTA EN </a:t>
            </a:r>
            <a:r>
              <a:rPr lang="es-ES_tradnl" i="1" dirty="0"/>
              <a:t>UNA SERIE DE MICROOPERACIONES ELEMENTALES</a:t>
            </a:r>
          </a:p>
          <a:p>
            <a:pPr algn="just" eaLnBrk="1" hangingPunct="1">
              <a:defRPr/>
            </a:pPr>
            <a:r>
              <a:rPr lang="es-ES_tradnl" dirty="0"/>
              <a:t>PARA CADA SUBCICLO HAY UNA SECUENCIA PREESTABLECIDA, POR LO TANTO, </a:t>
            </a:r>
            <a:r>
              <a:rPr lang="es-ES_tradnl" i="1" dirty="0"/>
              <a:t>HAY UNA SECUENCIA DE MICROOPERACIONES PARA CADA CÓDIGO OPERATIVO</a:t>
            </a:r>
            <a:endParaRPr lang="es-ES" i="1" dirty="0"/>
          </a:p>
        </p:txBody>
      </p:sp>
      <p:sp>
        <p:nvSpPr>
          <p:cNvPr id="6" name="5 Marcador de número de diapositiva">
            <a:extLst>
              <a:ext uri="{FF2B5EF4-FFF2-40B4-BE49-F238E27FC236}">
                <a16:creationId xmlns:a16="http://schemas.microsoft.com/office/drawing/2014/main" id="{7C66C099-1F0C-41EF-93B2-4AE2DDF671BF}"/>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561207CE-D950-4FB4-8C9B-4BA1EB7472F1}" type="slidenum">
              <a:rPr lang="es-ES" altLang="es-AR" smtClean="0"/>
              <a:pPr eaLnBrk="1" hangingPunct="1">
                <a:defRPr/>
              </a:pPr>
              <a:t>22</a:t>
            </a:fld>
            <a:endParaRPr lang="es-ES" altLang="es-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83248511-BA4A-4F14-9545-E38EE59EB106}"/>
              </a:ext>
            </a:extLst>
          </p:cNvPr>
          <p:cNvSpPr>
            <a:spLocks noGrp="1" noChangeArrowheads="1"/>
          </p:cNvSpPr>
          <p:nvPr>
            <p:ph type="title"/>
          </p:nvPr>
        </p:nvSpPr>
        <p:spPr>
          <a:xfrm>
            <a:off x="457200" y="277813"/>
            <a:ext cx="8229600" cy="1209674"/>
          </a:xfrm>
        </p:spPr>
        <p:txBody>
          <a:bodyPr/>
          <a:lstStyle/>
          <a:p>
            <a:pPr eaLnBrk="1" hangingPunct="1">
              <a:defRPr/>
            </a:pPr>
            <a:r>
              <a:rPr lang="es-ES_tradnl" sz="3200" b="1" dirty="0"/>
              <a:t>CODIGO DE CICLO DE INSTRUCCIÓN</a:t>
            </a:r>
            <a:r>
              <a:rPr lang="es-ES_tradnl" sz="3200" dirty="0"/>
              <a:t> (</a:t>
            </a:r>
            <a:r>
              <a:rPr lang="es-ES_tradnl" sz="3200" b="1" dirty="0"/>
              <a:t>ICC = </a:t>
            </a:r>
            <a:r>
              <a:rPr lang="es-ES_tradnl" sz="3200" b="1" dirty="0" err="1"/>
              <a:t>Instruction</a:t>
            </a:r>
            <a:r>
              <a:rPr lang="es-ES_tradnl" sz="3200" b="1" dirty="0"/>
              <a:t> </a:t>
            </a:r>
            <a:r>
              <a:rPr lang="es-ES_tradnl" sz="3200" b="1" dirty="0" err="1"/>
              <a:t>Cycle</a:t>
            </a:r>
            <a:r>
              <a:rPr lang="es-ES_tradnl" sz="3200" b="1" dirty="0"/>
              <a:t> </a:t>
            </a:r>
            <a:r>
              <a:rPr lang="es-ES_tradnl" sz="3200" b="1" dirty="0" err="1"/>
              <a:t>Code</a:t>
            </a:r>
            <a:r>
              <a:rPr lang="es-ES_tradnl" sz="3200" dirty="0"/>
              <a:t>)</a:t>
            </a:r>
            <a:endParaRPr lang="es-ES" sz="3200" dirty="0"/>
          </a:p>
        </p:txBody>
      </p:sp>
      <p:sp>
        <p:nvSpPr>
          <p:cNvPr id="141315" name="Rectangle 3">
            <a:extLst>
              <a:ext uri="{FF2B5EF4-FFF2-40B4-BE49-F238E27FC236}">
                <a16:creationId xmlns:a16="http://schemas.microsoft.com/office/drawing/2014/main" id="{242CD90B-CEC1-43EA-AAED-C6378758D267}"/>
              </a:ext>
            </a:extLst>
          </p:cNvPr>
          <p:cNvSpPr>
            <a:spLocks noGrp="1" noChangeArrowheads="1"/>
          </p:cNvSpPr>
          <p:nvPr>
            <p:ph type="body" idx="1"/>
          </p:nvPr>
        </p:nvSpPr>
        <p:spPr>
          <a:xfrm>
            <a:off x="457200" y="1700808"/>
            <a:ext cx="8229600" cy="4430117"/>
          </a:xfrm>
        </p:spPr>
        <p:txBody>
          <a:bodyPr/>
          <a:lstStyle/>
          <a:p>
            <a:pPr algn="just" eaLnBrk="1" hangingPunct="1">
              <a:defRPr/>
            </a:pPr>
            <a:r>
              <a:rPr lang="es-ES_tradnl" sz="2800" dirty="0"/>
              <a:t>ES UN </a:t>
            </a:r>
            <a:r>
              <a:rPr lang="es-ES_tradnl" sz="2800" b="1" dirty="0"/>
              <a:t>REGISTRO DE DOS BITS QUE INDICA EL ESTADO DE LA CPU</a:t>
            </a:r>
            <a:r>
              <a:rPr lang="es-ES_tradnl" sz="2800" dirty="0"/>
              <a:t> PARA CADA PORCIÓN DEL CICLO QUE SE ESTÁ EJECUTANDO.</a:t>
            </a:r>
          </a:p>
          <a:p>
            <a:pPr eaLnBrk="1" hangingPunct="1">
              <a:defRPr/>
            </a:pPr>
            <a:r>
              <a:rPr lang="es-ES_tradnl" sz="2800" dirty="0"/>
              <a:t>CÓDIGOS:</a:t>
            </a:r>
          </a:p>
          <a:p>
            <a:pPr eaLnBrk="1" hangingPunct="1">
              <a:buFont typeface="Wingdings" panose="05000000000000000000" pitchFamily="2" charset="2"/>
              <a:buNone/>
              <a:defRPr/>
            </a:pPr>
            <a:r>
              <a:rPr lang="es-ES" sz="2800" b="1" dirty="0"/>
              <a:t>		           </a:t>
            </a:r>
            <a:r>
              <a:rPr lang="es-ES" sz="2800" b="1" dirty="0">
                <a:solidFill>
                  <a:srgbClr val="00FF00"/>
                </a:solidFill>
              </a:rPr>
              <a:t>00 : Búsqueda</a:t>
            </a:r>
          </a:p>
          <a:p>
            <a:pPr eaLnBrk="1" hangingPunct="1">
              <a:buFont typeface="Wingdings" panose="05000000000000000000" pitchFamily="2" charset="2"/>
              <a:buNone/>
              <a:defRPr/>
            </a:pPr>
            <a:r>
              <a:rPr lang="es-ES" sz="2800" b="1" dirty="0">
                <a:solidFill>
                  <a:srgbClr val="00FF00"/>
                </a:solidFill>
              </a:rPr>
              <a:t>			    01 : Indirecto</a:t>
            </a:r>
          </a:p>
          <a:p>
            <a:pPr eaLnBrk="1" hangingPunct="1">
              <a:buFont typeface="Wingdings" panose="05000000000000000000" pitchFamily="2" charset="2"/>
              <a:buNone/>
              <a:defRPr/>
            </a:pPr>
            <a:r>
              <a:rPr lang="es-ES" sz="2800" b="1" dirty="0">
                <a:solidFill>
                  <a:srgbClr val="00FF00"/>
                </a:solidFill>
              </a:rPr>
              <a:t>			    10 : Ejecute</a:t>
            </a:r>
          </a:p>
          <a:p>
            <a:pPr eaLnBrk="1" hangingPunct="1">
              <a:buFont typeface="Wingdings" panose="05000000000000000000" pitchFamily="2" charset="2"/>
              <a:buNone/>
              <a:defRPr/>
            </a:pPr>
            <a:r>
              <a:rPr lang="es-ES" sz="2800" b="1" dirty="0">
                <a:solidFill>
                  <a:srgbClr val="00FF00"/>
                </a:solidFill>
              </a:rPr>
              <a:t>			    11 : Interrupción</a:t>
            </a:r>
          </a:p>
        </p:txBody>
      </p:sp>
      <p:sp>
        <p:nvSpPr>
          <p:cNvPr id="6" name="5 Marcador de número de diapositiva">
            <a:extLst>
              <a:ext uri="{FF2B5EF4-FFF2-40B4-BE49-F238E27FC236}">
                <a16:creationId xmlns:a16="http://schemas.microsoft.com/office/drawing/2014/main" id="{8F972F19-F174-43B2-B060-4CA568C1C072}"/>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E105183F-6C23-4E59-AF13-52B3FCF9526F}" type="slidenum">
              <a:rPr lang="es-ES" altLang="es-AR" smtClean="0"/>
              <a:pPr eaLnBrk="1" hangingPunct="1">
                <a:defRPr/>
              </a:pPr>
              <a:t>23</a:t>
            </a:fld>
            <a:endParaRPr lang="es-ES" altLang="es-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3AC1AE-D08D-4CAE-9291-C9A4B3110AE4}"/>
              </a:ext>
            </a:extLst>
          </p:cNvPr>
          <p:cNvSpPr>
            <a:spLocks noGrp="1"/>
          </p:cNvSpPr>
          <p:nvPr>
            <p:ph type="title"/>
          </p:nvPr>
        </p:nvSpPr>
        <p:spPr>
          <a:xfrm>
            <a:off x="457200" y="277813"/>
            <a:ext cx="8229600" cy="457200"/>
          </a:xfrm>
        </p:spPr>
        <p:txBody>
          <a:bodyPr/>
          <a:lstStyle/>
          <a:p>
            <a:pPr>
              <a:defRPr/>
            </a:pPr>
            <a:r>
              <a:rPr lang="es-AR" sz="2000" b="1" dirty="0"/>
              <a:t>DIAGRAMA DE FLUJO PARA EL CICLO DE INSTRUCCIÓN</a:t>
            </a:r>
          </a:p>
        </p:txBody>
      </p:sp>
      <p:sp>
        <p:nvSpPr>
          <p:cNvPr id="4" name="Marcador de número de diapositiva 3">
            <a:extLst>
              <a:ext uri="{FF2B5EF4-FFF2-40B4-BE49-F238E27FC236}">
                <a16:creationId xmlns:a16="http://schemas.microsoft.com/office/drawing/2014/main" id="{79EBF0DA-7137-4F9C-929E-4871149987CA}"/>
              </a:ext>
            </a:extLst>
          </p:cNvPr>
          <p:cNvSpPr>
            <a:spLocks noGrp="1"/>
          </p:cNvSpPr>
          <p:nvPr>
            <p:ph type="sldNum" sz="quarter" idx="12"/>
          </p:nvPr>
        </p:nvSpPr>
        <p:spPr/>
        <p:txBody>
          <a:bodyPr/>
          <a:lstStyle/>
          <a:p>
            <a:pPr>
              <a:defRPr/>
            </a:pPr>
            <a:fld id="{19AE9F39-5F5C-46AC-96DC-D97F8ABE8F29}" type="slidenum">
              <a:rPr lang="es-ES" altLang="es-AR" smtClean="0"/>
              <a:pPr>
                <a:defRPr/>
              </a:pPr>
              <a:t>24</a:t>
            </a:fld>
            <a:endParaRPr lang="es-ES" altLang="es-AR"/>
          </a:p>
        </p:txBody>
      </p:sp>
      <p:pic>
        <p:nvPicPr>
          <p:cNvPr id="43012" name="Picture 5" descr="Nueva imagen">
            <a:extLst>
              <a:ext uri="{FF2B5EF4-FFF2-40B4-BE49-F238E27FC236}">
                <a16:creationId xmlns:a16="http://schemas.microsoft.com/office/drawing/2014/main" id="{6980B422-FBB9-4000-B2F7-7F0A4F1554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93863" y="868363"/>
            <a:ext cx="5756275" cy="5989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444B1D-C102-407D-A5CF-162AC285471F}"/>
              </a:ext>
            </a:extLst>
          </p:cNvPr>
          <p:cNvSpPr>
            <a:spLocks noGrp="1"/>
          </p:cNvSpPr>
          <p:nvPr>
            <p:ph type="title"/>
          </p:nvPr>
        </p:nvSpPr>
        <p:spPr>
          <a:xfrm>
            <a:off x="457200" y="277814"/>
            <a:ext cx="8229600" cy="735012"/>
          </a:xfrm>
        </p:spPr>
        <p:txBody>
          <a:bodyPr/>
          <a:lstStyle/>
          <a:p>
            <a:pPr>
              <a:defRPr/>
            </a:pPr>
            <a:r>
              <a:rPr lang="es-AR" sz="2000" b="1" dirty="0"/>
              <a:t>DIAGRAMA DE FLUJO PARA EL CICLO DE INSTRUCCIÓN</a:t>
            </a:r>
          </a:p>
        </p:txBody>
      </p:sp>
      <p:sp>
        <p:nvSpPr>
          <p:cNvPr id="3" name="Marcador de contenido 2">
            <a:extLst>
              <a:ext uri="{FF2B5EF4-FFF2-40B4-BE49-F238E27FC236}">
                <a16:creationId xmlns:a16="http://schemas.microsoft.com/office/drawing/2014/main" id="{7791D329-8C76-421E-BE55-E03C3258F8AD}"/>
              </a:ext>
            </a:extLst>
          </p:cNvPr>
          <p:cNvSpPr>
            <a:spLocks noGrp="1"/>
          </p:cNvSpPr>
          <p:nvPr>
            <p:ph idx="1"/>
          </p:nvPr>
        </p:nvSpPr>
        <p:spPr>
          <a:xfrm>
            <a:off x="457200" y="1125538"/>
            <a:ext cx="8229600" cy="5005387"/>
          </a:xfrm>
        </p:spPr>
        <p:txBody>
          <a:bodyPr/>
          <a:lstStyle/>
          <a:p>
            <a:pPr algn="just">
              <a:defRPr/>
            </a:pPr>
            <a:r>
              <a:rPr lang="es-ES" sz="2800" b="1" cap="all" dirty="0">
                <a:effectLst/>
              </a:rPr>
              <a:t>Al final de cada uno de los cuatro </a:t>
            </a:r>
            <a:r>
              <a:rPr lang="es-ES" sz="2800" b="1" cap="all" dirty="0" err="1">
                <a:effectLst/>
              </a:rPr>
              <a:t>sub-ciclos</a:t>
            </a:r>
            <a:r>
              <a:rPr lang="es-ES" sz="2800" b="1" cap="all" dirty="0">
                <a:effectLst/>
              </a:rPr>
              <a:t>, el </a:t>
            </a:r>
            <a:r>
              <a:rPr lang="es-ES" sz="2800" b="1" i="1" cap="all" dirty="0">
                <a:effectLst>
                  <a:outerShdw blurRad="38100" dist="38100" dir="2700000" algn="tl">
                    <a:srgbClr val="000000">
                      <a:alpha val="43137"/>
                    </a:srgbClr>
                  </a:outerShdw>
                </a:effectLst>
              </a:rPr>
              <a:t>registro</a:t>
            </a:r>
            <a:r>
              <a:rPr lang="es-ES" sz="2800" b="1" cap="all" dirty="0">
                <a:effectLst/>
              </a:rPr>
              <a:t> </a:t>
            </a:r>
            <a:r>
              <a:rPr lang="es-ES" sz="2800" b="1" i="1" cap="all" dirty="0">
                <a:effectLst>
                  <a:outerShdw blurRad="38100" dist="38100" dir="2700000" algn="tl">
                    <a:srgbClr val="000000">
                      <a:alpha val="43137"/>
                    </a:srgbClr>
                  </a:outerShdw>
                </a:effectLst>
              </a:rPr>
              <a:t>ICC </a:t>
            </a:r>
            <a:r>
              <a:rPr lang="es-ES" sz="2800" b="1" cap="all" dirty="0">
                <a:effectLst/>
              </a:rPr>
              <a:t>es cargado apropiadamente. </a:t>
            </a:r>
          </a:p>
          <a:p>
            <a:pPr algn="just">
              <a:defRPr/>
            </a:pPr>
            <a:r>
              <a:rPr lang="es-ES" sz="2800" b="1" cap="all" dirty="0">
                <a:effectLst/>
              </a:rPr>
              <a:t>El </a:t>
            </a:r>
            <a:r>
              <a:rPr lang="es-ES" sz="2800" b="1" cap="all" dirty="0" err="1">
                <a:effectLst/>
              </a:rPr>
              <a:t>sub-ciclo</a:t>
            </a:r>
            <a:r>
              <a:rPr lang="es-ES" sz="2800" b="1" cap="all" dirty="0">
                <a:effectLst/>
              </a:rPr>
              <a:t> indirecto siempre es seguido por el de ejecución. </a:t>
            </a:r>
          </a:p>
          <a:p>
            <a:pPr algn="just">
              <a:defRPr/>
            </a:pPr>
            <a:r>
              <a:rPr lang="es-ES" sz="2800" b="1" cap="all" dirty="0">
                <a:effectLst/>
              </a:rPr>
              <a:t>El </a:t>
            </a:r>
            <a:r>
              <a:rPr lang="es-ES" sz="2800" b="1" cap="all" dirty="0" err="1">
                <a:effectLst/>
              </a:rPr>
              <a:t>sub-ciclo</a:t>
            </a:r>
            <a:r>
              <a:rPr lang="es-ES" sz="2800" b="1" cap="all" dirty="0">
                <a:effectLst/>
              </a:rPr>
              <a:t> de interrupción siempre es seguido por el de búsqueda y finalmente para ambos, el de búsqueda y el de ejecución, el próximo </a:t>
            </a:r>
            <a:r>
              <a:rPr lang="es-ES" sz="2800" b="1" cap="all" dirty="0" err="1">
                <a:effectLst/>
              </a:rPr>
              <a:t>sub-ciclo</a:t>
            </a:r>
            <a:r>
              <a:rPr lang="es-ES" sz="2800" b="1" cap="all" dirty="0">
                <a:effectLst/>
              </a:rPr>
              <a:t> depende del estado del sistema.</a:t>
            </a:r>
            <a:endParaRPr lang="es-AR" sz="2800" cap="all" dirty="0">
              <a:effectLst/>
            </a:endParaRPr>
          </a:p>
          <a:p>
            <a:pPr>
              <a:defRPr/>
            </a:pPr>
            <a:endParaRPr lang="es-AR" dirty="0"/>
          </a:p>
        </p:txBody>
      </p:sp>
      <p:sp>
        <p:nvSpPr>
          <p:cNvPr id="4" name="Marcador de número de diapositiva 3">
            <a:extLst>
              <a:ext uri="{FF2B5EF4-FFF2-40B4-BE49-F238E27FC236}">
                <a16:creationId xmlns:a16="http://schemas.microsoft.com/office/drawing/2014/main" id="{D8BB1B65-9CC6-442A-836E-BA31CAE002A8}"/>
              </a:ext>
            </a:extLst>
          </p:cNvPr>
          <p:cNvSpPr>
            <a:spLocks noGrp="1"/>
          </p:cNvSpPr>
          <p:nvPr>
            <p:ph type="sldNum" sz="quarter" idx="12"/>
          </p:nvPr>
        </p:nvSpPr>
        <p:spPr/>
        <p:txBody>
          <a:bodyPr/>
          <a:lstStyle/>
          <a:p>
            <a:pPr>
              <a:defRPr/>
            </a:pPr>
            <a:fld id="{17B85C84-2C0D-423F-BD57-B8D4AE4C2524}" type="slidenum">
              <a:rPr lang="es-ES" altLang="es-AR" smtClean="0"/>
              <a:pPr>
                <a:defRPr/>
              </a:pPr>
              <a:t>25</a:t>
            </a:fld>
            <a:endParaRPr lang="es-ES" altLang="es-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47EA5221-AE83-4702-87F2-1D602BBC15BC}"/>
              </a:ext>
            </a:extLst>
          </p:cNvPr>
          <p:cNvSpPr>
            <a:spLocks noGrp="1" noChangeArrowheads="1"/>
          </p:cNvSpPr>
          <p:nvPr>
            <p:ph type="title"/>
          </p:nvPr>
        </p:nvSpPr>
        <p:spPr/>
        <p:txBody>
          <a:bodyPr/>
          <a:lstStyle/>
          <a:p>
            <a:pPr eaLnBrk="1" hangingPunct="1">
              <a:defRPr/>
            </a:pPr>
            <a:r>
              <a:rPr lang="es-ES_tradnl" dirty="0"/>
              <a:t>CONTROL DE LA UCP (CPU)</a:t>
            </a:r>
            <a:endParaRPr lang="es-ES" dirty="0"/>
          </a:p>
        </p:txBody>
      </p:sp>
      <p:sp>
        <p:nvSpPr>
          <p:cNvPr id="143363" name="Rectangle 3">
            <a:extLst>
              <a:ext uri="{FF2B5EF4-FFF2-40B4-BE49-F238E27FC236}">
                <a16:creationId xmlns:a16="http://schemas.microsoft.com/office/drawing/2014/main" id="{43029D90-B4AA-4414-BE90-CA81AFB7BA1C}"/>
              </a:ext>
            </a:extLst>
          </p:cNvPr>
          <p:cNvSpPr>
            <a:spLocks noGrp="1" noChangeArrowheads="1"/>
          </p:cNvSpPr>
          <p:nvPr>
            <p:ph type="body" idx="1"/>
          </p:nvPr>
        </p:nvSpPr>
        <p:spPr/>
        <p:txBody>
          <a:bodyPr/>
          <a:lstStyle/>
          <a:p>
            <a:pPr algn="just" eaLnBrk="1" hangingPunct="1">
              <a:defRPr/>
            </a:pPr>
            <a:r>
              <a:rPr lang="es-ES_tradnl" dirty="0"/>
              <a:t>PARA REDUCIR A OPERACIONES ELEMENTALES, ES NECESARIO CONOCER CUALES SON LOS</a:t>
            </a:r>
          </a:p>
          <a:p>
            <a:pPr eaLnBrk="1" hangingPunct="1">
              <a:buFont typeface="Wingdings" panose="05000000000000000000" pitchFamily="2" charset="2"/>
              <a:buNone/>
              <a:defRPr/>
            </a:pPr>
            <a:r>
              <a:rPr lang="es-ES_tradnl" dirty="0"/>
              <a:t>  REQUERIMIENTOS FUNCIONALES DE LA MISMA.</a:t>
            </a:r>
          </a:p>
          <a:p>
            <a:pPr eaLnBrk="1" hangingPunct="1">
              <a:buFont typeface="Wingdings" panose="05000000000000000000" pitchFamily="2" charset="2"/>
              <a:buNone/>
              <a:defRPr/>
            </a:pPr>
            <a:r>
              <a:rPr lang="es-ES_tradnl" dirty="0"/>
              <a:t>   CON ESTO PODREMOS DEFINIR LOS REQUERIMIENTOS FUNCIONALES DE LA UNIDAD DE CONTROL.</a:t>
            </a:r>
            <a:endParaRPr lang="es-ES" dirty="0"/>
          </a:p>
        </p:txBody>
      </p:sp>
      <p:sp>
        <p:nvSpPr>
          <p:cNvPr id="6" name="5 Marcador de número de diapositiva">
            <a:extLst>
              <a:ext uri="{FF2B5EF4-FFF2-40B4-BE49-F238E27FC236}">
                <a16:creationId xmlns:a16="http://schemas.microsoft.com/office/drawing/2014/main" id="{824FA663-D0D2-4B63-A449-42011AE57553}"/>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2703D44C-B6DB-414A-BE04-63729BD904D0}" type="slidenum">
              <a:rPr lang="es-ES" altLang="es-AR" smtClean="0"/>
              <a:pPr eaLnBrk="1" hangingPunct="1">
                <a:defRPr/>
              </a:pPr>
              <a:t>26</a:t>
            </a:fld>
            <a:endParaRPr lang="es-ES" altLang="es-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6F9933B4-00D7-497E-B865-CFBFA2C61970}"/>
              </a:ext>
            </a:extLst>
          </p:cNvPr>
          <p:cNvSpPr>
            <a:spLocks noGrp="1" noChangeArrowheads="1"/>
          </p:cNvSpPr>
          <p:nvPr>
            <p:ph type="title"/>
          </p:nvPr>
        </p:nvSpPr>
        <p:spPr/>
        <p:txBody>
          <a:bodyPr/>
          <a:lstStyle/>
          <a:p>
            <a:pPr eaLnBrk="1" hangingPunct="1">
              <a:defRPr/>
            </a:pPr>
            <a:r>
              <a:rPr lang="es-ES_tradnl" sz="4000"/>
              <a:t>PASOS PARA CARACTERIZAR LA UNIDAD DE CONTROL</a:t>
            </a:r>
            <a:endParaRPr lang="es-ES" sz="4000"/>
          </a:p>
        </p:txBody>
      </p:sp>
      <p:sp>
        <p:nvSpPr>
          <p:cNvPr id="144387" name="Rectangle 3">
            <a:extLst>
              <a:ext uri="{FF2B5EF4-FFF2-40B4-BE49-F238E27FC236}">
                <a16:creationId xmlns:a16="http://schemas.microsoft.com/office/drawing/2014/main" id="{4EE3A3C8-8502-4ADE-84F9-C4C042D98923}"/>
              </a:ext>
            </a:extLst>
          </p:cNvPr>
          <p:cNvSpPr>
            <a:spLocks noGrp="1" noChangeArrowheads="1"/>
          </p:cNvSpPr>
          <p:nvPr>
            <p:ph type="body" idx="1"/>
          </p:nvPr>
        </p:nvSpPr>
        <p:spPr/>
        <p:txBody>
          <a:bodyPr/>
          <a:lstStyle/>
          <a:p>
            <a:pPr marL="727075" indent="-727075" eaLnBrk="1" hangingPunct="1">
              <a:lnSpc>
                <a:spcPct val="90000"/>
              </a:lnSpc>
              <a:buFont typeface="Wingdings" panose="05000000000000000000" pitchFamily="2" charset="2"/>
              <a:buNone/>
              <a:defRPr/>
            </a:pPr>
            <a:r>
              <a:rPr lang="es-ES" sz="2800" b="1" dirty="0">
                <a:solidFill>
                  <a:srgbClr val="99FF99"/>
                </a:solidFill>
              </a:rPr>
              <a:t>1 - DEFINIR LOS ELEMENTOS BÁSICOS DE LA </a:t>
            </a:r>
            <a:r>
              <a:rPr lang="es-ES" sz="2800" b="1" i="1" dirty="0">
                <a:solidFill>
                  <a:srgbClr val="99FF99"/>
                </a:solidFill>
              </a:rPr>
              <a:t>UCP</a:t>
            </a:r>
            <a:r>
              <a:rPr lang="es-ES" sz="2800" b="1" dirty="0">
                <a:solidFill>
                  <a:srgbClr val="99FF99"/>
                </a:solidFill>
              </a:rPr>
              <a:t> (</a:t>
            </a:r>
            <a:r>
              <a:rPr lang="es-ES" sz="2800" b="1" i="1" dirty="0">
                <a:solidFill>
                  <a:srgbClr val="99FF99"/>
                </a:solidFill>
              </a:rPr>
              <a:t>CPU</a:t>
            </a:r>
            <a:r>
              <a:rPr lang="es-ES" sz="2800" b="1" dirty="0">
                <a:solidFill>
                  <a:srgbClr val="99FF99"/>
                </a:solidFill>
              </a:rPr>
              <a:t>).</a:t>
            </a:r>
          </a:p>
          <a:p>
            <a:pPr marL="727075" indent="-727075" eaLnBrk="1" hangingPunct="1">
              <a:lnSpc>
                <a:spcPct val="90000"/>
              </a:lnSpc>
              <a:buFont typeface="Wingdings" panose="05000000000000000000" pitchFamily="2" charset="2"/>
              <a:buNone/>
              <a:defRPr/>
            </a:pPr>
            <a:r>
              <a:rPr lang="es-ES" sz="2800" b="1" dirty="0">
                <a:solidFill>
                  <a:srgbClr val="99FF99"/>
                </a:solidFill>
              </a:rPr>
              <a:t>2 - DESCRIBIR LAS MICRO-OPERACIONES QUE LA </a:t>
            </a:r>
            <a:r>
              <a:rPr lang="es-ES" sz="2800" b="1" i="1" dirty="0">
                <a:solidFill>
                  <a:srgbClr val="99FF99"/>
                </a:solidFill>
              </a:rPr>
              <a:t>UCP</a:t>
            </a:r>
            <a:r>
              <a:rPr lang="es-ES" sz="2800" b="1" dirty="0">
                <a:solidFill>
                  <a:srgbClr val="99FF99"/>
                </a:solidFill>
              </a:rPr>
              <a:t> (</a:t>
            </a:r>
            <a:r>
              <a:rPr lang="es-ES" sz="2800" b="1" i="1" dirty="0">
                <a:solidFill>
                  <a:srgbClr val="99FF99"/>
                </a:solidFill>
              </a:rPr>
              <a:t>CPU</a:t>
            </a:r>
            <a:r>
              <a:rPr lang="es-ES" sz="2800" b="1" dirty="0">
                <a:solidFill>
                  <a:srgbClr val="99FF99"/>
                </a:solidFill>
              </a:rPr>
              <a:t>) REALIZA.</a:t>
            </a:r>
          </a:p>
          <a:p>
            <a:pPr marL="727075" indent="-727075" eaLnBrk="1" hangingPunct="1">
              <a:lnSpc>
                <a:spcPct val="90000"/>
              </a:lnSpc>
              <a:buFont typeface="Wingdings" panose="05000000000000000000" pitchFamily="2" charset="2"/>
              <a:buNone/>
              <a:defRPr/>
            </a:pPr>
            <a:r>
              <a:rPr lang="es-ES" sz="2800" b="1" dirty="0">
                <a:solidFill>
                  <a:srgbClr val="99FF99"/>
                </a:solidFill>
              </a:rPr>
              <a:t>3 - DETERMINAR LAS FUNCIONES QUE LA UNIDAD DE CONTROL DEBE CUMPLIR PARA PROVOCAR LA EJECUCIÓN DE LAS MICRO-OPERACIONES INDICADAS.</a:t>
            </a:r>
          </a:p>
        </p:txBody>
      </p:sp>
      <p:sp>
        <p:nvSpPr>
          <p:cNvPr id="6" name="5 Marcador de número de diapositiva">
            <a:extLst>
              <a:ext uri="{FF2B5EF4-FFF2-40B4-BE49-F238E27FC236}">
                <a16:creationId xmlns:a16="http://schemas.microsoft.com/office/drawing/2014/main" id="{600A0221-CDC6-4AD7-8F6D-EDDA56E3EF48}"/>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91C31725-6626-4D13-AC7E-1D8201BCD6A1}" type="slidenum">
              <a:rPr lang="es-ES" altLang="es-AR" smtClean="0"/>
              <a:pPr eaLnBrk="1" hangingPunct="1">
                <a:defRPr/>
              </a:pPr>
              <a:t>27</a:t>
            </a:fld>
            <a:endParaRPr lang="es-ES" altLang="es-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059EFD67-5017-4851-BD11-96054A653D03}"/>
              </a:ext>
            </a:extLst>
          </p:cNvPr>
          <p:cNvSpPr>
            <a:spLocks noGrp="1" noChangeArrowheads="1"/>
          </p:cNvSpPr>
          <p:nvPr>
            <p:ph type="title"/>
          </p:nvPr>
        </p:nvSpPr>
        <p:spPr>
          <a:xfrm>
            <a:off x="0" y="277813"/>
            <a:ext cx="9144000" cy="1139825"/>
          </a:xfrm>
        </p:spPr>
        <p:txBody>
          <a:bodyPr/>
          <a:lstStyle/>
          <a:p>
            <a:pPr eaLnBrk="1" hangingPunct="1">
              <a:defRPr/>
            </a:pPr>
            <a:r>
              <a:rPr lang="es-ES_tradnl" sz="3200" dirty="0"/>
              <a:t>1- </a:t>
            </a:r>
            <a:r>
              <a:rPr lang="es-ES_tradnl" sz="3200" b="1" dirty="0"/>
              <a:t>ELEMENTOS FUNCIONALES DE LA </a:t>
            </a:r>
            <a:r>
              <a:rPr lang="es-ES_tradnl" sz="3200" b="1" i="1" dirty="0"/>
              <a:t>UCP</a:t>
            </a:r>
            <a:r>
              <a:rPr lang="es-ES_tradnl" sz="3200" b="1" dirty="0"/>
              <a:t> (</a:t>
            </a:r>
            <a:r>
              <a:rPr lang="es-ES_tradnl" sz="3200" b="1" i="1" dirty="0"/>
              <a:t>CPU</a:t>
            </a:r>
            <a:r>
              <a:rPr lang="es-ES_tradnl" sz="3200" b="1" dirty="0"/>
              <a:t>)</a:t>
            </a:r>
            <a:endParaRPr lang="es-ES" sz="3200" b="1" dirty="0"/>
          </a:p>
        </p:txBody>
      </p:sp>
      <p:sp>
        <p:nvSpPr>
          <p:cNvPr id="145411" name="Rectangle 3">
            <a:extLst>
              <a:ext uri="{FF2B5EF4-FFF2-40B4-BE49-F238E27FC236}">
                <a16:creationId xmlns:a16="http://schemas.microsoft.com/office/drawing/2014/main" id="{46776D18-540F-465D-9D75-0A1120AD5957}"/>
              </a:ext>
            </a:extLst>
          </p:cNvPr>
          <p:cNvSpPr>
            <a:spLocks noGrp="1" noChangeArrowheads="1"/>
          </p:cNvSpPr>
          <p:nvPr>
            <p:ph type="body" idx="1"/>
          </p:nvPr>
        </p:nvSpPr>
        <p:spPr>
          <a:xfrm>
            <a:off x="0" y="2276475"/>
            <a:ext cx="9144000" cy="3854450"/>
          </a:xfrm>
        </p:spPr>
        <p:txBody>
          <a:bodyPr/>
          <a:lstStyle/>
          <a:p>
            <a:pPr marL="539750" indent="796925" eaLnBrk="1" hangingPunct="1">
              <a:buFont typeface="Wingdings" panose="05000000000000000000" pitchFamily="2" charset="2"/>
              <a:buNone/>
              <a:defRPr/>
            </a:pPr>
            <a:r>
              <a:rPr lang="es-ES" b="1" dirty="0">
                <a:solidFill>
                  <a:srgbClr val="00FF00"/>
                </a:solidFill>
              </a:rPr>
              <a:t>- ULA (ALU)</a:t>
            </a:r>
          </a:p>
          <a:p>
            <a:pPr marL="539750" indent="796925" eaLnBrk="1" hangingPunct="1">
              <a:buFont typeface="Wingdings" panose="05000000000000000000" pitchFamily="2" charset="2"/>
              <a:buNone/>
              <a:defRPr/>
            </a:pPr>
            <a:r>
              <a:rPr lang="es-ES" b="1" dirty="0">
                <a:solidFill>
                  <a:srgbClr val="00FF00"/>
                </a:solidFill>
              </a:rPr>
              <a:t>- REGISTROS</a:t>
            </a:r>
          </a:p>
          <a:p>
            <a:pPr marL="539750" indent="796925" eaLnBrk="1" hangingPunct="1">
              <a:buFont typeface="Wingdings" panose="05000000000000000000" pitchFamily="2" charset="2"/>
              <a:buNone/>
              <a:defRPr/>
            </a:pPr>
            <a:r>
              <a:rPr lang="es-ES" b="1" dirty="0">
                <a:solidFill>
                  <a:srgbClr val="00FF00"/>
                </a:solidFill>
              </a:rPr>
              <a:t>- RUTAS DE DATOS INTERNAS</a:t>
            </a:r>
          </a:p>
          <a:p>
            <a:pPr marL="539750" indent="796925" eaLnBrk="1" hangingPunct="1">
              <a:buFont typeface="Wingdings" panose="05000000000000000000" pitchFamily="2" charset="2"/>
              <a:buNone/>
              <a:defRPr/>
            </a:pPr>
            <a:r>
              <a:rPr lang="es-ES" b="1" dirty="0">
                <a:solidFill>
                  <a:srgbClr val="00FF00"/>
                </a:solidFill>
              </a:rPr>
              <a:t>- RUTAS DE DATOS EXTERNAS</a:t>
            </a:r>
          </a:p>
          <a:p>
            <a:pPr marL="539750" indent="796925" eaLnBrk="1" hangingPunct="1">
              <a:buFont typeface="Wingdings" panose="05000000000000000000" pitchFamily="2" charset="2"/>
              <a:buNone/>
              <a:defRPr/>
            </a:pPr>
            <a:r>
              <a:rPr lang="es-ES" b="1" dirty="0">
                <a:solidFill>
                  <a:srgbClr val="00FF00"/>
                </a:solidFill>
              </a:rPr>
              <a:t>- UNIDAD DE CONTROL</a:t>
            </a:r>
          </a:p>
        </p:txBody>
      </p:sp>
      <p:sp>
        <p:nvSpPr>
          <p:cNvPr id="6" name="5 Marcador de número de diapositiva">
            <a:extLst>
              <a:ext uri="{FF2B5EF4-FFF2-40B4-BE49-F238E27FC236}">
                <a16:creationId xmlns:a16="http://schemas.microsoft.com/office/drawing/2014/main" id="{DB5EC8EA-3CBC-4707-8AF4-CC7790D20C7B}"/>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1ABB2AC0-CD6A-49D1-A629-4423DAE49BED}" type="slidenum">
              <a:rPr lang="es-ES" altLang="es-AR" smtClean="0"/>
              <a:pPr eaLnBrk="1" hangingPunct="1">
                <a:defRPr/>
              </a:pPr>
              <a:t>28</a:t>
            </a:fld>
            <a:endParaRPr lang="es-ES" altLang="es-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35318C66-A25E-455A-AE8F-257FF4523F52}"/>
              </a:ext>
            </a:extLst>
          </p:cNvPr>
          <p:cNvSpPr>
            <a:spLocks noGrp="1" noChangeArrowheads="1"/>
          </p:cNvSpPr>
          <p:nvPr>
            <p:ph type="title"/>
          </p:nvPr>
        </p:nvSpPr>
        <p:spPr/>
        <p:txBody>
          <a:bodyPr/>
          <a:lstStyle/>
          <a:p>
            <a:pPr eaLnBrk="1" hangingPunct="1">
              <a:defRPr/>
            </a:pPr>
            <a:r>
              <a:rPr lang="es-ES_tradnl" sz="4000" dirty="0"/>
              <a:t>2- MICRO-OPERACIONES QUE DEBE EJECUTAR</a:t>
            </a:r>
            <a:endParaRPr lang="es-ES" sz="4000" dirty="0"/>
          </a:p>
        </p:txBody>
      </p:sp>
      <p:sp>
        <p:nvSpPr>
          <p:cNvPr id="146435" name="Rectangle 3">
            <a:extLst>
              <a:ext uri="{FF2B5EF4-FFF2-40B4-BE49-F238E27FC236}">
                <a16:creationId xmlns:a16="http://schemas.microsoft.com/office/drawing/2014/main" id="{E7ECE246-7853-4935-8A5B-393C0FFAF458}"/>
              </a:ext>
            </a:extLst>
          </p:cNvPr>
          <p:cNvSpPr>
            <a:spLocks noGrp="1" noChangeArrowheads="1"/>
          </p:cNvSpPr>
          <p:nvPr>
            <p:ph type="body" idx="1"/>
          </p:nvPr>
        </p:nvSpPr>
        <p:spPr>
          <a:xfrm>
            <a:off x="457200" y="1600200"/>
            <a:ext cx="8229600" cy="4852988"/>
          </a:xfrm>
        </p:spPr>
        <p:txBody>
          <a:bodyPr/>
          <a:lstStyle/>
          <a:p>
            <a:pPr eaLnBrk="1" hangingPunct="1">
              <a:lnSpc>
                <a:spcPct val="90000"/>
              </a:lnSpc>
              <a:buFont typeface="Wingdings" panose="05000000000000000000" pitchFamily="2" charset="2"/>
              <a:buNone/>
              <a:defRPr/>
            </a:pPr>
            <a:r>
              <a:rPr lang="es-ES" b="1" i="1"/>
              <a:t>- </a:t>
            </a:r>
            <a:r>
              <a:rPr lang="es-ES" b="1" i="1">
                <a:solidFill>
                  <a:srgbClr val="FFFF00"/>
                </a:solidFill>
              </a:rPr>
              <a:t>TRANSFERIR DATOS DESDE UNO A OTRO</a:t>
            </a:r>
            <a:r>
              <a:rPr lang="es-ES" b="1" i="1"/>
              <a:t> </a:t>
            </a:r>
            <a:r>
              <a:rPr lang="es-ES" b="1" i="1">
                <a:solidFill>
                  <a:srgbClr val="FFFF00"/>
                </a:solidFill>
              </a:rPr>
              <a:t>REGISTRO.</a:t>
            </a:r>
          </a:p>
          <a:p>
            <a:pPr eaLnBrk="1" hangingPunct="1">
              <a:lnSpc>
                <a:spcPct val="90000"/>
              </a:lnSpc>
              <a:buFont typeface="Wingdings" panose="05000000000000000000" pitchFamily="2" charset="2"/>
              <a:buNone/>
              <a:defRPr/>
            </a:pPr>
            <a:r>
              <a:rPr lang="es-ES" b="1" i="1">
                <a:solidFill>
                  <a:srgbClr val="FFFF00"/>
                </a:solidFill>
              </a:rPr>
              <a:t>- TRANSFERIR DATOS DE UN REGISTRO A UN MÓDULO DE E/S</a:t>
            </a:r>
          </a:p>
          <a:p>
            <a:pPr eaLnBrk="1" hangingPunct="1">
              <a:lnSpc>
                <a:spcPct val="90000"/>
              </a:lnSpc>
              <a:buFont typeface="Wingdings" panose="05000000000000000000" pitchFamily="2" charset="2"/>
              <a:buNone/>
              <a:defRPr/>
            </a:pPr>
            <a:r>
              <a:rPr lang="es-ES" b="1" i="1">
                <a:solidFill>
                  <a:srgbClr val="FFFF00"/>
                </a:solidFill>
              </a:rPr>
              <a:t>- TRANSFERIR DATOS DE UN MÓDULO DE E/S A UN REGISTRO</a:t>
            </a:r>
          </a:p>
          <a:p>
            <a:pPr eaLnBrk="1" hangingPunct="1">
              <a:lnSpc>
                <a:spcPct val="90000"/>
              </a:lnSpc>
              <a:buFont typeface="Wingdings" panose="05000000000000000000" pitchFamily="2" charset="2"/>
              <a:buNone/>
              <a:defRPr/>
            </a:pPr>
            <a:r>
              <a:rPr lang="es-ES" b="1" i="1">
                <a:solidFill>
                  <a:srgbClr val="FFFF00"/>
                </a:solidFill>
              </a:rPr>
              <a:t>- LLEVAR A CABO UNA OPERACIÓN LÓGICA O ARITMÉTICA, UTILIZANDO REGISTROS  PARA LA ENTRADA Y LA SALIDA.</a:t>
            </a:r>
          </a:p>
        </p:txBody>
      </p:sp>
      <p:sp>
        <p:nvSpPr>
          <p:cNvPr id="6" name="5 Marcador de número de diapositiva">
            <a:extLst>
              <a:ext uri="{FF2B5EF4-FFF2-40B4-BE49-F238E27FC236}">
                <a16:creationId xmlns:a16="http://schemas.microsoft.com/office/drawing/2014/main" id="{6FEBD4A4-6A26-4ECA-9EDD-0C3FBF88F09C}"/>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D1478FA2-3A64-4C21-9329-436811D9220C}" type="slidenum">
              <a:rPr lang="es-ES" altLang="es-AR" smtClean="0"/>
              <a:pPr eaLnBrk="1" hangingPunct="1">
                <a:defRPr/>
              </a:pPr>
              <a:t>29</a:t>
            </a:fld>
            <a:endParaRPr lang="es-ES" altLang="es-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9789DE70-CAA1-4719-9044-D5586CC07D4A}"/>
              </a:ext>
            </a:extLst>
          </p:cNvPr>
          <p:cNvSpPr>
            <a:spLocks noGrp="1" noChangeArrowheads="1"/>
          </p:cNvSpPr>
          <p:nvPr>
            <p:ph type="title"/>
          </p:nvPr>
        </p:nvSpPr>
        <p:spPr>
          <a:xfrm>
            <a:off x="457200" y="0"/>
            <a:ext cx="8229600" cy="1196975"/>
          </a:xfrm>
        </p:spPr>
        <p:txBody>
          <a:bodyPr/>
          <a:lstStyle/>
          <a:p>
            <a:pPr eaLnBrk="1" hangingPunct="1">
              <a:defRPr/>
            </a:pPr>
            <a:r>
              <a:rPr lang="es-ES_tradnl" dirty="0"/>
              <a:t>MICRO-OPERACIONES</a:t>
            </a:r>
            <a:endParaRPr lang="es-ES" dirty="0"/>
          </a:p>
        </p:txBody>
      </p:sp>
      <p:sp>
        <p:nvSpPr>
          <p:cNvPr id="128003" name="Rectangle 3">
            <a:extLst>
              <a:ext uri="{FF2B5EF4-FFF2-40B4-BE49-F238E27FC236}">
                <a16:creationId xmlns:a16="http://schemas.microsoft.com/office/drawing/2014/main" id="{845B15D1-E3A3-476C-B2D3-8A93A257943D}"/>
              </a:ext>
            </a:extLst>
          </p:cNvPr>
          <p:cNvSpPr>
            <a:spLocks noGrp="1" noChangeArrowheads="1"/>
          </p:cNvSpPr>
          <p:nvPr>
            <p:ph type="body" idx="1"/>
          </p:nvPr>
        </p:nvSpPr>
        <p:spPr>
          <a:xfrm>
            <a:off x="457200" y="980727"/>
            <a:ext cx="8229600" cy="5472461"/>
          </a:xfrm>
        </p:spPr>
        <p:txBody>
          <a:bodyPr/>
          <a:lstStyle/>
          <a:p>
            <a:pPr algn="just" eaLnBrk="1" hangingPunct="1">
              <a:lnSpc>
                <a:spcPct val="90000"/>
              </a:lnSpc>
              <a:defRPr/>
            </a:pPr>
            <a:r>
              <a:rPr lang="es-ES_tradnl" sz="2800" dirty="0"/>
              <a:t>EL CICLO DE MÁQUINA ESTA FORMADO POR DOS SUBCICLOS: </a:t>
            </a:r>
            <a:r>
              <a:rPr lang="es-ES_tradnl" sz="2800" b="1" dirty="0"/>
              <a:t>BÚSQUEDA Y EJECUCIÓN</a:t>
            </a:r>
          </a:p>
          <a:p>
            <a:pPr eaLnBrk="1" hangingPunct="1">
              <a:lnSpc>
                <a:spcPct val="90000"/>
              </a:lnSpc>
              <a:defRPr/>
            </a:pPr>
            <a:r>
              <a:rPr lang="es-ES_tradnl" sz="2800" dirty="0"/>
              <a:t>CADA SUBCICLO A SU VEZ ORIGINA CIERTA CANTIDAD DE PEQUEÑAS OPERACIONES TALES COMO: HABILITACIÓN DE COMPUERTAS, REMISIÓN DE PULSOS DE DESPLAZAMIENTO, ETC.</a:t>
            </a:r>
          </a:p>
          <a:p>
            <a:pPr eaLnBrk="1" hangingPunct="1">
              <a:lnSpc>
                <a:spcPct val="90000"/>
              </a:lnSpc>
              <a:defRPr/>
            </a:pPr>
            <a:r>
              <a:rPr lang="es-ES" sz="2800" cap="all" dirty="0">
                <a:effectLst/>
              </a:rPr>
              <a:t>Este conjunto de ordenes, necesarias para el cumplimiento de un ciclo de instrucción, puede ser tomado como formado por un conjunto de </a:t>
            </a:r>
            <a:r>
              <a:rPr lang="es-ES" sz="2800" b="1" cap="all" dirty="0" err="1">
                <a:effectLst>
                  <a:outerShdw blurRad="38100" dist="38100" dir="2700000" algn="tl">
                    <a:srgbClr val="000000">
                      <a:alpha val="43137"/>
                    </a:srgbClr>
                  </a:outerShdw>
                </a:effectLst>
              </a:rPr>
              <a:t>micro-operaciones</a:t>
            </a:r>
            <a:r>
              <a:rPr lang="es-ES" sz="2800" cap="all" dirty="0">
                <a:effectLst/>
              </a:rPr>
              <a:t>.</a:t>
            </a:r>
            <a:endParaRPr lang="es-AR" sz="2800" cap="all" dirty="0">
              <a:effectLst/>
            </a:endParaRPr>
          </a:p>
          <a:p>
            <a:pPr eaLnBrk="1" hangingPunct="1">
              <a:lnSpc>
                <a:spcPct val="90000"/>
              </a:lnSpc>
              <a:defRPr/>
            </a:pPr>
            <a:endParaRPr lang="es-ES_tradnl" dirty="0"/>
          </a:p>
          <a:p>
            <a:pPr eaLnBrk="1" hangingPunct="1">
              <a:lnSpc>
                <a:spcPct val="90000"/>
              </a:lnSpc>
              <a:buFont typeface="Wingdings" panose="05000000000000000000" pitchFamily="2" charset="2"/>
              <a:buNone/>
              <a:defRPr/>
            </a:pPr>
            <a:r>
              <a:rPr lang="es-ES_tradnl" dirty="0"/>
              <a:t>.</a:t>
            </a:r>
            <a:endParaRPr lang="es-ES" dirty="0"/>
          </a:p>
        </p:txBody>
      </p:sp>
      <p:sp>
        <p:nvSpPr>
          <p:cNvPr id="6" name="5 Marcador de número de diapositiva">
            <a:extLst>
              <a:ext uri="{FF2B5EF4-FFF2-40B4-BE49-F238E27FC236}">
                <a16:creationId xmlns:a16="http://schemas.microsoft.com/office/drawing/2014/main" id="{AAC683BA-3F54-42C8-8300-52BB00057FA1}"/>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5D13F991-8F29-4844-B39F-DCD3B9FA986F}" type="slidenum">
              <a:rPr lang="es-ES" altLang="es-AR" smtClean="0"/>
              <a:pPr eaLnBrk="1" hangingPunct="1">
                <a:defRPr/>
              </a:pPr>
              <a:t>3</a:t>
            </a:fld>
            <a:endParaRPr lang="es-ES" altLang="es-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967482-F301-4CDA-B0E8-17981F98C55E}"/>
              </a:ext>
            </a:extLst>
          </p:cNvPr>
          <p:cNvSpPr>
            <a:spLocks noGrp="1"/>
          </p:cNvSpPr>
          <p:nvPr>
            <p:ph type="title"/>
          </p:nvPr>
        </p:nvSpPr>
        <p:spPr/>
        <p:txBody>
          <a:bodyPr/>
          <a:lstStyle/>
          <a:p>
            <a:pPr>
              <a:defRPr/>
            </a:pPr>
            <a:r>
              <a:rPr lang="es-ES_tradnl" sz="4000" b="1" dirty="0"/>
              <a:t>TAREAS BÁSICAS DE LA UNIDAD DE CONTROL</a:t>
            </a:r>
            <a:endParaRPr lang="es-AR" sz="4000" b="1" dirty="0"/>
          </a:p>
        </p:txBody>
      </p:sp>
      <p:sp>
        <p:nvSpPr>
          <p:cNvPr id="4" name="Marcador de número de diapositiva 3">
            <a:extLst>
              <a:ext uri="{FF2B5EF4-FFF2-40B4-BE49-F238E27FC236}">
                <a16:creationId xmlns:a16="http://schemas.microsoft.com/office/drawing/2014/main" id="{2B10C391-4E03-400A-AB6F-4038A8ADC5BA}"/>
              </a:ext>
            </a:extLst>
          </p:cNvPr>
          <p:cNvSpPr>
            <a:spLocks noGrp="1"/>
          </p:cNvSpPr>
          <p:nvPr>
            <p:ph type="sldNum" sz="quarter" idx="12"/>
          </p:nvPr>
        </p:nvSpPr>
        <p:spPr/>
        <p:txBody>
          <a:bodyPr/>
          <a:lstStyle/>
          <a:p>
            <a:pPr>
              <a:defRPr/>
            </a:pPr>
            <a:fld id="{C0F32224-1FD3-4EF7-9533-627A150C7AF3}" type="slidenum">
              <a:rPr lang="es-ES" altLang="es-AR" smtClean="0"/>
              <a:pPr>
                <a:defRPr/>
              </a:pPr>
              <a:t>30</a:t>
            </a:fld>
            <a:endParaRPr lang="es-ES" altLang="es-AR" dirty="0"/>
          </a:p>
        </p:txBody>
      </p:sp>
      <p:sp>
        <p:nvSpPr>
          <p:cNvPr id="5" name="Rectangle 1">
            <a:extLst>
              <a:ext uri="{FF2B5EF4-FFF2-40B4-BE49-F238E27FC236}">
                <a16:creationId xmlns:a16="http://schemas.microsoft.com/office/drawing/2014/main" id="{3C413977-530D-4E79-A013-E5EE6559AF12}"/>
              </a:ext>
            </a:extLst>
          </p:cNvPr>
          <p:cNvSpPr>
            <a:spLocks noGrp="1" noChangeArrowheads="1"/>
          </p:cNvSpPr>
          <p:nvPr>
            <p:ph idx="1"/>
          </p:nvPr>
        </p:nvSpPr>
        <p:spPr>
          <a:xfrm>
            <a:off x="179388" y="1757363"/>
            <a:ext cx="8856662" cy="4216400"/>
          </a:xfrm>
        </p:spPr>
        <p:txBody>
          <a:bodyPr anchor="ctr">
            <a:spAutoFit/>
          </a:bodyPr>
          <a:lstStyle>
            <a:lvl1pPr>
              <a:defRPr>
                <a:solidFill>
                  <a:schemeClr val="tx1"/>
                </a:solidFill>
                <a:latin typeface="Verdana" panose="020B0604030504040204" pitchFamily="34" charset="0"/>
              </a:defRPr>
            </a:lvl1pPr>
            <a:lvl2pPr>
              <a:defRPr>
                <a:solidFill>
                  <a:schemeClr val="tx1"/>
                </a:solidFill>
                <a:latin typeface="Verdana" panose="020B0604030504040204" pitchFamily="34" charset="0"/>
              </a:defRPr>
            </a:lvl2pPr>
            <a:lvl3pPr>
              <a:defRPr>
                <a:solidFill>
                  <a:schemeClr val="tx1"/>
                </a:solidFill>
                <a:latin typeface="Verdana" panose="020B0604030504040204" pitchFamily="34" charset="0"/>
              </a:defRPr>
            </a:lvl3pPr>
            <a:lvl4pPr>
              <a:defRPr>
                <a:solidFill>
                  <a:schemeClr val="tx1"/>
                </a:solidFill>
                <a:latin typeface="Verdana" panose="020B0604030504040204" pitchFamily="34" charset="0"/>
              </a:defRPr>
            </a:lvl4pPr>
            <a:lvl5pPr>
              <a:defRPr>
                <a:solidFill>
                  <a:schemeClr val="tx1"/>
                </a:solidFill>
                <a:latin typeface="Verdana" panose="020B0604030504040204" pitchFamily="34" charset="0"/>
              </a:defRPr>
            </a:lvl5pPr>
            <a:lvl6pPr eaLnBrk="0" fontAlgn="base" hangingPunct="0">
              <a:spcBef>
                <a:spcPct val="0"/>
              </a:spcBef>
              <a:spcAft>
                <a:spcPct val="0"/>
              </a:spcAft>
              <a:defRPr>
                <a:solidFill>
                  <a:schemeClr val="tx1"/>
                </a:solidFill>
                <a:latin typeface="Verdana" panose="020B0604030504040204" pitchFamily="34" charset="0"/>
              </a:defRPr>
            </a:lvl6pPr>
            <a:lvl7pPr eaLnBrk="0" fontAlgn="base" hangingPunct="0">
              <a:spcBef>
                <a:spcPct val="0"/>
              </a:spcBef>
              <a:spcAft>
                <a:spcPct val="0"/>
              </a:spcAft>
              <a:defRPr>
                <a:solidFill>
                  <a:schemeClr val="tx1"/>
                </a:solidFill>
                <a:latin typeface="Verdana" panose="020B0604030504040204" pitchFamily="34" charset="0"/>
              </a:defRPr>
            </a:lvl7pPr>
            <a:lvl8pPr eaLnBrk="0" fontAlgn="base" hangingPunct="0">
              <a:spcBef>
                <a:spcPct val="0"/>
              </a:spcBef>
              <a:spcAft>
                <a:spcPct val="0"/>
              </a:spcAft>
              <a:defRPr>
                <a:solidFill>
                  <a:schemeClr val="tx1"/>
                </a:solidFill>
                <a:latin typeface="Verdana" panose="020B0604030504040204" pitchFamily="34" charset="0"/>
              </a:defRPr>
            </a:lvl8pPr>
            <a:lvl9pPr eaLnBrk="0" fontAlgn="base" hangingPunct="0">
              <a:spcBef>
                <a:spcPct val="0"/>
              </a:spcBef>
              <a:spcAft>
                <a:spcPct val="0"/>
              </a:spcAft>
              <a:defRPr>
                <a:solidFill>
                  <a:schemeClr val="tx1"/>
                </a:solidFill>
                <a:latin typeface="Verdana" panose="020B0604030504040204" pitchFamily="34" charset="0"/>
              </a:defRPr>
            </a:lvl9pPr>
          </a:lstStyle>
          <a:p>
            <a:pPr algn="just">
              <a:spcBef>
                <a:spcPct val="0"/>
              </a:spcBef>
              <a:buClrTx/>
              <a:buSzTx/>
              <a:defRPr/>
            </a:pPr>
            <a:r>
              <a:rPr lang="es-ES" altLang="es-AR" b="1" cap="all" dirty="0" err="1">
                <a:solidFill>
                  <a:srgbClr val="FFFF00"/>
                </a:solidFill>
                <a:effectLst/>
                <a:ea typeface="Times New Roman" panose="02020603050405020304" pitchFamily="18" charset="0"/>
              </a:rPr>
              <a:t>Secuenciamiento</a:t>
            </a:r>
            <a:r>
              <a:rPr lang="es-ES" altLang="es-AR" b="1" cap="all" dirty="0">
                <a:solidFill>
                  <a:srgbClr val="FFFF00"/>
                </a:solidFill>
                <a:effectLst/>
                <a:ea typeface="Times New Roman" panose="02020603050405020304" pitchFamily="18" charset="0"/>
              </a:rPr>
              <a:t>: </a:t>
            </a:r>
            <a:r>
              <a:rPr lang="es-ES" altLang="es-AR" sz="2800" b="1" cap="all" dirty="0">
                <a:effectLst/>
                <a:ea typeface="Times New Roman" panose="02020603050405020304" pitchFamily="18" charset="0"/>
              </a:rPr>
              <a:t>La Unidad de control hace que la </a:t>
            </a:r>
            <a:r>
              <a:rPr lang="es-ES" altLang="es-AR" sz="2800" b="1" i="1" cap="all" dirty="0">
                <a:effectLst>
                  <a:outerShdw blurRad="38100" dist="38100" dir="2700000" algn="tl">
                    <a:srgbClr val="000000">
                      <a:alpha val="43137"/>
                    </a:srgbClr>
                  </a:outerShdw>
                </a:effectLst>
                <a:ea typeface="Times New Roman" panose="02020603050405020304" pitchFamily="18" charset="0"/>
              </a:rPr>
              <a:t>UCP (CPU)</a:t>
            </a:r>
            <a:r>
              <a:rPr lang="es-ES" altLang="es-AR" sz="2800" b="1" cap="all" dirty="0">
                <a:effectLst/>
                <a:ea typeface="Times New Roman" panose="02020603050405020304" pitchFamily="18" charset="0"/>
              </a:rPr>
              <a:t> vaya pasando por una secuencia de </a:t>
            </a:r>
            <a:r>
              <a:rPr lang="es-ES" altLang="es-AR" sz="2800" b="1" cap="all" dirty="0" err="1">
                <a:effectLst/>
                <a:ea typeface="Times New Roman" panose="02020603050405020304" pitchFamily="18" charset="0"/>
              </a:rPr>
              <a:t>micro-operaciones</a:t>
            </a:r>
            <a:r>
              <a:rPr lang="es-ES" altLang="es-AR" sz="2800" b="1" cap="all" dirty="0">
                <a:effectLst/>
                <a:ea typeface="Times New Roman" panose="02020603050405020304" pitchFamily="18" charset="0"/>
              </a:rPr>
              <a:t>, en la secuencia apropiada, basada en el programa que se está ejecutando.</a:t>
            </a:r>
            <a:endParaRPr lang="es-AR" altLang="es-AR" sz="2800" cap="all" dirty="0">
              <a:effectLst/>
            </a:endParaRPr>
          </a:p>
          <a:p>
            <a:pPr algn="just">
              <a:spcBef>
                <a:spcPct val="0"/>
              </a:spcBef>
              <a:buClrTx/>
              <a:buSzTx/>
              <a:defRPr/>
            </a:pPr>
            <a:r>
              <a:rPr lang="es-ES" altLang="es-AR" b="1" cap="all" dirty="0">
                <a:solidFill>
                  <a:srgbClr val="FFFF00"/>
                </a:solidFill>
                <a:effectLst/>
                <a:ea typeface="Times New Roman" panose="02020603050405020304" pitchFamily="18" charset="0"/>
              </a:rPr>
              <a:t>Ejecución: </a:t>
            </a:r>
            <a:r>
              <a:rPr lang="es-ES" altLang="es-AR" sz="2800" b="1" cap="all" dirty="0">
                <a:effectLst/>
                <a:ea typeface="Times New Roman" panose="02020603050405020304" pitchFamily="18" charset="0"/>
              </a:rPr>
              <a:t>La unidad de control hace que cada  </a:t>
            </a:r>
            <a:r>
              <a:rPr lang="es-ES" altLang="es-AR" sz="2800" b="1" cap="all" dirty="0" err="1">
                <a:effectLst/>
                <a:ea typeface="Times New Roman" panose="02020603050405020304" pitchFamily="18" charset="0"/>
              </a:rPr>
              <a:t>micro-operación</a:t>
            </a:r>
            <a:r>
              <a:rPr lang="es-ES" altLang="es-AR" sz="2800" b="1" cap="all" dirty="0">
                <a:effectLst/>
                <a:ea typeface="Times New Roman" panose="02020603050405020304" pitchFamily="18" charset="0"/>
              </a:rPr>
              <a:t> sea cumplida.</a:t>
            </a:r>
            <a:endParaRPr lang="es-ES" altLang="es-AR" sz="2800" cap="all" dirty="0">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00D1EB3C-A768-4E15-9D3A-5253FEA3A343}"/>
              </a:ext>
            </a:extLst>
          </p:cNvPr>
          <p:cNvSpPr>
            <a:spLocks noGrp="1" noChangeArrowheads="1"/>
          </p:cNvSpPr>
          <p:nvPr>
            <p:ph type="title"/>
          </p:nvPr>
        </p:nvSpPr>
        <p:spPr/>
        <p:txBody>
          <a:bodyPr/>
          <a:lstStyle/>
          <a:p>
            <a:pPr eaLnBrk="1" hangingPunct="1">
              <a:defRPr/>
            </a:pPr>
            <a:r>
              <a:rPr lang="es-ES_tradnl" sz="3600" dirty="0"/>
              <a:t>MODELO DE UNIDAD DE CONTROL</a:t>
            </a:r>
            <a:endParaRPr lang="es-ES" sz="3600" dirty="0"/>
          </a:p>
        </p:txBody>
      </p:sp>
      <p:pic>
        <p:nvPicPr>
          <p:cNvPr id="54275" name="Picture 4" descr="Nueva imagen">
            <a:extLst>
              <a:ext uri="{FF2B5EF4-FFF2-40B4-BE49-F238E27FC236}">
                <a16:creationId xmlns:a16="http://schemas.microsoft.com/office/drawing/2014/main" id="{98C8A7FD-4FD4-447D-9317-F2A0F8305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71638"/>
            <a:ext cx="9144000" cy="480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Marcador de número de diapositiva">
            <a:extLst>
              <a:ext uri="{FF2B5EF4-FFF2-40B4-BE49-F238E27FC236}">
                <a16:creationId xmlns:a16="http://schemas.microsoft.com/office/drawing/2014/main" id="{53B60955-4F49-4DF2-B6DA-0AE591702C33}"/>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9CF3B33B-6397-4494-95B5-3998179FC1B0}" type="slidenum">
              <a:rPr lang="es-ES" altLang="es-AR" smtClean="0"/>
              <a:pPr eaLnBrk="1" hangingPunct="1">
                <a:defRPr/>
              </a:pPr>
              <a:t>31</a:t>
            </a:fld>
            <a:endParaRPr lang="es-ES" altLang="es-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7FC03CD2-F248-404E-A4F5-95C03BAF6EDE}"/>
              </a:ext>
            </a:extLst>
          </p:cNvPr>
          <p:cNvSpPr>
            <a:spLocks noGrp="1" noChangeArrowheads="1"/>
          </p:cNvSpPr>
          <p:nvPr>
            <p:ph type="title"/>
          </p:nvPr>
        </p:nvSpPr>
        <p:spPr/>
        <p:txBody>
          <a:bodyPr/>
          <a:lstStyle/>
          <a:p>
            <a:pPr eaLnBrk="1" hangingPunct="1">
              <a:defRPr/>
            </a:pPr>
            <a:r>
              <a:rPr lang="es-ES_tradnl" b="1" dirty="0"/>
              <a:t>SEÑALES DE CONTROL</a:t>
            </a:r>
            <a:endParaRPr lang="es-ES" b="1" dirty="0"/>
          </a:p>
        </p:txBody>
      </p:sp>
      <p:sp>
        <p:nvSpPr>
          <p:cNvPr id="150531" name="Rectangle 3">
            <a:extLst>
              <a:ext uri="{FF2B5EF4-FFF2-40B4-BE49-F238E27FC236}">
                <a16:creationId xmlns:a16="http://schemas.microsoft.com/office/drawing/2014/main" id="{71072A5C-2BD7-4271-95AB-B9DA7843B3C9}"/>
              </a:ext>
            </a:extLst>
          </p:cNvPr>
          <p:cNvSpPr>
            <a:spLocks noGrp="1" noChangeArrowheads="1"/>
          </p:cNvSpPr>
          <p:nvPr>
            <p:ph type="body" idx="1"/>
          </p:nvPr>
        </p:nvSpPr>
        <p:spPr/>
        <p:txBody>
          <a:bodyPr/>
          <a:lstStyle/>
          <a:p>
            <a:pPr eaLnBrk="1" hangingPunct="1">
              <a:defRPr/>
            </a:pPr>
            <a:r>
              <a:rPr lang="es-ES_tradnl" dirty="0"/>
              <a:t>LAS ENTRADAS DE LA </a:t>
            </a:r>
            <a:r>
              <a:rPr lang="es-ES_tradnl" b="1" dirty="0"/>
              <a:t>UNIDAD DE CONTROL</a:t>
            </a:r>
            <a:r>
              <a:rPr lang="es-ES_tradnl" dirty="0"/>
              <a:t> SON:</a:t>
            </a:r>
          </a:p>
          <a:p>
            <a:pPr eaLnBrk="1" hangingPunct="1">
              <a:buFont typeface="Wingdings" panose="05000000000000000000" pitchFamily="2" charset="2"/>
              <a:buNone/>
              <a:defRPr/>
            </a:pPr>
            <a:endParaRPr lang="es-ES_tradnl" dirty="0"/>
          </a:p>
          <a:p>
            <a:pPr eaLnBrk="1" hangingPunct="1">
              <a:buSzTx/>
              <a:buFont typeface="Wingdings" panose="05000000000000000000" pitchFamily="2" charset="2"/>
              <a:buChar char="Ø"/>
              <a:defRPr/>
            </a:pPr>
            <a:r>
              <a:rPr lang="es-ES_tradnl" dirty="0">
                <a:solidFill>
                  <a:srgbClr val="00FF00"/>
                </a:solidFill>
              </a:rPr>
              <a:t>RELOJ</a:t>
            </a:r>
          </a:p>
          <a:p>
            <a:pPr eaLnBrk="1" hangingPunct="1">
              <a:buSzTx/>
              <a:buFont typeface="Wingdings" panose="05000000000000000000" pitchFamily="2" charset="2"/>
              <a:buChar char="Ø"/>
              <a:defRPr/>
            </a:pPr>
            <a:r>
              <a:rPr lang="es-ES_tradnl" dirty="0">
                <a:solidFill>
                  <a:srgbClr val="00FF00"/>
                </a:solidFill>
              </a:rPr>
              <a:t>CÓDIGO OPERATIVO </a:t>
            </a:r>
          </a:p>
          <a:p>
            <a:pPr eaLnBrk="1" hangingPunct="1">
              <a:buSzTx/>
              <a:buFont typeface="Wingdings" panose="05000000000000000000" pitchFamily="2" charset="2"/>
              <a:buChar char="Ø"/>
              <a:defRPr/>
            </a:pPr>
            <a:r>
              <a:rPr lang="es-ES_tradnl" dirty="0">
                <a:solidFill>
                  <a:srgbClr val="00FF00"/>
                </a:solidFill>
              </a:rPr>
              <a:t>BANDERAS</a:t>
            </a:r>
          </a:p>
          <a:p>
            <a:pPr eaLnBrk="1" hangingPunct="1">
              <a:buSzTx/>
              <a:buFont typeface="Wingdings" panose="05000000000000000000" pitchFamily="2" charset="2"/>
              <a:buChar char="Ø"/>
              <a:defRPr/>
            </a:pPr>
            <a:r>
              <a:rPr lang="es-ES_tradnl" dirty="0">
                <a:solidFill>
                  <a:srgbClr val="00FF00"/>
                </a:solidFill>
              </a:rPr>
              <a:t>SEÑALES DE CONTROL DEL BUS DE CONTROL</a:t>
            </a:r>
          </a:p>
          <a:p>
            <a:pPr eaLnBrk="1" hangingPunct="1">
              <a:buSzTx/>
              <a:buFont typeface="Wingdings" panose="05000000000000000000" pitchFamily="2" charset="2"/>
              <a:buChar char="Ø"/>
              <a:defRPr/>
            </a:pPr>
            <a:endParaRPr lang="es-ES_tradnl" dirty="0">
              <a:solidFill>
                <a:srgbClr val="00FF00"/>
              </a:solidFill>
            </a:endParaRPr>
          </a:p>
          <a:p>
            <a:pPr eaLnBrk="1" hangingPunct="1">
              <a:defRPr/>
            </a:pPr>
            <a:endParaRPr lang="es-ES" dirty="0"/>
          </a:p>
        </p:txBody>
      </p:sp>
      <p:sp>
        <p:nvSpPr>
          <p:cNvPr id="6" name="5 Marcador de número de diapositiva">
            <a:extLst>
              <a:ext uri="{FF2B5EF4-FFF2-40B4-BE49-F238E27FC236}">
                <a16:creationId xmlns:a16="http://schemas.microsoft.com/office/drawing/2014/main" id="{DD00232F-300F-4397-AC6F-17793FF02F81}"/>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AF6A067D-9E49-4AA1-AA58-06663BA2E7F1}" type="slidenum">
              <a:rPr lang="es-ES" altLang="es-AR" smtClean="0"/>
              <a:pPr eaLnBrk="1" hangingPunct="1">
                <a:defRPr/>
              </a:pPr>
              <a:t>32</a:t>
            </a:fld>
            <a:endParaRPr lang="es-ES" altLang="es-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150DC5-36F4-492D-B0B5-D07D4C0D6A7A}"/>
              </a:ext>
            </a:extLst>
          </p:cNvPr>
          <p:cNvSpPr>
            <a:spLocks noGrp="1"/>
          </p:cNvSpPr>
          <p:nvPr>
            <p:ph type="title"/>
          </p:nvPr>
        </p:nvSpPr>
        <p:spPr/>
        <p:txBody>
          <a:bodyPr/>
          <a:lstStyle/>
          <a:p>
            <a:pPr>
              <a:defRPr/>
            </a:pPr>
            <a:r>
              <a:rPr lang="es-ES_tradnl" b="1" dirty="0"/>
              <a:t>SEÑALES DE CONTROL</a:t>
            </a:r>
            <a:endParaRPr lang="es-AR" b="1" dirty="0"/>
          </a:p>
        </p:txBody>
      </p:sp>
      <p:sp>
        <p:nvSpPr>
          <p:cNvPr id="3" name="Marcador de contenido 2">
            <a:extLst>
              <a:ext uri="{FF2B5EF4-FFF2-40B4-BE49-F238E27FC236}">
                <a16:creationId xmlns:a16="http://schemas.microsoft.com/office/drawing/2014/main" id="{BFB4DF0E-672B-435A-9A06-46466B6D203A}"/>
              </a:ext>
            </a:extLst>
          </p:cNvPr>
          <p:cNvSpPr>
            <a:spLocks noGrp="1"/>
          </p:cNvSpPr>
          <p:nvPr>
            <p:ph idx="1"/>
          </p:nvPr>
        </p:nvSpPr>
        <p:spPr/>
        <p:txBody>
          <a:bodyPr/>
          <a:lstStyle/>
          <a:p>
            <a:pPr algn="just">
              <a:defRPr/>
            </a:pPr>
            <a:r>
              <a:rPr lang="es-ES" sz="2400" b="1" i="1" cap="all" dirty="0">
                <a:solidFill>
                  <a:srgbClr val="00FF00"/>
                </a:solidFill>
                <a:effectLst/>
              </a:rPr>
              <a:t>Reloj</a:t>
            </a:r>
            <a:r>
              <a:rPr lang="es-ES" sz="2400" b="1" i="1" dirty="0">
                <a:solidFill>
                  <a:srgbClr val="00FF00"/>
                </a:solidFill>
                <a:effectLst/>
              </a:rPr>
              <a:t>(</a:t>
            </a:r>
            <a:r>
              <a:rPr lang="es-ES" sz="2400" b="1" i="1" dirty="0" err="1">
                <a:solidFill>
                  <a:srgbClr val="00FF00"/>
                </a:solidFill>
                <a:effectLst/>
              </a:rPr>
              <a:t>Clock</a:t>
            </a:r>
            <a:r>
              <a:rPr lang="es-ES" sz="2400" b="1" i="1" dirty="0">
                <a:solidFill>
                  <a:srgbClr val="00FF00"/>
                </a:solidFill>
                <a:effectLst/>
              </a:rPr>
              <a:t>)</a:t>
            </a:r>
            <a:r>
              <a:rPr lang="es-ES" sz="2400" b="1" dirty="0">
                <a:solidFill>
                  <a:srgbClr val="00FF00"/>
                </a:solidFill>
                <a:effectLst/>
              </a:rPr>
              <a:t>: </a:t>
            </a:r>
            <a:r>
              <a:rPr lang="es-ES" sz="2400" b="1" dirty="0">
                <a:effectLst/>
              </a:rPr>
              <a:t>La unidad de Control provee una o una serie de </a:t>
            </a:r>
            <a:r>
              <a:rPr lang="es-ES" sz="2400" b="1" dirty="0" err="1">
                <a:effectLst/>
              </a:rPr>
              <a:t>micro-operaciones</a:t>
            </a:r>
            <a:r>
              <a:rPr lang="es-ES" sz="2400" b="1" dirty="0">
                <a:effectLst/>
              </a:rPr>
              <a:t> en cada pulso de reloj, por tanto esto es denominado "</a:t>
            </a:r>
            <a:r>
              <a:rPr lang="es-ES" sz="2400" b="1" i="1" dirty="0">
                <a:effectLst/>
              </a:rPr>
              <a:t>ciclo del procesador</a:t>
            </a:r>
            <a:r>
              <a:rPr lang="es-ES" sz="2400" b="1" dirty="0">
                <a:effectLst/>
              </a:rPr>
              <a:t>" o "</a:t>
            </a:r>
            <a:r>
              <a:rPr lang="es-ES" sz="2400" b="1" i="1" dirty="0">
                <a:effectLst/>
              </a:rPr>
              <a:t>ciclo de reloj</a:t>
            </a:r>
            <a:r>
              <a:rPr lang="es-ES" sz="2400" b="1" dirty="0">
                <a:effectLst/>
              </a:rPr>
              <a:t>".</a:t>
            </a:r>
            <a:r>
              <a:rPr lang="es-ES" b="1" dirty="0">
                <a:effectLst/>
              </a:rPr>
              <a:t> </a:t>
            </a:r>
          </a:p>
          <a:p>
            <a:pPr marL="0" indent="0">
              <a:buFont typeface="Wingdings" panose="05000000000000000000" pitchFamily="2" charset="2"/>
              <a:buNone/>
              <a:defRPr/>
            </a:pPr>
            <a:endParaRPr lang="es-AR" dirty="0">
              <a:effectLst/>
            </a:endParaRPr>
          </a:p>
          <a:p>
            <a:pPr algn="just">
              <a:defRPr/>
            </a:pPr>
            <a:r>
              <a:rPr lang="es-ES" sz="2400" b="1" i="1" cap="all" dirty="0">
                <a:solidFill>
                  <a:srgbClr val="00FF00"/>
                </a:solidFill>
                <a:effectLst/>
              </a:rPr>
              <a:t>Registro de Instrucciones </a:t>
            </a:r>
            <a:r>
              <a:rPr lang="es-ES" sz="2400" b="1" i="1" dirty="0">
                <a:solidFill>
                  <a:srgbClr val="00FF00"/>
                </a:solidFill>
                <a:effectLst/>
              </a:rPr>
              <a:t>(</a:t>
            </a:r>
            <a:r>
              <a:rPr lang="es-ES" sz="2400" b="1" i="1" dirty="0" err="1">
                <a:solidFill>
                  <a:srgbClr val="00FF00"/>
                </a:solidFill>
                <a:effectLst/>
              </a:rPr>
              <a:t>Instruction</a:t>
            </a:r>
            <a:r>
              <a:rPr lang="es-ES" sz="2400" b="1" i="1" dirty="0">
                <a:solidFill>
                  <a:srgbClr val="00FF00"/>
                </a:solidFill>
                <a:effectLst/>
              </a:rPr>
              <a:t> </a:t>
            </a:r>
            <a:r>
              <a:rPr lang="es-ES" sz="2400" b="1" i="1" dirty="0" err="1">
                <a:solidFill>
                  <a:srgbClr val="00FF00"/>
                </a:solidFill>
                <a:effectLst/>
              </a:rPr>
              <a:t>Register</a:t>
            </a:r>
            <a:r>
              <a:rPr lang="es-ES" sz="2400" b="1" i="1" dirty="0">
                <a:solidFill>
                  <a:srgbClr val="00FF00"/>
                </a:solidFill>
                <a:effectLst/>
              </a:rPr>
              <a:t>)</a:t>
            </a:r>
            <a:r>
              <a:rPr lang="es-ES" sz="2400" b="1" dirty="0">
                <a:solidFill>
                  <a:srgbClr val="00FF00"/>
                </a:solidFill>
                <a:effectLst/>
              </a:rPr>
              <a:t>:</a:t>
            </a:r>
            <a:r>
              <a:rPr lang="es-ES" sz="2400" b="1" dirty="0">
                <a:effectLst/>
              </a:rPr>
              <a:t> El código operativo de la presente instrucción es utilizado para determinar cuáles son las </a:t>
            </a:r>
            <a:r>
              <a:rPr lang="es-ES" sz="2400" b="1" dirty="0" err="1">
                <a:effectLst/>
              </a:rPr>
              <a:t>micro-operaciones</a:t>
            </a:r>
            <a:r>
              <a:rPr lang="es-ES" sz="2400" b="1" dirty="0">
                <a:effectLst/>
              </a:rPr>
              <a:t> a llevar a cabo durante el ciclo de ejecución.</a:t>
            </a:r>
            <a:endParaRPr lang="es-AR" sz="2400" dirty="0">
              <a:effectLst/>
            </a:endParaRPr>
          </a:p>
          <a:p>
            <a:pPr marL="0" indent="0">
              <a:buFont typeface="Wingdings" panose="05000000000000000000" pitchFamily="2" charset="2"/>
              <a:buNone/>
              <a:defRPr/>
            </a:pPr>
            <a:r>
              <a:rPr lang="es-ES" sz="2400" b="1" dirty="0">
                <a:effectLst/>
              </a:rPr>
              <a:t> </a:t>
            </a:r>
            <a:endParaRPr lang="es-AR" sz="2400" dirty="0">
              <a:effectLst/>
            </a:endParaRPr>
          </a:p>
          <a:p>
            <a:pPr>
              <a:defRPr/>
            </a:pPr>
            <a:endParaRPr lang="es-AR" dirty="0"/>
          </a:p>
        </p:txBody>
      </p:sp>
      <p:sp>
        <p:nvSpPr>
          <p:cNvPr id="4" name="Marcador de número de diapositiva 3">
            <a:extLst>
              <a:ext uri="{FF2B5EF4-FFF2-40B4-BE49-F238E27FC236}">
                <a16:creationId xmlns:a16="http://schemas.microsoft.com/office/drawing/2014/main" id="{9E9636BE-ECB6-4BA8-8957-D683ADF4200E}"/>
              </a:ext>
            </a:extLst>
          </p:cNvPr>
          <p:cNvSpPr>
            <a:spLocks noGrp="1"/>
          </p:cNvSpPr>
          <p:nvPr>
            <p:ph type="sldNum" sz="quarter" idx="12"/>
          </p:nvPr>
        </p:nvSpPr>
        <p:spPr/>
        <p:txBody>
          <a:bodyPr/>
          <a:lstStyle/>
          <a:p>
            <a:pPr>
              <a:defRPr/>
            </a:pPr>
            <a:fld id="{5928F9F9-8625-425A-B26C-D5ECF9981A4B}" type="slidenum">
              <a:rPr lang="es-ES" altLang="es-AR" smtClean="0"/>
              <a:pPr>
                <a:defRPr/>
              </a:pPr>
              <a:t>33</a:t>
            </a:fld>
            <a:endParaRPr lang="es-ES" altLang="es-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071FEF-7F3E-48C1-BBCD-DCB4D49CC64E}"/>
              </a:ext>
            </a:extLst>
          </p:cNvPr>
          <p:cNvSpPr>
            <a:spLocks noGrp="1"/>
          </p:cNvSpPr>
          <p:nvPr>
            <p:ph type="title"/>
          </p:nvPr>
        </p:nvSpPr>
        <p:spPr>
          <a:xfrm>
            <a:off x="457200" y="277814"/>
            <a:ext cx="8229600" cy="878234"/>
          </a:xfrm>
        </p:spPr>
        <p:txBody>
          <a:bodyPr/>
          <a:lstStyle/>
          <a:p>
            <a:pPr>
              <a:defRPr/>
            </a:pPr>
            <a:r>
              <a:rPr lang="es-ES_tradnl" b="1" dirty="0"/>
              <a:t>SEÑALES DE CONTROL</a:t>
            </a:r>
            <a:endParaRPr lang="es-AR" b="1" dirty="0"/>
          </a:p>
        </p:txBody>
      </p:sp>
      <p:sp>
        <p:nvSpPr>
          <p:cNvPr id="3" name="Marcador de contenido 2">
            <a:extLst>
              <a:ext uri="{FF2B5EF4-FFF2-40B4-BE49-F238E27FC236}">
                <a16:creationId xmlns:a16="http://schemas.microsoft.com/office/drawing/2014/main" id="{A3AAE5E9-CA0B-43AB-9B41-CC834333896A}"/>
              </a:ext>
            </a:extLst>
          </p:cNvPr>
          <p:cNvSpPr>
            <a:spLocks noGrp="1"/>
          </p:cNvSpPr>
          <p:nvPr>
            <p:ph idx="1"/>
          </p:nvPr>
        </p:nvSpPr>
        <p:spPr>
          <a:xfrm>
            <a:off x="457200" y="1268760"/>
            <a:ext cx="8229600" cy="4862165"/>
          </a:xfrm>
        </p:spPr>
        <p:txBody>
          <a:bodyPr/>
          <a:lstStyle/>
          <a:p>
            <a:pPr algn="just">
              <a:defRPr/>
            </a:pPr>
            <a:r>
              <a:rPr lang="es-ES" sz="2400" b="1" i="1" cap="all" dirty="0">
                <a:solidFill>
                  <a:srgbClr val="00FF00"/>
                </a:solidFill>
                <a:effectLst/>
              </a:rPr>
              <a:t>Banderas</a:t>
            </a:r>
            <a:r>
              <a:rPr lang="es-ES" sz="2400" b="1" i="1" dirty="0">
                <a:solidFill>
                  <a:srgbClr val="00FF00"/>
                </a:solidFill>
                <a:effectLst/>
              </a:rPr>
              <a:t> (</a:t>
            </a:r>
            <a:r>
              <a:rPr lang="es-ES" sz="2400" b="1" i="1" dirty="0" err="1">
                <a:solidFill>
                  <a:srgbClr val="00FF00"/>
                </a:solidFill>
                <a:effectLst/>
              </a:rPr>
              <a:t>Flags</a:t>
            </a:r>
            <a:r>
              <a:rPr lang="es-ES" sz="2400" b="1" i="1" dirty="0">
                <a:solidFill>
                  <a:srgbClr val="00FF00"/>
                </a:solidFill>
                <a:effectLst/>
              </a:rPr>
              <a:t>)</a:t>
            </a:r>
            <a:r>
              <a:rPr lang="es-ES" sz="2400" b="1" dirty="0">
                <a:solidFill>
                  <a:srgbClr val="00FF00"/>
                </a:solidFill>
                <a:effectLst/>
              </a:rPr>
              <a:t>: </a:t>
            </a:r>
            <a:r>
              <a:rPr lang="es-ES" sz="2400" b="1" dirty="0">
                <a:effectLst/>
              </a:rPr>
              <a:t>Estas son señales necesarias para que la unidad de control determine el estado de la </a:t>
            </a:r>
            <a:r>
              <a:rPr lang="es-ES" sz="2400" b="1" i="1" dirty="0">
                <a:effectLst>
                  <a:outerShdw blurRad="38100" dist="38100" dir="2700000" algn="tl">
                    <a:srgbClr val="000000">
                      <a:alpha val="43137"/>
                    </a:srgbClr>
                  </a:outerShdw>
                </a:effectLst>
              </a:rPr>
              <a:t>UCP</a:t>
            </a:r>
            <a:r>
              <a:rPr lang="es-ES" sz="2400" b="1" dirty="0">
                <a:effectLst/>
              </a:rPr>
              <a:t> (</a:t>
            </a:r>
            <a:r>
              <a:rPr lang="es-ES" sz="2400" b="1" i="1" dirty="0">
                <a:effectLst>
                  <a:outerShdw blurRad="38100" dist="38100" dir="2700000" algn="tl">
                    <a:srgbClr val="000000">
                      <a:alpha val="43137"/>
                    </a:srgbClr>
                  </a:outerShdw>
                </a:effectLst>
              </a:rPr>
              <a:t>CPU</a:t>
            </a:r>
            <a:r>
              <a:rPr lang="es-ES" sz="2400" b="1" dirty="0">
                <a:effectLst/>
              </a:rPr>
              <a:t>) y de los resultados anteriormente obtenidos en la </a:t>
            </a:r>
            <a:r>
              <a:rPr lang="es-ES" sz="2400" b="1" i="1" dirty="0">
                <a:effectLst>
                  <a:outerShdw blurRad="38100" dist="38100" dir="2700000" algn="tl">
                    <a:srgbClr val="000000">
                      <a:alpha val="43137"/>
                    </a:srgbClr>
                  </a:outerShdw>
                </a:effectLst>
              </a:rPr>
              <a:t>ULA</a:t>
            </a:r>
            <a:r>
              <a:rPr lang="es-ES" sz="2400" b="1" dirty="0">
                <a:effectLst/>
              </a:rPr>
              <a:t> (</a:t>
            </a:r>
            <a:r>
              <a:rPr lang="es-ES" sz="2400" b="1" i="1" dirty="0">
                <a:effectLst>
                  <a:outerShdw blurRad="38100" dist="38100" dir="2700000" algn="tl">
                    <a:srgbClr val="000000">
                      <a:alpha val="43137"/>
                    </a:srgbClr>
                  </a:outerShdw>
                </a:effectLst>
              </a:rPr>
              <a:t>ALU</a:t>
            </a:r>
            <a:r>
              <a:rPr lang="es-ES" sz="2400" b="1" dirty="0">
                <a:effectLst/>
              </a:rPr>
              <a:t>). Por ejemplo, en la instrucción ISZ (</a:t>
            </a:r>
            <a:r>
              <a:rPr lang="es-ES" sz="2400" b="1" dirty="0" err="1">
                <a:effectLst/>
              </a:rPr>
              <a:t>Increment</a:t>
            </a:r>
            <a:r>
              <a:rPr lang="es-ES" sz="2400" b="1" dirty="0">
                <a:effectLst/>
              </a:rPr>
              <a:t>-and-</a:t>
            </a:r>
            <a:r>
              <a:rPr lang="es-ES" sz="2400" b="1" dirty="0" err="1">
                <a:effectLst/>
              </a:rPr>
              <a:t>Skip</a:t>
            </a:r>
            <a:r>
              <a:rPr lang="es-ES" sz="2400" b="1" dirty="0">
                <a:effectLst/>
              </a:rPr>
              <a:t>-</a:t>
            </a:r>
            <a:r>
              <a:rPr lang="es-ES" sz="2400" b="1" dirty="0" err="1">
                <a:effectLst/>
              </a:rPr>
              <a:t>if</a:t>
            </a:r>
            <a:r>
              <a:rPr lang="es-ES" sz="2400" b="1" dirty="0">
                <a:effectLst/>
              </a:rPr>
              <a:t>-Zero), la unidad de control debe incrementar al </a:t>
            </a:r>
            <a:r>
              <a:rPr lang="es-ES" sz="2400" b="1" i="1" dirty="0">
                <a:effectLst>
                  <a:outerShdw blurRad="38100" dist="38100" dir="2700000" algn="tl">
                    <a:srgbClr val="000000">
                      <a:alpha val="43137"/>
                    </a:srgbClr>
                  </a:outerShdw>
                </a:effectLst>
              </a:rPr>
              <a:t>PC</a:t>
            </a:r>
            <a:r>
              <a:rPr lang="es-ES" sz="2400" b="1" dirty="0">
                <a:effectLst/>
              </a:rPr>
              <a:t> si la bandera "0" está activa.</a:t>
            </a:r>
            <a:endParaRPr lang="es-AR" sz="2400" dirty="0">
              <a:effectLst/>
            </a:endParaRPr>
          </a:p>
          <a:p>
            <a:pPr marL="0" indent="0">
              <a:buFont typeface="Wingdings" panose="05000000000000000000" pitchFamily="2" charset="2"/>
              <a:buNone/>
              <a:defRPr/>
            </a:pPr>
            <a:r>
              <a:rPr lang="es-ES" sz="2400" b="1" dirty="0">
                <a:effectLst/>
              </a:rPr>
              <a:t>		</a:t>
            </a:r>
            <a:endParaRPr lang="es-AR" sz="2400" dirty="0">
              <a:effectLst/>
            </a:endParaRPr>
          </a:p>
          <a:p>
            <a:pPr algn="just">
              <a:defRPr/>
            </a:pPr>
            <a:r>
              <a:rPr lang="es-ES" sz="2400" b="1" i="1" cap="all" dirty="0">
                <a:solidFill>
                  <a:srgbClr val="00FF00"/>
                </a:solidFill>
                <a:effectLst/>
              </a:rPr>
              <a:t>Señales de Control del Bus de Control</a:t>
            </a:r>
            <a:r>
              <a:rPr lang="es-ES" sz="2400" b="1" cap="all" dirty="0">
                <a:solidFill>
                  <a:srgbClr val="00FF00"/>
                </a:solidFill>
                <a:effectLst/>
              </a:rPr>
              <a:t>: </a:t>
            </a:r>
            <a:r>
              <a:rPr lang="es-ES" sz="2400" b="1" dirty="0">
                <a:effectLst/>
              </a:rPr>
              <a:t>Un sector del bus de control debe proveer las señales de solicitud de interrupción y de reconocimiento.</a:t>
            </a:r>
            <a:endParaRPr lang="es-AR" sz="2400" dirty="0">
              <a:effectLst/>
            </a:endParaRPr>
          </a:p>
          <a:p>
            <a:pPr>
              <a:defRPr/>
            </a:pPr>
            <a:endParaRPr lang="es-AR" dirty="0"/>
          </a:p>
        </p:txBody>
      </p:sp>
      <p:sp>
        <p:nvSpPr>
          <p:cNvPr id="4" name="Marcador de número de diapositiva 3">
            <a:extLst>
              <a:ext uri="{FF2B5EF4-FFF2-40B4-BE49-F238E27FC236}">
                <a16:creationId xmlns:a16="http://schemas.microsoft.com/office/drawing/2014/main" id="{C47C0F5F-94DB-4102-B076-26DD6950C712}"/>
              </a:ext>
            </a:extLst>
          </p:cNvPr>
          <p:cNvSpPr>
            <a:spLocks noGrp="1"/>
          </p:cNvSpPr>
          <p:nvPr>
            <p:ph type="sldNum" sz="quarter" idx="12"/>
          </p:nvPr>
        </p:nvSpPr>
        <p:spPr/>
        <p:txBody>
          <a:bodyPr/>
          <a:lstStyle/>
          <a:p>
            <a:pPr>
              <a:defRPr/>
            </a:pPr>
            <a:fld id="{884420F6-40FB-4AF9-A668-DC2A48A220E7}" type="slidenum">
              <a:rPr lang="es-ES" altLang="es-AR" smtClean="0"/>
              <a:pPr>
                <a:defRPr/>
              </a:pPr>
              <a:t>34</a:t>
            </a:fld>
            <a:endParaRPr lang="es-ES" altLang="es-A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467DD168-A146-4785-90B9-0233E16543FA}"/>
              </a:ext>
            </a:extLst>
          </p:cNvPr>
          <p:cNvSpPr>
            <a:spLocks noGrp="1" noChangeArrowheads="1"/>
          </p:cNvSpPr>
          <p:nvPr>
            <p:ph type="title"/>
          </p:nvPr>
        </p:nvSpPr>
        <p:spPr/>
        <p:txBody>
          <a:bodyPr/>
          <a:lstStyle/>
          <a:p>
            <a:pPr eaLnBrk="1" hangingPunct="1">
              <a:defRPr/>
            </a:pPr>
            <a:r>
              <a:rPr lang="es-ES_tradnl" b="1" dirty="0"/>
              <a:t>SEÑALES DE SALIDA</a:t>
            </a:r>
            <a:endParaRPr lang="es-ES" b="1" dirty="0"/>
          </a:p>
        </p:txBody>
      </p:sp>
      <p:sp>
        <p:nvSpPr>
          <p:cNvPr id="151555" name="Rectangle 3">
            <a:extLst>
              <a:ext uri="{FF2B5EF4-FFF2-40B4-BE49-F238E27FC236}">
                <a16:creationId xmlns:a16="http://schemas.microsoft.com/office/drawing/2014/main" id="{EDC433D7-7F9D-4DE2-86D8-608970ECBFE9}"/>
              </a:ext>
            </a:extLst>
          </p:cNvPr>
          <p:cNvSpPr>
            <a:spLocks noGrp="1" noChangeArrowheads="1"/>
          </p:cNvSpPr>
          <p:nvPr>
            <p:ph type="body" idx="1"/>
          </p:nvPr>
        </p:nvSpPr>
        <p:spPr>
          <a:xfrm>
            <a:off x="457200" y="1600200"/>
            <a:ext cx="8686800" cy="4530725"/>
          </a:xfrm>
        </p:spPr>
        <p:txBody>
          <a:bodyPr/>
          <a:lstStyle/>
          <a:p>
            <a:pPr marL="0" indent="0" eaLnBrk="1" hangingPunct="1">
              <a:buFont typeface="Wingdings" panose="05000000000000000000" pitchFamily="2" charset="2"/>
              <a:buNone/>
              <a:defRPr/>
            </a:pPr>
            <a:endParaRPr lang="es-ES_tradnl" dirty="0"/>
          </a:p>
          <a:p>
            <a:pPr marL="0" indent="0" algn="ctr" eaLnBrk="1" hangingPunct="1">
              <a:buFont typeface="Wingdings" panose="05000000000000000000" pitchFamily="2" charset="2"/>
              <a:buNone/>
              <a:defRPr/>
            </a:pPr>
            <a:r>
              <a:rPr lang="es-ES_tradnl" dirty="0">
                <a:solidFill>
                  <a:srgbClr val="FFFF00"/>
                </a:solidFill>
              </a:rPr>
              <a:t>SEÑALES DE CONTROL PARA LA </a:t>
            </a:r>
            <a:r>
              <a:rPr lang="es-ES_tradnl" b="1" i="1" dirty="0">
                <a:solidFill>
                  <a:srgbClr val="FFFF00"/>
                </a:solidFill>
              </a:rPr>
              <a:t>UCP</a:t>
            </a:r>
            <a:r>
              <a:rPr lang="es-ES_tradnl" dirty="0">
                <a:solidFill>
                  <a:srgbClr val="FFFF00"/>
                </a:solidFill>
              </a:rPr>
              <a:t> (</a:t>
            </a:r>
            <a:r>
              <a:rPr lang="es-ES_tradnl" b="1" i="1" dirty="0">
                <a:solidFill>
                  <a:srgbClr val="FFFF00"/>
                </a:solidFill>
              </a:rPr>
              <a:t>CPU</a:t>
            </a:r>
            <a:r>
              <a:rPr lang="es-ES_tradnl" dirty="0">
                <a:solidFill>
                  <a:srgbClr val="FFFF00"/>
                </a:solidFill>
              </a:rPr>
              <a:t>)</a:t>
            </a:r>
          </a:p>
          <a:p>
            <a:pPr marL="0" indent="0" algn="ctr" eaLnBrk="1" hangingPunct="1">
              <a:buFont typeface="Wingdings" panose="05000000000000000000" pitchFamily="2" charset="2"/>
              <a:buNone/>
              <a:defRPr/>
            </a:pPr>
            <a:endParaRPr lang="es-ES_tradnl" dirty="0">
              <a:solidFill>
                <a:srgbClr val="FFFF00"/>
              </a:solidFill>
            </a:endParaRPr>
          </a:p>
          <a:p>
            <a:pPr marL="0" indent="0" algn="ctr" eaLnBrk="1" hangingPunct="1">
              <a:buFont typeface="Wingdings" panose="05000000000000000000" pitchFamily="2" charset="2"/>
              <a:buNone/>
              <a:defRPr/>
            </a:pPr>
            <a:r>
              <a:rPr lang="es-ES_tradnl" dirty="0">
                <a:solidFill>
                  <a:srgbClr val="FFFF00"/>
                </a:solidFill>
              </a:rPr>
              <a:t>SEÑALES DE CONTROL PARA EL </a:t>
            </a:r>
            <a:r>
              <a:rPr lang="es-ES_tradnl" b="1" i="1" dirty="0">
                <a:solidFill>
                  <a:srgbClr val="FFFF00"/>
                </a:solidFill>
              </a:rPr>
              <a:t>BUS DE CONTROL</a:t>
            </a:r>
            <a:endParaRPr lang="es-ES" b="1" i="1" dirty="0">
              <a:solidFill>
                <a:srgbClr val="FFFF00"/>
              </a:solidFill>
            </a:endParaRPr>
          </a:p>
        </p:txBody>
      </p:sp>
      <p:sp>
        <p:nvSpPr>
          <p:cNvPr id="6" name="5 Marcador de número de diapositiva">
            <a:extLst>
              <a:ext uri="{FF2B5EF4-FFF2-40B4-BE49-F238E27FC236}">
                <a16:creationId xmlns:a16="http://schemas.microsoft.com/office/drawing/2014/main" id="{5B9CE029-BBA2-4945-8C2E-A86C19C009B4}"/>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0E32A5C2-78E0-438A-8041-DD83145B52B4}" type="slidenum">
              <a:rPr lang="es-ES" altLang="es-AR" smtClean="0"/>
              <a:pPr eaLnBrk="1" hangingPunct="1">
                <a:defRPr/>
              </a:pPr>
              <a:t>35</a:t>
            </a:fld>
            <a:endParaRPr lang="es-ES" altLang="es-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0348BA-E07F-4F35-AA80-659F1E6F6D77}"/>
              </a:ext>
            </a:extLst>
          </p:cNvPr>
          <p:cNvSpPr>
            <a:spLocks noGrp="1"/>
          </p:cNvSpPr>
          <p:nvPr>
            <p:ph type="title"/>
          </p:nvPr>
        </p:nvSpPr>
        <p:spPr/>
        <p:txBody>
          <a:bodyPr/>
          <a:lstStyle/>
          <a:p>
            <a:pPr>
              <a:defRPr/>
            </a:pPr>
            <a:r>
              <a:rPr lang="es-ES_tradnl" b="1" dirty="0"/>
              <a:t>SEÑALES DE SALIDA</a:t>
            </a:r>
            <a:endParaRPr lang="es-AR" b="1" dirty="0"/>
          </a:p>
        </p:txBody>
      </p:sp>
      <p:sp>
        <p:nvSpPr>
          <p:cNvPr id="4" name="Marcador de número de diapositiva 3">
            <a:extLst>
              <a:ext uri="{FF2B5EF4-FFF2-40B4-BE49-F238E27FC236}">
                <a16:creationId xmlns:a16="http://schemas.microsoft.com/office/drawing/2014/main" id="{A87749B5-4BA5-4688-A402-728A73E4C3C6}"/>
              </a:ext>
            </a:extLst>
          </p:cNvPr>
          <p:cNvSpPr>
            <a:spLocks noGrp="1"/>
          </p:cNvSpPr>
          <p:nvPr>
            <p:ph type="sldNum" sz="quarter" idx="12"/>
          </p:nvPr>
        </p:nvSpPr>
        <p:spPr/>
        <p:txBody>
          <a:bodyPr/>
          <a:lstStyle/>
          <a:p>
            <a:pPr>
              <a:defRPr/>
            </a:pPr>
            <a:fld id="{923A0696-D456-4C17-878B-6A8D82AE269F}" type="slidenum">
              <a:rPr lang="es-ES" altLang="es-AR" smtClean="0"/>
              <a:pPr>
                <a:defRPr/>
              </a:pPr>
              <a:t>36</a:t>
            </a:fld>
            <a:endParaRPr lang="es-ES" altLang="es-AR"/>
          </a:p>
        </p:txBody>
      </p:sp>
      <p:sp>
        <p:nvSpPr>
          <p:cNvPr id="5" name="Rectangle 1">
            <a:extLst>
              <a:ext uri="{FF2B5EF4-FFF2-40B4-BE49-F238E27FC236}">
                <a16:creationId xmlns:a16="http://schemas.microsoft.com/office/drawing/2014/main" id="{9D7AFCC0-825E-494A-96C4-E504C8383113}"/>
              </a:ext>
            </a:extLst>
          </p:cNvPr>
          <p:cNvSpPr>
            <a:spLocks noGrp="1" noChangeArrowheads="1"/>
          </p:cNvSpPr>
          <p:nvPr>
            <p:ph idx="1"/>
          </p:nvPr>
        </p:nvSpPr>
        <p:spPr>
          <a:xfrm>
            <a:off x="457200" y="1665288"/>
            <a:ext cx="8243888" cy="4400550"/>
          </a:xfrm>
        </p:spPr>
        <p:txBody>
          <a:bodyPr anchor="ctr">
            <a:spAutoFit/>
          </a:bodyPr>
          <a:lstStyle>
            <a:lvl1pPr>
              <a:defRPr>
                <a:solidFill>
                  <a:schemeClr val="tx1"/>
                </a:solidFill>
                <a:latin typeface="Verdana" panose="020B0604030504040204" pitchFamily="34" charset="0"/>
              </a:defRPr>
            </a:lvl1pPr>
            <a:lvl2pPr>
              <a:defRPr>
                <a:solidFill>
                  <a:schemeClr val="tx1"/>
                </a:solidFill>
                <a:latin typeface="Verdana" panose="020B0604030504040204" pitchFamily="34" charset="0"/>
              </a:defRPr>
            </a:lvl2pPr>
            <a:lvl3pPr>
              <a:defRPr>
                <a:solidFill>
                  <a:schemeClr val="tx1"/>
                </a:solidFill>
                <a:latin typeface="Verdana" panose="020B0604030504040204" pitchFamily="34" charset="0"/>
              </a:defRPr>
            </a:lvl3pPr>
            <a:lvl4pPr>
              <a:defRPr>
                <a:solidFill>
                  <a:schemeClr val="tx1"/>
                </a:solidFill>
                <a:latin typeface="Verdana" panose="020B0604030504040204" pitchFamily="34" charset="0"/>
              </a:defRPr>
            </a:lvl4pPr>
            <a:lvl5pPr>
              <a:defRPr>
                <a:solidFill>
                  <a:schemeClr val="tx1"/>
                </a:solidFill>
                <a:latin typeface="Verdana" panose="020B0604030504040204" pitchFamily="34" charset="0"/>
              </a:defRPr>
            </a:lvl5pPr>
            <a:lvl6pPr eaLnBrk="0" fontAlgn="base" hangingPunct="0">
              <a:spcBef>
                <a:spcPct val="0"/>
              </a:spcBef>
              <a:spcAft>
                <a:spcPct val="0"/>
              </a:spcAft>
              <a:defRPr>
                <a:solidFill>
                  <a:schemeClr val="tx1"/>
                </a:solidFill>
                <a:latin typeface="Verdana" panose="020B0604030504040204" pitchFamily="34" charset="0"/>
              </a:defRPr>
            </a:lvl6pPr>
            <a:lvl7pPr eaLnBrk="0" fontAlgn="base" hangingPunct="0">
              <a:spcBef>
                <a:spcPct val="0"/>
              </a:spcBef>
              <a:spcAft>
                <a:spcPct val="0"/>
              </a:spcAft>
              <a:defRPr>
                <a:solidFill>
                  <a:schemeClr val="tx1"/>
                </a:solidFill>
                <a:latin typeface="Verdana" panose="020B0604030504040204" pitchFamily="34" charset="0"/>
              </a:defRPr>
            </a:lvl7pPr>
            <a:lvl8pPr eaLnBrk="0" fontAlgn="base" hangingPunct="0">
              <a:spcBef>
                <a:spcPct val="0"/>
              </a:spcBef>
              <a:spcAft>
                <a:spcPct val="0"/>
              </a:spcAft>
              <a:defRPr>
                <a:solidFill>
                  <a:schemeClr val="tx1"/>
                </a:solidFill>
                <a:latin typeface="Verdana" panose="020B0604030504040204" pitchFamily="34" charset="0"/>
              </a:defRPr>
            </a:lvl8pPr>
            <a:lvl9pPr eaLnBrk="0" fontAlgn="base" hangingPunct="0">
              <a:spcBef>
                <a:spcPct val="0"/>
              </a:spcBef>
              <a:spcAft>
                <a:spcPct val="0"/>
              </a:spcAft>
              <a:defRPr>
                <a:solidFill>
                  <a:schemeClr val="tx1"/>
                </a:solidFill>
                <a:latin typeface="Verdana" panose="020B0604030504040204" pitchFamily="34" charset="0"/>
              </a:defRPr>
            </a:lvl9pPr>
          </a:lstStyle>
          <a:p>
            <a:pPr marL="0" indent="0" algn="just">
              <a:spcBef>
                <a:spcPct val="0"/>
              </a:spcBef>
              <a:buClrTx/>
              <a:buSzTx/>
              <a:buFontTx/>
              <a:buNone/>
              <a:defRPr/>
            </a:pPr>
            <a:r>
              <a:rPr lang="es-ES" altLang="es-AR" sz="2800" b="1" cap="all" dirty="0">
                <a:solidFill>
                  <a:srgbClr val="00FF00"/>
                </a:solidFill>
                <a:effectLst/>
                <a:ea typeface="Times New Roman" panose="02020603050405020304" pitchFamily="18" charset="0"/>
              </a:rPr>
              <a:t>Señales de control para la </a:t>
            </a:r>
            <a:r>
              <a:rPr lang="es-ES" altLang="es-AR" sz="2800" b="1" i="1" cap="all" dirty="0">
                <a:solidFill>
                  <a:srgbClr val="00FF00"/>
                </a:solidFill>
                <a:effectLst>
                  <a:outerShdw blurRad="38100" dist="38100" dir="2700000" algn="tl">
                    <a:srgbClr val="000000">
                      <a:alpha val="43137"/>
                    </a:srgbClr>
                  </a:outerShdw>
                </a:effectLst>
                <a:ea typeface="Times New Roman" panose="02020603050405020304" pitchFamily="18" charset="0"/>
              </a:rPr>
              <a:t>UCP</a:t>
            </a:r>
            <a:r>
              <a:rPr lang="es-ES" altLang="es-AR" sz="2800" b="1" cap="all" dirty="0">
                <a:solidFill>
                  <a:srgbClr val="00FF00"/>
                </a:solidFill>
                <a:effectLst/>
                <a:ea typeface="Times New Roman" panose="02020603050405020304" pitchFamily="18" charset="0"/>
              </a:rPr>
              <a:t> (</a:t>
            </a:r>
            <a:r>
              <a:rPr lang="es-ES" altLang="es-AR" sz="2800" b="1" i="1" cap="all" dirty="0">
                <a:solidFill>
                  <a:srgbClr val="00FF00"/>
                </a:solidFill>
                <a:effectLst>
                  <a:outerShdw blurRad="38100" dist="38100" dir="2700000" algn="tl">
                    <a:srgbClr val="000000">
                      <a:alpha val="43137"/>
                    </a:srgbClr>
                  </a:outerShdw>
                </a:effectLst>
                <a:ea typeface="Times New Roman" panose="02020603050405020304" pitchFamily="18" charset="0"/>
              </a:rPr>
              <a:t>CPU</a:t>
            </a:r>
            <a:r>
              <a:rPr lang="es-ES" altLang="es-AR" sz="2800" b="1" cap="all" dirty="0">
                <a:solidFill>
                  <a:srgbClr val="00FF00"/>
                </a:solidFill>
                <a:effectLst/>
                <a:ea typeface="Times New Roman" panose="02020603050405020304" pitchFamily="18" charset="0"/>
              </a:rPr>
              <a:t>): </a:t>
            </a:r>
            <a:r>
              <a:rPr lang="es-ES" altLang="es-AR" sz="2800" b="1" dirty="0">
                <a:effectLst/>
                <a:ea typeface="Times New Roman" panose="02020603050405020304" pitchFamily="18" charset="0"/>
              </a:rPr>
              <a:t>de las cuales hay dos tipos, las que provocan el movimiento de datos entre registros, y las que activan funciones específicas de la </a:t>
            </a:r>
            <a:r>
              <a:rPr lang="es-ES" altLang="es-AR" sz="2800" b="1" i="1" dirty="0">
                <a:effectLst>
                  <a:outerShdw blurRad="38100" dist="38100" dir="2700000" algn="tl">
                    <a:srgbClr val="000000">
                      <a:alpha val="43137"/>
                    </a:srgbClr>
                  </a:outerShdw>
                </a:effectLst>
                <a:ea typeface="Times New Roman" panose="02020603050405020304" pitchFamily="18" charset="0"/>
              </a:rPr>
              <a:t>ULA</a:t>
            </a:r>
            <a:r>
              <a:rPr lang="es-ES" altLang="es-AR" sz="2800" b="1" dirty="0">
                <a:effectLst/>
                <a:ea typeface="Times New Roman" panose="02020603050405020304" pitchFamily="18" charset="0"/>
              </a:rPr>
              <a:t> (</a:t>
            </a:r>
            <a:r>
              <a:rPr lang="es-ES" altLang="es-AR" sz="2800" b="1" i="1" dirty="0">
                <a:effectLst>
                  <a:outerShdw blurRad="38100" dist="38100" dir="2700000" algn="tl">
                    <a:srgbClr val="000000">
                      <a:alpha val="43137"/>
                    </a:srgbClr>
                  </a:outerShdw>
                </a:effectLst>
                <a:ea typeface="Times New Roman" panose="02020603050405020304" pitchFamily="18" charset="0"/>
              </a:rPr>
              <a:t>ALU</a:t>
            </a:r>
            <a:r>
              <a:rPr lang="es-ES" altLang="es-AR" sz="2800" b="1" dirty="0">
                <a:effectLst/>
                <a:ea typeface="Times New Roman" panose="02020603050405020304" pitchFamily="18" charset="0"/>
              </a:rPr>
              <a:t>).</a:t>
            </a:r>
            <a:endParaRPr lang="es-AR" altLang="es-AR" sz="2800" dirty="0">
              <a:effectLst/>
            </a:endParaRPr>
          </a:p>
          <a:p>
            <a:pPr marL="0" indent="0" algn="just">
              <a:spcBef>
                <a:spcPct val="0"/>
              </a:spcBef>
              <a:buClrTx/>
              <a:buSzTx/>
              <a:buFontTx/>
              <a:buNone/>
              <a:defRPr/>
            </a:pPr>
            <a:r>
              <a:rPr lang="es-ES" altLang="es-AR" sz="2800" b="1" cap="all" dirty="0">
                <a:solidFill>
                  <a:srgbClr val="00FF00"/>
                </a:solidFill>
                <a:effectLst/>
                <a:ea typeface="Times New Roman" panose="02020603050405020304" pitchFamily="18" charset="0"/>
              </a:rPr>
              <a:t>Señales de control para el </a:t>
            </a:r>
            <a:r>
              <a:rPr lang="es-ES" altLang="es-AR" sz="2800" b="1" i="1" cap="all" dirty="0">
                <a:solidFill>
                  <a:srgbClr val="00FF00"/>
                </a:solidFill>
                <a:effectLst>
                  <a:outerShdw blurRad="38100" dist="38100" dir="2700000" algn="tl">
                    <a:srgbClr val="000000">
                      <a:alpha val="43137"/>
                    </a:srgbClr>
                  </a:outerShdw>
                </a:effectLst>
                <a:ea typeface="Times New Roman" panose="02020603050405020304" pitchFamily="18" charset="0"/>
              </a:rPr>
              <a:t>bus de control</a:t>
            </a:r>
            <a:r>
              <a:rPr lang="es-ES" altLang="es-AR" sz="2800" b="1" cap="all" dirty="0">
                <a:solidFill>
                  <a:srgbClr val="00FF00"/>
                </a:solidFill>
                <a:effectLst/>
                <a:ea typeface="Times New Roman" panose="02020603050405020304" pitchFamily="18" charset="0"/>
              </a:rPr>
              <a:t>: </a:t>
            </a:r>
            <a:r>
              <a:rPr lang="es-ES" altLang="es-AR" sz="2800" b="1" dirty="0">
                <a:effectLst/>
                <a:ea typeface="Times New Roman" panose="02020603050405020304" pitchFamily="18" charset="0"/>
              </a:rPr>
              <a:t>Que también son de dos tipos, las que son destinadas a la </a:t>
            </a:r>
            <a:r>
              <a:rPr lang="es-ES" altLang="es-AR" sz="2800" b="1" i="1" dirty="0">
                <a:effectLst>
                  <a:outerShdw blurRad="38100" dist="38100" dir="2700000" algn="tl">
                    <a:srgbClr val="000000">
                      <a:alpha val="43137"/>
                    </a:srgbClr>
                  </a:outerShdw>
                </a:effectLst>
                <a:ea typeface="Times New Roman" panose="02020603050405020304" pitchFamily="18" charset="0"/>
              </a:rPr>
              <a:t>memoria</a:t>
            </a:r>
            <a:r>
              <a:rPr lang="es-ES" altLang="es-AR" sz="2800" b="1" dirty="0">
                <a:effectLst/>
                <a:ea typeface="Times New Roman" panose="02020603050405020304" pitchFamily="18" charset="0"/>
              </a:rPr>
              <a:t> y las que actúan sobre los </a:t>
            </a:r>
            <a:r>
              <a:rPr lang="es-ES" altLang="es-AR" sz="2800" b="1" i="1" dirty="0">
                <a:effectLst>
                  <a:outerShdw blurRad="38100" dist="38100" dir="2700000" algn="tl">
                    <a:srgbClr val="000000">
                      <a:alpha val="43137"/>
                    </a:srgbClr>
                  </a:outerShdw>
                </a:effectLst>
                <a:ea typeface="Times New Roman" panose="02020603050405020304" pitchFamily="18" charset="0"/>
              </a:rPr>
              <a:t>módulos de E/S</a:t>
            </a:r>
            <a:r>
              <a:rPr lang="es-ES" altLang="es-AR" sz="2800" b="1" dirty="0">
                <a:effectLst/>
                <a:ea typeface="Times New Roman" panose="02020603050405020304" pitchFamily="18" charset="0"/>
              </a:rPr>
              <a:t>.</a:t>
            </a:r>
            <a:endParaRPr lang="es-ES" altLang="es-AR" sz="2800" dirty="0">
              <a:effectLs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57F2CC-8E0C-4AAD-9DA2-C1D6108195F0}"/>
              </a:ext>
            </a:extLst>
          </p:cNvPr>
          <p:cNvSpPr>
            <a:spLocks noGrp="1"/>
          </p:cNvSpPr>
          <p:nvPr>
            <p:ph type="title"/>
          </p:nvPr>
        </p:nvSpPr>
        <p:spPr>
          <a:xfrm>
            <a:off x="457200" y="277813"/>
            <a:ext cx="8229600" cy="990600"/>
          </a:xfrm>
        </p:spPr>
        <p:txBody>
          <a:bodyPr/>
          <a:lstStyle/>
          <a:p>
            <a:pPr>
              <a:defRPr/>
            </a:pPr>
            <a:r>
              <a:rPr lang="es-ES_tradnl" b="1" dirty="0"/>
              <a:t>SEÑALES DE SALIDA</a:t>
            </a:r>
            <a:endParaRPr lang="es-AR" b="1" dirty="0"/>
          </a:p>
        </p:txBody>
      </p:sp>
      <p:sp>
        <p:nvSpPr>
          <p:cNvPr id="3" name="Marcador de contenido 2">
            <a:extLst>
              <a:ext uri="{FF2B5EF4-FFF2-40B4-BE49-F238E27FC236}">
                <a16:creationId xmlns:a16="http://schemas.microsoft.com/office/drawing/2014/main" id="{FCD1BE74-408C-4F68-A38B-5D184E37C565}"/>
              </a:ext>
            </a:extLst>
          </p:cNvPr>
          <p:cNvSpPr>
            <a:spLocks noGrp="1"/>
          </p:cNvSpPr>
          <p:nvPr>
            <p:ph idx="1"/>
          </p:nvPr>
        </p:nvSpPr>
        <p:spPr>
          <a:xfrm>
            <a:off x="457200" y="1268413"/>
            <a:ext cx="8229600" cy="4862512"/>
          </a:xfrm>
        </p:spPr>
        <p:txBody>
          <a:bodyPr/>
          <a:lstStyle/>
          <a:p>
            <a:pPr algn="just">
              <a:defRPr/>
            </a:pPr>
            <a:r>
              <a:rPr lang="es-ES" sz="2400" b="1" cap="all" dirty="0">
                <a:effectLst/>
              </a:rPr>
              <a:t>Los nuevos elementos introducidos en la figura del modelo general de unidad de control son </a:t>
            </a:r>
            <a:r>
              <a:rPr lang="es-ES" sz="2400" b="1" i="1" cap="all" dirty="0">
                <a:effectLst>
                  <a:outerShdw blurRad="38100" dist="38100" dir="2700000" algn="tl">
                    <a:srgbClr val="000000">
                      <a:alpha val="43137"/>
                    </a:srgbClr>
                  </a:outerShdw>
                </a:effectLst>
              </a:rPr>
              <a:t>las señales de control</a:t>
            </a:r>
            <a:r>
              <a:rPr lang="es-ES" sz="2400" b="1" cap="all" dirty="0">
                <a:effectLst/>
              </a:rPr>
              <a:t>, de las cuales, según dijimos, hay tres tipos: Las que activan funciones de la </a:t>
            </a:r>
            <a:r>
              <a:rPr lang="es-ES" sz="2400" b="1" i="1" cap="all" dirty="0">
                <a:effectLst>
                  <a:outerShdw blurRad="38100" dist="38100" dir="2700000" algn="tl">
                    <a:srgbClr val="000000">
                      <a:alpha val="43137"/>
                    </a:srgbClr>
                  </a:outerShdw>
                </a:effectLst>
              </a:rPr>
              <a:t>ULA</a:t>
            </a:r>
            <a:r>
              <a:rPr lang="es-ES" sz="2400" b="1" cap="all" dirty="0">
                <a:effectLst/>
              </a:rPr>
              <a:t> (</a:t>
            </a:r>
            <a:r>
              <a:rPr lang="es-ES" sz="2400" b="1" i="1" cap="all" dirty="0">
                <a:effectLst>
                  <a:outerShdw blurRad="38100" dist="38100" dir="2700000" algn="tl">
                    <a:srgbClr val="000000">
                      <a:alpha val="43137"/>
                    </a:srgbClr>
                  </a:outerShdw>
                </a:effectLst>
              </a:rPr>
              <a:t>ALU</a:t>
            </a:r>
            <a:r>
              <a:rPr lang="es-ES" sz="2400" b="1" cap="all" dirty="0">
                <a:effectLst/>
              </a:rPr>
              <a:t>), las que </a:t>
            </a:r>
            <a:r>
              <a:rPr lang="es-ES" sz="2400" b="1" i="1" cap="all" dirty="0">
                <a:effectLst>
                  <a:outerShdw blurRad="38100" dist="38100" dir="2700000" algn="tl">
                    <a:srgbClr val="000000">
                      <a:alpha val="43137"/>
                    </a:srgbClr>
                  </a:outerShdw>
                </a:effectLst>
              </a:rPr>
              <a:t>activan</a:t>
            </a:r>
            <a:r>
              <a:rPr lang="es-ES" sz="2400" b="1" cap="all" dirty="0">
                <a:effectLst/>
              </a:rPr>
              <a:t> </a:t>
            </a:r>
            <a:r>
              <a:rPr lang="es-ES" sz="2400" b="1" i="1" cap="all" dirty="0">
                <a:effectLst>
                  <a:outerShdw blurRad="38100" dist="38100" dir="2700000" algn="tl">
                    <a:srgbClr val="000000">
                      <a:alpha val="43137"/>
                    </a:srgbClr>
                  </a:outerShdw>
                </a:effectLst>
              </a:rPr>
              <a:t>rutas de datos </a:t>
            </a:r>
            <a:r>
              <a:rPr lang="es-ES" sz="2400" b="1" cap="all" dirty="0">
                <a:effectLst/>
              </a:rPr>
              <a:t>y las señales que son para el </a:t>
            </a:r>
            <a:r>
              <a:rPr lang="es-ES" sz="2400" b="1" i="1" cap="all" dirty="0">
                <a:effectLst>
                  <a:outerShdw blurRad="38100" dist="38100" dir="2700000" algn="tl">
                    <a:srgbClr val="000000">
                      <a:alpha val="43137"/>
                    </a:srgbClr>
                  </a:outerShdw>
                </a:effectLst>
              </a:rPr>
              <a:t>bus de control del sistema</a:t>
            </a:r>
            <a:r>
              <a:rPr lang="es-ES" sz="2400" b="1" cap="all" dirty="0">
                <a:effectLst/>
              </a:rPr>
              <a:t> o para las </a:t>
            </a:r>
            <a:r>
              <a:rPr lang="es-ES" sz="2400" b="1" i="1" cap="all" dirty="0">
                <a:effectLst>
                  <a:outerShdw blurRad="38100" dist="38100" dir="2700000" algn="tl">
                    <a:srgbClr val="000000">
                      <a:alpha val="43137"/>
                    </a:srgbClr>
                  </a:outerShdw>
                </a:effectLst>
              </a:rPr>
              <a:t>interfases externas</a:t>
            </a:r>
            <a:r>
              <a:rPr lang="es-ES" sz="2400" b="1" cap="all" dirty="0">
                <a:effectLst/>
              </a:rPr>
              <a:t>. </a:t>
            </a:r>
          </a:p>
          <a:p>
            <a:pPr algn="just">
              <a:defRPr/>
            </a:pPr>
            <a:r>
              <a:rPr lang="es-ES" sz="2400" b="1" cap="all" dirty="0">
                <a:effectLst/>
              </a:rPr>
              <a:t>Todas estas señales son aplicadas directamente como señales binaras a la entrada de </a:t>
            </a:r>
            <a:r>
              <a:rPr lang="es-ES" sz="2400" b="1" i="1" cap="all" dirty="0">
                <a:effectLst>
                  <a:outerShdw blurRad="38100" dist="38100" dir="2700000" algn="tl">
                    <a:srgbClr val="000000">
                      <a:alpha val="43137"/>
                    </a:srgbClr>
                  </a:outerShdw>
                </a:effectLst>
              </a:rPr>
              <a:t>compuertas lógicas</a:t>
            </a:r>
            <a:r>
              <a:rPr lang="es-ES" sz="2400" b="1" cap="all" dirty="0">
                <a:effectLst/>
              </a:rPr>
              <a:t>.</a:t>
            </a:r>
            <a:endParaRPr lang="es-AR" sz="2400" cap="all" dirty="0">
              <a:effectLst/>
            </a:endParaRPr>
          </a:p>
          <a:p>
            <a:pPr>
              <a:defRPr/>
            </a:pPr>
            <a:endParaRPr lang="es-AR" dirty="0"/>
          </a:p>
        </p:txBody>
      </p:sp>
      <p:sp>
        <p:nvSpPr>
          <p:cNvPr id="4" name="Marcador de número de diapositiva 3">
            <a:extLst>
              <a:ext uri="{FF2B5EF4-FFF2-40B4-BE49-F238E27FC236}">
                <a16:creationId xmlns:a16="http://schemas.microsoft.com/office/drawing/2014/main" id="{340A846D-F1D7-4052-9C74-07123ED6E90D}"/>
              </a:ext>
            </a:extLst>
          </p:cNvPr>
          <p:cNvSpPr>
            <a:spLocks noGrp="1"/>
          </p:cNvSpPr>
          <p:nvPr>
            <p:ph type="sldNum" sz="quarter" idx="12"/>
          </p:nvPr>
        </p:nvSpPr>
        <p:spPr/>
        <p:txBody>
          <a:bodyPr/>
          <a:lstStyle/>
          <a:p>
            <a:pPr>
              <a:defRPr/>
            </a:pPr>
            <a:fld id="{30318FA5-6D91-4BB4-9E41-BB42386303E8}" type="slidenum">
              <a:rPr lang="es-ES" altLang="es-AR" smtClean="0"/>
              <a:pPr>
                <a:defRPr/>
              </a:pPr>
              <a:t>37</a:t>
            </a:fld>
            <a:endParaRPr lang="es-ES" altLang="es-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976FD3-951F-4C3E-A394-4E3BA3960F03}"/>
              </a:ext>
            </a:extLst>
          </p:cNvPr>
          <p:cNvSpPr>
            <a:spLocks noGrp="1"/>
          </p:cNvSpPr>
          <p:nvPr>
            <p:ph type="title"/>
          </p:nvPr>
        </p:nvSpPr>
        <p:spPr/>
        <p:txBody>
          <a:bodyPr/>
          <a:lstStyle/>
          <a:p>
            <a:pPr>
              <a:defRPr/>
            </a:pPr>
            <a:r>
              <a:rPr lang="es-AR" sz="3600" b="1" dirty="0"/>
              <a:t>FLUJO DE DATOS Y DE CONTROL</a:t>
            </a:r>
          </a:p>
        </p:txBody>
      </p:sp>
      <p:sp>
        <p:nvSpPr>
          <p:cNvPr id="3" name="Marcador de contenido 2">
            <a:extLst>
              <a:ext uri="{FF2B5EF4-FFF2-40B4-BE49-F238E27FC236}">
                <a16:creationId xmlns:a16="http://schemas.microsoft.com/office/drawing/2014/main" id="{2F9E8F65-072A-4934-BB4E-5C83A3B81EDC}"/>
              </a:ext>
            </a:extLst>
          </p:cNvPr>
          <p:cNvSpPr>
            <a:spLocks noGrp="1"/>
          </p:cNvSpPr>
          <p:nvPr>
            <p:ph sz="half" idx="1"/>
          </p:nvPr>
        </p:nvSpPr>
        <p:spPr>
          <a:xfrm>
            <a:off x="457200" y="1600200"/>
            <a:ext cx="4038600" cy="5257800"/>
          </a:xfrm>
        </p:spPr>
        <p:txBody>
          <a:bodyPr/>
          <a:lstStyle/>
          <a:p>
            <a:pPr algn="just">
              <a:defRPr/>
            </a:pPr>
            <a:r>
              <a:rPr lang="es-AR" sz="1400" dirty="0"/>
              <a:t>DURANTE EL </a:t>
            </a:r>
            <a:r>
              <a:rPr lang="es-AR" sz="1400" b="1" dirty="0"/>
              <a:t>CICLO DE BÚSQUEDA</a:t>
            </a:r>
            <a:r>
              <a:rPr lang="es-AR" sz="1400" dirty="0"/>
              <a:t>, UNA INSTRUCCIÓN ES LEÍDA DESDE MEMORIA. LA FIGURA MUESTRA EL FLUJO DE DATOS DURANTE ESTE CICLO.</a:t>
            </a:r>
          </a:p>
          <a:p>
            <a:pPr algn="just">
              <a:defRPr/>
            </a:pPr>
            <a:r>
              <a:rPr lang="es-AR" sz="1400" dirty="0"/>
              <a:t>EL </a:t>
            </a:r>
            <a:r>
              <a:rPr lang="es-AR" sz="1400" b="1" dirty="0"/>
              <a:t>PC </a:t>
            </a:r>
            <a:r>
              <a:rPr lang="es-AR" sz="1400" dirty="0"/>
              <a:t>CONTIENE LA DIRECCIÓN DE LA PRÓXIMA INSTRUCCIÓN A SER BUSCADA. ESTA DIRECCIÓN ES LLEVADA AL </a:t>
            </a:r>
            <a:r>
              <a:rPr lang="es-AR" sz="1400" b="1" dirty="0"/>
              <a:t>MAR</a:t>
            </a:r>
            <a:r>
              <a:rPr lang="es-AR" sz="1400" dirty="0"/>
              <a:t> Y COLOCADA EN EL </a:t>
            </a:r>
            <a:r>
              <a:rPr lang="es-AR" sz="1400" b="1" dirty="0"/>
              <a:t>BUS DE DIRECCIONES (</a:t>
            </a:r>
            <a:r>
              <a:rPr lang="es-AR" sz="1400" b="1" dirty="0" err="1"/>
              <a:t>Address</a:t>
            </a:r>
            <a:r>
              <a:rPr lang="es-AR" sz="1400" b="1" dirty="0"/>
              <a:t> bus)</a:t>
            </a:r>
            <a:r>
              <a:rPr lang="es-AR" sz="1400" dirty="0"/>
              <a:t>.</a:t>
            </a:r>
          </a:p>
          <a:p>
            <a:pPr algn="just">
              <a:defRPr/>
            </a:pPr>
            <a:r>
              <a:rPr lang="es-AR" sz="1400" dirty="0"/>
              <a:t>LA </a:t>
            </a:r>
            <a:r>
              <a:rPr lang="es-AR" sz="1400" b="1" dirty="0"/>
              <a:t>UNIDAD DE CONTROL </a:t>
            </a:r>
            <a:r>
              <a:rPr lang="es-AR" sz="1400" dirty="0"/>
              <a:t>PIDE UNA LECTURA A LA MEMORIA (</a:t>
            </a:r>
            <a:r>
              <a:rPr lang="es-AR" sz="1400" b="1" dirty="0"/>
              <a:t>SEÑAL DE CONTROL COLOCADA EN EL BUS DE CONTROL (Control bus)</a:t>
            </a:r>
            <a:r>
              <a:rPr lang="es-AR" sz="1400" dirty="0"/>
              <a:t>), Y SU RESULTADO ES COLOCADO EN EL </a:t>
            </a:r>
            <a:r>
              <a:rPr lang="es-AR" sz="1400" b="1" dirty="0"/>
              <a:t>BUS DE DATOS</a:t>
            </a:r>
            <a:r>
              <a:rPr lang="es-AR" sz="1400" dirty="0"/>
              <a:t> Y COPIADO EN EL </a:t>
            </a:r>
            <a:r>
              <a:rPr lang="es-AR" sz="1400" b="1" dirty="0"/>
              <a:t>MBR</a:t>
            </a:r>
            <a:r>
              <a:rPr lang="es-AR" sz="1400" dirty="0"/>
              <a:t> Y LUEGO ES LLEVADO AL </a:t>
            </a:r>
            <a:r>
              <a:rPr lang="es-AR" sz="1400" b="1" dirty="0"/>
              <a:t>IR. </a:t>
            </a:r>
            <a:r>
              <a:rPr lang="es-AR" sz="1400" dirty="0"/>
              <a:t>MIENTRAS TANTO EL </a:t>
            </a:r>
            <a:r>
              <a:rPr lang="es-AR" sz="1400" b="1" dirty="0"/>
              <a:t>PC</a:t>
            </a:r>
            <a:r>
              <a:rPr lang="es-AR" sz="1400" dirty="0"/>
              <a:t> ES </a:t>
            </a:r>
            <a:r>
              <a:rPr lang="es-AR" sz="1400" b="1" dirty="0"/>
              <a:t>INCREMENTADO EN UNO</a:t>
            </a:r>
            <a:r>
              <a:rPr lang="es-AR" sz="1400" dirty="0"/>
              <a:t>, PREPARÁNDOLO PARA LA PRÓXIMA BÚSQUEDA</a:t>
            </a:r>
          </a:p>
        </p:txBody>
      </p:sp>
      <p:sp>
        <p:nvSpPr>
          <p:cNvPr id="5" name="Marcador de número de diapositiva 4">
            <a:extLst>
              <a:ext uri="{FF2B5EF4-FFF2-40B4-BE49-F238E27FC236}">
                <a16:creationId xmlns:a16="http://schemas.microsoft.com/office/drawing/2014/main" id="{91B05AE1-F17A-4C38-85E5-6285AEAF660C}"/>
              </a:ext>
            </a:extLst>
          </p:cNvPr>
          <p:cNvSpPr>
            <a:spLocks noGrp="1"/>
          </p:cNvSpPr>
          <p:nvPr>
            <p:ph type="sldNum" sz="quarter" idx="12"/>
          </p:nvPr>
        </p:nvSpPr>
        <p:spPr/>
        <p:txBody>
          <a:bodyPr/>
          <a:lstStyle/>
          <a:p>
            <a:pPr>
              <a:defRPr/>
            </a:pPr>
            <a:fld id="{D9DD521F-00C7-4932-99EA-1913D8BDFCCA}" type="slidenum">
              <a:rPr lang="es-ES" altLang="es-AR" smtClean="0"/>
              <a:pPr>
                <a:defRPr/>
              </a:pPr>
              <a:t>38</a:t>
            </a:fld>
            <a:endParaRPr lang="es-ES" altLang="es-AR"/>
          </a:p>
        </p:txBody>
      </p:sp>
      <p:pic>
        <p:nvPicPr>
          <p:cNvPr id="64517" name="Marcador de contenido 5">
            <a:extLst>
              <a:ext uri="{FF2B5EF4-FFF2-40B4-BE49-F238E27FC236}">
                <a16:creationId xmlns:a16="http://schemas.microsoft.com/office/drawing/2014/main" id="{7D81F119-95F0-4C27-B9A0-FE3100CD898C}"/>
              </a:ext>
            </a:extLst>
          </p:cNvPr>
          <p:cNvPicPr>
            <a:picLocks noGrp="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495800" y="1600200"/>
            <a:ext cx="4648200" cy="4530725"/>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B5E619-F1D8-4645-9C39-DA634153B5F4}"/>
              </a:ext>
            </a:extLst>
          </p:cNvPr>
          <p:cNvSpPr>
            <a:spLocks noGrp="1"/>
          </p:cNvSpPr>
          <p:nvPr>
            <p:ph type="title"/>
          </p:nvPr>
        </p:nvSpPr>
        <p:spPr/>
        <p:txBody>
          <a:bodyPr/>
          <a:lstStyle/>
          <a:p>
            <a:pPr>
              <a:defRPr/>
            </a:pPr>
            <a:r>
              <a:rPr lang="es-AR" sz="3600" b="1" dirty="0"/>
              <a:t>FLUJO DE DATOS Y DE CONTROL</a:t>
            </a:r>
          </a:p>
        </p:txBody>
      </p:sp>
      <p:sp>
        <p:nvSpPr>
          <p:cNvPr id="3" name="Marcador de contenido 2">
            <a:extLst>
              <a:ext uri="{FF2B5EF4-FFF2-40B4-BE49-F238E27FC236}">
                <a16:creationId xmlns:a16="http://schemas.microsoft.com/office/drawing/2014/main" id="{9D0DEABF-4B0C-4B9E-814E-EF4822776D98}"/>
              </a:ext>
            </a:extLst>
          </p:cNvPr>
          <p:cNvSpPr>
            <a:spLocks noGrp="1"/>
          </p:cNvSpPr>
          <p:nvPr>
            <p:ph sz="half" idx="1"/>
          </p:nvPr>
        </p:nvSpPr>
        <p:spPr>
          <a:xfrm>
            <a:off x="457200" y="1716087"/>
            <a:ext cx="4038600" cy="4864099"/>
          </a:xfrm>
        </p:spPr>
        <p:txBody>
          <a:bodyPr/>
          <a:lstStyle/>
          <a:p>
            <a:pPr algn="just">
              <a:defRPr/>
            </a:pPr>
            <a:r>
              <a:rPr lang="es-AR" sz="1400" dirty="0"/>
              <a:t>UNA VEZ QUE UN CICLO DE BÚSQUEDA TERMINA, LA </a:t>
            </a:r>
            <a:r>
              <a:rPr lang="es-AR" sz="1400" b="1" dirty="0"/>
              <a:t>UNIDAD DE CONTROL</a:t>
            </a:r>
            <a:r>
              <a:rPr lang="es-AR" sz="1400" dirty="0"/>
              <a:t> EXAMINA EL CONTENIDO DEL </a:t>
            </a:r>
            <a:r>
              <a:rPr lang="es-AR" sz="1400" b="1" dirty="0"/>
              <a:t>IR</a:t>
            </a:r>
            <a:r>
              <a:rPr lang="es-AR" sz="1400" dirty="0"/>
              <a:t> PARA DETERMINAR SI EL CONTIENE UN OPERANDO QUE ESPECIFICA EL USO DE </a:t>
            </a:r>
            <a:r>
              <a:rPr lang="es-AR" sz="1400" b="1" dirty="0"/>
              <a:t>DIRECCIONAMIENTO INDIRECTO</a:t>
            </a:r>
            <a:r>
              <a:rPr lang="es-AR" sz="1400" dirty="0"/>
              <a:t>. SI ES ASÍ, SE REALIZA EL </a:t>
            </a:r>
            <a:r>
              <a:rPr lang="es-AR" sz="1400" b="1" dirty="0"/>
              <a:t>CICLO INDIRECTO</a:t>
            </a:r>
            <a:r>
              <a:rPr lang="es-AR" sz="1400" dirty="0"/>
              <a:t>. </a:t>
            </a:r>
          </a:p>
          <a:p>
            <a:pPr algn="just">
              <a:defRPr/>
            </a:pPr>
            <a:r>
              <a:rPr lang="es-AR" sz="1400" dirty="0"/>
              <a:t>COMO MUESTRA LA FIGURA LOS BITS MÁS A LA DERECHA DEL </a:t>
            </a:r>
            <a:r>
              <a:rPr lang="es-AR" sz="1400" b="1" dirty="0"/>
              <a:t>MBR</a:t>
            </a:r>
            <a:r>
              <a:rPr lang="es-AR" sz="1400" dirty="0"/>
              <a:t>, LOS QUE CONTIENEN LA DIRECCIÓN DE REFERENCIA, SON TRANSFERIDOS AL </a:t>
            </a:r>
            <a:r>
              <a:rPr lang="es-AR" sz="1400" b="1" dirty="0"/>
              <a:t>MAR</a:t>
            </a:r>
            <a:r>
              <a:rPr lang="es-AR" sz="1400" dirty="0"/>
              <a:t>. ENTONCES LA </a:t>
            </a:r>
            <a:r>
              <a:rPr lang="es-AR" sz="1400" b="1" dirty="0"/>
              <a:t>UNIDAD DE CONTROL</a:t>
            </a:r>
            <a:r>
              <a:rPr lang="es-AR" sz="1400" dirty="0"/>
              <a:t> SOLICITA UNA LECTURA A LA MEMORIA (SEÑAL DE CONTROL COLOCADA EN EL BUS DE CONTROL), EL RESULTADO ES LA DIRECCIÓN EFECTIVA  DEL OPERANDO QUE ES COLOCADA EN EL BUS DE DATOS Y DE ALLÍ CARGADA EN EL </a:t>
            </a:r>
            <a:r>
              <a:rPr lang="es-AR" sz="1400" b="1" dirty="0"/>
              <a:t>MBR</a:t>
            </a:r>
            <a:r>
              <a:rPr lang="es-AR" sz="1400" dirty="0"/>
              <a:t> </a:t>
            </a:r>
          </a:p>
        </p:txBody>
      </p:sp>
      <p:sp>
        <p:nvSpPr>
          <p:cNvPr id="5" name="Marcador de número de diapositiva 4">
            <a:extLst>
              <a:ext uri="{FF2B5EF4-FFF2-40B4-BE49-F238E27FC236}">
                <a16:creationId xmlns:a16="http://schemas.microsoft.com/office/drawing/2014/main" id="{EE986D78-118F-4F10-AFD9-29FA05F49578}"/>
              </a:ext>
            </a:extLst>
          </p:cNvPr>
          <p:cNvSpPr>
            <a:spLocks noGrp="1"/>
          </p:cNvSpPr>
          <p:nvPr>
            <p:ph type="sldNum" sz="quarter" idx="12"/>
          </p:nvPr>
        </p:nvSpPr>
        <p:spPr/>
        <p:txBody>
          <a:bodyPr/>
          <a:lstStyle/>
          <a:p>
            <a:pPr>
              <a:defRPr/>
            </a:pPr>
            <a:fld id="{9BB03AD0-9FA1-4BB6-A44F-51FC2461FCE8}" type="slidenum">
              <a:rPr lang="es-ES" altLang="es-AR" smtClean="0"/>
              <a:pPr>
                <a:defRPr/>
              </a:pPr>
              <a:t>39</a:t>
            </a:fld>
            <a:endParaRPr lang="es-ES" altLang="es-AR"/>
          </a:p>
        </p:txBody>
      </p:sp>
      <p:pic>
        <p:nvPicPr>
          <p:cNvPr id="65541" name="Marcador de contenido 5">
            <a:extLst>
              <a:ext uri="{FF2B5EF4-FFF2-40B4-BE49-F238E27FC236}">
                <a16:creationId xmlns:a16="http://schemas.microsoft.com/office/drawing/2014/main" id="{FF456CBD-2C4F-4216-A82F-DACD9BAE0AA7}"/>
              </a:ext>
            </a:extLst>
          </p:cNvPr>
          <p:cNvPicPr>
            <a:picLocks noGrp="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552950" y="1716088"/>
            <a:ext cx="4572000" cy="42291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6460A723-1C77-4C61-9FE8-481CBE66BEBC}"/>
              </a:ext>
            </a:extLst>
          </p:cNvPr>
          <p:cNvSpPr>
            <a:spLocks noGrp="1" noChangeArrowheads="1"/>
          </p:cNvSpPr>
          <p:nvPr>
            <p:ph type="title"/>
          </p:nvPr>
        </p:nvSpPr>
        <p:spPr/>
        <p:txBody>
          <a:bodyPr/>
          <a:lstStyle/>
          <a:p>
            <a:pPr eaLnBrk="1" hangingPunct="1">
              <a:defRPr/>
            </a:pPr>
            <a:r>
              <a:rPr lang="es-ES_tradnl" sz="4000" dirty="0"/>
              <a:t>ELEMENTOS DE EJECUCIÓN DE UN PROGRAMA</a:t>
            </a:r>
            <a:endParaRPr lang="es-ES" sz="4000" dirty="0"/>
          </a:p>
        </p:txBody>
      </p:sp>
      <p:pic>
        <p:nvPicPr>
          <p:cNvPr id="11267" name="Picture 4" descr="Nueva imagen">
            <a:extLst>
              <a:ext uri="{FF2B5EF4-FFF2-40B4-BE49-F238E27FC236}">
                <a16:creationId xmlns:a16="http://schemas.microsoft.com/office/drawing/2014/main" id="{117BB7D7-70D3-481A-B31B-0A1965A0B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73238"/>
            <a:ext cx="9144000"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Marcador de número de diapositiva">
            <a:extLst>
              <a:ext uri="{FF2B5EF4-FFF2-40B4-BE49-F238E27FC236}">
                <a16:creationId xmlns:a16="http://schemas.microsoft.com/office/drawing/2014/main" id="{0C57B5F8-D6EB-4751-9A25-7F62D77E493B}"/>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047DE742-669D-42EE-800E-9AE8A9BADB47}" type="slidenum">
              <a:rPr lang="es-ES" altLang="es-AR" smtClean="0"/>
              <a:pPr eaLnBrk="1" hangingPunct="1">
                <a:defRPr/>
              </a:pPr>
              <a:t>4</a:t>
            </a:fld>
            <a:endParaRPr lang="es-ES" altLang="es-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D6729-F290-476C-9183-58595F8D4315}"/>
              </a:ext>
            </a:extLst>
          </p:cNvPr>
          <p:cNvSpPr>
            <a:spLocks noGrp="1"/>
          </p:cNvSpPr>
          <p:nvPr>
            <p:ph type="title"/>
          </p:nvPr>
        </p:nvSpPr>
        <p:spPr/>
        <p:txBody>
          <a:bodyPr/>
          <a:lstStyle/>
          <a:p>
            <a:pPr>
              <a:defRPr/>
            </a:pPr>
            <a:r>
              <a:rPr lang="es-AR" sz="3600" b="1" dirty="0"/>
              <a:t>FLUJO DE DATOS Y DE CONTROL</a:t>
            </a:r>
          </a:p>
        </p:txBody>
      </p:sp>
      <p:sp>
        <p:nvSpPr>
          <p:cNvPr id="3" name="Marcador de contenido 2">
            <a:extLst>
              <a:ext uri="{FF2B5EF4-FFF2-40B4-BE49-F238E27FC236}">
                <a16:creationId xmlns:a16="http://schemas.microsoft.com/office/drawing/2014/main" id="{0BEC37E9-F6D8-40F2-87E6-2366B273F483}"/>
              </a:ext>
            </a:extLst>
          </p:cNvPr>
          <p:cNvSpPr>
            <a:spLocks noGrp="1"/>
          </p:cNvSpPr>
          <p:nvPr>
            <p:ph sz="half" idx="1"/>
          </p:nvPr>
        </p:nvSpPr>
        <p:spPr>
          <a:xfrm>
            <a:off x="457200" y="1125538"/>
            <a:ext cx="4038600" cy="5327798"/>
          </a:xfrm>
        </p:spPr>
        <p:txBody>
          <a:bodyPr/>
          <a:lstStyle/>
          <a:p>
            <a:pPr algn="just">
              <a:defRPr/>
            </a:pPr>
            <a:r>
              <a:rPr lang="es-AR" sz="1400" dirty="0"/>
              <a:t>LA FIGURA MUESTRA EL FLUJO DE DATOS DEL </a:t>
            </a:r>
            <a:r>
              <a:rPr lang="es-AR" sz="1400" b="1" dirty="0"/>
              <a:t>CICLO DE INTERRUPCIÓN</a:t>
            </a:r>
            <a:r>
              <a:rPr lang="es-AR" sz="1400" dirty="0"/>
              <a:t>.</a:t>
            </a:r>
          </a:p>
          <a:p>
            <a:pPr algn="just">
              <a:defRPr/>
            </a:pPr>
            <a:r>
              <a:rPr lang="es-AR" sz="1400" dirty="0"/>
              <a:t>EL CONTENIDO EN CURSO DEL </a:t>
            </a:r>
            <a:r>
              <a:rPr lang="es-AR" sz="1400" b="1" dirty="0"/>
              <a:t>PC</a:t>
            </a:r>
            <a:r>
              <a:rPr lang="es-AR" sz="1400" dirty="0"/>
              <a:t> DEBE SER SALVADO DE FORMA QUE LA </a:t>
            </a:r>
            <a:r>
              <a:rPr lang="es-AR" sz="1400" b="1" dirty="0"/>
              <a:t>UCP</a:t>
            </a:r>
            <a:r>
              <a:rPr lang="es-AR" sz="1400" dirty="0"/>
              <a:t>(</a:t>
            </a:r>
            <a:r>
              <a:rPr lang="es-AR" sz="1400" b="1" dirty="0"/>
              <a:t>CPU</a:t>
            </a:r>
            <a:r>
              <a:rPr lang="es-AR" sz="1400" dirty="0"/>
              <a:t>) PUEDA RESTAURAR SU ACTIVIDAD LUEGO DE LA INTERRUPCIÓN. ENTONCES, EL CONTENIDO DEL </a:t>
            </a:r>
            <a:r>
              <a:rPr lang="es-AR" sz="1400" b="1" dirty="0"/>
              <a:t>PC</a:t>
            </a:r>
            <a:r>
              <a:rPr lang="es-AR" sz="1400" dirty="0"/>
              <a:t> ES TRANSFERIDO AL </a:t>
            </a:r>
            <a:r>
              <a:rPr lang="es-AR" sz="1400" b="1" dirty="0"/>
              <a:t>MBR</a:t>
            </a:r>
            <a:r>
              <a:rPr lang="es-AR" sz="1400" dirty="0"/>
              <a:t> Y COLOCADO EN EL </a:t>
            </a:r>
            <a:r>
              <a:rPr lang="es-AR" sz="1400" b="1" dirty="0"/>
              <a:t>BUS DE DATOS</a:t>
            </a:r>
            <a:r>
              <a:rPr lang="es-AR" sz="1400" dirty="0"/>
              <a:t>. UNA </a:t>
            </a:r>
            <a:r>
              <a:rPr lang="es-AR" sz="1400" b="1" dirty="0"/>
              <a:t>LOCACIÓN DE MEMORIA ESPECIAL RESERVADA PARA ESTE PROPOSITO</a:t>
            </a:r>
            <a:r>
              <a:rPr lang="es-AR" sz="1400" dirty="0"/>
              <a:t> ES CARGADA EN EL </a:t>
            </a:r>
            <a:r>
              <a:rPr lang="es-AR" sz="1400" b="1" dirty="0"/>
              <a:t>MAR</a:t>
            </a:r>
            <a:r>
              <a:rPr lang="es-AR" sz="1400" dirty="0"/>
              <a:t> DESDE LA </a:t>
            </a:r>
            <a:r>
              <a:rPr lang="es-AR" sz="1400" b="1" dirty="0"/>
              <a:t>UNIDAD DE CONTROL </a:t>
            </a:r>
            <a:r>
              <a:rPr lang="es-AR" sz="1400" dirty="0"/>
              <a:t>Y LUEGO ES COLOCADA EN EL </a:t>
            </a:r>
            <a:r>
              <a:rPr lang="es-AR" sz="1400" b="1" dirty="0"/>
              <a:t>BUS DE DIRECCIONES</a:t>
            </a:r>
            <a:r>
              <a:rPr lang="es-AR" sz="1400" dirty="0"/>
              <a:t>. LA </a:t>
            </a:r>
            <a:r>
              <a:rPr lang="es-AR" sz="1400" b="1" dirty="0"/>
              <a:t>UNIDAD DE CONTROL </a:t>
            </a:r>
            <a:r>
              <a:rPr lang="es-AR" sz="1400" dirty="0"/>
              <a:t>SOLICITA UNA ESCRITURA A LA MEMORIA (SEÑAL DE CONTROL COLOCADA EN EL </a:t>
            </a:r>
            <a:r>
              <a:rPr lang="es-AR" sz="1400" b="1" dirty="0"/>
              <a:t>BUS DE CONTROL</a:t>
            </a:r>
            <a:r>
              <a:rPr lang="es-AR" sz="1400" dirty="0"/>
              <a:t>). EL </a:t>
            </a:r>
            <a:r>
              <a:rPr lang="es-AR" sz="1400" b="1" dirty="0"/>
              <a:t>PC</a:t>
            </a:r>
            <a:r>
              <a:rPr lang="es-AR" sz="1400" dirty="0"/>
              <a:t> ES CARGADO CON LA DIRECCIÓN DE COMIENZO DE LA </a:t>
            </a:r>
            <a:r>
              <a:rPr lang="es-AR" sz="1400" b="1" dirty="0"/>
              <a:t>RUTINA DE TRATAMIENTO DE INTERRUPCIONES </a:t>
            </a:r>
          </a:p>
        </p:txBody>
      </p:sp>
      <p:sp>
        <p:nvSpPr>
          <p:cNvPr id="5" name="Marcador de número de diapositiva 4">
            <a:extLst>
              <a:ext uri="{FF2B5EF4-FFF2-40B4-BE49-F238E27FC236}">
                <a16:creationId xmlns:a16="http://schemas.microsoft.com/office/drawing/2014/main" id="{C7521281-852F-44E0-A79B-C4C68584987A}"/>
              </a:ext>
            </a:extLst>
          </p:cNvPr>
          <p:cNvSpPr>
            <a:spLocks noGrp="1"/>
          </p:cNvSpPr>
          <p:nvPr>
            <p:ph type="sldNum" sz="quarter" idx="12"/>
          </p:nvPr>
        </p:nvSpPr>
        <p:spPr/>
        <p:txBody>
          <a:bodyPr/>
          <a:lstStyle/>
          <a:p>
            <a:pPr>
              <a:defRPr/>
            </a:pPr>
            <a:fld id="{2C1A0D33-E2AF-44BB-810B-0492843B8890}" type="slidenum">
              <a:rPr lang="es-ES" altLang="es-AR" smtClean="0"/>
              <a:pPr>
                <a:defRPr/>
              </a:pPr>
              <a:t>40</a:t>
            </a:fld>
            <a:endParaRPr lang="es-ES" altLang="es-AR"/>
          </a:p>
        </p:txBody>
      </p:sp>
      <p:pic>
        <p:nvPicPr>
          <p:cNvPr id="66565" name="Marcador de contenido 5">
            <a:extLst>
              <a:ext uri="{FF2B5EF4-FFF2-40B4-BE49-F238E27FC236}">
                <a16:creationId xmlns:a16="http://schemas.microsoft.com/office/drawing/2014/main" id="{1E1779B8-F50B-490A-A79F-B9AD3172F9AC}"/>
              </a:ext>
            </a:extLst>
          </p:cNvPr>
          <p:cNvPicPr>
            <a:picLocks noGrp="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572000" y="1520825"/>
            <a:ext cx="4572000" cy="3959225"/>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2D141DEB-C66B-46CD-B8F0-7A184C4001F3}"/>
              </a:ext>
            </a:extLst>
          </p:cNvPr>
          <p:cNvSpPr>
            <a:spLocks noGrp="1" noChangeArrowheads="1"/>
          </p:cNvSpPr>
          <p:nvPr>
            <p:ph type="title"/>
          </p:nvPr>
        </p:nvSpPr>
        <p:spPr>
          <a:xfrm>
            <a:off x="457200" y="277813"/>
            <a:ext cx="8229600" cy="630907"/>
          </a:xfrm>
        </p:spPr>
        <p:txBody>
          <a:bodyPr/>
          <a:lstStyle/>
          <a:p>
            <a:pPr eaLnBrk="1" hangingPunct="1">
              <a:defRPr/>
            </a:pPr>
            <a:r>
              <a:rPr lang="es-ES_tradnl" b="1" dirty="0"/>
              <a:t>CICLO EJECUCIÓN</a:t>
            </a:r>
            <a:endParaRPr lang="es-ES" b="1" dirty="0"/>
          </a:p>
        </p:txBody>
      </p:sp>
      <p:sp>
        <p:nvSpPr>
          <p:cNvPr id="154627" name="Rectangle 3">
            <a:extLst>
              <a:ext uri="{FF2B5EF4-FFF2-40B4-BE49-F238E27FC236}">
                <a16:creationId xmlns:a16="http://schemas.microsoft.com/office/drawing/2014/main" id="{577062D6-A596-4AF1-B105-0F3D1ADC9574}"/>
              </a:ext>
            </a:extLst>
          </p:cNvPr>
          <p:cNvSpPr>
            <a:spLocks noGrp="1" noChangeArrowheads="1"/>
          </p:cNvSpPr>
          <p:nvPr>
            <p:ph type="body" idx="1"/>
          </p:nvPr>
        </p:nvSpPr>
        <p:spPr>
          <a:xfrm>
            <a:off x="457200" y="1124744"/>
            <a:ext cx="8229600" cy="5455443"/>
          </a:xfrm>
        </p:spPr>
        <p:txBody>
          <a:bodyPr/>
          <a:lstStyle/>
          <a:p>
            <a:pPr algn="just" eaLnBrk="1" hangingPunct="1">
              <a:defRPr/>
            </a:pPr>
            <a:r>
              <a:rPr lang="es-ES_tradnl" sz="2400" dirty="0">
                <a:solidFill>
                  <a:srgbClr val="00FF00"/>
                </a:solidFill>
              </a:rPr>
              <a:t>PARA REALIZAR EL CICLO DE EJECUCIÓN, LA UNIDAD DE CONTROL DEBE </a:t>
            </a:r>
            <a:r>
              <a:rPr lang="es-ES_tradnl" sz="2400" b="1" dirty="0">
                <a:solidFill>
                  <a:srgbClr val="00FF00"/>
                </a:solidFill>
              </a:rPr>
              <a:t>LEER EL CÓDIGO OPERATIVO</a:t>
            </a:r>
            <a:r>
              <a:rPr lang="es-ES_tradnl" sz="2400" dirty="0">
                <a:solidFill>
                  <a:srgbClr val="00FF00"/>
                </a:solidFill>
              </a:rPr>
              <a:t>, </a:t>
            </a:r>
            <a:r>
              <a:rPr lang="es-ES_tradnl" sz="2400" b="1" dirty="0">
                <a:solidFill>
                  <a:srgbClr val="00FF00"/>
                </a:solidFill>
              </a:rPr>
              <a:t>DECODIFICARLO</a:t>
            </a:r>
            <a:r>
              <a:rPr lang="es-ES_tradnl" sz="2400" dirty="0">
                <a:solidFill>
                  <a:srgbClr val="00FF00"/>
                </a:solidFill>
              </a:rPr>
              <a:t> Y </a:t>
            </a:r>
            <a:r>
              <a:rPr lang="es-ES_tradnl" sz="2400" b="1" dirty="0">
                <a:solidFill>
                  <a:srgbClr val="00FF00"/>
                </a:solidFill>
              </a:rPr>
              <a:t>EJECUTARLO</a:t>
            </a:r>
            <a:r>
              <a:rPr lang="es-ES_tradnl" sz="2400" dirty="0">
                <a:solidFill>
                  <a:srgbClr val="00FF00"/>
                </a:solidFill>
              </a:rPr>
              <a:t>.</a:t>
            </a:r>
          </a:p>
          <a:p>
            <a:pPr algn="just" eaLnBrk="1" hangingPunct="1">
              <a:defRPr/>
            </a:pPr>
            <a:r>
              <a:rPr lang="es-ES_tradnl" sz="2400" dirty="0">
                <a:solidFill>
                  <a:srgbClr val="00FF00"/>
                </a:solidFill>
              </a:rPr>
              <a:t>EL FLUJO DE DATOS Y EL DE CONTROL VA A DEPENDER DE LA INSTRUCCIÓN QUE ESTE COLOCADA EN EL </a:t>
            </a:r>
            <a:r>
              <a:rPr lang="es-ES_tradnl" sz="2400" b="1" dirty="0">
                <a:solidFill>
                  <a:srgbClr val="00FF00"/>
                </a:solidFill>
              </a:rPr>
              <a:t>REGISTRO DE INSTRUCCIONES </a:t>
            </a:r>
            <a:r>
              <a:rPr lang="es-ES_tradnl" sz="2400" dirty="0">
                <a:solidFill>
                  <a:srgbClr val="00FF00"/>
                </a:solidFill>
              </a:rPr>
              <a:t>(</a:t>
            </a:r>
            <a:r>
              <a:rPr lang="es-ES_tradnl" sz="2400" b="1" i="1" dirty="0">
                <a:solidFill>
                  <a:srgbClr val="00FF00"/>
                </a:solidFill>
              </a:rPr>
              <a:t>IR = </a:t>
            </a:r>
            <a:r>
              <a:rPr lang="es-ES_tradnl" sz="2400" b="1" i="1" dirty="0" err="1">
                <a:solidFill>
                  <a:srgbClr val="00FF00"/>
                </a:solidFill>
              </a:rPr>
              <a:t>Instruction</a:t>
            </a:r>
            <a:r>
              <a:rPr lang="es-ES_tradnl" sz="2400" b="1" i="1" dirty="0">
                <a:solidFill>
                  <a:srgbClr val="00FF00"/>
                </a:solidFill>
              </a:rPr>
              <a:t> </a:t>
            </a:r>
            <a:r>
              <a:rPr lang="es-ES_tradnl" sz="2400" b="1" i="1" dirty="0" err="1">
                <a:solidFill>
                  <a:srgbClr val="00FF00"/>
                </a:solidFill>
              </a:rPr>
              <a:t>Register</a:t>
            </a:r>
            <a:r>
              <a:rPr lang="es-ES_tradnl" sz="2400" b="1" i="1" dirty="0">
                <a:solidFill>
                  <a:srgbClr val="00FF00"/>
                </a:solidFill>
              </a:rPr>
              <a:t>)</a:t>
            </a:r>
            <a:r>
              <a:rPr lang="es-ES_tradnl" sz="2400" dirty="0">
                <a:solidFill>
                  <a:srgbClr val="00FF00"/>
                </a:solidFill>
              </a:rPr>
              <a:t>. ESTE CICLO PUEDE INVOLUCRAR TRANSFERENCIAS DE DATOS ENTRE REGISTROS, LECTURA O ESCRITURA EN MEMORIA O MÓDULOS DE E/S Y/O INVOLUCRAR OPERACIONES EN LA </a:t>
            </a:r>
            <a:r>
              <a:rPr lang="es-ES_tradnl" sz="2400" b="1" i="1" dirty="0">
                <a:solidFill>
                  <a:srgbClr val="00FF00"/>
                </a:solidFill>
              </a:rPr>
              <a:t>ULA</a:t>
            </a:r>
            <a:r>
              <a:rPr lang="es-ES_tradnl" sz="2400" dirty="0">
                <a:solidFill>
                  <a:srgbClr val="00FF00"/>
                </a:solidFill>
              </a:rPr>
              <a:t>(</a:t>
            </a:r>
            <a:r>
              <a:rPr lang="es-ES_tradnl" sz="2400" b="1" i="1" dirty="0">
                <a:solidFill>
                  <a:srgbClr val="00FF00"/>
                </a:solidFill>
              </a:rPr>
              <a:t>ALU</a:t>
            </a:r>
            <a:r>
              <a:rPr lang="es-ES_tradnl" sz="2400" dirty="0">
                <a:solidFill>
                  <a:srgbClr val="00FF00"/>
                </a:solidFill>
              </a:rPr>
              <a:t>)</a:t>
            </a:r>
            <a:endParaRPr lang="es-ES" sz="2400" dirty="0">
              <a:solidFill>
                <a:srgbClr val="00FF00"/>
              </a:solidFill>
            </a:endParaRPr>
          </a:p>
        </p:txBody>
      </p:sp>
      <p:sp>
        <p:nvSpPr>
          <p:cNvPr id="6" name="5 Marcador de número de diapositiva">
            <a:extLst>
              <a:ext uri="{FF2B5EF4-FFF2-40B4-BE49-F238E27FC236}">
                <a16:creationId xmlns:a16="http://schemas.microsoft.com/office/drawing/2014/main" id="{ACB2D5DF-E21D-4161-87CF-BC9733F1B037}"/>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B45B0366-47B1-420F-9478-C90D3B654CC8}" type="slidenum">
              <a:rPr lang="es-ES" altLang="es-AR" smtClean="0"/>
              <a:pPr eaLnBrk="1" hangingPunct="1">
                <a:defRPr/>
              </a:pPr>
              <a:t>41</a:t>
            </a:fld>
            <a:endParaRPr lang="es-ES" altLang="es-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CAA8424D-E0BB-4213-9AA3-C5789190711E}"/>
              </a:ext>
            </a:extLst>
          </p:cNvPr>
          <p:cNvSpPr>
            <a:spLocks noGrp="1" noChangeArrowheads="1"/>
          </p:cNvSpPr>
          <p:nvPr>
            <p:ph type="title"/>
          </p:nvPr>
        </p:nvSpPr>
        <p:spPr/>
        <p:txBody>
          <a:bodyPr/>
          <a:lstStyle/>
          <a:p>
            <a:pPr eaLnBrk="1" hangingPunct="1">
              <a:defRPr/>
            </a:pPr>
            <a:r>
              <a:rPr lang="es-ES_tradnl" sz="4000" b="1" dirty="0"/>
              <a:t>IMPLEMENTACIONES DE LA UNIDAD DE CONTROL</a:t>
            </a:r>
            <a:endParaRPr lang="es-ES" sz="4000" b="1" dirty="0"/>
          </a:p>
        </p:txBody>
      </p:sp>
      <p:sp>
        <p:nvSpPr>
          <p:cNvPr id="155651" name="Rectangle 3">
            <a:extLst>
              <a:ext uri="{FF2B5EF4-FFF2-40B4-BE49-F238E27FC236}">
                <a16:creationId xmlns:a16="http://schemas.microsoft.com/office/drawing/2014/main" id="{BEDEC40C-07AB-4D85-8194-524C5DCAE94B}"/>
              </a:ext>
            </a:extLst>
          </p:cNvPr>
          <p:cNvSpPr>
            <a:spLocks noGrp="1" noChangeArrowheads="1"/>
          </p:cNvSpPr>
          <p:nvPr>
            <p:ph type="body" idx="1"/>
          </p:nvPr>
        </p:nvSpPr>
        <p:spPr>
          <a:xfrm>
            <a:off x="323850" y="2060575"/>
            <a:ext cx="8820150" cy="4070350"/>
          </a:xfrm>
        </p:spPr>
        <p:txBody>
          <a:bodyPr/>
          <a:lstStyle/>
          <a:p>
            <a:pPr eaLnBrk="1" hangingPunct="1">
              <a:buFont typeface="Wingdings" panose="05000000000000000000" pitchFamily="2" charset="2"/>
              <a:buNone/>
              <a:defRPr/>
            </a:pPr>
            <a:endParaRPr lang="es-ES_tradnl" dirty="0"/>
          </a:p>
          <a:p>
            <a:pPr algn="ctr" eaLnBrk="1" hangingPunct="1">
              <a:buFont typeface="Wingdings" panose="05000000000000000000" pitchFamily="2" charset="2"/>
              <a:buNone/>
              <a:defRPr/>
            </a:pPr>
            <a:r>
              <a:rPr lang="es-ES_tradnl" dirty="0">
                <a:solidFill>
                  <a:srgbClr val="FFFF00"/>
                </a:solidFill>
              </a:rPr>
              <a:t>IMPLEMENTACIÓN CABLEADA</a:t>
            </a:r>
          </a:p>
          <a:p>
            <a:pPr algn="ctr" eaLnBrk="1" hangingPunct="1">
              <a:buFont typeface="Wingdings" panose="05000000000000000000" pitchFamily="2" charset="2"/>
              <a:buNone/>
              <a:defRPr/>
            </a:pPr>
            <a:endParaRPr lang="es-ES_tradnl" dirty="0">
              <a:solidFill>
                <a:srgbClr val="FFFF00"/>
              </a:solidFill>
            </a:endParaRPr>
          </a:p>
          <a:p>
            <a:pPr algn="ctr" eaLnBrk="1" hangingPunct="1">
              <a:buFont typeface="Wingdings" panose="05000000000000000000" pitchFamily="2" charset="2"/>
              <a:buNone/>
              <a:defRPr/>
            </a:pPr>
            <a:r>
              <a:rPr lang="es-ES_tradnl" dirty="0">
                <a:solidFill>
                  <a:srgbClr val="FFFF00"/>
                </a:solidFill>
              </a:rPr>
              <a:t>IMPLEMENTACIÓN MICROPROGRAMADA</a:t>
            </a:r>
            <a:endParaRPr lang="es-ES" dirty="0">
              <a:solidFill>
                <a:srgbClr val="FFFF00"/>
              </a:solidFill>
            </a:endParaRPr>
          </a:p>
        </p:txBody>
      </p:sp>
      <p:sp>
        <p:nvSpPr>
          <p:cNvPr id="6" name="5 Marcador de número de diapositiva">
            <a:extLst>
              <a:ext uri="{FF2B5EF4-FFF2-40B4-BE49-F238E27FC236}">
                <a16:creationId xmlns:a16="http://schemas.microsoft.com/office/drawing/2014/main" id="{B97C73B6-1EB5-4194-BDD7-E138ECA1D7AB}"/>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23646A87-EA1D-4806-B0C0-678E94CC5C1C}" type="slidenum">
              <a:rPr lang="es-ES" altLang="es-AR" smtClean="0"/>
              <a:pPr eaLnBrk="1" hangingPunct="1">
                <a:defRPr/>
              </a:pPr>
              <a:t>42</a:t>
            </a:fld>
            <a:endParaRPr lang="es-ES" altLang="es-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0E5E34-1651-47E3-94C8-C01FEA853C6D}"/>
              </a:ext>
            </a:extLst>
          </p:cNvPr>
          <p:cNvSpPr>
            <a:spLocks noGrp="1"/>
          </p:cNvSpPr>
          <p:nvPr>
            <p:ph type="title"/>
          </p:nvPr>
        </p:nvSpPr>
        <p:spPr>
          <a:xfrm>
            <a:off x="457200" y="277813"/>
            <a:ext cx="8229600" cy="990600"/>
          </a:xfrm>
        </p:spPr>
        <p:txBody>
          <a:bodyPr/>
          <a:lstStyle/>
          <a:p>
            <a:pPr>
              <a:defRPr/>
            </a:pPr>
            <a:r>
              <a:rPr lang="es-ES_tradnl" sz="4000" dirty="0">
                <a:solidFill>
                  <a:srgbClr val="FFFF00"/>
                </a:solidFill>
              </a:rPr>
              <a:t>CONTROL  CABLEADO</a:t>
            </a:r>
            <a:br>
              <a:rPr lang="es-ES_tradnl" dirty="0">
                <a:solidFill>
                  <a:srgbClr val="FFFF00"/>
                </a:solidFill>
              </a:rPr>
            </a:br>
            <a:endParaRPr lang="es-AR" dirty="0"/>
          </a:p>
        </p:txBody>
      </p:sp>
      <p:sp>
        <p:nvSpPr>
          <p:cNvPr id="4" name="Marcador de número de diapositiva 3">
            <a:extLst>
              <a:ext uri="{FF2B5EF4-FFF2-40B4-BE49-F238E27FC236}">
                <a16:creationId xmlns:a16="http://schemas.microsoft.com/office/drawing/2014/main" id="{464FB6B3-2BF9-4ADC-B085-383D26600A5B}"/>
              </a:ext>
            </a:extLst>
          </p:cNvPr>
          <p:cNvSpPr>
            <a:spLocks noGrp="1"/>
          </p:cNvSpPr>
          <p:nvPr>
            <p:ph type="sldNum" sz="quarter" idx="12"/>
          </p:nvPr>
        </p:nvSpPr>
        <p:spPr/>
        <p:txBody>
          <a:bodyPr/>
          <a:lstStyle/>
          <a:p>
            <a:pPr>
              <a:defRPr/>
            </a:pPr>
            <a:fld id="{B8529475-A357-4165-9588-A8A790FC9AA7}" type="slidenum">
              <a:rPr lang="es-ES" altLang="es-AR" smtClean="0"/>
              <a:pPr>
                <a:defRPr/>
              </a:pPr>
              <a:t>43</a:t>
            </a:fld>
            <a:endParaRPr lang="es-ES" altLang="es-AR"/>
          </a:p>
        </p:txBody>
      </p:sp>
      <p:sp>
        <p:nvSpPr>
          <p:cNvPr id="5" name="Rectangle 1">
            <a:extLst>
              <a:ext uri="{FF2B5EF4-FFF2-40B4-BE49-F238E27FC236}">
                <a16:creationId xmlns:a16="http://schemas.microsoft.com/office/drawing/2014/main" id="{45E812EE-F9EB-453A-B7AD-5358B02A4A3A}"/>
              </a:ext>
            </a:extLst>
          </p:cNvPr>
          <p:cNvSpPr>
            <a:spLocks noGrp="1" noChangeArrowheads="1"/>
          </p:cNvSpPr>
          <p:nvPr>
            <p:ph idx="1"/>
          </p:nvPr>
        </p:nvSpPr>
        <p:spPr>
          <a:xfrm>
            <a:off x="457200" y="838200"/>
            <a:ext cx="8507413" cy="5078413"/>
          </a:xfrm>
        </p:spPr>
        <p:txBody>
          <a:bodyPr anchor="ctr">
            <a:spAutoFit/>
          </a:bodyPr>
          <a:lstStyle/>
          <a:p>
            <a:pPr marL="0" indent="0" algn="just">
              <a:spcBef>
                <a:spcPct val="0"/>
              </a:spcBef>
              <a:buClrTx/>
              <a:buSzTx/>
              <a:buFontTx/>
              <a:buNone/>
              <a:defRPr/>
            </a:pPr>
            <a:r>
              <a:rPr lang="es-ES" altLang="es-AR" sz="1800" b="1" cap="all" dirty="0">
                <a:effectLst/>
                <a:ea typeface="Times New Roman" panose="02020603050405020304" pitchFamily="18" charset="0"/>
              </a:rPr>
              <a:t>En este caso, la Unidad de Control, es esencialmente </a:t>
            </a:r>
            <a:r>
              <a:rPr lang="es-ES" altLang="es-AR" sz="1800" b="1" cap="all" dirty="0">
                <a:effectLst>
                  <a:outerShdw blurRad="38100" dist="38100" dir="2700000" algn="tl">
                    <a:srgbClr val="000000">
                      <a:alpha val="43137"/>
                    </a:srgbClr>
                  </a:outerShdw>
                </a:effectLst>
                <a:ea typeface="Times New Roman" panose="02020603050405020304" pitchFamily="18" charset="0"/>
              </a:rPr>
              <a:t>un circuito combinacional</a:t>
            </a:r>
            <a:r>
              <a:rPr lang="es-ES" altLang="es-AR" sz="1800" b="1" cap="all" dirty="0">
                <a:effectLst/>
                <a:ea typeface="Times New Roman" panose="02020603050405020304" pitchFamily="18" charset="0"/>
              </a:rPr>
              <a:t>, donde las entradas son transformadas en un conjunto de señales lógicas, que son las señales de control.</a:t>
            </a:r>
            <a:endParaRPr lang="es-AR" altLang="es-AR" sz="1800" cap="all" dirty="0">
              <a:effectLst/>
            </a:endParaRPr>
          </a:p>
          <a:p>
            <a:pPr marL="0" indent="0" algn="just">
              <a:spcBef>
                <a:spcPct val="0"/>
              </a:spcBef>
              <a:buClrTx/>
              <a:buSzTx/>
              <a:buFontTx/>
              <a:buNone/>
              <a:defRPr/>
            </a:pPr>
            <a:endParaRPr lang="es-ES" altLang="es-AR" sz="1800" b="1" cap="all" dirty="0">
              <a:effectLst/>
              <a:ea typeface="Times New Roman" panose="02020603050405020304" pitchFamily="18" charset="0"/>
            </a:endParaRPr>
          </a:p>
          <a:p>
            <a:pPr algn="just">
              <a:spcBef>
                <a:spcPct val="0"/>
              </a:spcBef>
              <a:buClrTx/>
              <a:buSzTx/>
              <a:defRPr/>
            </a:pPr>
            <a:r>
              <a:rPr lang="es-ES" altLang="es-AR" sz="1800" b="1" cap="all" dirty="0">
                <a:effectLst/>
                <a:ea typeface="Times New Roman" panose="02020603050405020304" pitchFamily="18" charset="0"/>
              </a:rPr>
              <a:t>consideremos ahora el </a:t>
            </a:r>
            <a:r>
              <a:rPr lang="es-ES" altLang="es-AR" sz="1800" b="1" i="1" cap="all" dirty="0">
                <a:effectLst>
                  <a:outerShdw blurRad="38100" dist="38100" dir="2700000" algn="tl">
                    <a:srgbClr val="000000">
                      <a:alpha val="43137"/>
                    </a:srgbClr>
                  </a:outerShdw>
                </a:effectLst>
                <a:ea typeface="Times New Roman" panose="02020603050405020304" pitchFamily="18" charset="0"/>
              </a:rPr>
              <a:t>registro de instrucciones </a:t>
            </a:r>
            <a:r>
              <a:rPr lang="es-ES" altLang="es-AR" sz="1800" b="1" cap="all" dirty="0">
                <a:effectLst/>
                <a:ea typeface="Times New Roman" panose="02020603050405020304" pitchFamily="18" charset="0"/>
              </a:rPr>
              <a:t>(</a:t>
            </a:r>
            <a:r>
              <a:rPr lang="es-ES" altLang="es-AR" sz="1800" b="1" i="1" cap="all" dirty="0">
                <a:effectLst>
                  <a:outerShdw blurRad="38100" dist="38100" dir="2700000" algn="tl">
                    <a:srgbClr val="000000">
                      <a:alpha val="43137"/>
                    </a:srgbClr>
                  </a:outerShdw>
                </a:effectLst>
                <a:ea typeface="Times New Roman" panose="02020603050405020304" pitchFamily="18" charset="0"/>
              </a:rPr>
              <a:t>IR</a:t>
            </a:r>
            <a:r>
              <a:rPr lang="es-ES" altLang="es-AR" sz="1800" b="1" cap="all" dirty="0">
                <a:effectLst/>
                <a:ea typeface="Times New Roman" panose="02020603050405020304" pitchFamily="18" charset="0"/>
              </a:rPr>
              <a:t>). La Unidad de Control hace uso del </a:t>
            </a:r>
            <a:r>
              <a:rPr lang="es-ES" altLang="es-AR" sz="1800" b="1" cap="all" dirty="0">
                <a:effectLst>
                  <a:outerShdw blurRad="38100" dist="38100" dir="2700000" algn="tl">
                    <a:srgbClr val="000000">
                      <a:alpha val="43137"/>
                    </a:srgbClr>
                  </a:outerShdw>
                </a:effectLst>
                <a:ea typeface="Times New Roman" panose="02020603050405020304" pitchFamily="18" charset="0"/>
              </a:rPr>
              <a:t>código operativo</a:t>
            </a:r>
            <a:r>
              <a:rPr lang="es-ES" altLang="es-AR" sz="1800" b="1" cap="all" dirty="0">
                <a:effectLst/>
                <a:ea typeface="Times New Roman" panose="02020603050405020304" pitchFamily="18" charset="0"/>
              </a:rPr>
              <a:t> para llevar a cabo diferentes acciones para diferentes instrucciones. Mediante un decodificador, es posible lograr que para cada código, haya una sola salida. En general, el decodificador puede tener </a:t>
            </a:r>
            <a:r>
              <a:rPr lang="es-ES" altLang="es-AR" sz="1800" b="1" cap="all" dirty="0">
                <a:effectLst>
                  <a:outerShdw blurRad="38100" dist="38100" dir="2700000" algn="tl">
                    <a:srgbClr val="000000">
                      <a:alpha val="43137"/>
                    </a:srgbClr>
                  </a:outerShdw>
                </a:effectLst>
                <a:ea typeface="Times New Roman" panose="02020603050405020304" pitchFamily="18" charset="0"/>
              </a:rPr>
              <a:t>n entradas binarias </a:t>
            </a:r>
            <a:r>
              <a:rPr lang="es-ES" altLang="es-AR" sz="1800" b="1" cap="all" dirty="0">
                <a:effectLst/>
                <a:ea typeface="Times New Roman" panose="02020603050405020304" pitchFamily="18" charset="0"/>
              </a:rPr>
              <a:t>y dar </a:t>
            </a:r>
            <a:r>
              <a:rPr lang="es-ES" altLang="es-AR" sz="1800" b="1" cap="all" dirty="0">
                <a:effectLst>
                  <a:outerShdw blurRad="38100" dist="38100" dir="2700000" algn="tl">
                    <a:srgbClr val="000000">
                      <a:alpha val="43137"/>
                    </a:srgbClr>
                  </a:outerShdw>
                </a:effectLst>
                <a:ea typeface="Times New Roman" panose="02020603050405020304" pitchFamily="18" charset="0"/>
              </a:rPr>
              <a:t>2</a:t>
            </a:r>
            <a:r>
              <a:rPr lang="es-ES" altLang="es-AR" sz="1800" b="1" cap="all" baseline="30000" dirty="0">
                <a:effectLst>
                  <a:outerShdw blurRad="38100" dist="38100" dir="2700000" algn="tl">
                    <a:srgbClr val="000000">
                      <a:alpha val="43137"/>
                    </a:srgbClr>
                  </a:outerShdw>
                </a:effectLst>
                <a:ea typeface="Times New Roman" panose="02020603050405020304" pitchFamily="18" charset="0"/>
              </a:rPr>
              <a:t>n </a:t>
            </a:r>
            <a:r>
              <a:rPr lang="es-ES" altLang="es-AR" sz="1800" b="1" cap="all" dirty="0">
                <a:effectLst>
                  <a:outerShdw blurRad="38100" dist="38100" dir="2700000" algn="tl">
                    <a:srgbClr val="000000">
                      <a:alpha val="43137"/>
                    </a:srgbClr>
                  </a:outerShdw>
                </a:effectLst>
                <a:ea typeface="Times New Roman" panose="02020603050405020304" pitchFamily="18" charset="0"/>
              </a:rPr>
              <a:t>salidas también binarias</a:t>
            </a:r>
            <a:r>
              <a:rPr lang="es-ES" altLang="es-AR" sz="1800" b="1" cap="all" dirty="0">
                <a:effectLst/>
                <a:ea typeface="Times New Roman" panose="02020603050405020304" pitchFamily="18" charset="0"/>
              </a:rPr>
              <a:t>, en consecuencia, habrá una salida por cada uno de los códigos operativos previstos. En la tabla siguiente tenemos un ejemplo de como ocurre este proceso,  Decodificador con </a:t>
            </a:r>
            <a:r>
              <a:rPr lang="es-ES" altLang="es-AR" sz="1800" b="1" i="1" cap="all" dirty="0">
                <a:effectLst>
                  <a:outerShdw blurRad="38100" dist="38100" dir="2700000" algn="tl">
                    <a:srgbClr val="000000">
                      <a:alpha val="43137"/>
                    </a:srgbClr>
                  </a:outerShdw>
                </a:effectLst>
                <a:ea typeface="Times New Roman" panose="02020603050405020304" pitchFamily="18" charset="0"/>
              </a:rPr>
              <a:t>cuatro entradas</a:t>
            </a:r>
            <a:r>
              <a:rPr lang="es-ES" altLang="es-AR" sz="1800" b="1" cap="all" dirty="0">
                <a:effectLst>
                  <a:outerShdw blurRad="38100" dist="38100" dir="2700000" algn="tl">
                    <a:srgbClr val="000000">
                      <a:alpha val="43137"/>
                    </a:srgbClr>
                  </a:outerShdw>
                </a:effectLst>
                <a:ea typeface="Times New Roman" panose="02020603050405020304" pitchFamily="18" charset="0"/>
              </a:rPr>
              <a:t> </a:t>
            </a:r>
            <a:r>
              <a:rPr lang="es-ES" altLang="es-AR" sz="1800" b="1" cap="all" dirty="0">
                <a:effectLst/>
                <a:ea typeface="Times New Roman" panose="02020603050405020304" pitchFamily="18" charset="0"/>
              </a:rPr>
              <a:t>(</a:t>
            </a:r>
            <a:r>
              <a:rPr lang="es-ES" altLang="es-AR" sz="1800" b="1" cap="all" dirty="0">
                <a:effectLst>
                  <a:outerShdw blurRad="38100" dist="38100" dir="2700000" algn="tl">
                    <a:srgbClr val="000000">
                      <a:alpha val="43137"/>
                    </a:srgbClr>
                  </a:outerShdw>
                </a:effectLst>
                <a:ea typeface="Times New Roman" panose="02020603050405020304" pitchFamily="18" charset="0"/>
              </a:rPr>
              <a:t>Inputs</a:t>
            </a:r>
            <a:r>
              <a:rPr lang="es-ES" altLang="es-AR" sz="1800" b="1" cap="all" dirty="0">
                <a:effectLst/>
                <a:ea typeface="Times New Roman" panose="02020603050405020304" pitchFamily="18" charset="0"/>
              </a:rPr>
              <a:t>) y </a:t>
            </a:r>
            <a:r>
              <a:rPr lang="es-ES" altLang="es-AR" sz="1800" b="1" i="1" cap="all" dirty="0">
                <a:effectLst>
                  <a:outerShdw blurRad="38100" dist="38100" dir="2700000" algn="tl">
                    <a:srgbClr val="000000">
                      <a:alpha val="43137"/>
                    </a:srgbClr>
                  </a:outerShdw>
                </a:effectLst>
                <a:ea typeface="Times New Roman" panose="02020603050405020304" pitchFamily="18" charset="0"/>
              </a:rPr>
              <a:t>dieciséis salidas </a:t>
            </a:r>
            <a:r>
              <a:rPr lang="es-ES" altLang="es-AR" sz="1800" b="1" cap="all" dirty="0">
                <a:effectLst/>
                <a:ea typeface="Times New Roman" panose="02020603050405020304" pitchFamily="18" charset="0"/>
              </a:rPr>
              <a:t>(</a:t>
            </a:r>
            <a:r>
              <a:rPr lang="es-ES" altLang="es-AR" sz="1800" b="1" cap="all" dirty="0">
                <a:effectLst>
                  <a:outerShdw blurRad="38100" dist="38100" dir="2700000" algn="tl">
                    <a:srgbClr val="000000">
                      <a:alpha val="43137"/>
                    </a:srgbClr>
                  </a:outerShdw>
                </a:effectLst>
                <a:ea typeface="Times New Roman" panose="02020603050405020304" pitchFamily="18" charset="0"/>
              </a:rPr>
              <a:t>Outputs</a:t>
            </a:r>
            <a:r>
              <a:rPr lang="es-ES" altLang="es-AR" sz="1800" b="1" cap="all" dirty="0">
                <a:effectLst/>
                <a:ea typeface="Times New Roman" panose="02020603050405020304" pitchFamily="18" charset="0"/>
              </a:rPr>
              <a:t>):</a:t>
            </a:r>
            <a:endParaRPr lang="es-AR" altLang="es-AR" sz="1800" cap="all" dirty="0">
              <a:effectLs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E4CBC6-ADA4-4A0F-A9C4-12B23E5C47FF}"/>
              </a:ext>
            </a:extLst>
          </p:cNvPr>
          <p:cNvSpPr>
            <a:spLocks noGrp="1"/>
          </p:cNvSpPr>
          <p:nvPr>
            <p:ph type="title"/>
          </p:nvPr>
        </p:nvSpPr>
        <p:spPr>
          <a:xfrm>
            <a:off x="457200" y="25400"/>
            <a:ext cx="8229600" cy="450850"/>
          </a:xfrm>
        </p:spPr>
        <p:txBody>
          <a:bodyPr/>
          <a:lstStyle/>
          <a:p>
            <a:pPr>
              <a:defRPr/>
            </a:pPr>
            <a:endParaRPr lang="es-AR" sz="1200" cap="all" dirty="0"/>
          </a:p>
        </p:txBody>
      </p:sp>
      <p:sp>
        <p:nvSpPr>
          <p:cNvPr id="4" name="Marcador de número de diapositiva 3">
            <a:extLst>
              <a:ext uri="{FF2B5EF4-FFF2-40B4-BE49-F238E27FC236}">
                <a16:creationId xmlns:a16="http://schemas.microsoft.com/office/drawing/2014/main" id="{1F22EDCA-DD19-4614-A039-59AC76ED134B}"/>
              </a:ext>
            </a:extLst>
          </p:cNvPr>
          <p:cNvSpPr>
            <a:spLocks noGrp="1"/>
          </p:cNvSpPr>
          <p:nvPr>
            <p:ph type="sldNum" sz="quarter" idx="12"/>
          </p:nvPr>
        </p:nvSpPr>
        <p:spPr/>
        <p:txBody>
          <a:bodyPr/>
          <a:lstStyle/>
          <a:p>
            <a:pPr>
              <a:defRPr/>
            </a:pPr>
            <a:fld id="{21229D85-9D3C-4EEE-9AEB-3B2D05FEAFCC}" type="slidenum">
              <a:rPr lang="es-ES" altLang="es-AR" smtClean="0"/>
              <a:pPr>
                <a:defRPr/>
              </a:pPr>
              <a:t>44</a:t>
            </a:fld>
            <a:endParaRPr lang="es-ES" altLang="es-AR"/>
          </a:p>
        </p:txBody>
      </p:sp>
      <p:graphicFrame>
        <p:nvGraphicFramePr>
          <p:cNvPr id="5" name="Group 4544">
            <a:extLst>
              <a:ext uri="{FF2B5EF4-FFF2-40B4-BE49-F238E27FC236}">
                <a16:creationId xmlns:a16="http://schemas.microsoft.com/office/drawing/2014/main" id="{5B6CECEC-9816-4960-913E-06A53F27F178}"/>
              </a:ext>
            </a:extLst>
          </p:cNvPr>
          <p:cNvGraphicFramePr>
            <a:graphicFrameLocks noGrp="1"/>
          </p:cNvGraphicFramePr>
          <p:nvPr>
            <p:ph idx="1"/>
            <p:extLst>
              <p:ext uri="{D42A27DB-BD31-4B8C-83A1-F6EECF244321}">
                <p14:modId xmlns:p14="http://schemas.microsoft.com/office/powerpoint/2010/main" val="2957769660"/>
              </p:ext>
            </p:extLst>
          </p:nvPr>
        </p:nvGraphicFramePr>
        <p:xfrm>
          <a:off x="0" y="25400"/>
          <a:ext cx="9144002" cy="6662745"/>
        </p:xfrm>
        <a:graphic>
          <a:graphicData uri="http://schemas.openxmlformats.org/drawingml/2006/table">
            <a:tbl>
              <a:tblPr/>
              <a:tblGrid>
                <a:gridCol w="457948">
                  <a:extLst>
                    <a:ext uri="{9D8B030D-6E8A-4147-A177-3AD203B41FA5}">
                      <a16:colId xmlns:a16="http://schemas.microsoft.com/office/drawing/2014/main" val="20000"/>
                    </a:ext>
                  </a:extLst>
                </a:gridCol>
                <a:gridCol w="456286">
                  <a:extLst>
                    <a:ext uri="{9D8B030D-6E8A-4147-A177-3AD203B41FA5}">
                      <a16:colId xmlns:a16="http://schemas.microsoft.com/office/drawing/2014/main" val="20001"/>
                    </a:ext>
                  </a:extLst>
                </a:gridCol>
                <a:gridCol w="457948">
                  <a:extLst>
                    <a:ext uri="{9D8B030D-6E8A-4147-A177-3AD203B41FA5}">
                      <a16:colId xmlns:a16="http://schemas.microsoft.com/office/drawing/2014/main" val="20002"/>
                    </a:ext>
                  </a:extLst>
                </a:gridCol>
                <a:gridCol w="456286">
                  <a:extLst>
                    <a:ext uri="{9D8B030D-6E8A-4147-A177-3AD203B41FA5}">
                      <a16:colId xmlns:a16="http://schemas.microsoft.com/office/drawing/2014/main" val="20003"/>
                    </a:ext>
                  </a:extLst>
                </a:gridCol>
                <a:gridCol w="457948">
                  <a:extLst>
                    <a:ext uri="{9D8B030D-6E8A-4147-A177-3AD203B41FA5}">
                      <a16:colId xmlns:a16="http://schemas.microsoft.com/office/drawing/2014/main" val="20004"/>
                    </a:ext>
                  </a:extLst>
                </a:gridCol>
                <a:gridCol w="456286">
                  <a:extLst>
                    <a:ext uri="{9D8B030D-6E8A-4147-A177-3AD203B41FA5}">
                      <a16:colId xmlns:a16="http://schemas.microsoft.com/office/drawing/2014/main" val="20005"/>
                    </a:ext>
                  </a:extLst>
                </a:gridCol>
                <a:gridCol w="457948">
                  <a:extLst>
                    <a:ext uri="{9D8B030D-6E8A-4147-A177-3AD203B41FA5}">
                      <a16:colId xmlns:a16="http://schemas.microsoft.com/office/drawing/2014/main" val="20006"/>
                    </a:ext>
                  </a:extLst>
                </a:gridCol>
                <a:gridCol w="456286">
                  <a:extLst>
                    <a:ext uri="{9D8B030D-6E8A-4147-A177-3AD203B41FA5}">
                      <a16:colId xmlns:a16="http://schemas.microsoft.com/office/drawing/2014/main" val="20007"/>
                    </a:ext>
                  </a:extLst>
                </a:gridCol>
                <a:gridCol w="457948">
                  <a:extLst>
                    <a:ext uri="{9D8B030D-6E8A-4147-A177-3AD203B41FA5}">
                      <a16:colId xmlns:a16="http://schemas.microsoft.com/office/drawing/2014/main" val="20008"/>
                    </a:ext>
                  </a:extLst>
                </a:gridCol>
                <a:gridCol w="457948">
                  <a:extLst>
                    <a:ext uri="{9D8B030D-6E8A-4147-A177-3AD203B41FA5}">
                      <a16:colId xmlns:a16="http://schemas.microsoft.com/office/drawing/2014/main" val="20009"/>
                    </a:ext>
                  </a:extLst>
                </a:gridCol>
                <a:gridCol w="456286">
                  <a:extLst>
                    <a:ext uri="{9D8B030D-6E8A-4147-A177-3AD203B41FA5}">
                      <a16:colId xmlns:a16="http://schemas.microsoft.com/office/drawing/2014/main" val="20010"/>
                    </a:ext>
                  </a:extLst>
                </a:gridCol>
                <a:gridCol w="457948">
                  <a:extLst>
                    <a:ext uri="{9D8B030D-6E8A-4147-A177-3AD203B41FA5}">
                      <a16:colId xmlns:a16="http://schemas.microsoft.com/office/drawing/2014/main" val="20011"/>
                    </a:ext>
                  </a:extLst>
                </a:gridCol>
                <a:gridCol w="456286">
                  <a:extLst>
                    <a:ext uri="{9D8B030D-6E8A-4147-A177-3AD203B41FA5}">
                      <a16:colId xmlns:a16="http://schemas.microsoft.com/office/drawing/2014/main" val="20012"/>
                    </a:ext>
                  </a:extLst>
                </a:gridCol>
                <a:gridCol w="457948">
                  <a:extLst>
                    <a:ext uri="{9D8B030D-6E8A-4147-A177-3AD203B41FA5}">
                      <a16:colId xmlns:a16="http://schemas.microsoft.com/office/drawing/2014/main" val="20013"/>
                    </a:ext>
                  </a:extLst>
                </a:gridCol>
                <a:gridCol w="456286">
                  <a:extLst>
                    <a:ext uri="{9D8B030D-6E8A-4147-A177-3AD203B41FA5}">
                      <a16:colId xmlns:a16="http://schemas.microsoft.com/office/drawing/2014/main" val="20014"/>
                    </a:ext>
                  </a:extLst>
                </a:gridCol>
                <a:gridCol w="457948">
                  <a:extLst>
                    <a:ext uri="{9D8B030D-6E8A-4147-A177-3AD203B41FA5}">
                      <a16:colId xmlns:a16="http://schemas.microsoft.com/office/drawing/2014/main" val="20015"/>
                    </a:ext>
                  </a:extLst>
                </a:gridCol>
                <a:gridCol w="456286">
                  <a:extLst>
                    <a:ext uri="{9D8B030D-6E8A-4147-A177-3AD203B41FA5}">
                      <a16:colId xmlns:a16="http://schemas.microsoft.com/office/drawing/2014/main" val="20016"/>
                    </a:ext>
                  </a:extLst>
                </a:gridCol>
                <a:gridCol w="457948">
                  <a:extLst>
                    <a:ext uri="{9D8B030D-6E8A-4147-A177-3AD203B41FA5}">
                      <a16:colId xmlns:a16="http://schemas.microsoft.com/office/drawing/2014/main" val="20017"/>
                    </a:ext>
                  </a:extLst>
                </a:gridCol>
                <a:gridCol w="456286">
                  <a:extLst>
                    <a:ext uri="{9D8B030D-6E8A-4147-A177-3AD203B41FA5}">
                      <a16:colId xmlns:a16="http://schemas.microsoft.com/office/drawing/2014/main" val="20018"/>
                    </a:ext>
                  </a:extLst>
                </a:gridCol>
                <a:gridCol w="457948">
                  <a:extLst>
                    <a:ext uri="{9D8B030D-6E8A-4147-A177-3AD203B41FA5}">
                      <a16:colId xmlns:a16="http://schemas.microsoft.com/office/drawing/2014/main" val="20019"/>
                    </a:ext>
                  </a:extLst>
                </a:gridCol>
              </a:tblGrid>
              <a:tr h="81076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FF00"/>
                          </a:solidFill>
                          <a:effectLst/>
                          <a:latin typeface="Times New Roman" pitchFamily="18" charset="0"/>
                          <a:cs typeface="Times New Roman" pitchFamily="18" charset="0"/>
                        </a:rPr>
                        <a:t>I</a:t>
                      </a:r>
                      <a:r>
                        <a:rPr kumimoji="0" lang="en-US" sz="1800" b="0" i="0" u="none" strike="noStrike" cap="none" normalizeH="0" baseline="-30000" dirty="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dirty="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FF00"/>
                          </a:solidFill>
                          <a:effectLst/>
                          <a:latin typeface="Times New Roman" pitchFamily="18" charset="0"/>
                          <a:cs typeface="Times New Roman" pitchFamily="18" charset="0"/>
                        </a:rPr>
                        <a:t>I</a:t>
                      </a:r>
                      <a:r>
                        <a:rPr kumimoji="0" lang="en-US" sz="1800" b="0" i="0" u="none" strike="noStrike" cap="none" normalizeH="0" baseline="-30000" dirty="0">
                          <a:ln>
                            <a:noFill/>
                          </a:ln>
                          <a:solidFill>
                            <a:srgbClr val="00FF00"/>
                          </a:solidFill>
                          <a:effectLst/>
                          <a:latin typeface="Times New Roman" pitchFamily="18" charset="0"/>
                          <a:cs typeface="Times New Roman" pitchFamily="18" charset="0"/>
                        </a:rPr>
                        <a:t>2</a:t>
                      </a:r>
                      <a:endParaRPr kumimoji="0" lang="en-US" sz="2800" b="0" i="0" u="none" strike="noStrike" cap="none" normalizeH="0" baseline="0" dirty="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FF00"/>
                          </a:solidFill>
                          <a:effectLst/>
                          <a:latin typeface="Times New Roman" pitchFamily="18" charset="0"/>
                          <a:cs typeface="Times New Roman" pitchFamily="18" charset="0"/>
                        </a:rPr>
                        <a:t>I</a:t>
                      </a:r>
                      <a:r>
                        <a:rPr kumimoji="0" lang="en-US" sz="1800" b="0" i="0" u="none" strike="noStrike" cap="none" normalizeH="0" baseline="-30000" dirty="0">
                          <a:ln>
                            <a:noFill/>
                          </a:ln>
                          <a:solidFill>
                            <a:srgbClr val="00FF00"/>
                          </a:solidFill>
                          <a:effectLst/>
                          <a:latin typeface="Times New Roman" pitchFamily="18" charset="0"/>
                          <a:cs typeface="Times New Roman" pitchFamily="18" charset="0"/>
                        </a:rPr>
                        <a:t>3</a:t>
                      </a:r>
                      <a:endParaRPr kumimoji="0" lang="en-US" sz="2800" b="0" i="0" u="none" strike="noStrike" cap="none" normalizeH="0" baseline="0" dirty="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I</a:t>
                      </a:r>
                      <a:r>
                        <a:rPr kumimoji="0" lang="en-US" sz="1800" b="0" i="0" u="none" strike="noStrike" cap="none" normalizeH="0" baseline="-30000">
                          <a:ln>
                            <a:noFill/>
                          </a:ln>
                          <a:solidFill>
                            <a:srgbClr val="00FF00"/>
                          </a:solidFill>
                          <a:effectLst/>
                          <a:latin typeface="Times New Roman" pitchFamily="18" charset="0"/>
                          <a:cs typeface="Times New Roman" pitchFamily="18" charset="0"/>
                        </a:rPr>
                        <a:t>4</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FF00"/>
                          </a:solidFill>
                          <a:effectLst/>
                          <a:latin typeface="Times New Roman" pitchFamily="18" charset="0"/>
                          <a:cs typeface="Times New Roman" pitchFamily="18" charset="0"/>
                        </a:rPr>
                        <a:t>O</a:t>
                      </a:r>
                      <a:r>
                        <a:rPr kumimoji="0" lang="en-US" sz="1800" b="0" i="0" u="none" strike="noStrike" cap="none" normalizeH="0" baseline="-30000" dirty="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dirty="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FF00"/>
                          </a:solidFill>
                          <a:effectLst/>
                          <a:latin typeface="Times New Roman" pitchFamily="18" charset="0"/>
                          <a:cs typeface="Times New Roman" pitchFamily="18" charset="0"/>
                        </a:rPr>
                        <a:t>O</a:t>
                      </a:r>
                      <a:r>
                        <a:rPr kumimoji="0" lang="en-US" sz="1800" b="0" i="0" u="none" strike="noStrike" cap="none" normalizeH="0" baseline="-30000" dirty="0">
                          <a:ln>
                            <a:noFill/>
                          </a:ln>
                          <a:solidFill>
                            <a:srgbClr val="00FF00"/>
                          </a:solidFill>
                          <a:effectLst/>
                          <a:latin typeface="Times New Roman" pitchFamily="18" charset="0"/>
                          <a:cs typeface="Times New Roman" pitchFamily="18" charset="0"/>
                        </a:rPr>
                        <a:t>2</a:t>
                      </a:r>
                      <a:endParaRPr kumimoji="0" lang="en-US" sz="2800" b="0" i="0" u="none" strike="noStrike" cap="none" normalizeH="0" baseline="0" dirty="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O</a:t>
                      </a:r>
                      <a:r>
                        <a:rPr kumimoji="0" lang="en-US" sz="1800" b="0" i="0" u="none" strike="noStrike" cap="none" normalizeH="0" baseline="-30000">
                          <a:ln>
                            <a:noFill/>
                          </a:ln>
                          <a:solidFill>
                            <a:srgbClr val="00FF00"/>
                          </a:solidFill>
                          <a:effectLst/>
                          <a:latin typeface="Times New Roman" pitchFamily="18" charset="0"/>
                          <a:cs typeface="Times New Roman" pitchFamily="18" charset="0"/>
                        </a:rPr>
                        <a:t>3</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O</a:t>
                      </a:r>
                      <a:r>
                        <a:rPr kumimoji="0" lang="en-US" sz="1800" b="0" i="0" u="none" strike="noStrike" cap="none" normalizeH="0" baseline="-30000">
                          <a:ln>
                            <a:noFill/>
                          </a:ln>
                          <a:solidFill>
                            <a:srgbClr val="00FF00"/>
                          </a:solidFill>
                          <a:effectLst/>
                          <a:latin typeface="Times New Roman" pitchFamily="18" charset="0"/>
                          <a:cs typeface="Times New Roman" pitchFamily="18" charset="0"/>
                        </a:rPr>
                        <a:t>4</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O</a:t>
                      </a:r>
                      <a:r>
                        <a:rPr kumimoji="0" lang="en-US" sz="1800" b="0" i="0" u="none" strike="noStrike" cap="none" normalizeH="0" baseline="-30000">
                          <a:ln>
                            <a:noFill/>
                          </a:ln>
                          <a:solidFill>
                            <a:srgbClr val="00FF00"/>
                          </a:solidFill>
                          <a:effectLst/>
                          <a:latin typeface="Times New Roman" pitchFamily="18" charset="0"/>
                          <a:cs typeface="Times New Roman" pitchFamily="18" charset="0"/>
                        </a:rPr>
                        <a:t>5</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O</a:t>
                      </a:r>
                      <a:r>
                        <a:rPr kumimoji="0" lang="en-US" sz="1800" b="0" i="0" u="none" strike="noStrike" cap="none" normalizeH="0" baseline="-30000">
                          <a:ln>
                            <a:noFill/>
                          </a:ln>
                          <a:solidFill>
                            <a:srgbClr val="00FF00"/>
                          </a:solidFill>
                          <a:effectLst/>
                          <a:latin typeface="Times New Roman" pitchFamily="18" charset="0"/>
                          <a:cs typeface="Times New Roman" pitchFamily="18" charset="0"/>
                        </a:rPr>
                        <a:t>6</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FF00"/>
                          </a:solidFill>
                          <a:effectLst/>
                          <a:latin typeface="Times New Roman" pitchFamily="18" charset="0"/>
                          <a:cs typeface="Times New Roman" pitchFamily="18" charset="0"/>
                        </a:rPr>
                        <a:t>O</a:t>
                      </a:r>
                      <a:r>
                        <a:rPr kumimoji="0" lang="en-US" sz="1800" b="0" i="0" u="none" strike="noStrike" cap="none" normalizeH="0" baseline="-30000" dirty="0">
                          <a:ln>
                            <a:noFill/>
                          </a:ln>
                          <a:solidFill>
                            <a:srgbClr val="00FF00"/>
                          </a:solidFill>
                          <a:effectLst/>
                          <a:latin typeface="Times New Roman" pitchFamily="18" charset="0"/>
                          <a:cs typeface="Times New Roman" pitchFamily="18" charset="0"/>
                        </a:rPr>
                        <a:t>7</a:t>
                      </a:r>
                      <a:endParaRPr kumimoji="0" lang="en-US" sz="2800" b="0" i="0" u="none" strike="noStrike" cap="none" normalizeH="0" baseline="0" dirty="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O</a:t>
                      </a:r>
                      <a:r>
                        <a:rPr kumimoji="0" lang="en-US" sz="1800" b="0" i="0" u="none" strike="noStrike" cap="none" normalizeH="0" baseline="-30000">
                          <a:ln>
                            <a:noFill/>
                          </a:ln>
                          <a:solidFill>
                            <a:srgbClr val="00FF00"/>
                          </a:solidFill>
                          <a:effectLst/>
                          <a:latin typeface="Times New Roman" pitchFamily="18" charset="0"/>
                          <a:cs typeface="Times New Roman" pitchFamily="18" charset="0"/>
                        </a:rPr>
                        <a:t>8</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O</a:t>
                      </a:r>
                      <a:r>
                        <a:rPr kumimoji="0" lang="en-US" sz="1800" b="0" i="0" u="none" strike="noStrike" cap="none" normalizeH="0" baseline="-30000">
                          <a:ln>
                            <a:noFill/>
                          </a:ln>
                          <a:solidFill>
                            <a:srgbClr val="00FF00"/>
                          </a:solidFill>
                          <a:effectLst/>
                          <a:latin typeface="Times New Roman" pitchFamily="18" charset="0"/>
                          <a:cs typeface="Times New Roman" pitchFamily="18" charset="0"/>
                        </a:rPr>
                        <a:t>9</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FF00"/>
                          </a:solidFill>
                          <a:effectLst/>
                          <a:latin typeface="Times New Roman" pitchFamily="18" charset="0"/>
                          <a:cs typeface="Times New Roman" pitchFamily="18" charset="0"/>
                        </a:rPr>
                        <a:t>O</a:t>
                      </a:r>
                      <a:r>
                        <a:rPr kumimoji="0" lang="en-US" sz="1800" b="0" i="0" u="none" strike="noStrike" cap="none" normalizeH="0" baseline="-30000" dirty="0">
                          <a:ln>
                            <a:noFill/>
                          </a:ln>
                          <a:solidFill>
                            <a:srgbClr val="00FF00"/>
                          </a:solidFill>
                          <a:effectLst/>
                          <a:latin typeface="Times New Roman" pitchFamily="18" charset="0"/>
                          <a:cs typeface="Times New Roman" pitchFamily="18" charset="0"/>
                        </a:rPr>
                        <a:t>10</a:t>
                      </a:r>
                      <a:endParaRPr kumimoji="0" lang="en-US" sz="2800" b="0" i="0" u="none" strike="noStrike" cap="none" normalizeH="0" baseline="0" dirty="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O</a:t>
                      </a:r>
                      <a:r>
                        <a:rPr kumimoji="0" lang="en-US" sz="1800" b="0" i="0" u="none" strike="noStrike" cap="none" normalizeH="0" baseline="-30000">
                          <a:ln>
                            <a:noFill/>
                          </a:ln>
                          <a:solidFill>
                            <a:srgbClr val="00FF00"/>
                          </a:solidFill>
                          <a:effectLst/>
                          <a:latin typeface="Times New Roman" pitchFamily="18" charset="0"/>
                          <a:cs typeface="Times New Roman" pitchFamily="18" charset="0"/>
                        </a:rPr>
                        <a:t>11</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FF00"/>
                          </a:solidFill>
                          <a:effectLst/>
                          <a:latin typeface="Times New Roman" pitchFamily="18" charset="0"/>
                          <a:cs typeface="Times New Roman" pitchFamily="18" charset="0"/>
                        </a:rPr>
                        <a:t>O</a:t>
                      </a:r>
                      <a:r>
                        <a:rPr kumimoji="0" lang="en-US" sz="1800" b="0" i="0" u="none" strike="noStrike" cap="none" normalizeH="0" baseline="-30000" dirty="0">
                          <a:ln>
                            <a:noFill/>
                          </a:ln>
                          <a:solidFill>
                            <a:srgbClr val="00FF00"/>
                          </a:solidFill>
                          <a:effectLst/>
                          <a:latin typeface="Times New Roman" pitchFamily="18" charset="0"/>
                          <a:cs typeface="Times New Roman" pitchFamily="18" charset="0"/>
                        </a:rPr>
                        <a:t>12</a:t>
                      </a:r>
                      <a:endParaRPr kumimoji="0" lang="en-US" sz="2800" b="0" i="0" u="none" strike="noStrike" cap="none" normalizeH="0" baseline="0" dirty="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O</a:t>
                      </a:r>
                      <a:r>
                        <a:rPr kumimoji="0" lang="en-US" sz="1800" b="0" i="0" u="none" strike="noStrike" cap="none" normalizeH="0" baseline="-30000">
                          <a:ln>
                            <a:noFill/>
                          </a:ln>
                          <a:solidFill>
                            <a:srgbClr val="00FF00"/>
                          </a:solidFill>
                          <a:effectLst/>
                          <a:latin typeface="Times New Roman" pitchFamily="18" charset="0"/>
                          <a:cs typeface="Times New Roman" pitchFamily="18" charset="0"/>
                        </a:rPr>
                        <a:t>13</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O</a:t>
                      </a:r>
                      <a:r>
                        <a:rPr kumimoji="0" lang="en-US" sz="1800" b="0" i="0" u="none" strike="noStrike" cap="none" normalizeH="0" baseline="-30000">
                          <a:ln>
                            <a:noFill/>
                          </a:ln>
                          <a:solidFill>
                            <a:srgbClr val="00FF00"/>
                          </a:solidFill>
                          <a:effectLst/>
                          <a:latin typeface="Times New Roman" pitchFamily="18" charset="0"/>
                          <a:cs typeface="Times New Roman" pitchFamily="18" charset="0"/>
                        </a:rPr>
                        <a:t>14</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O</a:t>
                      </a:r>
                      <a:r>
                        <a:rPr kumimoji="0" lang="en-US" sz="1800" b="0" i="0" u="none" strike="noStrike" cap="none" normalizeH="0" baseline="-30000">
                          <a:ln>
                            <a:noFill/>
                          </a:ln>
                          <a:solidFill>
                            <a:srgbClr val="00FF00"/>
                          </a:solidFill>
                          <a:effectLst/>
                          <a:latin typeface="Times New Roman" pitchFamily="18" charset="0"/>
                          <a:cs typeface="Times New Roman" pitchFamily="18" charset="0"/>
                        </a:rPr>
                        <a:t>15</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O</a:t>
                      </a:r>
                      <a:r>
                        <a:rPr kumimoji="0" lang="en-US" sz="1800" b="0" i="0" u="none" strike="noStrike" cap="none" normalizeH="0" baseline="-30000">
                          <a:ln>
                            <a:noFill/>
                          </a:ln>
                          <a:solidFill>
                            <a:srgbClr val="00FF00"/>
                          </a:solidFill>
                          <a:effectLst/>
                          <a:latin typeface="Times New Roman" pitchFamily="18" charset="0"/>
                          <a:cs typeface="Times New Roman" pitchFamily="18" charset="0"/>
                        </a:rPr>
                        <a:t>16</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4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dirty="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dirty="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36574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4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dirty="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4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dirty="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4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4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74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74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74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574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574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6574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6574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6574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36574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dirty="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1</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dirty="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FF00"/>
                          </a:solidFill>
                          <a:effectLst/>
                          <a:latin typeface="Times New Roman" pitchFamily="18" charset="0"/>
                          <a:cs typeface="Times New Roman" pitchFamily="18" charset="0"/>
                        </a:rPr>
                        <a:t>0</a:t>
                      </a:r>
                      <a:endParaRPr kumimoji="0" lang="en-US" sz="2800" b="0" i="0" u="none" strike="noStrike" cap="none" normalizeH="0" baseline="0" dirty="0">
                        <a:ln>
                          <a:noFill/>
                        </a:ln>
                        <a:solidFill>
                          <a:srgbClr val="00FF00"/>
                        </a:solidFill>
                        <a:effectLst/>
                        <a:latin typeface="Arial"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95C28B-EB22-4133-9502-9E4B4A9A9B2F}"/>
              </a:ext>
            </a:extLst>
          </p:cNvPr>
          <p:cNvSpPr>
            <a:spLocks noGrp="1"/>
          </p:cNvSpPr>
          <p:nvPr>
            <p:ph type="title"/>
          </p:nvPr>
        </p:nvSpPr>
        <p:spPr/>
        <p:txBody>
          <a:bodyPr/>
          <a:lstStyle/>
          <a:p>
            <a:pPr>
              <a:defRPr/>
            </a:pPr>
            <a:r>
              <a:rPr lang="es-ES_tradnl" sz="4000" b="1" dirty="0">
                <a:solidFill>
                  <a:srgbClr val="FFFF00"/>
                </a:solidFill>
              </a:rPr>
              <a:t>CONTROL CABLEADO</a:t>
            </a:r>
            <a:endParaRPr lang="es-AR" sz="4000" b="1" dirty="0"/>
          </a:p>
        </p:txBody>
      </p:sp>
      <p:sp>
        <p:nvSpPr>
          <p:cNvPr id="4" name="Marcador de número de diapositiva 3">
            <a:extLst>
              <a:ext uri="{FF2B5EF4-FFF2-40B4-BE49-F238E27FC236}">
                <a16:creationId xmlns:a16="http://schemas.microsoft.com/office/drawing/2014/main" id="{1ED075FF-62EE-44FA-A325-5C767AF1E7F8}"/>
              </a:ext>
            </a:extLst>
          </p:cNvPr>
          <p:cNvSpPr>
            <a:spLocks noGrp="1"/>
          </p:cNvSpPr>
          <p:nvPr>
            <p:ph type="sldNum" sz="quarter" idx="12"/>
          </p:nvPr>
        </p:nvSpPr>
        <p:spPr/>
        <p:txBody>
          <a:bodyPr/>
          <a:lstStyle/>
          <a:p>
            <a:pPr>
              <a:defRPr/>
            </a:pPr>
            <a:fld id="{CE443029-9209-4D66-B11D-79357D5E9933}" type="slidenum">
              <a:rPr lang="es-ES" altLang="es-AR" smtClean="0"/>
              <a:pPr>
                <a:defRPr/>
              </a:pPr>
              <a:t>45</a:t>
            </a:fld>
            <a:endParaRPr lang="es-ES" altLang="es-AR"/>
          </a:p>
        </p:txBody>
      </p:sp>
      <p:sp>
        <p:nvSpPr>
          <p:cNvPr id="5" name="Rectangle 1">
            <a:extLst>
              <a:ext uri="{FF2B5EF4-FFF2-40B4-BE49-F238E27FC236}">
                <a16:creationId xmlns:a16="http://schemas.microsoft.com/office/drawing/2014/main" id="{B89F1F94-D461-4294-96F8-089D43B4AD95}"/>
              </a:ext>
            </a:extLst>
          </p:cNvPr>
          <p:cNvSpPr>
            <a:spLocks noGrp="1" noChangeArrowheads="1"/>
          </p:cNvSpPr>
          <p:nvPr>
            <p:ph idx="1"/>
          </p:nvPr>
        </p:nvSpPr>
        <p:spPr>
          <a:xfrm>
            <a:off x="465138" y="1464906"/>
            <a:ext cx="8221662" cy="4801314"/>
          </a:xfrm>
        </p:spPr>
        <p:txBody>
          <a:bodyPr anchor="ctr">
            <a:spAutoFit/>
          </a:bodyPr>
          <a:lstStyle/>
          <a:p>
            <a:pPr algn="just">
              <a:spcBef>
                <a:spcPct val="0"/>
              </a:spcBef>
              <a:buClrTx/>
              <a:buSzTx/>
              <a:defRPr/>
            </a:pPr>
            <a:r>
              <a:rPr lang="es-ES" altLang="es-AR" sz="1600" b="1" cap="all" dirty="0">
                <a:effectLst/>
                <a:ea typeface="Times New Roman" panose="02020603050405020304" pitchFamily="18" charset="0"/>
              </a:rPr>
              <a:t>un decodificador para una Unidad de Control, debe ser algo más sofisticado que el indicado, por cuanto se debe tener en cuenta las diferentes longitudes de los códigos operativos o su presencia en diferentes partes de la instrucción. De cualquier manera, de ésta forma es posible analizarlo.</a:t>
            </a:r>
          </a:p>
          <a:p>
            <a:pPr marL="0" indent="0" algn="just">
              <a:spcBef>
                <a:spcPct val="0"/>
              </a:spcBef>
              <a:buClrTx/>
              <a:buSzTx/>
              <a:buNone/>
              <a:defRPr/>
            </a:pPr>
            <a:endParaRPr lang="es-AR" altLang="es-AR" sz="1600" cap="all" dirty="0">
              <a:effectLst/>
            </a:endParaRPr>
          </a:p>
          <a:p>
            <a:pPr algn="just">
              <a:spcBef>
                <a:spcPct val="0"/>
              </a:spcBef>
              <a:buClrTx/>
              <a:buSzTx/>
              <a:defRPr/>
            </a:pPr>
            <a:r>
              <a:rPr lang="es-ES" altLang="es-AR" sz="1600" b="1" cap="all" dirty="0">
                <a:effectLst/>
                <a:ea typeface="Times New Roman" panose="02020603050405020304" pitchFamily="18" charset="0"/>
              </a:rPr>
              <a:t>La sección de reloj de la Unidad de control, entrega una secuencia continua de pulsos, los cuales se emplean para determinar la duración de las </a:t>
            </a:r>
            <a:r>
              <a:rPr lang="es-ES" altLang="es-AR" sz="1600" b="1" cap="all" dirty="0" err="1">
                <a:effectLst>
                  <a:outerShdw blurRad="38100" dist="38100" dir="2700000" algn="tl">
                    <a:srgbClr val="000000">
                      <a:alpha val="43137"/>
                    </a:srgbClr>
                  </a:outerShdw>
                </a:effectLst>
                <a:ea typeface="Times New Roman" panose="02020603050405020304" pitchFamily="18" charset="0"/>
              </a:rPr>
              <a:t>micro-operaciones</a:t>
            </a:r>
            <a:r>
              <a:rPr lang="es-ES" altLang="es-AR" sz="1600" b="1" cap="all" dirty="0">
                <a:effectLst/>
                <a:ea typeface="Times New Roman" panose="02020603050405020304" pitchFamily="18" charset="0"/>
              </a:rPr>
              <a:t>. Pero además, </a:t>
            </a:r>
            <a:r>
              <a:rPr lang="es-ES" altLang="es-AR" sz="1600" b="1" cap="all" dirty="0">
                <a:effectLst>
                  <a:outerShdw blurRad="38100" dist="38100" dir="2700000" algn="tl">
                    <a:srgbClr val="000000">
                      <a:alpha val="43137"/>
                    </a:srgbClr>
                  </a:outerShdw>
                </a:effectLst>
                <a:ea typeface="Times New Roman" panose="02020603050405020304" pitchFamily="18" charset="0"/>
              </a:rPr>
              <a:t>es necesario emitir diferentes señales de control, en diferentes instantes de tiempo, dentro de un ciclo de instrucción</a:t>
            </a:r>
            <a:r>
              <a:rPr lang="es-ES" altLang="es-AR" sz="1600" b="1" cap="all" dirty="0">
                <a:effectLst/>
                <a:ea typeface="Times New Roman" panose="02020603050405020304" pitchFamily="18" charset="0"/>
              </a:rPr>
              <a:t>. Por tanto será necesario </a:t>
            </a:r>
            <a:r>
              <a:rPr lang="es-ES" altLang="es-AR" sz="1600" b="1" i="1" cap="all" dirty="0">
                <a:effectLst>
                  <a:outerShdw blurRad="38100" dist="38100" dir="2700000" algn="tl">
                    <a:srgbClr val="000000">
                      <a:alpha val="43137"/>
                    </a:srgbClr>
                  </a:outerShdw>
                </a:effectLst>
                <a:ea typeface="Times New Roman" panose="02020603050405020304" pitchFamily="18" charset="0"/>
              </a:rPr>
              <a:t>un contador </a:t>
            </a:r>
            <a:r>
              <a:rPr lang="es-ES" altLang="es-AR" sz="1600" b="1" cap="all" dirty="0">
                <a:effectLst/>
                <a:ea typeface="Times New Roman" panose="02020603050405020304" pitchFamily="18" charset="0"/>
              </a:rPr>
              <a:t>y </a:t>
            </a:r>
            <a:r>
              <a:rPr lang="es-ES" altLang="es-AR" sz="1600" b="1" i="1" cap="all" dirty="0">
                <a:effectLst>
                  <a:outerShdw blurRad="38100" dist="38100" dir="2700000" algn="tl">
                    <a:srgbClr val="000000">
                      <a:alpha val="43137"/>
                    </a:srgbClr>
                  </a:outerShdw>
                </a:effectLst>
                <a:ea typeface="Times New Roman" panose="02020603050405020304" pitchFamily="18" charset="0"/>
              </a:rPr>
              <a:t>un circuito combinacional </a:t>
            </a:r>
            <a:r>
              <a:rPr lang="es-ES" altLang="es-AR" sz="1600" b="1" cap="all" dirty="0">
                <a:effectLst/>
                <a:ea typeface="Times New Roman" panose="02020603050405020304" pitchFamily="18" charset="0"/>
              </a:rPr>
              <a:t>para permitir la presencia de estas señales. Este circuito es conocido con el nombre de </a:t>
            </a:r>
            <a:r>
              <a:rPr lang="es-ES" altLang="es-AR" sz="1600" b="1" i="1" cap="all" dirty="0">
                <a:effectLst>
                  <a:outerShdw blurRad="38100" dist="38100" dir="2700000" algn="tl">
                    <a:srgbClr val="000000">
                      <a:alpha val="43137"/>
                    </a:srgbClr>
                  </a:outerShdw>
                </a:effectLst>
                <a:ea typeface="Times New Roman" panose="02020603050405020304" pitchFamily="18" charset="0"/>
              </a:rPr>
              <a:t>circuito de tiempo</a:t>
            </a:r>
            <a:r>
              <a:rPr lang="es-ES" altLang="es-AR" sz="1600" b="1" cap="all" dirty="0">
                <a:effectLst/>
                <a:ea typeface="Times New Roman" panose="02020603050405020304" pitchFamily="18" charset="0"/>
              </a:rPr>
              <a:t>. Con estos dos refinamientos, el circuito simplificado de la Unidad de Control, queda como el indicado en la siguiente figura:</a:t>
            </a:r>
            <a:endParaRPr lang="es-AR" altLang="es-AR" sz="1600" cap="all" dirty="0">
              <a:effectLst/>
            </a:endParaRPr>
          </a:p>
          <a:p>
            <a:pPr marL="0" indent="0">
              <a:spcBef>
                <a:spcPct val="0"/>
              </a:spcBef>
              <a:buClrTx/>
              <a:buSzTx/>
              <a:buFontTx/>
              <a:buNone/>
              <a:defRPr/>
            </a:pPr>
            <a:endParaRPr lang="es-AR" altLang="es-AR" sz="1800" dirty="0">
              <a:effectLs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901F677E-D61A-4285-B358-E6B42A632D42}"/>
              </a:ext>
            </a:extLst>
          </p:cNvPr>
          <p:cNvSpPr>
            <a:spLocks noGrp="1" noChangeArrowheads="1"/>
          </p:cNvSpPr>
          <p:nvPr>
            <p:ph type="title"/>
          </p:nvPr>
        </p:nvSpPr>
        <p:spPr>
          <a:xfrm>
            <a:off x="457200" y="277813"/>
            <a:ext cx="8229600" cy="774700"/>
          </a:xfrm>
        </p:spPr>
        <p:txBody>
          <a:bodyPr/>
          <a:lstStyle/>
          <a:p>
            <a:pPr eaLnBrk="1" hangingPunct="1">
              <a:defRPr/>
            </a:pPr>
            <a:r>
              <a:rPr lang="es-ES_tradnl" b="1" dirty="0"/>
              <a:t>ESQUEMA DE LA U. DE C.</a:t>
            </a:r>
            <a:endParaRPr lang="es-ES" b="1" dirty="0"/>
          </a:p>
        </p:txBody>
      </p:sp>
      <p:pic>
        <p:nvPicPr>
          <p:cNvPr id="75779" name="Picture 4" descr="Nueva imagen">
            <a:extLst>
              <a:ext uri="{FF2B5EF4-FFF2-40B4-BE49-F238E27FC236}">
                <a16:creationId xmlns:a16="http://schemas.microsoft.com/office/drawing/2014/main" id="{F132FEFB-8B9B-4EAB-A359-247F1AB73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116013"/>
            <a:ext cx="7561262" cy="574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Marcador de número de diapositiva">
            <a:extLst>
              <a:ext uri="{FF2B5EF4-FFF2-40B4-BE49-F238E27FC236}">
                <a16:creationId xmlns:a16="http://schemas.microsoft.com/office/drawing/2014/main" id="{272AF4E7-9E1E-49C9-95CB-AFD2F51124D6}"/>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972D7A8E-6F7B-4232-B099-9E0B1E316C47}" type="slidenum">
              <a:rPr lang="es-ES" altLang="es-AR" smtClean="0"/>
              <a:pPr eaLnBrk="1" hangingPunct="1">
                <a:defRPr/>
              </a:pPr>
              <a:t>46</a:t>
            </a:fld>
            <a:endParaRPr lang="es-ES" altLang="es-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62E0D6-CBFF-4C96-A483-1FA40DF9F59D}"/>
              </a:ext>
            </a:extLst>
          </p:cNvPr>
          <p:cNvSpPr>
            <a:spLocks noGrp="1"/>
          </p:cNvSpPr>
          <p:nvPr>
            <p:ph type="title"/>
          </p:nvPr>
        </p:nvSpPr>
        <p:spPr>
          <a:xfrm>
            <a:off x="457200" y="277813"/>
            <a:ext cx="8229600" cy="815975"/>
          </a:xfrm>
        </p:spPr>
        <p:txBody>
          <a:bodyPr/>
          <a:lstStyle/>
          <a:p>
            <a:pPr>
              <a:defRPr/>
            </a:pPr>
            <a:r>
              <a:rPr lang="es-ES_tradnl" sz="4000" b="1" dirty="0">
                <a:solidFill>
                  <a:srgbClr val="FFFF00"/>
                </a:solidFill>
              </a:rPr>
              <a:t>CONTROL CABLEADO</a:t>
            </a:r>
            <a:endParaRPr lang="es-AR" sz="4000" b="1" dirty="0"/>
          </a:p>
        </p:txBody>
      </p:sp>
      <p:sp>
        <p:nvSpPr>
          <p:cNvPr id="4" name="Marcador de número de diapositiva 3">
            <a:extLst>
              <a:ext uri="{FF2B5EF4-FFF2-40B4-BE49-F238E27FC236}">
                <a16:creationId xmlns:a16="http://schemas.microsoft.com/office/drawing/2014/main" id="{71B59B80-3A37-48CE-A373-E943FAEE5457}"/>
              </a:ext>
            </a:extLst>
          </p:cNvPr>
          <p:cNvSpPr>
            <a:spLocks noGrp="1"/>
          </p:cNvSpPr>
          <p:nvPr>
            <p:ph type="sldNum" sz="quarter" idx="12"/>
          </p:nvPr>
        </p:nvSpPr>
        <p:spPr/>
        <p:txBody>
          <a:bodyPr/>
          <a:lstStyle/>
          <a:p>
            <a:pPr>
              <a:defRPr/>
            </a:pPr>
            <a:fld id="{5FC71C82-C677-4BFD-932A-D1101D8C5D77}" type="slidenum">
              <a:rPr lang="es-ES" altLang="es-AR" smtClean="0"/>
              <a:pPr>
                <a:defRPr/>
              </a:pPr>
              <a:t>47</a:t>
            </a:fld>
            <a:endParaRPr lang="es-ES" altLang="es-AR"/>
          </a:p>
        </p:txBody>
      </p:sp>
      <p:sp>
        <p:nvSpPr>
          <p:cNvPr id="5" name="Rectangle 1">
            <a:extLst>
              <a:ext uri="{FF2B5EF4-FFF2-40B4-BE49-F238E27FC236}">
                <a16:creationId xmlns:a16="http://schemas.microsoft.com/office/drawing/2014/main" id="{9D738C3D-3499-4B43-8F37-1E2621BD329C}"/>
              </a:ext>
            </a:extLst>
          </p:cNvPr>
          <p:cNvSpPr>
            <a:spLocks noGrp="1" noChangeArrowheads="1"/>
          </p:cNvSpPr>
          <p:nvPr>
            <p:ph idx="1"/>
          </p:nvPr>
        </p:nvSpPr>
        <p:spPr>
          <a:xfrm>
            <a:off x="911548" y="1382712"/>
            <a:ext cx="7786687" cy="4092575"/>
          </a:xfrm>
        </p:spPr>
        <p:txBody>
          <a:bodyPr anchor="ctr">
            <a:spAutoFit/>
          </a:bodyPr>
          <a:lstStyle/>
          <a:p>
            <a:pPr marL="0" indent="0" algn="just">
              <a:spcBef>
                <a:spcPct val="0"/>
              </a:spcBef>
              <a:buClrTx/>
              <a:buSzTx/>
              <a:buFontTx/>
              <a:buNone/>
              <a:defRPr/>
            </a:pPr>
            <a:r>
              <a:rPr lang="es-ES" altLang="es-AR" sz="2000" b="1" cap="all" dirty="0">
                <a:effectLst/>
                <a:ea typeface="Times New Roman" panose="02020603050405020304" pitchFamily="18" charset="0"/>
              </a:rPr>
              <a:t>Supongamos una sencilla </a:t>
            </a:r>
            <a:r>
              <a:rPr lang="es-ES" altLang="es-AR" sz="2000" b="1" i="1" cap="all" dirty="0">
                <a:effectLst>
                  <a:outerShdw blurRad="38100" dist="38100" dir="2700000" algn="tl">
                    <a:srgbClr val="000000">
                      <a:alpha val="43137"/>
                    </a:srgbClr>
                  </a:outerShdw>
                </a:effectLst>
                <a:ea typeface="Times New Roman" panose="02020603050405020304" pitchFamily="18" charset="0"/>
              </a:rPr>
              <a:t>UCP</a:t>
            </a:r>
            <a:r>
              <a:rPr lang="es-ES" altLang="es-AR" sz="2000" b="1" cap="all" dirty="0">
                <a:effectLst/>
                <a:ea typeface="Times New Roman" panose="02020603050405020304" pitchFamily="18" charset="0"/>
              </a:rPr>
              <a:t> (</a:t>
            </a:r>
            <a:r>
              <a:rPr lang="es-ES" altLang="es-AR" sz="2000" b="1" i="1" cap="all" dirty="0">
                <a:effectLst>
                  <a:outerShdw blurRad="38100" dist="38100" dir="2700000" algn="tl">
                    <a:srgbClr val="000000">
                      <a:alpha val="43137"/>
                    </a:srgbClr>
                  </a:outerShdw>
                </a:effectLst>
                <a:ea typeface="Times New Roman" panose="02020603050405020304" pitchFamily="18" charset="0"/>
              </a:rPr>
              <a:t>CPU</a:t>
            </a:r>
            <a:r>
              <a:rPr lang="es-ES" altLang="es-AR" sz="2000" b="1" cap="all" dirty="0">
                <a:effectLst/>
                <a:ea typeface="Times New Roman" panose="02020603050405020304" pitchFamily="18" charset="0"/>
              </a:rPr>
              <a:t>), que posee un solo </a:t>
            </a:r>
            <a:r>
              <a:rPr lang="es-ES" altLang="es-AR" sz="2000" b="1" i="1" cap="all" dirty="0">
                <a:effectLst>
                  <a:outerShdw blurRad="38100" dist="38100" dir="2700000" algn="tl">
                    <a:srgbClr val="000000">
                      <a:alpha val="43137"/>
                    </a:srgbClr>
                  </a:outerShdw>
                </a:effectLst>
                <a:ea typeface="Times New Roman" panose="02020603050405020304" pitchFamily="18" charset="0"/>
              </a:rPr>
              <a:t>acumulador</a:t>
            </a:r>
            <a:r>
              <a:rPr lang="es-ES" altLang="es-AR" sz="2000" b="1" cap="all" dirty="0">
                <a:effectLst/>
                <a:ea typeface="Times New Roman" panose="02020603050405020304" pitchFamily="18" charset="0"/>
              </a:rPr>
              <a:t> (</a:t>
            </a:r>
            <a:r>
              <a:rPr lang="es-ES" altLang="es-AR" sz="2000" b="1" i="1" cap="all" dirty="0">
                <a:effectLst>
                  <a:outerShdw blurRad="38100" dist="38100" dir="2700000" algn="tl">
                    <a:srgbClr val="000000">
                      <a:alpha val="43137"/>
                    </a:srgbClr>
                  </a:outerShdw>
                </a:effectLst>
                <a:ea typeface="Times New Roman" panose="02020603050405020304" pitchFamily="18" charset="0"/>
              </a:rPr>
              <a:t>AC</a:t>
            </a:r>
            <a:r>
              <a:rPr lang="es-ES" altLang="es-AR" sz="2000" b="1" cap="all" dirty="0">
                <a:effectLst/>
                <a:ea typeface="Times New Roman" panose="02020603050405020304" pitchFamily="18" charset="0"/>
              </a:rPr>
              <a:t>), e indiquemos los caminos entre los distintos elementos. Estos serán los caminos de datos. Asimismo, tal como se indica en la figura, proveamos de compuertas a los caminos, compuertas (indicadas mediante círculos) que serán habilitadas o abiertas desde la unidad de control, mediante las señales C</a:t>
            </a:r>
            <a:r>
              <a:rPr lang="es-ES" altLang="es-AR" sz="2000" b="1" cap="all" baseline="-30000" dirty="0">
                <a:effectLst/>
                <a:ea typeface="Times New Roman" panose="02020603050405020304" pitchFamily="18" charset="0"/>
              </a:rPr>
              <a:t>1 ..... </a:t>
            </a:r>
            <a:r>
              <a:rPr lang="es-ES" altLang="es-AR" sz="2000" b="1" cap="all" dirty="0">
                <a:effectLst/>
                <a:ea typeface="Times New Roman" panose="02020603050405020304" pitchFamily="18" charset="0"/>
              </a:rPr>
              <a:t>C</a:t>
            </a:r>
            <a:r>
              <a:rPr lang="es-ES" altLang="es-AR" sz="2000" b="1" cap="all" baseline="-30000" dirty="0">
                <a:effectLst/>
                <a:ea typeface="Times New Roman" panose="02020603050405020304" pitchFamily="18" charset="0"/>
              </a:rPr>
              <a:t>13, </a:t>
            </a:r>
            <a:r>
              <a:rPr lang="es-ES" altLang="es-AR" sz="2000" b="1" cap="all" dirty="0">
                <a:effectLst/>
                <a:ea typeface="Times New Roman" panose="02020603050405020304" pitchFamily="18" charset="0"/>
              </a:rPr>
              <a:t>y también se tienen otras señales, que son las que predisponen o conectan los circuitos internos de la ULA (ALU) para que resuelva la operación indicada por la instrucción.</a:t>
            </a:r>
            <a:endParaRPr lang="es-ES" altLang="es-AR" sz="2000" cap="all" dirty="0">
              <a:effectLs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CE095790-110C-48E9-A035-F10D32A150CC}"/>
              </a:ext>
            </a:extLst>
          </p:cNvPr>
          <p:cNvSpPr>
            <a:spLocks noGrp="1" noChangeArrowheads="1"/>
          </p:cNvSpPr>
          <p:nvPr>
            <p:ph type="title"/>
          </p:nvPr>
        </p:nvSpPr>
        <p:spPr>
          <a:xfrm>
            <a:off x="0" y="0"/>
            <a:ext cx="9144000" cy="620713"/>
          </a:xfrm>
        </p:spPr>
        <p:txBody>
          <a:bodyPr/>
          <a:lstStyle/>
          <a:p>
            <a:pPr eaLnBrk="1" hangingPunct="1">
              <a:defRPr/>
            </a:pPr>
            <a:r>
              <a:rPr lang="es-ES_tradnl" sz="3200" b="1" dirty="0"/>
              <a:t>RUTAS DE DATOS Y SEÑALES DE CONTROL</a:t>
            </a:r>
            <a:endParaRPr lang="es-ES" sz="3200" b="1" dirty="0"/>
          </a:p>
        </p:txBody>
      </p:sp>
      <p:pic>
        <p:nvPicPr>
          <p:cNvPr id="78851" name="Picture 5">
            <a:extLst>
              <a:ext uri="{FF2B5EF4-FFF2-40B4-BE49-F238E27FC236}">
                <a16:creationId xmlns:a16="http://schemas.microsoft.com/office/drawing/2014/main" id="{669FF897-5F5D-447B-9D3E-EE8F701DA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14350"/>
            <a:ext cx="9144000" cy="621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Marcador de número de diapositiva">
            <a:extLst>
              <a:ext uri="{FF2B5EF4-FFF2-40B4-BE49-F238E27FC236}">
                <a16:creationId xmlns:a16="http://schemas.microsoft.com/office/drawing/2014/main" id="{9D2078E7-D7F4-4E81-AFB5-1AD8DCF4D8DC}"/>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37C8A294-7F97-4675-AC2B-D82D329F5C28}" type="slidenum">
              <a:rPr lang="es-ES" altLang="es-AR" smtClean="0"/>
              <a:pPr eaLnBrk="1" hangingPunct="1">
                <a:defRPr/>
              </a:pPr>
              <a:t>48</a:t>
            </a:fld>
            <a:endParaRPr lang="es-ES" altLang="es-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089" name="Group 201">
            <a:extLst>
              <a:ext uri="{FF2B5EF4-FFF2-40B4-BE49-F238E27FC236}">
                <a16:creationId xmlns:a16="http://schemas.microsoft.com/office/drawing/2014/main" id="{2852BFB1-86D3-44CA-810B-F10684E2F033}"/>
              </a:ext>
            </a:extLst>
          </p:cNvPr>
          <p:cNvGraphicFramePr>
            <a:graphicFrameLocks noGrp="1"/>
          </p:cNvGraphicFramePr>
          <p:nvPr>
            <p:ph/>
            <p:extLst>
              <p:ext uri="{D42A27DB-BD31-4B8C-83A1-F6EECF244321}">
                <p14:modId xmlns:p14="http://schemas.microsoft.com/office/powerpoint/2010/main" val="1821921813"/>
              </p:ext>
            </p:extLst>
          </p:nvPr>
        </p:nvGraphicFramePr>
        <p:xfrm>
          <a:off x="0" y="0"/>
          <a:ext cx="9144000" cy="6802436"/>
        </p:xfrm>
        <a:graphic>
          <a:graphicData uri="http://schemas.openxmlformats.org/drawingml/2006/table">
            <a:tbl>
              <a:tblPr/>
              <a:tblGrid>
                <a:gridCol w="2051050">
                  <a:extLst>
                    <a:ext uri="{9D8B030D-6E8A-4147-A177-3AD203B41FA5}">
                      <a16:colId xmlns:a16="http://schemas.microsoft.com/office/drawing/2014/main" val="20000"/>
                    </a:ext>
                  </a:extLst>
                </a:gridCol>
                <a:gridCol w="4393158">
                  <a:extLst>
                    <a:ext uri="{9D8B030D-6E8A-4147-A177-3AD203B41FA5}">
                      <a16:colId xmlns:a16="http://schemas.microsoft.com/office/drawing/2014/main" val="20001"/>
                    </a:ext>
                  </a:extLst>
                </a:gridCol>
                <a:gridCol w="2699792">
                  <a:extLst>
                    <a:ext uri="{9D8B030D-6E8A-4147-A177-3AD203B41FA5}">
                      <a16:colId xmlns:a16="http://schemas.microsoft.com/office/drawing/2014/main" val="20002"/>
                    </a:ext>
                  </a:extLst>
                </a:gridCol>
              </a:tblGrid>
              <a:tr h="8961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FF00"/>
                          </a:solidFill>
                          <a:effectLst>
                            <a:outerShdw blurRad="38100" dist="38100" dir="2700000" algn="tl">
                              <a:srgbClr val="000000">
                                <a:alpha val="43137"/>
                              </a:srgbClr>
                            </a:outerShdw>
                          </a:effectLst>
                          <a:latin typeface="Arial" charset="0"/>
                        </a:rPr>
                        <a:t>Sub-</a:t>
                      </a:r>
                      <a:r>
                        <a:rPr kumimoji="0" lang="en-US" sz="2400" b="1" i="0" u="none" strike="noStrike" cap="none" normalizeH="0" baseline="0" dirty="0" err="1">
                          <a:ln>
                            <a:noFill/>
                          </a:ln>
                          <a:solidFill>
                            <a:srgbClr val="00FF00"/>
                          </a:solidFill>
                          <a:effectLst>
                            <a:outerShdw blurRad="38100" dist="38100" dir="2700000" algn="tl">
                              <a:srgbClr val="000000">
                                <a:alpha val="43137"/>
                              </a:srgbClr>
                            </a:outerShdw>
                          </a:effectLst>
                          <a:latin typeface="Arial" charset="0"/>
                        </a:rPr>
                        <a:t>Ciclo</a:t>
                      </a:r>
                      <a:endParaRPr kumimoji="0" lang="en-US" sz="2400" b="1" i="0" u="none" strike="noStrike" cap="none" normalizeH="0" baseline="0" dirty="0">
                        <a:ln>
                          <a:noFill/>
                        </a:ln>
                        <a:solidFill>
                          <a:srgbClr val="00FF00"/>
                        </a:solidFill>
                        <a:effectLst>
                          <a:outerShdw blurRad="38100" dist="38100" dir="2700000" algn="tl">
                            <a:srgbClr val="000000">
                              <a:alpha val="43137"/>
                            </a:srgbClr>
                          </a:outerShdw>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defRPr/>
                      </a:pPr>
                      <a:r>
                        <a:rPr kumimoji="0" lang="en-US" sz="2400" b="1" i="0" u="none" strike="noStrike" cap="none" normalizeH="0" baseline="0" dirty="0">
                          <a:ln>
                            <a:noFill/>
                          </a:ln>
                          <a:solidFill>
                            <a:srgbClr val="00FF00"/>
                          </a:solidFill>
                          <a:effectLst>
                            <a:outerShdw blurRad="38100" dist="38100" dir="2700000" algn="tl">
                              <a:srgbClr val="000000">
                                <a:alpha val="43137"/>
                              </a:srgbClr>
                            </a:outerShdw>
                          </a:effectLst>
                          <a:latin typeface="Times New Roman" pitchFamily="18" charset="0"/>
                          <a:cs typeface="Times New Roman" pitchFamily="18" charset="0"/>
                        </a:rPr>
                        <a:t>Micro-</a:t>
                      </a:r>
                      <a:r>
                        <a:rPr kumimoji="0" lang="en-US" sz="2400" b="1" i="0" u="none" strike="noStrike" cap="none" normalizeH="0" baseline="0" dirty="0" err="1">
                          <a:ln>
                            <a:noFill/>
                          </a:ln>
                          <a:solidFill>
                            <a:srgbClr val="00FF00"/>
                          </a:solidFill>
                          <a:effectLst>
                            <a:outerShdw blurRad="38100" dist="38100" dir="2700000" algn="tl">
                              <a:srgbClr val="000000">
                                <a:alpha val="43137"/>
                              </a:srgbClr>
                            </a:outerShdw>
                          </a:effectLst>
                          <a:latin typeface="Times New Roman" pitchFamily="18" charset="0"/>
                          <a:cs typeface="Times New Roman" pitchFamily="18" charset="0"/>
                        </a:rPr>
                        <a:t>operaciones</a:t>
                      </a:r>
                      <a:endParaRPr kumimoji="0" lang="en-US" sz="2400" b="1" i="0" u="none" strike="noStrike" cap="none" normalizeH="0" baseline="0" dirty="0">
                        <a:ln>
                          <a:noFill/>
                        </a:ln>
                        <a:solidFill>
                          <a:srgbClr val="00FF00"/>
                        </a:solidFill>
                        <a:effectLst>
                          <a:outerShdw blurRad="38100" dist="38100" dir="2700000" algn="tl">
                            <a:srgbClr val="000000">
                              <a:alpha val="43137"/>
                            </a:srgbClr>
                          </a:outerShdw>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2400" b="1" i="0" u="none" strike="noStrike" cap="none" normalizeH="0" baseline="0" dirty="0">
                          <a:ln>
                            <a:noFill/>
                          </a:ln>
                          <a:solidFill>
                            <a:srgbClr val="00FF00"/>
                          </a:solidFill>
                          <a:effectLst>
                            <a:outerShdw blurRad="38100" dist="38100" dir="2700000" algn="tl">
                              <a:srgbClr val="000000"/>
                            </a:outerShdw>
                          </a:effectLst>
                          <a:latin typeface="Times New Roman" pitchFamily="18" charset="0"/>
                          <a:cs typeface="Times New Roman" pitchFamily="18" charset="0"/>
                        </a:rPr>
                        <a:t>Timing</a:t>
                      </a: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a:ln>
                            <a:noFill/>
                          </a:ln>
                          <a:solidFill>
                            <a:srgbClr val="00FF00"/>
                          </a:solidFill>
                          <a:effectLst>
                            <a:outerShdw blurRad="38100" dist="38100" dir="2700000" algn="tl">
                              <a:srgbClr val="000000">
                                <a:alpha val="43137"/>
                              </a:srgbClr>
                            </a:outerShdw>
                          </a:effectLst>
                          <a:latin typeface="Times New Roman" pitchFamily="18" charset="0"/>
                          <a:cs typeface="Times New Roman" pitchFamily="18" charset="0"/>
                        </a:rPr>
                        <a:t>Señales</a:t>
                      </a:r>
                      <a:r>
                        <a:rPr kumimoji="0" lang="en-US" sz="2400" b="1" i="0" u="none" strike="noStrike" cap="none" normalizeH="0" baseline="0" dirty="0">
                          <a:ln>
                            <a:noFill/>
                          </a:ln>
                          <a:solidFill>
                            <a:srgbClr val="00FF00"/>
                          </a:solidFill>
                          <a:effectLst>
                            <a:outerShdw blurRad="38100" dist="38100" dir="2700000" algn="tl">
                              <a:srgbClr val="000000">
                                <a:alpha val="43137"/>
                              </a:srgbClr>
                            </a:outerShdw>
                          </a:effectLst>
                          <a:latin typeface="Times New Roman" pitchFamily="18" charset="0"/>
                          <a:cs typeface="Times New Roman" pitchFamily="18" charset="0"/>
                        </a:rPr>
                        <a:t> de Control</a:t>
                      </a:r>
                      <a:endParaRPr kumimoji="0" lang="es-ES" sz="2400" b="0" i="0" u="none" strike="noStrike" cap="none" normalizeH="0" baseline="0" dirty="0">
                        <a:ln>
                          <a:noFill/>
                        </a:ln>
                        <a:solidFill>
                          <a:srgbClr val="00FF00"/>
                        </a:solidFill>
                        <a:effectLst>
                          <a:outerShdw blurRad="38100" dist="38100" dir="2700000" algn="tl">
                            <a:srgbClr val="000000">
                              <a:alpha val="43137"/>
                            </a:srgbClr>
                          </a:outerShdw>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a:ln>
                            <a:noFill/>
                          </a:ln>
                          <a:solidFill>
                            <a:srgbClr val="00FF00"/>
                          </a:solidFill>
                          <a:effectLst>
                            <a:outerShdw blurRad="38100" dist="38100" dir="2700000" algn="tl">
                              <a:srgbClr val="000000">
                                <a:alpha val="43137"/>
                              </a:srgbClr>
                            </a:outerShdw>
                          </a:effectLst>
                          <a:latin typeface="Times New Roman" pitchFamily="18" charset="0"/>
                          <a:cs typeface="Times New Roman" pitchFamily="18" charset="0"/>
                        </a:rPr>
                        <a:t>activas</a:t>
                      </a:r>
                      <a:r>
                        <a:rPr kumimoji="0" lang="en-US" sz="2400" b="1" i="0" u="none" strike="noStrike" cap="none" normalizeH="0" baseline="0" dirty="0">
                          <a:ln>
                            <a:noFill/>
                          </a:ln>
                          <a:solidFill>
                            <a:srgbClr val="00FF00"/>
                          </a:solidFill>
                          <a:effectLst>
                            <a:outerShdw blurRad="38100" dist="38100" dir="2700000" algn="tl">
                              <a:srgbClr val="000000">
                                <a:alpha val="43137"/>
                              </a:srgbClr>
                            </a:outerShdw>
                          </a:effectLst>
                          <a:latin typeface="Times New Roman" pitchFamily="18" charset="0"/>
                          <a:cs typeface="Times New Roman" pitchFamily="18" charset="0"/>
                        </a:rPr>
                        <a:t>.</a:t>
                      </a:r>
                      <a:endParaRPr kumimoji="0" lang="en-US" sz="2400" b="0" i="0" u="none" strike="noStrike" cap="none" normalizeH="0" baseline="0" dirty="0">
                        <a:ln>
                          <a:noFill/>
                        </a:ln>
                        <a:solidFill>
                          <a:srgbClr val="00FF00"/>
                        </a:solidFill>
                        <a:effectLst>
                          <a:outerShdw blurRad="38100" dist="38100" dir="2700000" algn="tl">
                            <a:srgbClr val="000000">
                              <a:alpha val="43137"/>
                            </a:srgbClr>
                          </a:outerShdw>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2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a:ln>
                            <a:noFill/>
                          </a:ln>
                          <a:solidFill>
                            <a:srgbClr val="00FF00"/>
                          </a:solidFill>
                          <a:effectLst/>
                          <a:latin typeface="Times New Roman" pitchFamily="18" charset="0"/>
                          <a:cs typeface="Times New Roman" pitchFamily="18" charset="0"/>
                        </a:rPr>
                        <a:t>Búsqueda</a:t>
                      </a:r>
                      <a:r>
                        <a:rPr kumimoji="0" lang="en-US" sz="2400" b="1" i="0" u="none" strike="noStrike" cap="none" normalizeH="0" baseline="0" dirty="0">
                          <a:ln>
                            <a:noFill/>
                          </a:ln>
                          <a:solidFill>
                            <a:srgbClr val="00FF00"/>
                          </a:solidFill>
                          <a:effectLst/>
                          <a:latin typeface="Times New Roman" pitchFamily="18" charset="0"/>
                          <a:cs typeface="Times New Roman" pitchFamily="18" charset="0"/>
                        </a:rPr>
                        <a:t>:</a:t>
                      </a:r>
                      <a:endParaRPr kumimoji="0" lang="en-US" sz="2400" b="0" i="0" u="none" strike="noStrike" cap="none" normalizeH="0" baseline="0" dirty="0">
                        <a:ln>
                          <a:noFill/>
                        </a:ln>
                        <a:solidFill>
                          <a:srgbClr val="00FF00"/>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FF00"/>
                          </a:solidFill>
                          <a:effectLst/>
                          <a:latin typeface="Times New Roman" pitchFamily="18" charset="0"/>
                          <a:cs typeface="Times New Roman" pitchFamily="18" charset="0"/>
                        </a:rPr>
                        <a:t>t</a:t>
                      </a:r>
                      <a:r>
                        <a:rPr kumimoji="0" lang="en-US" sz="2400" b="1" i="0" u="none" strike="noStrike" cap="none" normalizeH="0" baseline="-30000" dirty="0">
                          <a:ln>
                            <a:noFill/>
                          </a:ln>
                          <a:solidFill>
                            <a:srgbClr val="00FF00"/>
                          </a:solidFill>
                          <a:effectLst/>
                          <a:latin typeface="Times New Roman" pitchFamily="18" charset="0"/>
                          <a:cs typeface="Times New Roman" pitchFamily="18" charset="0"/>
                        </a:rPr>
                        <a:t>1</a:t>
                      </a:r>
                      <a:r>
                        <a:rPr kumimoji="0" lang="en-US" sz="2400" b="1" i="0" u="none" strike="noStrike" cap="none" normalizeH="0" baseline="0" dirty="0">
                          <a:ln>
                            <a:noFill/>
                          </a:ln>
                          <a:solidFill>
                            <a:srgbClr val="00FF00"/>
                          </a:solidFill>
                          <a:effectLst/>
                          <a:latin typeface="Times New Roman" pitchFamily="18" charset="0"/>
                          <a:cs typeface="Times New Roman" pitchFamily="18" charset="0"/>
                        </a:rPr>
                        <a:t> : MAR &lt;-- (PC)</a:t>
                      </a:r>
                      <a:endParaRPr kumimoji="0" lang="en-US" sz="2400" b="0" i="0" u="none" strike="noStrike" cap="none" normalizeH="0" baseline="0" dirty="0">
                        <a:ln>
                          <a:noFill/>
                        </a:ln>
                        <a:solidFill>
                          <a:srgbClr val="00FF00"/>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FF00"/>
                          </a:solidFill>
                          <a:effectLst/>
                          <a:latin typeface="Times New Roman" pitchFamily="18" charset="0"/>
                          <a:cs typeface="Times New Roman" pitchFamily="18" charset="0"/>
                        </a:rPr>
                        <a:t>C</a:t>
                      </a:r>
                      <a:r>
                        <a:rPr kumimoji="0" lang="en-US" sz="2400" b="1" i="0" u="none" strike="noStrike" cap="none" normalizeH="0" baseline="-30000" dirty="0">
                          <a:ln>
                            <a:noFill/>
                          </a:ln>
                          <a:solidFill>
                            <a:srgbClr val="00FF00"/>
                          </a:solidFill>
                          <a:effectLst/>
                          <a:latin typeface="Times New Roman" pitchFamily="18" charset="0"/>
                          <a:cs typeface="Times New Roman" pitchFamily="18" charset="0"/>
                        </a:rPr>
                        <a:t>2</a:t>
                      </a:r>
                      <a:endParaRPr kumimoji="0" lang="en-US" sz="2400" b="0" i="0" u="none" strike="noStrike" cap="none" normalizeH="0" baseline="0" dirty="0">
                        <a:ln>
                          <a:noFill/>
                        </a:ln>
                        <a:solidFill>
                          <a:srgbClr val="00FF00"/>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0879">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s-ES" sz="2400" b="0" i="0" u="none" strike="noStrike" cap="none" normalizeH="0" baseline="0">
                        <a:ln>
                          <a:noFill/>
                        </a:ln>
                        <a:solidFill>
                          <a:srgbClr val="00FF00"/>
                        </a:solidFill>
                        <a:effectLst>
                          <a:outerShdw blurRad="38100" dist="38100" dir="2700000" algn="tl">
                            <a:srgbClr val="000000"/>
                          </a:outerShdw>
                        </a:effectLst>
                        <a:latin typeface="Verdana" pitchFamily="34"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FF00"/>
                          </a:solidFill>
                          <a:effectLst/>
                          <a:latin typeface="Times New Roman" pitchFamily="18" charset="0"/>
                          <a:cs typeface="Times New Roman" pitchFamily="18" charset="0"/>
                        </a:rPr>
                        <a:t>t</a:t>
                      </a:r>
                      <a:r>
                        <a:rPr kumimoji="0" lang="en-US" sz="2400" b="1" i="0" u="none" strike="noStrike" cap="none" normalizeH="0" baseline="-30000" dirty="0">
                          <a:ln>
                            <a:noFill/>
                          </a:ln>
                          <a:solidFill>
                            <a:srgbClr val="00FF00"/>
                          </a:solidFill>
                          <a:effectLst/>
                          <a:latin typeface="Times New Roman" pitchFamily="18" charset="0"/>
                          <a:cs typeface="Times New Roman" pitchFamily="18" charset="0"/>
                        </a:rPr>
                        <a:t>2 </a:t>
                      </a:r>
                      <a:r>
                        <a:rPr kumimoji="0" lang="en-US" sz="2400" b="1" i="0" u="none" strike="noStrike" cap="none" normalizeH="0" baseline="0" dirty="0">
                          <a:ln>
                            <a:noFill/>
                          </a:ln>
                          <a:solidFill>
                            <a:srgbClr val="00FF00"/>
                          </a:solidFill>
                          <a:effectLst/>
                          <a:latin typeface="Times New Roman" pitchFamily="18" charset="0"/>
                          <a:cs typeface="Times New Roman" pitchFamily="18" charset="0"/>
                        </a:rPr>
                        <a:t>: MBR &lt;-- </a:t>
                      </a:r>
                      <a:r>
                        <a:rPr kumimoji="0" lang="en-US" sz="2400" b="1" i="0" u="none" strike="noStrike" cap="none" normalizeH="0" baseline="0" dirty="0" err="1">
                          <a:ln>
                            <a:noFill/>
                          </a:ln>
                          <a:solidFill>
                            <a:srgbClr val="00FF00"/>
                          </a:solidFill>
                          <a:effectLst/>
                          <a:latin typeface="Times New Roman" pitchFamily="18" charset="0"/>
                          <a:cs typeface="Times New Roman" pitchFamily="18" charset="0"/>
                        </a:rPr>
                        <a:t>Memoria</a:t>
                      </a:r>
                      <a:endParaRPr kumimoji="0" lang="en-US" sz="2400" b="0" i="0" u="none" strike="noStrike" cap="none" normalizeH="0" baseline="0" dirty="0">
                        <a:ln>
                          <a:noFill/>
                        </a:ln>
                        <a:solidFill>
                          <a:srgbClr val="00FF00"/>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00FF00"/>
                          </a:solidFill>
                          <a:effectLst/>
                          <a:latin typeface="Times New Roman" pitchFamily="18" charset="0"/>
                          <a:cs typeface="Times New Roman" pitchFamily="18" charset="0"/>
                        </a:rPr>
                        <a:t>C</a:t>
                      </a:r>
                      <a:r>
                        <a:rPr kumimoji="0" lang="en-US" sz="2400" b="1" i="0" u="none" strike="noStrike" cap="none" normalizeH="0" baseline="-30000">
                          <a:ln>
                            <a:noFill/>
                          </a:ln>
                          <a:solidFill>
                            <a:srgbClr val="00FF00"/>
                          </a:solidFill>
                          <a:effectLst/>
                          <a:latin typeface="Times New Roman" pitchFamily="18" charset="0"/>
                          <a:cs typeface="Times New Roman" pitchFamily="18" charset="0"/>
                        </a:rPr>
                        <a:t>5 </a:t>
                      </a:r>
                      <a:r>
                        <a:rPr kumimoji="0" lang="en-US" sz="2400" b="1" i="0" u="none" strike="noStrike" cap="none" normalizeH="0" baseline="0">
                          <a:ln>
                            <a:noFill/>
                          </a:ln>
                          <a:solidFill>
                            <a:srgbClr val="00FF00"/>
                          </a:solidFill>
                          <a:effectLst/>
                          <a:latin typeface="Times New Roman" pitchFamily="18" charset="0"/>
                          <a:cs typeface="Times New Roman" pitchFamily="18" charset="0"/>
                        </a:rPr>
                        <a:t>; C</a:t>
                      </a:r>
                      <a:r>
                        <a:rPr kumimoji="0" lang="en-US" sz="2400" b="1" i="0" u="none" strike="noStrike" cap="none" normalizeH="0" baseline="-30000">
                          <a:ln>
                            <a:noFill/>
                          </a:ln>
                          <a:solidFill>
                            <a:srgbClr val="00FF00"/>
                          </a:solidFill>
                          <a:effectLst/>
                          <a:latin typeface="Times New Roman" pitchFamily="18" charset="0"/>
                          <a:cs typeface="Times New Roman" pitchFamily="18" charset="0"/>
                        </a:rPr>
                        <a:t>R</a:t>
                      </a:r>
                      <a:endParaRPr kumimoji="0" lang="en-US" sz="2400" b="0" i="0" u="none" strike="noStrike" cap="none" normalizeH="0" baseline="0">
                        <a:ln>
                          <a:noFill/>
                        </a:ln>
                        <a:solidFill>
                          <a:srgbClr val="00FF00"/>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934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s-ES" sz="2400" b="0" i="0" u="none" strike="noStrike" cap="none" normalizeH="0" baseline="0">
                        <a:ln>
                          <a:noFill/>
                        </a:ln>
                        <a:solidFill>
                          <a:srgbClr val="00FF00"/>
                        </a:solidFill>
                        <a:effectLst>
                          <a:outerShdw blurRad="38100" dist="38100" dir="2700000" algn="tl">
                            <a:srgbClr val="000000"/>
                          </a:outerShdw>
                        </a:effectLst>
                        <a:latin typeface="Verdana" pitchFamily="34"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00FF00"/>
                          </a:solidFill>
                          <a:effectLst/>
                          <a:latin typeface="Times New Roman" pitchFamily="18" charset="0"/>
                          <a:cs typeface="Times New Roman" pitchFamily="18" charset="0"/>
                        </a:rPr>
                        <a:t>    PC &lt;-- (PC) + 1</a:t>
                      </a:r>
                      <a:endParaRPr kumimoji="0" lang="en-US" sz="2400" b="0" i="0" u="none" strike="noStrike" cap="none" normalizeH="0" baseline="0">
                        <a:ln>
                          <a:noFill/>
                        </a:ln>
                        <a:solidFill>
                          <a:srgbClr val="00FF00"/>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s-ES" sz="2400" b="0" i="0" u="none" strike="noStrike" cap="none" normalizeH="0" baseline="0">
                        <a:ln>
                          <a:noFill/>
                        </a:ln>
                        <a:solidFill>
                          <a:srgbClr val="00FF00"/>
                        </a:solidFill>
                        <a:effectLst>
                          <a:outerShdw blurRad="38100" dist="38100" dir="2700000" algn="tl">
                            <a:srgbClr val="000000"/>
                          </a:outerShdw>
                        </a:effectLst>
                        <a:latin typeface="Verdana" pitchFamily="34"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241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s-ES" sz="2400" b="0" i="0" u="none" strike="noStrike" cap="none" normalizeH="0" baseline="0">
                        <a:ln>
                          <a:noFill/>
                        </a:ln>
                        <a:solidFill>
                          <a:srgbClr val="00FF00"/>
                        </a:solidFill>
                        <a:effectLst>
                          <a:outerShdw blurRad="38100" dist="38100" dir="2700000" algn="tl">
                            <a:srgbClr val="000000"/>
                          </a:outerShdw>
                        </a:effectLst>
                        <a:latin typeface="Verdana" pitchFamily="34"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FF00"/>
                          </a:solidFill>
                          <a:effectLst/>
                          <a:latin typeface="Times New Roman" pitchFamily="18" charset="0"/>
                          <a:cs typeface="Times New Roman" pitchFamily="18" charset="0"/>
                        </a:rPr>
                        <a:t>t</a:t>
                      </a:r>
                      <a:r>
                        <a:rPr kumimoji="0" lang="en-US" sz="2400" b="1" i="0" u="none" strike="noStrike" cap="none" normalizeH="0" baseline="-30000" dirty="0">
                          <a:ln>
                            <a:noFill/>
                          </a:ln>
                          <a:solidFill>
                            <a:srgbClr val="00FF00"/>
                          </a:solidFill>
                          <a:effectLst/>
                          <a:latin typeface="Times New Roman" pitchFamily="18" charset="0"/>
                          <a:cs typeface="Times New Roman" pitchFamily="18" charset="0"/>
                        </a:rPr>
                        <a:t>3 </a:t>
                      </a:r>
                      <a:r>
                        <a:rPr kumimoji="0" lang="en-US" sz="2400" b="1" i="0" u="none" strike="noStrike" cap="none" normalizeH="0" baseline="0" dirty="0">
                          <a:ln>
                            <a:noFill/>
                          </a:ln>
                          <a:solidFill>
                            <a:srgbClr val="00FF00"/>
                          </a:solidFill>
                          <a:effectLst/>
                          <a:latin typeface="Times New Roman" pitchFamily="18" charset="0"/>
                          <a:cs typeface="Times New Roman" pitchFamily="18" charset="0"/>
                        </a:rPr>
                        <a:t>: IR &lt;-- (MBR)</a:t>
                      </a:r>
                      <a:endParaRPr kumimoji="0" lang="en-US" sz="2400" b="0" i="0" u="none" strike="noStrike" cap="none" normalizeH="0" baseline="0" dirty="0">
                        <a:ln>
                          <a:noFill/>
                        </a:ln>
                        <a:solidFill>
                          <a:srgbClr val="00FF00"/>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FF00"/>
                          </a:solidFill>
                          <a:effectLst/>
                          <a:latin typeface="Times New Roman" pitchFamily="18" charset="0"/>
                          <a:cs typeface="Times New Roman" pitchFamily="18" charset="0"/>
                        </a:rPr>
                        <a:t>C</a:t>
                      </a:r>
                      <a:r>
                        <a:rPr kumimoji="0" lang="en-US" sz="2400" b="1" i="0" u="none" strike="noStrike" cap="none" normalizeH="0" baseline="-30000" dirty="0">
                          <a:ln>
                            <a:noFill/>
                          </a:ln>
                          <a:solidFill>
                            <a:srgbClr val="00FF00"/>
                          </a:solidFill>
                          <a:effectLst/>
                          <a:latin typeface="Times New Roman" pitchFamily="18" charset="0"/>
                          <a:cs typeface="Times New Roman" pitchFamily="18" charset="0"/>
                        </a:rPr>
                        <a:t>4</a:t>
                      </a:r>
                      <a:endParaRPr kumimoji="0" lang="en-US" sz="2400" b="0" i="0" u="none" strike="noStrike" cap="none" normalizeH="0" baseline="0" dirty="0">
                        <a:ln>
                          <a:noFill/>
                        </a:ln>
                        <a:solidFill>
                          <a:srgbClr val="00FF00"/>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2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00FF00"/>
                          </a:solidFill>
                          <a:effectLst/>
                          <a:latin typeface="Times New Roman" pitchFamily="18" charset="0"/>
                          <a:cs typeface="Times New Roman" pitchFamily="18" charset="0"/>
                        </a:rPr>
                        <a:t>Indirecto:</a:t>
                      </a:r>
                      <a:endParaRPr kumimoji="0" lang="en-US" sz="2400" b="0" i="0" u="none" strike="noStrike" cap="none" normalizeH="0" baseline="0">
                        <a:ln>
                          <a:noFill/>
                        </a:ln>
                        <a:solidFill>
                          <a:srgbClr val="00FF00"/>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FF00"/>
                          </a:solidFill>
                          <a:effectLst/>
                          <a:latin typeface="Times New Roman" pitchFamily="18" charset="0"/>
                          <a:cs typeface="Times New Roman" pitchFamily="18" charset="0"/>
                        </a:rPr>
                        <a:t>t</a:t>
                      </a:r>
                      <a:r>
                        <a:rPr kumimoji="0" lang="en-US" sz="2400" b="1" i="0" u="none" strike="noStrike" cap="none" normalizeH="0" baseline="-30000" dirty="0">
                          <a:ln>
                            <a:noFill/>
                          </a:ln>
                          <a:solidFill>
                            <a:srgbClr val="00FF00"/>
                          </a:solidFill>
                          <a:effectLst/>
                          <a:latin typeface="Times New Roman" pitchFamily="18" charset="0"/>
                          <a:cs typeface="Times New Roman" pitchFamily="18" charset="0"/>
                        </a:rPr>
                        <a:t>1 </a:t>
                      </a:r>
                      <a:r>
                        <a:rPr kumimoji="0" lang="en-US" sz="2400" b="1" i="0" u="none" strike="noStrike" cap="none" normalizeH="0" baseline="0" dirty="0">
                          <a:ln>
                            <a:noFill/>
                          </a:ln>
                          <a:solidFill>
                            <a:srgbClr val="00FF00"/>
                          </a:solidFill>
                          <a:effectLst/>
                          <a:latin typeface="Times New Roman" pitchFamily="18" charset="0"/>
                          <a:cs typeface="Times New Roman" pitchFamily="18" charset="0"/>
                        </a:rPr>
                        <a:t>: MAR &lt;-- (IR (</a:t>
                      </a:r>
                      <a:r>
                        <a:rPr kumimoji="0" lang="en-US" sz="2400" b="1" i="0" u="none" strike="noStrike" cap="none" normalizeH="0" baseline="0" dirty="0" err="1">
                          <a:ln>
                            <a:noFill/>
                          </a:ln>
                          <a:solidFill>
                            <a:srgbClr val="00FF00"/>
                          </a:solidFill>
                          <a:effectLst/>
                          <a:latin typeface="Times New Roman" pitchFamily="18" charset="0"/>
                          <a:cs typeface="Times New Roman" pitchFamily="18" charset="0"/>
                        </a:rPr>
                        <a:t>Direcc</a:t>
                      </a:r>
                      <a:r>
                        <a:rPr kumimoji="0" lang="en-US" sz="2400" b="1" i="0" u="none" strike="noStrike" cap="none" normalizeH="0" baseline="0" dirty="0">
                          <a:ln>
                            <a:noFill/>
                          </a:ln>
                          <a:solidFill>
                            <a:srgbClr val="00FF00"/>
                          </a:solidFill>
                          <a:effectLst/>
                          <a:latin typeface="Times New Roman" pitchFamily="18" charset="0"/>
                          <a:cs typeface="Times New Roman" pitchFamily="18" charset="0"/>
                        </a:rPr>
                        <a:t>))</a:t>
                      </a:r>
                      <a:endParaRPr kumimoji="0" lang="en-US" sz="2400" b="0" i="0" u="none" strike="noStrike" cap="none" normalizeH="0" baseline="0" dirty="0">
                        <a:ln>
                          <a:noFill/>
                        </a:ln>
                        <a:solidFill>
                          <a:srgbClr val="00FF00"/>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00FF00"/>
                          </a:solidFill>
                          <a:effectLst/>
                          <a:latin typeface="Times New Roman" pitchFamily="18" charset="0"/>
                          <a:cs typeface="Times New Roman" pitchFamily="18" charset="0"/>
                        </a:rPr>
                        <a:t>C</a:t>
                      </a:r>
                      <a:r>
                        <a:rPr kumimoji="0" lang="en-US" sz="2400" b="1" i="0" u="none" strike="noStrike" cap="none" normalizeH="0" baseline="-30000">
                          <a:ln>
                            <a:noFill/>
                          </a:ln>
                          <a:solidFill>
                            <a:srgbClr val="00FF00"/>
                          </a:solidFill>
                          <a:effectLst/>
                          <a:latin typeface="Times New Roman" pitchFamily="18" charset="0"/>
                          <a:cs typeface="Times New Roman" pitchFamily="18" charset="0"/>
                        </a:rPr>
                        <a:t>8</a:t>
                      </a:r>
                      <a:endParaRPr kumimoji="0" lang="en-US" sz="2400" b="0" i="0" u="none" strike="noStrike" cap="none" normalizeH="0" baseline="0">
                        <a:ln>
                          <a:noFill/>
                        </a:ln>
                        <a:solidFill>
                          <a:srgbClr val="00FF00"/>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934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s-ES" sz="2400" b="0" i="0" u="none" strike="noStrike" cap="none" normalizeH="0" baseline="0">
                        <a:ln>
                          <a:noFill/>
                        </a:ln>
                        <a:solidFill>
                          <a:srgbClr val="00FF00"/>
                        </a:solidFill>
                        <a:effectLst>
                          <a:outerShdw blurRad="38100" dist="38100" dir="2700000" algn="tl">
                            <a:srgbClr val="000000"/>
                          </a:outerShdw>
                        </a:effectLst>
                        <a:latin typeface="Verdana" pitchFamily="34"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00FF00"/>
                          </a:solidFill>
                          <a:effectLst/>
                          <a:latin typeface="Times New Roman" pitchFamily="18" charset="0"/>
                          <a:cs typeface="Times New Roman" pitchFamily="18" charset="0"/>
                        </a:rPr>
                        <a:t>t</a:t>
                      </a:r>
                      <a:r>
                        <a:rPr kumimoji="0" lang="en-US" sz="2400" b="1" i="0" u="none" strike="noStrike" cap="none" normalizeH="0" baseline="-30000">
                          <a:ln>
                            <a:noFill/>
                          </a:ln>
                          <a:solidFill>
                            <a:srgbClr val="00FF00"/>
                          </a:solidFill>
                          <a:effectLst/>
                          <a:latin typeface="Times New Roman" pitchFamily="18" charset="0"/>
                          <a:cs typeface="Times New Roman" pitchFamily="18" charset="0"/>
                        </a:rPr>
                        <a:t>2</a:t>
                      </a:r>
                      <a:r>
                        <a:rPr kumimoji="0" lang="en-US" sz="2400" b="1" i="0" u="none" strike="noStrike" cap="none" normalizeH="0" baseline="0">
                          <a:ln>
                            <a:noFill/>
                          </a:ln>
                          <a:solidFill>
                            <a:srgbClr val="00FF00"/>
                          </a:solidFill>
                          <a:effectLst/>
                          <a:latin typeface="Times New Roman" pitchFamily="18" charset="0"/>
                          <a:cs typeface="Times New Roman" pitchFamily="18" charset="0"/>
                        </a:rPr>
                        <a:t>: MBR &lt;-- Memoria</a:t>
                      </a:r>
                      <a:endParaRPr kumimoji="0" lang="en-US" sz="2400" b="0" i="0" u="none" strike="noStrike" cap="none" normalizeH="0" baseline="0">
                        <a:ln>
                          <a:noFill/>
                        </a:ln>
                        <a:solidFill>
                          <a:srgbClr val="00FF00"/>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00FF00"/>
                          </a:solidFill>
                          <a:effectLst/>
                          <a:latin typeface="Times New Roman" pitchFamily="18" charset="0"/>
                          <a:cs typeface="Times New Roman" pitchFamily="18" charset="0"/>
                        </a:rPr>
                        <a:t>C</a:t>
                      </a:r>
                      <a:r>
                        <a:rPr kumimoji="0" lang="en-US" sz="2400" b="1" i="0" u="none" strike="noStrike" cap="none" normalizeH="0" baseline="-30000">
                          <a:ln>
                            <a:noFill/>
                          </a:ln>
                          <a:solidFill>
                            <a:srgbClr val="00FF00"/>
                          </a:solidFill>
                          <a:effectLst/>
                          <a:latin typeface="Times New Roman" pitchFamily="18" charset="0"/>
                          <a:cs typeface="Times New Roman" pitchFamily="18" charset="0"/>
                        </a:rPr>
                        <a:t>5 </a:t>
                      </a:r>
                      <a:r>
                        <a:rPr kumimoji="0" lang="en-US" sz="2400" b="1" i="0" u="none" strike="noStrike" cap="none" normalizeH="0" baseline="0">
                          <a:ln>
                            <a:noFill/>
                          </a:ln>
                          <a:solidFill>
                            <a:srgbClr val="00FF00"/>
                          </a:solidFill>
                          <a:effectLst/>
                          <a:latin typeface="Times New Roman" pitchFamily="18" charset="0"/>
                          <a:cs typeface="Times New Roman" pitchFamily="18" charset="0"/>
                        </a:rPr>
                        <a:t>; C</a:t>
                      </a:r>
                      <a:r>
                        <a:rPr kumimoji="0" lang="en-US" sz="2400" b="1" i="0" u="none" strike="noStrike" cap="none" normalizeH="0" baseline="-30000">
                          <a:ln>
                            <a:noFill/>
                          </a:ln>
                          <a:solidFill>
                            <a:srgbClr val="00FF00"/>
                          </a:solidFill>
                          <a:effectLst/>
                          <a:latin typeface="Times New Roman" pitchFamily="18" charset="0"/>
                          <a:cs typeface="Times New Roman" pitchFamily="18" charset="0"/>
                        </a:rPr>
                        <a:t>R</a:t>
                      </a:r>
                      <a:endParaRPr kumimoji="0" lang="en-US" sz="2400" b="0" i="0" u="none" strike="noStrike" cap="none" normalizeH="0" baseline="0">
                        <a:ln>
                          <a:noFill/>
                        </a:ln>
                        <a:solidFill>
                          <a:srgbClr val="00FF00"/>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82302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s-ES" sz="2400" b="0" i="0" u="none" strike="noStrike" cap="none" normalizeH="0" baseline="0">
                        <a:ln>
                          <a:noFill/>
                        </a:ln>
                        <a:solidFill>
                          <a:srgbClr val="00FF00"/>
                        </a:solidFill>
                        <a:effectLst>
                          <a:outerShdw blurRad="38100" dist="38100" dir="2700000" algn="tl">
                            <a:srgbClr val="000000"/>
                          </a:outerShdw>
                        </a:effectLst>
                        <a:latin typeface="Verdana" pitchFamily="34"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00FF00"/>
                          </a:solidFill>
                          <a:effectLst/>
                          <a:latin typeface="Times New Roman" pitchFamily="18" charset="0"/>
                          <a:cs typeface="Times New Roman" pitchFamily="18" charset="0"/>
                        </a:rPr>
                        <a:t>t</a:t>
                      </a:r>
                      <a:r>
                        <a:rPr kumimoji="0" lang="es-ES" sz="2400" b="1" i="0" u="none" strike="noStrike" cap="none" normalizeH="0" baseline="-30000" dirty="0">
                          <a:ln>
                            <a:noFill/>
                          </a:ln>
                          <a:solidFill>
                            <a:srgbClr val="00FF00"/>
                          </a:solidFill>
                          <a:effectLst/>
                          <a:latin typeface="Times New Roman" pitchFamily="18" charset="0"/>
                          <a:cs typeface="Times New Roman" pitchFamily="18" charset="0"/>
                        </a:rPr>
                        <a:t>3</a:t>
                      </a:r>
                      <a:r>
                        <a:rPr kumimoji="0" lang="es-ES" sz="2400" b="1" i="0" u="none" strike="noStrike" cap="none" normalizeH="0" baseline="0" dirty="0">
                          <a:ln>
                            <a:noFill/>
                          </a:ln>
                          <a:solidFill>
                            <a:srgbClr val="00FF00"/>
                          </a:solidFill>
                          <a:effectLst/>
                          <a:latin typeface="Times New Roman" pitchFamily="18" charset="0"/>
                          <a:cs typeface="Times New Roman" pitchFamily="18" charset="0"/>
                        </a:rPr>
                        <a:t>: IR (Dirección) &lt;--</a:t>
                      </a:r>
                      <a:endParaRPr kumimoji="0" lang="es-ES" sz="2400" b="0" i="0" u="none" strike="noStrike" cap="none" normalizeH="0" baseline="0" dirty="0">
                        <a:ln>
                          <a:noFill/>
                        </a:ln>
                        <a:solidFill>
                          <a:srgbClr val="00FF00"/>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ES" sz="2400" b="1" i="0" u="none" strike="noStrike" cap="none" normalizeH="0" baseline="0" dirty="0">
                          <a:ln>
                            <a:noFill/>
                          </a:ln>
                          <a:solidFill>
                            <a:srgbClr val="00FF00"/>
                          </a:solidFill>
                          <a:effectLst/>
                          <a:latin typeface="Times New Roman" pitchFamily="18" charset="0"/>
                          <a:cs typeface="Times New Roman" pitchFamily="18" charset="0"/>
                        </a:rPr>
                        <a:t>         (MBR (Dirección))</a:t>
                      </a:r>
                      <a:endParaRPr kumimoji="0" lang="es-ES" sz="2400" b="0" i="0" u="none" strike="noStrike" cap="none" normalizeH="0" baseline="0" dirty="0">
                        <a:ln>
                          <a:noFill/>
                        </a:ln>
                        <a:solidFill>
                          <a:srgbClr val="00FF00"/>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00FF00"/>
                          </a:solidFill>
                          <a:effectLst/>
                          <a:latin typeface="Times New Roman" pitchFamily="18" charset="0"/>
                          <a:cs typeface="Times New Roman" pitchFamily="18" charset="0"/>
                        </a:rPr>
                        <a:t>C</a:t>
                      </a:r>
                      <a:r>
                        <a:rPr kumimoji="0" lang="en-US" sz="2400" b="1" i="0" u="none" strike="noStrike" cap="none" normalizeH="0" baseline="-30000">
                          <a:ln>
                            <a:noFill/>
                          </a:ln>
                          <a:solidFill>
                            <a:srgbClr val="00FF00"/>
                          </a:solidFill>
                          <a:effectLst/>
                          <a:latin typeface="Times New Roman" pitchFamily="18" charset="0"/>
                          <a:cs typeface="Times New Roman" pitchFamily="18" charset="0"/>
                        </a:rPr>
                        <a:t>4</a:t>
                      </a:r>
                      <a:endParaRPr kumimoji="0" lang="en-US" sz="2400" b="0" i="0" u="none" strike="noStrike" cap="none" normalizeH="0" baseline="0">
                        <a:ln>
                          <a:noFill/>
                        </a:ln>
                        <a:solidFill>
                          <a:srgbClr val="00FF00"/>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22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00FF00"/>
                          </a:solidFill>
                          <a:effectLst/>
                          <a:latin typeface="Times New Roman" pitchFamily="18" charset="0"/>
                          <a:cs typeface="Times New Roman" pitchFamily="18" charset="0"/>
                        </a:rPr>
                        <a:t>Interrupción: </a:t>
                      </a:r>
                      <a:endParaRPr kumimoji="0" lang="en-US" sz="2400" b="0" i="0" u="none" strike="noStrike" cap="none" normalizeH="0" baseline="0">
                        <a:ln>
                          <a:noFill/>
                        </a:ln>
                        <a:solidFill>
                          <a:srgbClr val="00FF00"/>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00FF00"/>
                          </a:solidFill>
                          <a:effectLst/>
                          <a:latin typeface="Times New Roman" pitchFamily="18" charset="0"/>
                          <a:cs typeface="Times New Roman" pitchFamily="18" charset="0"/>
                        </a:rPr>
                        <a:t>t</a:t>
                      </a:r>
                      <a:r>
                        <a:rPr kumimoji="0" lang="en-US" sz="2400" b="1" i="0" u="none" strike="noStrike" cap="none" normalizeH="0" baseline="-30000">
                          <a:ln>
                            <a:noFill/>
                          </a:ln>
                          <a:solidFill>
                            <a:srgbClr val="00FF00"/>
                          </a:solidFill>
                          <a:effectLst/>
                          <a:latin typeface="Times New Roman" pitchFamily="18" charset="0"/>
                          <a:cs typeface="Times New Roman" pitchFamily="18" charset="0"/>
                        </a:rPr>
                        <a:t>1 </a:t>
                      </a:r>
                      <a:r>
                        <a:rPr kumimoji="0" lang="en-US" sz="2400" b="1" i="0" u="none" strike="noStrike" cap="none" normalizeH="0" baseline="0">
                          <a:ln>
                            <a:noFill/>
                          </a:ln>
                          <a:solidFill>
                            <a:srgbClr val="00FF00"/>
                          </a:solidFill>
                          <a:effectLst/>
                          <a:latin typeface="Times New Roman" pitchFamily="18" charset="0"/>
                          <a:cs typeface="Times New Roman" pitchFamily="18" charset="0"/>
                        </a:rPr>
                        <a:t>: MBR &lt;-- (PC) </a:t>
                      </a:r>
                      <a:endParaRPr kumimoji="0" lang="en-US" sz="2400" b="0" i="0" u="none" strike="noStrike" cap="none" normalizeH="0" baseline="0">
                        <a:ln>
                          <a:noFill/>
                        </a:ln>
                        <a:solidFill>
                          <a:srgbClr val="00FF00"/>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00FF00"/>
                          </a:solidFill>
                          <a:effectLst/>
                          <a:latin typeface="Times New Roman" pitchFamily="18" charset="0"/>
                          <a:cs typeface="Times New Roman" pitchFamily="18" charset="0"/>
                        </a:rPr>
                        <a:t>C</a:t>
                      </a:r>
                      <a:r>
                        <a:rPr kumimoji="0" lang="en-US" sz="2400" b="1" i="0" u="none" strike="noStrike" cap="none" normalizeH="0" baseline="-30000">
                          <a:ln>
                            <a:noFill/>
                          </a:ln>
                          <a:solidFill>
                            <a:srgbClr val="00FF00"/>
                          </a:solidFill>
                          <a:effectLst/>
                          <a:latin typeface="Times New Roman" pitchFamily="18" charset="0"/>
                          <a:cs typeface="Times New Roman" pitchFamily="18" charset="0"/>
                        </a:rPr>
                        <a:t>1</a:t>
                      </a:r>
                      <a:endParaRPr kumimoji="0" lang="en-US" sz="2400" b="0" i="0" u="none" strike="noStrike" cap="none" normalizeH="0" baseline="0">
                        <a:ln>
                          <a:noFill/>
                        </a:ln>
                        <a:solidFill>
                          <a:srgbClr val="00FF00"/>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2781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s-ES" sz="2400" b="0" i="0" u="none" strike="noStrike" cap="none" normalizeH="0" baseline="0">
                        <a:ln>
                          <a:noFill/>
                        </a:ln>
                        <a:solidFill>
                          <a:srgbClr val="00FF00"/>
                        </a:solidFill>
                        <a:effectLst>
                          <a:outerShdw blurRad="38100" dist="38100" dir="2700000" algn="tl">
                            <a:srgbClr val="000000"/>
                          </a:outerShdw>
                        </a:effectLst>
                        <a:latin typeface="Verdana" pitchFamily="34"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00FF00"/>
                          </a:solidFill>
                          <a:effectLst/>
                          <a:latin typeface="Times New Roman" pitchFamily="18" charset="0"/>
                          <a:cs typeface="Times New Roman" pitchFamily="18" charset="0"/>
                        </a:rPr>
                        <a:t>t</a:t>
                      </a:r>
                      <a:r>
                        <a:rPr kumimoji="0" lang="en-US" sz="2400" b="1" i="0" u="none" strike="noStrike" cap="none" normalizeH="0" baseline="-30000">
                          <a:ln>
                            <a:noFill/>
                          </a:ln>
                          <a:solidFill>
                            <a:srgbClr val="00FF00"/>
                          </a:solidFill>
                          <a:effectLst/>
                          <a:latin typeface="Times New Roman" pitchFamily="18" charset="0"/>
                          <a:cs typeface="Times New Roman" pitchFamily="18" charset="0"/>
                        </a:rPr>
                        <a:t>2</a:t>
                      </a:r>
                      <a:r>
                        <a:rPr kumimoji="0" lang="en-US" sz="2400" b="1" i="0" u="none" strike="noStrike" cap="none" normalizeH="0" baseline="0">
                          <a:ln>
                            <a:noFill/>
                          </a:ln>
                          <a:solidFill>
                            <a:srgbClr val="00FF00"/>
                          </a:solidFill>
                          <a:effectLst/>
                          <a:latin typeface="Times New Roman" pitchFamily="18" charset="0"/>
                          <a:cs typeface="Times New Roman" pitchFamily="18" charset="0"/>
                        </a:rPr>
                        <a:t>: MAR &lt;-- Guarda-Direcc</a:t>
                      </a:r>
                      <a:endParaRPr kumimoji="0" lang="en-US" sz="2400" b="0" i="0" u="none" strike="noStrike" cap="none" normalizeH="0" baseline="0">
                        <a:ln>
                          <a:noFill/>
                        </a:ln>
                        <a:solidFill>
                          <a:srgbClr val="00FF00"/>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s-ES" sz="2400" b="0" i="0" u="none" strike="noStrike" cap="none" normalizeH="0" baseline="0">
                        <a:ln>
                          <a:noFill/>
                        </a:ln>
                        <a:solidFill>
                          <a:srgbClr val="00FF00"/>
                        </a:solidFill>
                        <a:effectLst>
                          <a:outerShdw blurRad="38100" dist="38100" dir="2700000" algn="tl">
                            <a:srgbClr val="000000"/>
                          </a:outerShdw>
                        </a:effectLst>
                        <a:latin typeface="Verdana" pitchFamily="34"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30879">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s-ES" sz="2400" b="0" i="0" u="none" strike="noStrike" cap="none" normalizeH="0" baseline="0">
                        <a:ln>
                          <a:noFill/>
                        </a:ln>
                        <a:solidFill>
                          <a:srgbClr val="00FF00"/>
                        </a:solidFill>
                        <a:effectLst>
                          <a:outerShdw blurRad="38100" dist="38100" dir="2700000" algn="tl">
                            <a:srgbClr val="000000"/>
                          </a:outerShdw>
                        </a:effectLst>
                        <a:latin typeface="Verdana" pitchFamily="34"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00FF00"/>
                          </a:solidFill>
                          <a:effectLst/>
                          <a:latin typeface="Times New Roman" pitchFamily="18" charset="0"/>
                          <a:cs typeface="Times New Roman" pitchFamily="18" charset="0"/>
                        </a:rPr>
                        <a:t>    PC &lt;-- Dir. Rutina</a:t>
                      </a:r>
                      <a:endParaRPr kumimoji="0" lang="en-US" sz="2400" b="0" i="0" u="none" strike="noStrike" cap="none" normalizeH="0" baseline="0">
                        <a:ln>
                          <a:noFill/>
                        </a:ln>
                        <a:solidFill>
                          <a:srgbClr val="00FF00"/>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s-ES" sz="2400" b="0" i="0" u="none" strike="noStrike" cap="none" normalizeH="0" baseline="0">
                        <a:ln>
                          <a:noFill/>
                        </a:ln>
                        <a:solidFill>
                          <a:srgbClr val="00FF00"/>
                        </a:solidFill>
                        <a:effectLst>
                          <a:outerShdw blurRad="38100" dist="38100" dir="2700000" algn="tl">
                            <a:srgbClr val="000000"/>
                          </a:outerShdw>
                        </a:effectLst>
                        <a:latin typeface="Verdana" pitchFamily="34"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530879">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s-ES" sz="2400" b="0" i="0" u="none" strike="noStrike" cap="none" normalizeH="0" baseline="0">
                        <a:ln>
                          <a:noFill/>
                        </a:ln>
                        <a:solidFill>
                          <a:srgbClr val="00FF00"/>
                        </a:solidFill>
                        <a:effectLst>
                          <a:outerShdw blurRad="38100" dist="38100" dir="2700000" algn="tl">
                            <a:srgbClr val="000000"/>
                          </a:outerShdw>
                        </a:effectLst>
                        <a:latin typeface="Verdana" pitchFamily="34"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00FF00"/>
                          </a:solidFill>
                          <a:effectLst/>
                          <a:latin typeface="Times New Roman" pitchFamily="18" charset="0"/>
                          <a:cs typeface="Times New Roman" pitchFamily="18" charset="0"/>
                        </a:rPr>
                        <a:t>t</a:t>
                      </a:r>
                      <a:r>
                        <a:rPr kumimoji="0" lang="en-US" sz="2400" b="1" i="0" u="none" strike="noStrike" cap="none" normalizeH="0" baseline="-30000">
                          <a:ln>
                            <a:noFill/>
                          </a:ln>
                          <a:solidFill>
                            <a:srgbClr val="00FF00"/>
                          </a:solidFill>
                          <a:effectLst/>
                          <a:latin typeface="Times New Roman" pitchFamily="18" charset="0"/>
                          <a:cs typeface="Times New Roman" pitchFamily="18" charset="0"/>
                        </a:rPr>
                        <a:t>3 </a:t>
                      </a:r>
                      <a:r>
                        <a:rPr kumimoji="0" lang="en-US" sz="2400" b="1" i="0" u="none" strike="noStrike" cap="none" normalizeH="0" baseline="0">
                          <a:ln>
                            <a:noFill/>
                          </a:ln>
                          <a:solidFill>
                            <a:srgbClr val="00FF00"/>
                          </a:solidFill>
                          <a:effectLst/>
                          <a:latin typeface="Times New Roman" pitchFamily="18" charset="0"/>
                          <a:cs typeface="Times New Roman" pitchFamily="18" charset="0"/>
                        </a:rPr>
                        <a:t>: Memoria &lt;-- (MBR)</a:t>
                      </a:r>
                      <a:endParaRPr kumimoji="0" lang="en-US" sz="2400" b="0" i="0" u="none" strike="noStrike" cap="none" normalizeH="0" baseline="0">
                        <a:ln>
                          <a:noFill/>
                        </a:ln>
                        <a:solidFill>
                          <a:srgbClr val="00FF00"/>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FF00"/>
                          </a:solidFill>
                          <a:effectLst/>
                          <a:latin typeface="Times New Roman" pitchFamily="18" charset="0"/>
                          <a:cs typeface="Times New Roman" pitchFamily="18" charset="0"/>
                        </a:rPr>
                        <a:t>C</a:t>
                      </a:r>
                      <a:r>
                        <a:rPr kumimoji="0" lang="en-US" sz="2400" b="1" i="0" u="none" strike="noStrike" cap="none" normalizeH="0" baseline="-30000" dirty="0">
                          <a:ln>
                            <a:noFill/>
                          </a:ln>
                          <a:solidFill>
                            <a:srgbClr val="00FF00"/>
                          </a:solidFill>
                          <a:effectLst/>
                          <a:latin typeface="Times New Roman" pitchFamily="18" charset="0"/>
                          <a:cs typeface="Times New Roman" pitchFamily="18" charset="0"/>
                        </a:rPr>
                        <a:t>12 </a:t>
                      </a:r>
                      <a:r>
                        <a:rPr kumimoji="0" lang="en-US" sz="2400" b="1" i="0" u="none" strike="noStrike" cap="none" normalizeH="0" baseline="0" dirty="0">
                          <a:ln>
                            <a:noFill/>
                          </a:ln>
                          <a:solidFill>
                            <a:srgbClr val="00FF00"/>
                          </a:solidFill>
                          <a:effectLst/>
                          <a:latin typeface="Times New Roman" pitchFamily="18" charset="0"/>
                          <a:cs typeface="Times New Roman" pitchFamily="18" charset="0"/>
                        </a:rPr>
                        <a:t>; C</a:t>
                      </a:r>
                      <a:r>
                        <a:rPr kumimoji="0" lang="en-US" sz="2400" b="1" i="0" u="none" strike="noStrike" cap="none" normalizeH="0" baseline="-30000" dirty="0">
                          <a:ln>
                            <a:noFill/>
                          </a:ln>
                          <a:solidFill>
                            <a:srgbClr val="00FF00"/>
                          </a:solidFill>
                          <a:effectLst/>
                          <a:latin typeface="Times New Roman" pitchFamily="18" charset="0"/>
                          <a:cs typeface="Times New Roman" pitchFamily="18" charset="0"/>
                        </a:rPr>
                        <a:t>W</a:t>
                      </a:r>
                      <a:endParaRPr kumimoji="0" lang="en-US" sz="2400" b="0" i="0" u="none" strike="noStrike" cap="none" normalizeH="0" baseline="0" dirty="0">
                        <a:ln>
                          <a:noFill/>
                        </a:ln>
                        <a:solidFill>
                          <a:srgbClr val="00FF00"/>
                        </a:solidFill>
                        <a:effectLst/>
                        <a:latin typeface="Arial" charset="0"/>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59" name="58 Marcador de número de diapositiva">
            <a:extLst>
              <a:ext uri="{FF2B5EF4-FFF2-40B4-BE49-F238E27FC236}">
                <a16:creationId xmlns:a16="http://schemas.microsoft.com/office/drawing/2014/main" id="{CACD5147-A2CF-4628-B471-845CCCD1F699}"/>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A77F29D8-C2F9-4D5E-8798-DC72BBFBB695}" type="slidenum">
              <a:rPr lang="es-ES" altLang="es-AR" smtClean="0"/>
              <a:pPr eaLnBrk="1" hangingPunct="1">
                <a:defRPr/>
              </a:pPr>
              <a:t>49</a:t>
            </a:fld>
            <a:endParaRPr lang="es-ES" altLang="es-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84468E-BC04-4B75-A55B-2058391F8221}"/>
              </a:ext>
            </a:extLst>
          </p:cNvPr>
          <p:cNvSpPr>
            <a:spLocks noGrp="1"/>
          </p:cNvSpPr>
          <p:nvPr>
            <p:ph type="title"/>
          </p:nvPr>
        </p:nvSpPr>
        <p:spPr/>
        <p:txBody>
          <a:bodyPr/>
          <a:lstStyle/>
          <a:p>
            <a:pPr>
              <a:defRPr/>
            </a:pPr>
            <a:r>
              <a:rPr lang="es-ES_tradnl" sz="3200" dirty="0"/>
              <a:t>ELEMENTOS DE EJECUCIÓN DE UN PROGRAMA</a:t>
            </a:r>
            <a:endParaRPr lang="es-AR" sz="3200" dirty="0"/>
          </a:p>
        </p:txBody>
      </p:sp>
      <p:sp>
        <p:nvSpPr>
          <p:cNvPr id="3" name="Marcador de contenido 2">
            <a:extLst>
              <a:ext uri="{FF2B5EF4-FFF2-40B4-BE49-F238E27FC236}">
                <a16:creationId xmlns:a16="http://schemas.microsoft.com/office/drawing/2014/main" id="{12ABF9C5-7287-4819-B3A8-77B0B5BCD42A}"/>
              </a:ext>
            </a:extLst>
          </p:cNvPr>
          <p:cNvSpPr>
            <a:spLocks noGrp="1"/>
          </p:cNvSpPr>
          <p:nvPr>
            <p:ph idx="1"/>
          </p:nvPr>
        </p:nvSpPr>
        <p:spPr>
          <a:xfrm>
            <a:off x="457200" y="1700213"/>
            <a:ext cx="8229600" cy="4879975"/>
          </a:xfrm>
        </p:spPr>
        <p:txBody>
          <a:bodyPr/>
          <a:lstStyle/>
          <a:p>
            <a:pPr algn="just">
              <a:defRPr/>
            </a:pPr>
            <a:r>
              <a:rPr lang="es-AR" sz="2800" dirty="0"/>
              <a:t>LA EJECUCIÓN DE UN PROGRAMA CONSISTE EN </a:t>
            </a:r>
            <a:r>
              <a:rPr lang="es-AR" sz="2800" b="1" dirty="0"/>
              <a:t>UNA SECUENCIA DE CICLOS DE INSTRUCCIÓN CON UNA INSTRUCCIÓN DE MÁQUINA POR CICLO</a:t>
            </a:r>
          </a:p>
          <a:p>
            <a:pPr algn="just">
              <a:defRPr/>
            </a:pPr>
            <a:r>
              <a:rPr lang="es-AR" sz="2800" dirty="0"/>
              <a:t>CADA CICLO DE INSTRUCCIÓN PUEDE SUBDIVIDIRSE EN CUATRO SUB-CICLOS: </a:t>
            </a:r>
            <a:r>
              <a:rPr lang="es-AR" sz="2800" b="1" dirty="0"/>
              <a:t>BÚSQUEDA</a:t>
            </a:r>
            <a:r>
              <a:rPr lang="es-AR" sz="2800" dirty="0"/>
              <a:t>, </a:t>
            </a:r>
            <a:r>
              <a:rPr lang="es-AR" sz="2800" b="1" dirty="0"/>
              <a:t>INDIRECTO</a:t>
            </a:r>
            <a:r>
              <a:rPr lang="es-AR" sz="2800" dirty="0"/>
              <a:t>, </a:t>
            </a:r>
            <a:r>
              <a:rPr lang="es-AR" sz="2800" b="1" dirty="0"/>
              <a:t>EJECUCIÓN</a:t>
            </a:r>
            <a:r>
              <a:rPr lang="es-AR" sz="2800" dirty="0"/>
              <a:t> E </a:t>
            </a:r>
            <a:r>
              <a:rPr lang="es-AR" sz="2800" b="1" dirty="0"/>
              <a:t>INTERRUPCIÓN</a:t>
            </a:r>
            <a:r>
              <a:rPr lang="es-AR" sz="2800" dirty="0"/>
              <a:t> , DE LOS CUALES </a:t>
            </a:r>
            <a:r>
              <a:rPr lang="es-AR" sz="2800" b="1" dirty="0"/>
              <a:t>BÚSQUEDA</a:t>
            </a:r>
            <a:r>
              <a:rPr lang="es-AR" sz="2800" dirty="0"/>
              <a:t> Y </a:t>
            </a:r>
            <a:r>
              <a:rPr lang="es-AR" sz="2800" b="1" dirty="0"/>
              <a:t>EJECUCIÓN</a:t>
            </a:r>
            <a:r>
              <a:rPr lang="es-AR" sz="2800" dirty="0"/>
              <a:t> </a:t>
            </a:r>
            <a:r>
              <a:rPr lang="es-AR" sz="2800" b="1" dirty="0"/>
              <a:t>SIEMPRE OCURREN</a:t>
            </a:r>
            <a:r>
              <a:rPr lang="es-AR" sz="2800" dirty="0"/>
              <a:t>.</a:t>
            </a:r>
          </a:p>
          <a:p>
            <a:pPr>
              <a:defRPr/>
            </a:pPr>
            <a:endParaRPr lang="es-AR" dirty="0"/>
          </a:p>
        </p:txBody>
      </p:sp>
      <p:sp>
        <p:nvSpPr>
          <p:cNvPr id="4" name="Marcador de número de diapositiva 3">
            <a:extLst>
              <a:ext uri="{FF2B5EF4-FFF2-40B4-BE49-F238E27FC236}">
                <a16:creationId xmlns:a16="http://schemas.microsoft.com/office/drawing/2014/main" id="{441E4F89-A20A-4529-B687-C82CD5E8F826}"/>
              </a:ext>
            </a:extLst>
          </p:cNvPr>
          <p:cNvSpPr>
            <a:spLocks noGrp="1"/>
          </p:cNvSpPr>
          <p:nvPr>
            <p:ph type="sldNum" sz="quarter" idx="12"/>
          </p:nvPr>
        </p:nvSpPr>
        <p:spPr/>
        <p:txBody>
          <a:bodyPr/>
          <a:lstStyle/>
          <a:p>
            <a:pPr>
              <a:defRPr/>
            </a:pPr>
            <a:fld id="{6D6D28AD-DB78-4560-9657-EAFBF1CEDCFC}" type="slidenum">
              <a:rPr lang="es-ES" altLang="es-AR" smtClean="0"/>
              <a:pPr>
                <a:defRPr/>
              </a:pPr>
              <a:t>5</a:t>
            </a:fld>
            <a:endParaRPr lang="es-ES" altLang="es-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13E139-577C-4FAB-8D7E-4194417B4882}"/>
              </a:ext>
            </a:extLst>
          </p:cNvPr>
          <p:cNvSpPr>
            <a:spLocks noGrp="1"/>
          </p:cNvSpPr>
          <p:nvPr>
            <p:ph type="title"/>
          </p:nvPr>
        </p:nvSpPr>
        <p:spPr/>
        <p:txBody>
          <a:bodyPr/>
          <a:lstStyle/>
          <a:p>
            <a:pPr>
              <a:defRPr/>
            </a:pPr>
            <a:r>
              <a:rPr lang="es-ES_tradnl" sz="4000" b="1" dirty="0">
                <a:solidFill>
                  <a:srgbClr val="FFFF00"/>
                </a:solidFill>
              </a:rPr>
              <a:t>CONTROL CABLEADO</a:t>
            </a:r>
            <a:endParaRPr lang="es-AR" sz="4000" b="1" dirty="0"/>
          </a:p>
        </p:txBody>
      </p:sp>
      <p:sp>
        <p:nvSpPr>
          <p:cNvPr id="3" name="Marcador de contenido 2">
            <a:extLst>
              <a:ext uri="{FF2B5EF4-FFF2-40B4-BE49-F238E27FC236}">
                <a16:creationId xmlns:a16="http://schemas.microsoft.com/office/drawing/2014/main" id="{11240A9D-4488-46CB-8D9E-2887557107BD}"/>
              </a:ext>
            </a:extLst>
          </p:cNvPr>
          <p:cNvSpPr>
            <a:spLocks noGrp="1"/>
          </p:cNvSpPr>
          <p:nvPr>
            <p:ph idx="1"/>
          </p:nvPr>
        </p:nvSpPr>
        <p:spPr>
          <a:xfrm>
            <a:off x="457200" y="1417638"/>
            <a:ext cx="8229600" cy="5035698"/>
          </a:xfrm>
        </p:spPr>
        <p:txBody>
          <a:bodyPr/>
          <a:lstStyle/>
          <a:p>
            <a:pPr>
              <a:defRPr/>
            </a:pPr>
            <a:r>
              <a:rPr lang="es-ES" sz="1800" b="1" cap="all" dirty="0">
                <a:effectLst/>
              </a:rPr>
              <a:t>En la tabla además se ha indicado  </a:t>
            </a:r>
            <a:r>
              <a:rPr lang="es-ES" sz="1800" b="1" cap="all" dirty="0">
                <a:effectLst>
                  <a:outerShdw blurRad="38100" dist="38100" dir="2700000" algn="tl">
                    <a:srgbClr val="000000">
                      <a:alpha val="43137"/>
                    </a:srgbClr>
                  </a:outerShdw>
                </a:effectLst>
              </a:rPr>
              <a:t>C</a:t>
            </a:r>
            <a:r>
              <a:rPr lang="es-ES" sz="1800" b="1" cap="all" baseline="-25000" dirty="0">
                <a:effectLst>
                  <a:outerShdw blurRad="38100" dist="38100" dir="2700000" algn="tl">
                    <a:srgbClr val="000000">
                      <a:alpha val="43137"/>
                    </a:srgbClr>
                  </a:outerShdw>
                </a:effectLst>
              </a:rPr>
              <a:t>R</a:t>
            </a:r>
            <a:r>
              <a:rPr lang="es-ES" sz="1800" b="1" cap="all" baseline="-25000" dirty="0">
                <a:effectLst/>
              </a:rPr>
              <a:t> </a:t>
            </a:r>
            <a:r>
              <a:rPr lang="es-ES" sz="1800" b="1" cap="all" dirty="0">
                <a:effectLst/>
              </a:rPr>
              <a:t> y</a:t>
            </a:r>
            <a:r>
              <a:rPr lang="es-ES" sz="1800" b="1" cap="all" baseline="-25000" dirty="0">
                <a:effectLst/>
              </a:rPr>
              <a:t> </a:t>
            </a:r>
            <a:r>
              <a:rPr lang="es-ES" sz="1800" b="1" cap="all" dirty="0">
                <a:effectLst/>
              </a:rPr>
              <a:t> </a:t>
            </a:r>
            <a:r>
              <a:rPr lang="es-ES" sz="1800" b="1" cap="all" dirty="0">
                <a:effectLst>
                  <a:outerShdw blurRad="38100" dist="38100" dir="2700000" algn="tl">
                    <a:srgbClr val="000000">
                      <a:alpha val="43137"/>
                    </a:srgbClr>
                  </a:outerShdw>
                </a:effectLst>
              </a:rPr>
              <a:t>C</a:t>
            </a:r>
            <a:r>
              <a:rPr lang="es-ES" sz="1800" b="1" cap="all" baseline="-25000" dirty="0">
                <a:effectLst>
                  <a:outerShdw blurRad="38100" dist="38100" dir="2700000" algn="tl">
                    <a:srgbClr val="000000">
                      <a:alpha val="43137"/>
                    </a:srgbClr>
                  </a:outerShdw>
                </a:effectLst>
              </a:rPr>
              <a:t>W</a:t>
            </a:r>
            <a:r>
              <a:rPr lang="es-ES" sz="1800" cap="all" baseline="-25000" dirty="0">
                <a:effectLst/>
              </a:rPr>
              <a:t>   </a:t>
            </a:r>
            <a:r>
              <a:rPr lang="es-ES" sz="1800" b="1" cap="all" dirty="0">
                <a:effectLst/>
              </a:rPr>
              <a:t>con el significado de </a:t>
            </a:r>
            <a:r>
              <a:rPr lang="es-ES" sz="1800" b="1" cap="all" dirty="0">
                <a:effectLst>
                  <a:outerShdw blurRad="38100" dist="38100" dir="2700000" algn="tl">
                    <a:srgbClr val="000000">
                      <a:alpha val="43137"/>
                    </a:srgbClr>
                  </a:outerShdw>
                </a:effectLst>
              </a:rPr>
              <a:t>señal de control de lectura (</a:t>
            </a:r>
            <a:r>
              <a:rPr lang="es-ES" sz="1800" b="1" cap="all" dirty="0" err="1">
                <a:effectLst>
                  <a:outerShdw blurRad="38100" dist="38100" dir="2700000" algn="tl">
                    <a:srgbClr val="000000">
                      <a:alpha val="43137"/>
                    </a:srgbClr>
                  </a:outerShdw>
                </a:effectLst>
              </a:rPr>
              <a:t>c</a:t>
            </a:r>
            <a:r>
              <a:rPr lang="es-ES" sz="1800" b="1" cap="all" baseline="-25000" dirty="0" err="1">
                <a:effectLst>
                  <a:outerShdw blurRad="38100" dist="38100" dir="2700000" algn="tl">
                    <a:srgbClr val="000000">
                      <a:alpha val="43137"/>
                    </a:srgbClr>
                  </a:outerShdw>
                </a:effectLst>
              </a:rPr>
              <a:t>R</a:t>
            </a:r>
            <a:r>
              <a:rPr lang="es-ES" sz="1800" b="1" cap="all" dirty="0">
                <a:effectLst>
                  <a:outerShdw blurRad="38100" dist="38100" dir="2700000" algn="tl">
                    <a:srgbClr val="000000">
                      <a:alpha val="43137"/>
                    </a:srgbClr>
                  </a:outerShdw>
                </a:effectLst>
              </a:rPr>
              <a:t>)  </a:t>
            </a:r>
            <a:r>
              <a:rPr lang="es-ES" sz="1800" b="1" cap="all" dirty="0">
                <a:effectLst/>
              </a:rPr>
              <a:t>y </a:t>
            </a:r>
            <a:r>
              <a:rPr lang="es-ES" sz="1800" b="1" cap="all" dirty="0">
                <a:effectLst>
                  <a:outerShdw blurRad="38100" dist="38100" dir="2700000" algn="tl">
                    <a:srgbClr val="000000">
                      <a:alpha val="43137"/>
                    </a:srgbClr>
                  </a:outerShdw>
                </a:effectLst>
              </a:rPr>
              <a:t>señal de control de escritura (</a:t>
            </a:r>
            <a:r>
              <a:rPr lang="es-ES" sz="1800" b="1" cap="all" dirty="0" err="1">
                <a:effectLst>
                  <a:outerShdw blurRad="38100" dist="38100" dir="2700000" algn="tl">
                    <a:srgbClr val="000000">
                      <a:alpha val="43137"/>
                    </a:srgbClr>
                  </a:outerShdw>
                </a:effectLst>
              </a:rPr>
              <a:t>c</a:t>
            </a:r>
            <a:r>
              <a:rPr lang="es-ES" sz="1800" b="1" cap="all" baseline="-25000" dirty="0" err="1">
                <a:effectLst>
                  <a:outerShdw blurRad="38100" dist="38100" dir="2700000" algn="tl">
                    <a:srgbClr val="000000">
                      <a:alpha val="43137"/>
                    </a:srgbClr>
                  </a:outerShdw>
                </a:effectLst>
              </a:rPr>
              <a:t>w</a:t>
            </a:r>
            <a:r>
              <a:rPr lang="es-ES" sz="1800" b="1" cap="all" dirty="0">
                <a:effectLst>
                  <a:outerShdw blurRad="38100" dist="38100" dir="2700000" algn="tl">
                    <a:srgbClr val="000000">
                      <a:alpha val="43137"/>
                    </a:srgbClr>
                  </a:outerShdw>
                </a:effectLst>
              </a:rPr>
              <a:t>) </a:t>
            </a:r>
            <a:r>
              <a:rPr lang="es-ES" sz="1800" b="1" cap="all" dirty="0">
                <a:effectLst/>
              </a:rPr>
              <a:t>para </a:t>
            </a:r>
            <a:r>
              <a:rPr lang="es-ES" sz="1800" b="1" i="1" cap="all" dirty="0">
                <a:effectLst>
                  <a:outerShdw blurRad="38100" dist="38100" dir="2700000" algn="tl">
                    <a:srgbClr val="000000">
                      <a:alpha val="43137"/>
                    </a:srgbClr>
                  </a:outerShdw>
                </a:effectLst>
              </a:rPr>
              <a:t>el bus del sistema</a:t>
            </a:r>
            <a:r>
              <a:rPr lang="es-ES" sz="1800" b="1" cap="all" dirty="0">
                <a:effectLst/>
              </a:rPr>
              <a:t>, que no están indicadas en el gráfico.</a:t>
            </a:r>
            <a:endParaRPr lang="es-AR" sz="1800" cap="all" dirty="0">
              <a:effectLst/>
            </a:endParaRPr>
          </a:p>
          <a:p>
            <a:pPr marL="0" indent="0">
              <a:buFont typeface="Wingdings" panose="05000000000000000000" pitchFamily="2" charset="2"/>
              <a:buNone/>
              <a:defRPr/>
            </a:pPr>
            <a:endParaRPr lang="es-AR" sz="1800" dirty="0">
              <a:effectLst/>
            </a:endParaRPr>
          </a:p>
          <a:p>
            <a:pPr>
              <a:defRPr/>
            </a:pPr>
            <a:r>
              <a:rPr lang="es-ES" sz="1800" b="1" cap="all" dirty="0">
                <a:effectLst/>
              </a:rPr>
              <a:t>Consideremos ahora solamente la señal </a:t>
            </a:r>
            <a:r>
              <a:rPr lang="es-ES" sz="1800" b="1" cap="all" dirty="0">
                <a:effectLst>
                  <a:outerShdw blurRad="38100" dist="38100" dir="2700000" algn="tl">
                    <a:srgbClr val="000000">
                      <a:alpha val="43137"/>
                    </a:srgbClr>
                  </a:outerShdw>
                </a:effectLst>
              </a:rPr>
              <a:t>C</a:t>
            </a:r>
            <a:r>
              <a:rPr lang="es-ES" sz="1800" b="1" cap="all" baseline="-25000" dirty="0">
                <a:effectLst>
                  <a:outerShdw blurRad="38100" dist="38100" dir="2700000" algn="tl">
                    <a:srgbClr val="000000">
                      <a:alpha val="43137"/>
                    </a:srgbClr>
                  </a:outerShdw>
                </a:effectLst>
              </a:rPr>
              <a:t>5</a:t>
            </a:r>
            <a:r>
              <a:rPr lang="es-ES" sz="1800" b="1" cap="all" dirty="0">
                <a:effectLst/>
              </a:rPr>
              <a:t>, que es la que provoca que los datos sean leídos desde el bus externo y pasen al </a:t>
            </a:r>
            <a:r>
              <a:rPr lang="es-ES" sz="1800" b="1" cap="all" dirty="0">
                <a:effectLst>
                  <a:outerShdw blurRad="38100" dist="38100" dir="2700000" algn="tl">
                    <a:srgbClr val="000000">
                      <a:alpha val="43137"/>
                    </a:srgbClr>
                  </a:outerShdw>
                </a:effectLst>
              </a:rPr>
              <a:t>MBR</a:t>
            </a:r>
            <a:r>
              <a:rPr lang="es-ES" sz="1800" b="1" cap="all" dirty="0">
                <a:effectLst/>
              </a:rPr>
              <a:t>, la cual es utilizada dos veces en la tabla anterior. Definamos también dos nuevas señales de control, </a:t>
            </a:r>
            <a:r>
              <a:rPr lang="es-ES" sz="1800" b="1" cap="all" dirty="0">
                <a:effectLst>
                  <a:outerShdw blurRad="38100" dist="38100" dir="2700000" algn="tl">
                    <a:srgbClr val="000000">
                      <a:alpha val="43137"/>
                    </a:srgbClr>
                  </a:outerShdw>
                </a:effectLst>
              </a:rPr>
              <a:t>P</a:t>
            </a:r>
            <a:r>
              <a:rPr lang="es-ES" sz="1800" b="1" cap="all" dirty="0">
                <a:effectLst/>
              </a:rPr>
              <a:t> y </a:t>
            </a:r>
            <a:r>
              <a:rPr lang="es-ES" sz="1800" b="1" cap="all" dirty="0">
                <a:effectLst>
                  <a:outerShdw blurRad="38100" dist="38100" dir="2700000" algn="tl">
                    <a:srgbClr val="000000">
                      <a:alpha val="43137"/>
                    </a:srgbClr>
                  </a:outerShdw>
                </a:effectLst>
              </a:rPr>
              <a:t>Q</a:t>
            </a:r>
            <a:r>
              <a:rPr lang="es-ES" sz="1800" b="1" cap="all" dirty="0">
                <a:effectLst/>
              </a:rPr>
              <a:t>, con la siguiente interpretación:</a:t>
            </a:r>
            <a:endParaRPr lang="es-AR" sz="1800" cap="all" dirty="0">
              <a:effectLst/>
            </a:endParaRPr>
          </a:p>
          <a:p>
            <a:pPr marL="0" indent="0">
              <a:buFont typeface="Wingdings" panose="05000000000000000000" pitchFamily="2" charset="2"/>
              <a:buNone/>
              <a:defRPr/>
            </a:pPr>
            <a:r>
              <a:rPr lang="es-ES" sz="1800" b="1" dirty="0">
                <a:effectLst/>
              </a:rPr>
              <a:t>  			PQ = 00: </a:t>
            </a:r>
            <a:r>
              <a:rPr lang="es-ES" sz="1800" b="1" dirty="0" err="1">
                <a:effectLst/>
              </a:rPr>
              <a:t>Sub-ciclo</a:t>
            </a:r>
            <a:r>
              <a:rPr lang="es-ES" sz="1800" b="1" dirty="0">
                <a:effectLst/>
              </a:rPr>
              <a:t> de Búsqueda </a:t>
            </a:r>
            <a:endParaRPr lang="es-AR" sz="1800" dirty="0">
              <a:effectLst/>
            </a:endParaRPr>
          </a:p>
          <a:p>
            <a:pPr marL="0" indent="0">
              <a:buFont typeface="Wingdings" panose="05000000000000000000" pitchFamily="2" charset="2"/>
              <a:buNone/>
              <a:defRPr/>
            </a:pPr>
            <a:r>
              <a:rPr lang="es-ES" sz="1800" b="1" dirty="0">
                <a:effectLst/>
              </a:rPr>
              <a:t>			PQ = 01: </a:t>
            </a:r>
            <a:r>
              <a:rPr lang="es-ES" sz="1800" b="1" dirty="0" err="1">
                <a:effectLst/>
              </a:rPr>
              <a:t>Sub-ciclo</a:t>
            </a:r>
            <a:r>
              <a:rPr lang="es-ES" sz="1800" b="1" dirty="0">
                <a:effectLst/>
              </a:rPr>
              <a:t> Indirecto</a:t>
            </a:r>
            <a:endParaRPr lang="es-AR" sz="1800" dirty="0">
              <a:effectLst/>
            </a:endParaRPr>
          </a:p>
          <a:p>
            <a:pPr marL="0" indent="0">
              <a:buFont typeface="Wingdings" panose="05000000000000000000" pitchFamily="2" charset="2"/>
              <a:buNone/>
              <a:defRPr/>
            </a:pPr>
            <a:r>
              <a:rPr lang="es-ES" sz="1800" b="1" dirty="0">
                <a:effectLst/>
              </a:rPr>
              <a:t>			PQ = 10: </a:t>
            </a:r>
            <a:r>
              <a:rPr lang="es-ES" sz="1800" b="1" dirty="0" err="1">
                <a:effectLst/>
              </a:rPr>
              <a:t>Sub-ciclo</a:t>
            </a:r>
            <a:r>
              <a:rPr lang="es-ES" sz="1800" b="1" dirty="0">
                <a:effectLst/>
              </a:rPr>
              <a:t> de Ejecución</a:t>
            </a:r>
            <a:endParaRPr lang="es-AR" sz="1800" dirty="0">
              <a:effectLst/>
            </a:endParaRPr>
          </a:p>
          <a:p>
            <a:pPr marL="0" indent="0">
              <a:buFont typeface="Wingdings" panose="05000000000000000000" pitchFamily="2" charset="2"/>
              <a:buNone/>
              <a:defRPr/>
            </a:pPr>
            <a:r>
              <a:rPr lang="es-ES" sz="1800" b="1" dirty="0">
                <a:effectLst/>
              </a:rPr>
              <a:t>			PQ = 11: </a:t>
            </a:r>
            <a:r>
              <a:rPr lang="es-ES" sz="1800" b="1" dirty="0" err="1">
                <a:effectLst/>
              </a:rPr>
              <a:t>Sub-ciclo</a:t>
            </a:r>
            <a:r>
              <a:rPr lang="es-ES" sz="1800" b="1" dirty="0">
                <a:effectLst/>
              </a:rPr>
              <a:t> de Interrupción</a:t>
            </a:r>
            <a:endParaRPr lang="es-AR" sz="1800" dirty="0">
              <a:effectLst/>
            </a:endParaRPr>
          </a:p>
          <a:p>
            <a:pPr>
              <a:defRPr/>
            </a:pPr>
            <a:endParaRPr lang="es-AR" dirty="0"/>
          </a:p>
        </p:txBody>
      </p:sp>
      <p:sp>
        <p:nvSpPr>
          <p:cNvPr id="4" name="Marcador de número de diapositiva 3">
            <a:extLst>
              <a:ext uri="{FF2B5EF4-FFF2-40B4-BE49-F238E27FC236}">
                <a16:creationId xmlns:a16="http://schemas.microsoft.com/office/drawing/2014/main" id="{1BAB9581-3037-4ABA-975D-CBAB0DF36729}"/>
              </a:ext>
            </a:extLst>
          </p:cNvPr>
          <p:cNvSpPr>
            <a:spLocks noGrp="1"/>
          </p:cNvSpPr>
          <p:nvPr>
            <p:ph type="sldNum" sz="quarter" idx="12"/>
          </p:nvPr>
        </p:nvSpPr>
        <p:spPr/>
        <p:txBody>
          <a:bodyPr/>
          <a:lstStyle/>
          <a:p>
            <a:pPr>
              <a:defRPr/>
            </a:pPr>
            <a:fld id="{618087BE-454C-4354-9D0C-46E6123AF9D3}" type="slidenum">
              <a:rPr lang="es-ES" altLang="es-AR" smtClean="0"/>
              <a:pPr>
                <a:defRPr/>
              </a:pPr>
              <a:t>50</a:t>
            </a:fld>
            <a:endParaRPr lang="es-ES" altLang="es-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B1941-CC49-457F-BB88-9975BF969447}"/>
              </a:ext>
            </a:extLst>
          </p:cNvPr>
          <p:cNvSpPr>
            <a:spLocks noGrp="1"/>
          </p:cNvSpPr>
          <p:nvPr>
            <p:ph type="title"/>
          </p:nvPr>
        </p:nvSpPr>
        <p:spPr/>
        <p:txBody>
          <a:bodyPr/>
          <a:lstStyle/>
          <a:p>
            <a:pPr>
              <a:defRPr/>
            </a:pPr>
            <a:r>
              <a:rPr lang="es-ES_tradnl" sz="4000" b="1" dirty="0">
                <a:solidFill>
                  <a:srgbClr val="FFFF00"/>
                </a:solidFill>
              </a:rPr>
              <a:t>CONTROL CABLEADO</a:t>
            </a:r>
            <a:endParaRPr lang="es-AR" sz="4000" b="1" dirty="0"/>
          </a:p>
        </p:txBody>
      </p:sp>
      <p:sp>
        <p:nvSpPr>
          <p:cNvPr id="3" name="Marcador de contenido 2">
            <a:extLst>
              <a:ext uri="{FF2B5EF4-FFF2-40B4-BE49-F238E27FC236}">
                <a16:creationId xmlns:a16="http://schemas.microsoft.com/office/drawing/2014/main" id="{80D72FAF-ABE0-469C-AFD6-560E27D3B3EB}"/>
              </a:ext>
            </a:extLst>
          </p:cNvPr>
          <p:cNvSpPr>
            <a:spLocks noGrp="1"/>
          </p:cNvSpPr>
          <p:nvPr>
            <p:ph idx="1"/>
          </p:nvPr>
        </p:nvSpPr>
        <p:spPr>
          <a:xfrm>
            <a:off x="457200" y="1571625"/>
            <a:ext cx="8229600" cy="4530725"/>
          </a:xfrm>
        </p:spPr>
        <p:txBody>
          <a:bodyPr/>
          <a:lstStyle/>
          <a:p>
            <a:pPr>
              <a:defRPr/>
            </a:pPr>
            <a:endParaRPr lang="es-AR" dirty="0"/>
          </a:p>
        </p:txBody>
      </p:sp>
      <p:sp>
        <p:nvSpPr>
          <p:cNvPr id="4" name="Marcador de número de diapositiva 3">
            <a:extLst>
              <a:ext uri="{FF2B5EF4-FFF2-40B4-BE49-F238E27FC236}">
                <a16:creationId xmlns:a16="http://schemas.microsoft.com/office/drawing/2014/main" id="{7A4CF52B-5464-46C1-AF92-245893125DB3}"/>
              </a:ext>
            </a:extLst>
          </p:cNvPr>
          <p:cNvSpPr>
            <a:spLocks noGrp="1"/>
          </p:cNvSpPr>
          <p:nvPr>
            <p:ph type="sldNum" sz="quarter" idx="12"/>
          </p:nvPr>
        </p:nvSpPr>
        <p:spPr/>
        <p:txBody>
          <a:bodyPr/>
          <a:lstStyle/>
          <a:p>
            <a:pPr>
              <a:defRPr/>
            </a:pPr>
            <a:fld id="{7D6DF8AC-EE20-4F60-A758-765BC6F5BF08}" type="slidenum">
              <a:rPr lang="es-ES" altLang="es-AR" smtClean="0"/>
              <a:pPr>
                <a:defRPr/>
              </a:pPr>
              <a:t>51</a:t>
            </a:fld>
            <a:endParaRPr lang="es-ES" altLang="es-AR"/>
          </a:p>
        </p:txBody>
      </p:sp>
      <p:pic>
        <p:nvPicPr>
          <p:cNvPr id="83973" name="Imagen 11">
            <a:extLst>
              <a:ext uri="{FF2B5EF4-FFF2-40B4-BE49-F238E27FC236}">
                <a16:creationId xmlns:a16="http://schemas.microsoft.com/office/drawing/2014/main" id="{07ACF32E-40C1-4A08-9228-65758599FE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7200"/>
            <a:ext cx="95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4" name="Imagen 12">
            <a:extLst>
              <a:ext uri="{FF2B5EF4-FFF2-40B4-BE49-F238E27FC236}">
                <a16:creationId xmlns:a16="http://schemas.microsoft.com/office/drawing/2014/main" id="{F26B4901-34F6-4DC8-9857-5A6814E4B7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4875" y="2144713"/>
            <a:ext cx="3467100" cy="4524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3975" name="Imagen 13">
            <a:extLst>
              <a:ext uri="{FF2B5EF4-FFF2-40B4-BE49-F238E27FC236}">
                <a16:creationId xmlns:a16="http://schemas.microsoft.com/office/drawing/2014/main" id="{37579437-4B75-4429-8586-F29090B9BD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438" y="5303838"/>
            <a:ext cx="882650" cy="5127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3976" name="Imagen 14">
            <a:extLst>
              <a:ext uri="{FF2B5EF4-FFF2-40B4-BE49-F238E27FC236}">
                <a16:creationId xmlns:a16="http://schemas.microsoft.com/office/drawing/2014/main" id="{51DE442F-92FB-4B61-80EB-03AC4EE00B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9088" y="5284788"/>
            <a:ext cx="7304087" cy="5508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Rectangle 5">
            <a:extLst>
              <a:ext uri="{FF2B5EF4-FFF2-40B4-BE49-F238E27FC236}">
                <a16:creationId xmlns:a16="http://schemas.microsoft.com/office/drawing/2014/main" id="{B53F7D48-988F-45E0-92D8-5ECEFA95A4C2}"/>
              </a:ext>
            </a:extLst>
          </p:cNvPr>
          <p:cNvSpPr>
            <a:spLocks noChangeArrowheads="1"/>
          </p:cNvSpPr>
          <p:nvPr/>
        </p:nvSpPr>
        <p:spPr bwMode="auto">
          <a:xfrm>
            <a:off x="457200" y="1581150"/>
            <a:ext cx="5184775" cy="862013"/>
          </a:xfrm>
          <a:prstGeom prst="rect">
            <a:avLst/>
          </a:prstGeom>
          <a:noFill/>
          <a:ln>
            <a:noFill/>
          </a:ln>
          <a:effectLst/>
        </p:spPr>
        <p:txBody>
          <a:bodyPr anchor="ctr">
            <a:spAutoFit/>
          </a:bodyPr>
          <a:lstStyle/>
          <a:p>
            <a:pPr marL="285750" indent="-285750">
              <a:buFont typeface="Arial" panose="020B0604020202020204" pitchFamily="34" charset="0"/>
              <a:buChar char="•"/>
              <a:defRPr/>
            </a:pPr>
            <a:r>
              <a:rPr lang="es-ES" altLang="es-AR" sz="1600" b="1" cap="all" dirty="0">
                <a:ea typeface="Times New Roman" panose="02020603050405020304" pitchFamily="18" charset="0"/>
              </a:rPr>
              <a:t>La expresión booleana que define a C</a:t>
            </a:r>
            <a:r>
              <a:rPr lang="es-ES" altLang="es-AR" sz="1600" b="1" cap="all" baseline="-30000" dirty="0">
                <a:ea typeface="Times New Roman" panose="02020603050405020304" pitchFamily="18" charset="0"/>
              </a:rPr>
              <a:t>5</a:t>
            </a:r>
            <a:r>
              <a:rPr lang="es-ES" altLang="es-AR" sz="1600" cap="all" dirty="0">
                <a:ea typeface="Times New Roman" panose="02020603050405020304" pitchFamily="18" charset="0"/>
              </a:rPr>
              <a:t>  </a:t>
            </a:r>
            <a:r>
              <a:rPr lang="es-ES" altLang="es-AR" sz="1600" b="1" cap="all" dirty="0">
                <a:ea typeface="Times New Roman" panose="02020603050405020304" pitchFamily="18" charset="0"/>
              </a:rPr>
              <a:t>es:</a:t>
            </a:r>
            <a:endParaRPr lang="es-AR" altLang="es-AR" sz="1600" cap="all" dirty="0"/>
          </a:p>
          <a:p>
            <a:pPr>
              <a:defRPr/>
            </a:pPr>
            <a:endParaRPr lang="es-AR" altLang="es-AR" dirty="0"/>
          </a:p>
        </p:txBody>
      </p:sp>
      <p:sp>
        <p:nvSpPr>
          <p:cNvPr id="83978" name="Rectangle 6">
            <a:extLst>
              <a:ext uri="{FF2B5EF4-FFF2-40B4-BE49-F238E27FC236}">
                <a16:creationId xmlns:a16="http://schemas.microsoft.com/office/drawing/2014/main" id="{FFE966D0-3B4D-46BD-BA2A-7ABED0414E05}"/>
              </a:ext>
            </a:extLst>
          </p:cNvPr>
          <p:cNvSpPr>
            <a:spLocks noChangeArrowheads="1"/>
          </p:cNvSpPr>
          <p:nvPr/>
        </p:nvSpPr>
        <p:spPr bwMode="auto">
          <a:xfrm>
            <a:off x="0" y="628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just"/>
            <a:r>
              <a:rPr lang="en-US" altLang="es-AR" sz="1200">
                <a:cs typeface="Times New Roman" panose="02020603050405020304" pitchFamily="18" charset="0"/>
              </a:rPr>
              <a:t>			</a:t>
            </a:r>
            <a:r>
              <a:rPr lang="es-ES" altLang="es-AR" sz="1200" b="1">
                <a:cs typeface="Times New Roman" panose="02020603050405020304" pitchFamily="18" charset="0"/>
              </a:rPr>
              <a:t>                                                             </a:t>
            </a:r>
            <a:endParaRPr lang="es-ES" altLang="es-AR"/>
          </a:p>
        </p:txBody>
      </p:sp>
      <p:sp>
        <p:nvSpPr>
          <p:cNvPr id="7" name="Rectangle 7">
            <a:extLst>
              <a:ext uri="{FF2B5EF4-FFF2-40B4-BE49-F238E27FC236}">
                <a16:creationId xmlns:a16="http://schemas.microsoft.com/office/drawing/2014/main" id="{F28DCBA4-ED69-44C3-9F4F-E242459E9909}"/>
              </a:ext>
            </a:extLst>
          </p:cNvPr>
          <p:cNvSpPr>
            <a:spLocks noChangeArrowheads="1"/>
          </p:cNvSpPr>
          <p:nvPr/>
        </p:nvSpPr>
        <p:spPr bwMode="auto">
          <a:xfrm>
            <a:off x="390525" y="2597150"/>
            <a:ext cx="8296275" cy="2492375"/>
          </a:xfrm>
          <a:prstGeom prst="rect">
            <a:avLst/>
          </a:prstGeom>
          <a:noFill/>
          <a:ln>
            <a:noFill/>
          </a:ln>
          <a:effectLst/>
        </p:spPr>
        <p:txBody>
          <a:bodyPr anchor="ctr">
            <a:spAutoFit/>
          </a:bodyPr>
          <a:lstStyle/>
          <a:p>
            <a:pPr marL="285750" indent="-285750" algn="just">
              <a:buFont typeface="Arial" panose="020B0604020202020204" pitchFamily="34" charset="0"/>
              <a:buChar char="•"/>
              <a:defRPr/>
            </a:pPr>
            <a:r>
              <a:rPr lang="es-ES" altLang="es-AR" sz="1600" b="1" cap="all" dirty="0">
                <a:ea typeface="Times New Roman" panose="02020603050405020304" pitchFamily="18" charset="0"/>
              </a:rPr>
              <a:t>Lo cual indica que la señal debe ser aplicada en el segundo período de tiempo, o sea en t</a:t>
            </a:r>
            <a:r>
              <a:rPr lang="es-ES" altLang="es-AR" sz="1600" b="1" cap="all" baseline="-30000" dirty="0">
                <a:ea typeface="Times New Roman" panose="02020603050405020304" pitchFamily="18" charset="0"/>
              </a:rPr>
              <a:t>2</a:t>
            </a:r>
            <a:r>
              <a:rPr lang="es-ES" altLang="es-AR" sz="1600" cap="all" dirty="0">
                <a:ea typeface="Times New Roman" panose="02020603050405020304" pitchFamily="18" charset="0"/>
              </a:rPr>
              <a:t>, </a:t>
            </a:r>
            <a:r>
              <a:rPr lang="es-ES" altLang="es-AR" sz="1600" b="1" cap="all" dirty="0">
                <a:ea typeface="Times New Roman" panose="02020603050405020304" pitchFamily="18" charset="0"/>
              </a:rPr>
              <a:t>en ambos </a:t>
            </a:r>
            <a:r>
              <a:rPr lang="es-ES" altLang="es-AR" sz="1600" b="1" cap="all" dirty="0" err="1">
                <a:ea typeface="Times New Roman" panose="02020603050405020304" pitchFamily="18" charset="0"/>
              </a:rPr>
              <a:t>sub-ciclos</a:t>
            </a:r>
            <a:r>
              <a:rPr lang="es-ES" altLang="es-AR" sz="1600" b="1" cap="all" dirty="0">
                <a:ea typeface="Times New Roman" panose="02020603050405020304" pitchFamily="18" charset="0"/>
              </a:rPr>
              <a:t>, el de búsqueda y el indirecto.</a:t>
            </a:r>
            <a:endParaRPr lang="es-AR" altLang="es-AR" sz="1600" cap="all" dirty="0"/>
          </a:p>
          <a:p>
            <a:pPr marL="285750" indent="-285750" algn="just">
              <a:buFont typeface="Arial" panose="020B0604020202020204" pitchFamily="34" charset="0"/>
              <a:buChar char="•"/>
              <a:defRPr/>
            </a:pPr>
            <a:r>
              <a:rPr lang="es-ES" altLang="es-AR" sz="1600" b="1" cap="all" dirty="0">
                <a:ea typeface="Times New Roman" panose="02020603050405020304" pitchFamily="18" charset="0"/>
              </a:rPr>
              <a:t>Esta expresión no está completa, dado que C</a:t>
            </a:r>
            <a:r>
              <a:rPr lang="es-ES" altLang="es-AR" sz="1600" b="1" cap="all" baseline="-30000" dirty="0">
                <a:ea typeface="Times New Roman" panose="02020603050405020304" pitchFamily="18" charset="0"/>
              </a:rPr>
              <a:t>5</a:t>
            </a:r>
            <a:r>
              <a:rPr lang="es-ES" altLang="es-AR" sz="1600" b="1" cap="all" dirty="0">
                <a:ea typeface="Times New Roman" panose="02020603050405020304" pitchFamily="18" charset="0"/>
              </a:rPr>
              <a:t> también es necesaria durante el </a:t>
            </a:r>
            <a:r>
              <a:rPr lang="es-ES" altLang="es-AR" sz="1600" b="1" cap="all" dirty="0" err="1">
                <a:ea typeface="Times New Roman" panose="02020603050405020304" pitchFamily="18" charset="0"/>
              </a:rPr>
              <a:t>sub-ciclo</a:t>
            </a:r>
            <a:r>
              <a:rPr lang="es-ES" altLang="es-AR" sz="1600" b="1" cap="all" dirty="0">
                <a:ea typeface="Times New Roman" panose="02020603050405020304" pitchFamily="18" charset="0"/>
              </a:rPr>
              <a:t> de ejecución. Para nuestro ejemplo, supongamos que hay solo tres instrucciones que permiten la lectura desde la memoria, </a:t>
            </a:r>
            <a:r>
              <a:rPr lang="es-ES" altLang="es-AR" sz="1600" b="1" cap="all" dirty="0">
                <a:effectLst>
                  <a:outerShdw blurRad="38100" dist="38100" dir="2700000" algn="tl">
                    <a:srgbClr val="000000">
                      <a:alpha val="43137"/>
                    </a:srgbClr>
                  </a:outerShdw>
                </a:effectLst>
                <a:ea typeface="Times New Roman" panose="02020603050405020304" pitchFamily="18" charset="0"/>
              </a:rPr>
              <a:t>LDA</a:t>
            </a:r>
            <a:r>
              <a:rPr lang="es-ES" altLang="es-AR" sz="1600" b="1" cap="all" dirty="0">
                <a:ea typeface="Times New Roman" panose="02020603050405020304" pitchFamily="18" charset="0"/>
              </a:rPr>
              <a:t>, </a:t>
            </a:r>
            <a:r>
              <a:rPr lang="es-ES" altLang="es-AR" sz="1600" b="1" cap="all" dirty="0">
                <a:effectLst>
                  <a:outerShdw blurRad="38100" dist="38100" dir="2700000" algn="tl">
                    <a:srgbClr val="000000">
                      <a:alpha val="43137"/>
                    </a:srgbClr>
                  </a:outerShdw>
                </a:effectLst>
                <a:ea typeface="Times New Roman" panose="02020603050405020304" pitchFamily="18" charset="0"/>
              </a:rPr>
              <a:t>ADD</a:t>
            </a:r>
            <a:r>
              <a:rPr lang="es-ES" altLang="es-AR" sz="1600" b="1" cap="all" dirty="0">
                <a:ea typeface="Times New Roman" panose="02020603050405020304" pitchFamily="18" charset="0"/>
              </a:rPr>
              <a:t> y </a:t>
            </a:r>
            <a:r>
              <a:rPr lang="es-ES" altLang="es-AR" sz="1600" b="1" cap="all" dirty="0">
                <a:effectLst>
                  <a:outerShdw blurRad="38100" dist="38100" dir="2700000" algn="tl">
                    <a:srgbClr val="000000">
                      <a:alpha val="43137"/>
                    </a:srgbClr>
                  </a:outerShdw>
                </a:effectLst>
                <a:ea typeface="Times New Roman" panose="02020603050405020304" pitchFamily="18" charset="0"/>
              </a:rPr>
              <a:t>AND</a:t>
            </a:r>
            <a:r>
              <a:rPr lang="es-ES" altLang="es-AR" sz="1600" b="1" cap="all" dirty="0">
                <a:ea typeface="Times New Roman" panose="02020603050405020304" pitchFamily="18" charset="0"/>
              </a:rPr>
              <a:t>, por lo que podemos redefinir nuestra C</a:t>
            </a:r>
            <a:r>
              <a:rPr lang="es-ES" altLang="es-AR" sz="1600" b="1" cap="all" baseline="-30000" dirty="0">
                <a:ea typeface="Times New Roman" panose="02020603050405020304" pitchFamily="18" charset="0"/>
              </a:rPr>
              <a:t>5</a:t>
            </a:r>
            <a:r>
              <a:rPr lang="es-ES" altLang="es-AR" sz="1600" cap="all" dirty="0">
                <a:ea typeface="Times New Roman" panose="02020603050405020304" pitchFamily="18" charset="0"/>
              </a:rPr>
              <a:t>  </a:t>
            </a:r>
            <a:r>
              <a:rPr lang="es-ES" altLang="es-AR" sz="1600" b="1" cap="all" dirty="0">
                <a:ea typeface="Times New Roman" panose="02020603050405020304" pitchFamily="18" charset="0"/>
              </a:rPr>
              <a:t>como:</a:t>
            </a:r>
            <a:endParaRPr lang="es-AR" altLang="es-AR" sz="1600" cap="all" dirty="0"/>
          </a:p>
          <a:p>
            <a:pPr algn="just">
              <a:defRPr/>
            </a:pPr>
            <a:r>
              <a:rPr lang="es-ES" altLang="es-AR" sz="1200" cap="all" dirty="0">
                <a:ea typeface="Times New Roman" panose="02020603050405020304" pitchFamily="18" charset="0"/>
              </a:rPr>
              <a:t>                		                  </a:t>
            </a:r>
            <a:endParaRPr lang="es-ES" altLang="es-AR" cap="all" dirty="0"/>
          </a:p>
        </p:txBody>
      </p:sp>
      <p:sp>
        <p:nvSpPr>
          <p:cNvPr id="83980" name="Rectangle 8">
            <a:extLst>
              <a:ext uri="{FF2B5EF4-FFF2-40B4-BE49-F238E27FC236}">
                <a16:creationId xmlns:a16="http://schemas.microsoft.com/office/drawing/2014/main" id="{BEEFB0C7-C57A-49DA-9028-0EE1B47AFBCF}"/>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s-AR" altLang="es-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1BE429-B009-407F-BA82-79748EFDC362}"/>
              </a:ext>
            </a:extLst>
          </p:cNvPr>
          <p:cNvSpPr>
            <a:spLocks noGrp="1"/>
          </p:cNvSpPr>
          <p:nvPr>
            <p:ph type="title"/>
          </p:nvPr>
        </p:nvSpPr>
        <p:spPr/>
        <p:txBody>
          <a:bodyPr/>
          <a:lstStyle/>
          <a:p>
            <a:pPr>
              <a:defRPr/>
            </a:pPr>
            <a:r>
              <a:rPr lang="es-ES_tradnl" sz="4000" b="1" dirty="0">
                <a:solidFill>
                  <a:srgbClr val="FFFF00"/>
                </a:solidFill>
              </a:rPr>
              <a:t>CONTROL CABLEADO</a:t>
            </a:r>
            <a:endParaRPr lang="es-AR" sz="4000" b="1" dirty="0"/>
          </a:p>
        </p:txBody>
      </p:sp>
      <p:sp>
        <p:nvSpPr>
          <p:cNvPr id="3" name="Marcador de contenido 2">
            <a:extLst>
              <a:ext uri="{FF2B5EF4-FFF2-40B4-BE49-F238E27FC236}">
                <a16:creationId xmlns:a16="http://schemas.microsoft.com/office/drawing/2014/main" id="{FC664B94-05E1-40B0-9E50-DDD6AAA47024}"/>
              </a:ext>
            </a:extLst>
          </p:cNvPr>
          <p:cNvSpPr>
            <a:spLocks noGrp="1"/>
          </p:cNvSpPr>
          <p:nvPr>
            <p:ph idx="1"/>
          </p:nvPr>
        </p:nvSpPr>
        <p:spPr>
          <a:xfrm>
            <a:off x="457200" y="1417638"/>
            <a:ext cx="8229600" cy="4530725"/>
          </a:xfrm>
        </p:spPr>
        <p:txBody>
          <a:bodyPr/>
          <a:lstStyle/>
          <a:p>
            <a:pPr algn="just">
              <a:defRPr/>
            </a:pPr>
            <a:r>
              <a:rPr lang="es-ES" sz="2400" b="1" cap="all" dirty="0">
                <a:effectLst/>
              </a:rPr>
              <a:t>El mismo proceso puede ser repetido para cada señal de control a generar, y entonces el resultado será un conjunto de ecuaciones booleanas a resolver para implementar </a:t>
            </a:r>
            <a:r>
              <a:rPr lang="es-ES" sz="2400" b="1" cap="all" dirty="0">
                <a:effectLst>
                  <a:outerShdw blurRad="38100" dist="38100" dir="2700000" algn="tl">
                    <a:srgbClr val="000000">
                      <a:alpha val="43137"/>
                    </a:srgbClr>
                  </a:outerShdw>
                </a:effectLst>
              </a:rPr>
              <a:t>el circuito combinacional de control</a:t>
            </a:r>
            <a:r>
              <a:rPr lang="es-ES" sz="2400" b="1" cap="all" dirty="0">
                <a:effectLst/>
              </a:rPr>
              <a:t>.</a:t>
            </a:r>
            <a:endParaRPr lang="es-AR" sz="2400" cap="all" dirty="0">
              <a:effectLst/>
            </a:endParaRPr>
          </a:p>
          <a:p>
            <a:pPr algn="just">
              <a:defRPr/>
            </a:pPr>
            <a:r>
              <a:rPr lang="es-ES" sz="2400" b="1" cap="all" dirty="0">
                <a:effectLst/>
              </a:rPr>
              <a:t>para los actuales procesadores, con un complejo y extenso conjunto de instrucciones, la cantidad de ecuaciones booleanas a resolver se vuelve muy grande, de varios cientos de ellas, con lo cual el problema resulta altamente dificultoso.</a:t>
            </a:r>
            <a:endParaRPr lang="es-AR" sz="2400" cap="all" dirty="0">
              <a:effectLst/>
            </a:endParaRPr>
          </a:p>
          <a:p>
            <a:pPr>
              <a:defRPr/>
            </a:pPr>
            <a:endParaRPr lang="es-AR" dirty="0"/>
          </a:p>
        </p:txBody>
      </p:sp>
      <p:sp>
        <p:nvSpPr>
          <p:cNvPr id="4" name="Marcador de número de diapositiva 3">
            <a:extLst>
              <a:ext uri="{FF2B5EF4-FFF2-40B4-BE49-F238E27FC236}">
                <a16:creationId xmlns:a16="http://schemas.microsoft.com/office/drawing/2014/main" id="{FB4816DC-7AA5-4810-B080-86A50D8866CB}"/>
              </a:ext>
            </a:extLst>
          </p:cNvPr>
          <p:cNvSpPr>
            <a:spLocks noGrp="1"/>
          </p:cNvSpPr>
          <p:nvPr>
            <p:ph type="sldNum" sz="quarter" idx="12"/>
          </p:nvPr>
        </p:nvSpPr>
        <p:spPr/>
        <p:txBody>
          <a:bodyPr/>
          <a:lstStyle/>
          <a:p>
            <a:pPr>
              <a:defRPr/>
            </a:pPr>
            <a:fld id="{193C2246-8C3C-458A-A079-70F251EFA8CD}" type="slidenum">
              <a:rPr lang="es-ES" altLang="es-AR" smtClean="0"/>
              <a:pPr>
                <a:defRPr/>
              </a:pPr>
              <a:t>52</a:t>
            </a:fld>
            <a:endParaRPr lang="es-ES" altLang="es-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D1CD25EE-12D8-44F7-98AF-599BF04ED41D}"/>
              </a:ext>
            </a:extLst>
          </p:cNvPr>
          <p:cNvSpPr>
            <a:spLocks noGrp="1" noChangeArrowheads="1"/>
          </p:cNvSpPr>
          <p:nvPr>
            <p:ph type="title"/>
          </p:nvPr>
        </p:nvSpPr>
        <p:spPr/>
        <p:txBody>
          <a:bodyPr/>
          <a:lstStyle/>
          <a:p>
            <a:pPr eaLnBrk="1" hangingPunct="1">
              <a:defRPr/>
            </a:pPr>
            <a:r>
              <a:rPr lang="es-ES_tradnl" sz="4000" dirty="0"/>
              <a:t>CONTROL MICROPROGRAMADO</a:t>
            </a:r>
            <a:endParaRPr lang="es-ES" sz="4000" dirty="0"/>
          </a:p>
        </p:txBody>
      </p:sp>
      <p:sp>
        <p:nvSpPr>
          <p:cNvPr id="167939" name="Rectangle 3">
            <a:extLst>
              <a:ext uri="{FF2B5EF4-FFF2-40B4-BE49-F238E27FC236}">
                <a16:creationId xmlns:a16="http://schemas.microsoft.com/office/drawing/2014/main" id="{4E460DC9-9AE9-409E-84B1-E1A9C793C0C1}"/>
              </a:ext>
            </a:extLst>
          </p:cNvPr>
          <p:cNvSpPr>
            <a:spLocks noGrp="1" noChangeArrowheads="1"/>
          </p:cNvSpPr>
          <p:nvPr>
            <p:ph type="body" idx="1"/>
          </p:nvPr>
        </p:nvSpPr>
        <p:spPr>
          <a:xfrm>
            <a:off x="0" y="1844825"/>
            <a:ext cx="9144000" cy="3816424"/>
          </a:xfrm>
        </p:spPr>
        <p:txBody>
          <a:bodyPr/>
          <a:lstStyle/>
          <a:p>
            <a:pPr eaLnBrk="1" hangingPunct="1">
              <a:buFont typeface="Wingdings" panose="05000000000000000000" pitchFamily="2" charset="2"/>
              <a:buNone/>
              <a:defRPr/>
            </a:pPr>
            <a:r>
              <a:rPr lang="es-ES_tradnl" dirty="0"/>
              <a:t>CONCEPTOS:</a:t>
            </a:r>
          </a:p>
          <a:p>
            <a:pPr eaLnBrk="1" hangingPunct="1">
              <a:buFont typeface="Wingdings" panose="05000000000000000000" pitchFamily="2" charset="2"/>
              <a:buNone/>
              <a:defRPr/>
            </a:pPr>
            <a:endParaRPr lang="es-ES_tradnl" dirty="0"/>
          </a:p>
          <a:p>
            <a:pPr eaLnBrk="1" hangingPunct="1">
              <a:buFont typeface="Wingdings" panose="05000000000000000000" pitchFamily="2" charset="2"/>
              <a:buNone/>
              <a:defRPr/>
            </a:pPr>
            <a:r>
              <a:rPr lang="es-ES_tradnl" dirty="0"/>
              <a:t>           </a:t>
            </a:r>
            <a:r>
              <a:rPr lang="es-ES_tradnl" b="1" dirty="0"/>
              <a:t>MICROPROGRAMA DE CONTROL</a:t>
            </a:r>
          </a:p>
          <a:p>
            <a:pPr eaLnBrk="1" hangingPunct="1">
              <a:buFont typeface="Wingdings" panose="05000000000000000000" pitchFamily="2" charset="2"/>
              <a:buNone/>
              <a:defRPr/>
            </a:pPr>
            <a:r>
              <a:rPr lang="es-ES_tradnl" dirty="0"/>
              <a:t>		     </a:t>
            </a:r>
            <a:r>
              <a:rPr lang="es-ES_tradnl" b="1" dirty="0"/>
              <a:t>MICROINSTRUCCIONES</a:t>
            </a:r>
          </a:p>
          <a:p>
            <a:pPr eaLnBrk="1" hangingPunct="1">
              <a:buFont typeface="Wingdings" panose="05000000000000000000" pitchFamily="2" charset="2"/>
              <a:buNone/>
              <a:defRPr/>
            </a:pPr>
            <a:r>
              <a:rPr lang="es-ES_tradnl" dirty="0"/>
              <a:t>		     </a:t>
            </a:r>
            <a:r>
              <a:rPr lang="es-ES_tradnl" b="1" dirty="0"/>
              <a:t>FIRMWARE</a:t>
            </a:r>
          </a:p>
          <a:p>
            <a:pPr eaLnBrk="1" hangingPunct="1">
              <a:buFont typeface="Wingdings" panose="05000000000000000000" pitchFamily="2" charset="2"/>
              <a:buNone/>
              <a:defRPr/>
            </a:pPr>
            <a:r>
              <a:rPr lang="es-ES_tradnl" dirty="0"/>
              <a:t>		     </a:t>
            </a:r>
            <a:r>
              <a:rPr lang="es-ES_tradnl" b="1" dirty="0"/>
              <a:t>PALABRA DE CONTROL</a:t>
            </a:r>
          </a:p>
          <a:p>
            <a:pPr eaLnBrk="1" hangingPunct="1">
              <a:buFont typeface="Wingdings" panose="05000000000000000000" pitchFamily="2" charset="2"/>
              <a:buNone/>
              <a:defRPr/>
            </a:pPr>
            <a:r>
              <a:rPr lang="es-ES_tradnl" dirty="0"/>
              <a:t>			   </a:t>
            </a:r>
            <a:endParaRPr lang="es-ES" dirty="0"/>
          </a:p>
        </p:txBody>
      </p:sp>
      <p:sp>
        <p:nvSpPr>
          <p:cNvPr id="6" name="5 Marcador de número de diapositiva">
            <a:extLst>
              <a:ext uri="{FF2B5EF4-FFF2-40B4-BE49-F238E27FC236}">
                <a16:creationId xmlns:a16="http://schemas.microsoft.com/office/drawing/2014/main" id="{0371109F-1D41-4E7C-99EF-A0A7C4B00EC3}"/>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59D0131F-BE4D-40AD-B154-4F0E1101A707}" type="slidenum">
              <a:rPr lang="es-ES" altLang="es-AR" smtClean="0"/>
              <a:pPr eaLnBrk="1" hangingPunct="1">
                <a:defRPr/>
              </a:pPr>
              <a:t>53</a:t>
            </a:fld>
            <a:endParaRPr lang="es-ES" altLang="es-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F336FA-D0D8-44AB-B65E-22273F0C9B6D}"/>
              </a:ext>
            </a:extLst>
          </p:cNvPr>
          <p:cNvSpPr>
            <a:spLocks noGrp="1"/>
          </p:cNvSpPr>
          <p:nvPr>
            <p:ph type="title"/>
          </p:nvPr>
        </p:nvSpPr>
        <p:spPr>
          <a:xfrm>
            <a:off x="457200" y="277813"/>
            <a:ext cx="8229600" cy="702915"/>
          </a:xfrm>
        </p:spPr>
        <p:txBody>
          <a:bodyPr/>
          <a:lstStyle/>
          <a:p>
            <a:pPr>
              <a:defRPr/>
            </a:pPr>
            <a:r>
              <a:rPr lang="es-ES_tradnl" sz="3600" dirty="0"/>
              <a:t>CONTROL MICROPROGRAMADO</a:t>
            </a:r>
            <a:endParaRPr lang="es-AR" sz="3600" dirty="0"/>
          </a:p>
        </p:txBody>
      </p:sp>
      <p:sp>
        <p:nvSpPr>
          <p:cNvPr id="3" name="Marcador de contenido 2">
            <a:extLst>
              <a:ext uri="{FF2B5EF4-FFF2-40B4-BE49-F238E27FC236}">
                <a16:creationId xmlns:a16="http://schemas.microsoft.com/office/drawing/2014/main" id="{E3046593-4E43-41C1-B67B-5792F9DC2F7B}"/>
              </a:ext>
            </a:extLst>
          </p:cNvPr>
          <p:cNvSpPr>
            <a:spLocks noGrp="1"/>
          </p:cNvSpPr>
          <p:nvPr>
            <p:ph idx="1"/>
          </p:nvPr>
        </p:nvSpPr>
        <p:spPr>
          <a:xfrm>
            <a:off x="457200" y="980728"/>
            <a:ext cx="8229600" cy="5599459"/>
          </a:xfrm>
        </p:spPr>
        <p:txBody>
          <a:bodyPr/>
          <a:lstStyle/>
          <a:p>
            <a:pPr algn="just">
              <a:defRPr/>
            </a:pPr>
            <a:r>
              <a:rPr lang="es-ES" sz="1800" b="1" cap="all" dirty="0">
                <a:effectLst/>
              </a:rPr>
              <a:t>Consideremos nuevamente la última tabla, donde se indican las </a:t>
            </a:r>
            <a:r>
              <a:rPr lang="es-ES" sz="1800" b="1" cap="all" dirty="0" err="1">
                <a:effectLst>
                  <a:outerShdw blurRad="38100" dist="38100" dir="2700000" algn="tl">
                    <a:srgbClr val="000000">
                      <a:alpha val="43137"/>
                    </a:srgbClr>
                  </a:outerShdw>
                </a:effectLst>
              </a:rPr>
              <a:t>micro-operaciones</a:t>
            </a:r>
            <a:r>
              <a:rPr lang="es-ES" sz="1800" b="1" cap="all" dirty="0">
                <a:effectLst/>
              </a:rPr>
              <a:t> descriptas en notación simbólica. Esta notación se parece notablemente a un lenguaje de programación, y de hecho lo es, y es denominado "</a:t>
            </a:r>
            <a:r>
              <a:rPr lang="es-ES" sz="1800" b="1" i="1" cap="all" dirty="0">
                <a:effectLst>
                  <a:outerShdw blurRad="38100" dist="38100" dir="2700000" algn="tl">
                    <a:srgbClr val="000000">
                      <a:alpha val="43137"/>
                    </a:srgbClr>
                  </a:outerShdw>
                </a:effectLst>
              </a:rPr>
              <a:t>Lenguaje de Microprogramación</a:t>
            </a:r>
            <a:r>
              <a:rPr lang="es-ES" sz="1800" b="1" cap="all" dirty="0">
                <a:effectLst/>
              </a:rPr>
              <a:t>". </a:t>
            </a:r>
          </a:p>
          <a:p>
            <a:pPr marL="0" indent="0" algn="just">
              <a:buNone/>
              <a:defRPr/>
            </a:pPr>
            <a:endParaRPr lang="es-ES" sz="1800" b="1" cap="all" dirty="0">
              <a:effectLst/>
            </a:endParaRPr>
          </a:p>
          <a:p>
            <a:pPr algn="just">
              <a:defRPr/>
            </a:pPr>
            <a:r>
              <a:rPr lang="es-ES" sz="1800" b="1" cap="all" dirty="0">
                <a:effectLst/>
              </a:rPr>
              <a:t>Cada línea describe un conjunto de  </a:t>
            </a:r>
            <a:r>
              <a:rPr lang="es-ES" sz="1800" b="1" cap="all" dirty="0" err="1">
                <a:effectLst/>
              </a:rPr>
              <a:t>micro-operaciones</a:t>
            </a:r>
            <a:r>
              <a:rPr lang="es-ES" sz="1800" b="1" cap="all" dirty="0">
                <a:effectLst/>
              </a:rPr>
              <a:t> que debe ser llevada a cabo en un cierto instante de tiempo, y que es conocida como "</a:t>
            </a:r>
            <a:r>
              <a:rPr lang="es-ES" sz="1800" b="1" i="1" cap="all" dirty="0">
                <a:effectLst>
                  <a:outerShdw blurRad="38100" dist="38100" dir="2700000" algn="tl">
                    <a:srgbClr val="000000">
                      <a:alpha val="43137"/>
                    </a:srgbClr>
                  </a:outerShdw>
                </a:effectLst>
              </a:rPr>
              <a:t>Microinstrucción</a:t>
            </a:r>
            <a:r>
              <a:rPr lang="es-ES" sz="1800" b="1" cap="all" dirty="0">
                <a:effectLst/>
              </a:rPr>
              <a:t>".</a:t>
            </a:r>
          </a:p>
          <a:p>
            <a:pPr marL="0" indent="0" algn="just">
              <a:buNone/>
              <a:defRPr/>
            </a:pPr>
            <a:endParaRPr lang="es-AR" sz="1800" cap="all" dirty="0">
              <a:effectLst/>
            </a:endParaRPr>
          </a:p>
          <a:p>
            <a:pPr algn="just">
              <a:defRPr/>
            </a:pPr>
            <a:r>
              <a:rPr lang="es-ES" sz="1800" b="1" cap="all" dirty="0">
                <a:effectLst/>
              </a:rPr>
              <a:t>La secuencia de estas </a:t>
            </a:r>
            <a:r>
              <a:rPr lang="es-ES" sz="1800" b="1" cap="all" dirty="0">
                <a:effectLst>
                  <a:outerShdw blurRad="38100" dist="38100" dir="2700000" algn="tl">
                    <a:srgbClr val="000000">
                      <a:alpha val="43137"/>
                    </a:srgbClr>
                  </a:outerShdw>
                </a:effectLst>
              </a:rPr>
              <a:t>microinstrucciones</a:t>
            </a:r>
            <a:r>
              <a:rPr lang="es-ES" sz="1800" b="1" cap="all" dirty="0">
                <a:effectLst/>
              </a:rPr>
              <a:t> es conocida con el nombre de "</a:t>
            </a:r>
            <a:r>
              <a:rPr lang="es-ES" sz="1800" b="1" i="1" cap="all" dirty="0">
                <a:effectLst>
                  <a:outerShdw blurRad="38100" dist="38100" dir="2700000" algn="tl">
                    <a:srgbClr val="000000">
                      <a:alpha val="43137"/>
                    </a:srgbClr>
                  </a:outerShdw>
                </a:effectLst>
              </a:rPr>
              <a:t>Microprograma</a:t>
            </a:r>
            <a:r>
              <a:rPr lang="es-ES" sz="1800" b="1" cap="all" dirty="0">
                <a:effectLst/>
              </a:rPr>
              <a:t>", o también "</a:t>
            </a:r>
            <a:r>
              <a:rPr lang="es-ES" sz="1800" b="1" i="1" cap="all" dirty="0">
                <a:effectLst>
                  <a:outerShdw blurRad="38100" dist="38100" dir="2700000" algn="tl">
                    <a:srgbClr val="000000">
                      <a:alpha val="43137"/>
                    </a:srgbClr>
                  </a:outerShdw>
                </a:effectLst>
              </a:rPr>
              <a:t>Firmware</a:t>
            </a:r>
            <a:r>
              <a:rPr lang="es-ES" sz="1800" b="1" cap="all" dirty="0">
                <a:effectLst/>
              </a:rPr>
              <a:t>", término éste que refleja el hecho de que </a:t>
            </a:r>
            <a:r>
              <a:rPr lang="es-ES" sz="1800" b="1" i="1" cap="all" dirty="0">
                <a:effectLst>
                  <a:outerShdw blurRad="38100" dist="38100" dir="2700000" algn="tl">
                    <a:srgbClr val="000000">
                      <a:alpha val="43137"/>
                    </a:srgbClr>
                  </a:outerShdw>
                </a:effectLst>
              </a:rPr>
              <a:t>un microprograma es la vía intermedia entre el Software y el Hardware</a:t>
            </a:r>
            <a:r>
              <a:rPr lang="es-ES" sz="1800" b="1" cap="all" dirty="0">
                <a:effectLst/>
              </a:rPr>
              <a:t>. ¿Cómo podemos utilizar esto para diseñar unidades de control? </a:t>
            </a:r>
            <a:endParaRPr lang="es-AR" sz="1800" cap="all" dirty="0">
              <a:effectLst/>
            </a:endParaRPr>
          </a:p>
          <a:p>
            <a:pPr>
              <a:defRPr/>
            </a:pPr>
            <a:endParaRPr lang="es-AR" dirty="0"/>
          </a:p>
        </p:txBody>
      </p:sp>
      <p:sp>
        <p:nvSpPr>
          <p:cNvPr id="4" name="Marcador de número de diapositiva 3">
            <a:extLst>
              <a:ext uri="{FF2B5EF4-FFF2-40B4-BE49-F238E27FC236}">
                <a16:creationId xmlns:a16="http://schemas.microsoft.com/office/drawing/2014/main" id="{205D9933-AD41-4A86-B0C5-48F3DE4F3924}"/>
              </a:ext>
            </a:extLst>
          </p:cNvPr>
          <p:cNvSpPr>
            <a:spLocks noGrp="1"/>
          </p:cNvSpPr>
          <p:nvPr>
            <p:ph type="sldNum" sz="quarter" idx="12"/>
          </p:nvPr>
        </p:nvSpPr>
        <p:spPr/>
        <p:txBody>
          <a:bodyPr/>
          <a:lstStyle/>
          <a:p>
            <a:pPr>
              <a:defRPr/>
            </a:pPr>
            <a:fld id="{FBAB9D72-17A4-4276-8BB9-8787DDAE5F5A}" type="slidenum">
              <a:rPr lang="es-ES" altLang="es-AR" smtClean="0"/>
              <a:pPr>
                <a:defRPr/>
              </a:pPr>
              <a:t>54</a:t>
            </a:fld>
            <a:endParaRPr lang="es-ES" altLang="es-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54DBD0-5B61-4FEA-8754-D87DCF468377}"/>
              </a:ext>
            </a:extLst>
          </p:cNvPr>
          <p:cNvSpPr>
            <a:spLocks noGrp="1"/>
          </p:cNvSpPr>
          <p:nvPr>
            <p:ph type="title"/>
          </p:nvPr>
        </p:nvSpPr>
        <p:spPr/>
        <p:txBody>
          <a:bodyPr/>
          <a:lstStyle/>
          <a:p>
            <a:pPr>
              <a:defRPr/>
            </a:pPr>
            <a:r>
              <a:rPr lang="es-ES_tradnl" sz="4000" dirty="0"/>
              <a:t>CONTROL MICROPROGRAMADO</a:t>
            </a:r>
            <a:endParaRPr lang="es-AR" sz="4000" dirty="0"/>
          </a:p>
        </p:txBody>
      </p:sp>
      <p:sp>
        <p:nvSpPr>
          <p:cNvPr id="3" name="Marcador de contenido 2">
            <a:extLst>
              <a:ext uri="{FF2B5EF4-FFF2-40B4-BE49-F238E27FC236}">
                <a16:creationId xmlns:a16="http://schemas.microsoft.com/office/drawing/2014/main" id="{28851F61-DAA6-440F-A07F-16A21FE891E0}"/>
              </a:ext>
            </a:extLst>
          </p:cNvPr>
          <p:cNvSpPr>
            <a:spLocks noGrp="1"/>
          </p:cNvSpPr>
          <p:nvPr>
            <p:ph idx="1"/>
          </p:nvPr>
        </p:nvSpPr>
        <p:spPr>
          <a:xfrm>
            <a:off x="457200" y="1719947"/>
            <a:ext cx="8229600" cy="4530725"/>
          </a:xfrm>
        </p:spPr>
        <p:txBody>
          <a:bodyPr/>
          <a:lstStyle/>
          <a:p>
            <a:pPr algn="just">
              <a:defRPr/>
            </a:pPr>
            <a:r>
              <a:rPr lang="es-ES" sz="2400" b="1" cap="all" dirty="0">
                <a:effectLst/>
              </a:rPr>
              <a:t>Consideremos que  por cada </a:t>
            </a:r>
            <a:r>
              <a:rPr lang="es-ES" sz="2400" b="1" cap="all" dirty="0" err="1">
                <a:effectLst>
                  <a:outerShdw blurRad="38100" dist="38100" dir="2700000" algn="tl">
                    <a:srgbClr val="000000">
                      <a:alpha val="43137"/>
                    </a:srgbClr>
                  </a:outerShdw>
                </a:effectLst>
              </a:rPr>
              <a:t>micro-operación</a:t>
            </a:r>
            <a:r>
              <a:rPr lang="es-ES" sz="2400" b="1" cap="all" dirty="0">
                <a:effectLst/>
              </a:rPr>
              <a:t> todo lo que tiene que hacer es generar </a:t>
            </a:r>
            <a:r>
              <a:rPr lang="es-ES" sz="2400" b="1" cap="all" dirty="0">
                <a:effectLst>
                  <a:outerShdw blurRad="38100" dist="38100" dir="2700000" algn="tl">
                    <a:srgbClr val="000000">
                      <a:alpha val="43137"/>
                    </a:srgbClr>
                  </a:outerShdw>
                </a:effectLst>
              </a:rPr>
              <a:t>un conjunto de señales de control</a:t>
            </a:r>
            <a:r>
              <a:rPr lang="es-ES" sz="2400" b="1" cap="all" dirty="0">
                <a:effectLst/>
              </a:rPr>
              <a:t>. </a:t>
            </a:r>
          </a:p>
          <a:p>
            <a:pPr marL="0" indent="0" algn="just">
              <a:buNone/>
              <a:defRPr/>
            </a:pPr>
            <a:endParaRPr lang="es-ES" sz="2400" b="1" cap="all" dirty="0">
              <a:effectLst/>
            </a:endParaRPr>
          </a:p>
          <a:p>
            <a:pPr algn="just">
              <a:defRPr/>
            </a:pPr>
            <a:r>
              <a:rPr lang="es-ES" sz="2400" b="1" cap="all" dirty="0">
                <a:effectLst/>
              </a:rPr>
              <a:t>De aquí que por cada </a:t>
            </a:r>
            <a:r>
              <a:rPr lang="es-ES" sz="2400" b="1" cap="all" dirty="0" err="1">
                <a:effectLst>
                  <a:outerShdw blurRad="38100" dist="38100" dir="2700000" algn="tl">
                    <a:srgbClr val="000000">
                      <a:alpha val="43137"/>
                    </a:srgbClr>
                  </a:outerShdw>
                </a:effectLst>
              </a:rPr>
              <a:t>micro-operación</a:t>
            </a:r>
            <a:r>
              <a:rPr lang="es-ES" sz="2400" b="1" cap="all" dirty="0">
                <a:effectLst/>
              </a:rPr>
              <a:t>, cada </a:t>
            </a:r>
            <a:r>
              <a:rPr lang="es-ES" sz="2400" b="1" cap="all" dirty="0">
                <a:effectLst>
                  <a:outerShdw blurRad="38100" dist="38100" dir="2700000" algn="tl">
                    <a:srgbClr val="000000">
                      <a:alpha val="43137"/>
                    </a:srgbClr>
                  </a:outerShdw>
                </a:effectLst>
              </a:rPr>
              <a:t>línea de control </a:t>
            </a:r>
            <a:r>
              <a:rPr lang="es-ES" sz="2400" b="1" cap="all" dirty="0">
                <a:effectLst/>
              </a:rPr>
              <a:t>emergente está en "1" o en "0". Esta condición puede ser representada por una palabra binaria, que tiene un dígito para cada una de estas líneas.</a:t>
            </a:r>
            <a:endParaRPr lang="es-AR" sz="2400" cap="all" dirty="0">
              <a:effectLst/>
            </a:endParaRPr>
          </a:p>
          <a:p>
            <a:pPr marL="0" indent="0">
              <a:buFont typeface="Wingdings" panose="05000000000000000000" pitchFamily="2" charset="2"/>
              <a:buNone/>
              <a:defRPr/>
            </a:pPr>
            <a:endParaRPr lang="es-AR" dirty="0">
              <a:effectLst/>
            </a:endParaRPr>
          </a:p>
          <a:p>
            <a:pPr>
              <a:defRPr/>
            </a:pPr>
            <a:r>
              <a:rPr lang="es-ES" b="1" dirty="0">
                <a:effectLst/>
              </a:rPr>
              <a:t>		</a:t>
            </a:r>
            <a:endParaRPr lang="es-AR" dirty="0"/>
          </a:p>
        </p:txBody>
      </p:sp>
      <p:sp>
        <p:nvSpPr>
          <p:cNvPr id="4" name="Marcador de número de diapositiva 3">
            <a:extLst>
              <a:ext uri="{FF2B5EF4-FFF2-40B4-BE49-F238E27FC236}">
                <a16:creationId xmlns:a16="http://schemas.microsoft.com/office/drawing/2014/main" id="{DA2871E4-F8ED-4C2E-9DE0-98F9A985EB66}"/>
              </a:ext>
            </a:extLst>
          </p:cNvPr>
          <p:cNvSpPr>
            <a:spLocks noGrp="1"/>
          </p:cNvSpPr>
          <p:nvPr>
            <p:ph type="sldNum" sz="quarter" idx="12"/>
          </p:nvPr>
        </p:nvSpPr>
        <p:spPr/>
        <p:txBody>
          <a:bodyPr/>
          <a:lstStyle/>
          <a:p>
            <a:pPr>
              <a:defRPr/>
            </a:pPr>
            <a:fld id="{B152B2F7-6D75-4606-9EBC-97C81B8BC990}" type="slidenum">
              <a:rPr lang="es-ES" altLang="es-AR" smtClean="0"/>
              <a:pPr>
                <a:defRPr/>
              </a:pPr>
              <a:t>55</a:t>
            </a:fld>
            <a:endParaRPr lang="es-ES" altLang="es-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A2C299-0DC7-4344-892F-19C953DF3E4A}"/>
              </a:ext>
            </a:extLst>
          </p:cNvPr>
          <p:cNvSpPr>
            <a:spLocks noGrp="1"/>
          </p:cNvSpPr>
          <p:nvPr>
            <p:ph type="title"/>
          </p:nvPr>
        </p:nvSpPr>
        <p:spPr/>
        <p:txBody>
          <a:bodyPr/>
          <a:lstStyle/>
          <a:p>
            <a:pPr>
              <a:defRPr/>
            </a:pPr>
            <a:r>
              <a:rPr lang="es-ES_tradnl" sz="4000" dirty="0"/>
              <a:t>CONTROL MICROPROGRAMADO</a:t>
            </a:r>
            <a:endParaRPr lang="es-AR" sz="4000" dirty="0"/>
          </a:p>
        </p:txBody>
      </p:sp>
      <p:sp>
        <p:nvSpPr>
          <p:cNvPr id="3" name="Marcador de contenido 2">
            <a:extLst>
              <a:ext uri="{FF2B5EF4-FFF2-40B4-BE49-F238E27FC236}">
                <a16:creationId xmlns:a16="http://schemas.microsoft.com/office/drawing/2014/main" id="{E5FFC3F5-B5F2-4518-ADAE-92C226CF3C18}"/>
              </a:ext>
            </a:extLst>
          </p:cNvPr>
          <p:cNvSpPr>
            <a:spLocks noGrp="1"/>
          </p:cNvSpPr>
          <p:nvPr>
            <p:ph idx="1"/>
          </p:nvPr>
        </p:nvSpPr>
        <p:spPr>
          <a:xfrm>
            <a:off x="251520" y="1916832"/>
            <a:ext cx="8435280" cy="4214093"/>
          </a:xfrm>
        </p:spPr>
        <p:txBody>
          <a:bodyPr/>
          <a:lstStyle/>
          <a:p>
            <a:pPr>
              <a:defRPr/>
            </a:pPr>
            <a:r>
              <a:rPr lang="es-ES" sz="2800" b="1" cap="all" dirty="0">
                <a:effectLst/>
              </a:rPr>
              <a:t>En consecuencia, podemos construir la llamada "</a:t>
            </a:r>
            <a:r>
              <a:rPr lang="es-ES" sz="2800" b="1" i="1" cap="all" dirty="0">
                <a:effectLst>
                  <a:outerShdw blurRad="38100" dist="38100" dir="2700000" algn="tl">
                    <a:srgbClr val="000000">
                      <a:alpha val="43137"/>
                    </a:srgbClr>
                  </a:outerShdw>
                </a:effectLst>
              </a:rPr>
              <a:t>palabra de control</a:t>
            </a:r>
            <a:r>
              <a:rPr lang="es-ES" sz="2800" b="1" cap="all" dirty="0">
                <a:effectLst/>
              </a:rPr>
              <a:t>", en la cual </a:t>
            </a:r>
            <a:r>
              <a:rPr lang="es-ES" sz="2800" b="1" cap="all" dirty="0">
                <a:effectLst>
                  <a:outerShdw blurRad="38100" dist="38100" dir="2700000" algn="tl">
                    <a:srgbClr val="000000">
                      <a:alpha val="43137"/>
                    </a:srgbClr>
                  </a:outerShdw>
                </a:effectLst>
              </a:rPr>
              <a:t>cada bit representa una línea de control</a:t>
            </a:r>
            <a:r>
              <a:rPr lang="es-ES" sz="2800" b="1" cap="all" dirty="0">
                <a:effectLst/>
              </a:rPr>
              <a:t>, por tanto cada </a:t>
            </a:r>
            <a:r>
              <a:rPr lang="es-ES" sz="2800" b="1" cap="all" dirty="0" err="1">
                <a:effectLst/>
              </a:rPr>
              <a:t>micro-operación</a:t>
            </a:r>
            <a:r>
              <a:rPr lang="es-ES" sz="2800" b="1" cap="all" dirty="0">
                <a:effectLst/>
              </a:rPr>
              <a:t>  puede ser representada por una combinación diferente de unos y ceros en la </a:t>
            </a:r>
            <a:r>
              <a:rPr lang="es-ES" sz="2800" b="1" i="1" cap="all" dirty="0">
                <a:effectLst>
                  <a:outerShdw blurRad="38100" dist="38100" dir="2700000" algn="tl">
                    <a:srgbClr val="000000">
                      <a:alpha val="43137"/>
                    </a:srgbClr>
                  </a:outerShdw>
                </a:effectLst>
              </a:rPr>
              <a:t>palabra de control</a:t>
            </a:r>
            <a:r>
              <a:rPr lang="es-ES" sz="2800" b="1" cap="all" dirty="0">
                <a:effectLst/>
              </a:rPr>
              <a:t>.</a:t>
            </a:r>
            <a:endParaRPr lang="es-AR" sz="2800" cap="all" dirty="0">
              <a:effectLst/>
            </a:endParaRPr>
          </a:p>
          <a:p>
            <a:pPr marL="0" indent="0">
              <a:buFont typeface="Wingdings" panose="05000000000000000000" pitchFamily="2" charset="2"/>
              <a:buNone/>
              <a:defRPr/>
            </a:pPr>
            <a:endParaRPr lang="es-AR" dirty="0">
              <a:effectLst/>
            </a:endParaRPr>
          </a:p>
          <a:p>
            <a:pPr marL="0" indent="0">
              <a:buFont typeface="Wingdings" panose="05000000000000000000" pitchFamily="2" charset="2"/>
              <a:buNone/>
              <a:defRPr/>
            </a:pPr>
            <a:r>
              <a:rPr lang="es-ES" b="1" dirty="0">
                <a:effectLst/>
              </a:rPr>
              <a:t>		</a:t>
            </a:r>
            <a:endParaRPr lang="es-AR" dirty="0"/>
          </a:p>
        </p:txBody>
      </p:sp>
      <p:sp>
        <p:nvSpPr>
          <p:cNvPr id="4" name="Marcador de número de diapositiva 3">
            <a:extLst>
              <a:ext uri="{FF2B5EF4-FFF2-40B4-BE49-F238E27FC236}">
                <a16:creationId xmlns:a16="http://schemas.microsoft.com/office/drawing/2014/main" id="{F49A5433-D7ED-4EEB-A798-42BE96B9F636}"/>
              </a:ext>
            </a:extLst>
          </p:cNvPr>
          <p:cNvSpPr>
            <a:spLocks noGrp="1"/>
          </p:cNvSpPr>
          <p:nvPr>
            <p:ph type="sldNum" sz="quarter" idx="12"/>
          </p:nvPr>
        </p:nvSpPr>
        <p:spPr/>
        <p:txBody>
          <a:bodyPr/>
          <a:lstStyle/>
          <a:p>
            <a:pPr>
              <a:defRPr/>
            </a:pPr>
            <a:fld id="{755C95E1-AD25-4DF4-9648-9DFE966ECA40}" type="slidenum">
              <a:rPr lang="es-ES" altLang="es-AR" smtClean="0"/>
              <a:pPr>
                <a:defRPr/>
              </a:pPr>
              <a:t>56</a:t>
            </a:fld>
            <a:endParaRPr lang="es-ES" altLang="es-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9F5397-7DE3-4DFE-B20E-B1B7E601F488}"/>
              </a:ext>
            </a:extLst>
          </p:cNvPr>
          <p:cNvSpPr>
            <a:spLocks noGrp="1"/>
          </p:cNvSpPr>
          <p:nvPr>
            <p:ph type="title"/>
          </p:nvPr>
        </p:nvSpPr>
        <p:spPr/>
        <p:txBody>
          <a:bodyPr/>
          <a:lstStyle/>
          <a:p>
            <a:pPr>
              <a:defRPr/>
            </a:pPr>
            <a:r>
              <a:rPr lang="es-ES_tradnl" sz="4000" dirty="0"/>
              <a:t>CONTROL MICROPROGRAMADO</a:t>
            </a:r>
            <a:endParaRPr lang="es-AR" sz="4000" dirty="0"/>
          </a:p>
        </p:txBody>
      </p:sp>
      <p:sp>
        <p:nvSpPr>
          <p:cNvPr id="3" name="Marcador de contenido 2">
            <a:extLst>
              <a:ext uri="{FF2B5EF4-FFF2-40B4-BE49-F238E27FC236}">
                <a16:creationId xmlns:a16="http://schemas.microsoft.com/office/drawing/2014/main" id="{B0EA1D9E-404A-4CF9-AE63-A38B7C4ECC1D}"/>
              </a:ext>
            </a:extLst>
          </p:cNvPr>
          <p:cNvSpPr>
            <a:spLocks noGrp="1"/>
          </p:cNvSpPr>
          <p:nvPr>
            <p:ph idx="1"/>
          </p:nvPr>
        </p:nvSpPr>
        <p:spPr/>
        <p:txBody>
          <a:bodyPr/>
          <a:lstStyle/>
          <a:p>
            <a:pPr>
              <a:defRPr/>
            </a:pPr>
            <a:r>
              <a:rPr lang="es-ES" sz="2800" b="1" cap="all" dirty="0">
                <a:effectLst/>
              </a:rPr>
              <a:t>A continuación, podemos pensar en un listado de palabras de control, que lógicamente representará una secuencia de </a:t>
            </a:r>
            <a:r>
              <a:rPr lang="es-ES" sz="2800" b="1" cap="all" dirty="0" err="1">
                <a:effectLst/>
              </a:rPr>
              <a:t>micro-operaciones</a:t>
            </a:r>
            <a:r>
              <a:rPr lang="es-ES" sz="2800" b="1" cap="all" dirty="0">
                <a:effectLst/>
              </a:rPr>
              <a:t> llevadas a cabo por la unidad de control. Por otra parte, debemos reconocer que la secuencia de </a:t>
            </a:r>
            <a:r>
              <a:rPr lang="es-ES" sz="2800" b="1" cap="all" dirty="0" err="1">
                <a:effectLst/>
              </a:rPr>
              <a:t>micro-operaciones</a:t>
            </a:r>
            <a:r>
              <a:rPr lang="es-ES" sz="2800" b="1" cap="all" dirty="0">
                <a:effectLst/>
              </a:rPr>
              <a:t> no es fija, dado que a veces podemos tener un ciclo indirecto y a veces no.</a:t>
            </a:r>
            <a:endParaRPr lang="es-AR" sz="2800" cap="all" dirty="0">
              <a:effectLst/>
            </a:endParaRPr>
          </a:p>
          <a:p>
            <a:pPr>
              <a:defRPr/>
            </a:pPr>
            <a:endParaRPr lang="es-AR" dirty="0"/>
          </a:p>
        </p:txBody>
      </p:sp>
      <p:sp>
        <p:nvSpPr>
          <p:cNvPr id="4" name="Marcador de número de diapositiva 3">
            <a:extLst>
              <a:ext uri="{FF2B5EF4-FFF2-40B4-BE49-F238E27FC236}">
                <a16:creationId xmlns:a16="http://schemas.microsoft.com/office/drawing/2014/main" id="{DBE93FEE-F3BC-492B-B194-FBD28ACBC5FC}"/>
              </a:ext>
            </a:extLst>
          </p:cNvPr>
          <p:cNvSpPr>
            <a:spLocks noGrp="1"/>
          </p:cNvSpPr>
          <p:nvPr>
            <p:ph type="sldNum" sz="quarter" idx="12"/>
          </p:nvPr>
        </p:nvSpPr>
        <p:spPr/>
        <p:txBody>
          <a:bodyPr/>
          <a:lstStyle/>
          <a:p>
            <a:pPr>
              <a:defRPr/>
            </a:pPr>
            <a:fld id="{66207EB3-A128-4696-A678-52500CA8971B}" type="slidenum">
              <a:rPr lang="es-ES" altLang="es-AR" smtClean="0"/>
              <a:pPr>
                <a:defRPr/>
              </a:pPr>
              <a:t>57</a:t>
            </a:fld>
            <a:endParaRPr lang="es-ES" altLang="es-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50BE7B-9B21-45C1-B5A4-36A53F444322}"/>
              </a:ext>
            </a:extLst>
          </p:cNvPr>
          <p:cNvSpPr>
            <a:spLocks noGrp="1"/>
          </p:cNvSpPr>
          <p:nvPr>
            <p:ph type="title"/>
          </p:nvPr>
        </p:nvSpPr>
        <p:spPr>
          <a:xfrm>
            <a:off x="457200" y="277814"/>
            <a:ext cx="8229600" cy="885824"/>
          </a:xfrm>
        </p:spPr>
        <p:txBody>
          <a:bodyPr/>
          <a:lstStyle/>
          <a:p>
            <a:pPr>
              <a:defRPr/>
            </a:pPr>
            <a:r>
              <a:rPr lang="es-ES_tradnl" sz="4000" dirty="0"/>
              <a:t>CONTROL MICROPROGRAMADO</a:t>
            </a:r>
            <a:endParaRPr lang="es-AR" sz="4000" dirty="0"/>
          </a:p>
        </p:txBody>
      </p:sp>
      <p:sp>
        <p:nvSpPr>
          <p:cNvPr id="3" name="Marcador de contenido 2">
            <a:extLst>
              <a:ext uri="{FF2B5EF4-FFF2-40B4-BE49-F238E27FC236}">
                <a16:creationId xmlns:a16="http://schemas.microsoft.com/office/drawing/2014/main" id="{D9F9CA70-7DF6-49CF-846D-8ABC6561D23A}"/>
              </a:ext>
            </a:extLst>
          </p:cNvPr>
          <p:cNvSpPr>
            <a:spLocks noGrp="1"/>
          </p:cNvSpPr>
          <p:nvPr>
            <p:ph idx="1"/>
          </p:nvPr>
        </p:nvSpPr>
        <p:spPr>
          <a:xfrm>
            <a:off x="476722" y="1163637"/>
            <a:ext cx="8229600" cy="4530725"/>
          </a:xfrm>
        </p:spPr>
        <p:txBody>
          <a:bodyPr/>
          <a:lstStyle/>
          <a:p>
            <a:pPr>
              <a:defRPr/>
            </a:pPr>
            <a:r>
              <a:rPr lang="es-ES" sz="2800" b="1" cap="all" dirty="0">
                <a:effectLst/>
              </a:rPr>
              <a:t>Pongamos ahora la secuencia de palabras de control en una memoria, con cada palabra teniendo una sola y única dirección. </a:t>
            </a:r>
          </a:p>
          <a:p>
            <a:pPr>
              <a:defRPr/>
            </a:pPr>
            <a:r>
              <a:rPr lang="es-ES" sz="2800" b="1" cap="all" dirty="0">
                <a:effectLst/>
              </a:rPr>
              <a:t>Luego, agreguemos un campo de dirección a cada una, indicando la dirección de la próxima palabra de control a ser ejecutada si se cumple con cierta condición, para lo cual deberán agregarse algunos bits para indicar ésta condición.</a:t>
            </a:r>
            <a:endParaRPr lang="es-AR" sz="2800" cap="all" dirty="0">
              <a:effectLst/>
            </a:endParaRPr>
          </a:p>
          <a:p>
            <a:pPr>
              <a:defRPr/>
            </a:pPr>
            <a:endParaRPr lang="es-AR" dirty="0"/>
          </a:p>
        </p:txBody>
      </p:sp>
      <p:sp>
        <p:nvSpPr>
          <p:cNvPr id="4" name="Marcador de número de diapositiva 3">
            <a:extLst>
              <a:ext uri="{FF2B5EF4-FFF2-40B4-BE49-F238E27FC236}">
                <a16:creationId xmlns:a16="http://schemas.microsoft.com/office/drawing/2014/main" id="{CE80D4A3-1FA3-4A73-B600-32C9134668E8}"/>
              </a:ext>
            </a:extLst>
          </p:cNvPr>
          <p:cNvSpPr>
            <a:spLocks noGrp="1"/>
          </p:cNvSpPr>
          <p:nvPr>
            <p:ph type="sldNum" sz="quarter" idx="12"/>
          </p:nvPr>
        </p:nvSpPr>
        <p:spPr/>
        <p:txBody>
          <a:bodyPr/>
          <a:lstStyle/>
          <a:p>
            <a:pPr>
              <a:defRPr/>
            </a:pPr>
            <a:fld id="{3BFDCB5E-1955-48D4-93E4-C0268B3E671A}" type="slidenum">
              <a:rPr lang="es-ES" altLang="es-AR" smtClean="0"/>
              <a:pPr>
                <a:defRPr/>
              </a:pPr>
              <a:t>58</a:t>
            </a:fld>
            <a:endParaRPr lang="es-ES" altLang="es-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29639918-206A-4902-AE4F-7634DF1B5213}"/>
              </a:ext>
            </a:extLst>
          </p:cNvPr>
          <p:cNvSpPr>
            <a:spLocks noGrp="1" noChangeArrowheads="1"/>
          </p:cNvSpPr>
          <p:nvPr>
            <p:ph type="title"/>
          </p:nvPr>
        </p:nvSpPr>
        <p:spPr/>
        <p:txBody>
          <a:bodyPr/>
          <a:lstStyle/>
          <a:p>
            <a:pPr eaLnBrk="1" hangingPunct="1">
              <a:defRPr/>
            </a:pPr>
            <a:r>
              <a:rPr lang="es-ES_tradnl" sz="4000" dirty="0"/>
              <a:t>MICROINSTRUCCIÓN HORIZONTAL</a:t>
            </a:r>
            <a:endParaRPr lang="es-ES" sz="4000" dirty="0"/>
          </a:p>
        </p:txBody>
      </p:sp>
      <p:pic>
        <p:nvPicPr>
          <p:cNvPr id="94211" name="Picture 4" descr="Nueva imagen">
            <a:extLst>
              <a:ext uri="{FF2B5EF4-FFF2-40B4-BE49-F238E27FC236}">
                <a16:creationId xmlns:a16="http://schemas.microsoft.com/office/drawing/2014/main" id="{3F8D7D17-B553-41E7-A761-88F6D2E403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4995"/>
          <a:stretch>
            <a:fillRect/>
          </a:stretch>
        </p:blipFill>
        <p:spPr bwMode="auto">
          <a:xfrm>
            <a:off x="0" y="1989138"/>
            <a:ext cx="9144000" cy="360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Marcador de número de diapositiva">
            <a:extLst>
              <a:ext uri="{FF2B5EF4-FFF2-40B4-BE49-F238E27FC236}">
                <a16:creationId xmlns:a16="http://schemas.microsoft.com/office/drawing/2014/main" id="{0F15A123-31EC-416C-BF7C-194BC056AEAC}"/>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8A7F39BF-97FE-430F-97EA-D61CEDD8D598}" type="slidenum">
              <a:rPr lang="es-ES" altLang="es-AR" smtClean="0"/>
              <a:pPr eaLnBrk="1" hangingPunct="1">
                <a:defRPr/>
              </a:pPr>
              <a:t>59</a:t>
            </a:fld>
            <a:endParaRPr lang="es-ES" altLang="es-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49302361-E814-4E51-9DF5-04EC8E4990D8}"/>
              </a:ext>
            </a:extLst>
          </p:cNvPr>
          <p:cNvSpPr>
            <a:spLocks noGrp="1" noChangeArrowheads="1"/>
          </p:cNvSpPr>
          <p:nvPr>
            <p:ph type="title"/>
          </p:nvPr>
        </p:nvSpPr>
        <p:spPr>
          <a:xfrm>
            <a:off x="457200" y="277813"/>
            <a:ext cx="8229600" cy="690562"/>
          </a:xfrm>
        </p:spPr>
        <p:txBody>
          <a:bodyPr/>
          <a:lstStyle/>
          <a:p>
            <a:pPr eaLnBrk="1" hangingPunct="1">
              <a:defRPr/>
            </a:pPr>
            <a:r>
              <a:rPr lang="es-ES_tradnl" dirty="0"/>
              <a:t>SUBCICLO DE BÚSQUEDA</a:t>
            </a:r>
            <a:endParaRPr lang="es-ES" dirty="0"/>
          </a:p>
        </p:txBody>
      </p:sp>
      <p:sp>
        <p:nvSpPr>
          <p:cNvPr id="129027" name="Rectangle 3">
            <a:extLst>
              <a:ext uri="{FF2B5EF4-FFF2-40B4-BE49-F238E27FC236}">
                <a16:creationId xmlns:a16="http://schemas.microsoft.com/office/drawing/2014/main" id="{CBA79CE2-7932-4BF0-9D25-2E1809C693C3}"/>
              </a:ext>
            </a:extLst>
          </p:cNvPr>
          <p:cNvSpPr>
            <a:spLocks noGrp="1" noChangeArrowheads="1"/>
          </p:cNvSpPr>
          <p:nvPr>
            <p:ph type="body" idx="1"/>
          </p:nvPr>
        </p:nvSpPr>
        <p:spPr>
          <a:xfrm>
            <a:off x="611188" y="968375"/>
            <a:ext cx="7921625" cy="5275263"/>
          </a:xfrm>
        </p:spPr>
        <p:txBody>
          <a:bodyPr/>
          <a:lstStyle/>
          <a:p>
            <a:pPr eaLnBrk="1" hangingPunct="1">
              <a:lnSpc>
                <a:spcPct val="90000"/>
              </a:lnSpc>
              <a:defRPr/>
            </a:pPr>
            <a:r>
              <a:rPr lang="es-ES_tradnl" sz="2000" dirty="0"/>
              <a:t>ES UTILIZADO PARA </a:t>
            </a:r>
            <a:r>
              <a:rPr lang="es-ES_tradnl" sz="2000" b="1" dirty="0"/>
              <a:t>BUSCAR INSTRUCCIONES EN MEMORIA</a:t>
            </a:r>
            <a:r>
              <a:rPr lang="es-ES_tradnl" sz="2000" dirty="0"/>
              <a:t>.</a:t>
            </a:r>
          </a:p>
          <a:p>
            <a:pPr eaLnBrk="1" hangingPunct="1">
              <a:lnSpc>
                <a:spcPct val="90000"/>
              </a:lnSpc>
              <a:defRPr/>
            </a:pPr>
            <a:r>
              <a:rPr lang="es-ES_tradnl" sz="2000" dirty="0"/>
              <a:t>LOS REGISTROS INVOLUCRADOS EN LA OPERACIÓN SON:</a:t>
            </a:r>
          </a:p>
          <a:p>
            <a:pPr marL="0" indent="0" eaLnBrk="1" hangingPunct="1">
              <a:lnSpc>
                <a:spcPct val="90000"/>
              </a:lnSpc>
              <a:buFont typeface="Wingdings" panose="05000000000000000000" pitchFamily="2" charset="2"/>
              <a:buNone/>
              <a:defRPr/>
            </a:pPr>
            <a:endParaRPr lang="es-ES_tradnl" sz="2000" dirty="0"/>
          </a:p>
          <a:p>
            <a:pPr lvl="1" algn="just" eaLnBrk="1" hangingPunct="1">
              <a:spcBef>
                <a:spcPts val="0"/>
              </a:spcBef>
              <a:buFont typeface="Wingdings" panose="05000000000000000000" pitchFamily="2" charset="2"/>
              <a:buChar char="Ø"/>
              <a:defRPr/>
            </a:pPr>
            <a:r>
              <a:rPr lang="es-ES_tradnl" sz="2000" b="1" dirty="0"/>
              <a:t>REGISTRO DE DIRECCIONES DE MEMORIA </a:t>
            </a:r>
            <a:r>
              <a:rPr lang="es-ES_tradnl" sz="2000" dirty="0">
                <a:solidFill>
                  <a:srgbClr val="00FF00"/>
                </a:solidFill>
              </a:rPr>
              <a:t>(</a:t>
            </a:r>
            <a:r>
              <a:rPr lang="es-ES_tradnl" sz="2000" dirty="0" err="1">
                <a:solidFill>
                  <a:srgbClr val="00FF00"/>
                </a:solidFill>
              </a:rPr>
              <a:t>Memory</a:t>
            </a:r>
            <a:r>
              <a:rPr lang="es-ES_tradnl" sz="2000" dirty="0">
                <a:solidFill>
                  <a:srgbClr val="00FF00"/>
                </a:solidFill>
              </a:rPr>
              <a:t> </a:t>
            </a:r>
            <a:r>
              <a:rPr lang="es-ES_tradnl" sz="2000" dirty="0" err="1">
                <a:solidFill>
                  <a:srgbClr val="00FF00"/>
                </a:solidFill>
              </a:rPr>
              <a:t>Address</a:t>
            </a:r>
            <a:r>
              <a:rPr lang="es-ES_tradnl" sz="2000" dirty="0">
                <a:solidFill>
                  <a:srgbClr val="00FF00"/>
                </a:solidFill>
              </a:rPr>
              <a:t> </a:t>
            </a:r>
            <a:r>
              <a:rPr lang="es-ES_tradnl" sz="2000" dirty="0" err="1">
                <a:solidFill>
                  <a:srgbClr val="00FF00"/>
                </a:solidFill>
              </a:rPr>
              <a:t>Register</a:t>
            </a:r>
            <a:r>
              <a:rPr lang="es-ES_tradnl" sz="2000" dirty="0">
                <a:solidFill>
                  <a:srgbClr val="00FF00"/>
                </a:solidFill>
              </a:rPr>
              <a:t> (</a:t>
            </a:r>
            <a:r>
              <a:rPr lang="es-ES_tradnl" sz="2000" b="1" dirty="0">
                <a:solidFill>
                  <a:srgbClr val="00FF00"/>
                </a:solidFill>
              </a:rPr>
              <a:t>MAR</a:t>
            </a:r>
            <a:r>
              <a:rPr lang="es-ES_tradnl" sz="2000" dirty="0">
                <a:solidFill>
                  <a:srgbClr val="00FF00"/>
                </a:solidFill>
              </a:rPr>
              <a:t>)): </a:t>
            </a:r>
            <a:r>
              <a:rPr lang="es-ES" sz="1600" b="1" dirty="0">
                <a:effectLst/>
              </a:rPr>
              <a:t>Conectado a las líneas del </a:t>
            </a:r>
            <a:r>
              <a:rPr lang="es-ES" sz="1600" b="1" dirty="0">
                <a:effectLst>
                  <a:outerShdw blurRad="38100" dist="38100" dir="2700000" algn="tl">
                    <a:srgbClr val="000000">
                      <a:alpha val="43137"/>
                    </a:srgbClr>
                  </a:outerShdw>
                </a:effectLst>
              </a:rPr>
              <a:t>bus de direccionamiento </a:t>
            </a:r>
            <a:r>
              <a:rPr lang="es-ES" sz="1600" b="1" dirty="0">
                <a:effectLst/>
              </a:rPr>
              <a:t>y especifica la dirección de memoria donde se debe escribir o leer.</a:t>
            </a:r>
            <a:endParaRPr lang="es-AR" sz="1600" dirty="0">
              <a:effectLst/>
            </a:endParaRPr>
          </a:p>
          <a:p>
            <a:pPr lvl="1" algn="just" eaLnBrk="1" hangingPunct="1">
              <a:lnSpc>
                <a:spcPct val="90000"/>
              </a:lnSpc>
              <a:buFont typeface="Wingdings" panose="05000000000000000000" pitchFamily="2" charset="2"/>
              <a:buChar char="Ø"/>
              <a:defRPr/>
            </a:pPr>
            <a:r>
              <a:rPr lang="es-ES_tradnl" sz="2000" b="1" dirty="0"/>
              <a:t>REGISTRO INTERMEDIO DE MEMORIA </a:t>
            </a:r>
            <a:r>
              <a:rPr lang="es-ES_tradnl" sz="2000" dirty="0">
                <a:solidFill>
                  <a:srgbClr val="00FF00"/>
                </a:solidFill>
              </a:rPr>
              <a:t>(</a:t>
            </a:r>
            <a:r>
              <a:rPr lang="es-ES_tradnl" sz="2000" dirty="0" err="1">
                <a:solidFill>
                  <a:srgbClr val="00FF00"/>
                </a:solidFill>
              </a:rPr>
              <a:t>Memory</a:t>
            </a:r>
            <a:r>
              <a:rPr lang="es-ES_tradnl" sz="2000" dirty="0">
                <a:solidFill>
                  <a:srgbClr val="00FF00"/>
                </a:solidFill>
              </a:rPr>
              <a:t> Buffer </a:t>
            </a:r>
            <a:r>
              <a:rPr lang="es-ES_tradnl" sz="2000" dirty="0" err="1">
                <a:solidFill>
                  <a:srgbClr val="00FF00"/>
                </a:solidFill>
              </a:rPr>
              <a:t>Register</a:t>
            </a:r>
            <a:r>
              <a:rPr lang="es-ES_tradnl" sz="2000" dirty="0">
                <a:solidFill>
                  <a:srgbClr val="00FF00"/>
                </a:solidFill>
              </a:rPr>
              <a:t> (</a:t>
            </a:r>
            <a:r>
              <a:rPr lang="es-ES_tradnl" sz="2000" b="1" dirty="0">
                <a:solidFill>
                  <a:srgbClr val="00FF00"/>
                </a:solidFill>
              </a:rPr>
              <a:t>MBR</a:t>
            </a:r>
            <a:r>
              <a:rPr lang="es-ES_tradnl" sz="2000" dirty="0">
                <a:solidFill>
                  <a:srgbClr val="00FF00"/>
                </a:solidFill>
              </a:rPr>
              <a:t>)): </a:t>
            </a:r>
            <a:r>
              <a:rPr lang="es-ES" sz="1600" b="1" dirty="0">
                <a:effectLst/>
              </a:rPr>
              <a:t>Está conectado a las líneas del </a:t>
            </a:r>
            <a:r>
              <a:rPr lang="es-ES" sz="1600" b="1" dirty="0">
                <a:effectLst>
                  <a:outerShdw blurRad="38100" dist="38100" dir="2700000" algn="tl">
                    <a:srgbClr val="000000">
                      <a:alpha val="43137"/>
                    </a:srgbClr>
                  </a:outerShdw>
                </a:effectLst>
              </a:rPr>
              <a:t>bus de datos</a:t>
            </a:r>
            <a:r>
              <a:rPr lang="es-ES" sz="1600" b="1" dirty="0">
                <a:effectLst/>
              </a:rPr>
              <a:t>, conteniendo el valor a ser almacenado o el último valor leído en memoria.</a:t>
            </a:r>
            <a:endParaRPr lang="es-ES_tradnl" sz="1600" dirty="0">
              <a:solidFill>
                <a:srgbClr val="00FF00"/>
              </a:solidFill>
            </a:endParaRPr>
          </a:p>
          <a:p>
            <a:pPr lvl="1" algn="just" eaLnBrk="1" hangingPunct="1">
              <a:lnSpc>
                <a:spcPct val="90000"/>
              </a:lnSpc>
              <a:buFont typeface="Wingdings" panose="05000000000000000000" pitchFamily="2" charset="2"/>
              <a:buChar char="Ø"/>
              <a:defRPr/>
            </a:pPr>
            <a:r>
              <a:rPr lang="es-ES_tradnl" sz="2000" b="1" dirty="0"/>
              <a:t>CONTADOR DE PROGRAMA </a:t>
            </a:r>
            <a:r>
              <a:rPr lang="es-ES_tradnl" sz="2000" dirty="0">
                <a:solidFill>
                  <a:srgbClr val="00FF00"/>
                </a:solidFill>
              </a:rPr>
              <a:t>(</a:t>
            </a:r>
            <a:r>
              <a:rPr lang="es-ES_tradnl" sz="2000" dirty="0" err="1">
                <a:solidFill>
                  <a:srgbClr val="00FF00"/>
                </a:solidFill>
              </a:rPr>
              <a:t>Program</a:t>
            </a:r>
            <a:r>
              <a:rPr lang="es-ES_tradnl" sz="2000" dirty="0">
                <a:solidFill>
                  <a:srgbClr val="00FF00"/>
                </a:solidFill>
              </a:rPr>
              <a:t> </a:t>
            </a:r>
            <a:r>
              <a:rPr lang="es-ES_tradnl" sz="2000" dirty="0" err="1">
                <a:solidFill>
                  <a:srgbClr val="00FF00"/>
                </a:solidFill>
              </a:rPr>
              <a:t>Counter</a:t>
            </a:r>
            <a:r>
              <a:rPr lang="es-ES_tradnl" sz="2000" dirty="0">
                <a:solidFill>
                  <a:srgbClr val="00FF00"/>
                </a:solidFill>
              </a:rPr>
              <a:t> (</a:t>
            </a:r>
            <a:r>
              <a:rPr lang="es-ES_tradnl" sz="2000" b="1" dirty="0">
                <a:solidFill>
                  <a:srgbClr val="00FF00"/>
                </a:solidFill>
              </a:rPr>
              <a:t>PC</a:t>
            </a:r>
            <a:r>
              <a:rPr lang="es-ES_tradnl" sz="2000" dirty="0">
                <a:solidFill>
                  <a:srgbClr val="00FF00"/>
                </a:solidFill>
              </a:rPr>
              <a:t>)):</a:t>
            </a:r>
            <a:r>
              <a:rPr lang="es-ES_tradnl" sz="2400" dirty="0">
                <a:solidFill>
                  <a:srgbClr val="00FF00"/>
                </a:solidFill>
              </a:rPr>
              <a:t> </a:t>
            </a:r>
            <a:r>
              <a:rPr lang="es-ES" sz="1600" b="1" dirty="0">
                <a:effectLst/>
              </a:rPr>
              <a:t>Retiene la dirección de la próxima instrucción a ser buscada.</a:t>
            </a:r>
            <a:endParaRPr lang="es-AR" sz="1600" dirty="0">
              <a:effectLst/>
            </a:endParaRPr>
          </a:p>
          <a:p>
            <a:pPr lvl="1" algn="just" eaLnBrk="1" hangingPunct="1">
              <a:lnSpc>
                <a:spcPct val="90000"/>
              </a:lnSpc>
              <a:buFont typeface="Wingdings" panose="05000000000000000000" pitchFamily="2" charset="2"/>
              <a:buChar char="Ø"/>
              <a:defRPr/>
            </a:pPr>
            <a:r>
              <a:rPr lang="es-ES_tradnl" sz="2000" b="1" dirty="0"/>
              <a:t>REGISTRO DE INSTRUCCIONES </a:t>
            </a:r>
            <a:r>
              <a:rPr lang="es-ES_tradnl" sz="2000" dirty="0">
                <a:solidFill>
                  <a:srgbClr val="00FF00"/>
                </a:solidFill>
              </a:rPr>
              <a:t>(Instrucción </a:t>
            </a:r>
            <a:r>
              <a:rPr lang="es-ES_tradnl" sz="2000" dirty="0" err="1">
                <a:solidFill>
                  <a:srgbClr val="00FF00"/>
                </a:solidFill>
              </a:rPr>
              <a:t>Register</a:t>
            </a:r>
            <a:r>
              <a:rPr lang="es-ES_tradnl" sz="2000" dirty="0">
                <a:solidFill>
                  <a:srgbClr val="00FF00"/>
                </a:solidFill>
              </a:rPr>
              <a:t> (</a:t>
            </a:r>
            <a:r>
              <a:rPr lang="es-ES_tradnl" sz="2000" b="1" dirty="0">
                <a:solidFill>
                  <a:srgbClr val="00FF00"/>
                </a:solidFill>
              </a:rPr>
              <a:t>IR</a:t>
            </a:r>
            <a:r>
              <a:rPr lang="es-ES_tradnl" sz="2000" dirty="0">
                <a:solidFill>
                  <a:srgbClr val="00FF00"/>
                </a:solidFill>
              </a:rPr>
              <a:t>)): </a:t>
            </a:r>
            <a:r>
              <a:rPr lang="es-ES" sz="1600" b="1" dirty="0">
                <a:effectLst/>
              </a:rPr>
              <a:t>Retiene la última instrucción buscada.</a:t>
            </a:r>
            <a:endParaRPr lang="es-AR" sz="1600" dirty="0">
              <a:effectLst/>
            </a:endParaRPr>
          </a:p>
          <a:p>
            <a:pPr lvl="1" eaLnBrk="1" hangingPunct="1">
              <a:lnSpc>
                <a:spcPct val="90000"/>
              </a:lnSpc>
              <a:buFont typeface="Wingdings" panose="05000000000000000000" pitchFamily="2" charset="2"/>
              <a:buChar char="Ø"/>
              <a:defRPr/>
            </a:pPr>
            <a:endParaRPr lang="es-ES" sz="2400" dirty="0">
              <a:solidFill>
                <a:srgbClr val="00FF00"/>
              </a:solidFill>
            </a:endParaRPr>
          </a:p>
        </p:txBody>
      </p:sp>
      <p:sp>
        <p:nvSpPr>
          <p:cNvPr id="6" name="5 Marcador de número de diapositiva">
            <a:extLst>
              <a:ext uri="{FF2B5EF4-FFF2-40B4-BE49-F238E27FC236}">
                <a16:creationId xmlns:a16="http://schemas.microsoft.com/office/drawing/2014/main" id="{1B0E2B80-0F36-4427-8D3D-2CBA8A118BF8}"/>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807D0497-A8D6-48A7-8C62-03A93C63CE92}" type="slidenum">
              <a:rPr lang="es-ES" altLang="es-AR" smtClean="0"/>
              <a:pPr eaLnBrk="1" hangingPunct="1">
                <a:defRPr/>
              </a:pPr>
              <a:t>6</a:t>
            </a:fld>
            <a:endParaRPr lang="es-ES" altLang="es-A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8BD415-F2E8-42BE-813F-EA56D1DBF6E3}"/>
              </a:ext>
            </a:extLst>
          </p:cNvPr>
          <p:cNvSpPr>
            <a:spLocks noGrp="1"/>
          </p:cNvSpPr>
          <p:nvPr>
            <p:ph type="title"/>
          </p:nvPr>
        </p:nvSpPr>
        <p:spPr>
          <a:xfrm>
            <a:off x="457200" y="277814"/>
            <a:ext cx="8229600" cy="919162"/>
          </a:xfrm>
        </p:spPr>
        <p:txBody>
          <a:bodyPr/>
          <a:lstStyle/>
          <a:p>
            <a:pPr>
              <a:defRPr/>
            </a:pPr>
            <a:r>
              <a:rPr lang="es-ES_tradnl" sz="3600" dirty="0"/>
              <a:t>MICROINSTRUCCIÓN HORIZONTAL</a:t>
            </a:r>
            <a:endParaRPr lang="es-AR" sz="3600" dirty="0"/>
          </a:p>
        </p:txBody>
      </p:sp>
      <p:sp>
        <p:nvSpPr>
          <p:cNvPr id="3" name="Marcador de contenido 2">
            <a:extLst>
              <a:ext uri="{FF2B5EF4-FFF2-40B4-BE49-F238E27FC236}">
                <a16:creationId xmlns:a16="http://schemas.microsoft.com/office/drawing/2014/main" id="{FAB61B08-F2F5-456D-9050-6AF746880340}"/>
              </a:ext>
            </a:extLst>
          </p:cNvPr>
          <p:cNvSpPr>
            <a:spLocks noGrp="1"/>
          </p:cNvSpPr>
          <p:nvPr>
            <p:ph idx="1"/>
          </p:nvPr>
        </p:nvSpPr>
        <p:spPr>
          <a:xfrm>
            <a:off x="457200" y="1196975"/>
            <a:ext cx="8229600" cy="4933950"/>
          </a:xfrm>
        </p:spPr>
        <p:txBody>
          <a:bodyPr/>
          <a:lstStyle/>
          <a:p>
            <a:pPr>
              <a:defRPr/>
            </a:pPr>
            <a:r>
              <a:rPr lang="es-ES" sz="2400" b="1" cap="all" dirty="0">
                <a:effectLst/>
              </a:rPr>
              <a:t>El resultado es conocido como "</a:t>
            </a:r>
            <a:r>
              <a:rPr lang="es-ES" sz="2400" b="1" i="1" cap="all" dirty="0">
                <a:effectLst>
                  <a:outerShdw blurRad="38100" dist="38100" dir="2700000" algn="tl">
                    <a:srgbClr val="000000">
                      <a:alpha val="43137"/>
                    </a:srgbClr>
                  </a:outerShdw>
                </a:effectLst>
              </a:rPr>
              <a:t>microinstrucción horizontal</a:t>
            </a:r>
            <a:r>
              <a:rPr lang="es-ES" sz="2400" b="1" cap="all" dirty="0">
                <a:effectLst/>
              </a:rPr>
              <a:t>", y es mostrado en figura </a:t>
            </a:r>
            <a:r>
              <a:rPr lang="es-ES" sz="2400" b="1" cap="all" dirty="0" err="1">
                <a:effectLst/>
              </a:rPr>
              <a:t>aNTERIOR</a:t>
            </a:r>
            <a:r>
              <a:rPr lang="es-ES" sz="2400" b="1" cap="all" dirty="0">
                <a:effectLst/>
              </a:rPr>
              <a:t>, de donde se desprende el formato siguiente:</a:t>
            </a:r>
            <a:endParaRPr lang="es-AR" sz="2400" cap="all" dirty="0">
              <a:effectLst/>
            </a:endParaRPr>
          </a:p>
          <a:p>
            <a:pPr marL="0" indent="0">
              <a:buFont typeface="Wingdings" panose="05000000000000000000" pitchFamily="2" charset="2"/>
              <a:buNone/>
              <a:defRPr/>
            </a:pPr>
            <a:endParaRPr lang="es-AR" sz="2400" dirty="0">
              <a:effectLst/>
            </a:endParaRPr>
          </a:p>
          <a:p>
            <a:pPr>
              <a:defRPr/>
            </a:pPr>
            <a:r>
              <a:rPr lang="es-ES" sz="2400" b="1" cap="all" dirty="0">
                <a:effectLst/>
              </a:rPr>
              <a:t>Hay </a:t>
            </a:r>
            <a:r>
              <a:rPr lang="es-ES" sz="2400" b="1" cap="all" dirty="0">
                <a:effectLst>
                  <a:outerShdw blurRad="38100" dist="38100" dir="2700000" algn="tl">
                    <a:srgbClr val="000000">
                      <a:alpha val="43137"/>
                    </a:srgbClr>
                  </a:outerShdw>
                </a:effectLst>
              </a:rPr>
              <a:t>un bit por cada línea de control interna y otro por cada línea de control del bus de control</a:t>
            </a:r>
            <a:r>
              <a:rPr lang="es-ES" sz="2400" b="1" cap="all" dirty="0">
                <a:effectLst/>
              </a:rPr>
              <a:t>. También hay </a:t>
            </a:r>
            <a:r>
              <a:rPr lang="es-ES" sz="2400" b="1" cap="all" dirty="0">
                <a:effectLst>
                  <a:outerShdw blurRad="38100" dist="38100" dir="2700000" algn="tl">
                    <a:srgbClr val="000000">
                      <a:alpha val="43137"/>
                    </a:srgbClr>
                  </a:outerShdw>
                </a:effectLst>
              </a:rPr>
              <a:t>un campo de condición </a:t>
            </a:r>
            <a:r>
              <a:rPr lang="es-ES" sz="2400" b="1" cap="all" dirty="0">
                <a:effectLst/>
              </a:rPr>
              <a:t>y hay un </a:t>
            </a:r>
            <a:r>
              <a:rPr lang="es-ES" sz="2400" b="1" cap="all" dirty="0">
                <a:effectLst>
                  <a:outerShdw blurRad="38100" dist="38100" dir="2700000" algn="tl">
                    <a:srgbClr val="000000">
                      <a:alpha val="43137"/>
                    </a:srgbClr>
                  </a:outerShdw>
                </a:effectLst>
              </a:rPr>
              <a:t>campo con la dirección de la microinstrucción que debe ejecutarse a continuación</a:t>
            </a:r>
            <a:r>
              <a:rPr lang="es-ES" sz="2400" b="1" cap="all" dirty="0">
                <a:effectLst/>
              </a:rPr>
              <a:t>. Tal microinstrucción debe interpretarse como sigue:</a:t>
            </a:r>
            <a:endParaRPr lang="es-AR" sz="2400" cap="all" dirty="0">
              <a:effectLst/>
            </a:endParaRPr>
          </a:p>
          <a:p>
            <a:pPr>
              <a:defRPr/>
            </a:pPr>
            <a:r>
              <a:rPr lang="es-ES" b="1" dirty="0">
                <a:effectLst/>
              </a:rPr>
              <a:t> </a:t>
            </a:r>
            <a:endParaRPr lang="es-AR" dirty="0">
              <a:effectLst/>
            </a:endParaRPr>
          </a:p>
          <a:p>
            <a:pPr>
              <a:defRPr/>
            </a:pPr>
            <a:endParaRPr lang="es-AR" dirty="0"/>
          </a:p>
        </p:txBody>
      </p:sp>
      <p:sp>
        <p:nvSpPr>
          <p:cNvPr id="4" name="Marcador de número de diapositiva 3">
            <a:extLst>
              <a:ext uri="{FF2B5EF4-FFF2-40B4-BE49-F238E27FC236}">
                <a16:creationId xmlns:a16="http://schemas.microsoft.com/office/drawing/2014/main" id="{2EB53DFC-F55B-4ABD-975C-DC0FB50C41CD}"/>
              </a:ext>
            </a:extLst>
          </p:cNvPr>
          <p:cNvSpPr>
            <a:spLocks noGrp="1"/>
          </p:cNvSpPr>
          <p:nvPr>
            <p:ph type="sldNum" sz="quarter" idx="12"/>
          </p:nvPr>
        </p:nvSpPr>
        <p:spPr/>
        <p:txBody>
          <a:bodyPr/>
          <a:lstStyle/>
          <a:p>
            <a:pPr>
              <a:defRPr/>
            </a:pPr>
            <a:fld id="{D5E71583-092E-4303-BD93-0D9B8CDF92B8}" type="slidenum">
              <a:rPr lang="es-ES" altLang="es-AR" smtClean="0"/>
              <a:pPr>
                <a:defRPr/>
              </a:pPr>
              <a:t>60</a:t>
            </a:fld>
            <a:endParaRPr lang="es-ES" altLang="es-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E7EA75-D778-48AE-B254-B01D5EC5A53F}"/>
              </a:ext>
            </a:extLst>
          </p:cNvPr>
          <p:cNvSpPr>
            <a:spLocks noGrp="1"/>
          </p:cNvSpPr>
          <p:nvPr>
            <p:ph type="title"/>
          </p:nvPr>
        </p:nvSpPr>
        <p:spPr>
          <a:xfrm>
            <a:off x="457200" y="277813"/>
            <a:ext cx="8229600" cy="270867"/>
          </a:xfrm>
        </p:spPr>
        <p:txBody>
          <a:bodyPr/>
          <a:lstStyle/>
          <a:p>
            <a:pPr>
              <a:defRPr/>
            </a:pPr>
            <a:r>
              <a:rPr lang="es-ES_tradnl" sz="3600" dirty="0"/>
              <a:t>MICROINSTRUCCIÓN HORIZONTAL</a:t>
            </a:r>
            <a:endParaRPr lang="es-AR" sz="3600" dirty="0"/>
          </a:p>
        </p:txBody>
      </p:sp>
      <p:sp>
        <p:nvSpPr>
          <p:cNvPr id="3" name="Marcador de contenido 2">
            <a:extLst>
              <a:ext uri="{FF2B5EF4-FFF2-40B4-BE49-F238E27FC236}">
                <a16:creationId xmlns:a16="http://schemas.microsoft.com/office/drawing/2014/main" id="{67B446E0-9F9F-4F9D-9837-5455BF80F7D2}"/>
              </a:ext>
            </a:extLst>
          </p:cNvPr>
          <p:cNvSpPr>
            <a:spLocks noGrp="1"/>
          </p:cNvSpPr>
          <p:nvPr>
            <p:ph idx="1"/>
          </p:nvPr>
        </p:nvSpPr>
        <p:spPr>
          <a:xfrm>
            <a:off x="457200" y="764704"/>
            <a:ext cx="8229600" cy="5936134"/>
          </a:xfrm>
        </p:spPr>
        <p:txBody>
          <a:bodyPr/>
          <a:lstStyle/>
          <a:p>
            <a:pPr marL="0" indent="0" eaLnBrk="1" hangingPunct="1">
              <a:buFont typeface="Wingdings" panose="05000000000000000000" pitchFamily="2" charset="2"/>
              <a:buNone/>
              <a:defRPr/>
            </a:pPr>
            <a:r>
              <a:rPr lang="es-ES" sz="2400" b="1" dirty="0">
                <a:solidFill>
                  <a:srgbClr val="00FF00"/>
                </a:solidFill>
              </a:rPr>
              <a:t>1 -  PARA EJECUTAR ESTA MICROINSTRUCCIÓN, ACTIVE TODAS LAS LÍNEAS DE CONTROL  CORRESPONDIENTES AL BIT "1" Y DESACTIVE TODAS LAS LÍNEAS DE CONTROL CORRESPONDIENTES AL BIT "0".</a:t>
            </a:r>
          </a:p>
          <a:p>
            <a:pPr marL="0" indent="0" eaLnBrk="1" hangingPunct="1">
              <a:buFont typeface="Wingdings" panose="05000000000000000000" pitchFamily="2" charset="2"/>
              <a:buNone/>
              <a:defRPr/>
            </a:pPr>
            <a:endParaRPr lang="es-ES" sz="2400" b="1" dirty="0">
              <a:solidFill>
                <a:srgbClr val="00FF00"/>
              </a:solidFill>
            </a:endParaRPr>
          </a:p>
          <a:p>
            <a:pPr marL="0" indent="0" eaLnBrk="1" hangingPunct="1">
              <a:buFont typeface="Wingdings" panose="05000000000000000000" pitchFamily="2" charset="2"/>
              <a:buNone/>
              <a:defRPr/>
            </a:pPr>
            <a:r>
              <a:rPr lang="es-ES" sz="2400" b="1" dirty="0">
                <a:solidFill>
                  <a:srgbClr val="00FF00"/>
                </a:solidFill>
              </a:rPr>
              <a:t>2 - SI LA CONDICIÓN INDICADA POR LOS BITS DE CONDICIÓN ES FALSA, EJECUTE LA  PRÓXIMA INSTRUCCIÓN EN LA SECUENCIA.</a:t>
            </a:r>
          </a:p>
          <a:p>
            <a:pPr marL="0" indent="0" eaLnBrk="1" hangingPunct="1">
              <a:buFont typeface="Wingdings" panose="05000000000000000000" pitchFamily="2" charset="2"/>
              <a:buNone/>
              <a:defRPr/>
            </a:pPr>
            <a:endParaRPr lang="es-ES" sz="2400" b="1" dirty="0">
              <a:solidFill>
                <a:srgbClr val="00FF00"/>
              </a:solidFill>
            </a:endParaRPr>
          </a:p>
          <a:p>
            <a:pPr marL="0" indent="0" eaLnBrk="1" hangingPunct="1">
              <a:buFont typeface="Wingdings" panose="05000000000000000000" pitchFamily="2" charset="2"/>
              <a:buNone/>
              <a:defRPr/>
            </a:pPr>
            <a:r>
              <a:rPr lang="es-ES" sz="2400" b="1" dirty="0">
                <a:solidFill>
                  <a:srgbClr val="00FF00"/>
                </a:solidFill>
              </a:rPr>
              <a:t>3 - SI LA CONDICIÓN INDICADA POR LOS BITS DE CONDICIÓN ES VERDADERA, LA PRÓXIMA MICROINSTRUCCIÓN A SER EJECUTADA ES LA INDICADA EN EL CAMPO DE DIRECCIÓN.</a:t>
            </a:r>
          </a:p>
          <a:p>
            <a:pPr>
              <a:defRPr/>
            </a:pPr>
            <a:endParaRPr lang="es-AR" dirty="0"/>
          </a:p>
        </p:txBody>
      </p:sp>
      <p:sp>
        <p:nvSpPr>
          <p:cNvPr id="4" name="Marcador de número de diapositiva 3">
            <a:extLst>
              <a:ext uri="{FF2B5EF4-FFF2-40B4-BE49-F238E27FC236}">
                <a16:creationId xmlns:a16="http://schemas.microsoft.com/office/drawing/2014/main" id="{EA24AA06-B513-4149-9C0D-71B465446DB9}"/>
              </a:ext>
            </a:extLst>
          </p:cNvPr>
          <p:cNvSpPr>
            <a:spLocks noGrp="1"/>
          </p:cNvSpPr>
          <p:nvPr>
            <p:ph type="sldNum" sz="quarter" idx="12"/>
          </p:nvPr>
        </p:nvSpPr>
        <p:spPr/>
        <p:txBody>
          <a:bodyPr/>
          <a:lstStyle/>
          <a:p>
            <a:pPr>
              <a:defRPr/>
            </a:pPr>
            <a:fld id="{08C613EA-F0EE-4DE8-90E4-2AB77A20CF65}" type="slidenum">
              <a:rPr lang="es-ES" altLang="es-AR" smtClean="0"/>
              <a:pPr>
                <a:defRPr/>
              </a:pPr>
              <a:t>61</a:t>
            </a:fld>
            <a:endParaRPr lang="es-ES" altLang="es-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8B8185-D09C-4E9F-9DE7-408C782AAF56}"/>
              </a:ext>
            </a:extLst>
          </p:cNvPr>
          <p:cNvSpPr>
            <a:spLocks noGrp="1"/>
          </p:cNvSpPr>
          <p:nvPr>
            <p:ph type="title"/>
          </p:nvPr>
        </p:nvSpPr>
        <p:spPr/>
        <p:txBody>
          <a:bodyPr/>
          <a:lstStyle/>
          <a:p>
            <a:pPr>
              <a:defRPr/>
            </a:pPr>
            <a:r>
              <a:rPr lang="es-AR" dirty="0"/>
              <a:t>MICROINSTRUCCIÓN VERTICAL</a:t>
            </a:r>
          </a:p>
        </p:txBody>
      </p:sp>
      <p:sp>
        <p:nvSpPr>
          <p:cNvPr id="3" name="Marcador de contenido 2">
            <a:extLst>
              <a:ext uri="{FF2B5EF4-FFF2-40B4-BE49-F238E27FC236}">
                <a16:creationId xmlns:a16="http://schemas.microsoft.com/office/drawing/2014/main" id="{9D2C1B8A-FB33-42DE-8FC3-1C7664D2A61B}"/>
              </a:ext>
            </a:extLst>
          </p:cNvPr>
          <p:cNvSpPr>
            <a:spLocks noGrp="1"/>
          </p:cNvSpPr>
          <p:nvPr>
            <p:ph sz="half" idx="1"/>
          </p:nvPr>
        </p:nvSpPr>
        <p:spPr>
          <a:xfrm>
            <a:off x="457200" y="1600200"/>
            <a:ext cx="8229600" cy="1323975"/>
          </a:xfrm>
        </p:spPr>
        <p:txBody>
          <a:bodyPr/>
          <a:lstStyle/>
          <a:p>
            <a:pPr algn="just">
              <a:defRPr/>
            </a:pPr>
            <a:r>
              <a:rPr lang="es-ES" sz="1600" b="1" cap="all" dirty="0">
                <a:effectLst/>
              </a:rPr>
              <a:t>Lógicamente este sistema de microinstrucción horizontal precisa muchas posiciones binarias, por tanto </a:t>
            </a:r>
            <a:r>
              <a:rPr lang="es-ES" sz="1600" b="1" cap="all" dirty="0">
                <a:effectLst>
                  <a:outerShdw blurRad="38100" dist="38100" dir="2700000" algn="tl">
                    <a:srgbClr val="000000">
                      <a:alpha val="43137"/>
                    </a:srgbClr>
                  </a:outerShdw>
                </a:effectLst>
              </a:rPr>
              <a:t>conviene emplear un sistema de codificación en los campos de las </a:t>
            </a:r>
            <a:r>
              <a:rPr lang="es-ES" sz="1600" b="1" cap="all" dirty="0" err="1">
                <a:effectLst>
                  <a:outerShdw blurRad="38100" dist="38100" dir="2700000" algn="tl">
                    <a:srgbClr val="000000">
                      <a:alpha val="43137"/>
                    </a:srgbClr>
                  </a:outerShdw>
                </a:effectLst>
              </a:rPr>
              <a:t>micro-operaciones</a:t>
            </a:r>
            <a:r>
              <a:rPr lang="es-ES" sz="1600" b="1" cap="all" dirty="0">
                <a:effectLst/>
              </a:rPr>
              <a:t>, lo cual nos lleva a una "</a:t>
            </a:r>
            <a:r>
              <a:rPr lang="es-ES" sz="1600" b="1" i="1" cap="all" dirty="0">
                <a:effectLst>
                  <a:outerShdw blurRad="38100" dist="38100" dir="2700000" algn="tl">
                    <a:srgbClr val="000000">
                      <a:alpha val="43137"/>
                    </a:srgbClr>
                  </a:outerShdw>
                </a:effectLst>
              </a:rPr>
              <a:t>Microinstrucción vertical</a:t>
            </a:r>
            <a:r>
              <a:rPr lang="es-ES" sz="1600" b="1" cap="all" dirty="0">
                <a:effectLst/>
              </a:rPr>
              <a:t>“.</a:t>
            </a:r>
            <a:endParaRPr lang="es-AR" sz="1600" cap="all" dirty="0"/>
          </a:p>
        </p:txBody>
      </p:sp>
      <p:sp>
        <p:nvSpPr>
          <p:cNvPr id="5" name="Marcador de número de diapositiva 4">
            <a:extLst>
              <a:ext uri="{FF2B5EF4-FFF2-40B4-BE49-F238E27FC236}">
                <a16:creationId xmlns:a16="http://schemas.microsoft.com/office/drawing/2014/main" id="{32EF84C5-C0F1-4A05-A25C-08C923C64C5C}"/>
              </a:ext>
            </a:extLst>
          </p:cNvPr>
          <p:cNvSpPr>
            <a:spLocks noGrp="1"/>
          </p:cNvSpPr>
          <p:nvPr>
            <p:ph type="sldNum" sz="quarter" idx="12"/>
          </p:nvPr>
        </p:nvSpPr>
        <p:spPr/>
        <p:txBody>
          <a:bodyPr/>
          <a:lstStyle/>
          <a:p>
            <a:pPr>
              <a:defRPr/>
            </a:pPr>
            <a:fld id="{6F51B9A9-B731-43E8-A377-F478BC9D1349}" type="slidenum">
              <a:rPr lang="es-ES" altLang="es-AR" smtClean="0"/>
              <a:pPr>
                <a:defRPr/>
              </a:pPr>
              <a:t>62</a:t>
            </a:fld>
            <a:endParaRPr lang="es-ES" altLang="es-AR"/>
          </a:p>
        </p:txBody>
      </p:sp>
      <p:pic>
        <p:nvPicPr>
          <p:cNvPr id="98309" name="Picture 4" descr="Nueva imagen">
            <a:extLst>
              <a:ext uri="{FF2B5EF4-FFF2-40B4-BE49-F238E27FC236}">
                <a16:creationId xmlns:a16="http://schemas.microsoft.com/office/drawing/2014/main" id="{3A03A452-3620-481A-BBA3-7E6B17A9835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t="58493" b="9000"/>
          <a:stretch>
            <a:fillRect/>
          </a:stretch>
        </p:blipFill>
        <p:spPr>
          <a:xfrm>
            <a:off x="322263" y="3565525"/>
            <a:ext cx="8359775" cy="19446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BDF29E9E-4C03-43A0-9D87-16B0D5608869}"/>
              </a:ext>
            </a:extLst>
          </p:cNvPr>
          <p:cNvSpPr>
            <a:spLocks noGrp="1" noChangeArrowheads="1"/>
          </p:cNvSpPr>
          <p:nvPr>
            <p:ph type="title"/>
          </p:nvPr>
        </p:nvSpPr>
        <p:spPr>
          <a:xfrm>
            <a:off x="457200" y="277813"/>
            <a:ext cx="8229600" cy="703262"/>
          </a:xfrm>
        </p:spPr>
        <p:txBody>
          <a:bodyPr/>
          <a:lstStyle/>
          <a:p>
            <a:pPr eaLnBrk="1" hangingPunct="1">
              <a:defRPr/>
            </a:pPr>
            <a:r>
              <a:rPr lang="es-ES_tradnl" sz="2400" b="1" dirty="0"/>
              <a:t>ORGANIZACIÓN DE LA MEMORIA DE CONTROL</a:t>
            </a:r>
            <a:endParaRPr lang="es-ES" sz="2400" b="1" dirty="0"/>
          </a:p>
        </p:txBody>
      </p:sp>
      <p:pic>
        <p:nvPicPr>
          <p:cNvPr id="99331" name="Picture 4" descr="Nueva imagen">
            <a:extLst>
              <a:ext uri="{FF2B5EF4-FFF2-40B4-BE49-F238E27FC236}">
                <a16:creationId xmlns:a16="http://schemas.microsoft.com/office/drawing/2014/main" id="{0C675BAA-DF6F-486F-A593-7525800042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989013"/>
            <a:ext cx="8135938" cy="578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Marcador de número de diapositiva">
            <a:extLst>
              <a:ext uri="{FF2B5EF4-FFF2-40B4-BE49-F238E27FC236}">
                <a16:creationId xmlns:a16="http://schemas.microsoft.com/office/drawing/2014/main" id="{FDB37D98-EE5A-4F7C-A39E-BB9E7A010B07}"/>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D1D2EF0F-2CDE-4838-A3D2-C6BBF63DF501}" type="slidenum">
              <a:rPr lang="es-ES" altLang="es-AR" smtClean="0"/>
              <a:pPr eaLnBrk="1" hangingPunct="1">
                <a:defRPr/>
              </a:pPr>
              <a:t>63</a:t>
            </a:fld>
            <a:endParaRPr lang="es-ES" altLang="es-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497D71-A90F-49D2-87BB-A09321066881}"/>
              </a:ext>
            </a:extLst>
          </p:cNvPr>
          <p:cNvSpPr>
            <a:spLocks noGrp="1"/>
          </p:cNvSpPr>
          <p:nvPr>
            <p:ph type="title"/>
          </p:nvPr>
        </p:nvSpPr>
        <p:spPr>
          <a:xfrm>
            <a:off x="457200" y="277813"/>
            <a:ext cx="8229600" cy="622300"/>
          </a:xfrm>
        </p:spPr>
        <p:txBody>
          <a:bodyPr/>
          <a:lstStyle/>
          <a:p>
            <a:pPr>
              <a:defRPr/>
            </a:pPr>
            <a:r>
              <a:rPr lang="es-ES_tradnl" sz="2400" b="1" dirty="0"/>
              <a:t>ORGANIZACIÓN DE LA MEMORIA DE CONTROL</a:t>
            </a:r>
            <a:endParaRPr lang="es-AR" sz="2400" b="1" dirty="0"/>
          </a:p>
        </p:txBody>
      </p:sp>
      <p:sp>
        <p:nvSpPr>
          <p:cNvPr id="4" name="Marcador de número de diapositiva 3">
            <a:extLst>
              <a:ext uri="{FF2B5EF4-FFF2-40B4-BE49-F238E27FC236}">
                <a16:creationId xmlns:a16="http://schemas.microsoft.com/office/drawing/2014/main" id="{AA719FEF-FB43-475C-B70F-058CDA9643DC}"/>
              </a:ext>
            </a:extLst>
          </p:cNvPr>
          <p:cNvSpPr>
            <a:spLocks noGrp="1"/>
          </p:cNvSpPr>
          <p:nvPr>
            <p:ph type="sldNum" sz="quarter" idx="12"/>
          </p:nvPr>
        </p:nvSpPr>
        <p:spPr/>
        <p:txBody>
          <a:bodyPr/>
          <a:lstStyle/>
          <a:p>
            <a:pPr>
              <a:defRPr/>
            </a:pPr>
            <a:fld id="{33E4E2B5-453A-4E48-BB16-5A2179793764}" type="slidenum">
              <a:rPr lang="es-ES" altLang="es-AR" smtClean="0"/>
              <a:pPr>
                <a:defRPr/>
              </a:pPr>
              <a:t>64</a:t>
            </a:fld>
            <a:endParaRPr lang="es-ES" altLang="es-AR"/>
          </a:p>
        </p:txBody>
      </p:sp>
      <p:sp>
        <p:nvSpPr>
          <p:cNvPr id="5" name="Rectangle 1">
            <a:extLst>
              <a:ext uri="{FF2B5EF4-FFF2-40B4-BE49-F238E27FC236}">
                <a16:creationId xmlns:a16="http://schemas.microsoft.com/office/drawing/2014/main" id="{D243B0CB-3E20-47A3-B1E8-4AE777B6D224}"/>
              </a:ext>
            </a:extLst>
          </p:cNvPr>
          <p:cNvSpPr>
            <a:spLocks noGrp="1" noChangeArrowheads="1"/>
          </p:cNvSpPr>
          <p:nvPr>
            <p:ph idx="1"/>
          </p:nvPr>
        </p:nvSpPr>
        <p:spPr>
          <a:xfrm>
            <a:off x="468313" y="893426"/>
            <a:ext cx="7777162" cy="5355312"/>
          </a:xfrm>
        </p:spPr>
        <p:txBody>
          <a:bodyPr anchor="ctr">
            <a:spAutoFit/>
          </a:bodyPr>
          <a:lstStyle/>
          <a:p>
            <a:pPr>
              <a:spcBef>
                <a:spcPct val="0"/>
              </a:spcBef>
              <a:buClrTx/>
              <a:buSzTx/>
              <a:defRPr/>
            </a:pPr>
            <a:r>
              <a:rPr lang="es-ES" altLang="es-AR" sz="1800" b="1" cap="all" dirty="0">
                <a:effectLst/>
                <a:ea typeface="Times New Roman" panose="02020603050405020304" pitchFamily="18" charset="0"/>
              </a:rPr>
              <a:t>En la figura anterior, se muestra como las palabras de control pueden ser dispuestas en una </a:t>
            </a:r>
            <a:r>
              <a:rPr lang="es-ES" altLang="es-AR" sz="1800" b="1" cap="all" dirty="0">
                <a:solidFill>
                  <a:srgbClr val="99FF99"/>
                </a:solidFill>
                <a:effectLst/>
                <a:ea typeface="Times New Roman" panose="02020603050405020304" pitchFamily="18" charset="0"/>
              </a:rPr>
              <a:t>"</a:t>
            </a:r>
            <a:r>
              <a:rPr lang="es-ES" altLang="es-AR" sz="1800" b="1" i="1" cap="all" dirty="0">
                <a:solidFill>
                  <a:srgbClr val="99FF99"/>
                </a:solidFill>
                <a:effectLst>
                  <a:outerShdw blurRad="38100" dist="38100" dir="2700000" algn="tl">
                    <a:srgbClr val="000000">
                      <a:alpha val="43137"/>
                    </a:srgbClr>
                  </a:outerShdw>
                </a:effectLst>
                <a:ea typeface="Times New Roman" panose="02020603050405020304" pitchFamily="18" charset="0"/>
              </a:rPr>
              <a:t>memoria de control</a:t>
            </a:r>
            <a:r>
              <a:rPr lang="es-ES" altLang="es-AR" sz="1800" b="1" cap="all" dirty="0">
                <a:solidFill>
                  <a:srgbClr val="99FF99"/>
                </a:solidFill>
                <a:effectLst/>
                <a:ea typeface="Times New Roman" panose="02020603050405020304" pitchFamily="18" charset="0"/>
              </a:rPr>
              <a:t>". </a:t>
            </a:r>
          </a:p>
          <a:p>
            <a:pPr marL="0" indent="0">
              <a:spcBef>
                <a:spcPct val="0"/>
              </a:spcBef>
              <a:buClrTx/>
              <a:buSzTx/>
              <a:buNone/>
              <a:defRPr/>
            </a:pPr>
            <a:endParaRPr lang="es-ES" altLang="es-AR" sz="1800" b="1" cap="all" dirty="0">
              <a:solidFill>
                <a:srgbClr val="99FF99"/>
              </a:solidFill>
              <a:effectLst/>
              <a:ea typeface="Times New Roman" panose="02020603050405020304" pitchFamily="18" charset="0"/>
            </a:endParaRPr>
          </a:p>
          <a:p>
            <a:pPr>
              <a:spcBef>
                <a:spcPct val="0"/>
              </a:spcBef>
              <a:buClrTx/>
              <a:buSzTx/>
              <a:defRPr/>
            </a:pPr>
            <a:r>
              <a:rPr lang="es-ES" altLang="es-AR" sz="1800" b="1" cap="all" dirty="0">
                <a:effectLst/>
                <a:ea typeface="Times New Roman" panose="02020603050405020304" pitchFamily="18" charset="0"/>
              </a:rPr>
              <a:t>Las microinstrucciones de cada rutina deben ser ejecutadas secuencialmente. </a:t>
            </a:r>
          </a:p>
          <a:p>
            <a:pPr marL="0" indent="0">
              <a:spcBef>
                <a:spcPct val="0"/>
              </a:spcBef>
              <a:buClrTx/>
              <a:buSzTx/>
              <a:buNone/>
              <a:defRPr/>
            </a:pPr>
            <a:endParaRPr lang="es-ES" altLang="es-AR" sz="1800" b="1" cap="all" dirty="0">
              <a:effectLst/>
              <a:ea typeface="Times New Roman" panose="02020603050405020304" pitchFamily="18" charset="0"/>
            </a:endParaRPr>
          </a:p>
          <a:p>
            <a:pPr>
              <a:spcBef>
                <a:spcPct val="0"/>
              </a:spcBef>
              <a:buClrTx/>
              <a:buSzTx/>
              <a:defRPr/>
            </a:pPr>
            <a:r>
              <a:rPr lang="es-ES" altLang="es-AR" sz="1800" b="1" cap="all" dirty="0">
                <a:effectLst/>
                <a:ea typeface="Times New Roman" panose="02020603050405020304" pitchFamily="18" charset="0"/>
              </a:rPr>
              <a:t>Cada rutina termina con un una bifurcación o un salto, indicando donde se debe buscar la próxima.</a:t>
            </a:r>
          </a:p>
          <a:p>
            <a:pPr marL="0" indent="0">
              <a:spcBef>
                <a:spcPct val="0"/>
              </a:spcBef>
              <a:buClrTx/>
              <a:buSzTx/>
              <a:buNone/>
              <a:defRPr/>
            </a:pPr>
            <a:endParaRPr lang="es-AR" altLang="es-AR" sz="1800" cap="all" dirty="0">
              <a:effectLst/>
            </a:endParaRPr>
          </a:p>
          <a:p>
            <a:pPr>
              <a:spcBef>
                <a:spcPct val="0"/>
              </a:spcBef>
              <a:buClrTx/>
              <a:buSzTx/>
              <a:defRPr/>
            </a:pPr>
            <a:r>
              <a:rPr lang="es-ES" altLang="es-AR" sz="1800" b="1" cap="all" dirty="0">
                <a:effectLst/>
                <a:ea typeface="Times New Roman" panose="02020603050405020304" pitchFamily="18" charset="0"/>
              </a:rPr>
              <a:t>La </a:t>
            </a:r>
            <a:r>
              <a:rPr lang="es-ES" altLang="es-AR" sz="1800" b="1" cap="all" dirty="0">
                <a:effectLst>
                  <a:outerShdw blurRad="38100" dist="38100" dir="2700000" algn="tl">
                    <a:srgbClr val="000000">
                      <a:alpha val="43137"/>
                    </a:srgbClr>
                  </a:outerShdw>
                </a:effectLst>
                <a:ea typeface="Times New Roman" panose="02020603050405020304" pitchFamily="18" charset="0"/>
              </a:rPr>
              <a:t>Memoria de control </a:t>
            </a:r>
            <a:r>
              <a:rPr lang="es-ES" altLang="es-AR" sz="1800" b="1" cap="all" dirty="0">
                <a:effectLst/>
                <a:ea typeface="Times New Roman" panose="02020603050405020304" pitchFamily="18" charset="0"/>
              </a:rPr>
              <a:t>puede tomarse como una concisa descripción de la operación completa de la Unidad de Control, dado que describe </a:t>
            </a:r>
            <a:r>
              <a:rPr lang="es-ES" altLang="es-AR" sz="1800" b="1" cap="all" dirty="0">
                <a:effectLst>
                  <a:outerShdw blurRad="38100" dist="38100" dir="2700000" algn="tl">
                    <a:srgbClr val="000000">
                      <a:alpha val="43137"/>
                    </a:srgbClr>
                  </a:outerShdw>
                </a:effectLst>
                <a:ea typeface="Times New Roman" panose="02020603050405020304" pitchFamily="18" charset="0"/>
              </a:rPr>
              <a:t>la secuencia de </a:t>
            </a:r>
            <a:r>
              <a:rPr lang="es-ES" altLang="es-AR" sz="1800" b="1" cap="all" dirty="0" err="1">
                <a:effectLst>
                  <a:outerShdw blurRad="38100" dist="38100" dir="2700000" algn="tl">
                    <a:srgbClr val="000000">
                      <a:alpha val="43137"/>
                    </a:srgbClr>
                  </a:outerShdw>
                </a:effectLst>
                <a:ea typeface="Times New Roman" panose="02020603050405020304" pitchFamily="18" charset="0"/>
              </a:rPr>
              <a:t>micro-operaciones</a:t>
            </a:r>
            <a:r>
              <a:rPr lang="es-ES" altLang="es-AR" sz="1800" b="1" cap="all" dirty="0">
                <a:effectLst>
                  <a:outerShdw blurRad="38100" dist="38100" dir="2700000" algn="tl">
                    <a:srgbClr val="000000">
                      <a:alpha val="43137"/>
                    </a:srgbClr>
                  </a:outerShdw>
                </a:effectLst>
                <a:ea typeface="Times New Roman" panose="02020603050405020304" pitchFamily="18" charset="0"/>
              </a:rPr>
              <a:t>  a ser llevada a cabo durante cada </a:t>
            </a:r>
            <a:r>
              <a:rPr lang="es-ES" altLang="es-AR" sz="1800" b="1" cap="all" dirty="0" err="1">
                <a:effectLst>
                  <a:outerShdw blurRad="38100" dist="38100" dir="2700000" algn="tl">
                    <a:srgbClr val="000000">
                      <a:alpha val="43137"/>
                    </a:srgbClr>
                  </a:outerShdw>
                </a:effectLst>
                <a:ea typeface="Times New Roman" panose="02020603050405020304" pitchFamily="18" charset="0"/>
              </a:rPr>
              <a:t>sub-ciclo</a:t>
            </a:r>
            <a:r>
              <a:rPr lang="es-ES" altLang="es-AR" sz="1800" b="1" cap="all" dirty="0">
                <a:effectLst/>
                <a:ea typeface="Times New Roman" panose="02020603050405020304" pitchFamily="18" charset="0"/>
              </a:rPr>
              <a:t> (</a:t>
            </a:r>
            <a:r>
              <a:rPr lang="es-ES" altLang="es-AR" sz="1800" b="1" cap="all" dirty="0">
                <a:effectLst>
                  <a:outerShdw blurRad="38100" dist="38100" dir="2700000" algn="tl">
                    <a:srgbClr val="000000">
                      <a:alpha val="43137"/>
                    </a:srgbClr>
                  </a:outerShdw>
                </a:effectLst>
                <a:ea typeface="Times New Roman" panose="02020603050405020304" pitchFamily="18" charset="0"/>
              </a:rPr>
              <a:t>búsqueda</a:t>
            </a:r>
            <a:r>
              <a:rPr lang="es-ES" altLang="es-AR" sz="1800" b="1" cap="all" dirty="0">
                <a:effectLst/>
                <a:ea typeface="Times New Roman" panose="02020603050405020304" pitchFamily="18" charset="0"/>
              </a:rPr>
              <a:t>, </a:t>
            </a:r>
            <a:r>
              <a:rPr lang="es-ES" altLang="es-AR" sz="1800" b="1" cap="all" dirty="0">
                <a:effectLst>
                  <a:outerShdw blurRad="38100" dist="38100" dir="2700000" algn="tl">
                    <a:srgbClr val="000000">
                      <a:alpha val="43137"/>
                    </a:srgbClr>
                  </a:outerShdw>
                </a:effectLst>
                <a:ea typeface="Times New Roman" panose="02020603050405020304" pitchFamily="18" charset="0"/>
              </a:rPr>
              <a:t>indirecto</a:t>
            </a:r>
            <a:r>
              <a:rPr lang="es-ES" altLang="es-AR" sz="1800" b="1" cap="all" dirty="0">
                <a:effectLst/>
                <a:ea typeface="Times New Roman" panose="02020603050405020304" pitchFamily="18" charset="0"/>
              </a:rPr>
              <a:t>, </a:t>
            </a:r>
            <a:r>
              <a:rPr lang="es-ES" altLang="es-AR" sz="1800" b="1" cap="all" dirty="0">
                <a:effectLst>
                  <a:outerShdw blurRad="38100" dist="38100" dir="2700000" algn="tl">
                    <a:srgbClr val="000000">
                      <a:alpha val="43137"/>
                    </a:srgbClr>
                  </a:outerShdw>
                </a:effectLst>
                <a:ea typeface="Times New Roman" panose="02020603050405020304" pitchFamily="18" charset="0"/>
              </a:rPr>
              <a:t>ejecución</a:t>
            </a:r>
            <a:r>
              <a:rPr lang="es-ES" altLang="es-AR" sz="1800" b="1" cap="all" dirty="0">
                <a:effectLst/>
                <a:ea typeface="Times New Roman" panose="02020603050405020304" pitchFamily="18" charset="0"/>
              </a:rPr>
              <a:t> e </a:t>
            </a:r>
            <a:r>
              <a:rPr lang="es-ES" altLang="es-AR" sz="1800" b="1" cap="all" dirty="0">
                <a:effectLst>
                  <a:outerShdw blurRad="38100" dist="38100" dir="2700000" algn="tl">
                    <a:srgbClr val="000000">
                      <a:alpha val="43137"/>
                    </a:srgbClr>
                  </a:outerShdw>
                </a:effectLst>
                <a:ea typeface="Times New Roman" panose="02020603050405020304" pitchFamily="18" charset="0"/>
              </a:rPr>
              <a:t>interrupción</a:t>
            </a:r>
            <a:r>
              <a:rPr lang="es-ES" altLang="es-AR" sz="1800" b="1" cap="all" dirty="0">
                <a:effectLst/>
                <a:ea typeface="Times New Roman" panose="02020603050405020304" pitchFamily="18" charset="0"/>
              </a:rPr>
              <a:t>), y además indica el </a:t>
            </a:r>
            <a:r>
              <a:rPr lang="es-ES" altLang="es-AR" sz="1800" b="1" cap="all" dirty="0" err="1">
                <a:effectLst/>
                <a:ea typeface="Times New Roman" panose="02020603050405020304" pitchFamily="18" charset="0"/>
              </a:rPr>
              <a:t>secuenciamiento</a:t>
            </a:r>
            <a:r>
              <a:rPr lang="es-ES" altLang="es-AR" sz="1800" b="1" cap="all" dirty="0">
                <a:effectLst/>
                <a:ea typeface="Times New Roman" panose="02020603050405020304" pitchFamily="18" charset="0"/>
              </a:rPr>
              <a:t> de estos.</a:t>
            </a:r>
            <a:endParaRPr lang="es-AR" altLang="es-AR" sz="1800" cap="all" dirty="0">
              <a:effectLst/>
            </a:endParaRPr>
          </a:p>
          <a:p>
            <a:pPr marL="0" indent="0">
              <a:spcBef>
                <a:spcPct val="0"/>
              </a:spcBef>
              <a:buClrTx/>
              <a:buSzTx/>
              <a:buFontTx/>
              <a:buNone/>
              <a:defRPr/>
            </a:pPr>
            <a:endParaRPr lang="es-AR" altLang="es-AR" sz="1800" dirty="0">
              <a:effectLst/>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F578B25D-32C6-44A9-931C-EEFF63617385}"/>
              </a:ext>
            </a:extLst>
          </p:cNvPr>
          <p:cNvSpPr>
            <a:spLocks noGrp="1" noChangeArrowheads="1"/>
          </p:cNvSpPr>
          <p:nvPr>
            <p:ph type="title"/>
          </p:nvPr>
        </p:nvSpPr>
        <p:spPr/>
        <p:txBody>
          <a:bodyPr/>
          <a:lstStyle/>
          <a:p>
            <a:pPr eaLnBrk="1" hangingPunct="1">
              <a:defRPr/>
            </a:pPr>
            <a:r>
              <a:rPr lang="es-ES_tradnl" sz="4000" dirty="0"/>
              <a:t>MICROARQUITECTURA DE LA UNIDAD DE CONTROL</a:t>
            </a:r>
            <a:endParaRPr lang="es-ES" sz="4000" dirty="0"/>
          </a:p>
        </p:txBody>
      </p:sp>
      <p:pic>
        <p:nvPicPr>
          <p:cNvPr id="102403" name="Picture 4" descr="Nueva imagen">
            <a:extLst>
              <a:ext uri="{FF2B5EF4-FFF2-40B4-BE49-F238E27FC236}">
                <a16:creationId xmlns:a16="http://schemas.microsoft.com/office/drawing/2014/main" id="{6EDD8E91-6A8C-4C48-9C72-FC7D1111EB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557338"/>
            <a:ext cx="6911975" cy="53006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 name="5 Marcador de número de diapositiva">
            <a:extLst>
              <a:ext uri="{FF2B5EF4-FFF2-40B4-BE49-F238E27FC236}">
                <a16:creationId xmlns:a16="http://schemas.microsoft.com/office/drawing/2014/main" id="{90B7D04A-E630-4C9C-B1C4-12DE36D4AC21}"/>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882262BB-F77B-41E4-AB28-A7B24D87C273}" type="slidenum">
              <a:rPr lang="es-ES" altLang="es-AR" smtClean="0"/>
              <a:pPr eaLnBrk="1" hangingPunct="1">
                <a:defRPr/>
              </a:pPr>
              <a:t>65</a:t>
            </a:fld>
            <a:endParaRPr lang="es-ES" altLang="es-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357332-46BA-4E0F-A199-FF94CAE5A418}"/>
              </a:ext>
            </a:extLst>
          </p:cNvPr>
          <p:cNvSpPr>
            <a:spLocks noGrp="1"/>
          </p:cNvSpPr>
          <p:nvPr>
            <p:ph type="title"/>
          </p:nvPr>
        </p:nvSpPr>
        <p:spPr/>
        <p:txBody>
          <a:bodyPr/>
          <a:lstStyle/>
          <a:p>
            <a:pPr>
              <a:defRPr/>
            </a:pPr>
            <a:r>
              <a:rPr lang="es-ES_tradnl" sz="1600" b="1" dirty="0">
                <a:solidFill>
                  <a:srgbClr val="FFFF00"/>
                </a:solidFill>
              </a:rPr>
              <a:t>MICROARQUITECTURA DE LA UNIDAD DE </a:t>
            </a:r>
            <a:r>
              <a:rPr lang="es-ES_tradnl" sz="1600" b="1" cap="all" dirty="0" err="1">
                <a:solidFill>
                  <a:srgbClr val="FFFF00"/>
                </a:solidFill>
              </a:rPr>
              <a:t>CONTROl</a:t>
            </a:r>
            <a:r>
              <a:rPr lang="es-ES_tradnl" sz="1600" b="1" cap="all" dirty="0">
                <a:solidFill>
                  <a:srgbClr val="FFFF00"/>
                </a:solidFill>
              </a:rPr>
              <a:t>  </a:t>
            </a:r>
            <a:r>
              <a:rPr lang="es-ES_tradnl" sz="1600" b="1" cap="all" dirty="0" err="1">
                <a:solidFill>
                  <a:srgbClr val="FFFF00"/>
                </a:solidFill>
              </a:rPr>
              <a:t>microprogramada</a:t>
            </a:r>
            <a:endParaRPr lang="es-AR" sz="1600" b="1" cap="all" dirty="0">
              <a:solidFill>
                <a:srgbClr val="FFFF00"/>
              </a:solidFill>
            </a:endParaRPr>
          </a:p>
        </p:txBody>
      </p:sp>
      <p:sp>
        <p:nvSpPr>
          <p:cNvPr id="3" name="Marcador de contenido 2">
            <a:extLst>
              <a:ext uri="{FF2B5EF4-FFF2-40B4-BE49-F238E27FC236}">
                <a16:creationId xmlns:a16="http://schemas.microsoft.com/office/drawing/2014/main" id="{6AB258F8-4308-4D0B-B6F3-41FBF2912975}"/>
              </a:ext>
            </a:extLst>
          </p:cNvPr>
          <p:cNvSpPr>
            <a:spLocks noGrp="1"/>
          </p:cNvSpPr>
          <p:nvPr>
            <p:ph idx="1"/>
          </p:nvPr>
        </p:nvSpPr>
        <p:spPr>
          <a:xfrm>
            <a:off x="457200" y="1268760"/>
            <a:ext cx="8229600" cy="4862165"/>
          </a:xfrm>
        </p:spPr>
        <p:txBody>
          <a:bodyPr/>
          <a:lstStyle/>
          <a:p>
            <a:pPr>
              <a:defRPr/>
            </a:pPr>
            <a:r>
              <a:rPr lang="es-ES" sz="2000" b="1" cap="all" dirty="0">
                <a:effectLst/>
              </a:rPr>
              <a:t>En la figura anterior se tienen los elementos clave de la implementación </a:t>
            </a:r>
            <a:r>
              <a:rPr lang="es-ES" sz="2000" b="1" cap="all" dirty="0" err="1">
                <a:effectLst/>
              </a:rPr>
              <a:t>microprogramada</a:t>
            </a:r>
            <a:r>
              <a:rPr lang="es-ES" sz="2000" b="1" cap="all" dirty="0">
                <a:effectLst/>
              </a:rPr>
              <a:t>. </a:t>
            </a:r>
          </a:p>
          <a:p>
            <a:pPr>
              <a:defRPr/>
            </a:pPr>
            <a:r>
              <a:rPr lang="es-ES" sz="2000" b="1" cap="all" dirty="0">
                <a:effectLst/>
              </a:rPr>
              <a:t>El conjunto de microinstrucciones es almacenado en la </a:t>
            </a:r>
            <a:r>
              <a:rPr lang="es-ES" sz="2000" b="1" i="1" cap="all" dirty="0">
                <a:solidFill>
                  <a:srgbClr val="99FF99"/>
                </a:solidFill>
                <a:effectLst>
                  <a:outerShdw blurRad="38100" dist="38100" dir="2700000" algn="tl">
                    <a:srgbClr val="000000">
                      <a:alpha val="43137"/>
                    </a:srgbClr>
                  </a:outerShdw>
                </a:effectLst>
              </a:rPr>
              <a:t>memoria de control </a:t>
            </a:r>
            <a:r>
              <a:rPr lang="es-ES" sz="2000" b="1" i="1" cap="all" dirty="0">
                <a:solidFill>
                  <a:srgbClr val="99FF99"/>
                </a:solidFill>
                <a:effectLst/>
              </a:rPr>
              <a:t>(</a:t>
            </a:r>
            <a:r>
              <a:rPr lang="es-ES" sz="2000" b="1" i="1" cap="all" dirty="0">
                <a:solidFill>
                  <a:srgbClr val="99FF99"/>
                </a:solidFill>
                <a:effectLst>
                  <a:outerShdw blurRad="38100" dist="38100" dir="2700000" algn="tl">
                    <a:srgbClr val="000000">
                      <a:alpha val="43137"/>
                    </a:srgbClr>
                  </a:outerShdw>
                </a:effectLst>
              </a:rPr>
              <a:t>Control </a:t>
            </a:r>
            <a:r>
              <a:rPr lang="es-ES" sz="2000" b="1" i="1" cap="all" dirty="0" err="1">
                <a:solidFill>
                  <a:srgbClr val="99FF99"/>
                </a:solidFill>
                <a:effectLst>
                  <a:outerShdw blurRad="38100" dist="38100" dir="2700000" algn="tl">
                    <a:srgbClr val="000000">
                      <a:alpha val="43137"/>
                    </a:srgbClr>
                  </a:outerShdw>
                </a:effectLst>
              </a:rPr>
              <a:t>Memory</a:t>
            </a:r>
            <a:r>
              <a:rPr lang="es-ES" sz="2000" b="1" i="1" cap="all" dirty="0">
                <a:solidFill>
                  <a:srgbClr val="99FF99"/>
                </a:solidFill>
                <a:effectLst/>
              </a:rPr>
              <a:t>)</a:t>
            </a:r>
            <a:r>
              <a:rPr lang="es-ES" sz="2000" b="1" cap="all" dirty="0">
                <a:effectLst/>
              </a:rPr>
              <a:t>, el </a:t>
            </a:r>
            <a:r>
              <a:rPr lang="es-ES" sz="2000" b="1" i="1" cap="all" dirty="0">
                <a:solidFill>
                  <a:srgbClr val="99FF99"/>
                </a:solidFill>
                <a:effectLst>
                  <a:outerShdw blurRad="38100" dist="38100" dir="2700000" algn="tl">
                    <a:srgbClr val="000000">
                      <a:alpha val="43137"/>
                    </a:srgbClr>
                  </a:outerShdw>
                </a:effectLst>
              </a:rPr>
              <a:t>registro de direcciones de control </a:t>
            </a:r>
            <a:r>
              <a:rPr lang="es-ES" sz="2000" b="1" i="1" cap="all" dirty="0">
                <a:solidFill>
                  <a:srgbClr val="99FF99"/>
                </a:solidFill>
                <a:effectLst/>
              </a:rPr>
              <a:t>(</a:t>
            </a:r>
            <a:r>
              <a:rPr lang="es-ES" sz="2000" b="1" i="1" cap="all" dirty="0">
                <a:solidFill>
                  <a:srgbClr val="99FF99"/>
                </a:solidFill>
                <a:effectLst>
                  <a:outerShdw blurRad="38100" dist="38100" dir="2700000" algn="tl">
                    <a:srgbClr val="000000">
                      <a:alpha val="43137"/>
                    </a:srgbClr>
                  </a:outerShdw>
                </a:effectLst>
              </a:rPr>
              <a:t>Control </a:t>
            </a:r>
            <a:r>
              <a:rPr lang="es-ES" sz="2000" b="1" i="1" cap="all" dirty="0" err="1">
                <a:solidFill>
                  <a:srgbClr val="99FF99"/>
                </a:solidFill>
                <a:effectLst>
                  <a:outerShdw blurRad="38100" dist="38100" dir="2700000" algn="tl">
                    <a:srgbClr val="000000">
                      <a:alpha val="43137"/>
                    </a:srgbClr>
                  </a:outerShdw>
                </a:effectLst>
              </a:rPr>
              <a:t>Address</a:t>
            </a:r>
            <a:r>
              <a:rPr lang="es-ES" sz="2000" b="1" i="1" cap="all" dirty="0">
                <a:solidFill>
                  <a:srgbClr val="99FF99"/>
                </a:solidFill>
                <a:effectLst>
                  <a:outerShdw blurRad="38100" dist="38100" dir="2700000" algn="tl">
                    <a:srgbClr val="000000">
                      <a:alpha val="43137"/>
                    </a:srgbClr>
                  </a:outerShdw>
                </a:effectLst>
              </a:rPr>
              <a:t> </a:t>
            </a:r>
            <a:r>
              <a:rPr lang="es-ES" sz="2000" b="1" i="1" cap="all" dirty="0" err="1">
                <a:solidFill>
                  <a:srgbClr val="99FF99"/>
                </a:solidFill>
                <a:effectLst>
                  <a:outerShdw blurRad="38100" dist="38100" dir="2700000" algn="tl">
                    <a:srgbClr val="000000">
                      <a:alpha val="43137"/>
                    </a:srgbClr>
                  </a:outerShdw>
                </a:effectLst>
              </a:rPr>
              <a:t>Register</a:t>
            </a:r>
            <a:r>
              <a:rPr lang="es-ES" sz="2000" b="1" i="1" cap="all" dirty="0">
                <a:solidFill>
                  <a:srgbClr val="99FF99"/>
                </a:solidFill>
                <a:effectLst/>
              </a:rPr>
              <a:t>) </a:t>
            </a:r>
            <a:r>
              <a:rPr lang="es-ES" sz="2000" b="1" cap="all" dirty="0">
                <a:effectLst/>
              </a:rPr>
              <a:t>contiene la dirección de la próxima microinstrucción que debe ser leída. </a:t>
            </a:r>
          </a:p>
          <a:p>
            <a:pPr algn="just">
              <a:defRPr/>
            </a:pPr>
            <a:r>
              <a:rPr lang="es-ES" sz="2000" b="1" cap="all" dirty="0">
                <a:effectLst/>
              </a:rPr>
              <a:t>Cuando es leída una microinstrucción en la memoria de control, es transferida al </a:t>
            </a:r>
            <a:r>
              <a:rPr lang="es-ES" sz="2000" b="1" i="1" cap="all" dirty="0">
                <a:solidFill>
                  <a:srgbClr val="99FF99"/>
                </a:solidFill>
                <a:effectLst>
                  <a:outerShdw blurRad="38100" dist="38100" dir="2700000" algn="tl">
                    <a:srgbClr val="000000">
                      <a:alpha val="43137"/>
                    </a:srgbClr>
                  </a:outerShdw>
                </a:effectLst>
              </a:rPr>
              <a:t>registro buffer del control </a:t>
            </a:r>
            <a:r>
              <a:rPr lang="es-ES" sz="2000" b="1" i="1" cap="all" dirty="0">
                <a:solidFill>
                  <a:srgbClr val="99FF99"/>
                </a:solidFill>
                <a:effectLst/>
              </a:rPr>
              <a:t>(</a:t>
            </a:r>
            <a:r>
              <a:rPr lang="es-ES" sz="2000" b="1" i="1" cap="all" dirty="0">
                <a:solidFill>
                  <a:srgbClr val="99FF99"/>
                </a:solidFill>
                <a:effectLst>
                  <a:outerShdw blurRad="38100" dist="38100" dir="2700000" algn="tl">
                    <a:srgbClr val="000000">
                      <a:alpha val="43137"/>
                    </a:srgbClr>
                  </a:outerShdw>
                </a:effectLst>
              </a:rPr>
              <a:t>Control Buffer </a:t>
            </a:r>
            <a:r>
              <a:rPr lang="es-ES" sz="2000" b="1" i="1" cap="all" dirty="0" err="1">
                <a:solidFill>
                  <a:srgbClr val="99FF99"/>
                </a:solidFill>
                <a:effectLst>
                  <a:outerShdw blurRad="38100" dist="38100" dir="2700000" algn="tl">
                    <a:srgbClr val="000000">
                      <a:alpha val="43137"/>
                    </a:srgbClr>
                  </a:outerShdw>
                </a:effectLst>
              </a:rPr>
              <a:t>Register</a:t>
            </a:r>
            <a:r>
              <a:rPr lang="es-ES" sz="2000" b="1" i="1" cap="all" dirty="0">
                <a:solidFill>
                  <a:srgbClr val="99FF99"/>
                </a:solidFill>
                <a:effectLst/>
              </a:rPr>
              <a:t>)</a:t>
            </a:r>
            <a:r>
              <a:rPr lang="es-ES" sz="2000" b="1" cap="all" dirty="0">
                <a:effectLst/>
              </a:rPr>
              <a:t>.</a:t>
            </a:r>
            <a:endParaRPr lang="es-AR" sz="2000" cap="all" dirty="0">
              <a:effectLst/>
            </a:endParaRPr>
          </a:p>
          <a:p>
            <a:pPr algn="just">
              <a:defRPr/>
            </a:pPr>
            <a:r>
              <a:rPr lang="es-ES" sz="2000" b="1" cap="all" dirty="0">
                <a:effectLst/>
              </a:rPr>
              <a:t>la </a:t>
            </a:r>
            <a:r>
              <a:rPr lang="es-ES" sz="2000" b="1" i="1" cap="all" dirty="0">
                <a:solidFill>
                  <a:srgbClr val="99FF99"/>
                </a:solidFill>
                <a:effectLst>
                  <a:outerShdw blurRad="38100" dist="38100" dir="2700000" algn="tl">
                    <a:srgbClr val="000000">
                      <a:alpha val="43137"/>
                    </a:srgbClr>
                  </a:outerShdw>
                </a:effectLst>
              </a:rPr>
              <a:t>lógica de </a:t>
            </a:r>
            <a:r>
              <a:rPr lang="es-ES" sz="2000" b="1" i="1" cap="all" dirty="0" err="1">
                <a:solidFill>
                  <a:srgbClr val="99FF99"/>
                </a:solidFill>
                <a:effectLst>
                  <a:outerShdw blurRad="38100" dist="38100" dir="2700000" algn="tl">
                    <a:srgbClr val="000000">
                      <a:alpha val="43137"/>
                    </a:srgbClr>
                  </a:outerShdw>
                </a:effectLst>
              </a:rPr>
              <a:t>secuenciamiento</a:t>
            </a:r>
            <a:r>
              <a:rPr lang="es-ES" sz="2000" b="1" i="1" cap="all" dirty="0">
                <a:solidFill>
                  <a:srgbClr val="99FF99"/>
                </a:solidFill>
                <a:effectLst>
                  <a:outerShdw blurRad="38100" dist="38100" dir="2700000" algn="tl">
                    <a:srgbClr val="000000">
                      <a:alpha val="43137"/>
                    </a:srgbClr>
                  </a:outerShdw>
                </a:effectLst>
              </a:rPr>
              <a:t> </a:t>
            </a:r>
            <a:r>
              <a:rPr lang="es-ES" sz="2000" b="1" cap="all" dirty="0">
                <a:effectLst/>
              </a:rPr>
              <a:t>determinara cuál será la próxima microinstrucción a leer de la </a:t>
            </a:r>
            <a:r>
              <a:rPr lang="es-ES" sz="2000" b="1" i="1" cap="all" dirty="0">
                <a:solidFill>
                  <a:srgbClr val="99FF99"/>
                </a:solidFill>
                <a:effectLst>
                  <a:outerShdw blurRad="38100" dist="38100" dir="2700000" algn="tl">
                    <a:srgbClr val="000000">
                      <a:alpha val="43137"/>
                    </a:srgbClr>
                  </a:outerShdw>
                </a:effectLst>
              </a:rPr>
              <a:t>memoria de control</a:t>
            </a:r>
            <a:endParaRPr lang="es-AR" sz="2000" i="1" cap="all" dirty="0">
              <a:solidFill>
                <a:srgbClr val="99FF99"/>
              </a:solidFill>
              <a:effectLst>
                <a:outerShdw blurRad="38100" dist="38100" dir="2700000" algn="tl">
                  <a:srgbClr val="000000">
                    <a:alpha val="43137"/>
                  </a:srgbClr>
                </a:outerShdw>
              </a:effectLst>
            </a:endParaRPr>
          </a:p>
          <a:p>
            <a:pPr>
              <a:defRPr/>
            </a:pPr>
            <a:endParaRPr lang="es-AR" dirty="0"/>
          </a:p>
        </p:txBody>
      </p:sp>
      <p:sp>
        <p:nvSpPr>
          <p:cNvPr id="4" name="Marcador de número de diapositiva 3">
            <a:extLst>
              <a:ext uri="{FF2B5EF4-FFF2-40B4-BE49-F238E27FC236}">
                <a16:creationId xmlns:a16="http://schemas.microsoft.com/office/drawing/2014/main" id="{C8DBC0F9-379B-47C8-ADC9-8F2AE9535B4E}"/>
              </a:ext>
            </a:extLst>
          </p:cNvPr>
          <p:cNvSpPr>
            <a:spLocks noGrp="1"/>
          </p:cNvSpPr>
          <p:nvPr>
            <p:ph type="sldNum" sz="quarter" idx="12"/>
          </p:nvPr>
        </p:nvSpPr>
        <p:spPr/>
        <p:txBody>
          <a:bodyPr/>
          <a:lstStyle/>
          <a:p>
            <a:pPr>
              <a:defRPr/>
            </a:pPr>
            <a:fld id="{83766280-1490-49D2-B4BA-B213D2FD0044}" type="slidenum">
              <a:rPr lang="es-ES" altLang="es-AR" smtClean="0"/>
              <a:pPr>
                <a:defRPr/>
              </a:pPr>
              <a:t>66</a:t>
            </a:fld>
            <a:endParaRPr lang="es-ES" altLang="es-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68C8F5BC-1167-4C8F-B4C2-8673854858FB}"/>
              </a:ext>
            </a:extLst>
          </p:cNvPr>
          <p:cNvSpPr>
            <a:spLocks noGrp="1" noChangeArrowheads="1"/>
          </p:cNvSpPr>
          <p:nvPr>
            <p:ph type="title"/>
          </p:nvPr>
        </p:nvSpPr>
        <p:spPr>
          <a:xfrm>
            <a:off x="0" y="0"/>
            <a:ext cx="9144000" cy="1196975"/>
          </a:xfrm>
        </p:spPr>
        <p:txBody>
          <a:bodyPr/>
          <a:lstStyle/>
          <a:p>
            <a:pPr eaLnBrk="1" hangingPunct="1">
              <a:defRPr/>
            </a:pPr>
            <a:r>
              <a:rPr lang="es-ES_tradnl" sz="4000"/>
              <a:t>FUNCIONAMIENTO DE LA UNIDAD DE CONTROL MICROPROGRAMADA</a:t>
            </a:r>
            <a:endParaRPr lang="es-ES" sz="4000"/>
          </a:p>
        </p:txBody>
      </p:sp>
      <p:pic>
        <p:nvPicPr>
          <p:cNvPr id="105475" name="Picture 4" descr="Nueva imagen">
            <a:extLst>
              <a:ext uri="{FF2B5EF4-FFF2-40B4-BE49-F238E27FC236}">
                <a16:creationId xmlns:a16="http://schemas.microsoft.com/office/drawing/2014/main" id="{B523F1C0-1284-46EB-9692-7EF8BACA39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336675"/>
            <a:ext cx="7488237" cy="552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Marcador de número de diapositiva">
            <a:extLst>
              <a:ext uri="{FF2B5EF4-FFF2-40B4-BE49-F238E27FC236}">
                <a16:creationId xmlns:a16="http://schemas.microsoft.com/office/drawing/2014/main" id="{64EA3FAA-6DA6-43F0-B1AD-682A391792B8}"/>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9E33610A-5FD3-4710-994F-AD38A7461385}" type="slidenum">
              <a:rPr lang="es-ES" altLang="es-AR" smtClean="0"/>
              <a:pPr eaLnBrk="1" hangingPunct="1">
                <a:defRPr/>
              </a:pPr>
              <a:t>67</a:t>
            </a:fld>
            <a:endParaRPr lang="es-ES" altLang="es-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1E224CBB-FB6F-4599-95F9-04F09E2BAD82}"/>
              </a:ext>
            </a:extLst>
          </p:cNvPr>
          <p:cNvSpPr>
            <a:spLocks noGrp="1" noChangeArrowheads="1"/>
          </p:cNvSpPr>
          <p:nvPr>
            <p:ph type="title"/>
          </p:nvPr>
        </p:nvSpPr>
        <p:spPr>
          <a:xfrm>
            <a:off x="457200" y="277813"/>
            <a:ext cx="8229600" cy="414883"/>
          </a:xfrm>
        </p:spPr>
        <p:txBody>
          <a:bodyPr/>
          <a:lstStyle/>
          <a:p>
            <a:pPr eaLnBrk="1" hangingPunct="1">
              <a:defRPr/>
            </a:pPr>
            <a:r>
              <a:rPr lang="es-ES_tradnl" dirty="0"/>
              <a:t>FUNCIONAMIENTO</a:t>
            </a:r>
            <a:endParaRPr lang="es-ES" dirty="0"/>
          </a:p>
        </p:txBody>
      </p:sp>
      <p:sp>
        <p:nvSpPr>
          <p:cNvPr id="176131" name="Rectangle 3">
            <a:extLst>
              <a:ext uri="{FF2B5EF4-FFF2-40B4-BE49-F238E27FC236}">
                <a16:creationId xmlns:a16="http://schemas.microsoft.com/office/drawing/2014/main" id="{C683A3B1-63AD-4E94-8BA6-2011E8BD1D72}"/>
              </a:ext>
            </a:extLst>
          </p:cNvPr>
          <p:cNvSpPr>
            <a:spLocks noGrp="1" noChangeArrowheads="1"/>
          </p:cNvSpPr>
          <p:nvPr>
            <p:ph type="body" idx="1"/>
          </p:nvPr>
        </p:nvSpPr>
        <p:spPr>
          <a:xfrm>
            <a:off x="0" y="908721"/>
            <a:ext cx="9144000" cy="5949280"/>
          </a:xfrm>
        </p:spPr>
        <p:txBody>
          <a:bodyPr/>
          <a:lstStyle/>
          <a:p>
            <a:pPr marL="539750" indent="-539750" eaLnBrk="1" hangingPunct="1">
              <a:lnSpc>
                <a:spcPct val="80000"/>
              </a:lnSpc>
              <a:buFont typeface="Wingdings" panose="05000000000000000000" pitchFamily="2" charset="2"/>
              <a:buNone/>
              <a:defRPr/>
            </a:pPr>
            <a:r>
              <a:rPr lang="es-ES" sz="2000" b="1" dirty="0">
                <a:solidFill>
                  <a:srgbClr val="00FF00"/>
                </a:solidFill>
              </a:rPr>
              <a:t>1 - PARA EJECUTAR UNA INSTRUCCIÓN, LA </a:t>
            </a:r>
            <a:r>
              <a:rPr lang="es-ES" sz="2000" b="1" i="1" dirty="0">
                <a:solidFill>
                  <a:srgbClr val="00FF00"/>
                </a:solidFill>
              </a:rPr>
              <a:t>LÓGICA DE SECUENCIAMIENTO</a:t>
            </a:r>
            <a:r>
              <a:rPr lang="es-ES" sz="2000" b="1" dirty="0">
                <a:solidFill>
                  <a:srgbClr val="00FF00"/>
                </a:solidFill>
              </a:rPr>
              <a:t>  ENTREGA UN COMANDO DE LECTURA A LA </a:t>
            </a:r>
            <a:r>
              <a:rPr lang="es-ES" sz="2000" b="1" i="1" dirty="0">
                <a:solidFill>
                  <a:srgbClr val="00FF00"/>
                </a:solidFill>
              </a:rPr>
              <a:t>MEMORIA DE CONTROL (CM)</a:t>
            </a:r>
            <a:r>
              <a:rPr lang="es-ES" sz="2000" b="1" dirty="0">
                <a:solidFill>
                  <a:srgbClr val="00FF00"/>
                </a:solidFill>
              </a:rPr>
              <a:t>.</a:t>
            </a:r>
          </a:p>
          <a:p>
            <a:pPr marL="539750" indent="-539750" eaLnBrk="1" hangingPunct="1">
              <a:lnSpc>
                <a:spcPct val="80000"/>
              </a:lnSpc>
              <a:buFont typeface="Wingdings" panose="05000000000000000000" pitchFamily="2" charset="2"/>
              <a:buNone/>
              <a:defRPr/>
            </a:pPr>
            <a:endParaRPr lang="es-ES" sz="2000" b="1" dirty="0">
              <a:solidFill>
                <a:srgbClr val="00FF00"/>
              </a:solidFill>
            </a:endParaRPr>
          </a:p>
          <a:p>
            <a:pPr marL="539750" indent="-539750" eaLnBrk="1" hangingPunct="1">
              <a:lnSpc>
                <a:spcPct val="80000"/>
              </a:lnSpc>
              <a:buFont typeface="Wingdings" panose="05000000000000000000" pitchFamily="2" charset="2"/>
              <a:buNone/>
              <a:defRPr/>
            </a:pPr>
            <a:r>
              <a:rPr lang="es-ES" sz="2000" b="1" dirty="0">
                <a:solidFill>
                  <a:srgbClr val="00FF00"/>
                </a:solidFill>
              </a:rPr>
              <a:t>2 - LA PALABRA CUYA DIRECCIÓN ES ESPECIFICADA POR EL </a:t>
            </a:r>
            <a:r>
              <a:rPr lang="es-ES" sz="2000" b="1" i="1" dirty="0">
                <a:solidFill>
                  <a:srgbClr val="00FF00"/>
                </a:solidFill>
              </a:rPr>
              <a:t>REGISTRO DE DIRECCIONES DEL CONTROL (CAR)</a:t>
            </a:r>
            <a:r>
              <a:rPr lang="es-ES" sz="2000" b="1" dirty="0">
                <a:solidFill>
                  <a:srgbClr val="00FF00"/>
                </a:solidFill>
              </a:rPr>
              <a:t>, ES PASADA AL </a:t>
            </a:r>
            <a:r>
              <a:rPr lang="es-ES" sz="2000" b="1" i="1" dirty="0">
                <a:solidFill>
                  <a:srgbClr val="00FF00"/>
                </a:solidFill>
              </a:rPr>
              <a:t>REGISTRO BUFFER DEL CONTROL (CBR)</a:t>
            </a:r>
            <a:r>
              <a:rPr lang="es-ES" sz="2000" b="1" dirty="0">
                <a:solidFill>
                  <a:srgbClr val="00FF00"/>
                </a:solidFill>
              </a:rPr>
              <a:t>.</a:t>
            </a:r>
          </a:p>
          <a:p>
            <a:pPr marL="539750" indent="-539750" eaLnBrk="1" hangingPunct="1">
              <a:lnSpc>
                <a:spcPct val="80000"/>
              </a:lnSpc>
              <a:buFont typeface="Wingdings" panose="05000000000000000000" pitchFamily="2" charset="2"/>
              <a:buNone/>
              <a:defRPr/>
            </a:pPr>
            <a:endParaRPr lang="es-ES" sz="2000" b="1" dirty="0">
              <a:solidFill>
                <a:srgbClr val="00FF00"/>
              </a:solidFill>
            </a:endParaRPr>
          </a:p>
          <a:p>
            <a:pPr marL="539750" indent="-539750" eaLnBrk="1" hangingPunct="1">
              <a:lnSpc>
                <a:spcPct val="80000"/>
              </a:lnSpc>
              <a:buFont typeface="Wingdings" panose="05000000000000000000" pitchFamily="2" charset="2"/>
              <a:buNone/>
              <a:defRPr/>
            </a:pPr>
            <a:r>
              <a:rPr lang="es-ES" sz="2000" b="1" dirty="0">
                <a:solidFill>
                  <a:srgbClr val="00FF00"/>
                </a:solidFill>
              </a:rPr>
              <a:t>3 - EL CONTENIDO DEL </a:t>
            </a:r>
            <a:r>
              <a:rPr lang="es-ES" sz="2000" b="1" i="1" dirty="0">
                <a:solidFill>
                  <a:srgbClr val="00FF00"/>
                </a:solidFill>
              </a:rPr>
              <a:t>REGISTRO BUFFER DE CONTROL (CBR) </a:t>
            </a:r>
            <a:r>
              <a:rPr lang="es-ES" sz="2000" b="1" dirty="0">
                <a:solidFill>
                  <a:srgbClr val="00FF00"/>
                </a:solidFill>
              </a:rPr>
              <a:t>GENERA </a:t>
            </a:r>
            <a:r>
              <a:rPr lang="es-ES" sz="2000" b="1" i="1" dirty="0">
                <a:solidFill>
                  <a:srgbClr val="00FF00"/>
                </a:solidFill>
              </a:rPr>
              <a:t>LAS SEÑALES DE CONTROL </a:t>
            </a:r>
            <a:r>
              <a:rPr lang="es-ES" sz="2000" b="1" dirty="0">
                <a:solidFill>
                  <a:srgbClr val="00FF00"/>
                </a:solidFill>
              </a:rPr>
              <a:t>Y LA INFORMACIÓN DE PRÓXIMA DIRECCIÓN QUE NECESITA LA UNIDAD </a:t>
            </a:r>
            <a:r>
              <a:rPr lang="es-ES" sz="2000" b="1" i="1" dirty="0">
                <a:solidFill>
                  <a:srgbClr val="00FF00"/>
                </a:solidFill>
              </a:rPr>
              <a:t>LÓGICA DE SECUENCIAMIENTO</a:t>
            </a:r>
            <a:r>
              <a:rPr lang="es-ES" sz="2000" b="1" dirty="0">
                <a:solidFill>
                  <a:srgbClr val="00FF00"/>
                </a:solidFill>
              </a:rPr>
              <a:t>.</a:t>
            </a:r>
          </a:p>
          <a:p>
            <a:pPr marL="539750" indent="-539750" eaLnBrk="1" hangingPunct="1">
              <a:lnSpc>
                <a:spcPct val="80000"/>
              </a:lnSpc>
              <a:buFont typeface="Wingdings" panose="05000000000000000000" pitchFamily="2" charset="2"/>
              <a:buNone/>
              <a:defRPr/>
            </a:pPr>
            <a:endParaRPr lang="es-ES" sz="2000" b="1" dirty="0">
              <a:solidFill>
                <a:srgbClr val="00FF00"/>
              </a:solidFill>
            </a:endParaRPr>
          </a:p>
          <a:p>
            <a:pPr marL="539750" indent="-539750" eaLnBrk="1" hangingPunct="1">
              <a:lnSpc>
                <a:spcPct val="80000"/>
              </a:lnSpc>
              <a:buFont typeface="Wingdings" panose="05000000000000000000" pitchFamily="2" charset="2"/>
              <a:buNone/>
              <a:defRPr/>
            </a:pPr>
            <a:r>
              <a:rPr lang="es-ES" sz="2000" b="1" dirty="0">
                <a:solidFill>
                  <a:srgbClr val="00FF00"/>
                </a:solidFill>
              </a:rPr>
              <a:t>4 - LA UNIDAD </a:t>
            </a:r>
            <a:r>
              <a:rPr lang="es-ES" sz="2000" b="1" i="1" dirty="0">
                <a:solidFill>
                  <a:srgbClr val="00FF00"/>
                </a:solidFill>
              </a:rPr>
              <a:t>LÓGICA DE SECUENCIAMIENTO </a:t>
            </a:r>
            <a:r>
              <a:rPr lang="es-ES" sz="2000" b="1" dirty="0">
                <a:solidFill>
                  <a:srgbClr val="00FF00"/>
                </a:solidFill>
              </a:rPr>
              <a:t>CARGA UNA NUEVA  DIRECCIÓN EN EL </a:t>
            </a:r>
            <a:r>
              <a:rPr lang="es-ES" sz="2000" b="1" i="1" dirty="0">
                <a:solidFill>
                  <a:srgbClr val="00FF00"/>
                </a:solidFill>
              </a:rPr>
              <a:t>REGISTRO DE DIRECCIONES DEL CONTROL (CAR)</a:t>
            </a:r>
            <a:r>
              <a:rPr lang="es-ES" sz="2000" b="1" dirty="0">
                <a:solidFill>
                  <a:srgbClr val="00FF00"/>
                </a:solidFill>
              </a:rPr>
              <a:t>, EN BASE A LO INDICADO POR LA INFORMACIÓN DE NUEVA DIRECCIÓN PROVENIENTE DEL </a:t>
            </a:r>
            <a:r>
              <a:rPr lang="es-ES" sz="2000" b="1" i="1" dirty="0">
                <a:solidFill>
                  <a:srgbClr val="00FF00"/>
                </a:solidFill>
              </a:rPr>
              <a:t>REGISTRO BUFFER DEL CONTROL (CBR) </a:t>
            </a:r>
            <a:r>
              <a:rPr lang="es-ES" sz="2000" b="1" dirty="0">
                <a:solidFill>
                  <a:srgbClr val="00FF00"/>
                </a:solidFill>
              </a:rPr>
              <a:t>Y DE </a:t>
            </a:r>
            <a:r>
              <a:rPr lang="es-ES" sz="2000" b="1" i="1" dirty="0">
                <a:solidFill>
                  <a:srgbClr val="00FF00"/>
                </a:solidFill>
              </a:rPr>
              <a:t>LAS BANDERAS DE LA ULA (ALU)</a:t>
            </a:r>
            <a:r>
              <a:rPr lang="es-ES" sz="2000" b="1" dirty="0">
                <a:solidFill>
                  <a:srgbClr val="00FF00"/>
                </a:solidFill>
              </a:rPr>
              <a:t>.</a:t>
            </a:r>
          </a:p>
          <a:p>
            <a:pPr marL="539750" indent="-539750" eaLnBrk="1" hangingPunct="1">
              <a:lnSpc>
                <a:spcPct val="80000"/>
              </a:lnSpc>
              <a:buFont typeface="Wingdings" panose="05000000000000000000" pitchFamily="2" charset="2"/>
              <a:buNone/>
              <a:defRPr/>
            </a:pPr>
            <a:endParaRPr lang="es-ES" sz="2000" b="1" dirty="0">
              <a:solidFill>
                <a:srgbClr val="00FF00"/>
              </a:solidFill>
            </a:endParaRPr>
          </a:p>
          <a:p>
            <a:pPr marL="539750" indent="-539750" algn="ctr" eaLnBrk="1" hangingPunct="1">
              <a:lnSpc>
                <a:spcPct val="80000"/>
              </a:lnSpc>
              <a:buFont typeface="Wingdings" panose="05000000000000000000" pitchFamily="2" charset="2"/>
              <a:buNone/>
              <a:defRPr/>
            </a:pPr>
            <a:r>
              <a:rPr lang="es-ES" sz="2000" b="1" dirty="0"/>
              <a:t>      </a:t>
            </a:r>
            <a:r>
              <a:rPr lang="es-ES" sz="2000" b="1" dirty="0">
                <a:solidFill>
                  <a:schemeClr val="folHlink"/>
                </a:solidFill>
              </a:rPr>
              <a:t>TODO ESTO OCURRE DURANTE UN PULSO DE RELOJ.</a:t>
            </a:r>
            <a:r>
              <a:rPr lang="es-ES" sz="2000" dirty="0"/>
              <a:t> </a:t>
            </a:r>
          </a:p>
        </p:txBody>
      </p:sp>
      <p:sp>
        <p:nvSpPr>
          <p:cNvPr id="6" name="5 Marcador de número de diapositiva">
            <a:extLst>
              <a:ext uri="{FF2B5EF4-FFF2-40B4-BE49-F238E27FC236}">
                <a16:creationId xmlns:a16="http://schemas.microsoft.com/office/drawing/2014/main" id="{BDB0940D-27E6-4CE6-8FA5-E2DFEDA52EFD}"/>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3575EBB6-03C2-4E16-9D67-30898F6F19B7}" type="slidenum">
              <a:rPr lang="es-ES" altLang="es-AR" smtClean="0"/>
              <a:pPr eaLnBrk="1" hangingPunct="1">
                <a:defRPr/>
              </a:pPr>
              <a:t>68</a:t>
            </a:fld>
            <a:endParaRPr lang="es-ES" altLang="es-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564A502F-ED16-4A56-AFD1-3B38490101F8}"/>
              </a:ext>
            </a:extLst>
          </p:cNvPr>
          <p:cNvSpPr>
            <a:spLocks noGrp="1" noChangeArrowheads="1"/>
          </p:cNvSpPr>
          <p:nvPr>
            <p:ph type="title"/>
          </p:nvPr>
        </p:nvSpPr>
        <p:spPr>
          <a:xfrm>
            <a:off x="457200" y="277813"/>
            <a:ext cx="8229600" cy="826131"/>
          </a:xfrm>
        </p:spPr>
        <p:txBody>
          <a:bodyPr/>
          <a:lstStyle/>
          <a:p>
            <a:pPr eaLnBrk="1" hangingPunct="1">
              <a:defRPr/>
            </a:pPr>
            <a:r>
              <a:rPr lang="es-ES_tradnl" sz="2400" b="1" dirty="0">
                <a:solidFill>
                  <a:srgbClr val="FFFF00"/>
                </a:solidFill>
              </a:rPr>
              <a:t>SECUENCIAMIENTO DE LAS MICROINSTRUCCIONES (OPCIONES PUNTO 4)</a:t>
            </a:r>
            <a:endParaRPr lang="es-ES" sz="2400" b="1" dirty="0">
              <a:solidFill>
                <a:srgbClr val="FFFF00"/>
              </a:solidFill>
            </a:endParaRPr>
          </a:p>
        </p:txBody>
      </p:sp>
      <p:sp>
        <p:nvSpPr>
          <p:cNvPr id="178179" name="Rectangle 3">
            <a:extLst>
              <a:ext uri="{FF2B5EF4-FFF2-40B4-BE49-F238E27FC236}">
                <a16:creationId xmlns:a16="http://schemas.microsoft.com/office/drawing/2014/main" id="{F80B2CF1-33F0-45B8-A91F-0EFDBCEDE598}"/>
              </a:ext>
            </a:extLst>
          </p:cNvPr>
          <p:cNvSpPr>
            <a:spLocks noGrp="1" noChangeArrowheads="1"/>
          </p:cNvSpPr>
          <p:nvPr>
            <p:ph type="body" idx="1"/>
          </p:nvPr>
        </p:nvSpPr>
        <p:spPr>
          <a:xfrm>
            <a:off x="457200" y="1484784"/>
            <a:ext cx="8229600" cy="5007613"/>
          </a:xfrm>
        </p:spPr>
        <p:txBody>
          <a:bodyPr/>
          <a:lstStyle/>
          <a:p>
            <a:pPr eaLnBrk="1" hangingPunct="1">
              <a:lnSpc>
                <a:spcPct val="80000"/>
              </a:lnSpc>
              <a:buFont typeface="Wingdings" panose="05000000000000000000" pitchFamily="2" charset="2"/>
              <a:buNone/>
              <a:defRPr/>
            </a:pPr>
            <a:r>
              <a:rPr lang="es-ES" sz="2400" b="1" dirty="0">
                <a:solidFill>
                  <a:srgbClr val="FFFF00"/>
                </a:solidFill>
              </a:rPr>
              <a:t>- </a:t>
            </a:r>
            <a:r>
              <a:rPr lang="es-ES" sz="2000" b="1" dirty="0"/>
              <a:t>OBTENER LA PRÓXIMA MICROINSTRUCCIÓN: SUMAR 1 AL </a:t>
            </a:r>
            <a:r>
              <a:rPr lang="es-ES" sz="2000" b="1" i="1" dirty="0">
                <a:solidFill>
                  <a:srgbClr val="00FF00"/>
                </a:solidFill>
              </a:rPr>
              <a:t>REGISTRO DE DIRECCIONES DEL  CONTROL (CAR)</a:t>
            </a:r>
            <a:r>
              <a:rPr lang="es-ES" sz="2000" b="1" dirty="0"/>
              <a:t>.</a:t>
            </a:r>
          </a:p>
          <a:p>
            <a:pPr eaLnBrk="1" hangingPunct="1">
              <a:lnSpc>
                <a:spcPct val="80000"/>
              </a:lnSpc>
              <a:buFont typeface="Wingdings" panose="05000000000000000000" pitchFamily="2" charset="2"/>
              <a:buNone/>
              <a:defRPr/>
            </a:pPr>
            <a:endParaRPr lang="es-ES" sz="2000" b="1" dirty="0"/>
          </a:p>
          <a:p>
            <a:pPr eaLnBrk="1" hangingPunct="1">
              <a:lnSpc>
                <a:spcPct val="80000"/>
              </a:lnSpc>
              <a:buFontTx/>
              <a:buChar char="-"/>
              <a:defRPr/>
            </a:pPr>
            <a:r>
              <a:rPr lang="es-ES" sz="2000" b="1" dirty="0"/>
              <a:t>SALTAR A UNA NUEVA RUTINA EN BASE A UNA MICROINSTRUCCIÓN DE SALTO:   CARGAR EL CAMPO DE DIRECCIÓN DEL </a:t>
            </a:r>
            <a:r>
              <a:rPr lang="es-ES" sz="2000" b="1" i="1" dirty="0">
                <a:solidFill>
                  <a:srgbClr val="00FF00"/>
                </a:solidFill>
              </a:rPr>
              <a:t>REGISTRO BUFFER DE CONTROL (CBR) </a:t>
            </a:r>
            <a:r>
              <a:rPr lang="es-ES" sz="2000" b="1" dirty="0"/>
              <a:t>EN EL </a:t>
            </a:r>
            <a:r>
              <a:rPr lang="es-ES" sz="2000" b="1" i="1" dirty="0">
                <a:solidFill>
                  <a:srgbClr val="00FF00"/>
                </a:solidFill>
              </a:rPr>
              <a:t>REGISTRO DE DIRECCIONES DEL CONTROL (CAR)</a:t>
            </a:r>
            <a:r>
              <a:rPr lang="es-ES" sz="2000" b="1" dirty="0"/>
              <a:t>.</a:t>
            </a:r>
          </a:p>
          <a:p>
            <a:pPr eaLnBrk="1" hangingPunct="1">
              <a:lnSpc>
                <a:spcPct val="80000"/>
              </a:lnSpc>
              <a:buFontTx/>
              <a:buChar char="-"/>
              <a:defRPr/>
            </a:pPr>
            <a:endParaRPr lang="es-ES" sz="2000" b="1" dirty="0"/>
          </a:p>
          <a:p>
            <a:pPr eaLnBrk="1" hangingPunct="1">
              <a:lnSpc>
                <a:spcPct val="80000"/>
              </a:lnSpc>
              <a:buFont typeface="Wingdings" panose="05000000000000000000" pitchFamily="2" charset="2"/>
              <a:buNone/>
              <a:defRPr/>
            </a:pPr>
            <a:r>
              <a:rPr lang="es-ES" sz="2000" b="1" dirty="0"/>
              <a:t>- SALTAR A UNA RUTINA DE INSTRUCCIÓN DE MÁQUINA (MACROINSTRUCCIÓN): CARGA EL </a:t>
            </a:r>
            <a:r>
              <a:rPr lang="es-ES" sz="2000" b="1" i="1" dirty="0">
                <a:solidFill>
                  <a:srgbClr val="00FF00"/>
                </a:solidFill>
              </a:rPr>
              <a:t>REGISTRO DE DIRECCIONES DEL CONTROL (CAR)</a:t>
            </a:r>
            <a:r>
              <a:rPr lang="es-ES" sz="2000" b="1" dirty="0"/>
              <a:t> DE ACUERDO AL CÓDIGO  OPERATIVO CONTENIDO EN EL </a:t>
            </a:r>
            <a:r>
              <a:rPr lang="es-ES" sz="2000" b="1" i="1" dirty="0">
                <a:solidFill>
                  <a:srgbClr val="00FF00"/>
                </a:solidFill>
              </a:rPr>
              <a:t>REGISTRO DE INSTRUCCIONES </a:t>
            </a:r>
            <a:r>
              <a:rPr lang="es-ES" sz="2000" b="1" dirty="0">
                <a:solidFill>
                  <a:srgbClr val="00FF00"/>
                </a:solidFill>
              </a:rPr>
              <a:t>(</a:t>
            </a:r>
            <a:r>
              <a:rPr lang="es-ES" sz="2000" b="1" i="1" dirty="0">
                <a:solidFill>
                  <a:srgbClr val="00FF00"/>
                </a:solidFill>
              </a:rPr>
              <a:t>IR)</a:t>
            </a:r>
            <a:r>
              <a:rPr lang="es-ES" sz="2000" b="1" dirty="0"/>
              <a:t> (EL DECODIFICADOR SUPERIOR TRASLADA  O MAPEA EL CODIGO OPERATIVO A LA DIRECCIÓN DE COMIENZO DEL MICROPROGRAMA).</a:t>
            </a:r>
          </a:p>
        </p:txBody>
      </p:sp>
      <p:sp>
        <p:nvSpPr>
          <p:cNvPr id="6" name="5 Marcador de número de diapositiva">
            <a:extLst>
              <a:ext uri="{FF2B5EF4-FFF2-40B4-BE49-F238E27FC236}">
                <a16:creationId xmlns:a16="http://schemas.microsoft.com/office/drawing/2014/main" id="{84205B2C-540F-4D2A-AB45-FEB79FDBF153}"/>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68DE8BE8-6DD5-48EE-AC58-57FF653F79F6}" type="slidenum">
              <a:rPr lang="es-ES" altLang="es-AR" smtClean="0"/>
              <a:pPr eaLnBrk="1" hangingPunct="1">
                <a:defRPr/>
              </a:pPr>
              <a:t>69</a:t>
            </a:fld>
            <a:endParaRPr lang="es-ES" altLang="es-A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C84A8C76-EFAC-4EAF-BADE-7FE5D233C10C}"/>
              </a:ext>
            </a:extLst>
          </p:cNvPr>
          <p:cNvSpPr>
            <a:spLocks noGrp="1" noChangeArrowheads="1"/>
          </p:cNvSpPr>
          <p:nvPr>
            <p:ph type="title"/>
          </p:nvPr>
        </p:nvSpPr>
        <p:spPr>
          <a:xfrm>
            <a:off x="457200" y="277813"/>
            <a:ext cx="8229600" cy="457201"/>
          </a:xfrm>
        </p:spPr>
        <p:txBody>
          <a:bodyPr/>
          <a:lstStyle/>
          <a:p>
            <a:pPr eaLnBrk="1" hangingPunct="1">
              <a:defRPr/>
            </a:pPr>
            <a:r>
              <a:rPr lang="es-ES_tradnl" dirty="0"/>
              <a:t>SECUENCIA DE EVENTOS</a:t>
            </a:r>
            <a:endParaRPr lang="es-ES" dirty="0"/>
          </a:p>
        </p:txBody>
      </p:sp>
      <p:sp>
        <p:nvSpPr>
          <p:cNvPr id="132099" name="Rectangle 3">
            <a:extLst>
              <a:ext uri="{FF2B5EF4-FFF2-40B4-BE49-F238E27FC236}">
                <a16:creationId xmlns:a16="http://schemas.microsoft.com/office/drawing/2014/main" id="{8B9547AD-40F7-420F-A764-405E00141692}"/>
              </a:ext>
            </a:extLst>
          </p:cNvPr>
          <p:cNvSpPr>
            <a:spLocks noGrp="1" noChangeArrowheads="1"/>
          </p:cNvSpPr>
          <p:nvPr>
            <p:ph type="body" idx="1"/>
          </p:nvPr>
        </p:nvSpPr>
        <p:spPr>
          <a:xfrm>
            <a:off x="0" y="908720"/>
            <a:ext cx="8675688" cy="4680520"/>
          </a:xfrm>
        </p:spPr>
        <p:txBody>
          <a:bodyPr/>
          <a:lstStyle/>
          <a:p>
            <a:pPr marL="633413" indent="-633413" algn="just" eaLnBrk="1" hangingPunct="1">
              <a:lnSpc>
                <a:spcPct val="90000"/>
              </a:lnSpc>
              <a:buFont typeface="Wingdings" panose="05000000000000000000" pitchFamily="2" charset="2"/>
              <a:buNone/>
              <a:defRPr/>
            </a:pPr>
            <a:r>
              <a:rPr lang="es-ES" sz="2400" b="1" dirty="0">
                <a:solidFill>
                  <a:srgbClr val="FFFF00"/>
                </a:solidFill>
              </a:rPr>
              <a:t>1 - </a:t>
            </a:r>
            <a:r>
              <a:rPr lang="es-ES" sz="2000" b="1" dirty="0">
                <a:solidFill>
                  <a:srgbClr val="FFFF00"/>
                </a:solidFill>
              </a:rPr>
              <a:t>LA DIRECCIÓN DE LA PRÓXIMA INSTRUCCIÓN A SER EJECUTADA ES TOMADA DEL </a:t>
            </a:r>
            <a:r>
              <a:rPr lang="es-ES" sz="2000" b="1" i="1" dirty="0">
                <a:solidFill>
                  <a:srgbClr val="FFFF00"/>
                </a:solidFill>
              </a:rPr>
              <a:t>CONTADOR DE PROGRAMA </a:t>
            </a:r>
            <a:r>
              <a:rPr lang="es-ES" sz="2000" b="1" dirty="0">
                <a:solidFill>
                  <a:srgbClr val="FFFF00"/>
                </a:solidFill>
              </a:rPr>
              <a:t>(PC), Y ENTREGADA AL BUS DE DIRECCIONES, AL CUAL ESTÁ CONECTADO EL </a:t>
            </a:r>
            <a:r>
              <a:rPr lang="es-ES" sz="2000" b="1" i="1" dirty="0">
                <a:solidFill>
                  <a:srgbClr val="FFFF00"/>
                </a:solidFill>
              </a:rPr>
              <a:t>REGISTRO DE DIRECCIONES DE MEMORIA </a:t>
            </a:r>
            <a:r>
              <a:rPr lang="es-ES" sz="2000" b="1" dirty="0">
                <a:solidFill>
                  <a:srgbClr val="FFFF00"/>
                </a:solidFill>
              </a:rPr>
              <a:t>(MAR).</a:t>
            </a:r>
          </a:p>
          <a:p>
            <a:pPr marL="633413" indent="-633413" eaLnBrk="1" hangingPunct="1">
              <a:lnSpc>
                <a:spcPct val="90000"/>
              </a:lnSpc>
              <a:buFont typeface="Wingdings" panose="05000000000000000000" pitchFamily="2" charset="2"/>
              <a:buNone/>
              <a:defRPr/>
            </a:pPr>
            <a:endParaRPr lang="es-ES" sz="2000" b="1" dirty="0">
              <a:solidFill>
                <a:srgbClr val="FFFF00"/>
              </a:solidFill>
            </a:endParaRPr>
          </a:p>
          <a:p>
            <a:pPr marL="633413" indent="-633413" algn="just" eaLnBrk="1" hangingPunct="1">
              <a:lnSpc>
                <a:spcPct val="90000"/>
              </a:lnSpc>
              <a:buFont typeface="Wingdings" panose="05000000000000000000" pitchFamily="2" charset="2"/>
              <a:buNone/>
              <a:defRPr/>
            </a:pPr>
            <a:r>
              <a:rPr lang="es-ES" sz="2000" b="1" dirty="0">
                <a:solidFill>
                  <a:srgbClr val="FFFF00"/>
                </a:solidFill>
              </a:rPr>
              <a:t>2 -  SE EMITE DESDE LA UNIDAD DE CONTROL EL MANDO LEER, EL QUE ES ENTREGADO AL BUS DE CONTROL. ES UBICADA LA DIRECCIÓN EN LA MEMORIA Y EL CONTENIDO DE LA CORRESPONDIENTE POSICIÓN ES ENTREGADO AL </a:t>
            </a:r>
            <a:r>
              <a:rPr lang="es-ES" sz="2000" b="1" i="1" dirty="0">
                <a:solidFill>
                  <a:srgbClr val="FFFF00"/>
                </a:solidFill>
              </a:rPr>
              <a:t>REGISTRO INTERMEDIO DE MEMORIA</a:t>
            </a:r>
            <a:r>
              <a:rPr lang="es-ES" sz="2000" b="1" dirty="0">
                <a:solidFill>
                  <a:srgbClr val="FFFF00"/>
                </a:solidFill>
              </a:rPr>
              <a:t> (MBR), EL CUAL ESTÁ CONECTADO AL BUS DE DATOS.</a:t>
            </a:r>
          </a:p>
          <a:p>
            <a:pPr marL="633413" indent="-633413" algn="just" eaLnBrk="1" hangingPunct="1">
              <a:lnSpc>
                <a:spcPct val="90000"/>
              </a:lnSpc>
              <a:buFont typeface="Wingdings" panose="05000000000000000000" pitchFamily="2" charset="2"/>
              <a:buNone/>
              <a:defRPr/>
            </a:pPr>
            <a:endParaRPr lang="es-ES" sz="2000" b="1" dirty="0">
              <a:solidFill>
                <a:srgbClr val="FFFF00"/>
              </a:solidFill>
            </a:endParaRPr>
          </a:p>
          <a:p>
            <a:pPr marL="633413" indent="-633413" algn="just" eaLnBrk="1" hangingPunct="1">
              <a:lnSpc>
                <a:spcPct val="90000"/>
              </a:lnSpc>
              <a:buFont typeface="Wingdings" panose="05000000000000000000" pitchFamily="2" charset="2"/>
              <a:buNone/>
              <a:defRPr/>
            </a:pPr>
            <a:r>
              <a:rPr lang="es-ES" sz="2000" b="1" dirty="0">
                <a:solidFill>
                  <a:srgbClr val="FFFF00"/>
                </a:solidFill>
              </a:rPr>
              <a:t>3 -  SE SUMA UNA UNIDAD AL CONTENIDO DEL </a:t>
            </a:r>
            <a:r>
              <a:rPr lang="es-ES" sz="2000" b="1" i="1" dirty="0">
                <a:solidFill>
                  <a:srgbClr val="FFFF00"/>
                </a:solidFill>
              </a:rPr>
              <a:t>CONTADOR DE PROGRAMA </a:t>
            </a:r>
            <a:r>
              <a:rPr lang="es-ES" sz="2000" b="1" dirty="0">
                <a:solidFill>
                  <a:srgbClr val="FFFF00"/>
                </a:solidFill>
              </a:rPr>
              <a:t>(PC).</a:t>
            </a:r>
          </a:p>
          <a:p>
            <a:pPr marL="633413" indent="-633413" eaLnBrk="1" hangingPunct="1">
              <a:lnSpc>
                <a:spcPct val="90000"/>
              </a:lnSpc>
              <a:buFont typeface="Wingdings" panose="05000000000000000000" pitchFamily="2" charset="2"/>
              <a:buNone/>
              <a:defRPr/>
            </a:pPr>
            <a:endParaRPr lang="es-ES" sz="2000" b="1" dirty="0">
              <a:solidFill>
                <a:srgbClr val="FFFF00"/>
              </a:solidFill>
            </a:endParaRPr>
          </a:p>
          <a:p>
            <a:pPr marL="633413" indent="-633413" algn="just" eaLnBrk="1" hangingPunct="1">
              <a:lnSpc>
                <a:spcPct val="90000"/>
              </a:lnSpc>
              <a:buFont typeface="Wingdings" panose="05000000000000000000" pitchFamily="2" charset="2"/>
              <a:buNone/>
              <a:defRPr/>
            </a:pPr>
            <a:r>
              <a:rPr lang="es-ES" sz="2000" b="1" dirty="0">
                <a:solidFill>
                  <a:srgbClr val="FFFF00"/>
                </a:solidFill>
              </a:rPr>
              <a:t>4 -  SE PASA EL CONTENIDO DEL </a:t>
            </a:r>
            <a:r>
              <a:rPr lang="es-ES" sz="2000" b="1" i="1" dirty="0">
                <a:solidFill>
                  <a:srgbClr val="FFFF00"/>
                </a:solidFill>
              </a:rPr>
              <a:t>REGISTRO INTERMEDIO DE MEMORIA</a:t>
            </a:r>
            <a:r>
              <a:rPr lang="es-ES" sz="2000" b="1" dirty="0">
                <a:solidFill>
                  <a:srgbClr val="FFFF00"/>
                </a:solidFill>
              </a:rPr>
              <a:t> (MBR) POR MEDIO DEL BUS DE DATOS AL </a:t>
            </a:r>
            <a:r>
              <a:rPr lang="es-ES" sz="2000" b="1" i="1" dirty="0">
                <a:solidFill>
                  <a:srgbClr val="FFFF00"/>
                </a:solidFill>
              </a:rPr>
              <a:t>REGISTRO DE INSTRUCCIONES </a:t>
            </a:r>
            <a:r>
              <a:rPr lang="es-ES" sz="2000" b="1" dirty="0">
                <a:solidFill>
                  <a:srgbClr val="FFFF00"/>
                </a:solidFill>
              </a:rPr>
              <a:t>(IR).</a:t>
            </a:r>
          </a:p>
        </p:txBody>
      </p:sp>
      <p:sp>
        <p:nvSpPr>
          <p:cNvPr id="6" name="5 Marcador de número de diapositiva">
            <a:extLst>
              <a:ext uri="{FF2B5EF4-FFF2-40B4-BE49-F238E27FC236}">
                <a16:creationId xmlns:a16="http://schemas.microsoft.com/office/drawing/2014/main" id="{A502D4D2-0E9E-4702-853B-CBE420820432}"/>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8AC9C671-AD06-41CC-8EEF-492ABD560275}" type="slidenum">
              <a:rPr lang="es-ES" altLang="es-AR" smtClean="0"/>
              <a:pPr eaLnBrk="1" hangingPunct="1">
                <a:defRPr/>
              </a:pPr>
              <a:t>7</a:t>
            </a:fld>
            <a:endParaRPr lang="es-ES" altLang="es-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B9BF8F-19F5-432B-9D47-B4286D59A3FF}"/>
              </a:ext>
            </a:extLst>
          </p:cNvPr>
          <p:cNvSpPr>
            <a:spLocks noGrp="1"/>
          </p:cNvSpPr>
          <p:nvPr>
            <p:ph type="title"/>
          </p:nvPr>
        </p:nvSpPr>
        <p:spPr/>
        <p:txBody>
          <a:bodyPr/>
          <a:lstStyle/>
          <a:p>
            <a:pPr>
              <a:defRPr/>
            </a:pPr>
            <a:r>
              <a:rPr lang="es-ES_tradnl" dirty="0"/>
              <a:t>FUNCIONAMIENTO</a:t>
            </a:r>
            <a:endParaRPr lang="es-AR" dirty="0"/>
          </a:p>
        </p:txBody>
      </p:sp>
      <p:sp>
        <p:nvSpPr>
          <p:cNvPr id="3" name="Marcador de contenido 2">
            <a:extLst>
              <a:ext uri="{FF2B5EF4-FFF2-40B4-BE49-F238E27FC236}">
                <a16:creationId xmlns:a16="http://schemas.microsoft.com/office/drawing/2014/main" id="{9CDC42BC-0052-41D3-A5C1-DC2BAC493318}"/>
              </a:ext>
            </a:extLst>
          </p:cNvPr>
          <p:cNvSpPr>
            <a:spLocks noGrp="1"/>
          </p:cNvSpPr>
          <p:nvPr>
            <p:ph idx="1"/>
          </p:nvPr>
        </p:nvSpPr>
        <p:spPr>
          <a:xfrm>
            <a:off x="457200" y="1417638"/>
            <a:ext cx="8229600" cy="4713287"/>
          </a:xfrm>
        </p:spPr>
        <p:txBody>
          <a:bodyPr/>
          <a:lstStyle/>
          <a:p>
            <a:pPr>
              <a:defRPr/>
            </a:pPr>
            <a:r>
              <a:rPr lang="es-AR" sz="2400" dirty="0"/>
              <a:t>EL DECODIFICADOR INFERIOR ES USADO PARA LAS </a:t>
            </a:r>
            <a:r>
              <a:rPr lang="es-AR" sz="2400" b="1" i="1" dirty="0"/>
              <a:t>MICROINSTRUCCIONES VERTICALES</a:t>
            </a:r>
            <a:r>
              <a:rPr lang="es-AR" sz="2400" dirty="0"/>
              <a:t>, TRASLADA LOS CÓDIGOS EN SEÑALES DE CONTROL INDIVIDUALES </a:t>
            </a:r>
            <a:r>
              <a:rPr lang="es-AR" dirty="0"/>
              <a:t>.</a:t>
            </a:r>
          </a:p>
          <a:p>
            <a:pPr marL="0" indent="0">
              <a:buNone/>
              <a:defRPr/>
            </a:pPr>
            <a:endParaRPr lang="es-AR" dirty="0"/>
          </a:p>
          <a:p>
            <a:pPr>
              <a:defRPr/>
            </a:pPr>
            <a:r>
              <a:rPr lang="es-AR" sz="2400" dirty="0"/>
              <a:t>LA VENTAJA DE LA LAS </a:t>
            </a:r>
            <a:r>
              <a:rPr lang="es-AR" sz="2400" b="1" i="1" dirty="0"/>
              <a:t>MICROINSTRUCCIONES VERTICALES</a:t>
            </a:r>
            <a:r>
              <a:rPr lang="es-AR" sz="2400" dirty="0"/>
              <a:t> ES QUE SON MAS COMPACTAS (POCOS BITS) QUE LAS </a:t>
            </a:r>
            <a:r>
              <a:rPr lang="es-AR" sz="2400" b="1" i="1" dirty="0"/>
              <a:t>MICROINSTRUCCIONES HORIZONTALES</a:t>
            </a:r>
            <a:r>
              <a:rPr lang="es-AR" sz="2400" dirty="0"/>
              <a:t> A EXPENSA DE UNA PEQUEÑA CANTIDAD ADICIONAL DE LÓGICA Y TIEMPO DE RETARDO</a:t>
            </a:r>
          </a:p>
        </p:txBody>
      </p:sp>
      <p:sp>
        <p:nvSpPr>
          <p:cNvPr id="4" name="Marcador de número de diapositiva 3">
            <a:extLst>
              <a:ext uri="{FF2B5EF4-FFF2-40B4-BE49-F238E27FC236}">
                <a16:creationId xmlns:a16="http://schemas.microsoft.com/office/drawing/2014/main" id="{CD0812DA-FA58-4C63-A3DC-D64517D5E5C2}"/>
              </a:ext>
            </a:extLst>
          </p:cNvPr>
          <p:cNvSpPr>
            <a:spLocks noGrp="1"/>
          </p:cNvSpPr>
          <p:nvPr>
            <p:ph type="sldNum" sz="quarter" idx="12"/>
          </p:nvPr>
        </p:nvSpPr>
        <p:spPr/>
        <p:txBody>
          <a:bodyPr/>
          <a:lstStyle/>
          <a:p>
            <a:pPr>
              <a:defRPr/>
            </a:pPr>
            <a:fld id="{71562616-5071-4E94-AC65-DD8F9E95074A}" type="slidenum">
              <a:rPr lang="es-ES" altLang="es-AR" smtClean="0"/>
              <a:pPr>
                <a:defRPr/>
              </a:pPr>
              <a:t>70</a:t>
            </a:fld>
            <a:endParaRPr lang="es-ES" altLang="es-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24DF5E0B-43F4-4478-AC93-4551FE284F51}"/>
              </a:ext>
            </a:extLst>
          </p:cNvPr>
          <p:cNvSpPr>
            <a:spLocks noGrp="1" noChangeArrowheads="1"/>
          </p:cNvSpPr>
          <p:nvPr>
            <p:ph type="title"/>
          </p:nvPr>
        </p:nvSpPr>
        <p:spPr>
          <a:xfrm>
            <a:off x="457200" y="0"/>
            <a:ext cx="8229600" cy="620713"/>
          </a:xfrm>
        </p:spPr>
        <p:txBody>
          <a:bodyPr/>
          <a:lstStyle/>
          <a:p>
            <a:pPr eaLnBrk="1" hangingPunct="1">
              <a:defRPr/>
            </a:pPr>
            <a:r>
              <a:rPr lang="es-ES_tradnl" sz="4000" b="1" dirty="0"/>
              <a:t>CONTROL DE WILKES</a:t>
            </a:r>
            <a:endParaRPr lang="es-ES" sz="4000" b="1" dirty="0"/>
          </a:p>
        </p:txBody>
      </p:sp>
      <p:pic>
        <p:nvPicPr>
          <p:cNvPr id="112643" name="Picture 4" descr="Nueva imagen">
            <a:extLst>
              <a:ext uri="{FF2B5EF4-FFF2-40B4-BE49-F238E27FC236}">
                <a16:creationId xmlns:a16="http://schemas.microsoft.com/office/drawing/2014/main" id="{44E25F00-9BB4-4A42-94AA-7EFE62FE02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96900"/>
            <a:ext cx="6624638" cy="627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Marcador de número de diapositiva">
            <a:extLst>
              <a:ext uri="{FF2B5EF4-FFF2-40B4-BE49-F238E27FC236}">
                <a16:creationId xmlns:a16="http://schemas.microsoft.com/office/drawing/2014/main" id="{3988062D-1DDB-4A66-87B7-E9603DC85330}"/>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6515EBD2-53C9-4745-AAF5-75245CAF7BC4}" type="slidenum">
              <a:rPr lang="es-ES" altLang="es-AR" smtClean="0"/>
              <a:pPr eaLnBrk="1" hangingPunct="1">
                <a:defRPr/>
              </a:pPr>
              <a:t>71</a:t>
            </a:fld>
            <a:endParaRPr lang="es-ES" altLang="es-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5943C0-CEE3-4FB4-A77E-DC06D6F07D53}"/>
              </a:ext>
            </a:extLst>
          </p:cNvPr>
          <p:cNvSpPr>
            <a:spLocks noGrp="1"/>
          </p:cNvSpPr>
          <p:nvPr>
            <p:ph type="title"/>
          </p:nvPr>
        </p:nvSpPr>
        <p:spPr>
          <a:xfrm>
            <a:off x="457200" y="277814"/>
            <a:ext cx="8229600" cy="522288"/>
          </a:xfrm>
        </p:spPr>
        <p:txBody>
          <a:bodyPr/>
          <a:lstStyle/>
          <a:p>
            <a:pPr>
              <a:defRPr/>
            </a:pPr>
            <a:r>
              <a:rPr lang="es-ES_tradnl" b="1" dirty="0"/>
              <a:t>CONTROL DE WILKES</a:t>
            </a:r>
            <a:endParaRPr lang="es-AR" b="1" dirty="0"/>
          </a:p>
        </p:txBody>
      </p:sp>
      <p:sp>
        <p:nvSpPr>
          <p:cNvPr id="4" name="Marcador de número de diapositiva 3">
            <a:extLst>
              <a:ext uri="{FF2B5EF4-FFF2-40B4-BE49-F238E27FC236}">
                <a16:creationId xmlns:a16="http://schemas.microsoft.com/office/drawing/2014/main" id="{A591ACEA-DE89-41B0-B2D9-6D1EAFCCF6A6}"/>
              </a:ext>
            </a:extLst>
          </p:cNvPr>
          <p:cNvSpPr>
            <a:spLocks noGrp="1"/>
          </p:cNvSpPr>
          <p:nvPr>
            <p:ph type="sldNum" sz="quarter" idx="12"/>
          </p:nvPr>
        </p:nvSpPr>
        <p:spPr/>
        <p:txBody>
          <a:bodyPr/>
          <a:lstStyle/>
          <a:p>
            <a:pPr>
              <a:defRPr/>
            </a:pPr>
            <a:fld id="{9042DC7F-C458-4DC5-9833-D926E76F5215}" type="slidenum">
              <a:rPr lang="es-ES" altLang="es-AR" smtClean="0"/>
              <a:pPr>
                <a:defRPr/>
              </a:pPr>
              <a:t>72</a:t>
            </a:fld>
            <a:endParaRPr lang="es-ES" altLang="es-AR"/>
          </a:p>
        </p:txBody>
      </p:sp>
      <p:sp>
        <p:nvSpPr>
          <p:cNvPr id="5" name="Rectangle 1">
            <a:extLst>
              <a:ext uri="{FF2B5EF4-FFF2-40B4-BE49-F238E27FC236}">
                <a16:creationId xmlns:a16="http://schemas.microsoft.com/office/drawing/2014/main" id="{4B72D08B-64C8-4A97-83A3-35A5D99C6F69}"/>
              </a:ext>
            </a:extLst>
          </p:cNvPr>
          <p:cNvSpPr>
            <a:spLocks noGrp="1" noChangeArrowheads="1"/>
          </p:cNvSpPr>
          <p:nvPr>
            <p:ph idx="1"/>
          </p:nvPr>
        </p:nvSpPr>
        <p:spPr>
          <a:xfrm>
            <a:off x="457200" y="749648"/>
            <a:ext cx="8229600" cy="6001643"/>
          </a:xfrm>
        </p:spPr>
        <p:txBody>
          <a:bodyPr anchor="ctr">
            <a:spAutoFit/>
          </a:bodyPr>
          <a:lstStyle/>
          <a:p>
            <a:pPr marL="0" indent="0" algn="just">
              <a:spcBef>
                <a:spcPct val="0"/>
              </a:spcBef>
              <a:buClrTx/>
              <a:buSzTx/>
              <a:buFontTx/>
              <a:buNone/>
              <a:defRPr/>
            </a:pPr>
            <a:r>
              <a:rPr lang="es-ES" altLang="es-AR" sz="1200" b="1" dirty="0">
                <a:effectLst/>
                <a:ea typeface="Times New Roman" panose="02020603050405020304" pitchFamily="18" charset="0"/>
              </a:rPr>
              <a:t>	</a:t>
            </a:r>
          </a:p>
          <a:p>
            <a:pPr marL="0" indent="0" algn="just">
              <a:spcBef>
                <a:spcPct val="0"/>
              </a:spcBef>
              <a:buClrTx/>
              <a:buSzTx/>
              <a:buFontTx/>
              <a:buNone/>
              <a:defRPr/>
            </a:pPr>
            <a:endParaRPr lang="es-ES" altLang="es-AR" sz="1200" b="1" dirty="0">
              <a:effectLst/>
              <a:ea typeface="Times New Roman" panose="02020603050405020304" pitchFamily="18" charset="0"/>
            </a:endParaRPr>
          </a:p>
          <a:p>
            <a:pPr algn="just">
              <a:spcBef>
                <a:spcPct val="0"/>
              </a:spcBef>
              <a:buClrTx/>
              <a:buSzTx/>
              <a:defRPr/>
            </a:pPr>
            <a:r>
              <a:rPr lang="es-ES" sz="1800" b="1" cap="all" dirty="0">
                <a:effectLst/>
              </a:rPr>
              <a:t>El término "</a:t>
            </a:r>
            <a:r>
              <a:rPr lang="es-ES" sz="1800" b="1" i="1" cap="all" dirty="0">
                <a:effectLst>
                  <a:outerShdw blurRad="38100" dist="38100" dir="2700000" algn="tl">
                    <a:srgbClr val="000000">
                      <a:alpha val="43137"/>
                    </a:srgbClr>
                  </a:outerShdw>
                </a:effectLst>
              </a:rPr>
              <a:t>Microprograma</a:t>
            </a:r>
            <a:r>
              <a:rPr lang="es-ES" sz="1800" b="1" cap="all" dirty="0">
                <a:effectLst/>
              </a:rPr>
              <a:t>" fue utilizado por primera vez por </a:t>
            </a:r>
            <a:r>
              <a:rPr lang="es-ES" sz="1800" b="1" i="1" cap="all" dirty="0">
                <a:effectLst>
                  <a:outerShdw blurRad="38100" dist="38100" dir="2700000" algn="tl">
                    <a:srgbClr val="000000">
                      <a:alpha val="43137"/>
                    </a:srgbClr>
                  </a:outerShdw>
                </a:effectLst>
              </a:rPr>
              <a:t>Maurice Wilkes </a:t>
            </a:r>
            <a:r>
              <a:rPr lang="es-ES" sz="1800" b="1" cap="all" dirty="0">
                <a:effectLst/>
              </a:rPr>
              <a:t>en la década del 50, proponiendo un nuevo diseño de la unidad de control que evitara las complejidades del modelo cableado.</a:t>
            </a:r>
          </a:p>
          <a:p>
            <a:pPr marL="0" indent="0" algn="just">
              <a:spcBef>
                <a:spcPct val="0"/>
              </a:spcBef>
              <a:buClrTx/>
              <a:buSzTx/>
              <a:buNone/>
              <a:defRPr/>
            </a:pPr>
            <a:endParaRPr lang="es-AR" sz="1800" cap="all" dirty="0">
              <a:effectLst/>
            </a:endParaRPr>
          </a:p>
          <a:p>
            <a:pPr algn="just">
              <a:spcBef>
                <a:spcPct val="0"/>
              </a:spcBef>
              <a:buClrTx/>
              <a:buSzTx/>
              <a:defRPr/>
            </a:pPr>
            <a:r>
              <a:rPr lang="es-ES" altLang="es-AR" sz="1800" b="1" cap="all" dirty="0">
                <a:effectLst/>
                <a:ea typeface="Times New Roman" panose="02020603050405020304" pitchFamily="18" charset="0"/>
              </a:rPr>
              <a:t>El corazón del control </a:t>
            </a:r>
            <a:r>
              <a:rPr lang="es-ES" altLang="es-AR" sz="1800" b="1" cap="all" dirty="0" err="1">
                <a:effectLst/>
                <a:ea typeface="Times New Roman" panose="02020603050405020304" pitchFamily="18" charset="0"/>
              </a:rPr>
              <a:t>microprogramado</a:t>
            </a:r>
            <a:r>
              <a:rPr lang="es-ES" altLang="es-AR" sz="1800" b="1" cap="all" dirty="0">
                <a:effectLst/>
                <a:ea typeface="Times New Roman" panose="02020603050405020304" pitchFamily="18" charset="0"/>
              </a:rPr>
              <a:t> es </a:t>
            </a:r>
            <a:r>
              <a:rPr lang="es-ES" altLang="es-AR" sz="1800" b="1" cap="all" dirty="0">
                <a:effectLst>
                  <a:outerShdw blurRad="38100" dist="38100" dir="2700000" algn="tl">
                    <a:srgbClr val="000000">
                      <a:alpha val="43137"/>
                    </a:srgbClr>
                  </a:outerShdw>
                </a:effectLst>
                <a:ea typeface="Times New Roman" panose="02020603050405020304" pitchFamily="18" charset="0"/>
              </a:rPr>
              <a:t>una matriz de diodos</a:t>
            </a:r>
            <a:r>
              <a:rPr lang="es-ES" altLang="es-AR" sz="1800" b="1" cap="all" dirty="0">
                <a:effectLst/>
                <a:ea typeface="Times New Roman" panose="02020603050405020304" pitchFamily="18" charset="0"/>
              </a:rPr>
              <a:t>, parcialmente llena. Durante un ciclo de máquina, una fila de la matriz es activada mediante un pulso, lo que genera señales en los puntos donde están conectados lo diodos </a:t>
            </a:r>
            <a:r>
              <a:rPr lang="es-ES" altLang="es-AR" sz="1800" b="1" cap="all" dirty="0">
                <a:solidFill>
                  <a:srgbClr val="00FF00"/>
                </a:solidFill>
                <a:effectLst/>
                <a:ea typeface="Times New Roman" panose="02020603050405020304" pitchFamily="18" charset="0"/>
              </a:rPr>
              <a:t>(marcados con puntos en el diagrama).</a:t>
            </a:r>
          </a:p>
          <a:p>
            <a:pPr marL="0" indent="0" algn="just">
              <a:spcBef>
                <a:spcPct val="0"/>
              </a:spcBef>
              <a:buClrTx/>
              <a:buSzTx/>
              <a:buNone/>
              <a:defRPr/>
            </a:pPr>
            <a:endParaRPr lang="es-AR" altLang="es-AR" sz="1800" cap="all" dirty="0">
              <a:solidFill>
                <a:srgbClr val="00FF00"/>
              </a:solidFill>
              <a:effectLst/>
            </a:endParaRPr>
          </a:p>
          <a:p>
            <a:pPr algn="just">
              <a:spcBef>
                <a:spcPct val="0"/>
              </a:spcBef>
              <a:buClrTx/>
              <a:buSzTx/>
              <a:defRPr/>
            </a:pPr>
            <a:r>
              <a:rPr lang="es-ES" altLang="es-AR" sz="1800" b="1" cap="all" dirty="0">
                <a:effectLst/>
                <a:ea typeface="Times New Roman" panose="02020603050405020304" pitchFamily="18" charset="0"/>
              </a:rPr>
              <a:t>La primera parte de la fila genera señales de control, que son las enviadas a controlar la </a:t>
            </a:r>
            <a:r>
              <a:rPr lang="es-ES" altLang="es-AR" sz="1800" b="1" i="1" cap="all" dirty="0">
                <a:effectLst>
                  <a:outerShdw blurRad="38100" dist="38100" dir="2700000" algn="tl">
                    <a:srgbClr val="000000">
                      <a:alpha val="43137"/>
                    </a:srgbClr>
                  </a:outerShdw>
                </a:effectLst>
                <a:ea typeface="Times New Roman" panose="02020603050405020304" pitchFamily="18" charset="0"/>
              </a:rPr>
              <a:t>UCP</a:t>
            </a:r>
            <a:r>
              <a:rPr lang="es-ES" altLang="es-AR" sz="1800" b="1" cap="all" dirty="0">
                <a:effectLst/>
                <a:ea typeface="Times New Roman" panose="02020603050405020304" pitchFamily="18" charset="0"/>
              </a:rPr>
              <a:t> (</a:t>
            </a:r>
            <a:r>
              <a:rPr lang="es-ES" altLang="es-AR" sz="1800" b="1" i="1" cap="all" dirty="0">
                <a:effectLst>
                  <a:outerShdw blurRad="38100" dist="38100" dir="2700000" algn="tl">
                    <a:srgbClr val="000000">
                      <a:alpha val="43137"/>
                    </a:srgbClr>
                  </a:outerShdw>
                </a:effectLst>
                <a:ea typeface="Times New Roman" panose="02020603050405020304" pitchFamily="18" charset="0"/>
              </a:rPr>
              <a:t>CPU</a:t>
            </a:r>
            <a:r>
              <a:rPr lang="es-ES" altLang="es-AR" sz="1800" b="1" cap="all" dirty="0">
                <a:effectLst/>
                <a:ea typeface="Times New Roman" panose="02020603050405020304" pitchFamily="18" charset="0"/>
              </a:rPr>
              <a:t>), mientras que la segunda parte genera la dirección de la  fila que debe ser pulsada en el próximo ciclo de máquina. En consecuencia, </a:t>
            </a:r>
            <a:r>
              <a:rPr lang="es-ES" altLang="es-AR" sz="1800" b="1" i="1" cap="all" dirty="0">
                <a:effectLst>
                  <a:outerShdw blurRad="38100" dist="38100" dir="2700000" algn="tl">
                    <a:srgbClr val="000000">
                      <a:alpha val="43137"/>
                    </a:srgbClr>
                  </a:outerShdw>
                </a:effectLst>
                <a:ea typeface="Times New Roman" panose="02020603050405020304" pitchFamily="18" charset="0"/>
              </a:rPr>
              <a:t>cada línea de la matriz es una microinstrucción</a:t>
            </a:r>
            <a:r>
              <a:rPr lang="es-ES" altLang="es-AR" sz="1800" b="1" cap="all" dirty="0">
                <a:effectLst/>
                <a:ea typeface="Times New Roman" panose="02020603050405020304" pitchFamily="18" charset="0"/>
              </a:rPr>
              <a:t>, y </a:t>
            </a:r>
            <a:r>
              <a:rPr lang="es-ES" altLang="es-AR" sz="1800" b="1" i="1" cap="all" dirty="0">
                <a:effectLst>
                  <a:outerShdw blurRad="38100" dist="38100" dir="2700000" algn="tl">
                    <a:srgbClr val="000000">
                      <a:alpha val="43137"/>
                    </a:srgbClr>
                  </a:outerShdw>
                </a:effectLst>
                <a:ea typeface="Times New Roman" panose="02020603050405020304" pitchFamily="18" charset="0"/>
              </a:rPr>
              <a:t>la matriz en si misma es la memoria de control</a:t>
            </a:r>
            <a:r>
              <a:rPr lang="es-ES" altLang="es-AR" sz="1800" b="1" cap="all" dirty="0">
                <a:effectLst/>
                <a:ea typeface="Times New Roman" panose="02020603050405020304" pitchFamily="18" charset="0"/>
              </a:rPr>
              <a:t>.</a:t>
            </a:r>
            <a:endParaRPr lang="es-ES" altLang="es-AR" sz="1800" cap="all" dirty="0">
              <a:effectLst/>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10A97-D855-4DC8-A9EF-D53878056CB5}"/>
              </a:ext>
            </a:extLst>
          </p:cNvPr>
          <p:cNvSpPr>
            <a:spLocks noGrp="1"/>
          </p:cNvSpPr>
          <p:nvPr>
            <p:ph type="title"/>
          </p:nvPr>
        </p:nvSpPr>
        <p:spPr/>
        <p:txBody>
          <a:bodyPr/>
          <a:lstStyle/>
          <a:p>
            <a:pPr>
              <a:defRPr/>
            </a:pPr>
            <a:r>
              <a:rPr lang="es-ES_tradnl" b="1" dirty="0"/>
              <a:t>CONTROL DE WILKES</a:t>
            </a:r>
            <a:endParaRPr lang="es-AR" b="1" dirty="0"/>
          </a:p>
        </p:txBody>
      </p:sp>
      <p:sp>
        <p:nvSpPr>
          <p:cNvPr id="3" name="Marcador de contenido 2">
            <a:extLst>
              <a:ext uri="{FF2B5EF4-FFF2-40B4-BE49-F238E27FC236}">
                <a16:creationId xmlns:a16="http://schemas.microsoft.com/office/drawing/2014/main" id="{BCAAA933-876D-4763-8CAE-1325B6A38414}"/>
              </a:ext>
            </a:extLst>
          </p:cNvPr>
          <p:cNvSpPr>
            <a:spLocks noGrp="1"/>
          </p:cNvSpPr>
          <p:nvPr>
            <p:ph idx="1"/>
          </p:nvPr>
        </p:nvSpPr>
        <p:spPr>
          <a:xfrm>
            <a:off x="457200" y="1417638"/>
            <a:ext cx="8229600" cy="4713287"/>
          </a:xfrm>
        </p:spPr>
        <p:txBody>
          <a:bodyPr/>
          <a:lstStyle/>
          <a:p>
            <a:pPr algn="just">
              <a:defRPr/>
            </a:pPr>
            <a:r>
              <a:rPr lang="es-ES" sz="2000" b="1" cap="all" dirty="0">
                <a:effectLst/>
              </a:rPr>
              <a:t>En el inicio de un ciclo, la dirección de la fila a ser pulsada es contenida en el </a:t>
            </a:r>
            <a:r>
              <a:rPr lang="es-ES" sz="2000" b="1" i="1" cap="all" dirty="0">
                <a:effectLst>
                  <a:outerShdw blurRad="38100" dist="38100" dir="2700000" algn="tl">
                    <a:srgbClr val="000000">
                      <a:alpha val="43137"/>
                    </a:srgbClr>
                  </a:outerShdw>
                </a:effectLst>
              </a:rPr>
              <a:t>Registro I</a:t>
            </a:r>
            <a:r>
              <a:rPr lang="es-ES" sz="2000" b="1" cap="all" dirty="0">
                <a:effectLst/>
              </a:rPr>
              <a:t>. Esta dirección es la entrada del decodificador, el que, cuando es activado por el pulso de reloj, activa esa fila de la matriz.</a:t>
            </a:r>
          </a:p>
          <a:p>
            <a:pPr marL="0" indent="0" algn="just">
              <a:buNone/>
              <a:defRPr/>
            </a:pPr>
            <a:endParaRPr lang="es-AR" sz="2000" cap="all" dirty="0">
              <a:effectLst/>
            </a:endParaRPr>
          </a:p>
          <a:p>
            <a:pPr algn="just">
              <a:defRPr/>
            </a:pPr>
            <a:r>
              <a:rPr lang="es-ES" sz="2000" b="1" cap="all" dirty="0">
                <a:effectLst/>
              </a:rPr>
              <a:t>De acuerdo con lo que indiquen las señales de control, durante el mismo ciclo, se pasa al </a:t>
            </a:r>
            <a:r>
              <a:rPr lang="es-ES" sz="2000" b="1" i="1" cap="all" dirty="0">
                <a:effectLst>
                  <a:outerShdw blurRad="38100" dist="38100" dir="2700000" algn="tl">
                    <a:srgbClr val="000000">
                      <a:alpha val="43137"/>
                    </a:srgbClr>
                  </a:outerShdw>
                </a:effectLst>
              </a:rPr>
              <a:t>Registro II </a:t>
            </a:r>
            <a:r>
              <a:rPr lang="es-ES" sz="2000" b="1" cap="all" dirty="0">
                <a:effectLst/>
              </a:rPr>
              <a:t>ya sea el código operativo contenido en el registro de instrucciones, o la segunda parte de la fila pulsada, que contiene la dirección de la próxima microinstrucción a ser ejecutada.</a:t>
            </a:r>
            <a:endParaRPr lang="es-AR" sz="2000" cap="all" dirty="0">
              <a:effectLst/>
            </a:endParaRPr>
          </a:p>
          <a:p>
            <a:pPr marL="0" indent="0">
              <a:buFont typeface="Wingdings" panose="05000000000000000000" pitchFamily="2" charset="2"/>
              <a:buNone/>
              <a:defRPr/>
            </a:pPr>
            <a:endParaRPr lang="es-AR" sz="2400" cap="all" dirty="0">
              <a:effectLst/>
            </a:endParaRPr>
          </a:p>
          <a:p>
            <a:pPr>
              <a:defRPr/>
            </a:pPr>
            <a:endParaRPr lang="es-AR" dirty="0"/>
          </a:p>
        </p:txBody>
      </p:sp>
      <p:sp>
        <p:nvSpPr>
          <p:cNvPr id="4" name="Marcador de número de diapositiva 3">
            <a:extLst>
              <a:ext uri="{FF2B5EF4-FFF2-40B4-BE49-F238E27FC236}">
                <a16:creationId xmlns:a16="http://schemas.microsoft.com/office/drawing/2014/main" id="{0FB4A298-2FA5-41E4-ADBA-B8AB3020AAC9}"/>
              </a:ext>
            </a:extLst>
          </p:cNvPr>
          <p:cNvSpPr>
            <a:spLocks noGrp="1"/>
          </p:cNvSpPr>
          <p:nvPr>
            <p:ph type="sldNum" sz="quarter" idx="12"/>
          </p:nvPr>
        </p:nvSpPr>
        <p:spPr/>
        <p:txBody>
          <a:bodyPr/>
          <a:lstStyle/>
          <a:p>
            <a:pPr>
              <a:defRPr/>
            </a:pPr>
            <a:fld id="{18AFFA69-3BCB-4DDA-B0B7-AD7F6ADF9002}" type="slidenum">
              <a:rPr lang="es-ES" altLang="es-AR" smtClean="0"/>
              <a:pPr>
                <a:defRPr/>
              </a:pPr>
              <a:t>73</a:t>
            </a:fld>
            <a:endParaRPr lang="es-ES" altLang="es-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781C7-A891-4019-8140-BFE32D38A34C}"/>
              </a:ext>
            </a:extLst>
          </p:cNvPr>
          <p:cNvSpPr>
            <a:spLocks noGrp="1"/>
          </p:cNvSpPr>
          <p:nvPr>
            <p:ph type="title"/>
          </p:nvPr>
        </p:nvSpPr>
        <p:spPr/>
        <p:txBody>
          <a:bodyPr/>
          <a:lstStyle/>
          <a:p>
            <a:pPr>
              <a:defRPr/>
            </a:pPr>
            <a:r>
              <a:rPr lang="es-ES_tradnl" b="1" dirty="0"/>
              <a:t>CONTROL DE WILKES</a:t>
            </a:r>
            <a:endParaRPr lang="es-AR" b="1" dirty="0"/>
          </a:p>
        </p:txBody>
      </p:sp>
      <p:sp>
        <p:nvSpPr>
          <p:cNvPr id="3" name="Marcador de contenido 2">
            <a:extLst>
              <a:ext uri="{FF2B5EF4-FFF2-40B4-BE49-F238E27FC236}">
                <a16:creationId xmlns:a16="http://schemas.microsoft.com/office/drawing/2014/main" id="{3B4D8B15-E3EB-4E4E-92BE-DF0481A46819}"/>
              </a:ext>
            </a:extLst>
          </p:cNvPr>
          <p:cNvSpPr>
            <a:spLocks noGrp="1"/>
          </p:cNvSpPr>
          <p:nvPr>
            <p:ph idx="1"/>
          </p:nvPr>
        </p:nvSpPr>
        <p:spPr>
          <a:xfrm>
            <a:off x="457200" y="1417638"/>
            <a:ext cx="8229600" cy="4713287"/>
          </a:xfrm>
        </p:spPr>
        <p:txBody>
          <a:bodyPr/>
          <a:lstStyle/>
          <a:p>
            <a:pPr>
              <a:defRPr/>
            </a:pPr>
            <a:r>
              <a:rPr lang="es-ES" sz="2000" b="1" cap="all" dirty="0">
                <a:effectLst/>
              </a:rPr>
              <a:t>El contenido del </a:t>
            </a:r>
            <a:r>
              <a:rPr lang="es-ES" sz="2000" b="1" i="1" cap="all" dirty="0">
                <a:effectLst>
                  <a:outerShdw blurRad="38100" dist="38100" dir="2700000" algn="tl">
                    <a:srgbClr val="000000">
                      <a:alpha val="43137"/>
                    </a:srgbClr>
                  </a:outerShdw>
                </a:effectLst>
              </a:rPr>
              <a:t>Registro II </a:t>
            </a:r>
            <a:r>
              <a:rPr lang="es-ES" sz="2000" b="1" cap="all" dirty="0">
                <a:effectLst/>
              </a:rPr>
              <a:t>es pasado al </a:t>
            </a:r>
            <a:r>
              <a:rPr lang="es-ES" sz="2000" b="1" i="1" cap="all" dirty="0">
                <a:effectLst>
                  <a:outerShdw blurRad="38100" dist="38100" dir="2700000" algn="tl">
                    <a:srgbClr val="000000">
                      <a:alpha val="43137"/>
                    </a:srgbClr>
                  </a:outerShdw>
                </a:effectLst>
              </a:rPr>
              <a:t>Registro I </a:t>
            </a:r>
            <a:r>
              <a:rPr lang="es-ES" sz="2000" b="1" cap="all" dirty="0">
                <a:effectLst/>
              </a:rPr>
              <a:t>por un pulso de reloj. En consecuencia, se utilizan pulsos de reloj alternados para activar una fila de la matriz, y para transferir el contenido del </a:t>
            </a:r>
            <a:r>
              <a:rPr lang="es-ES" sz="2000" b="1" i="1" cap="all" dirty="0">
                <a:effectLst>
                  <a:outerShdw blurRad="38100" dist="38100" dir="2700000" algn="tl">
                    <a:srgbClr val="000000">
                      <a:alpha val="43137"/>
                    </a:srgbClr>
                  </a:outerShdw>
                </a:effectLst>
              </a:rPr>
              <a:t>Registro II </a:t>
            </a:r>
            <a:r>
              <a:rPr lang="es-ES" sz="2000" b="1" cap="all" dirty="0">
                <a:effectLst/>
              </a:rPr>
              <a:t>al </a:t>
            </a:r>
            <a:r>
              <a:rPr lang="es-ES" sz="2000" b="1" i="1" cap="all" dirty="0">
                <a:effectLst>
                  <a:outerShdw blurRad="38100" dist="38100" dir="2700000" algn="tl">
                    <a:srgbClr val="000000">
                      <a:alpha val="43137"/>
                    </a:srgbClr>
                  </a:outerShdw>
                </a:effectLst>
              </a:rPr>
              <a:t>Registro I</a:t>
            </a:r>
            <a:r>
              <a:rPr lang="es-ES" sz="2000" b="1" cap="all" dirty="0">
                <a:effectLst/>
              </a:rPr>
              <a:t>.</a:t>
            </a:r>
          </a:p>
          <a:p>
            <a:pPr marL="0" indent="0">
              <a:buFont typeface="Wingdings" panose="05000000000000000000" pitchFamily="2" charset="2"/>
              <a:buNone/>
              <a:defRPr/>
            </a:pPr>
            <a:endParaRPr lang="es-AR" sz="2000" cap="all" dirty="0">
              <a:effectLst/>
            </a:endParaRPr>
          </a:p>
          <a:p>
            <a:pPr>
              <a:defRPr/>
            </a:pPr>
            <a:r>
              <a:rPr lang="es-ES" sz="2000" b="1" cap="all" dirty="0">
                <a:effectLst/>
              </a:rPr>
              <a:t>Esta disposición de dos registros es necesaria por cuanto </a:t>
            </a:r>
            <a:r>
              <a:rPr lang="es-ES" sz="2000" b="1" i="1" cap="all" dirty="0">
                <a:effectLst>
                  <a:outerShdw blurRad="38100" dist="38100" dir="2700000" algn="tl">
                    <a:srgbClr val="000000">
                      <a:alpha val="43137"/>
                    </a:srgbClr>
                  </a:outerShdw>
                </a:effectLst>
              </a:rPr>
              <a:t>el decodificador es simplemente un circuito combinacional</a:t>
            </a:r>
            <a:r>
              <a:rPr lang="es-ES" sz="2000" b="1" cap="all" dirty="0">
                <a:effectLst/>
              </a:rPr>
              <a:t>, </a:t>
            </a:r>
            <a:r>
              <a:rPr lang="es-ES" sz="2000" b="1" i="1" cap="all" dirty="0">
                <a:effectLst>
                  <a:outerShdw blurRad="38100" dist="38100" dir="2700000" algn="tl">
                    <a:srgbClr val="000000">
                      <a:alpha val="43137"/>
                    </a:srgbClr>
                  </a:outerShdw>
                </a:effectLst>
              </a:rPr>
              <a:t>y con un solo registro, la salida se vuelve entrada durante el mismo ciclo, provocando una condición inestable</a:t>
            </a:r>
            <a:r>
              <a:rPr lang="es-ES" sz="2000" b="1" cap="all" dirty="0">
                <a:effectLst/>
              </a:rPr>
              <a:t>.</a:t>
            </a:r>
            <a:endParaRPr lang="es-AR" sz="2000" cap="all" dirty="0">
              <a:effectLst/>
            </a:endParaRPr>
          </a:p>
          <a:p>
            <a:pPr>
              <a:defRPr/>
            </a:pPr>
            <a:endParaRPr lang="es-AR" dirty="0"/>
          </a:p>
        </p:txBody>
      </p:sp>
      <p:sp>
        <p:nvSpPr>
          <p:cNvPr id="4" name="Marcador de número de diapositiva 3">
            <a:extLst>
              <a:ext uri="{FF2B5EF4-FFF2-40B4-BE49-F238E27FC236}">
                <a16:creationId xmlns:a16="http://schemas.microsoft.com/office/drawing/2014/main" id="{0D5DD1A8-1C1D-4E0A-ACCA-D97A735B46BB}"/>
              </a:ext>
            </a:extLst>
          </p:cNvPr>
          <p:cNvSpPr>
            <a:spLocks noGrp="1"/>
          </p:cNvSpPr>
          <p:nvPr>
            <p:ph type="sldNum" sz="quarter" idx="12"/>
          </p:nvPr>
        </p:nvSpPr>
        <p:spPr/>
        <p:txBody>
          <a:bodyPr/>
          <a:lstStyle/>
          <a:p>
            <a:pPr>
              <a:defRPr/>
            </a:pPr>
            <a:fld id="{6C898BED-4179-4615-B2B7-CF88DC0B7CBE}" type="slidenum">
              <a:rPr lang="es-ES" altLang="es-AR" smtClean="0"/>
              <a:pPr>
                <a:defRPr/>
              </a:pPr>
              <a:t>74</a:t>
            </a:fld>
            <a:endParaRPr lang="es-ES" altLang="es-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A98054-3CD8-4DD6-97F6-1B6494116B0A}"/>
              </a:ext>
            </a:extLst>
          </p:cNvPr>
          <p:cNvSpPr>
            <a:spLocks noGrp="1"/>
          </p:cNvSpPr>
          <p:nvPr>
            <p:ph type="title"/>
          </p:nvPr>
        </p:nvSpPr>
        <p:spPr/>
        <p:txBody>
          <a:bodyPr/>
          <a:lstStyle/>
          <a:p>
            <a:pPr>
              <a:defRPr/>
            </a:pPr>
            <a:r>
              <a:rPr lang="es-ES_tradnl" b="1" dirty="0"/>
              <a:t>CONTROL DE WILKES</a:t>
            </a:r>
            <a:endParaRPr lang="es-AR" b="1" dirty="0"/>
          </a:p>
        </p:txBody>
      </p:sp>
      <p:sp>
        <p:nvSpPr>
          <p:cNvPr id="3" name="Marcador de contenido 2">
            <a:extLst>
              <a:ext uri="{FF2B5EF4-FFF2-40B4-BE49-F238E27FC236}">
                <a16:creationId xmlns:a16="http://schemas.microsoft.com/office/drawing/2014/main" id="{F80CE4AE-1F06-4605-A6F4-CAE731B1D043}"/>
              </a:ext>
            </a:extLst>
          </p:cNvPr>
          <p:cNvSpPr>
            <a:spLocks noGrp="1"/>
          </p:cNvSpPr>
          <p:nvPr>
            <p:ph idx="1"/>
          </p:nvPr>
        </p:nvSpPr>
        <p:spPr>
          <a:xfrm>
            <a:off x="465463" y="1556544"/>
            <a:ext cx="8229600" cy="3744912"/>
          </a:xfrm>
        </p:spPr>
        <p:txBody>
          <a:bodyPr/>
          <a:lstStyle/>
          <a:p>
            <a:pPr>
              <a:defRPr/>
            </a:pPr>
            <a:r>
              <a:rPr lang="es-ES" sz="2000" b="1" cap="all" dirty="0">
                <a:effectLst/>
              </a:rPr>
              <a:t>Este esquema es muy similar a la </a:t>
            </a:r>
            <a:r>
              <a:rPr lang="es-ES" sz="2000" b="1" cap="all" dirty="0">
                <a:effectLst>
                  <a:outerShdw blurRad="38100" dist="38100" dir="2700000" algn="tl">
                    <a:srgbClr val="000000">
                      <a:alpha val="43137"/>
                    </a:srgbClr>
                  </a:outerShdw>
                </a:effectLst>
              </a:rPr>
              <a:t>microprogramación horizontal </a:t>
            </a:r>
            <a:r>
              <a:rPr lang="es-ES" sz="2000" b="1" cap="all" dirty="0">
                <a:effectLst/>
              </a:rPr>
              <a:t>descripta anteriormente. La principal diferencia es que en la descripción previa, el registro de direcciones del control puede ser incrementado en una unidad para entregar la nueva dirección. En el esquema de Wilkes, </a:t>
            </a:r>
            <a:r>
              <a:rPr lang="es-ES" sz="2000" b="1" i="1" cap="all" dirty="0">
                <a:effectLst>
                  <a:outerShdw blurRad="38100" dist="38100" dir="2700000" algn="tl">
                    <a:srgbClr val="000000">
                      <a:alpha val="43137"/>
                    </a:srgbClr>
                  </a:outerShdw>
                </a:effectLst>
              </a:rPr>
              <a:t>la próxima dirección es contenida en la misma microinstrucción</a:t>
            </a:r>
            <a:r>
              <a:rPr lang="es-ES" sz="2000" b="1" cap="all" dirty="0">
                <a:effectLst/>
              </a:rPr>
              <a:t>.</a:t>
            </a:r>
          </a:p>
          <a:p>
            <a:pPr marL="0" indent="0">
              <a:buNone/>
              <a:defRPr/>
            </a:pPr>
            <a:endParaRPr lang="es-AR" sz="2000" cap="all" dirty="0">
              <a:effectLst/>
            </a:endParaRPr>
          </a:p>
          <a:p>
            <a:pPr>
              <a:defRPr/>
            </a:pPr>
            <a:r>
              <a:rPr lang="es-ES" sz="2000" b="1" cap="all" dirty="0">
                <a:effectLst/>
              </a:rPr>
              <a:t>Para permitir la bifurcación, una fila debe contener dos partes dirección, controladas por una señal de condición, tal como se muestra en la figura.</a:t>
            </a:r>
            <a:endParaRPr lang="es-AR" sz="2000" cap="all" dirty="0">
              <a:effectLst/>
            </a:endParaRPr>
          </a:p>
          <a:p>
            <a:pPr>
              <a:defRPr/>
            </a:pPr>
            <a:endParaRPr lang="es-AR" dirty="0"/>
          </a:p>
        </p:txBody>
      </p:sp>
      <p:sp>
        <p:nvSpPr>
          <p:cNvPr id="4" name="Marcador de número de diapositiva 3">
            <a:extLst>
              <a:ext uri="{FF2B5EF4-FFF2-40B4-BE49-F238E27FC236}">
                <a16:creationId xmlns:a16="http://schemas.microsoft.com/office/drawing/2014/main" id="{1456DDDC-7C25-46AB-AF4F-94BF0D1D4D83}"/>
              </a:ext>
            </a:extLst>
          </p:cNvPr>
          <p:cNvSpPr>
            <a:spLocks noGrp="1"/>
          </p:cNvSpPr>
          <p:nvPr>
            <p:ph type="sldNum" sz="quarter" idx="12"/>
          </p:nvPr>
        </p:nvSpPr>
        <p:spPr/>
        <p:txBody>
          <a:bodyPr/>
          <a:lstStyle/>
          <a:p>
            <a:pPr>
              <a:defRPr/>
            </a:pPr>
            <a:fld id="{68C0BB67-71A4-4DC4-A68B-69CDEDC2415E}" type="slidenum">
              <a:rPr lang="es-ES" altLang="es-AR" smtClean="0"/>
              <a:pPr>
                <a:defRPr/>
              </a:pPr>
              <a:t>75</a:t>
            </a:fld>
            <a:endParaRPr lang="es-ES" altLang="es-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9B15A2B3-E3F2-4CAE-BB03-5E1651E28819}"/>
              </a:ext>
            </a:extLst>
          </p:cNvPr>
          <p:cNvSpPr>
            <a:spLocks noGrp="1" noChangeArrowheads="1"/>
          </p:cNvSpPr>
          <p:nvPr>
            <p:ph type="title"/>
          </p:nvPr>
        </p:nvSpPr>
        <p:spPr/>
        <p:txBody>
          <a:bodyPr/>
          <a:lstStyle/>
          <a:p>
            <a:pPr eaLnBrk="1" hangingPunct="1">
              <a:defRPr/>
            </a:pPr>
            <a:r>
              <a:rPr lang="es-ES_tradnl" sz="4000" b="1" dirty="0">
                <a:solidFill>
                  <a:srgbClr val="00FF00"/>
                </a:solidFill>
                <a:effectLst>
                  <a:outerShdw blurRad="38100" dist="38100" dir="2700000" algn="tl">
                    <a:srgbClr val="000000">
                      <a:alpha val="43137"/>
                    </a:srgbClr>
                  </a:outerShdw>
                </a:effectLst>
              </a:rPr>
              <a:t>VENTAJAS </a:t>
            </a:r>
            <a:r>
              <a:rPr lang="es-ES" sz="4000" b="1" dirty="0">
                <a:solidFill>
                  <a:srgbClr val="00FF00"/>
                </a:solidFill>
                <a:effectLst>
                  <a:outerShdw blurRad="38100" dist="38100" dir="2700000" algn="tl">
                    <a:srgbClr val="000000">
                      <a:alpha val="43137"/>
                    </a:srgbClr>
                  </a:outerShdw>
                </a:effectLst>
              </a:rPr>
              <a:t>DE LA MICROPROGRAMACIÓN</a:t>
            </a:r>
          </a:p>
        </p:txBody>
      </p:sp>
      <p:sp>
        <p:nvSpPr>
          <p:cNvPr id="181251" name="Rectangle 3">
            <a:extLst>
              <a:ext uri="{FF2B5EF4-FFF2-40B4-BE49-F238E27FC236}">
                <a16:creationId xmlns:a16="http://schemas.microsoft.com/office/drawing/2014/main" id="{5831012D-40B7-48BB-8269-92C20303AC8E}"/>
              </a:ext>
            </a:extLst>
          </p:cNvPr>
          <p:cNvSpPr>
            <a:spLocks noGrp="1" noChangeArrowheads="1"/>
          </p:cNvSpPr>
          <p:nvPr>
            <p:ph type="body" idx="1"/>
          </p:nvPr>
        </p:nvSpPr>
        <p:spPr/>
        <p:txBody>
          <a:bodyPr/>
          <a:lstStyle/>
          <a:p>
            <a:pPr eaLnBrk="1" hangingPunct="1">
              <a:defRPr/>
            </a:pPr>
            <a:r>
              <a:rPr lang="es-ES_tradnl" dirty="0"/>
              <a:t>IMPLEMENTAR UNA UNIDAD DE CONTROL EN FORMA SENCILLA</a:t>
            </a:r>
          </a:p>
          <a:p>
            <a:pPr eaLnBrk="1" hangingPunct="1">
              <a:defRPr/>
            </a:pPr>
            <a:r>
              <a:rPr lang="es-ES_tradnl" dirty="0"/>
              <a:t>EL MICROPROGRAMA ES ALMACENADO EN UNA </a:t>
            </a:r>
            <a:r>
              <a:rPr lang="es-ES_tradnl" b="1" dirty="0"/>
              <a:t>ROM</a:t>
            </a:r>
          </a:p>
          <a:p>
            <a:pPr eaLnBrk="1" hangingPunct="1">
              <a:defRPr/>
            </a:pPr>
            <a:r>
              <a:rPr lang="es-ES_tradnl" dirty="0"/>
              <a:t>SI SE CAMBIA LA </a:t>
            </a:r>
            <a:r>
              <a:rPr lang="es-ES_tradnl" b="1" dirty="0"/>
              <a:t>ROM</a:t>
            </a:r>
            <a:r>
              <a:rPr lang="es-ES_tradnl" dirty="0"/>
              <a:t> SE CAMBIA EL PROGRAMA DE MICROCONTROL</a:t>
            </a:r>
          </a:p>
          <a:p>
            <a:pPr eaLnBrk="1" hangingPunct="1">
              <a:defRPr/>
            </a:pPr>
            <a:r>
              <a:rPr lang="es-ES_tradnl" dirty="0"/>
              <a:t>ESTO CAMBIA LA ACTUACIÓN DE LA MÁQUINA</a:t>
            </a:r>
            <a:endParaRPr lang="es-ES" dirty="0"/>
          </a:p>
        </p:txBody>
      </p:sp>
      <p:sp>
        <p:nvSpPr>
          <p:cNvPr id="6" name="5 Marcador de número de diapositiva">
            <a:extLst>
              <a:ext uri="{FF2B5EF4-FFF2-40B4-BE49-F238E27FC236}">
                <a16:creationId xmlns:a16="http://schemas.microsoft.com/office/drawing/2014/main" id="{FB660F54-2345-4369-8E38-DA74392D4B76}"/>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2ABF87B4-F5EB-467B-9192-0AB44C71010E}" type="slidenum">
              <a:rPr lang="es-ES" altLang="es-AR" smtClean="0"/>
              <a:pPr eaLnBrk="1" hangingPunct="1">
                <a:defRPr/>
              </a:pPr>
              <a:t>76</a:t>
            </a:fld>
            <a:endParaRPr lang="es-ES" altLang="es-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84EA6A19-B6D3-4E28-903A-C2610230E39F}"/>
              </a:ext>
            </a:extLst>
          </p:cNvPr>
          <p:cNvSpPr>
            <a:spLocks noGrp="1" noChangeArrowheads="1"/>
          </p:cNvSpPr>
          <p:nvPr>
            <p:ph type="title"/>
          </p:nvPr>
        </p:nvSpPr>
        <p:spPr/>
        <p:txBody>
          <a:bodyPr/>
          <a:lstStyle/>
          <a:p>
            <a:pPr eaLnBrk="1" hangingPunct="1">
              <a:defRPr/>
            </a:pPr>
            <a:r>
              <a:rPr lang="es-ES_tradnl" b="1" dirty="0">
                <a:solidFill>
                  <a:srgbClr val="00FF00"/>
                </a:solidFill>
                <a:effectLst>
                  <a:outerShdw blurRad="38100" dist="38100" dir="2700000" algn="tl">
                    <a:srgbClr val="000000">
                      <a:alpha val="43137"/>
                    </a:srgbClr>
                  </a:outerShdw>
                </a:effectLst>
              </a:rPr>
              <a:t>VENTAJAS </a:t>
            </a:r>
            <a:r>
              <a:rPr lang="es-ES" b="1" dirty="0">
                <a:solidFill>
                  <a:srgbClr val="00FF00"/>
                </a:solidFill>
                <a:effectLst>
                  <a:outerShdw blurRad="38100" dist="38100" dir="2700000" algn="tl">
                    <a:srgbClr val="000000">
                      <a:alpha val="43137"/>
                    </a:srgbClr>
                  </a:outerShdw>
                </a:effectLst>
              </a:rPr>
              <a:t>DE LA MICROPROGRAMACIÓN</a:t>
            </a:r>
            <a:endParaRPr lang="es-ES" b="1" dirty="0">
              <a:effectLst>
                <a:outerShdw blurRad="38100" dist="38100" dir="2700000" algn="tl">
                  <a:srgbClr val="000000">
                    <a:alpha val="43137"/>
                  </a:srgbClr>
                </a:outerShdw>
              </a:effectLst>
            </a:endParaRPr>
          </a:p>
        </p:txBody>
      </p:sp>
      <p:sp>
        <p:nvSpPr>
          <p:cNvPr id="182275" name="Rectangle 3">
            <a:extLst>
              <a:ext uri="{FF2B5EF4-FFF2-40B4-BE49-F238E27FC236}">
                <a16:creationId xmlns:a16="http://schemas.microsoft.com/office/drawing/2014/main" id="{916BF634-AFE8-4BC2-A463-5CE9648663E2}"/>
              </a:ext>
            </a:extLst>
          </p:cNvPr>
          <p:cNvSpPr>
            <a:spLocks noGrp="1" noChangeArrowheads="1"/>
          </p:cNvSpPr>
          <p:nvPr>
            <p:ph type="body" idx="1"/>
          </p:nvPr>
        </p:nvSpPr>
        <p:spPr>
          <a:xfrm>
            <a:off x="457200" y="2924945"/>
            <a:ext cx="8229600" cy="1512168"/>
          </a:xfrm>
        </p:spPr>
        <p:txBody>
          <a:bodyPr/>
          <a:lstStyle/>
          <a:p>
            <a:pPr eaLnBrk="1" hangingPunct="1">
              <a:defRPr/>
            </a:pPr>
            <a:r>
              <a:rPr lang="es-ES_tradnl" dirty="0"/>
              <a:t>FLEXIBILIDAD</a:t>
            </a:r>
          </a:p>
          <a:p>
            <a:pPr eaLnBrk="1" hangingPunct="1">
              <a:defRPr/>
            </a:pPr>
            <a:r>
              <a:rPr lang="es-ES_tradnl" dirty="0"/>
              <a:t>EMULACIÓN DE OTRAS MÁQUINAS</a:t>
            </a:r>
          </a:p>
          <a:p>
            <a:pPr eaLnBrk="1" hangingPunct="1">
              <a:buFont typeface="Wingdings" panose="05000000000000000000" pitchFamily="2" charset="2"/>
              <a:buNone/>
              <a:defRPr/>
            </a:pPr>
            <a:endParaRPr lang="es-ES" dirty="0"/>
          </a:p>
        </p:txBody>
      </p:sp>
      <p:sp>
        <p:nvSpPr>
          <p:cNvPr id="6" name="5 Marcador de número de diapositiva">
            <a:extLst>
              <a:ext uri="{FF2B5EF4-FFF2-40B4-BE49-F238E27FC236}">
                <a16:creationId xmlns:a16="http://schemas.microsoft.com/office/drawing/2014/main" id="{5ECF551E-2E4C-4360-A66D-C5158F167A43}"/>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FF1AA1B0-E93A-46B3-ADED-1710B03298B8}" type="slidenum">
              <a:rPr lang="es-ES" altLang="es-AR" smtClean="0"/>
              <a:pPr eaLnBrk="1" hangingPunct="1">
                <a:defRPr/>
              </a:pPr>
              <a:t>77</a:t>
            </a:fld>
            <a:endParaRPr lang="es-ES" altLang="es-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EB01D649-FA61-487C-A068-2420B0B2821C}"/>
              </a:ext>
            </a:extLst>
          </p:cNvPr>
          <p:cNvSpPr>
            <a:spLocks noGrp="1" noChangeArrowheads="1"/>
          </p:cNvSpPr>
          <p:nvPr>
            <p:ph type="title"/>
          </p:nvPr>
        </p:nvSpPr>
        <p:spPr/>
        <p:txBody>
          <a:bodyPr/>
          <a:lstStyle/>
          <a:p>
            <a:pPr eaLnBrk="1" hangingPunct="1">
              <a:defRPr/>
            </a:pPr>
            <a:r>
              <a:rPr lang="es-ES_tradnl" b="1" dirty="0">
                <a:solidFill>
                  <a:srgbClr val="00FF00"/>
                </a:solidFill>
                <a:effectLst>
                  <a:outerShdw blurRad="38100" dist="38100" dir="2700000" algn="tl">
                    <a:srgbClr val="000000">
                      <a:alpha val="43137"/>
                    </a:srgbClr>
                  </a:outerShdw>
                </a:effectLst>
              </a:rPr>
              <a:t>DESVENTAJAS </a:t>
            </a:r>
            <a:r>
              <a:rPr lang="es-ES" b="1" dirty="0">
                <a:solidFill>
                  <a:srgbClr val="00FF00"/>
                </a:solidFill>
                <a:effectLst>
                  <a:outerShdw blurRad="38100" dist="38100" dir="2700000" algn="tl">
                    <a:srgbClr val="000000">
                      <a:alpha val="43137"/>
                    </a:srgbClr>
                  </a:outerShdw>
                </a:effectLst>
              </a:rPr>
              <a:t>DE LA MICROPROGRAMACIÓN</a:t>
            </a:r>
            <a:endParaRPr lang="es-ES" dirty="0">
              <a:effectLst>
                <a:outerShdw blurRad="38100" dist="38100" dir="2700000" algn="tl">
                  <a:srgbClr val="000000">
                    <a:alpha val="43137"/>
                  </a:srgbClr>
                </a:outerShdw>
              </a:effectLst>
            </a:endParaRPr>
          </a:p>
        </p:txBody>
      </p:sp>
      <p:sp>
        <p:nvSpPr>
          <p:cNvPr id="183299" name="Rectangle 3">
            <a:extLst>
              <a:ext uri="{FF2B5EF4-FFF2-40B4-BE49-F238E27FC236}">
                <a16:creationId xmlns:a16="http://schemas.microsoft.com/office/drawing/2014/main" id="{C4B48680-A664-40E9-82C3-B32500D17071}"/>
              </a:ext>
            </a:extLst>
          </p:cNvPr>
          <p:cNvSpPr>
            <a:spLocks noGrp="1" noChangeArrowheads="1"/>
          </p:cNvSpPr>
          <p:nvPr>
            <p:ph type="body" idx="1"/>
          </p:nvPr>
        </p:nvSpPr>
        <p:spPr>
          <a:xfrm>
            <a:off x="457200" y="2492897"/>
            <a:ext cx="8229600" cy="2088232"/>
          </a:xfrm>
        </p:spPr>
        <p:txBody>
          <a:bodyPr/>
          <a:lstStyle/>
          <a:p>
            <a:pPr eaLnBrk="1" hangingPunct="1">
              <a:defRPr/>
            </a:pPr>
            <a:endParaRPr lang="es-ES_tradnl" dirty="0"/>
          </a:p>
          <a:p>
            <a:pPr eaLnBrk="1" hangingPunct="1">
              <a:defRPr/>
            </a:pPr>
            <a:r>
              <a:rPr lang="es-ES_tradnl" dirty="0"/>
              <a:t>LA MÁQUINA ES MAS LENTA QUE LA DE UNIDAD DE CONTROL CABLEADA</a:t>
            </a:r>
            <a:endParaRPr lang="es-ES" dirty="0"/>
          </a:p>
        </p:txBody>
      </p:sp>
      <p:sp>
        <p:nvSpPr>
          <p:cNvPr id="6" name="5 Marcador de número de diapositiva">
            <a:extLst>
              <a:ext uri="{FF2B5EF4-FFF2-40B4-BE49-F238E27FC236}">
                <a16:creationId xmlns:a16="http://schemas.microsoft.com/office/drawing/2014/main" id="{3670AF6A-2760-46FD-A45E-10422A6CE222}"/>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8674C5CE-E2DE-45A1-994A-C052FCE57472}" type="slidenum">
              <a:rPr lang="es-ES" altLang="es-AR" smtClean="0"/>
              <a:pPr eaLnBrk="1" hangingPunct="1">
                <a:defRPr/>
              </a:pPr>
              <a:t>78</a:t>
            </a:fld>
            <a:endParaRPr lang="es-ES" altLang="es-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F00FE8-B91A-B49A-FE88-747C15BE7473}"/>
              </a:ext>
            </a:extLst>
          </p:cNvPr>
          <p:cNvSpPr>
            <a:spLocks noGrp="1"/>
          </p:cNvSpPr>
          <p:nvPr>
            <p:ph type="ctrTitle" sz="quarter"/>
          </p:nvPr>
        </p:nvSpPr>
        <p:spPr>
          <a:xfrm>
            <a:off x="576672" y="2204864"/>
            <a:ext cx="7990656" cy="1224136"/>
          </a:xfrm>
        </p:spPr>
        <p:txBody>
          <a:bodyPr/>
          <a:lstStyle/>
          <a:p>
            <a:r>
              <a:rPr lang="es-AR" sz="8000" kern="10" dirty="0">
                <a:ln w="9525">
                  <a:round/>
                  <a:headEnd/>
                  <a:tailEnd/>
                </a:ln>
                <a:gradFill rotWithShape="1">
                  <a:gsLst>
                    <a:gs pos="0">
                      <a:srgbClr val="FFE701"/>
                    </a:gs>
                    <a:gs pos="100000">
                      <a:srgbClr val="FE3E02"/>
                    </a:gs>
                  </a:gsLst>
                  <a:lin ang="5400000" scaled="1"/>
                </a:gradFill>
                <a:latin typeface="Impact" panose="020B0806030902050204" pitchFamily="34" charset="0"/>
              </a:rPr>
              <a:t>F  I  N</a:t>
            </a:r>
            <a:endParaRPr lang="es-AR" sz="8000" dirty="0"/>
          </a:p>
        </p:txBody>
      </p:sp>
      <p:sp>
        <p:nvSpPr>
          <p:cNvPr id="3" name="Subtítulo 2">
            <a:extLst>
              <a:ext uri="{FF2B5EF4-FFF2-40B4-BE49-F238E27FC236}">
                <a16:creationId xmlns:a16="http://schemas.microsoft.com/office/drawing/2014/main" id="{2BB6DAE8-7C6F-8A76-F1C0-A332C739A3A4}"/>
              </a:ext>
            </a:extLst>
          </p:cNvPr>
          <p:cNvSpPr>
            <a:spLocks noGrp="1"/>
          </p:cNvSpPr>
          <p:nvPr>
            <p:ph type="subTitle" sz="quarter" idx="1"/>
          </p:nvPr>
        </p:nvSpPr>
        <p:spPr>
          <a:xfrm>
            <a:off x="1475656" y="4005064"/>
            <a:ext cx="6400800" cy="1752600"/>
          </a:xfrm>
        </p:spPr>
        <p:txBody>
          <a:bodyPr/>
          <a:lstStyle/>
          <a:p>
            <a:r>
              <a:rPr lang="es-AR" dirty="0"/>
              <a:t>Primera Parte UNIDAD 2</a:t>
            </a:r>
          </a:p>
        </p:txBody>
      </p:sp>
    </p:spTree>
    <p:extLst>
      <p:ext uri="{BB962C8B-B14F-4D97-AF65-F5344CB8AC3E}">
        <p14:creationId xmlns:p14="http://schemas.microsoft.com/office/powerpoint/2010/main" val="1503897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30F79E0C-0E5E-4C39-B503-1E89C0EA951B}"/>
              </a:ext>
            </a:extLst>
          </p:cNvPr>
          <p:cNvSpPr>
            <a:spLocks noGrp="1" noChangeArrowheads="1"/>
          </p:cNvSpPr>
          <p:nvPr>
            <p:ph type="title"/>
          </p:nvPr>
        </p:nvSpPr>
        <p:spPr/>
        <p:txBody>
          <a:bodyPr/>
          <a:lstStyle/>
          <a:p>
            <a:pPr eaLnBrk="1" hangingPunct="1">
              <a:defRPr/>
            </a:pPr>
            <a:r>
              <a:rPr lang="es-ES_tradnl"/>
              <a:t>PARALELISMO</a:t>
            </a:r>
            <a:endParaRPr lang="es-ES"/>
          </a:p>
        </p:txBody>
      </p:sp>
      <p:sp>
        <p:nvSpPr>
          <p:cNvPr id="133123" name="Rectangle 3">
            <a:extLst>
              <a:ext uri="{FF2B5EF4-FFF2-40B4-BE49-F238E27FC236}">
                <a16:creationId xmlns:a16="http://schemas.microsoft.com/office/drawing/2014/main" id="{20298E37-2072-4EBC-BB1C-20EF95CF2297}"/>
              </a:ext>
            </a:extLst>
          </p:cNvPr>
          <p:cNvSpPr>
            <a:spLocks noGrp="1" noChangeArrowheads="1"/>
          </p:cNvSpPr>
          <p:nvPr>
            <p:ph type="body" idx="1"/>
          </p:nvPr>
        </p:nvSpPr>
        <p:spPr>
          <a:xfrm>
            <a:off x="457200" y="1417638"/>
            <a:ext cx="8229600" cy="4713287"/>
          </a:xfrm>
        </p:spPr>
        <p:txBody>
          <a:bodyPr/>
          <a:lstStyle/>
          <a:p>
            <a:pPr algn="just" eaLnBrk="1" hangingPunct="1">
              <a:buFont typeface="Wingdings" panose="05000000000000000000" pitchFamily="2" charset="2"/>
              <a:buNone/>
              <a:defRPr/>
            </a:pPr>
            <a:r>
              <a:rPr lang="es-ES_tradnl" dirty="0">
                <a:solidFill>
                  <a:srgbClr val="FFFF00"/>
                </a:solidFill>
              </a:rPr>
              <a:t>  LOS EVENTOS INDICADOS, </a:t>
            </a:r>
            <a:r>
              <a:rPr lang="es-ES_tradnl" b="1" dirty="0">
                <a:solidFill>
                  <a:srgbClr val="FFFF00"/>
                </a:solidFill>
              </a:rPr>
              <a:t>CUANDO NO SE SUPERPONEN</a:t>
            </a:r>
            <a:r>
              <a:rPr lang="es-ES_tradnl" dirty="0">
                <a:solidFill>
                  <a:srgbClr val="FFFF00"/>
                </a:solidFill>
              </a:rPr>
              <a:t>, PUEDEN REALIZARSE EN FORMA SIMULTÁNEA, ES DECIR, AL MISMO TIEMPO.</a:t>
            </a:r>
          </a:p>
          <a:p>
            <a:pPr eaLnBrk="1" hangingPunct="1">
              <a:buFont typeface="Wingdings" panose="05000000000000000000" pitchFamily="2" charset="2"/>
              <a:buNone/>
              <a:defRPr/>
            </a:pPr>
            <a:endParaRPr lang="es-ES_tradnl" dirty="0">
              <a:solidFill>
                <a:srgbClr val="FFFF00"/>
              </a:solidFill>
            </a:endParaRPr>
          </a:p>
          <a:p>
            <a:pPr algn="just" eaLnBrk="1" hangingPunct="1">
              <a:buFont typeface="Wingdings" panose="05000000000000000000" pitchFamily="2" charset="2"/>
              <a:buNone/>
              <a:defRPr/>
            </a:pPr>
            <a:r>
              <a:rPr lang="es-ES_tradnl" dirty="0">
                <a:solidFill>
                  <a:srgbClr val="FFFF00"/>
                </a:solidFill>
              </a:rPr>
              <a:t>  LA NOTACIÓN t1, t2, t3, REPRESENTA DISTINTAS UNIDADES DE TIEMPO</a:t>
            </a:r>
          </a:p>
          <a:p>
            <a:pPr eaLnBrk="1" hangingPunct="1">
              <a:buFont typeface="Wingdings" panose="05000000000000000000" pitchFamily="2" charset="2"/>
              <a:buNone/>
              <a:defRPr/>
            </a:pPr>
            <a:endParaRPr lang="es-ES" dirty="0">
              <a:solidFill>
                <a:srgbClr val="FFFF00"/>
              </a:solidFill>
            </a:endParaRPr>
          </a:p>
        </p:txBody>
      </p:sp>
      <p:sp>
        <p:nvSpPr>
          <p:cNvPr id="6" name="5 Marcador de número de diapositiva">
            <a:extLst>
              <a:ext uri="{FF2B5EF4-FFF2-40B4-BE49-F238E27FC236}">
                <a16:creationId xmlns:a16="http://schemas.microsoft.com/office/drawing/2014/main" id="{EAD66A56-141C-4B04-886D-B8D4356CC2CE}"/>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62ACEB2D-C85D-4EB2-94E5-AAABCCC5A4B1}" type="slidenum">
              <a:rPr lang="es-ES" altLang="es-AR" smtClean="0"/>
              <a:pPr eaLnBrk="1" hangingPunct="1">
                <a:defRPr/>
              </a:pPr>
              <a:t>8</a:t>
            </a:fld>
            <a:endParaRPr lang="es-ES" altLang="es-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F92BAC62-D6C3-4934-9018-B7369D18258C}"/>
              </a:ext>
            </a:extLst>
          </p:cNvPr>
          <p:cNvSpPr>
            <a:spLocks noGrp="1" noChangeArrowheads="1"/>
          </p:cNvSpPr>
          <p:nvPr>
            <p:ph type="title"/>
          </p:nvPr>
        </p:nvSpPr>
        <p:spPr/>
        <p:txBody>
          <a:bodyPr/>
          <a:lstStyle/>
          <a:p>
            <a:pPr eaLnBrk="1" hangingPunct="1">
              <a:defRPr/>
            </a:pPr>
            <a:r>
              <a:rPr lang="es-ES_tradnl" dirty="0"/>
              <a:t>SIMBOLICAMENTE</a:t>
            </a:r>
            <a:br>
              <a:rPr lang="es-ES_tradnl" dirty="0"/>
            </a:br>
            <a:r>
              <a:rPr lang="es-ES_tradnl" dirty="0"/>
              <a:t>SUB-CICLO BÚSQUEDA</a:t>
            </a:r>
            <a:endParaRPr lang="es-ES" dirty="0"/>
          </a:p>
        </p:txBody>
      </p:sp>
      <p:sp>
        <p:nvSpPr>
          <p:cNvPr id="134147" name="Rectangle 3">
            <a:extLst>
              <a:ext uri="{FF2B5EF4-FFF2-40B4-BE49-F238E27FC236}">
                <a16:creationId xmlns:a16="http://schemas.microsoft.com/office/drawing/2014/main" id="{7B257B67-5975-4616-B261-85CF5DDEE0F4}"/>
              </a:ext>
            </a:extLst>
          </p:cNvPr>
          <p:cNvSpPr>
            <a:spLocks noGrp="1" noChangeArrowheads="1"/>
          </p:cNvSpPr>
          <p:nvPr>
            <p:ph type="body" idx="1"/>
          </p:nvPr>
        </p:nvSpPr>
        <p:spPr>
          <a:xfrm>
            <a:off x="457200" y="2636838"/>
            <a:ext cx="8229600" cy="3494087"/>
          </a:xfrm>
        </p:spPr>
        <p:txBody>
          <a:bodyPr/>
          <a:lstStyle/>
          <a:p>
            <a:pPr marL="1266825" indent="257175" eaLnBrk="1" hangingPunct="1">
              <a:buFont typeface="Wingdings" panose="05000000000000000000" pitchFamily="2" charset="2"/>
              <a:buNone/>
              <a:defRPr/>
            </a:pPr>
            <a:r>
              <a:rPr lang="es-ES" b="1">
                <a:solidFill>
                  <a:srgbClr val="00FF00"/>
                </a:solidFill>
              </a:rPr>
              <a:t>t1 : MAR &lt;-- (PC)</a:t>
            </a:r>
          </a:p>
          <a:p>
            <a:pPr marL="1266825" indent="257175" eaLnBrk="1" hangingPunct="1">
              <a:buFont typeface="Wingdings" panose="05000000000000000000" pitchFamily="2" charset="2"/>
              <a:buNone/>
              <a:defRPr/>
            </a:pPr>
            <a:r>
              <a:rPr lang="es-ES" b="1">
                <a:solidFill>
                  <a:srgbClr val="00FF00"/>
                </a:solidFill>
              </a:rPr>
              <a:t>t2 : MBR &lt;-- (Memoria)</a:t>
            </a:r>
          </a:p>
          <a:p>
            <a:pPr marL="1266825" indent="257175" eaLnBrk="1" hangingPunct="1">
              <a:buFont typeface="Wingdings" panose="05000000000000000000" pitchFamily="2" charset="2"/>
              <a:buNone/>
              <a:defRPr/>
            </a:pPr>
            <a:r>
              <a:rPr lang="es-ES" b="1">
                <a:solidFill>
                  <a:srgbClr val="00FF00"/>
                </a:solidFill>
              </a:rPr>
              <a:t>        PC  &lt;-- (PC) + 1</a:t>
            </a:r>
          </a:p>
          <a:p>
            <a:pPr marL="1266825" indent="257175" eaLnBrk="1" hangingPunct="1">
              <a:buFont typeface="Wingdings" panose="05000000000000000000" pitchFamily="2" charset="2"/>
              <a:buNone/>
              <a:defRPr/>
            </a:pPr>
            <a:r>
              <a:rPr lang="es-ES" b="1">
                <a:solidFill>
                  <a:srgbClr val="00FF00"/>
                </a:solidFill>
              </a:rPr>
              <a:t>t3 :  IR    &lt;-- (MBR)</a:t>
            </a:r>
          </a:p>
        </p:txBody>
      </p:sp>
      <p:sp>
        <p:nvSpPr>
          <p:cNvPr id="6" name="5 Marcador de número de diapositiva">
            <a:extLst>
              <a:ext uri="{FF2B5EF4-FFF2-40B4-BE49-F238E27FC236}">
                <a16:creationId xmlns:a16="http://schemas.microsoft.com/office/drawing/2014/main" id="{60E43BB3-F465-4EDA-AF34-718FECB55673}"/>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0FE6D78A-9DC2-49DB-AFDE-730F79F56141}" type="slidenum">
              <a:rPr lang="es-ES" altLang="es-AR" smtClean="0"/>
              <a:pPr eaLnBrk="1" hangingPunct="1">
                <a:defRPr/>
              </a:pPr>
              <a:t>9</a:t>
            </a:fld>
            <a:endParaRPr lang="es-ES" altLang="es-AR"/>
          </a:p>
        </p:txBody>
      </p:sp>
    </p:spTree>
  </p:cSld>
  <p:clrMapOvr>
    <a:masterClrMapping/>
  </p:clrMapOvr>
</p:sld>
</file>

<file path=ppt/theme/theme1.xml><?xml version="1.0" encoding="utf-8"?>
<a:theme xmlns:a="http://schemas.openxmlformats.org/drawingml/2006/main" name="Globo">
  <a:themeElements>
    <a:clrScheme name="Globo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o">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Globo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o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o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o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o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o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o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o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Globe</Template>
  <TotalTime>3428</TotalTime>
  <Words>5955</Words>
  <Application>Microsoft Office PowerPoint</Application>
  <PresentationFormat>Presentación en pantalla (4:3)</PresentationFormat>
  <Paragraphs>860</Paragraphs>
  <Slides>79</Slides>
  <Notes>45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79</vt:i4>
      </vt:variant>
    </vt:vector>
  </HeadingPairs>
  <TitlesOfParts>
    <vt:vector size="85" baseType="lpstr">
      <vt:lpstr>Arial</vt:lpstr>
      <vt:lpstr>Impact</vt:lpstr>
      <vt:lpstr>Times New Roman</vt:lpstr>
      <vt:lpstr>Verdana</vt:lpstr>
      <vt:lpstr>Wingdings</vt:lpstr>
      <vt:lpstr>Globo</vt:lpstr>
      <vt:lpstr>ARQUITECTURA DE COMPUTADORAS</vt:lpstr>
      <vt:lpstr>OPERACIÓN DE LA UNIDAD DE CONTROL</vt:lpstr>
      <vt:lpstr>MICRO-OPERACIONES</vt:lpstr>
      <vt:lpstr>ELEMENTOS DE EJECUCIÓN DE UN PROGRAMA</vt:lpstr>
      <vt:lpstr>ELEMENTOS DE EJECUCIÓN DE UN PROGRAMA</vt:lpstr>
      <vt:lpstr>SUBCICLO DE BÚSQUEDA</vt:lpstr>
      <vt:lpstr>SECUENCIA DE EVENTOS</vt:lpstr>
      <vt:lpstr>PARALELISMO</vt:lpstr>
      <vt:lpstr>SIMBOLICAMENTE SUB-CICLO BÚSQUEDA</vt:lpstr>
      <vt:lpstr>SUB-CICLO INDIRECTO</vt:lpstr>
      <vt:lpstr>SUB-CICLO INDIRECTO</vt:lpstr>
      <vt:lpstr>SUBCICLO DE EJECUCIÓN</vt:lpstr>
      <vt:lpstr>SUBCICLO DE EJECUCIÓN</vt:lpstr>
      <vt:lpstr>SUBCICLO DE EJECUCIÓN</vt:lpstr>
      <vt:lpstr>SUBCICLO DE EJECUCIÓN INSTRUCCIÓN ISZ (Increment and Skip if Zero)</vt:lpstr>
      <vt:lpstr>SUBCICLO DE EJECUCIÓN INSTRUCCIÓN ISZ (Increment and Skip if Zero)</vt:lpstr>
      <vt:lpstr>SUBCICLO DE EJECUCIÓN INSTRUCCIÓN BSA (Branch and Save Address)</vt:lpstr>
      <vt:lpstr>SUBCICLO DE EJECUCIÓN INSTRUCCIÓN BSA (Branch and Save Address)</vt:lpstr>
      <vt:lpstr>INTERRUPCIONES</vt:lpstr>
      <vt:lpstr>SUB-CICLO DE INTERRUPCIÓN</vt:lpstr>
      <vt:lpstr>SUB-CICLO DE INTERRUPCIÓN</vt:lpstr>
      <vt:lpstr>CICLO DE INSTRUCCIÓN</vt:lpstr>
      <vt:lpstr>CODIGO DE CICLO DE INSTRUCCIÓN (ICC = Instruction Cycle Code)</vt:lpstr>
      <vt:lpstr>DIAGRAMA DE FLUJO PARA EL CICLO DE INSTRUCCIÓN</vt:lpstr>
      <vt:lpstr>DIAGRAMA DE FLUJO PARA EL CICLO DE INSTRUCCIÓN</vt:lpstr>
      <vt:lpstr>CONTROL DE LA UCP (CPU)</vt:lpstr>
      <vt:lpstr>PASOS PARA CARACTERIZAR LA UNIDAD DE CONTROL</vt:lpstr>
      <vt:lpstr>1- ELEMENTOS FUNCIONALES DE LA UCP (CPU)</vt:lpstr>
      <vt:lpstr>2- MICRO-OPERACIONES QUE DEBE EJECUTAR</vt:lpstr>
      <vt:lpstr>TAREAS BÁSICAS DE LA UNIDAD DE CONTROL</vt:lpstr>
      <vt:lpstr>MODELO DE UNIDAD DE CONTROL</vt:lpstr>
      <vt:lpstr>SEÑALES DE CONTROL</vt:lpstr>
      <vt:lpstr>SEÑALES DE CONTROL</vt:lpstr>
      <vt:lpstr>SEÑALES DE CONTROL</vt:lpstr>
      <vt:lpstr>SEÑALES DE SALIDA</vt:lpstr>
      <vt:lpstr>SEÑALES DE SALIDA</vt:lpstr>
      <vt:lpstr>SEÑALES DE SALIDA</vt:lpstr>
      <vt:lpstr>FLUJO DE DATOS Y DE CONTROL</vt:lpstr>
      <vt:lpstr>FLUJO DE DATOS Y DE CONTROL</vt:lpstr>
      <vt:lpstr>FLUJO DE DATOS Y DE CONTROL</vt:lpstr>
      <vt:lpstr>CICLO EJECUCIÓN</vt:lpstr>
      <vt:lpstr>IMPLEMENTACIONES DE LA UNIDAD DE CONTROL</vt:lpstr>
      <vt:lpstr>CONTROL  CABLEADO </vt:lpstr>
      <vt:lpstr>Presentación de PowerPoint</vt:lpstr>
      <vt:lpstr>CONTROL CABLEADO</vt:lpstr>
      <vt:lpstr>ESQUEMA DE LA U. DE C.</vt:lpstr>
      <vt:lpstr>CONTROL CABLEADO</vt:lpstr>
      <vt:lpstr>RUTAS DE DATOS Y SEÑALES DE CONTROL</vt:lpstr>
      <vt:lpstr>Presentación de PowerPoint</vt:lpstr>
      <vt:lpstr>CONTROL CABLEADO</vt:lpstr>
      <vt:lpstr>CONTROL CABLEADO</vt:lpstr>
      <vt:lpstr>CONTROL CABLEADO</vt:lpstr>
      <vt:lpstr>CONTROL MICROPROGRAMADO</vt:lpstr>
      <vt:lpstr>CONTROL MICROPROGRAMADO</vt:lpstr>
      <vt:lpstr>CONTROL MICROPROGRAMADO</vt:lpstr>
      <vt:lpstr>CONTROL MICROPROGRAMADO</vt:lpstr>
      <vt:lpstr>CONTROL MICROPROGRAMADO</vt:lpstr>
      <vt:lpstr>CONTROL MICROPROGRAMADO</vt:lpstr>
      <vt:lpstr>MICROINSTRUCCIÓN HORIZONTAL</vt:lpstr>
      <vt:lpstr>MICROINSTRUCCIÓN HORIZONTAL</vt:lpstr>
      <vt:lpstr>MICROINSTRUCCIÓN HORIZONTAL</vt:lpstr>
      <vt:lpstr>MICROINSTRUCCIÓN VERTICAL</vt:lpstr>
      <vt:lpstr>ORGANIZACIÓN DE LA MEMORIA DE CONTROL</vt:lpstr>
      <vt:lpstr>ORGANIZACIÓN DE LA MEMORIA DE CONTROL</vt:lpstr>
      <vt:lpstr>MICROARQUITECTURA DE LA UNIDAD DE CONTROL</vt:lpstr>
      <vt:lpstr>MICROARQUITECTURA DE LA UNIDAD DE CONTROl  microprogramada</vt:lpstr>
      <vt:lpstr>FUNCIONAMIENTO DE LA UNIDAD DE CONTROL MICROPROGRAMADA</vt:lpstr>
      <vt:lpstr>FUNCIONAMIENTO</vt:lpstr>
      <vt:lpstr>SECUENCIAMIENTO DE LAS MICROINSTRUCCIONES (OPCIONES PUNTO 4)</vt:lpstr>
      <vt:lpstr>FUNCIONAMIENTO</vt:lpstr>
      <vt:lpstr>CONTROL DE WILKES</vt:lpstr>
      <vt:lpstr>CONTROL DE WILKES</vt:lpstr>
      <vt:lpstr>CONTROL DE WILKES</vt:lpstr>
      <vt:lpstr>CONTROL DE WILKES</vt:lpstr>
      <vt:lpstr>CONTROL DE WILKES</vt:lpstr>
      <vt:lpstr>VENTAJAS DE LA MICROPROGRAMACIÓN</vt:lpstr>
      <vt:lpstr>VENTAJAS DE LA MICROPROGRAMACIÓN</vt:lpstr>
      <vt:lpstr>DESVENTAJAS DE LA MICROPROGRAMACIÓN</vt:lpstr>
      <vt:lpstr>F  I  N</vt:lpstr>
    </vt:vector>
  </TitlesOfParts>
  <Company>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DE COMPUTADORAS</dc:title>
  <dc:creator>Guillermo Oriolani</dc:creator>
  <cp:lastModifiedBy>Guillermo Oriolani</cp:lastModifiedBy>
  <cp:revision>193</cp:revision>
  <dcterms:created xsi:type="dcterms:W3CDTF">2004-09-26T22:57:31Z</dcterms:created>
  <dcterms:modified xsi:type="dcterms:W3CDTF">2024-04-04T22:22:42Z</dcterms:modified>
</cp:coreProperties>
</file>