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57" r:id="rId2"/>
  </p:sldMasterIdLst>
  <p:notesMasterIdLst>
    <p:notesMasterId r:id="rId72"/>
  </p:notesMasterIdLst>
  <p:sldIdLst>
    <p:sldId id="256" r:id="rId3"/>
    <p:sldId id="422" r:id="rId4"/>
    <p:sldId id="423" r:id="rId5"/>
    <p:sldId id="425" r:id="rId6"/>
    <p:sldId id="426" r:id="rId7"/>
    <p:sldId id="427" r:id="rId8"/>
    <p:sldId id="428" r:id="rId9"/>
    <p:sldId id="429" r:id="rId10"/>
    <p:sldId id="430" r:id="rId11"/>
    <p:sldId id="313" r:id="rId12"/>
    <p:sldId id="416" r:id="rId13"/>
    <p:sldId id="314" r:id="rId14"/>
    <p:sldId id="317" r:id="rId15"/>
    <p:sldId id="319" r:id="rId16"/>
    <p:sldId id="318" r:id="rId17"/>
    <p:sldId id="417" r:id="rId18"/>
    <p:sldId id="432" r:id="rId19"/>
    <p:sldId id="433" r:id="rId20"/>
    <p:sldId id="418" r:id="rId21"/>
    <p:sldId id="434" r:id="rId22"/>
    <p:sldId id="435" r:id="rId23"/>
    <p:sldId id="436" r:id="rId24"/>
    <p:sldId id="437" r:id="rId25"/>
    <p:sldId id="438" r:id="rId26"/>
    <p:sldId id="439" r:id="rId27"/>
    <p:sldId id="440" r:id="rId28"/>
    <p:sldId id="441" r:id="rId29"/>
    <p:sldId id="442" r:id="rId30"/>
    <p:sldId id="443" r:id="rId31"/>
    <p:sldId id="444" r:id="rId32"/>
    <p:sldId id="445" r:id="rId33"/>
    <p:sldId id="446" r:id="rId34"/>
    <p:sldId id="447" r:id="rId35"/>
    <p:sldId id="448" r:id="rId36"/>
    <p:sldId id="449" r:id="rId37"/>
    <p:sldId id="475" r:id="rId38"/>
    <p:sldId id="451" r:id="rId39"/>
    <p:sldId id="452" r:id="rId40"/>
    <p:sldId id="453" r:id="rId41"/>
    <p:sldId id="454" r:id="rId42"/>
    <p:sldId id="421" r:id="rId43"/>
    <p:sldId id="320" r:id="rId44"/>
    <p:sldId id="327" r:id="rId45"/>
    <p:sldId id="328" r:id="rId46"/>
    <p:sldId id="476" r:id="rId47"/>
    <p:sldId id="419" r:id="rId48"/>
    <p:sldId id="481" r:id="rId49"/>
    <p:sldId id="455" r:id="rId50"/>
    <p:sldId id="456" r:id="rId51"/>
    <p:sldId id="457" r:id="rId52"/>
    <p:sldId id="458" r:id="rId53"/>
    <p:sldId id="459" r:id="rId54"/>
    <p:sldId id="460" r:id="rId55"/>
    <p:sldId id="461" r:id="rId56"/>
    <p:sldId id="474" r:id="rId57"/>
    <p:sldId id="466" r:id="rId58"/>
    <p:sldId id="467" r:id="rId59"/>
    <p:sldId id="468" r:id="rId60"/>
    <p:sldId id="469" r:id="rId61"/>
    <p:sldId id="470" r:id="rId62"/>
    <p:sldId id="463" r:id="rId63"/>
    <p:sldId id="471" r:id="rId64"/>
    <p:sldId id="472" r:id="rId65"/>
    <p:sldId id="473" r:id="rId66"/>
    <p:sldId id="477" r:id="rId67"/>
    <p:sldId id="479" r:id="rId68"/>
    <p:sldId id="478" r:id="rId69"/>
    <p:sldId id="480" r:id="rId70"/>
    <p:sldId id="465" r:id="rId71"/>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gency FB" panose="020B0503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gency FB" panose="020B0503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gency FB" panose="020B0503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gency FB" panose="020B0503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gency FB" panose="020B0503020202020204" pitchFamily="34" charset="0"/>
        <a:ea typeface="+mn-ea"/>
        <a:cs typeface="+mn-cs"/>
      </a:defRPr>
    </a:lvl5pPr>
    <a:lvl6pPr marL="2286000" algn="l" defTabSz="914400" rtl="0" eaLnBrk="1" latinLnBrk="0" hangingPunct="1">
      <a:defRPr kern="1200">
        <a:solidFill>
          <a:schemeClr val="tx1"/>
        </a:solidFill>
        <a:latin typeface="Agency FB" panose="020B0503020202020204" pitchFamily="34" charset="0"/>
        <a:ea typeface="+mn-ea"/>
        <a:cs typeface="+mn-cs"/>
      </a:defRPr>
    </a:lvl6pPr>
    <a:lvl7pPr marL="2743200" algn="l" defTabSz="914400" rtl="0" eaLnBrk="1" latinLnBrk="0" hangingPunct="1">
      <a:defRPr kern="1200">
        <a:solidFill>
          <a:schemeClr val="tx1"/>
        </a:solidFill>
        <a:latin typeface="Agency FB" panose="020B0503020202020204" pitchFamily="34" charset="0"/>
        <a:ea typeface="+mn-ea"/>
        <a:cs typeface="+mn-cs"/>
      </a:defRPr>
    </a:lvl7pPr>
    <a:lvl8pPr marL="3200400" algn="l" defTabSz="914400" rtl="0" eaLnBrk="1" latinLnBrk="0" hangingPunct="1">
      <a:defRPr kern="1200">
        <a:solidFill>
          <a:schemeClr val="tx1"/>
        </a:solidFill>
        <a:latin typeface="Agency FB" panose="020B0503020202020204" pitchFamily="34" charset="0"/>
        <a:ea typeface="+mn-ea"/>
        <a:cs typeface="+mn-cs"/>
      </a:defRPr>
    </a:lvl8pPr>
    <a:lvl9pPr marL="3657600" algn="l" defTabSz="914400" rtl="0" eaLnBrk="1" latinLnBrk="0" hangingPunct="1">
      <a:defRPr kern="1200">
        <a:solidFill>
          <a:schemeClr val="tx1"/>
        </a:solidFill>
        <a:latin typeface="Agency FB" panose="020B05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99FF66"/>
    <a:srgbClr val="CC66FF"/>
    <a:srgbClr val="DDDDDD"/>
    <a:srgbClr val="CCFF33"/>
    <a:srgbClr val="66FFCC"/>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03" autoAdjust="0"/>
  </p:normalViewPr>
  <p:slideViewPr>
    <p:cSldViewPr>
      <p:cViewPr>
        <p:scale>
          <a:sx n="90" d="100"/>
          <a:sy n="90" d="100"/>
        </p:scale>
        <p:origin x="8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F67171B6-982D-47E9-A6CB-716B30822CB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s-ES"/>
          </a:p>
        </p:txBody>
      </p:sp>
      <p:sp>
        <p:nvSpPr>
          <p:cNvPr id="209923" name="Rectangle 3">
            <a:extLst>
              <a:ext uri="{FF2B5EF4-FFF2-40B4-BE49-F238E27FC236}">
                <a16:creationId xmlns:a16="http://schemas.microsoft.com/office/drawing/2014/main" id="{5F009D8D-45C2-42FE-8674-A6166366287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ES"/>
          </a:p>
        </p:txBody>
      </p:sp>
      <p:sp>
        <p:nvSpPr>
          <p:cNvPr id="3076" name="Rectangle 4">
            <a:extLst>
              <a:ext uri="{FF2B5EF4-FFF2-40B4-BE49-F238E27FC236}">
                <a16:creationId xmlns:a16="http://schemas.microsoft.com/office/drawing/2014/main" id="{4D2BBFEE-B2C3-4A2C-9FD3-A03FA6CC7A1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5" name="Rectangle 5">
            <a:extLst>
              <a:ext uri="{FF2B5EF4-FFF2-40B4-BE49-F238E27FC236}">
                <a16:creationId xmlns:a16="http://schemas.microsoft.com/office/drawing/2014/main" id="{76B3FC49-06BD-4BC9-95CD-E042FA73E15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209926" name="Rectangle 6">
            <a:extLst>
              <a:ext uri="{FF2B5EF4-FFF2-40B4-BE49-F238E27FC236}">
                <a16:creationId xmlns:a16="http://schemas.microsoft.com/office/drawing/2014/main" id="{E18CEFB5-D0FA-4A53-BDE7-BF295FD7F5E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s-ES"/>
          </a:p>
        </p:txBody>
      </p:sp>
      <p:sp>
        <p:nvSpPr>
          <p:cNvPr id="209927" name="Rectangle 7">
            <a:extLst>
              <a:ext uri="{FF2B5EF4-FFF2-40B4-BE49-F238E27FC236}">
                <a16:creationId xmlns:a16="http://schemas.microsoft.com/office/drawing/2014/main" id="{E6A33D45-C4BD-4044-9866-4A61EDCC0FB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398B5DA2-FE99-4F1E-8394-95B9FE937F1F}"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27F8B70-49EF-462F-8532-C72499DAA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7E828C-A939-4EA7-9096-23441E961892}" type="slidenum">
              <a:rPr lang="es-ES" altLang="es-AR"/>
              <a:pPr>
                <a:spcBef>
                  <a:spcPct val="0"/>
                </a:spcBef>
              </a:pPr>
              <a:t>1</a:t>
            </a:fld>
            <a:endParaRPr lang="es-ES" altLang="es-AR"/>
          </a:p>
        </p:txBody>
      </p:sp>
      <p:sp>
        <p:nvSpPr>
          <p:cNvPr id="5123" name="Rectangle 2">
            <a:extLst>
              <a:ext uri="{FF2B5EF4-FFF2-40B4-BE49-F238E27FC236}">
                <a16:creationId xmlns:a16="http://schemas.microsoft.com/office/drawing/2014/main" id="{0F8717E1-ED0C-4219-AA2F-DBB5C36AAD9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CEF11CD6-533D-4D34-A63F-81B7A2C47C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4119A03-0997-44C0-932D-529D4D1CA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63EF23-9858-4CB0-9853-8810664E6C68}" type="slidenum">
              <a:rPr lang="es-ES" altLang="es-AR"/>
              <a:pPr>
                <a:spcBef>
                  <a:spcPct val="0"/>
                </a:spcBef>
              </a:pPr>
              <a:t>44</a:t>
            </a:fld>
            <a:endParaRPr lang="es-ES" altLang="es-AR"/>
          </a:p>
        </p:txBody>
      </p:sp>
      <p:sp>
        <p:nvSpPr>
          <p:cNvPr id="60419" name="Rectangle 2">
            <a:extLst>
              <a:ext uri="{FF2B5EF4-FFF2-40B4-BE49-F238E27FC236}">
                <a16:creationId xmlns:a16="http://schemas.microsoft.com/office/drawing/2014/main" id="{3805BC70-1066-47E2-B0FF-BBB7748EC3E7}"/>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EC0047D-E6B9-456A-BD08-726A204C83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398B5DA2-FE99-4F1E-8394-95B9FE937F1F}" type="slidenum">
              <a:rPr lang="es-ES" altLang="es-AR" smtClean="0"/>
              <a:pPr>
                <a:defRPr/>
              </a:pPr>
              <a:t>8</a:t>
            </a:fld>
            <a:endParaRPr lang="es-ES" altLang="es-AR"/>
          </a:p>
        </p:txBody>
      </p:sp>
    </p:spTree>
    <p:extLst>
      <p:ext uri="{BB962C8B-B14F-4D97-AF65-F5344CB8AC3E}">
        <p14:creationId xmlns:p14="http://schemas.microsoft.com/office/powerpoint/2010/main" val="2678462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28A8570-AA88-420D-9CCC-04CE9F0A05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406589-C1EB-41EF-B762-BC7317653CCD}" type="slidenum">
              <a:rPr lang="es-ES" altLang="es-AR"/>
              <a:pPr>
                <a:spcBef>
                  <a:spcPct val="0"/>
                </a:spcBef>
              </a:pPr>
              <a:t>10</a:t>
            </a:fld>
            <a:endParaRPr lang="es-ES" altLang="es-AR"/>
          </a:p>
        </p:txBody>
      </p:sp>
      <p:sp>
        <p:nvSpPr>
          <p:cNvPr id="16387" name="Rectangle 2">
            <a:extLst>
              <a:ext uri="{FF2B5EF4-FFF2-40B4-BE49-F238E27FC236}">
                <a16:creationId xmlns:a16="http://schemas.microsoft.com/office/drawing/2014/main" id="{51726101-D206-44A3-BA39-025D9F260713}"/>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0DD9F1F-9339-4680-AF4B-B8D88F79FA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A3A042D-5ED6-4EDC-898E-B8EAD02734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4B7E82-F8DA-4EC6-A045-9B527B466200}" type="slidenum">
              <a:rPr lang="es-ES" altLang="es-AR"/>
              <a:pPr>
                <a:spcBef>
                  <a:spcPct val="0"/>
                </a:spcBef>
              </a:pPr>
              <a:t>12</a:t>
            </a:fld>
            <a:endParaRPr lang="es-ES" altLang="es-AR"/>
          </a:p>
        </p:txBody>
      </p:sp>
      <p:sp>
        <p:nvSpPr>
          <p:cNvPr id="19459" name="Rectangle 2">
            <a:extLst>
              <a:ext uri="{FF2B5EF4-FFF2-40B4-BE49-F238E27FC236}">
                <a16:creationId xmlns:a16="http://schemas.microsoft.com/office/drawing/2014/main" id="{E842DFD8-B0FB-4DA2-8F36-3ABBE4A770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9509622-53D4-4D9A-A842-75431FF2FB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C7EC710-B81A-46D8-A4E0-E7F764F684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C83BDD-0585-4DCC-81CF-1C5FBBE23944}" type="slidenum">
              <a:rPr lang="es-ES" altLang="es-AR"/>
              <a:pPr>
                <a:spcBef>
                  <a:spcPct val="0"/>
                </a:spcBef>
              </a:pPr>
              <a:t>13</a:t>
            </a:fld>
            <a:endParaRPr lang="es-ES" altLang="es-AR"/>
          </a:p>
        </p:txBody>
      </p:sp>
      <p:sp>
        <p:nvSpPr>
          <p:cNvPr id="23555" name="Rectangle 2">
            <a:extLst>
              <a:ext uri="{FF2B5EF4-FFF2-40B4-BE49-F238E27FC236}">
                <a16:creationId xmlns:a16="http://schemas.microsoft.com/office/drawing/2014/main" id="{67CFD0B1-11CA-4DF7-A061-276DFAC1C15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126CD20-AB79-4E12-B97A-525B1A1A4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13B7736-4F79-48B0-BE07-6EAA39E31B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5CC36A-3C81-4E32-AD50-D48E235FB7BD}" type="slidenum">
              <a:rPr lang="es-ES" altLang="es-AR"/>
              <a:pPr>
                <a:spcBef>
                  <a:spcPct val="0"/>
                </a:spcBef>
              </a:pPr>
              <a:t>14</a:t>
            </a:fld>
            <a:endParaRPr lang="es-ES" altLang="es-AR"/>
          </a:p>
        </p:txBody>
      </p:sp>
      <p:sp>
        <p:nvSpPr>
          <p:cNvPr id="25603" name="Rectangle 2">
            <a:extLst>
              <a:ext uri="{FF2B5EF4-FFF2-40B4-BE49-F238E27FC236}">
                <a16:creationId xmlns:a16="http://schemas.microsoft.com/office/drawing/2014/main" id="{E716F155-FF56-4869-B6AD-B5182EB341C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B20D4AAC-898F-4B33-9526-66FE5AC695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4B172F2-5DFA-411F-9474-287D3C03AE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0E9104-D8F2-4987-B2F7-A438CC650524}" type="slidenum">
              <a:rPr lang="es-ES" altLang="es-AR"/>
              <a:pPr>
                <a:spcBef>
                  <a:spcPct val="0"/>
                </a:spcBef>
              </a:pPr>
              <a:t>15</a:t>
            </a:fld>
            <a:endParaRPr lang="es-ES" altLang="es-AR"/>
          </a:p>
        </p:txBody>
      </p:sp>
      <p:sp>
        <p:nvSpPr>
          <p:cNvPr id="27651" name="Rectangle 2">
            <a:extLst>
              <a:ext uri="{FF2B5EF4-FFF2-40B4-BE49-F238E27FC236}">
                <a16:creationId xmlns:a16="http://schemas.microsoft.com/office/drawing/2014/main" id="{6620296D-8372-4930-A5A3-2A89017B62EC}"/>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36866B1-12B4-46ED-888D-63FE2430B0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4460FCB-B18D-4730-B43D-28DC8D0842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198FA7-7BE4-4581-B43D-81691594368B}" type="slidenum">
              <a:rPr lang="es-ES" altLang="es-AR"/>
              <a:pPr>
                <a:spcBef>
                  <a:spcPct val="0"/>
                </a:spcBef>
              </a:pPr>
              <a:t>42</a:t>
            </a:fld>
            <a:endParaRPr lang="es-ES" altLang="es-AR"/>
          </a:p>
        </p:txBody>
      </p:sp>
      <p:sp>
        <p:nvSpPr>
          <p:cNvPr id="56323" name="Rectangle 2">
            <a:extLst>
              <a:ext uri="{FF2B5EF4-FFF2-40B4-BE49-F238E27FC236}">
                <a16:creationId xmlns:a16="http://schemas.microsoft.com/office/drawing/2014/main" id="{20D86BDB-571F-4425-9C13-81E14F783768}"/>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94457DAD-A57C-47E9-8F64-4D14B0D227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E502CA2-52DF-476B-82E3-EBBABA1E25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8630DD-E722-4015-9BDF-F7517A577E29}" type="slidenum">
              <a:rPr lang="es-ES" altLang="es-AR"/>
              <a:pPr>
                <a:spcBef>
                  <a:spcPct val="0"/>
                </a:spcBef>
              </a:pPr>
              <a:t>43</a:t>
            </a:fld>
            <a:endParaRPr lang="es-ES" altLang="es-AR"/>
          </a:p>
        </p:txBody>
      </p:sp>
      <p:sp>
        <p:nvSpPr>
          <p:cNvPr id="58371" name="Rectangle 2">
            <a:extLst>
              <a:ext uri="{FF2B5EF4-FFF2-40B4-BE49-F238E27FC236}">
                <a16:creationId xmlns:a16="http://schemas.microsoft.com/office/drawing/2014/main" id="{E3602D6B-B49D-47B8-942A-29398E00DB8C}"/>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6A2AF69-28C0-4E67-8888-7652B0021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363522" name="Rectangle 2"/>
          <p:cNvSpPr>
            <a:spLocks noGrp="1" noChangeArrowheads="1"/>
          </p:cNvSpPr>
          <p:nvPr>
            <p:ph type="ctrTitle" sz="quarter"/>
          </p:nvPr>
        </p:nvSpPr>
        <p:spPr>
          <a:xfrm>
            <a:off x="685800" y="1676400"/>
            <a:ext cx="7772400" cy="1828800"/>
          </a:xfrm>
        </p:spPr>
        <p:txBody>
          <a:bodyPr/>
          <a:lstStyle>
            <a:lvl1pPr>
              <a:defRPr/>
            </a:lvl1pPr>
          </a:lstStyle>
          <a:p>
            <a:r>
              <a:rPr lang="es-ES"/>
              <a:t>Haga clic para cambiar el estilo de título	</a:t>
            </a:r>
          </a:p>
        </p:txBody>
      </p:sp>
      <p:sp>
        <p:nvSpPr>
          <p:cNvPr id="36352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4" name="Rectangle 4">
            <a:extLst>
              <a:ext uri="{FF2B5EF4-FFF2-40B4-BE49-F238E27FC236}">
                <a16:creationId xmlns:a16="http://schemas.microsoft.com/office/drawing/2014/main" id="{0305939D-208A-43B6-B1CD-100D130E9FDA}"/>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14DC07C-A067-4EE4-AE17-A35291435B6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43A32346-2238-48B8-95BC-72438BD3B279}"/>
              </a:ext>
            </a:extLst>
          </p:cNvPr>
          <p:cNvSpPr>
            <a:spLocks noGrp="1" noChangeArrowheads="1"/>
          </p:cNvSpPr>
          <p:nvPr>
            <p:ph type="sldNum" sz="quarter" idx="12"/>
          </p:nvPr>
        </p:nvSpPr>
        <p:spPr>
          <a:ln/>
        </p:spPr>
        <p:txBody>
          <a:bodyPr/>
          <a:lstStyle>
            <a:lvl1pPr>
              <a:defRPr/>
            </a:lvl1pPr>
          </a:lstStyle>
          <a:p>
            <a:pPr>
              <a:defRPr/>
            </a:pPr>
            <a:fld id="{CCF51B29-129B-41A7-8707-C0CFB7257607}" type="slidenum">
              <a:rPr lang="es-ES" altLang="es-AR"/>
              <a:pPr>
                <a:defRPr/>
              </a:pPr>
              <a:t>‹Nº›</a:t>
            </a:fld>
            <a:endParaRPr lang="es-ES" altLang="es-AR"/>
          </a:p>
        </p:txBody>
      </p:sp>
    </p:spTree>
    <p:extLst>
      <p:ext uri="{BB962C8B-B14F-4D97-AF65-F5344CB8AC3E}">
        <p14:creationId xmlns:p14="http://schemas.microsoft.com/office/powerpoint/2010/main" val="114264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3E2CD24B-A158-4173-AA8C-C642BFF41D68}"/>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C422D62-B8DB-40DA-A6A7-4A8B6E64D9E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9EC6B7C4-170B-4E76-A910-A609F2086F1F}"/>
              </a:ext>
            </a:extLst>
          </p:cNvPr>
          <p:cNvSpPr>
            <a:spLocks noGrp="1" noChangeArrowheads="1"/>
          </p:cNvSpPr>
          <p:nvPr>
            <p:ph type="sldNum" sz="quarter" idx="12"/>
          </p:nvPr>
        </p:nvSpPr>
        <p:spPr>
          <a:ln/>
        </p:spPr>
        <p:txBody>
          <a:bodyPr/>
          <a:lstStyle>
            <a:lvl1pPr>
              <a:defRPr/>
            </a:lvl1pPr>
          </a:lstStyle>
          <a:p>
            <a:pPr>
              <a:defRPr/>
            </a:pPr>
            <a:fld id="{83B0945E-138D-4A0B-B2A8-0EE8A50C60A4}" type="slidenum">
              <a:rPr lang="es-ES" altLang="es-AR"/>
              <a:pPr>
                <a:defRPr/>
              </a:pPr>
              <a:t>‹Nº›</a:t>
            </a:fld>
            <a:endParaRPr lang="es-ES" altLang="es-AR"/>
          </a:p>
        </p:txBody>
      </p:sp>
    </p:spTree>
    <p:extLst>
      <p:ext uri="{BB962C8B-B14F-4D97-AF65-F5344CB8AC3E}">
        <p14:creationId xmlns:p14="http://schemas.microsoft.com/office/powerpoint/2010/main" val="178305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381000"/>
            <a:ext cx="2057400" cy="57150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381000"/>
            <a:ext cx="6019800" cy="57150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FB85EB0E-00AB-4369-A760-6A2635A6242B}"/>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F5E29D55-0BED-442D-A9C5-D48759E103B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324DCCAF-A268-4E39-A719-67298D0FB8B5}"/>
              </a:ext>
            </a:extLst>
          </p:cNvPr>
          <p:cNvSpPr>
            <a:spLocks noGrp="1" noChangeArrowheads="1"/>
          </p:cNvSpPr>
          <p:nvPr>
            <p:ph type="sldNum" sz="quarter" idx="12"/>
          </p:nvPr>
        </p:nvSpPr>
        <p:spPr>
          <a:ln/>
        </p:spPr>
        <p:txBody>
          <a:bodyPr/>
          <a:lstStyle>
            <a:lvl1pPr>
              <a:defRPr/>
            </a:lvl1pPr>
          </a:lstStyle>
          <a:p>
            <a:pPr>
              <a:defRPr/>
            </a:pPr>
            <a:fld id="{16B06E86-6ED9-44BD-862E-959BB7AF9F26}" type="slidenum">
              <a:rPr lang="es-ES" altLang="es-AR"/>
              <a:pPr>
                <a:defRPr/>
              </a:pPr>
              <a:t>‹Nº›</a:t>
            </a:fld>
            <a:endParaRPr lang="es-ES" altLang="es-AR"/>
          </a:p>
        </p:txBody>
      </p:sp>
    </p:spTree>
    <p:extLst>
      <p:ext uri="{BB962C8B-B14F-4D97-AF65-F5344CB8AC3E}">
        <p14:creationId xmlns:p14="http://schemas.microsoft.com/office/powerpoint/2010/main" val="369722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8229600" cy="13716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981200"/>
            <a:ext cx="8229600" cy="4114800"/>
          </a:xfrm>
        </p:spPr>
        <p:txBody>
          <a:bodyPr/>
          <a:lstStyle/>
          <a:p>
            <a:pPr lvl="0"/>
            <a:endParaRPr lang="es-ES" noProof="0"/>
          </a:p>
        </p:txBody>
      </p:sp>
      <p:sp>
        <p:nvSpPr>
          <p:cNvPr id="4" name="Rectangle 4">
            <a:extLst>
              <a:ext uri="{FF2B5EF4-FFF2-40B4-BE49-F238E27FC236}">
                <a16:creationId xmlns:a16="http://schemas.microsoft.com/office/drawing/2014/main" id="{640BFCA0-A6C5-4036-A56D-1755377AAF6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95944C0-0077-4F70-B13A-C1DCCF9891D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AE36C879-A806-484B-9F3A-D58DB717D7C9}"/>
              </a:ext>
            </a:extLst>
          </p:cNvPr>
          <p:cNvSpPr>
            <a:spLocks noGrp="1" noChangeArrowheads="1"/>
          </p:cNvSpPr>
          <p:nvPr>
            <p:ph type="sldNum" sz="quarter" idx="12"/>
          </p:nvPr>
        </p:nvSpPr>
        <p:spPr>
          <a:ln/>
        </p:spPr>
        <p:txBody>
          <a:bodyPr/>
          <a:lstStyle>
            <a:lvl1pPr>
              <a:defRPr/>
            </a:lvl1pPr>
          </a:lstStyle>
          <a:p>
            <a:pPr>
              <a:defRPr/>
            </a:pPr>
            <a:fld id="{9CA26212-B245-46B5-A9F5-30F03582045E}" type="slidenum">
              <a:rPr lang="es-ES" altLang="es-AR"/>
              <a:pPr>
                <a:defRPr/>
              </a:pPr>
              <a:t>‹Nº›</a:t>
            </a:fld>
            <a:endParaRPr lang="es-ES" altLang="es-AR"/>
          </a:p>
        </p:txBody>
      </p:sp>
    </p:spTree>
    <p:extLst>
      <p:ext uri="{BB962C8B-B14F-4D97-AF65-F5344CB8AC3E}">
        <p14:creationId xmlns:p14="http://schemas.microsoft.com/office/powerpoint/2010/main" val="177857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a:extLst>
              <a:ext uri="{FF2B5EF4-FFF2-40B4-BE49-F238E27FC236}">
                <a16:creationId xmlns:a16="http://schemas.microsoft.com/office/drawing/2014/main" id="{8AF2F0E3-8210-43D9-B149-8444CF49C1B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7E500C2F-ED66-466B-AD8B-5D5DFDA8994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327E25B5-3F2A-4811-9AC8-D785E56AF656}"/>
              </a:ext>
            </a:extLst>
          </p:cNvPr>
          <p:cNvSpPr>
            <a:spLocks noGrp="1" noChangeArrowheads="1"/>
          </p:cNvSpPr>
          <p:nvPr>
            <p:ph type="sldNum" sz="quarter" idx="12"/>
          </p:nvPr>
        </p:nvSpPr>
        <p:spPr>
          <a:ln/>
        </p:spPr>
        <p:txBody>
          <a:bodyPr/>
          <a:lstStyle>
            <a:lvl1pPr>
              <a:defRPr/>
            </a:lvl1pPr>
          </a:lstStyle>
          <a:p>
            <a:pPr>
              <a:defRPr/>
            </a:pPr>
            <a:fld id="{FD5FBB79-72F9-4677-AB3B-5BF605F0FD6D}" type="slidenum">
              <a:rPr lang="es-ES" altLang="es-AR"/>
              <a:pPr>
                <a:defRPr/>
              </a:pPr>
              <a:t>‹Nº›</a:t>
            </a:fld>
            <a:endParaRPr lang="es-ES" altLang="es-AR"/>
          </a:p>
        </p:txBody>
      </p:sp>
    </p:spTree>
    <p:extLst>
      <p:ext uri="{BB962C8B-B14F-4D97-AF65-F5344CB8AC3E}">
        <p14:creationId xmlns:p14="http://schemas.microsoft.com/office/powerpoint/2010/main" val="2698135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0991E383-2A17-4D86-9864-D3990A5568B6}"/>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45E3A377-99D2-43CE-BCA8-2360A71A701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ECD26030-D41A-4E81-B1BB-AAB27256CEEE}"/>
              </a:ext>
            </a:extLst>
          </p:cNvPr>
          <p:cNvSpPr>
            <a:spLocks noGrp="1" noChangeArrowheads="1"/>
          </p:cNvSpPr>
          <p:nvPr>
            <p:ph type="sldNum" sz="quarter" idx="12"/>
          </p:nvPr>
        </p:nvSpPr>
        <p:spPr>
          <a:ln/>
        </p:spPr>
        <p:txBody>
          <a:bodyPr/>
          <a:lstStyle>
            <a:lvl1pPr>
              <a:defRPr/>
            </a:lvl1pPr>
          </a:lstStyle>
          <a:p>
            <a:pPr>
              <a:defRPr/>
            </a:pPr>
            <a:fld id="{4656345C-2633-4E0E-9230-A338FAC177EB}" type="slidenum">
              <a:rPr lang="es-ES" altLang="es-AR"/>
              <a:pPr>
                <a:defRPr/>
              </a:pPr>
              <a:t>‹Nº›</a:t>
            </a:fld>
            <a:endParaRPr lang="es-ES" altLang="es-AR"/>
          </a:p>
        </p:txBody>
      </p:sp>
    </p:spTree>
    <p:extLst>
      <p:ext uri="{BB962C8B-B14F-4D97-AF65-F5344CB8AC3E}">
        <p14:creationId xmlns:p14="http://schemas.microsoft.com/office/powerpoint/2010/main" val="3690006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E383276B-A35D-4067-BF15-C591BAFD920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6C559B22-7871-48DB-8633-9C6A92B2D2E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2BE6BFF0-0909-4A43-AB1E-25A4276ECE40}"/>
              </a:ext>
            </a:extLst>
          </p:cNvPr>
          <p:cNvSpPr>
            <a:spLocks noGrp="1" noChangeArrowheads="1"/>
          </p:cNvSpPr>
          <p:nvPr>
            <p:ph type="sldNum" sz="quarter" idx="12"/>
          </p:nvPr>
        </p:nvSpPr>
        <p:spPr>
          <a:ln/>
        </p:spPr>
        <p:txBody>
          <a:bodyPr/>
          <a:lstStyle>
            <a:lvl1pPr>
              <a:defRPr/>
            </a:lvl1pPr>
          </a:lstStyle>
          <a:p>
            <a:pPr>
              <a:defRPr/>
            </a:pPr>
            <a:fld id="{32EA4E5C-59FF-4D21-A247-68FEFB05F04B}" type="slidenum">
              <a:rPr lang="es-ES" altLang="es-AR"/>
              <a:pPr>
                <a:defRPr/>
              </a:pPr>
              <a:t>‹Nº›</a:t>
            </a:fld>
            <a:endParaRPr lang="es-ES" altLang="es-AR"/>
          </a:p>
        </p:txBody>
      </p:sp>
    </p:spTree>
    <p:extLst>
      <p:ext uri="{BB962C8B-B14F-4D97-AF65-F5344CB8AC3E}">
        <p14:creationId xmlns:p14="http://schemas.microsoft.com/office/powerpoint/2010/main" val="2042124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577371F1-3065-4EA4-A268-ADA58300B2EA}"/>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16FC2FB6-0B2A-437B-A130-626B2A634AC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B9FAC316-6E43-42A9-B1C9-E8E222928962}"/>
              </a:ext>
            </a:extLst>
          </p:cNvPr>
          <p:cNvSpPr>
            <a:spLocks noGrp="1" noChangeArrowheads="1"/>
          </p:cNvSpPr>
          <p:nvPr>
            <p:ph type="sldNum" sz="quarter" idx="12"/>
          </p:nvPr>
        </p:nvSpPr>
        <p:spPr>
          <a:ln/>
        </p:spPr>
        <p:txBody>
          <a:bodyPr/>
          <a:lstStyle>
            <a:lvl1pPr>
              <a:defRPr/>
            </a:lvl1pPr>
          </a:lstStyle>
          <a:p>
            <a:pPr>
              <a:defRPr/>
            </a:pPr>
            <a:fld id="{70CA985E-F99D-432D-B4AB-A61B99510E10}" type="slidenum">
              <a:rPr lang="es-ES" altLang="es-AR"/>
              <a:pPr>
                <a:defRPr/>
              </a:pPr>
              <a:t>‹Nº›</a:t>
            </a:fld>
            <a:endParaRPr lang="es-ES" altLang="es-AR"/>
          </a:p>
        </p:txBody>
      </p:sp>
    </p:spTree>
    <p:extLst>
      <p:ext uri="{BB962C8B-B14F-4D97-AF65-F5344CB8AC3E}">
        <p14:creationId xmlns:p14="http://schemas.microsoft.com/office/powerpoint/2010/main" val="33215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B4591043-8906-4A34-82CA-E24166D0094E}"/>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026D02B4-CC33-40DC-A301-10A837911A4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6">
            <a:extLst>
              <a:ext uri="{FF2B5EF4-FFF2-40B4-BE49-F238E27FC236}">
                <a16:creationId xmlns:a16="http://schemas.microsoft.com/office/drawing/2014/main" id="{87968352-92D9-40D4-9817-AEAA90C164B1}"/>
              </a:ext>
            </a:extLst>
          </p:cNvPr>
          <p:cNvSpPr>
            <a:spLocks noGrp="1" noChangeArrowheads="1"/>
          </p:cNvSpPr>
          <p:nvPr>
            <p:ph type="sldNum" sz="quarter" idx="12"/>
          </p:nvPr>
        </p:nvSpPr>
        <p:spPr>
          <a:ln/>
        </p:spPr>
        <p:txBody>
          <a:bodyPr/>
          <a:lstStyle>
            <a:lvl1pPr>
              <a:defRPr/>
            </a:lvl1pPr>
          </a:lstStyle>
          <a:p>
            <a:pPr>
              <a:defRPr/>
            </a:pPr>
            <a:fld id="{66E5DE99-C428-4E6A-B658-A50BC90CC433}" type="slidenum">
              <a:rPr lang="es-ES" altLang="es-AR"/>
              <a:pPr>
                <a:defRPr/>
              </a:pPr>
              <a:t>‹Nº›</a:t>
            </a:fld>
            <a:endParaRPr lang="es-ES" altLang="es-AR"/>
          </a:p>
        </p:txBody>
      </p:sp>
    </p:spTree>
    <p:extLst>
      <p:ext uri="{BB962C8B-B14F-4D97-AF65-F5344CB8AC3E}">
        <p14:creationId xmlns:p14="http://schemas.microsoft.com/office/powerpoint/2010/main" val="1785729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42E888FF-207B-4CA1-BA48-625CDBF94AA5}"/>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99832811-F91A-41E8-9637-C2B06CF22B2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id="{6451FB4E-7BEE-48E0-A0A3-7A0B67920556}"/>
              </a:ext>
            </a:extLst>
          </p:cNvPr>
          <p:cNvSpPr>
            <a:spLocks noGrp="1" noChangeArrowheads="1"/>
          </p:cNvSpPr>
          <p:nvPr>
            <p:ph type="sldNum" sz="quarter" idx="12"/>
          </p:nvPr>
        </p:nvSpPr>
        <p:spPr>
          <a:ln/>
        </p:spPr>
        <p:txBody>
          <a:bodyPr/>
          <a:lstStyle>
            <a:lvl1pPr>
              <a:defRPr/>
            </a:lvl1pPr>
          </a:lstStyle>
          <a:p>
            <a:pPr>
              <a:defRPr/>
            </a:pPr>
            <a:fld id="{763EDF0F-9CDE-458D-B319-0BE8C7B1C616}" type="slidenum">
              <a:rPr lang="es-ES" altLang="es-AR"/>
              <a:pPr>
                <a:defRPr/>
              </a:pPr>
              <a:t>‹Nº›</a:t>
            </a:fld>
            <a:endParaRPr lang="es-ES" altLang="es-AR"/>
          </a:p>
        </p:txBody>
      </p:sp>
    </p:spTree>
    <p:extLst>
      <p:ext uri="{BB962C8B-B14F-4D97-AF65-F5344CB8AC3E}">
        <p14:creationId xmlns:p14="http://schemas.microsoft.com/office/powerpoint/2010/main" val="3248387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DB1630-3F56-4C05-8617-FBDAD04AF005}"/>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941F0E2C-9561-4216-BED4-31809C3FE28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6">
            <a:extLst>
              <a:ext uri="{FF2B5EF4-FFF2-40B4-BE49-F238E27FC236}">
                <a16:creationId xmlns:a16="http://schemas.microsoft.com/office/drawing/2014/main" id="{1FBF3B18-424F-4053-A8AF-D30ED1AB407E}"/>
              </a:ext>
            </a:extLst>
          </p:cNvPr>
          <p:cNvSpPr>
            <a:spLocks noGrp="1" noChangeArrowheads="1"/>
          </p:cNvSpPr>
          <p:nvPr>
            <p:ph type="sldNum" sz="quarter" idx="12"/>
          </p:nvPr>
        </p:nvSpPr>
        <p:spPr>
          <a:ln/>
        </p:spPr>
        <p:txBody>
          <a:bodyPr/>
          <a:lstStyle>
            <a:lvl1pPr>
              <a:defRPr/>
            </a:lvl1pPr>
          </a:lstStyle>
          <a:p>
            <a:pPr>
              <a:defRPr/>
            </a:pPr>
            <a:fld id="{0804DDDC-95F0-4353-A2C0-A16129081A06}" type="slidenum">
              <a:rPr lang="es-ES" altLang="es-AR"/>
              <a:pPr>
                <a:defRPr/>
              </a:pPr>
              <a:t>‹Nº›</a:t>
            </a:fld>
            <a:endParaRPr lang="es-ES" altLang="es-AR"/>
          </a:p>
        </p:txBody>
      </p:sp>
    </p:spTree>
    <p:extLst>
      <p:ext uri="{BB962C8B-B14F-4D97-AF65-F5344CB8AC3E}">
        <p14:creationId xmlns:p14="http://schemas.microsoft.com/office/powerpoint/2010/main" val="125653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D1FFCA8B-6DB1-448D-92A3-9696C990E2CD}"/>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33EED8CE-ADDB-4DB9-B7F1-2E393BB05AC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A291BD0E-60FC-426E-8D31-32A14781B3EA}"/>
              </a:ext>
            </a:extLst>
          </p:cNvPr>
          <p:cNvSpPr>
            <a:spLocks noGrp="1" noChangeArrowheads="1"/>
          </p:cNvSpPr>
          <p:nvPr>
            <p:ph type="sldNum" sz="quarter" idx="12"/>
          </p:nvPr>
        </p:nvSpPr>
        <p:spPr>
          <a:ln/>
        </p:spPr>
        <p:txBody>
          <a:bodyPr/>
          <a:lstStyle>
            <a:lvl1pPr>
              <a:defRPr/>
            </a:lvl1pPr>
          </a:lstStyle>
          <a:p>
            <a:pPr>
              <a:defRPr/>
            </a:pPr>
            <a:fld id="{8EFAB57B-42F0-433F-89BA-363366597D65}" type="slidenum">
              <a:rPr lang="es-ES" altLang="es-AR"/>
              <a:pPr>
                <a:defRPr/>
              </a:pPr>
              <a:t>‹Nº›</a:t>
            </a:fld>
            <a:endParaRPr lang="es-ES" altLang="es-AR"/>
          </a:p>
        </p:txBody>
      </p:sp>
    </p:spTree>
    <p:extLst>
      <p:ext uri="{BB962C8B-B14F-4D97-AF65-F5344CB8AC3E}">
        <p14:creationId xmlns:p14="http://schemas.microsoft.com/office/powerpoint/2010/main" val="2643541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E8F597E8-5F98-43EB-A248-72EC39D00BFE}"/>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F499F34D-C42E-4906-B040-645A46E48C2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672E0677-97E2-48B6-8572-FF7A1C2F2342}"/>
              </a:ext>
            </a:extLst>
          </p:cNvPr>
          <p:cNvSpPr>
            <a:spLocks noGrp="1" noChangeArrowheads="1"/>
          </p:cNvSpPr>
          <p:nvPr>
            <p:ph type="sldNum" sz="quarter" idx="12"/>
          </p:nvPr>
        </p:nvSpPr>
        <p:spPr>
          <a:ln/>
        </p:spPr>
        <p:txBody>
          <a:bodyPr/>
          <a:lstStyle>
            <a:lvl1pPr>
              <a:defRPr/>
            </a:lvl1pPr>
          </a:lstStyle>
          <a:p>
            <a:pPr>
              <a:defRPr/>
            </a:pPr>
            <a:fld id="{3C63863C-2DCA-4AC3-9D42-F88C29BA49F9}" type="slidenum">
              <a:rPr lang="es-ES" altLang="es-AR"/>
              <a:pPr>
                <a:defRPr/>
              </a:pPr>
              <a:t>‹Nº›</a:t>
            </a:fld>
            <a:endParaRPr lang="es-ES" altLang="es-AR"/>
          </a:p>
        </p:txBody>
      </p:sp>
    </p:spTree>
    <p:extLst>
      <p:ext uri="{BB962C8B-B14F-4D97-AF65-F5344CB8AC3E}">
        <p14:creationId xmlns:p14="http://schemas.microsoft.com/office/powerpoint/2010/main" val="1967865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C9839442-DADB-4EB2-B034-EA61EEBA399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7ECBD8BC-1D07-4843-898C-FD02E063D4E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31194954-A148-4381-9DDF-E587F9E5DD93}"/>
              </a:ext>
            </a:extLst>
          </p:cNvPr>
          <p:cNvSpPr>
            <a:spLocks noGrp="1" noChangeArrowheads="1"/>
          </p:cNvSpPr>
          <p:nvPr>
            <p:ph type="sldNum" sz="quarter" idx="12"/>
          </p:nvPr>
        </p:nvSpPr>
        <p:spPr>
          <a:ln/>
        </p:spPr>
        <p:txBody>
          <a:bodyPr/>
          <a:lstStyle>
            <a:lvl1pPr>
              <a:defRPr/>
            </a:lvl1pPr>
          </a:lstStyle>
          <a:p>
            <a:pPr>
              <a:defRPr/>
            </a:pPr>
            <a:fld id="{01CBD646-0CA9-48FF-BD01-B39FF42BCC1A}" type="slidenum">
              <a:rPr lang="es-ES" altLang="es-AR"/>
              <a:pPr>
                <a:defRPr/>
              </a:pPr>
              <a:t>‹Nº›</a:t>
            </a:fld>
            <a:endParaRPr lang="es-ES" altLang="es-AR"/>
          </a:p>
        </p:txBody>
      </p:sp>
    </p:spTree>
    <p:extLst>
      <p:ext uri="{BB962C8B-B14F-4D97-AF65-F5344CB8AC3E}">
        <p14:creationId xmlns:p14="http://schemas.microsoft.com/office/powerpoint/2010/main" val="3549458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880E5157-F446-4D53-B319-3CFF0A699550}"/>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D4AE9BDB-8015-4DA3-9749-56D62094625D}"/>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B718D398-19FC-43B2-9C8C-5947BF8E6706}"/>
              </a:ext>
            </a:extLst>
          </p:cNvPr>
          <p:cNvSpPr>
            <a:spLocks noGrp="1" noChangeArrowheads="1"/>
          </p:cNvSpPr>
          <p:nvPr>
            <p:ph type="sldNum" sz="quarter" idx="12"/>
          </p:nvPr>
        </p:nvSpPr>
        <p:spPr>
          <a:ln/>
        </p:spPr>
        <p:txBody>
          <a:bodyPr/>
          <a:lstStyle>
            <a:lvl1pPr>
              <a:defRPr/>
            </a:lvl1pPr>
          </a:lstStyle>
          <a:p>
            <a:pPr>
              <a:defRPr/>
            </a:pPr>
            <a:fld id="{C8B74667-7752-4244-9D90-C866D0E4B828}" type="slidenum">
              <a:rPr lang="es-ES" altLang="es-AR"/>
              <a:pPr>
                <a:defRPr/>
              </a:pPr>
              <a:t>‹Nº›</a:t>
            </a:fld>
            <a:endParaRPr lang="es-ES" altLang="es-AR"/>
          </a:p>
        </p:txBody>
      </p:sp>
    </p:spTree>
    <p:extLst>
      <p:ext uri="{BB962C8B-B14F-4D97-AF65-F5344CB8AC3E}">
        <p14:creationId xmlns:p14="http://schemas.microsoft.com/office/powerpoint/2010/main" val="943012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58EA64CC-C762-4CF4-8D5D-404BC815F0EA}"/>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D2C4D191-7F7A-4D03-BCD1-423842EF059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F01D1765-CDD3-4597-AB22-A2DD2308927C}"/>
              </a:ext>
            </a:extLst>
          </p:cNvPr>
          <p:cNvSpPr>
            <a:spLocks noGrp="1" noChangeArrowheads="1"/>
          </p:cNvSpPr>
          <p:nvPr>
            <p:ph type="sldNum" sz="quarter" idx="12"/>
          </p:nvPr>
        </p:nvSpPr>
        <p:spPr>
          <a:ln/>
        </p:spPr>
        <p:txBody>
          <a:bodyPr/>
          <a:lstStyle>
            <a:lvl1pPr>
              <a:defRPr/>
            </a:lvl1pPr>
          </a:lstStyle>
          <a:p>
            <a:pPr>
              <a:defRPr/>
            </a:pPr>
            <a:fld id="{28F92EF6-E606-44A6-8AF6-1D831CA9825B}" type="slidenum">
              <a:rPr lang="es-ES" altLang="es-AR"/>
              <a:pPr>
                <a:defRPr/>
              </a:pPr>
              <a:t>‹Nº›</a:t>
            </a:fld>
            <a:endParaRPr lang="es-ES" altLang="es-AR"/>
          </a:p>
        </p:txBody>
      </p:sp>
    </p:spTree>
    <p:extLst>
      <p:ext uri="{BB962C8B-B14F-4D97-AF65-F5344CB8AC3E}">
        <p14:creationId xmlns:p14="http://schemas.microsoft.com/office/powerpoint/2010/main" val="387371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7FC3E417-3394-446D-AC41-BE8D098ED74A}"/>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E51B531-CE3E-4B40-B116-AC9403AB1F3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6AA43DD5-27E3-4BD9-B546-1484E266DE37}"/>
              </a:ext>
            </a:extLst>
          </p:cNvPr>
          <p:cNvSpPr>
            <a:spLocks noGrp="1" noChangeArrowheads="1"/>
          </p:cNvSpPr>
          <p:nvPr>
            <p:ph type="sldNum" sz="quarter" idx="12"/>
          </p:nvPr>
        </p:nvSpPr>
        <p:spPr>
          <a:ln/>
        </p:spPr>
        <p:txBody>
          <a:bodyPr/>
          <a:lstStyle>
            <a:lvl1pPr>
              <a:defRPr/>
            </a:lvl1pPr>
          </a:lstStyle>
          <a:p>
            <a:pPr>
              <a:defRPr/>
            </a:pPr>
            <a:fld id="{892A393D-B346-4E77-8187-32860B43CA3C}" type="slidenum">
              <a:rPr lang="es-ES" altLang="es-AR"/>
              <a:pPr>
                <a:defRPr/>
              </a:pPr>
              <a:t>‹Nº›</a:t>
            </a:fld>
            <a:endParaRPr lang="es-ES" altLang="es-AR"/>
          </a:p>
        </p:txBody>
      </p:sp>
    </p:spTree>
    <p:extLst>
      <p:ext uri="{BB962C8B-B14F-4D97-AF65-F5344CB8AC3E}">
        <p14:creationId xmlns:p14="http://schemas.microsoft.com/office/powerpoint/2010/main" val="57391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32CF216F-862E-4268-95E8-0DC071B5A3C0}"/>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ADA3CB8D-A2A1-470D-94A2-7DD6FF39BE1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2130FEAC-EBD9-4456-816C-B03875DDDEFF}"/>
              </a:ext>
            </a:extLst>
          </p:cNvPr>
          <p:cNvSpPr>
            <a:spLocks noGrp="1" noChangeArrowheads="1"/>
          </p:cNvSpPr>
          <p:nvPr>
            <p:ph type="sldNum" sz="quarter" idx="12"/>
          </p:nvPr>
        </p:nvSpPr>
        <p:spPr>
          <a:ln/>
        </p:spPr>
        <p:txBody>
          <a:bodyPr/>
          <a:lstStyle>
            <a:lvl1pPr>
              <a:defRPr/>
            </a:lvl1pPr>
          </a:lstStyle>
          <a:p>
            <a:pPr>
              <a:defRPr/>
            </a:pPr>
            <a:fld id="{8FFC619A-ECFF-4A1F-9544-B9C4893C2372}" type="slidenum">
              <a:rPr lang="es-ES" altLang="es-AR"/>
              <a:pPr>
                <a:defRPr/>
              </a:pPr>
              <a:t>‹Nº›</a:t>
            </a:fld>
            <a:endParaRPr lang="es-ES" altLang="es-AR"/>
          </a:p>
        </p:txBody>
      </p:sp>
    </p:spTree>
    <p:extLst>
      <p:ext uri="{BB962C8B-B14F-4D97-AF65-F5344CB8AC3E}">
        <p14:creationId xmlns:p14="http://schemas.microsoft.com/office/powerpoint/2010/main" val="1305803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E04CDE31-BBF0-4127-8419-4E2F4C882054}"/>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CBE669CA-3BEE-48D5-B6BE-F907B93A14A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6">
            <a:extLst>
              <a:ext uri="{FF2B5EF4-FFF2-40B4-BE49-F238E27FC236}">
                <a16:creationId xmlns:a16="http://schemas.microsoft.com/office/drawing/2014/main" id="{637B10FB-C71C-4E56-8311-3E89A78F674B}"/>
              </a:ext>
            </a:extLst>
          </p:cNvPr>
          <p:cNvSpPr>
            <a:spLocks noGrp="1" noChangeArrowheads="1"/>
          </p:cNvSpPr>
          <p:nvPr>
            <p:ph type="sldNum" sz="quarter" idx="12"/>
          </p:nvPr>
        </p:nvSpPr>
        <p:spPr>
          <a:ln/>
        </p:spPr>
        <p:txBody>
          <a:bodyPr/>
          <a:lstStyle>
            <a:lvl1pPr>
              <a:defRPr/>
            </a:lvl1pPr>
          </a:lstStyle>
          <a:p>
            <a:pPr>
              <a:defRPr/>
            </a:pPr>
            <a:fld id="{7D75024F-9B04-4B38-9457-3E4A9747AF24}" type="slidenum">
              <a:rPr lang="es-ES" altLang="es-AR"/>
              <a:pPr>
                <a:defRPr/>
              </a:pPr>
              <a:t>‹Nº›</a:t>
            </a:fld>
            <a:endParaRPr lang="es-ES" altLang="es-AR"/>
          </a:p>
        </p:txBody>
      </p:sp>
    </p:spTree>
    <p:extLst>
      <p:ext uri="{BB962C8B-B14F-4D97-AF65-F5344CB8AC3E}">
        <p14:creationId xmlns:p14="http://schemas.microsoft.com/office/powerpoint/2010/main" val="412845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FF5CB125-2328-428C-89C2-055C1AAD8ED9}"/>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4E3FDA4E-E4B7-41F5-9238-BFADFD7C21B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id="{828A6B52-C70C-4583-95B1-AF34DD35536F}"/>
              </a:ext>
            </a:extLst>
          </p:cNvPr>
          <p:cNvSpPr>
            <a:spLocks noGrp="1" noChangeArrowheads="1"/>
          </p:cNvSpPr>
          <p:nvPr>
            <p:ph type="sldNum" sz="quarter" idx="12"/>
          </p:nvPr>
        </p:nvSpPr>
        <p:spPr>
          <a:ln/>
        </p:spPr>
        <p:txBody>
          <a:bodyPr/>
          <a:lstStyle>
            <a:lvl1pPr>
              <a:defRPr/>
            </a:lvl1pPr>
          </a:lstStyle>
          <a:p>
            <a:pPr>
              <a:defRPr/>
            </a:pPr>
            <a:fld id="{835CB706-A396-4748-A519-C7D0A7EE3922}" type="slidenum">
              <a:rPr lang="es-ES" altLang="es-AR"/>
              <a:pPr>
                <a:defRPr/>
              </a:pPr>
              <a:t>‹Nº›</a:t>
            </a:fld>
            <a:endParaRPr lang="es-ES" altLang="es-AR"/>
          </a:p>
        </p:txBody>
      </p:sp>
    </p:spTree>
    <p:extLst>
      <p:ext uri="{BB962C8B-B14F-4D97-AF65-F5344CB8AC3E}">
        <p14:creationId xmlns:p14="http://schemas.microsoft.com/office/powerpoint/2010/main" val="250105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21AF09C-A080-4EC6-95D8-AAA052FB80FA}"/>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9DEC5D8D-25B5-40B5-BF88-9275CB2D6DF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6">
            <a:extLst>
              <a:ext uri="{FF2B5EF4-FFF2-40B4-BE49-F238E27FC236}">
                <a16:creationId xmlns:a16="http://schemas.microsoft.com/office/drawing/2014/main" id="{1762CB0D-9626-401F-B1DE-F7CE96B6E0C3}"/>
              </a:ext>
            </a:extLst>
          </p:cNvPr>
          <p:cNvSpPr>
            <a:spLocks noGrp="1" noChangeArrowheads="1"/>
          </p:cNvSpPr>
          <p:nvPr>
            <p:ph type="sldNum" sz="quarter" idx="12"/>
          </p:nvPr>
        </p:nvSpPr>
        <p:spPr>
          <a:ln/>
        </p:spPr>
        <p:txBody>
          <a:bodyPr/>
          <a:lstStyle>
            <a:lvl1pPr>
              <a:defRPr/>
            </a:lvl1pPr>
          </a:lstStyle>
          <a:p>
            <a:pPr>
              <a:defRPr/>
            </a:pPr>
            <a:fld id="{EF9027E8-EB0A-4140-AA77-E7DE864C44B1}" type="slidenum">
              <a:rPr lang="es-ES" altLang="es-AR"/>
              <a:pPr>
                <a:defRPr/>
              </a:pPr>
              <a:t>‹Nº›</a:t>
            </a:fld>
            <a:endParaRPr lang="es-ES" altLang="es-AR"/>
          </a:p>
        </p:txBody>
      </p:sp>
    </p:spTree>
    <p:extLst>
      <p:ext uri="{BB962C8B-B14F-4D97-AF65-F5344CB8AC3E}">
        <p14:creationId xmlns:p14="http://schemas.microsoft.com/office/powerpoint/2010/main" val="231635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A02EFDFD-03FD-4493-9B34-A1074D651022}"/>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CB27ED11-D505-45C9-BEC4-7179596125D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CCAAE554-D4D5-48FD-89DC-E516FA36D734}"/>
              </a:ext>
            </a:extLst>
          </p:cNvPr>
          <p:cNvSpPr>
            <a:spLocks noGrp="1" noChangeArrowheads="1"/>
          </p:cNvSpPr>
          <p:nvPr>
            <p:ph type="sldNum" sz="quarter" idx="12"/>
          </p:nvPr>
        </p:nvSpPr>
        <p:spPr>
          <a:ln/>
        </p:spPr>
        <p:txBody>
          <a:bodyPr/>
          <a:lstStyle>
            <a:lvl1pPr>
              <a:defRPr/>
            </a:lvl1pPr>
          </a:lstStyle>
          <a:p>
            <a:pPr>
              <a:defRPr/>
            </a:pPr>
            <a:fld id="{9A3D430E-F7B1-4789-A176-0AE162972BF7}" type="slidenum">
              <a:rPr lang="es-ES" altLang="es-AR"/>
              <a:pPr>
                <a:defRPr/>
              </a:pPr>
              <a:t>‹Nº›</a:t>
            </a:fld>
            <a:endParaRPr lang="es-ES" altLang="es-AR"/>
          </a:p>
        </p:txBody>
      </p:sp>
    </p:spTree>
    <p:extLst>
      <p:ext uri="{BB962C8B-B14F-4D97-AF65-F5344CB8AC3E}">
        <p14:creationId xmlns:p14="http://schemas.microsoft.com/office/powerpoint/2010/main" val="3188151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6AA4A153-9255-4F7F-8702-981B3D5DF042}"/>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F2AFE60F-8A63-4B1B-9756-A83D3C56AE1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897554CB-2A9A-4050-B90C-E15220A9303C}"/>
              </a:ext>
            </a:extLst>
          </p:cNvPr>
          <p:cNvSpPr>
            <a:spLocks noGrp="1" noChangeArrowheads="1"/>
          </p:cNvSpPr>
          <p:nvPr>
            <p:ph type="sldNum" sz="quarter" idx="12"/>
          </p:nvPr>
        </p:nvSpPr>
        <p:spPr>
          <a:ln/>
        </p:spPr>
        <p:txBody>
          <a:bodyPr/>
          <a:lstStyle>
            <a:lvl1pPr>
              <a:defRPr/>
            </a:lvl1pPr>
          </a:lstStyle>
          <a:p>
            <a:pPr>
              <a:defRPr/>
            </a:pPr>
            <a:fld id="{493DD70B-C411-49A3-B0CE-3F502523FE21}" type="slidenum">
              <a:rPr lang="es-ES" altLang="es-AR"/>
              <a:pPr>
                <a:defRPr/>
              </a:pPr>
              <a:t>‹Nº›</a:t>
            </a:fld>
            <a:endParaRPr lang="es-ES" altLang="es-AR"/>
          </a:p>
        </p:txBody>
      </p:sp>
    </p:spTree>
    <p:extLst>
      <p:ext uri="{BB962C8B-B14F-4D97-AF65-F5344CB8AC3E}">
        <p14:creationId xmlns:p14="http://schemas.microsoft.com/office/powerpoint/2010/main" val="256711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7345F50-34EB-487E-BBB9-07BAB00E7FA4}"/>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362499" name="Rectangle 3">
            <a:extLst>
              <a:ext uri="{FF2B5EF4-FFF2-40B4-BE49-F238E27FC236}">
                <a16:creationId xmlns:a16="http://schemas.microsoft.com/office/drawing/2014/main" id="{1C067BA3-909D-4DAD-B0DD-09EE442220AA}"/>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62500" name="Rectangle 4">
            <a:extLst>
              <a:ext uri="{FF2B5EF4-FFF2-40B4-BE49-F238E27FC236}">
                <a16:creationId xmlns:a16="http://schemas.microsoft.com/office/drawing/2014/main" id="{E1723901-0B6C-4A0A-8A33-DE0D8938A5F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a:effectLst>
                  <a:outerShdw blurRad="38100" dist="38100" dir="2700000" algn="tl">
                    <a:srgbClr val="000000"/>
                  </a:outerShdw>
                </a:effectLst>
                <a:latin typeface="Arial" charset="0"/>
              </a:defRPr>
            </a:lvl1pPr>
          </a:lstStyle>
          <a:p>
            <a:pPr>
              <a:defRPr/>
            </a:pPr>
            <a:endParaRPr lang="es-ES"/>
          </a:p>
        </p:txBody>
      </p:sp>
      <p:sp>
        <p:nvSpPr>
          <p:cNvPr id="362501" name="Rectangle 5">
            <a:extLst>
              <a:ext uri="{FF2B5EF4-FFF2-40B4-BE49-F238E27FC236}">
                <a16:creationId xmlns:a16="http://schemas.microsoft.com/office/drawing/2014/main" id="{CD15AAC3-5C85-4ED4-9DBF-2BADAAF66FC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s-ES"/>
          </a:p>
        </p:txBody>
      </p:sp>
      <p:sp>
        <p:nvSpPr>
          <p:cNvPr id="362502" name="Rectangle 6">
            <a:extLst>
              <a:ext uri="{FF2B5EF4-FFF2-40B4-BE49-F238E27FC236}">
                <a16:creationId xmlns:a16="http://schemas.microsoft.com/office/drawing/2014/main" id="{6FE4D258-F6CD-4A9B-BC19-51706E55348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effectLst>
                  <a:outerShdw blurRad="38100" dist="38100" dir="2700000" algn="tl">
                    <a:srgbClr val="000000"/>
                  </a:outerShdw>
                </a:effectLst>
                <a:latin typeface="Arial" panose="020B0604020202020204" pitchFamily="34" charset="0"/>
              </a:defRPr>
            </a:lvl1pPr>
          </a:lstStyle>
          <a:p>
            <a:pPr>
              <a:defRPr/>
            </a:pPr>
            <a:fld id="{861DA628-A7A5-483A-8F4A-E23D604FF8DD}" type="slidenum">
              <a:rPr lang="es-ES" altLang="es-AR"/>
              <a:pPr>
                <a:defRPr/>
              </a:pPr>
              <a:t>‹Nº›</a:t>
            </a:fld>
            <a:endParaRPr lang="es-ES" altLang="es-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gency FB"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gency FB"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gency FB"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gency FB"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gency FB"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gency FB"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gency FB"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gency FB"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3AC6149-0825-424D-9D58-E88D3CD96225}"/>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cambiar el estilo de título	</a:t>
            </a:r>
          </a:p>
        </p:txBody>
      </p:sp>
      <p:sp>
        <p:nvSpPr>
          <p:cNvPr id="2051" name="Rectangle 3">
            <a:extLst>
              <a:ext uri="{FF2B5EF4-FFF2-40B4-BE49-F238E27FC236}">
                <a16:creationId xmlns:a16="http://schemas.microsoft.com/office/drawing/2014/main" id="{54BB89DB-E3C6-4F2C-9E66-1AED43B2263F}"/>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el estilo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p>
        </p:txBody>
      </p:sp>
      <p:sp>
        <p:nvSpPr>
          <p:cNvPr id="364548" name="Rectangle 4">
            <a:extLst>
              <a:ext uri="{FF2B5EF4-FFF2-40B4-BE49-F238E27FC236}">
                <a16:creationId xmlns:a16="http://schemas.microsoft.com/office/drawing/2014/main" id="{68BE815B-D7EB-41C8-9791-5B2FC127BBA1}"/>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s-ES"/>
          </a:p>
        </p:txBody>
      </p:sp>
      <p:sp>
        <p:nvSpPr>
          <p:cNvPr id="364549" name="Rectangle 5">
            <a:extLst>
              <a:ext uri="{FF2B5EF4-FFF2-40B4-BE49-F238E27FC236}">
                <a16:creationId xmlns:a16="http://schemas.microsoft.com/office/drawing/2014/main" id="{A28F2212-62CB-4A08-8CE7-A1E660E5B0B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s-ES"/>
          </a:p>
        </p:txBody>
      </p:sp>
      <p:sp>
        <p:nvSpPr>
          <p:cNvPr id="364550" name="Rectangle 6">
            <a:extLst>
              <a:ext uri="{FF2B5EF4-FFF2-40B4-BE49-F238E27FC236}">
                <a16:creationId xmlns:a16="http://schemas.microsoft.com/office/drawing/2014/main" id="{D2C5CCF7-FBD1-42D2-A774-BE4A7E4E0FCF}"/>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panose="020B0604020202020204" pitchFamily="34" charset="0"/>
              </a:defRPr>
            </a:lvl1pPr>
          </a:lstStyle>
          <a:p>
            <a:pPr>
              <a:defRPr/>
            </a:pPr>
            <a:fld id="{C58FD52E-E331-4B31-A1F2-FA259F2E429B}"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BDEFAF9-DE36-49B9-BE56-16DFB914ECE1}"/>
              </a:ext>
            </a:extLst>
          </p:cNvPr>
          <p:cNvSpPr>
            <a:spLocks noGrp="1" noChangeArrowheads="1"/>
          </p:cNvSpPr>
          <p:nvPr>
            <p:ph type="ctrTitle" sz="quarter"/>
          </p:nvPr>
        </p:nvSpPr>
        <p:spPr>
          <a:xfrm>
            <a:off x="0" y="908050"/>
            <a:ext cx="9144000" cy="1584325"/>
          </a:xfrm>
        </p:spPr>
        <p:txBody>
          <a:bodyPr/>
          <a:lstStyle/>
          <a:p>
            <a:pPr eaLnBrk="1" hangingPunct="1">
              <a:defRPr/>
            </a:pPr>
            <a:r>
              <a:rPr lang="es-ES_tradnl" sz="5400" b="1" dirty="0">
                <a:latin typeface="Andy" pitchFamily="66" charset="0"/>
              </a:rPr>
              <a:t>UNIDAD DE MEMORIA</a:t>
            </a:r>
            <a:endParaRPr lang="es-ES" sz="5400" b="1" dirty="0">
              <a:latin typeface="Andy" pitchFamily="66" charset="0"/>
            </a:endParaRPr>
          </a:p>
        </p:txBody>
      </p:sp>
      <p:sp>
        <p:nvSpPr>
          <p:cNvPr id="2051" name="Rectangle 3">
            <a:extLst>
              <a:ext uri="{FF2B5EF4-FFF2-40B4-BE49-F238E27FC236}">
                <a16:creationId xmlns:a16="http://schemas.microsoft.com/office/drawing/2014/main" id="{CB41A1EA-70E5-4FC3-9940-D67528C0528E}"/>
              </a:ext>
            </a:extLst>
          </p:cNvPr>
          <p:cNvSpPr>
            <a:spLocks noGrp="1" noChangeArrowheads="1"/>
          </p:cNvSpPr>
          <p:nvPr>
            <p:ph type="subTitle" sz="quarter" idx="1"/>
          </p:nvPr>
        </p:nvSpPr>
        <p:spPr>
          <a:xfrm>
            <a:off x="0" y="2276872"/>
            <a:ext cx="9144000" cy="3361928"/>
          </a:xfrm>
        </p:spPr>
        <p:txBody>
          <a:bodyPr/>
          <a:lstStyle/>
          <a:p>
            <a:pPr eaLnBrk="1" hangingPunct="1">
              <a:defRPr/>
            </a:pPr>
            <a:r>
              <a:rPr lang="es-ES_tradnl" b="1" dirty="0">
                <a:latin typeface="Andy" pitchFamily="66" charset="0"/>
              </a:rPr>
              <a:t>UNIDAD 3</a:t>
            </a:r>
          </a:p>
          <a:p>
            <a:pPr eaLnBrk="1" hangingPunct="1">
              <a:defRPr/>
            </a:pPr>
            <a:r>
              <a:rPr lang="es-ES_tradnl" b="1" dirty="0">
                <a:latin typeface="Andy" pitchFamily="66" charset="0"/>
              </a:rPr>
              <a:t>Segunda Parte</a:t>
            </a:r>
          </a:p>
          <a:p>
            <a:pPr eaLnBrk="1" hangingPunct="1">
              <a:defRPr/>
            </a:pPr>
            <a:r>
              <a:rPr lang="es-ES_tradnl" sz="3600" b="1" dirty="0">
                <a:latin typeface="Andy" pitchFamily="66" charset="0"/>
              </a:rPr>
              <a:t>MEMORIA FÍSICA Y MEMORIA VIRTUAL</a:t>
            </a:r>
          </a:p>
          <a:p>
            <a:pPr eaLnBrk="1" hangingPunct="1">
              <a:defRPr/>
            </a:pPr>
            <a:endParaRPr lang="es-ES_tradnl" sz="3600" b="1" dirty="0">
              <a:latin typeface="Andy" pitchFamily="66" charset="0"/>
            </a:endParaRPr>
          </a:p>
          <a:p>
            <a:pPr eaLnBrk="1" hangingPunct="1">
              <a:defRPr/>
            </a:pPr>
            <a:r>
              <a:rPr lang="es-ES_tradnl" sz="4000" b="1" dirty="0">
                <a:latin typeface="Andy" pitchFamily="66" charset="0"/>
              </a:rPr>
              <a:t>2024</a:t>
            </a:r>
            <a:endParaRPr lang="es-ES" sz="4000" b="1" dirty="0">
              <a:latin typeface="Andy" pitchFamily="66" charset="0"/>
            </a:endParaRPr>
          </a:p>
        </p:txBody>
      </p:sp>
      <p:sp>
        <p:nvSpPr>
          <p:cNvPr id="4100" name="3 CuadroTexto">
            <a:extLst>
              <a:ext uri="{FF2B5EF4-FFF2-40B4-BE49-F238E27FC236}">
                <a16:creationId xmlns:a16="http://schemas.microsoft.com/office/drawing/2014/main" id="{6ABAC925-3F56-4206-B203-EEEFBC1C96C9}"/>
              </a:ext>
            </a:extLst>
          </p:cNvPr>
          <p:cNvSpPr txBox="1">
            <a:spLocks noChangeArrowheads="1"/>
          </p:cNvSpPr>
          <p:nvPr/>
        </p:nvSpPr>
        <p:spPr bwMode="auto">
          <a:xfrm>
            <a:off x="1214438" y="428625"/>
            <a:ext cx="6357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Agency FB" panose="020B0503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Agency FB" panose="020B0503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Agency FB" panose="020B0503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Agency FB" panose="020B0503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9pPr>
          </a:lstStyle>
          <a:p>
            <a:pPr algn="ctr" eaLnBrk="1" hangingPunct="1">
              <a:spcBef>
                <a:spcPct val="0"/>
              </a:spcBef>
              <a:buClrTx/>
              <a:buSzTx/>
              <a:buFontTx/>
              <a:buNone/>
            </a:pPr>
            <a:r>
              <a:rPr lang="es-ES" altLang="es-AR" sz="2800" dirty="0">
                <a:latin typeface="Andy" pitchFamily="66" charset="0"/>
              </a:rPr>
              <a:t>ARQUITECTURA DE COMPUTADORAS</a:t>
            </a:r>
          </a:p>
        </p:txBody>
      </p:sp>
      <p:sp>
        <p:nvSpPr>
          <p:cNvPr id="5" name="4 Marcador de número de diapositiva">
            <a:extLst>
              <a:ext uri="{FF2B5EF4-FFF2-40B4-BE49-F238E27FC236}">
                <a16:creationId xmlns:a16="http://schemas.microsoft.com/office/drawing/2014/main" id="{D2427D7F-F36B-4125-8213-844E6AAA09F6}"/>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82F941C9-7945-4EF1-A906-5062C3F4F804}" type="slidenum">
              <a:rPr lang="es-ES" altLang="es-AR" smtClean="0">
                <a:latin typeface="Arial" panose="020B0604020202020204" pitchFamily="34" charset="0"/>
              </a:rPr>
              <a:pPr eaLnBrk="1" hangingPunct="1">
                <a:defRPr/>
              </a:pPr>
              <a:t>1</a:t>
            </a:fld>
            <a:endParaRPr lang="es-ES" altLang="es-AR">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050"/>
                                        </p:tgtEl>
                                        <p:attrNameLst>
                                          <p:attrName>style.visibility</p:attrName>
                                        </p:attrNameLst>
                                      </p:cBhvr>
                                      <p:to>
                                        <p:strVal val="visible"/>
                                      </p:to>
                                    </p:set>
                                    <p:animEffect transition="in" filter="fade">
                                      <p:cBhvr>
                                        <p:cTn id="7" dur="1000">
                                          <p:stCondLst>
                                            <p:cond delay="0"/>
                                          </p:stCondLst>
                                        </p:cTn>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fade">
                                      <p:cBhvr>
                                        <p:cTn id="12" dur="1000">
                                          <p:stCondLst>
                                            <p:cond delay="0"/>
                                          </p:stCondLst>
                                        </p:cTn>
                                        <p:tgtEl>
                                          <p:spTgt spid="20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051">
                                            <p:txEl>
                                              <p:pRg st="1" end="1"/>
                                            </p:txEl>
                                          </p:spTgt>
                                        </p:tgtEl>
                                        <p:attrNameLst>
                                          <p:attrName>style.visibility</p:attrName>
                                        </p:attrNameLst>
                                      </p:cBhvr>
                                      <p:to>
                                        <p:strVal val="visible"/>
                                      </p:to>
                                    </p:set>
                                    <p:animEffect transition="in" filter="fade">
                                      <p:cBhvr>
                                        <p:cTn id="17" dur="1000">
                                          <p:stCondLst>
                                            <p:cond delay="0"/>
                                          </p:stCondLst>
                                        </p:cTn>
                                        <p:tgtEl>
                                          <p:spTgt spid="20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051">
                                            <p:txEl>
                                              <p:pRg st="2" end="2"/>
                                            </p:txEl>
                                          </p:spTgt>
                                        </p:tgtEl>
                                        <p:attrNameLst>
                                          <p:attrName>style.visibility</p:attrName>
                                        </p:attrNameLst>
                                      </p:cBhvr>
                                      <p:to>
                                        <p:strVal val="visible"/>
                                      </p:to>
                                    </p:set>
                                    <p:animEffect transition="in" filter="fade">
                                      <p:cBhvr>
                                        <p:cTn id="22" dur="1000">
                                          <p:stCondLst>
                                            <p:cond delay="0"/>
                                          </p:stCondLst>
                                        </p:cTn>
                                        <p:tgtEl>
                                          <p:spTgt spid="20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2051">
                                            <p:txEl>
                                              <p:pRg st="4" end="4"/>
                                            </p:txEl>
                                          </p:spTgt>
                                        </p:tgtEl>
                                        <p:attrNameLst>
                                          <p:attrName>style.visibility</p:attrName>
                                        </p:attrNameLst>
                                      </p:cBhvr>
                                      <p:to>
                                        <p:strVal val="visible"/>
                                      </p:to>
                                    </p:set>
                                    <p:animEffect transition="in" filter="fade">
                                      <p:cBhvr>
                                        <p:cTn id="27" dur="1000">
                                          <p:stCondLst>
                                            <p:cond delay="0"/>
                                          </p:stCondLst>
                                        </p:cTn>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4AC69466-0F70-4352-AD03-164C1F968514}"/>
              </a:ext>
            </a:extLst>
          </p:cNvPr>
          <p:cNvSpPr>
            <a:spLocks noChangeArrowheads="1"/>
          </p:cNvSpPr>
          <p:nvPr/>
        </p:nvSpPr>
        <p:spPr bwMode="auto">
          <a:xfrm>
            <a:off x="2124075" y="1341438"/>
            <a:ext cx="5616575" cy="5516562"/>
          </a:xfrm>
          <a:prstGeom prst="rect">
            <a:avLst/>
          </a:prstGeom>
          <a:solidFill>
            <a:srgbClr val="FFFF66"/>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Agency FB" panose="020B0503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Agency FB" panose="020B0503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Agency FB" panose="020B0503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Agency FB" panose="020B0503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9pPr>
          </a:lstStyle>
          <a:p>
            <a:pPr algn="ctr" eaLnBrk="1" hangingPunct="1">
              <a:spcBef>
                <a:spcPct val="0"/>
              </a:spcBef>
              <a:buClrTx/>
              <a:buSzTx/>
              <a:buFontTx/>
              <a:buNone/>
            </a:pPr>
            <a:endParaRPr lang="es-AR" altLang="es-AR" sz="1800"/>
          </a:p>
        </p:txBody>
      </p:sp>
      <p:sp>
        <p:nvSpPr>
          <p:cNvPr id="89090" name="Rectangle 2">
            <a:extLst>
              <a:ext uri="{FF2B5EF4-FFF2-40B4-BE49-F238E27FC236}">
                <a16:creationId xmlns:a16="http://schemas.microsoft.com/office/drawing/2014/main" id="{28654C91-CAE3-4ECA-9F9D-26AC0AF77A50}"/>
              </a:ext>
            </a:extLst>
          </p:cNvPr>
          <p:cNvSpPr>
            <a:spLocks noGrp="1" noChangeArrowheads="1"/>
          </p:cNvSpPr>
          <p:nvPr>
            <p:ph type="title"/>
          </p:nvPr>
        </p:nvSpPr>
        <p:spPr>
          <a:xfrm>
            <a:off x="457200" y="381000"/>
            <a:ext cx="8218488" cy="960438"/>
          </a:xfrm>
        </p:spPr>
        <p:txBody>
          <a:bodyPr/>
          <a:lstStyle/>
          <a:p>
            <a:pPr eaLnBrk="1" hangingPunct="1">
              <a:defRPr/>
            </a:pPr>
            <a:r>
              <a:rPr lang="es-ES_tradnl" dirty="0"/>
              <a:t>MEMORIA CACHÉ</a:t>
            </a:r>
            <a:endParaRPr lang="es-ES" dirty="0"/>
          </a:p>
        </p:txBody>
      </p:sp>
      <p:graphicFrame>
        <p:nvGraphicFramePr>
          <p:cNvPr id="15364" name="Object 4">
            <a:extLst>
              <a:ext uri="{FF2B5EF4-FFF2-40B4-BE49-F238E27FC236}">
                <a16:creationId xmlns:a16="http://schemas.microsoft.com/office/drawing/2014/main" id="{41CE1513-0E16-464E-9662-EBB87794263A}"/>
              </a:ext>
            </a:extLst>
          </p:cNvPr>
          <p:cNvGraphicFramePr>
            <a:graphicFrameLocks noGrp="1" noChangeAspect="1"/>
          </p:cNvGraphicFramePr>
          <p:nvPr>
            <p:ph idx="1"/>
          </p:nvPr>
        </p:nvGraphicFramePr>
        <p:xfrm>
          <a:off x="2333625" y="1412875"/>
          <a:ext cx="4694238" cy="5111750"/>
        </p:xfrm>
        <a:graphic>
          <a:graphicData uri="http://schemas.openxmlformats.org/presentationml/2006/ole">
            <mc:AlternateContent xmlns:mc="http://schemas.openxmlformats.org/markup-compatibility/2006">
              <mc:Choice xmlns:v="urn:schemas-microsoft-com:vml" Requires="v">
                <p:oleObj name="Documento" r:id="rId3" imgW="2320747" imgH="2526487" progId="">
                  <p:embed/>
                </p:oleObj>
              </mc:Choice>
              <mc:Fallback>
                <p:oleObj name="Documento" r:id="rId3" imgW="2320747" imgH="2526487"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1412875"/>
                        <a:ext cx="4694238"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número de diapositiva">
            <a:extLst>
              <a:ext uri="{FF2B5EF4-FFF2-40B4-BE49-F238E27FC236}">
                <a16:creationId xmlns:a16="http://schemas.microsoft.com/office/drawing/2014/main" id="{D771F6CB-E249-4C5B-A419-AF307C74914B}"/>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A6A97DAF-B70F-4BFB-96C5-836CDD1788EF}" type="slidenum">
              <a:rPr lang="es-ES" altLang="es-AR" smtClean="0">
                <a:latin typeface="Arial" panose="020B0604020202020204" pitchFamily="34" charset="0"/>
              </a:rPr>
              <a:pPr eaLnBrk="1" hangingPunct="1">
                <a:defRPr/>
              </a:pPr>
              <a:t>10</a:t>
            </a:fld>
            <a:endParaRPr lang="es-ES" altLang="es-AR">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1586440-21AE-41F1-A398-6A49DADBC2E2}"/>
              </a:ext>
            </a:extLst>
          </p:cNvPr>
          <p:cNvSpPr>
            <a:spLocks noGrp="1"/>
          </p:cNvSpPr>
          <p:nvPr>
            <p:ph type="title"/>
          </p:nvPr>
        </p:nvSpPr>
        <p:spPr/>
        <p:txBody>
          <a:bodyPr/>
          <a:lstStyle/>
          <a:p>
            <a:pPr>
              <a:defRPr/>
            </a:pPr>
            <a:endParaRPr lang="es-AR"/>
          </a:p>
        </p:txBody>
      </p:sp>
      <p:sp>
        <p:nvSpPr>
          <p:cNvPr id="4" name="3 Marcador de número de diapositiva">
            <a:extLst>
              <a:ext uri="{FF2B5EF4-FFF2-40B4-BE49-F238E27FC236}">
                <a16:creationId xmlns:a16="http://schemas.microsoft.com/office/drawing/2014/main" id="{3CEAE607-08D2-489B-98E7-5ED9CDA850BA}"/>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E4959304-5B08-4F15-8898-7D56F6943005}" type="slidenum">
              <a:rPr lang="es-ES" altLang="es-AR" smtClean="0">
                <a:latin typeface="Arial" panose="020B0604020202020204" pitchFamily="34" charset="0"/>
              </a:rPr>
              <a:pPr eaLnBrk="1" hangingPunct="1">
                <a:defRPr/>
              </a:pPr>
              <a:t>11</a:t>
            </a:fld>
            <a:endParaRPr lang="es-ES" altLang="es-AR">
              <a:latin typeface="Arial" panose="020B0604020202020204" pitchFamily="34" charset="0"/>
            </a:endParaRPr>
          </a:p>
        </p:txBody>
      </p:sp>
      <p:pic>
        <p:nvPicPr>
          <p:cNvPr id="17412" name="Picture 2">
            <a:extLst>
              <a:ext uri="{FF2B5EF4-FFF2-40B4-BE49-F238E27FC236}">
                <a16:creationId xmlns:a16="http://schemas.microsoft.com/office/drawing/2014/main" id="{062DBFE9-5E2E-4578-8491-9E40A75B4B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404813"/>
            <a:ext cx="8135937" cy="6170612"/>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F03E16C-1E8F-423B-A3CB-D71E28389DAD}"/>
              </a:ext>
            </a:extLst>
          </p:cNvPr>
          <p:cNvSpPr>
            <a:spLocks noGrp="1" noChangeArrowheads="1"/>
          </p:cNvSpPr>
          <p:nvPr>
            <p:ph type="title"/>
          </p:nvPr>
        </p:nvSpPr>
        <p:spPr>
          <a:xfrm>
            <a:off x="457200" y="381000"/>
            <a:ext cx="8229600" cy="671736"/>
          </a:xfrm>
        </p:spPr>
        <p:txBody>
          <a:bodyPr/>
          <a:lstStyle/>
          <a:p>
            <a:pPr eaLnBrk="1" hangingPunct="1">
              <a:defRPr/>
            </a:pPr>
            <a:r>
              <a:rPr lang="es-ES_tradnl" dirty="0"/>
              <a:t>FUNCIONAMIENTO</a:t>
            </a:r>
            <a:endParaRPr lang="es-ES" dirty="0"/>
          </a:p>
        </p:txBody>
      </p:sp>
      <p:sp>
        <p:nvSpPr>
          <p:cNvPr id="91139" name="Rectangle 3">
            <a:extLst>
              <a:ext uri="{FF2B5EF4-FFF2-40B4-BE49-F238E27FC236}">
                <a16:creationId xmlns:a16="http://schemas.microsoft.com/office/drawing/2014/main" id="{A506920E-52FE-4109-AB24-215A27B293F9}"/>
              </a:ext>
            </a:extLst>
          </p:cNvPr>
          <p:cNvSpPr>
            <a:spLocks noGrp="1" noChangeArrowheads="1"/>
          </p:cNvSpPr>
          <p:nvPr>
            <p:ph idx="1"/>
          </p:nvPr>
        </p:nvSpPr>
        <p:spPr>
          <a:xfrm>
            <a:off x="0" y="1371600"/>
            <a:ext cx="8964488" cy="4114800"/>
          </a:xfrm>
        </p:spPr>
        <p:txBody>
          <a:bodyPr/>
          <a:lstStyle/>
          <a:p>
            <a:pPr marL="609600" indent="-609600" eaLnBrk="1" hangingPunct="1">
              <a:lnSpc>
                <a:spcPct val="90000"/>
              </a:lnSpc>
              <a:defRPr/>
            </a:pPr>
            <a:r>
              <a:rPr lang="es-ES_tradnl" sz="2400" b="1" dirty="0">
                <a:latin typeface="Arial" charset="0"/>
              </a:rPr>
              <a:t>CUANDO LA </a:t>
            </a:r>
            <a:r>
              <a:rPr lang="es-AR" sz="2400" b="1" dirty="0">
                <a:latin typeface="Arial" panose="020B0604020202020204" pitchFamily="34" charset="0"/>
                <a:cs typeface="Arial" panose="020B0604020202020204" pitchFamily="34" charset="0"/>
              </a:rPr>
              <a:t>UNIDAD DE PROCESAMIENTO CENTRAL </a:t>
            </a:r>
            <a:r>
              <a:rPr lang="es-AR" sz="2400" b="1" dirty="0"/>
              <a:t>(</a:t>
            </a:r>
            <a:r>
              <a:rPr lang="es-ES_tradnl" sz="2400" b="1" dirty="0">
                <a:latin typeface="Arial" charset="0"/>
              </a:rPr>
              <a:t>CPU) NECESITA HACER UNA LECTURA EN MEMORIA:</a:t>
            </a:r>
          </a:p>
          <a:p>
            <a:pPr marL="1009650" lvl="1" indent="-609600" eaLnBrk="1" hangingPunct="1">
              <a:lnSpc>
                <a:spcPct val="90000"/>
              </a:lnSpc>
              <a:buFont typeface="Wingdings" panose="05000000000000000000" pitchFamily="2" charset="2"/>
              <a:buAutoNum type="arabicPeriod"/>
              <a:defRPr/>
            </a:pPr>
            <a:r>
              <a:rPr lang="es-ES_tradnl" sz="2400" b="1" dirty="0">
                <a:solidFill>
                  <a:schemeClr val="folHlink"/>
                </a:solidFill>
                <a:latin typeface="Arial" charset="0"/>
              </a:rPr>
              <a:t>SE VERIFICA QUE LA INSTRUCCIÓN O EL DATO ESTÉ EN LA MEMORIA CACHE.</a:t>
            </a:r>
          </a:p>
          <a:p>
            <a:pPr marL="1009650" lvl="1" indent="-609600" eaLnBrk="1" hangingPunct="1">
              <a:lnSpc>
                <a:spcPct val="90000"/>
              </a:lnSpc>
              <a:buFont typeface="Wingdings" panose="05000000000000000000" pitchFamily="2" charset="2"/>
              <a:buAutoNum type="arabicPeriod"/>
              <a:defRPr/>
            </a:pPr>
            <a:r>
              <a:rPr lang="es-ES_tradnl" sz="2400" b="1" dirty="0">
                <a:solidFill>
                  <a:schemeClr val="folHlink"/>
                </a:solidFill>
                <a:latin typeface="Arial" charset="0"/>
              </a:rPr>
              <a:t>SI ESTO OCURRE, LA INSTRUCCIÓN O EL DATO ES ENTREGADA/O INMEDIATAMENTE.</a:t>
            </a:r>
          </a:p>
          <a:p>
            <a:pPr marL="1009650" lvl="1" indent="-609600" eaLnBrk="1" hangingPunct="1">
              <a:lnSpc>
                <a:spcPct val="90000"/>
              </a:lnSpc>
              <a:buFont typeface="Wingdings" panose="05000000000000000000" pitchFamily="2" charset="2"/>
              <a:buAutoNum type="arabicPeriod"/>
              <a:defRPr/>
            </a:pPr>
            <a:r>
              <a:rPr lang="es-ES_tradnl" sz="2400" b="1" dirty="0">
                <a:solidFill>
                  <a:schemeClr val="folHlink"/>
                </a:solidFill>
                <a:latin typeface="Arial" charset="0"/>
              </a:rPr>
              <a:t>SI NO ESTÁ, SE DEBE CARGAR EN LA MEMORIA CACHÉ UN BLOQUE COMPLETO DE LA MEMORIA CENTRAL</a:t>
            </a:r>
          </a:p>
          <a:p>
            <a:pPr marL="609600" indent="-609600" eaLnBrk="1" hangingPunct="1">
              <a:lnSpc>
                <a:spcPct val="90000"/>
              </a:lnSpc>
              <a:defRPr/>
            </a:pPr>
            <a:r>
              <a:rPr lang="es-ES_tradnl" sz="2800" b="1" dirty="0">
                <a:solidFill>
                  <a:srgbClr val="FFFF00"/>
                </a:solidFill>
                <a:latin typeface="AvantGarde Md BT" pitchFamily="34" charset="0"/>
              </a:rPr>
              <a:t>ESTO QUIERE DECIR QUE DEBEMOS ASEGURARNOS QUE EN LA MEMORIA CACHE HAYA UNA PORCIÓN LO MAS COMPLETA POSIBLE DE UN PROGRAMA Y SUS DATOS.</a:t>
            </a:r>
            <a:endParaRPr lang="es-ES" sz="2800" b="1" dirty="0">
              <a:solidFill>
                <a:srgbClr val="FFFF00"/>
              </a:solidFill>
              <a:latin typeface="AvantGarde Md BT" pitchFamily="34" charset="0"/>
            </a:endParaRPr>
          </a:p>
          <a:p>
            <a:pPr marL="609600" indent="-609600" eaLnBrk="1" hangingPunct="1">
              <a:lnSpc>
                <a:spcPct val="90000"/>
              </a:lnSpc>
              <a:defRPr/>
            </a:pPr>
            <a:endParaRPr lang="es-ES" sz="2800" b="1" dirty="0">
              <a:latin typeface="Arial" charset="0"/>
            </a:endParaRPr>
          </a:p>
        </p:txBody>
      </p:sp>
      <p:sp>
        <p:nvSpPr>
          <p:cNvPr id="4" name="3 Marcador de número de diapositiva">
            <a:extLst>
              <a:ext uri="{FF2B5EF4-FFF2-40B4-BE49-F238E27FC236}">
                <a16:creationId xmlns:a16="http://schemas.microsoft.com/office/drawing/2014/main" id="{EB91DD19-C8AE-48D0-9666-DE6069148197}"/>
              </a:ext>
            </a:extLst>
          </p:cNvPr>
          <p:cNvSpPr>
            <a:spLocks noGrp="1"/>
          </p:cNvSpPr>
          <p:nvPr>
            <p:ph type="sldNum" sz="quarter" idx="12"/>
          </p:nvPr>
        </p:nvSpPr>
        <p:spPr>
          <a:xfrm>
            <a:off x="7380312" y="6476999"/>
            <a:ext cx="1306488" cy="244475"/>
          </a:xfrm>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BB2D8C0C-FDF5-467C-AE94-56C03448C3AF}" type="slidenum">
              <a:rPr lang="es-ES" altLang="es-AR" smtClean="0">
                <a:latin typeface="Arial" panose="020B0604020202020204" pitchFamily="34" charset="0"/>
              </a:rPr>
              <a:pPr eaLnBrk="1" hangingPunct="1">
                <a:defRPr/>
              </a:pPr>
              <a:t>12</a:t>
            </a:fld>
            <a:endParaRPr lang="es-ES" altLang="es-AR"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7FB9E981-4BDC-45EB-B4DE-B675A54A0EDD}"/>
              </a:ext>
            </a:extLst>
          </p:cNvPr>
          <p:cNvSpPr>
            <a:spLocks noChangeArrowheads="1"/>
          </p:cNvSpPr>
          <p:nvPr/>
        </p:nvSpPr>
        <p:spPr bwMode="auto">
          <a:xfrm>
            <a:off x="0" y="1341438"/>
            <a:ext cx="9144000" cy="5516562"/>
          </a:xfrm>
          <a:prstGeom prst="rect">
            <a:avLst/>
          </a:prstGeom>
          <a:solidFill>
            <a:srgbClr val="FFFF66"/>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Agency FB" panose="020B0503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Agency FB" panose="020B0503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Agency FB" panose="020B0503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Agency FB" panose="020B0503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9pPr>
          </a:lstStyle>
          <a:p>
            <a:pPr algn="ctr" eaLnBrk="1" hangingPunct="1">
              <a:spcBef>
                <a:spcPct val="0"/>
              </a:spcBef>
              <a:buClrTx/>
              <a:buSzTx/>
              <a:buFontTx/>
              <a:buNone/>
            </a:pPr>
            <a:endParaRPr lang="es-AR" altLang="es-AR" sz="1800"/>
          </a:p>
        </p:txBody>
      </p:sp>
      <p:sp>
        <p:nvSpPr>
          <p:cNvPr id="94210" name="Rectangle 2">
            <a:extLst>
              <a:ext uri="{FF2B5EF4-FFF2-40B4-BE49-F238E27FC236}">
                <a16:creationId xmlns:a16="http://schemas.microsoft.com/office/drawing/2014/main" id="{BE0AC9C9-3B4E-4378-B442-565F7A1C596D}"/>
              </a:ext>
            </a:extLst>
          </p:cNvPr>
          <p:cNvSpPr>
            <a:spLocks noGrp="1" noChangeArrowheads="1"/>
          </p:cNvSpPr>
          <p:nvPr>
            <p:ph type="title"/>
          </p:nvPr>
        </p:nvSpPr>
        <p:spPr>
          <a:xfrm>
            <a:off x="457200" y="381000"/>
            <a:ext cx="8229600" cy="960438"/>
          </a:xfrm>
        </p:spPr>
        <p:txBody>
          <a:bodyPr/>
          <a:lstStyle/>
          <a:p>
            <a:pPr eaLnBrk="1" hangingPunct="1">
              <a:defRPr/>
            </a:pPr>
            <a:r>
              <a:rPr lang="es-ES_tradnl" sz="3600" dirty="0"/>
              <a:t>ESTRUCTURA MEMORIA CACHÉ-MEMORIA PRINCIPAL</a:t>
            </a:r>
            <a:endParaRPr lang="es-ES" sz="3600" dirty="0"/>
          </a:p>
        </p:txBody>
      </p:sp>
      <p:graphicFrame>
        <p:nvGraphicFramePr>
          <p:cNvPr id="22532" name="Object 4">
            <a:extLst>
              <a:ext uri="{FF2B5EF4-FFF2-40B4-BE49-F238E27FC236}">
                <a16:creationId xmlns:a16="http://schemas.microsoft.com/office/drawing/2014/main" id="{A7CC0EBE-29FE-4B00-8429-ABCC4AD9E773}"/>
              </a:ext>
            </a:extLst>
          </p:cNvPr>
          <p:cNvGraphicFramePr>
            <a:graphicFrameLocks noGrp="1" noChangeAspect="1"/>
          </p:cNvGraphicFramePr>
          <p:nvPr>
            <p:ph idx="1"/>
          </p:nvPr>
        </p:nvGraphicFramePr>
        <p:xfrm>
          <a:off x="1763713" y="2454275"/>
          <a:ext cx="5614987" cy="3168650"/>
        </p:xfrm>
        <a:graphic>
          <a:graphicData uri="http://schemas.openxmlformats.org/presentationml/2006/ole">
            <mc:AlternateContent xmlns:mc="http://schemas.openxmlformats.org/markup-compatibility/2006">
              <mc:Choice xmlns:v="urn:schemas-microsoft-com:vml" Requires="v">
                <p:oleObj name="Documento" r:id="rId3" imgW="5614416" imgH="3168396" progId="">
                  <p:embed/>
                </p:oleObj>
              </mc:Choice>
              <mc:Fallback>
                <p:oleObj name="Documento" r:id="rId3" imgW="5614416" imgH="3168396"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54275"/>
                        <a:ext cx="5614987"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número de diapositiva">
            <a:extLst>
              <a:ext uri="{FF2B5EF4-FFF2-40B4-BE49-F238E27FC236}">
                <a16:creationId xmlns:a16="http://schemas.microsoft.com/office/drawing/2014/main" id="{69769032-D306-44E8-90EA-83873D9514DB}"/>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48804D0F-1762-4BAC-B9FC-18D16A277F30}" type="slidenum">
              <a:rPr lang="es-ES" altLang="es-AR" smtClean="0">
                <a:latin typeface="Arial" panose="020B0604020202020204" pitchFamily="34" charset="0"/>
              </a:rPr>
              <a:pPr eaLnBrk="1" hangingPunct="1">
                <a:defRPr/>
              </a:pPr>
              <a:t>13</a:t>
            </a:fld>
            <a:endParaRPr lang="es-ES" altLang="es-AR">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AC122560-D768-4AD0-996D-524D095674F7}"/>
              </a:ext>
            </a:extLst>
          </p:cNvPr>
          <p:cNvSpPr>
            <a:spLocks noChangeArrowheads="1"/>
          </p:cNvSpPr>
          <p:nvPr/>
        </p:nvSpPr>
        <p:spPr bwMode="auto">
          <a:xfrm>
            <a:off x="3203575" y="0"/>
            <a:ext cx="4681538" cy="6858000"/>
          </a:xfrm>
          <a:prstGeom prst="rect">
            <a:avLst/>
          </a:prstGeom>
          <a:solidFill>
            <a:srgbClr val="CCFFFF">
              <a:alpha val="32941"/>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Agency FB" panose="020B0503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Agency FB" panose="020B0503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Agency FB" panose="020B0503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Agency FB" panose="020B0503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9pPr>
          </a:lstStyle>
          <a:p>
            <a:pPr algn="ctr" eaLnBrk="1" hangingPunct="1">
              <a:spcBef>
                <a:spcPct val="0"/>
              </a:spcBef>
              <a:buClrTx/>
              <a:buSzTx/>
              <a:buFontTx/>
              <a:buNone/>
            </a:pPr>
            <a:endParaRPr lang="es-AR" altLang="es-AR" sz="1800"/>
          </a:p>
        </p:txBody>
      </p:sp>
      <p:sp>
        <p:nvSpPr>
          <p:cNvPr id="97284" name="Rectangle 4">
            <a:extLst>
              <a:ext uri="{FF2B5EF4-FFF2-40B4-BE49-F238E27FC236}">
                <a16:creationId xmlns:a16="http://schemas.microsoft.com/office/drawing/2014/main" id="{E8E450B4-5542-41FB-A409-0D1E99E4280B}"/>
              </a:ext>
            </a:extLst>
          </p:cNvPr>
          <p:cNvSpPr>
            <a:spLocks noGrp="1" noChangeArrowheads="1"/>
          </p:cNvSpPr>
          <p:nvPr>
            <p:ph type="title"/>
          </p:nvPr>
        </p:nvSpPr>
        <p:spPr>
          <a:xfrm>
            <a:off x="1" y="836613"/>
            <a:ext cx="2401888" cy="4248150"/>
          </a:xfrm>
        </p:spPr>
        <p:txBody>
          <a:bodyPr/>
          <a:lstStyle/>
          <a:p>
            <a:pPr eaLnBrk="1" hangingPunct="1">
              <a:defRPr/>
            </a:pPr>
            <a:r>
              <a:rPr lang="es-ES_tradnl" dirty="0"/>
              <a:t>ACCESO A LA MEMORIA CACHÉ</a:t>
            </a:r>
            <a:br>
              <a:rPr lang="es-ES_tradnl" dirty="0"/>
            </a:br>
            <a:br>
              <a:rPr lang="es-ES_tradnl" dirty="0"/>
            </a:br>
            <a:r>
              <a:rPr lang="es-ES_tradnl" sz="2000" dirty="0"/>
              <a:t>(RA = Dirección de la palabra a ser leída)</a:t>
            </a:r>
            <a:endParaRPr lang="es-ES" sz="2000" dirty="0"/>
          </a:p>
        </p:txBody>
      </p:sp>
      <p:graphicFrame>
        <p:nvGraphicFramePr>
          <p:cNvPr id="24580" name="Object 5">
            <a:extLst>
              <a:ext uri="{FF2B5EF4-FFF2-40B4-BE49-F238E27FC236}">
                <a16:creationId xmlns:a16="http://schemas.microsoft.com/office/drawing/2014/main" id="{EDBC5410-9CB8-4FEB-AB0A-87C99203E0C7}"/>
              </a:ext>
            </a:extLst>
          </p:cNvPr>
          <p:cNvGraphicFramePr>
            <a:graphicFrameLocks noGrp="1" noChangeAspect="1"/>
          </p:cNvGraphicFramePr>
          <p:nvPr>
            <p:ph idx="1"/>
          </p:nvPr>
        </p:nvGraphicFramePr>
        <p:xfrm>
          <a:off x="2654300" y="0"/>
          <a:ext cx="6489700" cy="6858000"/>
        </p:xfrm>
        <a:graphic>
          <a:graphicData uri="http://schemas.openxmlformats.org/presentationml/2006/ole">
            <mc:AlternateContent xmlns:mc="http://schemas.openxmlformats.org/markup-compatibility/2006">
              <mc:Choice xmlns:v="urn:schemas-microsoft-com:vml" Requires="v">
                <p:oleObj name="Documento" r:id="rId3" imgW="5280660" imgH="5095951" progId="">
                  <p:embed/>
                </p:oleObj>
              </mc:Choice>
              <mc:Fallback>
                <p:oleObj name="Documento" r:id="rId3" imgW="5280660" imgH="5095951"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6816"/>
                      <a:stretch>
                        <a:fillRect/>
                      </a:stretch>
                    </p:blipFill>
                    <p:spPr bwMode="auto">
                      <a:xfrm>
                        <a:off x="2654300" y="0"/>
                        <a:ext cx="6489700" cy="68580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7">
            <a:extLst>
              <a:ext uri="{FF2B5EF4-FFF2-40B4-BE49-F238E27FC236}">
                <a16:creationId xmlns:a16="http://schemas.microsoft.com/office/drawing/2014/main" id="{97BDEC15-A04F-4278-B2FB-16546E483E82}"/>
              </a:ext>
            </a:extLst>
          </p:cNvPr>
          <p:cNvSpPr>
            <a:spLocks noChangeArrowheads="1"/>
          </p:cNvSpPr>
          <p:nvPr/>
        </p:nvSpPr>
        <p:spPr bwMode="auto">
          <a:xfrm>
            <a:off x="4643438" y="836613"/>
            <a:ext cx="73025" cy="7143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Agency FB" panose="020B0503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Agency FB" panose="020B0503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Agency FB" panose="020B0503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Agency FB" panose="020B0503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gency FB" panose="020B0503020202020204" pitchFamily="34" charset="0"/>
              </a:defRPr>
            </a:lvl9pPr>
          </a:lstStyle>
          <a:p>
            <a:pPr algn="ctr" eaLnBrk="1" hangingPunct="1">
              <a:spcBef>
                <a:spcPct val="0"/>
              </a:spcBef>
              <a:buClrTx/>
              <a:buSzTx/>
              <a:buFontTx/>
              <a:buNone/>
            </a:pPr>
            <a:endParaRPr lang="es-AR" altLang="es-AR" sz="1800"/>
          </a:p>
        </p:txBody>
      </p:sp>
      <p:sp>
        <p:nvSpPr>
          <p:cNvPr id="6" name="5 Marcador de número de diapositiva">
            <a:extLst>
              <a:ext uri="{FF2B5EF4-FFF2-40B4-BE49-F238E27FC236}">
                <a16:creationId xmlns:a16="http://schemas.microsoft.com/office/drawing/2014/main" id="{C852B389-9852-4534-9EA1-8C87624DB0E3}"/>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4B1DB6A7-9559-4A2A-B0DC-B89609C70B4C}" type="slidenum">
              <a:rPr lang="es-ES" altLang="es-AR" smtClean="0">
                <a:latin typeface="Arial" panose="020B0604020202020204" pitchFamily="34" charset="0"/>
              </a:rPr>
              <a:pPr eaLnBrk="1" hangingPunct="1">
                <a:defRPr/>
              </a:pPr>
              <a:t>14</a:t>
            </a:fld>
            <a:endParaRPr lang="es-ES" altLang="es-AR">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E4B5D973-3E2C-4F38-A47C-C1CD8DE0810F}"/>
              </a:ext>
            </a:extLst>
          </p:cNvPr>
          <p:cNvSpPr>
            <a:spLocks noGrp="1" noChangeArrowheads="1"/>
          </p:cNvSpPr>
          <p:nvPr>
            <p:ph type="title"/>
          </p:nvPr>
        </p:nvSpPr>
        <p:spPr/>
        <p:txBody>
          <a:bodyPr/>
          <a:lstStyle/>
          <a:p>
            <a:pPr eaLnBrk="1" hangingPunct="1">
              <a:defRPr/>
            </a:pPr>
            <a:r>
              <a:rPr lang="es-ES_tradnl" dirty="0"/>
              <a:t>DIRECCIONAMIENTO DE LA MEMORIA CACHÉ</a:t>
            </a:r>
            <a:endParaRPr lang="es-ES" dirty="0"/>
          </a:p>
        </p:txBody>
      </p:sp>
      <p:sp>
        <p:nvSpPr>
          <p:cNvPr id="96259" name="Rectangle 3">
            <a:extLst>
              <a:ext uri="{FF2B5EF4-FFF2-40B4-BE49-F238E27FC236}">
                <a16:creationId xmlns:a16="http://schemas.microsoft.com/office/drawing/2014/main" id="{C74FFCCB-1B8D-4486-B50E-4CF7611A1CAA}"/>
              </a:ext>
            </a:extLst>
          </p:cNvPr>
          <p:cNvSpPr>
            <a:spLocks noGrp="1" noChangeArrowheads="1"/>
          </p:cNvSpPr>
          <p:nvPr>
            <p:ph idx="1"/>
          </p:nvPr>
        </p:nvSpPr>
        <p:spPr>
          <a:xfrm>
            <a:off x="457200" y="2204865"/>
            <a:ext cx="8229600" cy="3891136"/>
          </a:xfrm>
        </p:spPr>
        <p:txBody>
          <a:bodyPr/>
          <a:lstStyle/>
          <a:p>
            <a:pPr eaLnBrk="1" hangingPunct="1">
              <a:lnSpc>
                <a:spcPct val="90000"/>
              </a:lnSpc>
              <a:defRPr/>
            </a:pPr>
            <a:r>
              <a:rPr lang="es-ES_tradnl" b="1" dirty="0">
                <a:solidFill>
                  <a:srgbClr val="FFFF66"/>
                </a:solidFill>
                <a:latin typeface="Arial" charset="0"/>
              </a:rPr>
              <a:t>DEBE USARSE LA MISMA DIRECCIÓN QUE LA DE UNA PALABRA EN LA MEMORIA CENTRAL.</a:t>
            </a:r>
          </a:p>
          <a:p>
            <a:pPr eaLnBrk="1" hangingPunct="1">
              <a:lnSpc>
                <a:spcPct val="90000"/>
              </a:lnSpc>
              <a:defRPr/>
            </a:pPr>
            <a:r>
              <a:rPr lang="es-ES_tradnl" b="1" dirty="0">
                <a:solidFill>
                  <a:srgbClr val="FFFF66"/>
                </a:solidFill>
                <a:latin typeface="Arial" charset="0"/>
              </a:rPr>
              <a:t>PARA ELLO DEBE HABER UN CORRECTO MAPEO.</a:t>
            </a:r>
          </a:p>
          <a:p>
            <a:pPr eaLnBrk="1" hangingPunct="1">
              <a:lnSpc>
                <a:spcPct val="90000"/>
              </a:lnSpc>
              <a:defRPr/>
            </a:pPr>
            <a:r>
              <a:rPr lang="es-ES_tradnl" b="1" dirty="0">
                <a:solidFill>
                  <a:srgbClr val="FFFF66"/>
                </a:solidFill>
                <a:latin typeface="Arial" charset="0"/>
              </a:rPr>
              <a:t>PARA ESTO SE UTILIZA UNA POLÍTICA DE  ASIGNACIÓN DE ESPACIOS.</a:t>
            </a:r>
            <a:endParaRPr lang="es-ES" b="1" dirty="0">
              <a:solidFill>
                <a:srgbClr val="FFFF66"/>
              </a:solidFill>
              <a:latin typeface="Arial" charset="0"/>
            </a:endParaRPr>
          </a:p>
        </p:txBody>
      </p:sp>
      <p:sp>
        <p:nvSpPr>
          <p:cNvPr id="4" name="3 Marcador de número de diapositiva">
            <a:extLst>
              <a:ext uri="{FF2B5EF4-FFF2-40B4-BE49-F238E27FC236}">
                <a16:creationId xmlns:a16="http://schemas.microsoft.com/office/drawing/2014/main" id="{A3939137-6715-47D9-BB0A-6B9EA7976FA8}"/>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C4BCC1AF-6F68-4A45-BE7E-2045441F2B95}" type="slidenum">
              <a:rPr lang="es-ES" altLang="es-AR" smtClean="0">
                <a:latin typeface="Arial" panose="020B0604020202020204" pitchFamily="34" charset="0"/>
              </a:rPr>
              <a:pPr eaLnBrk="1" hangingPunct="1">
                <a:defRPr/>
              </a:pPr>
              <a:t>15</a:t>
            </a:fld>
            <a:endParaRPr lang="es-ES" altLang="es-AR">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EF67841F-9357-422B-AE1D-442775BA852F}"/>
              </a:ext>
            </a:extLst>
          </p:cNvPr>
          <p:cNvSpPr>
            <a:spLocks noGrp="1"/>
          </p:cNvSpPr>
          <p:nvPr>
            <p:ph type="title"/>
          </p:nvPr>
        </p:nvSpPr>
        <p:spPr>
          <a:xfrm>
            <a:off x="684213" y="381001"/>
            <a:ext cx="8002587" cy="743744"/>
          </a:xfrm>
        </p:spPr>
        <p:txBody>
          <a:bodyPr/>
          <a:lstStyle/>
          <a:p>
            <a:pPr>
              <a:defRPr/>
            </a:pPr>
            <a:r>
              <a:rPr lang="es-AR" dirty="0"/>
              <a:t>TIPOS DE MAPEO</a:t>
            </a:r>
          </a:p>
        </p:txBody>
      </p:sp>
      <p:sp>
        <p:nvSpPr>
          <p:cNvPr id="3" name="2 Marcador de contenido">
            <a:extLst>
              <a:ext uri="{FF2B5EF4-FFF2-40B4-BE49-F238E27FC236}">
                <a16:creationId xmlns:a16="http://schemas.microsoft.com/office/drawing/2014/main" id="{8C3C3D34-A9DF-4889-82A3-C285EB1401F5}"/>
              </a:ext>
            </a:extLst>
          </p:cNvPr>
          <p:cNvSpPr>
            <a:spLocks noGrp="1"/>
          </p:cNvSpPr>
          <p:nvPr>
            <p:ph idx="1"/>
          </p:nvPr>
        </p:nvSpPr>
        <p:spPr>
          <a:xfrm>
            <a:off x="395287" y="1308510"/>
            <a:ext cx="8291513" cy="4752950"/>
          </a:xfrm>
        </p:spPr>
        <p:txBody>
          <a:bodyPr/>
          <a:lstStyle/>
          <a:p>
            <a:pPr algn="just">
              <a:defRPr/>
            </a:pPr>
            <a:r>
              <a:rPr lang="es-ES" sz="2800" b="1" dirty="0"/>
              <a:t>Mapeo directo: A cada línea de la memoria caché le corresponden varios bloques de la memoria principal, que va cargando uno por vez.</a:t>
            </a:r>
            <a:endParaRPr lang="es-AR" sz="2800" dirty="0"/>
          </a:p>
          <a:p>
            <a:pPr algn="just">
              <a:defRPr/>
            </a:pPr>
            <a:r>
              <a:rPr lang="es-ES" sz="2800" b="1" dirty="0"/>
              <a:t>Mapeo totalmente asociativo: En el cual todos los bloques de la memoria principal pueden ocupar cualquier línea de la memoria  caché.</a:t>
            </a:r>
            <a:endParaRPr lang="es-AR" sz="2800" dirty="0"/>
          </a:p>
          <a:p>
            <a:pPr algn="just">
              <a:defRPr/>
            </a:pPr>
            <a:r>
              <a:rPr lang="es-ES" sz="2800" b="1" dirty="0"/>
              <a:t>Mapeo asociativo por conjuntos: Ahora la memoria caché es dividida en una serie de conjuntos, cada uno de los cuales, puede contener un cierto número de celdas, en forma tal que cada bloque de la  memoria principal puede alojarse en cualquier celda de un dado conjunto predeterminado de la cach</a:t>
            </a:r>
            <a:r>
              <a:rPr lang="es-ES" b="1" dirty="0"/>
              <a:t>é</a:t>
            </a:r>
            <a:endParaRPr lang="es-AR" dirty="0"/>
          </a:p>
        </p:txBody>
      </p:sp>
      <p:sp>
        <p:nvSpPr>
          <p:cNvPr id="4" name="3 Marcador de número de diapositiva">
            <a:extLst>
              <a:ext uri="{FF2B5EF4-FFF2-40B4-BE49-F238E27FC236}">
                <a16:creationId xmlns:a16="http://schemas.microsoft.com/office/drawing/2014/main" id="{162CABA1-A134-4FB7-B491-B6A4F0F1705A}"/>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BB8779DB-AF52-4636-B561-53F963D250FA}" type="slidenum">
              <a:rPr lang="es-ES" altLang="es-AR" smtClean="0">
                <a:latin typeface="Arial" panose="020B0604020202020204" pitchFamily="34" charset="0"/>
              </a:rPr>
              <a:pPr eaLnBrk="1" hangingPunct="1">
                <a:defRPr/>
              </a:pPr>
              <a:t>16</a:t>
            </a:fld>
            <a:endParaRPr lang="es-ES" altLang="es-AR">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763EC3C-D445-43EE-AFB9-08F7985A01DC}"/>
              </a:ext>
            </a:extLst>
          </p:cNvPr>
          <p:cNvSpPr>
            <a:spLocks noGrp="1"/>
          </p:cNvSpPr>
          <p:nvPr>
            <p:ph type="title"/>
          </p:nvPr>
        </p:nvSpPr>
        <p:spPr/>
        <p:txBody>
          <a:bodyPr/>
          <a:lstStyle/>
          <a:p>
            <a:pPr>
              <a:defRPr/>
            </a:pPr>
            <a:r>
              <a:rPr lang="es-AR" sz="3600" dirty="0"/>
              <a:t>MEMORIA CACHÉ DE NIVEL 1 (L1) Y NIVEL 2 (L2)</a:t>
            </a:r>
          </a:p>
        </p:txBody>
      </p:sp>
      <p:sp>
        <p:nvSpPr>
          <p:cNvPr id="4" name="3 Marcador de número de diapositiva">
            <a:extLst>
              <a:ext uri="{FF2B5EF4-FFF2-40B4-BE49-F238E27FC236}">
                <a16:creationId xmlns:a16="http://schemas.microsoft.com/office/drawing/2014/main" id="{0C707714-6A29-4203-88F9-D5CB76908DEF}"/>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D7C084FC-D2CA-4868-9291-889852F260DE}" type="slidenum">
              <a:rPr lang="es-ES" altLang="es-AR" smtClean="0">
                <a:latin typeface="Arial" panose="020B0604020202020204" pitchFamily="34" charset="0"/>
              </a:rPr>
              <a:pPr eaLnBrk="1" hangingPunct="1">
                <a:defRPr/>
              </a:pPr>
              <a:t>17</a:t>
            </a:fld>
            <a:endParaRPr lang="es-ES" altLang="es-AR">
              <a:latin typeface="Arial" panose="020B0604020202020204" pitchFamily="34" charset="0"/>
            </a:endParaRPr>
          </a:p>
        </p:txBody>
      </p:sp>
      <p:pic>
        <p:nvPicPr>
          <p:cNvPr id="29700" name="3 Marcador de contenido">
            <a:extLst>
              <a:ext uri="{FF2B5EF4-FFF2-40B4-BE49-F238E27FC236}">
                <a16:creationId xmlns:a16="http://schemas.microsoft.com/office/drawing/2014/main" id="{59A5B20E-CEDC-485F-91A2-107B35CEDAC8}"/>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844675"/>
            <a:ext cx="7993063" cy="44640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505DA20-0EF8-4593-A850-FE16C9C3A884}"/>
              </a:ext>
            </a:extLst>
          </p:cNvPr>
          <p:cNvSpPr>
            <a:spLocks noGrp="1"/>
          </p:cNvSpPr>
          <p:nvPr>
            <p:ph type="title"/>
          </p:nvPr>
        </p:nvSpPr>
        <p:spPr/>
        <p:txBody>
          <a:bodyPr/>
          <a:lstStyle/>
          <a:p>
            <a:pPr>
              <a:defRPr/>
            </a:pPr>
            <a:r>
              <a:rPr lang="es-AR" sz="3600" dirty="0"/>
              <a:t>MEMORIA CACHÉ DE NIVEL 1 (L1) Y NIVEL 2 (L2)</a:t>
            </a:r>
          </a:p>
        </p:txBody>
      </p:sp>
      <p:sp>
        <p:nvSpPr>
          <p:cNvPr id="3" name="2 Marcador de contenido">
            <a:extLst>
              <a:ext uri="{FF2B5EF4-FFF2-40B4-BE49-F238E27FC236}">
                <a16:creationId xmlns:a16="http://schemas.microsoft.com/office/drawing/2014/main" id="{03757970-58B0-4053-862F-9DB354147F72}"/>
              </a:ext>
            </a:extLst>
          </p:cNvPr>
          <p:cNvSpPr>
            <a:spLocks noGrp="1"/>
          </p:cNvSpPr>
          <p:nvPr>
            <p:ph idx="1"/>
          </p:nvPr>
        </p:nvSpPr>
        <p:spPr/>
        <p:txBody>
          <a:bodyPr/>
          <a:lstStyle/>
          <a:p>
            <a:pPr>
              <a:defRPr/>
            </a:pPr>
            <a:r>
              <a:rPr lang="es-AR" b="1" dirty="0"/>
              <a:t>Nivel 1 (L 1): </a:t>
            </a:r>
            <a:r>
              <a:rPr lang="es-AR" dirty="0"/>
              <a:t>Este nivel es el más cercano al procesador, por lo tanto, esta memoria caché es pequeña y rápida.</a:t>
            </a:r>
          </a:p>
          <a:p>
            <a:pPr algn="just">
              <a:defRPr/>
            </a:pPr>
            <a:r>
              <a:rPr lang="es-AR" b="1" dirty="0"/>
              <a:t>Nivel 2 (L2): </a:t>
            </a:r>
            <a:r>
              <a:rPr lang="es-AR" dirty="0"/>
              <a:t>Es el siguiente nivel de  la jerarquía, de  mayor tamaño (por  lo  que  aprovecha mejor el principio de  localidad) y por  lo tanto, más lento aunque con menos fallos de  capacidad.</a:t>
            </a:r>
          </a:p>
          <a:p>
            <a:pPr>
              <a:defRPr/>
            </a:pPr>
            <a:endParaRPr lang="es-AR" dirty="0"/>
          </a:p>
        </p:txBody>
      </p:sp>
      <p:sp>
        <p:nvSpPr>
          <p:cNvPr id="4" name="3 Marcador de número de diapositiva">
            <a:extLst>
              <a:ext uri="{FF2B5EF4-FFF2-40B4-BE49-F238E27FC236}">
                <a16:creationId xmlns:a16="http://schemas.microsoft.com/office/drawing/2014/main" id="{16619128-4F7F-4DE2-9A24-BADDDEE1C06E}"/>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F1101972-C1BD-4F93-A48A-42686FAED8D7}" type="slidenum">
              <a:rPr lang="es-ES" altLang="es-AR" smtClean="0">
                <a:latin typeface="Arial" panose="020B0604020202020204" pitchFamily="34" charset="0"/>
              </a:rPr>
              <a:pPr eaLnBrk="1" hangingPunct="1">
                <a:defRPr/>
              </a:pPr>
              <a:t>18</a:t>
            </a:fld>
            <a:endParaRPr lang="es-ES" altLang="es-AR">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E81CB04-7DF4-4ABF-B9FA-FE39F2B7FF4F}"/>
              </a:ext>
            </a:extLst>
          </p:cNvPr>
          <p:cNvSpPr>
            <a:spLocks noGrp="1"/>
          </p:cNvSpPr>
          <p:nvPr>
            <p:ph type="title"/>
          </p:nvPr>
        </p:nvSpPr>
        <p:spPr>
          <a:xfrm>
            <a:off x="684213" y="381000"/>
            <a:ext cx="8002587" cy="960438"/>
          </a:xfrm>
        </p:spPr>
        <p:txBody>
          <a:bodyPr/>
          <a:lstStyle/>
          <a:p>
            <a:pPr>
              <a:defRPr/>
            </a:pPr>
            <a:r>
              <a:rPr lang="es-AR" dirty="0"/>
              <a:t>ALGORITMOS DE REEMPLAZO</a:t>
            </a:r>
          </a:p>
        </p:txBody>
      </p:sp>
      <p:sp>
        <p:nvSpPr>
          <p:cNvPr id="3" name="2 Marcador de contenido">
            <a:extLst>
              <a:ext uri="{FF2B5EF4-FFF2-40B4-BE49-F238E27FC236}">
                <a16:creationId xmlns:a16="http://schemas.microsoft.com/office/drawing/2014/main" id="{387DC5D8-7F0A-4C84-83EA-9A1BBA30A814}"/>
              </a:ext>
            </a:extLst>
          </p:cNvPr>
          <p:cNvSpPr>
            <a:spLocks noGrp="1"/>
          </p:cNvSpPr>
          <p:nvPr>
            <p:ph idx="1"/>
          </p:nvPr>
        </p:nvSpPr>
        <p:spPr>
          <a:xfrm>
            <a:off x="457200" y="1196753"/>
            <a:ext cx="8229600" cy="4899248"/>
          </a:xfrm>
        </p:spPr>
        <p:txBody>
          <a:bodyPr/>
          <a:lstStyle/>
          <a:p>
            <a:pPr>
              <a:defRPr/>
            </a:pPr>
            <a:r>
              <a:rPr lang="es-ES" sz="2800" b="1" dirty="0"/>
              <a:t>Cuando se lleva un nuevo bloque a la memoria caché, es necesario reemplazar uno de los existentes. </a:t>
            </a:r>
          </a:p>
          <a:p>
            <a:pPr algn="just">
              <a:defRPr/>
            </a:pPr>
            <a:r>
              <a:rPr lang="es-ES" sz="2800" b="1" dirty="0"/>
              <a:t>Para el caso de los mapeos asociativos, totalmente y por conjuntos, es necesario implementar algún tipo de algoritmo para el reemplazo.</a:t>
            </a:r>
            <a:endParaRPr lang="es-AR" sz="2800" dirty="0"/>
          </a:p>
          <a:p>
            <a:pPr>
              <a:defRPr/>
            </a:pPr>
            <a:r>
              <a:rPr lang="es-ES" sz="2800" b="1" dirty="0"/>
              <a:t>Para lograr la mayor velocidad, este algoritmo debe implementarse en hardware.</a:t>
            </a:r>
            <a:endParaRPr lang="es-AR" sz="2800" dirty="0"/>
          </a:p>
          <a:p>
            <a:pPr>
              <a:defRPr/>
            </a:pPr>
            <a:r>
              <a:rPr lang="es-ES" sz="2800" b="1" dirty="0"/>
              <a:t>Probablemente el más efectivo sea el "menos recientemente utilizado" (LRU= </a:t>
            </a:r>
            <a:r>
              <a:rPr lang="es-ES" sz="2800" b="1" dirty="0" err="1"/>
              <a:t>Least</a:t>
            </a:r>
            <a:r>
              <a:rPr lang="es-ES" sz="2800" b="1" dirty="0"/>
              <a:t> </a:t>
            </a:r>
            <a:r>
              <a:rPr lang="es-ES" sz="2800" b="1" dirty="0" err="1"/>
              <a:t>Recently</a:t>
            </a:r>
            <a:r>
              <a:rPr lang="es-ES" sz="2800" b="1" dirty="0"/>
              <a:t> </a:t>
            </a:r>
            <a:r>
              <a:rPr lang="es-ES" sz="2800" b="1" dirty="0" err="1"/>
              <a:t>Used</a:t>
            </a:r>
            <a:r>
              <a:rPr lang="es-ES" sz="2800" b="1" dirty="0"/>
              <a:t>), en el cual el reemplazo del bloque en el conjunto ocurre con aquel que ha sido menos referenciado últimamente. </a:t>
            </a:r>
            <a:endParaRPr lang="es-AR" sz="2800" dirty="0"/>
          </a:p>
          <a:p>
            <a:pPr>
              <a:defRPr/>
            </a:pPr>
            <a:endParaRPr lang="es-AR" dirty="0"/>
          </a:p>
        </p:txBody>
      </p:sp>
      <p:sp>
        <p:nvSpPr>
          <p:cNvPr id="4" name="3 Marcador de número de diapositiva">
            <a:extLst>
              <a:ext uri="{FF2B5EF4-FFF2-40B4-BE49-F238E27FC236}">
                <a16:creationId xmlns:a16="http://schemas.microsoft.com/office/drawing/2014/main" id="{0BACD4C1-2AF1-4E3F-A69F-274ABEBAD135}"/>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ACCFF831-D1DC-4D31-8205-A41ACEE4E406}" type="slidenum">
              <a:rPr lang="es-ES" altLang="es-AR" smtClean="0">
                <a:latin typeface="Arial" panose="020B0604020202020204" pitchFamily="34" charset="0"/>
              </a:rPr>
              <a:pPr eaLnBrk="1" hangingPunct="1">
                <a:defRPr/>
              </a:pPr>
              <a:t>19</a:t>
            </a:fld>
            <a:endParaRPr lang="es-ES" altLang="es-AR">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DD5D420-BB93-499B-ADDB-BF95C95C0F45}"/>
              </a:ext>
            </a:extLst>
          </p:cNvPr>
          <p:cNvSpPr>
            <a:spLocks noGrp="1"/>
          </p:cNvSpPr>
          <p:nvPr>
            <p:ph type="title"/>
          </p:nvPr>
        </p:nvSpPr>
        <p:spPr/>
        <p:txBody>
          <a:bodyPr/>
          <a:lstStyle/>
          <a:p>
            <a:pPr>
              <a:defRPr/>
            </a:pPr>
            <a:r>
              <a:rPr lang="es-AR" dirty="0"/>
              <a:t>JERARQUÍA DE  LAS MEMORIAS</a:t>
            </a:r>
          </a:p>
        </p:txBody>
      </p:sp>
      <p:sp>
        <p:nvSpPr>
          <p:cNvPr id="4" name="3 Marcador de número de diapositiva">
            <a:extLst>
              <a:ext uri="{FF2B5EF4-FFF2-40B4-BE49-F238E27FC236}">
                <a16:creationId xmlns:a16="http://schemas.microsoft.com/office/drawing/2014/main" id="{AF6FFD97-1647-472F-A6C5-2EA7ECC95F3E}"/>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B7F1FF4D-8170-4487-B8F2-5747A82D9F82}" type="slidenum">
              <a:rPr lang="es-ES" altLang="es-AR" smtClean="0">
                <a:latin typeface="Arial" panose="020B0604020202020204" pitchFamily="34" charset="0"/>
              </a:rPr>
              <a:pPr eaLnBrk="1" hangingPunct="1">
                <a:defRPr/>
              </a:pPr>
              <a:t>2</a:t>
            </a:fld>
            <a:endParaRPr lang="es-ES" altLang="es-AR">
              <a:latin typeface="Arial" panose="020B0604020202020204" pitchFamily="34" charset="0"/>
            </a:endParaRPr>
          </a:p>
        </p:txBody>
      </p:sp>
      <p:pic>
        <p:nvPicPr>
          <p:cNvPr id="6148" name="3 Marcador de contenido">
            <a:extLst>
              <a:ext uri="{FF2B5EF4-FFF2-40B4-BE49-F238E27FC236}">
                <a16:creationId xmlns:a16="http://schemas.microsoft.com/office/drawing/2014/main" id="{349D1118-58D3-4D3F-8A38-85A1602C3BEF}"/>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1844675"/>
            <a:ext cx="8207375" cy="4105275"/>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426CEAC-5159-44C6-A8D3-0EF4DFEA4DCD}"/>
              </a:ext>
            </a:extLst>
          </p:cNvPr>
          <p:cNvSpPr>
            <a:spLocks noGrp="1"/>
          </p:cNvSpPr>
          <p:nvPr>
            <p:ph type="title"/>
          </p:nvPr>
        </p:nvSpPr>
        <p:spPr/>
        <p:txBody>
          <a:bodyPr/>
          <a:lstStyle/>
          <a:p>
            <a:pPr>
              <a:defRPr/>
            </a:pPr>
            <a:r>
              <a:rPr lang="es-AR" sz="3600" dirty="0"/>
              <a:t>MEMORIA CACHÉ DE NIVEL 1 (L1) Y NIVEL 2 (L2)</a:t>
            </a:r>
          </a:p>
        </p:txBody>
      </p:sp>
      <p:sp>
        <p:nvSpPr>
          <p:cNvPr id="5" name="4 Marcador de número de diapositiva">
            <a:extLst>
              <a:ext uri="{FF2B5EF4-FFF2-40B4-BE49-F238E27FC236}">
                <a16:creationId xmlns:a16="http://schemas.microsoft.com/office/drawing/2014/main" id="{3100A31C-3E82-4EA6-90BD-226AFBBD5809}"/>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EAACC1DB-3F14-4314-93E5-9166BE0EE1E8}" type="slidenum">
              <a:rPr lang="es-ES" altLang="es-AR" smtClean="0">
                <a:latin typeface="Arial" panose="020B0604020202020204" pitchFamily="34" charset="0"/>
              </a:rPr>
              <a:pPr eaLnBrk="1" hangingPunct="1">
                <a:defRPr/>
              </a:pPr>
              <a:t>20</a:t>
            </a:fld>
            <a:endParaRPr lang="es-ES" altLang="es-AR">
              <a:latin typeface="Arial" panose="020B0604020202020204" pitchFamily="34" charset="0"/>
            </a:endParaRPr>
          </a:p>
        </p:txBody>
      </p:sp>
      <p:pic>
        <p:nvPicPr>
          <p:cNvPr id="32772" name="Picture 2">
            <a:extLst>
              <a:ext uri="{FF2B5EF4-FFF2-40B4-BE49-F238E27FC236}">
                <a16:creationId xmlns:a16="http://schemas.microsoft.com/office/drawing/2014/main" id="{0A57AF5B-917B-459E-A087-58CCD10158B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73075" y="2133600"/>
            <a:ext cx="8066088" cy="1150938"/>
          </a:xfrm>
        </p:spPr>
      </p:pic>
      <p:pic>
        <p:nvPicPr>
          <p:cNvPr id="32773" name="Picture 3">
            <a:extLst>
              <a:ext uri="{FF2B5EF4-FFF2-40B4-BE49-F238E27FC236}">
                <a16:creationId xmlns:a16="http://schemas.microsoft.com/office/drawing/2014/main" id="{52B11CE8-E158-4682-BA12-5555F19A6DF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7838" y="3933825"/>
            <a:ext cx="8339137" cy="122396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33B37D3-1E9F-4FE0-9AC3-5B85788341FA}"/>
              </a:ext>
            </a:extLst>
          </p:cNvPr>
          <p:cNvSpPr>
            <a:spLocks noGrp="1"/>
          </p:cNvSpPr>
          <p:nvPr>
            <p:ph type="title"/>
          </p:nvPr>
        </p:nvSpPr>
        <p:spPr>
          <a:xfrm>
            <a:off x="457200" y="381000"/>
            <a:ext cx="8229600" cy="383704"/>
          </a:xfrm>
        </p:spPr>
        <p:txBody>
          <a:bodyPr/>
          <a:lstStyle/>
          <a:p>
            <a:pPr>
              <a:defRPr/>
            </a:pPr>
            <a:r>
              <a:rPr lang="es-AR" sz="3600" dirty="0"/>
              <a:t>MEMORIA CACHÉ DE NIVEL 1 (L1) Y NIVEL 2 (L2)</a:t>
            </a:r>
          </a:p>
        </p:txBody>
      </p:sp>
      <p:sp>
        <p:nvSpPr>
          <p:cNvPr id="3" name="2 Marcador de contenido">
            <a:extLst>
              <a:ext uri="{FF2B5EF4-FFF2-40B4-BE49-F238E27FC236}">
                <a16:creationId xmlns:a16="http://schemas.microsoft.com/office/drawing/2014/main" id="{959437D1-0836-4362-BD5C-3F31BEB814EC}"/>
              </a:ext>
            </a:extLst>
          </p:cNvPr>
          <p:cNvSpPr>
            <a:spLocks noGrp="1"/>
          </p:cNvSpPr>
          <p:nvPr>
            <p:ph idx="1"/>
          </p:nvPr>
        </p:nvSpPr>
        <p:spPr>
          <a:xfrm>
            <a:off x="457200" y="1054387"/>
            <a:ext cx="8229600" cy="4395787"/>
          </a:xfrm>
        </p:spPr>
        <p:txBody>
          <a:bodyPr/>
          <a:lstStyle/>
          <a:p>
            <a:pPr>
              <a:buFont typeface="Wingdings" panose="05000000000000000000" pitchFamily="2" charset="2"/>
              <a:buNone/>
              <a:defRPr/>
            </a:pPr>
            <a:r>
              <a:rPr lang="es-AR" sz="2000" dirty="0">
                <a:latin typeface="Arial" panose="020B0604020202020204" pitchFamily="34" charset="0"/>
                <a:cs typeface="Arial" panose="020B0604020202020204" pitchFamily="34" charset="0"/>
              </a:rPr>
              <a:t>L1: tiempo  de acceso de 1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 tasa de fallos  del 5% y  penalización por  fallo  de 90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000" dirty="0">
                <a:latin typeface="Arial" panose="020B0604020202020204" pitchFamily="34" charset="0"/>
                <a:cs typeface="Arial" panose="020B0604020202020204" pitchFamily="34" charset="0"/>
              </a:rPr>
              <a:t>     </a:t>
            </a:r>
            <a:r>
              <a:rPr lang="es-AR" sz="2000" dirty="0" err="1">
                <a:latin typeface="Arial" panose="020B0604020202020204" pitchFamily="34" charset="0"/>
                <a:cs typeface="Arial" panose="020B0604020202020204" pitchFamily="34" charset="0"/>
              </a:rPr>
              <a:t>t</a:t>
            </a:r>
            <a:r>
              <a:rPr lang="es-AR" sz="2000" baseline="-25000" dirty="0" err="1">
                <a:latin typeface="Arial" panose="020B0604020202020204" pitchFamily="34" charset="0"/>
                <a:cs typeface="Arial" panose="020B0604020202020204" pitchFamily="34" charset="0"/>
              </a:rPr>
              <a:t>MEM</a:t>
            </a:r>
            <a:r>
              <a:rPr lang="es-AR" sz="2000" dirty="0">
                <a:latin typeface="Arial" panose="020B0604020202020204" pitchFamily="34" charset="0"/>
                <a:cs typeface="Arial" panose="020B0604020202020204" pitchFamily="34" charset="0"/>
              </a:rPr>
              <a:t>(lectura) =  t </a:t>
            </a:r>
            <a:r>
              <a:rPr lang="es-AR" sz="2000" baseline="-25000" dirty="0">
                <a:latin typeface="Arial" panose="020B0604020202020204" pitchFamily="34" charset="0"/>
                <a:cs typeface="Arial" panose="020B0604020202020204" pitchFamily="34" charset="0"/>
              </a:rPr>
              <a:t>acierto L1</a:t>
            </a:r>
            <a:r>
              <a:rPr lang="es-AR" sz="2000" dirty="0">
                <a:latin typeface="Arial" panose="020B0604020202020204" pitchFamily="34" charset="0"/>
                <a:cs typeface="Arial" panose="020B0604020202020204" pitchFamily="34" charset="0"/>
              </a:rPr>
              <a:t> + TF</a:t>
            </a:r>
            <a:r>
              <a:rPr lang="es-AR" sz="2000" baseline="-25000" dirty="0">
                <a:latin typeface="Arial" panose="020B0604020202020204" pitchFamily="34" charset="0"/>
                <a:cs typeface="Arial" panose="020B0604020202020204" pitchFamily="34" charset="0"/>
              </a:rPr>
              <a:t>L1</a:t>
            </a:r>
            <a:r>
              <a:rPr lang="es-AR" sz="2000" dirty="0">
                <a:latin typeface="Arial" panose="020B0604020202020204" pitchFamily="34" charset="0"/>
                <a:cs typeface="Arial" panose="020B0604020202020204" pitchFamily="34" charset="0"/>
              </a:rPr>
              <a:t> pF</a:t>
            </a:r>
            <a:r>
              <a:rPr lang="es-AR" sz="2000" baseline="-25000" dirty="0">
                <a:latin typeface="Arial" panose="020B0604020202020204" pitchFamily="34" charset="0"/>
                <a:cs typeface="Arial" panose="020B0604020202020204" pitchFamily="34" charset="0"/>
              </a:rPr>
              <a:t>L1</a:t>
            </a:r>
            <a:r>
              <a:rPr lang="es-AR" sz="2000" dirty="0">
                <a:latin typeface="Arial" panose="020B0604020202020204" pitchFamily="34" charset="0"/>
                <a:cs typeface="Arial" panose="020B0604020202020204" pitchFamily="34" charset="0"/>
              </a:rPr>
              <a:t> = 1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 + 0,05 . 90ns = 5,5 </a:t>
            </a:r>
            <a:r>
              <a:rPr lang="es-AR" sz="2000" dirty="0" err="1">
                <a:latin typeface="Arial" panose="020B0604020202020204" pitchFamily="34" charset="0"/>
                <a:cs typeface="Arial" panose="020B0604020202020204" pitchFamily="34" charset="0"/>
              </a:rPr>
              <a:t>ns</a:t>
            </a:r>
            <a:endParaRPr lang="es-AR" sz="2000" dirty="0">
              <a:latin typeface="Arial" panose="020B0604020202020204" pitchFamily="34" charset="0"/>
              <a:cs typeface="Arial" panose="020B0604020202020204" pitchFamily="34" charset="0"/>
            </a:endParaRPr>
          </a:p>
          <a:p>
            <a:pPr>
              <a:buFont typeface="Wingdings" panose="05000000000000000000" pitchFamily="2" charset="2"/>
              <a:buNone/>
              <a:defRPr/>
            </a:pPr>
            <a:endParaRPr lang="es-AR" sz="20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s-AR" sz="2000" dirty="0">
                <a:latin typeface="Arial" panose="020B0604020202020204" pitchFamily="34" charset="0"/>
                <a:cs typeface="Arial" panose="020B0604020202020204" pitchFamily="34" charset="0"/>
              </a:rPr>
              <a:t>Se agrega L2: un tiempo  de acceso de 12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 y  una tasa de fallos  del 10%.</a:t>
            </a:r>
          </a:p>
          <a:p>
            <a:pPr>
              <a:buFont typeface="Wingdings" panose="05000000000000000000" pitchFamily="2" charset="2"/>
              <a:buNone/>
              <a:defRPr/>
            </a:pPr>
            <a:r>
              <a:rPr lang="es-AR" sz="2000" dirty="0">
                <a:latin typeface="Arial" panose="020B0604020202020204" pitchFamily="34" charset="0"/>
                <a:cs typeface="Arial" panose="020B0604020202020204" pitchFamily="34" charset="0"/>
              </a:rPr>
              <a:t>     </a:t>
            </a:r>
            <a:r>
              <a:rPr lang="es-AR" sz="2000" dirty="0" err="1">
                <a:latin typeface="Arial" panose="020B0604020202020204" pitchFamily="34" charset="0"/>
                <a:cs typeface="Arial" panose="020B0604020202020204" pitchFamily="34" charset="0"/>
              </a:rPr>
              <a:t>t</a:t>
            </a:r>
            <a:r>
              <a:rPr lang="es-AR" sz="2000" baseline="-25000" dirty="0" err="1">
                <a:latin typeface="Arial" panose="020B0604020202020204" pitchFamily="34" charset="0"/>
                <a:cs typeface="Arial" panose="020B0604020202020204" pitchFamily="34" charset="0"/>
              </a:rPr>
              <a:t>MEM</a:t>
            </a:r>
            <a:r>
              <a:rPr lang="es-AR" sz="2000" dirty="0">
                <a:latin typeface="Arial" panose="020B0604020202020204" pitchFamily="34" charset="0"/>
                <a:cs typeface="Arial" panose="020B0604020202020204" pitchFamily="34" charset="0"/>
              </a:rPr>
              <a:t>(lectura) =  t </a:t>
            </a:r>
            <a:r>
              <a:rPr lang="es-AR" sz="2000" baseline="-25000" dirty="0">
                <a:latin typeface="Arial" panose="020B0604020202020204" pitchFamily="34" charset="0"/>
                <a:cs typeface="Arial" panose="020B0604020202020204" pitchFamily="34" charset="0"/>
              </a:rPr>
              <a:t>acierto L1</a:t>
            </a:r>
            <a:r>
              <a:rPr lang="es-AR" sz="2000" dirty="0">
                <a:latin typeface="Arial" panose="020B0604020202020204" pitchFamily="34" charset="0"/>
                <a:cs typeface="Arial" panose="020B0604020202020204" pitchFamily="34" charset="0"/>
              </a:rPr>
              <a:t> + TF</a:t>
            </a:r>
            <a:r>
              <a:rPr lang="es-AR" sz="2000" baseline="-25000" dirty="0">
                <a:latin typeface="Arial" panose="020B0604020202020204" pitchFamily="34" charset="0"/>
                <a:cs typeface="Arial" panose="020B0604020202020204" pitchFamily="34" charset="0"/>
              </a:rPr>
              <a:t>L1</a:t>
            </a:r>
            <a:r>
              <a:rPr lang="es-AR" sz="2000" dirty="0">
                <a:latin typeface="Arial" panose="020B0604020202020204" pitchFamily="34" charset="0"/>
                <a:cs typeface="Arial" panose="020B0604020202020204" pitchFamily="34" charset="0"/>
              </a:rPr>
              <a:t> pF</a:t>
            </a:r>
            <a:r>
              <a:rPr lang="es-AR" sz="2000" baseline="-25000" dirty="0">
                <a:latin typeface="Arial" panose="020B0604020202020204" pitchFamily="34" charset="0"/>
                <a:cs typeface="Arial" panose="020B0604020202020204" pitchFamily="34" charset="0"/>
              </a:rPr>
              <a:t>L1</a:t>
            </a:r>
            <a:r>
              <a:rPr lang="es-AR" sz="2000" dirty="0">
                <a:latin typeface="Arial" panose="020B0604020202020204" pitchFamily="34" charset="0"/>
                <a:cs typeface="Arial" panose="020B0604020202020204" pitchFamily="34" charset="0"/>
              </a:rPr>
              <a:t> = 1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 + 0,05 . pF</a:t>
            </a:r>
            <a:r>
              <a:rPr lang="es-AR" sz="2000" baseline="-25000" dirty="0">
                <a:latin typeface="Arial" panose="020B0604020202020204" pitchFamily="34" charset="0"/>
                <a:cs typeface="Arial" panose="020B0604020202020204" pitchFamily="34" charset="0"/>
              </a:rPr>
              <a:t>L1</a:t>
            </a:r>
            <a:endParaRPr lang="es-AR" sz="20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s-AR" sz="2000" dirty="0">
                <a:latin typeface="Arial" panose="020B0604020202020204" pitchFamily="34" charset="0"/>
                <a:cs typeface="Arial" panose="020B0604020202020204" pitchFamily="34" charset="0"/>
              </a:rPr>
              <a:t>     </a:t>
            </a:r>
          </a:p>
          <a:p>
            <a:pPr>
              <a:buFont typeface="Wingdings" panose="05000000000000000000" pitchFamily="2" charset="2"/>
              <a:buNone/>
              <a:defRPr/>
            </a:pPr>
            <a:r>
              <a:rPr lang="es-AR" sz="2000" dirty="0">
                <a:latin typeface="Arial" panose="020B0604020202020204" pitchFamily="34" charset="0"/>
                <a:cs typeface="Arial" panose="020B0604020202020204" pitchFamily="34" charset="0"/>
              </a:rPr>
              <a:t>     pF</a:t>
            </a:r>
            <a:r>
              <a:rPr lang="es-AR" sz="2000" baseline="-25000" dirty="0">
                <a:latin typeface="Arial" panose="020B0604020202020204" pitchFamily="34" charset="0"/>
                <a:cs typeface="Arial" panose="020B0604020202020204" pitchFamily="34" charset="0"/>
              </a:rPr>
              <a:t>L1 </a:t>
            </a:r>
            <a:r>
              <a:rPr lang="es-AR" sz="2000" dirty="0">
                <a:latin typeface="Arial" panose="020B0604020202020204" pitchFamily="34" charset="0"/>
                <a:cs typeface="Arial" panose="020B0604020202020204" pitchFamily="34" charset="0"/>
              </a:rPr>
              <a:t>=  t</a:t>
            </a:r>
            <a:r>
              <a:rPr lang="es-AR" sz="2000" baseline="-25000" dirty="0">
                <a:latin typeface="Arial" panose="020B0604020202020204" pitchFamily="34" charset="0"/>
                <a:cs typeface="Arial" panose="020B0604020202020204" pitchFamily="34" charset="0"/>
              </a:rPr>
              <a:t>L2</a:t>
            </a:r>
            <a:r>
              <a:rPr lang="es-AR" sz="2000" dirty="0">
                <a:latin typeface="Arial" panose="020B0604020202020204" pitchFamily="34" charset="0"/>
                <a:cs typeface="Arial" panose="020B0604020202020204" pitchFamily="34" charset="0"/>
              </a:rPr>
              <a:t>  =  t </a:t>
            </a:r>
            <a:r>
              <a:rPr lang="es-AR" sz="2000" baseline="-25000" dirty="0">
                <a:latin typeface="Arial" panose="020B0604020202020204" pitchFamily="34" charset="0"/>
                <a:cs typeface="Arial" panose="020B0604020202020204" pitchFamily="34" charset="0"/>
              </a:rPr>
              <a:t>acierto L2</a:t>
            </a:r>
            <a:r>
              <a:rPr lang="es-AR" sz="2000" dirty="0">
                <a:latin typeface="Arial" panose="020B0604020202020204" pitchFamily="34" charset="0"/>
                <a:cs typeface="Arial" panose="020B0604020202020204" pitchFamily="34" charset="0"/>
              </a:rPr>
              <a:t> + TF</a:t>
            </a:r>
            <a:r>
              <a:rPr lang="es-AR" sz="2000" baseline="-25000" dirty="0">
                <a:latin typeface="Arial" panose="020B0604020202020204" pitchFamily="34" charset="0"/>
                <a:cs typeface="Arial" panose="020B0604020202020204" pitchFamily="34" charset="0"/>
              </a:rPr>
              <a:t>L2</a:t>
            </a:r>
            <a:r>
              <a:rPr lang="es-AR" sz="2000" dirty="0">
                <a:latin typeface="Arial" panose="020B0604020202020204" pitchFamily="34" charset="0"/>
                <a:cs typeface="Arial" panose="020B0604020202020204" pitchFamily="34" charset="0"/>
              </a:rPr>
              <a:t> pF</a:t>
            </a:r>
            <a:r>
              <a:rPr lang="es-AR" sz="2000" baseline="-25000" dirty="0">
                <a:latin typeface="Arial" panose="020B0604020202020204" pitchFamily="34" charset="0"/>
                <a:cs typeface="Arial" panose="020B0604020202020204" pitchFamily="34" charset="0"/>
              </a:rPr>
              <a:t>L2 </a:t>
            </a:r>
            <a:r>
              <a:rPr lang="es-AR" sz="2000" dirty="0">
                <a:latin typeface="Arial" panose="020B0604020202020204" pitchFamily="34" charset="0"/>
                <a:cs typeface="Arial" panose="020B0604020202020204" pitchFamily="34" charset="0"/>
              </a:rPr>
              <a:t>= 12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 + 0,1 . 90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 = 21 </a:t>
            </a:r>
            <a:r>
              <a:rPr lang="es-AR" sz="2000" dirty="0" err="1">
                <a:latin typeface="Arial" panose="020B0604020202020204" pitchFamily="34" charset="0"/>
                <a:cs typeface="Arial" panose="020B0604020202020204" pitchFamily="34" charset="0"/>
              </a:rPr>
              <a:t>ns</a:t>
            </a:r>
            <a:endParaRPr lang="es-AR" sz="2000" dirty="0">
              <a:latin typeface="Arial" panose="020B0604020202020204" pitchFamily="34" charset="0"/>
              <a:cs typeface="Arial" panose="020B0604020202020204" pitchFamily="34" charset="0"/>
            </a:endParaRPr>
          </a:p>
          <a:p>
            <a:pPr>
              <a:buFont typeface="Wingdings" panose="05000000000000000000" pitchFamily="2" charset="2"/>
              <a:buNone/>
              <a:defRPr/>
            </a:pPr>
            <a:endParaRPr lang="es-AR" sz="20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s-AR" sz="2000" dirty="0">
                <a:latin typeface="Arial" panose="020B0604020202020204" pitchFamily="34" charset="0"/>
                <a:cs typeface="Arial" panose="020B0604020202020204" pitchFamily="34" charset="0"/>
              </a:rPr>
              <a:t>    </a:t>
            </a:r>
            <a:r>
              <a:rPr lang="es-AR" sz="2000" dirty="0" err="1">
                <a:latin typeface="Arial" panose="020B0604020202020204" pitchFamily="34" charset="0"/>
                <a:cs typeface="Arial" panose="020B0604020202020204" pitchFamily="34" charset="0"/>
              </a:rPr>
              <a:t>t</a:t>
            </a:r>
            <a:r>
              <a:rPr lang="es-AR" sz="2000" baseline="-25000" dirty="0" err="1">
                <a:latin typeface="Arial" panose="020B0604020202020204" pitchFamily="34" charset="0"/>
                <a:cs typeface="Arial" panose="020B0604020202020204" pitchFamily="34" charset="0"/>
              </a:rPr>
              <a:t>MEM</a:t>
            </a:r>
            <a:r>
              <a:rPr lang="es-AR" sz="2000" dirty="0">
                <a:latin typeface="Arial" panose="020B0604020202020204" pitchFamily="34" charset="0"/>
                <a:cs typeface="Arial" panose="020B0604020202020204" pitchFamily="34" charset="0"/>
              </a:rPr>
              <a:t>(lectura) =   1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 + 0,05 . pF</a:t>
            </a:r>
            <a:r>
              <a:rPr lang="es-AR" sz="2000" baseline="-25000" dirty="0">
                <a:latin typeface="Arial" panose="020B0604020202020204" pitchFamily="34" charset="0"/>
                <a:cs typeface="Arial" panose="020B0604020202020204" pitchFamily="34" charset="0"/>
              </a:rPr>
              <a:t>L1   </a:t>
            </a:r>
            <a:r>
              <a:rPr lang="es-AR" sz="2000" dirty="0">
                <a:latin typeface="Arial" panose="020B0604020202020204" pitchFamily="34" charset="0"/>
                <a:cs typeface="Arial" panose="020B0604020202020204" pitchFamily="34" charset="0"/>
              </a:rPr>
              <a:t> = 1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 + 0,05 . 21 </a:t>
            </a:r>
            <a:r>
              <a:rPr lang="es-AR" sz="2000" dirty="0" err="1">
                <a:latin typeface="Arial" panose="020B0604020202020204" pitchFamily="34" charset="0"/>
                <a:cs typeface="Arial" panose="020B0604020202020204" pitchFamily="34" charset="0"/>
              </a:rPr>
              <a:t>ns</a:t>
            </a:r>
            <a:r>
              <a:rPr lang="es-AR" sz="2000" dirty="0">
                <a:latin typeface="Arial" panose="020B0604020202020204" pitchFamily="34" charset="0"/>
                <a:cs typeface="Arial" panose="020B0604020202020204" pitchFamily="34" charset="0"/>
              </a:rPr>
              <a:t>  = 2,05 </a:t>
            </a:r>
            <a:r>
              <a:rPr lang="es-AR" sz="2000" dirty="0" err="1">
                <a:latin typeface="Arial" panose="020B0604020202020204" pitchFamily="34" charset="0"/>
                <a:cs typeface="Arial" panose="020B0604020202020204" pitchFamily="34" charset="0"/>
              </a:rPr>
              <a:t>ns</a:t>
            </a:r>
            <a:endParaRPr lang="es-AR" sz="2000" dirty="0">
              <a:latin typeface="Arial" panose="020B0604020202020204" pitchFamily="34" charset="0"/>
              <a:cs typeface="Arial" panose="020B0604020202020204" pitchFamily="34" charset="0"/>
            </a:endParaRPr>
          </a:p>
          <a:p>
            <a:pPr>
              <a:buFont typeface="Wingdings" panose="05000000000000000000" pitchFamily="2" charset="2"/>
              <a:buNone/>
              <a:defRPr/>
            </a:pPr>
            <a:endParaRPr lang="es-AR" sz="20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s-AR" sz="2000" dirty="0">
                <a:latin typeface="Arial" panose="020B0604020202020204" pitchFamily="34" charset="0"/>
                <a:cs typeface="Arial" panose="020B0604020202020204" pitchFamily="34" charset="0"/>
              </a:rPr>
              <a:t>La ganancia que  se obtiene  gracias a la introducción  de un segundo nivel de memoria  caché es de: </a:t>
            </a:r>
          </a:p>
          <a:p>
            <a:pPr>
              <a:buFont typeface="Wingdings" panose="05000000000000000000" pitchFamily="2" charset="2"/>
              <a:buNone/>
              <a:defRPr/>
            </a:pPr>
            <a:r>
              <a:rPr lang="es-AR" sz="2000" dirty="0">
                <a:latin typeface="Arial" panose="020B0604020202020204" pitchFamily="34" charset="0"/>
                <a:cs typeface="Arial" panose="020B0604020202020204" pitchFamily="34" charset="0"/>
              </a:rPr>
              <a:t>                                                       5,5/2,05 =  2,68</a:t>
            </a:r>
          </a:p>
          <a:p>
            <a:pPr>
              <a:defRPr/>
            </a:pPr>
            <a:endParaRPr lang="es-AR" sz="2000" dirty="0"/>
          </a:p>
        </p:txBody>
      </p:sp>
      <p:sp>
        <p:nvSpPr>
          <p:cNvPr id="4" name="3 Marcador de número de diapositiva">
            <a:extLst>
              <a:ext uri="{FF2B5EF4-FFF2-40B4-BE49-F238E27FC236}">
                <a16:creationId xmlns:a16="http://schemas.microsoft.com/office/drawing/2014/main" id="{F8CA224A-DB2C-42C2-8BE7-5DE97CF56DE3}"/>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3966EE42-6F95-4818-BD85-F0BB741E8378}" type="slidenum">
              <a:rPr lang="es-ES" altLang="es-AR" smtClean="0">
                <a:latin typeface="Arial" panose="020B0604020202020204" pitchFamily="34" charset="0"/>
              </a:rPr>
              <a:pPr eaLnBrk="1" hangingPunct="1">
                <a:defRPr/>
              </a:pPr>
              <a:t>21</a:t>
            </a:fld>
            <a:endParaRPr lang="es-ES" altLang="es-AR">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AB35D91-74B3-4530-A43F-78146B53C8D0}"/>
              </a:ext>
            </a:extLst>
          </p:cNvPr>
          <p:cNvSpPr>
            <a:spLocks noGrp="1"/>
          </p:cNvSpPr>
          <p:nvPr>
            <p:ph type="title"/>
          </p:nvPr>
        </p:nvSpPr>
        <p:spPr>
          <a:xfrm>
            <a:off x="457200" y="381000"/>
            <a:ext cx="8229600" cy="1031875"/>
          </a:xfrm>
        </p:spPr>
        <p:txBody>
          <a:bodyPr/>
          <a:lstStyle/>
          <a:p>
            <a:pPr>
              <a:defRPr/>
            </a:pPr>
            <a:r>
              <a:rPr lang="es-AR" dirty="0"/>
              <a:t>TIPOS DE CONEXIÓN DE LA MEMORIA CACHÉ</a:t>
            </a:r>
          </a:p>
        </p:txBody>
      </p:sp>
      <p:sp>
        <p:nvSpPr>
          <p:cNvPr id="3" name="2 Marcador de contenido">
            <a:extLst>
              <a:ext uri="{FF2B5EF4-FFF2-40B4-BE49-F238E27FC236}">
                <a16:creationId xmlns:a16="http://schemas.microsoft.com/office/drawing/2014/main" id="{B557F514-169A-49DE-A0A9-A81307B55D7C}"/>
              </a:ext>
            </a:extLst>
          </p:cNvPr>
          <p:cNvSpPr>
            <a:spLocks noGrp="1"/>
          </p:cNvSpPr>
          <p:nvPr>
            <p:ph idx="1"/>
          </p:nvPr>
        </p:nvSpPr>
        <p:spPr>
          <a:xfrm>
            <a:off x="457200" y="1412875"/>
            <a:ext cx="8229600" cy="4683125"/>
          </a:xfrm>
        </p:spPr>
        <p:txBody>
          <a:bodyPr/>
          <a:lstStyle/>
          <a:p>
            <a:pPr algn="just">
              <a:defRPr/>
            </a:pPr>
            <a:r>
              <a:rPr lang="es-AR" dirty="0">
                <a:latin typeface="Arial" pitchFamily="34" charset="0"/>
                <a:cs typeface="Arial" pitchFamily="34" charset="0"/>
              </a:rPr>
              <a:t></a:t>
            </a:r>
            <a:r>
              <a:rPr lang="es-AR" sz="2000" b="1" dirty="0">
                <a:latin typeface="Arial" pitchFamily="34" charset="0"/>
                <a:cs typeface="Arial" pitchFamily="34" charset="0"/>
              </a:rPr>
              <a:t>Serie:</a:t>
            </a:r>
            <a:r>
              <a:rPr lang="es-AR" sz="2000" dirty="0">
                <a:latin typeface="Arial" pitchFamily="34" charset="0"/>
                <a:cs typeface="Arial" pitchFamily="34" charset="0"/>
              </a:rPr>
              <a:t> Todas las peticiones a memoria se realizan a través de la memoria cache.  Se disminuye el número de accesos a la memoria principal. Sólo en ausencia, la petición se transfiere a la memoria principal, en este caso se realiza como si no existiera la memoria caché. Esta configuración permite que el procesador trabaje en la memoria caché y otro procesador pueda acceder a la memoria principal (sistema multiprocesador) </a:t>
            </a:r>
          </a:p>
          <a:p>
            <a:pPr>
              <a:buFont typeface="Wingdings" panose="05000000000000000000" pitchFamily="2" charset="2"/>
              <a:buNone/>
              <a:defRPr/>
            </a:pPr>
            <a:r>
              <a:rPr lang="es-AR" sz="2000" dirty="0">
                <a:latin typeface="Arial" pitchFamily="34" charset="0"/>
                <a:cs typeface="Arial" pitchFamily="34" charset="0"/>
              </a:rPr>
              <a:t> </a:t>
            </a:r>
          </a:p>
          <a:p>
            <a:pPr algn="just">
              <a:defRPr/>
            </a:pPr>
            <a:r>
              <a:rPr lang="es-AR" sz="2000" b="1" dirty="0">
                <a:latin typeface="Arial" pitchFamily="34" charset="0"/>
                <a:cs typeface="Arial" pitchFamily="34" charset="0"/>
              </a:rPr>
              <a:t>Paralelo: </a:t>
            </a:r>
            <a:r>
              <a:rPr lang="es-AR" sz="2000" dirty="0">
                <a:latin typeface="Arial" pitchFamily="34" charset="0"/>
                <a:cs typeface="Arial" pitchFamily="34" charset="0"/>
              </a:rPr>
              <a:t>Todas las peticiones llegan simultáneamente a la memoria caché y a la memoria principal. Si el dato está en la memoria caché, se lo entrega al procesador y envía una señal a la memoria principal para que aborte el ciclo. La ventaja es que la memoria caché se puede quitar del sistema sin modificación alguna. Esta configuración no es buena en sistemas multiprocesador. </a:t>
            </a:r>
          </a:p>
          <a:p>
            <a:pPr>
              <a:defRPr/>
            </a:pPr>
            <a:endParaRPr lang="es-AR" dirty="0"/>
          </a:p>
        </p:txBody>
      </p:sp>
      <p:sp>
        <p:nvSpPr>
          <p:cNvPr id="4" name="3 Marcador de número de diapositiva">
            <a:extLst>
              <a:ext uri="{FF2B5EF4-FFF2-40B4-BE49-F238E27FC236}">
                <a16:creationId xmlns:a16="http://schemas.microsoft.com/office/drawing/2014/main" id="{A044CD79-85F0-4BE4-B01A-C13400D9C92E}"/>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1E610F7B-6423-4A5D-8A74-3DA9266AA853}" type="slidenum">
              <a:rPr lang="es-ES" altLang="es-AR" smtClean="0">
                <a:latin typeface="Arial" panose="020B0604020202020204" pitchFamily="34" charset="0"/>
              </a:rPr>
              <a:pPr eaLnBrk="1" hangingPunct="1">
                <a:defRPr/>
              </a:pPr>
              <a:t>22</a:t>
            </a:fld>
            <a:endParaRPr lang="es-ES" altLang="es-AR">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BB767C8-B24A-421A-8849-A7E9C26EBE6E}"/>
              </a:ext>
            </a:extLst>
          </p:cNvPr>
          <p:cNvSpPr>
            <a:spLocks noGrp="1"/>
          </p:cNvSpPr>
          <p:nvPr>
            <p:ph type="title"/>
          </p:nvPr>
        </p:nvSpPr>
        <p:spPr>
          <a:xfrm>
            <a:off x="457200" y="381000"/>
            <a:ext cx="8229600" cy="1176338"/>
          </a:xfrm>
        </p:spPr>
        <p:txBody>
          <a:bodyPr/>
          <a:lstStyle/>
          <a:p>
            <a:pPr>
              <a:defRPr/>
            </a:pPr>
            <a:r>
              <a:rPr lang="es-AR" dirty="0"/>
              <a:t>TIPOS DE CONEXIÓN DE LA MEMORIA CACHÉ</a:t>
            </a:r>
          </a:p>
        </p:txBody>
      </p:sp>
      <p:sp>
        <p:nvSpPr>
          <p:cNvPr id="4" name="3 Marcador de número de diapositiva">
            <a:extLst>
              <a:ext uri="{FF2B5EF4-FFF2-40B4-BE49-F238E27FC236}">
                <a16:creationId xmlns:a16="http://schemas.microsoft.com/office/drawing/2014/main" id="{D73C549B-BD4A-48B4-82D6-6DADCF9B5632}"/>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3B401F2F-BFD1-46D0-9B85-0154D0A8E5F5}" type="slidenum">
              <a:rPr lang="es-ES" altLang="es-AR" smtClean="0">
                <a:latin typeface="Arial" panose="020B0604020202020204" pitchFamily="34" charset="0"/>
              </a:rPr>
              <a:pPr eaLnBrk="1" hangingPunct="1">
                <a:defRPr/>
              </a:pPr>
              <a:t>23</a:t>
            </a:fld>
            <a:endParaRPr lang="es-ES" altLang="es-AR">
              <a:latin typeface="Arial" panose="020B0604020202020204" pitchFamily="34" charset="0"/>
            </a:endParaRPr>
          </a:p>
        </p:txBody>
      </p:sp>
      <p:pic>
        <p:nvPicPr>
          <p:cNvPr id="35844" name="Picture 2">
            <a:extLst>
              <a:ext uri="{FF2B5EF4-FFF2-40B4-BE49-F238E27FC236}">
                <a16:creationId xmlns:a16="http://schemas.microsoft.com/office/drawing/2014/main" id="{44713D9B-55AE-4213-9F3D-045577BF4E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79613" y="1484313"/>
            <a:ext cx="5505450" cy="4826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38742FE-554D-4B59-BD42-273F3CF74993}"/>
              </a:ext>
            </a:extLst>
          </p:cNvPr>
          <p:cNvSpPr>
            <a:spLocks noGrp="1"/>
          </p:cNvSpPr>
          <p:nvPr>
            <p:ph type="title"/>
          </p:nvPr>
        </p:nvSpPr>
        <p:spPr>
          <a:xfrm>
            <a:off x="457200" y="136526"/>
            <a:ext cx="8229600" cy="766986"/>
          </a:xfrm>
        </p:spPr>
        <p:txBody>
          <a:bodyPr/>
          <a:lstStyle/>
          <a:p>
            <a:pPr>
              <a:defRPr/>
            </a:pPr>
            <a:r>
              <a:rPr lang="es-AR" sz="4000" dirty="0"/>
              <a:t>ESTRUCTURA INTERNA DE LA MEMORIA CACHÉ</a:t>
            </a:r>
          </a:p>
        </p:txBody>
      </p:sp>
      <p:sp>
        <p:nvSpPr>
          <p:cNvPr id="3" name="2 Marcador de contenido">
            <a:extLst>
              <a:ext uri="{FF2B5EF4-FFF2-40B4-BE49-F238E27FC236}">
                <a16:creationId xmlns:a16="http://schemas.microsoft.com/office/drawing/2014/main" id="{B2D4DFEF-1CC5-42F5-A0BB-1E7F37FF4D1E}"/>
              </a:ext>
            </a:extLst>
          </p:cNvPr>
          <p:cNvSpPr>
            <a:spLocks noGrp="1"/>
          </p:cNvSpPr>
          <p:nvPr>
            <p:ph idx="1"/>
          </p:nvPr>
        </p:nvSpPr>
        <p:spPr>
          <a:xfrm>
            <a:off x="457200" y="1052736"/>
            <a:ext cx="8229600" cy="5043264"/>
          </a:xfrm>
        </p:spPr>
        <p:txBody>
          <a:bodyPr/>
          <a:lstStyle/>
          <a:p>
            <a:pPr algn="just">
              <a:defRPr/>
            </a:pPr>
            <a:r>
              <a:rPr lang="es-AR" sz="2000" dirty="0">
                <a:latin typeface="Arial" pitchFamily="34" charset="0"/>
                <a:cs typeface="Arial" pitchFamily="34" charset="0"/>
              </a:rPr>
              <a:t>Para indicar que los datos o las instrucciones requeridas por el procesador están presentes en la memoria cache, además de los valores de estos, se almacenan en la cache los valores de las direcciones correspondientes a estos datos e instrucciones  en la memoria principal. Estas direcciones se almacenan en etiquetas. Cada etiqueta contiene la dirección original en la memoria principal del código o dato, más un bit de estado que usa el controlador de la cache. Esta </a:t>
            </a:r>
            <a:r>
              <a:rPr lang="es-AR" sz="2000" b="1" dirty="0">
                <a:latin typeface="Arial" pitchFamily="34" charset="0"/>
                <a:cs typeface="Arial" pitchFamily="34" charset="0"/>
              </a:rPr>
              <a:t>RAM de etiquetas o memoria de etiquetas </a:t>
            </a:r>
            <a:r>
              <a:rPr lang="es-AR" sz="2000" dirty="0">
                <a:latin typeface="Arial" pitchFamily="34" charset="0"/>
                <a:cs typeface="Arial" pitchFamily="34" charset="0"/>
              </a:rPr>
              <a:t>actúa como un </a:t>
            </a:r>
            <a:r>
              <a:rPr lang="es-AR" sz="2000" b="1" dirty="0">
                <a:latin typeface="Arial" pitchFamily="34" charset="0"/>
                <a:cs typeface="Arial" pitchFamily="34" charset="0"/>
              </a:rPr>
              <a:t>directorio de la memoria caché</a:t>
            </a:r>
            <a:r>
              <a:rPr lang="es-AR" sz="2000" dirty="0">
                <a:latin typeface="Arial" pitchFamily="34" charset="0"/>
                <a:cs typeface="Arial" pitchFamily="34" charset="0"/>
              </a:rPr>
              <a:t>. </a:t>
            </a:r>
          </a:p>
          <a:p>
            <a:pPr algn="just">
              <a:buFont typeface="Wingdings" panose="05000000000000000000" pitchFamily="2" charset="2"/>
              <a:buNone/>
              <a:defRPr/>
            </a:pPr>
            <a:endParaRPr lang="es-AR" sz="2000" dirty="0">
              <a:latin typeface="Arial" pitchFamily="34" charset="0"/>
              <a:cs typeface="Arial" pitchFamily="34" charset="0"/>
            </a:endParaRPr>
          </a:p>
          <a:p>
            <a:pPr algn="just">
              <a:defRPr/>
            </a:pPr>
            <a:r>
              <a:rPr lang="es-AR" sz="2000" dirty="0">
                <a:latin typeface="Arial" pitchFamily="34" charset="0"/>
                <a:cs typeface="Arial" pitchFamily="34" charset="0"/>
              </a:rPr>
              <a:t>La lógica que compara la dirección solicitada con las etiquetas es costosa, por lo que se trata de minimizar el número de etiquetas disponibles. Para hacerlo sin disminuir el tamaño de la memoria cache, se asocian múltiples direcciones de la memoria principal a una sola etiqueta. La información almacenada en la </a:t>
            </a:r>
            <a:r>
              <a:rPr lang="es-AR" sz="2000" b="1" dirty="0">
                <a:latin typeface="Arial" pitchFamily="34" charset="0"/>
                <a:cs typeface="Arial" pitchFamily="34" charset="0"/>
              </a:rPr>
              <a:t>memoria de datos que esta asociada a una etiqueta </a:t>
            </a:r>
            <a:r>
              <a:rPr lang="es-AR" sz="2000" dirty="0">
                <a:latin typeface="Arial" pitchFamily="34" charset="0"/>
                <a:cs typeface="Arial" pitchFamily="34" charset="0"/>
              </a:rPr>
              <a:t>se denomina sector o bloque. Cada bloque de la memoria caché tiene líneas, que a su vez tiene varias palabras. </a:t>
            </a:r>
          </a:p>
          <a:p>
            <a:pPr>
              <a:defRPr/>
            </a:pPr>
            <a:endParaRPr lang="es-AR" dirty="0"/>
          </a:p>
        </p:txBody>
      </p:sp>
      <p:sp>
        <p:nvSpPr>
          <p:cNvPr id="4" name="3 Marcador de número de diapositiva">
            <a:extLst>
              <a:ext uri="{FF2B5EF4-FFF2-40B4-BE49-F238E27FC236}">
                <a16:creationId xmlns:a16="http://schemas.microsoft.com/office/drawing/2014/main" id="{D9D19C25-179D-454A-8B1F-7316347E88F7}"/>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91E8A7B6-FA0C-4B8C-8646-A6E3079180A0}" type="slidenum">
              <a:rPr lang="es-ES" altLang="es-AR" smtClean="0">
                <a:latin typeface="Arial" panose="020B0604020202020204" pitchFamily="34" charset="0"/>
              </a:rPr>
              <a:pPr eaLnBrk="1" hangingPunct="1">
                <a:defRPr/>
              </a:pPr>
              <a:t>24</a:t>
            </a:fld>
            <a:endParaRPr lang="es-ES" altLang="es-AR"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09BA544-B519-4464-B170-037179F1262A}"/>
              </a:ext>
            </a:extLst>
          </p:cNvPr>
          <p:cNvSpPr>
            <a:spLocks noGrp="1"/>
          </p:cNvSpPr>
          <p:nvPr>
            <p:ph type="title"/>
          </p:nvPr>
        </p:nvSpPr>
        <p:spPr>
          <a:xfrm>
            <a:off x="457200" y="381000"/>
            <a:ext cx="8229600" cy="923926"/>
          </a:xfrm>
        </p:spPr>
        <p:txBody>
          <a:bodyPr/>
          <a:lstStyle/>
          <a:p>
            <a:pPr>
              <a:defRPr/>
            </a:pPr>
            <a:r>
              <a:rPr lang="es-AR" sz="4000" dirty="0"/>
              <a:t>ESTRUCTURA INTERNA DE LA MEMORIA CACHÉ</a:t>
            </a:r>
          </a:p>
        </p:txBody>
      </p:sp>
      <p:sp>
        <p:nvSpPr>
          <p:cNvPr id="4" name="3 Marcador de número de diapositiva">
            <a:extLst>
              <a:ext uri="{FF2B5EF4-FFF2-40B4-BE49-F238E27FC236}">
                <a16:creationId xmlns:a16="http://schemas.microsoft.com/office/drawing/2014/main" id="{E9093E2B-82E7-4F4A-A885-C2A2FDCAFD30}"/>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95E2513E-B7C3-4DD8-B225-61759E98C5AE}" type="slidenum">
              <a:rPr lang="es-ES" altLang="es-AR" smtClean="0">
                <a:latin typeface="Arial" panose="020B0604020202020204" pitchFamily="34" charset="0"/>
              </a:rPr>
              <a:pPr eaLnBrk="1" hangingPunct="1">
                <a:defRPr/>
              </a:pPr>
              <a:t>25</a:t>
            </a:fld>
            <a:endParaRPr lang="es-ES" altLang="es-AR">
              <a:latin typeface="Arial" panose="020B0604020202020204" pitchFamily="34" charset="0"/>
            </a:endParaRPr>
          </a:p>
        </p:txBody>
      </p:sp>
      <p:pic>
        <p:nvPicPr>
          <p:cNvPr id="37892" name="Picture 2">
            <a:extLst>
              <a:ext uri="{FF2B5EF4-FFF2-40B4-BE49-F238E27FC236}">
                <a16:creationId xmlns:a16="http://schemas.microsoft.com/office/drawing/2014/main" id="{DB95FFC4-7D6A-4C6D-96F9-3CF8DD45AE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557338"/>
            <a:ext cx="7858125" cy="491172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C7187CA-9865-41EB-B50D-F2319C0CA213}"/>
              </a:ext>
            </a:extLst>
          </p:cNvPr>
          <p:cNvSpPr>
            <a:spLocks noGrp="1"/>
          </p:cNvSpPr>
          <p:nvPr>
            <p:ph type="title"/>
          </p:nvPr>
        </p:nvSpPr>
        <p:spPr>
          <a:xfrm>
            <a:off x="539750" y="0"/>
            <a:ext cx="8229600" cy="758825"/>
          </a:xfrm>
        </p:spPr>
        <p:txBody>
          <a:bodyPr/>
          <a:lstStyle/>
          <a:p>
            <a:pPr>
              <a:defRPr/>
            </a:pPr>
            <a:r>
              <a:rPr lang="es-AR" sz="3600" dirty="0"/>
              <a:t>ORGANIZACIÓN DE LA MEMORIA CACHÉ</a:t>
            </a:r>
          </a:p>
        </p:txBody>
      </p:sp>
      <p:sp>
        <p:nvSpPr>
          <p:cNvPr id="3" name="2 Marcador de contenido">
            <a:extLst>
              <a:ext uri="{FF2B5EF4-FFF2-40B4-BE49-F238E27FC236}">
                <a16:creationId xmlns:a16="http://schemas.microsoft.com/office/drawing/2014/main" id="{8E69093B-0A31-4F00-BC37-2BBB4F3907DC}"/>
              </a:ext>
            </a:extLst>
          </p:cNvPr>
          <p:cNvSpPr>
            <a:spLocks noGrp="1"/>
          </p:cNvSpPr>
          <p:nvPr>
            <p:ph idx="1"/>
          </p:nvPr>
        </p:nvSpPr>
        <p:spPr>
          <a:xfrm>
            <a:off x="457200" y="620688"/>
            <a:ext cx="8229600" cy="5187950"/>
          </a:xfrm>
        </p:spPr>
        <p:txBody>
          <a:bodyPr/>
          <a:lstStyle/>
          <a:p>
            <a:pPr algn="just">
              <a:defRPr/>
            </a:pPr>
            <a:r>
              <a:rPr lang="es-AR" sz="2000" b="1" dirty="0">
                <a:latin typeface="Arial" pitchFamily="34" charset="0"/>
                <a:cs typeface="Arial" pitchFamily="34" charset="0"/>
              </a:rPr>
              <a:t>Caché totalmente asociativa</a:t>
            </a:r>
            <a:r>
              <a:rPr lang="es-AR" sz="2000" dirty="0">
                <a:latin typeface="Arial" pitchFamily="34" charset="0"/>
                <a:cs typeface="Arial" pitchFamily="34" charset="0"/>
              </a:rPr>
              <a:t>: Cada posición de la memoria principal puede almacenarse en cualquier  posición de la memoria caché. Estas memorias no pueden  ser muy grandes porque cuando el procesador solicita un dato en la caché se debe comparar cada una de las etiquetas con la dirección de la memoria principal, lo que implica muchas comparaciones.  </a:t>
            </a:r>
          </a:p>
          <a:p>
            <a:pPr algn="just">
              <a:defRPr/>
            </a:pPr>
            <a:r>
              <a:rPr lang="es-AR" sz="2000" b="1" dirty="0">
                <a:latin typeface="Arial" pitchFamily="34" charset="0"/>
                <a:cs typeface="Arial" pitchFamily="34" charset="0"/>
              </a:rPr>
              <a:t>Caché de correspondencia directa </a:t>
            </a:r>
            <a:r>
              <a:rPr lang="es-AR" sz="2000" dirty="0">
                <a:latin typeface="Arial" pitchFamily="34" charset="0"/>
                <a:cs typeface="Arial" pitchFamily="34" charset="0"/>
              </a:rPr>
              <a:t>(o </a:t>
            </a:r>
            <a:r>
              <a:rPr lang="es-AR" sz="2000" b="1" dirty="0">
                <a:latin typeface="Arial" pitchFamily="34" charset="0"/>
                <a:cs typeface="Arial" pitchFamily="34" charset="0"/>
              </a:rPr>
              <a:t>asociativa de una vía</a:t>
            </a:r>
            <a:r>
              <a:rPr lang="es-AR" sz="2000" dirty="0">
                <a:latin typeface="Arial" pitchFamily="34" charset="0"/>
                <a:cs typeface="Arial" pitchFamily="34" charset="0"/>
              </a:rPr>
              <a:t>): La caché es un solo banco de memoria y ve a la memoria principal como dividida en páginas del mismo tamaño que la RAM de la memoria caché. La eficacia de la caché disminuye si la aplicación requiere cambios de páginas reiteradamente. Esto suele ocurrir en entornos multitarea y/o multiusuario. </a:t>
            </a:r>
          </a:p>
          <a:p>
            <a:pPr algn="just">
              <a:defRPr/>
            </a:pPr>
            <a:r>
              <a:rPr lang="es-AR" sz="2000" b="1" dirty="0">
                <a:latin typeface="Arial" pitchFamily="34" charset="0"/>
                <a:cs typeface="Arial" pitchFamily="34" charset="0"/>
              </a:rPr>
              <a:t>Caché asociativa de n vías</a:t>
            </a:r>
            <a:r>
              <a:rPr lang="es-AR" sz="2000" dirty="0">
                <a:latin typeface="Arial" pitchFamily="34" charset="0"/>
                <a:cs typeface="Arial" pitchFamily="34" charset="0"/>
              </a:rPr>
              <a:t>: Está dividida en n bancos que operan en paralelo. Se puede decir que funcionan como un conjunto de n memorias caches de correspondencia directa. Se divide la caché en grupos o vías y la memoria principal en páginas de tamaño de un grupo de la caché. Como se accede simultáneamente a las n vías, si no se encuentra el dato en un grupo, puede encontrarse en alguno de los otros grupos. Esto mejora la eficacia de la memoria caché.</a:t>
            </a:r>
          </a:p>
          <a:p>
            <a:pPr>
              <a:defRPr/>
            </a:pPr>
            <a:endParaRPr lang="es-AR" dirty="0"/>
          </a:p>
        </p:txBody>
      </p:sp>
      <p:sp>
        <p:nvSpPr>
          <p:cNvPr id="4" name="3 Marcador de número de diapositiva">
            <a:extLst>
              <a:ext uri="{FF2B5EF4-FFF2-40B4-BE49-F238E27FC236}">
                <a16:creationId xmlns:a16="http://schemas.microsoft.com/office/drawing/2014/main" id="{8D55A956-E972-4B20-A5DA-3EF6882DDA00}"/>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52E3C009-DAFB-44B0-9DAF-30B4D39CF4F0}" type="slidenum">
              <a:rPr lang="es-ES" altLang="es-AR" smtClean="0">
                <a:latin typeface="Arial" panose="020B0604020202020204" pitchFamily="34" charset="0"/>
              </a:rPr>
              <a:pPr eaLnBrk="1" hangingPunct="1">
                <a:defRPr/>
              </a:pPr>
              <a:t>26</a:t>
            </a:fld>
            <a:endParaRPr lang="es-ES" altLang="es-AR">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16E90FD-EEF4-4061-AE99-1A1C4CA8DF5E}"/>
              </a:ext>
            </a:extLst>
          </p:cNvPr>
          <p:cNvSpPr>
            <a:spLocks noGrp="1"/>
          </p:cNvSpPr>
          <p:nvPr>
            <p:ph type="title"/>
          </p:nvPr>
        </p:nvSpPr>
        <p:spPr>
          <a:xfrm>
            <a:off x="457200" y="381000"/>
            <a:ext cx="8229600" cy="671736"/>
          </a:xfrm>
        </p:spPr>
        <p:txBody>
          <a:bodyPr/>
          <a:lstStyle/>
          <a:p>
            <a:pPr>
              <a:defRPr/>
            </a:pPr>
            <a:r>
              <a:rPr lang="es-AR" sz="3600" dirty="0">
                <a:latin typeface="Arial" pitchFamily="34" charset="0"/>
                <a:cs typeface="Arial" pitchFamily="34" charset="0"/>
              </a:rPr>
              <a:t>Memoria Caché totalmente asociativa</a:t>
            </a:r>
            <a:endParaRPr lang="es-AR" sz="3600" dirty="0"/>
          </a:p>
        </p:txBody>
      </p:sp>
      <p:sp>
        <p:nvSpPr>
          <p:cNvPr id="4" name="3 Marcador de número de diapositiva">
            <a:extLst>
              <a:ext uri="{FF2B5EF4-FFF2-40B4-BE49-F238E27FC236}">
                <a16:creationId xmlns:a16="http://schemas.microsoft.com/office/drawing/2014/main" id="{ECE086B1-02CC-4818-8244-28C6CE0BE864}"/>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6741414B-0329-497D-9ED3-A6A7CC65CC52}" type="slidenum">
              <a:rPr lang="es-ES" altLang="es-AR" smtClean="0">
                <a:latin typeface="Arial" panose="020B0604020202020204" pitchFamily="34" charset="0"/>
              </a:rPr>
              <a:pPr eaLnBrk="1" hangingPunct="1">
                <a:defRPr/>
              </a:pPr>
              <a:t>27</a:t>
            </a:fld>
            <a:endParaRPr lang="es-ES" altLang="es-AR">
              <a:latin typeface="Arial" panose="020B0604020202020204" pitchFamily="34" charset="0"/>
            </a:endParaRPr>
          </a:p>
        </p:txBody>
      </p:sp>
      <p:pic>
        <p:nvPicPr>
          <p:cNvPr id="6" name="Marcador de contenido 5">
            <a:extLst>
              <a:ext uri="{FF2B5EF4-FFF2-40B4-BE49-F238E27FC236}">
                <a16:creationId xmlns:a16="http://schemas.microsoft.com/office/drawing/2014/main" id="{FB060A26-0A8B-9A81-BED1-881304E24EE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394" y="1190955"/>
            <a:ext cx="8411211" cy="52659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3F1ED7D-0A1E-4B57-90D0-522D319547CE}"/>
              </a:ext>
            </a:extLst>
          </p:cNvPr>
          <p:cNvSpPr>
            <a:spLocks noGrp="1"/>
          </p:cNvSpPr>
          <p:nvPr>
            <p:ph type="title"/>
          </p:nvPr>
        </p:nvSpPr>
        <p:spPr>
          <a:xfrm>
            <a:off x="457200" y="381000"/>
            <a:ext cx="8229600" cy="1084262"/>
          </a:xfrm>
        </p:spPr>
        <p:txBody>
          <a:bodyPr/>
          <a:lstStyle/>
          <a:p>
            <a:pPr>
              <a:defRPr/>
            </a:pPr>
            <a:r>
              <a:rPr lang="es-AR" sz="3600" dirty="0">
                <a:latin typeface="Arial" pitchFamily="34" charset="0"/>
                <a:cs typeface="Arial" pitchFamily="34" charset="0"/>
              </a:rPr>
              <a:t>Memoria Caché totalmente asociativa</a:t>
            </a:r>
            <a:endParaRPr lang="es-AR" sz="3600" dirty="0"/>
          </a:p>
        </p:txBody>
      </p:sp>
      <p:sp>
        <p:nvSpPr>
          <p:cNvPr id="5" name="4 Marcador de número de diapositiva">
            <a:extLst>
              <a:ext uri="{FF2B5EF4-FFF2-40B4-BE49-F238E27FC236}">
                <a16:creationId xmlns:a16="http://schemas.microsoft.com/office/drawing/2014/main" id="{FD23B2A1-3208-4616-B43D-62D47D0CFDC2}"/>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DF647F3A-9313-4FDD-8C52-2E6367719324}" type="slidenum">
              <a:rPr lang="es-ES" altLang="es-AR" smtClean="0">
                <a:latin typeface="Arial" panose="020B0604020202020204" pitchFamily="34" charset="0"/>
              </a:rPr>
              <a:pPr eaLnBrk="1" hangingPunct="1">
                <a:defRPr/>
              </a:pPr>
              <a:t>28</a:t>
            </a:fld>
            <a:endParaRPr lang="es-ES" altLang="es-AR">
              <a:latin typeface="Arial" panose="020B0604020202020204" pitchFamily="34" charset="0"/>
            </a:endParaRPr>
          </a:p>
        </p:txBody>
      </p:sp>
      <p:pic>
        <p:nvPicPr>
          <p:cNvPr id="40965" name="Picture 2">
            <a:extLst>
              <a:ext uri="{FF2B5EF4-FFF2-40B4-BE49-F238E27FC236}">
                <a16:creationId xmlns:a16="http://schemas.microsoft.com/office/drawing/2014/main" id="{A17AE17B-C10A-41E2-AC0A-E178F7B190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1188" y="4221163"/>
            <a:ext cx="7848600" cy="1171575"/>
          </a:xfrm>
        </p:spPr>
      </p:pic>
      <p:pic>
        <p:nvPicPr>
          <p:cNvPr id="6" name="Marcador de contenido 5">
            <a:extLst>
              <a:ext uri="{FF2B5EF4-FFF2-40B4-BE49-F238E27FC236}">
                <a16:creationId xmlns:a16="http://schemas.microsoft.com/office/drawing/2014/main" id="{5D49411F-7A9B-0FCC-707E-5CBAD50D615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63515" y="1929552"/>
            <a:ext cx="8016969" cy="10842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55E3AA3F-0DD8-4821-BA0C-4EEE25CEAA74}"/>
              </a:ext>
            </a:extLst>
          </p:cNvPr>
          <p:cNvSpPr>
            <a:spLocks noGrp="1"/>
          </p:cNvSpPr>
          <p:nvPr>
            <p:ph type="title"/>
          </p:nvPr>
        </p:nvSpPr>
        <p:spPr>
          <a:xfrm>
            <a:off x="457200" y="381000"/>
            <a:ext cx="8229600" cy="815752"/>
          </a:xfrm>
        </p:spPr>
        <p:txBody>
          <a:bodyPr/>
          <a:lstStyle/>
          <a:p>
            <a:pPr>
              <a:defRPr/>
            </a:pPr>
            <a:r>
              <a:rPr lang="es-AR" sz="3600" dirty="0">
                <a:latin typeface="Arial" pitchFamily="34" charset="0"/>
                <a:cs typeface="Arial" pitchFamily="34" charset="0"/>
              </a:rPr>
              <a:t>Memoria Caché totalmente asociativa</a:t>
            </a:r>
            <a:endParaRPr lang="es-AR" sz="3600" dirty="0"/>
          </a:p>
        </p:txBody>
      </p:sp>
      <p:sp>
        <p:nvSpPr>
          <p:cNvPr id="3" name="2 Marcador de contenido">
            <a:extLst>
              <a:ext uri="{FF2B5EF4-FFF2-40B4-BE49-F238E27FC236}">
                <a16:creationId xmlns:a16="http://schemas.microsoft.com/office/drawing/2014/main" id="{B2C6812F-C358-405E-8E7E-10FB38A250D4}"/>
              </a:ext>
            </a:extLst>
          </p:cNvPr>
          <p:cNvSpPr>
            <a:spLocks noGrp="1"/>
          </p:cNvSpPr>
          <p:nvPr>
            <p:ph idx="1"/>
          </p:nvPr>
        </p:nvSpPr>
        <p:spPr>
          <a:xfrm>
            <a:off x="179512" y="1196751"/>
            <a:ext cx="8507288" cy="5048473"/>
          </a:xfrm>
        </p:spPr>
        <p:txBody>
          <a:bodyPr/>
          <a:lstStyle/>
          <a:p>
            <a:pPr>
              <a:buFont typeface="Wingdings" panose="05000000000000000000" pitchFamily="2" charset="2"/>
              <a:buNone/>
              <a:defRPr/>
            </a:pPr>
            <a:r>
              <a:rPr lang="es-AR" sz="2800" dirty="0">
                <a:latin typeface="Arial" panose="020B0604020202020204" pitchFamily="34" charset="0"/>
                <a:cs typeface="Arial" panose="020B0604020202020204" pitchFamily="34" charset="0"/>
              </a:rPr>
              <a:t>Si se hace referencia a una </a:t>
            </a:r>
            <a:r>
              <a:rPr lang="es-AR" sz="2800" b="1" dirty="0">
                <a:latin typeface="Arial" panose="020B0604020202020204" pitchFamily="34" charset="0"/>
                <a:cs typeface="Arial" panose="020B0604020202020204" pitchFamily="34" charset="0"/>
              </a:rPr>
              <a:t>dirección de memoria</a:t>
            </a:r>
          </a:p>
          <a:p>
            <a:pPr>
              <a:buFont typeface="Wingdings" panose="05000000000000000000" pitchFamily="2" charset="2"/>
              <a:buNone/>
              <a:defRPr/>
            </a:pPr>
            <a:r>
              <a:rPr lang="es-AR" sz="2400" b="1" dirty="0">
                <a:latin typeface="Arial" panose="020B0604020202020204" pitchFamily="34" charset="0"/>
                <a:cs typeface="Arial" panose="020B0604020202020204" pitchFamily="34" charset="0"/>
              </a:rPr>
              <a:t>A035F014</a:t>
            </a:r>
            <a:r>
              <a:rPr lang="es-AR" sz="2400" baseline="-25000" dirty="0">
                <a:latin typeface="Arial" panose="020B0604020202020204" pitchFamily="34" charset="0"/>
                <a:cs typeface="Arial" panose="020B0604020202020204" pitchFamily="34" charset="0"/>
              </a:rPr>
              <a:t>16</a:t>
            </a:r>
            <a:r>
              <a:rPr lang="es-AR" sz="2400" dirty="0">
                <a:latin typeface="Arial" panose="020B0604020202020204" pitchFamily="34" charset="0"/>
                <a:cs typeface="Arial" panose="020B0604020202020204" pitchFamily="34" charset="0"/>
              </a:rPr>
              <a:t>= </a:t>
            </a:r>
            <a:r>
              <a:rPr lang="es-AR" sz="2400" b="1" dirty="0">
                <a:latin typeface="Arial" panose="020B0604020202020204" pitchFamily="34" charset="0"/>
                <a:cs typeface="Arial" panose="020B0604020202020204" pitchFamily="34" charset="0"/>
              </a:rPr>
              <a:t>1010 0000 0011 0101 1111 0000 000</a:t>
            </a:r>
            <a:r>
              <a:rPr lang="es-AR" sz="2400" b="1" dirty="0">
                <a:solidFill>
                  <a:srgbClr val="00B0F0"/>
                </a:solidFill>
                <a:latin typeface="Arial" panose="020B0604020202020204" pitchFamily="34" charset="0"/>
                <a:cs typeface="Arial" panose="020B0604020202020204" pitchFamily="34" charset="0"/>
              </a:rPr>
              <a:t>1</a:t>
            </a:r>
            <a:r>
              <a:rPr lang="es-AR" sz="2400" b="1" dirty="0">
                <a:latin typeface="Arial" panose="020B0604020202020204" pitchFamily="34" charset="0"/>
                <a:cs typeface="Arial" panose="020B0604020202020204" pitchFamily="34" charset="0"/>
              </a:rPr>
              <a:t> </a:t>
            </a:r>
            <a:r>
              <a:rPr lang="es-AR" sz="2400" b="1" dirty="0">
                <a:solidFill>
                  <a:srgbClr val="00B0F0"/>
                </a:solidFill>
                <a:latin typeface="Arial" panose="020B0604020202020204" pitchFamily="34" charset="0"/>
                <a:cs typeface="Arial" panose="020B0604020202020204" pitchFamily="34" charset="0"/>
              </a:rPr>
              <a:t>0100</a:t>
            </a:r>
            <a:r>
              <a:rPr lang="es-AR" sz="2400" baseline="-25000" dirty="0">
                <a:latin typeface="Arial" panose="020B0604020202020204" pitchFamily="34" charset="0"/>
                <a:cs typeface="Arial" panose="020B0604020202020204" pitchFamily="34" charset="0"/>
              </a:rPr>
              <a:t>2</a:t>
            </a:r>
          </a:p>
          <a:p>
            <a:pPr>
              <a:buFont typeface="Wingdings" panose="05000000000000000000" pitchFamily="2" charset="2"/>
              <a:buNone/>
              <a:defRPr/>
            </a:pPr>
            <a:r>
              <a:rPr lang="es-AR" sz="2800" dirty="0">
                <a:latin typeface="Arial" panose="020B0604020202020204" pitchFamily="34" charset="0"/>
                <a:cs typeface="Arial" panose="020B0604020202020204" pitchFamily="34" charset="0"/>
              </a:rPr>
              <a:t> Los últimos cinco indican la </a:t>
            </a:r>
            <a:r>
              <a:rPr lang="es-AR" sz="2800" b="1" dirty="0">
                <a:latin typeface="Arial" panose="020B0604020202020204" pitchFamily="34" charset="0"/>
                <a:cs typeface="Arial" panose="020B0604020202020204" pitchFamily="34" charset="0"/>
              </a:rPr>
              <a:t>Palabra</a:t>
            </a:r>
            <a:r>
              <a:rPr lang="es-AR" sz="2800" dirty="0">
                <a:latin typeface="Arial" panose="020B0604020202020204" pitchFamily="34" charset="0"/>
                <a:cs typeface="Arial" panose="020B0604020202020204" pitchFamily="34" charset="0"/>
              </a:rPr>
              <a:t> (</a:t>
            </a:r>
            <a:r>
              <a:rPr lang="es-AR" sz="2800" b="1" dirty="0">
                <a:latin typeface="Arial" panose="020B0604020202020204" pitchFamily="34" charset="0"/>
                <a:cs typeface="Arial" panose="020B0604020202020204" pitchFamily="34" charset="0"/>
              </a:rPr>
              <a:t>Word</a:t>
            </a:r>
            <a:r>
              <a:rPr lang="es-AR" sz="28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800" b="1" dirty="0">
                <a:solidFill>
                  <a:srgbClr val="00B0F0"/>
                </a:solidFill>
                <a:latin typeface="Arial" panose="020B0604020202020204" pitchFamily="34" charset="0"/>
                <a:cs typeface="Arial" panose="020B0604020202020204" pitchFamily="34" charset="0"/>
              </a:rPr>
              <a:t>10100</a:t>
            </a:r>
            <a:r>
              <a:rPr lang="es-AR" sz="2800" baseline="-25000" dirty="0">
                <a:latin typeface="Arial" panose="020B0604020202020204" pitchFamily="34" charset="0"/>
                <a:cs typeface="Arial" panose="020B0604020202020204" pitchFamily="34" charset="0"/>
              </a:rPr>
              <a:t>2</a:t>
            </a:r>
            <a:r>
              <a:rPr lang="es-AR" sz="2800" dirty="0">
                <a:latin typeface="Arial" panose="020B0604020202020204" pitchFamily="34" charset="0"/>
                <a:cs typeface="Arial" panose="020B0604020202020204" pitchFamily="34" charset="0"/>
              </a:rPr>
              <a:t> = 14</a:t>
            </a:r>
            <a:r>
              <a:rPr lang="es-AR" sz="2800" baseline="-25000" dirty="0">
                <a:latin typeface="Arial" panose="020B0604020202020204" pitchFamily="34" charset="0"/>
                <a:cs typeface="Arial" panose="020B0604020202020204" pitchFamily="34" charset="0"/>
              </a:rPr>
              <a:t>16  </a:t>
            </a:r>
            <a:r>
              <a:rPr lang="es-AR" sz="2800" dirty="0">
                <a:latin typeface="Arial" panose="020B0604020202020204" pitchFamily="34" charset="0"/>
                <a:cs typeface="Arial" panose="020B0604020202020204" pitchFamily="34" charset="0"/>
              </a:rPr>
              <a:t>= 20</a:t>
            </a:r>
            <a:r>
              <a:rPr lang="es-AR" sz="2800" baseline="-25000" dirty="0">
                <a:latin typeface="Arial" panose="020B0604020202020204" pitchFamily="34" charset="0"/>
                <a:cs typeface="Arial" panose="020B0604020202020204" pitchFamily="34" charset="0"/>
              </a:rPr>
              <a:t>10                </a:t>
            </a:r>
          </a:p>
          <a:p>
            <a:pPr>
              <a:buFont typeface="Wingdings" panose="05000000000000000000" pitchFamily="2" charset="2"/>
              <a:buNone/>
              <a:defRPr/>
            </a:pPr>
            <a:r>
              <a:rPr lang="es-AR" sz="2800" baseline="-25000" dirty="0">
                <a:latin typeface="Arial" panose="020B0604020202020204" pitchFamily="34" charset="0"/>
                <a:cs typeface="Arial" panose="020B0604020202020204" pitchFamily="34" charset="0"/>
              </a:rPr>
              <a:t> </a:t>
            </a:r>
            <a:r>
              <a:rPr lang="es-AR" sz="2800" dirty="0">
                <a:latin typeface="Arial" panose="020B0604020202020204" pitchFamily="34" charset="0"/>
                <a:cs typeface="Arial" panose="020B0604020202020204" pitchFamily="34" charset="0"/>
              </a:rPr>
              <a:t>2</a:t>
            </a:r>
            <a:r>
              <a:rPr lang="es-AR" sz="2800" baseline="30000" dirty="0">
                <a:latin typeface="Arial" panose="020B0604020202020204" pitchFamily="34" charset="0"/>
                <a:cs typeface="Arial" panose="020B0604020202020204" pitchFamily="34" charset="0"/>
              </a:rPr>
              <a:t>5 </a:t>
            </a:r>
            <a:r>
              <a:rPr lang="es-AR" sz="2800" dirty="0">
                <a:latin typeface="Arial" panose="020B0604020202020204" pitchFamily="34" charset="0"/>
                <a:cs typeface="Arial" panose="020B0604020202020204" pitchFamily="34" charset="0"/>
              </a:rPr>
              <a:t>= </a:t>
            </a:r>
            <a:r>
              <a:rPr lang="es-AR" sz="2800" b="1" dirty="0">
                <a:latin typeface="Arial" panose="020B0604020202020204" pitchFamily="34" charset="0"/>
                <a:cs typeface="Arial" panose="020B0604020202020204" pitchFamily="34" charset="0"/>
              </a:rPr>
              <a:t>32 Palabras por Bloque</a:t>
            </a:r>
            <a:endParaRPr lang="es-AR" sz="2800" baseline="-250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s-AR" sz="2800" dirty="0">
                <a:latin typeface="Arial" panose="020B0604020202020204" pitchFamily="34" charset="0"/>
                <a:cs typeface="Arial" panose="020B0604020202020204" pitchFamily="34" charset="0"/>
              </a:rPr>
              <a:t>El resto la </a:t>
            </a:r>
            <a:r>
              <a:rPr lang="es-AR" sz="2800" b="1" dirty="0">
                <a:latin typeface="Arial" panose="020B0604020202020204" pitchFamily="34" charset="0"/>
                <a:cs typeface="Arial" panose="020B0604020202020204" pitchFamily="34" charset="0"/>
              </a:rPr>
              <a:t>Etiqueta </a:t>
            </a:r>
            <a:r>
              <a:rPr lang="es-AR" sz="2800" dirty="0">
                <a:latin typeface="Arial" panose="020B0604020202020204" pitchFamily="34" charset="0"/>
                <a:cs typeface="Arial" panose="020B0604020202020204" pitchFamily="34" charset="0"/>
              </a:rPr>
              <a:t>(</a:t>
            </a:r>
            <a:r>
              <a:rPr lang="es-AR" sz="2800" b="1" dirty="0">
                <a:latin typeface="Arial" panose="020B0604020202020204" pitchFamily="34" charset="0"/>
                <a:cs typeface="Arial" panose="020B0604020202020204" pitchFamily="34" charset="0"/>
              </a:rPr>
              <a:t>Tag</a:t>
            </a:r>
            <a:r>
              <a:rPr lang="es-AR" sz="28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800" b="1" baseline="-25000" dirty="0">
                <a:latin typeface="Arial" panose="020B0604020202020204" pitchFamily="34" charset="0"/>
                <a:cs typeface="Arial" panose="020B0604020202020204" pitchFamily="34" charset="0"/>
              </a:rPr>
              <a:t> </a:t>
            </a:r>
            <a:r>
              <a:rPr lang="es-AR" sz="2400" b="1" dirty="0">
                <a:latin typeface="Arial" panose="020B0604020202020204" pitchFamily="34" charset="0"/>
                <a:cs typeface="Arial" panose="020B0604020202020204" pitchFamily="34" charset="0"/>
              </a:rPr>
              <a:t>101 0000 0001 1010 1111 1000 0000</a:t>
            </a:r>
            <a:r>
              <a:rPr lang="es-AR" sz="2400" baseline="-25000" dirty="0">
                <a:latin typeface="Arial" panose="020B0604020202020204" pitchFamily="34" charset="0"/>
                <a:cs typeface="Arial" panose="020B0604020202020204" pitchFamily="34" charset="0"/>
              </a:rPr>
              <a:t>2</a:t>
            </a:r>
            <a:r>
              <a:rPr lang="es-AR" sz="2400" dirty="0">
                <a:latin typeface="Arial" panose="020B0604020202020204" pitchFamily="34" charset="0"/>
                <a:cs typeface="Arial" panose="020B0604020202020204" pitchFamily="34" charset="0"/>
              </a:rPr>
              <a:t> = </a:t>
            </a:r>
            <a:r>
              <a:rPr lang="es-AR" sz="2400" b="1" dirty="0">
                <a:latin typeface="Arial" panose="020B0604020202020204" pitchFamily="34" charset="0"/>
                <a:cs typeface="Arial" panose="020B0604020202020204" pitchFamily="34" charset="0"/>
              </a:rPr>
              <a:t>501AF80</a:t>
            </a:r>
            <a:r>
              <a:rPr lang="es-AR" sz="2400" baseline="-25000" dirty="0">
                <a:latin typeface="Arial" panose="020B0604020202020204" pitchFamily="34" charset="0"/>
                <a:cs typeface="Arial" panose="020B0604020202020204" pitchFamily="34" charset="0"/>
              </a:rPr>
              <a:t>16         </a:t>
            </a:r>
          </a:p>
          <a:p>
            <a:pPr>
              <a:buFont typeface="Wingdings" panose="05000000000000000000" pitchFamily="2" charset="2"/>
              <a:buNone/>
              <a:defRPr/>
            </a:pPr>
            <a:r>
              <a:rPr lang="es-AR" sz="2400" baseline="-25000" dirty="0">
                <a:latin typeface="Arial" panose="020B0604020202020204" pitchFamily="34" charset="0"/>
                <a:cs typeface="Arial" panose="020B0604020202020204" pitchFamily="34" charset="0"/>
              </a:rPr>
              <a:t>  </a:t>
            </a:r>
            <a:r>
              <a:rPr lang="es-AR" sz="2800" b="1" dirty="0">
                <a:latin typeface="Arial" panose="020B0604020202020204" pitchFamily="34" charset="0"/>
                <a:cs typeface="Arial" panose="020B0604020202020204" pitchFamily="34" charset="0"/>
              </a:rPr>
              <a:t>2</a:t>
            </a:r>
            <a:r>
              <a:rPr lang="es-AR" sz="2800" b="1" baseline="30000" dirty="0">
                <a:latin typeface="Arial" panose="020B0604020202020204" pitchFamily="34" charset="0"/>
                <a:cs typeface="Arial" panose="020B0604020202020204" pitchFamily="34" charset="0"/>
              </a:rPr>
              <a:t>27</a:t>
            </a:r>
            <a:r>
              <a:rPr lang="es-AR" sz="2800" b="1" dirty="0">
                <a:latin typeface="Arial" panose="020B0604020202020204" pitchFamily="34" charset="0"/>
                <a:cs typeface="Arial" panose="020B0604020202020204" pitchFamily="34" charset="0"/>
              </a:rPr>
              <a:t> Bloques en Memoria Principal</a:t>
            </a:r>
          </a:p>
          <a:p>
            <a:pPr>
              <a:buFont typeface="Wingdings" panose="05000000000000000000" pitchFamily="2" charset="2"/>
              <a:buNone/>
              <a:defRPr/>
            </a:pPr>
            <a:r>
              <a:rPr lang="es-AR" sz="2800" b="1" baseline="-25000" dirty="0">
                <a:latin typeface="Arial" panose="020B0604020202020204" pitchFamily="34" charset="0"/>
                <a:cs typeface="Arial" panose="020B0604020202020204" pitchFamily="34" charset="0"/>
              </a:rPr>
              <a:t>TAMAÑO MEMORIA DE ETIQUETAS:</a:t>
            </a:r>
          </a:p>
          <a:p>
            <a:pPr>
              <a:buFont typeface="Wingdings" panose="05000000000000000000" pitchFamily="2" charset="2"/>
              <a:buNone/>
              <a:defRPr/>
            </a:pPr>
            <a:r>
              <a:rPr lang="es-AR" sz="2800" b="1" baseline="-25000" dirty="0">
                <a:latin typeface="Arial" panose="020B0604020202020204" pitchFamily="34" charset="0"/>
                <a:cs typeface="Arial" panose="020B0604020202020204" pitchFamily="34" charset="0"/>
              </a:rPr>
              <a:t>27 bits x 2</a:t>
            </a:r>
            <a:r>
              <a:rPr lang="es-AR" sz="2800" b="1" baseline="20000" dirty="0">
                <a:latin typeface="Arial" panose="020B0604020202020204" pitchFamily="34" charset="0"/>
                <a:cs typeface="Arial" panose="020B0604020202020204" pitchFamily="34" charset="0"/>
              </a:rPr>
              <a:t>14</a:t>
            </a:r>
            <a:r>
              <a:rPr lang="es-AR" sz="2800" b="1" baseline="-25000" dirty="0">
                <a:latin typeface="Arial" panose="020B0604020202020204" pitchFamily="34" charset="0"/>
                <a:cs typeface="Arial" panose="020B0604020202020204" pitchFamily="34" charset="0"/>
              </a:rPr>
              <a:t> Líneas = 27 bits x 16.384 Líneas = 27 bits x 16 Ki Líneas =</a:t>
            </a:r>
          </a:p>
          <a:p>
            <a:pPr>
              <a:buFont typeface="Wingdings" panose="05000000000000000000" pitchFamily="2" charset="2"/>
              <a:buNone/>
              <a:defRPr/>
            </a:pPr>
            <a:r>
              <a:rPr lang="es-AR" sz="2800" b="1" baseline="-25000" dirty="0">
                <a:latin typeface="Arial" panose="020B0604020202020204" pitchFamily="34" charset="0"/>
                <a:cs typeface="Arial" panose="020B0604020202020204" pitchFamily="34" charset="0"/>
              </a:rPr>
              <a:t>= 432 Kib</a:t>
            </a:r>
          </a:p>
          <a:p>
            <a:pPr>
              <a:defRPr/>
            </a:pPr>
            <a:r>
              <a:rPr lang="es-AR" dirty="0"/>
              <a:t> </a:t>
            </a:r>
          </a:p>
        </p:txBody>
      </p:sp>
      <p:sp>
        <p:nvSpPr>
          <p:cNvPr id="4" name="3 Marcador de número de diapositiva">
            <a:extLst>
              <a:ext uri="{FF2B5EF4-FFF2-40B4-BE49-F238E27FC236}">
                <a16:creationId xmlns:a16="http://schemas.microsoft.com/office/drawing/2014/main" id="{55CF3C2C-250D-4DC0-8E73-924475AACDEB}"/>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3DF437F3-6FCD-472E-9262-FC32D3570050}" type="slidenum">
              <a:rPr lang="es-ES" altLang="es-AR" smtClean="0">
                <a:latin typeface="Arial" panose="020B0604020202020204" pitchFamily="34" charset="0"/>
              </a:rPr>
              <a:pPr eaLnBrk="1" hangingPunct="1">
                <a:defRPr/>
              </a:pPr>
              <a:t>29</a:t>
            </a:fld>
            <a:endParaRPr lang="es-ES" altLang="es-AR">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DC10BE7-A639-433F-8E14-BCF66B67879F}"/>
              </a:ext>
            </a:extLst>
          </p:cNvPr>
          <p:cNvSpPr>
            <a:spLocks noGrp="1"/>
          </p:cNvSpPr>
          <p:nvPr>
            <p:ph type="title"/>
          </p:nvPr>
        </p:nvSpPr>
        <p:spPr>
          <a:xfrm>
            <a:off x="457200" y="381000"/>
            <a:ext cx="8229600" cy="960438"/>
          </a:xfrm>
        </p:spPr>
        <p:txBody>
          <a:bodyPr/>
          <a:lstStyle/>
          <a:p>
            <a:pPr>
              <a:defRPr/>
            </a:pPr>
            <a:r>
              <a:rPr lang="es-AR" sz="3200" dirty="0"/>
              <a:t>JERARQUÍA DE  LAS MEMORIAS</a:t>
            </a:r>
          </a:p>
        </p:txBody>
      </p:sp>
      <p:sp>
        <p:nvSpPr>
          <p:cNvPr id="3" name="2 Marcador de contenido">
            <a:extLst>
              <a:ext uri="{FF2B5EF4-FFF2-40B4-BE49-F238E27FC236}">
                <a16:creationId xmlns:a16="http://schemas.microsoft.com/office/drawing/2014/main" id="{46E8A169-CC26-4360-9728-7D5C730B293E}"/>
              </a:ext>
            </a:extLst>
          </p:cNvPr>
          <p:cNvSpPr>
            <a:spLocks noGrp="1"/>
          </p:cNvSpPr>
          <p:nvPr>
            <p:ph idx="1"/>
          </p:nvPr>
        </p:nvSpPr>
        <p:spPr>
          <a:xfrm>
            <a:off x="457200" y="1125538"/>
            <a:ext cx="8229600" cy="4970462"/>
          </a:xfrm>
        </p:spPr>
        <p:txBody>
          <a:bodyPr/>
          <a:lstStyle/>
          <a:p>
            <a:pPr algn="just">
              <a:defRPr/>
            </a:pPr>
            <a:r>
              <a:rPr lang="es-AR" sz="2000" b="1" dirty="0"/>
              <a:t>Memoria caché (MC): </a:t>
            </a:r>
            <a:r>
              <a:rPr lang="es-AR" sz="2000" dirty="0"/>
              <a:t>Ubicada en el mismo chip que  el procesador, fabricada con </a:t>
            </a:r>
            <a:r>
              <a:rPr lang="es-AR" sz="2000" b="1" dirty="0"/>
              <a:t>memoria  RAM estática </a:t>
            </a:r>
            <a:r>
              <a:rPr lang="es-AR" sz="2000" dirty="0"/>
              <a:t>(</a:t>
            </a:r>
            <a:r>
              <a:rPr lang="es-AR" sz="2000" b="1" dirty="0"/>
              <a:t>SRAM</a:t>
            </a:r>
            <a:r>
              <a:rPr lang="es-AR" sz="2000" dirty="0"/>
              <a:t>) y controlada por  el </a:t>
            </a:r>
            <a:r>
              <a:rPr lang="es-AR" sz="2000" b="1" dirty="0"/>
              <a:t>controlador de  caché </a:t>
            </a:r>
            <a:r>
              <a:rPr lang="es-AR" sz="2000" dirty="0"/>
              <a:t>incluido en el mismo chip. Hoy en  día lo habitual es que  haya varios niveles de  memoria caché. En una  memoria caché  de  nivel 1, se utiliza una memoria caché para  datos  y  otra  para instrucciones, ese es el nivel de  memoria que  aparece  en  la ruta   de  datos  del procesador.</a:t>
            </a:r>
          </a:p>
          <a:p>
            <a:pPr algn="just">
              <a:defRPr/>
            </a:pPr>
            <a:r>
              <a:rPr lang="es-AR" sz="2000" b="1" dirty="0"/>
              <a:t>Memoria principal (MP)</a:t>
            </a:r>
            <a:r>
              <a:rPr lang="es-AR" sz="2000" dirty="0"/>
              <a:t>: Ubicada en un chip diferente al procesador, fabricada con </a:t>
            </a:r>
            <a:r>
              <a:rPr lang="es-AR" sz="2000" b="1" dirty="0"/>
              <a:t>memoria  RAM dinámica</a:t>
            </a:r>
            <a:r>
              <a:rPr lang="es-AR" sz="2000" dirty="0"/>
              <a:t> (</a:t>
            </a:r>
            <a:r>
              <a:rPr lang="es-AR" sz="2000" b="1" dirty="0"/>
              <a:t>DRAM</a:t>
            </a:r>
            <a:r>
              <a:rPr lang="es-AR" sz="2000" dirty="0"/>
              <a:t>) y controlada por el </a:t>
            </a:r>
            <a:r>
              <a:rPr lang="es-AR" sz="2000" b="1" dirty="0"/>
              <a:t>controlador  de  memoria principal</a:t>
            </a:r>
            <a:r>
              <a:rPr lang="es-AR" sz="2000" dirty="0"/>
              <a:t>. Este controlador es muy importante para  el rendimiento de  la jerarquía de memoria  ya que se encarga  de  la planificación de los accesos a  memoria principal. Hoy en día  puede ubicarse en el mismo chip que  el  procesador y la memoria caché, o en otro chip como el chipset norte o el MCH.</a:t>
            </a:r>
          </a:p>
          <a:p>
            <a:pPr>
              <a:defRPr/>
            </a:pPr>
            <a:r>
              <a:rPr lang="es-AR" sz="2000" b="1" dirty="0"/>
              <a:t>Memoria virtual</a:t>
            </a:r>
            <a:r>
              <a:rPr lang="es-AR" sz="2000" dirty="0"/>
              <a:t> (</a:t>
            </a:r>
            <a:r>
              <a:rPr lang="es-AR" sz="2000" b="1" dirty="0"/>
              <a:t>MV</a:t>
            </a:r>
            <a:r>
              <a:rPr lang="es-AR" sz="2000" dirty="0"/>
              <a:t>): Ubicada en la actualidad en un </a:t>
            </a:r>
            <a:r>
              <a:rPr lang="es-AR" sz="2000" b="1" dirty="0"/>
              <a:t>disco duro (HDD),</a:t>
            </a:r>
            <a:r>
              <a:rPr lang="es-AR" sz="2000" dirty="0"/>
              <a:t> en un </a:t>
            </a:r>
            <a:r>
              <a:rPr lang="es-AR" sz="2000" b="1" dirty="0"/>
              <a:t>dispositivo de estado sólido (SSD) </a:t>
            </a:r>
            <a:r>
              <a:rPr lang="es-AR" sz="2000" dirty="0"/>
              <a:t>o en un  </a:t>
            </a:r>
            <a:r>
              <a:rPr lang="es-AR" sz="2000" b="1" dirty="0"/>
              <a:t>disco duro híbrido (HHD)</a:t>
            </a:r>
            <a:r>
              <a:rPr lang="es-AR" sz="2000" dirty="0"/>
              <a:t>, se controla desde el </a:t>
            </a:r>
            <a:r>
              <a:rPr lang="es-AR" sz="2000" b="1" dirty="0"/>
              <a:t>sistema operativo </a:t>
            </a:r>
            <a:r>
              <a:rPr lang="es-AR" sz="2000" dirty="0"/>
              <a:t>a  través del </a:t>
            </a:r>
            <a:r>
              <a:rPr lang="es-AR" sz="2000" b="1" dirty="0"/>
              <a:t>controlador del disco duro,  dispositivo de estado sólido o disco duro híbrido.</a:t>
            </a:r>
            <a:endParaRPr lang="es-AR" sz="2000" dirty="0"/>
          </a:p>
        </p:txBody>
      </p:sp>
      <p:sp>
        <p:nvSpPr>
          <p:cNvPr id="4" name="3 Marcador de número de diapositiva">
            <a:extLst>
              <a:ext uri="{FF2B5EF4-FFF2-40B4-BE49-F238E27FC236}">
                <a16:creationId xmlns:a16="http://schemas.microsoft.com/office/drawing/2014/main" id="{DF01455B-ACA6-476B-BD90-C344BBBA276B}"/>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A3AAD534-E87D-4074-9A51-8955B9CA8712}" type="slidenum">
              <a:rPr lang="es-ES" altLang="es-AR" smtClean="0">
                <a:latin typeface="Arial" panose="020B0604020202020204" pitchFamily="34" charset="0"/>
              </a:rPr>
              <a:pPr eaLnBrk="1" hangingPunct="1">
                <a:defRPr/>
              </a:pPr>
              <a:t>3</a:t>
            </a:fld>
            <a:endParaRPr lang="es-ES" altLang="es-AR">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4871529-7316-43CD-AAD6-A7AB7C269169}"/>
              </a:ext>
            </a:extLst>
          </p:cNvPr>
          <p:cNvSpPr>
            <a:spLocks noGrp="1"/>
          </p:cNvSpPr>
          <p:nvPr>
            <p:ph type="title"/>
          </p:nvPr>
        </p:nvSpPr>
        <p:spPr>
          <a:xfrm>
            <a:off x="457200" y="381000"/>
            <a:ext cx="8229600" cy="744538"/>
          </a:xfrm>
        </p:spPr>
        <p:txBody>
          <a:bodyPr/>
          <a:lstStyle/>
          <a:p>
            <a:pPr>
              <a:defRPr/>
            </a:pPr>
            <a:r>
              <a:rPr lang="es-AR" sz="3600" dirty="0">
                <a:latin typeface="Arial" pitchFamily="34" charset="0"/>
                <a:cs typeface="Arial" pitchFamily="34" charset="0"/>
              </a:rPr>
              <a:t>Memoria Cache totalmente asociativa</a:t>
            </a:r>
            <a:endParaRPr lang="es-AR" sz="3600" dirty="0"/>
          </a:p>
        </p:txBody>
      </p:sp>
      <p:sp>
        <p:nvSpPr>
          <p:cNvPr id="3" name="2 Marcador de contenido">
            <a:extLst>
              <a:ext uri="{FF2B5EF4-FFF2-40B4-BE49-F238E27FC236}">
                <a16:creationId xmlns:a16="http://schemas.microsoft.com/office/drawing/2014/main" id="{AACD44A1-AF65-43FA-93E8-4C538CD75845}"/>
              </a:ext>
            </a:extLst>
          </p:cNvPr>
          <p:cNvSpPr>
            <a:spLocks noGrp="1"/>
          </p:cNvSpPr>
          <p:nvPr>
            <p:ph idx="1"/>
          </p:nvPr>
        </p:nvSpPr>
        <p:spPr>
          <a:xfrm>
            <a:off x="457200" y="1274763"/>
            <a:ext cx="8229600" cy="4970462"/>
          </a:xfrm>
        </p:spPr>
        <p:txBody>
          <a:bodyPr/>
          <a:lstStyle/>
          <a:p>
            <a:pPr algn="just">
              <a:defRPr/>
            </a:pPr>
            <a:r>
              <a:rPr lang="es-AR" sz="2400" dirty="0"/>
              <a:t>Todas las </a:t>
            </a:r>
            <a:r>
              <a:rPr lang="es-AR" sz="2400" b="1" dirty="0"/>
              <a:t>Etiquetas</a:t>
            </a:r>
            <a:r>
              <a:rPr lang="es-AR" sz="2400" dirty="0"/>
              <a:t> (</a:t>
            </a:r>
            <a:r>
              <a:rPr lang="es-AR" sz="2400" b="1" dirty="0"/>
              <a:t>Tags</a:t>
            </a:r>
            <a:r>
              <a:rPr lang="es-AR" sz="2400" dirty="0"/>
              <a:t>) son almacenadas en una </a:t>
            </a:r>
            <a:r>
              <a:rPr lang="es-AR" sz="2400" b="1" dirty="0"/>
              <a:t>memoria especial para etiquetas </a:t>
            </a:r>
            <a:r>
              <a:rPr lang="es-AR" sz="2400" dirty="0"/>
              <a:t>donde pueden ser buscadas en paralelo (</a:t>
            </a:r>
            <a:r>
              <a:rPr lang="es-AR" sz="2400" b="1" dirty="0"/>
              <a:t>Memoria Asociativa o Direccionable por Contenido, CAM = Content </a:t>
            </a:r>
            <a:r>
              <a:rPr lang="es-AR" sz="2400" b="1" dirty="0" err="1"/>
              <a:t>Addressable</a:t>
            </a:r>
            <a:r>
              <a:rPr lang="es-AR" sz="2400" b="1" dirty="0"/>
              <a:t> </a:t>
            </a:r>
            <a:r>
              <a:rPr lang="es-AR" sz="2400" b="1" dirty="0" err="1"/>
              <a:t>Memory</a:t>
            </a:r>
            <a:r>
              <a:rPr lang="es-AR" sz="2400" dirty="0"/>
              <a:t>)</a:t>
            </a:r>
          </a:p>
          <a:p>
            <a:pPr algn="just">
              <a:defRPr/>
            </a:pPr>
            <a:r>
              <a:rPr lang="es-AR" sz="2400" dirty="0"/>
              <a:t>Cuando un nuevo bloque es almacenado en la </a:t>
            </a:r>
            <a:r>
              <a:rPr lang="es-AR" sz="2400" b="1" dirty="0"/>
              <a:t>memoria de datos </a:t>
            </a:r>
            <a:r>
              <a:rPr lang="es-AR" sz="2400" dirty="0"/>
              <a:t>de la memoria cache, su etiqueta es almacenada en la correspondiente locación de </a:t>
            </a:r>
            <a:r>
              <a:rPr lang="es-AR" sz="2400" b="1" dirty="0"/>
              <a:t>memoria de etiquetas.</a:t>
            </a:r>
          </a:p>
          <a:p>
            <a:pPr algn="just">
              <a:defRPr/>
            </a:pPr>
            <a:r>
              <a:rPr lang="es-AR" sz="2400" dirty="0"/>
              <a:t>Cuando se carga por primera vez un programa en la </a:t>
            </a:r>
            <a:r>
              <a:rPr lang="es-AR" sz="2400" b="1" dirty="0"/>
              <a:t>Memoria Principal</a:t>
            </a:r>
            <a:r>
              <a:rPr lang="es-AR" sz="2400" dirty="0"/>
              <a:t>, se limpia la memoria cache, por lo tanto, durante la ejecución de un programa se requiere un </a:t>
            </a:r>
            <a:r>
              <a:rPr lang="es-AR" sz="2400" b="1" dirty="0"/>
              <a:t>bit de Validez </a:t>
            </a:r>
            <a:r>
              <a:rPr lang="es-AR" sz="2400" dirty="0"/>
              <a:t>(</a:t>
            </a:r>
            <a:r>
              <a:rPr lang="es-AR" sz="2400" b="1" dirty="0"/>
              <a:t>bit </a:t>
            </a:r>
            <a:r>
              <a:rPr lang="es-AR" sz="2400" b="1" dirty="0" err="1"/>
              <a:t>Valid</a:t>
            </a:r>
            <a:r>
              <a:rPr lang="es-AR" sz="2400" b="1" dirty="0"/>
              <a:t> ) </a:t>
            </a:r>
            <a:r>
              <a:rPr lang="es-AR" sz="2400" dirty="0"/>
              <a:t>para indicar si la </a:t>
            </a:r>
            <a:r>
              <a:rPr lang="es-AR" sz="2400" b="1" dirty="0"/>
              <a:t>Línea (Slot) </a:t>
            </a:r>
            <a:r>
              <a:rPr lang="es-AR" sz="2400" dirty="0"/>
              <a:t>contiene un bloque que pertenece o no al programa que se está ejecutando. </a:t>
            </a:r>
          </a:p>
          <a:p>
            <a:pPr algn="just">
              <a:defRPr/>
            </a:pPr>
            <a:r>
              <a:rPr lang="es-AR" sz="2400" dirty="0"/>
              <a:t>El </a:t>
            </a:r>
            <a:r>
              <a:rPr lang="es-AR" sz="2400" b="1" dirty="0"/>
              <a:t>bit de Suciedad (bit </a:t>
            </a:r>
            <a:r>
              <a:rPr lang="es-AR" sz="2400" b="1" dirty="0" err="1"/>
              <a:t>Dirty</a:t>
            </a:r>
            <a:r>
              <a:rPr lang="es-AR" sz="2400" b="1" dirty="0"/>
              <a:t>) </a:t>
            </a:r>
            <a:r>
              <a:rPr lang="es-AR" sz="2400" dirty="0"/>
              <a:t>indica que ese bloque ha sido modificado mientras se encuentra en la memoria cache, por lo que deberá ser vuelto a escribir en la </a:t>
            </a:r>
            <a:r>
              <a:rPr lang="es-AR" sz="2400" b="1" dirty="0"/>
              <a:t>Memoria Principal </a:t>
            </a:r>
            <a:r>
              <a:rPr lang="es-AR" sz="2400" dirty="0"/>
              <a:t>antes que la misma </a:t>
            </a:r>
            <a:r>
              <a:rPr lang="es-AR" sz="2400" b="1" dirty="0"/>
              <a:t>Línea (Slot) </a:t>
            </a:r>
            <a:r>
              <a:rPr lang="es-AR" sz="2400" dirty="0"/>
              <a:t>sea reusada por otro bloque.</a:t>
            </a:r>
          </a:p>
          <a:p>
            <a:pPr>
              <a:defRPr/>
            </a:pPr>
            <a:endParaRPr lang="es-AR" sz="2400" dirty="0"/>
          </a:p>
        </p:txBody>
      </p:sp>
      <p:sp>
        <p:nvSpPr>
          <p:cNvPr id="4" name="3 Marcador de número de diapositiva">
            <a:extLst>
              <a:ext uri="{FF2B5EF4-FFF2-40B4-BE49-F238E27FC236}">
                <a16:creationId xmlns:a16="http://schemas.microsoft.com/office/drawing/2014/main" id="{E2F513F4-E60F-4AF1-B9CC-0091420FF69D}"/>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0F6F927A-5B64-455B-BF16-ED7A8516960A}" type="slidenum">
              <a:rPr lang="es-ES" altLang="es-AR" smtClean="0">
                <a:latin typeface="Arial" panose="020B0604020202020204" pitchFamily="34" charset="0"/>
              </a:rPr>
              <a:pPr eaLnBrk="1" hangingPunct="1">
                <a:defRPr/>
              </a:pPr>
              <a:t>30</a:t>
            </a:fld>
            <a:endParaRPr lang="es-ES" altLang="es-AR">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13EF715-3016-482F-8BFE-3CCD31B73DB0}"/>
              </a:ext>
            </a:extLst>
          </p:cNvPr>
          <p:cNvSpPr>
            <a:spLocks noGrp="1"/>
          </p:cNvSpPr>
          <p:nvPr>
            <p:ph type="title"/>
          </p:nvPr>
        </p:nvSpPr>
        <p:spPr>
          <a:xfrm>
            <a:off x="457200" y="381000"/>
            <a:ext cx="8229600" cy="600075"/>
          </a:xfrm>
        </p:spPr>
        <p:txBody>
          <a:bodyPr/>
          <a:lstStyle/>
          <a:p>
            <a:pPr>
              <a:defRPr/>
            </a:pPr>
            <a:r>
              <a:rPr lang="es-AR" sz="3600" dirty="0">
                <a:latin typeface="Arial" pitchFamily="34" charset="0"/>
                <a:cs typeface="Arial" pitchFamily="34" charset="0"/>
              </a:rPr>
              <a:t>Memoria Caché totalmente asociativa</a:t>
            </a:r>
            <a:endParaRPr lang="es-AR" sz="3600" dirty="0"/>
          </a:p>
        </p:txBody>
      </p:sp>
      <p:sp>
        <p:nvSpPr>
          <p:cNvPr id="3" name="2 Marcador de contenido">
            <a:extLst>
              <a:ext uri="{FF2B5EF4-FFF2-40B4-BE49-F238E27FC236}">
                <a16:creationId xmlns:a16="http://schemas.microsoft.com/office/drawing/2014/main" id="{E2F702A7-19F2-4EB9-BFC8-EE0A133906C7}"/>
              </a:ext>
            </a:extLst>
          </p:cNvPr>
          <p:cNvSpPr>
            <a:spLocks noGrp="1"/>
          </p:cNvSpPr>
          <p:nvPr>
            <p:ph idx="1"/>
          </p:nvPr>
        </p:nvSpPr>
        <p:spPr>
          <a:xfrm>
            <a:off x="457200" y="1439863"/>
            <a:ext cx="8229600" cy="5043487"/>
          </a:xfrm>
        </p:spPr>
        <p:txBody>
          <a:bodyPr/>
          <a:lstStyle/>
          <a:p>
            <a:pPr algn="just">
              <a:defRPr/>
            </a:pPr>
            <a:r>
              <a:rPr lang="es-AR" sz="2400" dirty="0"/>
              <a:t>Cuando se hace referencia a una dirección de </a:t>
            </a:r>
            <a:r>
              <a:rPr lang="es-AR" sz="2400" b="1" dirty="0"/>
              <a:t>Memoria Principal </a:t>
            </a:r>
            <a:r>
              <a:rPr lang="es-AR" sz="2400" dirty="0"/>
              <a:t>el hardware de la memoria caché intercepta la referencia y busca en la </a:t>
            </a:r>
            <a:r>
              <a:rPr lang="es-AR" sz="2400" b="1" dirty="0"/>
              <a:t>memoria de etiquetas</a:t>
            </a:r>
            <a:r>
              <a:rPr lang="es-AR" sz="2400" dirty="0"/>
              <a:t> para ver si el bloque solicitado está en la memoria caché.</a:t>
            </a:r>
          </a:p>
          <a:p>
            <a:pPr algn="just">
              <a:defRPr/>
            </a:pPr>
            <a:r>
              <a:rPr lang="es-AR" sz="2400" dirty="0"/>
              <a:t>Para cada </a:t>
            </a:r>
            <a:r>
              <a:rPr lang="es-AR" sz="2400" b="1" dirty="0"/>
              <a:t>Línea (Slot)</a:t>
            </a:r>
            <a:r>
              <a:rPr lang="es-AR" sz="2400" dirty="0"/>
              <a:t>, si el </a:t>
            </a:r>
            <a:r>
              <a:rPr lang="es-AR" sz="2400" b="1" dirty="0"/>
              <a:t>bit de Validez </a:t>
            </a:r>
            <a:r>
              <a:rPr lang="es-AR" sz="2400" dirty="0"/>
              <a:t>(</a:t>
            </a:r>
            <a:r>
              <a:rPr lang="es-AR" sz="2400" b="1" dirty="0"/>
              <a:t>bit </a:t>
            </a:r>
            <a:r>
              <a:rPr lang="es-AR" sz="2400" b="1" dirty="0" err="1"/>
              <a:t>Valid</a:t>
            </a:r>
            <a:r>
              <a:rPr lang="es-AR" sz="2400" dirty="0"/>
              <a:t>) es 1, el </a:t>
            </a:r>
            <a:r>
              <a:rPr lang="es-AR" sz="2400" b="1" dirty="0"/>
              <a:t>campo Etiqueta </a:t>
            </a:r>
            <a:r>
              <a:rPr lang="es-AR" sz="2400" dirty="0"/>
              <a:t>(</a:t>
            </a:r>
            <a:r>
              <a:rPr lang="es-AR" sz="2400" b="1" dirty="0"/>
              <a:t>Tag</a:t>
            </a:r>
            <a:r>
              <a:rPr lang="es-AR" sz="2400" dirty="0"/>
              <a:t>)  de la dirección es comparado con la </a:t>
            </a:r>
            <a:r>
              <a:rPr lang="es-AR" sz="2400" b="1" dirty="0"/>
              <a:t>Etiqueta</a:t>
            </a:r>
            <a:r>
              <a:rPr lang="es-AR" sz="2400" dirty="0"/>
              <a:t>  (</a:t>
            </a:r>
            <a:r>
              <a:rPr lang="es-AR" sz="2400" b="1" dirty="0"/>
              <a:t>Tag</a:t>
            </a:r>
            <a:r>
              <a:rPr lang="es-AR" sz="2400" dirty="0"/>
              <a:t>) de la </a:t>
            </a:r>
            <a:r>
              <a:rPr lang="es-AR" sz="2400" b="1" dirty="0"/>
              <a:t>Línea</a:t>
            </a:r>
            <a:r>
              <a:rPr lang="es-AR" sz="2400" dirty="0"/>
              <a:t> (</a:t>
            </a:r>
            <a:r>
              <a:rPr lang="es-AR" sz="2400" b="1" dirty="0"/>
              <a:t>Slot</a:t>
            </a:r>
            <a:r>
              <a:rPr lang="es-AR" sz="2400" dirty="0"/>
              <a:t>) (todas las Etiquetas son comparadas en paralelo). </a:t>
            </a:r>
          </a:p>
          <a:p>
            <a:pPr algn="just">
              <a:defRPr/>
            </a:pPr>
            <a:r>
              <a:rPr lang="es-AR" sz="2400" dirty="0"/>
              <a:t>Si existe coincidencia, la palabra es tomada desde la posición en la </a:t>
            </a:r>
            <a:r>
              <a:rPr lang="es-AR" sz="2400" b="1" dirty="0"/>
              <a:t>Línea</a:t>
            </a:r>
            <a:r>
              <a:rPr lang="es-AR" sz="2400" dirty="0"/>
              <a:t> (</a:t>
            </a:r>
            <a:r>
              <a:rPr lang="es-AR" sz="2400" b="1" dirty="0"/>
              <a:t>Slot</a:t>
            </a:r>
            <a:r>
              <a:rPr lang="es-AR" sz="2400" dirty="0"/>
              <a:t>) especificada por el </a:t>
            </a:r>
            <a:r>
              <a:rPr lang="es-AR" sz="2400" b="1" dirty="0"/>
              <a:t>campo Palabra </a:t>
            </a:r>
            <a:r>
              <a:rPr lang="es-AR" sz="2400" dirty="0"/>
              <a:t>(</a:t>
            </a:r>
            <a:r>
              <a:rPr lang="es-AR" sz="2400" b="1" dirty="0"/>
              <a:t>Word</a:t>
            </a:r>
            <a:r>
              <a:rPr lang="es-AR" sz="2400" dirty="0"/>
              <a:t>).</a:t>
            </a:r>
          </a:p>
          <a:p>
            <a:pPr algn="just">
              <a:defRPr/>
            </a:pPr>
            <a:r>
              <a:rPr lang="es-AR" sz="2400" dirty="0"/>
              <a:t>Si no hay coincidencia, el correspondiente bloque de </a:t>
            </a:r>
            <a:r>
              <a:rPr lang="es-AR" sz="2400" b="1" dirty="0"/>
              <a:t>Memoria Principal</a:t>
            </a:r>
            <a:r>
              <a:rPr lang="es-AR" sz="2400" dirty="0"/>
              <a:t> que contiene  a la palabra referenciada es llevado a la memoria caché y la palabra es tomada desde la memoria caché, actualizándose  la </a:t>
            </a:r>
            <a:r>
              <a:rPr lang="es-AR" sz="2400" b="1" dirty="0"/>
              <a:t>Etiqueta</a:t>
            </a:r>
            <a:r>
              <a:rPr lang="es-AR" sz="2400" dirty="0"/>
              <a:t> y los </a:t>
            </a:r>
            <a:r>
              <a:rPr lang="es-AR" sz="2400" b="1" dirty="0"/>
              <a:t>bits  de Validez </a:t>
            </a:r>
            <a:r>
              <a:rPr lang="es-AR" sz="2400" dirty="0"/>
              <a:t>(</a:t>
            </a:r>
            <a:r>
              <a:rPr lang="es-AR" sz="2400" b="1" dirty="0" err="1"/>
              <a:t>Valid</a:t>
            </a:r>
            <a:r>
              <a:rPr lang="es-AR" sz="2400" dirty="0"/>
              <a:t>) y </a:t>
            </a:r>
            <a:r>
              <a:rPr lang="es-AR" sz="2400" b="1" dirty="0"/>
              <a:t>Suciedad </a:t>
            </a:r>
            <a:r>
              <a:rPr lang="es-AR" sz="2400" dirty="0"/>
              <a:t>(</a:t>
            </a:r>
            <a:r>
              <a:rPr lang="es-AR" sz="2400" b="1" dirty="0" err="1"/>
              <a:t>Dirty</a:t>
            </a:r>
            <a:r>
              <a:rPr lang="es-AR" sz="2400" dirty="0"/>
              <a:t>).</a:t>
            </a:r>
          </a:p>
          <a:p>
            <a:pPr>
              <a:defRPr/>
            </a:pPr>
            <a:endParaRPr lang="es-AR" sz="2400" dirty="0"/>
          </a:p>
        </p:txBody>
      </p:sp>
      <p:sp>
        <p:nvSpPr>
          <p:cNvPr id="4" name="3 Marcador de número de diapositiva">
            <a:extLst>
              <a:ext uri="{FF2B5EF4-FFF2-40B4-BE49-F238E27FC236}">
                <a16:creationId xmlns:a16="http://schemas.microsoft.com/office/drawing/2014/main" id="{E1C64110-BDAC-4CAA-84C9-6E8769750753}"/>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A6677707-0D90-4053-ABBA-158073D024A7}" type="slidenum">
              <a:rPr lang="es-ES" altLang="es-AR" smtClean="0">
                <a:latin typeface="Arial" panose="020B0604020202020204" pitchFamily="34" charset="0"/>
              </a:rPr>
              <a:pPr eaLnBrk="1" hangingPunct="1">
                <a:defRPr/>
              </a:pPr>
              <a:t>31</a:t>
            </a:fld>
            <a:endParaRPr lang="es-ES" altLang="es-AR">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5282DA37-405D-4519-A8DB-D5334B364CF4}"/>
              </a:ext>
            </a:extLst>
          </p:cNvPr>
          <p:cNvSpPr>
            <a:spLocks noGrp="1"/>
          </p:cNvSpPr>
          <p:nvPr>
            <p:ph type="title"/>
          </p:nvPr>
        </p:nvSpPr>
        <p:spPr>
          <a:xfrm>
            <a:off x="457200" y="136525"/>
            <a:ext cx="8229600" cy="844203"/>
          </a:xfrm>
        </p:spPr>
        <p:txBody>
          <a:bodyPr/>
          <a:lstStyle/>
          <a:p>
            <a:pPr>
              <a:defRPr/>
            </a:pPr>
            <a:r>
              <a:rPr lang="es-AR" sz="3200" dirty="0">
                <a:latin typeface="Arial" pitchFamily="34" charset="0"/>
                <a:cs typeface="Arial" pitchFamily="34" charset="0"/>
              </a:rPr>
              <a:t>Memoria Caché de correspondencia directa</a:t>
            </a:r>
            <a:endParaRPr lang="es-AR" sz="3200" dirty="0"/>
          </a:p>
        </p:txBody>
      </p:sp>
      <p:sp>
        <p:nvSpPr>
          <p:cNvPr id="4" name="3 Marcador de número de diapositiva">
            <a:extLst>
              <a:ext uri="{FF2B5EF4-FFF2-40B4-BE49-F238E27FC236}">
                <a16:creationId xmlns:a16="http://schemas.microsoft.com/office/drawing/2014/main" id="{2DE67897-B958-46DA-98DD-0E07BA5D2E62}"/>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D54AA2C7-E25A-49EC-9B39-2E3F77707E54}" type="slidenum">
              <a:rPr lang="es-ES" altLang="es-AR" smtClean="0">
                <a:latin typeface="Arial" panose="020B0604020202020204" pitchFamily="34" charset="0"/>
              </a:rPr>
              <a:pPr eaLnBrk="1" hangingPunct="1">
                <a:defRPr/>
              </a:pPr>
              <a:t>32</a:t>
            </a:fld>
            <a:endParaRPr lang="es-ES" altLang="es-AR">
              <a:latin typeface="Arial" panose="020B0604020202020204" pitchFamily="34" charset="0"/>
            </a:endParaRPr>
          </a:p>
        </p:txBody>
      </p:sp>
      <p:pic>
        <p:nvPicPr>
          <p:cNvPr id="6" name="Marcador de contenido 5">
            <a:extLst>
              <a:ext uri="{FF2B5EF4-FFF2-40B4-BE49-F238E27FC236}">
                <a16:creationId xmlns:a16="http://schemas.microsoft.com/office/drawing/2014/main" id="{2D722969-D88B-AA72-C8FA-9CAFA1B85D8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226" y="1102067"/>
            <a:ext cx="8413547" cy="50130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2B4FDE8D-4A64-4045-B7FB-7C22A77FFF9C}"/>
              </a:ext>
            </a:extLst>
          </p:cNvPr>
          <p:cNvSpPr>
            <a:spLocks noGrp="1"/>
          </p:cNvSpPr>
          <p:nvPr>
            <p:ph type="title"/>
          </p:nvPr>
        </p:nvSpPr>
        <p:spPr>
          <a:xfrm>
            <a:off x="457200" y="381000"/>
            <a:ext cx="8229600" cy="887760"/>
          </a:xfrm>
        </p:spPr>
        <p:txBody>
          <a:bodyPr/>
          <a:lstStyle/>
          <a:p>
            <a:pPr>
              <a:defRPr/>
            </a:pPr>
            <a:r>
              <a:rPr lang="es-AR" sz="3200" dirty="0">
                <a:latin typeface="Arial" pitchFamily="34" charset="0"/>
                <a:cs typeface="Arial" pitchFamily="34" charset="0"/>
              </a:rPr>
              <a:t>Memoria Caché de correspondencia directa</a:t>
            </a:r>
            <a:endParaRPr lang="es-AR" sz="3200" dirty="0"/>
          </a:p>
        </p:txBody>
      </p:sp>
      <p:sp>
        <p:nvSpPr>
          <p:cNvPr id="5" name="4 Marcador de número de diapositiva">
            <a:extLst>
              <a:ext uri="{FF2B5EF4-FFF2-40B4-BE49-F238E27FC236}">
                <a16:creationId xmlns:a16="http://schemas.microsoft.com/office/drawing/2014/main" id="{7FEC12FE-F9E7-422A-9029-79709DB98685}"/>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D2D09738-1498-47A1-AD87-96AB89AE9D10}" type="slidenum">
              <a:rPr lang="es-ES" altLang="es-AR" smtClean="0">
                <a:latin typeface="Arial" panose="020B0604020202020204" pitchFamily="34" charset="0"/>
              </a:rPr>
              <a:pPr eaLnBrk="1" hangingPunct="1">
                <a:defRPr/>
              </a:pPr>
              <a:t>33</a:t>
            </a:fld>
            <a:endParaRPr lang="es-ES" altLang="es-AR">
              <a:latin typeface="Arial" panose="020B0604020202020204" pitchFamily="34" charset="0"/>
            </a:endParaRPr>
          </a:p>
        </p:txBody>
      </p:sp>
      <p:pic>
        <p:nvPicPr>
          <p:cNvPr id="46085" name="Picture 2">
            <a:extLst>
              <a:ext uri="{FF2B5EF4-FFF2-40B4-BE49-F238E27FC236}">
                <a16:creationId xmlns:a16="http://schemas.microsoft.com/office/drawing/2014/main" id="{9D2DE0EB-50B6-4B6A-88CC-8D3FF4E40D6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27088" y="3738563"/>
            <a:ext cx="7735887" cy="1223962"/>
          </a:xfrm>
        </p:spPr>
      </p:pic>
      <p:pic>
        <p:nvPicPr>
          <p:cNvPr id="6" name="Marcador de contenido 5">
            <a:extLst>
              <a:ext uri="{FF2B5EF4-FFF2-40B4-BE49-F238E27FC236}">
                <a16:creationId xmlns:a16="http://schemas.microsoft.com/office/drawing/2014/main" id="{0B48D43A-397B-D5B7-6DF7-F8D856F0B48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27088" y="1846866"/>
            <a:ext cx="7735887" cy="983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E3AE1F4F-1144-4F6A-B194-AFE4C1C9439F}"/>
              </a:ext>
            </a:extLst>
          </p:cNvPr>
          <p:cNvSpPr>
            <a:spLocks noGrp="1"/>
          </p:cNvSpPr>
          <p:nvPr>
            <p:ph type="title"/>
          </p:nvPr>
        </p:nvSpPr>
        <p:spPr>
          <a:xfrm>
            <a:off x="457200" y="381000"/>
            <a:ext cx="8229600" cy="599728"/>
          </a:xfrm>
        </p:spPr>
        <p:txBody>
          <a:bodyPr/>
          <a:lstStyle/>
          <a:p>
            <a:pPr>
              <a:defRPr/>
            </a:pPr>
            <a:r>
              <a:rPr lang="es-AR" sz="3200" dirty="0">
                <a:latin typeface="Arial" pitchFamily="34" charset="0"/>
                <a:cs typeface="Arial" pitchFamily="34" charset="0"/>
              </a:rPr>
              <a:t>Memoria Caché de correspondencia directa</a:t>
            </a:r>
            <a:endParaRPr lang="es-AR" sz="3200" dirty="0"/>
          </a:p>
        </p:txBody>
      </p:sp>
      <p:sp>
        <p:nvSpPr>
          <p:cNvPr id="3" name="2 Marcador de contenido">
            <a:extLst>
              <a:ext uri="{FF2B5EF4-FFF2-40B4-BE49-F238E27FC236}">
                <a16:creationId xmlns:a16="http://schemas.microsoft.com/office/drawing/2014/main" id="{1E9F5293-1E44-4E34-B1A5-EC36E27C5055}"/>
              </a:ext>
            </a:extLst>
          </p:cNvPr>
          <p:cNvSpPr>
            <a:spLocks noGrp="1"/>
          </p:cNvSpPr>
          <p:nvPr>
            <p:ph idx="1"/>
          </p:nvPr>
        </p:nvSpPr>
        <p:spPr>
          <a:xfrm>
            <a:off x="410344" y="1159669"/>
            <a:ext cx="8733656" cy="4538662"/>
          </a:xfrm>
        </p:spPr>
        <p:txBody>
          <a:bodyPr/>
          <a:lstStyle/>
          <a:p>
            <a:pPr>
              <a:buFont typeface="Wingdings" panose="05000000000000000000" pitchFamily="2" charset="2"/>
              <a:buNone/>
              <a:defRPr/>
            </a:pPr>
            <a:r>
              <a:rPr lang="es-AR" sz="2800" dirty="0">
                <a:latin typeface="Arial" panose="020B0604020202020204" pitchFamily="34" charset="0"/>
                <a:cs typeface="Arial" panose="020B0604020202020204" pitchFamily="34" charset="0"/>
              </a:rPr>
              <a:t>Si se hace referencia a una </a:t>
            </a:r>
            <a:r>
              <a:rPr lang="es-AR" sz="2800" b="1" dirty="0">
                <a:latin typeface="Arial" panose="020B0604020202020204" pitchFamily="34" charset="0"/>
                <a:cs typeface="Arial" panose="020B0604020202020204" pitchFamily="34" charset="0"/>
              </a:rPr>
              <a:t>dirección de memoria</a:t>
            </a:r>
          </a:p>
          <a:p>
            <a:pPr>
              <a:buFont typeface="Wingdings" panose="05000000000000000000" pitchFamily="2" charset="2"/>
              <a:buNone/>
              <a:defRPr/>
            </a:pPr>
            <a:r>
              <a:rPr lang="es-AR" sz="2400" b="1" dirty="0">
                <a:latin typeface="Arial" panose="020B0604020202020204" pitchFamily="34" charset="0"/>
                <a:cs typeface="Arial" panose="020B0604020202020204" pitchFamily="34" charset="0"/>
              </a:rPr>
              <a:t>A035F014</a:t>
            </a:r>
            <a:r>
              <a:rPr lang="es-AR" sz="2400" baseline="-25000" dirty="0">
                <a:latin typeface="Arial" panose="020B0604020202020204" pitchFamily="34" charset="0"/>
                <a:cs typeface="Arial" panose="020B0604020202020204" pitchFamily="34" charset="0"/>
              </a:rPr>
              <a:t>16</a:t>
            </a:r>
            <a:r>
              <a:rPr lang="es-AR" sz="2400" dirty="0">
                <a:latin typeface="Arial" panose="020B0604020202020204" pitchFamily="34" charset="0"/>
                <a:cs typeface="Arial" panose="020B0604020202020204" pitchFamily="34" charset="0"/>
              </a:rPr>
              <a:t>= </a:t>
            </a:r>
            <a:r>
              <a:rPr lang="es-AR" sz="2400" b="1" dirty="0">
                <a:latin typeface="Arial" panose="020B0604020202020204" pitchFamily="34" charset="0"/>
                <a:cs typeface="Arial" panose="020B0604020202020204" pitchFamily="34" charset="0"/>
              </a:rPr>
              <a:t>1010 0000 0011 0</a:t>
            </a:r>
            <a:r>
              <a:rPr lang="es-AR" sz="2400" b="1" dirty="0">
                <a:solidFill>
                  <a:srgbClr val="33CC33"/>
                </a:solidFill>
                <a:latin typeface="Arial" panose="020B0604020202020204" pitchFamily="34" charset="0"/>
                <a:cs typeface="Arial" panose="020B0604020202020204" pitchFamily="34" charset="0"/>
              </a:rPr>
              <a:t>101 1111 0000</a:t>
            </a:r>
            <a:r>
              <a:rPr lang="es-AR" sz="2400" b="1" dirty="0">
                <a:solidFill>
                  <a:schemeClr val="accent2">
                    <a:lumMod val="75000"/>
                  </a:schemeClr>
                </a:solidFill>
                <a:latin typeface="Arial" panose="020B0604020202020204" pitchFamily="34" charset="0"/>
                <a:cs typeface="Arial" panose="020B0604020202020204" pitchFamily="34" charset="0"/>
              </a:rPr>
              <a:t> </a:t>
            </a:r>
            <a:r>
              <a:rPr lang="es-AR" sz="2400" b="1" dirty="0">
                <a:solidFill>
                  <a:srgbClr val="33CC33"/>
                </a:solidFill>
                <a:latin typeface="Arial" panose="020B0604020202020204" pitchFamily="34" charset="0"/>
                <a:cs typeface="Arial" panose="020B0604020202020204" pitchFamily="34" charset="0"/>
              </a:rPr>
              <a:t>000</a:t>
            </a:r>
            <a:r>
              <a:rPr lang="es-AR" sz="2400" b="1" dirty="0">
                <a:solidFill>
                  <a:srgbClr val="00B0F0"/>
                </a:solidFill>
                <a:latin typeface="Arial" panose="020B0604020202020204" pitchFamily="34" charset="0"/>
                <a:cs typeface="Arial" panose="020B0604020202020204" pitchFamily="34" charset="0"/>
              </a:rPr>
              <a:t>1</a:t>
            </a:r>
            <a:r>
              <a:rPr lang="es-AR" sz="2400" b="1" dirty="0">
                <a:latin typeface="Arial" panose="020B0604020202020204" pitchFamily="34" charset="0"/>
                <a:cs typeface="Arial" panose="020B0604020202020204" pitchFamily="34" charset="0"/>
              </a:rPr>
              <a:t> </a:t>
            </a:r>
            <a:r>
              <a:rPr lang="es-AR" sz="2400" b="1" dirty="0">
                <a:solidFill>
                  <a:srgbClr val="00B0F0"/>
                </a:solidFill>
                <a:latin typeface="Arial" panose="020B0604020202020204" pitchFamily="34" charset="0"/>
                <a:cs typeface="Arial" panose="020B0604020202020204" pitchFamily="34" charset="0"/>
              </a:rPr>
              <a:t>0100</a:t>
            </a:r>
            <a:r>
              <a:rPr lang="es-AR" sz="2400" baseline="-25000" dirty="0">
                <a:latin typeface="Arial" panose="020B0604020202020204" pitchFamily="34" charset="0"/>
                <a:cs typeface="Arial" panose="020B0604020202020204" pitchFamily="34" charset="0"/>
              </a:rPr>
              <a:t>2</a:t>
            </a:r>
          </a:p>
          <a:p>
            <a:pPr>
              <a:buFont typeface="Wingdings" panose="05000000000000000000" pitchFamily="2" charset="2"/>
              <a:buNone/>
              <a:defRPr/>
            </a:pPr>
            <a:r>
              <a:rPr lang="es-AR" sz="2800" dirty="0">
                <a:latin typeface="Arial" panose="020B0604020202020204" pitchFamily="34" charset="0"/>
                <a:cs typeface="Arial" panose="020B0604020202020204" pitchFamily="34" charset="0"/>
              </a:rPr>
              <a:t> Los últimos cinco indican la </a:t>
            </a:r>
            <a:r>
              <a:rPr lang="es-AR" sz="2800" b="1" dirty="0">
                <a:latin typeface="Arial" panose="020B0604020202020204" pitchFamily="34" charset="0"/>
                <a:cs typeface="Arial" panose="020B0604020202020204" pitchFamily="34" charset="0"/>
              </a:rPr>
              <a:t>Palabra</a:t>
            </a:r>
            <a:r>
              <a:rPr lang="es-AR" sz="2800" dirty="0">
                <a:latin typeface="Arial" panose="020B0604020202020204" pitchFamily="34" charset="0"/>
                <a:cs typeface="Arial" panose="020B0604020202020204" pitchFamily="34" charset="0"/>
              </a:rPr>
              <a:t> (</a:t>
            </a:r>
            <a:r>
              <a:rPr lang="es-AR" sz="2800" b="1" dirty="0">
                <a:latin typeface="Arial" panose="020B0604020202020204" pitchFamily="34" charset="0"/>
                <a:cs typeface="Arial" panose="020B0604020202020204" pitchFamily="34" charset="0"/>
              </a:rPr>
              <a:t>Word</a:t>
            </a:r>
            <a:r>
              <a:rPr lang="es-AR" sz="28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800" b="1" dirty="0">
                <a:solidFill>
                  <a:srgbClr val="00B0F0"/>
                </a:solidFill>
                <a:latin typeface="Arial" panose="020B0604020202020204" pitchFamily="34" charset="0"/>
                <a:cs typeface="Arial" panose="020B0604020202020204" pitchFamily="34" charset="0"/>
              </a:rPr>
              <a:t>10100</a:t>
            </a:r>
            <a:r>
              <a:rPr lang="es-AR" sz="2800" baseline="-25000" dirty="0">
                <a:latin typeface="Arial" panose="020B0604020202020204" pitchFamily="34" charset="0"/>
                <a:cs typeface="Arial" panose="020B0604020202020204" pitchFamily="34" charset="0"/>
              </a:rPr>
              <a:t>2</a:t>
            </a:r>
            <a:r>
              <a:rPr lang="es-AR" sz="2800" dirty="0">
                <a:latin typeface="Arial" panose="020B0604020202020204" pitchFamily="34" charset="0"/>
                <a:cs typeface="Arial" panose="020B0604020202020204" pitchFamily="34" charset="0"/>
              </a:rPr>
              <a:t> = </a:t>
            </a:r>
            <a:r>
              <a:rPr lang="es-AR" sz="2800" b="1" dirty="0">
                <a:latin typeface="Arial" panose="020B0604020202020204" pitchFamily="34" charset="0"/>
                <a:cs typeface="Arial" panose="020B0604020202020204" pitchFamily="34" charset="0"/>
              </a:rPr>
              <a:t>14</a:t>
            </a:r>
            <a:r>
              <a:rPr lang="es-AR" sz="2800" baseline="-25000" dirty="0">
                <a:latin typeface="Arial" panose="020B0604020202020204" pitchFamily="34" charset="0"/>
                <a:cs typeface="Arial" panose="020B0604020202020204" pitchFamily="34" charset="0"/>
              </a:rPr>
              <a:t>16      </a:t>
            </a:r>
            <a:r>
              <a:rPr lang="es-AR" sz="2800" dirty="0">
                <a:latin typeface="Arial" panose="020B0604020202020204" pitchFamily="34" charset="0"/>
                <a:cs typeface="Arial" panose="020B0604020202020204" pitchFamily="34" charset="0"/>
              </a:rPr>
              <a:t>2</a:t>
            </a:r>
            <a:r>
              <a:rPr lang="es-AR" sz="2800" baseline="30000" dirty="0">
                <a:latin typeface="Arial" panose="020B0604020202020204" pitchFamily="34" charset="0"/>
                <a:cs typeface="Arial" panose="020B0604020202020204" pitchFamily="34" charset="0"/>
              </a:rPr>
              <a:t>5 </a:t>
            </a:r>
            <a:r>
              <a:rPr lang="es-AR" sz="2800" dirty="0">
                <a:latin typeface="Arial" panose="020B0604020202020204" pitchFamily="34" charset="0"/>
                <a:cs typeface="Arial" panose="020B0604020202020204" pitchFamily="34" charset="0"/>
              </a:rPr>
              <a:t>= </a:t>
            </a:r>
            <a:r>
              <a:rPr lang="es-AR" sz="2800" b="1" dirty="0">
                <a:latin typeface="Arial" panose="020B0604020202020204" pitchFamily="34" charset="0"/>
                <a:cs typeface="Arial" panose="020B0604020202020204" pitchFamily="34" charset="0"/>
              </a:rPr>
              <a:t>32 palabras por bloque</a:t>
            </a:r>
          </a:p>
          <a:p>
            <a:pPr>
              <a:buFont typeface="Wingdings" panose="05000000000000000000" pitchFamily="2" charset="2"/>
              <a:buNone/>
              <a:defRPr/>
            </a:pPr>
            <a:r>
              <a:rPr lang="es-AR" sz="2800" dirty="0">
                <a:latin typeface="Arial" panose="020B0604020202020204" pitchFamily="34" charset="0"/>
                <a:cs typeface="Arial" panose="020B0604020202020204" pitchFamily="34" charset="0"/>
              </a:rPr>
              <a:t>Los siguientes 14 bits indican la </a:t>
            </a:r>
            <a:r>
              <a:rPr lang="es-AR" sz="2800" b="1" dirty="0">
                <a:latin typeface="Arial" panose="020B0604020202020204" pitchFamily="34" charset="0"/>
                <a:cs typeface="Arial" panose="020B0604020202020204" pitchFamily="34" charset="0"/>
              </a:rPr>
              <a:t>Línea</a:t>
            </a:r>
            <a:r>
              <a:rPr lang="es-AR" sz="2800" dirty="0">
                <a:latin typeface="Arial" panose="020B0604020202020204" pitchFamily="34" charset="0"/>
                <a:cs typeface="Arial" panose="020B0604020202020204" pitchFamily="34" charset="0"/>
              </a:rPr>
              <a:t> (</a:t>
            </a:r>
            <a:r>
              <a:rPr lang="es-AR" sz="2800" b="1" dirty="0">
                <a:latin typeface="Arial" panose="020B0604020202020204" pitchFamily="34" charset="0"/>
                <a:cs typeface="Arial" panose="020B0604020202020204" pitchFamily="34" charset="0"/>
              </a:rPr>
              <a:t>Slot</a:t>
            </a:r>
            <a:r>
              <a:rPr lang="es-AR" sz="28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800" b="1" dirty="0">
                <a:solidFill>
                  <a:srgbClr val="33CC33"/>
                </a:solidFill>
                <a:latin typeface="Arial" panose="020B0604020202020204" pitchFamily="34" charset="0"/>
                <a:cs typeface="Arial" panose="020B0604020202020204" pitchFamily="34" charset="0"/>
              </a:rPr>
              <a:t>10 1111 1000 0000</a:t>
            </a:r>
            <a:r>
              <a:rPr lang="es-AR" sz="2800" baseline="-25000" dirty="0">
                <a:latin typeface="Arial" panose="020B0604020202020204" pitchFamily="34" charset="0"/>
                <a:cs typeface="Arial" panose="020B0604020202020204" pitchFamily="34" charset="0"/>
              </a:rPr>
              <a:t>2</a:t>
            </a:r>
            <a:r>
              <a:rPr lang="es-AR" sz="2800" dirty="0">
                <a:latin typeface="Arial" panose="020B0604020202020204" pitchFamily="34" charset="0"/>
                <a:cs typeface="Arial" panose="020B0604020202020204" pitchFamily="34" charset="0"/>
              </a:rPr>
              <a:t> = </a:t>
            </a:r>
            <a:r>
              <a:rPr lang="es-AR" sz="2800" b="1" dirty="0">
                <a:latin typeface="Arial" panose="020B0604020202020204" pitchFamily="34" charset="0"/>
                <a:cs typeface="Arial" panose="020B0604020202020204" pitchFamily="34" charset="0"/>
              </a:rPr>
              <a:t>2F80</a:t>
            </a:r>
            <a:r>
              <a:rPr lang="es-AR" sz="2800" baseline="-25000" dirty="0">
                <a:latin typeface="Arial" panose="020B0604020202020204" pitchFamily="34" charset="0"/>
                <a:cs typeface="Arial" panose="020B0604020202020204" pitchFamily="34" charset="0"/>
              </a:rPr>
              <a:t>16             </a:t>
            </a:r>
            <a:r>
              <a:rPr lang="es-AR" sz="2800" b="1" dirty="0">
                <a:latin typeface="Arial" panose="020B0604020202020204" pitchFamily="34" charset="0"/>
                <a:cs typeface="Arial" panose="020B0604020202020204" pitchFamily="34" charset="0"/>
              </a:rPr>
              <a:t>2</a:t>
            </a:r>
            <a:r>
              <a:rPr lang="es-AR" sz="2800" b="1" baseline="30000" dirty="0">
                <a:latin typeface="Arial" panose="020B0604020202020204" pitchFamily="34" charset="0"/>
                <a:cs typeface="Arial" panose="020B0604020202020204" pitchFamily="34" charset="0"/>
              </a:rPr>
              <a:t>14</a:t>
            </a:r>
            <a:r>
              <a:rPr lang="es-AR" sz="2800" b="1" dirty="0">
                <a:latin typeface="Arial" panose="020B0604020202020204" pitchFamily="34" charset="0"/>
                <a:cs typeface="Arial" panose="020B0604020202020204" pitchFamily="34" charset="0"/>
              </a:rPr>
              <a:t> Líneas(Slots)</a:t>
            </a:r>
          </a:p>
          <a:p>
            <a:pPr>
              <a:buFont typeface="Wingdings" panose="05000000000000000000" pitchFamily="2" charset="2"/>
              <a:buNone/>
              <a:defRPr/>
            </a:pPr>
            <a:r>
              <a:rPr lang="es-AR" sz="2800" dirty="0">
                <a:latin typeface="Arial" panose="020B0604020202020204" pitchFamily="34" charset="0"/>
                <a:cs typeface="Arial" panose="020B0604020202020204" pitchFamily="34" charset="0"/>
              </a:rPr>
              <a:t>Los siguientes 13 bits indican la </a:t>
            </a:r>
            <a:r>
              <a:rPr lang="es-AR" sz="2800" b="1" dirty="0">
                <a:latin typeface="Arial" panose="020B0604020202020204" pitchFamily="34" charset="0"/>
                <a:cs typeface="Arial" panose="020B0604020202020204" pitchFamily="34" charset="0"/>
              </a:rPr>
              <a:t>Etiqueta </a:t>
            </a:r>
            <a:r>
              <a:rPr lang="es-AR" sz="2800" dirty="0">
                <a:latin typeface="Arial" panose="020B0604020202020204" pitchFamily="34" charset="0"/>
                <a:cs typeface="Arial" panose="020B0604020202020204" pitchFamily="34" charset="0"/>
              </a:rPr>
              <a:t>(</a:t>
            </a:r>
            <a:r>
              <a:rPr lang="es-AR" sz="2800" b="1" dirty="0">
                <a:latin typeface="Arial" panose="020B0604020202020204" pitchFamily="34" charset="0"/>
                <a:cs typeface="Arial" panose="020B0604020202020204" pitchFamily="34" charset="0"/>
              </a:rPr>
              <a:t>Tag</a:t>
            </a:r>
            <a:r>
              <a:rPr lang="es-AR" sz="28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800" b="1" dirty="0">
                <a:latin typeface="Arial" panose="020B0604020202020204" pitchFamily="34" charset="0"/>
                <a:cs typeface="Arial" panose="020B0604020202020204" pitchFamily="34" charset="0"/>
              </a:rPr>
              <a:t>1 0100 0000 0110</a:t>
            </a:r>
            <a:r>
              <a:rPr lang="es-AR" sz="2800" baseline="-25000" dirty="0">
                <a:latin typeface="Arial" panose="020B0604020202020204" pitchFamily="34" charset="0"/>
                <a:cs typeface="Arial" panose="020B0604020202020204" pitchFamily="34" charset="0"/>
              </a:rPr>
              <a:t>2</a:t>
            </a:r>
            <a:r>
              <a:rPr lang="es-AR" sz="2800" dirty="0">
                <a:latin typeface="Arial" panose="020B0604020202020204" pitchFamily="34" charset="0"/>
                <a:cs typeface="Arial" panose="020B0604020202020204" pitchFamily="34" charset="0"/>
              </a:rPr>
              <a:t> = </a:t>
            </a:r>
            <a:r>
              <a:rPr lang="es-AR" sz="2800" b="1" dirty="0">
                <a:latin typeface="Arial" panose="020B0604020202020204" pitchFamily="34" charset="0"/>
                <a:cs typeface="Arial" panose="020B0604020202020204" pitchFamily="34" charset="0"/>
              </a:rPr>
              <a:t>1406</a:t>
            </a:r>
            <a:r>
              <a:rPr lang="es-AR" sz="2800" baseline="-25000" dirty="0">
                <a:latin typeface="Arial" panose="020B0604020202020204" pitchFamily="34" charset="0"/>
                <a:cs typeface="Arial" panose="020B0604020202020204" pitchFamily="34" charset="0"/>
              </a:rPr>
              <a:t>16       </a:t>
            </a:r>
          </a:p>
          <a:p>
            <a:pPr>
              <a:buFont typeface="Wingdings" panose="05000000000000000000" pitchFamily="2" charset="2"/>
              <a:buNone/>
              <a:defRPr/>
            </a:pPr>
            <a:r>
              <a:rPr lang="es-AR" sz="2400" dirty="0">
                <a:latin typeface="Arial" panose="020B0604020202020204" pitchFamily="34" charset="0"/>
                <a:cs typeface="Arial" panose="020B0604020202020204" pitchFamily="34" charset="0"/>
              </a:rPr>
              <a:t>2</a:t>
            </a:r>
            <a:r>
              <a:rPr lang="es-AR" sz="2400" baseline="30000" dirty="0">
                <a:latin typeface="Arial" panose="020B0604020202020204" pitchFamily="34" charset="0"/>
                <a:cs typeface="Arial" panose="020B0604020202020204" pitchFamily="34" charset="0"/>
              </a:rPr>
              <a:t>27</a:t>
            </a:r>
            <a:r>
              <a:rPr lang="es-AR" sz="2400" dirty="0">
                <a:latin typeface="Arial" panose="020B0604020202020204" pitchFamily="34" charset="0"/>
                <a:cs typeface="Arial" panose="020B0604020202020204" pitchFamily="34" charset="0"/>
              </a:rPr>
              <a:t>/2</a:t>
            </a:r>
            <a:r>
              <a:rPr lang="es-AR" sz="2400" baseline="30000" dirty="0">
                <a:latin typeface="Arial" panose="020B0604020202020204" pitchFamily="34" charset="0"/>
                <a:cs typeface="Arial" panose="020B0604020202020204" pitchFamily="34" charset="0"/>
              </a:rPr>
              <a:t>14</a:t>
            </a:r>
            <a:r>
              <a:rPr lang="es-AR" sz="2400" dirty="0">
                <a:latin typeface="Arial" panose="020B0604020202020204" pitchFamily="34" charset="0"/>
                <a:cs typeface="Arial" panose="020B0604020202020204" pitchFamily="34" charset="0"/>
              </a:rPr>
              <a:t> = </a:t>
            </a:r>
            <a:r>
              <a:rPr lang="es-AR" sz="2400" b="1" dirty="0">
                <a:latin typeface="Arial" panose="020B0604020202020204" pitchFamily="34" charset="0"/>
                <a:cs typeface="Arial" panose="020B0604020202020204" pitchFamily="34" charset="0"/>
              </a:rPr>
              <a:t>2</a:t>
            </a:r>
            <a:r>
              <a:rPr lang="es-AR" sz="2400" b="1" baseline="30000" dirty="0">
                <a:latin typeface="Arial" panose="020B0604020202020204" pitchFamily="34" charset="0"/>
                <a:cs typeface="Arial" panose="020B0604020202020204" pitchFamily="34" charset="0"/>
              </a:rPr>
              <a:t>13 </a:t>
            </a:r>
            <a:r>
              <a:rPr lang="es-AR" sz="2400" b="1" dirty="0">
                <a:latin typeface="Arial" panose="020B0604020202020204" pitchFamily="34" charset="0"/>
                <a:cs typeface="Arial" panose="020B0604020202020204" pitchFamily="34" charset="0"/>
              </a:rPr>
              <a:t>bloques Memoria Principal por Línea (Slot)</a:t>
            </a:r>
          </a:p>
          <a:p>
            <a:pPr>
              <a:buFont typeface="Wingdings" panose="05000000000000000000" pitchFamily="2" charset="2"/>
              <a:buNone/>
              <a:defRPr/>
            </a:pPr>
            <a:r>
              <a:rPr lang="es-AR" sz="2400" b="1" dirty="0">
                <a:latin typeface="Arial" panose="020B0604020202020204" pitchFamily="34" charset="0"/>
                <a:cs typeface="Arial" panose="020B0604020202020204" pitchFamily="34" charset="0"/>
              </a:rPr>
              <a:t>TAMAÑO MEMORIA DE ETIQUETAS:</a:t>
            </a:r>
          </a:p>
          <a:p>
            <a:pPr>
              <a:buFont typeface="Wingdings" panose="05000000000000000000" pitchFamily="2" charset="2"/>
              <a:buNone/>
              <a:defRPr/>
            </a:pPr>
            <a:r>
              <a:rPr lang="es-AR" sz="2400" b="1" baseline="-25000" dirty="0">
                <a:latin typeface="Arial" panose="020B0604020202020204" pitchFamily="34" charset="0"/>
                <a:cs typeface="Arial" panose="020B0604020202020204" pitchFamily="34" charset="0"/>
              </a:rPr>
              <a:t>13 bits x 2</a:t>
            </a:r>
            <a:r>
              <a:rPr lang="es-AR" sz="2400" b="1" baseline="30000" dirty="0">
                <a:latin typeface="Arial" panose="020B0604020202020204" pitchFamily="34" charset="0"/>
                <a:cs typeface="Arial" panose="020B0604020202020204" pitchFamily="34" charset="0"/>
              </a:rPr>
              <a:t>14</a:t>
            </a:r>
            <a:r>
              <a:rPr lang="es-AR" sz="2400" b="1" baseline="-25000" dirty="0">
                <a:latin typeface="Arial" panose="020B0604020202020204" pitchFamily="34" charset="0"/>
                <a:cs typeface="Arial" panose="020B0604020202020204" pitchFamily="34" charset="0"/>
              </a:rPr>
              <a:t> Líneas = 13 bits x 16.384 Líneas = 13 bits x 16 Ki Líneas =</a:t>
            </a:r>
          </a:p>
          <a:p>
            <a:pPr>
              <a:buFont typeface="Wingdings" panose="05000000000000000000" pitchFamily="2" charset="2"/>
              <a:buNone/>
              <a:defRPr/>
            </a:pPr>
            <a:r>
              <a:rPr lang="es-AR" sz="2400" b="1" baseline="-25000" dirty="0">
                <a:latin typeface="Arial" panose="020B0604020202020204" pitchFamily="34" charset="0"/>
                <a:cs typeface="Arial" panose="020B0604020202020204" pitchFamily="34" charset="0"/>
              </a:rPr>
              <a:t>= 208 Kib</a:t>
            </a:r>
          </a:p>
          <a:p>
            <a:pPr>
              <a:buFont typeface="Wingdings" panose="05000000000000000000" pitchFamily="2" charset="2"/>
              <a:buNone/>
              <a:defRPr/>
            </a:pPr>
            <a:endParaRPr lang="es-AR" sz="2400" b="1" dirty="0">
              <a:latin typeface="Arial" panose="020B0604020202020204" pitchFamily="34" charset="0"/>
              <a:cs typeface="Arial" panose="020B0604020202020204" pitchFamily="34" charset="0"/>
            </a:endParaRPr>
          </a:p>
          <a:p>
            <a:pPr>
              <a:buFont typeface="Wingdings" panose="05000000000000000000" pitchFamily="2" charset="2"/>
              <a:buNone/>
              <a:defRPr/>
            </a:pPr>
            <a:endParaRPr lang="es-AR" sz="2400" dirty="0">
              <a:latin typeface="Arial" panose="020B0604020202020204" pitchFamily="34" charset="0"/>
              <a:cs typeface="Arial" panose="020B0604020202020204" pitchFamily="34" charset="0"/>
            </a:endParaRPr>
          </a:p>
        </p:txBody>
      </p:sp>
      <p:sp>
        <p:nvSpPr>
          <p:cNvPr id="4" name="3 Marcador de número de diapositiva">
            <a:extLst>
              <a:ext uri="{FF2B5EF4-FFF2-40B4-BE49-F238E27FC236}">
                <a16:creationId xmlns:a16="http://schemas.microsoft.com/office/drawing/2014/main" id="{DE45A149-93FF-4B60-803C-0D6762A99253}"/>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E3646F1F-2F37-40C4-B04B-5EB29E1C97C7}" type="slidenum">
              <a:rPr lang="es-ES" altLang="es-AR" smtClean="0">
                <a:latin typeface="Arial" panose="020B0604020202020204" pitchFamily="34" charset="0"/>
              </a:rPr>
              <a:pPr eaLnBrk="1" hangingPunct="1">
                <a:defRPr/>
              </a:pPr>
              <a:t>34</a:t>
            </a:fld>
            <a:endParaRPr lang="es-ES" altLang="es-AR">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C65E4CA-A150-48C5-B884-255310857E52}"/>
              </a:ext>
            </a:extLst>
          </p:cNvPr>
          <p:cNvSpPr>
            <a:spLocks noGrp="1"/>
          </p:cNvSpPr>
          <p:nvPr>
            <p:ph type="title"/>
          </p:nvPr>
        </p:nvSpPr>
        <p:spPr>
          <a:xfrm>
            <a:off x="535781" y="264367"/>
            <a:ext cx="8229600" cy="1004393"/>
          </a:xfrm>
        </p:spPr>
        <p:txBody>
          <a:bodyPr/>
          <a:lstStyle/>
          <a:p>
            <a:pPr>
              <a:defRPr/>
            </a:pPr>
            <a:r>
              <a:rPr lang="es-AR" sz="3600" dirty="0">
                <a:latin typeface="Arial" pitchFamily="34" charset="0"/>
                <a:cs typeface="Arial" pitchFamily="34" charset="0"/>
              </a:rPr>
              <a:t>Memoria Caché asociativa de 2 vías</a:t>
            </a:r>
            <a:endParaRPr lang="es-AR" sz="3600" dirty="0"/>
          </a:p>
        </p:txBody>
      </p:sp>
      <p:sp>
        <p:nvSpPr>
          <p:cNvPr id="4" name="3 Marcador de número de diapositiva">
            <a:extLst>
              <a:ext uri="{FF2B5EF4-FFF2-40B4-BE49-F238E27FC236}">
                <a16:creationId xmlns:a16="http://schemas.microsoft.com/office/drawing/2014/main" id="{F4BA8501-EAF2-488C-BAD5-BAF25FA4727B}"/>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2B783128-D305-4C36-971F-64FCE7B4F4F4}" type="slidenum">
              <a:rPr lang="es-ES" altLang="es-AR" smtClean="0">
                <a:latin typeface="Arial" panose="020B0604020202020204" pitchFamily="34" charset="0"/>
              </a:rPr>
              <a:pPr eaLnBrk="1" hangingPunct="1">
                <a:defRPr/>
              </a:pPr>
              <a:t>35</a:t>
            </a:fld>
            <a:endParaRPr lang="es-ES" altLang="es-AR">
              <a:latin typeface="Arial" panose="020B0604020202020204" pitchFamily="34" charset="0"/>
            </a:endParaRPr>
          </a:p>
        </p:txBody>
      </p:sp>
      <p:pic>
        <p:nvPicPr>
          <p:cNvPr id="6" name="Marcador de contenido 5">
            <a:extLst>
              <a:ext uri="{FF2B5EF4-FFF2-40B4-BE49-F238E27FC236}">
                <a16:creationId xmlns:a16="http://schemas.microsoft.com/office/drawing/2014/main" id="{C054781E-E985-CB09-8C73-2B83698279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817" y="1412776"/>
            <a:ext cx="8576365" cy="453858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90056-E7B1-DA0F-73F0-730E4FD18628}"/>
              </a:ext>
            </a:extLst>
          </p:cNvPr>
          <p:cNvSpPr>
            <a:spLocks noGrp="1"/>
          </p:cNvSpPr>
          <p:nvPr>
            <p:ph type="title"/>
          </p:nvPr>
        </p:nvSpPr>
        <p:spPr>
          <a:xfrm>
            <a:off x="457200" y="381000"/>
            <a:ext cx="8229600" cy="820110"/>
          </a:xfrm>
        </p:spPr>
        <p:txBody>
          <a:bodyPr/>
          <a:lstStyle/>
          <a:p>
            <a:r>
              <a:rPr lang="es-AR" sz="3600" dirty="0">
                <a:latin typeface="Arial" pitchFamily="34" charset="0"/>
                <a:cs typeface="Arial" pitchFamily="34" charset="0"/>
              </a:rPr>
              <a:t>Memoria Cache asociativa de 2 vías</a:t>
            </a:r>
            <a:endParaRPr lang="es-AR" sz="3600" dirty="0"/>
          </a:p>
        </p:txBody>
      </p:sp>
      <p:pic>
        <p:nvPicPr>
          <p:cNvPr id="8" name="Marcador de contenido 7">
            <a:extLst>
              <a:ext uri="{FF2B5EF4-FFF2-40B4-BE49-F238E27FC236}">
                <a16:creationId xmlns:a16="http://schemas.microsoft.com/office/drawing/2014/main" id="{9021B91C-AFC0-E27E-91DE-4CF1CE06C95A}"/>
              </a:ext>
            </a:extLst>
          </p:cNvPr>
          <p:cNvPicPr>
            <a:picLocks noGrp="1" noChangeAspect="1"/>
          </p:cNvPicPr>
          <p:nvPr>
            <p:ph sz="half" idx="2"/>
          </p:nvPr>
        </p:nvPicPr>
        <p:blipFill>
          <a:blip r:embed="rId2"/>
          <a:stretch>
            <a:fillRect/>
          </a:stretch>
        </p:blipFill>
        <p:spPr>
          <a:xfrm>
            <a:off x="631723" y="3806781"/>
            <a:ext cx="8055077" cy="1269182"/>
          </a:xfrm>
        </p:spPr>
      </p:pic>
      <p:sp>
        <p:nvSpPr>
          <p:cNvPr id="5" name="Marcador de número de diapositiva 4">
            <a:extLst>
              <a:ext uri="{FF2B5EF4-FFF2-40B4-BE49-F238E27FC236}">
                <a16:creationId xmlns:a16="http://schemas.microsoft.com/office/drawing/2014/main" id="{05CBB759-7C15-6D07-A765-C8E1B4D41207}"/>
              </a:ext>
            </a:extLst>
          </p:cNvPr>
          <p:cNvSpPr>
            <a:spLocks noGrp="1"/>
          </p:cNvSpPr>
          <p:nvPr>
            <p:ph type="sldNum" sz="quarter" idx="12"/>
          </p:nvPr>
        </p:nvSpPr>
        <p:spPr/>
        <p:txBody>
          <a:bodyPr/>
          <a:lstStyle/>
          <a:p>
            <a:pPr>
              <a:defRPr/>
            </a:pPr>
            <a:fld id="{8FFC619A-ECFF-4A1F-9544-B9C4893C2372}" type="slidenum">
              <a:rPr lang="es-ES" altLang="es-AR" smtClean="0"/>
              <a:pPr>
                <a:defRPr/>
              </a:pPr>
              <a:t>36</a:t>
            </a:fld>
            <a:endParaRPr lang="es-ES" altLang="es-AR"/>
          </a:p>
        </p:txBody>
      </p:sp>
      <p:pic>
        <p:nvPicPr>
          <p:cNvPr id="6" name="Marcador de contenido 5">
            <a:extLst>
              <a:ext uri="{FF2B5EF4-FFF2-40B4-BE49-F238E27FC236}">
                <a16:creationId xmlns:a16="http://schemas.microsoft.com/office/drawing/2014/main" id="{6A3D0DA4-3CFD-584A-0994-E03811E7AEE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06364" y="1874796"/>
            <a:ext cx="8055077" cy="1099957"/>
          </a:xfrm>
          <a:prstGeom prst="rect">
            <a:avLst/>
          </a:prstGeom>
          <a:noFill/>
          <a:ln>
            <a:noFill/>
          </a:ln>
        </p:spPr>
      </p:pic>
    </p:spTree>
    <p:extLst>
      <p:ext uri="{BB962C8B-B14F-4D97-AF65-F5344CB8AC3E}">
        <p14:creationId xmlns:p14="http://schemas.microsoft.com/office/powerpoint/2010/main" val="1240875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E5C0C29C-374E-47D7-B6DF-9D98C9C87574}"/>
              </a:ext>
            </a:extLst>
          </p:cNvPr>
          <p:cNvSpPr>
            <a:spLocks noGrp="1"/>
          </p:cNvSpPr>
          <p:nvPr>
            <p:ph type="title"/>
          </p:nvPr>
        </p:nvSpPr>
        <p:spPr>
          <a:xfrm>
            <a:off x="430735" y="153731"/>
            <a:ext cx="8229600" cy="1371600"/>
          </a:xfrm>
        </p:spPr>
        <p:txBody>
          <a:bodyPr/>
          <a:lstStyle/>
          <a:p>
            <a:pPr>
              <a:defRPr/>
            </a:pPr>
            <a:r>
              <a:rPr lang="es-AR" sz="3600" dirty="0">
                <a:latin typeface="Arial" pitchFamily="34" charset="0"/>
                <a:cs typeface="Arial" pitchFamily="34" charset="0"/>
              </a:rPr>
              <a:t>Memoria Caché asociativa de 2 vías</a:t>
            </a:r>
            <a:endParaRPr lang="es-AR" sz="3600" dirty="0"/>
          </a:p>
        </p:txBody>
      </p:sp>
      <p:sp>
        <p:nvSpPr>
          <p:cNvPr id="3" name="2 Marcador de contenido">
            <a:extLst>
              <a:ext uri="{FF2B5EF4-FFF2-40B4-BE49-F238E27FC236}">
                <a16:creationId xmlns:a16="http://schemas.microsoft.com/office/drawing/2014/main" id="{B3818BFA-D85C-4592-BC5E-D67B009CECA4}"/>
              </a:ext>
            </a:extLst>
          </p:cNvPr>
          <p:cNvSpPr>
            <a:spLocks noGrp="1"/>
          </p:cNvSpPr>
          <p:nvPr>
            <p:ph idx="1"/>
          </p:nvPr>
        </p:nvSpPr>
        <p:spPr>
          <a:xfrm>
            <a:off x="179512" y="1340768"/>
            <a:ext cx="8964488" cy="5517232"/>
          </a:xfrm>
        </p:spPr>
        <p:txBody>
          <a:bodyPr/>
          <a:lstStyle/>
          <a:p>
            <a:pPr>
              <a:buFont typeface="Wingdings" panose="05000000000000000000" pitchFamily="2" charset="2"/>
              <a:buNone/>
              <a:defRPr/>
            </a:pPr>
            <a:r>
              <a:rPr lang="es-AR" sz="2400" dirty="0">
                <a:latin typeface="Arial" panose="020B0604020202020204" pitchFamily="34" charset="0"/>
                <a:cs typeface="Arial" panose="020B0604020202020204" pitchFamily="34" charset="0"/>
              </a:rPr>
              <a:t>Si se hace referencia a una </a:t>
            </a:r>
            <a:r>
              <a:rPr lang="es-AR" sz="2400" b="1" dirty="0">
                <a:latin typeface="Arial" panose="020B0604020202020204" pitchFamily="34" charset="0"/>
                <a:cs typeface="Arial" panose="020B0604020202020204" pitchFamily="34" charset="0"/>
              </a:rPr>
              <a:t>dirección de memoria</a:t>
            </a:r>
          </a:p>
          <a:p>
            <a:pPr>
              <a:buFont typeface="Wingdings" panose="05000000000000000000" pitchFamily="2" charset="2"/>
              <a:buNone/>
              <a:defRPr/>
            </a:pPr>
            <a:r>
              <a:rPr lang="es-AR" sz="2400" b="1" dirty="0">
                <a:latin typeface="Arial" panose="020B0604020202020204" pitchFamily="34" charset="0"/>
                <a:cs typeface="Arial" panose="020B0604020202020204" pitchFamily="34" charset="0"/>
              </a:rPr>
              <a:t>A035F014</a:t>
            </a:r>
            <a:r>
              <a:rPr lang="es-AR" sz="2400" baseline="-25000" dirty="0">
                <a:latin typeface="Arial" panose="020B0604020202020204" pitchFamily="34" charset="0"/>
                <a:cs typeface="Arial" panose="020B0604020202020204" pitchFamily="34" charset="0"/>
              </a:rPr>
              <a:t>16</a:t>
            </a:r>
            <a:r>
              <a:rPr lang="es-AR" sz="2400" dirty="0">
                <a:latin typeface="Arial" panose="020B0604020202020204" pitchFamily="34" charset="0"/>
                <a:cs typeface="Arial" panose="020B0604020202020204" pitchFamily="34" charset="0"/>
              </a:rPr>
              <a:t>= </a:t>
            </a:r>
            <a:r>
              <a:rPr lang="es-AR" sz="2400" b="1" dirty="0">
                <a:latin typeface="Arial" panose="020B0604020202020204" pitchFamily="34" charset="0"/>
                <a:cs typeface="Arial" panose="020B0604020202020204" pitchFamily="34" charset="0"/>
              </a:rPr>
              <a:t>1010 0000 0011 01</a:t>
            </a:r>
            <a:r>
              <a:rPr lang="es-AR" sz="2400" b="1" dirty="0">
                <a:solidFill>
                  <a:srgbClr val="33CC33"/>
                </a:solidFill>
                <a:latin typeface="Arial" panose="020B0604020202020204" pitchFamily="34" charset="0"/>
                <a:cs typeface="Arial" panose="020B0604020202020204" pitchFamily="34" charset="0"/>
              </a:rPr>
              <a:t>01</a:t>
            </a:r>
            <a:r>
              <a:rPr lang="es-AR" sz="2400" b="1" dirty="0">
                <a:latin typeface="Arial" panose="020B0604020202020204" pitchFamily="34" charset="0"/>
                <a:cs typeface="Arial" panose="020B0604020202020204" pitchFamily="34" charset="0"/>
              </a:rPr>
              <a:t> </a:t>
            </a:r>
            <a:r>
              <a:rPr lang="es-AR" sz="2400" b="1" dirty="0">
                <a:solidFill>
                  <a:srgbClr val="33CC33"/>
                </a:solidFill>
                <a:latin typeface="Arial" panose="020B0604020202020204" pitchFamily="34" charset="0"/>
                <a:cs typeface="Arial" panose="020B0604020202020204" pitchFamily="34" charset="0"/>
              </a:rPr>
              <a:t>1111 0000 000</a:t>
            </a:r>
            <a:r>
              <a:rPr lang="es-AR" sz="2400" b="1" dirty="0">
                <a:solidFill>
                  <a:srgbClr val="00B0F0"/>
                </a:solidFill>
                <a:latin typeface="Arial" panose="020B0604020202020204" pitchFamily="34" charset="0"/>
                <a:cs typeface="Arial" panose="020B0604020202020204" pitchFamily="34" charset="0"/>
              </a:rPr>
              <a:t>1</a:t>
            </a:r>
            <a:r>
              <a:rPr lang="es-AR" sz="2400" b="1" dirty="0">
                <a:latin typeface="Arial" panose="020B0604020202020204" pitchFamily="34" charset="0"/>
                <a:cs typeface="Arial" panose="020B0604020202020204" pitchFamily="34" charset="0"/>
              </a:rPr>
              <a:t> </a:t>
            </a:r>
            <a:r>
              <a:rPr lang="es-AR" sz="2400" b="1" dirty="0">
                <a:solidFill>
                  <a:srgbClr val="00B0F0"/>
                </a:solidFill>
                <a:latin typeface="Arial" panose="020B0604020202020204" pitchFamily="34" charset="0"/>
                <a:cs typeface="Arial" panose="020B0604020202020204" pitchFamily="34" charset="0"/>
              </a:rPr>
              <a:t>0100</a:t>
            </a:r>
            <a:r>
              <a:rPr lang="es-AR" sz="2400" b="1" baseline="-25000" dirty="0">
                <a:latin typeface="Arial" panose="020B0604020202020204" pitchFamily="34" charset="0"/>
                <a:cs typeface="Arial" panose="020B0604020202020204" pitchFamily="34" charset="0"/>
              </a:rPr>
              <a:t>2</a:t>
            </a:r>
          </a:p>
          <a:p>
            <a:pPr>
              <a:buFont typeface="Wingdings" panose="05000000000000000000" pitchFamily="2" charset="2"/>
              <a:buNone/>
              <a:defRPr/>
            </a:pPr>
            <a:r>
              <a:rPr lang="es-AR" sz="2400" dirty="0">
                <a:latin typeface="Arial" panose="020B0604020202020204" pitchFamily="34" charset="0"/>
                <a:cs typeface="Arial" panose="020B0604020202020204" pitchFamily="34" charset="0"/>
              </a:rPr>
              <a:t> Los últimos cinco indican la </a:t>
            </a:r>
            <a:r>
              <a:rPr lang="es-AR" sz="2400" b="1" dirty="0">
                <a:latin typeface="Arial" panose="020B0604020202020204" pitchFamily="34" charset="0"/>
                <a:cs typeface="Arial" panose="020B0604020202020204" pitchFamily="34" charset="0"/>
              </a:rPr>
              <a:t>Palabra</a:t>
            </a:r>
            <a:r>
              <a:rPr lang="es-AR" sz="2400" dirty="0">
                <a:latin typeface="Arial" panose="020B0604020202020204" pitchFamily="34" charset="0"/>
                <a:cs typeface="Arial" panose="020B0604020202020204" pitchFamily="34" charset="0"/>
              </a:rPr>
              <a:t> (</a:t>
            </a:r>
            <a:r>
              <a:rPr lang="es-AR" sz="2400" b="1" dirty="0">
                <a:latin typeface="Arial" panose="020B0604020202020204" pitchFamily="34" charset="0"/>
                <a:cs typeface="Arial" panose="020B0604020202020204" pitchFamily="34" charset="0"/>
              </a:rPr>
              <a:t>Word</a:t>
            </a:r>
            <a:r>
              <a:rPr lang="es-AR" sz="24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400" b="1" dirty="0">
                <a:solidFill>
                  <a:srgbClr val="00B0F0"/>
                </a:solidFill>
                <a:latin typeface="Arial" panose="020B0604020202020204" pitchFamily="34" charset="0"/>
                <a:cs typeface="Arial" panose="020B0604020202020204" pitchFamily="34" charset="0"/>
              </a:rPr>
              <a:t>10100</a:t>
            </a:r>
            <a:r>
              <a:rPr lang="es-AR" sz="2400" baseline="-25000" dirty="0">
                <a:latin typeface="Arial" panose="020B0604020202020204" pitchFamily="34" charset="0"/>
                <a:cs typeface="Arial" panose="020B0604020202020204" pitchFamily="34" charset="0"/>
              </a:rPr>
              <a:t>2</a:t>
            </a:r>
            <a:r>
              <a:rPr lang="es-AR" sz="2400" dirty="0">
                <a:latin typeface="Arial" panose="020B0604020202020204" pitchFamily="34" charset="0"/>
                <a:cs typeface="Arial" panose="020B0604020202020204" pitchFamily="34" charset="0"/>
              </a:rPr>
              <a:t> = </a:t>
            </a:r>
            <a:r>
              <a:rPr lang="es-AR" sz="2400" b="1" dirty="0">
                <a:latin typeface="Arial" panose="020B0604020202020204" pitchFamily="34" charset="0"/>
                <a:cs typeface="Arial" panose="020B0604020202020204" pitchFamily="34" charset="0"/>
              </a:rPr>
              <a:t>14</a:t>
            </a:r>
            <a:r>
              <a:rPr lang="es-AR" sz="2400" baseline="-25000" dirty="0">
                <a:latin typeface="Arial" panose="020B0604020202020204" pitchFamily="34" charset="0"/>
                <a:cs typeface="Arial" panose="020B0604020202020204" pitchFamily="34" charset="0"/>
              </a:rPr>
              <a:t>16            </a:t>
            </a:r>
            <a:r>
              <a:rPr lang="es-AR" sz="2400" dirty="0">
                <a:latin typeface="Arial" panose="020B0604020202020204" pitchFamily="34" charset="0"/>
                <a:cs typeface="Arial" panose="020B0604020202020204" pitchFamily="34" charset="0"/>
              </a:rPr>
              <a:t>2</a:t>
            </a:r>
            <a:r>
              <a:rPr lang="es-AR" sz="2400" baseline="30000" dirty="0">
                <a:latin typeface="Arial" panose="020B0604020202020204" pitchFamily="34" charset="0"/>
                <a:cs typeface="Arial" panose="020B0604020202020204" pitchFamily="34" charset="0"/>
              </a:rPr>
              <a:t>5 </a:t>
            </a:r>
            <a:r>
              <a:rPr lang="es-AR" sz="2400" dirty="0">
                <a:latin typeface="Arial" panose="020B0604020202020204" pitchFamily="34" charset="0"/>
                <a:cs typeface="Arial" panose="020B0604020202020204" pitchFamily="34" charset="0"/>
              </a:rPr>
              <a:t>= </a:t>
            </a:r>
            <a:r>
              <a:rPr lang="es-AR" sz="2400" b="1" dirty="0">
                <a:latin typeface="Arial" panose="020B0604020202020204" pitchFamily="34" charset="0"/>
                <a:cs typeface="Arial" panose="020B0604020202020204" pitchFamily="34" charset="0"/>
              </a:rPr>
              <a:t>32 palabras por bloque</a:t>
            </a:r>
            <a:endParaRPr lang="es-AR" sz="2400" b="1" baseline="-25000" dirty="0">
              <a:latin typeface="Arial" panose="020B0604020202020204" pitchFamily="34" charset="0"/>
              <a:cs typeface="Arial" panose="020B0604020202020204" pitchFamily="34" charset="0"/>
            </a:endParaRPr>
          </a:p>
          <a:p>
            <a:pPr>
              <a:buFont typeface="Wingdings" panose="05000000000000000000" pitchFamily="2" charset="2"/>
              <a:buNone/>
              <a:defRPr/>
            </a:pPr>
            <a:r>
              <a:rPr lang="es-AR" sz="2400" dirty="0">
                <a:latin typeface="Arial" panose="020B0604020202020204" pitchFamily="34" charset="0"/>
                <a:cs typeface="Arial" panose="020B0604020202020204" pitchFamily="34" charset="0"/>
              </a:rPr>
              <a:t>Los siguientes 13 bits indican el </a:t>
            </a:r>
            <a:r>
              <a:rPr lang="es-AR" sz="2400" b="1" dirty="0">
                <a:latin typeface="Arial" panose="020B0604020202020204" pitchFamily="34" charset="0"/>
                <a:cs typeface="Arial" panose="020B0604020202020204" pitchFamily="34" charset="0"/>
              </a:rPr>
              <a:t>Conjunto</a:t>
            </a:r>
            <a:r>
              <a:rPr lang="es-AR" sz="2400" dirty="0">
                <a:latin typeface="Arial" panose="020B0604020202020204" pitchFamily="34" charset="0"/>
                <a:cs typeface="Arial" panose="020B0604020202020204" pitchFamily="34" charset="0"/>
              </a:rPr>
              <a:t> (</a:t>
            </a:r>
            <a:r>
              <a:rPr lang="es-AR" sz="2400" b="1" dirty="0">
                <a:latin typeface="Arial" panose="020B0604020202020204" pitchFamily="34" charset="0"/>
                <a:cs typeface="Arial" panose="020B0604020202020204" pitchFamily="34" charset="0"/>
              </a:rPr>
              <a:t>Set</a:t>
            </a:r>
            <a:r>
              <a:rPr lang="es-AR" sz="24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400" b="1" dirty="0">
                <a:solidFill>
                  <a:srgbClr val="33CC33"/>
                </a:solidFill>
                <a:latin typeface="Arial" panose="020B0604020202020204" pitchFamily="34" charset="0"/>
                <a:cs typeface="Arial" panose="020B0604020202020204" pitchFamily="34" charset="0"/>
              </a:rPr>
              <a:t>0 1111 1000 0000</a:t>
            </a:r>
            <a:r>
              <a:rPr lang="es-AR" sz="2400" baseline="-25000" dirty="0">
                <a:latin typeface="Arial" panose="020B0604020202020204" pitchFamily="34" charset="0"/>
                <a:cs typeface="Arial" panose="020B0604020202020204" pitchFamily="34" charset="0"/>
              </a:rPr>
              <a:t>2</a:t>
            </a:r>
            <a:r>
              <a:rPr lang="es-AR" sz="2400" dirty="0">
                <a:latin typeface="Arial" panose="020B0604020202020204" pitchFamily="34" charset="0"/>
                <a:cs typeface="Arial" panose="020B0604020202020204" pitchFamily="34" charset="0"/>
              </a:rPr>
              <a:t> = </a:t>
            </a:r>
            <a:r>
              <a:rPr lang="es-AR" sz="2400" b="1" dirty="0">
                <a:latin typeface="Arial" panose="020B0604020202020204" pitchFamily="34" charset="0"/>
                <a:cs typeface="Arial" panose="020B0604020202020204" pitchFamily="34" charset="0"/>
              </a:rPr>
              <a:t>0F80</a:t>
            </a:r>
            <a:r>
              <a:rPr lang="es-AR" sz="2400" baseline="-25000" dirty="0">
                <a:latin typeface="Arial" panose="020B0604020202020204" pitchFamily="34" charset="0"/>
                <a:cs typeface="Arial" panose="020B0604020202020204" pitchFamily="34" charset="0"/>
              </a:rPr>
              <a:t>16  </a:t>
            </a:r>
          </a:p>
          <a:p>
            <a:pPr>
              <a:buFont typeface="Wingdings" panose="05000000000000000000" pitchFamily="2" charset="2"/>
              <a:buNone/>
              <a:defRPr/>
            </a:pPr>
            <a:r>
              <a:rPr lang="es-AR" sz="2400" dirty="0">
                <a:latin typeface="Arial" panose="020B0604020202020204" pitchFamily="34" charset="0"/>
                <a:cs typeface="Arial" panose="020B0604020202020204" pitchFamily="34" charset="0"/>
              </a:rPr>
              <a:t>2</a:t>
            </a:r>
            <a:r>
              <a:rPr lang="es-AR" sz="2400" baseline="30000" dirty="0">
                <a:latin typeface="Arial" panose="020B0604020202020204" pitchFamily="34" charset="0"/>
                <a:cs typeface="Arial" panose="020B0604020202020204" pitchFamily="34" charset="0"/>
              </a:rPr>
              <a:t>14</a:t>
            </a:r>
            <a:r>
              <a:rPr lang="es-AR" sz="2400" dirty="0">
                <a:latin typeface="Arial" panose="020B0604020202020204" pitchFamily="34" charset="0"/>
                <a:cs typeface="Arial" panose="020B0604020202020204" pitchFamily="34" charset="0"/>
              </a:rPr>
              <a:t>/2</a:t>
            </a:r>
            <a:r>
              <a:rPr lang="es-AR" sz="2400" baseline="30000" dirty="0">
                <a:latin typeface="Arial" panose="020B0604020202020204" pitchFamily="34" charset="0"/>
                <a:cs typeface="Arial" panose="020B0604020202020204" pitchFamily="34" charset="0"/>
              </a:rPr>
              <a:t>1</a:t>
            </a:r>
            <a:r>
              <a:rPr lang="es-AR" sz="2400" dirty="0">
                <a:latin typeface="Arial" panose="020B0604020202020204" pitchFamily="34" charset="0"/>
                <a:cs typeface="Arial" panose="020B0604020202020204" pitchFamily="34" charset="0"/>
              </a:rPr>
              <a:t> = </a:t>
            </a:r>
            <a:r>
              <a:rPr lang="es-AR" sz="2400" b="1" dirty="0">
                <a:latin typeface="Arial" panose="020B0604020202020204" pitchFamily="34" charset="0"/>
                <a:cs typeface="Arial" panose="020B0604020202020204" pitchFamily="34" charset="0"/>
              </a:rPr>
              <a:t>2</a:t>
            </a:r>
            <a:r>
              <a:rPr lang="es-AR" sz="2400" b="1" baseline="30000" dirty="0">
                <a:latin typeface="Arial" panose="020B0604020202020204" pitchFamily="34" charset="0"/>
                <a:cs typeface="Arial" panose="020B0604020202020204" pitchFamily="34" charset="0"/>
              </a:rPr>
              <a:t>13</a:t>
            </a:r>
            <a:r>
              <a:rPr lang="es-AR" sz="2400" b="1" dirty="0">
                <a:latin typeface="Arial" panose="020B0604020202020204" pitchFamily="34" charset="0"/>
                <a:cs typeface="Arial" panose="020B0604020202020204" pitchFamily="34" charset="0"/>
              </a:rPr>
              <a:t> Conjuntos </a:t>
            </a:r>
            <a:r>
              <a:rPr lang="es-AR" sz="2400" dirty="0">
                <a:latin typeface="Arial" panose="020B0604020202020204" pitchFamily="34" charset="0"/>
                <a:cs typeface="Arial" panose="020B0604020202020204" pitchFamily="34" charset="0"/>
              </a:rPr>
              <a:t>(</a:t>
            </a:r>
            <a:r>
              <a:rPr lang="es-AR" sz="2400" b="1" dirty="0">
                <a:latin typeface="Arial" panose="020B0604020202020204" pitchFamily="34" charset="0"/>
                <a:cs typeface="Arial" panose="020B0604020202020204" pitchFamily="34" charset="0"/>
              </a:rPr>
              <a:t>Sets</a:t>
            </a:r>
            <a:r>
              <a:rPr lang="es-AR" sz="24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400" dirty="0">
                <a:latin typeface="Arial" panose="020B0604020202020204" pitchFamily="34" charset="0"/>
                <a:cs typeface="Arial" panose="020B0604020202020204" pitchFamily="34" charset="0"/>
              </a:rPr>
              <a:t>Los restantes 14 bits indican la </a:t>
            </a:r>
            <a:r>
              <a:rPr lang="es-AR" sz="2400" b="1" dirty="0">
                <a:latin typeface="Arial" panose="020B0604020202020204" pitchFamily="34" charset="0"/>
                <a:cs typeface="Arial" panose="020B0604020202020204" pitchFamily="34" charset="0"/>
              </a:rPr>
              <a:t>Etiqueta</a:t>
            </a:r>
            <a:r>
              <a:rPr lang="es-AR" sz="2400" dirty="0">
                <a:latin typeface="Arial" panose="020B0604020202020204" pitchFamily="34" charset="0"/>
                <a:cs typeface="Arial" panose="020B0604020202020204" pitchFamily="34" charset="0"/>
              </a:rPr>
              <a:t> (</a:t>
            </a:r>
            <a:r>
              <a:rPr lang="es-AR" sz="2400" b="1" dirty="0">
                <a:latin typeface="Arial" panose="020B0604020202020204" pitchFamily="34" charset="0"/>
                <a:cs typeface="Arial" panose="020B0604020202020204" pitchFamily="34" charset="0"/>
              </a:rPr>
              <a:t>Tag</a:t>
            </a:r>
            <a:r>
              <a:rPr lang="es-AR" sz="2400" dirty="0">
                <a:latin typeface="Arial" panose="020B0604020202020204" pitchFamily="34" charset="0"/>
                <a:cs typeface="Arial" panose="020B0604020202020204" pitchFamily="34" charset="0"/>
              </a:rPr>
              <a:t>)</a:t>
            </a:r>
          </a:p>
          <a:p>
            <a:pPr>
              <a:buFont typeface="Wingdings" panose="05000000000000000000" pitchFamily="2" charset="2"/>
              <a:buNone/>
              <a:defRPr/>
            </a:pPr>
            <a:r>
              <a:rPr lang="es-AR" sz="2400" b="1" dirty="0">
                <a:latin typeface="Arial" panose="020B0604020202020204" pitchFamily="34" charset="0"/>
                <a:cs typeface="Arial" panose="020B0604020202020204" pitchFamily="34" charset="0"/>
              </a:rPr>
              <a:t>10 1000 0000 1101</a:t>
            </a:r>
            <a:r>
              <a:rPr lang="es-AR" sz="2400" baseline="-25000" dirty="0">
                <a:latin typeface="Arial" panose="020B0604020202020204" pitchFamily="34" charset="0"/>
                <a:cs typeface="Arial" panose="020B0604020202020204" pitchFamily="34" charset="0"/>
              </a:rPr>
              <a:t>2</a:t>
            </a:r>
            <a:r>
              <a:rPr lang="es-AR" sz="2400" dirty="0">
                <a:latin typeface="Arial" panose="020B0604020202020204" pitchFamily="34" charset="0"/>
                <a:cs typeface="Arial" panose="020B0604020202020204" pitchFamily="34" charset="0"/>
              </a:rPr>
              <a:t> = </a:t>
            </a:r>
            <a:r>
              <a:rPr lang="es-AR" sz="2400" b="1" dirty="0">
                <a:latin typeface="Arial" panose="020B0604020202020204" pitchFamily="34" charset="0"/>
                <a:cs typeface="Arial" panose="020B0604020202020204" pitchFamily="34" charset="0"/>
              </a:rPr>
              <a:t>280C</a:t>
            </a:r>
            <a:r>
              <a:rPr lang="es-AR" sz="2400" baseline="-25000" dirty="0">
                <a:latin typeface="Arial" panose="020B0604020202020204" pitchFamily="34" charset="0"/>
                <a:cs typeface="Arial" panose="020B0604020202020204" pitchFamily="34" charset="0"/>
              </a:rPr>
              <a:t>16                 </a:t>
            </a:r>
            <a:r>
              <a:rPr lang="es-AR" sz="2400" b="1" dirty="0">
                <a:latin typeface="Arial" panose="020B0604020202020204" pitchFamily="34" charset="0"/>
                <a:cs typeface="Arial" panose="020B0604020202020204" pitchFamily="34" charset="0"/>
              </a:rPr>
              <a:t>2</a:t>
            </a:r>
            <a:r>
              <a:rPr lang="es-AR" sz="2400" b="1" baseline="30000" dirty="0">
                <a:latin typeface="Arial" panose="020B0604020202020204" pitchFamily="34" charset="0"/>
                <a:cs typeface="Arial" panose="020B0604020202020204" pitchFamily="34" charset="0"/>
              </a:rPr>
              <a:t>14</a:t>
            </a:r>
            <a:r>
              <a:rPr lang="es-AR" sz="2400" b="1" dirty="0">
                <a:latin typeface="Arial" panose="020B0604020202020204" pitchFamily="34" charset="0"/>
                <a:cs typeface="Arial" panose="020B0604020202020204" pitchFamily="34" charset="0"/>
              </a:rPr>
              <a:t> Líneas (Slots)</a:t>
            </a:r>
          </a:p>
          <a:p>
            <a:pPr>
              <a:buFont typeface="Wingdings" panose="05000000000000000000" pitchFamily="2" charset="2"/>
              <a:buNone/>
              <a:defRPr/>
            </a:pPr>
            <a:r>
              <a:rPr lang="es-AR" sz="2400" b="1" dirty="0">
                <a:latin typeface="Arial" panose="020B0604020202020204" pitchFamily="34" charset="0"/>
                <a:cs typeface="Arial" panose="020B0604020202020204" pitchFamily="34" charset="0"/>
              </a:rPr>
              <a:t>TAMAÑO MEMORIA DE ETIQUETAS:</a:t>
            </a:r>
          </a:p>
          <a:p>
            <a:pPr>
              <a:buFont typeface="Wingdings" panose="05000000000000000000" pitchFamily="2" charset="2"/>
              <a:buNone/>
              <a:defRPr/>
            </a:pPr>
            <a:r>
              <a:rPr lang="es-AR" sz="2400" b="1" baseline="-25000" dirty="0">
                <a:latin typeface="Arial" panose="020B0604020202020204" pitchFamily="34" charset="0"/>
                <a:cs typeface="Arial" panose="020B0604020202020204" pitchFamily="34" charset="0"/>
              </a:rPr>
              <a:t>14 bits x 2</a:t>
            </a:r>
            <a:r>
              <a:rPr lang="es-AR" sz="2400" b="1" baseline="30000" dirty="0">
                <a:latin typeface="Arial" panose="020B0604020202020204" pitchFamily="34" charset="0"/>
                <a:cs typeface="Arial" panose="020B0604020202020204" pitchFamily="34" charset="0"/>
              </a:rPr>
              <a:t>14</a:t>
            </a:r>
            <a:r>
              <a:rPr lang="es-AR" sz="2400" b="1" baseline="-25000" dirty="0">
                <a:latin typeface="Arial" panose="020B0604020202020204" pitchFamily="34" charset="0"/>
                <a:cs typeface="Arial" panose="020B0604020202020204" pitchFamily="34" charset="0"/>
              </a:rPr>
              <a:t> Líneas = 14 bits x 16.384 Líneas = 14 bits x 16 Ki Líneas =  224 Kib</a:t>
            </a:r>
          </a:p>
          <a:p>
            <a:pPr>
              <a:buFont typeface="Wingdings" panose="05000000000000000000" pitchFamily="2" charset="2"/>
              <a:buNone/>
              <a:defRPr/>
            </a:pPr>
            <a:endParaRPr lang="es-AR" sz="2400" b="1" dirty="0">
              <a:latin typeface="Arial" panose="020B0604020202020204" pitchFamily="34" charset="0"/>
              <a:cs typeface="Arial" panose="020B0604020202020204" pitchFamily="34" charset="0"/>
            </a:endParaRPr>
          </a:p>
          <a:p>
            <a:pPr>
              <a:defRPr/>
            </a:pPr>
            <a:endParaRPr lang="es-AR" dirty="0"/>
          </a:p>
        </p:txBody>
      </p:sp>
      <p:sp>
        <p:nvSpPr>
          <p:cNvPr id="4" name="3 Marcador de número de diapositiva">
            <a:extLst>
              <a:ext uri="{FF2B5EF4-FFF2-40B4-BE49-F238E27FC236}">
                <a16:creationId xmlns:a16="http://schemas.microsoft.com/office/drawing/2014/main" id="{90A5C2C9-FE95-43D9-93D1-4A46ED52FCD4}"/>
              </a:ext>
            </a:extLst>
          </p:cNvPr>
          <p:cNvSpPr>
            <a:spLocks noGrp="1"/>
          </p:cNvSpPr>
          <p:nvPr>
            <p:ph type="sldNum" sz="quarter" idx="12"/>
          </p:nvPr>
        </p:nvSpPr>
        <p:spPr>
          <a:xfrm>
            <a:off x="8244408" y="6245225"/>
            <a:ext cx="442392" cy="476250"/>
          </a:xfrm>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F70DC29A-13F5-47BA-9F3E-FE520D96BA24}" type="slidenum">
              <a:rPr lang="es-ES" altLang="es-AR" smtClean="0">
                <a:latin typeface="Arial" panose="020B0604020202020204" pitchFamily="34" charset="0"/>
              </a:rPr>
              <a:pPr eaLnBrk="1" hangingPunct="1">
                <a:defRPr/>
              </a:pPr>
              <a:t>37</a:t>
            </a:fld>
            <a:endParaRPr lang="es-ES" altLang="es-AR"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896A6C9-4DE9-466B-97A9-B118261FF5D1}"/>
              </a:ext>
            </a:extLst>
          </p:cNvPr>
          <p:cNvSpPr>
            <a:spLocks noGrp="1"/>
          </p:cNvSpPr>
          <p:nvPr>
            <p:ph type="title"/>
          </p:nvPr>
        </p:nvSpPr>
        <p:spPr/>
        <p:txBody>
          <a:bodyPr/>
          <a:lstStyle/>
          <a:p>
            <a:pPr>
              <a:defRPr/>
            </a:pPr>
            <a:r>
              <a:rPr lang="es-AR" sz="3600" dirty="0">
                <a:latin typeface="Arial" pitchFamily="34" charset="0"/>
                <a:cs typeface="Arial" pitchFamily="34" charset="0"/>
              </a:rPr>
              <a:t>Memoria Cache asociativa de 2 vías</a:t>
            </a:r>
            <a:endParaRPr lang="es-AR" sz="3600" dirty="0"/>
          </a:p>
        </p:txBody>
      </p:sp>
      <p:sp>
        <p:nvSpPr>
          <p:cNvPr id="3" name="2 Marcador de contenido">
            <a:extLst>
              <a:ext uri="{FF2B5EF4-FFF2-40B4-BE49-F238E27FC236}">
                <a16:creationId xmlns:a16="http://schemas.microsoft.com/office/drawing/2014/main" id="{96A092C3-6A37-45E9-9444-196457E28378}"/>
              </a:ext>
            </a:extLst>
          </p:cNvPr>
          <p:cNvSpPr>
            <a:spLocks noGrp="1"/>
          </p:cNvSpPr>
          <p:nvPr>
            <p:ph idx="1"/>
          </p:nvPr>
        </p:nvSpPr>
        <p:spPr>
          <a:xfrm>
            <a:off x="457200" y="1628775"/>
            <a:ext cx="8229600" cy="4467225"/>
          </a:xfrm>
        </p:spPr>
        <p:txBody>
          <a:bodyPr/>
          <a:lstStyle/>
          <a:p>
            <a:pPr>
              <a:defRPr/>
            </a:pPr>
            <a:r>
              <a:rPr lang="es-AR" dirty="0"/>
              <a:t>Combina la simplicidad del mapeo directo con la flexibilidad del mapeo asociativo.</a:t>
            </a:r>
          </a:p>
          <a:p>
            <a:pPr>
              <a:defRPr/>
            </a:pPr>
            <a:r>
              <a:rPr lang="es-AR" dirty="0"/>
              <a:t>La porción asociativa es limitada a unas pocas Líneas (Slots) que conforman el conjunto, en este caso como dos bloques (Blocks) forman el conjunto se trata de una cache asociativa de conjunto de dos vías.</a:t>
            </a:r>
          </a:p>
          <a:p>
            <a:pPr>
              <a:defRPr/>
            </a:pPr>
            <a:r>
              <a:rPr lang="es-AR" dirty="0"/>
              <a:t>En este caso se necesitan buscar sólo dos Etiquetas (Tags) para cada referencia a memoria.</a:t>
            </a:r>
          </a:p>
          <a:p>
            <a:pPr>
              <a:defRPr/>
            </a:pPr>
            <a:endParaRPr lang="es-AR" dirty="0"/>
          </a:p>
        </p:txBody>
      </p:sp>
      <p:sp>
        <p:nvSpPr>
          <p:cNvPr id="4" name="3 Marcador de número de diapositiva">
            <a:extLst>
              <a:ext uri="{FF2B5EF4-FFF2-40B4-BE49-F238E27FC236}">
                <a16:creationId xmlns:a16="http://schemas.microsoft.com/office/drawing/2014/main" id="{8AF26852-6F8A-4FD2-97F4-1B8A5D1DAAA8}"/>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BA3B0F95-56A9-432F-AE0D-2A93102BBEAE}" type="slidenum">
              <a:rPr lang="es-ES" altLang="es-AR" smtClean="0">
                <a:latin typeface="Arial" panose="020B0604020202020204" pitchFamily="34" charset="0"/>
              </a:rPr>
              <a:pPr eaLnBrk="1" hangingPunct="1">
                <a:defRPr/>
              </a:pPr>
              <a:t>38</a:t>
            </a:fld>
            <a:endParaRPr lang="es-ES" altLang="es-AR">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8B22629-40CB-4120-A48A-1EDBDD8DF8F0}"/>
              </a:ext>
            </a:extLst>
          </p:cNvPr>
          <p:cNvSpPr>
            <a:spLocks noGrp="1"/>
          </p:cNvSpPr>
          <p:nvPr>
            <p:ph type="title"/>
          </p:nvPr>
        </p:nvSpPr>
        <p:spPr>
          <a:xfrm>
            <a:off x="457200" y="381000"/>
            <a:ext cx="8229600" cy="600075"/>
          </a:xfrm>
        </p:spPr>
        <p:txBody>
          <a:bodyPr/>
          <a:lstStyle/>
          <a:p>
            <a:pPr>
              <a:defRPr/>
            </a:pPr>
            <a:r>
              <a:rPr lang="es-AR" sz="4000" dirty="0"/>
              <a:t>ACTUALIZACIÓN DE LA MEMORIA CACHÉ</a:t>
            </a:r>
          </a:p>
        </p:txBody>
      </p:sp>
      <p:sp>
        <p:nvSpPr>
          <p:cNvPr id="3" name="2 Marcador de contenido">
            <a:extLst>
              <a:ext uri="{FF2B5EF4-FFF2-40B4-BE49-F238E27FC236}">
                <a16:creationId xmlns:a16="http://schemas.microsoft.com/office/drawing/2014/main" id="{458D2AF4-0DBD-4C05-B58F-7B95DBD0DC05}"/>
              </a:ext>
            </a:extLst>
          </p:cNvPr>
          <p:cNvSpPr>
            <a:spLocks noGrp="1"/>
          </p:cNvSpPr>
          <p:nvPr>
            <p:ph idx="1"/>
          </p:nvPr>
        </p:nvSpPr>
        <p:spPr>
          <a:xfrm>
            <a:off x="457200" y="1159669"/>
            <a:ext cx="8229600" cy="4538662"/>
          </a:xfrm>
        </p:spPr>
        <p:txBody>
          <a:bodyPr/>
          <a:lstStyle/>
          <a:p>
            <a:pPr algn="just">
              <a:defRPr/>
            </a:pPr>
            <a:r>
              <a:rPr lang="es-AR" sz="2400" dirty="0">
                <a:latin typeface="Arial" pitchFamily="34" charset="0"/>
                <a:cs typeface="Arial" pitchFamily="34" charset="0"/>
              </a:rPr>
              <a:t>Esto implica sustituir cierta información que está en la memoria caché por otra nueva transferida de la memoria principal. La actualización implica elegir que posición de la memoria caché se va a sustituir. </a:t>
            </a:r>
          </a:p>
          <a:p>
            <a:pPr algn="just">
              <a:defRPr/>
            </a:pPr>
            <a:r>
              <a:rPr lang="es-AR" sz="2400" dirty="0">
                <a:latin typeface="Arial" pitchFamily="34" charset="0"/>
                <a:cs typeface="Arial" pitchFamily="34" charset="0"/>
              </a:rPr>
              <a:t>En las memorias caché de correspondencia directa sólo puede almacenarse en una posición determinada de la memoria caché. </a:t>
            </a:r>
          </a:p>
          <a:p>
            <a:pPr algn="just">
              <a:defRPr/>
            </a:pPr>
            <a:r>
              <a:rPr lang="es-AR" sz="2400" dirty="0">
                <a:latin typeface="Arial" pitchFamily="34" charset="0"/>
                <a:cs typeface="Arial" pitchFamily="34" charset="0"/>
              </a:rPr>
              <a:t>En las otras organizaciones se puede  hacer la sustitución  según distintos algoritmos. Los más usados son el  </a:t>
            </a:r>
            <a:r>
              <a:rPr lang="es-AR" sz="2400" b="1" dirty="0">
                <a:latin typeface="Arial" pitchFamily="34" charset="0"/>
                <a:cs typeface="Arial" pitchFamily="34" charset="0"/>
              </a:rPr>
              <a:t>RANDOM</a:t>
            </a:r>
            <a:r>
              <a:rPr lang="es-AR" sz="2400" dirty="0">
                <a:latin typeface="Arial" pitchFamily="34" charset="0"/>
                <a:cs typeface="Arial" pitchFamily="34" charset="0"/>
              </a:rPr>
              <a:t> y el </a:t>
            </a:r>
            <a:r>
              <a:rPr lang="es-AR" sz="2400" b="1" dirty="0">
                <a:latin typeface="Arial" pitchFamily="34" charset="0"/>
                <a:cs typeface="Arial" pitchFamily="34" charset="0"/>
              </a:rPr>
              <a:t>LRU</a:t>
            </a:r>
            <a:r>
              <a:rPr lang="es-AR" sz="2400" dirty="0">
                <a:latin typeface="Arial" pitchFamily="34" charset="0"/>
                <a:cs typeface="Arial" pitchFamily="34" charset="0"/>
              </a:rPr>
              <a:t> (</a:t>
            </a:r>
            <a:r>
              <a:rPr lang="es-AR" sz="2400" b="1" dirty="0" err="1">
                <a:latin typeface="Arial" pitchFamily="34" charset="0"/>
                <a:cs typeface="Arial" pitchFamily="34" charset="0"/>
              </a:rPr>
              <a:t>Least</a:t>
            </a:r>
            <a:r>
              <a:rPr lang="es-AR" sz="2400" b="1" dirty="0">
                <a:latin typeface="Arial" pitchFamily="34" charset="0"/>
                <a:cs typeface="Arial" pitchFamily="34" charset="0"/>
              </a:rPr>
              <a:t> </a:t>
            </a:r>
            <a:r>
              <a:rPr lang="es-AR" sz="2400" b="1" dirty="0" err="1">
                <a:latin typeface="Arial" pitchFamily="34" charset="0"/>
                <a:cs typeface="Arial" pitchFamily="34" charset="0"/>
              </a:rPr>
              <a:t>Recently</a:t>
            </a:r>
            <a:r>
              <a:rPr lang="es-AR" sz="2400" b="1" dirty="0">
                <a:latin typeface="Arial" pitchFamily="34" charset="0"/>
                <a:cs typeface="Arial" pitchFamily="34" charset="0"/>
              </a:rPr>
              <a:t> Used</a:t>
            </a:r>
            <a:r>
              <a:rPr lang="es-AR" sz="2400" dirty="0">
                <a:latin typeface="Arial" pitchFamily="34" charset="0"/>
                <a:cs typeface="Arial" pitchFamily="34" charset="0"/>
              </a:rPr>
              <a:t>). El primero actualiza en forma aleatoria cualquier vía o grupo. El segundo sustituye aquella que lleva más tiempo sin ser accedida. </a:t>
            </a:r>
          </a:p>
          <a:p>
            <a:pPr>
              <a:defRPr/>
            </a:pPr>
            <a:endParaRPr lang="es-AR" dirty="0"/>
          </a:p>
        </p:txBody>
      </p:sp>
      <p:sp>
        <p:nvSpPr>
          <p:cNvPr id="4" name="3 Marcador de número de diapositiva">
            <a:extLst>
              <a:ext uri="{FF2B5EF4-FFF2-40B4-BE49-F238E27FC236}">
                <a16:creationId xmlns:a16="http://schemas.microsoft.com/office/drawing/2014/main" id="{4501F30C-9990-4DD2-964D-264346BD9C03}"/>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6ECB429A-A224-40E3-9D0F-7DDB589819C0}" type="slidenum">
              <a:rPr lang="es-ES" altLang="es-AR" smtClean="0">
                <a:latin typeface="Arial" panose="020B0604020202020204" pitchFamily="34" charset="0"/>
              </a:rPr>
              <a:pPr eaLnBrk="1" hangingPunct="1">
                <a:defRPr/>
              </a:pPr>
              <a:t>39</a:t>
            </a:fld>
            <a:endParaRPr lang="es-ES" altLang="es-AR">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DE2B5EE-B998-4C7F-98EA-FCABB9164F96}"/>
              </a:ext>
            </a:extLst>
          </p:cNvPr>
          <p:cNvSpPr>
            <a:spLocks noGrp="1"/>
          </p:cNvSpPr>
          <p:nvPr>
            <p:ph type="title"/>
          </p:nvPr>
        </p:nvSpPr>
        <p:spPr/>
        <p:txBody>
          <a:bodyPr/>
          <a:lstStyle/>
          <a:p>
            <a:pPr>
              <a:defRPr/>
            </a:pPr>
            <a:r>
              <a:rPr lang="es-AR" sz="3600" dirty="0"/>
              <a:t>JERARQUÍA DE  LAS MEMORIAS</a:t>
            </a:r>
          </a:p>
        </p:txBody>
      </p:sp>
      <p:sp>
        <p:nvSpPr>
          <p:cNvPr id="4" name="3 Marcador de número de diapositiva">
            <a:extLst>
              <a:ext uri="{FF2B5EF4-FFF2-40B4-BE49-F238E27FC236}">
                <a16:creationId xmlns:a16="http://schemas.microsoft.com/office/drawing/2014/main" id="{4E6151BF-BB92-486F-BBC0-190847068D3E}"/>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A633348C-0A98-43AC-BA8A-CB89BB903BC7}" type="slidenum">
              <a:rPr lang="es-ES" altLang="es-AR" smtClean="0">
                <a:latin typeface="Arial" panose="020B0604020202020204" pitchFamily="34" charset="0"/>
              </a:rPr>
              <a:pPr eaLnBrk="1" hangingPunct="1">
                <a:defRPr/>
              </a:pPr>
              <a:t>4</a:t>
            </a:fld>
            <a:endParaRPr lang="es-ES" altLang="es-AR">
              <a:latin typeface="Arial" panose="020B0604020202020204" pitchFamily="34" charset="0"/>
            </a:endParaRPr>
          </a:p>
        </p:txBody>
      </p:sp>
      <p:pic>
        <p:nvPicPr>
          <p:cNvPr id="9220" name="3 Marcador de contenido">
            <a:extLst>
              <a:ext uri="{FF2B5EF4-FFF2-40B4-BE49-F238E27FC236}">
                <a16:creationId xmlns:a16="http://schemas.microsoft.com/office/drawing/2014/main" id="{152C1E59-E7A6-45E1-B257-A66CC67112B1}"/>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700213"/>
            <a:ext cx="7993063" cy="4537075"/>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5866BB1-DA14-4F38-B008-A9DCDBBB5EE3}"/>
              </a:ext>
            </a:extLst>
          </p:cNvPr>
          <p:cNvSpPr>
            <a:spLocks noGrp="1"/>
          </p:cNvSpPr>
          <p:nvPr>
            <p:ph type="title"/>
          </p:nvPr>
        </p:nvSpPr>
        <p:spPr>
          <a:xfrm>
            <a:off x="468167" y="149966"/>
            <a:ext cx="8229600" cy="476250"/>
          </a:xfrm>
        </p:spPr>
        <p:txBody>
          <a:bodyPr/>
          <a:lstStyle/>
          <a:p>
            <a:pPr>
              <a:defRPr/>
            </a:pPr>
            <a:r>
              <a:rPr lang="es-AR" sz="4000" dirty="0"/>
              <a:t>ACTUALIZACIÓN DE LA MEMORIA PRINCIPAL</a:t>
            </a:r>
          </a:p>
        </p:txBody>
      </p:sp>
      <p:sp>
        <p:nvSpPr>
          <p:cNvPr id="3" name="2 Marcador de contenido">
            <a:extLst>
              <a:ext uri="{FF2B5EF4-FFF2-40B4-BE49-F238E27FC236}">
                <a16:creationId xmlns:a16="http://schemas.microsoft.com/office/drawing/2014/main" id="{9EF595EE-7E0E-46ED-9743-D2139CC89AA7}"/>
              </a:ext>
            </a:extLst>
          </p:cNvPr>
          <p:cNvSpPr>
            <a:spLocks noGrp="1"/>
          </p:cNvSpPr>
          <p:nvPr>
            <p:ph idx="1"/>
          </p:nvPr>
        </p:nvSpPr>
        <p:spPr>
          <a:xfrm>
            <a:off x="457200" y="737901"/>
            <a:ext cx="8229600" cy="4754562"/>
          </a:xfrm>
        </p:spPr>
        <p:txBody>
          <a:bodyPr/>
          <a:lstStyle/>
          <a:p>
            <a:pPr algn="just">
              <a:defRPr/>
            </a:pPr>
            <a:r>
              <a:rPr lang="es-AR" sz="2000" dirty="0">
                <a:latin typeface="Arial" pitchFamily="34" charset="0"/>
                <a:cs typeface="Arial" pitchFamily="34" charset="0"/>
              </a:rPr>
              <a:t>Como el procesador trabaja en la memoria caché, los datos actualizados se encuentran en la memoria caché. Si otro dispositivo accede a la memoria principal obtendrá datos obsoletos. Por lo tanto, es importante fijar políticas de actualización de la memoria principal. Hay tres métodos: </a:t>
            </a:r>
          </a:p>
          <a:p>
            <a:pPr algn="just">
              <a:defRPr/>
            </a:pPr>
            <a:r>
              <a:rPr lang="es-AR" sz="2000" dirty="0">
                <a:latin typeface="Arial" pitchFamily="34" charset="0"/>
                <a:cs typeface="Arial" pitchFamily="34" charset="0"/>
              </a:rPr>
              <a:t></a:t>
            </a:r>
            <a:r>
              <a:rPr lang="es-AR" sz="2000" b="1" dirty="0" err="1">
                <a:latin typeface="Arial" pitchFamily="34" charset="0"/>
                <a:cs typeface="Arial" pitchFamily="34" charset="0"/>
              </a:rPr>
              <a:t>Write</a:t>
            </a:r>
            <a:r>
              <a:rPr lang="es-AR" sz="2000" b="1" dirty="0">
                <a:latin typeface="Arial" pitchFamily="34" charset="0"/>
                <a:cs typeface="Arial" pitchFamily="34" charset="0"/>
              </a:rPr>
              <a:t> </a:t>
            </a:r>
            <a:r>
              <a:rPr lang="es-AR" sz="2000" b="1" dirty="0" err="1">
                <a:latin typeface="Arial" pitchFamily="34" charset="0"/>
                <a:cs typeface="Arial" pitchFamily="34" charset="0"/>
              </a:rPr>
              <a:t>through</a:t>
            </a:r>
            <a:r>
              <a:rPr lang="es-AR" sz="2000" b="1" dirty="0">
                <a:latin typeface="Arial" pitchFamily="34" charset="0"/>
                <a:cs typeface="Arial" pitchFamily="34" charset="0"/>
              </a:rPr>
              <a:t> </a:t>
            </a:r>
            <a:r>
              <a:rPr lang="es-AR" sz="2000" dirty="0">
                <a:latin typeface="Arial" pitchFamily="34" charset="0"/>
                <a:cs typeface="Arial" pitchFamily="34" charset="0"/>
              </a:rPr>
              <a:t>(escritura inmediata): Todas las escrituras del procesador en la memoria caché son traspasadas inmediatamente a la memoria principal. Baja la performance del sistema porque se usa mucho el bus de memoria principal. </a:t>
            </a:r>
          </a:p>
          <a:p>
            <a:pPr algn="just">
              <a:defRPr/>
            </a:pPr>
            <a:r>
              <a:rPr lang="es-AR" sz="2000" dirty="0">
                <a:latin typeface="Arial" pitchFamily="34" charset="0"/>
                <a:cs typeface="Arial" pitchFamily="34" charset="0"/>
              </a:rPr>
              <a:t></a:t>
            </a:r>
            <a:r>
              <a:rPr lang="es-AR" sz="2000" b="1" dirty="0" err="1">
                <a:latin typeface="Arial" pitchFamily="34" charset="0"/>
                <a:cs typeface="Arial" pitchFamily="34" charset="0"/>
              </a:rPr>
              <a:t>Buffered</a:t>
            </a:r>
            <a:r>
              <a:rPr lang="es-AR" sz="2000" b="1" dirty="0">
                <a:latin typeface="Arial" pitchFamily="34" charset="0"/>
                <a:cs typeface="Arial" pitchFamily="34" charset="0"/>
              </a:rPr>
              <a:t>/</a:t>
            </a:r>
            <a:r>
              <a:rPr lang="es-AR" sz="2000" b="1" dirty="0" err="1">
                <a:latin typeface="Arial" pitchFamily="34" charset="0"/>
                <a:cs typeface="Arial" pitchFamily="34" charset="0"/>
              </a:rPr>
              <a:t>posted</a:t>
            </a:r>
            <a:r>
              <a:rPr lang="es-AR" sz="2000" b="1" dirty="0">
                <a:latin typeface="Arial" pitchFamily="34" charset="0"/>
                <a:cs typeface="Arial" pitchFamily="34" charset="0"/>
              </a:rPr>
              <a:t> </a:t>
            </a:r>
            <a:r>
              <a:rPr lang="es-AR" sz="2000" b="1" dirty="0" err="1">
                <a:latin typeface="Arial" pitchFamily="34" charset="0"/>
                <a:cs typeface="Arial" pitchFamily="34" charset="0"/>
              </a:rPr>
              <a:t>write</a:t>
            </a:r>
            <a:r>
              <a:rPr lang="es-AR" sz="2000" b="1" dirty="0">
                <a:latin typeface="Arial" pitchFamily="34" charset="0"/>
                <a:cs typeface="Arial" pitchFamily="34" charset="0"/>
              </a:rPr>
              <a:t> </a:t>
            </a:r>
            <a:r>
              <a:rPr lang="es-AR" sz="2000" b="1" dirty="0" err="1">
                <a:latin typeface="Arial" pitchFamily="34" charset="0"/>
                <a:cs typeface="Arial" pitchFamily="34" charset="0"/>
              </a:rPr>
              <a:t>through</a:t>
            </a:r>
            <a:r>
              <a:rPr lang="es-AR" sz="2000" b="1" dirty="0">
                <a:latin typeface="Arial" pitchFamily="34" charset="0"/>
                <a:cs typeface="Arial" pitchFamily="34" charset="0"/>
              </a:rPr>
              <a:t> </a:t>
            </a:r>
            <a:r>
              <a:rPr lang="es-AR" sz="2000" dirty="0">
                <a:latin typeface="Arial" pitchFamily="34" charset="0"/>
                <a:cs typeface="Arial" pitchFamily="34" charset="0"/>
              </a:rPr>
              <a:t>(escritura diferida) Incorpora registros intermedios (3 a 5), que permiten que el controlador de la memoria caché actualice el contenido de la memoria principal cuando el bus está ocioso. </a:t>
            </a:r>
          </a:p>
          <a:p>
            <a:pPr algn="just">
              <a:defRPr/>
            </a:pPr>
            <a:r>
              <a:rPr lang="es-AR" sz="2000" b="1" dirty="0" err="1">
                <a:latin typeface="Arial" pitchFamily="34" charset="0"/>
                <a:cs typeface="Arial" pitchFamily="34" charset="0"/>
              </a:rPr>
              <a:t>Write</a:t>
            </a:r>
            <a:r>
              <a:rPr lang="es-AR" sz="2000" b="1" dirty="0">
                <a:latin typeface="Arial" pitchFamily="34" charset="0"/>
                <a:cs typeface="Arial" pitchFamily="34" charset="0"/>
              </a:rPr>
              <a:t> back </a:t>
            </a:r>
            <a:r>
              <a:rPr lang="es-AR" sz="2000" dirty="0">
                <a:latin typeface="Arial" pitchFamily="34" charset="0"/>
                <a:cs typeface="Arial" pitchFamily="34" charset="0"/>
              </a:rPr>
              <a:t>(escritura obligada): Las escrituras del procesador en la memoria caché solamente se hacen en la memoria principal si son estrictamente necesarias (cuando otro procesador  accede a la memoria principal o cuando se reemplaza una posición de la memoria caché que ha sido previamente modificada)</a:t>
            </a:r>
          </a:p>
          <a:p>
            <a:pPr>
              <a:defRPr/>
            </a:pPr>
            <a:endParaRPr lang="es-AR" dirty="0"/>
          </a:p>
        </p:txBody>
      </p:sp>
      <p:sp>
        <p:nvSpPr>
          <p:cNvPr id="4" name="3 Marcador de número de diapositiva">
            <a:extLst>
              <a:ext uri="{FF2B5EF4-FFF2-40B4-BE49-F238E27FC236}">
                <a16:creationId xmlns:a16="http://schemas.microsoft.com/office/drawing/2014/main" id="{60894A1D-7517-4F09-8ED5-089B8ECCA751}"/>
              </a:ext>
            </a:extLst>
          </p:cNvPr>
          <p:cNvSpPr>
            <a:spLocks noGrp="1"/>
          </p:cNvSpPr>
          <p:nvPr>
            <p:ph type="sldNum" sz="quarter" idx="12"/>
          </p:nvPr>
        </p:nvSpPr>
        <p:spPr>
          <a:xfrm>
            <a:off x="8100392" y="6245225"/>
            <a:ext cx="586408" cy="476250"/>
          </a:xfrm>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777F8DF2-2A9A-427D-B6B5-983B59747FCC}" type="slidenum">
              <a:rPr lang="es-ES" altLang="es-AR" smtClean="0">
                <a:latin typeface="Arial" panose="020B0604020202020204" pitchFamily="34" charset="0"/>
              </a:rPr>
              <a:pPr eaLnBrk="1" hangingPunct="1">
                <a:defRPr/>
              </a:pPr>
              <a:t>40</a:t>
            </a:fld>
            <a:endParaRPr lang="es-ES" altLang="es-AR" dirty="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02A7984-6C27-47E6-A064-E4029F187FE7}"/>
              </a:ext>
            </a:extLst>
          </p:cNvPr>
          <p:cNvSpPr>
            <a:spLocks noGrp="1"/>
          </p:cNvSpPr>
          <p:nvPr>
            <p:ph type="title"/>
          </p:nvPr>
        </p:nvSpPr>
        <p:spPr/>
        <p:txBody>
          <a:bodyPr/>
          <a:lstStyle/>
          <a:p>
            <a:pPr>
              <a:defRPr/>
            </a:pPr>
            <a:r>
              <a:rPr lang="es-AR" dirty="0"/>
              <a:t>COHERENCIA DE LA CACHÉ</a:t>
            </a:r>
          </a:p>
        </p:txBody>
      </p:sp>
      <p:sp>
        <p:nvSpPr>
          <p:cNvPr id="3" name="2 Marcador de contenido">
            <a:extLst>
              <a:ext uri="{FF2B5EF4-FFF2-40B4-BE49-F238E27FC236}">
                <a16:creationId xmlns:a16="http://schemas.microsoft.com/office/drawing/2014/main" id="{C03BD228-8FDC-4D8A-BBA2-D8CB71B521F5}"/>
              </a:ext>
            </a:extLst>
          </p:cNvPr>
          <p:cNvSpPr>
            <a:spLocks noGrp="1"/>
          </p:cNvSpPr>
          <p:nvPr>
            <p:ph idx="1"/>
          </p:nvPr>
        </p:nvSpPr>
        <p:spPr>
          <a:xfrm>
            <a:off x="457200" y="2052600"/>
            <a:ext cx="8229600" cy="3891136"/>
          </a:xfrm>
        </p:spPr>
        <p:txBody>
          <a:bodyPr/>
          <a:lstStyle/>
          <a:p>
            <a:pPr algn="just">
              <a:defRPr/>
            </a:pPr>
            <a:r>
              <a:rPr lang="es-ES" b="1" dirty="0"/>
              <a:t>A la relación de contenidos entre la memoria caché (o las memorias caches) y la memoria principal, es denominada "coherencia de la caché". </a:t>
            </a:r>
          </a:p>
          <a:p>
            <a:pPr algn="just">
              <a:defRPr/>
            </a:pPr>
            <a:r>
              <a:rPr lang="es-ES" b="1" dirty="0"/>
              <a:t>Es necesario que el contenido de la memoria caché siempre sea coherente con el contenido de la memoria principal para evitar errores. </a:t>
            </a:r>
            <a:endParaRPr lang="es-AR" dirty="0"/>
          </a:p>
        </p:txBody>
      </p:sp>
      <p:sp>
        <p:nvSpPr>
          <p:cNvPr id="4" name="3 Marcador de número de diapositiva">
            <a:extLst>
              <a:ext uri="{FF2B5EF4-FFF2-40B4-BE49-F238E27FC236}">
                <a16:creationId xmlns:a16="http://schemas.microsoft.com/office/drawing/2014/main" id="{E8909CFB-B784-486A-8544-58F10C7C54AD}"/>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271BB9E1-3A30-4159-9EF2-1FBECE191CBE}" type="slidenum">
              <a:rPr lang="es-ES" altLang="es-AR" smtClean="0">
                <a:latin typeface="Arial" panose="020B0604020202020204" pitchFamily="34" charset="0"/>
              </a:rPr>
              <a:pPr eaLnBrk="1" hangingPunct="1">
                <a:defRPr/>
              </a:pPr>
              <a:t>41</a:t>
            </a:fld>
            <a:endParaRPr lang="es-ES" altLang="es-AR">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90DECC6-050A-484F-A4E1-74F7E0FBC816}"/>
              </a:ext>
            </a:extLst>
          </p:cNvPr>
          <p:cNvSpPr>
            <a:spLocks noGrp="1" noChangeArrowheads="1"/>
          </p:cNvSpPr>
          <p:nvPr>
            <p:ph type="title"/>
          </p:nvPr>
        </p:nvSpPr>
        <p:spPr/>
        <p:txBody>
          <a:bodyPr/>
          <a:lstStyle/>
          <a:p>
            <a:pPr eaLnBrk="1" hangingPunct="1">
              <a:defRPr/>
            </a:pPr>
            <a:r>
              <a:rPr lang="es-ES_tradnl" sz="3600" dirty="0"/>
              <a:t>ELEMENTOS PARA EL DISEÑO DE MEMORIAS CACHES</a:t>
            </a:r>
            <a:endParaRPr lang="es-ES" sz="3600" dirty="0"/>
          </a:p>
        </p:txBody>
      </p:sp>
      <p:sp>
        <p:nvSpPr>
          <p:cNvPr id="99331" name="Rectangle 3">
            <a:extLst>
              <a:ext uri="{FF2B5EF4-FFF2-40B4-BE49-F238E27FC236}">
                <a16:creationId xmlns:a16="http://schemas.microsoft.com/office/drawing/2014/main" id="{9EBF9546-117F-40AC-81EB-0323BF1EA718}"/>
              </a:ext>
            </a:extLst>
          </p:cNvPr>
          <p:cNvSpPr>
            <a:spLocks noGrp="1" noChangeArrowheads="1"/>
          </p:cNvSpPr>
          <p:nvPr>
            <p:ph idx="1"/>
          </p:nvPr>
        </p:nvSpPr>
        <p:spPr>
          <a:xfrm>
            <a:off x="502888" y="1628775"/>
            <a:ext cx="8218488" cy="4616450"/>
          </a:xfrm>
        </p:spPr>
        <p:txBody>
          <a:bodyPr/>
          <a:lstStyle/>
          <a:p>
            <a:pPr marL="609600" indent="-609600" eaLnBrk="1" hangingPunct="1">
              <a:lnSpc>
                <a:spcPct val="90000"/>
              </a:lnSpc>
              <a:buFont typeface="Wingdings" panose="05000000000000000000" pitchFamily="2" charset="2"/>
              <a:buNone/>
              <a:defRPr/>
            </a:pPr>
            <a:r>
              <a:rPr lang="es-ES_tradnl" b="1" dirty="0">
                <a:solidFill>
                  <a:srgbClr val="FFFF00"/>
                </a:solidFill>
              </a:rPr>
              <a:t>1 - CAPACIDAD DE LA MEMORIA CACHÉ:</a:t>
            </a:r>
          </a:p>
          <a:p>
            <a:pPr marL="609600" indent="-609600" eaLnBrk="1" hangingPunct="1">
              <a:lnSpc>
                <a:spcPct val="90000"/>
              </a:lnSpc>
              <a:buFont typeface="Wingdings" panose="05000000000000000000" pitchFamily="2" charset="2"/>
              <a:buNone/>
              <a:defRPr/>
            </a:pPr>
            <a:endParaRPr lang="es-ES_tradnl" b="1" dirty="0">
              <a:solidFill>
                <a:srgbClr val="FFFF00"/>
              </a:solidFill>
            </a:endParaRPr>
          </a:p>
          <a:p>
            <a:pPr marL="609600" indent="-609600" algn="ctr" eaLnBrk="1" hangingPunct="1">
              <a:lnSpc>
                <a:spcPct val="90000"/>
              </a:lnSpc>
              <a:buFont typeface="Wingdings" panose="05000000000000000000" pitchFamily="2" charset="2"/>
              <a:buNone/>
              <a:defRPr/>
            </a:pPr>
            <a:r>
              <a:rPr lang="es-ES_tradnl" dirty="0"/>
              <a:t>     </a:t>
            </a:r>
            <a:r>
              <a:rPr lang="es-ES_tradnl" b="1" dirty="0">
                <a:solidFill>
                  <a:srgbClr val="CCECFF"/>
                </a:solidFill>
                <a:latin typeface="Arial" charset="0"/>
              </a:rPr>
              <a:t>PARA QUE SEA RÁPIDA DEBE SER PEQUEÑA, PERO SI ES MUY PEQUEÑA TAMBIÉN LA TASA DE ACIERTO ES BAJA.</a:t>
            </a:r>
          </a:p>
          <a:p>
            <a:pPr marL="609600" indent="-609600" algn="ctr" eaLnBrk="1" hangingPunct="1">
              <a:lnSpc>
                <a:spcPct val="90000"/>
              </a:lnSpc>
              <a:buFont typeface="Wingdings" panose="05000000000000000000" pitchFamily="2" charset="2"/>
              <a:buNone/>
              <a:defRPr/>
            </a:pPr>
            <a:r>
              <a:rPr lang="es-ES_tradnl" b="1" dirty="0">
                <a:solidFill>
                  <a:srgbClr val="CCECFF"/>
                </a:solidFill>
                <a:latin typeface="Arial" charset="0"/>
              </a:rPr>
              <a:t>     POR LO TANTO, SE ACONSEJA UN TAMAÑO COMPRENDIDO ENTRE</a:t>
            </a:r>
          </a:p>
          <a:p>
            <a:pPr marL="609600" indent="-609600" algn="ctr" eaLnBrk="1" hangingPunct="1">
              <a:lnSpc>
                <a:spcPct val="90000"/>
              </a:lnSpc>
              <a:buFont typeface="Wingdings" panose="05000000000000000000" pitchFamily="2" charset="2"/>
              <a:buNone/>
              <a:defRPr/>
            </a:pPr>
            <a:r>
              <a:rPr lang="es-ES_tradnl" b="1" dirty="0">
                <a:solidFill>
                  <a:srgbClr val="CCECFF"/>
                </a:solidFill>
                <a:latin typeface="Arial" charset="0"/>
              </a:rPr>
              <a:t>	256 </a:t>
            </a:r>
            <a:r>
              <a:rPr lang="es-ES_tradnl" b="1" dirty="0" err="1">
                <a:solidFill>
                  <a:srgbClr val="CCECFF"/>
                </a:solidFill>
                <a:latin typeface="Arial" charset="0"/>
              </a:rPr>
              <a:t>KiBYTES</a:t>
            </a:r>
            <a:r>
              <a:rPr lang="es-ES_tradnl" b="1" dirty="0">
                <a:solidFill>
                  <a:srgbClr val="CCECFF"/>
                </a:solidFill>
                <a:latin typeface="Arial" charset="0"/>
              </a:rPr>
              <a:t> Y 512 </a:t>
            </a:r>
            <a:r>
              <a:rPr lang="es-ES_tradnl" b="1" dirty="0" err="1">
                <a:solidFill>
                  <a:srgbClr val="CCECFF"/>
                </a:solidFill>
                <a:latin typeface="Arial" charset="0"/>
              </a:rPr>
              <a:t>KiBYTES</a:t>
            </a:r>
            <a:endParaRPr lang="es-ES" b="1" dirty="0">
              <a:solidFill>
                <a:srgbClr val="CCECFF"/>
              </a:solidFill>
              <a:latin typeface="Arial" charset="0"/>
            </a:endParaRPr>
          </a:p>
        </p:txBody>
      </p:sp>
      <p:sp>
        <p:nvSpPr>
          <p:cNvPr id="4" name="3 Marcador de número de diapositiva">
            <a:extLst>
              <a:ext uri="{FF2B5EF4-FFF2-40B4-BE49-F238E27FC236}">
                <a16:creationId xmlns:a16="http://schemas.microsoft.com/office/drawing/2014/main" id="{075BD809-C363-411F-863C-64831AE9960F}"/>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2171AC4D-6564-464B-9C21-E2F6D9BAC07B}" type="slidenum">
              <a:rPr lang="es-ES" altLang="es-AR" smtClean="0">
                <a:latin typeface="Arial" panose="020B0604020202020204" pitchFamily="34" charset="0"/>
              </a:rPr>
              <a:pPr eaLnBrk="1" hangingPunct="1">
                <a:defRPr/>
              </a:pPr>
              <a:t>42</a:t>
            </a:fld>
            <a:endParaRPr lang="es-ES" altLang="es-AR">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A07CAB9-8D4F-4C45-B75C-BE841FEE5050}"/>
              </a:ext>
            </a:extLst>
          </p:cNvPr>
          <p:cNvSpPr>
            <a:spLocks noGrp="1" noChangeArrowheads="1"/>
          </p:cNvSpPr>
          <p:nvPr>
            <p:ph type="title"/>
          </p:nvPr>
        </p:nvSpPr>
        <p:spPr>
          <a:xfrm>
            <a:off x="457200" y="381000"/>
            <a:ext cx="8229600" cy="846138"/>
          </a:xfrm>
        </p:spPr>
        <p:txBody>
          <a:bodyPr/>
          <a:lstStyle/>
          <a:p>
            <a:pPr eaLnBrk="1" hangingPunct="1">
              <a:defRPr/>
            </a:pPr>
            <a:r>
              <a:rPr lang="es-ES_tradnl" sz="4000" b="1"/>
              <a:t>TAMAÑO DE LOS BLOQUES</a:t>
            </a:r>
            <a:endParaRPr lang="es-ES" sz="4000" b="1"/>
          </a:p>
        </p:txBody>
      </p:sp>
      <p:sp>
        <p:nvSpPr>
          <p:cNvPr id="108547" name="Rectangle 3">
            <a:extLst>
              <a:ext uri="{FF2B5EF4-FFF2-40B4-BE49-F238E27FC236}">
                <a16:creationId xmlns:a16="http://schemas.microsoft.com/office/drawing/2014/main" id="{F51ADD18-0D27-4B85-A45A-290E717323AB}"/>
              </a:ext>
            </a:extLst>
          </p:cNvPr>
          <p:cNvSpPr>
            <a:spLocks noGrp="1" noChangeArrowheads="1"/>
          </p:cNvSpPr>
          <p:nvPr>
            <p:ph idx="1"/>
          </p:nvPr>
        </p:nvSpPr>
        <p:spPr>
          <a:xfrm>
            <a:off x="4531" y="1227138"/>
            <a:ext cx="9144000" cy="5018087"/>
          </a:xfrm>
        </p:spPr>
        <p:txBody>
          <a:bodyPr/>
          <a:lstStyle/>
          <a:p>
            <a:pPr marL="609600" indent="-609600" eaLnBrk="1" hangingPunct="1">
              <a:lnSpc>
                <a:spcPct val="90000"/>
              </a:lnSpc>
              <a:buFont typeface="Wingdings" panose="05000000000000000000" pitchFamily="2" charset="2"/>
              <a:buNone/>
              <a:defRPr/>
            </a:pPr>
            <a:r>
              <a:rPr lang="es-ES_tradnl" dirty="0"/>
              <a:t>  </a:t>
            </a:r>
            <a:r>
              <a:rPr lang="es-ES_tradnl" sz="2800" b="1" dirty="0">
                <a:latin typeface="Arial" charset="0"/>
              </a:rPr>
              <a:t>TIENE TAMBIÉN DOS ASPECTOS LÍMITE:</a:t>
            </a:r>
          </a:p>
          <a:p>
            <a:pPr marL="609600" indent="-609600" eaLnBrk="1" hangingPunct="1">
              <a:lnSpc>
                <a:spcPct val="90000"/>
              </a:lnSpc>
              <a:buSzTx/>
              <a:buFont typeface="Wingdings" panose="05000000000000000000" pitchFamily="2" charset="2"/>
              <a:buAutoNum type="arabicPeriod"/>
              <a:defRPr/>
            </a:pPr>
            <a:r>
              <a:rPr lang="es-ES_tradnl" sz="2800" b="1" dirty="0">
                <a:solidFill>
                  <a:schemeClr val="folHlink"/>
                </a:solidFill>
                <a:latin typeface="Arial" charset="0"/>
              </a:rPr>
              <a:t>BLOQUE GRANDES, MEJORA LA PROBABILIDAD DE ENCONTRAR LO BUSCADO EN ÉL, PERO EL TIEMPO NECESARIO PARA LA TRANSFERENCIA DEL BLOQUE TAMBIÉN ES GRANDE.</a:t>
            </a:r>
          </a:p>
          <a:p>
            <a:pPr marL="609600" indent="-609600" eaLnBrk="1" hangingPunct="1">
              <a:lnSpc>
                <a:spcPct val="90000"/>
              </a:lnSpc>
              <a:buSzTx/>
              <a:buFont typeface="Wingdings" panose="05000000000000000000" pitchFamily="2" charset="2"/>
              <a:buAutoNum type="arabicPeriod"/>
              <a:defRPr/>
            </a:pPr>
            <a:r>
              <a:rPr lang="es-ES_tradnl" sz="2800" b="1" dirty="0">
                <a:solidFill>
                  <a:schemeClr val="folHlink"/>
                </a:solidFill>
                <a:latin typeface="Arial" charset="0"/>
              </a:rPr>
              <a:t>BLOQUES CHICOS, BAJA LA PROBABILIDAD DE ENCONTRAR LO BUSCADO, PERO MEJORA LA VELOCIDAD DE TRANSFERENCIA.</a:t>
            </a:r>
          </a:p>
          <a:p>
            <a:pPr marL="609600" indent="-609600" eaLnBrk="1" hangingPunct="1">
              <a:lnSpc>
                <a:spcPct val="90000"/>
              </a:lnSpc>
              <a:buSzTx/>
              <a:buFont typeface="Wingdings" panose="05000000000000000000" pitchFamily="2" charset="2"/>
              <a:buNone/>
              <a:defRPr/>
            </a:pPr>
            <a:r>
              <a:rPr lang="es-ES_tradnl" sz="2800" b="1" dirty="0">
                <a:solidFill>
                  <a:schemeClr val="folHlink"/>
                </a:solidFill>
                <a:latin typeface="Arial" charset="0"/>
              </a:rPr>
              <a:t>MORALEJA: SE NECESITA SOLUCIÓN DE </a:t>
            </a:r>
          </a:p>
          <a:p>
            <a:pPr marL="609600" indent="-609600" eaLnBrk="1" hangingPunct="1">
              <a:lnSpc>
                <a:spcPct val="90000"/>
              </a:lnSpc>
              <a:buSzTx/>
              <a:buFont typeface="Wingdings" panose="05000000000000000000" pitchFamily="2" charset="2"/>
              <a:buNone/>
              <a:defRPr/>
            </a:pPr>
            <a:r>
              <a:rPr lang="es-ES_tradnl" sz="2800" b="1" dirty="0">
                <a:solidFill>
                  <a:schemeClr val="folHlink"/>
                </a:solidFill>
                <a:latin typeface="Arial" charset="0"/>
              </a:rPr>
              <a:t>COMPROMISO: 4 – 8 PALABRAS O BYTES</a:t>
            </a:r>
            <a:endParaRPr lang="es-ES" sz="2800" b="1" dirty="0">
              <a:solidFill>
                <a:schemeClr val="folHlink"/>
              </a:solidFill>
              <a:latin typeface="Arial" charset="0"/>
            </a:endParaRPr>
          </a:p>
        </p:txBody>
      </p:sp>
      <p:sp>
        <p:nvSpPr>
          <p:cNvPr id="4" name="3 Marcador de número de diapositiva">
            <a:extLst>
              <a:ext uri="{FF2B5EF4-FFF2-40B4-BE49-F238E27FC236}">
                <a16:creationId xmlns:a16="http://schemas.microsoft.com/office/drawing/2014/main" id="{9B33128F-EB34-45E7-8B85-E2FE154AC21E}"/>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7CDE07B1-2BC3-4022-8536-88C1C284F9C0}" type="slidenum">
              <a:rPr lang="es-ES" altLang="es-AR" smtClean="0">
                <a:latin typeface="Arial" panose="020B0604020202020204" pitchFamily="34" charset="0"/>
              </a:rPr>
              <a:pPr eaLnBrk="1" hangingPunct="1">
                <a:defRPr/>
              </a:pPr>
              <a:t>43</a:t>
            </a:fld>
            <a:endParaRPr lang="es-ES" altLang="es-AR">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B2ECC3A6-3030-4236-AFAC-2F8DB88F6140}"/>
              </a:ext>
            </a:extLst>
          </p:cNvPr>
          <p:cNvSpPr>
            <a:spLocks noGrp="1" noChangeArrowheads="1"/>
          </p:cNvSpPr>
          <p:nvPr>
            <p:ph type="title"/>
          </p:nvPr>
        </p:nvSpPr>
        <p:spPr>
          <a:xfrm>
            <a:off x="477230" y="211137"/>
            <a:ext cx="8229600" cy="1031875"/>
          </a:xfrm>
        </p:spPr>
        <p:txBody>
          <a:bodyPr/>
          <a:lstStyle/>
          <a:p>
            <a:pPr eaLnBrk="1" hangingPunct="1">
              <a:defRPr/>
            </a:pPr>
            <a:r>
              <a:rPr lang="es-ES_tradnl" dirty="0"/>
              <a:t>NIVELES DE MEMORIA CACHE</a:t>
            </a:r>
            <a:endParaRPr lang="es-ES" dirty="0"/>
          </a:p>
        </p:txBody>
      </p:sp>
      <p:sp>
        <p:nvSpPr>
          <p:cNvPr id="109571" name="Rectangle 3">
            <a:extLst>
              <a:ext uri="{FF2B5EF4-FFF2-40B4-BE49-F238E27FC236}">
                <a16:creationId xmlns:a16="http://schemas.microsoft.com/office/drawing/2014/main" id="{EF021877-6D64-47E2-AE78-B61C99E546CB}"/>
              </a:ext>
            </a:extLst>
          </p:cNvPr>
          <p:cNvSpPr>
            <a:spLocks noGrp="1" noChangeArrowheads="1"/>
          </p:cNvSpPr>
          <p:nvPr>
            <p:ph idx="1"/>
          </p:nvPr>
        </p:nvSpPr>
        <p:spPr>
          <a:xfrm>
            <a:off x="251520" y="1532753"/>
            <a:ext cx="8229600" cy="4933950"/>
          </a:xfrm>
        </p:spPr>
        <p:txBody>
          <a:bodyPr/>
          <a:lstStyle/>
          <a:p>
            <a:pPr eaLnBrk="1" hangingPunct="1">
              <a:defRPr/>
            </a:pPr>
            <a:r>
              <a:rPr lang="es-ES_tradnl" b="1" dirty="0">
                <a:solidFill>
                  <a:srgbClr val="FFFF00"/>
                </a:solidFill>
              </a:rPr>
              <a:t>NIVELES DE CACHES:</a:t>
            </a:r>
          </a:p>
          <a:p>
            <a:pPr algn="just" eaLnBrk="1" hangingPunct="1">
              <a:buFont typeface="Wingdings" panose="05000000000000000000" pitchFamily="2" charset="2"/>
              <a:buNone/>
              <a:defRPr/>
            </a:pPr>
            <a:r>
              <a:rPr lang="es-ES_tradnl" sz="2400" b="1" dirty="0">
                <a:solidFill>
                  <a:schemeClr val="hlink"/>
                </a:solidFill>
                <a:latin typeface="Arial" charset="0"/>
              </a:rPr>
              <a:t>    LOS PROCESADORES MULTINÚCLEOS ACTUALES POSEEN UNA ORGANIZACIÓN DE CACHE DE TRES NIVELES (L1, L2 Y L3) EN EL MISMO INTEGRADO.</a:t>
            </a:r>
          </a:p>
          <a:p>
            <a:pPr eaLnBrk="1" hangingPunct="1">
              <a:defRPr/>
            </a:pPr>
            <a:r>
              <a:rPr lang="es-ES_tradnl" b="1" dirty="0">
                <a:solidFill>
                  <a:srgbClr val="FFFF00"/>
                </a:solidFill>
              </a:rPr>
              <a:t>USO UNIFICADO O DISTRIBUIDO:</a:t>
            </a:r>
          </a:p>
          <a:p>
            <a:pPr algn="just" eaLnBrk="1" hangingPunct="1">
              <a:buFont typeface="Wingdings" panose="05000000000000000000" pitchFamily="2" charset="2"/>
              <a:buNone/>
              <a:defRPr/>
            </a:pPr>
            <a:r>
              <a:rPr lang="es-ES_tradnl" sz="2400" b="1" dirty="0">
                <a:solidFill>
                  <a:srgbClr val="99FF66"/>
                </a:solidFill>
                <a:latin typeface="Arial" charset="0"/>
              </a:rPr>
              <a:t>    EN EL NIVEL 1 (L1) SE PREFIERE UNA CACHE DIVIDIDA EN DOS PARTES: UNA PARA DATOS Y LA OTRA PARA INSTRUCCIONES (ARQUITECTURA HARVARD), EN CAMBIO, EN LOS NIVELES 2 (L2) Y 3 (L3) SE USA CACHE COMPARTIDA PARA DATOS  E INSTRUCCIONES.</a:t>
            </a:r>
            <a:endParaRPr lang="es-ES" sz="2400" b="1" dirty="0">
              <a:solidFill>
                <a:srgbClr val="99FF66"/>
              </a:solidFill>
              <a:latin typeface="Arial" charset="0"/>
            </a:endParaRPr>
          </a:p>
        </p:txBody>
      </p:sp>
      <p:sp>
        <p:nvSpPr>
          <p:cNvPr id="4" name="3 Marcador de número de diapositiva">
            <a:extLst>
              <a:ext uri="{FF2B5EF4-FFF2-40B4-BE49-F238E27FC236}">
                <a16:creationId xmlns:a16="http://schemas.microsoft.com/office/drawing/2014/main" id="{F15BBE0F-AC2F-4347-959F-C3DAA01FDB50}"/>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12DC92A0-3F33-4293-A9ED-61675CBE487B}" type="slidenum">
              <a:rPr lang="es-ES" altLang="es-AR" smtClean="0">
                <a:latin typeface="Arial" panose="020B0604020202020204" pitchFamily="34" charset="0"/>
              </a:rPr>
              <a:pPr eaLnBrk="1" hangingPunct="1">
                <a:defRPr/>
              </a:pPr>
              <a:t>44</a:t>
            </a:fld>
            <a:endParaRPr lang="es-ES" altLang="es-AR">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14A03-7183-1E6A-0C85-000480B7D34B}"/>
              </a:ext>
            </a:extLst>
          </p:cNvPr>
          <p:cNvSpPr>
            <a:spLocks noGrp="1"/>
          </p:cNvSpPr>
          <p:nvPr>
            <p:ph type="title"/>
          </p:nvPr>
        </p:nvSpPr>
        <p:spPr>
          <a:xfrm>
            <a:off x="457200" y="184608"/>
            <a:ext cx="8229600" cy="671736"/>
          </a:xfrm>
        </p:spPr>
        <p:txBody>
          <a:bodyPr/>
          <a:lstStyle/>
          <a:p>
            <a:r>
              <a:rPr lang="es-ES_tradnl" dirty="0"/>
              <a:t>EVOLUCIÓN DE LA MEMORIA CACHÉ EN INTEL</a:t>
            </a:r>
            <a:endParaRPr lang="es-AR" dirty="0"/>
          </a:p>
        </p:txBody>
      </p:sp>
      <p:graphicFrame>
        <p:nvGraphicFramePr>
          <p:cNvPr id="5" name="Marcador de contenido 4">
            <a:extLst>
              <a:ext uri="{FF2B5EF4-FFF2-40B4-BE49-F238E27FC236}">
                <a16:creationId xmlns:a16="http://schemas.microsoft.com/office/drawing/2014/main" id="{01A760D5-11BC-99A3-EBD1-71A0C535BF1C}"/>
              </a:ext>
            </a:extLst>
          </p:cNvPr>
          <p:cNvGraphicFramePr>
            <a:graphicFrameLocks noGrp="1"/>
          </p:cNvGraphicFramePr>
          <p:nvPr>
            <p:ph idx="1"/>
            <p:extLst>
              <p:ext uri="{D42A27DB-BD31-4B8C-83A1-F6EECF244321}">
                <p14:modId xmlns:p14="http://schemas.microsoft.com/office/powerpoint/2010/main" val="2867629244"/>
              </p:ext>
            </p:extLst>
          </p:nvPr>
        </p:nvGraphicFramePr>
        <p:xfrm>
          <a:off x="179513" y="980728"/>
          <a:ext cx="8657974" cy="5400600"/>
        </p:xfrm>
        <a:graphic>
          <a:graphicData uri="http://schemas.openxmlformats.org/drawingml/2006/table">
            <a:tbl>
              <a:tblPr firstRow="1" bandRow="1">
                <a:tableStyleId>{5C22544A-7EE6-4342-B048-85BDC9FD1C3A}</a:tableStyleId>
              </a:tblPr>
              <a:tblGrid>
                <a:gridCol w="3960439">
                  <a:extLst>
                    <a:ext uri="{9D8B030D-6E8A-4147-A177-3AD203B41FA5}">
                      <a16:colId xmlns:a16="http://schemas.microsoft.com/office/drawing/2014/main" val="3188329931"/>
                    </a:ext>
                  </a:extLst>
                </a:gridCol>
                <a:gridCol w="3366685">
                  <a:extLst>
                    <a:ext uri="{9D8B030D-6E8A-4147-A177-3AD203B41FA5}">
                      <a16:colId xmlns:a16="http://schemas.microsoft.com/office/drawing/2014/main" val="3425991367"/>
                    </a:ext>
                  </a:extLst>
                </a:gridCol>
                <a:gridCol w="1330850">
                  <a:extLst>
                    <a:ext uri="{9D8B030D-6E8A-4147-A177-3AD203B41FA5}">
                      <a16:colId xmlns:a16="http://schemas.microsoft.com/office/drawing/2014/main" val="1170355147"/>
                    </a:ext>
                  </a:extLst>
                </a:gridCol>
              </a:tblGrid>
              <a:tr h="389569">
                <a:tc>
                  <a:txBody>
                    <a:bodyPr/>
                    <a:lstStyle/>
                    <a:p>
                      <a:pPr algn="ctr"/>
                      <a:r>
                        <a:rPr lang="es-AR" dirty="0"/>
                        <a:t>Problema</a:t>
                      </a:r>
                    </a:p>
                  </a:txBody>
                  <a:tcPr/>
                </a:tc>
                <a:tc>
                  <a:txBody>
                    <a:bodyPr/>
                    <a:lstStyle/>
                    <a:p>
                      <a:pPr algn="ctr"/>
                      <a:r>
                        <a:rPr lang="es-AR" dirty="0"/>
                        <a:t>Solución</a:t>
                      </a:r>
                    </a:p>
                  </a:txBody>
                  <a:tcPr/>
                </a:tc>
                <a:tc>
                  <a:txBody>
                    <a:bodyPr/>
                    <a:lstStyle/>
                    <a:p>
                      <a:r>
                        <a:rPr lang="es-AR" dirty="0"/>
                        <a:t>Procesador</a:t>
                      </a:r>
                    </a:p>
                  </a:txBody>
                  <a:tcPr/>
                </a:tc>
                <a:extLst>
                  <a:ext uri="{0D108BD9-81ED-4DB2-BD59-A6C34878D82A}">
                    <a16:rowId xmlns:a16="http://schemas.microsoft.com/office/drawing/2014/main" val="3701423177"/>
                  </a:ext>
                </a:extLst>
              </a:tr>
              <a:tr h="544329">
                <a:tc>
                  <a:txBody>
                    <a:bodyPr/>
                    <a:lstStyle/>
                    <a:p>
                      <a:r>
                        <a:rPr lang="es-AR" sz="1400" dirty="0"/>
                        <a:t>Memoria externa más lenta que el bus del sistema.</a:t>
                      </a:r>
                    </a:p>
                  </a:txBody>
                  <a:tcPr/>
                </a:tc>
                <a:tc>
                  <a:txBody>
                    <a:bodyPr/>
                    <a:lstStyle/>
                    <a:p>
                      <a:r>
                        <a:rPr lang="es-AR" sz="1400" dirty="0"/>
                        <a:t>Añadir caché externa usando una tecnología de memoria más rápida</a:t>
                      </a:r>
                    </a:p>
                  </a:txBody>
                  <a:tcPr/>
                </a:tc>
                <a:tc>
                  <a:txBody>
                    <a:bodyPr/>
                    <a:lstStyle/>
                    <a:p>
                      <a:pPr algn="ctr"/>
                      <a:r>
                        <a:rPr lang="es-AR" dirty="0"/>
                        <a:t>386</a:t>
                      </a:r>
                    </a:p>
                  </a:txBody>
                  <a:tcPr/>
                </a:tc>
                <a:extLst>
                  <a:ext uri="{0D108BD9-81ED-4DB2-BD59-A6C34878D82A}">
                    <a16:rowId xmlns:a16="http://schemas.microsoft.com/office/drawing/2014/main" val="64550115"/>
                  </a:ext>
                </a:extLst>
              </a:tr>
              <a:tr h="768465">
                <a:tc>
                  <a:txBody>
                    <a:bodyPr/>
                    <a:lstStyle/>
                    <a:p>
                      <a:r>
                        <a:rPr lang="es-AR" sz="1400" dirty="0"/>
                        <a:t>El aumento de velocidad de los procesadores hace que el bus externo se convierta en un cuello de botella para el acceso a caché.</a:t>
                      </a:r>
                    </a:p>
                  </a:txBody>
                  <a:tcPr/>
                </a:tc>
                <a:tc>
                  <a:txBody>
                    <a:bodyPr/>
                    <a:lstStyle/>
                    <a:p>
                      <a:r>
                        <a:rPr lang="es-AR" sz="1400" dirty="0"/>
                        <a:t>Trasladar la caché externa al mismo chip (caché </a:t>
                      </a:r>
                      <a:r>
                        <a:rPr lang="es-AR" sz="1400" dirty="0" err="1"/>
                        <a:t>on</a:t>
                      </a:r>
                      <a:r>
                        <a:rPr lang="es-AR" sz="1400" dirty="0"/>
                        <a:t>-chip), funcionando a la misma velocidad que el procesador</a:t>
                      </a:r>
                    </a:p>
                  </a:txBody>
                  <a:tcPr/>
                </a:tc>
                <a:tc>
                  <a:txBody>
                    <a:bodyPr/>
                    <a:lstStyle/>
                    <a:p>
                      <a:pPr algn="ctr"/>
                      <a:r>
                        <a:rPr lang="es-AR" dirty="0"/>
                        <a:t>486</a:t>
                      </a:r>
                    </a:p>
                  </a:txBody>
                  <a:tcPr/>
                </a:tc>
                <a:extLst>
                  <a:ext uri="{0D108BD9-81ED-4DB2-BD59-A6C34878D82A}">
                    <a16:rowId xmlns:a16="http://schemas.microsoft.com/office/drawing/2014/main" val="2304656911"/>
                  </a:ext>
                </a:extLst>
              </a:tr>
              <a:tr h="544329">
                <a:tc>
                  <a:txBody>
                    <a:bodyPr/>
                    <a:lstStyle/>
                    <a:p>
                      <a:r>
                        <a:rPr lang="es-AR" sz="1400" dirty="0"/>
                        <a:t>La caché es pequeña debido a la disponibilidad de superficie </a:t>
                      </a:r>
                      <a:r>
                        <a:rPr lang="es-AR" sz="1400" dirty="0" err="1"/>
                        <a:t>on</a:t>
                      </a:r>
                      <a:r>
                        <a:rPr lang="es-AR" sz="1400" dirty="0"/>
                        <a:t>-chip limitada.</a:t>
                      </a:r>
                    </a:p>
                  </a:txBody>
                  <a:tcPr/>
                </a:tc>
                <a:tc>
                  <a:txBody>
                    <a:bodyPr/>
                    <a:lstStyle/>
                    <a:p>
                      <a:r>
                        <a:rPr lang="es-AR" sz="1400" dirty="0"/>
                        <a:t>Añadir una caché L2 externa con tecnología más rápida que la empleada en la memoria principal</a:t>
                      </a:r>
                    </a:p>
                  </a:txBody>
                  <a:tcPr/>
                </a:tc>
                <a:tc>
                  <a:txBody>
                    <a:bodyPr/>
                    <a:lstStyle/>
                    <a:p>
                      <a:pPr algn="ctr"/>
                      <a:r>
                        <a:rPr lang="es-AR" dirty="0"/>
                        <a:t>486</a:t>
                      </a:r>
                    </a:p>
                  </a:txBody>
                  <a:tcPr/>
                </a:tc>
                <a:extLst>
                  <a:ext uri="{0D108BD9-81ED-4DB2-BD59-A6C34878D82A}">
                    <a16:rowId xmlns:a16="http://schemas.microsoft.com/office/drawing/2014/main" val="3348550636"/>
                  </a:ext>
                </a:extLst>
              </a:tr>
              <a:tr h="1216736">
                <a:tc>
                  <a:txBody>
                    <a:bodyPr/>
                    <a:lstStyle/>
                    <a:p>
                      <a:r>
                        <a:rPr lang="es-AR" sz="1400" dirty="0"/>
                        <a:t>Ocurre una contención cuando las Unidades de </a:t>
                      </a:r>
                      <a:r>
                        <a:rPr lang="es-AR" sz="1400" dirty="0" err="1"/>
                        <a:t>Prebúsqueda</a:t>
                      </a:r>
                      <a:r>
                        <a:rPr lang="es-AR" sz="1400" dirty="0"/>
                        <a:t> de Instrucciones y de Ejecución necesitan acceder simultáneamente a la caché. En este caso, la Unidad de </a:t>
                      </a:r>
                      <a:r>
                        <a:rPr lang="es-AR" sz="1400" dirty="0" err="1"/>
                        <a:t>Prebúsqueda</a:t>
                      </a:r>
                      <a:r>
                        <a:rPr lang="es-AR" sz="1400" dirty="0"/>
                        <a:t> se bloquea mientras la Unidad de Ejecución accede a los datos.</a:t>
                      </a:r>
                    </a:p>
                  </a:txBody>
                  <a:tcPr/>
                </a:tc>
                <a:tc>
                  <a:txBody>
                    <a:bodyPr/>
                    <a:lstStyle/>
                    <a:p>
                      <a:r>
                        <a:rPr lang="es-AR" sz="1400" dirty="0"/>
                        <a:t>Crear cachés separadas de Datos y de Instrucciones</a:t>
                      </a:r>
                    </a:p>
                  </a:txBody>
                  <a:tcPr/>
                </a:tc>
                <a:tc>
                  <a:txBody>
                    <a:bodyPr/>
                    <a:lstStyle/>
                    <a:p>
                      <a:pPr algn="ctr"/>
                      <a:r>
                        <a:rPr lang="es-AR" dirty="0"/>
                        <a:t>Pentium</a:t>
                      </a:r>
                    </a:p>
                  </a:txBody>
                  <a:tcPr/>
                </a:tc>
                <a:extLst>
                  <a:ext uri="{0D108BD9-81ED-4DB2-BD59-A6C34878D82A}">
                    <a16:rowId xmlns:a16="http://schemas.microsoft.com/office/drawing/2014/main" val="296203651"/>
                  </a:ext>
                </a:extLst>
              </a:tr>
              <a:tr h="768465">
                <a:tc rowSpan="2">
                  <a:txBody>
                    <a:bodyPr/>
                    <a:lstStyle/>
                    <a:p>
                      <a:r>
                        <a:rPr lang="es-AR" sz="1400" dirty="0"/>
                        <a:t>El incremento de velocidad del procesador hace que el bus externo sea un cuello de botella para el acceso a la caché L2.</a:t>
                      </a:r>
                    </a:p>
                  </a:txBody>
                  <a:tcPr/>
                </a:tc>
                <a:tc>
                  <a:txBody>
                    <a:bodyPr/>
                    <a:lstStyle/>
                    <a:p>
                      <a:r>
                        <a:rPr lang="es-AR" sz="1400" dirty="0"/>
                        <a:t>Crear un bus externo específico o “puerta trasera”(BSB, back-</a:t>
                      </a:r>
                      <a:r>
                        <a:rPr lang="es-AR" sz="1400" dirty="0" err="1"/>
                        <a:t>side</a:t>
                      </a:r>
                      <a:r>
                        <a:rPr lang="es-AR" sz="1400" dirty="0"/>
                        <a:t> bus) que funcione a más velocidad que el bus principal. El BSB se dedica a la caché L2.</a:t>
                      </a:r>
                    </a:p>
                  </a:txBody>
                  <a:tcPr/>
                </a:tc>
                <a:tc>
                  <a:txBody>
                    <a:bodyPr/>
                    <a:lstStyle/>
                    <a:p>
                      <a:pPr algn="ctr"/>
                      <a:r>
                        <a:rPr lang="es-AR" dirty="0"/>
                        <a:t>Pentium Pro</a:t>
                      </a:r>
                    </a:p>
                  </a:txBody>
                  <a:tcPr/>
                </a:tc>
                <a:extLst>
                  <a:ext uri="{0D108BD9-81ED-4DB2-BD59-A6C34878D82A}">
                    <a16:rowId xmlns:a16="http://schemas.microsoft.com/office/drawing/2014/main" val="14460511"/>
                  </a:ext>
                </a:extLst>
              </a:tr>
              <a:tr h="389569">
                <a:tc vMerge="1">
                  <a:txBody>
                    <a:bodyPr/>
                    <a:lstStyle/>
                    <a:p>
                      <a:endParaRPr lang="es-AR" dirty="0"/>
                    </a:p>
                  </a:txBody>
                  <a:tcPr/>
                </a:tc>
                <a:tc>
                  <a:txBody>
                    <a:bodyPr/>
                    <a:lstStyle/>
                    <a:p>
                      <a:r>
                        <a:rPr lang="es-AR" sz="1400" dirty="0"/>
                        <a:t>Llevar la caché L2 al chip del procesador.</a:t>
                      </a:r>
                    </a:p>
                  </a:txBody>
                  <a:tcPr/>
                </a:tc>
                <a:tc>
                  <a:txBody>
                    <a:bodyPr/>
                    <a:lstStyle/>
                    <a:p>
                      <a:pPr algn="ctr"/>
                      <a:r>
                        <a:rPr lang="es-AR" dirty="0"/>
                        <a:t>Pentium II</a:t>
                      </a:r>
                    </a:p>
                  </a:txBody>
                  <a:tcPr/>
                </a:tc>
                <a:extLst>
                  <a:ext uri="{0D108BD9-81ED-4DB2-BD59-A6C34878D82A}">
                    <a16:rowId xmlns:a16="http://schemas.microsoft.com/office/drawing/2014/main" val="1857121550"/>
                  </a:ext>
                </a:extLst>
              </a:tr>
              <a:tr h="389569">
                <a:tc rowSpan="2">
                  <a:txBody>
                    <a:bodyPr/>
                    <a:lstStyle/>
                    <a:p>
                      <a:r>
                        <a:rPr lang="es-AR" sz="1400" dirty="0"/>
                        <a:t>Algunas aplicaciones que trabajan con grandes bases de datos deben tener acceso rápido a cantidades ingentes de datos. Las cachés </a:t>
                      </a:r>
                      <a:r>
                        <a:rPr lang="es-AR" sz="1400" dirty="0" err="1"/>
                        <a:t>on</a:t>
                      </a:r>
                      <a:r>
                        <a:rPr lang="es-AR" sz="1400" dirty="0"/>
                        <a:t>-chip existentes (L2) son demasiado pequeñas.</a:t>
                      </a:r>
                    </a:p>
                  </a:txBody>
                  <a:tcPr/>
                </a:tc>
                <a:tc>
                  <a:txBody>
                    <a:bodyPr/>
                    <a:lstStyle/>
                    <a:p>
                      <a:r>
                        <a:rPr lang="es-AR" sz="1400" dirty="0"/>
                        <a:t>Añadir una caché L3 externa.</a:t>
                      </a:r>
                    </a:p>
                  </a:txBody>
                  <a:tcPr/>
                </a:tc>
                <a:tc>
                  <a:txBody>
                    <a:bodyPr/>
                    <a:lstStyle/>
                    <a:p>
                      <a:pPr algn="ctr"/>
                      <a:r>
                        <a:rPr lang="es-AR" dirty="0"/>
                        <a:t>Pentium III</a:t>
                      </a:r>
                    </a:p>
                  </a:txBody>
                  <a:tcPr/>
                </a:tc>
                <a:extLst>
                  <a:ext uri="{0D108BD9-81ED-4DB2-BD59-A6C34878D82A}">
                    <a16:rowId xmlns:a16="http://schemas.microsoft.com/office/drawing/2014/main" val="3889145839"/>
                  </a:ext>
                </a:extLst>
              </a:tr>
              <a:tr h="389569">
                <a:tc vMerge="1">
                  <a:txBody>
                    <a:bodyPr/>
                    <a:lstStyle/>
                    <a:p>
                      <a:endParaRPr lang="es-AR" dirty="0"/>
                    </a:p>
                  </a:txBody>
                  <a:tcPr/>
                </a:tc>
                <a:tc>
                  <a:txBody>
                    <a:bodyPr/>
                    <a:lstStyle/>
                    <a:p>
                      <a:r>
                        <a:rPr lang="es-AR" sz="1400" dirty="0"/>
                        <a:t>Trasladar la caché L3 al interior del chip (</a:t>
                      </a:r>
                      <a:r>
                        <a:rPr lang="es-AR" sz="1400" dirty="0" err="1"/>
                        <a:t>on</a:t>
                      </a:r>
                      <a:r>
                        <a:rPr lang="es-AR" sz="1400" dirty="0"/>
                        <a:t>-chip)</a:t>
                      </a:r>
                    </a:p>
                  </a:txBody>
                  <a:tcPr/>
                </a:tc>
                <a:tc>
                  <a:txBody>
                    <a:bodyPr/>
                    <a:lstStyle/>
                    <a:p>
                      <a:pPr algn="ctr"/>
                      <a:r>
                        <a:rPr lang="es-AR" dirty="0"/>
                        <a:t>Pentium 4</a:t>
                      </a:r>
                    </a:p>
                  </a:txBody>
                  <a:tcPr/>
                </a:tc>
                <a:extLst>
                  <a:ext uri="{0D108BD9-81ED-4DB2-BD59-A6C34878D82A}">
                    <a16:rowId xmlns:a16="http://schemas.microsoft.com/office/drawing/2014/main" val="1705209353"/>
                  </a:ext>
                </a:extLst>
              </a:tr>
            </a:tbl>
          </a:graphicData>
        </a:graphic>
      </p:graphicFrame>
      <p:sp>
        <p:nvSpPr>
          <p:cNvPr id="4" name="Marcador de número de diapositiva 3">
            <a:extLst>
              <a:ext uri="{FF2B5EF4-FFF2-40B4-BE49-F238E27FC236}">
                <a16:creationId xmlns:a16="http://schemas.microsoft.com/office/drawing/2014/main" id="{08DDE04E-70CD-7D96-B76C-5EA9BCB301F3}"/>
              </a:ext>
            </a:extLst>
          </p:cNvPr>
          <p:cNvSpPr>
            <a:spLocks noGrp="1"/>
          </p:cNvSpPr>
          <p:nvPr>
            <p:ph type="sldNum" sz="quarter" idx="12"/>
          </p:nvPr>
        </p:nvSpPr>
        <p:spPr/>
        <p:txBody>
          <a:bodyPr/>
          <a:lstStyle/>
          <a:p>
            <a:pPr>
              <a:defRPr/>
            </a:pPr>
            <a:fld id="{8EFAB57B-42F0-433F-89BA-363366597D65}" type="slidenum">
              <a:rPr lang="es-ES" altLang="es-AR" smtClean="0"/>
              <a:pPr>
                <a:defRPr/>
              </a:pPr>
              <a:t>45</a:t>
            </a:fld>
            <a:endParaRPr lang="es-ES" altLang="es-AR"/>
          </a:p>
        </p:txBody>
      </p:sp>
    </p:spTree>
    <p:extLst>
      <p:ext uri="{BB962C8B-B14F-4D97-AF65-F5344CB8AC3E}">
        <p14:creationId xmlns:p14="http://schemas.microsoft.com/office/powerpoint/2010/main" val="503936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E7BAAFF-1350-4175-9712-EACFE01CAC34}"/>
              </a:ext>
            </a:extLst>
          </p:cNvPr>
          <p:cNvSpPr>
            <a:spLocks noGrp="1"/>
          </p:cNvSpPr>
          <p:nvPr>
            <p:ph type="title"/>
          </p:nvPr>
        </p:nvSpPr>
        <p:spPr>
          <a:xfrm>
            <a:off x="539750" y="381000"/>
            <a:ext cx="8147050" cy="960438"/>
          </a:xfrm>
        </p:spPr>
        <p:txBody>
          <a:bodyPr/>
          <a:lstStyle/>
          <a:p>
            <a:pPr>
              <a:defRPr/>
            </a:pPr>
            <a:r>
              <a:rPr lang="es-ES_tradnl" sz="3600" dirty="0"/>
              <a:t>ORGANIZACIÓN DE LA MEMORIA CACHÉ EN EL PENTIUM 4</a:t>
            </a:r>
            <a:endParaRPr lang="es-AR" sz="3600" dirty="0"/>
          </a:p>
        </p:txBody>
      </p:sp>
      <p:sp>
        <p:nvSpPr>
          <p:cNvPr id="4" name="3 Marcador de número de diapositiva">
            <a:extLst>
              <a:ext uri="{FF2B5EF4-FFF2-40B4-BE49-F238E27FC236}">
                <a16:creationId xmlns:a16="http://schemas.microsoft.com/office/drawing/2014/main" id="{689086B3-0C30-47A1-9CD4-D53218032B57}"/>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8C4A70C4-5896-46F0-B16B-DCD593BFD87F}" type="slidenum">
              <a:rPr lang="es-ES" altLang="es-AR" smtClean="0">
                <a:latin typeface="Arial" panose="020B0604020202020204" pitchFamily="34" charset="0"/>
              </a:rPr>
              <a:pPr eaLnBrk="1" hangingPunct="1">
                <a:defRPr/>
              </a:pPr>
              <a:t>46</a:t>
            </a:fld>
            <a:endParaRPr lang="es-ES" altLang="es-AR">
              <a:latin typeface="Arial" panose="020B0604020202020204" pitchFamily="34" charset="0"/>
            </a:endParaRPr>
          </a:p>
        </p:txBody>
      </p:sp>
      <p:pic>
        <p:nvPicPr>
          <p:cNvPr id="63492" name="Picture 2">
            <a:extLst>
              <a:ext uri="{FF2B5EF4-FFF2-40B4-BE49-F238E27FC236}">
                <a16:creationId xmlns:a16="http://schemas.microsoft.com/office/drawing/2014/main" id="{6C4CEEFD-44DC-4CD2-8506-55FA705C5B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8763" y="1484313"/>
            <a:ext cx="8613775" cy="5113337"/>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A797F-9A4A-EF19-84BE-4C30A8B2C95E}"/>
              </a:ext>
            </a:extLst>
          </p:cNvPr>
          <p:cNvSpPr>
            <a:spLocks noGrp="1"/>
          </p:cNvSpPr>
          <p:nvPr>
            <p:ph type="title"/>
          </p:nvPr>
        </p:nvSpPr>
        <p:spPr/>
        <p:txBody>
          <a:bodyPr/>
          <a:lstStyle/>
          <a:p>
            <a:r>
              <a:rPr lang="es-ES_tradnl" sz="3600" dirty="0"/>
              <a:t>ORGANIZACIÓN DE LA MEMORIA CACHÉ EN EL PENTIUM 4</a:t>
            </a:r>
            <a:endParaRPr lang="es-AR" sz="3600" dirty="0"/>
          </a:p>
        </p:txBody>
      </p:sp>
      <p:sp>
        <p:nvSpPr>
          <p:cNvPr id="3" name="Marcador de contenido 2">
            <a:extLst>
              <a:ext uri="{FF2B5EF4-FFF2-40B4-BE49-F238E27FC236}">
                <a16:creationId xmlns:a16="http://schemas.microsoft.com/office/drawing/2014/main" id="{30B26A74-36F2-4E69-2C04-5AD04AD0535F}"/>
              </a:ext>
            </a:extLst>
          </p:cNvPr>
          <p:cNvSpPr>
            <a:spLocks noGrp="1"/>
          </p:cNvSpPr>
          <p:nvPr>
            <p:ph idx="1"/>
          </p:nvPr>
        </p:nvSpPr>
        <p:spPr>
          <a:xfrm>
            <a:off x="251520" y="1628800"/>
            <a:ext cx="8229600" cy="4114800"/>
          </a:xfrm>
        </p:spPr>
        <p:txBody>
          <a:bodyPr/>
          <a:lstStyle/>
          <a:p>
            <a:pPr algn="just"/>
            <a:r>
              <a:rPr lang="es-AR" sz="2400" dirty="0"/>
              <a:t>La memoria caché de instrucciones L1 está situada entre la Unidad de Búsqueda y Decodificación de Instrucciones y la Unidad de Ejecución fuera de orden, porque capta sus instrucciones de máquina de la caché L2 y las traduce en instrucciones más sencillas tipo RISC llamadas </a:t>
            </a:r>
            <a:r>
              <a:rPr lang="es-AR" sz="2400" dirty="0" err="1"/>
              <a:t>micro-operaciones</a:t>
            </a:r>
            <a:r>
              <a:rPr lang="es-AR" sz="2400" dirty="0"/>
              <a:t>, tamaño 12 Ki </a:t>
            </a:r>
            <a:r>
              <a:rPr lang="es-AR" sz="2400" kern="100" dirty="0">
                <a:effectLst>
                  <a:outerShdw blurRad="38100" dist="38100" dir="2700000" algn="tl">
                    <a:srgbClr val="000000">
                      <a:alpha val="43137"/>
                    </a:srgbClr>
                  </a:outerShdw>
                </a:effectLst>
                <a:ea typeface="Aptos" panose="020B0004020202020204" pitchFamily="34" charset="0"/>
                <a:cs typeface="Times New Roman" panose="02020603050405020304" pitchFamily="18" charset="0"/>
              </a:rPr>
              <a:t>µ operaciones.</a:t>
            </a:r>
          </a:p>
          <a:p>
            <a:r>
              <a:rPr lang="es-AR" sz="2400" kern="100" dirty="0">
                <a:effectLst>
                  <a:outerShdw blurRad="38100" dist="38100" dir="2700000" algn="tl">
                    <a:srgbClr val="000000">
                      <a:alpha val="43137"/>
                    </a:srgbClr>
                  </a:outerShdw>
                </a:effectLst>
                <a:ea typeface="Aptos" panose="020B0004020202020204" pitchFamily="34" charset="0"/>
                <a:cs typeface="Times New Roman" panose="02020603050405020304" pitchFamily="18" charset="0"/>
              </a:rPr>
              <a:t>La memoria caché de datos L1 emplea una política de </a:t>
            </a:r>
            <a:r>
              <a:rPr lang="es-AR" sz="2400" kern="100" dirty="0" err="1">
                <a:effectLst>
                  <a:outerShdw blurRad="38100" dist="38100" dir="2700000" algn="tl">
                    <a:srgbClr val="000000">
                      <a:alpha val="43137"/>
                    </a:srgbClr>
                  </a:outerShdw>
                </a:effectLst>
                <a:ea typeface="Aptos" panose="020B0004020202020204" pitchFamily="34" charset="0"/>
                <a:cs typeface="Times New Roman" panose="02020603050405020304" pitchFamily="18" charset="0"/>
              </a:rPr>
              <a:t>postescritura</a:t>
            </a:r>
            <a:r>
              <a:rPr lang="es-AR" sz="2400" kern="100" dirty="0">
                <a:effectLst>
                  <a:outerShdw blurRad="38100" dist="38100" dir="2700000" algn="tl">
                    <a:srgbClr val="000000">
                      <a:alpha val="43137"/>
                    </a:srgbClr>
                  </a:outerShdw>
                </a:effectLst>
                <a:ea typeface="Aptos" panose="020B0004020202020204" pitchFamily="34" charset="0"/>
                <a:cs typeface="Times New Roman" panose="02020603050405020304" pitchFamily="18" charset="0"/>
              </a:rPr>
              <a:t>: los datos se escriben en memoria principal solo cuando, habiendo sido  actualizados, se eliminan de la caché. Tiene un tamaño de 16 KiB.</a:t>
            </a:r>
          </a:p>
          <a:p>
            <a:r>
              <a:rPr lang="es-AR" sz="2400" kern="100" dirty="0">
                <a:effectLst>
                  <a:outerShdw blurRad="38100" dist="38100" dir="2700000" algn="tl">
                    <a:srgbClr val="000000">
                      <a:alpha val="43137"/>
                    </a:srgbClr>
                  </a:outerShdw>
                </a:effectLst>
                <a:ea typeface="Aptos" panose="020B0004020202020204" pitchFamily="34" charset="0"/>
                <a:cs typeface="Times New Roman" panose="02020603050405020304" pitchFamily="18" charset="0"/>
              </a:rPr>
              <a:t>La caché L2 tiene un tamaño de 512 KiB, la caché L3 tiene un tamaño de 1 MiB, ambas son asociativas por conjuntos de ocho vías, con un tamaño de línea de 128 bytes.</a:t>
            </a:r>
          </a:p>
          <a:p>
            <a:endParaRPr lang="es-AR" sz="2400" kern="100" dirty="0">
              <a:effectLst>
                <a:outerShdw blurRad="38100" dist="38100" dir="2700000" algn="tl">
                  <a:srgbClr val="000000">
                    <a:alpha val="43137"/>
                  </a:srgbClr>
                </a:outerShdw>
              </a:effectLst>
              <a:ea typeface="Aptos" panose="020B0004020202020204" pitchFamily="34" charset="0"/>
              <a:cs typeface="Times New Roman" panose="02020603050405020304" pitchFamily="18" charset="0"/>
            </a:endParaRPr>
          </a:p>
          <a:p>
            <a:endParaRPr lang="es-AR" dirty="0"/>
          </a:p>
        </p:txBody>
      </p:sp>
      <p:sp>
        <p:nvSpPr>
          <p:cNvPr id="4" name="Marcador de número de diapositiva 3">
            <a:extLst>
              <a:ext uri="{FF2B5EF4-FFF2-40B4-BE49-F238E27FC236}">
                <a16:creationId xmlns:a16="http://schemas.microsoft.com/office/drawing/2014/main" id="{58363DE0-537E-F598-9F1C-8AC2980B01C2}"/>
              </a:ext>
            </a:extLst>
          </p:cNvPr>
          <p:cNvSpPr>
            <a:spLocks noGrp="1"/>
          </p:cNvSpPr>
          <p:nvPr>
            <p:ph type="sldNum" sz="quarter" idx="12"/>
          </p:nvPr>
        </p:nvSpPr>
        <p:spPr/>
        <p:txBody>
          <a:bodyPr/>
          <a:lstStyle/>
          <a:p>
            <a:pPr>
              <a:defRPr/>
            </a:pPr>
            <a:fld id="{8EFAB57B-42F0-433F-89BA-363366597D65}" type="slidenum">
              <a:rPr lang="es-ES" altLang="es-AR" smtClean="0"/>
              <a:pPr>
                <a:defRPr/>
              </a:pPr>
              <a:t>47</a:t>
            </a:fld>
            <a:endParaRPr lang="es-ES" altLang="es-AR"/>
          </a:p>
        </p:txBody>
      </p:sp>
    </p:spTree>
    <p:extLst>
      <p:ext uri="{BB962C8B-B14F-4D97-AF65-F5344CB8AC3E}">
        <p14:creationId xmlns:p14="http://schemas.microsoft.com/office/powerpoint/2010/main" val="2605655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6377B93-5D8B-4B6C-8186-E1746F43B4DD}"/>
              </a:ext>
            </a:extLst>
          </p:cNvPr>
          <p:cNvSpPr>
            <a:spLocks noGrp="1"/>
          </p:cNvSpPr>
          <p:nvPr>
            <p:ph type="title"/>
          </p:nvPr>
        </p:nvSpPr>
        <p:spPr/>
        <p:txBody>
          <a:bodyPr/>
          <a:lstStyle/>
          <a:p>
            <a:pPr>
              <a:defRPr/>
            </a:pPr>
            <a:r>
              <a:rPr lang="es-AR" sz="3600" dirty="0"/>
              <a:t>DIRECCIONAMIENTO FÍSICO Y DIRECCIONAMIENTO LÓGICO</a:t>
            </a:r>
          </a:p>
        </p:txBody>
      </p:sp>
      <p:sp>
        <p:nvSpPr>
          <p:cNvPr id="3" name="2 Marcador de contenido">
            <a:extLst>
              <a:ext uri="{FF2B5EF4-FFF2-40B4-BE49-F238E27FC236}">
                <a16:creationId xmlns:a16="http://schemas.microsoft.com/office/drawing/2014/main" id="{E5C5A596-6AAB-4558-8FE2-9E1D9AE6A421}"/>
              </a:ext>
            </a:extLst>
          </p:cNvPr>
          <p:cNvSpPr>
            <a:spLocks noGrp="1"/>
          </p:cNvSpPr>
          <p:nvPr>
            <p:ph idx="1"/>
          </p:nvPr>
        </p:nvSpPr>
        <p:spPr/>
        <p:txBody>
          <a:bodyPr/>
          <a:lstStyle/>
          <a:p>
            <a:pPr>
              <a:buFont typeface="Wingdings" panose="05000000000000000000" pitchFamily="2" charset="2"/>
              <a:buNone/>
              <a:defRPr/>
            </a:pPr>
            <a:r>
              <a:rPr lang="es-AR" dirty="0">
                <a:latin typeface="Arial" pitchFamily="34" charset="0"/>
                <a:cs typeface="Arial" pitchFamily="34" charset="0"/>
              </a:rPr>
              <a:t>La memoria puede direccionarse en forma: </a:t>
            </a:r>
          </a:p>
          <a:p>
            <a:pPr>
              <a:defRPr/>
            </a:pPr>
            <a:r>
              <a:rPr lang="es-AR" dirty="0">
                <a:latin typeface="Arial" pitchFamily="34" charset="0"/>
                <a:cs typeface="Arial" pitchFamily="34" charset="0"/>
              </a:rPr>
              <a:t>1. Lineal </a:t>
            </a:r>
          </a:p>
          <a:p>
            <a:pPr>
              <a:defRPr/>
            </a:pPr>
            <a:r>
              <a:rPr lang="es-AR" dirty="0">
                <a:latin typeface="Arial" pitchFamily="34" charset="0"/>
                <a:cs typeface="Arial" pitchFamily="34" charset="0"/>
              </a:rPr>
              <a:t>2. Segmentada </a:t>
            </a:r>
          </a:p>
          <a:p>
            <a:pPr>
              <a:defRPr/>
            </a:pPr>
            <a:r>
              <a:rPr lang="es-AR" dirty="0">
                <a:latin typeface="Arial" pitchFamily="34" charset="0"/>
                <a:cs typeface="Arial" pitchFamily="34" charset="0"/>
              </a:rPr>
              <a:t>3. Paginada </a:t>
            </a:r>
          </a:p>
          <a:p>
            <a:pPr>
              <a:defRPr/>
            </a:pPr>
            <a:r>
              <a:rPr lang="es-AR" dirty="0">
                <a:latin typeface="Arial" pitchFamily="34" charset="0"/>
                <a:cs typeface="Arial" pitchFamily="34" charset="0"/>
              </a:rPr>
              <a:t>4. Segmentada-paginada </a:t>
            </a:r>
          </a:p>
          <a:p>
            <a:pPr>
              <a:defRPr/>
            </a:pPr>
            <a:endParaRPr lang="es-AR" dirty="0"/>
          </a:p>
        </p:txBody>
      </p:sp>
      <p:sp>
        <p:nvSpPr>
          <p:cNvPr id="4" name="3 Marcador de número de diapositiva">
            <a:extLst>
              <a:ext uri="{FF2B5EF4-FFF2-40B4-BE49-F238E27FC236}">
                <a16:creationId xmlns:a16="http://schemas.microsoft.com/office/drawing/2014/main" id="{6F8C30B8-8974-4511-B385-A6BEB051A45A}"/>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B936004D-7263-4F65-9044-5A865F7A26D0}" type="slidenum">
              <a:rPr lang="es-ES" altLang="es-AR" smtClean="0">
                <a:latin typeface="Arial" panose="020B0604020202020204" pitchFamily="34" charset="0"/>
              </a:rPr>
              <a:pPr eaLnBrk="1" hangingPunct="1">
                <a:defRPr/>
              </a:pPr>
              <a:t>48</a:t>
            </a:fld>
            <a:endParaRPr lang="es-ES" altLang="es-AR">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E584F5E7-6D96-4C68-94D1-27D559E38D44}"/>
              </a:ext>
            </a:extLst>
          </p:cNvPr>
          <p:cNvSpPr>
            <a:spLocks noGrp="1"/>
          </p:cNvSpPr>
          <p:nvPr>
            <p:ph type="title"/>
          </p:nvPr>
        </p:nvSpPr>
        <p:spPr/>
        <p:txBody>
          <a:bodyPr/>
          <a:lstStyle/>
          <a:p>
            <a:pPr>
              <a:defRPr/>
            </a:pPr>
            <a:r>
              <a:rPr lang="es-AR" dirty="0">
                <a:latin typeface="Arial" pitchFamily="34" charset="0"/>
                <a:cs typeface="Arial" pitchFamily="34" charset="0"/>
              </a:rPr>
              <a:t>Memoria lineal</a:t>
            </a:r>
            <a:endParaRPr lang="es-AR" dirty="0"/>
          </a:p>
        </p:txBody>
      </p:sp>
      <p:sp>
        <p:nvSpPr>
          <p:cNvPr id="3" name="2 Marcador de contenido">
            <a:extLst>
              <a:ext uri="{FF2B5EF4-FFF2-40B4-BE49-F238E27FC236}">
                <a16:creationId xmlns:a16="http://schemas.microsoft.com/office/drawing/2014/main" id="{AF43F778-990D-4B89-97B9-B0E8709C88D9}"/>
              </a:ext>
            </a:extLst>
          </p:cNvPr>
          <p:cNvSpPr>
            <a:spLocks noGrp="1"/>
          </p:cNvSpPr>
          <p:nvPr>
            <p:ph idx="1"/>
          </p:nvPr>
        </p:nvSpPr>
        <p:spPr>
          <a:xfrm>
            <a:off x="457200" y="1628775"/>
            <a:ext cx="8229600" cy="4467225"/>
          </a:xfrm>
        </p:spPr>
        <p:txBody>
          <a:bodyPr/>
          <a:lstStyle/>
          <a:p>
            <a:pPr algn="just">
              <a:defRPr/>
            </a:pPr>
            <a:r>
              <a:rPr lang="es-AR" dirty="0"/>
              <a:t>En este caso la </a:t>
            </a:r>
            <a:r>
              <a:rPr lang="es-AR" b="1" dirty="0"/>
              <a:t>dirección lógica </a:t>
            </a:r>
            <a:r>
              <a:rPr lang="es-AR" dirty="0"/>
              <a:t>es igual a la </a:t>
            </a:r>
            <a:r>
              <a:rPr lang="es-AR" b="1" dirty="0"/>
              <a:t>dirección física</a:t>
            </a:r>
            <a:r>
              <a:rPr lang="es-AR" dirty="0"/>
              <a:t>. La dirección lógica es la dirección que está presente en la palabra instrucción, en su correspondiente campo. </a:t>
            </a:r>
          </a:p>
          <a:p>
            <a:pPr algn="just">
              <a:defRPr/>
            </a:pPr>
            <a:r>
              <a:rPr lang="es-AR" dirty="0"/>
              <a:t>Por ejemplo, si en la palabra instrucción, en su campo de dirección, contiene la </a:t>
            </a:r>
            <a:r>
              <a:rPr lang="es-AR" b="1" dirty="0"/>
              <a:t>dirección lógica</a:t>
            </a:r>
            <a:r>
              <a:rPr lang="es-AR" dirty="0"/>
              <a:t>: </a:t>
            </a:r>
          </a:p>
          <a:p>
            <a:pPr marL="0" indent="0" algn="just">
              <a:buNone/>
              <a:defRPr/>
            </a:pPr>
            <a:r>
              <a:rPr lang="es-AR" b="1" dirty="0"/>
              <a:t>                                           0 2 A 7</a:t>
            </a:r>
            <a:r>
              <a:rPr lang="es-AR" b="1" baseline="-25000" dirty="0"/>
              <a:t>16 </a:t>
            </a:r>
            <a:r>
              <a:rPr lang="es-AR" dirty="0"/>
              <a:t>= </a:t>
            </a:r>
            <a:r>
              <a:rPr lang="es-AR" b="1" dirty="0"/>
              <a:t>0000 0010 1010 0111</a:t>
            </a:r>
            <a:r>
              <a:rPr lang="es-AR" b="1" baseline="-25000" dirty="0"/>
              <a:t>2</a:t>
            </a:r>
            <a:r>
              <a:rPr lang="es-AR" dirty="0"/>
              <a:t>,</a:t>
            </a:r>
          </a:p>
          <a:p>
            <a:pPr marL="0" indent="0" algn="just">
              <a:buNone/>
              <a:defRPr/>
            </a:pPr>
            <a:r>
              <a:rPr lang="es-AR" dirty="0"/>
              <a:t>    la </a:t>
            </a:r>
            <a:r>
              <a:rPr lang="es-AR" b="1" dirty="0"/>
              <a:t>dirección física </a:t>
            </a:r>
            <a:r>
              <a:rPr lang="es-AR" dirty="0"/>
              <a:t>es:  </a:t>
            </a:r>
          </a:p>
          <a:p>
            <a:pPr marL="0" indent="0" algn="just">
              <a:buNone/>
              <a:defRPr/>
            </a:pPr>
            <a:r>
              <a:rPr lang="es-AR" dirty="0"/>
              <a:t>                                             </a:t>
            </a:r>
            <a:r>
              <a:rPr lang="es-AR" b="1" dirty="0"/>
              <a:t>0 2 A 7</a:t>
            </a:r>
            <a:r>
              <a:rPr lang="es-AR" b="1" baseline="-25000" dirty="0"/>
              <a:t>16</a:t>
            </a:r>
            <a:r>
              <a:rPr lang="es-AR" b="1" dirty="0"/>
              <a:t> = 0000 0010 1010 0111</a:t>
            </a:r>
            <a:r>
              <a:rPr lang="es-AR" b="1" baseline="-25000" dirty="0"/>
              <a:t>2</a:t>
            </a:r>
            <a:r>
              <a:rPr lang="es-AR" dirty="0"/>
              <a:t>. </a:t>
            </a:r>
          </a:p>
          <a:p>
            <a:pPr>
              <a:defRPr/>
            </a:pPr>
            <a:endParaRPr lang="es-AR" dirty="0"/>
          </a:p>
        </p:txBody>
      </p:sp>
      <p:sp>
        <p:nvSpPr>
          <p:cNvPr id="4" name="3 Marcador de número de diapositiva">
            <a:extLst>
              <a:ext uri="{FF2B5EF4-FFF2-40B4-BE49-F238E27FC236}">
                <a16:creationId xmlns:a16="http://schemas.microsoft.com/office/drawing/2014/main" id="{3EB4AE62-F912-435A-90A2-F35B270ABF6B}"/>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5691299A-831D-46BE-92B5-DAD0DA2FFAB4}" type="slidenum">
              <a:rPr lang="es-ES" altLang="es-AR" smtClean="0">
                <a:latin typeface="Arial" panose="020B0604020202020204" pitchFamily="34" charset="0"/>
              </a:rPr>
              <a:pPr eaLnBrk="1" hangingPunct="1">
                <a:defRPr/>
              </a:pPr>
              <a:t>49</a:t>
            </a:fld>
            <a:endParaRPr lang="es-ES" altLang="es-AR">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3EF9A95-1C86-4793-BBA8-3D2171A1C150}"/>
              </a:ext>
            </a:extLst>
          </p:cNvPr>
          <p:cNvSpPr>
            <a:spLocks noGrp="1"/>
          </p:cNvSpPr>
          <p:nvPr>
            <p:ph type="title"/>
          </p:nvPr>
        </p:nvSpPr>
        <p:spPr/>
        <p:txBody>
          <a:bodyPr/>
          <a:lstStyle/>
          <a:p>
            <a:pPr>
              <a:defRPr/>
            </a:pPr>
            <a:r>
              <a:rPr lang="es-AR" sz="4000" dirty="0"/>
              <a:t>JERARQUÍA DE  LAS MEMORIAS</a:t>
            </a:r>
          </a:p>
        </p:txBody>
      </p:sp>
      <p:sp>
        <p:nvSpPr>
          <p:cNvPr id="3" name="2 Marcador de contenido">
            <a:extLst>
              <a:ext uri="{FF2B5EF4-FFF2-40B4-BE49-F238E27FC236}">
                <a16:creationId xmlns:a16="http://schemas.microsoft.com/office/drawing/2014/main" id="{337E429E-31B3-4D59-B5F4-6C27C80DA9D3}"/>
              </a:ext>
            </a:extLst>
          </p:cNvPr>
          <p:cNvSpPr>
            <a:spLocks noGrp="1"/>
          </p:cNvSpPr>
          <p:nvPr>
            <p:ph idx="1"/>
          </p:nvPr>
        </p:nvSpPr>
        <p:spPr>
          <a:xfrm>
            <a:off x="457200" y="1700213"/>
            <a:ext cx="8229600" cy="4395787"/>
          </a:xfrm>
        </p:spPr>
        <p:txBody>
          <a:bodyPr/>
          <a:lstStyle/>
          <a:p>
            <a:pPr algn="just">
              <a:defRPr/>
            </a:pPr>
            <a:r>
              <a:rPr lang="es-AR" sz="2400" dirty="0"/>
              <a:t>La </a:t>
            </a:r>
            <a:r>
              <a:rPr lang="es-AR" sz="2400" b="1" dirty="0"/>
              <a:t>CPU</a:t>
            </a:r>
            <a:r>
              <a:rPr lang="es-AR" sz="2400" dirty="0"/>
              <a:t> realiza una petición de información (datos o instrucciones) al </a:t>
            </a:r>
            <a:r>
              <a:rPr lang="es-AR" sz="2400" b="1" dirty="0"/>
              <a:t>Controlador de la caché</a:t>
            </a:r>
            <a:r>
              <a:rPr lang="es-AR" sz="2400" dirty="0"/>
              <a:t>, que se encarga de trasladar esa petición a la </a:t>
            </a:r>
            <a:r>
              <a:rPr lang="es-AR" sz="2400" b="1" dirty="0"/>
              <a:t>Memoria Caché </a:t>
            </a:r>
            <a:r>
              <a:rPr lang="es-AR" sz="2400" dirty="0"/>
              <a:t>(</a:t>
            </a:r>
            <a:r>
              <a:rPr lang="es-AR" sz="2400" b="1" dirty="0"/>
              <a:t>SRAM</a:t>
            </a:r>
            <a:r>
              <a:rPr lang="es-AR" sz="2400" dirty="0"/>
              <a:t>). Si ésta contiene la información solicitada (Presencia), se produce  un </a:t>
            </a:r>
            <a:r>
              <a:rPr lang="es-AR" sz="2400" b="1" dirty="0"/>
              <a:t>Acierto</a:t>
            </a:r>
            <a:r>
              <a:rPr lang="es-AR" sz="2400" dirty="0"/>
              <a:t> (</a:t>
            </a:r>
            <a:r>
              <a:rPr lang="es-AR" sz="2400" b="1" dirty="0"/>
              <a:t>Hit</a:t>
            </a:r>
            <a:r>
              <a:rPr lang="es-AR" sz="2400" dirty="0"/>
              <a:t>), y entrega la información a la </a:t>
            </a:r>
            <a:r>
              <a:rPr lang="es-AR" sz="2400" b="1" dirty="0"/>
              <a:t>CPU</a:t>
            </a:r>
            <a:r>
              <a:rPr lang="es-AR" sz="2400" dirty="0"/>
              <a:t>. </a:t>
            </a:r>
          </a:p>
          <a:p>
            <a:pPr algn="just">
              <a:defRPr/>
            </a:pPr>
            <a:r>
              <a:rPr lang="es-AR" sz="2400" dirty="0"/>
              <a:t>En caso de no encontrarse la información (Ausencia), se produce un </a:t>
            </a:r>
            <a:r>
              <a:rPr lang="es-AR" sz="2400" b="1" dirty="0"/>
              <a:t>Fallo</a:t>
            </a:r>
            <a:r>
              <a:rPr lang="es-AR" sz="2400" dirty="0"/>
              <a:t> (</a:t>
            </a:r>
            <a:r>
              <a:rPr lang="es-AR" sz="2400" b="1" dirty="0"/>
              <a:t>Miss</a:t>
            </a:r>
            <a:r>
              <a:rPr lang="es-AR" sz="2400" dirty="0"/>
              <a:t>). Entonces se debe obtener la información de la </a:t>
            </a:r>
            <a:r>
              <a:rPr lang="es-AR" sz="2400" b="1" dirty="0"/>
              <a:t>Memoria Principal </a:t>
            </a:r>
            <a:r>
              <a:rPr lang="es-AR" sz="2400" dirty="0"/>
              <a:t>(</a:t>
            </a:r>
            <a:r>
              <a:rPr lang="es-AR" sz="2400" b="1" dirty="0"/>
              <a:t>DRAM</a:t>
            </a:r>
            <a:r>
              <a:rPr lang="es-AR" sz="2400" dirty="0"/>
              <a:t>).</a:t>
            </a:r>
          </a:p>
          <a:p>
            <a:pPr algn="just">
              <a:defRPr/>
            </a:pPr>
            <a:r>
              <a:rPr lang="es-AR" sz="2400" dirty="0"/>
              <a:t>Si la información tampoco está presente en la </a:t>
            </a:r>
            <a:r>
              <a:rPr lang="es-AR" sz="2400" b="1" dirty="0"/>
              <a:t>Memoria Principal </a:t>
            </a:r>
            <a:r>
              <a:rPr lang="es-AR" sz="2400" dirty="0"/>
              <a:t>(</a:t>
            </a:r>
            <a:r>
              <a:rPr lang="es-AR" sz="2400" b="1" dirty="0"/>
              <a:t>DRAM</a:t>
            </a:r>
            <a:r>
              <a:rPr lang="es-AR" sz="2400" dirty="0"/>
              <a:t>), la </a:t>
            </a:r>
            <a:r>
              <a:rPr lang="es-AR" sz="2400" b="1" dirty="0"/>
              <a:t>Unidad de Gestión de Memoria (MMU</a:t>
            </a:r>
            <a:r>
              <a:rPr lang="es-AR" sz="2400" dirty="0"/>
              <a:t> = </a:t>
            </a:r>
            <a:r>
              <a:rPr lang="es-AR" sz="2400" b="1" dirty="0" err="1"/>
              <a:t>Memory</a:t>
            </a:r>
            <a:r>
              <a:rPr lang="es-AR" sz="2400" b="1" dirty="0"/>
              <a:t> Management </a:t>
            </a:r>
            <a:r>
              <a:rPr lang="es-AR" sz="2400" b="1" dirty="0" err="1"/>
              <a:t>Unit</a:t>
            </a:r>
            <a:r>
              <a:rPr lang="es-AR" sz="2400" b="1" dirty="0"/>
              <a:t>) </a:t>
            </a:r>
            <a:r>
              <a:rPr lang="es-AR" sz="2400" dirty="0"/>
              <a:t>activará el mecanismo para traerla desde la </a:t>
            </a:r>
            <a:r>
              <a:rPr lang="es-AR" sz="2400" b="1" dirty="0"/>
              <a:t>Memoria Virtual </a:t>
            </a:r>
            <a:r>
              <a:rPr lang="es-AR" sz="2400" dirty="0"/>
              <a:t>(</a:t>
            </a:r>
            <a:r>
              <a:rPr lang="es-AR" sz="2400" b="1" dirty="0"/>
              <a:t>disco rígido, dispositivo de estado sólido , o disco rígido híbrido</a:t>
            </a:r>
            <a:r>
              <a:rPr lang="es-AR" sz="2400" dirty="0"/>
              <a:t>).</a:t>
            </a:r>
          </a:p>
          <a:p>
            <a:pPr>
              <a:defRPr/>
            </a:pPr>
            <a:r>
              <a:rPr lang="es-AR" b="1" dirty="0"/>
              <a:t> </a:t>
            </a:r>
            <a:endParaRPr lang="es-AR" dirty="0"/>
          </a:p>
        </p:txBody>
      </p:sp>
      <p:sp>
        <p:nvSpPr>
          <p:cNvPr id="4" name="3 Marcador de número de diapositiva">
            <a:extLst>
              <a:ext uri="{FF2B5EF4-FFF2-40B4-BE49-F238E27FC236}">
                <a16:creationId xmlns:a16="http://schemas.microsoft.com/office/drawing/2014/main" id="{967F9180-BA38-4C42-A004-D12A73AD2E21}"/>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75A0CA79-2B7C-4BF7-A59B-F7E59A9B6F7A}" type="slidenum">
              <a:rPr lang="es-ES" altLang="es-AR" smtClean="0">
                <a:latin typeface="Arial" panose="020B0604020202020204" pitchFamily="34" charset="0"/>
              </a:rPr>
              <a:pPr eaLnBrk="1" hangingPunct="1">
                <a:defRPr/>
              </a:pPr>
              <a:t>5</a:t>
            </a:fld>
            <a:endParaRPr lang="es-ES" altLang="es-AR">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2964F9A5-6F5E-4E1F-8A91-B47A81CCF90D}"/>
              </a:ext>
            </a:extLst>
          </p:cNvPr>
          <p:cNvSpPr>
            <a:spLocks noGrp="1"/>
          </p:cNvSpPr>
          <p:nvPr>
            <p:ph type="title"/>
          </p:nvPr>
        </p:nvSpPr>
        <p:spPr/>
        <p:txBody>
          <a:bodyPr/>
          <a:lstStyle/>
          <a:p>
            <a:pPr>
              <a:defRPr/>
            </a:pPr>
            <a:r>
              <a:rPr lang="es-AR" dirty="0">
                <a:latin typeface="Arial" pitchFamily="34" charset="0"/>
                <a:cs typeface="Arial" pitchFamily="34" charset="0"/>
              </a:rPr>
              <a:t>Memoria lineal</a:t>
            </a:r>
            <a:endParaRPr lang="es-AR" dirty="0"/>
          </a:p>
        </p:txBody>
      </p:sp>
      <p:sp>
        <p:nvSpPr>
          <p:cNvPr id="4" name="3 Marcador de número de diapositiva">
            <a:extLst>
              <a:ext uri="{FF2B5EF4-FFF2-40B4-BE49-F238E27FC236}">
                <a16:creationId xmlns:a16="http://schemas.microsoft.com/office/drawing/2014/main" id="{C0A9341E-6BD4-4167-A6D0-06508E838429}"/>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E98059B7-CC77-4514-92ED-5DC0B4F65E5D}" type="slidenum">
              <a:rPr lang="es-ES" altLang="es-AR" smtClean="0">
                <a:latin typeface="Arial" panose="020B0604020202020204" pitchFamily="34" charset="0"/>
              </a:rPr>
              <a:pPr eaLnBrk="1" hangingPunct="1">
                <a:defRPr/>
              </a:pPr>
              <a:t>50</a:t>
            </a:fld>
            <a:endParaRPr lang="es-ES" altLang="es-AR">
              <a:latin typeface="Arial" panose="020B0604020202020204" pitchFamily="34" charset="0"/>
            </a:endParaRPr>
          </a:p>
        </p:txBody>
      </p:sp>
      <p:pic>
        <p:nvPicPr>
          <p:cNvPr id="66564" name="Picture 2">
            <a:extLst>
              <a:ext uri="{FF2B5EF4-FFF2-40B4-BE49-F238E27FC236}">
                <a16:creationId xmlns:a16="http://schemas.microsoft.com/office/drawing/2014/main" id="{E64A1207-0866-4F3D-A3FD-479D828D98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9425" y="1989138"/>
            <a:ext cx="8175625" cy="410368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FFE57D9-50C5-4F94-948F-8DBB97F76333}"/>
              </a:ext>
            </a:extLst>
          </p:cNvPr>
          <p:cNvSpPr>
            <a:spLocks noGrp="1"/>
          </p:cNvSpPr>
          <p:nvPr>
            <p:ph type="title"/>
          </p:nvPr>
        </p:nvSpPr>
        <p:spPr/>
        <p:txBody>
          <a:bodyPr/>
          <a:lstStyle/>
          <a:p>
            <a:pPr>
              <a:defRPr/>
            </a:pPr>
            <a:r>
              <a:rPr lang="es-AR" dirty="0">
                <a:latin typeface="Arial" pitchFamily="34" charset="0"/>
                <a:cs typeface="Arial" pitchFamily="34" charset="0"/>
              </a:rPr>
              <a:t>Memoria segmentada </a:t>
            </a:r>
            <a:br>
              <a:rPr lang="es-AR" dirty="0"/>
            </a:br>
            <a:endParaRPr lang="es-AR" dirty="0"/>
          </a:p>
        </p:txBody>
      </p:sp>
      <p:sp>
        <p:nvSpPr>
          <p:cNvPr id="3" name="2 Marcador de contenido">
            <a:extLst>
              <a:ext uri="{FF2B5EF4-FFF2-40B4-BE49-F238E27FC236}">
                <a16:creationId xmlns:a16="http://schemas.microsoft.com/office/drawing/2014/main" id="{0A94FC0B-AEA3-4670-AA26-94450705EE7A}"/>
              </a:ext>
            </a:extLst>
          </p:cNvPr>
          <p:cNvSpPr>
            <a:spLocks noGrp="1"/>
          </p:cNvSpPr>
          <p:nvPr>
            <p:ph idx="1"/>
          </p:nvPr>
        </p:nvSpPr>
        <p:spPr>
          <a:xfrm>
            <a:off x="457200" y="1268760"/>
            <a:ext cx="8229600" cy="4827240"/>
          </a:xfrm>
        </p:spPr>
        <p:txBody>
          <a:bodyPr/>
          <a:lstStyle/>
          <a:p>
            <a:pPr algn="just">
              <a:defRPr/>
            </a:pPr>
            <a:r>
              <a:rPr lang="es-AR" sz="2800" dirty="0"/>
              <a:t>En este caso en la memoria pueden almacenarse </a:t>
            </a:r>
            <a:r>
              <a:rPr lang="es-AR" sz="2800" b="1" dirty="0"/>
              <a:t>segmentos de distintas longitudes</a:t>
            </a:r>
            <a:r>
              <a:rPr lang="es-AR" sz="2800" dirty="0"/>
              <a:t>. Cada  segmento está definido por un descriptor que indica la </a:t>
            </a:r>
            <a:r>
              <a:rPr lang="es-AR" sz="2800" b="1" dirty="0"/>
              <a:t>base del segmento</a:t>
            </a:r>
            <a:r>
              <a:rPr lang="es-AR" sz="2800" dirty="0"/>
              <a:t>, el </a:t>
            </a:r>
            <a:r>
              <a:rPr lang="es-AR" sz="2800" b="1" dirty="0"/>
              <a:t>límite</a:t>
            </a:r>
            <a:r>
              <a:rPr lang="es-AR" sz="2800" dirty="0"/>
              <a:t> y los </a:t>
            </a:r>
            <a:r>
              <a:rPr lang="es-AR" sz="2800" b="1" dirty="0"/>
              <a:t>atributos del segmento </a:t>
            </a:r>
            <a:r>
              <a:rPr lang="es-AR" sz="2800" dirty="0"/>
              <a:t>( si es de código, si es de sólo lectura, etc.). Esto permite que algunos segmentos estén presentes en la </a:t>
            </a:r>
            <a:r>
              <a:rPr lang="es-AR" sz="2800" b="1" dirty="0"/>
              <a:t>memoria  principal</a:t>
            </a:r>
            <a:r>
              <a:rPr lang="es-AR" sz="2800" dirty="0"/>
              <a:t> (</a:t>
            </a:r>
            <a:r>
              <a:rPr lang="es-AR" sz="2800" b="1" dirty="0"/>
              <a:t>memoria física</a:t>
            </a:r>
            <a:r>
              <a:rPr lang="es-AR" sz="2800" dirty="0"/>
              <a:t>) y otros segmentos se encuentren en una </a:t>
            </a:r>
            <a:r>
              <a:rPr lang="es-AR" sz="2800" b="1" dirty="0"/>
              <a:t>memoria auxiliar </a:t>
            </a:r>
            <a:r>
              <a:rPr lang="es-AR" sz="2800" dirty="0"/>
              <a:t>(</a:t>
            </a:r>
            <a:r>
              <a:rPr lang="es-AR" sz="2800" b="1" dirty="0"/>
              <a:t>memoria virtual</a:t>
            </a:r>
            <a:r>
              <a:rPr lang="es-AR" sz="2800" dirty="0"/>
              <a:t>), por ejemplo, disco rígido (HDD), dispositivo de estado sólido (SSD) o disco rígido híbrido (HHD). Este sistema permite que se intercambien segmentos según los requerimientos de la aplicación. </a:t>
            </a:r>
          </a:p>
          <a:p>
            <a:pPr>
              <a:defRPr/>
            </a:pPr>
            <a:endParaRPr lang="es-AR" dirty="0"/>
          </a:p>
        </p:txBody>
      </p:sp>
      <p:sp>
        <p:nvSpPr>
          <p:cNvPr id="4" name="3 Marcador de número de diapositiva">
            <a:extLst>
              <a:ext uri="{FF2B5EF4-FFF2-40B4-BE49-F238E27FC236}">
                <a16:creationId xmlns:a16="http://schemas.microsoft.com/office/drawing/2014/main" id="{72E14DA4-7C65-4845-8129-075F1945D990}"/>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2CF46325-DBEA-4CA8-8CED-BCE91F09835C}" type="slidenum">
              <a:rPr lang="es-ES" altLang="es-AR" smtClean="0">
                <a:latin typeface="Arial" panose="020B0604020202020204" pitchFamily="34" charset="0"/>
              </a:rPr>
              <a:pPr eaLnBrk="1" hangingPunct="1">
                <a:defRPr/>
              </a:pPr>
              <a:t>51</a:t>
            </a:fld>
            <a:endParaRPr lang="es-ES" altLang="es-AR">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6501E9C-0820-4249-B098-925B4590FE6A}"/>
              </a:ext>
            </a:extLst>
          </p:cNvPr>
          <p:cNvSpPr>
            <a:spLocks noGrp="1"/>
          </p:cNvSpPr>
          <p:nvPr>
            <p:ph type="title"/>
          </p:nvPr>
        </p:nvSpPr>
        <p:spPr/>
        <p:txBody>
          <a:bodyPr/>
          <a:lstStyle/>
          <a:p>
            <a:pPr>
              <a:defRPr/>
            </a:pPr>
            <a:r>
              <a:rPr lang="es-AR" dirty="0">
                <a:latin typeface="Arial" pitchFamily="34" charset="0"/>
                <a:cs typeface="Arial" pitchFamily="34" charset="0"/>
              </a:rPr>
              <a:t>Memoria segmentada</a:t>
            </a:r>
            <a:endParaRPr lang="es-AR" dirty="0"/>
          </a:p>
        </p:txBody>
      </p:sp>
      <p:sp>
        <p:nvSpPr>
          <p:cNvPr id="4" name="3 Marcador de número de diapositiva">
            <a:extLst>
              <a:ext uri="{FF2B5EF4-FFF2-40B4-BE49-F238E27FC236}">
                <a16:creationId xmlns:a16="http://schemas.microsoft.com/office/drawing/2014/main" id="{3E307806-F6B8-4016-AFFD-181B69A6918C}"/>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0EB44474-61AE-4A8F-9C43-EAD112384334}" type="slidenum">
              <a:rPr lang="es-ES" altLang="es-AR" smtClean="0">
                <a:latin typeface="Arial" panose="020B0604020202020204" pitchFamily="34" charset="0"/>
              </a:rPr>
              <a:pPr eaLnBrk="1" hangingPunct="1">
                <a:defRPr/>
              </a:pPr>
              <a:t>52</a:t>
            </a:fld>
            <a:endParaRPr lang="es-ES" altLang="es-AR">
              <a:latin typeface="Arial" panose="020B0604020202020204" pitchFamily="34" charset="0"/>
            </a:endParaRPr>
          </a:p>
        </p:txBody>
      </p:sp>
      <p:pic>
        <p:nvPicPr>
          <p:cNvPr id="68612" name="Picture 2">
            <a:extLst>
              <a:ext uri="{FF2B5EF4-FFF2-40B4-BE49-F238E27FC236}">
                <a16:creationId xmlns:a16="http://schemas.microsoft.com/office/drawing/2014/main" id="{CA4B8079-EBAB-4F44-B19C-264962CE2A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773238"/>
            <a:ext cx="7391400" cy="4684712"/>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47C6B55-6CC6-45DD-B386-587A46D9EDA6}"/>
              </a:ext>
            </a:extLst>
          </p:cNvPr>
          <p:cNvSpPr>
            <a:spLocks noGrp="1"/>
          </p:cNvSpPr>
          <p:nvPr>
            <p:ph type="title"/>
          </p:nvPr>
        </p:nvSpPr>
        <p:spPr>
          <a:xfrm>
            <a:off x="550190" y="-2823"/>
            <a:ext cx="8229600" cy="1371600"/>
          </a:xfrm>
        </p:spPr>
        <p:txBody>
          <a:bodyPr/>
          <a:lstStyle/>
          <a:p>
            <a:pPr>
              <a:defRPr/>
            </a:pPr>
            <a:r>
              <a:rPr lang="es-AR" dirty="0">
                <a:latin typeface="Arial" pitchFamily="34" charset="0"/>
                <a:cs typeface="Arial" pitchFamily="34" charset="0"/>
              </a:rPr>
              <a:t>Memoria segmentada</a:t>
            </a:r>
            <a:endParaRPr lang="es-AR" dirty="0"/>
          </a:p>
        </p:txBody>
      </p:sp>
      <p:sp>
        <p:nvSpPr>
          <p:cNvPr id="3" name="2 Marcador de contenido">
            <a:extLst>
              <a:ext uri="{FF2B5EF4-FFF2-40B4-BE49-F238E27FC236}">
                <a16:creationId xmlns:a16="http://schemas.microsoft.com/office/drawing/2014/main" id="{68C2A032-3BF1-42E0-B792-696916FB33AB}"/>
              </a:ext>
            </a:extLst>
          </p:cNvPr>
          <p:cNvSpPr>
            <a:spLocks noGrp="1"/>
          </p:cNvSpPr>
          <p:nvPr>
            <p:ph idx="1"/>
          </p:nvPr>
        </p:nvSpPr>
        <p:spPr>
          <a:xfrm>
            <a:off x="457200" y="1052736"/>
            <a:ext cx="8229600" cy="4968453"/>
          </a:xfrm>
        </p:spPr>
        <p:txBody>
          <a:bodyPr/>
          <a:lstStyle/>
          <a:p>
            <a:pPr algn="just">
              <a:defRPr/>
            </a:pPr>
            <a:r>
              <a:rPr lang="es-AR" sz="2400" dirty="0">
                <a:latin typeface="Arial" pitchFamily="34" charset="0"/>
                <a:cs typeface="Arial" pitchFamily="34" charset="0"/>
              </a:rPr>
              <a:t>En la figura se observa que la </a:t>
            </a:r>
            <a:r>
              <a:rPr lang="es-AR" sz="2400" b="1" dirty="0">
                <a:latin typeface="Arial" pitchFamily="34" charset="0"/>
                <a:cs typeface="Arial" pitchFamily="34" charset="0"/>
              </a:rPr>
              <a:t>dirección lógica</a:t>
            </a:r>
            <a:r>
              <a:rPr lang="es-AR" sz="2400" dirty="0">
                <a:latin typeface="Arial" pitchFamily="34" charset="0"/>
                <a:cs typeface="Arial" pitchFamily="34" charset="0"/>
              </a:rPr>
              <a:t> no es igual a la </a:t>
            </a:r>
            <a:r>
              <a:rPr lang="es-AR" sz="2400" b="1" dirty="0">
                <a:latin typeface="Arial" pitchFamily="34" charset="0"/>
                <a:cs typeface="Arial" pitchFamily="34" charset="0"/>
              </a:rPr>
              <a:t>dirección física</a:t>
            </a:r>
            <a:r>
              <a:rPr lang="es-AR" sz="2400" dirty="0">
                <a:latin typeface="Arial" pitchFamily="34" charset="0"/>
                <a:cs typeface="Arial" pitchFamily="34" charset="0"/>
              </a:rPr>
              <a:t>. Se debe aplicar un mecanismo que traduce la dirección lógica a la dirección física. Este mecanismo se representa en la figura, ya que </a:t>
            </a:r>
            <a:r>
              <a:rPr lang="es-AR" sz="2400" b="1" dirty="0">
                <a:latin typeface="Arial" pitchFamily="34" charset="0"/>
                <a:cs typeface="Arial" pitchFamily="34" charset="0"/>
              </a:rPr>
              <a:t>tomando la base del segmento que se encuentra en el descriptor y sumándole el desplazamiento se obtiene una dirección física de 32 bits</a:t>
            </a:r>
            <a:r>
              <a:rPr lang="es-AR" sz="2400" dirty="0">
                <a:latin typeface="Arial" pitchFamily="34" charset="0"/>
                <a:cs typeface="Arial" pitchFamily="34" charset="0"/>
              </a:rPr>
              <a:t>. Esos 32 bits serán los que estarán presentes en el bus de direcciones. </a:t>
            </a:r>
          </a:p>
          <a:p>
            <a:pPr algn="just">
              <a:defRPr/>
            </a:pPr>
            <a:r>
              <a:rPr lang="es-AR" sz="2400" dirty="0">
                <a:latin typeface="Arial" pitchFamily="34" charset="0"/>
                <a:cs typeface="Arial" pitchFamily="34" charset="0"/>
              </a:rPr>
              <a:t>Podemos observar también que el </a:t>
            </a:r>
            <a:r>
              <a:rPr lang="es-AR" sz="2400" b="1" dirty="0">
                <a:latin typeface="Arial" pitchFamily="34" charset="0"/>
                <a:cs typeface="Arial" pitchFamily="34" charset="0"/>
              </a:rPr>
              <a:t>límite del direccionamiento físico</a:t>
            </a:r>
            <a:r>
              <a:rPr lang="es-AR" sz="2400" dirty="0">
                <a:latin typeface="Arial" pitchFamily="34" charset="0"/>
                <a:cs typeface="Arial" pitchFamily="34" charset="0"/>
              </a:rPr>
              <a:t> está dado por los </a:t>
            </a:r>
            <a:r>
              <a:rPr lang="es-AR" sz="2400" b="1" dirty="0">
                <a:latin typeface="Arial" pitchFamily="34" charset="0"/>
                <a:cs typeface="Arial" pitchFamily="34" charset="0"/>
              </a:rPr>
              <a:t>32 bits del bus de direcciones</a:t>
            </a:r>
            <a:r>
              <a:rPr lang="es-AR" sz="2400" dirty="0">
                <a:latin typeface="Arial" pitchFamily="34" charset="0"/>
                <a:cs typeface="Arial" pitchFamily="34" charset="0"/>
              </a:rPr>
              <a:t> (2</a:t>
            </a:r>
            <a:r>
              <a:rPr lang="es-AR" sz="2400" baseline="30000" dirty="0">
                <a:latin typeface="Arial" pitchFamily="34" charset="0"/>
                <a:cs typeface="Arial" pitchFamily="34" charset="0"/>
              </a:rPr>
              <a:t>32 </a:t>
            </a:r>
            <a:r>
              <a:rPr lang="es-AR" sz="2400" dirty="0">
                <a:latin typeface="Arial" pitchFamily="34" charset="0"/>
                <a:cs typeface="Arial" pitchFamily="34" charset="0"/>
              </a:rPr>
              <a:t> = 4.294.967.296 x 1 Byte = 4 GiB), mientras que el </a:t>
            </a:r>
            <a:r>
              <a:rPr lang="es-AR" sz="2400" b="1" dirty="0">
                <a:latin typeface="Arial" pitchFamily="34" charset="0"/>
                <a:cs typeface="Arial" pitchFamily="34" charset="0"/>
              </a:rPr>
              <a:t>límite del direccionamiento virtual </a:t>
            </a:r>
            <a:r>
              <a:rPr lang="es-AR" sz="2400" dirty="0">
                <a:latin typeface="Arial" pitchFamily="34" charset="0"/>
                <a:cs typeface="Arial" pitchFamily="34" charset="0"/>
              </a:rPr>
              <a:t>está dado por los </a:t>
            </a:r>
            <a:r>
              <a:rPr lang="es-AR" sz="2400" b="1" dirty="0">
                <a:latin typeface="Arial" pitchFamily="34" charset="0"/>
                <a:cs typeface="Arial" pitchFamily="34" charset="0"/>
              </a:rPr>
              <a:t>46 bits de la dirección lógica </a:t>
            </a:r>
            <a:r>
              <a:rPr lang="es-AR" sz="2400" dirty="0">
                <a:latin typeface="Arial" pitchFamily="34" charset="0"/>
                <a:cs typeface="Arial" pitchFamily="34" charset="0"/>
              </a:rPr>
              <a:t>(2</a:t>
            </a:r>
            <a:r>
              <a:rPr lang="es-AR" sz="2400" baseline="30000" dirty="0">
                <a:latin typeface="Arial" pitchFamily="34" charset="0"/>
                <a:cs typeface="Arial" pitchFamily="34" charset="0"/>
              </a:rPr>
              <a:t>46 </a:t>
            </a:r>
            <a:r>
              <a:rPr lang="es-AR" sz="2400" dirty="0">
                <a:latin typeface="Arial" pitchFamily="34" charset="0"/>
                <a:cs typeface="Arial" pitchFamily="34" charset="0"/>
              </a:rPr>
              <a:t> = 70.368.744.177.664 x 1 Byte = 64 </a:t>
            </a:r>
            <a:r>
              <a:rPr lang="es-AR" sz="2400" dirty="0" err="1">
                <a:latin typeface="Arial" pitchFamily="34" charset="0"/>
                <a:cs typeface="Arial" pitchFamily="34" charset="0"/>
              </a:rPr>
              <a:t>TiB</a:t>
            </a:r>
            <a:r>
              <a:rPr lang="es-AR" sz="2400" dirty="0">
                <a:latin typeface="Arial" pitchFamily="34" charset="0"/>
                <a:cs typeface="Arial" pitchFamily="34" charset="0"/>
              </a:rPr>
              <a:t>) </a:t>
            </a:r>
          </a:p>
          <a:p>
            <a:pPr>
              <a:defRPr/>
            </a:pPr>
            <a:endParaRPr lang="es-AR" dirty="0"/>
          </a:p>
        </p:txBody>
      </p:sp>
      <p:sp>
        <p:nvSpPr>
          <p:cNvPr id="4" name="3 Marcador de número de diapositiva">
            <a:extLst>
              <a:ext uri="{FF2B5EF4-FFF2-40B4-BE49-F238E27FC236}">
                <a16:creationId xmlns:a16="http://schemas.microsoft.com/office/drawing/2014/main" id="{BBC5D4C3-99E0-4F3F-96D9-E73777E19565}"/>
              </a:ext>
            </a:extLst>
          </p:cNvPr>
          <p:cNvSpPr>
            <a:spLocks noGrp="1"/>
          </p:cNvSpPr>
          <p:nvPr>
            <p:ph type="sldNum" sz="quarter" idx="12"/>
          </p:nvPr>
        </p:nvSpPr>
        <p:spPr>
          <a:xfrm>
            <a:off x="8100392" y="6245225"/>
            <a:ext cx="586408" cy="476250"/>
          </a:xfrm>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A6E5566A-6016-485C-8558-2E6780AEADF0}" type="slidenum">
              <a:rPr lang="es-ES" altLang="es-AR" smtClean="0">
                <a:latin typeface="Arial" panose="020B0604020202020204" pitchFamily="34" charset="0"/>
              </a:rPr>
              <a:pPr eaLnBrk="1" hangingPunct="1">
                <a:defRPr/>
              </a:pPr>
              <a:t>53</a:t>
            </a:fld>
            <a:endParaRPr lang="es-ES" altLang="es-AR"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58EFD75-2AD7-4C9C-942D-CE77D1326B77}"/>
              </a:ext>
            </a:extLst>
          </p:cNvPr>
          <p:cNvSpPr>
            <a:spLocks noGrp="1"/>
          </p:cNvSpPr>
          <p:nvPr>
            <p:ph type="title"/>
          </p:nvPr>
        </p:nvSpPr>
        <p:spPr/>
        <p:txBody>
          <a:bodyPr/>
          <a:lstStyle/>
          <a:p>
            <a:pPr>
              <a:defRPr/>
            </a:pPr>
            <a:r>
              <a:rPr lang="es-AR" dirty="0">
                <a:latin typeface="Arial" pitchFamily="34" charset="0"/>
                <a:cs typeface="Arial" pitchFamily="34" charset="0"/>
              </a:rPr>
              <a:t>Memoria paginada</a:t>
            </a:r>
            <a:endParaRPr lang="es-AR" dirty="0"/>
          </a:p>
        </p:txBody>
      </p:sp>
      <p:sp>
        <p:nvSpPr>
          <p:cNvPr id="3" name="2 Marcador de contenido">
            <a:extLst>
              <a:ext uri="{FF2B5EF4-FFF2-40B4-BE49-F238E27FC236}">
                <a16:creationId xmlns:a16="http://schemas.microsoft.com/office/drawing/2014/main" id="{9964FBBE-2FE0-4FBC-89B3-8E7EC5F635D4}"/>
              </a:ext>
            </a:extLst>
          </p:cNvPr>
          <p:cNvSpPr>
            <a:spLocks noGrp="1"/>
          </p:cNvSpPr>
          <p:nvPr>
            <p:ph idx="1"/>
          </p:nvPr>
        </p:nvSpPr>
        <p:spPr/>
        <p:txBody>
          <a:bodyPr/>
          <a:lstStyle/>
          <a:p>
            <a:pPr>
              <a:defRPr/>
            </a:pPr>
            <a:r>
              <a:rPr lang="es-AR" dirty="0"/>
              <a:t>Este caso es similar al anterior, salvo que las páginas tienen todas la misma cantidad de bytes. </a:t>
            </a:r>
          </a:p>
          <a:p>
            <a:pPr>
              <a:defRPr/>
            </a:pPr>
            <a:endParaRPr lang="es-AR" dirty="0"/>
          </a:p>
        </p:txBody>
      </p:sp>
      <p:sp>
        <p:nvSpPr>
          <p:cNvPr id="4" name="3 Marcador de número de diapositiva">
            <a:extLst>
              <a:ext uri="{FF2B5EF4-FFF2-40B4-BE49-F238E27FC236}">
                <a16:creationId xmlns:a16="http://schemas.microsoft.com/office/drawing/2014/main" id="{B95446A2-25FB-43BD-9EF0-1AA838AEA02E}"/>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126235C2-932E-4408-B585-4E09A596352E}" type="slidenum">
              <a:rPr lang="es-ES" altLang="es-AR" smtClean="0">
                <a:latin typeface="Arial" panose="020B0604020202020204" pitchFamily="34" charset="0"/>
              </a:rPr>
              <a:pPr eaLnBrk="1" hangingPunct="1">
                <a:defRPr/>
              </a:pPr>
              <a:t>54</a:t>
            </a:fld>
            <a:endParaRPr lang="es-ES" altLang="es-AR">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32908-2634-F07E-F07A-4FF76A7D061D}"/>
              </a:ext>
            </a:extLst>
          </p:cNvPr>
          <p:cNvSpPr>
            <a:spLocks noGrp="1"/>
          </p:cNvSpPr>
          <p:nvPr>
            <p:ph type="title"/>
          </p:nvPr>
        </p:nvSpPr>
        <p:spPr/>
        <p:txBody>
          <a:bodyPr/>
          <a:lstStyle/>
          <a:p>
            <a:r>
              <a:rPr lang="es-AR" dirty="0"/>
              <a:t>Memoria segmentada-paginada</a:t>
            </a:r>
          </a:p>
        </p:txBody>
      </p:sp>
      <p:pic>
        <p:nvPicPr>
          <p:cNvPr id="7" name="Marcador de contenido 6">
            <a:extLst>
              <a:ext uri="{FF2B5EF4-FFF2-40B4-BE49-F238E27FC236}">
                <a16:creationId xmlns:a16="http://schemas.microsoft.com/office/drawing/2014/main" id="{50DE9A0C-D445-4A08-174F-0C8ECDF431F8}"/>
              </a:ext>
            </a:extLst>
          </p:cNvPr>
          <p:cNvPicPr>
            <a:picLocks noGrp="1" noChangeAspect="1"/>
          </p:cNvPicPr>
          <p:nvPr>
            <p:ph sz="half" idx="1"/>
          </p:nvPr>
        </p:nvPicPr>
        <p:blipFill>
          <a:blip r:embed="rId2"/>
          <a:stretch>
            <a:fillRect/>
          </a:stretch>
        </p:blipFill>
        <p:spPr>
          <a:xfrm>
            <a:off x="755754" y="1624067"/>
            <a:ext cx="7699737" cy="3116560"/>
          </a:xfrm>
        </p:spPr>
      </p:pic>
      <p:sp>
        <p:nvSpPr>
          <p:cNvPr id="4" name="Marcador de contenido 3">
            <a:extLst>
              <a:ext uri="{FF2B5EF4-FFF2-40B4-BE49-F238E27FC236}">
                <a16:creationId xmlns:a16="http://schemas.microsoft.com/office/drawing/2014/main" id="{AA58DBA4-AE2D-13CB-2F53-BAA128268F3A}"/>
              </a:ext>
            </a:extLst>
          </p:cNvPr>
          <p:cNvSpPr>
            <a:spLocks noGrp="1"/>
          </p:cNvSpPr>
          <p:nvPr>
            <p:ph sz="half" idx="2"/>
          </p:nvPr>
        </p:nvSpPr>
        <p:spPr>
          <a:xfrm>
            <a:off x="1028323" y="4815478"/>
            <a:ext cx="7427168" cy="2042522"/>
          </a:xfrm>
        </p:spPr>
        <p:txBody>
          <a:bodyPr/>
          <a:lstStyle/>
          <a:p>
            <a:pPr algn="just"/>
            <a:r>
              <a:rPr lang="es-AR" dirty="0"/>
              <a:t>Cuando funciona la </a:t>
            </a:r>
            <a:r>
              <a:rPr lang="es-AR" b="1" dirty="0"/>
              <a:t>Unidad de Paginación </a:t>
            </a:r>
            <a:r>
              <a:rPr lang="es-AR" dirty="0"/>
              <a:t>, los segmentos del espacio lineal se dividen en páginas y se trasladan al espacio físico sólo aquellas páginas que se precisan en cada momento.</a:t>
            </a:r>
          </a:p>
        </p:txBody>
      </p:sp>
      <p:sp>
        <p:nvSpPr>
          <p:cNvPr id="5" name="Marcador de número de diapositiva 4">
            <a:extLst>
              <a:ext uri="{FF2B5EF4-FFF2-40B4-BE49-F238E27FC236}">
                <a16:creationId xmlns:a16="http://schemas.microsoft.com/office/drawing/2014/main" id="{F42071B9-A2A3-54DE-C230-DC2972978074}"/>
              </a:ext>
            </a:extLst>
          </p:cNvPr>
          <p:cNvSpPr>
            <a:spLocks noGrp="1"/>
          </p:cNvSpPr>
          <p:nvPr>
            <p:ph type="sldNum" sz="quarter" idx="12"/>
          </p:nvPr>
        </p:nvSpPr>
        <p:spPr/>
        <p:txBody>
          <a:bodyPr/>
          <a:lstStyle/>
          <a:p>
            <a:pPr>
              <a:defRPr/>
            </a:pPr>
            <a:fld id="{8FFC619A-ECFF-4A1F-9544-B9C4893C2372}" type="slidenum">
              <a:rPr lang="es-ES" altLang="es-AR" smtClean="0"/>
              <a:pPr>
                <a:defRPr/>
              </a:pPr>
              <a:t>55</a:t>
            </a:fld>
            <a:endParaRPr lang="es-ES" altLang="es-AR"/>
          </a:p>
        </p:txBody>
      </p:sp>
    </p:spTree>
    <p:extLst>
      <p:ext uri="{BB962C8B-B14F-4D97-AF65-F5344CB8AC3E}">
        <p14:creationId xmlns:p14="http://schemas.microsoft.com/office/powerpoint/2010/main" val="2232377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3D406-BD35-65DA-C70E-FBB2AF2507C2}"/>
              </a:ext>
            </a:extLst>
          </p:cNvPr>
          <p:cNvSpPr>
            <a:spLocks noGrp="1"/>
          </p:cNvSpPr>
          <p:nvPr>
            <p:ph type="title"/>
          </p:nvPr>
        </p:nvSpPr>
        <p:spPr>
          <a:xfrm>
            <a:off x="457200" y="136525"/>
            <a:ext cx="8229600" cy="1371600"/>
          </a:xfrm>
        </p:spPr>
        <p:txBody>
          <a:bodyPr/>
          <a:lstStyle/>
          <a:p>
            <a:r>
              <a:rPr lang="es-AR" dirty="0"/>
              <a:t>Memoria segmentada-paginada</a:t>
            </a:r>
          </a:p>
        </p:txBody>
      </p:sp>
      <p:pic>
        <p:nvPicPr>
          <p:cNvPr id="6" name="Marcador de contenido 5">
            <a:extLst>
              <a:ext uri="{FF2B5EF4-FFF2-40B4-BE49-F238E27FC236}">
                <a16:creationId xmlns:a16="http://schemas.microsoft.com/office/drawing/2014/main" id="{132C16CB-893F-EC0D-598B-27A6CEA65738}"/>
              </a:ext>
            </a:extLst>
          </p:cNvPr>
          <p:cNvPicPr>
            <a:picLocks noGrp="1" noChangeAspect="1"/>
          </p:cNvPicPr>
          <p:nvPr>
            <p:ph idx="1"/>
          </p:nvPr>
        </p:nvPicPr>
        <p:blipFill>
          <a:blip r:embed="rId2"/>
          <a:stretch>
            <a:fillRect/>
          </a:stretch>
        </p:blipFill>
        <p:spPr>
          <a:xfrm>
            <a:off x="1891976" y="1323303"/>
            <a:ext cx="5360048" cy="4941295"/>
          </a:xfrm>
        </p:spPr>
      </p:pic>
      <p:sp>
        <p:nvSpPr>
          <p:cNvPr id="4" name="Marcador de número de diapositiva 3">
            <a:extLst>
              <a:ext uri="{FF2B5EF4-FFF2-40B4-BE49-F238E27FC236}">
                <a16:creationId xmlns:a16="http://schemas.microsoft.com/office/drawing/2014/main" id="{8F90151E-AF9C-1C1F-2B20-B87885196321}"/>
              </a:ext>
            </a:extLst>
          </p:cNvPr>
          <p:cNvSpPr>
            <a:spLocks noGrp="1"/>
          </p:cNvSpPr>
          <p:nvPr>
            <p:ph type="sldNum" sz="quarter" idx="12"/>
          </p:nvPr>
        </p:nvSpPr>
        <p:spPr/>
        <p:txBody>
          <a:bodyPr/>
          <a:lstStyle/>
          <a:p>
            <a:pPr>
              <a:defRPr/>
            </a:pPr>
            <a:fld id="{8EFAB57B-42F0-433F-89BA-363366597D65}" type="slidenum">
              <a:rPr lang="es-ES" altLang="es-AR" smtClean="0"/>
              <a:pPr>
                <a:defRPr/>
              </a:pPr>
              <a:t>56</a:t>
            </a:fld>
            <a:endParaRPr lang="es-ES" altLang="es-AR"/>
          </a:p>
        </p:txBody>
      </p:sp>
    </p:spTree>
    <p:extLst>
      <p:ext uri="{BB962C8B-B14F-4D97-AF65-F5344CB8AC3E}">
        <p14:creationId xmlns:p14="http://schemas.microsoft.com/office/powerpoint/2010/main" val="11324915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DF9F3-6031-4A62-63B8-01B4F453C81B}"/>
              </a:ext>
            </a:extLst>
          </p:cNvPr>
          <p:cNvSpPr>
            <a:spLocks noGrp="1"/>
          </p:cNvSpPr>
          <p:nvPr>
            <p:ph type="title"/>
          </p:nvPr>
        </p:nvSpPr>
        <p:spPr>
          <a:xfrm>
            <a:off x="489149" y="-18457"/>
            <a:ext cx="8229600" cy="855170"/>
          </a:xfrm>
        </p:spPr>
        <p:txBody>
          <a:bodyPr/>
          <a:lstStyle/>
          <a:p>
            <a:r>
              <a:rPr lang="es-AR" dirty="0"/>
              <a:t>Memoria segmentada-paginada</a:t>
            </a:r>
          </a:p>
        </p:txBody>
      </p:sp>
      <p:sp>
        <p:nvSpPr>
          <p:cNvPr id="3" name="Marcador de contenido 2">
            <a:extLst>
              <a:ext uri="{FF2B5EF4-FFF2-40B4-BE49-F238E27FC236}">
                <a16:creationId xmlns:a16="http://schemas.microsoft.com/office/drawing/2014/main" id="{5615C7F0-7A5E-128F-128C-224930F2BEFC}"/>
              </a:ext>
            </a:extLst>
          </p:cNvPr>
          <p:cNvSpPr>
            <a:spLocks noGrp="1"/>
          </p:cNvSpPr>
          <p:nvPr>
            <p:ph idx="1"/>
          </p:nvPr>
        </p:nvSpPr>
        <p:spPr>
          <a:xfrm>
            <a:off x="251520" y="836713"/>
            <a:ext cx="8229600" cy="4861891"/>
          </a:xfrm>
        </p:spPr>
        <p:txBody>
          <a:bodyPr/>
          <a:lstStyle/>
          <a:p>
            <a:pPr algn="just"/>
            <a:r>
              <a:rPr lang="es-AR" dirty="0"/>
              <a:t>La </a:t>
            </a:r>
            <a:r>
              <a:rPr lang="es-AR" b="1" dirty="0"/>
              <a:t>Unidad de Gestión de Memoria </a:t>
            </a:r>
            <a:r>
              <a:rPr lang="es-AR" dirty="0"/>
              <a:t>(</a:t>
            </a:r>
            <a:r>
              <a:rPr lang="es-AR" b="1" dirty="0"/>
              <a:t>MMU = </a:t>
            </a:r>
            <a:r>
              <a:rPr lang="es-AR" b="1" dirty="0" err="1"/>
              <a:t>Memory</a:t>
            </a:r>
            <a:r>
              <a:rPr lang="es-AR" b="1" dirty="0"/>
              <a:t> </a:t>
            </a:r>
            <a:r>
              <a:rPr lang="es-AR" b="1" dirty="0" err="1"/>
              <a:t>Managment</a:t>
            </a:r>
            <a:r>
              <a:rPr lang="es-AR" b="1" dirty="0"/>
              <a:t> </a:t>
            </a:r>
            <a:r>
              <a:rPr lang="es-AR" b="1" dirty="0" err="1"/>
              <a:t>Unit</a:t>
            </a:r>
            <a:r>
              <a:rPr lang="es-AR" dirty="0"/>
              <a:t>) es la encargada de convertir la </a:t>
            </a:r>
            <a:r>
              <a:rPr lang="es-AR" b="1" dirty="0"/>
              <a:t>dirección virtual de 46 bits </a:t>
            </a:r>
            <a:r>
              <a:rPr lang="es-AR" dirty="0"/>
              <a:t>a la </a:t>
            </a:r>
            <a:r>
              <a:rPr lang="es-AR" b="1" dirty="0"/>
              <a:t>dirección física de 32 bits.</a:t>
            </a:r>
          </a:p>
          <a:p>
            <a:r>
              <a:rPr lang="es-AR" dirty="0"/>
              <a:t>En la </a:t>
            </a:r>
            <a:r>
              <a:rPr lang="es-AR" b="1" dirty="0"/>
              <a:t>Unidad de Gestión de Memoria (MMU)</a:t>
            </a:r>
            <a:r>
              <a:rPr lang="es-AR" dirty="0"/>
              <a:t> reside la </a:t>
            </a:r>
            <a:r>
              <a:rPr lang="es-AR" b="1" dirty="0"/>
              <a:t>Unidad de Segmentación </a:t>
            </a:r>
            <a:r>
              <a:rPr lang="es-AR" dirty="0"/>
              <a:t>y la </a:t>
            </a:r>
            <a:r>
              <a:rPr lang="es-AR" b="1" dirty="0"/>
              <a:t>Unidad de Paginación.</a:t>
            </a:r>
          </a:p>
          <a:p>
            <a:pPr algn="just"/>
            <a:r>
              <a:rPr lang="es-AR" dirty="0"/>
              <a:t>La </a:t>
            </a:r>
            <a:r>
              <a:rPr lang="es-AR" b="1" dirty="0"/>
              <a:t>Unidad de Gestión de Memoria (MMU)</a:t>
            </a:r>
            <a:r>
              <a:rPr lang="es-AR" dirty="0"/>
              <a:t> toma la </a:t>
            </a:r>
            <a:r>
              <a:rPr lang="es-AR" b="1" dirty="0"/>
              <a:t>dirección virtual de 46 bits </a:t>
            </a:r>
            <a:r>
              <a:rPr lang="es-AR" dirty="0"/>
              <a:t>y la introduce en la </a:t>
            </a:r>
            <a:r>
              <a:rPr lang="es-AR" b="1" dirty="0"/>
              <a:t>Unidad de Segmentación</a:t>
            </a:r>
            <a:r>
              <a:rPr lang="es-AR" dirty="0"/>
              <a:t>  que contiene la </a:t>
            </a:r>
            <a:r>
              <a:rPr lang="es-AR" b="1" dirty="0"/>
              <a:t>Tabla de Descriptores de Segmentos </a:t>
            </a:r>
            <a:r>
              <a:rPr lang="es-AR" dirty="0"/>
              <a:t>, que determina y registra los segmentos que están en la memoria principal y su posición.</a:t>
            </a:r>
          </a:p>
        </p:txBody>
      </p:sp>
      <p:sp>
        <p:nvSpPr>
          <p:cNvPr id="4" name="Marcador de número de diapositiva 3">
            <a:extLst>
              <a:ext uri="{FF2B5EF4-FFF2-40B4-BE49-F238E27FC236}">
                <a16:creationId xmlns:a16="http://schemas.microsoft.com/office/drawing/2014/main" id="{445D91B2-8420-F505-A824-50C8518F9074}"/>
              </a:ext>
            </a:extLst>
          </p:cNvPr>
          <p:cNvSpPr>
            <a:spLocks noGrp="1"/>
          </p:cNvSpPr>
          <p:nvPr>
            <p:ph type="sldNum" sz="quarter" idx="12"/>
          </p:nvPr>
        </p:nvSpPr>
        <p:spPr/>
        <p:txBody>
          <a:bodyPr/>
          <a:lstStyle/>
          <a:p>
            <a:pPr>
              <a:defRPr/>
            </a:pPr>
            <a:fld id="{8EFAB57B-42F0-433F-89BA-363366597D65}" type="slidenum">
              <a:rPr lang="es-ES" altLang="es-AR" smtClean="0"/>
              <a:pPr>
                <a:defRPr/>
              </a:pPr>
              <a:t>57</a:t>
            </a:fld>
            <a:endParaRPr lang="es-ES" altLang="es-AR"/>
          </a:p>
        </p:txBody>
      </p:sp>
    </p:spTree>
    <p:extLst>
      <p:ext uri="{BB962C8B-B14F-4D97-AF65-F5344CB8AC3E}">
        <p14:creationId xmlns:p14="http://schemas.microsoft.com/office/powerpoint/2010/main" val="256614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7E46A-FB22-A42D-4FB0-81400841B8A3}"/>
              </a:ext>
            </a:extLst>
          </p:cNvPr>
          <p:cNvSpPr>
            <a:spLocks noGrp="1"/>
          </p:cNvSpPr>
          <p:nvPr>
            <p:ph type="title"/>
          </p:nvPr>
        </p:nvSpPr>
        <p:spPr/>
        <p:txBody>
          <a:bodyPr/>
          <a:lstStyle/>
          <a:p>
            <a:r>
              <a:rPr lang="es-AR" dirty="0"/>
              <a:t>Memoria segmentada-paginada</a:t>
            </a:r>
          </a:p>
        </p:txBody>
      </p:sp>
      <p:sp>
        <p:nvSpPr>
          <p:cNvPr id="3" name="Marcador de contenido 2">
            <a:extLst>
              <a:ext uri="{FF2B5EF4-FFF2-40B4-BE49-F238E27FC236}">
                <a16:creationId xmlns:a16="http://schemas.microsoft.com/office/drawing/2014/main" id="{99102C01-D729-904B-2F73-44B1AC67DF6F}"/>
              </a:ext>
            </a:extLst>
          </p:cNvPr>
          <p:cNvSpPr>
            <a:spLocks noGrp="1"/>
          </p:cNvSpPr>
          <p:nvPr>
            <p:ph idx="1"/>
          </p:nvPr>
        </p:nvSpPr>
        <p:spPr>
          <a:xfrm>
            <a:off x="457200" y="1752600"/>
            <a:ext cx="8229600" cy="4114800"/>
          </a:xfrm>
        </p:spPr>
        <p:txBody>
          <a:bodyPr/>
          <a:lstStyle/>
          <a:p>
            <a:pPr algn="just"/>
            <a:r>
              <a:rPr lang="es-AR" dirty="0"/>
              <a:t>Si el segmento solicitado está en la Memoria Principal, se traduce la dirección virtual a dirección lineal de 32 bits y se accede a dicha posición de memoria.</a:t>
            </a:r>
          </a:p>
          <a:p>
            <a:pPr algn="just"/>
            <a:r>
              <a:rPr lang="es-AR" dirty="0"/>
              <a:t>Si el segmento solicitado no está en la Memoria Principal (ocurre un fallo) , el </a:t>
            </a:r>
            <a:r>
              <a:rPr lang="es-AR" b="1" dirty="0"/>
              <a:t>Sistema Operativo </a:t>
            </a:r>
            <a:r>
              <a:rPr lang="es-AR" dirty="0"/>
              <a:t>inicia una excepción que traslada el segmento desde la </a:t>
            </a:r>
            <a:r>
              <a:rPr lang="es-AR" b="1" dirty="0"/>
              <a:t>memoria virtual</a:t>
            </a:r>
            <a:r>
              <a:rPr lang="es-AR" dirty="0"/>
              <a:t> (HDD , SSD o HHD) a la </a:t>
            </a:r>
            <a:r>
              <a:rPr lang="es-AR" b="1" dirty="0"/>
              <a:t>memoria física</a:t>
            </a:r>
            <a:r>
              <a:rPr lang="es-AR" dirty="0"/>
              <a:t> (DRAM), actualizando la </a:t>
            </a:r>
            <a:r>
              <a:rPr lang="es-AR" b="1" dirty="0"/>
              <a:t>Tabla de Descriptores de Segmentos</a:t>
            </a:r>
            <a:r>
              <a:rPr lang="es-AR" dirty="0"/>
              <a:t> para proceder al acceso.</a:t>
            </a:r>
          </a:p>
        </p:txBody>
      </p:sp>
      <p:sp>
        <p:nvSpPr>
          <p:cNvPr id="4" name="Marcador de número de diapositiva 3">
            <a:extLst>
              <a:ext uri="{FF2B5EF4-FFF2-40B4-BE49-F238E27FC236}">
                <a16:creationId xmlns:a16="http://schemas.microsoft.com/office/drawing/2014/main" id="{9A6A9FBC-AD64-DD6E-1DDD-E8310E5F564E}"/>
              </a:ext>
            </a:extLst>
          </p:cNvPr>
          <p:cNvSpPr>
            <a:spLocks noGrp="1"/>
          </p:cNvSpPr>
          <p:nvPr>
            <p:ph type="sldNum" sz="quarter" idx="12"/>
          </p:nvPr>
        </p:nvSpPr>
        <p:spPr/>
        <p:txBody>
          <a:bodyPr/>
          <a:lstStyle/>
          <a:p>
            <a:pPr>
              <a:defRPr/>
            </a:pPr>
            <a:fld id="{8EFAB57B-42F0-433F-89BA-363366597D65}" type="slidenum">
              <a:rPr lang="es-ES" altLang="es-AR" smtClean="0"/>
              <a:pPr>
                <a:defRPr/>
              </a:pPr>
              <a:t>58</a:t>
            </a:fld>
            <a:endParaRPr lang="es-ES" altLang="es-AR"/>
          </a:p>
        </p:txBody>
      </p:sp>
    </p:spTree>
    <p:extLst>
      <p:ext uri="{BB962C8B-B14F-4D97-AF65-F5344CB8AC3E}">
        <p14:creationId xmlns:p14="http://schemas.microsoft.com/office/powerpoint/2010/main" val="984849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D1C8A-E62A-3D77-7A28-87C0956526B4}"/>
              </a:ext>
            </a:extLst>
          </p:cNvPr>
          <p:cNvSpPr>
            <a:spLocks noGrp="1"/>
          </p:cNvSpPr>
          <p:nvPr>
            <p:ph type="title"/>
          </p:nvPr>
        </p:nvSpPr>
        <p:spPr/>
        <p:txBody>
          <a:bodyPr/>
          <a:lstStyle/>
          <a:p>
            <a:r>
              <a:rPr lang="es-AR" dirty="0"/>
              <a:t>Memoria segmentada-paginada</a:t>
            </a:r>
          </a:p>
        </p:txBody>
      </p:sp>
      <p:sp>
        <p:nvSpPr>
          <p:cNvPr id="3" name="Marcador de contenido 2">
            <a:extLst>
              <a:ext uri="{FF2B5EF4-FFF2-40B4-BE49-F238E27FC236}">
                <a16:creationId xmlns:a16="http://schemas.microsoft.com/office/drawing/2014/main" id="{81F2DF56-08F7-D734-144C-E1D5EFA87FE7}"/>
              </a:ext>
            </a:extLst>
          </p:cNvPr>
          <p:cNvSpPr>
            <a:spLocks noGrp="1"/>
          </p:cNvSpPr>
          <p:nvPr>
            <p:ph idx="1"/>
          </p:nvPr>
        </p:nvSpPr>
        <p:spPr/>
        <p:txBody>
          <a:bodyPr/>
          <a:lstStyle/>
          <a:p>
            <a:pPr algn="just"/>
            <a:r>
              <a:rPr lang="es-AR" dirty="0"/>
              <a:t>Si la </a:t>
            </a:r>
            <a:r>
              <a:rPr lang="es-AR" b="1" dirty="0"/>
              <a:t>Unidad de Paginación </a:t>
            </a:r>
            <a:r>
              <a:rPr lang="es-AR" dirty="0"/>
              <a:t>está activada , la dirección lineal que sale de la </a:t>
            </a:r>
            <a:r>
              <a:rPr lang="es-AR" b="1" dirty="0"/>
              <a:t>Unidad de Segmentación </a:t>
            </a:r>
            <a:r>
              <a:rPr lang="es-AR" dirty="0"/>
              <a:t>pasa a la </a:t>
            </a:r>
            <a:r>
              <a:rPr lang="es-AR" b="1" dirty="0"/>
              <a:t>Unidad de Paginación</a:t>
            </a:r>
            <a:r>
              <a:rPr lang="es-AR" dirty="0"/>
              <a:t>.</a:t>
            </a:r>
          </a:p>
          <a:p>
            <a:pPr algn="just"/>
            <a:r>
              <a:rPr lang="es-AR" dirty="0"/>
              <a:t>La </a:t>
            </a:r>
            <a:r>
              <a:rPr lang="es-AR" b="1" dirty="0"/>
              <a:t>Unidad de Paginación </a:t>
            </a:r>
            <a:r>
              <a:rPr lang="es-AR" dirty="0"/>
              <a:t>contiene la </a:t>
            </a:r>
            <a:r>
              <a:rPr lang="es-AR" b="1" dirty="0"/>
              <a:t>Tabla de Descriptores de Páginas</a:t>
            </a:r>
            <a:r>
              <a:rPr lang="es-AR" dirty="0"/>
              <a:t>, que soporta la ubicación de las páginas en que se han dividido los segmentos y que están en la Memoria Principal.</a:t>
            </a:r>
          </a:p>
        </p:txBody>
      </p:sp>
      <p:sp>
        <p:nvSpPr>
          <p:cNvPr id="4" name="Marcador de número de diapositiva 3">
            <a:extLst>
              <a:ext uri="{FF2B5EF4-FFF2-40B4-BE49-F238E27FC236}">
                <a16:creationId xmlns:a16="http://schemas.microsoft.com/office/drawing/2014/main" id="{D29B67D4-F959-E255-B04A-1352C5551C81}"/>
              </a:ext>
            </a:extLst>
          </p:cNvPr>
          <p:cNvSpPr>
            <a:spLocks noGrp="1"/>
          </p:cNvSpPr>
          <p:nvPr>
            <p:ph type="sldNum" sz="quarter" idx="12"/>
          </p:nvPr>
        </p:nvSpPr>
        <p:spPr/>
        <p:txBody>
          <a:bodyPr/>
          <a:lstStyle/>
          <a:p>
            <a:pPr>
              <a:defRPr/>
            </a:pPr>
            <a:fld id="{8EFAB57B-42F0-433F-89BA-363366597D65}" type="slidenum">
              <a:rPr lang="es-ES" altLang="es-AR" smtClean="0"/>
              <a:pPr>
                <a:defRPr/>
              </a:pPr>
              <a:t>59</a:t>
            </a:fld>
            <a:endParaRPr lang="es-ES" altLang="es-AR"/>
          </a:p>
        </p:txBody>
      </p:sp>
    </p:spTree>
    <p:extLst>
      <p:ext uri="{BB962C8B-B14F-4D97-AF65-F5344CB8AC3E}">
        <p14:creationId xmlns:p14="http://schemas.microsoft.com/office/powerpoint/2010/main" val="153776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E58E11E-B357-4572-A30D-2962208E75DC}"/>
              </a:ext>
            </a:extLst>
          </p:cNvPr>
          <p:cNvSpPr>
            <a:spLocks noGrp="1"/>
          </p:cNvSpPr>
          <p:nvPr>
            <p:ph type="title"/>
          </p:nvPr>
        </p:nvSpPr>
        <p:spPr/>
        <p:txBody>
          <a:bodyPr/>
          <a:lstStyle/>
          <a:p>
            <a:pPr>
              <a:defRPr/>
            </a:pPr>
            <a:r>
              <a:rPr lang="es-AR" sz="4000" dirty="0"/>
              <a:t>JERARQUÍA DE  LAS MEMORIAS</a:t>
            </a:r>
          </a:p>
        </p:txBody>
      </p:sp>
      <p:sp>
        <p:nvSpPr>
          <p:cNvPr id="4" name="3 Marcador de número de diapositiva">
            <a:extLst>
              <a:ext uri="{FF2B5EF4-FFF2-40B4-BE49-F238E27FC236}">
                <a16:creationId xmlns:a16="http://schemas.microsoft.com/office/drawing/2014/main" id="{118B64B9-BD63-4273-9315-80116FD805A1}"/>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59F3B2C0-F084-4F89-B5DD-AB6BFFDDF7A1}" type="slidenum">
              <a:rPr lang="es-ES" altLang="es-AR" smtClean="0">
                <a:latin typeface="Arial" panose="020B0604020202020204" pitchFamily="34" charset="0"/>
              </a:rPr>
              <a:pPr eaLnBrk="1" hangingPunct="1">
                <a:defRPr/>
              </a:pPr>
              <a:t>6</a:t>
            </a:fld>
            <a:endParaRPr lang="es-ES" altLang="es-AR">
              <a:latin typeface="Arial" panose="020B0604020202020204" pitchFamily="34" charset="0"/>
            </a:endParaRPr>
          </a:p>
        </p:txBody>
      </p:sp>
      <p:pic>
        <p:nvPicPr>
          <p:cNvPr id="11268" name="Picture 2">
            <a:extLst>
              <a:ext uri="{FF2B5EF4-FFF2-40B4-BE49-F238E27FC236}">
                <a16:creationId xmlns:a16="http://schemas.microsoft.com/office/drawing/2014/main" id="{18B2A05B-3D90-43A0-8D84-EE21488ACC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773238"/>
            <a:ext cx="8005763" cy="4564062"/>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AA513-1B73-12F2-AFE1-4CD6C5201931}"/>
              </a:ext>
            </a:extLst>
          </p:cNvPr>
          <p:cNvSpPr>
            <a:spLocks noGrp="1"/>
          </p:cNvSpPr>
          <p:nvPr>
            <p:ph type="title"/>
          </p:nvPr>
        </p:nvSpPr>
        <p:spPr/>
        <p:txBody>
          <a:bodyPr/>
          <a:lstStyle/>
          <a:p>
            <a:r>
              <a:rPr lang="es-AR" dirty="0"/>
              <a:t>Memoria segmentada-paginada</a:t>
            </a:r>
          </a:p>
        </p:txBody>
      </p:sp>
      <p:sp>
        <p:nvSpPr>
          <p:cNvPr id="3" name="Marcador de contenido 2">
            <a:extLst>
              <a:ext uri="{FF2B5EF4-FFF2-40B4-BE49-F238E27FC236}">
                <a16:creationId xmlns:a16="http://schemas.microsoft.com/office/drawing/2014/main" id="{360EAA5E-A09C-3207-F359-A4A66DD68FBF}"/>
              </a:ext>
            </a:extLst>
          </p:cNvPr>
          <p:cNvSpPr>
            <a:spLocks noGrp="1"/>
          </p:cNvSpPr>
          <p:nvPr>
            <p:ph idx="1"/>
          </p:nvPr>
        </p:nvSpPr>
        <p:spPr>
          <a:xfrm>
            <a:off x="457200" y="1752600"/>
            <a:ext cx="8229600" cy="4114800"/>
          </a:xfrm>
        </p:spPr>
        <p:txBody>
          <a:bodyPr/>
          <a:lstStyle/>
          <a:p>
            <a:pPr algn="just"/>
            <a:r>
              <a:rPr lang="es-AR" dirty="0"/>
              <a:t>Si la página solicitada está presente en la Memoria Principal, la dirección lineal se traduce a dirección física de 32 bits.</a:t>
            </a:r>
          </a:p>
          <a:p>
            <a:pPr algn="just"/>
            <a:r>
              <a:rPr lang="es-AR" dirty="0"/>
              <a:t>Si la página solicitada no está presente en la Memoria Principal , ocurre un fallo, se produce una excepción que atiende el </a:t>
            </a:r>
            <a:r>
              <a:rPr lang="es-AR" b="1" dirty="0"/>
              <a:t>Sistema Operativo </a:t>
            </a:r>
            <a:r>
              <a:rPr lang="es-AR" dirty="0"/>
              <a:t>y realiza la transferencia de la correspondiente página a la Memoria Principal, actualizando las tablas.</a:t>
            </a:r>
          </a:p>
        </p:txBody>
      </p:sp>
      <p:sp>
        <p:nvSpPr>
          <p:cNvPr id="4" name="Marcador de número de diapositiva 3">
            <a:extLst>
              <a:ext uri="{FF2B5EF4-FFF2-40B4-BE49-F238E27FC236}">
                <a16:creationId xmlns:a16="http://schemas.microsoft.com/office/drawing/2014/main" id="{F616878E-C7B0-2AF1-30BE-DB7BB941094C}"/>
              </a:ext>
            </a:extLst>
          </p:cNvPr>
          <p:cNvSpPr>
            <a:spLocks noGrp="1"/>
          </p:cNvSpPr>
          <p:nvPr>
            <p:ph type="sldNum" sz="quarter" idx="12"/>
          </p:nvPr>
        </p:nvSpPr>
        <p:spPr/>
        <p:txBody>
          <a:bodyPr/>
          <a:lstStyle/>
          <a:p>
            <a:pPr>
              <a:defRPr/>
            </a:pPr>
            <a:fld id="{8EFAB57B-42F0-433F-89BA-363366597D65}" type="slidenum">
              <a:rPr lang="es-ES" altLang="es-AR" smtClean="0"/>
              <a:pPr>
                <a:defRPr/>
              </a:pPr>
              <a:t>60</a:t>
            </a:fld>
            <a:endParaRPr lang="es-ES" altLang="es-AR"/>
          </a:p>
        </p:txBody>
      </p:sp>
    </p:spTree>
    <p:extLst>
      <p:ext uri="{BB962C8B-B14F-4D97-AF65-F5344CB8AC3E}">
        <p14:creationId xmlns:p14="http://schemas.microsoft.com/office/powerpoint/2010/main" val="344370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4655DC9A-B8D4-450B-B278-FBA6F2BCD7D5}"/>
              </a:ext>
            </a:extLst>
          </p:cNvPr>
          <p:cNvSpPr>
            <a:spLocks noGrp="1"/>
          </p:cNvSpPr>
          <p:nvPr>
            <p:ph type="title"/>
          </p:nvPr>
        </p:nvSpPr>
        <p:spPr>
          <a:xfrm>
            <a:off x="457200" y="381000"/>
            <a:ext cx="8229600" cy="960438"/>
          </a:xfrm>
        </p:spPr>
        <p:txBody>
          <a:bodyPr/>
          <a:lstStyle/>
          <a:p>
            <a:pPr>
              <a:defRPr/>
            </a:pPr>
            <a:r>
              <a:rPr lang="es-AR" dirty="0">
                <a:latin typeface="Arial" pitchFamily="34" charset="0"/>
                <a:cs typeface="Arial" pitchFamily="34" charset="0"/>
              </a:rPr>
              <a:t>Memoria segmentada-paginada</a:t>
            </a:r>
            <a:endParaRPr lang="es-AR" dirty="0"/>
          </a:p>
        </p:txBody>
      </p:sp>
      <p:sp>
        <p:nvSpPr>
          <p:cNvPr id="4" name="3 Marcador de número de diapositiva">
            <a:extLst>
              <a:ext uri="{FF2B5EF4-FFF2-40B4-BE49-F238E27FC236}">
                <a16:creationId xmlns:a16="http://schemas.microsoft.com/office/drawing/2014/main" id="{2479A9D3-324B-4306-8637-A0FB0A0C28FF}"/>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AB942B83-C9EB-45BA-9773-C584A2C54F6F}" type="slidenum">
              <a:rPr lang="es-ES" altLang="es-AR" smtClean="0">
                <a:latin typeface="Arial" panose="020B0604020202020204" pitchFamily="34" charset="0"/>
              </a:rPr>
              <a:pPr eaLnBrk="1" hangingPunct="1">
                <a:defRPr/>
              </a:pPr>
              <a:t>61</a:t>
            </a:fld>
            <a:endParaRPr lang="es-ES" altLang="es-AR">
              <a:latin typeface="Arial" panose="020B0604020202020204" pitchFamily="34" charset="0"/>
            </a:endParaRPr>
          </a:p>
        </p:txBody>
      </p:sp>
      <p:pic>
        <p:nvPicPr>
          <p:cNvPr id="72708" name="Picture 2">
            <a:extLst>
              <a:ext uri="{FF2B5EF4-FFF2-40B4-BE49-F238E27FC236}">
                <a16:creationId xmlns:a16="http://schemas.microsoft.com/office/drawing/2014/main" id="{FD6EA613-1430-45F4-BBF4-88CF9A2B3D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463675"/>
            <a:ext cx="6481762" cy="5267325"/>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7F166-6EA0-6798-D4A8-BBBAE2DC7A60}"/>
              </a:ext>
            </a:extLst>
          </p:cNvPr>
          <p:cNvSpPr>
            <a:spLocks noGrp="1"/>
          </p:cNvSpPr>
          <p:nvPr>
            <p:ph type="title"/>
          </p:nvPr>
        </p:nvSpPr>
        <p:spPr/>
        <p:txBody>
          <a:bodyPr/>
          <a:lstStyle/>
          <a:p>
            <a:r>
              <a:rPr lang="es-AR" dirty="0"/>
              <a:t>Memoria segmentada-paginada</a:t>
            </a:r>
          </a:p>
        </p:txBody>
      </p:sp>
      <p:sp>
        <p:nvSpPr>
          <p:cNvPr id="3" name="Marcador de contenido 2">
            <a:extLst>
              <a:ext uri="{FF2B5EF4-FFF2-40B4-BE49-F238E27FC236}">
                <a16:creationId xmlns:a16="http://schemas.microsoft.com/office/drawing/2014/main" id="{BE6012A6-BC44-D558-A1B0-DC9749DDBE38}"/>
              </a:ext>
            </a:extLst>
          </p:cNvPr>
          <p:cNvSpPr>
            <a:spLocks noGrp="1"/>
          </p:cNvSpPr>
          <p:nvPr>
            <p:ph idx="1"/>
          </p:nvPr>
        </p:nvSpPr>
        <p:spPr>
          <a:xfrm>
            <a:off x="457200" y="1803991"/>
            <a:ext cx="8229600" cy="4114800"/>
          </a:xfrm>
        </p:spPr>
        <p:txBody>
          <a:bodyPr/>
          <a:lstStyle/>
          <a:p>
            <a:pPr algn="just"/>
            <a:r>
              <a:rPr lang="es-AR" dirty="0"/>
              <a:t>El </a:t>
            </a:r>
            <a:r>
              <a:rPr lang="es-AR" b="1" dirty="0"/>
              <a:t>Directorio  de Páginas </a:t>
            </a:r>
            <a:r>
              <a:rPr lang="es-AR" dirty="0"/>
              <a:t>tiene 1 Ki entradas que  direccionan cada una de ellas unas </a:t>
            </a:r>
            <a:r>
              <a:rPr lang="es-AR" b="1" dirty="0"/>
              <a:t>Tabla de Páginas </a:t>
            </a:r>
            <a:r>
              <a:rPr lang="es-AR" dirty="0"/>
              <a:t>que hace referencia a 1 Ki páginas de  la memoria, entre </a:t>
            </a:r>
            <a:r>
              <a:rPr lang="es-AR" b="1" dirty="0"/>
              <a:t>el Directorio de Páginas y la Tabla de Páginas</a:t>
            </a:r>
            <a:r>
              <a:rPr lang="es-AR" dirty="0"/>
              <a:t> se puede manejar 1 Mi páginas de 4 Ki cada una (4 GiB).</a:t>
            </a:r>
          </a:p>
          <a:p>
            <a:pPr algn="just"/>
            <a:r>
              <a:rPr lang="es-AR" dirty="0"/>
              <a:t>Cada uno de los elementos tiene el tamaño de 4 KiB, es decir que con 8 KiB se puede mantener operativa la paginación, con este proceso de traducción en dos niveles  </a:t>
            </a:r>
          </a:p>
          <a:p>
            <a:endParaRPr lang="es-AR" dirty="0"/>
          </a:p>
        </p:txBody>
      </p:sp>
      <p:sp>
        <p:nvSpPr>
          <p:cNvPr id="4" name="Marcador de número de diapositiva 3">
            <a:extLst>
              <a:ext uri="{FF2B5EF4-FFF2-40B4-BE49-F238E27FC236}">
                <a16:creationId xmlns:a16="http://schemas.microsoft.com/office/drawing/2014/main" id="{94CF3F99-0DCC-E156-5053-D3AE7B6F69A6}"/>
              </a:ext>
            </a:extLst>
          </p:cNvPr>
          <p:cNvSpPr>
            <a:spLocks noGrp="1"/>
          </p:cNvSpPr>
          <p:nvPr>
            <p:ph type="sldNum" sz="quarter" idx="12"/>
          </p:nvPr>
        </p:nvSpPr>
        <p:spPr/>
        <p:txBody>
          <a:bodyPr/>
          <a:lstStyle/>
          <a:p>
            <a:pPr>
              <a:defRPr/>
            </a:pPr>
            <a:fld id="{8EFAB57B-42F0-433F-89BA-363366597D65}" type="slidenum">
              <a:rPr lang="es-ES" altLang="es-AR" smtClean="0"/>
              <a:pPr>
                <a:defRPr/>
              </a:pPr>
              <a:t>62</a:t>
            </a:fld>
            <a:endParaRPr lang="es-ES" altLang="es-AR"/>
          </a:p>
        </p:txBody>
      </p:sp>
    </p:spTree>
    <p:extLst>
      <p:ext uri="{BB962C8B-B14F-4D97-AF65-F5344CB8AC3E}">
        <p14:creationId xmlns:p14="http://schemas.microsoft.com/office/powerpoint/2010/main" val="10078150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202BE-319B-BE46-1C27-E4FD59C0986F}"/>
              </a:ext>
            </a:extLst>
          </p:cNvPr>
          <p:cNvSpPr>
            <a:spLocks noGrp="1"/>
          </p:cNvSpPr>
          <p:nvPr>
            <p:ph type="title"/>
          </p:nvPr>
        </p:nvSpPr>
        <p:spPr>
          <a:xfrm>
            <a:off x="488197" y="-102840"/>
            <a:ext cx="8229600" cy="1083568"/>
          </a:xfrm>
        </p:spPr>
        <p:txBody>
          <a:bodyPr/>
          <a:lstStyle/>
          <a:p>
            <a:r>
              <a:rPr lang="es-AR" dirty="0"/>
              <a:t>Memoria segmentada-paginada</a:t>
            </a:r>
          </a:p>
        </p:txBody>
      </p:sp>
      <p:sp>
        <p:nvSpPr>
          <p:cNvPr id="3" name="Marcador de contenido 2">
            <a:extLst>
              <a:ext uri="{FF2B5EF4-FFF2-40B4-BE49-F238E27FC236}">
                <a16:creationId xmlns:a16="http://schemas.microsoft.com/office/drawing/2014/main" id="{9E8F799C-CD3D-D4DF-2B4A-D09D5E14C1EE}"/>
              </a:ext>
            </a:extLst>
          </p:cNvPr>
          <p:cNvSpPr>
            <a:spLocks noGrp="1"/>
          </p:cNvSpPr>
          <p:nvPr>
            <p:ph idx="1"/>
          </p:nvPr>
        </p:nvSpPr>
        <p:spPr>
          <a:xfrm>
            <a:off x="323528" y="764704"/>
            <a:ext cx="8229600" cy="4539208"/>
          </a:xfrm>
        </p:spPr>
        <p:txBody>
          <a:bodyPr/>
          <a:lstStyle/>
          <a:p>
            <a:pPr algn="just"/>
            <a:r>
              <a:rPr lang="es-AR" dirty="0"/>
              <a:t>Para realizar este proceso la </a:t>
            </a:r>
            <a:r>
              <a:rPr lang="es-AR" b="1" dirty="0"/>
              <a:t>Unidad Central de Procesamiento</a:t>
            </a:r>
            <a:r>
              <a:rPr lang="es-AR" dirty="0"/>
              <a:t> (</a:t>
            </a:r>
            <a:r>
              <a:rPr lang="es-AR" b="1" dirty="0"/>
              <a:t>CPU</a:t>
            </a:r>
            <a:r>
              <a:rPr lang="es-AR" dirty="0"/>
              <a:t>) debe realizar dos accesos a la Memoria Principal para consultar primero el </a:t>
            </a:r>
            <a:r>
              <a:rPr lang="es-AR" b="1" dirty="0"/>
              <a:t>Directorio de Páginas </a:t>
            </a:r>
            <a:r>
              <a:rPr lang="es-AR" dirty="0"/>
              <a:t> y luego la </a:t>
            </a:r>
            <a:r>
              <a:rPr lang="es-AR" b="1" dirty="0"/>
              <a:t>Tabla de Páginas,</a:t>
            </a:r>
            <a:r>
              <a:rPr lang="es-AR" dirty="0"/>
              <a:t> posteriormente debe realizar un tercer acceso a la página donde está el dato solicitado.</a:t>
            </a:r>
          </a:p>
          <a:p>
            <a:pPr algn="just"/>
            <a:r>
              <a:rPr lang="es-AR" dirty="0"/>
              <a:t>Para acelerar el proceso de traducción se agregó un </a:t>
            </a:r>
            <a:r>
              <a:rPr lang="es-AR" b="1" dirty="0"/>
              <a:t>Buffer de Traducción Anticipada</a:t>
            </a:r>
            <a:r>
              <a:rPr lang="es-AR" dirty="0"/>
              <a:t> (</a:t>
            </a:r>
            <a:r>
              <a:rPr lang="es-AR" b="1" dirty="0"/>
              <a:t>TLB = </a:t>
            </a:r>
            <a:r>
              <a:rPr lang="es-AR" b="1" dirty="0" err="1"/>
              <a:t>Translation</a:t>
            </a:r>
            <a:r>
              <a:rPr lang="es-AR" b="1" dirty="0"/>
              <a:t> </a:t>
            </a:r>
            <a:r>
              <a:rPr lang="es-AR" b="1" dirty="0" err="1"/>
              <a:t>Lookaside</a:t>
            </a:r>
            <a:r>
              <a:rPr lang="es-AR" b="1" dirty="0"/>
              <a:t> Buffer</a:t>
            </a:r>
            <a:r>
              <a:rPr lang="es-AR" dirty="0"/>
              <a:t>), que es una </a:t>
            </a:r>
            <a:r>
              <a:rPr lang="es-AR" b="1" dirty="0"/>
              <a:t>memoria caché de acceso por contenido (CAM)</a:t>
            </a:r>
            <a:r>
              <a:rPr lang="es-AR" dirty="0"/>
              <a:t>, </a:t>
            </a:r>
            <a:r>
              <a:rPr lang="es-AR" b="1" dirty="0"/>
              <a:t>que contiene como etiqueta la dirección lineal y como dato asociado la dirección física correspondiente</a:t>
            </a:r>
            <a:r>
              <a:rPr lang="es-AR" dirty="0"/>
              <a:t>.</a:t>
            </a:r>
          </a:p>
        </p:txBody>
      </p:sp>
      <p:sp>
        <p:nvSpPr>
          <p:cNvPr id="4" name="Marcador de número de diapositiva 3">
            <a:extLst>
              <a:ext uri="{FF2B5EF4-FFF2-40B4-BE49-F238E27FC236}">
                <a16:creationId xmlns:a16="http://schemas.microsoft.com/office/drawing/2014/main" id="{BDF8F71F-4D3A-C33E-B587-43CBF3C5171B}"/>
              </a:ext>
            </a:extLst>
          </p:cNvPr>
          <p:cNvSpPr>
            <a:spLocks noGrp="1"/>
          </p:cNvSpPr>
          <p:nvPr>
            <p:ph type="sldNum" sz="quarter" idx="12"/>
          </p:nvPr>
        </p:nvSpPr>
        <p:spPr/>
        <p:txBody>
          <a:bodyPr/>
          <a:lstStyle/>
          <a:p>
            <a:pPr>
              <a:defRPr/>
            </a:pPr>
            <a:fld id="{8EFAB57B-42F0-433F-89BA-363366597D65}" type="slidenum">
              <a:rPr lang="es-ES" altLang="es-AR" smtClean="0"/>
              <a:pPr>
                <a:defRPr/>
              </a:pPr>
              <a:t>63</a:t>
            </a:fld>
            <a:endParaRPr lang="es-ES" altLang="es-AR"/>
          </a:p>
        </p:txBody>
      </p:sp>
    </p:spTree>
    <p:extLst>
      <p:ext uri="{BB962C8B-B14F-4D97-AF65-F5344CB8AC3E}">
        <p14:creationId xmlns:p14="http://schemas.microsoft.com/office/powerpoint/2010/main" val="37486109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D6EC03-4A3D-38F1-E4CD-10D6B5C627A4}"/>
              </a:ext>
            </a:extLst>
          </p:cNvPr>
          <p:cNvSpPr>
            <a:spLocks noGrp="1"/>
          </p:cNvSpPr>
          <p:nvPr>
            <p:ph type="title"/>
          </p:nvPr>
        </p:nvSpPr>
        <p:spPr>
          <a:xfrm>
            <a:off x="457200" y="260648"/>
            <a:ext cx="8229600" cy="866527"/>
          </a:xfrm>
        </p:spPr>
        <p:txBody>
          <a:bodyPr/>
          <a:lstStyle/>
          <a:p>
            <a:r>
              <a:rPr lang="es-AR" sz="2800" b="1" i="0" u="none" strike="noStrike" baseline="0" dirty="0">
                <a:latin typeface="Univers-Bold"/>
              </a:rPr>
              <a:t>BUFFER DE TRADUCCIÓN ANTICIPADA (TLB)</a:t>
            </a:r>
            <a:endParaRPr lang="es-AR" sz="2800" dirty="0"/>
          </a:p>
        </p:txBody>
      </p:sp>
      <p:sp>
        <p:nvSpPr>
          <p:cNvPr id="3" name="Marcador de contenido 2">
            <a:extLst>
              <a:ext uri="{FF2B5EF4-FFF2-40B4-BE49-F238E27FC236}">
                <a16:creationId xmlns:a16="http://schemas.microsoft.com/office/drawing/2014/main" id="{931AF3A9-DFA8-6951-9196-E16A1881A9D3}"/>
              </a:ext>
            </a:extLst>
          </p:cNvPr>
          <p:cNvSpPr>
            <a:spLocks noGrp="1"/>
          </p:cNvSpPr>
          <p:nvPr>
            <p:ph idx="1"/>
          </p:nvPr>
        </p:nvSpPr>
        <p:spPr>
          <a:xfrm>
            <a:off x="323528" y="1109395"/>
            <a:ext cx="8229600" cy="4114800"/>
          </a:xfrm>
        </p:spPr>
        <p:txBody>
          <a:bodyPr/>
          <a:lstStyle/>
          <a:p>
            <a:r>
              <a:rPr lang="es-AR" dirty="0"/>
              <a:t>Cada vez que el mecanismo de paginación realiza una traducción guarda en el </a:t>
            </a:r>
            <a:r>
              <a:rPr lang="es-AR" b="1" dirty="0"/>
              <a:t>Buffer de Traducción Anticipada </a:t>
            </a:r>
            <a:r>
              <a:rPr lang="es-AR" dirty="0"/>
              <a:t>(</a:t>
            </a:r>
            <a:r>
              <a:rPr lang="es-AR" b="1" dirty="0"/>
              <a:t>TLB</a:t>
            </a:r>
            <a:r>
              <a:rPr lang="es-AR" dirty="0"/>
              <a:t>) el resultado de la misma.</a:t>
            </a:r>
          </a:p>
          <a:p>
            <a:r>
              <a:rPr lang="es-AR" dirty="0"/>
              <a:t>Cuando hay que traducir una dirección lineal la </a:t>
            </a:r>
            <a:r>
              <a:rPr lang="es-AR" b="1" dirty="0"/>
              <a:t>Unidad Central de Procesamiento </a:t>
            </a:r>
            <a:r>
              <a:rPr lang="es-AR" dirty="0"/>
              <a:t> (</a:t>
            </a:r>
            <a:r>
              <a:rPr lang="es-AR" b="1" dirty="0"/>
              <a:t>CPU</a:t>
            </a:r>
            <a:r>
              <a:rPr lang="es-AR" dirty="0"/>
              <a:t>) consulta primero en el </a:t>
            </a:r>
            <a:r>
              <a:rPr lang="es-AR" b="1" dirty="0"/>
              <a:t>Buffer de Traducción Anticipada </a:t>
            </a:r>
            <a:r>
              <a:rPr lang="es-AR" dirty="0"/>
              <a:t>(</a:t>
            </a:r>
            <a:r>
              <a:rPr lang="es-AR" b="1" dirty="0"/>
              <a:t>TLB</a:t>
            </a:r>
            <a:r>
              <a:rPr lang="es-AR" dirty="0"/>
              <a:t>) y si está la traducción obtiene la respuesta en muy pocos nanosegundos, si no está , se pone en marcha el mecanismo de traducción completo, que sólo se ve penalizado por el escaso tiempo que llevó la consulta en el </a:t>
            </a:r>
            <a:r>
              <a:rPr lang="es-AR" b="1" dirty="0"/>
              <a:t>Buffer de Traducción Anticipada </a:t>
            </a:r>
            <a:r>
              <a:rPr lang="es-AR" dirty="0"/>
              <a:t>(</a:t>
            </a:r>
            <a:r>
              <a:rPr lang="es-AR" b="1" dirty="0"/>
              <a:t>TLB</a:t>
            </a:r>
            <a:r>
              <a:rPr lang="es-AR" dirty="0"/>
              <a:t>)</a:t>
            </a:r>
            <a:r>
              <a:rPr lang="es-AR" b="1" dirty="0"/>
              <a:t>.</a:t>
            </a:r>
          </a:p>
        </p:txBody>
      </p:sp>
      <p:sp>
        <p:nvSpPr>
          <p:cNvPr id="4" name="Marcador de número de diapositiva 3">
            <a:extLst>
              <a:ext uri="{FF2B5EF4-FFF2-40B4-BE49-F238E27FC236}">
                <a16:creationId xmlns:a16="http://schemas.microsoft.com/office/drawing/2014/main" id="{AAFD49C5-3989-1700-B915-44B4D44D40EF}"/>
              </a:ext>
            </a:extLst>
          </p:cNvPr>
          <p:cNvSpPr>
            <a:spLocks noGrp="1"/>
          </p:cNvSpPr>
          <p:nvPr>
            <p:ph type="sldNum" sz="quarter" idx="12"/>
          </p:nvPr>
        </p:nvSpPr>
        <p:spPr/>
        <p:txBody>
          <a:bodyPr/>
          <a:lstStyle/>
          <a:p>
            <a:pPr>
              <a:defRPr/>
            </a:pPr>
            <a:fld id="{8EFAB57B-42F0-433F-89BA-363366597D65}" type="slidenum">
              <a:rPr lang="es-ES" altLang="es-AR" smtClean="0"/>
              <a:pPr>
                <a:defRPr/>
              </a:pPr>
              <a:t>64</a:t>
            </a:fld>
            <a:endParaRPr lang="es-ES" altLang="es-AR"/>
          </a:p>
        </p:txBody>
      </p:sp>
    </p:spTree>
    <p:extLst>
      <p:ext uri="{BB962C8B-B14F-4D97-AF65-F5344CB8AC3E}">
        <p14:creationId xmlns:p14="http://schemas.microsoft.com/office/powerpoint/2010/main" val="7998167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FA113-7B60-8690-1E6A-D1D98FBFCC84}"/>
              </a:ext>
            </a:extLst>
          </p:cNvPr>
          <p:cNvSpPr>
            <a:spLocks noGrp="1"/>
          </p:cNvSpPr>
          <p:nvPr>
            <p:ph type="title"/>
          </p:nvPr>
        </p:nvSpPr>
        <p:spPr>
          <a:xfrm>
            <a:off x="457200" y="381000"/>
            <a:ext cx="8229600" cy="248358"/>
          </a:xfrm>
        </p:spPr>
        <p:txBody>
          <a:bodyPr/>
          <a:lstStyle/>
          <a:p>
            <a:r>
              <a:rPr lang="es-AR" sz="2400" b="1" i="0" u="none" strike="noStrike" baseline="0" dirty="0">
                <a:latin typeface="Univers-Bold"/>
              </a:rPr>
              <a:t>BUFFER DE TRADUCCIÓN ANTICIPADA (TLB)</a:t>
            </a:r>
            <a:endParaRPr lang="es-AR" sz="2400" dirty="0"/>
          </a:p>
        </p:txBody>
      </p:sp>
      <p:pic>
        <p:nvPicPr>
          <p:cNvPr id="6" name="Marcador de contenido 5">
            <a:extLst>
              <a:ext uri="{FF2B5EF4-FFF2-40B4-BE49-F238E27FC236}">
                <a16:creationId xmlns:a16="http://schemas.microsoft.com/office/drawing/2014/main" id="{74D2CDF6-B69D-6734-F2A0-923C2326191F}"/>
              </a:ext>
            </a:extLst>
          </p:cNvPr>
          <p:cNvPicPr>
            <a:picLocks noGrp="1" noChangeAspect="1"/>
          </p:cNvPicPr>
          <p:nvPr>
            <p:ph idx="1"/>
          </p:nvPr>
        </p:nvPicPr>
        <p:blipFill>
          <a:blip r:embed="rId2"/>
          <a:stretch>
            <a:fillRect/>
          </a:stretch>
        </p:blipFill>
        <p:spPr>
          <a:xfrm>
            <a:off x="2412824" y="857250"/>
            <a:ext cx="4318351" cy="5371392"/>
          </a:xfrm>
        </p:spPr>
      </p:pic>
      <p:sp>
        <p:nvSpPr>
          <p:cNvPr id="4" name="Marcador de número de diapositiva 3">
            <a:extLst>
              <a:ext uri="{FF2B5EF4-FFF2-40B4-BE49-F238E27FC236}">
                <a16:creationId xmlns:a16="http://schemas.microsoft.com/office/drawing/2014/main" id="{F4EC3148-E3B6-3EEB-8A60-7008CB2F3E43}"/>
              </a:ext>
            </a:extLst>
          </p:cNvPr>
          <p:cNvSpPr>
            <a:spLocks noGrp="1"/>
          </p:cNvSpPr>
          <p:nvPr>
            <p:ph type="sldNum" sz="quarter" idx="12"/>
          </p:nvPr>
        </p:nvSpPr>
        <p:spPr/>
        <p:txBody>
          <a:bodyPr/>
          <a:lstStyle/>
          <a:p>
            <a:pPr>
              <a:defRPr/>
            </a:pPr>
            <a:fld id="{8EFAB57B-42F0-433F-89BA-363366597D65}" type="slidenum">
              <a:rPr lang="es-ES" altLang="es-AR" smtClean="0"/>
              <a:pPr>
                <a:defRPr/>
              </a:pPr>
              <a:t>65</a:t>
            </a:fld>
            <a:endParaRPr lang="es-ES" altLang="es-AR"/>
          </a:p>
        </p:txBody>
      </p:sp>
    </p:spTree>
    <p:extLst>
      <p:ext uri="{BB962C8B-B14F-4D97-AF65-F5344CB8AC3E}">
        <p14:creationId xmlns:p14="http://schemas.microsoft.com/office/powerpoint/2010/main" val="2390881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7E256-926A-5954-3CD2-F7BED7386441}"/>
              </a:ext>
            </a:extLst>
          </p:cNvPr>
          <p:cNvSpPr>
            <a:spLocks noGrp="1"/>
          </p:cNvSpPr>
          <p:nvPr>
            <p:ph type="title"/>
          </p:nvPr>
        </p:nvSpPr>
        <p:spPr>
          <a:xfrm>
            <a:off x="457200" y="381000"/>
            <a:ext cx="8229600" cy="476250"/>
          </a:xfrm>
        </p:spPr>
        <p:txBody>
          <a:bodyPr/>
          <a:lstStyle/>
          <a:p>
            <a:r>
              <a:rPr lang="es-AR" sz="2800" b="1" i="0" u="none" strike="noStrike" baseline="0" dirty="0">
                <a:latin typeface="Univers-Bold"/>
              </a:rPr>
              <a:t>BUFFER DE TRADUCCIÓN ANTICIPADA (TLB)</a:t>
            </a:r>
            <a:endParaRPr lang="es-AR" sz="2800" dirty="0"/>
          </a:p>
        </p:txBody>
      </p:sp>
      <p:sp>
        <p:nvSpPr>
          <p:cNvPr id="3" name="Marcador de contenido 2">
            <a:extLst>
              <a:ext uri="{FF2B5EF4-FFF2-40B4-BE49-F238E27FC236}">
                <a16:creationId xmlns:a16="http://schemas.microsoft.com/office/drawing/2014/main" id="{3F298663-F7B9-EE20-F77F-463C6E078D71}"/>
              </a:ext>
            </a:extLst>
          </p:cNvPr>
          <p:cNvSpPr>
            <a:spLocks noGrp="1"/>
          </p:cNvSpPr>
          <p:nvPr>
            <p:ph idx="1"/>
          </p:nvPr>
        </p:nvSpPr>
        <p:spPr>
          <a:xfrm>
            <a:off x="251520" y="1124744"/>
            <a:ext cx="8229600" cy="4114800"/>
          </a:xfrm>
        </p:spPr>
        <p:txBody>
          <a:bodyPr/>
          <a:lstStyle/>
          <a:p>
            <a:pPr algn="l"/>
            <a:r>
              <a:rPr lang="es-ES" sz="2400" b="0" i="0" u="none" strike="noStrike" baseline="0" dirty="0"/>
              <a:t>Una dirección virtual estará generalmente en la forma de número de página más desplazamiento.</a:t>
            </a:r>
          </a:p>
          <a:p>
            <a:pPr algn="l"/>
            <a:r>
              <a:rPr lang="es-ES" sz="2400" b="0" i="0" u="none" strike="noStrike" baseline="0" dirty="0"/>
              <a:t>Primero, el sistema de memoria consulta el Buffer de Traducción Anticipada (TLB) para comprobar si hay coincidencia con algún elemento de la tabla de páginas incluido en él. </a:t>
            </a:r>
          </a:p>
          <a:p>
            <a:pPr lvl="1"/>
            <a:r>
              <a:rPr lang="es-ES" sz="2400" b="0" i="0" u="none" strike="noStrike" baseline="0" dirty="0"/>
              <a:t>Si es así, se genera la dirección real (física) combinando el número de marco con el desplazamiento.</a:t>
            </a:r>
          </a:p>
          <a:p>
            <a:pPr lvl="1"/>
            <a:r>
              <a:rPr lang="es-ES" sz="2400" b="0" i="0" u="none" strike="noStrike" baseline="0" dirty="0"/>
              <a:t> Si no, se accede al elemento correspondiente de la tabla de páginas. </a:t>
            </a:r>
          </a:p>
          <a:p>
            <a:r>
              <a:rPr lang="es-ES" sz="2400" b="0" i="0" u="none" strike="noStrike" baseline="0" dirty="0"/>
              <a:t>Una vez que se ha generado la dirección real, constituida por una marca y los bits restantes, se consulta la memoria caché para ver si el bloque que contiene la palabra está presente. </a:t>
            </a:r>
          </a:p>
          <a:p>
            <a:pPr lvl="1"/>
            <a:r>
              <a:rPr lang="es-ES" sz="2400" b="0" i="0" u="none" strike="noStrike" baseline="0" dirty="0"/>
              <a:t>Si es así, se envía al procesador. </a:t>
            </a:r>
          </a:p>
          <a:p>
            <a:pPr lvl="1"/>
            <a:r>
              <a:rPr lang="es-ES" sz="2400" b="0" i="0" u="none" strike="noStrike" baseline="0" dirty="0"/>
              <a:t>Si no, se busca la palabra en memoria principal.</a:t>
            </a:r>
            <a:endParaRPr lang="es-AR" sz="2400" dirty="0"/>
          </a:p>
        </p:txBody>
      </p:sp>
      <p:sp>
        <p:nvSpPr>
          <p:cNvPr id="4" name="Marcador de número de diapositiva 3">
            <a:extLst>
              <a:ext uri="{FF2B5EF4-FFF2-40B4-BE49-F238E27FC236}">
                <a16:creationId xmlns:a16="http://schemas.microsoft.com/office/drawing/2014/main" id="{4A4E5DCF-CE98-D907-A7EF-3516A7F4BAD6}"/>
              </a:ext>
            </a:extLst>
          </p:cNvPr>
          <p:cNvSpPr>
            <a:spLocks noGrp="1"/>
          </p:cNvSpPr>
          <p:nvPr>
            <p:ph type="sldNum" sz="quarter" idx="12"/>
          </p:nvPr>
        </p:nvSpPr>
        <p:spPr/>
        <p:txBody>
          <a:bodyPr/>
          <a:lstStyle/>
          <a:p>
            <a:pPr>
              <a:defRPr/>
            </a:pPr>
            <a:fld id="{8EFAB57B-42F0-433F-89BA-363366597D65}" type="slidenum">
              <a:rPr lang="es-ES" altLang="es-AR" smtClean="0"/>
              <a:pPr>
                <a:defRPr/>
              </a:pPr>
              <a:t>66</a:t>
            </a:fld>
            <a:endParaRPr lang="es-ES" altLang="es-AR"/>
          </a:p>
        </p:txBody>
      </p:sp>
    </p:spTree>
    <p:extLst>
      <p:ext uri="{BB962C8B-B14F-4D97-AF65-F5344CB8AC3E}">
        <p14:creationId xmlns:p14="http://schemas.microsoft.com/office/powerpoint/2010/main" val="18464816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F6040-9A11-0594-E9E7-D47FD323B363}"/>
              </a:ext>
            </a:extLst>
          </p:cNvPr>
          <p:cNvSpPr>
            <a:spLocks noGrp="1"/>
          </p:cNvSpPr>
          <p:nvPr>
            <p:ph type="title"/>
          </p:nvPr>
        </p:nvSpPr>
        <p:spPr>
          <a:xfrm>
            <a:off x="457200" y="381000"/>
            <a:ext cx="8229600" cy="671736"/>
          </a:xfrm>
        </p:spPr>
        <p:txBody>
          <a:bodyPr/>
          <a:lstStyle/>
          <a:p>
            <a:r>
              <a:rPr lang="es-AR" sz="2800" b="1" i="0" u="none" strike="noStrike" baseline="0" dirty="0">
                <a:latin typeface="Univers-Bold"/>
              </a:rPr>
              <a:t>BUFFER DE TRADUCCIÓN ANTICIPADA (TLB)</a:t>
            </a:r>
            <a:endParaRPr lang="es-AR" sz="2800" dirty="0"/>
          </a:p>
        </p:txBody>
      </p:sp>
      <p:pic>
        <p:nvPicPr>
          <p:cNvPr id="6" name="Marcador de contenido 5">
            <a:extLst>
              <a:ext uri="{FF2B5EF4-FFF2-40B4-BE49-F238E27FC236}">
                <a16:creationId xmlns:a16="http://schemas.microsoft.com/office/drawing/2014/main" id="{E4B2FDA8-A490-264F-F226-986DFE770984}"/>
              </a:ext>
            </a:extLst>
          </p:cNvPr>
          <p:cNvPicPr>
            <a:picLocks noGrp="1" noChangeAspect="1"/>
          </p:cNvPicPr>
          <p:nvPr>
            <p:ph idx="1"/>
          </p:nvPr>
        </p:nvPicPr>
        <p:blipFill>
          <a:blip r:embed="rId2"/>
          <a:stretch>
            <a:fillRect/>
          </a:stretch>
        </p:blipFill>
        <p:spPr>
          <a:xfrm>
            <a:off x="1417498" y="1052736"/>
            <a:ext cx="6309004" cy="4961769"/>
          </a:xfrm>
        </p:spPr>
      </p:pic>
      <p:sp>
        <p:nvSpPr>
          <p:cNvPr id="4" name="Marcador de número de diapositiva 3">
            <a:extLst>
              <a:ext uri="{FF2B5EF4-FFF2-40B4-BE49-F238E27FC236}">
                <a16:creationId xmlns:a16="http://schemas.microsoft.com/office/drawing/2014/main" id="{F655867B-E1A7-4429-2A4C-A2CDB36588FA}"/>
              </a:ext>
            </a:extLst>
          </p:cNvPr>
          <p:cNvSpPr>
            <a:spLocks noGrp="1"/>
          </p:cNvSpPr>
          <p:nvPr>
            <p:ph type="sldNum" sz="quarter" idx="12"/>
          </p:nvPr>
        </p:nvSpPr>
        <p:spPr/>
        <p:txBody>
          <a:bodyPr/>
          <a:lstStyle/>
          <a:p>
            <a:pPr>
              <a:defRPr/>
            </a:pPr>
            <a:fld id="{8EFAB57B-42F0-433F-89BA-363366597D65}" type="slidenum">
              <a:rPr lang="es-ES" altLang="es-AR" smtClean="0"/>
              <a:pPr>
                <a:defRPr/>
              </a:pPr>
              <a:t>67</a:t>
            </a:fld>
            <a:endParaRPr lang="es-ES" altLang="es-AR"/>
          </a:p>
        </p:txBody>
      </p:sp>
    </p:spTree>
    <p:extLst>
      <p:ext uri="{BB962C8B-B14F-4D97-AF65-F5344CB8AC3E}">
        <p14:creationId xmlns:p14="http://schemas.microsoft.com/office/powerpoint/2010/main" val="41328176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5C03E-513B-357C-CC16-EF6BD18FA677}"/>
              </a:ext>
            </a:extLst>
          </p:cNvPr>
          <p:cNvSpPr>
            <a:spLocks noGrp="1"/>
          </p:cNvSpPr>
          <p:nvPr>
            <p:ph type="title"/>
          </p:nvPr>
        </p:nvSpPr>
        <p:spPr>
          <a:xfrm>
            <a:off x="539552" y="136525"/>
            <a:ext cx="8229600" cy="1371600"/>
          </a:xfrm>
        </p:spPr>
        <p:txBody>
          <a:bodyPr/>
          <a:lstStyle/>
          <a:p>
            <a:r>
              <a:rPr lang="es-AR" sz="2800" b="1" i="0" u="none" strike="noStrike" baseline="0" dirty="0">
                <a:latin typeface="Univers-Bold"/>
              </a:rPr>
              <a:t>BUFFER DE TRADUCCIÓN ANTICIPADA (TLB)</a:t>
            </a:r>
            <a:endParaRPr lang="es-AR" sz="2800" dirty="0"/>
          </a:p>
        </p:txBody>
      </p:sp>
      <p:sp>
        <p:nvSpPr>
          <p:cNvPr id="3" name="Marcador de contenido 2">
            <a:extLst>
              <a:ext uri="{FF2B5EF4-FFF2-40B4-BE49-F238E27FC236}">
                <a16:creationId xmlns:a16="http://schemas.microsoft.com/office/drawing/2014/main" id="{07294A78-76B1-FB8C-584C-C5D0A57FCAC9}"/>
              </a:ext>
            </a:extLst>
          </p:cNvPr>
          <p:cNvSpPr>
            <a:spLocks noGrp="1"/>
          </p:cNvSpPr>
          <p:nvPr>
            <p:ph idx="1"/>
          </p:nvPr>
        </p:nvSpPr>
        <p:spPr>
          <a:xfrm>
            <a:off x="425816" y="1508125"/>
            <a:ext cx="8229600" cy="4335871"/>
          </a:xfrm>
        </p:spPr>
        <p:txBody>
          <a:bodyPr/>
          <a:lstStyle/>
          <a:p>
            <a:pPr algn="l"/>
            <a:r>
              <a:rPr lang="es-ES" sz="2400" b="0" i="0" u="none" strike="noStrike" baseline="0" dirty="0"/>
              <a:t>Se puede apreciar la complejidad del hardware del procesador implicado en una simple referencia a memoria. </a:t>
            </a:r>
          </a:p>
          <a:p>
            <a:pPr lvl="1"/>
            <a:r>
              <a:rPr lang="es-ES" sz="2400" b="0" i="0" u="none" strike="noStrike" baseline="0" dirty="0"/>
              <a:t>La dirección virtual debe ser traducida a una dirección real. </a:t>
            </a:r>
          </a:p>
          <a:p>
            <a:pPr lvl="1"/>
            <a:r>
              <a:rPr lang="es-ES" sz="2400" b="0" i="0" u="none" strike="noStrike" baseline="0" dirty="0"/>
              <a:t>Esto implica una referencia a la tabla de páginas (memoria paginada), que puede estar en el Buffer de Traducción Anticipada (TLB), en memoria principal o en disco (o dispositivo de estado sólido). </a:t>
            </a:r>
          </a:p>
          <a:p>
            <a:pPr lvl="1"/>
            <a:r>
              <a:rPr lang="es-ES" sz="2400" b="0" i="0" u="none" strike="noStrike" baseline="0" dirty="0"/>
              <a:t>La palabra referenciada puede estar en caché, en memoria principal o en disco (o dispositivo de estado sólido). En este último caso, la página que contiene a la palabra debe cargarse  en la memoria principal y su bloque pasar a la caché. Además, el elemento de la tabla de páginas correspondiente a esa página debe actualizarse.</a:t>
            </a:r>
            <a:endParaRPr lang="es-AR" sz="2400" dirty="0"/>
          </a:p>
        </p:txBody>
      </p:sp>
      <p:sp>
        <p:nvSpPr>
          <p:cNvPr id="4" name="Marcador de número de diapositiva 3">
            <a:extLst>
              <a:ext uri="{FF2B5EF4-FFF2-40B4-BE49-F238E27FC236}">
                <a16:creationId xmlns:a16="http://schemas.microsoft.com/office/drawing/2014/main" id="{DDEC2474-BB12-0978-C7BD-D825BC8FB55C}"/>
              </a:ext>
            </a:extLst>
          </p:cNvPr>
          <p:cNvSpPr>
            <a:spLocks noGrp="1"/>
          </p:cNvSpPr>
          <p:nvPr>
            <p:ph type="sldNum" sz="quarter" idx="12"/>
          </p:nvPr>
        </p:nvSpPr>
        <p:spPr/>
        <p:txBody>
          <a:bodyPr/>
          <a:lstStyle/>
          <a:p>
            <a:pPr>
              <a:defRPr/>
            </a:pPr>
            <a:fld id="{8EFAB57B-42F0-433F-89BA-363366597D65}" type="slidenum">
              <a:rPr lang="es-ES" altLang="es-AR" smtClean="0"/>
              <a:pPr>
                <a:defRPr/>
              </a:pPr>
              <a:t>68</a:t>
            </a:fld>
            <a:endParaRPr lang="es-ES" altLang="es-AR"/>
          </a:p>
        </p:txBody>
      </p:sp>
    </p:spTree>
    <p:extLst>
      <p:ext uri="{BB962C8B-B14F-4D97-AF65-F5344CB8AC3E}">
        <p14:creationId xmlns:p14="http://schemas.microsoft.com/office/powerpoint/2010/main" val="16447100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6440C5C-6020-4509-B9C3-5EA6527268C5}"/>
              </a:ext>
            </a:extLst>
          </p:cNvPr>
          <p:cNvSpPr>
            <a:spLocks noGrp="1"/>
          </p:cNvSpPr>
          <p:nvPr>
            <p:ph type="ctrTitle" sz="quarter"/>
          </p:nvPr>
        </p:nvSpPr>
        <p:spPr>
          <a:xfrm>
            <a:off x="827584" y="1676400"/>
            <a:ext cx="7630616" cy="2832720"/>
          </a:xfrm>
        </p:spPr>
        <p:txBody>
          <a:bodyPr/>
          <a:lstStyle/>
          <a:p>
            <a:pPr>
              <a:defRPr/>
            </a:pPr>
            <a:r>
              <a:rPr lang="es-AR" sz="5400" dirty="0"/>
              <a:t>FIN</a:t>
            </a:r>
          </a:p>
        </p:txBody>
      </p:sp>
      <p:sp>
        <p:nvSpPr>
          <p:cNvPr id="3" name="2 Subtítulo">
            <a:extLst>
              <a:ext uri="{FF2B5EF4-FFF2-40B4-BE49-F238E27FC236}">
                <a16:creationId xmlns:a16="http://schemas.microsoft.com/office/drawing/2014/main" id="{915ADD83-59C3-460C-B481-276C3F789023}"/>
              </a:ext>
            </a:extLst>
          </p:cNvPr>
          <p:cNvSpPr>
            <a:spLocks noGrp="1"/>
          </p:cNvSpPr>
          <p:nvPr>
            <p:ph type="subTitle" sz="quarter" idx="1"/>
          </p:nvPr>
        </p:nvSpPr>
        <p:spPr/>
        <p:txBody>
          <a:bodyPr/>
          <a:lstStyle/>
          <a:p>
            <a:pPr>
              <a:defRPr/>
            </a:pPr>
            <a:r>
              <a:rPr lang="es-AR" dirty="0"/>
              <a:t>SEGUNDA PARTE UNIDAD 3</a:t>
            </a:r>
          </a:p>
        </p:txBody>
      </p:sp>
      <p:sp>
        <p:nvSpPr>
          <p:cNvPr id="4" name="3 Marcador de número de diapositiva">
            <a:extLst>
              <a:ext uri="{FF2B5EF4-FFF2-40B4-BE49-F238E27FC236}">
                <a16:creationId xmlns:a16="http://schemas.microsoft.com/office/drawing/2014/main" id="{4B1BA8B4-BCF8-4314-A355-EA9B038CEEBC}"/>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F43C5BF2-9273-470C-92E6-38BCD2FC1153}" type="slidenum">
              <a:rPr lang="es-ES" altLang="es-AR" smtClean="0">
                <a:latin typeface="Arial" panose="020B0604020202020204" pitchFamily="34" charset="0"/>
              </a:rPr>
              <a:pPr eaLnBrk="1" hangingPunct="1">
                <a:defRPr/>
              </a:pPr>
              <a:t>69</a:t>
            </a:fld>
            <a:endParaRPr lang="es-ES" altLang="es-AR">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23799901-E58D-4B54-84CE-D015333D9E47}"/>
              </a:ext>
            </a:extLst>
          </p:cNvPr>
          <p:cNvSpPr>
            <a:spLocks noGrp="1"/>
          </p:cNvSpPr>
          <p:nvPr>
            <p:ph type="title"/>
          </p:nvPr>
        </p:nvSpPr>
        <p:spPr>
          <a:xfrm>
            <a:off x="457200" y="381000"/>
            <a:ext cx="8229600" cy="887760"/>
          </a:xfrm>
        </p:spPr>
        <p:txBody>
          <a:bodyPr/>
          <a:lstStyle/>
          <a:p>
            <a:pPr>
              <a:defRPr/>
            </a:pPr>
            <a:r>
              <a:rPr lang="es-AR" dirty="0"/>
              <a:t>Memoria Virtual</a:t>
            </a:r>
          </a:p>
        </p:txBody>
      </p:sp>
      <p:sp>
        <p:nvSpPr>
          <p:cNvPr id="3" name="2 Marcador de contenido">
            <a:extLst>
              <a:ext uri="{FF2B5EF4-FFF2-40B4-BE49-F238E27FC236}">
                <a16:creationId xmlns:a16="http://schemas.microsoft.com/office/drawing/2014/main" id="{8C0D825C-F425-428C-9B59-30393316E32D}"/>
              </a:ext>
            </a:extLst>
          </p:cNvPr>
          <p:cNvSpPr>
            <a:spLocks noGrp="1"/>
          </p:cNvSpPr>
          <p:nvPr>
            <p:ph idx="1"/>
          </p:nvPr>
        </p:nvSpPr>
        <p:spPr>
          <a:xfrm>
            <a:off x="457200" y="1304764"/>
            <a:ext cx="8229600" cy="4248471"/>
          </a:xfrm>
        </p:spPr>
        <p:txBody>
          <a:bodyPr/>
          <a:lstStyle/>
          <a:p>
            <a:pPr algn="just">
              <a:defRPr/>
            </a:pPr>
            <a:r>
              <a:rPr lang="es-AR" sz="2400" dirty="0"/>
              <a:t>Se define a la </a:t>
            </a:r>
            <a:r>
              <a:rPr lang="es-AR" sz="2400" b="1" dirty="0"/>
              <a:t>memoria virtual </a:t>
            </a:r>
            <a:r>
              <a:rPr lang="es-AR" sz="2400" dirty="0"/>
              <a:t>como un conjunto de programas  que dispone el </a:t>
            </a:r>
            <a:r>
              <a:rPr lang="es-AR" sz="2400" b="1" dirty="0"/>
              <a:t>sistema operativo </a:t>
            </a:r>
            <a:r>
              <a:rPr lang="es-AR" sz="2400" dirty="0"/>
              <a:t>que hacer creer  a la </a:t>
            </a:r>
            <a:r>
              <a:rPr lang="es-AR" sz="2400" b="1" dirty="0"/>
              <a:t>Unidad Central de Procesamiento </a:t>
            </a:r>
            <a:r>
              <a:rPr lang="es-AR" sz="2400" dirty="0"/>
              <a:t>(</a:t>
            </a:r>
            <a:r>
              <a:rPr lang="es-AR" sz="2400" b="1" dirty="0"/>
              <a:t>CPU)</a:t>
            </a:r>
            <a:r>
              <a:rPr lang="es-AR" sz="2400" dirty="0"/>
              <a:t> ( y por consiguiente a los usuarios /programadores) que puede manejar directamente  la </a:t>
            </a:r>
            <a:r>
              <a:rPr lang="es-AR" sz="2400" b="1" dirty="0"/>
              <a:t>memoria de masa o virtual </a:t>
            </a:r>
            <a:r>
              <a:rPr lang="es-AR" sz="2400" dirty="0"/>
              <a:t>aunque en realidad sólo pueda acceder a la memoria electrónica de mucho menor tamaño (</a:t>
            </a:r>
            <a:r>
              <a:rPr lang="es-AR" sz="2400" b="1" dirty="0"/>
              <a:t>DRAM</a:t>
            </a:r>
            <a:r>
              <a:rPr lang="es-AR" sz="2400" dirty="0"/>
              <a:t>)</a:t>
            </a:r>
          </a:p>
          <a:p>
            <a:pPr algn="just">
              <a:defRPr/>
            </a:pPr>
            <a:r>
              <a:rPr lang="es-AR" sz="2400" dirty="0"/>
              <a:t>La </a:t>
            </a:r>
            <a:r>
              <a:rPr lang="es-AR" sz="2400" b="1" dirty="0"/>
              <a:t>Unidad Central de Procesamiento (CPU)</a:t>
            </a:r>
            <a:r>
              <a:rPr lang="es-AR" sz="2400" dirty="0"/>
              <a:t>  sólo es capaz de acceder directamente a una </a:t>
            </a:r>
            <a:r>
              <a:rPr lang="es-AR" sz="2400" b="1" dirty="0"/>
              <a:t>memoria principal o física</a:t>
            </a:r>
            <a:r>
              <a:rPr lang="es-AR" sz="2400" dirty="0"/>
              <a:t>, cuya capacidad está limitada por el tamaño del bus de direcciones.</a:t>
            </a:r>
          </a:p>
          <a:p>
            <a:pPr algn="just">
              <a:defRPr/>
            </a:pPr>
            <a:r>
              <a:rPr lang="es-AR" sz="2400" dirty="0"/>
              <a:t>Es poner a disposición de la </a:t>
            </a:r>
            <a:r>
              <a:rPr lang="es-AR" sz="2400" b="1" dirty="0"/>
              <a:t>Unidad Central de Procesamiento (CPU)</a:t>
            </a:r>
            <a:r>
              <a:rPr lang="es-AR" sz="2400" dirty="0"/>
              <a:t> la </a:t>
            </a:r>
            <a:r>
              <a:rPr lang="es-AR" sz="2400" b="1" dirty="0"/>
              <a:t>memoria secundaria</a:t>
            </a:r>
            <a:r>
              <a:rPr lang="es-AR" sz="2400" dirty="0"/>
              <a:t> (magnética o electrónica) a través de la </a:t>
            </a:r>
            <a:r>
              <a:rPr lang="es-AR" sz="2400" b="1" dirty="0"/>
              <a:t>memoria principal </a:t>
            </a:r>
            <a:r>
              <a:rPr lang="es-AR" sz="2400" dirty="0"/>
              <a:t>a la que puede acceder.</a:t>
            </a:r>
          </a:p>
          <a:p>
            <a:pPr>
              <a:defRPr/>
            </a:pPr>
            <a:endParaRPr lang="es-AR" dirty="0"/>
          </a:p>
        </p:txBody>
      </p:sp>
      <p:sp>
        <p:nvSpPr>
          <p:cNvPr id="4" name="3 Marcador de número de diapositiva">
            <a:extLst>
              <a:ext uri="{FF2B5EF4-FFF2-40B4-BE49-F238E27FC236}">
                <a16:creationId xmlns:a16="http://schemas.microsoft.com/office/drawing/2014/main" id="{4370566B-37D8-4405-880F-CEAB7171A9D1}"/>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A2E83D67-8B91-4FDE-A134-135157F13E4C}" type="slidenum">
              <a:rPr lang="es-ES" altLang="es-AR" smtClean="0">
                <a:latin typeface="Arial" panose="020B0604020202020204" pitchFamily="34" charset="0"/>
              </a:rPr>
              <a:pPr eaLnBrk="1" hangingPunct="1">
                <a:defRPr/>
              </a:pPr>
              <a:t>7</a:t>
            </a:fld>
            <a:endParaRPr lang="es-ES" altLang="es-AR">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DB9D042-23C6-4B44-973C-BD56F8E465E5}"/>
              </a:ext>
            </a:extLst>
          </p:cNvPr>
          <p:cNvSpPr>
            <a:spLocks noGrp="1"/>
          </p:cNvSpPr>
          <p:nvPr>
            <p:ph type="title"/>
          </p:nvPr>
        </p:nvSpPr>
        <p:spPr>
          <a:xfrm>
            <a:off x="457200" y="381001"/>
            <a:ext cx="8229600" cy="527720"/>
          </a:xfrm>
        </p:spPr>
        <p:txBody>
          <a:bodyPr/>
          <a:lstStyle/>
          <a:p>
            <a:pPr>
              <a:defRPr/>
            </a:pPr>
            <a:r>
              <a:rPr lang="es-AR" dirty="0"/>
              <a:t>Memoria Virtual</a:t>
            </a:r>
          </a:p>
        </p:txBody>
      </p:sp>
      <p:sp>
        <p:nvSpPr>
          <p:cNvPr id="3" name="2 Marcador de contenido">
            <a:extLst>
              <a:ext uri="{FF2B5EF4-FFF2-40B4-BE49-F238E27FC236}">
                <a16:creationId xmlns:a16="http://schemas.microsoft.com/office/drawing/2014/main" id="{00705C2D-7A9D-4E9D-8A3A-997DD520F13B}"/>
              </a:ext>
            </a:extLst>
          </p:cNvPr>
          <p:cNvSpPr>
            <a:spLocks noGrp="1"/>
          </p:cNvSpPr>
          <p:nvPr>
            <p:ph idx="1"/>
          </p:nvPr>
        </p:nvSpPr>
        <p:spPr>
          <a:xfrm>
            <a:off x="457926" y="1087437"/>
            <a:ext cx="8229600" cy="4683125"/>
          </a:xfrm>
        </p:spPr>
        <p:txBody>
          <a:bodyPr/>
          <a:lstStyle/>
          <a:p>
            <a:pPr>
              <a:buFont typeface="Wingdings" panose="05000000000000000000" pitchFamily="2" charset="2"/>
              <a:buNone/>
              <a:defRPr/>
            </a:pPr>
            <a:r>
              <a:rPr lang="es-AR" sz="2400" dirty="0"/>
              <a:t>Para utilizar la memoria virtual el procesador deberá realizar una serie de comprobaciones y pasos:</a:t>
            </a:r>
          </a:p>
          <a:p>
            <a:pPr algn="just">
              <a:defRPr/>
            </a:pPr>
            <a:r>
              <a:rPr lang="es-AR" sz="2400" dirty="0"/>
              <a:t>Genera la dirección correspondiente a la memoria virtual del objeto que necesita. Un mecanismo de gestión de memoria, denominado </a:t>
            </a:r>
            <a:r>
              <a:rPr lang="es-AR" sz="2400" b="1" dirty="0"/>
              <a:t>Unidad de Gestión de Memoria</a:t>
            </a:r>
            <a:r>
              <a:rPr lang="es-AR" sz="2400" dirty="0"/>
              <a:t> (</a:t>
            </a:r>
            <a:r>
              <a:rPr lang="es-AR" sz="2400" b="1" dirty="0"/>
              <a:t>MMU</a:t>
            </a:r>
            <a:r>
              <a:rPr lang="es-AR" sz="2400" dirty="0"/>
              <a:t>), comprueba si el objeto se encuentra en memoria principal.</a:t>
            </a:r>
          </a:p>
          <a:p>
            <a:pPr>
              <a:defRPr/>
            </a:pPr>
            <a:r>
              <a:rPr lang="es-AR" sz="2400" dirty="0"/>
              <a:t> Si está en memoria principal, accederá a él normalmente.</a:t>
            </a:r>
          </a:p>
          <a:p>
            <a:pPr algn="just">
              <a:defRPr/>
            </a:pPr>
            <a:r>
              <a:rPr lang="es-AR" sz="2400" dirty="0"/>
              <a:t>En caso contrario, comunica el hecho al </a:t>
            </a:r>
            <a:r>
              <a:rPr lang="es-AR" sz="2400" b="1" dirty="0"/>
              <a:t>sistema operativo </a:t>
            </a:r>
            <a:r>
              <a:rPr lang="es-AR" sz="2400" dirty="0"/>
              <a:t>que pone en marcha la rutina encargada de localizar el objeto en memoria virtual, físicamente localizada en un </a:t>
            </a:r>
            <a:r>
              <a:rPr lang="es-AR" sz="2400" b="1" dirty="0"/>
              <a:t>disco rígido </a:t>
            </a:r>
            <a:r>
              <a:rPr lang="es-AR" sz="2400" dirty="0"/>
              <a:t>(</a:t>
            </a:r>
            <a:r>
              <a:rPr lang="es-AR" sz="2400" b="1" dirty="0"/>
              <a:t>HDD</a:t>
            </a:r>
            <a:r>
              <a:rPr lang="es-AR" sz="2400" dirty="0"/>
              <a:t>), en un  </a:t>
            </a:r>
            <a:r>
              <a:rPr lang="es-AR" sz="2400" b="1" dirty="0"/>
              <a:t>dispositivo de  estado sólido </a:t>
            </a:r>
            <a:r>
              <a:rPr lang="es-AR" sz="2400" dirty="0"/>
              <a:t>(</a:t>
            </a:r>
            <a:r>
              <a:rPr lang="es-AR" sz="2400" b="1" dirty="0"/>
              <a:t>SSD</a:t>
            </a:r>
            <a:r>
              <a:rPr lang="es-AR" sz="2400" dirty="0"/>
              <a:t>) o en un </a:t>
            </a:r>
            <a:r>
              <a:rPr lang="es-AR" sz="2400" b="1" dirty="0"/>
              <a:t>disco duro híbrido </a:t>
            </a:r>
            <a:r>
              <a:rPr lang="es-AR" sz="2400" dirty="0"/>
              <a:t>(</a:t>
            </a:r>
            <a:r>
              <a:rPr lang="es-AR" sz="2400" b="1" dirty="0"/>
              <a:t>HHD</a:t>
            </a:r>
            <a:r>
              <a:rPr lang="es-AR" sz="2400" dirty="0"/>
              <a:t>) y transferirlo a la memoria principal, para que la </a:t>
            </a:r>
            <a:r>
              <a:rPr lang="es-AR" sz="2400" b="1" dirty="0"/>
              <a:t>Unidad Central de Procesamiento (CPU)</a:t>
            </a:r>
            <a:r>
              <a:rPr lang="es-AR" sz="2400" dirty="0"/>
              <a:t> acceda normalmente a él.</a:t>
            </a:r>
          </a:p>
          <a:p>
            <a:pPr>
              <a:defRPr/>
            </a:pPr>
            <a:endParaRPr lang="es-AR" dirty="0"/>
          </a:p>
        </p:txBody>
      </p:sp>
      <p:sp>
        <p:nvSpPr>
          <p:cNvPr id="4" name="3 Marcador de número de diapositiva">
            <a:extLst>
              <a:ext uri="{FF2B5EF4-FFF2-40B4-BE49-F238E27FC236}">
                <a16:creationId xmlns:a16="http://schemas.microsoft.com/office/drawing/2014/main" id="{FE99233F-22CF-41EA-9FE3-E2B70EEC3A90}"/>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53225290-E64C-4699-A984-5F7884CBB197}" type="slidenum">
              <a:rPr lang="es-ES" altLang="es-AR" smtClean="0">
                <a:latin typeface="Arial" panose="020B0604020202020204" pitchFamily="34" charset="0"/>
              </a:rPr>
              <a:pPr eaLnBrk="1" hangingPunct="1">
                <a:defRPr/>
              </a:pPr>
              <a:t>8</a:t>
            </a:fld>
            <a:endParaRPr lang="es-ES" altLang="es-AR">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DEA65C2-FC95-443E-AC4E-EA31BBE38EEF}"/>
              </a:ext>
            </a:extLst>
          </p:cNvPr>
          <p:cNvSpPr>
            <a:spLocks noGrp="1"/>
          </p:cNvSpPr>
          <p:nvPr>
            <p:ph type="title"/>
          </p:nvPr>
        </p:nvSpPr>
        <p:spPr>
          <a:xfrm>
            <a:off x="457200" y="381000"/>
            <a:ext cx="8229600" cy="1176338"/>
          </a:xfrm>
        </p:spPr>
        <p:txBody>
          <a:bodyPr/>
          <a:lstStyle/>
          <a:p>
            <a:pPr>
              <a:defRPr/>
            </a:pPr>
            <a:r>
              <a:rPr lang="es-AR" sz="3200" dirty="0"/>
              <a:t>MOVIMIENTOS DE DATOS EN UNA JERARQUÍA DE MEMORIAS</a:t>
            </a:r>
          </a:p>
        </p:txBody>
      </p:sp>
      <p:sp>
        <p:nvSpPr>
          <p:cNvPr id="4" name="3 Marcador de número de diapositiva">
            <a:extLst>
              <a:ext uri="{FF2B5EF4-FFF2-40B4-BE49-F238E27FC236}">
                <a16:creationId xmlns:a16="http://schemas.microsoft.com/office/drawing/2014/main" id="{042DE8D6-CA82-4151-AB3A-E3988093003D}"/>
              </a:ext>
            </a:extLst>
          </p:cNvPr>
          <p:cNvSpPr>
            <a:spLocks noGrp="1"/>
          </p:cNvSpPr>
          <p:nvPr>
            <p:ph type="sldNum" sz="quarter" idx="12"/>
          </p:nvPr>
        </p:nvSpPr>
        <p:spPr/>
        <p:txBody>
          <a:bodyPr/>
          <a:lstStyle>
            <a:lvl1pPr eaLnBrk="0" hangingPunct="0">
              <a:defRPr>
                <a:solidFill>
                  <a:schemeClr val="tx1"/>
                </a:solidFill>
                <a:latin typeface="Agency FB" panose="020B0503020202020204" pitchFamily="34" charset="0"/>
              </a:defRPr>
            </a:lvl1pPr>
            <a:lvl2pPr marL="742950" indent="-285750" eaLnBrk="0" hangingPunct="0">
              <a:defRPr>
                <a:solidFill>
                  <a:schemeClr val="tx1"/>
                </a:solidFill>
                <a:latin typeface="Agency FB" panose="020B0503020202020204" pitchFamily="34" charset="0"/>
              </a:defRPr>
            </a:lvl2pPr>
            <a:lvl3pPr marL="1143000" indent="-228600" eaLnBrk="0" hangingPunct="0">
              <a:defRPr>
                <a:solidFill>
                  <a:schemeClr val="tx1"/>
                </a:solidFill>
                <a:latin typeface="Agency FB" panose="020B0503020202020204" pitchFamily="34" charset="0"/>
              </a:defRPr>
            </a:lvl3pPr>
            <a:lvl4pPr marL="1600200" indent="-228600" eaLnBrk="0" hangingPunct="0">
              <a:defRPr>
                <a:solidFill>
                  <a:schemeClr val="tx1"/>
                </a:solidFill>
                <a:latin typeface="Agency FB" panose="020B0503020202020204" pitchFamily="34" charset="0"/>
              </a:defRPr>
            </a:lvl4pPr>
            <a:lvl5pPr marL="2057400" indent="-228600" eaLnBrk="0" hangingPunct="0">
              <a:defRPr>
                <a:solidFill>
                  <a:schemeClr val="tx1"/>
                </a:solidFill>
                <a:latin typeface="Agency FB" panose="020B0503020202020204" pitchFamily="34" charset="0"/>
              </a:defRPr>
            </a:lvl5pPr>
            <a:lvl6pPr marL="2514600" indent="-228600" eaLnBrk="0" fontAlgn="base" hangingPunct="0">
              <a:spcBef>
                <a:spcPct val="0"/>
              </a:spcBef>
              <a:spcAft>
                <a:spcPct val="0"/>
              </a:spcAft>
              <a:defRPr>
                <a:solidFill>
                  <a:schemeClr val="tx1"/>
                </a:solidFill>
                <a:latin typeface="Agency FB" panose="020B0503020202020204" pitchFamily="34" charset="0"/>
              </a:defRPr>
            </a:lvl6pPr>
            <a:lvl7pPr marL="2971800" indent="-228600" eaLnBrk="0" fontAlgn="base" hangingPunct="0">
              <a:spcBef>
                <a:spcPct val="0"/>
              </a:spcBef>
              <a:spcAft>
                <a:spcPct val="0"/>
              </a:spcAft>
              <a:defRPr>
                <a:solidFill>
                  <a:schemeClr val="tx1"/>
                </a:solidFill>
                <a:latin typeface="Agency FB" panose="020B0503020202020204" pitchFamily="34" charset="0"/>
              </a:defRPr>
            </a:lvl7pPr>
            <a:lvl8pPr marL="3429000" indent="-228600" eaLnBrk="0" fontAlgn="base" hangingPunct="0">
              <a:spcBef>
                <a:spcPct val="0"/>
              </a:spcBef>
              <a:spcAft>
                <a:spcPct val="0"/>
              </a:spcAft>
              <a:defRPr>
                <a:solidFill>
                  <a:schemeClr val="tx1"/>
                </a:solidFill>
                <a:latin typeface="Agency FB" panose="020B0503020202020204" pitchFamily="34" charset="0"/>
              </a:defRPr>
            </a:lvl8pPr>
            <a:lvl9pPr marL="3886200" indent="-228600" eaLnBrk="0" fontAlgn="base" hangingPunct="0">
              <a:spcBef>
                <a:spcPct val="0"/>
              </a:spcBef>
              <a:spcAft>
                <a:spcPct val="0"/>
              </a:spcAft>
              <a:defRPr>
                <a:solidFill>
                  <a:schemeClr val="tx1"/>
                </a:solidFill>
                <a:latin typeface="Agency FB" panose="020B0503020202020204" pitchFamily="34" charset="0"/>
              </a:defRPr>
            </a:lvl9pPr>
          </a:lstStyle>
          <a:p>
            <a:pPr eaLnBrk="1" hangingPunct="1">
              <a:defRPr/>
            </a:pPr>
            <a:fld id="{D607EFED-A753-431B-9932-603D342B8AF4}" type="slidenum">
              <a:rPr lang="es-ES" altLang="es-AR" smtClean="0">
                <a:latin typeface="Arial" panose="020B0604020202020204" pitchFamily="34" charset="0"/>
              </a:rPr>
              <a:pPr eaLnBrk="1" hangingPunct="1">
                <a:defRPr/>
              </a:pPr>
              <a:t>9</a:t>
            </a:fld>
            <a:endParaRPr lang="es-ES" altLang="es-AR">
              <a:latin typeface="Arial" panose="020B0604020202020204" pitchFamily="34" charset="0"/>
            </a:endParaRPr>
          </a:p>
        </p:txBody>
      </p:sp>
      <p:pic>
        <p:nvPicPr>
          <p:cNvPr id="14340" name="Picture 2">
            <a:extLst>
              <a:ext uri="{FF2B5EF4-FFF2-40B4-BE49-F238E27FC236}">
                <a16:creationId xmlns:a16="http://schemas.microsoft.com/office/drawing/2014/main" id="{92AD5292-3527-44CA-9F31-6FD640EB33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773238"/>
            <a:ext cx="7519987" cy="4691062"/>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xtura">
  <a:themeElements>
    <a:clrScheme name="Textura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a">
      <a:majorFont>
        <a:latin typeface="Agency FB"/>
        <a:ea typeface=""/>
        <a:cs typeface=""/>
      </a:majorFont>
      <a:minorFont>
        <a:latin typeface="Agency F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gency FB"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gency FB" pitchFamily="34" charset="0"/>
          </a:defRPr>
        </a:defPPr>
      </a:lstStyle>
    </a:lnDef>
  </a:objectDefaults>
  <a:extraClrSchemeLst>
    <a:extraClrScheme>
      <a:clrScheme name="Textura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a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a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a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a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a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a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a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ersonalizado">
  <a:themeElements>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gency FB"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gency FB" pitchFamily="34" charset="0"/>
          </a:defRPr>
        </a:defPPr>
      </a:lstStyle>
    </a:lnDef>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4180</TotalTime>
  <Words>5085</Words>
  <Application>Microsoft Office PowerPoint</Application>
  <PresentationFormat>Presentación en pantalla (4:3)</PresentationFormat>
  <Paragraphs>344</Paragraphs>
  <Slides>69</Slides>
  <Notes>10</Notes>
  <HiddenSlides>0</HiddenSlides>
  <MMClips>0</MMClips>
  <ScaleCrop>false</ScaleCrop>
  <HeadingPairs>
    <vt:vector size="8" baseType="variant">
      <vt:variant>
        <vt:lpstr>Fuentes usadas</vt:lpstr>
      </vt:variant>
      <vt:variant>
        <vt:i4>7</vt:i4>
      </vt:variant>
      <vt:variant>
        <vt:lpstr>Tema</vt:lpstr>
      </vt:variant>
      <vt:variant>
        <vt:i4>2</vt:i4>
      </vt:variant>
      <vt:variant>
        <vt:lpstr>Servidores OLE incrustados</vt:lpstr>
      </vt:variant>
      <vt:variant>
        <vt:i4>1</vt:i4>
      </vt:variant>
      <vt:variant>
        <vt:lpstr>Títulos de diapositiva</vt:lpstr>
      </vt:variant>
      <vt:variant>
        <vt:i4>69</vt:i4>
      </vt:variant>
    </vt:vector>
  </HeadingPairs>
  <TitlesOfParts>
    <vt:vector size="79" baseType="lpstr">
      <vt:lpstr>Agency FB</vt:lpstr>
      <vt:lpstr>Andy</vt:lpstr>
      <vt:lpstr>Aptos</vt:lpstr>
      <vt:lpstr>Arial</vt:lpstr>
      <vt:lpstr>AvantGarde Md BT</vt:lpstr>
      <vt:lpstr>Univers-Bold</vt:lpstr>
      <vt:lpstr>Wingdings</vt:lpstr>
      <vt:lpstr>Textura</vt:lpstr>
      <vt:lpstr>Diseño personalizado</vt:lpstr>
      <vt:lpstr>Documento</vt:lpstr>
      <vt:lpstr>UNIDAD DE MEMORIA</vt:lpstr>
      <vt:lpstr>JERARQUÍA DE  LAS MEMORIAS</vt:lpstr>
      <vt:lpstr>JERARQUÍA DE  LAS MEMORIAS</vt:lpstr>
      <vt:lpstr>JERARQUÍA DE  LAS MEMORIAS</vt:lpstr>
      <vt:lpstr>JERARQUÍA DE  LAS MEMORIAS</vt:lpstr>
      <vt:lpstr>JERARQUÍA DE  LAS MEMORIAS</vt:lpstr>
      <vt:lpstr>Memoria Virtual</vt:lpstr>
      <vt:lpstr>Memoria Virtual</vt:lpstr>
      <vt:lpstr>MOVIMIENTOS DE DATOS EN UNA JERARQUÍA DE MEMORIAS</vt:lpstr>
      <vt:lpstr>MEMORIA CACHÉ</vt:lpstr>
      <vt:lpstr>Presentación de PowerPoint</vt:lpstr>
      <vt:lpstr>FUNCIONAMIENTO</vt:lpstr>
      <vt:lpstr>ESTRUCTURA MEMORIA CACHÉ-MEMORIA PRINCIPAL</vt:lpstr>
      <vt:lpstr>ACCESO A LA MEMORIA CACHÉ  (RA = Dirección de la palabra a ser leída)</vt:lpstr>
      <vt:lpstr>DIRECCIONAMIENTO DE LA MEMORIA CACHÉ</vt:lpstr>
      <vt:lpstr>TIPOS DE MAPEO</vt:lpstr>
      <vt:lpstr>MEMORIA CACHÉ DE NIVEL 1 (L1) Y NIVEL 2 (L2)</vt:lpstr>
      <vt:lpstr>MEMORIA CACHÉ DE NIVEL 1 (L1) Y NIVEL 2 (L2)</vt:lpstr>
      <vt:lpstr>ALGORITMOS DE REEMPLAZO</vt:lpstr>
      <vt:lpstr>MEMORIA CACHÉ DE NIVEL 1 (L1) Y NIVEL 2 (L2)</vt:lpstr>
      <vt:lpstr>MEMORIA CACHÉ DE NIVEL 1 (L1) Y NIVEL 2 (L2)</vt:lpstr>
      <vt:lpstr>TIPOS DE CONEXIÓN DE LA MEMORIA CACHÉ</vt:lpstr>
      <vt:lpstr>TIPOS DE CONEXIÓN DE LA MEMORIA CACHÉ</vt:lpstr>
      <vt:lpstr>ESTRUCTURA INTERNA DE LA MEMORIA CACHÉ</vt:lpstr>
      <vt:lpstr>ESTRUCTURA INTERNA DE LA MEMORIA CACHÉ</vt:lpstr>
      <vt:lpstr>ORGANIZACIÓN DE LA MEMORIA CACHÉ</vt:lpstr>
      <vt:lpstr>Memoria Caché totalmente asociativa</vt:lpstr>
      <vt:lpstr>Memoria Caché totalmente asociativa</vt:lpstr>
      <vt:lpstr>Memoria Caché totalmente asociativa</vt:lpstr>
      <vt:lpstr>Memoria Cache totalmente asociativa</vt:lpstr>
      <vt:lpstr>Memoria Caché totalmente asociativa</vt:lpstr>
      <vt:lpstr>Memoria Caché de correspondencia directa</vt:lpstr>
      <vt:lpstr>Memoria Caché de correspondencia directa</vt:lpstr>
      <vt:lpstr>Memoria Caché de correspondencia directa</vt:lpstr>
      <vt:lpstr>Memoria Caché asociativa de 2 vías</vt:lpstr>
      <vt:lpstr>Memoria Cache asociativa de 2 vías</vt:lpstr>
      <vt:lpstr>Memoria Caché asociativa de 2 vías</vt:lpstr>
      <vt:lpstr>Memoria Cache asociativa de 2 vías</vt:lpstr>
      <vt:lpstr>ACTUALIZACIÓN DE LA MEMORIA CACHÉ</vt:lpstr>
      <vt:lpstr>ACTUALIZACIÓN DE LA MEMORIA PRINCIPAL</vt:lpstr>
      <vt:lpstr>COHERENCIA DE LA CACHÉ</vt:lpstr>
      <vt:lpstr>ELEMENTOS PARA EL DISEÑO DE MEMORIAS CACHES</vt:lpstr>
      <vt:lpstr>TAMAÑO DE LOS BLOQUES</vt:lpstr>
      <vt:lpstr>NIVELES DE MEMORIA CACHE</vt:lpstr>
      <vt:lpstr>EVOLUCIÓN DE LA MEMORIA CACHÉ EN INTEL</vt:lpstr>
      <vt:lpstr>ORGANIZACIÓN DE LA MEMORIA CACHÉ EN EL PENTIUM 4</vt:lpstr>
      <vt:lpstr>ORGANIZACIÓN DE LA MEMORIA CACHÉ EN EL PENTIUM 4</vt:lpstr>
      <vt:lpstr>DIRECCIONAMIENTO FÍSICO Y DIRECCIONAMIENTO LÓGICO</vt:lpstr>
      <vt:lpstr>Memoria lineal</vt:lpstr>
      <vt:lpstr>Memoria lineal</vt:lpstr>
      <vt:lpstr>Memoria segmentada  </vt:lpstr>
      <vt:lpstr>Memoria segmentada</vt:lpstr>
      <vt:lpstr>Memoria segmentada</vt:lpstr>
      <vt:lpstr>Memoria paginada</vt:lpstr>
      <vt:lpstr>Memoria segmentada-paginada</vt:lpstr>
      <vt:lpstr>Memoria segmentada-paginada</vt:lpstr>
      <vt:lpstr>Memoria segmentada-paginada</vt:lpstr>
      <vt:lpstr>Memoria segmentada-paginada</vt:lpstr>
      <vt:lpstr>Memoria segmentada-paginada</vt:lpstr>
      <vt:lpstr>Memoria segmentada-paginada</vt:lpstr>
      <vt:lpstr>Memoria segmentada-paginada</vt:lpstr>
      <vt:lpstr>Memoria segmentada-paginada</vt:lpstr>
      <vt:lpstr>Memoria segmentada-paginada</vt:lpstr>
      <vt:lpstr>BUFFER DE TRADUCCIÓN ANTICIPADA (TLB)</vt:lpstr>
      <vt:lpstr>BUFFER DE TRADUCCIÓN ANTICIPADA (TLB)</vt:lpstr>
      <vt:lpstr>BUFFER DE TRADUCCIÓN ANTICIPADA (TLB)</vt:lpstr>
      <vt:lpstr>BUFFER DE TRADUCCIÓN ANTICIPADA (TLB)</vt:lpstr>
      <vt:lpstr>BUFFER DE TRADUCCIÓN ANTICIPADA (TLB)</vt:lpstr>
      <vt:lpstr>FIN</vt:lpstr>
    </vt:vector>
  </TitlesOfParts>
  <Company>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DE MEMORIA</dc:title>
  <dc:creator>Guillermo Oriolani</dc:creator>
  <cp:lastModifiedBy>Guillermo Oriolani</cp:lastModifiedBy>
  <cp:revision>213</cp:revision>
  <dcterms:created xsi:type="dcterms:W3CDTF">2004-09-08T16:39:33Z</dcterms:created>
  <dcterms:modified xsi:type="dcterms:W3CDTF">2024-04-26T05:15:39Z</dcterms:modified>
</cp:coreProperties>
</file>