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85"/>
  </p:notesMasterIdLst>
  <p:sldIdLst>
    <p:sldId id="256" r:id="rId2"/>
    <p:sldId id="399" r:id="rId3"/>
    <p:sldId id="400" r:id="rId4"/>
    <p:sldId id="401" r:id="rId5"/>
    <p:sldId id="402" r:id="rId6"/>
    <p:sldId id="403" r:id="rId7"/>
    <p:sldId id="404" r:id="rId8"/>
    <p:sldId id="405" r:id="rId9"/>
    <p:sldId id="468" r:id="rId10"/>
    <p:sldId id="469" r:id="rId11"/>
    <p:sldId id="470" r:id="rId12"/>
    <p:sldId id="473" r:id="rId13"/>
    <p:sldId id="471" r:id="rId14"/>
    <p:sldId id="474" r:id="rId15"/>
    <p:sldId id="476" r:id="rId16"/>
    <p:sldId id="472" r:id="rId17"/>
    <p:sldId id="47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61" r:id="rId31"/>
    <p:sldId id="462"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1" r:id="rId45"/>
    <p:sldId id="430" r:id="rId46"/>
    <p:sldId id="432" r:id="rId47"/>
    <p:sldId id="433" r:id="rId48"/>
    <p:sldId id="434" r:id="rId49"/>
    <p:sldId id="477" r:id="rId50"/>
    <p:sldId id="465" r:id="rId51"/>
    <p:sldId id="437" r:id="rId52"/>
    <p:sldId id="438" r:id="rId53"/>
    <p:sldId id="439" r:id="rId54"/>
    <p:sldId id="440" r:id="rId55"/>
    <p:sldId id="441" r:id="rId56"/>
    <p:sldId id="442" r:id="rId57"/>
    <p:sldId id="463" r:id="rId58"/>
    <p:sldId id="443" r:id="rId59"/>
    <p:sldId id="466" r:id="rId60"/>
    <p:sldId id="464" r:id="rId61"/>
    <p:sldId id="444" r:id="rId62"/>
    <p:sldId id="445" r:id="rId63"/>
    <p:sldId id="446" r:id="rId64"/>
    <p:sldId id="447" r:id="rId65"/>
    <p:sldId id="448" r:id="rId66"/>
    <p:sldId id="449" r:id="rId67"/>
    <p:sldId id="450" r:id="rId68"/>
    <p:sldId id="451" r:id="rId69"/>
    <p:sldId id="452" r:id="rId70"/>
    <p:sldId id="454" r:id="rId71"/>
    <p:sldId id="455" r:id="rId72"/>
    <p:sldId id="458" r:id="rId73"/>
    <p:sldId id="456" r:id="rId74"/>
    <p:sldId id="459" r:id="rId75"/>
    <p:sldId id="460" r:id="rId76"/>
    <p:sldId id="457" r:id="rId77"/>
    <p:sldId id="478" r:id="rId78"/>
    <p:sldId id="479" r:id="rId79"/>
    <p:sldId id="480" r:id="rId80"/>
    <p:sldId id="481" r:id="rId81"/>
    <p:sldId id="482" r:id="rId82"/>
    <p:sldId id="483" r:id="rId83"/>
    <p:sldId id="467" r:id="rId8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FF"/>
    <a:srgbClr val="FF0000"/>
    <a:srgbClr val="00FFCC"/>
    <a:srgbClr val="FF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19" autoAdjust="0"/>
  </p:normalViewPr>
  <p:slideViewPr>
    <p:cSldViewPr>
      <p:cViewPr varScale="1">
        <p:scale>
          <a:sx n="64" d="100"/>
          <a:sy n="64" d="100"/>
        </p:scale>
        <p:origin x="8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3292377B-EB00-41EC-A0C7-1747240353E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s-ES"/>
          </a:p>
        </p:txBody>
      </p:sp>
      <p:sp>
        <p:nvSpPr>
          <p:cNvPr id="193539" name="Rectangle 3">
            <a:extLst>
              <a:ext uri="{FF2B5EF4-FFF2-40B4-BE49-F238E27FC236}">
                <a16:creationId xmlns:a16="http://schemas.microsoft.com/office/drawing/2014/main" id="{399C767E-9DCC-4D87-B7AB-42E5A58A49D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s-ES"/>
          </a:p>
        </p:txBody>
      </p:sp>
      <p:sp>
        <p:nvSpPr>
          <p:cNvPr id="3076" name="Rectangle 4">
            <a:extLst>
              <a:ext uri="{FF2B5EF4-FFF2-40B4-BE49-F238E27FC236}">
                <a16:creationId xmlns:a16="http://schemas.microsoft.com/office/drawing/2014/main" id="{9D8480B6-9AD9-4042-9174-34929D70ECD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41" name="Rectangle 5">
            <a:extLst>
              <a:ext uri="{FF2B5EF4-FFF2-40B4-BE49-F238E27FC236}">
                <a16:creationId xmlns:a16="http://schemas.microsoft.com/office/drawing/2014/main" id="{985B6787-A997-4BB7-B5FA-F1221DEE70D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93542" name="Rectangle 6">
            <a:extLst>
              <a:ext uri="{FF2B5EF4-FFF2-40B4-BE49-F238E27FC236}">
                <a16:creationId xmlns:a16="http://schemas.microsoft.com/office/drawing/2014/main" id="{20DFA052-48ED-4CA8-A0A2-770A70EE54D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s-ES"/>
          </a:p>
        </p:txBody>
      </p:sp>
      <p:sp>
        <p:nvSpPr>
          <p:cNvPr id="193543" name="Rectangle 7">
            <a:extLst>
              <a:ext uri="{FF2B5EF4-FFF2-40B4-BE49-F238E27FC236}">
                <a16:creationId xmlns:a16="http://schemas.microsoft.com/office/drawing/2014/main" id="{414697CF-BAB1-4FBC-9D0B-D1AEFEA6297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A0BFBC16-797D-4D78-873E-998F1E2D362C}"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AE0C28E-4F1B-424A-9BBA-68FB7B5E5B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6F72A2-FA81-4537-BDE0-5C94464921EE}" type="slidenum">
              <a:rPr lang="es-ES" altLang="es-AR" smtClean="0"/>
              <a:pPr>
                <a:spcBef>
                  <a:spcPct val="0"/>
                </a:spcBef>
              </a:pPr>
              <a:t>1</a:t>
            </a:fld>
            <a:endParaRPr lang="es-ES" altLang="es-AR"/>
          </a:p>
        </p:txBody>
      </p:sp>
      <p:sp>
        <p:nvSpPr>
          <p:cNvPr id="5123" name="Rectangle 2">
            <a:extLst>
              <a:ext uri="{FF2B5EF4-FFF2-40B4-BE49-F238E27FC236}">
                <a16:creationId xmlns:a16="http://schemas.microsoft.com/office/drawing/2014/main" id="{5923B6EE-3CE0-452D-820A-250B9F2768D1}"/>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67C267A-B163-42F1-B7C7-4927A1A4F4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A1477DB-948E-4C1D-9290-7F05C002F65E}"/>
              </a:ext>
            </a:extLst>
          </p:cNvPr>
          <p:cNvGrpSpPr>
            <a:grpSpLocks/>
          </p:cNvGrpSpPr>
          <p:nvPr/>
        </p:nvGrpSpPr>
        <p:grpSpPr bwMode="auto">
          <a:xfrm>
            <a:off x="0" y="0"/>
            <a:ext cx="9144000" cy="6934200"/>
            <a:chOff x="0" y="0"/>
            <a:chExt cx="5760" cy="4368"/>
          </a:xfrm>
        </p:grpSpPr>
        <p:sp>
          <p:nvSpPr>
            <p:cNvPr id="5" name="Freeform 3">
              <a:extLst>
                <a:ext uri="{FF2B5EF4-FFF2-40B4-BE49-F238E27FC236}">
                  <a16:creationId xmlns:a16="http://schemas.microsoft.com/office/drawing/2014/main" id="{9B99A204-A529-4251-A657-D201FC923129}"/>
                </a:ext>
              </a:extLst>
            </p:cNvPr>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6" name="Freeform 4">
              <a:extLst>
                <a:ext uri="{FF2B5EF4-FFF2-40B4-BE49-F238E27FC236}">
                  <a16:creationId xmlns:a16="http://schemas.microsoft.com/office/drawing/2014/main" id="{3AB3483B-DE14-4C25-B509-DB8871DD867B}"/>
                </a:ext>
              </a:extLst>
            </p:cNvPr>
            <p:cNvSpPr>
              <a:spLocks/>
            </p:cNvSpPr>
            <p:nvPr/>
          </p:nvSpPr>
          <p:spPr bwMode="hidden">
            <a:xfrm>
              <a:off x="0" y="2496"/>
              <a:ext cx="2112" cy="1604"/>
            </a:xfrm>
            <a:custGeom>
              <a:avLst/>
              <a:gdLst>
                <a:gd name="T0" fmla="*/ 577 w 2123"/>
                <a:gd name="T1" fmla="*/ 986 h 1696"/>
                <a:gd name="T2" fmla="*/ 541 w 2123"/>
                <a:gd name="T3" fmla="*/ 646 h 1696"/>
                <a:gd name="T4" fmla="*/ 667 w 2123"/>
                <a:gd name="T5" fmla="*/ 374 h 1696"/>
                <a:gd name="T6" fmla="*/ 922 w 2123"/>
                <a:gd name="T7" fmla="*/ 555 h 1696"/>
                <a:gd name="T8" fmla="*/ 1208 w 2123"/>
                <a:gd name="T9" fmla="*/ 822 h 1696"/>
                <a:gd name="T10" fmla="*/ 1475 w 2123"/>
                <a:gd name="T11" fmla="*/ 1049 h 1696"/>
                <a:gd name="T12" fmla="*/ 1791 w 2123"/>
                <a:gd name="T13" fmla="*/ 1286 h 1696"/>
                <a:gd name="T14" fmla="*/ 1873 w 2123"/>
                <a:gd name="T15" fmla="*/ 1337 h 1696"/>
                <a:gd name="T16" fmla="*/ 1826 w 2123"/>
                <a:gd name="T17" fmla="*/ 1281 h 1696"/>
                <a:gd name="T18" fmla="*/ 1404 w 2123"/>
                <a:gd name="T19" fmla="*/ 947 h 1696"/>
                <a:gd name="T20" fmla="*/ 1082 w 2123"/>
                <a:gd name="T21" fmla="*/ 646 h 1696"/>
                <a:gd name="T22" fmla="*/ 719 w 2123"/>
                <a:gd name="T23" fmla="*/ 311 h 1696"/>
                <a:gd name="T24" fmla="*/ 994 w 2123"/>
                <a:gd name="T25" fmla="*/ 294 h 1696"/>
                <a:gd name="T26" fmla="*/ 1279 w 2123"/>
                <a:gd name="T27" fmla="*/ 300 h 1696"/>
                <a:gd name="T28" fmla="*/ 1606 w 2123"/>
                <a:gd name="T29" fmla="*/ 254 h 1696"/>
                <a:gd name="T30" fmla="*/ 2112 w 2123"/>
                <a:gd name="T31" fmla="*/ 186 h 1696"/>
                <a:gd name="T32" fmla="*/ 2064 w 2123"/>
                <a:gd name="T33" fmla="*/ 164 h 1696"/>
                <a:gd name="T34" fmla="*/ 1535 w 2123"/>
                <a:gd name="T35" fmla="*/ 243 h 1696"/>
                <a:gd name="T36" fmla="*/ 1202 w 2123"/>
                <a:gd name="T37" fmla="*/ 260 h 1696"/>
                <a:gd name="T38" fmla="*/ 755 w 2123"/>
                <a:gd name="T39" fmla="*/ 243 h 1696"/>
                <a:gd name="T40" fmla="*/ 815 w 2123"/>
                <a:gd name="T41" fmla="*/ 215 h 1696"/>
                <a:gd name="T42" fmla="*/ 1136 w 2123"/>
                <a:gd name="T43" fmla="*/ 0 h 1696"/>
                <a:gd name="T44" fmla="*/ 1082 w 2123"/>
                <a:gd name="T45" fmla="*/ 28 h 1696"/>
                <a:gd name="T46" fmla="*/ 1005 w 2123"/>
                <a:gd name="T47" fmla="*/ 79 h 1696"/>
                <a:gd name="T48" fmla="*/ 851 w 2123"/>
                <a:gd name="T49" fmla="*/ 181 h 1696"/>
                <a:gd name="T50" fmla="*/ 667 w 2123"/>
                <a:gd name="T51" fmla="*/ 266 h 1696"/>
                <a:gd name="T52" fmla="*/ 631 w 2123"/>
                <a:gd name="T53" fmla="*/ 340 h 1696"/>
                <a:gd name="T54" fmla="*/ 303 w 2123"/>
                <a:gd name="T55" fmla="*/ 555 h 1696"/>
                <a:gd name="T56" fmla="*/ 0 w 2123"/>
                <a:gd name="T57" fmla="*/ 686 h 1696"/>
                <a:gd name="T58" fmla="*/ 0 w 2123"/>
                <a:gd name="T59" fmla="*/ 691 h 1696"/>
                <a:gd name="T60" fmla="*/ 0 w 2123"/>
                <a:gd name="T61" fmla="*/ 725 h 1696"/>
                <a:gd name="T62" fmla="*/ 297 w 2123"/>
                <a:gd name="T63" fmla="*/ 601 h 1696"/>
                <a:gd name="T64" fmla="*/ 589 w 2123"/>
                <a:gd name="T65" fmla="*/ 408 h 1696"/>
                <a:gd name="T66" fmla="*/ 505 w 2123"/>
                <a:gd name="T67" fmla="*/ 635 h 1696"/>
                <a:gd name="T68" fmla="*/ 523 w 2123"/>
                <a:gd name="T69" fmla="*/ 941 h 1696"/>
                <a:gd name="T70" fmla="*/ 458 w 2123"/>
                <a:gd name="T71" fmla="*/ 1105 h 1696"/>
                <a:gd name="T72" fmla="*/ 327 w 2123"/>
                <a:gd name="T73" fmla="*/ 1400 h 1696"/>
                <a:gd name="T74" fmla="*/ 321 w 2123"/>
                <a:gd name="T75" fmla="*/ 1604 h 1696"/>
                <a:gd name="T76" fmla="*/ 327 w 2123"/>
                <a:gd name="T77" fmla="*/ 1604 h 1696"/>
                <a:gd name="T78" fmla="*/ 345 w 2123"/>
                <a:gd name="T79" fmla="*/ 1468 h 1696"/>
                <a:gd name="T80" fmla="*/ 577 w 2123"/>
                <a:gd name="T81" fmla="*/ 986 h 1696"/>
                <a:gd name="T82" fmla="*/ 577 w 2123"/>
                <a:gd name="T83" fmla="*/ 98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7" name="Freeform 5">
              <a:extLst>
                <a:ext uri="{FF2B5EF4-FFF2-40B4-BE49-F238E27FC236}">
                  <a16:creationId xmlns:a16="http://schemas.microsoft.com/office/drawing/2014/main" id="{D868A3A8-565F-4495-BBA7-D2F82ABEB2E1}"/>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8" name="Freeform 6">
              <a:extLst>
                <a:ext uri="{FF2B5EF4-FFF2-40B4-BE49-F238E27FC236}">
                  <a16:creationId xmlns:a16="http://schemas.microsoft.com/office/drawing/2014/main" id="{23C27FA6-C211-4425-BBA4-B559F4773B9C}"/>
                </a:ext>
              </a:extLst>
            </p:cNvPr>
            <p:cNvSpPr>
              <a:spLocks/>
            </p:cNvSpPr>
            <p:nvPr/>
          </p:nvSpPr>
          <p:spPr bwMode="hidden">
            <a:xfrm>
              <a:off x="0" y="524"/>
              <a:ext cx="973" cy="1195"/>
            </a:xfrm>
            <a:custGeom>
              <a:avLst/>
              <a:gdLst>
                <a:gd name="T0" fmla="*/ 324 w 969"/>
                <a:gd name="T1" fmla="*/ 1189 h 1192"/>
                <a:gd name="T2" fmla="*/ 492 w 969"/>
                <a:gd name="T3" fmla="*/ 1195 h 1192"/>
                <a:gd name="T4" fmla="*/ 582 w 969"/>
                <a:gd name="T5" fmla="*/ 1153 h 1192"/>
                <a:gd name="T6" fmla="*/ 816 w 969"/>
                <a:gd name="T7" fmla="*/ 1088 h 1192"/>
                <a:gd name="T8" fmla="*/ 937 w 969"/>
                <a:gd name="T9" fmla="*/ 1058 h 1192"/>
                <a:gd name="T10" fmla="*/ 762 w 969"/>
                <a:gd name="T11" fmla="*/ 991 h 1192"/>
                <a:gd name="T12" fmla="*/ 558 w 969"/>
                <a:gd name="T13" fmla="*/ 955 h 1192"/>
                <a:gd name="T14" fmla="*/ 198 w 969"/>
                <a:gd name="T15" fmla="*/ 973 h 1192"/>
                <a:gd name="T16" fmla="*/ 300 w 969"/>
                <a:gd name="T17" fmla="*/ 895 h 1192"/>
                <a:gd name="T18" fmla="*/ 498 w 969"/>
                <a:gd name="T19" fmla="*/ 805 h 1192"/>
                <a:gd name="T20" fmla="*/ 697 w 969"/>
                <a:gd name="T21" fmla="*/ 673 h 1192"/>
                <a:gd name="T22" fmla="*/ 703 w 969"/>
                <a:gd name="T23" fmla="*/ 673 h 1192"/>
                <a:gd name="T24" fmla="*/ 715 w 969"/>
                <a:gd name="T25" fmla="*/ 667 h 1192"/>
                <a:gd name="T26" fmla="*/ 756 w 969"/>
                <a:gd name="T27" fmla="*/ 649 h 1192"/>
                <a:gd name="T28" fmla="*/ 780 w 969"/>
                <a:gd name="T29" fmla="*/ 643 h 1192"/>
                <a:gd name="T30" fmla="*/ 792 w 969"/>
                <a:gd name="T31" fmla="*/ 631 h 1192"/>
                <a:gd name="T32" fmla="*/ 798 w 969"/>
                <a:gd name="T33" fmla="*/ 619 h 1192"/>
                <a:gd name="T34" fmla="*/ 792 w 969"/>
                <a:gd name="T35" fmla="*/ 613 h 1192"/>
                <a:gd name="T36" fmla="*/ 786 w 969"/>
                <a:gd name="T37" fmla="*/ 601 h 1192"/>
                <a:gd name="T38" fmla="*/ 786 w 969"/>
                <a:gd name="T39" fmla="*/ 576 h 1192"/>
                <a:gd name="T40" fmla="*/ 798 w 969"/>
                <a:gd name="T41" fmla="*/ 546 h 1192"/>
                <a:gd name="T42" fmla="*/ 810 w 969"/>
                <a:gd name="T43" fmla="*/ 516 h 1192"/>
                <a:gd name="T44" fmla="*/ 828 w 969"/>
                <a:gd name="T45" fmla="*/ 486 h 1192"/>
                <a:gd name="T46" fmla="*/ 840 w 969"/>
                <a:gd name="T47" fmla="*/ 456 h 1192"/>
                <a:gd name="T48" fmla="*/ 846 w 969"/>
                <a:gd name="T49" fmla="*/ 438 h 1192"/>
                <a:gd name="T50" fmla="*/ 853 w 969"/>
                <a:gd name="T51" fmla="*/ 432 h 1192"/>
                <a:gd name="T52" fmla="*/ 853 w 969"/>
                <a:gd name="T53" fmla="*/ 348 h 1192"/>
                <a:gd name="T54" fmla="*/ 853 w 969"/>
                <a:gd name="T55" fmla="*/ 342 h 1192"/>
                <a:gd name="T56" fmla="*/ 859 w 969"/>
                <a:gd name="T57" fmla="*/ 336 h 1192"/>
                <a:gd name="T58" fmla="*/ 877 w 969"/>
                <a:gd name="T59" fmla="*/ 306 h 1192"/>
                <a:gd name="T60" fmla="*/ 889 w 969"/>
                <a:gd name="T61" fmla="*/ 270 h 1192"/>
                <a:gd name="T62" fmla="*/ 901 w 969"/>
                <a:gd name="T63" fmla="*/ 240 h 1192"/>
                <a:gd name="T64" fmla="*/ 907 w 969"/>
                <a:gd name="T65" fmla="*/ 228 h 1192"/>
                <a:gd name="T66" fmla="*/ 913 w 969"/>
                <a:gd name="T67" fmla="*/ 216 h 1192"/>
                <a:gd name="T68" fmla="*/ 931 w 969"/>
                <a:gd name="T69" fmla="*/ 173 h 1192"/>
                <a:gd name="T70" fmla="*/ 949 w 969"/>
                <a:gd name="T71" fmla="*/ 137 h 1192"/>
                <a:gd name="T72" fmla="*/ 955 w 969"/>
                <a:gd name="T73" fmla="*/ 125 h 1192"/>
                <a:gd name="T74" fmla="*/ 955 w 969"/>
                <a:gd name="T75" fmla="*/ 119 h 1192"/>
                <a:gd name="T76" fmla="*/ 973 w 969"/>
                <a:gd name="T77" fmla="*/ 0 h 1192"/>
                <a:gd name="T78" fmla="*/ 949 w 969"/>
                <a:gd name="T79" fmla="*/ 47 h 1192"/>
                <a:gd name="T80" fmla="*/ 786 w 969"/>
                <a:gd name="T81" fmla="*/ 113 h 1192"/>
                <a:gd name="T82" fmla="*/ 709 w 969"/>
                <a:gd name="T83" fmla="*/ 161 h 1192"/>
                <a:gd name="T84" fmla="*/ 462 w 969"/>
                <a:gd name="T85" fmla="*/ 234 h 1192"/>
                <a:gd name="T86" fmla="*/ 282 w 969"/>
                <a:gd name="T87" fmla="*/ 288 h 1192"/>
                <a:gd name="T88" fmla="*/ 174 w 969"/>
                <a:gd name="T89" fmla="*/ 294 h 1192"/>
                <a:gd name="T90" fmla="*/ 12 w 969"/>
                <a:gd name="T91" fmla="*/ 486 h 1192"/>
                <a:gd name="T92" fmla="*/ 0 w 969"/>
                <a:gd name="T93" fmla="*/ 510 h 1192"/>
                <a:gd name="T94" fmla="*/ 0 w 969"/>
                <a:gd name="T95" fmla="*/ 1189 h 1192"/>
                <a:gd name="T96" fmla="*/ 96 w 969"/>
                <a:gd name="T97" fmla="*/ 1183 h 1192"/>
                <a:gd name="T98" fmla="*/ 324 w 969"/>
                <a:gd name="T99" fmla="*/ 1189 h 1192"/>
                <a:gd name="T100" fmla="*/ 324 w 969"/>
                <a:gd name="T101" fmla="*/ 1189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9" name="Freeform 7">
              <a:extLst>
                <a:ext uri="{FF2B5EF4-FFF2-40B4-BE49-F238E27FC236}">
                  <a16:creationId xmlns:a16="http://schemas.microsoft.com/office/drawing/2014/main" id="{3D62DC9B-63D3-494B-ABCA-F236B31DE250}"/>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 name="Freeform 8">
              <a:extLst>
                <a:ext uri="{FF2B5EF4-FFF2-40B4-BE49-F238E27FC236}">
                  <a16:creationId xmlns:a16="http://schemas.microsoft.com/office/drawing/2014/main" id="{B654AFF3-2A0E-418D-9DB6-C141DCF1221A}"/>
                </a:ext>
              </a:extLst>
            </p:cNvPr>
            <p:cNvSpPr>
              <a:spLocks/>
            </p:cNvSpPr>
            <p:nvPr/>
          </p:nvSpPr>
          <p:spPr bwMode="hidden">
            <a:xfrm>
              <a:off x="3525" y="1"/>
              <a:ext cx="2185" cy="1508"/>
            </a:xfrm>
            <a:custGeom>
              <a:avLst/>
              <a:gdLst>
                <a:gd name="T0" fmla="*/ 1038 w 2176"/>
                <a:gd name="T1" fmla="*/ 769 h 1505"/>
                <a:gd name="T2" fmla="*/ 1195 w 2176"/>
                <a:gd name="T3" fmla="*/ 1237 h 1505"/>
                <a:gd name="T4" fmla="*/ 960 w 2176"/>
                <a:gd name="T5" fmla="*/ 1195 h 1505"/>
                <a:gd name="T6" fmla="*/ 726 w 2176"/>
                <a:gd name="T7" fmla="*/ 1129 h 1505"/>
                <a:gd name="T8" fmla="*/ 444 w 2176"/>
                <a:gd name="T9" fmla="*/ 1111 h 1505"/>
                <a:gd name="T10" fmla="*/ 0 w 2176"/>
                <a:gd name="T11" fmla="*/ 1081 h 1505"/>
                <a:gd name="T12" fmla="*/ 30 w 2176"/>
                <a:gd name="T13" fmla="*/ 1117 h 1505"/>
                <a:gd name="T14" fmla="*/ 498 w 2176"/>
                <a:gd name="T15" fmla="*/ 1135 h 1505"/>
                <a:gd name="T16" fmla="*/ 780 w 2176"/>
                <a:gd name="T17" fmla="*/ 1189 h 1505"/>
                <a:gd name="T18" fmla="*/ 1135 w 2176"/>
                <a:gd name="T19" fmla="*/ 1304 h 1505"/>
                <a:gd name="T20" fmla="*/ 1074 w 2176"/>
                <a:gd name="T21" fmla="*/ 1322 h 1505"/>
                <a:gd name="T22" fmla="*/ 714 w 2176"/>
                <a:gd name="T23" fmla="*/ 1508 h 1505"/>
                <a:gd name="T24" fmla="*/ 768 w 2176"/>
                <a:gd name="T25" fmla="*/ 1484 h 1505"/>
                <a:gd name="T26" fmla="*/ 865 w 2176"/>
                <a:gd name="T27" fmla="*/ 1442 h 1505"/>
                <a:gd name="T28" fmla="*/ 1026 w 2176"/>
                <a:gd name="T29" fmla="*/ 1358 h 1505"/>
                <a:gd name="T30" fmla="*/ 1219 w 2176"/>
                <a:gd name="T31" fmla="*/ 1298 h 1505"/>
                <a:gd name="T32" fmla="*/ 1272 w 2176"/>
                <a:gd name="T33" fmla="*/ 1225 h 1505"/>
                <a:gd name="T34" fmla="*/ 1639 w 2176"/>
                <a:gd name="T35" fmla="*/ 1045 h 1505"/>
                <a:gd name="T36" fmla="*/ 1939 w 2176"/>
                <a:gd name="T37" fmla="*/ 955 h 1505"/>
                <a:gd name="T38" fmla="*/ 2185 w 2176"/>
                <a:gd name="T39" fmla="*/ 823 h 1505"/>
                <a:gd name="T40" fmla="*/ 1969 w 2176"/>
                <a:gd name="T41" fmla="*/ 913 h 1505"/>
                <a:gd name="T42" fmla="*/ 1663 w 2176"/>
                <a:gd name="T43" fmla="*/ 991 h 1505"/>
                <a:gd name="T44" fmla="*/ 1345 w 2176"/>
                <a:gd name="T45" fmla="*/ 1153 h 1505"/>
                <a:gd name="T46" fmla="*/ 1507 w 2176"/>
                <a:gd name="T47" fmla="*/ 907 h 1505"/>
                <a:gd name="T48" fmla="*/ 1627 w 2176"/>
                <a:gd name="T49" fmla="*/ 546 h 1505"/>
                <a:gd name="T50" fmla="*/ 1747 w 2176"/>
                <a:gd name="T51" fmla="*/ 373 h 1505"/>
                <a:gd name="T52" fmla="*/ 1987 w 2176"/>
                <a:gd name="T53" fmla="*/ 60 h 1505"/>
                <a:gd name="T54" fmla="*/ 2011 w 2176"/>
                <a:gd name="T55" fmla="*/ 0 h 1505"/>
                <a:gd name="T56" fmla="*/ 1981 w 2176"/>
                <a:gd name="T57" fmla="*/ 0 h 1505"/>
                <a:gd name="T58" fmla="*/ 1603 w 2176"/>
                <a:gd name="T59" fmla="*/ 481 h 1505"/>
                <a:gd name="T60" fmla="*/ 1483 w 2176"/>
                <a:gd name="T61" fmla="*/ 889 h 1505"/>
                <a:gd name="T62" fmla="*/ 1260 w 2176"/>
                <a:gd name="T63" fmla="*/ 1177 h 1505"/>
                <a:gd name="T64" fmla="*/ 1135 w 2176"/>
                <a:gd name="T65" fmla="*/ 907 h 1505"/>
                <a:gd name="T66" fmla="*/ 1014 w 2176"/>
                <a:gd name="T67" fmla="*/ 541 h 1505"/>
                <a:gd name="T68" fmla="*/ 889 w 2176"/>
                <a:gd name="T69" fmla="*/ 222 h 1505"/>
                <a:gd name="T70" fmla="*/ 792 w 2176"/>
                <a:gd name="T71" fmla="*/ 0 h 1505"/>
                <a:gd name="T72" fmla="*/ 756 w 2176"/>
                <a:gd name="T73" fmla="*/ 0 h 1505"/>
                <a:gd name="T74" fmla="*/ 907 w 2176"/>
                <a:gd name="T75" fmla="*/ 355 h 1505"/>
                <a:gd name="T76" fmla="*/ 1038 w 2176"/>
                <a:gd name="T77" fmla="*/ 769 h 1505"/>
                <a:gd name="T78" fmla="*/ 1038 w 2176"/>
                <a:gd name="T79" fmla="*/ 76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1" name="Freeform 9">
              <a:extLst>
                <a:ext uri="{FF2B5EF4-FFF2-40B4-BE49-F238E27FC236}">
                  <a16:creationId xmlns:a16="http://schemas.microsoft.com/office/drawing/2014/main" id="{F17652B8-C30E-4CB9-8C52-9B7B048157B4}"/>
                </a:ext>
              </a:extLst>
            </p:cNvPr>
            <p:cNvSpPr>
              <a:spLocks/>
            </p:cNvSpPr>
            <p:nvPr/>
          </p:nvSpPr>
          <p:spPr bwMode="hidden">
            <a:xfrm>
              <a:off x="0" y="649"/>
              <a:ext cx="816" cy="806"/>
            </a:xfrm>
            <a:custGeom>
              <a:avLst/>
              <a:gdLst>
                <a:gd name="T0" fmla="*/ 162 w 813"/>
                <a:gd name="T1" fmla="*/ 565 h 804"/>
                <a:gd name="T2" fmla="*/ 330 w 813"/>
                <a:gd name="T3" fmla="*/ 439 h 804"/>
                <a:gd name="T4" fmla="*/ 648 w 813"/>
                <a:gd name="T5" fmla="*/ 217 h 804"/>
                <a:gd name="T6" fmla="*/ 816 w 813"/>
                <a:gd name="T7" fmla="*/ 0 h 804"/>
                <a:gd name="T8" fmla="*/ 678 w 813"/>
                <a:gd name="T9" fmla="*/ 150 h 804"/>
                <a:gd name="T10" fmla="*/ 145 w 813"/>
                <a:gd name="T11" fmla="*/ 505 h 804"/>
                <a:gd name="T12" fmla="*/ 0 w 813"/>
                <a:gd name="T13" fmla="*/ 734 h 804"/>
                <a:gd name="T14" fmla="*/ 0 w 813"/>
                <a:gd name="T15" fmla="*/ 806 h 804"/>
                <a:gd name="T16" fmla="*/ 162 w 813"/>
                <a:gd name="T17" fmla="*/ 565 h 804"/>
                <a:gd name="T18" fmla="*/ 162 w 813"/>
                <a:gd name="T19" fmla="*/ 565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2" name="Freeform 10">
              <a:extLst>
                <a:ext uri="{FF2B5EF4-FFF2-40B4-BE49-F238E27FC236}">
                  <a16:creationId xmlns:a16="http://schemas.microsoft.com/office/drawing/2014/main" id="{F73346D6-AEF6-4665-A3A7-4075E63AD43C}"/>
                </a:ext>
              </a:extLst>
            </p:cNvPr>
            <p:cNvSpPr>
              <a:spLocks/>
            </p:cNvSpPr>
            <p:nvPr/>
          </p:nvSpPr>
          <p:spPr bwMode="hidden">
            <a:xfrm>
              <a:off x="0" y="1545"/>
              <a:ext cx="762" cy="107"/>
            </a:xfrm>
            <a:custGeom>
              <a:avLst/>
              <a:gdLst>
                <a:gd name="T0" fmla="*/ 462 w 759"/>
                <a:gd name="T1" fmla="*/ 66 h 107"/>
                <a:gd name="T2" fmla="*/ 762 w 759"/>
                <a:gd name="T3" fmla="*/ 0 h 107"/>
                <a:gd name="T4" fmla="*/ 498 w 759"/>
                <a:gd name="T5" fmla="*/ 36 h 107"/>
                <a:gd name="T6" fmla="*/ 139 w 759"/>
                <a:gd name="T7" fmla="*/ 48 h 107"/>
                <a:gd name="T8" fmla="*/ 0 w 759"/>
                <a:gd name="T9" fmla="*/ 78 h 107"/>
                <a:gd name="T10" fmla="*/ 0 w 759"/>
                <a:gd name="T11" fmla="*/ 107 h 107"/>
                <a:gd name="T12" fmla="*/ 96 w 759"/>
                <a:gd name="T13" fmla="*/ 89 h 107"/>
                <a:gd name="T14" fmla="*/ 462 w 759"/>
                <a:gd name="T15" fmla="*/ 66 h 107"/>
                <a:gd name="T16" fmla="*/ 46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3" name="Freeform 11">
              <a:extLst>
                <a:ext uri="{FF2B5EF4-FFF2-40B4-BE49-F238E27FC236}">
                  <a16:creationId xmlns:a16="http://schemas.microsoft.com/office/drawing/2014/main" id="{E289FBDF-5B3F-40DA-9C14-B4817B658A14}"/>
                </a:ext>
              </a:extLst>
            </p:cNvPr>
            <p:cNvSpPr>
              <a:spLocks/>
            </p:cNvSpPr>
            <p:nvPr/>
          </p:nvSpPr>
          <p:spPr bwMode="hidden">
            <a:xfrm>
              <a:off x="2314" y="3431"/>
              <a:ext cx="3182" cy="745"/>
            </a:xfrm>
            <a:custGeom>
              <a:avLst/>
              <a:gdLst>
                <a:gd name="T0" fmla="*/ 1393 w 3169"/>
                <a:gd name="T1" fmla="*/ 240 h 743"/>
                <a:gd name="T2" fmla="*/ 1741 w 3169"/>
                <a:gd name="T3" fmla="*/ 234 h 743"/>
                <a:gd name="T4" fmla="*/ 2096 w 3169"/>
                <a:gd name="T5" fmla="*/ 252 h 743"/>
                <a:gd name="T6" fmla="*/ 2515 w 3169"/>
                <a:gd name="T7" fmla="*/ 234 h 743"/>
                <a:gd name="T8" fmla="*/ 3182 w 3169"/>
                <a:gd name="T9" fmla="*/ 205 h 743"/>
                <a:gd name="T10" fmla="*/ 3128 w 3169"/>
                <a:gd name="T11" fmla="*/ 187 h 743"/>
                <a:gd name="T12" fmla="*/ 2432 w 3169"/>
                <a:gd name="T13" fmla="*/ 222 h 743"/>
                <a:gd name="T14" fmla="*/ 2011 w 3169"/>
                <a:gd name="T15" fmla="*/ 222 h 743"/>
                <a:gd name="T16" fmla="*/ 1465 w 3169"/>
                <a:gd name="T17" fmla="*/ 187 h 743"/>
                <a:gd name="T18" fmla="*/ 1549 w 3169"/>
                <a:gd name="T19" fmla="*/ 168 h 743"/>
                <a:gd name="T20" fmla="*/ 2047 w 3169"/>
                <a:gd name="T21" fmla="*/ 0 h 743"/>
                <a:gd name="T22" fmla="*/ 1969 w 3169"/>
                <a:gd name="T23" fmla="*/ 24 h 743"/>
                <a:gd name="T24" fmla="*/ 1844 w 3169"/>
                <a:gd name="T25" fmla="*/ 66 h 743"/>
                <a:gd name="T26" fmla="*/ 1609 w 3169"/>
                <a:gd name="T27" fmla="*/ 138 h 743"/>
                <a:gd name="T28" fmla="*/ 1344 w 3169"/>
                <a:gd name="T29" fmla="*/ 199 h 743"/>
                <a:gd name="T30" fmla="*/ 1273 w 3169"/>
                <a:gd name="T31" fmla="*/ 252 h 743"/>
                <a:gd name="T32" fmla="*/ 768 w 3169"/>
                <a:gd name="T33" fmla="*/ 414 h 743"/>
                <a:gd name="T34" fmla="*/ 336 w 3169"/>
                <a:gd name="T35" fmla="*/ 504 h 743"/>
                <a:gd name="T36" fmla="*/ 0 w 3169"/>
                <a:gd name="T37" fmla="*/ 619 h 743"/>
                <a:gd name="T38" fmla="*/ 300 w 3169"/>
                <a:gd name="T39" fmla="*/ 540 h 743"/>
                <a:gd name="T40" fmla="*/ 738 w 3169"/>
                <a:gd name="T41" fmla="*/ 450 h 743"/>
                <a:gd name="T42" fmla="*/ 1183 w 3169"/>
                <a:gd name="T43" fmla="*/ 312 h 743"/>
                <a:gd name="T44" fmla="*/ 985 w 3169"/>
                <a:gd name="T45" fmla="*/ 492 h 743"/>
                <a:gd name="T46" fmla="*/ 871 w 3169"/>
                <a:gd name="T47" fmla="*/ 745 h 743"/>
                <a:gd name="T48" fmla="*/ 865 w 3169"/>
                <a:gd name="T49" fmla="*/ 745 h 743"/>
                <a:gd name="T50" fmla="*/ 937 w 3169"/>
                <a:gd name="T51" fmla="*/ 745 h 743"/>
                <a:gd name="T52" fmla="*/ 1026 w 3169"/>
                <a:gd name="T53" fmla="*/ 498 h 743"/>
                <a:gd name="T54" fmla="*/ 1302 w 3169"/>
                <a:gd name="T55" fmla="*/ 282 h 743"/>
                <a:gd name="T56" fmla="*/ 1537 w 3169"/>
                <a:gd name="T57" fmla="*/ 450 h 743"/>
                <a:gd name="T58" fmla="*/ 1777 w 3169"/>
                <a:gd name="T59" fmla="*/ 679 h 743"/>
                <a:gd name="T60" fmla="*/ 1862 w 3169"/>
                <a:gd name="T61" fmla="*/ 745 h 743"/>
                <a:gd name="T62" fmla="*/ 1927 w 3169"/>
                <a:gd name="T63" fmla="*/ 745 h 743"/>
                <a:gd name="T64" fmla="*/ 1699 w 3169"/>
                <a:gd name="T65" fmla="*/ 528 h 743"/>
                <a:gd name="T66" fmla="*/ 1393 w 3169"/>
                <a:gd name="T67" fmla="*/ 240 h 743"/>
                <a:gd name="T68" fmla="*/ 1393 w 3169"/>
                <a:gd name="T69" fmla="*/ 240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4" name="Rectangle 12">
              <a:extLst>
                <a:ext uri="{FF2B5EF4-FFF2-40B4-BE49-F238E27FC236}">
                  <a16:creationId xmlns:a16="http://schemas.microsoft.com/office/drawing/2014/main" id="{9008A70F-F486-4362-93D7-F969A05ACE03}"/>
                </a:ext>
              </a:extLst>
            </p:cNvPr>
            <p:cNvSpPr>
              <a:spLocks noChangeArrowheads="1"/>
            </p:cNvSpPr>
            <p:nvPr/>
          </p:nvSpPr>
          <p:spPr bwMode="hidden">
            <a:xfrm>
              <a:off x="192" y="127"/>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15" name="Rectangle 13">
              <a:extLst>
                <a:ext uri="{FF2B5EF4-FFF2-40B4-BE49-F238E27FC236}">
                  <a16:creationId xmlns:a16="http://schemas.microsoft.com/office/drawing/2014/main" id="{D87DC1C9-3894-491B-B615-951DBD51B8DF}"/>
                </a:ext>
              </a:extLst>
            </p:cNvPr>
            <p:cNvSpPr>
              <a:spLocks noChangeArrowheads="1"/>
            </p:cNvSpPr>
            <p:nvPr/>
          </p:nvSpPr>
          <p:spPr bwMode="hidden">
            <a:xfrm>
              <a:off x="204" y="131"/>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16" name="Freeform 14">
              <a:extLst>
                <a:ext uri="{FF2B5EF4-FFF2-40B4-BE49-F238E27FC236}">
                  <a16:creationId xmlns:a16="http://schemas.microsoft.com/office/drawing/2014/main" id="{D535D7AE-3158-4171-BA5D-4C325CD7E6D4}"/>
                </a:ext>
              </a:extLst>
            </p:cNvPr>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17" name="Freeform 15">
              <a:extLst>
                <a:ext uri="{FF2B5EF4-FFF2-40B4-BE49-F238E27FC236}">
                  <a16:creationId xmlns:a16="http://schemas.microsoft.com/office/drawing/2014/main" id="{94B29AA7-4382-4467-A542-9292D7314C0F}"/>
                </a:ext>
              </a:extLst>
            </p:cNvPr>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18" name="Freeform 16">
              <a:extLst>
                <a:ext uri="{FF2B5EF4-FFF2-40B4-BE49-F238E27FC236}">
                  <a16:creationId xmlns:a16="http://schemas.microsoft.com/office/drawing/2014/main" id="{527CF630-B9C4-4DC9-896E-B2EB24BC2DDF}"/>
                </a:ext>
              </a:extLst>
            </p:cNvPr>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eaLnBrk="1" hangingPunct="1">
                <a:defRPr/>
              </a:pPr>
              <a:endParaRPr lang="es-ES">
                <a:cs typeface="+mn-cs"/>
              </a:endParaRPr>
            </a:p>
          </p:txBody>
        </p:sp>
        <p:sp>
          <p:nvSpPr>
            <p:cNvPr id="19" name="Freeform 17">
              <a:extLst>
                <a:ext uri="{FF2B5EF4-FFF2-40B4-BE49-F238E27FC236}">
                  <a16:creationId xmlns:a16="http://schemas.microsoft.com/office/drawing/2014/main" id="{E2E98728-D2E0-48F9-8F99-38BE0A63690B}"/>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20" name="Freeform 18">
              <a:extLst>
                <a:ext uri="{FF2B5EF4-FFF2-40B4-BE49-F238E27FC236}">
                  <a16:creationId xmlns:a16="http://schemas.microsoft.com/office/drawing/2014/main" id="{B1FE74DF-DC9F-4D2D-8464-F57AB26812EA}"/>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21" name="Freeform 19">
              <a:extLst>
                <a:ext uri="{FF2B5EF4-FFF2-40B4-BE49-F238E27FC236}">
                  <a16:creationId xmlns:a16="http://schemas.microsoft.com/office/drawing/2014/main" id="{8709189B-D4B2-44E9-B6BE-8088FF8AD67B}"/>
                </a:ext>
              </a:extLst>
            </p:cNvPr>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22" name="Freeform 20">
              <a:extLst>
                <a:ext uri="{FF2B5EF4-FFF2-40B4-BE49-F238E27FC236}">
                  <a16:creationId xmlns:a16="http://schemas.microsoft.com/office/drawing/2014/main" id="{1F968B0E-DF41-4B47-9785-EBBCC245CADA}"/>
                </a:ext>
              </a:extLst>
            </p:cNvPr>
            <p:cNvSpPr>
              <a:spLocks/>
            </p:cNvSpPr>
            <p:nvPr/>
          </p:nvSpPr>
          <p:spPr bwMode="hidden">
            <a:xfrm>
              <a:off x="3160" y="1860"/>
              <a:ext cx="2162" cy="1934"/>
            </a:xfrm>
            <a:custGeom>
              <a:avLst/>
              <a:gdLst>
                <a:gd name="T0" fmla="*/ 1850 w 2153"/>
                <a:gd name="T1" fmla="*/ 853 h 1930"/>
                <a:gd name="T2" fmla="*/ 1945 w 2153"/>
                <a:gd name="T3" fmla="*/ 1021 h 1930"/>
                <a:gd name="T4" fmla="*/ 2060 w 2153"/>
                <a:gd name="T5" fmla="*/ 1170 h 1930"/>
                <a:gd name="T6" fmla="*/ 2126 w 2153"/>
                <a:gd name="T7" fmla="*/ 1249 h 1930"/>
                <a:gd name="T8" fmla="*/ 2162 w 2153"/>
                <a:gd name="T9" fmla="*/ 1297 h 1930"/>
                <a:gd name="T10" fmla="*/ 1897 w 2153"/>
                <a:gd name="T11" fmla="*/ 979 h 1930"/>
                <a:gd name="T12" fmla="*/ 1868 w 2153"/>
                <a:gd name="T13" fmla="*/ 931 h 1930"/>
                <a:gd name="T14" fmla="*/ 1789 w 2153"/>
                <a:gd name="T15" fmla="*/ 1243 h 1930"/>
                <a:gd name="T16" fmla="*/ 1777 w 2153"/>
                <a:gd name="T17" fmla="*/ 1489 h 1930"/>
                <a:gd name="T18" fmla="*/ 1826 w 2153"/>
                <a:gd name="T19" fmla="*/ 1910 h 1930"/>
                <a:gd name="T20" fmla="*/ 1795 w 2153"/>
                <a:gd name="T21" fmla="*/ 1934 h 1930"/>
                <a:gd name="T22" fmla="*/ 1753 w 2153"/>
                <a:gd name="T23" fmla="*/ 1537 h 1930"/>
                <a:gd name="T24" fmla="*/ 1735 w 2153"/>
                <a:gd name="T25" fmla="*/ 1291 h 1930"/>
                <a:gd name="T26" fmla="*/ 1771 w 2153"/>
                <a:gd name="T27" fmla="*/ 1087 h 1930"/>
                <a:gd name="T28" fmla="*/ 1777 w 2153"/>
                <a:gd name="T29" fmla="*/ 877 h 1930"/>
                <a:gd name="T30" fmla="*/ 1273 w 2153"/>
                <a:gd name="T31" fmla="*/ 1009 h 1930"/>
                <a:gd name="T32" fmla="*/ 828 w 2153"/>
                <a:gd name="T33" fmla="*/ 1134 h 1930"/>
                <a:gd name="T34" fmla="*/ 324 w 2153"/>
                <a:gd name="T35" fmla="*/ 1315 h 1930"/>
                <a:gd name="T36" fmla="*/ 18 w 2153"/>
                <a:gd name="T37" fmla="*/ 1423 h 1930"/>
                <a:gd name="T38" fmla="*/ 312 w 2153"/>
                <a:gd name="T39" fmla="*/ 1285 h 1930"/>
                <a:gd name="T40" fmla="*/ 685 w 2153"/>
                <a:gd name="T41" fmla="*/ 1146 h 1930"/>
                <a:gd name="T42" fmla="*/ 1026 w 2153"/>
                <a:gd name="T43" fmla="*/ 1039 h 1930"/>
                <a:gd name="T44" fmla="*/ 1417 w 2153"/>
                <a:gd name="T45" fmla="*/ 931 h 1930"/>
                <a:gd name="T46" fmla="*/ 1699 w 2153"/>
                <a:gd name="T47" fmla="*/ 817 h 1930"/>
                <a:gd name="T48" fmla="*/ 1339 w 2153"/>
                <a:gd name="T49" fmla="*/ 624 h 1930"/>
                <a:gd name="T50" fmla="*/ 865 w 2153"/>
                <a:gd name="T51" fmla="*/ 516 h 1930"/>
                <a:gd name="T52" fmla="*/ 228 w 2153"/>
                <a:gd name="T53" fmla="*/ 161 h 1930"/>
                <a:gd name="T54" fmla="*/ 0 w 2153"/>
                <a:gd name="T55" fmla="*/ 83 h 1930"/>
                <a:gd name="T56" fmla="*/ 330 w 2153"/>
                <a:gd name="T57" fmla="*/ 179 h 1930"/>
                <a:gd name="T58" fmla="*/ 715 w 2153"/>
                <a:gd name="T59" fmla="*/ 384 h 1930"/>
                <a:gd name="T60" fmla="*/ 937 w 2153"/>
                <a:gd name="T61" fmla="*/ 492 h 1930"/>
                <a:gd name="T62" fmla="*/ 1357 w 2153"/>
                <a:gd name="T63" fmla="*/ 594 h 1930"/>
                <a:gd name="T64" fmla="*/ 1657 w 2153"/>
                <a:gd name="T65" fmla="*/ 745 h 1930"/>
                <a:gd name="T66" fmla="*/ 1429 w 2153"/>
                <a:gd name="T67" fmla="*/ 462 h 1930"/>
                <a:gd name="T68" fmla="*/ 1291 w 2153"/>
                <a:gd name="T69" fmla="*/ 191 h 1930"/>
                <a:gd name="T70" fmla="*/ 1159 w 2153"/>
                <a:gd name="T71" fmla="*/ 0 h 1930"/>
                <a:gd name="T72" fmla="*/ 1345 w 2153"/>
                <a:gd name="T73" fmla="*/ 215 h 1930"/>
                <a:gd name="T74" fmla="*/ 1495 w 2153"/>
                <a:gd name="T75" fmla="*/ 486 h 1930"/>
                <a:gd name="T76" fmla="*/ 1753 w 2153"/>
                <a:gd name="T77" fmla="*/ 805 h 1930"/>
                <a:gd name="T78" fmla="*/ 1850 w 2153"/>
                <a:gd name="T79" fmla="*/ 853 h 1930"/>
                <a:gd name="T80" fmla="*/ 1850 w 2153"/>
                <a:gd name="T81" fmla="*/ 85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45077" name="Rectangle 21"/>
          <p:cNvSpPr>
            <a:spLocks noGrp="1" noChangeArrowheads="1"/>
          </p:cNvSpPr>
          <p:nvPr>
            <p:ph type="ctrTitle" sz="quarter"/>
          </p:nvPr>
        </p:nvSpPr>
        <p:spPr>
          <a:xfrm>
            <a:off x="685800" y="1828800"/>
            <a:ext cx="7772400" cy="1736725"/>
          </a:xfrm>
        </p:spPr>
        <p:txBody>
          <a:bodyPr/>
          <a:lstStyle>
            <a:lvl1pPr>
              <a:defRPr sz="5400"/>
            </a:lvl1pPr>
          </a:lstStyle>
          <a:p>
            <a:r>
              <a:rPr lang="es-ES"/>
              <a:t>Haga clic para cambiar el estilo de título	</a:t>
            </a:r>
          </a:p>
        </p:txBody>
      </p:sp>
      <p:sp>
        <p:nvSpPr>
          <p:cNvPr id="45078"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23" name="Rectangle 23">
            <a:extLst>
              <a:ext uri="{FF2B5EF4-FFF2-40B4-BE49-F238E27FC236}">
                <a16:creationId xmlns:a16="http://schemas.microsoft.com/office/drawing/2014/main" id="{78309319-CC68-485C-A9A2-76B9B6464C30}"/>
              </a:ext>
            </a:extLst>
          </p:cNvPr>
          <p:cNvSpPr>
            <a:spLocks noGrp="1" noChangeArrowheads="1"/>
          </p:cNvSpPr>
          <p:nvPr>
            <p:ph type="dt" sz="quarter" idx="10"/>
          </p:nvPr>
        </p:nvSpPr>
        <p:spPr/>
        <p:txBody>
          <a:bodyPr/>
          <a:lstStyle>
            <a:lvl1pPr>
              <a:defRPr/>
            </a:lvl1pPr>
          </a:lstStyle>
          <a:p>
            <a:pPr>
              <a:defRPr/>
            </a:pPr>
            <a:endParaRPr lang="es-ES"/>
          </a:p>
        </p:txBody>
      </p:sp>
      <p:sp>
        <p:nvSpPr>
          <p:cNvPr id="24" name="Rectangle 24">
            <a:extLst>
              <a:ext uri="{FF2B5EF4-FFF2-40B4-BE49-F238E27FC236}">
                <a16:creationId xmlns:a16="http://schemas.microsoft.com/office/drawing/2014/main" id="{3F4D367B-FDD8-46F5-966A-109EFC70EE1F}"/>
              </a:ext>
            </a:extLst>
          </p:cNvPr>
          <p:cNvSpPr>
            <a:spLocks noGrp="1" noChangeArrowheads="1"/>
          </p:cNvSpPr>
          <p:nvPr>
            <p:ph type="ftr" sz="quarter" idx="11"/>
          </p:nvPr>
        </p:nvSpPr>
        <p:spPr/>
        <p:txBody>
          <a:bodyPr/>
          <a:lstStyle>
            <a:lvl1pPr>
              <a:defRPr/>
            </a:lvl1pPr>
          </a:lstStyle>
          <a:p>
            <a:pPr>
              <a:defRPr/>
            </a:pPr>
            <a:endParaRPr lang="es-ES"/>
          </a:p>
        </p:txBody>
      </p:sp>
      <p:sp>
        <p:nvSpPr>
          <p:cNvPr id="25" name="Rectangle 25">
            <a:extLst>
              <a:ext uri="{FF2B5EF4-FFF2-40B4-BE49-F238E27FC236}">
                <a16:creationId xmlns:a16="http://schemas.microsoft.com/office/drawing/2014/main" id="{F6827B0A-E00F-4E47-AC33-AE2ED1996158}"/>
              </a:ext>
            </a:extLst>
          </p:cNvPr>
          <p:cNvSpPr>
            <a:spLocks noGrp="1" noChangeArrowheads="1"/>
          </p:cNvSpPr>
          <p:nvPr>
            <p:ph type="sldNum" sz="quarter" idx="12"/>
          </p:nvPr>
        </p:nvSpPr>
        <p:spPr/>
        <p:txBody>
          <a:bodyPr/>
          <a:lstStyle>
            <a:lvl1pPr>
              <a:defRPr/>
            </a:lvl1pPr>
          </a:lstStyle>
          <a:p>
            <a:pPr>
              <a:defRPr/>
            </a:pPr>
            <a:fld id="{2FD7D4D3-92FE-4121-869F-6B18E689FB7D}" type="slidenum">
              <a:rPr lang="es-ES" altLang="es-AR"/>
              <a:pPr>
                <a:defRPr/>
              </a:pPr>
              <a:t>‹Nº›</a:t>
            </a:fld>
            <a:endParaRPr lang="es-ES" altLang="es-AR"/>
          </a:p>
        </p:txBody>
      </p:sp>
    </p:spTree>
    <p:extLst>
      <p:ext uri="{BB962C8B-B14F-4D97-AF65-F5344CB8AC3E}">
        <p14:creationId xmlns:p14="http://schemas.microsoft.com/office/powerpoint/2010/main" val="26135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3">
            <a:extLst>
              <a:ext uri="{FF2B5EF4-FFF2-40B4-BE49-F238E27FC236}">
                <a16:creationId xmlns:a16="http://schemas.microsoft.com/office/drawing/2014/main" id="{B06A2B3E-3163-4722-97E4-BBE852CBB8D1}"/>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02A962F7-A441-433D-AE0D-756635E96CC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50935DB6-E1B5-48DA-ACA5-32D837556BDD}"/>
              </a:ext>
            </a:extLst>
          </p:cNvPr>
          <p:cNvSpPr>
            <a:spLocks noGrp="1" noChangeArrowheads="1"/>
          </p:cNvSpPr>
          <p:nvPr>
            <p:ph type="sldNum" sz="quarter" idx="12"/>
          </p:nvPr>
        </p:nvSpPr>
        <p:spPr>
          <a:ln/>
        </p:spPr>
        <p:txBody>
          <a:bodyPr/>
          <a:lstStyle>
            <a:lvl1pPr>
              <a:defRPr/>
            </a:lvl1pPr>
          </a:lstStyle>
          <a:p>
            <a:pPr>
              <a:defRPr/>
            </a:pPr>
            <a:fld id="{B2828E57-F14D-434B-90DD-11950879EC91}" type="slidenum">
              <a:rPr lang="es-ES" altLang="es-AR"/>
              <a:pPr>
                <a:defRPr/>
              </a:pPr>
              <a:t>‹Nº›</a:t>
            </a:fld>
            <a:endParaRPr lang="es-ES" altLang="es-AR"/>
          </a:p>
        </p:txBody>
      </p:sp>
    </p:spTree>
    <p:extLst>
      <p:ext uri="{BB962C8B-B14F-4D97-AF65-F5344CB8AC3E}">
        <p14:creationId xmlns:p14="http://schemas.microsoft.com/office/powerpoint/2010/main" val="303323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3">
            <a:extLst>
              <a:ext uri="{FF2B5EF4-FFF2-40B4-BE49-F238E27FC236}">
                <a16:creationId xmlns:a16="http://schemas.microsoft.com/office/drawing/2014/main" id="{0D63EFA2-FF1D-4852-8916-63444D25E844}"/>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62E5336E-F1A5-4EC4-90F2-B97F63FC599B}"/>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68B4DD9F-8742-4E2F-B015-6B6991609A58}"/>
              </a:ext>
            </a:extLst>
          </p:cNvPr>
          <p:cNvSpPr>
            <a:spLocks noGrp="1" noChangeArrowheads="1"/>
          </p:cNvSpPr>
          <p:nvPr>
            <p:ph type="sldNum" sz="quarter" idx="12"/>
          </p:nvPr>
        </p:nvSpPr>
        <p:spPr>
          <a:ln/>
        </p:spPr>
        <p:txBody>
          <a:bodyPr/>
          <a:lstStyle>
            <a:lvl1pPr>
              <a:defRPr/>
            </a:lvl1pPr>
          </a:lstStyle>
          <a:p>
            <a:pPr>
              <a:defRPr/>
            </a:pPr>
            <a:fld id="{3C803182-F206-4D62-B871-B64DAF06A74F}" type="slidenum">
              <a:rPr lang="es-ES" altLang="es-AR"/>
              <a:pPr>
                <a:defRPr/>
              </a:pPr>
              <a:t>‹Nº›</a:t>
            </a:fld>
            <a:endParaRPr lang="es-ES" altLang="es-AR"/>
          </a:p>
        </p:txBody>
      </p:sp>
    </p:spTree>
    <p:extLst>
      <p:ext uri="{BB962C8B-B14F-4D97-AF65-F5344CB8AC3E}">
        <p14:creationId xmlns:p14="http://schemas.microsoft.com/office/powerpoint/2010/main" val="358230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0725"/>
          </a:xfrm>
        </p:spPr>
        <p:txBody>
          <a:bodyPr/>
          <a:lstStyle/>
          <a:p>
            <a:pPr lvl="0"/>
            <a:endParaRPr lang="es-ES" noProof="0"/>
          </a:p>
        </p:txBody>
      </p:sp>
      <p:sp>
        <p:nvSpPr>
          <p:cNvPr id="4" name="Rectangle 23">
            <a:extLst>
              <a:ext uri="{FF2B5EF4-FFF2-40B4-BE49-F238E27FC236}">
                <a16:creationId xmlns:a16="http://schemas.microsoft.com/office/drawing/2014/main" id="{9835E7A5-3577-45F2-99CE-F1679A56CAD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23F0BCF9-CF6B-4C10-A042-6E039F212AF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A771B475-21AD-44C6-8C39-EEC513776885}"/>
              </a:ext>
            </a:extLst>
          </p:cNvPr>
          <p:cNvSpPr>
            <a:spLocks noGrp="1" noChangeArrowheads="1"/>
          </p:cNvSpPr>
          <p:nvPr>
            <p:ph type="sldNum" sz="quarter" idx="12"/>
          </p:nvPr>
        </p:nvSpPr>
        <p:spPr>
          <a:ln/>
        </p:spPr>
        <p:txBody>
          <a:bodyPr/>
          <a:lstStyle>
            <a:lvl1pPr>
              <a:defRPr/>
            </a:lvl1pPr>
          </a:lstStyle>
          <a:p>
            <a:pPr>
              <a:defRPr/>
            </a:pPr>
            <a:fld id="{3465365A-0EBE-4870-BCA1-76EF7418D4E7}" type="slidenum">
              <a:rPr lang="es-ES" altLang="es-AR"/>
              <a:pPr>
                <a:defRPr/>
              </a:pPr>
              <a:t>‹Nº›</a:t>
            </a:fld>
            <a:endParaRPr lang="es-ES" altLang="es-AR"/>
          </a:p>
        </p:txBody>
      </p:sp>
    </p:spTree>
    <p:extLst>
      <p:ext uri="{BB962C8B-B14F-4D97-AF65-F5344CB8AC3E}">
        <p14:creationId xmlns:p14="http://schemas.microsoft.com/office/powerpoint/2010/main" val="78211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3">
            <a:extLst>
              <a:ext uri="{FF2B5EF4-FFF2-40B4-BE49-F238E27FC236}">
                <a16:creationId xmlns:a16="http://schemas.microsoft.com/office/drawing/2014/main" id="{4BE179B1-C1F6-4C7C-B103-3E22DEAD0981}"/>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5701EF2E-08CC-493B-865A-942A6D1803A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777545A6-52F8-484D-AD6D-A6F5BECA2350}"/>
              </a:ext>
            </a:extLst>
          </p:cNvPr>
          <p:cNvSpPr>
            <a:spLocks noGrp="1" noChangeArrowheads="1"/>
          </p:cNvSpPr>
          <p:nvPr>
            <p:ph type="sldNum" sz="quarter" idx="12"/>
          </p:nvPr>
        </p:nvSpPr>
        <p:spPr>
          <a:ln/>
        </p:spPr>
        <p:txBody>
          <a:bodyPr/>
          <a:lstStyle>
            <a:lvl1pPr>
              <a:defRPr/>
            </a:lvl1pPr>
          </a:lstStyle>
          <a:p>
            <a:pPr>
              <a:defRPr/>
            </a:pPr>
            <a:fld id="{0096C54D-47C9-43CE-B741-7278959F4603}" type="slidenum">
              <a:rPr lang="es-ES" altLang="es-AR"/>
              <a:pPr>
                <a:defRPr/>
              </a:pPr>
              <a:t>‹Nº›</a:t>
            </a:fld>
            <a:endParaRPr lang="es-ES" altLang="es-AR"/>
          </a:p>
        </p:txBody>
      </p:sp>
    </p:spTree>
    <p:extLst>
      <p:ext uri="{BB962C8B-B14F-4D97-AF65-F5344CB8AC3E}">
        <p14:creationId xmlns:p14="http://schemas.microsoft.com/office/powerpoint/2010/main" val="90912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3">
            <a:extLst>
              <a:ext uri="{FF2B5EF4-FFF2-40B4-BE49-F238E27FC236}">
                <a16:creationId xmlns:a16="http://schemas.microsoft.com/office/drawing/2014/main" id="{C943BC2A-C391-4D39-94B3-70D7C86C5067}"/>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98A60E17-D20A-4D6E-8D11-FD1844477AB0}"/>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1376D619-BA8A-4CA9-839B-F63CC43D61ED}"/>
              </a:ext>
            </a:extLst>
          </p:cNvPr>
          <p:cNvSpPr>
            <a:spLocks noGrp="1" noChangeArrowheads="1"/>
          </p:cNvSpPr>
          <p:nvPr>
            <p:ph type="sldNum" sz="quarter" idx="12"/>
          </p:nvPr>
        </p:nvSpPr>
        <p:spPr>
          <a:ln/>
        </p:spPr>
        <p:txBody>
          <a:bodyPr/>
          <a:lstStyle>
            <a:lvl1pPr>
              <a:defRPr/>
            </a:lvl1pPr>
          </a:lstStyle>
          <a:p>
            <a:pPr>
              <a:defRPr/>
            </a:pPr>
            <a:fld id="{2371D055-D540-4DFA-BE4E-DBED996B78C0}" type="slidenum">
              <a:rPr lang="es-ES" altLang="es-AR"/>
              <a:pPr>
                <a:defRPr/>
              </a:pPr>
              <a:t>‹Nº›</a:t>
            </a:fld>
            <a:endParaRPr lang="es-ES" altLang="es-AR"/>
          </a:p>
        </p:txBody>
      </p:sp>
    </p:spTree>
    <p:extLst>
      <p:ext uri="{BB962C8B-B14F-4D97-AF65-F5344CB8AC3E}">
        <p14:creationId xmlns:p14="http://schemas.microsoft.com/office/powerpoint/2010/main" val="2264913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3">
            <a:extLst>
              <a:ext uri="{FF2B5EF4-FFF2-40B4-BE49-F238E27FC236}">
                <a16:creationId xmlns:a16="http://schemas.microsoft.com/office/drawing/2014/main" id="{BD0EF308-A443-402D-89D1-91D9E8C3C93E}"/>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24">
            <a:extLst>
              <a:ext uri="{FF2B5EF4-FFF2-40B4-BE49-F238E27FC236}">
                <a16:creationId xmlns:a16="http://schemas.microsoft.com/office/drawing/2014/main" id="{22D1C3B6-7AE2-4E05-9EF4-A5098B0BF65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25">
            <a:extLst>
              <a:ext uri="{FF2B5EF4-FFF2-40B4-BE49-F238E27FC236}">
                <a16:creationId xmlns:a16="http://schemas.microsoft.com/office/drawing/2014/main" id="{1D7E358A-BCBC-4D38-A2C4-0D523347453C}"/>
              </a:ext>
            </a:extLst>
          </p:cNvPr>
          <p:cNvSpPr>
            <a:spLocks noGrp="1" noChangeArrowheads="1"/>
          </p:cNvSpPr>
          <p:nvPr>
            <p:ph type="sldNum" sz="quarter" idx="12"/>
          </p:nvPr>
        </p:nvSpPr>
        <p:spPr>
          <a:ln/>
        </p:spPr>
        <p:txBody>
          <a:bodyPr/>
          <a:lstStyle>
            <a:lvl1pPr>
              <a:defRPr/>
            </a:lvl1pPr>
          </a:lstStyle>
          <a:p>
            <a:pPr>
              <a:defRPr/>
            </a:pPr>
            <a:fld id="{4515A099-574E-4A7A-9800-22D04C2B076A}" type="slidenum">
              <a:rPr lang="es-ES" altLang="es-AR"/>
              <a:pPr>
                <a:defRPr/>
              </a:pPr>
              <a:t>‹Nº›</a:t>
            </a:fld>
            <a:endParaRPr lang="es-ES" altLang="es-AR"/>
          </a:p>
        </p:txBody>
      </p:sp>
    </p:spTree>
    <p:extLst>
      <p:ext uri="{BB962C8B-B14F-4D97-AF65-F5344CB8AC3E}">
        <p14:creationId xmlns:p14="http://schemas.microsoft.com/office/powerpoint/2010/main" val="373788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23">
            <a:extLst>
              <a:ext uri="{FF2B5EF4-FFF2-40B4-BE49-F238E27FC236}">
                <a16:creationId xmlns:a16="http://schemas.microsoft.com/office/drawing/2014/main" id="{C966FE3A-84F9-4A80-9277-9EC567D4FB62}"/>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24">
            <a:extLst>
              <a:ext uri="{FF2B5EF4-FFF2-40B4-BE49-F238E27FC236}">
                <a16:creationId xmlns:a16="http://schemas.microsoft.com/office/drawing/2014/main" id="{B84D6049-2C7C-48DF-8F16-A878C25D6E1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25">
            <a:extLst>
              <a:ext uri="{FF2B5EF4-FFF2-40B4-BE49-F238E27FC236}">
                <a16:creationId xmlns:a16="http://schemas.microsoft.com/office/drawing/2014/main" id="{285FE7FC-BD61-46D7-A405-A5EE5A9E2191}"/>
              </a:ext>
            </a:extLst>
          </p:cNvPr>
          <p:cNvSpPr>
            <a:spLocks noGrp="1" noChangeArrowheads="1"/>
          </p:cNvSpPr>
          <p:nvPr>
            <p:ph type="sldNum" sz="quarter" idx="12"/>
          </p:nvPr>
        </p:nvSpPr>
        <p:spPr>
          <a:ln/>
        </p:spPr>
        <p:txBody>
          <a:bodyPr/>
          <a:lstStyle>
            <a:lvl1pPr>
              <a:defRPr/>
            </a:lvl1pPr>
          </a:lstStyle>
          <a:p>
            <a:pPr>
              <a:defRPr/>
            </a:pPr>
            <a:fld id="{0E55D687-2FDA-4949-A149-3783F9E1211D}" type="slidenum">
              <a:rPr lang="es-ES" altLang="es-AR"/>
              <a:pPr>
                <a:defRPr/>
              </a:pPr>
              <a:t>‹Nº›</a:t>
            </a:fld>
            <a:endParaRPr lang="es-ES" altLang="es-AR"/>
          </a:p>
        </p:txBody>
      </p:sp>
    </p:spTree>
    <p:extLst>
      <p:ext uri="{BB962C8B-B14F-4D97-AF65-F5344CB8AC3E}">
        <p14:creationId xmlns:p14="http://schemas.microsoft.com/office/powerpoint/2010/main" val="297799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23">
            <a:extLst>
              <a:ext uri="{FF2B5EF4-FFF2-40B4-BE49-F238E27FC236}">
                <a16:creationId xmlns:a16="http://schemas.microsoft.com/office/drawing/2014/main" id="{EB196564-72B9-4FFC-BBFA-5B53381EEF32}"/>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24">
            <a:extLst>
              <a:ext uri="{FF2B5EF4-FFF2-40B4-BE49-F238E27FC236}">
                <a16:creationId xmlns:a16="http://schemas.microsoft.com/office/drawing/2014/main" id="{76FCF9B5-3A23-45B0-A110-9AFA17B5AB6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25">
            <a:extLst>
              <a:ext uri="{FF2B5EF4-FFF2-40B4-BE49-F238E27FC236}">
                <a16:creationId xmlns:a16="http://schemas.microsoft.com/office/drawing/2014/main" id="{82CB8DEB-B6E8-42C4-8AEC-30F18CF46754}"/>
              </a:ext>
            </a:extLst>
          </p:cNvPr>
          <p:cNvSpPr>
            <a:spLocks noGrp="1" noChangeArrowheads="1"/>
          </p:cNvSpPr>
          <p:nvPr>
            <p:ph type="sldNum" sz="quarter" idx="12"/>
          </p:nvPr>
        </p:nvSpPr>
        <p:spPr>
          <a:ln/>
        </p:spPr>
        <p:txBody>
          <a:bodyPr/>
          <a:lstStyle>
            <a:lvl1pPr>
              <a:defRPr/>
            </a:lvl1pPr>
          </a:lstStyle>
          <a:p>
            <a:pPr>
              <a:defRPr/>
            </a:pPr>
            <a:fld id="{AF882571-59AB-4CF9-B1BB-33954FA2863B}" type="slidenum">
              <a:rPr lang="es-ES" altLang="es-AR"/>
              <a:pPr>
                <a:defRPr/>
              </a:pPr>
              <a:t>‹Nº›</a:t>
            </a:fld>
            <a:endParaRPr lang="es-ES" altLang="es-AR"/>
          </a:p>
        </p:txBody>
      </p:sp>
    </p:spTree>
    <p:extLst>
      <p:ext uri="{BB962C8B-B14F-4D97-AF65-F5344CB8AC3E}">
        <p14:creationId xmlns:p14="http://schemas.microsoft.com/office/powerpoint/2010/main" val="66730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92C8A452-342A-4671-9271-4BC94303D269}"/>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24">
            <a:extLst>
              <a:ext uri="{FF2B5EF4-FFF2-40B4-BE49-F238E27FC236}">
                <a16:creationId xmlns:a16="http://schemas.microsoft.com/office/drawing/2014/main" id="{A9049143-E365-4F92-BB74-C71E20D9688E}"/>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25">
            <a:extLst>
              <a:ext uri="{FF2B5EF4-FFF2-40B4-BE49-F238E27FC236}">
                <a16:creationId xmlns:a16="http://schemas.microsoft.com/office/drawing/2014/main" id="{5DA41C1B-5EE7-4788-9DB5-66B223B815A2}"/>
              </a:ext>
            </a:extLst>
          </p:cNvPr>
          <p:cNvSpPr>
            <a:spLocks noGrp="1" noChangeArrowheads="1"/>
          </p:cNvSpPr>
          <p:nvPr>
            <p:ph type="sldNum" sz="quarter" idx="12"/>
          </p:nvPr>
        </p:nvSpPr>
        <p:spPr>
          <a:ln/>
        </p:spPr>
        <p:txBody>
          <a:bodyPr/>
          <a:lstStyle>
            <a:lvl1pPr>
              <a:defRPr/>
            </a:lvl1pPr>
          </a:lstStyle>
          <a:p>
            <a:pPr>
              <a:defRPr/>
            </a:pPr>
            <a:fld id="{B52C9CD2-1A42-444B-832B-818B78425957}" type="slidenum">
              <a:rPr lang="es-ES" altLang="es-AR"/>
              <a:pPr>
                <a:defRPr/>
              </a:pPr>
              <a:t>‹Nº›</a:t>
            </a:fld>
            <a:endParaRPr lang="es-ES" altLang="es-AR"/>
          </a:p>
        </p:txBody>
      </p:sp>
    </p:spTree>
    <p:extLst>
      <p:ext uri="{BB962C8B-B14F-4D97-AF65-F5344CB8AC3E}">
        <p14:creationId xmlns:p14="http://schemas.microsoft.com/office/powerpoint/2010/main" val="273866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3">
            <a:extLst>
              <a:ext uri="{FF2B5EF4-FFF2-40B4-BE49-F238E27FC236}">
                <a16:creationId xmlns:a16="http://schemas.microsoft.com/office/drawing/2014/main" id="{D32FD0D7-15B5-459D-B877-CD5E4C49DF79}"/>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24">
            <a:extLst>
              <a:ext uri="{FF2B5EF4-FFF2-40B4-BE49-F238E27FC236}">
                <a16:creationId xmlns:a16="http://schemas.microsoft.com/office/drawing/2014/main" id="{EFE438B4-C7AD-48C7-889A-4D90B22D38F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25">
            <a:extLst>
              <a:ext uri="{FF2B5EF4-FFF2-40B4-BE49-F238E27FC236}">
                <a16:creationId xmlns:a16="http://schemas.microsoft.com/office/drawing/2014/main" id="{B78CA9C0-88FC-409D-9252-64C6FB08A948}"/>
              </a:ext>
            </a:extLst>
          </p:cNvPr>
          <p:cNvSpPr>
            <a:spLocks noGrp="1" noChangeArrowheads="1"/>
          </p:cNvSpPr>
          <p:nvPr>
            <p:ph type="sldNum" sz="quarter" idx="12"/>
          </p:nvPr>
        </p:nvSpPr>
        <p:spPr>
          <a:ln/>
        </p:spPr>
        <p:txBody>
          <a:bodyPr/>
          <a:lstStyle>
            <a:lvl1pPr>
              <a:defRPr/>
            </a:lvl1pPr>
          </a:lstStyle>
          <a:p>
            <a:pPr>
              <a:defRPr/>
            </a:pPr>
            <a:fld id="{6AC595A8-3C13-4D97-BF8F-DD69EC62EC02}" type="slidenum">
              <a:rPr lang="es-ES" altLang="es-AR"/>
              <a:pPr>
                <a:defRPr/>
              </a:pPr>
              <a:t>‹Nº›</a:t>
            </a:fld>
            <a:endParaRPr lang="es-ES" altLang="es-AR"/>
          </a:p>
        </p:txBody>
      </p:sp>
    </p:spTree>
    <p:extLst>
      <p:ext uri="{BB962C8B-B14F-4D97-AF65-F5344CB8AC3E}">
        <p14:creationId xmlns:p14="http://schemas.microsoft.com/office/powerpoint/2010/main" val="310825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3">
            <a:extLst>
              <a:ext uri="{FF2B5EF4-FFF2-40B4-BE49-F238E27FC236}">
                <a16:creationId xmlns:a16="http://schemas.microsoft.com/office/drawing/2014/main" id="{EC94C82A-81B0-401A-B71A-8A675B521F62}"/>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24">
            <a:extLst>
              <a:ext uri="{FF2B5EF4-FFF2-40B4-BE49-F238E27FC236}">
                <a16:creationId xmlns:a16="http://schemas.microsoft.com/office/drawing/2014/main" id="{4659B8B0-BF57-49D9-8D71-78390B119F7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25">
            <a:extLst>
              <a:ext uri="{FF2B5EF4-FFF2-40B4-BE49-F238E27FC236}">
                <a16:creationId xmlns:a16="http://schemas.microsoft.com/office/drawing/2014/main" id="{0695C694-A274-408C-893D-2F63043CA042}"/>
              </a:ext>
            </a:extLst>
          </p:cNvPr>
          <p:cNvSpPr>
            <a:spLocks noGrp="1" noChangeArrowheads="1"/>
          </p:cNvSpPr>
          <p:nvPr>
            <p:ph type="sldNum" sz="quarter" idx="12"/>
          </p:nvPr>
        </p:nvSpPr>
        <p:spPr>
          <a:ln/>
        </p:spPr>
        <p:txBody>
          <a:bodyPr/>
          <a:lstStyle>
            <a:lvl1pPr>
              <a:defRPr/>
            </a:lvl1pPr>
          </a:lstStyle>
          <a:p>
            <a:pPr>
              <a:defRPr/>
            </a:pPr>
            <a:fld id="{B4D04AE8-6DE3-44A1-B8D6-6E27B0EBEE4D}" type="slidenum">
              <a:rPr lang="es-ES" altLang="es-AR"/>
              <a:pPr>
                <a:defRPr/>
              </a:pPr>
              <a:t>‹Nº›</a:t>
            </a:fld>
            <a:endParaRPr lang="es-ES" altLang="es-AR"/>
          </a:p>
        </p:txBody>
      </p:sp>
    </p:spTree>
    <p:extLst>
      <p:ext uri="{BB962C8B-B14F-4D97-AF65-F5344CB8AC3E}">
        <p14:creationId xmlns:p14="http://schemas.microsoft.com/office/powerpoint/2010/main" val="34929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E05A603-540F-44CB-9E5C-3E968E53A895}"/>
              </a:ext>
            </a:extLst>
          </p:cNvPr>
          <p:cNvGrpSpPr>
            <a:grpSpLocks/>
          </p:cNvGrpSpPr>
          <p:nvPr/>
        </p:nvGrpSpPr>
        <p:grpSpPr bwMode="auto">
          <a:xfrm>
            <a:off x="0" y="0"/>
            <a:ext cx="9144000" cy="6934200"/>
            <a:chOff x="0" y="0"/>
            <a:chExt cx="5760" cy="4368"/>
          </a:xfrm>
        </p:grpSpPr>
        <p:sp>
          <p:nvSpPr>
            <p:cNvPr id="44035" name="Freeform 3">
              <a:extLst>
                <a:ext uri="{FF2B5EF4-FFF2-40B4-BE49-F238E27FC236}">
                  <a16:creationId xmlns:a16="http://schemas.microsoft.com/office/drawing/2014/main" id="{5215E838-97FE-4C0C-AFED-23E43FEDAE91}"/>
                </a:ext>
              </a:extLst>
            </p:cNvPr>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1033" name="Freeform 4">
              <a:extLst>
                <a:ext uri="{FF2B5EF4-FFF2-40B4-BE49-F238E27FC236}">
                  <a16:creationId xmlns:a16="http://schemas.microsoft.com/office/drawing/2014/main" id="{BE892786-EF80-4E1D-A984-14767DA0D27E}"/>
                </a:ext>
              </a:extLst>
            </p:cNvPr>
            <p:cNvSpPr>
              <a:spLocks/>
            </p:cNvSpPr>
            <p:nvPr/>
          </p:nvSpPr>
          <p:spPr bwMode="hidden">
            <a:xfrm>
              <a:off x="0" y="2496"/>
              <a:ext cx="2112" cy="1604"/>
            </a:xfrm>
            <a:custGeom>
              <a:avLst/>
              <a:gdLst>
                <a:gd name="T0" fmla="*/ 577 w 2123"/>
                <a:gd name="T1" fmla="*/ 986 h 1696"/>
                <a:gd name="T2" fmla="*/ 541 w 2123"/>
                <a:gd name="T3" fmla="*/ 646 h 1696"/>
                <a:gd name="T4" fmla="*/ 667 w 2123"/>
                <a:gd name="T5" fmla="*/ 374 h 1696"/>
                <a:gd name="T6" fmla="*/ 922 w 2123"/>
                <a:gd name="T7" fmla="*/ 555 h 1696"/>
                <a:gd name="T8" fmla="*/ 1208 w 2123"/>
                <a:gd name="T9" fmla="*/ 822 h 1696"/>
                <a:gd name="T10" fmla="*/ 1475 w 2123"/>
                <a:gd name="T11" fmla="*/ 1049 h 1696"/>
                <a:gd name="T12" fmla="*/ 1791 w 2123"/>
                <a:gd name="T13" fmla="*/ 1286 h 1696"/>
                <a:gd name="T14" fmla="*/ 1873 w 2123"/>
                <a:gd name="T15" fmla="*/ 1337 h 1696"/>
                <a:gd name="T16" fmla="*/ 1826 w 2123"/>
                <a:gd name="T17" fmla="*/ 1281 h 1696"/>
                <a:gd name="T18" fmla="*/ 1404 w 2123"/>
                <a:gd name="T19" fmla="*/ 947 h 1696"/>
                <a:gd name="T20" fmla="*/ 1082 w 2123"/>
                <a:gd name="T21" fmla="*/ 646 h 1696"/>
                <a:gd name="T22" fmla="*/ 719 w 2123"/>
                <a:gd name="T23" fmla="*/ 311 h 1696"/>
                <a:gd name="T24" fmla="*/ 994 w 2123"/>
                <a:gd name="T25" fmla="*/ 294 h 1696"/>
                <a:gd name="T26" fmla="*/ 1279 w 2123"/>
                <a:gd name="T27" fmla="*/ 300 h 1696"/>
                <a:gd name="T28" fmla="*/ 1606 w 2123"/>
                <a:gd name="T29" fmla="*/ 254 h 1696"/>
                <a:gd name="T30" fmla="*/ 2112 w 2123"/>
                <a:gd name="T31" fmla="*/ 186 h 1696"/>
                <a:gd name="T32" fmla="*/ 2064 w 2123"/>
                <a:gd name="T33" fmla="*/ 164 h 1696"/>
                <a:gd name="T34" fmla="*/ 1535 w 2123"/>
                <a:gd name="T35" fmla="*/ 243 h 1696"/>
                <a:gd name="T36" fmla="*/ 1202 w 2123"/>
                <a:gd name="T37" fmla="*/ 260 h 1696"/>
                <a:gd name="T38" fmla="*/ 755 w 2123"/>
                <a:gd name="T39" fmla="*/ 243 h 1696"/>
                <a:gd name="T40" fmla="*/ 815 w 2123"/>
                <a:gd name="T41" fmla="*/ 215 h 1696"/>
                <a:gd name="T42" fmla="*/ 1136 w 2123"/>
                <a:gd name="T43" fmla="*/ 0 h 1696"/>
                <a:gd name="T44" fmla="*/ 1082 w 2123"/>
                <a:gd name="T45" fmla="*/ 28 h 1696"/>
                <a:gd name="T46" fmla="*/ 1005 w 2123"/>
                <a:gd name="T47" fmla="*/ 79 h 1696"/>
                <a:gd name="T48" fmla="*/ 851 w 2123"/>
                <a:gd name="T49" fmla="*/ 181 h 1696"/>
                <a:gd name="T50" fmla="*/ 667 w 2123"/>
                <a:gd name="T51" fmla="*/ 266 h 1696"/>
                <a:gd name="T52" fmla="*/ 631 w 2123"/>
                <a:gd name="T53" fmla="*/ 340 h 1696"/>
                <a:gd name="T54" fmla="*/ 303 w 2123"/>
                <a:gd name="T55" fmla="*/ 555 h 1696"/>
                <a:gd name="T56" fmla="*/ 0 w 2123"/>
                <a:gd name="T57" fmla="*/ 686 h 1696"/>
                <a:gd name="T58" fmla="*/ 0 w 2123"/>
                <a:gd name="T59" fmla="*/ 691 h 1696"/>
                <a:gd name="T60" fmla="*/ 0 w 2123"/>
                <a:gd name="T61" fmla="*/ 725 h 1696"/>
                <a:gd name="T62" fmla="*/ 297 w 2123"/>
                <a:gd name="T63" fmla="*/ 601 h 1696"/>
                <a:gd name="T64" fmla="*/ 589 w 2123"/>
                <a:gd name="T65" fmla="*/ 408 h 1696"/>
                <a:gd name="T66" fmla="*/ 505 w 2123"/>
                <a:gd name="T67" fmla="*/ 635 h 1696"/>
                <a:gd name="T68" fmla="*/ 523 w 2123"/>
                <a:gd name="T69" fmla="*/ 941 h 1696"/>
                <a:gd name="T70" fmla="*/ 458 w 2123"/>
                <a:gd name="T71" fmla="*/ 1105 h 1696"/>
                <a:gd name="T72" fmla="*/ 327 w 2123"/>
                <a:gd name="T73" fmla="*/ 1400 h 1696"/>
                <a:gd name="T74" fmla="*/ 321 w 2123"/>
                <a:gd name="T75" fmla="*/ 1604 h 1696"/>
                <a:gd name="T76" fmla="*/ 327 w 2123"/>
                <a:gd name="T77" fmla="*/ 1604 h 1696"/>
                <a:gd name="T78" fmla="*/ 345 w 2123"/>
                <a:gd name="T79" fmla="*/ 1468 h 1696"/>
                <a:gd name="T80" fmla="*/ 577 w 2123"/>
                <a:gd name="T81" fmla="*/ 986 h 1696"/>
                <a:gd name="T82" fmla="*/ 577 w 2123"/>
                <a:gd name="T83" fmla="*/ 98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4" name="Freeform 5">
              <a:extLst>
                <a:ext uri="{FF2B5EF4-FFF2-40B4-BE49-F238E27FC236}">
                  <a16:creationId xmlns:a16="http://schemas.microsoft.com/office/drawing/2014/main" id="{75AA1FC1-5A99-4349-AA80-BA74949A0F0E}"/>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5" name="Freeform 6">
              <a:extLst>
                <a:ext uri="{FF2B5EF4-FFF2-40B4-BE49-F238E27FC236}">
                  <a16:creationId xmlns:a16="http://schemas.microsoft.com/office/drawing/2014/main" id="{23FB08DE-EAEF-473A-B718-DA540728C1D5}"/>
                </a:ext>
              </a:extLst>
            </p:cNvPr>
            <p:cNvSpPr>
              <a:spLocks/>
            </p:cNvSpPr>
            <p:nvPr/>
          </p:nvSpPr>
          <p:spPr bwMode="hidden">
            <a:xfrm>
              <a:off x="0" y="524"/>
              <a:ext cx="973" cy="1195"/>
            </a:xfrm>
            <a:custGeom>
              <a:avLst/>
              <a:gdLst>
                <a:gd name="T0" fmla="*/ 324 w 969"/>
                <a:gd name="T1" fmla="*/ 1189 h 1192"/>
                <a:gd name="T2" fmla="*/ 492 w 969"/>
                <a:gd name="T3" fmla="*/ 1195 h 1192"/>
                <a:gd name="T4" fmla="*/ 582 w 969"/>
                <a:gd name="T5" fmla="*/ 1153 h 1192"/>
                <a:gd name="T6" fmla="*/ 816 w 969"/>
                <a:gd name="T7" fmla="*/ 1088 h 1192"/>
                <a:gd name="T8" fmla="*/ 937 w 969"/>
                <a:gd name="T9" fmla="*/ 1058 h 1192"/>
                <a:gd name="T10" fmla="*/ 762 w 969"/>
                <a:gd name="T11" fmla="*/ 991 h 1192"/>
                <a:gd name="T12" fmla="*/ 558 w 969"/>
                <a:gd name="T13" fmla="*/ 955 h 1192"/>
                <a:gd name="T14" fmla="*/ 198 w 969"/>
                <a:gd name="T15" fmla="*/ 973 h 1192"/>
                <a:gd name="T16" fmla="*/ 300 w 969"/>
                <a:gd name="T17" fmla="*/ 895 h 1192"/>
                <a:gd name="T18" fmla="*/ 498 w 969"/>
                <a:gd name="T19" fmla="*/ 805 h 1192"/>
                <a:gd name="T20" fmla="*/ 697 w 969"/>
                <a:gd name="T21" fmla="*/ 673 h 1192"/>
                <a:gd name="T22" fmla="*/ 703 w 969"/>
                <a:gd name="T23" fmla="*/ 673 h 1192"/>
                <a:gd name="T24" fmla="*/ 715 w 969"/>
                <a:gd name="T25" fmla="*/ 667 h 1192"/>
                <a:gd name="T26" fmla="*/ 756 w 969"/>
                <a:gd name="T27" fmla="*/ 649 h 1192"/>
                <a:gd name="T28" fmla="*/ 780 w 969"/>
                <a:gd name="T29" fmla="*/ 643 h 1192"/>
                <a:gd name="T30" fmla="*/ 792 w 969"/>
                <a:gd name="T31" fmla="*/ 631 h 1192"/>
                <a:gd name="T32" fmla="*/ 798 w 969"/>
                <a:gd name="T33" fmla="*/ 619 h 1192"/>
                <a:gd name="T34" fmla="*/ 792 w 969"/>
                <a:gd name="T35" fmla="*/ 613 h 1192"/>
                <a:gd name="T36" fmla="*/ 786 w 969"/>
                <a:gd name="T37" fmla="*/ 601 h 1192"/>
                <a:gd name="T38" fmla="*/ 786 w 969"/>
                <a:gd name="T39" fmla="*/ 576 h 1192"/>
                <a:gd name="T40" fmla="*/ 798 w 969"/>
                <a:gd name="T41" fmla="*/ 546 h 1192"/>
                <a:gd name="T42" fmla="*/ 810 w 969"/>
                <a:gd name="T43" fmla="*/ 516 h 1192"/>
                <a:gd name="T44" fmla="*/ 828 w 969"/>
                <a:gd name="T45" fmla="*/ 486 h 1192"/>
                <a:gd name="T46" fmla="*/ 840 w 969"/>
                <a:gd name="T47" fmla="*/ 456 h 1192"/>
                <a:gd name="T48" fmla="*/ 846 w 969"/>
                <a:gd name="T49" fmla="*/ 438 h 1192"/>
                <a:gd name="T50" fmla="*/ 853 w 969"/>
                <a:gd name="T51" fmla="*/ 432 h 1192"/>
                <a:gd name="T52" fmla="*/ 853 w 969"/>
                <a:gd name="T53" fmla="*/ 348 h 1192"/>
                <a:gd name="T54" fmla="*/ 853 w 969"/>
                <a:gd name="T55" fmla="*/ 342 h 1192"/>
                <a:gd name="T56" fmla="*/ 859 w 969"/>
                <a:gd name="T57" fmla="*/ 336 h 1192"/>
                <a:gd name="T58" fmla="*/ 877 w 969"/>
                <a:gd name="T59" fmla="*/ 306 h 1192"/>
                <a:gd name="T60" fmla="*/ 889 w 969"/>
                <a:gd name="T61" fmla="*/ 270 h 1192"/>
                <a:gd name="T62" fmla="*/ 901 w 969"/>
                <a:gd name="T63" fmla="*/ 240 h 1192"/>
                <a:gd name="T64" fmla="*/ 907 w 969"/>
                <a:gd name="T65" fmla="*/ 228 h 1192"/>
                <a:gd name="T66" fmla="*/ 913 w 969"/>
                <a:gd name="T67" fmla="*/ 216 h 1192"/>
                <a:gd name="T68" fmla="*/ 931 w 969"/>
                <a:gd name="T69" fmla="*/ 173 h 1192"/>
                <a:gd name="T70" fmla="*/ 949 w 969"/>
                <a:gd name="T71" fmla="*/ 137 h 1192"/>
                <a:gd name="T72" fmla="*/ 955 w 969"/>
                <a:gd name="T73" fmla="*/ 125 h 1192"/>
                <a:gd name="T74" fmla="*/ 955 w 969"/>
                <a:gd name="T75" fmla="*/ 119 h 1192"/>
                <a:gd name="T76" fmla="*/ 973 w 969"/>
                <a:gd name="T77" fmla="*/ 0 h 1192"/>
                <a:gd name="T78" fmla="*/ 949 w 969"/>
                <a:gd name="T79" fmla="*/ 47 h 1192"/>
                <a:gd name="T80" fmla="*/ 786 w 969"/>
                <a:gd name="T81" fmla="*/ 113 h 1192"/>
                <a:gd name="T82" fmla="*/ 709 w 969"/>
                <a:gd name="T83" fmla="*/ 161 h 1192"/>
                <a:gd name="T84" fmla="*/ 462 w 969"/>
                <a:gd name="T85" fmla="*/ 234 h 1192"/>
                <a:gd name="T86" fmla="*/ 282 w 969"/>
                <a:gd name="T87" fmla="*/ 288 h 1192"/>
                <a:gd name="T88" fmla="*/ 174 w 969"/>
                <a:gd name="T89" fmla="*/ 294 h 1192"/>
                <a:gd name="T90" fmla="*/ 12 w 969"/>
                <a:gd name="T91" fmla="*/ 486 h 1192"/>
                <a:gd name="T92" fmla="*/ 0 w 969"/>
                <a:gd name="T93" fmla="*/ 510 h 1192"/>
                <a:gd name="T94" fmla="*/ 0 w 969"/>
                <a:gd name="T95" fmla="*/ 1189 h 1192"/>
                <a:gd name="T96" fmla="*/ 96 w 969"/>
                <a:gd name="T97" fmla="*/ 1183 h 1192"/>
                <a:gd name="T98" fmla="*/ 324 w 969"/>
                <a:gd name="T99" fmla="*/ 1189 h 1192"/>
                <a:gd name="T100" fmla="*/ 324 w 969"/>
                <a:gd name="T101" fmla="*/ 1189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6" name="Freeform 7">
              <a:extLst>
                <a:ext uri="{FF2B5EF4-FFF2-40B4-BE49-F238E27FC236}">
                  <a16:creationId xmlns:a16="http://schemas.microsoft.com/office/drawing/2014/main" id="{113934C3-5F6C-4A80-8645-24E3488D80D6}"/>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7" name="Freeform 8">
              <a:extLst>
                <a:ext uri="{FF2B5EF4-FFF2-40B4-BE49-F238E27FC236}">
                  <a16:creationId xmlns:a16="http://schemas.microsoft.com/office/drawing/2014/main" id="{ED126475-1B77-465A-A5DF-3202E4E07D4A}"/>
                </a:ext>
              </a:extLst>
            </p:cNvPr>
            <p:cNvSpPr>
              <a:spLocks/>
            </p:cNvSpPr>
            <p:nvPr/>
          </p:nvSpPr>
          <p:spPr bwMode="hidden">
            <a:xfrm>
              <a:off x="3525" y="1"/>
              <a:ext cx="2185" cy="1508"/>
            </a:xfrm>
            <a:custGeom>
              <a:avLst/>
              <a:gdLst>
                <a:gd name="T0" fmla="*/ 1038 w 2176"/>
                <a:gd name="T1" fmla="*/ 769 h 1505"/>
                <a:gd name="T2" fmla="*/ 1195 w 2176"/>
                <a:gd name="T3" fmla="*/ 1237 h 1505"/>
                <a:gd name="T4" fmla="*/ 960 w 2176"/>
                <a:gd name="T5" fmla="*/ 1195 h 1505"/>
                <a:gd name="T6" fmla="*/ 726 w 2176"/>
                <a:gd name="T7" fmla="*/ 1129 h 1505"/>
                <a:gd name="T8" fmla="*/ 444 w 2176"/>
                <a:gd name="T9" fmla="*/ 1111 h 1505"/>
                <a:gd name="T10" fmla="*/ 0 w 2176"/>
                <a:gd name="T11" fmla="*/ 1081 h 1505"/>
                <a:gd name="T12" fmla="*/ 30 w 2176"/>
                <a:gd name="T13" fmla="*/ 1117 h 1505"/>
                <a:gd name="T14" fmla="*/ 498 w 2176"/>
                <a:gd name="T15" fmla="*/ 1135 h 1505"/>
                <a:gd name="T16" fmla="*/ 780 w 2176"/>
                <a:gd name="T17" fmla="*/ 1189 h 1505"/>
                <a:gd name="T18" fmla="*/ 1135 w 2176"/>
                <a:gd name="T19" fmla="*/ 1304 h 1505"/>
                <a:gd name="T20" fmla="*/ 1074 w 2176"/>
                <a:gd name="T21" fmla="*/ 1322 h 1505"/>
                <a:gd name="T22" fmla="*/ 714 w 2176"/>
                <a:gd name="T23" fmla="*/ 1508 h 1505"/>
                <a:gd name="T24" fmla="*/ 768 w 2176"/>
                <a:gd name="T25" fmla="*/ 1484 h 1505"/>
                <a:gd name="T26" fmla="*/ 865 w 2176"/>
                <a:gd name="T27" fmla="*/ 1442 h 1505"/>
                <a:gd name="T28" fmla="*/ 1026 w 2176"/>
                <a:gd name="T29" fmla="*/ 1358 h 1505"/>
                <a:gd name="T30" fmla="*/ 1219 w 2176"/>
                <a:gd name="T31" fmla="*/ 1298 h 1505"/>
                <a:gd name="T32" fmla="*/ 1272 w 2176"/>
                <a:gd name="T33" fmla="*/ 1225 h 1505"/>
                <a:gd name="T34" fmla="*/ 1639 w 2176"/>
                <a:gd name="T35" fmla="*/ 1045 h 1505"/>
                <a:gd name="T36" fmla="*/ 1939 w 2176"/>
                <a:gd name="T37" fmla="*/ 955 h 1505"/>
                <a:gd name="T38" fmla="*/ 2185 w 2176"/>
                <a:gd name="T39" fmla="*/ 823 h 1505"/>
                <a:gd name="T40" fmla="*/ 1969 w 2176"/>
                <a:gd name="T41" fmla="*/ 913 h 1505"/>
                <a:gd name="T42" fmla="*/ 1663 w 2176"/>
                <a:gd name="T43" fmla="*/ 991 h 1505"/>
                <a:gd name="T44" fmla="*/ 1345 w 2176"/>
                <a:gd name="T45" fmla="*/ 1153 h 1505"/>
                <a:gd name="T46" fmla="*/ 1507 w 2176"/>
                <a:gd name="T47" fmla="*/ 907 h 1505"/>
                <a:gd name="T48" fmla="*/ 1627 w 2176"/>
                <a:gd name="T49" fmla="*/ 546 h 1505"/>
                <a:gd name="T50" fmla="*/ 1747 w 2176"/>
                <a:gd name="T51" fmla="*/ 373 h 1505"/>
                <a:gd name="T52" fmla="*/ 1987 w 2176"/>
                <a:gd name="T53" fmla="*/ 60 h 1505"/>
                <a:gd name="T54" fmla="*/ 2011 w 2176"/>
                <a:gd name="T55" fmla="*/ 0 h 1505"/>
                <a:gd name="T56" fmla="*/ 1981 w 2176"/>
                <a:gd name="T57" fmla="*/ 0 h 1505"/>
                <a:gd name="T58" fmla="*/ 1603 w 2176"/>
                <a:gd name="T59" fmla="*/ 481 h 1505"/>
                <a:gd name="T60" fmla="*/ 1483 w 2176"/>
                <a:gd name="T61" fmla="*/ 889 h 1505"/>
                <a:gd name="T62" fmla="*/ 1260 w 2176"/>
                <a:gd name="T63" fmla="*/ 1177 h 1505"/>
                <a:gd name="T64" fmla="*/ 1135 w 2176"/>
                <a:gd name="T65" fmla="*/ 907 h 1505"/>
                <a:gd name="T66" fmla="*/ 1014 w 2176"/>
                <a:gd name="T67" fmla="*/ 541 h 1505"/>
                <a:gd name="T68" fmla="*/ 889 w 2176"/>
                <a:gd name="T69" fmla="*/ 222 h 1505"/>
                <a:gd name="T70" fmla="*/ 792 w 2176"/>
                <a:gd name="T71" fmla="*/ 0 h 1505"/>
                <a:gd name="T72" fmla="*/ 756 w 2176"/>
                <a:gd name="T73" fmla="*/ 0 h 1505"/>
                <a:gd name="T74" fmla="*/ 907 w 2176"/>
                <a:gd name="T75" fmla="*/ 355 h 1505"/>
                <a:gd name="T76" fmla="*/ 1038 w 2176"/>
                <a:gd name="T77" fmla="*/ 769 h 1505"/>
                <a:gd name="T78" fmla="*/ 1038 w 2176"/>
                <a:gd name="T79" fmla="*/ 76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8" name="Freeform 9">
              <a:extLst>
                <a:ext uri="{FF2B5EF4-FFF2-40B4-BE49-F238E27FC236}">
                  <a16:creationId xmlns:a16="http://schemas.microsoft.com/office/drawing/2014/main" id="{F2891CD1-8472-4773-939C-1DA46BF281FF}"/>
                </a:ext>
              </a:extLst>
            </p:cNvPr>
            <p:cNvSpPr>
              <a:spLocks/>
            </p:cNvSpPr>
            <p:nvPr/>
          </p:nvSpPr>
          <p:spPr bwMode="hidden">
            <a:xfrm>
              <a:off x="0" y="649"/>
              <a:ext cx="816" cy="806"/>
            </a:xfrm>
            <a:custGeom>
              <a:avLst/>
              <a:gdLst>
                <a:gd name="T0" fmla="*/ 162 w 813"/>
                <a:gd name="T1" fmla="*/ 565 h 804"/>
                <a:gd name="T2" fmla="*/ 330 w 813"/>
                <a:gd name="T3" fmla="*/ 439 h 804"/>
                <a:gd name="T4" fmla="*/ 648 w 813"/>
                <a:gd name="T5" fmla="*/ 217 h 804"/>
                <a:gd name="T6" fmla="*/ 816 w 813"/>
                <a:gd name="T7" fmla="*/ 0 h 804"/>
                <a:gd name="T8" fmla="*/ 678 w 813"/>
                <a:gd name="T9" fmla="*/ 150 h 804"/>
                <a:gd name="T10" fmla="*/ 145 w 813"/>
                <a:gd name="T11" fmla="*/ 505 h 804"/>
                <a:gd name="T12" fmla="*/ 0 w 813"/>
                <a:gd name="T13" fmla="*/ 734 h 804"/>
                <a:gd name="T14" fmla="*/ 0 w 813"/>
                <a:gd name="T15" fmla="*/ 806 h 804"/>
                <a:gd name="T16" fmla="*/ 162 w 813"/>
                <a:gd name="T17" fmla="*/ 565 h 804"/>
                <a:gd name="T18" fmla="*/ 162 w 813"/>
                <a:gd name="T19" fmla="*/ 565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9" name="Freeform 10">
              <a:extLst>
                <a:ext uri="{FF2B5EF4-FFF2-40B4-BE49-F238E27FC236}">
                  <a16:creationId xmlns:a16="http://schemas.microsoft.com/office/drawing/2014/main" id="{92402362-D0D8-4506-A328-DA27463793DE}"/>
                </a:ext>
              </a:extLst>
            </p:cNvPr>
            <p:cNvSpPr>
              <a:spLocks/>
            </p:cNvSpPr>
            <p:nvPr/>
          </p:nvSpPr>
          <p:spPr bwMode="hidden">
            <a:xfrm>
              <a:off x="0" y="1545"/>
              <a:ext cx="762" cy="107"/>
            </a:xfrm>
            <a:custGeom>
              <a:avLst/>
              <a:gdLst>
                <a:gd name="T0" fmla="*/ 462 w 759"/>
                <a:gd name="T1" fmla="*/ 66 h 107"/>
                <a:gd name="T2" fmla="*/ 762 w 759"/>
                <a:gd name="T3" fmla="*/ 0 h 107"/>
                <a:gd name="T4" fmla="*/ 498 w 759"/>
                <a:gd name="T5" fmla="*/ 36 h 107"/>
                <a:gd name="T6" fmla="*/ 139 w 759"/>
                <a:gd name="T7" fmla="*/ 48 h 107"/>
                <a:gd name="T8" fmla="*/ 0 w 759"/>
                <a:gd name="T9" fmla="*/ 78 h 107"/>
                <a:gd name="T10" fmla="*/ 0 w 759"/>
                <a:gd name="T11" fmla="*/ 107 h 107"/>
                <a:gd name="T12" fmla="*/ 96 w 759"/>
                <a:gd name="T13" fmla="*/ 89 h 107"/>
                <a:gd name="T14" fmla="*/ 462 w 759"/>
                <a:gd name="T15" fmla="*/ 66 h 107"/>
                <a:gd name="T16" fmla="*/ 46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0" name="Freeform 11">
              <a:extLst>
                <a:ext uri="{FF2B5EF4-FFF2-40B4-BE49-F238E27FC236}">
                  <a16:creationId xmlns:a16="http://schemas.microsoft.com/office/drawing/2014/main" id="{82685446-869A-468B-81F0-A5F94D7AE3C7}"/>
                </a:ext>
              </a:extLst>
            </p:cNvPr>
            <p:cNvSpPr>
              <a:spLocks/>
            </p:cNvSpPr>
            <p:nvPr/>
          </p:nvSpPr>
          <p:spPr bwMode="hidden">
            <a:xfrm>
              <a:off x="2314" y="3431"/>
              <a:ext cx="3182" cy="745"/>
            </a:xfrm>
            <a:custGeom>
              <a:avLst/>
              <a:gdLst>
                <a:gd name="T0" fmla="*/ 1393 w 3169"/>
                <a:gd name="T1" fmla="*/ 240 h 743"/>
                <a:gd name="T2" fmla="*/ 1741 w 3169"/>
                <a:gd name="T3" fmla="*/ 234 h 743"/>
                <a:gd name="T4" fmla="*/ 2096 w 3169"/>
                <a:gd name="T5" fmla="*/ 252 h 743"/>
                <a:gd name="T6" fmla="*/ 2515 w 3169"/>
                <a:gd name="T7" fmla="*/ 234 h 743"/>
                <a:gd name="T8" fmla="*/ 3182 w 3169"/>
                <a:gd name="T9" fmla="*/ 205 h 743"/>
                <a:gd name="T10" fmla="*/ 3128 w 3169"/>
                <a:gd name="T11" fmla="*/ 187 h 743"/>
                <a:gd name="T12" fmla="*/ 2432 w 3169"/>
                <a:gd name="T13" fmla="*/ 222 h 743"/>
                <a:gd name="T14" fmla="*/ 2011 w 3169"/>
                <a:gd name="T15" fmla="*/ 222 h 743"/>
                <a:gd name="T16" fmla="*/ 1465 w 3169"/>
                <a:gd name="T17" fmla="*/ 187 h 743"/>
                <a:gd name="T18" fmla="*/ 1549 w 3169"/>
                <a:gd name="T19" fmla="*/ 168 h 743"/>
                <a:gd name="T20" fmla="*/ 2047 w 3169"/>
                <a:gd name="T21" fmla="*/ 0 h 743"/>
                <a:gd name="T22" fmla="*/ 1969 w 3169"/>
                <a:gd name="T23" fmla="*/ 24 h 743"/>
                <a:gd name="T24" fmla="*/ 1844 w 3169"/>
                <a:gd name="T25" fmla="*/ 66 h 743"/>
                <a:gd name="T26" fmla="*/ 1609 w 3169"/>
                <a:gd name="T27" fmla="*/ 138 h 743"/>
                <a:gd name="T28" fmla="*/ 1344 w 3169"/>
                <a:gd name="T29" fmla="*/ 199 h 743"/>
                <a:gd name="T30" fmla="*/ 1273 w 3169"/>
                <a:gd name="T31" fmla="*/ 252 h 743"/>
                <a:gd name="T32" fmla="*/ 768 w 3169"/>
                <a:gd name="T33" fmla="*/ 414 h 743"/>
                <a:gd name="T34" fmla="*/ 336 w 3169"/>
                <a:gd name="T35" fmla="*/ 504 h 743"/>
                <a:gd name="T36" fmla="*/ 0 w 3169"/>
                <a:gd name="T37" fmla="*/ 619 h 743"/>
                <a:gd name="T38" fmla="*/ 300 w 3169"/>
                <a:gd name="T39" fmla="*/ 540 h 743"/>
                <a:gd name="T40" fmla="*/ 738 w 3169"/>
                <a:gd name="T41" fmla="*/ 450 h 743"/>
                <a:gd name="T42" fmla="*/ 1183 w 3169"/>
                <a:gd name="T43" fmla="*/ 312 h 743"/>
                <a:gd name="T44" fmla="*/ 985 w 3169"/>
                <a:gd name="T45" fmla="*/ 492 h 743"/>
                <a:gd name="T46" fmla="*/ 871 w 3169"/>
                <a:gd name="T47" fmla="*/ 745 h 743"/>
                <a:gd name="T48" fmla="*/ 865 w 3169"/>
                <a:gd name="T49" fmla="*/ 745 h 743"/>
                <a:gd name="T50" fmla="*/ 937 w 3169"/>
                <a:gd name="T51" fmla="*/ 745 h 743"/>
                <a:gd name="T52" fmla="*/ 1026 w 3169"/>
                <a:gd name="T53" fmla="*/ 498 h 743"/>
                <a:gd name="T54" fmla="*/ 1302 w 3169"/>
                <a:gd name="T55" fmla="*/ 282 h 743"/>
                <a:gd name="T56" fmla="*/ 1537 w 3169"/>
                <a:gd name="T57" fmla="*/ 450 h 743"/>
                <a:gd name="T58" fmla="*/ 1777 w 3169"/>
                <a:gd name="T59" fmla="*/ 679 h 743"/>
                <a:gd name="T60" fmla="*/ 1862 w 3169"/>
                <a:gd name="T61" fmla="*/ 745 h 743"/>
                <a:gd name="T62" fmla="*/ 1927 w 3169"/>
                <a:gd name="T63" fmla="*/ 745 h 743"/>
                <a:gd name="T64" fmla="*/ 1699 w 3169"/>
                <a:gd name="T65" fmla="*/ 528 h 743"/>
                <a:gd name="T66" fmla="*/ 1393 w 3169"/>
                <a:gd name="T67" fmla="*/ 240 h 743"/>
                <a:gd name="T68" fmla="*/ 1393 w 3169"/>
                <a:gd name="T69" fmla="*/ 240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1" name="Rectangle 12">
              <a:extLst>
                <a:ext uri="{FF2B5EF4-FFF2-40B4-BE49-F238E27FC236}">
                  <a16:creationId xmlns:a16="http://schemas.microsoft.com/office/drawing/2014/main" id="{4E414BDA-9353-4108-99AE-3A39DC0D9730}"/>
                </a:ext>
              </a:extLst>
            </p:cNvPr>
            <p:cNvSpPr>
              <a:spLocks noChangeArrowheads="1"/>
            </p:cNvSpPr>
            <p:nvPr/>
          </p:nvSpPr>
          <p:spPr bwMode="hidden">
            <a:xfrm>
              <a:off x="192" y="127"/>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1042" name="Rectangle 13">
              <a:extLst>
                <a:ext uri="{FF2B5EF4-FFF2-40B4-BE49-F238E27FC236}">
                  <a16:creationId xmlns:a16="http://schemas.microsoft.com/office/drawing/2014/main" id="{4E89343F-583D-4CDC-A46A-29FB33946EBD}"/>
                </a:ext>
              </a:extLst>
            </p:cNvPr>
            <p:cNvSpPr>
              <a:spLocks noChangeArrowheads="1"/>
            </p:cNvSpPr>
            <p:nvPr/>
          </p:nvSpPr>
          <p:spPr bwMode="hidden">
            <a:xfrm>
              <a:off x="204" y="131"/>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44046" name="Freeform 14">
              <a:extLst>
                <a:ext uri="{FF2B5EF4-FFF2-40B4-BE49-F238E27FC236}">
                  <a16:creationId xmlns:a16="http://schemas.microsoft.com/office/drawing/2014/main" id="{75E4BBF5-C5EE-439E-A46B-25604BEC78FF}"/>
                </a:ext>
              </a:extLst>
            </p:cNvPr>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44047" name="Freeform 15">
              <a:extLst>
                <a:ext uri="{FF2B5EF4-FFF2-40B4-BE49-F238E27FC236}">
                  <a16:creationId xmlns:a16="http://schemas.microsoft.com/office/drawing/2014/main" id="{74ABF95E-6BED-43BF-9373-A42E8319143D}"/>
                </a:ext>
              </a:extLst>
            </p:cNvPr>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44048" name="Freeform 16">
              <a:extLst>
                <a:ext uri="{FF2B5EF4-FFF2-40B4-BE49-F238E27FC236}">
                  <a16:creationId xmlns:a16="http://schemas.microsoft.com/office/drawing/2014/main" id="{AFB6BBEB-5A26-4ED9-9353-6352884361FA}"/>
                </a:ext>
              </a:extLst>
            </p:cNvPr>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eaLnBrk="1" hangingPunct="1">
                <a:defRPr/>
              </a:pPr>
              <a:endParaRPr lang="es-ES">
                <a:cs typeface="+mn-cs"/>
              </a:endParaRPr>
            </a:p>
          </p:txBody>
        </p:sp>
        <p:sp>
          <p:nvSpPr>
            <p:cNvPr id="1046" name="Freeform 17">
              <a:extLst>
                <a:ext uri="{FF2B5EF4-FFF2-40B4-BE49-F238E27FC236}">
                  <a16:creationId xmlns:a16="http://schemas.microsoft.com/office/drawing/2014/main" id="{AF8CFBF9-6F6F-4948-89C0-C1EE4FDC8966}"/>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7" name="Freeform 18">
              <a:extLst>
                <a:ext uri="{FF2B5EF4-FFF2-40B4-BE49-F238E27FC236}">
                  <a16:creationId xmlns:a16="http://schemas.microsoft.com/office/drawing/2014/main" id="{BDEA8C54-7065-41EB-B07D-2B9CA3346F07}"/>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44051" name="Freeform 19">
              <a:extLst>
                <a:ext uri="{FF2B5EF4-FFF2-40B4-BE49-F238E27FC236}">
                  <a16:creationId xmlns:a16="http://schemas.microsoft.com/office/drawing/2014/main" id="{A9CC7224-C378-4EB2-8FFC-B9FF53E83F9E}"/>
                </a:ext>
              </a:extLst>
            </p:cNvPr>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1049" name="Freeform 20">
              <a:extLst>
                <a:ext uri="{FF2B5EF4-FFF2-40B4-BE49-F238E27FC236}">
                  <a16:creationId xmlns:a16="http://schemas.microsoft.com/office/drawing/2014/main" id="{3E6980FE-7508-4E0D-90EB-33CC1306E014}"/>
                </a:ext>
              </a:extLst>
            </p:cNvPr>
            <p:cNvSpPr>
              <a:spLocks/>
            </p:cNvSpPr>
            <p:nvPr/>
          </p:nvSpPr>
          <p:spPr bwMode="hidden">
            <a:xfrm>
              <a:off x="3160" y="1860"/>
              <a:ext cx="2162" cy="1934"/>
            </a:xfrm>
            <a:custGeom>
              <a:avLst/>
              <a:gdLst>
                <a:gd name="T0" fmla="*/ 1850 w 2153"/>
                <a:gd name="T1" fmla="*/ 853 h 1930"/>
                <a:gd name="T2" fmla="*/ 1945 w 2153"/>
                <a:gd name="T3" fmla="*/ 1021 h 1930"/>
                <a:gd name="T4" fmla="*/ 2060 w 2153"/>
                <a:gd name="T5" fmla="*/ 1170 h 1930"/>
                <a:gd name="T6" fmla="*/ 2126 w 2153"/>
                <a:gd name="T7" fmla="*/ 1249 h 1930"/>
                <a:gd name="T8" fmla="*/ 2162 w 2153"/>
                <a:gd name="T9" fmla="*/ 1297 h 1930"/>
                <a:gd name="T10" fmla="*/ 1897 w 2153"/>
                <a:gd name="T11" fmla="*/ 979 h 1930"/>
                <a:gd name="T12" fmla="*/ 1868 w 2153"/>
                <a:gd name="T13" fmla="*/ 931 h 1930"/>
                <a:gd name="T14" fmla="*/ 1789 w 2153"/>
                <a:gd name="T15" fmla="*/ 1243 h 1930"/>
                <a:gd name="T16" fmla="*/ 1777 w 2153"/>
                <a:gd name="T17" fmla="*/ 1489 h 1930"/>
                <a:gd name="T18" fmla="*/ 1826 w 2153"/>
                <a:gd name="T19" fmla="*/ 1910 h 1930"/>
                <a:gd name="T20" fmla="*/ 1795 w 2153"/>
                <a:gd name="T21" fmla="*/ 1934 h 1930"/>
                <a:gd name="T22" fmla="*/ 1753 w 2153"/>
                <a:gd name="T23" fmla="*/ 1537 h 1930"/>
                <a:gd name="T24" fmla="*/ 1735 w 2153"/>
                <a:gd name="T25" fmla="*/ 1291 h 1930"/>
                <a:gd name="T26" fmla="*/ 1771 w 2153"/>
                <a:gd name="T27" fmla="*/ 1087 h 1930"/>
                <a:gd name="T28" fmla="*/ 1777 w 2153"/>
                <a:gd name="T29" fmla="*/ 877 h 1930"/>
                <a:gd name="T30" fmla="*/ 1273 w 2153"/>
                <a:gd name="T31" fmla="*/ 1009 h 1930"/>
                <a:gd name="T32" fmla="*/ 828 w 2153"/>
                <a:gd name="T33" fmla="*/ 1134 h 1930"/>
                <a:gd name="T34" fmla="*/ 324 w 2153"/>
                <a:gd name="T35" fmla="*/ 1315 h 1930"/>
                <a:gd name="T36" fmla="*/ 18 w 2153"/>
                <a:gd name="T37" fmla="*/ 1423 h 1930"/>
                <a:gd name="T38" fmla="*/ 312 w 2153"/>
                <a:gd name="T39" fmla="*/ 1285 h 1930"/>
                <a:gd name="T40" fmla="*/ 685 w 2153"/>
                <a:gd name="T41" fmla="*/ 1146 h 1930"/>
                <a:gd name="T42" fmla="*/ 1026 w 2153"/>
                <a:gd name="T43" fmla="*/ 1039 h 1930"/>
                <a:gd name="T44" fmla="*/ 1417 w 2153"/>
                <a:gd name="T45" fmla="*/ 931 h 1930"/>
                <a:gd name="T46" fmla="*/ 1699 w 2153"/>
                <a:gd name="T47" fmla="*/ 817 h 1930"/>
                <a:gd name="T48" fmla="*/ 1339 w 2153"/>
                <a:gd name="T49" fmla="*/ 624 h 1930"/>
                <a:gd name="T50" fmla="*/ 865 w 2153"/>
                <a:gd name="T51" fmla="*/ 516 h 1930"/>
                <a:gd name="T52" fmla="*/ 228 w 2153"/>
                <a:gd name="T53" fmla="*/ 161 h 1930"/>
                <a:gd name="T54" fmla="*/ 0 w 2153"/>
                <a:gd name="T55" fmla="*/ 83 h 1930"/>
                <a:gd name="T56" fmla="*/ 330 w 2153"/>
                <a:gd name="T57" fmla="*/ 179 h 1930"/>
                <a:gd name="T58" fmla="*/ 715 w 2153"/>
                <a:gd name="T59" fmla="*/ 384 h 1930"/>
                <a:gd name="T60" fmla="*/ 937 w 2153"/>
                <a:gd name="T61" fmla="*/ 492 h 1930"/>
                <a:gd name="T62" fmla="*/ 1357 w 2153"/>
                <a:gd name="T63" fmla="*/ 594 h 1930"/>
                <a:gd name="T64" fmla="*/ 1657 w 2153"/>
                <a:gd name="T65" fmla="*/ 745 h 1930"/>
                <a:gd name="T66" fmla="*/ 1429 w 2153"/>
                <a:gd name="T67" fmla="*/ 462 h 1930"/>
                <a:gd name="T68" fmla="*/ 1291 w 2153"/>
                <a:gd name="T69" fmla="*/ 191 h 1930"/>
                <a:gd name="T70" fmla="*/ 1159 w 2153"/>
                <a:gd name="T71" fmla="*/ 0 h 1930"/>
                <a:gd name="T72" fmla="*/ 1345 w 2153"/>
                <a:gd name="T73" fmla="*/ 215 h 1930"/>
                <a:gd name="T74" fmla="*/ 1495 w 2153"/>
                <a:gd name="T75" fmla="*/ 486 h 1930"/>
                <a:gd name="T76" fmla="*/ 1753 w 2153"/>
                <a:gd name="T77" fmla="*/ 805 h 1930"/>
                <a:gd name="T78" fmla="*/ 1850 w 2153"/>
                <a:gd name="T79" fmla="*/ 853 h 1930"/>
                <a:gd name="T80" fmla="*/ 1850 w 2153"/>
                <a:gd name="T81" fmla="*/ 85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44053" name="Rectangle 21">
            <a:extLst>
              <a:ext uri="{FF2B5EF4-FFF2-40B4-BE49-F238E27FC236}">
                <a16:creationId xmlns:a16="http://schemas.microsoft.com/office/drawing/2014/main" id="{AA656431-E447-4A2B-82A0-6C80EC536B9A}"/>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44054" name="Rectangle 22">
            <a:extLst>
              <a:ext uri="{FF2B5EF4-FFF2-40B4-BE49-F238E27FC236}">
                <a16:creationId xmlns:a16="http://schemas.microsoft.com/office/drawing/2014/main" id="{F147129B-2B61-42FF-ACB3-EFEBDAEE8265}"/>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4055" name="Rectangle 23">
            <a:extLst>
              <a:ext uri="{FF2B5EF4-FFF2-40B4-BE49-F238E27FC236}">
                <a16:creationId xmlns:a16="http://schemas.microsoft.com/office/drawing/2014/main" id="{CEB6337B-EA53-471C-8BBD-68CA35F23A0C}"/>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cs typeface="+mn-cs"/>
              </a:defRPr>
            </a:lvl1pPr>
          </a:lstStyle>
          <a:p>
            <a:pPr>
              <a:defRPr/>
            </a:pPr>
            <a:endParaRPr lang="es-ES"/>
          </a:p>
        </p:txBody>
      </p:sp>
      <p:sp>
        <p:nvSpPr>
          <p:cNvPr id="44056" name="Rectangle 24">
            <a:extLst>
              <a:ext uri="{FF2B5EF4-FFF2-40B4-BE49-F238E27FC236}">
                <a16:creationId xmlns:a16="http://schemas.microsoft.com/office/drawing/2014/main" id="{F73D3CEA-FDC4-4D8B-A874-314F9650717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cs typeface="+mn-cs"/>
              </a:defRPr>
            </a:lvl1pPr>
          </a:lstStyle>
          <a:p>
            <a:pPr>
              <a:defRPr/>
            </a:pPr>
            <a:endParaRPr lang="es-ES"/>
          </a:p>
        </p:txBody>
      </p:sp>
      <p:sp>
        <p:nvSpPr>
          <p:cNvPr id="44057" name="Rectangle 25">
            <a:extLst>
              <a:ext uri="{FF2B5EF4-FFF2-40B4-BE49-F238E27FC236}">
                <a16:creationId xmlns:a16="http://schemas.microsoft.com/office/drawing/2014/main" id="{705C5524-1038-46AC-A099-5C5026457080}"/>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549E0048-3BB7-4343-9BE0-170E477D9FC1}" type="slidenum">
              <a:rPr lang="es-ES" altLang="es-AR"/>
              <a:pPr>
                <a:defRPr/>
              </a:pPr>
              <a:t>‹Nº›</a:t>
            </a:fld>
            <a:endParaRPr lang="es-ES" altLang="es-AR"/>
          </a:p>
        </p:txBody>
      </p:sp>
    </p:spTree>
  </p:cSld>
  <p:clrMap bg1="dk2" tx1="lt1" bg2="dk1" tx2="lt2" accent1="accent1" accent2="accent2" accent3="accent3" accent4="accent4" accent5="accent5" accent6="accent6" hlink="hlink" folHlink="folHlink"/>
  <p:sldLayoutIdLst>
    <p:sldLayoutId id="2147483831"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commons.wikimedia.org/wiki/File:Slots_AGP_&amp;_PCI_on_Motherboard_P4VMM2_MCS.JPG" TargetMode="Externa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hyperlink" Target="http://commons.wikimedia.org/wiki/File:AGP_&amp;_AGP_Pro_Keying.svg"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commons.wikimedia.org/wiki/File:SATA_ports.jpg"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commons.wikimedia.org/wiki/File:USB_Icon.svg" TargetMode="Externa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hyperlink" Target="http://commons.wikimedia.org/wiki/File:USB3.0_connectors.svg"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es.wikipedia.org/wiki/D%C3%BAplex_%28telecomunicaciones%29" TargetMode="External"/><Relationship Id="rId2" Type="http://schemas.openxmlformats.org/officeDocument/2006/relationships/hyperlink" Target="http://es.wikipedia.org/wiki/Par_trenzado"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commons.wikimedia.org/wiki/File:USB_connectors.jpg" TargetMode="External"/><Relationship Id="rId1" Type="http://schemas.openxmlformats.org/officeDocument/2006/relationships/slideLayout" Target="../slideLayouts/slideLayout4.xml"/><Relationship Id="rId5" Type="http://schemas.openxmlformats.org/officeDocument/2006/relationships/image" Target="../media/image34.jpeg"/><Relationship Id="rId4" Type="http://schemas.openxmlformats.org/officeDocument/2006/relationships/hyperlink" Target="http://commons.wikimedia.org/wiki/File:USB_types_2.jpg" TargetMode="External"/></Relationships>
</file>

<file path=ppt/slides/_rels/slide7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B72561-AF5D-4A29-A7EC-F182B401EEEB}"/>
              </a:ext>
            </a:extLst>
          </p:cNvPr>
          <p:cNvSpPr>
            <a:spLocks noGrp="1" noChangeArrowheads="1"/>
          </p:cNvSpPr>
          <p:nvPr>
            <p:ph type="ctrTitle"/>
          </p:nvPr>
        </p:nvSpPr>
        <p:spPr>
          <a:xfrm>
            <a:off x="0" y="476250"/>
            <a:ext cx="9144000" cy="1657350"/>
          </a:xfrm>
        </p:spPr>
        <p:txBody>
          <a:bodyPr/>
          <a:lstStyle/>
          <a:p>
            <a:pPr eaLnBrk="1" hangingPunct="1">
              <a:defRPr/>
            </a:pPr>
            <a:r>
              <a:rPr lang="es-ES_tradnl" sz="3200"/>
              <a:t>ARQUITECTURA DE COMPUTADORAS</a:t>
            </a:r>
            <a:endParaRPr lang="es-ES" sz="3200"/>
          </a:p>
        </p:txBody>
      </p:sp>
      <p:sp>
        <p:nvSpPr>
          <p:cNvPr id="17411" name="Rectangle 3">
            <a:extLst>
              <a:ext uri="{FF2B5EF4-FFF2-40B4-BE49-F238E27FC236}">
                <a16:creationId xmlns:a16="http://schemas.microsoft.com/office/drawing/2014/main" id="{5F5A1EB2-2109-457F-BE54-D435FA83FF7B}"/>
              </a:ext>
            </a:extLst>
          </p:cNvPr>
          <p:cNvSpPr>
            <a:spLocks noGrp="1" noChangeArrowheads="1"/>
          </p:cNvSpPr>
          <p:nvPr>
            <p:ph type="subTitle" idx="1"/>
          </p:nvPr>
        </p:nvSpPr>
        <p:spPr>
          <a:xfrm>
            <a:off x="0" y="2133600"/>
            <a:ext cx="8893175" cy="4391025"/>
          </a:xfrm>
        </p:spPr>
        <p:txBody>
          <a:bodyPr/>
          <a:lstStyle/>
          <a:p>
            <a:pPr eaLnBrk="1" hangingPunct="1">
              <a:defRPr/>
            </a:pPr>
            <a:r>
              <a:rPr lang="es-ES_tradnl" sz="3600" dirty="0">
                <a:solidFill>
                  <a:srgbClr val="FFFF00"/>
                </a:solidFill>
                <a:latin typeface="Castellar" pitchFamily="18" charset="0"/>
              </a:rPr>
              <a:t>Unidad N°4: entrada y salida</a:t>
            </a:r>
          </a:p>
          <a:p>
            <a:pPr eaLnBrk="1" hangingPunct="1">
              <a:defRPr/>
            </a:pPr>
            <a:endParaRPr lang="es-ES_tradnl" sz="2400" dirty="0">
              <a:latin typeface="Castellar" pitchFamily="18" charset="0"/>
            </a:endParaRPr>
          </a:p>
          <a:p>
            <a:pPr eaLnBrk="1" hangingPunct="1">
              <a:defRPr/>
            </a:pPr>
            <a:r>
              <a:rPr lang="es-ES_tradnl" sz="2400" dirty="0">
                <a:latin typeface="Castellar" pitchFamily="18" charset="0"/>
              </a:rPr>
              <a:t>Segunda parte</a:t>
            </a:r>
          </a:p>
          <a:p>
            <a:pPr eaLnBrk="1" hangingPunct="1">
              <a:defRPr/>
            </a:pPr>
            <a:r>
              <a:rPr lang="es-ES_tradnl" sz="4400" dirty="0">
                <a:latin typeface="Vineta BT" pitchFamily="82" charset="0"/>
              </a:rPr>
              <a:t>BUSES  DE ENTRADA Y SALIDA</a:t>
            </a:r>
          </a:p>
          <a:p>
            <a:pPr eaLnBrk="1" hangingPunct="1">
              <a:defRPr/>
            </a:pPr>
            <a:endParaRPr lang="es-ES_tradnl" dirty="0">
              <a:latin typeface="Verdana" pitchFamily="34" charset="0"/>
            </a:endParaRPr>
          </a:p>
          <a:p>
            <a:pPr eaLnBrk="1" hangingPunct="1">
              <a:defRPr/>
            </a:pPr>
            <a:r>
              <a:rPr lang="es-ES_tradnl" dirty="0">
                <a:latin typeface="Verdana" pitchFamily="34" charset="0"/>
              </a:rPr>
              <a:t>2024</a:t>
            </a:r>
            <a:endParaRPr lang="es-ES" dirty="0">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B2651-1A38-B8FC-4D0B-A37608862354}"/>
              </a:ext>
            </a:extLst>
          </p:cNvPr>
          <p:cNvSpPr>
            <a:spLocks noGrp="1"/>
          </p:cNvSpPr>
          <p:nvPr>
            <p:ph type="title"/>
          </p:nvPr>
        </p:nvSpPr>
        <p:spPr>
          <a:xfrm>
            <a:off x="457200" y="277813"/>
            <a:ext cx="8229600" cy="630907"/>
          </a:xfrm>
        </p:spPr>
        <p:txBody>
          <a:bodyPr/>
          <a:lstStyle/>
          <a:p>
            <a:r>
              <a:rPr lang="es-AR" sz="2400" dirty="0"/>
              <a:t>TEMPORIZACIÓN ASÍNCRONA </a:t>
            </a:r>
            <a:br>
              <a:rPr lang="es-AR" sz="2400" dirty="0"/>
            </a:br>
            <a:r>
              <a:rPr lang="es-AR" sz="2400" dirty="0"/>
              <a:t>OPERACIÓN LECTURA DE BUS </a:t>
            </a:r>
          </a:p>
        </p:txBody>
      </p:sp>
      <p:pic>
        <p:nvPicPr>
          <p:cNvPr id="7" name="Marcador de contenido 6">
            <a:extLst>
              <a:ext uri="{FF2B5EF4-FFF2-40B4-BE49-F238E27FC236}">
                <a16:creationId xmlns:a16="http://schemas.microsoft.com/office/drawing/2014/main" id="{C2BAB0E0-137F-11D4-E2FA-5DF78B496105}"/>
              </a:ext>
            </a:extLst>
          </p:cNvPr>
          <p:cNvPicPr>
            <a:picLocks noGrp="1" noChangeAspect="1"/>
          </p:cNvPicPr>
          <p:nvPr>
            <p:ph sz="half" idx="1"/>
          </p:nvPr>
        </p:nvPicPr>
        <p:blipFill>
          <a:blip r:embed="rId2"/>
          <a:stretch>
            <a:fillRect/>
          </a:stretch>
        </p:blipFill>
        <p:spPr>
          <a:xfrm>
            <a:off x="1996875" y="1032920"/>
            <a:ext cx="5150247" cy="2651612"/>
          </a:xfrm>
        </p:spPr>
      </p:pic>
      <p:pic>
        <p:nvPicPr>
          <p:cNvPr id="9" name="Marcador de contenido 8">
            <a:extLst>
              <a:ext uri="{FF2B5EF4-FFF2-40B4-BE49-F238E27FC236}">
                <a16:creationId xmlns:a16="http://schemas.microsoft.com/office/drawing/2014/main" id="{5533AF1F-2AA2-C4AC-4026-A65BF1EF9C4C}"/>
              </a:ext>
            </a:extLst>
          </p:cNvPr>
          <p:cNvPicPr>
            <a:picLocks noGrp="1" noChangeAspect="1"/>
          </p:cNvPicPr>
          <p:nvPr>
            <p:ph sz="half" idx="2"/>
          </p:nvPr>
        </p:nvPicPr>
        <p:blipFill>
          <a:blip r:embed="rId3"/>
          <a:stretch>
            <a:fillRect/>
          </a:stretch>
        </p:blipFill>
        <p:spPr>
          <a:xfrm>
            <a:off x="2066794" y="3825387"/>
            <a:ext cx="5010410" cy="2651613"/>
          </a:xfrm>
        </p:spPr>
      </p:pic>
      <p:sp>
        <p:nvSpPr>
          <p:cNvPr id="5" name="Marcador de número de diapositiva 4">
            <a:extLst>
              <a:ext uri="{FF2B5EF4-FFF2-40B4-BE49-F238E27FC236}">
                <a16:creationId xmlns:a16="http://schemas.microsoft.com/office/drawing/2014/main" id="{CB5ED3DB-BE97-191B-D0C2-34B46CF6B32F}"/>
              </a:ext>
            </a:extLst>
          </p:cNvPr>
          <p:cNvSpPr>
            <a:spLocks noGrp="1"/>
          </p:cNvSpPr>
          <p:nvPr>
            <p:ph type="sldNum" sz="quarter" idx="12"/>
          </p:nvPr>
        </p:nvSpPr>
        <p:spPr/>
        <p:txBody>
          <a:bodyPr/>
          <a:lstStyle/>
          <a:p>
            <a:pPr>
              <a:defRPr/>
            </a:pPr>
            <a:fld id="{4515A099-574E-4A7A-9800-22D04C2B076A}" type="slidenum">
              <a:rPr lang="es-ES" altLang="es-AR" smtClean="0"/>
              <a:pPr>
                <a:defRPr/>
              </a:pPr>
              <a:t>10</a:t>
            </a:fld>
            <a:endParaRPr lang="es-ES" altLang="es-AR"/>
          </a:p>
        </p:txBody>
      </p:sp>
    </p:spTree>
    <p:extLst>
      <p:ext uri="{BB962C8B-B14F-4D97-AF65-F5344CB8AC3E}">
        <p14:creationId xmlns:p14="http://schemas.microsoft.com/office/powerpoint/2010/main" val="2470991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2EF60-8ADF-0587-286B-966CE7BAFCB2}"/>
              </a:ext>
            </a:extLst>
          </p:cNvPr>
          <p:cNvSpPr>
            <a:spLocks noGrp="1"/>
          </p:cNvSpPr>
          <p:nvPr>
            <p:ph type="title"/>
          </p:nvPr>
        </p:nvSpPr>
        <p:spPr>
          <a:xfrm>
            <a:off x="457200" y="277813"/>
            <a:ext cx="8229600" cy="741725"/>
          </a:xfrm>
        </p:spPr>
        <p:txBody>
          <a:bodyPr/>
          <a:lstStyle/>
          <a:p>
            <a:r>
              <a:rPr lang="es-AR" sz="2400" dirty="0"/>
              <a:t>TEMPORIZACIÓN ASÍNCRONA </a:t>
            </a:r>
            <a:br>
              <a:rPr lang="es-AR" sz="2400" dirty="0"/>
            </a:br>
            <a:r>
              <a:rPr lang="es-AR" sz="2400" dirty="0"/>
              <a:t>OPERACIÓN ESCRITURA DE BUS</a:t>
            </a:r>
          </a:p>
        </p:txBody>
      </p:sp>
      <p:pic>
        <p:nvPicPr>
          <p:cNvPr id="7" name="Marcador de contenido 6">
            <a:extLst>
              <a:ext uri="{FF2B5EF4-FFF2-40B4-BE49-F238E27FC236}">
                <a16:creationId xmlns:a16="http://schemas.microsoft.com/office/drawing/2014/main" id="{8F4A3D65-B818-A9E2-C092-4A3B1F3155A2}"/>
              </a:ext>
            </a:extLst>
          </p:cNvPr>
          <p:cNvPicPr>
            <a:picLocks noGrp="1" noChangeAspect="1"/>
          </p:cNvPicPr>
          <p:nvPr>
            <p:ph sz="half" idx="1"/>
          </p:nvPr>
        </p:nvPicPr>
        <p:blipFill>
          <a:blip r:embed="rId2"/>
          <a:stretch>
            <a:fillRect/>
          </a:stretch>
        </p:blipFill>
        <p:spPr>
          <a:xfrm>
            <a:off x="1941182" y="1199877"/>
            <a:ext cx="5261636" cy="2643973"/>
          </a:xfrm>
        </p:spPr>
      </p:pic>
      <p:pic>
        <p:nvPicPr>
          <p:cNvPr id="9" name="Marcador de contenido 8">
            <a:extLst>
              <a:ext uri="{FF2B5EF4-FFF2-40B4-BE49-F238E27FC236}">
                <a16:creationId xmlns:a16="http://schemas.microsoft.com/office/drawing/2014/main" id="{CCB5E9B5-E66B-AC30-D1DC-23EC09E7A44A}"/>
              </a:ext>
            </a:extLst>
          </p:cNvPr>
          <p:cNvPicPr>
            <a:picLocks noGrp="1" noChangeAspect="1"/>
          </p:cNvPicPr>
          <p:nvPr>
            <p:ph sz="half" idx="2"/>
          </p:nvPr>
        </p:nvPicPr>
        <p:blipFill>
          <a:blip r:embed="rId3"/>
          <a:stretch>
            <a:fillRect/>
          </a:stretch>
        </p:blipFill>
        <p:spPr>
          <a:xfrm>
            <a:off x="1941182" y="4024189"/>
            <a:ext cx="5261636" cy="2681411"/>
          </a:xfrm>
        </p:spPr>
      </p:pic>
      <p:sp>
        <p:nvSpPr>
          <p:cNvPr id="5" name="Marcador de número de diapositiva 4">
            <a:extLst>
              <a:ext uri="{FF2B5EF4-FFF2-40B4-BE49-F238E27FC236}">
                <a16:creationId xmlns:a16="http://schemas.microsoft.com/office/drawing/2014/main" id="{66B239D5-46FA-78D0-DE89-AA1139DCABEA}"/>
              </a:ext>
            </a:extLst>
          </p:cNvPr>
          <p:cNvSpPr>
            <a:spLocks noGrp="1"/>
          </p:cNvSpPr>
          <p:nvPr>
            <p:ph type="sldNum" sz="quarter" idx="12"/>
          </p:nvPr>
        </p:nvSpPr>
        <p:spPr/>
        <p:txBody>
          <a:bodyPr/>
          <a:lstStyle/>
          <a:p>
            <a:pPr>
              <a:defRPr/>
            </a:pPr>
            <a:fld id="{4515A099-574E-4A7A-9800-22D04C2B076A}" type="slidenum">
              <a:rPr lang="es-ES" altLang="es-AR" smtClean="0"/>
              <a:pPr>
                <a:defRPr/>
              </a:pPr>
              <a:t>11</a:t>
            </a:fld>
            <a:endParaRPr lang="es-ES" altLang="es-AR"/>
          </a:p>
        </p:txBody>
      </p:sp>
    </p:spTree>
    <p:extLst>
      <p:ext uri="{BB962C8B-B14F-4D97-AF65-F5344CB8AC3E}">
        <p14:creationId xmlns:p14="http://schemas.microsoft.com/office/powerpoint/2010/main" val="189496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83B2B9-C1BD-57EA-521B-89F22B3815EC}"/>
              </a:ext>
            </a:extLst>
          </p:cNvPr>
          <p:cNvSpPr>
            <a:spLocks noGrp="1"/>
          </p:cNvSpPr>
          <p:nvPr>
            <p:ph type="title"/>
          </p:nvPr>
        </p:nvSpPr>
        <p:spPr>
          <a:xfrm>
            <a:off x="0" y="277813"/>
            <a:ext cx="9144000" cy="1143000"/>
          </a:xfrm>
        </p:spPr>
        <p:txBody>
          <a:bodyPr/>
          <a:lstStyle/>
          <a:p>
            <a:r>
              <a:rPr lang="es-AR" sz="2800" dirty="0"/>
              <a:t>TIPOS DE TRANSFERENCIAS DE DATOS EN UN BUS</a:t>
            </a:r>
          </a:p>
        </p:txBody>
      </p:sp>
      <p:pic>
        <p:nvPicPr>
          <p:cNvPr id="9" name="Marcador de contenido 8">
            <a:extLst>
              <a:ext uri="{FF2B5EF4-FFF2-40B4-BE49-F238E27FC236}">
                <a16:creationId xmlns:a16="http://schemas.microsoft.com/office/drawing/2014/main" id="{10CF7F65-1E72-E22A-6074-635228F9078D}"/>
              </a:ext>
            </a:extLst>
          </p:cNvPr>
          <p:cNvPicPr>
            <a:picLocks noGrp="1" noChangeAspect="1"/>
          </p:cNvPicPr>
          <p:nvPr>
            <p:ph sz="half" idx="1"/>
          </p:nvPr>
        </p:nvPicPr>
        <p:blipFill>
          <a:blip r:embed="rId2"/>
          <a:stretch>
            <a:fillRect/>
          </a:stretch>
        </p:blipFill>
        <p:spPr>
          <a:xfrm>
            <a:off x="255872" y="1402872"/>
            <a:ext cx="4212484" cy="4600476"/>
          </a:xfrm>
        </p:spPr>
      </p:pic>
      <p:pic>
        <p:nvPicPr>
          <p:cNvPr id="7" name="Marcador de contenido 6">
            <a:extLst>
              <a:ext uri="{FF2B5EF4-FFF2-40B4-BE49-F238E27FC236}">
                <a16:creationId xmlns:a16="http://schemas.microsoft.com/office/drawing/2014/main" id="{EB9BD80B-8F59-6B7A-18F7-2B1990527D11}"/>
              </a:ext>
            </a:extLst>
          </p:cNvPr>
          <p:cNvPicPr>
            <a:picLocks noGrp="1" noChangeAspect="1"/>
          </p:cNvPicPr>
          <p:nvPr>
            <p:ph sz="half" idx="2"/>
          </p:nvPr>
        </p:nvPicPr>
        <p:blipFill>
          <a:blip r:embed="rId3"/>
          <a:stretch>
            <a:fillRect/>
          </a:stretch>
        </p:blipFill>
        <p:spPr>
          <a:xfrm>
            <a:off x="4591313" y="1409311"/>
            <a:ext cx="4346269" cy="4573690"/>
          </a:xfrm>
        </p:spPr>
      </p:pic>
      <p:sp>
        <p:nvSpPr>
          <p:cNvPr id="5" name="Marcador de número de diapositiva 4">
            <a:extLst>
              <a:ext uri="{FF2B5EF4-FFF2-40B4-BE49-F238E27FC236}">
                <a16:creationId xmlns:a16="http://schemas.microsoft.com/office/drawing/2014/main" id="{EF036A64-5A91-491C-30F1-789037CCF222}"/>
              </a:ext>
            </a:extLst>
          </p:cNvPr>
          <p:cNvSpPr>
            <a:spLocks noGrp="1"/>
          </p:cNvSpPr>
          <p:nvPr>
            <p:ph type="sldNum" sz="quarter" idx="12"/>
          </p:nvPr>
        </p:nvSpPr>
        <p:spPr/>
        <p:txBody>
          <a:bodyPr/>
          <a:lstStyle/>
          <a:p>
            <a:pPr>
              <a:defRPr/>
            </a:pPr>
            <a:fld id="{4515A099-574E-4A7A-9800-22D04C2B076A}" type="slidenum">
              <a:rPr lang="es-ES" altLang="es-AR" smtClean="0"/>
              <a:pPr>
                <a:defRPr/>
              </a:pPr>
              <a:t>12</a:t>
            </a:fld>
            <a:endParaRPr lang="es-ES" altLang="es-AR"/>
          </a:p>
        </p:txBody>
      </p:sp>
    </p:spTree>
    <p:extLst>
      <p:ext uri="{BB962C8B-B14F-4D97-AF65-F5344CB8AC3E}">
        <p14:creationId xmlns:p14="http://schemas.microsoft.com/office/powerpoint/2010/main" val="340946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C0A90-8708-F261-1CE5-080A926F084D}"/>
              </a:ext>
            </a:extLst>
          </p:cNvPr>
          <p:cNvSpPr>
            <a:spLocks noGrp="1"/>
          </p:cNvSpPr>
          <p:nvPr>
            <p:ph type="title"/>
          </p:nvPr>
        </p:nvSpPr>
        <p:spPr/>
        <p:txBody>
          <a:bodyPr/>
          <a:lstStyle/>
          <a:p>
            <a:r>
              <a:rPr lang="es-AR" sz="3200" dirty="0"/>
              <a:t>ARQUITECTURA DE BUS TRADICIONAL</a:t>
            </a:r>
          </a:p>
        </p:txBody>
      </p:sp>
      <p:pic>
        <p:nvPicPr>
          <p:cNvPr id="6" name="Marcador de contenido 5">
            <a:extLst>
              <a:ext uri="{FF2B5EF4-FFF2-40B4-BE49-F238E27FC236}">
                <a16:creationId xmlns:a16="http://schemas.microsoft.com/office/drawing/2014/main" id="{E24B2DD7-6E41-44F0-6CE3-DF05B20A6741}"/>
              </a:ext>
            </a:extLst>
          </p:cNvPr>
          <p:cNvPicPr>
            <a:picLocks noGrp="1" noChangeAspect="1"/>
          </p:cNvPicPr>
          <p:nvPr>
            <p:ph idx="1"/>
          </p:nvPr>
        </p:nvPicPr>
        <p:blipFill>
          <a:blip r:embed="rId2"/>
          <a:stretch>
            <a:fillRect/>
          </a:stretch>
        </p:blipFill>
        <p:spPr>
          <a:xfrm>
            <a:off x="504090" y="1553226"/>
            <a:ext cx="8173882" cy="4536504"/>
          </a:xfrm>
        </p:spPr>
      </p:pic>
      <p:sp>
        <p:nvSpPr>
          <p:cNvPr id="4" name="Marcador de número de diapositiva 3">
            <a:extLst>
              <a:ext uri="{FF2B5EF4-FFF2-40B4-BE49-F238E27FC236}">
                <a16:creationId xmlns:a16="http://schemas.microsoft.com/office/drawing/2014/main" id="{280ED1F8-7942-F732-B6CB-E2B060D2C10F}"/>
              </a:ext>
            </a:extLst>
          </p:cNvPr>
          <p:cNvSpPr>
            <a:spLocks noGrp="1"/>
          </p:cNvSpPr>
          <p:nvPr>
            <p:ph type="sldNum" sz="quarter" idx="12"/>
          </p:nvPr>
        </p:nvSpPr>
        <p:spPr/>
        <p:txBody>
          <a:bodyPr/>
          <a:lstStyle/>
          <a:p>
            <a:pPr>
              <a:defRPr/>
            </a:pPr>
            <a:fld id="{0096C54D-47C9-43CE-B741-7278959F4603}" type="slidenum">
              <a:rPr lang="es-ES" altLang="es-AR" smtClean="0"/>
              <a:pPr>
                <a:defRPr/>
              </a:pPr>
              <a:t>13</a:t>
            </a:fld>
            <a:endParaRPr lang="es-ES" altLang="es-AR"/>
          </a:p>
        </p:txBody>
      </p:sp>
    </p:spTree>
    <p:extLst>
      <p:ext uri="{BB962C8B-B14F-4D97-AF65-F5344CB8AC3E}">
        <p14:creationId xmlns:p14="http://schemas.microsoft.com/office/powerpoint/2010/main" val="206174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351A0-21EE-2B92-D350-5942EDF9BEA1}"/>
              </a:ext>
            </a:extLst>
          </p:cNvPr>
          <p:cNvSpPr>
            <a:spLocks noGrp="1"/>
          </p:cNvSpPr>
          <p:nvPr>
            <p:ph type="title"/>
          </p:nvPr>
        </p:nvSpPr>
        <p:spPr>
          <a:xfrm>
            <a:off x="0" y="277813"/>
            <a:ext cx="9144000" cy="645824"/>
          </a:xfrm>
        </p:spPr>
        <p:txBody>
          <a:bodyPr/>
          <a:lstStyle/>
          <a:p>
            <a:r>
              <a:rPr lang="es-AR" sz="3600" dirty="0"/>
              <a:t>ARQUITECTURA DE BUS TRADICIONAL</a:t>
            </a:r>
          </a:p>
        </p:txBody>
      </p:sp>
      <p:sp>
        <p:nvSpPr>
          <p:cNvPr id="3" name="Marcador de contenido 2">
            <a:extLst>
              <a:ext uri="{FF2B5EF4-FFF2-40B4-BE49-F238E27FC236}">
                <a16:creationId xmlns:a16="http://schemas.microsoft.com/office/drawing/2014/main" id="{47D4B95D-DF8D-0007-818E-B9A312D46ACB}"/>
              </a:ext>
            </a:extLst>
          </p:cNvPr>
          <p:cNvSpPr>
            <a:spLocks noGrp="1"/>
          </p:cNvSpPr>
          <p:nvPr>
            <p:ph idx="1"/>
          </p:nvPr>
        </p:nvSpPr>
        <p:spPr>
          <a:xfrm>
            <a:off x="58855" y="1024190"/>
            <a:ext cx="8977641" cy="5224210"/>
          </a:xfrm>
        </p:spPr>
        <p:txBody>
          <a:bodyPr/>
          <a:lstStyle/>
          <a:p>
            <a:r>
              <a:rPr lang="es-AR" sz="2400" dirty="0"/>
              <a:t>VARIOS BUSES ORGANIZADOS JERÁRQUICAMENTE:</a:t>
            </a:r>
          </a:p>
          <a:p>
            <a:pPr lvl="1"/>
            <a:r>
              <a:rPr lang="es-AR" sz="2000" b="1" dirty="0"/>
              <a:t>BUS LOCAL</a:t>
            </a:r>
            <a:r>
              <a:rPr lang="es-AR" sz="2000" dirty="0"/>
              <a:t>: CONECTA AL PROCESADOR (CPU) CON LA MEMORIA CACHÉ, PUEDEN CONECTARSE UNO O MÁS DISPOSITIVOS LOCALES</a:t>
            </a:r>
          </a:p>
          <a:p>
            <a:pPr lvl="1"/>
            <a:r>
              <a:rPr lang="es-AR" sz="2000" b="1" dirty="0"/>
              <a:t>CONTROLADOR DE MEMORIA CACHÉ</a:t>
            </a:r>
            <a:r>
              <a:rPr lang="es-AR" sz="2000" dirty="0"/>
              <a:t>: CONECTA AL BUS LOCAL Y AL BUS DEL SISTEMA.</a:t>
            </a:r>
          </a:p>
          <a:p>
            <a:pPr lvl="1"/>
            <a:r>
              <a:rPr lang="es-AR" sz="2000" b="1" dirty="0"/>
              <a:t>BUS DEL SISTEMA</a:t>
            </a:r>
            <a:r>
              <a:rPr lang="es-AR" sz="2000" dirty="0"/>
              <a:t>: INTERCONECTA MEMORIA PRINCIPAL, CONTROLADOR DE MEMORIA CAHÉ  E INTERFAZ CON EL BUS DE EXPANSIÓN.</a:t>
            </a:r>
          </a:p>
          <a:p>
            <a:pPr lvl="1"/>
            <a:r>
              <a:rPr lang="es-AR" sz="2000" b="1" dirty="0"/>
              <a:t>INTERFAZ CON EL BUS DE EXPANSIÓN</a:t>
            </a:r>
            <a:r>
              <a:rPr lang="es-AR" sz="2000" dirty="0"/>
              <a:t>: REGULA LAS TRANSFERENCIAS DE DATOS ENTRE EL BUS DEL SISTEMA Y LOS CONTROLADORES CONECTADOS AL BUS DE EXPANSIÓN.</a:t>
            </a:r>
          </a:p>
          <a:p>
            <a:pPr lvl="1"/>
            <a:r>
              <a:rPr lang="es-AR" sz="2000" b="1" dirty="0"/>
              <a:t>BUS DE EXPANSIÓN</a:t>
            </a:r>
            <a:r>
              <a:rPr lang="es-AR" sz="2000" dirty="0"/>
              <a:t>: ES AL QUE SE CONECTAN TODOS LOS CONTROLADORES DE LOS DISPOSITIVOS DE E/S. POR EJEMPLO: RED ETHERNET 10 Mbps, INTERFAZ SCSI (Small </a:t>
            </a:r>
            <a:r>
              <a:rPr lang="es-AR" sz="2000" dirty="0" err="1"/>
              <a:t>Computer</a:t>
            </a:r>
            <a:r>
              <a:rPr lang="es-AR" sz="2000" dirty="0"/>
              <a:t> </a:t>
            </a:r>
            <a:r>
              <a:rPr lang="es-AR" sz="2000" dirty="0" err="1"/>
              <a:t>System</a:t>
            </a:r>
            <a:r>
              <a:rPr lang="es-AR" sz="2000" dirty="0"/>
              <a:t> Interface), PUERTO SERIE (IMPRESORA O ESCANER), ETC.</a:t>
            </a:r>
          </a:p>
        </p:txBody>
      </p:sp>
      <p:sp>
        <p:nvSpPr>
          <p:cNvPr id="4" name="Marcador de número de diapositiva 3">
            <a:extLst>
              <a:ext uri="{FF2B5EF4-FFF2-40B4-BE49-F238E27FC236}">
                <a16:creationId xmlns:a16="http://schemas.microsoft.com/office/drawing/2014/main" id="{3FF8FECA-2D1A-F705-7276-7ED1A1AE3219}"/>
              </a:ext>
            </a:extLst>
          </p:cNvPr>
          <p:cNvSpPr>
            <a:spLocks noGrp="1"/>
          </p:cNvSpPr>
          <p:nvPr>
            <p:ph type="sldNum" sz="quarter" idx="12"/>
          </p:nvPr>
        </p:nvSpPr>
        <p:spPr/>
        <p:txBody>
          <a:bodyPr/>
          <a:lstStyle/>
          <a:p>
            <a:pPr>
              <a:defRPr/>
            </a:pPr>
            <a:fld id="{0096C54D-47C9-43CE-B741-7278959F4603}" type="slidenum">
              <a:rPr lang="es-ES" altLang="es-AR" smtClean="0"/>
              <a:pPr>
                <a:defRPr/>
              </a:pPr>
              <a:t>14</a:t>
            </a:fld>
            <a:endParaRPr lang="es-ES" altLang="es-AR" dirty="0"/>
          </a:p>
        </p:txBody>
      </p:sp>
    </p:spTree>
    <p:extLst>
      <p:ext uri="{BB962C8B-B14F-4D97-AF65-F5344CB8AC3E}">
        <p14:creationId xmlns:p14="http://schemas.microsoft.com/office/powerpoint/2010/main" val="307226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EDA5F2-434C-C705-52C4-3A99D3A1B425}"/>
              </a:ext>
            </a:extLst>
          </p:cNvPr>
          <p:cNvSpPr>
            <a:spLocks noGrp="1"/>
          </p:cNvSpPr>
          <p:nvPr>
            <p:ph type="title"/>
          </p:nvPr>
        </p:nvSpPr>
        <p:spPr/>
        <p:txBody>
          <a:bodyPr/>
          <a:lstStyle/>
          <a:p>
            <a:r>
              <a:rPr lang="es-AR" sz="3200" dirty="0"/>
              <a:t>ARQUITECTURA DE BUS TRADICIONAL</a:t>
            </a:r>
          </a:p>
        </p:txBody>
      </p:sp>
      <p:sp>
        <p:nvSpPr>
          <p:cNvPr id="3" name="Marcador de contenido 2">
            <a:extLst>
              <a:ext uri="{FF2B5EF4-FFF2-40B4-BE49-F238E27FC236}">
                <a16:creationId xmlns:a16="http://schemas.microsoft.com/office/drawing/2014/main" id="{BAF1223C-FECB-901F-55B2-ABCCAC215E71}"/>
              </a:ext>
            </a:extLst>
          </p:cNvPr>
          <p:cNvSpPr>
            <a:spLocks noGrp="1"/>
          </p:cNvSpPr>
          <p:nvPr>
            <p:ph idx="1"/>
          </p:nvPr>
        </p:nvSpPr>
        <p:spPr>
          <a:xfrm>
            <a:off x="125161" y="1717675"/>
            <a:ext cx="8579296" cy="4530725"/>
          </a:xfrm>
        </p:spPr>
        <p:txBody>
          <a:bodyPr/>
          <a:lstStyle/>
          <a:p>
            <a:pPr lvl="1"/>
            <a:r>
              <a:rPr lang="es-AR" sz="3200" dirty="0"/>
              <a:t>LA ARQUITECTURA DE BUS TRADICIONAL PERMITE CONECTAR AL SISTEMA UNA AMPLIA VARIEDAD DE DISPOSITIVOS DE E/S Y AL MISMO TIEMPO AISLAR EL TRÁFICO DE INFORMACIÓN ENTRE LA MEMORIA PRINCIPAL Y EL PROCESADOR (CPU) DEL TRÁFICO CORRESPONDIENTE A LAS E/S.</a:t>
            </a:r>
          </a:p>
        </p:txBody>
      </p:sp>
      <p:sp>
        <p:nvSpPr>
          <p:cNvPr id="4" name="Marcador de número de diapositiva 3">
            <a:extLst>
              <a:ext uri="{FF2B5EF4-FFF2-40B4-BE49-F238E27FC236}">
                <a16:creationId xmlns:a16="http://schemas.microsoft.com/office/drawing/2014/main" id="{8210931F-02F2-E933-3723-4B11DAD9A702}"/>
              </a:ext>
            </a:extLst>
          </p:cNvPr>
          <p:cNvSpPr>
            <a:spLocks noGrp="1"/>
          </p:cNvSpPr>
          <p:nvPr>
            <p:ph type="sldNum" sz="quarter" idx="12"/>
          </p:nvPr>
        </p:nvSpPr>
        <p:spPr/>
        <p:txBody>
          <a:bodyPr/>
          <a:lstStyle/>
          <a:p>
            <a:pPr>
              <a:defRPr/>
            </a:pPr>
            <a:fld id="{0096C54D-47C9-43CE-B741-7278959F4603}" type="slidenum">
              <a:rPr lang="es-ES" altLang="es-AR" smtClean="0"/>
              <a:pPr>
                <a:defRPr/>
              </a:pPr>
              <a:t>15</a:t>
            </a:fld>
            <a:endParaRPr lang="es-ES" altLang="es-AR"/>
          </a:p>
        </p:txBody>
      </p:sp>
    </p:spTree>
    <p:extLst>
      <p:ext uri="{BB962C8B-B14F-4D97-AF65-F5344CB8AC3E}">
        <p14:creationId xmlns:p14="http://schemas.microsoft.com/office/powerpoint/2010/main" val="112617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2C7F0-24EC-D64E-3BC3-9DB8F78846EF}"/>
              </a:ext>
            </a:extLst>
          </p:cNvPr>
          <p:cNvSpPr>
            <a:spLocks noGrp="1"/>
          </p:cNvSpPr>
          <p:nvPr>
            <p:ph type="title"/>
          </p:nvPr>
        </p:nvSpPr>
        <p:spPr>
          <a:xfrm>
            <a:off x="457200" y="260648"/>
            <a:ext cx="8229600" cy="745232"/>
          </a:xfrm>
        </p:spPr>
        <p:txBody>
          <a:bodyPr/>
          <a:lstStyle/>
          <a:p>
            <a:r>
              <a:rPr lang="es-AR" sz="2400" dirty="0"/>
              <a:t>ARQUITECTURA DE BUS DE ALTAS PRESTACIONES</a:t>
            </a:r>
          </a:p>
        </p:txBody>
      </p:sp>
      <p:sp>
        <p:nvSpPr>
          <p:cNvPr id="4" name="Marcador de número de diapositiva 3">
            <a:extLst>
              <a:ext uri="{FF2B5EF4-FFF2-40B4-BE49-F238E27FC236}">
                <a16:creationId xmlns:a16="http://schemas.microsoft.com/office/drawing/2014/main" id="{CCFF4607-7491-6411-E1FD-616064DB6F39}"/>
              </a:ext>
            </a:extLst>
          </p:cNvPr>
          <p:cNvSpPr>
            <a:spLocks noGrp="1"/>
          </p:cNvSpPr>
          <p:nvPr>
            <p:ph type="sldNum" sz="quarter" idx="12"/>
          </p:nvPr>
        </p:nvSpPr>
        <p:spPr/>
        <p:txBody>
          <a:bodyPr/>
          <a:lstStyle/>
          <a:p>
            <a:pPr>
              <a:defRPr/>
            </a:pPr>
            <a:fld id="{0096C54D-47C9-43CE-B741-7278959F4603}" type="slidenum">
              <a:rPr lang="es-ES" altLang="es-AR" smtClean="0"/>
              <a:pPr>
                <a:defRPr/>
              </a:pPr>
              <a:t>16</a:t>
            </a:fld>
            <a:endParaRPr lang="es-ES" altLang="es-AR"/>
          </a:p>
        </p:txBody>
      </p:sp>
      <p:pic>
        <p:nvPicPr>
          <p:cNvPr id="10" name="Marcador de contenido 9">
            <a:extLst>
              <a:ext uri="{FF2B5EF4-FFF2-40B4-BE49-F238E27FC236}">
                <a16:creationId xmlns:a16="http://schemas.microsoft.com/office/drawing/2014/main" id="{E9D5A815-CFD4-170C-1D2A-C886D9DB24E4}"/>
              </a:ext>
            </a:extLst>
          </p:cNvPr>
          <p:cNvPicPr>
            <a:picLocks noGrp="1" noChangeAspect="1"/>
          </p:cNvPicPr>
          <p:nvPr>
            <p:ph idx="1"/>
          </p:nvPr>
        </p:nvPicPr>
        <p:blipFill>
          <a:blip r:embed="rId2"/>
          <a:stretch>
            <a:fillRect/>
          </a:stretch>
        </p:blipFill>
        <p:spPr>
          <a:xfrm>
            <a:off x="498999" y="1101316"/>
            <a:ext cx="8187801" cy="5051648"/>
          </a:xfrm>
        </p:spPr>
      </p:pic>
    </p:spTree>
    <p:extLst>
      <p:ext uri="{BB962C8B-B14F-4D97-AF65-F5344CB8AC3E}">
        <p14:creationId xmlns:p14="http://schemas.microsoft.com/office/powerpoint/2010/main" val="2711377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33B00-8015-F808-40AC-3E0DC385D43A}"/>
              </a:ext>
            </a:extLst>
          </p:cNvPr>
          <p:cNvSpPr>
            <a:spLocks noGrp="1"/>
          </p:cNvSpPr>
          <p:nvPr>
            <p:ph type="title"/>
          </p:nvPr>
        </p:nvSpPr>
        <p:spPr>
          <a:xfrm>
            <a:off x="0" y="152400"/>
            <a:ext cx="9144000" cy="584660"/>
          </a:xfrm>
        </p:spPr>
        <p:txBody>
          <a:bodyPr/>
          <a:lstStyle/>
          <a:p>
            <a:r>
              <a:rPr lang="es-AR" sz="2400" dirty="0"/>
              <a:t>ARQUITECTURA DE BUS DE ALTAS PRESTACIONES</a:t>
            </a:r>
          </a:p>
        </p:txBody>
      </p:sp>
      <p:sp>
        <p:nvSpPr>
          <p:cNvPr id="3" name="Marcador de contenido 2">
            <a:extLst>
              <a:ext uri="{FF2B5EF4-FFF2-40B4-BE49-F238E27FC236}">
                <a16:creationId xmlns:a16="http://schemas.microsoft.com/office/drawing/2014/main" id="{9C2E1C4A-015D-BA55-5EE8-BC19EBB2B2D1}"/>
              </a:ext>
            </a:extLst>
          </p:cNvPr>
          <p:cNvSpPr>
            <a:spLocks noGrp="1"/>
          </p:cNvSpPr>
          <p:nvPr>
            <p:ph idx="1"/>
          </p:nvPr>
        </p:nvSpPr>
        <p:spPr>
          <a:xfrm>
            <a:off x="23819" y="737060"/>
            <a:ext cx="8964488" cy="5716276"/>
          </a:xfrm>
        </p:spPr>
        <p:txBody>
          <a:bodyPr/>
          <a:lstStyle/>
          <a:p>
            <a:pPr algn="just"/>
            <a:r>
              <a:rPr lang="es-AR" sz="1800" dirty="0"/>
              <a:t>A MEDIDA QUE AUMENTAN LAS PRESTACIONES DE LOS DISPOSITIVOS DE E/S LA ARQUITECTURA DE BUSES TRADICIONAL MUESTRA SU DEBILIDAD AL NO PODER SATISFACER LAS DEMANDAS DE ESTOS.</a:t>
            </a:r>
          </a:p>
          <a:p>
            <a:pPr algn="just"/>
            <a:r>
              <a:rPr lang="es-AR" sz="1800" dirty="0"/>
              <a:t>PARA REMEDIAR ESTO, SE COLOCA UN </a:t>
            </a:r>
            <a:r>
              <a:rPr lang="es-AR" sz="1800" b="1" dirty="0"/>
              <a:t>BUS DE ALTA VELOCIDAD </a:t>
            </a:r>
            <a:r>
              <a:rPr lang="es-AR" sz="1800" dirty="0"/>
              <a:t>QUE ESTÁ ESTRECHAMENTE INTEGRADO CON EL RESTO DEL SISTEMA Y REQUIERE SOLO UN </a:t>
            </a:r>
            <a:r>
              <a:rPr lang="es-AR" sz="1800" b="1" dirty="0"/>
              <a:t>ADAPTADOR (BRIDGE) </a:t>
            </a:r>
            <a:r>
              <a:rPr lang="es-AR" sz="1800" dirty="0"/>
              <a:t>PARA CONECTARSE CON EL </a:t>
            </a:r>
            <a:r>
              <a:rPr lang="es-AR" sz="1800" b="1" dirty="0"/>
              <a:t>BUS DEL PROCESADOR</a:t>
            </a:r>
            <a:r>
              <a:rPr lang="es-AR" sz="1800" dirty="0"/>
              <a:t>. ESTA DISPOSICIÓN SE CONOCE COMO </a:t>
            </a:r>
            <a:r>
              <a:rPr lang="es-AR" sz="1800" b="1" dirty="0"/>
              <a:t>ARQUITECTURA DE ENTREPLAZA (MEZZANINE ARCHITECTURE)</a:t>
            </a:r>
          </a:p>
          <a:p>
            <a:pPr algn="just"/>
            <a:r>
              <a:rPr lang="es-AR" sz="1800" dirty="0"/>
              <a:t>EL </a:t>
            </a:r>
            <a:r>
              <a:rPr lang="es-AR" sz="1800" b="1" dirty="0"/>
              <a:t>CONTROLADOR DE CACHÉ </a:t>
            </a:r>
            <a:r>
              <a:rPr lang="es-AR" sz="1800" dirty="0"/>
              <a:t>ESTÁ INTEGRADO CON EL </a:t>
            </a:r>
            <a:r>
              <a:rPr lang="es-AR" sz="1800" b="1" dirty="0"/>
              <a:t>ADAPTADOR O DISPOSITIVO DE ACOPLAMIENTO</a:t>
            </a:r>
            <a:r>
              <a:rPr lang="es-AR" sz="1800" dirty="0"/>
              <a:t> QUE PERMITE LA CONEXIÓN AL </a:t>
            </a:r>
            <a:r>
              <a:rPr lang="es-AR" sz="1800" b="1" dirty="0"/>
              <a:t>BUS DE ALTA VELOCIDAD</a:t>
            </a:r>
            <a:r>
              <a:rPr lang="es-AR" sz="1800" dirty="0"/>
              <a:t>.</a:t>
            </a:r>
          </a:p>
          <a:p>
            <a:pPr algn="just"/>
            <a:r>
              <a:rPr lang="es-AR" sz="1800" b="1" dirty="0"/>
              <a:t>BUS DE ALTA VELOCIDAD: </a:t>
            </a:r>
            <a:r>
              <a:rPr lang="es-AR" sz="1800" dirty="0"/>
              <a:t>SE CONECTAN A ESTE, LAN DE ALTA VELOCIDAD, COMO FAST ETHERNET (100 Mbps), CONTROLADORES DE ESTACIONES  DE TRABAJO ESPECÍFICOS PARA APLICACIONES GRÁFICAS Y DE VIDEO, CONTROLADORES DE INTERFAZ PARA BUSES DE PERIFÉRICOS COMO SCSI Y FIREWIRE.</a:t>
            </a:r>
          </a:p>
          <a:p>
            <a:r>
              <a:rPr lang="es-AR" sz="2000" b="1" dirty="0"/>
              <a:t>BUS DE EXPANSIÓN: </a:t>
            </a:r>
            <a:r>
              <a:rPr lang="es-AR" sz="2000" dirty="0"/>
              <a:t>SE CONECTAN EN ÉL LOS DISPOSITIVOS DE VELOCIDAD MENOR</a:t>
            </a:r>
          </a:p>
          <a:p>
            <a:r>
              <a:rPr lang="es-AR" sz="2000" dirty="0"/>
              <a:t>SE UTILIZA UNA INTERFAZ PARA ADAPTAR EL TRÁFICO ENTRE EL BUS DE EXPANSIÓN Y EL BUS DE ALTA VELOCIDAD</a:t>
            </a:r>
          </a:p>
        </p:txBody>
      </p:sp>
      <p:sp>
        <p:nvSpPr>
          <p:cNvPr id="4" name="Marcador de número de diapositiva 3">
            <a:extLst>
              <a:ext uri="{FF2B5EF4-FFF2-40B4-BE49-F238E27FC236}">
                <a16:creationId xmlns:a16="http://schemas.microsoft.com/office/drawing/2014/main" id="{2C28F71A-8F63-5ABE-0281-C86CDBC095E8}"/>
              </a:ext>
            </a:extLst>
          </p:cNvPr>
          <p:cNvSpPr>
            <a:spLocks noGrp="1"/>
          </p:cNvSpPr>
          <p:nvPr>
            <p:ph type="sldNum" sz="quarter" idx="12"/>
          </p:nvPr>
        </p:nvSpPr>
        <p:spPr/>
        <p:txBody>
          <a:bodyPr/>
          <a:lstStyle/>
          <a:p>
            <a:pPr>
              <a:defRPr/>
            </a:pPr>
            <a:fld id="{0096C54D-47C9-43CE-B741-7278959F4603}" type="slidenum">
              <a:rPr lang="es-ES" altLang="es-AR" smtClean="0"/>
              <a:pPr>
                <a:defRPr/>
              </a:pPr>
              <a:t>17</a:t>
            </a:fld>
            <a:endParaRPr lang="es-ES" altLang="es-AR"/>
          </a:p>
        </p:txBody>
      </p:sp>
    </p:spTree>
    <p:extLst>
      <p:ext uri="{BB962C8B-B14F-4D97-AF65-F5344CB8AC3E}">
        <p14:creationId xmlns:p14="http://schemas.microsoft.com/office/powerpoint/2010/main" val="199876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9CB8980-38FE-42F3-B889-FA2842AEDC56}"/>
              </a:ext>
            </a:extLst>
          </p:cNvPr>
          <p:cNvSpPr>
            <a:spLocks noGrp="1"/>
          </p:cNvSpPr>
          <p:nvPr>
            <p:ph type="title"/>
          </p:nvPr>
        </p:nvSpPr>
        <p:spPr>
          <a:xfrm>
            <a:off x="0" y="277813"/>
            <a:ext cx="8964488" cy="1143000"/>
          </a:xfrm>
        </p:spPr>
        <p:txBody>
          <a:bodyPr/>
          <a:lstStyle/>
          <a:p>
            <a:pPr>
              <a:defRPr/>
            </a:pPr>
            <a:r>
              <a:rPr lang="es-AR" sz="4000" dirty="0"/>
              <a:t>JERARQUÍAS DE BUSES EN </a:t>
            </a:r>
            <a:r>
              <a:rPr lang="es-AR" sz="4000" dirty="0" err="1"/>
              <a:t>PCs</a:t>
            </a:r>
            <a:endParaRPr lang="es-AR" sz="4000" dirty="0"/>
          </a:p>
        </p:txBody>
      </p:sp>
      <p:sp>
        <p:nvSpPr>
          <p:cNvPr id="3" name="2 Marcador de contenido">
            <a:extLst>
              <a:ext uri="{FF2B5EF4-FFF2-40B4-BE49-F238E27FC236}">
                <a16:creationId xmlns:a16="http://schemas.microsoft.com/office/drawing/2014/main" id="{BCCEF437-885C-4028-A7C1-16F189596CE7}"/>
              </a:ext>
            </a:extLst>
          </p:cNvPr>
          <p:cNvSpPr>
            <a:spLocks noGrp="1"/>
          </p:cNvSpPr>
          <p:nvPr>
            <p:ph idx="1"/>
          </p:nvPr>
        </p:nvSpPr>
        <p:spPr>
          <a:xfrm>
            <a:off x="0" y="1700808"/>
            <a:ext cx="8964488" cy="4430117"/>
          </a:xfrm>
        </p:spPr>
        <p:txBody>
          <a:bodyPr/>
          <a:lstStyle/>
          <a:p>
            <a:pPr>
              <a:defRPr/>
            </a:pPr>
            <a:r>
              <a:rPr lang="es-AR" dirty="0"/>
              <a:t>NORMALMENTE SE UTILIZAN LAS JERARQUÍAS DE BUSES EN LUGAR DE UN ÚNICO BUS,  QUE  INCORPORAN LOS SIGUIENTES TIPOS DE BUSES:</a:t>
            </a:r>
          </a:p>
          <a:p>
            <a:pPr lvl="1">
              <a:defRPr/>
            </a:pPr>
            <a:r>
              <a:rPr lang="es-AR" sz="3600" b="1" dirty="0"/>
              <a:t>BUS DEL SISTEMA Y BUS DE MEMORIA. </a:t>
            </a:r>
          </a:p>
          <a:p>
            <a:pPr lvl="1">
              <a:defRPr/>
            </a:pPr>
            <a:r>
              <a:rPr lang="es-AR" sz="3600" b="1" dirty="0"/>
              <a:t>BUSES DE EXPANSIÓN</a:t>
            </a:r>
            <a:r>
              <a:rPr lang="es-AR" sz="3200" dirty="0"/>
              <a:t>. </a:t>
            </a:r>
          </a:p>
          <a:p>
            <a:pPr>
              <a:defRPr/>
            </a:pPr>
            <a:endParaRPr lang="es-AR" dirty="0"/>
          </a:p>
        </p:txBody>
      </p:sp>
      <p:sp>
        <p:nvSpPr>
          <p:cNvPr id="4" name="3 Marcador de número de diapositiva">
            <a:extLst>
              <a:ext uri="{FF2B5EF4-FFF2-40B4-BE49-F238E27FC236}">
                <a16:creationId xmlns:a16="http://schemas.microsoft.com/office/drawing/2014/main" id="{0331C9B8-7F5F-4A8B-BB5D-AEA691BE16B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8D05E26-B46E-497C-A4F7-EC4368BC28E7}" type="slidenum">
              <a:rPr lang="es-ES" altLang="es-AR" smtClean="0"/>
              <a:pPr eaLnBrk="1" hangingPunct="1">
                <a:defRPr/>
              </a:pPr>
              <a:t>18</a:t>
            </a:fld>
            <a:endParaRPr lang="es-ES" altLang="es-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BC465F6-244B-4707-87FA-35BB29023958}"/>
              </a:ext>
            </a:extLst>
          </p:cNvPr>
          <p:cNvSpPr>
            <a:spLocks noGrp="1"/>
          </p:cNvSpPr>
          <p:nvPr>
            <p:ph type="title"/>
          </p:nvPr>
        </p:nvSpPr>
        <p:spPr>
          <a:xfrm>
            <a:off x="0" y="277813"/>
            <a:ext cx="9144000" cy="1143000"/>
          </a:xfrm>
        </p:spPr>
        <p:txBody>
          <a:bodyPr/>
          <a:lstStyle/>
          <a:p>
            <a:pPr>
              <a:defRPr/>
            </a:pPr>
            <a:r>
              <a:rPr lang="es-AR" sz="4000" dirty="0"/>
              <a:t>JERARQUÍAS DE BUSES EN </a:t>
            </a:r>
            <a:r>
              <a:rPr lang="es-AR" sz="4000" dirty="0" err="1"/>
              <a:t>PCs</a:t>
            </a:r>
            <a:endParaRPr lang="es-AR" sz="4000" dirty="0"/>
          </a:p>
        </p:txBody>
      </p:sp>
      <p:sp>
        <p:nvSpPr>
          <p:cNvPr id="3" name="2 Marcador de contenido">
            <a:extLst>
              <a:ext uri="{FF2B5EF4-FFF2-40B4-BE49-F238E27FC236}">
                <a16:creationId xmlns:a16="http://schemas.microsoft.com/office/drawing/2014/main" id="{EE9B0DEF-5950-435F-96BE-F24494D75567}"/>
              </a:ext>
            </a:extLst>
          </p:cNvPr>
          <p:cNvSpPr>
            <a:spLocks noGrp="1"/>
          </p:cNvSpPr>
          <p:nvPr>
            <p:ph idx="1"/>
          </p:nvPr>
        </p:nvSpPr>
        <p:spPr>
          <a:xfrm>
            <a:off x="0" y="1556792"/>
            <a:ext cx="9144000" cy="4574133"/>
          </a:xfrm>
        </p:spPr>
        <p:txBody>
          <a:bodyPr/>
          <a:lstStyle/>
          <a:p>
            <a:pPr>
              <a:defRPr/>
            </a:pPr>
            <a:r>
              <a:rPr lang="es-AR" sz="2800" b="1" dirty="0"/>
              <a:t>BUS DEL SISTEMA Y BUS DE MEMORIA:</a:t>
            </a:r>
            <a:endParaRPr lang="es-AR" sz="2800" dirty="0"/>
          </a:p>
          <a:p>
            <a:pPr lvl="1">
              <a:defRPr/>
            </a:pPr>
            <a:r>
              <a:rPr lang="es-AR" sz="2400" dirty="0"/>
              <a:t>SON LOS QUE CONECTAN EL PROCESADOR CON EL RESTO DEL SISTEMA Y LA </a:t>
            </a:r>
            <a:r>
              <a:rPr lang="es-AR" sz="2400" b="1" dirty="0"/>
              <a:t>MEMORIA  PRINCIPAL</a:t>
            </a:r>
            <a:r>
              <a:rPr lang="es-AR" sz="2400" dirty="0"/>
              <a:t> CON EL </a:t>
            </a:r>
            <a:r>
              <a:rPr lang="es-AR" sz="2400" b="1" dirty="0"/>
              <a:t>CONTROLADOR DE MEMORIA </a:t>
            </a:r>
            <a:r>
              <a:rPr lang="es-AR" sz="2400" dirty="0"/>
              <a:t>RESPECTIVAMENTE. SE TRATA  DE BUSES RÁPIDOS Y CORTOS, PROPIETARIOS (NO ESTANDARIZADOS) Y OPTIMIZADOS PARA  ARQUITECTURAS Y DISEÑOS ESPECÍFICOS. </a:t>
            </a:r>
          </a:p>
          <a:p>
            <a:pPr lvl="1">
              <a:defRPr/>
            </a:pPr>
            <a:r>
              <a:rPr lang="es-AR" sz="2400" dirty="0"/>
              <a:t>ESTA OPTIMIZACIÓN ES POSIBLE YA QUE  A  ESTOS BUSES SE CONECTAN UN NÚMERO FIJO DE  DISPOSITIVOS DE PRESTACIONES CONOCIDAS.</a:t>
            </a:r>
          </a:p>
        </p:txBody>
      </p:sp>
      <p:sp>
        <p:nvSpPr>
          <p:cNvPr id="4" name="3 Marcador de número de diapositiva">
            <a:extLst>
              <a:ext uri="{FF2B5EF4-FFF2-40B4-BE49-F238E27FC236}">
                <a16:creationId xmlns:a16="http://schemas.microsoft.com/office/drawing/2014/main" id="{845D3D07-C672-4EA6-8BDA-CCA0453207E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90CE0A9-B68E-4008-8C75-6BCF11437A45}" type="slidenum">
              <a:rPr lang="es-ES" altLang="es-AR" smtClean="0"/>
              <a:pPr eaLnBrk="1" hangingPunct="1">
                <a:defRPr/>
              </a:pPr>
              <a:t>19</a:t>
            </a:fld>
            <a:endParaRPr lang="es-ES" alt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43C04AA-C9EA-44D2-A66C-0E993F994C5D}"/>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1C6ACF74-F2E8-47E2-B2A3-146058F6EB62}"/>
              </a:ext>
            </a:extLst>
          </p:cNvPr>
          <p:cNvSpPr>
            <a:spLocks noGrp="1"/>
          </p:cNvSpPr>
          <p:nvPr>
            <p:ph idx="1"/>
          </p:nvPr>
        </p:nvSpPr>
        <p:spPr>
          <a:xfrm>
            <a:off x="457200" y="1989138"/>
            <a:ext cx="8229600" cy="4141787"/>
          </a:xfrm>
        </p:spPr>
        <p:txBody>
          <a:bodyPr/>
          <a:lstStyle/>
          <a:p>
            <a:pPr algn="just">
              <a:defRPr/>
            </a:pPr>
            <a:r>
              <a:rPr lang="es-AR" dirty="0"/>
              <a:t>UN BUS ES UN MEDIO DE  TRANSMISIÓN COMPARTIDO QUE  INTERCONECTA DOS  O MÁS DISPOSITIVOS Y PERMITE QUE SE ESTABLEZCA ENTRE ELLOS UNA  CORRECTA COMUNICACIÓN.</a:t>
            </a:r>
          </a:p>
          <a:p>
            <a:pPr>
              <a:defRPr/>
            </a:pPr>
            <a:endParaRPr lang="es-AR" dirty="0"/>
          </a:p>
        </p:txBody>
      </p:sp>
      <p:sp>
        <p:nvSpPr>
          <p:cNvPr id="4" name="3 Marcador de número de diapositiva">
            <a:extLst>
              <a:ext uri="{FF2B5EF4-FFF2-40B4-BE49-F238E27FC236}">
                <a16:creationId xmlns:a16="http://schemas.microsoft.com/office/drawing/2014/main" id="{47A7DBC9-4FFE-48DC-821F-B097C57F931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476593E-7253-42D8-B76C-E1E34C9B3BD6}" type="slidenum">
              <a:rPr lang="es-ES" altLang="es-AR" smtClean="0"/>
              <a:pPr eaLnBrk="1" hangingPunct="1">
                <a:defRPr/>
              </a:pPr>
              <a:t>2</a:t>
            </a:fld>
            <a:endParaRPr lang="es-ES" alt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800435F-463A-4202-80B1-C26C1D92F720}"/>
              </a:ext>
            </a:extLst>
          </p:cNvPr>
          <p:cNvSpPr>
            <a:spLocks noGrp="1"/>
          </p:cNvSpPr>
          <p:nvPr>
            <p:ph type="title"/>
          </p:nvPr>
        </p:nvSpPr>
        <p:spPr>
          <a:xfrm>
            <a:off x="0" y="277813"/>
            <a:ext cx="9144000" cy="1143000"/>
          </a:xfrm>
        </p:spPr>
        <p:txBody>
          <a:bodyPr/>
          <a:lstStyle/>
          <a:p>
            <a:pPr>
              <a:defRPr/>
            </a:pPr>
            <a:r>
              <a:rPr lang="es-AR" dirty="0"/>
              <a:t>JERARQUÍAS DE BUSES EN </a:t>
            </a:r>
            <a:r>
              <a:rPr lang="es-AR" dirty="0" err="1"/>
              <a:t>PCs</a:t>
            </a:r>
            <a:endParaRPr lang="es-AR" dirty="0"/>
          </a:p>
        </p:txBody>
      </p:sp>
      <p:sp>
        <p:nvSpPr>
          <p:cNvPr id="3" name="2 Marcador de contenido">
            <a:extLst>
              <a:ext uri="{FF2B5EF4-FFF2-40B4-BE49-F238E27FC236}">
                <a16:creationId xmlns:a16="http://schemas.microsoft.com/office/drawing/2014/main" id="{C7094698-9E01-4F5A-A2CE-82E35BA9BEC1}"/>
              </a:ext>
            </a:extLst>
          </p:cNvPr>
          <p:cNvSpPr>
            <a:spLocks noGrp="1"/>
          </p:cNvSpPr>
          <p:nvPr>
            <p:ph idx="1"/>
          </p:nvPr>
        </p:nvSpPr>
        <p:spPr>
          <a:xfrm>
            <a:off x="251520" y="1772816"/>
            <a:ext cx="8784976" cy="4358109"/>
          </a:xfrm>
        </p:spPr>
        <p:txBody>
          <a:bodyPr/>
          <a:lstStyle/>
          <a:p>
            <a:pPr>
              <a:defRPr/>
            </a:pPr>
            <a:r>
              <a:rPr lang="es-AR" b="1" dirty="0"/>
              <a:t>BUSES DE EXPANSIÓN:</a:t>
            </a:r>
            <a:endParaRPr lang="es-AR" dirty="0"/>
          </a:p>
          <a:p>
            <a:pPr lvl="1">
              <a:defRPr/>
            </a:pPr>
            <a:r>
              <a:rPr lang="es-AR" dirty="0"/>
              <a:t>SE TRATA  DE  BUSES MÁS LARGOS Y LENTOS, ABIERTOS (ESTANDARIZADOS), ACCESIBLES POR EL USUARIO Y A  LOS QUE SE CONECTAN UN NÚMERO INDETERMINADO DE DISPOSITIVOS DE  PRESTACIONES DESCONOCIDAS Y MUY DIFERENTES ENTRE SÍ.</a:t>
            </a:r>
          </a:p>
        </p:txBody>
      </p:sp>
      <p:sp>
        <p:nvSpPr>
          <p:cNvPr id="4" name="3 Marcador de número de diapositiva">
            <a:extLst>
              <a:ext uri="{FF2B5EF4-FFF2-40B4-BE49-F238E27FC236}">
                <a16:creationId xmlns:a16="http://schemas.microsoft.com/office/drawing/2014/main" id="{3D53E388-0662-4E57-ABAA-A6108461E20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52DF22F-4B12-42F2-A422-766DAD1F1A0E}" type="slidenum">
              <a:rPr lang="es-ES" altLang="es-AR" smtClean="0"/>
              <a:pPr eaLnBrk="1" hangingPunct="1">
                <a:defRPr/>
              </a:pPr>
              <a:t>20</a:t>
            </a:fld>
            <a:endParaRPr lang="es-ES" altLang="es-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6EE08F6-DA09-4B86-9F9E-133276747DD2}"/>
              </a:ext>
            </a:extLst>
          </p:cNvPr>
          <p:cNvSpPr>
            <a:spLocks noGrp="1"/>
          </p:cNvSpPr>
          <p:nvPr>
            <p:ph type="title"/>
          </p:nvPr>
        </p:nvSpPr>
        <p:spPr>
          <a:xfrm>
            <a:off x="0" y="277813"/>
            <a:ext cx="9144000" cy="919162"/>
          </a:xfrm>
        </p:spPr>
        <p:txBody>
          <a:bodyPr/>
          <a:lstStyle/>
          <a:p>
            <a:pPr>
              <a:defRPr/>
            </a:pPr>
            <a:r>
              <a:rPr lang="es-AR" dirty="0"/>
              <a:t>JERARQUÍAS DE BUSES EN </a:t>
            </a:r>
            <a:r>
              <a:rPr lang="es-AR" dirty="0" err="1"/>
              <a:t>PCs</a:t>
            </a:r>
            <a:endParaRPr lang="es-AR" dirty="0"/>
          </a:p>
        </p:txBody>
      </p:sp>
      <p:sp>
        <p:nvSpPr>
          <p:cNvPr id="4" name="3 Marcador de número de diapositiva">
            <a:extLst>
              <a:ext uri="{FF2B5EF4-FFF2-40B4-BE49-F238E27FC236}">
                <a16:creationId xmlns:a16="http://schemas.microsoft.com/office/drawing/2014/main" id="{30F62FD6-6837-45E9-9F6F-ABB3E57AEE1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B5851BD-C5B0-4161-B2B8-549626AD8D39}" type="slidenum">
              <a:rPr lang="es-ES" altLang="es-AR" smtClean="0"/>
              <a:pPr eaLnBrk="1" hangingPunct="1">
                <a:defRPr/>
              </a:pPr>
              <a:t>21</a:t>
            </a:fld>
            <a:endParaRPr lang="es-ES" altLang="es-AR"/>
          </a:p>
        </p:txBody>
      </p:sp>
      <p:pic>
        <p:nvPicPr>
          <p:cNvPr id="16388" name="4 Marcador de contenido">
            <a:extLst>
              <a:ext uri="{FF2B5EF4-FFF2-40B4-BE49-F238E27FC236}">
                <a16:creationId xmlns:a16="http://schemas.microsoft.com/office/drawing/2014/main" id="{D084BD65-D4A3-48B4-80AF-4E3258A9BB27}"/>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196975"/>
            <a:ext cx="7129463" cy="5184775"/>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4FFAF7B7-D5A2-42F1-8C41-C81FCA29E77C}"/>
              </a:ext>
            </a:extLst>
          </p:cNvPr>
          <p:cNvSpPr>
            <a:spLocks noGrp="1"/>
          </p:cNvSpPr>
          <p:nvPr>
            <p:ph type="title"/>
          </p:nvPr>
        </p:nvSpPr>
        <p:spPr>
          <a:xfrm>
            <a:off x="0" y="277813"/>
            <a:ext cx="9144000" cy="1143000"/>
          </a:xfrm>
        </p:spPr>
        <p:txBody>
          <a:bodyPr/>
          <a:lstStyle/>
          <a:p>
            <a:pPr>
              <a:defRPr/>
            </a:pPr>
            <a:r>
              <a:rPr lang="es-AR" dirty="0"/>
              <a:t>JERARQUÍAS DE BUSES EN </a:t>
            </a:r>
            <a:r>
              <a:rPr lang="es-AR" dirty="0" err="1"/>
              <a:t>PCs</a:t>
            </a:r>
            <a:endParaRPr lang="es-AR" dirty="0"/>
          </a:p>
        </p:txBody>
      </p:sp>
      <p:sp>
        <p:nvSpPr>
          <p:cNvPr id="3" name="2 Marcador de contenido">
            <a:extLst>
              <a:ext uri="{FF2B5EF4-FFF2-40B4-BE49-F238E27FC236}">
                <a16:creationId xmlns:a16="http://schemas.microsoft.com/office/drawing/2014/main" id="{B4969F24-1A4A-4F52-8616-2A69F27C3A72}"/>
              </a:ext>
            </a:extLst>
          </p:cNvPr>
          <p:cNvSpPr>
            <a:spLocks noGrp="1"/>
          </p:cNvSpPr>
          <p:nvPr>
            <p:ph idx="1"/>
          </p:nvPr>
        </p:nvSpPr>
        <p:spPr>
          <a:xfrm>
            <a:off x="251520" y="1420813"/>
            <a:ext cx="8229600" cy="4530725"/>
          </a:xfrm>
        </p:spPr>
        <p:txBody>
          <a:bodyPr/>
          <a:lstStyle/>
          <a:p>
            <a:pPr algn="just">
              <a:defRPr/>
            </a:pPr>
            <a:r>
              <a:rPr lang="es-AR" sz="2800" dirty="0"/>
              <a:t>EL PROCESADOR  SE COMUNICA  CON  EL CONTROLADOR  DE MEMORIA ,  INTEGRADO  EN EL </a:t>
            </a:r>
            <a:r>
              <a:rPr lang="es-AR" sz="2800" b="1" dirty="0"/>
              <a:t>CHIPSET  NORTE</a:t>
            </a:r>
            <a:r>
              <a:rPr lang="es-AR" sz="2800" dirty="0"/>
              <a:t>, MEDIANTE EL  </a:t>
            </a:r>
            <a:r>
              <a:rPr lang="es-AR" sz="2800" b="1" dirty="0"/>
              <a:t>BUS  DEL SISTEMA</a:t>
            </a:r>
            <a:r>
              <a:rPr lang="es-AR" sz="2800" dirty="0"/>
              <a:t>. </a:t>
            </a:r>
          </a:p>
          <a:p>
            <a:pPr algn="just">
              <a:defRPr/>
            </a:pPr>
            <a:r>
              <a:rPr lang="es-AR" sz="2800" dirty="0"/>
              <a:t>AL  </a:t>
            </a:r>
            <a:r>
              <a:rPr lang="es-AR" sz="2800" b="1" dirty="0"/>
              <a:t>CHIPSET  NORTE</a:t>
            </a:r>
            <a:r>
              <a:rPr lang="es-AR" sz="2800" dirty="0"/>
              <a:t>  SE CONECTA LA MEMORIA PRINCIPAL (MEDIANTE  EL </a:t>
            </a:r>
            <a:r>
              <a:rPr lang="es-AR" sz="2800" b="1" dirty="0"/>
              <a:t>BUS  DE MEMORIA</a:t>
            </a:r>
            <a:r>
              <a:rPr lang="es-AR" sz="2800" dirty="0"/>
              <a:t>)  Y  TAMBIÉN  LA TARJETA  GRÁFICA (MEDIANTE  ALGUNA DE LAS VERSIONES  DE AGP, UN BUS  DE EXPANSIÓN  ESTÁNDAR  QUE  SE UTILIZA SÓLO  PARA LA CONEXIÓN  DE TARJETAS  GRÁFICAS)</a:t>
            </a:r>
          </a:p>
        </p:txBody>
      </p:sp>
      <p:sp>
        <p:nvSpPr>
          <p:cNvPr id="4" name="3 Marcador de número de diapositiva">
            <a:extLst>
              <a:ext uri="{FF2B5EF4-FFF2-40B4-BE49-F238E27FC236}">
                <a16:creationId xmlns:a16="http://schemas.microsoft.com/office/drawing/2014/main" id="{05CE2D5C-CA45-4F91-A364-5747C90ABFE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5F31B8C-9E35-4725-BDE6-2AA5BA4CAFE5}" type="slidenum">
              <a:rPr lang="es-ES" altLang="es-AR" smtClean="0"/>
              <a:pPr eaLnBrk="1" hangingPunct="1">
                <a:defRPr/>
              </a:pPr>
              <a:t>22</a:t>
            </a:fld>
            <a:endParaRPr lang="es-ES" altLang="es-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26A712E-EE1A-4B62-853D-FBD327EC2E1B}"/>
              </a:ext>
            </a:extLst>
          </p:cNvPr>
          <p:cNvSpPr>
            <a:spLocks noGrp="1"/>
          </p:cNvSpPr>
          <p:nvPr>
            <p:ph type="title"/>
          </p:nvPr>
        </p:nvSpPr>
        <p:spPr>
          <a:xfrm>
            <a:off x="0" y="277813"/>
            <a:ext cx="9144000" cy="1143000"/>
          </a:xfrm>
        </p:spPr>
        <p:txBody>
          <a:bodyPr/>
          <a:lstStyle/>
          <a:p>
            <a:pPr>
              <a:defRPr/>
            </a:pPr>
            <a:r>
              <a:rPr lang="es-AR" dirty="0"/>
              <a:t>JERARQUÍAS DE BUSES EN </a:t>
            </a:r>
            <a:r>
              <a:rPr lang="es-AR" dirty="0" err="1"/>
              <a:t>PCs</a:t>
            </a:r>
            <a:endParaRPr lang="es-AR" dirty="0"/>
          </a:p>
        </p:txBody>
      </p:sp>
      <p:sp>
        <p:nvSpPr>
          <p:cNvPr id="3" name="2 Marcador de contenido">
            <a:extLst>
              <a:ext uri="{FF2B5EF4-FFF2-40B4-BE49-F238E27FC236}">
                <a16:creationId xmlns:a16="http://schemas.microsoft.com/office/drawing/2014/main" id="{1EF79BB7-7527-4E41-9200-F138380E72E7}"/>
              </a:ext>
            </a:extLst>
          </p:cNvPr>
          <p:cNvSpPr>
            <a:spLocks noGrp="1"/>
          </p:cNvSpPr>
          <p:nvPr>
            <p:ph idx="1"/>
          </p:nvPr>
        </p:nvSpPr>
        <p:spPr>
          <a:xfrm>
            <a:off x="457200" y="1420814"/>
            <a:ext cx="8229600" cy="4710112"/>
          </a:xfrm>
        </p:spPr>
        <p:txBody>
          <a:bodyPr/>
          <a:lstStyle/>
          <a:p>
            <a:pPr algn="just">
              <a:defRPr/>
            </a:pPr>
            <a:r>
              <a:rPr lang="es-AR" sz="2800" dirty="0"/>
              <a:t>EL RESTO  DE LOS DISPOSITIVOS  DE E/S SE CONECTAN AL SISTEMA A TRAVÉS  DEL </a:t>
            </a:r>
            <a:r>
              <a:rPr lang="es-AR" sz="2800" b="1" dirty="0"/>
              <a:t>BUS</a:t>
            </a:r>
            <a:r>
              <a:rPr lang="es-AR" sz="2800" dirty="0"/>
              <a:t>  </a:t>
            </a:r>
            <a:r>
              <a:rPr lang="es-AR" sz="2800" b="1" dirty="0"/>
              <a:t>PCI</a:t>
            </a:r>
            <a:r>
              <a:rPr lang="es-AR" sz="2800" dirty="0"/>
              <a:t> (</a:t>
            </a:r>
            <a:r>
              <a:rPr lang="es-AR" sz="2800" b="1" dirty="0"/>
              <a:t>BUS  DE EXPANSIÓN TRADICIONAL</a:t>
            </a:r>
            <a:r>
              <a:rPr lang="es-AR" sz="2800" dirty="0"/>
              <a:t>)  O  DE OTROS  BUSES E INTERFACES  MÁS ESPECÍFICOS, COMO  PUEDE  SER  EL </a:t>
            </a:r>
            <a:r>
              <a:rPr lang="es-AR" sz="2800" b="1" dirty="0"/>
              <a:t>IDE/ATA</a:t>
            </a:r>
            <a:r>
              <a:rPr lang="es-AR" sz="2800" dirty="0"/>
              <a:t> PARA EL DISCO  DURO .  </a:t>
            </a:r>
          </a:p>
          <a:p>
            <a:pPr algn="just">
              <a:defRPr/>
            </a:pPr>
            <a:r>
              <a:rPr lang="es-AR" sz="2800" dirty="0"/>
              <a:t>LA CONEXIÓN  ENTRE EL </a:t>
            </a:r>
            <a:r>
              <a:rPr lang="es-AR" sz="2800" b="1" dirty="0"/>
              <a:t>CHIPSET  SUR</a:t>
            </a:r>
            <a:r>
              <a:rPr lang="es-AR" sz="2800" dirty="0"/>
              <a:t>, QUE  CENTRALIZA TODOS  LOS  FLUJOS  DE INFORMACIÓN  DE E/S, Y  EL </a:t>
            </a:r>
            <a:r>
              <a:rPr lang="es-AR" sz="2800" b="1" dirty="0"/>
              <a:t>CHIPSET  NORTE</a:t>
            </a:r>
            <a:r>
              <a:rPr lang="es-AR" sz="2800" dirty="0"/>
              <a:t> ,  SE REALIZA MEDIANTE  EL </a:t>
            </a:r>
            <a:r>
              <a:rPr lang="es-AR" sz="2800" b="1" dirty="0"/>
              <a:t>BUS</a:t>
            </a:r>
            <a:r>
              <a:rPr lang="es-AR" sz="2800" dirty="0"/>
              <a:t>  </a:t>
            </a:r>
            <a:r>
              <a:rPr lang="es-AR" sz="2800" b="1" dirty="0"/>
              <a:t>PCI</a:t>
            </a:r>
            <a:r>
              <a:rPr lang="es-AR" sz="2800" dirty="0"/>
              <a:t>.</a:t>
            </a:r>
          </a:p>
          <a:p>
            <a:pPr>
              <a:defRPr/>
            </a:pPr>
            <a:endParaRPr lang="es-AR" dirty="0"/>
          </a:p>
        </p:txBody>
      </p:sp>
      <p:sp>
        <p:nvSpPr>
          <p:cNvPr id="4" name="3 Marcador de número de diapositiva">
            <a:extLst>
              <a:ext uri="{FF2B5EF4-FFF2-40B4-BE49-F238E27FC236}">
                <a16:creationId xmlns:a16="http://schemas.microsoft.com/office/drawing/2014/main" id="{AE9AC92A-ABB5-439A-AED8-FA5E0074030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6951B217-4110-4F6C-BE5A-F57EAA9FA88D}" type="slidenum">
              <a:rPr lang="es-ES" altLang="es-AR" smtClean="0"/>
              <a:pPr eaLnBrk="1" hangingPunct="1">
                <a:defRPr/>
              </a:pPr>
              <a:t>23</a:t>
            </a:fld>
            <a:endParaRPr lang="es-ES" altLang="es-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17A5D07-D885-4546-9A17-03D56C22C96D}"/>
              </a:ext>
            </a:extLst>
          </p:cNvPr>
          <p:cNvSpPr>
            <a:spLocks noGrp="1"/>
          </p:cNvSpPr>
          <p:nvPr>
            <p:ph type="title"/>
          </p:nvPr>
        </p:nvSpPr>
        <p:spPr>
          <a:xfrm>
            <a:off x="0" y="277813"/>
            <a:ext cx="9144000" cy="1063625"/>
          </a:xfrm>
        </p:spPr>
        <p:txBody>
          <a:bodyPr/>
          <a:lstStyle/>
          <a:p>
            <a:pPr>
              <a:defRPr/>
            </a:pPr>
            <a:r>
              <a:rPr lang="es-AR" dirty="0"/>
              <a:t>JERARQUÍAS DE BUSES EN </a:t>
            </a:r>
            <a:r>
              <a:rPr lang="es-AR" dirty="0" err="1"/>
              <a:t>PCs</a:t>
            </a:r>
            <a:endParaRPr lang="es-AR" dirty="0"/>
          </a:p>
        </p:txBody>
      </p:sp>
      <p:sp>
        <p:nvSpPr>
          <p:cNvPr id="4" name="3 Marcador de número de diapositiva">
            <a:extLst>
              <a:ext uri="{FF2B5EF4-FFF2-40B4-BE49-F238E27FC236}">
                <a16:creationId xmlns:a16="http://schemas.microsoft.com/office/drawing/2014/main" id="{A8EC4E66-8F82-4E78-9ADD-7D5A4DA1745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343A4172-53C4-4CC0-AF60-AA1E5F7B5627}" type="slidenum">
              <a:rPr lang="es-ES" altLang="es-AR" smtClean="0"/>
              <a:pPr eaLnBrk="1" hangingPunct="1">
                <a:defRPr/>
              </a:pPr>
              <a:t>24</a:t>
            </a:fld>
            <a:endParaRPr lang="es-ES" altLang="es-AR"/>
          </a:p>
        </p:txBody>
      </p:sp>
      <p:pic>
        <p:nvPicPr>
          <p:cNvPr id="19460" name="4 Marcador de contenido">
            <a:extLst>
              <a:ext uri="{FF2B5EF4-FFF2-40B4-BE49-F238E27FC236}">
                <a16:creationId xmlns:a16="http://schemas.microsoft.com/office/drawing/2014/main" id="{36412A23-4B48-4DB8-B2B4-89AD5003F478}"/>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71550" y="1341438"/>
            <a:ext cx="7056438" cy="467995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2FC0410-89CC-47F6-ABC5-0D2D77B296F2}"/>
              </a:ext>
            </a:extLst>
          </p:cNvPr>
          <p:cNvSpPr>
            <a:spLocks noGrp="1"/>
          </p:cNvSpPr>
          <p:nvPr>
            <p:ph type="title"/>
          </p:nvPr>
        </p:nvSpPr>
        <p:spPr>
          <a:xfrm>
            <a:off x="0" y="277813"/>
            <a:ext cx="9144000" cy="847725"/>
          </a:xfrm>
        </p:spPr>
        <p:txBody>
          <a:bodyPr/>
          <a:lstStyle/>
          <a:p>
            <a:pPr>
              <a:defRPr/>
            </a:pPr>
            <a:r>
              <a:rPr lang="es-AR" dirty="0"/>
              <a:t>JERARQUÍAS DE BUSES EN </a:t>
            </a:r>
            <a:r>
              <a:rPr lang="es-AR" dirty="0" err="1"/>
              <a:t>PCs</a:t>
            </a:r>
            <a:endParaRPr lang="es-AR" dirty="0"/>
          </a:p>
        </p:txBody>
      </p:sp>
      <p:sp>
        <p:nvSpPr>
          <p:cNvPr id="3" name="2 Marcador de contenido">
            <a:extLst>
              <a:ext uri="{FF2B5EF4-FFF2-40B4-BE49-F238E27FC236}">
                <a16:creationId xmlns:a16="http://schemas.microsoft.com/office/drawing/2014/main" id="{19198C2F-6BC1-4673-A1D9-F7AE9EEACEF0}"/>
              </a:ext>
            </a:extLst>
          </p:cNvPr>
          <p:cNvSpPr>
            <a:spLocks noGrp="1"/>
          </p:cNvSpPr>
          <p:nvPr>
            <p:ph idx="1"/>
          </p:nvPr>
        </p:nvSpPr>
        <p:spPr>
          <a:xfrm>
            <a:off x="457200" y="1125538"/>
            <a:ext cx="8229600" cy="5005387"/>
          </a:xfrm>
        </p:spPr>
        <p:txBody>
          <a:bodyPr/>
          <a:lstStyle/>
          <a:p>
            <a:pPr>
              <a:defRPr/>
            </a:pPr>
            <a:r>
              <a:rPr lang="es-AR" sz="2800" dirty="0"/>
              <a:t>EL BUS  </a:t>
            </a:r>
            <a:r>
              <a:rPr lang="es-AR" sz="2800" b="1" dirty="0"/>
              <a:t>PCI</a:t>
            </a:r>
            <a:r>
              <a:rPr lang="es-AR" sz="2800" dirty="0"/>
              <a:t> SE CONECTA DIRECTAMENTE  AL NUEVO  CHIPSET  SUR, DENOMINADO  </a:t>
            </a:r>
            <a:r>
              <a:rPr lang="es-AR" sz="2800" b="1" dirty="0"/>
              <a:t>ICH</a:t>
            </a:r>
            <a:r>
              <a:rPr lang="es-AR" sz="2800" dirty="0"/>
              <a:t> (</a:t>
            </a:r>
            <a:r>
              <a:rPr lang="es-AR" sz="2800" b="1" dirty="0"/>
              <a:t>IO CONTROLLER  HUB</a:t>
            </a:r>
            <a:r>
              <a:rPr lang="es-AR" sz="2800" dirty="0"/>
              <a:t>). </a:t>
            </a:r>
          </a:p>
          <a:p>
            <a:pPr algn="just">
              <a:defRPr/>
            </a:pPr>
            <a:r>
              <a:rPr lang="es-AR" sz="2800" dirty="0"/>
              <a:t>LA CONEXIÓN  ENTRE  EL </a:t>
            </a:r>
            <a:r>
              <a:rPr lang="es-AR" sz="2800" b="1" dirty="0"/>
              <a:t>ICH</a:t>
            </a:r>
            <a:r>
              <a:rPr lang="es-AR" sz="2800" dirty="0"/>
              <a:t> Y  EL </a:t>
            </a:r>
            <a:r>
              <a:rPr lang="es-AR" sz="2800" b="1" dirty="0"/>
              <a:t>MCH</a:t>
            </a:r>
            <a:r>
              <a:rPr lang="es-AR" sz="2800" dirty="0"/>
              <a:t> ( </a:t>
            </a:r>
            <a:r>
              <a:rPr lang="es-AR" sz="2800" b="1" dirty="0"/>
              <a:t>MEMORY  CONTROLLER  HUB</a:t>
            </a:r>
            <a:r>
              <a:rPr lang="es-AR" sz="2800" dirty="0"/>
              <a:t>)  SE REALIZA MEDIANTE  UN </a:t>
            </a:r>
            <a:r>
              <a:rPr lang="es-AR" sz="2800" b="1" dirty="0"/>
              <a:t>BUS  DEDICADO  DE ANCHO  DE BANDA BASTANTE MAYOR  QUE  PCI</a:t>
            </a:r>
            <a:r>
              <a:rPr lang="es-AR" sz="2800" dirty="0"/>
              <a:t>.</a:t>
            </a:r>
          </a:p>
          <a:p>
            <a:pPr algn="just">
              <a:defRPr/>
            </a:pPr>
            <a:r>
              <a:rPr lang="es-AR" sz="2800" dirty="0"/>
              <a:t>NO SE INTERFIERE  CON  LOS  DISPOSITIVOS  CONECTADOS  AL BUS  </a:t>
            </a:r>
            <a:r>
              <a:rPr lang="es-AR" sz="2800" b="1" dirty="0"/>
              <a:t>PCI</a:t>
            </a:r>
            <a:r>
              <a:rPr lang="es-AR" sz="2800" dirty="0"/>
              <a:t>, NI CON LOS  DISPOSITIVOS  QUE  SE CONECTAN  DIRECTAMENTE  AL  </a:t>
            </a:r>
            <a:r>
              <a:rPr lang="es-AR" sz="2800" b="1" dirty="0"/>
              <a:t>ICH</a:t>
            </a:r>
            <a:r>
              <a:rPr lang="es-AR" sz="2800" dirty="0"/>
              <a:t> (</a:t>
            </a:r>
            <a:r>
              <a:rPr lang="es-AR" sz="2800" b="1" dirty="0"/>
              <a:t>USB</a:t>
            </a:r>
            <a:r>
              <a:rPr lang="es-AR" sz="2800" dirty="0"/>
              <a:t>  E  </a:t>
            </a:r>
            <a:r>
              <a:rPr lang="es-AR" sz="2800" b="1" dirty="0"/>
              <a:t>IDE/ATA)</a:t>
            </a:r>
            <a:r>
              <a:rPr lang="es-AR" sz="2800" dirty="0"/>
              <a:t>.</a:t>
            </a:r>
          </a:p>
          <a:p>
            <a:pPr>
              <a:defRPr/>
            </a:pPr>
            <a:endParaRPr lang="es-AR" dirty="0"/>
          </a:p>
        </p:txBody>
      </p:sp>
      <p:sp>
        <p:nvSpPr>
          <p:cNvPr id="4" name="3 Marcador de número de diapositiva">
            <a:extLst>
              <a:ext uri="{FF2B5EF4-FFF2-40B4-BE49-F238E27FC236}">
                <a16:creationId xmlns:a16="http://schemas.microsoft.com/office/drawing/2014/main" id="{E681C2E4-F6D9-49F1-9E99-E3D8423AC34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6287A3E-9788-424D-8F7A-AB10F8B23975}" type="slidenum">
              <a:rPr lang="es-ES" altLang="es-AR" smtClean="0"/>
              <a:pPr eaLnBrk="1" hangingPunct="1">
                <a:defRPr/>
              </a:pPr>
              <a:t>25</a:t>
            </a:fld>
            <a:endParaRPr lang="es-ES" altLang="es-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783E9D2-13DC-4F65-9539-282CF1A4A1AA}"/>
              </a:ext>
            </a:extLst>
          </p:cNvPr>
          <p:cNvSpPr>
            <a:spLocks noGrp="1"/>
          </p:cNvSpPr>
          <p:nvPr>
            <p:ph type="title"/>
          </p:nvPr>
        </p:nvSpPr>
        <p:spPr>
          <a:xfrm>
            <a:off x="0" y="277813"/>
            <a:ext cx="9144000" cy="846931"/>
          </a:xfrm>
        </p:spPr>
        <p:txBody>
          <a:bodyPr/>
          <a:lstStyle/>
          <a:p>
            <a:pPr>
              <a:defRPr/>
            </a:pPr>
            <a:r>
              <a:rPr lang="es-AR" sz="3600" dirty="0"/>
              <a:t>JERARQUÍAS DE BUSES EN </a:t>
            </a:r>
            <a:r>
              <a:rPr lang="es-AR" sz="3600" dirty="0" err="1"/>
              <a:t>PCs</a:t>
            </a:r>
            <a:r>
              <a:rPr lang="es-AR" sz="3600" dirty="0"/>
              <a:t> (ALTERNATIVA 1)</a:t>
            </a:r>
          </a:p>
        </p:txBody>
      </p:sp>
      <p:sp>
        <p:nvSpPr>
          <p:cNvPr id="4" name="3 Marcador de número de diapositiva">
            <a:extLst>
              <a:ext uri="{FF2B5EF4-FFF2-40B4-BE49-F238E27FC236}">
                <a16:creationId xmlns:a16="http://schemas.microsoft.com/office/drawing/2014/main" id="{2C961A5B-B51F-4CE6-A257-CDDD8F442AF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4B4F3C3-BCCD-4CA2-8501-208842075F86}" type="slidenum">
              <a:rPr lang="es-ES" altLang="es-AR" smtClean="0"/>
              <a:pPr eaLnBrk="1" hangingPunct="1">
                <a:defRPr/>
              </a:pPr>
              <a:t>26</a:t>
            </a:fld>
            <a:endParaRPr lang="es-ES" altLang="es-AR"/>
          </a:p>
        </p:txBody>
      </p:sp>
      <p:pic>
        <p:nvPicPr>
          <p:cNvPr id="21508" name="4 Marcador de contenido">
            <a:extLst>
              <a:ext uri="{FF2B5EF4-FFF2-40B4-BE49-F238E27FC236}">
                <a16:creationId xmlns:a16="http://schemas.microsoft.com/office/drawing/2014/main" id="{40A34F8F-776F-4789-B541-30B19DC4238C}"/>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341438"/>
            <a:ext cx="7632700" cy="4967287"/>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4F060BA-7AD0-4657-906C-809D1F9218FB}"/>
              </a:ext>
            </a:extLst>
          </p:cNvPr>
          <p:cNvSpPr>
            <a:spLocks noGrp="1"/>
          </p:cNvSpPr>
          <p:nvPr>
            <p:ph type="title"/>
          </p:nvPr>
        </p:nvSpPr>
        <p:spPr>
          <a:xfrm>
            <a:off x="457200" y="152399"/>
            <a:ext cx="8229600" cy="1044353"/>
          </a:xfrm>
        </p:spPr>
        <p:txBody>
          <a:bodyPr/>
          <a:lstStyle/>
          <a:p>
            <a:pPr>
              <a:defRPr/>
            </a:pPr>
            <a:r>
              <a:rPr lang="es-AR" sz="3600" dirty="0"/>
              <a:t>JERARQUÍAS DE BUSES EN </a:t>
            </a:r>
            <a:r>
              <a:rPr lang="es-AR" sz="3600" dirty="0" err="1"/>
              <a:t>PCs</a:t>
            </a:r>
            <a:r>
              <a:rPr lang="es-AR" sz="3600" dirty="0"/>
              <a:t> (ALTERNATIVA 2)</a:t>
            </a:r>
          </a:p>
        </p:txBody>
      </p:sp>
      <p:sp>
        <p:nvSpPr>
          <p:cNvPr id="4" name="3 Marcador de número de diapositiva">
            <a:extLst>
              <a:ext uri="{FF2B5EF4-FFF2-40B4-BE49-F238E27FC236}">
                <a16:creationId xmlns:a16="http://schemas.microsoft.com/office/drawing/2014/main" id="{90BE980E-C4E6-4D6E-98BC-95E0E6638BA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A693EDF-6349-4147-B7A1-DCDCF8F767EB}" type="slidenum">
              <a:rPr lang="es-ES" altLang="es-AR" smtClean="0"/>
              <a:pPr eaLnBrk="1" hangingPunct="1">
                <a:defRPr/>
              </a:pPr>
              <a:t>27</a:t>
            </a:fld>
            <a:endParaRPr lang="es-ES" altLang="es-AR"/>
          </a:p>
        </p:txBody>
      </p:sp>
      <p:pic>
        <p:nvPicPr>
          <p:cNvPr id="22532" name="4 Marcador de contenido">
            <a:extLst>
              <a:ext uri="{FF2B5EF4-FFF2-40B4-BE49-F238E27FC236}">
                <a16:creationId xmlns:a16="http://schemas.microsoft.com/office/drawing/2014/main" id="{CD718CC6-E705-4590-B790-F54015DDE60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4213" y="1412875"/>
            <a:ext cx="7775575" cy="489585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5538B0D-6D0C-4558-A185-C11A0A32DC2C}"/>
              </a:ext>
            </a:extLst>
          </p:cNvPr>
          <p:cNvSpPr>
            <a:spLocks noGrp="1"/>
          </p:cNvSpPr>
          <p:nvPr>
            <p:ph type="title"/>
          </p:nvPr>
        </p:nvSpPr>
        <p:spPr>
          <a:xfrm>
            <a:off x="179512" y="277813"/>
            <a:ext cx="8507288" cy="954088"/>
          </a:xfrm>
        </p:spPr>
        <p:txBody>
          <a:bodyPr/>
          <a:lstStyle/>
          <a:p>
            <a:pPr>
              <a:defRPr/>
            </a:pPr>
            <a:r>
              <a:rPr lang="es-AR" sz="3600" dirty="0"/>
              <a:t>JERARQUÍAS DE BUSES EN </a:t>
            </a:r>
            <a:r>
              <a:rPr lang="es-AR" sz="3600" dirty="0" err="1"/>
              <a:t>PCs</a:t>
            </a:r>
            <a:r>
              <a:rPr lang="es-AR" sz="3600" dirty="0"/>
              <a:t> (ALTERNATIVA 3)</a:t>
            </a:r>
          </a:p>
        </p:txBody>
      </p:sp>
      <p:sp>
        <p:nvSpPr>
          <p:cNvPr id="4" name="3 Marcador de número de diapositiva">
            <a:extLst>
              <a:ext uri="{FF2B5EF4-FFF2-40B4-BE49-F238E27FC236}">
                <a16:creationId xmlns:a16="http://schemas.microsoft.com/office/drawing/2014/main" id="{C8C318D5-99DE-4CCD-85FD-7C86E37E716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EFC4CF7-3E6C-439F-A73F-B2B0AE68AB63}" type="slidenum">
              <a:rPr lang="es-ES" altLang="es-AR" smtClean="0"/>
              <a:pPr eaLnBrk="1" hangingPunct="1">
                <a:defRPr/>
              </a:pPr>
              <a:t>28</a:t>
            </a:fld>
            <a:endParaRPr lang="es-ES" altLang="es-AR"/>
          </a:p>
        </p:txBody>
      </p:sp>
      <p:pic>
        <p:nvPicPr>
          <p:cNvPr id="23556" name="4 Marcador de contenido">
            <a:extLst>
              <a:ext uri="{FF2B5EF4-FFF2-40B4-BE49-F238E27FC236}">
                <a16:creationId xmlns:a16="http://schemas.microsoft.com/office/drawing/2014/main" id="{3F75C349-9596-4028-BF67-F82EC26CB98D}"/>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5650" y="1484313"/>
            <a:ext cx="7488238" cy="4968875"/>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CFA3E65-CC46-45B0-AD4E-4A552FE651D6}"/>
              </a:ext>
            </a:extLst>
          </p:cNvPr>
          <p:cNvSpPr>
            <a:spLocks noGrp="1"/>
          </p:cNvSpPr>
          <p:nvPr>
            <p:ph type="title"/>
          </p:nvPr>
        </p:nvSpPr>
        <p:spPr>
          <a:xfrm>
            <a:off x="0" y="277813"/>
            <a:ext cx="9144000" cy="1143000"/>
          </a:xfrm>
        </p:spPr>
        <p:txBody>
          <a:bodyPr/>
          <a:lstStyle/>
          <a:p>
            <a:pPr>
              <a:defRPr/>
            </a:pPr>
            <a:r>
              <a:rPr lang="es-AR" dirty="0"/>
              <a:t>JERARQUÍAS DE BUSES EN </a:t>
            </a:r>
            <a:r>
              <a:rPr lang="es-AR" dirty="0" err="1"/>
              <a:t>PCs</a:t>
            </a:r>
            <a:endParaRPr lang="es-AR" dirty="0"/>
          </a:p>
        </p:txBody>
      </p:sp>
      <p:sp>
        <p:nvSpPr>
          <p:cNvPr id="3" name="2 Marcador de contenido">
            <a:extLst>
              <a:ext uri="{FF2B5EF4-FFF2-40B4-BE49-F238E27FC236}">
                <a16:creationId xmlns:a16="http://schemas.microsoft.com/office/drawing/2014/main" id="{EE347EC6-1FDE-4547-A06F-742575CAAD11}"/>
              </a:ext>
            </a:extLst>
          </p:cNvPr>
          <p:cNvSpPr>
            <a:spLocks noGrp="1"/>
          </p:cNvSpPr>
          <p:nvPr>
            <p:ph idx="1"/>
          </p:nvPr>
        </p:nvSpPr>
        <p:spPr/>
        <p:txBody>
          <a:bodyPr/>
          <a:lstStyle/>
          <a:p>
            <a:pPr algn="just">
              <a:defRPr/>
            </a:pPr>
            <a:r>
              <a:rPr lang="es-AR" sz="2800" dirty="0"/>
              <a:t>EN LOS  ÚLTIMOS  PROCESADORES, AL INTEGRAR DENTRO DEL MISMO CHIP,   AL </a:t>
            </a:r>
            <a:r>
              <a:rPr lang="es-AR" sz="2800" b="1" dirty="0"/>
              <a:t>CONTROLADOR  DE MEMORIA</a:t>
            </a:r>
            <a:r>
              <a:rPr lang="es-AR" sz="2800" dirty="0"/>
              <a:t>,  LA CONEXIÓN  DE LA MEMORIA  PRINCIPAL SE HACE DIRECTAMENTE  AL PROCESADOR  EN LUGAR  DE AL </a:t>
            </a:r>
            <a:r>
              <a:rPr lang="es-AR" sz="2800" b="1" dirty="0"/>
              <a:t>MCH</a:t>
            </a:r>
            <a:r>
              <a:rPr lang="es-AR" sz="2800" dirty="0"/>
              <a:t>. </a:t>
            </a:r>
          </a:p>
          <a:p>
            <a:pPr algn="just">
              <a:defRPr/>
            </a:pPr>
            <a:r>
              <a:rPr lang="es-AR" sz="2800" dirty="0"/>
              <a:t>EL BUS  ESTÁNDAR  PARA LA CONEXIÓN  DE TARJETAS  GRÁFICAS  SE HA MODIFICADO ,  SIENDO  EN LOS  DISEÑOS MÁS ACTUALES </a:t>
            </a:r>
            <a:r>
              <a:rPr lang="es-AR" sz="2800" b="1" dirty="0"/>
              <a:t>PCI EXPRESS</a:t>
            </a:r>
            <a:r>
              <a:rPr lang="es-AR" sz="2800" dirty="0"/>
              <a:t>  EN  LUGAR  DE </a:t>
            </a:r>
            <a:r>
              <a:rPr lang="es-AR" sz="2800" b="1" dirty="0"/>
              <a:t>AGP</a:t>
            </a:r>
            <a:r>
              <a:rPr lang="es-AR" sz="2800" dirty="0"/>
              <a:t>. </a:t>
            </a:r>
          </a:p>
          <a:p>
            <a:pPr>
              <a:defRPr/>
            </a:pPr>
            <a:endParaRPr lang="es-AR" dirty="0"/>
          </a:p>
        </p:txBody>
      </p:sp>
      <p:sp>
        <p:nvSpPr>
          <p:cNvPr id="4" name="3 Marcador de número de diapositiva">
            <a:extLst>
              <a:ext uri="{FF2B5EF4-FFF2-40B4-BE49-F238E27FC236}">
                <a16:creationId xmlns:a16="http://schemas.microsoft.com/office/drawing/2014/main" id="{5C0C581F-C82D-4483-8C1A-21C81B34914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B657969-15F7-4712-B4EA-5DA178B39C3E}" type="slidenum">
              <a:rPr lang="es-ES" altLang="es-AR" smtClean="0"/>
              <a:pPr eaLnBrk="1" hangingPunct="1">
                <a:defRPr/>
              </a:pPr>
              <a:t>29</a:t>
            </a:fld>
            <a:endParaRPr lang="es-ES" altLang="es-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4FB04E35-CB74-4D99-8570-1843A90B7A45}"/>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1EB11FA5-B068-4D19-B041-9955B3C01A97}"/>
              </a:ext>
            </a:extLst>
          </p:cNvPr>
          <p:cNvSpPr>
            <a:spLocks noGrp="1"/>
          </p:cNvSpPr>
          <p:nvPr>
            <p:ph idx="1"/>
          </p:nvPr>
        </p:nvSpPr>
        <p:spPr>
          <a:xfrm>
            <a:off x="457200" y="1700808"/>
            <a:ext cx="8229600" cy="4680942"/>
          </a:xfrm>
        </p:spPr>
        <p:txBody>
          <a:bodyPr/>
          <a:lstStyle/>
          <a:p>
            <a:pPr algn="just">
              <a:defRPr/>
            </a:pPr>
            <a:r>
              <a:rPr lang="es-AR" sz="2400" dirty="0"/>
              <a:t>UN BUS SE COMPONE DE  DIFERENTES CONDUCTORES ELÉCTRICOS DENOMINADOS LÍNEAS</a:t>
            </a:r>
          </a:p>
          <a:p>
            <a:pPr>
              <a:defRPr/>
            </a:pPr>
            <a:r>
              <a:rPr lang="es-AR" sz="2400" dirty="0"/>
              <a:t>SE PUEDEN ENCONTRAR DIFERENTES TIPOS DE  LÍNEAS EN UN BUS:</a:t>
            </a:r>
          </a:p>
          <a:p>
            <a:pPr lvl="1">
              <a:defRPr/>
            </a:pPr>
            <a:r>
              <a:rPr lang="es-AR" sz="2400" b="1" dirty="0"/>
              <a:t>SEGÚN SU FUNCIÓN</a:t>
            </a:r>
            <a:r>
              <a:rPr lang="es-AR" sz="2400" dirty="0"/>
              <a:t>: LÍNEAS DE  DATOS, LÍNEAS DE  DIRECCIONES O LÍNEAS D E  CONTROL.</a:t>
            </a:r>
          </a:p>
          <a:p>
            <a:pPr lvl="1">
              <a:defRPr/>
            </a:pPr>
            <a:r>
              <a:rPr lang="es-AR" sz="2400" b="1" dirty="0"/>
              <a:t>SEGÚN SU USO</a:t>
            </a:r>
            <a:r>
              <a:rPr lang="es-AR" sz="2400" dirty="0"/>
              <a:t>: LÍNEAS DEDICADAS O LÍNEAS MULTIPLEXADAS.</a:t>
            </a:r>
          </a:p>
          <a:p>
            <a:pPr lvl="1">
              <a:defRPr/>
            </a:pPr>
            <a:r>
              <a:rPr lang="es-AR" sz="2400" b="1" dirty="0"/>
              <a:t>SEGÚN SUS CARACTERÍSTICAS ELÉCTRICAS</a:t>
            </a:r>
            <a:r>
              <a:rPr lang="es-AR" sz="2400" dirty="0"/>
              <a:t>: LÍNEAS UNIDIRECCIONALES O BIDIRECCIONALES.</a:t>
            </a:r>
          </a:p>
          <a:p>
            <a:pPr>
              <a:defRPr/>
            </a:pPr>
            <a:endParaRPr lang="es-AR" dirty="0"/>
          </a:p>
        </p:txBody>
      </p:sp>
      <p:sp>
        <p:nvSpPr>
          <p:cNvPr id="4" name="3 Marcador de número de diapositiva">
            <a:extLst>
              <a:ext uri="{FF2B5EF4-FFF2-40B4-BE49-F238E27FC236}">
                <a16:creationId xmlns:a16="http://schemas.microsoft.com/office/drawing/2014/main" id="{D429EC1B-C3F1-4255-B551-E605EF776F6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3B43DFFB-51A7-41BD-851B-BE5D7C787975}" type="slidenum">
              <a:rPr lang="es-ES" altLang="es-AR" smtClean="0"/>
              <a:pPr eaLnBrk="1" hangingPunct="1">
                <a:defRPr/>
              </a:pPr>
              <a:t>3</a:t>
            </a:fld>
            <a:endParaRPr lang="es-ES" altLang="es-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A6EC-58F0-4E54-8B26-D7C1A0C0BBD7}"/>
              </a:ext>
            </a:extLst>
          </p:cNvPr>
          <p:cNvSpPr>
            <a:spLocks noGrp="1"/>
          </p:cNvSpPr>
          <p:nvPr>
            <p:ph type="title"/>
          </p:nvPr>
        </p:nvSpPr>
        <p:spPr>
          <a:xfrm>
            <a:off x="0" y="274638"/>
            <a:ext cx="9144000" cy="1143000"/>
          </a:xfrm>
        </p:spPr>
        <p:txBody>
          <a:bodyPr/>
          <a:lstStyle/>
          <a:p>
            <a:r>
              <a:rPr lang="es-AR" sz="4400" dirty="0"/>
              <a:t>JERARQUÍAS DE BUSES EN </a:t>
            </a:r>
            <a:r>
              <a:rPr lang="es-AR" sz="4400" dirty="0" err="1"/>
              <a:t>PCs</a:t>
            </a:r>
            <a:endParaRPr lang="es-AR" dirty="0"/>
          </a:p>
        </p:txBody>
      </p:sp>
      <p:sp>
        <p:nvSpPr>
          <p:cNvPr id="3" name="Marcador de texto 2">
            <a:extLst>
              <a:ext uri="{FF2B5EF4-FFF2-40B4-BE49-F238E27FC236}">
                <a16:creationId xmlns:a16="http://schemas.microsoft.com/office/drawing/2014/main" id="{260FD5E2-74B5-4AA3-8990-EBE6E4CF434D}"/>
              </a:ext>
            </a:extLst>
          </p:cNvPr>
          <p:cNvSpPr>
            <a:spLocks noGrp="1"/>
          </p:cNvSpPr>
          <p:nvPr>
            <p:ph type="body" idx="1"/>
          </p:nvPr>
        </p:nvSpPr>
        <p:spPr/>
        <p:txBody>
          <a:bodyPr/>
          <a:lstStyle/>
          <a:p>
            <a:pPr algn="ctr"/>
            <a:r>
              <a:rPr lang="es-AR" sz="2400" dirty="0"/>
              <a:t>(ALTERNATIVA 1)</a:t>
            </a:r>
            <a:endParaRPr lang="es-AR" dirty="0"/>
          </a:p>
        </p:txBody>
      </p:sp>
      <p:sp>
        <p:nvSpPr>
          <p:cNvPr id="5" name="Marcador de texto 4">
            <a:extLst>
              <a:ext uri="{FF2B5EF4-FFF2-40B4-BE49-F238E27FC236}">
                <a16:creationId xmlns:a16="http://schemas.microsoft.com/office/drawing/2014/main" id="{FDC2CBE8-5B1D-496B-B269-491097A146EC}"/>
              </a:ext>
            </a:extLst>
          </p:cNvPr>
          <p:cNvSpPr>
            <a:spLocks noGrp="1"/>
          </p:cNvSpPr>
          <p:nvPr>
            <p:ph type="body" sz="quarter" idx="3"/>
          </p:nvPr>
        </p:nvSpPr>
        <p:spPr/>
        <p:txBody>
          <a:bodyPr/>
          <a:lstStyle/>
          <a:p>
            <a:pPr algn="ctr"/>
            <a:r>
              <a:rPr lang="es-AR" sz="2400" dirty="0"/>
              <a:t>(ALTERNATIVA 2)</a:t>
            </a:r>
            <a:endParaRPr lang="es-AR" dirty="0"/>
          </a:p>
        </p:txBody>
      </p:sp>
      <p:sp>
        <p:nvSpPr>
          <p:cNvPr id="7" name="Marcador de número de diapositiva 6">
            <a:extLst>
              <a:ext uri="{FF2B5EF4-FFF2-40B4-BE49-F238E27FC236}">
                <a16:creationId xmlns:a16="http://schemas.microsoft.com/office/drawing/2014/main" id="{79DFB1EC-B348-473E-AE57-8B847BCEE0F7}"/>
              </a:ext>
            </a:extLst>
          </p:cNvPr>
          <p:cNvSpPr>
            <a:spLocks noGrp="1"/>
          </p:cNvSpPr>
          <p:nvPr>
            <p:ph type="sldNum" sz="quarter" idx="12"/>
          </p:nvPr>
        </p:nvSpPr>
        <p:spPr/>
        <p:txBody>
          <a:bodyPr/>
          <a:lstStyle/>
          <a:p>
            <a:pPr>
              <a:defRPr/>
            </a:pPr>
            <a:fld id="{0E55D687-2FDA-4949-A149-3783F9E1211D}" type="slidenum">
              <a:rPr lang="es-ES" altLang="es-AR" smtClean="0"/>
              <a:pPr>
                <a:defRPr/>
              </a:pPr>
              <a:t>30</a:t>
            </a:fld>
            <a:endParaRPr lang="es-ES" altLang="es-AR" dirty="0"/>
          </a:p>
        </p:txBody>
      </p:sp>
      <p:pic>
        <p:nvPicPr>
          <p:cNvPr id="8" name="4 Marcador de contenido">
            <a:extLst>
              <a:ext uri="{FF2B5EF4-FFF2-40B4-BE49-F238E27FC236}">
                <a16:creationId xmlns:a16="http://schemas.microsoft.com/office/drawing/2014/main" id="{20D2C9BB-E81B-4FF6-9D71-51890A19C6F1}"/>
              </a:ext>
            </a:extLst>
          </p:cNvPr>
          <p:cNvPicPr>
            <a:picLocks noGrp="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1806" y="2697956"/>
            <a:ext cx="3990975" cy="2905125"/>
          </a:xfrm>
        </p:spPr>
      </p:pic>
      <p:pic>
        <p:nvPicPr>
          <p:cNvPr id="9" name="4 Marcador de contenido">
            <a:extLst>
              <a:ext uri="{FF2B5EF4-FFF2-40B4-BE49-F238E27FC236}">
                <a16:creationId xmlns:a16="http://schemas.microsoft.com/office/drawing/2014/main" id="{6569BAAD-2EBB-40B7-B85E-E08DB16C6EF4}"/>
              </a:ext>
            </a:extLst>
          </p:cNvPr>
          <p:cNvPicPr>
            <a:picLocks noGrp="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645025" y="2772054"/>
            <a:ext cx="4247455" cy="2719109"/>
          </a:xfrm>
        </p:spPr>
      </p:pic>
    </p:spTree>
    <p:extLst>
      <p:ext uri="{BB962C8B-B14F-4D97-AF65-F5344CB8AC3E}">
        <p14:creationId xmlns:p14="http://schemas.microsoft.com/office/powerpoint/2010/main" val="4158448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9A4187-7EE8-4FE5-9FB0-2A3E5FF9CA27}"/>
              </a:ext>
            </a:extLst>
          </p:cNvPr>
          <p:cNvSpPr>
            <a:spLocks noGrp="1"/>
          </p:cNvSpPr>
          <p:nvPr>
            <p:ph type="title"/>
          </p:nvPr>
        </p:nvSpPr>
        <p:spPr>
          <a:xfrm>
            <a:off x="0" y="274638"/>
            <a:ext cx="9144000" cy="1143000"/>
          </a:xfrm>
        </p:spPr>
        <p:txBody>
          <a:bodyPr/>
          <a:lstStyle/>
          <a:p>
            <a:r>
              <a:rPr lang="es-AR" sz="4400" dirty="0"/>
              <a:t>JERARQUÍAS DE BUSES EN </a:t>
            </a:r>
            <a:r>
              <a:rPr lang="es-AR" sz="4400" dirty="0" err="1"/>
              <a:t>PCs</a:t>
            </a:r>
            <a:endParaRPr lang="es-AR" dirty="0"/>
          </a:p>
        </p:txBody>
      </p:sp>
      <p:sp>
        <p:nvSpPr>
          <p:cNvPr id="3" name="Marcador de texto 2">
            <a:extLst>
              <a:ext uri="{FF2B5EF4-FFF2-40B4-BE49-F238E27FC236}">
                <a16:creationId xmlns:a16="http://schemas.microsoft.com/office/drawing/2014/main" id="{E34DFB3E-F92A-43C4-82EC-D91A5624B6C2}"/>
              </a:ext>
            </a:extLst>
          </p:cNvPr>
          <p:cNvSpPr>
            <a:spLocks noGrp="1"/>
          </p:cNvSpPr>
          <p:nvPr>
            <p:ph type="body" idx="1"/>
          </p:nvPr>
        </p:nvSpPr>
        <p:spPr/>
        <p:txBody>
          <a:bodyPr/>
          <a:lstStyle/>
          <a:p>
            <a:pPr algn="ctr"/>
            <a:r>
              <a:rPr lang="es-AR" sz="2400" dirty="0"/>
              <a:t>(ALTERNATIVA 2)</a:t>
            </a:r>
            <a:endParaRPr lang="es-AR" dirty="0"/>
          </a:p>
        </p:txBody>
      </p:sp>
      <p:sp>
        <p:nvSpPr>
          <p:cNvPr id="5" name="Marcador de texto 4">
            <a:extLst>
              <a:ext uri="{FF2B5EF4-FFF2-40B4-BE49-F238E27FC236}">
                <a16:creationId xmlns:a16="http://schemas.microsoft.com/office/drawing/2014/main" id="{56CBE393-337D-4A2C-8EC3-6B2AAFDA2569}"/>
              </a:ext>
            </a:extLst>
          </p:cNvPr>
          <p:cNvSpPr>
            <a:spLocks noGrp="1"/>
          </p:cNvSpPr>
          <p:nvPr>
            <p:ph type="body" sz="quarter" idx="3"/>
          </p:nvPr>
        </p:nvSpPr>
        <p:spPr/>
        <p:txBody>
          <a:bodyPr/>
          <a:lstStyle/>
          <a:p>
            <a:pPr algn="ctr"/>
            <a:r>
              <a:rPr lang="es-AR" sz="2400" dirty="0"/>
              <a:t>(ALTERNATIVA 3)</a:t>
            </a:r>
            <a:endParaRPr lang="es-AR" dirty="0"/>
          </a:p>
        </p:txBody>
      </p:sp>
      <p:sp>
        <p:nvSpPr>
          <p:cNvPr id="7" name="Marcador de número de diapositiva 6">
            <a:extLst>
              <a:ext uri="{FF2B5EF4-FFF2-40B4-BE49-F238E27FC236}">
                <a16:creationId xmlns:a16="http://schemas.microsoft.com/office/drawing/2014/main" id="{1848AF0B-062B-4C8C-99E0-488060487806}"/>
              </a:ext>
            </a:extLst>
          </p:cNvPr>
          <p:cNvSpPr>
            <a:spLocks noGrp="1"/>
          </p:cNvSpPr>
          <p:nvPr>
            <p:ph type="sldNum" sz="quarter" idx="12"/>
          </p:nvPr>
        </p:nvSpPr>
        <p:spPr/>
        <p:txBody>
          <a:bodyPr/>
          <a:lstStyle/>
          <a:p>
            <a:pPr>
              <a:defRPr/>
            </a:pPr>
            <a:fld id="{0E55D687-2FDA-4949-A149-3783F9E1211D}" type="slidenum">
              <a:rPr lang="es-ES" altLang="es-AR" smtClean="0"/>
              <a:pPr>
                <a:defRPr/>
              </a:pPr>
              <a:t>31</a:t>
            </a:fld>
            <a:endParaRPr lang="es-ES" altLang="es-AR"/>
          </a:p>
        </p:txBody>
      </p:sp>
      <p:pic>
        <p:nvPicPr>
          <p:cNvPr id="8" name="4 Marcador de contenido">
            <a:extLst>
              <a:ext uri="{FF2B5EF4-FFF2-40B4-BE49-F238E27FC236}">
                <a16:creationId xmlns:a16="http://schemas.microsoft.com/office/drawing/2014/main" id="{03363E9B-44DC-46D4-A5F2-0C2C24214D83}"/>
              </a:ext>
            </a:extLst>
          </p:cNvPr>
          <p:cNvPicPr>
            <a:picLocks noGrp="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7020" y="2752098"/>
            <a:ext cx="4389884" cy="2704771"/>
          </a:xfrm>
        </p:spPr>
      </p:pic>
      <p:pic>
        <p:nvPicPr>
          <p:cNvPr id="9" name="4 Marcador de contenido">
            <a:extLst>
              <a:ext uri="{FF2B5EF4-FFF2-40B4-BE49-F238E27FC236}">
                <a16:creationId xmlns:a16="http://schemas.microsoft.com/office/drawing/2014/main" id="{07DF5DFC-FBEA-4D3E-8792-5D6421BB12B6}"/>
              </a:ext>
            </a:extLst>
          </p:cNvPr>
          <p:cNvPicPr>
            <a:picLocks noGrp="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a:xfrm>
            <a:off x="4645025" y="2752099"/>
            <a:ext cx="4319463" cy="2704771"/>
          </a:xfrm>
        </p:spPr>
      </p:pic>
    </p:spTree>
    <p:extLst>
      <p:ext uri="{BB962C8B-B14F-4D97-AF65-F5344CB8AC3E}">
        <p14:creationId xmlns:p14="http://schemas.microsoft.com/office/powerpoint/2010/main" val="72760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8B74893-1202-472A-992A-09CA907388E6}"/>
              </a:ext>
            </a:extLst>
          </p:cNvPr>
          <p:cNvSpPr>
            <a:spLocks noGrp="1"/>
          </p:cNvSpPr>
          <p:nvPr>
            <p:ph type="title"/>
          </p:nvPr>
        </p:nvSpPr>
        <p:spPr/>
        <p:txBody>
          <a:bodyPr/>
          <a:lstStyle/>
          <a:p>
            <a:pPr>
              <a:defRPr/>
            </a:pPr>
            <a:r>
              <a:rPr lang="es-AR" dirty="0"/>
              <a:t>ANCHO DE BANDA DEL BUS</a:t>
            </a:r>
          </a:p>
        </p:txBody>
      </p:sp>
      <p:sp>
        <p:nvSpPr>
          <p:cNvPr id="3" name="2 Marcador de contenido">
            <a:extLst>
              <a:ext uri="{FF2B5EF4-FFF2-40B4-BE49-F238E27FC236}">
                <a16:creationId xmlns:a16="http://schemas.microsoft.com/office/drawing/2014/main" id="{CF91E6DF-9326-40AC-8811-E5B9C4AC2806}"/>
              </a:ext>
            </a:extLst>
          </p:cNvPr>
          <p:cNvSpPr>
            <a:spLocks noGrp="1"/>
          </p:cNvSpPr>
          <p:nvPr>
            <p:ph idx="1"/>
          </p:nvPr>
        </p:nvSpPr>
        <p:spPr>
          <a:xfrm>
            <a:off x="323528" y="1420814"/>
            <a:ext cx="8640960" cy="5437186"/>
          </a:xfrm>
        </p:spPr>
        <p:txBody>
          <a:bodyPr/>
          <a:lstStyle/>
          <a:p>
            <a:pPr>
              <a:defRPr/>
            </a:pPr>
            <a:r>
              <a:rPr lang="es-AR" dirty="0"/>
              <a:t>EL ANCHO DE BANDA (BANDWIDTH) DEL BUS, SE REFIERE A LA CANTIDAD DE INFORMACIÓN QUE ES CAPAZ DE TRANSFERIR POR UNIDAD DE TIEMPO</a:t>
            </a:r>
          </a:p>
          <a:p>
            <a:pPr>
              <a:buFont typeface="Wingdings" panose="05000000000000000000" pitchFamily="2" charset="2"/>
              <a:buNone/>
              <a:defRPr/>
            </a:pPr>
            <a:endParaRPr lang="es-AR" sz="2800" dirty="0">
              <a:solidFill>
                <a:srgbClr val="FFFF00"/>
              </a:solidFill>
            </a:endParaRPr>
          </a:p>
          <a:p>
            <a:pPr>
              <a:buFont typeface="Wingdings" panose="05000000000000000000" pitchFamily="2" charset="2"/>
              <a:buNone/>
              <a:defRPr/>
            </a:pPr>
            <a:r>
              <a:rPr lang="es-AR" b="1" dirty="0">
                <a:solidFill>
                  <a:srgbClr val="FFFF00"/>
                </a:solidFill>
              </a:rPr>
              <a:t>BW = Ancho de datos . f . </a:t>
            </a:r>
            <a:r>
              <a:rPr lang="es-AR" b="1" dirty="0" err="1">
                <a:solidFill>
                  <a:srgbClr val="FFFF00"/>
                </a:solidFill>
              </a:rPr>
              <a:t>N°</a:t>
            </a:r>
            <a:r>
              <a:rPr lang="es-AR" b="1" dirty="0">
                <a:solidFill>
                  <a:srgbClr val="FFFF00"/>
                </a:solidFill>
              </a:rPr>
              <a:t> transferencias/ciclo</a:t>
            </a:r>
          </a:p>
          <a:p>
            <a:pPr>
              <a:buFont typeface="Wingdings" panose="05000000000000000000" pitchFamily="2" charset="2"/>
              <a:buNone/>
              <a:defRPr/>
            </a:pPr>
            <a:endParaRPr lang="es-AR" sz="1600" dirty="0">
              <a:solidFill>
                <a:srgbClr val="FFFF00"/>
              </a:solidFill>
            </a:endParaRPr>
          </a:p>
          <a:p>
            <a:pPr>
              <a:buFont typeface="Wingdings" panose="05000000000000000000" pitchFamily="2" charset="2"/>
              <a:buNone/>
              <a:defRPr/>
            </a:pPr>
            <a:r>
              <a:rPr lang="es-AR" sz="2800" b="1" dirty="0">
                <a:solidFill>
                  <a:srgbClr val="FFFF00"/>
                </a:solidFill>
              </a:rPr>
              <a:t>        Ancho de datos: </a:t>
            </a:r>
            <a:r>
              <a:rPr lang="es-AR" sz="2800" dirty="0">
                <a:solidFill>
                  <a:srgbClr val="FFFF00"/>
                </a:solidFill>
              </a:rPr>
              <a:t>n° de líneas de datos del bus</a:t>
            </a:r>
          </a:p>
          <a:p>
            <a:pPr>
              <a:buFont typeface="Wingdings" panose="05000000000000000000" pitchFamily="2" charset="2"/>
              <a:buNone/>
              <a:defRPr/>
            </a:pPr>
            <a:r>
              <a:rPr lang="es-AR" sz="2800" b="1" dirty="0">
                <a:solidFill>
                  <a:srgbClr val="FFFF00"/>
                </a:solidFill>
              </a:rPr>
              <a:t>        f:</a:t>
            </a:r>
            <a:r>
              <a:rPr lang="es-AR" sz="2800" dirty="0">
                <a:solidFill>
                  <a:srgbClr val="FFFF00"/>
                </a:solidFill>
              </a:rPr>
              <a:t> frecuencia de funcionamiento de esas líneas</a:t>
            </a:r>
          </a:p>
          <a:p>
            <a:pPr>
              <a:buFont typeface="Wingdings" panose="05000000000000000000" pitchFamily="2" charset="2"/>
              <a:buNone/>
              <a:defRPr/>
            </a:pPr>
            <a:r>
              <a:rPr lang="es-AR" sz="2800" b="1" dirty="0">
                <a:solidFill>
                  <a:srgbClr val="FFFF00"/>
                </a:solidFill>
              </a:rPr>
              <a:t>    </a:t>
            </a:r>
            <a:r>
              <a:rPr lang="es-AR" sz="2800" b="1" dirty="0" err="1">
                <a:solidFill>
                  <a:srgbClr val="FFFF00"/>
                </a:solidFill>
              </a:rPr>
              <a:t>N°</a:t>
            </a:r>
            <a:r>
              <a:rPr lang="es-AR" sz="2800" b="1" dirty="0">
                <a:solidFill>
                  <a:srgbClr val="FFFF00"/>
                </a:solidFill>
              </a:rPr>
              <a:t> transferencias/ciclo: </a:t>
            </a:r>
            <a:r>
              <a:rPr lang="es-AR" sz="2800" dirty="0">
                <a:solidFill>
                  <a:srgbClr val="FFFF00"/>
                </a:solidFill>
              </a:rPr>
              <a:t>transferencias de información      que realiza el bus por cada ciclo de reloj.</a:t>
            </a:r>
          </a:p>
        </p:txBody>
      </p:sp>
      <p:sp>
        <p:nvSpPr>
          <p:cNvPr id="4" name="3 Marcador de número de diapositiva">
            <a:extLst>
              <a:ext uri="{FF2B5EF4-FFF2-40B4-BE49-F238E27FC236}">
                <a16:creationId xmlns:a16="http://schemas.microsoft.com/office/drawing/2014/main" id="{D2A51141-3594-469D-915E-994E2E47EC2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684A610-4357-4722-967E-145CBC156EE4}" type="slidenum">
              <a:rPr lang="es-ES" altLang="es-AR" smtClean="0"/>
              <a:pPr eaLnBrk="1" hangingPunct="1">
                <a:defRPr/>
              </a:pPr>
              <a:t>32</a:t>
            </a:fld>
            <a:endParaRPr lang="es-ES" alt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96966C7-DEFC-4F1B-9039-314C871C8D27}"/>
              </a:ext>
            </a:extLst>
          </p:cNvPr>
          <p:cNvSpPr>
            <a:spLocks noGrp="1"/>
          </p:cNvSpPr>
          <p:nvPr>
            <p:ph type="title"/>
          </p:nvPr>
        </p:nvSpPr>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F74524D8-54A5-4060-A15C-875A5A24A4DC}"/>
              </a:ext>
            </a:extLst>
          </p:cNvPr>
          <p:cNvSpPr>
            <a:spLocks noGrp="1"/>
          </p:cNvSpPr>
          <p:nvPr>
            <p:ph idx="1"/>
          </p:nvPr>
        </p:nvSpPr>
        <p:spPr>
          <a:xfrm>
            <a:off x="107504" y="1600200"/>
            <a:ext cx="8856984" cy="4530725"/>
          </a:xfrm>
        </p:spPr>
        <p:txBody>
          <a:bodyPr/>
          <a:lstStyle/>
          <a:p>
            <a:pPr algn="just">
              <a:defRPr/>
            </a:pPr>
            <a:r>
              <a:rPr lang="es-AR" sz="2800" dirty="0"/>
              <a:t>CUALQUIER OPTIMIZACIÓN QUE  PRETENDA MEJORAR EL ANCHO DE BANDA DE  UN BUS DEBE IR ORIENTADA A  INCREMENTAR ALGUNO DE  ESTOS TRES ASPECTOS: </a:t>
            </a:r>
          </a:p>
          <a:p>
            <a:pPr lvl="1">
              <a:defRPr/>
            </a:pPr>
            <a:r>
              <a:rPr lang="es-AR" b="1" dirty="0"/>
              <a:t>EL ANCHO DE DATOS </a:t>
            </a:r>
          </a:p>
          <a:p>
            <a:pPr lvl="1">
              <a:defRPr/>
            </a:pPr>
            <a:r>
              <a:rPr lang="es-AR" b="1" dirty="0"/>
              <a:t>LA FRECUENCIA DE OPERACIÓN DEL BUS </a:t>
            </a:r>
          </a:p>
          <a:p>
            <a:pPr lvl="1">
              <a:defRPr/>
            </a:pPr>
            <a:r>
              <a:rPr lang="es-AR" b="1" dirty="0"/>
              <a:t>EL NÚMERO DE  TRANSFERENCIAS  POR  CICLO.</a:t>
            </a:r>
          </a:p>
          <a:p>
            <a:pPr>
              <a:defRPr/>
            </a:pPr>
            <a:endParaRPr lang="es-AR" dirty="0"/>
          </a:p>
        </p:txBody>
      </p:sp>
      <p:sp>
        <p:nvSpPr>
          <p:cNvPr id="4" name="3 Marcador de número de diapositiva">
            <a:extLst>
              <a:ext uri="{FF2B5EF4-FFF2-40B4-BE49-F238E27FC236}">
                <a16:creationId xmlns:a16="http://schemas.microsoft.com/office/drawing/2014/main" id="{09A56E70-B8A9-4D6B-B3DA-6DE02032C77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8E6EC76-8E6C-4BC5-ABE8-8D02DCF4D8E5}" type="slidenum">
              <a:rPr lang="es-ES" altLang="es-AR" smtClean="0"/>
              <a:pPr eaLnBrk="1" hangingPunct="1">
                <a:defRPr/>
              </a:pPr>
              <a:t>33</a:t>
            </a:fld>
            <a:endParaRPr lang="es-ES" altLang="es-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26F8EC0-9A3A-4488-BC90-76D50FF307C2}"/>
              </a:ext>
            </a:extLst>
          </p:cNvPr>
          <p:cNvSpPr>
            <a:spLocks noGrp="1"/>
          </p:cNvSpPr>
          <p:nvPr>
            <p:ph type="title"/>
          </p:nvPr>
        </p:nvSpPr>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5F9B4F8D-0529-4479-8732-1CAF6A3E29C7}"/>
              </a:ext>
            </a:extLst>
          </p:cNvPr>
          <p:cNvSpPr>
            <a:spLocks noGrp="1"/>
          </p:cNvSpPr>
          <p:nvPr>
            <p:ph idx="1"/>
          </p:nvPr>
        </p:nvSpPr>
        <p:spPr/>
        <p:txBody>
          <a:bodyPr/>
          <a:lstStyle/>
          <a:p>
            <a:pPr>
              <a:defRPr/>
            </a:pPr>
            <a:r>
              <a:rPr lang="es-AR" b="1" dirty="0"/>
              <a:t>Ancho de datos y frecuencia de operación</a:t>
            </a:r>
          </a:p>
          <a:p>
            <a:pPr algn="just">
              <a:defRPr/>
            </a:pPr>
            <a:r>
              <a:rPr lang="es-AR" dirty="0"/>
              <a:t>El ancho  está  limitado por  las interferencias que  se producen  entre  unas  líneas y otras,  especialmente a  frecuencias de  operación altas.</a:t>
            </a:r>
          </a:p>
          <a:p>
            <a:pPr algn="just">
              <a:defRPr/>
            </a:pPr>
            <a:r>
              <a:rPr lang="es-AR" dirty="0"/>
              <a:t>Es  difícil encontrar  buses  con  un  ancho  de  datos  por  encima  de  64 o 128 bits. </a:t>
            </a:r>
          </a:p>
          <a:p>
            <a:pPr>
              <a:defRPr/>
            </a:pPr>
            <a:endParaRPr lang="es-AR" dirty="0"/>
          </a:p>
        </p:txBody>
      </p:sp>
      <p:sp>
        <p:nvSpPr>
          <p:cNvPr id="4" name="3 Marcador de número de diapositiva">
            <a:extLst>
              <a:ext uri="{FF2B5EF4-FFF2-40B4-BE49-F238E27FC236}">
                <a16:creationId xmlns:a16="http://schemas.microsoft.com/office/drawing/2014/main" id="{FA00DF6F-4A1F-4902-8A5D-4DD2CE35C41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2A8C729-3B21-473C-990A-9B12D832C9B4}" type="slidenum">
              <a:rPr lang="es-ES" altLang="es-AR" smtClean="0"/>
              <a:pPr eaLnBrk="1" hangingPunct="1">
                <a:defRPr/>
              </a:pPr>
              <a:t>34</a:t>
            </a:fld>
            <a:endParaRPr lang="es-ES" altLang="es-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F6BBC04B-0270-451A-9C52-9CF85DC286DB}"/>
              </a:ext>
            </a:extLst>
          </p:cNvPr>
          <p:cNvSpPr>
            <a:spLocks noGrp="1"/>
          </p:cNvSpPr>
          <p:nvPr>
            <p:ph type="title"/>
          </p:nvPr>
        </p:nvSpPr>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8688A9DE-8028-49B4-A5C3-E565B8995C52}"/>
              </a:ext>
            </a:extLst>
          </p:cNvPr>
          <p:cNvSpPr>
            <a:spLocks noGrp="1"/>
          </p:cNvSpPr>
          <p:nvPr>
            <p:ph idx="1"/>
          </p:nvPr>
        </p:nvSpPr>
        <p:spPr>
          <a:xfrm>
            <a:off x="457200" y="1988840"/>
            <a:ext cx="8229600" cy="4142085"/>
          </a:xfrm>
        </p:spPr>
        <p:txBody>
          <a:bodyPr/>
          <a:lstStyle/>
          <a:p>
            <a:pPr algn="just">
              <a:defRPr/>
            </a:pPr>
            <a:r>
              <a:rPr lang="es-AR" dirty="0"/>
              <a:t>La  tendencia de  optimización actual  es  la utilización  de  buses con  un ancho  cada  vez menor, casi  serie en lugar  de  paralelo,  y que  utilicen </a:t>
            </a:r>
            <a:r>
              <a:rPr lang="es-AR" b="1" dirty="0"/>
              <a:t>señalización diferencial </a:t>
            </a:r>
            <a:r>
              <a:rPr lang="es-AR" dirty="0"/>
              <a:t> para  soportar  frecuencias de  funcionamiento  mayores.</a:t>
            </a:r>
          </a:p>
          <a:p>
            <a:pPr>
              <a:buFont typeface="Wingdings" panose="05000000000000000000" pitchFamily="2" charset="2"/>
              <a:buNone/>
              <a:defRPr/>
            </a:pPr>
            <a:endParaRPr lang="es-AR" dirty="0"/>
          </a:p>
        </p:txBody>
      </p:sp>
      <p:sp>
        <p:nvSpPr>
          <p:cNvPr id="4" name="3 Marcador de número de diapositiva">
            <a:extLst>
              <a:ext uri="{FF2B5EF4-FFF2-40B4-BE49-F238E27FC236}">
                <a16:creationId xmlns:a16="http://schemas.microsoft.com/office/drawing/2014/main" id="{15240927-1D22-4A2A-8CB9-DCADEFD0E02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5B73BB04-6C66-457E-A62C-485FD75AD1C3}" type="slidenum">
              <a:rPr lang="es-ES" altLang="es-AR" smtClean="0"/>
              <a:pPr eaLnBrk="1" hangingPunct="1">
                <a:defRPr/>
              </a:pPr>
              <a:t>35</a:t>
            </a:fld>
            <a:endParaRPr lang="es-ES" altLang="es-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41C4048-5FA2-4AA9-8E53-06EBDD51E7D2}"/>
              </a:ext>
            </a:extLst>
          </p:cNvPr>
          <p:cNvSpPr>
            <a:spLocks noGrp="1"/>
          </p:cNvSpPr>
          <p:nvPr>
            <p:ph type="title"/>
          </p:nvPr>
        </p:nvSpPr>
        <p:spPr/>
        <p:txBody>
          <a:bodyPr/>
          <a:lstStyle/>
          <a:p>
            <a:pPr>
              <a:defRPr/>
            </a:pPr>
            <a:r>
              <a:rPr lang="es-AR" sz="3600" dirty="0"/>
              <a:t>SEÑALIZACIÓN DIFERENCIAL</a:t>
            </a:r>
            <a:br>
              <a:rPr lang="es-AR" dirty="0"/>
            </a:br>
            <a:endParaRPr lang="es-AR" dirty="0"/>
          </a:p>
        </p:txBody>
      </p:sp>
      <p:sp>
        <p:nvSpPr>
          <p:cNvPr id="3" name="2 Marcador de contenido">
            <a:extLst>
              <a:ext uri="{FF2B5EF4-FFF2-40B4-BE49-F238E27FC236}">
                <a16:creationId xmlns:a16="http://schemas.microsoft.com/office/drawing/2014/main" id="{AB5EC2DA-F0EE-4969-8D03-F23E0909CD34}"/>
              </a:ext>
            </a:extLst>
          </p:cNvPr>
          <p:cNvSpPr>
            <a:spLocks noGrp="1"/>
          </p:cNvSpPr>
          <p:nvPr>
            <p:ph idx="1"/>
          </p:nvPr>
        </p:nvSpPr>
        <p:spPr>
          <a:xfrm>
            <a:off x="457200" y="1420814"/>
            <a:ext cx="8229600" cy="4710112"/>
          </a:xfrm>
        </p:spPr>
        <p:txBody>
          <a:bodyPr/>
          <a:lstStyle/>
          <a:p>
            <a:pPr algn="just">
              <a:defRPr/>
            </a:pPr>
            <a:r>
              <a:rPr lang="es-AR" sz="3600" b="1" dirty="0"/>
              <a:t>Los buses tradicionales  dedican </a:t>
            </a:r>
            <a:r>
              <a:rPr lang="es-AR" sz="3600" b="1" i="1" dirty="0"/>
              <a:t>un  conductor</a:t>
            </a:r>
            <a:r>
              <a:rPr lang="es-AR" sz="3600" b="1" dirty="0"/>
              <a:t>  para  cada  bit  de  información  que  se desea  transmitir  por  el bus.</a:t>
            </a:r>
          </a:p>
          <a:p>
            <a:pPr algn="just">
              <a:defRPr/>
            </a:pPr>
            <a:r>
              <a:rPr lang="es-AR" sz="3600" b="1" dirty="0"/>
              <a:t>La señalización diferencial utiliza </a:t>
            </a:r>
            <a:r>
              <a:rPr lang="es-AR" sz="3600" b="1" i="1" dirty="0"/>
              <a:t>dos  conductores</a:t>
            </a:r>
            <a:r>
              <a:rPr lang="es-AR" sz="3600" b="1" dirty="0"/>
              <a:t>  para  cada  bit  de  información que  se desea  transmitir por  el bus.</a:t>
            </a:r>
            <a:endParaRPr lang="es-AR" sz="3600" dirty="0"/>
          </a:p>
        </p:txBody>
      </p:sp>
      <p:sp>
        <p:nvSpPr>
          <p:cNvPr id="4" name="3 Marcador de número de diapositiva">
            <a:extLst>
              <a:ext uri="{FF2B5EF4-FFF2-40B4-BE49-F238E27FC236}">
                <a16:creationId xmlns:a16="http://schemas.microsoft.com/office/drawing/2014/main" id="{24186647-4472-4536-9313-44A0BC144CB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F1A131A-6922-4DC4-BA69-FF7FED321ADF}" type="slidenum">
              <a:rPr lang="es-ES" altLang="es-AR" smtClean="0"/>
              <a:pPr eaLnBrk="1" hangingPunct="1">
                <a:defRPr/>
              </a:pPr>
              <a:t>36</a:t>
            </a:fld>
            <a:endParaRPr lang="es-ES" altLang="es-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42F9F5B-76DE-420B-82B4-BC8790143224}"/>
              </a:ext>
            </a:extLst>
          </p:cNvPr>
          <p:cNvSpPr>
            <a:spLocks noGrp="1"/>
          </p:cNvSpPr>
          <p:nvPr>
            <p:ph type="title"/>
          </p:nvPr>
        </p:nvSpPr>
        <p:spPr/>
        <p:txBody>
          <a:bodyPr/>
          <a:lstStyle/>
          <a:p>
            <a:pPr>
              <a:defRPr/>
            </a:pPr>
            <a:r>
              <a:rPr lang="es-AR" sz="3600" dirty="0"/>
              <a:t>SEÑALIZACIÓN DIFERENCIAL</a:t>
            </a:r>
          </a:p>
        </p:txBody>
      </p:sp>
      <p:sp>
        <p:nvSpPr>
          <p:cNvPr id="3" name="2 Marcador de contenido">
            <a:extLst>
              <a:ext uri="{FF2B5EF4-FFF2-40B4-BE49-F238E27FC236}">
                <a16:creationId xmlns:a16="http://schemas.microsoft.com/office/drawing/2014/main" id="{F7359655-A5C1-43DF-A89E-4F85F30FE74E}"/>
              </a:ext>
            </a:extLst>
          </p:cNvPr>
          <p:cNvSpPr>
            <a:spLocks noGrp="1"/>
          </p:cNvSpPr>
          <p:nvPr>
            <p:ph idx="1"/>
          </p:nvPr>
        </p:nvSpPr>
        <p:spPr/>
        <p:txBody>
          <a:bodyPr/>
          <a:lstStyle/>
          <a:p>
            <a:pPr>
              <a:defRPr/>
            </a:pPr>
            <a:r>
              <a:rPr lang="es-AR" dirty="0"/>
              <a:t>Se desea optimizar  un bus  con un ancho  de datos  de 32 bits (4 Bytes),  que  realiza una transferencia  por  ciclo  y  cuya frecuencia  de funcionamiento  es de 333 MHz.</a:t>
            </a:r>
          </a:p>
          <a:p>
            <a:pPr>
              <a:defRPr/>
            </a:pPr>
            <a:r>
              <a:rPr lang="es-AR" b="1" dirty="0">
                <a:solidFill>
                  <a:srgbClr val="FFFF00"/>
                </a:solidFill>
              </a:rPr>
              <a:t>BW =  4B . 333 MHz .1 =  1.3 GB/s</a:t>
            </a:r>
          </a:p>
          <a:p>
            <a:pPr>
              <a:defRPr/>
            </a:pPr>
            <a:r>
              <a:rPr lang="es-AR" dirty="0"/>
              <a:t>Si se aumenta el ancho  de datos  como  si se aumenta  la  frecuencia  de funcionamiento ,  comienzan a aparecer  interferencias  entre  las líneas del bus.</a:t>
            </a:r>
          </a:p>
          <a:p>
            <a:pPr>
              <a:defRPr/>
            </a:pPr>
            <a:endParaRPr lang="es-AR" dirty="0"/>
          </a:p>
          <a:p>
            <a:pPr>
              <a:defRPr/>
            </a:pPr>
            <a:endParaRPr lang="es-AR" dirty="0"/>
          </a:p>
          <a:p>
            <a:pPr>
              <a:defRPr/>
            </a:pPr>
            <a:endParaRPr lang="es-AR" dirty="0"/>
          </a:p>
        </p:txBody>
      </p:sp>
      <p:sp>
        <p:nvSpPr>
          <p:cNvPr id="4" name="3 Marcador de número de diapositiva">
            <a:extLst>
              <a:ext uri="{FF2B5EF4-FFF2-40B4-BE49-F238E27FC236}">
                <a16:creationId xmlns:a16="http://schemas.microsoft.com/office/drawing/2014/main" id="{2933862F-4D0F-4FC8-AD97-0EB1BFE65BC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32890B3-C4DD-40E2-A4CD-80F2B5E90605}" type="slidenum">
              <a:rPr lang="es-ES" altLang="es-AR" smtClean="0"/>
              <a:pPr eaLnBrk="1" hangingPunct="1">
                <a:defRPr/>
              </a:pPr>
              <a:t>37</a:t>
            </a:fld>
            <a:endParaRPr lang="es-ES" altLang="es-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084E856-B1FA-42A0-94D6-A9FAB819F501}"/>
              </a:ext>
            </a:extLst>
          </p:cNvPr>
          <p:cNvSpPr>
            <a:spLocks noGrp="1"/>
          </p:cNvSpPr>
          <p:nvPr>
            <p:ph type="title"/>
          </p:nvPr>
        </p:nvSpPr>
        <p:spPr/>
        <p:txBody>
          <a:bodyPr/>
          <a:lstStyle/>
          <a:p>
            <a:pPr>
              <a:defRPr/>
            </a:pPr>
            <a:r>
              <a:rPr lang="es-AR" sz="3600" dirty="0"/>
              <a:t>SEÑALIZACIÓN DIFERENCIAL</a:t>
            </a:r>
          </a:p>
        </p:txBody>
      </p:sp>
      <p:sp>
        <p:nvSpPr>
          <p:cNvPr id="3" name="2 Marcador de contenido">
            <a:extLst>
              <a:ext uri="{FF2B5EF4-FFF2-40B4-BE49-F238E27FC236}">
                <a16:creationId xmlns:a16="http://schemas.microsoft.com/office/drawing/2014/main" id="{62DB7202-E253-48F2-9623-D542FC1487EA}"/>
              </a:ext>
            </a:extLst>
          </p:cNvPr>
          <p:cNvSpPr>
            <a:spLocks noGrp="1"/>
          </p:cNvSpPr>
          <p:nvPr>
            <p:ph idx="1"/>
          </p:nvPr>
        </p:nvSpPr>
        <p:spPr/>
        <p:txBody>
          <a:bodyPr/>
          <a:lstStyle/>
          <a:p>
            <a:pPr algn="just">
              <a:defRPr/>
            </a:pPr>
            <a:r>
              <a:rPr lang="es-AR" dirty="0"/>
              <a:t>Cada una de las líneas lleva una tensión  de entre  0 y  5 V. </a:t>
            </a:r>
            <a:r>
              <a:rPr lang="es-AR" b="1" dirty="0"/>
              <a:t>Los valores  entre  0 y 1.5 V se interpretan  como  0  lógico</a:t>
            </a:r>
            <a:r>
              <a:rPr lang="es-AR" dirty="0"/>
              <a:t> ,  y  </a:t>
            </a:r>
            <a:r>
              <a:rPr lang="es-AR" b="1" dirty="0"/>
              <a:t>los valores  entre  3.5 y 5 V  se interpretan  como  1 lógico</a:t>
            </a:r>
            <a:r>
              <a:rPr lang="es-AR" dirty="0"/>
              <a:t>  (el resto  de los valores  son indeterminados ) .</a:t>
            </a:r>
          </a:p>
          <a:p>
            <a:pPr algn="just">
              <a:defRPr/>
            </a:pPr>
            <a:r>
              <a:rPr lang="es-AR" dirty="0"/>
              <a:t>Supongamos   que  en el bus  original se produce  una interferencia  que  resta 0.5 V  a todas  las líneas del bus.</a:t>
            </a:r>
          </a:p>
          <a:p>
            <a:pPr algn="just">
              <a:defRPr/>
            </a:pPr>
            <a:endParaRPr lang="es-AR" dirty="0"/>
          </a:p>
          <a:p>
            <a:pPr>
              <a:defRPr/>
            </a:pPr>
            <a:endParaRPr lang="es-AR" dirty="0"/>
          </a:p>
        </p:txBody>
      </p:sp>
      <p:sp>
        <p:nvSpPr>
          <p:cNvPr id="4" name="3 Marcador de número de diapositiva">
            <a:extLst>
              <a:ext uri="{FF2B5EF4-FFF2-40B4-BE49-F238E27FC236}">
                <a16:creationId xmlns:a16="http://schemas.microsoft.com/office/drawing/2014/main" id="{11984B3D-75BC-4582-A052-36F8556D335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FBE6884-D83D-4D76-AEFB-2ECBCDEA7981}" type="slidenum">
              <a:rPr lang="es-ES" altLang="es-AR" smtClean="0"/>
              <a:pPr eaLnBrk="1" hangingPunct="1">
                <a:defRPr/>
              </a:pPr>
              <a:t>38</a:t>
            </a:fld>
            <a:endParaRPr lang="es-ES" altLang="es-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D9EA217-12E8-4851-BA10-47ACD4ED6C0C}"/>
              </a:ext>
            </a:extLst>
          </p:cNvPr>
          <p:cNvSpPr>
            <a:spLocks noGrp="1"/>
          </p:cNvSpPr>
          <p:nvPr>
            <p:ph type="title"/>
          </p:nvPr>
        </p:nvSpPr>
        <p:spPr/>
        <p:txBody>
          <a:bodyPr/>
          <a:lstStyle/>
          <a:p>
            <a:pPr>
              <a:defRPr/>
            </a:pPr>
            <a:r>
              <a:rPr lang="es-AR" sz="3600" dirty="0"/>
              <a:t>SEÑALIZACIÓN DIFERENCIAL</a:t>
            </a:r>
          </a:p>
        </p:txBody>
      </p:sp>
      <p:sp>
        <p:nvSpPr>
          <p:cNvPr id="3" name="2 Marcador de contenido">
            <a:extLst>
              <a:ext uri="{FF2B5EF4-FFF2-40B4-BE49-F238E27FC236}">
                <a16:creationId xmlns:a16="http://schemas.microsoft.com/office/drawing/2014/main" id="{941DA873-C37F-482D-8FCE-774D093DBA55}"/>
              </a:ext>
            </a:extLst>
          </p:cNvPr>
          <p:cNvSpPr>
            <a:spLocks noGrp="1"/>
          </p:cNvSpPr>
          <p:nvPr>
            <p:ph idx="1"/>
          </p:nvPr>
        </p:nvSpPr>
        <p:spPr>
          <a:xfrm>
            <a:off x="457200" y="1772816"/>
            <a:ext cx="8229600" cy="4358109"/>
          </a:xfrm>
        </p:spPr>
        <p:txBody>
          <a:bodyPr/>
          <a:lstStyle/>
          <a:p>
            <a:pPr>
              <a:defRPr/>
            </a:pPr>
            <a:r>
              <a:rPr lang="es-AR" sz="3600" dirty="0"/>
              <a:t>Entonces:</a:t>
            </a:r>
          </a:p>
          <a:p>
            <a:pPr lvl="1">
              <a:defRPr/>
            </a:pPr>
            <a:r>
              <a:rPr lang="es-AR" sz="3600" b="1" dirty="0"/>
              <a:t>3.8 V -  0.5 V = 3.3 V -  </a:t>
            </a:r>
            <a:r>
              <a:rPr lang="es-AR" sz="3600" b="1" dirty="0">
                <a:solidFill>
                  <a:srgbClr val="FFFF00"/>
                </a:solidFill>
              </a:rPr>
              <a:t>Indefinido</a:t>
            </a:r>
          </a:p>
          <a:p>
            <a:pPr lvl="1">
              <a:defRPr/>
            </a:pPr>
            <a:r>
              <a:rPr lang="es-AR" sz="3600" b="1" dirty="0"/>
              <a:t>4.0 V -  0.5 V = 3.5 V -  1 Lógico </a:t>
            </a:r>
          </a:p>
          <a:p>
            <a:pPr lvl="1">
              <a:defRPr/>
            </a:pPr>
            <a:r>
              <a:rPr lang="es-AR" sz="3600" b="1" dirty="0"/>
              <a:t>0 V -  0.5 V = -0 .5  V -  </a:t>
            </a:r>
            <a:r>
              <a:rPr lang="es-AR" sz="3600" b="1" dirty="0">
                <a:solidFill>
                  <a:srgbClr val="FFFF00"/>
                </a:solidFill>
              </a:rPr>
              <a:t>Indefinido</a:t>
            </a:r>
            <a:r>
              <a:rPr lang="es-AR" sz="3600" b="1" dirty="0"/>
              <a:t> </a:t>
            </a:r>
          </a:p>
          <a:p>
            <a:pPr lvl="1">
              <a:defRPr/>
            </a:pPr>
            <a:r>
              <a:rPr lang="es-AR" sz="3600" b="1" dirty="0"/>
              <a:t>3.5 V -  0.5 V = 3.0 V -  </a:t>
            </a:r>
            <a:r>
              <a:rPr lang="es-AR" sz="3600" b="1" dirty="0">
                <a:solidFill>
                  <a:srgbClr val="FFFF00"/>
                </a:solidFill>
              </a:rPr>
              <a:t>Indefinido</a:t>
            </a:r>
          </a:p>
          <a:p>
            <a:pPr>
              <a:defRPr/>
            </a:pPr>
            <a:endParaRPr lang="es-AR" dirty="0"/>
          </a:p>
        </p:txBody>
      </p:sp>
      <p:sp>
        <p:nvSpPr>
          <p:cNvPr id="4" name="3 Marcador de número de diapositiva">
            <a:extLst>
              <a:ext uri="{FF2B5EF4-FFF2-40B4-BE49-F238E27FC236}">
                <a16:creationId xmlns:a16="http://schemas.microsoft.com/office/drawing/2014/main" id="{22A358E5-5E56-4B0E-9A89-00EBFBF6C38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C42CA8C-EBA9-457E-A32A-54CC5B075BAC}" type="slidenum">
              <a:rPr lang="es-ES" altLang="es-AR" smtClean="0"/>
              <a:pPr eaLnBrk="1" hangingPunct="1">
                <a:defRPr/>
              </a:pPr>
              <a:t>39</a:t>
            </a:fld>
            <a:endParaRPr lang="es-ES" alt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3524EB4-5E51-4D5A-B104-1ACF47E1CBDF}"/>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704622CD-F890-49D8-ADD8-4FA066D37FA6}"/>
              </a:ext>
            </a:extLst>
          </p:cNvPr>
          <p:cNvSpPr>
            <a:spLocks noGrp="1"/>
          </p:cNvSpPr>
          <p:nvPr>
            <p:ph idx="1"/>
          </p:nvPr>
        </p:nvSpPr>
        <p:spPr>
          <a:xfrm>
            <a:off x="0" y="1420813"/>
            <a:ext cx="8964488" cy="4827586"/>
          </a:xfrm>
        </p:spPr>
        <p:txBody>
          <a:bodyPr/>
          <a:lstStyle/>
          <a:p>
            <a:pPr>
              <a:defRPr/>
            </a:pPr>
            <a:r>
              <a:rPr lang="es-AR" sz="2800" dirty="0"/>
              <a:t>LOS BUSES DE  E/S SUELEN ESTAR ESTANDARIZADOS PARA  QUE LOS DISTINTOS DISPOSITIVOS DE  DIFERENTES FABRICANTES PUEDAN CONECTARSE CORRECTAMENTE EN TODAS LAS ARQUITECTURAS. </a:t>
            </a:r>
          </a:p>
          <a:p>
            <a:pPr>
              <a:defRPr/>
            </a:pPr>
            <a:r>
              <a:rPr lang="es-AR" sz="2800" dirty="0"/>
              <a:t>LOS ESTÁNDARES ESPECIFICAN UNA  SERIE DE REQUISITOS ELÉCTRICOS, MECÁNICOS Y DE  PROTOCOLOS DE  COMUNICACIÓN QUE  DEBEN CUMPLIR LOS BUSES Y LAS LÍNEAS QUE  LOS COMPONEN.</a:t>
            </a:r>
          </a:p>
          <a:p>
            <a:pPr>
              <a:defRPr/>
            </a:pPr>
            <a:endParaRPr lang="es-AR" dirty="0"/>
          </a:p>
        </p:txBody>
      </p:sp>
      <p:sp>
        <p:nvSpPr>
          <p:cNvPr id="4" name="3 Marcador de número de diapositiva">
            <a:extLst>
              <a:ext uri="{FF2B5EF4-FFF2-40B4-BE49-F238E27FC236}">
                <a16:creationId xmlns:a16="http://schemas.microsoft.com/office/drawing/2014/main" id="{D9A24763-6778-465E-B8D1-6FFFDF1AC67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2C30CA9-F0E3-4A9D-A4CC-1A2B166F8EFA}" type="slidenum">
              <a:rPr lang="es-ES" altLang="es-AR" smtClean="0"/>
              <a:pPr eaLnBrk="1" hangingPunct="1">
                <a:defRPr/>
              </a:pPr>
              <a:t>4</a:t>
            </a:fld>
            <a:endParaRPr lang="es-ES" altLang="es-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09FE785-845B-45A3-90BD-5171DA623ED5}"/>
              </a:ext>
            </a:extLst>
          </p:cNvPr>
          <p:cNvSpPr>
            <a:spLocks noGrp="1"/>
          </p:cNvSpPr>
          <p:nvPr>
            <p:ph type="title"/>
          </p:nvPr>
        </p:nvSpPr>
        <p:spPr/>
        <p:txBody>
          <a:bodyPr/>
          <a:lstStyle/>
          <a:p>
            <a:pPr>
              <a:defRPr/>
            </a:pPr>
            <a:r>
              <a:rPr lang="es-AR" sz="3600" dirty="0"/>
              <a:t>SEÑALIZACIÓN DIFERENCIAL</a:t>
            </a:r>
          </a:p>
        </p:txBody>
      </p:sp>
      <p:sp>
        <p:nvSpPr>
          <p:cNvPr id="4" name="3 Marcador de número de diapositiva">
            <a:extLst>
              <a:ext uri="{FF2B5EF4-FFF2-40B4-BE49-F238E27FC236}">
                <a16:creationId xmlns:a16="http://schemas.microsoft.com/office/drawing/2014/main" id="{BD48EC5B-7036-4EED-B893-9E8CE72D5BF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6B897FF-342B-40FB-8402-759901FCF7BC}" type="slidenum">
              <a:rPr lang="es-ES" altLang="es-AR" smtClean="0"/>
              <a:pPr eaLnBrk="1" hangingPunct="1">
                <a:defRPr/>
              </a:pPr>
              <a:t>40</a:t>
            </a:fld>
            <a:endParaRPr lang="es-ES" altLang="es-AR"/>
          </a:p>
        </p:txBody>
      </p:sp>
      <p:pic>
        <p:nvPicPr>
          <p:cNvPr id="33796" name="4 Marcador de contenido">
            <a:extLst>
              <a:ext uri="{FF2B5EF4-FFF2-40B4-BE49-F238E27FC236}">
                <a16:creationId xmlns:a16="http://schemas.microsoft.com/office/drawing/2014/main" id="{324E434D-DEDE-431D-AF94-FF7A7C111DC1}"/>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9750" y="1628775"/>
            <a:ext cx="7993063" cy="4537075"/>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A50D867-0494-4523-A8B2-A8B1C301F8C2}"/>
              </a:ext>
            </a:extLst>
          </p:cNvPr>
          <p:cNvSpPr>
            <a:spLocks noGrp="1"/>
          </p:cNvSpPr>
          <p:nvPr>
            <p:ph type="title"/>
          </p:nvPr>
        </p:nvSpPr>
        <p:spPr/>
        <p:txBody>
          <a:bodyPr/>
          <a:lstStyle/>
          <a:p>
            <a:pPr>
              <a:defRPr/>
            </a:pPr>
            <a:r>
              <a:rPr lang="es-AR" sz="3600" dirty="0"/>
              <a:t>SEÑALIZACIÓN DIFERENCIAL</a:t>
            </a:r>
          </a:p>
        </p:txBody>
      </p:sp>
      <p:sp>
        <p:nvSpPr>
          <p:cNvPr id="3" name="2 Marcador de contenido">
            <a:extLst>
              <a:ext uri="{FF2B5EF4-FFF2-40B4-BE49-F238E27FC236}">
                <a16:creationId xmlns:a16="http://schemas.microsoft.com/office/drawing/2014/main" id="{897A8ED9-E26E-454D-BE8B-935900B12986}"/>
              </a:ext>
            </a:extLst>
          </p:cNvPr>
          <p:cNvSpPr>
            <a:spLocks noGrp="1"/>
          </p:cNvSpPr>
          <p:nvPr>
            <p:ph idx="1"/>
          </p:nvPr>
        </p:nvSpPr>
        <p:spPr/>
        <p:txBody>
          <a:bodyPr/>
          <a:lstStyle/>
          <a:p>
            <a:pPr algn="just">
              <a:defRPr/>
            </a:pPr>
            <a:r>
              <a:rPr lang="es-AR" b="1" dirty="0"/>
              <a:t>Las 32 líneas que  se empleaban en el bus  original para transmitir  32 bits (4 Bytes), ahora se emplean para transmitir  16 bits (2 Bytes).</a:t>
            </a:r>
            <a:r>
              <a:rPr lang="es-AR" dirty="0"/>
              <a:t> </a:t>
            </a:r>
          </a:p>
          <a:p>
            <a:pPr algn="just">
              <a:defRPr/>
            </a:pPr>
            <a:r>
              <a:rPr lang="es-AR" b="1" dirty="0"/>
              <a:t>Gracias a la mayor  robustez  frente  al ruido,  la frecuencia  de funcionamiento  del  bus  puede  aumentarse  hasta 1.5 </a:t>
            </a:r>
            <a:r>
              <a:rPr lang="es-AR" b="1" dirty="0" err="1"/>
              <a:t>GHz.</a:t>
            </a:r>
            <a:r>
              <a:rPr lang="es-AR" b="1" dirty="0"/>
              <a:t> </a:t>
            </a:r>
          </a:p>
          <a:p>
            <a:pPr algn="just">
              <a:defRPr/>
            </a:pPr>
            <a:r>
              <a:rPr lang="es-AR" b="1" dirty="0"/>
              <a:t>El ancho  de banda del bus  optimizado  es: </a:t>
            </a:r>
            <a:r>
              <a:rPr lang="es-AR" b="1" dirty="0">
                <a:solidFill>
                  <a:srgbClr val="FFFF00"/>
                </a:solidFill>
              </a:rPr>
              <a:t>BW =  2B . 1.5 GHz . 1  =  3  GB/s</a:t>
            </a:r>
          </a:p>
          <a:p>
            <a:pPr>
              <a:defRPr/>
            </a:pPr>
            <a:endParaRPr lang="es-AR" dirty="0"/>
          </a:p>
        </p:txBody>
      </p:sp>
      <p:sp>
        <p:nvSpPr>
          <p:cNvPr id="4" name="3 Marcador de número de diapositiva">
            <a:extLst>
              <a:ext uri="{FF2B5EF4-FFF2-40B4-BE49-F238E27FC236}">
                <a16:creationId xmlns:a16="http://schemas.microsoft.com/office/drawing/2014/main" id="{142FB647-5A46-402F-9DA9-6705FA97802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531EF5C-EE7B-45D9-9558-C2F3BF2338E2}" type="slidenum">
              <a:rPr lang="es-ES" altLang="es-AR" smtClean="0"/>
              <a:pPr eaLnBrk="1" hangingPunct="1">
                <a:defRPr/>
              </a:pPr>
              <a:t>41</a:t>
            </a:fld>
            <a:endParaRPr lang="es-ES" alt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F0B4A16-EBA0-4298-9A02-5FFFDA960F01}"/>
              </a:ext>
            </a:extLst>
          </p:cNvPr>
          <p:cNvSpPr>
            <a:spLocks noGrp="1"/>
          </p:cNvSpPr>
          <p:nvPr>
            <p:ph type="title"/>
          </p:nvPr>
        </p:nvSpPr>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E52AD825-AE5C-45DA-886C-B132B32DAF3A}"/>
              </a:ext>
            </a:extLst>
          </p:cNvPr>
          <p:cNvSpPr>
            <a:spLocks noGrp="1"/>
          </p:cNvSpPr>
          <p:nvPr>
            <p:ph idx="1"/>
          </p:nvPr>
        </p:nvSpPr>
        <p:spPr>
          <a:xfrm>
            <a:off x="457200" y="1772816"/>
            <a:ext cx="8229600" cy="4358109"/>
          </a:xfrm>
        </p:spPr>
        <p:txBody>
          <a:bodyPr/>
          <a:lstStyle/>
          <a:p>
            <a:pPr>
              <a:defRPr/>
            </a:pPr>
            <a:r>
              <a:rPr lang="es-AR" sz="3600" b="1" dirty="0"/>
              <a:t>Número de transferencias por ciclo</a:t>
            </a:r>
          </a:p>
          <a:p>
            <a:pPr lvl="1" algn="just">
              <a:defRPr/>
            </a:pPr>
            <a:r>
              <a:rPr lang="es-AR" sz="3200" b="1" dirty="0"/>
              <a:t>Mejorar  en  todo  lo posible el modo  de  operación del bus  y sus  protocolos  de  transferencia,  sincronización y arbitraje  para  que  le diera  tiempo a  realizar  más de  una  transferencia  de  información  por  ciclo.</a:t>
            </a:r>
            <a:endParaRPr lang="es-AR" sz="3200" dirty="0"/>
          </a:p>
          <a:p>
            <a:pPr>
              <a:buFont typeface="Wingdings" panose="05000000000000000000" pitchFamily="2" charset="2"/>
              <a:buNone/>
              <a:defRPr/>
            </a:pPr>
            <a:endParaRPr lang="es-AR" dirty="0"/>
          </a:p>
        </p:txBody>
      </p:sp>
      <p:sp>
        <p:nvSpPr>
          <p:cNvPr id="4" name="3 Marcador de número de diapositiva">
            <a:extLst>
              <a:ext uri="{FF2B5EF4-FFF2-40B4-BE49-F238E27FC236}">
                <a16:creationId xmlns:a16="http://schemas.microsoft.com/office/drawing/2014/main" id="{BAEBA888-2F3D-436B-981C-99332F5A642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4D0D4A8-0CBA-4815-9B4E-035E57696BDE}" type="slidenum">
              <a:rPr lang="es-ES" altLang="es-AR" smtClean="0"/>
              <a:pPr eaLnBrk="1" hangingPunct="1">
                <a:defRPr/>
              </a:pPr>
              <a:t>42</a:t>
            </a:fld>
            <a:endParaRPr lang="es-ES" alt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0DB8FF3-F57B-458B-898C-FC31B0305B30}"/>
              </a:ext>
            </a:extLst>
          </p:cNvPr>
          <p:cNvSpPr>
            <a:spLocks noGrp="1"/>
          </p:cNvSpPr>
          <p:nvPr>
            <p:ph type="title"/>
          </p:nvPr>
        </p:nvSpPr>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242AFAD1-6E6C-4F17-B7F4-8B7958765AC8}"/>
              </a:ext>
            </a:extLst>
          </p:cNvPr>
          <p:cNvSpPr>
            <a:spLocks noGrp="1"/>
          </p:cNvSpPr>
          <p:nvPr>
            <p:ph idx="1"/>
          </p:nvPr>
        </p:nvSpPr>
        <p:spPr/>
        <p:txBody>
          <a:bodyPr/>
          <a:lstStyle/>
          <a:p>
            <a:pPr algn="just">
              <a:defRPr/>
            </a:pPr>
            <a:r>
              <a:rPr lang="es-AR" b="1" dirty="0"/>
              <a:t>Se aprovechan los  flancos de  subida  y de  bajada  de  las  señales de  reloj, o se combinan  varias señales de  reloj desfasadas. </a:t>
            </a:r>
          </a:p>
          <a:p>
            <a:pPr algn="just">
              <a:defRPr/>
            </a:pPr>
            <a:r>
              <a:rPr lang="es-AR" b="1" dirty="0"/>
              <a:t>Casi siempre se realiza un número de  transferencias  por  ciclo que  sea potencia  de dos</a:t>
            </a:r>
            <a:r>
              <a:rPr lang="es-AR" dirty="0"/>
              <a:t>.</a:t>
            </a:r>
          </a:p>
          <a:p>
            <a:pPr>
              <a:defRPr/>
            </a:pPr>
            <a:endParaRPr lang="es-AR" dirty="0"/>
          </a:p>
        </p:txBody>
      </p:sp>
      <p:sp>
        <p:nvSpPr>
          <p:cNvPr id="4" name="3 Marcador de número de diapositiva">
            <a:extLst>
              <a:ext uri="{FF2B5EF4-FFF2-40B4-BE49-F238E27FC236}">
                <a16:creationId xmlns:a16="http://schemas.microsoft.com/office/drawing/2014/main" id="{ECC8D439-212D-4CA1-9466-BEA62417B89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89B56A9-2726-48D3-861A-6FEF0F2DEA1B}" type="slidenum">
              <a:rPr lang="es-ES" altLang="es-AR" smtClean="0"/>
              <a:pPr eaLnBrk="1" hangingPunct="1">
                <a:defRPr/>
              </a:pPr>
              <a:t>43</a:t>
            </a:fld>
            <a:endParaRPr lang="es-ES" altLang="es-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7ED41A3-4003-402C-8CF1-372C5C625735}"/>
              </a:ext>
            </a:extLst>
          </p:cNvPr>
          <p:cNvSpPr>
            <a:spLocks noGrp="1"/>
          </p:cNvSpPr>
          <p:nvPr>
            <p:ph type="title"/>
          </p:nvPr>
        </p:nvSpPr>
        <p:spPr/>
        <p:txBody>
          <a:bodyPr/>
          <a:lstStyle/>
          <a:p>
            <a:pPr>
              <a:defRPr/>
            </a:pPr>
            <a:r>
              <a:rPr lang="es-ES" dirty="0" err="1"/>
              <a:t>Accelerated</a:t>
            </a:r>
            <a:r>
              <a:rPr lang="es-ES" dirty="0"/>
              <a:t> </a:t>
            </a:r>
            <a:r>
              <a:rPr lang="es-ES" dirty="0" err="1"/>
              <a:t>Graphics</a:t>
            </a:r>
            <a:r>
              <a:rPr lang="es-ES" dirty="0"/>
              <a:t> Port</a:t>
            </a:r>
            <a:br>
              <a:rPr lang="es-AR" dirty="0"/>
            </a:br>
            <a:r>
              <a:rPr lang="es-AR" dirty="0"/>
              <a:t>(AGP)</a:t>
            </a:r>
          </a:p>
        </p:txBody>
      </p:sp>
      <p:sp>
        <p:nvSpPr>
          <p:cNvPr id="5" name="4 Marcador de número de diapositiva">
            <a:extLst>
              <a:ext uri="{FF2B5EF4-FFF2-40B4-BE49-F238E27FC236}">
                <a16:creationId xmlns:a16="http://schemas.microsoft.com/office/drawing/2014/main" id="{EB5F3CD2-58CB-4C1B-AD47-784EB3A04A5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86109A4-C9FB-40FE-8297-2B14738D6524}" type="slidenum">
              <a:rPr lang="es-ES" altLang="es-AR" smtClean="0"/>
              <a:pPr eaLnBrk="1" hangingPunct="1">
                <a:defRPr/>
              </a:pPr>
              <a:t>44</a:t>
            </a:fld>
            <a:endParaRPr lang="es-ES" altLang="es-AR"/>
          </a:p>
        </p:txBody>
      </p:sp>
      <p:pic>
        <p:nvPicPr>
          <p:cNvPr id="37892" name="5 Marcador de contenido" descr="http://upload.wikimedia.org/wikipedia/commons/thumb/0/0f/Slots_AGP_%26_PCI_on_Motherboard_P4VMM2_MCS.JPG/220px-Slots_AGP_%26_PCI_on_Motherboard_P4VMM2_MCS.JPG">
            <a:hlinkClick r:id="rId2"/>
            <a:extLst>
              <a:ext uri="{FF2B5EF4-FFF2-40B4-BE49-F238E27FC236}">
                <a16:creationId xmlns:a16="http://schemas.microsoft.com/office/drawing/2014/main" id="{692A43DE-EAA0-4C4C-8E67-857B6F1BB8C8}"/>
              </a:ext>
            </a:extLst>
          </p:cNvPr>
          <p:cNvPicPr>
            <a:picLocks noGrp="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68313" y="1557338"/>
            <a:ext cx="4032250" cy="4464050"/>
          </a:xfrm>
        </p:spPr>
      </p:pic>
      <p:pic>
        <p:nvPicPr>
          <p:cNvPr id="37893" name="6 Marcador de contenido" descr="http://upload.wikimedia.org/wikipedia/commons/thumb/8/8c/AGP_%26_AGP_Pro_Keying.svg/220px-AGP_%26_AGP_Pro_Keying.svg.png">
            <a:hlinkClick r:id="rId4"/>
            <a:extLst>
              <a:ext uri="{FF2B5EF4-FFF2-40B4-BE49-F238E27FC236}">
                <a16:creationId xmlns:a16="http://schemas.microsoft.com/office/drawing/2014/main" id="{2C8022B0-28E6-4536-9BD2-8ED4798D50F5}"/>
              </a:ext>
            </a:extLst>
          </p:cNvPr>
          <p:cNvPicPr>
            <a:picLocks noGrp="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716463" y="1412875"/>
            <a:ext cx="3600450" cy="4752975"/>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085F530-D970-40F8-AEFA-7AE932329987}"/>
              </a:ext>
            </a:extLst>
          </p:cNvPr>
          <p:cNvSpPr>
            <a:spLocks noGrp="1"/>
          </p:cNvSpPr>
          <p:nvPr>
            <p:ph type="title"/>
          </p:nvPr>
        </p:nvSpPr>
        <p:spPr/>
        <p:txBody>
          <a:bodyPr/>
          <a:lstStyle/>
          <a:p>
            <a:pPr>
              <a:defRPr/>
            </a:pPr>
            <a:r>
              <a:rPr lang="es-ES" dirty="0" err="1"/>
              <a:t>Accelerated</a:t>
            </a:r>
            <a:r>
              <a:rPr lang="es-ES" dirty="0"/>
              <a:t> </a:t>
            </a:r>
            <a:r>
              <a:rPr lang="es-ES" dirty="0" err="1"/>
              <a:t>Graphics</a:t>
            </a:r>
            <a:r>
              <a:rPr lang="es-ES" dirty="0"/>
              <a:t> Port</a:t>
            </a:r>
            <a:br>
              <a:rPr lang="es-AR" dirty="0"/>
            </a:br>
            <a:r>
              <a:rPr lang="es-AR" dirty="0"/>
              <a:t>(AGP)</a:t>
            </a:r>
          </a:p>
        </p:txBody>
      </p:sp>
      <p:sp>
        <p:nvSpPr>
          <p:cNvPr id="3" name="2 Marcador de contenido">
            <a:extLst>
              <a:ext uri="{FF2B5EF4-FFF2-40B4-BE49-F238E27FC236}">
                <a16:creationId xmlns:a16="http://schemas.microsoft.com/office/drawing/2014/main" id="{8CD7B4C4-A5B2-4578-8055-9218C5667B7F}"/>
              </a:ext>
            </a:extLst>
          </p:cNvPr>
          <p:cNvSpPr>
            <a:spLocks noGrp="1"/>
          </p:cNvSpPr>
          <p:nvPr>
            <p:ph idx="1"/>
          </p:nvPr>
        </p:nvSpPr>
        <p:spPr/>
        <p:txBody>
          <a:bodyPr/>
          <a:lstStyle/>
          <a:p>
            <a:pPr>
              <a:defRPr/>
            </a:pPr>
            <a:r>
              <a:rPr lang="es-AR" b="1" dirty="0"/>
              <a:t>Las diferentes  versiones  de este bus  fueron  mejorando  sus prestaciones  incrementando  simplemente  el número  de transferencias  de información  por  ciclo,</a:t>
            </a:r>
            <a:r>
              <a:rPr lang="es-AR" dirty="0"/>
              <a:t>  de manera que  se pasó del </a:t>
            </a:r>
            <a:r>
              <a:rPr lang="es-AR" b="1" dirty="0"/>
              <a:t>AGP</a:t>
            </a:r>
            <a:r>
              <a:rPr lang="es-AR" dirty="0"/>
              <a:t> inicial al </a:t>
            </a:r>
            <a:r>
              <a:rPr lang="es-AR" b="1" dirty="0"/>
              <a:t>AGP 2X</a:t>
            </a:r>
            <a:r>
              <a:rPr lang="es-AR" dirty="0"/>
              <a:t>  (dos transferencias  por  ciclo) ,  al </a:t>
            </a:r>
            <a:r>
              <a:rPr lang="es-AR" b="1" dirty="0"/>
              <a:t>AGP 4X</a:t>
            </a:r>
            <a:r>
              <a:rPr lang="es-AR" dirty="0"/>
              <a:t>  (cuatro  transferencias  por  ciclo)  y  por  último ,  al </a:t>
            </a:r>
            <a:r>
              <a:rPr lang="es-AR" b="1" dirty="0"/>
              <a:t>AGP 8X</a:t>
            </a:r>
            <a:r>
              <a:rPr lang="es-AR" dirty="0"/>
              <a:t>  (ocho  transferencias por  ciclo).</a:t>
            </a:r>
          </a:p>
          <a:p>
            <a:pPr>
              <a:defRPr/>
            </a:pPr>
            <a:endParaRPr lang="es-AR" dirty="0"/>
          </a:p>
        </p:txBody>
      </p:sp>
      <p:sp>
        <p:nvSpPr>
          <p:cNvPr id="4" name="3 Marcador de número de diapositiva">
            <a:extLst>
              <a:ext uri="{FF2B5EF4-FFF2-40B4-BE49-F238E27FC236}">
                <a16:creationId xmlns:a16="http://schemas.microsoft.com/office/drawing/2014/main" id="{73F6AA82-2D76-46C9-9693-219F663D542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87D31C0-369A-45B7-B734-392B1B4A1956}" type="slidenum">
              <a:rPr lang="es-ES" altLang="es-AR" smtClean="0"/>
              <a:pPr eaLnBrk="1" hangingPunct="1">
                <a:defRPr/>
              </a:pPr>
              <a:t>45</a:t>
            </a:fld>
            <a:endParaRPr lang="es-ES" altLang="es-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B1C6BB1-142A-4D8B-8353-A08040AFF2C7}"/>
              </a:ext>
            </a:extLst>
          </p:cNvPr>
          <p:cNvSpPr>
            <a:spLocks noGrp="1"/>
          </p:cNvSpPr>
          <p:nvPr>
            <p:ph type="title"/>
          </p:nvPr>
        </p:nvSpPr>
        <p:spPr/>
        <p:txBody>
          <a:bodyPr/>
          <a:lstStyle/>
          <a:p>
            <a:pPr>
              <a:defRPr/>
            </a:pPr>
            <a:r>
              <a:rPr lang="es-ES" dirty="0" err="1"/>
              <a:t>Accelerated</a:t>
            </a:r>
            <a:r>
              <a:rPr lang="es-ES" dirty="0"/>
              <a:t> </a:t>
            </a:r>
            <a:r>
              <a:rPr lang="es-ES" dirty="0" err="1"/>
              <a:t>Graphics</a:t>
            </a:r>
            <a:r>
              <a:rPr lang="es-ES" dirty="0"/>
              <a:t> Port</a:t>
            </a:r>
            <a:br>
              <a:rPr lang="es-AR" dirty="0"/>
            </a:br>
            <a:r>
              <a:rPr lang="es-AR" dirty="0"/>
              <a:t>(AGP)</a:t>
            </a:r>
          </a:p>
        </p:txBody>
      </p:sp>
      <p:sp>
        <p:nvSpPr>
          <p:cNvPr id="3" name="2 Marcador de contenido">
            <a:extLst>
              <a:ext uri="{FF2B5EF4-FFF2-40B4-BE49-F238E27FC236}">
                <a16:creationId xmlns:a16="http://schemas.microsoft.com/office/drawing/2014/main" id="{49248F45-FE78-4995-9F50-7B46AB09F696}"/>
              </a:ext>
            </a:extLst>
          </p:cNvPr>
          <p:cNvSpPr>
            <a:spLocks noGrp="1"/>
          </p:cNvSpPr>
          <p:nvPr>
            <p:ph idx="1"/>
          </p:nvPr>
        </p:nvSpPr>
        <p:spPr>
          <a:xfrm>
            <a:off x="457200" y="1988840"/>
            <a:ext cx="8229600" cy="3096345"/>
          </a:xfrm>
        </p:spPr>
        <p:txBody>
          <a:bodyPr/>
          <a:lstStyle/>
          <a:p>
            <a:pPr>
              <a:defRPr/>
            </a:pPr>
            <a:endParaRPr lang="es-AR" b="1" dirty="0"/>
          </a:p>
          <a:p>
            <a:pPr>
              <a:defRPr/>
            </a:pPr>
            <a:r>
              <a:rPr lang="es-AR" b="1" dirty="0">
                <a:solidFill>
                  <a:srgbClr val="FFFF00"/>
                </a:solidFill>
              </a:rPr>
              <a:t>BW(AGP) = 4B  . 66 MHz . 1 =  264 MB /s </a:t>
            </a:r>
            <a:endParaRPr lang="es-AR" dirty="0">
              <a:solidFill>
                <a:srgbClr val="FFFF00"/>
              </a:solidFill>
            </a:endParaRPr>
          </a:p>
          <a:p>
            <a:pPr>
              <a:defRPr/>
            </a:pPr>
            <a:r>
              <a:rPr lang="es-AR" b="1" dirty="0">
                <a:solidFill>
                  <a:srgbClr val="FFFF00"/>
                </a:solidFill>
              </a:rPr>
              <a:t>BW(AGP2X) = 4B . 66 MHz . 2 =  528 MB /s</a:t>
            </a:r>
            <a:endParaRPr lang="es-AR" dirty="0">
              <a:solidFill>
                <a:srgbClr val="FFFF00"/>
              </a:solidFill>
            </a:endParaRPr>
          </a:p>
          <a:p>
            <a:pPr>
              <a:defRPr/>
            </a:pPr>
            <a:r>
              <a:rPr lang="es-AR" b="1" dirty="0">
                <a:solidFill>
                  <a:srgbClr val="FFFF00"/>
                </a:solidFill>
              </a:rPr>
              <a:t>BW(AGP4X) =  4B . 66 MHz . 4 = 1.05 GB/s</a:t>
            </a:r>
            <a:endParaRPr lang="es-AR" dirty="0">
              <a:solidFill>
                <a:srgbClr val="FFFF00"/>
              </a:solidFill>
            </a:endParaRPr>
          </a:p>
          <a:p>
            <a:pPr>
              <a:defRPr/>
            </a:pPr>
            <a:r>
              <a:rPr lang="es-AR" b="1" dirty="0">
                <a:solidFill>
                  <a:srgbClr val="FFFF00"/>
                </a:solidFill>
              </a:rPr>
              <a:t>BW(AGP8X) =  4B . 66 MHz • 8  =  2.1 GB/s</a:t>
            </a:r>
            <a:endParaRPr lang="es-AR" dirty="0">
              <a:solidFill>
                <a:srgbClr val="FFFF00"/>
              </a:solidFill>
            </a:endParaRPr>
          </a:p>
          <a:p>
            <a:pPr>
              <a:defRPr/>
            </a:pPr>
            <a:endParaRPr lang="es-AR" dirty="0"/>
          </a:p>
        </p:txBody>
      </p:sp>
      <p:sp>
        <p:nvSpPr>
          <p:cNvPr id="4" name="3 Marcador de número de diapositiva">
            <a:extLst>
              <a:ext uri="{FF2B5EF4-FFF2-40B4-BE49-F238E27FC236}">
                <a16:creationId xmlns:a16="http://schemas.microsoft.com/office/drawing/2014/main" id="{757E62AF-DB67-4723-AC9F-BC4DE99ABEE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EABAD37-2573-476D-A66F-4D67364EBD98}" type="slidenum">
              <a:rPr lang="es-ES" altLang="es-AR" smtClean="0"/>
              <a:pPr eaLnBrk="1" hangingPunct="1">
                <a:defRPr/>
              </a:pPr>
              <a:t>46</a:t>
            </a:fld>
            <a:endParaRPr lang="es-ES" altLang="es-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2DA491E-388C-44F6-9BA1-DDA6E3773862}"/>
              </a:ext>
            </a:extLst>
          </p:cNvPr>
          <p:cNvSpPr>
            <a:spLocks noGrp="1"/>
          </p:cNvSpPr>
          <p:nvPr>
            <p:ph type="title"/>
          </p:nvPr>
        </p:nvSpPr>
        <p:spPr>
          <a:xfrm>
            <a:off x="457200" y="277813"/>
            <a:ext cx="8229600" cy="846931"/>
          </a:xfrm>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6357648B-097D-4A34-8FA6-2959F0BB2211}"/>
              </a:ext>
            </a:extLst>
          </p:cNvPr>
          <p:cNvSpPr>
            <a:spLocks noGrp="1"/>
          </p:cNvSpPr>
          <p:nvPr>
            <p:ph idx="1"/>
          </p:nvPr>
        </p:nvSpPr>
        <p:spPr>
          <a:xfrm>
            <a:off x="457200" y="1143435"/>
            <a:ext cx="8229600" cy="5159373"/>
          </a:xfrm>
        </p:spPr>
        <p:txBody>
          <a:bodyPr/>
          <a:lstStyle/>
          <a:p>
            <a:pPr>
              <a:defRPr/>
            </a:pPr>
            <a:r>
              <a:rPr lang="es-AR" b="1" dirty="0"/>
              <a:t>Utilización de protocolos de comunicaciones de alto rendimiento</a:t>
            </a:r>
            <a:endParaRPr lang="es-AR" dirty="0"/>
          </a:p>
          <a:p>
            <a:pPr lvl="1">
              <a:defRPr/>
            </a:pPr>
            <a:r>
              <a:rPr lang="es-AR" dirty="0"/>
              <a:t>Las técnicas de  optimización de  buses  que  se han impuesto en la  actualidad  se basan  en la  utilización de  </a:t>
            </a:r>
            <a:r>
              <a:rPr lang="es-AR" b="1" dirty="0"/>
              <a:t>protocolos  de  comunicación de  alto rendimiento.</a:t>
            </a:r>
          </a:p>
          <a:p>
            <a:pPr lvl="1">
              <a:defRPr/>
            </a:pPr>
            <a:r>
              <a:rPr lang="es-AR" b="1" dirty="0"/>
              <a:t>Los buses de  E/S dentro  de  una  computadora  cada  vez se parecen más a  las  redes de  comunicaciones y se maneja  la  misma terminología: conexión  punto  a  punto ,  paquete  de  datos,   </a:t>
            </a:r>
            <a:r>
              <a:rPr lang="es-AR" b="1" dirty="0" err="1"/>
              <a:t>switch</a:t>
            </a:r>
            <a:r>
              <a:rPr lang="es-AR" b="1" dirty="0"/>
              <a:t>.</a:t>
            </a:r>
            <a:endParaRPr lang="es-AR" dirty="0"/>
          </a:p>
          <a:p>
            <a:pPr>
              <a:defRPr/>
            </a:pPr>
            <a:endParaRPr lang="es-AR" dirty="0"/>
          </a:p>
        </p:txBody>
      </p:sp>
      <p:sp>
        <p:nvSpPr>
          <p:cNvPr id="4" name="3 Marcador de número de diapositiva">
            <a:extLst>
              <a:ext uri="{FF2B5EF4-FFF2-40B4-BE49-F238E27FC236}">
                <a16:creationId xmlns:a16="http://schemas.microsoft.com/office/drawing/2014/main" id="{CD2C34BA-956A-4DE4-9C7D-13B1FC87916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D26352CE-3A5E-48A8-BFDD-CE7E3CFFC7F9}" type="slidenum">
              <a:rPr lang="es-ES" altLang="es-AR" smtClean="0"/>
              <a:pPr eaLnBrk="1" hangingPunct="1">
                <a:defRPr/>
              </a:pPr>
              <a:t>47</a:t>
            </a:fld>
            <a:endParaRPr lang="es-ES" altLang="es-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CA8129F-8FA6-430D-8859-27FE8BBE3FC9}"/>
              </a:ext>
            </a:extLst>
          </p:cNvPr>
          <p:cNvSpPr>
            <a:spLocks noGrp="1"/>
          </p:cNvSpPr>
          <p:nvPr>
            <p:ph type="title"/>
          </p:nvPr>
        </p:nvSpPr>
        <p:spPr>
          <a:xfrm>
            <a:off x="457200" y="277813"/>
            <a:ext cx="8229600" cy="846931"/>
          </a:xfrm>
        </p:spPr>
        <p:txBody>
          <a:bodyPr/>
          <a:lstStyle/>
          <a:p>
            <a:pPr>
              <a:defRPr/>
            </a:pPr>
            <a:r>
              <a:rPr lang="es-AR" dirty="0"/>
              <a:t>OPTIMIZACIÓN DE UN BUS</a:t>
            </a:r>
          </a:p>
        </p:txBody>
      </p:sp>
      <p:sp>
        <p:nvSpPr>
          <p:cNvPr id="3" name="2 Marcador de contenido">
            <a:extLst>
              <a:ext uri="{FF2B5EF4-FFF2-40B4-BE49-F238E27FC236}">
                <a16:creationId xmlns:a16="http://schemas.microsoft.com/office/drawing/2014/main" id="{403E379B-5608-4649-BEBD-B3B3E0DB9225}"/>
              </a:ext>
            </a:extLst>
          </p:cNvPr>
          <p:cNvSpPr>
            <a:spLocks noGrp="1"/>
          </p:cNvSpPr>
          <p:nvPr>
            <p:ph idx="1"/>
          </p:nvPr>
        </p:nvSpPr>
        <p:spPr>
          <a:xfrm>
            <a:off x="457200" y="1124744"/>
            <a:ext cx="8229600" cy="5159373"/>
          </a:xfrm>
        </p:spPr>
        <p:txBody>
          <a:bodyPr/>
          <a:lstStyle/>
          <a:p>
            <a:pPr algn="just">
              <a:defRPr/>
            </a:pPr>
            <a:r>
              <a:rPr lang="es-AR" dirty="0"/>
              <a:t>La  idea principal es:  </a:t>
            </a:r>
            <a:r>
              <a:rPr lang="es-AR" b="1" dirty="0"/>
              <a:t>evitar  la  señalización de  control</a:t>
            </a:r>
            <a:r>
              <a:rPr lang="es-AR" dirty="0"/>
              <a:t> ,  y </a:t>
            </a:r>
            <a:r>
              <a:rPr lang="es-AR" b="1" dirty="0"/>
              <a:t>utilizar  protocolos  de  red  dentro  de  las arquitecturas</a:t>
            </a:r>
            <a:r>
              <a:rPr lang="es-AR" dirty="0"/>
              <a:t>, </a:t>
            </a:r>
            <a:r>
              <a:rPr lang="es-AR" b="1" dirty="0"/>
              <a:t>codificando la  información  de  control  junto  con  los  datos</a:t>
            </a:r>
            <a:r>
              <a:rPr lang="es-AR" dirty="0"/>
              <a:t>, </a:t>
            </a:r>
            <a:r>
              <a:rPr lang="es-AR" b="1" dirty="0" err="1"/>
              <a:t>enrutando</a:t>
            </a:r>
            <a:r>
              <a:rPr lang="es-AR" b="1" dirty="0"/>
              <a:t>  los paquetes  resultantes mediante </a:t>
            </a:r>
            <a:r>
              <a:rPr lang="es-AR" b="1" dirty="0" err="1"/>
              <a:t>switches</a:t>
            </a:r>
            <a:r>
              <a:rPr lang="es-AR" b="1" dirty="0"/>
              <a:t> desde  el origen hasta  el destino</a:t>
            </a:r>
            <a:r>
              <a:rPr lang="es-AR" dirty="0"/>
              <a:t>.</a:t>
            </a:r>
          </a:p>
          <a:p>
            <a:pPr algn="just">
              <a:defRPr/>
            </a:pPr>
            <a:r>
              <a:rPr lang="es-AR" dirty="0"/>
              <a:t>Ejemplos  de  este  tipo  de  optimización son buses como  </a:t>
            </a:r>
            <a:r>
              <a:rPr lang="es-AR" b="1" dirty="0"/>
              <a:t>PCI  Express o </a:t>
            </a:r>
            <a:r>
              <a:rPr lang="es-AR" b="1" dirty="0" err="1"/>
              <a:t>Hipertransporte</a:t>
            </a:r>
            <a:r>
              <a:rPr lang="es-AR" b="1" dirty="0"/>
              <a:t>  (</a:t>
            </a:r>
            <a:r>
              <a:rPr lang="es-ES" b="1" dirty="0" err="1"/>
              <a:t>HyperTransport</a:t>
            </a:r>
            <a:r>
              <a:rPr lang="es-ES" b="1" dirty="0"/>
              <a:t>)</a:t>
            </a:r>
            <a:r>
              <a:rPr lang="es-AR" b="1" dirty="0"/>
              <a:t> .</a:t>
            </a:r>
            <a:endParaRPr lang="es-AR" dirty="0"/>
          </a:p>
          <a:p>
            <a:pPr>
              <a:defRPr/>
            </a:pPr>
            <a:endParaRPr lang="es-AR" dirty="0"/>
          </a:p>
        </p:txBody>
      </p:sp>
      <p:sp>
        <p:nvSpPr>
          <p:cNvPr id="4" name="3 Marcador de número de diapositiva">
            <a:extLst>
              <a:ext uri="{FF2B5EF4-FFF2-40B4-BE49-F238E27FC236}">
                <a16:creationId xmlns:a16="http://schemas.microsoft.com/office/drawing/2014/main" id="{35FFF53A-856A-44E6-899D-E7E0A730135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07EA632-4542-41C7-91F9-6A8C5589F01E}" type="slidenum">
              <a:rPr lang="es-ES" altLang="es-AR" smtClean="0"/>
              <a:pPr eaLnBrk="1" hangingPunct="1">
                <a:defRPr/>
              </a:pPr>
              <a:t>48</a:t>
            </a:fld>
            <a:endParaRPr lang="es-ES" altLang="es-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6C93F-40CF-B733-6B04-557CCB59ACAA}"/>
              </a:ext>
            </a:extLst>
          </p:cNvPr>
          <p:cNvSpPr>
            <a:spLocks noGrp="1"/>
          </p:cNvSpPr>
          <p:nvPr>
            <p:ph type="title"/>
          </p:nvPr>
        </p:nvSpPr>
        <p:spPr/>
        <p:txBody>
          <a:bodyPr/>
          <a:lstStyle/>
          <a:p>
            <a:r>
              <a:rPr lang="es-ES" dirty="0"/>
              <a:t>PCI-Express</a:t>
            </a:r>
            <a:endParaRPr lang="es-AR" dirty="0"/>
          </a:p>
        </p:txBody>
      </p:sp>
      <p:sp>
        <p:nvSpPr>
          <p:cNvPr id="5" name="Marcador de número de diapositiva 4">
            <a:extLst>
              <a:ext uri="{FF2B5EF4-FFF2-40B4-BE49-F238E27FC236}">
                <a16:creationId xmlns:a16="http://schemas.microsoft.com/office/drawing/2014/main" id="{75BB8586-0DF5-99A4-66FB-66500E023898}"/>
              </a:ext>
            </a:extLst>
          </p:cNvPr>
          <p:cNvSpPr>
            <a:spLocks noGrp="1"/>
          </p:cNvSpPr>
          <p:nvPr>
            <p:ph type="sldNum" sz="quarter" idx="12"/>
          </p:nvPr>
        </p:nvSpPr>
        <p:spPr/>
        <p:txBody>
          <a:bodyPr/>
          <a:lstStyle/>
          <a:p>
            <a:pPr>
              <a:defRPr/>
            </a:pPr>
            <a:fld id="{4515A099-574E-4A7A-9800-22D04C2B076A}" type="slidenum">
              <a:rPr lang="es-ES" altLang="es-AR" smtClean="0"/>
              <a:pPr>
                <a:defRPr/>
              </a:pPr>
              <a:t>49</a:t>
            </a:fld>
            <a:endParaRPr lang="es-ES" altLang="es-AR"/>
          </a:p>
        </p:txBody>
      </p:sp>
      <p:pic>
        <p:nvPicPr>
          <p:cNvPr id="6" name="Marcador de contenido 5" descr="Gráfico">
            <a:extLst>
              <a:ext uri="{FF2B5EF4-FFF2-40B4-BE49-F238E27FC236}">
                <a16:creationId xmlns:a16="http://schemas.microsoft.com/office/drawing/2014/main" id="{F2B494F5-0E78-B526-D044-0FA9965B9FE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0139" y="2636912"/>
            <a:ext cx="3730940" cy="2201255"/>
          </a:xfrm>
          <a:prstGeom prst="rect">
            <a:avLst/>
          </a:prstGeom>
          <a:solidFill>
            <a:srgbClr val="FFFF00"/>
          </a:solidFill>
        </p:spPr>
      </p:pic>
      <p:pic>
        <p:nvPicPr>
          <p:cNvPr id="7" name="Marcador de contenido 6" descr="Imagen de la pantalla de un video juego con letras&#10;&#10;Descripción generada automáticamente con confianza media">
            <a:extLst>
              <a:ext uri="{FF2B5EF4-FFF2-40B4-BE49-F238E27FC236}">
                <a16:creationId xmlns:a16="http://schemas.microsoft.com/office/drawing/2014/main" id="{E8B9F9CD-1D7E-01D8-009D-7D50937EA7F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921" y="2204864"/>
            <a:ext cx="5155818" cy="3222386"/>
          </a:xfrm>
        </p:spPr>
      </p:pic>
    </p:spTree>
    <p:extLst>
      <p:ext uri="{BB962C8B-B14F-4D97-AF65-F5344CB8AC3E}">
        <p14:creationId xmlns:p14="http://schemas.microsoft.com/office/powerpoint/2010/main" val="93151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81792DF-730B-4D27-B40E-52DAFFAE9748}"/>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172D3B18-7675-415F-B683-B3AFCEF8D8D6}"/>
              </a:ext>
            </a:extLst>
          </p:cNvPr>
          <p:cNvSpPr>
            <a:spLocks noGrp="1"/>
          </p:cNvSpPr>
          <p:nvPr>
            <p:ph idx="1"/>
          </p:nvPr>
        </p:nvSpPr>
        <p:spPr>
          <a:xfrm>
            <a:off x="0" y="1772816"/>
            <a:ext cx="9036496" cy="4358109"/>
          </a:xfrm>
        </p:spPr>
        <p:txBody>
          <a:bodyPr/>
          <a:lstStyle/>
          <a:p>
            <a:pPr>
              <a:defRPr/>
            </a:pPr>
            <a:r>
              <a:rPr lang="es-AR" dirty="0"/>
              <a:t>LOS PARÁMETROS DE  CARACTERIZACIÓN MÁS IMPORTANTES DE  UN BUS SE SUELEN SEPARAR EN DIFERENTES NIVELES:</a:t>
            </a:r>
          </a:p>
          <a:p>
            <a:pPr lvl="1">
              <a:defRPr/>
            </a:pPr>
            <a:r>
              <a:rPr lang="es-AR" b="1" dirty="0"/>
              <a:t>NIVEL FÍSICO. </a:t>
            </a:r>
          </a:p>
          <a:p>
            <a:pPr lvl="1">
              <a:defRPr/>
            </a:pPr>
            <a:r>
              <a:rPr lang="es-AR" b="1" dirty="0"/>
              <a:t>LÍNEAS. </a:t>
            </a:r>
          </a:p>
          <a:p>
            <a:pPr lvl="1">
              <a:defRPr/>
            </a:pPr>
            <a:r>
              <a:rPr lang="es-AR" b="1" dirty="0"/>
              <a:t>MODO DE OPERACIÓN. </a:t>
            </a:r>
          </a:p>
          <a:p>
            <a:pPr>
              <a:defRPr/>
            </a:pPr>
            <a:endParaRPr lang="es-AR" dirty="0"/>
          </a:p>
        </p:txBody>
      </p:sp>
      <p:sp>
        <p:nvSpPr>
          <p:cNvPr id="4" name="3 Marcador de número de diapositiva">
            <a:extLst>
              <a:ext uri="{FF2B5EF4-FFF2-40B4-BE49-F238E27FC236}">
                <a16:creationId xmlns:a16="http://schemas.microsoft.com/office/drawing/2014/main" id="{5C67F35F-3131-4CCB-A663-F4D147C8BFC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DCE4E541-43DB-42BD-B9FA-18D7872F3381}" type="slidenum">
              <a:rPr lang="es-ES" altLang="es-AR" smtClean="0"/>
              <a:pPr eaLnBrk="1" hangingPunct="1">
                <a:defRPr/>
              </a:pPr>
              <a:t>5</a:t>
            </a:fld>
            <a:endParaRPr lang="es-ES" altLang="es-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47F02-D666-924B-E197-03D3B8904B8C}"/>
              </a:ext>
            </a:extLst>
          </p:cNvPr>
          <p:cNvSpPr>
            <a:spLocks noGrp="1"/>
          </p:cNvSpPr>
          <p:nvPr>
            <p:ph type="title"/>
          </p:nvPr>
        </p:nvSpPr>
        <p:spPr/>
        <p:txBody>
          <a:bodyPr/>
          <a:lstStyle/>
          <a:p>
            <a:r>
              <a:rPr lang="es-AR" dirty="0"/>
              <a:t>PCI/PCI-X &amp; PCI-Express</a:t>
            </a:r>
          </a:p>
        </p:txBody>
      </p:sp>
      <p:sp>
        <p:nvSpPr>
          <p:cNvPr id="4" name="Marcador de número de diapositiva 3">
            <a:extLst>
              <a:ext uri="{FF2B5EF4-FFF2-40B4-BE49-F238E27FC236}">
                <a16:creationId xmlns:a16="http://schemas.microsoft.com/office/drawing/2014/main" id="{D628D461-5261-1117-F67F-FAFF53187B24}"/>
              </a:ext>
            </a:extLst>
          </p:cNvPr>
          <p:cNvSpPr>
            <a:spLocks noGrp="1"/>
          </p:cNvSpPr>
          <p:nvPr>
            <p:ph type="sldNum" sz="quarter" idx="12"/>
          </p:nvPr>
        </p:nvSpPr>
        <p:spPr/>
        <p:txBody>
          <a:bodyPr/>
          <a:lstStyle/>
          <a:p>
            <a:pPr>
              <a:defRPr/>
            </a:pPr>
            <a:fld id="{0096C54D-47C9-43CE-B741-7278959F4603}" type="slidenum">
              <a:rPr lang="es-ES" altLang="es-AR" smtClean="0"/>
              <a:pPr>
                <a:defRPr/>
              </a:pPr>
              <a:t>50</a:t>
            </a:fld>
            <a:endParaRPr lang="es-ES" altLang="es-AR"/>
          </a:p>
        </p:txBody>
      </p:sp>
      <p:pic>
        <p:nvPicPr>
          <p:cNvPr id="5" name="Marcador de contenido 4" descr="PCI vs PCI-X vs PCI-E, ¿por qué elegir la tarjeta PCI-E? | Comunidad FS">
            <a:extLst>
              <a:ext uri="{FF2B5EF4-FFF2-40B4-BE49-F238E27FC236}">
                <a16:creationId xmlns:a16="http://schemas.microsoft.com/office/drawing/2014/main" id="{CE41D32F-EAE8-46C2-7714-3882C5DADED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12614"/>
            <a:ext cx="8229600" cy="4443984"/>
          </a:xfrm>
          <a:prstGeom prst="rect">
            <a:avLst/>
          </a:prstGeom>
          <a:noFill/>
          <a:ln>
            <a:noFill/>
          </a:ln>
        </p:spPr>
      </p:pic>
    </p:spTree>
    <p:extLst>
      <p:ext uri="{BB962C8B-B14F-4D97-AF65-F5344CB8AC3E}">
        <p14:creationId xmlns:p14="http://schemas.microsoft.com/office/powerpoint/2010/main" val="1093371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3B08839-AE9E-484C-AFA6-499111AD7E2B}"/>
              </a:ext>
            </a:extLst>
          </p:cNvPr>
          <p:cNvSpPr>
            <a:spLocks noGrp="1"/>
          </p:cNvSpPr>
          <p:nvPr>
            <p:ph type="title"/>
          </p:nvPr>
        </p:nvSpPr>
        <p:spPr>
          <a:xfrm>
            <a:off x="457200" y="277813"/>
            <a:ext cx="8229600" cy="486891"/>
          </a:xfrm>
        </p:spPr>
        <p:txBody>
          <a:bodyPr/>
          <a:lstStyle/>
          <a:p>
            <a:pPr>
              <a:defRPr/>
            </a:pPr>
            <a:r>
              <a:rPr lang="es-ES" dirty="0"/>
              <a:t>PCI-Express</a:t>
            </a:r>
            <a:endParaRPr lang="es-AR" dirty="0"/>
          </a:p>
        </p:txBody>
      </p:sp>
      <p:sp>
        <p:nvSpPr>
          <p:cNvPr id="3" name="2 Marcador de contenido">
            <a:extLst>
              <a:ext uri="{FF2B5EF4-FFF2-40B4-BE49-F238E27FC236}">
                <a16:creationId xmlns:a16="http://schemas.microsoft.com/office/drawing/2014/main" id="{99688329-F74B-4E26-9E3D-246A1C2B710A}"/>
              </a:ext>
            </a:extLst>
          </p:cNvPr>
          <p:cNvSpPr>
            <a:spLocks noGrp="1"/>
          </p:cNvSpPr>
          <p:nvPr>
            <p:ph idx="1"/>
          </p:nvPr>
        </p:nvSpPr>
        <p:spPr>
          <a:xfrm>
            <a:off x="457200" y="908720"/>
            <a:ext cx="8229600" cy="5506243"/>
          </a:xfrm>
        </p:spPr>
        <p:txBody>
          <a:bodyPr/>
          <a:lstStyle/>
          <a:p>
            <a:pPr algn="just">
              <a:defRPr/>
            </a:pPr>
            <a:r>
              <a:rPr lang="es-AR" dirty="0"/>
              <a:t>Tecnología  de conexión  punto  a punto  basada en el antiguo  bus  PCI que  permite  la mínima latencia de comunicaciones  en enlaces entre  chips (reemplaza a los buses PCI, PCI-X y AGP). </a:t>
            </a:r>
          </a:p>
          <a:p>
            <a:pPr algn="just">
              <a:defRPr/>
            </a:pPr>
            <a:r>
              <a:rPr lang="es-AR" dirty="0"/>
              <a:t>Está basada en uno  o  varios  </a:t>
            </a:r>
            <a:r>
              <a:rPr lang="es-AR" dirty="0" err="1"/>
              <a:t>switches</a:t>
            </a:r>
            <a:r>
              <a:rPr lang="es-AR" dirty="0"/>
              <a:t>  dentro  del sistema que actúan como  controladores  de todos  los  dispositivos  que  utilizan  PCI-Express y  que  se encargan de la gestión  de los  paquetes  que  se utilizan para transferir  información  por  el bus.</a:t>
            </a:r>
          </a:p>
          <a:p>
            <a:pPr>
              <a:defRPr/>
            </a:pPr>
            <a:endParaRPr lang="es-AR" dirty="0"/>
          </a:p>
        </p:txBody>
      </p:sp>
      <p:sp>
        <p:nvSpPr>
          <p:cNvPr id="4" name="3 Marcador de número de diapositiva">
            <a:extLst>
              <a:ext uri="{FF2B5EF4-FFF2-40B4-BE49-F238E27FC236}">
                <a16:creationId xmlns:a16="http://schemas.microsoft.com/office/drawing/2014/main" id="{C2C848C3-3CED-4E2E-AB9F-4B2253477DE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89BA914-C72A-45D4-91F3-803CBB8CE983}" type="slidenum">
              <a:rPr lang="es-ES" altLang="es-AR" smtClean="0"/>
              <a:pPr eaLnBrk="1" hangingPunct="1">
                <a:defRPr/>
              </a:pPr>
              <a:t>51</a:t>
            </a:fld>
            <a:endParaRPr lang="es-ES" alt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59B3461-E5AF-473A-ABB8-B12A290E1460}"/>
              </a:ext>
            </a:extLst>
          </p:cNvPr>
          <p:cNvSpPr>
            <a:spLocks noGrp="1"/>
          </p:cNvSpPr>
          <p:nvPr>
            <p:ph type="title"/>
          </p:nvPr>
        </p:nvSpPr>
        <p:spPr/>
        <p:txBody>
          <a:bodyPr/>
          <a:lstStyle/>
          <a:p>
            <a:pPr>
              <a:defRPr/>
            </a:pPr>
            <a:r>
              <a:rPr lang="es-ES" dirty="0"/>
              <a:t>PCI-Express</a:t>
            </a:r>
            <a:endParaRPr lang="es-AR" dirty="0"/>
          </a:p>
        </p:txBody>
      </p:sp>
      <p:sp>
        <p:nvSpPr>
          <p:cNvPr id="4" name="3 Marcador de número de diapositiva">
            <a:extLst>
              <a:ext uri="{FF2B5EF4-FFF2-40B4-BE49-F238E27FC236}">
                <a16:creationId xmlns:a16="http://schemas.microsoft.com/office/drawing/2014/main" id="{9F20A382-2769-4F70-B99E-132B7E60191F}"/>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47534BD-0766-4C6F-819A-1168431AF8EE}" type="slidenum">
              <a:rPr lang="es-ES" altLang="es-AR" smtClean="0"/>
              <a:pPr eaLnBrk="1" hangingPunct="1">
                <a:defRPr/>
              </a:pPr>
              <a:t>52</a:t>
            </a:fld>
            <a:endParaRPr lang="es-ES" altLang="es-AR"/>
          </a:p>
        </p:txBody>
      </p:sp>
      <p:pic>
        <p:nvPicPr>
          <p:cNvPr id="45060" name="4 Marcador de contenido">
            <a:extLst>
              <a:ext uri="{FF2B5EF4-FFF2-40B4-BE49-F238E27FC236}">
                <a16:creationId xmlns:a16="http://schemas.microsoft.com/office/drawing/2014/main" id="{ACB27A5F-3F62-454B-BB5E-F9A5D4BBD1F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16013" y="1484313"/>
            <a:ext cx="6696075" cy="5113337"/>
          </a:xfr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3E7C0CB-29B1-44DD-A67F-99AB9A46AE13}"/>
              </a:ext>
            </a:extLst>
          </p:cNvPr>
          <p:cNvSpPr>
            <a:spLocks noGrp="1"/>
          </p:cNvSpPr>
          <p:nvPr>
            <p:ph type="title"/>
          </p:nvPr>
        </p:nvSpPr>
        <p:spPr/>
        <p:txBody>
          <a:bodyPr/>
          <a:lstStyle/>
          <a:p>
            <a:pPr>
              <a:defRPr/>
            </a:pPr>
            <a:r>
              <a:rPr lang="es-ES" dirty="0"/>
              <a:t>PCI-Express</a:t>
            </a:r>
            <a:endParaRPr lang="es-AR" dirty="0"/>
          </a:p>
        </p:txBody>
      </p:sp>
      <p:sp>
        <p:nvSpPr>
          <p:cNvPr id="3" name="2 Marcador de contenido">
            <a:extLst>
              <a:ext uri="{FF2B5EF4-FFF2-40B4-BE49-F238E27FC236}">
                <a16:creationId xmlns:a16="http://schemas.microsoft.com/office/drawing/2014/main" id="{FF5845E4-6F67-43A4-8A72-A9339DBA3DFE}"/>
              </a:ext>
            </a:extLst>
          </p:cNvPr>
          <p:cNvSpPr>
            <a:spLocks noGrp="1"/>
          </p:cNvSpPr>
          <p:nvPr>
            <p:ph idx="1"/>
          </p:nvPr>
        </p:nvSpPr>
        <p:spPr>
          <a:xfrm>
            <a:off x="457200" y="1513328"/>
            <a:ext cx="8229600" cy="4934173"/>
          </a:xfrm>
        </p:spPr>
        <p:txBody>
          <a:bodyPr/>
          <a:lstStyle/>
          <a:p>
            <a:pPr algn="just">
              <a:defRPr/>
            </a:pPr>
            <a:r>
              <a:rPr lang="es-AR" sz="2800" dirty="0"/>
              <a:t>El protocolo  de codificación  de paquetes que  utiliza  PCI-Express es síncrono, codificando  la señal de reloj  junto  con  los  datos  de manera  que  se transmiten  10 bits  de información  por  cada 8 bits de datos (o 130 bits de información por cada 128 bits de datos). </a:t>
            </a:r>
          </a:p>
          <a:p>
            <a:pPr algn="just">
              <a:defRPr/>
            </a:pPr>
            <a:r>
              <a:rPr lang="es-AR" sz="2800" b="1" dirty="0"/>
              <a:t>El estándar  soporta  cuatro  tipos  básicos de paquetes, los  de transacción  con memoria,  transacción  de E/S, configuración  y  mensajes (gestión  avanzada de interrupciones) .</a:t>
            </a:r>
            <a:endParaRPr lang="es-AR" sz="2800" dirty="0"/>
          </a:p>
          <a:p>
            <a:pPr>
              <a:defRPr/>
            </a:pPr>
            <a:endParaRPr lang="es-AR" dirty="0"/>
          </a:p>
        </p:txBody>
      </p:sp>
      <p:sp>
        <p:nvSpPr>
          <p:cNvPr id="4" name="3 Marcador de número de diapositiva">
            <a:extLst>
              <a:ext uri="{FF2B5EF4-FFF2-40B4-BE49-F238E27FC236}">
                <a16:creationId xmlns:a16="http://schemas.microsoft.com/office/drawing/2014/main" id="{06537F37-C78A-4F64-B491-4DB32578A5B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76BD4BB-A10A-45F2-B900-9BCE198B394D}" type="slidenum">
              <a:rPr lang="es-ES" altLang="es-AR" smtClean="0"/>
              <a:pPr eaLnBrk="1" hangingPunct="1">
                <a:defRPr/>
              </a:pPr>
              <a:t>53</a:t>
            </a:fld>
            <a:endParaRPr lang="es-ES" altLang="es-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B43BB05-C896-45E0-9FF9-012F41C48209}"/>
              </a:ext>
            </a:extLst>
          </p:cNvPr>
          <p:cNvSpPr>
            <a:spLocks noGrp="1"/>
          </p:cNvSpPr>
          <p:nvPr>
            <p:ph type="title"/>
          </p:nvPr>
        </p:nvSpPr>
        <p:spPr/>
        <p:txBody>
          <a:bodyPr/>
          <a:lstStyle/>
          <a:p>
            <a:pPr>
              <a:defRPr/>
            </a:pPr>
            <a:r>
              <a:rPr lang="es-ES" dirty="0"/>
              <a:t>PCI-Express</a:t>
            </a:r>
            <a:endParaRPr lang="es-AR" dirty="0"/>
          </a:p>
        </p:txBody>
      </p:sp>
      <p:sp>
        <p:nvSpPr>
          <p:cNvPr id="4" name="3 Marcador de número de diapositiva">
            <a:extLst>
              <a:ext uri="{FF2B5EF4-FFF2-40B4-BE49-F238E27FC236}">
                <a16:creationId xmlns:a16="http://schemas.microsoft.com/office/drawing/2014/main" id="{9F6AFBB4-2AFC-4A29-A253-B5E9CC29AAA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33BD25D4-96EB-476F-9F85-58EE1D0D2312}" type="slidenum">
              <a:rPr lang="es-ES" altLang="es-AR" smtClean="0"/>
              <a:pPr eaLnBrk="1" hangingPunct="1">
                <a:defRPr/>
              </a:pPr>
              <a:t>54</a:t>
            </a:fld>
            <a:endParaRPr lang="es-ES" altLang="es-AR"/>
          </a:p>
        </p:txBody>
      </p:sp>
      <p:pic>
        <p:nvPicPr>
          <p:cNvPr id="47108" name="4 Marcador de contenido">
            <a:extLst>
              <a:ext uri="{FF2B5EF4-FFF2-40B4-BE49-F238E27FC236}">
                <a16:creationId xmlns:a16="http://schemas.microsoft.com/office/drawing/2014/main" id="{39479A21-F52C-44B7-9A82-5772409B024F}"/>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92275" y="1557338"/>
            <a:ext cx="5616575" cy="4895850"/>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7180827-9073-46CC-BFF7-1B988FE1BBF3}"/>
              </a:ext>
            </a:extLst>
          </p:cNvPr>
          <p:cNvSpPr>
            <a:spLocks noGrp="1"/>
          </p:cNvSpPr>
          <p:nvPr>
            <p:ph type="title"/>
          </p:nvPr>
        </p:nvSpPr>
        <p:spPr>
          <a:xfrm>
            <a:off x="457200" y="277813"/>
            <a:ext cx="8229600" cy="774923"/>
          </a:xfrm>
        </p:spPr>
        <p:txBody>
          <a:bodyPr/>
          <a:lstStyle/>
          <a:p>
            <a:pPr>
              <a:defRPr/>
            </a:pPr>
            <a:r>
              <a:rPr lang="es-ES" dirty="0"/>
              <a:t>PCI-Express</a:t>
            </a:r>
            <a:endParaRPr lang="es-AR" dirty="0"/>
          </a:p>
        </p:txBody>
      </p:sp>
      <p:sp>
        <p:nvSpPr>
          <p:cNvPr id="3" name="2 Marcador de contenido">
            <a:extLst>
              <a:ext uri="{FF2B5EF4-FFF2-40B4-BE49-F238E27FC236}">
                <a16:creationId xmlns:a16="http://schemas.microsoft.com/office/drawing/2014/main" id="{59D457DB-CC76-4733-BB10-FC8F36E63C72}"/>
              </a:ext>
            </a:extLst>
          </p:cNvPr>
          <p:cNvSpPr>
            <a:spLocks noGrp="1"/>
          </p:cNvSpPr>
          <p:nvPr>
            <p:ph idx="1"/>
          </p:nvPr>
        </p:nvSpPr>
        <p:spPr>
          <a:xfrm>
            <a:off x="251520" y="1080255"/>
            <a:ext cx="8229600" cy="5159373"/>
          </a:xfrm>
        </p:spPr>
        <p:txBody>
          <a:bodyPr/>
          <a:lstStyle/>
          <a:p>
            <a:pPr algn="just">
              <a:defRPr/>
            </a:pPr>
            <a:r>
              <a:rPr lang="es-AR" dirty="0"/>
              <a:t>El ancho  de datos  de este bus  puede  ser de 1, 2, 4, 8,  12  o  16 bits, con un canal para cada dirección  y  señalización diferencial (</a:t>
            </a:r>
            <a:r>
              <a:rPr lang="es-AR" b="1" dirty="0"/>
              <a:t>PCI Express x1, x2, x4 ,x8 ,x12 o  x16</a:t>
            </a:r>
            <a:r>
              <a:rPr lang="es-AR" dirty="0"/>
              <a:t>) </a:t>
            </a:r>
          </a:p>
          <a:p>
            <a:pPr algn="just">
              <a:defRPr/>
            </a:pPr>
            <a:r>
              <a:rPr lang="es-AR" dirty="0"/>
              <a:t>Un enlace PCI Express puede  ser x1,  x2, x4, x8 ,  x12 o  x16  según el número  de </a:t>
            </a:r>
            <a:r>
              <a:rPr lang="es-AR" dirty="0" err="1"/>
              <a:t>lanes</a:t>
            </a:r>
            <a:r>
              <a:rPr lang="es-AR" dirty="0"/>
              <a:t> que  lo  compongan. </a:t>
            </a:r>
            <a:r>
              <a:rPr lang="es-AR" b="1" dirty="0"/>
              <a:t>Un </a:t>
            </a:r>
            <a:r>
              <a:rPr lang="es-AR" b="1" dirty="0" err="1"/>
              <a:t>lane</a:t>
            </a:r>
            <a:r>
              <a:rPr lang="es-AR" b="1" dirty="0"/>
              <a:t> es el conjunto  de 4  líneas</a:t>
            </a:r>
            <a:r>
              <a:rPr lang="es-AR" dirty="0"/>
              <a:t>, </a:t>
            </a:r>
            <a:r>
              <a:rPr lang="es-AR" b="1" dirty="0"/>
              <a:t>dos en un sentido </a:t>
            </a:r>
            <a:r>
              <a:rPr lang="es-AR" dirty="0"/>
              <a:t>y  </a:t>
            </a:r>
            <a:r>
              <a:rPr lang="es-AR" b="1" dirty="0"/>
              <a:t>dos  en el contrario</a:t>
            </a:r>
            <a:r>
              <a:rPr lang="es-AR" dirty="0"/>
              <a:t>  (porque  se utiliza </a:t>
            </a:r>
            <a:r>
              <a:rPr lang="es-AR" b="1" dirty="0"/>
              <a:t>señalización diferencial</a:t>
            </a:r>
            <a:r>
              <a:rPr lang="es-AR" dirty="0"/>
              <a:t> y  es un bus  </a:t>
            </a:r>
            <a:r>
              <a:rPr lang="es-AR" b="1" dirty="0"/>
              <a:t>full-</a:t>
            </a:r>
            <a:r>
              <a:rPr lang="es-AR" b="1" dirty="0" err="1"/>
              <a:t>duplex</a:t>
            </a:r>
            <a:r>
              <a:rPr lang="es-AR" dirty="0"/>
              <a:t> ).  </a:t>
            </a:r>
          </a:p>
          <a:p>
            <a:pPr>
              <a:defRPr/>
            </a:pPr>
            <a:endParaRPr lang="es-AR" dirty="0"/>
          </a:p>
        </p:txBody>
      </p:sp>
      <p:sp>
        <p:nvSpPr>
          <p:cNvPr id="4" name="3 Marcador de número de diapositiva">
            <a:extLst>
              <a:ext uri="{FF2B5EF4-FFF2-40B4-BE49-F238E27FC236}">
                <a16:creationId xmlns:a16="http://schemas.microsoft.com/office/drawing/2014/main" id="{9CA96673-1154-4387-A19E-0A9DEBBDAE59}"/>
              </a:ext>
            </a:extLst>
          </p:cNvPr>
          <p:cNvSpPr>
            <a:spLocks noGrp="1"/>
          </p:cNvSpPr>
          <p:nvPr>
            <p:ph type="sldNum" sz="quarter" idx="12"/>
          </p:nvPr>
        </p:nvSpPr>
        <p:spPr>
          <a:xfrm>
            <a:off x="6588125" y="6092825"/>
            <a:ext cx="2133600" cy="457200"/>
          </a:xfrm>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65B577B5-9D78-4D20-88C0-0D2A632C0CC4}" type="slidenum">
              <a:rPr lang="es-ES" altLang="es-AR" smtClean="0"/>
              <a:pPr eaLnBrk="1" hangingPunct="1">
                <a:defRPr/>
              </a:pPr>
              <a:t>55</a:t>
            </a:fld>
            <a:endParaRPr lang="es-ES" altLang="es-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B827D22B-2576-4C95-95E0-CB110C366D4D}"/>
              </a:ext>
            </a:extLst>
          </p:cNvPr>
          <p:cNvSpPr>
            <a:spLocks noGrp="1"/>
          </p:cNvSpPr>
          <p:nvPr>
            <p:ph type="title"/>
          </p:nvPr>
        </p:nvSpPr>
        <p:spPr>
          <a:xfrm>
            <a:off x="457200" y="277813"/>
            <a:ext cx="8229600" cy="702915"/>
          </a:xfrm>
        </p:spPr>
        <p:txBody>
          <a:bodyPr/>
          <a:lstStyle/>
          <a:p>
            <a:pPr>
              <a:defRPr/>
            </a:pPr>
            <a:r>
              <a:rPr lang="es-ES" dirty="0"/>
              <a:t>PCI-Express</a:t>
            </a:r>
            <a:endParaRPr lang="es-AR" dirty="0"/>
          </a:p>
        </p:txBody>
      </p:sp>
      <p:sp>
        <p:nvSpPr>
          <p:cNvPr id="3" name="2 Marcador de contenido">
            <a:extLst>
              <a:ext uri="{FF2B5EF4-FFF2-40B4-BE49-F238E27FC236}">
                <a16:creationId xmlns:a16="http://schemas.microsoft.com/office/drawing/2014/main" id="{3746C7F1-2832-46AA-BC20-96A54D7DDC8A}"/>
              </a:ext>
            </a:extLst>
          </p:cNvPr>
          <p:cNvSpPr>
            <a:spLocks noGrp="1"/>
          </p:cNvSpPr>
          <p:nvPr>
            <p:ph idx="1"/>
          </p:nvPr>
        </p:nvSpPr>
        <p:spPr>
          <a:xfrm>
            <a:off x="251520" y="1340768"/>
            <a:ext cx="8229600" cy="4530725"/>
          </a:xfrm>
        </p:spPr>
        <p:txBody>
          <a:bodyPr/>
          <a:lstStyle/>
          <a:p>
            <a:pPr algn="just">
              <a:defRPr/>
            </a:pPr>
            <a:r>
              <a:rPr lang="es-AR" b="1" dirty="0"/>
              <a:t>Un </a:t>
            </a:r>
            <a:r>
              <a:rPr lang="es-AR" b="1" dirty="0" err="1"/>
              <a:t>lane</a:t>
            </a:r>
            <a:r>
              <a:rPr lang="es-AR" b="1" dirty="0"/>
              <a:t> que permite  la transmisión  de 1 bit  en los  dos  sentidos al mismo  tiempo </a:t>
            </a:r>
            <a:r>
              <a:rPr lang="es-AR" dirty="0"/>
              <a:t>.  </a:t>
            </a:r>
          </a:p>
          <a:p>
            <a:pPr algn="just">
              <a:defRPr/>
            </a:pPr>
            <a:r>
              <a:rPr lang="es-AR" dirty="0"/>
              <a:t>Los dispositivos  </a:t>
            </a:r>
            <a:r>
              <a:rPr lang="es-AR" b="1" dirty="0"/>
              <a:t>PCI-Express</a:t>
            </a:r>
            <a:r>
              <a:rPr lang="es-AR" dirty="0"/>
              <a:t> negocian con el </a:t>
            </a:r>
            <a:r>
              <a:rPr lang="es-AR" dirty="0" err="1"/>
              <a:t>switch</a:t>
            </a:r>
            <a:r>
              <a:rPr lang="es-AR" dirty="0"/>
              <a:t>  cuántos  canales o  </a:t>
            </a:r>
            <a:r>
              <a:rPr lang="es-AR" dirty="0" err="1"/>
              <a:t>lanes</a:t>
            </a:r>
            <a:r>
              <a:rPr lang="es-AR" dirty="0"/>
              <a:t> podrán  utilizar  para sus comunicaciones .</a:t>
            </a:r>
          </a:p>
          <a:p>
            <a:pPr algn="just">
              <a:defRPr/>
            </a:pPr>
            <a:r>
              <a:rPr lang="es-AR" dirty="0"/>
              <a:t>La frecuencia de funcionamiento  de este bus  es siempre  de </a:t>
            </a:r>
            <a:r>
              <a:rPr lang="es-AR" b="1" dirty="0"/>
              <a:t>2.5 GHz</a:t>
            </a:r>
            <a:r>
              <a:rPr lang="es-AR" dirty="0"/>
              <a:t>, pero  la </a:t>
            </a:r>
            <a:r>
              <a:rPr lang="es-AR" b="1" dirty="0"/>
              <a:t>versión  1.0 </a:t>
            </a:r>
            <a:r>
              <a:rPr lang="es-AR" dirty="0"/>
              <a:t>hace </a:t>
            </a:r>
            <a:r>
              <a:rPr lang="es-AR" b="1" dirty="0"/>
              <a:t>0.8 transferencias por  ciclo </a:t>
            </a:r>
            <a:r>
              <a:rPr lang="es-AR" dirty="0"/>
              <a:t>,  y  la </a:t>
            </a:r>
            <a:r>
              <a:rPr lang="es-AR" b="1" dirty="0"/>
              <a:t>2.0</a:t>
            </a:r>
            <a:r>
              <a:rPr lang="es-AR" dirty="0"/>
              <a:t>, justo  el doble,  </a:t>
            </a:r>
            <a:r>
              <a:rPr lang="es-AR" b="1" dirty="0"/>
              <a:t>1.6 transferencias por  ciclo </a:t>
            </a:r>
            <a:r>
              <a:rPr lang="es-AR" dirty="0"/>
              <a:t>.</a:t>
            </a:r>
          </a:p>
          <a:p>
            <a:pPr algn="just">
              <a:defRPr/>
            </a:pPr>
            <a:endParaRPr lang="es-AR" dirty="0"/>
          </a:p>
        </p:txBody>
      </p:sp>
      <p:sp>
        <p:nvSpPr>
          <p:cNvPr id="4" name="3 Marcador de número de diapositiva">
            <a:extLst>
              <a:ext uri="{FF2B5EF4-FFF2-40B4-BE49-F238E27FC236}">
                <a16:creationId xmlns:a16="http://schemas.microsoft.com/office/drawing/2014/main" id="{9AC6E90D-0B82-4E9E-BEA7-4156D6D9D35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730419D-4C80-4C9A-B7E2-1258A4C9150B}" type="slidenum">
              <a:rPr lang="es-ES" altLang="es-AR" smtClean="0"/>
              <a:pPr eaLnBrk="1" hangingPunct="1">
                <a:defRPr/>
              </a:pPr>
              <a:t>56</a:t>
            </a:fld>
            <a:endParaRPr lang="es-ES" altLang="es-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FA1C0-B9B9-41E6-946E-5D782E909AC5}"/>
              </a:ext>
            </a:extLst>
          </p:cNvPr>
          <p:cNvSpPr>
            <a:spLocks noGrp="1"/>
          </p:cNvSpPr>
          <p:nvPr>
            <p:ph type="title"/>
          </p:nvPr>
        </p:nvSpPr>
        <p:spPr/>
        <p:txBody>
          <a:bodyPr/>
          <a:lstStyle/>
          <a:p>
            <a:r>
              <a:rPr lang="es-ES" dirty="0"/>
              <a:t>PCI-Express</a:t>
            </a:r>
            <a:endParaRPr lang="es-AR" dirty="0"/>
          </a:p>
        </p:txBody>
      </p:sp>
      <p:pic>
        <p:nvPicPr>
          <p:cNvPr id="6" name="Marcador de contenido 5">
            <a:extLst>
              <a:ext uri="{FF2B5EF4-FFF2-40B4-BE49-F238E27FC236}">
                <a16:creationId xmlns:a16="http://schemas.microsoft.com/office/drawing/2014/main" id="{1B41AD58-5762-4CE0-88BB-7970E4EA0987}"/>
              </a:ext>
            </a:extLst>
          </p:cNvPr>
          <p:cNvPicPr>
            <a:picLocks noGrp="1" noChangeAspect="1"/>
          </p:cNvPicPr>
          <p:nvPr>
            <p:ph idx="1"/>
          </p:nvPr>
        </p:nvPicPr>
        <p:blipFill>
          <a:blip r:embed="rId2"/>
          <a:stretch>
            <a:fillRect/>
          </a:stretch>
        </p:blipFill>
        <p:spPr>
          <a:xfrm>
            <a:off x="324061" y="1527342"/>
            <a:ext cx="8495877" cy="4620850"/>
          </a:xfrm>
        </p:spPr>
      </p:pic>
      <p:sp>
        <p:nvSpPr>
          <p:cNvPr id="4" name="Marcador de número de diapositiva 3">
            <a:extLst>
              <a:ext uri="{FF2B5EF4-FFF2-40B4-BE49-F238E27FC236}">
                <a16:creationId xmlns:a16="http://schemas.microsoft.com/office/drawing/2014/main" id="{82A957E7-9D69-4442-94E8-C55FC1E06127}"/>
              </a:ext>
            </a:extLst>
          </p:cNvPr>
          <p:cNvSpPr>
            <a:spLocks noGrp="1"/>
          </p:cNvSpPr>
          <p:nvPr>
            <p:ph type="sldNum" sz="quarter" idx="12"/>
          </p:nvPr>
        </p:nvSpPr>
        <p:spPr/>
        <p:txBody>
          <a:bodyPr/>
          <a:lstStyle/>
          <a:p>
            <a:pPr>
              <a:defRPr/>
            </a:pPr>
            <a:fld id="{0096C54D-47C9-43CE-B741-7278959F4603}" type="slidenum">
              <a:rPr lang="es-ES" altLang="es-AR" smtClean="0"/>
              <a:pPr>
                <a:defRPr/>
              </a:pPr>
              <a:t>57</a:t>
            </a:fld>
            <a:endParaRPr lang="es-ES" altLang="es-AR"/>
          </a:p>
        </p:txBody>
      </p:sp>
    </p:spTree>
    <p:extLst>
      <p:ext uri="{BB962C8B-B14F-4D97-AF65-F5344CB8AC3E}">
        <p14:creationId xmlns:p14="http://schemas.microsoft.com/office/powerpoint/2010/main" val="10571764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2C34AC3-CBDA-45E3-8C0D-3CB8DBD92D0C}"/>
              </a:ext>
            </a:extLst>
          </p:cNvPr>
          <p:cNvSpPr>
            <a:spLocks noGrp="1"/>
          </p:cNvSpPr>
          <p:nvPr>
            <p:ph type="title"/>
          </p:nvPr>
        </p:nvSpPr>
        <p:spPr/>
        <p:txBody>
          <a:bodyPr/>
          <a:lstStyle/>
          <a:p>
            <a:pPr>
              <a:defRPr/>
            </a:pPr>
            <a:r>
              <a:rPr lang="es-ES" dirty="0"/>
              <a:t>PCI-Express</a:t>
            </a:r>
            <a:endParaRPr lang="es-AR" dirty="0"/>
          </a:p>
        </p:txBody>
      </p:sp>
      <p:sp>
        <p:nvSpPr>
          <p:cNvPr id="3" name="2 Marcador de contenido">
            <a:extLst>
              <a:ext uri="{FF2B5EF4-FFF2-40B4-BE49-F238E27FC236}">
                <a16:creationId xmlns:a16="http://schemas.microsoft.com/office/drawing/2014/main" id="{8A647730-6E27-4A7A-81E8-C8B5D2884C86}"/>
              </a:ext>
            </a:extLst>
          </p:cNvPr>
          <p:cNvSpPr>
            <a:spLocks noGrp="1"/>
          </p:cNvSpPr>
          <p:nvPr>
            <p:ph idx="1"/>
          </p:nvPr>
        </p:nvSpPr>
        <p:spPr>
          <a:xfrm>
            <a:off x="457200" y="1916832"/>
            <a:ext cx="8229600" cy="4214093"/>
          </a:xfrm>
        </p:spPr>
        <p:txBody>
          <a:bodyPr/>
          <a:lstStyle/>
          <a:p>
            <a:pPr>
              <a:defRPr/>
            </a:pPr>
            <a:r>
              <a:rPr lang="es-AR" b="1" dirty="0">
                <a:solidFill>
                  <a:srgbClr val="FFFF00"/>
                </a:solidFill>
              </a:rPr>
              <a:t>BW(PCI Express x 16 1.0) = 2B . 2.5 GHz . 0.8 =  4  GB/s en cada sentido  (porque  es full-</a:t>
            </a:r>
            <a:r>
              <a:rPr lang="es-AR" b="1" dirty="0" err="1">
                <a:solidFill>
                  <a:srgbClr val="FFFF00"/>
                </a:solidFill>
              </a:rPr>
              <a:t>duplex</a:t>
            </a:r>
            <a:r>
              <a:rPr lang="es-AR" b="1" dirty="0">
                <a:solidFill>
                  <a:srgbClr val="FFFF00"/>
                </a:solidFill>
              </a:rPr>
              <a:t> )</a:t>
            </a:r>
          </a:p>
          <a:p>
            <a:pPr>
              <a:defRPr/>
            </a:pPr>
            <a:r>
              <a:rPr lang="es-AR" b="1" dirty="0">
                <a:solidFill>
                  <a:srgbClr val="FFFF00"/>
                </a:solidFill>
              </a:rPr>
              <a:t>BW(PCI Express x 16  2.0) = 2B . 2.5 GHz . 1.6 =  8  GB/s en cada sentido  (porque  es full-</a:t>
            </a:r>
            <a:r>
              <a:rPr lang="es-AR" b="1" dirty="0" err="1">
                <a:solidFill>
                  <a:srgbClr val="FFFF00"/>
                </a:solidFill>
              </a:rPr>
              <a:t>duplex</a:t>
            </a:r>
            <a:r>
              <a:rPr lang="es-AR" b="1" dirty="0">
                <a:solidFill>
                  <a:srgbClr val="FFFF00"/>
                </a:solidFill>
              </a:rPr>
              <a:t> )</a:t>
            </a:r>
          </a:p>
          <a:p>
            <a:pPr>
              <a:defRPr/>
            </a:pPr>
            <a:endParaRPr lang="es-AR" dirty="0"/>
          </a:p>
          <a:p>
            <a:pPr>
              <a:defRPr/>
            </a:pPr>
            <a:endParaRPr lang="es-AR" dirty="0"/>
          </a:p>
        </p:txBody>
      </p:sp>
      <p:sp>
        <p:nvSpPr>
          <p:cNvPr id="4" name="3 Marcador de número de diapositiva">
            <a:extLst>
              <a:ext uri="{FF2B5EF4-FFF2-40B4-BE49-F238E27FC236}">
                <a16:creationId xmlns:a16="http://schemas.microsoft.com/office/drawing/2014/main" id="{A08EF320-5F43-46D6-B7F0-6C2BCE83923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69B62626-EF02-46E6-A7A2-2D45017A72A3}" type="slidenum">
              <a:rPr lang="es-ES" altLang="es-AR" smtClean="0"/>
              <a:pPr eaLnBrk="1" hangingPunct="1">
                <a:defRPr/>
              </a:pPr>
              <a:t>58</a:t>
            </a:fld>
            <a:endParaRPr lang="es-ES" altLang="es-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E2789-5019-861B-6028-6ACCC36F512C}"/>
              </a:ext>
            </a:extLst>
          </p:cNvPr>
          <p:cNvSpPr>
            <a:spLocks noGrp="1"/>
          </p:cNvSpPr>
          <p:nvPr>
            <p:ph type="title"/>
          </p:nvPr>
        </p:nvSpPr>
        <p:spPr>
          <a:xfrm>
            <a:off x="457200" y="277813"/>
            <a:ext cx="8229600" cy="846931"/>
          </a:xfrm>
        </p:spPr>
        <p:txBody>
          <a:bodyPr/>
          <a:lstStyle/>
          <a:p>
            <a:r>
              <a:rPr lang="es-AR" dirty="0"/>
              <a:t>PCI-Express</a:t>
            </a:r>
          </a:p>
        </p:txBody>
      </p:sp>
      <p:pic>
        <p:nvPicPr>
          <p:cNvPr id="6" name="Marcador de contenido 5" descr="Escala de tiempo&#10;&#10;Descripción generada automáticamente">
            <a:extLst>
              <a:ext uri="{FF2B5EF4-FFF2-40B4-BE49-F238E27FC236}">
                <a16:creationId xmlns:a16="http://schemas.microsoft.com/office/drawing/2014/main" id="{AA6DC572-72ED-D694-990C-EEFE584455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0227" y="1124744"/>
            <a:ext cx="7103546" cy="5099673"/>
          </a:xfrm>
        </p:spPr>
      </p:pic>
      <p:sp>
        <p:nvSpPr>
          <p:cNvPr id="4" name="Marcador de número de diapositiva 3">
            <a:extLst>
              <a:ext uri="{FF2B5EF4-FFF2-40B4-BE49-F238E27FC236}">
                <a16:creationId xmlns:a16="http://schemas.microsoft.com/office/drawing/2014/main" id="{FA156E39-2857-B70B-C8EB-1AFD45240CA7}"/>
              </a:ext>
            </a:extLst>
          </p:cNvPr>
          <p:cNvSpPr>
            <a:spLocks noGrp="1"/>
          </p:cNvSpPr>
          <p:nvPr>
            <p:ph type="sldNum" sz="quarter" idx="12"/>
          </p:nvPr>
        </p:nvSpPr>
        <p:spPr/>
        <p:txBody>
          <a:bodyPr/>
          <a:lstStyle/>
          <a:p>
            <a:pPr>
              <a:defRPr/>
            </a:pPr>
            <a:fld id="{0096C54D-47C9-43CE-B741-7278959F4603}" type="slidenum">
              <a:rPr lang="es-ES" altLang="es-AR" smtClean="0"/>
              <a:pPr>
                <a:defRPr/>
              </a:pPr>
              <a:t>59</a:t>
            </a:fld>
            <a:endParaRPr lang="es-ES" altLang="es-AR"/>
          </a:p>
        </p:txBody>
      </p:sp>
    </p:spTree>
    <p:extLst>
      <p:ext uri="{BB962C8B-B14F-4D97-AF65-F5344CB8AC3E}">
        <p14:creationId xmlns:p14="http://schemas.microsoft.com/office/powerpoint/2010/main" val="1673042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9277B29-B271-4913-A03D-B6744A540CFD}"/>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64AF7889-1701-4FED-8F8C-2BB997DF6172}"/>
              </a:ext>
            </a:extLst>
          </p:cNvPr>
          <p:cNvSpPr>
            <a:spLocks noGrp="1"/>
          </p:cNvSpPr>
          <p:nvPr>
            <p:ph idx="1"/>
          </p:nvPr>
        </p:nvSpPr>
        <p:spPr/>
        <p:txBody>
          <a:bodyPr/>
          <a:lstStyle/>
          <a:p>
            <a:pPr>
              <a:defRPr/>
            </a:pPr>
            <a:r>
              <a:rPr lang="es-AR" b="1" dirty="0"/>
              <a:t>NIVEL FÍSICO: </a:t>
            </a:r>
          </a:p>
          <a:p>
            <a:pPr lvl="1">
              <a:defRPr/>
            </a:pPr>
            <a:r>
              <a:rPr lang="es-AR" dirty="0"/>
              <a:t>CAPACIDAD DE  CONEXIÓN (NÚMERO MÁXIMO DE  DISPOSITIVOS QUE PUEDEN CONECTARSE AL BUS) </a:t>
            </a:r>
          </a:p>
          <a:p>
            <a:pPr lvl="1">
              <a:defRPr/>
            </a:pPr>
            <a:r>
              <a:rPr lang="es-AR" dirty="0"/>
              <a:t>LONGITUD MÁXIMA DEL BUS </a:t>
            </a:r>
          </a:p>
          <a:p>
            <a:pPr lvl="1">
              <a:defRPr/>
            </a:pPr>
            <a:r>
              <a:rPr lang="es-AR" dirty="0"/>
              <a:t>SOPORTE FÍSICO </a:t>
            </a:r>
          </a:p>
          <a:p>
            <a:pPr lvl="1">
              <a:defRPr/>
            </a:pPr>
            <a:r>
              <a:rPr lang="es-AR" dirty="0"/>
              <a:t>NIVELES DE  TENSIÓN</a:t>
            </a:r>
          </a:p>
          <a:p>
            <a:pPr lvl="1">
              <a:defRPr/>
            </a:pPr>
            <a:r>
              <a:rPr lang="es-AR" dirty="0"/>
              <a:t>FRECUENCIA DE  FUNCIONAMIENTO</a:t>
            </a:r>
          </a:p>
          <a:p>
            <a:pPr lvl="1">
              <a:defRPr/>
            </a:pPr>
            <a:r>
              <a:rPr lang="es-AR" dirty="0"/>
              <a:t>TIPO DE  CONECTORES, ETC.</a:t>
            </a:r>
          </a:p>
          <a:p>
            <a:pPr>
              <a:defRPr/>
            </a:pPr>
            <a:endParaRPr lang="es-AR" dirty="0"/>
          </a:p>
        </p:txBody>
      </p:sp>
      <p:sp>
        <p:nvSpPr>
          <p:cNvPr id="4" name="3 Marcador de número de diapositiva">
            <a:extLst>
              <a:ext uri="{FF2B5EF4-FFF2-40B4-BE49-F238E27FC236}">
                <a16:creationId xmlns:a16="http://schemas.microsoft.com/office/drawing/2014/main" id="{03ED82F8-885F-4F06-8CC7-AD1F8463F19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9A25079-7699-4ECA-87F1-7A8F6ED7081B}" type="slidenum">
              <a:rPr lang="es-ES" altLang="es-AR" smtClean="0"/>
              <a:pPr eaLnBrk="1" hangingPunct="1">
                <a:defRPr/>
              </a:pPr>
              <a:t>6</a:t>
            </a:fld>
            <a:endParaRPr lang="es-ES" altLang="es-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5E8AC-0B61-454A-6DD6-DE2BD9A2C001}"/>
              </a:ext>
            </a:extLst>
          </p:cNvPr>
          <p:cNvSpPr>
            <a:spLocks noGrp="1"/>
          </p:cNvSpPr>
          <p:nvPr>
            <p:ph type="title"/>
          </p:nvPr>
        </p:nvSpPr>
        <p:spPr>
          <a:xfrm>
            <a:off x="457200" y="194118"/>
            <a:ext cx="8229600" cy="1143000"/>
          </a:xfrm>
        </p:spPr>
        <p:txBody>
          <a:bodyPr/>
          <a:lstStyle/>
          <a:p>
            <a:r>
              <a:rPr lang="es-AR" dirty="0"/>
              <a:t>PCI - Express</a:t>
            </a:r>
          </a:p>
        </p:txBody>
      </p:sp>
      <p:graphicFrame>
        <p:nvGraphicFramePr>
          <p:cNvPr id="5" name="Tabla 5">
            <a:extLst>
              <a:ext uri="{FF2B5EF4-FFF2-40B4-BE49-F238E27FC236}">
                <a16:creationId xmlns:a16="http://schemas.microsoft.com/office/drawing/2014/main" id="{159E8139-2D1A-7C0D-02DA-0352E34F3EBC}"/>
              </a:ext>
            </a:extLst>
          </p:cNvPr>
          <p:cNvGraphicFramePr>
            <a:graphicFrameLocks noGrp="1"/>
          </p:cNvGraphicFramePr>
          <p:nvPr>
            <p:ph idx="1"/>
            <p:extLst>
              <p:ext uri="{D42A27DB-BD31-4B8C-83A1-F6EECF244321}">
                <p14:modId xmlns:p14="http://schemas.microsoft.com/office/powerpoint/2010/main" val="2447899798"/>
              </p:ext>
            </p:extLst>
          </p:nvPr>
        </p:nvGraphicFramePr>
        <p:xfrm>
          <a:off x="179512" y="1760220"/>
          <a:ext cx="8784976" cy="333756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val="3627400830"/>
                    </a:ext>
                  </a:extLst>
                </a:gridCol>
                <a:gridCol w="1224136">
                  <a:extLst>
                    <a:ext uri="{9D8B030D-6E8A-4147-A177-3AD203B41FA5}">
                      <a16:colId xmlns:a16="http://schemas.microsoft.com/office/drawing/2014/main" val="2795049401"/>
                    </a:ext>
                  </a:extLst>
                </a:gridCol>
                <a:gridCol w="1512168">
                  <a:extLst>
                    <a:ext uri="{9D8B030D-6E8A-4147-A177-3AD203B41FA5}">
                      <a16:colId xmlns:a16="http://schemas.microsoft.com/office/drawing/2014/main" val="1519031994"/>
                    </a:ext>
                  </a:extLst>
                </a:gridCol>
                <a:gridCol w="2592288">
                  <a:extLst>
                    <a:ext uri="{9D8B030D-6E8A-4147-A177-3AD203B41FA5}">
                      <a16:colId xmlns:a16="http://schemas.microsoft.com/office/drawing/2014/main" val="2240108160"/>
                    </a:ext>
                  </a:extLst>
                </a:gridCol>
                <a:gridCol w="2520280">
                  <a:extLst>
                    <a:ext uri="{9D8B030D-6E8A-4147-A177-3AD203B41FA5}">
                      <a16:colId xmlns:a16="http://schemas.microsoft.com/office/drawing/2014/main" val="1572561687"/>
                    </a:ext>
                  </a:extLst>
                </a:gridCol>
              </a:tblGrid>
              <a:tr h="370840">
                <a:tc rowSpan="2">
                  <a:txBody>
                    <a:bodyPr/>
                    <a:lstStyle/>
                    <a:p>
                      <a:r>
                        <a:rPr lang="es-AR" dirty="0"/>
                        <a:t>Versión</a:t>
                      </a:r>
                    </a:p>
                  </a:txBody>
                  <a:tcPr/>
                </a:tc>
                <a:tc rowSpan="2">
                  <a:txBody>
                    <a:bodyPr/>
                    <a:lstStyle/>
                    <a:p>
                      <a:r>
                        <a:rPr lang="es-AR" dirty="0"/>
                        <a:t>Código en línea</a:t>
                      </a:r>
                    </a:p>
                  </a:txBody>
                  <a:tcPr/>
                </a:tc>
                <a:tc rowSpan="2">
                  <a:txBody>
                    <a:bodyPr/>
                    <a:lstStyle/>
                    <a:p>
                      <a:r>
                        <a:rPr lang="es-AR" dirty="0"/>
                        <a:t>Velocidad de transferencia</a:t>
                      </a:r>
                    </a:p>
                  </a:txBody>
                  <a:tcPr/>
                </a:tc>
                <a:tc gridSpan="2">
                  <a:txBody>
                    <a:bodyPr/>
                    <a:lstStyle/>
                    <a:p>
                      <a:pPr algn="ctr"/>
                      <a:r>
                        <a:rPr lang="es-AR" dirty="0"/>
                        <a:t>Ancho de banda</a:t>
                      </a:r>
                    </a:p>
                  </a:txBody>
                  <a:tcPr/>
                </a:tc>
                <a:tc hMerge="1">
                  <a:txBody>
                    <a:bodyPr/>
                    <a:lstStyle/>
                    <a:p>
                      <a:endParaRPr lang="es-AR" dirty="0"/>
                    </a:p>
                  </a:txBody>
                  <a:tcPr/>
                </a:tc>
                <a:extLst>
                  <a:ext uri="{0D108BD9-81ED-4DB2-BD59-A6C34878D82A}">
                    <a16:rowId xmlns:a16="http://schemas.microsoft.com/office/drawing/2014/main" val="809538275"/>
                  </a:ext>
                </a:extLst>
              </a:tr>
              <a:tr h="370840">
                <a:tc vMerge="1">
                  <a:txBody>
                    <a:bodyPr/>
                    <a:lstStyle/>
                    <a:p>
                      <a:endParaRPr lang="es-AR" dirty="0"/>
                    </a:p>
                  </a:txBody>
                  <a:tcPr/>
                </a:tc>
                <a:tc vMerge="1">
                  <a:txBody>
                    <a:bodyPr/>
                    <a:lstStyle/>
                    <a:p>
                      <a:endParaRPr lang="es-AR" dirty="0"/>
                    </a:p>
                  </a:txBody>
                  <a:tcPr/>
                </a:tc>
                <a:tc vMerge="1">
                  <a:txBody>
                    <a:bodyPr/>
                    <a:lstStyle/>
                    <a:p>
                      <a:endParaRPr lang="es-AR" dirty="0"/>
                    </a:p>
                  </a:txBody>
                  <a:tcPr/>
                </a:tc>
                <a:tc>
                  <a:txBody>
                    <a:bodyPr/>
                    <a:lstStyle/>
                    <a:p>
                      <a:pPr algn="ctr"/>
                      <a:r>
                        <a:rPr lang="es-AR" dirty="0"/>
                        <a:t>Por carril (x1)</a:t>
                      </a:r>
                    </a:p>
                  </a:txBody>
                  <a:tcPr/>
                </a:tc>
                <a:tc>
                  <a:txBody>
                    <a:bodyPr/>
                    <a:lstStyle/>
                    <a:p>
                      <a:pPr algn="ctr"/>
                      <a:r>
                        <a:rPr lang="es-AR" dirty="0"/>
                        <a:t>En x16</a:t>
                      </a:r>
                    </a:p>
                  </a:txBody>
                  <a:tcPr/>
                </a:tc>
                <a:extLst>
                  <a:ext uri="{0D108BD9-81ED-4DB2-BD59-A6C34878D82A}">
                    <a16:rowId xmlns:a16="http://schemas.microsoft.com/office/drawing/2014/main" val="3896743236"/>
                  </a:ext>
                </a:extLst>
              </a:tr>
              <a:tr h="370840">
                <a:tc>
                  <a:txBody>
                    <a:bodyPr/>
                    <a:lstStyle/>
                    <a:p>
                      <a:pPr algn="ctr"/>
                      <a:r>
                        <a:rPr lang="es-AR" dirty="0"/>
                        <a:t>1.0</a:t>
                      </a:r>
                    </a:p>
                  </a:txBody>
                  <a:tcPr/>
                </a:tc>
                <a:tc>
                  <a:txBody>
                    <a:bodyPr/>
                    <a:lstStyle/>
                    <a:p>
                      <a:pPr algn="ctr"/>
                      <a:r>
                        <a:rPr lang="es-AR" dirty="0"/>
                        <a:t>8b/10b</a:t>
                      </a:r>
                    </a:p>
                  </a:txBody>
                  <a:tcPr/>
                </a:tc>
                <a:tc>
                  <a:txBody>
                    <a:bodyPr/>
                    <a:lstStyle/>
                    <a:p>
                      <a:pPr algn="ctr"/>
                      <a:r>
                        <a:rPr lang="es-AR" dirty="0"/>
                        <a:t>2,5 GT/s</a:t>
                      </a:r>
                    </a:p>
                  </a:txBody>
                  <a:tcPr/>
                </a:tc>
                <a:tc>
                  <a:txBody>
                    <a:bodyPr/>
                    <a:lstStyle/>
                    <a:p>
                      <a:pPr algn="ctr"/>
                      <a:r>
                        <a:rPr lang="es-AR" dirty="0"/>
                        <a:t>2 Gb/s (250 MB/s)</a:t>
                      </a:r>
                    </a:p>
                  </a:txBody>
                  <a:tcPr/>
                </a:tc>
                <a:tc>
                  <a:txBody>
                    <a:bodyPr/>
                    <a:lstStyle/>
                    <a:p>
                      <a:pPr algn="ctr"/>
                      <a:r>
                        <a:rPr lang="es-AR" dirty="0"/>
                        <a:t>32 Gb/s (4 GB/s)</a:t>
                      </a:r>
                    </a:p>
                  </a:txBody>
                  <a:tcPr/>
                </a:tc>
                <a:extLst>
                  <a:ext uri="{0D108BD9-81ED-4DB2-BD59-A6C34878D82A}">
                    <a16:rowId xmlns:a16="http://schemas.microsoft.com/office/drawing/2014/main" val="2245182135"/>
                  </a:ext>
                </a:extLst>
              </a:tr>
              <a:tr h="370840">
                <a:tc>
                  <a:txBody>
                    <a:bodyPr/>
                    <a:lstStyle/>
                    <a:p>
                      <a:pPr algn="ctr"/>
                      <a:r>
                        <a:rPr lang="es-AR" dirty="0"/>
                        <a:t>2.0</a:t>
                      </a:r>
                    </a:p>
                  </a:txBody>
                  <a:tcPr/>
                </a:tc>
                <a:tc>
                  <a:txBody>
                    <a:bodyPr/>
                    <a:lstStyle/>
                    <a:p>
                      <a:pPr algn="ctr"/>
                      <a:r>
                        <a:rPr lang="es-AR" dirty="0"/>
                        <a:t>8b/10b</a:t>
                      </a:r>
                    </a:p>
                  </a:txBody>
                  <a:tcPr/>
                </a:tc>
                <a:tc>
                  <a:txBody>
                    <a:bodyPr/>
                    <a:lstStyle/>
                    <a:p>
                      <a:pPr algn="ctr"/>
                      <a:r>
                        <a:rPr lang="es-AR" dirty="0"/>
                        <a:t>5 GT/s</a:t>
                      </a:r>
                    </a:p>
                  </a:txBody>
                  <a:tcPr/>
                </a:tc>
                <a:tc>
                  <a:txBody>
                    <a:bodyPr/>
                    <a:lstStyle/>
                    <a:p>
                      <a:pPr algn="ctr"/>
                      <a:r>
                        <a:rPr lang="es-AR" dirty="0"/>
                        <a:t>4 Gb/s (500 MB/s)</a:t>
                      </a:r>
                    </a:p>
                  </a:txBody>
                  <a:tcPr/>
                </a:tc>
                <a:tc>
                  <a:txBody>
                    <a:bodyPr/>
                    <a:lstStyle/>
                    <a:p>
                      <a:pPr algn="ctr"/>
                      <a:r>
                        <a:rPr lang="es-AR" dirty="0"/>
                        <a:t>64 Gb/s (8 GB/s)</a:t>
                      </a:r>
                    </a:p>
                  </a:txBody>
                  <a:tcPr/>
                </a:tc>
                <a:extLst>
                  <a:ext uri="{0D108BD9-81ED-4DB2-BD59-A6C34878D82A}">
                    <a16:rowId xmlns:a16="http://schemas.microsoft.com/office/drawing/2014/main" val="2637473753"/>
                  </a:ext>
                </a:extLst>
              </a:tr>
              <a:tr h="370840">
                <a:tc>
                  <a:txBody>
                    <a:bodyPr/>
                    <a:lstStyle/>
                    <a:p>
                      <a:pPr algn="ctr"/>
                      <a:r>
                        <a:rPr lang="es-AR" dirty="0"/>
                        <a:t>3.0</a:t>
                      </a:r>
                    </a:p>
                  </a:txBody>
                  <a:tcPr/>
                </a:tc>
                <a:tc>
                  <a:txBody>
                    <a:bodyPr/>
                    <a:lstStyle/>
                    <a:p>
                      <a:pPr algn="ctr"/>
                      <a:r>
                        <a:rPr lang="es-AR" dirty="0"/>
                        <a:t>128b/130b</a:t>
                      </a:r>
                    </a:p>
                  </a:txBody>
                  <a:tcPr/>
                </a:tc>
                <a:tc>
                  <a:txBody>
                    <a:bodyPr/>
                    <a:lstStyle/>
                    <a:p>
                      <a:pPr algn="ctr"/>
                      <a:r>
                        <a:rPr lang="es-AR" dirty="0"/>
                        <a:t>8 GT/s</a:t>
                      </a:r>
                    </a:p>
                  </a:txBody>
                  <a:tcPr/>
                </a:tc>
                <a:tc>
                  <a:txBody>
                    <a:bodyPr/>
                    <a:lstStyle/>
                    <a:p>
                      <a:pPr algn="ctr"/>
                      <a:r>
                        <a:rPr lang="es-AR" dirty="0"/>
                        <a:t>7,9 Gb/s (985 MB/s)</a:t>
                      </a:r>
                    </a:p>
                  </a:txBody>
                  <a:tcPr/>
                </a:tc>
                <a:tc>
                  <a:txBody>
                    <a:bodyPr/>
                    <a:lstStyle/>
                    <a:p>
                      <a:pPr algn="ctr"/>
                      <a:r>
                        <a:rPr lang="es-AR" dirty="0"/>
                        <a:t>126 Gb/s (15,8 GB/s)</a:t>
                      </a:r>
                    </a:p>
                  </a:txBody>
                  <a:tcPr/>
                </a:tc>
                <a:extLst>
                  <a:ext uri="{0D108BD9-81ED-4DB2-BD59-A6C34878D82A}">
                    <a16:rowId xmlns:a16="http://schemas.microsoft.com/office/drawing/2014/main" val="2861061830"/>
                  </a:ext>
                </a:extLst>
              </a:tr>
              <a:tr h="370840">
                <a:tc>
                  <a:txBody>
                    <a:bodyPr/>
                    <a:lstStyle/>
                    <a:p>
                      <a:pPr algn="ctr"/>
                      <a:r>
                        <a:rPr lang="es-AR" dirty="0"/>
                        <a:t>4.0</a:t>
                      </a:r>
                    </a:p>
                  </a:txBody>
                  <a:tcPr/>
                </a:tc>
                <a:tc>
                  <a:txBody>
                    <a:bodyPr/>
                    <a:lstStyle/>
                    <a:p>
                      <a:pPr algn="ctr"/>
                      <a:r>
                        <a:rPr lang="es-AR" dirty="0"/>
                        <a:t>128b/130b</a:t>
                      </a:r>
                    </a:p>
                  </a:txBody>
                  <a:tcPr/>
                </a:tc>
                <a:tc>
                  <a:txBody>
                    <a:bodyPr/>
                    <a:lstStyle/>
                    <a:p>
                      <a:pPr algn="ctr"/>
                      <a:r>
                        <a:rPr lang="es-AR" dirty="0"/>
                        <a:t>16 GT/s</a:t>
                      </a:r>
                    </a:p>
                  </a:txBody>
                  <a:tcPr/>
                </a:tc>
                <a:tc>
                  <a:txBody>
                    <a:bodyPr/>
                    <a:lstStyle/>
                    <a:p>
                      <a:pPr algn="ctr"/>
                      <a:r>
                        <a:rPr lang="es-AR" dirty="0"/>
                        <a:t>15,8 Gb/s (1,97 GB/s)</a:t>
                      </a:r>
                    </a:p>
                  </a:txBody>
                  <a:tcPr/>
                </a:tc>
                <a:tc>
                  <a:txBody>
                    <a:bodyPr/>
                    <a:lstStyle/>
                    <a:p>
                      <a:pPr algn="ctr"/>
                      <a:r>
                        <a:rPr lang="es-AR" dirty="0"/>
                        <a:t>252,1 Gb/s (31,5 GB/s)</a:t>
                      </a:r>
                    </a:p>
                  </a:txBody>
                  <a:tcPr/>
                </a:tc>
                <a:extLst>
                  <a:ext uri="{0D108BD9-81ED-4DB2-BD59-A6C34878D82A}">
                    <a16:rowId xmlns:a16="http://schemas.microsoft.com/office/drawing/2014/main" val="2673053099"/>
                  </a:ext>
                </a:extLst>
              </a:tr>
              <a:tr h="370840">
                <a:tc>
                  <a:txBody>
                    <a:bodyPr/>
                    <a:lstStyle/>
                    <a:p>
                      <a:pPr algn="ctr"/>
                      <a:r>
                        <a:rPr lang="es-AR" dirty="0"/>
                        <a:t>5.0</a:t>
                      </a:r>
                    </a:p>
                  </a:txBody>
                  <a:tcPr/>
                </a:tc>
                <a:tc>
                  <a:txBody>
                    <a:bodyPr/>
                    <a:lstStyle/>
                    <a:p>
                      <a:pPr algn="ctr"/>
                      <a:r>
                        <a:rPr lang="es-AR" dirty="0"/>
                        <a:t>128b/130b</a:t>
                      </a:r>
                    </a:p>
                  </a:txBody>
                  <a:tcPr/>
                </a:tc>
                <a:tc>
                  <a:txBody>
                    <a:bodyPr/>
                    <a:lstStyle/>
                    <a:p>
                      <a:pPr algn="ctr"/>
                      <a:r>
                        <a:rPr lang="es-AR" dirty="0"/>
                        <a:t>32 GT/s</a:t>
                      </a:r>
                    </a:p>
                  </a:txBody>
                  <a:tcPr/>
                </a:tc>
                <a:tc>
                  <a:txBody>
                    <a:bodyPr/>
                    <a:lstStyle/>
                    <a:p>
                      <a:pPr algn="ctr"/>
                      <a:r>
                        <a:rPr lang="es-AR" dirty="0"/>
                        <a:t>31,5 Gb/s (3,94 GB/s)</a:t>
                      </a:r>
                    </a:p>
                  </a:txBody>
                  <a:tcPr/>
                </a:tc>
                <a:tc>
                  <a:txBody>
                    <a:bodyPr/>
                    <a:lstStyle/>
                    <a:p>
                      <a:pPr algn="ctr"/>
                      <a:r>
                        <a:rPr lang="es-AR" dirty="0"/>
                        <a:t>504 Gb/s (63 GB/s)</a:t>
                      </a:r>
                    </a:p>
                  </a:txBody>
                  <a:tcPr/>
                </a:tc>
                <a:extLst>
                  <a:ext uri="{0D108BD9-81ED-4DB2-BD59-A6C34878D82A}">
                    <a16:rowId xmlns:a16="http://schemas.microsoft.com/office/drawing/2014/main" val="3551459914"/>
                  </a:ext>
                </a:extLst>
              </a:tr>
              <a:tr h="370840">
                <a:tc>
                  <a:txBody>
                    <a:bodyPr/>
                    <a:lstStyle/>
                    <a:p>
                      <a:pPr algn="ctr"/>
                      <a:r>
                        <a:rPr lang="es-AR" dirty="0"/>
                        <a:t>6.0</a:t>
                      </a:r>
                    </a:p>
                  </a:txBody>
                  <a:tcPr/>
                </a:tc>
                <a:tc>
                  <a:txBody>
                    <a:bodyPr/>
                    <a:lstStyle/>
                    <a:p>
                      <a:pPr algn="ctr"/>
                      <a:r>
                        <a:rPr lang="es-AR" dirty="0"/>
                        <a:t>-</a:t>
                      </a:r>
                    </a:p>
                  </a:txBody>
                  <a:tcPr/>
                </a:tc>
                <a:tc>
                  <a:txBody>
                    <a:bodyPr/>
                    <a:lstStyle/>
                    <a:p>
                      <a:pPr algn="ctr"/>
                      <a:r>
                        <a:rPr lang="es-AR" dirty="0"/>
                        <a:t>64 GT/s</a:t>
                      </a:r>
                    </a:p>
                  </a:txBody>
                  <a:tcPr/>
                </a:tc>
                <a:tc>
                  <a:txBody>
                    <a:bodyPr/>
                    <a:lstStyle/>
                    <a:p>
                      <a:pPr algn="ctr"/>
                      <a:r>
                        <a:rPr lang="es-AR" dirty="0"/>
                        <a:t>7,56 GB/s</a:t>
                      </a:r>
                    </a:p>
                  </a:txBody>
                  <a:tcPr/>
                </a:tc>
                <a:tc>
                  <a:txBody>
                    <a:bodyPr/>
                    <a:lstStyle/>
                    <a:p>
                      <a:pPr algn="ctr"/>
                      <a:r>
                        <a:rPr lang="es-AR" dirty="0"/>
                        <a:t>121 GB/s</a:t>
                      </a:r>
                    </a:p>
                  </a:txBody>
                  <a:tcPr/>
                </a:tc>
                <a:extLst>
                  <a:ext uri="{0D108BD9-81ED-4DB2-BD59-A6C34878D82A}">
                    <a16:rowId xmlns:a16="http://schemas.microsoft.com/office/drawing/2014/main" val="769166972"/>
                  </a:ext>
                </a:extLst>
              </a:tr>
              <a:tr h="370840">
                <a:tc>
                  <a:txBody>
                    <a:bodyPr/>
                    <a:lstStyle/>
                    <a:p>
                      <a:pPr algn="ctr"/>
                      <a:r>
                        <a:rPr lang="es-AR" dirty="0"/>
                        <a:t>7.0</a:t>
                      </a:r>
                    </a:p>
                  </a:txBody>
                  <a:tcPr/>
                </a:tc>
                <a:tc>
                  <a:txBody>
                    <a:bodyPr/>
                    <a:lstStyle/>
                    <a:p>
                      <a:pPr algn="ctr"/>
                      <a:r>
                        <a:rPr lang="es-AR" dirty="0"/>
                        <a:t>-</a:t>
                      </a:r>
                    </a:p>
                  </a:txBody>
                  <a:tcPr/>
                </a:tc>
                <a:tc>
                  <a:txBody>
                    <a:bodyPr/>
                    <a:lstStyle/>
                    <a:p>
                      <a:pPr algn="ctr"/>
                      <a:r>
                        <a:rPr lang="es-AR" dirty="0"/>
                        <a:t>128 GT/s</a:t>
                      </a:r>
                    </a:p>
                  </a:txBody>
                  <a:tcPr/>
                </a:tc>
                <a:tc>
                  <a:txBody>
                    <a:bodyPr/>
                    <a:lstStyle/>
                    <a:p>
                      <a:pPr algn="ctr"/>
                      <a:r>
                        <a:rPr lang="es-AR" dirty="0"/>
                        <a:t>15,13 GB/s</a:t>
                      </a:r>
                    </a:p>
                  </a:txBody>
                  <a:tcPr/>
                </a:tc>
                <a:tc>
                  <a:txBody>
                    <a:bodyPr/>
                    <a:lstStyle/>
                    <a:p>
                      <a:pPr algn="ctr"/>
                      <a:r>
                        <a:rPr lang="es-AR" dirty="0"/>
                        <a:t>242 GB/s</a:t>
                      </a:r>
                    </a:p>
                  </a:txBody>
                  <a:tcPr/>
                </a:tc>
                <a:extLst>
                  <a:ext uri="{0D108BD9-81ED-4DB2-BD59-A6C34878D82A}">
                    <a16:rowId xmlns:a16="http://schemas.microsoft.com/office/drawing/2014/main" val="1050423045"/>
                  </a:ext>
                </a:extLst>
              </a:tr>
            </a:tbl>
          </a:graphicData>
        </a:graphic>
      </p:graphicFrame>
      <p:sp>
        <p:nvSpPr>
          <p:cNvPr id="4" name="Marcador de número de diapositiva 3">
            <a:extLst>
              <a:ext uri="{FF2B5EF4-FFF2-40B4-BE49-F238E27FC236}">
                <a16:creationId xmlns:a16="http://schemas.microsoft.com/office/drawing/2014/main" id="{BA4EF5F1-FFEC-83F5-C789-469309A28CE9}"/>
              </a:ext>
            </a:extLst>
          </p:cNvPr>
          <p:cNvSpPr>
            <a:spLocks noGrp="1"/>
          </p:cNvSpPr>
          <p:nvPr>
            <p:ph type="sldNum" sz="quarter" idx="12"/>
          </p:nvPr>
        </p:nvSpPr>
        <p:spPr/>
        <p:txBody>
          <a:bodyPr/>
          <a:lstStyle/>
          <a:p>
            <a:pPr>
              <a:defRPr/>
            </a:pPr>
            <a:fld id="{0096C54D-47C9-43CE-B741-7278959F4603}" type="slidenum">
              <a:rPr lang="es-ES" altLang="es-AR" smtClean="0"/>
              <a:pPr>
                <a:defRPr/>
              </a:pPr>
              <a:t>60</a:t>
            </a:fld>
            <a:endParaRPr lang="es-ES" altLang="es-AR"/>
          </a:p>
        </p:txBody>
      </p:sp>
    </p:spTree>
    <p:extLst>
      <p:ext uri="{BB962C8B-B14F-4D97-AF65-F5344CB8AC3E}">
        <p14:creationId xmlns:p14="http://schemas.microsoft.com/office/powerpoint/2010/main" val="1473751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AF5AB9A-E265-4F8E-90C2-93FAD3D4F96B}"/>
              </a:ext>
            </a:extLst>
          </p:cNvPr>
          <p:cNvSpPr>
            <a:spLocks noGrp="1"/>
          </p:cNvSpPr>
          <p:nvPr>
            <p:ph type="title"/>
          </p:nvPr>
        </p:nvSpPr>
        <p:spPr>
          <a:xfrm>
            <a:off x="457200" y="277813"/>
            <a:ext cx="8229600" cy="774923"/>
          </a:xfrm>
        </p:spPr>
        <p:txBody>
          <a:bodyPr/>
          <a:lstStyle/>
          <a:p>
            <a:pPr>
              <a:defRPr/>
            </a:pPr>
            <a:r>
              <a:rPr lang="es-AR" dirty="0" err="1"/>
              <a:t>Hipertransporte</a:t>
            </a:r>
            <a:r>
              <a:rPr lang="es-AR" dirty="0"/>
              <a:t>  (</a:t>
            </a:r>
            <a:r>
              <a:rPr lang="es-ES" dirty="0" err="1"/>
              <a:t>HyperTransport</a:t>
            </a:r>
            <a:r>
              <a:rPr lang="es-ES" dirty="0"/>
              <a:t>)</a:t>
            </a:r>
            <a:endParaRPr lang="es-AR" dirty="0"/>
          </a:p>
        </p:txBody>
      </p:sp>
      <p:sp>
        <p:nvSpPr>
          <p:cNvPr id="3" name="2 Marcador de contenido">
            <a:extLst>
              <a:ext uri="{FF2B5EF4-FFF2-40B4-BE49-F238E27FC236}">
                <a16:creationId xmlns:a16="http://schemas.microsoft.com/office/drawing/2014/main" id="{D9F87ECD-527F-4362-B26E-29BBC12937AF}"/>
              </a:ext>
            </a:extLst>
          </p:cNvPr>
          <p:cNvSpPr>
            <a:spLocks noGrp="1"/>
          </p:cNvSpPr>
          <p:nvPr>
            <p:ph idx="1"/>
          </p:nvPr>
        </p:nvSpPr>
        <p:spPr>
          <a:xfrm>
            <a:off x="463086" y="1412776"/>
            <a:ext cx="8229600" cy="4530725"/>
          </a:xfrm>
        </p:spPr>
        <p:txBody>
          <a:bodyPr/>
          <a:lstStyle/>
          <a:p>
            <a:pPr>
              <a:defRPr/>
            </a:pPr>
            <a:r>
              <a:rPr lang="es-AR" dirty="0"/>
              <a:t>Tecnología  de conexión  punto  a punto  que  permite  la mínima  latencia de comunicaciones en enlaces entre  chips.</a:t>
            </a:r>
          </a:p>
          <a:p>
            <a:pPr>
              <a:defRPr/>
            </a:pPr>
            <a:r>
              <a:rPr lang="es-AR" dirty="0"/>
              <a:t>El estándar está diseñado  como  </a:t>
            </a:r>
            <a:r>
              <a:rPr lang="es-AR" b="1" dirty="0"/>
              <a:t>un protocolo  de conexión  universal</a:t>
            </a:r>
            <a:r>
              <a:rPr lang="es-AR" dirty="0"/>
              <a:t>, que  no  se limita  a los  buses dentro  de una computadora.</a:t>
            </a:r>
          </a:p>
          <a:p>
            <a:pPr algn="just">
              <a:defRPr/>
            </a:pPr>
            <a:r>
              <a:rPr lang="es-AR" dirty="0"/>
              <a:t>También está basado en uno  o  varios  </a:t>
            </a:r>
            <a:r>
              <a:rPr lang="es-AR" dirty="0" err="1"/>
              <a:t>switches</a:t>
            </a:r>
            <a:r>
              <a:rPr lang="es-AR" dirty="0"/>
              <a:t>  dentro  del sistema que  actúan como  controladores  de todos  los  dispositivos  que  utilizan </a:t>
            </a:r>
            <a:r>
              <a:rPr lang="es-AR" b="1" dirty="0" err="1"/>
              <a:t>Hipertransporte</a:t>
            </a:r>
            <a:endParaRPr lang="es-AR" b="1" dirty="0"/>
          </a:p>
          <a:p>
            <a:pPr>
              <a:defRPr/>
            </a:pPr>
            <a:endParaRPr lang="es-AR" dirty="0"/>
          </a:p>
        </p:txBody>
      </p:sp>
      <p:sp>
        <p:nvSpPr>
          <p:cNvPr id="4" name="3 Marcador de número de diapositiva">
            <a:extLst>
              <a:ext uri="{FF2B5EF4-FFF2-40B4-BE49-F238E27FC236}">
                <a16:creationId xmlns:a16="http://schemas.microsoft.com/office/drawing/2014/main" id="{03ABD724-190A-4ED1-B662-865BC7A0E97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5DD42E42-78F7-4F65-AE12-A42E2C5BF0B3}" type="slidenum">
              <a:rPr lang="es-ES" altLang="es-AR" smtClean="0"/>
              <a:pPr eaLnBrk="1" hangingPunct="1">
                <a:defRPr/>
              </a:pPr>
              <a:t>61</a:t>
            </a:fld>
            <a:endParaRPr lang="es-ES" altLang="es-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44616971-4DE1-4651-AFBC-6FF5D210581A}"/>
              </a:ext>
            </a:extLst>
          </p:cNvPr>
          <p:cNvSpPr>
            <a:spLocks noGrp="1"/>
          </p:cNvSpPr>
          <p:nvPr>
            <p:ph type="title"/>
          </p:nvPr>
        </p:nvSpPr>
        <p:spPr>
          <a:xfrm>
            <a:off x="457200" y="277813"/>
            <a:ext cx="8229600" cy="774923"/>
          </a:xfrm>
        </p:spPr>
        <p:txBody>
          <a:bodyPr/>
          <a:lstStyle/>
          <a:p>
            <a:pPr>
              <a:defRPr/>
            </a:pPr>
            <a:r>
              <a:rPr lang="es-AR" dirty="0" err="1"/>
              <a:t>Hipertransporte</a:t>
            </a:r>
            <a:r>
              <a:rPr lang="es-AR" dirty="0"/>
              <a:t>  (</a:t>
            </a:r>
            <a:r>
              <a:rPr lang="es-ES" dirty="0" err="1"/>
              <a:t>HyperTransport</a:t>
            </a:r>
            <a:r>
              <a:rPr lang="es-ES" dirty="0"/>
              <a:t>)</a:t>
            </a:r>
            <a:endParaRPr lang="es-AR" dirty="0"/>
          </a:p>
        </p:txBody>
      </p:sp>
      <p:sp>
        <p:nvSpPr>
          <p:cNvPr id="3" name="2 Marcador de contenido">
            <a:extLst>
              <a:ext uri="{FF2B5EF4-FFF2-40B4-BE49-F238E27FC236}">
                <a16:creationId xmlns:a16="http://schemas.microsoft.com/office/drawing/2014/main" id="{A2F72C44-00CC-44F2-844E-88D1798C061D}"/>
              </a:ext>
            </a:extLst>
          </p:cNvPr>
          <p:cNvSpPr>
            <a:spLocks noGrp="1"/>
          </p:cNvSpPr>
          <p:nvPr>
            <p:ph idx="1"/>
          </p:nvPr>
        </p:nvSpPr>
        <p:spPr>
          <a:xfrm>
            <a:off x="493066" y="1268760"/>
            <a:ext cx="8229600" cy="4530725"/>
          </a:xfrm>
        </p:spPr>
        <p:txBody>
          <a:bodyPr/>
          <a:lstStyle/>
          <a:p>
            <a:pPr algn="just">
              <a:defRPr/>
            </a:pPr>
            <a:r>
              <a:rPr lang="es-AR" dirty="0"/>
              <a:t>Los </a:t>
            </a:r>
            <a:r>
              <a:rPr lang="es-AR" dirty="0" err="1"/>
              <a:t>switches</a:t>
            </a:r>
            <a:r>
              <a:rPr lang="es-AR" dirty="0"/>
              <a:t>  se encargan de la gestión  de los  paquetes  que  se utilizan para transferir  información  por  el bus.</a:t>
            </a:r>
          </a:p>
          <a:p>
            <a:pPr algn="just">
              <a:defRPr/>
            </a:pPr>
            <a:r>
              <a:rPr lang="es-AR" dirty="0"/>
              <a:t>El protocolo  de codificación  de paquetes  es síncrono,  pero mucho  más eficiente que  el utilizado por PCI Express (se reduce mucho  la información  de control ,  se utilizan  menos  cabeceras).</a:t>
            </a:r>
          </a:p>
          <a:p>
            <a:pPr>
              <a:defRPr/>
            </a:pPr>
            <a:r>
              <a:rPr lang="es-AR" dirty="0"/>
              <a:t>El tamaño  de los  paquetes es siempre  un múltiplo  de  4  Bytes.</a:t>
            </a:r>
          </a:p>
          <a:p>
            <a:pPr>
              <a:defRPr/>
            </a:pPr>
            <a:endParaRPr lang="es-AR" dirty="0"/>
          </a:p>
        </p:txBody>
      </p:sp>
      <p:sp>
        <p:nvSpPr>
          <p:cNvPr id="4" name="3 Marcador de número de diapositiva">
            <a:extLst>
              <a:ext uri="{FF2B5EF4-FFF2-40B4-BE49-F238E27FC236}">
                <a16:creationId xmlns:a16="http://schemas.microsoft.com/office/drawing/2014/main" id="{28E5075A-41E1-43F2-8527-7FBEA8BA5E9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2E3CE49-E87A-4E23-9E7C-81D294A8020F}" type="slidenum">
              <a:rPr lang="es-ES" altLang="es-AR" smtClean="0"/>
              <a:pPr eaLnBrk="1" hangingPunct="1">
                <a:defRPr/>
              </a:pPr>
              <a:t>62</a:t>
            </a:fld>
            <a:endParaRPr lang="es-ES" altLang="es-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457CC4F5-246B-4F35-A68C-74D56BC77A85}"/>
              </a:ext>
            </a:extLst>
          </p:cNvPr>
          <p:cNvSpPr>
            <a:spLocks noGrp="1"/>
          </p:cNvSpPr>
          <p:nvPr>
            <p:ph type="title"/>
          </p:nvPr>
        </p:nvSpPr>
        <p:spPr>
          <a:xfrm>
            <a:off x="457200" y="277813"/>
            <a:ext cx="8229600" cy="882650"/>
          </a:xfrm>
        </p:spPr>
        <p:txBody>
          <a:bodyPr/>
          <a:lstStyle/>
          <a:p>
            <a:pPr>
              <a:defRPr/>
            </a:pPr>
            <a:r>
              <a:rPr lang="es-AR" dirty="0" err="1"/>
              <a:t>Hipertransporte</a:t>
            </a:r>
            <a:r>
              <a:rPr lang="es-AR" dirty="0"/>
              <a:t>  (</a:t>
            </a:r>
            <a:r>
              <a:rPr lang="es-ES" dirty="0" err="1"/>
              <a:t>HyperTransport</a:t>
            </a:r>
            <a:r>
              <a:rPr lang="es-ES" dirty="0"/>
              <a:t>)</a:t>
            </a:r>
            <a:endParaRPr lang="es-AR" dirty="0"/>
          </a:p>
        </p:txBody>
      </p:sp>
      <p:sp>
        <p:nvSpPr>
          <p:cNvPr id="4" name="3 Marcador de número de diapositiva">
            <a:extLst>
              <a:ext uri="{FF2B5EF4-FFF2-40B4-BE49-F238E27FC236}">
                <a16:creationId xmlns:a16="http://schemas.microsoft.com/office/drawing/2014/main" id="{CE8796D8-0F10-4945-AC4C-579063B302B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66351AC-FEAB-460A-8465-63AEFD93741F}" type="slidenum">
              <a:rPr lang="es-ES" altLang="es-AR" smtClean="0"/>
              <a:pPr eaLnBrk="1" hangingPunct="1">
                <a:defRPr/>
              </a:pPr>
              <a:t>63</a:t>
            </a:fld>
            <a:endParaRPr lang="es-ES" altLang="es-AR"/>
          </a:p>
        </p:txBody>
      </p:sp>
      <p:pic>
        <p:nvPicPr>
          <p:cNvPr id="53252" name="4 Marcador de contenido">
            <a:extLst>
              <a:ext uri="{FF2B5EF4-FFF2-40B4-BE49-F238E27FC236}">
                <a16:creationId xmlns:a16="http://schemas.microsoft.com/office/drawing/2014/main" id="{D41AF5D1-8A07-4A9C-A758-40976450AA42}"/>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11981" y="1497013"/>
            <a:ext cx="7920037" cy="4751387"/>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C2A6A1EA-35F6-4A95-9DCF-8841031B3149}"/>
              </a:ext>
            </a:extLst>
          </p:cNvPr>
          <p:cNvSpPr>
            <a:spLocks noGrp="1"/>
          </p:cNvSpPr>
          <p:nvPr>
            <p:ph type="title"/>
          </p:nvPr>
        </p:nvSpPr>
        <p:spPr/>
        <p:txBody>
          <a:bodyPr/>
          <a:lstStyle/>
          <a:p>
            <a:pPr>
              <a:defRPr/>
            </a:pPr>
            <a:r>
              <a:rPr lang="es-AR" dirty="0" err="1"/>
              <a:t>Hipertransporte</a:t>
            </a:r>
            <a:r>
              <a:rPr lang="es-AR" dirty="0"/>
              <a:t>  (</a:t>
            </a:r>
            <a:r>
              <a:rPr lang="es-ES" dirty="0" err="1"/>
              <a:t>HyperTransport</a:t>
            </a:r>
            <a:r>
              <a:rPr lang="es-ES" dirty="0"/>
              <a:t>)</a:t>
            </a:r>
            <a:endParaRPr lang="es-AR" dirty="0"/>
          </a:p>
        </p:txBody>
      </p:sp>
      <p:sp>
        <p:nvSpPr>
          <p:cNvPr id="3" name="2 Marcador de contenido">
            <a:extLst>
              <a:ext uri="{FF2B5EF4-FFF2-40B4-BE49-F238E27FC236}">
                <a16:creationId xmlns:a16="http://schemas.microsoft.com/office/drawing/2014/main" id="{341CE41B-DE44-419D-8E12-4FBEE5F3E962}"/>
              </a:ext>
            </a:extLst>
          </p:cNvPr>
          <p:cNvSpPr>
            <a:spLocks noGrp="1"/>
          </p:cNvSpPr>
          <p:nvPr>
            <p:ph idx="1"/>
          </p:nvPr>
        </p:nvSpPr>
        <p:spPr>
          <a:xfrm>
            <a:off x="457200" y="1844824"/>
            <a:ext cx="8229600" cy="4286101"/>
          </a:xfrm>
        </p:spPr>
        <p:txBody>
          <a:bodyPr/>
          <a:lstStyle/>
          <a:p>
            <a:pPr algn="just">
              <a:defRPr/>
            </a:pPr>
            <a:r>
              <a:rPr lang="es-AR" b="1" dirty="0"/>
              <a:t>El ancho  de datos  de este bus  puede  ser de 2, 4,  8,  16  o  32 bits ,  con un canal para cada dirección  y  señalización diferencial.</a:t>
            </a:r>
          </a:p>
          <a:p>
            <a:pPr algn="just">
              <a:defRPr/>
            </a:pPr>
            <a:r>
              <a:rPr lang="es-AR" b="1" dirty="0"/>
              <a:t>La frecuencia  de funcionamiento  varía entre  800 MHz y  3.2 GHz  dependiendo  de la versión, y  siempre  se realizan dos  transferencias  de información  por  ciclo.</a:t>
            </a:r>
            <a:endParaRPr lang="es-AR" dirty="0"/>
          </a:p>
          <a:p>
            <a:pPr>
              <a:defRPr/>
            </a:pPr>
            <a:endParaRPr lang="es-AR" dirty="0"/>
          </a:p>
        </p:txBody>
      </p:sp>
      <p:sp>
        <p:nvSpPr>
          <p:cNvPr id="4" name="3 Marcador de número de diapositiva">
            <a:extLst>
              <a:ext uri="{FF2B5EF4-FFF2-40B4-BE49-F238E27FC236}">
                <a16:creationId xmlns:a16="http://schemas.microsoft.com/office/drawing/2014/main" id="{6D3536C1-60E7-426F-8784-913201416A3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2BE9DDD-3287-49B2-97F9-17A80C2CD330}" type="slidenum">
              <a:rPr lang="es-ES" altLang="es-AR" smtClean="0"/>
              <a:pPr eaLnBrk="1" hangingPunct="1">
                <a:defRPr/>
              </a:pPr>
              <a:t>64</a:t>
            </a:fld>
            <a:endParaRPr lang="es-ES" altLang="es-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C4A84F8-7D19-4E21-AAE6-8CF317014E22}"/>
              </a:ext>
            </a:extLst>
          </p:cNvPr>
          <p:cNvSpPr>
            <a:spLocks noGrp="1"/>
          </p:cNvSpPr>
          <p:nvPr>
            <p:ph type="title"/>
          </p:nvPr>
        </p:nvSpPr>
        <p:spPr>
          <a:xfrm>
            <a:off x="457200" y="277813"/>
            <a:ext cx="8229600" cy="846931"/>
          </a:xfrm>
        </p:spPr>
        <p:txBody>
          <a:bodyPr/>
          <a:lstStyle/>
          <a:p>
            <a:pPr>
              <a:defRPr/>
            </a:pPr>
            <a:r>
              <a:rPr lang="es-AR" dirty="0" err="1"/>
              <a:t>Hipertransporte</a:t>
            </a:r>
            <a:r>
              <a:rPr lang="es-AR" dirty="0"/>
              <a:t>  (</a:t>
            </a:r>
            <a:r>
              <a:rPr lang="es-ES" dirty="0" err="1"/>
              <a:t>HyperTransport</a:t>
            </a:r>
            <a:r>
              <a:rPr lang="es-ES" dirty="0"/>
              <a:t>)</a:t>
            </a:r>
            <a:endParaRPr lang="es-AR" dirty="0"/>
          </a:p>
        </p:txBody>
      </p:sp>
      <p:sp>
        <p:nvSpPr>
          <p:cNvPr id="3" name="2 Marcador de contenido">
            <a:extLst>
              <a:ext uri="{FF2B5EF4-FFF2-40B4-BE49-F238E27FC236}">
                <a16:creationId xmlns:a16="http://schemas.microsoft.com/office/drawing/2014/main" id="{FDA0F2DE-A04E-4EE6-B07F-FD9216F76034}"/>
              </a:ext>
            </a:extLst>
          </p:cNvPr>
          <p:cNvSpPr>
            <a:spLocks noGrp="1"/>
          </p:cNvSpPr>
          <p:nvPr>
            <p:ph idx="1"/>
          </p:nvPr>
        </p:nvSpPr>
        <p:spPr>
          <a:xfrm>
            <a:off x="457200" y="1340768"/>
            <a:ext cx="8229600" cy="5159373"/>
          </a:xfrm>
        </p:spPr>
        <p:txBody>
          <a:bodyPr/>
          <a:lstStyle/>
          <a:p>
            <a:pPr>
              <a:defRPr/>
            </a:pPr>
            <a:r>
              <a:rPr lang="es-AR" dirty="0"/>
              <a:t>Este bus  se está utilizando  como  </a:t>
            </a:r>
            <a:r>
              <a:rPr lang="es-AR" b="1" dirty="0"/>
              <a:t>bus  del sistema</a:t>
            </a:r>
            <a:r>
              <a:rPr lang="es-AR" dirty="0"/>
              <a:t>  y  como  </a:t>
            </a:r>
            <a:r>
              <a:rPr lang="es-AR" b="1" dirty="0"/>
              <a:t>bus  de memoria </a:t>
            </a:r>
            <a:r>
              <a:rPr lang="es-AR" dirty="0"/>
              <a:t>,  no  sólo  para la conexión  de dispositivos  periféricos  como  PCI Express hasta el momento . </a:t>
            </a:r>
          </a:p>
          <a:p>
            <a:pPr marL="0" indent="0" algn="just">
              <a:buNone/>
              <a:defRPr/>
            </a:pPr>
            <a:r>
              <a:rPr lang="es-AR" dirty="0"/>
              <a:t>Ejemplos  típicos  de ancho  de banda para bus del sistema serían:</a:t>
            </a:r>
          </a:p>
          <a:p>
            <a:pPr lvl="1">
              <a:defRPr/>
            </a:pPr>
            <a:r>
              <a:rPr lang="es-AR" b="1" dirty="0">
                <a:solidFill>
                  <a:srgbClr val="FFFF00"/>
                </a:solidFill>
              </a:rPr>
              <a:t>BW(HT versión 3.0) =  4B . 2.6 GHz . 2 =  20.8 GB/s en cada sentido  (porque  es full-</a:t>
            </a:r>
            <a:r>
              <a:rPr lang="es-AR" b="1" dirty="0" err="1">
                <a:solidFill>
                  <a:srgbClr val="FFFF00"/>
                </a:solidFill>
              </a:rPr>
              <a:t>duplex</a:t>
            </a:r>
            <a:r>
              <a:rPr lang="es-AR" b="1" dirty="0">
                <a:solidFill>
                  <a:srgbClr val="FFFF00"/>
                </a:solidFill>
              </a:rPr>
              <a:t> ) </a:t>
            </a:r>
          </a:p>
          <a:p>
            <a:pPr lvl="1">
              <a:defRPr/>
            </a:pPr>
            <a:r>
              <a:rPr lang="es-AR" b="1" dirty="0">
                <a:solidFill>
                  <a:srgbClr val="FFFF00"/>
                </a:solidFill>
              </a:rPr>
              <a:t>BW(HT versión 3.1) =  4B . 3.2 GHz . 2 =  25.6 GB/s en cada sentido  (porque  es full-</a:t>
            </a:r>
            <a:r>
              <a:rPr lang="es-AR" b="1" dirty="0" err="1">
                <a:solidFill>
                  <a:srgbClr val="FFFF00"/>
                </a:solidFill>
              </a:rPr>
              <a:t>duplex</a:t>
            </a:r>
            <a:r>
              <a:rPr lang="es-AR" b="1" dirty="0">
                <a:solidFill>
                  <a:srgbClr val="FFFF00"/>
                </a:solidFill>
              </a:rPr>
              <a:t> ) </a:t>
            </a:r>
          </a:p>
          <a:p>
            <a:pPr>
              <a:defRPr/>
            </a:pPr>
            <a:endParaRPr lang="es-AR" dirty="0"/>
          </a:p>
          <a:p>
            <a:pPr>
              <a:defRPr/>
            </a:pPr>
            <a:endParaRPr lang="es-AR" dirty="0"/>
          </a:p>
          <a:p>
            <a:pPr>
              <a:defRPr/>
            </a:pPr>
            <a:endParaRPr lang="es-AR" dirty="0"/>
          </a:p>
        </p:txBody>
      </p:sp>
      <p:sp>
        <p:nvSpPr>
          <p:cNvPr id="4" name="3 Marcador de número de diapositiva">
            <a:extLst>
              <a:ext uri="{FF2B5EF4-FFF2-40B4-BE49-F238E27FC236}">
                <a16:creationId xmlns:a16="http://schemas.microsoft.com/office/drawing/2014/main" id="{85489A75-D17B-4CB7-B854-62530C081CB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F1A205A-546A-421B-8680-DB12AB85FB18}" type="slidenum">
              <a:rPr lang="es-ES" altLang="es-AR" smtClean="0"/>
              <a:pPr eaLnBrk="1" hangingPunct="1">
                <a:defRPr/>
              </a:pPr>
              <a:t>65</a:t>
            </a:fld>
            <a:endParaRPr lang="es-ES" altLang="es-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775E446-5BC3-4615-BC6C-A9CCCFD513A0}"/>
              </a:ext>
            </a:extLst>
          </p:cNvPr>
          <p:cNvSpPr>
            <a:spLocks noGrp="1"/>
          </p:cNvSpPr>
          <p:nvPr>
            <p:ph type="title"/>
          </p:nvPr>
        </p:nvSpPr>
        <p:spPr/>
        <p:txBody>
          <a:bodyPr/>
          <a:lstStyle/>
          <a:p>
            <a:pPr>
              <a:defRPr/>
            </a:pPr>
            <a:r>
              <a:rPr lang="es-ES" dirty="0"/>
              <a:t>Serial ATA</a:t>
            </a:r>
            <a:br>
              <a:rPr lang="es-AR" dirty="0"/>
            </a:br>
            <a:endParaRPr lang="es-AR" dirty="0"/>
          </a:p>
        </p:txBody>
      </p:sp>
      <p:sp>
        <p:nvSpPr>
          <p:cNvPr id="4" name="3 Marcador de número de diapositiva">
            <a:extLst>
              <a:ext uri="{FF2B5EF4-FFF2-40B4-BE49-F238E27FC236}">
                <a16:creationId xmlns:a16="http://schemas.microsoft.com/office/drawing/2014/main" id="{0AFA9E62-FEF2-49D2-BB6D-CC45F47443E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35D7E5D-4844-450D-885F-CC1CE503C1D0}" type="slidenum">
              <a:rPr lang="es-ES" altLang="es-AR" smtClean="0"/>
              <a:pPr eaLnBrk="1" hangingPunct="1">
                <a:defRPr/>
              </a:pPr>
              <a:t>66</a:t>
            </a:fld>
            <a:endParaRPr lang="es-ES" altLang="es-AR"/>
          </a:p>
        </p:txBody>
      </p:sp>
      <p:pic>
        <p:nvPicPr>
          <p:cNvPr id="56324" name="4 Marcador de contenido" descr="SATA ports.jpg">
            <a:hlinkClick r:id="rId2"/>
            <a:extLst>
              <a:ext uri="{FF2B5EF4-FFF2-40B4-BE49-F238E27FC236}">
                <a16:creationId xmlns:a16="http://schemas.microsoft.com/office/drawing/2014/main" id="{358A9F51-A4F4-4E33-9C74-96C5010163C3}"/>
              </a:ext>
            </a:extLst>
          </p:cNvPr>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84438" y="1125538"/>
            <a:ext cx="3887787" cy="5399087"/>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13385756-13DD-45C2-85B3-78A09C415F7C}"/>
              </a:ext>
            </a:extLst>
          </p:cNvPr>
          <p:cNvSpPr>
            <a:spLocks noGrp="1"/>
          </p:cNvSpPr>
          <p:nvPr>
            <p:ph type="title"/>
          </p:nvPr>
        </p:nvSpPr>
        <p:spPr/>
        <p:txBody>
          <a:bodyPr/>
          <a:lstStyle/>
          <a:p>
            <a:pPr>
              <a:defRPr/>
            </a:pPr>
            <a:r>
              <a:rPr lang="es-ES" dirty="0"/>
              <a:t>Serial ATA</a:t>
            </a:r>
            <a:endParaRPr lang="es-AR" dirty="0"/>
          </a:p>
        </p:txBody>
      </p:sp>
      <p:graphicFrame>
        <p:nvGraphicFramePr>
          <p:cNvPr id="5" name="4 Marcador de contenido">
            <a:extLst>
              <a:ext uri="{FF2B5EF4-FFF2-40B4-BE49-F238E27FC236}">
                <a16:creationId xmlns:a16="http://schemas.microsoft.com/office/drawing/2014/main" id="{34B9874C-B282-4934-8A1E-B17D37570231}"/>
              </a:ext>
            </a:extLst>
          </p:cNvPr>
          <p:cNvGraphicFramePr>
            <a:graphicFrameLocks noGrp="1"/>
          </p:cNvGraphicFramePr>
          <p:nvPr>
            <p:ph idx="1"/>
          </p:nvPr>
        </p:nvGraphicFramePr>
        <p:xfrm>
          <a:off x="755650" y="2349500"/>
          <a:ext cx="7848600" cy="2560635"/>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20000"/>
                    </a:ext>
                  </a:extLst>
                </a:gridCol>
                <a:gridCol w="2616200">
                  <a:extLst>
                    <a:ext uri="{9D8B030D-6E8A-4147-A177-3AD203B41FA5}">
                      <a16:colId xmlns:a16="http://schemas.microsoft.com/office/drawing/2014/main" val="20001"/>
                    </a:ext>
                  </a:extLst>
                </a:gridCol>
                <a:gridCol w="2616200">
                  <a:extLst>
                    <a:ext uri="{9D8B030D-6E8A-4147-A177-3AD203B41FA5}">
                      <a16:colId xmlns:a16="http://schemas.microsoft.com/office/drawing/2014/main" val="20002"/>
                    </a:ext>
                  </a:extLst>
                </a:gridCol>
              </a:tblGrid>
              <a:tr h="365805">
                <a:tc>
                  <a:txBody>
                    <a:bodyPr/>
                    <a:lstStyle/>
                    <a:p>
                      <a:r>
                        <a:rPr lang="es-AR" sz="1800" b="1" kern="1200" dirty="0">
                          <a:solidFill>
                            <a:schemeClr val="lt1"/>
                          </a:solidFill>
                          <a:latin typeface="+mn-lt"/>
                          <a:ea typeface="+mn-ea"/>
                          <a:cs typeface="+mn-cs"/>
                        </a:rPr>
                        <a:t>Pin 1</a:t>
                      </a:r>
                      <a:endParaRPr lang="es-AR" sz="1800" dirty="0"/>
                    </a:p>
                  </a:txBody>
                  <a:tcPr marL="91437" marR="91437" marT="45726" marB="45726"/>
                </a:tc>
                <a:tc>
                  <a:txBody>
                    <a:bodyPr/>
                    <a:lstStyle/>
                    <a:p>
                      <a:r>
                        <a:rPr lang="es-AR" sz="1800" b="1" kern="1200" dirty="0">
                          <a:solidFill>
                            <a:schemeClr val="lt1"/>
                          </a:solidFill>
                          <a:latin typeface="+mn-lt"/>
                          <a:ea typeface="+mn-ea"/>
                          <a:cs typeface="+mn-cs"/>
                        </a:rPr>
                        <a:t>GND</a:t>
                      </a:r>
                      <a:endParaRPr lang="es-AR" sz="1800" dirty="0"/>
                    </a:p>
                  </a:txBody>
                  <a:tcPr marL="91437" marR="91437" marT="45726" marB="45726"/>
                </a:tc>
                <a:tc>
                  <a:txBody>
                    <a:bodyPr/>
                    <a:lstStyle/>
                    <a:p>
                      <a:r>
                        <a:rPr lang="es-AR" sz="1800" b="1" kern="1200" dirty="0">
                          <a:solidFill>
                            <a:schemeClr val="lt1"/>
                          </a:solidFill>
                          <a:latin typeface="+mn-lt"/>
                          <a:ea typeface="+mn-ea"/>
                          <a:cs typeface="+mn-cs"/>
                        </a:rPr>
                        <a:t>Masa</a:t>
                      </a:r>
                      <a:endParaRPr lang="es-AR" sz="1800" dirty="0"/>
                    </a:p>
                  </a:txBody>
                  <a:tcPr marL="91437" marR="91437" marT="45726" marB="45726"/>
                </a:tc>
                <a:extLst>
                  <a:ext uri="{0D108BD9-81ED-4DB2-BD59-A6C34878D82A}">
                    <a16:rowId xmlns:a16="http://schemas.microsoft.com/office/drawing/2014/main" val="10000"/>
                  </a:ext>
                </a:extLst>
              </a:tr>
              <a:tr h="365805">
                <a:tc>
                  <a:txBody>
                    <a:bodyPr/>
                    <a:lstStyle/>
                    <a:p>
                      <a:r>
                        <a:rPr lang="es-AR" sz="1800" b="1" kern="1200" dirty="0">
                          <a:solidFill>
                            <a:schemeClr val="dk1"/>
                          </a:solidFill>
                          <a:latin typeface="+mn-lt"/>
                          <a:ea typeface="+mn-ea"/>
                          <a:cs typeface="+mn-cs"/>
                        </a:rPr>
                        <a:t>Pin 2</a:t>
                      </a:r>
                      <a:endParaRPr lang="es-AR" sz="1800" dirty="0"/>
                    </a:p>
                  </a:txBody>
                  <a:tcPr marL="91437" marR="91437" marT="45726" marB="45726"/>
                </a:tc>
                <a:tc>
                  <a:txBody>
                    <a:bodyPr/>
                    <a:lstStyle/>
                    <a:p>
                      <a:pPr>
                        <a:lnSpc>
                          <a:spcPct val="115000"/>
                        </a:lnSpc>
                        <a:spcAft>
                          <a:spcPts val="1000"/>
                        </a:spcAft>
                      </a:pPr>
                      <a:r>
                        <a:rPr lang="es-AR" sz="1800" dirty="0">
                          <a:latin typeface="+mn-lt"/>
                          <a:ea typeface="Calibri"/>
                          <a:cs typeface="Arial" pitchFamily="34" charset="0"/>
                        </a:rPr>
                        <a:t>HT+/DR+</a:t>
                      </a:r>
                    </a:p>
                  </a:txBody>
                  <a:tcPr marL="0" marR="0" marT="0" marB="0" anchor="ctr"/>
                </a:tc>
                <a:tc>
                  <a:txBody>
                    <a:bodyPr/>
                    <a:lstStyle/>
                    <a:p>
                      <a:r>
                        <a:rPr lang="es-AR" sz="1800" kern="1200" dirty="0">
                          <a:solidFill>
                            <a:schemeClr val="dk1"/>
                          </a:solidFill>
                          <a:latin typeface="+mn-lt"/>
                          <a:ea typeface="+mn-ea"/>
                          <a:cs typeface="+mn-cs"/>
                        </a:rPr>
                        <a:t>Transmisión diferencial +</a:t>
                      </a:r>
                      <a:endParaRPr lang="es-AR" sz="1800" dirty="0"/>
                    </a:p>
                  </a:txBody>
                  <a:tcPr marL="91437" marR="91437" marT="45726" marB="45726"/>
                </a:tc>
                <a:extLst>
                  <a:ext uri="{0D108BD9-81ED-4DB2-BD59-A6C34878D82A}">
                    <a16:rowId xmlns:a16="http://schemas.microsoft.com/office/drawing/2014/main" val="10001"/>
                  </a:ext>
                </a:extLst>
              </a:tr>
              <a:tr h="365805">
                <a:tc>
                  <a:txBody>
                    <a:bodyPr/>
                    <a:lstStyle/>
                    <a:p>
                      <a:r>
                        <a:rPr lang="es-AR" sz="1800" b="1" kern="1200" dirty="0">
                          <a:solidFill>
                            <a:schemeClr val="dk1"/>
                          </a:solidFill>
                          <a:latin typeface="+mn-lt"/>
                          <a:ea typeface="+mn-ea"/>
                          <a:cs typeface="+mn-cs"/>
                        </a:rPr>
                        <a:t>Pin 3</a:t>
                      </a:r>
                      <a:endParaRPr lang="es-AR" sz="1800" dirty="0"/>
                    </a:p>
                  </a:txBody>
                  <a:tcPr marL="91437" marR="91437" marT="45726" marB="45726"/>
                </a:tc>
                <a:tc>
                  <a:txBody>
                    <a:bodyPr/>
                    <a:lstStyle/>
                    <a:p>
                      <a:r>
                        <a:rPr lang="es-AR" sz="1800" kern="1200" dirty="0">
                          <a:solidFill>
                            <a:schemeClr val="dk1"/>
                          </a:solidFill>
                          <a:latin typeface="+mn-lt"/>
                          <a:ea typeface="+mn-ea"/>
                          <a:cs typeface="+mn-cs"/>
                        </a:rPr>
                        <a:t>HT-/DR-</a:t>
                      </a:r>
                      <a:endParaRPr lang="es-AR" sz="1800" dirty="0"/>
                    </a:p>
                  </a:txBody>
                  <a:tcPr marL="91437" marR="91437" marT="45726" marB="45726"/>
                </a:tc>
                <a:tc>
                  <a:txBody>
                    <a:bodyPr/>
                    <a:lstStyle/>
                    <a:p>
                      <a:r>
                        <a:rPr lang="es-AR" sz="1800" kern="1200" dirty="0">
                          <a:solidFill>
                            <a:schemeClr val="dk1"/>
                          </a:solidFill>
                          <a:latin typeface="+mn-lt"/>
                          <a:ea typeface="+mn-ea"/>
                          <a:cs typeface="+mn-cs"/>
                        </a:rPr>
                        <a:t>Transmisión diferencial -</a:t>
                      </a:r>
                      <a:endParaRPr lang="es-AR" sz="1800" dirty="0"/>
                    </a:p>
                  </a:txBody>
                  <a:tcPr marL="91437" marR="91437" marT="45726" marB="45726"/>
                </a:tc>
                <a:extLst>
                  <a:ext uri="{0D108BD9-81ED-4DB2-BD59-A6C34878D82A}">
                    <a16:rowId xmlns:a16="http://schemas.microsoft.com/office/drawing/2014/main" val="10002"/>
                  </a:ext>
                </a:extLst>
              </a:tr>
              <a:tr h="365805">
                <a:tc>
                  <a:txBody>
                    <a:bodyPr/>
                    <a:lstStyle/>
                    <a:p>
                      <a:r>
                        <a:rPr lang="es-AR" sz="1800" b="1" kern="1200" dirty="0">
                          <a:solidFill>
                            <a:schemeClr val="dk1"/>
                          </a:solidFill>
                          <a:latin typeface="+mn-lt"/>
                          <a:ea typeface="+mn-ea"/>
                          <a:cs typeface="+mn-cs"/>
                        </a:rPr>
                        <a:t>Pin 4</a:t>
                      </a:r>
                      <a:endParaRPr lang="es-AR" sz="1800" dirty="0"/>
                    </a:p>
                  </a:txBody>
                  <a:tcPr marL="91437" marR="91437" marT="45726" marB="45726"/>
                </a:tc>
                <a:tc>
                  <a:txBody>
                    <a:bodyPr/>
                    <a:lstStyle/>
                    <a:p>
                      <a:r>
                        <a:rPr lang="es-AR" sz="1800" kern="1200" dirty="0">
                          <a:solidFill>
                            <a:schemeClr val="dk1"/>
                          </a:solidFill>
                          <a:latin typeface="+mn-lt"/>
                          <a:ea typeface="+mn-ea"/>
                          <a:cs typeface="+mn-cs"/>
                        </a:rPr>
                        <a:t>GND</a:t>
                      </a:r>
                      <a:endParaRPr lang="es-AR" sz="1800" dirty="0"/>
                    </a:p>
                  </a:txBody>
                  <a:tcPr marL="91437" marR="91437" marT="45726" marB="45726"/>
                </a:tc>
                <a:tc>
                  <a:txBody>
                    <a:bodyPr/>
                    <a:lstStyle/>
                    <a:p>
                      <a:r>
                        <a:rPr lang="es-AR" sz="1800" kern="1200" dirty="0">
                          <a:solidFill>
                            <a:schemeClr val="dk1"/>
                          </a:solidFill>
                          <a:latin typeface="+mn-lt"/>
                          <a:ea typeface="+mn-ea"/>
                          <a:cs typeface="+mn-cs"/>
                        </a:rPr>
                        <a:t>Masa</a:t>
                      </a:r>
                      <a:endParaRPr lang="es-AR" sz="1800" dirty="0"/>
                    </a:p>
                  </a:txBody>
                  <a:tcPr marL="91437" marR="91437" marT="45726" marB="45726"/>
                </a:tc>
                <a:extLst>
                  <a:ext uri="{0D108BD9-81ED-4DB2-BD59-A6C34878D82A}">
                    <a16:rowId xmlns:a16="http://schemas.microsoft.com/office/drawing/2014/main" val="10003"/>
                  </a:ext>
                </a:extLst>
              </a:tr>
              <a:tr h="365805">
                <a:tc>
                  <a:txBody>
                    <a:bodyPr/>
                    <a:lstStyle/>
                    <a:p>
                      <a:r>
                        <a:rPr lang="es-AR" sz="1800" b="1" kern="1200" dirty="0">
                          <a:solidFill>
                            <a:schemeClr val="dk1"/>
                          </a:solidFill>
                          <a:latin typeface="+mn-lt"/>
                          <a:ea typeface="+mn-ea"/>
                          <a:cs typeface="+mn-cs"/>
                        </a:rPr>
                        <a:t>Pin 5</a:t>
                      </a:r>
                      <a:endParaRPr lang="es-AR" sz="1800" dirty="0"/>
                    </a:p>
                  </a:txBody>
                  <a:tcPr marL="91437" marR="91437" marT="45726" marB="45726"/>
                </a:tc>
                <a:tc>
                  <a:txBody>
                    <a:bodyPr/>
                    <a:lstStyle/>
                    <a:p>
                      <a:r>
                        <a:rPr lang="es-AR" sz="1800" kern="1200" dirty="0">
                          <a:solidFill>
                            <a:schemeClr val="dk1"/>
                          </a:solidFill>
                          <a:latin typeface="+mn-lt"/>
                          <a:ea typeface="+mn-ea"/>
                          <a:cs typeface="+mn-cs"/>
                        </a:rPr>
                        <a:t>HR-/DT-</a:t>
                      </a:r>
                      <a:endParaRPr lang="es-AR" sz="1800" dirty="0"/>
                    </a:p>
                  </a:txBody>
                  <a:tcPr marL="91437" marR="91437" marT="45726" marB="45726"/>
                </a:tc>
                <a:tc>
                  <a:txBody>
                    <a:bodyPr/>
                    <a:lstStyle/>
                    <a:p>
                      <a:r>
                        <a:rPr lang="es-AR" sz="1800" kern="1200" dirty="0">
                          <a:solidFill>
                            <a:schemeClr val="dk1"/>
                          </a:solidFill>
                          <a:latin typeface="+mn-lt"/>
                          <a:ea typeface="+mn-ea"/>
                          <a:cs typeface="+mn-cs"/>
                        </a:rPr>
                        <a:t>Recepción diferencial -</a:t>
                      </a:r>
                      <a:endParaRPr lang="es-AR" sz="1800" dirty="0"/>
                    </a:p>
                  </a:txBody>
                  <a:tcPr marL="91437" marR="91437" marT="45726" marB="45726"/>
                </a:tc>
                <a:extLst>
                  <a:ext uri="{0D108BD9-81ED-4DB2-BD59-A6C34878D82A}">
                    <a16:rowId xmlns:a16="http://schemas.microsoft.com/office/drawing/2014/main" val="10004"/>
                  </a:ext>
                </a:extLst>
              </a:tr>
              <a:tr h="365805">
                <a:tc>
                  <a:txBody>
                    <a:bodyPr/>
                    <a:lstStyle/>
                    <a:p>
                      <a:r>
                        <a:rPr lang="es-AR" sz="1800" b="1" kern="1200" dirty="0">
                          <a:solidFill>
                            <a:schemeClr val="dk1"/>
                          </a:solidFill>
                          <a:latin typeface="+mn-lt"/>
                          <a:ea typeface="+mn-ea"/>
                          <a:cs typeface="+mn-cs"/>
                        </a:rPr>
                        <a:t>Pin 6</a:t>
                      </a:r>
                      <a:endParaRPr lang="es-AR" sz="1800" dirty="0"/>
                    </a:p>
                  </a:txBody>
                  <a:tcPr marL="91437" marR="91437" marT="45726" marB="45726"/>
                </a:tc>
                <a:tc>
                  <a:txBody>
                    <a:bodyPr/>
                    <a:lstStyle/>
                    <a:p>
                      <a:r>
                        <a:rPr lang="es-AR" sz="1800" kern="1200" dirty="0">
                          <a:solidFill>
                            <a:schemeClr val="dk1"/>
                          </a:solidFill>
                          <a:latin typeface="+mn-lt"/>
                          <a:ea typeface="+mn-ea"/>
                          <a:cs typeface="+mn-cs"/>
                        </a:rPr>
                        <a:t>HR-/DT+</a:t>
                      </a:r>
                      <a:endParaRPr lang="es-AR" sz="1800" dirty="0"/>
                    </a:p>
                  </a:txBody>
                  <a:tcPr marL="91437" marR="91437" marT="45726" marB="45726"/>
                </a:tc>
                <a:tc>
                  <a:txBody>
                    <a:bodyPr/>
                    <a:lstStyle/>
                    <a:p>
                      <a:r>
                        <a:rPr lang="es-AR" sz="1800" kern="1200" dirty="0">
                          <a:solidFill>
                            <a:schemeClr val="dk1"/>
                          </a:solidFill>
                          <a:latin typeface="+mn-lt"/>
                          <a:ea typeface="+mn-ea"/>
                          <a:cs typeface="+mn-cs"/>
                        </a:rPr>
                        <a:t>Recepción diferencial +</a:t>
                      </a:r>
                      <a:endParaRPr lang="es-AR" sz="1800" dirty="0"/>
                    </a:p>
                  </a:txBody>
                  <a:tcPr marL="91437" marR="91437" marT="45726" marB="45726"/>
                </a:tc>
                <a:extLst>
                  <a:ext uri="{0D108BD9-81ED-4DB2-BD59-A6C34878D82A}">
                    <a16:rowId xmlns:a16="http://schemas.microsoft.com/office/drawing/2014/main" val="10005"/>
                  </a:ext>
                </a:extLst>
              </a:tr>
              <a:tr h="365805">
                <a:tc>
                  <a:txBody>
                    <a:bodyPr/>
                    <a:lstStyle/>
                    <a:p>
                      <a:r>
                        <a:rPr lang="es-AR" sz="1800" b="1" kern="1200" dirty="0">
                          <a:solidFill>
                            <a:schemeClr val="dk1"/>
                          </a:solidFill>
                          <a:latin typeface="+mn-lt"/>
                          <a:ea typeface="+mn-ea"/>
                          <a:cs typeface="+mn-cs"/>
                        </a:rPr>
                        <a:t>Pin 7</a:t>
                      </a:r>
                      <a:endParaRPr lang="es-AR" sz="1800" dirty="0"/>
                    </a:p>
                  </a:txBody>
                  <a:tcPr marL="91437" marR="91437" marT="45726" marB="45726"/>
                </a:tc>
                <a:tc>
                  <a:txBody>
                    <a:bodyPr/>
                    <a:lstStyle/>
                    <a:p>
                      <a:r>
                        <a:rPr lang="es-AR" sz="1800" kern="1200" dirty="0">
                          <a:solidFill>
                            <a:schemeClr val="dk1"/>
                          </a:solidFill>
                          <a:latin typeface="+mn-lt"/>
                          <a:ea typeface="+mn-ea"/>
                          <a:cs typeface="+mn-cs"/>
                        </a:rPr>
                        <a:t>GND</a:t>
                      </a:r>
                      <a:endParaRPr lang="es-AR" sz="1800" dirty="0"/>
                    </a:p>
                  </a:txBody>
                  <a:tcPr marL="91437" marR="91437" marT="45726" marB="45726"/>
                </a:tc>
                <a:tc>
                  <a:txBody>
                    <a:bodyPr/>
                    <a:lstStyle/>
                    <a:p>
                      <a:r>
                        <a:rPr lang="es-AR" sz="1800" kern="1200" dirty="0">
                          <a:solidFill>
                            <a:schemeClr val="dk1"/>
                          </a:solidFill>
                          <a:latin typeface="+mn-lt"/>
                          <a:ea typeface="+mn-ea"/>
                          <a:cs typeface="+mn-cs"/>
                        </a:rPr>
                        <a:t>Masa</a:t>
                      </a:r>
                      <a:endParaRPr lang="es-AR" sz="1800" dirty="0"/>
                    </a:p>
                  </a:txBody>
                  <a:tcPr marL="91437" marR="91437" marT="45726" marB="45726"/>
                </a:tc>
                <a:extLst>
                  <a:ext uri="{0D108BD9-81ED-4DB2-BD59-A6C34878D82A}">
                    <a16:rowId xmlns:a16="http://schemas.microsoft.com/office/drawing/2014/main" val="10006"/>
                  </a:ext>
                </a:extLst>
              </a:tr>
            </a:tbl>
          </a:graphicData>
        </a:graphic>
      </p:graphicFrame>
      <p:sp>
        <p:nvSpPr>
          <p:cNvPr id="4" name="3 Marcador de número de diapositiva">
            <a:extLst>
              <a:ext uri="{FF2B5EF4-FFF2-40B4-BE49-F238E27FC236}">
                <a16:creationId xmlns:a16="http://schemas.microsoft.com/office/drawing/2014/main" id="{1AA917F6-DEF6-4894-AC78-4EF77139055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EDEED9F-52FD-439D-B261-CB7FCE6C7EB3}" type="slidenum">
              <a:rPr lang="es-ES" altLang="es-AR" smtClean="0"/>
              <a:pPr eaLnBrk="1" hangingPunct="1">
                <a:defRPr/>
              </a:pPr>
              <a:t>67</a:t>
            </a:fld>
            <a:endParaRPr lang="es-ES" altLang="es-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78C78F4-9A3A-4EF0-A307-5656405A955F}"/>
              </a:ext>
            </a:extLst>
          </p:cNvPr>
          <p:cNvSpPr>
            <a:spLocks noGrp="1"/>
          </p:cNvSpPr>
          <p:nvPr>
            <p:ph type="title"/>
          </p:nvPr>
        </p:nvSpPr>
        <p:spPr>
          <a:xfrm>
            <a:off x="457200" y="277813"/>
            <a:ext cx="8229600" cy="918939"/>
          </a:xfrm>
        </p:spPr>
        <p:txBody>
          <a:bodyPr/>
          <a:lstStyle/>
          <a:p>
            <a:pPr>
              <a:defRPr/>
            </a:pPr>
            <a:r>
              <a:rPr lang="es-ES" dirty="0"/>
              <a:t>Serial ATA (SATA)</a:t>
            </a:r>
            <a:endParaRPr lang="es-AR" dirty="0"/>
          </a:p>
        </p:txBody>
      </p:sp>
      <p:sp>
        <p:nvSpPr>
          <p:cNvPr id="3" name="2 Marcador de contenido">
            <a:extLst>
              <a:ext uri="{FF2B5EF4-FFF2-40B4-BE49-F238E27FC236}">
                <a16:creationId xmlns:a16="http://schemas.microsoft.com/office/drawing/2014/main" id="{EFF010FF-BD5A-4746-BD50-56EAE13F512F}"/>
              </a:ext>
            </a:extLst>
          </p:cNvPr>
          <p:cNvSpPr>
            <a:spLocks noGrp="1"/>
          </p:cNvSpPr>
          <p:nvPr>
            <p:ph idx="1"/>
          </p:nvPr>
        </p:nvSpPr>
        <p:spPr>
          <a:xfrm>
            <a:off x="457200" y="1412776"/>
            <a:ext cx="8229600" cy="4718149"/>
          </a:xfrm>
        </p:spPr>
        <p:txBody>
          <a:bodyPr/>
          <a:lstStyle/>
          <a:p>
            <a:pPr algn="just">
              <a:defRPr/>
            </a:pPr>
            <a:r>
              <a:rPr lang="es-ES" b="1" dirty="0"/>
              <a:t>Serial ATA</a:t>
            </a:r>
            <a:r>
              <a:rPr lang="es-ES" dirty="0"/>
              <a:t> o </a:t>
            </a:r>
            <a:r>
              <a:rPr lang="es-ES" b="1" dirty="0"/>
              <a:t>SATA</a:t>
            </a:r>
            <a:r>
              <a:rPr lang="es-ES" dirty="0"/>
              <a:t> (</a:t>
            </a:r>
            <a:r>
              <a:rPr lang="es-ES" b="1" i="1" dirty="0"/>
              <a:t>Serial </a:t>
            </a:r>
            <a:r>
              <a:rPr lang="es-ES" b="1" i="1" dirty="0" err="1"/>
              <a:t>Advanced</a:t>
            </a:r>
            <a:r>
              <a:rPr lang="es-ES" b="1" i="1" dirty="0"/>
              <a:t> </a:t>
            </a:r>
            <a:r>
              <a:rPr lang="es-ES" b="1" i="1" dirty="0" err="1"/>
              <a:t>Technology</a:t>
            </a:r>
            <a:r>
              <a:rPr lang="es-ES" b="1" i="1" dirty="0"/>
              <a:t> </a:t>
            </a:r>
            <a:r>
              <a:rPr lang="es-ES" b="1" i="1" dirty="0" err="1"/>
              <a:t>Attachment</a:t>
            </a:r>
            <a:r>
              <a:rPr lang="es-ES" dirty="0"/>
              <a:t>) es una interfaz de transferencia de datos entre la placa base y algunos dispositivos de almacenamiento, como puede ser: </a:t>
            </a:r>
            <a:r>
              <a:rPr lang="es-ES" b="1" dirty="0"/>
              <a:t>unidades de disco duro </a:t>
            </a:r>
            <a:r>
              <a:rPr lang="es-ES" dirty="0"/>
              <a:t>(</a:t>
            </a:r>
            <a:r>
              <a:rPr lang="es-AR" b="1" dirty="0"/>
              <a:t>HDD = </a:t>
            </a:r>
            <a:r>
              <a:rPr lang="es-AR" b="1" dirty="0" err="1"/>
              <a:t>Hard</a:t>
            </a:r>
            <a:r>
              <a:rPr lang="es-AR" b="1" dirty="0"/>
              <a:t> Disk Drive)</a:t>
            </a:r>
            <a:r>
              <a:rPr lang="es-ES" dirty="0"/>
              <a:t>, </a:t>
            </a:r>
            <a:r>
              <a:rPr lang="es-ES" b="1" dirty="0"/>
              <a:t>lectores y </a:t>
            </a:r>
            <a:r>
              <a:rPr lang="es-ES" b="1" dirty="0" err="1"/>
              <a:t>regrabadores</a:t>
            </a:r>
            <a:r>
              <a:rPr lang="es-ES" b="1" dirty="0"/>
              <a:t> de CD/DVD/BR,</a:t>
            </a:r>
            <a:r>
              <a:rPr lang="es-ES" dirty="0"/>
              <a:t> </a:t>
            </a:r>
            <a:r>
              <a:rPr lang="es-ES" b="1" dirty="0"/>
              <a:t>unidades de estado sólido </a:t>
            </a:r>
            <a:r>
              <a:rPr lang="es-ES" dirty="0"/>
              <a:t>(</a:t>
            </a:r>
            <a:r>
              <a:rPr lang="es-ES" b="1" dirty="0"/>
              <a:t>SSD = Solid </a:t>
            </a:r>
            <a:r>
              <a:rPr lang="es-ES" b="1" dirty="0" err="1"/>
              <a:t>State</a:t>
            </a:r>
            <a:r>
              <a:rPr lang="es-ES" b="1" dirty="0"/>
              <a:t> Drive</a:t>
            </a:r>
            <a:r>
              <a:rPr lang="es-ES" dirty="0"/>
              <a:t>) o </a:t>
            </a:r>
            <a:r>
              <a:rPr lang="es-ES" b="1" dirty="0"/>
              <a:t>unidades de </a:t>
            </a:r>
            <a:r>
              <a:rPr lang="es-AR" b="1" dirty="0"/>
              <a:t>disco duro híbrido </a:t>
            </a:r>
            <a:r>
              <a:rPr lang="es-AR" dirty="0"/>
              <a:t>(</a:t>
            </a:r>
            <a:r>
              <a:rPr lang="es-AR" b="1" dirty="0"/>
              <a:t>HHD = </a:t>
            </a:r>
            <a:r>
              <a:rPr lang="es-AR" b="1" dirty="0" err="1"/>
              <a:t>Hybrid</a:t>
            </a:r>
            <a:r>
              <a:rPr lang="es-AR" b="1" dirty="0"/>
              <a:t> </a:t>
            </a:r>
            <a:r>
              <a:rPr lang="es-AR" b="1" dirty="0" err="1"/>
              <a:t>Hard</a:t>
            </a:r>
            <a:r>
              <a:rPr lang="es-AR" b="1" dirty="0"/>
              <a:t> Drive</a:t>
            </a:r>
            <a:r>
              <a:rPr lang="es-AR" dirty="0"/>
              <a:t>)</a:t>
            </a:r>
            <a:r>
              <a:rPr lang="es-ES" u="sng" dirty="0"/>
              <a:t>.</a:t>
            </a:r>
            <a:endParaRPr lang="es-AR" dirty="0"/>
          </a:p>
          <a:p>
            <a:pPr>
              <a:defRPr/>
            </a:pPr>
            <a:endParaRPr lang="es-AR" dirty="0"/>
          </a:p>
        </p:txBody>
      </p:sp>
      <p:sp>
        <p:nvSpPr>
          <p:cNvPr id="4" name="3 Marcador de número de diapositiva">
            <a:extLst>
              <a:ext uri="{FF2B5EF4-FFF2-40B4-BE49-F238E27FC236}">
                <a16:creationId xmlns:a16="http://schemas.microsoft.com/office/drawing/2014/main" id="{DE02F1E6-0A75-4033-A46C-DF078476944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70FD745-1BFB-4ED2-8322-E9D9A6248D8C}" type="slidenum">
              <a:rPr lang="es-ES" altLang="es-AR" smtClean="0"/>
              <a:pPr eaLnBrk="1" hangingPunct="1">
                <a:defRPr/>
              </a:pPr>
              <a:t>68</a:t>
            </a:fld>
            <a:endParaRPr lang="es-ES" altLang="es-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6D1C3E51-8056-4D22-BC0F-4A67BA332AFB}"/>
              </a:ext>
            </a:extLst>
          </p:cNvPr>
          <p:cNvSpPr>
            <a:spLocks noGrp="1"/>
          </p:cNvSpPr>
          <p:nvPr>
            <p:ph type="title"/>
          </p:nvPr>
        </p:nvSpPr>
        <p:spPr/>
        <p:txBody>
          <a:bodyPr/>
          <a:lstStyle/>
          <a:p>
            <a:pPr>
              <a:defRPr/>
            </a:pPr>
            <a:r>
              <a:rPr lang="es-ES" dirty="0"/>
              <a:t>Serial ATA</a:t>
            </a:r>
            <a:endParaRPr lang="es-AR" dirty="0"/>
          </a:p>
        </p:txBody>
      </p:sp>
      <p:sp>
        <p:nvSpPr>
          <p:cNvPr id="3" name="2 Marcador de contenido">
            <a:extLst>
              <a:ext uri="{FF2B5EF4-FFF2-40B4-BE49-F238E27FC236}">
                <a16:creationId xmlns:a16="http://schemas.microsoft.com/office/drawing/2014/main" id="{EEA23101-DAA2-490F-A4D4-01F4D13CE09B}"/>
              </a:ext>
            </a:extLst>
          </p:cNvPr>
          <p:cNvSpPr>
            <a:spLocks noGrp="1"/>
          </p:cNvSpPr>
          <p:nvPr>
            <p:ph idx="1"/>
          </p:nvPr>
        </p:nvSpPr>
        <p:spPr/>
        <p:txBody>
          <a:bodyPr/>
          <a:lstStyle/>
          <a:p>
            <a:pPr algn="just">
              <a:defRPr/>
            </a:pPr>
            <a:r>
              <a:rPr lang="es-AR" dirty="0"/>
              <a:t>La primera generación específica en transferencias de </a:t>
            </a:r>
            <a:r>
              <a:rPr lang="es-AR" b="1" dirty="0"/>
              <a:t>150 MB por segundo</a:t>
            </a:r>
            <a:r>
              <a:rPr lang="es-AR" dirty="0"/>
              <a:t>, también conocida por </a:t>
            </a:r>
            <a:r>
              <a:rPr lang="es-AR" b="1" dirty="0"/>
              <a:t>SATA 150 MB/s</a:t>
            </a:r>
            <a:r>
              <a:rPr lang="es-AR" dirty="0"/>
              <a:t> o </a:t>
            </a:r>
            <a:r>
              <a:rPr lang="es-AR" b="1" dirty="0"/>
              <a:t>Serial ATA-150</a:t>
            </a:r>
            <a:r>
              <a:rPr lang="es-AR" dirty="0"/>
              <a:t>. </a:t>
            </a:r>
          </a:p>
          <a:p>
            <a:pPr algn="just">
              <a:defRPr/>
            </a:pPr>
            <a:r>
              <a:rPr lang="es-AR" dirty="0"/>
              <a:t>Las siguientes generaciones son: </a:t>
            </a:r>
            <a:r>
              <a:rPr lang="es-AR" b="1" dirty="0"/>
              <a:t>SATA II</a:t>
            </a:r>
            <a:r>
              <a:rPr lang="es-AR" dirty="0"/>
              <a:t>, a </a:t>
            </a:r>
            <a:r>
              <a:rPr lang="es-AR" b="1" dirty="0"/>
              <a:t>300 MB/s</a:t>
            </a:r>
            <a:r>
              <a:rPr lang="es-AR" dirty="0"/>
              <a:t>, también conocida como </a:t>
            </a:r>
            <a:r>
              <a:rPr lang="es-AR" b="1" dirty="0"/>
              <a:t>Serial ATA-300</a:t>
            </a:r>
            <a:r>
              <a:rPr lang="es-AR" dirty="0"/>
              <a:t> y </a:t>
            </a:r>
            <a:r>
              <a:rPr lang="es-AR" b="1" dirty="0"/>
              <a:t>SATA III, </a:t>
            </a:r>
            <a:r>
              <a:rPr lang="es-AR" dirty="0"/>
              <a:t>también conocida como </a:t>
            </a:r>
            <a:r>
              <a:rPr lang="es-AR" b="1" dirty="0"/>
              <a:t>Serial ATA-600,</a:t>
            </a:r>
            <a:r>
              <a:rPr lang="es-AR" dirty="0"/>
              <a:t> con tasas de transferencias hasta </a:t>
            </a:r>
            <a:r>
              <a:rPr lang="es-AR" b="1" dirty="0"/>
              <a:t>600 MB/s</a:t>
            </a:r>
            <a:r>
              <a:rPr lang="es-AR" dirty="0"/>
              <a:t>.</a:t>
            </a:r>
          </a:p>
          <a:p>
            <a:pPr>
              <a:defRPr/>
            </a:pPr>
            <a:endParaRPr lang="es-AR" dirty="0"/>
          </a:p>
        </p:txBody>
      </p:sp>
      <p:sp>
        <p:nvSpPr>
          <p:cNvPr id="4" name="3 Marcador de número de diapositiva">
            <a:extLst>
              <a:ext uri="{FF2B5EF4-FFF2-40B4-BE49-F238E27FC236}">
                <a16:creationId xmlns:a16="http://schemas.microsoft.com/office/drawing/2014/main" id="{4BBB6F08-FD48-4642-9176-C6AEE85CB19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E410C22-A18F-4486-BA93-B5BB3F47716C}" type="slidenum">
              <a:rPr lang="es-ES" altLang="es-AR" smtClean="0"/>
              <a:pPr eaLnBrk="1" hangingPunct="1">
                <a:defRPr/>
              </a:pPr>
              <a:t>69</a:t>
            </a:fld>
            <a:endParaRPr lang="es-ES" alt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AF236FD6-F527-4882-99D3-C749893CCFA2}"/>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48586088-F241-477E-849C-B7886556E2A4}"/>
              </a:ext>
            </a:extLst>
          </p:cNvPr>
          <p:cNvSpPr>
            <a:spLocks noGrp="1"/>
          </p:cNvSpPr>
          <p:nvPr>
            <p:ph idx="1"/>
          </p:nvPr>
        </p:nvSpPr>
        <p:spPr>
          <a:xfrm>
            <a:off x="457200" y="1844824"/>
            <a:ext cx="8229600" cy="4286101"/>
          </a:xfrm>
        </p:spPr>
        <p:txBody>
          <a:bodyPr/>
          <a:lstStyle/>
          <a:p>
            <a:pPr>
              <a:defRPr/>
            </a:pPr>
            <a:r>
              <a:rPr lang="es-AR" b="1" dirty="0"/>
              <a:t>LÍNEAS: </a:t>
            </a:r>
          </a:p>
          <a:p>
            <a:pPr lvl="1">
              <a:defRPr/>
            </a:pPr>
            <a:r>
              <a:rPr lang="es-AR" dirty="0"/>
              <a:t>ANCHO DEL BUS (NÚMERO TOTAL DE LÍNEAS)</a:t>
            </a:r>
          </a:p>
          <a:p>
            <a:pPr lvl="1">
              <a:defRPr/>
            </a:pPr>
            <a:r>
              <a:rPr lang="es-AR" dirty="0"/>
              <a:t>ANCHO DE DATOS</a:t>
            </a:r>
          </a:p>
          <a:p>
            <a:pPr lvl="1">
              <a:defRPr/>
            </a:pPr>
            <a:r>
              <a:rPr lang="es-AR" dirty="0"/>
              <a:t>LÍNEAS UNIDIRECCIONALES O BIDIRECCIONALES, ETC.</a:t>
            </a:r>
          </a:p>
          <a:p>
            <a:pPr>
              <a:defRPr/>
            </a:pPr>
            <a:endParaRPr lang="es-AR" dirty="0"/>
          </a:p>
        </p:txBody>
      </p:sp>
      <p:sp>
        <p:nvSpPr>
          <p:cNvPr id="4" name="3 Marcador de número de diapositiva">
            <a:extLst>
              <a:ext uri="{FF2B5EF4-FFF2-40B4-BE49-F238E27FC236}">
                <a16:creationId xmlns:a16="http://schemas.microsoft.com/office/drawing/2014/main" id="{AD741031-3424-4677-8669-ECD0B70C41D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B2223F4-4E78-4936-8ED6-3FA00E2CE3D9}" type="slidenum">
              <a:rPr lang="es-ES" altLang="es-AR" smtClean="0"/>
              <a:pPr eaLnBrk="1" hangingPunct="1">
                <a:defRPr/>
              </a:pPr>
              <a:t>7</a:t>
            </a:fld>
            <a:endParaRPr lang="es-ES" altLang="es-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3C5ED555-A3A6-465D-BA5A-9619C8A48B78}"/>
              </a:ext>
            </a:extLst>
          </p:cNvPr>
          <p:cNvSpPr>
            <a:spLocks noGrp="1"/>
          </p:cNvSpPr>
          <p:nvPr>
            <p:ph type="title"/>
          </p:nvPr>
        </p:nvSpPr>
        <p:spPr/>
        <p:txBody>
          <a:bodyPr/>
          <a:lstStyle/>
          <a:p>
            <a:pPr>
              <a:defRPr/>
            </a:pPr>
            <a:r>
              <a:rPr lang="es-ES" dirty="0"/>
              <a:t>Universal Serial Bus (USB)</a:t>
            </a:r>
            <a:endParaRPr lang="es-AR" dirty="0"/>
          </a:p>
        </p:txBody>
      </p:sp>
      <p:sp>
        <p:nvSpPr>
          <p:cNvPr id="3" name="2 Marcador de contenido">
            <a:extLst>
              <a:ext uri="{FF2B5EF4-FFF2-40B4-BE49-F238E27FC236}">
                <a16:creationId xmlns:a16="http://schemas.microsoft.com/office/drawing/2014/main" id="{709E3124-4CEF-4A5E-A212-70CD4D55BB15}"/>
              </a:ext>
            </a:extLst>
          </p:cNvPr>
          <p:cNvSpPr>
            <a:spLocks noGrp="1"/>
          </p:cNvSpPr>
          <p:nvPr>
            <p:ph sz="half" idx="1"/>
          </p:nvPr>
        </p:nvSpPr>
        <p:spPr/>
        <p:txBody>
          <a:bodyPr/>
          <a:lstStyle/>
          <a:p>
            <a:pPr algn="ctr">
              <a:lnSpc>
                <a:spcPct val="115000"/>
              </a:lnSpc>
              <a:spcAft>
                <a:spcPts val="1000"/>
              </a:spcAft>
              <a:defRPr/>
            </a:pPr>
            <a:endParaRPr lang="es-AR" dirty="0">
              <a:latin typeface="Calibri"/>
              <a:ea typeface="Calibri"/>
              <a:cs typeface="Times New Roman"/>
            </a:endParaRPr>
          </a:p>
          <a:p>
            <a:pPr>
              <a:buFont typeface="Wingdings" panose="05000000000000000000" pitchFamily="2" charset="2"/>
              <a:buNone/>
              <a:defRPr/>
            </a:pPr>
            <a:endParaRPr lang="es-AR" dirty="0"/>
          </a:p>
        </p:txBody>
      </p:sp>
      <p:sp>
        <p:nvSpPr>
          <p:cNvPr id="5" name="4 Marcador de número de diapositiva">
            <a:extLst>
              <a:ext uri="{FF2B5EF4-FFF2-40B4-BE49-F238E27FC236}">
                <a16:creationId xmlns:a16="http://schemas.microsoft.com/office/drawing/2014/main" id="{BEA7EBB2-5959-4197-92F8-3EE2C5669CBF}"/>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A2253BD-0E1F-41BF-8757-20BDCC95BC68}" type="slidenum">
              <a:rPr lang="es-ES" altLang="es-AR" smtClean="0"/>
              <a:pPr eaLnBrk="1" hangingPunct="1">
                <a:defRPr/>
              </a:pPr>
              <a:t>70</a:t>
            </a:fld>
            <a:endParaRPr lang="es-ES" altLang="es-AR"/>
          </a:p>
        </p:txBody>
      </p:sp>
      <p:pic>
        <p:nvPicPr>
          <p:cNvPr id="60421" name="5 Imagen" descr="USB Icon.svg">
            <a:hlinkClick r:id="rId2"/>
            <a:extLst>
              <a:ext uri="{FF2B5EF4-FFF2-40B4-BE49-F238E27FC236}">
                <a16:creationId xmlns:a16="http://schemas.microsoft.com/office/drawing/2014/main" id="{C414E354-CBA2-4178-915A-C63797F69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565400"/>
            <a:ext cx="3851275"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6 Marcador de contenido" descr="http://upload.wikimedia.org/wikipedia/commons/thumb/8/86/USB3.0_connectors.svg/350px-USB3.0_connectors.svg.png">
            <a:hlinkClick r:id="rId4"/>
            <a:extLst>
              <a:ext uri="{FF2B5EF4-FFF2-40B4-BE49-F238E27FC236}">
                <a16:creationId xmlns:a16="http://schemas.microsoft.com/office/drawing/2014/main" id="{DC50B1C9-F4CA-486A-B8B1-96F6060714D3}"/>
              </a:ext>
            </a:extLst>
          </p:cNvPr>
          <p:cNvPicPr>
            <a:picLocks noGrp="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3851275" y="1773238"/>
            <a:ext cx="5292725" cy="4248150"/>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8357864F-BA6F-4E4C-8080-093EA17CAD01}"/>
              </a:ext>
            </a:extLst>
          </p:cNvPr>
          <p:cNvSpPr>
            <a:spLocks noGrp="1"/>
          </p:cNvSpPr>
          <p:nvPr>
            <p:ph type="title"/>
          </p:nvPr>
        </p:nvSpPr>
        <p:spPr/>
        <p:txBody>
          <a:bodyPr/>
          <a:lstStyle/>
          <a:p>
            <a:pPr>
              <a:defRPr/>
            </a:pPr>
            <a:r>
              <a:rPr lang="es-ES" dirty="0"/>
              <a:t>Universal Serial Bus (USB)</a:t>
            </a:r>
            <a:endParaRPr lang="es-AR" dirty="0"/>
          </a:p>
        </p:txBody>
      </p:sp>
      <p:sp>
        <p:nvSpPr>
          <p:cNvPr id="3" name="2 Marcador de contenido">
            <a:extLst>
              <a:ext uri="{FF2B5EF4-FFF2-40B4-BE49-F238E27FC236}">
                <a16:creationId xmlns:a16="http://schemas.microsoft.com/office/drawing/2014/main" id="{3504563C-3833-4D5E-903B-B3BE9D118DBE}"/>
              </a:ext>
            </a:extLst>
          </p:cNvPr>
          <p:cNvSpPr>
            <a:spLocks noGrp="1"/>
          </p:cNvSpPr>
          <p:nvPr>
            <p:ph idx="1"/>
          </p:nvPr>
        </p:nvSpPr>
        <p:spPr>
          <a:xfrm>
            <a:off x="457200" y="1420814"/>
            <a:ext cx="8229600" cy="4710112"/>
          </a:xfrm>
        </p:spPr>
        <p:txBody>
          <a:bodyPr/>
          <a:lstStyle/>
          <a:p>
            <a:pPr>
              <a:defRPr/>
            </a:pPr>
            <a:r>
              <a:rPr lang="es-AR" sz="2800" b="1" dirty="0"/>
              <a:t>Baja velocidad (1.0)</a:t>
            </a:r>
            <a:r>
              <a:rPr lang="es-AR" sz="2800" dirty="0"/>
              <a:t>: </a:t>
            </a:r>
            <a:r>
              <a:rPr lang="es-AR" sz="2800" b="1" dirty="0"/>
              <a:t>Tasa de transferencia de hasta 1,5 Mbit/s (188 kB/s)</a:t>
            </a:r>
            <a:r>
              <a:rPr lang="es-AR" sz="2800" dirty="0"/>
              <a:t>. </a:t>
            </a:r>
          </a:p>
          <a:p>
            <a:pPr>
              <a:defRPr/>
            </a:pPr>
            <a:r>
              <a:rPr lang="es-AR" sz="2800" b="1" dirty="0"/>
              <a:t>Velocidad completa (1.1)</a:t>
            </a:r>
            <a:r>
              <a:rPr lang="es-AR" sz="2800" dirty="0"/>
              <a:t>: </a:t>
            </a:r>
            <a:r>
              <a:rPr lang="es-AR" sz="2800" b="1" dirty="0"/>
              <a:t>Tasa de transferencia de hasta 12 </a:t>
            </a:r>
            <a:r>
              <a:rPr lang="es-AR" sz="2800" b="1" dirty="0" err="1"/>
              <a:t>Mbit</a:t>
            </a:r>
            <a:r>
              <a:rPr lang="es-AR" sz="2800" b="1" dirty="0"/>
              <a:t>/s (1,5 MB/s)</a:t>
            </a:r>
            <a:r>
              <a:rPr lang="es-AR" sz="2800" dirty="0"/>
              <a:t> </a:t>
            </a:r>
          </a:p>
          <a:p>
            <a:pPr>
              <a:defRPr/>
            </a:pPr>
            <a:r>
              <a:rPr lang="es-AR" sz="2800" b="1" dirty="0"/>
              <a:t>Alta velocidad (2.0)</a:t>
            </a:r>
            <a:r>
              <a:rPr lang="es-AR" sz="2800" dirty="0"/>
              <a:t>: </a:t>
            </a:r>
            <a:r>
              <a:rPr lang="es-AR" sz="2800" b="1" dirty="0"/>
              <a:t>Tasa de transferencia de hasta 480 </a:t>
            </a:r>
            <a:r>
              <a:rPr lang="es-AR" sz="2800" b="1" dirty="0" err="1"/>
              <a:t>Mbit</a:t>
            </a:r>
            <a:r>
              <a:rPr lang="es-AR" sz="2800" b="1" dirty="0"/>
              <a:t>/s (60 MB/s)</a:t>
            </a:r>
            <a:r>
              <a:rPr lang="es-AR" sz="2800" dirty="0"/>
              <a:t> pero con una </a:t>
            </a:r>
            <a:r>
              <a:rPr lang="es-AR" sz="2800" b="1" dirty="0"/>
              <a:t>tasa real práctica máxima de 280 </a:t>
            </a:r>
            <a:r>
              <a:rPr lang="es-AR" sz="2800" b="1" dirty="0" err="1"/>
              <a:t>Mbit</a:t>
            </a:r>
            <a:r>
              <a:rPr lang="es-AR" sz="2800" b="1" dirty="0"/>
              <a:t>/s (35 MB/s)</a:t>
            </a:r>
            <a:r>
              <a:rPr lang="es-AR" sz="2800" dirty="0"/>
              <a:t>. </a:t>
            </a:r>
          </a:p>
          <a:p>
            <a:pPr>
              <a:defRPr/>
            </a:pPr>
            <a:r>
              <a:rPr lang="es-AR" sz="2800" b="1" dirty="0"/>
              <a:t>Superalta velocidad (3.0)</a:t>
            </a:r>
            <a:r>
              <a:rPr lang="es-AR" sz="2800" dirty="0"/>
              <a:t>: Tiene una </a:t>
            </a:r>
            <a:r>
              <a:rPr lang="es-AR" sz="2800" b="1" dirty="0"/>
              <a:t>tasa de transferencia de hasta 4,8 Gbit/s (600 MB/s)</a:t>
            </a:r>
            <a:r>
              <a:rPr lang="es-AR" sz="2800" dirty="0"/>
              <a:t>. Máximo teórico de </a:t>
            </a:r>
            <a:r>
              <a:rPr lang="es-AR" sz="2800" b="1" dirty="0"/>
              <a:t>5 Gbit/s, se lo conoce como Super </a:t>
            </a:r>
            <a:r>
              <a:rPr lang="es-AR" sz="2800" b="1" dirty="0" err="1"/>
              <a:t>Speed</a:t>
            </a:r>
            <a:r>
              <a:rPr lang="es-AR" sz="2800" b="1" dirty="0"/>
              <a:t> USB</a:t>
            </a:r>
            <a:r>
              <a:rPr lang="es-AR" sz="2800" dirty="0"/>
              <a:t>.</a:t>
            </a:r>
          </a:p>
          <a:p>
            <a:pPr>
              <a:defRPr/>
            </a:pPr>
            <a:endParaRPr lang="es-AR" dirty="0"/>
          </a:p>
        </p:txBody>
      </p:sp>
      <p:sp>
        <p:nvSpPr>
          <p:cNvPr id="4" name="3 Marcador de número de diapositiva">
            <a:extLst>
              <a:ext uri="{FF2B5EF4-FFF2-40B4-BE49-F238E27FC236}">
                <a16:creationId xmlns:a16="http://schemas.microsoft.com/office/drawing/2014/main" id="{7A7E7259-EDCB-4977-A9B3-83B08970A3E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11182A0-0904-4B46-B2AD-8B4C6B7D9378}" type="slidenum">
              <a:rPr lang="es-ES" altLang="es-AR" smtClean="0"/>
              <a:pPr eaLnBrk="1" hangingPunct="1">
                <a:defRPr/>
              </a:pPr>
              <a:t>71</a:t>
            </a:fld>
            <a:endParaRPr lang="es-ES" altLang="es-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B62B7-2252-448A-B8FB-896D8F340D74}"/>
              </a:ext>
            </a:extLst>
          </p:cNvPr>
          <p:cNvSpPr>
            <a:spLocks noGrp="1"/>
          </p:cNvSpPr>
          <p:nvPr>
            <p:ph type="title"/>
          </p:nvPr>
        </p:nvSpPr>
        <p:spPr/>
        <p:txBody>
          <a:bodyPr/>
          <a:lstStyle/>
          <a:p>
            <a:r>
              <a:rPr lang="es-ES" dirty="0"/>
              <a:t>Universal Serial Bus (USB)</a:t>
            </a:r>
            <a:endParaRPr lang="es-AR" dirty="0"/>
          </a:p>
        </p:txBody>
      </p:sp>
      <p:sp>
        <p:nvSpPr>
          <p:cNvPr id="3" name="Marcador de contenido 2">
            <a:extLst>
              <a:ext uri="{FF2B5EF4-FFF2-40B4-BE49-F238E27FC236}">
                <a16:creationId xmlns:a16="http://schemas.microsoft.com/office/drawing/2014/main" id="{46903676-EABF-4B60-84AC-89222D7AB1FC}"/>
              </a:ext>
            </a:extLst>
          </p:cNvPr>
          <p:cNvSpPr>
            <a:spLocks noGrp="1"/>
          </p:cNvSpPr>
          <p:nvPr>
            <p:ph idx="1"/>
          </p:nvPr>
        </p:nvSpPr>
        <p:spPr/>
        <p:txBody>
          <a:bodyPr/>
          <a:lstStyle/>
          <a:p>
            <a:r>
              <a:rPr lang="es-AR" b="1" dirty="0"/>
              <a:t>USB 3.1</a:t>
            </a:r>
            <a:r>
              <a:rPr lang="es-AR" dirty="0"/>
              <a:t>: Tiene una </a:t>
            </a:r>
            <a:r>
              <a:rPr lang="es-AR" sz="3200" b="1" dirty="0"/>
              <a:t>tasa de transferencia </a:t>
            </a:r>
            <a:r>
              <a:rPr lang="es-AR" dirty="0"/>
              <a:t>máxima de 10 Gbps, también se le conoce como </a:t>
            </a:r>
            <a:r>
              <a:rPr lang="es-AR" b="1" dirty="0"/>
              <a:t>Super </a:t>
            </a:r>
            <a:r>
              <a:rPr lang="es-AR" b="1" dirty="0" err="1"/>
              <a:t>Speed</a:t>
            </a:r>
            <a:r>
              <a:rPr lang="es-AR" b="1" dirty="0"/>
              <a:t> USB 10 Gbps</a:t>
            </a:r>
            <a:r>
              <a:rPr lang="es-AR" dirty="0"/>
              <a:t>.</a:t>
            </a:r>
          </a:p>
          <a:p>
            <a:r>
              <a:rPr lang="es-AR" b="1" dirty="0"/>
              <a:t>USB 3.2</a:t>
            </a:r>
            <a:r>
              <a:rPr lang="es-AR" dirty="0"/>
              <a:t>: Tiene una </a:t>
            </a:r>
            <a:r>
              <a:rPr lang="es-AR" sz="3200" b="1" dirty="0"/>
              <a:t>tasa de transferencia </a:t>
            </a:r>
            <a:r>
              <a:rPr lang="es-AR" dirty="0"/>
              <a:t>máxima de 20 Gbps, también se le conoce como </a:t>
            </a:r>
            <a:r>
              <a:rPr lang="es-AR" b="1" dirty="0"/>
              <a:t>Super </a:t>
            </a:r>
            <a:r>
              <a:rPr lang="es-AR" b="1" dirty="0" err="1"/>
              <a:t>Speed</a:t>
            </a:r>
            <a:r>
              <a:rPr lang="es-AR" b="1" dirty="0"/>
              <a:t> USB 20 Gbps</a:t>
            </a:r>
            <a:r>
              <a:rPr lang="es-AR" dirty="0"/>
              <a:t>.</a:t>
            </a:r>
          </a:p>
          <a:p>
            <a:endParaRPr lang="es-AR" dirty="0"/>
          </a:p>
        </p:txBody>
      </p:sp>
      <p:sp>
        <p:nvSpPr>
          <p:cNvPr id="4" name="Marcador de número de diapositiva 3">
            <a:extLst>
              <a:ext uri="{FF2B5EF4-FFF2-40B4-BE49-F238E27FC236}">
                <a16:creationId xmlns:a16="http://schemas.microsoft.com/office/drawing/2014/main" id="{8334426E-9636-46A2-8F7D-F3D437C779E4}"/>
              </a:ext>
            </a:extLst>
          </p:cNvPr>
          <p:cNvSpPr>
            <a:spLocks noGrp="1"/>
          </p:cNvSpPr>
          <p:nvPr>
            <p:ph type="sldNum" sz="quarter" idx="12"/>
          </p:nvPr>
        </p:nvSpPr>
        <p:spPr/>
        <p:txBody>
          <a:bodyPr/>
          <a:lstStyle/>
          <a:p>
            <a:pPr>
              <a:defRPr/>
            </a:pPr>
            <a:fld id="{0096C54D-47C9-43CE-B741-7278959F4603}" type="slidenum">
              <a:rPr lang="es-ES" altLang="es-AR" smtClean="0"/>
              <a:pPr>
                <a:defRPr/>
              </a:pPr>
              <a:t>72</a:t>
            </a:fld>
            <a:endParaRPr lang="es-ES" altLang="es-AR"/>
          </a:p>
        </p:txBody>
      </p:sp>
    </p:spTree>
    <p:extLst>
      <p:ext uri="{BB962C8B-B14F-4D97-AF65-F5344CB8AC3E}">
        <p14:creationId xmlns:p14="http://schemas.microsoft.com/office/powerpoint/2010/main" val="28626490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95D9246F-0D53-4EC9-A512-D730F12F765E}"/>
              </a:ext>
            </a:extLst>
          </p:cNvPr>
          <p:cNvSpPr>
            <a:spLocks noGrp="1"/>
          </p:cNvSpPr>
          <p:nvPr>
            <p:ph type="title"/>
          </p:nvPr>
        </p:nvSpPr>
        <p:spPr/>
        <p:txBody>
          <a:bodyPr/>
          <a:lstStyle/>
          <a:p>
            <a:pPr>
              <a:defRPr/>
            </a:pPr>
            <a:r>
              <a:rPr lang="es-ES" dirty="0"/>
              <a:t>Universal Serial Bus (USB)</a:t>
            </a:r>
            <a:endParaRPr lang="es-AR" dirty="0"/>
          </a:p>
        </p:txBody>
      </p:sp>
      <p:sp>
        <p:nvSpPr>
          <p:cNvPr id="3" name="2 Marcador de contenido">
            <a:extLst>
              <a:ext uri="{FF2B5EF4-FFF2-40B4-BE49-F238E27FC236}">
                <a16:creationId xmlns:a16="http://schemas.microsoft.com/office/drawing/2014/main" id="{FFFA0D6D-5404-45F5-8510-6C2E60A61471}"/>
              </a:ext>
            </a:extLst>
          </p:cNvPr>
          <p:cNvSpPr>
            <a:spLocks noGrp="1"/>
          </p:cNvSpPr>
          <p:nvPr>
            <p:ph idx="1"/>
          </p:nvPr>
        </p:nvSpPr>
        <p:spPr>
          <a:xfrm>
            <a:off x="179512" y="1268760"/>
            <a:ext cx="8712968" cy="5311427"/>
          </a:xfrm>
        </p:spPr>
        <p:txBody>
          <a:bodyPr/>
          <a:lstStyle/>
          <a:p>
            <a:pPr algn="just">
              <a:defRPr/>
            </a:pPr>
            <a:r>
              <a:rPr lang="es-AR" sz="2800" b="1" dirty="0"/>
              <a:t>El cable USB 2.0 dispone de cuatro líneas, un par para datos, y otro par de alimentación</a:t>
            </a:r>
            <a:r>
              <a:rPr lang="es-AR" sz="2800" dirty="0"/>
              <a:t>.</a:t>
            </a:r>
          </a:p>
          <a:p>
            <a:pPr algn="just">
              <a:defRPr/>
            </a:pPr>
            <a:r>
              <a:rPr lang="es-AR" sz="2800" dirty="0"/>
              <a:t>La velocidad del </a:t>
            </a:r>
            <a:r>
              <a:rPr lang="es-AR" sz="2800" b="1" dirty="0"/>
              <a:t>USB 3.0</a:t>
            </a:r>
            <a:r>
              <a:rPr lang="es-AR" sz="2800" dirty="0"/>
              <a:t> es diez veces más rápida que la del </a:t>
            </a:r>
            <a:r>
              <a:rPr lang="es-AR" sz="2800" b="1" dirty="0"/>
              <a:t>USB 2.0</a:t>
            </a:r>
            <a:r>
              <a:rPr lang="es-AR" sz="2800" dirty="0"/>
              <a:t>, debido a que se han agregado nuevas vías de comunicación al </a:t>
            </a:r>
            <a:r>
              <a:rPr lang="es-AR" sz="2800" b="1" dirty="0"/>
              <a:t>incluir 5 contactos adicionales.</a:t>
            </a:r>
          </a:p>
          <a:p>
            <a:pPr algn="just">
              <a:defRPr/>
            </a:pPr>
            <a:r>
              <a:rPr lang="es-AR" sz="2800" dirty="0"/>
              <a:t>Las señales del USB 2.0 se transmiten en un cable de un </a:t>
            </a:r>
            <a:r>
              <a:rPr lang="es-AR" sz="2800" b="1" dirty="0">
                <a:hlinkClick r:id="rId2" tooltip="Par trenzado"/>
              </a:rPr>
              <a:t>par trenzado</a:t>
            </a:r>
            <a:r>
              <a:rPr lang="es-AR" sz="2800" dirty="0"/>
              <a:t> cuyos hilos se denominan </a:t>
            </a:r>
            <a:r>
              <a:rPr lang="es-AR" sz="2800" b="1" dirty="0"/>
              <a:t>D+</a:t>
            </a:r>
            <a:r>
              <a:rPr lang="es-AR" sz="2800" dirty="0"/>
              <a:t> y </a:t>
            </a:r>
            <a:r>
              <a:rPr lang="es-AR" sz="2800" b="1" dirty="0"/>
              <a:t>D-</a:t>
            </a:r>
            <a:r>
              <a:rPr lang="es-AR" sz="2800" dirty="0"/>
              <a:t>,</a:t>
            </a:r>
            <a:r>
              <a:rPr lang="es-AR" sz="2800" b="1" dirty="0"/>
              <a:t>utilizan señalización diferencial en </a:t>
            </a:r>
            <a:r>
              <a:rPr lang="es-AR" sz="2800" b="1" u="sng" dirty="0" err="1">
                <a:hlinkClick r:id="rId3" tooltip="Dúplex (telecomunicaciones)"/>
              </a:rPr>
              <a:t>half</a:t>
            </a:r>
            <a:r>
              <a:rPr lang="es-AR" sz="2800" b="1" u="sng" dirty="0">
                <a:hlinkClick r:id="rId3" tooltip="Dúplex (telecomunicaciones)"/>
              </a:rPr>
              <a:t> dúplex</a:t>
            </a:r>
            <a:r>
              <a:rPr lang="es-AR" sz="2800" b="1" u="sng" dirty="0"/>
              <a:t>,</a:t>
            </a:r>
            <a:r>
              <a:rPr lang="es-AR" sz="2800" b="1" dirty="0"/>
              <a:t> en cambio, el USB 3.0 utiliza dos pares trenzados de hilos para realizar una señalización diferencial en </a:t>
            </a:r>
            <a:r>
              <a:rPr lang="es-AR" sz="2800" b="1" u="sng" dirty="0">
                <a:hlinkClick r:id="rId3" tooltip="Dúplex (telecomunicaciones)"/>
              </a:rPr>
              <a:t>full dúplex</a:t>
            </a:r>
            <a:r>
              <a:rPr lang="es-AR" sz="2800" b="1" u="sng" dirty="0"/>
              <a:t> </a:t>
            </a:r>
            <a:r>
              <a:rPr lang="es-AR" sz="2800" b="1" dirty="0"/>
              <a:t>(SSTX+, SSTX-, SSRX+, SSRX-).</a:t>
            </a:r>
            <a:endParaRPr lang="es-AR" sz="2800" dirty="0"/>
          </a:p>
        </p:txBody>
      </p:sp>
      <p:sp>
        <p:nvSpPr>
          <p:cNvPr id="4" name="3 Marcador de número de diapositiva">
            <a:extLst>
              <a:ext uri="{FF2B5EF4-FFF2-40B4-BE49-F238E27FC236}">
                <a16:creationId xmlns:a16="http://schemas.microsoft.com/office/drawing/2014/main" id="{65C12B8C-D2C0-493F-81DC-ECA6D42BFF5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3DE8064B-642C-4F66-A320-1466347F3D38}" type="slidenum">
              <a:rPr lang="es-ES" altLang="es-AR" smtClean="0"/>
              <a:pPr eaLnBrk="1" hangingPunct="1">
                <a:defRPr/>
              </a:pPr>
              <a:t>73</a:t>
            </a:fld>
            <a:endParaRPr lang="es-ES" altLang="es-A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7D9B71-AC6C-4C3B-B818-3039B953103C}"/>
              </a:ext>
            </a:extLst>
          </p:cNvPr>
          <p:cNvSpPr>
            <a:spLocks noGrp="1"/>
          </p:cNvSpPr>
          <p:nvPr>
            <p:ph type="title"/>
          </p:nvPr>
        </p:nvSpPr>
        <p:spPr/>
        <p:txBody>
          <a:bodyPr/>
          <a:lstStyle/>
          <a:p>
            <a:r>
              <a:rPr lang="es-ES" dirty="0"/>
              <a:t>Universal Serial Bus (USB)</a:t>
            </a:r>
            <a:endParaRPr lang="es-AR" dirty="0"/>
          </a:p>
        </p:txBody>
      </p:sp>
      <p:pic>
        <p:nvPicPr>
          <p:cNvPr id="7" name="Marcador de contenido 6" descr="Tabla&#10;&#10;Descripción generada automáticamente">
            <a:extLst>
              <a:ext uri="{FF2B5EF4-FFF2-40B4-BE49-F238E27FC236}">
                <a16:creationId xmlns:a16="http://schemas.microsoft.com/office/drawing/2014/main" id="{1A99E9AB-57FD-400E-8118-55415095C5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2253075"/>
            <a:ext cx="4495800" cy="2927285"/>
          </a:xfrm>
        </p:spPr>
      </p:pic>
      <p:pic>
        <p:nvPicPr>
          <p:cNvPr id="9" name="Marcador de contenido 8" descr="Interfaz de usuario gráfica&#10;&#10;Descripción generada automáticamente">
            <a:extLst>
              <a:ext uri="{FF2B5EF4-FFF2-40B4-BE49-F238E27FC236}">
                <a16:creationId xmlns:a16="http://schemas.microsoft.com/office/drawing/2014/main" id="{82003630-2E18-41F2-86AF-7B3F3442BC7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95800" y="2173987"/>
            <a:ext cx="4648200" cy="3174957"/>
          </a:xfrm>
        </p:spPr>
      </p:pic>
      <p:sp>
        <p:nvSpPr>
          <p:cNvPr id="5" name="Marcador de número de diapositiva 4">
            <a:extLst>
              <a:ext uri="{FF2B5EF4-FFF2-40B4-BE49-F238E27FC236}">
                <a16:creationId xmlns:a16="http://schemas.microsoft.com/office/drawing/2014/main" id="{D3EE8525-8E9C-49D6-866D-AE1DE35EFF9C}"/>
              </a:ext>
            </a:extLst>
          </p:cNvPr>
          <p:cNvSpPr>
            <a:spLocks noGrp="1"/>
          </p:cNvSpPr>
          <p:nvPr>
            <p:ph type="sldNum" sz="quarter" idx="12"/>
          </p:nvPr>
        </p:nvSpPr>
        <p:spPr/>
        <p:txBody>
          <a:bodyPr/>
          <a:lstStyle/>
          <a:p>
            <a:pPr>
              <a:defRPr/>
            </a:pPr>
            <a:fld id="{4515A099-574E-4A7A-9800-22D04C2B076A}" type="slidenum">
              <a:rPr lang="es-ES" altLang="es-AR" smtClean="0"/>
              <a:pPr>
                <a:defRPr/>
              </a:pPr>
              <a:t>74</a:t>
            </a:fld>
            <a:endParaRPr lang="es-ES" altLang="es-AR"/>
          </a:p>
        </p:txBody>
      </p:sp>
    </p:spTree>
    <p:extLst>
      <p:ext uri="{BB962C8B-B14F-4D97-AF65-F5344CB8AC3E}">
        <p14:creationId xmlns:p14="http://schemas.microsoft.com/office/powerpoint/2010/main" val="8175712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E5F73E-9E43-4C3A-9E64-985A54E3D269}"/>
              </a:ext>
            </a:extLst>
          </p:cNvPr>
          <p:cNvSpPr>
            <a:spLocks noGrp="1"/>
          </p:cNvSpPr>
          <p:nvPr>
            <p:ph type="title"/>
          </p:nvPr>
        </p:nvSpPr>
        <p:spPr/>
        <p:txBody>
          <a:bodyPr/>
          <a:lstStyle/>
          <a:p>
            <a:r>
              <a:rPr lang="es-ES" dirty="0"/>
              <a:t>Universal Serial Bus (USB)</a:t>
            </a:r>
            <a:endParaRPr lang="es-AR" dirty="0"/>
          </a:p>
        </p:txBody>
      </p:sp>
      <p:pic>
        <p:nvPicPr>
          <p:cNvPr id="6" name="Marcador de contenido 5" descr="Interfaz de usuario gráfica&#10;&#10;Descripción generada automáticamente">
            <a:extLst>
              <a:ext uri="{FF2B5EF4-FFF2-40B4-BE49-F238E27FC236}">
                <a16:creationId xmlns:a16="http://schemas.microsoft.com/office/drawing/2014/main" id="{1FFE6C30-5EC1-4AF6-9D27-839236C4B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9" y="1396716"/>
            <a:ext cx="5688632" cy="4875971"/>
          </a:xfrm>
        </p:spPr>
      </p:pic>
      <p:sp>
        <p:nvSpPr>
          <p:cNvPr id="4" name="Marcador de número de diapositiva 3">
            <a:extLst>
              <a:ext uri="{FF2B5EF4-FFF2-40B4-BE49-F238E27FC236}">
                <a16:creationId xmlns:a16="http://schemas.microsoft.com/office/drawing/2014/main" id="{47E7BA63-3A86-4FBD-A173-8856F8E3F0CF}"/>
              </a:ext>
            </a:extLst>
          </p:cNvPr>
          <p:cNvSpPr>
            <a:spLocks noGrp="1"/>
          </p:cNvSpPr>
          <p:nvPr>
            <p:ph type="sldNum" sz="quarter" idx="12"/>
          </p:nvPr>
        </p:nvSpPr>
        <p:spPr/>
        <p:txBody>
          <a:bodyPr/>
          <a:lstStyle/>
          <a:p>
            <a:pPr>
              <a:defRPr/>
            </a:pPr>
            <a:fld id="{0096C54D-47C9-43CE-B741-7278959F4603}" type="slidenum">
              <a:rPr lang="es-ES" altLang="es-AR" smtClean="0"/>
              <a:pPr>
                <a:defRPr/>
              </a:pPr>
              <a:t>75</a:t>
            </a:fld>
            <a:endParaRPr lang="es-ES" altLang="es-AR"/>
          </a:p>
        </p:txBody>
      </p:sp>
    </p:spTree>
    <p:extLst>
      <p:ext uri="{BB962C8B-B14F-4D97-AF65-F5344CB8AC3E}">
        <p14:creationId xmlns:p14="http://schemas.microsoft.com/office/powerpoint/2010/main" val="27904244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04E438E9-C369-46F7-B665-9F4701351DB9}"/>
              </a:ext>
            </a:extLst>
          </p:cNvPr>
          <p:cNvSpPr>
            <a:spLocks noGrp="1"/>
          </p:cNvSpPr>
          <p:nvPr>
            <p:ph type="title"/>
          </p:nvPr>
        </p:nvSpPr>
        <p:spPr/>
        <p:txBody>
          <a:bodyPr/>
          <a:lstStyle/>
          <a:p>
            <a:pPr>
              <a:defRPr/>
            </a:pPr>
            <a:r>
              <a:rPr lang="es-ES" dirty="0"/>
              <a:t>Universal Serial Bus (USB)</a:t>
            </a:r>
            <a:endParaRPr lang="es-AR" dirty="0"/>
          </a:p>
        </p:txBody>
      </p:sp>
      <p:sp>
        <p:nvSpPr>
          <p:cNvPr id="5" name="4 Marcador de número de diapositiva">
            <a:extLst>
              <a:ext uri="{FF2B5EF4-FFF2-40B4-BE49-F238E27FC236}">
                <a16:creationId xmlns:a16="http://schemas.microsoft.com/office/drawing/2014/main" id="{B7ACE347-7CCF-4129-B2C7-BF5CACB9522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C2340F5-56E7-486A-8C14-9B04B1315EA0}" type="slidenum">
              <a:rPr lang="es-ES" altLang="es-AR" smtClean="0"/>
              <a:pPr eaLnBrk="1" hangingPunct="1">
                <a:defRPr/>
              </a:pPr>
              <a:t>76</a:t>
            </a:fld>
            <a:endParaRPr lang="es-ES" altLang="es-AR"/>
          </a:p>
        </p:txBody>
      </p:sp>
      <p:pic>
        <p:nvPicPr>
          <p:cNvPr id="63492" name="5 Marcador de contenido" descr="USB connectors.jpg">
            <a:hlinkClick r:id="rId2"/>
            <a:extLst>
              <a:ext uri="{FF2B5EF4-FFF2-40B4-BE49-F238E27FC236}">
                <a16:creationId xmlns:a16="http://schemas.microsoft.com/office/drawing/2014/main" id="{BF9727BD-1F34-41B1-A025-FCE95DB8A76D}"/>
              </a:ext>
            </a:extLst>
          </p:cNvPr>
          <p:cNvPicPr>
            <a:picLocks noGrp="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84213" y="1773238"/>
            <a:ext cx="3671887" cy="4392612"/>
          </a:xfrm>
        </p:spPr>
      </p:pic>
      <p:pic>
        <p:nvPicPr>
          <p:cNvPr id="63493" name="6 Marcador de contenido" descr="USB types 2.jpg">
            <a:hlinkClick r:id="rId4"/>
            <a:extLst>
              <a:ext uri="{FF2B5EF4-FFF2-40B4-BE49-F238E27FC236}">
                <a16:creationId xmlns:a16="http://schemas.microsoft.com/office/drawing/2014/main" id="{EF5EAA06-DB12-4BE1-908B-437301A37F4B}"/>
              </a:ext>
            </a:extLst>
          </p:cNvPr>
          <p:cNvPicPr>
            <a:picLocks noGrp="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4427538" y="2636838"/>
            <a:ext cx="4321175" cy="2592387"/>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7000E-36E0-6A57-A6E4-C96DECBD86D5}"/>
              </a:ext>
            </a:extLst>
          </p:cNvPr>
          <p:cNvSpPr>
            <a:spLocks noGrp="1"/>
          </p:cNvSpPr>
          <p:nvPr>
            <p:ph type="title"/>
          </p:nvPr>
        </p:nvSpPr>
        <p:spPr>
          <a:xfrm>
            <a:off x="457200" y="277813"/>
            <a:ext cx="8229600" cy="744230"/>
          </a:xfrm>
        </p:spPr>
        <p:txBody>
          <a:bodyPr/>
          <a:lstStyle/>
          <a:p>
            <a:r>
              <a:rPr lang="es-AR" dirty="0"/>
              <a:t>PCH (</a:t>
            </a:r>
            <a:r>
              <a:rPr lang="es-AR" dirty="0" err="1"/>
              <a:t>Platform</a:t>
            </a:r>
            <a:r>
              <a:rPr lang="es-AR" dirty="0"/>
              <a:t> </a:t>
            </a:r>
            <a:r>
              <a:rPr lang="es-AR" dirty="0" err="1"/>
              <a:t>Controller</a:t>
            </a:r>
            <a:r>
              <a:rPr lang="es-AR" dirty="0"/>
              <a:t> Hub)</a:t>
            </a:r>
          </a:p>
        </p:txBody>
      </p:sp>
      <p:pic>
        <p:nvPicPr>
          <p:cNvPr id="6" name="Marcador de contenido 5">
            <a:extLst>
              <a:ext uri="{FF2B5EF4-FFF2-40B4-BE49-F238E27FC236}">
                <a16:creationId xmlns:a16="http://schemas.microsoft.com/office/drawing/2014/main" id="{E5AC8A7F-C966-323B-86E1-26E0EB564A98}"/>
              </a:ext>
            </a:extLst>
          </p:cNvPr>
          <p:cNvPicPr>
            <a:picLocks noGrp="1" noChangeAspect="1"/>
          </p:cNvPicPr>
          <p:nvPr>
            <p:ph idx="1"/>
          </p:nvPr>
        </p:nvPicPr>
        <p:blipFill>
          <a:blip r:embed="rId2"/>
          <a:stretch>
            <a:fillRect/>
          </a:stretch>
        </p:blipFill>
        <p:spPr>
          <a:xfrm>
            <a:off x="1523178" y="1131686"/>
            <a:ext cx="6097644" cy="5341843"/>
          </a:xfrm>
        </p:spPr>
      </p:pic>
      <p:sp>
        <p:nvSpPr>
          <p:cNvPr id="4" name="Marcador de número de diapositiva 3">
            <a:extLst>
              <a:ext uri="{FF2B5EF4-FFF2-40B4-BE49-F238E27FC236}">
                <a16:creationId xmlns:a16="http://schemas.microsoft.com/office/drawing/2014/main" id="{BC0B204F-2522-847C-4667-D944203FAF99}"/>
              </a:ext>
            </a:extLst>
          </p:cNvPr>
          <p:cNvSpPr>
            <a:spLocks noGrp="1"/>
          </p:cNvSpPr>
          <p:nvPr>
            <p:ph type="sldNum" sz="quarter" idx="12"/>
          </p:nvPr>
        </p:nvSpPr>
        <p:spPr/>
        <p:txBody>
          <a:bodyPr/>
          <a:lstStyle/>
          <a:p>
            <a:pPr>
              <a:defRPr/>
            </a:pPr>
            <a:fld id="{0096C54D-47C9-43CE-B741-7278959F4603}" type="slidenum">
              <a:rPr lang="es-ES" altLang="es-AR" smtClean="0"/>
              <a:pPr>
                <a:defRPr/>
              </a:pPr>
              <a:t>77</a:t>
            </a:fld>
            <a:endParaRPr lang="es-ES" altLang="es-AR"/>
          </a:p>
        </p:txBody>
      </p:sp>
    </p:spTree>
    <p:extLst>
      <p:ext uri="{BB962C8B-B14F-4D97-AF65-F5344CB8AC3E}">
        <p14:creationId xmlns:p14="http://schemas.microsoft.com/office/powerpoint/2010/main" val="19356978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F0DA4-A1E1-03AC-C694-513E246F53DE}"/>
              </a:ext>
            </a:extLst>
          </p:cNvPr>
          <p:cNvSpPr>
            <a:spLocks noGrp="1"/>
          </p:cNvSpPr>
          <p:nvPr>
            <p:ph type="title"/>
          </p:nvPr>
        </p:nvSpPr>
        <p:spPr>
          <a:xfrm>
            <a:off x="179512" y="277813"/>
            <a:ext cx="8712968" cy="702915"/>
          </a:xfrm>
        </p:spPr>
        <p:txBody>
          <a:bodyPr/>
          <a:lstStyle/>
          <a:p>
            <a:r>
              <a:rPr lang="es-AR" dirty="0"/>
              <a:t>PCH (</a:t>
            </a:r>
            <a:r>
              <a:rPr lang="es-AR" dirty="0" err="1"/>
              <a:t>Platform</a:t>
            </a:r>
            <a:r>
              <a:rPr lang="es-AR" dirty="0"/>
              <a:t> </a:t>
            </a:r>
            <a:r>
              <a:rPr lang="es-AR" dirty="0" err="1"/>
              <a:t>Controller</a:t>
            </a:r>
            <a:r>
              <a:rPr lang="es-AR" dirty="0"/>
              <a:t> Hub)</a:t>
            </a:r>
          </a:p>
        </p:txBody>
      </p:sp>
      <p:sp>
        <p:nvSpPr>
          <p:cNvPr id="3" name="Marcador de contenido 2">
            <a:extLst>
              <a:ext uri="{FF2B5EF4-FFF2-40B4-BE49-F238E27FC236}">
                <a16:creationId xmlns:a16="http://schemas.microsoft.com/office/drawing/2014/main" id="{7143F017-88B7-0AC8-279F-77B72C17FF86}"/>
              </a:ext>
            </a:extLst>
          </p:cNvPr>
          <p:cNvSpPr>
            <a:spLocks noGrp="1"/>
          </p:cNvSpPr>
          <p:nvPr>
            <p:ph idx="1"/>
          </p:nvPr>
        </p:nvSpPr>
        <p:spPr>
          <a:xfrm>
            <a:off x="179512" y="1349201"/>
            <a:ext cx="8229600" cy="4530725"/>
          </a:xfrm>
        </p:spPr>
        <p:txBody>
          <a:bodyPr/>
          <a:lstStyle/>
          <a:p>
            <a:r>
              <a:rPr lang="es-AR" sz="2800" dirty="0"/>
              <a:t>El Chipset Intel DH82Q87 PCH se comunica con el procesador Intel Core i7 por medio de DMI (Direct Media Interface) que es un enlace punto a punto formado por 4 </a:t>
            </a:r>
            <a:r>
              <a:rPr lang="es-AR" sz="2800" dirty="0" err="1"/>
              <a:t>lanes</a:t>
            </a:r>
            <a:r>
              <a:rPr lang="es-AR" sz="2800" dirty="0"/>
              <a:t> con una velocidad de transferencia de 2,5 GT/s ( con la versión 2.0 puede alcanzar 5 GT/s). Un </a:t>
            </a:r>
            <a:r>
              <a:rPr lang="es-AR" sz="2800" dirty="0" err="1"/>
              <a:t>lane</a:t>
            </a:r>
            <a:r>
              <a:rPr lang="es-AR" sz="2800" dirty="0"/>
              <a:t> es un enlace bidireccional (full-</a:t>
            </a:r>
            <a:r>
              <a:rPr lang="es-AR" sz="2800" dirty="0" err="1"/>
              <a:t>duplex</a:t>
            </a:r>
            <a:r>
              <a:rPr lang="es-AR" sz="2800" dirty="0"/>
              <a:t>) con señalización diferencial (4 líneas).</a:t>
            </a:r>
          </a:p>
          <a:p>
            <a:r>
              <a:rPr lang="es-AR" sz="2800" dirty="0"/>
              <a:t>Es un componente complejo y programable por software con varias características para incrementar el rendimiento y la confiabilidad del sistema.</a:t>
            </a:r>
          </a:p>
        </p:txBody>
      </p:sp>
      <p:sp>
        <p:nvSpPr>
          <p:cNvPr id="4" name="Marcador de número de diapositiva 3">
            <a:extLst>
              <a:ext uri="{FF2B5EF4-FFF2-40B4-BE49-F238E27FC236}">
                <a16:creationId xmlns:a16="http://schemas.microsoft.com/office/drawing/2014/main" id="{E7F6F16C-E8DB-6432-0FFE-6B4D244F83E5}"/>
              </a:ext>
            </a:extLst>
          </p:cNvPr>
          <p:cNvSpPr>
            <a:spLocks noGrp="1"/>
          </p:cNvSpPr>
          <p:nvPr>
            <p:ph type="sldNum" sz="quarter" idx="12"/>
          </p:nvPr>
        </p:nvSpPr>
        <p:spPr/>
        <p:txBody>
          <a:bodyPr/>
          <a:lstStyle/>
          <a:p>
            <a:pPr>
              <a:defRPr/>
            </a:pPr>
            <a:fld id="{0096C54D-47C9-43CE-B741-7278959F4603}" type="slidenum">
              <a:rPr lang="es-ES" altLang="es-AR" smtClean="0"/>
              <a:pPr>
                <a:defRPr/>
              </a:pPr>
              <a:t>78</a:t>
            </a:fld>
            <a:endParaRPr lang="es-ES" altLang="es-AR"/>
          </a:p>
        </p:txBody>
      </p:sp>
    </p:spTree>
    <p:extLst>
      <p:ext uri="{BB962C8B-B14F-4D97-AF65-F5344CB8AC3E}">
        <p14:creationId xmlns:p14="http://schemas.microsoft.com/office/powerpoint/2010/main" val="39470825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9F187-402C-3223-CE55-4C6E521F56B3}"/>
              </a:ext>
            </a:extLst>
          </p:cNvPr>
          <p:cNvSpPr>
            <a:spLocks noGrp="1"/>
          </p:cNvSpPr>
          <p:nvPr>
            <p:ph type="title"/>
          </p:nvPr>
        </p:nvSpPr>
        <p:spPr/>
        <p:txBody>
          <a:bodyPr/>
          <a:lstStyle/>
          <a:p>
            <a:r>
              <a:rPr lang="es-AR" dirty="0"/>
              <a:t>PCH (</a:t>
            </a:r>
            <a:r>
              <a:rPr lang="es-AR" dirty="0" err="1"/>
              <a:t>Platform</a:t>
            </a:r>
            <a:r>
              <a:rPr lang="es-AR" dirty="0"/>
              <a:t> </a:t>
            </a:r>
            <a:r>
              <a:rPr lang="es-AR" dirty="0" err="1"/>
              <a:t>Controller</a:t>
            </a:r>
            <a:r>
              <a:rPr lang="es-AR" dirty="0"/>
              <a:t> Hub)</a:t>
            </a:r>
          </a:p>
        </p:txBody>
      </p:sp>
      <p:sp>
        <p:nvSpPr>
          <p:cNvPr id="3" name="Marcador de contenido 2">
            <a:extLst>
              <a:ext uri="{FF2B5EF4-FFF2-40B4-BE49-F238E27FC236}">
                <a16:creationId xmlns:a16="http://schemas.microsoft.com/office/drawing/2014/main" id="{4C9FEF9D-75C5-A52E-71A8-66311CA7593E}"/>
              </a:ext>
            </a:extLst>
          </p:cNvPr>
          <p:cNvSpPr>
            <a:spLocks noGrp="1"/>
          </p:cNvSpPr>
          <p:nvPr>
            <p:ph idx="1"/>
          </p:nvPr>
        </p:nvSpPr>
        <p:spPr>
          <a:xfrm>
            <a:off x="0" y="1420814"/>
            <a:ext cx="9144000" cy="4710112"/>
          </a:xfrm>
        </p:spPr>
        <p:txBody>
          <a:bodyPr/>
          <a:lstStyle/>
          <a:p>
            <a:r>
              <a:rPr lang="es-AR" dirty="0"/>
              <a:t>Contiene:</a:t>
            </a:r>
          </a:p>
          <a:p>
            <a:pPr lvl="1"/>
            <a:r>
              <a:rPr lang="es-AR" dirty="0"/>
              <a:t>Ocho puertos PCIe x1 Gen 2 con una velocidad de trasferencia hasta 5 GT/s.</a:t>
            </a:r>
          </a:p>
          <a:p>
            <a:pPr lvl="1"/>
            <a:r>
              <a:rPr lang="es-AR" dirty="0"/>
              <a:t>Hasta seis puertos </a:t>
            </a:r>
            <a:r>
              <a:rPr lang="es-AR" b="1" dirty="0"/>
              <a:t>SATA</a:t>
            </a:r>
            <a:r>
              <a:rPr lang="es-AR" dirty="0"/>
              <a:t>, con el controlador integrado </a:t>
            </a:r>
            <a:r>
              <a:rPr lang="es-AR" b="1" dirty="0"/>
              <a:t>AHCI</a:t>
            </a:r>
            <a:r>
              <a:rPr lang="es-AR" dirty="0"/>
              <a:t> (</a:t>
            </a:r>
            <a:r>
              <a:rPr lang="es-AR" b="1" dirty="0" err="1"/>
              <a:t>Advanced</a:t>
            </a:r>
            <a:r>
              <a:rPr lang="es-AR" b="1" dirty="0"/>
              <a:t> Host </a:t>
            </a:r>
            <a:r>
              <a:rPr lang="es-AR" b="1" dirty="0" err="1"/>
              <a:t>Controller</a:t>
            </a:r>
            <a:r>
              <a:rPr lang="es-AR" b="1" dirty="0"/>
              <a:t> Interface </a:t>
            </a:r>
            <a:r>
              <a:rPr lang="es-AR" b="1" dirty="0" err="1"/>
              <a:t>using</a:t>
            </a:r>
            <a:r>
              <a:rPr lang="es-AR" b="1" dirty="0"/>
              <a:t> </a:t>
            </a:r>
            <a:r>
              <a:rPr lang="es-AR" b="1" dirty="0" err="1"/>
              <a:t>memory-mapped</a:t>
            </a:r>
            <a:r>
              <a:rPr lang="es-AR" b="1" dirty="0"/>
              <a:t> I/O</a:t>
            </a:r>
            <a:r>
              <a:rPr lang="es-AR" dirty="0"/>
              <a:t>) y con velocidades de datos de 6.0, 3.0 y 1.5 Gb/s.</a:t>
            </a:r>
          </a:p>
          <a:p>
            <a:pPr lvl="1"/>
            <a:r>
              <a:rPr lang="es-AR" b="1" dirty="0"/>
              <a:t>USB</a:t>
            </a:r>
            <a:r>
              <a:rPr lang="es-AR" dirty="0"/>
              <a:t> (</a:t>
            </a:r>
            <a:r>
              <a:rPr lang="es-AR" b="1" dirty="0"/>
              <a:t>Universal Serial Bus</a:t>
            </a:r>
            <a:r>
              <a:rPr lang="es-AR" dirty="0"/>
              <a:t>): soportando distintas velocidades de operación (USB 2.0, USB 3.0) cantidades de puertos (14 y 6 respectivamente).</a:t>
            </a:r>
          </a:p>
        </p:txBody>
      </p:sp>
      <p:sp>
        <p:nvSpPr>
          <p:cNvPr id="4" name="Marcador de número de diapositiva 3">
            <a:extLst>
              <a:ext uri="{FF2B5EF4-FFF2-40B4-BE49-F238E27FC236}">
                <a16:creationId xmlns:a16="http://schemas.microsoft.com/office/drawing/2014/main" id="{34166510-9E63-3443-C19D-254C9282D861}"/>
              </a:ext>
            </a:extLst>
          </p:cNvPr>
          <p:cNvSpPr>
            <a:spLocks noGrp="1"/>
          </p:cNvSpPr>
          <p:nvPr>
            <p:ph type="sldNum" sz="quarter" idx="12"/>
          </p:nvPr>
        </p:nvSpPr>
        <p:spPr/>
        <p:txBody>
          <a:bodyPr/>
          <a:lstStyle/>
          <a:p>
            <a:pPr>
              <a:defRPr/>
            </a:pPr>
            <a:fld id="{0096C54D-47C9-43CE-B741-7278959F4603}" type="slidenum">
              <a:rPr lang="es-ES" altLang="es-AR" smtClean="0"/>
              <a:pPr>
                <a:defRPr/>
              </a:pPr>
              <a:t>79</a:t>
            </a:fld>
            <a:endParaRPr lang="es-ES" altLang="es-AR"/>
          </a:p>
        </p:txBody>
      </p:sp>
    </p:spTree>
    <p:extLst>
      <p:ext uri="{BB962C8B-B14F-4D97-AF65-F5344CB8AC3E}">
        <p14:creationId xmlns:p14="http://schemas.microsoft.com/office/powerpoint/2010/main" val="1961889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7CFCF42A-04CF-402A-A324-CC5E31E4554E}"/>
              </a:ext>
            </a:extLst>
          </p:cNvPr>
          <p:cNvSpPr>
            <a:spLocks noGrp="1"/>
          </p:cNvSpPr>
          <p:nvPr>
            <p:ph type="title"/>
          </p:nvPr>
        </p:nvSpPr>
        <p:spPr/>
        <p:txBody>
          <a:bodyPr/>
          <a:lstStyle/>
          <a:p>
            <a:pPr>
              <a:defRPr/>
            </a:pPr>
            <a:r>
              <a:rPr lang="es-AR" dirty="0"/>
              <a:t>BUSES DE E/S</a:t>
            </a:r>
          </a:p>
        </p:txBody>
      </p:sp>
      <p:sp>
        <p:nvSpPr>
          <p:cNvPr id="3" name="2 Marcador de contenido">
            <a:extLst>
              <a:ext uri="{FF2B5EF4-FFF2-40B4-BE49-F238E27FC236}">
                <a16:creationId xmlns:a16="http://schemas.microsoft.com/office/drawing/2014/main" id="{A803ABC8-BB55-4037-AFAF-2E3C9BBA9942}"/>
              </a:ext>
            </a:extLst>
          </p:cNvPr>
          <p:cNvSpPr>
            <a:spLocks noGrp="1"/>
          </p:cNvSpPr>
          <p:nvPr>
            <p:ph idx="1"/>
          </p:nvPr>
        </p:nvSpPr>
        <p:spPr>
          <a:xfrm>
            <a:off x="457200" y="1600200"/>
            <a:ext cx="8229600" cy="4997450"/>
          </a:xfrm>
        </p:spPr>
        <p:txBody>
          <a:bodyPr/>
          <a:lstStyle/>
          <a:p>
            <a:pPr>
              <a:defRPr/>
            </a:pPr>
            <a:r>
              <a:rPr lang="es-AR" sz="2400" b="1" dirty="0"/>
              <a:t>MODO DE OPERACIÓN:</a:t>
            </a:r>
          </a:p>
          <a:p>
            <a:pPr lvl="1">
              <a:defRPr/>
            </a:pPr>
            <a:r>
              <a:rPr lang="es-AR" sz="2400" b="1" dirty="0"/>
              <a:t>PROTOCOLOS DE TRANSFERENCIA </a:t>
            </a:r>
            <a:r>
              <a:rPr lang="es-AR" sz="2400" dirty="0"/>
              <a:t>(QUE DETERMINEN  EL TIPO DE  COMUNICACIÓN QUE  SE  ESTABLECE ENTRE LOS DISPOSITIVOS CONECTADOS AL BUS)</a:t>
            </a:r>
          </a:p>
          <a:p>
            <a:pPr lvl="1">
              <a:defRPr/>
            </a:pPr>
            <a:r>
              <a:rPr lang="es-AR" sz="2400" dirty="0"/>
              <a:t> </a:t>
            </a:r>
            <a:r>
              <a:rPr lang="es-AR" sz="2400" b="1" dirty="0"/>
              <a:t>PROTOCOLOS DE  SINCRONIZACIÓN </a:t>
            </a:r>
            <a:r>
              <a:rPr lang="es-AR" sz="2400" dirty="0"/>
              <a:t>(QUE DETERMINEN  EL  INICIO Y  EL FIN DE  CADA TRANSFERENCIA DE INFORMACIÓN) </a:t>
            </a:r>
          </a:p>
          <a:p>
            <a:pPr lvl="1">
              <a:defRPr/>
            </a:pPr>
            <a:r>
              <a:rPr lang="es-AR" sz="2400" b="1" dirty="0"/>
              <a:t>PROTOCOLOS  DE ARBITRAJE </a:t>
            </a:r>
            <a:r>
              <a:rPr lang="es-AR" sz="2400" dirty="0"/>
              <a:t>(QUE CONTROLEN EL  ACCESO AL BUS CUANDO MÁS DE  UN DISPOSITIVO PUEDE ACTUAR COMO MAESTRO).</a:t>
            </a:r>
          </a:p>
          <a:p>
            <a:pPr>
              <a:defRPr/>
            </a:pPr>
            <a:endParaRPr lang="es-AR" dirty="0"/>
          </a:p>
        </p:txBody>
      </p:sp>
      <p:sp>
        <p:nvSpPr>
          <p:cNvPr id="4" name="3 Marcador de número de diapositiva">
            <a:extLst>
              <a:ext uri="{FF2B5EF4-FFF2-40B4-BE49-F238E27FC236}">
                <a16:creationId xmlns:a16="http://schemas.microsoft.com/office/drawing/2014/main" id="{8B72A3D5-6C58-47E1-B43A-F28AC9A2576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2AF0911-B465-4413-91AE-885BEF54EB2C}" type="slidenum">
              <a:rPr lang="es-ES" altLang="es-AR" smtClean="0"/>
              <a:pPr eaLnBrk="1" hangingPunct="1">
                <a:defRPr/>
              </a:pPr>
              <a:t>8</a:t>
            </a:fld>
            <a:endParaRPr lang="es-ES" altLang="es-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06530A-58D1-27B1-EFF7-E022EF873544}"/>
              </a:ext>
            </a:extLst>
          </p:cNvPr>
          <p:cNvSpPr>
            <a:spLocks noGrp="1"/>
          </p:cNvSpPr>
          <p:nvPr>
            <p:ph type="title"/>
          </p:nvPr>
        </p:nvSpPr>
        <p:spPr>
          <a:xfrm>
            <a:off x="457200" y="277813"/>
            <a:ext cx="8229600" cy="558899"/>
          </a:xfrm>
        </p:spPr>
        <p:txBody>
          <a:bodyPr/>
          <a:lstStyle/>
          <a:p>
            <a:r>
              <a:rPr lang="es-AR" dirty="0"/>
              <a:t>PCH (</a:t>
            </a:r>
            <a:r>
              <a:rPr lang="es-AR" dirty="0" err="1"/>
              <a:t>Platform</a:t>
            </a:r>
            <a:r>
              <a:rPr lang="es-AR" dirty="0"/>
              <a:t> </a:t>
            </a:r>
            <a:r>
              <a:rPr lang="es-AR" dirty="0" err="1"/>
              <a:t>Controller</a:t>
            </a:r>
            <a:r>
              <a:rPr lang="es-AR" dirty="0"/>
              <a:t> Hub)</a:t>
            </a:r>
          </a:p>
        </p:txBody>
      </p:sp>
      <p:sp>
        <p:nvSpPr>
          <p:cNvPr id="3" name="Marcador de contenido 2">
            <a:extLst>
              <a:ext uri="{FF2B5EF4-FFF2-40B4-BE49-F238E27FC236}">
                <a16:creationId xmlns:a16="http://schemas.microsoft.com/office/drawing/2014/main" id="{D2492530-9F10-358B-7046-A7728CBD9037}"/>
              </a:ext>
            </a:extLst>
          </p:cNvPr>
          <p:cNvSpPr>
            <a:spLocks noGrp="1"/>
          </p:cNvSpPr>
          <p:nvPr>
            <p:ph idx="1"/>
          </p:nvPr>
        </p:nvSpPr>
        <p:spPr>
          <a:xfrm>
            <a:off x="107504" y="858070"/>
            <a:ext cx="8579296" cy="5722117"/>
          </a:xfrm>
        </p:spPr>
        <p:txBody>
          <a:bodyPr/>
          <a:lstStyle/>
          <a:p>
            <a:r>
              <a:rPr lang="es-AR" sz="2400" b="1" dirty="0"/>
              <a:t>APIC</a:t>
            </a:r>
            <a:r>
              <a:rPr lang="es-AR" sz="2400" dirty="0"/>
              <a:t> (</a:t>
            </a:r>
            <a:r>
              <a:rPr lang="es-AR" sz="2400" b="1" dirty="0" err="1"/>
              <a:t>Advanced</a:t>
            </a:r>
            <a:r>
              <a:rPr lang="es-AR" sz="2400" b="1" dirty="0"/>
              <a:t> </a:t>
            </a:r>
            <a:r>
              <a:rPr lang="es-AR" sz="2400" b="1" dirty="0" err="1"/>
              <a:t>Programmable</a:t>
            </a:r>
            <a:r>
              <a:rPr lang="es-AR" sz="2400" b="1" dirty="0"/>
              <a:t> </a:t>
            </a:r>
            <a:r>
              <a:rPr lang="es-AR" sz="2400" b="1" dirty="0" err="1"/>
              <a:t>Interrupt</a:t>
            </a:r>
            <a:r>
              <a:rPr lang="es-AR" sz="2400" b="1" dirty="0"/>
              <a:t> </a:t>
            </a:r>
            <a:r>
              <a:rPr lang="es-AR" sz="2400" b="1" dirty="0" err="1"/>
              <a:t>Controller</a:t>
            </a:r>
            <a:r>
              <a:rPr lang="es-AR" sz="2400" dirty="0"/>
              <a:t>): Es un moderno controlador de interrupciones que soporta la gestión de interrupciones multiprocesadores/multinúcleos posibilitando que las interrupciones  sean dirigidas directamente a un procesador específico. Puede soportar hasta 24 vectores de interrupción. </a:t>
            </a:r>
          </a:p>
          <a:p>
            <a:r>
              <a:rPr lang="es-AR" sz="2400" b="1" dirty="0"/>
              <a:t>SPI</a:t>
            </a:r>
            <a:r>
              <a:rPr lang="es-AR" sz="2400" dirty="0"/>
              <a:t> (</a:t>
            </a:r>
            <a:r>
              <a:rPr lang="es-AR" sz="2400" b="1" dirty="0"/>
              <a:t>Serial </a:t>
            </a:r>
            <a:r>
              <a:rPr lang="es-AR" sz="2400" b="1" dirty="0" err="1"/>
              <a:t>Peripheral</a:t>
            </a:r>
            <a:r>
              <a:rPr lang="es-AR" sz="2400" b="1" dirty="0"/>
              <a:t> Interface</a:t>
            </a:r>
            <a:r>
              <a:rPr lang="es-AR" sz="2400" dirty="0"/>
              <a:t>): Es usado como interfase para dispositivos flash BIOS que contienen firmware de arranque y códigos de inicialización. Pueden conectarse hasta dos dispositivos flash SPI funcionando a 33 MHz.</a:t>
            </a:r>
          </a:p>
          <a:p>
            <a:r>
              <a:rPr lang="es-AR" sz="2400" b="1" dirty="0"/>
              <a:t>RTC</a:t>
            </a:r>
            <a:r>
              <a:rPr lang="es-AR" sz="2400" dirty="0"/>
              <a:t> (</a:t>
            </a:r>
            <a:r>
              <a:rPr lang="es-AR" sz="2400" b="1" dirty="0"/>
              <a:t>Real Time </a:t>
            </a:r>
            <a:r>
              <a:rPr lang="es-AR" sz="2400" b="1" dirty="0" err="1"/>
              <a:t>Clock</a:t>
            </a:r>
            <a:r>
              <a:rPr lang="es-AR" sz="2400" dirty="0"/>
              <a:t>): Es compatible con el popular MC146818A, contiene 256 bytes de RAM (242 bytes disponibles para programación y el resto dedicados a la función de reloj) que puede ser mantenida con una batería de 3V. Puede generar eventos de alerta hasta 30 días en el futuro. Requiere un cristal externo de 32.768 kHz para su funcionamiento.</a:t>
            </a:r>
          </a:p>
        </p:txBody>
      </p:sp>
      <p:sp>
        <p:nvSpPr>
          <p:cNvPr id="4" name="Marcador de número de diapositiva 3">
            <a:extLst>
              <a:ext uri="{FF2B5EF4-FFF2-40B4-BE49-F238E27FC236}">
                <a16:creationId xmlns:a16="http://schemas.microsoft.com/office/drawing/2014/main" id="{9F7332E9-A461-FBB4-FE2B-AA9FAE5690BD}"/>
              </a:ext>
            </a:extLst>
          </p:cNvPr>
          <p:cNvSpPr>
            <a:spLocks noGrp="1"/>
          </p:cNvSpPr>
          <p:nvPr>
            <p:ph type="sldNum" sz="quarter" idx="12"/>
          </p:nvPr>
        </p:nvSpPr>
        <p:spPr/>
        <p:txBody>
          <a:bodyPr/>
          <a:lstStyle/>
          <a:p>
            <a:pPr>
              <a:defRPr/>
            </a:pPr>
            <a:fld id="{0096C54D-47C9-43CE-B741-7278959F4603}" type="slidenum">
              <a:rPr lang="es-ES" altLang="es-AR" smtClean="0"/>
              <a:pPr>
                <a:defRPr/>
              </a:pPr>
              <a:t>80</a:t>
            </a:fld>
            <a:endParaRPr lang="es-ES" altLang="es-AR"/>
          </a:p>
        </p:txBody>
      </p:sp>
    </p:spTree>
    <p:extLst>
      <p:ext uri="{BB962C8B-B14F-4D97-AF65-F5344CB8AC3E}">
        <p14:creationId xmlns:p14="http://schemas.microsoft.com/office/powerpoint/2010/main" val="5989261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94B1F5-0088-37AB-A6C1-676871414C29}"/>
              </a:ext>
            </a:extLst>
          </p:cNvPr>
          <p:cNvSpPr>
            <a:spLocks noGrp="1"/>
          </p:cNvSpPr>
          <p:nvPr>
            <p:ph type="title"/>
          </p:nvPr>
        </p:nvSpPr>
        <p:spPr>
          <a:xfrm>
            <a:off x="457200" y="404663"/>
            <a:ext cx="8229600" cy="981193"/>
          </a:xfrm>
        </p:spPr>
        <p:txBody>
          <a:bodyPr/>
          <a:lstStyle/>
          <a:p>
            <a:r>
              <a:rPr lang="es-AR" dirty="0"/>
              <a:t>PCH (</a:t>
            </a:r>
            <a:r>
              <a:rPr lang="es-AR" dirty="0" err="1"/>
              <a:t>Platform</a:t>
            </a:r>
            <a:r>
              <a:rPr lang="es-AR" dirty="0"/>
              <a:t> </a:t>
            </a:r>
            <a:r>
              <a:rPr lang="es-AR" dirty="0" err="1"/>
              <a:t>Controller</a:t>
            </a:r>
            <a:r>
              <a:rPr lang="es-AR" dirty="0"/>
              <a:t> Hub)</a:t>
            </a:r>
          </a:p>
        </p:txBody>
      </p:sp>
      <p:sp>
        <p:nvSpPr>
          <p:cNvPr id="3" name="Marcador de contenido 2">
            <a:extLst>
              <a:ext uri="{FF2B5EF4-FFF2-40B4-BE49-F238E27FC236}">
                <a16:creationId xmlns:a16="http://schemas.microsoft.com/office/drawing/2014/main" id="{EAF0DF53-9891-263E-1EF2-9126A68669C9}"/>
              </a:ext>
            </a:extLst>
          </p:cNvPr>
          <p:cNvSpPr>
            <a:spLocks noGrp="1"/>
          </p:cNvSpPr>
          <p:nvPr>
            <p:ph idx="1"/>
          </p:nvPr>
        </p:nvSpPr>
        <p:spPr>
          <a:xfrm>
            <a:off x="457200" y="1530511"/>
            <a:ext cx="8229600" cy="4664689"/>
          </a:xfrm>
        </p:spPr>
        <p:txBody>
          <a:bodyPr/>
          <a:lstStyle/>
          <a:p>
            <a:r>
              <a:rPr lang="es-AR" b="1" dirty="0"/>
              <a:t>LPC</a:t>
            </a:r>
            <a:r>
              <a:rPr lang="es-AR" dirty="0"/>
              <a:t> (</a:t>
            </a:r>
            <a:r>
              <a:rPr lang="es-AR" b="1" dirty="0"/>
              <a:t>Low Pin </a:t>
            </a:r>
            <a:r>
              <a:rPr lang="es-AR" b="1" dirty="0" err="1"/>
              <a:t>Count</a:t>
            </a:r>
            <a:r>
              <a:rPr lang="es-AR" b="1" dirty="0"/>
              <a:t> Interface</a:t>
            </a:r>
            <a:r>
              <a:rPr lang="es-AR" dirty="0"/>
              <a:t>): Esta interfase reemplaza al bus ISA desarrollado por IBM en 1980. Puede ser usado para conectar una variedad de dispositivos de baja velocidad que no requieren el ancho de banda de PCI o PCIe.</a:t>
            </a:r>
          </a:p>
          <a:p>
            <a:r>
              <a:rPr lang="es-AR" dirty="0"/>
              <a:t>Un </a:t>
            </a:r>
            <a:r>
              <a:rPr lang="es-AR" b="1" dirty="0"/>
              <a:t>IEEE 802.3 Ethernet LAN MAC </a:t>
            </a:r>
            <a:r>
              <a:rPr lang="es-AR" dirty="0"/>
              <a:t>que soporta velocidades de datos de 10/100/1000 Mbit/s.</a:t>
            </a:r>
          </a:p>
          <a:p>
            <a:pPr lvl="1"/>
            <a:endParaRPr lang="es-AR" dirty="0"/>
          </a:p>
        </p:txBody>
      </p:sp>
      <p:sp>
        <p:nvSpPr>
          <p:cNvPr id="4" name="Marcador de número de diapositiva 3">
            <a:extLst>
              <a:ext uri="{FF2B5EF4-FFF2-40B4-BE49-F238E27FC236}">
                <a16:creationId xmlns:a16="http://schemas.microsoft.com/office/drawing/2014/main" id="{9946F8E4-D3EF-4F1F-B7CA-3121BC5B3ADE}"/>
              </a:ext>
            </a:extLst>
          </p:cNvPr>
          <p:cNvSpPr>
            <a:spLocks noGrp="1"/>
          </p:cNvSpPr>
          <p:nvPr>
            <p:ph type="sldNum" sz="quarter" idx="12"/>
          </p:nvPr>
        </p:nvSpPr>
        <p:spPr/>
        <p:txBody>
          <a:bodyPr/>
          <a:lstStyle/>
          <a:p>
            <a:pPr>
              <a:defRPr/>
            </a:pPr>
            <a:fld id="{0096C54D-47C9-43CE-B741-7278959F4603}" type="slidenum">
              <a:rPr lang="es-ES" altLang="es-AR" smtClean="0"/>
              <a:pPr>
                <a:defRPr/>
              </a:pPr>
              <a:t>81</a:t>
            </a:fld>
            <a:endParaRPr lang="es-ES" altLang="es-AR"/>
          </a:p>
        </p:txBody>
      </p:sp>
    </p:spTree>
    <p:extLst>
      <p:ext uri="{BB962C8B-B14F-4D97-AF65-F5344CB8AC3E}">
        <p14:creationId xmlns:p14="http://schemas.microsoft.com/office/powerpoint/2010/main" val="15118920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AEA89-881F-1B99-46C8-F045052F5929}"/>
              </a:ext>
            </a:extLst>
          </p:cNvPr>
          <p:cNvSpPr>
            <a:spLocks noGrp="1"/>
          </p:cNvSpPr>
          <p:nvPr>
            <p:ph type="title"/>
          </p:nvPr>
        </p:nvSpPr>
        <p:spPr>
          <a:xfrm>
            <a:off x="457200" y="277813"/>
            <a:ext cx="8229600" cy="648419"/>
          </a:xfrm>
        </p:spPr>
        <p:txBody>
          <a:bodyPr/>
          <a:lstStyle/>
          <a:p>
            <a:r>
              <a:rPr lang="es-AR" dirty="0"/>
              <a:t>PCH (</a:t>
            </a:r>
            <a:r>
              <a:rPr lang="es-AR" dirty="0" err="1"/>
              <a:t>Platform</a:t>
            </a:r>
            <a:r>
              <a:rPr lang="es-AR" dirty="0"/>
              <a:t> </a:t>
            </a:r>
            <a:r>
              <a:rPr lang="es-AR" dirty="0" err="1"/>
              <a:t>Controller</a:t>
            </a:r>
            <a:r>
              <a:rPr lang="es-AR" dirty="0"/>
              <a:t> Hub)</a:t>
            </a:r>
          </a:p>
        </p:txBody>
      </p:sp>
      <p:sp>
        <p:nvSpPr>
          <p:cNvPr id="3" name="Marcador de contenido 2">
            <a:extLst>
              <a:ext uri="{FF2B5EF4-FFF2-40B4-BE49-F238E27FC236}">
                <a16:creationId xmlns:a16="http://schemas.microsoft.com/office/drawing/2014/main" id="{883FFE44-F08A-88E0-B093-61E317029ABB}"/>
              </a:ext>
            </a:extLst>
          </p:cNvPr>
          <p:cNvSpPr>
            <a:spLocks noGrp="1"/>
          </p:cNvSpPr>
          <p:nvPr>
            <p:ph idx="1"/>
          </p:nvPr>
        </p:nvSpPr>
        <p:spPr>
          <a:xfrm>
            <a:off x="0" y="1038435"/>
            <a:ext cx="8686800" cy="5541751"/>
          </a:xfrm>
        </p:spPr>
        <p:txBody>
          <a:bodyPr/>
          <a:lstStyle/>
          <a:p>
            <a:r>
              <a:rPr lang="es-AR" u="sng" dirty="0"/>
              <a:t>Compatibilidad hacia atrás:</a:t>
            </a:r>
          </a:p>
          <a:p>
            <a:pPr lvl="1">
              <a:buFont typeface="Wingdings" panose="05000000000000000000" pitchFamily="2" charset="2"/>
              <a:buChar char="q"/>
            </a:pPr>
            <a:r>
              <a:rPr lang="es-AR" b="1" dirty="0"/>
              <a:t>IDE</a:t>
            </a:r>
            <a:r>
              <a:rPr lang="es-AR" dirty="0"/>
              <a:t> (</a:t>
            </a:r>
            <a:r>
              <a:rPr lang="es-AR" b="1" dirty="0" err="1"/>
              <a:t>Integrated</a:t>
            </a:r>
            <a:r>
              <a:rPr lang="es-AR" b="1" dirty="0"/>
              <a:t> Drive </a:t>
            </a:r>
            <a:r>
              <a:rPr lang="es-AR" b="1" dirty="0" err="1"/>
              <a:t>Electronics</a:t>
            </a:r>
            <a:r>
              <a:rPr lang="es-AR" dirty="0"/>
              <a:t>): Controladores de dispositivos HDD, CD y DVD. Han sido reemplazados en algunas plataformas por la interfase SATA. </a:t>
            </a:r>
          </a:p>
          <a:p>
            <a:pPr lvl="1">
              <a:buFont typeface="Wingdings" panose="05000000000000000000" pitchFamily="2" charset="2"/>
              <a:buChar char="q"/>
            </a:pPr>
            <a:r>
              <a:rPr lang="es-AR" dirty="0"/>
              <a:t>Dos </a:t>
            </a:r>
            <a:r>
              <a:rPr lang="es-AR" b="1" dirty="0"/>
              <a:t>DMAC 82C37</a:t>
            </a:r>
            <a:r>
              <a:rPr lang="es-AR" dirty="0"/>
              <a:t>.</a:t>
            </a:r>
          </a:p>
          <a:p>
            <a:pPr lvl="1">
              <a:buFont typeface="Wingdings" panose="05000000000000000000" pitchFamily="2" charset="2"/>
              <a:buChar char="q"/>
            </a:pPr>
            <a:r>
              <a:rPr lang="es-AR" dirty="0"/>
              <a:t>Dos controladores de </a:t>
            </a:r>
            <a:r>
              <a:rPr lang="es-AR" dirty="0" err="1"/>
              <a:t>interrupcio</a:t>
            </a:r>
            <a:r>
              <a:rPr lang="es-AR" dirty="0"/>
              <a:t>( son todavía usados por algunos sistemas operativos antiguos que corren solo en sistemas con un único procesador) </a:t>
            </a:r>
            <a:r>
              <a:rPr lang="es-AR" dirty="0" err="1"/>
              <a:t>nes</a:t>
            </a:r>
            <a:r>
              <a:rPr lang="es-AR" dirty="0"/>
              <a:t> ISA-compatibles </a:t>
            </a:r>
            <a:r>
              <a:rPr lang="es-AR" b="1" dirty="0"/>
              <a:t>82C59</a:t>
            </a:r>
            <a:r>
              <a:rPr lang="es-AR" dirty="0"/>
              <a:t>.</a:t>
            </a:r>
          </a:p>
          <a:p>
            <a:pPr lvl="1">
              <a:buFont typeface="Wingdings" panose="05000000000000000000" pitchFamily="2" charset="2"/>
              <a:buChar char="q"/>
            </a:pPr>
            <a:r>
              <a:rPr lang="es-AR" dirty="0"/>
              <a:t>Tres temporizadores de intervalos programables </a:t>
            </a:r>
            <a:r>
              <a:rPr lang="es-AR" b="1" dirty="0"/>
              <a:t>82C54</a:t>
            </a:r>
            <a:r>
              <a:rPr lang="es-AR" dirty="0"/>
              <a:t>.</a:t>
            </a:r>
          </a:p>
          <a:p>
            <a:endParaRPr lang="es-AR" dirty="0"/>
          </a:p>
        </p:txBody>
      </p:sp>
      <p:sp>
        <p:nvSpPr>
          <p:cNvPr id="4" name="Marcador de número de diapositiva 3">
            <a:extLst>
              <a:ext uri="{FF2B5EF4-FFF2-40B4-BE49-F238E27FC236}">
                <a16:creationId xmlns:a16="http://schemas.microsoft.com/office/drawing/2014/main" id="{A213B795-4FCA-B9A3-3BF1-6D3943EE342C}"/>
              </a:ext>
            </a:extLst>
          </p:cNvPr>
          <p:cNvSpPr>
            <a:spLocks noGrp="1"/>
          </p:cNvSpPr>
          <p:nvPr>
            <p:ph type="sldNum" sz="quarter" idx="12"/>
          </p:nvPr>
        </p:nvSpPr>
        <p:spPr/>
        <p:txBody>
          <a:bodyPr/>
          <a:lstStyle/>
          <a:p>
            <a:pPr>
              <a:defRPr/>
            </a:pPr>
            <a:fld id="{0096C54D-47C9-43CE-B741-7278959F4603}" type="slidenum">
              <a:rPr lang="es-ES" altLang="es-AR" smtClean="0"/>
              <a:pPr>
                <a:defRPr/>
              </a:pPr>
              <a:t>82</a:t>
            </a:fld>
            <a:endParaRPr lang="es-ES" altLang="es-AR"/>
          </a:p>
        </p:txBody>
      </p:sp>
    </p:spTree>
    <p:extLst>
      <p:ext uri="{BB962C8B-B14F-4D97-AF65-F5344CB8AC3E}">
        <p14:creationId xmlns:p14="http://schemas.microsoft.com/office/powerpoint/2010/main" val="2577852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1E13E0-3517-954F-7428-92AB9EB950DF}"/>
              </a:ext>
            </a:extLst>
          </p:cNvPr>
          <p:cNvSpPr>
            <a:spLocks noGrp="1"/>
          </p:cNvSpPr>
          <p:nvPr>
            <p:ph type="ctrTitle" sz="quarter"/>
          </p:nvPr>
        </p:nvSpPr>
        <p:spPr/>
        <p:txBody>
          <a:bodyPr/>
          <a:lstStyle/>
          <a:p>
            <a:r>
              <a:rPr lang="es-AR" dirty="0"/>
              <a:t>FIN</a:t>
            </a:r>
          </a:p>
        </p:txBody>
      </p:sp>
      <p:sp>
        <p:nvSpPr>
          <p:cNvPr id="3" name="Subtítulo 2">
            <a:extLst>
              <a:ext uri="{FF2B5EF4-FFF2-40B4-BE49-F238E27FC236}">
                <a16:creationId xmlns:a16="http://schemas.microsoft.com/office/drawing/2014/main" id="{7369C1FD-2EC9-0DE4-BD4C-CEA02779CA47}"/>
              </a:ext>
            </a:extLst>
          </p:cNvPr>
          <p:cNvSpPr>
            <a:spLocks noGrp="1"/>
          </p:cNvSpPr>
          <p:nvPr>
            <p:ph type="subTitle" sz="quarter" idx="1"/>
          </p:nvPr>
        </p:nvSpPr>
        <p:spPr/>
        <p:txBody>
          <a:bodyPr/>
          <a:lstStyle/>
          <a:p>
            <a:r>
              <a:rPr lang="es-AR" dirty="0"/>
              <a:t>SEGUNDA PARTE UNIDAD 4</a:t>
            </a:r>
          </a:p>
        </p:txBody>
      </p:sp>
    </p:spTree>
    <p:extLst>
      <p:ext uri="{BB962C8B-B14F-4D97-AF65-F5344CB8AC3E}">
        <p14:creationId xmlns:p14="http://schemas.microsoft.com/office/powerpoint/2010/main" val="312984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B7D36A-3B39-2658-9630-309C6ECE6E20}"/>
              </a:ext>
            </a:extLst>
          </p:cNvPr>
          <p:cNvSpPr>
            <a:spLocks noGrp="1"/>
          </p:cNvSpPr>
          <p:nvPr>
            <p:ph type="title"/>
          </p:nvPr>
        </p:nvSpPr>
        <p:spPr/>
        <p:txBody>
          <a:bodyPr/>
          <a:lstStyle/>
          <a:p>
            <a:r>
              <a:rPr lang="es-AR" sz="2800" dirty="0"/>
              <a:t>TEMPORIZACIÓN SÍNCRONA </a:t>
            </a:r>
            <a:br>
              <a:rPr lang="es-AR" sz="2800" dirty="0"/>
            </a:br>
            <a:r>
              <a:rPr lang="es-AR" sz="2800" dirty="0"/>
              <a:t>OPERACIÓN LECTURA Y ESCRITURA DE BUS</a:t>
            </a:r>
          </a:p>
        </p:txBody>
      </p:sp>
      <p:pic>
        <p:nvPicPr>
          <p:cNvPr id="7" name="Marcador de contenido 6">
            <a:extLst>
              <a:ext uri="{FF2B5EF4-FFF2-40B4-BE49-F238E27FC236}">
                <a16:creationId xmlns:a16="http://schemas.microsoft.com/office/drawing/2014/main" id="{A5B3246D-140A-328D-0A05-8FAE3F96D06C}"/>
              </a:ext>
            </a:extLst>
          </p:cNvPr>
          <p:cNvPicPr>
            <a:picLocks noGrp="1" noChangeAspect="1"/>
          </p:cNvPicPr>
          <p:nvPr>
            <p:ph sz="half" idx="1"/>
          </p:nvPr>
        </p:nvPicPr>
        <p:blipFill>
          <a:blip r:embed="rId2"/>
          <a:stretch>
            <a:fillRect/>
          </a:stretch>
        </p:blipFill>
        <p:spPr>
          <a:xfrm>
            <a:off x="0" y="1556792"/>
            <a:ext cx="4435978" cy="4392488"/>
          </a:xfrm>
        </p:spPr>
      </p:pic>
      <p:pic>
        <p:nvPicPr>
          <p:cNvPr id="9" name="Marcador de contenido 8">
            <a:extLst>
              <a:ext uri="{FF2B5EF4-FFF2-40B4-BE49-F238E27FC236}">
                <a16:creationId xmlns:a16="http://schemas.microsoft.com/office/drawing/2014/main" id="{F994EB99-795D-4186-F2C5-271301C66394}"/>
              </a:ext>
            </a:extLst>
          </p:cNvPr>
          <p:cNvPicPr>
            <a:picLocks noGrp="1" noChangeAspect="1"/>
          </p:cNvPicPr>
          <p:nvPr>
            <p:ph sz="half" idx="2"/>
          </p:nvPr>
        </p:nvPicPr>
        <p:blipFill>
          <a:blip r:embed="rId3"/>
          <a:stretch>
            <a:fillRect/>
          </a:stretch>
        </p:blipFill>
        <p:spPr>
          <a:xfrm>
            <a:off x="4646824" y="1544216"/>
            <a:ext cx="4530617" cy="4392488"/>
          </a:xfrm>
        </p:spPr>
      </p:pic>
      <p:sp>
        <p:nvSpPr>
          <p:cNvPr id="5" name="Marcador de número de diapositiva 4">
            <a:extLst>
              <a:ext uri="{FF2B5EF4-FFF2-40B4-BE49-F238E27FC236}">
                <a16:creationId xmlns:a16="http://schemas.microsoft.com/office/drawing/2014/main" id="{B2AFD383-BF6F-F611-EB9F-0E8F28F54D35}"/>
              </a:ext>
            </a:extLst>
          </p:cNvPr>
          <p:cNvSpPr>
            <a:spLocks noGrp="1"/>
          </p:cNvSpPr>
          <p:nvPr>
            <p:ph type="sldNum" sz="quarter" idx="12"/>
          </p:nvPr>
        </p:nvSpPr>
        <p:spPr/>
        <p:txBody>
          <a:bodyPr/>
          <a:lstStyle/>
          <a:p>
            <a:pPr>
              <a:defRPr/>
            </a:pPr>
            <a:fld id="{4515A099-574E-4A7A-9800-22D04C2B076A}" type="slidenum">
              <a:rPr lang="es-ES" altLang="es-AR" smtClean="0"/>
              <a:pPr>
                <a:defRPr/>
              </a:pPr>
              <a:t>9</a:t>
            </a:fld>
            <a:endParaRPr lang="es-ES" altLang="es-AR"/>
          </a:p>
        </p:txBody>
      </p:sp>
    </p:spTree>
    <p:extLst>
      <p:ext uri="{BB962C8B-B14F-4D97-AF65-F5344CB8AC3E}">
        <p14:creationId xmlns:p14="http://schemas.microsoft.com/office/powerpoint/2010/main" val="3583753410"/>
      </p:ext>
    </p:extLst>
  </p:cSld>
  <p:clrMapOvr>
    <a:masterClrMapping/>
  </p:clrMapOvr>
</p:sld>
</file>

<file path=ppt/theme/theme1.xml><?xml version="1.0" encoding="utf-8"?>
<a:theme xmlns:a="http://schemas.openxmlformats.org/drawingml/2006/main" name="Arce">
  <a:themeElements>
    <a:clrScheme name="Arc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Ar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rc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Arc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Arc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Arc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Arc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Arc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Arc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Arc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Arc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4951</TotalTime>
  <Words>4150</Words>
  <Application>Microsoft Office PowerPoint</Application>
  <PresentationFormat>Presentación en pantalla (4:3)</PresentationFormat>
  <Paragraphs>393</Paragraphs>
  <Slides>83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83</vt:i4>
      </vt:variant>
    </vt:vector>
  </HeadingPairs>
  <TitlesOfParts>
    <vt:vector size="91" baseType="lpstr">
      <vt:lpstr>Arial</vt:lpstr>
      <vt:lpstr>Calibri</vt:lpstr>
      <vt:lpstr>Castellar</vt:lpstr>
      <vt:lpstr>Times New Roman</vt:lpstr>
      <vt:lpstr>Verdana</vt:lpstr>
      <vt:lpstr>Vineta BT</vt:lpstr>
      <vt:lpstr>Wingdings</vt:lpstr>
      <vt:lpstr>Arce</vt:lpstr>
      <vt:lpstr>ARQUITECTURA DE COMPUTADORAS</vt:lpstr>
      <vt:lpstr>BUSES DE E/S</vt:lpstr>
      <vt:lpstr>BUSES DE E/S</vt:lpstr>
      <vt:lpstr>BUSES DE E/S</vt:lpstr>
      <vt:lpstr>BUSES DE E/S</vt:lpstr>
      <vt:lpstr>BUSES DE E/S</vt:lpstr>
      <vt:lpstr>BUSES DE E/S</vt:lpstr>
      <vt:lpstr>BUSES DE E/S</vt:lpstr>
      <vt:lpstr>TEMPORIZACIÓN SÍNCRONA  OPERACIÓN LECTURA Y ESCRITURA DE BUS</vt:lpstr>
      <vt:lpstr>TEMPORIZACIÓN ASÍNCRONA  OPERACIÓN LECTURA DE BUS </vt:lpstr>
      <vt:lpstr>TEMPORIZACIÓN ASÍNCRONA  OPERACIÓN ESCRITURA DE BUS</vt:lpstr>
      <vt:lpstr>TIPOS DE TRANSFERENCIAS DE DATOS EN UN BUS</vt:lpstr>
      <vt:lpstr>ARQUITECTURA DE BUS TRADICIONAL</vt:lpstr>
      <vt:lpstr>ARQUITECTURA DE BUS TRADICIONAL</vt:lpstr>
      <vt:lpstr>ARQUITECTURA DE BUS TRADICIONAL</vt:lpstr>
      <vt:lpstr>ARQUITECTURA DE BUS DE ALTAS PRESTACIONES</vt:lpstr>
      <vt:lpstr>ARQUITECTURA DE BUS DE ALTAS PRESTACIONES</vt:lpstr>
      <vt:lpstr>JERARQUÍAS DE BUSES EN PCs</vt:lpstr>
      <vt:lpstr>JERARQUÍAS DE BUSES EN PCs</vt:lpstr>
      <vt:lpstr>JERARQUÍAS DE BUSES EN PCs</vt:lpstr>
      <vt:lpstr>JERARQUÍAS DE BUSES EN PCs</vt:lpstr>
      <vt:lpstr>JERARQUÍAS DE BUSES EN PCs</vt:lpstr>
      <vt:lpstr>JERARQUÍAS DE BUSES EN PCs</vt:lpstr>
      <vt:lpstr>JERARQUÍAS DE BUSES EN PCs</vt:lpstr>
      <vt:lpstr>JERARQUÍAS DE BUSES EN PCs</vt:lpstr>
      <vt:lpstr>JERARQUÍAS DE BUSES EN PCs (ALTERNATIVA 1)</vt:lpstr>
      <vt:lpstr>JERARQUÍAS DE BUSES EN PCs (ALTERNATIVA 2)</vt:lpstr>
      <vt:lpstr>JERARQUÍAS DE BUSES EN PCs (ALTERNATIVA 3)</vt:lpstr>
      <vt:lpstr>JERARQUÍAS DE BUSES EN PCs</vt:lpstr>
      <vt:lpstr>JERARQUÍAS DE BUSES EN PCs</vt:lpstr>
      <vt:lpstr>JERARQUÍAS DE BUSES EN PCs</vt:lpstr>
      <vt:lpstr>ANCHO DE BANDA DEL BUS</vt:lpstr>
      <vt:lpstr>OPTIMIZACIÓN DE UN BUS</vt:lpstr>
      <vt:lpstr>OPTIMIZACIÓN DE UN BUS</vt:lpstr>
      <vt:lpstr>OPTIMIZACIÓN DE UN BUS</vt:lpstr>
      <vt:lpstr>SEÑALIZACIÓN DIFERENCIAL </vt:lpstr>
      <vt:lpstr>SEÑALIZACIÓN DIFERENCIAL</vt:lpstr>
      <vt:lpstr>SEÑALIZACIÓN DIFERENCIAL</vt:lpstr>
      <vt:lpstr>SEÑALIZACIÓN DIFERENCIAL</vt:lpstr>
      <vt:lpstr>SEÑALIZACIÓN DIFERENCIAL</vt:lpstr>
      <vt:lpstr>SEÑALIZACIÓN DIFERENCIAL</vt:lpstr>
      <vt:lpstr>OPTIMIZACIÓN DE UN BUS</vt:lpstr>
      <vt:lpstr>OPTIMIZACIÓN DE UN BUS</vt:lpstr>
      <vt:lpstr>Accelerated Graphics Port (AGP)</vt:lpstr>
      <vt:lpstr>Accelerated Graphics Port (AGP)</vt:lpstr>
      <vt:lpstr>Accelerated Graphics Port (AGP)</vt:lpstr>
      <vt:lpstr>OPTIMIZACIÓN DE UN BUS</vt:lpstr>
      <vt:lpstr>OPTIMIZACIÓN DE UN BUS</vt:lpstr>
      <vt:lpstr>PCI-Express</vt:lpstr>
      <vt:lpstr>PCI/PCI-X &amp; PCI-Express</vt:lpstr>
      <vt:lpstr>PCI-Express</vt:lpstr>
      <vt:lpstr>PCI-Express</vt:lpstr>
      <vt:lpstr>PCI-Express</vt:lpstr>
      <vt:lpstr>PCI-Express</vt:lpstr>
      <vt:lpstr>PCI-Express</vt:lpstr>
      <vt:lpstr>PCI-Express</vt:lpstr>
      <vt:lpstr>PCI-Express</vt:lpstr>
      <vt:lpstr>PCI-Express</vt:lpstr>
      <vt:lpstr>PCI-Express</vt:lpstr>
      <vt:lpstr>PCI - Express</vt:lpstr>
      <vt:lpstr>Hipertransporte  (HyperTransport)</vt:lpstr>
      <vt:lpstr>Hipertransporte  (HyperTransport)</vt:lpstr>
      <vt:lpstr>Hipertransporte  (HyperTransport)</vt:lpstr>
      <vt:lpstr>Hipertransporte  (HyperTransport)</vt:lpstr>
      <vt:lpstr>Hipertransporte  (HyperTransport)</vt:lpstr>
      <vt:lpstr>Serial ATA </vt:lpstr>
      <vt:lpstr>Serial ATA</vt:lpstr>
      <vt:lpstr>Serial ATA (SATA)</vt:lpstr>
      <vt:lpstr>Serial ATA</vt:lpstr>
      <vt:lpstr>Universal Serial Bus (USB)</vt:lpstr>
      <vt:lpstr>Universal Serial Bus (USB)</vt:lpstr>
      <vt:lpstr>Universal Serial Bus (USB)</vt:lpstr>
      <vt:lpstr>Universal Serial Bus (USB)</vt:lpstr>
      <vt:lpstr>Universal Serial Bus (USB)</vt:lpstr>
      <vt:lpstr>Universal Serial Bus (USB)</vt:lpstr>
      <vt:lpstr>Universal Serial Bus (USB)</vt:lpstr>
      <vt:lpstr>PCH (Platform Controller Hub)</vt:lpstr>
      <vt:lpstr>PCH (Platform Controller Hub)</vt:lpstr>
      <vt:lpstr>PCH (Platform Controller Hub)</vt:lpstr>
      <vt:lpstr>PCH (Platform Controller Hub)</vt:lpstr>
      <vt:lpstr>PCH (Platform Controller Hub)</vt:lpstr>
      <vt:lpstr>PCH (Platform Controller Hub)</vt:lpstr>
      <vt:lpstr>FIN</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Guillermo Oriolani</dc:creator>
  <cp:lastModifiedBy>Guillermo Oriolani</cp:lastModifiedBy>
  <cp:revision>242</cp:revision>
  <cp:lastPrinted>1601-01-01T00:00:00Z</cp:lastPrinted>
  <dcterms:created xsi:type="dcterms:W3CDTF">2004-09-23T16:32:26Z</dcterms:created>
  <dcterms:modified xsi:type="dcterms:W3CDTF">2024-05-10T04:36:15Z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