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3"/>
    <p:restoredTop sz="94733"/>
  </p:normalViewPr>
  <p:slideViewPr>
    <p:cSldViewPr snapToGrid="0" snapToObjects="1">
      <p:cViewPr varScale="1">
        <p:scale>
          <a:sx n="117" d="100"/>
          <a:sy n="117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3F2B7-8711-8B44-BD82-945EF48D31C8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88DFB-CE1A-6A47-AA87-6F92183500F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11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Ce qui </a:t>
            </a:r>
            <a:r>
              <a:rPr lang="it-IT" dirty="0" err="1"/>
              <a:t>caractérise</a:t>
            </a:r>
            <a:r>
              <a:rPr lang="it-IT" dirty="0"/>
              <a:t> un </a:t>
            </a:r>
            <a:r>
              <a:rPr lang="it-IT" dirty="0" err="1"/>
              <a:t>facteur</a:t>
            </a:r>
            <a:r>
              <a:rPr lang="it-IT" dirty="0"/>
              <a:t> en </a:t>
            </a:r>
            <a:r>
              <a:rPr lang="it-IT" dirty="0" err="1"/>
              <a:t>R</a:t>
            </a:r>
            <a:r>
              <a:rPr lang="it-IT" dirty="0"/>
              <a:t> est le </a:t>
            </a:r>
            <a:r>
              <a:rPr lang="it-IT" dirty="0" err="1"/>
              <a:t>fait</a:t>
            </a:r>
            <a:r>
              <a:rPr lang="it-IT" dirty="0"/>
              <a:t> </a:t>
            </a:r>
            <a:r>
              <a:rPr lang="it-IT" dirty="0" err="1"/>
              <a:t>qu’elle</a:t>
            </a:r>
            <a:r>
              <a:rPr lang="it-IT" dirty="0"/>
              <a:t> dispose de l’</a:t>
            </a:r>
            <a:r>
              <a:rPr lang="it-IT" dirty="0" err="1"/>
              <a:t>attribut</a:t>
            </a:r>
            <a:r>
              <a:rPr lang="it-IT" dirty="0"/>
              <a:t> </a:t>
            </a:r>
            <a:r>
              <a:rPr lang="it-IT" dirty="0" err="1"/>
              <a:t>Levels</a:t>
            </a:r>
            <a:r>
              <a:rPr lang="it-IT" dirty="0"/>
              <a:t> (</a:t>
            </a:r>
            <a:r>
              <a:rPr lang="it-IT" dirty="0" err="1"/>
              <a:t>niveaux</a:t>
            </a:r>
            <a:r>
              <a:rPr lang="it-IT" dirty="0"/>
              <a:t>). En </a:t>
            </a:r>
            <a:r>
              <a:rPr lang="it-IT" dirty="0" err="1"/>
              <a:t>pratique</a:t>
            </a:r>
            <a:r>
              <a:rPr lang="it-IT" dirty="0"/>
              <a:t>, un </a:t>
            </a:r>
            <a:r>
              <a:rPr lang="it-IT" dirty="0" err="1"/>
              <a:t>facteur</a:t>
            </a:r>
            <a:r>
              <a:rPr lang="it-IT" dirty="0"/>
              <a:t> est </a:t>
            </a:r>
            <a:r>
              <a:rPr lang="it-IT" dirty="0" err="1"/>
              <a:t>typiquement</a:t>
            </a:r>
            <a:r>
              <a:rPr lang="it-IT" dirty="0"/>
              <a:t> </a:t>
            </a:r>
            <a:r>
              <a:rPr lang="it-IT" dirty="0" err="1"/>
              <a:t>utilisé</a:t>
            </a:r>
            <a:r>
              <a:rPr lang="it-IT" dirty="0"/>
              <a:t> pour </a:t>
            </a:r>
            <a:r>
              <a:rPr lang="it-IT" dirty="0" err="1"/>
              <a:t>stocker</a:t>
            </a:r>
            <a:r>
              <a:rPr lang="it-IT" dirty="0"/>
              <a:t> </a:t>
            </a:r>
            <a:r>
              <a:rPr lang="it-IT" dirty="0" err="1"/>
              <a:t>les</a:t>
            </a:r>
            <a:r>
              <a:rPr lang="it-IT" dirty="0"/>
              <a:t> </a:t>
            </a:r>
            <a:r>
              <a:rPr lang="it-IT" dirty="0" err="1"/>
              <a:t>valeurs</a:t>
            </a:r>
            <a:r>
              <a:rPr lang="it-IT" dirty="0"/>
              <a:t> </a:t>
            </a:r>
            <a:r>
              <a:rPr lang="it-IT" dirty="0" err="1"/>
              <a:t>observées</a:t>
            </a:r>
            <a:r>
              <a:rPr lang="it-IT" dirty="0"/>
              <a:t> d’une </a:t>
            </a:r>
            <a:r>
              <a:rPr lang="it-IT" b="1" dirty="0" err="1"/>
              <a:t>variable</a:t>
            </a:r>
            <a:r>
              <a:rPr lang="it-IT" b="1" dirty="0"/>
              <a:t> </a:t>
            </a:r>
            <a:r>
              <a:rPr lang="it-IT" b="1" dirty="0" err="1"/>
              <a:t>catégorielle</a:t>
            </a:r>
            <a:r>
              <a:rPr lang="it-IT" dirty="0"/>
              <a:t> (</a:t>
            </a:r>
            <a:r>
              <a:rPr lang="it-IT" dirty="0" err="1"/>
              <a:t>couleur</a:t>
            </a:r>
            <a:r>
              <a:rPr lang="it-IT" dirty="0"/>
              <a:t>, </a:t>
            </a:r>
            <a:r>
              <a:rPr lang="it-IT" dirty="0" err="1"/>
              <a:t>sexe</a:t>
            </a:r>
            <a:r>
              <a:rPr lang="it-IT" dirty="0"/>
              <a:t>, </a:t>
            </a:r>
            <a:r>
              <a:rPr lang="it-IT" dirty="0" err="1"/>
              <a:t>jours</a:t>
            </a:r>
            <a:r>
              <a:rPr lang="it-IT" dirty="0"/>
              <a:t> de la </a:t>
            </a:r>
            <a:r>
              <a:rPr lang="it-IT" dirty="0" err="1"/>
              <a:t>semaine</a:t>
            </a:r>
            <a:r>
              <a:rPr lang="it-IT" dirty="0"/>
              <a:t>, </a:t>
            </a:r>
            <a:r>
              <a:rPr lang="it-IT" dirty="0" err="1"/>
              <a:t>religion</a:t>
            </a:r>
            <a:r>
              <a:rPr lang="it-IT" dirty="0"/>
              <a:t>, …)</a:t>
            </a:r>
          </a:p>
          <a:p>
            <a:r>
              <a:rPr lang="it-IT" dirty="0"/>
              <a:t>Pour </a:t>
            </a:r>
            <a:r>
              <a:rPr lang="it-IT" dirty="0" err="1"/>
              <a:t>créer</a:t>
            </a:r>
            <a:r>
              <a:rPr lang="it-IT" dirty="0"/>
              <a:t> un </a:t>
            </a:r>
            <a:r>
              <a:rPr lang="it-IT" dirty="0" err="1"/>
              <a:t>facteur</a:t>
            </a:r>
            <a:r>
              <a:rPr lang="it-IT" dirty="0"/>
              <a:t>, on </a:t>
            </a:r>
            <a:r>
              <a:rPr lang="it-IT" dirty="0" err="1"/>
              <a:t>utilise</a:t>
            </a:r>
            <a:r>
              <a:rPr lang="it-IT" dirty="0"/>
              <a:t> la </a:t>
            </a:r>
            <a:r>
              <a:rPr lang="it-IT" dirty="0" err="1"/>
              <a:t>fonction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(). </a:t>
            </a:r>
            <a:r>
              <a:rPr lang="it-IT" dirty="0" err="1"/>
              <a:t>Typiquement</a:t>
            </a:r>
            <a:r>
              <a:rPr lang="it-IT" dirty="0"/>
              <a:t>, on </a:t>
            </a:r>
            <a:r>
              <a:rPr lang="it-IT" dirty="0" err="1"/>
              <a:t>commence</a:t>
            </a:r>
            <a:r>
              <a:rPr lang="it-IT" dirty="0"/>
              <a:t> par </a:t>
            </a:r>
            <a:r>
              <a:rPr lang="it-IT" dirty="0" err="1"/>
              <a:t>définir</a:t>
            </a:r>
            <a:r>
              <a:rPr lang="it-IT" dirty="0"/>
              <a:t> un </a:t>
            </a:r>
            <a:r>
              <a:rPr lang="it-IT" dirty="0" err="1"/>
              <a:t>vecteur</a:t>
            </a:r>
            <a:r>
              <a:rPr lang="it-IT" dirty="0"/>
              <a:t> </a:t>
            </a:r>
            <a:r>
              <a:rPr lang="it-IT" dirty="0" err="1"/>
              <a:t>classique</a:t>
            </a:r>
            <a:r>
              <a:rPr lang="it-IT" dirty="0"/>
              <a:t> (</a:t>
            </a:r>
            <a:r>
              <a:rPr lang="it-IT" dirty="0" err="1"/>
              <a:t>caractère</a:t>
            </a:r>
            <a:r>
              <a:rPr lang="it-IT" dirty="0"/>
              <a:t>, </a:t>
            </a:r>
            <a:r>
              <a:rPr lang="it-IT" dirty="0" err="1"/>
              <a:t>numérique</a:t>
            </a:r>
            <a:r>
              <a:rPr lang="it-IT" dirty="0"/>
              <a:t> </a:t>
            </a:r>
            <a:r>
              <a:rPr lang="it-IT" dirty="0" err="1"/>
              <a:t>ou</a:t>
            </a:r>
            <a:r>
              <a:rPr lang="it-IT" dirty="0"/>
              <a:t> </a:t>
            </a:r>
            <a:r>
              <a:rPr lang="it-IT" dirty="0" err="1"/>
              <a:t>logique</a:t>
            </a:r>
            <a:r>
              <a:rPr lang="it-IT" dirty="0"/>
              <a:t>) et </a:t>
            </a:r>
            <a:r>
              <a:rPr lang="it-IT" dirty="0" err="1"/>
              <a:t>puis</a:t>
            </a:r>
            <a:r>
              <a:rPr lang="it-IT" dirty="0"/>
              <a:t> on le </a:t>
            </a:r>
            <a:r>
              <a:rPr lang="it-IT" dirty="0" err="1"/>
              <a:t>transforme</a:t>
            </a:r>
            <a:r>
              <a:rPr lang="it-IT" dirty="0"/>
              <a:t> en </a:t>
            </a:r>
            <a:r>
              <a:rPr lang="it-IT" dirty="0" err="1"/>
              <a:t>facteur</a:t>
            </a:r>
            <a:r>
              <a:rPr lang="it-IT" dirty="0"/>
              <a:t>.</a:t>
            </a:r>
          </a:p>
          <a:p>
            <a:r>
              <a:rPr lang="it-IT" dirty="0" err="1"/>
              <a:t>fh</a:t>
            </a:r>
            <a:r>
              <a:rPr lang="it-IT" dirty="0"/>
              <a:t> &lt;- c("H", "</a:t>
            </a:r>
            <a:r>
              <a:rPr lang="it-IT" dirty="0" err="1"/>
              <a:t>F</a:t>
            </a:r>
            <a:r>
              <a:rPr lang="it-IT" dirty="0"/>
              <a:t>", "</a:t>
            </a:r>
            <a:r>
              <a:rPr lang="it-IT" dirty="0" err="1"/>
              <a:t>F</a:t>
            </a:r>
            <a:r>
              <a:rPr lang="it-IT" dirty="0"/>
              <a:t>", "</a:t>
            </a:r>
            <a:r>
              <a:rPr lang="it-IT" dirty="0" err="1"/>
              <a:t>F</a:t>
            </a:r>
            <a:r>
              <a:rPr lang="it-IT" dirty="0"/>
              <a:t>", "</a:t>
            </a:r>
            <a:r>
              <a:rPr lang="it-IT" dirty="0" err="1"/>
              <a:t>F</a:t>
            </a:r>
            <a:r>
              <a:rPr lang="it-IT" dirty="0"/>
              <a:t>", "H", "</a:t>
            </a:r>
            <a:r>
              <a:rPr lang="it-IT" dirty="0" err="1"/>
              <a:t>F</a:t>
            </a:r>
            <a:r>
              <a:rPr lang="it-IT" dirty="0"/>
              <a:t>", "H", "H", "</a:t>
            </a:r>
            <a:r>
              <a:rPr lang="it-IT" dirty="0" err="1"/>
              <a:t>F</a:t>
            </a:r>
            <a:r>
              <a:rPr lang="it-IT" dirty="0"/>
              <a:t>", "</a:t>
            </a:r>
            <a:r>
              <a:rPr lang="it-IT" dirty="0" err="1"/>
              <a:t>F</a:t>
            </a:r>
            <a:r>
              <a:rPr lang="it-IT" dirty="0"/>
              <a:t>", "</a:t>
            </a:r>
            <a:r>
              <a:rPr lang="it-IT" dirty="0" err="1"/>
              <a:t>F</a:t>
            </a:r>
            <a:r>
              <a:rPr lang="it-IT" dirty="0"/>
              <a:t>") </a:t>
            </a:r>
            <a:r>
              <a:rPr lang="it-IT" dirty="0" err="1"/>
              <a:t>sexe</a:t>
            </a:r>
            <a:r>
              <a:rPr lang="it-IT" dirty="0"/>
              <a:t> &lt;- </a:t>
            </a:r>
            <a:r>
              <a:rPr lang="it-IT" dirty="0" err="1"/>
              <a:t>factor</a:t>
            </a:r>
            <a:r>
              <a:rPr lang="it-IT" dirty="0"/>
              <a:t>(</a:t>
            </a:r>
            <a:r>
              <a:rPr lang="it-IT" dirty="0" err="1"/>
              <a:t>fh</a:t>
            </a:r>
            <a:r>
              <a:rPr lang="it-IT" dirty="0"/>
              <a:t>) </a:t>
            </a:r>
            <a:r>
              <a:rPr lang="it-IT" dirty="0" err="1"/>
              <a:t>sexe</a:t>
            </a:r>
            <a:endParaRPr lang="it-IT" dirty="0"/>
          </a:p>
          <a:p>
            <a:r>
              <a:rPr lang="it-IT" dirty="0"/>
              <a:t>[1] H </a:t>
            </a:r>
            <a:r>
              <a:rPr lang="it-IT" dirty="0" err="1"/>
              <a:t>F</a:t>
            </a:r>
            <a:r>
              <a:rPr lang="it-IT" dirty="0"/>
              <a:t> </a:t>
            </a:r>
            <a:r>
              <a:rPr lang="it-IT" dirty="0" err="1"/>
              <a:t>F</a:t>
            </a:r>
            <a:r>
              <a:rPr lang="it-IT" dirty="0"/>
              <a:t> </a:t>
            </a:r>
            <a:r>
              <a:rPr lang="it-IT" dirty="0" err="1"/>
              <a:t>F</a:t>
            </a:r>
            <a:r>
              <a:rPr lang="it-IT" dirty="0"/>
              <a:t> </a:t>
            </a:r>
            <a:r>
              <a:rPr lang="it-IT" dirty="0" err="1"/>
              <a:t>F</a:t>
            </a:r>
            <a:r>
              <a:rPr lang="it-IT" dirty="0"/>
              <a:t> H </a:t>
            </a:r>
            <a:r>
              <a:rPr lang="it-IT" dirty="0" err="1"/>
              <a:t>F</a:t>
            </a:r>
            <a:r>
              <a:rPr lang="it-IT" dirty="0"/>
              <a:t> H H </a:t>
            </a:r>
            <a:r>
              <a:rPr lang="it-IT" dirty="0" err="1"/>
              <a:t>F</a:t>
            </a:r>
            <a:r>
              <a:rPr lang="it-IT" dirty="0"/>
              <a:t> </a:t>
            </a:r>
            <a:r>
              <a:rPr lang="it-IT" dirty="0" err="1"/>
              <a:t>F</a:t>
            </a:r>
            <a:r>
              <a:rPr lang="it-IT" dirty="0"/>
              <a:t> </a:t>
            </a:r>
            <a:r>
              <a:rPr lang="it-IT" dirty="0" err="1"/>
              <a:t>F</a:t>
            </a:r>
            <a:r>
              <a:rPr lang="it-IT" dirty="0"/>
              <a:t> </a:t>
            </a:r>
            <a:r>
              <a:rPr lang="it-IT" dirty="0" err="1"/>
              <a:t>Levels</a:t>
            </a:r>
            <a:r>
              <a:rPr lang="it-IT" dirty="0"/>
              <a:t>: </a:t>
            </a:r>
            <a:r>
              <a:rPr lang="it-IT" dirty="0" err="1"/>
              <a:t>F</a:t>
            </a:r>
            <a:r>
              <a:rPr lang="it-IT" dirty="0"/>
              <a:t> H</a:t>
            </a:r>
          </a:p>
          <a:p>
            <a:endParaRPr lang="it-IT" dirty="0"/>
          </a:p>
          <a:p>
            <a:r>
              <a:rPr lang="it-IT" dirty="0"/>
              <a:t>Un </a:t>
            </a:r>
            <a:r>
              <a:rPr lang="it-IT" dirty="0" err="1"/>
              <a:t>facteur</a:t>
            </a:r>
            <a:r>
              <a:rPr lang="it-IT" dirty="0"/>
              <a:t> </a:t>
            </a:r>
            <a:r>
              <a:rPr lang="it-IT" dirty="0" err="1"/>
              <a:t>inclue</a:t>
            </a:r>
            <a:r>
              <a:rPr lang="it-IT" dirty="0"/>
              <a:t> non </a:t>
            </a:r>
            <a:r>
              <a:rPr lang="it-IT" dirty="0" err="1"/>
              <a:t>seulement</a:t>
            </a:r>
            <a:r>
              <a:rPr lang="it-IT" dirty="0"/>
              <a:t> </a:t>
            </a:r>
            <a:r>
              <a:rPr lang="it-IT" b="1" dirty="0" err="1"/>
              <a:t>les</a:t>
            </a:r>
            <a:r>
              <a:rPr lang="it-IT" b="1" dirty="0"/>
              <a:t> </a:t>
            </a:r>
            <a:r>
              <a:rPr lang="it-IT" b="1" dirty="0" err="1"/>
              <a:t>valeurs</a:t>
            </a:r>
            <a:r>
              <a:rPr lang="it-IT" dirty="0"/>
              <a:t> de la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catégorique</a:t>
            </a:r>
            <a:r>
              <a:rPr lang="it-IT" dirty="0"/>
              <a:t> </a:t>
            </a:r>
            <a:r>
              <a:rPr lang="it-IT" dirty="0" err="1"/>
              <a:t>correspondante</a:t>
            </a:r>
            <a:r>
              <a:rPr lang="it-IT" dirty="0"/>
              <a:t> mais </a:t>
            </a:r>
            <a:r>
              <a:rPr lang="it-IT" dirty="0" err="1"/>
              <a:t>aussi</a:t>
            </a:r>
            <a:r>
              <a:rPr lang="it-IT" dirty="0"/>
              <a:t> </a:t>
            </a:r>
            <a:r>
              <a:rPr lang="it-IT" dirty="0" err="1"/>
              <a:t>les</a:t>
            </a:r>
            <a:r>
              <a:rPr lang="it-IT" dirty="0"/>
              <a:t> </a:t>
            </a:r>
            <a:r>
              <a:rPr lang="it-IT" dirty="0" err="1"/>
              <a:t>différents</a:t>
            </a:r>
            <a:r>
              <a:rPr lang="it-IT" dirty="0"/>
              <a:t> </a:t>
            </a:r>
            <a:r>
              <a:rPr lang="it-IT" b="1" dirty="0" err="1"/>
              <a:t>niveaux</a:t>
            </a:r>
            <a:r>
              <a:rPr lang="it-IT" dirty="0"/>
              <a:t> </a:t>
            </a:r>
            <a:r>
              <a:rPr lang="it-IT" dirty="0" err="1"/>
              <a:t>possibles</a:t>
            </a:r>
            <a:r>
              <a:rPr lang="it-IT" dirty="0"/>
              <a:t> de </a:t>
            </a:r>
            <a:r>
              <a:rPr lang="it-IT" dirty="0" err="1"/>
              <a:t>cette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(</a:t>
            </a:r>
            <a:r>
              <a:rPr lang="it-IT" dirty="0" err="1"/>
              <a:t>même</a:t>
            </a:r>
            <a:r>
              <a:rPr lang="it-IT" dirty="0"/>
              <a:t> </a:t>
            </a:r>
            <a:r>
              <a:rPr lang="it-IT" dirty="0" err="1"/>
              <a:t>éventuellement</a:t>
            </a:r>
            <a:r>
              <a:rPr lang="it-IT" dirty="0"/>
              <a:t> </a:t>
            </a:r>
            <a:r>
              <a:rPr lang="it-IT" dirty="0" err="1"/>
              <a:t>ceux</a:t>
            </a:r>
            <a:r>
              <a:rPr lang="it-IT" dirty="0"/>
              <a:t> qui ne </a:t>
            </a:r>
            <a:r>
              <a:rPr lang="it-IT" dirty="0" err="1"/>
              <a:t>sont</a:t>
            </a:r>
            <a:r>
              <a:rPr lang="it-IT" dirty="0"/>
              <a:t> </a:t>
            </a:r>
            <a:r>
              <a:rPr lang="it-IT" dirty="0" err="1"/>
              <a:t>pas</a:t>
            </a:r>
            <a:r>
              <a:rPr lang="it-IT" dirty="0"/>
              <a:t> </a:t>
            </a:r>
            <a:r>
              <a:rPr lang="it-IT" dirty="0" err="1"/>
              <a:t>représentés</a:t>
            </a:r>
            <a:r>
              <a:rPr lang="it-IT" dirty="0"/>
              <a:t> </a:t>
            </a:r>
            <a:r>
              <a:rPr lang="it-IT" dirty="0" err="1"/>
              <a:t>dans</a:t>
            </a:r>
            <a:r>
              <a:rPr lang="it-IT" dirty="0"/>
              <a:t> </a:t>
            </a:r>
            <a:r>
              <a:rPr lang="it-IT" dirty="0" err="1"/>
              <a:t>les</a:t>
            </a:r>
            <a:r>
              <a:rPr lang="it-IT" dirty="0"/>
              <a:t> </a:t>
            </a:r>
            <a:r>
              <a:rPr lang="it-IT" dirty="0" err="1"/>
              <a:t>données</a:t>
            </a:r>
            <a:r>
              <a:rPr lang="it-IT" dirty="0"/>
              <a:t>).</a:t>
            </a:r>
          </a:p>
          <a:p>
            <a:r>
              <a:rPr lang="it-IT" dirty="0" err="1"/>
              <a:t>Beaucoup</a:t>
            </a:r>
            <a:r>
              <a:rPr lang="it-IT" dirty="0"/>
              <a:t> de </a:t>
            </a:r>
            <a:r>
              <a:rPr lang="it-IT" dirty="0" err="1"/>
              <a:t>fonctions</a:t>
            </a:r>
            <a:r>
              <a:rPr lang="it-IT" dirty="0"/>
              <a:t> en </a:t>
            </a:r>
            <a:r>
              <a:rPr lang="it-IT" dirty="0" err="1"/>
              <a:t>R</a:t>
            </a:r>
            <a:r>
              <a:rPr lang="it-IT" dirty="0"/>
              <a:t> </a:t>
            </a:r>
            <a:r>
              <a:rPr lang="it-IT" dirty="0" err="1"/>
              <a:t>réservent</a:t>
            </a:r>
            <a:r>
              <a:rPr lang="it-IT" dirty="0"/>
              <a:t> un </a:t>
            </a:r>
            <a:r>
              <a:rPr lang="it-IT" dirty="0" err="1"/>
              <a:t>traitement</a:t>
            </a:r>
            <a:r>
              <a:rPr lang="it-IT" dirty="0"/>
              <a:t> </a:t>
            </a:r>
            <a:r>
              <a:rPr lang="it-IT" dirty="0" err="1"/>
              <a:t>spécial</a:t>
            </a:r>
            <a:r>
              <a:rPr lang="it-IT" dirty="0"/>
              <a:t> pour </a:t>
            </a:r>
            <a:r>
              <a:rPr lang="it-IT" dirty="0" err="1"/>
              <a:t>les</a:t>
            </a:r>
            <a:r>
              <a:rPr lang="it-IT" dirty="0"/>
              <a:t> </a:t>
            </a:r>
            <a:r>
              <a:rPr lang="it-IT" dirty="0" err="1"/>
              <a:t>facteurs</a:t>
            </a:r>
            <a:r>
              <a:rPr lang="it-IT" dirty="0"/>
              <a:t>, c’est </a:t>
            </a:r>
            <a:r>
              <a:rPr lang="it-IT" dirty="0" err="1"/>
              <a:t>pourquoi</a:t>
            </a:r>
            <a:r>
              <a:rPr lang="it-IT" dirty="0"/>
              <a:t> il est </a:t>
            </a:r>
            <a:r>
              <a:rPr lang="it-IT" dirty="0" err="1"/>
              <a:t>important</a:t>
            </a:r>
            <a:r>
              <a:rPr lang="it-IT" dirty="0"/>
              <a:t> de </a:t>
            </a:r>
            <a:r>
              <a:rPr lang="it-IT" dirty="0" err="1"/>
              <a:t>bien</a:t>
            </a:r>
            <a:r>
              <a:rPr lang="it-IT" dirty="0"/>
              <a:t> </a:t>
            </a:r>
            <a:r>
              <a:rPr lang="it-IT" dirty="0" err="1"/>
              <a:t>définir</a:t>
            </a:r>
            <a:r>
              <a:rPr lang="it-IT" dirty="0"/>
              <a:t> un </a:t>
            </a:r>
            <a:r>
              <a:rPr lang="it-IT" dirty="0" err="1"/>
              <a:t>facteur</a:t>
            </a:r>
            <a:r>
              <a:rPr lang="it-IT" dirty="0"/>
              <a:t> </a:t>
            </a:r>
            <a:r>
              <a:rPr lang="it-IT" dirty="0" err="1"/>
              <a:t>comme</a:t>
            </a:r>
            <a:r>
              <a:rPr lang="it-IT" dirty="0"/>
              <a:t> </a:t>
            </a:r>
            <a:r>
              <a:rPr lang="it-IT" dirty="0" err="1"/>
              <a:t>tel</a:t>
            </a:r>
            <a:r>
              <a:rPr lang="it-IT" dirty="0"/>
              <a:t> pour </a:t>
            </a:r>
            <a:r>
              <a:rPr lang="it-IT" dirty="0" err="1"/>
              <a:t>qu’il</a:t>
            </a:r>
            <a:r>
              <a:rPr lang="it-IT" dirty="0"/>
              <a:t> </a:t>
            </a:r>
            <a:r>
              <a:rPr lang="it-IT" dirty="0" err="1"/>
              <a:t>soit</a:t>
            </a:r>
            <a:r>
              <a:rPr lang="it-IT" dirty="0"/>
              <a:t> </a:t>
            </a:r>
            <a:r>
              <a:rPr lang="it-IT" dirty="0" err="1"/>
              <a:t>correctement</a:t>
            </a:r>
            <a:r>
              <a:rPr lang="it-IT" dirty="0"/>
              <a:t> </a:t>
            </a:r>
            <a:r>
              <a:rPr lang="it-IT" dirty="0" err="1"/>
              <a:t>traité</a:t>
            </a:r>
            <a:r>
              <a:rPr lang="it-IT" dirty="0"/>
              <a:t> par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Voici</a:t>
            </a:r>
            <a:r>
              <a:rPr lang="it-IT" dirty="0"/>
              <a:t> un </a:t>
            </a:r>
            <a:r>
              <a:rPr lang="it-IT" dirty="0" err="1"/>
              <a:t>exemple</a:t>
            </a:r>
            <a:r>
              <a:rPr lang="it-IT" dirty="0"/>
              <a:t>.</a:t>
            </a:r>
          </a:p>
          <a:p>
            <a:endParaRPr lang="fr-FR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88DFB-CE1A-6A47-AA87-6F92183500F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97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88CAA-1577-3D44-8057-DB32C9218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431951-B539-7940-8E3A-9C4D4A8D8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F3B9D6-64C2-EE4C-9FA4-4716A02A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31CF-814A-6649-BC31-65F1C383D7C5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FBA34C-657A-C948-810C-9D535AD7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27566A-54A1-AF4D-9155-C3343C96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77C7-D93B-2B46-B43D-A90E6A82EE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62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F7F564-0C25-F04C-BEE5-90229A03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4E23C1B-2C15-5C4C-95E2-30C33F356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C82F3C-1C6B-2244-85EF-19E07F3F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31CF-814A-6649-BC31-65F1C383D7C5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2BCE6C-F056-2741-A764-AED6AC28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0432B5-B356-3B42-BD64-AE3265ED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77C7-D93B-2B46-B43D-A90E6A82EE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64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B1F9B9-CB44-FF44-9DAF-78121321D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5EA5B2-8263-9148-AE20-80C3693FA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0AE871-859F-CA43-BC00-F29BFBED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31CF-814A-6649-BC31-65F1C383D7C5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7F2D60-394A-FA40-BB86-97BE96C4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750A2A-B941-EC45-90EF-1A5C0C10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77C7-D93B-2B46-B43D-A90E6A82EE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00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96157D-73BC-A24F-A0FB-4680B580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8786C3-B283-264D-B834-EF2DB69AC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8039BA-4397-A847-860E-5570E210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31CF-814A-6649-BC31-65F1C383D7C5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2FC2C3-A66A-434C-86FE-9FF39682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8F6F4E-5680-0D4F-AC56-9E2A59FA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77C7-D93B-2B46-B43D-A90E6A82EE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58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0A502-A571-BC4F-9265-A2DFE801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DA5438-86CF-CC4F-87A7-411E37125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36C873-EA09-AC4A-A0D5-575107F9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31CF-814A-6649-BC31-65F1C383D7C5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BB8645-58D8-814A-9562-372A8D55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96D940-104E-C842-B7E0-20D14515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77C7-D93B-2B46-B43D-A90E6A82EE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52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881FB5-16A6-9041-9C7D-4AF9F7A9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008C8C-9589-A041-9167-FFD16D7F0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89A4F2-10EA-3942-8CB4-C44BDF2E1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8FE575-537E-644A-B606-CC675A2F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31CF-814A-6649-BC31-65F1C383D7C5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0E782D-5BC9-4846-B82A-4133B3AF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E4C947-C9EB-BF4E-BE94-8FC767B9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77C7-D93B-2B46-B43D-A90E6A82EE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23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4C355-645F-6B40-A918-74C43551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2629C7-6D9E-D843-9FC6-DAC99B504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CB7532-7A76-8F41-844F-396D6A122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D2CF40E-01D7-704D-BCAC-EB45E44EC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CF292D5-8CB0-4D47-85B8-4204D8B1E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089967-8427-3C49-862A-68E6484F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31CF-814A-6649-BC31-65F1C383D7C5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8552BCB-8513-8646-93DF-171D488D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6142D67-3731-1E47-9279-596A4684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77C7-D93B-2B46-B43D-A90E6A82EE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52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9593A-35DB-174A-8DCE-08AE89F5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46B8060-8320-9C45-BD80-47FC2CCD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31CF-814A-6649-BC31-65F1C383D7C5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028B87-E044-4D49-B487-056BE96D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B36879-01E8-194E-9477-7F44EA1B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77C7-D93B-2B46-B43D-A90E6A82EE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3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525F74E-9993-AD48-81B7-724AED93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31CF-814A-6649-BC31-65F1C383D7C5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EE3B4E9-E029-FF45-91F1-C209F3DE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9A5D44-FE59-B348-8D68-EC43BD8B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77C7-D93B-2B46-B43D-A90E6A82EE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45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3A8BB5-2E7B-B541-AD03-2A67A8DF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43431-9541-2049-B03F-8D3B44D55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331144-2133-444A-BC09-C1465C1F1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168C40-7533-F34B-84BA-7704592E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31CF-814A-6649-BC31-65F1C383D7C5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2CEE83-C3A1-7444-AC9D-61A4EABC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18FFCA-9EAC-4241-AC03-072944D0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77C7-D93B-2B46-B43D-A90E6A82EE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21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65BAD3-6458-A04E-8DE7-5B811405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D44110B-9CEA-534E-8744-4E7FB2024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896394-6F5D-5441-9FD2-6796C81A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1703B2-EBAC-0B49-9A91-014378D7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31CF-814A-6649-BC31-65F1C383D7C5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6ED14C-3576-4848-8C47-72559F8A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74EBB0-C5EA-7047-8113-E5FFA9B7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77C7-D93B-2B46-B43D-A90E6A82EE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87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C70EDE-E297-FC41-8004-A5355A31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A93448-FAF7-CD4A-940E-44B91BC8F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692625-B91E-BD43-B4D2-225AA7CCD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D31CF-814A-6649-BC31-65F1C383D7C5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B64EF-56AE-374C-A770-B52CC5E2F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9D240F-66F0-5D46-AE16-83A732E50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477C7-D93B-2B46-B43D-A90E6A82EE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10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sabato.massimo@sciencespo.f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methods.net/input/importingdata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51BEF-91E5-6E47-924E-5D256CC73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Statistiques appliquées aux Sciences sociales - TD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77661CE-20C5-8C43-AE1F-3973886A4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Université Paris 1, L2, Année 2021-2022</a:t>
            </a:r>
          </a:p>
          <a:p>
            <a:r>
              <a:rPr lang="fr-FR" dirty="0"/>
              <a:t>Francesco S. Massimo</a:t>
            </a:r>
          </a:p>
          <a:p>
            <a:r>
              <a:rPr lang="fr-FR" dirty="0">
                <a:hlinkClick r:id="rId2"/>
              </a:rPr>
              <a:t>francescosabato.massimo@sciencespo.fr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867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7BFB60-AEB0-0449-99DE-603B9148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programme d’</a:t>
            </a:r>
            <a:r>
              <a:rPr lang="fr-FR" dirty="0" err="1"/>
              <a:t>auhourd’hui</a:t>
            </a:r>
            <a:endParaRPr lang="fr-FR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36AD8B-0E9A-A149-9987-91A518E7F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Premières manipulations</a:t>
            </a:r>
            <a:endParaRPr lang="it-IT" dirty="0"/>
          </a:p>
          <a:p>
            <a:pPr lvl="0"/>
            <a:r>
              <a:rPr lang="fr-FR" dirty="0"/>
              <a:t>Introduction Espace de travail</a:t>
            </a:r>
            <a:endParaRPr lang="it-IT" dirty="0"/>
          </a:p>
          <a:p>
            <a:pPr lvl="0"/>
            <a:r>
              <a:rPr lang="fr-FR" dirty="0"/>
              <a:t>Principes R : le </a:t>
            </a:r>
            <a:r>
              <a:rPr lang="fr-FR" i="1" dirty="0" err="1"/>
              <a:t>coding</a:t>
            </a:r>
            <a:r>
              <a:rPr lang="fr-FR" dirty="0"/>
              <a:t> </a:t>
            </a:r>
          </a:p>
          <a:p>
            <a:pPr lvl="0"/>
            <a:r>
              <a:rPr lang="fr-FR" dirty="0"/>
              <a:t>Exercices :</a:t>
            </a:r>
            <a:endParaRPr lang="it-IT" dirty="0"/>
          </a:p>
          <a:p>
            <a:pPr lvl="1"/>
            <a:r>
              <a:rPr lang="fr-FR" dirty="0"/>
              <a:t>Manipuler des objets sous R</a:t>
            </a:r>
            <a:endParaRPr lang="it-IT" dirty="0"/>
          </a:p>
          <a:p>
            <a:pPr lvl="1"/>
            <a:r>
              <a:rPr lang="fr-FR" dirty="0"/>
              <a:t>Manipuler des vecteurs</a:t>
            </a:r>
            <a:endParaRPr lang="it-IT" dirty="0"/>
          </a:p>
          <a:p>
            <a:pPr lvl="1"/>
            <a:r>
              <a:rPr lang="fr-FR" dirty="0"/>
              <a:t>Créer et manipuler des fonctions</a:t>
            </a:r>
            <a:endParaRPr lang="it-IT" dirty="0"/>
          </a:p>
          <a:p>
            <a:pPr lvl="2"/>
            <a:r>
              <a:rPr lang="fr-FR" dirty="0"/>
              <a:t>Exercice </a:t>
            </a:r>
          </a:p>
          <a:p>
            <a:pPr lvl="2"/>
            <a:r>
              <a:rPr lang="fr-FR" dirty="0"/>
              <a:t>Créer et importer une base de données</a:t>
            </a:r>
            <a:endParaRPr lang="it-IT" dirty="0"/>
          </a:p>
          <a:p>
            <a:pPr lvl="1"/>
            <a:r>
              <a:rPr lang="fr-FR" dirty="0"/>
              <a:t>Importer et manipuler une base de données</a:t>
            </a:r>
            <a:endParaRPr lang="it-IT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643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38BEDE-2F9F-874B-9FC8-0D89FD32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 </a:t>
            </a:r>
            <a:r>
              <a:rPr lang="fr-FR" dirty="0" err="1"/>
              <a:t>Deviation</a:t>
            </a:r>
            <a:r>
              <a:rPr lang="fr-FR" dirty="0"/>
              <a:t>/Écart-type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3D492E9-AA89-FC48-B1F8-C718B50CB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4076"/>
            <a:ext cx="4629760" cy="180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54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14DD32-9DF7-DC4B-B0CF-B498AF26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Récapitulatif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7F1A5A-B00F-4443-8367-184F33ADA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 fonctionne avec des </a:t>
            </a:r>
            <a:r>
              <a:rPr lang="fr-FR" dirty="0">
                <a:solidFill>
                  <a:srgbClr val="FF0000"/>
                </a:solidFill>
              </a:rPr>
              <a:t>objets</a:t>
            </a:r>
            <a:r>
              <a:rPr lang="fr-FR" dirty="0"/>
              <a:t>. </a:t>
            </a:r>
          </a:p>
          <a:p>
            <a:r>
              <a:rPr lang="fr-FR" dirty="0"/>
              <a:t>On en manipule principalement deux : les vecteurs et les fonctions. </a:t>
            </a:r>
          </a:p>
          <a:p>
            <a:r>
              <a:rPr lang="fr-FR" dirty="0"/>
              <a:t>Les </a:t>
            </a:r>
            <a:r>
              <a:rPr lang="fr-FR" dirty="0">
                <a:solidFill>
                  <a:srgbClr val="FF0000"/>
                </a:solidFill>
              </a:rPr>
              <a:t>vecteurs</a:t>
            </a:r>
            <a:r>
              <a:rPr lang="fr-FR" dirty="0"/>
              <a:t> contiennent les données.</a:t>
            </a:r>
          </a:p>
          <a:p>
            <a:r>
              <a:rPr lang="fr-FR" dirty="0"/>
              <a:t>Les </a:t>
            </a:r>
            <a:r>
              <a:rPr lang="fr-FR" dirty="0">
                <a:solidFill>
                  <a:srgbClr val="FF0000"/>
                </a:solidFill>
              </a:rPr>
              <a:t>fonctions</a:t>
            </a:r>
            <a:r>
              <a:rPr lang="fr-FR" dirty="0"/>
              <a:t> prennent des arguments, modifient un vecteur et retournent un résultat.</a:t>
            </a:r>
          </a:p>
          <a:p>
            <a:r>
              <a:rPr lang="fr-FR" dirty="0"/>
              <a:t>Les résultats sont affichés (</a:t>
            </a:r>
            <a:r>
              <a:rPr lang="fr-FR" dirty="0" err="1"/>
              <a:t>print</a:t>
            </a:r>
            <a:r>
              <a:rPr lang="fr-FR" dirty="0"/>
              <a:t>()) dans la console. </a:t>
            </a:r>
          </a:p>
          <a:p>
            <a:r>
              <a:rPr lang="fr-FR" dirty="0"/>
              <a:t>Pour qu’ils soient stockés en mémoire, il faut les assigner dans un objet.</a:t>
            </a:r>
          </a:p>
        </p:txBody>
      </p:sp>
    </p:spTree>
    <p:extLst>
      <p:ext uri="{BB962C8B-B14F-4D97-AF65-F5344CB8AC3E}">
        <p14:creationId xmlns:p14="http://schemas.microsoft.com/office/powerpoint/2010/main" val="267023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6FD3F2-3579-DC41-93B1-5A96E29C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vecteurs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33332A-721D-0C42-AA90-C69C2A8FD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vecteurs unidimensionnels:</a:t>
            </a:r>
          </a:p>
          <a:p>
            <a:pPr lvl="1"/>
            <a:r>
              <a:rPr lang="fr-FR" dirty="0" err="1"/>
              <a:t>Numeric</a:t>
            </a:r>
            <a:r>
              <a:rPr lang="fr-FR" dirty="0"/>
              <a:t> (nb réel) et </a:t>
            </a:r>
            <a:r>
              <a:rPr lang="fr-FR" dirty="0" err="1"/>
              <a:t>Integer</a:t>
            </a:r>
            <a:r>
              <a:rPr lang="fr-FR" dirty="0"/>
              <a:t> (nb entier)</a:t>
            </a:r>
          </a:p>
          <a:p>
            <a:pPr lvl="1"/>
            <a:r>
              <a:rPr lang="fr-FR" dirty="0" err="1"/>
              <a:t>Character</a:t>
            </a:r>
            <a:r>
              <a:rPr lang="fr-FR" dirty="0"/>
              <a:t> (chaîne de caractères)</a:t>
            </a:r>
          </a:p>
          <a:p>
            <a:pPr lvl="1"/>
            <a:r>
              <a:rPr lang="fr-FR" dirty="0" err="1"/>
              <a:t>Logical</a:t>
            </a:r>
            <a:r>
              <a:rPr lang="fr-FR" dirty="0"/>
              <a:t> (valeur binaire)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Factor (un vecteur dont les éléments ne peuvent prendre que des modalités </a:t>
            </a:r>
            <a:r>
              <a:rPr lang="fr-FR" dirty="0" err="1"/>
              <a:t>prédefinies</a:t>
            </a:r>
            <a:r>
              <a:rPr lang="fr-FR" dirty="0"/>
              <a:t>: couleur, sexe, jour de la semaine)</a:t>
            </a:r>
          </a:p>
          <a:p>
            <a:r>
              <a:rPr lang="fr-FR" dirty="0"/>
              <a:t>vecteurs pluridimensionnels:</a:t>
            </a:r>
          </a:p>
          <a:p>
            <a:pPr lvl="1"/>
            <a:r>
              <a:rPr lang="fr-FR" dirty="0" err="1"/>
              <a:t>list</a:t>
            </a:r>
            <a:endParaRPr lang="fr-FR" dirty="0"/>
          </a:p>
          <a:p>
            <a:pPr lvl="1"/>
            <a:r>
              <a:rPr lang="fr-FR" dirty="0"/>
              <a:t>matrix</a:t>
            </a:r>
          </a:p>
          <a:p>
            <a:pPr lvl="1"/>
            <a:r>
              <a:rPr lang="fr-FR" dirty="0" err="1"/>
              <a:t>data.frame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300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224B78-E35F-3D41-8106-D21E680F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data.frame</a:t>
            </a:r>
            <a:endParaRPr lang="fr-FR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AB13D-FC4A-2845-8120-E1DBD29D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Idéalement, pour un data </a:t>
            </a:r>
            <a:r>
              <a:rPr lang="fr-FR" dirty="0" err="1"/>
              <a:t>scientist</a:t>
            </a:r>
            <a:r>
              <a:rPr lang="fr-FR" dirty="0"/>
              <a:t>, chaque jeu de données (en anglais </a:t>
            </a:r>
            <a:r>
              <a:rPr lang="fr-FR" dirty="0" err="1"/>
              <a:t>dataset</a:t>
            </a:r>
            <a:r>
              <a:rPr lang="fr-FR" dirty="0"/>
              <a:t> ou data set) à analyser doit être sous forme d’un tableau où chaque ligne correspondant à une observation (individu) et chaque colonne à une caractéristique (variable).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865DA6C-9C0E-864B-A750-5C2AFA7EE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18" y="3924364"/>
            <a:ext cx="3492500" cy="2032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48C7D1-E1B2-2845-BE0F-F0850054C776}"/>
              </a:ext>
            </a:extLst>
          </p:cNvPr>
          <p:cNvSpPr txBox="1"/>
          <p:nvPr/>
        </p:nvSpPr>
        <p:spPr>
          <a:xfrm>
            <a:off x="4495800" y="3786202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En R, les data frames sont les structures qui permettent de stoker de tels jeux de données. Ce sont les objets les plus courants et les plus importants. Les colonnes/variables d’un data frame peuvent être de différents types ce qui offre plus de flexibilité que les matrices.</a:t>
            </a:r>
          </a:p>
        </p:txBody>
      </p:sp>
    </p:spTree>
    <p:extLst>
      <p:ext uri="{BB962C8B-B14F-4D97-AF65-F5344CB8AC3E}">
        <p14:creationId xmlns:p14="http://schemas.microsoft.com/office/powerpoint/2010/main" val="248486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973CD-E5A2-7E40-BE54-B9D9B221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Principales fonctions abordées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F528E9-8F61-1B47-8998-E5795698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c() crée un vecteur</a:t>
            </a:r>
          </a:p>
          <a:p>
            <a:r>
              <a:rPr lang="fr-FR" dirty="0" err="1"/>
              <a:t>rep</a:t>
            </a:r>
            <a:r>
              <a:rPr lang="fr-FR" dirty="0"/>
              <a:t> et </a:t>
            </a:r>
            <a:r>
              <a:rPr lang="fr-FR" dirty="0" err="1"/>
              <a:t>seq</a:t>
            </a:r>
            <a:r>
              <a:rPr lang="fr-FR" dirty="0"/>
              <a:t> créent des séquences</a:t>
            </a:r>
          </a:p>
          <a:p>
            <a:r>
              <a:rPr lang="fr-FR" dirty="0" err="1"/>
              <a:t>data.frame</a:t>
            </a:r>
            <a:r>
              <a:rPr lang="fr-FR" dirty="0"/>
              <a:t>() crée un </a:t>
            </a:r>
            <a:r>
              <a:rPr lang="fr-FR" dirty="0" err="1"/>
              <a:t>data.frame</a:t>
            </a:r>
            <a:endParaRPr lang="fr-FR" dirty="0"/>
          </a:p>
          <a:p>
            <a:r>
              <a:rPr lang="fr-FR" dirty="0"/>
              <a:t>matrix() crée une matrice</a:t>
            </a:r>
          </a:p>
          <a:p>
            <a:r>
              <a:rPr lang="fr-FR" dirty="0" err="1"/>
              <a:t>names</a:t>
            </a:r>
            <a:r>
              <a:rPr lang="fr-FR" dirty="0"/>
              <a:t>() retourne le nom des colonnes</a:t>
            </a:r>
          </a:p>
          <a:p>
            <a:r>
              <a:rPr lang="fr-FR" dirty="0" err="1"/>
              <a:t>length</a:t>
            </a:r>
            <a:r>
              <a:rPr lang="fr-FR" dirty="0"/>
              <a:t>() retourne la taille (nombre d’éléments) de l’objet</a:t>
            </a:r>
          </a:p>
          <a:p>
            <a:r>
              <a:rPr lang="fr-FR" dirty="0" err="1"/>
              <a:t>dim</a:t>
            </a:r>
            <a:r>
              <a:rPr lang="fr-FR" dirty="0"/>
              <a:t>() retourne les dimensions de l’objet</a:t>
            </a:r>
          </a:p>
          <a:p>
            <a:r>
              <a:rPr lang="fr-FR" dirty="0"/>
              <a:t>table(), </a:t>
            </a:r>
            <a:r>
              <a:rPr lang="fr-FR" dirty="0" err="1"/>
              <a:t>mean</a:t>
            </a:r>
            <a:r>
              <a:rPr lang="fr-FR" dirty="0"/>
              <a:t>(), </a:t>
            </a:r>
            <a:r>
              <a:rPr lang="fr-FR" dirty="0" err="1"/>
              <a:t>sd</a:t>
            </a:r>
            <a:r>
              <a:rPr lang="fr-FR" dirty="0"/>
              <a:t>(). . . vos premières fonctions de statistique!</a:t>
            </a:r>
          </a:p>
          <a:p>
            <a:r>
              <a:rPr lang="fr-FR" dirty="0"/>
              <a:t>help() : aide</a:t>
            </a:r>
          </a:p>
        </p:txBody>
      </p:sp>
    </p:spTree>
    <p:extLst>
      <p:ext uri="{BB962C8B-B14F-4D97-AF65-F5344CB8AC3E}">
        <p14:creationId xmlns:p14="http://schemas.microsoft.com/office/powerpoint/2010/main" val="1439472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55344-2DC7-2E40-874B-ECA31A5C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47F497-A581-1441-A2A9-A1F37E3E1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### EXERCICE 1 : On a demandé à 4 ménages le revenu du chef de ménage, celui de son conjoint, et le nombre de personnes du ménage.</a:t>
            </a:r>
          </a:p>
          <a:p>
            <a:pPr marL="0" indent="0">
              <a:buNone/>
            </a:pPr>
            <a:r>
              <a:rPr lang="fr-FR" dirty="0"/>
              <a:t># Ménage 1 : Chef = 1200 ; Conjoint = 1450 ; Nb pers = 4</a:t>
            </a:r>
          </a:p>
          <a:p>
            <a:pPr marL="0" indent="0">
              <a:buNone/>
            </a:pPr>
            <a:r>
              <a:rPr lang="fr-FR" dirty="0"/>
              <a:t># Ménage 2 : Chef = 1180 ; Conjoint = 1850 ; Nb pers = 2</a:t>
            </a:r>
          </a:p>
          <a:p>
            <a:pPr marL="0" indent="0">
              <a:buNone/>
            </a:pPr>
            <a:r>
              <a:rPr lang="fr-FR" dirty="0"/>
              <a:t># Ménage 3 : Chef = 1750 ; Conjoint = 1690 ; Nb pers = 3</a:t>
            </a:r>
          </a:p>
          <a:p>
            <a:pPr marL="0" indent="0">
              <a:buNone/>
            </a:pPr>
            <a:r>
              <a:rPr lang="fr-FR" dirty="0"/>
              <a:t># Ménage 4 : Chef = 2100 ; Conjoint = 0 ; Nb pers = 2</a:t>
            </a:r>
          </a:p>
        </p:txBody>
      </p:sp>
    </p:spTree>
    <p:extLst>
      <p:ext uri="{BB962C8B-B14F-4D97-AF65-F5344CB8AC3E}">
        <p14:creationId xmlns:p14="http://schemas.microsoft.com/office/powerpoint/2010/main" val="122377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56DAE-5619-C24D-8096-B7C7E204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et librairies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55FC0A-6E34-6646-9480-2B3EFC87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Avant de pouvoir procéder à quelque analyse que ce soit, il faut </a:t>
            </a:r>
          </a:p>
          <a:p>
            <a:r>
              <a:rPr lang="fr-FR" dirty="0"/>
              <a:t>dire à R ou se trouvent les données </a:t>
            </a:r>
          </a:p>
          <a:p>
            <a:r>
              <a:rPr lang="fr-FR" dirty="0"/>
              <a:t>charger les extensions nécessaires pour l’analyse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Charger les librairies</a:t>
            </a:r>
          </a:p>
          <a:p>
            <a:r>
              <a:rPr lang="fr-FR" dirty="0" err="1"/>
              <a:t>library</a:t>
            </a:r>
            <a:r>
              <a:rPr lang="fr-FR" dirty="0"/>
              <a:t>(</a:t>
            </a:r>
            <a:r>
              <a:rPr lang="fr-FR" dirty="0" err="1"/>
              <a:t>foreign</a:t>
            </a:r>
            <a:r>
              <a:rPr lang="fr-FR" dirty="0"/>
              <a:t>)</a:t>
            </a:r>
          </a:p>
          <a:p>
            <a:r>
              <a:rPr lang="fr-FR" dirty="0" err="1"/>
              <a:t>library</a:t>
            </a:r>
            <a:r>
              <a:rPr lang="fr-FR" dirty="0"/>
              <a:t>(</a:t>
            </a:r>
            <a:r>
              <a:rPr lang="fr-FR" dirty="0" err="1"/>
              <a:t>questionr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9291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F18DFA-8907-FF4F-91BD-E90C7AF4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Importer des données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210F7D-5E31-4B4E-92BD-353003608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Dépend du format. Ici, à partir du format csv.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Pour tous les autres formats : </a:t>
            </a:r>
            <a:r>
              <a:rPr lang="fr-FR" dirty="0">
                <a:hlinkClick r:id="rId2"/>
              </a:rPr>
              <a:t>https://www.statmethods.net/input/importingdata.html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Importer les données à partir de leur adresse (chemin d’accès sur l’ordinateur)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Attention, les chemins de fichiers absolus sont déconseillés. Il est préférable d’utiliser des chemins relatifs par rapport au “</a:t>
            </a:r>
            <a:r>
              <a:rPr lang="fr-FR" dirty="0" err="1"/>
              <a:t>working</a:t>
            </a:r>
            <a:r>
              <a:rPr lang="fr-FR" dirty="0"/>
              <a:t> directory”.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710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15F3D4-6888-834E-8F40-300C2D4B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R Studio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72A409-4BD9-1D4D-A1AA-A1934E4F6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Dans R Studio, il convient de travailler à partir de </a:t>
            </a:r>
            <a:r>
              <a:rPr lang="fr-FR" dirty="0">
                <a:solidFill>
                  <a:srgbClr val="FF0000"/>
                </a:solidFill>
              </a:rPr>
              <a:t>Projets</a:t>
            </a:r>
            <a:r>
              <a:rPr lang="fr-FR" dirty="0"/>
              <a:t>, qui rassemblent plusieurs scripts, objets, etc., pour une même analyse.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Au sein d’un projet, toutes les adresses pointant vers un fichier peuvent être relatives à la racine du projet.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Pour créer un projet : File - New Project, ou l’icône en haut à droite de R Studio.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492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95A5E3-F180-9746-A8D1-A616CF76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 technique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36A942-5231-7D43-A71F-D8AAAF495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Tous les documents du cours sont accessibles sur un </a:t>
            </a:r>
            <a:r>
              <a:rPr lang="fr-FR" dirty="0" err="1">
                <a:solidFill>
                  <a:srgbClr val="FF0000"/>
                </a:solidFill>
              </a:rPr>
              <a:t>google</a:t>
            </a:r>
            <a:r>
              <a:rPr lang="fr-FR" dirty="0">
                <a:solidFill>
                  <a:srgbClr val="FF0000"/>
                </a:solidFill>
              </a:rPr>
              <a:t> drive</a:t>
            </a:r>
            <a:r>
              <a:rPr lang="fr-FR" dirty="0"/>
              <a:t>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405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4EF567-8C50-6240-A3D4-71B2F6E8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9564DC-1FB8-1D4D-85BB-3194009EC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37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D11D86-4E43-694E-A616-B16B2FED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6434C4-95CD-9A45-8211-DF2A0771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qu’on va faire</a:t>
            </a:r>
          </a:p>
          <a:p>
            <a:pPr lvl="1"/>
            <a:r>
              <a:rPr lang="fr-FR" dirty="0"/>
              <a:t>Se </a:t>
            </a:r>
            <a:r>
              <a:rPr lang="fr-FR" dirty="0">
                <a:solidFill>
                  <a:srgbClr val="FF0000"/>
                </a:solidFill>
              </a:rPr>
              <a:t>familiariser</a:t>
            </a:r>
            <a:r>
              <a:rPr lang="fr-FR" dirty="0"/>
              <a:t> avec le traitement </a:t>
            </a:r>
            <a:r>
              <a:rPr lang="fr-FR" dirty="0">
                <a:solidFill>
                  <a:srgbClr val="FF0000"/>
                </a:solidFill>
              </a:rPr>
              <a:t>statistique</a:t>
            </a:r>
            <a:r>
              <a:rPr lang="fr-FR" dirty="0"/>
              <a:t> de données avec un logiciel de codage</a:t>
            </a:r>
          </a:p>
          <a:p>
            <a:pPr lvl="1"/>
            <a:r>
              <a:rPr lang="fr-FR" dirty="0"/>
              <a:t>Entrer dans le laboratoire de traitement des données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Séance spéciale</a:t>
            </a:r>
            <a:r>
              <a:rPr lang="fr-FR" dirty="0"/>
              <a:t>: des question des recherches à l’écriture d’un article scientifique </a:t>
            </a:r>
          </a:p>
          <a:p>
            <a:pPr lvl="1"/>
            <a:r>
              <a:rPr lang="fr-FR" dirty="0"/>
              <a:t>Beaucoup de </a:t>
            </a:r>
            <a:r>
              <a:rPr lang="fr-FR" dirty="0">
                <a:solidFill>
                  <a:srgbClr val="FF0000"/>
                </a:solidFill>
              </a:rPr>
              <a:t>pratique</a:t>
            </a:r>
            <a:r>
              <a:rPr lang="fr-F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6635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B620F-FA85-824C-ADEC-5FB05952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 logiciel utiliser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D54892-32F1-E340-98A1-50478AC6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Excel</a:t>
            </a:r>
          </a:p>
          <a:p>
            <a:r>
              <a:rPr lang="fr-FR" dirty="0"/>
              <a:t>SPSS (des sciences sociales aux sciences médicales)</a:t>
            </a:r>
          </a:p>
          <a:p>
            <a:r>
              <a:rPr lang="fr-FR" dirty="0"/>
              <a:t>SAS (permet de manier de larges bases de données)</a:t>
            </a:r>
          </a:p>
          <a:p>
            <a:r>
              <a:rPr lang="fr-FR" dirty="0"/>
              <a:t>STATA (très utilisé par les économistes)…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R</a:t>
            </a:r>
            <a:r>
              <a:rPr lang="fr-FR" dirty="0"/>
              <a:t> = libre, multiplateformes, interface graphique</a:t>
            </a:r>
          </a:p>
          <a:p>
            <a:pPr lvl="1"/>
            <a:r>
              <a:rPr lang="fr-FR" dirty="0"/>
              <a:t>Limites: codage assez lourd, « total », a du mal à traiter les larges bases de données</a:t>
            </a:r>
          </a:p>
        </p:txBody>
      </p:sp>
    </p:spTree>
    <p:extLst>
      <p:ext uri="{BB962C8B-B14F-4D97-AF65-F5344CB8AC3E}">
        <p14:creationId xmlns:p14="http://schemas.microsoft.com/office/powerpoint/2010/main" val="42898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0EE9E-A9D5-3948-AC0A-170DB48F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qu’on ne verra pas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CDFD06-0F99-2640-850E-C8C065E8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Pas toutes </a:t>
            </a:r>
            <a:r>
              <a:rPr lang="fr-FR" dirty="0"/>
              <a:t>les méthodes statistiques:</a:t>
            </a:r>
          </a:p>
          <a:p>
            <a:pPr lvl="1"/>
            <a:r>
              <a:rPr lang="fr-FR" dirty="0"/>
              <a:t>Analyse factorielle</a:t>
            </a:r>
          </a:p>
          <a:p>
            <a:pPr lvl="1"/>
            <a:r>
              <a:rPr lang="fr-FR" dirty="0"/>
              <a:t>Analyse de réseau</a:t>
            </a:r>
          </a:p>
          <a:p>
            <a:pPr lvl="1"/>
            <a:r>
              <a:rPr lang="fr-FR" dirty="0"/>
              <a:t>Analyse de contenu</a:t>
            </a:r>
          </a:p>
          <a:p>
            <a:pPr lvl="1"/>
            <a:r>
              <a:rPr lang="fr-FR" dirty="0"/>
              <a:t>Analyse de séquence (trajectoires b</a:t>
            </a:r>
          </a:p>
          <a:p>
            <a:pPr lvl="1"/>
            <a:r>
              <a:rPr lang="fr-FR" dirty="0"/>
              <a:t>Biographiques, carriers etc.)</a:t>
            </a:r>
          </a:p>
          <a:p>
            <a:pPr lvl="1"/>
            <a:r>
              <a:rPr lang="fr-FR" dirty="0"/>
              <a:t>Méthodes 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3682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EB866E-0AFB-B44A-8B28-1ADAA672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20A094-DAC8-C946-9DBA-48657F4E9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Assiduité</a:t>
            </a:r>
            <a:r>
              <a:rPr lang="fr-FR" dirty="0"/>
              <a:t> et </a:t>
            </a:r>
            <a:r>
              <a:rPr lang="fr-FR" dirty="0">
                <a:solidFill>
                  <a:srgbClr val="FF0000"/>
                </a:solidFill>
              </a:rPr>
              <a:t>participation</a:t>
            </a:r>
          </a:p>
          <a:p>
            <a:r>
              <a:rPr lang="fr-FR" dirty="0">
                <a:solidFill>
                  <a:srgbClr val="FF0000"/>
                </a:solidFill>
              </a:rPr>
              <a:t>Examen</a:t>
            </a:r>
            <a:r>
              <a:rPr lang="fr-FR" dirty="0"/>
              <a:t> final lors de la dernière séance (tous les documents du cours seront autorisés pendant l’examen)</a:t>
            </a:r>
          </a:p>
        </p:txBody>
      </p:sp>
    </p:spTree>
    <p:extLst>
      <p:ext uri="{BB962C8B-B14F-4D97-AF65-F5344CB8AC3E}">
        <p14:creationId xmlns:p14="http://schemas.microsoft.com/office/powerpoint/2010/main" val="232635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36887-08A0-0C45-8294-E071BCB0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Découvrir 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8D4D34-F1D3-534F-A2C9-32AD5AC7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fr-FR" dirty="0"/>
              <a:t>Ouvrir </a:t>
            </a:r>
            <a:r>
              <a:rPr lang="fr-FR" dirty="0">
                <a:solidFill>
                  <a:srgbClr val="FF0000"/>
                </a:solidFill>
              </a:rPr>
              <a:t>R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Ouvrier </a:t>
            </a:r>
            <a:r>
              <a:rPr lang="fr-FR" dirty="0">
                <a:solidFill>
                  <a:srgbClr val="FF0000"/>
                </a:solidFill>
              </a:rPr>
              <a:t>R Studio</a:t>
            </a:r>
          </a:p>
        </p:txBody>
      </p:sp>
    </p:spTree>
    <p:extLst>
      <p:ext uri="{BB962C8B-B14F-4D97-AF65-F5344CB8AC3E}">
        <p14:creationId xmlns:p14="http://schemas.microsoft.com/office/powerpoint/2010/main" val="324264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5605792-43B5-5241-9153-6CC6210E2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32" y="671332"/>
            <a:ext cx="9769992" cy="550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4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D70D32-BA6D-5E4D-B11C-AE9BC195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Découvrir R Studio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6F88A4-EE87-D94E-B981-B6330E8C7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Ouvrir un nouveau Script</a:t>
            </a:r>
          </a:p>
          <a:p>
            <a:r>
              <a:rPr lang="fr-FR" dirty="0"/>
              <a:t>Sauvegarder le Script sous le nom </a:t>
            </a:r>
            <a:r>
              <a:rPr lang="fr-FR" dirty="0">
                <a:solidFill>
                  <a:srgbClr val="FF0000"/>
                </a:solidFill>
              </a:rPr>
              <a:t>TD_STAT_(votre nom)_SCRIPT_1</a:t>
            </a:r>
          </a:p>
        </p:txBody>
      </p:sp>
    </p:spTree>
    <p:extLst>
      <p:ext uri="{BB962C8B-B14F-4D97-AF65-F5344CB8AC3E}">
        <p14:creationId xmlns:p14="http://schemas.microsoft.com/office/powerpoint/2010/main" val="442462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1072</Words>
  <Application>Microsoft Macintosh PowerPoint</Application>
  <PresentationFormat>Widescreen</PresentationFormat>
  <Paragraphs>124</Paragraphs>
  <Slides>20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di Office</vt:lpstr>
      <vt:lpstr>Statistiques appliquées aux Sciences sociales - TD</vt:lpstr>
      <vt:lpstr>Info technique</vt:lpstr>
      <vt:lpstr>Introduction </vt:lpstr>
      <vt:lpstr>Quel logiciel utiliser</vt:lpstr>
      <vt:lpstr>Ce qu’on ne verra pas</vt:lpstr>
      <vt:lpstr>Notation</vt:lpstr>
      <vt:lpstr>Découvrir R</vt:lpstr>
      <vt:lpstr>Presentazione standard di PowerPoint</vt:lpstr>
      <vt:lpstr>Découvrir R Studio</vt:lpstr>
      <vt:lpstr>Le programme d’auhourd’hui</vt:lpstr>
      <vt:lpstr>Standard Deviation/Écart-type</vt:lpstr>
      <vt:lpstr>Récapitulatif</vt:lpstr>
      <vt:lpstr>Types de vecteurs</vt:lpstr>
      <vt:lpstr>Le data.frame</vt:lpstr>
      <vt:lpstr>Principales fonctions abordées</vt:lpstr>
      <vt:lpstr>Exercice!</vt:lpstr>
      <vt:lpstr>Données et librairies</vt:lpstr>
      <vt:lpstr>Importer des données</vt:lpstr>
      <vt:lpstr>Projet R Studio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Statistiques appliquées aux Sciences sociales - TD</dc:title>
  <dc:creator>Francesco Sabato MASSIMO</dc:creator>
  <cp:lastModifiedBy>Francesco Sabato MASSIMO</cp:lastModifiedBy>
  <cp:revision>8</cp:revision>
  <dcterms:created xsi:type="dcterms:W3CDTF">2022-03-17T08:44:28Z</dcterms:created>
  <dcterms:modified xsi:type="dcterms:W3CDTF">2022-03-28T14:22:41Z</dcterms:modified>
</cp:coreProperties>
</file>