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2" r:id="rId4"/>
    <p:sldId id="274" r:id="rId5"/>
    <p:sldId id="273" r:id="rId6"/>
    <p:sldId id="257" r:id="rId7"/>
    <p:sldId id="258" r:id="rId8"/>
    <p:sldId id="261" r:id="rId9"/>
    <p:sldId id="262" r:id="rId10"/>
    <p:sldId id="263" r:id="rId11"/>
    <p:sldId id="265" r:id="rId12"/>
    <p:sldId id="264" r:id="rId13"/>
    <p:sldId id="271" r:id="rId14"/>
    <p:sldId id="285" r:id="rId15"/>
    <p:sldId id="286" r:id="rId16"/>
    <p:sldId id="289" r:id="rId17"/>
    <p:sldId id="287"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59" d="100"/>
          <a:sy n="159" d="100"/>
        </p:scale>
        <p:origin x="33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b="0" i="0" cap="none" baseline="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A4B53A7-3209-46A6-9454-F38EAC8F11E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fld>
            <a:endParaRPr lang="en-US"/>
          </a:p>
        </p:txBody>
      </p:sp>
      <p:cxnSp>
        <p:nvCxnSpPr>
          <p:cNvPr id="11" name="Straight Connector 10"/>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A4B53A7-3209-46A6-9454-F38EAC8F11E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fld>
            <a:endParaRPr lang="en-US"/>
          </a:p>
        </p:txBody>
      </p:sp>
      <p:cxnSp>
        <p:nvCxnSpPr>
          <p:cNvPr id="7" name="Straight Connector 6"/>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A4B53A7-3209-46A6-9454-F38EAC8F11E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fld>
            <a:endParaRPr lang="en-US"/>
          </a:p>
        </p:txBody>
      </p:sp>
      <p:cxnSp>
        <p:nvCxnSpPr>
          <p:cNvPr id="7" name="Straight Connector 6"/>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A4B53A7-3209-46A6-9454-F38EAC8F11E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fld>
            <a:endParaRPr lang="en-US"/>
          </a:p>
        </p:txBody>
      </p:sp>
      <p:cxnSp>
        <p:nvCxnSpPr>
          <p:cNvPr id="7" name="Straight Connector 6"/>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A4B53A7-3209-46A6-9454-F38EAC8F11E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fld>
            <a:endParaRPr lang="en-US"/>
          </a:p>
        </p:txBody>
      </p:sp>
      <p:cxnSp>
        <p:nvCxnSpPr>
          <p:cNvPr id="9" name="Straight Connector 8"/>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A4B53A7-3209-46A6-9454-F38EAC8F11E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fld>
            <a:endParaRPr lang="en-US"/>
          </a:p>
        </p:txBody>
      </p:sp>
      <p:cxnSp>
        <p:nvCxnSpPr>
          <p:cNvPr id="8" name="Straight Connector 7"/>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A4B53A7-3209-46A6-9454-F38EAC8F11E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fld>
            <a:endParaRPr lang="en-US"/>
          </a:p>
        </p:txBody>
      </p:sp>
      <p:cxnSp>
        <p:nvCxnSpPr>
          <p:cNvPr id="10" name="Straight Connector 9"/>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A4B53A7-3209-46A6-9454-F38EAC8F11E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fld>
            <a:endParaRPr lang="en-US"/>
          </a:p>
        </p:txBody>
      </p:sp>
      <p:cxnSp>
        <p:nvCxnSpPr>
          <p:cNvPr id="6" name="Straight Connector 5"/>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fld>
            <a:endParaRPr lang="en-US"/>
          </a:p>
        </p:txBody>
      </p:sp>
      <p:cxnSp>
        <p:nvCxnSpPr>
          <p:cNvPr id="5" name="Straight Connector 4"/>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A4B53A7-3209-46A6-9454-F38EAC8F11E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fld>
            <a:endParaRPr lang="en-US"/>
          </a:p>
        </p:txBody>
      </p:sp>
      <p:cxnSp>
        <p:nvCxnSpPr>
          <p:cNvPr id="8" name="Straight Connector 7"/>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A4B53A7-3209-46A6-9454-F38EAC8F11E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fld>
            <a:endParaRPr lang="en-US"/>
          </a:p>
        </p:txBody>
      </p:sp>
      <p:cxnSp>
        <p:nvCxnSpPr>
          <p:cNvPr id="8" name="Straight Connector 7"/>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b="0" i="0" cap="all" spc="100" baseline="0">
                <a:solidFill>
                  <a:schemeClr val="tx1">
                    <a:tint val="75000"/>
                  </a:schemeClr>
                </a:solidFill>
              </a:defRPr>
            </a:lvl1pPr>
          </a:lstStyle>
          <a:p>
            <a:fld id="{6A4B53A7-3209-46A6-9454-F38EAC8F11E7}"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b="0" i="0" cap="none" spc="100"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b="1" i="0" cap="all" spc="100" baseline="0">
                <a:solidFill>
                  <a:schemeClr val="tx1">
                    <a:tint val="75000"/>
                  </a:schemeClr>
                </a:solidFill>
              </a:defRPr>
            </a:lvl1pPr>
          </a:lstStyle>
          <a:p>
            <a:fld id="{27CE633F-9882-4A5C-83A2-1109D0C7326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10000"/>
        </a:lnSpc>
        <a:spcBef>
          <a:spcPct val="0"/>
        </a:spcBef>
        <a:buNone/>
        <a:defRPr sz="4400" kern="1200" spc="16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spc="15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spc="15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22" name="Picture 3"/>
          <p:cNvPicPr>
            <a:picLocks noChangeAspect="1"/>
          </p:cNvPicPr>
          <p:nvPr/>
        </p:nvPicPr>
        <p:blipFill rotWithShape="1">
          <a:blip r:embed="rId1">
            <a:alphaModFix amt="35000"/>
            <a:duotone>
              <a:schemeClr val="accent1">
                <a:shade val="45000"/>
                <a:satMod val="135000"/>
              </a:schemeClr>
              <a:prstClr val="white"/>
            </a:duotone>
          </a:blip>
          <a:srcRect t="29687"/>
          <a:stretch>
            <a:fillRect/>
          </a:stretch>
        </p:blipFill>
        <p:spPr>
          <a:xfrm>
            <a:off x="20" y="-8877"/>
            <a:ext cx="12191980" cy="6858000"/>
          </a:xfrm>
          <a:prstGeom prst="rect">
            <a:avLst/>
          </a:prstGeom>
        </p:spPr>
      </p:pic>
      <p:sp>
        <p:nvSpPr>
          <p:cNvPr id="2" name="标题 1"/>
          <p:cNvSpPr>
            <a:spLocks noGrp="1"/>
          </p:cNvSpPr>
          <p:nvPr>
            <p:ph type="ctrTitle"/>
          </p:nvPr>
        </p:nvSpPr>
        <p:spPr>
          <a:xfrm>
            <a:off x="1256275" y="1000677"/>
            <a:ext cx="9679449" cy="1020863"/>
          </a:xfrm>
        </p:spPr>
        <p:txBody>
          <a:bodyPr anchor="b">
            <a:normAutofit fontScale="90000"/>
          </a:bodyPr>
          <a:lstStyle/>
          <a:p>
            <a:r>
              <a:rPr lang="zh-CN" altLang="en-US" dirty="0">
                <a:solidFill>
                  <a:srgbClr val="FFFFFF"/>
                </a:solidFill>
              </a:rPr>
              <a:t>智能车实习</a:t>
            </a:r>
            <a:r>
              <a:rPr lang="en-US" altLang="zh-CN" dirty="0">
                <a:solidFill>
                  <a:srgbClr val="FFFFFF"/>
                </a:solidFill>
              </a:rPr>
              <a:t>-</a:t>
            </a:r>
            <a:r>
              <a:rPr lang="zh-CN" altLang="en-US" dirty="0">
                <a:solidFill>
                  <a:srgbClr val="FFFFFF"/>
                </a:solidFill>
              </a:rPr>
              <a:t>第三组</a:t>
            </a:r>
            <a:endParaRPr lang="zh-CN" altLang="en-US" dirty="0">
              <a:solidFill>
                <a:srgbClr val="FFFFFF"/>
              </a:solidFill>
            </a:endParaRPr>
          </a:p>
        </p:txBody>
      </p:sp>
      <p:sp>
        <p:nvSpPr>
          <p:cNvPr id="3" name="副标题 2"/>
          <p:cNvSpPr>
            <a:spLocks noGrp="1"/>
          </p:cNvSpPr>
          <p:nvPr>
            <p:ph type="subTitle" idx="1"/>
          </p:nvPr>
        </p:nvSpPr>
        <p:spPr>
          <a:xfrm>
            <a:off x="1256275" y="2215746"/>
            <a:ext cx="9679449" cy="4418517"/>
          </a:xfrm>
        </p:spPr>
        <p:txBody>
          <a:bodyPr anchor="ctr">
            <a:normAutofit/>
          </a:bodyPr>
          <a:lstStyle/>
          <a:p>
            <a:r>
              <a:rPr lang="zh-CN" altLang="en-US" sz="2000" dirty="0">
                <a:solidFill>
                  <a:srgbClr val="FFFFFF"/>
                </a:solidFill>
              </a:rPr>
              <a:t>小组成员</a:t>
            </a:r>
            <a:r>
              <a:rPr lang="en-US" altLang="zh-CN" sz="2000" dirty="0">
                <a:solidFill>
                  <a:srgbClr val="FFFFFF"/>
                </a:solidFill>
              </a:rPr>
              <a:t>: </a:t>
            </a:r>
            <a:endParaRPr lang="en-US" altLang="zh-CN" sz="2000" dirty="0">
              <a:solidFill>
                <a:srgbClr val="FFFFFF"/>
              </a:solidFill>
            </a:endParaRPr>
          </a:p>
          <a:p>
            <a:r>
              <a:rPr lang="zh-CN" altLang="en-US" sz="2000" dirty="0">
                <a:solidFill>
                  <a:srgbClr val="FFFFFF"/>
                </a:solidFill>
              </a:rPr>
              <a:t>陈鑫海</a:t>
            </a:r>
            <a:r>
              <a:rPr lang="en-US" altLang="zh-CN" sz="2000" dirty="0">
                <a:solidFill>
                  <a:srgbClr val="FFFFFF"/>
                </a:solidFill>
              </a:rPr>
              <a:t> </a:t>
            </a:r>
            <a:r>
              <a:rPr lang="zh-CN" altLang="en-US" sz="2000" dirty="0">
                <a:solidFill>
                  <a:srgbClr val="FFFFFF"/>
                </a:solidFill>
              </a:rPr>
              <a:t>柴江波</a:t>
            </a:r>
            <a:r>
              <a:rPr lang="en-US" altLang="zh-CN" sz="2000" dirty="0">
                <a:solidFill>
                  <a:srgbClr val="FFFFFF"/>
                </a:solidFill>
              </a:rPr>
              <a:t> </a:t>
            </a:r>
            <a:r>
              <a:rPr lang="zh-CN" altLang="en-US" sz="2000" dirty="0">
                <a:solidFill>
                  <a:srgbClr val="FFFFFF"/>
                </a:solidFill>
              </a:rPr>
              <a:t>朱崇霖</a:t>
            </a:r>
            <a:r>
              <a:rPr lang="en-US" altLang="zh-CN" sz="2000" dirty="0">
                <a:solidFill>
                  <a:srgbClr val="FFFFFF"/>
                </a:solidFill>
              </a:rPr>
              <a:t> </a:t>
            </a:r>
            <a:r>
              <a:rPr lang="zh-CN" altLang="en-US" sz="2000" dirty="0">
                <a:solidFill>
                  <a:srgbClr val="FFFFFF"/>
                </a:solidFill>
              </a:rPr>
              <a:t>周家杰</a:t>
            </a:r>
            <a:r>
              <a:rPr lang="en-US" altLang="zh-CN" sz="2000" dirty="0">
                <a:solidFill>
                  <a:srgbClr val="FFFFFF"/>
                </a:solidFill>
              </a:rPr>
              <a:t> </a:t>
            </a:r>
            <a:r>
              <a:rPr lang="zh-CN" altLang="en-US" sz="2000" dirty="0">
                <a:solidFill>
                  <a:srgbClr val="FFFFFF"/>
                </a:solidFill>
              </a:rPr>
              <a:t>赵愚安</a:t>
            </a:r>
            <a:endParaRPr lang="en-US" altLang="zh-CN" sz="2000" dirty="0">
              <a:solidFill>
                <a:srgbClr val="FFFFFF"/>
              </a:solidFill>
            </a:endParaRPr>
          </a:p>
          <a:p>
            <a:endParaRPr lang="en-US" altLang="zh-CN" sz="2000" dirty="0">
              <a:solidFill>
                <a:srgbClr val="FFFFFF"/>
              </a:solidFill>
            </a:endParaRPr>
          </a:p>
          <a:p>
            <a:r>
              <a:rPr lang="en-US" altLang="zh-CN" sz="2000" dirty="0">
                <a:solidFill>
                  <a:srgbClr val="FFFFFF"/>
                </a:solidFill>
              </a:rPr>
              <a:t>2021</a:t>
            </a:r>
            <a:r>
              <a:rPr lang="zh-CN" altLang="en-US" sz="2000" dirty="0">
                <a:solidFill>
                  <a:srgbClr val="FFFFFF"/>
                </a:solidFill>
              </a:rPr>
              <a:t>年</a:t>
            </a:r>
            <a:r>
              <a:rPr lang="en-US" altLang="zh-CN" sz="2000" dirty="0">
                <a:solidFill>
                  <a:srgbClr val="FFFFFF"/>
                </a:solidFill>
              </a:rPr>
              <a:t>7</a:t>
            </a:r>
            <a:r>
              <a:rPr lang="zh-CN" altLang="en-US" sz="2000" dirty="0">
                <a:solidFill>
                  <a:srgbClr val="FFFFFF"/>
                </a:solidFill>
              </a:rPr>
              <a:t>月</a:t>
            </a:r>
            <a:r>
              <a:rPr lang="en-US" altLang="zh-CN" sz="2000" dirty="0">
                <a:solidFill>
                  <a:srgbClr val="FFFFFF"/>
                </a:solidFill>
              </a:rPr>
              <a:t>13</a:t>
            </a:r>
            <a:r>
              <a:rPr lang="zh-CN" altLang="en-US" sz="2000" dirty="0">
                <a:solidFill>
                  <a:srgbClr val="FFFFFF"/>
                </a:solidFill>
              </a:rPr>
              <a:t>日</a:t>
            </a:r>
            <a:endParaRPr lang="en-US" altLang="zh-CN" sz="2000" dirty="0">
              <a:solidFill>
                <a:srgbClr val="FFFFFF"/>
              </a:solidFill>
            </a:endParaRPr>
          </a:p>
          <a:p>
            <a:endParaRPr lang="en-US" altLang="zh-CN" sz="2000" dirty="0">
              <a:solidFill>
                <a:srgbClr val="FFFFFF"/>
              </a:solidFill>
            </a:endParaRPr>
          </a:p>
          <a:p>
            <a:endParaRPr lang="zh-CN" altLang="en-US" sz="2000" dirty="0">
              <a:solidFill>
                <a:srgbClr val="FFFFFF"/>
              </a:solidFill>
            </a:endParaRPr>
          </a:p>
        </p:txBody>
      </p:sp>
      <p:cxnSp>
        <p:nvCxnSpPr>
          <p:cNvPr id="23" name="Straight Connector 12"/>
          <p:cNvCxnSpPr>
            <a:cxnSpLocks noGrp="1" noRot="1" noChangeAspect="1" noMove="1" noResize="1" noEditPoints="1" noAdjustHandles="1" noChangeArrowheads="1" noChangeShapeType="1"/>
          </p:cNvCxnSpPr>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4" name="Graphic 13"/>
          <p:cNvSpPr>
            <a:spLocks noGrp="1" noRot="1" noChangeAspect="1" noMove="1" noResize="1" noEditPoints="1" noAdjustHandles="1" noChangeArrowheads="1" noChangeShapeType="1" noTextEdit="1"/>
          </p:cNvSpPr>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5" name="Graphic 12"/>
          <p:cNvSpPr>
            <a:spLocks noGrp="1" noRot="1" noChangeAspect="1" noMove="1" noResize="1" noEditPoints="1" noAdjustHandles="1" noChangeArrowheads="1" noChangeShapeType="1" noTextEdit="1"/>
          </p:cNvSpPr>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15"/>
          <p:cNvSpPr>
            <a:spLocks noGrp="1" noRot="1" noChangeAspect="1" noMove="1" noResize="1" noEditPoints="1" noAdjustHandles="1" noChangeArrowheads="1" noChangeShapeType="1" noTextEdit="1"/>
          </p:cNvSpPr>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4" name="Rectangle 33"/>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微软雅黑 Light" panose="020B0502040204020203" charset="-122"/>
              <a:ea typeface="+mn-ea"/>
              <a:cs typeface="+mn-cs"/>
            </a:endParaRPr>
          </a:p>
        </p:txBody>
      </p:sp>
      <p:sp>
        <p:nvSpPr>
          <p:cNvPr id="36" name="Graphic 13"/>
          <p:cNvSpPr>
            <a:spLocks noGrp="1" noRot="1" noChangeAspect="1" noMove="1" noResize="1" noEditPoints="1" noAdjustHandles="1" noChangeArrowheads="1" noChangeShapeType="1" noTextEdit="1"/>
          </p:cNvSpPr>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38" name="Graphic 12"/>
          <p:cNvSpPr>
            <a:spLocks noGrp="1" noRot="1" noChangeAspect="1" noMove="1" noResize="1" noEditPoints="1" noAdjustHandles="1" noChangeArrowheads="1" noChangeShapeType="1" noTextEdit="1"/>
          </p:cNvSpPr>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0" name="Graphic 15"/>
          <p:cNvSpPr>
            <a:spLocks noGrp="1" noRot="1" noChangeAspect="1" noMove="1" noResize="1" noEditPoints="1" noAdjustHandles="1" noChangeArrowheads="1" noChangeShapeType="1" noTextEdit="1"/>
          </p:cNvSpPr>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cxnSp>
        <p:nvCxnSpPr>
          <p:cNvPr id="42" name="Straight Connector 41"/>
          <p:cNvCxnSpPr>
            <a:cxnSpLocks noGrp="1" noRot="1" noChangeAspect="1" noMove="1" noResize="1" noEditPoints="1" noAdjustHandles="1" noChangeArrowheads="1" noChangeShapeType="1"/>
          </p:cNvCxnSpPr>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4" name="Graphic 22"/>
          <p:cNvSpPr>
            <a:spLocks noGrp="1" noRot="1" noChangeAspect="1" noMove="1" noResize="1" noEditPoints="1" noAdjustHandles="1" noChangeArrowheads="1" noChangeShapeType="1" noTextEdit="1"/>
          </p:cNvSpPr>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6" name="Graphic 23"/>
          <p:cNvSpPr>
            <a:spLocks noGrp="1" noRot="1" noChangeAspect="1" noMove="1" noResize="1" noEditPoints="1" noAdjustHandles="1" noChangeArrowheads="1" noChangeShapeType="1" noTextEdit="1"/>
          </p:cNvSpPr>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8" name="Graphic 21"/>
          <p:cNvSpPr>
            <a:spLocks noGrp="1" noRot="1" noChangeAspect="1" noMove="1" noResize="1" noEditPoints="1" noAdjustHandles="1" noChangeArrowheads="1" noChangeShapeType="1" noTextEdit="1"/>
          </p:cNvSpPr>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 name="文本框 3"/>
          <p:cNvSpPr txBox="1"/>
          <p:nvPr/>
        </p:nvSpPr>
        <p:spPr>
          <a:xfrm>
            <a:off x="4179360" y="206069"/>
            <a:ext cx="4656670"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4800" b="1" i="0" u="none" strike="noStrike" kern="1200" cap="all" spc="0" normalizeH="0" baseline="0" noProof="0" dirty="0">
                <a:ln>
                  <a:noFill/>
                </a:ln>
                <a:solidFill>
                  <a:prstClr val="white"/>
                </a:solidFill>
                <a:effectLst/>
                <a:uLnTx/>
                <a:uFillTx/>
                <a:latin typeface="微软雅黑" panose="020B0503020204020204" charset="-122"/>
                <a:ea typeface="+mn-ea"/>
                <a:cs typeface="+mn-cs"/>
              </a:rPr>
              <a:t>项目进度</a:t>
            </a:r>
            <a:r>
              <a:rPr kumimoji="0" lang="en-US" altLang="zh-CN" sz="4800" b="1" i="0" u="none" strike="noStrike" kern="1200" cap="all" spc="0" normalizeH="0" baseline="0" noProof="0" dirty="0">
                <a:ln>
                  <a:noFill/>
                </a:ln>
                <a:solidFill>
                  <a:prstClr val="white"/>
                </a:solidFill>
                <a:effectLst/>
                <a:uLnTx/>
                <a:uFillTx/>
                <a:latin typeface="微软雅黑" panose="020B0503020204020204" charset="-122"/>
                <a:ea typeface="+mn-ea"/>
                <a:cs typeface="+mn-cs"/>
              </a:rPr>
              <a:t>-DAY2</a:t>
            </a:r>
            <a:endParaRPr kumimoji="0" lang="zh-CN" altLang="en-US" sz="4800" b="1" i="0" u="none" strike="noStrike" kern="1200" cap="none" spc="0" normalizeH="0" baseline="0" noProof="0" dirty="0">
              <a:ln>
                <a:noFill/>
              </a:ln>
              <a:solidFill>
                <a:prstClr val="black"/>
              </a:solidFill>
              <a:effectLst/>
              <a:uLnTx/>
              <a:uFillTx/>
              <a:latin typeface="微软雅黑" panose="020B0503020204020204" charset="-122"/>
              <a:ea typeface="+mn-ea"/>
              <a:cs typeface="+mn-cs"/>
            </a:endParaRPr>
          </a:p>
        </p:txBody>
      </p:sp>
      <p:sp>
        <p:nvSpPr>
          <p:cNvPr id="17" name="文本框 16"/>
          <p:cNvSpPr txBox="1"/>
          <p:nvPr/>
        </p:nvSpPr>
        <p:spPr>
          <a:xfrm>
            <a:off x="3333178" y="1070087"/>
            <a:ext cx="6097002"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dirty="0">
                <a:solidFill>
                  <a:srgbClr val="FFFF00"/>
                </a:solidFill>
              </a:rPr>
              <a:t>键盘用 </a:t>
            </a:r>
            <a:r>
              <a:rPr lang="en-US" altLang="zh-CN" sz="3600" dirty="0">
                <a:solidFill>
                  <a:srgbClr val="FFFF00"/>
                </a:solidFill>
              </a:rPr>
              <a:t>I j k l </a:t>
            </a:r>
            <a:r>
              <a:rPr lang="zh-CN" altLang="en-US" sz="3600" dirty="0">
                <a:solidFill>
                  <a:srgbClr val="FFFF00"/>
                </a:solidFill>
              </a:rPr>
              <a:t>来控制小车行走</a:t>
            </a:r>
            <a:endParaRPr kumimoji="0" lang="zh-CN" altLang="en-US" sz="3600" b="0" i="0" u="none" strike="noStrike" kern="1200" cap="none" spc="0" normalizeH="0" baseline="0" noProof="0" dirty="0">
              <a:ln>
                <a:noFill/>
              </a:ln>
              <a:solidFill>
                <a:srgbClr val="FFFF00"/>
              </a:solidFill>
              <a:effectLst/>
              <a:uLnTx/>
              <a:uFillTx/>
              <a:latin typeface="微软雅黑 Light" panose="020B0502040204020203" charset="-122"/>
              <a:ea typeface="+mn-ea"/>
              <a:cs typeface="+mn-cs"/>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36392" y="1882727"/>
            <a:ext cx="6772700" cy="47647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4" name="Rectangle 33"/>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微软雅黑 Light" panose="020B0502040204020203" charset="-122"/>
              <a:ea typeface="+mn-ea"/>
              <a:cs typeface="+mn-cs"/>
            </a:endParaRPr>
          </a:p>
        </p:txBody>
      </p:sp>
      <p:sp>
        <p:nvSpPr>
          <p:cNvPr id="36" name="Graphic 13"/>
          <p:cNvSpPr>
            <a:spLocks noGrp="1" noRot="1" noChangeAspect="1" noMove="1" noResize="1" noEditPoints="1" noAdjustHandles="1" noChangeArrowheads="1" noChangeShapeType="1" noTextEdit="1"/>
          </p:cNvSpPr>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38" name="Graphic 12"/>
          <p:cNvSpPr>
            <a:spLocks noGrp="1" noRot="1" noChangeAspect="1" noMove="1" noResize="1" noEditPoints="1" noAdjustHandles="1" noChangeArrowheads="1" noChangeShapeType="1" noTextEdit="1"/>
          </p:cNvSpPr>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0" name="Graphic 15"/>
          <p:cNvSpPr>
            <a:spLocks noGrp="1" noRot="1" noChangeAspect="1" noMove="1" noResize="1" noEditPoints="1" noAdjustHandles="1" noChangeArrowheads="1" noChangeShapeType="1" noTextEdit="1"/>
          </p:cNvSpPr>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cxnSp>
        <p:nvCxnSpPr>
          <p:cNvPr id="42" name="Straight Connector 41"/>
          <p:cNvCxnSpPr>
            <a:cxnSpLocks noGrp="1" noRot="1" noChangeAspect="1" noMove="1" noResize="1" noEditPoints="1" noAdjustHandles="1" noChangeArrowheads="1" noChangeShapeType="1"/>
          </p:cNvCxnSpPr>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4" name="Graphic 22"/>
          <p:cNvSpPr>
            <a:spLocks noGrp="1" noRot="1" noChangeAspect="1" noMove="1" noResize="1" noEditPoints="1" noAdjustHandles="1" noChangeArrowheads="1" noChangeShapeType="1" noTextEdit="1"/>
          </p:cNvSpPr>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6" name="Graphic 23"/>
          <p:cNvSpPr>
            <a:spLocks noGrp="1" noRot="1" noChangeAspect="1" noMove="1" noResize="1" noEditPoints="1" noAdjustHandles="1" noChangeArrowheads="1" noChangeShapeType="1" noTextEdit="1"/>
          </p:cNvSpPr>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8" name="Graphic 21"/>
          <p:cNvSpPr>
            <a:spLocks noGrp="1" noRot="1" noChangeAspect="1" noMove="1" noResize="1" noEditPoints="1" noAdjustHandles="1" noChangeArrowheads="1" noChangeShapeType="1" noTextEdit="1"/>
          </p:cNvSpPr>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 name="文本框 3"/>
          <p:cNvSpPr txBox="1"/>
          <p:nvPr/>
        </p:nvSpPr>
        <p:spPr>
          <a:xfrm>
            <a:off x="4179360" y="206069"/>
            <a:ext cx="4656670"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4800" b="1" i="0" u="none" strike="noStrike" kern="1200" cap="all" spc="0" normalizeH="0" baseline="0" noProof="0" dirty="0">
                <a:ln>
                  <a:noFill/>
                </a:ln>
                <a:solidFill>
                  <a:prstClr val="white"/>
                </a:solidFill>
                <a:effectLst/>
                <a:uLnTx/>
                <a:uFillTx/>
                <a:latin typeface="微软雅黑" panose="020B0503020204020204" charset="-122"/>
                <a:ea typeface="+mn-ea"/>
                <a:cs typeface="+mn-cs"/>
              </a:rPr>
              <a:t>项目进度</a:t>
            </a:r>
            <a:r>
              <a:rPr kumimoji="0" lang="en-US" altLang="zh-CN" sz="4800" b="1" i="0" u="none" strike="noStrike" kern="1200" cap="all" spc="0" normalizeH="0" baseline="0" noProof="0" dirty="0">
                <a:ln>
                  <a:noFill/>
                </a:ln>
                <a:solidFill>
                  <a:prstClr val="white"/>
                </a:solidFill>
                <a:effectLst/>
                <a:uLnTx/>
                <a:uFillTx/>
                <a:latin typeface="微软雅黑" panose="020B0503020204020204" charset="-122"/>
                <a:ea typeface="+mn-ea"/>
                <a:cs typeface="+mn-cs"/>
              </a:rPr>
              <a:t>-DAY2</a:t>
            </a:r>
            <a:endParaRPr kumimoji="0" lang="zh-CN" altLang="en-US" sz="4800" b="1" i="0" u="none" strike="noStrike" kern="1200" cap="none" spc="0" normalizeH="0" baseline="0" noProof="0" dirty="0">
              <a:ln>
                <a:noFill/>
              </a:ln>
              <a:solidFill>
                <a:prstClr val="black"/>
              </a:solidFill>
              <a:effectLst/>
              <a:uLnTx/>
              <a:uFillTx/>
              <a:latin typeface="微软雅黑" panose="020B0503020204020204" charset="-122"/>
              <a:ea typeface="+mn-ea"/>
              <a:cs typeface="+mn-cs"/>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33053" y="1336926"/>
            <a:ext cx="5779690" cy="5295589"/>
          </a:xfrm>
          <a:prstGeom prst="rect">
            <a:avLst/>
          </a:prstGeom>
        </p:spPr>
      </p:pic>
      <p:sp>
        <p:nvSpPr>
          <p:cNvPr id="17" name="文本框 16"/>
          <p:cNvSpPr txBox="1"/>
          <p:nvPr/>
        </p:nvSpPr>
        <p:spPr>
          <a:xfrm>
            <a:off x="1490412" y="2978036"/>
            <a:ext cx="6097002" cy="646331"/>
          </a:xfrm>
          <a:prstGeom prst="rect">
            <a:avLst/>
          </a:prstGeom>
          <a:noFill/>
        </p:spPr>
        <p:txBody>
          <a:bodyPr wrap="square">
            <a:spAutoFit/>
          </a:bodyPr>
          <a:lstStyle/>
          <a:p>
            <a:r>
              <a:rPr lang="zh-CN" altLang="en-US" sz="3600" dirty="0">
                <a:solidFill>
                  <a:srgbClr val="FFFF00"/>
                </a:solidFill>
              </a:rPr>
              <a:t>运行结果数据展示</a:t>
            </a:r>
            <a:endParaRPr lang="zh-CN" altLang="en-US" sz="3600" dirty="0">
              <a:solidFill>
                <a:srgbClr val="FFFF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4" name="Rectangle 33"/>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微软雅黑 Light" panose="020B0502040204020203" charset="-122"/>
              <a:ea typeface="+mn-ea"/>
              <a:cs typeface="+mn-cs"/>
            </a:endParaRPr>
          </a:p>
        </p:txBody>
      </p:sp>
      <p:sp>
        <p:nvSpPr>
          <p:cNvPr id="36" name="Graphic 13"/>
          <p:cNvSpPr>
            <a:spLocks noGrp="1" noRot="1" noChangeAspect="1" noMove="1" noResize="1" noEditPoints="1" noAdjustHandles="1" noChangeArrowheads="1" noChangeShapeType="1" noTextEdit="1"/>
          </p:cNvSpPr>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38" name="Graphic 12"/>
          <p:cNvSpPr>
            <a:spLocks noGrp="1" noRot="1" noChangeAspect="1" noMove="1" noResize="1" noEditPoints="1" noAdjustHandles="1" noChangeArrowheads="1" noChangeShapeType="1" noTextEdit="1"/>
          </p:cNvSpPr>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0" name="Graphic 15"/>
          <p:cNvSpPr>
            <a:spLocks noGrp="1" noRot="1" noChangeAspect="1" noMove="1" noResize="1" noEditPoints="1" noAdjustHandles="1" noChangeArrowheads="1" noChangeShapeType="1" noTextEdit="1"/>
          </p:cNvSpPr>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cxnSp>
        <p:nvCxnSpPr>
          <p:cNvPr id="42" name="Straight Connector 41"/>
          <p:cNvCxnSpPr>
            <a:cxnSpLocks noGrp="1" noRot="1" noChangeAspect="1" noMove="1" noResize="1" noEditPoints="1" noAdjustHandles="1" noChangeArrowheads="1" noChangeShapeType="1"/>
          </p:cNvCxnSpPr>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4" name="Graphic 22"/>
          <p:cNvSpPr>
            <a:spLocks noGrp="1" noRot="1" noChangeAspect="1" noMove="1" noResize="1" noEditPoints="1" noAdjustHandles="1" noChangeArrowheads="1" noChangeShapeType="1" noTextEdit="1"/>
          </p:cNvSpPr>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6" name="Graphic 23"/>
          <p:cNvSpPr>
            <a:spLocks noGrp="1" noRot="1" noChangeAspect="1" noMove="1" noResize="1" noEditPoints="1" noAdjustHandles="1" noChangeArrowheads="1" noChangeShapeType="1" noTextEdit="1"/>
          </p:cNvSpPr>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8" name="Graphic 21"/>
          <p:cNvSpPr>
            <a:spLocks noGrp="1" noRot="1" noChangeAspect="1" noMove="1" noResize="1" noEditPoints="1" noAdjustHandles="1" noChangeArrowheads="1" noChangeShapeType="1" noTextEdit="1"/>
          </p:cNvSpPr>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 name="文本框 3"/>
          <p:cNvSpPr txBox="1"/>
          <p:nvPr/>
        </p:nvSpPr>
        <p:spPr>
          <a:xfrm>
            <a:off x="3988225" y="206704"/>
            <a:ext cx="4656670" cy="82994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4800" b="1" i="0" u="none" strike="noStrike" kern="1200" cap="all" spc="0" normalizeH="0" baseline="0" noProof="0" dirty="0">
                <a:ln>
                  <a:noFill/>
                </a:ln>
                <a:solidFill>
                  <a:prstClr val="white"/>
                </a:solidFill>
                <a:effectLst/>
                <a:uLnTx/>
                <a:uFillTx/>
                <a:latin typeface="微软雅黑" panose="020B0503020204020204" charset="-122"/>
                <a:ea typeface="+mn-ea"/>
                <a:cs typeface="+mn-cs"/>
              </a:rPr>
              <a:t>项目计划</a:t>
            </a:r>
            <a:r>
              <a:rPr kumimoji="0" lang="en-US" altLang="zh-CN" sz="4800" b="1" i="0" u="none" strike="noStrike" kern="1200" cap="all" spc="0" normalizeH="0" baseline="0" noProof="0" dirty="0">
                <a:ln>
                  <a:noFill/>
                </a:ln>
                <a:solidFill>
                  <a:prstClr val="white"/>
                </a:solidFill>
                <a:effectLst/>
                <a:uLnTx/>
                <a:uFillTx/>
                <a:latin typeface="微软雅黑" panose="020B0503020204020204" charset="-122"/>
                <a:ea typeface="+mn-ea"/>
                <a:cs typeface="+mn-cs"/>
              </a:rPr>
              <a:t>-DAY2</a:t>
            </a:r>
            <a:endParaRPr kumimoji="0" lang="zh-CN" altLang="en-US" sz="4800" b="1" i="0" u="none" strike="noStrike" kern="1200" cap="none" spc="0" normalizeH="0" baseline="0" noProof="0" dirty="0">
              <a:ln>
                <a:noFill/>
              </a:ln>
              <a:solidFill>
                <a:prstClr val="black"/>
              </a:solidFill>
              <a:effectLst/>
              <a:uLnTx/>
              <a:uFillTx/>
              <a:latin typeface="微软雅黑" panose="020B0503020204020204" charset="-122"/>
              <a:ea typeface="+mn-ea"/>
              <a:cs typeface="+mn-cs"/>
            </a:endParaRPr>
          </a:p>
        </p:txBody>
      </p:sp>
      <p:sp>
        <p:nvSpPr>
          <p:cNvPr id="2" name="文本框 1"/>
          <p:cNvSpPr txBox="1"/>
          <p:nvPr/>
        </p:nvSpPr>
        <p:spPr>
          <a:xfrm>
            <a:off x="1574800" y="1593215"/>
            <a:ext cx="9928860" cy="2306955"/>
          </a:xfrm>
          <a:prstGeom prst="rect">
            <a:avLst/>
          </a:prstGeom>
          <a:noFill/>
        </p:spPr>
        <p:txBody>
          <a:bodyPr wrap="none" rtlCol="0" anchor="t">
            <a:spAutoFit/>
          </a:bodyPr>
          <a:p>
            <a:pPr algn="l"/>
            <a:r>
              <a:rPr lang="en-US" altLang="zh-CN" sz="2400" dirty="0">
                <a:solidFill>
                  <a:schemeClr val="bg1"/>
                </a:solidFill>
                <a:sym typeface="+mn-ea"/>
              </a:rPr>
              <a:t>1.</a:t>
            </a:r>
            <a:r>
              <a:rPr lang="zh-CN" altLang="en-US" sz="2400" dirty="0">
                <a:solidFill>
                  <a:schemeClr val="bg1"/>
                </a:solidFill>
                <a:ea typeface="宋体" panose="02010600030101010101" pitchFamily="2" charset="-122"/>
                <a:sym typeface="+mn-ea"/>
              </a:rPr>
              <a:t>小组成员全部熟练进行</a:t>
            </a:r>
            <a:r>
              <a:rPr lang="en-US" altLang="zh-CN" sz="2400" dirty="0">
                <a:solidFill>
                  <a:schemeClr val="bg1"/>
                </a:solidFill>
                <a:sym typeface="+mn-ea"/>
              </a:rPr>
              <a:t>Donkey car仿真调试，实现控制器（键盘）</a:t>
            </a:r>
            <a:endParaRPr lang="en-US" altLang="zh-CN" sz="2400" dirty="0">
              <a:solidFill>
                <a:schemeClr val="bg1"/>
              </a:solidFill>
              <a:sym typeface="+mn-ea"/>
            </a:endParaRPr>
          </a:p>
          <a:p>
            <a:pPr algn="l"/>
            <a:r>
              <a:rPr lang="en-US" altLang="zh-CN" sz="2400" dirty="0">
                <a:solidFill>
                  <a:schemeClr val="bg1"/>
                </a:solidFill>
                <a:sym typeface="+mn-ea"/>
              </a:rPr>
              <a:t>   控制虚拟环境下的小车运行</a:t>
            </a:r>
            <a:endParaRPr lang="en-US" altLang="zh-CN" sz="2400" dirty="0">
              <a:solidFill>
                <a:schemeClr val="bg1"/>
              </a:solidFill>
              <a:sym typeface="+mn-ea"/>
            </a:endParaRPr>
          </a:p>
          <a:p>
            <a:pPr algn="l"/>
            <a:endParaRPr lang="en-US" altLang="zh-CN" sz="2400" dirty="0">
              <a:solidFill>
                <a:schemeClr val="bg1"/>
              </a:solidFill>
              <a:sym typeface="+mn-ea"/>
            </a:endParaRPr>
          </a:p>
          <a:p>
            <a:pPr algn="l"/>
            <a:r>
              <a:rPr lang="en-US" altLang="zh-CN" sz="2400" dirty="0">
                <a:solidFill>
                  <a:schemeClr val="bg1"/>
                </a:solidFill>
                <a:sym typeface="+mn-ea"/>
              </a:rPr>
              <a:t>2.深度学习发展历程和基本工作原理学习</a:t>
            </a:r>
            <a:endParaRPr lang="en-US" altLang="zh-CN" sz="2400" dirty="0">
              <a:solidFill>
                <a:schemeClr val="bg1"/>
              </a:solidFill>
              <a:sym typeface="+mn-ea"/>
            </a:endParaRPr>
          </a:p>
          <a:p>
            <a:pPr algn="l"/>
            <a:endParaRPr lang="en-US" altLang="zh-CN" sz="2400" dirty="0">
              <a:solidFill>
                <a:schemeClr val="bg1"/>
              </a:solidFill>
              <a:sym typeface="+mn-ea"/>
            </a:endParaRPr>
          </a:p>
          <a:p>
            <a:pPr algn="l"/>
            <a:r>
              <a:rPr lang="en-US" altLang="zh-CN" sz="2400" dirty="0">
                <a:solidFill>
                  <a:schemeClr val="bg1"/>
                </a:solidFill>
                <a:sym typeface="+mn-ea"/>
              </a:rPr>
              <a:t>3.</a:t>
            </a:r>
            <a:r>
              <a:rPr lang="zh-CN" altLang="en-US" sz="2400" dirty="0">
                <a:solidFill>
                  <a:schemeClr val="bg1"/>
                </a:solidFill>
                <a:ea typeface="宋体" panose="02010600030101010101" pitchFamily="2" charset="-122"/>
                <a:sym typeface="+mn-ea"/>
              </a:rPr>
              <a:t>了解学习</a:t>
            </a:r>
            <a:r>
              <a:rPr lang="en-US" altLang="zh-CN" sz="2400" dirty="0">
                <a:solidFill>
                  <a:schemeClr val="bg1"/>
                </a:solidFill>
                <a:ea typeface="宋体" panose="02010600030101010101" pitchFamily="2" charset="-122"/>
                <a:sym typeface="+mn-ea"/>
              </a:rPr>
              <a:t>python</a:t>
            </a:r>
            <a:r>
              <a:rPr lang="zh-CN" altLang="en-US" sz="2400" dirty="0">
                <a:solidFill>
                  <a:schemeClr val="bg1"/>
                </a:solidFill>
                <a:ea typeface="宋体" panose="02010600030101010101" pitchFamily="2" charset="-122"/>
                <a:sym typeface="+mn-ea"/>
              </a:rPr>
              <a:t>基础（基本语法、常变量、字符、元组、字典等用法）</a:t>
            </a:r>
            <a:endParaRPr lang="zh-CN" altLang="en-US" sz="2400" dirty="0">
              <a:solidFill>
                <a:schemeClr val="bg1"/>
              </a:solidFill>
              <a:ea typeface="宋体" panose="02010600030101010101" pitchFamily="2"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8" name="Straight Connector 7"/>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 name="Rectangle 9"/>
          <p:cNvSpPr>
            <a:spLocks noGrp="1" noRot="1" noChangeAspect="1" noMove="1" noResize="1" noEditPoints="1" noAdjustHandles="1" noChangeArrowheads="1" noChangeShapeType="1" noTextEdit="1"/>
          </p:cNvSpPr>
          <p:nvPr/>
        </p:nvSpPr>
        <p:spPr>
          <a:xfrm>
            <a:off x="127000" y="12700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标题 1"/>
          <p:cNvSpPr>
            <a:spLocks noGrp="1"/>
          </p:cNvSpPr>
          <p:nvPr/>
        </p:nvSpPr>
        <p:spPr>
          <a:xfrm>
            <a:off x="1632914" y="177539"/>
            <a:ext cx="8923124" cy="878513"/>
          </a:xfrm>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4400" kern="1200" spc="160">
                <a:solidFill>
                  <a:schemeClr val="tx1"/>
                </a:solidFill>
                <a:latin typeface="+mj-lt"/>
                <a:ea typeface="+mj-ea"/>
                <a:cs typeface="+mj-cs"/>
              </a:defRPr>
            </a:lvl1pPr>
          </a:lstStyle>
          <a:p>
            <a:pPr algn="ctr">
              <a:lnSpc>
                <a:spcPct val="90000"/>
              </a:lnSpc>
            </a:pPr>
            <a:r>
              <a:rPr lang="zh-CN" altLang="en-US" sz="4800" b="1" cap="all">
                <a:solidFill>
                  <a:schemeClr val="bg1"/>
                </a:solidFill>
              </a:rPr>
              <a:t>项目进度</a:t>
            </a:r>
            <a:r>
              <a:rPr lang="en-US" altLang="zh-CN" sz="4800" b="1" cap="all">
                <a:solidFill>
                  <a:schemeClr val="bg1"/>
                </a:solidFill>
              </a:rPr>
              <a:t>-Day3</a:t>
            </a:r>
            <a:endParaRPr lang="en-US" altLang="zh-CN" sz="4800" b="1" i="0" kern="1200" cap="all" baseline="0" dirty="0">
              <a:solidFill>
                <a:schemeClr val="bg1"/>
              </a:solidFill>
              <a:latin typeface="+mj-lt"/>
              <a:ea typeface="+mj-ea"/>
              <a:cs typeface="+mj-cs"/>
            </a:endParaRPr>
          </a:p>
        </p:txBody>
      </p:sp>
      <p:sp>
        <p:nvSpPr>
          <p:cNvPr id="12" name="Graphic 22"/>
          <p:cNvSpPr>
            <a:spLocks noGrp="1" noRot="1" noChangeAspect="1" noMove="1" noResize="1" noEditPoints="1" noAdjustHandles="1" noChangeArrowheads="1" noChangeShapeType="1" noTextEdit="1"/>
          </p:cNvSpPr>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4" name="Graphic 13"/>
          <p:cNvSpPr>
            <a:spLocks noGrp="1" noRot="1" noChangeAspect="1" noMove="1" noResize="1" noEditPoints="1" noAdjustHandles="1" noChangeArrowheads="1" noChangeShapeType="1" noTextEdit="1"/>
          </p:cNvSpPr>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5"/>
          <p:cNvSpPr>
            <a:spLocks noGrp="1" noRot="1" noChangeAspect="1" noMove="1" noResize="1" noEditPoints="1" noAdjustHandles="1" noChangeArrowheads="1" noChangeShapeType="1" noTextEdit="1"/>
          </p:cNvSpPr>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8" name="Graphic 21"/>
          <p:cNvSpPr>
            <a:spLocks noGrp="1" noRot="1" noChangeAspect="1" noMove="1" noResize="1" noEditPoints="1" noAdjustHandles="1" noChangeArrowheads="1" noChangeShapeType="1" noTextEdit="1"/>
          </p:cNvSpPr>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0" name="Graphic 12"/>
          <p:cNvSpPr>
            <a:spLocks noGrp="1" noRot="1" noChangeAspect="1" noMove="1" noResize="1" noEditPoints="1" noAdjustHandles="1" noChangeArrowheads="1" noChangeShapeType="1" noTextEdit="1"/>
          </p:cNvSpPr>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2" name="Graphic 23"/>
          <p:cNvSpPr>
            <a:spLocks noGrp="1" noRot="1" noChangeAspect="1" noMove="1" noResize="1" noEditPoints="1" noAdjustHandles="1" noChangeArrowheads="1" noChangeShapeType="1" noTextEdit="1"/>
          </p:cNvSpPr>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85417" y="1515421"/>
            <a:ext cx="6066617" cy="3477875"/>
          </a:xfrm>
          <a:prstGeom prst="rect">
            <a:avLst/>
          </a:prstGeom>
          <a:noFill/>
        </p:spPr>
        <p:txBody>
          <a:bodyPr wrap="square" rtlCol="0">
            <a:spAutoFit/>
          </a:bodyPr>
          <a:lstStyle/>
          <a:p>
            <a:endParaRPr lang="en-US" altLang="zh-CN" sz="2000" dirty="0">
              <a:solidFill>
                <a:schemeClr val="bg1"/>
              </a:solidFill>
            </a:endParaRPr>
          </a:p>
          <a:p>
            <a:pPr marL="457200" indent="-457200">
              <a:buAutoNum type="arabicPeriod"/>
            </a:pPr>
            <a:r>
              <a:rPr lang="zh-CN" altLang="en-US" sz="2000" dirty="0">
                <a:solidFill>
                  <a:schemeClr val="bg1"/>
                </a:solidFill>
              </a:rPr>
              <a:t>小组成员通过在网上寻找资料，了解了深度学习的发展历程</a:t>
            </a:r>
            <a:endParaRPr lang="en-US" altLang="zh-CN" sz="2000" dirty="0">
              <a:solidFill>
                <a:schemeClr val="bg1"/>
              </a:solidFill>
            </a:endParaRPr>
          </a:p>
          <a:p>
            <a:pPr marL="457200" indent="-457200">
              <a:buAutoNum type="arabicPeriod"/>
            </a:pPr>
            <a:endParaRPr lang="en-US" altLang="zh-CN" sz="2000" dirty="0">
              <a:solidFill>
                <a:schemeClr val="bg1"/>
              </a:solidFill>
            </a:endParaRPr>
          </a:p>
          <a:p>
            <a:pPr marL="457200" indent="-457200">
              <a:buAutoNum type="arabicPeriod"/>
            </a:pPr>
            <a:r>
              <a:rPr lang="zh-CN" altLang="en-US" sz="2000" dirty="0">
                <a:solidFill>
                  <a:schemeClr val="bg1"/>
                </a:solidFill>
              </a:rPr>
              <a:t>小组成员自学了</a:t>
            </a:r>
            <a:r>
              <a:rPr lang="en-US" altLang="zh-CN" sz="2000" dirty="0">
                <a:solidFill>
                  <a:schemeClr val="bg1"/>
                </a:solidFill>
              </a:rPr>
              <a:t>Python</a:t>
            </a:r>
            <a:r>
              <a:rPr lang="zh-CN" altLang="en-US" sz="2000" dirty="0">
                <a:solidFill>
                  <a:schemeClr val="bg1"/>
                </a:solidFill>
              </a:rPr>
              <a:t>相关的基础知识和基本操作等</a:t>
            </a:r>
            <a:endParaRPr lang="en-US" altLang="zh-CN" sz="2000" dirty="0">
              <a:solidFill>
                <a:schemeClr val="bg1"/>
              </a:solidFill>
            </a:endParaRPr>
          </a:p>
          <a:p>
            <a:pPr marL="457200" indent="-457200">
              <a:buAutoNum type="arabicPeriod"/>
            </a:pPr>
            <a:endParaRPr lang="en-US" altLang="zh-CN" sz="2000" dirty="0">
              <a:solidFill>
                <a:schemeClr val="bg1"/>
              </a:solidFill>
            </a:endParaRPr>
          </a:p>
          <a:p>
            <a:pPr marL="457200" indent="-457200">
              <a:buAutoNum type="arabicPeriod"/>
            </a:pPr>
            <a:r>
              <a:rPr lang="zh-CN" altLang="en-US" sz="2000" dirty="0">
                <a:solidFill>
                  <a:schemeClr val="bg1"/>
                </a:solidFill>
              </a:rPr>
              <a:t>下载了</a:t>
            </a:r>
            <a:r>
              <a:rPr lang="en-US" altLang="zh-CN" sz="2000" dirty="0">
                <a:solidFill>
                  <a:schemeClr val="bg1"/>
                </a:solidFill>
              </a:rPr>
              <a:t>3d</a:t>
            </a:r>
            <a:r>
              <a:rPr lang="zh-CN" altLang="en-US" sz="2000" dirty="0">
                <a:solidFill>
                  <a:schemeClr val="bg1"/>
                </a:solidFill>
              </a:rPr>
              <a:t>建模与</a:t>
            </a:r>
            <a:r>
              <a:rPr lang="en-US" altLang="zh-CN" sz="2000" dirty="0">
                <a:solidFill>
                  <a:schemeClr val="bg1"/>
                </a:solidFill>
              </a:rPr>
              <a:t>2d</a:t>
            </a:r>
            <a:r>
              <a:rPr lang="zh-CN" altLang="en-US" sz="2000" dirty="0">
                <a:solidFill>
                  <a:schemeClr val="bg1"/>
                </a:solidFill>
              </a:rPr>
              <a:t>建模相关的软件，并了解了软件的基本操作</a:t>
            </a:r>
            <a:endParaRPr lang="en-US" altLang="zh-CN" sz="2000" dirty="0">
              <a:solidFill>
                <a:schemeClr val="bg1"/>
              </a:solidFill>
            </a:endParaRPr>
          </a:p>
          <a:p>
            <a:pPr marL="457200" indent="-457200">
              <a:buAutoNum type="arabicPeriod"/>
            </a:pPr>
            <a:endParaRPr lang="en-US" altLang="zh-CN" sz="2000" dirty="0">
              <a:solidFill>
                <a:schemeClr val="bg1"/>
              </a:solidFill>
            </a:endParaRPr>
          </a:p>
          <a:p>
            <a:pPr marL="342900" indent="-342900">
              <a:buAutoNum type="arabicPeriod"/>
            </a:pPr>
            <a:endParaRPr lang="zh-CN" altLang="en-US" sz="2000" dirty="0">
              <a:solidFill>
                <a:schemeClr val="bg1"/>
              </a:solidFill>
            </a:endParaRPr>
          </a:p>
        </p:txBody>
      </p:sp>
      <p:pic>
        <p:nvPicPr>
          <p:cNvPr id="7" name="图片 6"/>
          <p:cNvPicPr>
            <a:picLocks noChangeAspect="1"/>
          </p:cNvPicPr>
          <p:nvPr/>
        </p:nvPicPr>
        <p:blipFill rotWithShape="1">
          <a:blip r:embed="rId1"/>
          <a:srcRect b="22383"/>
          <a:stretch>
            <a:fillRect/>
          </a:stretch>
        </p:blipFill>
        <p:spPr>
          <a:xfrm>
            <a:off x="6852034" y="1052464"/>
            <a:ext cx="3941849" cy="2201159"/>
          </a:xfrm>
          <a:prstGeom prst="rect">
            <a:avLst/>
          </a:prstGeom>
        </p:spPr>
      </p:pic>
      <p:pic>
        <p:nvPicPr>
          <p:cNvPr id="9" name="图片 8"/>
          <p:cNvPicPr>
            <a:picLocks noChangeAspect="1"/>
          </p:cNvPicPr>
          <p:nvPr/>
        </p:nvPicPr>
        <p:blipFill rotWithShape="1">
          <a:blip r:embed="rId2"/>
          <a:srcRect b="23656"/>
          <a:stretch>
            <a:fillRect/>
          </a:stretch>
        </p:blipFill>
        <p:spPr>
          <a:xfrm>
            <a:off x="6992686" y="3653105"/>
            <a:ext cx="3801197" cy="268038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122363"/>
            <a:ext cx="9144000" cy="2387600"/>
          </a:xfrm>
        </p:spPr>
        <p:txBody>
          <a:bodyPr/>
          <a:p>
            <a:endParaRPr lang="zh-CN" altLang="en-US"/>
          </a:p>
        </p:txBody>
      </p:sp>
      <p:sp>
        <p:nvSpPr>
          <p:cNvPr id="3" name="副标题 2"/>
          <p:cNvSpPr>
            <a:spLocks noGrp="1"/>
          </p:cNvSpPr>
          <p:nvPr>
            <p:ph type="subTitle" idx="1"/>
          </p:nvPr>
        </p:nvSpPr>
        <p:spPr>
          <a:xfrm>
            <a:off x="1524000" y="3602038"/>
            <a:ext cx="9144000" cy="1655762"/>
          </a:xfrm>
        </p:spPr>
        <p:txBody>
          <a:bodyPr/>
          <a:p>
            <a:endParaRPr lang="zh-CN" altLang="en-US"/>
          </a:p>
        </p:txBody>
      </p:sp>
      <p:cxnSp>
        <p:nvCxnSpPr>
          <p:cNvPr id="8" name="Straight Connector 7"/>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标题 1"/>
          <p:cNvSpPr>
            <a:spLocks noGrp="1"/>
          </p:cNvSpPr>
          <p:nvPr/>
        </p:nvSpPr>
        <p:spPr>
          <a:xfrm>
            <a:off x="931578" y="1807576"/>
            <a:ext cx="10711902" cy="3729032"/>
          </a:xfrm>
          <a:prstGeom prst="rect">
            <a:avLst/>
          </a:prstGeom>
        </p:spPr>
        <p:txBody>
          <a:bodyPr vert="horz" lIns="91440" tIns="45720" rIns="91440" bIns="45720" rtlCol="0" anchor="b">
            <a:noAutofit/>
          </a:bodyPr>
          <a:lstStyle>
            <a:lvl1pPr algn="l" defTabSz="914400" rtl="0" eaLnBrk="1" latinLnBrk="0" hangingPunct="1">
              <a:lnSpc>
                <a:spcPct val="110000"/>
              </a:lnSpc>
              <a:spcBef>
                <a:spcPct val="0"/>
              </a:spcBef>
              <a:buNone/>
              <a:defRPr sz="4400" kern="1200" spc="160">
                <a:solidFill>
                  <a:schemeClr val="tx1"/>
                </a:solidFill>
                <a:latin typeface="+mj-lt"/>
                <a:ea typeface="+mj-ea"/>
                <a:cs typeface="+mj-cs"/>
              </a:defRPr>
            </a:lvl1pPr>
          </a:lstStyle>
          <a:p>
            <a:r>
              <a:rPr lang="zh-CN" altLang="en-US" sz="2000" b="0" i="0" dirty="0">
                <a:solidFill>
                  <a:schemeClr val="bg1"/>
                </a:solidFill>
                <a:effectLst/>
              </a:rPr>
              <a:t>作为机器学习的一类，表征学习关注如何自动找出表示数据的合适方式。</a:t>
            </a:r>
            <a:br>
              <a:rPr lang="en-US" altLang="zh-CN" sz="2000" b="0" i="0" dirty="0">
                <a:solidFill>
                  <a:schemeClr val="bg1"/>
                </a:solidFill>
                <a:effectLst/>
              </a:rPr>
            </a:br>
            <a:br>
              <a:rPr lang="en-US" altLang="zh-CN" sz="2000" b="0" i="0" dirty="0">
                <a:solidFill>
                  <a:schemeClr val="bg1"/>
                </a:solidFill>
                <a:effectLst/>
              </a:rPr>
            </a:br>
            <a:br>
              <a:rPr lang="en-US" altLang="zh-CN" sz="2000" b="0" i="0" dirty="0">
                <a:solidFill>
                  <a:schemeClr val="bg1"/>
                </a:solidFill>
                <a:effectLst/>
              </a:rPr>
            </a:br>
            <a:r>
              <a:rPr lang="zh-CN" altLang="en-US" sz="2000" b="0" i="0" dirty="0">
                <a:solidFill>
                  <a:schemeClr val="bg1"/>
                </a:solidFill>
                <a:effectLst/>
              </a:rPr>
              <a:t>深度学习是具有多级表示的表征学习方法。它可以逐级表示越来越抽象的概念或模式</a:t>
            </a:r>
            <a:br>
              <a:rPr lang="en-US" altLang="zh-CN" sz="2000" b="0" i="0" dirty="0">
                <a:solidFill>
                  <a:schemeClr val="bg1"/>
                </a:solidFill>
                <a:effectLst/>
              </a:rPr>
            </a:br>
            <a:br>
              <a:rPr lang="zh-CN" altLang="en-US" sz="2000" b="0" i="0" dirty="0">
                <a:solidFill>
                  <a:schemeClr val="bg1"/>
                </a:solidFill>
                <a:effectLst/>
              </a:rPr>
            </a:br>
            <a:br>
              <a:rPr lang="en-US" altLang="zh-CN" sz="2000" b="0" i="0" dirty="0">
                <a:solidFill>
                  <a:schemeClr val="bg1"/>
                </a:solidFill>
                <a:effectLst/>
              </a:rPr>
            </a:br>
            <a:r>
              <a:rPr lang="zh-CN" altLang="en-US" sz="2000" b="0" i="0" dirty="0">
                <a:solidFill>
                  <a:schemeClr val="bg1"/>
                </a:solidFill>
                <a:effectLst/>
              </a:rPr>
              <a:t>深度学习所基于的神经网络模型和用数据编程的核心思想实际上已经被研究了数百年</a:t>
            </a:r>
            <a:br>
              <a:rPr lang="en-US" altLang="zh-CN" sz="2000" b="0" i="0" dirty="0">
                <a:solidFill>
                  <a:schemeClr val="bg1"/>
                </a:solidFill>
                <a:effectLst/>
              </a:rPr>
            </a:br>
            <a:br>
              <a:rPr lang="zh-CN" altLang="en-US" sz="2000" b="0" i="0" dirty="0">
                <a:solidFill>
                  <a:schemeClr val="bg1"/>
                </a:solidFill>
                <a:effectLst/>
              </a:rPr>
            </a:br>
            <a:br>
              <a:rPr lang="en-US" altLang="zh-CN" sz="2000" b="0" i="0" dirty="0">
                <a:solidFill>
                  <a:schemeClr val="bg1"/>
                </a:solidFill>
                <a:effectLst/>
              </a:rPr>
            </a:br>
            <a:r>
              <a:rPr lang="zh-CN" altLang="en-US" sz="2000" b="0" i="0" dirty="0">
                <a:solidFill>
                  <a:schemeClr val="bg1"/>
                </a:solidFill>
                <a:effectLst/>
              </a:rPr>
              <a:t>深度学习已经逐渐演变成一个工程师和科学家皆可使用的普适工具。</a:t>
            </a:r>
            <a:endParaRPr lang="en-US" altLang="zh-CN" sz="4800" b="1" i="0" kern="1200" cap="all" baseline="0" dirty="0">
              <a:solidFill>
                <a:schemeClr val="bg1"/>
              </a:solidFill>
              <a:ea typeface="+mj-ea"/>
              <a:cs typeface="+mj-cs"/>
            </a:endParaRPr>
          </a:p>
        </p:txBody>
      </p:sp>
      <p:cxnSp>
        <p:nvCxnSpPr>
          <p:cNvPr id="12" name="Straight Connector 11"/>
          <p:cNvCxnSpPr>
            <a:cxnSpLocks noGrp="1" noRot="1" noChangeAspect="1" noMove="1" noResize="1" noEditPoints="1" noAdjustHandles="1" noChangeArrowheads="1" noChangeShapeType="1"/>
          </p:cNvCxnSpPr>
          <p:nvPr/>
        </p:nvCxnSpPr>
        <p:spPr>
          <a:xfrm>
            <a:off x="8878" y="806470"/>
            <a:ext cx="845343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4" name="Graphic 22"/>
          <p:cNvSpPr>
            <a:spLocks noGrp="1" noRot="1" noChangeAspect="1" noMove="1" noResize="1" noEditPoints="1" noAdjustHandles="1" noChangeArrowheads="1" noChangeShapeType="1" noTextEdit="1"/>
          </p:cNvSpPr>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6" name="Graphic 23"/>
          <p:cNvSpPr>
            <a:spLocks noGrp="1" noRot="1" noChangeAspect="1" noMove="1" noResize="1" noEditPoints="1" noAdjustHandles="1" noChangeArrowheads="1" noChangeShapeType="1" noTextEdit="1"/>
          </p:cNvSpPr>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18" name="Graphic 21"/>
          <p:cNvSpPr>
            <a:spLocks noGrp="1" noRot="1" noChangeAspect="1" noMove="1" noResize="1" noEditPoints="1" noAdjustHandles="1" noChangeArrowheads="1" noChangeShapeType="1" noTextEdit="1"/>
          </p:cNvSpPr>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5" name="文本框 4"/>
          <p:cNvSpPr txBox="1"/>
          <p:nvPr/>
        </p:nvSpPr>
        <p:spPr>
          <a:xfrm>
            <a:off x="3998450" y="916426"/>
            <a:ext cx="3984771" cy="769441"/>
          </a:xfrm>
          <a:prstGeom prst="rect">
            <a:avLst/>
          </a:prstGeom>
          <a:noFill/>
        </p:spPr>
        <p:txBody>
          <a:bodyPr wrap="square" rtlCol="0">
            <a:spAutoFit/>
          </a:bodyPr>
          <a:lstStyle/>
          <a:p>
            <a:pPr algn="ctr"/>
            <a:r>
              <a:rPr lang="zh-CN" altLang="en-US" sz="4400" dirty="0">
                <a:solidFill>
                  <a:schemeClr val="bg1"/>
                </a:solidFill>
                <a:latin typeface="+mj-ea"/>
                <a:ea typeface="+mj-ea"/>
              </a:rPr>
              <a:t>关于深度学习</a:t>
            </a:r>
            <a:endParaRPr lang="zh-CN" altLang="en-US" sz="4400" dirty="0">
              <a:solidFill>
                <a:schemeClr val="bg1"/>
              </a:solidFill>
              <a:latin typeface="+mj-ea"/>
              <a:ea typeface="+mj-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sp>
        <p:nvSpPr>
          <p:cNvPr id="34" name="Rectangle 33"/>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文本框 3"/>
          <p:cNvSpPr txBox="1"/>
          <p:nvPr/>
        </p:nvSpPr>
        <p:spPr>
          <a:xfrm>
            <a:off x="4544695" y="599440"/>
            <a:ext cx="2546985" cy="460375"/>
          </a:xfrm>
          <a:prstGeom prst="rect">
            <a:avLst/>
          </a:prstGeom>
          <a:noFill/>
        </p:spPr>
        <p:txBody>
          <a:bodyPr wrap="square" rtlCol="0" anchor="t">
            <a:spAutoFit/>
          </a:bodyPr>
          <a:p>
            <a:pPr algn="ctr"/>
            <a:r>
              <a:rPr lang="zh-CN" altLang="en-US" sz="2400" dirty="0">
                <a:solidFill>
                  <a:schemeClr val="bg1"/>
                </a:solidFill>
                <a:latin typeface="+mj-ea"/>
                <a:ea typeface="+mj-ea"/>
                <a:sym typeface="+mn-ea"/>
              </a:rPr>
              <a:t>关于深度学习</a:t>
            </a:r>
            <a:endParaRPr lang="zh-CN" altLang="en-US" sz="2400" dirty="0">
              <a:solidFill>
                <a:schemeClr val="bg1"/>
              </a:solidFill>
              <a:latin typeface="+mj-ea"/>
              <a:ea typeface="+mj-ea"/>
              <a:sym typeface="+mn-ea"/>
            </a:endParaRPr>
          </a:p>
        </p:txBody>
      </p:sp>
      <p:pic>
        <p:nvPicPr>
          <p:cNvPr id="7" name="图片 6"/>
          <p:cNvPicPr>
            <a:picLocks noChangeAspect="1"/>
          </p:cNvPicPr>
          <p:nvPr/>
        </p:nvPicPr>
        <p:blipFill>
          <a:blip r:embed="rId1"/>
          <a:stretch>
            <a:fillRect/>
          </a:stretch>
        </p:blipFill>
        <p:spPr>
          <a:xfrm>
            <a:off x="1889760" y="1534795"/>
            <a:ext cx="9059545" cy="50914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cxnSp>
        <p:nvCxnSpPr>
          <p:cNvPr id="32" name="Straight Connector 31"/>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4" name="Rectangle 33"/>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标题 1"/>
          <p:cNvSpPr>
            <a:spLocks noGrp="1"/>
          </p:cNvSpPr>
          <p:nvPr/>
        </p:nvSpPr>
        <p:spPr>
          <a:xfrm>
            <a:off x="1739981" y="1959227"/>
            <a:ext cx="9338447" cy="2579879"/>
          </a:xfrm>
          <a:prstGeom prst="rect">
            <a:avLst/>
          </a:prstGeom>
        </p:spPr>
        <p:txBody>
          <a:bodyPr vert="horz" lIns="91440" tIns="45720" rIns="91440" bIns="45720" rtlCol="0" anchor="t">
            <a:normAutofit/>
          </a:bodyPr>
          <a:lstStyle>
            <a:lvl1pPr algn="l" defTabSz="914400" rtl="0" eaLnBrk="1" latinLnBrk="0" hangingPunct="1">
              <a:lnSpc>
                <a:spcPct val="110000"/>
              </a:lnSpc>
              <a:spcBef>
                <a:spcPct val="0"/>
              </a:spcBef>
              <a:buNone/>
              <a:defRPr sz="4400" kern="1200" spc="160">
                <a:solidFill>
                  <a:schemeClr val="tx1"/>
                </a:solidFill>
                <a:latin typeface="+mj-lt"/>
                <a:ea typeface="+mj-ea"/>
                <a:cs typeface="+mj-cs"/>
              </a:defRPr>
            </a:lvl1pPr>
          </a:lstStyle>
          <a:p>
            <a:pPr>
              <a:lnSpc>
                <a:spcPct val="90000"/>
              </a:lnSpc>
            </a:pPr>
            <a:r>
              <a:rPr lang="en-US" altLang="zh-CN" sz="2000" dirty="0">
                <a:solidFill>
                  <a:schemeClr val="bg1"/>
                </a:solidFill>
              </a:rPr>
              <a:t>1. </a:t>
            </a:r>
            <a:r>
              <a:rPr lang="zh-CN" altLang="en-US" sz="2000" dirty="0">
                <a:solidFill>
                  <a:schemeClr val="bg1"/>
                </a:solidFill>
              </a:rPr>
              <a:t>完善本地环境的搭建</a:t>
            </a:r>
            <a:br>
              <a:rPr lang="en-US" altLang="zh-CN" sz="2000" dirty="0">
                <a:solidFill>
                  <a:schemeClr val="bg1"/>
                </a:solidFill>
              </a:rPr>
            </a:br>
            <a:br>
              <a:rPr lang="en-US" altLang="zh-CN" sz="2000" dirty="0">
                <a:solidFill>
                  <a:schemeClr val="bg1"/>
                </a:solidFill>
              </a:rPr>
            </a:br>
            <a:r>
              <a:rPr lang="en-US" altLang="zh-CN" sz="2000" dirty="0">
                <a:solidFill>
                  <a:schemeClr val="bg1"/>
                </a:solidFill>
              </a:rPr>
              <a:t>2. </a:t>
            </a:r>
            <a:r>
              <a:rPr lang="zh-CN" altLang="en-US" sz="2000" dirty="0">
                <a:solidFill>
                  <a:schemeClr val="bg1"/>
                </a:solidFill>
              </a:rPr>
              <a:t>学习如何使用</a:t>
            </a:r>
            <a:r>
              <a:rPr lang="en-US" altLang="zh-CN" sz="2000" dirty="0" err="1">
                <a:solidFill>
                  <a:schemeClr val="bg1"/>
                </a:solidFill>
              </a:rPr>
              <a:t>OpenSCAD</a:t>
            </a:r>
            <a:r>
              <a:rPr lang="zh-CN" altLang="en-US" sz="2000" dirty="0">
                <a:solidFill>
                  <a:schemeClr val="bg1"/>
                </a:solidFill>
              </a:rPr>
              <a:t>和</a:t>
            </a:r>
            <a:r>
              <a:rPr lang="en-US" altLang="zh-CN" sz="2000" dirty="0" err="1">
                <a:solidFill>
                  <a:schemeClr val="bg1"/>
                </a:solidFill>
              </a:rPr>
              <a:t>inkspace</a:t>
            </a:r>
            <a:r>
              <a:rPr lang="zh-CN" altLang="en-US" sz="2000" dirty="0">
                <a:solidFill>
                  <a:schemeClr val="bg1"/>
                </a:solidFill>
              </a:rPr>
              <a:t>等建模工具</a:t>
            </a:r>
            <a:br>
              <a:rPr lang="en-US" altLang="zh-CN" sz="2000" dirty="0">
                <a:solidFill>
                  <a:schemeClr val="bg1"/>
                </a:solidFill>
              </a:rPr>
            </a:br>
            <a:br>
              <a:rPr lang="en-US" altLang="zh-CN" sz="2000" dirty="0">
                <a:solidFill>
                  <a:schemeClr val="bg1"/>
                </a:solidFill>
              </a:rPr>
            </a:br>
            <a:r>
              <a:rPr lang="en-US" altLang="zh-CN" sz="2000" dirty="0">
                <a:solidFill>
                  <a:schemeClr val="bg1"/>
                </a:solidFill>
              </a:rPr>
              <a:t>3. </a:t>
            </a:r>
            <a:r>
              <a:rPr lang="zh-CN" altLang="en-US" sz="2000" dirty="0">
                <a:solidFill>
                  <a:schemeClr val="bg1"/>
                </a:solidFill>
              </a:rPr>
              <a:t>学习</a:t>
            </a:r>
            <a:r>
              <a:rPr lang="en-US" altLang="zh-CN" sz="2000" dirty="0">
                <a:solidFill>
                  <a:schemeClr val="bg1"/>
                </a:solidFill>
              </a:rPr>
              <a:t>Python</a:t>
            </a:r>
            <a:r>
              <a:rPr lang="zh-CN" altLang="en-US" sz="2000" dirty="0">
                <a:solidFill>
                  <a:schemeClr val="bg1"/>
                </a:solidFill>
              </a:rPr>
              <a:t>知识</a:t>
            </a:r>
            <a:br>
              <a:rPr lang="en-US" altLang="zh-CN" sz="2000" dirty="0">
                <a:solidFill>
                  <a:schemeClr val="bg1"/>
                </a:solidFill>
              </a:rPr>
            </a:br>
            <a:br>
              <a:rPr lang="en-US" altLang="zh-CN" sz="2000" b="1" dirty="0">
                <a:solidFill>
                  <a:schemeClr val="bg1"/>
                </a:solidFill>
              </a:rPr>
            </a:br>
            <a:r>
              <a:rPr lang="en-US" altLang="zh-CN" sz="2000" dirty="0">
                <a:solidFill>
                  <a:schemeClr val="bg1"/>
                </a:solidFill>
              </a:rPr>
              <a:t>4. </a:t>
            </a:r>
            <a:r>
              <a:rPr lang="zh-CN" altLang="en-US" sz="2000" dirty="0">
                <a:solidFill>
                  <a:schemeClr val="bg1"/>
                </a:solidFill>
              </a:rPr>
              <a:t>学习</a:t>
            </a:r>
            <a:r>
              <a:rPr lang="en-US" altLang="zh-CN" sz="2000" dirty="0" err="1">
                <a:solidFill>
                  <a:schemeClr val="bg1"/>
                </a:solidFill>
              </a:rPr>
              <a:t>Tensorflow</a:t>
            </a:r>
            <a:r>
              <a:rPr lang="zh-CN" altLang="en-US" sz="2000" dirty="0">
                <a:solidFill>
                  <a:schemeClr val="bg1"/>
                </a:solidFill>
              </a:rPr>
              <a:t>相关基础知识</a:t>
            </a:r>
            <a:endParaRPr lang="en-US" altLang="zh-CN" b="1" i="0" kern="1200" dirty="0">
              <a:solidFill>
                <a:schemeClr val="bg1"/>
              </a:solidFill>
              <a:latin typeface="+mj-lt"/>
              <a:ea typeface="+mj-ea"/>
              <a:cs typeface="+mj-cs"/>
            </a:endParaRPr>
          </a:p>
        </p:txBody>
      </p:sp>
      <p:sp>
        <p:nvSpPr>
          <p:cNvPr id="36" name="Graphic 13"/>
          <p:cNvSpPr>
            <a:spLocks noGrp="1" noRot="1" noChangeAspect="1" noMove="1" noResize="1" noEditPoints="1" noAdjustHandles="1" noChangeArrowheads="1" noChangeShapeType="1" noTextEdit="1"/>
          </p:cNvSpPr>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38" name="Graphic 12"/>
          <p:cNvSpPr>
            <a:spLocks noGrp="1" noRot="1" noChangeAspect="1" noMove="1" noResize="1" noEditPoints="1" noAdjustHandles="1" noChangeArrowheads="1" noChangeShapeType="1" noTextEdit="1"/>
          </p:cNvSpPr>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40" name="Graphic 15"/>
          <p:cNvSpPr>
            <a:spLocks noGrp="1" noRot="1" noChangeAspect="1" noMove="1" noResize="1" noEditPoints="1" noAdjustHandles="1" noChangeArrowheads="1" noChangeShapeType="1" noTextEdit="1"/>
          </p:cNvSpPr>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42" name="Straight Connector 41"/>
          <p:cNvCxnSpPr>
            <a:cxnSpLocks noGrp="1" noRot="1" noChangeAspect="1" noMove="1" noResize="1" noEditPoints="1" noAdjustHandles="1" noChangeArrowheads="1" noChangeShapeType="1"/>
          </p:cNvCxnSpPr>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4" name="Graphic 22"/>
          <p:cNvSpPr>
            <a:spLocks noGrp="1" noRot="1" noChangeAspect="1" noMove="1" noResize="1" noEditPoints="1" noAdjustHandles="1" noChangeArrowheads="1" noChangeShapeType="1" noTextEdit="1"/>
          </p:cNvSpPr>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46" name="Graphic 23"/>
          <p:cNvSpPr>
            <a:spLocks noGrp="1" noRot="1" noChangeAspect="1" noMove="1" noResize="1" noEditPoints="1" noAdjustHandles="1" noChangeArrowheads="1" noChangeShapeType="1" noTextEdit="1"/>
          </p:cNvSpPr>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48" name="Graphic 21"/>
          <p:cNvSpPr>
            <a:spLocks noGrp="1" noRot="1" noChangeAspect="1" noMove="1" noResize="1" noEditPoints="1" noAdjustHandles="1" noChangeArrowheads="1" noChangeShapeType="1" noTextEdit="1"/>
          </p:cNvSpPr>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5" name="文本框 4"/>
          <p:cNvSpPr txBox="1"/>
          <p:nvPr/>
        </p:nvSpPr>
        <p:spPr>
          <a:xfrm>
            <a:off x="3948799" y="488279"/>
            <a:ext cx="4656670" cy="830997"/>
          </a:xfrm>
          <a:prstGeom prst="rect">
            <a:avLst/>
          </a:prstGeom>
          <a:noFill/>
        </p:spPr>
        <p:txBody>
          <a:bodyPr wrap="square" rtlCol="0">
            <a:spAutoFit/>
          </a:bodyPr>
          <a:lstStyle/>
          <a:p>
            <a:r>
              <a:rPr lang="zh-CN" altLang="en-US" sz="4800" b="1" cap="all" dirty="0">
                <a:solidFill>
                  <a:schemeClr val="bg1"/>
                </a:solidFill>
                <a:latin typeface="+mj-lt"/>
              </a:rPr>
              <a:t>小组计划</a:t>
            </a:r>
            <a:r>
              <a:rPr lang="en-US" altLang="zh-CN" sz="4800" b="1" cap="all" dirty="0">
                <a:solidFill>
                  <a:schemeClr val="bg1"/>
                </a:solidFill>
                <a:latin typeface="+mj-lt"/>
              </a:rPr>
              <a:t>-DAY4</a:t>
            </a:r>
            <a:endParaRPr lang="zh-CN" altLang="en-US" sz="4800" b="1"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4" name="Rectangle 33"/>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微软雅黑 Light" panose="020B0502040204020203" charset="-122"/>
              <a:ea typeface="+mn-ea"/>
              <a:cs typeface="+mn-cs"/>
            </a:endParaRPr>
          </a:p>
        </p:txBody>
      </p:sp>
      <p:sp>
        <p:nvSpPr>
          <p:cNvPr id="36" name="Graphic 13"/>
          <p:cNvSpPr>
            <a:spLocks noGrp="1" noRot="1" noChangeAspect="1" noMove="1" noResize="1" noEditPoints="1" noAdjustHandles="1" noChangeArrowheads="1" noChangeShapeType="1" noTextEdit="1"/>
          </p:cNvSpPr>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38" name="Graphic 12"/>
          <p:cNvSpPr>
            <a:spLocks noGrp="1" noRot="1" noChangeAspect="1" noMove="1" noResize="1" noEditPoints="1" noAdjustHandles="1" noChangeArrowheads="1" noChangeShapeType="1" noTextEdit="1"/>
          </p:cNvSpPr>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0" name="Graphic 15"/>
          <p:cNvSpPr>
            <a:spLocks noGrp="1" noRot="1" noChangeAspect="1" noMove="1" noResize="1" noEditPoints="1" noAdjustHandles="1" noChangeArrowheads="1" noChangeShapeType="1" noTextEdit="1"/>
          </p:cNvSpPr>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cxnSp>
        <p:nvCxnSpPr>
          <p:cNvPr id="42" name="Straight Connector 41"/>
          <p:cNvCxnSpPr>
            <a:cxnSpLocks noGrp="1" noRot="1" noChangeAspect="1" noMove="1" noResize="1" noEditPoints="1" noAdjustHandles="1" noChangeArrowheads="1" noChangeShapeType="1"/>
          </p:cNvCxnSpPr>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4" name="Graphic 22"/>
          <p:cNvSpPr>
            <a:spLocks noGrp="1" noRot="1" noChangeAspect="1" noMove="1" noResize="1" noEditPoints="1" noAdjustHandles="1" noChangeArrowheads="1" noChangeShapeType="1" noTextEdit="1"/>
          </p:cNvSpPr>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6" name="Graphic 23"/>
          <p:cNvSpPr>
            <a:spLocks noGrp="1" noRot="1" noChangeAspect="1" noMove="1" noResize="1" noEditPoints="1" noAdjustHandles="1" noChangeArrowheads="1" noChangeShapeType="1" noTextEdit="1"/>
          </p:cNvSpPr>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8" name="Graphic 21"/>
          <p:cNvSpPr>
            <a:spLocks noGrp="1" noRot="1" noChangeAspect="1" noMove="1" noResize="1" noEditPoints="1" noAdjustHandles="1" noChangeArrowheads="1" noChangeShapeType="1" noTextEdit="1"/>
          </p:cNvSpPr>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2" name="矩形 1"/>
          <p:cNvSpPr/>
          <p:nvPr/>
        </p:nvSpPr>
        <p:spPr>
          <a:xfrm>
            <a:off x="2041209" y="2967335"/>
            <a:ext cx="8109592" cy="923330"/>
          </a:xfrm>
          <a:prstGeom prst="rect">
            <a:avLst/>
          </a:prstGeom>
          <a:noFill/>
        </p:spPr>
        <p:txBody>
          <a:bodyPr wrap="none" lIns="91440" tIns="45720" rIns="91440" bIns="45720">
            <a:spAutoFit/>
          </a:bodyPr>
          <a:lstStyle/>
          <a:p>
            <a:pPr algn="ctr"/>
            <a:r>
              <a:rPr lang="en-US" altLang="zh-CN" sz="5400" b="1" dirty="0">
                <a:ln w="6600">
                  <a:solidFill>
                    <a:schemeClr val="accent2"/>
                  </a:solidFill>
                  <a:prstDash val="solid"/>
                </a:ln>
                <a:solidFill>
                  <a:srgbClr val="FFFFFF"/>
                </a:solidFill>
                <a:effectLst>
                  <a:outerShdw dist="38100" dir="2700000" algn="tl" rotWithShape="0">
                    <a:schemeClr val="accent2"/>
                  </a:outerShdw>
                </a:effectLst>
              </a:rPr>
              <a:t>THANKS FOR WATCHING</a:t>
            </a:r>
            <a:endParaRPr lang="zh-CN" altLang="en-US" sz="5400" b="1" dirty="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p:cNvSpPr>
            <a:spLocks noGrp="1" noRot="1" noChangeAspect="1" noMove="1" noResize="1" noEditPoints="1" noAdjustHandles="1" noChangeArrowheads="1" noChangeShapeType="1" noTextEdit="1"/>
          </p:cNvSpPr>
          <p:nvPr/>
        </p:nvSpPr>
        <p:spPr>
          <a:xfrm>
            <a:off x="0" y="-889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lstStyle/>
          <a:p>
            <a:pPr algn="ctr"/>
            <a:endParaRPr lang="zh-CN" sz="44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a typeface="宋体" panose="02010600030101010101" pitchFamily="2" charset="-122"/>
              <a:sym typeface="+mn-ea"/>
            </a:endParaRPr>
          </a:p>
        </p:txBody>
      </p:sp>
      <p:sp>
        <p:nvSpPr>
          <p:cNvPr id="2" name="标题 1"/>
          <p:cNvSpPr>
            <a:spLocks noGrp="1"/>
          </p:cNvSpPr>
          <p:nvPr>
            <p:ph type="title"/>
          </p:nvPr>
        </p:nvSpPr>
        <p:spPr>
          <a:xfrm>
            <a:off x="1634426" y="490576"/>
            <a:ext cx="8923124" cy="878513"/>
          </a:xfrm>
        </p:spPr>
        <p:txBody>
          <a:bodyPr vert="horz" lIns="91440" tIns="45720" rIns="91440" bIns="45720" rtlCol="0" anchor="b">
            <a:normAutofit/>
          </a:bodyPr>
          <a:lstStyle/>
          <a:p>
            <a:pPr algn="ctr">
              <a:lnSpc>
                <a:spcPct val="90000"/>
              </a:lnSpc>
            </a:pPr>
            <a:r>
              <a:rPr lang="zh-CN" altLang="en-US" sz="4800" b="1" cap="all" dirty="0">
                <a:solidFill>
                  <a:schemeClr val="bg1"/>
                </a:solidFill>
              </a:rPr>
              <a:t>项目汇报</a:t>
            </a:r>
            <a:r>
              <a:rPr lang="en-US" altLang="zh-CN" sz="4800" b="1" cap="all" dirty="0">
                <a:solidFill>
                  <a:schemeClr val="bg1"/>
                </a:solidFill>
              </a:rPr>
              <a:t>-Day2</a:t>
            </a:r>
            <a:endParaRPr lang="en-US" altLang="zh-CN" sz="4800" b="1" i="0" kern="1200" cap="all" baseline="0" dirty="0">
              <a:solidFill>
                <a:schemeClr val="bg1"/>
              </a:solidFill>
              <a:latin typeface="+mj-lt"/>
              <a:ea typeface="+mj-ea"/>
              <a:cs typeface="+mj-cs"/>
            </a:endParaRPr>
          </a:p>
        </p:txBody>
      </p:sp>
      <p:sp>
        <p:nvSpPr>
          <p:cNvPr id="12" name="Graphic 22"/>
          <p:cNvSpPr>
            <a:spLocks noGrp="1" noRot="1" noChangeAspect="1" noMove="1" noResize="1" noEditPoints="1" noAdjustHandles="1" noChangeArrowheads="1" noChangeShapeType="1" noTextEdit="1"/>
          </p:cNvSpPr>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4" name="Graphic 13"/>
          <p:cNvSpPr>
            <a:spLocks noGrp="1" noRot="1" noChangeAspect="1" noMove="1" noResize="1" noEditPoints="1" noAdjustHandles="1" noChangeArrowheads="1" noChangeShapeType="1" noTextEdit="1"/>
          </p:cNvSpPr>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5"/>
          <p:cNvSpPr>
            <a:spLocks noGrp="1" noRot="1" noChangeAspect="1" noMove="1" noResize="1" noEditPoints="1" noAdjustHandles="1" noChangeArrowheads="1" noChangeShapeType="1" noTextEdit="1"/>
          </p:cNvSpPr>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8" name="Graphic 21"/>
          <p:cNvSpPr>
            <a:spLocks noGrp="1" noRot="1" noChangeAspect="1" noMove="1" noResize="1" noEditPoints="1" noAdjustHandles="1" noChangeArrowheads="1" noChangeShapeType="1" noTextEdit="1"/>
          </p:cNvSpPr>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0" name="Graphic 12"/>
          <p:cNvSpPr>
            <a:spLocks noGrp="1" noRot="1" noChangeAspect="1" noMove="1" noResize="1" noEditPoints="1" noAdjustHandles="1" noChangeArrowheads="1" noChangeShapeType="1" noTextEdit="1"/>
          </p:cNvSpPr>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2" name="Graphic 23"/>
          <p:cNvSpPr>
            <a:spLocks noGrp="1" noRot="1" noChangeAspect="1" noMove="1" noResize="1" noEditPoints="1" noAdjustHandles="1" noChangeArrowheads="1" noChangeShapeType="1" noTextEdit="1"/>
          </p:cNvSpPr>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064260" y="1461135"/>
            <a:ext cx="4301490" cy="922020"/>
          </a:xfrm>
          <a:prstGeom prst="rect">
            <a:avLst/>
          </a:prstGeom>
          <a:noFill/>
          <a:ln>
            <a:noFill/>
          </a:ln>
        </p:spPr>
        <p:txBody>
          <a:bodyPr wrap="none" rtlCol="0" anchor="t">
            <a:spAutoFit/>
            <a:scene3d>
              <a:camera prst="orthographicFront"/>
              <a:lightRig rig="threePt" dir="t"/>
            </a:scene3d>
          </a:bodyPr>
          <a:p>
            <a:pPr algn="ctr"/>
            <a:r>
              <a:rPr lang="zh-CN" altLang="en-US" sz="5400" b="1">
                <a:ln w="6600">
                  <a:solidFill>
                    <a:schemeClr val="accent2"/>
                  </a:solidFill>
                  <a:prstDash val="solid"/>
                </a:ln>
                <a:solidFill>
                  <a:srgbClr val="FFFFFF"/>
                </a:solidFill>
                <a:effectLst>
                  <a:outerShdw dist="38100" dir="2700000" algn="tl" rotWithShape="0">
                    <a:schemeClr val="accent2"/>
                  </a:outerShdw>
                </a:effectLst>
              </a:rPr>
              <a:t>一、项目进度</a:t>
            </a:r>
            <a:endParaRPr lang="en-US" altLang="zh-CN" sz="5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11" name="文本框 10"/>
          <p:cNvSpPr txBox="1"/>
          <p:nvPr/>
        </p:nvSpPr>
        <p:spPr>
          <a:xfrm>
            <a:off x="1960245" y="2537460"/>
            <a:ext cx="6449695" cy="1938020"/>
          </a:xfrm>
          <a:prstGeom prst="rect">
            <a:avLst/>
          </a:prstGeom>
          <a:noFill/>
        </p:spPr>
        <p:txBody>
          <a:bodyPr wrap="square" rtlCol="0">
            <a:spAutoFit/>
          </a:bodyPr>
          <a:p>
            <a:r>
              <a:rPr lang="en-US" altLang="zh-CN" sz="2400">
                <a:solidFill>
                  <a:schemeClr val="bg1"/>
                </a:solidFill>
              </a:rPr>
              <a:t>1.</a:t>
            </a:r>
            <a:r>
              <a:rPr lang="zh-CN" altLang="en-US" sz="2400">
                <a:solidFill>
                  <a:schemeClr val="bg1"/>
                </a:solidFill>
                <a:ea typeface="宋体" panose="02010600030101010101" pitchFamily="2" charset="-122"/>
              </a:rPr>
              <a:t>进行了</a:t>
            </a:r>
            <a:r>
              <a:rPr lang="zh-CN" altLang="en-US" sz="2400">
                <a:solidFill>
                  <a:schemeClr val="bg1"/>
                </a:solidFill>
              </a:rPr>
              <a:t>Donkey car库及依赖包的安装和环境配置</a:t>
            </a:r>
            <a:endParaRPr lang="zh-CN" altLang="en-US" sz="2400">
              <a:solidFill>
                <a:schemeClr val="bg1"/>
              </a:solidFill>
            </a:endParaRPr>
          </a:p>
          <a:p>
            <a:r>
              <a:rPr lang="en-US" altLang="zh-CN" sz="2400">
                <a:solidFill>
                  <a:schemeClr val="bg1"/>
                </a:solidFill>
              </a:rPr>
              <a:t>2.</a:t>
            </a:r>
            <a:r>
              <a:rPr lang="zh-CN" altLang="en-US" sz="2400">
                <a:solidFill>
                  <a:schemeClr val="bg1"/>
                </a:solidFill>
                <a:ea typeface="宋体" panose="02010600030101010101" pitchFamily="2" charset="-122"/>
              </a:rPr>
              <a:t>进行</a:t>
            </a:r>
            <a:r>
              <a:rPr lang="zh-CN" altLang="en-US" sz="2400">
                <a:solidFill>
                  <a:schemeClr val="bg1"/>
                </a:solidFill>
              </a:rPr>
              <a:t>Donkey car模拟器Donkey Simulator的安装和配置</a:t>
            </a:r>
            <a:endParaRPr lang="zh-CN" altLang="en-US" sz="2400">
              <a:solidFill>
                <a:schemeClr val="bg1"/>
              </a:solidFill>
            </a:endParaRPr>
          </a:p>
          <a:p>
            <a:r>
              <a:rPr lang="zh-CN" altLang="en-US" sz="2400">
                <a:solidFill>
                  <a:schemeClr val="bg1"/>
                </a:solidFill>
              </a:rPr>
              <a:t>机器学习框架Tensorflow的安装</a:t>
            </a:r>
            <a:endParaRPr lang="zh-CN" altLang="en-US" sz="240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1522031" y="187046"/>
            <a:ext cx="8923124" cy="878513"/>
          </a:xfrm>
        </p:spPr>
        <p:txBody>
          <a:bodyPr vert="horz" lIns="91440" tIns="45720" rIns="91440" bIns="45720" rtlCol="0" anchor="b">
            <a:normAutofit/>
          </a:bodyPr>
          <a:lstStyle/>
          <a:p>
            <a:pPr algn="ctr">
              <a:lnSpc>
                <a:spcPct val="90000"/>
              </a:lnSpc>
            </a:pPr>
            <a:r>
              <a:rPr lang="zh-CN" altLang="en-US" sz="4800" b="1" cap="all" dirty="0">
                <a:solidFill>
                  <a:schemeClr val="bg1"/>
                </a:solidFill>
              </a:rPr>
              <a:t>项目进度</a:t>
            </a:r>
            <a:r>
              <a:rPr lang="en-US" altLang="zh-CN" sz="4800" b="1" cap="all" dirty="0">
                <a:solidFill>
                  <a:schemeClr val="bg1"/>
                </a:solidFill>
              </a:rPr>
              <a:t>-Day2</a:t>
            </a:r>
            <a:endParaRPr lang="en-US" altLang="zh-CN" sz="4800" b="1" i="0" kern="1200" cap="all" baseline="0" dirty="0">
              <a:solidFill>
                <a:schemeClr val="bg1"/>
              </a:solidFill>
              <a:latin typeface="+mj-lt"/>
              <a:ea typeface="+mj-ea"/>
              <a:cs typeface="+mj-cs"/>
            </a:endParaRPr>
          </a:p>
        </p:txBody>
      </p:sp>
      <p:sp>
        <p:nvSpPr>
          <p:cNvPr id="12" name="Graphic 22"/>
          <p:cNvSpPr>
            <a:spLocks noGrp="1" noRot="1" noChangeAspect="1" noMove="1" noResize="1" noEditPoints="1" noAdjustHandles="1" noChangeArrowheads="1" noChangeShapeType="1" noTextEdit="1"/>
          </p:cNvSpPr>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4" name="Graphic 13"/>
          <p:cNvSpPr>
            <a:spLocks noGrp="1" noRot="1" noChangeAspect="1" noMove="1" noResize="1" noEditPoints="1" noAdjustHandles="1" noChangeArrowheads="1" noChangeShapeType="1" noTextEdit="1"/>
          </p:cNvSpPr>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5"/>
          <p:cNvSpPr>
            <a:spLocks noGrp="1" noRot="1" noChangeAspect="1" noMove="1" noResize="1" noEditPoints="1" noAdjustHandles="1" noChangeArrowheads="1" noChangeShapeType="1" noTextEdit="1"/>
          </p:cNvSpPr>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8" name="Graphic 21"/>
          <p:cNvSpPr>
            <a:spLocks noGrp="1" noRot="1" noChangeAspect="1" noMove="1" noResize="1" noEditPoints="1" noAdjustHandles="1" noChangeArrowheads="1" noChangeShapeType="1" noTextEdit="1"/>
          </p:cNvSpPr>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0" name="Graphic 12"/>
          <p:cNvSpPr>
            <a:spLocks noGrp="1" noRot="1" noChangeAspect="1" noMove="1" noResize="1" noEditPoints="1" noAdjustHandles="1" noChangeArrowheads="1" noChangeShapeType="1" noTextEdit="1"/>
          </p:cNvSpPr>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2" name="Graphic 23"/>
          <p:cNvSpPr>
            <a:spLocks noGrp="1" noRot="1" noChangeAspect="1" noMove="1" noResize="1" noEditPoints="1" noAdjustHandles="1" noChangeArrowheads="1" noChangeShapeType="1" noTextEdit="1"/>
          </p:cNvSpPr>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94360" y="1123730"/>
            <a:ext cx="6178465" cy="1477328"/>
          </a:xfrm>
          <a:prstGeom prst="rect">
            <a:avLst/>
          </a:prstGeom>
          <a:noFill/>
        </p:spPr>
        <p:txBody>
          <a:bodyPr wrap="square" rtlCol="0">
            <a:spAutoFit/>
          </a:bodyPr>
          <a:lstStyle/>
          <a:p>
            <a:r>
              <a:rPr lang="en-US" altLang="zh-CN" sz="3600" dirty="0">
                <a:solidFill>
                  <a:srgbClr val="FFFF00"/>
                </a:solidFill>
              </a:rPr>
              <a:t>1</a:t>
            </a:r>
            <a:r>
              <a:rPr lang="zh-CN" altLang="en-US" sz="3600" dirty="0">
                <a:solidFill>
                  <a:srgbClr val="FFFF00"/>
                </a:solidFill>
              </a:rPr>
              <a:t>、</a:t>
            </a:r>
            <a:r>
              <a:rPr lang="en-US" altLang="zh-CN" sz="3600" dirty="0" err="1">
                <a:solidFill>
                  <a:srgbClr val="FFFF00"/>
                </a:solidFill>
              </a:rPr>
              <a:t>tensorflow</a:t>
            </a:r>
            <a:r>
              <a:rPr lang="en-US" altLang="zh-CN" sz="3600" dirty="0">
                <a:solidFill>
                  <a:srgbClr val="FFFF00"/>
                </a:solidFill>
              </a:rPr>
              <a:t> </a:t>
            </a:r>
            <a:r>
              <a:rPr lang="en-US" altLang="zh-CN" sz="3600" dirty="0" err="1">
                <a:solidFill>
                  <a:srgbClr val="FFFF00"/>
                </a:solidFill>
              </a:rPr>
              <a:t>gpu</a:t>
            </a:r>
            <a:r>
              <a:rPr lang="zh-CN" altLang="en-US" sz="3600" dirty="0">
                <a:solidFill>
                  <a:srgbClr val="FFFF00"/>
                </a:solidFill>
              </a:rPr>
              <a:t>安装成功</a:t>
            </a:r>
            <a:endParaRPr lang="en-US" altLang="zh-CN" sz="3600" dirty="0">
              <a:solidFill>
                <a:srgbClr val="FFFF00"/>
              </a:solidFill>
            </a:endParaRPr>
          </a:p>
          <a:p>
            <a:endParaRPr lang="en-US" altLang="zh-CN" dirty="0">
              <a:solidFill>
                <a:schemeClr val="bg1"/>
              </a:solidFill>
            </a:endParaRPr>
          </a:p>
          <a:p>
            <a:endParaRPr lang="en-US" altLang="zh-CN" dirty="0">
              <a:solidFill>
                <a:schemeClr val="bg1"/>
              </a:solidFill>
            </a:endParaRPr>
          </a:p>
          <a:p>
            <a:pPr marL="342900" indent="-342900">
              <a:buAutoNum type="arabicPeriod"/>
            </a:pPr>
            <a:endParaRPr lang="zh-CN" altLang="en-US" dirty="0">
              <a:solidFill>
                <a:schemeClr val="bg1"/>
              </a:solidFill>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07199" y="1956015"/>
            <a:ext cx="5413668" cy="360730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1522031" y="187046"/>
            <a:ext cx="8923124" cy="878513"/>
          </a:xfrm>
        </p:spPr>
        <p:txBody>
          <a:bodyPr vert="horz" lIns="91440" tIns="45720" rIns="91440" bIns="45720" rtlCol="0" anchor="b">
            <a:normAutofit/>
          </a:bodyPr>
          <a:lstStyle/>
          <a:p>
            <a:pPr algn="ctr">
              <a:lnSpc>
                <a:spcPct val="90000"/>
              </a:lnSpc>
            </a:pPr>
            <a:r>
              <a:rPr lang="zh-CN" altLang="en-US" sz="4800" b="1" cap="all" dirty="0">
                <a:solidFill>
                  <a:schemeClr val="bg1"/>
                </a:solidFill>
              </a:rPr>
              <a:t>项目进度</a:t>
            </a:r>
            <a:r>
              <a:rPr lang="en-US" altLang="zh-CN" sz="4800" b="1" cap="all" dirty="0">
                <a:solidFill>
                  <a:schemeClr val="bg1"/>
                </a:solidFill>
              </a:rPr>
              <a:t>-Day2</a:t>
            </a:r>
            <a:endParaRPr lang="en-US" altLang="zh-CN" sz="4800" b="1" i="0" kern="1200" cap="all" baseline="0" dirty="0">
              <a:solidFill>
                <a:schemeClr val="bg1"/>
              </a:solidFill>
              <a:latin typeface="+mj-lt"/>
              <a:ea typeface="+mj-ea"/>
              <a:cs typeface="+mj-cs"/>
            </a:endParaRPr>
          </a:p>
        </p:txBody>
      </p:sp>
      <p:sp>
        <p:nvSpPr>
          <p:cNvPr id="12" name="Graphic 22"/>
          <p:cNvSpPr>
            <a:spLocks noGrp="1" noRot="1" noChangeAspect="1" noMove="1" noResize="1" noEditPoints="1" noAdjustHandles="1" noChangeArrowheads="1" noChangeShapeType="1" noTextEdit="1"/>
          </p:cNvSpPr>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4" name="Graphic 13"/>
          <p:cNvSpPr>
            <a:spLocks noGrp="1" noRot="1" noChangeAspect="1" noMove="1" noResize="1" noEditPoints="1" noAdjustHandles="1" noChangeArrowheads="1" noChangeShapeType="1" noTextEdit="1"/>
          </p:cNvSpPr>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5"/>
          <p:cNvSpPr>
            <a:spLocks noGrp="1" noRot="1" noChangeAspect="1" noMove="1" noResize="1" noEditPoints="1" noAdjustHandles="1" noChangeArrowheads="1" noChangeShapeType="1" noTextEdit="1"/>
          </p:cNvSpPr>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8" name="Graphic 21"/>
          <p:cNvSpPr>
            <a:spLocks noGrp="1" noRot="1" noChangeAspect="1" noMove="1" noResize="1" noEditPoints="1" noAdjustHandles="1" noChangeArrowheads="1" noChangeShapeType="1" noTextEdit="1"/>
          </p:cNvSpPr>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0" name="Graphic 12"/>
          <p:cNvSpPr>
            <a:spLocks noGrp="1" noRot="1" noChangeAspect="1" noMove="1" noResize="1" noEditPoints="1" noAdjustHandles="1" noChangeArrowheads="1" noChangeShapeType="1" noTextEdit="1"/>
          </p:cNvSpPr>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2" name="Graphic 23"/>
          <p:cNvSpPr>
            <a:spLocks noGrp="1" noRot="1" noChangeAspect="1" noMove="1" noResize="1" noEditPoints="1" noAdjustHandles="1" noChangeArrowheads="1" noChangeShapeType="1" noTextEdit="1"/>
          </p:cNvSpPr>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94360" y="1123730"/>
            <a:ext cx="6178465" cy="1477328"/>
          </a:xfrm>
          <a:prstGeom prst="rect">
            <a:avLst/>
          </a:prstGeom>
          <a:noFill/>
        </p:spPr>
        <p:txBody>
          <a:bodyPr wrap="square" rtlCol="0">
            <a:spAutoFit/>
          </a:bodyPr>
          <a:lstStyle/>
          <a:p>
            <a:r>
              <a:rPr lang="en-US" altLang="zh-CN" sz="3600" dirty="0">
                <a:solidFill>
                  <a:srgbClr val="FFFF00"/>
                </a:solidFill>
              </a:rPr>
              <a:t>1</a:t>
            </a:r>
            <a:r>
              <a:rPr lang="zh-CN" altLang="en-US" sz="3600" dirty="0">
                <a:solidFill>
                  <a:srgbClr val="FFFF00"/>
                </a:solidFill>
              </a:rPr>
              <a:t>、</a:t>
            </a:r>
            <a:r>
              <a:rPr lang="en-US" altLang="zh-CN" sz="3600" dirty="0" err="1">
                <a:solidFill>
                  <a:srgbClr val="FFFF00"/>
                </a:solidFill>
              </a:rPr>
              <a:t>tensorflow</a:t>
            </a:r>
            <a:r>
              <a:rPr lang="en-US" altLang="zh-CN" sz="3600" dirty="0">
                <a:solidFill>
                  <a:srgbClr val="FFFF00"/>
                </a:solidFill>
              </a:rPr>
              <a:t> </a:t>
            </a:r>
            <a:r>
              <a:rPr lang="en-US" altLang="zh-CN" sz="3600" dirty="0" err="1">
                <a:solidFill>
                  <a:srgbClr val="FFFF00"/>
                </a:solidFill>
              </a:rPr>
              <a:t>gpu</a:t>
            </a:r>
            <a:r>
              <a:rPr lang="zh-CN" altLang="en-US" sz="3600" dirty="0">
                <a:solidFill>
                  <a:srgbClr val="FFFF00"/>
                </a:solidFill>
              </a:rPr>
              <a:t>安装成功</a:t>
            </a:r>
            <a:endParaRPr lang="en-US" altLang="zh-CN" sz="3600" dirty="0">
              <a:solidFill>
                <a:srgbClr val="FFFF00"/>
              </a:solidFill>
            </a:endParaRPr>
          </a:p>
          <a:p>
            <a:endParaRPr lang="en-US" altLang="zh-CN" dirty="0">
              <a:solidFill>
                <a:schemeClr val="bg1"/>
              </a:solidFill>
            </a:endParaRPr>
          </a:p>
          <a:p>
            <a:endParaRPr lang="en-US" altLang="zh-CN" dirty="0">
              <a:solidFill>
                <a:schemeClr val="bg1"/>
              </a:solidFill>
            </a:endParaRPr>
          </a:p>
          <a:p>
            <a:pPr marL="342900" indent="-342900">
              <a:buAutoNum type="arabicPeriod"/>
            </a:pPr>
            <a:endParaRPr lang="zh-CN" altLang="en-US" dirty="0">
              <a:solidFill>
                <a:schemeClr val="bg1"/>
              </a:solidFill>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07199" y="1956015"/>
            <a:ext cx="5413668" cy="360730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1522031" y="187046"/>
            <a:ext cx="8923124" cy="878513"/>
          </a:xfrm>
        </p:spPr>
        <p:txBody>
          <a:bodyPr vert="horz" lIns="91440" tIns="45720" rIns="91440" bIns="45720" rtlCol="0" anchor="b">
            <a:normAutofit/>
          </a:bodyPr>
          <a:lstStyle/>
          <a:p>
            <a:pPr algn="ctr">
              <a:lnSpc>
                <a:spcPct val="90000"/>
              </a:lnSpc>
            </a:pPr>
            <a:r>
              <a:rPr lang="zh-CN" altLang="en-US" sz="4800" b="1" cap="all" dirty="0">
                <a:solidFill>
                  <a:schemeClr val="bg1"/>
                </a:solidFill>
              </a:rPr>
              <a:t>项目进度</a:t>
            </a:r>
            <a:r>
              <a:rPr lang="en-US" altLang="zh-CN" sz="4800" b="1" cap="all" dirty="0">
                <a:solidFill>
                  <a:schemeClr val="bg1"/>
                </a:solidFill>
              </a:rPr>
              <a:t>-Day2</a:t>
            </a:r>
            <a:endParaRPr lang="en-US" altLang="zh-CN" sz="4800" b="1" i="0" kern="1200" cap="all" baseline="0" dirty="0">
              <a:solidFill>
                <a:schemeClr val="bg1"/>
              </a:solidFill>
              <a:latin typeface="+mj-lt"/>
              <a:ea typeface="+mj-ea"/>
              <a:cs typeface="+mj-cs"/>
            </a:endParaRPr>
          </a:p>
        </p:txBody>
      </p:sp>
      <p:sp>
        <p:nvSpPr>
          <p:cNvPr id="12" name="Graphic 22"/>
          <p:cNvSpPr>
            <a:spLocks noGrp="1" noRot="1" noChangeAspect="1" noMove="1" noResize="1" noEditPoints="1" noAdjustHandles="1" noChangeArrowheads="1" noChangeShapeType="1" noTextEdit="1"/>
          </p:cNvSpPr>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4" name="Graphic 13"/>
          <p:cNvSpPr>
            <a:spLocks noGrp="1" noRot="1" noChangeAspect="1" noMove="1" noResize="1" noEditPoints="1" noAdjustHandles="1" noChangeArrowheads="1" noChangeShapeType="1" noTextEdit="1"/>
          </p:cNvSpPr>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5"/>
          <p:cNvSpPr>
            <a:spLocks noGrp="1" noRot="1" noChangeAspect="1" noMove="1" noResize="1" noEditPoints="1" noAdjustHandles="1" noChangeArrowheads="1" noChangeShapeType="1" noTextEdit="1"/>
          </p:cNvSpPr>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8" name="Graphic 21"/>
          <p:cNvSpPr>
            <a:spLocks noGrp="1" noRot="1" noChangeAspect="1" noMove="1" noResize="1" noEditPoints="1" noAdjustHandles="1" noChangeArrowheads="1" noChangeShapeType="1" noTextEdit="1"/>
          </p:cNvSpPr>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0" name="Graphic 12"/>
          <p:cNvSpPr>
            <a:spLocks noGrp="1" noRot="1" noChangeAspect="1" noMove="1" noResize="1" noEditPoints="1" noAdjustHandles="1" noChangeArrowheads="1" noChangeShapeType="1" noTextEdit="1"/>
          </p:cNvSpPr>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2" name="Graphic 23"/>
          <p:cNvSpPr>
            <a:spLocks noGrp="1" noRot="1" noChangeAspect="1" noMove="1" noResize="1" noEditPoints="1" noAdjustHandles="1" noChangeArrowheads="1" noChangeShapeType="1" noTextEdit="1"/>
          </p:cNvSpPr>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94360" y="1123730"/>
            <a:ext cx="6178465" cy="1477328"/>
          </a:xfrm>
          <a:prstGeom prst="rect">
            <a:avLst/>
          </a:prstGeom>
          <a:noFill/>
        </p:spPr>
        <p:txBody>
          <a:bodyPr wrap="square" rtlCol="0">
            <a:spAutoFit/>
          </a:bodyPr>
          <a:lstStyle/>
          <a:p>
            <a:r>
              <a:rPr lang="en-US" altLang="zh-CN" sz="3600" dirty="0">
                <a:solidFill>
                  <a:srgbClr val="FFFF00"/>
                </a:solidFill>
              </a:rPr>
              <a:t>1</a:t>
            </a:r>
            <a:r>
              <a:rPr lang="zh-CN" altLang="en-US" sz="3600" dirty="0">
                <a:solidFill>
                  <a:srgbClr val="FFFF00"/>
                </a:solidFill>
              </a:rPr>
              <a:t>、</a:t>
            </a:r>
            <a:r>
              <a:rPr lang="en-US" altLang="zh-CN" sz="3600" dirty="0" err="1">
                <a:solidFill>
                  <a:srgbClr val="FFFF00"/>
                </a:solidFill>
              </a:rPr>
              <a:t>tensorflow</a:t>
            </a:r>
            <a:r>
              <a:rPr lang="en-US" altLang="zh-CN" sz="3600" dirty="0">
                <a:solidFill>
                  <a:srgbClr val="FFFF00"/>
                </a:solidFill>
              </a:rPr>
              <a:t> </a:t>
            </a:r>
            <a:r>
              <a:rPr lang="en-US" altLang="zh-CN" sz="3600" dirty="0" err="1">
                <a:solidFill>
                  <a:srgbClr val="FFFF00"/>
                </a:solidFill>
              </a:rPr>
              <a:t>gpu</a:t>
            </a:r>
            <a:r>
              <a:rPr lang="zh-CN" altLang="en-US" sz="3600" dirty="0">
                <a:solidFill>
                  <a:srgbClr val="FFFF00"/>
                </a:solidFill>
              </a:rPr>
              <a:t>安装成功</a:t>
            </a:r>
            <a:endParaRPr lang="en-US" altLang="zh-CN" sz="3600" dirty="0">
              <a:solidFill>
                <a:srgbClr val="FFFF00"/>
              </a:solidFill>
            </a:endParaRPr>
          </a:p>
          <a:p>
            <a:endParaRPr lang="en-US" altLang="zh-CN" dirty="0">
              <a:solidFill>
                <a:schemeClr val="bg1"/>
              </a:solidFill>
            </a:endParaRPr>
          </a:p>
          <a:p>
            <a:endParaRPr lang="en-US" altLang="zh-CN" dirty="0">
              <a:solidFill>
                <a:schemeClr val="bg1"/>
              </a:solidFill>
            </a:endParaRPr>
          </a:p>
          <a:p>
            <a:pPr marL="342900" indent="-342900">
              <a:buAutoNum type="arabicPeriod"/>
            </a:pPr>
            <a:endParaRPr lang="zh-CN" altLang="en-US" dirty="0">
              <a:solidFill>
                <a:schemeClr val="bg1"/>
              </a:solidFill>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07199" y="1956015"/>
            <a:ext cx="5413668" cy="360730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4" name="Rectangle 33"/>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Graphic 13"/>
          <p:cNvSpPr>
            <a:spLocks noGrp="1" noRot="1" noChangeAspect="1" noMove="1" noResize="1" noEditPoints="1" noAdjustHandles="1" noChangeArrowheads="1" noChangeShapeType="1" noTextEdit="1"/>
          </p:cNvSpPr>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38" name="Graphic 12"/>
          <p:cNvSpPr>
            <a:spLocks noGrp="1" noRot="1" noChangeAspect="1" noMove="1" noResize="1" noEditPoints="1" noAdjustHandles="1" noChangeArrowheads="1" noChangeShapeType="1" noTextEdit="1"/>
          </p:cNvSpPr>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40" name="Graphic 15"/>
          <p:cNvSpPr>
            <a:spLocks noGrp="1" noRot="1" noChangeAspect="1" noMove="1" noResize="1" noEditPoints="1" noAdjustHandles="1" noChangeArrowheads="1" noChangeShapeType="1" noTextEdit="1"/>
          </p:cNvSpPr>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42" name="Straight Connector 41"/>
          <p:cNvCxnSpPr>
            <a:cxnSpLocks noGrp="1" noRot="1" noChangeAspect="1" noMove="1" noResize="1" noEditPoints="1" noAdjustHandles="1" noChangeArrowheads="1" noChangeShapeType="1"/>
          </p:cNvCxnSpPr>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4" name="Graphic 22"/>
          <p:cNvSpPr>
            <a:spLocks noGrp="1" noRot="1" noChangeAspect="1" noMove="1" noResize="1" noEditPoints="1" noAdjustHandles="1" noChangeArrowheads="1" noChangeShapeType="1" noTextEdit="1"/>
          </p:cNvSpPr>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46" name="Graphic 23"/>
          <p:cNvSpPr>
            <a:spLocks noGrp="1" noRot="1" noChangeAspect="1" noMove="1" noResize="1" noEditPoints="1" noAdjustHandles="1" noChangeArrowheads="1" noChangeShapeType="1" noTextEdit="1"/>
          </p:cNvSpPr>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48" name="Graphic 21"/>
          <p:cNvSpPr>
            <a:spLocks noGrp="1" noRot="1" noChangeAspect="1" noMove="1" noResize="1" noEditPoints="1" noAdjustHandles="1" noChangeArrowheads="1" noChangeShapeType="1" noTextEdit="1"/>
          </p:cNvSpPr>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4" name="文本框 3"/>
          <p:cNvSpPr txBox="1"/>
          <p:nvPr/>
        </p:nvSpPr>
        <p:spPr>
          <a:xfrm>
            <a:off x="4179360" y="206069"/>
            <a:ext cx="4656670" cy="830997"/>
          </a:xfrm>
          <a:prstGeom prst="rect">
            <a:avLst/>
          </a:prstGeom>
          <a:noFill/>
        </p:spPr>
        <p:txBody>
          <a:bodyPr wrap="square" rtlCol="0">
            <a:spAutoFit/>
          </a:bodyPr>
          <a:lstStyle/>
          <a:p>
            <a:r>
              <a:rPr lang="zh-CN" altLang="en-US" sz="4800" b="1" cap="all" dirty="0">
                <a:solidFill>
                  <a:schemeClr val="bg1"/>
                </a:solidFill>
                <a:latin typeface="+mj-lt"/>
              </a:rPr>
              <a:t>项目进度</a:t>
            </a:r>
            <a:r>
              <a:rPr lang="en-US" altLang="zh-CN" sz="4800" b="1" cap="all" dirty="0">
                <a:solidFill>
                  <a:schemeClr val="bg1"/>
                </a:solidFill>
                <a:latin typeface="+mj-lt"/>
              </a:rPr>
              <a:t>-DAY2</a:t>
            </a:r>
            <a:endParaRPr lang="zh-CN" altLang="en-US" sz="4800" b="1" dirty="0">
              <a:latin typeface="+mj-lt"/>
            </a:endParaRPr>
          </a:p>
        </p:txBody>
      </p:sp>
      <p:sp>
        <p:nvSpPr>
          <p:cNvPr id="8" name="矩形 7"/>
          <p:cNvSpPr/>
          <p:nvPr/>
        </p:nvSpPr>
        <p:spPr>
          <a:xfrm>
            <a:off x="6144622" y="1600389"/>
            <a:ext cx="6147065" cy="1200329"/>
          </a:xfrm>
          <a:prstGeom prst="rect">
            <a:avLst/>
          </a:prstGeom>
          <a:noFill/>
        </p:spPr>
        <p:txBody>
          <a:bodyPr wrap="square" lIns="91440" tIns="45720" rIns="91440" bIns="45720">
            <a:spAutoFit/>
          </a:bodyPr>
          <a:lstStyle/>
          <a:p>
            <a:pPr algn="ctr"/>
            <a:br>
              <a:rPr lang="zh-CN" altLang="en-US" sz="3600" dirty="0">
                <a:solidFill>
                  <a:srgbClr val="FFFF00"/>
                </a:solidFill>
              </a:rPr>
            </a:br>
            <a:r>
              <a:rPr lang="en-US" altLang="zh-CN" sz="3600" dirty="0" err="1">
                <a:solidFill>
                  <a:srgbClr val="FFFF00"/>
                </a:solidFill>
              </a:rPr>
              <a:t>donkeycar</a:t>
            </a:r>
            <a:r>
              <a:rPr lang="zh-CN" altLang="en-US" sz="3600" dirty="0">
                <a:solidFill>
                  <a:srgbClr val="FFFF00"/>
                </a:solidFill>
              </a:rPr>
              <a:t>的工作目录</a:t>
            </a:r>
            <a:endParaRPr lang="zh-CN" altLang="en-US" sz="3600" b="0" cap="none" spc="0" dirty="0">
              <a:ln w="0"/>
              <a:solidFill>
                <a:srgbClr val="FFFF00"/>
              </a:solidFill>
              <a:effectLst>
                <a:outerShdw blurRad="38100" dist="19050" dir="2700000" algn="tl" rotWithShape="0">
                  <a:schemeClr val="dk1">
                    <a:alpha val="40000"/>
                  </a:schemeClr>
                </a:outerShdw>
              </a:effectLst>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6338" y="1164780"/>
            <a:ext cx="5303918" cy="3278872"/>
          </a:xfrm>
          <a:prstGeom prst="rect">
            <a:avLst/>
          </a:prstGeom>
        </p:spPr>
      </p:pic>
      <p:sp>
        <p:nvSpPr>
          <p:cNvPr id="20" name="文本框 19"/>
          <p:cNvSpPr txBox="1"/>
          <p:nvPr/>
        </p:nvSpPr>
        <p:spPr>
          <a:xfrm>
            <a:off x="1881438" y="4652857"/>
            <a:ext cx="6145128" cy="523220"/>
          </a:xfrm>
          <a:prstGeom prst="rect">
            <a:avLst/>
          </a:prstGeom>
          <a:noFill/>
        </p:spPr>
        <p:txBody>
          <a:bodyPr wrap="square">
            <a:spAutoFit/>
          </a:bodyPr>
          <a:lstStyle/>
          <a:p>
            <a:r>
              <a:rPr lang="en-US" altLang="zh-CN" sz="2800" dirty="0" err="1">
                <a:solidFill>
                  <a:srgbClr val="FFFF00"/>
                </a:solidFill>
              </a:rPr>
              <a:t>donkeycar</a:t>
            </a:r>
            <a:r>
              <a:rPr lang="zh-CN" altLang="en-US" sz="2800" dirty="0">
                <a:solidFill>
                  <a:srgbClr val="FFFF00"/>
                </a:solidFill>
              </a:rPr>
              <a:t>安装成功</a:t>
            </a:r>
            <a:endParaRPr lang="zh-CN" altLang="en-US" sz="2800" dirty="0">
              <a:solidFill>
                <a:srgbClr val="FFFF00"/>
              </a:solidFill>
            </a:endParaRP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7695" y="2994109"/>
            <a:ext cx="5616030" cy="28990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4" name="Rectangle 33"/>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Graphic 13"/>
          <p:cNvSpPr>
            <a:spLocks noGrp="1" noRot="1" noChangeAspect="1" noMove="1" noResize="1" noEditPoints="1" noAdjustHandles="1" noChangeArrowheads="1" noChangeShapeType="1" noTextEdit="1"/>
          </p:cNvSpPr>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38" name="Graphic 12"/>
          <p:cNvSpPr>
            <a:spLocks noGrp="1" noRot="1" noChangeAspect="1" noMove="1" noResize="1" noEditPoints="1" noAdjustHandles="1" noChangeArrowheads="1" noChangeShapeType="1" noTextEdit="1"/>
          </p:cNvSpPr>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40" name="Graphic 15"/>
          <p:cNvSpPr>
            <a:spLocks noGrp="1" noRot="1" noChangeAspect="1" noMove="1" noResize="1" noEditPoints="1" noAdjustHandles="1" noChangeArrowheads="1" noChangeShapeType="1" noTextEdit="1"/>
          </p:cNvSpPr>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42" name="Straight Connector 41"/>
          <p:cNvCxnSpPr>
            <a:cxnSpLocks noGrp="1" noRot="1" noChangeAspect="1" noMove="1" noResize="1" noEditPoints="1" noAdjustHandles="1" noChangeArrowheads="1" noChangeShapeType="1"/>
          </p:cNvCxnSpPr>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4" name="Graphic 22"/>
          <p:cNvSpPr>
            <a:spLocks noGrp="1" noRot="1" noChangeAspect="1" noMove="1" noResize="1" noEditPoints="1" noAdjustHandles="1" noChangeArrowheads="1" noChangeShapeType="1" noTextEdit="1"/>
          </p:cNvSpPr>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46" name="Graphic 23"/>
          <p:cNvSpPr>
            <a:spLocks noGrp="1" noRot="1" noChangeAspect="1" noMove="1" noResize="1" noEditPoints="1" noAdjustHandles="1" noChangeArrowheads="1" noChangeShapeType="1" noTextEdit="1"/>
          </p:cNvSpPr>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48" name="Graphic 21"/>
          <p:cNvSpPr>
            <a:spLocks noGrp="1" noRot="1" noChangeAspect="1" noMove="1" noResize="1" noEditPoints="1" noAdjustHandles="1" noChangeArrowheads="1" noChangeShapeType="1" noTextEdit="1"/>
          </p:cNvSpPr>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4" name="文本框 3"/>
          <p:cNvSpPr txBox="1"/>
          <p:nvPr/>
        </p:nvSpPr>
        <p:spPr>
          <a:xfrm>
            <a:off x="4179360" y="206069"/>
            <a:ext cx="4656670" cy="830997"/>
          </a:xfrm>
          <a:prstGeom prst="rect">
            <a:avLst/>
          </a:prstGeom>
          <a:noFill/>
        </p:spPr>
        <p:txBody>
          <a:bodyPr wrap="square" rtlCol="0">
            <a:spAutoFit/>
          </a:bodyPr>
          <a:lstStyle/>
          <a:p>
            <a:r>
              <a:rPr lang="zh-CN" altLang="en-US" sz="4800" b="1" cap="all" dirty="0">
                <a:solidFill>
                  <a:schemeClr val="bg1"/>
                </a:solidFill>
                <a:latin typeface="+mj-lt"/>
              </a:rPr>
              <a:t>项目进度</a:t>
            </a:r>
            <a:r>
              <a:rPr lang="en-US" altLang="zh-CN" sz="4800" b="1" cap="all" dirty="0">
                <a:solidFill>
                  <a:schemeClr val="bg1"/>
                </a:solidFill>
                <a:latin typeface="+mj-lt"/>
              </a:rPr>
              <a:t>-DAY2</a:t>
            </a:r>
            <a:endParaRPr lang="zh-CN" altLang="en-US" sz="4800" b="1" dirty="0">
              <a:latin typeface="+mj-lt"/>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86516" y="1484162"/>
            <a:ext cx="8316618" cy="4678098"/>
          </a:xfrm>
          <a:prstGeom prst="rect">
            <a:avLst/>
          </a:prstGeom>
        </p:spPr>
      </p:pic>
      <p:sp>
        <p:nvSpPr>
          <p:cNvPr id="20" name="文本框 19"/>
          <p:cNvSpPr txBox="1"/>
          <p:nvPr/>
        </p:nvSpPr>
        <p:spPr>
          <a:xfrm>
            <a:off x="564897" y="1885613"/>
            <a:ext cx="6097002" cy="646331"/>
          </a:xfrm>
          <a:prstGeom prst="rect">
            <a:avLst/>
          </a:prstGeom>
          <a:noFill/>
        </p:spPr>
        <p:txBody>
          <a:bodyPr wrap="square">
            <a:spAutoFit/>
          </a:bodyPr>
          <a:lstStyle/>
          <a:p>
            <a:r>
              <a:rPr lang="zh-CN" altLang="en-US" sz="3600" dirty="0">
                <a:solidFill>
                  <a:srgbClr val="FFFF00"/>
                </a:solidFill>
              </a:rPr>
              <a:t>模拟示例图</a:t>
            </a:r>
            <a:endParaRPr lang="zh-CN" altLang="en-US" sz="3600" dirty="0">
              <a:solidFill>
                <a:srgbClr val="FFFF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4" name="Rectangle 33"/>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微软雅黑 Light" panose="020B0502040204020203" charset="-122"/>
              <a:ea typeface="+mn-ea"/>
              <a:cs typeface="+mn-cs"/>
            </a:endParaRPr>
          </a:p>
        </p:txBody>
      </p:sp>
      <p:sp>
        <p:nvSpPr>
          <p:cNvPr id="36" name="Graphic 13"/>
          <p:cNvSpPr>
            <a:spLocks noGrp="1" noRot="1" noChangeAspect="1" noMove="1" noResize="1" noEditPoints="1" noAdjustHandles="1" noChangeArrowheads="1" noChangeShapeType="1" noTextEdit="1"/>
          </p:cNvSpPr>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38" name="Graphic 12"/>
          <p:cNvSpPr>
            <a:spLocks noGrp="1" noRot="1" noChangeAspect="1" noMove="1" noResize="1" noEditPoints="1" noAdjustHandles="1" noChangeArrowheads="1" noChangeShapeType="1" noTextEdit="1"/>
          </p:cNvSpPr>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0" name="Graphic 15"/>
          <p:cNvSpPr>
            <a:spLocks noGrp="1" noRot="1" noChangeAspect="1" noMove="1" noResize="1" noEditPoints="1" noAdjustHandles="1" noChangeArrowheads="1" noChangeShapeType="1" noTextEdit="1"/>
          </p:cNvSpPr>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cxnSp>
        <p:nvCxnSpPr>
          <p:cNvPr id="42" name="Straight Connector 41"/>
          <p:cNvCxnSpPr>
            <a:cxnSpLocks noGrp="1" noRot="1" noChangeAspect="1" noMove="1" noResize="1" noEditPoints="1" noAdjustHandles="1" noChangeArrowheads="1" noChangeShapeType="1"/>
          </p:cNvCxnSpPr>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4" name="Graphic 22"/>
          <p:cNvSpPr>
            <a:spLocks noGrp="1" noRot="1" noChangeAspect="1" noMove="1" noResize="1" noEditPoints="1" noAdjustHandles="1" noChangeArrowheads="1" noChangeShapeType="1" noTextEdit="1"/>
          </p:cNvSpPr>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6" name="Graphic 23"/>
          <p:cNvSpPr>
            <a:spLocks noGrp="1" noRot="1" noChangeAspect="1" noMove="1" noResize="1" noEditPoints="1" noAdjustHandles="1" noChangeArrowheads="1" noChangeShapeType="1" noTextEdit="1"/>
          </p:cNvSpPr>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8" name="Graphic 21"/>
          <p:cNvSpPr>
            <a:spLocks noGrp="1" noRot="1" noChangeAspect="1" noMove="1" noResize="1" noEditPoints="1" noAdjustHandles="1" noChangeArrowheads="1" noChangeShapeType="1" noTextEdit="1"/>
          </p:cNvSpPr>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 name="文本框 3"/>
          <p:cNvSpPr txBox="1"/>
          <p:nvPr/>
        </p:nvSpPr>
        <p:spPr>
          <a:xfrm>
            <a:off x="4179360" y="206069"/>
            <a:ext cx="4656670"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4800" b="1" i="0" u="none" strike="noStrike" kern="1200" cap="all" spc="0" normalizeH="0" baseline="0" noProof="0" dirty="0">
                <a:ln>
                  <a:noFill/>
                </a:ln>
                <a:solidFill>
                  <a:prstClr val="white"/>
                </a:solidFill>
                <a:effectLst/>
                <a:uLnTx/>
                <a:uFillTx/>
                <a:latin typeface="微软雅黑" panose="020B0503020204020204" charset="-122"/>
                <a:ea typeface="+mn-ea"/>
                <a:cs typeface="+mn-cs"/>
              </a:rPr>
              <a:t>项目进度</a:t>
            </a:r>
            <a:r>
              <a:rPr kumimoji="0" lang="en-US" altLang="zh-CN" sz="4800" b="1" i="0" u="none" strike="noStrike" kern="1200" cap="all" spc="0" normalizeH="0" baseline="0" noProof="0" dirty="0">
                <a:ln>
                  <a:noFill/>
                </a:ln>
                <a:solidFill>
                  <a:prstClr val="white"/>
                </a:solidFill>
                <a:effectLst/>
                <a:uLnTx/>
                <a:uFillTx/>
                <a:latin typeface="微软雅黑" panose="020B0503020204020204" charset="-122"/>
                <a:ea typeface="+mn-ea"/>
                <a:cs typeface="+mn-cs"/>
              </a:rPr>
              <a:t>-DAY2</a:t>
            </a:r>
            <a:endParaRPr kumimoji="0" lang="zh-CN" altLang="en-US" sz="4800" b="1" i="0" u="none" strike="noStrike" kern="1200" cap="none" spc="0" normalizeH="0" baseline="0" noProof="0" dirty="0">
              <a:ln>
                <a:noFill/>
              </a:ln>
              <a:solidFill>
                <a:prstClr val="black"/>
              </a:solidFill>
              <a:effectLst/>
              <a:uLnTx/>
              <a:uFillTx/>
              <a:latin typeface="微软雅黑" panose="020B0503020204020204" charset="-122"/>
              <a:ea typeface="+mn-ea"/>
              <a:cs typeface="+mn-cs"/>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81896" y="1683579"/>
            <a:ext cx="6589839" cy="4842590"/>
          </a:xfrm>
          <a:prstGeom prst="rect">
            <a:avLst/>
          </a:prstGeom>
        </p:spPr>
      </p:pic>
      <p:sp>
        <p:nvSpPr>
          <p:cNvPr id="17" name="文本框 16"/>
          <p:cNvSpPr txBox="1"/>
          <p:nvPr/>
        </p:nvSpPr>
        <p:spPr>
          <a:xfrm>
            <a:off x="8297516" y="2299307"/>
            <a:ext cx="3350344" cy="2062103"/>
          </a:xfrm>
          <a:prstGeom prst="rect">
            <a:avLst/>
          </a:prstGeom>
          <a:noFill/>
        </p:spPr>
        <p:txBody>
          <a:bodyPr wrap="square">
            <a:spAutoFit/>
          </a:bodyPr>
          <a:lstStyle/>
          <a:p>
            <a:r>
              <a:rPr lang="zh-CN" altLang="en-US" sz="3200" dirty="0">
                <a:solidFill>
                  <a:srgbClr val="FFFF00"/>
                </a:solidFill>
              </a:rPr>
              <a:t>运行过程，进入</a:t>
            </a:r>
            <a:r>
              <a:rPr lang="en-US" altLang="zh-CN" sz="3200" dirty="0">
                <a:solidFill>
                  <a:srgbClr val="FFFF00"/>
                </a:solidFill>
              </a:rPr>
              <a:t>http</a:t>
            </a:r>
            <a:r>
              <a:rPr lang="zh-CN" altLang="en-US" sz="3200" dirty="0">
                <a:solidFill>
                  <a:srgbClr val="FFFF00"/>
                </a:solidFill>
              </a:rPr>
              <a:t>：</a:t>
            </a:r>
            <a:r>
              <a:rPr lang="en-US" altLang="zh-CN" sz="3200" dirty="0">
                <a:solidFill>
                  <a:srgbClr val="FFFF00"/>
                </a:solidFill>
              </a:rPr>
              <a:t>//localhost8887</a:t>
            </a:r>
            <a:r>
              <a:rPr lang="zh-CN" altLang="en-US" sz="3200" dirty="0">
                <a:solidFill>
                  <a:srgbClr val="FFFF00"/>
                </a:solidFill>
              </a:rPr>
              <a:t>可鼠标操作车车</a:t>
            </a:r>
            <a:endParaRPr lang="zh-CN" altLang="en-US" sz="3200" dirty="0">
              <a:solidFill>
                <a:srgbClr val="FFFF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4" name="Rectangle 33"/>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微软雅黑 Light" panose="020B0502040204020203" charset="-122"/>
              <a:ea typeface="+mn-ea"/>
              <a:cs typeface="+mn-cs"/>
            </a:endParaRPr>
          </a:p>
        </p:txBody>
      </p:sp>
      <p:sp>
        <p:nvSpPr>
          <p:cNvPr id="36" name="Graphic 13"/>
          <p:cNvSpPr>
            <a:spLocks noGrp="1" noRot="1" noChangeAspect="1" noMove="1" noResize="1" noEditPoints="1" noAdjustHandles="1" noChangeArrowheads="1" noChangeShapeType="1" noTextEdit="1"/>
          </p:cNvSpPr>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38" name="Graphic 12"/>
          <p:cNvSpPr>
            <a:spLocks noGrp="1" noRot="1" noChangeAspect="1" noMove="1" noResize="1" noEditPoints="1" noAdjustHandles="1" noChangeArrowheads="1" noChangeShapeType="1" noTextEdit="1"/>
          </p:cNvSpPr>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0" name="Graphic 15"/>
          <p:cNvSpPr>
            <a:spLocks noGrp="1" noRot="1" noChangeAspect="1" noMove="1" noResize="1" noEditPoints="1" noAdjustHandles="1" noChangeArrowheads="1" noChangeShapeType="1" noTextEdit="1"/>
          </p:cNvSpPr>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cxnSp>
        <p:nvCxnSpPr>
          <p:cNvPr id="42" name="Straight Connector 41"/>
          <p:cNvCxnSpPr>
            <a:cxnSpLocks noGrp="1" noRot="1" noChangeAspect="1" noMove="1" noResize="1" noEditPoints="1" noAdjustHandles="1" noChangeArrowheads="1" noChangeShapeType="1"/>
          </p:cNvCxnSpPr>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4" name="Graphic 22"/>
          <p:cNvSpPr>
            <a:spLocks noGrp="1" noRot="1" noChangeAspect="1" noMove="1" noResize="1" noEditPoints="1" noAdjustHandles="1" noChangeArrowheads="1" noChangeShapeType="1" noTextEdit="1"/>
          </p:cNvSpPr>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6" name="Graphic 23"/>
          <p:cNvSpPr>
            <a:spLocks noGrp="1" noRot="1" noChangeAspect="1" noMove="1" noResize="1" noEditPoints="1" noAdjustHandles="1" noChangeArrowheads="1" noChangeShapeType="1" noTextEdit="1"/>
          </p:cNvSpPr>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8" name="Graphic 21"/>
          <p:cNvSpPr>
            <a:spLocks noGrp="1" noRot="1" noChangeAspect="1" noMove="1" noResize="1" noEditPoints="1" noAdjustHandles="1" noChangeArrowheads="1" noChangeShapeType="1" noTextEdit="1"/>
          </p:cNvSpPr>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 name="文本框 3"/>
          <p:cNvSpPr txBox="1"/>
          <p:nvPr/>
        </p:nvSpPr>
        <p:spPr>
          <a:xfrm>
            <a:off x="4179360" y="206069"/>
            <a:ext cx="4656670"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4800" b="1" i="0" u="none" strike="noStrike" kern="1200" cap="all" spc="0" normalizeH="0" baseline="0" noProof="0" dirty="0">
                <a:ln>
                  <a:noFill/>
                </a:ln>
                <a:solidFill>
                  <a:prstClr val="white"/>
                </a:solidFill>
                <a:effectLst/>
                <a:uLnTx/>
                <a:uFillTx/>
                <a:latin typeface="微软雅黑" panose="020B0503020204020204" charset="-122"/>
                <a:ea typeface="+mn-ea"/>
                <a:cs typeface="+mn-cs"/>
              </a:rPr>
              <a:t>项目进度</a:t>
            </a:r>
            <a:r>
              <a:rPr kumimoji="0" lang="en-US" altLang="zh-CN" sz="4800" b="1" i="0" u="none" strike="noStrike" kern="1200" cap="all" spc="0" normalizeH="0" baseline="0" noProof="0" dirty="0">
                <a:ln>
                  <a:noFill/>
                </a:ln>
                <a:solidFill>
                  <a:prstClr val="white"/>
                </a:solidFill>
                <a:effectLst/>
                <a:uLnTx/>
                <a:uFillTx/>
                <a:latin typeface="微软雅黑" panose="020B0503020204020204" charset="-122"/>
                <a:ea typeface="+mn-ea"/>
                <a:cs typeface="+mn-cs"/>
              </a:rPr>
              <a:t>-DAY2</a:t>
            </a:r>
            <a:endParaRPr kumimoji="0" lang="zh-CN" altLang="en-US" sz="4800" b="1" i="0" u="none" strike="noStrike" kern="1200" cap="none" spc="0" normalizeH="0" baseline="0" noProof="0" dirty="0">
              <a:ln>
                <a:noFill/>
              </a:ln>
              <a:solidFill>
                <a:prstClr val="black"/>
              </a:solidFill>
              <a:effectLst/>
              <a:uLnTx/>
              <a:uFillTx/>
              <a:latin typeface="微软雅黑" panose="020B0503020204020204" charset="-122"/>
              <a:ea typeface="+mn-ea"/>
              <a:cs typeface="+mn-cs"/>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87850" y="1847123"/>
            <a:ext cx="9132191" cy="4913309"/>
          </a:xfrm>
          <a:prstGeom prst="rect">
            <a:avLst/>
          </a:prstGeom>
        </p:spPr>
      </p:pic>
      <p:sp>
        <p:nvSpPr>
          <p:cNvPr id="18" name="文本框 17"/>
          <p:cNvSpPr txBox="1"/>
          <p:nvPr/>
        </p:nvSpPr>
        <p:spPr>
          <a:xfrm>
            <a:off x="4691053" y="1164780"/>
            <a:ext cx="6097002" cy="584775"/>
          </a:xfrm>
          <a:prstGeom prst="rect">
            <a:avLst/>
          </a:prstGeom>
          <a:noFill/>
        </p:spPr>
        <p:txBody>
          <a:bodyPr wrap="square">
            <a:spAutoFit/>
          </a:bodyPr>
          <a:lstStyle/>
          <a:p>
            <a:r>
              <a:rPr lang="zh-CN" altLang="en-US" sz="3200" dirty="0">
                <a:solidFill>
                  <a:srgbClr val="FFFF00"/>
                </a:solidFill>
              </a:rPr>
              <a:t>鼠标操作车如图</a:t>
            </a:r>
            <a:endParaRPr lang="zh-CN" altLang="en-US" sz="3200" dirty="0">
              <a:solidFill>
                <a:srgbClr val="FFFF00"/>
              </a:solidFill>
            </a:endParaRPr>
          </a:p>
        </p:txBody>
      </p:sp>
    </p:spTree>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Microsoft YaHei"/>
        <a:ea typeface=""/>
        <a:cs typeface=""/>
      </a:majorFont>
      <a:minorFont>
        <a:latin typeface="Microsoft YaHe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861</Words>
  <Application>WPS 演示</Application>
  <PresentationFormat>宽屏</PresentationFormat>
  <Paragraphs>95</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宋体</vt:lpstr>
      <vt:lpstr>Wingdings</vt:lpstr>
      <vt:lpstr>Univers</vt:lpstr>
      <vt:lpstr>微软雅黑 Light</vt:lpstr>
      <vt:lpstr>微软雅黑</vt:lpstr>
      <vt:lpstr>Microsoft Himalaya</vt:lpstr>
      <vt:lpstr>Arial Unicode MS</vt:lpstr>
      <vt:lpstr>Calibri</vt:lpstr>
      <vt:lpstr>GradientVTI</vt:lpstr>
      <vt:lpstr>智能车实习-第三组</vt:lpstr>
      <vt:lpstr>项目汇报-Day2</vt:lpstr>
      <vt:lpstr>项目进度-Day2</vt:lpstr>
      <vt:lpstr>项目进度-Day2</vt:lpstr>
      <vt:lpstr>项目进度-Day2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项目进度-Day3</vt:lpstr>
      <vt:lpstr>作为机器学习的一类，表征学习关注如何自动找出表示数据的合适方式。   深度学习是具有多级表示的表征学习方法。它可以逐级表示越来越抽象的概念或模式   深度学习所基于的神经网络模型和用数据编程的核心思想实际上已经被研究了数百年   深度学习已经逐渐演变成一个工程师和科学家皆可使用的普适工具。</vt:lpstr>
      <vt:lpstr>PowerPoint 演示文稿</vt:lpstr>
      <vt:lpstr>1. 完善本地环境的搭建  2. 学习如何使用OpenSCAD和inkspace等建模工具  3. 学习Python知识  4. 学习Tensorflow相关基础知识</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智能车实习-第五组</dc:title>
  <dc:creator>framezhi</dc:creator>
  <cp:lastModifiedBy>三叠纪藻类生物</cp:lastModifiedBy>
  <cp:revision>20</cp:revision>
  <dcterms:created xsi:type="dcterms:W3CDTF">2021-07-12T03:58:00Z</dcterms:created>
  <dcterms:modified xsi:type="dcterms:W3CDTF">2021-07-14T05:28:05Z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2052-11.1.0.9739</vt:lpwstr>
  </property>
</Properties>
</file>