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notesMasterIdLst>
    <p:notesMasterId r:id="rId18"/>
  </p:notesMasterIdLst>
  <p:sldIdLst>
    <p:sldId id="256" r:id="rId2"/>
    <p:sldId id="268" r:id="rId3"/>
    <p:sldId id="261" r:id="rId4"/>
    <p:sldId id="262" r:id="rId5"/>
    <p:sldId id="266" r:id="rId6"/>
    <p:sldId id="263" r:id="rId7"/>
    <p:sldId id="267" r:id="rId8"/>
    <p:sldId id="271" r:id="rId9"/>
    <p:sldId id="264" r:id="rId10"/>
    <p:sldId id="259" r:id="rId11"/>
    <p:sldId id="269" r:id="rId12"/>
    <p:sldId id="270" r:id="rId13"/>
    <p:sldId id="265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86"/>
    <p:restoredTop sz="94719"/>
  </p:normalViewPr>
  <p:slideViewPr>
    <p:cSldViewPr snapToGrid="0" snapToObjects="1">
      <p:cViewPr varScale="1">
        <p:scale>
          <a:sx n="100" d="100"/>
          <a:sy n="100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5FF19-15E4-4E7F-B567-545143D7947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0D9FD5-7521-4346-B275-9CAD46978CA3}">
      <dgm:prSet/>
      <dgm:spPr/>
      <dgm:t>
        <a:bodyPr/>
        <a:lstStyle/>
        <a:p>
          <a:r>
            <a:rPr lang="en-US"/>
            <a:t>Julia is a program designed in 2017 by a team at MIT proferssors. It was meant to solve computational problems. </a:t>
          </a:r>
        </a:p>
      </dgm:t>
    </dgm:pt>
    <dgm:pt modelId="{62ACBA05-F595-4E5D-B984-1F17D50C45FD}" type="parTrans" cxnId="{A01D7CFE-AD23-4369-A8BC-E2A06D07B035}">
      <dgm:prSet/>
      <dgm:spPr/>
      <dgm:t>
        <a:bodyPr/>
        <a:lstStyle/>
        <a:p>
          <a:endParaRPr lang="en-US"/>
        </a:p>
      </dgm:t>
    </dgm:pt>
    <dgm:pt modelId="{8F5D98CB-1825-4FDD-9DAA-2C49F727D0E6}" type="sibTrans" cxnId="{A01D7CFE-AD23-4369-A8BC-E2A06D07B0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EF59005-738B-4CE3-8BC1-DCA16F7E8568}">
      <dgm:prSet/>
      <dgm:spPr/>
      <dgm:t>
        <a:bodyPr/>
        <a:lstStyle/>
        <a:p>
          <a:r>
            <a:rPr lang="en-US"/>
            <a:t>While there are a great a many similarities between python and Julia, Julia provides a higher computational power and</a:t>
          </a:r>
        </a:p>
      </dgm:t>
    </dgm:pt>
    <dgm:pt modelId="{1D1C7C8A-6E97-4A3C-AB8B-0CA806CCD85B}" type="parTrans" cxnId="{BBEFC477-D592-41B6-B364-7A021F5B765B}">
      <dgm:prSet/>
      <dgm:spPr/>
      <dgm:t>
        <a:bodyPr/>
        <a:lstStyle/>
        <a:p>
          <a:endParaRPr lang="en-US"/>
        </a:p>
      </dgm:t>
    </dgm:pt>
    <dgm:pt modelId="{E48077D0-5330-49F6-8969-B3C2DF498B52}" type="sibTrans" cxnId="{BBEFC477-D592-41B6-B364-7A021F5B765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A361EF4-7BD3-4B3D-9213-4450385407E8}">
      <dgm:prSet/>
      <dgm:spPr/>
      <dgm:t>
        <a:bodyPr/>
        <a:lstStyle/>
        <a:p>
          <a:r>
            <a:rPr lang="en-US"/>
            <a:t>Julia is still a relatively new programing language but with time it can develop into a more robust surpassing even python.</a:t>
          </a:r>
        </a:p>
      </dgm:t>
    </dgm:pt>
    <dgm:pt modelId="{405C813A-99C2-4DAD-BF08-A383569E452D}" type="parTrans" cxnId="{E0B23697-ED6E-4833-8E9D-22555579C7C2}">
      <dgm:prSet/>
      <dgm:spPr/>
      <dgm:t>
        <a:bodyPr/>
        <a:lstStyle/>
        <a:p>
          <a:endParaRPr lang="en-US"/>
        </a:p>
      </dgm:t>
    </dgm:pt>
    <dgm:pt modelId="{9F17C754-9373-4DBE-A823-6EBBC6C6C1F6}" type="sibTrans" cxnId="{E0B23697-ED6E-4833-8E9D-22555579C7C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44720BF-2DDA-F448-98E0-D39FBDEE1FA0}" type="pres">
      <dgm:prSet presAssocID="{8605FF19-15E4-4E7F-B567-545143D79474}" presName="Name0" presStyleCnt="0">
        <dgm:presLayoutVars>
          <dgm:animLvl val="lvl"/>
          <dgm:resizeHandles val="exact"/>
        </dgm:presLayoutVars>
      </dgm:prSet>
      <dgm:spPr/>
    </dgm:pt>
    <dgm:pt modelId="{58A8F04F-1555-3E4D-ADDE-47CAD344ECA0}" type="pres">
      <dgm:prSet presAssocID="{E50D9FD5-7521-4346-B275-9CAD46978CA3}" presName="compositeNode" presStyleCnt="0">
        <dgm:presLayoutVars>
          <dgm:bulletEnabled val="1"/>
        </dgm:presLayoutVars>
      </dgm:prSet>
      <dgm:spPr/>
    </dgm:pt>
    <dgm:pt modelId="{F8147050-FD16-624A-A076-353479414BAA}" type="pres">
      <dgm:prSet presAssocID="{E50D9FD5-7521-4346-B275-9CAD46978CA3}" presName="bgRect" presStyleLbl="bgAccFollowNode1" presStyleIdx="0" presStyleCnt="3"/>
      <dgm:spPr/>
    </dgm:pt>
    <dgm:pt modelId="{68A32B45-9AF7-0C44-ACE0-983715578B23}" type="pres">
      <dgm:prSet presAssocID="{8F5D98CB-1825-4FDD-9DAA-2C49F727D0E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B6DA30C-CA4B-434D-AE2E-D7661D6E0709}" type="pres">
      <dgm:prSet presAssocID="{E50D9FD5-7521-4346-B275-9CAD46978CA3}" presName="bottomLine" presStyleLbl="alignNode1" presStyleIdx="1" presStyleCnt="6">
        <dgm:presLayoutVars/>
      </dgm:prSet>
      <dgm:spPr/>
    </dgm:pt>
    <dgm:pt modelId="{69959E89-0A6C-4945-9850-B004CF8AA32B}" type="pres">
      <dgm:prSet presAssocID="{E50D9FD5-7521-4346-B275-9CAD46978CA3}" presName="nodeText" presStyleLbl="bgAccFollowNode1" presStyleIdx="0" presStyleCnt="3">
        <dgm:presLayoutVars>
          <dgm:bulletEnabled val="1"/>
        </dgm:presLayoutVars>
      </dgm:prSet>
      <dgm:spPr/>
    </dgm:pt>
    <dgm:pt modelId="{769BA67E-F051-5D44-BA03-7B4916681959}" type="pres">
      <dgm:prSet presAssocID="{8F5D98CB-1825-4FDD-9DAA-2C49F727D0E6}" presName="sibTrans" presStyleCnt="0"/>
      <dgm:spPr/>
    </dgm:pt>
    <dgm:pt modelId="{4C0EF410-D247-A049-B4C7-0C80327C651B}" type="pres">
      <dgm:prSet presAssocID="{AEF59005-738B-4CE3-8BC1-DCA16F7E8568}" presName="compositeNode" presStyleCnt="0">
        <dgm:presLayoutVars>
          <dgm:bulletEnabled val="1"/>
        </dgm:presLayoutVars>
      </dgm:prSet>
      <dgm:spPr/>
    </dgm:pt>
    <dgm:pt modelId="{8A4E34F7-3967-7A4C-8E8C-5FF945CC591A}" type="pres">
      <dgm:prSet presAssocID="{AEF59005-738B-4CE3-8BC1-DCA16F7E8568}" presName="bgRect" presStyleLbl="bgAccFollowNode1" presStyleIdx="1" presStyleCnt="3"/>
      <dgm:spPr/>
    </dgm:pt>
    <dgm:pt modelId="{C15EEF7B-37C5-3140-AD49-0B70DD38EB2B}" type="pres">
      <dgm:prSet presAssocID="{E48077D0-5330-49F6-8969-B3C2DF498B5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FB866CB-3365-DB40-A550-618DCB68AF63}" type="pres">
      <dgm:prSet presAssocID="{AEF59005-738B-4CE3-8BC1-DCA16F7E8568}" presName="bottomLine" presStyleLbl="alignNode1" presStyleIdx="3" presStyleCnt="6">
        <dgm:presLayoutVars/>
      </dgm:prSet>
      <dgm:spPr/>
    </dgm:pt>
    <dgm:pt modelId="{4A3515EE-ED48-3347-97C2-DA9C78CA7824}" type="pres">
      <dgm:prSet presAssocID="{AEF59005-738B-4CE3-8BC1-DCA16F7E8568}" presName="nodeText" presStyleLbl="bgAccFollowNode1" presStyleIdx="1" presStyleCnt="3">
        <dgm:presLayoutVars>
          <dgm:bulletEnabled val="1"/>
        </dgm:presLayoutVars>
      </dgm:prSet>
      <dgm:spPr/>
    </dgm:pt>
    <dgm:pt modelId="{CE1037FE-359F-4743-9076-1B65693BFE61}" type="pres">
      <dgm:prSet presAssocID="{E48077D0-5330-49F6-8969-B3C2DF498B52}" presName="sibTrans" presStyleCnt="0"/>
      <dgm:spPr/>
    </dgm:pt>
    <dgm:pt modelId="{3B4580BF-57D3-4E4D-8FA4-5B2A86F63801}" type="pres">
      <dgm:prSet presAssocID="{AA361EF4-7BD3-4B3D-9213-4450385407E8}" presName="compositeNode" presStyleCnt="0">
        <dgm:presLayoutVars>
          <dgm:bulletEnabled val="1"/>
        </dgm:presLayoutVars>
      </dgm:prSet>
      <dgm:spPr/>
    </dgm:pt>
    <dgm:pt modelId="{2616FB3A-D7F5-6841-8639-41689059ED9C}" type="pres">
      <dgm:prSet presAssocID="{AA361EF4-7BD3-4B3D-9213-4450385407E8}" presName="bgRect" presStyleLbl="bgAccFollowNode1" presStyleIdx="2" presStyleCnt="3"/>
      <dgm:spPr/>
    </dgm:pt>
    <dgm:pt modelId="{90014D9B-48FA-EE4A-8C0B-56197571499E}" type="pres">
      <dgm:prSet presAssocID="{9F17C754-9373-4DBE-A823-6EBBC6C6C1F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2C306F1-D475-8C4B-B63D-A85CF2B4BB48}" type="pres">
      <dgm:prSet presAssocID="{AA361EF4-7BD3-4B3D-9213-4450385407E8}" presName="bottomLine" presStyleLbl="alignNode1" presStyleIdx="5" presStyleCnt="6">
        <dgm:presLayoutVars/>
      </dgm:prSet>
      <dgm:spPr/>
    </dgm:pt>
    <dgm:pt modelId="{9FD81F41-DE7C-A44F-B08E-EAE1C451DE97}" type="pres">
      <dgm:prSet presAssocID="{AA361EF4-7BD3-4B3D-9213-4450385407E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4892E04-3630-A249-A4E9-64A98337088A}" type="presOf" srcId="{9F17C754-9373-4DBE-A823-6EBBC6C6C1F6}" destId="{90014D9B-48FA-EE4A-8C0B-56197571499E}" srcOrd="0" destOrd="0" presId="urn:microsoft.com/office/officeart/2016/7/layout/BasicLinearProcessNumbered"/>
    <dgm:cxn modelId="{9653C72F-3DFE-E946-ABBA-47433B15A0FC}" type="presOf" srcId="{AA361EF4-7BD3-4B3D-9213-4450385407E8}" destId="{9FD81F41-DE7C-A44F-B08E-EAE1C451DE97}" srcOrd="1" destOrd="0" presId="urn:microsoft.com/office/officeart/2016/7/layout/BasicLinearProcessNumbered"/>
    <dgm:cxn modelId="{76FF0D34-3D81-ED45-9C81-B5AC1B023F30}" type="presOf" srcId="{8605FF19-15E4-4E7F-B567-545143D79474}" destId="{D44720BF-2DDA-F448-98E0-D39FBDEE1FA0}" srcOrd="0" destOrd="0" presId="urn:microsoft.com/office/officeart/2016/7/layout/BasicLinearProcessNumbered"/>
    <dgm:cxn modelId="{2E94BB3E-9B9B-DF4F-98BA-B967410CAD15}" type="presOf" srcId="{E50D9FD5-7521-4346-B275-9CAD46978CA3}" destId="{F8147050-FD16-624A-A076-353479414BAA}" srcOrd="0" destOrd="0" presId="urn:microsoft.com/office/officeart/2016/7/layout/BasicLinearProcessNumbered"/>
    <dgm:cxn modelId="{BBEFC477-D592-41B6-B364-7A021F5B765B}" srcId="{8605FF19-15E4-4E7F-B567-545143D79474}" destId="{AEF59005-738B-4CE3-8BC1-DCA16F7E8568}" srcOrd="1" destOrd="0" parTransId="{1D1C7C8A-6E97-4A3C-AB8B-0CA806CCD85B}" sibTransId="{E48077D0-5330-49F6-8969-B3C2DF498B52}"/>
    <dgm:cxn modelId="{CCB65D7A-9080-4D40-ADE1-A6579CA92F6D}" type="presOf" srcId="{E50D9FD5-7521-4346-B275-9CAD46978CA3}" destId="{69959E89-0A6C-4945-9850-B004CF8AA32B}" srcOrd="1" destOrd="0" presId="urn:microsoft.com/office/officeart/2016/7/layout/BasicLinearProcessNumbered"/>
    <dgm:cxn modelId="{0E88BC7C-9364-5E41-886C-C40B73443FFB}" type="presOf" srcId="{E48077D0-5330-49F6-8969-B3C2DF498B52}" destId="{C15EEF7B-37C5-3140-AD49-0B70DD38EB2B}" srcOrd="0" destOrd="0" presId="urn:microsoft.com/office/officeart/2016/7/layout/BasicLinearProcessNumbered"/>
    <dgm:cxn modelId="{DB968D86-74DB-A744-B87A-98D62CCFB160}" type="presOf" srcId="{AEF59005-738B-4CE3-8BC1-DCA16F7E8568}" destId="{8A4E34F7-3967-7A4C-8E8C-5FF945CC591A}" srcOrd="0" destOrd="0" presId="urn:microsoft.com/office/officeart/2016/7/layout/BasicLinearProcessNumbered"/>
    <dgm:cxn modelId="{5BB1BD8E-5711-5341-96F1-6E2D4655BA3F}" type="presOf" srcId="{AA361EF4-7BD3-4B3D-9213-4450385407E8}" destId="{2616FB3A-D7F5-6841-8639-41689059ED9C}" srcOrd="0" destOrd="0" presId="urn:microsoft.com/office/officeart/2016/7/layout/BasicLinearProcessNumbered"/>
    <dgm:cxn modelId="{E0B23697-ED6E-4833-8E9D-22555579C7C2}" srcId="{8605FF19-15E4-4E7F-B567-545143D79474}" destId="{AA361EF4-7BD3-4B3D-9213-4450385407E8}" srcOrd="2" destOrd="0" parTransId="{405C813A-99C2-4DAD-BF08-A383569E452D}" sibTransId="{9F17C754-9373-4DBE-A823-6EBBC6C6C1F6}"/>
    <dgm:cxn modelId="{F6C509B5-0091-114F-A938-1109539023C0}" type="presOf" srcId="{AEF59005-738B-4CE3-8BC1-DCA16F7E8568}" destId="{4A3515EE-ED48-3347-97C2-DA9C78CA7824}" srcOrd="1" destOrd="0" presId="urn:microsoft.com/office/officeart/2016/7/layout/BasicLinearProcessNumbered"/>
    <dgm:cxn modelId="{6FCAD1B5-48C2-5F40-B774-0F861DCCF563}" type="presOf" srcId="{8F5D98CB-1825-4FDD-9DAA-2C49F727D0E6}" destId="{68A32B45-9AF7-0C44-ACE0-983715578B23}" srcOrd="0" destOrd="0" presId="urn:microsoft.com/office/officeart/2016/7/layout/BasicLinearProcessNumbered"/>
    <dgm:cxn modelId="{A01D7CFE-AD23-4369-A8BC-E2A06D07B035}" srcId="{8605FF19-15E4-4E7F-B567-545143D79474}" destId="{E50D9FD5-7521-4346-B275-9CAD46978CA3}" srcOrd="0" destOrd="0" parTransId="{62ACBA05-F595-4E5D-B984-1F17D50C45FD}" sibTransId="{8F5D98CB-1825-4FDD-9DAA-2C49F727D0E6}"/>
    <dgm:cxn modelId="{DFACF020-A64D-A148-BD71-0732F3F9EDFD}" type="presParOf" srcId="{D44720BF-2DDA-F448-98E0-D39FBDEE1FA0}" destId="{58A8F04F-1555-3E4D-ADDE-47CAD344ECA0}" srcOrd="0" destOrd="0" presId="urn:microsoft.com/office/officeart/2016/7/layout/BasicLinearProcessNumbered"/>
    <dgm:cxn modelId="{DA8B4B99-6E8D-CC4C-9504-262DFE8C982C}" type="presParOf" srcId="{58A8F04F-1555-3E4D-ADDE-47CAD344ECA0}" destId="{F8147050-FD16-624A-A076-353479414BAA}" srcOrd="0" destOrd="0" presId="urn:microsoft.com/office/officeart/2016/7/layout/BasicLinearProcessNumbered"/>
    <dgm:cxn modelId="{2E6F0D78-7430-FD41-9A0B-8E6FE2BFA6EB}" type="presParOf" srcId="{58A8F04F-1555-3E4D-ADDE-47CAD344ECA0}" destId="{68A32B45-9AF7-0C44-ACE0-983715578B23}" srcOrd="1" destOrd="0" presId="urn:microsoft.com/office/officeart/2016/7/layout/BasicLinearProcessNumbered"/>
    <dgm:cxn modelId="{D1DAE879-7DC0-814F-B0F1-73FBB3C9534C}" type="presParOf" srcId="{58A8F04F-1555-3E4D-ADDE-47CAD344ECA0}" destId="{0B6DA30C-CA4B-434D-AE2E-D7661D6E0709}" srcOrd="2" destOrd="0" presId="urn:microsoft.com/office/officeart/2016/7/layout/BasicLinearProcessNumbered"/>
    <dgm:cxn modelId="{85376C18-816B-F145-B307-3D605B86847B}" type="presParOf" srcId="{58A8F04F-1555-3E4D-ADDE-47CAD344ECA0}" destId="{69959E89-0A6C-4945-9850-B004CF8AA32B}" srcOrd="3" destOrd="0" presId="urn:microsoft.com/office/officeart/2016/7/layout/BasicLinearProcessNumbered"/>
    <dgm:cxn modelId="{55A97BE4-AA75-BA45-AEC1-1C3541D39339}" type="presParOf" srcId="{D44720BF-2DDA-F448-98E0-D39FBDEE1FA0}" destId="{769BA67E-F051-5D44-BA03-7B4916681959}" srcOrd="1" destOrd="0" presId="urn:microsoft.com/office/officeart/2016/7/layout/BasicLinearProcessNumbered"/>
    <dgm:cxn modelId="{CC8C7C4B-7726-FF44-B933-B58847F1E30B}" type="presParOf" srcId="{D44720BF-2DDA-F448-98E0-D39FBDEE1FA0}" destId="{4C0EF410-D247-A049-B4C7-0C80327C651B}" srcOrd="2" destOrd="0" presId="urn:microsoft.com/office/officeart/2016/7/layout/BasicLinearProcessNumbered"/>
    <dgm:cxn modelId="{6070977B-EC7D-844C-9C42-A1CC1D4AF169}" type="presParOf" srcId="{4C0EF410-D247-A049-B4C7-0C80327C651B}" destId="{8A4E34F7-3967-7A4C-8E8C-5FF945CC591A}" srcOrd="0" destOrd="0" presId="urn:microsoft.com/office/officeart/2016/7/layout/BasicLinearProcessNumbered"/>
    <dgm:cxn modelId="{24D023B7-9090-3141-BD5A-9BD8870C9F50}" type="presParOf" srcId="{4C0EF410-D247-A049-B4C7-0C80327C651B}" destId="{C15EEF7B-37C5-3140-AD49-0B70DD38EB2B}" srcOrd="1" destOrd="0" presId="urn:microsoft.com/office/officeart/2016/7/layout/BasicLinearProcessNumbered"/>
    <dgm:cxn modelId="{2785B6C2-DCB8-4949-A14C-752665E0DF87}" type="presParOf" srcId="{4C0EF410-D247-A049-B4C7-0C80327C651B}" destId="{8FB866CB-3365-DB40-A550-618DCB68AF63}" srcOrd="2" destOrd="0" presId="urn:microsoft.com/office/officeart/2016/7/layout/BasicLinearProcessNumbered"/>
    <dgm:cxn modelId="{78169CDF-A355-8A47-A306-55F2DC6D1B3A}" type="presParOf" srcId="{4C0EF410-D247-A049-B4C7-0C80327C651B}" destId="{4A3515EE-ED48-3347-97C2-DA9C78CA7824}" srcOrd="3" destOrd="0" presId="urn:microsoft.com/office/officeart/2016/7/layout/BasicLinearProcessNumbered"/>
    <dgm:cxn modelId="{9E367559-4925-7F4F-AD5E-EC9940738DDF}" type="presParOf" srcId="{D44720BF-2DDA-F448-98E0-D39FBDEE1FA0}" destId="{CE1037FE-359F-4743-9076-1B65693BFE61}" srcOrd="3" destOrd="0" presId="urn:microsoft.com/office/officeart/2016/7/layout/BasicLinearProcessNumbered"/>
    <dgm:cxn modelId="{B68CF2C0-0B11-8847-8DA3-7B8EBFDA3ED3}" type="presParOf" srcId="{D44720BF-2DDA-F448-98E0-D39FBDEE1FA0}" destId="{3B4580BF-57D3-4E4D-8FA4-5B2A86F63801}" srcOrd="4" destOrd="0" presId="urn:microsoft.com/office/officeart/2016/7/layout/BasicLinearProcessNumbered"/>
    <dgm:cxn modelId="{12CF01F2-C01C-2442-BF22-644B0BE0905F}" type="presParOf" srcId="{3B4580BF-57D3-4E4D-8FA4-5B2A86F63801}" destId="{2616FB3A-D7F5-6841-8639-41689059ED9C}" srcOrd="0" destOrd="0" presId="urn:microsoft.com/office/officeart/2016/7/layout/BasicLinearProcessNumbered"/>
    <dgm:cxn modelId="{91F5DDBD-C7DF-FE48-8FDC-1525686F6B0B}" type="presParOf" srcId="{3B4580BF-57D3-4E4D-8FA4-5B2A86F63801}" destId="{90014D9B-48FA-EE4A-8C0B-56197571499E}" srcOrd="1" destOrd="0" presId="urn:microsoft.com/office/officeart/2016/7/layout/BasicLinearProcessNumbered"/>
    <dgm:cxn modelId="{F684370E-9EA8-804F-A7B5-A6239E43DEF5}" type="presParOf" srcId="{3B4580BF-57D3-4E4D-8FA4-5B2A86F63801}" destId="{62C306F1-D475-8C4B-B63D-A85CF2B4BB48}" srcOrd="2" destOrd="0" presId="urn:microsoft.com/office/officeart/2016/7/layout/BasicLinearProcessNumbered"/>
    <dgm:cxn modelId="{16B95032-B04E-994F-94C7-0E5A6F9DC4E6}" type="presParOf" srcId="{3B4580BF-57D3-4E4D-8FA4-5B2A86F63801}" destId="{9FD81F41-DE7C-A44F-B08E-EAE1C451DE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47050-FD16-624A-A076-353479414BAA}">
      <dsp:nvSpPr>
        <dsp:cNvPr id="0" name=""/>
        <dsp:cNvSpPr/>
      </dsp:nvSpPr>
      <dsp:spPr>
        <a:xfrm>
          <a:off x="0" y="0"/>
          <a:ext cx="2938860" cy="40564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5" tIns="330200" rIns="2291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Julia is a program designed in 2017 by a team at MIT proferssors. It was meant to solve computational problems. </a:t>
          </a:r>
        </a:p>
      </dsp:txBody>
      <dsp:txXfrm>
        <a:off x="0" y="1541444"/>
        <a:ext cx="2938860" cy="2433860"/>
      </dsp:txXfrm>
    </dsp:sp>
    <dsp:sp modelId="{68A32B45-9AF7-0C44-ACE0-983715578B23}">
      <dsp:nvSpPr>
        <dsp:cNvPr id="0" name=""/>
        <dsp:cNvSpPr/>
      </dsp:nvSpPr>
      <dsp:spPr>
        <a:xfrm>
          <a:off x="860964" y="405643"/>
          <a:ext cx="1216930" cy="12169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77" tIns="12700" rIns="948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39179" y="583858"/>
        <a:ext cx="860500" cy="860500"/>
      </dsp:txXfrm>
    </dsp:sp>
    <dsp:sp modelId="{0B6DA30C-CA4B-434D-AE2E-D7661D6E0709}">
      <dsp:nvSpPr>
        <dsp:cNvPr id="0" name=""/>
        <dsp:cNvSpPr/>
      </dsp:nvSpPr>
      <dsp:spPr>
        <a:xfrm>
          <a:off x="0" y="4056362"/>
          <a:ext cx="293886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E34F7-3967-7A4C-8E8C-5FF945CC591A}">
      <dsp:nvSpPr>
        <dsp:cNvPr id="0" name=""/>
        <dsp:cNvSpPr/>
      </dsp:nvSpPr>
      <dsp:spPr>
        <a:xfrm>
          <a:off x="3232746" y="0"/>
          <a:ext cx="2938860" cy="40564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5" tIns="330200" rIns="2291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While there are a great a many similarities between python and Julia, Julia provides a higher computational power and</a:t>
          </a:r>
        </a:p>
      </dsp:txBody>
      <dsp:txXfrm>
        <a:off x="3232746" y="1541444"/>
        <a:ext cx="2938860" cy="2433860"/>
      </dsp:txXfrm>
    </dsp:sp>
    <dsp:sp modelId="{C15EEF7B-37C5-3140-AD49-0B70DD38EB2B}">
      <dsp:nvSpPr>
        <dsp:cNvPr id="0" name=""/>
        <dsp:cNvSpPr/>
      </dsp:nvSpPr>
      <dsp:spPr>
        <a:xfrm>
          <a:off x="4093710" y="405643"/>
          <a:ext cx="1216930" cy="12169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77" tIns="12700" rIns="948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271925" y="583858"/>
        <a:ext cx="860500" cy="860500"/>
      </dsp:txXfrm>
    </dsp:sp>
    <dsp:sp modelId="{8FB866CB-3365-DB40-A550-618DCB68AF63}">
      <dsp:nvSpPr>
        <dsp:cNvPr id="0" name=""/>
        <dsp:cNvSpPr/>
      </dsp:nvSpPr>
      <dsp:spPr>
        <a:xfrm>
          <a:off x="3232746" y="4056362"/>
          <a:ext cx="293886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6FB3A-D7F5-6841-8639-41689059ED9C}">
      <dsp:nvSpPr>
        <dsp:cNvPr id="0" name=""/>
        <dsp:cNvSpPr/>
      </dsp:nvSpPr>
      <dsp:spPr>
        <a:xfrm>
          <a:off x="6465492" y="0"/>
          <a:ext cx="2938860" cy="40564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5" tIns="330200" rIns="22912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Julia is still a relatively new programing language but with time it can develop into a more robust surpassing even python.</a:t>
          </a:r>
        </a:p>
      </dsp:txBody>
      <dsp:txXfrm>
        <a:off x="6465492" y="1541444"/>
        <a:ext cx="2938860" cy="2433860"/>
      </dsp:txXfrm>
    </dsp:sp>
    <dsp:sp modelId="{90014D9B-48FA-EE4A-8C0B-56197571499E}">
      <dsp:nvSpPr>
        <dsp:cNvPr id="0" name=""/>
        <dsp:cNvSpPr/>
      </dsp:nvSpPr>
      <dsp:spPr>
        <a:xfrm>
          <a:off x="7326456" y="405643"/>
          <a:ext cx="1216930" cy="12169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77" tIns="12700" rIns="9487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504671" y="583858"/>
        <a:ext cx="860500" cy="860500"/>
      </dsp:txXfrm>
    </dsp:sp>
    <dsp:sp modelId="{62C306F1-D475-8C4B-B63D-A85CF2B4BB48}">
      <dsp:nvSpPr>
        <dsp:cNvPr id="0" name=""/>
        <dsp:cNvSpPr/>
      </dsp:nvSpPr>
      <dsp:spPr>
        <a:xfrm>
          <a:off x="6465492" y="4056362"/>
          <a:ext cx="293886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E592F-EFF4-544B-B7C0-6D6F4B9DA61E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B851C-AB5A-C141-A5EF-DD6FBEC0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B851C-AB5A-C141-A5EF-DD6FBEC0DB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April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April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08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April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April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4769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April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85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April 14, 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05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April 14, 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088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April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April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April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April 14,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April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34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April 14,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89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April 14,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1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April 14,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April 14, 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0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April 14,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April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62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41114091039/http:/math.iit.edu/~rellis/comb/graph.html" TargetMode="External"/><Relationship Id="rId2" Type="http://schemas.openxmlformats.org/officeDocument/2006/relationships/hyperlink" Target="https://www.jasondavies.com/graph-mus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t.github.com/somacdivad/fd9daff3a4aff1d649330e011d7aec6e" TargetMode="External"/><Relationship Id="rId4" Type="http://schemas.openxmlformats.org/officeDocument/2006/relationships/hyperlink" Target="https://gist.github.com/somacdivad/fdcb59f52037269472804d1b5a08cab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4D59-8DA2-C448-A133-A6970D70E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Graph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C6040-16BF-0B4B-AB27-87642D3FE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By Francisco Ramirez</a:t>
            </a:r>
          </a:p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Advisor: Dr. Randy Davila</a:t>
            </a:r>
          </a:p>
          <a:p>
            <a:endParaRPr lang="en-US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3" descr="Neon coloured waves lined with dots">
            <a:extLst>
              <a:ext uri="{FF2B5EF4-FFF2-40B4-BE49-F238E27FC236}">
                <a16:creationId xmlns:a16="http://schemas.microsoft.com/office/drawing/2014/main" id="{2F807F29-15E2-4E8C-AD17-D05973987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" r="34488"/>
          <a:stretch/>
        </p:blipFill>
        <p:spPr>
          <a:xfrm>
            <a:off x="758621" y="647698"/>
            <a:ext cx="6041127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1876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361E-8755-7F42-8FD8-77FECAA5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3CFF-86E9-B84E-ABB4-B54293D7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Laplacian matrix – takes in a graph g and returns the normalized Laplacian matrix of the graph</a:t>
            </a:r>
          </a:p>
          <a:p>
            <a:r>
              <a:rPr lang="en-US" dirty="0"/>
              <a:t>Normalize Laplacian Spectrum – takes in graph g and returns the eigenvalues of the normalized Laplacian matrix of the graph</a:t>
            </a:r>
          </a:p>
          <a:p>
            <a:r>
              <a:rPr lang="en-US" dirty="0"/>
              <a:t>Spectrum to frequencies – maps the eigenvalues of the normalized Laplacian matrix to frequencies </a:t>
            </a:r>
          </a:p>
          <a:p>
            <a:r>
              <a:rPr lang="en-US" dirty="0"/>
              <a:t>Sine wave – converts the frequencies to sine waves</a:t>
            </a:r>
          </a:p>
          <a:p>
            <a:r>
              <a:rPr lang="en-US" dirty="0"/>
              <a:t>Square wave – converts the frequencies to square waves</a:t>
            </a:r>
          </a:p>
          <a:p>
            <a:r>
              <a:rPr lang="en-US" dirty="0"/>
              <a:t>Frequencies to tones – turns the waves (sine/square) to tones  </a:t>
            </a:r>
          </a:p>
        </p:txBody>
      </p:sp>
    </p:spTree>
    <p:extLst>
      <p:ext uri="{BB962C8B-B14F-4D97-AF65-F5344CB8AC3E}">
        <p14:creationId xmlns:p14="http://schemas.microsoft.com/office/powerpoint/2010/main" val="81571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E7FE-8FB7-D046-88FD-2E54FCB5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838201"/>
            <a:ext cx="4008796" cy="20542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Order and Matching Number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4" name="Content Placeholder 10">
            <a:extLst>
              <a:ext uri="{FF2B5EF4-FFF2-40B4-BE49-F238E27FC236}">
                <a16:creationId xmlns:a16="http://schemas.microsoft.com/office/drawing/2014/main" id="{564580F8-4C25-1C4C-1F31-27AB4271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892413"/>
            <a:ext cx="3754987" cy="2947415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3FFA1F-922E-894E-9320-2B9CFFF2C2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1" r="2" b="2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05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C550B-8B57-854D-861F-EF8F4FD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Density/Order</a:t>
            </a:r>
          </a:p>
        </p:txBody>
      </p:sp>
      <p:sp useBgFill="1">
        <p:nvSpPr>
          <p:cNvPr id="29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962A39-A5A5-A16B-F3AE-B6339D43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C04813-B2B4-F442-BE75-088847F4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559810"/>
            <a:ext cx="5451627" cy="36389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710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6AA3D-44BF-C842-BAB6-725F4B5D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Part 2: Data Analysis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BFF6-A835-9E48-8EC2-5FBF2B55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The higher the density the lower the order.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higher algebraic connectivity the lower annihilation 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the higher the domination number the higher the independence number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No correlation between domination and zero forcing number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higher the domination number the higher the order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higher the domination the higher the matching number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higher the domination number the higher the vertex cover number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higher the domination number  the lower the density</a:t>
            </a:r>
          </a:p>
        </p:txBody>
      </p:sp>
    </p:spTree>
    <p:extLst>
      <p:ext uri="{BB962C8B-B14F-4D97-AF65-F5344CB8AC3E}">
        <p14:creationId xmlns:p14="http://schemas.microsoft.com/office/powerpoint/2010/main" val="42915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F890-0801-444C-8C8B-C4E7DEE6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C162-A198-C14A-83AA-296F5F07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6A5-460F-2E48-8EFD-D172A304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5E2D-443B-3D49-B577-D6644451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6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86CA-A1A1-284A-96EF-F1499942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59C4-2505-6843-BF9E-45BC45D9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https://www.jasondavies.com/graph-music/</a:t>
            </a:r>
            <a:endParaRPr lang="en-US" dirty="0"/>
          </a:p>
          <a:p>
            <a:r>
              <a:rPr lang="en-US" dirty="0">
                <a:hlinkClick r:id="rId3"/>
              </a:rPr>
              <a:t>https://web.archive.org/web/20141114091039/http://math.iit.edu/~rellis/comb/graph.html</a:t>
            </a:r>
            <a:endParaRPr lang="en-US" dirty="0"/>
          </a:p>
          <a:p>
            <a:r>
              <a:rPr lang="en-US" dirty="0">
                <a:hlinkClick r:id="rId4"/>
              </a:rPr>
              <a:t>https://gist.github.com/somacdivad/fdcb59f52037269472804d1b5a08cab7</a:t>
            </a:r>
            <a:endParaRPr lang="en-US" dirty="0"/>
          </a:p>
          <a:p>
            <a:r>
              <a:rPr lang="en-US" dirty="0">
                <a:hlinkClick r:id="rId5"/>
              </a:rPr>
              <a:t>https://gist.github.com/somacdivad/fd9daff3a4aff1d649330e011d7aec6e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6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BF95-EB1D-7741-850A-54388404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A842-B7B3-4343-A286-6CA6B13D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en-US" dirty="0"/>
              <a:t>In spectral graph theory, we study the properties of the Laplacian matrix, adjacency matrix , eigenvectors and eigenvalues associated with a graph. </a:t>
            </a:r>
          </a:p>
          <a:p>
            <a:r>
              <a:rPr lang="en-US" dirty="0"/>
              <a:t>We take a look at properties of different graphs and see see if there is any underlying pattens among them and how they correlate between any of them. </a:t>
            </a:r>
          </a:p>
          <a:p>
            <a:r>
              <a:rPr lang="en-US" dirty="0"/>
              <a:t>With the eigen values, we map them to frequencies to produce music. </a:t>
            </a:r>
          </a:p>
          <a:p>
            <a:r>
              <a:rPr lang="en-US" dirty="0"/>
              <a:t>We want to answer what properties graph are important in shaping the sound produced by the eigenvalues of the graph.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D32-2C73-584A-B169-C4C6B7B2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Julia, a new player on the field.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208F481-97A5-4CCA-B803-6050C3469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447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48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86555-3CC2-A949-9715-0AAB767C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Working with VS Code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2CC631-3C22-BF48-9F8A-E3F3B9BA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Vs code is an idle that works extensively with many languages. </a:t>
            </a:r>
          </a:p>
          <a:p>
            <a:r>
              <a:rPr lang="en-US" dirty="0"/>
              <a:t>Its versatility with working with multiple third parties makes it a perfect IDLE for working with others.</a:t>
            </a:r>
          </a:p>
          <a:p>
            <a:r>
              <a:rPr lang="en-US" dirty="0"/>
              <a:t>Vs code is capable of downloading multiple plugins designed to help code </a:t>
            </a:r>
          </a:p>
        </p:txBody>
      </p:sp>
    </p:spTree>
    <p:extLst>
      <p:ext uri="{BB962C8B-B14F-4D97-AF65-F5344CB8AC3E}">
        <p14:creationId xmlns:p14="http://schemas.microsoft.com/office/powerpoint/2010/main" val="220680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DF62-551D-6E4B-A214-D2CAB8CD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D4C1-DC3F-8D48-B8A3-A16115D4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6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needed the following libraries to create the project: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u="sng" dirty="0"/>
              <a:t>Data Analysis </a:t>
            </a:r>
          </a:p>
          <a:p>
            <a:pPr lvl="1"/>
            <a:r>
              <a:rPr lang="en-US" dirty="0"/>
              <a:t>CSV – to read the csv files </a:t>
            </a:r>
          </a:p>
          <a:p>
            <a:pPr lvl="1"/>
            <a:r>
              <a:rPr lang="en-US" dirty="0"/>
              <a:t>Data Frames – to create </a:t>
            </a:r>
            <a:r>
              <a:rPr lang="en-US" dirty="0" err="1"/>
              <a:t>dataframes</a:t>
            </a:r>
            <a:r>
              <a:rPr lang="en-US" dirty="0"/>
              <a:t> out of the csv</a:t>
            </a:r>
          </a:p>
          <a:p>
            <a:pPr lvl="1"/>
            <a:r>
              <a:rPr lang="en-US" dirty="0"/>
              <a:t>Plots – used for create plots of our data</a:t>
            </a:r>
          </a:p>
          <a:p>
            <a:pPr lvl="1"/>
            <a:r>
              <a:rPr lang="en-US" dirty="0"/>
              <a:t>Ggplot2  - used for style of the plot (not required</a:t>
            </a:r>
          </a:p>
          <a:p>
            <a:pPr marL="457200" lvl="1" indent="0">
              <a:buNone/>
            </a:pPr>
            <a:r>
              <a:rPr lang="en-US" b="1" u="sng" dirty="0"/>
              <a:t>Creating the music </a:t>
            </a:r>
          </a:p>
          <a:p>
            <a:pPr lvl="1"/>
            <a:r>
              <a:rPr lang="en-US" dirty="0" err="1"/>
              <a:t>LinearAlgebra</a:t>
            </a:r>
            <a:r>
              <a:rPr lang="en-US" dirty="0"/>
              <a:t> as </a:t>
            </a:r>
            <a:r>
              <a:rPr lang="en-US" dirty="0" err="1"/>
              <a:t>LinAlg</a:t>
            </a:r>
            <a:endParaRPr lang="en-US" dirty="0"/>
          </a:p>
          <a:p>
            <a:pPr lvl="1"/>
            <a:r>
              <a:rPr lang="en-US" dirty="0" err="1"/>
              <a:t>SparseArrays</a:t>
            </a:r>
            <a:endParaRPr lang="en-US" dirty="0"/>
          </a:p>
          <a:p>
            <a:pPr lvl="1"/>
            <a:br>
              <a:rPr lang="en-US" dirty="0"/>
            </a:br>
            <a:r>
              <a:rPr lang="en-US" dirty="0"/>
              <a:t>Graphs</a:t>
            </a:r>
          </a:p>
          <a:p>
            <a:pPr lvl="1"/>
            <a:r>
              <a:rPr lang="en-US" dirty="0"/>
              <a:t>WAV</a:t>
            </a:r>
          </a:p>
          <a:p>
            <a:pPr lvl="1"/>
            <a:r>
              <a:rPr lang="en-US" dirty="0" err="1"/>
              <a:t>GraphIO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3F9F-0317-7A46-B2C7-5C05E6FB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hood: Graph theory.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3A3F-D3F2-6841-8584-04ED69CB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primary drive for this paper was spectral graph theory. We look as to whether we can distinguish a graph by their eigenvalues that are associated with the graph.</a:t>
            </a:r>
          </a:p>
          <a:p>
            <a:r>
              <a:rPr lang="en-US" dirty="0"/>
              <a:t>Values between 0 and 2 are place on two octaves starting at A (440 Hz).  Thus a value of 1 corresponds to A (880 Hz), a value of 2 corresponds to A (1760 Hz), a value of 1.5 corresponds to D# (660 Hz), and so forth. All the notes are played simultaneously in a chord.  If a graph has a multiple eigenvalue, the corresponding note is played louder.</a:t>
            </a:r>
          </a:p>
          <a:p>
            <a:r>
              <a:rPr lang="en-US" dirty="0"/>
              <a:t>Take a graph an get the normalized Laplacian Matrix. </a:t>
            </a:r>
          </a:p>
          <a:p>
            <a:r>
              <a:rPr lang="en-US" dirty="0"/>
              <a:t>Normalized Laplacian matrix has a property that guarantees that their eigenvalues are between 0 and 2. You map them to frequencies.  </a:t>
            </a:r>
          </a:p>
        </p:txBody>
      </p:sp>
    </p:spTree>
    <p:extLst>
      <p:ext uri="{BB962C8B-B14F-4D97-AF65-F5344CB8AC3E}">
        <p14:creationId xmlns:p14="http://schemas.microsoft.com/office/powerpoint/2010/main" val="257069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3029-A447-C34F-BFD2-1D8DA060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B39C-E789-534E-9E34-A8D517EC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Chromatic number – the smallest number o colors needed to color graph G</a:t>
            </a:r>
          </a:p>
          <a:p>
            <a:r>
              <a:rPr lang="en-US" dirty="0"/>
              <a:t>Independence number – the cardinality of a largest independent of G. as degrees increase, independence number increases.</a:t>
            </a:r>
          </a:p>
          <a:p>
            <a:r>
              <a:rPr lang="en-US" dirty="0"/>
              <a:t>Domination number – the cardinality of a smallest set of vertices such that every vertex no in the set is adjacent to at least one vertices of the set. </a:t>
            </a:r>
          </a:p>
          <a:p>
            <a:r>
              <a:rPr lang="en-US" dirty="0"/>
              <a:t>Zero forcing number -  the minimum cardinality of a set s of black vertices such that V(G) is turned black</a:t>
            </a:r>
          </a:p>
          <a:p>
            <a:r>
              <a:rPr lang="en-US" dirty="0"/>
              <a:t>Radius – the minimum graph eccentricity of any graph vertex</a:t>
            </a:r>
          </a:p>
          <a:p>
            <a:r>
              <a:rPr lang="en-US" dirty="0"/>
              <a:t>Diameter – largest number of vertices which must be </a:t>
            </a:r>
            <a:r>
              <a:rPr lang="en-US" dirty="0" err="1"/>
              <a:t>transversed</a:t>
            </a:r>
            <a:r>
              <a:rPr lang="en-US" dirty="0"/>
              <a:t> to travel from one vertex to another when paths excluded from consideration. </a:t>
            </a:r>
          </a:p>
          <a:p>
            <a:r>
              <a:rPr lang="en-US" dirty="0"/>
              <a:t>Order – number of vertices </a:t>
            </a:r>
          </a:p>
          <a:p>
            <a:r>
              <a:rPr lang="en-US" dirty="0"/>
              <a:t>Density – ratio between the edges present and the max number of edges that the graph can contain.</a:t>
            </a:r>
          </a:p>
          <a:p>
            <a:r>
              <a:rPr lang="en-US" dirty="0"/>
              <a:t>Estrada index – the trace of the adjacency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828B-2FD9-944E-B2E7-F8F7D4EA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Domination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A22E-A4E5-2442-BCAB-7715F108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analysis we will focus on Domination number. The domination number of a graph is the cardinality of a smallest set of vertices such that every vertex not in the set is adjacent to at least vertices of the set. </a:t>
            </a:r>
          </a:p>
          <a:p>
            <a:r>
              <a:rPr lang="en-US" dirty="0"/>
              <a:t>The dominating deals with with testing </a:t>
            </a:r>
            <a:r>
              <a:rPr lang="en-US" dirty="0" err="1"/>
              <a:t>wether</a:t>
            </a:r>
            <a:r>
              <a:rPr lang="en-US" dirty="0"/>
              <a:t> y(G) &lt;= K for a given graph H and input K;</a:t>
            </a:r>
          </a:p>
        </p:txBody>
      </p:sp>
    </p:spTree>
    <p:extLst>
      <p:ext uri="{BB962C8B-B14F-4D97-AF65-F5344CB8AC3E}">
        <p14:creationId xmlns:p14="http://schemas.microsoft.com/office/powerpoint/2010/main" val="227779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F8FA-1FEE-BA4A-9559-C0644B97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Creating the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4FED-CCE1-6B49-A9BA-E0423926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first things we needed to do was create the sound.</a:t>
            </a:r>
          </a:p>
          <a:p>
            <a:r>
              <a:rPr lang="en-US" dirty="0"/>
              <a:t>The took the eigenvalues of the normalized Laplacian graphs.</a:t>
            </a:r>
          </a:p>
          <a:p>
            <a:r>
              <a:rPr lang="en-US" dirty="0"/>
              <a:t>The values where then mapped to a frequency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47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{C56D88EC-8897-7047-BCE8-A6EF93B140FC}tf10001062</Template>
  <TotalTime>27403</TotalTime>
  <Words>935</Words>
  <Application>Microsoft Macintosh PowerPoint</Application>
  <PresentationFormat>Widescreen</PresentationFormat>
  <Paragraphs>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Graph Music</vt:lpstr>
      <vt:lpstr>Overview</vt:lpstr>
      <vt:lpstr>Julia, a new player on the field.  </vt:lpstr>
      <vt:lpstr>Working with VS Code</vt:lpstr>
      <vt:lpstr>Library used</vt:lpstr>
      <vt:lpstr>Under the hood: Graph theory. </vt:lpstr>
      <vt:lpstr>Graph properties </vt:lpstr>
      <vt:lpstr>Domination Number</vt:lpstr>
      <vt:lpstr>Part 1: Creating the music</vt:lpstr>
      <vt:lpstr>Code </vt:lpstr>
      <vt:lpstr>Order and Matching Number </vt:lpstr>
      <vt:lpstr>Density/Order</vt:lpstr>
      <vt:lpstr>Part 2: Data Analysis  </vt:lpstr>
      <vt:lpstr>PowerPoint Presentation</vt:lpstr>
      <vt:lpstr>Conclusion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Music</dc:title>
  <dc:creator>Ramirez, Fransisco</dc:creator>
  <cp:lastModifiedBy>Ramirez, Fransisco</cp:lastModifiedBy>
  <cp:revision>11</cp:revision>
  <cp:lastPrinted>2022-03-16T20:01:33Z</cp:lastPrinted>
  <dcterms:created xsi:type="dcterms:W3CDTF">2022-02-22T00:10:28Z</dcterms:created>
  <dcterms:modified xsi:type="dcterms:W3CDTF">2022-04-15T00:17:29Z</dcterms:modified>
</cp:coreProperties>
</file>