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8" r:id="rId27"/>
    <p:sldId id="284" r:id="rId28"/>
    <p:sldId id="285" r:id="rId29"/>
    <p:sldId id="286" r:id="rId30"/>
    <p:sldId id="287" r:id="rId31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86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13/02/2025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13/02/2025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13/02/2025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13/02/2025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13/02/2025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13/02/2025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13/02/2025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13/02/2025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13/02/2025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13/02/2025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13/02/2025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/>
          <p:cNvSpPr txBox="1"/>
          <p:nvPr userDrawn="1"/>
        </p:nvSpPr>
        <p:spPr>
          <a:xfrm rot="20381944">
            <a:off x="1255397" y="2221358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solidFill>
                  <a:schemeClr val="bg1">
                    <a:lumMod val="85000"/>
                  </a:schemeClr>
                </a:solidFill>
              </a:rPr>
              <a:t>Antonio Martín Sierra</a:t>
            </a:r>
            <a:endParaRPr lang="es-ES" sz="4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780" y="1005576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13/02/2025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1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1275606"/>
            <a:ext cx="7406640" cy="1104138"/>
          </a:xfrm>
        </p:spPr>
        <p:txBody>
          <a:bodyPr>
            <a:noAutofit/>
          </a:bodyPr>
          <a:lstStyle/>
          <a:p>
            <a:pPr algn="ctr"/>
            <a:r>
              <a:rPr lang="es-ES" sz="4800" dirty="0" smtClean="0"/>
              <a:t>Programado el </a:t>
            </a:r>
            <a:r>
              <a:rPr lang="es-ES" sz="4800" dirty="0" err="1" smtClean="0"/>
              <a:t>frontend</a:t>
            </a:r>
            <a:r>
              <a:rPr lang="es-ES" sz="4800" dirty="0" smtClean="0"/>
              <a:t> con Angular</a:t>
            </a:r>
            <a:endParaRPr lang="es-E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La página index.html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Es la página que se carga en el navegador al ejecutar una aplicación Angular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Contiene referencias a componentes mediante la etiqueta de selector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2339752" y="2139702"/>
            <a:ext cx="58326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smtClean="0">
                <a:latin typeface="Consolas" pitchFamily="49" charset="0"/>
              </a:rPr>
              <a:t>&lt;!</a:t>
            </a:r>
            <a:r>
              <a:rPr lang="es-ES" sz="1200" dirty="0" err="1" smtClean="0">
                <a:latin typeface="Consolas" pitchFamily="49" charset="0"/>
              </a:rPr>
              <a:t>doctype</a:t>
            </a:r>
            <a:r>
              <a:rPr lang="es-ES" sz="1200" dirty="0" smtClean="0">
                <a:latin typeface="Consolas" pitchFamily="49" charset="0"/>
              </a:rPr>
              <a:t> </a:t>
            </a:r>
            <a:r>
              <a:rPr lang="es-ES" sz="1200" dirty="0" err="1" smtClean="0">
                <a:latin typeface="Consolas" pitchFamily="49" charset="0"/>
              </a:rPr>
              <a:t>html</a:t>
            </a:r>
            <a:r>
              <a:rPr lang="es-ES" sz="1200" dirty="0" smtClean="0">
                <a:latin typeface="Consolas" pitchFamily="49" charset="0"/>
              </a:rPr>
              <a:t>&gt;</a:t>
            </a:r>
          </a:p>
          <a:p>
            <a:r>
              <a:rPr lang="es-ES" sz="1200" dirty="0" smtClean="0">
                <a:latin typeface="Consolas" pitchFamily="49" charset="0"/>
              </a:rPr>
              <a:t>&lt;</a:t>
            </a:r>
            <a:r>
              <a:rPr lang="es-ES" sz="1200" dirty="0" err="1" smtClean="0">
                <a:latin typeface="Consolas" pitchFamily="49" charset="0"/>
              </a:rPr>
              <a:t>html</a:t>
            </a:r>
            <a:r>
              <a:rPr lang="es-ES" sz="1200" dirty="0" smtClean="0">
                <a:latin typeface="Consolas" pitchFamily="49" charset="0"/>
              </a:rPr>
              <a:t> </a:t>
            </a:r>
            <a:r>
              <a:rPr lang="es-ES" sz="1200" dirty="0" err="1" smtClean="0">
                <a:latin typeface="Consolas" pitchFamily="49" charset="0"/>
              </a:rPr>
              <a:t>lang</a:t>
            </a:r>
            <a:r>
              <a:rPr lang="es-ES" sz="1200" dirty="0" smtClean="0">
                <a:latin typeface="Consolas" pitchFamily="49" charset="0"/>
              </a:rPr>
              <a:t>="en"&gt;</a:t>
            </a:r>
          </a:p>
          <a:p>
            <a:r>
              <a:rPr lang="es-ES" sz="1200" dirty="0" smtClean="0">
                <a:latin typeface="Consolas" pitchFamily="49" charset="0"/>
              </a:rPr>
              <a:t>&lt;head&gt;</a:t>
            </a:r>
          </a:p>
          <a:p>
            <a:r>
              <a:rPr lang="es-ES" sz="1200" dirty="0" smtClean="0">
                <a:latin typeface="Consolas" pitchFamily="49" charset="0"/>
              </a:rPr>
              <a:t>  &lt;meta </a:t>
            </a:r>
            <a:r>
              <a:rPr lang="es-ES" sz="1200" dirty="0" err="1" smtClean="0">
                <a:latin typeface="Consolas" pitchFamily="49" charset="0"/>
              </a:rPr>
              <a:t>charset</a:t>
            </a:r>
            <a:r>
              <a:rPr lang="es-ES" sz="1200" dirty="0" smtClean="0">
                <a:latin typeface="Consolas" pitchFamily="49" charset="0"/>
              </a:rPr>
              <a:t>="utf-8"&gt;</a:t>
            </a:r>
          </a:p>
          <a:p>
            <a:r>
              <a:rPr lang="es-ES" sz="1200" dirty="0" smtClean="0">
                <a:latin typeface="Consolas" pitchFamily="49" charset="0"/>
              </a:rPr>
              <a:t>  &lt;</a:t>
            </a:r>
            <a:r>
              <a:rPr lang="es-ES" sz="1200" dirty="0" err="1" smtClean="0">
                <a:latin typeface="Consolas" pitchFamily="49" charset="0"/>
              </a:rPr>
              <a:t>title</a:t>
            </a:r>
            <a:r>
              <a:rPr lang="es-ES" sz="1200" dirty="0" smtClean="0">
                <a:latin typeface="Consolas" pitchFamily="49" charset="0"/>
              </a:rPr>
              <a:t>&gt;Aplicación Angular&lt;/</a:t>
            </a:r>
            <a:r>
              <a:rPr lang="es-ES" sz="1200" dirty="0" err="1" smtClean="0">
                <a:latin typeface="Consolas" pitchFamily="49" charset="0"/>
              </a:rPr>
              <a:t>title</a:t>
            </a:r>
            <a:r>
              <a:rPr lang="es-ES" sz="1200" dirty="0" smtClean="0">
                <a:latin typeface="Consolas" pitchFamily="49" charset="0"/>
              </a:rPr>
              <a:t>&gt;</a:t>
            </a:r>
          </a:p>
          <a:p>
            <a:r>
              <a:rPr lang="es-ES" sz="1200" dirty="0" smtClean="0">
                <a:latin typeface="Consolas" pitchFamily="49" charset="0"/>
              </a:rPr>
              <a:t>  &lt;base </a:t>
            </a:r>
            <a:r>
              <a:rPr lang="es-ES" sz="1200" dirty="0" err="1" smtClean="0">
                <a:latin typeface="Consolas" pitchFamily="49" charset="0"/>
              </a:rPr>
              <a:t>href</a:t>
            </a:r>
            <a:r>
              <a:rPr lang="es-ES" sz="1200" dirty="0" smtClean="0">
                <a:latin typeface="Consolas" pitchFamily="49" charset="0"/>
              </a:rPr>
              <a:t>="/"&gt;</a:t>
            </a:r>
          </a:p>
          <a:p>
            <a:r>
              <a:rPr lang="es-ES" sz="1200" dirty="0" smtClean="0">
                <a:latin typeface="Consolas" pitchFamily="49" charset="0"/>
              </a:rPr>
              <a:t>  &lt;link </a:t>
            </a:r>
            <a:r>
              <a:rPr lang="es-ES" sz="1200" dirty="0" err="1" smtClean="0">
                <a:latin typeface="Consolas" pitchFamily="49" charset="0"/>
              </a:rPr>
              <a:t>rel</a:t>
            </a:r>
            <a:r>
              <a:rPr lang="es-ES" sz="1200" dirty="0" smtClean="0">
                <a:latin typeface="Consolas" pitchFamily="49" charset="0"/>
              </a:rPr>
              <a:t>="</a:t>
            </a:r>
            <a:r>
              <a:rPr lang="es-ES" sz="1200" dirty="0" err="1" smtClean="0">
                <a:latin typeface="Consolas" pitchFamily="49" charset="0"/>
              </a:rPr>
              <a:t>icon</a:t>
            </a:r>
            <a:r>
              <a:rPr lang="es-ES" sz="1200" dirty="0" smtClean="0">
                <a:latin typeface="Consolas" pitchFamily="49" charset="0"/>
              </a:rPr>
              <a:t>" </a:t>
            </a:r>
            <a:r>
              <a:rPr lang="es-ES" sz="1200" dirty="0" err="1" smtClean="0">
                <a:latin typeface="Consolas" pitchFamily="49" charset="0"/>
              </a:rPr>
              <a:t>type</a:t>
            </a:r>
            <a:r>
              <a:rPr lang="es-ES" sz="1200" dirty="0" smtClean="0">
                <a:latin typeface="Consolas" pitchFamily="49" charset="0"/>
              </a:rPr>
              <a:t>="</a:t>
            </a:r>
            <a:r>
              <a:rPr lang="es-ES" sz="1200" dirty="0" err="1" smtClean="0">
                <a:latin typeface="Consolas" pitchFamily="49" charset="0"/>
              </a:rPr>
              <a:t>image</a:t>
            </a:r>
            <a:r>
              <a:rPr lang="es-ES" sz="1200" dirty="0" smtClean="0">
                <a:latin typeface="Consolas" pitchFamily="49" charset="0"/>
              </a:rPr>
              <a:t>/x-</a:t>
            </a:r>
            <a:r>
              <a:rPr lang="es-ES" sz="1200" dirty="0" err="1" smtClean="0">
                <a:latin typeface="Consolas" pitchFamily="49" charset="0"/>
              </a:rPr>
              <a:t>icon</a:t>
            </a:r>
            <a:r>
              <a:rPr lang="es-ES" sz="1200" dirty="0" smtClean="0">
                <a:latin typeface="Consolas" pitchFamily="49" charset="0"/>
              </a:rPr>
              <a:t>" </a:t>
            </a:r>
            <a:r>
              <a:rPr lang="es-ES" sz="1200" dirty="0" err="1" smtClean="0">
                <a:latin typeface="Consolas" pitchFamily="49" charset="0"/>
              </a:rPr>
              <a:t>href</a:t>
            </a:r>
            <a:r>
              <a:rPr lang="es-ES" sz="1200" dirty="0" smtClean="0">
                <a:latin typeface="Consolas" pitchFamily="49" charset="0"/>
              </a:rPr>
              <a:t>="favicon.ico"&gt;</a:t>
            </a:r>
          </a:p>
          <a:p>
            <a:r>
              <a:rPr lang="es-ES" sz="1200" dirty="0" smtClean="0">
                <a:latin typeface="Consolas" pitchFamily="49" charset="0"/>
              </a:rPr>
              <a:t>&lt;/head&gt;</a:t>
            </a:r>
          </a:p>
          <a:p>
            <a:r>
              <a:rPr lang="es-ES" sz="1200" dirty="0" smtClean="0">
                <a:latin typeface="Consolas" pitchFamily="49" charset="0"/>
              </a:rPr>
              <a:t>&lt;</a:t>
            </a:r>
            <a:r>
              <a:rPr lang="es-ES" sz="1200" dirty="0" err="1" smtClean="0">
                <a:latin typeface="Consolas" pitchFamily="49" charset="0"/>
              </a:rPr>
              <a:t>body</a:t>
            </a:r>
            <a:r>
              <a:rPr lang="es-ES" sz="1200" dirty="0" smtClean="0">
                <a:latin typeface="Consolas" pitchFamily="49" charset="0"/>
              </a:rPr>
              <a:t>&gt;</a:t>
            </a:r>
          </a:p>
          <a:p>
            <a:r>
              <a:rPr lang="es-ES" sz="1200" dirty="0" smtClean="0">
                <a:latin typeface="Consolas" pitchFamily="49" charset="0"/>
              </a:rPr>
              <a:t>  </a:t>
            </a:r>
            <a:r>
              <a:rPr lang="es-ES" sz="1200" b="1" dirty="0" smtClean="0">
                <a:latin typeface="Consolas" pitchFamily="49" charset="0"/>
              </a:rPr>
              <a:t>&lt;</a:t>
            </a:r>
            <a:r>
              <a:rPr lang="es-ES" sz="1200" b="1" dirty="0" err="1" smtClean="0">
                <a:latin typeface="Consolas" pitchFamily="49" charset="0"/>
              </a:rPr>
              <a:t>app</a:t>
            </a:r>
            <a:r>
              <a:rPr lang="es-ES" sz="1200" b="1" dirty="0" smtClean="0">
                <a:latin typeface="Consolas" pitchFamily="49" charset="0"/>
              </a:rPr>
              <a:t>-buscador&gt;&lt;/</a:t>
            </a:r>
            <a:r>
              <a:rPr lang="es-ES" sz="1200" b="1" dirty="0" err="1" smtClean="0">
                <a:latin typeface="Consolas" pitchFamily="49" charset="0"/>
              </a:rPr>
              <a:t>app</a:t>
            </a:r>
            <a:r>
              <a:rPr lang="es-ES" sz="1200" b="1" dirty="0" smtClean="0">
                <a:latin typeface="Consolas" pitchFamily="49" charset="0"/>
              </a:rPr>
              <a:t>-buscador&gt;</a:t>
            </a:r>
          </a:p>
          <a:p>
            <a:r>
              <a:rPr lang="es-ES" sz="1200" dirty="0" smtClean="0">
                <a:latin typeface="Consolas" pitchFamily="49" charset="0"/>
              </a:rPr>
              <a:t>&lt;/</a:t>
            </a:r>
            <a:r>
              <a:rPr lang="es-ES" sz="1200" dirty="0" err="1" smtClean="0">
                <a:latin typeface="Consolas" pitchFamily="49" charset="0"/>
              </a:rPr>
              <a:t>body</a:t>
            </a:r>
            <a:r>
              <a:rPr lang="es-ES" sz="1200" dirty="0" smtClean="0">
                <a:latin typeface="Consolas" pitchFamily="49" charset="0"/>
              </a:rPr>
              <a:t>&gt;</a:t>
            </a:r>
          </a:p>
          <a:p>
            <a:r>
              <a:rPr lang="es-ES" sz="1200" dirty="0" smtClean="0">
                <a:latin typeface="Consolas" pitchFamily="49" charset="0"/>
              </a:rPr>
              <a:t>&lt;/</a:t>
            </a:r>
            <a:r>
              <a:rPr lang="es-ES" sz="1200" dirty="0" err="1" smtClean="0">
                <a:latin typeface="Consolas" pitchFamily="49" charset="0"/>
              </a:rPr>
              <a:t>html</a:t>
            </a:r>
            <a:r>
              <a:rPr lang="es-ES" sz="1200" dirty="0" smtClean="0">
                <a:latin typeface="Consolas" pitchFamily="49" charset="0"/>
              </a:rPr>
              <a:t>&gt;</a:t>
            </a:r>
            <a:endParaRPr lang="es-ES" sz="1200" dirty="0">
              <a:latin typeface="Consolas" pitchFamily="49" charset="0"/>
            </a:endParaRPr>
          </a:p>
        </p:txBody>
      </p:sp>
      <p:cxnSp>
        <p:nvCxnSpPr>
          <p:cNvPr id="20" name="19 Conector recto de flecha"/>
          <p:cNvCxnSpPr/>
          <p:nvPr/>
        </p:nvCxnSpPr>
        <p:spPr>
          <a:xfrm flipV="1">
            <a:off x="1691680" y="3939902"/>
            <a:ext cx="864096" cy="7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539552" y="3723878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err="1" smtClean="0"/>
              <a:t>Referecia</a:t>
            </a:r>
            <a:r>
              <a:rPr lang="es-ES" sz="800" dirty="0" smtClean="0"/>
              <a:t> al componente que será procesado al solicitar la página</a:t>
            </a:r>
            <a:endParaRPr lang="es-E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Ejecución de la aplicación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Para ejecutar una aplicación angular utilizaremos el comando: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aplicación se ejecutará automáticamente en un servidor node.js, se abrirá un navegador y se lanzará una solicitud de index.html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547664" y="141962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&gt;</a:t>
            </a:r>
            <a:r>
              <a:rPr lang="es-ES" dirty="0" err="1" smtClean="0"/>
              <a:t>ng</a:t>
            </a:r>
            <a:r>
              <a:rPr lang="es-ES" dirty="0" smtClean="0"/>
              <a:t> </a:t>
            </a:r>
            <a:r>
              <a:rPr lang="es-ES" dirty="0" err="1" smtClean="0"/>
              <a:t>serve</a:t>
            </a:r>
            <a:r>
              <a:rPr lang="es-ES" dirty="0" smtClean="0"/>
              <a:t> -o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859782"/>
            <a:ext cx="4124325" cy="20669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Vinculación a datos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8208912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 través de </a:t>
            </a:r>
            <a:r>
              <a:rPr lang="es-ES" sz="20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directivas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asociamos el contenido de controles HTML de la platilla a propiedades del componente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Mediante los </a:t>
            </a:r>
            <a:r>
              <a:rPr lang="es-ES" sz="20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interpoladores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se vuelcan propiedades del componente en la página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899592" y="1635646"/>
            <a:ext cx="45720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s-ES" sz="1400" dirty="0" smtClean="0">
                <a:latin typeface="Consolas" pitchFamily="49" charset="0"/>
              </a:rPr>
              <a:t>&lt;input </a:t>
            </a:r>
            <a:r>
              <a:rPr lang="es-ES" sz="1400" dirty="0" err="1" smtClean="0">
                <a:latin typeface="Consolas" pitchFamily="49" charset="0"/>
              </a:rPr>
              <a:t>type</a:t>
            </a:r>
            <a:r>
              <a:rPr lang="es-ES" sz="1400" dirty="0" smtClean="0">
                <a:latin typeface="Consolas" pitchFamily="49" charset="0"/>
              </a:rPr>
              <a:t>="</a:t>
            </a:r>
            <a:r>
              <a:rPr lang="es-ES" sz="1400" dirty="0" err="1" smtClean="0">
                <a:latin typeface="Consolas" pitchFamily="49" charset="0"/>
              </a:rPr>
              <a:t>text</a:t>
            </a:r>
            <a:r>
              <a:rPr lang="es-ES" sz="1400" dirty="0" smtClean="0">
                <a:latin typeface="Consolas" pitchFamily="49" charset="0"/>
              </a:rPr>
              <a:t>" [(</a:t>
            </a:r>
            <a:r>
              <a:rPr lang="es-ES" sz="1400" dirty="0" err="1" smtClean="0">
                <a:latin typeface="Consolas" pitchFamily="49" charset="0"/>
              </a:rPr>
              <a:t>ngModel</a:t>
            </a:r>
            <a:r>
              <a:rPr lang="es-ES" sz="1400" dirty="0" smtClean="0">
                <a:latin typeface="Consolas" pitchFamily="49" charset="0"/>
              </a:rPr>
              <a:t>)]="nombre"&gt;</a:t>
            </a:r>
            <a:endParaRPr lang="es-ES" sz="1400" dirty="0">
              <a:latin typeface="Consolas" pitchFamily="49" charset="0"/>
            </a:endParaRPr>
          </a:p>
        </p:txBody>
      </p:sp>
      <p:sp>
        <p:nvSpPr>
          <p:cNvPr id="10" name="9 Llamada rectangular"/>
          <p:cNvSpPr/>
          <p:nvPr/>
        </p:nvSpPr>
        <p:spPr>
          <a:xfrm>
            <a:off x="6084168" y="1491630"/>
            <a:ext cx="1584176" cy="576064"/>
          </a:xfrm>
          <a:prstGeom prst="wedgeRectCallout">
            <a:avLst>
              <a:gd name="adj1" fmla="val -81526"/>
              <a:gd name="adj2" fmla="val 1103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6084168" y="1491630"/>
            <a:ext cx="1512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Se debe importar el módulo </a:t>
            </a:r>
            <a:r>
              <a:rPr lang="es-ES" sz="1000" i="1" dirty="0" err="1" smtClean="0"/>
              <a:t>FormsModule</a:t>
            </a:r>
            <a:r>
              <a:rPr lang="es-ES" sz="1000" i="1" dirty="0" smtClean="0"/>
              <a:t> </a:t>
            </a:r>
            <a:r>
              <a:rPr lang="es-ES" sz="1000" dirty="0" smtClean="0"/>
              <a:t>en el componente</a:t>
            </a:r>
            <a:endParaRPr lang="es-ES" sz="1000" dirty="0"/>
          </a:p>
        </p:txBody>
      </p:sp>
      <p:sp>
        <p:nvSpPr>
          <p:cNvPr id="12" name="11 Rectángulo"/>
          <p:cNvSpPr/>
          <p:nvPr/>
        </p:nvSpPr>
        <p:spPr>
          <a:xfrm>
            <a:off x="899592" y="3003798"/>
            <a:ext cx="197361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s-ES" sz="1400" dirty="0" smtClean="0">
                <a:latin typeface="Consolas" pitchFamily="49" charset="0"/>
              </a:rPr>
              <a:t>&lt;h2&gt;{{texto}}&lt;/h2&gt;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4355976" y="3147814"/>
            <a:ext cx="3744416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export class </a:t>
            </a:r>
            <a:r>
              <a:rPr lang="en-US" sz="1400" dirty="0" err="1" smtClean="0">
                <a:latin typeface="Consolas" pitchFamily="49" charset="0"/>
              </a:rPr>
              <a:t>DatosComponent</a:t>
            </a:r>
            <a:r>
              <a:rPr lang="en-US" sz="1400" dirty="0" smtClean="0">
                <a:latin typeface="Consolas" pitchFamily="49" charset="0"/>
              </a:rPr>
              <a:t> {</a:t>
            </a:r>
          </a:p>
          <a:p>
            <a:r>
              <a:rPr lang="en-US" sz="1400" dirty="0" smtClean="0">
                <a:latin typeface="Consolas" pitchFamily="49" charset="0"/>
              </a:rPr>
              <a:t>  </a:t>
            </a:r>
            <a:r>
              <a:rPr lang="en-US" sz="1400" dirty="0" err="1" smtClean="0">
                <a:latin typeface="Consolas" pitchFamily="49" charset="0"/>
              </a:rPr>
              <a:t>nombre:string</a:t>
            </a:r>
            <a:r>
              <a:rPr lang="en-US" sz="1400" dirty="0" smtClean="0">
                <a:latin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</a:rPr>
              <a:t>  </a:t>
            </a:r>
            <a:r>
              <a:rPr lang="en-US" sz="1400" dirty="0" err="1" smtClean="0">
                <a:latin typeface="Consolas" pitchFamily="49" charset="0"/>
              </a:rPr>
              <a:t>texto:string</a:t>
            </a:r>
            <a:r>
              <a:rPr lang="en-US" sz="1400" dirty="0" smtClean="0">
                <a:latin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</a:rPr>
              <a:t>  :</a:t>
            </a:r>
          </a:p>
          <a:p>
            <a:r>
              <a:rPr lang="en-US" sz="1400" dirty="0" smtClean="0">
                <a:latin typeface="Consolas" pitchFamily="49" charset="0"/>
              </a:rPr>
              <a:t>}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3635896" y="1904223"/>
            <a:ext cx="1152128" cy="15841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2123728" y="3291830"/>
            <a:ext cx="2520280" cy="43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Paso de parámetros al componente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8208912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pueden pasar parámetros al componente desde la página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index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mediante atributos de la etiqueta asociada, utilizando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property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binding</a:t>
            </a:r>
            <a:endParaRPr lang="es-ES" sz="20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55576" y="1851670"/>
            <a:ext cx="45720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s-ES" sz="1400" dirty="0" smtClean="0">
                <a:latin typeface="Consolas" pitchFamily="49" charset="0"/>
              </a:rPr>
              <a:t>&lt;</a:t>
            </a:r>
            <a:r>
              <a:rPr lang="es-ES" sz="1400" dirty="0" err="1" smtClean="0">
                <a:latin typeface="Consolas" pitchFamily="49" charset="0"/>
              </a:rPr>
              <a:t>app-root</a:t>
            </a:r>
            <a:r>
              <a:rPr lang="es-ES" sz="1400" dirty="0" smtClean="0">
                <a:latin typeface="Consolas" pitchFamily="49" charset="0"/>
              </a:rPr>
              <a:t> [</a:t>
            </a:r>
            <a:r>
              <a:rPr lang="es-ES" sz="1400" dirty="0" err="1" smtClean="0">
                <a:latin typeface="Consolas" pitchFamily="49" charset="0"/>
              </a:rPr>
              <a:t>level</a:t>
            </a:r>
            <a:r>
              <a:rPr lang="es-ES" sz="1400" dirty="0" smtClean="0">
                <a:latin typeface="Consolas" pitchFamily="49" charset="0"/>
              </a:rPr>
              <a:t>]="5"&gt;&lt;/</a:t>
            </a:r>
            <a:r>
              <a:rPr lang="es-ES" sz="1400" dirty="0" err="1" smtClean="0">
                <a:latin typeface="Consolas" pitchFamily="49" charset="0"/>
              </a:rPr>
              <a:t>app-root</a:t>
            </a:r>
            <a:r>
              <a:rPr lang="es-ES" sz="1400" dirty="0" smtClean="0">
                <a:latin typeface="Consolas" pitchFamily="49" charset="0"/>
              </a:rPr>
              <a:t>&gt;</a:t>
            </a:r>
            <a:endParaRPr lang="es-ES" sz="1400" dirty="0">
              <a:latin typeface="Consolas" pitchFamily="49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3923928" y="2715766"/>
            <a:ext cx="3744416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export class </a:t>
            </a:r>
            <a:r>
              <a:rPr lang="en-US" sz="1400" dirty="0" err="1" smtClean="0">
                <a:latin typeface="Consolas" pitchFamily="49" charset="0"/>
              </a:rPr>
              <a:t>DatosComponent</a:t>
            </a:r>
            <a:r>
              <a:rPr lang="en-US" sz="1400" dirty="0" smtClean="0">
                <a:latin typeface="Consolas" pitchFamily="49" charset="0"/>
              </a:rPr>
              <a:t> {</a:t>
            </a:r>
          </a:p>
          <a:p>
            <a:r>
              <a:rPr lang="en-US" sz="1400" dirty="0" smtClean="0">
                <a:latin typeface="Consolas" pitchFamily="49" charset="0"/>
              </a:rPr>
              <a:t>  </a:t>
            </a:r>
            <a:r>
              <a:rPr lang="en-US" sz="1400" dirty="0" err="1" smtClean="0">
                <a:latin typeface="Consolas" pitchFamily="49" charset="0"/>
              </a:rPr>
              <a:t>level:number</a:t>
            </a:r>
            <a:r>
              <a:rPr lang="en-US" sz="1400" dirty="0" smtClean="0">
                <a:latin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</a:rPr>
              <a:t>  :</a:t>
            </a:r>
          </a:p>
          <a:p>
            <a:r>
              <a:rPr lang="en-US" sz="1400" dirty="0" smtClean="0">
                <a:latin typeface="Consolas" pitchFamily="49" charset="0"/>
              </a:rPr>
              <a:t>}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2843808" y="2067694"/>
            <a:ext cx="1368152" cy="100811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Eventos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8208912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de las funcionalidades de la capa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front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es capturar eventos o acciones de usuario.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angular los eventos se manejan a través de funciones de respuesta definidas en el componente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67544" y="2427734"/>
            <a:ext cx="626469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&lt;input type="button" value="</a:t>
            </a:r>
            <a:r>
              <a:rPr lang="en-US" sz="1400" dirty="0" err="1" smtClean="0">
                <a:latin typeface="Consolas" pitchFamily="49" charset="0"/>
              </a:rPr>
              <a:t>Buscar</a:t>
            </a:r>
            <a:r>
              <a:rPr lang="en-US" sz="1400" dirty="0" smtClean="0">
                <a:latin typeface="Consolas" pitchFamily="49" charset="0"/>
              </a:rPr>
              <a:t>" (click)="</a:t>
            </a:r>
            <a:r>
              <a:rPr lang="en-US" sz="1400" dirty="0" err="1" smtClean="0">
                <a:latin typeface="Consolas" pitchFamily="49" charset="0"/>
              </a:rPr>
              <a:t>buscar</a:t>
            </a:r>
            <a:r>
              <a:rPr lang="en-US" sz="1400" dirty="0" smtClean="0">
                <a:latin typeface="Consolas" pitchFamily="49" charset="0"/>
              </a:rPr>
              <a:t>()"&gt;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3923928" y="3507854"/>
            <a:ext cx="4248472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export class </a:t>
            </a:r>
            <a:r>
              <a:rPr lang="en-US" sz="1400" dirty="0" err="1" smtClean="0">
                <a:latin typeface="Consolas" pitchFamily="49" charset="0"/>
              </a:rPr>
              <a:t>BuscadorComponent</a:t>
            </a:r>
            <a:r>
              <a:rPr lang="en-US" sz="1400" dirty="0" smtClean="0">
                <a:latin typeface="Consolas" pitchFamily="49" charset="0"/>
              </a:rPr>
              <a:t> {</a:t>
            </a:r>
          </a:p>
          <a:p>
            <a:r>
              <a:rPr lang="en-US" sz="1400" dirty="0" smtClean="0">
                <a:latin typeface="Consolas" pitchFamily="49" charset="0"/>
              </a:rPr>
              <a:t>  </a:t>
            </a:r>
            <a:r>
              <a:rPr lang="es-ES" sz="1400" dirty="0" smtClean="0">
                <a:latin typeface="Consolas" pitchFamily="49" charset="0"/>
              </a:rPr>
              <a:t>buscar():</a:t>
            </a:r>
            <a:r>
              <a:rPr lang="es-ES" sz="1400" dirty="0" err="1" smtClean="0">
                <a:latin typeface="Consolas" pitchFamily="49" charset="0"/>
              </a:rPr>
              <a:t>void</a:t>
            </a:r>
            <a:r>
              <a:rPr lang="es-ES" sz="1400" dirty="0" smtClean="0">
                <a:latin typeface="Consolas" pitchFamily="49" charset="0"/>
              </a:rPr>
              <a:t>{</a:t>
            </a:r>
          </a:p>
          <a:p>
            <a:r>
              <a:rPr lang="es-ES" sz="1400" dirty="0" smtClean="0">
                <a:latin typeface="Consolas" pitchFamily="49" charset="0"/>
              </a:rPr>
              <a:t>      :</a:t>
            </a:r>
          </a:p>
          <a:p>
            <a:r>
              <a:rPr lang="es-ES" sz="1400" dirty="0" smtClean="0">
                <a:latin typeface="Consolas" pitchFamily="49" charset="0"/>
              </a:rPr>
              <a:t>   }</a:t>
            </a:r>
          </a:p>
          <a:p>
            <a:r>
              <a:rPr lang="en-US" sz="1400" dirty="0" smtClean="0">
                <a:latin typeface="Consolas" pitchFamily="49" charset="0"/>
              </a:rPr>
              <a:t>}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15" name="14 Conector recto de flecha"/>
          <p:cNvCxnSpPr/>
          <p:nvPr/>
        </p:nvCxnSpPr>
        <p:spPr>
          <a:xfrm flipH="1">
            <a:off x="4211960" y="2715766"/>
            <a:ext cx="1008112" cy="115212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Directiva </a:t>
            </a:r>
            <a:r>
              <a:rPr lang="es-ES" dirty="0" err="1" smtClean="0"/>
              <a:t>ngIf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8208912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Puede ser incluida en cualquier etiqueta HTML para que dicha etiqueta sea o no procesada en función de una condición.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 formato: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expresion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es evaluada como falso, la etiqueta será eliminada del árbol de objeto DOM.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Para poder utilizar esta etiqueta es necesario importar el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CommonModule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en el componente: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043608" y="2139702"/>
            <a:ext cx="432048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smtClean="0">
                <a:latin typeface="Consolas" pitchFamily="49" charset="0"/>
              </a:rPr>
              <a:t>&lt;etiqueta *</a:t>
            </a:r>
            <a:r>
              <a:rPr lang="es-ES" sz="1400" dirty="0" err="1" smtClean="0">
                <a:latin typeface="Consolas" pitchFamily="49" charset="0"/>
              </a:rPr>
              <a:t>ngIf</a:t>
            </a:r>
            <a:r>
              <a:rPr lang="es-ES" sz="1400" dirty="0" smtClean="0">
                <a:latin typeface="Consolas" pitchFamily="49" charset="0"/>
              </a:rPr>
              <a:t>="</a:t>
            </a:r>
            <a:r>
              <a:rPr lang="es-ES" sz="1400" dirty="0" err="1" smtClean="0">
                <a:latin typeface="Consolas" pitchFamily="49" charset="0"/>
              </a:rPr>
              <a:t>expresion</a:t>
            </a:r>
            <a:r>
              <a:rPr lang="es-ES" sz="1400" dirty="0" smtClean="0">
                <a:latin typeface="Consolas" pitchFamily="49" charset="0"/>
              </a:rPr>
              <a:t>"&gt;...&lt;/etiqueta&gt;</a:t>
            </a:r>
            <a:endParaRPr lang="en-US" sz="1400" dirty="0" smtClean="0">
              <a:latin typeface="Consolas" pitchFamily="49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547664" y="3939902"/>
            <a:ext cx="457200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@Component({</a:t>
            </a:r>
          </a:p>
          <a:p>
            <a:r>
              <a:rPr lang="en-US" sz="1400" dirty="0" smtClean="0">
                <a:latin typeface="Consolas" pitchFamily="49" charset="0"/>
              </a:rPr>
              <a:t>  selector: 'app-</a:t>
            </a:r>
            <a:r>
              <a:rPr lang="en-US" sz="1400" dirty="0" err="1" smtClean="0">
                <a:latin typeface="Consolas" pitchFamily="49" charset="0"/>
              </a:rPr>
              <a:t>buscador</a:t>
            </a:r>
            <a:r>
              <a:rPr lang="en-US" sz="1400" dirty="0" smtClean="0">
                <a:latin typeface="Consolas" pitchFamily="49" charset="0"/>
              </a:rPr>
              <a:t>',</a:t>
            </a:r>
          </a:p>
          <a:p>
            <a:r>
              <a:rPr lang="en-US" sz="1400" dirty="0" smtClean="0">
                <a:latin typeface="Consolas" pitchFamily="49" charset="0"/>
              </a:rPr>
              <a:t>  imports: [</a:t>
            </a:r>
            <a:r>
              <a:rPr lang="en-US" sz="1400" dirty="0" err="1" smtClean="0">
                <a:latin typeface="Consolas" pitchFamily="49" charset="0"/>
              </a:rPr>
              <a:t>CommonModule</a:t>
            </a:r>
            <a:r>
              <a:rPr lang="en-US" sz="1400" dirty="0" smtClean="0">
                <a:latin typeface="Consolas" pitchFamily="49" charset="0"/>
              </a:rPr>
              <a:t>],</a:t>
            </a:r>
          </a:p>
          <a:p>
            <a:r>
              <a:rPr lang="en-US" sz="1400" dirty="0" smtClean="0">
                <a:latin typeface="Consolas" pitchFamily="49" charset="0"/>
              </a:rPr>
              <a:t> 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Directiva </a:t>
            </a:r>
            <a:r>
              <a:rPr lang="es-ES" dirty="0" err="1" smtClean="0"/>
              <a:t>ngFor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8208912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incluye en una etiqueta para que esta aparecerá tantas veces como se indique en la expresión de iteración asignada a la directiva.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 formato: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Ejemplo: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uso de esta directiva también requiere la importación de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CommonModule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043608" y="2139702"/>
            <a:ext cx="640871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smtClean="0">
                <a:latin typeface="Consolas" pitchFamily="49" charset="0"/>
              </a:rPr>
              <a:t>&lt;etiqueta *</a:t>
            </a:r>
            <a:r>
              <a:rPr lang="es-ES" sz="1400" dirty="0" err="1" smtClean="0">
                <a:latin typeface="Consolas" pitchFamily="49" charset="0"/>
              </a:rPr>
              <a:t>ngFor</a:t>
            </a:r>
            <a:r>
              <a:rPr lang="es-ES" sz="1400" dirty="0" smtClean="0">
                <a:latin typeface="Consolas" pitchFamily="49" charset="0"/>
              </a:rPr>
              <a:t>="</a:t>
            </a:r>
            <a:r>
              <a:rPr lang="es-ES" sz="1400" dirty="0" err="1" smtClean="0">
                <a:latin typeface="Consolas" pitchFamily="49" charset="0"/>
              </a:rPr>
              <a:t>let</a:t>
            </a:r>
            <a:r>
              <a:rPr lang="es-ES" sz="1400" dirty="0" smtClean="0">
                <a:latin typeface="Consolas" pitchFamily="49" charset="0"/>
              </a:rPr>
              <a:t> variable of </a:t>
            </a:r>
            <a:r>
              <a:rPr lang="es-ES" sz="1400" dirty="0" err="1" smtClean="0">
                <a:latin typeface="Consolas" pitchFamily="49" charset="0"/>
              </a:rPr>
              <a:t>array</a:t>
            </a:r>
            <a:r>
              <a:rPr lang="es-ES" sz="1400" dirty="0" smtClean="0">
                <a:latin typeface="Consolas" pitchFamily="49" charset="0"/>
              </a:rPr>
              <a:t>"&gt;...&lt;/etiqueta&gt;</a:t>
            </a:r>
            <a:endParaRPr lang="en-US" sz="1400" dirty="0" smtClean="0">
              <a:latin typeface="Consolas" pitchFamily="49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043608" y="3363838"/>
            <a:ext cx="7056784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smtClean="0">
                <a:latin typeface="Consolas" pitchFamily="49" charset="0"/>
              </a:rPr>
              <a:t>&lt;</a:t>
            </a:r>
            <a:r>
              <a:rPr lang="es-ES" sz="1400" dirty="0" err="1" smtClean="0">
                <a:latin typeface="Consolas" pitchFamily="49" charset="0"/>
              </a:rPr>
              <a:t>tr</a:t>
            </a:r>
            <a:r>
              <a:rPr lang="es-ES" sz="1400" dirty="0" smtClean="0">
                <a:latin typeface="Consolas" pitchFamily="49" charset="0"/>
              </a:rPr>
              <a:t> *</a:t>
            </a:r>
            <a:r>
              <a:rPr lang="es-ES" sz="1400" dirty="0" err="1" smtClean="0">
                <a:latin typeface="Consolas" pitchFamily="49" charset="0"/>
              </a:rPr>
              <a:t>ngFor</a:t>
            </a:r>
            <a:r>
              <a:rPr lang="es-ES" sz="1400" dirty="0" smtClean="0">
                <a:latin typeface="Consolas" pitchFamily="49" charset="0"/>
              </a:rPr>
              <a:t>="</a:t>
            </a:r>
            <a:r>
              <a:rPr lang="es-ES" sz="1400" dirty="0" err="1" smtClean="0">
                <a:latin typeface="Consolas" pitchFamily="49" charset="0"/>
              </a:rPr>
              <a:t>let</a:t>
            </a:r>
            <a:r>
              <a:rPr lang="es-ES" sz="1400" dirty="0" smtClean="0">
                <a:latin typeface="Consolas" pitchFamily="49" charset="0"/>
              </a:rPr>
              <a:t> c of agenda"&gt;</a:t>
            </a:r>
          </a:p>
          <a:p>
            <a:r>
              <a:rPr lang="es-ES" sz="1400" dirty="0" smtClean="0">
                <a:latin typeface="Consolas" pitchFamily="49" charset="0"/>
              </a:rPr>
              <a:t>      &lt;</a:t>
            </a:r>
            <a:r>
              <a:rPr lang="es-ES" sz="1400" dirty="0" err="1" smtClean="0">
                <a:latin typeface="Consolas" pitchFamily="49" charset="0"/>
              </a:rPr>
              <a:t>td</a:t>
            </a:r>
            <a:r>
              <a:rPr lang="es-ES" sz="1400" dirty="0" smtClean="0">
                <a:latin typeface="Consolas" pitchFamily="49" charset="0"/>
              </a:rPr>
              <a:t>&gt;{{</a:t>
            </a:r>
            <a:r>
              <a:rPr lang="es-ES" sz="1400" dirty="0" err="1" smtClean="0">
                <a:latin typeface="Consolas" pitchFamily="49" charset="0"/>
              </a:rPr>
              <a:t>c.nombre</a:t>
            </a:r>
            <a:r>
              <a:rPr lang="es-ES" sz="1400" dirty="0" smtClean="0">
                <a:latin typeface="Consolas" pitchFamily="49" charset="0"/>
              </a:rPr>
              <a:t>}}&lt;/</a:t>
            </a:r>
            <a:r>
              <a:rPr lang="es-ES" sz="1400" dirty="0" err="1" smtClean="0">
                <a:latin typeface="Consolas" pitchFamily="49" charset="0"/>
              </a:rPr>
              <a:t>td</a:t>
            </a:r>
            <a:r>
              <a:rPr lang="es-ES" sz="1400" dirty="0" smtClean="0">
                <a:latin typeface="Consolas" pitchFamily="49" charset="0"/>
              </a:rPr>
              <a:t>&gt;&lt;</a:t>
            </a:r>
            <a:r>
              <a:rPr lang="es-ES" sz="1400" dirty="0" err="1" smtClean="0">
                <a:latin typeface="Consolas" pitchFamily="49" charset="0"/>
              </a:rPr>
              <a:t>td</a:t>
            </a:r>
            <a:r>
              <a:rPr lang="es-ES" sz="1400" dirty="0" smtClean="0">
                <a:latin typeface="Consolas" pitchFamily="49" charset="0"/>
              </a:rPr>
              <a:t>&gt;{{</a:t>
            </a:r>
            <a:r>
              <a:rPr lang="es-ES" sz="1400" dirty="0" err="1" smtClean="0">
                <a:latin typeface="Consolas" pitchFamily="49" charset="0"/>
              </a:rPr>
              <a:t>c.edad</a:t>
            </a:r>
            <a:r>
              <a:rPr lang="es-ES" sz="1400" dirty="0" smtClean="0">
                <a:latin typeface="Consolas" pitchFamily="49" charset="0"/>
              </a:rPr>
              <a:t>}}&lt;/</a:t>
            </a:r>
            <a:r>
              <a:rPr lang="es-ES" sz="1400" dirty="0" err="1" smtClean="0">
                <a:latin typeface="Consolas" pitchFamily="49" charset="0"/>
              </a:rPr>
              <a:t>td</a:t>
            </a:r>
            <a:r>
              <a:rPr lang="es-ES" sz="1400" dirty="0" smtClean="0">
                <a:latin typeface="Consolas" pitchFamily="49" charset="0"/>
              </a:rPr>
              <a:t>&gt;&lt;</a:t>
            </a:r>
            <a:r>
              <a:rPr lang="es-ES" sz="1400" dirty="0" err="1" smtClean="0">
                <a:latin typeface="Consolas" pitchFamily="49" charset="0"/>
              </a:rPr>
              <a:t>td</a:t>
            </a:r>
            <a:r>
              <a:rPr lang="es-ES" sz="1400" dirty="0" smtClean="0">
                <a:latin typeface="Consolas" pitchFamily="49" charset="0"/>
              </a:rPr>
              <a:t>&gt;{{</a:t>
            </a:r>
            <a:r>
              <a:rPr lang="es-ES" sz="1400" dirty="0" err="1" smtClean="0">
                <a:latin typeface="Consolas" pitchFamily="49" charset="0"/>
              </a:rPr>
              <a:t>c.telefono</a:t>
            </a:r>
            <a:r>
              <a:rPr lang="es-ES" sz="1400" dirty="0" smtClean="0">
                <a:latin typeface="Consolas" pitchFamily="49" charset="0"/>
              </a:rPr>
              <a:t>}}&lt;/</a:t>
            </a:r>
            <a:r>
              <a:rPr lang="es-ES" sz="1400" dirty="0" err="1" smtClean="0">
                <a:latin typeface="Consolas" pitchFamily="49" charset="0"/>
              </a:rPr>
              <a:t>td</a:t>
            </a:r>
            <a:r>
              <a:rPr lang="es-ES" sz="1400" dirty="0" smtClean="0">
                <a:latin typeface="Consolas" pitchFamily="49" charset="0"/>
              </a:rPr>
              <a:t>&gt;</a:t>
            </a:r>
          </a:p>
          <a:p>
            <a:r>
              <a:rPr lang="es-ES" sz="1400" dirty="0" smtClean="0">
                <a:latin typeface="Consolas" pitchFamily="49" charset="0"/>
              </a:rPr>
              <a:t>&lt;/</a:t>
            </a:r>
            <a:r>
              <a:rPr lang="es-ES" sz="1400" dirty="0" err="1" smtClean="0">
                <a:latin typeface="Consolas" pitchFamily="49" charset="0"/>
              </a:rPr>
              <a:t>tr</a:t>
            </a:r>
            <a:r>
              <a:rPr lang="es-ES" sz="1400" dirty="0" smtClean="0">
                <a:latin typeface="Consolas" pitchFamily="49" charset="0"/>
              </a:rPr>
              <a:t>&gt;</a:t>
            </a:r>
          </a:p>
        </p:txBody>
      </p:sp>
      <p:cxnSp>
        <p:nvCxnSpPr>
          <p:cNvPr id="9" name="8 Conector recto de flecha"/>
          <p:cNvCxnSpPr/>
          <p:nvPr/>
        </p:nvCxnSpPr>
        <p:spPr>
          <a:xfrm flipH="1">
            <a:off x="3059832" y="3075806"/>
            <a:ext cx="648072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3707904" y="2859782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Genera tantas filas &lt;</a:t>
            </a:r>
            <a:r>
              <a:rPr lang="es-ES" sz="800" dirty="0" err="1" smtClean="0"/>
              <a:t>tr</a:t>
            </a:r>
            <a:r>
              <a:rPr lang="es-ES" sz="800" dirty="0" smtClean="0"/>
              <a:t>&gt; como elementos haya en la colección o </a:t>
            </a:r>
            <a:r>
              <a:rPr lang="es-ES" sz="800" dirty="0" err="1" smtClean="0"/>
              <a:t>array</a:t>
            </a:r>
            <a:r>
              <a:rPr lang="es-ES" sz="800" dirty="0" smtClean="0"/>
              <a:t> "agenda"</a:t>
            </a:r>
            <a:endParaRPr lang="es-E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Directiva </a:t>
            </a:r>
            <a:r>
              <a:rPr lang="es-ES" dirty="0" err="1" smtClean="0"/>
              <a:t>ngSwitch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8208912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Utilizamos esta directiva para mostrar diferentes elementos de un conjunto de ellos, en función del resultado de una expresión.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Procesa la etiqueta cuyo valor @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ngSwitchWhen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coincide con el resultado de la expresión: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971600" y="2715766"/>
            <a:ext cx="6408712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smtClean="0">
                <a:latin typeface="Consolas" pitchFamily="49" charset="0"/>
              </a:rPr>
              <a:t>&lt;</a:t>
            </a:r>
            <a:r>
              <a:rPr lang="es-ES" sz="1400" dirty="0" err="1" smtClean="0">
                <a:latin typeface="Consolas" pitchFamily="49" charset="0"/>
              </a:rPr>
              <a:t>div</a:t>
            </a:r>
            <a:r>
              <a:rPr lang="es-ES" sz="1400" dirty="0" smtClean="0">
                <a:latin typeface="Consolas" pitchFamily="49" charset="0"/>
              </a:rPr>
              <a:t> [</a:t>
            </a:r>
            <a:r>
              <a:rPr lang="es-ES" sz="1400" dirty="0" err="1" smtClean="0">
                <a:latin typeface="Consolas" pitchFamily="49" charset="0"/>
              </a:rPr>
              <a:t>ngSwitch</a:t>
            </a:r>
            <a:r>
              <a:rPr lang="es-ES" sz="1400" dirty="0" smtClean="0">
                <a:latin typeface="Consolas" pitchFamily="49" charset="0"/>
              </a:rPr>
              <a:t>]="</a:t>
            </a:r>
            <a:r>
              <a:rPr lang="es-ES" sz="1400" dirty="0" err="1" smtClean="0">
                <a:latin typeface="Consolas" pitchFamily="49" charset="0"/>
              </a:rPr>
              <a:t>seleccionado.nombre</a:t>
            </a:r>
            <a:r>
              <a:rPr lang="es-ES" sz="1400" dirty="0" smtClean="0">
                <a:latin typeface="Consolas" pitchFamily="49" charset="0"/>
              </a:rPr>
              <a:t>"&gt;</a:t>
            </a:r>
          </a:p>
          <a:p>
            <a:r>
              <a:rPr lang="es-ES" sz="1400" dirty="0" smtClean="0">
                <a:latin typeface="Consolas" pitchFamily="49" charset="0"/>
              </a:rPr>
              <a:t>  &lt;</a:t>
            </a:r>
            <a:r>
              <a:rPr lang="es-ES" sz="1400" dirty="0" err="1" smtClean="0">
                <a:latin typeface="Consolas" pitchFamily="49" charset="0"/>
              </a:rPr>
              <a:t>div</a:t>
            </a:r>
            <a:r>
              <a:rPr lang="es-ES" sz="1400" dirty="0" smtClean="0">
                <a:latin typeface="Consolas" pitchFamily="49" charset="0"/>
              </a:rPr>
              <a:t> *</a:t>
            </a:r>
            <a:r>
              <a:rPr lang="es-ES" sz="1400" dirty="0" err="1" smtClean="0">
                <a:latin typeface="Consolas" pitchFamily="49" charset="0"/>
              </a:rPr>
              <a:t>ngSwitchWhen</a:t>
            </a:r>
            <a:r>
              <a:rPr lang="es-ES" sz="1400" dirty="0" smtClean="0">
                <a:latin typeface="Consolas" pitchFamily="49" charset="0"/>
              </a:rPr>
              <a:t>="Ana"&gt;Vive cerca&lt;/ </a:t>
            </a:r>
            <a:r>
              <a:rPr lang="es-ES" sz="1400" dirty="0" err="1" smtClean="0">
                <a:latin typeface="Consolas" pitchFamily="49" charset="0"/>
              </a:rPr>
              <a:t>div</a:t>
            </a:r>
            <a:r>
              <a:rPr lang="es-ES" sz="1400" dirty="0" smtClean="0">
                <a:latin typeface="Consolas" pitchFamily="49" charset="0"/>
              </a:rPr>
              <a:t> &gt;</a:t>
            </a:r>
          </a:p>
          <a:p>
            <a:r>
              <a:rPr lang="es-ES" sz="1400" dirty="0" smtClean="0">
                <a:latin typeface="Consolas" pitchFamily="49" charset="0"/>
              </a:rPr>
              <a:t>  &lt;</a:t>
            </a:r>
            <a:r>
              <a:rPr lang="es-ES" sz="1400" dirty="0" err="1" smtClean="0">
                <a:latin typeface="Consolas" pitchFamily="49" charset="0"/>
              </a:rPr>
              <a:t>div</a:t>
            </a:r>
            <a:r>
              <a:rPr lang="es-ES" sz="1400" dirty="0" smtClean="0">
                <a:latin typeface="Consolas" pitchFamily="49" charset="0"/>
              </a:rPr>
              <a:t> *</a:t>
            </a:r>
            <a:r>
              <a:rPr lang="es-ES" sz="1400" dirty="0" err="1" smtClean="0">
                <a:latin typeface="Consolas" pitchFamily="49" charset="0"/>
              </a:rPr>
              <a:t>ngSwitchWhen</a:t>
            </a:r>
            <a:r>
              <a:rPr lang="es-ES" sz="1400" dirty="0" smtClean="0">
                <a:latin typeface="Consolas" pitchFamily="49" charset="0"/>
              </a:rPr>
              <a:t>="Belén"&gt;Acaba de mudarse&lt;/ </a:t>
            </a:r>
            <a:r>
              <a:rPr lang="es-ES" sz="1400" dirty="0" err="1" smtClean="0">
                <a:latin typeface="Consolas" pitchFamily="49" charset="0"/>
              </a:rPr>
              <a:t>div</a:t>
            </a:r>
            <a:r>
              <a:rPr lang="es-ES" sz="1400" dirty="0" smtClean="0">
                <a:latin typeface="Consolas" pitchFamily="49" charset="0"/>
              </a:rPr>
              <a:t> &gt;</a:t>
            </a:r>
          </a:p>
          <a:p>
            <a:r>
              <a:rPr lang="es-ES" sz="1400" dirty="0" smtClean="0">
                <a:latin typeface="Consolas" pitchFamily="49" charset="0"/>
              </a:rPr>
              <a:t>  &lt;</a:t>
            </a:r>
            <a:r>
              <a:rPr lang="es-ES" sz="1400" dirty="0" err="1" smtClean="0">
                <a:latin typeface="Consolas" pitchFamily="49" charset="0"/>
              </a:rPr>
              <a:t>div</a:t>
            </a:r>
            <a:r>
              <a:rPr lang="es-ES" sz="1400" dirty="0" smtClean="0">
                <a:latin typeface="Consolas" pitchFamily="49" charset="0"/>
              </a:rPr>
              <a:t> *</a:t>
            </a:r>
            <a:r>
              <a:rPr lang="es-ES" sz="1400" dirty="0" err="1" smtClean="0">
                <a:latin typeface="Consolas" pitchFamily="49" charset="0"/>
              </a:rPr>
              <a:t>ngSwitchWhen</a:t>
            </a:r>
            <a:r>
              <a:rPr lang="es-ES" sz="1400" dirty="0" smtClean="0">
                <a:latin typeface="Consolas" pitchFamily="49" charset="0"/>
              </a:rPr>
              <a:t>="Marcos"&gt;Vive ahí desde siempre&lt;/ </a:t>
            </a:r>
            <a:r>
              <a:rPr lang="es-ES" sz="1400" dirty="0" err="1" smtClean="0">
                <a:latin typeface="Consolas" pitchFamily="49" charset="0"/>
              </a:rPr>
              <a:t>div</a:t>
            </a:r>
            <a:r>
              <a:rPr lang="es-ES" sz="1400" dirty="0" smtClean="0">
                <a:latin typeface="Consolas" pitchFamily="49" charset="0"/>
              </a:rPr>
              <a:t> &gt;</a:t>
            </a:r>
          </a:p>
          <a:p>
            <a:r>
              <a:rPr lang="es-ES" sz="1400" dirty="0" smtClean="0">
                <a:latin typeface="Consolas" pitchFamily="49" charset="0"/>
              </a:rPr>
              <a:t>  &lt;</a:t>
            </a:r>
            <a:r>
              <a:rPr lang="es-ES" sz="1400" dirty="0" err="1" smtClean="0">
                <a:latin typeface="Consolas" pitchFamily="49" charset="0"/>
              </a:rPr>
              <a:t>div</a:t>
            </a:r>
            <a:r>
              <a:rPr lang="es-ES" sz="1400" dirty="0" smtClean="0">
                <a:latin typeface="Consolas" pitchFamily="49" charset="0"/>
              </a:rPr>
              <a:t> *</a:t>
            </a:r>
            <a:r>
              <a:rPr lang="es-ES" sz="1400" dirty="0" err="1" smtClean="0">
                <a:latin typeface="Consolas" pitchFamily="49" charset="0"/>
              </a:rPr>
              <a:t>ngSwitchDefault</a:t>
            </a:r>
            <a:r>
              <a:rPr lang="es-ES" sz="1400" dirty="0" smtClean="0">
                <a:latin typeface="Consolas" pitchFamily="49" charset="0"/>
              </a:rPr>
              <a:t>&gt;desconocidos&lt;/ </a:t>
            </a:r>
            <a:r>
              <a:rPr lang="es-ES" sz="1400" dirty="0" err="1" smtClean="0">
                <a:latin typeface="Consolas" pitchFamily="49" charset="0"/>
              </a:rPr>
              <a:t>div</a:t>
            </a:r>
            <a:r>
              <a:rPr lang="es-ES" sz="1400" dirty="0" smtClean="0">
                <a:latin typeface="Consolas" pitchFamily="49" charset="0"/>
              </a:rPr>
              <a:t> &gt;</a:t>
            </a:r>
          </a:p>
          <a:p>
            <a:r>
              <a:rPr lang="es-ES" sz="1400" dirty="0" smtClean="0">
                <a:latin typeface="Consolas" pitchFamily="49" charset="0"/>
              </a:rPr>
              <a:t>&lt;/</a:t>
            </a:r>
            <a:r>
              <a:rPr lang="es-ES" sz="1400" dirty="0" err="1" smtClean="0">
                <a:latin typeface="Consolas" pitchFamily="49" charset="0"/>
              </a:rPr>
              <a:t>div</a:t>
            </a:r>
            <a:r>
              <a:rPr lang="es-ES" sz="1400" dirty="0" smtClean="0">
                <a:latin typeface="Consolas" pitchFamily="49" charset="0"/>
              </a:rPr>
              <a:t>&gt;</a:t>
            </a:r>
            <a:endParaRPr lang="en-US" sz="14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Servicios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8208912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Encapsulan la lógica de negocio de la aplicación (Modelo).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Exponen su funcionalidad al componente controlador a través de métodos.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servicio es inyectado en el componente para que pueda hacer uso del mismo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1691680" y="3291830"/>
            <a:ext cx="1512168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1763015" y="30037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Controlador</a:t>
            </a:r>
            <a:endParaRPr lang="es-ES" sz="1400" dirty="0"/>
          </a:p>
        </p:txBody>
      </p:sp>
      <p:sp>
        <p:nvSpPr>
          <p:cNvPr id="8" name="7 Rectángulo redondeado"/>
          <p:cNvSpPr/>
          <p:nvPr/>
        </p:nvSpPr>
        <p:spPr>
          <a:xfrm>
            <a:off x="4427984" y="3291830"/>
            <a:ext cx="1512168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4499319" y="30037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Modelo</a:t>
            </a:r>
            <a:endParaRPr lang="es-ES" sz="1400" dirty="0"/>
          </a:p>
        </p:txBody>
      </p:sp>
      <p:sp>
        <p:nvSpPr>
          <p:cNvPr id="10" name="9 Elipse"/>
          <p:cNvSpPr/>
          <p:nvPr/>
        </p:nvSpPr>
        <p:spPr>
          <a:xfrm>
            <a:off x="4788024" y="3579862"/>
            <a:ext cx="936104" cy="50405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4840577" y="3652543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servicio</a:t>
            </a:r>
            <a:endParaRPr lang="es-ES" sz="1400" dirty="0"/>
          </a:p>
        </p:txBody>
      </p:sp>
      <p:sp>
        <p:nvSpPr>
          <p:cNvPr id="12" name="11 Elipse"/>
          <p:cNvSpPr/>
          <p:nvPr/>
        </p:nvSpPr>
        <p:spPr>
          <a:xfrm>
            <a:off x="1907704" y="3579862"/>
            <a:ext cx="1152128" cy="50405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1914861" y="3659028"/>
            <a:ext cx="1171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componente</a:t>
            </a:r>
            <a:endParaRPr lang="es-ES" sz="1400" dirty="0"/>
          </a:p>
        </p:txBody>
      </p:sp>
      <p:sp>
        <p:nvSpPr>
          <p:cNvPr id="14" name="13 Forma libre"/>
          <p:cNvSpPr/>
          <p:nvPr/>
        </p:nvSpPr>
        <p:spPr>
          <a:xfrm>
            <a:off x="2613498" y="3157166"/>
            <a:ext cx="2166025" cy="643106"/>
          </a:xfrm>
          <a:custGeom>
            <a:avLst/>
            <a:gdLst>
              <a:gd name="connsiteX0" fmla="*/ 2166025 w 2166025"/>
              <a:gd name="connsiteY0" fmla="*/ 643106 h 643106"/>
              <a:gd name="connsiteX1" fmla="*/ 1381328 w 2166025"/>
              <a:gd name="connsiteY1" fmla="*/ 20536 h 643106"/>
              <a:gd name="connsiteX2" fmla="*/ 0 w 2166025"/>
              <a:gd name="connsiteY2" fmla="*/ 519889 h 64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025" h="643106">
                <a:moveTo>
                  <a:pt x="2166025" y="643106"/>
                </a:moveTo>
                <a:cubicBezTo>
                  <a:pt x="1954178" y="342089"/>
                  <a:pt x="1742332" y="41072"/>
                  <a:pt x="1381328" y="20536"/>
                </a:cubicBezTo>
                <a:cubicBezTo>
                  <a:pt x="1020324" y="0"/>
                  <a:pt x="510162" y="259944"/>
                  <a:pt x="0" y="519889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3347864" y="281971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Inyección de dependencia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Implementación de un servicio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8208912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implementa en una clase estándar anotada con @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Injectable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el componente se inyecta a través del constructor: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2411760" y="1347614"/>
            <a:ext cx="3888432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smtClean="0">
                <a:latin typeface="Consolas" pitchFamily="49" charset="0"/>
              </a:rPr>
              <a:t>@</a:t>
            </a:r>
            <a:r>
              <a:rPr lang="es-ES" sz="1400" dirty="0" err="1" smtClean="0">
                <a:latin typeface="Consolas" pitchFamily="49" charset="0"/>
              </a:rPr>
              <a:t>Injectable</a:t>
            </a:r>
            <a:r>
              <a:rPr lang="es-ES" sz="1400" dirty="0" smtClean="0">
                <a:latin typeface="Consolas" pitchFamily="49" charset="0"/>
              </a:rPr>
              <a:t>({</a:t>
            </a:r>
          </a:p>
          <a:p>
            <a:r>
              <a:rPr lang="es-ES" sz="1400" dirty="0" smtClean="0">
                <a:latin typeface="Consolas" pitchFamily="49" charset="0"/>
              </a:rPr>
              <a:t>  </a:t>
            </a:r>
            <a:r>
              <a:rPr lang="es-ES" sz="1400" dirty="0" err="1" smtClean="0">
                <a:latin typeface="Consolas" pitchFamily="49" charset="0"/>
              </a:rPr>
              <a:t>providedIn</a:t>
            </a:r>
            <a:r>
              <a:rPr lang="es-ES" sz="1400" dirty="0" smtClean="0">
                <a:latin typeface="Consolas" pitchFamily="49" charset="0"/>
              </a:rPr>
              <a:t>: '</a:t>
            </a:r>
            <a:r>
              <a:rPr lang="es-ES" sz="1400" dirty="0" err="1" smtClean="0">
                <a:latin typeface="Consolas" pitchFamily="49" charset="0"/>
              </a:rPr>
              <a:t>root</a:t>
            </a:r>
            <a:r>
              <a:rPr lang="es-ES" sz="1400" dirty="0" smtClean="0">
                <a:latin typeface="Consolas" pitchFamily="49" charset="0"/>
              </a:rPr>
              <a:t>'</a:t>
            </a:r>
          </a:p>
          <a:p>
            <a:r>
              <a:rPr lang="es-ES" sz="1400" dirty="0" smtClean="0">
                <a:latin typeface="Consolas" pitchFamily="49" charset="0"/>
              </a:rPr>
              <a:t>})</a:t>
            </a:r>
          </a:p>
          <a:p>
            <a:r>
              <a:rPr lang="es-ES" sz="1400" dirty="0" err="1" smtClean="0">
                <a:latin typeface="Consolas" pitchFamily="49" charset="0"/>
              </a:rPr>
              <a:t>export</a:t>
            </a:r>
            <a:r>
              <a:rPr lang="es-ES" sz="1400" dirty="0" smtClean="0">
                <a:latin typeface="Consolas" pitchFamily="49" charset="0"/>
              </a:rPr>
              <a:t> </a:t>
            </a:r>
            <a:r>
              <a:rPr lang="es-ES" sz="1400" dirty="0" err="1" smtClean="0">
                <a:latin typeface="Consolas" pitchFamily="49" charset="0"/>
              </a:rPr>
              <a:t>class</a:t>
            </a:r>
            <a:r>
              <a:rPr lang="es-ES" sz="1400" dirty="0" smtClean="0">
                <a:latin typeface="Consolas" pitchFamily="49" charset="0"/>
              </a:rPr>
              <a:t> </a:t>
            </a:r>
            <a:r>
              <a:rPr lang="es-ES" sz="1400" dirty="0" err="1" smtClean="0">
                <a:latin typeface="Consolas" pitchFamily="49" charset="0"/>
              </a:rPr>
              <a:t>BuscadorService</a:t>
            </a:r>
            <a:r>
              <a:rPr lang="es-ES" sz="1400" dirty="0" smtClean="0">
                <a:latin typeface="Consolas" pitchFamily="49" charset="0"/>
              </a:rPr>
              <a:t> {</a:t>
            </a:r>
          </a:p>
          <a:p>
            <a:r>
              <a:rPr lang="es-ES" sz="1400" dirty="0" smtClean="0">
                <a:latin typeface="Consolas" pitchFamily="49" charset="0"/>
              </a:rPr>
              <a:t>  buscar(</a:t>
            </a:r>
            <a:r>
              <a:rPr lang="es-ES" sz="1400" dirty="0" err="1" smtClean="0">
                <a:latin typeface="Consolas" pitchFamily="49" charset="0"/>
              </a:rPr>
              <a:t>tematica:string</a:t>
            </a:r>
            <a:r>
              <a:rPr lang="es-ES" sz="1400" dirty="0" smtClean="0">
                <a:latin typeface="Consolas" pitchFamily="49" charset="0"/>
              </a:rPr>
              <a:t>):</a:t>
            </a:r>
            <a:r>
              <a:rPr lang="es-ES" sz="1400" dirty="0" err="1" smtClean="0">
                <a:latin typeface="Consolas" pitchFamily="49" charset="0"/>
              </a:rPr>
              <a:t>String</a:t>
            </a:r>
            <a:r>
              <a:rPr lang="es-ES" sz="1400" dirty="0" smtClean="0">
                <a:latin typeface="Consolas" pitchFamily="49" charset="0"/>
              </a:rPr>
              <a:t> []{</a:t>
            </a:r>
          </a:p>
          <a:p>
            <a:r>
              <a:rPr lang="es-ES" sz="1400" dirty="0" smtClean="0">
                <a:latin typeface="Consolas" pitchFamily="49" charset="0"/>
              </a:rPr>
              <a:t>    :</a:t>
            </a:r>
          </a:p>
          <a:p>
            <a:r>
              <a:rPr lang="es-ES" sz="1400" dirty="0" smtClean="0">
                <a:latin typeface="Consolas" pitchFamily="49" charset="0"/>
              </a:rPr>
              <a:t>  }</a:t>
            </a:r>
          </a:p>
          <a:p>
            <a:r>
              <a:rPr lang="es-ES" sz="1400" dirty="0" smtClean="0">
                <a:latin typeface="Consolas" pitchFamily="49" charset="0"/>
              </a:rPr>
              <a:t>}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971600" y="4011910"/>
            <a:ext cx="5976664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err="1" smtClean="0">
                <a:latin typeface="Consolas" pitchFamily="49" charset="0"/>
              </a:rPr>
              <a:t>export</a:t>
            </a:r>
            <a:r>
              <a:rPr lang="es-ES" sz="1400" dirty="0" smtClean="0">
                <a:latin typeface="Consolas" pitchFamily="49" charset="0"/>
              </a:rPr>
              <a:t> </a:t>
            </a:r>
            <a:r>
              <a:rPr lang="es-ES" sz="1400" dirty="0" err="1" smtClean="0">
                <a:latin typeface="Consolas" pitchFamily="49" charset="0"/>
              </a:rPr>
              <a:t>class</a:t>
            </a:r>
            <a:r>
              <a:rPr lang="es-ES" sz="1400" dirty="0" smtClean="0">
                <a:latin typeface="Consolas" pitchFamily="49" charset="0"/>
              </a:rPr>
              <a:t> </a:t>
            </a:r>
            <a:r>
              <a:rPr lang="es-ES" sz="1400" dirty="0" err="1" smtClean="0">
                <a:latin typeface="Consolas" pitchFamily="49" charset="0"/>
              </a:rPr>
              <a:t>BuscadorComponent</a:t>
            </a:r>
            <a:r>
              <a:rPr lang="es-ES" sz="1400" dirty="0" smtClean="0">
                <a:latin typeface="Consolas" pitchFamily="49" charset="0"/>
              </a:rPr>
              <a:t> {</a:t>
            </a:r>
          </a:p>
          <a:p>
            <a:r>
              <a:rPr lang="es-ES" sz="1400" dirty="0" smtClean="0">
                <a:latin typeface="Consolas" pitchFamily="49" charset="0"/>
              </a:rPr>
              <a:t>  constructor(</a:t>
            </a:r>
            <a:r>
              <a:rPr lang="es-ES" sz="1400" dirty="0" err="1" smtClean="0">
                <a:latin typeface="Consolas" pitchFamily="49" charset="0"/>
              </a:rPr>
              <a:t>private</a:t>
            </a:r>
            <a:r>
              <a:rPr lang="es-ES" sz="1400" dirty="0" smtClean="0">
                <a:latin typeface="Consolas" pitchFamily="49" charset="0"/>
              </a:rPr>
              <a:t> </a:t>
            </a:r>
            <a:r>
              <a:rPr lang="es-ES" sz="1400" dirty="0" err="1" smtClean="0">
                <a:latin typeface="Consolas" pitchFamily="49" charset="0"/>
              </a:rPr>
              <a:t>buscadorService:BuscadorService</a:t>
            </a:r>
            <a:r>
              <a:rPr lang="es-ES" sz="1400" dirty="0" smtClean="0">
                <a:latin typeface="Consolas" pitchFamily="49" charset="0"/>
              </a:rPr>
              <a:t>){</a:t>
            </a:r>
          </a:p>
          <a:p>
            <a:r>
              <a:rPr lang="es-ES" sz="1400" dirty="0" smtClean="0">
                <a:latin typeface="Consolas" pitchFamily="49" charset="0"/>
              </a:rPr>
              <a:t/>
            </a:r>
            <a:br>
              <a:rPr lang="es-ES" sz="1400" dirty="0" smtClean="0">
                <a:latin typeface="Consolas" pitchFamily="49" charset="0"/>
              </a:rPr>
            </a:br>
            <a:r>
              <a:rPr lang="es-ES" sz="1400" dirty="0" smtClean="0">
                <a:latin typeface="Consolas" pitchFamily="49" charset="0"/>
              </a:rPr>
              <a:t>  }</a:t>
            </a:r>
          </a:p>
        </p:txBody>
      </p:sp>
      <p:cxnSp>
        <p:nvCxnSpPr>
          <p:cNvPr id="19" name="18 Conector recto de flecha"/>
          <p:cNvCxnSpPr/>
          <p:nvPr/>
        </p:nvCxnSpPr>
        <p:spPr>
          <a:xfrm flipH="1">
            <a:off x="4572000" y="3867894"/>
            <a:ext cx="108012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5580112" y="3579862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Inyección de servicio en un atributo de la clase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Características de Angular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771550"/>
            <a:ext cx="7992888" cy="86409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Framework para la creación de aplicaciones Web de lado cliente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Basado en la creación de plantillas HTML gestionadas por componentes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Simplifica la interacción con el usuario 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Vinculación a datos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Implementación de código mediante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TypeScript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superconjunto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JavaScript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orientado a objetos)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Aplicaciones basadas en patrón MVC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Peticiones Http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8208912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realizan a través del componente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HttpClient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incluido en la librería http.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Este componente deberá ser utilizado desde un servicio. Puede ser inyectado a través del constructor: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proveedor del módulo debe ser declarado en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app.config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1619672" y="2139702"/>
            <a:ext cx="4248472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000" dirty="0" err="1" smtClean="0">
                <a:latin typeface="Consolas" pitchFamily="49" charset="0"/>
              </a:rPr>
              <a:t>import</a:t>
            </a:r>
            <a:r>
              <a:rPr lang="es-ES" sz="1000" dirty="0" smtClean="0">
                <a:latin typeface="Consolas" pitchFamily="49" charset="0"/>
              </a:rPr>
              <a:t> { </a:t>
            </a:r>
            <a:r>
              <a:rPr lang="es-ES" sz="1000" dirty="0" err="1" smtClean="0">
                <a:latin typeface="Consolas" pitchFamily="49" charset="0"/>
              </a:rPr>
              <a:t>HttpClient</a:t>
            </a:r>
            <a:r>
              <a:rPr lang="es-ES" sz="1000" dirty="0" smtClean="0">
                <a:latin typeface="Consolas" pitchFamily="49" charset="0"/>
              </a:rPr>
              <a:t> } </a:t>
            </a:r>
            <a:r>
              <a:rPr lang="es-ES" sz="1000" dirty="0" err="1" smtClean="0">
                <a:latin typeface="Consolas" pitchFamily="49" charset="0"/>
              </a:rPr>
              <a:t>from</a:t>
            </a:r>
            <a:r>
              <a:rPr lang="es-ES" sz="1000" dirty="0" smtClean="0">
                <a:latin typeface="Consolas" pitchFamily="49" charset="0"/>
              </a:rPr>
              <a:t> '@angular/</a:t>
            </a:r>
            <a:r>
              <a:rPr lang="es-ES" sz="1000" dirty="0" err="1" smtClean="0">
                <a:latin typeface="Consolas" pitchFamily="49" charset="0"/>
              </a:rPr>
              <a:t>common</a:t>
            </a:r>
            <a:r>
              <a:rPr lang="es-ES" sz="1000" dirty="0" smtClean="0">
                <a:latin typeface="Consolas" pitchFamily="49" charset="0"/>
              </a:rPr>
              <a:t>/http';</a:t>
            </a:r>
          </a:p>
          <a:p>
            <a:endParaRPr lang="es-ES" sz="1000" dirty="0" smtClean="0">
              <a:latin typeface="Consolas" pitchFamily="49" charset="0"/>
            </a:endParaRPr>
          </a:p>
          <a:p>
            <a:r>
              <a:rPr lang="es-ES" sz="1000" dirty="0" smtClean="0">
                <a:latin typeface="Consolas" pitchFamily="49" charset="0"/>
              </a:rPr>
              <a:t>@</a:t>
            </a:r>
            <a:r>
              <a:rPr lang="es-ES" sz="1000" dirty="0" err="1" smtClean="0">
                <a:latin typeface="Consolas" pitchFamily="49" charset="0"/>
              </a:rPr>
              <a:t>Injectable</a:t>
            </a:r>
            <a:r>
              <a:rPr lang="es-ES" sz="1000" dirty="0" smtClean="0">
                <a:latin typeface="Consolas" pitchFamily="49" charset="0"/>
              </a:rPr>
              <a:t>({</a:t>
            </a:r>
          </a:p>
          <a:p>
            <a:r>
              <a:rPr lang="es-ES" sz="1000" dirty="0" smtClean="0">
                <a:latin typeface="Consolas" pitchFamily="49" charset="0"/>
              </a:rPr>
              <a:t>  </a:t>
            </a:r>
            <a:r>
              <a:rPr lang="es-ES" sz="1000" dirty="0" err="1" smtClean="0">
                <a:latin typeface="Consolas" pitchFamily="49" charset="0"/>
              </a:rPr>
              <a:t>providedIn</a:t>
            </a:r>
            <a:r>
              <a:rPr lang="es-ES" sz="1000" dirty="0" smtClean="0">
                <a:latin typeface="Consolas" pitchFamily="49" charset="0"/>
              </a:rPr>
              <a:t>: '</a:t>
            </a:r>
            <a:r>
              <a:rPr lang="es-ES" sz="1000" dirty="0" err="1" smtClean="0">
                <a:latin typeface="Consolas" pitchFamily="49" charset="0"/>
              </a:rPr>
              <a:t>root</a:t>
            </a:r>
            <a:r>
              <a:rPr lang="es-ES" sz="1000" dirty="0" smtClean="0">
                <a:latin typeface="Consolas" pitchFamily="49" charset="0"/>
              </a:rPr>
              <a:t>'</a:t>
            </a:r>
          </a:p>
          <a:p>
            <a:r>
              <a:rPr lang="es-ES" sz="1000" dirty="0" smtClean="0">
                <a:latin typeface="Consolas" pitchFamily="49" charset="0"/>
              </a:rPr>
              <a:t>})</a:t>
            </a:r>
          </a:p>
          <a:p>
            <a:r>
              <a:rPr lang="es-ES" sz="1000" dirty="0" err="1" smtClean="0">
                <a:latin typeface="Consolas" pitchFamily="49" charset="0"/>
              </a:rPr>
              <a:t>export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class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BuscadorService</a:t>
            </a:r>
            <a:r>
              <a:rPr lang="es-ES" sz="1000" dirty="0" smtClean="0">
                <a:latin typeface="Consolas" pitchFamily="49" charset="0"/>
              </a:rPr>
              <a:t> {</a:t>
            </a:r>
          </a:p>
          <a:p>
            <a:r>
              <a:rPr lang="es-ES" sz="1000" dirty="0" smtClean="0">
                <a:latin typeface="Consolas" pitchFamily="49" charset="0"/>
              </a:rPr>
              <a:t>  constructor(</a:t>
            </a:r>
            <a:r>
              <a:rPr lang="es-ES" sz="1000" b="1" dirty="0" err="1" smtClean="0">
                <a:latin typeface="Consolas" pitchFamily="49" charset="0"/>
              </a:rPr>
              <a:t>private</a:t>
            </a:r>
            <a:r>
              <a:rPr lang="es-ES" sz="1000" b="1" dirty="0" smtClean="0">
                <a:latin typeface="Consolas" pitchFamily="49" charset="0"/>
              </a:rPr>
              <a:t> http:HttpClient</a:t>
            </a:r>
            <a:r>
              <a:rPr lang="es-ES" sz="1000" dirty="0" smtClean="0">
                <a:latin typeface="Consolas" pitchFamily="49" charset="0"/>
              </a:rPr>
              <a:t>){</a:t>
            </a:r>
          </a:p>
          <a:p>
            <a:r>
              <a:rPr lang="es-ES" sz="1000" dirty="0" smtClean="0">
                <a:latin typeface="Consolas" pitchFamily="49" charset="0"/>
              </a:rPr>
              <a:t>  }</a:t>
            </a:r>
          </a:p>
          <a:p>
            <a:r>
              <a:rPr lang="es-ES" sz="1000" dirty="0" smtClean="0">
                <a:latin typeface="Consolas" pitchFamily="49" charset="0"/>
              </a:rPr>
              <a:t>}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227207" y="4175381"/>
            <a:ext cx="5040560" cy="861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000" dirty="0" err="1" smtClean="0">
                <a:latin typeface="Consolas" pitchFamily="49" charset="0"/>
              </a:rPr>
              <a:t>import</a:t>
            </a:r>
            <a:r>
              <a:rPr lang="es-ES" sz="1000" dirty="0" smtClean="0">
                <a:latin typeface="Consolas" pitchFamily="49" charset="0"/>
              </a:rPr>
              <a:t> { </a:t>
            </a:r>
            <a:r>
              <a:rPr lang="es-ES" sz="1000" dirty="0" err="1" smtClean="0">
                <a:latin typeface="Consolas" pitchFamily="49" charset="0"/>
              </a:rPr>
              <a:t>provideHttpClient</a:t>
            </a:r>
            <a:r>
              <a:rPr lang="es-ES" sz="1000" dirty="0" smtClean="0">
                <a:latin typeface="Consolas" pitchFamily="49" charset="0"/>
              </a:rPr>
              <a:t> } </a:t>
            </a:r>
            <a:r>
              <a:rPr lang="es-ES" sz="1000" dirty="0" err="1" smtClean="0">
                <a:latin typeface="Consolas" pitchFamily="49" charset="0"/>
              </a:rPr>
              <a:t>from</a:t>
            </a:r>
            <a:r>
              <a:rPr lang="es-ES" sz="1000" dirty="0" smtClean="0">
                <a:latin typeface="Consolas" pitchFamily="49" charset="0"/>
              </a:rPr>
              <a:t> '@angular/</a:t>
            </a:r>
            <a:r>
              <a:rPr lang="es-ES" sz="1000" dirty="0" err="1" smtClean="0">
                <a:latin typeface="Consolas" pitchFamily="49" charset="0"/>
              </a:rPr>
              <a:t>common</a:t>
            </a:r>
            <a:r>
              <a:rPr lang="es-ES" sz="1000" dirty="0" smtClean="0">
                <a:latin typeface="Consolas" pitchFamily="49" charset="0"/>
              </a:rPr>
              <a:t>/http';</a:t>
            </a:r>
          </a:p>
          <a:p>
            <a:r>
              <a:rPr lang="es-ES" sz="1000" dirty="0" smtClean="0">
                <a:latin typeface="Consolas" pitchFamily="49" charset="0"/>
              </a:rPr>
              <a:t/>
            </a:r>
            <a:br>
              <a:rPr lang="es-ES" sz="1000" dirty="0" smtClean="0">
                <a:latin typeface="Consolas" pitchFamily="49" charset="0"/>
              </a:rPr>
            </a:br>
            <a:r>
              <a:rPr lang="es-ES" sz="1000" dirty="0" err="1" smtClean="0">
                <a:latin typeface="Consolas" pitchFamily="49" charset="0"/>
              </a:rPr>
              <a:t>export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const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appConfig</a:t>
            </a:r>
            <a:r>
              <a:rPr lang="es-ES" sz="1000" dirty="0" smtClean="0">
                <a:latin typeface="Consolas" pitchFamily="49" charset="0"/>
              </a:rPr>
              <a:t>: </a:t>
            </a:r>
            <a:r>
              <a:rPr lang="es-ES" sz="1000" dirty="0" err="1" smtClean="0">
                <a:latin typeface="Consolas" pitchFamily="49" charset="0"/>
              </a:rPr>
              <a:t>ApplicationConfig</a:t>
            </a:r>
            <a:r>
              <a:rPr lang="es-ES" sz="1000" dirty="0" smtClean="0">
                <a:latin typeface="Consolas" pitchFamily="49" charset="0"/>
              </a:rPr>
              <a:t> = {</a:t>
            </a:r>
          </a:p>
          <a:p>
            <a:r>
              <a:rPr lang="es-ES" sz="1000" dirty="0" smtClean="0">
                <a:latin typeface="Consolas" pitchFamily="49" charset="0"/>
              </a:rPr>
              <a:t>  </a:t>
            </a:r>
            <a:r>
              <a:rPr lang="es-ES" sz="1000" dirty="0" err="1" smtClean="0">
                <a:latin typeface="Consolas" pitchFamily="49" charset="0"/>
              </a:rPr>
              <a:t>providers</a:t>
            </a:r>
            <a:r>
              <a:rPr lang="es-ES" sz="1000" dirty="0" smtClean="0">
                <a:latin typeface="Consolas" pitchFamily="49" charset="0"/>
              </a:rPr>
              <a:t>: [</a:t>
            </a:r>
            <a:r>
              <a:rPr lang="es-ES" sz="1000" b="1" dirty="0" err="1" smtClean="0">
                <a:latin typeface="Consolas" pitchFamily="49" charset="0"/>
              </a:rPr>
              <a:t>provideHttpClient</a:t>
            </a:r>
            <a:r>
              <a:rPr lang="es-ES" sz="1000" b="1" dirty="0" smtClean="0">
                <a:latin typeface="Consolas" pitchFamily="49" charset="0"/>
              </a:rPr>
              <a:t>()</a:t>
            </a:r>
            <a:r>
              <a:rPr lang="es-ES" sz="1000" dirty="0" smtClean="0">
                <a:latin typeface="Consolas" pitchFamily="49" charset="0"/>
              </a:rPr>
              <a:t>,…]</a:t>
            </a:r>
          </a:p>
          <a:p>
            <a:r>
              <a:rPr lang="es-ES" sz="1000" dirty="0" smtClean="0">
                <a:latin typeface="Consolas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Observables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555526"/>
            <a:ext cx="8208912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petición HTTP 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post, ...) devuelve un Observable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 un Observable se suscribe el componente controlador para procesar el resultado cuando esté disponible: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3563888" y="3723878"/>
            <a:ext cx="468052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000" dirty="0" err="1" smtClean="0">
                <a:latin typeface="Consolas" pitchFamily="49" charset="0"/>
              </a:rPr>
              <a:t>export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class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PaisesService</a:t>
            </a:r>
            <a:r>
              <a:rPr lang="es-ES" sz="1000" dirty="0" smtClean="0">
                <a:latin typeface="Consolas" pitchFamily="49" charset="0"/>
              </a:rPr>
              <a:t>{</a:t>
            </a:r>
          </a:p>
          <a:p>
            <a:r>
              <a:rPr lang="es-ES" sz="1000" dirty="0" smtClean="0">
                <a:latin typeface="Consolas" pitchFamily="49" charset="0"/>
              </a:rPr>
              <a:t>  constructor(</a:t>
            </a:r>
            <a:r>
              <a:rPr lang="es-ES" sz="1000" dirty="0" err="1" smtClean="0">
                <a:latin typeface="Consolas" pitchFamily="49" charset="0"/>
              </a:rPr>
              <a:t>private</a:t>
            </a:r>
            <a:r>
              <a:rPr lang="es-ES" sz="1000" dirty="0" smtClean="0">
                <a:latin typeface="Consolas" pitchFamily="49" charset="0"/>
              </a:rPr>
              <a:t> http:HttpClient){</a:t>
            </a:r>
          </a:p>
          <a:p>
            <a:r>
              <a:rPr lang="es-ES" sz="1000" dirty="0" smtClean="0">
                <a:latin typeface="Consolas" pitchFamily="49" charset="0"/>
              </a:rPr>
              <a:t>   </a:t>
            </a:r>
          </a:p>
          <a:p>
            <a:r>
              <a:rPr lang="es-ES" sz="1000" dirty="0" smtClean="0">
                <a:latin typeface="Consolas" pitchFamily="49" charset="0"/>
              </a:rPr>
              <a:t>  }</a:t>
            </a:r>
          </a:p>
          <a:p>
            <a:r>
              <a:rPr lang="es-ES" sz="1000" dirty="0" smtClean="0">
                <a:latin typeface="Consolas" pitchFamily="49" charset="0"/>
              </a:rPr>
              <a:t>  </a:t>
            </a:r>
            <a:r>
              <a:rPr lang="es-ES" sz="1000" dirty="0" err="1" smtClean="0">
                <a:latin typeface="Consolas" pitchFamily="49" charset="0"/>
              </a:rPr>
              <a:t>public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obtenerPaises</a:t>
            </a:r>
            <a:r>
              <a:rPr lang="es-ES" sz="1000" dirty="0" smtClean="0">
                <a:latin typeface="Consolas" pitchFamily="49" charset="0"/>
              </a:rPr>
              <a:t>(): Observable&lt;</a:t>
            </a:r>
            <a:r>
              <a:rPr lang="es-ES" sz="1000" dirty="0" err="1" smtClean="0">
                <a:latin typeface="Consolas" pitchFamily="49" charset="0"/>
              </a:rPr>
              <a:t>Pais</a:t>
            </a:r>
            <a:r>
              <a:rPr lang="es-ES" sz="1000" dirty="0" smtClean="0">
                <a:latin typeface="Consolas" pitchFamily="49" charset="0"/>
              </a:rPr>
              <a:t>[]&gt; {</a:t>
            </a:r>
          </a:p>
          <a:p>
            <a:r>
              <a:rPr lang="es-ES" sz="1000" dirty="0" smtClean="0">
                <a:latin typeface="Consolas" pitchFamily="49" charset="0"/>
              </a:rPr>
              <a:t>    </a:t>
            </a:r>
            <a:r>
              <a:rPr lang="es-ES" sz="1000" dirty="0" err="1" smtClean="0">
                <a:latin typeface="Consolas" pitchFamily="49" charset="0"/>
              </a:rPr>
              <a:t>return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this.http.get</a:t>
            </a:r>
            <a:r>
              <a:rPr lang="es-ES" sz="1000" dirty="0" smtClean="0">
                <a:latin typeface="Consolas" pitchFamily="49" charset="0"/>
              </a:rPr>
              <a:t>&lt;</a:t>
            </a:r>
            <a:r>
              <a:rPr lang="es-ES" sz="1000" dirty="0" err="1" smtClean="0">
                <a:latin typeface="Consolas" pitchFamily="49" charset="0"/>
              </a:rPr>
              <a:t>Pais</a:t>
            </a:r>
            <a:r>
              <a:rPr lang="es-ES" sz="1000" dirty="0" smtClean="0">
                <a:latin typeface="Consolas" pitchFamily="49" charset="0"/>
              </a:rPr>
              <a:t>[]&gt;(this.url); //Observable</a:t>
            </a:r>
          </a:p>
          <a:p>
            <a:r>
              <a:rPr lang="es-ES" sz="1000" dirty="0" smtClean="0">
                <a:latin typeface="Consolas" pitchFamily="49" charset="0"/>
              </a:rPr>
              <a:t>  }</a:t>
            </a:r>
          </a:p>
          <a:p>
            <a:r>
              <a:rPr lang="es-ES" sz="1000" dirty="0" smtClean="0">
                <a:latin typeface="Consolas" pitchFamily="49" charset="0"/>
              </a:rPr>
              <a:t>}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95536" y="1995686"/>
            <a:ext cx="5904656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000" dirty="0" err="1" smtClean="0">
                <a:latin typeface="Consolas" pitchFamily="49" charset="0"/>
              </a:rPr>
              <a:t>export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class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PaisesComponent</a:t>
            </a:r>
            <a:r>
              <a:rPr lang="es-ES" sz="1000" dirty="0" smtClean="0">
                <a:latin typeface="Consolas" pitchFamily="49" charset="0"/>
              </a:rPr>
              <a:t> { </a:t>
            </a:r>
          </a:p>
          <a:p>
            <a:r>
              <a:rPr lang="es-ES" sz="1000" dirty="0" smtClean="0">
                <a:latin typeface="Consolas" pitchFamily="49" charset="0"/>
              </a:rPr>
              <a:t>  </a:t>
            </a:r>
            <a:r>
              <a:rPr lang="es-ES" sz="1000" dirty="0" err="1" smtClean="0">
                <a:latin typeface="Consolas" pitchFamily="49" charset="0"/>
              </a:rPr>
              <a:t>paises:Pais</a:t>
            </a:r>
            <a:r>
              <a:rPr lang="es-ES" sz="1000" dirty="0" smtClean="0">
                <a:latin typeface="Consolas" pitchFamily="49" charset="0"/>
              </a:rPr>
              <a:t>[];</a:t>
            </a:r>
            <a:br>
              <a:rPr lang="es-ES" sz="1000" dirty="0" smtClean="0">
                <a:latin typeface="Consolas" pitchFamily="49" charset="0"/>
              </a:rPr>
            </a:br>
            <a:r>
              <a:rPr lang="es-ES" sz="1000" dirty="0" smtClean="0">
                <a:latin typeface="Consolas" pitchFamily="49" charset="0"/>
              </a:rPr>
              <a:t>  constructor(</a:t>
            </a:r>
            <a:r>
              <a:rPr lang="es-ES" sz="1000" dirty="0" err="1" smtClean="0">
                <a:latin typeface="Consolas" pitchFamily="49" charset="0"/>
              </a:rPr>
              <a:t>private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paisesService:PaisesService</a:t>
            </a:r>
            <a:r>
              <a:rPr lang="es-ES" sz="1000" dirty="0" smtClean="0">
                <a:latin typeface="Consolas" pitchFamily="49" charset="0"/>
              </a:rPr>
              <a:t>){</a:t>
            </a:r>
          </a:p>
          <a:p>
            <a:r>
              <a:rPr lang="es-ES" sz="1000" dirty="0" smtClean="0">
                <a:latin typeface="Consolas" pitchFamily="49" charset="0"/>
              </a:rPr>
              <a:t>  } </a:t>
            </a:r>
            <a:br>
              <a:rPr lang="es-ES" sz="1000" dirty="0" smtClean="0">
                <a:latin typeface="Consolas" pitchFamily="49" charset="0"/>
              </a:rPr>
            </a:br>
            <a:r>
              <a:rPr lang="es-ES" sz="1000" dirty="0" smtClean="0">
                <a:latin typeface="Consolas" pitchFamily="49" charset="0"/>
              </a:rPr>
              <a:t>  </a:t>
            </a:r>
            <a:r>
              <a:rPr lang="es-ES" sz="1000" dirty="0" err="1" smtClean="0">
                <a:latin typeface="Consolas" pitchFamily="49" charset="0"/>
              </a:rPr>
              <a:t>cargarPaises</a:t>
            </a:r>
            <a:r>
              <a:rPr lang="es-ES" sz="1000" dirty="0" smtClean="0">
                <a:latin typeface="Consolas" pitchFamily="49" charset="0"/>
              </a:rPr>
              <a:t>():</a:t>
            </a:r>
            <a:r>
              <a:rPr lang="es-ES" sz="1000" dirty="0" err="1" smtClean="0">
                <a:latin typeface="Consolas" pitchFamily="49" charset="0"/>
              </a:rPr>
              <a:t>void</a:t>
            </a:r>
            <a:r>
              <a:rPr lang="es-ES" sz="1000" dirty="0" smtClean="0">
                <a:latin typeface="Consolas" pitchFamily="49" charset="0"/>
              </a:rPr>
              <a:t>{</a:t>
            </a:r>
          </a:p>
          <a:p>
            <a:r>
              <a:rPr lang="es-ES" sz="1000" dirty="0" smtClean="0">
                <a:latin typeface="Consolas" pitchFamily="49" charset="0"/>
              </a:rPr>
              <a:t>    </a:t>
            </a:r>
            <a:r>
              <a:rPr lang="es-ES" sz="1000" dirty="0" err="1" smtClean="0">
                <a:latin typeface="Consolas" pitchFamily="49" charset="0"/>
              </a:rPr>
              <a:t>this.paisesService.obtenerPaises</a:t>
            </a:r>
            <a:r>
              <a:rPr lang="es-ES" sz="1000" dirty="0" smtClean="0">
                <a:latin typeface="Consolas" pitchFamily="49" charset="0"/>
              </a:rPr>
              <a:t>().</a:t>
            </a:r>
            <a:r>
              <a:rPr lang="es-ES" sz="1000" b="1" dirty="0" smtClean="0">
                <a:latin typeface="Consolas" pitchFamily="49" charset="0"/>
              </a:rPr>
              <a:t>subscribe</a:t>
            </a:r>
            <a:r>
              <a:rPr lang="es-ES" sz="1000" dirty="0" smtClean="0">
                <a:latin typeface="Consolas" pitchFamily="49" charset="0"/>
              </a:rPr>
              <a:t>(data=&gt;</a:t>
            </a:r>
            <a:r>
              <a:rPr lang="es-ES" sz="1000" dirty="0" err="1" smtClean="0">
                <a:latin typeface="Consolas" pitchFamily="49" charset="0"/>
              </a:rPr>
              <a:t>this.paises</a:t>
            </a:r>
            <a:r>
              <a:rPr lang="es-ES" sz="1000" dirty="0" smtClean="0">
                <a:latin typeface="Consolas" pitchFamily="49" charset="0"/>
              </a:rPr>
              <a:t>=data);</a:t>
            </a:r>
          </a:p>
          <a:p>
            <a:r>
              <a:rPr lang="es-ES" sz="1000" dirty="0" smtClean="0">
                <a:latin typeface="Consolas" pitchFamily="49" charset="0"/>
              </a:rPr>
              <a:t>  }</a:t>
            </a:r>
          </a:p>
          <a:p>
            <a:r>
              <a:rPr lang="es-ES" sz="1000" dirty="0" smtClean="0">
                <a:latin typeface="Consolas" pitchFamily="49" charset="0"/>
              </a:rPr>
              <a:t>}</a:t>
            </a:r>
            <a:endParaRPr lang="es-ES" sz="1000" dirty="0">
              <a:latin typeface="Consolas" pitchFamily="49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403648" y="170765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componente</a:t>
            </a:r>
            <a:endParaRPr lang="es-ES" sz="1200" dirty="0"/>
          </a:p>
        </p:txBody>
      </p:sp>
      <p:sp>
        <p:nvSpPr>
          <p:cNvPr id="7" name="6 CuadroTexto"/>
          <p:cNvSpPr txBox="1"/>
          <p:nvPr/>
        </p:nvSpPr>
        <p:spPr>
          <a:xfrm>
            <a:off x="6084168" y="343584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servicio</a:t>
            </a:r>
            <a:endParaRPr lang="es-ES" sz="1200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2411760" y="2931790"/>
            <a:ext cx="1944216" cy="14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H="1">
            <a:off x="3779912" y="2067694"/>
            <a:ext cx="2880320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6660232" y="185167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suscripción al observable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Envío de datos en peticiones Http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Desde un cliente se pueden enviar datos a un recurso externo de la siguiente manera: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Path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variables. Los datos se envían como parte de la dirección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QueryString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Se envían parámetros en la URL en parejas clave=valor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Form-urlencoded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Se envían parámetros en el cuerpo de la petición en parejas clave=valor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JSON. Se pueden enviar datos como un documento JSON en el cuerpo de la petición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err="1" smtClean="0"/>
              <a:t>Path</a:t>
            </a:r>
            <a:r>
              <a:rPr lang="es-ES" dirty="0" smtClean="0"/>
              <a:t> variables y </a:t>
            </a:r>
            <a:r>
              <a:rPr lang="es-ES" dirty="0" err="1" smtClean="0"/>
              <a:t>QueryString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Path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variable: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Envío como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QueryString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lvl="1">
              <a:spcBef>
                <a:spcPts val="600"/>
              </a:spcBef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611560" y="1131590"/>
            <a:ext cx="7776864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export class </a:t>
            </a:r>
            <a:r>
              <a:rPr lang="en-US" sz="1400" dirty="0" err="1" smtClean="0">
                <a:latin typeface="Consolas" pitchFamily="49" charset="0"/>
              </a:rPr>
              <a:t>BuscadorService</a:t>
            </a:r>
            <a:r>
              <a:rPr lang="en-US" sz="1400" dirty="0" smtClean="0">
                <a:latin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</a:rPr>
              <a:t>    find(</a:t>
            </a:r>
            <a:r>
              <a:rPr lang="en-US" sz="1400" dirty="0" err="1" smtClean="0">
                <a:latin typeface="Consolas" pitchFamily="49" charset="0"/>
              </a:rPr>
              <a:t>cod:number</a:t>
            </a:r>
            <a:r>
              <a:rPr lang="en-US" sz="1400" dirty="0" smtClean="0">
                <a:latin typeface="Consolas" pitchFamily="49" charset="0"/>
              </a:rPr>
              <a:t>):Observable&lt;Item&gt; {      </a:t>
            </a:r>
          </a:p>
          <a:p>
            <a:r>
              <a:rPr lang="en-US" sz="1400" dirty="0" smtClean="0">
                <a:latin typeface="Consolas" pitchFamily="49" charset="0"/>
              </a:rPr>
              <a:t>       return  </a:t>
            </a:r>
            <a:r>
              <a:rPr lang="en-US" sz="1400" dirty="0" err="1" smtClean="0">
                <a:latin typeface="Consolas" pitchFamily="49" charset="0"/>
              </a:rPr>
              <a:t>this.http.get</a:t>
            </a:r>
            <a:r>
              <a:rPr lang="en-US" sz="1400" dirty="0" smtClean="0">
                <a:latin typeface="Consolas" pitchFamily="49" charset="0"/>
              </a:rPr>
              <a:t>&lt;Item&gt;("http://localhost:8000/buscador/${cod}"); </a:t>
            </a:r>
          </a:p>
          <a:p>
            <a:r>
              <a:rPr lang="en-US" sz="1400" dirty="0" smtClean="0">
                <a:latin typeface="Consolas" pitchFamily="49" charset="0"/>
              </a:rPr>
              <a:t>    }</a:t>
            </a:r>
          </a:p>
          <a:p>
            <a:r>
              <a:rPr lang="en-US" sz="1400" dirty="0" smtClean="0">
                <a:latin typeface="Consolas" pitchFamily="49" charset="0"/>
              </a:rPr>
              <a:t>}</a:t>
            </a:r>
            <a:endParaRPr lang="es-ES" sz="1400" dirty="0">
              <a:latin typeface="Consolas" pitchFamily="49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827584" y="2931790"/>
            <a:ext cx="756084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export class </a:t>
            </a:r>
            <a:r>
              <a:rPr lang="en-US" sz="1400" dirty="0" err="1" smtClean="0">
                <a:latin typeface="Consolas" pitchFamily="49" charset="0"/>
              </a:rPr>
              <a:t>BooksService</a:t>
            </a:r>
            <a:r>
              <a:rPr lang="en-US" sz="1400" dirty="0" smtClean="0">
                <a:latin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</a:rPr>
              <a:t>listBooks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isbn</a:t>
            </a:r>
            <a:r>
              <a:rPr lang="en-US" sz="1400" dirty="0" smtClean="0">
                <a:latin typeface="Consolas" pitchFamily="49" charset="0"/>
              </a:rPr>
              <a:t>: string):Observable&lt;Book[]&gt;{ </a:t>
            </a:r>
          </a:p>
          <a:p>
            <a:r>
              <a:rPr lang="en-US" sz="1400" dirty="0" smtClean="0">
                <a:latin typeface="Consolas" pitchFamily="49" charset="0"/>
              </a:rPr>
              <a:t>       return  </a:t>
            </a:r>
            <a:r>
              <a:rPr lang="en-US" sz="1400" dirty="0" err="1" smtClean="0">
                <a:latin typeface="Consolas" pitchFamily="49" charset="0"/>
              </a:rPr>
              <a:t>this.http.get</a:t>
            </a:r>
            <a:r>
              <a:rPr lang="en-US" sz="1400" dirty="0" smtClean="0">
                <a:latin typeface="Consolas" pitchFamily="49" charset="0"/>
              </a:rPr>
              <a:t>&lt;Book[]&gt;("http://localhost:9000/books",{</a:t>
            </a:r>
          </a:p>
          <a:p>
            <a:r>
              <a:rPr lang="en-US" sz="1400" dirty="0" smtClean="0">
                <a:latin typeface="Consolas" pitchFamily="49" charset="0"/>
              </a:rPr>
              <a:t>           </a:t>
            </a:r>
            <a:r>
              <a:rPr lang="en-US" sz="1400" dirty="0" err="1" smtClean="0">
                <a:latin typeface="Consolas" pitchFamily="49" charset="0"/>
              </a:rPr>
              <a:t>params</a:t>
            </a:r>
            <a:r>
              <a:rPr lang="en-US" sz="1400" dirty="0" smtClean="0">
                <a:latin typeface="Consolas" pitchFamily="49" charset="0"/>
              </a:rPr>
              <a:t>:{"</a:t>
            </a:r>
            <a:r>
              <a:rPr lang="en-US" sz="1400" dirty="0" err="1" smtClean="0">
                <a:latin typeface="Consolas" pitchFamily="49" charset="0"/>
              </a:rPr>
              <a:t>isbn</a:t>
            </a:r>
            <a:r>
              <a:rPr lang="en-US" sz="1400" dirty="0" smtClean="0">
                <a:latin typeface="Consolas" pitchFamily="49" charset="0"/>
              </a:rPr>
              <a:t>":</a:t>
            </a:r>
            <a:r>
              <a:rPr lang="en-US" sz="1400" dirty="0" err="1" smtClean="0">
                <a:latin typeface="Consolas" pitchFamily="49" charset="0"/>
              </a:rPr>
              <a:t>isbn</a:t>
            </a:r>
            <a:r>
              <a:rPr lang="en-US" sz="1400" dirty="0" smtClean="0">
                <a:latin typeface="Consolas" pitchFamily="49" charset="0"/>
              </a:rPr>
              <a:t>}</a:t>
            </a:r>
          </a:p>
          <a:p>
            <a:r>
              <a:rPr lang="en-US" sz="1400" dirty="0" smtClean="0">
                <a:latin typeface="Consolas" pitchFamily="49" charset="0"/>
              </a:rPr>
              <a:t>        }); </a:t>
            </a:r>
          </a:p>
          <a:p>
            <a:r>
              <a:rPr lang="en-US" sz="1400" dirty="0" smtClean="0">
                <a:latin typeface="Consolas" pitchFamily="49" charset="0"/>
              </a:rPr>
              <a:t>    }</a:t>
            </a:r>
          </a:p>
          <a:p>
            <a:r>
              <a:rPr lang="en-US" sz="1400" dirty="0" smtClean="0">
                <a:latin typeface="Consolas" pitchFamily="49" charset="0"/>
              </a:rPr>
              <a:t>}</a:t>
            </a:r>
            <a:endParaRPr lang="es-ES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err="1" smtClean="0"/>
              <a:t>Form-urlencoded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Utilizado habitualmente en peticiones post cuando el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backend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espera recibir un formulario de datos: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11560" y="1563638"/>
            <a:ext cx="7776864" cy="2893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export class </a:t>
            </a:r>
            <a:r>
              <a:rPr lang="en-US" sz="1400" dirty="0" err="1" smtClean="0">
                <a:latin typeface="Consolas" pitchFamily="49" charset="0"/>
              </a:rPr>
              <a:t>EmpleadosService</a:t>
            </a:r>
            <a:r>
              <a:rPr lang="en-US" sz="1400" dirty="0" smtClean="0">
                <a:latin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</a:rPr>
              <a:t>    save(</a:t>
            </a:r>
            <a:r>
              <a:rPr lang="en-US" sz="1400" dirty="0" err="1" smtClean="0">
                <a:latin typeface="Consolas" pitchFamily="49" charset="0"/>
              </a:rPr>
              <a:t>cod:number,name:string,age:number</a:t>
            </a:r>
            <a:r>
              <a:rPr lang="en-US" sz="1400" dirty="0" smtClean="0">
                <a:latin typeface="Consolas" pitchFamily="49" charset="0"/>
              </a:rPr>
              <a:t>):Observable&lt;void&gt;{ </a:t>
            </a:r>
          </a:p>
          <a:p>
            <a:r>
              <a:rPr lang="en-US" sz="1400" dirty="0" smtClean="0">
                <a:latin typeface="Consolas" pitchFamily="49" charset="0"/>
              </a:rPr>
              <a:t>       let </a:t>
            </a:r>
            <a:r>
              <a:rPr lang="en-US" sz="1400" dirty="0" err="1" smtClean="0">
                <a:latin typeface="Consolas" pitchFamily="49" charset="0"/>
              </a:rPr>
              <a:t>params</a:t>
            </a:r>
            <a:r>
              <a:rPr lang="en-US" sz="1400" dirty="0" smtClean="0">
                <a:latin typeface="Consolas" pitchFamily="49" charset="0"/>
              </a:rPr>
              <a:t>=new </a:t>
            </a:r>
            <a:r>
              <a:rPr lang="en-US" sz="1400" dirty="0" err="1" smtClean="0">
                <a:latin typeface="Consolas" pitchFamily="49" charset="0"/>
              </a:rPr>
              <a:t>HttpParams</a:t>
            </a:r>
            <a:r>
              <a:rPr lang="en-US" sz="1400" dirty="0" smtClean="0"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</a:rPr>
              <a:t>       let heads=new </a:t>
            </a:r>
            <a:r>
              <a:rPr lang="en-US" sz="1400" dirty="0" err="1" smtClean="0">
                <a:latin typeface="Consolas" pitchFamily="49" charset="0"/>
              </a:rPr>
              <a:t>HttpHeaders</a:t>
            </a:r>
            <a:r>
              <a:rPr lang="en-US" sz="1400" dirty="0" smtClean="0"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</a:rPr>
              <a:t>       //los </a:t>
            </a:r>
            <a:r>
              <a:rPr lang="en-US" sz="1400" dirty="0" err="1" smtClean="0">
                <a:latin typeface="Consolas" pitchFamily="49" charset="0"/>
              </a:rPr>
              <a:t>parámetros</a:t>
            </a:r>
            <a:r>
              <a:rPr lang="en-US" sz="1400" dirty="0" smtClean="0">
                <a:latin typeface="Consolas" pitchFamily="49" charset="0"/>
              </a:rPr>
              <a:t> se </a:t>
            </a:r>
            <a:r>
              <a:rPr lang="en-US" sz="1400" dirty="0" err="1" smtClean="0">
                <a:latin typeface="Consolas" pitchFamily="49" charset="0"/>
              </a:rPr>
              <a:t>definen</a:t>
            </a:r>
            <a:r>
              <a:rPr lang="en-US" sz="1400" dirty="0" smtClean="0">
                <a:latin typeface="Consolas" pitchFamily="49" charset="0"/>
              </a:rPr>
              <a:t> en un </a:t>
            </a:r>
            <a:r>
              <a:rPr lang="en-US" sz="1400" dirty="0" err="1" smtClean="0">
                <a:latin typeface="Consolas" pitchFamily="49" charset="0"/>
              </a:rPr>
              <a:t>objeto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params</a:t>
            </a:r>
            <a:endParaRPr lang="en-US" sz="1400" dirty="0" smtClean="0">
              <a:latin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</a:rPr>
              <a:t>       </a:t>
            </a:r>
            <a:r>
              <a:rPr lang="en-US" sz="1400" dirty="0" err="1" smtClean="0">
                <a:latin typeface="Consolas" pitchFamily="49" charset="0"/>
              </a:rPr>
              <a:t>params</a:t>
            </a:r>
            <a:r>
              <a:rPr lang="en-US" sz="1400" dirty="0" smtClean="0">
                <a:latin typeface="Consolas" pitchFamily="49" charset="0"/>
              </a:rPr>
              <a:t>=</a:t>
            </a:r>
            <a:r>
              <a:rPr lang="en-US" sz="1400" dirty="0" err="1" smtClean="0">
                <a:latin typeface="Consolas" pitchFamily="49" charset="0"/>
              </a:rPr>
              <a:t>params.set</a:t>
            </a:r>
            <a:r>
              <a:rPr lang="en-US" sz="1400" dirty="0" smtClean="0">
                <a:latin typeface="Consolas" pitchFamily="49" charset="0"/>
              </a:rPr>
              <a:t>("</a:t>
            </a:r>
            <a:r>
              <a:rPr lang="en-US" sz="1400" dirty="0" err="1" smtClean="0">
                <a:latin typeface="Consolas" pitchFamily="49" charset="0"/>
              </a:rPr>
              <a:t>codigo",cod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</a:rPr>
              <a:t>       </a:t>
            </a:r>
            <a:r>
              <a:rPr lang="en-US" sz="1400" dirty="0" err="1" smtClean="0">
                <a:latin typeface="Consolas" pitchFamily="49" charset="0"/>
              </a:rPr>
              <a:t>params</a:t>
            </a:r>
            <a:r>
              <a:rPr lang="en-US" sz="1400" dirty="0" smtClean="0">
                <a:latin typeface="Consolas" pitchFamily="49" charset="0"/>
              </a:rPr>
              <a:t>=</a:t>
            </a:r>
            <a:r>
              <a:rPr lang="en-US" sz="1400" dirty="0" err="1" smtClean="0">
                <a:latin typeface="Consolas" pitchFamily="49" charset="0"/>
              </a:rPr>
              <a:t>params.set</a:t>
            </a:r>
            <a:r>
              <a:rPr lang="en-US" sz="1400" dirty="0" smtClean="0">
                <a:latin typeface="Consolas" pitchFamily="49" charset="0"/>
              </a:rPr>
              <a:t>("</a:t>
            </a:r>
            <a:r>
              <a:rPr lang="en-US" sz="1400" dirty="0" err="1" smtClean="0">
                <a:latin typeface="Consolas" pitchFamily="49" charset="0"/>
              </a:rPr>
              <a:t>nombre",name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</a:rPr>
              <a:t>       </a:t>
            </a:r>
            <a:r>
              <a:rPr lang="en-US" sz="1400" dirty="0" err="1" smtClean="0">
                <a:latin typeface="Consolas" pitchFamily="49" charset="0"/>
              </a:rPr>
              <a:t>params</a:t>
            </a:r>
            <a:r>
              <a:rPr lang="en-US" sz="1400" dirty="0" smtClean="0">
                <a:latin typeface="Consolas" pitchFamily="49" charset="0"/>
              </a:rPr>
              <a:t>=</a:t>
            </a:r>
            <a:r>
              <a:rPr lang="en-US" sz="1400" dirty="0" err="1" smtClean="0">
                <a:latin typeface="Consolas" pitchFamily="49" charset="0"/>
              </a:rPr>
              <a:t>params.set</a:t>
            </a:r>
            <a:r>
              <a:rPr lang="en-US" sz="1400" dirty="0" smtClean="0">
                <a:latin typeface="Consolas" pitchFamily="49" charset="0"/>
              </a:rPr>
              <a:t>("</a:t>
            </a:r>
            <a:r>
              <a:rPr lang="en-US" sz="1400" dirty="0" err="1" smtClean="0">
                <a:latin typeface="Consolas" pitchFamily="49" charset="0"/>
              </a:rPr>
              <a:t>edad",age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</a:rPr>
              <a:t>       //se </a:t>
            </a:r>
            <a:r>
              <a:rPr lang="en-US" sz="1400" dirty="0" err="1" smtClean="0">
                <a:latin typeface="Consolas" pitchFamily="49" charset="0"/>
              </a:rPr>
              <a:t>debe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establecer</a:t>
            </a:r>
            <a:r>
              <a:rPr lang="en-US" sz="1400" dirty="0" smtClean="0">
                <a:latin typeface="Consolas" pitchFamily="49" charset="0"/>
              </a:rPr>
              <a:t> un </a:t>
            </a:r>
            <a:r>
              <a:rPr lang="en-US" sz="1400" dirty="0" err="1" smtClean="0">
                <a:latin typeface="Consolas" pitchFamily="49" charset="0"/>
              </a:rPr>
              <a:t>encabezado</a:t>
            </a:r>
            <a:r>
              <a:rPr lang="en-US" sz="1400" dirty="0" smtClean="0">
                <a:latin typeface="Consolas" pitchFamily="49" charset="0"/>
              </a:rPr>
              <a:t> con el </a:t>
            </a:r>
            <a:r>
              <a:rPr lang="en-US" sz="1400" dirty="0" err="1" smtClean="0">
                <a:latin typeface="Consolas" pitchFamily="49" charset="0"/>
              </a:rPr>
              <a:t>tipo</a:t>
            </a:r>
            <a:r>
              <a:rPr lang="en-US" sz="1400" dirty="0" smtClean="0">
                <a:latin typeface="Consolas" pitchFamily="49" charset="0"/>
              </a:rPr>
              <a:t> de </a:t>
            </a:r>
            <a:r>
              <a:rPr lang="en-US" sz="1400" dirty="0" err="1" smtClean="0">
                <a:latin typeface="Consolas" pitchFamily="49" charset="0"/>
              </a:rPr>
              <a:t>contenido</a:t>
            </a:r>
            <a:endParaRPr lang="en-US" sz="1400" dirty="0" smtClean="0">
              <a:latin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</a:rPr>
              <a:t>       heads=</a:t>
            </a:r>
            <a:r>
              <a:rPr lang="en-US" sz="1400" dirty="0" err="1" smtClean="0">
                <a:latin typeface="Consolas" pitchFamily="49" charset="0"/>
              </a:rPr>
              <a:t>heads.set</a:t>
            </a:r>
            <a:r>
              <a:rPr lang="en-US" sz="1400" dirty="0" smtClean="0">
                <a:latin typeface="Consolas" pitchFamily="49" charset="0"/>
              </a:rPr>
              <a:t>("Content-</a:t>
            </a:r>
            <a:r>
              <a:rPr lang="en-US" sz="1400" dirty="0" err="1" smtClean="0">
                <a:latin typeface="Consolas" pitchFamily="49" charset="0"/>
              </a:rPr>
              <a:t>Type","application</a:t>
            </a:r>
            <a:r>
              <a:rPr lang="en-US" sz="1400" dirty="0" smtClean="0">
                <a:latin typeface="Consolas" pitchFamily="49" charset="0"/>
              </a:rPr>
              <a:t>/x-www-form-</a:t>
            </a:r>
            <a:r>
              <a:rPr lang="en-US" sz="1400" dirty="0" err="1" smtClean="0">
                <a:latin typeface="Consolas" pitchFamily="49" charset="0"/>
              </a:rPr>
              <a:t>urlencoded</a:t>
            </a:r>
            <a:r>
              <a:rPr lang="en-US" sz="1400" dirty="0" smtClean="0">
                <a:latin typeface="Consolas" pitchFamily="49" charset="0"/>
              </a:rPr>
              <a:t>");</a:t>
            </a:r>
          </a:p>
          <a:p>
            <a:r>
              <a:rPr lang="en-US" sz="1400" dirty="0" smtClean="0">
                <a:latin typeface="Consolas" pitchFamily="49" charset="0"/>
              </a:rPr>
              <a:t>       return this.http.post&lt;void&gt;(</a:t>
            </a:r>
            <a:r>
              <a:rPr lang="en-US" sz="1400" dirty="0" err="1" smtClean="0">
                <a:latin typeface="Consolas" pitchFamily="49" charset="0"/>
              </a:rPr>
              <a:t>url,params</a:t>
            </a:r>
            <a:r>
              <a:rPr lang="en-US" sz="1400" dirty="0" smtClean="0">
                <a:latin typeface="Consolas" pitchFamily="49" charset="0"/>
              </a:rPr>
              <a:t>,{"headers":heads});</a:t>
            </a:r>
          </a:p>
          <a:p>
            <a:r>
              <a:rPr lang="en-US" sz="1400" dirty="0" smtClean="0">
                <a:latin typeface="Consolas" pitchFamily="49" charset="0"/>
              </a:rPr>
              <a:t>    }</a:t>
            </a:r>
          </a:p>
          <a:p>
            <a:r>
              <a:rPr lang="en-US" sz="1400" dirty="0" smtClean="0">
                <a:latin typeface="Consolas" pitchFamily="49" charset="0"/>
              </a:rPr>
              <a:t>} </a:t>
            </a:r>
            <a:endParaRPr lang="es-ES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JSON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Forma de envío habitual para enviar un grupo de datos a un servicio REST en el cuerpo de la petición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11560" y="1635646"/>
            <a:ext cx="7776864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export class </a:t>
            </a:r>
            <a:r>
              <a:rPr lang="en-US" sz="1400" dirty="0" err="1" smtClean="0">
                <a:latin typeface="Consolas" pitchFamily="49" charset="0"/>
              </a:rPr>
              <a:t>ClientesService</a:t>
            </a:r>
            <a:r>
              <a:rPr lang="en-US" sz="1400" dirty="0" smtClean="0">
                <a:latin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</a:rPr>
              <a:t>    save(</a:t>
            </a:r>
            <a:r>
              <a:rPr lang="en-US" sz="1400" dirty="0" err="1" smtClean="0">
                <a:latin typeface="Consolas" pitchFamily="49" charset="0"/>
              </a:rPr>
              <a:t>cliente:Cliente</a:t>
            </a:r>
            <a:r>
              <a:rPr lang="en-US" sz="1400" dirty="0" smtClean="0">
                <a:latin typeface="Consolas" pitchFamily="49" charset="0"/>
              </a:rPr>
              <a:t>):Observable&lt;void&gt;{ </a:t>
            </a:r>
          </a:p>
          <a:p>
            <a:r>
              <a:rPr lang="en-US" sz="1400" dirty="0" smtClean="0">
                <a:latin typeface="Consolas" pitchFamily="49" charset="0"/>
              </a:rPr>
              <a:t>       let heads=new </a:t>
            </a:r>
            <a:r>
              <a:rPr lang="en-US" sz="1400" dirty="0" err="1" smtClean="0">
                <a:latin typeface="Consolas" pitchFamily="49" charset="0"/>
              </a:rPr>
              <a:t>HttpHeaders</a:t>
            </a:r>
            <a:r>
              <a:rPr lang="en-US" sz="1400" dirty="0" smtClean="0"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</a:rPr>
              <a:t>       //se </a:t>
            </a:r>
            <a:r>
              <a:rPr lang="en-US" sz="1400" dirty="0" err="1" smtClean="0">
                <a:latin typeface="Consolas" pitchFamily="49" charset="0"/>
              </a:rPr>
              <a:t>debe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establecer</a:t>
            </a:r>
            <a:r>
              <a:rPr lang="en-US" sz="1400" dirty="0" smtClean="0">
                <a:latin typeface="Consolas" pitchFamily="49" charset="0"/>
              </a:rPr>
              <a:t> un </a:t>
            </a:r>
            <a:r>
              <a:rPr lang="en-US" sz="1400" dirty="0" err="1" smtClean="0">
                <a:latin typeface="Consolas" pitchFamily="49" charset="0"/>
              </a:rPr>
              <a:t>encabezado</a:t>
            </a:r>
            <a:r>
              <a:rPr lang="en-US" sz="1400" dirty="0" smtClean="0">
                <a:latin typeface="Consolas" pitchFamily="49" charset="0"/>
              </a:rPr>
              <a:t> con el </a:t>
            </a:r>
            <a:r>
              <a:rPr lang="en-US" sz="1400" dirty="0" err="1" smtClean="0">
                <a:latin typeface="Consolas" pitchFamily="49" charset="0"/>
              </a:rPr>
              <a:t>tipo</a:t>
            </a:r>
            <a:r>
              <a:rPr lang="en-US" sz="1400" dirty="0" smtClean="0">
                <a:latin typeface="Consolas" pitchFamily="49" charset="0"/>
              </a:rPr>
              <a:t> de </a:t>
            </a:r>
            <a:r>
              <a:rPr lang="en-US" sz="1400" dirty="0" err="1" smtClean="0">
                <a:latin typeface="Consolas" pitchFamily="49" charset="0"/>
              </a:rPr>
              <a:t>contenido</a:t>
            </a:r>
            <a:endParaRPr lang="en-US" sz="1400" dirty="0" smtClean="0">
              <a:latin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</a:rPr>
              <a:t>       heads=</a:t>
            </a:r>
            <a:r>
              <a:rPr lang="en-US" sz="1400" dirty="0" err="1" smtClean="0">
                <a:latin typeface="Consolas" pitchFamily="49" charset="0"/>
              </a:rPr>
              <a:t>heads.set</a:t>
            </a:r>
            <a:r>
              <a:rPr lang="en-US" sz="1400" dirty="0" smtClean="0">
                <a:latin typeface="Consolas" pitchFamily="49" charset="0"/>
              </a:rPr>
              <a:t>("Content-</a:t>
            </a:r>
            <a:r>
              <a:rPr lang="en-US" sz="1400" dirty="0" err="1" smtClean="0">
                <a:latin typeface="Consolas" pitchFamily="49" charset="0"/>
              </a:rPr>
              <a:t>Type","application</a:t>
            </a:r>
            <a:r>
              <a:rPr lang="en-US" sz="1400" dirty="0" smtClean="0">
                <a:latin typeface="Consolas" pitchFamily="49" charset="0"/>
              </a:rPr>
              <a:t>/</a:t>
            </a:r>
            <a:r>
              <a:rPr lang="en-US" sz="1400" dirty="0" err="1" smtClean="0">
                <a:latin typeface="Consolas" pitchFamily="49" charset="0"/>
              </a:rPr>
              <a:t>json</a:t>
            </a:r>
            <a:r>
              <a:rPr lang="en-US" sz="1400" dirty="0" smtClean="0">
                <a:latin typeface="Consolas" pitchFamily="49" charset="0"/>
              </a:rPr>
              <a:t>");</a:t>
            </a:r>
          </a:p>
          <a:p>
            <a:r>
              <a:rPr lang="en-US" sz="1400" dirty="0" smtClean="0">
                <a:latin typeface="Consolas" pitchFamily="49" charset="0"/>
              </a:rPr>
              <a:t>       return this.http.post&lt;void&gt;(</a:t>
            </a:r>
            <a:r>
              <a:rPr lang="en-US" sz="1400" dirty="0" err="1" smtClean="0">
                <a:latin typeface="Consolas" pitchFamily="49" charset="0"/>
              </a:rPr>
              <a:t>url,cliente</a:t>
            </a:r>
            <a:r>
              <a:rPr lang="en-US" sz="1400" dirty="0" smtClean="0">
                <a:latin typeface="Consolas" pitchFamily="49" charset="0"/>
              </a:rPr>
              <a:t>,{"headers":heads});</a:t>
            </a:r>
          </a:p>
          <a:p>
            <a:r>
              <a:rPr lang="en-US" sz="1400" dirty="0" smtClean="0">
                <a:latin typeface="Consolas" pitchFamily="49" charset="0"/>
              </a:rPr>
              <a:t>    }</a:t>
            </a:r>
          </a:p>
          <a:p>
            <a:r>
              <a:rPr lang="en-US" sz="1400" dirty="0" smtClean="0">
                <a:latin typeface="Consolas" pitchFamily="49" charset="0"/>
              </a:rPr>
              <a:t>} </a:t>
            </a:r>
            <a:endParaRPr lang="es-ES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Cabeceras de respuesta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 queremos tener acceso a las cabeceras de respuesta, se debe incluir el parámetro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observe:"response" en la lista de parámetros opcionales de la petición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el componente: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11560" y="1851670"/>
            <a:ext cx="7776864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nsolas" pitchFamily="49" charset="0"/>
              </a:rPr>
              <a:t>buscar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tematica:string</a:t>
            </a:r>
            <a:r>
              <a:rPr lang="en-US" sz="1400" dirty="0" smtClean="0">
                <a:latin typeface="Consolas" pitchFamily="49" charset="0"/>
              </a:rPr>
              <a:t>):Observable&lt;any&gt;{</a:t>
            </a:r>
          </a:p>
          <a:p>
            <a:r>
              <a:rPr lang="en-US" sz="1400" dirty="0" smtClean="0">
                <a:latin typeface="Consolas" pitchFamily="49" charset="0"/>
              </a:rPr>
              <a:t>    return </a:t>
            </a:r>
            <a:r>
              <a:rPr lang="en-US" sz="1400" dirty="0" err="1" smtClean="0">
                <a:latin typeface="Consolas" pitchFamily="49" charset="0"/>
              </a:rPr>
              <a:t>this.http.get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this.urlBase</a:t>
            </a:r>
            <a:r>
              <a:rPr lang="en-US" sz="1400" dirty="0" smtClean="0">
                <a:latin typeface="Consolas" pitchFamily="49" charset="0"/>
              </a:rPr>
              <a:t>+"</a:t>
            </a:r>
            <a:r>
              <a:rPr lang="en-US" sz="1400" dirty="0" err="1" smtClean="0">
                <a:latin typeface="Consolas" pitchFamily="49" charset="0"/>
              </a:rPr>
              <a:t>buscar</a:t>
            </a:r>
            <a:r>
              <a:rPr lang="en-US" sz="1400" dirty="0" smtClean="0">
                <a:latin typeface="Consolas" pitchFamily="49" charset="0"/>
              </a:rPr>
              <a:t>",</a:t>
            </a:r>
          </a:p>
          <a:p>
            <a:r>
              <a:rPr lang="en-US" sz="1400" dirty="0" smtClean="0">
                <a:latin typeface="Consolas" pitchFamily="49" charset="0"/>
              </a:rPr>
              <a:t>	</a:t>
            </a:r>
            <a:r>
              <a:rPr lang="en-US" sz="1400" dirty="0" smtClean="0">
                <a:latin typeface="Consolas" pitchFamily="49" charset="0"/>
              </a:rPr>
              <a:t>{</a:t>
            </a:r>
            <a:r>
              <a:rPr lang="en-US" sz="1400" dirty="0" err="1" smtClean="0">
                <a:latin typeface="Consolas" pitchFamily="49" charset="0"/>
              </a:rPr>
              <a:t>params</a:t>
            </a:r>
            <a:r>
              <a:rPr lang="en-US" sz="1400" dirty="0" smtClean="0">
                <a:latin typeface="Consolas" pitchFamily="49" charset="0"/>
              </a:rPr>
              <a:t>:{</a:t>
            </a:r>
            <a:r>
              <a:rPr lang="en-US" sz="1400" dirty="0" err="1" smtClean="0">
                <a:latin typeface="Consolas" pitchFamily="49" charset="0"/>
              </a:rPr>
              <a:t>tematica:tematica</a:t>
            </a:r>
            <a:r>
              <a:rPr lang="en-US" sz="1400" dirty="0" smtClean="0">
                <a:latin typeface="Consolas" pitchFamily="49" charset="0"/>
              </a:rPr>
              <a:t>},observe:"response"});</a:t>
            </a:r>
          </a:p>
          <a:p>
            <a:r>
              <a:rPr lang="en-US" sz="1400" dirty="0" smtClean="0">
                <a:latin typeface="Consolas" pitchFamily="49" charset="0"/>
              </a:rPr>
              <a:t>  </a:t>
            </a:r>
            <a:r>
              <a:rPr lang="en-US" sz="1400" dirty="0" smtClean="0">
                <a:latin typeface="Consolas" pitchFamily="49" charset="0"/>
              </a:rPr>
              <a:t>}</a:t>
            </a:r>
            <a:endParaRPr lang="en-US" sz="1400" dirty="0" smtClean="0">
              <a:latin typeface="Consolas" pitchFamily="49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683568" y="3363838"/>
            <a:ext cx="7776864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smtClean="0">
                <a:latin typeface="Consolas" pitchFamily="49" charset="0"/>
              </a:rPr>
              <a:t>buscar():</a:t>
            </a:r>
            <a:r>
              <a:rPr lang="es-ES" sz="1400" dirty="0" err="1" smtClean="0">
                <a:latin typeface="Consolas" pitchFamily="49" charset="0"/>
              </a:rPr>
              <a:t>void</a:t>
            </a:r>
            <a:r>
              <a:rPr lang="es-ES" sz="1400" dirty="0" smtClean="0">
                <a:latin typeface="Consolas" pitchFamily="49" charset="0"/>
              </a:rPr>
              <a:t>{</a:t>
            </a:r>
          </a:p>
          <a:p>
            <a:r>
              <a:rPr lang="es-ES" sz="1400" dirty="0" smtClean="0">
                <a:latin typeface="Consolas" pitchFamily="49" charset="0"/>
              </a:rPr>
              <a:t>      </a:t>
            </a:r>
            <a:r>
              <a:rPr lang="es-ES" sz="1400" dirty="0" err="1" smtClean="0">
                <a:latin typeface="Consolas" pitchFamily="49" charset="0"/>
              </a:rPr>
              <a:t>this.buscadorService.buscar</a:t>
            </a:r>
            <a:r>
              <a:rPr lang="es-ES" sz="1400" dirty="0" smtClean="0">
                <a:latin typeface="Consolas" pitchFamily="49" charset="0"/>
              </a:rPr>
              <a:t>(</a:t>
            </a:r>
            <a:r>
              <a:rPr lang="es-ES" sz="1400" dirty="0" err="1" smtClean="0">
                <a:latin typeface="Consolas" pitchFamily="49" charset="0"/>
              </a:rPr>
              <a:t>this.tematica</a:t>
            </a:r>
            <a:r>
              <a:rPr lang="es-ES" sz="1400" dirty="0" smtClean="0">
                <a:latin typeface="Consolas" pitchFamily="49" charset="0"/>
              </a:rPr>
              <a:t>)</a:t>
            </a:r>
          </a:p>
          <a:p>
            <a:r>
              <a:rPr lang="es-ES" sz="1400" dirty="0" smtClean="0">
                <a:latin typeface="Consolas" pitchFamily="49" charset="0"/>
              </a:rPr>
              <a:t>	</a:t>
            </a:r>
            <a:r>
              <a:rPr lang="es-ES" sz="1400" dirty="0" smtClean="0">
                <a:latin typeface="Consolas" pitchFamily="49" charset="0"/>
              </a:rPr>
              <a:t>.</a:t>
            </a:r>
            <a:r>
              <a:rPr lang="es-ES" sz="1400" dirty="0" smtClean="0">
                <a:latin typeface="Consolas" pitchFamily="49" charset="0"/>
              </a:rPr>
              <a:t>subscribe(data</a:t>
            </a:r>
            <a:r>
              <a:rPr lang="es-ES" sz="1400" dirty="0" smtClean="0">
                <a:latin typeface="Consolas" pitchFamily="49" charset="0"/>
              </a:rPr>
              <a:t>=&gt;{</a:t>
            </a:r>
          </a:p>
          <a:p>
            <a:r>
              <a:rPr lang="es-ES" sz="1400" dirty="0" smtClean="0">
                <a:latin typeface="Consolas" pitchFamily="49" charset="0"/>
              </a:rPr>
              <a:t>	</a:t>
            </a:r>
            <a:r>
              <a:rPr lang="es-ES" sz="1400" dirty="0" smtClean="0">
                <a:latin typeface="Consolas" pitchFamily="49" charset="0"/>
              </a:rPr>
              <a:t>	console.log(</a:t>
            </a:r>
            <a:r>
              <a:rPr lang="es-ES" sz="1400" dirty="0" err="1" smtClean="0">
                <a:latin typeface="Consolas" pitchFamily="49" charset="0"/>
              </a:rPr>
              <a:t>data.headers</a:t>
            </a:r>
            <a:r>
              <a:rPr lang="es-ES" sz="1400" dirty="0" smtClean="0">
                <a:latin typeface="Consolas" pitchFamily="49" charset="0"/>
              </a:rPr>
              <a:t>));  //cabeceras</a:t>
            </a:r>
          </a:p>
          <a:p>
            <a:r>
              <a:rPr lang="es-ES" sz="1400" dirty="0" smtClean="0">
                <a:latin typeface="Consolas" pitchFamily="49" charset="0"/>
              </a:rPr>
              <a:t>	</a:t>
            </a:r>
            <a:r>
              <a:rPr lang="es-ES" sz="1400" dirty="0" smtClean="0">
                <a:latin typeface="Consolas" pitchFamily="49" charset="0"/>
              </a:rPr>
              <a:t>	console.log(</a:t>
            </a:r>
            <a:r>
              <a:rPr lang="es-ES" sz="1400" dirty="0" err="1" smtClean="0">
                <a:latin typeface="Consolas" pitchFamily="49" charset="0"/>
              </a:rPr>
              <a:t>data.body</a:t>
            </a:r>
            <a:r>
              <a:rPr lang="es-ES" sz="1400" dirty="0" smtClean="0">
                <a:latin typeface="Consolas" pitchFamily="49" charset="0"/>
              </a:rPr>
              <a:t>));   </a:t>
            </a:r>
            <a:r>
              <a:rPr lang="es-ES" sz="1400" smtClean="0">
                <a:latin typeface="Consolas" pitchFamily="49" charset="0"/>
              </a:rPr>
              <a:t>//cuerpo</a:t>
            </a:r>
            <a:endParaRPr lang="es-ES" sz="1400" dirty="0" smtClean="0">
              <a:latin typeface="Consolas" pitchFamily="49" charset="0"/>
            </a:endParaRPr>
          </a:p>
          <a:p>
            <a:r>
              <a:rPr lang="es-ES" sz="1400" dirty="0" smtClean="0">
                <a:latin typeface="Consolas" pitchFamily="49" charset="0"/>
              </a:rPr>
              <a:t>	</a:t>
            </a:r>
            <a:r>
              <a:rPr lang="es-ES" sz="1400" dirty="0" smtClean="0">
                <a:latin typeface="Consolas" pitchFamily="49" charset="0"/>
              </a:rPr>
              <a:t>	}</a:t>
            </a:r>
            <a:endParaRPr lang="es-ES" sz="1400" dirty="0" smtClean="0">
              <a:latin typeface="Consolas" pitchFamily="49" charset="0"/>
            </a:endParaRPr>
          </a:p>
          <a:p>
            <a:r>
              <a:rPr lang="es-ES" sz="1400" dirty="0" smtClean="0">
                <a:latin typeface="Consolas" pitchFamily="49" charset="0"/>
              </a:rPr>
              <a:t>   }</a:t>
            </a:r>
            <a:endParaRPr lang="es-ES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err="1" smtClean="0"/>
              <a:t>Routing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Es la capacidad para navegar entre componentes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Enlaces en la vista de un componente provocan la carga de otros componentes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navegación puede realizarse también desde código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El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routing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es habilitado por defecto al crear la aplicación. 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Las reglas de navegación se definen en el archivo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app-routing.module.ts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Crear rutas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Los enlaces a otros componentes se generan en la vista del componente principal mediante el atributo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routelink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esta vista se incluirá una etiqueta 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&lt;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router-outlet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&gt;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donde se mostrará la vista del componente enlazado: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navegación se puede realizar desde código mediante: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483768" y="2571750"/>
            <a:ext cx="5184576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smtClean="0">
                <a:latin typeface="Consolas" pitchFamily="49" charset="0"/>
              </a:rPr>
              <a:t>&lt;a </a:t>
            </a:r>
            <a:r>
              <a:rPr lang="es-ES" sz="1400" dirty="0" err="1" smtClean="0">
                <a:latin typeface="Consolas" pitchFamily="49" charset="0"/>
              </a:rPr>
              <a:t>routerLink</a:t>
            </a:r>
            <a:r>
              <a:rPr lang="es-ES" sz="1400" dirty="0" smtClean="0">
                <a:latin typeface="Consolas" pitchFamily="49" charset="0"/>
              </a:rPr>
              <a:t>="/alta"&gt;Alta de cursos&lt;/a&gt;&lt;</a:t>
            </a:r>
            <a:r>
              <a:rPr lang="es-ES" sz="1400" dirty="0" err="1" smtClean="0">
                <a:latin typeface="Consolas" pitchFamily="49" charset="0"/>
              </a:rPr>
              <a:t>br</a:t>
            </a:r>
            <a:r>
              <a:rPr lang="es-ES" sz="1400" dirty="0" smtClean="0">
                <a:latin typeface="Consolas" pitchFamily="49" charset="0"/>
              </a:rPr>
              <a:t>&gt;</a:t>
            </a:r>
          </a:p>
          <a:p>
            <a:r>
              <a:rPr lang="es-ES" sz="1400" dirty="0" smtClean="0">
                <a:latin typeface="Consolas" pitchFamily="49" charset="0"/>
              </a:rPr>
              <a:t>&lt;a </a:t>
            </a:r>
            <a:r>
              <a:rPr lang="es-ES" sz="1400" dirty="0" err="1" smtClean="0">
                <a:latin typeface="Consolas" pitchFamily="49" charset="0"/>
              </a:rPr>
              <a:t>routerLink</a:t>
            </a:r>
            <a:r>
              <a:rPr lang="es-ES" sz="1400" dirty="0" smtClean="0">
                <a:latin typeface="Consolas" pitchFamily="49" charset="0"/>
              </a:rPr>
              <a:t>="/consulta"&gt;Consultar Cursos&lt;/a&gt;</a:t>
            </a:r>
          </a:p>
          <a:p>
            <a:r>
              <a:rPr lang="es-ES" sz="1400" dirty="0" smtClean="0">
                <a:latin typeface="Consolas" pitchFamily="49" charset="0"/>
              </a:rPr>
              <a:t>:</a:t>
            </a:r>
          </a:p>
          <a:p>
            <a:r>
              <a:rPr lang="es-ES" sz="1400" dirty="0" smtClean="0">
                <a:latin typeface="Consolas" pitchFamily="49" charset="0"/>
              </a:rPr>
              <a:t>&lt;</a:t>
            </a:r>
            <a:r>
              <a:rPr lang="es-ES" sz="1400" dirty="0" err="1" smtClean="0">
                <a:latin typeface="Consolas" pitchFamily="49" charset="0"/>
              </a:rPr>
              <a:t>router-outlet</a:t>
            </a:r>
            <a:r>
              <a:rPr lang="es-ES" sz="1400" dirty="0" smtClean="0">
                <a:latin typeface="Consolas" pitchFamily="49" charset="0"/>
              </a:rPr>
              <a:t>&gt;</a:t>
            </a:r>
          </a:p>
          <a:p>
            <a:endParaRPr lang="es-ES" sz="1400" dirty="0" smtClean="0">
              <a:latin typeface="Consolas" pitchFamily="49" charset="0"/>
            </a:endParaRPr>
          </a:p>
          <a:p>
            <a:r>
              <a:rPr lang="es-ES" sz="1400" dirty="0" smtClean="0">
                <a:latin typeface="Consolas" pitchFamily="49" charset="0"/>
              </a:rPr>
              <a:t>&lt;/</a:t>
            </a:r>
            <a:r>
              <a:rPr lang="es-ES" sz="1400" dirty="0" err="1" smtClean="0">
                <a:latin typeface="Consolas" pitchFamily="49" charset="0"/>
              </a:rPr>
              <a:t>router-outlet</a:t>
            </a:r>
            <a:endParaRPr lang="es-ES" sz="1400" dirty="0">
              <a:latin typeface="Consolas" pitchFamily="49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139952" y="228371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MainComponent</a:t>
            </a:r>
            <a:endParaRPr lang="es-ES" sz="1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1115616" y="21397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Enlaces a otros componentes</a:t>
            </a:r>
            <a:endParaRPr lang="es-ES" sz="1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67544" y="3291830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Vista del componente enlazado</a:t>
            </a:r>
            <a:endParaRPr lang="es-ES" sz="1000" dirty="0"/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2051720" y="2355726"/>
            <a:ext cx="1944216" cy="28803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2051720" y="2355726"/>
            <a:ext cx="1944216" cy="50405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V="1">
            <a:off x="1331640" y="3579862"/>
            <a:ext cx="1224136" cy="7200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"/>
          <p:cNvSpPr/>
          <p:nvPr/>
        </p:nvSpPr>
        <p:spPr>
          <a:xfrm>
            <a:off x="2195736" y="4515966"/>
            <a:ext cx="366318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err="1" smtClean="0">
                <a:latin typeface="Consolas" pitchFamily="49" charset="0"/>
              </a:rPr>
              <a:t>this.router.navigate</a:t>
            </a:r>
            <a:r>
              <a:rPr lang="es-ES" sz="1400" dirty="0" smtClean="0">
                <a:latin typeface="Consolas" pitchFamily="49" charset="0"/>
              </a:rPr>
              <a:t>(["/eliminar"])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Mapeado de rutas a componentes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asociación de rutas a componentes se realiza en el archivo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app-routing.module.ts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1907704" y="1563638"/>
            <a:ext cx="5328592" cy="3231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err="1" smtClean="0">
                <a:latin typeface="Consolas" pitchFamily="49" charset="0"/>
              </a:rPr>
              <a:t>const</a:t>
            </a:r>
            <a:r>
              <a:rPr lang="es-ES" sz="1400" dirty="0" smtClean="0">
                <a:latin typeface="Consolas" pitchFamily="49" charset="0"/>
              </a:rPr>
              <a:t> </a:t>
            </a:r>
            <a:r>
              <a:rPr lang="es-ES" sz="1400" dirty="0" err="1" smtClean="0">
                <a:latin typeface="Consolas" pitchFamily="49" charset="0"/>
              </a:rPr>
              <a:t>routes</a:t>
            </a:r>
            <a:r>
              <a:rPr lang="es-ES" sz="1400" dirty="0" smtClean="0">
                <a:latin typeface="Consolas" pitchFamily="49" charset="0"/>
              </a:rPr>
              <a:t>: </a:t>
            </a:r>
            <a:r>
              <a:rPr lang="es-ES" sz="1400" dirty="0" err="1" smtClean="0">
                <a:latin typeface="Consolas" pitchFamily="49" charset="0"/>
              </a:rPr>
              <a:t>Routes</a:t>
            </a:r>
            <a:r>
              <a:rPr lang="es-ES" sz="1400" dirty="0" smtClean="0">
                <a:latin typeface="Consolas" pitchFamily="49" charset="0"/>
              </a:rPr>
              <a:t> = [{</a:t>
            </a:r>
          </a:p>
          <a:p>
            <a:r>
              <a:rPr lang="es-ES" sz="1400" dirty="0" smtClean="0">
                <a:latin typeface="Consolas" pitchFamily="49" charset="0"/>
              </a:rPr>
              <a:t>  </a:t>
            </a:r>
            <a:r>
              <a:rPr lang="es-ES" sz="1400" dirty="0" err="1" smtClean="0">
                <a:latin typeface="Consolas" pitchFamily="49" charset="0"/>
              </a:rPr>
              <a:t>path</a:t>
            </a:r>
            <a:r>
              <a:rPr lang="es-ES" sz="1400" dirty="0" smtClean="0">
                <a:latin typeface="Consolas" pitchFamily="49" charset="0"/>
              </a:rPr>
              <a:t>:"alta",</a:t>
            </a:r>
          </a:p>
          <a:p>
            <a:r>
              <a:rPr lang="es-ES" sz="1400" dirty="0" smtClean="0">
                <a:latin typeface="Consolas" pitchFamily="49" charset="0"/>
              </a:rPr>
              <a:t>  </a:t>
            </a:r>
            <a:r>
              <a:rPr lang="es-ES" sz="1400" dirty="0" err="1" smtClean="0">
                <a:latin typeface="Consolas" pitchFamily="49" charset="0"/>
              </a:rPr>
              <a:t>component:AltaComponent</a:t>
            </a:r>
            <a:endParaRPr lang="es-ES" sz="1400" dirty="0" smtClean="0">
              <a:latin typeface="Consolas" pitchFamily="49" charset="0"/>
            </a:endParaRPr>
          </a:p>
          <a:p>
            <a:r>
              <a:rPr lang="es-ES" sz="1400" dirty="0" smtClean="0">
                <a:latin typeface="Consolas" pitchFamily="49" charset="0"/>
              </a:rPr>
              <a:t>},</a:t>
            </a:r>
          </a:p>
          <a:p>
            <a:r>
              <a:rPr lang="es-ES" sz="1400" dirty="0" smtClean="0">
                <a:latin typeface="Consolas" pitchFamily="49" charset="0"/>
              </a:rPr>
              <a:t>{</a:t>
            </a:r>
          </a:p>
          <a:p>
            <a:r>
              <a:rPr lang="es-ES" sz="1400" dirty="0" smtClean="0">
                <a:latin typeface="Consolas" pitchFamily="49" charset="0"/>
              </a:rPr>
              <a:t>  </a:t>
            </a:r>
            <a:r>
              <a:rPr lang="es-ES" sz="1400" dirty="0" err="1" smtClean="0">
                <a:latin typeface="Consolas" pitchFamily="49" charset="0"/>
              </a:rPr>
              <a:t>path</a:t>
            </a:r>
            <a:r>
              <a:rPr lang="es-ES" sz="1400" dirty="0" smtClean="0">
                <a:latin typeface="Consolas" pitchFamily="49" charset="0"/>
              </a:rPr>
              <a:t>:"consulta",</a:t>
            </a:r>
          </a:p>
          <a:p>
            <a:r>
              <a:rPr lang="es-ES" sz="1400" dirty="0" smtClean="0">
                <a:latin typeface="Consolas" pitchFamily="49" charset="0"/>
              </a:rPr>
              <a:t>  </a:t>
            </a:r>
            <a:r>
              <a:rPr lang="es-ES" sz="1400" dirty="0" err="1" smtClean="0">
                <a:latin typeface="Consolas" pitchFamily="49" charset="0"/>
              </a:rPr>
              <a:t>component</a:t>
            </a:r>
            <a:r>
              <a:rPr lang="es-ES" sz="1400" dirty="0" smtClean="0">
                <a:latin typeface="Consolas" pitchFamily="49" charset="0"/>
              </a:rPr>
              <a:t>: </a:t>
            </a:r>
            <a:r>
              <a:rPr lang="es-ES" sz="1400" dirty="0" err="1" smtClean="0">
                <a:latin typeface="Consolas" pitchFamily="49" charset="0"/>
              </a:rPr>
              <a:t>ConsultaComponent</a:t>
            </a:r>
            <a:endParaRPr lang="es-ES" sz="1400" dirty="0" smtClean="0">
              <a:latin typeface="Consolas" pitchFamily="49" charset="0"/>
            </a:endParaRPr>
          </a:p>
          <a:p>
            <a:r>
              <a:rPr lang="es-ES" sz="1400" dirty="0" smtClean="0">
                <a:latin typeface="Consolas" pitchFamily="49" charset="0"/>
              </a:rPr>
              <a:t>},</a:t>
            </a:r>
          </a:p>
          <a:p>
            <a:r>
              <a:rPr lang="es-ES" sz="1400" dirty="0" smtClean="0">
                <a:latin typeface="Consolas" pitchFamily="49" charset="0"/>
              </a:rPr>
              <a:t>{</a:t>
            </a:r>
          </a:p>
          <a:p>
            <a:r>
              <a:rPr lang="es-ES" sz="1400" dirty="0" smtClean="0">
                <a:latin typeface="Consolas" pitchFamily="49" charset="0"/>
              </a:rPr>
              <a:t>  </a:t>
            </a:r>
            <a:r>
              <a:rPr lang="es-ES" sz="1400" dirty="0" err="1" smtClean="0">
                <a:latin typeface="Consolas" pitchFamily="49" charset="0"/>
              </a:rPr>
              <a:t>path</a:t>
            </a:r>
            <a:r>
              <a:rPr lang="es-ES" sz="1400" dirty="0" smtClean="0">
                <a:latin typeface="Consolas" pitchFamily="49" charset="0"/>
              </a:rPr>
              <a:t>:"eliminar",</a:t>
            </a:r>
          </a:p>
          <a:p>
            <a:r>
              <a:rPr lang="es-ES" sz="1400" dirty="0" smtClean="0">
                <a:latin typeface="Consolas" pitchFamily="49" charset="0"/>
              </a:rPr>
              <a:t>  </a:t>
            </a:r>
            <a:r>
              <a:rPr lang="es-ES" sz="1400" dirty="0" err="1" smtClean="0">
                <a:latin typeface="Consolas" pitchFamily="49" charset="0"/>
              </a:rPr>
              <a:t>component</a:t>
            </a:r>
            <a:r>
              <a:rPr lang="es-ES" sz="1400" dirty="0" smtClean="0">
                <a:latin typeface="Consolas" pitchFamily="49" charset="0"/>
              </a:rPr>
              <a:t>: </a:t>
            </a:r>
            <a:r>
              <a:rPr lang="es-ES" sz="1400" dirty="0" err="1" smtClean="0">
                <a:latin typeface="Consolas" pitchFamily="49" charset="0"/>
              </a:rPr>
              <a:t>EliminarComponent</a:t>
            </a:r>
            <a:endParaRPr lang="es-ES" sz="1400" dirty="0" smtClean="0">
              <a:latin typeface="Consolas" pitchFamily="49" charset="0"/>
            </a:endParaRPr>
          </a:p>
          <a:p>
            <a:r>
              <a:rPr lang="es-ES" sz="1400" dirty="0" smtClean="0">
                <a:latin typeface="Consolas" pitchFamily="49" charset="0"/>
              </a:rPr>
              <a:t>}</a:t>
            </a:r>
          </a:p>
          <a:p>
            <a:endParaRPr lang="es-ES" sz="1400" dirty="0" smtClean="0">
              <a:latin typeface="Consolas" pitchFamily="49" charset="0"/>
            </a:endParaRPr>
          </a:p>
          <a:p>
            <a:r>
              <a:rPr lang="es-ES" sz="1400" dirty="0" smtClean="0">
                <a:latin typeface="Consolas" pitchFamily="49" charset="0"/>
              </a:rPr>
              <a:t>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Patrón MVC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771550"/>
            <a:ext cx="2520280" cy="86409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Modelo: lógica de negocio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Controlador: gestión de eventos de usuario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Vista: generación de respuestas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059832" y="1563638"/>
            <a:ext cx="2304256" cy="288032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 redondeado"/>
          <p:cNvSpPr/>
          <p:nvPr/>
        </p:nvSpPr>
        <p:spPr>
          <a:xfrm>
            <a:off x="3491880" y="2067694"/>
            <a:ext cx="1440160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3635896" y="170765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Vista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3635896" y="2139702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plantilla HTML</a:t>
            </a:r>
            <a:endParaRPr lang="es-ES" dirty="0"/>
          </a:p>
        </p:txBody>
      </p:sp>
      <p:sp>
        <p:nvSpPr>
          <p:cNvPr id="8" name="7 Rectángulo redondeado"/>
          <p:cNvSpPr/>
          <p:nvPr/>
        </p:nvSpPr>
        <p:spPr>
          <a:xfrm>
            <a:off x="3491880" y="3363838"/>
            <a:ext cx="151216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3563888" y="304018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Controlador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3347864" y="343584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Clase componente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131840" y="120359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Componente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5652120" y="3003798"/>
            <a:ext cx="2304256" cy="144016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5796136" y="25717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</a:t>
            </a:r>
            <a:endParaRPr lang="es-ES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6084168" y="3363838"/>
            <a:ext cx="1656184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6228184" y="3040181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Modelo</a:t>
            </a:r>
            <a:endParaRPr lang="es-E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6372200" y="3435846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Clase </a:t>
            </a:r>
            <a:r>
              <a:rPr lang="es-ES" dirty="0" err="1" smtClean="0"/>
              <a:t>service</a:t>
            </a:r>
            <a:endParaRPr lang="es-ES" dirty="0"/>
          </a:p>
        </p:txBody>
      </p:sp>
      <p:cxnSp>
        <p:nvCxnSpPr>
          <p:cNvPr id="18" name="17 Conector recto de flecha"/>
          <p:cNvCxnSpPr>
            <a:endCxn id="14" idx="1"/>
          </p:cNvCxnSpPr>
          <p:nvPr/>
        </p:nvCxnSpPr>
        <p:spPr>
          <a:xfrm flipV="1">
            <a:off x="5004048" y="379588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5" idx="2"/>
          </p:cNvCxnSpPr>
          <p:nvPr/>
        </p:nvCxnSpPr>
        <p:spPr>
          <a:xfrm>
            <a:off x="4211960" y="2931790"/>
            <a:ext cx="0" cy="43204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Componentes padre-hijo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Cuando un componente va a ser reutilizado en distintas partes de la aplicación.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Facilita la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modularización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la aplicación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2411760" y="2355726"/>
            <a:ext cx="2808312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2771800" y="199568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padre</a:t>
            </a:r>
            <a:endParaRPr lang="es-ES" dirty="0"/>
          </a:p>
        </p:txBody>
      </p:sp>
      <p:sp>
        <p:nvSpPr>
          <p:cNvPr id="8" name="7 Rectángulo redondeado"/>
          <p:cNvSpPr/>
          <p:nvPr/>
        </p:nvSpPr>
        <p:spPr>
          <a:xfrm>
            <a:off x="2411760" y="3867894"/>
            <a:ext cx="2808312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2771800" y="350785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hijo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2555776" y="386789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@Input</a:t>
            </a:r>
          </a:p>
          <a:p>
            <a:r>
              <a:rPr lang="es-ES" dirty="0" smtClean="0"/>
              <a:t>@Output</a:t>
            </a:r>
            <a:endParaRPr lang="es-ES" dirty="0"/>
          </a:p>
        </p:txBody>
      </p:sp>
      <p:sp>
        <p:nvSpPr>
          <p:cNvPr id="11" name="10 Forma libre"/>
          <p:cNvSpPr/>
          <p:nvPr/>
        </p:nvSpPr>
        <p:spPr>
          <a:xfrm>
            <a:off x="1733797" y="2648197"/>
            <a:ext cx="866899" cy="1425039"/>
          </a:xfrm>
          <a:custGeom>
            <a:avLst/>
            <a:gdLst>
              <a:gd name="connsiteX0" fmla="*/ 653143 w 866899"/>
              <a:gd name="connsiteY0" fmla="*/ 0 h 1425039"/>
              <a:gd name="connsiteX1" fmla="*/ 35626 w 866899"/>
              <a:gd name="connsiteY1" fmla="*/ 665019 h 1425039"/>
              <a:gd name="connsiteX2" fmla="*/ 866899 w 866899"/>
              <a:gd name="connsiteY2" fmla="*/ 1425039 h 1425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899" h="1425039">
                <a:moveTo>
                  <a:pt x="653143" y="0"/>
                </a:moveTo>
                <a:cubicBezTo>
                  <a:pt x="326571" y="213756"/>
                  <a:pt x="0" y="427513"/>
                  <a:pt x="35626" y="665019"/>
                </a:cubicBezTo>
                <a:cubicBezTo>
                  <a:pt x="71252" y="902525"/>
                  <a:pt x="469075" y="1163782"/>
                  <a:pt x="866899" y="1425039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Forma libre"/>
          <p:cNvSpPr/>
          <p:nvPr/>
        </p:nvSpPr>
        <p:spPr>
          <a:xfrm>
            <a:off x="3693226" y="2719449"/>
            <a:ext cx="2299855" cy="1638795"/>
          </a:xfrm>
          <a:custGeom>
            <a:avLst/>
            <a:gdLst>
              <a:gd name="connsiteX0" fmla="*/ 0 w 2299855"/>
              <a:gd name="connsiteY0" fmla="*/ 1638795 h 1638795"/>
              <a:gd name="connsiteX1" fmla="*/ 2042556 w 2299855"/>
              <a:gd name="connsiteY1" fmla="*/ 866899 h 1638795"/>
              <a:gd name="connsiteX2" fmla="*/ 1543792 w 2299855"/>
              <a:gd name="connsiteY2" fmla="*/ 0 h 1638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9855" h="1638795">
                <a:moveTo>
                  <a:pt x="0" y="1638795"/>
                </a:moveTo>
                <a:cubicBezTo>
                  <a:pt x="892628" y="1389413"/>
                  <a:pt x="1785257" y="1140032"/>
                  <a:pt x="2042556" y="866899"/>
                </a:cubicBezTo>
                <a:cubicBezTo>
                  <a:pt x="2299855" y="593767"/>
                  <a:pt x="1921823" y="296883"/>
                  <a:pt x="1543792" y="0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467544" y="2427734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Padre envía datos al hijo</a:t>
            </a:r>
            <a:endParaRPr lang="es-E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868144" y="2931790"/>
            <a:ext cx="1512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Hijo emite eventos hacia el padre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Configuración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771550"/>
            <a:ext cx="7992888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Instalación de Node.js. Servidor para publicación de aplicaciones Angular. Incluye </a:t>
            </a:r>
            <a:r>
              <a:rPr lang="es-ES" sz="2000" b="1" noProof="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npm</a:t>
            </a: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una herramienta para gestión de dependencias. Descargable en: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Angular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cli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Herramienta para crear proyectos angular. Se instala con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npm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Visual Studio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Code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Editor de proyectos angular para facilitar la codificación.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043608" y="1995686"/>
            <a:ext cx="3457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https://nodejs.org/es/download/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1043608" y="3219822"/>
            <a:ext cx="3260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&gt; </a:t>
            </a:r>
            <a:r>
              <a:rPr lang="es-ES" dirty="0" err="1" smtClean="0"/>
              <a:t>npm</a:t>
            </a:r>
            <a:r>
              <a:rPr lang="es-ES" dirty="0" smtClean="0"/>
              <a:t> </a:t>
            </a:r>
            <a:r>
              <a:rPr lang="es-ES" dirty="0" err="1" smtClean="0"/>
              <a:t>install</a:t>
            </a:r>
            <a:r>
              <a:rPr lang="es-ES" dirty="0" smtClean="0"/>
              <a:t> -g @angular/</a:t>
            </a:r>
            <a:r>
              <a:rPr lang="es-ES" dirty="0" err="1" smtClean="0"/>
              <a:t>cli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Versiones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771550"/>
            <a:ext cx="7992888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puede comprobar las versiones de herramientas mediante el comando: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115616" y="1563638"/>
            <a:ext cx="143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&gt;</a:t>
            </a:r>
            <a:r>
              <a:rPr lang="es-ES" dirty="0" err="1" smtClean="0"/>
              <a:t>ng</a:t>
            </a:r>
            <a:r>
              <a:rPr lang="es-ES" dirty="0" smtClean="0"/>
              <a:t> </a:t>
            </a:r>
            <a:r>
              <a:rPr lang="es-ES" dirty="0" err="1" smtClean="0"/>
              <a:t>version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067694"/>
            <a:ext cx="2736304" cy="2082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Creación de una aplicación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771550"/>
            <a:ext cx="7992888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crea desde línea de comandos utilizando: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crea una estructura similar a esta: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971600" y="1203598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&gt;</a:t>
            </a:r>
            <a:r>
              <a:rPr lang="es-ES" dirty="0" err="1" smtClean="0"/>
              <a:t>ng</a:t>
            </a:r>
            <a:r>
              <a:rPr lang="es-ES" dirty="0" smtClean="0"/>
              <a:t> new </a:t>
            </a:r>
            <a:r>
              <a:rPr lang="es-ES" dirty="0" err="1" smtClean="0"/>
              <a:t>nombreApp</a:t>
            </a:r>
            <a:endParaRPr lang="es-E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355726"/>
            <a:ext cx="1649886" cy="219762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9" name="8 Conector recto de flecha"/>
          <p:cNvCxnSpPr/>
          <p:nvPr/>
        </p:nvCxnSpPr>
        <p:spPr>
          <a:xfrm flipH="1">
            <a:off x="2771800" y="2643758"/>
            <a:ext cx="1512168" cy="2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4283968" y="242773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Librerías angular</a:t>
            </a:r>
            <a:endParaRPr lang="es-ES" sz="1000" dirty="0"/>
          </a:p>
        </p:txBody>
      </p:sp>
      <p:cxnSp>
        <p:nvCxnSpPr>
          <p:cNvPr id="12" name="11 Conector recto de flecha"/>
          <p:cNvCxnSpPr/>
          <p:nvPr/>
        </p:nvCxnSpPr>
        <p:spPr>
          <a:xfrm flipH="1" flipV="1">
            <a:off x="2374692" y="3172526"/>
            <a:ext cx="1800200" cy="7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4211960" y="300379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Código de la aplicación</a:t>
            </a:r>
            <a:endParaRPr lang="es-ES" sz="1000" dirty="0"/>
          </a:p>
        </p:txBody>
      </p:sp>
      <p:cxnSp>
        <p:nvCxnSpPr>
          <p:cNvPr id="15" name="14 Conector recto de flecha"/>
          <p:cNvCxnSpPr/>
          <p:nvPr/>
        </p:nvCxnSpPr>
        <p:spPr>
          <a:xfrm flipH="1">
            <a:off x="2699792" y="4155926"/>
            <a:ext cx="1584176" cy="14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4283968" y="3939902"/>
            <a:ext cx="108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Configuración general </a:t>
            </a:r>
            <a:r>
              <a:rPr lang="es-ES" sz="1000" dirty="0" err="1" smtClean="0"/>
              <a:t>TypeScript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Componentes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Al crear un proyecto se genera automáticamente un componente dentro de la carpeta </a:t>
            </a:r>
            <a:r>
              <a:rPr lang="es-ES" sz="2000" b="1" noProof="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src</a:t>
            </a: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noProof="0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 componente define el aspecto de una página de la aplicación y controla su comportamiento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Consta de dos elementos: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Plantilla. Archivo HTML que genera la vista de la página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Componente. Clase 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TypeScript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donde se implementa la funcionalidad de la página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419622"/>
            <a:ext cx="1671317" cy="11651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Plantilla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Bloque HTML que forma un componente y establece el aspecto de la página.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Puede incluir vínculos hacia la clase del componente para generar dinámicamente contenido y suministrar datos de usuario a dicha clase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187624" y="2787774"/>
            <a:ext cx="4572000" cy="2123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s-ES" sz="1200" dirty="0" smtClean="0">
                <a:latin typeface="Consolas" pitchFamily="49" charset="0"/>
              </a:rPr>
              <a:t>&lt;</a:t>
            </a:r>
            <a:r>
              <a:rPr lang="es-ES" sz="1200" dirty="0" err="1" smtClean="0">
                <a:latin typeface="Consolas" pitchFamily="49" charset="0"/>
              </a:rPr>
              <a:t>div</a:t>
            </a:r>
            <a:r>
              <a:rPr lang="es-ES" sz="1200" dirty="0" smtClean="0">
                <a:latin typeface="Consolas" pitchFamily="49" charset="0"/>
              </a:rPr>
              <a:t> </a:t>
            </a:r>
            <a:r>
              <a:rPr lang="es-ES" sz="1200" dirty="0" err="1" smtClean="0">
                <a:latin typeface="Consolas" pitchFamily="49" charset="0"/>
              </a:rPr>
              <a:t>class</a:t>
            </a:r>
            <a:r>
              <a:rPr lang="es-ES" sz="1200" dirty="0" smtClean="0">
                <a:latin typeface="Consolas" pitchFamily="49" charset="0"/>
              </a:rPr>
              <a:t>="formulario"&gt;</a:t>
            </a:r>
          </a:p>
          <a:p>
            <a:r>
              <a:rPr lang="es-ES" sz="1200" dirty="0" smtClean="0">
                <a:latin typeface="Consolas" pitchFamily="49" charset="0"/>
              </a:rPr>
              <a:t>  &lt;</a:t>
            </a:r>
            <a:r>
              <a:rPr lang="es-ES" sz="1200" dirty="0" err="1" smtClean="0">
                <a:latin typeface="Consolas" pitchFamily="49" charset="0"/>
              </a:rPr>
              <a:t>div</a:t>
            </a:r>
            <a:r>
              <a:rPr lang="es-ES" sz="1200" dirty="0" smtClean="0">
                <a:latin typeface="Consolas" pitchFamily="49" charset="0"/>
              </a:rPr>
              <a:t>&gt;</a:t>
            </a:r>
          </a:p>
          <a:p>
            <a:r>
              <a:rPr lang="es-ES" sz="1200" dirty="0" smtClean="0">
                <a:latin typeface="Consolas" pitchFamily="49" charset="0"/>
              </a:rPr>
              <a:t>      &lt;</a:t>
            </a:r>
            <a:r>
              <a:rPr lang="es-ES" sz="1200" dirty="0" err="1" smtClean="0">
                <a:latin typeface="Consolas" pitchFamily="49" charset="0"/>
              </a:rPr>
              <a:t>label</a:t>
            </a:r>
            <a:r>
              <a:rPr lang="es-ES" sz="1200" dirty="0" smtClean="0">
                <a:latin typeface="Consolas" pitchFamily="49" charset="0"/>
              </a:rPr>
              <a:t> </a:t>
            </a:r>
            <a:r>
              <a:rPr lang="es-ES" sz="1200" dirty="0" err="1" smtClean="0">
                <a:latin typeface="Consolas" pitchFamily="49" charset="0"/>
              </a:rPr>
              <a:t>for</a:t>
            </a:r>
            <a:r>
              <a:rPr lang="es-ES" sz="1200" dirty="0" smtClean="0">
                <a:latin typeface="Consolas" pitchFamily="49" charset="0"/>
              </a:rPr>
              <a:t>=""&gt;Introduce código: &lt;/</a:t>
            </a:r>
            <a:r>
              <a:rPr lang="es-ES" sz="1200" dirty="0" err="1" smtClean="0">
                <a:latin typeface="Consolas" pitchFamily="49" charset="0"/>
              </a:rPr>
              <a:t>label</a:t>
            </a:r>
            <a:r>
              <a:rPr lang="es-ES" sz="1200" dirty="0" smtClean="0">
                <a:latin typeface="Consolas" pitchFamily="49" charset="0"/>
              </a:rPr>
              <a:t>&gt;</a:t>
            </a:r>
          </a:p>
          <a:p>
            <a:r>
              <a:rPr lang="es-ES" sz="1200" dirty="0" smtClean="0">
                <a:latin typeface="Consolas" pitchFamily="49" charset="0"/>
              </a:rPr>
              <a:t>      &lt;input </a:t>
            </a:r>
            <a:r>
              <a:rPr lang="es-ES" sz="1200" dirty="0" err="1" smtClean="0">
                <a:latin typeface="Consolas" pitchFamily="49" charset="0"/>
              </a:rPr>
              <a:t>type</a:t>
            </a:r>
            <a:r>
              <a:rPr lang="es-ES" sz="1200" dirty="0" smtClean="0">
                <a:latin typeface="Consolas" pitchFamily="49" charset="0"/>
              </a:rPr>
              <a:t>="</a:t>
            </a:r>
            <a:r>
              <a:rPr lang="es-ES" sz="1200" dirty="0" err="1" smtClean="0">
                <a:latin typeface="Consolas" pitchFamily="49" charset="0"/>
              </a:rPr>
              <a:t>text</a:t>
            </a:r>
            <a:r>
              <a:rPr lang="es-ES" sz="1200" dirty="0" smtClean="0">
                <a:latin typeface="Consolas" pitchFamily="49" charset="0"/>
              </a:rPr>
              <a:t>" [(</a:t>
            </a:r>
            <a:r>
              <a:rPr lang="es-ES" sz="1200" dirty="0" err="1" smtClean="0">
                <a:latin typeface="Consolas" pitchFamily="49" charset="0"/>
              </a:rPr>
              <a:t>ngModel</a:t>
            </a:r>
            <a:r>
              <a:rPr lang="es-ES" sz="1200" dirty="0" smtClean="0">
                <a:latin typeface="Consolas" pitchFamily="49" charset="0"/>
              </a:rPr>
              <a:t>)]="</a:t>
            </a:r>
            <a:r>
              <a:rPr lang="es-ES" sz="1200" dirty="0" err="1" smtClean="0">
                <a:latin typeface="Consolas" pitchFamily="49" charset="0"/>
              </a:rPr>
              <a:t>codigo</a:t>
            </a:r>
            <a:r>
              <a:rPr lang="es-ES" sz="1200" dirty="0" smtClean="0">
                <a:latin typeface="Consolas" pitchFamily="49" charset="0"/>
              </a:rPr>
              <a:t>"&gt; </a:t>
            </a:r>
          </a:p>
          <a:p>
            <a:r>
              <a:rPr lang="es-ES" sz="1200" dirty="0" smtClean="0">
                <a:latin typeface="Consolas" pitchFamily="49" charset="0"/>
              </a:rPr>
              <a:t>      </a:t>
            </a:r>
          </a:p>
          <a:p>
            <a:r>
              <a:rPr lang="es-ES" sz="1200" dirty="0" smtClean="0">
                <a:latin typeface="Consolas" pitchFamily="49" charset="0"/>
              </a:rPr>
              <a:t>      &lt;</a:t>
            </a:r>
            <a:r>
              <a:rPr lang="es-ES" sz="1200" dirty="0" err="1" smtClean="0">
                <a:latin typeface="Consolas" pitchFamily="49" charset="0"/>
              </a:rPr>
              <a:t>br</a:t>
            </a:r>
            <a:r>
              <a:rPr lang="es-ES" sz="1200" dirty="0" smtClean="0">
                <a:latin typeface="Consolas" pitchFamily="49" charset="0"/>
              </a:rPr>
              <a:t>&gt;</a:t>
            </a:r>
          </a:p>
          <a:p>
            <a:r>
              <a:rPr lang="es-ES" sz="1200" dirty="0" smtClean="0">
                <a:latin typeface="Consolas" pitchFamily="49" charset="0"/>
              </a:rPr>
              <a:t>      &lt;p&gt;&lt;a&gt;{{producto.name}}&lt;/a&gt;&lt;</a:t>
            </a:r>
            <a:r>
              <a:rPr lang="es-ES" sz="1200" dirty="0" err="1" smtClean="0">
                <a:latin typeface="Consolas" pitchFamily="49" charset="0"/>
              </a:rPr>
              <a:t>br</a:t>
            </a:r>
            <a:r>
              <a:rPr lang="es-ES" sz="1200" dirty="0" smtClean="0">
                <a:latin typeface="Consolas" pitchFamily="49" charset="0"/>
              </a:rPr>
              <a:t>&gt;</a:t>
            </a:r>
          </a:p>
          <a:p>
            <a:r>
              <a:rPr lang="es-ES" sz="1200" dirty="0" smtClean="0">
                <a:latin typeface="Consolas" pitchFamily="49" charset="0"/>
              </a:rPr>
              <a:t>         &lt;a&gt;{{</a:t>
            </a:r>
            <a:r>
              <a:rPr lang="es-ES" sz="1200" dirty="0" err="1" smtClean="0">
                <a:latin typeface="Consolas" pitchFamily="49" charset="0"/>
              </a:rPr>
              <a:t>producto.precio</a:t>
            </a:r>
            <a:r>
              <a:rPr lang="es-ES" sz="1200" dirty="0" smtClean="0">
                <a:latin typeface="Consolas" pitchFamily="49" charset="0"/>
              </a:rPr>
              <a:t>}}&lt;/a&gt;</a:t>
            </a:r>
          </a:p>
          <a:p>
            <a:r>
              <a:rPr lang="es-ES" sz="1200" dirty="0" smtClean="0">
                <a:latin typeface="Consolas" pitchFamily="49" charset="0"/>
              </a:rPr>
              <a:t>      &lt;/p&gt;</a:t>
            </a:r>
          </a:p>
          <a:p>
            <a:r>
              <a:rPr lang="es-ES" sz="1200" dirty="0" smtClean="0">
                <a:latin typeface="Consolas" pitchFamily="49" charset="0"/>
              </a:rPr>
              <a:t>  &lt;/</a:t>
            </a:r>
            <a:r>
              <a:rPr lang="es-ES" sz="1200" dirty="0" err="1" smtClean="0">
                <a:latin typeface="Consolas" pitchFamily="49" charset="0"/>
              </a:rPr>
              <a:t>div</a:t>
            </a:r>
            <a:r>
              <a:rPr lang="es-ES" sz="1200" dirty="0" smtClean="0">
                <a:latin typeface="Consolas" pitchFamily="49" charset="0"/>
              </a:rPr>
              <a:t>&gt;</a:t>
            </a:r>
          </a:p>
          <a:p>
            <a:r>
              <a:rPr lang="es-ES" sz="1200" dirty="0" smtClean="0">
                <a:latin typeface="Consolas" pitchFamily="49" charset="0"/>
              </a:rPr>
              <a:t>&lt;/</a:t>
            </a:r>
            <a:r>
              <a:rPr lang="es-ES" sz="1200" dirty="0" err="1" smtClean="0">
                <a:latin typeface="Consolas" pitchFamily="49" charset="0"/>
              </a:rPr>
              <a:t>div</a:t>
            </a:r>
            <a:r>
              <a:rPr lang="es-ES" sz="1200" dirty="0" smtClean="0">
                <a:latin typeface="Consolas" pitchFamily="49" charset="0"/>
              </a:rPr>
              <a:t>&gt;</a:t>
            </a:r>
            <a:endParaRPr lang="es-ES" sz="1200" dirty="0">
              <a:latin typeface="Consolas" pitchFamily="49" charset="0"/>
            </a:endParaRPr>
          </a:p>
        </p:txBody>
      </p:sp>
      <p:cxnSp>
        <p:nvCxnSpPr>
          <p:cNvPr id="7" name="6 Conector recto de flecha"/>
          <p:cNvCxnSpPr/>
          <p:nvPr/>
        </p:nvCxnSpPr>
        <p:spPr>
          <a:xfrm flipV="1">
            <a:off x="4283968" y="2931790"/>
            <a:ext cx="230425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6084168" y="249974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Hacia la clase componente</a:t>
            </a:r>
            <a:endParaRPr lang="es-ES" sz="1000" dirty="0"/>
          </a:p>
        </p:txBody>
      </p:sp>
      <p:cxnSp>
        <p:nvCxnSpPr>
          <p:cNvPr id="11" name="10 Conector recto de flecha"/>
          <p:cNvCxnSpPr/>
          <p:nvPr/>
        </p:nvCxnSpPr>
        <p:spPr>
          <a:xfrm flipH="1">
            <a:off x="3707904" y="3723878"/>
            <a:ext cx="288032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>
            <a:off x="3851920" y="3723878"/>
            <a:ext cx="2736304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6660232" y="3507854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Volcado desde el componente hacia la página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Clase del componente (controlador)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Define el comportamiento de la página, recogiendo datos de esta, respondiendo a evento y generando resultados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267744" y="1923678"/>
            <a:ext cx="5256584" cy="24929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s-ES" sz="1200" dirty="0" smtClean="0">
                <a:latin typeface="Consolas" pitchFamily="49" charset="0"/>
              </a:rPr>
              <a:t>@</a:t>
            </a:r>
            <a:r>
              <a:rPr lang="es-ES" sz="1200" dirty="0" err="1" smtClean="0">
                <a:latin typeface="Consolas" pitchFamily="49" charset="0"/>
              </a:rPr>
              <a:t>Component</a:t>
            </a:r>
            <a:r>
              <a:rPr lang="es-ES" sz="1200" dirty="0" smtClean="0">
                <a:latin typeface="Consolas" pitchFamily="49" charset="0"/>
              </a:rPr>
              <a:t>({</a:t>
            </a:r>
          </a:p>
          <a:p>
            <a:r>
              <a:rPr lang="es-ES" sz="1200" dirty="0" smtClean="0">
                <a:latin typeface="Consolas" pitchFamily="49" charset="0"/>
              </a:rPr>
              <a:t>  selector: '</a:t>
            </a:r>
            <a:r>
              <a:rPr lang="es-ES" sz="1200" dirty="0" err="1" smtClean="0">
                <a:latin typeface="Consolas" pitchFamily="49" charset="0"/>
              </a:rPr>
              <a:t>app</a:t>
            </a:r>
            <a:r>
              <a:rPr lang="es-ES" sz="1200" dirty="0" smtClean="0">
                <a:latin typeface="Consolas" pitchFamily="49" charset="0"/>
              </a:rPr>
              <a:t>-buscador',</a:t>
            </a:r>
          </a:p>
          <a:p>
            <a:r>
              <a:rPr lang="es-ES" sz="1200" dirty="0" smtClean="0">
                <a:latin typeface="Consolas" pitchFamily="49" charset="0"/>
              </a:rPr>
              <a:t>  </a:t>
            </a:r>
            <a:r>
              <a:rPr lang="es-ES" sz="1200" dirty="0" err="1" smtClean="0">
                <a:latin typeface="Consolas" pitchFamily="49" charset="0"/>
              </a:rPr>
              <a:t>imports</a:t>
            </a:r>
            <a:r>
              <a:rPr lang="es-ES" sz="1200" dirty="0" smtClean="0">
                <a:latin typeface="Consolas" pitchFamily="49" charset="0"/>
              </a:rPr>
              <a:t>: [</a:t>
            </a:r>
            <a:r>
              <a:rPr lang="es-ES" sz="1200" dirty="0" err="1" smtClean="0">
                <a:latin typeface="Consolas" pitchFamily="49" charset="0"/>
              </a:rPr>
              <a:t>FormsModule,CommonModule</a:t>
            </a:r>
            <a:r>
              <a:rPr lang="es-ES" sz="1200" dirty="0" smtClean="0">
                <a:latin typeface="Consolas" pitchFamily="49" charset="0"/>
              </a:rPr>
              <a:t>],</a:t>
            </a:r>
          </a:p>
          <a:p>
            <a:r>
              <a:rPr lang="es-ES" sz="1200" dirty="0" smtClean="0">
                <a:latin typeface="Consolas" pitchFamily="49" charset="0"/>
              </a:rPr>
              <a:t>  </a:t>
            </a:r>
            <a:r>
              <a:rPr lang="es-ES" sz="1200" dirty="0" err="1" smtClean="0">
                <a:latin typeface="Consolas" pitchFamily="49" charset="0"/>
              </a:rPr>
              <a:t>templateUrl</a:t>
            </a:r>
            <a:r>
              <a:rPr lang="es-ES" sz="1200" dirty="0" smtClean="0">
                <a:latin typeface="Consolas" pitchFamily="49" charset="0"/>
              </a:rPr>
              <a:t>: './</a:t>
            </a:r>
            <a:r>
              <a:rPr lang="es-ES" sz="1200" dirty="0" err="1" smtClean="0">
                <a:latin typeface="Consolas" pitchFamily="49" charset="0"/>
              </a:rPr>
              <a:t>buscador.component.html</a:t>
            </a:r>
            <a:r>
              <a:rPr lang="es-ES" sz="1200" dirty="0" smtClean="0">
                <a:latin typeface="Consolas" pitchFamily="49" charset="0"/>
              </a:rPr>
              <a:t>',</a:t>
            </a:r>
          </a:p>
          <a:p>
            <a:r>
              <a:rPr lang="es-ES" sz="1200" dirty="0" smtClean="0">
                <a:latin typeface="Consolas" pitchFamily="49" charset="0"/>
              </a:rPr>
              <a:t>  </a:t>
            </a:r>
            <a:r>
              <a:rPr lang="es-ES" sz="1200" dirty="0" err="1" smtClean="0">
                <a:latin typeface="Consolas" pitchFamily="49" charset="0"/>
              </a:rPr>
              <a:t>styleUrl</a:t>
            </a:r>
            <a:r>
              <a:rPr lang="es-ES" sz="1200" dirty="0" smtClean="0">
                <a:latin typeface="Consolas" pitchFamily="49" charset="0"/>
              </a:rPr>
              <a:t>: './</a:t>
            </a:r>
            <a:r>
              <a:rPr lang="es-ES" sz="1200" dirty="0" err="1" smtClean="0">
                <a:latin typeface="Consolas" pitchFamily="49" charset="0"/>
              </a:rPr>
              <a:t>buscador.component.css</a:t>
            </a:r>
            <a:r>
              <a:rPr lang="es-ES" sz="1200" dirty="0" smtClean="0">
                <a:latin typeface="Consolas" pitchFamily="49" charset="0"/>
              </a:rPr>
              <a:t>'</a:t>
            </a:r>
          </a:p>
          <a:p>
            <a:r>
              <a:rPr lang="es-ES" sz="1200" dirty="0" smtClean="0">
                <a:latin typeface="Consolas" pitchFamily="49" charset="0"/>
              </a:rPr>
              <a:t>})</a:t>
            </a:r>
          </a:p>
          <a:p>
            <a:r>
              <a:rPr lang="es-ES" sz="1200" dirty="0" err="1" smtClean="0">
                <a:latin typeface="Consolas" pitchFamily="49" charset="0"/>
              </a:rPr>
              <a:t>export</a:t>
            </a:r>
            <a:r>
              <a:rPr lang="es-ES" sz="1200" dirty="0" smtClean="0">
                <a:latin typeface="Consolas" pitchFamily="49" charset="0"/>
              </a:rPr>
              <a:t> </a:t>
            </a:r>
            <a:r>
              <a:rPr lang="es-ES" sz="1200" dirty="0" err="1" smtClean="0">
                <a:latin typeface="Consolas" pitchFamily="49" charset="0"/>
              </a:rPr>
              <a:t>class</a:t>
            </a:r>
            <a:r>
              <a:rPr lang="es-ES" sz="1200" dirty="0" smtClean="0">
                <a:latin typeface="Consolas" pitchFamily="49" charset="0"/>
              </a:rPr>
              <a:t> </a:t>
            </a:r>
            <a:r>
              <a:rPr lang="es-ES" sz="1200" dirty="0" err="1" smtClean="0">
                <a:latin typeface="Consolas" pitchFamily="49" charset="0"/>
              </a:rPr>
              <a:t>BuscadorComponent</a:t>
            </a:r>
            <a:r>
              <a:rPr lang="es-ES" sz="1200" dirty="0" smtClean="0">
                <a:latin typeface="Consolas" pitchFamily="49" charset="0"/>
              </a:rPr>
              <a:t> {</a:t>
            </a:r>
          </a:p>
          <a:p>
            <a:r>
              <a:rPr lang="es-ES" sz="1200" dirty="0" smtClean="0">
                <a:latin typeface="Consolas" pitchFamily="49" charset="0"/>
              </a:rPr>
              <a:t>  </a:t>
            </a:r>
            <a:r>
              <a:rPr lang="es-ES" sz="1200" dirty="0" err="1" smtClean="0">
                <a:latin typeface="Consolas" pitchFamily="49" charset="0"/>
              </a:rPr>
              <a:t>producto:Producto</a:t>
            </a:r>
            <a:endParaRPr lang="es-ES" sz="1200" dirty="0" smtClean="0">
              <a:latin typeface="Consolas" pitchFamily="49" charset="0"/>
            </a:endParaRPr>
          </a:p>
          <a:p>
            <a:r>
              <a:rPr lang="es-ES" sz="1200" dirty="0" smtClean="0">
                <a:latin typeface="Consolas" pitchFamily="49" charset="0"/>
              </a:rPr>
              <a:t>  constructor(</a:t>
            </a:r>
            <a:r>
              <a:rPr lang="es-ES" sz="1200" dirty="0" err="1" smtClean="0">
                <a:latin typeface="Consolas" pitchFamily="49" charset="0"/>
              </a:rPr>
              <a:t>private</a:t>
            </a:r>
            <a:r>
              <a:rPr lang="es-ES" sz="1200" dirty="0" smtClean="0">
                <a:latin typeface="Consolas" pitchFamily="49" charset="0"/>
              </a:rPr>
              <a:t> </a:t>
            </a:r>
            <a:r>
              <a:rPr lang="es-ES" sz="1200" dirty="0" err="1" smtClean="0">
                <a:latin typeface="Consolas" pitchFamily="49" charset="0"/>
              </a:rPr>
              <a:t>buscadorService:BuscadorService</a:t>
            </a:r>
            <a:r>
              <a:rPr lang="es-ES" sz="1200" dirty="0" smtClean="0">
                <a:latin typeface="Consolas" pitchFamily="49" charset="0"/>
              </a:rPr>
              <a:t>){</a:t>
            </a:r>
          </a:p>
          <a:p>
            <a:r>
              <a:rPr lang="es-ES" sz="1200" dirty="0" smtClean="0">
                <a:latin typeface="Consolas" pitchFamily="49" charset="0"/>
              </a:rPr>
              <a:t>	producto=new Producto();</a:t>
            </a:r>
          </a:p>
          <a:p>
            <a:r>
              <a:rPr lang="es-ES" sz="1200" dirty="0" smtClean="0">
                <a:latin typeface="Consolas" pitchFamily="49" charset="0"/>
              </a:rPr>
              <a:t>  }</a:t>
            </a:r>
          </a:p>
          <a:p>
            <a:r>
              <a:rPr lang="es-ES" sz="1200" dirty="0" smtClean="0">
                <a:latin typeface="Consolas" pitchFamily="49" charset="0"/>
              </a:rPr>
              <a:t>  </a:t>
            </a:r>
            <a:r>
              <a:rPr lang="es-ES" sz="1200" dirty="0" err="1" smtClean="0">
                <a:latin typeface="Consolas" pitchFamily="49" charset="0"/>
              </a:rPr>
              <a:t>codigo:string</a:t>
            </a:r>
            <a:r>
              <a:rPr lang="es-ES" sz="1200" dirty="0" smtClean="0">
                <a:latin typeface="Consolas" pitchFamily="49" charset="0"/>
              </a:rPr>
              <a:t>;   </a:t>
            </a:r>
          </a:p>
          <a:p>
            <a:r>
              <a:rPr lang="es-ES" sz="1200" dirty="0" smtClean="0">
                <a:latin typeface="Consolas" pitchFamily="49" charset="0"/>
              </a:rPr>
              <a:t>}</a:t>
            </a:r>
            <a:endParaRPr lang="es-ES" sz="1200" dirty="0">
              <a:latin typeface="Consolas" pitchFamily="49" charset="0"/>
            </a:endParaRPr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1691680" y="2283718"/>
            <a:ext cx="864096" cy="7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11560" y="199568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Etiqueta para referirse al componente desde la página principal</a:t>
            </a:r>
            <a:endParaRPr lang="es-ES" sz="800" dirty="0"/>
          </a:p>
        </p:txBody>
      </p:sp>
      <p:cxnSp>
        <p:nvCxnSpPr>
          <p:cNvPr id="9" name="8 Conector recto de flecha"/>
          <p:cNvCxnSpPr/>
          <p:nvPr/>
        </p:nvCxnSpPr>
        <p:spPr>
          <a:xfrm flipV="1">
            <a:off x="1619672" y="2427734"/>
            <a:ext cx="936104" cy="2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683568" y="249974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Módulos externos requeridos</a:t>
            </a:r>
            <a:endParaRPr lang="es-ES" sz="800" dirty="0"/>
          </a:p>
        </p:txBody>
      </p:sp>
      <p:cxnSp>
        <p:nvCxnSpPr>
          <p:cNvPr id="13" name="12 Conector recto de flecha"/>
          <p:cNvCxnSpPr/>
          <p:nvPr/>
        </p:nvCxnSpPr>
        <p:spPr>
          <a:xfrm flipV="1">
            <a:off x="1403648" y="2643758"/>
            <a:ext cx="1152128" cy="36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539552" y="2971373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Plantilla HTML del componente</a:t>
            </a:r>
            <a:endParaRPr lang="es-ES" sz="800" dirty="0"/>
          </a:p>
        </p:txBody>
      </p:sp>
      <p:sp>
        <p:nvSpPr>
          <p:cNvPr id="16" name="15 Abrir llave"/>
          <p:cNvSpPr/>
          <p:nvPr/>
        </p:nvSpPr>
        <p:spPr>
          <a:xfrm>
            <a:off x="2267744" y="3291830"/>
            <a:ext cx="189735" cy="864096"/>
          </a:xfrm>
          <a:prstGeom prst="lef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7 Conector recto de flecha"/>
          <p:cNvCxnSpPr>
            <a:endCxn id="16" idx="1"/>
          </p:cNvCxnSpPr>
          <p:nvPr/>
        </p:nvCxnSpPr>
        <p:spPr>
          <a:xfrm flipV="1">
            <a:off x="1331640" y="3723878"/>
            <a:ext cx="936104" cy="7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539552" y="365187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Código del componente</a:t>
            </a:r>
            <a:endParaRPr lang="es-E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7320</TotalTime>
  <Words>1718</Words>
  <Application>Microsoft Office PowerPoint</Application>
  <PresentationFormat>Presentación en pantalla (16:9)</PresentationFormat>
  <Paragraphs>473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Mirador</vt:lpstr>
      <vt:lpstr>Programado el frontend con Angular</vt:lpstr>
      <vt:lpstr>Características de Angular</vt:lpstr>
      <vt:lpstr>Patrón MVC</vt:lpstr>
      <vt:lpstr>Configuración</vt:lpstr>
      <vt:lpstr>Versiones</vt:lpstr>
      <vt:lpstr>Creación de una aplicación</vt:lpstr>
      <vt:lpstr>Componentes</vt:lpstr>
      <vt:lpstr>Plantilla</vt:lpstr>
      <vt:lpstr>Clase del componente (controlador)</vt:lpstr>
      <vt:lpstr>La página index.html</vt:lpstr>
      <vt:lpstr>Ejecución de la aplicación</vt:lpstr>
      <vt:lpstr>Vinculación a datos</vt:lpstr>
      <vt:lpstr>Paso de parámetros al componente</vt:lpstr>
      <vt:lpstr>Eventos</vt:lpstr>
      <vt:lpstr>Directiva ngIf</vt:lpstr>
      <vt:lpstr>Directiva ngFor</vt:lpstr>
      <vt:lpstr>Directiva ngSwitch</vt:lpstr>
      <vt:lpstr>Servicios</vt:lpstr>
      <vt:lpstr>Implementación de un servicio</vt:lpstr>
      <vt:lpstr>Peticiones Http</vt:lpstr>
      <vt:lpstr>Observables</vt:lpstr>
      <vt:lpstr>Envío de datos en peticiones Http</vt:lpstr>
      <vt:lpstr>Path variables y QueryString</vt:lpstr>
      <vt:lpstr>Form-urlencoded</vt:lpstr>
      <vt:lpstr>JSON</vt:lpstr>
      <vt:lpstr>Cabeceras de respuesta</vt:lpstr>
      <vt:lpstr>Routing</vt:lpstr>
      <vt:lpstr>Crear rutas</vt:lpstr>
      <vt:lpstr>Mapeado de rutas a componentes</vt:lpstr>
      <vt:lpstr>Componentes padre-hijo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Antonio</cp:lastModifiedBy>
  <cp:revision>45</cp:revision>
  <dcterms:created xsi:type="dcterms:W3CDTF">2017-04-22T22:25:01Z</dcterms:created>
  <dcterms:modified xsi:type="dcterms:W3CDTF">2025-02-13T07:13:43Z</dcterms:modified>
</cp:coreProperties>
</file>