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8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85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 userDrawn="1"/>
        </p:nvSpPr>
        <p:spPr>
          <a:xfrm rot="20381944">
            <a:off x="1255397" y="2221358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</a:rPr>
              <a:t>Antonio Martín Sierra</a:t>
            </a:r>
            <a:endParaRPr lang="es-E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780" y="1005576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Programado el </a:t>
            </a:r>
            <a:r>
              <a:rPr lang="es-ES" sz="4800" dirty="0" err="1" smtClean="0"/>
              <a:t>frontend</a:t>
            </a:r>
            <a:r>
              <a:rPr lang="es-ES" sz="4800" dirty="0" smtClean="0"/>
              <a:t> con Angular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La página index.html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la página que se carga en el navegador al ejecutar una aplicación 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Contiene referencias a componentes mediante la etiqueta de selector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339752" y="2139702"/>
            <a:ext cx="5832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>
                <a:latin typeface="Consolas" pitchFamily="49" charset="0"/>
              </a:rPr>
              <a:t>&lt;!</a:t>
            </a:r>
            <a:r>
              <a:rPr lang="es-ES" sz="1200" dirty="0" err="1" smtClean="0">
                <a:latin typeface="Consolas" pitchFamily="49" charset="0"/>
              </a:rPr>
              <a:t>doctype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html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&lt;</a:t>
            </a:r>
            <a:r>
              <a:rPr lang="es-ES" sz="1200" dirty="0" err="1" smtClean="0">
                <a:latin typeface="Consolas" pitchFamily="49" charset="0"/>
              </a:rPr>
              <a:t>html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lang</a:t>
            </a:r>
            <a:r>
              <a:rPr lang="es-ES" sz="1200" dirty="0" smtClean="0">
                <a:latin typeface="Consolas" pitchFamily="49" charset="0"/>
              </a:rPr>
              <a:t>="en"&gt;</a:t>
            </a:r>
          </a:p>
          <a:p>
            <a:r>
              <a:rPr lang="es-ES" sz="1200" dirty="0" smtClean="0">
                <a:latin typeface="Consolas" pitchFamily="49" charset="0"/>
              </a:rPr>
              <a:t>&lt;head&gt;</a:t>
            </a:r>
          </a:p>
          <a:p>
            <a:r>
              <a:rPr lang="es-ES" sz="1200" dirty="0" smtClean="0">
                <a:latin typeface="Consolas" pitchFamily="49" charset="0"/>
              </a:rPr>
              <a:t>  &lt;meta </a:t>
            </a:r>
            <a:r>
              <a:rPr lang="es-ES" sz="1200" dirty="0" err="1" smtClean="0">
                <a:latin typeface="Consolas" pitchFamily="49" charset="0"/>
              </a:rPr>
              <a:t>charset</a:t>
            </a:r>
            <a:r>
              <a:rPr lang="es-ES" sz="1200" dirty="0" smtClean="0">
                <a:latin typeface="Consolas" pitchFamily="49" charset="0"/>
              </a:rPr>
              <a:t>="utf-8"&gt;</a:t>
            </a:r>
          </a:p>
          <a:p>
            <a:r>
              <a:rPr lang="es-ES" sz="1200" dirty="0" smtClean="0">
                <a:latin typeface="Consolas" pitchFamily="49" charset="0"/>
              </a:rPr>
              <a:t>  &lt;</a:t>
            </a:r>
            <a:r>
              <a:rPr lang="es-ES" sz="1200" dirty="0" err="1" smtClean="0">
                <a:latin typeface="Consolas" pitchFamily="49" charset="0"/>
              </a:rPr>
              <a:t>title</a:t>
            </a:r>
            <a:r>
              <a:rPr lang="es-ES" sz="1200" dirty="0" smtClean="0">
                <a:latin typeface="Consolas" pitchFamily="49" charset="0"/>
              </a:rPr>
              <a:t>&gt;Aplicación Angular&lt;/</a:t>
            </a:r>
            <a:r>
              <a:rPr lang="es-ES" sz="1200" dirty="0" err="1" smtClean="0">
                <a:latin typeface="Consolas" pitchFamily="49" charset="0"/>
              </a:rPr>
              <a:t>title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  &lt;base </a:t>
            </a:r>
            <a:r>
              <a:rPr lang="es-ES" sz="1200" dirty="0" err="1" smtClean="0">
                <a:latin typeface="Consolas" pitchFamily="49" charset="0"/>
              </a:rPr>
              <a:t>href</a:t>
            </a:r>
            <a:r>
              <a:rPr lang="es-ES" sz="1200" dirty="0" smtClean="0">
                <a:latin typeface="Consolas" pitchFamily="49" charset="0"/>
              </a:rPr>
              <a:t>="/"&gt;</a:t>
            </a:r>
          </a:p>
          <a:p>
            <a:r>
              <a:rPr lang="es-ES" sz="1200" dirty="0" smtClean="0">
                <a:latin typeface="Consolas" pitchFamily="49" charset="0"/>
              </a:rPr>
              <a:t>  &lt;link </a:t>
            </a:r>
            <a:r>
              <a:rPr lang="es-ES" sz="1200" dirty="0" err="1" smtClean="0">
                <a:latin typeface="Consolas" pitchFamily="49" charset="0"/>
              </a:rPr>
              <a:t>rel</a:t>
            </a:r>
            <a:r>
              <a:rPr lang="es-ES" sz="1200" dirty="0" smtClean="0">
                <a:latin typeface="Consolas" pitchFamily="49" charset="0"/>
              </a:rPr>
              <a:t>="</a:t>
            </a:r>
            <a:r>
              <a:rPr lang="es-ES" sz="1200" dirty="0" err="1" smtClean="0">
                <a:latin typeface="Consolas" pitchFamily="49" charset="0"/>
              </a:rPr>
              <a:t>icon</a:t>
            </a:r>
            <a:r>
              <a:rPr lang="es-ES" sz="1200" dirty="0" smtClean="0">
                <a:latin typeface="Consolas" pitchFamily="49" charset="0"/>
              </a:rPr>
              <a:t>" </a:t>
            </a:r>
            <a:r>
              <a:rPr lang="es-ES" sz="1200" dirty="0" err="1" smtClean="0">
                <a:latin typeface="Consolas" pitchFamily="49" charset="0"/>
              </a:rPr>
              <a:t>type</a:t>
            </a:r>
            <a:r>
              <a:rPr lang="es-ES" sz="1200" dirty="0" smtClean="0">
                <a:latin typeface="Consolas" pitchFamily="49" charset="0"/>
              </a:rPr>
              <a:t>="</a:t>
            </a:r>
            <a:r>
              <a:rPr lang="es-ES" sz="1200" dirty="0" err="1" smtClean="0">
                <a:latin typeface="Consolas" pitchFamily="49" charset="0"/>
              </a:rPr>
              <a:t>image</a:t>
            </a:r>
            <a:r>
              <a:rPr lang="es-ES" sz="1200" dirty="0" smtClean="0">
                <a:latin typeface="Consolas" pitchFamily="49" charset="0"/>
              </a:rPr>
              <a:t>/x-</a:t>
            </a:r>
            <a:r>
              <a:rPr lang="es-ES" sz="1200" dirty="0" err="1" smtClean="0">
                <a:latin typeface="Consolas" pitchFamily="49" charset="0"/>
              </a:rPr>
              <a:t>icon</a:t>
            </a:r>
            <a:r>
              <a:rPr lang="es-ES" sz="1200" dirty="0" smtClean="0">
                <a:latin typeface="Consolas" pitchFamily="49" charset="0"/>
              </a:rPr>
              <a:t>" </a:t>
            </a:r>
            <a:r>
              <a:rPr lang="es-ES" sz="1200" dirty="0" err="1" smtClean="0">
                <a:latin typeface="Consolas" pitchFamily="49" charset="0"/>
              </a:rPr>
              <a:t>href</a:t>
            </a:r>
            <a:r>
              <a:rPr lang="es-ES" sz="1200" dirty="0" smtClean="0">
                <a:latin typeface="Consolas" pitchFamily="49" charset="0"/>
              </a:rPr>
              <a:t>="favicon.ico"&gt;</a:t>
            </a:r>
          </a:p>
          <a:p>
            <a:r>
              <a:rPr lang="es-ES" sz="1200" dirty="0" smtClean="0">
                <a:latin typeface="Consolas" pitchFamily="49" charset="0"/>
              </a:rPr>
              <a:t>&lt;/head&gt;</a:t>
            </a:r>
          </a:p>
          <a:p>
            <a:r>
              <a:rPr lang="es-ES" sz="1200" dirty="0" smtClean="0">
                <a:latin typeface="Consolas" pitchFamily="49" charset="0"/>
              </a:rPr>
              <a:t>&lt;</a:t>
            </a:r>
            <a:r>
              <a:rPr lang="es-ES" sz="1200" dirty="0" err="1" smtClean="0">
                <a:latin typeface="Consolas" pitchFamily="49" charset="0"/>
              </a:rPr>
              <a:t>body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  </a:t>
            </a:r>
            <a:r>
              <a:rPr lang="es-ES" sz="1200" b="1" dirty="0" smtClean="0">
                <a:latin typeface="Consolas" pitchFamily="49" charset="0"/>
              </a:rPr>
              <a:t>&lt;</a:t>
            </a:r>
            <a:r>
              <a:rPr lang="es-ES" sz="1200" b="1" dirty="0" err="1" smtClean="0">
                <a:latin typeface="Consolas" pitchFamily="49" charset="0"/>
              </a:rPr>
              <a:t>app</a:t>
            </a:r>
            <a:r>
              <a:rPr lang="es-ES" sz="1200" b="1" dirty="0" smtClean="0">
                <a:latin typeface="Consolas" pitchFamily="49" charset="0"/>
              </a:rPr>
              <a:t>-buscador&gt;&lt;/</a:t>
            </a:r>
            <a:r>
              <a:rPr lang="es-ES" sz="1200" b="1" dirty="0" err="1" smtClean="0">
                <a:latin typeface="Consolas" pitchFamily="49" charset="0"/>
              </a:rPr>
              <a:t>app</a:t>
            </a:r>
            <a:r>
              <a:rPr lang="es-ES" sz="1200" b="1" dirty="0" smtClean="0">
                <a:latin typeface="Consolas" pitchFamily="49" charset="0"/>
              </a:rPr>
              <a:t>-buscador&gt;</a:t>
            </a:r>
          </a:p>
          <a:p>
            <a:r>
              <a:rPr lang="es-ES" sz="1200" dirty="0" smtClean="0">
                <a:latin typeface="Consolas" pitchFamily="49" charset="0"/>
              </a:rPr>
              <a:t>&lt;/</a:t>
            </a:r>
            <a:r>
              <a:rPr lang="es-ES" sz="1200" dirty="0" err="1" smtClean="0">
                <a:latin typeface="Consolas" pitchFamily="49" charset="0"/>
              </a:rPr>
              <a:t>body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&lt;/</a:t>
            </a:r>
            <a:r>
              <a:rPr lang="es-ES" sz="1200" dirty="0" err="1" smtClean="0">
                <a:latin typeface="Consolas" pitchFamily="49" charset="0"/>
              </a:rPr>
              <a:t>html</a:t>
            </a:r>
            <a:r>
              <a:rPr lang="es-ES" sz="1200" dirty="0" smtClean="0">
                <a:latin typeface="Consolas" pitchFamily="49" charset="0"/>
              </a:rPr>
              <a:t>&gt;</a:t>
            </a:r>
            <a:endParaRPr lang="es-ES" sz="1200" dirty="0">
              <a:latin typeface="Consolas" pitchFamily="49" charset="0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1691680" y="3939902"/>
            <a:ext cx="864096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539552" y="372387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 smtClean="0"/>
              <a:t>Referecia</a:t>
            </a:r>
            <a:r>
              <a:rPr lang="es-ES" sz="800" dirty="0" smtClean="0"/>
              <a:t> al componente que será procesado al solicitar la página</a:t>
            </a:r>
            <a:endParaRPr lang="es-E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Ejecución de la aplicación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ejecutar una aplicación angular utilizaremos el comando: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aplicación se ejecutará automáticamente en un servidor node.js, se abrirá un navegador y se lanzará una solicitud de index.html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47664" y="141962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serve</a:t>
            </a:r>
            <a:r>
              <a:rPr lang="es-ES" dirty="0" smtClean="0"/>
              <a:t> -o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859782"/>
            <a:ext cx="4124325" cy="20669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Vinculación a datos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través de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directivas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asociamos el contenido de controles HTML de la platilla a propiedades del componente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Mediante los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interpoladores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vuelcan propiedades del componente en la página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899592" y="1635646"/>
            <a:ext cx="45720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&lt;input </a:t>
            </a:r>
            <a:r>
              <a:rPr lang="es-ES" sz="1400" dirty="0" err="1" smtClean="0">
                <a:latin typeface="Consolas" pitchFamily="49" charset="0"/>
              </a:rPr>
              <a:t>type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text</a:t>
            </a:r>
            <a:r>
              <a:rPr lang="es-ES" sz="1400" dirty="0" smtClean="0">
                <a:latin typeface="Consolas" pitchFamily="49" charset="0"/>
              </a:rPr>
              <a:t>" [(</a:t>
            </a:r>
            <a:r>
              <a:rPr lang="es-ES" sz="1400" dirty="0" err="1" smtClean="0">
                <a:latin typeface="Consolas" pitchFamily="49" charset="0"/>
              </a:rPr>
              <a:t>ngModel</a:t>
            </a:r>
            <a:r>
              <a:rPr lang="es-ES" sz="1400" dirty="0" smtClean="0">
                <a:latin typeface="Consolas" pitchFamily="49" charset="0"/>
              </a:rPr>
              <a:t>)]="nombre"&gt;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10" name="9 Llamada rectangular"/>
          <p:cNvSpPr/>
          <p:nvPr/>
        </p:nvSpPr>
        <p:spPr>
          <a:xfrm>
            <a:off x="6084168" y="1491630"/>
            <a:ext cx="1584176" cy="576064"/>
          </a:xfrm>
          <a:prstGeom prst="wedgeRectCallout">
            <a:avLst>
              <a:gd name="adj1" fmla="val -81526"/>
              <a:gd name="adj2" fmla="val 1103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084168" y="1491630"/>
            <a:ext cx="15121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Se debe importar el módulo </a:t>
            </a:r>
            <a:r>
              <a:rPr lang="es-ES" sz="1000" i="1" dirty="0" err="1" smtClean="0"/>
              <a:t>FormsModule</a:t>
            </a:r>
            <a:r>
              <a:rPr lang="es-ES" sz="1000" i="1" dirty="0" smtClean="0"/>
              <a:t> </a:t>
            </a:r>
            <a:r>
              <a:rPr lang="es-ES" sz="1000" dirty="0" smtClean="0"/>
              <a:t>en el componente</a:t>
            </a:r>
            <a:endParaRPr lang="es-ES" sz="1000" dirty="0"/>
          </a:p>
        </p:txBody>
      </p:sp>
      <p:sp>
        <p:nvSpPr>
          <p:cNvPr id="12" name="11 Rectángulo"/>
          <p:cNvSpPr/>
          <p:nvPr/>
        </p:nvSpPr>
        <p:spPr>
          <a:xfrm>
            <a:off x="899592" y="3003798"/>
            <a:ext cx="197361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&lt;h2&gt;{{texto}}&lt;/h2&gt;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355976" y="3147814"/>
            <a:ext cx="374441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DatosComponent</a:t>
            </a:r>
            <a:r>
              <a:rPr lang="en-US" sz="1400" dirty="0" smtClean="0"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n-US" sz="1400" dirty="0" err="1" smtClean="0">
                <a:latin typeface="Consolas" pitchFamily="49" charset="0"/>
              </a:rPr>
              <a:t>nombre:string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n-US" sz="1400" dirty="0" err="1" smtClean="0">
                <a:latin typeface="Consolas" pitchFamily="49" charset="0"/>
              </a:rPr>
              <a:t>texto:string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</a:rPr>
              <a:t>  :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3635896" y="1904223"/>
            <a:ext cx="1152128" cy="15841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2123728" y="3291830"/>
            <a:ext cx="252028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Paso de parámetros al componente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pueden pasar parámetros al componente desde la página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index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mediante atributos de la etiqueta asociada, utilizando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property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binding</a:t>
            </a:r>
            <a:endParaRPr lang="es-ES" sz="20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5576" y="1851670"/>
            <a:ext cx="45720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app-root</a:t>
            </a:r>
            <a:r>
              <a:rPr lang="es-ES" sz="1400" dirty="0" smtClean="0">
                <a:latin typeface="Consolas" pitchFamily="49" charset="0"/>
              </a:rPr>
              <a:t> [</a:t>
            </a:r>
            <a:r>
              <a:rPr lang="es-ES" sz="1400" dirty="0" err="1" smtClean="0">
                <a:latin typeface="Consolas" pitchFamily="49" charset="0"/>
              </a:rPr>
              <a:t>level</a:t>
            </a:r>
            <a:r>
              <a:rPr lang="es-ES" sz="1400" dirty="0" smtClean="0">
                <a:latin typeface="Consolas" pitchFamily="49" charset="0"/>
              </a:rPr>
              <a:t>]="5"&gt;&lt;/</a:t>
            </a:r>
            <a:r>
              <a:rPr lang="es-ES" sz="1400" dirty="0" err="1" smtClean="0">
                <a:latin typeface="Consolas" pitchFamily="49" charset="0"/>
              </a:rPr>
              <a:t>app-root</a:t>
            </a:r>
            <a:r>
              <a:rPr lang="es-ES" sz="1400" dirty="0" smtClean="0">
                <a:latin typeface="Consolas" pitchFamily="49" charset="0"/>
              </a:rPr>
              <a:t>&gt;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923928" y="2715766"/>
            <a:ext cx="374441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DatosComponent</a:t>
            </a:r>
            <a:r>
              <a:rPr lang="en-US" sz="1400" dirty="0" smtClean="0"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n-US" sz="1400" dirty="0" err="1" smtClean="0">
                <a:latin typeface="Consolas" pitchFamily="49" charset="0"/>
              </a:rPr>
              <a:t>level:number</a:t>
            </a:r>
            <a:r>
              <a:rPr lang="en-US" sz="1400" dirty="0" smtClean="0">
                <a:latin typeface="Consolas" pitchFamily="49" charset="0"/>
              </a:rPr>
              <a:t>;</a:t>
            </a:r>
          </a:p>
          <a:p>
            <a:r>
              <a:rPr lang="en-US" sz="1400" dirty="0" smtClean="0">
                <a:latin typeface="Consolas" pitchFamily="49" charset="0"/>
              </a:rPr>
              <a:t>  :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843808" y="2067694"/>
            <a:ext cx="1368152" cy="100811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Eventos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de las funcionalidades de la capa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front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capturar eventos o acciones de usuario.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angular los eventos se manejan a través de funciones de respuesta definidas en el componente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7544" y="2427734"/>
            <a:ext cx="626469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&lt;input type="button" value="</a:t>
            </a:r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" (click)="</a:t>
            </a:r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()"&gt;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3923928" y="3507854"/>
            <a:ext cx="4248472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BuscadorComponent</a:t>
            </a:r>
            <a:r>
              <a:rPr lang="en-US" sz="1400" dirty="0" smtClean="0">
                <a:latin typeface="Consolas" pitchFamily="49" charset="0"/>
              </a:rPr>
              <a:t> {</a:t>
            </a:r>
          </a:p>
          <a:p>
            <a:r>
              <a:rPr lang="en-US" sz="1400" dirty="0" smtClean="0">
                <a:latin typeface="Consolas" pitchFamily="49" charset="0"/>
              </a:rPr>
              <a:t>  </a:t>
            </a:r>
            <a:r>
              <a:rPr lang="es-ES" sz="1400" dirty="0" smtClean="0">
                <a:latin typeface="Consolas" pitchFamily="49" charset="0"/>
              </a:rPr>
              <a:t>buscar():</a:t>
            </a:r>
            <a:r>
              <a:rPr lang="es-ES" sz="1400" dirty="0" err="1" smtClean="0">
                <a:latin typeface="Consolas" pitchFamily="49" charset="0"/>
              </a:rPr>
              <a:t>void</a:t>
            </a:r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      :</a:t>
            </a:r>
          </a:p>
          <a:p>
            <a:r>
              <a:rPr lang="es-ES" sz="1400" dirty="0" smtClean="0">
                <a:latin typeface="Consolas" pitchFamily="49" charset="0"/>
              </a:rPr>
              <a:t>   }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n-US" sz="1400" dirty="0">
              <a:latin typeface="Consolas" pitchFamily="49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4211960" y="2715766"/>
            <a:ext cx="1008112" cy="115212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Directiva </a:t>
            </a:r>
            <a:r>
              <a:rPr lang="es-ES" dirty="0" err="1" smtClean="0"/>
              <a:t>ngIf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ser incluida en cualquier etiqueta HTML para que dicha etiqueta sea o no procesada en función de una condición.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 formato: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expresion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evaluada como falso, la etiqueta será eliminada del árbol de objeto DOM.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poder utilizar esta etiqueta es necesario importar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CommonModule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el componente: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43608" y="2139702"/>
            <a:ext cx="432048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&lt;etiqueta *</a:t>
            </a:r>
            <a:r>
              <a:rPr lang="es-ES" sz="1400" dirty="0" err="1" smtClean="0">
                <a:latin typeface="Consolas" pitchFamily="49" charset="0"/>
              </a:rPr>
              <a:t>ngIf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expresion</a:t>
            </a:r>
            <a:r>
              <a:rPr lang="es-ES" sz="1400" dirty="0" smtClean="0">
                <a:latin typeface="Consolas" pitchFamily="49" charset="0"/>
              </a:rPr>
              <a:t>"&gt;...&lt;/etiqueta&gt;</a:t>
            </a:r>
            <a:endParaRPr lang="en-US" sz="1400" dirty="0" smtClean="0">
              <a:latin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547664" y="3939902"/>
            <a:ext cx="45720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@Component({</a:t>
            </a:r>
          </a:p>
          <a:p>
            <a:r>
              <a:rPr lang="en-US" sz="1400" dirty="0" smtClean="0">
                <a:latin typeface="Consolas" pitchFamily="49" charset="0"/>
              </a:rPr>
              <a:t>  selector: 'app-</a:t>
            </a:r>
            <a:r>
              <a:rPr lang="en-US" sz="1400" dirty="0" err="1" smtClean="0">
                <a:latin typeface="Consolas" pitchFamily="49" charset="0"/>
              </a:rPr>
              <a:t>buscador</a:t>
            </a:r>
            <a:r>
              <a:rPr lang="en-US" sz="1400" dirty="0" smtClean="0">
                <a:latin typeface="Consolas" pitchFamily="49" charset="0"/>
              </a:rPr>
              <a:t>',</a:t>
            </a:r>
          </a:p>
          <a:p>
            <a:r>
              <a:rPr lang="en-US" sz="1400" dirty="0" smtClean="0">
                <a:latin typeface="Consolas" pitchFamily="49" charset="0"/>
              </a:rPr>
              <a:t>  imports: [</a:t>
            </a:r>
            <a:r>
              <a:rPr lang="en-US" sz="1400" dirty="0" err="1" smtClean="0">
                <a:latin typeface="Consolas" pitchFamily="49" charset="0"/>
              </a:rPr>
              <a:t>CommonModule</a:t>
            </a:r>
            <a:r>
              <a:rPr lang="en-US" sz="1400" dirty="0" smtClean="0">
                <a:latin typeface="Consolas" pitchFamily="49" charset="0"/>
              </a:rPr>
              <a:t>],</a:t>
            </a:r>
          </a:p>
          <a:p>
            <a:r>
              <a:rPr lang="en-US" sz="1400" dirty="0" smtClean="0">
                <a:latin typeface="Consolas" pitchFamily="49" charset="0"/>
              </a:rPr>
              <a:t> 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Directiva </a:t>
            </a:r>
            <a:r>
              <a:rPr lang="es-ES" dirty="0" err="1" smtClean="0"/>
              <a:t>ngFor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incluye en una etiqueta para que esta aparecerá tantas veces como se indique en la expresión de iteración asignada a la directiva.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Su formato: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uso de esta directiva también requiere la importación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CommonModule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043608" y="2139702"/>
            <a:ext cx="640871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&lt;etiqueta *</a:t>
            </a:r>
            <a:r>
              <a:rPr lang="es-ES" sz="1400" dirty="0" err="1" smtClean="0">
                <a:latin typeface="Consolas" pitchFamily="49" charset="0"/>
              </a:rPr>
              <a:t>ngFor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let</a:t>
            </a:r>
            <a:r>
              <a:rPr lang="es-ES" sz="1400" dirty="0" smtClean="0">
                <a:latin typeface="Consolas" pitchFamily="49" charset="0"/>
              </a:rPr>
              <a:t> variable of </a:t>
            </a:r>
            <a:r>
              <a:rPr lang="es-ES" sz="1400" dirty="0" err="1" smtClean="0">
                <a:latin typeface="Consolas" pitchFamily="49" charset="0"/>
              </a:rPr>
              <a:t>array</a:t>
            </a:r>
            <a:r>
              <a:rPr lang="es-ES" sz="1400" dirty="0" smtClean="0">
                <a:latin typeface="Consolas" pitchFamily="49" charset="0"/>
              </a:rPr>
              <a:t>"&gt;...&lt;/etiqueta&gt;</a:t>
            </a:r>
            <a:endParaRPr lang="en-US" sz="1400" dirty="0" smtClean="0">
              <a:latin typeface="Consolas" pitchFamily="49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1043608" y="3363838"/>
            <a:ext cx="7056784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tr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ngFor</a:t>
            </a:r>
            <a:r>
              <a:rPr lang="es-ES" sz="1400" dirty="0" smtClean="0">
                <a:latin typeface="Consolas" pitchFamily="49" charset="0"/>
              </a:rPr>
              <a:t>="</a:t>
            </a:r>
            <a:r>
              <a:rPr lang="es-ES" sz="1400" dirty="0" err="1" smtClean="0">
                <a:latin typeface="Consolas" pitchFamily="49" charset="0"/>
              </a:rPr>
              <a:t>let</a:t>
            </a:r>
            <a:r>
              <a:rPr lang="es-ES" sz="1400" dirty="0" smtClean="0">
                <a:latin typeface="Consolas" pitchFamily="49" charset="0"/>
              </a:rPr>
              <a:t> c of agenda"&gt;</a:t>
            </a:r>
          </a:p>
          <a:p>
            <a:r>
              <a:rPr lang="es-ES" sz="1400" dirty="0" smtClean="0">
                <a:latin typeface="Consolas" pitchFamily="49" charset="0"/>
              </a:rPr>
              <a:t>      &lt;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&gt;{{</a:t>
            </a:r>
            <a:r>
              <a:rPr lang="es-ES" sz="1400" dirty="0" err="1" smtClean="0">
                <a:latin typeface="Consolas" pitchFamily="49" charset="0"/>
              </a:rPr>
              <a:t>c.nombre</a:t>
            </a:r>
            <a:r>
              <a:rPr lang="es-ES" sz="1400" dirty="0" smtClean="0">
                <a:latin typeface="Consolas" pitchFamily="49" charset="0"/>
              </a:rPr>
              <a:t>}}&lt;/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&gt;&lt;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&gt;{{</a:t>
            </a:r>
            <a:r>
              <a:rPr lang="es-ES" sz="1400" dirty="0" err="1" smtClean="0">
                <a:latin typeface="Consolas" pitchFamily="49" charset="0"/>
              </a:rPr>
              <a:t>c.edad</a:t>
            </a:r>
            <a:r>
              <a:rPr lang="es-ES" sz="1400" dirty="0" smtClean="0">
                <a:latin typeface="Consolas" pitchFamily="49" charset="0"/>
              </a:rPr>
              <a:t>}}&lt;/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&gt;&lt;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&gt;{{</a:t>
            </a:r>
            <a:r>
              <a:rPr lang="es-ES" sz="1400" dirty="0" err="1" smtClean="0">
                <a:latin typeface="Consolas" pitchFamily="49" charset="0"/>
              </a:rPr>
              <a:t>c.telefono</a:t>
            </a:r>
            <a:r>
              <a:rPr lang="es-ES" sz="1400" dirty="0" smtClean="0">
                <a:latin typeface="Consolas" pitchFamily="49" charset="0"/>
              </a:rPr>
              <a:t>}}&lt;/</a:t>
            </a:r>
            <a:r>
              <a:rPr lang="es-ES" sz="1400" dirty="0" err="1" smtClean="0">
                <a:latin typeface="Consolas" pitchFamily="49" charset="0"/>
              </a:rPr>
              <a:t>td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  <a:p>
            <a:r>
              <a:rPr lang="es-ES" sz="1400" dirty="0" smtClean="0">
                <a:latin typeface="Consolas" pitchFamily="49" charset="0"/>
              </a:rPr>
              <a:t>&lt;/</a:t>
            </a:r>
            <a:r>
              <a:rPr lang="es-ES" sz="1400" dirty="0" err="1" smtClean="0">
                <a:latin typeface="Consolas" pitchFamily="49" charset="0"/>
              </a:rPr>
              <a:t>tr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flipH="1">
            <a:off x="3059832" y="3075806"/>
            <a:ext cx="64807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707904" y="2859782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Genera tantas filas &lt;</a:t>
            </a:r>
            <a:r>
              <a:rPr lang="es-ES" sz="800" dirty="0" err="1" smtClean="0"/>
              <a:t>tr</a:t>
            </a:r>
            <a:r>
              <a:rPr lang="es-ES" sz="800" dirty="0" smtClean="0"/>
              <a:t>&gt; como elementos haya en la colección o </a:t>
            </a:r>
            <a:r>
              <a:rPr lang="es-ES" sz="800" dirty="0" err="1" smtClean="0"/>
              <a:t>array</a:t>
            </a:r>
            <a:r>
              <a:rPr lang="es-ES" sz="800" dirty="0" smtClean="0"/>
              <a:t> "agenda"</a:t>
            </a:r>
            <a:endParaRPr lang="es-E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Directiva </a:t>
            </a:r>
            <a:r>
              <a:rPr lang="es-ES" dirty="0" err="1" smtClean="0"/>
              <a:t>ngSwitch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Utilizamos esta directiva para mostrar diferentes elementos de un conjunto de ellos, en función del resultado de una expresión.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Procesa la etiqueta cuyo valor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ngSwitchWhen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coincide con el resultado de la expresión: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2715766"/>
            <a:ext cx="6408712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[</a:t>
            </a:r>
            <a:r>
              <a:rPr lang="es-ES" sz="1400" dirty="0" err="1" smtClean="0">
                <a:latin typeface="Consolas" pitchFamily="49" charset="0"/>
              </a:rPr>
              <a:t>ngSwitch</a:t>
            </a:r>
            <a:r>
              <a:rPr lang="es-ES" sz="1400" dirty="0" smtClean="0">
                <a:latin typeface="Consolas" pitchFamily="49" charset="0"/>
              </a:rPr>
              <a:t>]="</a:t>
            </a:r>
            <a:r>
              <a:rPr lang="es-ES" sz="1400" dirty="0" err="1" smtClean="0">
                <a:latin typeface="Consolas" pitchFamily="49" charset="0"/>
              </a:rPr>
              <a:t>seleccionado.nombre</a:t>
            </a:r>
            <a:r>
              <a:rPr lang="es-ES" sz="1400" dirty="0" smtClean="0">
                <a:latin typeface="Consolas" pitchFamily="49" charset="0"/>
              </a:rPr>
              <a:t>"&gt;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ngSwitchWhen</a:t>
            </a:r>
            <a:r>
              <a:rPr lang="es-ES" sz="1400" dirty="0" smtClean="0">
                <a:latin typeface="Consolas" pitchFamily="49" charset="0"/>
              </a:rPr>
              <a:t>="Ana"&gt;Vive cerca&lt;/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ngSwitchWhen</a:t>
            </a:r>
            <a:r>
              <a:rPr lang="es-ES" sz="1400" dirty="0" smtClean="0">
                <a:latin typeface="Consolas" pitchFamily="49" charset="0"/>
              </a:rPr>
              <a:t>="Belén"&gt;Acaba de mudarse&lt;/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ngSwitchWhen</a:t>
            </a:r>
            <a:r>
              <a:rPr lang="es-ES" sz="1400" dirty="0" smtClean="0">
                <a:latin typeface="Consolas" pitchFamily="49" charset="0"/>
              </a:rPr>
              <a:t>="Marcos"&gt;Vive ahí desde siempre&lt;/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  &lt;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*</a:t>
            </a:r>
            <a:r>
              <a:rPr lang="es-ES" sz="1400" dirty="0" err="1" smtClean="0">
                <a:latin typeface="Consolas" pitchFamily="49" charset="0"/>
              </a:rPr>
              <a:t>ngSwitchDefault</a:t>
            </a:r>
            <a:r>
              <a:rPr lang="es-ES" sz="1400" dirty="0" smtClean="0">
                <a:latin typeface="Consolas" pitchFamily="49" charset="0"/>
              </a:rPr>
              <a:t>&gt;desconocidos&lt;/ 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 &gt;</a:t>
            </a:r>
          </a:p>
          <a:p>
            <a:r>
              <a:rPr lang="es-ES" sz="1400" dirty="0" smtClean="0">
                <a:latin typeface="Consolas" pitchFamily="49" charset="0"/>
              </a:rPr>
              <a:t>&lt;/</a:t>
            </a:r>
            <a:r>
              <a:rPr lang="es-ES" sz="1400" dirty="0" err="1" smtClean="0">
                <a:latin typeface="Consolas" pitchFamily="49" charset="0"/>
              </a:rPr>
              <a:t>div</a:t>
            </a:r>
            <a:r>
              <a:rPr lang="es-ES" sz="1400" dirty="0" smtClean="0">
                <a:latin typeface="Consolas" pitchFamily="49" charset="0"/>
              </a:rPr>
              <a:t>&gt;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Servicios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Encapsulan la lógica de negocio de la aplicación (Modelo).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Exponen su funcionalidad al componente controlador a través de métodos.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servicio es inyectado en el componente para que pueda hacer uso del mismo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691680" y="3291830"/>
            <a:ext cx="1512168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763015" y="30037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Controlador</a:t>
            </a:r>
            <a:endParaRPr lang="es-ES" sz="1400" dirty="0"/>
          </a:p>
        </p:txBody>
      </p:sp>
      <p:sp>
        <p:nvSpPr>
          <p:cNvPr id="8" name="7 Rectángulo redondeado"/>
          <p:cNvSpPr/>
          <p:nvPr/>
        </p:nvSpPr>
        <p:spPr>
          <a:xfrm>
            <a:off x="4427984" y="3291830"/>
            <a:ext cx="1512168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499319" y="300379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Modelo</a:t>
            </a:r>
            <a:endParaRPr lang="es-ES" sz="1400" dirty="0"/>
          </a:p>
        </p:txBody>
      </p:sp>
      <p:sp>
        <p:nvSpPr>
          <p:cNvPr id="10" name="9 Elipse"/>
          <p:cNvSpPr/>
          <p:nvPr/>
        </p:nvSpPr>
        <p:spPr>
          <a:xfrm>
            <a:off x="4788024" y="3579862"/>
            <a:ext cx="936104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4840577" y="3652543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servicio</a:t>
            </a:r>
            <a:endParaRPr lang="es-ES" sz="1400" dirty="0"/>
          </a:p>
        </p:txBody>
      </p:sp>
      <p:sp>
        <p:nvSpPr>
          <p:cNvPr id="12" name="11 Elipse"/>
          <p:cNvSpPr/>
          <p:nvPr/>
        </p:nvSpPr>
        <p:spPr>
          <a:xfrm>
            <a:off x="1907704" y="3579862"/>
            <a:ext cx="1152128" cy="50405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1914861" y="3659028"/>
            <a:ext cx="1171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componente</a:t>
            </a:r>
            <a:endParaRPr lang="es-ES" sz="1400" dirty="0"/>
          </a:p>
        </p:txBody>
      </p:sp>
      <p:sp>
        <p:nvSpPr>
          <p:cNvPr id="14" name="13 Forma libre"/>
          <p:cNvSpPr/>
          <p:nvPr/>
        </p:nvSpPr>
        <p:spPr>
          <a:xfrm>
            <a:off x="2613498" y="3157166"/>
            <a:ext cx="2166025" cy="643106"/>
          </a:xfrm>
          <a:custGeom>
            <a:avLst/>
            <a:gdLst>
              <a:gd name="connsiteX0" fmla="*/ 2166025 w 2166025"/>
              <a:gd name="connsiteY0" fmla="*/ 643106 h 643106"/>
              <a:gd name="connsiteX1" fmla="*/ 1381328 w 2166025"/>
              <a:gd name="connsiteY1" fmla="*/ 20536 h 643106"/>
              <a:gd name="connsiteX2" fmla="*/ 0 w 2166025"/>
              <a:gd name="connsiteY2" fmla="*/ 519889 h 64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025" h="643106">
                <a:moveTo>
                  <a:pt x="2166025" y="643106"/>
                </a:moveTo>
                <a:cubicBezTo>
                  <a:pt x="1954178" y="342089"/>
                  <a:pt x="1742332" y="41072"/>
                  <a:pt x="1381328" y="20536"/>
                </a:cubicBezTo>
                <a:cubicBezTo>
                  <a:pt x="1020324" y="0"/>
                  <a:pt x="510162" y="259944"/>
                  <a:pt x="0" y="51988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347864" y="281971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Inyección de dependencia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Implementación de un servicio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implementa en una clase estándar anotada con @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Injectable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el componente se inyecta a través del constructor: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2411760" y="1347614"/>
            <a:ext cx="3888432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@</a:t>
            </a:r>
            <a:r>
              <a:rPr lang="es-ES" sz="1400" dirty="0" err="1" smtClean="0">
                <a:latin typeface="Consolas" pitchFamily="49" charset="0"/>
              </a:rPr>
              <a:t>Injectable</a:t>
            </a:r>
            <a:r>
              <a:rPr lang="es-ES" sz="1400" dirty="0" smtClean="0">
                <a:latin typeface="Consolas" pitchFamily="49" charset="0"/>
              </a:rPr>
              <a:t>({</a:t>
            </a:r>
          </a:p>
          <a:p>
            <a:r>
              <a:rPr lang="es-ES" sz="1400" dirty="0" smtClean="0">
                <a:latin typeface="Consolas" pitchFamily="49" charset="0"/>
              </a:rPr>
              <a:t>  </a:t>
            </a:r>
            <a:r>
              <a:rPr lang="es-ES" sz="1400" dirty="0" err="1" smtClean="0">
                <a:latin typeface="Consolas" pitchFamily="49" charset="0"/>
              </a:rPr>
              <a:t>providedIn</a:t>
            </a:r>
            <a:r>
              <a:rPr lang="es-ES" sz="1400" dirty="0" smtClean="0">
                <a:latin typeface="Consolas" pitchFamily="49" charset="0"/>
              </a:rPr>
              <a:t>: '</a:t>
            </a:r>
            <a:r>
              <a:rPr lang="es-ES" sz="1400" dirty="0" err="1" smtClean="0">
                <a:latin typeface="Consolas" pitchFamily="49" charset="0"/>
              </a:rPr>
              <a:t>root</a:t>
            </a:r>
            <a:r>
              <a:rPr lang="es-ES" sz="1400" dirty="0" smtClean="0">
                <a:latin typeface="Consolas" pitchFamily="49" charset="0"/>
              </a:rPr>
              <a:t>'</a:t>
            </a:r>
          </a:p>
          <a:p>
            <a:r>
              <a:rPr lang="es-ES" sz="1400" dirty="0" smtClean="0">
                <a:latin typeface="Consolas" pitchFamily="49" charset="0"/>
              </a:rPr>
              <a:t>})</a:t>
            </a:r>
          </a:p>
          <a:p>
            <a:r>
              <a:rPr lang="es-ES" sz="1400" dirty="0" err="1" smtClean="0">
                <a:latin typeface="Consolas" pitchFamily="49" charset="0"/>
              </a:rPr>
              <a:t>export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class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BuscadorService</a:t>
            </a:r>
            <a:r>
              <a:rPr lang="es-ES" sz="1400" dirty="0" smtClean="0">
                <a:latin typeface="Consolas" pitchFamily="49" charset="0"/>
              </a:rPr>
              <a:t> {</a:t>
            </a:r>
          </a:p>
          <a:p>
            <a:r>
              <a:rPr lang="es-ES" sz="1400" dirty="0" smtClean="0">
                <a:latin typeface="Consolas" pitchFamily="49" charset="0"/>
              </a:rPr>
              <a:t>  buscar(</a:t>
            </a:r>
            <a:r>
              <a:rPr lang="es-ES" sz="1400" dirty="0" err="1" smtClean="0">
                <a:latin typeface="Consolas" pitchFamily="49" charset="0"/>
              </a:rPr>
              <a:t>tematica:string</a:t>
            </a:r>
            <a:r>
              <a:rPr lang="es-ES" sz="1400" dirty="0" smtClean="0">
                <a:latin typeface="Consolas" pitchFamily="49" charset="0"/>
              </a:rPr>
              <a:t>):</a:t>
            </a:r>
            <a:r>
              <a:rPr lang="es-ES" sz="1400" dirty="0" err="1" smtClean="0">
                <a:latin typeface="Consolas" pitchFamily="49" charset="0"/>
              </a:rPr>
              <a:t>String</a:t>
            </a:r>
            <a:r>
              <a:rPr lang="es-ES" sz="1400" dirty="0" smtClean="0">
                <a:latin typeface="Consolas" pitchFamily="49" charset="0"/>
              </a:rPr>
              <a:t> []{</a:t>
            </a:r>
          </a:p>
          <a:p>
            <a:r>
              <a:rPr lang="es-ES" sz="1400" dirty="0" smtClean="0">
                <a:latin typeface="Consolas" pitchFamily="49" charset="0"/>
              </a:rPr>
              <a:t>    :</a:t>
            </a:r>
          </a:p>
          <a:p>
            <a:r>
              <a:rPr lang="es-ES" sz="1400" dirty="0" smtClean="0">
                <a:latin typeface="Consolas" pitchFamily="49" charset="0"/>
              </a:rPr>
              <a:t>  }</a:t>
            </a:r>
          </a:p>
          <a:p>
            <a:r>
              <a:rPr lang="es-ES" sz="1400" dirty="0" smtClean="0">
                <a:latin typeface="Consolas" pitchFamily="49" charset="0"/>
              </a:rPr>
              <a:t>}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971600" y="4011910"/>
            <a:ext cx="597666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export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class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BuscadorComponent</a:t>
            </a:r>
            <a:r>
              <a:rPr lang="es-ES" sz="1400" dirty="0" smtClean="0">
                <a:latin typeface="Consolas" pitchFamily="49" charset="0"/>
              </a:rPr>
              <a:t> {</a:t>
            </a:r>
          </a:p>
          <a:p>
            <a:r>
              <a:rPr lang="es-ES" sz="1400" dirty="0" smtClean="0">
                <a:latin typeface="Consolas" pitchFamily="49" charset="0"/>
              </a:rPr>
              <a:t>  constructor(</a:t>
            </a:r>
            <a:r>
              <a:rPr lang="es-ES" sz="1400" dirty="0" err="1" smtClean="0">
                <a:latin typeface="Consolas" pitchFamily="49" charset="0"/>
              </a:rPr>
              <a:t>private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buscadorService:BuscadorService</a:t>
            </a:r>
            <a:r>
              <a:rPr lang="es-ES" sz="1400" dirty="0" smtClean="0">
                <a:latin typeface="Consolas" pitchFamily="49" charset="0"/>
              </a:rPr>
              <a:t>){</a:t>
            </a:r>
          </a:p>
          <a:p>
            <a:r>
              <a:rPr lang="es-ES" sz="1400" dirty="0" smtClean="0">
                <a:latin typeface="Consolas" pitchFamily="49" charset="0"/>
              </a:rPr>
              <a:t/>
            </a:r>
            <a:br>
              <a:rPr lang="es-ES" sz="1400" dirty="0" smtClean="0">
                <a:latin typeface="Consolas" pitchFamily="49" charset="0"/>
              </a:rPr>
            </a:br>
            <a:r>
              <a:rPr lang="es-ES" sz="1400" dirty="0" smtClean="0">
                <a:latin typeface="Consolas" pitchFamily="49" charset="0"/>
              </a:rPr>
              <a:t>  }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 flipH="1">
            <a:off x="4572000" y="3867894"/>
            <a:ext cx="108012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5580112" y="357986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Inyección de servicio en un atributo de la clase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Características de Angular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Framework para la creación de aplicaciones Web de lado cliente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Basado en la creación de plantillas HTML gestionadas por componentes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Simplifica la interacción con el usuario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Vinculación a datos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Implementación de código mediante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TypeScript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superconjunto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JavaScript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orientado a objetos)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Aplicaciones basadas en patrón MVC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Peticiones Http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realizan a través del componente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HttpClient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incluido en la librería http.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Este componente deberá ser utilizado desde un servicio. Puede ser inyectado a través del constructor: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proveedor del módulo debe ser declarado en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app.config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619672" y="2139702"/>
            <a:ext cx="424847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import</a:t>
            </a:r>
            <a:r>
              <a:rPr lang="es-ES" sz="1000" dirty="0" smtClean="0">
                <a:latin typeface="Consolas" pitchFamily="49" charset="0"/>
              </a:rPr>
              <a:t> { </a:t>
            </a:r>
            <a:r>
              <a:rPr lang="es-ES" sz="1000" dirty="0" err="1" smtClean="0">
                <a:latin typeface="Consolas" pitchFamily="49" charset="0"/>
              </a:rPr>
              <a:t>HttpClient</a:t>
            </a:r>
            <a:r>
              <a:rPr lang="es-ES" sz="1000" dirty="0" smtClean="0">
                <a:latin typeface="Consolas" pitchFamily="49" charset="0"/>
              </a:rPr>
              <a:t> } </a:t>
            </a:r>
            <a:r>
              <a:rPr lang="es-ES" sz="1000" dirty="0" err="1" smtClean="0">
                <a:latin typeface="Consolas" pitchFamily="49" charset="0"/>
              </a:rPr>
              <a:t>from</a:t>
            </a:r>
            <a:r>
              <a:rPr lang="es-ES" sz="1000" dirty="0" smtClean="0">
                <a:latin typeface="Consolas" pitchFamily="49" charset="0"/>
              </a:rPr>
              <a:t> '@angular/</a:t>
            </a:r>
            <a:r>
              <a:rPr lang="es-ES" sz="1000" dirty="0" err="1" smtClean="0">
                <a:latin typeface="Consolas" pitchFamily="49" charset="0"/>
              </a:rPr>
              <a:t>common</a:t>
            </a:r>
            <a:r>
              <a:rPr lang="es-ES" sz="1000" dirty="0" smtClean="0">
                <a:latin typeface="Consolas" pitchFamily="49" charset="0"/>
              </a:rPr>
              <a:t>/http';</a:t>
            </a:r>
          </a:p>
          <a:p>
            <a:endParaRPr lang="es-ES" sz="1000" dirty="0" smtClean="0">
              <a:latin typeface="Consolas" pitchFamily="49" charset="0"/>
            </a:endParaRPr>
          </a:p>
          <a:p>
            <a:r>
              <a:rPr lang="es-ES" sz="1000" dirty="0" smtClean="0">
                <a:latin typeface="Consolas" pitchFamily="49" charset="0"/>
              </a:rPr>
              <a:t>@</a:t>
            </a:r>
            <a:r>
              <a:rPr lang="es-ES" sz="1000" dirty="0" err="1" smtClean="0">
                <a:latin typeface="Consolas" pitchFamily="49" charset="0"/>
              </a:rPr>
              <a:t>Injectable</a:t>
            </a:r>
            <a:r>
              <a:rPr lang="es-ES" sz="1000" dirty="0" smtClean="0">
                <a:latin typeface="Consolas" pitchFamily="49" charset="0"/>
              </a:rPr>
              <a:t>({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providedIn</a:t>
            </a:r>
            <a:r>
              <a:rPr lang="es-ES" sz="1000" dirty="0" smtClean="0">
                <a:latin typeface="Consolas" pitchFamily="49" charset="0"/>
              </a:rPr>
              <a:t>: '</a:t>
            </a:r>
            <a:r>
              <a:rPr lang="es-ES" sz="1000" dirty="0" err="1" smtClean="0">
                <a:latin typeface="Consolas" pitchFamily="49" charset="0"/>
              </a:rPr>
              <a:t>root</a:t>
            </a:r>
            <a:r>
              <a:rPr lang="es-ES" sz="1000" dirty="0" smtClean="0">
                <a:latin typeface="Consolas" pitchFamily="49" charset="0"/>
              </a:rPr>
              <a:t>'</a:t>
            </a:r>
          </a:p>
          <a:p>
            <a:r>
              <a:rPr lang="es-ES" sz="1000" dirty="0" smtClean="0">
                <a:latin typeface="Consolas" pitchFamily="49" charset="0"/>
              </a:rPr>
              <a:t>})</a:t>
            </a:r>
          </a:p>
          <a:p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BuscadorService</a:t>
            </a:r>
            <a:r>
              <a:rPr lang="es-ES" sz="1000" dirty="0" smtClean="0">
                <a:latin typeface="Consolas" pitchFamily="49" charset="0"/>
              </a:rPr>
              <a:t> {</a:t>
            </a:r>
          </a:p>
          <a:p>
            <a:r>
              <a:rPr lang="es-ES" sz="1000" dirty="0" smtClean="0">
                <a:latin typeface="Consolas" pitchFamily="49" charset="0"/>
              </a:rPr>
              <a:t>  constructor(</a:t>
            </a:r>
            <a:r>
              <a:rPr lang="es-ES" sz="1000" b="1" dirty="0" err="1" smtClean="0">
                <a:latin typeface="Consolas" pitchFamily="49" charset="0"/>
              </a:rPr>
              <a:t>private</a:t>
            </a:r>
            <a:r>
              <a:rPr lang="es-ES" sz="1000" b="1" dirty="0" smtClean="0">
                <a:latin typeface="Consolas" pitchFamily="49" charset="0"/>
              </a:rPr>
              <a:t> http:HttpClient</a:t>
            </a:r>
            <a:r>
              <a:rPr lang="es-ES" sz="1000" dirty="0" smtClean="0">
                <a:latin typeface="Consolas" pitchFamily="49" charset="0"/>
              </a:rPr>
              <a:t>){</a:t>
            </a:r>
          </a:p>
          <a:p>
            <a:r>
              <a:rPr lang="es-ES" sz="1000" dirty="0" smtClean="0">
                <a:latin typeface="Consolas" pitchFamily="49" charset="0"/>
              </a:rPr>
              <a:t> 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227207" y="4175381"/>
            <a:ext cx="5040560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import</a:t>
            </a:r>
            <a:r>
              <a:rPr lang="es-ES" sz="1000" dirty="0" smtClean="0">
                <a:latin typeface="Consolas" pitchFamily="49" charset="0"/>
              </a:rPr>
              <a:t> { </a:t>
            </a:r>
            <a:r>
              <a:rPr lang="es-ES" sz="1000" dirty="0" err="1" smtClean="0">
                <a:latin typeface="Consolas" pitchFamily="49" charset="0"/>
              </a:rPr>
              <a:t>provideHttpClient</a:t>
            </a:r>
            <a:r>
              <a:rPr lang="es-ES" sz="1000" dirty="0" smtClean="0">
                <a:latin typeface="Consolas" pitchFamily="49" charset="0"/>
              </a:rPr>
              <a:t> } </a:t>
            </a:r>
            <a:r>
              <a:rPr lang="es-ES" sz="1000" dirty="0" err="1" smtClean="0">
                <a:latin typeface="Consolas" pitchFamily="49" charset="0"/>
              </a:rPr>
              <a:t>from</a:t>
            </a:r>
            <a:r>
              <a:rPr lang="es-ES" sz="1000" dirty="0" smtClean="0">
                <a:latin typeface="Consolas" pitchFamily="49" charset="0"/>
              </a:rPr>
              <a:t> '@angular/</a:t>
            </a:r>
            <a:r>
              <a:rPr lang="es-ES" sz="1000" dirty="0" err="1" smtClean="0">
                <a:latin typeface="Consolas" pitchFamily="49" charset="0"/>
              </a:rPr>
              <a:t>common</a:t>
            </a:r>
            <a:r>
              <a:rPr lang="es-ES" sz="1000" dirty="0" smtClean="0">
                <a:latin typeface="Consolas" pitchFamily="49" charset="0"/>
              </a:rPr>
              <a:t>/http';</a:t>
            </a:r>
          </a:p>
          <a:p>
            <a:r>
              <a:rPr lang="es-ES" sz="1000" dirty="0" smtClean="0">
                <a:latin typeface="Consolas" pitchFamily="49" charset="0"/>
              </a:rPr>
              <a:t/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const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appConfig</a:t>
            </a:r>
            <a:r>
              <a:rPr lang="es-ES" sz="1000" dirty="0" smtClean="0">
                <a:latin typeface="Consolas" pitchFamily="49" charset="0"/>
              </a:rPr>
              <a:t>: </a:t>
            </a:r>
            <a:r>
              <a:rPr lang="es-ES" sz="1000" dirty="0" err="1" smtClean="0">
                <a:latin typeface="Consolas" pitchFamily="49" charset="0"/>
              </a:rPr>
              <a:t>ApplicationConfig</a:t>
            </a:r>
            <a:r>
              <a:rPr lang="es-ES" sz="1000" dirty="0" smtClean="0">
                <a:latin typeface="Consolas" pitchFamily="49" charset="0"/>
              </a:rPr>
              <a:t> = {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providers</a:t>
            </a:r>
            <a:r>
              <a:rPr lang="es-ES" sz="1000" dirty="0" smtClean="0">
                <a:latin typeface="Consolas" pitchFamily="49" charset="0"/>
              </a:rPr>
              <a:t>: [</a:t>
            </a:r>
            <a:r>
              <a:rPr lang="es-ES" sz="1000" b="1" dirty="0" err="1" smtClean="0">
                <a:latin typeface="Consolas" pitchFamily="49" charset="0"/>
              </a:rPr>
              <a:t>provideHttpClient</a:t>
            </a:r>
            <a:r>
              <a:rPr lang="es-ES" sz="1000" b="1" dirty="0" smtClean="0">
                <a:latin typeface="Consolas" pitchFamily="49" charset="0"/>
              </a:rPr>
              <a:t>()</a:t>
            </a:r>
            <a:r>
              <a:rPr lang="es-ES" sz="1000" dirty="0" smtClean="0">
                <a:latin typeface="Consolas" pitchFamily="49" charset="0"/>
              </a:rPr>
              <a:t>,…]</a:t>
            </a:r>
          </a:p>
          <a:p>
            <a:r>
              <a:rPr lang="es-ES" sz="1000" dirty="0" smtClean="0"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Observables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555526"/>
            <a:ext cx="8208912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petición HTTP (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post, ...) devuelve un Observable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 un Observable se suscribe el componente controlador para procesar el resultado cuando esté disponible: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563888" y="3723878"/>
            <a:ext cx="468052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PaisesService</a:t>
            </a:r>
            <a:r>
              <a:rPr lang="es-ES" sz="1000" dirty="0" smtClean="0">
                <a:latin typeface="Consolas" pitchFamily="49" charset="0"/>
              </a:rPr>
              <a:t>{</a:t>
            </a:r>
          </a:p>
          <a:p>
            <a:r>
              <a:rPr lang="es-ES" sz="1000" dirty="0" smtClean="0">
                <a:latin typeface="Consolas" pitchFamily="49" charset="0"/>
              </a:rPr>
              <a:t>  constructor(</a:t>
            </a:r>
            <a:r>
              <a:rPr lang="es-ES" sz="1000" dirty="0" err="1" smtClean="0">
                <a:latin typeface="Consolas" pitchFamily="49" charset="0"/>
              </a:rPr>
              <a:t>private</a:t>
            </a:r>
            <a:r>
              <a:rPr lang="es-ES" sz="1000" dirty="0" smtClean="0">
                <a:latin typeface="Consolas" pitchFamily="49" charset="0"/>
              </a:rPr>
              <a:t> http:HttpClient){</a:t>
            </a:r>
          </a:p>
          <a:p>
            <a:r>
              <a:rPr lang="es-ES" sz="1000" dirty="0" smtClean="0">
                <a:latin typeface="Consolas" pitchFamily="49" charset="0"/>
              </a:rPr>
              <a:t>   </a:t>
            </a:r>
          </a:p>
          <a:p>
            <a:r>
              <a:rPr lang="es-ES" sz="1000" dirty="0" smtClean="0">
                <a:latin typeface="Consolas" pitchFamily="49" charset="0"/>
              </a:rPr>
              <a:t>  }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public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obtenerPaises</a:t>
            </a:r>
            <a:r>
              <a:rPr lang="es-ES" sz="1000" dirty="0" smtClean="0">
                <a:latin typeface="Consolas" pitchFamily="49" charset="0"/>
              </a:rPr>
              <a:t>(): Observable&lt;</a:t>
            </a:r>
            <a:r>
              <a:rPr lang="es-ES" sz="1000" dirty="0" err="1" smtClean="0">
                <a:latin typeface="Consolas" pitchFamily="49" charset="0"/>
              </a:rPr>
              <a:t>Pais</a:t>
            </a:r>
            <a:r>
              <a:rPr lang="es-ES" sz="1000" dirty="0" smtClean="0">
                <a:latin typeface="Consolas" pitchFamily="49" charset="0"/>
              </a:rPr>
              <a:t>[]&gt; 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return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this.http.get</a:t>
            </a:r>
            <a:r>
              <a:rPr lang="es-ES" sz="1000" dirty="0" smtClean="0">
                <a:latin typeface="Consolas" pitchFamily="49" charset="0"/>
              </a:rPr>
              <a:t>&lt;</a:t>
            </a:r>
            <a:r>
              <a:rPr lang="es-ES" sz="1000" dirty="0" err="1" smtClean="0">
                <a:latin typeface="Consolas" pitchFamily="49" charset="0"/>
              </a:rPr>
              <a:t>Pais</a:t>
            </a:r>
            <a:r>
              <a:rPr lang="es-ES" sz="1000" dirty="0" smtClean="0">
                <a:latin typeface="Consolas" pitchFamily="49" charset="0"/>
              </a:rPr>
              <a:t>[]&gt;(this.url); //Observable</a:t>
            </a:r>
          </a:p>
          <a:p>
            <a:r>
              <a:rPr lang="es-ES" sz="1000" dirty="0" smtClean="0">
                <a:latin typeface="Consolas" pitchFamily="49" charset="0"/>
              </a:rPr>
              <a:t> 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95536" y="1995686"/>
            <a:ext cx="5904656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PaisesComponent</a:t>
            </a:r>
            <a:r>
              <a:rPr lang="es-ES" sz="1000" dirty="0" smtClean="0">
                <a:latin typeface="Consolas" pitchFamily="49" charset="0"/>
              </a:rPr>
              <a:t> { 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paises:Pais</a:t>
            </a:r>
            <a:r>
              <a:rPr lang="es-ES" sz="1000" dirty="0" smtClean="0">
                <a:latin typeface="Consolas" pitchFamily="49" charset="0"/>
              </a:rPr>
              <a:t>[];</a:t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smtClean="0">
                <a:latin typeface="Consolas" pitchFamily="49" charset="0"/>
              </a:rPr>
              <a:t>  constructor(</a:t>
            </a:r>
            <a:r>
              <a:rPr lang="es-ES" sz="1000" dirty="0" err="1" smtClean="0">
                <a:latin typeface="Consolas" pitchFamily="49" charset="0"/>
              </a:rPr>
              <a:t>private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paisesService:PaisesService</a:t>
            </a:r>
            <a:r>
              <a:rPr lang="es-ES" sz="1000" dirty="0" smtClean="0">
                <a:latin typeface="Consolas" pitchFamily="49" charset="0"/>
              </a:rPr>
              <a:t>){</a:t>
            </a:r>
          </a:p>
          <a:p>
            <a:r>
              <a:rPr lang="es-ES" sz="1000" dirty="0" smtClean="0">
                <a:latin typeface="Consolas" pitchFamily="49" charset="0"/>
              </a:rPr>
              <a:t>  } </a:t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cargarPaises</a:t>
            </a:r>
            <a:r>
              <a:rPr lang="es-ES" sz="1000" dirty="0" smtClean="0">
                <a:latin typeface="Consolas" pitchFamily="49" charset="0"/>
              </a:rPr>
              <a:t>():</a:t>
            </a:r>
            <a:r>
              <a:rPr lang="es-ES" sz="1000" dirty="0" err="1" smtClean="0">
                <a:latin typeface="Consolas" pitchFamily="49" charset="0"/>
              </a:rPr>
              <a:t>void</a:t>
            </a:r>
            <a:r>
              <a:rPr lang="es-ES" sz="1000" dirty="0" smtClean="0">
                <a:latin typeface="Consolas" pitchFamily="49" charset="0"/>
              </a:rPr>
              <a:t>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this.paisesService.obtenerPaises</a:t>
            </a:r>
            <a:r>
              <a:rPr lang="es-ES" sz="1000" dirty="0" smtClean="0">
                <a:latin typeface="Consolas" pitchFamily="49" charset="0"/>
              </a:rPr>
              <a:t>().</a:t>
            </a:r>
            <a:r>
              <a:rPr lang="es-ES" sz="1000" b="1" dirty="0" smtClean="0">
                <a:latin typeface="Consolas" pitchFamily="49" charset="0"/>
              </a:rPr>
              <a:t>subscribe</a:t>
            </a:r>
            <a:r>
              <a:rPr lang="es-ES" sz="1000" dirty="0" smtClean="0">
                <a:latin typeface="Consolas" pitchFamily="49" charset="0"/>
              </a:rPr>
              <a:t>(data=&gt;</a:t>
            </a:r>
            <a:r>
              <a:rPr lang="es-ES" sz="1000" dirty="0" err="1" smtClean="0">
                <a:latin typeface="Consolas" pitchFamily="49" charset="0"/>
              </a:rPr>
              <a:t>this.paises</a:t>
            </a:r>
            <a:r>
              <a:rPr lang="es-ES" sz="1000" dirty="0" smtClean="0">
                <a:latin typeface="Consolas" pitchFamily="49" charset="0"/>
              </a:rPr>
              <a:t>=data);</a:t>
            </a:r>
          </a:p>
          <a:p>
            <a:r>
              <a:rPr lang="es-ES" sz="1000" dirty="0" smtClean="0">
                <a:latin typeface="Consolas" pitchFamily="49" charset="0"/>
              </a:rPr>
              <a:t> 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  <a:endParaRPr lang="es-ES" sz="1000" dirty="0"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403648" y="1707654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componente</a:t>
            </a:r>
            <a:endParaRPr lang="es-ES" sz="12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084168" y="343584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servicio</a:t>
            </a:r>
            <a:endParaRPr lang="es-ES" sz="1200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411760" y="2931790"/>
            <a:ext cx="1944216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3779912" y="2067694"/>
            <a:ext cx="288032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6660232" y="185167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suscripción al observable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Envío de datos en peticiones Http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Desde un cliente se pueden enviar datos a un recurso externo de la siguiente manera: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Path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variables. Los datos se envían como parte de la dirección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QueryString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Se envían parámetros en la URL en parejas clave=valor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Form-urlencoded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Se envían parámetros en el cuerpo de la petición en parejas clave=valor</a:t>
            </a: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JSON. Se pueden enviar datos como un documento JSON en el cuerpo de la petición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Path</a:t>
            </a:r>
            <a:r>
              <a:rPr lang="es-ES" dirty="0" smtClean="0"/>
              <a:t> variables y </a:t>
            </a:r>
            <a:r>
              <a:rPr lang="es-ES" dirty="0" err="1" smtClean="0"/>
              <a:t>QueryString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Path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variable: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Envío como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QueryString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611560" y="1131590"/>
            <a:ext cx="7776864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BuscadorService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find(</a:t>
            </a:r>
            <a:r>
              <a:rPr lang="en-US" sz="1400" dirty="0" err="1" smtClean="0">
                <a:latin typeface="Consolas" pitchFamily="49" charset="0"/>
              </a:rPr>
              <a:t>cod:number</a:t>
            </a:r>
            <a:r>
              <a:rPr lang="en-US" sz="1400" dirty="0" smtClean="0">
                <a:latin typeface="Consolas" pitchFamily="49" charset="0"/>
              </a:rPr>
              <a:t>):Observable&lt;Item&gt; {      </a:t>
            </a:r>
          </a:p>
          <a:p>
            <a:r>
              <a:rPr lang="en-US" sz="1400" dirty="0" smtClean="0">
                <a:latin typeface="Consolas" pitchFamily="49" charset="0"/>
              </a:rPr>
              <a:t>       return  </a:t>
            </a:r>
            <a:r>
              <a:rPr lang="en-US" sz="1400" dirty="0" err="1" smtClean="0">
                <a:latin typeface="Consolas" pitchFamily="49" charset="0"/>
              </a:rPr>
              <a:t>this.http.get</a:t>
            </a:r>
            <a:r>
              <a:rPr lang="en-US" sz="1400" dirty="0" smtClean="0">
                <a:latin typeface="Consolas" pitchFamily="49" charset="0"/>
              </a:rPr>
              <a:t>&lt;Item&gt;("http://localhost:8000/buscador/${cod}"); 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27584" y="2931790"/>
            <a:ext cx="756084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BooksService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listBooks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isbn</a:t>
            </a:r>
            <a:r>
              <a:rPr lang="en-US" sz="1400" dirty="0" smtClean="0">
                <a:latin typeface="Consolas" pitchFamily="49" charset="0"/>
              </a:rPr>
              <a:t>: string):Observable&lt;Book[]&gt;{ </a:t>
            </a:r>
          </a:p>
          <a:p>
            <a:r>
              <a:rPr lang="en-US" sz="1400" dirty="0" smtClean="0">
                <a:latin typeface="Consolas" pitchFamily="49" charset="0"/>
              </a:rPr>
              <a:t>       return  </a:t>
            </a:r>
            <a:r>
              <a:rPr lang="en-US" sz="1400" dirty="0" err="1" smtClean="0">
                <a:latin typeface="Consolas" pitchFamily="49" charset="0"/>
              </a:rPr>
              <a:t>this.http.get</a:t>
            </a:r>
            <a:r>
              <a:rPr lang="en-US" sz="1400" dirty="0" smtClean="0">
                <a:latin typeface="Consolas" pitchFamily="49" charset="0"/>
              </a:rPr>
              <a:t>&lt;Book[]&gt;("http://localhost:9000/books",{</a:t>
            </a:r>
          </a:p>
          <a:p>
            <a:r>
              <a:rPr lang="en-US" sz="1400" dirty="0" smtClean="0">
                <a:latin typeface="Consolas" pitchFamily="49" charset="0"/>
              </a:rPr>
              <a:t>    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:{"</a:t>
            </a:r>
            <a:r>
              <a:rPr lang="en-US" sz="1400" dirty="0" err="1" smtClean="0">
                <a:latin typeface="Consolas" pitchFamily="49" charset="0"/>
              </a:rPr>
              <a:t>isbn</a:t>
            </a:r>
            <a:r>
              <a:rPr lang="en-US" sz="1400" dirty="0" smtClean="0">
                <a:latin typeface="Consolas" pitchFamily="49" charset="0"/>
              </a:rPr>
              <a:t>":</a:t>
            </a:r>
            <a:r>
              <a:rPr lang="en-US" sz="1400" dirty="0" err="1" smtClean="0">
                <a:latin typeface="Consolas" pitchFamily="49" charset="0"/>
              </a:rPr>
              <a:t>isbn</a:t>
            </a:r>
            <a:r>
              <a:rPr lang="en-US" sz="1400" dirty="0" smtClean="0">
                <a:latin typeface="Consolas" pitchFamily="49" charset="0"/>
              </a:rPr>
              <a:t>}</a:t>
            </a:r>
          </a:p>
          <a:p>
            <a:r>
              <a:rPr lang="en-US" sz="1400" dirty="0" smtClean="0">
                <a:latin typeface="Consolas" pitchFamily="49" charset="0"/>
              </a:rPr>
              <a:t>        }); 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Form-urlencoded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Utilizado habitualmente en peticiones post cuando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backend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espera recibir un formulario de datos: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1563638"/>
            <a:ext cx="7776864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EmpleadosService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save(</a:t>
            </a:r>
            <a:r>
              <a:rPr lang="en-US" sz="1400" dirty="0" err="1" smtClean="0">
                <a:latin typeface="Consolas" pitchFamily="49" charset="0"/>
              </a:rPr>
              <a:t>cod:number,name:string,age:number</a:t>
            </a:r>
            <a:r>
              <a:rPr lang="en-US" sz="1400" dirty="0" smtClean="0">
                <a:latin typeface="Consolas" pitchFamily="49" charset="0"/>
              </a:rPr>
              <a:t>):Observable&lt;void&gt;{ </a:t>
            </a:r>
          </a:p>
          <a:p>
            <a:r>
              <a:rPr lang="en-US" sz="1400" dirty="0" smtClean="0">
                <a:latin typeface="Consolas" pitchFamily="49" charset="0"/>
              </a:rPr>
              <a:t>       let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=new </a:t>
            </a:r>
            <a:r>
              <a:rPr lang="en-US" sz="1400" dirty="0" err="1" smtClean="0">
                <a:latin typeface="Consolas" pitchFamily="49" charset="0"/>
              </a:rPr>
              <a:t>HttpParams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     let heads=new </a:t>
            </a:r>
            <a:r>
              <a:rPr lang="en-US" sz="1400" dirty="0" err="1" smtClean="0">
                <a:latin typeface="Consolas" pitchFamily="49" charset="0"/>
              </a:rPr>
              <a:t>HttpHeaders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     //los </a:t>
            </a:r>
            <a:r>
              <a:rPr lang="en-US" sz="1400" dirty="0" err="1" smtClean="0">
                <a:latin typeface="Consolas" pitchFamily="49" charset="0"/>
              </a:rPr>
              <a:t>parámetros</a:t>
            </a:r>
            <a:r>
              <a:rPr lang="en-US" sz="1400" dirty="0" smtClean="0">
                <a:latin typeface="Consolas" pitchFamily="49" charset="0"/>
              </a:rPr>
              <a:t> se </a:t>
            </a:r>
            <a:r>
              <a:rPr lang="en-US" sz="1400" dirty="0" err="1" smtClean="0">
                <a:latin typeface="Consolas" pitchFamily="49" charset="0"/>
              </a:rPr>
              <a:t>definen</a:t>
            </a:r>
            <a:r>
              <a:rPr lang="en-US" sz="1400" dirty="0" smtClean="0">
                <a:latin typeface="Consolas" pitchFamily="49" charset="0"/>
              </a:rPr>
              <a:t> en un </a:t>
            </a:r>
            <a:r>
              <a:rPr lang="en-US" sz="1400" dirty="0" err="1" smtClean="0">
                <a:latin typeface="Consolas" pitchFamily="49" charset="0"/>
              </a:rPr>
              <a:t>objeto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</a:rPr>
              <a:t>params.set</a:t>
            </a:r>
            <a:r>
              <a:rPr lang="en-US" sz="1400" dirty="0" smtClean="0">
                <a:latin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</a:rPr>
              <a:t>codigo",cod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</a:rPr>
              <a:t>params.set</a:t>
            </a:r>
            <a:r>
              <a:rPr lang="en-US" sz="1400" dirty="0" smtClean="0">
                <a:latin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</a:rPr>
              <a:t>nombre",name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=</a:t>
            </a:r>
            <a:r>
              <a:rPr lang="en-US" sz="1400" dirty="0" err="1" smtClean="0">
                <a:latin typeface="Consolas" pitchFamily="49" charset="0"/>
              </a:rPr>
              <a:t>params.set</a:t>
            </a:r>
            <a:r>
              <a:rPr lang="en-US" sz="1400" dirty="0" smtClean="0">
                <a:latin typeface="Consolas" pitchFamily="49" charset="0"/>
              </a:rPr>
              <a:t>("</a:t>
            </a:r>
            <a:r>
              <a:rPr lang="en-US" sz="1400" dirty="0" err="1" smtClean="0">
                <a:latin typeface="Consolas" pitchFamily="49" charset="0"/>
              </a:rPr>
              <a:t>edad",age</a:t>
            </a:r>
            <a:r>
              <a:rPr lang="en-US" sz="1400" dirty="0" smtClean="0">
                <a:latin typeface="Consolas" pitchFamily="49" charset="0"/>
              </a:rPr>
              <a:t>);</a:t>
            </a:r>
          </a:p>
          <a:p>
            <a:r>
              <a:rPr lang="en-US" sz="1400" dirty="0" smtClean="0">
                <a:latin typeface="Consolas" pitchFamily="49" charset="0"/>
              </a:rPr>
              <a:t>       //se </a:t>
            </a:r>
            <a:r>
              <a:rPr lang="en-US" sz="1400" dirty="0" err="1" smtClean="0">
                <a:latin typeface="Consolas" pitchFamily="49" charset="0"/>
              </a:rPr>
              <a:t>debe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establecer</a:t>
            </a:r>
            <a:r>
              <a:rPr lang="en-US" sz="1400" dirty="0" smtClean="0">
                <a:latin typeface="Consolas" pitchFamily="49" charset="0"/>
              </a:rPr>
              <a:t> un </a:t>
            </a:r>
            <a:r>
              <a:rPr lang="en-US" sz="1400" dirty="0" err="1" smtClean="0">
                <a:latin typeface="Consolas" pitchFamily="49" charset="0"/>
              </a:rPr>
              <a:t>encabezado</a:t>
            </a:r>
            <a:r>
              <a:rPr lang="en-US" sz="1400" dirty="0" smtClean="0">
                <a:latin typeface="Consolas" pitchFamily="49" charset="0"/>
              </a:rPr>
              <a:t> con el </a:t>
            </a:r>
            <a:r>
              <a:rPr lang="en-US" sz="1400" dirty="0" err="1" smtClean="0">
                <a:latin typeface="Consolas" pitchFamily="49" charset="0"/>
              </a:rPr>
              <a:t>tipo</a:t>
            </a:r>
            <a:r>
              <a:rPr lang="en-US" sz="1400" dirty="0" smtClean="0">
                <a:latin typeface="Consolas" pitchFamily="49" charset="0"/>
              </a:rPr>
              <a:t> de </a:t>
            </a:r>
            <a:r>
              <a:rPr lang="en-US" sz="1400" dirty="0" err="1" smtClean="0">
                <a:latin typeface="Consolas" pitchFamily="49" charset="0"/>
              </a:rPr>
              <a:t>contenido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   heads=</a:t>
            </a:r>
            <a:r>
              <a:rPr lang="en-US" sz="1400" dirty="0" err="1" smtClean="0">
                <a:latin typeface="Consolas" pitchFamily="49" charset="0"/>
              </a:rPr>
              <a:t>heads.set</a:t>
            </a:r>
            <a:r>
              <a:rPr lang="en-US" sz="1400" dirty="0" smtClean="0">
                <a:latin typeface="Consolas" pitchFamily="49" charset="0"/>
              </a:rPr>
              <a:t>("Content-</a:t>
            </a:r>
            <a:r>
              <a:rPr lang="en-US" sz="1400" dirty="0" err="1" smtClean="0">
                <a:latin typeface="Consolas" pitchFamily="49" charset="0"/>
              </a:rPr>
              <a:t>Type","application</a:t>
            </a:r>
            <a:r>
              <a:rPr lang="en-US" sz="1400" dirty="0" smtClean="0">
                <a:latin typeface="Consolas" pitchFamily="49" charset="0"/>
              </a:rPr>
              <a:t>/x-www-form-</a:t>
            </a:r>
            <a:r>
              <a:rPr lang="en-US" sz="1400" dirty="0" err="1" smtClean="0">
                <a:latin typeface="Consolas" pitchFamily="49" charset="0"/>
              </a:rPr>
              <a:t>urlencoded</a:t>
            </a:r>
            <a:r>
              <a:rPr lang="en-US" sz="1400" dirty="0" smtClean="0">
                <a:latin typeface="Consolas" pitchFamily="49" charset="0"/>
              </a:rPr>
              <a:t>");</a:t>
            </a:r>
          </a:p>
          <a:p>
            <a:r>
              <a:rPr lang="en-US" sz="1400" dirty="0" smtClean="0">
                <a:latin typeface="Consolas" pitchFamily="49" charset="0"/>
              </a:rPr>
              <a:t>       return this.http.post&lt;void&gt;(</a:t>
            </a:r>
            <a:r>
              <a:rPr lang="en-US" sz="1400" dirty="0" err="1" smtClean="0">
                <a:latin typeface="Consolas" pitchFamily="49" charset="0"/>
              </a:rPr>
              <a:t>url,params</a:t>
            </a:r>
            <a:r>
              <a:rPr lang="en-US" sz="1400" dirty="0" smtClean="0">
                <a:latin typeface="Consolas" pitchFamily="49" charset="0"/>
              </a:rPr>
              <a:t>,{"headers":heads});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 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Forma de envío habitual para enviar un grupo de datos a un servicio REST en el cuerpo de la petición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1635646"/>
            <a:ext cx="7776864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export class </a:t>
            </a:r>
            <a:r>
              <a:rPr lang="en-US" sz="1400" dirty="0" err="1" smtClean="0">
                <a:latin typeface="Consolas" pitchFamily="49" charset="0"/>
              </a:rPr>
              <a:t>ClientesService</a:t>
            </a:r>
            <a:r>
              <a:rPr lang="en-US" sz="1400" dirty="0" smtClean="0">
                <a:latin typeface="Consolas" pitchFamily="49" charset="0"/>
              </a:rPr>
              <a:t>{</a:t>
            </a:r>
          </a:p>
          <a:p>
            <a:r>
              <a:rPr lang="en-US" sz="1400" dirty="0" smtClean="0">
                <a:latin typeface="Consolas" pitchFamily="49" charset="0"/>
              </a:rPr>
              <a:t>    save(</a:t>
            </a:r>
            <a:r>
              <a:rPr lang="en-US" sz="1400" dirty="0" err="1" smtClean="0">
                <a:latin typeface="Consolas" pitchFamily="49" charset="0"/>
              </a:rPr>
              <a:t>cliente:Cliente</a:t>
            </a:r>
            <a:r>
              <a:rPr lang="en-US" sz="1400" dirty="0" smtClean="0">
                <a:latin typeface="Consolas" pitchFamily="49" charset="0"/>
              </a:rPr>
              <a:t>):Observable&lt;void&gt;{ </a:t>
            </a:r>
          </a:p>
          <a:p>
            <a:r>
              <a:rPr lang="en-US" sz="1400" dirty="0" smtClean="0">
                <a:latin typeface="Consolas" pitchFamily="49" charset="0"/>
              </a:rPr>
              <a:t>       let heads=new </a:t>
            </a:r>
            <a:r>
              <a:rPr lang="en-US" sz="1400" dirty="0" err="1" smtClean="0">
                <a:latin typeface="Consolas" pitchFamily="49" charset="0"/>
              </a:rPr>
              <a:t>HttpHeaders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       //se </a:t>
            </a:r>
            <a:r>
              <a:rPr lang="en-US" sz="1400" dirty="0" err="1" smtClean="0">
                <a:latin typeface="Consolas" pitchFamily="49" charset="0"/>
              </a:rPr>
              <a:t>debe</a:t>
            </a:r>
            <a:r>
              <a:rPr lang="en-US" sz="1400" dirty="0" smtClean="0">
                <a:latin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</a:rPr>
              <a:t>establecer</a:t>
            </a:r>
            <a:r>
              <a:rPr lang="en-US" sz="1400" dirty="0" smtClean="0">
                <a:latin typeface="Consolas" pitchFamily="49" charset="0"/>
              </a:rPr>
              <a:t> un </a:t>
            </a:r>
            <a:r>
              <a:rPr lang="en-US" sz="1400" dirty="0" err="1" smtClean="0">
                <a:latin typeface="Consolas" pitchFamily="49" charset="0"/>
              </a:rPr>
              <a:t>encabezado</a:t>
            </a:r>
            <a:r>
              <a:rPr lang="en-US" sz="1400" dirty="0" smtClean="0">
                <a:latin typeface="Consolas" pitchFamily="49" charset="0"/>
              </a:rPr>
              <a:t> con el </a:t>
            </a:r>
            <a:r>
              <a:rPr lang="en-US" sz="1400" dirty="0" err="1" smtClean="0">
                <a:latin typeface="Consolas" pitchFamily="49" charset="0"/>
              </a:rPr>
              <a:t>tipo</a:t>
            </a:r>
            <a:r>
              <a:rPr lang="en-US" sz="1400" dirty="0" smtClean="0">
                <a:latin typeface="Consolas" pitchFamily="49" charset="0"/>
              </a:rPr>
              <a:t> de </a:t>
            </a:r>
            <a:r>
              <a:rPr lang="en-US" sz="1400" dirty="0" err="1" smtClean="0">
                <a:latin typeface="Consolas" pitchFamily="49" charset="0"/>
              </a:rPr>
              <a:t>contenido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   heads=</a:t>
            </a:r>
            <a:r>
              <a:rPr lang="en-US" sz="1400" dirty="0" err="1" smtClean="0">
                <a:latin typeface="Consolas" pitchFamily="49" charset="0"/>
              </a:rPr>
              <a:t>heads.set</a:t>
            </a:r>
            <a:r>
              <a:rPr lang="en-US" sz="1400" dirty="0" smtClean="0">
                <a:latin typeface="Consolas" pitchFamily="49" charset="0"/>
              </a:rPr>
              <a:t>("Content-</a:t>
            </a:r>
            <a:r>
              <a:rPr lang="en-US" sz="1400" dirty="0" err="1" smtClean="0">
                <a:latin typeface="Consolas" pitchFamily="49" charset="0"/>
              </a:rPr>
              <a:t>Type","application</a:t>
            </a:r>
            <a:r>
              <a:rPr lang="en-US" sz="1400" dirty="0" smtClean="0">
                <a:latin typeface="Consolas" pitchFamily="49" charset="0"/>
              </a:rPr>
              <a:t>/</a:t>
            </a:r>
            <a:r>
              <a:rPr lang="en-US" sz="1400" dirty="0" err="1" smtClean="0">
                <a:latin typeface="Consolas" pitchFamily="49" charset="0"/>
              </a:rPr>
              <a:t>json</a:t>
            </a:r>
            <a:r>
              <a:rPr lang="en-US" sz="1400" dirty="0" smtClean="0">
                <a:latin typeface="Consolas" pitchFamily="49" charset="0"/>
              </a:rPr>
              <a:t>");</a:t>
            </a:r>
          </a:p>
          <a:p>
            <a:r>
              <a:rPr lang="en-US" sz="1400" dirty="0" smtClean="0">
                <a:latin typeface="Consolas" pitchFamily="49" charset="0"/>
              </a:rPr>
              <a:t>       return this.http.post&lt;void&gt;(</a:t>
            </a:r>
            <a:r>
              <a:rPr lang="en-US" sz="1400" dirty="0" err="1" smtClean="0">
                <a:latin typeface="Consolas" pitchFamily="49" charset="0"/>
              </a:rPr>
              <a:t>url,cliente</a:t>
            </a:r>
            <a:r>
              <a:rPr lang="en-US" sz="1400" dirty="0" smtClean="0">
                <a:latin typeface="Consolas" pitchFamily="49" charset="0"/>
              </a:rPr>
              <a:t>,{"headers":heads});</a:t>
            </a:r>
          </a:p>
          <a:p>
            <a:r>
              <a:rPr lang="en-US" sz="1400" dirty="0" smtClean="0">
                <a:latin typeface="Consolas" pitchFamily="49" charset="0"/>
              </a:rPr>
              <a:t>    }</a:t>
            </a:r>
          </a:p>
          <a:p>
            <a:r>
              <a:rPr lang="en-US" sz="1400" dirty="0" smtClean="0">
                <a:latin typeface="Consolas" pitchFamily="49" charset="0"/>
              </a:rPr>
              <a:t>} 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Cabeceras de respuesta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 queremos tener acceso a las cabeceras de respuesta, se debe incluir el parámetro observe:"response" en la lista de parámetros opcionales de la petición: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el componente: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11560" y="1851670"/>
            <a:ext cx="7776864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tematica:string</a:t>
            </a:r>
            <a:r>
              <a:rPr lang="en-US" sz="1400" dirty="0" smtClean="0">
                <a:latin typeface="Consolas" pitchFamily="49" charset="0"/>
              </a:rPr>
              <a:t>):Observable&lt;any&gt;{</a:t>
            </a:r>
          </a:p>
          <a:p>
            <a:r>
              <a:rPr lang="en-US" sz="1400" dirty="0" smtClean="0">
                <a:latin typeface="Consolas" pitchFamily="49" charset="0"/>
              </a:rPr>
              <a:t>    return </a:t>
            </a:r>
            <a:r>
              <a:rPr lang="en-US" sz="1400" dirty="0" err="1" smtClean="0">
                <a:latin typeface="Consolas" pitchFamily="49" charset="0"/>
              </a:rPr>
              <a:t>this.http.get</a:t>
            </a:r>
            <a:r>
              <a:rPr lang="en-US" sz="1400" dirty="0" smtClean="0">
                <a:latin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</a:rPr>
              <a:t>this.urlBase</a:t>
            </a:r>
            <a:r>
              <a:rPr lang="en-US" sz="1400" dirty="0" smtClean="0">
                <a:latin typeface="Consolas" pitchFamily="49" charset="0"/>
              </a:rPr>
              <a:t>+"</a:t>
            </a:r>
            <a:r>
              <a:rPr lang="en-US" sz="1400" dirty="0" err="1" smtClean="0">
                <a:latin typeface="Consolas" pitchFamily="49" charset="0"/>
              </a:rPr>
              <a:t>buscar</a:t>
            </a:r>
            <a:r>
              <a:rPr lang="en-US" sz="1400" dirty="0" smtClean="0">
                <a:latin typeface="Consolas" pitchFamily="49" charset="0"/>
              </a:rPr>
              <a:t>",</a:t>
            </a:r>
          </a:p>
          <a:p>
            <a:r>
              <a:rPr lang="en-US" sz="1400" dirty="0" smtClean="0">
                <a:latin typeface="Consolas" pitchFamily="49" charset="0"/>
              </a:rPr>
              <a:t>	{</a:t>
            </a:r>
            <a:r>
              <a:rPr lang="en-US" sz="1400" dirty="0" err="1" smtClean="0">
                <a:latin typeface="Consolas" pitchFamily="49" charset="0"/>
              </a:rPr>
              <a:t>params</a:t>
            </a:r>
            <a:r>
              <a:rPr lang="en-US" sz="1400" dirty="0" smtClean="0">
                <a:latin typeface="Consolas" pitchFamily="49" charset="0"/>
              </a:rPr>
              <a:t>:{</a:t>
            </a:r>
            <a:r>
              <a:rPr lang="en-US" sz="1400" dirty="0" err="1" smtClean="0">
                <a:latin typeface="Consolas" pitchFamily="49" charset="0"/>
              </a:rPr>
              <a:t>tematica:tematica</a:t>
            </a:r>
            <a:r>
              <a:rPr lang="en-US" sz="1400" dirty="0" smtClean="0">
                <a:latin typeface="Consolas" pitchFamily="49" charset="0"/>
              </a:rPr>
              <a:t>},observe:"response"});</a:t>
            </a:r>
          </a:p>
          <a:p>
            <a:r>
              <a:rPr lang="en-US" sz="1400" dirty="0" smtClean="0">
                <a:latin typeface="Consolas" pitchFamily="49" charset="0"/>
              </a:rPr>
              <a:t>  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83568" y="3363838"/>
            <a:ext cx="7776864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buscar():</a:t>
            </a:r>
            <a:r>
              <a:rPr lang="es-ES" sz="1400" dirty="0" err="1" smtClean="0">
                <a:latin typeface="Consolas" pitchFamily="49" charset="0"/>
              </a:rPr>
              <a:t>void</a:t>
            </a:r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      </a:t>
            </a:r>
            <a:r>
              <a:rPr lang="es-ES" sz="1400" dirty="0" err="1" smtClean="0">
                <a:latin typeface="Consolas" pitchFamily="49" charset="0"/>
              </a:rPr>
              <a:t>this.buscadorService.buscar</a:t>
            </a:r>
            <a:r>
              <a:rPr lang="es-ES" sz="1400" dirty="0" smtClean="0">
                <a:latin typeface="Consolas" pitchFamily="49" charset="0"/>
              </a:rPr>
              <a:t>(</a:t>
            </a:r>
            <a:r>
              <a:rPr lang="es-ES" sz="1400" dirty="0" err="1" smtClean="0">
                <a:latin typeface="Consolas" pitchFamily="49" charset="0"/>
              </a:rPr>
              <a:t>this.tematica</a:t>
            </a:r>
            <a:r>
              <a:rPr lang="es-ES" sz="1400" dirty="0" smtClean="0">
                <a:latin typeface="Consolas" pitchFamily="49" charset="0"/>
              </a:rPr>
              <a:t>)</a:t>
            </a:r>
          </a:p>
          <a:p>
            <a:r>
              <a:rPr lang="es-ES" sz="1400" dirty="0" smtClean="0">
                <a:latin typeface="Consolas" pitchFamily="49" charset="0"/>
              </a:rPr>
              <a:t>	.subscribe(data=&gt;{</a:t>
            </a:r>
          </a:p>
          <a:p>
            <a:r>
              <a:rPr lang="es-ES" sz="1400" dirty="0" smtClean="0">
                <a:latin typeface="Consolas" pitchFamily="49" charset="0"/>
              </a:rPr>
              <a:t>		console.log(</a:t>
            </a:r>
            <a:r>
              <a:rPr lang="es-ES" sz="1400" dirty="0" err="1" smtClean="0">
                <a:latin typeface="Consolas" pitchFamily="49" charset="0"/>
              </a:rPr>
              <a:t>data.headers</a:t>
            </a:r>
            <a:r>
              <a:rPr lang="es-ES" sz="1400" dirty="0" smtClean="0">
                <a:latin typeface="Consolas" pitchFamily="49" charset="0"/>
              </a:rPr>
              <a:t>));  //cabeceras</a:t>
            </a:r>
          </a:p>
          <a:p>
            <a:r>
              <a:rPr lang="es-ES" sz="1400" dirty="0" smtClean="0">
                <a:latin typeface="Consolas" pitchFamily="49" charset="0"/>
              </a:rPr>
              <a:t>		console.log(</a:t>
            </a:r>
            <a:r>
              <a:rPr lang="es-ES" sz="1400" dirty="0" err="1" smtClean="0">
                <a:latin typeface="Consolas" pitchFamily="49" charset="0"/>
              </a:rPr>
              <a:t>data.body</a:t>
            </a:r>
            <a:r>
              <a:rPr lang="es-ES" sz="1400" dirty="0" smtClean="0">
                <a:latin typeface="Consolas" pitchFamily="49" charset="0"/>
              </a:rPr>
              <a:t>));   </a:t>
            </a:r>
            <a:r>
              <a:rPr lang="es-ES" sz="1400" smtClean="0">
                <a:latin typeface="Consolas" pitchFamily="49" charset="0"/>
              </a:rPr>
              <a:t>//cuerpo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		}</a:t>
            </a:r>
          </a:p>
          <a:p>
            <a:r>
              <a:rPr lang="es-ES" sz="1400" dirty="0" smtClean="0">
                <a:latin typeface="Consolas" pitchFamily="49" charset="0"/>
              </a:rPr>
              <a:t>   }</a:t>
            </a:r>
            <a:endParaRPr lang="es-E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Routing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la capacidad para navegar entre componentes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Enlaces en la vista de un componente provocan la carga de otros componentes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navegación puede realizarse también desde código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routing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habilitado por defecto al crear la aplicación. 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reglas de navegación se definen en el archivo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app-routing.module.ts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Crear rutas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enlaces a otros componentes se generan en la vista del componente principal mediante el atributo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routelink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esta vista se incluirá una etiqueta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&lt;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router-outlet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&gt;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donde se mostrará la vista del componente enlazado: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navegación se puede realizar desde código mediante: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483768" y="2571750"/>
            <a:ext cx="518457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&lt;a </a:t>
            </a:r>
            <a:r>
              <a:rPr lang="es-ES" sz="1400" dirty="0" err="1" smtClean="0">
                <a:latin typeface="Consolas" pitchFamily="49" charset="0"/>
              </a:rPr>
              <a:t>routerLink</a:t>
            </a:r>
            <a:r>
              <a:rPr lang="es-ES" sz="1400" dirty="0" smtClean="0">
                <a:latin typeface="Consolas" pitchFamily="49" charset="0"/>
              </a:rPr>
              <a:t>="/alta"&gt;Alta de cursos&lt;/a&gt;&lt;</a:t>
            </a:r>
            <a:r>
              <a:rPr lang="es-ES" sz="1400" dirty="0" err="1" smtClean="0">
                <a:latin typeface="Consolas" pitchFamily="49" charset="0"/>
              </a:rPr>
              <a:t>br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  <a:p>
            <a:r>
              <a:rPr lang="es-ES" sz="1400" dirty="0" smtClean="0">
                <a:latin typeface="Consolas" pitchFamily="49" charset="0"/>
              </a:rPr>
              <a:t>&lt;a </a:t>
            </a:r>
            <a:r>
              <a:rPr lang="es-ES" sz="1400" dirty="0" err="1" smtClean="0">
                <a:latin typeface="Consolas" pitchFamily="49" charset="0"/>
              </a:rPr>
              <a:t>routerLink</a:t>
            </a:r>
            <a:r>
              <a:rPr lang="es-ES" sz="1400" dirty="0" smtClean="0">
                <a:latin typeface="Consolas" pitchFamily="49" charset="0"/>
              </a:rPr>
              <a:t>="/consulta"&gt;Consultar Cursos&lt;/a&gt;</a:t>
            </a:r>
          </a:p>
          <a:p>
            <a:r>
              <a:rPr lang="es-ES" sz="1400" dirty="0" smtClean="0">
                <a:latin typeface="Consolas" pitchFamily="49" charset="0"/>
              </a:rPr>
              <a:t>:</a:t>
            </a:r>
          </a:p>
          <a:p>
            <a:r>
              <a:rPr lang="es-ES" sz="1400" dirty="0" smtClean="0">
                <a:latin typeface="Consolas" pitchFamily="49" charset="0"/>
              </a:rPr>
              <a:t>&lt;</a:t>
            </a:r>
            <a:r>
              <a:rPr lang="es-ES" sz="1400" dirty="0" err="1" smtClean="0">
                <a:latin typeface="Consolas" pitchFamily="49" charset="0"/>
              </a:rPr>
              <a:t>router-outlet</a:t>
            </a:r>
            <a:r>
              <a:rPr lang="es-ES" sz="1400" dirty="0" smtClean="0">
                <a:latin typeface="Consolas" pitchFamily="49" charset="0"/>
              </a:rPr>
              <a:t>&gt;</a:t>
            </a:r>
          </a:p>
          <a:p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&lt;/</a:t>
            </a:r>
            <a:r>
              <a:rPr lang="es-ES" sz="1400" dirty="0" err="1" smtClean="0">
                <a:latin typeface="Consolas" pitchFamily="49" charset="0"/>
              </a:rPr>
              <a:t>router-outlet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139952" y="228371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MainComponent</a:t>
            </a:r>
            <a:endParaRPr lang="es-ES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115616" y="21397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Enlaces a otros componentes</a:t>
            </a:r>
            <a:endParaRPr lang="es-ES" sz="1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467544" y="3291830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Vista del componente enlazado</a:t>
            </a:r>
            <a:endParaRPr lang="es-ES" sz="1000" dirty="0"/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051720" y="2355726"/>
            <a:ext cx="1944216" cy="28803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051720" y="2355726"/>
            <a:ext cx="1944216" cy="50405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1331640" y="3579862"/>
            <a:ext cx="1224136" cy="7200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2195736" y="4515966"/>
            <a:ext cx="366318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this.router.navigate</a:t>
            </a:r>
            <a:r>
              <a:rPr lang="es-ES" sz="1400" dirty="0" smtClean="0">
                <a:latin typeface="Consolas" pitchFamily="49" charset="0"/>
              </a:rPr>
              <a:t>(["/eliminar"])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Mapeado de rutas a componentes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asociación de rutas a componentes se realiza en el archivo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app-routing.module.ts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1907704" y="1563638"/>
            <a:ext cx="5328592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const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routes</a:t>
            </a:r>
            <a:r>
              <a:rPr lang="es-ES" sz="1400" dirty="0" smtClean="0">
                <a:latin typeface="Consolas" pitchFamily="49" charset="0"/>
              </a:rPr>
              <a:t>: </a:t>
            </a:r>
            <a:r>
              <a:rPr lang="es-ES" sz="1400" dirty="0" err="1" smtClean="0">
                <a:latin typeface="Consolas" pitchFamily="49" charset="0"/>
              </a:rPr>
              <a:t>Routes</a:t>
            </a:r>
            <a:r>
              <a:rPr lang="es-ES" sz="1400" dirty="0" smtClean="0">
                <a:latin typeface="Consolas" pitchFamily="49" charset="0"/>
              </a:rPr>
              <a:t> = [{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path</a:t>
            </a:r>
            <a:r>
              <a:rPr lang="es-ES" sz="1400" dirty="0" smtClean="0">
                <a:latin typeface="Consolas" pitchFamily="49" charset="0"/>
              </a:rPr>
              <a:t>:"alta",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component:AltaComponent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},</a:t>
            </a:r>
          </a:p>
          <a:p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path</a:t>
            </a:r>
            <a:r>
              <a:rPr lang="es-ES" sz="1400" dirty="0" smtClean="0">
                <a:latin typeface="Consolas" pitchFamily="49" charset="0"/>
              </a:rPr>
              <a:t>:"consulta",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component</a:t>
            </a:r>
            <a:r>
              <a:rPr lang="es-ES" sz="1400" dirty="0" smtClean="0">
                <a:latin typeface="Consolas" pitchFamily="49" charset="0"/>
              </a:rPr>
              <a:t>: </a:t>
            </a:r>
            <a:r>
              <a:rPr lang="es-ES" sz="1400" dirty="0" err="1" smtClean="0">
                <a:latin typeface="Consolas" pitchFamily="49" charset="0"/>
              </a:rPr>
              <a:t>ConsultaComponent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},</a:t>
            </a:r>
          </a:p>
          <a:p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path</a:t>
            </a:r>
            <a:r>
              <a:rPr lang="es-ES" sz="1400" dirty="0" smtClean="0">
                <a:latin typeface="Consolas" pitchFamily="49" charset="0"/>
              </a:rPr>
              <a:t>:"eliminar",</a:t>
            </a:r>
          </a:p>
          <a:p>
            <a:r>
              <a:rPr lang="es-ES" sz="1400" dirty="0" smtClean="0">
                <a:latin typeface="Consolas" pitchFamily="49" charset="0"/>
              </a:rPr>
              <a:t>  </a:t>
            </a:r>
            <a:r>
              <a:rPr lang="es-ES" sz="1400" dirty="0" err="1" smtClean="0">
                <a:latin typeface="Consolas" pitchFamily="49" charset="0"/>
              </a:rPr>
              <a:t>component</a:t>
            </a:r>
            <a:r>
              <a:rPr lang="es-ES" sz="1400" dirty="0" smtClean="0">
                <a:latin typeface="Consolas" pitchFamily="49" charset="0"/>
              </a:rPr>
              <a:t>: </a:t>
            </a:r>
            <a:r>
              <a:rPr lang="es-ES" sz="1400" dirty="0" err="1" smtClean="0">
                <a:latin typeface="Consolas" pitchFamily="49" charset="0"/>
              </a:rPr>
              <a:t>EliminarComponent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}</a:t>
            </a:r>
          </a:p>
          <a:p>
            <a:endParaRPr lang="es-ES" sz="1400" dirty="0" smtClean="0">
              <a:latin typeface="Consolas" pitchFamily="49" charset="0"/>
            </a:endParaRPr>
          </a:p>
          <a:p>
            <a:r>
              <a:rPr lang="es-ES" sz="1400" dirty="0" smtClean="0">
                <a:latin typeface="Consolas" pitchFamily="49" charset="0"/>
              </a:rPr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Patrón MVC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2520280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Modelo: lógica de negocio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Controlador: gestión de eventos de usuario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Vista: generación de respuestas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059832" y="1563638"/>
            <a:ext cx="2304256" cy="288032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3491880" y="2067694"/>
            <a:ext cx="1440160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635896" y="170765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Vista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3635896" y="2139702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plantilla HTML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491880" y="3363838"/>
            <a:ext cx="1512168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563888" y="304018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Controlador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347864" y="3435846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Clase componente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131840" y="120359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Componente</a:t>
            </a:r>
            <a:endParaRPr lang="es-ES" dirty="0"/>
          </a:p>
        </p:txBody>
      </p:sp>
      <p:sp>
        <p:nvSpPr>
          <p:cNvPr id="12" name="11 Rectángulo"/>
          <p:cNvSpPr/>
          <p:nvPr/>
        </p:nvSpPr>
        <p:spPr>
          <a:xfrm>
            <a:off x="5652120" y="3003798"/>
            <a:ext cx="2304256" cy="14401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796136" y="257175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6084168" y="3363838"/>
            <a:ext cx="1656184" cy="8640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6228184" y="3040181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Modelo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6372200" y="343584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 </a:t>
            </a:r>
            <a:r>
              <a:rPr lang="es-ES" dirty="0" err="1" smtClean="0"/>
              <a:t>service</a:t>
            </a:r>
            <a:endParaRPr lang="es-ES" dirty="0"/>
          </a:p>
        </p:txBody>
      </p:sp>
      <p:cxnSp>
        <p:nvCxnSpPr>
          <p:cNvPr id="18" name="17 Conector recto de flecha"/>
          <p:cNvCxnSpPr>
            <a:endCxn id="14" idx="1"/>
          </p:cNvCxnSpPr>
          <p:nvPr/>
        </p:nvCxnSpPr>
        <p:spPr>
          <a:xfrm flipV="1">
            <a:off x="5004048" y="379588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5" idx="2"/>
          </p:cNvCxnSpPr>
          <p:nvPr/>
        </p:nvCxnSpPr>
        <p:spPr>
          <a:xfrm>
            <a:off x="4211960" y="2931790"/>
            <a:ext cx="0" cy="4320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 padre-hijo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Cuando un componente va a ser reutilizado en distintas partes de la aplicación.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Facilita la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modularización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la aplicación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411760" y="2355726"/>
            <a:ext cx="2808312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2771800" y="199568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2411760" y="3867894"/>
            <a:ext cx="2808312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2771800" y="350785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hijo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55776" y="386789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@Input</a:t>
            </a:r>
          </a:p>
          <a:p>
            <a:r>
              <a:rPr lang="es-ES" dirty="0" smtClean="0"/>
              <a:t>@Output</a:t>
            </a:r>
            <a:endParaRPr lang="es-ES" dirty="0"/>
          </a:p>
        </p:txBody>
      </p:sp>
      <p:sp>
        <p:nvSpPr>
          <p:cNvPr id="11" name="10 Forma libre"/>
          <p:cNvSpPr/>
          <p:nvPr/>
        </p:nvSpPr>
        <p:spPr>
          <a:xfrm>
            <a:off x="1733797" y="2648197"/>
            <a:ext cx="866899" cy="1425039"/>
          </a:xfrm>
          <a:custGeom>
            <a:avLst/>
            <a:gdLst>
              <a:gd name="connsiteX0" fmla="*/ 653143 w 866899"/>
              <a:gd name="connsiteY0" fmla="*/ 0 h 1425039"/>
              <a:gd name="connsiteX1" fmla="*/ 35626 w 866899"/>
              <a:gd name="connsiteY1" fmla="*/ 665019 h 1425039"/>
              <a:gd name="connsiteX2" fmla="*/ 866899 w 866899"/>
              <a:gd name="connsiteY2" fmla="*/ 1425039 h 142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6899" h="1425039">
                <a:moveTo>
                  <a:pt x="653143" y="0"/>
                </a:moveTo>
                <a:cubicBezTo>
                  <a:pt x="326571" y="213756"/>
                  <a:pt x="0" y="427513"/>
                  <a:pt x="35626" y="665019"/>
                </a:cubicBezTo>
                <a:cubicBezTo>
                  <a:pt x="71252" y="902525"/>
                  <a:pt x="469075" y="1163782"/>
                  <a:pt x="866899" y="1425039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orma libre"/>
          <p:cNvSpPr/>
          <p:nvPr/>
        </p:nvSpPr>
        <p:spPr>
          <a:xfrm>
            <a:off x="3693226" y="2719449"/>
            <a:ext cx="2299855" cy="1638795"/>
          </a:xfrm>
          <a:custGeom>
            <a:avLst/>
            <a:gdLst>
              <a:gd name="connsiteX0" fmla="*/ 0 w 2299855"/>
              <a:gd name="connsiteY0" fmla="*/ 1638795 h 1638795"/>
              <a:gd name="connsiteX1" fmla="*/ 2042556 w 2299855"/>
              <a:gd name="connsiteY1" fmla="*/ 866899 h 1638795"/>
              <a:gd name="connsiteX2" fmla="*/ 1543792 w 2299855"/>
              <a:gd name="connsiteY2" fmla="*/ 0 h 163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855" h="1638795">
                <a:moveTo>
                  <a:pt x="0" y="1638795"/>
                </a:moveTo>
                <a:cubicBezTo>
                  <a:pt x="892628" y="1389413"/>
                  <a:pt x="1785257" y="1140032"/>
                  <a:pt x="2042556" y="866899"/>
                </a:cubicBezTo>
                <a:cubicBezTo>
                  <a:pt x="2299855" y="593767"/>
                  <a:pt x="1921823" y="296883"/>
                  <a:pt x="1543792" y="0"/>
                </a:cubicBezTo>
              </a:path>
            </a:pathLst>
          </a:cu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67544" y="2427734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Padre envía datos al hijo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868144" y="2931790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Hijo emite eventos hacia el padre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Distribuir una aplicación angular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debe traducir todo el código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TypeScript+librerías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angular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JavaScript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que es lo que entienden los navegadores.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ello se utiliza el comando: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genera un index.html y dos archivos .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en la carpeta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proyecto 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workspace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Esos archivos se suben a un servidor Web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619672" y="2139702"/>
            <a:ext cx="35637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 build --base-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href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=/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nombre_app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Times New Roman" pitchFamily="18" charset="0"/>
              </a:rPr>
              <a:t>/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Testing</a:t>
            </a:r>
            <a:r>
              <a:rPr lang="es-ES" dirty="0" smtClean="0"/>
              <a:t> en angular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560840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librería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jazmin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permite realizar pruebas unitarias en Angular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incorpora por defecto con la instalación de Angular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cli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métodos de test se incluyen en los archivos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spec.ts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asociados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service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controllers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pruebas se basan en resultados esperados en las llamadas a los métodos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Ejemplo </a:t>
            </a:r>
            <a:r>
              <a:rPr lang="es-ES" dirty="0" err="1" smtClean="0"/>
              <a:t>testing</a:t>
            </a:r>
            <a:r>
              <a:rPr lang="es-ES" dirty="0" smtClean="0"/>
              <a:t> de un </a:t>
            </a:r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1907704" y="915566"/>
            <a:ext cx="4320480" cy="3016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smtClean="0">
                <a:latin typeface="Consolas" pitchFamily="49" charset="0"/>
              </a:rPr>
              <a:t>describe('</a:t>
            </a:r>
            <a:r>
              <a:rPr lang="es-ES" sz="1000" dirty="0" err="1" smtClean="0">
                <a:latin typeface="Consolas" pitchFamily="49" charset="0"/>
              </a:rPr>
              <a:t>CalculadoraService</a:t>
            </a:r>
            <a:r>
              <a:rPr lang="es-ES" sz="1000" dirty="0" smtClean="0">
                <a:latin typeface="Consolas" pitchFamily="49" charset="0"/>
              </a:rPr>
              <a:t>', () =&gt; {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service</a:t>
            </a:r>
            <a:r>
              <a:rPr lang="es-ES" sz="1000" dirty="0" smtClean="0">
                <a:latin typeface="Consolas" pitchFamily="49" charset="0"/>
              </a:rPr>
              <a:t>: </a:t>
            </a:r>
            <a:r>
              <a:rPr lang="es-ES" sz="1000" dirty="0" err="1" smtClean="0">
                <a:latin typeface="Consolas" pitchFamily="49" charset="0"/>
              </a:rPr>
              <a:t>CalculadoraService</a:t>
            </a:r>
            <a:r>
              <a:rPr lang="es-ES" sz="1000" dirty="0" smtClean="0">
                <a:latin typeface="Consolas" pitchFamily="49" charset="0"/>
              </a:rPr>
              <a:t>;</a:t>
            </a:r>
            <a:br>
              <a:rPr lang="es-ES" sz="1000" dirty="0" smtClean="0">
                <a:latin typeface="Consolas" pitchFamily="49" charset="0"/>
              </a:rPr>
            </a:br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beforeEach</a:t>
            </a:r>
            <a:r>
              <a:rPr lang="es-ES" sz="1000" dirty="0" smtClean="0">
                <a:latin typeface="Consolas" pitchFamily="49" charset="0"/>
              </a:rPr>
              <a:t>(() =&gt; 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TestBed.configureTestingModule</a:t>
            </a:r>
            <a:r>
              <a:rPr lang="es-ES" sz="1000" dirty="0" smtClean="0">
                <a:latin typeface="Consolas" pitchFamily="49" charset="0"/>
              </a:rPr>
              <a:t>({});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service</a:t>
            </a:r>
            <a:r>
              <a:rPr lang="es-ES" sz="1000" dirty="0" smtClean="0">
                <a:latin typeface="Consolas" pitchFamily="49" charset="0"/>
              </a:rPr>
              <a:t> = </a:t>
            </a:r>
            <a:r>
              <a:rPr lang="es-ES" sz="1000" dirty="0" err="1" smtClean="0">
                <a:latin typeface="Consolas" pitchFamily="49" charset="0"/>
              </a:rPr>
              <a:t>TestBed.inject</a:t>
            </a:r>
            <a:r>
              <a:rPr lang="es-ES" sz="1000" dirty="0" smtClean="0">
                <a:latin typeface="Consolas" pitchFamily="49" charset="0"/>
              </a:rPr>
              <a:t>(</a:t>
            </a:r>
            <a:r>
              <a:rPr lang="es-ES" sz="1000" dirty="0" err="1" smtClean="0">
                <a:latin typeface="Consolas" pitchFamily="49" charset="0"/>
              </a:rPr>
              <a:t>CalculadoraService</a:t>
            </a:r>
            <a:r>
              <a:rPr lang="es-ES" sz="1000" dirty="0" smtClean="0">
                <a:latin typeface="Consolas" pitchFamily="49" charset="0"/>
              </a:rPr>
              <a:t>);</a:t>
            </a:r>
          </a:p>
          <a:p>
            <a:r>
              <a:rPr lang="es-ES" sz="1000" dirty="0" smtClean="0">
                <a:latin typeface="Consolas" pitchFamily="49" charset="0"/>
              </a:rPr>
              <a:t>  });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it</a:t>
            </a:r>
            <a:r>
              <a:rPr lang="es-ES" sz="1000" dirty="0" smtClean="0">
                <a:latin typeface="Consolas" pitchFamily="49" charset="0"/>
              </a:rPr>
              <a:t>("suma de 5 y 6",()=&gt;{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expect</a:t>
            </a:r>
            <a:r>
              <a:rPr lang="es-ES" sz="1000" dirty="0" smtClean="0">
                <a:latin typeface="Consolas" pitchFamily="49" charset="0"/>
              </a:rPr>
              <a:t>(</a:t>
            </a:r>
            <a:r>
              <a:rPr lang="es-ES" sz="1000" dirty="0" err="1" smtClean="0">
                <a:latin typeface="Consolas" pitchFamily="49" charset="0"/>
              </a:rPr>
              <a:t>service.sumar</a:t>
            </a:r>
            <a:r>
              <a:rPr lang="es-ES" sz="1000" dirty="0" smtClean="0">
                <a:latin typeface="Consolas" pitchFamily="49" charset="0"/>
              </a:rPr>
              <a:t>(5,6)).</a:t>
            </a:r>
            <a:r>
              <a:rPr lang="es-ES" sz="1000" dirty="0" err="1" smtClean="0">
                <a:latin typeface="Consolas" pitchFamily="49" charset="0"/>
              </a:rPr>
              <a:t>toBe</a:t>
            </a:r>
            <a:r>
              <a:rPr lang="es-ES" sz="1000" dirty="0" smtClean="0">
                <a:latin typeface="Consolas" pitchFamily="49" charset="0"/>
              </a:rPr>
              <a:t>(11);</a:t>
            </a:r>
          </a:p>
          <a:p>
            <a:r>
              <a:rPr lang="es-ES" sz="1000" dirty="0" smtClean="0">
                <a:latin typeface="Consolas" pitchFamily="49" charset="0"/>
              </a:rPr>
              <a:t>  })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it</a:t>
            </a:r>
            <a:r>
              <a:rPr lang="es-ES" sz="1000" dirty="0" smtClean="0">
                <a:latin typeface="Consolas" pitchFamily="49" charset="0"/>
              </a:rPr>
              <a:t>("</a:t>
            </a:r>
            <a:r>
              <a:rPr lang="es-ES" sz="1000" dirty="0" err="1" smtClean="0">
                <a:latin typeface="Consolas" pitchFamily="49" charset="0"/>
              </a:rPr>
              <a:t>multiplicacion</a:t>
            </a:r>
            <a:r>
              <a:rPr lang="es-ES" sz="1000" dirty="0" smtClean="0">
                <a:latin typeface="Consolas" pitchFamily="49" charset="0"/>
              </a:rPr>
              <a:t> de 7 y 4",()=&gt;{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expect</a:t>
            </a:r>
            <a:r>
              <a:rPr lang="es-ES" sz="1000" dirty="0" smtClean="0">
                <a:latin typeface="Consolas" pitchFamily="49" charset="0"/>
              </a:rPr>
              <a:t>(</a:t>
            </a:r>
            <a:r>
              <a:rPr lang="es-ES" sz="1000" dirty="0" err="1" smtClean="0">
                <a:latin typeface="Consolas" pitchFamily="49" charset="0"/>
              </a:rPr>
              <a:t>service.multiplicar</a:t>
            </a:r>
            <a:r>
              <a:rPr lang="es-ES" sz="1000" dirty="0" smtClean="0">
                <a:latin typeface="Consolas" pitchFamily="49" charset="0"/>
              </a:rPr>
              <a:t>(7,4)).</a:t>
            </a:r>
            <a:r>
              <a:rPr lang="es-ES" sz="1000" dirty="0" err="1" smtClean="0">
                <a:latin typeface="Consolas" pitchFamily="49" charset="0"/>
              </a:rPr>
              <a:t>toBe</a:t>
            </a:r>
            <a:r>
              <a:rPr lang="es-ES" sz="1000" dirty="0" smtClean="0">
                <a:latin typeface="Consolas" pitchFamily="49" charset="0"/>
              </a:rPr>
              <a:t>(28);</a:t>
            </a:r>
          </a:p>
          <a:p>
            <a:r>
              <a:rPr lang="es-ES" sz="1000" dirty="0" smtClean="0">
                <a:latin typeface="Consolas" pitchFamily="49" charset="0"/>
              </a:rPr>
              <a:t>  })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it</a:t>
            </a:r>
            <a:r>
              <a:rPr lang="es-ES" sz="1000" dirty="0" smtClean="0">
                <a:latin typeface="Consolas" pitchFamily="49" charset="0"/>
              </a:rPr>
              <a:t>("factorial de 5",()=&gt;{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expect</a:t>
            </a:r>
            <a:r>
              <a:rPr lang="es-ES" sz="1000" dirty="0" smtClean="0">
                <a:latin typeface="Consolas" pitchFamily="49" charset="0"/>
              </a:rPr>
              <a:t>(</a:t>
            </a:r>
            <a:r>
              <a:rPr lang="es-ES" sz="1000" dirty="0" err="1" smtClean="0">
                <a:latin typeface="Consolas" pitchFamily="49" charset="0"/>
              </a:rPr>
              <a:t>service.factorial</a:t>
            </a:r>
            <a:r>
              <a:rPr lang="es-ES" sz="1000" dirty="0" smtClean="0">
                <a:latin typeface="Consolas" pitchFamily="49" charset="0"/>
              </a:rPr>
              <a:t>(5)).</a:t>
            </a:r>
            <a:r>
              <a:rPr lang="es-ES" sz="1000" dirty="0" err="1" smtClean="0">
                <a:latin typeface="Consolas" pitchFamily="49" charset="0"/>
              </a:rPr>
              <a:t>toBe</a:t>
            </a:r>
            <a:r>
              <a:rPr lang="es-ES" sz="1000" dirty="0" smtClean="0">
                <a:latin typeface="Consolas" pitchFamily="49" charset="0"/>
              </a:rPr>
              <a:t>(120);</a:t>
            </a:r>
          </a:p>
          <a:p>
            <a:r>
              <a:rPr lang="es-ES" sz="1000" dirty="0" smtClean="0">
                <a:latin typeface="Consolas" pitchFamily="49" charset="0"/>
              </a:rPr>
              <a:t>  })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it</a:t>
            </a:r>
            <a:r>
              <a:rPr lang="es-ES" sz="1000" dirty="0" smtClean="0">
                <a:latin typeface="Consolas" pitchFamily="49" charset="0"/>
              </a:rPr>
              <a:t>("factorial de -3",()=&gt;{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expect</a:t>
            </a:r>
            <a:r>
              <a:rPr lang="es-ES" sz="1000" dirty="0" smtClean="0">
                <a:latin typeface="Consolas" pitchFamily="49" charset="0"/>
              </a:rPr>
              <a:t>(</a:t>
            </a:r>
            <a:r>
              <a:rPr lang="es-ES" sz="1000" dirty="0" err="1" smtClean="0">
                <a:latin typeface="Consolas" pitchFamily="49" charset="0"/>
              </a:rPr>
              <a:t>service.factorial</a:t>
            </a:r>
            <a:r>
              <a:rPr lang="es-ES" sz="1000" dirty="0" smtClean="0">
                <a:latin typeface="Consolas" pitchFamily="49" charset="0"/>
              </a:rPr>
              <a:t>(-3)).</a:t>
            </a:r>
            <a:r>
              <a:rPr lang="es-ES" sz="1000" dirty="0" err="1" smtClean="0">
                <a:latin typeface="Consolas" pitchFamily="49" charset="0"/>
              </a:rPr>
              <a:t>toBe</a:t>
            </a:r>
            <a:r>
              <a:rPr lang="es-ES" sz="1000" dirty="0" smtClean="0">
                <a:latin typeface="Consolas" pitchFamily="49" charset="0"/>
              </a:rPr>
              <a:t>(0);</a:t>
            </a:r>
          </a:p>
          <a:p>
            <a:r>
              <a:rPr lang="es-ES" sz="1000" dirty="0" smtClean="0">
                <a:latin typeface="Consolas" pitchFamily="49" charset="0"/>
              </a:rPr>
              <a:t>  })</a:t>
            </a:r>
          </a:p>
          <a:p>
            <a:r>
              <a:rPr lang="es-ES" sz="1000" dirty="0" smtClean="0">
                <a:latin typeface="Consolas" pitchFamily="49" charset="0"/>
              </a:rPr>
              <a:t>});</a:t>
            </a:r>
            <a:endParaRPr lang="es-ES" sz="1000" dirty="0">
              <a:latin typeface="Consolas" pitchFamily="49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67544" y="4155926"/>
            <a:ext cx="7560840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ejecutar las pruebas: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771800" y="4497169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&gt;</a:t>
            </a:r>
            <a:r>
              <a:rPr lang="es-ES" sz="1400" dirty="0" err="1" smtClean="0"/>
              <a:t>ng</a:t>
            </a:r>
            <a:r>
              <a:rPr lang="es-ES" sz="1400" dirty="0" smtClean="0"/>
              <a:t> test</a:t>
            </a:r>
          </a:p>
          <a:p>
            <a:r>
              <a:rPr lang="es-ES" sz="1400" dirty="0" smtClean="0"/>
              <a:t>&gt;</a:t>
            </a:r>
            <a:r>
              <a:rPr lang="es-ES" sz="1400" dirty="0" err="1" smtClean="0"/>
              <a:t>ng</a:t>
            </a:r>
            <a:r>
              <a:rPr lang="es-ES" sz="1400" dirty="0" smtClean="0"/>
              <a:t> test </a:t>
            </a:r>
            <a:r>
              <a:rPr lang="es-ES" sz="1400" dirty="0" err="1" smtClean="0"/>
              <a:t>nombre_app</a:t>
            </a:r>
            <a:endParaRPr lang="es-ES" sz="1400" dirty="0"/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4644008" y="4443958"/>
            <a:ext cx="108012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5796136" y="4227934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En aplicaciones dentro de un </a:t>
            </a:r>
            <a:r>
              <a:rPr lang="es-ES" sz="1000" dirty="0" err="1" smtClean="0"/>
              <a:t>workspace</a:t>
            </a:r>
            <a:endParaRPr lang="es-ES" sz="1000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1475656" y="1347614"/>
            <a:ext cx="648072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39552" y="149163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Para ser ejecutado antes de cada test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Creación de un pipe personalizado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560840" cy="8640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Los pipes aplican transformaciones a los datos cuando se van a presentar en la página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Ejemplo: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Uso:</a:t>
            </a: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907704" y="2067694"/>
            <a:ext cx="4572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s-ES" sz="1000" dirty="0" smtClean="0">
                <a:latin typeface="Consolas" pitchFamily="49" charset="0"/>
              </a:rPr>
              <a:t>@Pipe({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name</a:t>
            </a:r>
            <a:r>
              <a:rPr lang="es-ES" sz="1000" dirty="0" smtClean="0">
                <a:latin typeface="Consolas" pitchFamily="49" charset="0"/>
              </a:rPr>
              <a:t>: '</a:t>
            </a:r>
            <a:r>
              <a:rPr lang="es-ES" sz="1000" dirty="0" err="1" smtClean="0">
                <a:latin typeface="Consolas" pitchFamily="49" charset="0"/>
              </a:rPr>
              <a:t>poblacion</a:t>
            </a:r>
            <a:r>
              <a:rPr lang="es-ES" sz="1000" dirty="0" smtClean="0">
                <a:latin typeface="Consolas" pitchFamily="49" charset="0"/>
              </a:rPr>
              <a:t>'</a:t>
            </a:r>
          </a:p>
          <a:p>
            <a:r>
              <a:rPr lang="es-ES" sz="1000" dirty="0" smtClean="0">
                <a:latin typeface="Consolas" pitchFamily="49" charset="0"/>
              </a:rPr>
              <a:t>})</a:t>
            </a:r>
          </a:p>
          <a:p>
            <a:r>
              <a:rPr lang="es-ES" sz="1000" dirty="0" err="1" smtClean="0">
                <a:latin typeface="Consolas" pitchFamily="49" charset="0"/>
              </a:rPr>
              <a:t>export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PoblacionPipe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implements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PipeTransform</a:t>
            </a:r>
            <a:r>
              <a:rPr lang="es-ES" sz="1000" dirty="0" smtClean="0">
                <a:latin typeface="Consolas" pitchFamily="49" charset="0"/>
              </a:rPr>
              <a:t> {</a:t>
            </a:r>
          </a:p>
          <a:p>
            <a:r>
              <a:rPr lang="es-ES" sz="1000" dirty="0" smtClean="0">
                <a:latin typeface="Consolas" pitchFamily="49" charset="0"/>
              </a:rPr>
              <a:t>  </a:t>
            </a:r>
            <a:r>
              <a:rPr lang="es-ES" sz="1000" dirty="0" err="1" smtClean="0">
                <a:latin typeface="Consolas" pitchFamily="49" charset="0"/>
              </a:rPr>
              <a:t>transform</a:t>
            </a:r>
            <a:r>
              <a:rPr lang="es-ES" sz="1000" dirty="0" smtClean="0">
                <a:latin typeface="Consolas" pitchFamily="49" charset="0"/>
              </a:rPr>
              <a:t>(</a:t>
            </a:r>
            <a:r>
              <a:rPr lang="es-ES" sz="1000" dirty="0" err="1" smtClean="0">
                <a:latin typeface="Consolas" pitchFamily="49" charset="0"/>
              </a:rPr>
              <a:t>value</a:t>
            </a:r>
            <a:r>
              <a:rPr lang="es-ES" sz="1000" dirty="0" smtClean="0">
                <a:latin typeface="Consolas" pitchFamily="49" charset="0"/>
              </a:rPr>
              <a:t>: </a:t>
            </a:r>
            <a:r>
              <a:rPr lang="es-ES" sz="1000" dirty="0" err="1" smtClean="0">
                <a:latin typeface="Consolas" pitchFamily="49" charset="0"/>
              </a:rPr>
              <a:t>number</a:t>
            </a:r>
            <a:r>
              <a:rPr lang="es-ES" sz="1000" dirty="0" smtClean="0">
                <a:latin typeface="Consolas" pitchFamily="49" charset="0"/>
              </a:rPr>
              <a:t>): </a:t>
            </a:r>
            <a:r>
              <a:rPr lang="es-ES" sz="1000" dirty="0" err="1" smtClean="0">
                <a:latin typeface="Consolas" pitchFamily="49" charset="0"/>
              </a:rPr>
              <a:t>string</a:t>
            </a:r>
            <a:r>
              <a:rPr lang="es-ES" sz="1000" dirty="0" smtClean="0">
                <a:latin typeface="Consolas" pitchFamily="49" charset="0"/>
              </a:rPr>
              <a:t> {   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return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value.toLocaleString</a:t>
            </a:r>
            <a:r>
              <a:rPr lang="es-ES" sz="1000" dirty="0" smtClean="0">
                <a:latin typeface="Consolas" pitchFamily="49" charset="0"/>
              </a:rPr>
              <a:t>();</a:t>
            </a:r>
          </a:p>
          <a:p>
            <a:r>
              <a:rPr lang="es-ES" sz="1000" dirty="0" smtClean="0">
                <a:latin typeface="Consolas" pitchFamily="49" charset="0"/>
              </a:rPr>
              <a:t> 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  <a:endParaRPr lang="es-ES" sz="1000" dirty="0">
              <a:latin typeface="Consolas" pitchFamily="49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3059832" y="1923678"/>
            <a:ext cx="4320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3563888" y="1707654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nombre del pipe</a:t>
            </a:r>
            <a:endParaRPr lang="es-ES" sz="1000" dirty="0"/>
          </a:p>
        </p:txBody>
      </p:sp>
      <p:sp>
        <p:nvSpPr>
          <p:cNvPr id="8" name="7 Rectángulo"/>
          <p:cNvSpPr/>
          <p:nvPr/>
        </p:nvSpPr>
        <p:spPr>
          <a:xfrm>
            <a:off x="1619672" y="4155926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Consolas" pitchFamily="49" charset="0"/>
              </a:rPr>
              <a:t> &lt;</a:t>
            </a:r>
            <a:r>
              <a:rPr lang="es-ES" dirty="0" err="1" smtClean="0">
                <a:latin typeface="Consolas" pitchFamily="49" charset="0"/>
              </a:rPr>
              <a:t>td</a:t>
            </a:r>
            <a:r>
              <a:rPr lang="es-ES" dirty="0" smtClean="0">
                <a:latin typeface="Consolas" pitchFamily="49" charset="0"/>
              </a:rPr>
              <a:t>&gt;{{</a:t>
            </a:r>
            <a:r>
              <a:rPr lang="es-ES" dirty="0" err="1" smtClean="0">
                <a:latin typeface="Consolas" pitchFamily="49" charset="0"/>
              </a:rPr>
              <a:t>p.population|poblacion</a:t>
            </a:r>
            <a:r>
              <a:rPr lang="es-ES" dirty="0" smtClean="0">
                <a:latin typeface="Consolas" pitchFamily="49" charset="0"/>
              </a:rPr>
              <a:t>}}&lt;/</a:t>
            </a:r>
            <a:r>
              <a:rPr lang="es-ES" dirty="0" err="1" smtClean="0">
                <a:latin typeface="Consolas" pitchFamily="49" charset="0"/>
              </a:rPr>
              <a:t>td</a:t>
            </a:r>
            <a:r>
              <a:rPr lang="es-ES" dirty="0" smtClean="0">
                <a:latin typeface="Consolas" pitchFamily="49" charset="0"/>
              </a:rPr>
              <a:t>&gt;</a:t>
            </a:r>
            <a:endParaRPr lang="es-ES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Configuración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Instalación de Node.js. Servidor para publicación de aplicaciones Angular. Incluye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npm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una herramienta para gestión de dependencias. Descargable en: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Angular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cli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Herramienta para crear proyectos angular. Se instala con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npm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Visual Studio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Code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Editor de proyectos angular para facilitar la codificación.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43608" y="1995686"/>
            <a:ext cx="3457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https://nodejs.org/es/download/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043608" y="3219822"/>
            <a:ext cx="3260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&gt; </a:t>
            </a:r>
            <a:r>
              <a:rPr lang="es-ES" dirty="0" err="1" smtClean="0"/>
              <a:t>npm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-g @angular/</a:t>
            </a:r>
            <a:r>
              <a:rPr lang="es-ES" dirty="0" err="1" smtClean="0"/>
              <a:t>cli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Versiones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 comprobar las versiones de herramientas mediante el comando: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15616" y="1563638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ng</a:t>
            </a:r>
            <a:r>
              <a:rPr lang="es-ES" dirty="0" smtClean="0"/>
              <a:t> </a:t>
            </a:r>
            <a:r>
              <a:rPr lang="es-ES" dirty="0" err="1" smtClean="0"/>
              <a:t>version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067694"/>
            <a:ext cx="2736304" cy="2082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Creación de una aplicación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crea desde línea de comandos utilizando: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crea una estructura similar a esta: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971600" y="1203598"/>
            <a:ext cx="2393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&gt;</a:t>
            </a:r>
            <a:r>
              <a:rPr lang="es-ES" dirty="0" err="1" smtClean="0"/>
              <a:t>ng</a:t>
            </a:r>
            <a:r>
              <a:rPr lang="es-ES" dirty="0" smtClean="0"/>
              <a:t> new </a:t>
            </a:r>
            <a:r>
              <a:rPr lang="es-ES" dirty="0" err="1" smtClean="0"/>
              <a:t>nombreApp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355726"/>
            <a:ext cx="1649886" cy="219762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9" name="8 Conector recto de flecha"/>
          <p:cNvCxnSpPr/>
          <p:nvPr/>
        </p:nvCxnSpPr>
        <p:spPr>
          <a:xfrm flipH="1">
            <a:off x="2771800" y="2643758"/>
            <a:ext cx="1512168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283968" y="242773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Librerías angular</a:t>
            </a:r>
            <a:endParaRPr lang="es-ES" sz="1000" dirty="0"/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2374692" y="3172526"/>
            <a:ext cx="1800200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211960" y="300379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Código de la aplicación</a:t>
            </a:r>
            <a:endParaRPr lang="es-ES" sz="1000" dirty="0"/>
          </a:p>
        </p:txBody>
      </p:sp>
      <p:cxnSp>
        <p:nvCxnSpPr>
          <p:cNvPr id="15" name="14 Conector recto de flecha"/>
          <p:cNvCxnSpPr/>
          <p:nvPr/>
        </p:nvCxnSpPr>
        <p:spPr>
          <a:xfrm flipH="1">
            <a:off x="2699792" y="4155926"/>
            <a:ext cx="1584176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4283968" y="3939902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Configuración general </a:t>
            </a:r>
            <a:r>
              <a:rPr lang="es-ES" sz="1000" dirty="0" err="1" smtClean="0"/>
              <a:t>TypeScript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crear un proyecto se genera automáticamente un componente dentro de la carpeta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src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noProof="0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 componente define el aspecto de una página de la aplicación y controla su comportamiento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Consta de dos elementos: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Plantilla. Archivo HTML que genera la vista de la página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Componente. Clase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TypeScript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donde se implementa la funcionalidad de la página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9622"/>
            <a:ext cx="1671317" cy="11651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Plantilla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Bloque HTML que forma un componente y establece el aspecto de la página.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incluir vínculos hacia la clase del componente para generar dinámicamente contenido y suministrar datos de usuario a dicha clase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187624" y="2787774"/>
            <a:ext cx="4572000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s-ES" sz="1200" dirty="0" smtClean="0">
                <a:latin typeface="Consolas" pitchFamily="49" charset="0"/>
              </a:rPr>
              <a:t>&lt;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class</a:t>
            </a:r>
            <a:r>
              <a:rPr lang="es-ES" sz="1200" dirty="0" smtClean="0">
                <a:latin typeface="Consolas" pitchFamily="49" charset="0"/>
              </a:rPr>
              <a:t>="formulario"&gt;</a:t>
            </a:r>
          </a:p>
          <a:p>
            <a:r>
              <a:rPr lang="es-ES" sz="1200" dirty="0" smtClean="0">
                <a:latin typeface="Consolas" pitchFamily="49" charset="0"/>
              </a:rPr>
              <a:t>  &lt;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&lt;</a:t>
            </a:r>
            <a:r>
              <a:rPr lang="es-ES" sz="1200" dirty="0" err="1" smtClean="0">
                <a:latin typeface="Consolas" pitchFamily="49" charset="0"/>
              </a:rPr>
              <a:t>label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for</a:t>
            </a:r>
            <a:r>
              <a:rPr lang="es-ES" sz="1200" dirty="0" smtClean="0">
                <a:latin typeface="Consolas" pitchFamily="49" charset="0"/>
              </a:rPr>
              <a:t>=""&gt;Introduce código: &lt;/</a:t>
            </a:r>
            <a:r>
              <a:rPr lang="es-ES" sz="1200" dirty="0" err="1" smtClean="0">
                <a:latin typeface="Consolas" pitchFamily="49" charset="0"/>
              </a:rPr>
              <a:t>label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&lt;input </a:t>
            </a:r>
            <a:r>
              <a:rPr lang="es-ES" sz="1200" dirty="0" err="1" smtClean="0">
                <a:latin typeface="Consolas" pitchFamily="49" charset="0"/>
              </a:rPr>
              <a:t>type</a:t>
            </a:r>
            <a:r>
              <a:rPr lang="es-ES" sz="1200" dirty="0" smtClean="0">
                <a:latin typeface="Consolas" pitchFamily="49" charset="0"/>
              </a:rPr>
              <a:t>="</a:t>
            </a:r>
            <a:r>
              <a:rPr lang="es-ES" sz="1200" dirty="0" err="1" smtClean="0">
                <a:latin typeface="Consolas" pitchFamily="49" charset="0"/>
              </a:rPr>
              <a:t>text</a:t>
            </a:r>
            <a:r>
              <a:rPr lang="es-ES" sz="1200" dirty="0" smtClean="0">
                <a:latin typeface="Consolas" pitchFamily="49" charset="0"/>
              </a:rPr>
              <a:t>" [(</a:t>
            </a:r>
            <a:r>
              <a:rPr lang="es-ES" sz="1200" dirty="0" err="1" smtClean="0">
                <a:latin typeface="Consolas" pitchFamily="49" charset="0"/>
              </a:rPr>
              <a:t>ngModel</a:t>
            </a:r>
            <a:r>
              <a:rPr lang="es-ES" sz="1200" dirty="0" smtClean="0">
                <a:latin typeface="Consolas" pitchFamily="49" charset="0"/>
              </a:rPr>
              <a:t>)]="</a:t>
            </a:r>
            <a:r>
              <a:rPr lang="es-ES" sz="1200" dirty="0" err="1" smtClean="0">
                <a:latin typeface="Consolas" pitchFamily="49" charset="0"/>
              </a:rPr>
              <a:t>codigo</a:t>
            </a:r>
            <a:r>
              <a:rPr lang="es-ES" sz="1200" dirty="0" smtClean="0">
                <a:latin typeface="Consolas" pitchFamily="49" charset="0"/>
              </a:rPr>
              <a:t>"&gt; </a:t>
            </a:r>
          </a:p>
          <a:p>
            <a:r>
              <a:rPr lang="es-ES" sz="1200" dirty="0" smtClean="0">
                <a:latin typeface="Consolas" pitchFamily="49" charset="0"/>
              </a:rPr>
              <a:t>      </a:t>
            </a:r>
          </a:p>
          <a:p>
            <a:r>
              <a:rPr lang="es-ES" sz="1200" dirty="0" smtClean="0">
                <a:latin typeface="Consolas" pitchFamily="49" charset="0"/>
              </a:rPr>
              <a:t>      &lt;</a:t>
            </a:r>
            <a:r>
              <a:rPr lang="es-ES" sz="1200" dirty="0" err="1" smtClean="0">
                <a:latin typeface="Consolas" pitchFamily="49" charset="0"/>
              </a:rPr>
              <a:t>br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&lt;p&gt;&lt;a&gt;{{producto.name}}&lt;/a&gt;&lt;</a:t>
            </a:r>
            <a:r>
              <a:rPr lang="es-ES" sz="1200" dirty="0" err="1" smtClean="0">
                <a:latin typeface="Consolas" pitchFamily="49" charset="0"/>
              </a:rPr>
              <a:t>br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         &lt;a&gt;{{</a:t>
            </a:r>
            <a:r>
              <a:rPr lang="es-ES" sz="1200" dirty="0" err="1" smtClean="0">
                <a:latin typeface="Consolas" pitchFamily="49" charset="0"/>
              </a:rPr>
              <a:t>producto.precio</a:t>
            </a:r>
            <a:r>
              <a:rPr lang="es-ES" sz="1200" dirty="0" smtClean="0">
                <a:latin typeface="Consolas" pitchFamily="49" charset="0"/>
              </a:rPr>
              <a:t>}}&lt;/a&gt;</a:t>
            </a:r>
          </a:p>
          <a:p>
            <a:r>
              <a:rPr lang="es-ES" sz="1200" dirty="0" smtClean="0">
                <a:latin typeface="Consolas" pitchFamily="49" charset="0"/>
              </a:rPr>
              <a:t>      &lt;/p&gt;</a:t>
            </a:r>
          </a:p>
          <a:p>
            <a:r>
              <a:rPr lang="es-ES" sz="1200" dirty="0" smtClean="0">
                <a:latin typeface="Consolas" pitchFamily="49" charset="0"/>
              </a:rPr>
              <a:t>  &lt;/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&gt;</a:t>
            </a:r>
          </a:p>
          <a:p>
            <a:r>
              <a:rPr lang="es-ES" sz="1200" dirty="0" smtClean="0">
                <a:latin typeface="Consolas" pitchFamily="49" charset="0"/>
              </a:rPr>
              <a:t>&lt;/</a:t>
            </a:r>
            <a:r>
              <a:rPr lang="es-ES" sz="1200" dirty="0" err="1" smtClean="0">
                <a:latin typeface="Consolas" pitchFamily="49" charset="0"/>
              </a:rPr>
              <a:t>div</a:t>
            </a:r>
            <a:r>
              <a:rPr lang="es-ES" sz="1200" dirty="0" smtClean="0">
                <a:latin typeface="Consolas" pitchFamily="49" charset="0"/>
              </a:rPr>
              <a:t>&gt;</a:t>
            </a:r>
            <a:endParaRPr lang="es-ES" sz="1200" dirty="0">
              <a:latin typeface="Consolas" pitchFamily="49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4283968" y="2931790"/>
            <a:ext cx="230425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084168" y="249974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Hacia la clase componente</a:t>
            </a:r>
            <a:endParaRPr lang="es-ES" sz="1000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3707904" y="3723878"/>
            <a:ext cx="288032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>
            <a:off x="3851920" y="3723878"/>
            <a:ext cx="273630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6660232" y="3507854"/>
            <a:ext cx="12961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Volcado desde el componente hacia la página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Clase del componente (controlador)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Define el comportamiento de la página, recogiendo datos de esta, respondiendo a evento y generando resultados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267744" y="1923678"/>
            <a:ext cx="5256584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smtClean="0">
                <a:latin typeface="Consolas" pitchFamily="49" charset="0"/>
              </a:rPr>
              <a:t>@</a:t>
            </a:r>
            <a:r>
              <a:rPr lang="es-ES" sz="1200" dirty="0" err="1" smtClean="0">
                <a:latin typeface="Consolas" pitchFamily="49" charset="0"/>
              </a:rPr>
              <a:t>Component</a:t>
            </a:r>
            <a:r>
              <a:rPr lang="es-ES" sz="1200" dirty="0" smtClean="0">
                <a:latin typeface="Consolas" pitchFamily="49" charset="0"/>
              </a:rPr>
              <a:t>({</a:t>
            </a:r>
          </a:p>
          <a:p>
            <a:r>
              <a:rPr lang="es-ES" sz="1200" dirty="0" smtClean="0">
                <a:latin typeface="Consolas" pitchFamily="49" charset="0"/>
              </a:rPr>
              <a:t>  selector: '</a:t>
            </a:r>
            <a:r>
              <a:rPr lang="es-ES" sz="1200" dirty="0" err="1" smtClean="0">
                <a:latin typeface="Consolas" pitchFamily="49" charset="0"/>
              </a:rPr>
              <a:t>app</a:t>
            </a:r>
            <a:r>
              <a:rPr lang="es-ES" sz="1200" dirty="0" smtClean="0">
                <a:latin typeface="Consolas" pitchFamily="49" charset="0"/>
              </a:rPr>
              <a:t>-buscador',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imports</a:t>
            </a:r>
            <a:r>
              <a:rPr lang="es-ES" sz="1200" dirty="0" smtClean="0">
                <a:latin typeface="Consolas" pitchFamily="49" charset="0"/>
              </a:rPr>
              <a:t>: [</a:t>
            </a:r>
            <a:r>
              <a:rPr lang="es-ES" sz="1200" dirty="0" err="1" smtClean="0">
                <a:latin typeface="Consolas" pitchFamily="49" charset="0"/>
              </a:rPr>
              <a:t>FormsModule,CommonModule</a:t>
            </a:r>
            <a:r>
              <a:rPr lang="es-ES" sz="1200" dirty="0" smtClean="0">
                <a:latin typeface="Consolas" pitchFamily="49" charset="0"/>
              </a:rPr>
              <a:t>],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templateUrl</a:t>
            </a:r>
            <a:r>
              <a:rPr lang="es-ES" sz="1200" dirty="0" smtClean="0">
                <a:latin typeface="Consolas" pitchFamily="49" charset="0"/>
              </a:rPr>
              <a:t>: './</a:t>
            </a:r>
            <a:r>
              <a:rPr lang="es-ES" sz="1200" dirty="0" err="1" smtClean="0">
                <a:latin typeface="Consolas" pitchFamily="49" charset="0"/>
              </a:rPr>
              <a:t>buscador.component.html</a:t>
            </a:r>
            <a:r>
              <a:rPr lang="es-ES" sz="1200" dirty="0" smtClean="0">
                <a:latin typeface="Consolas" pitchFamily="49" charset="0"/>
              </a:rPr>
              <a:t>',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styleUrl</a:t>
            </a:r>
            <a:r>
              <a:rPr lang="es-ES" sz="1200" dirty="0" smtClean="0">
                <a:latin typeface="Consolas" pitchFamily="49" charset="0"/>
              </a:rPr>
              <a:t>: './</a:t>
            </a:r>
            <a:r>
              <a:rPr lang="es-ES" sz="1200" dirty="0" err="1" smtClean="0">
                <a:latin typeface="Consolas" pitchFamily="49" charset="0"/>
              </a:rPr>
              <a:t>buscador.component.css</a:t>
            </a:r>
            <a:r>
              <a:rPr lang="es-ES" sz="1200" dirty="0" smtClean="0">
                <a:latin typeface="Consolas" pitchFamily="49" charset="0"/>
              </a:rPr>
              <a:t>'</a:t>
            </a:r>
          </a:p>
          <a:p>
            <a:r>
              <a:rPr lang="es-ES" sz="1200" dirty="0" smtClean="0">
                <a:latin typeface="Consolas" pitchFamily="49" charset="0"/>
              </a:rPr>
              <a:t>})</a:t>
            </a:r>
          </a:p>
          <a:p>
            <a:r>
              <a:rPr lang="es-ES" sz="1200" dirty="0" err="1" smtClean="0">
                <a:latin typeface="Consolas" pitchFamily="49" charset="0"/>
              </a:rPr>
              <a:t>export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class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BuscadorComponent</a:t>
            </a:r>
            <a:r>
              <a:rPr lang="es-ES" sz="1200" dirty="0" smtClean="0">
                <a:latin typeface="Consolas" pitchFamily="49" charset="0"/>
              </a:rPr>
              <a:t> {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producto:Producto</a:t>
            </a:r>
            <a:endParaRPr lang="es-ES" sz="1200" dirty="0" smtClean="0">
              <a:latin typeface="Consolas" pitchFamily="49" charset="0"/>
            </a:endParaRPr>
          </a:p>
          <a:p>
            <a:r>
              <a:rPr lang="es-ES" sz="1200" dirty="0" smtClean="0">
                <a:latin typeface="Consolas" pitchFamily="49" charset="0"/>
              </a:rPr>
              <a:t>  constructor(</a:t>
            </a:r>
            <a:r>
              <a:rPr lang="es-ES" sz="1200" dirty="0" err="1" smtClean="0">
                <a:latin typeface="Consolas" pitchFamily="49" charset="0"/>
              </a:rPr>
              <a:t>private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buscadorService:BuscadorService</a:t>
            </a:r>
            <a:r>
              <a:rPr lang="es-ES" sz="1200" dirty="0" smtClean="0">
                <a:latin typeface="Consolas" pitchFamily="49" charset="0"/>
              </a:rPr>
              <a:t>){</a:t>
            </a:r>
          </a:p>
          <a:p>
            <a:r>
              <a:rPr lang="es-ES" sz="1200" dirty="0" smtClean="0">
                <a:latin typeface="Consolas" pitchFamily="49" charset="0"/>
              </a:rPr>
              <a:t>	producto=new Producto();</a:t>
            </a:r>
          </a:p>
          <a:p>
            <a:r>
              <a:rPr lang="es-ES" sz="1200" dirty="0" smtClean="0">
                <a:latin typeface="Consolas" pitchFamily="49" charset="0"/>
              </a:rPr>
              <a:t>  }</a:t>
            </a:r>
          </a:p>
          <a:p>
            <a:r>
              <a:rPr lang="es-ES" sz="1200" dirty="0" smtClean="0">
                <a:latin typeface="Consolas" pitchFamily="49" charset="0"/>
              </a:rPr>
              <a:t>  </a:t>
            </a:r>
            <a:r>
              <a:rPr lang="es-ES" sz="1200" dirty="0" err="1" smtClean="0">
                <a:latin typeface="Consolas" pitchFamily="49" charset="0"/>
              </a:rPr>
              <a:t>codigo:string</a:t>
            </a:r>
            <a:r>
              <a:rPr lang="es-ES" sz="1200" dirty="0" smtClean="0">
                <a:latin typeface="Consolas" pitchFamily="49" charset="0"/>
              </a:rPr>
              <a:t>;   </a:t>
            </a:r>
          </a:p>
          <a:p>
            <a:r>
              <a:rPr lang="es-ES" sz="1200" dirty="0" smtClean="0">
                <a:latin typeface="Consolas" pitchFamily="49" charset="0"/>
              </a:rPr>
              <a:t>}</a:t>
            </a:r>
            <a:endParaRPr lang="es-ES" sz="1200" dirty="0">
              <a:latin typeface="Consolas" pitchFamily="49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691680" y="2283718"/>
            <a:ext cx="864096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611560" y="1995686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Etiqueta para referirse al componente desde la página principal</a:t>
            </a:r>
            <a:endParaRPr lang="es-ES" sz="800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619672" y="2427734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83568" y="2499742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Módulos externos requeridos</a:t>
            </a:r>
            <a:endParaRPr lang="es-ES" sz="800" dirty="0"/>
          </a:p>
        </p:txBody>
      </p:sp>
      <p:cxnSp>
        <p:nvCxnSpPr>
          <p:cNvPr id="13" name="12 Conector recto de flecha"/>
          <p:cNvCxnSpPr/>
          <p:nvPr/>
        </p:nvCxnSpPr>
        <p:spPr>
          <a:xfrm flipV="1">
            <a:off x="1403648" y="2643758"/>
            <a:ext cx="115212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539552" y="2971373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Plantilla HTML del componente</a:t>
            </a:r>
            <a:endParaRPr lang="es-ES" sz="800" dirty="0"/>
          </a:p>
        </p:txBody>
      </p:sp>
      <p:sp>
        <p:nvSpPr>
          <p:cNvPr id="16" name="15 Abrir llave"/>
          <p:cNvSpPr/>
          <p:nvPr/>
        </p:nvSpPr>
        <p:spPr>
          <a:xfrm>
            <a:off x="2267744" y="3291830"/>
            <a:ext cx="189735" cy="864096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 de flecha"/>
          <p:cNvCxnSpPr>
            <a:endCxn id="16" idx="1"/>
          </p:cNvCxnSpPr>
          <p:nvPr/>
        </p:nvCxnSpPr>
        <p:spPr>
          <a:xfrm flipV="1">
            <a:off x="1331640" y="3723878"/>
            <a:ext cx="936104" cy="72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39552" y="365187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smtClean="0"/>
              <a:t>Código del componente</a:t>
            </a:r>
            <a:endParaRPr lang="es-E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7338</TotalTime>
  <Words>1899</Words>
  <Application>Microsoft Office PowerPoint</Application>
  <PresentationFormat>Presentación en pantalla (16:9)</PresentationFormat>
  <Paragraphs>577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5" baseType="lpstr">
      <vt:lpstr>Mirador</vt:lpstr>
      <vt:lpstr>Programado el frontend con Angular</vt:lpstr>
      <vt:lpstr>Características de Angular</vt:lpstr>
      <vt:lpstr>Patrón MVC</vt:lpstr>
      <vt:lpstr>Configuración</vt:lpstr>
      <vt:lpstr>Versiones</vt:lpstr>
      <vt:lpstr>Creación de una aplicación</vt:lpstr>
      <vt:lpstr>Componentes</vt:lpstr>
      <vt:lpstr>Plantilla</vt:lpstr>
      <vt:lpstr>Clase del componente (controlador)</vt:lpstr>
      <vt:lpstr>La página index.html</vt:lpstr>
      <vt:lpstr>Ejecución de la aplicación</vt:lpstr>
      <vt:lpstr>Vinculación a datos</vt:lpstr>
      <vt:lpstr>Paso de parámetros al componente</vt:lpstr>
      <vt:lpstr>Eventos</vt:lpstr>
      <vt:lpstr>Directiva ngIf</vt:lpstr>
      <vt:lpstr>Directiva ngFor</vt:lpstr>
      <vt:lpstr>Directiva ngSwitch</vt:lpstr>
      <vt:lpstr>Servicios</vt:lpstr>
      <vt:lpstr>Implementación de un servicio</vt:lpstr>
      <vt:lpstr>Peticiones Http</vt:lpstr>
      <vt:lpstr>Observables</vt:lpstr>
      <vt:lpstr>Envío de datos en peticiones Http</vt:lpstr>
      <vt:lpstr>Path variables y QueryString</vt:lpstr>
      <vt:lpstr>Form-urlencoded</vt:lpstr>
      <vt:lpstr>JSON</vt:lpstr>
      <vt:lpstr>Cabeceras de respuesta</vt:lpstr>
      <vt:lpstr>Routing</vt:lpstr>
      <vt:lpstr>Crear rutas</vt:lpstr>
      <vt:lpstr>Mapeado de rutas a componentes</vt:lpstr>
      <vt:lpstr>Componentes padre-hijo</vt:lpstr>
      <vt:lpstr>Distribuir una aplicación angular</vt:lpstr>
      <vt:lpstr>Testing en angular</vt:lpstr>
      <vt:lpstr>Ejemplo testing de un service</vt:lpstr>
      <vt:lpstr>Creación de un pipe personalizado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50</cp:revision>
  <dcterms:created xsi:type="dcterms:W3CDTF">2017-04-22T22:25:01Z</dcterms:created>
  <dcterms:modified xsi:type="dcterms:W3CDTF">2025-06-26T07:56:18Z</dcterms:modified>
</cp:coreProperties>
</file>