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8" r:id="rId27"/>
    <p:sldId id="284" r:id="rId28"/>
    <p:sldId id="285" r:id="rId29"/>
    <p:sldId id="286" r:id="rId30"/>
    <p:sldId id="287" r:id="rId31"/>
    <p:sldId id="289" r:id="rId32"/>
    <p:sldId id="290" r:id="rId33"/>
    <p:sldId id="291" r:id="rId3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 userDrawn="1"/>
        </p:nvSpPr>
        <p:spPr>
          <a:xfrm rot="20381944">
            <a:off x="1255397" y="222135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</a:rPr>
              <a:t>Antonio Martín Sierra</a:t>
            </a:r>
            <a:endParaRPr lang="es-E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780" y="1005576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Programado el </a:t>
            </a:r>
            <a:r>
              <a:rPr lang="es-ES" sz="4800" dirty="0" err="1" smtClean="0"/>
              <a:t>frontend</a:t>
            </a:r>
            <a:r>
              <a:rPr lang="es-ES" sz="4800" dirty="0" smtClean="0"/>
              <a:t> con Angular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La página index.html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página que se carga en el navegador al ejecutar una aplicación 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Contiene referencias a componentes mediante la etiqueta de selector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339752" y="2139702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&lt;!</a:t>
            </a:r>
            <a:r>
              <a:rPr lang="es-ES" sz="1200" dirty="0" err="1" smtClean="0">
                <a:latin typeface="Consolas" pitchFamily="49" charset="0"/>
              </a:rPr>
              <a:t>doctype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lang</a:t>
            </a:r>
            <a:r>
              <a:rPr lang="es-ES" sz="1200" dirty="0" smtClean="0">
                <a:latin typeface="Consolas" pitchFamily="49" charset="0"/>
              </a:rPr>
              <a:t>="en"&gt;</a:t>
            </a:r>
          </a:p>
          <a:p>
            <a:r>
              <a:rPr lang="es-ES" sz="1200" dirty="0" smtClean="0">
                <a:latin typeface="Consolas" pitchFamily="49" charset="0"/>
              </a:rPr>
              <a:t>&lt;head&gt;</a:t>
            </a:r>
          </a:p>
          <a:p>
            <a:r>
              <a:rPr lang="es-ES" sz="1200" dirty="0" smtClean="0">
                <a:latin typeface="Consolas" pitchFamily="49" charset="0"/>
              </a:rPr>
              <a:t>  &lt;meta </a:t>
            </a:r>
            <a:r>
              <a:rPr lang="es-ES" sz="1200" dirty="0" err="1" smtClean="0">
                <a:latin typeface="Consolas" pitchFamily="49" charset="0"/>
              </a:rPr>
              <a:t>charset</a:t>
            </a:r>
            <a:r>
              <a:rPr lang="es-ES" sz="1200" dirty="0" smtClean="0">
                <a:latin typeface="Consolas" pitchFamily="49" charset="0"/>
              </a:rPr>
              <a:t>="utf-8"&gt;</a:t>
            </a:r>
          </a:p>
          <a:p>
            <a:r>
              <a:rPr lang="es-ES" sz="1200" dirty="0" smtClean="0">
                <a:latin typeface="Consolas" pitchFamily="49" charset="0"/>
              </a:rPr>
              <a:t>  &lt;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&gt;Aplicación Angular&lt;/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&lt;base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="/"&gt;</a:t>
            </a:r>
          </a:p>
          <a:p>
            <a:r>
              <a:rPr lang="es-ES" sz="1200" dirty="0" smtClean="0">
                <a:latin typeface="Consolas" pitchFamily="49" charset="0"/>
              </a:rPr>
              <a:t>  &lt;link </a:t>
            </a:r>
            <a:r>
              <a:rPr lang="es-ES" sz="1200" dirty="0" err="1" smtClean="0">
                <a:latin typeface="Consolas" pitchFamily="49" charset="0"/>
              </a:rPr>
              <a:t>rel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image</a:t>
            </a:r>
            <a:r>
              <a:rPr lang="es-ES" sz="1200" dirty="0" smtClean="0">
                <a:latin typeface="Consolas" pitchFamily="49" charset="0"/>
              </a:rPr>
              <a:t>/x-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="favicon.ico"&gt;</a:t>
            </a:r>
          </a:p>
          <a:p>
            <a:r>
              <a:rPr lang="es-ES" sz="1200" dirty="0" smtClean="0">
                <a:latin typeface="Consolas" pitchFamily="49" charset="0"/>
              </a:rPr>
              <a:t>&lt;/head&gt;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</a:t>
            </a:r>
            <a:r>
              <a:rPr lang="es-ES" sz="1200" b="1" dirty="0" smtClean="0">
                <a:latin typeface="Consolas" pitchFamily="49" charset="0"/>
              </a:rPr>
              <a:t>&lt;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-buscador&gt;&lt;/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691680" y="3939902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39552" y="372387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Referecia</a:t>
            </a:r>
            <a:r>
              <a:rPr lang="es-ES" sz="800" dirty="0" smtClean="0"/>
              <a:t> al componente que será procesado al solicitar la página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la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una aplicación angular utilizaremos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aplicación se ejecutará automáticamente en un servidor node.js, se abrirá un navegador y se lanzará una solicitud de 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859782"/>
            <a:ext cx="4124325" cy="2066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Vinculación a datos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asociamos el contenido de controles HTML de la platilla a propiedades del componente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los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interpoladores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vuelcan propiedades del componente en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99592" y="1635646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&lt;input </a:t>
            </a:r>
            <a:r>
              <a:rPr lang="es-ES" sz="1400" dirty="0" err="1" smtClean="0">
                <a:latin typeface="Consolas" pitchFamily="49" charset="0"/>
              </a:rPr>
              <a:t>type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text</a:t>
            </a:r>
            <a:r>
              <a:rPr lang="es-ES" sz="1400" dirty="0" smtClean="0">
                <a:latin typeface="Consolas" pitchFamily="49" charset="0"/>
              </a:rPr>
              <a:t>" [(</a:t>
            </a:r>
            <a:r>
              <a:rPr lang="es-ES" sz="1400" dirty="0" err="1" smtClean="0">
                <a:latin typeface="Consolas" pitchFamily="49" charset="0"/>
              </a:rPr>
              <a:t>ngModel</a:t>
            </a:r>
            <a:r>
              <a:rPr lang="es-ES" sz="1400" dirty="0" smtClean="0">
                <a:latin typeface="Consolas" pitchFamily="49" charset="0"/>
              </a:rPr>
              <a:t>)]="nombre"&gt;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0" name="9 Llamada rectangular"/>
          <p:cNvSpPr/>
          <p:nvPr/>
        </p:nvSpPr>
        <p:spPr>
          <a:xfrm>
            <a:off x="6084168" y="1491630"/>
            <a:ext cx="1584176" cy="576064"/>
          </a:xfrm>
          <a:prstGeom prst="wedgeRectCallout">
            <a:avLst>
              <a:gd name="adj1" fmla="val -81526"/>
              <a:gd name="adj2" fmla="val 1103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84168" y="14916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Se debe importar el módulo </a:t>
            </a:r>
            <a:r>
              <a:rPr lang="es-ES" sz="1000" i="1" dirty="0" err="1" smtClean="0"/>
              <a:t>FormsModule</a:t>
            </a:r>
            <a:r>
              <a:rPr lang="es-ES" sz="1000" i="1" dirty="0" smtClean="0"/>
              <a:t> </a:t>
            </a:r>
            <a:r>
              <a:rPr lang="es-ES" sz="1000" dirty="0" smtClean="0"/>
              <a:t>en el componente</a:t>
            </a:r>
            <a:endParaRPr lang="es-ES" sz="1000" dirty="0"/>
          </a:p>
        </p:txBody>
      </p:sp>
      <p:sp>
        <p:nvSpPr>
          <p:cNvPr id="12" name="11 Rectángulo"/>
          <p:cNvSpPr/>
          <p:nvPr/>
        </p:nvSpPr>
        <p:spPr>
          <a:xfrm>
            <a:off x="899592" y="3003798"/>
            <a:ext cx="19736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&lt;h2&gt;{{texto}}&lt;/h2&gt;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55976" y="3147814"/>
            <a:ext cx="374441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nombre:string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texto:string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635896" y="1904223"/>
            <a:ext cx="1152128" cy="158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123728" y="3291830"/>
            <a:ext cx="252028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Paso de parámetros al componente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pasar parámetros al componente desde la página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atributos de la etiqueta asociada, utilizando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property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binding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1851670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level</a:t>
            </a:r>
            <a:r>
              <a:rPr lang="es-ES" sz="1400" dirty="0" smtClean="0">
                <a:latin typeface="Consolas" pitchFamily="49" charset="0"/>
              </a:rPr>
              <a:t>]="5"&gt;&lt;/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2715766"/>
            <a:ext cx="37444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level:number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43808" y="2067694"/>
            <a:ext cx="1368152" cy="1008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de las funcionalidades de la capa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capturar eventos o acciones de usuario.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angular los eventos se manejan a través de funciones de respuesta definidas en el componente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2427734"/>
            <a:ext cx="62646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&lt;input type="button" value="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 (click)="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()"&gt;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3507854"/>
            <a:ext cx="424847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: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211960" y="2715766"/>
            <a:ext cx="1008112" cy="11521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ngIf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incluida en cualquier etiqueta HTML para que dicha etiqueta sea o no procesada en función de una condición.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evaluada como falso, la etiqueta será eliminada del árbol de objeto DOM.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poder utilizar esta etiqueta es necesario importar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el componente: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ngIf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expresion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47664" y="3939902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@Component({</a:t>
            </a:r>
          </a:p>
          <a:p>
            <a:r>
              <a:rPr lang="en-US" sz="1400" dirty="0" smtClean="0">
                <a:latin typeface="Consolas" pitchFamily="49" charset="0"/>
              </a:rPr>
              <a:t>  selector: 'app-</a:t>
            </a:r>
            <a:r>
              <a:rPr lang="en-US" sz="1400" dirty="0" err="1" smtClean="0">
                <a:latin typeface="Consolas" pitchFamily="49" charset="0"/>
              </a:rPr>
              <a:t>buscador</a:t>
            </a:r>
            <a:r>
              <a:rPr lang="en-US" sz="1400" dirty="0" smtClean="0">
                <a:latin typeface="Consolas" pitchFamily="49" charset="0"/>
              </a:rPr>
              <a:t>',</a:t>
            </a:r>
          </a:p>
          <a:p>
            <a:r>
              <a:rPr lang="en-US" sz="1400" dirty="0" smtClean="0">
                <a:latin typeface="Consolas" pitchFamily="49" charset="0"/>
              </a:rPr>
              <a:t>  imports: [</a:t>
            </a:r>
            <a:r>
              <a:rPr lang="en-US" sz="1400" dirty="0" err="1" smtClean="0">
                <a:latin typeface="Consolas" pitchFamily="49" charset="0"/>
              </a:rPr>
              <a:t>CommonModule</a:t>
            </a:r>
            <a:r>
              <a:rPr lang="en-US" sz="1400" dirty="0" smtClean="0">
                <a:latin typeface="Consolas" pitchFamily="49" charset="0"/>
              </a:rPr>
              <a:t>],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ngFor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incluye en una etiqueta para que esta aparecerá tantas veces como se indique en la expresión de iteración asignada a la directiva.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uso de esta directiva también requiere la importación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64087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variable of </a:t>
            </a:r>
            <a:r>
              <a:rPr lang="es-ES" sz="1400" dirty="0" err="1" smtClean="0">
                <a:latin typeface="Consolas" pitchFamily="49" charset="0"/>
              </a:rPr>
              <a:t>array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043608" y="3363838"/>
            <a:ext cx="705678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c of agenda"&gt;</a:t>
            </a:r>
          </a:p>
          <a:p>
            <a:r>
              <a:rPr lang="es-ES" sz="1400" dirty="0" smtClean="0">
                <a:latin typeface="Consolas" pitchFamily="49" charset="0"/>
              </a:rPr>
              <a:t>      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c.nombre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c.edad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c.telefono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059832" y="3075806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07904" y="285978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Genera tantas filas &lt;</a:t>
            </a:r>
            <a:r>
              <a:rPr lang="es-ES" sz="800" dirty="0" err="1" smtClean="0"/>
              <a:t>tr</a:t>
            </a:r>
            <a:r>
              <a:rPr lang="es-ES" sz="800" dirty="0" smtClean="0"/>
              <a:t>&gt; como elementos haya en la colección o </a:t>
            </a:r>
            <a:r>
              <a:rPr lang="es-ES" sz="800" dirty="0" err="1" smtClean="0"/>
              <a:t>array</a:t>
            </a:r>
            <a:r>
              <a:rPr lang="es-ES" sz="800" dirty="0" smtClean="0"/>
              <a:t> "agenda"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ngSwitch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Utilizamos esta directiva para mostrar diferentes elementos de un conjunto de ellos, en función del resultado de una expresión.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Procesa la etiqueta cuyo valor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ngSwitchWhen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coincide con el resultado de la expresión: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2715766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ngSwitch</a:t>
            </a:r>
            <a:r>
              <a:rPr lang="es-ES" sz="1400" dirty="0" smtClean="0">
                <a:latin typeface="Consolas" pitchFamily="49" charset="0"/>
              </a:rPr>
              <a:t>]="</a:t>
            </a:r>
            <a:r>
              <a:rPr lang="es-ES" sz="1400" dirty="0" err="1" smtClean="0">
                <a:latin typeface="Consolas" pitchFamily="49" charset="0"/>
              </a:rPr>
              <a:t>seleccionado.nombre</a:t>
            </a:r>
            <a:r>
              <a:rPr lang="es-ES" sz="1400" dirty="0" smtClean="0">
                <a:latin typeface="Consolas" pitchFamily="49" charset="0"/>
              </a:rPr>
              <a:t>"&gt;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="Ana"&gt;Vive cerca&lt;/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="Belén"&gt;Acaba de mudarse&lt;/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="Marcos"&gt;Vive ahí desde siempre&lt;/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ngSwitchDefault</a:t>
            </a:r>
            <a:r>
              <a:rPr lang="es-ES" sz="1400" dirty="0" smtClean="0">
                <a:latin typeface="Consolas" pitchFamily="49" charset="0"/>
              </a:rPr>
              <a:t>&gt;desconocidos&lt;/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Encapsulan la lógica de negocio de la aplicación (Modelo).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Exponen su funcionalidad al componente controlador a través de métodos.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servicio es inyectado en el componente para que pueda hacer uso del mismo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691680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63015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Controlador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7984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499319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Modelo</a:t>
            </a:r>
            <a:endParaRPr lang="es-ES" sz="1400" dirty="0"/>
          </a:p>
        </p:txBody>
      </p:sp>
      <p:sp>
        <p:nvSpPr>
          <p:cNvPr id="10" name="9 Elipse"/>
          <p:cNvSpPr/>
          <p:nvPr/>
        </p:nvSpPr>
        <p:spPr>
          <a:xfrm>
            <a:off x="4788024" y="3579862"/>
            <a:ext cx="936104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840577" y="365254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servicio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1907704" y="3579862"/>
            <a:ext cx="1152128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914861" y="3659028"/>
            <a:ext cx="117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componente</a:t>
            </a:r>
            <a:endParaRPr lang="es-ES" sz="1400" dirty="0"/>
          </a:p>
        </p:txBody>
      </p:sp>
      <p:sp>
        <p:nvSpPr>
          <p:cNvPr id="14" name="13 Forma libre"/>
          <p:cNvSpPr/>
          <p:nvPr/>
        </p:nvSpPr>
        <p:spPr>
          <a:xfrm>
            <a:off x="2613498" y="3157166"/>
            <a:ext cx="2166025" cy="643106"/>
          </a:xfrm>
          <a:custGeom>
            <a:avLst/>
            <a:gdLst>
              <a:gd name="connsiteX0" fmla="*/ 2166025 w 2166025"/>
              <a:gd name="connsiteY0" fmla="*/ 643106 h 643106"/>
              <a:gd name="connsiteX1" fmla="*/ 1381328 w 2166025"/>
              <a:gd name="connsiteY1" fmla="*/ 20536 h 643106"/>
              <a:gd name="connsiteX2" fmla="*/ 0 w 2166025"/>
              <a:gd name="connsiteY2" fmla="*/ 519889 h 6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025" h="643106">
                <a:moveTo>
                  <a:pt x="2166025" y="643106"/>
                </a:moveTo>
                <a:cubicBezTo>
                  <a:pt x="1954178" y="342089"/>
                  <a:pt x="1742332" y="41072"/>
                  <a:pt x="1381328" y="20536"/>
                </a:cubicBezTo>
                <a:cubicBezTo>
                  <a:pt x="1020324" y="0"/>
                  <a:pt x="510162" y="259944"/>
                  <a:pt x="0" y="51988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347864" y="28197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dependencia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 un servicio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implementa en una clase estándar anotada con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Injectable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 se inyecta a través del constructor: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11760" y="1347614"/>
            <a:ext cx="38884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@</a:t>
            </a:r>
            <a:r>
              <a:rPr lang="es-ES" sz="1400" dirty="0" err="1" smtClean="0">
                <a:latin typeface="Consolas" pitchFamily="49" charset="0"/>
              </a:rPr>
              <a:t>Injectable</a:t>
            </a:r>
            <a:r>
              <a:rPr lang="es-ES" sz="1400" dirty="0" smtClean="0">
                <a:latin typeface="Consolas" pitchFamily="49" charset="0"/>
              </a:rPr>
              <a:t>({</a:t>
            </a:r>
          </a:p>
          <a:p>
            <a:r>
              <a:rPr lang="es-ES" sz="1400" dirty="0" smtClean="0">
                <a:latin typeface="Consolas" pitchFamily="49" charset="0"/>
              </a:rPr>
              <a:t>  </a:t>
            </a:r>
            <a:r>
              <a:rPr lang="es-ES" sz="1400" dirty="0" err="1" smtClean="0">
                <a:latin typeface="Consolas" pitchFamily="49" charset="0"/>
              </a:rPr>
              <a:t>providedIn</a:t>
            </a:r>
            <a:r>
              <a:rPr lang="es-ES" sz="1400" dirty="0" smtClean="0">
                <a:latin typeface="Consolas" pitchFamily="49" charset="0"/>
              </a:rPr>
              <a:t>: '</a:t>
            </a:r>
            <a:r>
              <a:rPr lang="es-ES" sz="1400" dirty="0" err="1" smtClean="0">
                <a:latin typeface="Consolas" pitchFamily="49" charset="0"/>
              </a:rPr>
              <a:t>root</a:t>
            </a:r>
            <a:r>
              <a:rPr lang="es-ES" sz="1400" dirty="0" smtClean="0">
                <a:latin typeface="Consolas" pitchFamily="49" charset="0"/>
              </a:rPr>
              <a:t>'</a:t>
            </a:r>
          </a:p>
          <a:p>
            <a:r>
              <a:rPr lang="es-ES" sz="1400" dirty="0" smtClean="0">
                <a:latin typeface="Consolas" pitchFamily="49" charset="0"/>
              </a:rPr>
              <a:t>})</a:t>
            </a:r>
          </a:p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buscar(</a:t>
            </a:r>
            <a:r>
              <a:rPr lang="es-ES" sz="1400" dirty="0" err="1" smtClean="0">
                <a:latin typeface="Consolas" pitchFamily="49" charset="0"/>
              </a:rPr>
              <a:t>tematica:string</a:t>
            </a:r>
            <a:r>
              <a:rPr lang="es-ES" sz="1400" dirty="0" smtClean="0">
                <a:latin typeface="Consolas" pitchFamily="49" charset="0"/>
              </a:rPr>
              <a:t>):</a:t>
            </a:r>
            <a:r>
              <a:rPr lang="es-ES" sz="1400" dirty="0" err="1" smtClean="0">
                <a:latin typeface="Consolas" pitchFamily="49" charset="0"/>
              </a:rPr>
              <a:t>String</a:t>
            </a:r>
            <a:r>
              <a:rPr lang="es-ES" sz="1400" dirty="0" smtClean="0">
                <a:latin typeface="Consolas" pitchFamily="49" charset="0"/>
              </a:rPr>
              <a:t> []{</a:t>
            </a:r>
          </a:p>
          <a:p>
            <a:r>
              <a:rPr lang="es-ES" sz="1400" dirty="0" smtClean="0">
                <a:latin typeface="Consolas" pitchFamily="49" charset="0"/>
              </a:rPr>
              <a:t>    :</a:t>
            </a:r>
          </a:p>
          <a:p>
            <a:r>
              <a:rPr lang="es-ES" sz="1400" dirty="0" smtClean="0">
                <a:latin typeface="Consolas" pitchFamily="49" charset="0"/>
              </a:rPr>
              <a:t>  }</a:t>
            </a: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971600" y="4011910"/>
            <a:ext cx="59766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BuscadorComponent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constructor(</a:t>
            </a:r>
            <a:r>
              <a:rPr lang="es-ES" sz="1400" dirty="0" err="1" smtClean="0">
                <a:latin typeface="Consolas" pitchFamily="49" charset="0"/>
              </a:rPr>
              <a:t>private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buscadorService:BuscadorService</a:t>
            </a:r>
            <a:r>
              <a:rPr lang="es-ES" sz="1400" dirty="0" smtClean="0">
                <a:latin typeface="Consolas" pitchFamily="49" charset="0"/>
              </a:rPr>
              <a:t>){</a:t>
            </a:r>
          </a:p>
          <a:p>
            <a:r>
              <a:rPr lang="es-ES" sz="1400" dirty="0" smtClean="0">
                <a:latin typeface="Consolas" pitchFamily="49" charset="0"/>
              </a:rPr>
              <a:t/>
            </a:r>
            <a:br>
              <a:rPr lang="es-ES" sz="1400" dirty="0" smtClean="0">
                <a:latin typeface="Consolas" pitchFamily="49" charset="0"/>
              </a:rPr>
            </a:br>
            <a:r>
              <a:rPr lang="es-ES" sz="1400" dirty="0" smtClean="0">
                <a:latin typeface="Consolas" pitchFamily="49" charset="0"/>
              </a:rPr>
              <a:t>  }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572000" y="3867894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580112" y="35798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servicio en un atributo de la clase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de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Framework para la creación de aplicaciones Web de lado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Basado en la creación de plantillas HTML gestionadas por componentes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la interacción con el usuario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Vinculación a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de código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TypeScript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superconjunto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orientado a objetos)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Aplicaciones basadas en patrón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realizan a través del componente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HttpClient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incluido en la librería http.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Este componente deberá ser utilizado desde un servicio. Puede ser inyectado a través del constructor: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proveedor del módulo debe ser declarado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app.config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619672" y="2139702"/>
            <a:ext cx="42484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@</a:t>
            </a:r>
            <a:r>
              <a:rPr lang="es-ES" sz="1000" dirty="0" err="1" smtClean="0">
                <a:latin typeface="Consolas" pitchFamily="49" charset="0"/>
              </a:rPr>
              <a:t>Injectable</a:t>
            </a:r>
            <a:r>
              <a:rPr lang="es-ES" sz="1000" dirty="0" smtClean="0">
                <a:latin typeface="Consolas" pitchFamily="49" charset="0"/>
              </a:rPr>
              <a:t>({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providedIn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root</a:t>
            </a:r>
            <a:r>
              <a:rPr lang="es-ES" sz="1000" dirty="0" smtClean="0">
                <a:latin typeface="Consolas" pitchFamily="49" charset="0"/>
              </a:rPr>
              <a:t>'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BuscadorService</a:t>
            </a:r>
            <a:r>
              <a:rPr lang="es-ES" sz="1000" dirty="0" smtClean="0">
                <a:latin typeface="Consolas" pitchFamily="49" charset="0"/>
              </a:rPr>
              <a:t> 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b="1" dirty="0" err="1" smtClean="0">
                <a:latin typeface="Consolas" pitchFamily="49" charset="0"/>
              </a:rPr>
              <a:t>private</a:t>
            </a:r>
            <a:r>
              <a:rPr lang="es-ES" sz="1000" b="1" dirty="0" smtClean="0">
                <a:latin typeface="Consolas" pitchFamily="49" charset="0"/>
              </a:rPr>
              <a:t> http:HttpClient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 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227207" y="4175381"/>
            <a:ext cx="504056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provideHttpClient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r>
              <a:rPr lang="es-ES" sz="1000" dirty="0" smtClean="0">
                <a:latin typeface="Consolas" pitchFamily="49" charset="0"/>
              </a:rPr>
              <a:t/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const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appConfig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ApplicationConfig</a:t>
            </a:r>
            <a:r>
              <a:rPr lang="es-ES" sz="1000" dirty="0" smtClean="0">
                <a:latin typeface="Consolas" pitchFamily="49" charset="0"/>
              </a:rPr>
              <a:t> =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providers</a:t>
            </a:r>
            <a:r>
              <a:rPr lang="es-ES" sz="1000" dirty="0" smtClean="0">
                <a:latin typeface="Consolas" pitchFamily="49" charset="0"/>
              </a:rPr>
              <a:t>: [</a:t>
            </a:r>
            <a:r>
              <a:rPr lang="es-ES" sz="1000" b="1" dirty="0" err="1" smtClean="0">
                <a:latin typeface="Consolas" pitchFamily="49" charset="0"/>
              </a:rPr>
              <a:t>provideHttpClient</a:t>
            </a:r>
            <a:r>
              <a:rPr lang="es-ES" sz="1000" b="1" dirty="0" smtClean="0">
                <a:latin typeface="Consolas" pitchFamily="49" charset="0"/>
              </a:rPr>
              <a:t>()</a:t>
            </a:r>
            <a:r>
              <a:rPr lang="es-ES" sz="1000" dirty="0" smtClean="0">
                <a:latin typeface="Consolas" pitchFamily="49" charset="0"/>
              </a:rPr>
              <a:t>,…]</a:t>
            </a:r>
          </a:p>
          <a:p>
            <a:r>
              <a:rPr lang="es-ES" sz="1000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Observables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555526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petición HTTP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post, ...) devuelve un Observable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un Observable se suscribe el componente controlador para procesar el resultado cuando esté disponible: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563888" y="3723878"/>
            <a:ext cx="468052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http:HttpClient){</a:t>
            </a:r>
          </a:p>
          <a:p>
            <a:r>
              <a:rPr lang="es-ES" sz="1000" dirty="0" smtClean="0">
                <a:latin typeface="Consolas" pitchFamily="49" charset="0"/>
              </a:rPr>
              <a:t>   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public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obtenerPaises</a:t>
            </a:r>
            <a:r>
              <a:rPr lang="es-ES" sz="1000" dirty="0" smtClean="0">
                <a:latin typeface="Consolas" pitchFamily="49" charset="0"/>
              </a:rPr>
              <a:t>(): Observable&lt;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this.http.get</a:t>
            </a:r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[]&gt;(this.url); //Observable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995686"/>
            <a:ext cx="590465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PaisesComponent</a:t>
            </a:r>
            <a:r>
              <a:rPr lang="es-ES" sz="1000" dirty="0" smtClean="0">
                <a:latin typeface="Consolas" pitchFamily="49" charset="0"/>
              </a:rPr>
              <a:t> { 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paises:Pais</a:t>
            </a:r>
            <a:r>
              <a:rPr lang="es-ES" sz="1000" dirty="0" smtClean="0">
                <a:latin typeface="Consolas" pitchFamily="49" charset="0"/>
              </a:rPr>
              <a:t>[];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paisesService:PaisesService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  } 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cargarPaises</a:t>
            </a:r>
            <a:r>
              <a:rPr lang="es-ES" sz="1000" dirty="0" smtClean="0">
                <a:latin typeface="Consolas" pitchFamily="49" charset="0"/>
              </a:rPr>
              <a:t>():</a:t>
            </a:r>
            <a:r>
              <a:rPr lang="es-ES" sz="1000" dirty="0" err="1" smtClean="0">
                <a:latin typeface="Consolas" pitchFamily="49" charset="0"/>
              </a:rPr>
              <a:t>void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this.paisesService.obtenerPaises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b="1" dirty="0" smtClean="0">
                <a:latin typeface="Consolas" pitchFamily="49" charset="0"/>
              </a:rPr>
              <a:t>subscribe</a:t>
            </a:r>
            <a:r>
              <a:rPr lang="es-ES" sz="1000" dirty="0" smtClean="0">
                <a:latin typeface="Consolas" pitchFamily="49" charset="0"/>
              </a:rPr>
              <a:t>(data=&gt;</a:t>
            </a:r>
            <a:r>
              <a:rPr lang="es-ES" sz="1000" dirty="0" err="1" smtClean="0">
                <a:latin typeface="Consolas" pitchFamily="49" charset="0"/>
              </a:rPr>
              <a:t>this.paises</a:t>
            </a:r>
            <a:r>
              <a:rPr lang="es-ES" sz="1000" dirty="0" smtClean="0">
                <a:latin typeface="Consolas" pitchFamily="49" charset="0"/>
              </a:rPr>
              <a:t>=data);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03648" y="17076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componente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84168" y="343584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servicio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411760" y="2931790"/>
            <a:ext cx="1944216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779912" y="2067694"/>
            <a:ext cx="288032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660232" y="18516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suscripción al observable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Envío de datos en 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un cliente se pueden enviar datos a un recurso externo de la siguiente manera: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variables. Los datos se envían como parte de la dirección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la URL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Form-urlencoded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el cuerpo de la petición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JSON. Se pueden enviar datos como un documento JSON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Path</a:t>
            </a:r>
            <a:r>
              <a:rPr lang="es-ES" dirty="0" smtClean="0"/>
              <a:t> variables y </a:t>
            </a:r>
            <a:r>
              <a:rPr lang="es-ES" dirty="0" err="1" smtClean="0"/>
              <a:t>QueryString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Envío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131590"/>
            <a:ext cx="777686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find(</a:t>
            </a:r>
            <a:r>
              <a:rPr lang="en-US" sz="1400" dirty="0" err="1" smtClean="0">
                <a:latin typeface="Consolas" pitchFamily="49" charset="0"/>
              </a:rPr>
              <a:t>cod:number</a:t>
            </a:r>
            <a:r>
              <a:rPr lang="en-US" sz="1400" dirty="0" smtClean="0">
                <a:latin typeface="Consolas" pitchFamily="49" charset="0"/>
              </a:rPr>
              <a:t>):Observable&lt;Item&gt; {     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&lt;Item&gt;("http://localhost:8000/buscador/${cod}");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931790"/>
            <a:ext cx="75608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BooksService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listBooks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: string):Observable&lt;Book[]&gt;{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&lt;Book[]&gt;("http://localhost:9000/books",{</a:t>
            </a:r>
          </a:p>
          <a:p>
            <a:r>
              <a:rPr lang="en-US" sz="1400" dirty="0" smtClean="0">
                <a:latin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:{"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":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</a:rPr>
              <a:t>        });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Form-urlencoded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habitualmente en peticiones post cuando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backend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espera recibir un formulario de datos: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563638"/>
            <a:ext cx="777686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EmpleadosService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cod:number,name:string,age:number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=new </a:t>
            </a:r>
            <a:r>
              <a:rPr lang="en-US" sz="1400" dirty="0" err="1" smtClean="0">
                <a:latin typeface="Consolas" pitchFamily="49" charset="0"/>
              </a:rPr>
              <a:t>HttpParams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//los </a:t>
            </a:r>
            <a:r>
              <a:rPr lang="en-US" sz="1400" dirty="0" err="1" smtClean="0">
                <a:latin typeface="Consolas" pitchFamily="49" charset="0"/>
              </a:rPr>
              <a:t>parámetros</a:t>
            </a:r>
            <a:r>
              <a:rPr lang="en-US" sz="1400" dirty="0" smtClean="0">
                <a:latin typeface="Consolas" pitchFamily="49" charset="0"/>
              </a:rPr>
              <a:t> se </a:t>
            </a:r>
            <a:r>
              <a:rPr lang="en-US" sz="1400" dirty="0" err="1" smtClean="0">
                <a:latin typeface="Consolas" pitchFamily="49" charset="0"/>
              </a:rPr>
              <a:t>definen</a:t>
            </a:r>
            <a:r>
              <a:rPr lang="en-US" sz="1400" dirty="0" smtClean="0">
                <a:latin typeface="Consolas" pitchFamily="49" charset="0"/>
              </a:rPr>
              <a:t> en un </a:t>
            </a:r>
            <a:r>
              <a:rPr lang="en-US" sz="1400" dirty="0" err="1" smtClean="0">
                <a:latin typeface="Consolas" pitchFamily="49" charset="0"/>
              </a:rPr>
              <a:t>objeto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codigo",cod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nombre",name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edad",age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/x-www-form-</a:t>
            </a:r>
            <a:r>
              <a:rPr lang="en-US" sz="1400" dirty="0" err="1" smtClean="0">
                <a:latin typeface="Consolas" pitchFamily="49" charset="0"/>
              </a:rPr>
              <a:t>urlencoded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url,params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de envío habitual para enviar un grupo de datos a un servicio REST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635646"/>
            <a:ext cx="777686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ClientesService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cliente:Cliente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</a:rPr>
              <a:t>json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url,cliente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Cabeceras de respuesta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tener acceso a las cabeceras de respuesta, se debe incluir el parámetro observe:"response" en la lista de parámetros opcionales de la petición: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851670"/>
            <a:ext cx="77768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tematica:string</a:t>
            </a:r>
            <a:r>
              <a:rPr lang="en-US" sz="1400" dirty="0" smtClean="0">
                <a:latin typeface="Consolas" pitchFamily="49" charset="0"/>
              </a:rPr>
              <a:t>):Observable&lt;any&gt;{</a:t>
            </a:r>
          </a:p>
          <a:p>
            <a:r>
              <a:rPr lang="en-US" sz="1400" dirty="0" smtClean="0">
                <a:latin typeface="Consolas" pitchFamily="49" charset="0"/>
              </a:rPr>
              <a:t>    return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this.urlBase</a:t>
            </a:r>
            <a:r>
              <a:rPr lang="en-US" sz="1400" dirty="0" smtClean="0">
                <a:latin typeface="Consolas" pitchFamily="49" charset="0"/>
              </a:rPr>
              <a:t>+"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",</a:t>
            </a:r>
          </a:p>
          <a:p>
            <a:r>
              <a:rPr lang="en-US" sz="1400" dirty="0" smtClean="0">
                <a:latin typeface="Consolas" pitchFamily="49" charset="0"/>
              </a:rPr>
              <a:t>	{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</a:t>
            </a:r>
            <a:r>
              <a:rPr lang="en-US" sz="1400" dirty="0" err="1" smtClean="0">
                <a:latin typeface="Consolas" pitchFamily="49" charset="0"/>
              </a:rPr>
              <a:t>tematica:tematica</a:t>
            </a:r>
            <a:r>
              <a:rPr lang="en-US" sz="1400" dirty="0" smtClean="0">
                <a:latin typeface="Consolas" pitchFamily="49" charset="0"/>
              </a:rPr>
              <a:t>},observe:"response"});</a:t>
            </a:r>
          </a:p>
          <a:p>
            <a:r>
              <a:rPr lang="en-US" sz="1400" dirty="0" smtClean="0">
                <a:latin typeface="Consolas" pitchFamily="49" charset="0"/>
              </a:rPr>
              <a:t> 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83568" y="3363838"/>
            <a:ext cx="777686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</a:t>
            </a:r>
            <a:r>
              <a:rPr lang="es-ES" sz="1400" dirty="0" err="1" smtClean="0">
                <a:latin typeface="Consolas" pitchFamily="49" charset="0"/>
              </a:rPr>
              <a:t>this.buscadorService.buscar</a:t>
            </a:r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this.tematica</a:t>
            </a:r>
            <a:r>
              <a:rPr lang="es-ES" sz="1400" dirty="0" smtClean="0">
                <a:latin typeface="Consolas" pitchFamily="49" charset="0"/>
              </a:rPr>
              <a:t>)</a:t>
            </a:r>
          </a:p>
          <a:p>
            <a:r>
              <a:rPr lang="es-ES" sz="1400" dirty="0" smtClean="0">
                <a:latin typeface="Consolas" pitchFamily="49" charset="0"/>
              </a:rPr>
              <a:t>	.subscribe(data=&gt;{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data.headers</a:t>
            </a:r>
            <a:r>
              <a:rPr lang="es-ES" sz="1400" dirty="0" smtClean="0">
                <a:latin typeface="Consolas" pitchFamily="49" charset="0"/>
              </a:rPr>
              <a:t>));  //cabeceras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data.body</a:t>
            </a:r>
            <a:r>
              <a:rPr lang="es-ES" sz="1400" dirty="0" smtClean="0">
                <a:latin typeface="Consolas" pitchFamily="49" charset="0"/>
              </a:rPr>
              <a:t>));   </a:t>
            </a:r>
            <a:r>
              <a:rPr lang="es-ES" sz="1400" smtClean="0">
                <a:latin typeface="Consolas" pitchFamily="49" charset="0"/>
              </a:rPr>
              <a:t>//cuerpo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		}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Routing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capacidad para navegar entre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Enlaces en la vista de un componente provocan la carga de otros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puede realizarse también desde código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habilitado por defecto al crear la aplicación.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reglas de navegación se definen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Crear rutas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enlaces a otros componentes se generan en la vista del componente principal mediante el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routelink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esta vista se incluirá una etiqueta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router-outlet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mostrará la vista del componente enlazado: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se puede realizar desde código mediante: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83768" y="2571750"/>
            <a:ext cx="518457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="/alta"&gt;Alta de cursos&lt;/a&gt;&lt;</a:t>
            </a:r>
            <a:r>
              <a:rPr lang="es-ES" sz="1400" dirty="0" err="1" smtClean="0">
                <a:latin typeface="Consolas" pitchFamily="49" charset="0"/>
              </a:rPr>
              <a:t>br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="/consulta"&gt;Consultar Cursos&lt;/a&gt;</a:t>
            </a:r>
          </a:p>
          <a:p>
            <a:r>
              <a:rPr lang="es-ES" sz="1400" dirty="0" smtClean="0">
                <a:latin typeface="Consolas" pitchFamily="49" charset="0"/>
              </a:rPr>
              <a:t>:</a:t>
            </a:r>
          </a:p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39952" y="22837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MainComponent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1397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Enlaces a otros componentes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2918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Vista del componente enlazado</a:t>
            </a:r>
            <a:endParaRPr lang="es-ES" sz="10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2355726"/>
            <a:ext cx="1944216" cy="288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051720" y="2355726"/>
            <a:ext cx="1944216" cy="50405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331640" y="3579862"/>
            <a:ext cx="1224136" cy="720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2195736" y="4515966"/>
            <a:ext cx="36631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this.router.navigate</a:t>
            </a:r>
            <a:r>
              <a:rPr lang="es-ES" sz="1400" dirty="0" smtClean="0">
                <a:latin typeface="Consolas" pitchFamily="49" charset="0"/>
              </a:rPr>
              <a:t>(["/eliminar"])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Mapeado de rutas a 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asociación de rutas a componentes se realiza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907704" y="1563638"/>
            <a:ext cx="5328592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const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 = [{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:"alta",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component:AltaComponent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:"consulta",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ConsultaComponent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:"eliminar",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EliminarComponent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Patrón MVC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2520280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Modelo: lógica de negocio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Controlador: gestión de eventos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Vista: generación de respuestas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059832" y="1563638"/>
            <a:ext cx="2304256" cy="2880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2067694"/>
            <a:ext cx="144016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635896" y="17076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21397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plantilla HTML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91880" y="3363838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63888" y="3040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47864" y="343584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Clase componente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1840" y="1203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3003798"/>
            <a:ext cx="2304256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25717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084168" y="3363838"/>
            <a:ext cx="165618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28184" y="30401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72200" y="343584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service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4" idx="1"/>
          </p:cNvCxnSpPr>
          <p:nvPr/>
        </p:nvCxnSpPr>
        <p:spPr>
          <a:xfrm flipV="1">
            <a:off x="5004048" y="379588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2"/>
          </p:cNvCxnSpPr>
          <p:nvPr/>
        </p:nvCxnSpPr>
        <p:spPr>
          <a:xfrm>
            <a:off x="4211960" y="2931790"/>
            <a:ext cx="0" cy="432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padre-hijo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componente va a ser reutilizado en distintas partes de la aplicación.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Facilita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modularización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aplicación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411760" y="2355726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9956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867894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771800" y="35078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38678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@Input</a:t>
            </a:r>
          </a:p>
          <a:p>
            <a:r>
              <a:rPr lang="es-ES" dirty="0" smtClean="0"/>
              <a:t>@Output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1733797" y="2648197"/>
            <a:ext cx="866899" cy="1425039"/>
          </a:xfrm>
          <a:custGeom>
            <a:avLst/>
            <a:gdLst>
              <a:gd name="connsiteX0" fmla="*/ 653143 w 866899"/>
              <a:gd name="connsiteY0" fmla="*/ 0 h 1425039"/>
              <a:gd name="connsiteX1" fmla="*/ 35626 w 866899"/>
              <a:gd name="connsiteY1" fmla="*/ 665019 h 1425039"/>
              <a:gd name="connsiteX2" fmla="*/ 866899 w 866899"/>
              <a:gd name="connsiteY2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9" h="1425039">
                <a:moveTo>
                  <a:pt x="653143" y="0"/>
                </a:moveTo>
                <a:cubicBezTo>
                  <a:pt x="326571" y="213756"/>
                  <a:pt x="0" y="427513"/>
                  <a:pt x="35626" y="665019"/>
                </a:cubicBezTo>
                <a:cubicBezTo>
                  <a:pt x="71252" y="902525"/>
                  <a:pt x="469075" y="1163782"/>
                  <a:pt x="866899" y="14250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orma libre"/>
          <p:cNvSpPr/>
          <p:nvPr/>
        </p:nvSpPr>
        <p:spPr>
          <a:xfrm>
            <a:off x="3693226" y="2719449"/>
            <a:ext cx="2299855" cy="1638795"/>
          </a:xfrm>
          <a:custGeom>
            <a:avLst/>
            <a:gdLst>
              <a:gd name="connsiteX0" fmla="*/ 0 w 2299855"/>
              <a:gd name="connsiteY0" fmla="*/ 1638795 h 1638795"/>
              <a:gd name="connsiteX1" fmla="*/ 2042556 w 2299855"/>
              <a:gd name="connsiteY1" fmla="*/ 866899 h 1638795"/>
              <a:gd name="connsiteX2" fmla="*/ 1543792 w 2299855"/>
              <a:gd name="connsiteY2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5" h="1638795">
                <a:moveTo>
                  <a:pt x="0" y="1638795"/>
                </a:moveTo>
                <a:cubicBezTo>
                  <a:pt x="892628" y="1389413"/>
                  <a:pt x="1785257" y="1140032"/>
                  <a:pt x="2042556" y="866899"/>
                </a:cubicBezTo>
                <a:cubicBezTo>
                  <a:pt x="2299855" y="593767"/>
                  <a:pt x="1921823" y="296883"/>
                  <a:pt x="154379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24277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 envía datos al hijo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868144" y="293179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 emite eventos hacia el padre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Distribuir una aplicación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traducir todo el código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TypeScript+librerías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angular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que es lo que entienden los navegadores.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ello se utiliza el comando: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un index.html y dos archivos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la carpeta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proyecto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workspace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Esos archivos se suben a un servidor Web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19672" y="2139702"/>
            <a:ext cx="35637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build --base-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nombre_app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Testing</a:t>
            </a:r>
            <a:r>
              <a:rPr lang="es-ES" dirty="0" smtClean="0"/>
              <a:t> en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560840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librería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jazmin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permite realizar pruebas unitarias en Angular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incorpora por defecto con la instalación de 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de test se incluyen en los archivos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spec.ts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asociados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controllers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pruebas se basan en resultados esperados en las llamadas a los métodos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Ejemplo </a:t>
            </a:r>
            <a:r>
              <a:rPr lang="es-ES" dirty="0" err="1" smtClean="0"/>
              <a:t>testing</a:t>
            </a:r>
            <a:r>
              <a:rPr lang="es-ES" dirty="0" smtClean="0"/>
              <a:t> de un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07704" y="915566"/>
            <a:ext cx="4320480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describe('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', () =&gt;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service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;</a:t>
            </a:r>
            <a:r>
              <a:rPr lang="es-ES" sz="1000" dirty="0" smtClean="0">
                <a:latin typeface="Consolas" pitchFamily="49" charset="0"/>
              </a:rPr>
              <a:t/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beforeEach</a:t>
            </a:r>
            <a:r>
              <a:rPr lang="es-ES" sz="1000" dirty="0" smtClean="0">
                <a:latin typeface="Consolas" pitchFamily="49" charset="0"/>
              </a:rPr>
              <a:t>(() =&gt;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TestBed.configureTestingModule</a:t>
            </a:r>
            <a:r>
              <a:rPr lang="es-ES" sz="1000" dirty="0" smtClean="0">
                <a:latin typeface="Consolas" pitchFamily="49" charset="0"/>
              </a:rPr>
              <a:t>({});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service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TestBed.inject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  });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("suma de 5 y 6",()=&gt;{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service.sumar</a:t>
            </a:r>
            <a:r>
              <a:rPr lang="es-ES" sz="1000" dirty="0" smtClean="0">
                <a:latin typeface="Consolas" pitchFamily="49" charset="0"/>
              </a:rPr>
              <a:t>(5,6)).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(11);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multiplicacion</a:t>
            </a:r>
            <a:r>
              <a:rPr lang="es-ES" sz="1000" dirty="0" smtClean="0">
                <a:latin typeface="Consolas" pitchFamily="49" charset="0"/>
              </a:rPr>
              <a:t> de 7 y 4",()=&gt;{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service.multiplicar</a:t>
            </a:r>
            <a:r>
              <a:rPr lang="es-ES" sz="1000" dirty="0" smtClean="0">
                <a:latin typeface="Consolas" pitchFamily="49" charset="0"/>
              </a:rPr>
              <a:t>(7,4)).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(28);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("factorial de 5",()=&gt;{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service.factorial</a:t>
            </a:r>
            <a:r>
              <a:rPr lang="es-ES" sz="1000" dirty="0" smtClean="0">
                <a:latin typeface="Consolas" pitchFamily="49" charset="0"/>
              </a:rPr>
              <a:t>(5)).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(120);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("factorial de -3",()=&gt;{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service.factorial</a:t>
            </a:r>
            <a:r>
              <a:rPr lang="es-ES" sz="1000" dirty="0" smtClean="0">
                <a:latin typeface="Consolas" pitchFamily="49" charset="0"/>
              </a:rPr>
              <a:t>(-3)).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(0);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4155926"/>
            <a:ext cx="7560840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las pruebas: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771800" y="449716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&gt;</a:t>
            </a:r>
            <a:r>
              <a:rPr lang="es-ES" sz="1400" dirty="0" err="1" smtClean="0"/>
              <a:t>ng</a:t>
            </a:r>
            <a:r>
              <a:rPr lang="es-ES" sz="1400" dirty="0" smtClean="0"/>
              <a:t> test</a:t>
            </a:r>
          </a:p>
          <a:p>
            <a:r>
              <a:rPr lang="es-ES" sz="1400" dirty="0" smtClean="0"/>
              <a:t>&gt;</a:t>
            </a:r>
            <a:r>
              <a:rPr lang="es-ES" sz="1400" dirty="0" err="1" smtClean="0"/>
              <a:t>ng</a:t>
            </a:r>
            <a:r>
              <a:rPr lang="es-ES" sz="1400" dirty="0" smtClean="0"/>
              <a:t> test </a:t>
            </a:r>
            <a:r>
              <a:rPr lang="es-ES" sz="1400" dirty="0" err="1" smtClean="0"/>
              <a:t>nombre_app</a:t>
            </a:r>
            <a:endParaRPr lang="es-ES" sz="14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4644008" y="4443958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796136" y="4227934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 aplicaciones dentro de un </a:t>
            </a:r>
            <a:r>
              <a:rPr lang="es-ES" sz="1000" dirty="0" err="1" smtClean="0"/>
              <a:t>workspace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475656" y="1347614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39552" y="149163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Para ser ejecutado antes de cada test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Instalación de Node.js. Servidor para publicación de aplicaciones Angular. Incluye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una herramienta para gestión de dependencias. Descargable 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Herramienta para crear proyectos angular. Se instala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 Studio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Editor de proyectos angular para facilitar la codificación.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1995686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https://nodejs.org/es/download/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043608" y="3219822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 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-g @angular/</a:t>
            </a:r>
            <a:r>
              <a:rPr lang="es-ES" dirty="0" err="1" smtClean="0"/>
              <a:t>cli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comprobar las versiones de herramientas mediante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56363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7694"/>
            <a:ext cx="2736304" cy="20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una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desde línea de comandos utilizando: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estructura similar a esta: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203598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new </a:t>
            </a:r>
            <a:r>
              <a:rPr lang="es-ES" dirty="0" err="1" smtClean="0"/>
              <a:t>nombreApp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55726"/>
            <a:ext cx="1649886" cy="21976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>
            <a:off x="2771800" y="2643758"/>
            <a:ext cx="151216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42773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Librerías angular</a:t>
            </a:r>
            <a:endParaRPr lang="es-ES" sz="1000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74692" y="3172526"/>
            <a:ext cx="1800200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30037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Código de la aplicación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699792" y="4155926"/>
            <a:ext cx="158417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83968" y="393990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Configuración general </a:t>
            </a:r>
            <a:r>
              <a:rPr lang="es-ES" sz="1000" dirty="0" err="1" smtClean="0"/>
              <a:t>TypeScript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crear un proyecto se genera automáticamente un componente dentro de la carpeta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src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componente define el aspecto de una página de la aplicación y controla su comportamiento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Consta de dos elementos: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Plantilla. Archivo HTML que genera la vista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Componente. Clase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implementa la funcionalidad de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9622"/>
            <a:ext cx="1671317" cy="1165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Plantilla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 HTML que forma un componente y establece el aspecto de la página.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incluir vínculos hacia la clase del componente para generar dinámicamente contenido y suministrar datos de usuario a dicha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2787774"/>
            <a:ext cx="4572000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="formulario"&gt;</a:t>
            </a:r>
          </a:p>
          <a:p>
            <a:r>
              <a:rPr lang="es-ES" sz="1200" dirty="0" smtClean="0">
                <a:latin typeface="Consolas" pitchFamily="49" charset="0"/>
              </a:rPr>
              <a:t>  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for</a:t>
            </a:r>
            <a:r>
              <a:rPr lang="es-ES" sz="1200" dirty="0" smtClean="0">
                <a:latin typeface="Consolas" pitchFamily="49" charset="0"/>
              </a:rPr>
              <a:t>=""&gt;Introduce código: &lt;/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&lt;input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text</a:t>
            </a:r>
            <a:r>
              <a:rPr lang="es-ES" sz="1200" dirty="0" smtClean="0">
                <a:latin typeface="Consolas" pitchFamily="49" charset="0"/>
              </a:rPr>
              <a:t>" [(</a:t>
            </a:r>
            <a:r>
              <a:rPr lang="es-ES" sz="1200" dirty="0" err="1" smtClean="0">
                <a:latin typeface="Consolas" pitchFamily="49" charset="0"/>
              </a:rPr>
              <a:t>ngModel</a:t>
            </a:r>
            <a:r>
              <a:rPr lang="es-ES" sz="1200" dirty="0" smtClean="0">
                <a:latin typeface="Consolas" pitchFamily="49" charset="0"/>
              </a:rPr>
              <a:t>)]="</a:t>
            </a:r>
            <a:r>
              <a:rPr lang="es-ES" sz="1200" dirty="0" err="1" smtClean="0">
                <a:latin typeface="Consolas" pitchFamily="49" charset="0"/>
              </a:rPr>
              <a:t>codigo</a:t>
            </a:r>
            <a:r>
              <a:rPr lang="es-ES" sz="1200" dirty="0" smtClean="0">
                <a:latin typeface="Consolas" pitchFamily="49" charset="0"/>
              </a:rPr>
              <a:t>"&gt; </a:t>
            </a:r>
          </a:p>
          <a:p>
            <a:r>
              <a:rPr lang="es-ES" sz="1200" dirty="0" smtClean="0">
                <a:latin typeface="Consolas" pitchFamily="49" charset="0"/>
              </a:rPr>
              <a:t>      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&lt;p&gt;&lt;a&gt;{{producto.name}}&lt;/a&gt;&lt;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   &lt;a&gt;{{</a:t>
            </a:r>
            <a:r>
              <a:rPr lang="es-ES" sz="1200" dirty="0" err="1" smtClean="0">
                <a:latin typeface="Consolas" pitchFamily="49" charset="0"/>
              </a:rPr>
              <a:t>producto.precio</a:t>
            </a:r>
            <a:r>
              <a:rPr lang="es-ES" sz="1200" dirty="0" smtClean="0">
                <a:latin typeface="Consolas" pitchFamily="49" charset="0"/>
              </a:rPr>
              <a:t>}}&lt;/a&gt;</a:t>
            </a:r>
          </a:p>
          <a:p>
            <a:r>
              <a:rPr lang="es-ES" sz="1200" dirty="0" smtClean="0">
                <a:latin typeface="Consolas" pitchFamily="49" charset="0"/>
              </a:rPr>
              <a:t>      &lt;/p&gt;</a:t>
            </a:r>
          </a:p>
          <a:p>
            <a:r>
              <a:rPr lang="es-ES" sz="1200" dirty="0" smtClean="0">
                <a:latin typeface="Consolas" pitchFamily="49" charset="0"/>
              </a:rPr>
              <a:t>  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283968" y="2931790"/>
            <a:ext cx="23042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84168" y="24997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Hacia la clase componente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3707904" y="3723878"/>
            <a:ext cx="28803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851920" y="3723878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660232" y="350785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Volcado desde el componente hacia la página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Clase del componente (controlador)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Define el comportamiento de la página, recogiendo datos de esta, respondiendo a evento y generando resultados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67744" y="1923678"/>
            <a:ext cx="525658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@</a:t>
            </a:r>
            <a:r>
              <a:rPr lang="es-ES" sz="1200" dirty="0" err="1" smtClean="0">
                <a:latin typeface="Consolas" pitchFamily="49" charset="0"/>
              </a:rPr>
              <a:t>Component</a:t>
            </a:r>
            <a:r>
              <a:rPr lang="es-ES" sz="1200" dirty="0" smtClean="0">
                <a:latin typeface="Consolas" pitchFamily="49" charset="0"/>
              </a:rPr>
              <a:t>({</a:t>
            </a:r>
          </a:p>
          <a:p>
            <a:r>
              <a:rPr lang="es-ES" sz="1200" dirty="0" smtClean="0">
                <a:latin typeface="Consolas" pitchFamily="49" charset="0"/>
              </a:rPr>
              <a:t>  selector: '</a:t>
            </a:r>
            <a:r>
              <a:rPr lang="es-ES" sz="1200" dirty="0" err="1" smtClean="0">
                <a:latin typeface="Consolas" pitchFamily="49" charset="0"/>
              </a:rPr>
              <a:t>app</a:t>
            </a:r>
            <a:r>
              <a:rPr lang="es-ES" sz="1200" dirty="0" smtClean="0">
                <a:latin typeface="Consolas" pitchFamily="49" charset="0"/>
              </a:rPr>
              <a:t>-buscador',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imports</a:t>
            </a:r>
            <a:r>
              <a:rPr lang="es-ES" sz="1200" dirty="0" smtClean="0">
                <a:latin typeface="Consolas" pitchFamily="49" charset="0"/>
              </a:rPr>
              <a:t>: [</a:t>
            </a:r>
            <a:r>
              <a:rPr lang="es-ES" sz="1200" dirty="0" err="1" smtClean="0">
                <a:latin typeface="Consolas" pitchFamily="49" charset="0"/>
              </a:rPr>
              <a:t>FormsModule,CommonModule</a:t>
            </a:r>
            <a:r>
              <a:rPr lang="es-ES" sz="1200" dirty="0" smtClean="0">
                <a:latin typeface="Consolas" pitchFamily="49" charset="0"/>
              </a:rPr>
              <a:t>],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templateUrl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buscador.component.html</a:t>
            </a:r>
            <a:r>
              <a:rPr lang="es-ES" sz="1200" dirty="0" smtClean="0">
                <a:latin typeface="Consolas" pitchFamily="49" charset="0"/>
              </a:rPr>
              <a:t>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styleUrl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buscador.component.css</a:t>
            </a:r>
            <a:r>
              <a:rPr lang="es-ES" sz="1200" dirty="0" smtClean="0">
                <a:latin typeface="Consolas" pitchFamily="49" charset="0"/>
              </a:rPr>
              <a:t>'</a:t>
            </a:r>
          </a:p>
          <a:p>
            <a:r>
              <a:rPr lang="es-ES" sz="1200" dirty="0" smtClean="0">
                <a:latin typeface="Consolas" pitchFamily="49" charset="0"/>
              </a:rPr>
              <a:t>})</a:t>
            </a:r>
          </a:p>
          <a:p>
            <a:r>
              <a:rPr lang="es-ES" sz="1200" dirty="0" err="1" smtClean="0">
                <a:latin typeface="Consolas" pitchFamily="49" charset="0"/>
              </a:rPr>
              <a:t>export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BuscadorComponent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producto:Producto</a:t>
            </a:r>
            <a:endParaRPr lang="es-ES" sz="1200" dirty="0" smtClean="0">
              <a:latin typeface="Consolas" pitchFamily="49" charset="0"/>
            </a:endParaRPr>
          </a:p>
          <a:p>
            <a:r>
              <a:rPr lang="es-ES" sz="1200" dirty="0" smtClean="0">
                <a:latin typeface="Consolas" pitchFamily="49" charset="0"/>
              </a:rPr>
              <a:t>  constructor(</a:t>
            </a:r>
            <a:r>
              <a:rPr lang="es-ES" sz="1200" dirty="0" err="1" smtClean="0">
                <a:latin typeface="Consolas" pitchFamily="49" charset="0"/>
              </a:rPr>
              <a:t>private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buscadorService:BuscadorService</a:t>
            </a:r>
            <a:r>
              <a:rPr lang="es-ES" sz="1200" dirty="0" smtClean="0">
                <a:latin typeface="Consolas" pitchFamily="49" charset="0"/>
              </a:rPr>
              <a:t>){</a:t>
            </a:r>
          </a:p>
          <a:p>
            <a:r>
              <a:rPr lang="es-ES" sz="1200" dirty="0" smtClean="0">
                <a:latin typeface="Consolas" pitchFamily="49" charset="0"/>
              </a:rPr>
              <a:t>	producto=new Producto();</a:t>
            </a:r>
          </a:p>
          <a:p>
            <a:r>
              <a:rPr lang="es-ES" sz="1200" dirty="0" smtClean="0">
                <a:latin typeface="Consolas" pitchFamily="49" charset="0"/>
              </a:rPr>
              <a:t>  }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codigo:string</a:t>
            </a:r>
            <a:r>
              <a:rPr lang="es-ES" sz="1200" dirty="0" smtClean="0">
                <a:latin typeface="Consolas" pitchFamily="49" charset="0"/>
              </a:rPr>
              <a:t>;   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691680" y="2283718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560" y="199568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Etiqueta para referirse al componente desde la página principal</a:t>
            </a:r>
            <a:endParaRPr lang="es-ES" sz="800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619672" y="2427734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83568" y="24997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Módulos externos requeridos</a:t>
            </a:r>
            <a:endParaRPr lang="es-ES" sz="8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403648" y="2643758"/>
            <a:ext cx="115212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9552" y="297137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Plantilla HTML del componente</a:t>
            </a:r>
            <a:endParaRPr lang="es-ES" sz="800" dirty="0"/>
          </a:p>
        </p:txBody>
      </p:sp>
      <p:sp>
        <p:nvSpPr>
          <p:cNvPr id="16" name="15 Abrir llave"/>
          <p:cNvSpPr/>
          <p:nvPr/>
        </p:nvSpPr>
        <p:spPr>
          <a:xfrm>
            <a:off x="2267744" y="3291830"/>
            <a:ext cx="189735" cy="864096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endCxn id="16" idx="1"/>
          </p:cNvCxnSpPr>
          <p:nvPr/>
        </p:nvCxnSpPr>
        <p:spPr>
          <a:xfrm flipV="1">
            <a:off x="1331640" y="3723878"/>
            <a:ext cx="936104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9552" y="365187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Código del componente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7337</TotalTime>
  <Words>1869</Words>
  <Application>Microsoft Office PowerPoint</Application>
  <PresentationFormat>Presentación en pantalla (16:9)</PresentationFormat>
  <Paragraphs>547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Mirador</vt:lpstr>
      <vt:lpstr>Programado el frontend con Angular</vt:lpstr>
      <vt:lpstr>Características de Angular</vt:lpstr>
      <vt:lpstr>Patrón MVC</vt:lpstr>
      <vt:lpstr>Configuración</vt:lpstr>
      <vt:lpstr>Versiones</vt:lpstr>
      <vt:lpstr>Creación de una aplicación</vt:lpstr>
      <vt:lpstr>Componentes</vt:lpstr>
      <vt:lpstr>Plantilla</vt:lpstr>
      <vt:lpstr>Clase del componente (controlador)</vt:lpstr>
      <vt:lpstr>La página index.html</vt:lpstr>
      <vt:lpstr>Ejecución de la aplicación</vt:lpstr>
      <vt:lpstr>Vinculación a datos</vt:lpstr>
      <vt:lpstr>Paso de parámetros al componente</vt:lpstr>
      <vt:lpstr>Eventos</vt:lpstr>
      <vt:lpstr>Directiva ngIf</vt:lpstr>
      <vt:lpstr>Directiva ngFor</vt:lpstr>
      <vt:lpstr>Directiva ngSwitch</vt:lpstr>
      <vt:lpstr>Servicios</vt:lpstr>
      <vt:lpstr>Implementación de un servicio</vt:lpstr>
      <vt:lpstr>Peticiones Http</vt:lpstr>
      <vt:lpstr>Observables</vt:lpstr>
      <vt:lpstr>Envío de datos en peticiones Http</vt:lpstr>
      <vt:lpstr>Path variables y QueryString</vt:lpstr>
      <vt:lpstr>Form-urlencoded</vt:lpstr>
      <vt:lpstr>JSON</vt:lpstr>
      <vt:lpstr>Cabeceras de respuesta</vt:lpstr>
      <vt:lpstr>Routing</vt:lpstr>
      <vt:lpstr>Crear rutas</vt:lpstr>
      <vt:lpstr>Mapeado de rutas a componentes</vt:lpstr>
      <vt:lpstr>Componentes padre-hijo</vt:lpstr>
      <vt:lpstr>Distribuir una aplicación angular</vt:lpstr>
      <vt:lpstr>Testing en angular</vt:lpstr>
      <vt:lpstr>Ejemplo testing de un service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49</cp:revision>
  <dcterms:created xsi:type="dcterms:W3CDTF">2017-04-22T22:25:01Z</dcterms:created>
  <dcterms:modified xsi:type="dcterms:W3CDTF">2025-06-24T15:55:00Z</dcterms:modified>
</cp:coreProperties>
</file>