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Presentación de 8 minutos. Resaltar problema social y promesa: sensibilidad con coste controlado.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Refuerzo de la narrativa de mejora y maduración del sistema.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Tabla de confusión como soporte a decisiones clínicas.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Demuestra atención a fiabilidad probabilística.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Cierre técnico: listo para evaluación y demo.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Cribado no es diagnóstico definitivo; nuestra métrica operativa penaliza FN cinco veces más.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Estándar por paciente que habilita ensembles y fusión; control estricto de fuga.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Hitos que consolidan la base técnica hasta una decisión coste-sensata.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P24 ofrece probabilidades calibradas y estables para la fusión posterior.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La simplicidad de LATE reduce riesgo de sobreajuste y facilita despliegue.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Mostramos capacidad de ajustar la política al objetivo clínico (sensibilidad alta).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Listo para demo en vivo: experiencia completa de extremo a extremo.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Cierre con la historia humana: ganar tiempo de calidad para el paciente.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/>
            </a:pPr>
            <a:r>
              <a:t>Cognitiva-AI — IA intermodal para cribado de Alzheimer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/>
            </a:pPr>
            <a:r>
              <a:t>MRI + clínico · calibración por cohorte · decisión coste-sensible (S2) · demo lista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Backup — Comparativa de pipelines (TEST)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P19 ALL: AUC 0.671 · PR 0.606 · Brier 0.292</a:t>
            </a:r>
          </a:p>
          <a:p>
            <a:pPr>
              <a:defRPr sz="2200"/>
            </a:pPr>
            <a:r>
              <a:t>P22 ALL: AUC 0.668–0.702 · PR 0.605–0.646</a:t>
            </a:r>
          </a:p>
          <a:p>
            <a:pPr>
              <a:defRPr sz="2200"/>
            </a:pPr>
            <a:r>
              <a:t>P24 ALL: AUC 0.727 · PR 0.717 · Brier 0.220</a:t>
            </a:r>
          </a:p>
          <a:p>
            <a:pPr>
              <a:defRPr sz="2200"/>
            </a:pPr>
            <a:r>
              <a:t>P26 LATE: AUC 0.713 · PR 0.712 · Brier 0.234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Backup — Decisión coste-sensible (5:1)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OAS1 @0.435: TP 14 · FP 9 · TN 18 · FN 6 (Coste 39)</a:t>
            </a:r>
          </a:p>
          <a:p>
            <a:pPr>
              <a:defRPr sz="2200"/>
            </a:pPr>
            <a:r>
              <a:t>OAS2 @0.332: TP 11 · FP 7 · TN 4 · FN 1 (Coste 12)</a:t>
            </a:r>
          </a:p>
          <a:p>
            <a:pPr>
              <a:defRPr sz="2200"/>
            </a:pPr>
            <a:r>
              <a:t>S2: OAS1 0.42 · OAS2 ≈ 0.4929 → OAS2 Recall ≥ 0.90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Backup — Calibración (ECE/MCE)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TEST ECE@10/MCE: ALL 0.178/0.407</a:t>
            </a:r>
          </a:p>
          <a:p>
            <a:pPr>
              <a:defRPr sz="2200"/>
            </a:pPr>
            <a:r>
              <a:t>OAS1 0.150/0.578 · OAS2 0.313/0.766</a:t>
            </a:r>
          </a:p>
          <a:p>
            <a:pPr>
              <a:defRPr sz="2200"/>
            </a:pPr>
            <a:r>
              <a:t>Acción: Platt por cohorte + monitorizar drift (ECE&gt;0.20 → recalibrar)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Backup — Arquitectura y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Carpetas: models, CONFIG, QA, DOCS, MANIFEST/ENV</a:t>
            </a:r>
          </a:p>
          <a:p>
            <a:pPr>
              <a:defRPr sz="2200"/>
            </a:pPr>
            <a:r>
              <a:t>Streamlit + FastAPI + CLI (end-to-end)</a:t>
            </a:r>
          </a:p>
          <a:p>
            <a:pPr>
              <a:defRPr sz="2200"/>
            </a:pPr>
            <a:r>
              <a:t>Zip reproducible y portable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El problema que no se 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Diagnóstico tardío → necesidad de cribado sensible</a:t>
            </a:r>
          </a:p>
          <a:p>
            <a:pPr>
              <a:defRPr sz="2200"/>
            </a:pPr>
            <a:r>
              <a:t>Optimización con coste clínico: FN:FP = 5:1</a:t>
            </a:r>
          </a:p>
          <a:p>
            <a:pPr>
              <a:defRPr sz="2200"/>
            </a:pPr>
            <a:r>
              <a:t>Objetivo: alta sensibilidad sin disparar FP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Datos y reto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OASIS-1 (transversal) · OASIS-2 (longitudinal, 1ª visita/paciente)</a:t>
            </a:r>
          </a:p>
          <a:p>
            <a:pPr>
              <a:defRPr sz="2200"/>
            </a:pPr>
            <a:r>
              <a:t>MRI: 20 slices → 56 features por paciente</a:t>
            </a:r>
          </a:p>
          <a:p>
            <a:pPr>
              <a:defRPr sz="2200"/>
            </a:pPr>
            <a:r>
              <a:t>Clínico: homogeneización + imputación + OHE(Sex) · anti-fuga (no CDR/Group como feature)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Camino del proyecto (p1 → p27)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p11: Catálogo por paciente (56 features)</a:t>
            </a:r>
          </a:p>
          <a:p>
            <a:pPr>
              <a:defRPr sz="2200"/>
            </a:pPr>
            <a:r>
              <a:t>p22: Calibración (Platt/Isotónica) y análisis por cohorte</a:t>
            </a:r>
          </a:p>
          <a:p>
            <a:pPr>
              <a:defRPr sz="2200"/>
            </a:pPr>
            <a:r>
              <a:t>p24: LR elastic-net + Platt (p_img)</a:t>
            </a:r>
          </a:p>
          <a:p>
            <a:pPr>
              <a:defRPr sz="2200"/>
            </a:pPr>
            <a:r>
              <a:t>p26/p26b: Intermodal LATE/MID + calibración por cohorte + política S2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P24 — Modelo de imagen (LR-EN + Platt)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TEST: AUC 0.727 (ALL) · 0.754 (OAS1) · 0.750 (OAS2) · Brier 0.220 (ALL)</a:t>
            </a:r>
          </a:p>
          <a:p>
            <a:pPr>
              <a:defRPr sz="2200"/>
            </a:pPr>
            <a:r>
              <a:t>Umbrales 5:1 (VAL): OAS1 0.435 · OAS2 0.332</a:t>
            </a:r>
          </a:p>
          <a:p>
            <a:pPr>
              <a:defRPr sz="2200"/>
            </a:pPr>
            <a:r>
              <a:t>p_img como pilar de la fusión intermodal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P26 — Intermodal: LATE vs MID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LATE = media(p_img, p_clin) → simple y robusto</a:t>
            </a:r>
          </a:p>
          <a:p>
            <a:pPr>
              <a:defRPr sz="2200"/>
            </a:pPr>
            <a:r>
              <a:t>MID integra IMG56+clínico+p1 pero rinde peor por N/covariables</a:t>
            </a:r>
          </a:p>
          <a:p>
            <a:pPr>
              <a:defRPr sz="2200"/>
            </a:pPr>
            <a:r>
              <a:t>TEST LATE: AUC 0.713 · PR-AUC 0.712 · Brier 0.234 (mejor que MID)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P26b/P27 — Calibración por cohorte + Política S2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Platt por cohorte y coste 5:1</a:t>
            </a:r>
          </a:p>
          <a:p>
            <a:pPr>
              <a:defRPr sz="2200"/>
            </a:pPr>
            <a:r>
              <a:t>S2 ajusta OAS2 para Recall ≥ 0.90</a:t>
            </a:r>
          </a:p>
          <a:p>
            <a:pPr>
              <a:defRPr sz="2200"/>
            </a:pPr>
            <a:r>
              <a:t>Umbrales activos: OAS1 0.42 · OAS2 ≈ 0.4929</a:t>
            </a:r>
          </a:p>
          <a:p>
            <a:pPr>
              <a:defRPr sz="2200"/>
            </a:pPr>
            <a:r>
              <a:t>Smoke TEST: OAS1 R=0.70, OAS2 R=0.917; Costes 39 y 11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Demo: GUI (Streamlit) + API (FastAPI) +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Streamlit: carga CSV, switch de política, sliders, métricas (TP/FP/TN/FN, Coste) y gráficos</a:t>
            </a:r>
          </a:p>
          <a:p>
            <a:pPr>
              <a:defRPr sz="2200"/>
            </a:pPr>
            <a:r>
              <a:t>FastAPI: POST /predict con clinical+features o clinical+p_img</a:t>
            </a:r>
          </a:p>
          <a:p>
            <a:pPr>
              <a:defRPr sz="2200"/>
            </a:pPr>
            <a:r>
              <a:t>CLI: compute_pimg_from_features.py · predict_end_to_end.py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800"/>
            </a:pPr>
            <a:r>
              <a:t>Impacto, límites y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/>
            </a:pPr>
            <a:r>
              <a:t>Impacto: prioriza recall y reduce FN en cribado</a:t>
            </a:r>
          </a:p>
          <a:p>
            <a:pPr>
              <a:defRPr sz="2200"/>
            </a:pPr>
            <a:r>
              <a:t>Límites: N reducido y ECE mayor en OAS2 → recalibración por sitio y monitoring</a:t>
            </a:r>
          </a:p>
          <a:p>
            <a:pPr>
              <a:defRPr sz="2200"/>
            </a:pPr>
            <a:r>
              <a:t>Próximos: validación externa, domain adaptation, reporte clínico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