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09/06/2025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09/06/2025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09/06/2025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09/06/2025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123728" y="54868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NEST JS</a:t>
            </a:r>
            <a:endParaRPr lang="es-ES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177281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Instalación</a:t>
            </a:r>
            <a:r>
              <a:rPr lang="es-ES" dirty="0" smtClean="0"/>
              <a:t>: </a:t>
            </a:r>
            <a:r>
              <a:rPr lang="es-ES" b="1" dirty="0" err="1" smtClean="0"/>
              <a:t>npm</a:t>
            </a:r>
            <a:r>
              <a:rPr lang="es-ES" b="1" dirty="0" smtClean="0"/>
              <a:t> </a:t>
            </a:r>
            <a:r>
              <a:rPr lang="es-ES" b="1" dirty="0" err="1" smtClean="0"/>
              <a:t>install</a:t>
            </a:r>
            <a:r>
              <a:rPr lang="es-ES" b="1" dirty="0" smtClean="0"/>
              <a:t> -g @</a:t>
            </a:r>
            <a:r>
              <a:rPr lang="es-ES" b="1" dirty="0" err="1" smtClean="0"/>
              <a:t>nestjs</a:t>
            </a:r>
            <a:r>
              <a:rPr lang="es-ES" b="1" dirty="0" smtClean="0"/>
              <a:t>/</a:t>
            </a:r>
            <a:r>
              <a:rPr lang="es-ES" b="1" dirty="0" err="1" smtClean="0"/>
              <a:t>cli</a:t>
            </a:r>
            <a:r>
              <a:rPr lang="es-ES" b="1" dirty="0" smtClean="0"/>
              <a:t> </a:t>
            </a:r>
            <a:endParaRPr lang="es-E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467544" y="278092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Visual Studio</a:t>
            </a:r>
            <a:r>
              <a:rPr lang="es-ES" dirty="0" smtClean="0"/>
              <a:t>: </a:t>
            </a:r>
            <a:r>
              <a:rPr lang="es-ES" b="1" dirty="0" err="1" smtClean="0"/>
              <a:t>NestJS</a:t>
            </a:r>
            <a:r>
              <a:rPr lang="es-ES" b="1" dirty="0" smtClean="0"/>
              <a:t> </a:t>
            </a:r>
            <a:r>
              <a:rPr lang="es-ES" b="1" dirty="0" err="1" smtClean="0"/>
              <a:t>File</a:t>
            </a:r>
            <a:r>
              <a:rPr lang="es-ES" b="1" dirty="0" smtClean="0"/>
              <a:t> </a:t>
            </a:r>
            <a:r>
              <a:rPr lang="es-ES" b="1" dirty="0" err="1" smtClean="0"/>
              <a:t>Generator</a:t>
            </a:r>
            <a:endParaRPr lang="es-E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62068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-Alta de nuevos cursos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1988840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Alta de nuevos alumnos:</a:t>
            </a:r>
          </a:p>
          <a:p>
            <a:r>
              <a:rPr lang="es-ES" dirty="0" smtClean="0"/>
              <a:t>	-Usuario y contraseña requeridos</a:t>
            </a:r>
          </a:p>
          <a:p>
            <a:r>
              <a:rPr lang="es-ES" dirty="0" smtClean="0"/>
              <a:t>	-Contraseña mínimo 6 caracteres</a:t>
            </a:r>
          </a:p>
          <a:p>
            <a:r>
              <a:rPr lang="es-ES" dirty="0" smtClean="0"/>
              <a:t>	-Email válido</a:t>
            </a:r>
          </a:p>
          <a:p>
            <a:r>
              <a:rPr lang="es-ES" dirty="0" smtClean="0"/>
              <a:t>	-Edad entre 18 y 99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43608" y="1412776"/>
            <a:ext cx="6840760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2771800" y="1844824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4788024" y="1844824"/>
            <a:ext cx="0" cy="28803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771800" y="148478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Seleccione curso: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1691680" y="2780928"/>
            <a:ext cx="4608512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763688" y="28529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3059832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Email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4067944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Curso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148064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Nota</a:t>
            </a:r>
            <a:endParaRPr lang="es-ES" dirty="0"/>
          </a:p>
        </p:txBody>
      </p:sp>
      <p:cxnSp>
        <p:nvCxnSpPr>
          <p:cNvPr id="13" name="12 Conector recto"/>
          <p:cNvCxnSpPr/>
          <p:nvPr/>
        </p:nvCxnSpPr>
        <p:spPr>
          <a:xfrm>
            <a:off x="1691680" y="3212976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2843808" y="278092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3923928" y="278092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5004048" y="278092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Pasos creación proyecto </a:t>
            </a:r>
            <a:r>
              <a:rPr lang="es-ES" sz="2400" b="1" dirty="0" err="1" smtClean="0"/>
              <a:t>backend</a:t>
            </a:r>
            <a:r>
              <a:rPr lang="es-ES" sz="2400" b="1" dirty="0" smtClean="0"/>
              <a:t> con </a:t>
            </a:r>
            <a:r>
              <a:rPr lang="es-ES" sz="2400" b="1" dirty="0" err="1" smtClean="0"/>
              <a:t>NestJS</a:t>
            </a:r>
            <a:r>
              <a:rPr lang="es-ES" sz="2400" b="1" dirty="0" smtClean="0"/>
              <a:t> (servicios REST)</a:t>
            </a:r>
            <a:endParaRPr lang="es-ES" sz="24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323528" y="476672"/>
            <a:ext cx="77768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ES" dirty="0" smtClean="0"/>
              <a:t>C</a:t>
            </a:r>
            <a:r>
              <a:rPr lang="es-ES" dirty="0" smtClean="0"/>
              <a:t>reación proyecto:</a:t>
            </a:r>
          </a:p>
          <a:p>
            <a:pPr lvl="1"/>
            <a:r>
              <a:rPr lang="es-ES" dirty="0" smtClean="0"/>
              <a:t>&gt;</a:t>
            </a:r>
            <a:r>
              <a:rPr lang="es-ES" dirty="0" err="1" smtClean="0"/>
              <a:t>nest</a:t>
            </a:r>
            <a:r>
              <a:rPr lang="es-ES" dirty="0" smtClean="0"/>
              <a:t> new </a:t>
            </a:r>
            <a:r>
              <a:rPr lang="es-ES" dirty="0" err="1" smtClean="0"/>
              <a:t>nombre_proyecto</a:t>
            </a:r>
            <a:endParaRPr lang="es-ES" dirty="0" smtClean="0"/>
          </a:p>
          <a:p>
            <a:pPr lvl="1"/>
            <a:r>
              <a:rPr lang="es-ES" dirty="0" smtClean="0"/>
              <a:t>Eliminar .</a:t>
            </a:r>
            <a:r>
              <a:rPr lang="es-ES" dirty="0" err="1" smtClean="0"/>
              <a:t>git</a:t>
            </a:r>
            <a:endParaRPr lang="es-ES" dirty="0" smtClean="0"/>
          </a:p>
          <a:p>
            <a:pPr lvl="1"/>
            <a:r>
              <a:rPr lang="es-ES" dirty="0" smtClean="0"/>
              <a:t>Eliminar entradas </a:t>
            </a:r>
            <a:r>
              <a:rPr lang="es-ES" dirty="0" err="1" smtClean="0"/>
              <a:t>eslint</a:t>
            </a:r>
            <a:endParaRPr lang="es-ES" dirty="0" smtClean="0"/>
          </a:p>
          <a:p>
            <a:pPr lvl="1"/>
            <a:r>
              <a:rPr lang="es-ES" dirty="0" smtClean="0"/>
              <a:t>Desactivar chequeo de nulos</a:t>
            </a:r>
          </a:p>
          <a:p>
            <a:r>
              <a:rPr lang="es-ES" dirty="0" smtClean="0"/>
              <a:t>-Si vamos a utilizar acceso a bases de datos, instalar </a:t>
            </a:r>
            <a:r>
              <a:rPr lang="es-ES" dirty="0" err="1" smtClean="0"/>
              <a:t>typeORM</a:t>
            </a:r>
            <a:endParaRPr lang="es-ES" dirty="0" smtClean="0"/>
          </a:p>
          <a:p>
            <a:r>
              <a:rPr lang="es-ES" dirty="0" smtClean="0"/>
              <a:t>-Creación de entidades y sus relaciones</a:t>
            </a:r>
          </a:p>
          <a:p>
            <a:r>
              <a:rPr lang="es-ES" dirty="0" smtClean="0"/>
              <a:t>-Creación de </a:t>
            </a:r>
            <a:r>
              <a:rPr lang="es-ES" dirty="0" err="1" smtClean="0"/>
              <a:t>DTOs</a:t>
            </a:r>
            <a:r>
              <a:rPr lang="es-ES" dirty="0" smtClean="0"/>
              <a:t>, tanto para entrada de datos como para salida de datos. Añadir validadores en los </a:t>
            </a:r>
            <a:r>
              <a:rPr lang="es-ES" dirty="0" err="1" smtClean="0"/>
              <a:t>DTOs</a:t>
            </a:r>
            <a:r>
              <a:rPr lang="es-ES" dirty="0" smtClean="0"/>
              <a:t> de entrada de datos</a:t>
            </a:r>
          </a:p>
          <a:p>
            <a:r>
              <a:rPr lang="es-ES" dirty="0" smtClean="0"/>
              <a:t>-Implementación del </a:t>
            </a:r>
            <a:r>
              <a:rPr lang="es-ES" dirty="0" err="1" smtClean="0"/>
              <a:t>service</a:t>
            </a:r>
            <a:r>
              <a:rPr lang="es-ES" dirty="0" smtClean="0"/>
              <a:t>. Dentro de los métodos del </a:t>
            </a:r>
            <a:r>
              <a:rPr lang="es-ES" dirty="0" err="1" smtClean="0"/>
              <a:t>service</a:t>
            </a:r>
            <a:r>
              <a:rPr lang="es-ES" dirty="0" smtClean="0"/>
              <a:t>, se realizan comprobaciones de integridad de los datos (evitar campos repetidos, etc.). Informando en los tipos de devolución o mediante la generación de errores de aquellas situaciones anómalas que se puedan producir.</a:t>
            </a:r>
          </a:p>
          <a:p>
            <a:r>
              <a:rPr lang="es-ES" dirty="0" smtClean="0"/>
              <a:t>-Implementación del </a:t>
            </a:r>
            <a:r>
              <a:rPr lang="es-ES" dirty="0" err="1" smtClean="0"/>
              <a:t>controller</a:t>
            </a:r>
            <a:r>
              <a:rPr lang="es-ES" dirty="0" smtClean="0"/>
              <a:t>. Aquí pensamos en los métodos que hay que exponer al exterior, hacia el </a:t>
            </a:r>
            <a:r>
              <a:rPr lang="es-ES" dirty="0" err="1" smtClean="0"/>
              <a:t>front</a:t>
            </a:r>
            <a:r>
              <a:rPr lang="es-ES" dirty="0" smtClean="0"/>
              <a:t>. Se informa mediante códigos de estado sobre situaciones anómalas que se puedan producir.</a:t>
            </a:r>
          </a:p>
          <a:p>
            <a:r>
              <a:rPr lang="es-ES" dirty="0" smtClean="0"/>
              <a:t>-Utilización de variables de entorno para datos sensibles</a:t>
            </a:r>
          </a:p>
          <a:p>
            <a:r>
              <a:rPr lang="es-ES" dirty="0" smtClean="0"/>
              <a:t>-Incorporar </a:t>
            </a:r>
            <a:r>
              <a:rPr lang="es-ES" dirty="0" err="1" smtClean="0"/>
              <a:t>swagger</a:t>
            </a:r>
            <a:r>
              <a:rPr lang="es-ES" dirty="0" smtClean="0"/>
              <a:t> para documentar el servicio</a:t>
            </a:r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AppModule</a:t>
            </a:r>
            <a:r>
              <a:rPr lang="es-ES" dirty="0" smtClean="0"/>
              <a:t>:</a:t>
            </a:r>
          </a:p>
          <a:p>
            <a:r>
              <a:rPr lang="es-ES" dirty="0" smtClean="0"/>
              <a:t>	</a:t>
            </a:r>
            <a:r>
              <a:rPr lang="es-ES" dirty="0" smtClean="0"/>
              <a:t>.Registro de </a:t>
            </a:r>
            <a:r>
              <a:rPr lang="es-ES" dirty="0" err="1" smtClean="0"/>
              <a:t>service</a:t>
            </a:r>
            <a:r>
              <a:rPr lang="es-ES" dirty="0" smtClean="0"/>
              <a:t> y </a:t>
            </a:r>
            <a:r>
              <a:rPr lang="es-ES" dirty="0" err="1" smtClean="0"/>
              <a:t>controller</a:t>
            </a:r>
            <a:endParaRPr lang="es-ES" dirty="0" smtClean="0"/>
          </a:p>
          <a:p>
            <a:r>
              <a:rPr lang="es-ES" dirty="0" smtClean="0"/>
              <a:t>	.Información de conexión a base de datos y entidades</a:t>
            </a:r>
          </a:p>
          <a:p>
            <a:r>
              <a:rPr lang="es-ES" dirty="0" smtClean="0"/>
              <a:t>	</a:t>
            </a:r>
            <a:r>
              <a:rPr lang="es-ES" dirty="0" smtClean="0"/>
              <a:t>.Acceso a variables de entorno para datos de conexión a base de datos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63688" y="69269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411760" y="2636912"/>
            <a:ext cx="4968552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"/>
          <p:cNvCxnSpPr>
            <a:stCxn id="3" idx="0"/>
            <a:endCxn id="3" idx="2"/>
          </p:cNvCxnSpPr>
          <p:nvPr/>
        </p:nvCxnSpPr>
        <p:spPr>
          <a:xfrm>
            <a:off x="4896036" y="2636912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555776" y="22048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364088" y="22048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4499992" y="4725144"/>
            <a:ext cx="86409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572000" y="47251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10" name="9 Elipse"/>
          <p:cNvSpPr/>
          <p:nvPr/>
        </p:nvSpPr>
        <p:spPr>
          <a:xfrm>
            <a:off x="2771800" y="3140968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2987824" y="31409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sp>
        <p:nvSpPr>
          <p:cNvPr id="12" name="11 Elipse"/>
          <p:cNvSpPr/>
          <p:nvPr/>
        </p:nvSpPr>
        <p:spPr>
          <a:xfrm>
            <a:off x="5220072" y="2852936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436096" y="28529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4" name="13 Elipse"/>
          <p:cNvSpPr/>
          <p:nvPr/>
        </p:nvSpPr>
        <p:spPr>
          <a:xfrm>
            <a:off x="5220072" y="3429000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5436096" y="34290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6" name="15 Cilindro"/>
          <p:cNvSpPr/>
          <p:nvPr/>
        </p:nvSpPr>
        <p:spPr>
          <a:xfrm>
            <a:off x="8172400" y="2996952"/>
            <a:ext cx="792088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0" y="2924944"/>
            <a:ext cx="9716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79512" y="249289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Front</a:t>
            </a:r>
            <a:endParaRPr lang="es-ES" dirty="0"/>
          </a:p>
        </p:txBody>
      </p:sp>
      <p:sp>
        <p:nvSpPr>
          <p:cNvPr id="19" name="18 Forma libre"/>
          <p:cNvSpPr/>
          <p:nvPr/>
        </p:nvSpPr>
        <p:spPr>
          <a:xfrm>
            <a:off x="1000664" y="2917167"/>
            <a:ext cx="1397479" cy="317739"/>
          </a:xfrm>
          <a:custGeom>
            <a:avLst/>
            <a:gdLst>
              <a:gd name="connsiteX0" fmla="*/ 0 w 1397479"/>
              <a:gd name="connsiteY0" fmla="*/ 317739 h 317739"/>
              <a:gd name="connsiteX1" fmla="*/ 569344 w 1397479"/>
              <a:gd name="connsiteY1" fmla="*/ 24441 h 317739"/>
              <a:gd name="connsiteX2" fmla="*/ 1397479 w 1397479"/>
              <a:gd name="connsiteY2" fmla="*/ 171090 h 3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479" h="317739">
                <a:moveTo>
                  <a:pt x="0" y="317739"/>
                </a:moveTo>
                <a:cubicBezTo>
                  <a:pt x="168215" y="183311"/>
                  <a:pt x="336431" y="48883"/>
                  <a:pt x="569344" y="24441"/>
                </a:cubicBezTo>
                <a:cubicBezTo>
                  <a:pt x="802257" y="0"/>
                  <a:pt x="1099868" y="85545"/>
                  <a:pt x="1397479" y="17109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orma libre"/>
          <p:cNvSpPr/>
          <p:nvPr/>
        </p:nvSpPr>
        <p:spPr>
          <a:xfrm>
            <a:off x="983411" y="3528204"/>
            <a:ext cx="1449238" cy="234351"/>
          </a:xfrm>
          <a:custGeom>
            <a:avLst/>
            <a:gdLst>
              <a:gd name="connsiteX0" fmla="*/ 1449238 w 1449238"/>
              <a:gd name="connsiteY0" fmla="*/ 8626 h 234351"/>
              <a:gd name="connsiteX1" fmla="*/ 724619 w 1449238"/>
              <a:gd name="connsiteY1" fmla="*/ 232913 h 234351"/>
              <a:gd name="connsiteX2" fmla="*/ 0 w 1449238"/>
              <a:gd name="connsiteY2" fmla="*/ 0 h 23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9238" h="234351">
                <a:moveTo>
                  <a:pt x="1449238" y="8626"/>
                </a:moveTo>
                <a:cubicBezTo>
                  <a:pt x="1207698" y="121488"/>
                  <a:pt x="966159" y="234351"/>
                  <a:pt x="724619" y="232913"/>
                </a:cubicBezTo>
                <a:cubicBezTo>
                  <a:pt x="483079" y="231475"/>
                  <a:pt x="241539" y="115737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1259632" y="32129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7020272" y="335699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91680" y="5486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Códigos de estado HTTP</a:t>
            </a:r>
            <a:endParaRPr lang="es-ES" dirty="0"/>
          </a:p>
        </p:txBody>
      </p:sp>
      <p:sp>
        <p:nvSpPr>
          <p:cNvPr id="3" name="2 Elipse"/>
          <p:cNvSpPr/>
          <p:nvPr/>
        </p:nvSpPr>
        <p:spPr>
          <a:xfrm>
            <a:off x="4427984" y="2492896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5076056" y="285293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backend</a:t>
            </a:r>
            <a:endParaRPr lang="es-ES" sz="2800" dirty="0"/>
          </a:p>
        </p:txBody>
      </p:sp>
      <p:sp>
        <p:nvSpPr>
          <p:cNvPr id="5" name="4 Forma libre"/>
          <p:cNvSpPr/>
          <p:nvPr/>
        </p:nvSpPr>
        <p:spPr>
          <a:xfrm>
            <a:off x="931653" y="2175294"/>
            <a:ext cx="3493698" cy="774940"/>
          </a:xfrm>
          <a:custGeom>
            <a:avLst/>
            <a:gdLst>
              <a:gd name="connsiteX0" fmla="*/ 0 w 3493698"/>
              <a:gd name="connsiteY0" fmla="*/ 680049 h 774940"/>
              <a:gd name="connsiteX1" fmla="*/ 1535502 w 3493698"/>
              <a:gd name="connsiteY1" fmla="*/ 15815 h 774940"/>
              <a:gd name="connsiteX2" fmla="*/ 3493698 w 3493698"/>
              <a:gd name="connsiteY2" fmla="*/ 774940 h 77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3698" h="774940">
                <a:moveTo>
                  <a:pt x="0" y="680049"/>
                </a:moveTo>
                <a:cubicBezTo>
                  <a:pt x="476609" y="340024"/>
                  <a:pt x="953219" y="0"/>
                  <a:pt x="1535502" y="15815"/>
                </a:cubicBezTo>
                <a:cubicBezTo>
                  <a:pt x="2117785" y="31630"/>
                  <a:pt x="2805741" y="403285"/>
                  <a:pt x="3493698" y="77494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Forma libre"/>
          <p:cNvSpPr/>
          <p:nvPr/>
        </p:nvSpPr>
        <p:spPr>
          <a:xfrm>
            <a:off x="1078302" y="3519577"/>
            <a:ext cx="3502324" cy="737559"/>
          </a:xfrm>
          <a:custGeom>
            <a:avLst/>
            <a:gdLst>
              <a:gd name="connsiteX0" fmla="*/ 3502324 w 3502324"/>
              <a:gd name="connsiteY0" fmla="*/ 0 h 737559"/>
              <a:gd name="connsiteX1" fmla="*/ 1768415 w 3502324"/>
              <a:gd name="connsiteY1" fmla="*/ 698740 h 737559"/>
              <a:gd name="connsiteX2" fmla="*/ 0 w 3502324"/>
              <a:gd name="connsiteY2" fmla="*/ 232914 h 73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2324" h="737559">
                <a:moveTo>
                  <a:pt x="3502324" y="0"/>
                </a:moveTo>
                <a:cubicBezTo>
                  <a:pt x="2927230" y="329960"/>
                  <a:pt x="2352136" y="659921"/>
                  <a:pt x="1768415" y="698740"/>
                </a:cubicBezTo>
                <a:cubicBezTo>
                  <a:pt x="1184694" y="737559"/>
                  <a:pt x="592347" y="485236"/>
                  <a:pt x="0" y="23291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71600" y="4581128"/>
            <a:ext cx="52565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8 Conector recto"/>
          <p:cNvCxnSpPr/>
          <p:nvPr/>
        </p:nvCxnSpPr>
        <p:spPr>
          <a:xfrm>
            <a:off x="2627784" y="458112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347864" y="465313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JSON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115616" y="46531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código estado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7664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Estructura proyecto </a:t>
            </a:r>
            <a:r>
              <a:rPr lang="es-ES" sz="2400" dirty="0" err="1" smtClean="0"/>
              <a:t>backend</a:t>
            </a:r>
            <a:endParaRPr lang="es-ES" sz="2400" dirty="0" smtClean="0"/>
          </a:p>
        </p:txBody>
      </p:sp>
      <p:sp>
        <p:nvSpPr>
          <p:cNvPr id="3" name="2 Tarjeta"/>
          <p:cNvSpPr/>
          <p:nvPr/>
        </p:nvSpPr>
        <p:spPr>
          <a:xfrm>
            <a:off x="1691680" y="1988840"/>
            <a:ext cx="1152128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887452" y="20811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src</a:t>
            </a:r>
            <a:endParaRPr lang="es-ES" sz="2400" dirty="0"/>
          </a:p>
        </p:txBody>
      </p:sp>
      <p:sp>
        <p:nvSpPr>
          <p:cNvPr id="5" name="4 Tarjeta"/>
          <p:cNvSpPr/>
          <p:nvPr/>
        </p:nvSpPr>
        <p:spPr>
          <a:xfrm>
            <a:off x="2627784" y="299695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823556" y="308921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controller</a:t>
            </a:r>
            <a:endParaRPr lang="es-ES" sz="2400" dirty="0"/>
          </a:p>
        </p:txBody>
      </p:sp>
      <p:sp>
        <p:nvSpPr>
          <p:cNvPr id="7" name="6 Tarjeta"/>
          <p:cNvSpPr/>
          <p:nvPr/>
        </p:nvSpPr>
        <p:spPr>
          <a:xfrm>
            <a:off x="2627784" y="393305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823556" y="402531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service</a:t>
            </a:r>
            <a:endParaRPr lang="es-ES" sz="2400" dirty="0"/>
          </a:p>
        </p:txBody>
      </p:sp>
      <p:sp>
        <p:nvSpPr>
          <p:cNvPr id="9" name="8 Tarjeta"/>
          <p:cNvSpPr/>
          <p:nvPr/>
        </p:nvSpPr>
        <p:spPr>
          <a:xfrm>
            <a:off x="2627784" y="479715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823556" y="488941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model</a:t>
            </a:r>
            <a:endParaRPr lang="es-ES" sz="2400" dirty="0"/>
          </a:p>
        </p:txBody>
      </p:sp>
      <p:cxnSp>
        <p:nvCxnSpPr>
          <p:cNvPr id="12" name="11 Conector recto"/>
          <p:cNvCxnSpPr>
            <a:stCxn id="3" idx="2"/>
          </p:cNvCxnSpPr>
          <p:nvPr/>
        </p:nvCxnSpPr>
        <p:spPr>
          <a:xfrm>
            <a:off x="2267744" y="2636912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endCxn id="9" idx="1"/>
          </p:cNvCxnSpPr>
          <p:nvPr/>
        </p:nvCxnSpPr>
        <p:spPr>
          <a:xfrm flipV="1">
            <a:off x="2267744" y="51211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endCxn id="7" idx="1"/>
          </p:cNvCxnSpPr>
          <p:nvPr/>
        </p:nvCxnSpPr>
        <p:spPr>
          <a:xfrm>
            <a:off x="2267744" y="42210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endCxn id="5" idx="1"/>
          </p:cNvCxnSpPr>
          <p:nvPr/>
        </p:nvCxnSpPr>
        <p:spPr>
          <a:xfrm flipV="1">
            <a:off x="2267744" y="33209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148064" y="486916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clase por tabla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400506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 </a:t>
            </a:r>
            <a:r>
              <a:rPr lang="es-ES" dirty="0" err="1" smtClean="0"/>
              <a:t>service</a:t>
            </a:r>
            <a:r>
              <a:rPr lang="es-ES" dirty="0" smtClean="0"/>
              <a:t> por cada clase </a:t>
            </a:r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220072" y="306896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 </a:t>
            </a:r>
            <a:r>
              <a:rPr lang="es-ES" dirty="0" err="1" smtClean="0"/>
              <a:t>controller</a:t>
            </a:r>
            <a:r>
              <a:rPr lang="es-ES" dirty="0" smtClean="0"/>
              <a:t> por funcionalidad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7664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Estructura proyecto </a:t>
            </a:r>
            <a:r>
              <a:rPr lang="es-ES" sz="2400" dirty="0" err="1" smtClean="0"/>
              <a:t>front</a:t>
            </a:r>
            <a:endParaRPr lang="es-ES" sz="2400" dirty="0" smtClean="0"/>
          </a:p>
        </p:txBody>
      </p:sp>
      <p:sp>
        <p:nvSpPr>
          <p:cNvPr id="3" name="2 Tarjeta"/>
          <p:cNvSpPr/>
          <p:nvPr/>
        </p:nvSpPr>
        <p:spPr>
          <a:xfrm>
            <a:off x="1691680" y="1268760"/>
            <a:ext cx="1152128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887452" y="136102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app</a:t>
            </a:r>
            <a:endParaRPr lang="es-ES" sz="2400" dirty="0"/>
          </a:p>
        </p:txBody>
      </p:sp>
      <p:sp>
        <p:nvSpPr>
          <p:cNvPr id="5" name="4 Tarjeta"/>
          <p:cNvSpPr/>
          <p:nvPr/>
        </p:nvSpPr>
        <p:spPr>
          <a:xfrm>
            <a:off x="2627784" y="227687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823556" y="236913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componentes</a:t>
            </a:r>
            <a:endParaRPr lang="es-ES" sz="2400" dirty="0"/>
          </a:p>
        </p:txBody>
      </p:sp>
      <p:sp>
        <p:nvSpPr>
          <p:cNvPr id="7" name="6 Tarjeta"/>
          <p:cNvSpPr/>
          <p:nvPr/>
        </p:nvSpPr>
        <p:spPr>
          <a:xfrm>
            <a:off x="2627784" y="393305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823556" y="402531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service</a:t>
            </a:r>
            <a:endParaRPr lang="es-ES" sz="2400" dirty="0"/>
          </a:p>
        </p:txBody>
      </p:sp>
      <p:sp>
        <p:nvSpPr>
          <p:cNvPr id="9" name="8 Tarjeta"/>
          <p:cNvSpPr/>
          <p:nvPr/>
        </p:nvSpPr>
        <p:spPr>
          <a:xfrm>
            <a:off x="2576028" y="564099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771800" y="573325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model</a:t>
            </a:r>
            <a:endParaRPr lang="es-ES" sz="2400" dirty="0"/>
          </a:p>
        </p:txBody>
      </p:sp>
      <p:cxnSp>
        <p:nvCxnSpPr>
          <p:cNvPr id="12" name="11 Conector recto"/>
          <p:cNvCxnSpPr>
            <a:stCxn id="3" idx="2"/>
          </p:cNvCxnSpPr>
          <p:nvPr/>
        </p:nvCxnSpPr>
        <p:spPr>
          <a:xfrm>
            <a:off x="2267744" y="1916832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endCxn id="9" idx="1"/>
          </p:cNvCxnSpPr>
          <p:nvPr/>
        </p:nvCxnSpPr>
        <p:spPr>
          <a:xfrm flipV="1">
            <a:off x="2215988" y="5965032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endCxn id="7" idx="1"/>
          </p:cNvCxnSpPr>
          <p:nvPr/>
        </p:nvCxnSpPr>
        <p:spPr>
          <a:xfrm>
            <a:off x="2267744" y="42210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endCxn id="5" idx="1"/>
          </p:cNvCxnSpPr>
          <p:nvPr/>
        </p:nvCxnSpPr>
        <p:spPr>
          <a:xfrm flipV="1">
            <a:off x="2267744" y="260090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Tarjeta"/>
          <p:cNvSpPr/>
          <p:nvPr/>
        </p:nvSpPr>
        <p:spPr>
          <a:xfrm>
            <a:off x="4139952" y="3068960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4499992" y="30689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clientes</a:t>
            </a:r>
            <a:endParaRPr lang="es-ES" dirty="0"/>
          </a:p>
        </p:txBody>
      </p:sp>
      <p:sp>
        <p:nvSpPr>
          <p:cNvPr id="27" name="26 Tarjeta"/>
          <p:cNvSpPr/>
          <p:nvPr/>
        </p:nvSpPr>
        <p:spPr>
          <a:xfrm>
            <a:off x="4139952" y="3501008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CuadroTexto"/>
          <p:cNvSpPr txBox="1"/>
          <p:nvPr/>
        </p:nvSpPr>
        <p:spPr>
          <a:xfrm>
            <a:off x="4427984" y="35010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productos</a:t>
            </a:r>
            <a:endParaRPr lang="es-ES" dirty="0"/>
          </a:p>
        </p:txBody>
      </p:sp>
      <p:sp>
        <p:nvSpPr>
          <p:cNvPr id="29" name="28 Tarjeta"/>
          <p:cNvSpPr/>
          <p:nvPr/>
        </p:nvSpPr>
        <p:spPr>
          <a:xfrm>
            <a:off x="4211960" y="4653136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CuadroTexto"/>
          <p:cNvSpPr txBox="1"/>
          <p:nvPr/>
        </p:nvSpPr>
        <p:spPr>
          <a:xfrm>
            <a:off x="4572000" y="46531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clientes</a:t>
            </a:r>
            <a:endParaRPr lang="es-ES" dirty="0"/>
          </a:p>
        </p:txBody>
      </p:sp>
      <p:sp>
        <p:nvSpPr>
          <p:cNvPr id="31" name="30 Tarjeta"/>
          <p:cNvSpPr/>
          <p:nvPr/>
        </p:nvSpPr>
        <p:spPr>
          <a:xfrm>
            <a:off x="4211960" y="5085184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CuadroTexto"/>
          <p:cNvSpPr txBox="1"/>
          <p:nvPr/>
        </p:nvSpPr>
        <p:spPr>
          <a:xfrm>
            <a:off x="4499992" y="50851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productos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563888" y="1844824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3851920" y="213285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</a:t>
            </a:r>
            <a:r>
              <a:rPr lang="es-ES" dirty="0" err="1" smtClean="0"/>
              <a:t>paises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6372200" y="980728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6372200" y="12687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rescountries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83568" y="3356992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971600" y="3645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app</a:t>
            </a:r>
            <a:r>
              <a:rPr lang="es-ES" dirty="0" smtClean="0"/>
              <a:t> </a:t>
            </a:r>
            <a:r>
              <a:rPr lang="es-ES" dirty="0" err="1" smtClean="0"/>
              <a:t>front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1835696" y="2564904"/>
            <a:ext cx="172819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2" idx="3"/>
            <a:endCxn id="6" idx="7"/>
          </p:cNvCxnSpPr>
          <p:nvPr/>
        </p:nvCxnSpPr>
        <p:spPr>
          <a:xfrm flipH="1">
            <a:off x="1974284" y="2705302"/>
            <a:ext cx="1811056" cy="799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endCxn id="5" idx="1"/>
          </p:cNvCxnSpPr>
          <p:nvPr/>
        </p:nvCxnSpPr>
        <p:spPr>
          <a:xfrm flipV="1">
            <a:off x="4716016" y="1453426"/>
            <a:ext cx="1656184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5004048" y="1700808"/>
            <a:ext cx="136815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3563888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3000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059582"/>
            <a:ext cx="6086251" cy="318766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971600" y="1412776"/>
            <a:ext cx="172819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1259632" y="9807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Alumno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5580112" y="1412776"/>
            <a:ext cx="172819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5868144" y="9807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Curso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699792" y="1916832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 flipV="1">
            <a:off x="2627784" y="2564904"/>
            <a:ext cx="302433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771800" y="155679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076056" y="155679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076056" y="227687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771800" y="220486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4" name="13 Rectángulo"/>
          <p:cNvSpPr/>
          <p:nvPr/>
        </p:nvSpPr>
        <p:spPr>
          <a:xfrm>
            <a:off x="2699792" y="4365104"/>
            <a:ext cx="2664296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2987824" y="39330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matriculas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699792" y="5486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DTOs</a:t>
            </a:r>
            <a:endParaRPr lang="es-ES" sz="2800" dirty="0"/>
          </a:p>
        </p:txBody>
      </p:sp>
      <p:sp>
        <p:nvSpPr>
          <p:cNvPr id="3" name="2 Rectángulo"/>
          <p:cNvSpPr/>
          <p:nvPr/>
        </p:nvSpPr>
        <p:spPr>
          <a:xfrm>
            <a:off x="467544" y="1916832"/>
            <a:ext cx="669674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2771800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 </a:t>
            </a:r>
            <a:endParaRPr lang="es-ES" dirty="0"/>
          </a:p>
        </p:txBody>
      </p:sp>
      <p:sp>
        <p:nvSpPr>
          <p:cNvPr id="5" name="4 Disco magnético"/>
          <p:cNvSpPr/>
          <p:nvPr/>
        </p:nvSpPr>
        <p:spPr>
          <a:xfrm>
            <a:off x="7812360" y="2780928"/>
            <a:ext cx="936104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5220072" y="263691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5580112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repository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3059832" y="263691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419872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0" name="9 Rectángulo redondeado"/>
          <p:cNvSpPr/>
          <p:nvPr/>
        </p:nvSpPr>
        <p:spPr>
          <a:xfrm>
            <a:off x="755576" y="263691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1115616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cxnSp>
        <p:nvCxnSpPr>
          <p:cNvPr id="13" name="12 Conector recto de flecha"/>
          <p:cNvCxnSpPr>
            <a:stCxn id="8" idx="3"/>
            <a:endCxn id="6" idx="1"/>
          </p:cNvCxnSpPr>
          <p:nvPr/>
        </p:nvCxnSpPr>
        <p:spPr>
          <a:xfrm>
            <a:off x="4716016" y="3032956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572000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entidades</a:t>
            </a:r>
            <a:endParaRPr lang="es-ES" dirty="0"/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2483768" y="3068960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179512" y="3068960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504" y="27089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JSON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195736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/>
              <a:t>DTOs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279</Words>
  <Application>Microsoft Office PowerPoint</Application>
  <PresentationFormat>Presentación en pantalla 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Antonio</dc:creator>
  <cp:lastModifiedBy>Antonio</cp:lastModifiedBy>
  <cp:revision>9</cp:revision>
  <dcterms:created xsi:type="dcterms:W3CDTF">2025-05-20T07:46:52Z</dcterms:created>
  <dcterms:modified xsi:type="dcterms:W3CDTF">2025-06-09T08:01:00Z</dcterms:modified>
</cp:coreProperties>
</file>