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62" r:id="rId2"/>
    <p:sldId id="264" r:id="rId3"/>
    <p:sldId id="257" r:id="rId4"/>
    <p:sldId id="265" r:id="rId5"/>
    <p:sldId id="266" r:id="rId6"/>
    <p:sldId id="267" r:id="rId7"/>
    <p:sldId id="261" r:id="rId8"/>
    <p:sldId id="268" r:id="rId9"/>
    <p:sldId id="263" r:id="rId10"/>
    <p:sldId id="271" r:id="rId11"/>
    <p:sldId id="272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B2C3F-6631-4401-A4CF-B8435DE96E23}" type="datetimeFigureOut">
              <a:rPr lang="es-AR" smtClean="0"/>
              <a:pPr/>
              <a:t>05/06/2014</a:t>
            </a:fld>
            <a:endParaRPr lang="es-A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A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CD2A9-A95B-451D-B03F-410AE9886292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652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CD2A9-A95B-451D-B03F-410AE9886292}" type="slidenum">
              <a:rPr lang="es-AR" smtClean="0"/>
              <a:pPr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969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6678C0-28D0-4DE3-95DC-1D22487D7337}" type="datetimeFigureOut">
              <a:rPr lang="pt-BR" smtClean="0"/>
              <a:pPr/>
              <a:t>05/06/2014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E3EA8D-7568-4FBA-B579-23C7D7296A7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1010308_452170524913172_1558991889_n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7245"/>
          <a:stretch>
            <a:fillRect/>
          </a:stretch>
        </p:blipFill>
        <p:spPr>
          <a:xfrm>
            <a:off x="971600" y="4869160"/>
            <a:ext cx="7352983" cy="2175134"/>
          </a:xfrm>
          <a:prstGeom prst="rect">
            <a:avLst/>
          </a:prstGeom>
        </p:spPr>
      </p:pic>
      <p:pic>
        <p:nvPicPr>
          <p:cNvPr id="2" name="Imagem 1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91" y="1700808"/>
            <a:ext cx="5741084" cy="4113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ttp://www.proac.uff.br/petroleo/sites/default/files/logo_da_escola_de_engenharia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535" y="332656"/>
            <a:ext cx="2171095" cy="180020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7015146" y="420153"/>
            <a:ext cx="1840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Tahoma" pitchFamily="34" charset="0"/>
                <a:cs typeface="Tahoma" pitchFamily="34" charset="0"/>
              </a:rPr>
              <a:t>GT2</a:t>
            </a:r>
            <a:endParaRPr lang="pt-BR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1093032"/>
            <a:ext cx="9144000" cy="6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       Marinha do Brasil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3568" y="731520"/>
            <a:ext cx="8064896" cy="5505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3200" b="1" dirty="0" smtClean="0">
                <a:latin typeface="Calibri" panose="020F0502020204030204" pitchFamily="34" charset="0"/>
              </a:rPr>
              <a:t>Sonar</a:t>
            </a:r>
            <a:r>
              <a:rPr lang="pt-BR" sz="2400" b="1" dirty="0" smtClean="0"/>
              <a:t> </a:t>
            </a:r>
            <a:endParaRPr lang="pt-BR" sz="2400" dirty="0" smtClean="0"/>
          </a:p>
          <a:p>
            <a:pPr marL="45720" indent="0">
              <a:buNone/>
            </a:pPr>
            <a:r>
              <a:rPr lang="pt-BR" sz="2800" dirty="0" smtClean="0">
                <a:latin typeface="Calibri" panose="020F0502020204030204" pitchFamily="34" charset="0"/>
              </a:rPr>
              <a:t>Atua </a:t>
            </a:r>
            <a:r>
              <a:rPr lang="pt-BR" sz="2800" dirty="0" smtClean="0">
                <a:latin typeface="Calibri" panose="020F0502020204030204" pitchFamily="34" charset="0"/>
              </a:rPr>
              <a:t>na área de acústica submarina e sistemas sonar, especialmente em análise e processamento de sinais, propagação do som, transdutores eletroacústicos e equipamentos acústicos. Desenvolveu, entre outros produtos, sistemas de previsão de alcance sonar e traçado de raios sonoros – tático (SPARS) e estratégicos (MODPRES) -, classificador de contatos de sonares passivos (SCC), alvo sonar, transdutores eletroacústicos, equipamentos para calibração de transdutores, testes de dispositivos de varredura de minas e simuladores de ruído para tiro </a:t>
            </a:r>
            <a:r>
              <a:rPr lang="pt-BR" sz="2800" dirty="0" err="1" smtClean="0">
                <a:latin typeface="Calibri" panose="020F0502020204030204" pitchFamily="34" charset="0"/>
              </a:rPr>
              <a:t>torpédico</a:t>
            </a:r>
            <a:r>
              <a:rPr lang="pt-BR" sz="2800" dirty="0" smtClean="0">
                <a:latin typeface="Calibri" panose="020F0502020204030204" pitchFamily="34" charset="0"/>
              </a:rPr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27584" y="731520"/>
            <a:ext cx="7776864" cy="5289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3200" b="1" dirty="0" smtClean="0">
                <a:latin typeface="Calibri" panose="020F0502020204030204" pitchFamily="34" charset="0"/>
              </a:rPr>
              <a:t>Sistemas </a:t>
            </a:r>
            <a:r>
              <a:rPr lang="pt-BR" sz="3200" b="1" dirty="0" smtClean="0">
                <a:latin typeface="Calibri" panose="020F0502020204030204" pitchFamily="34" charset="0"/>
              </a:rPr>
              <a:t>Digitais </a:t>
            </a:r>
            <a:endParaRPr lang="pt-BR" sz="3200" dirty="0" smtClean="0">
              <a:latin typeface="Calibri" panose="020F0502020204030204" pitchFamily="34" charset="0"/>
            </a:endParaRPr>
          </a:p>
          <a:p>
            <a:pPr marL="45720" indent="0">
              <a:buNone/>
            </a:pPr>
            <a:r>
              <a:rPr lang="pt-BR" sz="2800" dirty="0">
                <a:latin typeface="Calibri" panose="020F0502020204030204" pitchFamily="34" charset="0"/>
              </a:rPr>
              <a:t>D</a:t>
            </a:r>
            <a:r>
              <a:rPr lang="pt-BR" sz="2800" dirty="0" smtClean="0">
                <a:latin typeface="Calibri" panose="020F0502020204030204" pitchFamily="34" charset="0"/>
              </a:rPr>
              <a:t>esenvolve </a:t>
            </a:r>
            <a:r>
              <a:rPr lang="pt-BR" sz="2800" dirty="0" smtClean="0">
                <a:latin typeface="Calibri" panose="020F0502020204030204" pitchFamily="34" charset="0"/>
              </a:rPr>
              <a:t>sistemas digitais operativos. Estabelece, junto aos usuários, as especificações dos novos sistemas, implementa o projeto, desenvolvendo o </a:t>
            </a:r>
            <a:r>
              <a:rPr lang="pt-BR" sz="2800" i="1" dirty="0" smtClean="0">
                <a:latin typeface="Calibri" panose="020F0502020204030204" pitchFamily="34" charset="0"/>
              </a:rPr>
              <a:t>hardware </a:t>
            </a:r>
            <a:r>
              <a:rPr lang="pt-BR" sz="2800" dirty="0" smtClean="0">
                <a:latin typeface="Calibri" panose="020F0502020204030204" pitchFamily="34" charset="0"/>
              </a:rPr>
              <a:t>e o </a:t>
            </a:r>
            <a:r>
              <a:rPr lang="pt-BR" sz="2800" i="1" dirty="0" smtClean="0">
                <a:latin typeface="Calibri" panose="020F0502020204030204" pitchFamily="34" charset="0"/>
              </a:rPr>
              <a:t>software </a:t>
            </a:r>
            <a:r>
              <a:rPr lang="pt-BR" sz="2800" dirty="0" smtClean="0">
                <a:latin typeface="Calibri" panose="020F0502020204030204" pitchFamily="34" charset="0"/>
              </a:rPr>
              <a:t>necessários. Nos últimos anos, foram entregues Sistema de Controle Tático, de Controle de Avarias, de Gravação de Exercícios Operativos e de Enlace Automático de Dados; Extratores de Alvos Radar, além de Simuladores de Treinamento diversos</a:t>
            </a:r>
            <a:r>
              <a:rPr lang="pt-BR" sz="2400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95536" y="1484784"/>
            <a:ext cx="8280920" cy="4983496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pt-BR" sz="2800" dirty="0" smtClean="0">
                <a:latin typeface="Calibri" panose="020F0502020204030204" pitchFamily="34" charset="0"/>
              </a:rPr>
              <a:t>	</a:t>
            </a:r>
            <a:r>
              <a:rPr lang="pt-BR" sz="2600" dirty="0" smtClean="0">
                <a:latin typeface="Calibri" panose="020F0502020204030204" pitchFamily="34" charset="0"/>
              </a:rPr>
              <a:t>A </a:t>
            </a:r>
            <a:r>
              <a:rPr lang="pt-BR" sz="2600" dirty="0" smtClean="0">
                <a:latin typeface="Calibri" panose="020F0502020204030204" pitchFamily="34" charset="0"/>
              </a:rPr>
              <a:t>Marinha do Brasil, através da SecCTM, assinou um acordo de Cooperação Acadêmica, Técnica e Cientifica com a UFF em 18 de marco de 2011. Essa parceria se deve à crescente necessidade de troca de experiências com o objetivo de maximizar os resultados institucionais, unir esforços além de prestar apoio mútuo às atividades de pesquisa que possam contribuir para o desenvolvimento de uma tecnologia de Defesa no país</a:t>
            </a:r>
            <a:r>
              <a:rPr lang="pt-BR" sz="2600" dirty="0" smtClean="0">
                <a:latin typeface="Calibri" panose="020F0502020204030204" pitchFamily="34" charset="0"/>
              </a:rPr>
              <a:t>.</a:t>
            </a:r>
          </a:p>
          <a:p>
            <a:pPr marL="45720" indent="0">
              <a:buNone/>
            </a:pPr>
            <a:r>
              <a:rPr lang="pt-BR" sz="2600" dirty="0" smtClean="0">
                <a:latin typeface="Calibri" panose="020F0502020204030204" pitchFamily="34" charset="0"/>
              </a:rPr>
              <a:t>	O </a:t>
            </a:r>
            <a:r>
              <a:rPr lang="pt-BR" sz="2600" dirty="0">
                <a:latin typeface="Calibri" panose="020F0502020204030204" pitchFamily="34" charset="0"/>
              </a:rPr>
              <a:t>CASNAV coordena o Núcleo do Escritório de Ciência, Tecnologia e Inovação da Marinha na Universidade Federal Fluminense (</a:t>
            </a:r>
            <a:r>
              <a:rPr lang="pt-BR" sz="2600" dirty="0" err="1">
                <a:latin typeface="Calibri" panose="020F0502020204030204" pitchFamily="34" charset="0"/>
              </a:rPr>
              <a:t>NuEscCTI</a:t>
            </a:r>
            <a:r>
              <a:rPr lang="pt-BR" sz="2600" dirty="0">
                <a:latin typeface="Calibri" panose="020F0502020204030204" pitchFamily="34" charset="0"/>
              </a:rPr>
              <a:t>-MB/UFF). Localizado na Escola de Engenharia da UFF, o Núcleo realiza estudos e desenvolve projetos de interesse da Marinha em parceria com aquela universidade</a:t>
            </a:r>
            <a:r>
              <a:rPr lang="pt-BR" sz="2600" dirty="0" smtClean="0">
                <a:latin typeface="Calibri" panose="020F0502020204030204" pitchFamily="34" charset="0"/>
              </a:rPr>
              <a:t>.</a:t>
            </a:r>
            <a:endParaRPr lang="pt-BR" sz="2600" dirty="0" smtClean="0">
              <a:latin typeface="Calibri" panose="020F0502020204030204" pitchFamily="34" charset="0"/>
            </a:endParaRPr>
          </a:p>
          <a:p>
            <a:pPr marL="45720" indent="0">
              <a:buNone/>
            </a:pPr>
            <a:r>
              <a:rPr lang="pt-BR" sz="2600" dirty="0" smtClean="0">
                <a:latin typeface="Calibri" panose="020F0502020204030204" pitchFamily="34" charset="0"/>
              </a:rPr>
              <a:t>	Nesse </a:t>
            </a:r>
            <a:r>
              <a:rPr lang="pt-BR" sz="2600" dirty="0">
                <a:latin typeface="Calibri" panose="020F0502020204030204" pitchFamily="34" charset="0"/>
              </a:rPr>
              <a:t>Escritório apoiam-se os cursos de pós-graduação da Marinha do Brasil, executam-se projetos de pesquisa e desenvolvimento tecnológico. Prospecções nesse segmento são desenvolvidas por meio da Agência de Inovação Tecnológica da UFF e conta ainda com o apoio do Instituto de Estudos Estratégicos (INEST) da UFF, nas áreas de Política e Estratégia de Suporte à Ciência e Tecnologia.</a:t>
            </a:r>
          </a:p>
          <a:p>
            <a:pPr marL="45720" indent="0">
              <a:buNone/>
            </a:pPr>
            <a:endParaRPr lang="pt-BR" sz="2800" dirty="0" smtClean="0">
              <a:latin typeface="Calibri" panose="020F05020202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Parceria estratégica: UFF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63430" y="579327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Apresentação</a:t>
            </a:r>
            <a:r>
              <a:rPr lang="es-AR" sz="4400" b="1" dirty="0" smtClean="0"/>
              <a:t> da equipe </a:t>
            </a:r>
            <a:endParaRPr lang="es-AR" sz="4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844824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b="1" dirty="0" smtClean="0"/>
              <a:t>Presidente: </a:t>
            </a:r>
            <a:r>
              <a:rPr lang="pt-BR" sz="2400" dirty="0"/>
              <a:t>Diego da França Medeiros </a:t>
            </a:r>
          </a:p>
          <a:p>
            <a:endParaRPr lang="pt-BR" sz="2400" dirty="0" smtClean="0"/>
          </a:p>
          <a:p>
            <a:pPr lvl="0"/>
            <a:r>
              <a:rPr lang="pt-BR" sz="2400" b="1" dirty="0" smtClean="0"/>
              <a:t>Relator: </a:t>
            </a:r>
            <a:r>
              <a:rPr lang="pt-BR" sz="2400" dirty="0" smtClean="0"/>
              <a:t>Victor </a:t>
            </a:r>
            <a:r>
              <a:rPr lang="pt-BR" sz="2400" dirty="0"/>
              <a:t>Rocha Ferreira </a:t>
            </a:r>
          </a:p>
          <a:p>
            <a:endParaRPr lang="pt-BR" sz="2400" dirty="0" smtClean="0"/>
          </a:p>
          <a:p>
            <a:pPr lvl="0"/>
            <a:r>
              <a:rPr lang="pt-BR" sz="2400" b="1" dirty="0" smtClean="0"/>
              <a:t>Diretora de finanças: </a:t>
            </a:r>
            <a:r>
              <a:rPr lang="pt-BR" sz="2400" dirty="0"/>
              <a:t>Danielle Cristine Torrentes Muniz Ferreira da Costa </a:t>
            </a:r>
          </a:p>
          <a:p>
            <a:endParaRPr lang="pt-BR" sz="2400" dirty="0" smtClean="0"/>
          </a:p>
          <a:p>
            <a:pPr lvl="0"/>
            <a:r>
              <a:rPr lang="pt-BR" sz="2400" b="1" dirty="0" smtClean="0"/>
              <a:t>Membros: </a:t>
            </a:r>
            <a:r>
              <a:rPr lang="pt-BR" sz="2400" dirty="0"/>
              <a:t>Franciele Batista de Oliveira</a:t>
            </a:r>
          </a:p>
          <a:p>
            <a:pPr lvl="0"/>
            <a:r>
              <a:rPr lang="pt-BR" sz="2400" dirty="0" smtClean="0"/>
              <a:t>	      Emanuel </a:t>
            </a:r>
            <a:r>
              <a:rPr lang="pt-BR" sz="2400" dirty="0"/>
              <a:t>Antônio Tavares Correia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806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3312368" cy="792088"/>
          </a:xfrm>
        </p:spPr>
        <p:txBody>
          <a:bodyPr/>
          <a:lstStyle/>
          <a:p>
            <a:r>
              <a:rPr lang="pt-BR" sz="3200" dirty="0" smtClean="0"/>
              <a:t>História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65464" cy="864096"/>
          </a:xfrm>
        </p:spPr>
        <p:txBody>
          <a:bodyPr/>
          <a:lstStyle/>
          <a:p>
            <a:pPr marL="182880" indent="0" algn="ctr">
              <a:buNone/>
            </a:pPr>
            <a:r>
              <a:rPr lang="pt-BR" b="1" dirty="0" smtClean="0">
                <a:solidFill>
                  <a:schemeClr val="tx1"/>
                </a:solidFill>
              </a:rPr>
              <a:t>A Instituição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7584" y="2996952"/>
            <a:ext cx="5256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</a:p>
          <a:p>
            <a:r>
              <a:rPr lang="pt-BR" dirty="0" smtClean="0"/>
              <a:t>*</a:t>
            </a:r>
          </a:p>
          <a:p>
            <a:r>
              <a:rPr lang="pt-BR" dirty="0" smtClean="0"/>
              <a:t>*</a:t>
            </a:r>
          </a:p>
          <a:p>
            <a:r>
              <a:rPr lang="pt-BR" dirty="0" smtClean="0"/>
              <a:t>*</a:t>
            </a:r>
          </a:p>
          <a:p>
            <a:r>
              <a:rPr lang="pt-BR" dirty="0" smtClean="0"/>
              <a:t>*</a:t>
            </a:r>
          </a:p>
          <a:p>
            <a:r>
              <a:rPr lang="pt-BR" dirty="0" smtClean="0"/>
              <a:t>*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7544" y="332656"/>
            <a:ext cx="8136904" cy="965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 smtClean="0"/>
              <a:t>Diretrizes </a:t>
            </a:r>
            <a:r>
              <a:rPr lang="pt-BR" sz="4400" b="1" dirty="0"/>
              <a:t>Estratégicas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2492896"/>
            <a:ext cx="76328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"Preparar e empregar o Poder Naval, a fim de contribuir para a defesa da Pátria. Estar pronta para atuar na garantia dos poderes constitucionais e, por iniciativa de qualquer destes, da lei e da ordem; atuar em ações sob a égide de organismos internacionais e em apoio à política externa do País; e cumprir as atribuições subsidiárias previstas em Lei, com ênfase naquelas relacionadas à Autoridade Marítima, a fim de contribuir para a salvaguarda dos interesses nacionais".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155679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Missão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5741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01752" y="1556792"/>
            <a:ext cx="8503920" cy="4542256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"A Marinha do Brasil será uma Força moderna, equilibrada e balanceada, e deverá dispor de meios navais, aeronavais e de fuzileiros navais compatíveis com a inserção político-estratégica do nosso País no cenário internacional e, em sintonia com os anseios da sociedade brasileira, estará permanentemente pronta para atuar no mar e em águas interiores, de forma singular ou conjunta, de modo a atender aos propósitos estatuídos na sua missão".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47667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/>
              <a:t>Visão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2352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01752" y="1527048"/>
            <a:ext cx="8374704" cy="46382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800" dirty="0"/>
              <a:t> Base Institucional: Disciplina e Hierarquia</a:t>
            </a:r>
          </a:p>
          <a:p>
            <a:pPr>
              <a:buNone/>
            </a:pPr>
            <a:r>
              <a:rPr lang="pt-BR" sz="2800" dirty="0"/>
              <a:t>I – o patriotismo, traduzido pela vontade inabalável de cumprir o dever militar e pelo solene juramento de fidelidade à Pátria até com o sacrifício da própria vida;</a:t>
            </a:r>
          </a:p>
          <a:p>
            <a:pPr>
              <a:buNone/>
            </a:pPr>
            <a:r>
              <a:rPr lang="pt-BR" sz="2800" dirty="0"/>
              <a:t>II – o civismo e o culto das tradições históricas;</a:t>
            </a:r>
          </a:p>
          <a:p>
            <a:pPr>
              <a:buNone/>
            </a:pPr>
            <a:r>
              <a:rPr lang="pt-BR" sz="2800" dirty="0"/>
              <a:t>III – a fé na missão elevada das Forças Armadas;</a:t>
            </a:r>
          </a:p>
          <a:p>
            <a:pPr>
              <a:buNone/>
            </a:pPr>
            <a:r>
              <a:rPr lang="pt-BR" sz="2800" dirty="0"/>
              <a:t>IV – o espírito de corpo, orgulho do militar pela organização onde serve;</a:t>
            </a:r>
          </a:p>
          <a:p>
            <a:pPr>
              <a:buNone/>
            </a:pPr>
            <a:r>
              <a:rPr lang="pt-BR" sz="2800" dirty="0"/>
              <a:t>V – o amor à profissão das armas e o entusiasmo com que é exercida; e</a:t>
            </a:r>
          </a:p>
          <a:p>
            <a:pPr>
              <a:buNone/>
            </a:pPr>
            <a:r>
              <a:rPr lang="pt-BR" sz="2800" dirty="0"/>
              <a:t>VI – o aprimoramento técnico-profissional.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857" y="43448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Valores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74380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133600" y="685801"/>
            <a:ext cx="6096000" cy="1087015"/>
          </a:xfrm>
        </p:spPr>
        <p:txBody>
          <a:bodyPr/>
          <a:lstStyle/>
          <a:p>
            <a:pPr marL="18288" indent="0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563748"/>
            <a:ext cx="8064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endParaRPr lang="pt-BR" dirty="0" smtClean="0"/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t-BR" sz="2200" dirty="0" smtClean="0">
                <a:latin typeface="Calibri" panose="020F0502020204030204" pitchFamily="34" charset="0"/>
              </a:rPr>
              <a:t>Através </a:t>
            </a:r>
            <a:r>
              <a:rPr lang="pt-BR" sz="2200" dirty="0" smtClean="0">
                <a:latin typeface="Calibri" panose="020F0502020204030204" pitchFamily="34" charset="0"/>
              </a:rPr>
              <a:t>de Processo Seletivo (Exame de Seleção: Prova específica e Curso de Formação de Oficiais</a:t>
            </a:r>
            <a:r>
              <a:rPr lang="pt-BR" sz="2200" dirty="0" smtClean="0">
                <a:latin typeface="Calibri" panose="020F0502020204030204" pitchFamily="34" charset="0"/>
              </a:rPr>
              <a:t>)</a:t>
            </a:r>
          </a:p>
          <a:p>
            <a:pPr lvl="1">
              <a:buClr>
                <a:srgbClr val="FF0000"/>
              </a:buClr>
            </a:pPr>
            <a:endParaRPr lang="pt-BR" sz="2200" dirty="0" smtClean="0">
              <a:latin typeface="Calibri" panose="020F0502020204030204" pitchFamily="34" charset="0"/>
            </a:endParaRPr>
          </a:p>
          <a:p>
            <a:pPr lvl="1">
              <a:buClr>
                <a:srgbClr val="FF0000"/>
              </a:buClr>
            </a:pPr>
            <a:endParaRPr lang="pt-BR" sz="2200" dirty="0" smtClean="0">
              <a:latin typeface="Calibri" panose="020F0502020204030204" pitchFamily="34" charset="0"/>
            </a:endParaRP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t-BR" sz="2200" dirty="0" smtClean="0">
                <a:latin typeface="Calibri" panose="020F0502020204030204" pitchFamily="34" charset="0"/>
              </a:rPr>
              <a:t>Ou por Transferência: os Oficiais do Quadro de Oficiais da Armada e do Quadro de Oficiais Fuzileiros Navais possuidores de curso de graduação em engenharia aprovados em Exame de Seleção .</a:t>
            </a:r>
          </a:p>
          <a:p>
            <a:pPr lvl="1">
              <a:buClr>
                <a:srgbClr val="FF0000"/>
              </a:buClr>
            </a:pPr>
            <a:endParaRPr lang="pt-BR" sz="2200" dirty="0" smtClean="0">
              <a:latin typeface="Calibri" panose="020F0502020204030204" pitchFamily="34" charset="0"/>
            </a:endParaRPr>
          </a:p>
          <a:p>
            <a:pPr lvl="1">
              <a:buClr>
                <a:srgbClr val="FF0000"/>
              </a:buClr>
            </a:pPr>
            <a:endParaRPr lang="pt-BR" sz="2200" dirty="0" smtClean="0">
              <a:latin typeface="Calibri" panose="020F0502020204030204" pitchFamily="34" charset="0"/>
            </a:endParaRPr>
          </a:p>
          <a:p>
            <a:pPr marL="742950" lvl="1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t-BR" sz="2200" dirty="0" smtClean="0">
                <a:latin typeface="Calibri" panose="020F0502020204030204" pitchFamily="34" charset="0"/>
              </a:rPr>
              <a:t>Prova de Conhecimentos Profissionais, Redação e Tradução de Texto em Inglês.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Forma de ingresso</a:t>
            </a:r>
            <a:endParaRPr lang="pt-B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2571744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ctr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t-BR" sz="2800" dirty="0">
                <a:latin typeface="Calibri" panose="020F0502020204030204" pitchFamily="34" charset="0"/>
              </a:rPr>
              <a:t>Diretoria de Telecomunicações da </a:t>
            </a:r>
            <a:r>
              <a:rPr lang="pt-BR" sz="2800" dirty="0" smtClean="0">
                <a:latin typeface="Calibri" panose="020F0502020204030204" pitchFamily="34" charset="0"/>
              </a:rPr>
              <a:t>Marinha (DTM)</a:t>
            </a:r>
            <a:endParaRPr lang="pt-BR" sz="2800" dirty="0">
              <a:latin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0" y="98072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Áreas de Telecomunicações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1560" y="3378315"/>
            <a:ext cx="8532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pt-BR" sz="2800" dirty="0">
                <a:latin typeface="Calibri" panose="020F0502020204030204" pitchFamily="34" charset="0"/>
              </a:rPr>
              <a:t>Setor de </a:t>
            </a:r>
            <a:r>
              <a:rPr lang="pt-BR" sz="2800" dirty="0" smtClean="0">
                <a:latin typeface="Calibri" panose="020F0502020204030204" pitchFamily="34" charset="0"/>
              </a:rPr>
              <a:t>pesquisas: </a:t>
            </a:r>
            <a:endParaRPr lang="pt-BR" sz="2800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800" dirty="0" smtClean="0">
                <a:latin typeface="Calibri" panose="020F0502020204030204" pitchFamily="34" charset="0"/>
              </a:rPr>
              <a:t>Instituto de Pesquisas da Marinha (IPQM)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latin typeface="Calibri" panose="020F0502020204030204" pitchFamily="34" charset="0"/>
              </a:rPr>
              <a:t>Centro de Análises de Sistemas Navais</a:t>
            </a:r>
          </a:p>
          <a:p>
            <a:endParaRPr lang="pt-BR" sz="2800" dirty="0" smtClean="0">
              <a:latin typeface="Calibri" panose="020F0502020204030204" pitchFamily="34" charset="0"/>
            </a:endParaRP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695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8280920" cy="46805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3200" b="1" dirty="0" smtClean="0">
                <a:latin typeface="Calibri" panose="020F0502020204030204" pitchFamily="34" charset="0"/>
              </a:rPr>
              <a:t> Guerra </a:t>
            </a:r>
            <a:r>
              <a:rPr lang="pt-BR" sz="3200" b="1" dirty="0" smtClean="0">
                <a:latin typeface="Calibri" panose="020F0502020204030204" pitchFamily="34" charset="0"/>
              </a:rPr>
              <a:t>Eletrônica </a:t>
            </a:r>
            <a:endParaRPr lang="pt-BR" sz="3200" dirty="0" smtClean="0">
              <a:latin typeface="Calibri" panose="020F0502020204030204" pitchFamily="34" charset="0"/>
            </a:endParaRPr>
          </a:p>
          <a:p>
            <a:pPr marL="45720" indent="0">
              <a:buNone/>
            </a:pPr>
            <a:r>
              <a:rPr lang="pt-BR" sz="2800" dirty="0" smtClean="0">
                <a:latin typeface="Calibri" panose="020F0502020204030204" pitchFamily="34" charset="0"/>
              </a:rPr>
              <a:t>Realiza </a:t>
            </a:r>
            <a:r>
              <a:rPr lang="pt-BR" sz="2800" dirty="0" smtClean="0">
                <a:latin typeface="Calibri" panose="020F0502020204030204" pitchFamily="34" charset="0"/>
              </a:rPr>
              <a:t>trabalhos nas áreas de contramedidas eletrônicas (CME), medidas de apoio à guerra eletrônica (MAGE), microondas, radiofrequência, comunicações, e eletrônica digital. Entre outros projetos, foram desenvolvidos equipamentos de contramedidas eletrônicas e de apoio à guerra de última geração, que hoje equipam navios de Esquadra.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 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4890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Pesquisa Cientifica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graçã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411</TotalTime>
  <Words>419</Words>
  <Application>Microsoft Office PowerPoint</Application>
  <PresentationFormat>Apresentação na tela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Integração</vt:lpstr>
      <vt:lpstr>Apresentação do PowerPoint</vt:lpstr>
      <vt:lpstr>Apresentação do PowerPoint</vt:lpstr>
      <vt:lpstr>A Instituição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Marinha do Brasil</dc:title>
  <dc:creator>Jhow's</dc:creator>
  <cp:lastModifiedBy>Paulo Cesar</cp:lastModifiedBy>
  <cp:revision>41</cp:revision>
  <dcterms:created xsi:type="dcterms:W3CDTF">2014-04-28T23:12:20Z</dcterms:created>
  <dcterms:modified xsi:type="dcterms:W3CDTF">2014-06-05T19:10:40Z</dcterms:modified>
</cp:coreProperties>
</file>